
<file path=[Content_Types].xml><?xml version="1.0" encoding="utf-8"?>
<Types xmlns="http://schemas.openxmlformats.org/package/2006/content-types">
  <Override PartName="/ppt/slides/slide17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slides/slide5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8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Default Extension="vml" ContentType="application/vnd.openxmlformats-officedocument.vmlDrawing"/>
  <Override PartName="/ppt/slideLayouts/slideLayout3.xml" ContentType="application/vnd.openxmlformats-officedocument.presentationml.slideLayout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embeddings/Microsoft_Equation1.bin" ContentType="application/vnd.openxmlformats-officedocument.oleObject"/>
  <Default Extension="png" ContentType="image/png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Masters/slideMaster1.xml" ContentType="application/vnd.openxmlformats-officedocument.presentationml.slideMaster+xml"/>
  <Override PartName="/ppt/slides/slide15.xml" ContentType="application/vnd.openxmlformats-officedocument.presentationml.slide+xml"/>
  <Override PartName="/ppt/viewProps.xml" ContentType="application/vnd.openxmlformats-officedocument.presentationml.viewProps+xml"/>
  <Default Extension="bin" ContentType="application/vnd.openxmlformats-officedocument.presentationml.printerSettings"/>
  <Override PartName="/docProps/core.xml" ContentType="application/vnd.openxmlformats-package.core-properties+xml"/>
  <Override PartName="/ppt/embeddings/Microsoft_Equation2.bin" ContentType="application/vnd.openxmlformats-officedocument.oleObject"/>
  <Override PartName="/ppt/slides/slide9.xml" ContentType="application/vnd.openxmlformats-officedocument.presentationml.slide+xml"/>
  <Override PartName="/ppt/embeddings/Microsoft_Equation3.bin" ContentType="application/vnd.openxmlformats-officedocument.oleObject"/>
  <Override PartName="/ppt/embeddings/Microsoft_Equation4.bin" ContentType="application/vnd.openxmlformats-officedocument.oleObject"/>
  <Default Extension="rels" ContentType="application/vnd.openxmlformats-package.relationships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6.xml" ContentType="application/vnd.openxmlformats-officedocument.presentationml.slide+xml"/>
  <Override PartName="/ppt/slides/slide16.xml" ContentType="application/vnd.openxmlformats-officedocument.presentationml.slide+xml"/>
  <Override PartName="/ppt/slides/slide12.xml" ContentType="application/vnd.openxmlformats-officedocument.presentationml.slide+xml"/>
  <Default Extension="pict" ContentType="image/pict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60" r:id="rId1"/>
  </p:sldMasterIdLst>
  <p:sldIdLst>
    <p:sldId id="256" r:id="rId2"/>
    <p:sldId id="332" r:id="rId3"/>
    <p:sldId id="333" r:id="rId4"/>
    <p:sldId id="334" r:id="rId5"/>
    <p:sldId id="319" r:id="rId6"/>
    <p:sldId id="328" r:id="rId7"/>
    <p:sldId id="327" r:id="rId8"/>
    <p:sldId id="335" r:id="rId9"/>
    <p:sldId id="336" r:id="rId10"/>
    <p:sldId id="338" r:id="rId11"/>
    <p:sldId id="329" r:id="rId12"/>
    <p:sldId id="330" r:id="rId13"/>
    <p:sldId id="331" r:id="rId14"/>
    <p:sldId id="340" r:id="rId15"/>
    <p:sldId id="341" r:id="rId16"/>
    <p:sldId id="316" r:id="rId17"/>
    <p:sldId id="339" r:id="rId18"/>
    <p:sldId id="337" r:id="rId1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 showOutlineIcons="0">
    <p:restoredLeft sz="15620"/>
    <p:restoredTop sz="94660"/>
  </p:normalViewPr>
  <p:slideViewPr>
    <p:cSldViewPr snapToObjects="1">
      <p:cViewPr varScale="1">
        <p:scale>
          <a:sx n="77" d="100"/>
          <a:sy n="77" d="100"/>
        </p:scale>
        <p:origin x="-1144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4" Type="http://schemas.openxmlformats.org/officeDocument/2006/relationships/slide" Target="slides/slide13.xml"/><Relationship Id="rId20" Type="http://schemas.openxmlformats.org/officeDocument/2006/relationships/printerSettings" Target="printerSettings/printerSettings1.bin"/><Relationship Id="rId4" Type="http://schemas.openxmlformats.org/officeDocument/2006/relationships/slide" Target="slides/slide3.xml"/><Relationship Id="rId21" Type="http://schemas.openxmlformats.org/officeDocument/2006/relationships/presProps" Target="presProps.xml"/><Relationship Id="rId22" Type="http://schemas.openxmlformats.org/officeDocument/2006/relationships/viewProps" Target="viewProps.xml"/><Relationship Id="rId23" Type="http://schemas.openxmlformats.org/officeDocument/2006/relationships/theme" Target="theme/theme1.xml"/><Relationship Id="rId7" Type="http://schemas.openxmlformats.org/officeDocument/2006/relationships/slide" Target="slides/slide6.xml"/><Relationship Id="rId11" Type="http://schemas.openxmlformats.org/officeDocument/2006/relationships/slide" Target="slides/slide10.xml"/><Relationship Id="rId1" Type="http://schemas.openxmlformats.org/officeDocument/2006/relationships/slideMaster" Target="slideMasters/slideMaster1.xml"/><Relationship Id="rId24" Type="http://schemas.openxmlformats.org/officeDocument/2006/relationships/tableStyles" Target="tableStyles.xml"/><Relationship Id="rId6" Type="http://schemas.openxmlformats.org/officeDocument/2006/relationships/slide" Target="slides/slide5.xml"/><Relationship Id="rId16" Type="http://schemas.openxmlformats.org/officeDocument/2006/relationships/slide" Target="slides/slide15.xml"/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0" Type="http://schemas.openxmlformats.org/officeDocument/2006/relationships/slide" Target="slides/slide9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19" Type="http://schemas.openxmlformats.org/officeDocument/2006/relationships/slide" Target="slides/slide18.xml"/><Relationship Id="rId2" Type="http://schemas.openxmlformats.org/officeDocument/2006/relationships/slide" Target="slides/slide1.xml"/><Relationship Id="rId9" Type="http://schemas.openxmlformats.org/officeDocument/2006/relationships/slide" Target="slides/slide8.xml"/><Relationship Id="rId3" Type="http://schemas.openxmlformats.org/officeDocument/2006/relationships/slide" Target="slides/slide2.xml"/><Relationship Id="rId18" Type="http://schemas.openxmlformats.org/officeDocument/2006/relationships/slide" Target="slides/slide17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3.pict"/><Relationship Id="rId1" Type="http://schemas.openxmlformats.org/officeDocument/2006/relationships/image" Target="../media/image2.pict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pict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pict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</a:lstStyle>
          <a:p>
            <a:r>
              <a:rPr kumimoji="0" lang="es-ES_tradnl" smtClean="0"/>
              <a:t>Click to edit Master title style</a:t>
            </a:r>
            <a:endParaRPr kumimoji="0"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0" lang="es-ES_tradnl" smtClean="0"/>
              <a:t>Click to edit Master subtitle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17B74-410C-3144-8A15-6588C267DB84}" type="datetimeFigureOut">
              <a:rPr lang="en-US" smtClean="0"/>
              <a:pPr/>
              <a:t>9/24/09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A47615-6B31-F542-8F4D-DC5221AF5B0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_tradnl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_tradnl" smtClean="0"/>
              <a:t>Click to edit Master text styles</a:t>
            </a:r>
          </a:p>
          <a:p>
            <a:pPr lvl="1" eaLnBrk="1" latinLnBrk="0" hangingPunct="1"/>
            <a:r>
              <a:rPr lang="es-ES_tradnl" smtClean="0"/>
              <a:t>Second level</a:t>
            </a:r>
          </a:p>
          <a:p>
            <a:pPr lvl="2" eaLnBrk="1" latinLnBrk="0" hangingPunct="1"/>
            <a:r>
              <a:rPr lang="es-ES_tradnl" smtClean="0"/>
              <a:t>Third level</a:t>
            </a:r>
          </a:p>
          <a:p>
            <a:pPr lvl="3" eaLnBrk="1" latinLnBrk="0" hangingPunct="1"/>
            <a:r>
              <a:rPr lang="es-ES_tradnl" smtClean="0"/>
              <a:t>Fourth level</a:t>
            </a:r>
          </a:p>
          <a:p>
            <a:pPr lvl="4" eaLnBrk="1" latinLnBrk="0" hangingPunct="1"/>
            <a:r>
              <a:rPr lang="es-ES_tradnl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17B74-410C-3144-8A15-6588C267DB84}" type="datetimeFigureOut">
              <a:rPr lang="en-US" smtClean="0"/>
              <a:pPr/>
              <a:t>9/24/09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A47615-6B31-F542-8F4D-DC5221AF5B0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/>
          <a:p>
            <a:r>
              <a:rPr kumimoji="0" lang="es-ES_tradnl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s-ES_tradnl" smtClean="0"/>
              <a:t>Click to edit Master text styles</a:t>
            </a:r>
          </a:p>
          <a:p>
            <a:pPr lvl="1" eaLnBrk="1" latinLnBrk="0" hangingPunct="1"/>
            <a:r>
              <a:rPr lang="es-ES_tradnl" smtClean="0"/>
              <a:t>Second level</a:t>
            </a:r>
          </a:p>
          <a:p>
            <a:pPr lvl="2" eaLnBrk="1" latinLnBrk="0" hangingPunct="1"/>
            <a:r>
              <a:rPr lang="es-ES_tradnl" smtClean="0"/>
              <a:t>Third level</a:t>
            </a:r>
          </a:p>
          <a:p>
            <a:pPr lvl="3" eaLnBrk="1" latinLnBrk="0" hangingPunct="1"/>
            <a:r>
              <a:rPr lang="es-ES_tradnl" smtClean="0"/>
              <a:t>Fourth level</a:t>
            </a:r>
          </a:p>
          <a:p>
            <a:pPr lvl="4" eaLnBrk="1" latinLnBrk="0" hangingPunct="1"/>
            <a:r>
              <a:rPr lang="es-ES_tradnl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17B74-410C-3144-8A15-6588C267DB84}" type="datetimeFigureOut">
              <a:rPr lang="en-US" smtClean="0"/>
              <a:pPr/>
              <a:t>9/24/09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A47615-6B31-F542-8F4D-DC5221AF5B0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/>
          <a:p>
            <a:r>
              <a:rPr kumimoji="0" lang="es-ES_tradnl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s-ES_tradnl" smtClean="0"/>
              <a:t>Click to edit Master text styles</a:t>
            </a:r>
          </a:p>
          <a:p>
            <a:pPr lvl="1" eaLnBrk="1" latinLnBrk="0" hangingPunct="1"/>
            <a:r>
              <a:rPr lang="es-ES_tradnl" smtClean="0"/>
              <a:t>Second level</a:t>
            </a:r>
          </a:p>
          <a:p>
            <a:pPr lvl="2" eaLnBrk="1" latinLnBrk="0" hangingPunct="1"/>
            <a:r>
              <a:rPr lang="es-ES_tradnl" smtClean="0"/>
              <a:t>Third level</a:t>
            </a:r>
          </a:p>
          <a:p>
            <a:pPr lvl="3" eaLnBrk="1" latinLnBrk="0" hangingPunct="1"/>
            <a:r>
              <a:rPr lang="es-ES_tradnl" smtClean="0"/>
              <a:t>Fourth level</a:t>
            </a:r>
          </a:p>
          <a:p>
            <a:pPr lvl="4" eaLnBrk="1" latinLnBrk="0" hangingPunct="1"/>
            <a:r>
              <a:rPr lang="es-ES_tradnl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17B74-410C-3144-8A15-6588C267DB84}" type="datetimeFigureOut">
              <a:rPr lang="en-US" smtClean="0"/>
              <a:pPr/>
              <a:t>9/24/09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A47615-6B31-F542-8F4D-DC5221AF5B0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</a:lstStyle>
          <a:p>
            <a:r>
              <a:rPr kumimoji="0" lang="es-ES_tradnl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eaLnBrk="1" latinLnBrk="0" hangingPunct="1"/>
            <a:r>
              <a:rPr kumimoji="0" lang="es-ES_tradnl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17B74-410C-3144-8A15-6588C267DB84}" type="datetimeFigureOut">
              <a:rPr lang="en-US" smtClean="0"/>
              <a:pPr/>
              <a:t>9/24/09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A47615-6B31-F542-8F4D-DC5221AF5B0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_tradnl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eaLnBrk="1" latinLnBrk="0" hangingPunct="1"/>
            <a:r>
              <a:rPr lang="es-ES_tradnl" smtClean="0"/>
              <a:t>Click to edit Master text styles</a:t>
            </a:r>
          </a:p>
          <a:p>
            <a:pPr lvl="1" eaLnBrk="1" latinLnBrk="0" hangingPunct="1"/>
            <a:r>
              <a:rPr lang="es-ES_tradnl" smtClean="0"/>
              <a:t>Second level</a:t>
            </a:r>
          </a:p>
          <a:p>
            <a:pPr lvl="2" eaLnBrk="1" latinLnBrk="0" hangingPunct="1"/>
            <a:r>
              <a:rPr lang="es-ES_tradnl" smtClean="0"/>
              <a:t>Third level</a:t>
            </a:r>
          </a:p>
          <a:p>
            <a:pPr lvl="3" eaLnBrk="1" latinLnBrk="0" hangingPunct="1"/>
            <a:r>
              <a:rPr lang="es-ES_tradnl" smtClean="0"/>
              <a:t>Fourth level</a:t>
            </a:r>
          </a:p>
          <a:p>
            <a:pPr lvl="4" eaLnBrk="1" latinLnBrk="0" hangingPunct="1"/>
            <a:r>
              <a:rPr lang="es-ES_tradnl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eaLnBrk="1" latinLnBrk="0" hangingPunct="1"/>
            <a:r>
              <a:rPr lang="es-ES_tradnl" smtClean="0"/>
              <a:t>Click to edit Master text styles</a:t>
            </a:r>
          </a:p>
          <a:p>
            <a:pPr lvl="1" eaLnBrk="1" latinLnBrk="0" hangingPunct="1"/>
            <a:r>
              <a:rPr lang="es-ES_tradnl" smtClean="0"/>
              <a:t>Second level</a:t>
            </a:r>
          </a:p>
          <a:p>
            <a:pPr lvl="2" eaLnBrk="1" latinLnBrk="0" hangingPunct="1"/>
            <a:r>
              <a:rPr lang="es-ES_tradnl" smtClean="0"/>
              <a:t>Third level</a:t>
            </a:r>
          </a:p>
          <a:p>
            <a:pPr lvl="3" eaLnBrk="1" latinLnBrk="0" hangingPunct="1"/>
            <a:r>
              <a:rPr lang="es-ES_tradnl" smtClean="0"/>
              <a:t>Fourth level</a:t>
            </a:r>
          </a:p>
          <a:p>
            <a:pPr lvl="4" eaLnBrk="1" latinLnBrk="0" hangingPunct="1"/>
            <a:r>
              <a:rPr lang="es-ES_tradnl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17B74-410C-3144-8A15-6588C267DB84}" type="datetimeFigureOut">
              <a:rPr lang="en-US" smtClean="0"/>
              <a:pPr/>
              <a:t>9/24/09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A47615-6B31-F542-8F4D-DC5221AF5B0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0" lang="es-ES_tradnl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eaLnBrk="1" latinLnBrk="0" hangingPunct="1"/>
            <a:r>
              <a:rPr kumimoji="0" lang="es-ES_tradnl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eaLnBrk="1" latinLnBrk="0" hangingPunct="1"/>
            <a:r>
              <a:rPr lang="es-ES_tradnl" smtClean="0"/>
              <a:t>Click to edit Master text styles</a:t>
            </a:r>
          </a:p>
          <a:p>
            <a:pPr lvl="1" eaLnBrk="1" latinLnBrk="0" hangingPunct="1"/>
            <a:r>
              <a:rPr lang="es-ES_tradnl" smtClean="0"/>
              <a:t>Second level</a:t>
            </a:r>
          </a:p>
          <a:p>
            <a:pPr lvl="2" eaLnBrk="1" latinLnBrk="0" hangingPunct="1"/>
            <a:r>
              <a:rPr lang="es-ES_tradnl" smtClean="0"/>
              <a:t>Third level</a:t>
            </a:r>
          </a:p>
          <a:p>
            <a:pPr lvl="3" eaLnBrk="1" latinLnBrk="0" hangingPunct="1"/>
            <a:r>
              <a:rPr lang="es-ES_tradnl" smtClean="0"/>
              <a:t>Fourth level</a:t>
            </a:r>
          </a:p>
          <a:p>
            <a:pPr lvl="4" eaLnBrk="1" latinLnBrk="0" hangingPunct="1"/>
            <a:r>
              <a:rPr lang="es-ES_tradnl" smtClean="0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eaLnBrk="1" latinLnBrk="0" hangingPunct="1"/>
            <a:r>
              <a:rPr kumimoji="0" lang="es-ES_tradnl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eaLnBrk="1" latinLnBrk="0" hangingPunct="1"/>
            <a:r>
              <a:rPr lang="es-ES_tradnl" smtClean="0"/>
              <a:t>Click to edit Master text styles</a:t>
            </a:r>
          </a:p>
          <a:p>
            <a:pPr lvl="1" eaLnBrk="1" latinLnBrk="0" hangingPunct="1"/>
            <a:r>
              <a:rPr lang="es-ES_tradnl" smtClean="0"/>
              <a:t>Second level</a:t>
            </a:r>
          </a:p>
          <a:p>
            <a:pPr lvl="2" eaLnBrk="1" latinLnBrk="0" hangingPunct="1"/>
            <a:r>
              <a:rPr lang="es-ES_tradnl" smtClean="0"/>
              <a:t>Third level</a:t>
            </a:r>
          </a:p>
          <a:p>
            <a:pPr lvl="3" eaLnBrk="1" latinLnBrk="0" hangingPunct="1"/>
            <a:r>
              <a:rPr lang="es-ES_tradnl" smtClean="0"/>
              <a:t>Fourth level</a:t>
            </a:r>
          </a:p>
          <a:p>
            <a:pPr lvl="4" eaLnBrk="1" latinLnBrk="0" hangingPunct="1"/>
            <a:r>
              <a:rPr lang="es-ES_tradnl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17B74-410C-3144-8A15-6588C267DB84}" type="datetimeFigureOut">
              <a:rPr lang="en-US" smtClean="0"/>
              <a:pPr/>
              <a:t>9/24/09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A47615-6B31-F542-8F4D-DC5221AF5B0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_tradnl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17B74-410C-3144-8A15-6588C267DB84}" type="datetimeFigureOut">
              <a:rPr lang="en-US" smtClean="0"/>
              <a:pPr/>
              <a:t>9/24/09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A47615-6B31-F542-8F4D-DC5221AF5B0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17B74-410C-3144-8A15-6588C267DB84}" type="datetimeFigureOut">
              <a:rPr lang="en-US" smtClean="0"/>
              <a:pPr/>
              <a:t>9/24/09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A47615-6B31-F542-8F4D-DC5221AF5B0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</a:lstStyle>
          <a:p>
            <a:r>
              <a:rPr kumimoji="0" lang="es-ES_tradnl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eaLnBrk="1" latinLnBrk="0" hangingPunct="1"/>
            <a:r>
              <a:rPr lang="es-ES_tradnl" smtClean="0"/>
              <a:t>Click to edit Master text styles</a:t>
            </a:r>
          </a:p>
          <a:p>
            <a:pPr lvl="1" eaLnBrk="1" latinLnBrk="0" hangingPunct="1"/>
            <a:r>
              <a:rPr lang="es-ES_tradnl" smtClean="0"/>
              <a:t>Second level</a:t>
            </a:r>
          </a:p>
          <a:p>
            <a:pPr lvl="2" eaLnBrk="1" latinLnBrk="0" hangingPunct="1"/>
            <a:r>
              <a:rPr lang="es-ES_tradnl" smtClean="0"/>
              <a:t>Third level</a:t>
            </a:r>
          </a:p>
          <a:p>
            <a:pPr lvl="3" eaLnBrk="1" latinLnBrk="0" hangingPunct="1"/>
            <a:r>
              <a:rPr lang="es-ES_tradnl" smtClean="0"/>
              <a:t>Fourth level</a:t>
            </a:r>
          </a:p>
          <a:p>
            <a:pPr lvl="4" eaLnBrk="1" latinLnBrk="0" hangingPunct="1"/>
            <a:r>
              <a:rPr lang="es-ES_tradnl" smtClean="0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eaLnBrk="1" latinLnBrk="0" hangingPunct="1"/>
            <a:r>
              <a:rPr kumimoji="0" lang="es-ES_tradnl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17B74-410C-3144-8A15-6588C267DB84}" type="datetimeFigureOut">
              <a:rPr lang="en-US" smtClean="0"/>
              <a:pPr/>
              <a:t>9/24/09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A47615-6B31-F542-8F4D-DC5221AF5B0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</a:lstStyle>
          <a:p>
            <a:r>
              <a:rPr kumimoji="0" lang="es-ES_tradnl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kumimoji="0" lang="es-ES_tradnl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eaLnBrk="1" latinLnBrk="0" hangingPunct="1"/>
            <a:r>
              <a:rPr kumimoji="0" lang="es-ES_tradnl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F3217B74-410C-3144-8A15-6588C267DB84}" type="datetimeFigureOut">
              <a:rPr lang="en-US" smtClean="0"/>
              <a:pPr/>
              <a:t>9/24/09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BDA47615-6B31-F542-8F4D-DC5221AF5B0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/>
          <a:p>
            <a:r>
              <a:rPr kumimoji="0" lang="es-ES_tradnl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/>
          <a:p>
            <a:pPr lvl="0" eaLnBrk="1" latinLnBrk="0" hangingPunct="1"/>
            <a:r>
              <a:rPr kumimoji="0" lang="es-ES_tradnl" smtClean="0"/>
              <a:t>Click to edit Master text styles</a:t>
            </a:r>
          </a:p>
          <a:p>
            <a:pPr lvl="1" eaLnBrk="1" latinLnBrk="0" hangingPunct="1"/>
            <a:r>
              <a:rPr kumimoji="0" lang="es-ES_tradnl" smtClean="0"/>
              <a:t>Second level</a:t>
            </a:r>
          </a:p>
          <a:p>
            <a:pPr lvl="2" eaLnBrk="1" latinLnBrk="0" hangingPunct="1"/>
            <a:r>
              <a:rPr kumimoji="0" lang="es-ES_tradnl" smtClean="0"/>
              <a:t>Third level</a:t>
            </a:r>
          </a:p>
          <a:p>
            <a:pPr lvl="3" eaLnBrk="1" latinLnBrk="0" hangingPunct="1"/>
            <a:r>
              <a:rPr kumimoji="0" lang="es-ES_tradnl" smtClean="0"/>
              <a:t>Fourth level</a:t>
            </a:r>
          </a:p>
          <a:p>
            <a:pPr lvl="4" eaLnBrk="1" latinLnBrk="0" hangingPunct="1"/>
            <a:r>
              <a:rPr kumimoji="0" lang="es-ES_tradnl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</a:lstStyle>
          <a:p>
            <a:fld id="{F3217B74-410C-3144-8A15-6588C267DB84}" type="datetimeFigureOut">
              <a:rPr lang="en-US" smtClean="0"/>
              <a:pPr/>
              <a:t>9/24/09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</a:lstStyle>
          <a:p>
            <a:fld id="{BDA47615-6B31-F542-8F4D-DC5221AF5B0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4" Type="http://schemas.openxmlformats.org/officeDocument/2006/relationships/oleObject" Target="../embeddings/Microsoft_Equation2.bin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Relationship Id="rId3" Type="http://schemas.openxmlformats.org/officeDocument/2006/relationships/oleObject" Target="../embeddings/Microsoft_Equation1.bin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3" Type="http://schemas.openxmlformats.org/officeDocument/2006/relationships/oleObject" Target="../embeddings/Microsoft_Equation3.bin"/><Relationship Id="rId1" Type="http://schemas.openxmlformats.org/officeDocument/2006/relationships/vmlDrawing" Target="../drawings/vmlDrawing2.v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3" Type="http://schemas.openxmlformats.org/officeDocument/2006/relationships/oleObject" Target="../embeddings/Microsoft_Equation4.bin"/><Relationship Id="rId1" Type="http://schemas.openxmlformats.org/officeDocument/2006/relationships/vmlDrawing" Target="../drawings/vmlDrawing3.v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Nuevas</a:t>
            </a:r>
            <a:r>
              <a:rPr lang="en-US" dirty="0" smtClean="0"/>
              <a:t> </a:t>
            </a:r>
            <a:r>
              <a:rPr lang="en-US" dirty="0" err="1" smtClean="0"/>
              <a:t>Formas</a:t>
            </a:r>
            <a:r>
              <a:rPr lang="en-US" dirty="0" smtClean="0"/>
              <a:t> de</a:t>
            </a:r>
            <a:br>
              <a:rPr lang="en-US" dirty="0" smtClean="0"/>
            </a:br>
            <a:r>
              <a:rPr lang="en-US" dirty="0" err="1" smtClean="0"/>
              <a:t>Intervención</a:t>
            </a:r>
            <a:r>
              <a:rPr lang="en-US" dirty="0" smtClean="0"/>
              <a:t> </a:t>
            </a:r>
            <a:r>
              <a:rPr lang="en-US" dirty="0" err="1" smtClean="0"/>
              <a:t>Administrativa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Quinta </a:t>
            </a:r>
            <a:r>
              <a:rPr lang="en-US" dirty="0" err="1" smtClean="0"/>
              <a:t>Clase</a:t>
            </a:r>
            <a:r>
              <a:rPr lang="en-US" dirty="0" smtClean="0"/>
              <a:t>: </a:t>
            </a:r>
            <a:r>
              <a:rPr lang="en-US" dirty="0" err="1" smtClean="0"/>
              <a:t>Fallas</a:t>
            </a:r>
            <a:r>
              <a:rPr lang="en-US" dirty="0" smtClean="0"/>
              <a:t> de Mercado</a:t>
            </a:r>
          </a:p>
          <a:p>
            <a:r>
              <a:rPr lang="en-US" dirty="0" err="1" smtClean="0"/>
              <a:t>Monopolios</a:t>
            </a:r>
            <a:r>
              <a:rPr lang="en-US" dirty="0" smtClean="0"/>
              <a:t> </a:t>
            </a:r>
            <a:r>
              <a:rPr lang="en-US" dirty="0" err="1" smtClean="0"/>
              <a:t>naturales</a:t>
            </a:r>
            <a:r>
              <a:rPr lang="en-US" dirty="0" smtClean="0"/>
              <a:t>, </a:t>
            </a:r>
            <a:r>
              <a:rPr lang="en-US" dirty="0" err="1" smtClean="0"/>
              <a:t>externalidades</a:t>
            </a:r>
            <a:r>
              <a:rPr lang="en-US" dirty="0" smtClean="0"/>
              <a:t> </a:t>
            </a:r>
            <a:r>
              <a:rPr lang="en-US" dirty="0" err="1" smtClean="0"/>
              <a:t>y</a:t>
            </a:r>
            <a:r>
              <a:rPr lang="en-US" dirty="0" smtClean="0"/>
              <a:t> </a:t>
            </a:r>
            <a:r>
              <a:rPr lang="en-US" dirty="0" err="1" smtClean="0"/>
              <a:t>bienes</a:t>
            </a:r>
            <a:r>
              <a:rPr lang="en-US" dirty="0" smtClean="0"/>
              <a:t> </a:t>
            </a:r>
            <a:r>
              <a:rPr lang="en-US" dirty="0" err="1" smtClean="0"/>
              <a:t>públicos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572000" y="5714999"/>
            <a:ext cx="253074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Santiago Montt </a:t>
            </a:r>
            <a:r>
              <a:rPr lang="en-US" dirty="0" err="1" smtClean="0"/>
              <a:t>Oyarzún</a:t>
            </a:r>
            <a:endParaRPr lang="en-US" dirty="0" smtClean="0"/>
          </a:p>
          <a:p>
            <a:r>
              <a:rPr lang="en-US" dirty="0" smtClean="0"/>
              <a:t>22 de </a:t>
            </a:r>
            <a:r>
              <a:rPr lang="en-US" dirty="0" err="1" smtClean="0"/>
              <a:t>septiembre</a:t>
            </a:r>
            <a:r>
              <a:rPr lang="en-US" dirty="0" smtClean="0"/>
              <a:t> 2009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Pero</a:t>
            </a:r>
            <a:r>
              <a:rPr lang="en-US" dirty="0" smtClean="0"/>
              <a:t>… el </a:t>
            </a:r>
            <a:r>
              <a:rPr lang="en-US" dirty="0" err="1" smtClean="0"/>
              <a:t>dilema</a:t>
            </a:r>
            <a:r>
              <a:rPr lang="en-US" dirty="0" smtClean="0"/>
              <a:t> del </a:t>
            </a:r>
            <a:r>
              <a:rPr lang="en-US" dirty="0" err="1" smtClean="0"/>
              <a:t>prisionero</a:t>
            </a:r>
            <a:r>
              <a:rPr lang="en-US" dirty="0" smtClean="0"/>
              <a:t>!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990600" y="2331085"/>
          <a:ext cx="7696200" cy="11125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565400"/>
                <a:gridCol w="2565400"/>
                <a:gridCol w="25654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Persona 1     \   Persona 2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err="1" smtClean="0"/>
                        <a:t>Pagar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No </a:t>
                      </a:r>
                      <a:r>
                        <a:rPr lang="en-US" b="1" dirty="0" err="1" smtClean="0"/>
                        <a:t>Pagar</a:t>
                      </a:r>
                      <a:endParaRPr lang="en-US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err="1" smtClean="0"/>
                        <a:t>Pagar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B-C,</a:t>
                      </a:r>
                      <a:r>
                        <a:rPr lang="en-US" baseline="0" dirty="0" smtClean="0"/>
                        <a:t> B-C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B-2C,</a:t>
                      </a:r>
                      <a:r>
                        <a:rPr lang="en-US" baseline="0" dirty="0" smtClean="0"/>
                        <a:t> B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No </a:t>
                      </a:r>
                      <a:r>
                        <a:rPr lang="en-US" b="1" dirty="0" err="1" smtClean="0"/>
                        <a:t>Pagar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B, B-2C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0,0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2895600" y="4191000"/>
            <a:ext cx="26203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Fuente</a:t>
            </a:r>
            <a:r>
              <a:rPr lang="en-US" dirty="0" smtClean="0"/>
              <a:t>: Adam </a:t>
            </a:r>
            <a:r>
              <a:rPr lang="en-US" dirty="0" err="1" smtClean="0"/>
              <a:t>Przeworski</a:t>
            </a:r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 </a:t>
            </a:r>
            <a:r>
              <a:rPr lang="en-US" dirty="0" err="1" smtClean="0"/>
              <a:t>problema</a:t>
            </a:r>
            <a:r>
              <a:rPr lang="en-US" dirty="0" smtClean="0"/>
              <a:t> de la </a:t>
            </a:r>
            <a:r>
              <a:rPr lang="en-US" dirty="0" err="1" smtClean="0"/>
              <a:t>eficiencia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err="1" smtClean="0"/>
              <a:t>Wn</a:t>
            </a:r>
            <a:r>
              <a:rPr lang="en-US" sz="2800" dirty="0" smtClean="0"/>
              <a:t>: </a:t>
            </a:r>
            <a:r>
              <a:rPr lang="en-US" sz="2800" dirty="0" err="1" smtClean="0"/>
              <a:t>beneficio</a:t>
            </a:r>
            <a:r>
              <a:rPr lang="en-US" sz="2800" dirty="0" smtClean="0"/>
              <a:t> total </a:t>
            </a:r>
            <a:r>
              <a:rPr lang="en-US" sz="2800" dirty="0" err="1" smtClean="0"/>
              <a:t>correspondiente</a:t>
            </a:r>
            <a:r>
              <a:rPr lang="en-US" sz="2800" dirty="0" smtClean="0"/>
              <a:t> a </a:t>
            </a:r>
            <a:r>
              <a:rPr lang="en-US" sz="2800" dirty="0" err="1" smtClean="0"/>
              <a:t>n</a:t>
            </a:r>
            <a:r>
              <a:rPr lang="en-US" sz="2800" dirty="0" smtClean="0"/>
              <a:t> personas</a:t>
            </a:r>
          </a:p>
          <a:p>
            <a:pPr>
              <a:buNone/>
            </a:pPr>
            <a:endParaRPr lang="en-US" sz="2800" dirty="0" smtClean="0"/>
          </a:p>
          <a:p>
            <a:pPr>
              <a:buNone/>
            </a:pPr>
            <a:endParaRPr lang="en-US" sz="2800" dirty="0" smtClean="0"/>
          </a:p>
          <a:p>
            <a:r>
              <a:rPr lang="en-US" sz="2800" dirty="0" smtClean="0"/>
              <a:t>Wn+1: </a:t>
            </a:r>
            <a:r>
              <a:rPr lang="en-US" sz="2800" dirty="0" err="1" smtClean="0"/>
              <a:t>beneficio</a:t>
            </a:r>
            <a:r>
              <a:rPr lang="en-US" sz="2800" dirty="0" smtClean="0"/>
              <a:t> total </a:t>
            </a:r>
            <a:r>
              <a:rPr lang="en-US" sz="2800" dirty="0" err="1" smtClean="0"/>
              <a:t>correspondiente</a:t>
            </a:r>
            <a:r>
              <a:rPr lang="en-US" sz="2800" dirty="0" smtClean="0"/>
              <a:t> a n+1 personas</a:t>
            </a:r>
          </a:p>
          <a:p>
            <a:endParaRPr lang="en-US" sz="2800" dirty="0" smtClean="0"/>
          </a:p>
          <a:p>
            <a:endParaRPr lang="en-US" sz="2800" dirty="0" smtClean="0"/>
          </a:p>
          <a:p>
            <a:r>
              <a:rPr lang="en-US" sz="2800" dirty="0" err="1" smtClean="0"/>
              <a:t>Admitir</a:t>
            </a:r>
            <a:r>
              <a:rPr lang="en-US" sz="2800" dirty="0" smtClean="0"/>
              <a:t> un </a:t>
            </a:r>
            <a:r>
              <a:rPr lang="en-US" sz="2800" dirty="0" err="1" smtClean="0"/>
              <a:t>nuevo</a:t>
            </a:r>
            <a:r>
              <a:rPr lang="en-US" sz="2800" dirty="0" smtClean="0"/>
              <a:t> </a:t>
            </a:r>
            <a:r>
              <a:rPr lang="en-US" sz="2800" dirty="0" err="1" smtClean="0"/>
              <a:t>usuario</a:t>
            </a:r>
            <a:r>
              <a:rPr lang="en-US" sz="2800" dirty="0" smtClean="0"/>
              <a:t> </a:t>
            </a:r>
            <a:r>
              <a:rPr lang="en-US" sz="2800" dirty="0" err="1" smtClean="0"/>
              <a:t>es</a:t>
            </a:r>
            <a:r>
              <a:rPr lang="en-US" sz="2800" dirty="0" smtClean="0"/>
              <a:t> </a:t>
            </a:r>
            <a:r>
              <a:rPr lang="en-US" sz="2800" dirty="0" err="1" smtClean="0"/>
              <a:t>entonces</a:t>
            </a:r>
            <a:r>
              <a:rPr lang="en-US" sz="2800" dirty="0" smtClean="0"/>
              <a:t> Pareto superior. </a:t>
            </a:r>
            <a:r>
              <a:rPr lang="en-US" sz="2800" dirty="0" err="1" smtClean="0"/>
              <a:t>Por</a:t>
            </a:r>
            <a:r>
              <a:rPr lang="en-US" sz="2800" dirty="0" smtClean="0"/>
              <a:t> </a:t>
            </a:r>
            <a:r>
              <a:rPr lang="en-US" sz="2800" dirty="0" err="1" smtClean="0"/>
              <a:t>ello</a:t>
            </a:r>
            <a:r>
              <a:rPr lang="en-US" sz="2800" dirty="0" smtClean="0"/>
              <a:t>, el </a:t>
            </a:r>
            <a:r>
              <a:rPr lang="en-US" sz="2800" dirty="0" err="1" smtClean="0"/>
              <a:t>uso</a:t>
            </a:r>
            <a:r>
              <a:rPr lang="en-US" sz="2800" dirty="0" smtClean="0"/>
              <a:t> </a:t>
            </a:r>
            <a:r>
              <a:rPr lang="en-US" sz="2800" dirty="0" err="1" smtClean="0"/>
              <a:t>eficiente</a:t>
            </a:r>
            <a:r>
              <a:rPr lang="en-US" sz="2800" dirty="0" smtClean="0"/>
              <a:t> de los </a:t>
            </a:r>
            <a:r>
              <a:rPr lang="en-US" sz="2800" dirty="0" err="1" smtClean="0"/>
              <a:t>bienes</a:t>
            </a:r>
            <a:r>
              <a:rPr lang="en-US" sz="2800" dirty="0" smtClean="0"/>
              <a:t> </a:t>
            </a:r>
            <a:r>
              <a:rPr lang="en-US" sz="2800" dirty="0" err="1" smtClean="0"/>
              <a:t>público</a:t>
            </a:r>
            <a:r>
              <a:rPr lang="en-US" sz="2800" dirty="0" smtClean="0"/>
              <a:t> </a:t>
            </a:r>
            <a:r>
              <a:rPr lang="en-US" sz="2800" dirty="0" err="1" smtClean="0"/>
              <a:t>demanda</a:t>
            </a:r>
            <a:r>
              <a:rPr lang="en-US" sz="2800" dirty="0" smtClean="0"/>
              <a:t> </a:t>
            </a:r>
            <a:r>
              <a:rPr lang="en-US" sz="2800" dirty="0" err="1" smtClean="0"/>
              <a:t>abrir</a:t>
            </a:r>
            <a:r>
              <a:rPr lang="en-US" sz="2800" dirty="0" smtClean="0"/>
              <a:t> </a:t>
            </a:r>
            <a:r>
              <a:rPr lang="en-US" sz="2800" dirty="0" err="1" smtClean="0"/>
              <a:t>su</a:t>
            </a:r>
            <a:r>
              <a:rPr lang="en-US" sz="2800" dirty="0" smtClean="0"/>
              <a:t> </a:t>
            </a:r>
            <a:r>
              <a:rPr lang="en-US" sz="2800" dirty="0" err="1" smtClean="0"/>
              <a:t>uso</a:t>
            </a:r>
            <a:r>
              <a:rPr lang="en-US" sz="2800" dirty="0" smtClean="0"/>
              <a:t> a </a:t>
            </a:r>
            <a:r>
              <a:rPr lang="en-US" sz="2800" dirty="0" err="1" smtClean="0"/>
              <a:t>todos</a:t>
            </a:r>
            <a:endParaRPr lang="en-US" sz="2800" dirty="0" smtClean="0"/>
          </a:p>
          <a:p>
            <a:endParaRPr lang="en-US" dirty="0"/>
          </a:p>
        </p:txBody>
      </p:sp>
      <p:graphicFrame>
        <p:nvGraphicFramePr>
          <p:cNvPr id="30722" name="Object 2"/>
          <p:cNvGraphicFramePr>
            <a:graphicFrameLocks noChangeAspect="1"/>
          </p:cNvGraphicFramePr>
          <p:nvPr/>
        </p:nvGraphicFramePr>
        <p:xfrm>
          <a:off x="3124200" y="2183405"/>
          <a:ext cx="1873250" cy="978563"/>
        </p:xfrm>
        <a:graphic>
          <a:graphicData uri="http://schemas.openxmlformats.org/presentationml/2006/ole">
            <p:oleObj spid="_x0000_s30722" name="Equation" r:id="rId3" imgW="850900" imgH="444500" progId="Equation.3">
              <p:embed/>
            </p:oleObj>
          </a:graphicData>
        </a:graphic>
      </p:graphicFrame>
      <p:graphicFrame>
        <p:nvGraphicFramePr>
          <p:cNvPr id="30723" name="Object 3"/>
          <p:cNvGraphicFramePr>
            <a:graphicFrameLocks noChangeAspect="1"/>
          </p:cNvGraphicFramePr>
          <p:nvPr/>
        </p:nvGraphicFramePr>
        <p:xfrm>
          <a:off x="3124200" y="3822700"/>
          <a:ext cx="2152650" cy="977900"/>
        </p:xfrm>
        <a:graphic>
          <a:graphicData uri="http://schemas.openxmlformats.org/presentationml/2006/ole">
            <p:oleObj spid="_x0000_s30723" name="Equation" r:id="rId4" imgW="977900" imgH="444500" progId="Equation.3">
              <p:embed/>
            </p:oleObj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El </a:t>
            </a:r>
            <a:r>
              <a:rPr lang="en-US" dirty="0" err="1" smtClean="0"/>
              <a:t>problema</a:t>
            </a:r>
            <a:r>
              <a:rPr lang="en-US" dirty="0" smtClean="0"/>
              <a:t> de los </a:t>
            </a:r>
            <a:r>
              <a:rPr lang="en-US" dirty="0" err="1" smtClean="0"/>
              <a:t>pagos</a:t>
            </a:r>
            <a:r>
              <a:rPr lang="en-US" dirty="0" smtClean="0"/>
              <a:t> </a:t>
            </a:r>
            <a:r>
              <a:rPr lang="en-US" dirty="0" err="1" smtClean="0"/>
              <a:t>privados</a:t>
            </a:r>
            <a:r>
              <a:rPr lang="en-US" dirty="0" smtClean="0"/>
              <a:t> de los </a:t>
            </a:r>
            <a:r>
              <a:rPr lang="en-US" dirty="0" err="1" smtClean="0"/>
              <a:t>bienes</a:t>
            </a:r>
            <a:r>
              <a:rPr lang="en-US" dirty="0" smtClean="0"/>
              <a:t> </a:t>
            </a:r>
            <a:r>
              <a:rPr lang="en-US" dirty="0" err="1" smtClean="0"/>
              <a:t>públicos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¿</a:t>
            </a:r>
            <a:r>
              <a:rPr lang="en-US" dirty="0" err="1" smtClean="0"/>
              <a:t>Podemos</a:t>
            </a:r>
            <a:r>
              <a:rPr lang="en-US" dirty="0" smtClean="0"/>
              <a:t> </a:t>
            </a:r>
            <a:r>
              <a:rPr lang="en-US" dirty="0" err="1" smtClean="0"/>
              <a:t>tener</a:t>
            </a:r>
            <a:r>
              <a:rPr lang="en-US" dirty="0" smtClean="0"/>
              <a:t> </a:t>
            </a:r>
            <a:r>
              <a:rPr lang="en-US" dirty="0" err="1" smtClean="0"/>
              <a:t>bienes</a:t>
            </a:r>
            <a:r>
              <a:rPr lang="en-US" dirty="0" smtClean="0"/>
              <a:t> </a:t>
            </a:r>
            <a:r>
              <a:rPr lang="en-US" dirty="0" err="1" smtClean="0"/>
              <a:t>públicos</a:t>
            </a:r>
            <a:r>
              <a:rPr lang="en-US" dirty="0" smtClean="0"/>
              <a:t> en </a:t>
            </a:r>
            <a:r>
              <a:rPr lang="en-US" dirty="0" err="1" smtClean="0"/>
              <a:t>cantidades</a:t>
            </a:r>
            <a:r>
              <a:rPr lang="en-US" dirty="0" smtClean="0"/>
              <a:t> </a:t>
            </a:r>
            <a:r>
              <a:rPr lang="en-US" dirty="0" err="1" smtClean="0"/>
              <a:t>eficientes</a:t>
            </a:r>
            <a:r>
              <a:rPr lang="en-US" dirty="0" smtClean="0"/>
              <a:t> sin </a:t>
            </a:r>
            <a:r>
              <a:rPr lang="en-US" dirty="0" err="1" smtClean="0"/>
              <a:t>contar</a:t>
            </a:r>
            <a:r>
              <a:rPr lang="en-US" dirty="0" smtClean="0"/>
              <a:t> con un </a:t>
            </a:r>
            <a:r>
              <a:rPr lang="en-US" dirty="0" err="1" smtClean="0"/>
              <a:t>gobierno</a:t>
            </a:r>
            <a:r>
              <a:rPr lang="en-US" dirty="0" smtClean="0"/>
              <a:t> </a:t>
            </a:r>
            <a:r>
              <a:rPr lang="en-US" dirty="0" err="1" smtClean="0"/>
              <a:t>o</a:t>
            </a:r>
            <a:r>
              <a:rPr lang="en-US" dirty="0" smtClean="0"/>
              <a:t> un </a:t>
            </a:r>
            <a:r>
              <a:rPr lang="en-US" dirty="0" err="1" smtClean="0"/>
              <a:t>sistema</a:t>
            </a:r>
            <a:r>
              <a:rPr lang="en-US" dirty="0" smtClean="0"/>
              <a:t> </a:t>
            </a:r>
            <a:r>
              <a:rPr lang="en-US" dirty="0" err="1" smtClean="0"/>
              <a:t>colectivo</a:t>
            </a:r>
            <a:r>
              <a:rPr lang="en-US" dirty="0" smtClean="0"/>
              <a:t> de </a:t>
            </a:r>
            <a:r>
              <a:rPr lang="en-US" dirty="0" err="1" smtClean="0"/>
              <a:t>toma</a:t>
            </a:r>
            <a:r>
              <a:rPr lang="en-US" dirty="0" smtClean="0"/>
              <a:t> de </a:t>
            </a:r>
            <a:r>
              <a:rPr lang="en-US" dirty="0" err="1" smtClean="0"/>
              <a:t>decisiones</a:t>
            </a:r>
            <a:r>
              <a:rPr lang="en-US" dirty="0" smtClean="0"/>
              <a:t>?</a:t>
            </a:r>
          </a:p>
          <a:p>
            <a:r>
              <a:rPr lang="en-US" dirty="0" err="1" smtClean="0"/>
              <a:t>Respuesta</a:t>
            </a:r>
            <a:r>
              <a:rPr lang="en-US" dirty="0" smtClean="0"/>
              <a:t>: NO</a:t>
            </a:r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Suma vertical de </a:t>
            </a:r>
            <a:r>
              <a:rPr lang="en-US" dirty="0" err="1" smtClean="0"/>
              <a:t>las</a:t>
            </a:r>
            <a:r>
              <a:rPr lang="en-US" dirty="0" smtClean="0"/>
              <a:t> </a:t>
            </a:r>
            <a:r>
              <a:rPr lang="en-US" dirty="0" err="1" smtClean="0"/>
              <a:t>demandas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2400" dirty="0" smtClean="0"/>
              <a:t>En los </a:t>
            </a:r>
            <a:r>
              <a:rPr lang="en-US" sz="2400" dirty="0" err="1" smtClean="0"/>
              <a:t>bienes</a:t>
            </a:r>
            <a:r>
              <a:rPr lang="en-US" sz="2400" dirty="0" smtClean="0"/>
              <a:t> </a:t>
            </a:r>
            <a:r>
              <a:rPr lang="en-US" sz="2400" dirty="0" err="1" smtClean="0"/>
              <a:t>privados</a:t>
            </a:r>
            <a:r>
              <a:rPr lang="en-US" sz="2400" dirty="0" smtClean="0"/>
              <a:t>, </a:t>
            </a:r>
            <a:r>
              <a:rPr lang="en-US" sz="2400" dirty="0" err="1" smtClean="0"/>
              <a:t>las</a:t>
            </a:r>
            <a:r>
              <a:rPr lang="en-US" sz="2400" dirty="0" smtClean="0"/>
              <a:t> </a:t>
            </a:r>
            <a:r>
              <a:rPr lang="en-US" sz="2400" dirty="0" err="1" smtClean="0"/>
              <a:t>demandas</a:t>
            </a:r>
            <a:r>
              <a:rPr lang="en-US" sz="2400" dirty="0" smtClean="0"/>
              <a:t> </a:t>
            </a:r>
            <a:r>
              <a:rPr lang="en-US" sz="2400" dirty="0" err="1" smtClean="0"/>
              <a:t>individuales</a:t>
            </a:r>
            <a:r>
              <a:rPr lang="en-US" sz="2400" dirty="0" smtClean="0"/>
              <a:t> se </a:t>
            </a:r>
            <a:r>
              <a:rPr lang="en-US" sz="2400" dirty="0" err="1" smtClean="0"/>
              <a:t>suman</a:t>
            </a:r>
            <a:r>
              <a:rPr lang="en-US" sz="2400" dirty="0" smtClean="0"/>
              <a:t> </a:t>
            </a:r>
            <a:r>
              <a:rPr lang="en-US" sz="2400" dirty="0" err="1" smtClean="0"/>
              <a:t>horizontalmente</a:t>
            </a:r>
            <a:r>
              <a:rPr lang="en-US" sz="2400" dirty="0" smtClean="0"/>
              <a:t>; en los </a:t>
            </a:r>
            <a:r>
              <a:rPr lang="en-US" sz="2400" dirty="0" err="1" smtClean="0"/>
              <a:t>bienes</a:t>
            </a:r>
            <a:r>
              <a:rPr lang="en-US" sz="2400" dirty="0" smtClean="0"/>
              <a:t> </a:t>
            </a:r>
            <a:r>
              <a:rPr lang="en-US" sz="2400" dirty="0" err="1" smtClean="0"/>
              <a:t>públicos</a:t>
            </a:r>
            <a:r>
              <a:rPr lang="en-US" sz="2400" dirty="0" smtClean="0"/>
              <a:t> se </a:t>
            </a:r>
            <a:r>
              <a:rPr lang="en-US" sz="2400" dirty="0" err="1" smtClean="0"/>
              <a:t>suman</a:t>
            </a:r>
            <a:r>
              <a:rPr lang="en-US" sz="2400" dirty="0" smtClean="0"/>
              <a:t> </a:t>
            </a:r>
            <a:r>
              <a:rPr lang="en-US" sz="2400" dirty="0" err="1" smtClean="0"/>
              <a:t>verticalmente</a:t>
            </a:r>
            <a:endParaRPr lang="en-US" sz="2400" dirty="0" smtClean="0"/>
          </a:p>
          <a:p>
            <a:r>
              <a:rPr lang="en-US" sz="2400" dirty="0" smtClean="0"/>
              <a:t>La </a:t>
            </a:r>
            <a:r>
              <a:rPr lang="en-US" sz="2400" dirty="0" err="1" smtClean="0"/>
              <a:t>condición</a:t>
            </a:r>
            <a:r>
              <a:rPr lang="en-US" sz="2400" dirty="0" smtClean="0"/>
              <a:t> de </a:t>
            </a:r>
            <a:r>
              <a:rPr lang="en-US" sz="2400" dirty="0" err="1" smtClean="0"/>
              <a:t>equilibrio</a:t>
            </a:r>
            <a:r>
              <a:rPr lang="en-US" sz="2400" dirty="0" smtClean="0"/>
              <a:t> </a:t>
            </a:r>
            <a:r>
              <a:rPr lang="en-US" sz="2400" dirty="0" err="1" smtClean="0"/>
              <a:t>eficiente</a:t>
            </a:r>
            <a:r>
              <a:rPr lang="en-US" sz="2400" dirty="0" smtClean="0"/>
              <a:t> en </a:t>
            </a:r>
            <a:r>
              <a:rPr lang="en-US" sz="2400" dirty="0" err="1" smtClean="0"/>
              <a:t>bienes</a:t>
            </a:r>
            <a:r>
              <a:rPr lang="en-US" sz="2400" dirty="0" smtClean="0"/>
              <a:t> </a:t>
            </a:r>
            <a:r>
              <a:rPr lang="en-US" sz="2400" dirty="0" err="1" smtClean="0"/>
              <a:t>públicos</a:t>
            </a:r>
            <a:r>
              <a:rPr lang="en-US" sz="2400" dirty="0" smtClean="0"/>
              <a:t> </a:t>
            </a:r>
            <a:r>
              <a:rPr lang="en-US" sz="2400" dirty="0" err="1" smtClean="0"/>
              <a:t>está</a:t>
            </a:r>
            <a:r>
              <a:rPr lang="en-US" sz="2400" dirty="0" smtClean="0"/>
              <a:t> dada </a:t>
            </a:r>
            <a:r>
              <a:rPr lang="en-US" sz="2400" dirty="0" err="1" smtClean="0"/>
              <a:t>por</a:t>
            </a:r>
            <a:r>
              <a:rPr lang="en-US" sz="2400" dirty="0" smtClean="0"/>
              <a:t> la </a:t>
            </a:r>
            <a:r>
              <a:rPr lang="en-US" sz="2400" dirty="0" err="1" smtClean="0"/>
              <a:t>siguiente</a:t>
            </a:r>
            <a:r>
              <a:rPr lang="en-US" sz="2400" dirty="0" smtClean="0"/>
              <a:t> </a:t>
            </a:r>
            <a:r>
              <a:rPr lang="en-US" sz="2400" dirty="0" err="1" smtClean="0"/>
              <a:t>fórmula</a:t>
            </a:r>
            <a:r>
              <a:rPr lang="en-US" sz="2400" dirty="0" smtClean="0"/>
              <a:t> (</a:t>
            </a:r>
            <a:r>
              <a:rPr lang="en-US" sz="2400" dirty="0" err="1" smtClean="0"/>
              <a:t>condici</a:t>
            </a:r>
            <a:r>
              <a:rPr lang="en-US" sz="2400" dirty="0" err="1" smtClean="0"/>
              <a:t>ón</a:t>
            </a:r>
            <a:r>
              <a:rPr lang="en-US" sz="2400" dirty="0" smtClean="0"/>
              <a:t> de Samuelson, 1954)</a:t>
            </a:r>
            <a:r>
              <a:rPr lang="en-US" sz="2400" dirty="0" smtClean="0"/>
              <a:t>:</a:t>
            </a:r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r>
              <a:rPr lang="en-US" sz="2400" dirty="0" err="1" smtClean="0"/>
              <a:t>Pero</a:t>
            </a:r>
            <a:r>
              <a:rPr lang="en-US" sz="2400" dirty="0" smtClean="0"/>
              <a:t>, </a:t>
            </a:r>
            <a:r>
              <a:rPr lang="en-US" sz="2400" dirty="0" err="1" smtClean="0"/>
              <a:t>aquí</a:t>
            </a:r>
            <a:r>
              <a:rPr lang="en-US" sz="2400" dirty="0" smtClean="0"/>
              <a:t> </a:t>
            </a:r>
            <a:r>
              <a:rPr lang="en-US" sz="2400" dirty="0" err="1" smtClean="0"/>
              <a:t>cada</a:t>
            </a:r>
            <a:r>
              <a:rPr lang="en-US" sz="2400" dirty="0" smtClean="0"/>
              <a:t> </a:t>
            </a:r>
            <a:r>
              <a:rPr lang="en-US" sz="2400" dirty="0" err="1" smtClean="0"/>
              <a:t>individuo</a:t>
            </a:r>
            <a:r>
              <a:rPr lang="en-US" sz="2400" dirty="0" smtClean="0"/>
              <a:t> </a:t>
            </a:r>
            <a:r>
              <a:rPr lang="en-US" sz="2400" dirty="0" err="1" smtClean="0"/>
              <a:t>paga</a:t>
            </a:r>
            <a:r>
              <a:rPr lang="en-US" sz="2400" dirty="0" smtClean="0"/>
              <a:t> </a:t>
            </a:r>
            <a:r>
              <a:rPr lang="en-US" sz="2400" dirty="0" err="1" smtClean="0"/>
              <a:t>conforme</a:t>
            </a:r>
            <a:r>
              <a:rPr lang="en-US" sz="2400" dirty="0" smtClean="0"/>
              <a:t> al </a:t>
            </a:r>
            <a:r>
              <a:rPr lang="en-US" sz="2400" dirty="0" err="1" smtClean="0"/>
              <a:t>beneficio</a:t>
            </a:r>
            <a:r>
              <a:rPr lang="en-US" sz="2400" dirty="0" smtClean="0"/>
              <a:t> marginal </a:t>
            </a:r>
            <a:r>
              <a:rPr lang="en-US" sz="2400" dirty="0" err="1" smtClean="0"/>
              <a:t>propio</a:t>
            </a:r>
            <a:r>
              <a:rPr lang="en-US" sz="2400" dirty="0" smtClean="0"/>
              <a:t>, lo </a:t>
            </a:r>
            <a:r>
              <a:rPr lang="en-US" sz="2400" dirty="0" err="1" smtClean="0"/>
              <a:t>que</a:t>
            </a:r>
            <a:r>
              <a:rPr lang="en-US" sz="2400" dirty="0" smtClean="0"/>
              <a:t> genera </a:t>
            </a:r>
            <a:r>
              <a:rPr lang="en-US" sz="2400" dirty="0" err="1" smtClean="0"/>
              <a:t>incentivos</a:t>
            </a:r>
            <a:r>
              <a:rPr lang="en-US" sz="2400" dirty="0" smtClean="0"/>
              <a:t> </a:t>
            </a:r>
            <a:r>
              <a:rPr lang="en-US" sz="2400" dirty="0" err="1" smtClean="0"/>
              <a:t>para</a:t>
            </a:r>
            <a:r>
              <a:rPr lang="en-US" sz="2400" dirty="0" smtClean="0"/>
              <a:t> </a:t>
            </a:r>
            <a:r>
              <a:rPr lang="en-US" sz="2400" dirty="0" err="1" smtClean="0"/>
              <a:t>que</a:t>
            </a:r>
            <a:r>
              <a:rPr lang="en-US" sz="2400" dirty="0" smtClean="0"/>
              <a:t> se </a:t>
            </a:r>
            <a:r>
              <a:rPr lang="en-US" sz="2400" dirty="0" err="1" smtClean="0"/>
              <a:t>manifieste</a:t>
            </a:r>
            <a:r>
              <a:rPr lang="en-US" sz="2400" dirty="0" smtClean="0"/>
              <a:t> al exterior un </a:t>
            </a:r>
            <a:r>
              <a:rPr lang="en-US" sz="2400" dirty="0" err="1" smtClean="0"/>
              <a:t>beneficio</a:t>
            </a:r>
            <a:r>
              <a:rPr lang="en-US" sz="2400" dirty="0" smtClean="0"/>
              <a:t> marginal </a:t>
            </a:r>
            <a:r>
              <a:rPr lang="en-US" sz="2400" dirty="0" err="1" smtClean="0"/>
              <a:t>menor</a:t>
            </a:r>
            <a:r>
              <a:rPr lang="en-US" sz="2400" dirty="0" smtClean="0"/>
              <a:t> al real</a:t>
            </a:r>
          </a:p>
          <a:p>
            <a:pPr lvl="1"/>
            <a:r>
              <a:rPr lang="en-US" sz="2000" dirty="0" err="1" smtClean="0"/>
              <a:t>Problema</a:t>
            </a:r>
            <a:r>
              <a:rPr lang="en-US" sz="2000" dirty="0" smtClean="0"/>
              <a:t> de free riding</a:t>
            </a:r>
          </a:p>
          <a:p>
            <a:pPr>
              <a:buNone/>
            </a:pPr>
            <a:endParaRPr lang="en-US" sz="2400" dirty="0"/>
          </a:p>
        </p:txBody>
      </p:sp>
      <p:graphicFrame>
        <p:nvGraphicFramePr>
          <p:cNvPr id="32770" name="Object 2"/>
          <p:cNvGraphicFramePr>
            <a:graphicFrameLocks noChangeAspect="1"/>
          </p:cNvGraphicFramePr>
          <p:nvPr/>
        </p:nvGraphicFramePr>
        <p:xfrm>
          <a:off x="2819400" y="3886200"/>
          <a:ext cx="1752600" cy="853440"/>
        </p:xfrm>
        <a:graphic>
          <a:graphicData uri="http://schemas.openxmlformats.org/presentationml/2006/ole">
            <p:oleObj spid="_x0000_s32770" name="Equation" r:id="rId3" imgW="800100" imgH="444500" progId="Equation.3">
              <p:embed/>
            </p:oleObj>
          </a:graphicData>
        </a:graphic>
      </p:graphicFrame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Representaci</a:t>
            </a:r>
            <a:r>
              <a:rPr lang="en-US" dirty="0" err="1" smtClean="0"/>
              <a:t>ón</a:t>
            </a:r>
            <a:r>
              <a:rPr lang="en-US" dirty="0" smtClean="0"/>
              <a:t> </a:t>
            </a:r>
            <a:r>
              <a:rPr lang="en-US" dirty="0" err="1" smtClean="0"/>
              <a:t>gráfica</a:t>
            </a:r>
            <a:r>
              <a:rPr lang="en-US" dirty="0" smtClean="0"/>
              <a:t> (Hillman)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71600" y="1879600"/>
            <a:ext cx="5970480" cy="4521200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Representación</a:t>
            </a:r>
            <a:r>
              <a:rPr lang="en-US" dirty="0" smtClean="0"/>
              <a:t> </a:t>
            </a:r>
            <a:r>
              <a:rPr lang="en-US" dirty="0" err="1" smtClean="0"/>
              <a:t>gráfica</a:t>
            </a:r>
            <a:r>
              <a:rPr lang="en-US" dirty="0" smtClean="0"/>
              <a:t> </a:t>
            </a:r>
            <a:r>
              <a:rPr lang="en-US" smtClean="0"/>
              <a:t>(Hillman)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1775191"/>
            <a:ext cx="8229600" cy="4769950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El </a:t>
            </a:r>
            <a:r>
              <a:rPr lang="en-US" dirty="0" err="1" smtClean="0"/>
              <a:t>Problema</a:t>
            </a:r>
            <a:r>
              <a:rPr lang="en-US" dirty="0" smtClean="0"/>
              <a:t> de los </a:t>
            </a:r>
            <a:r>
              <a:rPr lang="en-US" dirty="0" err="1" smtClean="0"/>
              <a:t>Bienes</a:t>
            </a:r>
            <a:r>
              <a:rPr lang="en-US" dirty="0" smtClean="0"/>
              <a:t> </a:t>
            </a:r>
            <a:r>
              <a:rPr lang="en-US" dirty="0" err="1" smtClean="0"/>
              <a:t>Públicos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600" dirty="0" err="1" smtClean="0"/>
              <a:t>Representación</a:t>
            </a:r>
            <a:r>
              <a:rPr lang="en-US" sz="2600" dirty="0" smtClean="0"/>
              <a:t> </a:t>
            </a:r>
            <a:r>
              <a:rPr lang="en-US" sz="2600" dirty="0" err="1" smtClean="0"/>
              <a:t>geométrica</a:t>
            </a:r>
            <a:endParaRPr lang="en-US" sz="2600" dirty="0" smtClean="0"/>
          </a:p>
          <a:p>
            <a:pPr lvl="1"/>
            <a:r>
              <a:rPr lang="en-US" sz="2200" dirty="0" err="1" smtClean="0"/>
              <a:t>Suponemos</a:t>
            </a:r>
            <a:r>
              <a:rPr lang="en-US" sz="2200" dirty="0" smtClean="0"/>
              <a:t> el </a:t>
            </a:r>
            <a:r>
              <a:rPr lang="en-US" sz="2200" dirty="0" err="1" smtClean="0"/>
              <a:t>siguiente</a:t>
            </a:r>
            <a:r>
              <a:rPr lang="en-US" sz="2200" dirty="0" smtClean="0"/>
              <a:t> </a:t>
            </a:r>
            <a:r>
              <a:rPr lang="en-US" sz="2200" dirty="0" err="1" smtClean="0"/>
              <a:t>orden</a:t>
            </a:r>
            <a:r>
              <a:rPr lang="en-US" sz="2200" dirty="0" smtClean="0"/>
              <a:t> en </a:t>
            </a:r>
            <a:r>
              <a:rPr lang="en-US" sz="2200" dirty="0" err="1" smtClean="0"/>
              <a:t>las</a:t>
            </a:r>
            <a:r>
              <a:rPr lang="en-US" sz="2200" dirty="0" smtClean="0"/>
              <a:t> </a:t>
            </a:r>
            <a:r>
              <a:rPr lang="en-US" sz="2200" dirty="0" err="1" smtClean="0"/>
              <a:t>curvas</a:t>
            </a:r>
            <a:r>
              <a:rPr lang="en-US" sz="2200" dirty="0" smtClean="0"/>
              <a:t> de </a:t>
            </a:r>
            <a:r>
              <a:rPr lang="en-US" sz="2200" dirty="0" err="1" smtClean="0"/>
              <a:t>beneficio</a:t>
            </a:r>
            <a:r>
              <a:rPr lang="en-US" sz="2200" dirty="0" smtClean="0"/>
              <a:t> marginal de </a:t>
            </a:r>
            <a:r>
              <a:rPr lang="en-US" sz="2200" dirty="0" err="1" smtClean="0"/>
              <a:t>todos</a:t>
            </a:r>
            <a:r>
              <a:rPr lang="en-US" sz="2200" dirty="0" smtClean="0"/>
              <a:t> los </a:t>
            </a:r>
            <a:r>
              <a:rPr lang="en-US" sz="2200" dirty="0" err="1" smtClean="0"/>
              <a:t>miembros</a:t>
            </a:r>
            <a:r>
              <a:rPr lang="en-US" sz="2200" dirty="0" smtClean="0"/>
              <a:t> de </a:t>
            </a:r>
            <a:r>
              <a:rPr lang="en-US" sz="2200" dirty="0" err="1" smtClean="0"/>
              <a:t>esta</a:t>
            </a:r>
            <a:r>
              <a:rPr lang="en-US" sz="2200" dirty="0" smtClean="0"/>
              <a:t> </a:t>
            </a:r>
            <a:r>
              <a:rPr lang="en-US" sz="2200" dirty="0" err="1" smtClean="0"/>
              <a:t>sociedad</a:t>
            </a:r>
            <a:r>
              <a:rPr lang="en-US" sz="2200" dirty="0" smtClean="0"/>
              <a:t>:</a:t>
            </a:r>
          </a:p>
          <a:p>
            <a:pPr lvl="1"/>
            <a:endParaRPr lang="en-US" sz="2200" dirty="0" smtClean="0"/>
          </a:p>
          <a:p>
            <a:pPr lvl="1"/>
            <a:endParaRPr lang="en-US" sz="2200" dirty="0" smtClean="0"/>
          </a:p>
          <a:p>
            <a:pPr lvl="1"/>
            <a:r>
              <a:rPr lang="en-US" sz="2200" dirty="0" err="1" smtClean="0"/>
              <a:t>Punto</a:t>
            </a:r>
            <a:r>
              <a:rPr lang="en-US" sz="2200" dirty="0" smtClean="0"/>
              <a:t> de </a:t>
            </a:r>
            <a:r>
              <a:rPr lang="en-US" sz="2200" dirty="0" err="1" smtClean="0"/>
              <a:t>equilibrio</a:t>
            </a:r>
            <a:r>
              <a:rPr lang="en-US" sz="2200" dirty="0" smtClean="0"/>
              <a:t> del </a:t>
            </a:r>
            <a:r>
              <a:rPr lang="en-US" sz="2200" dirty="0" err="1" smtClean="0"/>
              <a:t>mercado</a:t>
            </a:r>
            <a:r>
              <a:rPr lang="en-US" sz="2200" dirty="0" smtClean="0"/>
              <a:t>: el </a:t>
            </a:r>
            <a:r>
              <a:rPr lang="en-US" sz="2200" dirty="0" err="1" smtClean="0"/>
              <a:t>nivel</a:t>
            </a:r>
            <a:r>
              <a:rPr lang="en-US" sz="2200" dirty="0" smtClean="0"/>
              <a:t> de </a:t>
            </a:r>
            <a:r>
              <a:rPr lang="en-US" sz="2200" dirty="0" err="1" smtClean="0"/>
              <a:t>provisión</a:t>
            </a:r>
            <a:r>
              <a:rPr lang="en-US" sz="2200" dirty="0" smtClean="0"/>
              <a:t> de </a:t>
            </a:r>
            <a:r>
              <a:rPr lang="en-US" sz="2200" dirty="0" err="1" smtClean="0"/>
              <a:t>bienes</a:t>
            </a:r>
            <a:r>
              <a:rPr lang="en-US" sz="2200" dirty="0" smtClean="0"/>
              <a:t> </a:t>
            </a:r>
            <a:r>
              <a:rPr lang="en-US" sz="2200" dirty="0" err="1" smtClean="0"/>
              <a:t>públicos</a:t>
            </a:r>
            <a:r>
              <a:rPr lang="en-US" sz="2200" dirty="0" smtClean="0"/>
              <a:t> </a:t>
            </a:r>
            <a:r>
              <a:rPr lang="en-US" sz="2200" dirty="0" err="1" smtClean="0"/>
              <a:t>está</a:t>
            </a:r>
            <a:r>
              <a:rPr lang="en-US" sz="2200" dirty="0" smtClean="0"/>
              <a:t> dado </a:t>
            </a:r>
            <a:r>
              <a:rPr lang="en-US" sz="2200" dirty="0" err="1" smtClean="0"/>
              <a:t>por</a:t>
            </a:r>
            <a:r>
              <a:rPr lang="en-US" sz="2200" dirty="0" smtClean="0"/>
              <a:t> el </a:t>
            </a:r>
            <a:r>
              <a:rPr lang="en-US" sz="2200" dirty="0" err="1" smtClean="0"/>
              <a:t>consumidor</a:t>
            </a:r>
            <a:r>
              <a:rPr lang="en-US" sz="2200" dirty="0" smtClean="0"/>
              <a:t> </a:t>
            </a:r>
            <a:r>
              <a:rPr lang="en-US" sz="2200" dirty="0" err="1" smtClean="0"/>
              <a:t>que</a:t>
            </a:r>
            <a:r>
              <a:rPr lang="en-US" sz="2200" dirty="0" smtClean="0"/>
              <a:t> </a:t>
            </a:r>
            <a:r>
              <a:rPr lang="en-US" sz="2200" dirty="0" err="1" smtClean="0"/>
              <a:t>obtiene</a:t>
            </a:r>
            <a:r>
              <a:rPr lang="en-US" sz="2200" dirty="0" smtClean="0"/>
              <a:t> el </a:t>
            </a:r>
            <a:r>
              <a:rPr lang="en-US" sz="2200" dirty="0" err="1" smtClean="0"/>
              <a:t>beneficio</a:t>
            </a:r>
            <a:r>
              <a:rPr lang="en-US" sz="2200" dirty="0" smtClean="0"/>
              <a:t> marginal </a:t>
            </a:r>
            <a:r>
              <a:rPr lang="en-US" sz="2200" dirty="0" err="1" smtClean="0"/>
              <a:t>más</a:t>
            </a:r>
            <a:r>
              <a:rPr lang="en-US" sz="2200" dirty="0" smtClean="0"/>
              <a:t> </a:t>
            </a:r>
            <a:r>
              <a:rPr lang="en-US" sz="2200" dirty="0" err="1" smtClean="0"/>
              <a:t>grande</a:t>
            </a:r>
            <a:endParaRPr lang="en-US" sz="2200" dirty="0"/>
          </a:p>
        </p:txBody>
      </p:sp>
      <p:graphicFrame>
        <p:nvGraphicFramePr>
          <p:cNvPr id="33794" name="Object 2"/>
          <p:cNvGraphicFramePr>
            <a:graphicFrameLocks noChangeAspect="1"/>
          </p:cNvGraphicFramePr>
          <p:nvPr/>
        </p:nvGraphicFramePr>
        <p:xfrm>
          <a:off x="2209800" y="3181350"/>
          <a:ext cx="5105400" cy="567267"/>
        </p:xfrm>
        <a:graphic>
          <a:graphicData uri="http://schemas.openxmlformats.org/presentationml/2006/ole">
            <p:oleObj spid="_x0000_s33794" name="Equation" r:id="rId3" imgW="1485900" imgH="1651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El </a:t>
            </a:r>
            <a:r>
              <a:rPr lang="en-US" dirty="0" err="1" smtClean="0"/>
              <a:t>Problema</a:t>
            </a:r>
            <a:r>
              <a:rPr lang="en-US" dirty="0" smtClean="0"/>
              <a:t> de los </a:t>
            </a:r>
            <a:r>
              <a:rPr lang="en-US" dirty="0" err="1" smtClean="0"/>
              <a:t>Bienes</a:t>
            </a:r>
            <a:r>
              <a:rPr lang="en-US" dirty="0" smtClean="0"/>
              <a:t> </a:t>
            </a:r>
            <a:r>
              <a:rPr lang="en-US" dirty="0" err="1" smtClean="0"/>
              <a:t>Públicos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l="-16977" r="-16977"/>
          <a:stretch>
            <a:fillRect/>
          </a:stretch>
        </p:blipFill>
        <p:spPr>
          <a:xfrm>
            <a:off x="457200" y="1981201"/>
            <a:ext cx="8001000" cy="426719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057400" y="6084332"/>
            <a:ext cx="53585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Source: </a:t>
            </a:r>
            <a:r>
              <a:rPr lang="en-US" dirty="0" err="1" smtClean="0"/>
              <a:t>Andreu</a:t>
            </a:r>
            <a:r>
              <a:rPr lang="en-US" dirty="0" smtClean="0"/>
              <a:t> </a:t>
            </a:r>
            <a:r>
              <a:rPr lang="en-US" dirty="0" err="1" smtClean="0"/>
              <a:t>Mas-Colell</a:t>
            </a:r>
            <a:r>
              <a:rPr lang="en-US" dirty="0" smtClean="0"/>
              <a:t> et al, </a:t>
            </a:r>
            <a:r>
              <a:rPr lang="en-US" i="1" dirty="0" smtClean="0"/>
              <a:t>Microeconomic Theory  </a:t>
            </a:r>
            <a:endParaRPr lang="en-US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¿</a:t>
            </a:r>
            <a:r>
              <a:rPr lang="en-US" dirty="0" err="1" smtClean="0"/>
              <a:t>Por</a:t>
            </a:r>
            <a:r>
              <a:rPr lang="en-US" dirty="0" smtClean="0"/>
              <a:t> </a:t>
            </a:r>
            <a:r>
              <a:rPr lang="en-US" dirty="0" err="1" smtClean="0"/>
              <a:t>qu</a:t>
            </a:r>
            <a:r>
              <a:rPr lang="en-US" dirty="0" err="1" smtClean="0"/>
              <a:t>é</a:t>
            </a:r>
            <a:r>
              <a:rPr lang="en-US" dirty="0" smtClean="0"/>
              <a:t> le </a:t>
            </a:r>
            <a:r>
              <a:rPr lang="en-US" dirty="0" err="1" smtClean="0"/>
              <a:t>damos</a:t>
            </a:r>
            <a:r>
              <a:rPr lang="en-US" dirty="0" smtClean="0"/>
              <a:t> </a:t>
            </a:r>
            <a:r>
              <a:rPr lang="en-US" dirty="0" err="1" smtClean="0"/>
              <a:t>tanta</a:t>
            </a:r>
            <a:r>
              <a:rPr lang="en-US" dirty="0" smtClean="0"/>
              <a:t> </a:t>
            </a:r>
            <a:r>
              <a:rPr lang="en-US" dirty="0" err="1" smtClean="0"/>
              <a:t>importancia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Esto</a:t>
            </a:r>
            <a:r>
              <a:rPr lang="en-US" dirty="0" smtClean="0"/>
              <a:t> </a:t>
            </a:r>
            <a:r>
              <a:rPr lang="en-US" dirty="0" err="1" smtClean="0"/>
              <a:t>es</a:t>
            </a:r>
            <a:r>
              <a:rPr lang="en-US" dirty="0" smtClean="0"/>
              <a:t> fundamental en </a:t>
            </a:r>
            <a:r>
              <a:rPr lang="en-US" dirty="0" err="1" smtClean="0"/>
              <a:t>ciencia</a:t>
            </a:r>
            <a:r>
              <a:rPr lang="en-US" dirty="0" smtClean="0"/>
              <a:t> </a:t>
            </a:r>
            <a:r>
              <a:rPr lang="en-US" dirty="0" err="1" smtClean="0"/>
              <a:t>pol</a:t>
            </a:r>
            <a:r>
              <a:rPr lang="en-US" dirty="0" err="1" smtClean="0"/>
              <a:t>ítica</a:t>
            </a:r>
            <a:endParaRPr lang="en-US" dirty="0" smtClean="0"/>
          </a:p>
          <a:p>
            <a:r>
              <a:rPr lang="en-US" dirty="0" smtClean="0"/>
              <a:t>El </a:t>
            </a:r>
            <a:r>
              <a:rPr lang="en-US" dirty="0" err="1" smtClean="0"/>
              <a:t>libro</a:t>
            </a:r>
            <a:r>
              <a:rPr lang="en-US" dirty="0" smtClean="0"/>
              <a:t> </a:t>
            </a:r>
            <a:r>
              <a:rPr lang="en-US" dirty="0" err="1" smtClean="0"/>
              <a:t>revolucionario</a:t>
            </a:r>
            <a:r>
              <a:rPr lang="en-US" dirty="0" smtClean="0"/>
              <a:t> </a:t>
            </a:r>
            <a:r>
              <a:rPr lang="en-US" dirty="0" err="1" smtClean="0"/>
              <a:t>aquí</a:t>
            </a:r>
            <a:r>
              <a:rPr lang="en-US" dirty="0" smtClean="0"/>
              <a:t> </a:t>
            </a:r>
            <a:r>
              <a:rPr lang="en-US" dirty="0" err="1" smtClean="0"/>
              <a:t>fue</a:t>
            </a:r>
            <a:r>
              <a:rPr lang="en-US" dirty="0" smtClean="0"/>
              <a:t> </a:t>
            </a:r>
            <a:r>
              <a:rPr lang="en-US" dirty="0" err="1" smtClean="0"/>
              <a:t>Mancur</a:t>
            </a:r>
            <a:r>
              <a:rPr lang="en-US" dirty="0" smtClean="0"/>
              <a:t> </a:t>
            </a:r>
            <a:r>
              <a:rPr lang="en-US" dirty="0" smtClean="0"/>
              <a:t>Olson, </a:t>
            </a:r>
            <a:r>
              <a:rPr lang="en-US" i="1" dirty="0" smtClean="0"/>
              <a:t>The </a:t>
            </a:r>
            <a:r>
              <a:rPr lang="en-US" i="1" dirty="0" smtClean="0"/>
              <a:t>Logic of Collective Action: Public Goods and the Theory of Groups is also of </a:t>
            </a:r>
            <a:r>
              <a:rPr lang="en-US" i="1" dirty="0" smtClean="0"/>
              <a:t>importance</a:t>
            </a:r>
            <a:r>
              <a:rPr lang="en-US" dirty="0" smtClean="0"/>
              <a:t> (1965)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Tres</a:t>
            </a:r>
            <a:r>
              <a:rPr lang="en-US" dirty="0" smtClean="0"/>
              <a:t> </a:t>
            </a:r>
            <a:r>
              <a:rPr lang="en-US" dirty="0" err="1" smtClean="0"/>
              <a:t>temas</a:t>
            </a:r>
            <a:r>
              <a:rPr lang="en-US" dirty="0" smtClean="0"/>
              <a:t> </a:t>
            </a:r>
            <a:r>
              <a:rPr lang="en-US" dirty="0" err="1" smtClean="0"/>
              <a:t>previos</a:t>
            </a:r>
            <a:r>
              <a:rPr lang="en-US" dirty="0" smtClean="0"/>
              <a:t> </a:t>
            </a:r>
            <a:r>
              <a:rPr lang="en-US" dirty="0" err="1" smtClean="0"/>
              <a:t>relativos</a:t>
            </a:r>
            <a:r>
              <a:rPr lang="en-US" dirty="0" smtClean="0"/>
              <a:t> a la</a:t>
            </a:r>
            <a:r>
              <a:rPr lang="en-US" dirty="0" smtClean="0"/>
              <a:t> </a:t>
            </a:r>
            <a:r>
              <a:rPr lang="en-US" dirty="0" err="1" smtClean="0"/>
              <a:t>intervenci</a:t>
            </a:r>
            <a:r>
              <a:rPr lang="en-US" dirty="0" err="1" smtClean="0"/>
              <a:t>ón</a:t>
            </a:r>
            <a:r>
              <a:rPr lang="en-US" dirty="0" smtClean="0"/>
              <a:t> </a:t>
            </a:r>
            <a:r>
              <a:rPr lang="en-US" dirty="0" err="1" smtClean="0"/>
              <a:t>estatal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err="1" smtClean="0"/>
              <a:t>Francia</a:t>
            </a:r>
            <a:r>
              <a:rPr lang="en-US" dirty="0" smtClean="0"/>
              <a:t>, </a:t>
            </a:r>
            <a:r>
              <a:rPr lang="en-US" dirty="0" err="1" smtClean="0"/>
              <a:t>maquillaje</a:t>
            </a:r>
            <a:r>
              <a:rPr lang="en-US" dirty="0" smtClean="0"/>
              <a:t>. El </a:t>
            </a:r>
            <a:r>
              <a:rPr lang="en-US" dirty="0" err="1" smtClean="0"/>
              <a:t>Mercurio</a:t>
            </a:r>
            <a:r>
              <a:rPr lang="en-US" dirty="0" smtClean="0"/>
              <a:t> de </a:t>
            </a:r>
            <a:r>
              <a:rPr lang="en-US" dirty="0" err="1" smtClean="0"/>
              <a:t>hoy</a:t>
            </a:r>
            <a:r>
              <a:rPr lang="en-US" dirty="0" smtClean="0"/>
              <a:t>, A14</a:t>
            </a:r>
          </a:p>
          <a:p>
            <a:pPr lvl="1"/>
            <a:r>
              <a:rPr lang="en-US" dirty="0" err="1" smtClean="0"/>
              <a:t>Llevarán</a:t>
            </a:r>
            <a:r>
              <a:rPr lang="en-US" dirty="0" smtClean="0"/>
              <a:t> </a:t>
            </a:r>
            <a:r>
              <a:rPr lang="en-US" dirty="0" err="1" smtClean="0"/>
              <a:t>advertencia</a:t>
            </a:r>
            <a:r>
              <a:rPr lang="en-US" dirty="0" smtClean="0"/>
              <a:t>: </a:t>
            </a:r>
            <a:r>
              <a:rPr lang="en-US" dirty="0" err="1" smtClean="0"/>
              <a:t>Francia</a:t>
            </a:r>
            <a:r>
              <a:rPr lang="en-US" dirty="0" smtClean="0"/>
              <a:t> </a:t>
            </a:r>
            <a:r>
              <a:rPr lang="en-US" dirty="0" smtClean="0"/>
              <a:t>"</a:t>
            </a:r>
            <a:r>
              <a:rPr lang="en-US" dirty="0" err="1" smtClean="0"/>
              <a:t>echará</a:t>
            </a:r>
            <a:r>
              <a:rPr lang="en-US" dirty="0" smtClean="0"/>
              <a:t> al </a:t>
            </a:r>
            <a:r>
              <a:rPr lang="en-US" dirty="0" err="1" smtClean="0"/>
              <a:t>agua</a:t>
            </a:r>
            <a:r>
              <a:rPr lang="en-US" dirty="0" smtClean="0"/>
              <a:t>" </a:t>
            </a:r>
            <a:r>
              <a:rPr lang="en-US" dirty="0" err="1" smtClean="0"/>
              <a:t>las</a:t>
            </a:r>
            <a:r>
              <a:rPr lang="en-US" dirty="0" smtClean="0"/>
              <a:t> </a:t>
            </a:r>
            <a:r>
              <a:rPr lang="en-US" dirty="0" err="1" smtClean="0"/>
              <a:t>fotos</a:t>
            </a:r>
            <a:r>
              <a:rPr lang="en-US" dirty="0" smtClean="0"/>
              <a:t> </a:t>
            </a:r>
            <a:r>
              <a:rPr lang="en-US" dirty="0" err="1" smtClean="0"/>
              <a:t>retocadas</a:t>
            </a:r>
            <a:endParaRPr lang="en-US" dirty="0" smtClean="0"/>
          </a:p>
          <a:p>
            <a:pPr lvl="2"/>
            <a:r>
              <a:rPr lang="en-US" dirty="0" smtClean="0"/>
              <a:t>La </a:t>
            </a:r>
            <a:r>
              <a:rPr lang="en-US" dirty="0" err="1" smtClean="0"/>
              <a:t>corrección</a:t>
            </a:r>
            <a:r>
              <a:rPr lang="en-US" dirty="0" smtClean="0"/>
              <a:t> de </a:t>
            </a:r>
            <a:r>
              <a:rPr lang="en-US" dirty="0" err="1" smtClean="0"/>
              <a:t>las</a:t>
            </a:r>
            <a:r>
              <a:rPr lang="en-US" dirty="0" smtClean="0"/>
              <a:t> </a:t>
            </a:r>
            <a:r>
              <a:rPr lang="en-US" dirty="0" err="1" smtClean="0"/>
              <a:t>arrugas</a:t>
            </a:r>
            <a:r>
              <a:rPr lang="en-US" dirty="0" smtClean="0"/>
              <a:t>, de </a:t>
            </a:r>
            <a:r>
              <a:rPr lang="en-US" dirty="0" err="1" smtClean="0"/>
              <a:t>las</a:t>
            </a:r>
            <a:r>
              <a:rPr lang="en-US" dirty="0" smtClean="0"/>
              <a:t> </a:t>
            </a:r>
            <a:r>
              <a:rPr lang="en-US" dirty="0" err="1" smtClean="0"/>
              <a:t>redondeces</a:t>
            </a:r>
            <a:r>
              <a:rPr lang="en-US" dirty="0" smtClean="0"/>
              <a:t> </a:t>
            </a:r>
            <a:r>
              <a:rPr lang="en-US" dirty="0" err="1" smtClean="0"/>
              <a:t>y</a:t>
            </a:r>
            <a:r>
              <a:rPr lang="en-US" dirty="0" smtClean="0"/>
              <a:t> </a:t>
            </a:r>
            <a:r>
              <a:rPr lang="en-US" dirty="0" err="1" smtClean="0"/>
              <a:t>carencias</a:t>
            </a:r>
            <a:r>
              <a:rPr lang="en-US" dirty="0" smtClean="0"/>
              <a:t> </a:t>
            </a:r>
            <a:r>
              <a:rPr lang="en-US" dirty="0" err="1" smtClean="0"/>
              <a:t>corporales</a:t>
            </a:r>
            <a:r>
              <a:rPr lang="en-US" dirty="0" smtClean="0"/>
              <a:t> </a:t>
            </a:r>
            <a:r>
              <a:rPr lang="en-US" dirty="0" err="1" smtClean="0"/>
              <a:t>corre</a:t>
            </a:r>
            <a:r>
              <a:rPr lang="en-US" dirty="0" smtClean="0"/>
              <a:t> </a:t>
            </a:r>
            <a:r>
              <a:rPr lang="en-US" dirty="0" err="1" smtClean="0"/>
              <a:t>riesgo</a:t>
            </a:r>
            <a:r>
              <a:rPr lang="en-US" dirty="0" smtClean="0"/>
              <a:t> en </a:t>
            </a:r>
            <a:r>
              <a:rPr lang="en-US" dirty="0" err="1" smtClean="0"/>
              <a:t>Francia</a:t>
            </a:r>
            <a:r>
              <a:rPr lang="en-US" dirty="0" smtClean="0"/>
              <a:t>. </a:t>
            </a:r>
            <a:r>
              <a:rPr lang="en-US" dirty="0" err="1" smtClean="0"/>
              <a:t>Una</a:t>
            </a:r>
            <a:r>
              <a:rPr lang="en-US" dirty="0" smtClean="0"/>
              <a:t> </a:t>
            </a:r>
            <a:r>
              <a:rPr lang="en-US" dirty="0" err="1" smtClean="0"/>
              <a:t>diputada</a:t>
            </a:r>
            <a:r>
              <a:rPr lang="en-US" dirty="0" smtClean="0"/>
              <a:t> </a:t>
            </a:r>
            <a:r>
              <a:rPr lang="en-US" dirty="0" err="1" smtClean="0"/>
              <a:t>conservadora</a:t>
            </a:r>
            <a:r>
              <a:rPr lang="en-US" dirty="0" smtClean="0"/>
              <a:t> </a:t>
            </a:r>
            <a:r>
              <a:rPr lang="en-US" dirty="0" err="1" smtClean="0"/>
              <a:t>presentó</a:t>
            </a:r>
            <a:r>
              <a:rPr lang="en-US" dirty="0" smtClean="0"/>
              <a:t> un </a:t>
            </a:r>
            <a:r>
              <a:rPr lang="en-US" dirty="0" err="1" smtClean="0"/>
              <a:t>proyecto</a:t>
            </a:r>
            <a:r>
              <a:rPr lang="en-US" dirty="0" smtClean="0"/>
              <a:t> de </a:t>
            </a:r>
            <a:r>
              <a:rPr lang="en-US" dirty="0" err="1" smtClean="0"/>
              <a:t>ley</a:t>
            </a:r>
            <a:r>
              <a:rPr lang="en-US" dirty="0" smtClean="0"/>
              <a:t> </a:t>
            </a:r>
            <a:r>
              <a:rPr lang="en-US" dirty="0" err="1" smtClean="0"/>
              <a:t>para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las</a:t>
            </a:r>
            <a:r>
              <a:rPr lang="en-US" dirty="0" smtClean="0"/>
              <a:t> </a:t>
            </a:r>
            <a:r>
              <a:rPr lang="en-US" dirty="0" err="1" smtClean="0"/>
              <a:t>fotos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sean</a:t>
            </a:r>
            <a:r>
              <a:rPr lang="en-US" dirty="0" smtClean="0"/>
              <a:t> </a:t>
            </a:r>
            <a:r>
              <a:rPr lang="en-US" dirty="0" err="1" smtClean="0"/>
              <a:t>retocadas</a:t>
            </a:r>
            <a:r>
              <a:rPr lang="en-US" dirty="0" smtClean="0"/>
              <a:t> con </a:t>
            </a:r>
            <a:r>
              <a:rPr lang="en-US" dirty="0" err="1" smtClean="0"/>
              <a:t>photoshop</a:t>
            </a:r>
            <a:r>
              <a:rPr lang="en-US" dirty="0" smtClean="0"/>
              <a:t> </a:t>
            </a:r>
            <a:r>
              <a:rPr lang="en-US" dirty="0" err="1" smtClean="0"/>
              <a:t>u</a:t>
            </a:r>
            <a:r>
              <a:rPr lang="en-US" dirty="0" smtClean="0"/>
              <a:t> </a:t>
            </a:r>
            <a:r>
              <a:rPr lang="en-US" dirty="0" err="1" smtClean="0"/>
              <a:t>otros</a:t>
            </a:r>
            <a:r>
              <a:rPr lang="en-US" dirty="0" smtClean="0"/>
              <a:t> </a:t>
            </a:r>
            <a:r>
              <a:rPr lang="en-US" dirty="0" err="1" smtClean="0"/>
              <a:t>programas</a:t>
            </a:r>
            <a:r>
              <a:rPr lang="en-US" dirty="0" smtClean="0"/>
              <a:t> </a:t>
            </a:r>
            <a:r>
              <a:rPr lang="en-US" dirty="0" err="1" smtClean="0"/>
              <a:t>lleven</a:t>
            </a:r>
            <a:r>
              <a:rPr lang="en-US" dirty="0" smtClean="0"/>
              <a:t> </a:t>
            </a:r>
            <a:r>
              <a:rPr lang="en-US" dirty="0" err="1" smtClean="0"/>
              <a:t>una</a:t>
            </a:r>
            <a:r>
              <a:rPr lang="en-US" dirty="0" smtClean="0"/>
              <a:t> </a:t>
            </a:r>
            <a:r>
              <a:rPr lang="en-US" dirty="0" err="1" smtClean="0"/>
              <a:t>advertencia</a:t>
            </a:r>
            <a:r>
              <a:rPr lang="en-US" dirty="0" smtClean="0"/>
              <a:t> al </a:t>
            </a:r>
            <a:r>
              <a:rPr lang="en-US" dirty="0" err="1" smtClean="0"/>
              <a:t>respecto</a:t>
            </a:r>
            <a:r>
              <a:rPr lang="en-US" dirty="0" smtClean="0"/>
              <a:t>. </a:t>
            </a:r>
            <a:r>
              <a:rPr lang="en-US" dirty="0" err="1" smtClean="0"/>
              <a:t>Valèrie</a:t>
            </a:r>
            <a:r>
              <a:rPr lang="en-US" dirty="0" smtClean="0"/>
              <a:t> Boyer </a:t>
            </a:r>
            <a:r>
              <a:rPr lang="en-US" dirty="0" err="1" smtClean="0"/>
              <a:t>alega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las</a:t>
            </a:r>
            <a:r>
              <a:rPr lang="en-US" dirty="0" smtClean="0"/>
              <a:t> </a:t>
            </a:r>
            <a:r>
              <a:rPr lang="en-US" dirty="0" err="1" smtClean="0"/>
              <a:t>fotos</a:t>
            </a:r>
            <a:r>
              <a:rPr lang="en-US" dirty="0" smtClean="0"/>
              <a:t> "</a:t>
            </a:r>
            <a:r>
              <a:rPr lang="en-US" dirty="0" err="1" smtClean="0"/>
              <a:t>mejoradas</a:t>
            </a:r>
            <a:r>
              <a:rPr lang="en-US" dirty="0" smtClean="0"/>
              <a:t>" </a:t>
            </a:r>
            <a:r>
              <a:rPr lang="en-US" dirty="0" err="1" smtClean="0"/>
              <a:t>transmiten</a:t>
            </a:r>
            <a:r>
              <a:rPr lang="en-US" dirty="0" smtClean="0"/>
              <a:t> </a:t>
            </a:r>
            <a:r>
              <a:rPr lang="en-US" dirty="0" err="1" smtClean="0"/>
              <a:t>estereotipos</a:t>
            </a:r>
            <a:r>
              <a:rPr lang="en-US" dirty="0" smtClean="0"/>
              <a:t> de </a:t>
            </a:r>
            <a:r>
              <a:rPr lang="en-US" dirty="0" err="1" smtClean="0"/>
              <a:t>mujer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pueden</a:t>
            </a:r>
            <a:r>
              <a:rPr lang="en-US" dirty="0" smtClean="0"/>
              <a:t> </a:t>
            </a:r>
            <a:r>
              <a:rPr lang="en-US" dirty="0" err="1" smtClean="0"/>
              <a:t>provocar</a:t>
            </a:r>
            <a:r>
              <a:rPr lang="en-US" dirty="0" smtClean="0"/>
              <a:t> </a:t>
            </a:r>
            <a:r>
              <a:rPr lang="en-US" dirty="0" err="1" smtClean="0"/>
              <a:t>problemas</a:t>
            </a:r>
            <a:r>
              <a:rPr lang="en-US" dirty="0" smtClean="0"/>
              <a:t> </a:t>
            </a:r>
            <a:r>
              <a:rPr lang="en-US" dirty="0" err="1" smtClean="0"/>
              <a:t>psicológicos</a:t>
            </a:r>
            <a:r>
              <a:rPr lang="en-US" dirty="0" smtClean="0"/>
              <a:t> </a:t>
            </a:r>
            <a:r>
              <a:rPr lang="en-US" dirty="0" err="1" smtClean="0"/>
              <a:t>o</a:t>
            </a:r>
            <a:r>
              <a:rPr lang="en-US" dirty="0" smtClean="0"/>
              <a:t> </a:t>
            </a:r>
            <a:r>
              <a:rPr lang="en-US" dirty="0" err="1" smtClean="0"/>
              <a:t>desórdenes</a:t>
            </a:r>
            <a:r>
              <a:rPr lang="en-US" dirty="0" smtClean="0"/>
              <a:t> </a:t>
            </a:r>
            <a:r>
              <a:rPr lang="en-US" dirty="0" err="1" smtClean="0"/>
              <a:t>alimenticios</a:t>
            </a:r>
            <a:r>
              <a:rPr lang="en-US" dirty="0" smtClean="0"/>
              <a:t>.</a:t>
            </a:r>
          </a:p>
          <a:p>
            <a:pPr lvl="2"/>
            <a:endParaRPr lang="en-US" dirty="0" smtClean="0"/>
          </a:p>
          <a:p>
            <a:r>
              <a:rPr lang="en-US" dirty="0" err="1" smtClean="0"/>
              <a:t>Historia</a:t>
            </a:r>
            <a:r>
              <a:rPr lang="en-US" dirty="0" smtClean="0"/>
              <a:t> de Einstein</a:t>
            </a:r>
          </a:p>
          <a:p>
            <a:endParaRPr lang="en-US" dirty="0" smtClean="0"/>
          </a:p>
          <a:p>
            <a:r>
              <a:rPr lang="en-US" dirty="0" smtClean="0"/>
              <a:t>Debate </a:t>
            </a:r>
            <a:r>
              <a:rPr lang="en-US" dirty="0" err="1" smtClean="0"/>
              <a:t>presidencial</a:t>
            </a:r>
            <a:endParaRPr lang="en-US" dirty="0" smtClean="0"/>
          </a:p>
          <a:p>
            <a:pPr lvl="1"/>
            <a:r>
              <a:rPr lang="en-US" dirty="0" err="1" smtClean="0"/>
              <a:t>M</a:t>
            </a:r>
            <a:r>
              <a:rPr lang="en-US" dirty="0" err="1" smtClean="0"/>
              <a:t>ás</a:t>
            </a:r>
            <a:r>
              <a:rPr lang="en-US" dirty="0" smtClean="0"/>
              <a:t> Estado</a:t>
            </a:r>
          </a:p>
          <a:p>
            <a:pPr lvl="1"/>
            <a:r>
              <a:rPr lang="en-US" dirty="0" err="1" smtClean="0"/>
              <a:t>Pero</a:t>
            </a:r>
            <a:r>
              <a:rPr lang="en-US" dirty="0" smtClean="0"/>
              <a:t>, </a:t>
            </a:r>
            <a:r>
              <a:rPr lang="en-US" dirty="0" err="1" smtClean="0"/>
              <a:t>o</a:t>
            </a:r>
            <a:r>
              <a:rPr lang="en-US" dirty="0" err="1" smtClean="0"/>
              <a:t>peradores</a:t>
            </a:r>
            <a:r>
              <a:rPr lang="en-US" dirty="0" smtClean="0"/>
              <a:t> </a:t>
            </a:r>
            <a:r>
              <a:rPr lang="en-US" dirty="0" err="1" smtClean="0"/>
              <a:t>políticos</a:t>
            </a:r>
            <a:r>
              <a:rPr lang="en-US" dirty="0" smtClean="0"/>
              <a:t> en los </a:t>
            </a:r>
            <a:r>
              <a:rPr lang="en-US" dirty="0" err="1" smtClean="0"/>
              <a:t>hospitales</a:t>
            </a:r>
            <a:r>
              <a:rPr lang="en-US" dirty="0" smtClean="0"/>
              <a:t> </a:t>
            </a:r>
            <a:r>
              <a:rPr lang="en-US" dirty="0" err="1" smtClean="0"/>
              <a:t>públicos</a:t>
            </a:r>
            <a:r>
              <a:rPr lang="en-US" dirty="0" smtClean="0"/>
              <a:t>…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Otro</a:t>
            </a:r>
            <a:r>
              <a:rPr lang="en-US" dirty="0" smtClean="0"/>
              <a:t> </a:t>
            </a:r>
            <a:r>
              <a:rPr lang="en-US" dirty="0" err="1" smtClean="0"/>
              <a:t>tema</a:t>
            </a:r>
            <a:r>
              <a:rPr lang="en-US" dirty="0" smtClean="0"/>
              <a:t> </a:t>
            </a:r>
            <a:r>
              <a:rPr lang="en-US" dirty="0" err="1" smtClean="0"/>
              <a:t>previo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err="1" smtClean="0"/>
              <a:t>Punto</a:t>
            </a:r>
            <a:r>
              <a:rPr lang="en-US" dirty="0" smtClean="0"/>
              <a:t> </a:t>
            </a:r>
            <a:r>
              <a:rPr lang="en-US" dirty="0" err="1" smtClean="0"/>
              <a:t>importante</a:t>
            </a:r>
            <a:r>
              <a:rPr lang="en-US" dirty="0" smtClean="0"/>
              <a:t> a </a:t>
            </a:r>
            <a:r>
              <a:rPr lang="en-US" dirty="0" err="1" smtClean="0"/>
              <a:t>aclarar</a:t>
            </a:r>
            <a:r>
              <a:rPr lang="en-US" dirty="0" smtClean="0"/>
              <a:t>: </a:t>
            </a:r>
            <a:r>
              <a:rPr lang="en-US" dirty="0" err="1" smtClean="0"/>
              <a:t>cu</a:t>
            </a:r>
            <a:r>
              <a:rPr lang="en-US" dirty="0" err="1" smtClean="0"/>
              <a:t>ándo</a:t>
            </a:r>
            <a:r>
              <a:rPr lang="en-US" dirty="0" smtClean="0"/>
              <a:t> </a:t>
            </a:r>
            <a:r>
              <a:rPr lang="en-US" dirty="0" err="1" smtClean="0"/>
              <a:t>funciona</a:t>
            </a:r>
            <a:r>
              <a:rPr lang="en-US" dirty="0" smtClean="0"/>
              <a:t> </a:t>
            </a:r>
            <a:r>
              <a:rPr lang="en-US" dirty="0" err="1" smtClean="0"/>
              <a:t>bien</a:t>
            </a:r>
            <a:r>
              <a:rPr lang="en-US" dirty="0" smtClean="0"/>
              <a:t> el </a:t>
            </a:r>
            <a:r>
              <a:rPr lang="en-US" dirty="0" err="1" smtClean="0"/>
              <a:t>mercado</a:t>
            </a:r>
            <a:r>
              <a:rPr lang="en-US" dirty="0" smtClean="0"/>
              <a:t> (</a:t>
            </a:r>
            <a:r>
              <a:rPr lang="en-US" dirty="0" err="1" smtClean="0"/>
              <a:t>exposición</a:t>
            </a:r>
            <a:r>
              <a:rPr lang="en-US" dirty="0" smtClean="0"/>
              <a:t> de Barr)</a:t>
            </a:r>
          </a:p>
          <a:p>
            <a:pPr lvl="1"/>
            <a:r>
              <a:rPr lang="en-US" dirty="0" smtClean="0"/>
              <a:t>Mercado perfecto: </a:t>
            </a:r>
          </a:p>
          <a:p>
            <a:pPr lvl="2"/>
            <a:r>
              <a:rPr lang="en-US" dirty="0" err="1" smtClean="0"/>
              <a:t>Tanto</a:t>
            </a:r>
            <a:r>
              <a:rPr lang="en-US" dirty="0" smtClean="0"/>
              <a:t> en </a:t>
            </a:r>
            <a:r>
              <a:rPr lang="en-US" dirty="0" err="1" smtClean="0"/>
              <a:t>mercados</a:t>
            </a:r>
            <a:r>
              <a:rPr lang="en-US" dirty="0" smtClean="0"/>
              <a:t> de </a:t>
            </a:r>
            <a:r>
              <a:rPr lang="en-US" dirty="0" err="1" smtClean="0"/>
              <a:t>productos</a:t>
            </a:r>
            <a:r>
              <a:rPr lang="en-US" dirty="0" smtClean="0"/>
              <a:t>, del </a:t>
            </a:r>
            <a:r>
              <a:rPr lang="en-US" dirty="0" err="1" smtClean="0"/>
              <a:t>trabajo</a:t>
            </a:r>
            <a:r>
              <a:rPr lang="en-US" dirty="0" smtClean="0"/>
              <a:t>, </a:t>
            </a:r>
            <a:r>
              <a:rPr lang="en-US" dirty="0" err="1" smtClean="0"/>
              <a:t>como</a:t>
            </a:r>
            <a:r>
              <a:rPr lang="en-US" dirty="0" smtClean="0"/>
              <a:t> de </a:t>
            </a:r>
            <a:r>
              <a:rPr lang="en-US" dirty="0" err="1" smtClean="0"/>
              <a:t>capitales</a:t>
            </a:r>
            <a:endParaRPr lang="en-US" dirty="0" smtClean="0"/>
          </a:p>
          <a:p>
            <a:pPr lvl="2"/>
            <a:r>
              <a:rPr lang="en-US" dirty="0" smtClean="0"/>
              <a:t>Los </a:t>
            </a:r>
            <a:r>
              <a:rPr lang="en-US" dirty="0" err="1" smtClean="0"/>
              <a:t>agentes</a:t>
            </a:r>
            <a:r>
              <a:rPr lang="en-US" dirty="0" smtClean="0"/>
              <a:t> </a:t>
            </a:r>
            <a:r>
              <a:rPr lang="en-US" dirty="0" err="1" smtClean="0"/>
              <a:t>económicos</a:t>
            </a:r>
            <a:r>
              <a:rPr lang="en-US" dirty="0" smtClean="0"/>
              <a:t> </a:t>
            </a:r>
            <a:r>
              <a:rPr lang="en-US" dirty="0" err="1" smtClean="0"/>
              <a:t>deben</a:t>
            </a:r>
            <a:r>
              <a:rPr lang="en-US" dirty="0" smtClean="0"/>
              <a:t> ser </a:t>
            </a:r>
            <a:r>
              <a:rPr lang="en-US" dirty="0" err="1" smtClean="0"/>
              <a:t>tomadores</a:t>
            </a:r>
            <a:r>
              <a:rPr lang="en-US" dirty="0" smtClean="0"/>
              <a:t> de </a:t>
            </a:r>
            <a:r>
              <a:rPr lang="en-US" dirty="0" err="1" smtClean="0"/>
              <a:t>precios</a:t>
            </a:r>
            <a:r>
              <a:rPr lang="en-US" dirty="0" smtClean="0"/>
              <a:t> </a:t>
            </a:r>
            <a:r>
              <a:rPr lang="en-US" dirty="0" err="1" smtClean="0"/>
              <a:t>y</a:t>
            </a:r>
            <a:r>
              <a:rPr lang="en-US" dirty="0" smtClean="0"/>
              <a:t> </a:t>
            </a:r>
            <a:r>
              <a:rPr lang="en-US" dirty="0" err="1" smtClean="0"/>
              <a:t>todos</a:t>
            </a:r>
            <a:r>
              <a:rPr lang="en-US" dirty="0" smtClean="0"/>
              <a:t> </a:t>
            </a:r>
            <a:r>
              <a:rPr lang="en-US" dirty="0" err="1" smtClean="0"/>
              <a:t>deben</a:t>
            </a:r>
            <a:r>
              <a:rPr lang="en-US" dirty="0" smtClean="0"/>
              <a:t> </a:t>
            </a:r>
            <a:r>
              <a:rPr lang="en-US" dirty="0" err="1" smtClean="0"/>
              <a:t>tener</a:t>
            </a:r>
            <a:r>
              <a:rPr lang="en-US" dirty="0" smtClean="0"/>
              <a:t> un </a:t>
            </a:r>
            <a:r>
              <a:rPr lang="en-US" dirty="0" err="1" smtClean="0"/>
              <a:t>poder</a:t>
            </a:r>
            <a:r>
              <a:rPr lang="en-US" dirty="0" smtClean="0"/>
              <a:t> </a:t>
            </a:r>
            <a:r>
              <a:rPr lang="en-US" dirty="0" err="1" smtClean="0"/>
              <a:t>equivalente</a:t>
            </a:r>
            <a:endParaRPr lang="en-US" dirty="0" smtClean="0"/>
          </a:p>
          <a:p>
            <a:pPr lvl="1"/>
            <a:r>
              <a:rPr lang="en-US" dirty="0" err="1" smtClean="0"/>
              <a:t>Mercados</a:t>
            </a:r>
            <a:r>
              <a:rPr lang="en-US" dirty="0" smtClean="0"/>
              <a:t> </a:t>
            </a:r>
            <a:r>
              <a:rPr lang="en-US" dirty="0" err="1" smtClean="0"/>
              <a:t>completos</a:t>
            </a:r>
            <a:r>
              <a:rPr lang="en-US" dirty="0" smtClean="0"/>
              <a:t> (el </a:t>
            </a:r>
            <a:r>
              <a:rPr lang="en-US" dirty="0" err="1" smtClean="0"/>
              <a:t>problema</a:t>
            </a:r>
            <a:r>
              <a:rPr lang="en-US" dirty="0" smtClean="0"/>
              <a:t> de los </a:t>
            </a:r>
            <a:r>
              <a:rPr lang="en-US" i="1" dirty="0" smtClean="0"/>
              <a:t>missing markets</a:t>
            </a:r>
            <a:r>
              <a:rPr lang="en-US" dirty="0" smtClean="0"/>
              <a:t>)</a:t>
            </a:r>
          </a:p>
          <a:p>
            <a:pPr lvl="2"/>
            <a:r>
              <a:rPr lang="en-US" dirty="0" smtClean="0"/>
              <a:t>Los </a:t>
            </a:r>
            <a:r>
              <a:rPr lang="en-US" dirty="0" err="1" smtClean="0"/>
              <a:t>mercados</a:t>
            </a:r>
            <a:r>
              <a:rPr lang="en-US" dirty="0" smtClean="0"/>
              <a:t> </a:t>
            </a:r>
            <a:r>
              <a:rPr lang="en-US" dirty="0" err="1" smtClean="0"/>
              <a:t>deben</a:t>
            </a:r>
            <a:r>
              <a:rPr lang="en-US" dirty="0" smtClean="0"/>
              <a:t> </a:t>
            </a:r>
            <a:r>
              <a:rPr lang="en-US" dirty="0" err="1" smtClean="0"/>
              <a:t>proveer</a:t>
            </a:r>
            <a:r>
              <a:rPr lang="en-US" dirty="0" smtClean="0"/>
              <a:t> </a:t>
            </a:r>
            <a:r>
              <a:rPr lang="en-US" dirty="0" err="1" smtClean="0"/>
              <a:t>todos</a:t>
            </a:r>
            <a:r>
              <a:rPr lang="en-US" dirty="0" smtClean="0"/>
              <a:t> los </a:t>
            </a:r>
            <a:r>
              <a:rPr lang="en-US" dirty="0" err="1" smtClean="0"/>
              <a:t>bienes</a:t>
            </a:r>
            <a:r>
              <a:rPr lang="en-US" dirty="0" smtClean="0"/>
              <a:t> </a:t>
            </a:r>
            <a:r>
              <a:rPr lang="en-US" dirty="0" err="1" smtClean="0"/>
              <a:t>y</a:t>
            </a:r>
            <a:r>
              <a:rPr lang="en-US" dirty="0" smtClean="0"/>
              <a:t> </a:t>
            </a:r>
            <a:r>
              <a:rPr lang="en-US" dirty="0" err="1" smtClean="0"/>
              <a:t>servicios</a:t>
            </a:r>
            <a:r>
              <a:rPr lang="en-US" dirty="0" smtClean="0"/>
              <a:t> </a:t>
            </a:r>
            <a:r>
              <a:rPr lang="en-US" dirty="0" err="1" smtClean="0"/>
              <a:t>por</a:t>
            </a:r>
            <a:r>
              <a:rPr lang="en-US" dirty="0" smtClean="0"/>
              <a:t> los </a:t>
            </a:r>
            <a:r>
              <a:rPr lang="en-US" dirty="0" err="1" smtClean="0"/>
              <a:t>cuales</a:t>
            </a:r>
            <a:r>
              <a:rPr lang="en-US" dirty="0" smtClean="0"/>
              <a:t> son </a:t>
            </a:r>
            <a:r>
              <a:rPr lang="en-US" dirty="0" err="1" smtClean="0"/>
              <a:t>individuos</a:t>
            </a:r>
            <a:r>
              <a:rPr lang="en-US" dirty="0" smtClean="0"/>
              <a:t> </a:t>
            </a:r>
            <a:r>
              <a:rPr lang="en-US" dirty="0" err="1" smtClean="0"/>
              <a:t>están</a:t>
            </a:r>
            <a:r>
              <a:rPr lang="en-US" dirty="0" smtClean="0"/>
              <a:t> </a:t>
            </a:r>
            <a:r>
              <a:rPr lang="en-US" dirty="0" err="1" smtClean="0"/>
              <a:t>preparados</a:t>
            </a:r>
            <a:r>
              <a:rPr lang="en-US" dirty="0" smtClean="0"/>
              <a:t> a </a:t>
            </a:r>
            <a:r>
              <a:rPr lang="en-US" dirty="0" err="1" smtClean="0"/>
              <a:t>pagar</a:t>
            </a:r>
            <a:r>
              <a:rPr lang="en-US" dirty="0" smtClean="0"/>
              <a:t> un </a:t>
            </a:r>
            <a:r>
              <a:rPr lang="en-US" dirty="0" err="1" smtClean="0"/>
              <a:t>precio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cubra</a:t>
            </a:r>
            <a:r>
              <a:rPr lang="en-US" dirty="0" smtClean="0"/>
              <a:t> los </a:t>
            </a:r>
            <a:r>
              <a:rPr lang="en-US" dirty="0" err="1" smtClean="0"/>
              <a:t>costos</a:t>
            </a:r>
            <a:r>
              <a:rPr lang="en-US" dirty="0" smtClean="0"/>
              <a:t> de </a:t>
            </a:r>
            <a:r>
              <a:rPr lang="en-US" dirty="0" err="1" smtClean="0"/>
              <a:t>producción</a:t>
            </a:r>
            <a:endParaRPr lang="en-US" dirty="0" smtClean="0"/>
          </a:p>
          <a:p>
            <a:pPr lvl="2"/>
            <a:r>
              <a:rPr lang="en-US" i="1" dirty="0" smtClean="0"/>
              <a:t>Missing markets</a:t>
            </a:r>
            <a:r>
              <a:rPr lang="en-US" dirty="0" smtClean="0"/>
              <a:t>: </a:t>
            </a:r>
          </a:p>
          <a:p>
            <a:pPr lvl="3"/>
            <a:r>
              <a:rPr lang="en-US" dirty="0" err="1" smtClean="0"/>
              <a:t>bienes</a:t>
            </a:r>
            <a:r>
              <a:rPr lang="en-US" dirty="0" smtClean="0"/>
              <a:t> </a:t>
            </a:r>
            <a:r>
              <a:rPr lang="en-US" dirty="0" err="1" smtClean="0"/>
              <a:t>públicos</a:t>
            </a:r>
            <a:r>
              <a:rPr lang="en-US" dirty="0" smtClean="0"/>
              <a:t>, </a:t>
            </a:r>
          </a:p>
          <a:p>
            <a:pPr lvl="3"/>
            <a:r>
              <a:rPr lang="en-US" dirty="0" err="1" smtClean="0"/>
              <a:t>seguros</a:t>
            </a:r>
            <a:r>
              <a:rPr lang="en-US" dirty="0" smtClean="0"/>
              <a:t> </a:t>
            </a:r>
            <a:r>
              <a:rPr lang="en-US" dirty="0" err="1" smtClean="0"/>
              <a:t>frente</a:t>
            </a:r>
            <a:r>
              <a:rPr lang="en-US" dirty="0" smtClean="0"/>
              <a:t> a </a:t>
            </a:r>
            <a:r>
              <a:rPr lang="en-US" dirty="0" err="1" smtClean="0"/>
              <a:t>problemas</a:t>
            </a:r>
            <a:r>
              <a:rPr lang="en-US" dirty="0" smtClean="0"/>
              <a:t> de </a:t>
            </a:r>
            <a:r>
              <a:rPr lang="en-US" dirty="0" err="1" smtClean="0"/>
              <a:t>riesgo</a:t>
            </a:r>
            <a:r>
              <a:rPr lang="en-US" dirty="0" smtClean="0"/>
              <a:t> moral </a:t>
            </a:r>
            <a:r>
              <a:rPr lang="en-US" dirty="0" err="1" smtClean="0"/>
              <a:t>y</a:t>
            </a:r>
            <a:r>
              <a:rPr lang="en-US" dirty="0" smtClean="0"/>
              <a:t> </a:t>
            </a:r>
            <a:r>
              <a:rPr lang="en-US" dirty="0" err="1" smtClean="0"/>
              <a:t>selección</a:t>
            </a:r>
            <a:r>
              <a:rPr lang="en-US" dirty="0" smtClean="0"/>
              <a:t> </a:t>
            </a:r>
            <a:r>
              <a:rPr lang="en-US" dirty="0" err="1" smtClean="0"/>
              <a:t>adversa</a:t>
            </a:r>
            <a:endParaRPr lang="en-US" dirty="0" smtClean="0"/>
          </a:p>
          <a:p>
            <a:pPr lvl="3"/>
            <a:r>
              <a:rPr lang="en-US" dirty="0" err="1" smtClean="0"/>
              <a:t>mercado</a:t>
            </a:r>
            <a:r>
              <a:rPr lang="en-US" dirty="0" smtClean="0"/>
              <a:t> de </a:t>
            </a:r>
            <a:r>
              <a:rPr lang="en-US" dirty="0" err="1" smtClean="0"/>
              <a:t>capitales</a:t>
            </a:r>
            <a:r>
              <a:rPr lang="en-US" dirty="0" smtClean="0"/>
              <a:t>, </a:t>
            </a:r>
            <a:r>
              <a:rPr lang="en-US" dirty="0" err="1" smtClean="0"/>
              <a:t>dónde</a:t>
            </a:r>
            <a:r>
              <a:rPr lang="en-US" dirty="0" smtClean="0"/>
              <a:t> a </a:t>
            </a:r>
            <a:r>
              <a:rPr lang="en-US" dirty="0" err="1" smtClean="0"/>
              <a:t>veces</a:t>
            </a:r>
            <a:r>
              <a:rPr lang="en-US" dirty="0" smtClean="0"/>
              <a:t> no </a:t>
            </a:r>
            <a:r>
              <a:rPr lang="en-US" dirty="0" err="1" smtClean="0"/>
              <a:t>otorgan</a:t>
            </a:r>
            <a:r>
              <a:rPr lang="en-US" dirty="0" smtClean="0"/>
              <a:t> </a:t>
            </a:r>
            <a:r>
              <a:rPr lang="en-US" dirty="0" err="1" smtClean="0"/>
              <a:t>créditos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en </a:t>
            </a:r>
            <a:r>
              <a:rPr lang="en-US" dirty="0" err="1" smtClean="0"/>
              <a:t>teoría</a:t>
            </a:r>
            <a:r>
              <a:rPr lang="en-US" dirty="0" smtClean="0"/>
              <a:t> </a:t>
            </a:r>
            <a:r>
              <a:rPr lang="en-US" dirty="0" err="1" smtClean="0"/>
              <a:t>pueden</a:t>
            </a:r>
            <a:r>
              <a:rPr lang="en-US" dirty="0" smtClean="0"/>
              <a:t> </a:t>
            </a:r>
            <a:r>
              <a:rPr lang="en-US" dirty="0" err="1" smtClean="0"/>
              <a:t>otorgarse</a:t>
            </a:r>
            <a:endParaRPr lang="en-US" dirty="0" smtClean="0"/>
          </a:p>
          <a:p>
            <a:pPr lvl="3"/>
            <a:r>
              <a:rPr lang="en-US" dirty="0" err="1" smtClean="0"/>
              <a:t>mercados</a:t>
            </a:r>
            <a:r>
              <a:rPr lang="en-US" dirty="0" smtClean="0"/>
              <a:t> </a:t>
            </a:r>
            <a:r>
              <a:rPr lang="en-US" dirty="0" err="1" smtClean="0"/>
              <a:t>futuros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a </a:t>
            </a:r>
            <a:r>
              <a:rPr lang="en-US" dirty="0" err="1" smtClean="0"/>
              <a:t>veces</a:t>
            </a:r>
            <a:r>
              <a:rPr lang="en-US" dirty="0" smtClean="0"/>
              <a:t> no </a:t>
            </a:r>
            <a:r>
              <a:rPr lang="en-US" dirty="0" err="1" smtClean="0"/>
              <a:t>aparecen</a:t>
            </a:r>
            <a:r>
              <a:rPr lang="en-US" dirty="0" smtClean="0"/>
              <a:t> </a:t>
            </a:r>
          </a:p>
          <a:p>
            <a:pPr lvl="3"/>
            <a:r>
              <a:rPr lang="en-US" dirty="0" err="1" smtClean="0"/>
              <a:t>si</a:t>
            </a:r>
            <a:r>
              <a:rPr lang="en-US" dirty="0" smtClean="0"/>
              <a:t> el </a:t>
            </a:r>
            <a:r>
              <a:rPr lang="en-US" dirty="0" err="1" smtClean="0"/>
              <a:t>mercado</a:t>
            </a:r>
            <a:r>
              <a:rPr lang="en-US" dirty="0" smtClean="0"/>
              <a:t> de </a:t>
            </a:r>
            <a:r>
              <a:rPr lang="en-US" dirty="0" err="1" smtClean="0"/>
              <a:t>bienes</a:t>
            </a:r>
            <a:r>
              <a:rPr lang="en-US" dirty="0" smtClean="0"/>
              <a:t> </a:t>
            </a:r>
            <a:r>
              <a:rPr lang="en-US" dirty="0" err="1" smtClean="0"/>
              <a:t>complementarios</a:t>
            </a:r>
            <a:r>
              <a:rPr lang="en-US" dirty="0" smtClean="0"/>
              <a:t> </a:t>
            </a:r>
            <a:r>
              <a:rPr lang="en-US" dirty="0" err="1" smtClean="0"/>
              <a:t>está</a:t>
            </a:r>
            <a:r>
              <a:rPr lang="en-US" dirty="0" smtClean="0"/>
              <a:t> </a:t>
            </a:r>
            <a:r>
              <a:rPr lang="en-US" dirty="0" err="1" smtClean="0"/>
              <a:t>ausente</a:t>
            </a:r>
            <a:r>
              <a:rPr lang="en-US" dirty="0" smtClean="0"/>
              <a:t>.</a:t>
            </a:r>
            <a:endParaRPr lang="en-US" i="1" dirty="0" smtClean="0"/>
          </a:p>
          <a:p>
            <a:pPr lvl="2"/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Otro</a:t>
            </a:r>
            <a:r>
              <a:rPr lang="en-US" dirty="0" smtClean="0"/>
              <a:t> </a:t>
            </a:r>
            <a:r>
              <a:rPr lang="en-US" dirty="0" err="1" smtClean="0"/>
              <a:t>tema</a:t>
            </a:r>
            <a:r>
              <a:rPr lang="en-US" dirty="0" smtClean="0"/>
              <a:t> </a:t>
            </a:r>
            <a:r>
              <a:rPr lang="en-US" dirty="0" err="1" smtClean="0"/>
              <a:t>previo</a:t>
            </a:r>
            <a:r>
              <a:rPr lang="en-US" dirty="0" smtClean="0"/>
              <a:t> (cont…)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Mercado sin </a:t>
            </a:r>
            <a:r>
              <a:rPr lang="en-US" dirty="0" err="1" smtClean="0"/>
              <a:t>fallas</a:t>
            </a:r>
            <a:endParaRPr lang="en-US" dirty="0" smtClean="0"/>
          </a:p>
          <a:p>
            <a:pPr lvl="1"/>
            <a:r>
              <a:rPr lang="en-US" dirty="0" err="1" smtClean="0"/>
              <a:t>Bienes</a:t>
            </a:r>
            <a:r>
              <a:rPr lang="en-US" dirty="0" smtClean="0"/>
              <a:t> </a:t>
            </a:r>
            <a:r>
              <a:rPr lang="en-US" dirty="0" err="1" smtClean="0"/>
              <a:t>p</a:t>
            </a:r>
            <a:r>
              <a:rPr lang="en-US" dirty="0" err="1" smtClean="0"/>
              <a:t>úblicos</a:t>
            </a:r>
            <a:r>
              <a:rPr lang="en-US" dirty="0" smtClean="0"/>
              <a:t> </a:t>
            </a:r>
            <a:r>
              <a:rPr lang="en-US" dirty="0" err="1" smtClean="0"/>
              <a:t>puros</a:t>
            </a:r>
            <a:endParaRPr lang="en-US" dirty="0" smtClean="0"/>
          </a:p>
          <a:p>
            <a:pPr lvl="1"/>
            <a:r>
              <a:rPr lang="en-US" dirty="0" err="1" smtClean="0"/>
              <a:t>Externalidades</a:t>
            </a:r>
            <a:endParaRPr lang="en-US" dirty="0" smtClean="0"/>
          </a:p>
          <a:p>
            <a:pPr lvl="1"/>
            <a:r>
              <a:rPr lang="en-US" dirty="0" smtClean="0"/>
              <a:t>No </a:t>
            </a:r>
            <a:r>
              <a:rPr lang="en-US" dirty="0" err="1" smtClean="0"/>
              <a:t>subadivitividad</a:t>
            </a:r>
            <a:r>
              <a:rPr lang="en-US" dirty="0" smtClean="0"/>
              <a:t> en los </a:t>
            </a:r>
            <a:r>
              <a:rPr lang="en-US" dirty="0" err="1" smtClean="0"/>
              <a:t>costos</a:t>
            </a:r>
            <a:r>
              <a:rPr lang="en-US" dirty="0" smtClean="0"/>
              <a:t> (</a:t>
            </a:r>
            <a:r>
              <a:rPr lang="en-US" dirty="0" err="1" smtClean="0"/>
              <a:t>problema</a:t>
            </a:r>
            <a:r>
              <a:rPr lang="en-US" dirty="0" smtClean="0"/>
              <a:t> del </a:t>
            </a:r>
            <a:r>
              <a:rPr lang="en-US" dirty="0" err="1" smtClean="0"/>
              <a:t>monopolio</a:t>
            </a:r>
            <a:r>
              <a:rPr lang="en-US" dirty="0" smtClean="0"/>
              <a:t> natural)</a:t>
            </a:r>
          </a:p>
          <a:p>
            <a:r>
              <a:rPr lang="en-US" dirty="0" err="1" smtClean="0"/>
              <a:t>Información</a:t>
            </a:r>
            <a:r>
              <a:rPr lang="en-US" dirty="0" smtClean="0"/>
              <a:t> perfecta</a:t>
            </a:r>
          </a:p>
          <a:p>
            <a:pPr lvl="1"/>
            <a:r>
              <a:rPr lang="en-US" dirty="0" err="1" smtClean="0"/>
              <a:t>Calidad</a:t>
            </a:r>
            <a:endParaRPr lang="en-US" dirty="0" smtClean="0"/>
          </a:p>
          <a:p>
            <a:pPr lvl="1"/>
            <a:r>
              <a:rPr lang="en-US" dirty="0" err="1" smtClean="0"/>
              <a:t>Precio</a:t>
            </a:r>
            <a:endParaRPr lang="en-US" dirty="0" smtClean="0"/>
          </a:p>
          <a:p>
            <a:pPr lvl="1"/>
            <a:r>
              <a:rPr lang="en-US" dirty="0" smtClean="0"/>
              <a:t>El </a:t>
            </a:r>
            <a:r>
              <a:rPr lang="en-US" dirty="0" err="1" smtClean="0"/>
              <a:t>futuro</a:t>
            </a:r>
            <a:endParaRPr lang="en-US" dirty="0" smtClean="0"/>
          </a:p>
          <a:p>
            <a:r>
              <a:rPr lang="en-US" dirty="0" err="1" smtClean="0"/>
              <a:t>Tres</a:t>
            </a:r>
            <a:r>
              <a:rPr lang="en-US" dirty="0" smtClean="0"/>
              <a:t> </a:t>
            </a:r>
            <a:r>
              <a:rPr lang="en-US" dirty="0" err="1" smtClean="0"/>
              <a:t>preguntas</a:t>
            </a:r>
            <a:r>
              <a:rPr lang="en-US" dirty="0" smtClean="0"/>
              <a:t> de Barr</a:t>
            </a:r>
          </a:p>
          <a:p>
            <a:pPr lvl="1"/>
            <a:r>
              <a:rPr lang="en-US" dirty="0" smtClean="0"/>
              <a:t>¿</a:t>
            </a:r>
            <a:r>
              <a:rPr lang="en-US" dirty="0" err="1" smtClean="0"/>
              <a:t>Puede</a:t>
            </a:r>
            <a:r>
              <a:rPr lang="en-US" dirty="0" smtClean="0"/>
              <a:t> el </a:t>
            </a:r>
            <a:r>
              <a:rPr lang="en-US" dirty="0" err="1" smtClean="0"/>
              <a:t>mercado</a:t>
            </a:r>
            <a:r>
              <a:rPr lang="en-US" dirty="0" smtClean="0"/>
              <a:t> </a:t>
            </a:r>
            <a:r>
              <a:rPr lang="en-US" dirty="0" err="1" smtClean="0"/>
              <a:t>solucionar</a:t>
            </a:r>
            <a:r>
              <a:rPr lang="en-US" dirty="0" smtClean="0"/>
              <a:t> el </a:t>
            </a:r>
            <a:r>
              <a:rPr lang="en-US" dirty="0" err="1" smtClean="0"/>
              <a:t>problema</a:t>
            </a:r>
            <a:r>
              <a:rPr lang="en-US" dirty="0" smtClean="0"/>
              <a:t> de la </a:t>
            </a:r>
            <a:r>
              <a:rPr lang="en-US" dirty="0" err="1" smtClean="0"/>
              <a:t>eficiencia</a:t>
            </a:r>
            <a:r>
              <a:rPr lang="en-US" dirty="0" smtClean="0"/>
              <a:t>?</a:t>
            </a:r>
          </a:p>
          <a:p>
            <a:pPr lvl="1"/>
            <a:r>
              <a:rPr lang="en-US" dirty="0" smtClean="0"/>
              <a:t>Si no, ¿</a:t>
            </a:r>
            <a:r>
              <a:rPr lang="en-US" dirty="0" err="1" smtClean="0"/>
              <a:t>qué</a:t>
            </a:r>
            <a:r>
              <a:rPr lang="en-US" dirty="0" smtClean="0"/>
              <a:t> </a:t>
            </a:r>
            <a:r>
              <a:rPr lang="en-US" dirty="0" err="1" smtClean="0"/>
              <a:t>tipo</a:t>
            </a:r>
            <a:r>
              <a:rPr lang="en-US" dirty="0" smtClean="0"/>
              <a:t> de </a:t>
            </a:r>
            <a:r>
              <a:rPr lang="en-US" dirty="0" err="1" smtClean="0"/>
              <a:t>intervención</a:t>
            </a:r>
            <a:r>
              <a:rPr lang="en-US" dirty="0" smtClean="0"/>
              <a:t>—</a:t>
            </a:r>
            <a:r>
              <a:rPr lang="en-US" dirty="0" err="1" smtClean="0"/>
              <a:t>regulación</a:t>
            </a:r>
            <a:r>
              <a:rPr lang="en-US" dirty="0" smtClean="0"/>
              <a:t>, </a:t>
            </a:r>
            <a:r>
              <a:rPr lang="en-US" dirty="0" err="1" smtClean="0"/>
              <a:t>financiamiento</a:t>
            </a:r>
            <a:r>
              <a:rPr lang="en-US" dirty="0" smtClean="0"/>
              <a:t>, </a:t>
            </a:r>
            <a:r>
              <a:rPr lang="en-US" dirty="0" err="1" smtClean="0"/>
              <a:t>o</a:t>
            </a:r>
            <a:r>
              <a:rPr lang="en-US" dirty="0" smtClean="0"/>
              <a:t> </a:t>
            </a:r>
            <a:r>
              <a:rPr lang="en-US" dirty="0" err="1" smtClean="0"/>
              <a:t>provisión</a:t>
            </a:r>
            <a:r>
              <a:rPr lang="en-US" dirty="0" smtClean="0"/>
              <a:t> </a:t>
            </a:r>
            <a:r>
              <a:rPr lang="en-US" dirty="0" err="1" smtClean="0"/>
              <a:t>pública</a:t>
            </a:r>
            <a:r>
              <a:rPr lang="en-US" dirty="0" smtClean="0"/>
              <a:t>—</a:t>
            </a:r>
            <a:r>
              <a:rPr lang="en-US" dirty="0" err="1" smtClean="0"/>
              <a:t>o</a:t>
            </a:r>
            <a:r>
              <a:rPr lang="en-US" dirty="0" smtClean="0"/>
              <a:t> un mix, </a:t>
            </a:r>
            <a:r>
              <a:rPr lang="en-US" dirty="0" err="1" smtClean="0"/>
              <a:t>puede</a:t>
            </a:r>
            <a:r>
              <a:rPr lang="en-US" dirty="0" smtClean="0"/>
              <a:t> </a:t>
            </a:r>
            <a:r>
              <a:rPr lang="en-US" dirty="0" err="1" smtClean="0"/>
              <a:t>mejorar</a:t>
            </a:r>
            <a:r>
              <a:rPr lang="en-US" dirty="0" smtClean="0"/>
              <a:t> la </a:t>
            </a:r>
            <a:r>
              <a:rPr lang="en-US" dirty="0" err="1" smtClean="0"/>
              <a:t>eficiencia</a:t>
            </a:r>
            <a:r>
              <a:rPr lang="en-US" dirty="0" smtClean="0"/>
              <a:t>?</a:t>
            </a:r>
          </a:p>
          <a:p>
            <a:pPr lvl="1"/>
            <a:r>
              <a:rPr lang="en-US" dirty="0" smtClean="0"/>
              <a:t>¿Es </a:t>
            </a:r>
            <a:r>
              <a:rPr lang="en-US" dirty="0" err="1" smtClean="0"/>
              <a:t>efectiva</a:t>
            </a:r>
            <a:r>
              <a:rPr lang="en-US" dirty="0" smtClean="0"/>
              <a:t> en </a:t>
            </a:r>
            <a:r>
              <a:rPr lang="en-US" dirty="0" err="1" smtClean="0"/>
              <a:t>cuanto</a:t>
            </a:r>
            <a:r>
              <a:rPr lang="en-US" dirty="0" smtClean="0"/>
              <a:t> </a:t>
            </a:r>
            <a:r>
              <a:rPr lang="en-US" dirty="0" err="1" smtClean="0"/>
              <a:t>costo-beneficio</a:t>
            </a:r>
            <a:r>
              <a:rPr lang="en-US" dirty="0" smtClean="0"/>
              <a:t> la </a:t>
            </a:r>
            <a:r>
              <a:rPr lang="en-US" dirty="0" err="1" smtClean="0"/>
              <a:t>intervención</a:t>
            </a:r>
            <a:r>
              <a:rPr lang="en-US" dirty="0" smtClean="0"/>
              <a:t> </a:t>
            </a:r>
            <a:r>
              <a:rPr lang="en-US" dirty="0" err="1" smtClean="0"/>
              <a:t>estatal</a:t>
            </a:r>
            <a:r>
              <a:rPr lang="en-US" dirty="0" smtClean="0"/>
              <a:t>?</a:t>
            </a:r>
          </a:p>
          <a:p>
            <a:pPr lvl="1"/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Segunda</a:t>
            </a:r>
            <a:r>
              <a:rPr lang="en-US" dirty="0" smtClean="0"/>
              <a:t> </a:t>
            </a:r>
            <a:r>
              <a:rPr lang="en-US" dirty="0" err="1" smtClean="0"/>
              <a:t>falla</a:t>
            </a:r>
            <a:r>
              <a:rPr lang="en-US" dirty="0" smtClean="0"/>
              <a:t>: </a:t>
            </a:r>
            <a:r>
              <a:rPr lang="en-US" dirty="0" err="1" smtClean="0"/>
              <a:t>Bienes</a:t>
            </a:r>
            <a:r>
              <a:rPr lang="en-US" dirty="0" smtClean="0"/>
              <a:t> </a:t>
            </a:r>
            <a:r>
              <a:rPr lang="en-US" dirty="0" err="1" smtClean="0"/>
              <a:t>públicos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	(</a:t>
            </a:r>
            <a:r>
              <a:rPr lang="en-US" dirty="0" err="1" smtClean="0"/>
              <a:t>Basado</a:t>
            </a:r>
            <a:r>
              <a:rPr lang="en-US" dirty="0" smtClean="0"/>
              <a:t> en Hillman, </a:t>
            </a:r>
            <a:r>
              <a:rPr lang="en-US" i="1" dirty="0" smtClean="0"/>
              <a:t>Public Finance and Public Policy</a:t>
            </a:r>
            <a:r>
              <a:rPr lang="en-US" dirty="0" smtClean="0"/>
              <a:t>)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¿</a:t>
            </a:r>
            <a:r>
              <a:rPr lang="en-US" dirty="0" err="1" smtClean="0"/>
              <a:t>Qué</a:t>
            </a:r>
            <a:r>
              <a:rPr lang="en-US" dirty="0" smtClean="0"/>
              <a:t> son los </a:t>
            </a:r>
            <a:r>
              <a:rPr lang="en-US" dirty="0" err="1" smtClean="0"/>
              <a:t>bienes</a:t>
            </a:r>
            <a:r>
              <a:rPr lang="en-US" dirty="0" smtClean="0"/>
              <a:t> </a:t>
            </a:r>
            <a:r>
              <a:rPr lang="en-US" dirty="0" err="1" smtClean="0"/>
              <a:t>públicos</a:t>
            </a:r>
            <a:r>
              <a:rPr lang="en-US" dirty="0" smtClean="0"/>
              <a:t>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Cuando</a:t>
            </a:r>
            <a:r>
              <a:rPr lang="en-US" dirty="0" smtClean="0"/>
              <a:t> un </a:t>
            </a:r>
            <a:r>
              <a:rPr lang="en-US" dirty="0" err="1" smtClean="0"/>
              <a:t>bien</a:t>
            </a:r>
            <a:r>
              <a:rPr lang="en-US" dirty="0" smtClean="0"/>
              <a:t> </a:t>
            </a:r>
            <a:r>
              <a:rPr lang="en-US" dirty="0" err="1" smtClean="0"/>
              <a:t>es</a:t>
            </a:r>
            <a:r>
              <a:rPr lang="en-US" dirty="0" smtClean="0"/>
              <a:t> </a:t>
            </a:r>
            <a:r>
              <a:rPr lang="en-US" dirty="0" err="1" smtClean="0"/>
              <a:t>público</a:t>
            </a:r>
            <a:r>
              <a:rPr lang="en-US" dirty="0" smtClean="0"/>
              <a:t>, la </a:t>
            </a:r>
            <a:r>
              <a:rPr lang="en-US" dirty="0" err="1" smtClean="0"/>
              <a:t>cantidad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disponible</a:t>
            </a:r>
            <a:r>
              <a:rPr lang="en-US" dirty="0" smtClean="0"/>
              <a:t> </a:t>
            </a:r>
            <a:r>
              <a:rPr lang="en-US" dirty="0" err="1" smtClean="0"/>
              <a:t>para</a:t>
            </a:r>
            <a:r>
              <a:rPr lang="en-US" dirty="0" smtClean="0"/>
              <a:t> </a:t>
            </a:r>
            <a:r>
              <a:rPr lang="en-US" dirty="0" err="1" smtClean="0"/>
              <a:t>uno</a:t>
            </a:r>
            <a:r>
              <a:rPr lang="en-US" dirty="0" smtClean="0"/>
              <a:t>, </a:t>
            </a:r>
            <a:r>
              <a:rPr lang="en-US" dirty="0" err="1" smtClean="0"/>
              <a:t>es</a:t>
            </a:r>
            <a:r>
              <a:rPr lang="en-US" dirty="0" smtClean="0"/>
              <a:t> la </a:t>
            </a:r>
            <a:r>
              <a:rPr lang="en-US" dirty="0" err="1" smtClean="0"/>
              <a:t>misma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la </a:t>
            </a:r>
            <a:r>
              <a:rPr lang="en-US" dirty="0" err="1" smtClean="0"/>
              <a:t>cantidad</a:t>
            </a:r>
            <a:r>
              <a:rPr lang="en-US" dirty="0" smtClean="0"/>
              <a:t> </a:t>
            </a:r>
            <a:r>
              <a:rPr lang="en-US" dirty="0" err="1" smtClean="0"/>
              <a:t>disponible</a:t>
            </a:r>
            <a:r>
              <a:rPr lang="en-US" dirty="0" smtClean="0"/>
              <a:t> </a:t>
            </a:r>
            <a:r>
              <a:rPr lang="en-US" dirty="0" err="1" smtClean="0"/>
              <a:t>para</a:t>
            </a:r>
            <a:r>
              <a:rPr lang="en-US" dirty="0" smtClean="0"/>
              <a:t> los </a:t>
            </a:r>
            <a:r>
              <a:rPr lang="en-US" dirty="0" err="1" smtClean="0"/>
              <a:t>demás</a:t>
            </a:r>
            <a:r>
              <a:rPr lang="en-US" dirty="0" smtClean="0"/>
              <a:t>.</a:t>
            </a:r>
          </a:p>
          <a:p>
            <a:r>
              <a:rPr lang="en-US" dirty="0" err="1" smtClean="0"/>
              <a:t>Mas</a:t>
            </a:r>
            <a:r>
              <a:rPr lang="en-US" dirty="0" smtClean="0"/>
              <a:t> </a:t>
            </a:r>
            <a:r>
              <a:rPr lang="en-US" dirty="0" err="1" smtClean="0"/>
              <a:t>Colell</a:t>
            </a:r>
            <a:r>
              <a:rPr lang="en-US" dirty="0" smtClean="0"/>
              <a:t> et al: “el </a:t>
            </a:r>
            <a:r>
              <a:rPr lang="en-US" dirty="0" err="1" smtClean="0"/>
              <a:t>uso</a:t>
            </a:r>
            <a:r>
              <a:rPr lang="en-US" dirty="0" smtClean="0"/>
              <a:t> de </a:t>
            </a:r>
            <a:r>
              <a:rPr lang="en-US" dirty="0" err="1" smtClean="0"/>
              <a:t>una</a:t>
            </a:r>
            <a:r>
              <a:rPr lang="en-US" dirty="0" smtClean="0"/>
              <a:t> </a:t>
            </a:r>
            <a:r>
              <a:rPr lang="en-US" dirty="0" err="1" smtClean="0"/>
              <a:t>unidad</a:t>
            </a:r>
            <a:r>
              <a:rPr lang="en-US" dirty="0" smtClean="0"/>
              <a:t> del </a:t>
            </a:r>
            <a:r>
              <a:rPr lang="en-US" dirty="0" err="1" smtClean="0"/>
              <a:t>bien</a:t>
            </a:r>
            <a:r>
              <a:rPr lang="en-US" dirty="0" smtClean="0"/>
              <a:t> </a:t>
            </a:r>
            <a:r>
              <a:rPr lang="en-US" dirty="0" err="1" smtClean="0"/>
              <a:t>por</a:t>
            </a:r>
            <a:r>
              <a:rPr lang="en-US" dirty="0" smtClean="0"/>
              <a:t> un </a:t>
            </a:r>
            <a:r>
              <a:rPr lang="en-US" dirty="0" err="1" smtClean="0"/>
              <a:t>agente</a:t>
            </a:r>
            <a:r>
              <a:rPr lang="en-US" dirty="0" smtClean="0"/>
              <a:t> </a:t>
            </a:r>
            <a:r>
              <a:rPr lang="en-US" dirty="0" err="1" smtClean="0"/>
              <a:t>econ</a:t>
            </a:r>
            <a:r>
              <a:rPr lang="en-US" dirty="0" err="1" smtClean="0"/>
              <a:t>ómico</a:t>
            </a:r>
            <a:r>
              <a:rPr lang="en-US" dirty="0" smtClean="0"/>
              <a:t> no </a:t>
            </a:r>
            <a:r>
              <a:rPr lang="en-US" dirty="0" err="1" smtClean="0"/>
              <a:t>precluye</a:t>
            </a:r>
            <a:r>
              <a:rPr lang="en-US" dirty="0" smtClean="0"/>
              <a:t> </a:t>
            </a:r>
            <a:r>
              <a:rPr lang="en-US" dirty="0" err="1" smtClean="0"/>
              <a:t>su</a:t>
            </a:r>
            <a:r>
              <a:rPr lang="en-US" dirty="0" smtClean="0"/>
              <a:t> </a:t>
            </a:r>
            <a:r>
              <a:rPr lang="en-US" dirty="0" err="1" smtClean="0"/>
              <a:t>uso</a:t>
            </a:r>
            <a:r>
              <a:rPr lang="en-US" dirty="0" smtClean="0"/>
              <a:t> </a:t>
            </a:r>
            <a:r>
              <a:rPr lang="en-US" dirty="0" err="1" smtClean="0"/>
              <a:t>por</a:t>
            </a:r>
            <a:r>
              <a:rPr lang="en-US" dirty="0" smtClean="0"/>
              <a:t> </a:t>
            </a:r>
            <a:r>
              <a:rPr lang="en-US" dirty="0" err="1" smtClean="0"/>
              <a:t>otros</a:t>
            </a:r>
            <a:r>
              <a:rPr lang="en-US" dirty="0" smtClean="0"/>
              <a:t> </a:t>
            </a:r>
            <a:r>
              <a:rPr lang="en-US" dirty="0" err="1" smtClean="0"/>
              <a:t>agentes</a:t>
            </a:r>
            <a:r>
              <a:rPr lang="en-US" dirty="0" smtClean="0"/>
              <a:t>”.</a:t>
            </a:r>
            <a:endParaRPr lang="en-US" dirty="0" smtClean="0"/>
          </a:p>
          <a:p>
            <a:pPr lvl="1"/>
            <a:r>
              <a:rPr lang="en-US" dirty="0" smtClean="0"/>
              <a:t>G=g1=g2=g3=g4=…=</a:t>
            </a:r>
            <a:r>
              <a:rPr lang="en-US" dirty="0" err="1" smtClean="0"/>
              <a:t>gn</a:t>
            </a:r>
            <a:endParaRPr lang="en-US" dirty="0" smtClean="0"/>
          </a:p>
          <a:p>
            <a:r>
              <a:rPr lang="en-US" dirty="0" err="1" smtClean="0"/>
              <a:t>Aunque</a:t>
            </a:r>
            <a:r>
              <a:rPr lang="en-US" dirty="0" smtClean="0"/>
              <a:t> la </a:t>
            </a:r>
            <a:r>
              <a:rPr lang="en-US" dirty="0" err="1" smtClean="0"/>
              <a:t>cantidad</a:t>
            </a:r>
            <a:r>
              <a:rPr lang="en-US" dirty="0" smtClean="0"/>
              <a:t> </a:t>
            </a:r>
            <a:r>
              <a:rPr lang="en-US" dirty="0" err="1" smtClean="0"/>
              <a:t>es</a:t>
            </a:r>
            <a:r>
              <a:rPr lang="en-US" dirty="0" smtClean="0"/>
              <a:t> la </a:t>
            </a:r>
            <a:r>
              <a:rPr lang="en-US" dirty="0" err="1" smtClean="0"/>
              <a:t>misma</a:t>
            </a:r>
            <a:r>
              <a:rPr lang="en-US" dirty="0" smtClean="0"/>
              <a:t>, </a:t>
            </a:r>
            <a:r>
              <a:rPr lang="en-US" dirty="0" err="1" smtClean="0"/>
              <a:t>las</a:t>
            </a:r>
            <a:r>
              <a:rPr lang="en-US" dirty="0" smtClean="0"/>
              <a:t> personas </a:t>
            </a:r>
            <a:r>
              <a:rPr lang="en-US" dirty="0" err="1" smtClean="0"/>
              <a:t>tienen</a:t>
            </a:r>
            <a:r>
              <a:rPr lang="en-US" dirty="0" smtClean="0"/>
              <a:t> </a:t>
            </a:r>
            <a:r>
              <a:rPr lang="en-US" dirty="0" err="1" smtClean="0"/>
              <a:t>distinta</a:t>
            </a:r>
            <a:r>
              <a:rPr lang="en-US" dirty="0" smtClean="0"/>
              <a:t> </a:t>
            </a:r>
            <a:r>
              <a:rPr lang="en-US" dirty="0" err="1" smtClean="0"/>
              <a:t>valoración</a:t>
            </a:r>
            <a:r>
              <a:rPr lang="en-US" dirty="0" smtClean="0"/>
              <a:t> del </a:t>
            </a:r>
            <a:r>
              <a:rPr lang="en-US" dirty="0" err="1" smtClean="0"/>
              <a:t>bien</a:t>
            </a:r>
            <a:r>
              <a:rPr lang="en-US" dirty="0" smtClean="0"/>
              <a:t> </a:t>
            </a:r>
            <a:r>
              <a:rPr lang="en-US" dirty="0" err="1" smtClean="0"/>
              <a:t>público</a:t>
            </a:r>
            <a:endParaRPr lang="en-US" dirty="0" smtClean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Características</a:t>
            </a:r>
            <a:r>
              <a:rPr lang="en-US" dirty="0" smtClean="0"/>
              <a:t> </a:t>
            </a:r>
            <a:r>
              <a:rPr lang="en-US" dirty="0" err="1" smtClean="0"/>
              <a:t>clásicas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No </a:t>
            </a:r>
            <a:r>
              <a:rPr lang="en-US" dirty="0" err="1" smtClean="0"/>
              <a:t>rivalidad</a:t>
            </a:r>
            <a:r>
              <a:rPr lang="en-US" dirty="0" smtClean="0"/>
              <a:t>:</a:t>
            </a:r>
          </a:p>
          <a:p>
            <a:pPr lvl="1"/>
            <a:r>
              <a:rPr lang="en-US" dirty="0" err="1" smtClean="0"/>
              <a:t>Bienes</a:t>
            </a:r>
            <a:r>
              <a:rPr lang="en-US" dirty="0" smtClean="0"/>
              <a:t> </a:t>
            </a:r>
            <a:r>
              <a:rPr lang="en-US" dirty="0" err="1" smtClean="0"/>
              <a:t>públicos</a:t>
            </a:r>
            <a:r>
              <a:rPr lang="en-US" dirty="0" smtClean="0"/>
              <a:t> </a:t>
            </a:r>
            <a:r>
              <a:rPr lang="en-US" dirty="0" err="1" smtClean="0"/>
              <a:t>puros</a:t>
            </a:r>
            <a:r>
              <a:rPr lang="en-US" dirty="0" smtClean="0"/>
              <a:t>: el </a:t>
            </a:r>
            <a:r>
              <a:rPr lang="en-US" dirty="0" err="1" smtClean="0"/>
              <a:t>beneficio</a:t>
            </a:r>
            <a:r>
              <a:rPr lang="en-US" dirty="0" smtClean="0"/>
              <a:t> </a:t>
            </a:r>
            <a:r>
              <a:rPr lang="en-US" dirty="0" err="1" smtClean="0"/>
              <a:t>para</a:t>
            </a:r>
            <a:r>
              <a:rPr lang="en-US" dirty="0" smtClean="0"/>
              <a:t> </a:t>
            </a:r>
            <a:r>
              <a:rPr lang="en-US" dirty="0" err="1" smtClean="0"/>
              <a:t>cada</a:t>
            </a:r>
            <a:r>
              <a:rPr lang="en-US" dirty="0" smtClean="0"/>
              <a:t> </a:t>
            </a:r>
            <a:r>
              <a:rPr lang="en-US" dirty="0" err="1" smtClean="0"/>
              <a:t>usuario</a:t>
            </a:r>
            <a:r>
              <a:rPr lang="en-US" dirty="0" smtClean="0"/>
              <a:t> no </a:t>
            </a:r>
            <a:r>
              <a:rPr lang="en-US" dirty="0" err="1" smtClean="0"/>
              <a:t>disminuye</a:t>
            </a:r>
            <a:r>
              <a:rPr lang="en-US" dirty="0" smtClean="0"/>
              <a:t> con el </a:t>
            </a:r>
            <a:r>
              <a:rPr lang="en-US" dirty="0" err="1" smtClean="0"/>
              <a:t>número</a:t>
            </a:r>
            <a:r>
              <a:rPr lang="en-US" dirty="0" smtClean="0"/>
              <a:t> de </a:t>
            </a:r>
            <a:r>
              <a:rPr lang="en-US" dirty="0" err="1" smtClean="0"/>
              <a:t>usuarios</a:t>
            </a:r>
            <a:endParaRPr lang="en-US" dirty="0" smtClean="0"/>
          </a:p>
          <a:p>
            <a:pPr lvl="2"/>
            <a:r>
              <a:rPr lang="en-US" dirty="0" smtClean="0"/>
              <a:t>Son </a:t>
            </a:r>
            <a:r>
              <a:rPr lang="en-US" dirty="0" err="1" smtClean="0"/>
              <a:t>monopolios</a:t>
            </a:r>
            <a:r>
              <a:rPr lang="en-US" dirty="0" smtClean="0"/>
              <a:t> </a:t>
            </a:r>
            <a:r>
              <a:rPr lang="en-US" dirty="0" err="1" smtClean="0"/>
              <a:t>naturales</a:t>
            </a:r>
            <a:endParaRPr lang="en-US" dirty="0" smtClean="0"/>
          </a:p>
          <a:p>
            <a:pPr lvl="1"/>
            <a:r>
              <a:rPr lang="en-US" dirty="0" err="1" smtClean="0"/>
              <a:t>Bienes</a:t>
            </a:r>
            <a:r>
              <a:rPr lang="en-US" dirty="0" smtClean="0"/>
              <a:t> </a:t>
            </a:r>
            <a:r>
              <a:rPr lang="en-US" dirty="0" err="1" smtClean="0"/>
              <a:t>públicos</a:t>
            </a:r>
            <a:r>
              <a:rPr lang="en-US" dirty="0" smtClean="0"/>
              <a:t> </a:t>
            </a:r>
            <a:r>
              <a:rPr lang="en-US" dirty="0" err="1" smtClean="0"/>
              <a:t>sujetos</a:t>
            </a:r>
            <a:r>
              <a:rPr lang="en-US" dirty="0" smtClean="0"/>
              <a:t> a </a:t>
            </a:r>
            <a:r>
              <a:rPr lang="en-US" dirty="0" err="1" smtClean="0"/>
              <a:t>congestión</a:t>
            </a:r>
            <a:r>
              <a:rPr lang="en-US" dirty="0" smtClean="0"/>
              <a:t>: a </a:t>
            </a:r>
            <a:r>
              <a:rPr lang="en-US" dirty="0" err="1" smtClean="0"/>
              <a:t>partir</a:t>
            </a:r>
            <a:r>
              <a:rPr lang="en-US" dirty="0" smtClean="0"/>
              <a:t> de un </a:t>
            </a:r>
            <a:r>
              <a:rPr lang="en-US" dirty="0" err="1" smtClean="0"/>
              <a:t>cierto</a:t>
            </a:r>
            <a:r>
              <a:rPr lang="en-US" dirty="0" smtClean="0"/>
              <a:t> </a:t>
            </a:r>
            <a:r>
              <a:rPr lang="en-US" dirty="0" err="1" smtClean="0"/>
              <a:t>punto</a:t>
            </a:r>
            <a:r>
              <a:rPr lang="en-US" dirty="0" smtClean="0"/>
              <a:t>, el </a:t>
            </a:r>
            <a:r>
              <a:rPr lang="en-US" dirty="0" err="1" smtClean="0"/>
              <a:t>beneficio</a:t>
            </a:r>
            <a:r>
              <a:rPr lang="en-US" dirty="0" smtClean="0"/>
              <a:t> individual </a:t>
            </a:r>
            <a:r>
              <a:rPr lang="en-US" dirty="0" err="1" smtClean="0"/>
              <a:t>comienza</a:t>
            </a:r>
            <a:r>
              <a:rPr lang="en-US" dirty="0" smtClean="0"/>
              <a:t> a </a:t>
            </a:r>
            <a:r>
              <a:rPr lang="en-US" dirty="0" err="1" smtClean="0"/>
              <a:t>decrecer</a:t>
            </a:r>
            <a:endParaRPr lang="en-US" dirty="0" smtClean="0"/>
          </a:p>
          <a:p>
            <a:pPr lvl="2"/>
            <a:r>
              <a:rPr lang="en-US" dirty="0" err="1" smtClean="0"/>
              <a:t>Estos</a:t>
            </a:r>
            <a:r>
              <a:rPr lang="en-US" dirty="0" smtClean="0"/>
              <a:t> </a:t>
            </a:r>
            <a:r>
              <a:rPr lang="en-US" dirty="0" err="1" smtClean="0"/>
              <a:t>bienes</a:t>
            </a:r>
            <a:r>
              <a:rPr lang="en-US" dirty="0" smtClean="0"/>
              <a:t> </a:t>
            </a:r>
            <a:r>
              <a:rPr lang="en-US" dirty="0" err="1" smtClean="0"/>
              <a:t>pueden</a:t>
            </a:r>
            <a:r>
              <a:rPr lang="en-US" dirty="0" smtClean="0"/>
              <a:t> ser </a:t>
            </a:r>
            <a:r>
              <a:rPr lang="en-US" dirty="0" err="1" smtClean="0"/>
              <a:t>proveídos</a:t>
            </a:r>
            <a:r>
              <a:rPr lang="en-US" dirty="0" smtClean="0"/>
              <a:t> en forma </a:t>
            </a:r>
            <a:r>
              <a:rPr lang="en-US" dirty="0" err="1" smtClean="0"/>
              <a:t>privada</a:t>
            </a:r>
            <a:r>
              <a:rPr lang="en-US" dirty="0" smtClean="0"/>
              <a:t> </a:t>
            </a:r>
            <a:r>
              <a:rPr lang="en-US" dirty="0" err="1" smtClean="0"/>
              <a:t>y</a:t>
            </a:r>
            <a:r>
              <a:rPr lang="en-US" dirty="0" smtClean="0"/>
              <a:t> en forma </a:t>
            </a:r>
            <a:r>
              <a:rPr lang="en-US" dirty="0" err="1" smtClean="0"/>
              <a:t>competitiva</a:t>
            </a:r>
            <a:r>
              <a:rPr lang="en-US" dirty="0" smtClean="0"/>
              <a:t>, </a:t>
            </a:r>
            <a:r>
              <a:rPr lang="en-US" dirty="0" err="1" smtClean="0"/>
              <a:t>por</a:t>
            </a:r>
            <a:r>
              <a:rPr lang="en-US" dirty="0" smtClean="0"/>
              <a:t> lo </a:t>
            </a:r>
            <a:r>
              <a:rPr lang="en-US" dirty="0" err="1" smtClean="0"/>
              <a:t>que</a:t>
            </a:r>
            <a:r>
              <a:rPr lang="en-US" dirty="0" smtClean="0"/>
              <a:t> no </a:t>
            </a:r>
            <a:r>
              <a:rPr lang="en-US" dirty="0" err="1" smtClean="0"/>
              <a:t>constituyen</a:t>
            </a:r>
            <a:r>
              <a:rPr lang="en-US" dirty="0" smtClean="0"/>
              <a:t> </a:t>
            </a:r>
            <a:r>
              <a:rPr lang="en-US" dirty="0" err="1" smtClean="0"/>
              <a:t>una</a:t>
            </a:r>
            <a:r>
              <a:rPr lang="en-US" dirty="0" smtClean="0"/>
              <a:t> </a:t>
            </a:r>
            <a:r>
              <a:rPr lang="en-US" dirty="0" err="1" smtClean="0"/>
              <a:t>justificación</a:t>
            </a:r>
            <a:r>
              <a:rPr lang="en-US" dirty="0" smtClean="0"/>
              <a:t> a la </a:t>
            </a:r>
            <a:r>
              <a:rPr lang="en-US" dirty="0" err="1" smtClean="0"/>
              <a:t>intervención</a:t>
            </a:r>
            <a:r>
              <a:rPr lang="en-US" dirty="0" smtClean="0"/>
              <a:t> </a:t>
            </a:r>
            <a:r>
              <a:rPr lang="en-US" dirty="0" err="1" smtClean="0"/>
              <a:t>estatal</a:t>
            </a:r>
            <a:endParaRPr lang="en-US" dirty="0" smtClean="0"/>
          </a:p>
          <a:p>
            <a:r>
              <a:rPr lang="en-US" dirty="0" smtClean="0"/>
              <a:t>No </a:t>
            </a:r>
            <a:r>
              <a:rPr lang="en-US" dirty="0" err="1" smtClean="0"/>
              <a:t>exclusión</a:t>
            </a:r>
            <a:r>
              <a:rPr lang="en-US" dirty="0" smtClean="0"/>
              <a:t>:</a:t>
            </a:r>
          </a:p>
          <a:p>
            <a:pPr lvl="1"/>
            <a:r>
              <a:rPr lang="en-US" dirty="0" smtClean="0"/>
              <a:t>O no </a:t>
            </a:r>
            <a:r>
              <a:rPr lang="en-US" dirty="0" err="1" smtClean="0"/>
              <a:t>puede</a:t>
            </a:r>
            <a:r>
              <a:rPr lang="en-US" dirty="0" smtClean="0"/>
              <a:t> </a:t>
            </a:r>
            <a:r>
              <a:rPr lang="en-US" dirty="0" err="1" smtClean="0"/>
              <a:t>forzarse</a:t>
            </a:r>
            <a:r>
              <a:rPr lang="en-US" dirty="0" smtClean="0"/>
              <a:t> la </a:t>
            </a:r>
            <a:r>
              <a:rPr lang="en-US" dirty="0" err="1" smtClean="0"/>
              <a:t>exclusión</a:t>
            </a:r>
            <a:endParaRPr lang="en-US" dirty="0" smtClean="0"/>
          </a:p>
          <a:p>
            <a:pPr lvl="1"/>
            <a:r>
              <a:rPr lang="en-US" dirty="0" smtClean="0"/>
              <a:t>O,</a:t>
            </a:r>
            <a:r>
              <a:rPr lang="en-US" dirty="0" smtClean="0"/>
              <a:t> se </a:t>
            </a:r>
            <a:r>
              <a:rPr lang="en-US" dirty="0" err="1" smtClean="0"/>
              <a:t>puede</a:t>
            </a:r>
            <a:r>
              <a:rPr lang="en-US" dirty="0" smtClean="0"/>
              <a:t>, </a:t>
            </a:r>
            <a:r>
              <a:rPr lang="en-US" dirty="0" err="1" smtClean="0"/>
              <a:t>pero</a:t>
            </a:r>
            <a:r>
              <a:rPr lang="en-US" dirty="0" smtClean="0"/>
              <a:t>, </a:t>
            </a:r>
            <a:r>
              <a:rPr lang="en-US" dirty="0" err="1" smtClean="0"/>
              <a:t>como</a:t>
            </a:r>
            <a:r>
              <a:rPr lang="en-US" dirty="0" smtClean="0"/>
              <a:t> </a:t>
            </a:r>
            <a:r>
              <a:rPr lang="en-US" dirty="0" err="1" smtClean="0"/>
              <a:t>ocurre</a:t>
            </a:r>
            <a:r>
              <a:rPr lang="en-US" dirty="0" smtClean="0"/>
              <a:t> en los </a:t>
            </a:r>
            <a:r>
              <a:rPr lang="en-US" dirty="0" err="1" smtClean="0"/>
              <a:t>bienes</a:t>
            </a:r>
            <a:r>
              <a:rPr lang="en-US" dirty="0" smtClean="0"/>
              <a:t> </a:t>
            </a:r>
            <a:r>
              <a:rPr lang="en-US" dirty="0" err="1" smtClean="0"/>
              <a:t>públicos</a:t>
            </a:r>
            <a:r>
              <a:rPr lang="en-US" dirty="0" smtClean="0"/>
              <a:t> </a:t>
            </a:r>
            <a:r>
              <a:rPr lang="en-US" dirty="0" err="1" smtClean="0"/>
              <a:t>puros</a:t>
            </a:r>
            <a:r>
              <a:rPr lang="en-US" dirty="0" smtClean="0"/>
              <a:t>, </a:t>
            </a:r>
            <a:r>
              <a:rPr lang="en-US" dirty="0" err="1" smtClean="0"/>
              <a:t>forzar</a:t>
            </a:r>
            <a:r>
              <a:rPr lang="en-US" dirty="0" smtClean="0"/>
              <a:t> la </a:t>
            </a:r>
            <a:r>
              <a:rPr lang="en-US" dirty="0" err="1" smtClean="0"/>
              <a:t>exclusión</a:t>
            </a:r>
            <a:r>
              <a:rPr lang="en-US" dirty="0" smtClean="0"/>
              <a:t> </a:t>
            </a:r>
            <a:r>
              <a:rPr lang="en-US" dirty="0" err="1" smtClean="0"/>
              <a:t>es</a:t>
            </a:r>
            <a:r>
              <a:rPr lang="en-US" dirty="0" smtClean="0"/>
              <a:t> </a:t>
            </a:r>
            <a:r>
              <a:rPr lang="en-US" dirty="0" err="1" smtClean="0"/>
              <a:t>ineficiente</a:t>
            </a:r>
            <a:endParaRPr lang="en-US" dirty="0" smtClean="0"/>
          </a:p>
          <a:p>
            <a:r>
              <a:rPr lang="en-US" dirty="0" err="1" smtClean="0"/>
              <a:t>Pensar</a:t>
            </a:r>
            <a:r>
              <a:rPr lang="en-US" dirty="0" smtClean="0"/>
              <a:t> los </a:t>
            </a:r>
            <a:r>
              <a:rPr lang="en-US" dirty="0" err="1" smtClean="0"/>
              <a:t>bienes</a:t>
            </a:r>
            <a:r>
              <a:rPr lang="en-US" dirty="0" smtClean="0"/>
              <a:t> </a:t>
            </a:r>
            <a:r>
              <a:rPr lang="en-US" dirty="0" err="1" smtClean="0"/>
              <a:t>p</a:t>
            </a:r>
            <a:r>
              <a:rPr lang="en-US" dirty="0" err="1" smtClean="0"/>
              <a:t>úblicos</a:t>
            </a:r>
            <a:r>
              <a:rPr lang="en-US" dirty="0" smtClean="0"/>
              <a:t> </a:t>
            </a:r>
            <a:r>
              <a:rPr lang="en-US" dirty="0" err="1" smtClean="0"/>
              <a:t>como</a:t>
            </a:r>
            <a:r>
              <a:rPr lang="en-US" dirty="0" smtClean="0"/>
              <a:t> </a:t>
            </a:r>
            <a:r>
              <a:rPr lang="en-US" dirty="0" err="1" smtClean="0"/>
              <a:t>externalidades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Clasificaci</a:t>
            </a:r>
            <a:r>
              <a:rPr lang="en-US" dirty="0" err="1" smtClean="0"/>
              <a:t>ón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1905000" y="3124200"/>
          <a:ext cx="4648200" cy="11125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80976"/>
                <a:gridCol w="1243124"/>
                <a:gridCol w="2324100"/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err="1" smtClean="0"/>
                        <a:t>Excluible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No-</a:t>
                      </a:r>
                      <a:r>
                        <a:rPr lang="en-US" b="1" dirty="0" err="1" smtClean="0"/>
                        <a:t>excluible</a:t>
                      </a:r>
                      <a:endParaRPr lang="en-US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Rival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Privado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Common pools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No Rival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Club, </a:t>
                      </a:r>
                      <a:r>
                        <a:rPr lang="en-US" dirty="0" err="1" smtClean="0"/>
                        <a:t>peaje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P</a:t>
                      </a:r>
                      <a:r>
                        <a:rPr lang="en-US" dirty="0" err="1" smtClean="0"/>
                        <a:t>úblico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puro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2895600" y="4953000"/>
            <a:ext cx="26203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Fuente</a:t>
            </a:r>
            <a:r>
              <a:rPr lang="en-US" dirty="0" smtClean="0"/>
              <a:t>: Adam </a:t>
            </a:r>
            <a:r>
              <a:rPr lang="en-US" dirty="0" err="1" smtClean="0"/>
              <a:t>Przeworski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Bienes</a:t>
            </a:r>
            <a:r>
              <a:rPr lang="en-US" dirty="0" smtClean="0"/>
              <a:t> </a:t>
            </a:r>
            <a:r>
              <a:rPr lang="en-US" dirty="0" err="1" smtClean="0"/>
              <a:t>p</a:t>
            </a:r>
            <a:r>
              <a:rPr lang="en-US" dirty="0" err="1" smtClean="0"/>
              <a:t>úblicos</a:t>
            </a:r>
            <a:r>
              <a:rPr lang="en-US" dirty="0" smtClean="0"/>
              <a:t> </a:t>
            </a:r>
            <a:r>
              <a:rPr lang="en-US" dirty="0" err="1" smtClean="0"/>
              <a:t>y</a:t>
            </a:r>
            <a:r>
              <a:rPr lang="en-US" dirty="0" smtClean="0"/>
              <a:t> </a:t>
            </a:r>
            <a:r>
              <a:rPr lang="en-US" dirty="0" err="1" smtClean="0"/>
              <a:t>p</a:t>
            </a:r>
            <a:r>
              <a:rPr lang="en-US" dirty="0" err="1" smtClean="0"/>
              <a:t>roblemas</a:t>
            </a:r>
            <a:r>
              <a:rPr lang="en-US" dirty="0" smtClean="0"/>
              <a:t> de </a:t>
            </a:r>
            <a:r>
              <a:rPr lang="en-US" dirty="0" err="1" smtClean="0"/>
              <a:t>acci</a:t>
            </a:r>
            <a:r>
              <a:rPr lang="en-US" dirty="0" err="1" smtClean="0"/>
              <a:t>ón</a:t>
            </a:r>
            <a:r>
              <a:rPr lang="en-US" dirty="0" smtClean="0"/>
              <a:t> </a:t>
            </a:r>
            <a:r>
              <a:rPr lang="en-US" dirty="0" err="1" smtClean="0"/>
              <a:t>colectiva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Asumimos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:</a:t>
            </a:r>
          </a:p>
          <a:p>
            <a:pPr lvl="1"/>
            <a:r>
              <a:rPr lang="en-US" dirty="0" smtClean="0"/>
              <a:t>Hay dos </a:t>
            </a:r>
            <a:r>
              <a:rPr lang="en-US" dirty="0" err="1" smtClean="0"/>
              <a:t>individuos</a:t>
            </a:r>
            <a:r>
              <a:rPr lang="en-US" dirty="0" smtClean="0"/>
              <a:t> en </a:t>
            </a:r>
            <a:r>
              <a:rPr lang="en-US" dirty="0" err="1" smtClean="0"/>
              <a:t>esta</a:t>
            </a:r>
            <a:r>
              <a:rPr lang="en-US" dirty="0" smtClean="0"/>
              <a:t> </a:t>
            </a:r>
            <a:r>
              <a:rPr lang="en-US" dirty="0" err="1" smtClean="0"/>
              <a:t>sociedad</a:t>
            </a:r>
            <a:endParaRPr lang="en-US" dirty="0" smtClean="0"/>
          </a:p>
          <a:p>
            <a:pPr lvl="1"/>
            <a:r>
              <a:rPr lang="en-US" dirty="0" smtClean="0"/>
              <a:t>El </a:t>
            </a:r>
            <a:r>
              <a:rPr lang="en-US" dirty="0" err="1" smtClean="0"/>
              <a:t>beneficio</a:t>
            </a:r>
            <a:r>
              <a:rPr lang="en-US" dirty="0" smtClean="0"/>
              <a:t> individual del </a:t>
            </a:r>
            <a:r>
              <a:rPr lang="en-US" dirty="0" err="1" smtClean="0"/>
              <a:t>bien</a:t>
            </a:r>
            <a:r>
              <a:rPr lang="en-US" dirty="0" smtClean="0"/>
              <a:t> </a:t>
            </a:r>
            <a:r>
              <a:rPr lang="en-US" dirty="0" err="1" smtClean="0"/>
              <a:t>p</a:t>
            </a:r>
            <a:r>
              <a:rPr lang="en-US" dirty="0" err="1" smtClean="0"/>
              <a:t>úblico</a:t>
            </a:r>
            <a:r>
              <a:rPr lang="en-US" dirty="0" smtClean="0"/>
              <a:t> </a:t>
            </a:r>
            <a:r>
              <a:rPr lang="en-US" dirty="0" err="1" smtClean="0"/>
              <a:t>es</a:t>
            </a:r>
            <a:r>
              <a:rPr lang="en-US" dirty="0" smtClean="0"/>
              <a:t> B</a:t>
            </a:r>
          </a:p>
          <a:p>
            <a:pPr lvl="1"/>
            <a:r>
              <a:rPr lang="en-US" dirty="0" smtClean="0"/>
              <a:t>El </a:t>
            </a:r>
            <a:r>
              <a:rPr lang="en-US" dirty="0" err="1" smtClean="0"/>
              <a:t>costo</a:t>
            </a:r>
            <a:r>
              <a:rPr lang="en-US" dirty="0" smtClean="0"/>
              <a:t> de </a:t>
            </a:r>
            <a:r>
              <a:rPr lang="en-US" dirty="0" err="1" smtClean="0"/>
              <a:t>producción</a:t>
            </a:r>
            <a:r>
              <a:rPr lang="en-US" dirty="0" smtClean="0"/>
              <a:t> </a:t>
            </a:r>
            <a:r>
              <a:rPr lang="en-US" dirty="0" err="1" smtClean="0"/>
              <a:t>es</a:t>
            </a:r>
            <a:r>
              <a:rPr lang="en-US" dirty="0" smtClean="0"/>
              <a:t> 2C</a:t>
            </a:r>
          </a:p>
          <a:p>
            <a:pPr lvl="1"/>
            <a:r>
              <a:rPr lang="en-US" dirty="0" smtClean="0"/>
              <a:t>El </a:t>
            </a:r>
            <a:r>
              <a:rPr lang="en-US" dirty="0" err="1" smtClean="0"/>
              <a:t>costo</a:t>
            </a:r>
            <a:r>
              <a:rPr lang="en-US" dirty="0" smtClean="0"/>
              <a:t> marginal de </a:t>
            </a:r>
            <a:r>
              <a:rPr lang="en-US" dirty="0" err="1" smtClean="0"/>
              <a:t>producción</a:t>
            </a:r>
            <a:r>
              <a:rPr lang="en-US" dirty="0" smtClean="0"/>
              <a:t> </a:t>
            </a:r>
            <a:r>
              <a:rPr lang="en-US" dirty="0" err="1" smtClean="0"/>
              <a:t>es</a:t>
            </a:r>
            <a:r>
              <a:rPr lang="en-US" dirty="0" smtClean="0"/>
              <a:t> 0.</a:t>
            </a:r>
          </a:p>
          <a:p>
            <a:pPr lvl="1"/>
            <a:r>
              <a:rPr lang="en-US" dirty="0" smtClean="0"/>
              <a:t>B&gt;C, </a:t>
            </a:r>
            <a:r>
              <a:rPr lang="en-US" dirty="0" err="1" smtClean="0"/>
              <a:t>es</a:t>
            </a:r>
            <a:r>
              <a:rPr lang="en-US" dirty="0" smtClean="0"/>
              <a:t> </a:t>
            </a:r>
            <a:r>
              <a:rPr lang="en-US" dirty="0" err="1" smtClean="0"/>
              <a:t>decir</a:t>
            </a:r>
            <a:r>
              <a:rPr lang="en-US" dirty="0" smtClean="0"/>
              <a:t> B-C&gt;0, con lo </a:t>
            </a:r>
            <a:r>
              <a:rPr lang="en-US" dirty="0" err="1" smtClean="0"/>
              <a:t>cual</a:t>
            </a:r>
            <a:r>
              <a:rPr lang="en-US" dirty="0" smtClean="0"/>
              <a:t>, ambos </a:t>
            </a:r>
            <a:r>
              <a:rPr lang="en-US" dirty="0" err="1" smtClean="0"/>
              <a:t>individuos</a:t>
            </a:r>
            <a:r>
              <a:rPr lang="en-US" dirty="0" smtClean="0"/>
              <a:t> </a:t>
            </a:r>
            <a:r>
              <a:rPr lang="en-US" dirty="0" err="1" smtClean="0"/>
              <a:t>estarían</a:t>
            </a:r>
            <a:r>
              <a:rPr lang="en-US" dirty="0" smtClean="0"/>
              <a:t> </a:t>
            </a:r>
            <a:r>
              <a:rPr lang="en-US" dirty="0" err="1" smtClean="0"/>
              <a:t>mejor</a:t>
            </a:r>
            <a:r>
              <a:rPr lang="en-US" dirty="0" smtClean="0"/>
              <a:t> </a:t>
            </a:r>
            <a:r>
              <a:rPr lang="en-US" dirty="0" err="1" smtClean="0"/>
              <a:t>contribuyendo</a:t>
            </a:r>
            <a:r>
              <a:rPr lang="en-US" dirty="0" smtClean="0"/>
              <a:t> a la </a:t>
            </a:r>
            <a:r>
              <a:rPr lang="en-US" dirty="0" err="1" smtClean="0"/>
              <a:t>provisión</a:t>
            </a:r>
            <a:r>
              <a:rPr lang="en-US" dirty="0" smtClean="0"/>
              <a:t> del </a:t>
            </a:r>
            <a:r>
              <a:rPr lang="en-US" dirty="0" err="1" smtClean="0"/>
              <a:t>bien</a:t>
            </a:r>
            <a:r>
              <a:rPr lang="en-US" dirty="0" smtClean="0"/>
              <a:t> </a:t>
            </a:r>
            <a:r>
              <a:rPr lang="en-US" dirty="0" err="1" smtClean="0"/>
              <a:t>público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odule">
      <a:majorFont>
        <a:latin typeface="Corbel"/>
        <a:ea typeface=""/>
        <a:cs typeface=""/>
        <a:font script="Jpan" typeface="ＭＳ ゴシック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ＭＳ ゴシック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Module.thmx</Template>
  <TotalTime>785</TotalTime>
  <Words>964</Words>
  <Application>Microsoft Macintosh PowerPoint</Application>
  <PresentationFormat>On-screen Show (4:3)</PresentationFormat>
  <Paragraphs>118</Paragraphs>
  <Slides>18</Slides>
  <Notes>0</Notes>
  <HiddenSlides>0</HiddenSlides>
  <MMClips>0</MMClips>
  <ScaleCrop>false</ScaleCrop>
  <HeadingPairs>
    <vt:vector size="6" baseType="variant">
      <vt:variant>
        <vt:lpstr>Design Template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18</vt:i4>
      </vt:variant>
    </vt:vector>
  </HeadingPairs>
  <TitlesOfParts>
    <vt:vector size="21" baseType="lpstr">
      <vt:lpstr>Module</vt:lpstr>
      <vt:lpstr>Equation</vt:lpstr>
      <vt:lpstr>Microsoft Equation</vt:lpstr>
      <vt:lpstr>Nuevas Formas de Intervención Administrativa</vt:lpstr>
      <vt:lpstr>Tres temas previos relativos a la intervención estatal</vt:lpstr>
      <vt:lpstr>Otro tema previo</vt:lpstr>
      <vt:lpstr>Otro tema previo (cont…)</vt:lpstr>
      <vt:lpstr>Segunda falla: Bienes públicos</vt:lpstr>
      <vt:lpstr>¿Qué son los bienes públicos?</vt:lpstr>
      <vt:lpstr>Características clásicas</vt:lpstr>
      <vt:lpstr>Clasificación</vt:lpstr>
      <vt:lpstr>Bienes públicos y problemas de acción colectiva</vt:lpstr>
      <vt:lpstr>Pero… el dilema del prisionero!</vt:lpstr>
      <vt:lpstr>El problema de la eficiencia</vt:lpstr>
      <vt:lpstr>El problema de los pagos privados de los bienes públicos</vt:lpstr>
      <vt:lpstr>Suma vertical de las demandas</vt:lpstr>
      <vt:lpstr>Representación gráfica (Hillman)</vt:lpstr>
      <vt:lpstr>Representación gráfica (Hillman)</vt:lpstr>
      <vt:lpstr>El Problema de los Bienes Públicos</vt:lpstr>
      <vt:lpstr>El Problema de los Bienes Públicos</vt:lpstr>
      <vt:lpstr>¿Por qué le damos tanta importancia?</vt:lpstr>
    </vt:vector>
  </TitlesOfParts>
  <Company>Santiago Montt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Nuevas Formas de Intervención Administrativa</dc:title>
  <dc:creator>Santiago Montt</dc:creator>
  <cp:lastModifiedBy>Santiago Montt</cp:lastModifiedBy>
  <cp:revision>38</cp:revision>
  <dcterms:created xsi:type="dcterms:W3CDTF">2009-09-24T14:35:34Z</dcterms:created>
  <dcterms:modified xsi:type="dcterms:W3CDTF">2009-09-24T15:50:21Z</dcterms:modified>
</cp:coreProperties>
</file>