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317" r:id="rId3"/>
    <p:sldId id="318" r:id="rId4"/>
    <p:sldId id="323" r:id="rId5"/>
    <p:sldId id="324" r:id="rId6"/>
    <p:sldId id="325" r:id="rId7"/>
    <p:sldId id="326" r:id="rId8"/>
    <p:sldId id="327" r:id="rId9"/>
    <p:sldId id="328" r:id="rId10"/>
    <p:sldId id="331" r:id="rId11"/>
    <p:sldId id="329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77" d="100"/>
          <a:sy n="77" d="100"/>
        </p:scale>
        <p:origin x="-1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esProps" Target="pres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s-ES_tradnl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10/1/09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10/1/09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10/1/09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10/1/09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10/1/09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10/1/09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10/1/09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10/1/09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10/1/09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10/1/09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es-ES_tradnl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F3217B74-410C-3144-8A15-6588C267DB84}" type="datetimeFigureOut">
              <a:rPr lang="en-US" smtClean="0"/>
              <a:pPr/>
              <a:t>10/1/09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  <a:p>
            <a:pPr lvl="1" eaLnBrk="1" latinLnBrk="0" hangingPunct="1"/>
            <a:r>
              <a:rPr kumimoji="0" lang="es-ES_tradnl" smtClean="0"/>
              <a:t>Second level</a:t>
            </a:r>
          </a:p>
          <a:p>
            <a:pPr lvl="2" eaLnBrk="1" latinLnBrk="0" hangingPunct="1"/>
            <a:r>
              <a:rPr kumimoji="0" lang="es-ES_tradnl" smtClean="0"/>
              <a:t>Third level</a:t>
            </a:r>
          </a:p>
          <a:p>
            <a:pPr lvl="3" eaLnBrk="1" latinLnBrk="0" hangingPunct="1"/>
            <a:r>
              <a:rPr kumimoji="0" lang="es-ES_tradnl" smtClean="0"/>
              <a:t>Fourth level</a:t>
            </a:r>
          </a:p>
          <a:p>
            <a:pPr lvl="4" eaLnBrk="1" latinLnBrk="0" hangingPunct="1"/>
            <a:r>
              <a:rPr kumimoji="0" lang="es-ES_tradnl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F3217B74-410C-3144-8A15-6588C267DB84}" type="datetimeFigureOut">
              <a:rPr lang="en-US" smtClean="0"/>
              <a:pPr/>
              <a:t>10/1/09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Nuevas</a:t>
            </a:r>
            <a:r>
              <a:rPr lang="en-US" dirty="0" smtClean="0"/>
              <a:t> </a:t>
            </a:r>
            <a:r>
              <a:rPr lang="en-US" dirty="0" err="1" smtClean="0"/>
              <a:t>Formas</a:t>
            </a:r>
            <a:r>
              <a:rPr lang="en-US" dirty="0" smtClean="0"/>
              <a:t> de</a:t>
            </a:r>
            <a:br>
              <a:rPr lang="en-US" dirty="0" smtClean="0"/>
            </a:br>
            <a:r>
              <a:rPr lang="en-US" dirty="0" err="1" smtClean="0"/>
              <a:t>Intervención</a:t>
            </a:r>
            <a:r>
              <a:rPr lang="en-US" dirty="0" smtClean="0"/>
              <a:t> </a:t>
            </a:r>
            <a:r>
              <a:rPr lang="en-US" dirty="0" err="1" smtClean="0"/>
              <a:t>Administrativa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Octava</a:t>
            </a:r>
            <a:r>
              <a:rPr lang="en-US" dirty="0" smtClean="0"/>
              <a:t> </a:t>
            </a:r>
            <a:r>
              <a:rPr lang="en-US" dirty="0" err="1" smtClean="0"/>
              <a:t>Clase</a:t>
            </a:r>
            <a:r>
              <a:rPr lang="en-US" dirty="0" smtClean="0"/>
              <a:t>: </a:t>
            </a:r>
            <a:r>
              <a:rPr lang="en-US" dirty="0" err="1" smtClean="0"/>
              <a:t>Externalidades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5714999"/>
            <a:ext cx="25307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Santiago Montt </a:t>
            </a:r>
            <a:r>
              <a:rPr lang="en-US" dirty="0" err="1" smtClean="0"/>
              <a:t>Oyarzún</a:t>
            </a:r>
            <a:endParaRPr lang="en-US" dirty="0" smtClean="0"/>
          </a:p>
          <a:p>
            <a:r>
              <a:rPr lang="en-US" dirty="0" smtClean="0"/>
              <a:t>1 </a:t>
            </a:r>
            <a:r>
              <a:rPr lang="en-US" dirty="0" smtClean="0"/>
              <a:t>de</a:t>
            </a:r>
            <a:r>
              <a:rPr lang="en-US" dirty="0" smtClean="0"/>
              <a:t> </a:t>
            </a:r>
            <a:r>
              <a:rPr lang="en-US" dirty="0" err="1" smtClean="0"/>
              <a:t>octubre</a:t>
            </a:r>
            <a:r>
              <a:rPr lang="en-US" dirty="0" smtClean="0"/>
              <a:t> 2009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Juego</a:t>
            </a:r>
            <a:r>
              <a:rPr lang="en-US" dirty="0" smtClean="0"/>
              <a:t> de </a:t>
            </a:r>
            <a:r>
              <a:rPr lang="en-US" dirty="0" err="1" smtClean="0"/>
              <a:t>cooperaci</a:t>
            </a:r>
            <a:r>
              <a:rPr lang="en-US" dirty="0" err="1" smtClean="0"/>
              <a:t>ón</a:t>
            </a:r>
            <a:r>
              <a:rPr lang="en-US" dirty="0" smtClean="0"/>
              <a:t>: </a:t>
            </a:r>
            <a:br>
              <a:rPr lang="en-US" dirty="0" smtClean="0"/>
            </a:br>
            <a:r>
              <a:rPr lang="en-US" dirty="0" err="1" smtClean="0"/>
              <a:t>dilema</a:t>
            </a:r>
            <a:r>
              <a:rPr lang="en-US" dirty="0" smtClean="0"/>
              <a:t> de los </a:t>
            </a:r>
            <a:r>
              <a:rPr lang="en-US" dirty="0" err="1" smtClean="0"/>
              <a:t>prisioneros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838200" y="2783840"/>
          <a:ext cx="6629400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7350"/>
                <a:gridCol w="1657350"/>
                <a:gridCol w="1657350"/>
                <a:gridCol w="1657350"/>
              </a:tblGrid>
              <a:tr h="504190">
                <a:tc row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Jugador</a:t>
                      </a:r>
                      <a:r>
                        <a:rPr lang="en-US" dirty="0" smtClean="0"/>
                        <a:t> 1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                   </a:t>
                      </a:r>
                      <a:r>
                        <a:rPr lang="en-US" dirty="0" err="1" smtClean="0"/>
                        <a:t>Jugador</a:t>
                      </a:r>
                      <a:r>
                        <a:rPr lang="en-US" dirty="0" smtClean="0"/>
                        <a:t> 2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0419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Cooperar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Traicionar</a:t>
                      </a:r>
                      <a:endParaRPr lang="en-US" dirty="0"/>
                    </a:p>
                  </a:txBody>
                  <a:tcPr/>
                </a:tc>
              </a:tr>
              <a:tr h="504190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Cooperar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(1,1)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(-1,2)</a:t>
                      </a:r>
                      <a:endParaRPr lang="en-US" dirty="0"/>
                    </a:p>
                  </a:txBody>
                  <a:tcPr/>
                </a:tc>
              </a:tr>
              <a:tr h="50419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Traicionar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(2,-1)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(0,0)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Juego</a:t>
            </a:r>
            <a:r>
              <a:rPr lang="en-US" dirty="0" smtClean="0"/>
              <a:t> de </a:t>
            </a:r>
            <a:r>
              <a:rPr lang="en-US" dirty="0" err="1" smtClean="0"/>
              <a:t>coordinaci</a:t>
            </a:r>
            <a:r>
              <a:rPr lang="en-US" dirty="0" err="1" smtClean="0"/>
              <a:t>ón</a:t>
            </a:r>
            <a:r>
              <a:rPr lang="en-US" dirty="0" smtClean="0"/>
              <a:t> </a:t>
            </a:r>
            <a:r>
              <a:rPr lang="en-US" dirty="0" err="1" smtClean="0"/>
              <a:t>pura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990600" y="2590800"/>
          <a:ext cx="6934200" cy="25145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33550"/>
                <a:gridCol w="1733550"/>
                <a:gridCol w="1733550"/>
                <a:gridCol w="1733550"/>
              </a:tblGrid>
              <a:tr h="533400">
                <a:tc row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Jugador</a:t>
                      </a:r>
                      <a:r>
                        <a:rPr lang="en-US" dirty="0" smtClean="0"/>
                        <a:t> 1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                   </a:t>
                      </a:r>
                      <a:r>
                        <a:rPr lang="en-US" dirty="0" err="1" smtClean="0"/>
                        <a:t>Jugador</a:t>
                      </a:r>
                      <a:r>
                        <a:rPr lang="en-US" dirty="0" smtClean="0"/>
                        <a:t> 2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334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¿</a:t>
                      </a:r>
                      <a:r>
                        <a:rPr lang="en-US" dirty="0" err="1" smtClean="0"/>
                        <a:t>Por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qu</a:t>
                      </a:r>
                      <a:r>
                        <a:rPr lang="en-US" dirty="0" err="1" smtClean="0"/>
                        <a:t>é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lado</a:t>
                      </a:r>
                      <a:r>
                        <a:rPr lang="en-US" dirty="0" smtClean="0"/>
                        <a:t> de la </a:t>
                      </a:r>
                      <a:r>
                        <a:rPr lang="en-US" dirty="0" err="1" smtClean="0"/>
                        <a:t>calle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manejar</a:t>
                      </a:r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Izquierda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Derecha</a:t>
                      </a:r>
                      <a:endParaRPr lang="en-US" dirty="0"/>
                    </a:p>
                  </a:txBody>
                  <a:tcPr/>
                </a:tc>
              </a:tr>
              <a:tr h="533400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Izquierda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(1,1)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(0,0)</a:t>
                      </a:r>
                      <a:endParaRPr lang="en-US" dirty="0"/>
                    </a:p>
                  </a:txBody>
                  <a:tcPr/>
                </a:tc>
              </a:tr>
              <a:tr h="5334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Derecha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(0,0)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(1,1)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Tercera</a:t>
            </a:r>
            <a:r>
              <a:rPr lang="en-US" dirty="0" smtClean="0"/>
              <a:t> </a:t>
            </a:r>
            <a:r>
              <a:rPr lang="en-US" dirty="0" err="1" smtClean="0"/>
              <a:t>falla</a:t>
            </a:r>
            <a:r>
              <a:rPr lang="en-US" dirty="0" smtClean="0"/>
              <a:t>: </a:t>
            </a:r>
            <a:r>
              <a:rPr lang="en-US" dirty="0" err="1" smtClean="0"/>
              <a:t>Externalidades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externalidad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Gruber (2007)</a:t>
            </a:r>
          </a:p>
          <a:p>
            <a:pPr lvl="1"/>
            <a:r>
              <a:rPr lang="en-US" dirty="0" smtClean="0"/>
              <a:t>“Las </a:t>
            </a:r>
            <a:r>
              <a:rPr lang="en-US" dirty="0" err="1" smtClean="0"/>
              <a:t>externalidades</a:t>
            </a:r>
            <a:r>
              <a:rPr lang="en-US" dirty="0" smtClean="0"/>
              <a:t> </a:t>
            </a:r>
            <a:r>
              <a:rPr lang="en-US" dirty="0" err="1" smtClean="0"/>
              <a:t>surgen</a:t>
            </a:r>
            <a:r>
              <a:rPr lang="en-US" dirty="0" smtClean="0"/>
              <a:t> </a:t>
            </a:r>
            <a:r>
              <a:rPr lang="en-US" dirty="0" err="1" smtClean="0"/>
              <a:t>cuando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acciones</a:t>
            </a:r>
            <a:r>
              <a:rPr lang="en-US" dirty="0" smtClean="0"/>
              <a:t> de </a:t>
            </a:r>
            <a:r>
              <a:rPr lang="en-US" dirty="0" err="1" smtClean="0"/>
              <a:t>una</a:t>
            </a:r>
            <a:r>
              <a:rPr lang="en-US" dirty="0" smtClean="0"/>
              <a:t> parte </a:t>
            </a:r>
            <a:r>
              <a:rPr lang="en-US" dirty="0" err="1" smtClean="0"/>
              <a:t>hacen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otra</a:t>
            </a:r>
            <a:r>
              <a:rPr lang="en-US" dirty="0" smtClean="0"/>
              <a:t> parte </a:t>
            </a:r>
            <a:r>
              <a:rPr lang="en-US" dirty="0" err="1" smtClean="0"/>
              <a:t>esté</a:t>
            </a:r>
            <a:r>
              <a:rPr lang="en-US" dirty="0" smtClean="0"/>
              <a:t> </a:t>
            </a:r>
            <a:r>
              <a:rPr lang="en-US" dirty="0" err="1" smtClean="0"/>
              <a:t>mejor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peor</a:t>
            </a:r>
            <a:r>
              <a:rPr lang="en-US" dirty="0" smtClean="0"/>
              <a:t>, </a:t>
            </a:r>
            <a:r>
              <a:rPr lang="en-US" dirty="0" err="1" smtClean="0"/>
              <a:t>y</a:t>
            </a:r>
            <a:r>
              <a:rPr lang="en-US" dirty="0" smtClean="0"/>
              <a:t> no obstante la </a:t>
            </a:r>
            <a:r>
              <a:rPr lang="en-US" dirty="0" err="1" smtClean="0"/>
              <a:t>primera</a:t>
            </a:r>
            <a:r>
              <a:rPr lang="en-US" dirty="0" smtClean="0"/>
              <a:t> parte no </a:t>
            </a:r>
            <a:r>
              <a:rPr lang="en-US" dirty="0" err="1" smtClean="0"/>
              <a:t>carga</a:t>
            </a:r>
            <a:r>
              <a:rPr lang="en-US" dirty="0" smtClean="0"/>
              <a:t> el </a:t>
            </a:r>
            <a:r>
              <a:rPr lang="en-US" dirty="0" err="1" smtClean="0"/>
              <a:t>costo</a:t>
            </a:r>
            <a:r>
              <a:rPr lang="en-US" dirty="0" smtClean="0"/>
              <a:t> </a:t>
            </a:r>
            <a:r>
              <a:rPr lang="en-US" dirty="0" err="1" smtClean="0"/>
              <a:t>ni</a:t>
            </a:r>
            <a:r>
              <a:rPr lang="en-US" dirty="0" smtClean="0"/>
              <a:t> </a:t>
            </a:r>
            <a:r>
              <a:rPr lang="en-US" dirty="0" err="1" smtClean="0"/>
              <a:t>recibe</a:t>
            </a:r>
            <a:r>
              <a:rPr lang="en-US" dirty="0" smtClean="0"/>
              <a:t> el </a:t>
            </a:r>
            <a:r>
              <a:rPr lang="en-US" dirty="0" err="1" smtClean="0"/>
              <a:t>beneficio</a:t>
            </a:r>
            <a:r>
              <a:rPr lang="en-US" dirty="0" smtClean="0"/>
              <a:t> de los </a:t>
            </a:r>
            <a:r>
              <a:rPr lang="en-US" dirty="0" err="1" smtClean="0"/>
              <a:t>efectos</a:t>
            </a:r>
            <a:r>
              <a:rPr lang="en-US" dirty="0" smtClean="0"/>
              <a:t> de </a:t>
            </a:r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acciones</a:t>
            </a:r>
            <a:r>
              <a:rPr lang="en-US" dirty="0" smtClean="0"/>
              <a:t>”</a:t>
            </a:r>
          </a:p>
          <a:p>
            <a:pPr lvl="2"/>
            <a:r>
              <a:rPr lang="en-US" dirty="0" smtClean="0"/>
              <a:t>La clave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no se </a:t>
            </a:r>
            <a:r>
              <a:rPr lang="en-US" dirty="0" err="1" smtClean="0"/>
              <a:t>reflejen</a:t>
            </a:r>
            <a:r>
              <a:rPr lang="en-US" dirty="0" smtClean="0"/>
              <a:t> en los </a:t>
            </a:r>
            <a:r>
              <a:rPr lang="en-US" dirty="0" err="1" smtClean="0"/>
              <a:t>precios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partes</a:t>
            </a:r>
            <a:r>
              <a:rPr lang="en-US" dirty="0" smtClean="0"/>
              <a:t> </a:t>
            </a:r>
            <a:r>
              <a:rPr lang="en-US" dirty="0" err="1" smtClean="0"/>
              <a:t>enfrentan</a:t>
            </a:r>
            <a:endParaRPr lang="en-US" dirty="0" smtClean="0"/>
          </a:p>
          <a:p>
            <a:pPr lvl="1"/>
            <a:r>
              <a:rPr lang="en-US" dirty="0" smtClean="0"/>
              <a:t>Las </a:t>
            </a:r>
            <a:r>
              <a:rPr lang="en-US" dirty="0" err="1" smtClean="0"/>
              <a:t>externalidades</a:t>
            </a:r>
            <a:r>
              <a:rPr lang="en-US" dirty="0" smtClean="0"/>
              <a:t> </a:t>
            </a:r>
            <a:r>
              <a:rPr lang="en-US" dirty="0" err="1" smtClean="0"/>
              <a:t>pueden</a:t>
            </a:r>
            <a:r>
              <a:rPr lang="en-US" dirty="0" smtClean="0"/>
              <a:t> </a:t>
            </a:r>
            <a:r>
              <a:rPr lang="en-US" dirty="0" err="1" smtClean="0"/>
              <a:t>surgir</a:t>
            </a:r>
            <a:r>
              <a:rPr lang="en-US" dirty="0" smtClean="0"/>
              <a:t> de la </a:t>
            </a:r>
            <a:r>
              <a:rPr lang="en-US" dirty="0" err="1" smtClean="0"/>
              <a:t>producción</a:t>
            </a:r>
            <a:r>
              <a:rPr lang="en-US" dirty="0" smtClean="0"/>
              <a:t> de un </a:t>
            </a:r>
            <a:r>
              <a:rPr lang="en-US" dirty="0" err="1" smtClean="0"/>
              <a:t>bien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del </a:t>
            </a:r>
            <a:r>
              <a:rPr lang="en-US" dirty="0" err="1" smtClean="0"/>
              <a:t>consumo</a:t>
            </a:r>
            <a:r>
              <a:rPr lang="en-US" dirty="0" smtClean="0"/>
              <a:t> de un </a:t>
            </a:r>
            <a:r>
              <a:rPr lang="en-US" dirty="0" err="1" smtClean="0"/>
              <a:t>bien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Soluciones</a:t>
            </a:r>
            <a:r>
              <a:rPr lang="en-US" dirty="0" smtClean="0"/>
              <a:t> “</a:t>
            </a:r>
            <a:r>
              <a:rPr lang="en-US" dirty="0" err="1" smtClean="0"/>
              <a:t>privadas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Asignar</a:t>
            </a:r>
            <a:r>
              <a:rPr lang="en-US" dirty="0" smtClean="0"/>
              <a:t> </a:t>
            </a:r>
            <a:r>
              <a:rPr lang="en-US" dirty="0" err="1" smtClean="0"/>
              <a:t>derechos</a:t>
            </a:r>
            <a:r>
              <a:rPr lang="en-US" dirty="0" smtClean="0"/>
              <a:t> de </a:t>
            </a:r>
            <a:r>
              <a:rPr lang="en-US" dirty="0" err="1" smtClean="0"/>
              <a:t>propiedad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dejar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opere</a:t>
            </a:r>
            <a:r>
              <a:rPr lang="en-US" dirty="0" smtClean="0"/>
              <a:t> el </a:t>
            </a:r>
            <a:r>
              <a:rPr lang="en-US" dirty="0" err="1" smtClean="0"/>
              <a:t>mercado</a:t>
            </a:r>
            <a:endParaRPr lang="en-US" dirty="0" smtClean="0"/>
          </a:p>
          <a:p>
            <a:pPr lvl="1"/>
            <a:r>
              <a:rPr lang="en-US" dirty="0" smtClean="0"/>
              <a:t>Si los </a:t>
            </a:r>
            <a:r>
              <a:rPr lang="en-US" dirty="0" err="1" smtClean="0"/>
              <a:t>derechos</a:t>
            </a:r>
            <a:r>
              <a:rPr lang="en-US" dirty="0" smtClean="0"/>
              <a:t> de </a:t>
            </a:r>
            <a:r>
              <a:rPr lang="en-US" dirty="0" err="1" smtClean="0"/>
              <a:t>propiedad</a:t>
            </a:r>
            <a:r>
              <a:rPr lang="en-US" dirty="0" smtClean="0"/>
              <a:t> </a:t>
            </a:r>
            <a:r>
              <a:rPr lang="en-US" dirty="0" err="1" smtClean="0"/>
              <a:t>están</a:t>
            </a:r>
            <a:r>
              <a:rPr lang="en-US" dirty="0" smtClean="0"/>
              <a:t> </a:t>
            </a:r>
            <a:r>
              <a:rPr lang="en-US" dirty="0" err="1" smtClean="0"/>
              <a:t>bien</a:t>
            </a:r>
            <a:r>
              <a:rPr lang="en-US" dirty="0" smtClean="0"/>
              <a:t> </a:t>
            </a:r>
            <a:r>
              <a:rPr lang="en-US" dirty="0" err="1" smtClean="0"/>
              <a:t>definidos</a:t>
            </a:r>
            <a:r>
              <a:rPr lang="en-US" dirty="0" smtClean="0"/>
              <a:t>, </a:t>
            </a:r>
            <a:r>
              <a:rPr lang="en-US" dirty="0" err="1" smtClean="0"/>
              <a:t>esto</a:t>
            </a:r>
            <a:r>
              <a:rPr lang="en-US" dirty="0" smtClean="0"/>
              <a:t> conduce a la </a:t>
            </a:r>
            <a:r>
              <a:rPr lang="en-US" dirty="0" err="1" smtClean="0"/>
              <a:t>internalización</a:t>
            </a:r>
            <a:r>
              <a:rPr lang="en-US" dirty="0" smtClean="0"/>
              <a:t> de la </a:t>
            </a:r>
            <a:r>
              <a:rPr lang="en-US" dirty="0" err="1" smtClean="0"/>
              <a:t>externalidad</a:t>
            </a:r>
            <a:endParaRPr lang="en-US" dirty="0" smtClean="0"/>
          </a:p>
          <a:p>
            <a:pPr lvl="1"/>
            <a:r>
              <a:rPr lang="en-US" dirty="0" err="1" smtClean="0"/>
              <a:t>Teorema</a:t>
            </a:r>
            <a:r>
              <a:rPr lang="en-US" dirty="0" smtClean="0"/>
              <a:t> de </a:t>
            </a:r>
            <a:r>
              <a:rPr lang="en-US" dirty="0" err="1" smtClean="0"/>
              <a:t>Coase</a:t>
            </a:r>
            <a:r>
              <a:rPr lang="en-US" dirty="0" smtClean="0"/>
              <a:t>: En </a:t>
            </a:r>
            <a:r>
              <a:rPr lang="en-US" dirty="0" err="1" smtClean="0"/>
              <a:t>ausencia</a:t>
            </a:r>
            <a:r>
              <a:rPr lang="en-US" dirty="0" smtClean="0"/>
              <a:t> de </a:t>
            </a:r>
            <a:r>
              <a:rPr lang="en-US" dirty="0" err="1" smtClean="0"/>
              <a:t>costos</a:t>
            </a:r>
            <a:r>
              <a:rPr lang="en-US" dirty="0" smtClean="0"/>
              <a:t> de </a:t>
            </a:r>
            <a:r>
              <a:rPr lang="en-US" dirty="0" err="1" smtClean="0"/>
              <a:t>transacción</a:t>
            </a:r>
            <a:r>
              <a:rPr lang="en-US" dirty="0" smtClean="0"/>
              <a:t>, la </a:t>
            </a:r>
            <a:r>
              <a:rPr lang="en-US" dirty="0" err="1" smtClean="0"/>
              <a:t>externalidad</a:t>
            </a:r>
            <a:r>
              <a:rPr lang="en-US" dirty="0" smtClean="0"/>
              <a:t> no produce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falla</a:t>
            </a:r>
            <a:r>
              <a:rPr lang="en-US" dirty="0" smtClean="0"/>
              <a:t> de </a:t>
            </a:r>
            <a:r>
              <a:rPr lang="en-US" dirty="0" err="1" smtClean="0"/>
              <a:t>mercado</a:t>
            </a:r>
            <a:endParaRPr lang="en-US" dirty="0" smtClean="0"/>
          </a:p>
          <a:p>
            <a:pPr lvl="2"/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aún</a:t>
            </a:r>
            <a:r>
              <a:rPr lang="en-US" dirty="0" smtClean="0"/>
              <a:t>, la </a:t>
            </a:r>
            <a:r>
              <a:rPr lang="en-US" dirty="0" err="1" smtClean="0"/>
              <a:t>asignación</a:t>
            </a:r>
            <a:r>
              <a:rPr lang="en-US" dirty="0" smtClean="0"/>
              <a:t> de los </a:t>
            </a:r>
            <a:r>
              <a:rPr lang="en-US" dirty="0" err="1" smtClean="0"/>
              <a:t>derechos</a:t>
            </a:r>
            <a:r>
              <a:rPr lang="en-US" dirty="0" smtClean="0"/>
              <a:t> de </a:t>
            </a:r>
            <a:r>
              <a:rPr lang="en-US" dirty="0" err="1" smtClean="0"/>
              <a:t>propiedad</a:t>
            </a:r>
            <a:r>
              <a:rPr lang="en-US" dirty="0" smtClean="0"/>
              <a:t> a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u</a:t>
            </a:r>
            <a:r>
              <a:rPr lang="en-US" dirty="0" smtClean="0"/>
              <a:t> </a:t>
            </a:r>
            <a:r>
              <a:rPr lang="en-US" dirty="0" err="1" smtClean="0"/>
              <a:t>otra</a:t>
            </a:r>
            <a:r>
              <a:rPr lang="en-US" dirty="0" smtClean="0"/>
              <a:t> parte no </a:t>
            </a:r>
            <a:r>
              <a:rPr lang="en-US" dirty="0" err="1" smtClean="0"/>
              <a:t>afecta</a:t>
            </a:r>
            <a:r>
              <a:rPr lang="en-US" dirty="0" smtClean="0"/>
              <a:t> el </a:t>
            </a:r>
            <a:r>
              <a:rPr lang="en-US" dirty="0" err="1" smtClean="0"/>
              <a:t>equilibrio</a:t>
            </a:r>
            <a:r>
              <a:rPr lang="en-US" dirty="0" smtClean="0"/>
              <a:t> </a:t>
            </a:r>
            <a:r>
              <a:rPr lang="en-US" dirty="0" err="1" smtClean="0"/>
              <a:t>eficiente</a:t>
            </a: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Problemas</a:t>
            </a:r>
            <a:r>
              <a:rPr lang="en-US" dirty="0" smtClean="0"/>
              <a:t> con </a:t>
            </a:r>
            <a:r>
              <a:rPr lang="en-US" dirty="0" err="1" smtClean="0"/>
              <a:t>Coase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en-US" dirty="0" err="1" smtClean="0"/>
              <a:t>Cuatro</a:t>
            </a:r>
            <a:r>
              <a:rPr lang="en-US" dirty="0" smtClean="0"/>
              <a:t> </a:t>
            </a:r>
            <a:r>
              <a:rPr lang="en-US" dirty="0" err="1" smtClean="0"/>
              <a:t>problemas</a:t>
            </a:r>
            <a:endParaRPr lang="en-US" dirty="0" smtClean="0"/>
          </a:p>
          <a:p>
            <a:pPr marL="704088" lvl="2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en-US" dirty="0" smtClean="0"/>
              <a:t>El </a:t>
            </a:r>
            <a:r>
              <a:rPr lang="en-US" dirty="0" err="1" smtClean="0"/>
              <a:t>efecto</a:t>
            </a:r>
            <a:r>
              <a:rPr lang="en-US" dirty="0" smtClean="0"/>
              <a:t> </a:t>
            </a:r>
            <a:r>
              <a:rPr lang="en-US" dirty="0" err="1" smtClean="0"/>
              <a:t>ingreso</a:t>
            </a:r>
            <a:r>
              <a:rPr lang="en-US" dirty="0" smtClean="0"/>
              <a:t> </a:t>
            </a:r>
          </a:p>
          <a:p>
            <a:pPr marL="704088" lvl="2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en-US" dirty="0" smtClean="0"/>
              <a:t>Willingness to pay vs. willingness to accept</a:t>
            </a:r>
          </a:p>
          <a:p>
            <a:pPr marL="704088" lvl="2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en-US" dirty="0" smtClean="0"/>
              <a:t>El </a:t>
            </a:r>
            <a:r>
              <a:rPr lang="en-US" dirty="0" err="1" smtClean="0"/>
              <a:t>problema</a:t>
            </a:r>
            <a:r>
              <a:rPr lang="en-US" dirty="0" smtClean="0"/>
              <a:t> de los </a:t>
            </a:r>
            <a:r>
              <a:rPr lang="en-US" dirty="0" err="1" smtClean="0"/>
              <a:t>incentivos</a:t>
            </a:r>
            <a:endParaRPr lang="en-US" dirty="0" smtClean="0"/>
          </a:p>
          <a:p>
            <a:pPr marL="704088" lvl="2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en-US" dirty="0" smtClean="0"/>
              <a:t>El </a:t>
            </a:r>
            <a:r>
              <a:rPr lang="en-US" dirty="0" err="1" smtClean="0"/>
              <a:t>problema</a:t>
            </a:r>
            <a:r>
              <a:rPr lang="en-US" dirty="0" smtClean="0"/>
              <a:t> de la </a:t>
            </a:r>
            <a:r>
              <a:rPr lang="en-US" dirty="0" err="1" smtClean="0"/>
              <a:t>asignación</a:t>
            </a:r>
            <a:endParaRPr lang="en-US" dirty="0" smtClean="0"/>
          </a:p>
          <a:p>
            <a:pPr marL="923544" lvl="3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en-US" dirty="0" err="1" smtClean="0"/>
              <a:t>Asignación</a:t>
            </a:r>
            <a:r>
              <a:rPr lang="en-US" dirty="0" smtClean="0"/>
              <a:t> de culpa </a:t>
            </a:r>
            <a:r>
              <a:rPr lang="en-US" dirty="0" err="1" smtClean="0"/>
              <a:t>y</a:t>
            </a:r>
            <a:r>
              <a:rPr lang="en-US" dirty="0" smtClean="0"/>
              <a:t> de </a:t>
            </a:r>
            <a:r>
              <a:rPr lang="en-US" dirty="0" err="1" smtClean="0"/>
              <a:t>daño</a:t>
            </a:r>
            <a:endParaRPr lang="en-US" dirty="0" smtClean="0"/>
          </a:p>
          <a:p>
            <a:pPr marL="704088" lvl="2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en-US" dirty="0" smtClean="0"/>
              <a:t>El </a:t>
            </a:r>
            <a:r>
              <a:rPr lang="en-US" dirty="0" err="1" smtClean="0"/>
              <a:t>problema</a:t>
            </a:r>
            <a:r>
              <a:rPr lang="en-US" dirty="0" smtClean="0"/>
              <a:t> del Hold Out </a:t>
            </a:r>
            <a:r>
              <a:rPr lang="en-US" dirty="0" err="1" smtClean="0"/>
              <a:t>y</a:t>
            </a:r>
            <a:r>
              <a:rPr lang="en-US" dirty="0" smtClean="0"/>
              <a:t> del free rider</a:t>
            </a:r>
          </a:p>
          <a:p>
            <a:pPr marL="923544" lvl="3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en-US" dirty="0" err="1" smtClean="0"/>
              <a:t>Problemas</a:t>
            </a:r>
            <a:r>
              <a:rPr lang="en-US" dirty="0" smtClean="0"/>
              <a:t> de  </a:t>
            </a:r>
            <a:r>
              <a:rPr lang="en-US" dirty="0" err="1" smtClean="0"/>
              <a:t>oportunismo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acción</a:t>
            </a:r>
            <a:r>
              <a:rPr lang="en-US" dirty="0" smtClean="0"/>
              <a:t> </a:t>
            </a:r>
            <a:r>
              <a:rPr lang="en-US" dirty="0" err="1" smtClean="0"/>
              <a:t>colectiva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hay </a:t>
            </a:r>
            <a:r>
              <a:rPr lang="en-US" dirty="0" err="1" smtClean="0"/>
              <a:t>varias</a:t>
            </a:r>
            <a:r>
              <a:rPr lang="en-US" dirty="0" smtClean="0"/>
              <a:t> </a:t>
            </a:r>
            <a:r>
              <a:rPr lang="en-US" dirty="0" err="1" smtClean="0"/>
              <a:t>individuos</a:t>
            </a:r>
            <a:r>
              <a:rPr lang="en-US" dirty="0" smtClean="0"/>
              <a:t> en </a:t>
            </a:r>
            <a:r>
              <a:rPr lang="en-US" dirty="0" err="1" smtClean="0"/>
              <a:t>alguna</a:t>
            </a:r>
            <a:r>
              <a:rPr lang="en-US" dirty="0" smtClean="0"/>
              <a:t>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partes</a:t>
            </a:r>
            <a:endParaRPr lang="en-US" dirty="0" smtClean="0"/>
          </a:p>
          <a:p>
            <a:pPr marL="704088" lvl="2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en-US" dirty="0" err="1" smtClean="0"/>
              <a:t>Existencia</a:t>
            </a:r>
            <a:r>
              <a:rPr lang="en-US" dirty="0" smtClean="0"/>
              <a:t> de </a:t>
            </a:r>
            <a:r>
              <a:rPr lang="en-US" dirty="0" err="1" smtClean="0"/>
              <a:t>costos</a:t>
            </a:r>
            <a:r>
              <a:rPr lang="en-US" dirty="0" smtClean="0"/>
              <a:t> de </a:t>
            </a:r>
            <a:r>
              <a:rPr lang="en-US" dirty="0" err="1" smtClean="0"/>
              <a:t>transacción</a:t>
            </a:r>
            <a:endParaRPr lang="en-US" dirty="0" smtClean="0"/>
          </a:p>
          <a:p>
            <a:pPr marL="923544" lvl="3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en-US" dirty="0" err="1" smtClean="0"/>
              <a:t>Especialmente</a:t>
            </a:r>
            <a:r>
              <a:rPr lang="en-US" dirty="0" smtClean="0"/>
              <a:t> en </a:t>
            </a:r>
            <a:r>
              <a:rPr lang="en-US" dirty="0" err="1" smtClean="0"/>
              <a:t>presencia</a:t>
            </a:r>
            <a:r>
              <a:rPr lang="en-US" dirty="0" smtClean="0"/>
              <a:t> de un </a:t>
            </a:r>
            <a:r>
              <a:rPr lang="en-US" dirty="0" err="1" smtClean="0"/>
              <a:t>gran</a:t>
            </a:r>
            <a:r>
              <a:rPr lang="en-US" dirty="0" smtClean="0"/>
              <a:t> </a:t>
            </a:r>
            <a:r>
              <a:rPr lang="en-US" dirty="0" err="1" smtClean="0"/>
              <a:t>número</a:t>
            </a:r>
            <a:r>
              <a:rPr lang="en-US" dirty="0" smtClean="0"/>
              <a:t> de </a:t>
            </a:r>
            <a:r>
              <a:rPr lang="en-US" dirty="0" err="1" smtClean="0"/>
              <a:t>partes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Soluciones</a:t>
            </a:r>
            <a:r>
              <a:rPr lang="en-US" dirty="0" smtClean="0"/>
              <a:t> “</a:t>
            </a:r>
            <a:r>
              <a:rPr lang="en-US" dirty="0" err="1" smtClean="0"/>
              <a:t>públicas</a:t>
            </a:r>
            <a:r>
              <a:rPr lang="en-US" dirty="0" smtClean="0"/>
              <a:t>”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94191"/>
            <a:ext cx="8229600" cy="4625609"/>
          </a:xfrm>
        </p:spPr>
        <p:txBody>
          <a:bodyPr/>
          <a:lstStyle/>
          <a:p>
            <a:r>
              <a:rPr lang="en-US" dirty="0" err="1" smtClean="0"/>
              <a:t>Impuesto</a:t>
            </a:r>
            <a:r>
              <a:rPr lang="en-US" dirty="0" smtClean="0"/>
              <a:t> de </a:t>
            </a:r>
            <a:r>
              <a:rPr lang="en-US" dirty="0" err="1" smtClean="0"/>
              <a:t>Pigou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2217515"/>
            <a:ext cx="7181850" cy="418328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Soluciones</a:t>
            </a:r>
            <a:r>
              <a:rPr lang="en-US" dirty="0" smtClean="0"/>
              <a:t> “</a:t>
            </a:r>
            <a:r>
              <a:rPr lang="en-US" dirty="0" err="1" smtClean="0"/>
              <a:t>públicas</a:t>
            </a:r>
            <a:r>
              <a:rPr lang="en-US" dirty="0" smtClean="0"/>
              <a:t>”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 TEMA PENDIENTE RELATIVO A BIENES PUBLICOS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Problemas</a:t>
            </a:r>
            <a:r>
              <a:rPr lang="en-US" dirty="0" smtClean="0"/>
              <a:t> de </a:t>
            </a:r>
            <a:r>
              <a:rPr lang="en-US" dirty="0" err="1" smtClean="0"/>
              <a:t>cooperaci</a:t>
            </a:r>
            <a:r>
              <a:rPr lang="en-US" dirty="0" err="1" smtClean="0"/>
              <a:t>ón</a:t>
            </a:r>
            <a:r>
              <a:rPr lang="en-US" dirty="0" smtClean="0"/>
              <a:t> vs. </a:t>
            </a:r>
            <a:r>
              <a:rPr lang="en-US" dirty="0" err="1" smtClean="0"/>
              <a:t>problemas</a:t>
            </a:r>
            <a:r>
              <a:rPr lang="en-US" dirty="0" smtClean="0"/>
              <a:t> de </a:t>
            </a:r>
            <a:r>
              <a:rPr lang="en-US" dirty="0" err="1" smtClean="0"/>
              <a:t>coordinación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Problemas</a:t>
            </a:r>
            <a:r>
              <a:rPr lang="en-US" dirty="0" smtClean="0"/>
              <a:t> de </a:t>
            </a:r>
            <a:r>
              <a:rPr lang="en-US" dirty="0" err="1" smtClean="0"/>
              <a:t>cooperaci</a:t>
            </a:r>
            <a:r>
              <a:rPr lang="en-US" dirty="0" err="1" smtClean="0"/>
              <a:t>ón</a:t>
            </a:r>
            <a:endParaRPr lang="en-US" dirty="0" smtClean="0"/>
          </a:p>
          <a:p>
            <a:pPr lvl="1"/>
            <a:r>
              <a:rPr lang="en-US" dirty="0" err="1" smtClean="0"/>
              <a:t>Bienes</a:t>
            </a:r>
            <a:r>
              <a:rPr lang="en-US" dirty="0" smtClean="0"/>
              <a:t> </a:t>
            </a:r>
            <a:r>
              <a:rPr lang="en-US" dirty="0" err="1" smtClean="0"/>
              <a:t>públicos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problemas</a:t>
            </a:r>
            <a:r>
              <a:rPr lang="en-US" dirty="0" smtClean="0"/>
              <a:t> de </a:t>
            </a:r>
            <a:r>
              <a:rPr lang="en-US" dirty="0" err="1" smtClean="0"/>
              <a:t>acción</a:t>
            </a:r>
            <a:r>
              <a:rPr lang="en-US" dirty="0" smtClean="0"/>
              <a:t> </a:t>
            </a:r>
            <a:r>
              <a:rPr lang="en-US" dirty="0" err="1" smtClean="0"/>
              <a:t>colectiva</a:t>
            </a:r>
            <a:endParaRPr lang="en-US" dirty="0" smtClean="0"/>
          </a:p>
          <a:p>
            <a:pPr lvl="1"/>
            <a:r>
              <a:rPr lang="en-US" dirty="0" err="1" smtClean="0"/>
              <a:t>Ej</a:t>
            </a:r>
            <a:r>
              <a:rPr lang="en-US" dirty="0" smtClean="0"/>
              <a:t>. </a:t>
            </a:r>
            <a:r>
              <a:rPr lang="en-US" dirty="0" err="1" smtClean="0"/>
              <a:t>Ley</a:t>
            </a:r>
            <a:r>
              <a:rPr lang="en-US" dirty="0" smtClean="0"/>
              <a:t> de </a:t>
            </a:r>
            <a:r>
              <a:rPr lang="en-US" dirty="0" err="1" smtClean="0"/>
              <a:t>quiebras</a:t>
            </a:r>
            <a:r>
              <a:rPr lang="en-US" dirty="0" smtClean="0"/>
              <a:t> (al </a:t>
            </a:r>
            <a:r>
              <a:rPr lang="en-US" dirty="0" err="1" smtClean="0"/>
              <a:t>menos</a:t>
            </a:r>
            <a:r>
              <a:rPr lang="en-US" dirty="0" smtClean="0"/>
              <a:t>,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ley</a:t>
            </a:r>
            <a:r>
              <a:rPr lang="en-US" dirty="0" smtClean="0"/>
              <a:t> de </a:t>
            </a:r>
            <a:r>
              <a:rPr lang="en-US" dirty="0" err="1" smtClean="0"/>
              <a:t>quiebras</a:t>
            </a:r>
            <a:r>
              <a:rPr lang="en-US" dirty="0" smtClean="0"/>
              <a:t> </a:t>
            </a:r>
            <a:r>
              <a:rPr lang="en-US" dirty="0" err="1" smtClean="0"/>
              <a:t>orientada</a:t>
            </a:r>
            <a:r>
              <a:rPr lang="en-US" dirty="0" smtClean="0"/>
              <a:t> a </a:t>
            </a:r>
            <a:r>
              <a:rPr lang="en-US" dirty="0" err="1" smtClean="0"/>
              <a:t>salvar</a:t>
            </a:r>
            <a:r>
              <a:rPr lang="en-US" dirty="0" smtClean="0"/>
              <a:t> valor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a </a:t>
            </a:r>
            <a:r>
              <a:rPr lang="en-US" dirty="0" err="1" smtClean="0"/>
              <a:t>liquidar</a:t>
            </a:r>
            <a:r>
              <a:rPr lang="en-US" dirty="0" smtClean="0"/>
              <a:t> </a:t>
            </a:r>
            <a:r>
              <a:rPr lang="en-US" dirty="0" err="1" smtClean="0"/>
              <a:t>firmas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Problemas</a:t>
            </a:r>
            <a:r>
              <a:rPr lang="en-US" dirty="0" smtClean="0"/>
              <a:t> de </a:t>
            </a:r>
            <a:r>
              <a:rPr lang="en-US" dirty="0" err="1" smtClean="0"/>
              <a:t>coordinación</a:t>
            </a:r>
            <a:endParaRPr lang="en-US" dirty="0" smtClean="0"/>
          </a:p>
          <a:p>
            <a:pPr lvl="1"/>
            <a:r>
              <a:rPr lang="en-US" dirty="0" err="1" smtClean="0"/>
              <a:t>Distintos</a:t>
            </a:r>
            <a:r>
              <a:rPr lang="en-US" dirty="0" smtClean="0"/>
              <a:t> </a:t>
            </a:r>
            <a:r>
              <a:rPr lang="en-US" dirty="0" err="1" smtClean="0"/>
              <a:t>juegos</a:t>
            </a:r>
            <a:endParaRPr lang="en-US" dirty="0" smtClean="0"/>
          </a:p>
          <a:p>
            <a:pPr lvl="2"/>
            <a:r>
              <a:rPr lang="en-US" dirty="0" smtClean="0"/>
              <a:t>“</a:t>
            </a:r>
            <a:r>
              <a:rPr lang="en-US" dirty="0" err="1" smtClean="0"/>
              <a:t>Batalla</a:t>
            </a:r>
            <a:r>
              <a:rPr lang="en-US" dirty="0" smtClean="0"/>
              <a:t> de los </a:t>
            </a:r>
            <a:r>
              <a:rPr lang="en-US" dirty="0" err="1" smtClean="0"/>
              <a:t>sexos</a:t>
            </a:r>
            <a:r>
              <a:rPr lang="en-US" dirty="0" smtClean="0"/>
              <a:t>”</a:t>
            </a:r>
          </a:p>
          <a:p>
            <a:pPr lvl="2"/>
            <a:r>
              <a:rPr lang="en-US" dirty="0" smtClean="0"/>
              <a:t>Stag-Hunt</a:t>
            </a:r>
          </a:p>
          <a:p>
            <a:pPr lvl="1"/>
            <a:r>
              <a:rPr lang="en-US" dirty="0" err="1" smtClean="0"/>
              <a:t>Ejemplo</a:t>
            </a:r>
            <a:endParaRPr lang="en-US" dirty="0" smtClean="0"/>
          </a:p>
          <a:p>
            <a:pPr lvl="2"/>
            <a:r>
              <a:rPr lang="en-US" dirty="0" smtClean="0"/>
              <a:t>A 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lado</a:t>
            </a:r>
            <a:r>
              <a:rPr lang="en-US" dirty="0" smtClean="0"/>
              <a:t> de la </a:t>
            </a:r>
            <a:r>
              <a:rPr lang="en-US" dirty="0" err="1" smtClean="0"/>
              <a:t>calle</a:t>
            </a:r>
            <a:r>
              <a:rPr lang="en-US" dirty="0" smtClean="0"/>
              <a:t> </a:t>
            </a:r>
            <a:r>
              <a:rPr lang="en-US" dirty="0" err="1" smtClean="0"/>
              <a:t>debemos</a:t>
            </a:r>
            <a:r>
              <a:rPr lang="en-US" dirty="0" smtClean="0"/>
              <a:t> </a:t>
            </a:r>
            <a:r>
              <a:rPr lang="en-US" dirty="0" err="1" smtClean="0"/>
              <a:t>manejar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Module.thmx</Template>
  <TotalTime>796</TotalTime>
  <Words>397</Words>
  <Application>Microsoft Macintosh PowerPoint</Application>
  <PresentationFormat>On-screen Show (4:3)</PresentationFormat>
  <Paragraphs>69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Module</vt:lpstr>
      <vt:lpstr>Nuevas Formas de Intervención Administrativa</vt:lpstr>
      <vt:lpstr>Tercera falla: Externalidades </vt:lpstr>
      <vt:lpstr>¿Qué es una externalidad?</vt:lpstr>
      <vt:lpstr>Soluciones “privadas”</vt:lpstr>
      <vt:lpstr>Problemas con Coase</vt:lpstr>
      <vt:lpstr>Soluciones “públicas” (1)</vt:lpstr>
      <vt:lpstr>Soluciones “públicas” (2)</vt:lpstr>
      <vt:lpstr>UN TEMA PENDIENTE RELATIVO A BIENES PUBLICOS</vt:lpstr>
      <vt:lpstr>Problemas de cooperación vs. problemas de coordinación</vt:lpstr>
      <vt:lpstr>Juego de cooperación:  dilema de los prisioneros</vt:lpstr>
      <vt:lpstr>Juego de coordinación pura</vt:lpstr>
    </vt:vector>
  </TitlesOfParts>
  <Company>Santiago Montt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Nuevas Formas de Intervención Administrativa</dc:title>
  <dc:creator>Santiago Montt</dc:creator>
  <cp:lastModifiedBy>Santiago Montt</cp:lastModifiedBy>
  <cp:revision>43</cp:revision>
  <dcterms:created xsi:type="dcterms:W3CDTF">2009-10-01T14:53:50Z</dcterms:created>
  <dcterms:modified xsi:type="dcterms:W3CDTF">2009-10-01T15:30:03Z</dcterms:modified>
</cp:coreProperties>
</file>