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98" r:id="rId3"/>
    <p:sldId id="300" r:id="rId4"/>
    <p:sldId id="273" r:id="rId5"/>
    <p:sldId id="297" r:id="rId6"/>
    <p:sldId id="302" r:id="rId7"/>
    <p:sldId id="288" r:id="rId8"/>
    <p:sldId id="289" r:id="rId9"/>
    <p:sldId id="291" r:id="rId10"/>
    <p:sldId id="303" r:id="rId11"/>
    <p:sldId id="304" r:id="rId12"/>
    <p:sldId id="305" r:id="rId13"/>
    <p:sldId id="308" r:id="rId14"/>
    <p:sldId id="29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9/26/09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Tercera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: </a:t>
            </a:r>
          </a:p>
          <a:p>
            <a:r>
              <a:rPr lang="en-US" dirty="0" err="1" smtClean="0"/>
              <a:t>Introducción</a:t>
            </a:r>
            <a:r>
              <a:rPr lang="en-US" dirty="0" smtClean="0"/>
              <a:t> al Estado </a:t>
            </a:r>
            <a:r>
              <a:rPr lang="en-US" dirty="0" err="1" smtClean="0"/>
              <a:t>Regulador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el </a:t>
            </a:r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53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dirty="0" smtClean="0"/>
              <a:t>10 de </a:t>
            </a:r>
            <a:r>
              <a:rPr lang="en-US" dirty="0" err="1" smtClean="0"/>
              <a:t>septiembre</a:t>
            </a:r>
            <a:r>
              <a:rPr lang="en-US" dirty="0" smtClean="0"/>
              <a:t>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Distintas</a:t>
            </a:r>
            <a:r>
              <a:rPr lang="en-US" dirty="0" smtClean="0"/>
              <a:t> </a:t>
            </a:r>
            <a:r>
              <a:rPr lang="en-US" dirty="0" err="1" smtClean="0"/>
              <a:t>acepciones</a:t>
            </a:r>
            <a:r>
              <a:rPr lang="en-US" dirty="0" smtClean="0"/>
              <a:t> de la </a:t>
            </a:r>
            <a:r>
              <a:rPr lang="en-US" i="1" dirty="0" err="1" smtClean="0"/>
              <a:t>voz</a:t>
            </a:r>
            <a:r>
              <a:rPr lang="en-US" i="1" dirty="0" smtClean="0"/>
              <a:t> </a:t>
            </a:r>
            <a:r>
              <a:rPr lang="en-US" i="1" dirty="0" err="1" smtClean="0"/>
              <a:t>regulación</a:t>
            </a:r>
            <a:endParaRPr lang="en-US" dirty="0" smtClean="0"/>
          </a:p>
          <a:p>
            <a:pPr lvl="1"/>
            <a:r>
              <a:rPr lang="en-US" dirty="0" err="1" smtClean="0"/>
              <a:t>Restrictiva</a:t>
            </a:r>
            <a:r>
              <a:rPr lang="en-US" dirty="0" smtClean="0"/>
              <a:t>: </a:t>
            </a:r>
            <a:r>
              <a:rPr lang="en-US" dirty="0" err="1" smtClean="0"/>
              <a:t>Definición</a:t>
            </a:r>
            <a:r>
              <a:rPr lang="en-US" dirty="0" smtClean="0"/>
              <a:t> de </a:t>
            </a:r>
            <a:r>
              <a:rPr lang="en-US" dirty="0" err="1" smtClean="0"/>
              <a:t>estándares</a:t>
            </a:r>
            <a:r>
              <a:rPr lang="en-US" dirty="0" smtClean="0"/>
              <a:t> en </a:t>
            </a:r>
            <a:r>
              <a:rPr lang="en-US" dirty="0" err="1" smtClean="0"/>
              <a:t>sentido</a:t>
            </a:r>
            <a:r>
              <a:rPr lang="en-US" dirty="0" smtClean="0"/>
              <a:t> </a:t>
            </a:r>
            <a:r>
              <a:rPr lang="en-US" dirty="0" err="1" smtClean="0"/>
              <a:t>estricto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Administración</a:t>
            </a:r>
            <a:endParaRPr lang="en-US" dirty="0" smtClean="0"/>
          </a:p>
          <a:p>
            <a:pPr lvl="1"/>
            <a:r>
              <a:rPr lang="en-US" dirty="0" err="1" smtClean="0"/>
              <a:t>Amplia</a:t>
            </a:r>
            <a:r>
              <a:rPr lang="en-US" dirty="0" smtClean="0"/>
              <a:t>: Toda forma de control social.</a:t>
            </a:r>
          </a:p>
          <a:p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entenderlo</a:t>
            </a:r>
            <a:r>
              <a:rPr lang="en-US" dirty="0" smtClean="0"/>
              <a:t> en </a:t>
            </a:r>
            <a:r>
              <a:rPr lang="en-US" dirty="0" err="1" smtClean="0"/>
              <a:t>oposición</a:t>
            </a:r>
            <a:r>
              <a:rPr lang="en-US" dirty="0" smtClean="0"/>
              <a:t> a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actividades</a:t>
            </a:r>
            <a:r>
              <a:rPr lang="en-US" dirty="0" smtClean="0"/>
              <a:t> </a:t>
            </a:r>
            <a:r>
              <a:rPr lang="en-US" dirty="0" err="1" smtClean="0"/>
              <a:t>estatales</a:t>
            </a:r>
            <a:endParaRPr lang="en-US" dirty="0" smtClean="0"/>
          </a:p>
          <a:p>
            <a:pPr lvl="1"/>
            <a:r>
              <a:rPr lang="en-US" dirty="0" err="1" smtClean="0"/>
              <a:t>Según</a:t>
            </a:r>
            <a:r>
              <a:rPr lang="en-US" dirty="0" smtClean="0"/>
              <a:t> Braithwaite son </a:t>
            </a:r>
            <a:r>
              <a:rPr lang="en-US" dirty="0" err="1" smtClean="0"/>
              <a:t>tres</a:t>
            </a:r>
            <a:r>
              <a:rPr lang="en-US" dirty="0" smtClean="0"/>
              <a:t>: </a:t>
            </a:r>
            <a:r>
              <a:rPr lang="en-US" dirty="0" err="1" smtClean="0"/>
              <a:t>provisión</a:t>
            </a:r>
            <a:r>
              <a:rPr lang="en-US" dirty="0" smtClean="0"/>
              <a:t> de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servicios</a:t>
            </a:r>
            <a:r>
              <a:rPr lang="en-US" dirty="0" smtClean="0"/>
              <a:t>, </a:t>
            </a:r>
            <a:r>
              <a:rPr lang="en-US" dirty="0" err="1" smtClean="0"/>
              <a:t>distribución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endParaRPr lang="en-US" dirty="0" smtClean="0"/>
          </a:p>
          <a:p>
            <a:pPr lvl="1"/>
            <a:r>
              <a:rPr lang="en-US" dirty="0" smtClean="0"/>
              <a:t>“La </a:t>
            </a:r>
            <a:r>
              <a:rPr lang="en-US" dirty="0" err="1" smtClean="0"/>
              <a:t>regulación</a:t>
            </a:r>
            <a:r>
              <a:rPr lang="en-US" dirty="0" smtClean="0"/>
              <a:t> se </a:t>
            </a:r>
            <a:r>
              <a:rPr lang="en-US" dirty="0" err="1" smtClean="0"/>
              <a:t>concibe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ese</a:t>
            </a:r>
            <a:r>
              <a:rPr lang="en-US" dirty="0" smtClean="0"/>
              <a:t> </a:t>
            </a:r>
            <a:r>
              <a:rPr lang="en-US" dirty="0" err="1" smtClean="0"/>
              <a:t>amplio</a:t>
            </a:r>
            <a:r>
              <a:rPr lang="en-US" dirty="0" smtClean="0"/>
              <a:t> </a:t>
            </a:r>
            <a:r>
              <a:rPr lang="en-US" dirty="0" err="1" smtClean="0"/>
              <a:t>subconjunto</a:t>
            </a:r>
            <a:r>
              <a:rPr lang="en-US" dirty="0" smtClean="0"/>
              <a:t> de </a:t>
            </a:r>
            <a:r>
              <a:rPr lang="en-US" dirty="0" err="1" smtClean="0"/>
              <a:t>governanza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busca</a:t>
            </a:r>
            <a:r>
              <a:rPr lang="en-US" dirty="0" smtClean="0"/>
              <a:t> </a:t>
            </a:r>
            <a:r>
              <a:rPr lang="en-US" dirty="0" err="1" smtClean="0"/>
              <a:t>conducir</a:t>
            </a:r>
            <a:r>
              <a:rPr lang="en-US" dirty="0" smtClean="0"/>
              <a:t> el </a:t>
            </a:r>
            <a:r>
              <a:rPr lang="en-US" dirty="0" err="1" smtClean="0"/>
              <a:t>flujo</a:t>
            </a:r>
            <a:r>
              <a:rPr lang="en-US" dirty="0" smtClean="0"/>
              <a:t> de </a:t>
            </a:r>
            <a:r>
              <a:rPr lang="en-US" dirty="0" err="1" smtClean="0"/>
              <a:t>eventos</a:t>
            </a:r>
            <a:r>
              <a:rPr lang="en-US" dirty="0" smtClean="0"/>
              <a:t>, en </a:t>
            </a:r>
            <a:r>
              <a:rPr lang="en-US" dirty="0" err="1" smtClean="0"/>
              <a:t>contraposición</a:t>
            </a:r>
            <a:r>
              <a:rPr lang="en-US" dirty="0" smtClean="0"/>
              <a:t> a </a:t>
            </a:r>
            <a:r>
              <a:rPr lang="en-US" dirty="0" err="1" smtClean="0"/>
              <a:t>proveer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distribuir</a:t>
            </a:r>
            <a:r>
              <a:rPr lang="en-US" dirty="0" smtClean="0"/>
              <a:t>” (Braithwaite).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Historia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Conceptos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etapas</a:t>
            </a:r>
            <a:r>
              <a:rPr lang="en-US" dirty="0" smtClean="0"/>
              <a:t> de </a:t>
            </a:r>
            <a:r>
              <a:rPr lang="en-US" dirty="0" err="1" smtClean="0"/>
              <a:t>capitalismo</a:t>
            </a:r>
            <a:endParaRPr lang="en-US" dirty="0" smtClean="0"/>
          </a:p>
          <a:p>
            <a:pPr lvl="1"/>
            <a:r>
              <a:rPr lang="en-US" dirty="0" err="1" smtClean="0"/>
              <a:t>Capitalismo</a:t>
            </a:r>
            <a:r>
              <a:rPr lang="en-US" dirty="0" smtClean="0"/>
              <a:t> laissez-fair (1800s-1930s)</a:t>
            </a:r>
          </a:p>
          <a:p>
            <a:pPr lvl="1"/>
            <a:r>
              <a:rPr lang="en-US" dirty="0" err="1" smtClean="0"/>
              <a:t>Capitalismo</a:t>
            </a:r>
            <a:r>
              <a:rPr lang="en-US" dirty="0" smtClean="0"/>
              <a:t> de </a:t>
            </a:r>
            <a:r>
              <a:rPr lang="en-US" dirty="0" err="1" smtClean="0"/>
              <a:t>bienestar</a:t>
            </a:r>
            <a:r>
              <a:rPr lang="en-US" dirty="0" smtClean="0"/>
              <a:t> (1930s-1970s)</a:t>
            </a:r>
          </a:p>
          <a:p>
            <a:pPr lvl="1"/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 (1970s-hoy)</a:t>
            </a:r>
          </a:p>
          <a:p>
            <a:r>
              <a:rPr lang="en-US" dirty="0" err="1" smtClean="0"/>
              <a:t>Comparativamente</a:t>
            </a:r>
            <a:r>
              <a:rPr lang="en-US" dirty="0" smtClean="0"/>
              <a:t>, </a:t>
            </a:r>
            <a:r>
              <a:rPr lang="en-US" dirty="0" err="1" smtClean="0"/>
              <a:t>desde</a:t>
            </a:r>
            <a:r>
              <a:rPr lang="en-US" dirty="0" smtClean="0"/>
              <a:t> la </a:t>
            </a:r>
            <a:r>
              <a:rPr lang="en-US" dirty="0" err="1" smtClean="0"/>
              <a:t>década</a:t>
            </a:r>
            <a:r>
              <a:rPr lang="en-US" dirty="0" smtClean="0"/>
              <a:t> de los 1980s, los </a:t>
            </a:r>
            <a:r>
              <a:rPr lang="en-US" dirty="0" err="1" smtClean="0"/>
              <a:t>Estados</a:t>
            </a:r>
            <a:r>
              <a:rPr lang="en-US" dirty="0" smtClean="0"/>
              <a:t> se </a:t>
            </a:r>
            <a:r>
              <a:rPr lang="en-US" dirty="0" err="1" smtClean="0"/>
              <a:t>preocupan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de </a:t>
            </a:r>
            <a:r>
              <a:rPr lang="en-US" dirty="0" err="1" smtClean="0"/>
              <a:t>proveer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de regular.</a:t>
            </a:r>
          </a:p>
          <a:p>
            <a:r>
              <a:rPr lang="en-US" dirty="0" err="1" smtClean="0"/>
              <a:t>Discusión</a:t>
            </a:r>
            <a:r>
              <a:rPr lang="en-US" dirty="0" smtClean="0"/>
              <a:t> conceptual</a:t>
            </a:r>
          </a:p>
          <a:p>
            <a:pPr lvl="1"/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 vs. Estado </a:t>
            </a:r>
            <a:r>
              <a:rPr lang="en-US" dirty="0" err="1" smtClean="0"/>
              <a:t>regulador</a:t>
            </a:r>
            <a:endParaRPr lang="en-US" dirty="0" smtClean="0"/>
          </a:p>
          <a:p>
            <a:pPr lvl="1"/>
            <a:r>
              <a:rPr lang="en-US" dirty="0" err="1" smtClean="0"/>
              <a:t>Según</a:t>
            </a:r>
            <a:r>
              <a:rPr lang="en-US" dirty="0" smtClean="0"/>
              <a:t> Levi-</a:t>
            </a:r>
            <a:r>
              <a:rPr lang="en-US" dirty="0" err="1" smtClean="0"/>
              <a:t>Faur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Braithwaite, el </a:t>
            </a:r>
            <a:r>
              <a:rPr lang="en-US" dirty="0" err="1" smtClean="0"/>
              <a:t>concepto</a:t>
            </a:r>
            <a:r>
              <a:rPr lang="en-US" dirty="0" smtClean="0"/>
              <a:t> “</a:t>
            </a:r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” describe </a:t>
            </a:r>
            <a:r>
              <a:rPr lang="en-US" dirty="0" err="1" smtClean="0"/>
              <a:t>mejor</a:t>
            </a:r>
            <a:r>
              <a:rPr lang="en-US" dirty="0" smtClean="0"/>
              <a:t> la </a:t>
            </a:r>
            <a:r>
              <a:rPr lang="en-US" dirty="0" err="1" smtClean="0"/>
              <a:t>realidad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Estado </a:t>
            </a:r>
            <a:r>
              <a:rPr lang="en-US" dirty="0" err="1" smtClean="0"/>
              <a:t>regulador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Privatización</a:t>
            </a:r>
            <a:r>
              <a:rPr lang="en-US" dirty="0" smtClean="0"/>
              <a:t>, </a:t>
            </a:r>
            <a:r>
              <a:rPr lang="en-US" dirty="0" err="1" smtClean="0"/>
              <a:t>derregulación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rerregulación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Braithwaite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Privatisation</a:t>
            </a:r>
            <a:r>
              <a:rPr lang="en-US" dirty="0" smtClean="0"/>
              <a:t> combined with new regulatory institutions is the classic instantiation of Osborne and </a:t>
            </a:r>
            <a:r>
              <a:rPr lang="en-US" dirty="0" err="1" smtClean="0"/>
              <a:t>Gaebler’s</a:t>
            </a:r>
            <a:r>
              <a:rPr lang="en-US" dirty="0" smtClean="0"/>
              <a:t> (1992) prescription for reinventing government to steer rather than row” (9).</a:t>
            </a:r>
          </a:p>
          <a:p>
            <a:r>
              <a:rPr lang="en-US" dirty="0" smtClean="0"/>
              <a:t>Vogel (1996), </a:t>
            </a:r>
            <a:r>
              <a:rPr lang="en-US" i="1" dirty="0" smtClean="0"/>
              <a:t>Freer markets, more rules</a:t>
            </a:r>
            <a:endParaRPr lang="en-US" dirty="0" smtClean="0"/>
          </a:p>
          <a:p>
            <a:pPr lvl="1"/>
            <a:r>
              <a:rPr lang="en-US" dirty="0" smtClean="0"/>
              <a:t>Braithwaite: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capitalismo</a:t>
            </a:r>
            <a:r>
              <a:rPr lang="en-US" dirty="0" smtClean="0"/>
              <a:t>,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 </a:t>
            </a:r>
            <a:r>
              <a:rPr lang="en-US" dirty="0" err="1" smtClean="0"/>
              <a:t>terminar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anterior…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 en la </a:t>
            </a:r>
            <a:r>
              <a:rPr lang="en-US" dirty="0" err="1" smtClean="0"/>
              <a:t>Constitución</a:t>
            </a:r>
            <a:r>
              <a:rPr lang="en-US" dirty="0" smtClean="0"/>
              <a:t> de 1980. </a:t>
            </a:r>
          </a:p>
          <a:p>
            <a:r>
              <a:rPr lang="en-US" dirty="0" smtClean="0"/>
              <a:t>El “</a:t>
            </a:r>
            <a:r>
              <a:rPr lang="en-US" dirty="0" err="1" smtClean="0"/>
              <a:t>capitalismo</a:t>
            </a:r>
            <a:r>
              <a:rPr lang="en-US" dirty="0" smtClean="0"/>
              <a:t>” </a:t>
            </a:r>
            <a:r>
              <a:rPr lang="en-US" dirty="0" err="1" smtClean="0"/>
              <a:t>está</a:t>
            </a:r>
            <a:r>
              <a:rPr lang="en-US" dirty="0" smtClean="0"/>
              <a:t> en:</a:t>
            </a:r>
          </a:p>
          <a:p>
            <a:pPr lvl="1"/>
            <a:r>
              <a:rPr lang="en-US" dirty="0" smtClean="0"/>
              <a:t>Libertad </a:t>
            </a:r>
            <a:r>
              <a:rPr lang="en-US" dirty="0" err="1" smtClean="0"/>
              <a:t>económica</a:t>
            </a:r>
            <a:r>
              <a:rPr lang="en-US" dirty="0" smtClean="0"/>
              <a:t> (19 No. 21)</a:t>
            </a:r>
          </a:p>
          <a:p>
            <a:pPr lvl="1"/>
            <a:r>
              <a:rPr lang="en-US" dirty="0" smtClean="0"/>
              <a:t>No </a:t>
            </a:r>
            <a:r>
              <a:rPr lang="en-US" dirty="0" err="1" smtClean="0"/>
              <a:t>discriminación</a:t>
            </a:r>
            <a:r>
              <a:rPr lang="en-US" dirty="0" smtClean="0"/>
              <a:t> (19 No. 22)</a:t>
            </a:r>
          </a:p>
          <a:p>
            <a:pPr lvl="1"/>
            <a:r>
              <a:rPr lang="en-US" dirty="0" err="1" smtClean="0"/>
              <a:t>Acceso</a:t>
            </a:r>
            <a:r>
              <a:rPr lang="en-US" dirty="0" smtClean="0"/>
              <a:t> a la </a:t>
            </a:r>
            <a:r>
              <a:rPr lang="en-US" dirty="0" err="1" smtClean="0"/>
              <a:t>propiedad</a:t>
            </a:r>
            <a:r>
              <a:rPr lang="en-US" dirty="0" smtClean="0"/>
              <a:t> (19 No. 23)</a:t>
            </a:r>
          </a:p>
          <a:p>
            <a:pPr lvl="1"/>
            <a:r>
              <a:rPr lang="en-US" dirty="0" err="1" smtClean="0"/>
              <a:t>Propiedad</a:t>
            </a:r>
            <a:r>
              <a:rPr lang="en-US" dirty="0" smtClean="0"/>
              <a:t> (19 No. 24)</a:t>
            </a:r>
          </a:p>
          <a:p>
            <a:r>
              <a:rPr lang="en-US" dirty="0" smtClean="0"/>
              <a:t>Lo “</a:t>
            </a:r>
            <a:r>
              <a:rPr lang="en-US" dirty="0" err="1" smtClean="0"/>
              <a:t>regulatorio</a:t>
            </a:r>
            <a:r>
              <a:rPr lang="en-US" dirty="0" smtClean="0"/>
              <a:t>” </a:t>
            </a:r>
            <a:r>
              <a:rPr lang="en-US" dirty="0" err="1" smtClean="0"/>
              <a:t>está</a:t>
            </a:r>
            <a:r>
              <a:rPr lang="en-US" dirty="0" smtClean="0"/>
              <a:t> en:</a:t>
            </a:r>
          </a:p>
          <a:p>
            <a:pPr lvl="1"/>
            <a:r>
              <a:rPr lang="en-US" dirty="0" smtClean="0"/>
              <a:t>19 No. 21: “… </a:t>
            </a:r>
            <a:r>
              <a:rPr lang="en-US" dirty="0" err="1" smtClean="0"/>
              <a:t>respetando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normas</a:t>
            </a:r>
            <a:r>
              <a:rPr lang="en-US" dirty="0" smtClean="0"/>
              <a:t> </a:t>
            </a:r>
            <a:r>
              <a:rPr lang="en-US" dirty="0" err="1" smtClean="0"/>
              <a:t>legales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regulen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19 No. 23: </a:t>
            </a:r>
            <a:r>
              <a:rPr lang="en-US" dirty="0" err="1" smtClean="0"/>
              <a:t>que</a:t>
            </a:r>
            <a:r>
              <a:rPr lang="en-US" dirty="0" smtClean="0"/>
              <a:t> “la </a:t>
            </a:r>
            <a:r>
              <a:rPr lang="en-US" dirty="0" err="1" smtClean="0"/>
              <a:t>ley</a:t>
            </a:r>
            <a:r>
              <a:rPr lang="en-US" dirty="0" smtClean="0"/>
              <a:t> lo declare </a:t>
            </a:r>
            <a:r>
              <a:rPr lang="en-US" dirty="0" err="1" smtClean="0"/>
              <a:t>así</a:t>
            </a:r>
            <a:r>
              <a:rPr lang="en-US" dirty="0" smtClean="0"/>
              <a:t>” (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nacionales</a:t>
            </a:r>
            <a:r>
              <a:rPr lang="en-US" dirty="0" smtClean="0"/>
              <a:t>) </a:t>
            </a:r>
            <a:r>
              <a:rPr lang="en-US" dirty="0" err="1" smtClean="0"/>
              <a:t>y</a:t>
            </a:r>
            <a:r>
              <a:rPr lang="en-US" dirty="0" smtClean="0"/>
              <a:t> “</a:t>
            </a:r>
            <a:r>
              <a:rPr lang="en-US" dirty="0" err="1" smtClean="0"/>
              <a:t>ley</a:t>
            </a:r>
            <a:r>
              <a:rPr lang="en-US" dirty="0" smtClean="0"/>
              <a:t> de quorum </a:t>
            </a:r>
            <a:r>
              <a:rPr lang="en-US" dirty="0" err="1" smtClean="0"/>
              <a:t>calificado</a:t>
            </a:r>
            <a:r>
              <a:rPr lang="en-US" dirty="0" smtClean="0"/>
              <a:t>” (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limitaciones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restricciones</a:t>
            </a:r>
            <a:r>
              <a:rPr lang="en-US" dirty="0" smtClean="0"/>
              <a:t> a la </a:t>
            </a:r>
            <a:r>
              <a:rPr lang="en-US" dirty="0" err="1" smtClean="0"/>
              <a:t>acceso</a:t>
            </a:r>
            <a:r>
              <a:rPr lang="en-US" dirty="0" smtClean="0"/>
              <a:t> al </a:t>
            </a:r>
            <a:r>
              <a:rPr lang="en-US" dirty="0" err="1" smtClean="0"/>
              <a:t>dominio</a:t>
            </a:r>
            <a:r>
              <a:rPr lang="en-US" dirty="0" smtClean="0"/>
              <a:t>). </a:t>
            </a:r>
          </a:p>
          <a:p>
            <a:pPr lvl="1"/>
            <a:r>
              <a:rPr lang="en-US" dirty="0" smtClean="0"/>
              <a:t>19 No. 24: “solo la </a:t>
            </a:r>
            <a:r>
              <a:rPr lang="en-US" dirty="0" err="1" smtClean="0"/>
              <a:t>ley</a:t>
            </a:r>
            <a:r>
              <a:rPr lang="en-US" dirty="0" smtClean="0"/>
              <a:t>…” (</a:t>
            </a:r>
            <a:r>
              <a:rPr lang="en-US" dirty="0" err="1" smtClean="0"/>
              <a:t>modos</a:t>
            </a:r>
            <a:r>
              <a:rPr lang="en-US" dirty="0" smtClean="0"/>
              <a:t> de </a:t>
            </a:r>
            <a:r>
              <a:rPr lang="en-US" dirty="0" err="1" smtClean="0"/>
              <a:t>adquirir</a:t>
            </a:r>
            <a:r>
              <a:rPr lang="en-US" dirty="0" smtClean="0"/>
              <a:t> el </a:t>
            </a:r>
            <a:r>
              <a:rPr lang="en-US" dirty="0" err="1" smtClean="0"/>
              <a:t>dominio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limitaciones</a:t>
            </a:r>
            <a:r>
              <a:rPr lang="en-US" dirty="0" smtClean="0"/>
              <a:t> al </a:t>
            </a:r>
            <a:r>
              <a:rPr lang="en-US" dirty="0" err="1" smtClean="0"/>
              <a:t>dominio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dimensiones</a:t>
            </a:r>
            <a:r>
              <a:rPr lang="en-US" dirty="0" smtClean="0"/>
              <a:t> </a:t>
            </a:r>
            <a:r>
              <a:rPr lang="en-US" dirty="0" err="1" smtClean="0"/>
              <a:t>esenciales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dimensiones</a:t>
            </a:r>
            <a:r>
              <a:rPr lang="en-US" dirty="0" smtClean="0"/>
              <a:t> de </a:t>
            </a:r>
            <a:r>
              <a:rPr lang="en-US" dirty="0" err="1" smtClean="0"/>
              <a:t>toda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 (en </a:t>
            </a:r>
            <a:r>
              <a:rPr lang="en-US" dirty="0" err="1" smtClean="0"/>
              <a:t>sentido</a:t>
            </a:r>
            <a:r>
              <a:rPr lang="en-US" dirty="0" smtClean="0"/>
              <a:t> </a:t>
            </a:r>
            <a:r>
              <a:rPr lang="en-US" dirty="0" err="1" smtClean="0"/>
              <a:t>amplio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Establecimiento</a:t>
            </a:r>
            <a:r>
              <a:rPr lang="en-US" dirty="0" smtClean="0"/>
              <a:t> de </a:t>
            </a:r>
            <a:r>
              <a:rPr lang="en-US" dirty="0" err="1" smtClean="0"/>
              <a:t>estándares</a:t>
            </a:r>
            <a:endParaRPr lang="en-US" dirty="0" smtClean="0"/>
          </a:p>
          <a:p>
            <a:pPr lvl="1"/>
            <a:r>
              <a:rPr lang="en-US" dirty="0" err="1" smtClean="0"/>
              <a:t>Monitoreo</a:t>
            </a:r>
            <a:endParaRPr lang="en-US" dirty="0" smtClean="0"/>
          </a:p>
          <a:p>
            <a:pPr lvl="1"/>
            <a:r>
              <a:rPr lang="en-US" i="1" dirty="0" smtClean="0"/>
              <a:t>Enforcement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Clase</a:t>
            </a:r>
            <a:r>
              <a:rPr lang="en-US" dirty="0" smtClean="0"/>
              <a:t> anterior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Áreas</a:t>
            </a:r>
            <a:r>
              <a:rPr lang="en-US" dirty="0" smtClean="0"/>
              <a:t> a </a:t>
            </a:r>
            <a:r>
              <a:rPr lang="en-US" dirty="0" err="1" smtClean="0"/>
              <a:t>elegir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económica</a:t>
            </a:r>
            <a:endParaRPr lang="en-US" dirty="0" smtClean="0"/>
          </a:p>
          <a:p>
            <a:pPr lvl="1"/>
            <a:r>
              <a:rPr lang="en-US" dirty="0" err="1" smtClean="0"/>
              <a:t>Telefonía/Electricidad</a:t>
            </a:r>
            <a:endParaRPr lang="en-US" dirty="0" smtClean="0"/>
          </a:p>
          <a:p>
            <a:pPr lvl="1"/>
            <a:r>
              <a:rPr lang="en-US" dirty="0" err="1" smtClean="0"/>
              <a:t>Infraestructura</a:t>
            </a:r>
            <a:endParaRPr lang="en-US" dirty="0" smtClean="0"/>
          </a:p>
          <a:p>
            <a:pPr lvl="1"/>
            <a:r>
              <a:rPr lang="en-US" dirty="0" err="1" smtClean="0"/>
              <a:t>Bancos</a:t>
            </a:r>
            <a:endParaRPr lang="en-US" dirty="0" smtClean="0"/>
          </a:p>
          <a:p>
            <a:r>
              <a:rPr lang="en-US" dirty="0" err="1" smtClean="0"/>
              <a:t>Políticas</a:t>
            </a:r>
            <a:r>
              <a:rPr lang="en-US" dirty="0" smtClean="0"/>
              <a:t> </a:t>
            </a:r>
            <a:r>
              <a:rPr lang="en-US" dirty="0" err="1" smtClean="0"/>
              <a:t>sociales</a:t>
            </a:r>
            <a:endParaRPr lang="en-US" dirty="0" smtClean="0"/>
          </a:p>
          <a:p>
            <a:pPr lvl="1"/>
            <a:r>
              <a:rPr lang="en-US" dirty="0" err="1" smtClean="0"/>
              <a:t>Isapres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naturales</a:t>
            </a:r>
            <a:endParaRPr lang="en-US" dirty="0" smtClean="0"/>
          </a:p>
          <a:p>
            <a:pPr lvl="1"/>
            <a:r>
              <a:rPr lang="en-US" dirty="0" err="1" smtClean="0"/>
              <a:t>Minería</a:t>
            </a:r>
            <a:endParaRPr lang="en-US" dirty="0" smtClean="0"/>
          </a:p>
          <a:p>
            <a:pPr lvl="1"/>
            <a:r>
              <a:rPr lang="en-US" dirty="0" err="1" smtClean="0"/>
              <a:t>Pesca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</a:t>
            </a:r>
            <a:r>
              <a:rPr lang="en-US" dirty="0" smtClean="0"/>
              <a:t>: la “</a:t>
            </a:r>
            <a:r>
              <a:rPr lang="en-US" dirty="0" err="1" smtClean="0"/>
              <a:t>colocalización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Varias</a:t>
            </a:r>
            <a:r>
              <a:rPr lang="en-US" dirty="0" smtClean="0"/>
              <a:t> </a:t>
            </a:r>
            <a:r>
              <a:rPr lang="en-US" dirty="0" err="1" smtClean="0"/>
              <a:t>tensiones</a:t>
            </a:r>
            <a:r>
              <a:rPr lang="en-US" dirty="0" smtClean="0"/>
              <a:t> </a:t>
            </a:r>
            <a:r>
              <a:rPr lang="en-US" dirty="0" err="1" smtClean="0"/>
              <a:t>regulatorias</a:t>
            </a:r>
            <a:endParaRPr lang="en-US" dirty="0" smtClean="0"/>
          </a:p>
          <a:p>
            <a:pPr lvl="1"/>
            <a:r>
              <a:rPr lang="en-US" dirty="0" err="1" smtClean="0"/>
              <a:t>Tensión</a:t>
            </a:r>
            <a:r>
              <a:rPr lang="en-US" dirty="0" smtClean="0"/>
              <a:t> general de la </a:t>
            </a:r>
            <a:r>
              <a:rPr lang="en-US" dirty="0" err="1" smtClean="0"/>
              <a:t>propiedad</a:t>
            </a:r>
            <a:r>
              <a:rPr lang="en-US" dirty="0" smtClean="0"/>
              <a:t>: </a:t>
            </a:r>
            <a:r>
              <a:rPr lang="en-US" dirty="0" err="1" smtClean="0"/>
              <a:t>incentivos</a:t>
            </a:r>
            <a:r>
              <a:rPr lang="en-US" dirty="0" smtClean="0"/>
              <a:t> ex ante vs. </a:t>
            </a:r>
            <a:r>
              <a:rPr lang="en-US" dirty="0" err="1" smtClean="0"/>
              <a:t>eficiencia</a:t>
            </a:r>
            <a:r>
              <a:rPr lang="en-US" dirty="0" smtClean="0"/>
              <a:t> ex post</a:t>
            </a:r>
          </a:p>
          <a:p>
            <a:pPr lvl="1"/>
            <a:r>
              <a:rPr lang="en-US" dirty="0" smtClean="0"/>
              <a:t>En particular, </a:t>
            </a:r>
            <a:r>
              <a:rPr lang="en-US" dirty="0" err="1" smtClean="0"/>
              <a:t>discusión</a:t>
            </a:r>
            <a:r>
              <a:rPr lang="en-US" dirty="0" smtClean="0"/>
              <a:t> </a:t>
            </a:r>
            <a:r>
              <a:rPr lang="en-US" dirty="0" err="1" smtClean="0"/>
              <a:t>relativa</a:t>
            </a:r>
            <a:r>
              <a:rPr lang="en-US" dirty="0" smtClean="0"/>
              <a:t> a “</a:t>
            </a:r>
            <a:r>
              <a:rPr lang="en-US" dirty="0" err="1" smtClean="0"/>
              <a:t>Facilidades</a:t>
            </a:r>
            <a:r>
              <a:rPr lang="en-US" dirty="0" smtClean="0"/>
              <a:t> </a:t>
            </a:r>
            <a:r>
              <a:rPr lang="en-US" dirty="0" err="1" smtClean="0"/>
              <a:t>esenciales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Especial </a:t>
            </a:r>
            <a:r>
              <a:rPr lang="en-US" dirty="0" err="1" smtClean="0"/>
              <a:t>dificultad</a:t>
            </a:r>
            <a:r>
              <a:rPr lang="en-US" dirty="0" smtClean="0"/>
              <a:t>: </a:t>
            </a:r>
            <a:r>
              <a:rPr lang="en-US" dirty="0" err="1" smtClean="0"/>
              <a:t>política</a:t>
            </a:r>
            <a:r>
              <a:rPr lang="en-US" dirty="0" smtClean="0"/>
              <a:t> </a:t>
            </a:r>
            <a:r>
              <a:rPr lang="en-US" dirty="0" err="1" smtClean="0"/>
              <a:t>pública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expandir</a:t>
            </a:r>
            <a:r>
              <a:rPr lang="en-US" dirty="0" smtClean="0"/>
              <a:t> la </a:t>
            </a:r>
            <a:r>
              <a:rPr lang="en-US" dirty="0" err="1" smtClean="0"/>
              <a:t>competencia</a:t>
            </a:r>
            <a:endParaRPr lang="en-US" dirty="0" smtClean="0"/>
          </a:p>
          <a:p>
            <a:pPr lvl="1"/>
            <a:r>
              <a:rPr lang="en-US" dirty="0" err="1" smtClean="0"/>
              <a:t>Medio</a:t>
            </a:r>
            <a:r>
              <a:rPr lang="en-US" dirty="0" smtClean="0"/>
              <a:t> </a:t>
            </a:r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urbanismo</a:t>
            </a:r>
            <a:r>
              <a:rPr lang="en-US" dirty="0" smtClean="0"/>
              <a:t> vs. </a:t>
            </a:r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sectorial</a:t>
            </a:r>
            <a:r>
              <a:rPr lang="en-US" dirty="0" smtClean="0"/>
              <a:t> de los </a:t>
            </a:r>
            <a:r>
              <a:rPr lang="en-US" dirty="0" err="1" smtClean="0"/>
              <a:t>celulares</a:t>
            </a:r>
            <a:endParaRPr lang="en-US" dirty="0" smtClean="0"/>
          </a:p>
          <a:p>
            <a:pPr lvl="1"/>
            <a:r>
              <a:rPr lang="en-US" dirty="0" err="1" smtClean="0"/>
              <a:t>Ver</a:t>
            </a:r>
            <a:r>
              <a:rPr lang="en-US" dirty="0" smtClean="0"/>
              <a:t> </a:t>
            </a:r>
            <a:r>
              <a:rPr lang="en-US" dirty="0" err="1" smtClean="0"/>
              <a:t>enseguida</a:t>
            </a:r>
            <a:r>
              <a:rPr lang="en-US" dirty="0" smtClean="0"/>
              <a:t> </a:t>
            </a:r>
            <a:r>
              <a:rPr lang="en-US" dirty="0" err="1" smtClean="0"/>
              <a:t>noticias</a:t>
            </a:r>
            <a:r>
              <a:rPr lang="en-US" dirty="0" smtClean="0"/>
              <a:t> del </a:t>
            </a:r>
            <a:r>
              <a:rPr lang="en-US" dirty="0" err="1" smtClean="0"/>
              <a:t>Mercurio</a:t>
            </a:r>
            <a:r>
              <a:rPr lang="en-US" dirty="0" smtClean="0"/>
              <a:t>, 27 de </a:t>
            </a:r>
            <a:r>
              <a:rPr lang="en-US" dirty="0" err="1" smtClean="0"/>
              <a:t>agosto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espera</a:t>
            </a:r>
            <a:r>
              <a:rPr lang="en-US" dirty="0" smtClean="0"/>
              <a:t> el </a:t>
            </a:r>
            <a:r>
              <a:rPr lang="en-US" dirty="0" err="1" smtClean="0"/>
              <a:t>profesor</a:t>
            </a:r>
            <a:r>
              <a:rPr lang="en-US" dirty="0" smtClean="0"/>
              <a:t> de los </a:t>
            </a:r>
            <a:r>
              <a:rPr lang="en-US" dirty="0" err="1" smtClean="0"/>
              <a:t>alumnos</a:t>
            </a:r>
            <a:r>
              <a:rPr lang="en-US" dirty="0" smtClean="0"/>
              <a:t> al final del </a:t>
            </a:r>
            <a:r>
              <a:rPr lang="en-US" dirty="0" err="1" smtClean="0"/>
              <a:t>curso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entiendan</a:t>
            </a:r>
            <a:r>
              <a:rPr lang="en-US" dirty="0" smtClean="0"/>
              <a:t> los </a:t>
            </a:r>
            <a:r>
              <a:rPr lang="en-US" dirty="0" err="1" smtClean="0"/>
              <a:t>sistemas</a:t>
            </a:r>
            <a:r>
              <a:rPr lang="en-US" dirty="0" smtClean="0"/>
              <a:t> </a:t>
            </a:r>
            <a:r>
              <a:rPr lang="en-US" dirty="0" err="1" smtClean="0"/>
              <a:t>regulatorios</a:t>
            </a:r>
            <a:endParaRPr lang="en-US" dirty="0" smtClean="0"/>
          </a:p>
          <a:p>
            <a:pPr lvl="1"/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institutionales</a:t>
            </a:r>
            <a:endParaRPr lang="en-US" dirty="0" smtClean="0"/>
          </a:p>
          <a:p>
            <a:pPr lvl="1"/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operacionales</a:t>
            </a:r>
            <a:endParaRPr lang="en-US" dirty="0" smtClean="0"/>
          </a:p>
          <a:p>
            <a:pPr lvl="1"/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legales</a:t>
            </a:r>
            <a:endParaRPr lang="en-US" dirty="0" smtClean="0"/>
          </a:p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entiendan</a:t>
            </a:r>
            <a:r>
              <a:rPr lang="en-US" dirty="0" smtClean="0"/>
              <a:t> los </a:t>
            </a:r>
            <a:r>
              <a:rPr lang="en-US" dirty="0" err="1" smtClean="0"/>
              <a:t>errores</a:t>
            </a:r>
            <a:r>
              <a:rPr lang="en-US" dirty="0" smtClean="0"/>
              <a:t> en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incurren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autoridades</a:t>
            </a:r>
            <a:endParaRPr lang="en-US" dirty="0" smtClean="0"/>
          </a:p>
          <a:p>
            <a:pPr lvl="1"/>
            <a:r>
              <a:rPr lang="en-US" dirty="0" err="1" smtClean="0"/>
              <a:t>Fallo</a:t>
            </a:r>
            <a:r>
              <a:rPr lang="en-US" dirty="0" smtClean="0"/>
              <a:t> </a:t>
            </a:r>
            <a:r>
              <a:rPr lang="en-US" dirty="0" err="1" smtClean="0"/>
              <a:t>Isapres</a:t>
            </a:r>
            <a:endParaRPr lang="en-US" dirty="0" smtClean="0"/>
          </a:p>
          <a:p>
            <a:pPr lvl="1"/>
            <a:r>
              <a:rPr lang="en-US" dirty="0" err="1" smtClean="0"/>
              <a:t>Fallo</a:t>
            </a:r>
            <a:r>
              <a:rPr lang="en-US" dirty="0" smtClean="0"/>
              <a:t> </a:t>
            </a:r>
            <a:r>
              <a:rPr lang="en-US" dirty="0" err="1" smtClean="0"/>
              <a:t>Píldora</a:t>
            </a:r>
            <a:r>
              <a:rPr lang="en-US" dirty="0" smtClean="0"/>
              <a:t> del </a:t>
            </a:r>
            <a:r>
              <a:rPr lang="en-US" dirty="0" err="1" smtClean="0"/>
              <a:t>Día</a:t>
            </a:r>
            <a:r>
              <a:rPr lang="en-US" dirty="0" smtClean="0"/>
              <a:t> </a:t>
            </a:r>
            <a:r>
              <a:rPr lang="en-US" dirty="0" err="1" smtClean="0"/>
              <a:t>Después</a:t>
            </a:r>
            <a:endParaRPr lang="en-US" dirty="0" smtClean="0"/>
          </a:p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entienda</a:t>
            </a:r>
            <a:r>
              <a:rPr lang="en-US" dirty="0" smtClean="0"/>
              <a:t> </a:t>
            </a:r>
            <a:r>
              <a:rPr lang="en-US" dirty="0" err="1" smtClean="0"/>
              <a:t>procesos</a:t>
            </a:r>
            <a:r>
              <a:rPr lang="en-US" dirty="0" smtClean="0"/>
              <a:t> en </a:t>
            </a:r>
            <a:r>
              <a:rPr lang="en-US" dirty="0" err="1" smtClean="0"/>
              <a:t>curso</a:t>
            </a:r>
            <a:endParaRPr lang="en-US" dirty="0" smtClean="0"/>
          </a:p>
          <a:p>
            <a:pPr lvl="1"/>
            <a:r>
              <a:rPr lang="en-US" dirty="0" err="1" smtClean="0"/>
              <a:t>Colocalización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hoy</a:t>
            </a:r>
            <a:r>
              <a:rPr lang="en-US" dirty="0" smtClean="0"/>
              <a:t>: Fin de la </a:t>
            </a:r>
            <a:r>
              <a:rPr lang="en-US" dirty="0" err="1" smtClean="0"/>
              <a:t>introducción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 </a:t>
            </a:r>
            <a:r>
              <a:rPr lang="en-US" dirty="0" err="1" smtClean="0"/>
              <a:t>resumen</a:t>
            </a:r>
            <a:r>
              <a:rPr lang="en-US" dirty="0" smtClean="0"/>
              <a:t>, </a:t>
            </a:r>
            <a:r>
              <a:rPr lang="en-US" dirty="0" err="1" smtClean="0"/>
              <a:t>modelo</a:t>
            </a:r>
            <a:r>
              <a:rPr lang="en-US" dirty="0" smtClean="0"/>
              <a:t> neoliberal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MERCADO </a:t>
            </a:r>
            <a:r>
              <a:rPr lang="en-US" dirty="0" err="1" smtClean="0"/>
              <a:t>y</a:t>
            </a:r>
            <a:r>
              <a:rPr lang="en-US" dirty="0" smtClean="0"/>
              <a:t> DESRREGULACIÓN </a:t>
            </a:r>
            <a:r>
              <a:rPr lang="en-US" dirty="0" err="1" smtClean="0"/>
              <a:t>pueden</a:t>
            </a:r>
            <a:r>
              <a:rPr lang="en-US" dirty="0" smtClean="0"/>
              <a:t> ser en </a:t>
            </a:r>
            <a:r>
              <a:rPr lang="en-US" dirty="0" err="1" smtClean="0"/>
              <a:t>realidad</a:t>
            </a:r>
            <a:r>
              <a:rPr lang="en-US" dirty="0" smtClean="0"/>
              <a:t> </a:t>
            </a:r>
            <a:r>
              <a:rPr lang="en-US" dirty="0" err="1" smtClean="0"/>
              <a:t>excusas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justificar</a:t>
            </a:r>
            <a:r>
              <a:rPr lang="en-US" dirty="0" smtClean="0"/>
              <a:t> CARTELES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REGULACION </a:t>
            </a:r>
            <a:r>
              <a:rPr lang="en-US" dirty="0" err="1" smtClean="0"/>
              <a:t>puede</a:t>
            </a:r>
            <a:r>
              <a:rPr lang="en-US" dirty="0" smtClean="0"/>
              <a:t> ser en </a:t>
            </a:r>
            <a:r>
              <a:rPr lang="en-US" dirty="0" err="1" smtClean="0"/>
              <a:t>realidad</a:t>
            </a:r>
            <a:r>
              <a:rPr lang="en-US" dirty="0" smtClean="0"/>
              <a:t> CAPTURA del REGULADOR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REGULACION </a:t>
            </a:r>
            <a:r>
              <a:rPr lang="en-US" dirty="0" err="1" smtClean="0"/>
              <a:t>puede</a:t>
            </a:r>
            <a:r>
              <a:rPr lang="en-US" dirty="0" smtClean="0"/>
              <a:t> no </a:t>
            </a:r>
            <a:r>
              <a:rPr lang="en-US" dirty="0" err="1" smtClean="0"/>
              <a:t>significar</a:t>
            </a:r>
            <a:r>
              <a:rPr lang="en-US" dirty="0" smtClean="0"/>
              <a:t> nada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fácilmente</a:t>
            </a:r>
            <a:r>
              <a:rPr lang="en-US" dirty="0" smtClean="0"/>
              <a:t> </a:t>
            </a:r>
            <a:r>
              <a:rPr lang="en-US" dirty="0" err="1" smtClean="0"/>
              <a:t>eludible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Introducción</a:t>
            </a:r>
            <a:r>
              <a:rPr lang="en-US" dirty="0" smtClean="0"/>
              <a:t> “legal”: 5 </a:t>
            </a:r>
            <a:r>
              <a:rPr lang="en-US" dirty="0" err="1" smtClean="0"/>
              <a:t>Tensiones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(1) </a:t>
            </a:r>
            <a:r>
              <a:rPr lang="en-US" dirty="0" err="1" smtClean="0"/>
              <a:t>Regulación</a:t>
            </a:r>
            <a:r>
              <a:rPr lang="en-US" dirty="0" smtClean="0"/>
              <a:t> vs. </a:t>
            </a:r>
            <a:r>
              <a:rPr lang="en-US" dirty="0" err="1" smtClean="0"/>
              <a:t>Responsabilidad</a:t>
            </a:r>
            <a:r>
              <a:rPr lang="en-US" dirty="0" smtClean="0"/>
              <a:t> </a:t>
            </a:r>
            <a:r>
              <a:rPr lang="en-US" dirty="0" err="1" smtClean="0"/>
              <a:t>extracontractual</a:t>
            </a:r>
            <a:r>
              <a:rPr lang="en-US" dirty="0" smtClean="0"/>
              <a:t>—</a:t>
            </a:r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Administrativo</a:t>
            </a:r>
            <a:r>
              <a:rPr lang="en-US" dirty="0" smtClean="0"/>
              <a:t> vs. </a:t>
            </a:r>
            <a:r>
              <a:rPr lang="en-US" dirty="0" err="1" smtClean="0"/>
              <a:t>Derecho</a:t>
            </a:r>
            <a:r>
              <a:rPr lang="en-US" dirty="0" smtClean="0"/>
              <a:t> Civil</a:t>
            </a:r>
          </a:p>
          <a:p>
            <a:r>
              <a:rPr lang="en-US" dirty="0" smtClean="0"/>
              <a:t>(2) </a:t>
            </a:r>
            <a:r>
              <a:rPr lang="en-US" dirty="0" err="1" smtClean="0"/>
              <a:t>Dadores</a:t>
            </a:r>
            <a:r>
              <a:rPr lang="en-US" dirty="0" smtClean="0"/>
              <a:t>, </a:t>
            </a:r>
            <a:r>
              <a:rPr lang="en-US" dirty="0" err="1" smtClean="0"/>
              <a:t>recibidores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redistribución</a:t>
            </a:r>
            <a:r>
              <a:rPr lang="en-US" dirty="0" smtClean="0"/>
              <a:t>—</a:t>
            </a:r>
            <a:r>
              <a:rPr lang="en-US" dirty="0" err="1" smtClean="0"/>
              <a:t>Actividad</a:t>
            </a:r>
            <a:r>
              <a:rPr lang="en-US" dirty="0" smtClean="0"/>
              <a:t> de </a:t>
            </a:r>
            <a:r>
              <a:rPr lang="en-US" dirty="0" err="1" smtClean="0"/>
              <a:t>limitación</a:t>
            </a:r>
            <a:r>
              <a:rPr lang="en-US" dirty="0" smtClean="0"/>
              <a:t> vs. Estado </a:t>
            </a:r>
            <a:r>
              <a:rPr lang="en-US" dirty="0" err="1" smtClean="0"/>
              <a:t>prestacional</a:t>
            </a:r>
            <a:endParaRPr lang="en-US" dirty="0" smtClean="0"/>
          </a:p>
          <a:p>
            <a:r>
              <a:rPr lang="en-US" dirty="0" smtClean="0"/>
              <a:t>(3) </a:t>
            </a:r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administrativo</a:t>
            </a:r>
            <a:r>
              <a:rPr lang="en-US" dirty="0" smtClean="0"/>
              <a:t> de la Luz Verde vs. Luz </a:t>
            </a:r>
            <a:r>
              <a:rPr lang="en-US" dirty="0" err="1" smtClean="0"/>
              <a:t>Roja</a:t>
            </a:r>
            <a:r>
              <a:rPr lang="en-US" dirty="0" smtClean="0"/>
              <a:t> </a:t>
            </a:r>
          </a:p>
          <a:p>
            <a:r>
              <a:rPr lang="en-US" dirty="0" smtClean="0"/>
              <a:t>(4) Bien </a:t>
            </a:r>
            <a:r>
              <a:rPr lang="en-US" dirty="0" err="1" smtClean="0"/>
              <a:t>público</a:t>
            </a:r>
            <a:r>
              <a:rPr lang="en-US" dirty="0" smtClean="0"/>
              <a:t> vs. </a:t>
            </a:r>
            <a:r>
              <a:rPr lang="en-US" dirty="0" err="1" smtClean="0"/>
              <a:t>captura</a:t>
            </a:r>
            <a:r>
              <a:rPr lang="en-US" dirty="0" smtClean="0"/>
              <a:t>: ¿Es </a:t>
            </a:r>
            <a:r>
              <a:rPr lang="en-US" dirty="0" err="1" smtClean="0"/>
              <a:t>posible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un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preocupe</a:t>
            </a:r>
            <a:r>
              <a:rPr lang="en-US" dirty="0" smtClean="0"/>
              <a:t> de los </a:t>
            </a:r>
            <a:r>
              <a:rPr lang="en-US" dirty="0" err="1" smtClean="0"/>
              <a:t>ciudadanos</a:t>
            </a:r>
            <a:r>
              <a:rPr lang="en-US" dirty="0" smtClean="0"/>
              <a:t>?</a:t>
            </a:r>
          </a:p>
          <a:p>
            <a:r>
              <a:rPr lang="en-US" dirty="0" smtClean="0"/>
              <a:t>(5) </a:t>
            </a:r>
            <a:r>
              <a:rPr lang="en-US" dirty="0" err="1" smtClean="0"/>
              <a:t>Cuestiones</a:t>
            </a:r>
            <a:r>
              <a:rPr lang="en-US" dirty="0" smtClean="0"/>
              <a:t> </a:t>
            </a:r>
            <a:r>
              <a:rPr lang="en-US" dirty="0" err="1" smtClean="0"/>
              <a:t>metodológicas</a:t>
            </a:r>
            <a:r>
              <a:rPr lang="en-US" dirty="0" smtClean="0"/>
              <a:t>: </a:t>
            </a:r>
            <a:r>
              <a:rPr lang="en-US" dirty="0" err="1" smtClean="0"/>
              <a:t>Políticas</a:t>
            </a:r>
            <a:r>
              <a:rPr lang="en-US" dirty="0" smtClean="0"/>
              <a:t> </a:t>
            </a:r>
            <a:r>
              <a:rPr lang="en-US" dirty="0" err="1" smtClean="0"/>
              <a:t>Públicas</a:t>
            </a:r>
            <a:r>
              <a:rPr lang="en-US" dirty="0" smtClean="0"/>
              <a:t> vs. </a:t>
            </a:r>
            <a:r>
              <a:rPr lang="en-US" dirty="0" err="1" smtClean="0"/>
              <a:t>Teología</a:t>
            </a:r>
            <a:r>
              <a:rPr lang="en-US" dirty="0" smtClean="0"/>
              <a:t> Legal de los </a:t>
            </a:r>
            <a:r>
              <a:rPr lang="en-US" dirty="0" err="1" smtClean="0"/>
              <a:t>Filósofos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Dogmáticos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Responsabilidad</a:t>
            </a:r>
            <a:r>
              <a:rPr lang="en-US" dirty="0" smtClean="0"/>
              <a:t> vs. </a:t>
            </a:r>
            <a:r>
              <a:rPr lang="en-US" dirty="0" err="1" smtClean="0"/>
              <a:t>Regulación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/>
              <a:t>Diferencias</a:t>
            </a:r>
            <a:endParaRPr lang="en-US" dirty="0" smtClean="0"/>
          </a:p>
          <a:p>
            <a:pPr lvl="1"/>
            <a:r>
              <a:rPr lang="en-US" dirty="0" err="1" smtClean="0"/>
              <a:t>Institucionalidad</a:t>
            </a:r>
            <a:endParaRPr lang="en-US" dirty="0" smtClean="0"/>
          </a:p>
          <a:p>
            <a:pPr lvl="2"/>
            <a:r>
              <a:rPr lang="en-US" dirty="0" err="1" smtClean="0"/>
              <a:t>Resp</a:t>
            </a:r>
            <a:r>
              <a:rPr lang="en-US" dirty="0" smtClean="0"/>
              <a:t>: </a:t>
            </a:r>
            <a:r>
              <a:rPr lang="en-US" dirty="0" err="1" smtClean="0"/>
              <a:t>Tribunales</a:t>
            </a:r>
            <a:r>
              <a:rPr lang="en-US" dirty="0" smtClean="0"/>
              <a:t>, </a:t>
            </a:r>
            <a:r>
              <a:rPr lang="en-US" dirty="0" err="1" smtClean="0"/>
              <a:t>abogados</a:t>
            </a:r>
            <a:r>
              <a:rPr lang="en-US" dirty="0" smtClean="0"/>
              <a:t>, </a:t>
            </a:r>
            <a:r>
              <a:rPr lang="en-US" dirty="0" err="1" smtClean="0"/>
              <a:t>generalistas</a:t>
            </a:r>
            <a:r>
              <a:rPr lang="en-US" dirty="0" smtClean="0"/>
              <a:t>, </a:t>
            </a:r>
            <a:r>
              <a:rPr lang="en-US" dirty="0" err="1" smtClean="0"/>
              <a:t>independientes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Administración</a:t>
            </a:r>
            <a:r>
              <a:rPr lang="en-US" dirty="0" smtClean="0"/>
              <a:t>, </a:t>
            </a:r>
            <a:r>
              <a:rPr lang="en-US" dirty="0" err="1" smtClean="0"/>
              <a:t>políticos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tecnócratas</a:t>
            </a:r>
            <a:r>
              <a:rPr lang="en-US" dirty="0" smtClean="0"/>
              <a:t>, </a:t>
            </a:r>
            <a:r>
              <a:rPr lang="en-US" dirty="0" err="1" smtClean="0"/>
              <a:t>especialistas</a:t>
            </a:r>
            <a:r>
              <a:rPr lang="en-US" dirty="0" smtClean="0"/>
              <a:t>, </a:t>
            </a:r>
            <a:r>
              <a:rPr lang="en-US" dirty="0" err="1" smtClean="0"/>
              <a:t>políticamente</a:t>
            </a:r>
            <a:r>
              <a:rPr lang="en-US" dirty="0" smtClean="0"/>
              <a:t> </a:t>
            </a:r>
            <a:r>
              <a:rPr lang="en-US" dirty="0" err="1" smtClean="0"/>
              <a:t>motivado</a:t>
            </a:r>
            <a:endParaRPr lang="en-US" dirty="0" smtClean="0"/>
          </a:p>
          <a:p>
            <a:pPr lvl="1"/>
            <a:r>
              <a:rPr lang="en-US" dirty="0" err="1" smtClean="0"/>
              <a:t>Intensidad</a:t>
            </a:r>
            <a:r>
              <a:rPr lang="en-US" dirty="0" smtClean="0"/>
              <a:t> de </a:t>
            </a:r>
            <a:r>
              <a:rPr lang="en-US" dirty="0" err="1" smtClean="0"/>
              <a:t>poderes</a:t>
            </a:r>
            <a:endParaRPr lang="en-US" dirty="0" smtClean="0"/>
          </a:p>
          <a:p>
            <a:pPr lvl="2"/>
            <a:r>
              <a:rPr lang="en-US" dirty="0" err="1" smtClean="0"/>
              <a:t>Resp</a:t>
            </a:r>
            <a:r>
              <a:rPr lang="en-US" dirty="0" smtClean="0"/>
              <a:t>: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poderes</a:t>
            </a:r>
            <a:r>
              <a:rPr lang="en-US" dirty="0" smtClean="0"/>
              <a:t>, </a:t>
            </a:r>
            <a:r>
              <a:rPr lang="en-US" dirty="0" err="1" smtClean="0"/>
              <a:t>sólo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injusto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poderes</a:t>
            </a:r>
            <a:r>
              <a:rPr lang="en-US" dirty="0" smtClean="0"/>
              <a:t>, </a:t>
            </a:r>
            <a:r>
              <a:rPr lang="en-US" dirty="0" err="1" smtClean="0"/>
              <a:t>poderes</a:t>
            </a:r>
            <a:r>
              <a:rPr lang="en-US" dirty="0" smtClean="0"/>
              <a:t> </a:t>
            </a:r>
            <a:r>
              <a:rPr lang="en-US" dirty="0" err="1" smtClean="0"/>
              <a:t>transversales</a:t>
            </a:r>
            <a:r>
              <a:rPr lang="en-US" dirty="0" smtClean="0"/>
              <a:t>, </a:t>
            </a:r>
            <a:r>
              <a:rPr lang="en-US" dirty="0" err="1" smtClean="0"/>
              <a:t>permanentes</a:t>
            </a:r>
            <a:endParaRPr lang="en-US" dirty="0" smtClean="0"/>
          </a:p>
          <a:p>
            <a:pPr lvl="1"/>
            <a:r>
              <a:rPr lang="en-US" dirty="0" err="1" smtClean="0"/>
              <a:t>Momento</a:t>
            </a:r>
            <a:endParaRPr lang="en-US" dirty="0" smtClean="0"/>
          </a:p>
          <a:p>
            <a:pPr lvl="2"/>
            <a:r>
              <a:rPr lang="en-US" dirty="0" err="1" smtClean="0"/>
              <a:t>Resp</a:t>
            </a:r>
            <a:r>
              <a:rPr lang="en-US" dirty="0" smtClean="0"/>
              <a:t>: Ex post (</a:t>
            </a:r>
            <a:r>
              <a:rPr lang="en-US" dirty="0" err="1" smtClean="0"/>
              <a:t>tribunales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Ex ante</a:t>
            </a:r>
          </a:p>
          <a:p>
            <a:pPr lvl="1"/>
            <a:r>
              <a:rPr lang="en-US" dirty="0" err="1" smtClean="0"/>
              <a:t>Tiempo</a:t>
            </a:r>
            <a:endParaRPr lang="en-US" dirty="0" smtClean="0"/>
          </a:p>
          <a:p>
            <a:pPr lvl="2"/>
            <a:r>
              <a:rPr lang="en-US" dirty="0" err="1" smtClean="0"/>
              <a:t>Resp</a:t>
            </a:r>
            <a:r>
              <a:rPr lang="en-US" dirty="0" smtClean="0"/>
              <a:t>: </a:t>
            </a:r>
            <a:r>
              <a:rPr lang="en-US" dirty="0" err="1" smtClean="0"/>
              <a:t>Corto</a:t>
            </a:r>
            <a:r>
              <a:rPr lang="en-US" dirty="0" smtClean="0"/>
              <a:t> </a:t>
            </a:r>
            <a:r>
              <a:rPr lang="en-US" dirty="0" err="1" smtClean="0"/>
              <a:t>plazo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Preocupación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largo </a:t>
            </a:r>
            <a:r>
              <a:rPr lang="en-US" dirty="0" err="1" smtClean="0"/>
              <a:t>plazo</a:t>
            </a:r>
            <a:endParaRPr lang="en-US" dirty="0" smtClean="0"/>
          </a:p>
          <a:p>
            <a:pPr lvl="1"/>
            <a:r>
              <a:rPr lang="en-US" dirty="0" err="1" smtClean="0"/>
              <a:t>Objetivos</a:t>
            </a:r>
            <a:endParaRPr lang="en-US" dirty="0" smtClean="0"/>
          </a:p>
          <a:p>
            <a:pPr lvl="2"/>
            <a:r>
              <a:rPr lang="en-US" dirty="0" err="1" smtClean="0"/>
              <a:t>Resp</a:t>
            </a:r>
            <a:r>
              <a:rPr lang="en-US" dirty="0" smtClean="0"/>
              <a:t>: </a:t>
            </a:r>
            <a:r>
              <a:rPr lang="en-US" dirty="0" err="1" smtClean="0"/>
              <a:t>Justicia</a:t>
            </a:r>
            <a:r>
              <a:rPr lang="en-US" dirty="0" smtClean="0"/>
              <a:t> </a:t>
            </a:r>
            <a:r>
              <a:rPr lang="en-US" dirty="0" err="1" smtClean="0"/>
              <a:t>correctiva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Complejos</a:t>
            </a:r>
            <a:r>
              <a:rPr lang="en-US" dirty="0" smtClean="0"/>
              <a:t> (</a:t>
            </a:r>
            <a:r>
              <a:rPr lang="en-US" dirty="0" err="1" smtClean="0"/>
              <a:t>efiiciencia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justicia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596</TotalTime>
  <Words>743</Words>
  <Application>Microsoft Macintosh PowerPoint</Application>
  <PresentationFormat>On-screen Show (4:3)</PresentationFormat>
  <Paragraphs>100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Module</vt:lpstr>
      <vt:lpstr>Nuevas Formas de Intervención Administrativa</vt:lpstr>
      <vt:lpstr>Clase anterior</vt:lpstr>
      <vt:lpstr>Áreas a elegir</vt:lpstr>
      <vt:lpstr>Ejemplo: la “colocalización”</vt:lpstr>
      <vt:lpstr>Qué espera el profesor de los alumnos al final del curso</vt:lpstr>
      <vt:lpstr>Clase de hoy: Fin de la introducción…</vt:lpstr>
      <vt:lpstr>En resumen, modelo neoliberal o capitalismo regulatorio…</vt:lpstr>
      <vt:lpstr>Introducción “legal”: 5 Tensiones</vt:lpstr>
      <vt:lpstr>Responsabilidad vs. Regulación</vt:lpstr>
      <vt:lpstr>¿Qué es regulación?</vt:lpstr>
      <vt:lpstr>Historia y Conceptos</vt:lpstr>
      <vt:lpstr>Privatización, derregulación y rerregulación</vt:lpstr>
      <vt:lpstr>Para terminar la clase anterior…</vt:lpstr>
      <vt:lpstr>Tres dimensiones esenciales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Santiago Montt</cp:lastModifiedBy>
  <cp:revision>25</cp:revision>
  <dcterms:created xsi:type="dcterms:W3CDTF">2009-09-26T17:17:30Z</dcterms:created>
  <dcterms:modified xsi:type="dcterms:W3CDTF">2009-09-26T17:19:12Z</dcterms:modified>
</cp:coreProperties>
</file>