
<file path=[Content_Types].xml><?xml version="1.0" encoding="utf-8"?>
<Types xmlns="http://schemas.openxmlformats.org/package/2006/content-types">
  <Override PartName="/ppt/slides/slide17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15.xml" ContentType="application/vnd.openxmlformats-officedocument.presentationml.slide+xml"/>
  <Override PartName="/ppt/viewProps.xml" ContentType="application/vnd.openxmlformats-officedocument.presentationml.viewProps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6.xml" ContentType="application/vnd.openxmlformats-officedocument.presentationml.slide+xml"/>
  <Override PartName="/ppt/slides/slide16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sldIdLst>
    <p:sldId id="256" r:id="rId2"/>
    <p:sldId id="257" r:id="rId3"/>
    <p:sldId id="283" r:id="rId4"/>
    <p:sldId id="284" r:id="rId5"/>
    <p:sldId id="285" r:id="rId6"/>
    <p:sldId id="286" r:id="rId7"/>
    <p:sldId id="287" r:id="rId8"/>
    <p:sldId id="290" r:id="rId9"/>
    <p:sldId id="295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620"/>
    <p:restoredTop sz="94660"/>
  </p:normalViewPr>
  <p:slideViewPr>
    <p:cSldViewPr snapToObjects="1">
      <p:cViewPr varScale="1">
        <p:scale>
          <a:sx n="94" d="100"/>
          <a:sy n="94" d="100"/>
        </p:scale>
        <p:origin x="-65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20" Type="http://schemas.openxmlformats.org/officeDocument/2006/relationships/presProps" Target="presProps.xml"/><Relationship Id="rId4" Type="http://schemas.openxmlformats.org/officeDocument/2006/relationships/slide" Target="slides/slide3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19" Type="http://schemas.openxmlformats.org/officeDocument/2006/relationships/printerSettings" Target="printerSettings/printerSettings1.bin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slide" Target="slides/slide1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</a:lstStyle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0" lang="es-ES_tradnl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_tradnl" smtClean="0"/>
              <a:t>Click to edit Master text styles</a:t>
            </a:r>
          </a:p>
          <a:p>
            <a:pPr lvl="1" eaLnBrk="1" latinLnBrk="0" hangingPunct="1"/>
            <a:r>
              <a:rPr lang="es-ES_tradnl" smtClean="0"/>
              <a:t>Second level</a:t>
            </a:r>
          </a:p>
          <a:p>
            <a:pPr lvl="2" eaLnBrk="1" latinLnBrk="0" hangingPunct="1"/>
            <a:r>
              <a:rPr lang="es-ES_tradnl" smtClean="0"/>
              <a:t>Third level</a:t>
            </a:r>
          </a:p>
          <a:p>
            <a:pPr lvl="3" eaLnBrk="1" latinLnBrk="0" hangingPunct="1"/>
            <a:r>
              <a:rPr lang="es-ES_tradnl" smtClean="0"/>
              <a:t>Fourth level</a:t>
            </a:r>
          </a:p>
          <a:p>
            <a:pPr lvl="4" eaLnBrk="1" latinLnBrk="0" hangingPunct="1"/>
            <a:r>
              <a:rPr lang="es-ES_tradnl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/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s-ES_tradnl" smtClean="0"/>
              <a:t>Click to edit Master text styles</a:t>
            </a:r>
          </a:p>
          <a:p>
            <a:pPr lvl="1" eaLnBrk="1" latinLnBrk="0" hangingPunct="1"/>
            <a:r>
              <a:rPr lang="es-ES_tradnl" smtClean="0"/>
              <a:t>Second level</a:t>
            </a:r>
          </a:p>
          <a:p>
            <a:pPr lvl="2" eaLnBrk="1" latinLnBrk="0" hangingPunct="1"/>
            <a:r>
              <a:rPr lang="es-ES_tradnl" smtClean="0"/>
              <a:t>Third level</a:t>
            </a:r>
          </a:p>
          <a:p>
            <a:pPr lvl="3" eaLnBrk="1" latinLnBrk="0" hangingPunct="1"/>
            <a:r>
              <a:rPr lang="es-ES_tradnl" smtClean="0"/>
              <a:t>Fourth level</a:t>
            </a:r>
          </a:p>
          <a:p>
            <a:pPr lvl="4" eaLnBrk="1" latinLnBrk="0" hangingPunct="1"/>
            <a:r>
              <a:rPr lang="es-ES_tradnl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/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_tradnl" smtClean="0"/>
              <a:t>Click to edit Master text styles</a:t>
            </a:r>
          </a:p>
          <a:p>
            <a:pPr lvl="1" eaLnBrk="1" latinLnBrk="0" hangingPunct="1"/>
            <a:r>
              <a:rPr lang="es-ES_tradnl" smtClean="0"/>
              <a:t>Second level</a:t>
            </a:r>
          </a:p>
          <a:p>
            <a:pPr lvl="2" eaLnBrk="1" latinLnBrk="0" hangingPunct="1"/>
            <a:r>
              <a:rPr lang="es-ES_tradnl" smtClean="0"/>
              <a:t>Third level</a:t>
            </a:r>
          </a:p>
          <a:p>
            <a:pPr lvl="3" eaLnBrk="1" latinLnBrk="0" hangingPunct="1"/>
            <a:r>
              <a:rPr lang="es-ES_tradnl" smtClean="0"/>
              <a:t>Fourth level</a:t>
            </a:r>
          </a:p>
          <a:p>
            <a:pPr lvl="4" eaLnBrk="1" latinLnBrk="0" hangingPunct="1"/>
            <a:r>
              <a:rPr lang="es-ES_tradnl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</a:lstStyle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eaLnBrk="1" latinLnBrk="0" hangingPunct="1"/>
            <a:r>
              <a:rPr kumimoji="0" lang="es-ES_tradnl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es-ES_tradnl" smtClean="0"/>
              <a:t>Click to edit Master text styles</a:t>
            </a:r>
          </a:p>
          <a:p>
            <a:pPr lvl="1" eaLnBrk="1" latinLnBrk="0" hangingPunct="1"/>
            <a:r>
              <a:rPr lang="es-ES_tradnl" smtClean="0"/>
              <a:t>Second level</a:t>
            </a:r>
          </a:p>
          <a:p>
            <a:pPr lvl="2" eaLnBrk="1" latinLnBrk="0" hangingPunct="1"/>
            <a:r>
              <a:rPr lang="es-ES_tradnl" smtClean="0"/>
              <a:t>Third level</a:t>
            </a:r>
          </a:p>
          <a:p>
            <a:pPr lvl="3" eaLnBrk="1" latinLnBrk="0" hangingPunct="1"/>
            <a:r>
              <a:rPr lang="es-ES_tradnl" smtClean="0"/>
              <a:t>Fourth level</a:t>
            </a:r>
          </a:p>
          <a:p>
            <a:pPr lvl="4" eaLnBrk="1" latinLnBrk="0" hangingPunct="1"/>
            <a:r>
              <a:rPr lang="es-ES_tradnl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es-ES_tradnl" smtClean="0"/>
              <a:t>Click to edit Master text styles</a:t>
            </a:r>
          </a:p>
          <a:p>
            <a:pPr lvl="1" eaLnBrk="1" latinLnBrk="0" hangingPunct="1"/>
            <a:r>
              <a:rPr lang="es-ES_tradnl" smtClean="0"/>
              <a:t>Second level</a:t>
            </a:r>
          </a:p>
          <a:p>
            <a:pPr lvl="2" eaLnBrk="1" latinLnBrk="0" hangingPunct="1"/>
            <a:r>
              <a:rPr lang="es-ES_tradnl" smtClean="0"/>
              <a:t>Third level</a:t>
            </a:r>
          </a:p>
          <a:p>
            <a:pPr lvl="3" eaLnBrk="1" latinLnBrk="0" hangingPunct="1"/>
            <a:r>
              <a:rPr lang="es-ES_tradnl" smtClean="0"/>
              <a:t>Fourth level</a:t>
            </a:r>
          </a:p>
          <a:p>
            <a:pPr lvl="4" eaLnBrk="1" latinLnBrk="0" hangingPunct="1"/>
            <a:r>
              <a:rPr lang="es-ES_tradnl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eaLnBrk="1" latinLnBrk="0" hangingPunct="1"/>
            <a:r>
              <a:rPr kumimoji="0" lang="es-ES_tradnl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eaLnBrk="1" latinLnBrk="0" hangingPunct="1"/>
            <a:r>
              <a:rPr lang="es-ES_tradnl" smtClean="0"/>
              <a:t>Click to edit Master text styles</a:t>
            </a:r>
          </a:p>
          <a:p>
            <a:pPr lvl="1" eaLnBrk="1" latinLnBrk="0" hangingPunct="1"/>
            <a:r>
              <a:rPr lang="es-ES_tradnl" smtClean="0"/>
              <a:t>Second level</a:t>
            </a:r>
          </a:p>
          <a:p>
            <a:pPr lvl="2" eaLnBrk="1" latinLnBrk="0" hangingPunct="1"/>
            <a:r>
              <a:rPr lang="es-ES_tradnl" smtClean="0"/>
              <a:t>Third level</a:t>
            </a:r>
          </a:p>
          <a:p>
            <a:pPr lvl="3" eaLnBrk="1" latinLnBrk="0" hangingPunct="1"/>
            <a:r>
              <a:rPr lang="es-ES_tradnl" smtClean="0"/>
              <a:t>Fourth level</a:t>
            </a:r>
          </a:p>
          <a:p>
            <a:pPr lvl="4" eaLnBrk="1" latinLnBrk="0" hangingPunct="1"/>
            <a:r>
              <a:rPr lang="es-ES_tradnl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eaLnBrk="1" latinLnBrk="0" hangingPunct="1"/>
            <a:r>
              <a:rPr kumimoji="0" lang="es-ES_tradnl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eaLnBrk="1" latinLnBrk="0" hangingPunct="1"/>
            <a:r>
              <a:rPr lang="es-ES_tradnl" smtClean="0"/>
              <a:t>Click to edit Master text styles</a:t>
            </a:r>
          </a:p>
          <a:p>
            <a:pPr lvl="1" eaLnBrk="1" latinLnBrk="0" hangingPunct="1"/>
            <a:r>
              <a:rPr lang="es-ES_tradnl" smtClean="0"/>
              <a:t>Second level</a:t>
            </a:r>
          </a:p>
          <a:p>
            <a:pPr lvl="2" eaLnBrk="1" latinLnBrk="0" hangingPunct="1"/>
            <a:r>
              <a:rPr lang="es-ES_tradnl" smtClean="0"/>
              <a:t>Third level</a:t>
            </a:r>
          </a:p>
          <a:p>
            <a:pPr lvl="3" eaLnBrk="1" latinLnBrk="0" hangingPunct="1"/>
            <a:r>
              <a:rPr lang="es-ES_tradnl" smtClean="0"/>
              <a:t>Fourth level</a:t>
            </a:r>
          </a:p>
          <a:p>
            <a:pPr lvl="4" eaLnBrk="1" latinLnBrk="0" hangingPunct="1"/>
            <a:r>
              <a:rPr lang="es-ES_tradnl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</a:lstStyle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 eaLnBrk="1" latinLnBrk="0" hangingPunct="1"/>
            <a:r>
              <a:rPr lang="es-ES_tradnl" smtClean="0"/>
              <a:t>Click to edit Master text styles</a:t>
            </a:r>
          </a:p>
          <a:p>
            <a:pPr lvl="1" eaLnBrk="1" latinLnBrk="0" hangingPunct="1"/>
            <a:r>
              <a:rPr lang="es-ES_tradnl" smtClean="0"/>
              <a:t>Second level</a:t>
            </a:r>
          </a:p>
          <a:p>
            <a:pPr lvl="2" eaLnBrk="1" latinLnBrk="0" hangingPunct="1"/>
            <a:r>
              <a:rPr lang="es-ES_tradnl" smtClean="0"/>
              <a:t>Third level</a:t>
            </a:r>
          </a:p>
          <a:p>
            <a:pPr lvl="3" eaLnBrk="1" latinLnBrk="0" hangingPunct="1"/>
            <a:r>
              <a:rPr lang="es-ES_tradnl" smtClean="0"/>
              <a:t>Fourth level</a:t>
            </a:r>
          </a:p>
          <a:p>
            <a:pPr lvl="4" eaLnBrk="1" latinLnBrk="0" hangingPunct="1"/>
            <a:r>
              <a:rPr lang="es-ES_tradnl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eaLnBrk="1" latinLnBrk="0" hangingPunct="1"/>
            <a:r>
              <a:rPr kumimoji="0"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</a:lstStyle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0" lang="es-ES_tradnl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eaLnBrk="1" latinLnBrk="0" hangingPunct="1"/>
            <a:r>
              <a:rPr kumimoji="0" lang="es-ES_tradnl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/>
          <a:p>
            <a:r>
              <a:rPr kumimoji="0" lang="es-ES_tradnl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/>
          <a:p>
            <a:pPr lvl="0" eaLnBrk="1" latinLnBrk="0" hangingPunct="1"/>
            <a:r>
              <a:rPr kumimoji="0" lang="es-ES_tradnl" smtClean="0"/>
              <a:t>Click to edit Master text styles</a:t>
            </a:r>
          </a:p>
          <a:p>
            <a:pPr lvl="1" eaLnBrk="1" latinLnBrk="0" hangingPunct="1"/>
            <a:r>
              <a:rPr kumimoji="0" lang="es-ES_tradnl" smtClean="0"/>
              <a:t>Second level</a:t>
            </a:r>
          </a:p>
          <a:p>
            <a:pPr lvl="2" eaLnBrk="1" latinLnBrk="0" hangingPunct="1"/>
            <a:r>
              <a:rPr kumimoji="0" lang="es-ES_tradnl" smtClean="0"/>
              <a:t>Third level</a:t>
            </a:r>
          </a:p>
          <a:p>
            <a:pPr lvl="3" eaLnBrk="1" latinLnBrk="0" hangingPunct="1"/>
            <a:r>
              <a:rPr kumimoji="0" lang="es-ES_tradnl" smtClean="0"/>
              <a:t>Fourth level</a:t>
            </a:r>
          </a:p>
          <a:p>
            <a:pPr lvl="4" eaLnBrk="1" latinLnBrk="0" hangingPunct="1"/>
            <a:r>
              <a:rPr kumimoji="0" lang="es-ES_tradnl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</a:lstStyle>
          <a:p>
            <a:fld id="{F3217B74-410C-3144-8A15-6588C267DB84}" type="datetimeFigureOut">
              <a:rPr lang="en-US" smtClean="0"/>
              <a:pPr/>
              <a:t>9/7/09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</a:lstStyle>
          <a:p>
            <a:fld id="{BDA47615-6B31-F542-8F4D-DC5221AF5B0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Nuevas</a:t>
            </a:r>
            <a:r>
              <a:rPr lang="en-US" dirty="0" smtClean="0"/>
              <a:t> </a:t>
            </a:r>
            <a:r>
              <a:rPr lang="en-US" dirty="0" err="1" smtClean="0"/>
              <a:t>Formas</a:t>
            </a:r>
            <a:r>
              <a:rPr lang="en-US" dirty="0" smtClean="0"/>
              <a:t> de</a:t>
            </a:r>
            <a:br>
              <a:rPr lang="en-US" dirty="0" smtClean="0"/>
            </a:br>
            <a:r>
              <a:rPr lang="en-US" dirty="0" err="1" smtClean="0"/>
              <a:t>Intervención</a:t>
            </a:r>
            <a:r>
              <a:rPr lang="en-US" dirty="0" smtClean="0"/>
              <a:t> </a:t>
            </a:r>
            <a:r>
              <a:rPr lang="en-US" dirty="0" err="1" smtClean="0"/>
              <a:t>Administrativa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Primera</a:t>
            </a:r>
            <a:r>
              <a:rPr lang="en-US" dirty="0" smtClean="0"/>
              <a:t> </a:t>
            </a:r>
            <a:r>
              <a:rPr lang="en-US" dirty="0" err="1" smtClean="0"/>
              <a:t>Clase</a:t>
            </a:r>
            <a:r>
              <a:rPr lang="en-US" dirty="0" smtClean="0"/>
              <a:t>: </a:t>
            </a:r>
          </a:p>
          <a:p>
            <a:r>
              <a:rPr lang="en-US" dirty="0" err="1" smtClean="0"/>
              <a:t>Introducción</a:t>
            </a:r>
            <a:r>
              <a:rPr lang="en-US" dirty="0" smtClean="0"/>
              <a:t> al Estado </a:t>
            </a:r>
            <a:r>
              <a:rPr lang="en-US" dirty="0" err="1" smtClean="0"/>
              <a:t>Regulador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el </a:t>
            </a:r>
            <a:r>
              <a:rPr lang="en-US" dirty="0" err="1" smtClean="0"/>
              <a:t>Capitalismo</a:t>
            </a:r>
            <a:r>
              <a:rPr lang="en-US" dirty="0" smtClean="0"/>
              <a:t> </a:t>
            </a:r>
            <a:r>
              <a:rPr lang="en-US" dirty="0" err="1" smtClean="0"/>
              <a:t>Regulatorio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572000" y="5714999"/>
            <a:ext cx="253074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Santiago Montt </a:t>
            </a:r>
            <a:r>
              <a:rPr lang="en-US" dirty="0" err="1" smtClean="0"/>
              <a:t>Oyarzún</a:t>
            </a:r>
            <a:endParaRPr lang="en-US" dirty="0" smtClean="0"/>
          </a:p>
          <a:p>
            <a:r>
              <a:rPr lang="en-US" dirty="0" smtClean="0"/>
              <a:t>2 de </a:t>
            </a:r>
            <a:r>
              <a:rPr lang="en-US" dirty="0" err="1" smtClean="0"/>
              <a:t>septiembre</a:t>
            </a:r>
            <a:r>
              <a:rPr lang="en-US" dirty="0" smtClean="0"/>
              <a:t> 2009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Introducción</a:t>
            </a:r>
            <a:r>
              <a:rPr lang="en-US" dirty="0" smtClean="0"/>
              <a:t> al </a:t>
            </a:r>
            <a:r>
              <a:rPr lang="en-US" dirty="0" err="1" smtClean="0"/>
              <a:t>mundo</a:t>
            </a:r>
            <a:r>
              <a:rPr lang="en-US" dirty="0" smtClean="0"/>
              <a:t> de </a:t>
            </a:r>
            <a:r>
              <a:rPr lang="en-US" dirty="0" err="1" smtClean="0"/>
              <a:t>las</a:t>
            </a:r>
            <a:r>
              <a:rPr lang="en-US" dirty="0" smtClean="0"/>
              <a:t> </a:t>
            </a:r>
            <a:r>
              <a:rPr lang="en-US" dirty="0" err="1" smtClean="0"/>
              <a:t>fallas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1.	Fallas de mercado</a:t>
            </a:r>
            <a:endParaRPr lang="en-US" dirty="0" smtClean="0"/>
          </a:p>
          <a:p>
            <a:r>
              <a:rPr lang="es-ES_tradnl" dirty="0" smtClean="0"/>
              <a:t>2.	Fallas de gobierno</a:t>
            </a:r>
            <a:endParaRPr lang="en-US" dirty="0" smtClean="0"/>
          </a:p>
          <a:p>
            <a:r>
              <a:rPr lang="es-ES_tradnl" dirty="0" smtClean="0"/>
              <a:t>3. 	Fallas sociales</a:t>
            </a:r>
            <a:endParaRPr lang="en-US" dirty="0" smtClean="0"/>
          </a:p>
          <a:p>
            <a:r>
              <a:rPr lang="es-ES_tradnl" dirty="0" smtClean="0"/>
              <a:t>4.	Fallas del individuo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Teorías</a:t>
            </a:r>
            <a:r>
              <a:rPr lang="en-US" dirty="0" smtClean="0"/>
              <a:t> de la </a:t>
            </a:r>
            <a:r>
              <a:rPr lang="en-US" dirty="0" err="1" smtClean="0"/>
              <a:t>regulación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1.	Teorías del interés público</a:t>
            </a:r>
            <a:endParaRPr lang="en-US" dirty="0" smtClean="0"/>
          </a:p>
          <a:p>
            <a:r>
              <a:rPr lang="es-ES_tradnl" dirty="0" smtClean="0"/>
              <a:t>2. 	Teorías de la captura del regulador </a:t>
            </a:r>
            <a:endParaRPr lang="en-US" dirty="0" smtClean="0"/>
          </a:p>
          <a:p>
            <a:r>
              <a:rPr lang="es-ES_tradnl" dirty="0" smtClean="0"/>
              <a:t>3. 	Otros intentos por escapar a la dicotomía interés público-captura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Posición</a:t>
            </a:r>
            <a:r>
              <a:rPr lang="en-US" dirty="0" smtClean="0"/>
              <a:t> </a:t>
            </a:r>
            <a:r>
              <a:rPr lang="en-US" dirty="0" err="1" smtClean="0"/>
              <a:t>institucional</a:t>
            </a:r>
            <a:r>
              <a:rPr lang="en-US" dirty="0" smtClean="0"/>
              <a:t> de la </a:t>
            </a:r>
            <a:r>
              <a:rPr lang="en-US" dirty="0" err="1" smtClean="0"/>
              <a:t>Administración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Administración y regulación: entre el Congreso y los Tribunales</a:t>
            </a:r>
            <a:endParaRPr lang="en-US" dirty="0" smtClean="0"/>
          </a:p>
          <a:p>
            <a:pPr lvl="1"/>
            <a:r>
              <a:rPr lang="es-ES_tradnl" dirty="0" smtClean="0"/>
              <a:t>Administración y Congreso: Relación Ley-Reglamento</a:t>
            </a:r>
            <a:endParaRPr lang="en-US" dirty="0" smtClean="0"/>
          </a:p>
          <a:p>
            <a:pPr lvl="1"/>
            <a:r>
              <a:rPr lang="es-ES_tradnl" dirty="0" smtClean="0"/>
              <a:t>Administración vs. Tribunales: Control judicial de la Administración 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Regulación</a:t>
            </a:r>
            <a:r>
              <a:rPr lang="en-US" dirty="0" smtClean="0"/>
              <a:t> de </a:t>
            </a:r>
            <a:r>
              <a:rPr lang="en-US" dirty="0" err="1" smtClean="0"/>
              <a:t>monopolios</a:t>
            </a:r>
            <a:r>
              <a:rPr lang="en-US" dirty="0" smtClean="0"/>
              <a:t> </a:t>
            </a:r>
            <a:r>
              <a:rPr lang="en-US" dirty="0" err="1" smtClean="0"/>
              <a:t>naturales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1.	Economía de los monopolios naturales</a:t>
            </a:r>
            <a:endParaRPr lang="en-US" dirty="0" smtClean="0"/>
          </a:p>
          <a:p>
            <a:r>
              <a:rPr lang="es-ES_tradnl" dirty="0" smtClean="0"/>
              <a:t>2.	Regulación de precios: visión histórica y comparada</a:t>
            </a:r>
            <a:endParaRPr lang="en-US" dirty="0" smtClean="0"/>
          </a:p>
          <a:p>
            <a:r>
              <a:rPr lang="es-ES_tradnl" dirty="0" smtClean="0"/>
              <a:t>3. 	</a:t>
            </a:r>
            <a:r>
              <a:rPr lang="es-ES_tradnl" dirty="0" err="1" smtClean="0"/>
              <a:t>Governanza</a:t>
            </a:r>
            <a:r>
              <a:rPr lang="es-ES_tradnl" dirty="0" smtClean="0"/>
              <a:t> de los sistemas regulatorios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Instrumentos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técnicas</a:t>
            </a:r>
            <a:r>
              <a:rPr lang="en-US" dirty="0" smtClean="0"/>
              <a:t> </a:t>
            </a:r>
            <a:r>
              <a:rPr lang="en-US" dirty="0" err="1" smtClean="0"/>
              <a:t>regulatorias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Instrumentos regulatorios: ventajas y desventajas relativas</a:t>
            </a:r>
            <a:endParaRPr lang="en-US" dirty="0" smtClean="0"/>
          </a:p>
          <a:p>
            <a:r>
              <a:rPr lang="es-ES_tradnl" dirty="0" smtClean="0"/>
              <a:t>Elección de instrumentos: qué, cómo y cuándo funciona (o no funciona) </a:t>
            </a: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Cumplimiento</a:t>
            </a:r>
            <a:r>
              <a:rPr lang="en-US" dirty="0" smtClean="0"/>
              <a:t> de la </a:t>
            </a:r>
            <a:r>
              <a:rPr lang="en-US" dirty="0" err="1" smtClean="0"/>
              <a:t>Ley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Control y cumplimiento de la ley</a:t>
            </a:r>
            <a:endParaRPr lang="en-US" dirty="0" smtClean="0"/>
          </a:p>
          <a:p>
            <a:pPr lvl="1"/>
            <a:r>
              <a:rPr lang="es-ES_tradnl" dirty="0" smtClean="0"/>
              <a:t>1. De la promulgación de la ley a su cumplimiento en el mundo real</a:t>
            </a:r>
          </a:p>
          <a:p>
            <a:pPr lvl="1"/>
            <a:r>
              <a:rPr lang="es-ES_tradnl" dirty="0" smtClean="0"/>
              <a:t>2. Conducta de las agencias</a:t>
            </a:r>
          </a:p>
          <a:p>
            <a:pPr lvl="1"/>
            <a:r>
              <a:rPr lang="es-ES_tradnl" dirty="0" smtClean="0"/>
              <a:t>3. Control y cumplimiento de la ley por parte de los privados</a:t>
            </a:r>
            <a:endParaRPr lang="en-US" dirty="0" smtClean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Regulación</a:t>
            </a:r>
            <a:r>
              <a:rPr lang="en-US" dirty="0" smtClean="0"/>
              <a:t> de </a:t>
            </a:r>
            <a:r>
              <a:rPr lang="en-US" dirty="0" err="1" smtClean="0"/>
              <a:t>riesgos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Riesgos y el rol de las ciencias en la regulación</a:t>
            </a:r>
            <a:endParaRPr lang="en-US" dirty="0" smtClean="0"/>
          </a:p>
          <a:p>
            <a:pPr lvl="1"/>
            <a:r>
              <a:rPr lang="es-ES_tradnl" dirty="0" smtClean="0"/>
              <a:t>1. Introducción a la regulación de riesgos</a:t>
            </a:r>
            <a:endParaRPr lang="en-US" dirty="0" smtClean="0"/>
          </a:p>
          <a:p>
            <a:pPr lvl="1"/>
            <a:r>
              <a:rPr lang="es-ES_tradnl" dirty="0" smtClean="0"/>
              <a:t>2. Democracia vs. expertos</a:t>
            </a:r>
            <a:endParaRPr lang="en-US" dirty="0" smtClean="0"/>
          </a:p>
          <a:p>
            <a:pPr lvl="1"/>
            <a:r>
              <a:rPr lang="es-ES_tradnl" dirty="0" smtClean="0"/>
              <a:t>3. Incertidumbre y el principio precautorio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Globalización y regulación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Delegación de poderes y organismos supranacionales</a:t>
            </a:r>
            <a:endParaRPr lang="en-US" dirty="0" smtClean="0"/>
          </a:p>
          <a:p>
            <a:r>
              <a:rPr lang="es-ES_tradnl" dirty="0" smtClean="0"/>
              <a:t>Legitimidad y “</a:t>
            </a:r>
            <a:r>
              <a:rPr lang="es-ES_tradnl" dirty="0" err="1" smtClean="0"/>
              <a:t>accountability</a:t>
            </a:r>
            <a:r>
              <a:rPr lang="es-ES_tradnl" dirty="0" smtClean="0"/>
              <a:t>” en un mundo globalizado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 </a:t>
            </a:r>
            <a:r>
              <a:rPr lang="en-US" dirty="0" err="1" smtClean="0"/>
              <a:t>qué</a:t>
            </a:r>
            <a:r>
              <a:rPr lang="en-US" dirty="0" smtClean="0"/>
              <a:t> se </a:t>
            </a:r>
            <a:r>
              <a:rPr lang="en-US" dirty="0" err="1" smtClean="0"/>
              <a:t>trata</a:t>
            </a:r>
            <a:r>
              <a:rPr lang="en-US" dirty="0" smtClean="0"/>
              <a:t> </a:t>
            </a:r>
            <a:r>
              <a:rPr lang="en-US" dirty="0" err="1" smtClean="0"/>
              <a:t>este</a:t>
            </a:r>
            <a:r>
              <a:rPr lang="en-US" dirty="0" smtClean="0"/>
              <a:t> </a:t>
            </a:r>
            <a:r>
              <a:rPr lang="en-US" dirty="0" err="1" smtClean="0"/>
              <a:t>curso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“¡</a:t>
            </a:r>
            <a:r>
              <a:rPr lang="en-US" dirty="0" err="1" smtClean="0"/>
              <a:t>Protégenos</a:t>
            </a:r>
            <a:r>
              <a:rPr lang="en-US" dirty="0" smtClean="0"/>
              <a:t>, Oh </a:t>
            </a:r>
            <a:r>
              <a:rPr lang="en-US" dirty="0" err="1" smtClean="0"/>
              <a:t>Gobierno</a:t>
            </a:r>
            <a:r>
              <a:rPr lang="en-US" dirty="0" smtClean="0"/>
              <a:t>, del </a:t>
            </a:r>
            <a:r>
              <a:rPr lang="en-US" dirty="0" err="1" smtClean="0"/>
              <a:t>daño</a:t>
            </a:r>
            <a:r>
              <a:rPr lang="en-US" dirty="0" smtClean="0"/>
              <a:t>! </a:t>
            </a:r>
            <a:r>
              <a:rPr lang="en-US" dirty="0" err="1" smtClean="0"/>
              <a:t>Protégenos</a:t>
            </a:r>
            <a:r>
              <a:rPr lang="en-US" dirty="0" smtClean="0"/>
              <a:t>, </a:t>
            </a:r>
            <a:r>
              <a:rPr lang="en-US" dirty="0" err="1" smtClean="0"/>
              <a:t>puesto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nos</a:t>
            </a:r>
            <a:r>
              <a:rPr lang="en-US" dirty="0" smtClean="0"/>
              <a:t> </a:t>
            </a:r>
            <a:r>
              <a:rPr lang="en-US" dirty="0" err="1" smtClean="0"/>
              <a:t>encontramos</a:t>
            </a:r>
            <a:r>
              <a:rPr lang="en-US" dirty="0" smtClean="0"/>
              <a:t> </a:t>
            </a:r>
            <a:r>
              <a:rPr lang="en-US" dirty="0" err="1" smtClean="0"/>
              <a:t>rodeamos</a:t>
            </a:r>
            <a:r>
              <a:rPr lang="en-US" dirty="0" smtClean="0"/>
              <a:t> de los </a:t>
            </a:r>
            <a:r>
              <a:rPr lang="en-US" dirty="0" err="1" smtClean="0"/>
              <a:t>efectos</a:t>
            </a:r>
            <a:r>
              <a:rPr lang="en-US" dirty="0" smtClean="0"/>
              <a:t> </a:t>
            </a:r>
            <a:r>
              <a:rPr lang="en-US" dirty="0" err="1" smtClean="0"/>
              <a:t>colaterales</a:t>
            </a:r>
            <a:r>
              <a:rPr lang="en-US" dirty="0" smtClean="0"/>
              <a:t> del </a:t>
            </a:r>
            <a:r>
              <a:rPr lang="en-US" dirty="0" err="1" smtClean="0"/>
              <a:t>capitalismo</a:t>
            </a:r>
            <a:r>
              <a:rPr lang="en-US" dirty="0" smtClean="0"/>
              <a:t> </a:t>
            </a:r>
            <a:r>
              <a:rPr lang="en-US" dirty="0" err="1" smtClean="0"/>
              <a:t>productivo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de </a:t>
            </a:r>
            <a:r>
              <a:rPr lang="en-US" dirty="0" err="1" smtClean="0"/>
              <a:t>las</a:t>
            </a:r>
            <a:r>
              <a:rPr lang="en-US" dirty="0" smtClean="0"/>
              <a:t> </a:t>
            </a:r>
            <a:r>
              <a:rPr lang="en-US" dirty="0" err="1" smtClean="0"/>
              <a:t>modernas</a:t>
            </a:r>
            <a:r>
              <a:rPr lang="en-US" dirty="0" smtClean="0"/>
              <a:t> </a:t>
            </a:r>
            <a:r>
              <a:rPr lang="en-US" dirty="0" err="1" smtClean="0"/>
              <a:t>tecnologías</a:t>
            </a:r>
            <a:r>
              <a:rPr lang="en-US" dirty="0" smtClean="0"/>
              <a:t>. </a:t>
            </a:r>
            <a:r>
              <a:rPr lang="en-US" dirty="0" err="1" smtClean="0"/>
              <a:t>Porque</a:t>
            </a:r>
            <a:r>
              <a:rPr lang="en-US" dirty="0" smtClean="0"/>
              <a:t> </a:t>
            </a:r>
            <a:r>
              <a:rPr lang="en-US" dirty="0" err="1" smtClean="0"/>
              <a:t>vivimos</a:t>
            </a:r>
            <a:r>
              <a:rPr lang="en-US" dirty="0" smtClean="0"/>
              <a:t> </a:t>
            </a:r>
            <a:r>
              <a:rPr lang="en-US" dirty="0" err="1" smtClean="0"/>
              <a:t>bajo</a:t>
            </a:r>
            <a:r>
              <a:rPr lang="en-US" dirty="0" smtClean="0"/>
              <a:t> el </a:t>
            </a:r>
            <a:r>
              <a:rPr lang="en-US" dirty="0" err="1" smtClean="0"/>
              <a:t>temor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nuestros</a:t>
            </a:r>
            <a:r>
              <a:rPr lang="en-US" dirty="0" smtClean="0"/>
              <a:t> </a:t>
            </a:r>
            <a:r>
              <a:rPr lang="en-US" dirty="0" err="1" smtClean="0"/>
              <a:t>niños</a:t>
            </a:r>
            <a:r>
              <a:rPr lang="en-US" dirty="0" smtClean="0"/>
              <a:t> </a:t>
            </a:r>
            <a:r>
              <a:rPr lang="en-US" dirty="0" err="1" smtClean="0"/>
              <a:t>puedan</a:t>
            </a:r>
            <a:r>
              <a:rPr lang="en-US" dirty="0" smtClean="0"/>
              <a:t> </a:t>
            </a:r>
            <a:r>
              <a:rPr lang="en-US" dirty="0" err="1" smtClean="0"/>
              <a:t>ingenir</a:t>
            </a:r>
            <a:r>
              <a:rPr lang="en-US" dirty="0" smtClean="0"/>
              <a:t> </a:t>
            </a:r>
            <a:r>
              <a:rPr lang="en-US" dirty="0" err="1" smtClean="0"/>
              <a:t>o</a:t>
            </a:r>
            <a:r>
              <a:rPr lang="en-US" dirty="0" smtClean="0"/>
              <a:t> </a:t>
            </a:r>
            <a:r>
              <a:rPr lang="en-US" dirty="0" err="1" smtClean="0"/>
              <a:t>inhalar</a:t>
            </a:r>
            <a:r>
              <a:rPr lang="en-US" dirty="0" smtClean="0"/>
              <a:t> </a:t>
            </a:r>
            <a:r>
              <a:rPr lang="en-US" dirty="0" err="1" smtClean="0"/>
              <a:t>tóxinas</a:t>
            </a:r>
            <a:r>
              <a:rPr lang="en-US" dirty="0" smtClean="0"/>
              <a:t> invisibles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tóxicas</a:t>
            </a:r>
            <a:r>
              <a:rPr lang="en-US" dirty="0" smtClean="0"/>
              <a:t>… </a:t>
            </a:r>
            <a:r>
              <a:rPr lang="en-US" dirty="0" err="1" smtClean="0"/>
              <a:t>Somos</a:t>
            </a:r>
            <a:r>
              <a:rPr lang="en-US" dirty="0" smtClean="0"/>
              <a:t> </a:t>
            </a:r>
            <a:r>
              <a:rPr lang="en-US" dirty="0" err="1" smtClean="0"/>
              <a:t>vulnerables</a:t>
            </a:r>
            <a:r>
              <a:rPr lang="en-US" dirty="0" smtClean="0"/>
              <a:t> a los </a:t>
            </a:r>
            <a:r>
              <a:rPr lang="en-US" dirty="0" err="1" smtClean="0"/>
              <a:t>peligros</a:t>
            </a:r>
            <a:r>
              <a:rPr lang="en-US" dirty="0" smtClean="0"/>
              <a:t> de </a:t>
            </a:r>
            <a:r>
              <a:rPr lang="en-US" dirty="0" err="1" smtClean="0"/>
              <a:t>las</a:t>
            </a:r>
            <a:r>
              <a:rPr lang="en-US" dirty="0" smtClean="0"/>
              <a:t> </a:t>
            </a:r>
            <a:r>
              <a:rPr lang="en-US" dirty="0" err="1" smtClean="0"/>
              <a:t>máquinas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los </a:t>
            </a:r>
            <a:r>
              <a:rPr lang="en-US" dirty="0" err="1" smtClean="0"/>
              <a:t>productos</a:t>
            </a:r>
            <a:r>
              <a:rPr lang="en-US" dirty="0" smtClean="0"/>
              <a:t>, </a:t>
            </a:r>
            <a:r>
              <a:rPr lang="en-US" dirty="0" err="1" smtClean="0"/>
              <a:t>también</a:t>
            </a:r>
            <a:r>
              <a:rPr lang="en-US" dirty="0" smtClean="0"/>
              <a:t> de </a:t>
            </a:r>
            <a:r>
              <a:rPr lang="en-US" dirty="0" err="1" smtClean="0"/>
              <a:t>promotores</a:t>
            </a:r>
            <a:r>
              <a:rPr lang="en-US" dirty="0" smtClean="0"/>
              <a:t> </a:t>
            </a:r>
            <a:r>
              <a:rPr lang="en-US" dirty="0" err="1" smtClean="0"/>
              <a:t>tramposos</a:t>
            </a:r>
            <a:r>
              <a:rPr lang="en-US" dirty="0" smtClean="0"/>
              <a:t>,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todo</a:t>
            </a:r>
            <a:r>
              <a:rPr lang="en-US" dirty="0" smtClean="0"/>
              <a:t> </a:t>
            </a:r>
            <a:r>
              <a:rPr lang="en-US" dirty="0" err="1" smtClean="0"/>
              <a:t>tipo</a:t>
            </a:r>
            <a:r>
              <a:rPr lang="en-US" dirty="0" smtClean="0"/>
              <a:t> de </a:t>
            </a:r>
            <a:r>
              <a:rPr lang="en-US" dirty="0" err="1" smtClean="0"/>
              <a:t>errores</a:t>
            </a:r>
            <a:r>
              <a:rPr lang="en-US" dirty="0" smtClean="0"/>
              <a:t> </a:t>
            </a:r>
            <a:r>
              <a:rPr lang="en-US" dirty="0" err="1" smtClean="0"/>
              <a:t>humanos</a:t>
            </a:r>
            <a:r>
              <a:rPr lang="en-US" dirty="0" smtClean="0"/>
              <a:t>. En el </a:t>
            </a:r>
            <a:r>
              <a:rPr lang="en-US" dirty="0" err="1" smtClean="0"/>
              <a:t>nombre</a:t>
            </a:r>
            <a:r>
              <a:rPr lang="en-US" dirty="0" smtClean="0"/>
              <a:t> de la </a:t>
            </a:r>
            <a:r>
              <a:rPr lang="en-US" dirty="0" err="1" smtClean="0"/>
              <a:t>decencia</a:t>
            </a:r>
            <a:r>
              <a:rPr lang="en-US" dirty="0" smtClean="0"/>
              <a:t> </a:t>
            </a:r>
            <a:r>
              <a:rPr lang="en-US" dirty="0" err="1" smtClean="0"/>
              <a:t>humana</a:t>
            </a:r>
            <a:r>
              <a:rPr lang="en-US" dirty="0" smtClean="0"/>
              <a:t>, Oh </a:t>
            </a:r>
            <a:r>
              <a:rPr lang="en-US" dirty="0" err="1" smtClean="0"/>
              <a:t>Gobierno</a:t>
            </a:r>
            <a:r>
              <a:rPr lang="en-US" dirty="0" smtClean="0"/>
              <a:t>, </a:t>
            </a:r>
            <a:r>
              <a:rPr lang="en-US" dirty="0" err="1" smtClean="0"/>
              <a:t>protégenos</a:t>
            </a:r>
            <a:r>
              <a:rPr lang="en-US" dirty="0" smtClean="0"/>
              <a:t> del </a:t>
            </a:r>
            <a:r>
              <a:rPr lang="en-US" dirty="0" err="1" smtClean="0"/>
              <a:t>daño</a:t>
            </a:r>
            <a:r>
              <a:rPr lang="en-US" dirty="0" smtClean="0"/>
              <a:t>!”. </a:t>
            </a:r>
            <a:r>
              <a:rPr lang="en-US" dirty="0" err="1" smtClean="0"/>
              <a:t>Oración</a:t>
            </a:r>
            <a:r>
              <a:rPr lang="en-US" dirty="0" smtClean="0"/>
              <a:t> de Robert A. </a:t>
            </a:r>
            <a:r>
              <a:rPr lang="en-US" dirty="0" err="1" smtClean="0"/>
              <a:t>Kagan</a:t>
            </a:r>
            <a:r>
              <a:rPr lang="en-US" dirty="0" smtClean="0"/>
              <a:t>, Adversarial Legalism (Harvard 2003) 159.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Introducción</a:t>
            </a:r>
            <a:r>
              <a:rPr lang="en-US" dirty="0" smtClean="0"/>
              <a:t> “</a:t>
            </a:r>
            <a:r>
              <a:rPr lang="en-US" dirty="0" err="1" smtClean="0"/>
              <a:t>política</a:t>
            </a:r>
            <a:r>
              <a:rPr lang="en-US" dirty="0" smtClean="0"/>
              <a:t>”: </a:t>
            </a:r>
            <a:br>
              <a:rPr lang="en-US" dirty="0" smtClean="0"/>
            </a:br>
            <a:r>
              <a:rPr lang="en-US" dirty="0" err="1" smtClean="0"/>
              <a:t>capitalismo</a:t>
            </a:r>
            <a:r>
              <a:rPr lang="en-US" dirty="0" smtClean="0"/>
              <a:t> </a:t>
            </a:r>
            <a:r>
              <a:rPr lang="en-US" dirty="0" err="1" smtClean="0"/>
              <a:t>regulatorio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El </a:t>
            </a:r>
            <a:r>
              <a:rPr lang="en-US" dirty="0" err="1" smtClean="0"/>
              <a:t>mundo</a:t>
            </a:r>
            <a:r>
              <a:rPr lang="en-US" dirty="0" smtClean="0"/>
              <a:t> en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vivimos</a:t>
            </a:r>
            <a:endParaRPr lang="en-US" dirty="0" smtClean="0"/>
          </a:p>
          <a:p>
            <a:pPr lvl="1"/>
            <a:r>
              <a:rPr lang="en-US" dirty="0" err="1" smtClean="0"/>
              <a:t>Perspectiva</a:t>
            </a:r>
            <a:r>
              <a:rPr lang="en-US" dirty="0" smtClean="0"/>
              <a:t> </a:t>
            </a:r>
            <a:r>
              <a:rPr lang="en-US" dirty="0" err="1" smtClean="0"/>
              <a:t>política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se </a:t>
            </a:r>
            <a:r>
              <a:rPr lang="en-US" dirty="0" err="1" smtClean="0"/>
              <a:t>oye</a:t>
            </a:r>
            <a:r>
              <a:rPr lang="en-US" dirty="0" smtClean="0"/>
              <a:t> </a:t>
            </a:r>
            <a:r>
              <a:rPr lang="en-US" dirty="0" err="1" smtClean="0"/>
              <a:t>una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otra</a:t>
            </a:r>
            <a:r>
              <a:rPr lang="en-US" dirty="0" smtClean="0"/>
              <a:t> </a:t>
            </a:r>
            <a:r>
              <a:rPr lang="en-US" dirty="0" err="1" smtClean="0"/>
              <a:t>vez</a:t>
            </a:r>
            <a:endParaRPr lang="en-US" dirty="0" smtClean="0"/>
          </a:p>
          <a:p>
            <a:pPr lvl="2"/>
            <a:r>
              <a:rPr lang="en-US" dirty="0" smtClean="0"/>
              <a:t>El </a:t>
            </a:r>
            <a:r>
              <a:rPr lang="en-US" dirty="0" err="1" smtClean="0"/>
              <a:t>modelo</a:t>
            </a:r>
            <a:r>
              <a:rPr lang="en-US" dirty="0" smtClean="0"/>
              <a:t> “neoliberal”</a:t>
            </a:r>
          </a:p>
          <a:p>
            <a:pPr lvl="2"/>
            <a:r>
              <a:rPr lang="en-US" dirty="0" smtClean="0"/>
              <a:t>El </a:t>
            </a:r>
            <a:r>
              <a:rPr lang="en-US" dirty="0" err="1" smtClean="0"/>
              <a:t>mercado</a:t>
            </a:r>
            <a:r>
              <a:rPr lang="en-US" dirty="0" smtClean="0"/>
              <a:t> </a:t>
            </a:r>
            <a:r>
              <a:rPr lang="en-US" dirty="0" err="1" smtClean="0"/>
              <a:t>campea</a:t>
            </a:r>
            <a:r>
              <a:rPr lang="en-US" dirty="0" smtClean="0"/>
              <a:t> con </a:t>
            </a:r>
            <a:r>
              <a:rPr lang="en-US" dirty="0" err="1" smtClean="0"/>
              <a:t>toda</a:t>
            </a:r>
            <a:r>
              <a:rPr lang="en-US" dirty="0" smtClean="0"/>
              <a:t> </a:t>
            </a:r>
            <a:r>
              <a:rPr lang="en-US" dirty="0" err="1" smtClean="0"/>
              <a:t>suerte</a:t>
            </a:r>
            <a:r>
              <a:rPr lang="en-US" dirty="0" smtClean="0"/>
              <a:t> de </a:t>
            </a:r>
            <a:r>
              <a:rPr lang="en-US" dirty="0" err="1" smtClean="0"/>
              <a:t>consecuencias</a:t>
            </a:r>
            <a:r>
              <a:rPr lang="en-US" dirty="0" smtClean="0"/>
              <a:t> </a:t>
            </a:r>
            <a:r>
              <a:rPr lang="en-US" dirty="0" err="1" smtClean="0"/>
              <a:t>negativas</a:t>
            </a:r>
            <a:endParaRPr lang="en-US" dirty="0" smtClean="0"/>
          </a:p>
          <a:p>
            <a:r>
              <a:rPr lang="en-US" dirty="0" err="1" smtClean="0"/>
              <a:t>Veamos</a:t>
            </a:r>
            <a:r>
              <a:rPr lang="en-US" dirty="0" smtClean="0"/>
              <a:t> </a:t>
            </a:r>
            <a:r>
              <a:rPr lang="en-US" dirty="0" err="1" smtClean="0"/>
              <a:t>si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 smtClean="0"/>
              <a:t> </a:t>
            </a:r>
            <a:r>
              <a:rPr lang="en-US" dirty="0" err="1" smtClean="0"/>
              <a:t>cierto</a:t>
            </a:r>
            <a:r>
              <a:rPr lang="en-US" dirty="0" smtClean="0"/>
              <a:t> en </a:t>
            </a:r>
            <a:r>
              <a:rPr lang="en-US" dirty="0" err="1" smtClean="0"/>
              <a:t>algunas</a:t>
            </a:r>
            <a:r>
              <a:rPr lang="en-US" dirty="0" smtClean="0"/>
              <a:t> </a:t>
            </a:r>
            <a:r>
              <a:rPr lang="en-US" dirty="0" err="1" smtClean="0"/>
              <a:t>ejemplos</a:t>
            </a:r>
            <a:r>
              <a:rPr lang="en-US" dirty="0" smtClean="0"/>
              <a:t> </a:t>
            </a:r>
            <a:r>
              <a:rPr lang="en-US" dirty="0" err="1" smtClean="0"/>
              <a:t>concretos</a:t>
            </a:r>
            <a:endParaRPr lang="en-US" dirty="0" smtClean="0"/>
          </a:p>
          <a:p>
            <a:pPr lvl="1"/>
            <a:r>
              <a:rPr lang="en-US" dirty="0" err="1" smtClean="0"/>
              <a:t>Transporte</a:t>
            </a:r>
            <a:r>
              <a:rPr lang="en-US" dirty="0" smtClean="0"/>
              <a:t> </a:t>
            </a:r>
            <a:r>
              <a:rPr lang="en-US" dirty="0" err="1" smtClean="0"/>
              <a:t>público</a:t>
            </a:r>
            <a:r>
              <a:rPr lang="en-US" dirty="0" smtClean="0"/>
              <a:t>, </a:t>
            </a:r>
            <a:r>
              <a:rPr lang="en-US" dirty="0" err="1" smtClean="0"/>
              <a:t>telefonía</a:t>
            </a:r>
            <a:r>
              <a:rPr lang="en-US" dirty="0" smtClean="0"/>
              <a:t>, </a:t>
            </a:r>
            <a:r>
              <a:rPr lang="en-US" dirty="0" err="1" smtClean="0"/>
              <a:t>isapres</a:t>
            </a:r>
            <a:r>
              <a:rPr lang="en-US" dirty="0" smtClean="0"/>
              <a:t>, </a:t>
            </a:r>
            <a:r>
              <a:rPr lang="en-US" dirty="0" err="1" smtClean="0"/>
              <a:t>AFPs</a:t>
            </a:r>
            <a:r>
              <a:rPr lang="en-US" dirty="0" smtClean="0"/>
              <a:t>, etc.</a:t>
            </a:r>
          </a:p>
          <a:p>
            <a:pPr lvl="1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Capitalismo</a:t>
            </a:r>
            <a:r>
              <a:rPr lang="en-US" dirty="0" smtClean="0"/>
              <a:t> </a:t>
            </a:r>
            <a:r>
              <a:rPr lang="en-US" dirty="0" err="1" smtClean="0"/>
              <a:t>Regulatorio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¿</a:t>
            </a:r>
            <a:r>
              <a:rPr lang="en-US" dirty="0" err="1" smtClean="0"/>
              <a:t>Qué</a:t>
            </a:r>
            <a:r>
              <a:rPr lang="en-US" dirty="0" smtClean="0"/>
              <a:t> </a:t>
            </a:r>
            <a:r>
              <a:rPr lang="en-US" dirty="0" err="1" smtClean="0"/>
              <a:t>es</a:t>
            </a:r>
            <a:r>
              <a:rPr lang="en-US" dirty="0" smtClean="0"/>
              <a:t> el </a:t>
            </a:r>
            <a:r>
              <a:rPr lang="en-US" dirty="0" err="1" smtClean="0"/>
              <a:t>capitalismo</a:t>
            </a:r>
            <a:r>
              <a:rPr lang="en-US" dirty="0" smtClean="0"/>
              <a:t> </a:t>
            </a:r>
            <a:r>
              <a:rPr lang="en-US" dirty="0" err="1" smtClean="0"/>
              <a:t>regulatorio</a:t>
            </a:r>
            <a:r>
              <a:rPr lang="en-US" dirty="0" smtClean="0"/>
              <a:t>?</a:t>
            </a:r>
          </a:p>
          <a:p>
            <a:pPr lvl="1"/>
            <a:r>
              <a:rPr lang="en-US" dirty="0" err="1" smtClean="0"/>
              <a:t>Mediana</a:t>
            </a:r>
            <a:r>
              <a:rPr lang="en-US" dirty="0" smtClean="0"/>
              <a:t> </a:t>
            </a:r>
            <a:r>
              <a:rPr lang="en-US" dirty="0" err="1" smtClean="0"/>
              <a:t>fe</a:t>
            </a:r>
            <a:r>
              <a:rPr lang="en-US" dirty="0" smtClean="0"/>
              <a:t> en el </a:t>
            </a:r>
            <a:r>
              <a:rPr lang="en-US" dirty="0" err="1" smtClean="0"/>
              <a:t>mercado</a:t>
            </a:r>
            <a:endParaRPr lang="en-US" dirty="0" smtClean="0"/>
          </a:p>
          <a:p>
            <a:pPr lvl="1"/>
            <a:r>
              <a:rPr lang="en-US" dirty="0" err="1" smtClean="0"/>
              <a:t>Combinación</a:t>
            </a:r>
            <a:r>
              <a:rPr lang="en-US" dirty="0" smtClean="0"/>
              <a:t> de </a:t>
            </a:r>
            <a:r>
              <a:rPr lang="en-US" dirty="0" err="1" smtClean="0"/>
              <a:t>mercado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regulación</a:t>
            </a:r>
            <a:r>
              <a:rPr lang="en-US" dirty="0" smtClean="0"/>
              <a:t> en </a:t>
            </a:r>
            <a:r>
              <a:rPr lang="en-US" dirty="0" err="1" smtClean="0"/>
              <a:t>distintos</a:t>
            </a:r>
            <a:r>
              <a:rPr lang="en-US" dirty="0" smtClean="0"/>
              <a:t> </a:t>
            </a:r>
            <a:r>
              <a:rPr lang="en-US" dirty="0" err="1" smtClean="0"/>
              <a:t>grados</a:t>
            </a:r>
            <a:endParaRPr lang="en-US" dirty="0" smtClean="0"/>
          </a:p>
          <a:p>
            <a:pPr lvl="1"/>
            <a:r>
              <a:rPr lang="en-US" dirty="0" smtClean="0"/>
              <a:t>No se </a:t>
            </a:r>
            <a:r>
              <a:rPr lang="en-US" dirty="0" err="1" smtClean="0"/>
              <a:t>recomienda</a:t>
            </a:r>
            <a:r>
              <a:rPr lang="en-US" dirty="0" smtClean="0"/>
              <a:t> al Estado </a:t>
            </a:r>
            <a:r>
              <a:rPr lang="en-US" dirty="0" err="1" smtClean="0"/>
              <a:t>como</a:t>
            </a:r>
            <a:r>
              <a:rPr lang="en-US" dirty="0" smtClean="0"/>
              <a:t> </a:t>
            </a:r>
            <a:r>
              <a:rPr lang="en-US" dirty="0" err="1" smtClean="0"/>
              <a:t>proveedor</a:t>
            </a:r>
            <a:r>
              <a:rPr lang="en-US" dirty="0" smtClean="0"/>
              <a:t> de </a:t>
            </a:r>
            <a:r>
              <a:rPr lang="en-US" dirty="0" err="1" smtClean="0"/>
              <a:t>bienes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servicios</a:t>
            </a:r>
            <a:endParaRPr lang="en-US" dirty="0" smtClean="0"/>
          </a:p>
          <a:p>
            <a:pPr lvl="2"/>
            <a:r>
              <a:rPr lang="en-US" dirty="0" err="1" smtClean="0"/>
              <a:t>Cesáreas</a:t>
            </a:r>
            <a:r>
              <a:rPr lang="en-US" dirty="0" smtClean="0"/>
              <a:t> en el Hospital </a:t>
            </a:r>
            <a:r>
              <a:rPr lang="en-US" dirty="0" err="1" smtClean="0"/>
              <a:t>Félix</a:t>
            </a:r>
            <a:r>
              <a:rPr lang="en-US" dirty="0" smtClean="0"/>
              <a:t> </a:t>
            </a:r>
            <a:r>
              <a:rPr lang="en-US" dirty="0" err="1" smtClean="0"/>
              <a:t>Bulnes</a:t>
            </a:r>
            <a:r>
              <a:rPr lang="en-US" dirty="0" smtClean="0"/>
              <a:t>…</a:t>
            </a:r>
          </a:p>
          <a:p>
            <a:r>
              <a:rPr lang="en-US" dirty="0" err="1" smtClean="0"/>
              <a:t>Ejemplo</a:t>
            </a:r>
            <a:r>
              <a:rPr lang="en-US" dirty="0" smtClean="0"/>
              <a:t>: El </a:t>
            </a:r>
            <a:r>
              <a:rPr lang="en-US" dirty="0" err="1" smtClean="0"/>
              <a:t>Transantiago</a:t>
            </a:r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Pragmatismo</a:t>
            </a:r>
            <a:r>
              <a:rPr lang="en-US" dirty="0" smtClean="0"/>
              <a:t> 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 smtClean="0"/>
              <a:t>Posición</a:t>
            </a:r>
            <a:r>
              <a:rPr lang="en-US" dirty="0" smtClean="0"/>
              <a:t> </a:t>
            </a:r>
            <a:r>
              <a:rPr lang="en-US" dirty="0" err="1" smtClean="0"/>
              <a:t>pragmática</a:t>
            </a:r>
            <a:r>
              <a:rPr lang="en-US" dirty="0" smtClean="0"/>
              <a:t>: </a:t>
            </a:r>
            <a:r>
              <a:rPr lang="en-US" dirty="0" err="1" smtClean="0"/>
              <a:t>cuánto</a:t>
            </a:r>
            <a:r>
              <a:rPr lang="en-US" dirty="0" smtClean="0"/>
              <a:t> </a:t>
            </a:r>
            <a:r>
              <a:rPr lang="en-US" dirty="0" err="1" smtClean="0"/>
              <a:t>mercado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cuánto</a:t>
            </a:r>
            <a:r>
              <a:rPr lang="en-US" dirty="0" smtClean="0"/>
              <a:t> Estado (</a:t>
            </a:r>
            <a:r>
              <a:rPr lang="en-US" dirty="0" err="1" smtClean="0"/>
              <a:t>regulación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 smtClean="0"/>
              <a:t>Razones</a:t>
            </a:r>
            <a:r>
              <a:rPr lang="en-US" dirty="0" smtClean="0"/>
              <a:t> de </a:t>
            </a:r>
            <a:r>
              <a:rPr lang="en-US" dirty="0" err="1" smtClean="0"/>
              <a:t>eficiencia</a:t>
            </a:r>
            <a:r>
              <a:rPr lang="en-US" dirty="0" smtClean="0"/>
              <a:t>: </a:t>
            </a:r>
            <a:r>
              <a:rPr lang="en-US" dirty="0" err="1" smtClean="0"/>
              <a:t>tamaño</a:t>
            </a:r>
            <a:r>
              <a:rPr lang="en-US" dirty="0" smtClean="0"/>
              <a:t> de la </a:t>
            </a:r>
            <a:r>
              <a:rPr lang="en-US" dirty="0" err="1" smtClean="0"/>
              <a:t>torta</a:t>
            </a:r>
            <a:endParaRPr lang="en-US" dirty="0" smtClean="0"/>
          </a:p>
          <a:p>
            <a:pPr lvl="2"/>
            <a:r>
              <a:rPr lang="en-US" dirty="0" err="1" smtClean="0"/>
              <a:t>Monopolios</a:t>
            </a:r>
            <a:r>
              <a:rPr lang="en-US" dirty="0" smtClean="0"/>
              <a:t> </a:t>
            </a:r>
            <a:r>
              <a:rPr lang="en-US" dirty="0" err="1" smtClean="0"/>
              <a:t>naturales</a:t>
            </a:r>
            <a:endParaRPr lang="en-US" dirty="0" smtClean="0"/>
          </a:p>
          <a:p>
            <a:pPr lvl="2"/>
            <a:r>
              <a:rPr lang="en-US" dirty="0" err="1" smtClean="0"/>
              <a:t>Externalidades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bienes</a:t>
            </a:r>
            <a:r>
              <a:rPr lang="en-US" dirty="0" smtClean="0"/>
              <a:t> </a:t>
            </a:r>
            <a:r>
              <a:rPr lang="en-US" dirty="0" err="1" smtClean="0"/>
              <a:t>públicos</a:t>
            </a:r>
            <a:r>
              <a:rPr lang="en-US" dirty="0" smtClean="0"/>
              <a:t> (free riding)</a:t>
            </a:r>
          </a:p>
          <a:p>
            <a:pPr lvl="2"/>
            <a:r>
              <a:rPr lang="en-US" dirty="0" err="1" smtClean="0"/>
              <a:t>Asimetrías</a:t>
            </a:r>
            <a:r>
              <a:rPr lang="en-US" dirty="0" smtClean="0"/>
              <a:t> de </a:t>
            </a:r>
            <a:r>
              <a:rPr lang="en-US" dirty="0" err="1" smtClean="0"/>
              <a:t>información</a:t>
            </a:r>
            <a:r>
              <a:rPr lang="en-US" dirty="0" smtClean="0"/>
              <a:t> (moral hazards </a:t>
            </a:r>
            <a:r>
              <a:rPr lang="en-US" dirty="0" err="1" smtClean="0"/>
              <a:t>y</a:t>
            </a:r>
            <a:r>
              <a:rPr lang="en-US" dirty="0" smtClean="0"/>
              <a:t> adverse selection)</a:t>
            </a:r>
          </a:p>
          <a:p>
            <a:pPr lvl="1"/>
            <a:r>
              <a:rPr lang="en-US" dirty="0" err="1" smtClean="0"/>
              <a:t>Razones</a:t>
            </a:r>
            <a:r>
              <a:rPr lang="en-US" dirty="0" smtClean="0"/>
              <a:t> de </a:t>
            </a:r>
            <a:r>
              <a:rPr lang="en-US" dirty="0" err="1" smtClean="0"/>
              <a:t>justicia</a:t>
            </a:r>
            <a:r>
              <a:rPr lang="en-US" dirty="0" smtClean="0"/>
              <a:t>: </a:t>
            </a:r>
            <a:r>
              <a:rPr lang="en-US" dirty="0" err="1" smtClean="0"/>
              <a:t>cómo</a:t>
            </a:r>
            <a:r>
              <a:rPr lang="en-US" dirty="0" smtClean="0"/>
              <a:t> se </a:t>
            </a:r>
            <a:r>
              <a:rPr lang="en-US" dirty="0" err="1" smtClean="0"/>
              <a:t>reparte</a:t>
            </a:r>
            <a:r>
              <a:rPr lang="en-US" dirty="0" smtClean="0"/>
              <a:t> la </a:t>
            </a:r>
            <a:r>
              <a:rPr lang="en-US" dirty="0" err="1" smtClean="0"/>
              <a:t>torta</a:t>
            </a:r>
            <a:endParaRPr lang="en-US" dirty="0" smtClean="0"/>
          </a:p>
          <a:p>
            <a:pPr lvl="2"/>
            <a:r>
              <a:rPr lang="en-US" dirty="0" err="1" smtClean="0"/>
              <a:t>Justicia</a:t>
            </a:r>
            <a:r>
              <a:rPr lang="en-US" dirty="0" smtClean="0"/>
              <a:t> </a:t>
            </a:r>
            <a:r>
              <a:rPr lang="en-US" dirty="0" err="1" smtClean="0"/>
              <a:t>distributiva</a:t>
            </a:r>
            <a:endParaRPr lang="en-US" dirty="0" smtClean="0"/>
          </a:p>
          <a:p>
            <a:pPr lvl="2"/>
            <a:r>
              <a:rPr lang="en-US" dirty="0" err="1" smtClean="0"/>
              <a:t>Deseos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aspiraciones</a:t>
            </a:r>
            <a:r>
              <a:rPr lang="en-US" dirty="0" smtClean="0"/>
              <a:t> </a:t>
            </a:r>
            <a:r>
              <a:rPr lang="en-US" dirty="0" err="1" smtClean="0"/>
              <a:t>políticas</a:t>
            </a:r>
            <a:endParaRPr lang="en-US" dirty="0" smtClean="0"/>
          </a:p>
          <a:p>
            <a:pPr lvl="2"/>
            <a:r>
              <a:rPr lang="en-US" dirty="0" err="1" smtClean="0"/>
              <a:t>Preferencias</a:t>
            </a:r>
            <a:r>
              <a:rPr lang="en-US" dirty="0" smtClean="0"/>
              <a:t> </a:t>
            </a:r>
            <a:r>
              <a:rPr lang="en-US" dirty="0" err="1" smtClean="0"/>
              <a:t>endógenas</a:t>
            </a:r>
            <a:endParaRPr lang="en-US" dirty="0" smtClean="0"/>
          </a:p>
          <a:p>
            <a:pPr lvl="2"/>
            <a:r>
              <a:rPr lang="en-US" dirty="0" err="1" smtClean="0"/>
              <a:t>Irreversibilidad</a:t>
            </a:r>
            <a:r>
              <a:rPr lang="en-US" dirty="0" smtClean="0"/>
              <a:t>, </a:t>
            </a:r>
            <a:r>
              <a:rPr lang="en-US" dirty="0" err="1" smtClean="0"/>
              <a:t>generaciones</a:t>
            </a:r>
            <a:r>
              <a:rPr lang="en-US" dirty="0" smtClean="0"/>
              <a:t> </a:t>
            </a:r>
            <a:r>
              <a:rPr lang="en-US" dirty="0" err="1" smtClean="0"/>
              <a:t>futuras</a:t>
            </a:r>
            <a:r>
              <a:rPr lang="en-US" dirty="0" smtClean="0"/>
              <a:t>, </a:t>
            </a:r>
            <a:r>
              <a:rPr lang="en-US" dirty="0" err="1" smtClean="0"/>
              <a:t>animales</a:t>
            </a:r>
            <a:r>
              <a:rPr lang="en-US" dirty="0" smtClean="0"/>
              <a:t>, etc.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Pragmatismo</a:t>
            </a:r>
            <a:r>
              <a:rPr lang="en-US" dirty="0" smtClean="0"/>
              <a:t> II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/>
              <a:t>Eficiencia</a:t>
            </a:r>
            <a:r>
              <a:rPr lang="en-US" dirty="0" smtClean="0"/>
              <a:t> vs. </a:t>
            </a:r>
            <a:r>
              <a:rPr lang="en-US" dirty="0" err="1" smtClean="0"/>
              <a:t>Justicia</a:t>
            </a:r>
            <a:endParaRPr lang="en-US" dirty="0" smtClean="0"/>
          </a:p>
          <a:p>
            <a:pPr lvl="1"/>
            <a:r>
              <a:rPr lang="en-US" dirty="0" err="1" smtClean="0"/>
              <a:t>Lamentablemente</a:t>
            </a:r>
            <a:r>
              <a:rPr lang="en-US" dirty="0" smtClean="0"/>
              <a:t>, </a:t>
            </a:r>
            <a:r>
              <a:rPr lang="en-US" dirty="0" err="1" smtClean="0"/>
              <a:t>eficiencia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justicia</a:t>
            </a:r>
            <a:r>
              <a:rPr lang="en-US" dirty="0" smtClean="0"/>
              <a:t> </a:t>
            </a:r>
            <a:r>
              <a:rPr lang="en-US" dirty="0" err="1" smtClean="0"/>
              <a:t>están</a:t>
            </a:r>
            <a:r>
              <a:rPr lang="en-US" dirty="0" smtClean="0"/>
              <a:t> en </a:t>
            </a:r>
            <a:r>
              <a:rPr lang="en-US" dirty="0" err="1" smtClean="0"/>
              <a:t>conflicto</a:t>
            </a:r>
            <a:r>
              <a:rPr lang="en-US" dirty="0" smtClean="0"/>
              <a:t> con </a:t>
            </a:r>
            <a:r>
              <a:rPr lang="en-US" dirty="0" err="1" smtClean="0"/>
              <a:t>relativa</a:t>
            </a:r>
            <a:r>
              <a:rPr lang="en-US" dirty="0" smtClean="0"/>
              <a:t> </a:t>
            </a:r>
            <a:r>
              <a:rPr lang="en-US" dirty="0" err="1" smtClean="0"/>
              <a:t>frecuencia</a:t>
            </a:r>
            <a:endParaRPr lang="en-US" dirty="0" smtClean="0"/>
          </a:p>
          <a:p>
            <a:pPr lvl="1"/>
            <a:r>
              <a:rPr lang="en-US" dirty="0" smtClean="0"/>
              <a:t>O en </a:t>
            </a:r>
            <a:r>
              <a:rPr lang="en-US" dirty="0" err="1" smtClean="0"/>
              <a:t>otras</a:t>
            </a:r>
            <a:r>
              <a:rPr lang="en-US" dirty="0" smtClean="0"/>
              <a:t> </a:t>
            </a:r>
            <a:r>
              <a:rPr lang="en-US" dirty="0" err="1" smtClean="0"/>
              <a:t>palabras</a:t>
            </a:r>
            <a:r>
              <a:rPr lang="en-US" dirty="0" smtClean="0"/>
              <a:t>, la </a:t>
            </a:r>
            <a:r>
              <a:rPr lang="en-US" dirty="0" err="1" smtClean="0"/>
              <a:t>justicia</a:t>
            </a:r>
            <a:r>
              <a:rPr lang="en-US" dirty="0" smtClean="0"/>
              <a:t> </a:t>
            </a:r>
            <a:r>
              <a:rPr lang="en-US" dirty="0" err="1" smtClean="0"/>
              <a:t>viene</a:t>
            </a:r>
            <a:r>
              <a:rPr lang="en-US" dirty="0" smtClean="0"/>
              <a:t> dada a un </a:t>
            </a:r>
            <a:r>
              <a:rPr lang="en-US" dirty="0" err="1" smtClean="0"/>
              <a:t>costo</a:t>
            </a:r>
            <a:endParaRPr lang="en-US" dirty="0" smtClean="0"/>
          </a:p>
          <a:p>
            <a:pPr lvl="1"/>
            <a:r>
              <a:rPr lang="en-US" dirty="0" err="1" smtClean="0"/>
              <a:t>Sí</a:t>
            </a:r>
            <a:r>
              <a:rPr lang="en-US" dirty="0" smtClean="0"/>
              <a:t> </a:t>
            </a:r>
            <a:r>
              <a:rPr lang="en-US" dirty="0" err="1" smtClean="0"/>
              <a:t>bien</a:t>
            </a:r>
            <a:r>
              <a:rPr lang="en-US" dirty="0" smtClean="0"/>
              <a:t> </a:t>
            </a:r>
            <a:r>
              <a:rPr lang="en-US" dirty="0" err="1" smtClean="0"/>
              <a:t>puede</a:t>
            </a:r>
            <a:r>
              <a:rPr lang="en-US" dirty="0" smtClean="0"/>
              <a:t> </a:t>
            </a:r>
            <a:r>
              <a:rPr lang="en-US" dirty="0" err="1" smtClean="0"/>
              <a:t>haber</a:t>
            </a:r>
            <a:r>
              <a:rPr lang="en-US" dirty="0" smtClean="0"/>
              <a:t> </a:t>
            </a:r>
            <a:r>
              <a:rPr lang="en-US" dirty="0" err="1" smtClean="0"/>
              <a:t>descuerdo</a:t>
            </a:r>
            <a:r>
              <a:rPr lang="en-US" dirty="0" smtClean="0"/>
              <a:t> </a:t>
            </a:r>
            <a:r>
              <a:rPr lang="en-US" dirty="0" err="1" smtClean="0"/>
              <a:t>acerca</a:t>
            </a:r>
            <a:r>
              <a:rPr lang="en-US" dirty="0" smtClean="0"/>
              <a:t> de </a:t>
            </a:r>
            <a:r>
              <a:rPr lang="en-US" dirty="0" err="1" smtClean="0"/>
              <a:t>cuanta</a:t>
            </a:r>
            <a:r>
              <a:rPr lang="en-US" dirty="0" smtClean="0"/>
              <a:t> </a:t>
            </a:r>
            <a:r>
              <a:rPr lang="en-US" dirty="0" err="1" smtClean="0"/>
              <a:t>justicia</a:t>
            </a:r>
            <a:r>
              <a:rPr lang="en-US" dirty="0" smtClean="0"/>
              <a:t> </a:t>
            </a:r>
            <a:r>
              <a:rPr lang="en-US" dirty="0" err="1" smtClean="0"/>
              <a:t>debe</a:t>
            </a:r>
            <a:r>
              <a:rPr lang="en-US" dirty="0" smtClean="0"/>
              <a:t> </a:t>
            </a:r>
            <a:r>
              <a:rPr lang="en-US" dirty="0" err="1" smtClean="0"/>
              <a:t>existir</a:t>
            </a:r>
            <a:r>
              <a:rPr lang="en-US" dirty="0" smtClean="0"/>
              <a:t>, no hay </a:t>
            </a:r>
            <a:r>
              <a:rPr lang="en-US" dirty="0" err="1" smtClean="0"/>
              <a:t>desacuerdo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ese</a:t>
            </a:r>
            <a:r>
              <a:rPr lang="en-US" dirty="0" smtClean="0"/>
              <a:t> </a:t>
            </a:r>
            <a:r>
              <a:rPr lang="en-US" dirty="0" err="1" smtClean="0"/>
              <a:t>nivel</a:t>
            </a:r>
            <a:r>
              <a:rPr lang="en-US" dirty="0" smtClean="0"/>
              <a:t> de </a:t>
            </a:r>
            <a:r>
              <a:rPr lang="en-US" dirty="0" err="1" smtClean="0"/>
              <a:t>justicia</a:t>
            </a:r>
            <a:r>
              <a:rPr lang="en-US" dirty="0" smtClean="0"/>
              <a:t> </a:t>
            </a:r>
            <a:r>
              <a:rPr lang="en-US" dirty="0" err="1" smtClean="0"/>
              <a:t>debe</a:t>
            </a:r>
            <a:r>
              <a:rPr lang="en-US" dirty="0" smtClean="0"/>
              <a:t> </a:t>
            </a:r>
            <a:r>
              <a:rPr lang="en-US" dirty="0" err="1" smtClean="0"/>
              <a:t>conseguirse</a:t>
            </a:r>
            <a:r>
              <a:rPr lang="en-US" dirty="0" smtClean="0"/>
              <a:t> al </a:t>
            </a:r>
            <a:r>
              <a:rPr lang="en-US" dirty="0" err="1" smtClean="0"/>
              <a:t>mínimo</a:t>
            </a:r>
            <a:r>
              <a:rPr lang="en-US" dirty="0" smtClean="0"/>
              <a:t> </a:t>
            </a:r>
            <a:r>
              <a:rPr lang="en-US" dirty="0" err="1" smtClean="0"/>
              <a:t>costo</a:t>
            </a:r>
            <a:endParaRPr lang="en-US" dirty="0" smtClean="0"/>
          </a:p>
          <a:p>
            <a:pPr lvl="2"/>
            <a:r>
              <a:rPr lang="en-US" dirty="0" err="1" smtClean="0"/>
              <a:t>Regulación</a:t>
            </a:r>
            <a:r>
              <a:rPr lang="en-US" dirty="0" smtClean="0"/>
              <a:t> vs. </a:t>
            </a:r>
            <a:r>
              <a:rPr lang="en-US" dirty="0" err="1" smtClean="0"/>
              <a:t>sistema</a:t>
            </a:r>
            <a:r>
              <a:rPr lang="en-US" dirty="0" smtClean="0"/>
              <a:t> </a:t>
            </a:r>
            <a:r>
              <a:rPr lang="en-US" dirty="0" err="1" smtClean="0"/>
              <a:t>tributario</a:t>
            </a:r>
            <a:endParaRPr lang="en-US" dirty="0" smtClean="0"/>
          </a:p>
          <a:p>
            <a:pPr lvl="2"/>
            <a:r>
              <a:rPr lang="en-US" dirty="0" err="1" smtClean="0"/>
              <a:t>Regulación</a:t>
            </a:r>
            <a:r>
              <a:rPr lang="en-US" dirty="0" smtClean="0"/>
              <a:t> vs. “el </a:t>
            </a:r>
            <a:r>
              <a:rPr lang="en-US" dirty="0" err="1" smtClean="0"/>
              <a:t>lado</a:t>
            </a:r>
            <a:r>
              <a:rPr lang="en-US" dirty="0" smtClean="0"/>
              <a:t> de la </a:t>
            </a:r>
            <a:r>
              <a:rPr lang="en-US" dirty="0" err="1" smtClean="0"/>
              <a:t>demanda</a:t>
            </a:r>
            <a:r>
              <a:rPr lang="en-US" dirty="0" smtClean="0"/>
              <a:t>” (</a:t>
            </a:r>
            <a:r>
              <a:rPr lang="en-US" dirty="0" err="1" smtClean="0"/>
              <a:t>o</a:t>
            </a:r>
            <a:r>
              <a:rPr lang="en-US" dirty="0" smtClean="0"/>
              <a:t> </a:t>
            </a:r>
            <a:r>
              <a:rPr lang="en-US" dirty="0" err="1" smtClean="0"/>
              <a:t>gasto</a:t>
            </a:r>
            <a:r>
              <a:rPr lang="en-US" dirty="0" smtClean="0"/>
              <a:t> social) 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Pragmatismo</a:t>
            </a:r>
            <a:r>
              <a:rPr lang="en-US" dirty="0" smtClean="0"/>
              <a:t> III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Pragmatismo</a:t>
            </a:r>
            <a:r>
              <a:rPr lang="en-US" dirty="0" smtClean="0"/>
              <a:t>: </a:t>
            </a:r>
            <a:r>
              <a:rPr lang="en-US" dirty="0" err="1" smtClean="0"/>
              <a:t>Soluciones</a:t>
            </a:r>
            <a:r>
              <a:rPr lang="en-US" dirty="0" smtClean="0"/>
              <a:t> </a:t>
            </a:r>
            <a:r>
              <a:rPr lang="en-US" dirty="0" err="1" smtClean="0"/>
              <a:t>concretas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dependen</a:t>
            </a:r>
            <a:r>
              <a:rPr lang="en-US" dirty="0" smtClean="0"/>
              <a:t> de </a:t>
            </a:r>
            <a:r>
              <a:rPr lang="en-US" dirty="0" err="1" smtClean="0"/>
              <a:t>cada</a:t>
            </a:r>
            <a:r>
              <a:rPr lang="en-US" dirty="0" smtClean="0"/>
              <a:t> sector en particular</a:t>
            </a:r>
          </a:p>
          <a:p>
            <a:pPr lvl="1"/>
            <a:r>
              <a:rPr lang="en-US" dirty="0" err="1" smtClean="0"/>
              <a:t>Mirar</a:t>
            </a:r>
            <a:r>
              <a:rPr lang="en-US" dirty="0" smtClean="0"/>
              <a:t> la </a:t>
            </a:r>
            <a:r>
              <a:rPr lang="en-US" dirty="0" err="1" smtClean="0"/>
              <a:t>realidad</a:t>
            </a:r>
            <a:r>
              <a:rPr lang="en-US" dirty="0" smtClean="0"/>
              <a:t>, </a:t>
            </a:r>
            <a:r>
              <a:rPr lang="en-US" dirty="0" err="1" smtClean="0"/>
              <a:t>qué</a:t>
            </a:r>
            <a:r>
              <a:rPr lang="en-US" dirty="0" smtClean="0"/>
              <a:t> </a:t>
            </a:r>
            <a:r>
              <a:rPr lang="en-US" dirty="0" err="1" smtClean="0"/>
              <a:t>anda</a:t>
            </a:r>
            <a:r>
              <a:rPr lang="en-US" dirty="0" smtClean="0"/>
              <a:t> </a:t>
            </a:r>
            <a:r>
              <a:rPr lang="en-US" dirty="0" err="1" smtClean="0"/>
              <a:t>bien</a:t>
            </a:r>
            <a:r>
              <a:rPr lang="en-US" dirty="0" smtClean="0"/>
              <a:t> </a:t>
            </a:r>
            <a:r>
              <a:rPr lang="en-US" dirty="0" err="1" smtClean="0"/>
              <a:t>y</a:t>
            </a:r>
            <a:r>
              <a:rPr lang="en-US" dirty="0" smtClean="0"/>
              <a:t> </a:t>
            </a:r>
            <a:r>
              <a:rPr lang="en-US" dirty="0" err="1" smtClean="0"/>
              <a:t>qué</a:t>
            </a:r>
            <a:r>
              <a:rPr lang="en-US" dirty="0" smtClean="0"/>
              <a:t> </a:t>
            </a:r>
            <a:r>
              <a:rPr lang="en-US" dirty="0" err="1" smtClean="0"/>
              <a:t>anda</a:t>
            </a:r>
            <a:r>
              <a:rPr lang="en-US" dirty="0" smtClean="0"/>
              <a:t> mal</a:t>
            </a:r>
          </a:p>
          <a:p>
            <a:pPr lvl="1"/>
            <a:r>
              <a:rPr lang="en-US" dirty="0" err="1" smtClean="0"/>
              <a:t>Consciencia</a:t>
            </a:r>
            <a:r>
              <a:rPr lang="en-US" dirty="0" smtClean="0"/>
              <a:t> de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todas</a:t>
            </a:r>
            <a:r>
              <a:rPr lang="en-US" dirty="0" smtClean="0"/>
              <a:t> </a:t>
            </a:r>
            <a:r>
              <a:rPr lang="en-US" dirty="0" err="1" smtClean="0"/>
              <a:t>las</a:t>
            </a:r>
            <a:r>
              <a:rPr lang="en-US" dirty="0" smtClean="0"/>
              <a:t> </a:t>
            </a:r>
            <a:r>
              <a:rPr lang="en-US" dirty="0" err="1" smtClean="0"/>
              <a:t>soluciones</a:t>
            </a:r>
            <a:r>
              <a:rPr lang="en-US" dirty="0" smtClean="0"/>
              <a:t> </a:t>
            </a:r>
            <a:r>
              <a:rPr lang="en-US" dirty="0" err="1" smtClean="0"/>
              <a:t>fallan</a:t>
            </a:r>
            <a:endParaRPr lang="en-US" dirty="0" smtClean="0"/>
          </a:p>
          <a:p>
            <a:pPr lvl="2"/>
            <a:r>
              <a:rPr lang="en-US" dirty="0" err="1" smtClean="0"/>
              <a:t>Fallas</a:t>
            </a:r>
            <a:r>
              <a:rPr lang="en-US" dirty="0" smtClean="0"/>
              <a:t> de </a:t>
            </a:r>
            <a:r>
              <a:rPr lang="en-US" dirty="0" err="1" smtClean="0"/>
              <a:t>mercado</a:t>
            </a:r>
            <a:endParaRPr lang="en-US" dirty="0" smtClean="0"/>
          </a:p>
          <a:p>
            <a:pPr lvl="2"/>
            <a:r>
              <a:rPr lang="en-US" dirty="0" err="1" smtClean="0"/>
              <a:t>Fallas</a:t>
            </a:r>
            <a:r>
              <a:rPr lang="en-US" dirty="0" smtClean="0"/>
              <a:t> de </a:t>
            </a:r>
            <a:r>
              <a:rPr lang="en-US" dirty="0" err="1" smtClean="0"/>
              <a:t>gobierno</a:t>
            </a:r>
            <a:endParaRPr lang="en-US" dirty="0" smtClean="0"/>
          </a:p>
          <a:p>
            <a:pPr lvl="2"/>
            <a:r>
              <a:rPr lang="en-US" dirty="0" err="1" smtClean="0"/>
              <a:t>Fallas</a:t>
            </a:r>
            <a:r>
              <a:rPr lang="en-US" dirty="0" smtClean="0"/>
              <a:t> de la </a:t>
            </a:r>
            <a:r>
              <a:rPr lang="en-US" dirty="0" err="1" smtClean="0"/>
              <a:t>sociedad</a:t>
            </a:r>
            <a:endParaRPr lang="en-US" dirty="0" smtClean="0"/>
          </a:p>
          <a:p>
            <a:pPr lvl="2"/>
            <a:r>
              <a:rPr lang="en-US" dirty="0" err="1" smtClean="0"/>
              <a:t>Fallas</a:t>
            </a:r>
            <a:r>
              <a:rPr lang="en-US" dirty="0" smtClean="0"/>
              <a:t> de  los </a:t>
            </a:r>
            <a:r>
              <a:rPr lang="en-US" dirty="0" err="1" smtClean="0"/>
              <a:t>individuos</a:t>
            </a:r>
            <a:endParaRPr lang="en-US" dirty="0" smtClean="0"/>
          </a:p>
          <a:p>
            <a:r>
              <a:rPr lang="en-US" dirty="0" err="1" smtClean="0"/>
              <a:t>Beneficio</a:t>
            </a:r>
            <a:r>
              <a:rPr lang="en-US" dirty="0" smtClean="0"/>
              <a:t> de la </a:t>
            </a:r>
            <a:r>
              <a:rPr lang="en-US" dirty="0" err="1" smtClean="0"/>
              <a:t>duda</a:t>
            </a:r>
            <a:r>
              <a:rPr lang="en-US" dirty="0" smtClean="0"/>
              <a:t> al </a:t>
            </a:r>
            <a:r>
              <a:rPr lang="en-US" dirty="0" err="1" smtClean="0"/>
              <a:t>mercado</a:t>
            </a:r>
            <a:endParaRPr lang="en-US" dirty="0" smtClean="0"/>
          </a:p>
          <a:p>
            <a:pPr lvl="1"/>
            <a:r>
              <a:rPr lang="en-US" dirty="0" err="1" smtClean="0"/>
              <a:t>Punto</a:t>
            </a:r>
            <a:r>
              <a:rPr lang="en-US" dirty="0" smtClean="0"/>
              <a:t> de </a:t>
            </a:r>
            <a:r>
              <a:rPr lang="en-US" dirty="0" err="1" smtClean="0"/>
              <a:t>partida</a:t>
            </a:r>
            <a:endParaRPr lang="en-US" dirty="0" smtClean="0"/>
          </a:p>
          <a:p>
            <a:pPr lvl="1"/>
            <a:r>
              <a:rPr lang="en-US" dirty="0" err="1" smtClean="0"/>
              <a:t>Efectividad</a:t>
            </a:r>
            <a:r>
              <a:rPr lang="en-US" dirty="0" smtClean="0"/>
              <a:t> de la </a:t>
            </a:r>
            <a:r>
              <a:rPr lang="en-US" dirty="0" err="1" smtClean="0"/>
              <a:t>competencia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Tres</a:t>
            </a:r>
            <a:r>
              <a:rPr lang="en-US" dirty="0" smtClean="0"/>
              <a:t> </a:t>
            </a:r>
            <a:r>
              <a:rPr lang="en-US" dirty="0" err="1" smtClean="0"/>
              <a:t>dimensiones</a:t>
            </a:r>
            <a:r>
              <a:rPr lang="en-US" dirty="0" smtClean="0"/>
              <a:t> </a:t>
            </a:r>
            <a:r>
              <a:rPr lang="en-US" dirty="0" err="1" smtClean="0"/>
              <a:t>esenciales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Tres</a:t>
            </a:r>
            <a:r>
              <a:rPr lang="en-US" dirty="0" smtClean="0"/>
              <a:t> </a:t>
            </a:r>
            <a:r>
              <a:rPr lang="en-US" dirty="0" err="1" smtClean="0"/>
              <a:t>dimensiones</a:t>
            </a:r>
            <a:r>
              <a:rPr lang="en-US" dirty="0" smtClean="0"/>
              <a:t> de </a:t>
            </a:r>
            <a:r>
              <a:rPr lang="en-US" dirty="0" err="1" smtClean="0"/>
              <a:t>toda</a:t>
            </a:r>
            <a:r>
              <a:rPr lang="en-US" dirty="0" smtClean="0"/>
              <a:t> </a:t>
            </a:r>
            <a:r>
              <a:rPr lang="en-US" dirty="0" err="1" smtClean="0"/>
              <a:t>regulación</a:t>
            </a:r>
            <a:r>
              <a:rPr lang="en-US" dirty="0" smtClean="0"/>
              <a:t> (en </a:t>
            </a:r>
            <a:r>
              <a:rPr lang="en-US" dirty="0" err="1" smtClean="0"/>
              <a:t>sentido</a:t>
            </a:r>
            <a:r>
              <a:rPr lang="en-US" dirty="0" smtClean="0"/>
              <a:t> </a:t>
            </a:r>
            <a:r>
              <a:rPr lang="en-US" dirty="0" err="1" smtClean="0"/>
              <a:t>amplio</a:t>
            </a:r>
            <a:r>
              <a:rPr lang="en-US" dirty="0" smtClean="0"/>
              <a:t>)</a:t>
            </a:r>
          </a:p>
          <a:p>
            <a:pPr lvl="1"/>
            <a:r>
              <a:rPr lang="en-US" dirty="0" err="1" smtClean="0"/>
              <a:t>Establecimiento</a:t>
            </a:r>
            <a:r>
              <a:rPr lang="en-US" dirty="0" smtClean="0"/>
              <a:t> de </a:t>
            </a:r>
            <a:r>
              <a:rPr lang="en-US" dirty="0" err="1" smtClean="0"/>
              <a:t>estándares</a:t>
            </a:r>
            <a:endParaRPr lang="en-US" dirty="0" smtClean="0"/>
          </a:p>
          <a:p>
            <a:pPr lvl="1"/>
            <a:r>
              <a:rPr lang="en-US" dirty="0" err="1" smtClean="0"/>
              <a:t>Monitoreo</a:t>
            </a:r>
            <a:endParaRPr lang="en-US" dirty="0" smtClean="0"/>
          </a:p>
          <a:p>
            <a:pPr lvl="1"/>
            <a:r>
              <a:rPr lang="en-US" i="1" dirty="0" smtClean="0"/>
              <a:t>Enforcement</a:t>
            </a:r>
          </a:p>
          <a:p>
            <a:pPr lvl="1">
              <a:buNone/>
            </a:pPr>
            <a:endParaRPr lang="en-US" i="1" dirty="0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Programa</a:t>
            </a:r>
            <a:r>
              <a:rPr lang="en-US" dirty="0" smtClean="0"/>
              <a:t> del </a:t>
            </a:r>
            <a:r>
              <a:rPr lang="en-US" dirty="0" err="1" smtClean="0"/>
              <a:t>curso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Module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e">
      <a:majorFont>
        <a:latin typeface="Corbel"/>
        <a:ea typeface=""/>
        <a:cs typeface=""/>
        <a:font script="Jpan" typeface="ＭＳ ゴシック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ＭＳ ゴシック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Module.thmx</Template>
  <TotalTime>352</TotalTime>
  <Words>701</Words>
  <Application>Microsoft Macintosh PowerPoint</Application>
  <PresentationFormat>On-screen Show (4:3)</PresentationFormat>
  <Paragraphs>89</Paragraphs>
  <Slides>17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Module</vt:lpstr>
      <vt:lpstr>Nuevas Formas de Intervención Administrativa</vt:lpstr>
      <vt:lpstr>De qué se trata este curso </vt:lpstr>
      <vt:lpstr>Introducción “política”:  capitalismo regulatorio</vt:lpstr>
      <vt:lpstr>Capitalismo Regulatorio</vt:lpstr>
      <vt:lpstr>Pragmatismo I</vt:lpstr>
      <vt:lpstr>Pragmatismo II</vt:lpstr>
      <vt:lpstr>Pragmatismo III</vt:lpstr>
      <vt:lpstr>Tres dimensiones esenciales</vt:lpstr>
      <vt:lpstr>Programa del curso</vt:lpstr>
      <vt:lpstr>Introducción al mundo de las fallas</vt:lpstr>
      <vt:lpstr>Teorías de la regulación</vt:lpstr>
      <vt:lpstr>Posición institucional de la Administración</vt:lpstr>
      <vt:lpstr>Regulación de monopolios naturales</vt:lpstr>
      <vt:lpstr>Instrumentos y técnicas regulatorias</vt:lpstr>
      <vt:lpstr>Cumplimiento de la Ley</vt:lpstr>
      <vt:lpstr>Regulación de riesgos</vt:lpstr>
      <vt:lpstr>Globalización y regulación</vt:lpstr>
    </vt:vector>
  </TitlesOfParts>
  <Company>Santiago Montt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Nuevas Formas de Intervención Administrativa</dc:title>
  <dc:creator>Santiago Montt</dc:creator>
  <cp:lastModifiedBy>Santiago Montt</cp:lastModifiedBy>
  <cp:revision>8</cp:revision>
  <dcterms:created xsi:type="dcterms:W3CDTF">2009-09-08T03:38:38Z</dcterms:created>
  <dcterms:modified xsi:type="dcterms:W3CDTF">2009-09-08T03:39:50Z</dcterms:modified>
</cp:coreProperties>
</file>

<file path=docProps/thumbnail.jpeg>
</file>