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348" r:id="rId3"/>
    <p:sldId id="349" r:id="rId4"/>
    <p:sldId id="350" r:id="rId5"/>
    <p:sldId id="351" r:id="rId6"/>
    <p:sldId id="352" r:id="rId7"/>
    <p:sldId id="353" r:id="rId8"/>
    <p:sldId id="354" r:id="rId9"/>
    <p:sldId id="356" r:id="rId10"/>
    <p:sldId id="357" r:id="rId11"/>
    <p:sldId id="358" r:id="rId12"/>
    <p:sldId id="359" r:id="rId13"/>
    <p:sldId id="360" r:id="rId14"/>
    <p:sldId id="372" r:id="rId15"/>
    <p:sldId id="361" r:id="rId16"/>
    <p:sldId id="355" r:id="rId17"/>
    <p:sldId id="362" r:id="rId18"/>
    <p:sldId id="363" r:id="rId19"/>
    <p:sldId id="365" r:id="rId20"/>
    <p:sldId id="366" r:id="rId21"/>
    <p:sldId id="367" r:id="rId22"/>
    <p:sldId id="368" r:id="rId23"/>
    <p:sldId id="369" r:id="rId24"/>
    <p:sldId id="370" r:id="rId25"/>
    <p:sldId id="371"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4" d="100"/>
          <a:sy n="94" d="100"/>
        </p:scale>
        <p:origin x="-6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tableStyles" Target="tableStyles.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printerSettings" Target="printerSettings/printerSettings1.bin"/><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presProps" Target="presProps.xml"/><Relationship Id="rId26" Type="http://schemas.openxmlformats.org/officeDocument/2006/relationships/slide" Target="slides/slide25.xml"/><Relationship Id="rId30" Type="http://schemas.openxmlformats.org/officeDocument/2006/relationships/theme" Target="theme/theme1.xml"/><Relationship Id="rId11" Type="http://schemas.openxmlformats.org/officeDocument/2006/relationships/slide" Target="slides/slide10.xml"/><Relationship Id="rId29" Type="http://schemas.openxmlformats.org/officeDocument/2006/relationships/viewProps" Target="viewProp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s-ES_tradnl"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s-ES_tradnl" smtClean="0"/>
              <a:t>Click to edit Master subtitle style</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11/13/09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11/13/09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11/13/09</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s-ES_tradnl"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11/13/09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s-ES_tradnl" smtClean="0"/>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11/13/09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11/13/09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7" name="Date Placeholder 6"/>
          <p:cNvSpPr>
            <a:spLocks noGrp="1"/>
          </p:cNvSpPr>
          <p:nvPr>
            <p:ph type="dt" sz="half" idx="10"/>
          </p:nvPr>
        </p:nvSpPr>
        <p:spPr/>
        <p:txBody>
          <a:bodyPr/>
          <a:lstStyle/>
          <a:p>
            <a:fld id="{F3217B74-410C-3144-8A15-6588C267DB84}" type="datetimeFigureOut">
              <a:rPr lang="en-US" smtClean="0"/>
              <a:pPr/>
              <a:t>11/13/09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Date Placeholder 2"/>
          <p:cNvSpPr>
            <a:spLocks noGrp="1"/>
          </p:cNvSpPr>
          <p:nvPr>
            <p:ph type="dt" sz="half" idx="10"/>
          </p:nvPr>
        </p:nvSpPr>
        <p:spPr/>
        <p:txBody>
          <a:bodyPr/>
          <a:lstStyle/>
          <a:p>
            <a:fld id="{F3217B74-410C-3144-8A15-6588C267DB84}" type="datetimeFigureOut">
              <a:rPr lang="en-US" smtClean="0"/>
              <a:pPr/>
              <a:t>11/13/09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11/13/09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s-ES_tradnl"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11/13/09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s-ES_tradnl"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s-ES_tradnl"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F3217B74-410C-3144-8A15-6588C267DB84}" type="datetimeFigureOut">
              <a:rPr lang="en-US" smtClean="0"/>
              <a:pPr/>
              <a:t>11/13/09</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DA47615-6B31-F542-8F4D-DC5221AF5B0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F3217B74-410C-3144-8A15-6588C267DB84}" type="datetimeFigureOut">
              <a:rPr lang="en-US" smtClean="0"/>
              <a:pPr/>
              <a:t>11/13/09</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p:txBody>
          <a:bodyPr/>
          <a:lstStyle/>
          <a:p>
            <a:r>
              <a:rPr lang="en-US" dirty="0" smtClean="0"/>
              <a:t>14a </a:t>
            </a:r>
            <a:r>
              <a:rPr lang="en-US" dirty="0" err="1" smtClean="0"/>
              <a:t>Clase</a:t>
            </a:r>
            <a:r>
              <a:rPr lang="en-US" dirty="0" smtClean="0"/>
              <a:t>: </a:t>
            </a:r>
            <a:r>
              <a:rPr lang="en-US" dirty="0" err="1" smtClean="0"/>
              <a:t>Fallas</a:t>
            </a:r>
            <a:r>
              <a:rPr lang="en-US" dirty="0" smtClean="0"/>
              <a:t> de </a:t>
            </a:r>
            <a:r>
              <a:rPr lang="en-US" dirty="0" err="1" smtClean="0"/>
              <a:t>gobierno</a:t>
            </a:r>
            <a:endParaRPr lang="en-US" dirty="0" smtClean="0"/>
          </a:p>
          <a:p>
            <a:endParaRPr lang="en-US" dirty="0"/>
          </a:p>
        </p:txBody>
      </p:sp>
      <p:sp>
        <p:nvSpPr>
          <p:cNvPr id="4" name="TextBox 3"/>
          <p:cNvSpPr txBox="1"/>
          <p:nvPr/>
        </p:nvSpPr>
        <p:spPr>
          <a:xfrm>
            <a:off x="4572000" y="5714999"/>
            <a:ext cx="2530748"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3 de </a:t>
            </a:r>
            <a:r>
              <a:rPr lang="en-US" dirty="0" err="1" smtClean="0"/>
              <a:t>noviembre</a:t>
            </a:r>
            <a:r>
              <a:rPr lang="en-US" smtClean="0"/>
              <a:t> de </a:t>
            </a:r>
            <a:r>
              <a:rPr lang="en-US" dirty="0" smtClean="0"/>
              <a:t>2009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 Public </a:t>
            </a:r>
            <a:r>
              <a:rPr lang="en-US" dirty="0" err="1" smtClean="0"/>
              <a:t>v</a:t>
            </a:r>
            <a:r>
              <a:rPr lang="en-US" dirty="0" smtClean="0"/>
              <a:t>. Private Interest (1)</a:t>
            </a:r>
            <a:endParaRPr lang="en-US" dirty="0"/>
          </a:p>
        </p:txBody>
      </p:sp>
      <p:sp>
        <p:nvSpPr>
          <p:cNvPr id="3" name="Content Placeholder 2"/>
          <p:cNvSpPr>
            <a:spLocks noGrp="1"/>
          </p:cNvSpPr>
          <p:nvPr>
            <p:ph idx="1"/>
          </p:nvPr>
        </p:nvSpPr>
        <p:spPr/>
        <p:txBody>
          <a:bodyPr/>
          <a:lstStyle/>
          <a:p>
            <a:r>
              <a:rPr lang="en-US" dirty="0" err="1" smtClean="0"/>
              <a:t>Motivación</a:t>
            </a:r>
            <a:r>
              <a:rPr lang="en-US" dirty="0" smtClean="0"/>
              <a:t>: </a:t>
            </a:r>
            <a:r>
              <a:rPr lang="en-US" dirty="0" err="1" smtClean="0"/>
              <a:t>pública</a:t>
            </a:r>
            <a:r>
              <a:rPr lang="en-US" dirty="0" smtClean="0"/>
              <a:t> vs. </a:t>
            </a:r>
            <a:r>
              <a:rPr lang="en-US" dirty="0" err="1" smtClean="0"/>
              <a:t>privada</a:t>
            </a:r>
            <a:endParaRPr lang="en-US" dirty="0" smtClean="0"/>
          </a:p>
          <a:p>
            <a:pPr lvl="1"/>
            <a:r>
              <a:rPr lang="en-US" dirty="0" smtClean="0"/>
              <a:t>El </a:t>
            </a:r>
            <a:r>
              <a:rPr lang="en-US" dirty="0" err="1" smtClean="0"/>
              <a:t>interés</a:t>
            </a:r>
            <a:r>
              <a:rPr lang="en-US" dirty="0" smtClean="0"/>
              <a:t> </a:t>
            </a:r>
            <a:r>
              <a:rPr lang="en-US" dirty="0" err="1" smtClean="0"/>
              <a:t>privado</a:t>
            </a:r>
            <a:r>
              <a:rPr lang="en-US" dirty="0" smtClean="0"/>
              <a:t> </a:t>
            </a:r>
            <a:r>
              <a:rPr lang="en-US" dirty="0" err="1" smtClean="0"/>
              <a:t>es</a:t>
            </a:r>
            <a:r>
              <a:rPr lang="en-US" dirty="0" smtClean="0"/>
              <a:t> la </a:t>
            </a:r>
            <a:r>
              <a:rPr lang="en-US" dirty="0" err="1" smtClean="0"/>
              <a:t>concepción</a:t>
            </a:r>
            <a:r>
              <a:rPr lang="en-US" dirty="0" smtClean="0"/>
              <a:t> </a:t>
            </a:r>
            <a:r>
              <a:rPr lang="en-US" dirty="0" err="1" smtClean="0"/>
              <a:t>estándar</a:t>
            </a:r>
            <a:r>
              <a:rPr lang="en-US" dirty="0" smtClean="0"/>
              <a:t> de la </a:t>
            </a:r>
            <a:r>
              <a:rPr lang="en-US" dirty="0" err="1" smtClean="0"/>
              <a:t>economía</a:t>
            </a:r>
            <a:r>
              <a:rPr lang="en-US" dirty="0" smtClean="0"/>
              <a:t>: </a:t>
            </a:r>
            <a:r>
              <a:rPr lang="en-US" dirty="0" err="1" smtClean="0"/>
              <a:t>corresponde</a:t>
            </a:r>
            <a:r>
              <a:rPr lang="en-US" dirty="0" smtClean="0"/>
              <a:t> a la idea de </a:t>
            </a:r>
            <a:r>
              <a:rPr lang="en-US" dirty="0" err="1" smtClean="0"/>
              <a:t>preferencias</a:t>
            </a:r>
            <a:r>
              <a:rPr lang="en-US" dirty="0" smtClean="0"/>
              <a:t> </a:t>
            </a:r>
            <a:r>
              <a:rPr lang="en-US" dirty="0" err="1" smtClean="0"/>
              <a:t>personales</a:t>
            </a:r>
            <a:endParaRPr lang="en-US" dirty="0" smtClean="0"/>
          </a:p>
          <a:p>
            <a:pPr lvl="1"/>
            <a:r>
              <a:rPr lang="en-US" dirty="0" smtClean="0"/>
              <a:t>El </a:t>
            </a:r>
            <a:r>
              <a:rPr lang="en-US" dirty="0" err="1" smtClean="0"/>
              <a:t>interés</a:t>
            </a:r>
            <a:r>
              <a:rPr lang="en-US" dirty="0" smtClean="0"/>
              <a:t> </a:t>
            </a:r>
            <a:r>
              <a:rPr lang="en-US" dirty="0" err="1" smtClean="0"/>
              <a:t>público</a:t>
            </a:r>
            <a:r>
              <a:rPr lang="en-US" dirty="0" smtClean="0"/>
              <a:t> </a:t>
            </a:r>
            <a:r>
              <a:rPr lang="en-US" dirty="0" err="1" smtClean="0"/>
              <a:t>corresponde</a:t>
            </a:r>
            <a:r>
              <a:rPr lang="en-US" dirty="0" smtClean="0"/>
              <a:t> a la idea de </a:t>
            </a:r>
            <a:r>
              <a:rPr lang="en-US" dirty="0" err="1" smtClean="0"/>
              <a:t>preocupación</a:t>
            </a:r>
            <a:r>
              <a:rPr lang="en-US" dirty="0" smtClean="0"/>
              <a:t> </a:t>
            </a:r>
            <a:r>
              <a:rPr lang="en-US" dirty="0" err="1" smtClean="0"/>
              <a:t>por</a:t>
            </a:r>
            <a:r>
              <a:rPr lang="en-US" dirty="0" smtClean="0"/>
              <a:t> </a:t>
            </a:r>
            <a:r>
              <a:rPr lang="en-US" dirty="0" err="1" smtClean="0"/>
              <a:t>otros</a:t>
            </a:r>
            <a:r>
              <a:rPr lang="en-US" dirty="0" smtClean="0"/>
              <a:t> (other-</a:t>
            </a:r>
            <a:r>
              <a:rPr lang="en-US" dirty="0" err="1" smtClean="0"/>
              <a:t>regardingness</a:t>
            </a:r>
            <a:r>
              <a:rPr lang="en-US" dirty="0" smtClean="0"/>
              <a:t>), </a:t>
            </a:r>
            <a:r>
              <a:rPr lang="en-US" dirty="0" err="1" smtClean="0"/>
              <a:t>incluyendo</a:t>
            </a:r>
            <a:r>
              <a:rPr lang="en-US" dirty="0" smtClean="0"/>
              <a:t> </a:t>
            </a:r>
            <a:r>
              <a:rPr lang="en-US" dirty="0" err="1" smtClean="0"/>
              <a:t>intereses</a:t>
            </a:r>
            <a:r>
              <a:rPr lang="en-US" dirty="0" smtClean="0"/>
              <a:t> </a:t>
            </a:r>
            <a:r>
              <a:rPr lang="en-US" dirty="0" err="1" smtClean="0"/>
              <a:t>ideológicos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General vs. Special Interests  (1)</a:t>
            </a:r>
            <a:endParaRPr lang="en-US" dirty="0"/>
          </a:p>
        </p:txBody>
      </p:sp>
      <p:sp>
        <p:nvSpPr>
          <p:cNvPr id="3" name="Content Placeholder 2"/>
          <p:cNvSpPr>
            <a:spLocks noGrp="1"/>
          </p:cNvSpPr>
          <p:nvPr>
            <p:ph idx="1"/>
          </p:nvPr>
        </p:nvSpPr>
        <p:spPr/>
        <p:txBody>
          <a:bodyPr>
            <a:normAutofit lnSpcReduction="10000"/>
          </a:bodyPr>
          <a:lstStyle/>
          <a:p>
            <a:r>
              <a:rPr lang="en-US" dirty="0" err="1" smtClean="0"/>
              <a:t>Independiente</a:t>
            </a:r>
            <a:r>
              <a:rPr lang="en-US" dirty="0" smtClean="0"/>
              <a:t> de </a:t>
            </a:r>
            <a:r>
              <a:rPr lang="en-US" dirty="0" err="1" smtClean="0"/>
              <a:t>las</a:t>
            </a:r>
            <a:r>
              <a:rPr lang="en-US" dirty="0" smtClean="0"/>
              <a:t> </a:t>
            </a:r>
            <a:r>
              <a:rPr lang="en-US" dirty="0" err="1" smtClean="0"/>
              <a:t>motivaciones</a:t>
            </a:r>
            <a:r>
              <a:rPr lang="en-US" dirty="0" smtClean="0"/>
              <a:t>, </a:t>
            </a:r>
            <a:r>
              <a:rPr lang="en-US" dirty="0" err="1" smtClean="0"/>
              <a:t>las</a:t>
            </a:r>
            <a:r>
              <a:rPr lang="en-US" dirty="0" smtClean="0"/>
              <a:t> </a:t>
            </a:r>
            <a:r>
              <a:rPr lang="en-US" dirty="0" err="1" smtClean="0"/>
              <a:t>acciones</a:t>
            </a:r>
            <a:r>
              <a:rPr lang="en-US" dirty="0" smtClean="0"/>
              <a:t> </a:t>
            </a:r>
            <a:r>
              <a:rPr lang="en-US" dirty="0" err="1" smtClean="0"/>
              <a:t>o</a:t>
            </a:r>
            <a:r>
              <a:rPr lang="en-US" dirty="0" smtClean="0"/>
              <a:t> </a:t>
            </a:r>
            <a:r>
              <a:rPr lang="en-US" dirty="0" err="1" smtClean="0"/>
              <a:t>políticas</a:t>
            </a:r>
            <a:r>
              <a:rPr lang="en-US" dirty="0" smtClean="0"/>
              <a:t> </a:t>
            </a:r>
            <a:r>
              <a:rPr lang="en-US" dirty="0" err="1" smtClean="0"/>
              <a:t>pueden</a:t>
            </a:r>
            <a:r>
              <a:rPr lang="en-US" dirty="0" smtClean="0"/>
              <a:t> ser </a:t>
            </a:r>
            <a:r>
              <a:rPr lang="en-US" dirty="0" err="1" smtClean="0"/>
              <a:t>calificadas</a:t>
            </a:r>
            <a:r>
              <a:rPr lang="en-US" dirty="0" smtClean="0"/>
              <a:t> de “</a:t>
            </a:r>
            <a:r>
              <a:rPr lang="en-US" dirty="0" err="1" smtClean="0"/>
              <a:t>interés</a:t>
            </a:r>
            <a:r>
              <a:rPr lang="en-US" dirty="0" smtClean="0"/>
              <a:t> general” </a:t>
            </a:r>
            <a:r>
              <a:rPr lang="en-US" dirty="0" err="1" smtClean="0"/>
              <a:t>si</a:t>
            </a:r>
            <a:r>
              <a:rPr lang="en-US" dirty="0" smtClean="0"/>
              <a:t> </a:t>
            </a:r>
            <a:r>
              <a:rPr lang="en-US" dirty="0" err="1" smtClean="0"/>
              <a:t>las</a:t>
            </a:r>
            <a:r>
              <a:rPr lang="en-US" dirty="0" smtClean="0"/>
              <a:t> </a:t>
            </a:r>
            <a:r>
              <a:rPr lang="en-US" dirty="0" err="1" smtClean="0"/>
              <a:t>mismas</a:t>
            </a:r>
            <a:r>
              <a:rPr lang="en-US" dirty="0" smtClean="0"/>
              <a:t> </a:t>
            </a:r>
            <a:r>
              <a:rPr lang="en-US" dirty="0" err="1" smtClean="0"/>
              <a:t>serían</a:t>
            </a:r>
            <a:r>
              <a:rPr lang="en-US" dirty="0" smtClean="0"/>
              <a:t> </a:t>
            </a:r>
            <a:r>
              <a:rPr lang="en-US" dirty="0" err="1" smtClean="0"/>
              <a:t>aprobadas</a:t>
            </a:r>
            <a:r>
              <a:rPr lang="en-US" dirty="0" smtClean="0"/>
              <a:t> </a:t>
            </a:r>
            <a:r>
              <a:rPr lang="en-US" dirty="0" err="1" smtClean="0"/>
              <a:t>por</a:t>
            </a:r>
            <a:r>
              <a:rPr lang="en-US" dirty="0" smtClean="0"/>
              <a:t> la </a:t>
            </a:r>
            <a:r>
              <a:rPr lang="en-US" dirty="0" err="1" smtClean="0"/>
              <a:t>población</a:t>
            </a:r>
            <a:r>
              <a:rPr lang="en-US" dirty="0" smtClean="0"/>
              <a:t> en </a:t>
            </a:r>
            <a:r>
              <a:rPr lang="en-US" dirty="0" err="1" smtClean="0"/>
              <a:t>caso</a:t>
            </a:r>
            <a:r>
              <a:rPr lang="en-US" dirty="0" smtClean="0"/>
              <a:t> </a:t>
            </a:r>
            <a:r>
              <a:rPr lang="en-US" dirty="0" err="1" smtClean="0"/>
              <a:t>que</a:t>
            </a:r>
            <a:r>
              <a:rPr lang="en-US" dirty="0" smtClean="0"/>
              <a:t> </a:t>
            </a:r>
            <a:r>
              <a:rPr lang="en-US" dirty="0" smtClean="0"/>
              <a:t>los </a:t>
            </a:r>
            <a:r>
              <a:rPr lang="en-US" dirty="0" err="1" smtClean="0"/>
              <a:t>costos</a:t>
            </a:r>
            <a:r>
              <a:rPr lang="en-US" dirty="0" smtClean="0"/>
              <a:t> de </a:t>
            </a:r>
            <a:r>
              <a:rPr lang="en-US" dirty="0" err="1" smtClean="0"/>
              <a:t>monitoreo</a:t>
            </a:r>
            <a:r>
              <a:rPr lang="en-US" dirty="0" smtClean="0"/>
              <a:t> </a:t>
            </a:r>
            <a:r>
              <a:rPr lang="en-US" dirty="0" err="1" smtClean="0"/>
              <a:t>e</a:t>
            </a:r>
            <a:r>
              <a:rPr lang="en-US" dirty="0" smtClean="0"/>
              <a:t> </a:t>
            </a:r>
            <a:r>
              <a:rPr lang="en-US" dirty="0" err="1" smtClean="0"/>
              <a:t>información</a:t>
            </a:r>
            <a:r>
              <a:rPr lang="en-US" dirty="0" smtClean="0"/>
              <a:t> </a:t>
            </a:r>
            <a:r>
              <a:rPr lang="en-US" dirty="0" err="1" smtClean="0"/>
              <a:t>fueran</a:t>
            </a:r>
            <a:r>
              <a:rPr lang="en-US" dirty="0" smtClean="0"/>
              <a:t> cero</a:t>
            </a:r>
          </a:p>
          <a:p>
            <a:pPr lvl="1"/>
            <a:r>
              <a:rPr lang="en-US" dirty="0" smtClean="0"/>
              <a:t>Los </a:t>
            </a:r>
            <a:r>
              <a:rPr lang="en-US" dirty="0" err="1" smtClean="0"/>
              <a:t>interes</a:t>
            </a:r>
            <a:r>
              <a:rPr lang="en-US" dirty="0" smtClean="0"/>
              <a:t> </a:t>
            </a:r>
            <a:r>
              <a:rPr lang="en-US" dirty="0" err="1" smtClean="0"/>
              <a:t>privados</a:t>
            </a:r>
            <a:r>
              <a:rPr lang="en-US" dirty="0" smtClean="0"/>
              <a:t> </a:t>
            </a:r>
            <a:r>
              <a:rPr lang="en-US" dirty="0" err="1" smtClean="0"/>
              <a:t>pueden</a:t>
            </a:r>
            <a:r>
              <a:rPr lang="en-US" dirty="0" smtClean="0"/>
              <a:t> ser </a:t>
            </a:r>
            <a:r>
              <a:rPr lang="en-US" dirty="0" err="1" smtClean="0"/>
              <a:t>generales</a:t>
            </a:r>
            <a:r>
              <a:rPr lang="en-US" dirty="0" smtClean="0"/>
              <a:t> </a:t>
            </a:r>
            <a:r>
              <a:rPr lang="en-US" dirty="0" err="1" smtClean="0"/>
              <a:t>o</a:t>
            </a:r>
            <a:r>
              <a:rPr lang="en-US" dirty="0" smtClean="0"/>
              <a:t> </a:t>
            </a:r>
            <a:r>
              <a:rPr lang="en-US" dirty="0" err="1" smtClean="0"/>
              <a:t>especiales</a:t>
            </a:r>
            <a:endParaRPr lang="en-US" dirty="0" smtClean="0"/>
          </a:p>
          <a:p>
            <a:pPr lvl="1"/>
            <a:r>
              <a:rPr lang="en-US" dirty="0" smtClean="0"/>
              <a:t>Los </a:t>
            </a:r>
            <a:r>
              <a:rPr lang="en-US" dirty="0" err="1" smtClean="0"/>
              <a:t>intereses</a:t>
            </a:r>
            <a:r>
              <a:rPr lang="en-US" dirty="0" smtClean="0"/>
              <a:t> </a:t>
            </a:r>
            <a:r>
              <a:rPr lang="en-US" dirty="0" err="1" smtClean="0"/>
              <a:t>públicos</a:t>
            </a:r>
            <a:r>
              <a:rPr lang="en-US" dirty="0" smtClean="0"/>
              <a:t> </a:t>
            </a:r>
            <a:r>
              <a:rPr lang="en-US" dirty="0" err="1" smtClean="0"/>
              <a:t>pueden</a:t>
            </a:r>
            <a:r>
              <a:rPr lang="en-US" dirty="0" smtClean="0"/>
              <a:t> ser </a:t>
            </a:r>
            <a:r>
              <a:rPr lang="en-US" dirty="0" err="1" smtClean="0"/>
              <a:t>generales</a:t>
            </a:r>
            <a:r>
              <a:rPr lang="en-US" dirty="0" smtClean="0"/>
              <a:t> </a:t>
            </a:r>
            <a:r>
              <a:rPr lang="en-US" dirty="0" err="1" smtClean="0"/>
              <a:t>o</a:t>
            </a:r>
            <a:r>
              <a:rPr lang="en-US" dirty="0" smtClean="0"/>
              <a:t> </a:t>
            </a:r>
            <a:r>
              <a:rPr lang="en-US" dirty="0" err="1" smtClean="0"/>
              <a:t>Burkeanos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General vs. Special Interests  (2)</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t>Problema</a:t>
            </a:r>
            <a:r>
              <a:rPr lang="en-US" dirty="0" smtClean="0"/>
              <a:t> </a:t>
            </a:r>
            <a:r>
              <a:rPr lang="en-US" dirty="0" err="1" smtClean="0"/>
              <a:t>arrowiano</a:t>
            </a:r>
            <a:r>
              <a:rPr lang="en-US" dirty="0" smtClean="0"/>
              <a:t>, ¿</a:t>
            </a:r>
            <a:r>
              <a:rPr lang="en-US" dirty="0" err="1" smtClean="0"/>
              <a:t>cómo</a:t>
            </a:r>
            <a:r>
              <a:rPr lang="en-US" dirty="0" smtClean="0"/>
              <a:t> lo </a:t>
            </a:r>
            <a:r>
              <a:rPr lang="en-US" dirty="0" err="1" smtClean="0"/>
              <a:t>solucionan</a:t>
            </a:r>
            <a:r>
              <a:rPr lang="en-US" dirty="0" smtClean="0"/>
              <a:t> los </a:t>
            </a:r>
            <a:r>
              <a:rPr lang="en-US" dirty="0" err="1" smtClean="0"/>
              <a:t>autores</a:t>
            </a:r>
            <a:r>
              <a:rPr lang="en-US" dirty="0" smtClean="0"/>
              <a:t>?</a:t>
            </a:r>
            <a:endParaRPr lang="en-US" dirty="0" smtClean="0"/>
          </a:p>
          <a:p>
            <a:pPr lvl="1"/>
            <a:r>
              <a:rPr lang="en-US" dirty="0" err="1" smtClean="0"/>
              <a:t>Una</a:t>
            </a:r>
            <a:r>
              <a:rPr lang="en-US" dirty="0" smtClean="0"/>
              <a:t> </a:t>
            </a:r>
            <a:r>
              <a:rPr lang="en-US" dirty="0" err="1" smtClean="0"/>
              <a:t>acción</a:t>
            </a:r>
            <a:r>
              <a:rPr lang="en-US" dirty="0" smtClean="0"/>
              <a:t> </a:t>
            </a:r>
            <a:r>
              <a:rPr lang="en-US" dirty="0" err="1" smtClean="0"/>
              <a:t>o</a:t>
            </a:r>
            <a:r>
              <a:rPr lang="en-US" dirty="0" smtClean="0"/>
              <a:t> </a:t>
            </a:r>
            <a:r>
              <a:rPr lang="en-US" dirty="0" err="1" smtClean="0"/>
              <a:t>política</a:t>
            </a:r>
            <a:r>
              <a:rPr lang="en-US" dirty="0" smtClean="0"/>
              <a:t> </a:t>
            </a:r>
            <a:r>
              <a:rPr lang="en-US" dirty="0" err="1" smtClean="0"/>
              <a:t>es</a:t>
            </a:r>
            <a:r>
              <a:rPr lang="en-US" dirty="0" smtClean="0"/>
              <a:t> de </a:t>
            </a:r>
            <a:r>
              <a:rPr lang="en-US" dirty="0" err="1" smtClean="0"/>
              <a:t>inter</a:t>
            </a:r>
            <a:r>
              <a:rPr lang="en-US" dirty="0" err="1" smtClean="0"/>
              <a:t>és</a:t>
            </a:r>
            <a:r>
              <a:rPr lang="en-US" dirty="0" smtClean="0"/>
              <a:t> </a:t>
            </a:r>
            <a:r>
              <a:rPr lang="en-US" dirty="0" smtClean="0"/>
              <a:t>general </a:t>
            </a:r>
            <a:r>
              <a:rPr lang="en-US" dirty="0" err="1" smtClean="0"/>
              <a:t>si</a:t>
            </a:r>
            <a:r>
              <a:rPr lang="en-US" dirty="0" smtClean="0"/>
              <a:t> </a:t>
            </a:r>
            <a:r>
              <a:rPr lang="en-US" dirty="0" err="1" smtClean="0"/>
              <a:t>esa</a:t>
            </a:r>
            <a:r>
              <a:rPr lang="en-US" dirty="0" smtClean="0"/>
              <a:t> </a:t>
            </a:r>
            <a:r>
              <a:rPr lang="en-US" dirty="0" err="1" smtClean="0"/>
              <a:t>acción</a:t>
            </a:r>
            <a:r>
              <a:rPr lang="en-US" dirty="0" smtClean="0"/>
              <a:t> </a:t>
            </a:r>
            <a:r>
              <a:rPr lang="en-US" dirty="0" err="1" smtClean="0"/>
              <a:t>o</a:t>
            </a:r>
            <a:r>
              <a:rPr lang="en-US" dirty="0" smtClean="0"/>
              <a:t> </a:t>
            </a:r>
            <a:r>
              <a:rPr lang="en-US" dirty="0" err="1" smtClean="0"/>
              <a:t>política</a:t>
            </a:r>
            <a:r>
              <a:rPr lang="en-US" dirty="0" smtClean="0"/>
              <a:t> </a:t>
            </a:r>
            <a:r>
              <a:rPr lang="en-US" dirty="0" err="1" smtClean="0"/>
              <a:t>es</a:t>
            </a:r>
            <a:r>
              <a:rPr lang="en-US" dirty="0" smtClean="0"/>
              <a:t> </a:t>
            </a:r>
            <a:r>
              <a:rPr lang="en-US" dirty="0" err="1" smtClean="0"/>
              <a:t>adoptada</a:t>
            </a:r>
            <a:r>
              <a:rPr lang="en-US" dirty="0" smtClean="0"/>
              <a:t> </a:t>
            </a:r>
            <a:r>
              <a:rPr lang="en-US" dirty="0" err="1" smtClean="0"/>
              <a:t>por</a:t>
            </a:r>
            <a:r>
              <a:rPr lang="en-US" dirty="0" smtClean="0"/>
              <a:t> un </a:t>
            </a:r>
            <a:r>
              <a:rPr lang="en-US" dirty="0" err="1" smtClean="0"/>
              <a:t>agente</a:t>
            </a:r>
            <a:r>
              <a:rPr lang="en-US" dirty="0" smtClean="0"/>
              <a:t> </a:t>
            </a:r>
            <a:r>
              <a:rPr lang="en-US" dirty="0" err="1" smtClean="0"/>
              <a:t>regulatorio</a:t>
            </a:r>
            <a:r>
              <a:rPr lang="en-US" dirty="0" smtClean="0"/>
              <a:t> </a:t>
            </a:r>
            <a:r>
              <a:rPr lang="en-US" dirty="0" err="1" smtClean="0"/>
              <a:t>mediante</a:t>
            </a:r>
            <a:r>
              <a:rPr lang="en-US" dirty="0" smtClean="0"/>
              <a:t> los </a:t>
            </a:r>
            <a:r>
              <a:rPr lang="en-US" dirty="0" err="1" smtClean="0"/>
              <a:t>principios</a:t>
            </a:r>
            <a:r>
              <a:rPr lang="en-US" dirty="0" smtClean="0"/>
              <a:t> </a:t>
            </a:r>
            <a:r>
              <a:rPr lang="en-US" dirty="0" err="1" smtClean="0"/>
              <a:t>comunes</a:t>
            </a:r>
            <a:r>
              <a:rPr lang="en-US" dirty="0" smtClean="0"/>
              <a:t> de </a:t>
            </a:r>
            <a:r>
              <a:rPr lang="en-US" dirty="0" err="1" smtClean="0"/>
              <a:t>agregación</a:t>
            </a:r>
            <a:r>
              <a:rPr lang="en-US" dirty="0" smtClean="0"/>
              <a:t> de </a:t>
            </a:r>
            <a:r>
              <a:rPr lang="en-US" dirty="0" err="1" smtClean="0"/>
              <a:t>preferencias</a:t>
            </a:r>
            <a:r>
              <a:rPr lang="en-US" dirty="0" smtClean="0"/>
              <a:t>, </a:t>
            </a:r>
            <a:r>
              <a:rPr lang="en-US" dirty="0" err="1" smtClean="0"/>
              <a:t>considerando</a:t>
            </a:r>
            <a:r>
              <a:rPr lang="en-US" dirty="0" smtClean="0"/>
              <a:t> </a:t>
            </a:r>
            <a:r>
              <a:rPr lang="en-US" dirty="0" err="1" smtClean="0"/>
              <a:t>costos</a:t>
            </a:r>
            <a:r>
              <a:rPr lang="en-US" dirty="0" smtClean="0"/>
              <a:t> de </a:t>
            </a:r>
            <a:r>
              <a:rPr lang="en-US" dirty="0" err="1" smtClean="0"/>
              <a:t>transacción</a:t>
            </a:r>
            <a:r>
              <a:rPr lang="en-US" dirty="0" smtClean="0"/>
              <a:t> </a:t>
            </a:r>
            <a:r>
              <a:rPr lang="en-US" dirty="0" err="1" smtClean="0"/>
              <a:t>y</a:t>
            </a:r>
            <a:r>
              <a:rPr lang="en-US" dirty="0" smtClean="0"/>
              <a:t> </a:t>
            </a:r>
            <a:r>
              <a:rPr lang="en-US" dirty="0" err="1" smtClean="0"/>
              <a:t>monitoreo</a:t>
            </a:r>
            <a:r>
              <a:rPr lang="en-US" dirty="0" smtClean="0"/>
              <a:t> </a:t>
            </a:r>
            <a:r>
              <a:rPr lang="en-US" dirty="0" err="1" smtClean="0"/>
              <a:t>iguales</a:t>
            </a:r>
            <a:r>
              <a:rPr lang="en-US" dirty="0" smtClean="0"/>
              <a:t> a cero. </a:t>
            </a:r>
          </a:p>
          <a:p>
            <a:r>
              <a:rPr lang="en-US" dirty="0" err="1" smtClean="0"/>
              <a:t>Intereses</a:t>
            </a:r>
            <a:r>
              <a:rPr lang="en-US" dirty="0" smtClean="0"/>
              <a:t> </a:t>
            </a:r>
            <a:r>
              <a:rPr lang="en-US" dirty="0" err="1" smtClean="0"/>
              <a:t>especiales</a:t>
            </a:r>
            <a:r>
              <a:rPr lang="en-US" dirty="0" smtClean="0"/>
              <a:t> </a:t>
            </a:r>
            <a:r>
              <a:rPr lang="en-US" dirty="0" err="1" smtClean="0"/>
              <a:t>corresponden</a:t>
            </a:r>
            <a:r>
              <a:rPr lang="en-US" dirty="0" smtClean="0"/>
              <a:t> a un </a:t>
            </a:r>
            <a:r>
              <a:rPr lang="en-US" dirty="0" err="1" smtClean="0"/>
              <a:t>subgrupo</a:t>
            </a:r>
            <a:r>
              <a:rPr lang="en-US" dirty="0" smtClean="0"/>
              <a:t> de la </a:t>
            </a:r>
            <a:r>
              <a:rPr lang="en-US" dirty="0" err="1" smtClean="0"/>
              <a:t>población</a:t>
            </a:r>
            <a:r>
              <a:rPr lang="en-US" dirty="0" smtClean="0"/>
              <a:t>.</a:t>
            </a:r>
          </a:p>
          <a:p>
            <a:pPr lvl="1"/>
            <a:r>
              <a:rPr lang="en-US" dirty="0" err="1" smtClean="0"/>
              <a:t>Estas</a:t>
            </a:r>
            <a:r>
              <a:rPr lang="en-US" dirty="0" smtClean="0"/>
              <a:t> </a:t>
            </a:r>
            <a:r>
              <a:rPr lang="en-US" dirty="0" err="1" smtClean="0"/>
              <a:t>políticas</a:t>
            </a:r>
            <a:r>
              <a:rPr lang="en-US" dirty="0" smtClean="0"/>
              <a:t> </a:t>
            </a:r>
            <a:r>
              <a:rPr lang="en-US" dirty="0" err="1" smtClean="0"/>
              <a:t>proveen</a:t>
            </a:r>
            <a:r>
              <a:rPr lang="en-US" dirty="0" smtClean="0"/>
              <a:t> </a:t>
            </a:r>
            <a:r>
              <a:rPr lang="en-US" dirty="0" err="1" smtClean="0"/>
              <a:t>beneficios</a:t>
            </a:r>
            <a:r>
              <a:rPr lang="en-US" dirty="0" smtClean="0"/>
              <a:t> </a:t>
            </a:r>
            <a:r>
              <a:rPr lang="en-US" dirty="0" err="1" smtClean="0"/>
              <a:t>concentrados</a:t>
            </a:r>
            <a:r>
              <a:rPr lang="en-US" dirty="0" smtClean="0"/>
              <a:t> a </a:t>
            </a:r>
            <a:r>
              <a:rPr lang="en-US" dirty="0" err="1" smtClean="0"/>
              <a:t>unos</a:t>
            </a:r>
            <a:r>
              <a:rPr lang="en-US" dirty="0" smtClean="0"/>
              <a:t> </a:t>
            </a:r>
            <a:r>
              <a:rPr lang="en-US" dirty="0" err="1" smtClean="0"/>
              <a:t>pocos</a:t>
            </a:r>
            <a:r>
              <a:rPr lang="en-US" dirty="0" smtClean="0"/>
              <a:t> a </a:t>
            </a:r>
            <a:r>
              <a:rPr lang="en-US" dirty="0" err="1" smtClean="0"/>
              <a:t>costa</a:t>
            </a:r>
            <a:r>
              <a:rPr lang="en-US" dirty="0" smtClean="0"/>
              <a:t> de </a:t>
            </a:r>
            <a:r>
              <a:rPr lang="en-US" dirty="0" err="1" smtClean="0"/>
              <a:t>muchos</a:t>
            </a:r>
            <a:endParaRPr lang="en-US" dirty="0" smtClean="0"/>
          </a:p>
          <a:p>
            <a:pPr lvl="2"/>
            <a:r>
              <a:rPr lang="en-US" dirty="0" smtClean="0"/>
              <a:t>Sin </a:t>
            </a:r>
            <a:r>
              <a:rPr lang="en-US" dirty="0" err="1" smtClean="0"/>
              <a:t>perjuicio</a:t>
            </a:r>
            <a:r>
              <a:rPr lang="en-US" dirty="0" smtClean="0"/>
              <a:t>, </a:t>
            </a:r>
            <a:r>
              <a:rPr lang="en-US" dirty="0" err="1" smtClean="0"/>
              <a:t>una</a:t>
            </a:r>
            <a:r>
              <a:rPr lang="en-US" dirty="0" smtClean="0"/>
              <a:t> </a:t>
            </a:r>
            <a:r>
              <a:rPr lang="en-US" dirty="0" err="1" smtClean="0"/>
              <a:t>colecci</a:t>
            </a:r>
            <a:r>
              <a:rPr lang="en-US" dirty="0" err="1" smtClean="0"/>
              <a:t>ón</a:t>
            </a:r>
            <a:r>
              <a:rPr lang="en-US" dirty="0" smtClean="0"/>
              <a:t> </a:t>
            </a:r>
            <a:r>
              <a:rPr lang="en-US" dirty="0" smtClean="0"/>
              <a:t>de </a:t>
            </a:r>
            <a:r>
              <a:rPr lang="en-US" dirty="0" err="1" smtClean="0"/>
              <a:t>intereses</a:t>
            </a:r>
            <a:r>
              <a:rPr lang="en-US" dirty="0" smtClean="0"/>
              <a:t> </a:t>
            </a:r>
            <a:r>
              <a:rPr lang="en-US" dirty="0" err="1" smtClean="0"/>
              <a:t>especiales</a:t>
            </a:r>
            <a:r>
              <a:rPr lang="en-US" dirty="0" smtClean="0"/>
              <a:t> </a:t>
            </a:r>
            <a:r>
              <a:rPr lang="en-US" dirty="0" err="1" smtClean="0"/>
              <a:t>puede</a:t>
            </a:r>
            <a:r>
              <a:rPr lang="en-US" dirty="0" smtClean="0"/>
              <a:t> </a:t>
            </a:r>
            <a:r>
              <a:rPr lang="en-US" dirty="0" err="1" smtClean="0"/>
              <a:t>crear</a:t>
            </a:r>
            <a:r>
              <a:rPr lang="en-US" dirty="0" smtClean="0"/>
              <a:t> </a:t>
            </a:r>
            <a:r>
              <a:rPr lang="en-US" dirty="0" err="1" smtClean="0"/>
              <a:t>una</a:t>
            </a:r>
            <a:r>
              <a:rPr lang="en-US" dirty="0" smtClean="0"/>
              <a:t> </a:t>
            </a:r>
            <a:r>
              <a:rPr lang="en-US" dirty="0" err="1" smtClean="0"/>
              <a:t>política</a:t>
            </a:r>
            <a:r>
              <a:rPr lang="en-US" dirty="0" smtClean="0"/>
              <a:t> de </a:t>
            </a:r>
            <a:r>
              <a:rPr lang="en-US" dirty="0" err="1" smtClean="0"/>
              <a:t>interés</a:t>
            </a:r>
            <a:r>
              <a:rPr lang="en-US" dirty="0" smtClean="0"/>
              <a:t> general</a:t>
            </a:r>
            <a:endParaRPr lang="en-US" dirty="0" smtClean="0"/>
          </a:p>
          <a:p>
            <a:pPr lvl="1"/>
            <a:r>
              <a:rPr lang="en-US" dirty="0" err="1" smtClean="0"/>
              <a:t>Que</a:t>
            </a:r>
            <a:r>
              <a:rPr lang="en-US" dirty="0" smtClean="0"/>
              <a:t> </a:t>
            </a:r>
            <a:r>
              <a:rPr lang="en-US" dirty="0" err="1" smtClean="0"/>
              <a:t>predominen</a:t>
            </a:r>
            <a:r>
              <a:rPr lang="en-US" dirty="0" smtClean="0"/>
              <a:t> los </a:t>
            </a:r>
            <a:r>
              <a:rPr lang="en-US" dirty="0" err="1" smtClean="0"/>
              <a:t>intereses</a:t>
            </a:r>
            <a:r>
              <a:rPr lang="en-US" dirty="0" smtClean="0"/>
              <a:t> </a:t>
            </a:r>
            <a:r>
              <a:rPr lang="en-US" dirty="0" err="1" smtClean="0"/>
              <a:t>especiales</a:t>
            </a:r>
            <a:r>
              <a:rPr lang="en-US" dirty="0" smtClean="0"/>
              <a:t> </a:t>
            </a:r>
            <a:r>
              <a:rPr lang="en-US" dirty="0" err="1" smtClean="0"/>
              <a:t>es</a:t>
            </a:r>
            <a:r>
              <a:rPr lang="en-US" dirty="0" smtClean="0"/>
              <a:t> </a:t>
            </a:r>
            <a:r>
              <a:rPr lang="en-US" dirty="0" smtClean="0"/>
              <a:t>el </a:t>
            </a:r>
            <a:r>
              <a:rPr lang="en-US" dirty="0" err="1" smtClean="0"/>
              <a:t>caso</a:t>
            </a:r>
            <a:r>
              <a:rPr lang="en-US" dirty="0" smtClean="0"/>
              <a:t> </a:t>
            </a:r>
            <a:r>
              <a:rPr lang="en-US" dirty="0" err="1" smtClean="0"/>
              <a:t>típico</a:t>
            </a:r>
            <a:r>
              <a:rPr lang="en-US" dirty="0" smtClean="0"/>
              <a:t> en </a:t>
            </a:r>
            <a:r>
              <a:rPr lang="en-US" dirty="0" smtClean="0"/>
              <a:t>la </a:t>
            </a:r>
            <a:r>
              <a:rPr lang="en-US" dirty="0" err="1" smtClean="0"/>
              <a:t>realidad</a:t>
            </a:r>
            <a:endParaRPr lang="en-US" dirty="0" smtClean="0"/>
          </a:p>
          <a:p>
            <a:pPr lvl="1"/>
            <a:r>
              <a:rPr lang="en-US" dirty="0" smtClean="0"/>
              <a:t>Las </a:t>
            </a:r>
            <a:r>
              <a:rPr lang="en-US" dirty="0" err="1" smtClean="0"/>
              <a:t>condiciones</a:t>
            </a:r>
            <a:r>
              <a:rPr lang="en-US" dirty="0" smtClean="0"/>
              <a:t> de </a:t>
            </a:r>
            <a:r>
              <a:rPr lang="en-US" dirty="0" err="1" smtClean="0"/>
              <a:t>monitoreo</a:t>
            </a:r>
            <a:r>
              <a:rPr lang="en-US" dirty="0" smtClean="0"/>
              <a:t> </a:t>
            </a:r>
            <a:r>
              <a:rPr lang="en-US" dirty="0" smtClean="0"/>
              <a:t>(</a:t>
            </a:r>
            <a:r>
              <a:rPr lang="en-US" dirty="0" err="1" smtClean="0"/>
              <a:t>que</a:t>
            </a:r>
            <a:r>
              <a:rPr lang="en-US" dirty="0" smtClean="0"/>
              <a:t> </a:t>
            </a:r>
            <a:r>
              <a:rPr lang="en-US" dirty="0" err="1" smtClean="0"/>
              <a:t>es</a:t>
            </a:r>
            <a:r>
              <a:rPr lang="en-US" dirty="0" smtClean="0"/>
              <a:t> </a:t>
            </a:r>
            <a:r>
              <a:rPr lang="en-US" dirty="0" err="1" smtClean="0"/>
              <a:t>costoso</a:t>
            </a:r>
            <a:r>
              <a:rPr lang="en-US" dirty="0" smtClean="0"/>
              <a:t>) </a:t>
            </a:r>
            <a:r>
              <a:rPr lang="en-US" dirty="0" err="1" smtClean="0"/>
              <a:t>ofrecen</a:t>
            </a:r>
            <a:r>
              <a:rPr lang="en-US" dirty="0" smtClean="0"/>
              <a:t> a </a:t>
            </a:r>
            <a:r>
              <a:rPr lang="en-US" dirty="0" err="1" smtClean="0"/>
              <a:t>grupos</a:t>
            </a:r>
            <a:r>
              <a:rPr lang="en-US" dirty="0" smtClean="0"/>
              <a:t> de </a:t>
            </a:r>
            <a:r>
              <a:rPr lang="en-US" dirty="0" err="1" smtClean="0"/>
              <a:t>interés</a:t>
            </a:r>
            <a:r>
              <a:rPr lang="en-US" dirty="0" smtClean="0"/>
              <a:t> </a:t>
            </a:r>
            <a:r>
              <a:rPr lang="en-US" dirty="0" err="1" smtClean="0"/>
              <a:t>y</a:t>
            </a:r>
            <a:r>
              <a:rPr lang="en-US" dirty="0" smtClean="0"/>
              <a:t> </a:t>
            </a:r>
            <a:r>
              <a:rPr lang="en-US" dirty="0" err="1" smtClean="0"/>
              <a:t>reguladores</a:t>
            </a:r>
            <a:r>
              <a:rPr lang="en-US" dirty="0" smtClean="0"/>
              <a:t> self-regarding la </a:t>
            </a:r>
            <a:r>
              <a:rPr lang="en-US" dirty="0" err="1" smtClean="0"/>
              <a:t>oportunidad</a:t>
            </a:r>
            <a:r>
              <a:rPr lang="en-US" dirty="0" smtClean="0"/>
              <a:t> de </a:t>
            </a:r>
            <a:r>
              <a:rPr lang="en-US" dirty="0" err="1" smtClean="0"/>
              <a:t>explotar</a:t>
            </a:r>
            <a:r>
              <a:rPr lang="en-US" dirty="0" smtClean="0"/>
              <a:t> en </a:t>
            </a:r>
            <a:r>
              <a:rPr lang="en-US" dirty="0" err="1" smtClean="0"/>
              <a:t>su</a:t>
            </a:r>
            <a:r>
              <a:rPr lang="en-US" dirty="0" smtClean="0"/>
              <a:t> favor el “slack” </a:t>
            </a:r>
            <a:r>
              <a:rPr lang="en-US" dirty="0" err="1" smtClean="0"/>
              <a:t>que</a:t>
            </a:r>
            <a:r>
              <a:rPr lang="en-US" dirty="0" smtClean="0"/>
              <a:t> </a:t>
            </a:r>
            <a:r>
              <a:rPr lang="en-US" dirty="0" err="1" smtClean="0"/>
              <a:t>existe</a:t>
            </a:r>
            <a:r>
              <a:rPr lang="en-US" dirty="0" smtClean="0"/>
              <a:t> </a:t>
            </a:r>
            <a:r>
              <a:rPr lang="en-US" dirty="0" smtClean="0"/>
              <a:t>entre </a:t>
            </a:r>
            <a:r>
              <a:rPr lang="en-US" dirty="0" smtClean="0"/>
              <a:t>el </a:t>
            </a:r>
            <a:r>
              <a:rPr lang="en-US" dirty="0" err="1" smtClean="0"/>
              <a:t>regulador</a:t>
            </a:r>
            <a:r>
              <a:rPr lang="en-US" dirty="0" smtClean="0"/>
              <a:t> </a:t>
            </a:r>
            <a:r>
              <a:rPr lang="en-US" dirty="0" err="1" smtClean="0"/>
              <a:t>y</a:t>
            </a:r>
            <a:r>
              <a:rPr lang="en-US" dirty="0" smtClean="0"/>
              <a:t> la </a:t>
            </a:r>
            <a:r>
              <a:rPr lang="en-US" dirty="0" err="1" smtClean="0"/>
              <a:t>población</a:t>
            </a:r>
            <a:r>
              <a:rPr lang="en-US" dirty="0" smtClean="0"/>
              <a: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General vs. Special Interests  (3)</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Intereses</a:t>
            </a:r>
            <a:r>
              <a:rPr lang="en-US" dirty="0" smtClean="0"/>
              <a:t> </a:t>
            </a:r>
            <a:r>
              <a:rPr lang="en-US" dirty="0" err="1" smtClean="0"/>
              <a:t>Burkeanos</a:t>
            </a:r>
            <a:endParaRPr lang="en-US" dirty="0" smtClean="0"/>
          </a:p>
          <a:p>
            <a:pPr lvl="1"/>
            <a:r>
              <a:rPr lang="en-US" dirty="0" err="1" smtClean="0"/>
              <a:t>Por</a:t>
            </a:r>
            <a:r>
              <a:rPr lang="en-US" dirty="0" smtClean="0"/>
              <a:t> Edmund Burke, </a:t>
            </a:r>
            <a:r>
              <a:rPr lang="en-US" dirty="0" err="1" smtClean="0"/>
              <a:t>que</a:t>
            </a:r>
            <a:r>
              <a:rPr lang="en-US" dirty="0" smtClean="0"/>
              <a:t> </a:t>
            </a:r>
            <a:r>
              <a:rPr lang="en-US" dirty="0" err="1" smtClean="0"/>
              <a:t>creía</a:t>
            </a:r>
            <a:r>
              <a:rPr lang="en-US" dirty="0" smtClean="0"/>
              <a:t> </a:t>
            </a:r>
            <a:r>
              <a:rPr lang="en-US" dirty="0" err="1" smtClean="0"/>
              <a:t>que</a:t>
            </a:r>
            <a:r>
              <a:rPr lang="en-US" dirty="0" smtClean="0"/>
              <a:t> los </a:t>
            </a:r>
            <a:r>
              <a:rPr lang="en-US" dirty="0" err="1" smtClean="0"/>
              <a:t>representantes</a:t>
            </a:r>
            <a:r>
              <a:rPr lang="en-US" dirty="0" smtClean="0"/>
              <a:t> </a:t>
            </a:r>
            <a:r>
              <a:rPr lang="en-US" dirty="0" err="1" smtClean="0"/>
              <a:t>tenían</a:t>
            </a:r>
            <a:r>
              <a:rPr lang="en-US" dirty="0" smtClean="0"/>
              <a:t> </a:t>
            </a:r>
            <a:r>
              <a:rPr lang="en-US" dirty="0" err="1" smtClean="0"/>
              <a:t>que</a:t>
            </a:r>
            <a:r>
              <a:rPr lang="en-US" dirty="0" smtClean="0"/>
              <a:t> </a:t>
            </a:r>
            <a:r>
              <a:rPr lang="en-US" dirty="0" err="1" smtClean="0"/>
              <a:t>seguir</a:t>
            </a:r>
            <a:r>
              <a:rPr lang="en-US" dirty="0" smtClean="0"/>
              <a:t> </a:t>
            </a:r>
            <a:r>
              <a:rPr lang="en-US" dirty="0" err="1" smtClean="0"/>
              <a:t>su</a:t>
            </a:r>
            <a:r>
              <a:rPr lang="en-US" dirty="0" smtClean="0"/>
              <a:t> </a:t>
            </a:r>
            <a:r>
              <a:rPr lang="en-US" dirty="0" err="1" smtClean="0"/>
              <a:t>propio</a:t>
            </a:r>
            <a:r>
              <a:rPr lang="en-US" dirty="0" smtClean="0"/>
              <a:t> </a:t>
            </a:r>
            <a:r>
              <a:rPr lang="en-US" dirty="0" err="1" smtClean="0"/>
              <a:t>criterio</a:t>
            </a:r>
            <a:r>
              <a:rPr lang="en-US" dirty="0" smtClean="0"/>
              <a:t> </a:t>
            </a:r>
            <a:r>
              <a:rPr lang="en-US" dirty="0" err="1" smtClean="0"/>
              <a:t>y</a:t>
            </a:r>
            <a:r>
              <a:rPr lang="en-US" dirty="0" smtClean="0"/>
              <a:t> no el de </a:t>
            </a:r>
            <a:r>
              <a:rPr lang="en-US" dirty="0" err="1" smtClean="0"/>
              <a:t>sus</a:t>
            </a:r>
            <a:r>
              <a:rPr lang="en-US" dirty="0" smtClean="0"/>
              <a:t> </a:t>
            </a:r>
            <a:r>
              <a:rPr lang="en-US" dirty="0" err="1" smtClean="0"/>
              <a:t>representantes</a:t>
            </a:r>
            <a:endParaRPr lang="en-US" dirty="0" smtClean="0"/>
          </a:p>
          <a:p>
            <a:pPr lvl="1"/>
            <a:r>
              <a:rPr lang="en-US" dirty="0" smtClean="0"/>
              <a:t>Es el </a:t>
            </a:r>
            <a:r>
              <a:rPr lang="en-US" dirty="0" err="1" smtClean="0"/>
              <a:t>resultado</a:t>
            </a:r>
            <a:r>
              <a:rPr lang="en-US" dirty="0" smtClean="0"/>
              <a:t> de slack, </a:t>
            </a:r>
            <a:r>
              <a:rPr lang="en-US" dirty="0" err="1" smtClean="0"/>
              <a:t>pero</a:t>
            </a:r>
            <a:r>
              <a:rPr lang="en-US" dirty="0" smtClean="0"/>
              <a:t> son other-regarding, </a:t>
            </a:r>
            <a:r>
              <a:rPr lang="en-US" dirty="0" err="1" smtClean="0"/>
              <a:t>aunque</a:t>
            </a:r>
            <a:r>
              <a:rPr lang="en-US" dirty="0" smtClean="0"/>
              <a:t> de un </a:t>
            </a:r>
            <a:r>
              <a:rPr lang="en-US" dirty="0" err="1" smtClean="0"/>
              <a:t>tipo</a:t>
            </a:r>
            <a:r>
              <a:rPr lang="en-US" dirty="0" smtClean="0"/>
              <a:t> </a:t>
            </a:r>
            <a:r>
              <a:rPr lang="en-US" dirty="0" err="1" smtClean="0"/>
              <a:t>que</a:t>
            </a:r>
            <a:r>
              <a:rPr lang="en-US" dirty="0" smtClean="0"/>
              <a:t> no </a:t>
            </a:r>
            <a:r>
              <a:rPr lang="en-US" dirty="0" err="1" smtClean="0"/>
              <a:t>sería</a:t>
            </a:r>
            <a:r>
              <a:rPr lang="en-US" dirty="0" smtClean="0"/>
              <a:t> </a:t>
            </a:r>
            <a:r>
              <a:rPr lang="en-US" dirty="0" err="1" smtClean="0"/>
              <a:t>aprobado</a:t>
            </a:r>
            <a:r>
              <a:rPr lang="en-US" dirty="0" smtClean="0"/>
              <a:t> </a:t>
            </a:r>
            <a:r>
              <a:rPr lang="en-US" dirty="0" err="1" smtClean="0"/>
              <a:t>por</a:t>
            </a:r>
            <a:r>
              <a:rPr lang="en-US" dirty="0" smtClean="0"/>
              <a:t> la </a:t>
            </a:r>
            <a:r>
              <a:rPr lang="en-US" dirty="0" err="1" smtClean="0"/>
              <a:t>población</a:t>
            </a:r>
            <a:r>
              <a:rPr lang="en-US" dirty="0" smtClean="0"/>
              <a:t> (no son de </a:t>
            </a:r>
            <a:r>
              <a:rPr lang="en-US" dirty="0" err="1" smtClean="0"/>
              <a:t>interés</a:t>
            </a:r>
            <a:r>
              <a:rPr lang="en-US" dirty="0" smtClean="0"/>
              <a:t> general)</a:t>
            </a:r>
          </a:p>
          <a:p>
            <a:pPr lvl="1"/>
            <a:r>
              <a:rPr lang="en-US" dirty="0" smtClean="0"/>
              <a:t>Dos </a:t>
            </a:r>
            <a:r>
              <a:rPr lang="en-US" dirty="0" err="1" smtClean="0"/>
              <a:t>tipos</a:t>
            </a:r>
            <a:endParaRPr lang="en-US" dirty="0" smtClean="0"/>
          </a:p>
          <a:p>
            <a:pPr lvl="2"/>
            <a:r>
              <a:rPr lang="en-US" dirty="0" err="1" smtClean="0"/>
              <a:t>Casos</a:t>
            </a:r>
            <a:r>
              <a:rPr lang="en-US" dirty="0" smtClean="0"/>
              <a:t> en </a:t>
            </a:r>
            <a:r>
              <a:rPr lang="en-US" dirty="0" err="1" smtClean="0"/>
              <a:t>que</a:t>
            </a:r>
            <a:r>
              <a:rPr lang="en-US" dirty="0" smtClean="0"/>
              <a:t> hay </a:t>
            </a:r>
            <a:r>
              <a:rPr lang="en-US" dirty="0" err="1" smtClean="0"/>
              <a:t>tal</a:t>
            </a:r>
            <a:r>
              <a:rPr lang="en-US" dirty="0" smtClean="0"/>
              <a:t> </a:t>
            </a:r>
            <a:r>
              <a:rPr lang="en-US" dirty="0" err="1" smtClean="0"/>
              <a:t>nivel</a:t>
            </a:r>
            <a:r>
              <a:rPr lang="en-US" dirty="0" smtClean="0"/>
              <a:t> de </a:t>
            </a:r>
            <a:r>
              <a:rPr lang="en-US" dirty="0" err="1" smtClean="0"/>
              <a:t>costos</a:t>
            </a:r>
            <a:r>
              <a:rPr lang="en-US" dirty="0" smtClean="0"/>
              <a:t> de </a:t>
            </a:r>
            <a:r>
              <a:rPr lang="en-US" dirty="0" err="1" smtClean="0"/>
              <a:t>información</a:t>
            </a:r>
            <a:r>
              <a:rPr lang="en-US" dirty="0" smtClean="0"/>
              <a:t>, </a:t>
            </a:r>
            <a:r>
              <a:rPr lang="en-US" dirty="0" err="1" smtClean="0"/>
              <a:t>que</a:t>
            </a:r>
            <a:r>
              <a:rPr lang="en-US" dirty="0" smtClean="0"/>
              <a:t> la </a:t>
            </a:r>
            <a:r>
              <a:rPr lang="en-US" dirty="0" err="1" smtClean="0"/>
              <a:t>población</a:t>
            </a:r>
            <a:r>
              <a:rPr lang="en-US" dirty="0" smtClean="0"/>
              <a:t> en general no </a:t>
            </a:r>
            <a:r>
              <a:rPr lang="en-US" dirty="0" err="1" smtClean="0"/>
              <a:t>tiene</a:t>
            </a:r>
            <a:r>
              <a:rPr lang="en-US" dirty="0" smtClean="0"/>
              <a:t> </a:t>
            </a:r>
            <a:r>
              <a:rPr lang="en-US" dirty="0" err="1" smtClean="0"/>
              <a:t>como</a:t>
            </a:r>
            <a:r>
              <a:rPr lang="en-US" dirty="0" smtClean="0"/>
              <a:t> </a:t>
            </a:r>
            <a:r>
              <a:rPr lang="en-US" dirty="0" err="1" smtClean="0"/>
              <a:t>reconocer</a:t>
            </a:r>
            <a:r>
              <a:rPr lang="en-US" dirty="0" smtClean="0"/>
              <a:t> el </a:t>
            </a:r>
            <a:r>
              <a:rPr lang="en-US" dirty="0" err="1" smtClean="0"/>
              <a:t>esfuerzo</a:t>
            </a:r>
            <a:r>
              <a:rPr lang="en-US" dirty="0" smtClean="0"/>
              <a:t> other-regarding del </a:t>
            </a:r>
            <a:r>
              <a:rPr lang="en-US" dirty="0" err="1" smtClean="0"/>
              <a:t>regulador</a:t>
            </a:r>
            <a:endParaRPr lang="en-US" dirty="0" smtClean="0"/>
          </a:p>
          <a:p>
            <a:pPr lvl="2"/>
            <a:r>
              <a:rPr lang="en-US" dirty="0" err="1" smtClean="0"/>
              <a:t>Casos</a:t>
            </a:r>
            <a:r>
              <a:rPr lang="en-US" dirty="0" smtClean="0"/>
              <a:t> de </a:t>
            </a:r>
            <a:r>
              <a:rPr lang="en-US" dirty="0" err="1" smtClean="0"/>
              <a:t>paternalismo</a:t>
            </a:r>
            <a:r>
              <a:rPr lang="en-US" dirty="0" smtClean="0"/>
              <a:t> </a:t>
            </a:r>
            <a:r>
              <a:rPr lang="en-US" dirty="0" err="1" smtClean="0"/>
              <a:t>y</a:t>
            </a:r>
            <a:r>
              <a:rPr lang="en-US" dirty="0" smtClean="0"/>
              <a:t> </a:t>
            </a:r>
            <a:r>
              <a:rPr lang="en-US" dirty="0" err="1" smtClean="0"/>
              <a:t>semejantes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Edmund Burke</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Edmund Burke, Speech to the Electors of </a:t>
            </a:r>
            <a:r>
              <a:rPr lang="en-US" dirty="0" smtClean="0"/>
              <a:t>Bristol, 3 </a:t>
            </a:r>
            <a:r>
              <a:rPr lang="en-US" dirty="0" smtClean="0"/>
              <a:t>Nov. 1774</a:t>
            </a:r>
          </a:p>
          <a:p>
            <a:pPr>
              <a:buNone/>
            </a:pPr>
            <a:r>
              <a:rPr lang="en-US" dirty="0" smtClean="0"/>
              <a:t>	</a:t>
            </a:r>
          </a:p>
          <a:p>
            <a:pPr>
              <a:buNone/>
            </a:pPr>
            <a:r>
              <a:rPr lang="en-US" dirty="0" smtClean="0"/>
              <a:t>	Certainly</a:t>
            </a:r>
            <a:r>
              <a:rPr lang="en-US" dirty="0" smtClean="0"/>
              <a:t>, gentlemen, it ought to be the happiness and glory of a representative to live in the strictest union, the closest correspondence, and the most unreserved communication with his constituents. Their wishes ought to have great weight with him; their opinion, high respect; their business, unremitted attention. It is his duty to sacrifice his repose, his pleasures, his satisfactions, to theirs; and above all, ever, and in all cases, to prefer their interest to his own. But his </a:t>
            </a:r>
            <a:r>
              <a:rPr lang="en-US" dirty="0" err="1" smtClean="0"/>
              <a:t>unbiassed</a:t>
            </a:r>
            <a:r>
              <a:rPr lang="en-US" dirty="0" smtClean="0"/>
              <a:t> opinion, his mature judgment, his enlightened conscience, he ought not to sacrifice to you, to any man, or to any set of men living. These he does not derive from your pleasure; no, nor from the law and the constitution. They are a trust from Providence, for the abuse of which he is deeply answerable. Your representative owes you, not his industry only, but his judgment; and he betrays, instead of serving you, if he sacrifices it to your opinion.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General vs. Special Interests  (4)</a:t>
            </a:r>
            <a:endParaRPr lang="en-US" dirty="0"/>
          </a:p>
        </p:txBody>
      </p:sp>
      <p:sp>
        <p:nvSpPr>
          <p:cNvPr id="3" name="Content Placeholder 2"/>
          <p:cNvSpPr>
            <a:spLocks noGrp="1"/>
          </p:cNvSpPr>
          <p:nvPr>
            <p:ph idx="1"/>
          </p:nvPr>
        </p:nvSpPr>
        <p:spPr/>
        <p:txBody>
          <a:bodyPr/>
          <a:lstStyle/>
          <a:p>
            <a:r>
              <a:rPr lang="en-US" dirty="0" smtClean="0"/>
              <a:t>La idea de </a:t>
            </a:r>
            <a:r>
              <a:rPr lang="en-US" dirty="0" err="1" smtClean="0"/>
              <a:t>captura</a:t>
            </a:r>
            <a:r>
              <a:rPr lang="en-US" dirty="0" smtClean="0"/>
              <a:t> se </a:t>
            </a:r>
            <a:r>
              <a:rPr lang="en-US" dirty="0" err="1" smtClean="0"/>
              <a:t>entiende</a:t>
            </a:r>
            <a:r>
              <a:rPr lang="en-US" dirty="0" smtClean="0"/>
              <a:t> </a:t>
            </a:r>
            <a:r>
              <a:rPr lang="en-US" dirty="0" err="1" smtClean="0"/>
              <a:t>mejor</a:t>
            </a:r>
            <a:r>
              <a:rPr lang="en-US" dirty="0" smtClean="0"/>
              <a:t> </a:t>
            </a:r>
            <a:r>
              <a:rPr lang="en-US" dirty="0" err="1" smtClean="0"/>
              <a:t>bajo</a:t>
            </a:r>
            <a:r>
              <a:rPr lang="en-US" dirty="0" smtClean="0"/>
              <a:t> la </a:t>
            </a:r>
            <a:r>
              <a:rPr lang="en-US" dirty="0" err="1" smtClean="0"/>
              <a:t>luz</a:t>
            </a:r>
            <a:r>
              <a:rPr lang="en-US" dirty="0" smtClean="0"/>
              <a:t> de los </a:t>
            </a:r>
            <a:r>
              <a:rPr lang="en-US" dirty="0" err="1" smtClean="0"/>
              <a:t>conceptos</a:t>
            </a:r>
            <a:r>
              <a:rPr lang="en-US" dirty="0" smtClean="0"/>
              <a:t> </a:t>
            </a:r>
            <a:r>
              <a:rPr lang="en-US" dirty="0" err="1" smtClean="0"/>
              <a:t>interés</a:t>
            </a:r>
            <a:r>
              <a:rPr lang="en-US" dirty="0" smtClean="0"/>
              <a:t> general </a:t>
            </a:r>
            <a:r>
              <a:rPr lang="en-US" dirty="0" err="1" smtClean="0"/>
              <a:t>y</a:t>
            </a:r>
            <a:r>
              <a:rPr lang="en-US" dirty="0" smtClean="0"/>
              <a:t> especial, </a:t>
            </a:r>
            <a:r>
              <a:rPr lang="en-US" dirty="0" err="1" smtClean="0"/>
              <a:t>que</a:t>
            </a:r>
            <a:r>
              <a:rPr lang="en-US" dirty="0" smtClean="0"/>
              <a:t> </a:t>
            </a:r>
            <a:r>
              <a:rPr lang="en-US" dirty="0" err="1" smtClean="0"/>
              <a:t>interés</a:t>
            </a:r>
            <a:r>
              <a:rPr lang="en-US" dirty="0" smtClean="0"/>
              <a:t> </a:t>
            </a:r>
            <a:r>
              <a:rPr lang="en-US" dirty="0" err="1" smtClean="0"/>
              <a:t>público</a:t>
            </a:r>
            <a:r>
              <a:rPr lang="en-US" dirty="0" smtClean="0"/>
              <a:t> </a:t>
            </a:r>
            <a:r>
              <a:rPr lang="en-US" dirty="0" err="1" smtClean="0"/>
              <a:t>o</a:t>
            </a:r>
            <a:r>
              <a:rPr lang="en-US" dirty="0" smtClean="0"/>
              <a:t> </a:t>
            </a:r>
            <a:r>
              <a:rPr lang="en-US" dirty="0" err="1" smtClean="0"/>
              <a:t>privado</a:t>
            </a:r>
            <a:endParaRPr lang="en-US" dirty="0" smtClean="0"/>
          </a:p>
          <a:p>
            <a:pPr lvl="1"/>
            <a:r>
              <a:rPr lang="en-US" dirty="0" smtClean="0"/>
              <a:t>El debate de la </a:t>
            </a:r>
            <a:r>
              <a:rPr lang="en-US" dirty="0" err="1" smtClean="0"/>
              <a:t>captura</a:t>
            </a:r>
            <a:r>
              <a:rPr lang="en-US" dirty="0" smtClean="0"/>
              <a:t> </a:t>
            </a:r>
            <a:r>
              <a:rPr lang="en-US" dirty="0" err="1" smtClean="0"/>
              <a:t>puede</a:t>
            </a:r>
            <a:r>
              <a:rPr lang="en-US" dirty="0" smtClean="0"/>
              <a:t> ser </a:t>
            </a:r>
            <a:r>
              <a:rPr lang="en-US" dirty="0" err="1" smtClean="0"/>
              <a:t>mejor</a:t>
            </a:r>
            <a:r>
              <a:rPr lang="en-US" dirty="0" smtClean="0"/>
              <a:t> </a:t>
            </a:r>
            <a:r>
              <a:rPr lang="en-US" dirty="0" err="1" smtClean="0"/>
              <a:t>enfocado</a:t>
            </a:r>
            <a:r>
              <a:rPr lang="en-US" dirty="0" smtClean="0"/>
              <a:t> </a:t>
            </a:r>
            <a:r>
              <a:rPr lang="en-US" dirty="0" err="1" smtClean="0"/>
              <a:t>como</a:t>
            </a:r>
            <a:r>
              <a:rPr lang="en-US" dirty="0" smtClean="0"/>
              <a:t> un </a:t>
            </a:r>
            <a:r>
              <a:rPr lang="en-US" dirty="0" smtClean="0"/>
              <a:t>debate </a:t>
            </a:r>
            <a:r>
              <a:rPr lang="en-US" dirty="0" err="1" smtClean="0"/>
              <a:t>acerca</a:t>
            </a:r>
            <a:r>
              <a:rPr lang="en-US" dirty="0" smtClean="0"/>
              <a:t> de la </a:t>
            </a:r>
            <a:r>
              <a:rPr lang="en-US" dirty="0" err="1" smtClean="0"/>
              <a:t>dominación</a:t>
            </a:r>
            <a:r>
              <a:rPr lang="en-US" dirty="0" smtClean="0"/>
              <a:t> del </a:t>
            </a:r>
            <a:r>
              <a:rPr lang="en-US" dirty="0" err="1" smtClean="0"/>
              <a:t>proceso</a:t>
            </a:r>
            <a:r>
              <a:rPr lang="en-US" dirty="0" smtClean="0"/>
              <a:t> </a:t>
            </a:r>
            <a:r>
              <a:rPr lang="en-US" dirty="0" err="1" smtClean="0"/>
              <a:t>regulatorio</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 Slack</a:t>
            </a:r>
            <a:endParaRPr lang="en-US" dirty="0"/>
          </a:p>
        </p:txBody>
      </p:sp>
      <p:pic>
        <p:nvPicPr>
          <p:cNvPr id="4" name="Picture 3"/>
          <p:cNvPicPr>
            <a:picLocks noChangeAspect="1"/>
          </p:cNvPicPr>
          <p:nvPr/>
        </p:nvPicPr>
        <p:blipFill>
          <a:blip r:embed="rId2"/>
          <a:stretch>
            <a:fillRect/>
          </a:stretch>
        </p:blipFill>
        <p:spPr>
          <a:xfrm>
            <a:off x="0" y="2209800"/>
            <a:ext cx="8807450" cy="394626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 Slack</a:t>
            </a:r>
            <a:endParaRPr lang="en-US" dirty="0"/>
          </a:p>
        </p:txBody>
      </p:sp>
      <p:pic>
        <p:nvPicPr>
          <p:cNvPr id="4" name="Picture 3"/>
          <p:cNvPicPr>
            <a:picLocks noChangeAspect="1"/>
          </p:cNvPicPr>
          <p:nvPr/>
        </p:nvPicPr>
        <p:blipFill>
          <a:blip r:embed="rId2"/>
          <a:stretch>
            <a:fillRect/>
          </a:stretch>
        </p:blipFill>
        <p:spPr>
          <a:xfrm>
            <a:off x="609599" y="2603500"/>
            <a:ext cx="8053395" cy="36449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General vs. Special Interests  (5)</a:t>
            </a:r>
            <a:endParaRPr lang="en-US" dirty="0"/>
          </a:p>
        </p:txBody>
      </p:sp>
      <p:sp>
        <p:nvSpPr>
          <p:cNvPr id="3" name="Content Placeholder 2"/>
          <p:cNvSpPr>
            <a:spLocks noGrp="1"/>
          </p:cNvSpPr>
          <p:nvPr>
            <p:ph idx="1"/>
          </p:nvPr>
        </p:nvSpPr>
        <p:spPr/>
        <p:txBody>
          <a:bodyPr/>
          <a:lstStyle/>
          <a:p>
            <a:r>
              <a:rPr lang="en-US" dirty="0" smtClean="0"/>
              <a:t>La </a:t>
            </a:r>
            <a:r>
              <a:rPr lang="en-US" dirty="0" err="1" smtClean="0"/>
              <a:t>retórica</a:t>
            </a:r>
            <a:r>
              <a:rPr lang="en-US" dirty="0" smtClean="0"/>
              <a:t> del </a:t>
            </a:r>
            <a:r>
              <a:rPr lang="en-US" dirty="0" err="1" smtClean="0"/>
              <a:t>interés</a:t>
            </a:r>
            <a:r>
              <a:rPr lang="en-US" dirty="0" smtClean="0"/>
              <a:t> </a:t>
            </a:r>
            <a:r>
              <a:rPr lang="en-US" dirty="0" err="1" smtClean="0"/>
              <a:t>público</a:t>
            </a:r>
            <a:r>
              <a:rPr lang="en-US" dirty="0" smtClean="0"/>
              <a:t> </a:t>
            </a:r>
            <a:r>
              <a:rPr lang="en-US" dirty="0" err="1" smtClean="0"/>
              <a:t>sirve</a:t>
            </a:r>
            <a:r>
              <a:rPr lang="en-US" dirty="0" smtClean="0"/>
              <a:t> a los </a:t>
            </a:r>
            <a:r>
              <a:rPr lang="en-US" dirty="0" err="1" smtClean="0"/>
              <a:t>reguladores</a:t>
            </a:r>
            <a:r>
              <a:rPr lang="en-US" dirty="0" smtClean="0"/>
              <a:t> </a:t>
            </a:r>
            <a:r>
              <a:rPr lang="en-US" dirty="0" err="1" smtClean="0"/>
              <a:t>para</a:t>
            </a:r>
            <a:r>
              <a:rPr lang="en-US" dirty="0" smtClean="0"/>
              <a:t> </a:t>
            </a:r>
            <a:r>
              <a:rPr lang="en-US" dirty="0" err="1" smtClean="0"/>
              <a:t>obtener</a:t>
            </a:r>
            <a:r>
              <a:rPr lang="en-US" dirty="0" smtClean="0"/>
              <a:t> el </a:t>
            </a:r>
            <a:r>
              <a:rPr lang="en-US" dirty="0" err="1" smtClean="0"/>
              <a:t>apoyo</a:t>
            </a:r>
            <a:r>
              <a:rPr lang="en-US" dirty="0" smtClean="0"/>
              <a:t> del </a:t>
            </a:r>
            <a:r>
              <a:rPr lang="en-US" dirty="0" err="1" smtClean="0"/>
              <a:t>electorado</a:t>
            </a:r>
            <a:r>
              <a:rPr lang="en-US" dirty="0" smtClean="0"/>
              <a:t>. </a:t>
            </a:r>
            <a:r>
              <a:rPr lang="en-US" dirty="0" err="1" smtClean="0"/>
              <a:t>Pero</a:t>
            </a:r>
            <a:r>
              <a:rPr lang="en-US" dirty="0" smtClean="0"/>
              <a:t> </a:t>
            </a:r>
            <a:r>
              <a:rPr lang="en-US" dirty="0" err="1" smtClean="0"/>
              <a:t>esa</a:t>
            </a:r>
            <a:r>
              <a:rPr lang="en-US" dirty="0" smtClean="0"/>
              <a:t> </a:t>
            </a:r>
            <a:r>
              <a:rPr lang="en-US" dirty="0" err="1" smtClean="0"/>
              <a:t>misma</a:t>
            </a:r>
            <a:r>
              <a:rPr lang="en-US" dirty="0" smtClean="0"/>
              <a:t> </a:t>
            </a:r>
            <a:r>
              <a:rPr lang="en-US" dirty="0" err="1" smtClean="0"/>
              <a:t>retórica</a:t>
            </a:r>
            <a:r>
              <a:rPr lang="en-US" dirty="0" smtClean="0"/>
              <a:t> </a:t>
            </a:r>
            <a:r>
              <a:rPr lang="en-US" dirty="0" err="1" smtClean="0"/>
              <a:t>hace</a:t>
            </a:r>
            <a:r>
              <a:rPr lang="en-US" dirty="0" smtClean="0"/>
              <a:t> </a:t>
            </a:r>
            <a:r>
              <a:rPr lang="en-US" dirty="0" err="1" smtClean="0"/>
              <a:t>difícil</a:t>
            </a:r>
            <a:r>
              <a:rPr lang="en-US" dirty="0" smtClean="0"/>
              <a:t> </a:t>
            </a:r>
            <a:r>
              <a:rPr lang="en-US" dirty="0" err="1" smtClean="0"/>
              <a:t>distinguir</a:t>
            </a:r>
            <a:r>
              <a:rPr lang="en-US" dirty="0" smtClean="0"/>
              <a:t> entre:</a:t>
            </a:r>
            <a:endParaRPr lang="en-US" dirty="0" smtClean="0"/>
          </a:p>
          <a:p>
            <a:pPr lvl="1"/>
            <a:r>
              <a:rPr lang="en-US" dirty="0" err="1" smtClean="0"/>
              <a:t>Actos</a:t>
            </a:r>
            <a:r>
              <a:rPr lang="en-US" dirty="0" smtClean="0"/>
              <a:t> </a:t>
            </a:r>
            <a:r>
              <a:rPr lang="en-US" dirty="0" err="1" smtClean="0"/>
              <a:t>o</a:t>
            </a:r>
            <a:r>
              <a:rPr lang="en-US" dirty="0" smtClean="0"/>
              <a:t> </a:t>
            </a:r>
            <a:r>
              <a:rPr lang="en-US" dirty="0" err="1" smtClean="0"/>
              <a:t>políticas</a:t>
            </a:r>
            <a:r>
              <a:rPr lang="en-US" dirty="0" smtClean="0"/>
              <a:t> en </a:t>
            </a:r>
            <a:r>
              <a:rPr lang="en-US" dirty="0" err="1" smtClean="0"/>
              <a:t>función</a:t>
            </a:r>
            <a:r>
              <a:rPr lang="en-US" dirty="0" smtClean="0"/>
              <a:t> del </a:t>
            </a:r>
            <a:r>
              <a:rPr lang="en-US" dirty="0" err="1" smtClean="0"/>
              <a:t>interés</a:t>
            </a:r>
            <a:r>
              <a:rPr lang="en-US" dirty="0" smtClean="0"/>
              <a:t> general</a:t>
            </a:r>
          </a:p>
          <a:p>
            <a:pPr lvl="1"/>
            <a:r>
              <a:rPr lang="en-US" dirty="0" err="1" smtClean="0"/>
              <a:t>Regulador</a:t>
            </a:r>
            <a:r>
              <a:rPr lang="en-US" dirty="0" smtClean="0"/>
              <a:t> </a:t>
            </a:r>
            <a:r>
              <a:rPr lang="en-US" dirty="0" err="1" smtClean="0"/>
              <a:t>Burkeano</a:t>
            </a:r>
            <a:endParaRPr lang="en-US" dirty="0" smtClean="0"/>
          </a:p>
          <a:p>
            <a:pPr lvl="1"/>
            <a:r>
              <a:rPr lang="en-US" dirty="0" err="1" smtClean="0"/>
              <a:t>Regulador</a:t>
            </a:r>
            <a:r>
              <a:rPr lang="en-US" dirty="0" smtClean="0"/>
              <a:t> </a:t>
            </a:r>
            <a:r>
              <a:rPr lang="en-US" dirty="0" err="1" smtClean="0"/>
              <a:t>capturado</a:t>
            </a:r>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The model</a:t>
            </a:r>
            <a:endParaRPr lang="en-US" dirty="0"/>
          </a:p>
        </p:txBody>
      </p:sp>
      <p:pic>
        <p:nvPicPr>
          <p:cNvPr id="4" name="Picture 3"/>
          <p:cNvPicPr>
            <a:picLocks noChangeAspect="1"/>
          </p:cNvPicPr>
          <p:nvPr/>
        </p:nvPicPr>
        <p:blipFill>
          <a:blip r:embed="rId2"/>
          <a:stretch>
            <a:fillRect/>
          </a:stretch>
        </p:blipFill>
        <p:spPr>
          <a:xfrm>
            <a:off x="1676400" y="1828800"/>
            <a:ext cx="5207000" cy="466567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Resumen</a:t>
            </a:r>
            <a:r>
              <a:rPr lang="en-US" dirty="0" smtClean="0"/>
              <a:t> paper Levine &amp; </a:t>
            </a:r>
            <a:r>
              <a:rPr lang="en-US" dirty="0" err="1" smtClean="0"/>
              <a:t>Forrence</a:t>
            </a:r>
            <a:endParaRPr lang="en-US" dirty="0"/>
          </a:p>
        </p:txBody>
      </p:sp>
      <p:sp>
        <p:nvSpPr>
          <p:cNvPr id="3" name="Content Placeholder 2"/>
          <p:cNvSpPr>
            <a:spLocks noGrp="1"/>
          </p:cNvSpPr>
          <p:nvPr>
            <p:ph idx="1"/>
          </p:nvPr>
        </p:nvSpPr>
        <p:spPr/>
        <p:txBody>
          <a:bodyPr/>
          <a:lstStyle/>
          <a:p>
            <a:pPr>
              <a:buNone/>
            </a:pPr>
            <a:r>
              <a:rPr lang="en-US" dirty="0" smtClean="0"/>
              <a:t>“Regulatory Capture, Public Interest, and the Public Agenda: Toward a Synthesis”</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Influencing the amount of slack</a:t>
            </a:r>
            <a:endParaRPr lang="en-US" dirty="0"/>
          </a:p>
        </p:txBody>
      </p:sp>
      <p:sp>
        <p:nvSpPr>
          <p:cNvPr id="3" name="Content Placeholder 2"/>
          <p:cNvSpPr>
            <a:spLocks noGrp="1"/>
          </p:cNvSpPr>
          <p:nvPr>
            <p:ph idx="1"/>
          </p:nvPr>
        </p:nvSpPr>
        <p:spPr/>
        <p:txBody>
          <a:bodyPr/>
          <a:lstStyle/>
          <a:p>
            <a:r>
              <a:rPr lang="en-US" dirty="0" smtClean="0"/>
              <a:t>La </a:t>
            </a:r>
            <a:r>
              <a:rPr lang="en-US" dirty="0" err="1" smtClean="0"/>
              <a:t>posibilidad</a:t>
            </a:r>
            <a:r>
              <a:rPr lang="en-US" dirty="0" smtClean="0"/>
              <a:t> de </a:t>
            </a:r>
            <a:r>
              <a:rPr lang="en-US" dirty="0" err="1" smtClean="0"/>
              <a:t>afectar</a:t>
            </a:r>
            <a:r>
              <a:rPr lang="en-US" dirty="0" smtClean="0"/>
              <a:t> la </a:t>
            </a:r>
            <a:r>
              <a:rPr lang="en-US" dirty="0" err="1" smtClean="0"/>
              <a:t>creación</a:t>
            </a:r>
            <a:r>
              <a:rPr lang="en-US" dirty="0" smtClean="0"/>
              <a:t> </a:t>
            </a:r>
            <a:r>
              <a:rPr lang="en-US" dirty="0" err="1" smtClean="0"/>
              <a:t>y</a:t>
            </a:r>
            <a:r>
              <a:rPr lang="en-US" dirty="0" smtClean="0"/>
              <a:t> </a:t>
            </a:r>
            <a:r>
              <a:rPr lang="en-US" dirty="0" err="1" smtClean="0"/>
              <a:t>transferencia</a:t>
            </a:r>
            <a:r>
              <a:rPr lang="en-US" dirty="0" smtClean="0"/>
              <a:t> de </a:t>
            </a:r>
            <a:r>
              <a:rPr lang="en-US" dirty="0" err="1" smtClean="0"/>
              <a:t>riqueza</a:t>
            </a:r>
            <a:r>
              <a:rPr lang="en-US" dirty="0" smtClean="0"/>
              <a:t> en un </a:t>
            </a:r>
            <a:r>
              <a:rPr lang="en-US" dirty="0" err="1" smtClean="0"/>
              <a:t>mundo</a:t>
            </a:r>
            <a:r>
              <a:rPr lang="en-US" dirty="0" smtClean="0"/>
              <a:t> </a:t>
            </a:r>
            <a:r>
              <a:rPr lang="en-US" dirty="0" err="1" smtClean="0"/>
              <a:t>altamente</a:t>
            </a:r>
            <a:r>
              <a:rPr lang="en-US" dirty="0" smtClean="0"/>
              <a:t> </a:t>
            </a:r>
            <a:r>
              <a:rPr lang="en-US" dirty="0" err="1" smtClean="0"/>
              <a:t>complejo</a:t>
            </a:r>
            <a:r>
              <a:rPr lang="en-US" dirty="0" smtClean="0"/>
              <a:t>, </a:t>
            </a:r>
            <a:r>
              <a:rPr lang="en-US" dirty="0" err="1" smtClean="0"/>
              <a:t>donde</a:t>
            </a:r>
            <a:r>
              <a:rPr lang="en-US" dirty="0" smtClean="0"/>
              <a:t> </a:t>
            </a:r>
            <a:r>
              <a:rPr lang="en-US" dirty="0" err="1" smtClean="0"/>
              <a:t>es</a:t>
            </a:r>
            <a:r>
              <a:rPr lang="en-US" dirty="0" smtClean="0"/>
              <a:t> </a:t>
            </a:r>
            <a:r>
              <a:rPr lang="en-US" dirty="0" err="1" smtClean="0"/>
              <a:t>imposible</a:t>
            </a:r>
            <a:r>
              <a:rPr lang="en-US" dirty="0" smtClean="0"/>
              <a:t> </a:t>
            </a:r>
            <a:r>
              <a:rPr lang="en-US" dirty="0" err="1" smtClean="0"/>
              <a:t>monitorear</a:t>
            </a:r>
            <a:r>
              <a:rPr lang="en-US" dirty="0" smtClean="0"/>
              <a:t>, genera </a:t>
            </a:r>
            <a:r>
              <a:rPr lang="en-US" dirty="0" err="1" smtClean="0"/>
              <a:t>preguntas</a:t>
            </a:r>
            <a:r>
              <a:rPr lang="en-US" dirty="0" smtClean="0"/>
              <a:t> claves en </a:t>
            </a:r>
            <a:r>
              <a:rPr lang="en-US" dirty="0" err="1" smtClean="0"/>
              <a:t>teoría</a:t>
            </a:r>
            <a:r>
              <a:rPr lang="en-US" dirty="0" smtClean="0"/>
              <a:t> de </a:t>
            </a:r>
            <a:r>
              <a:rPr lang="en-US" dirty="0" err="1" smtClean="0"/>
              <a:t>las</a:t>
            </a:r>
            <a:r>
              <a:rPr lang="en-US" dirty="0" smtClean="0"/>
              <a:t> </a:t>
            </a:r>
            <a:r>
              <a:rPr lang="en-US" dirty="0" err="1" smtClean="0"/>
              <a:t>regulaciones</a:t>
            </a:r>
            <a:endParaRPr lang="en-US" dirty="0" smtClean="0"/>
          </a:p>
          <a:p>
            <a:pPr lvl="1"/>
            <a:r>
              <a:rPr lang="en-US" dirty="0" smtClean="0"/>
              <a:t>¿En el </a:t>
            </a:r>
            <a:r>
              <a:rPr lang="en-US" dirty="0" err="1" smtClean="0"/>
              <a:t>interés</a:t>
            </a:r>
            <a:r>
              <a:rPr lang="en-US" dirty="0" smtClean="0"/>
              <a:t> de </a:t>
            </a:r>
            <a:r>
              <a:rPr lang="en-US" dirty="0" err="1" smtClean="0"/>
              <a:t>quién</a:t>
            </a:r>
            <a:r>
              <a:rPr lang="en-US" dirty="0" smtClean="0"/>
              <a:t> </a:t>
            </a:r>
            <a:r>
              <a:rPr lang="en-US" dirty="0" err="1" smtClean="0"/>
              <a:t>regulan</a:t>
            </a:r>
            <a:r>
              <a:rPr lang="en-US" dirty="0" smtClean="0"/>
              <a:t> los </a:t>
            </a:r>
            <a:r>
              <a:rPr lang="en-US" dirty="0" err="1" smtClean="0"/>
              <a:t>reguladores</a:t>
            </a:r>
            <a:r>
              <a:rPr lang="en-US" dirty="0" smtClean="0"/>
              <a:t>?</a:t>
            </a:r>
          </a:p>
          <a:p>
            <a:pPr lvl="1"/>
            <a:r>
              <a:rPr lang="en-US" dirty="0" smtClean="0"/>
              <a:t>¿</a:t>
            </a:r>
            <a:r>
              <a:rPr lang="en-US" dirty="0" err="1" smtClean="0"/>
              <a:t>Cómo</a:t>
            </a:r>
            <a:r>
              <a:rPr lang="en-US" dirty="0" smtClean="0"/>
              <a:t> </a:t>
            </a:r>
            <a:r>
              <a:rPr lang="en-US" dirty="0" err="1" smtClean="0"/>
              <a:t>puede</a:t>
            </a:r>
            <a:r>
              <a:rPr lang="en-US" dirty="0" smtClean="0"/>
              <a:t> el </a:t>
            </a:r>
            <a:r>
              <a:rPr lang="en-US" dirty="0" err="1" smtClean="0"/>
              <a:t>público</a:t>
            </a:r>
            <a:r>
              <a:rPr lang="en-US" dirty="0" smtClean="0"/>
              <a:t> </a:t>
            </a:r>
            <a:r>
              <a:rPr lang="en-US" dirty="0" err="1" smtClean="0"/>
              <a:t>monitorear</a:t>
            </a:r>
            <a:r>
              <a:rPr lang="en-US" dirty="0" smtClean="0"/>
              <a:t> el </a:t>
            </a:r>
            <a:r>
              <a:rPr lang="en-US" dirty="0" err="1" smtClean="0"/>
              <a:t>proceso</a:t>
            </a:r>
            <a:r>
              <a:rPr lang="en-US" dirty="0" smtClean="0"/>
              <a:t> </a:t>
            </a:r>
            <a:r>
              <a:rPr lang="en-US" dirty="0" err="1" smtClean="0"/>
              <a:t>y</a:t>
            </a:r>
            <a:r>
              <a:rPr lang="en-US" dirty="0" smtClean="0"/>
              <a:t> </a:t>
            </a:r>
            <a:r>
              <a:rPr lang="en-US" dirty="0" err="1" smtClean="0"/>
              <a:t>límite</a:t>
            </a:r>
            <a:r>
              <a:rPr lang="en-US" dirty="0" smtClean="0"/>
              <a:t> del </a:t>
            </a:r>
            <a:r>
              <a:rPr lang="en-US" dirty="0" err="1" smtClean="0"/>
              <a:t>daño</a:t>
            </a:r>
            <a:r>
              <a:rPr lang="en-US" dirty="0" smtClean="0"/>
              <a:t> </a:t>
            </a:r>
            <a:r>
              <a:rPr lang="en-US" dirty="0" err="1" smtClean="0"/>
              <a:t>que</a:t>
            </a:r>
            <a:r>
              <a:rPr lang="en-US" dirty="0" smtClean="0"/>
              <a:t> </a:t>
            </a:r>
            <a:r>
              <a:rPr lang="en-US" dirty="0" err="1" smtClean="0"/>
              <a:t>puede</a:t>
            </a:r>
            <a:r>
              <a:rPr lang="en-US" dirty="0" smtClean="0"/>
              <a:t> </a:t>
            </a:r>
            <a:r>
              <a:rPr lang="en-US" dirty="0" err="1" smtClean="0"/>
              <a:t>producirse</a:t>
            </a:r>
            <a:r>
              <a:rPr lang="en-US" dirty="0" smtClean="0"/>
              <a:t>?</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Influencing the amount of slack</a:t>
            </a:r>
            <a:endParaRPr lang="en-US" dirty="0"/>
          </a:p>
        </p:txBody>
      </p:sp>
      <p:sp>
        <p:nvSpPr>
          <p:cNvPr id="3" name="Content Placeholder 2"/>
          <p:cNvSpPr>
            <a:spLocks noGrp="1"/>
          </p:cNvSpPr>
          <p:nvPr>
            <p:ph idx="1"/>
          </p:nvPr>
        </p:nvSpPr>
        <p:spPr/>
        <p:txBody>
          <a:bodyPr>
            <a:normAutofit lnSpcReduction="10000"/>
          </a:bodyPr>
          <a:lstStyle/>
          <a:p>
            <a:r>
              <a:rPr lang="en-US" dirty="0" err="1" smtClean="0"/>
              <a:t>Existe</a:t>
            </a:r>
            <a:r>
              <a:rPr lang="en-US" dirty="0" smtClean="0"/>
              <a:t> </a:t>
            </a:r>
            <a:r>
              <a:rPr lang="en-US" dirty="0" err="1" smtClean="0"/>
              <a:t>una</a:t>
            </a:r>
            <a:r>
              <a:rPr lang="en-US" dirty="0" smtClean="0"/>
              <a:t> </a:t>
            </a:r>
            <a:r>
              <a:rPr lang="en-US" dirty="0" err="1" smtClean="0"/>
              <a:t>diversidad</a:t>
            </a:r>
            <a:r>
              <a:rPr lang="en-US" dirty="0" smtClean="0"/>
              <a:t> de </a:t>
            </a:r>
            <a:r>
              <a:rPr lang="en-US" dirty="0" err="1" smtClean="0"/>
              <a:t>elementos</a:t>
            </a:r>
            <a:r>
              <a:rPr lang="en-US" dirty="0" smtClean="0"/>
              <a:t> </a:t>
            </a:r>
            <a:r>
              <a:rPr lang="en-US" dirty="0" err="1" smtClean="0"/>
              <a:t>institucionales</a:t>
            </a:r>
            <a:r>
              <a:rPr lang="en-US" dirty="0" smtClean="0"/>
              <a:t> </a:t>
            </a:r>
            <a:r>
              <a:rPr lang="en-US" dirty="0" err="1" smtClean="0"/>
              <a:t>que</a:t>
            </a:r>
            <a:r>
              <a:rPr lang="en-US" dirty="0" smtClean="0"/>
              <a:t> </a:t>
            </a:r>
            <a:r>
              <a:rPr lang="en-US" dirty="0" err="1" smtClean="0"/>
              <a:t>reducen</a:t>
            </a:r>
            <a:r>
              <a:rPr lang="en-US" dirty="0" smtClean="0"/>
              <a:t> </a:t>
            </a:r>
            <a:r>
              <a:rPr lang="en-US" dirty="0" smtClean="0"/>
              <a:t>la </a:t>
            </a:r>
            <a:r>
              <a:rPr lang="en-US" dirty="0" err="1" smtClean="0"/>
              <a:t>cantidad</a:t>
            </a:r>
            <a:r>
              <a:rPr lang="en-US" dirty="0" smtClean="0"/>
              <a:t> de slack en el </a:t>
            </a:r>
            <a:r>
              <a:rPr lang="en-US" dirty="0" err="1" smtClean="0"/>
              <a:t>sistema</a:t>
            </a:r>
            <a:r>
              <a:rPr lang="en-US" dirty="0" smtClean="0"/>
              <a:t> (</a:t>
            </a:r>
            <a:r>
              <a:rPr lang="en-US" dirty="0" err="1" smtClean="0"/>
              <a:t>y</a:t>
            </a:r>
            <a:r>
              <a:rPr lang="en-US" dirty="0" smtClean="0"/>
              <a:t> con </a:t>
            </a:r>
            <a:r>
              <a:rPr lang="en-US" dirty="0" err="1" smtClean="0"/>
              <a:t>ello</a:t>
            </a:r>
            <a:r>
              <a:rPr lang="en-US" dirty="0" smtClean="0"/>
              <a:t> la </a:t>
            </a:r>
            <a:r>
              <a:rPr lang="en-US" dirty="0" err="1" smtClean="0"/>
              <a:t>captura</a:t>
            </a:r>
            <a:r>
              <a:rPr lang="en-US" dirty="0" smtClean="0"/>
              <a:t> </a:t>
            </a:r>
            <a:r>
              <a:rPr lang="en-US" dirty="0" err="1" smtClean="0"/>
              <a:t>o</a:t>
            </a:r>
            <a:r>
              <a:rPr lang="en-US" dirty="0" smtClean="0"/>
              <a:t> la </a:t>
            </a:r>
            <a:r>
              <a:rPr lang="en-US" dirty="0" err="1" smtClean="0"/>
              <a:t>conducta</a:t>
            </a:r>
            <a:r>
              <a:rPr lang="en-US" dirty="0" smtClean="0"/>
              <a:t> </a:t>
            </a:r>
            <a:r>
              <a:rPr lang="en-US" dirty="0" err="1" smtClean="0"/>
              <a:t>Burkeana</a:t>
            </a:r>
            <a:r>
              <a:rPr lang="en-US" dirty="0" smtClean="0"/>
              <a:t>)</a:t>
            </a:r>
          </a:p>
          <a:p>
            <a:pPr lvl="1"/>
            <a:r>
              <a:rPr lang="en-US" dirty="0" err="1" smtClean="0"/>
              <a:t>Defensivos</a:t>
            </a:r>
            <a:endParaRPr lang="en-US" dirty="0" smtClean="0"/>
          </a:p>
          <a:p>
            <a:pPr lvl="2"/>
            <a:r>
              <a:rPr lang="en-US" dirty="0" err="1" smtClean="0"/>
              <a:t>Reducción</a:t>
            </a:r>
            <a:r>
              <a:rPr lang="en-US" dirty="0" smtClean="0"/>
              <a:t> de los </a:t>
            </a:r>
            <a:r>
              <a:rPr lang="en-US" dirty="0" err="1" smtClean="0"/>
              <a:t>costos</a:t>
            </a:r>
            <a:r>
              <a:rPr lang="en-US" dirty="0" smtClean="0"/>
              <a:t> de </a:t>
            </a:r>
            <a:r>
              <a:rPr lang="en-US" dirty="0" err="1" smtClean="0"/>
              <a:t>monitoreo</a:t>
            </a:r>
            <a:endParaRPr lang="en-US" dirty="0" smtClean="0"/>
          </a:p>
          <a:p>
            <a:pPr lvl="2"/>
            <a:r>
              <a:rPr lang="en-US" dirty="0" err="1" smtClean="0"/>
              <a:t>Detección</a:t>
            </a:r>
            <a:r>
              <a:rPr lang="en-US" dirty="0" smtClean="0"/>
              <a:t> </a:t>
            </a:r>
            <a:r>
              <a:rPr lang="en-US" dirty="0" err="1" smtClean="0"/>
              <a:t>y</a:t>
            </a:r>
            <a:r>
              <a:rPr lang="en-US" dirty="0" smtClean="0"/>
              <a:t> </a:t>
            </a:r>
            <a:r>
              <a:rPr lang="en-US" dirty="0" err="1" smtClean="0"/>
              <a:t>denuncia</a:t>
            </a:r>
            <a:r>
              <a:rPr lang="en-US" dirty="0" smtClean="0"/>
              <a:t> de </a:t>
            </a:r>
            <a:r>
              <a:rPr lang="en-US" dirty="0" err="1" smtClean="0"/>
              <a:t>intereses</a:t>
            </a:r>
            <a:r>
              <a:rPr lang="en-US" dirty="0" smtClean="0"/>
              <a:t> </a:t>
            </a:r>
            <a:r>
              <a:rPr lang="en-US" dirty="0" err="1" smtClean="0"/>
              <a:t>especiales</a:t>
            </a:r>
            <a:endParaRPr lang="en-US" dirty="0" smtClean="0"/>
          </a:p>
          <a:p>
            <a:pPr lvl="1"/>
            <a:r>
              <a:rPr lang="en-US" dirty="0" err="1" smtClean="0"/>
              <a:t>Proactivos</a:t>
            </a:r>
            <a:endParaRPr lang="en-US" dirty="0" smtClean="0"/>
          </a:p>
          <a:p>
            <a:pPr lvl="2"/>
            <a:r>
              <a:rPr lang="en-US" dirty="0" err="1" smtClean="0"/>
              <a:t>Desarrollo</a:t>
            </a:r>
            <a:r>
              <a:rPr lang="en-US" dirty="0" smtClean="0"/>
              <a:t> </a:t>
            </a:r>
            <a:r>
              <a:rPr lang="en-US" dirty="0" err="1" smtClean="0"/>
              <a:t>y</a:t>
            </a:r>
            <a:r>
              <a:rPr lang="en-US" dirty="0" smtClean="0"/>
              <a:t> </a:t>
            </a:r>
            <a:r>
              <a:rPr lang="en-US" dirty="0" err="1" smtClean="0"/>
              <a:t>publicitación</a:t>
            </a:r>
            <a:r>
              <a:rPr lang="en-US" dirty="0" smtClean="0"/>
              <a:t> de </a:t>
            </a:r>
            <a:r>
              <a:rPr lang="en-US" dirty="0" err="1" smtClean="0"/>
              <a:t>iniciativas</a:t>
            </a:r>
            <a:r>
              <a:rPr lang="en-US" dirty="0" smtClean="0"/>
              <a:t> </a:t>
            </a:r>
            <a:r>
              <a:rPr lang="en-US" dirty="0" smtClean="0"/>
              <a:t>de </a:t>
            </a:r>
            <a:r>
              <a:rPr lang="en-US" dirty="0" err="1" smtClean="0"/>
              <a:t>interés</a:t>
            </a:r>
            <a:r>
              <a:rPr lang="en-US" dirty="0" smtClean="0"/>
              <a:t> general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Influencing the amount of slack</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Reducción</a:t>
            </a:r>
            <a:r>
              <a:rPr lang="en-US" dirty="0" smtClean="0"/>
              <a:t> del slack</a:t>
            </a:r>
          </a:p>
          <a:p>
            <a:pPr lvl="1"/>
            <a:r>
              <a:rPr lang="en-US" dirty="0" smtClean="0"/>
              <a:t>Auto-</a:t>
            </a:r>
            <a:r>
              <a:rPr lang="en-US" dirty="0" err="1" smtClean="0"/>
              <a:t>publicidad</a:t>
            </a:r>
            <a:r>
              <a:rPr lang="en-US" dirty="0" smtClean="0"/>
              <a:t> de los </a:t>
            </a:r>
            <a:r>
              <a:rPr lang="en-US" dirty="0" err="1" smtClean="0"/>
              <a:t>incumbentes</a:t>
            </a:r>
            <a:endParaRPr lang="en-US" dirty="0" smtClean="0"/>
          </a:p>
          <a:p>
            <a:pPr lvl="2"/>
            <a:r>
              <a:rPr lang="en-US" dirty="0" smtClean="0"/>
              <a:t>No solo les </a:t>
            </a:r>
            <a:r>
              <a:rPr lang="en-US" dirty="0" err="1" smtClean="0"/>
              <a:t>conviene</a:t>
            </a:r>
            <a:r>
              <a:rPr lang="en-US" dirty="0" smtClean="0"/>
              <a:t> la </a:t>
            </a:r>
            <a:r>
              <a:rPr lang="en-US" dirty="0" err="1" smtClean="0"/>
              <a:t>captura</a:t>
            </a:r>
            <a:r>
              <a:rPr lang="en-US" dirty="0" smtClean="0"/>
              <a:t>. </a:t>
            </a:r>
            <a:r>
              <a:rPr lang="en-US" dirty="0" err="1" smtClean="0"/>
              <a:t>Puede</a:t>
            </a:r>
            <a:r>
              <a:rPr lang="en-US" dirty="0" smtClean="0"/>
              <a:t> </a:t>
            </a:r>
            <a:r>
              <a:rPr lang="en-US" dirty="0" err="1" smtClean="0"/>
              <a:t>resultarles</a:t>
            </a:r>
            <a:r>
              <a:rPr lang="en-US" dirty="0" smtClean="0"/>
              <a:t> </a:t>
            </a:r>
            <a:r>
              <a:rPr lang="en-US" dirty="0" err="1" smtClean="0"/>
              <a:t>más</a:t>
            </a:r>
            <a:r>
              <a:rPr lang="en-US" dirty="0" smtClean="0"/>
              <a:t> </a:t>
            </a:r>
            <a:r>
              <a:rPr lang="en-US" dirty="0" err="1" smtClean="0"/>
              <a:t>conveniente</a:t>
            </a:r>
            <a:r>
              <a:rPr lang="en-US" dirty="0" smtClean="0"/>
              <a:t> </a:t>
            </a:r>
            <a:r>
              <a:rPr lang="en-US" dirty="0" err="1" smtClean="0"/>
              <a:t>mostrarse</a:t>
            </a:r>
            <a:r>
              <a:rPr lang="en-US" dirty="0" smtClean="0"/>
              <a:t> pro-</a:t>
            </a:r>
            <a:r>
              <a:rPr lang="en-US" dirty="0" err="1" smtClean="0"/>
              <a:t>interés</a:t>
            </a:r>
            <a:r>
              <a:rPr lang="en-US" dirty="0" smtClean="0"/>
              <a:t> general </a:t>
            </a:r>
            <a:r>
              <a:rPr lang="en-US" dirty="0" err="1" smtClean="0"/>
              <a:t>y</a:t>
            </a:r>
            <a:r>
              <a:rPr lang="en-US" dirty="0" smtClean="0"/>
              <a:t> </a:t>
            </a:r>
            <a:r>
              <a:rPr lang="en-US" dirty="0" err="1" smtClean="0"/>
              <a:t>ganar</a:t>
            </a:r>
            <a:r>
              <a:rPr lang="en-US" dirty="0" smtClean="0"/>
              <a:t> </a:t>
            </a:r>
            <a:r>
              <a:rPr lang="en-US" dirty="0" err="1" smtClean="0"/>
              <a:t>confianza</a:t>
            </a:r>
            <a:r>
              <a:rPr lang="en-US" dirty="0" smtClean="0"/>
              <a:t> en </a:t>
            </a:r>
            <a:r>
              <a:rPr lang="en-US" dirty="0" err="1" smtClean="0"/>
              <a:t>tal</a:t>
            </a:r>
            <a:r>
              <a:rPr lang="en-US" dirty="0" smtClean="0"/>
              <a:t> </a:t>
            </a:r>
            <a:r>
              <a:rPr lang="en-US" dirty="0" err="1" smtClean="0"/>
              <a:t>sentido</a:t>
            </a:r>
            <a:endParaRPr lang="en-US" dirty="0" smtClean="0"/>
          </a:p>
          <a:p>
            <a:pPr lvl="1"/>
            <a:r>
              <a:rPr lang="en-US" dirty="0" err="1" smtClean="0"/>
              <a:t>Competencia</a:t>
            </a:r>
            <a:r>
              <a:rPr lang="en-US" dirty="0" smtClean="0"/>
              <a:t> </a:t>
            </a:r>
            <a:r>
              <a:rPr lang="en-US" dirty="0" err="1" smtClean="0"/>
              <a:t>política</a:t>
            </a:r>
            <a:endParaRPr lang="en-US" dirty="0" smtClean="0"/>
          </a:p>
          <a:p>
            <a:pPr lvl="2"/>
            <a:r>
              <a:rPr lang="en-US" dirty="0" smtClean="0"/>
              <a:t>Policy entrepreneurship</a:t>
            </a:r>
          </a:p>
          <a:p>
            <a:pPr lvl="1"/>
            <a:r>
              <a:rPr lang="en-US" dirty="0" err="1" smtClean="0"/>
              <a:t>Organizaciones</a:t>
            </a:r>
            <a:r>
              <a:rPr lang="en-US" dirty="0" smtClean="0"/>
              <a:t> de </a:t>
            </a:r>
            <a:r>
              <a:rPr lang="en-US" dirty="0" err="1" smtClean="0"/>
              <a:t>intereses</a:t>
            </a:r>
            <a:endParaRPr lang="en-US" dirty="0" smtClean="0"/>
          </a:p>
          <a:p>
            <a:pPr lvl="2"/>
            <a:r>
              <a:rPr lang="en-US" dirty="0" err="1" smtClean="0"/>
              <a:t>Especialmente</a:t>
            </a:r>
            <a:r>
              <a:rPr lang="en-US" dirty="0" smtClean="0"/>
              <a:t> </a:t>
            </a:r>
            <a:r>
              <a:rPr lang="en-US" dirty="0" err="1" smtClean="0"/>
              <a:t>aquellas</a:t>
            </a:r>
            <a:r>
              <a:rPr lang="en-US" dirty="0" smtClean="0"/>
              <a:t> de </a:t>
            </a:r>
            <a:r>
              <a:rPr lang="en-US" dirty="0" err="1" smtClean="0"/>
              <a:t>interés</a:t>
            </a:r>
            <a:r>
              <a:rPr lang="en-US" dirty="0" smtClean="0"/>
              <a:t> general</a:t>
            </a:r>
          </a:p>
          <a:p>
            <a:pPr lvl="1"/>
            <a:r>
              <a:rPr lang="en-US" dirty="0" err="1" smtClean="0"/>
              <a:t>Académicos</a:t>
            </a:r>
            <a:endParaRPr lang="en-US" dirty="0" smtClean="0"/>
          </a:p>
          <a:p>
            <a:pPr lvl="1"/>
            <a:r>
              <a:rPr lang="en-US" dirty="0" err="1" smtClean="0"/>
              <a:t>Medios</a:t>
            </a:r>
            <a:r>
              <a:rPr lang="en-US" dirty="0" smtClean="0"/>
              <a:t> </a:t>
            </a:r>
          </a:p>
          <a:p>
            <a:pPr lvl="2"/>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Influencing the amount of slack</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Slack</a:t>
            </a:r>
          </a:p>
          <a:p>
            <a:pPr lvl="1"/>
            <a:r>
              <a:rPr lang="en-US" dirty="0" err="1" smtClean="0"/>
              <a:t>Cuánto</a:t>
            </a:r>
            <a:r>
              <a:rPr lang="en-US" dirty="0" smtClean="0"/>
              <a:t> de </a:t>
            </a:r>
            <a:r>
              <a:rPr lang="en-US" dirty="0" err="1" smtClean="0"/>
              <a:t>este</a:t>
            </a:r>
            <a:r>
              <a:rPr lang="en-US" dirty="0" smtClean="0"/>
              <a:t> slack </a:t>
            </a:r>
            <a:r>
              <a:rPr lang="en-US" dirty="0" err="1" smtClean="0"/>
              <a:t>será</a:t>
            </a:r>
            <a:r>
              <a:rPr lang="en-US" dirty="0" smtClean="0"/>
              <a:t> </a:t>
            </a:r>
            <a:r>
              <a:rPr lang="en-US" dirty="0" err="1" smtClean="0"/>
              <a:t>invertido</a:t>
            </a:r>
            <a:r>
              <a:rPr lang="en-US" dirty="0" smtClean="0"/>
              <a:t> en </a:t>
            </a:r>
            <a:r>
              <a:rPr lang="en-US" dirty="0" err="1" smtClean="0"/>
              <a:t>captura</a:t>
            </a:r>
            <a:r>
              <a:rPr lang="en-US" dirty="0" smtClean="0"/>
              <a:t> </a:t>
            </a:r>
            <a:r>
              <a:rPr lang="en-US" dirty="0" err="1" smtClean="0"/>
              <a:t>y</a:t>
            </a:r>
            <a:r>
              <a:rPr lang="en-US" dirty="0" smtClean="0"/>
              <a:t> </a:t>
            </a:r>
            <a:r>
              <a:rPr lang="en-US" dirty="0" err="1" smtClean="0"/>
              <a:t>cuando</a:t>
            </a:r>
            <a:r>
              <a:rPr lang="en-US" dirty="0" smtClean="0"/>
              <a:t> en </a:t>
            </a:r>
            <a:r>
              <a:rPr lang="en-US" dirty="0" err="1" smtClean="0"/>
              <a:t>conductas</a:t>
            </a:r>
            <a:r>
              <a:rPr lang="en-US" dirty="0" smtClean="0"/>
              <a:t> </a:t>
            </a:r>
            <a:r>
              <a:rPr lang="en-US" dirty="0" err="1" smtClean="0"/>
              <a:t>Burkeanas</a:t>
            </a:r>
            <a:r>
              <a:rPr lang="en-US" dirty="0" smtClean="0"/>
              <a:t> </a:t>
            </a:r>
            <a:r>
              <a:rPr lang="en-US" dirty="0" err="1" smtClean="0"/>
              <a:t>es</a:t>
            </a:r>
            <a:r>
              <a:rPr lang="en-US" dirty="0" smtClean="0"/>
              <a:t> </a:t>
            </a:r>
            <a:r>
              <a:rPr lang="en-US" dirty="0" err="1" smtClean="0"/>
              <a:t>finalmente</a:t>
            </a:r>
            <a:r>
              <a:rPr lang="en-US" dirty="0" smtClean="0"/>
              <a:t> </a:t>
            </a:r>
            <a:r>
              <a:rPr lang="en-US" dirty="0" err="1" smtClean="0"/>
              <a:t>una</a:t>
            </a:r>
            <a:r>
              <a:rPr lang="en-US" dirty="0" smtClean="0"/>
              <a:t> </a:t>
            </a:r>
            <a:r>
              <a:rPr lang="en-US" dirty="0" err="1" smtClean="0"/>
              <a:t>función</a:t>
            </a:r>
            <a:r>
              <a:rPr lang="en-US" dirty="0" smtClean="0"/>
              <a:t> de los </a:t>
            </a:r>
            <a:r>
              <a:rPr lang="en-US" dirty="0" err="1" smtClean="0"/>
              <a:t>costos</a:t>
            </a:r>
            <a:r>
              <a:rPr lang="en-US" dirty="0" smtClean="0"/>
              <a:t> </a:t>
            </a:r>
            <a:r>
              <a:rPr lang="en-US" dirty="0" err="1" smtClean="0"/>
              <a:t>y</a:t>
            </a:r>
            <a:r>
              <a:rPr lang="en-US" dirty="0" smtClean="0"/>
              <a:t> </a:t>
            </a:r>
            <a:r>
              <a:rPr lang="en-US" dirty="0" err="1" smtClean="0"/>
              <a:t>beneficios</a:t>
            </a:r>
            <a:r>
              <a:rPr lang="en-US" dirty="0" smtClean="0"/>
              <a:t> de </a:t>
            </a:r>
            <a:r>
              <a:rPr lang="en-US" dirty="0" err="1" smtClean="0"/>
              <a:t>cada</a:t>
            </a:r>
            <a:r>
              <a:rPr lang="en-US" dirty="0" smtClean="0"/>
              <a:t> </a:t>
            </a:r>
            <a:r>
              <a:rPr lang="en-US" dirty="0" err="1" smtClean="0"/>
              <a:t>actividad</a:t>
            </a:r>
            <a:r>
              <a:rPr lang="en-US" dirty="0" smtClean="0"/>
              <a:t>.</a:t>
            </a:r>
          </a:p>
          <a:p>
            <a:pPr lvl="1"/>
            <a:r>
              <a:rPr lang="en-US" dirty="0" err="1" smtClean="0"/>
              <a:t>Esto</a:t>
            </a:r>
            <a:r>
              <a:rPr lang="en-US" dirty="0" smtClean="0"/>
              <a:t> a </a:t>
            </a:r>
            <a:r>
              <a:rPr lang="en-US" dirty="0" err="1" smtClean="0"/>
              <a:t>su</a:t>
            </a:r>
            <a:r>
              <a:rPr lang="en-US" dirty="0" smtClean="0"/>
              <a:t> </a:t>
            </a:r>
            <a:r>
              <a:rPr lang="en-US" dirty="0" err="1" smtClean="0"/>
              <a:t>vez</a:t>
            </a:r>
            <a:r>
              <a:rPr lang="en-US" dirty="0" smtClean="0"/>
              <a:t> </a:t>
            </a:r>
            <a:r>
              <a:rPr lang="en-US" dirty="0" err="1" smtClean="0"/>
              <a:t>depende</a:t>
            </a:r>
            <a:r>
              <a:rPr lang="en-US" dirty="0" smtClean="0"/>
              <a:t> de </a:t>
            </a:r>
            <a:r>
              <a:rPr lang="en-US" dirty="0" err="1" smtClean="0"/>
              <a:t>las</a:t>
            </a:r>
            <a:r>
              <a:rPr lang="en-US" dirty="0" smtClean="0"/>
              <a:t> </a:t>
            </a:r>
            <a:r>
              <a:rPr lang="en-US" dirty="0" err="1" smtClean="0"/>
              <a:t>preferencias</a:t>
            </a:r>
            <a:r>
              <a:rPr lang="en-US" dirty="0" smtClean="0"/>
              <a:t> </a:t>
            </a:r>
            <a:r>
              <a:rPr lang="en-US" dirty="0" err="1" smtClean="0"/>
              <a:t>y</a:t>
            </a:r>
            <a:r>
              <a:rPr lang="en-US" dirty="0" smtClean="0"/>
              <a:t> </a:t>
            </a:r>
            <a:r>
              <a:rPr lang="en-US" dirty="0" err="1" smtClean="0"/>
              <a:t>motivaciones</a:t>
            </a:r>
            <a:r>
              <a:rPr lang="en-US" dirty="0" smtClean="0"/>
              <a:t> de los </a:t>
            </a:r>
            <a:r>
              <a:rPr lang="en-US" dirty="0" err="1" smtClean="0"/>
              <a:t>actores</a:t>
            </a:r>
            <a:r>
              <a:rPr lang="en-US" dirty="0" smtClean="0"/>
              <a:t> </a:t>
            </a:r>
            <a:r>
              <a:rPr lang="en-US" dirty="0" err="1" smtClean="0"/>
              <a:t>públicos</a:t>
            </a:r>
            <a:endParaRPr lang="en-US" dirty="0" smtClean="0"/>
          </a:p>
          <a:p>
            <a:pPr lvl="2"/>
            <a:r>
              <a:rPr lang="en-US" dirty="0" smtClean="0"/>
              <a:t>Un </a:t>
            </a:r>
            <a:r>
              <a:rPr lang="en-US" dirty="0" err="1" smtClean="0"/>
              <a:t>incumbente</a:t>
            </a:r>
            <a:r>
              <a:rPr lang="en-US" dirty="0" smtClean="0"/>
              <a:t> </a:t>
            </a:r>
            <a:r>
              <a:rPr lang="en-US" dirty="0" err="1" smtClean="0"/>
              <a:t>sólidamente</a:t>
            </a:r>
            <a:r>
              <a:rPr lang="en-US" dirty="0" smtClean="0"/>
              <a:t> </a:t>
            </a:r>
            <a:r>
              <a:rPr lang="en-US" dirty="0" err="1" smtClean="0"/>
              <a:t>asegurado</a:t>
            </a:r>
            <a:r>
              <a:rPr lang="en-US" dirty="0" smtClean="0"/>
              <a:t> en </a:t>
            </a:r>
            <a:r>
              <a:rPr lang="en-US" dirty="0" err="1" smtClean="0"/>
              <a:t>su</a:t>
            </a:r>
            <a:r>
              <a:rPr lang="en-US" dirty="0" smtClean="0"/>
              <a:t> cargo, </a:t>
            </a:r>
            <a:r>
              <a:rPr lang="en-US" dirty="0" err="1" smtClean="0"/>
              <a:t>si</a:t>
            </a:r>
            <a:r>
              <a:rPr lang="en-US" dirty="0" smtClean="0"/>
              <a:t> </a:t>
            </a:r>
            <a:r>
              <a:rPr lang="en-US" dirty="0" err="1" smtClean="0"/>
              <a:t>es</a:t>
            </a:r>
            <a:r>
              <a:rPr lang="en-US" dirty="0" smtClean="0"/>
              <a:t> other-regarding, </a:t>
            </a:r>
            <a:r>
              <a:rPr lang="en-US" dirty="0" err="1" smtClean="0"/>
              <a:t>es</a:t>
            </a:r>
            <a:r>
              <a:rPr lang="en-US" dirty="0" smtClean="0"/>
              <a:t> </a:t>
            </a:r>
            <a:r>
              <a:rPr lang="en-US" dirty="0" err="1" smtClean="0"/>
              <a:t>altamente</a:t>
            </a:r>
            <a:r>
              <a:rPr lang="en-US" dirty="0" smtClean="0"/>
              <a:t> </a:t>
            </a:r>
            <a:r>
              <a:rPr lang="en-US" dirty="0" err="1" smtClean="0"/>
              <a:t>factible</a:t>
            </a:r>
            <a:r>
              <a:rPr lang="en-US" dirty="0" smtClean="0"/>
              <a:t> </a:t>
            </a:r>
            <a:r>
              <a:rPr lang="en-US" dirty="0" err="1" smtClean="0"/>
              <a:t>que</a:t>
            </a:r>
            <a:r>
              <a:rPr lang="en-US" dirty="0" smtClean="0"/>
              <a:t> sea </a:t>
            </a:r>
            <a:r>
              <a:rPr lang="en-US" dirty="0" err="1" smtClean="0"/>
              <a:t>Burkeano</a:t>
            </a:r>
            <a:r>
              <a:rPr lang="en-US" dirty="0" smtClean="0"/>
              <a:t>.</a:t>
            </a:r>
          </a:p>
          <a:p>
            <a:pPr lvl="2"/>
            <a:r>
              <a:rPr lang="en-US" dirty="0" smtClean="0"/>
              <a:t>Un </a:t>
            </a:r>
            <a:r>
              <a:rPr lang="en-US" dirty="0" err="1" smtClean="0"/>
              <a:t>incumbente</a:t>
            </a:r>
            <a:r>
              <a:rPr lang="en-US" dirty="0" smtClean="0"/>
              <a:t> self-regarding </a:t>
            </a:r>
            <a:r>
              <a:rPr lang="en-US" dirty="0" err="1" smtClean="0"/>
              <a:t>puede</a:t>
            </a:r>
            <a:r>
              <a:rPr lang="en-US" dirty="0" smtClean="0"/>
              <a:t> </a:t>
            </a:r>
            <a:r>
              <a:rPr lang="en-US" dirty="0" err="1" smtClean="0"/>
              <a:t>transformarse</a:t>
            </a:r>
            <a:r>
              <a:rPr lang="en-US" dirty="0" smtClean="0"/>
              <a:t> en un </a:t>
            </a:r>
            <a:r>
              <a:rPr lang="en-US" dirty="0" err="1" smtClean="0"/>
              <a:t>powerhourse</a:t>
            </a:r>
            <a:r>
              <a:rPr lang="en-US" dirty="0" smtClean="0"/>
              <a:t> de </a:t>
            </a:r>
            <a:r>
              <a:rPr lang="en-US" dirty="0" err="1" smtClean="0"/>
              <a:t>influencia</a:t>
            </a:r>
            <a:r>
              <a:rPr lang="en-US" dirty="0" smtClean="0"/>
              <a:t> </a:t>
            </a:r>
            <a:r>
              <a:rPr lang="en-US" dirty="0" err="1" smtClean="0"/>
              <a:t>y</a:t>
            </a:r>
            <a:r>
              <a:rPr lang="en-US" dirty="0" smtClean="0"/>
              <a:t> </a:t>
            </a:r>
            <a:r>
              <a:rPr lang="en-US" dirty="0" err="1" smtClean="0"/>
              <a:t>recursos</a:t>
            </a:r>
            <a:endParaRPr lang="en-US" dirty="0" smtClean="0"/>
          </a:p>
          <a:p>
            <a:pPr lvl="2"/>
            <a:r>
              <a:rPr lang="en-US" dirty="0" smtClean="0"/>
              <a:t>Si </a:t>
            </a:r>
            <a:r>
              <a:rPr lang="en-US" dirty="0" err="1" smtClean="0"/>
              <a:t>su</a:t>
            </a:r>
            <a:r>
              <a:rPr lang="en-US" dirty="0" smtClean="0"/>
              <a:t> </a:t>
            </a:r>
            <a:r>
              <a:rPr lang="en-US" dirty="0" err="1" smtClean="0"/>
              <a:t>poder</a:t>
            </a:r>
            <a:r>
              <a:rPr lang="en-US" dirty="0" smtClean="0"/>
              <a:t> </a:t>
            </a:r>
            <a:r>
              <a:rPr lang="en-US" dirty="0" err="1" smtClean="0"/>
              <a:t>es</a:t>
            </a:r>
            <a:r>
              <a:rPr lang="en-US" dirty="0" smtClean="0"/>
              <a:t> </a:t>
            </a:r>
            <a:r>
              <a:rPr lang="en-US" dirty="0" err="1" smtClean="0"/>
              <a:t>tenue</a:t>
            </a:r>
            <a:r>
              <a:rPr lang="en-US" dirty="0" smtClean="0"/>
              <a:t>, </a:t>
            </a:r>
            <a:r>
              <a:rPr lang="en-US" dirty="0" err="1" smtClean="0"/>
              <a:t>estará</a:t>
            </a:r>
            <a:r>
              <a:rPr lang="en-US" dirty="0" smtClean="0"/>
              <a:t> </a:t>
            </a:r>
            <a:r>
              <a:rPr lang="en-US" dirty="0" err="1" smtClean="0"/>
              <a:t>más</a:t>
            </a:r>
            <a:r>
              <a:rPr lang="en-US" dirty="0" smtClean="0"/>
              <a:t> </a:t>
            </a:r>
            <a:r>
              <a:rPr lang="en-US" dirty="0" err="1" smtClean="0"/>
              <a:t>receptivo</a:t>
            </a:r>
            <a:r>
              <a:rPr lang="en-US" dirty="0" smtClean="0"/>
              <a:t> a la </a:t>
            </a:r>
            <a:r>
              <a:rPr lang="en-US" dirty="0" err="1" smtClean="0"/>
              <a:t>captura</a:t>
            </a:r>
            <a:endParaRPr lang="en-US" dirty="0" smtClean="0"/>
          </a:p>
          <a:p>
            <a:pPr lvl="2"/>
            <a:r>
              <a:rPr lang="en-US" dirty="0" smtClean="0"/>
              <a:t>Hay mucho </a:t>
            </a:r>
            <a:r>
              <a:rPr lang="en-US" dirty="0" err="1" smtClean="0"/>
              <a:t>espacio</a:t>
            </a:r>
            <a:r>
              <a:rPr lang="en-US" dirty="0" smtClean="0"/>
              <a:t> </a:t>
            </a:r>
            <a:r>
              <a:rPr lang="en-US" dirty="0" err="1" smtClean="0"/>
              <a:t>para</a:t>
            </a:r>
            <a:r>
              <a:rPr lang="en-US" dirty="0" smtClean="0"/>
              <a:t> </a:t>
            </a:r>
            <a:r>
              <a:rPr lang="en-US" dirty="0" err="1" smtClean="0"/>
              <a:t>las</a:t>
            </a:r>
            <a:r>
              <a:rPr lang="en-US" dirty="0" smtClean="0"/>
              <a:t> mixed strategies.</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Influencing the amount of slack</a:t>
            </a:r>
            <a:endParaRPr lang="en-US" dirty="0"/>
          </a:p>
        </p:txBody>
      </p:sp>
      <p:sp>
        <p:nvSpPr>
          <p:cNvPr id="3" name="Content Placeholder 2"/>
          <p:cNvSpPr>
            <a:spLocks noGrp="1"/>
          </p:cNvSpPr>
          <p:nvPr>
            <p:ph idx="1"/>
          </p:nvPr>
        </p:nvSpPr>
        <p:spPr/>
        <p:txBody>
          <a:bodyPr>
            <a:normAutofit fontScale="85000" lnSpcReduction="10000"/>
          </a:bodyPr>
          <a:lstStyle/>
          <a:p>
            <a:r>
              <a:rPr lang="en-US" dirty="0" err="1" smtClean="0"/>
              <a:t>Opini</a:t>
            </a:r>
            <a:r>
              <a:rPr lang="en-US" dirty="0" err="1" smtClean="0"/>
              <a:t>ón</a:t>
            </a:r>
            <a:r>
              <a:rPr lang="en-US" dirty="0" smtClean="0"/>
              <a:t> de los </a:t>
            </a:r>
            <a:r>
              <a:rPr lang="en-US" dirty="0" err="1" smtClean="0"/>
              <a:t>autores</a:t>
            </a:r>
            <a:r>
              <a:rPr lang="en-US" dirty="0" smtClean="0"/>
              <a:t>: </a:t>
            </a:r>
            <a:r>
              <a:rPr lang="en-US" dirty="0" smtClean="0"/>
              <a:t>“</a:t>
            </a:r>
            <a:r>
              <a:rPr lang="en-US" dirty="0" smtClean="0"/>
              <a:t>The normal state of affairs is that slack exists and permits capture”</a:t>
            </a:r>
            <a:endParaRPr lang="en-US" dirty="0" smtClean="0"/>
          </a:p>
          <a:p>
            <a:r>
              <a:rPr lang="en-US" dirty="0" err="1" smtClean="0"/>
              <a:t>Todos</a:t>
            </a:r>
            <a:r>
              <a:rPr lang="en-US" dirty="0" smtClean="0"/>
              <a:t> los </a:t>
            </a:r>
            <a:r>
              <a:rPr lang="en-US" dirty="0" err="1" smtClean="0"/>
              <a:t>caminos</a:t>
            </a:r>
            <a:r>
              <a:rPr lang="en-US" dirty="0" smtClean="0"/>
              <a:t> son </a:t>
            </a:r>
            <a:r>
              <a:rPr lang="en-US" dirty="0" err="1" smtClean="0"/>
              <a:t>riesgosos</a:t>
            </a:r>
            <a:r>
              <a:rPr lang="en-US" dirty="0" smtClean="0"/>
              <a:t> </a:t>
            </a:r>
            <a:r>
              <a:rPr lang="en-US" dirty="0" err="1" smtClean="0"/>
              <a:t>para</a:t>
            </a:r>
            <a:r>
              <a:rPr lang="en-US" dirty="0" smtClean="0"/>
              <a:t> </a:t>
            </a:r>
            <a:r>
              <a:rPr lang="en-US" dirty="0" smtClean="0"/>
              <a:t>el </a:t>
            </a:r>
            <a:r>
              <a:rPr lang="en-US" dirty="0" err="1" smtClean="0"/>
              <a:t>regulador</a:t>
            </a:r>
            <a:endParaRPr lang="en-US" dirty="0" smtClean="0"/>
          </a:p>
          <a:p>
            <a:pPr lvl="1"/>
            <a:r>
              <a:rPr lang="en-US" dirty="0" smtClean="0"/>
              <a:t>A) </a:t>
            </a:r>
            <a:r>
              <a:rPr lang="en-US" dirty="0" err="1" smtClean="0"/>
              <a:t>Usar</a:t>
            </a:r>
            <a:r>
              <a:rPr lang="en-US" dirty="0" smtClean="0"/>
              <a:t> el slack en pro de la </a:t>
            </a:r>
            <a:r>
              <a:rPr lang="en-US" dirty="0" err="1" smtClean="0"/>
              <a:t>captura</a:t>
            </a:r>
            <a:endParaRPr lang="en-US" dirty="0" smtClean="0"/>
          </a:p>
          <a:p>
            <a:pPr lvl="2"/>
            <a:r>
              <a:rPr lang="en-US" dirty="0" err="1" smtClean="0"/>
              <a:t>Arriesgar</a:t>
            </a:r>
            <a:r>
              <a:rPr lang="en-US" dirty="0" smtClean="0"/>
              <a:t> ser </a:t>
            </a:r>
            <a:r>
              <a:rPr lang="en-US" dirty="0" err="1" smtClean="0"/>
              <a:t>descubierto</a:t>
            </a:r>
            <a:r>
              <a:rPr lang="en-US" dirty="0" smtClean="0"/>
              <a:t> </a:t>
            </a:r>
            <a:r>
              <a:rPr lang="en-US" dirty="0" err="1" smtClean="0"/>
              <a:t>por</a:t>
            </a:r>
            <a:r>
              <a:rPr lang="en-US" dirty="0" smtClean="0"/>
              <a:t> el </a:t>
            </a:r>
            <a:r>
              <a:rPr lang="en-US" dirty="0" err="1" smtClean="0"/>
              <a:t>electorado</a:t>
            </a:r>
            <a:r>
              <a:rPr lang="en-US" dirty="0" smtClean="0"/>
              <a:t> </a:t>
            </a:r>
            <a:r>
              <a:rPr lang="en-US" dirty="0" err="1" smtClean="0"/>
              <a:t>y</a:t>
            </a:r>
            <a:r>
              <a:rPr lang="en-US" dirty="0" smtClean="0"/>
              <a:t> ser </a:t>
            </a:r>
            <a:r>
              <a:rPr lang="en-US" dirty="0" err="1" smtClean="0"/>
              <a:t>sancionado</a:t>
            </a:r>
            <a:r>
              <a:rPr lang="en-US" dirty="0" smtClean="0"/>
              <a:t> con la </a:t>
            </a:r>
            <a:r>
              <a:rPr lang="en-US" dirty="0" err="1" smtClean="0"/>
              <a:t>pérdida</a:t>
            </a:r>
            <a:r>
              <a:rPr lang="en-US" dirty="0" smtClean="0"/>
              <a:t> del cargo/</a:t>
            </a:r>
            <a:r>
              <a:rPr lang="en-US" dirty="0" err="1" smtClean="0"/>
              <a:t>elección</a:t>
            </a:r>
            <a:endParaRPr lang="en-US" dirty="0" smtClean="0"/>
          </a:p>
          <a:p>
            <a:pPr lvl="2"/>
            <a:r>
              <a:rPr lang="en-US" dirty="0" err="1" smtClean="0"/>
              <a:t>Uso</a:t>
            </a:r>
            <a:r>
              <a:rPr lang="en-US" dirty="0" smtClean="0"/>
              <a:t> de </a:t>
            </a:r>
            <a:r>
              <a:rPr lang="en-US" i="1" dirty="0" smtClean="0"/>
              <a:t>obfuscation</a:t>
            </a:r>
            <a:r>
              <a:rPr lang="en-US" dirty="0" smtClean="0"/>
              <a:t>.</a:t>
            </a:r>
            <a:endParaRPr lang="en-US" dirty="0" smtClean="0"/>
          </a:p>
          <a:p>
            <a:pPr lvl="3"/>
            <a:r>
              <a:rPr lang="en-US" dirty="0" err="1" smtClean="0"/>
              <a:t>Especialmente</a:t>
            </a:r>
            <a:r>
              <a:rPr lang="en-US" dirty="0" smtClean="0"/>
              <a:t> </a:t>
            </a:r>
            <a:r>
              <a:rPr lang="en-US" dirty="0" err="1" smtClean="0"/>
              <a:t>trat</a:t>
            </a:r>
            <a:r>
              <a:rPr lang="en-US" dirty="0" err="1" smtClean="0"/>
              <a:t>ándose</a:t>
            </a:r>
            <a:r>
              <a:rPr lang="en-US" dirty="0" smtClean="0"/>
              <a:t> de </a:t>
            </a:r>
            <a:r>
              <a:rPr lang="en-US" dirty="0" err="1" smtClean="0"/>
              <a:t>p</a:t>
            </a:r>
            <a:r>
              <a:rPr lang="en-US" dirty="0" err="1" smtClean="0"/>
              <a:t>olíticas</a:t>
            </a:r>
            <a:r>
              <a:rPr lang="en-US" dirty="0" smtClean="0"/>
              <a:t> </a:t>
            </a:r>
            <a:r>
              <a:rPr lang="en-US" dirty="0" err="1" smtClean="0"/>
              <a:t>públicas</a:t>
            </a:r>
            <a:r>
              <a:rPr lang="en-US" dirty="0" smtClean="0"/>
              <a:t> </a:t>
            </a:r>
            <a:r>
              <a:rPr lang="en-US" dirty="0" err="1" smtClean="0"/>
              <a:t>q</a:t>
            </a:r>
            <a:r>
              <a:rPr lang="en-US" dirty="0" err="1" smtClean="0"/>
              <a:t>ue</a:t>
            </a:r>
            <a:r>
              <a:rPr lang="en-US" dirty="0" smtClean="0"/>
              <a:t> </a:t>
            </a:r>
            <a:r>
              <a:rPr lang="en-US" dirty="0" smtClean="0"/>
              <a:t>son </a:t>
            </a:r>
            <a:r>
              <a:rPr lang="en-US" dirty="0" err="1" smtClean="0"/>
              <a:t>altamente</a:t>
            </a:r>
            <a:r>
              <a:rPr lang="en-US" dirty="0" smtClean="0"/>
              <a:t> </a:t>
            </a:r>
            <a:r>
              <a:rPr lang="en-US" dirty="0" err="1" smtClean="0"/>
              <a:t>complejas</a:t>
            </a:r>
            <a:r>
              <a:rPr lang="en-US" dirty="0" smtClean="0"/>
              <a:t> </a:t>
            </a:r>
            <a:r>
              <a:rPr lang="en-US" dirty="0" err="1" smtClean="0"/>
              <a:t>y</a:t>
            </a:r>
            <a:r>
              <a:rPr lang="en-US" dirty="0" smtClean="0"/>
              <a:t> </a:t>
            </a:r>
            <a:r>
              <a:rPr lang="en-US" dirty="0" err="1" smtClean="0"/>
              <a:t>especializadas</a:t>
            </a:r>
            <a:endParaRPr lang="en-US" dirty="0" smtClean="0"/>
          </a:p>
          <a:p>
            <a:pPr lvl="1"/>
            <a:r>
              <a:rPr lang="en-US" dirty="0" smtClean="0"/>
              <a:t>B) </a:t>
            </a:r>
            <a:r>
              <a:rPr lang="en-US" dirty="0" err="1" smtClean="0"/>
              <a:t>Intentar</a:t>
            </a:r>
            <a:r>
              <a:rPr lang="en-US" dirty="0" smtClean="0"/>
              <a:t> </a:t>
            </a:r>
            <a:r>
              <a:rPr lang="en-US" dirty="0" err="1" smtClean="0"/>
              <a:t>reducir</a:t>
            </a:r>
            <a:r>
              <a:rPr lang="en-US" dirty="0" smtClean="0"/>
              <a:t> el slack</a:t>
            </a:r>
          </a:p>
          <a:p>
            <a:pPr lvl="2"/>
            <a:r>
              <a:rPr lang="en-US" dirty="0" err="1" smtClean="0"/>
              <a:t>Hacer</a:t>
            </a:r>
            <a:r>
              <a:rPr lang="en-US" dirty="0" smtClean="0"/>
              <a:t> </a:t>
            </a:r>
            <a:r>
              <a:rPr lang="en-US" dirty="0" err="1" smtClean="0"/>
              <a:t>más</a:t>
            </a:r>
            <a:r>
              <a:rPr lang="en-US" dirty="0" smtClean="0"/>
              <a:t> </a:t>
            </a:r>
            <a:r>
              <a:rPr lang="en-US" dirty="0" err="1" smtClean="0"/>
              <a:t>evidente</a:t>
            </a:r>
            <a:r>
              <a:rPr lang="en-US" dirty="0" smtClean="0"/>
              <a:t> </a:t>
            </a:r>
            <a:r>
              <a:rPr lang="en-US" dirty="0" err="1" smtClean="0"/>
              <a:t>una</a:t>
            </a:r>
            <a:r>
              <a:rPr lang="en-US" dirty="0" smtClean="0"/>
              <a:t> </a:t>
            </a:r>
            <a:r>
              <a:rPr lang="en-US" dirty="0" err="1" smtClean="0"/>
              <a:t>política</a:t>
            </a:r>
            <a:r>
              <a:rPr lang="en-US" dirty="0" smtClean="0"/>
              <a:t> </a:t>
            </a:r>
            <a:r>
              <a:rPr lang="en-US" dirty="0" err="1" smtClean="0"/>
              <a:t>frente</a:t>
            </a:r>
            <a:r>
              <a:rPr lang="en-US" dirty="0" smtClean="0"/>
              <a:t> al </a:t>
            </a:r>
            <a:r>
              <a:rPr lang="en-US" dirty="0" err="1" smtClean="0"/>
              <a:t>electorado</a:t>
            </a:r>
            <a:r>
              <a:rPr lang="en-US" dirty="0" smtClean="0"/>
              <a:t> (general polity) de </a:t>
            </a:r>
            <a:r>
              <a:rPr lang="en-US" dirty="0" err="1" smtClean="0"/>
              <a:t>manera</a:t>
            </a:r>
            <a:r>
              <a:rPr lang="en-US" dirty="0" smtClean="0"/>
              <a:t> de </a:t>
            </a:r>
            <a:r>
              <a:rPr lang="en-US" dirty="0" err="1" smtClean="0"/>
              <a:t>tener</a:t>
            </a:r>
            <a:r>
              <a:rPr lang="en-US" dirty="0" smtClean="0"/>
              <a:t> </a:t>
            </a:r>
            <a:r>
              <a:rPr lang="en-US" dirty="0" err="1" smtClean="0"/>
              <a:t>su</a:t>
            </a:r>
            <a:r>
              <a:rPr lang="en-US" dirty="0" smtClean="0"/>
              <a:t> </a:t>
            </a:r>
            <a:r>
              <a:rPr lang="en-US" dirty="0" err="1" smtClean="0"/>
              <a:t>aprobación</a:t>
            </a:r>
            <a:r>
              <a:rPr lang="en-US" dirty="0" smtClean="0"/>
              <a:t>, </a:t>
            </a:r>
            <a:r>
              <a:rPr lang="en-US" dirty="0" err="1" smtClean="0"/>
              <a:t>pero</a:t>
            </a:r>
            <a:r>
              <a:rPr lang="en-US" dirty="0" smtClean="0"/>
              <a:t> </a:t>
            </a:r>
            <a:r>
              <a:rPr lang="en-US" dirty="0" err="1" smtClean="0"/>
              <a:t>arriesgar</a:t>
            </a:r>
            <a:r>
              <a:rPr lang="en-US" dirty="0" smtClean="0"/>
              <a:t> </a:t>
            </a:r>
            <a:r>
              <a:rPr lang="en-US" dirty="0" err="1" smtClean="0"/>
              <a:t>perder</a:t>
            </a:r>
            <a:r>
              <a:rPr lang="en-US" dirty="0" smtClean="0"/>
              <a:t> el </a:t>
            </a:r>
            <a:r>
              <a:rPr lang="en-US" dirty="0" err="1" smtClean="0"/>
              <a:t>apoyo</a:t>
            </a:r>
            <a:r>
              <a:rPr lang="en-US" dirty="0" smtClean="0"/>
              <a:t> de los </a:t>
            </a:r>
            <a:r>
              <a:rPr lang="en-US" dirty="0" err="1" smtClean="0"/>
              <a:t>grupos</a:t>
            </a:r>
            <a:r>
              <a:rPr lang="en-US" dirty="0" smtClean="0"/>
              <a:t> de </a:t>
            </a:r>
            <a:r>
              <a:rPr lang="en-US" dirty="0" err="1" smtClean="0"/>
              <a:t>interés</a:t>
            </a:r>
            <a:r>
              <a:rPr lang="en-US" dirty="0" smtClean="0"/>
              <a:t>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The Public Agenda</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t>
            </a:r>
            <a:r>
              <a:rPr lang="en-US" dirty="0" err="1" smtClean="0"/>
              <a:t>Cuándo</a:t>
            </a:r>
            <a:r>
              <a:rPr lang="en-US" dirty="0" smtClean="0"/>
              <a:t> prevalence </a:t>
            </a:r>
            <a:r>
              <a:rPr lang="en-US" dirty="0" err="1" smtClean="0"/>
              <a:t>las</a:t>
            </a:r>
            <a:r>
              <a:rPr lang="en-US" dirty="0" smtClean="0"/>
              <a:t> </a:t>
            </a:r>
            <a:r>
              <a:rPr lang="en-US" dirty="0" err="1" smtClean="0"/>
              <a:t>políticas</a:t>
            </a:r>
            <a:r>
              <a:rPr lang="en-US" dirty="0" smtClean="0"/>
              <a:t> </a:t>
            </a:r>
            <a:r>
              <a:rPr lang="en-US" dirty="0" smtClean="0"/>
              <a:t>pro </a:t>
            </a:r>
            <a:r>
              <a:rPr lang="en-US" dirty="0" err="1" smtClean="0"/>
              <a:t>interés</a:t>
            </a:r>
            <a:r>
              <a:rPr lang="en-US" dirty="0" smtClean="0"/>
              <a:t> general? “¿When will slack-reducing activities actually create issue environments in which the polity monitors the regulatory process?”</a:t>
            </a:r>
          </a:p>
          <a:p>
            <a:r>
              <a:rPr lang="en-US" dirty="0" smtClean="0"/>
              <a:t>En </a:t>
            </a:r>
            <a:r>
              <a:rPr lang="en-US" dirty="0" err="1" smtClean="0"/>
              <a:t>cada</a:t>
            </a:r>
            <a:r>
              <a:rPr lang="en-US" dirty="0" smtClean="0"/>
              <a:t> </a:t>
            </a:r>
            <a:r>
              <a:rPr lang="en-US" dirty="0" err="1" smtClean="0"/>
              <a:t>momento</a:t>
            </a:r>
            <a:r>
              <a:rPr lang="en-US" dirty="0" smtClean="0"/>
              <a:t>, en </a:t>
            </a:r>
            <a:r>
              <a:rPr lang="en-US" dirty="0" err="1" smtClean="0"/>
              <a:t>una</a:t>
            </a:r>
            <a:r>
              <a:rPr lang="en-US" dirty="0" smtClean="0"/>
              <a:t> </a:t>
            </a:r>
            <a:r>
              <a:rPr lang="en-US" dirty="0" err="1" smtClean="0"/>
              <a:t>cierta</a:t>
            </a:r>
            <a:r>
              <a:rPr lang="en-US" dirty="0" smtClean="0"/>
              <a:t> </a:t>
            </a:r>
            <a:r>
              <a:rPr lang="en-US" dirty="0" err="1" smtClean="0"/>
              <a:t>comunidad</a:t>
            </a:r>
            <a:r>
              <a:rPr lang="en-US" dirty="0" smtClean="0"/>
              <a:t> </a:t>
            </a:r>
            <a:r>
              <a:rPr lang="en-US" dirty="0" err="1" smtClean="0"/>
              <a:t>política</a:t>
            </a:r>
            <a:r>
              <a:rPr lang="en-US" dirty="0" smtClean="0"/>
              <a:t> </a:t>
            </a:r>
            <a:r>
              <a:rPr lang="en-US" dirty="0" err="1" smtClean="0"/>
              <a:t>existe</a:t>
            </a:r>
            <a:r>
              <a:rPr lang="en-US" dirty="0" smtClean="0"/>
              <a:t> </a:t>
            </a:r>
            <a:r>
              <a:rPr lang="en-US" dirty="0" smtClean="0"/>
              <a:t>un </a:t>
            </a:r>
            <a:r>
              <a:rPr lang="en-US" dirty="0" err="1" smtClean="0"/>
              <a:t>pequeño</a:t>
            </a:r>
            <a:r>
              <a:rPr lang="en-US" dirty="0" smtClean="0"/>
              <a:t> </a:t>
            </a:r>
            <a:r>
              <a:rPr lang="en-US" dirty="0" err="1" smtClean="0"/>
              <a:t>conjunto</a:t>
            </a:r>
            <a:r>
              <a:rPr lang="en-US" dirty="0" smtClean="0"/>
              <a:t> de issues </a:t>
            </a:r>
            <a:r>
              <a:rPr lang="en-US" dirty="0" err="1" smtClean="0"/>
              <a:t>que</a:t>
            </a:r>
            <a:r>
              <a:rPr lang="en-US" dirty="0" smtClean="0"/>
              <a:t> son parte de un </a:t>
            </a:r>
            <a:r>
              <a:rPr lang="en-US" dirty="0" err="1" smtClean="0"/>
              <a:t>intenso</a:t>
            </a:r>
            <a:r>
              <a:rPr lang="en-US" dirty="0" smtClean="0"/>
              <a:t> debate </a:t>
            </a:r>
            <a:r>
              <a:rPr lang="en-US" dirty="0" err="1" smtClean="0"/>
              <a:t>público</a:t>
            </a:r>
            <a:endParaRPr lang="en-US" dirty="0" smtClean="0"/>
          </a:p>
          <a:p>
            <a:pPr lvl="1"/>
            <a:r>
              <a:rPr lang="en-US" dirty="0" smtClean="0"/>
              <a:t>“The Public Agenda”</a:t>
            </a:r>
          </a:p>
          <a:p>
            <a:r>
              <a:rPr lang="en-US" dirty="0" smtClean="0"/>
              <a:t>Hypothesis: “Whether a regulator will be captured or not is a function of whether slack has been drastically reduced by moving an issue onto the public agenda and, if not, whether or not the regulator with the relevant slack will behave in a </a:t>
            </a:r>
            <a:r>
              <a:rPr lang="en-US" dirty="0" err="1" smtClean="0"/>
              <a:t>Burkean</a:t>
            </a:r>
            <a:r>
              <a:rPr lang="en-US" dirty="0" smtClean="0"/>
              <a:t> manner”.</a:t>
            </a:r>
          </a:p>
          <a:p>
            <a:pPr lvl="1"/>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Introducción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Durante los </a:t>
            </a:r>
            <a:r>
              <a:rPr lang="en-US" dirty="0" err="1" smtClean="0"/>
              <a:t>últimos</a:t>
            </a:r>
            <a:r>
              <a:rPr lang="en-US" dirty="0" smtClean="0"/>
              <a:t> </a:t>
            </a:r>
            <a:r>
              <a:rPr lang="en-US" dirty="0" err="1" smtClean="0"/>
              <a:t>años</a:t>
            </a:r>
            <a:r>
              <a:rPr lang="en-US" dirty="0" smtClean="0"/>
              <a:t> ha </a:t>
            </a:r>
            <a:r>
              <a:rPr lang="en-US" dirty="0" err="1" smtClean="0"/>
              <a:t>primado</a:t>
            </a:r>
            <a:r>
              <a:rPr lang="en-US" dirty="0" smtClean="0"/>
              <a:t> la </a:t>
            </a:r>
            <a:r>
              <a:rPr lang="en-US" dirty="0" err="1" smtClean="0"/>
              <a:t>teoría</a:t>
            </a:r>
            <a:r>
              <a:rPr lang="en-US" dirty="0" smtClean="0"/>
              <a:t> de la </a:t>
            </a:r>
            <a:r>
              <a:rPr lang="en-US" dirty="0" err="1" smtClean="0"/>
              <a:t>captura</a:t>
            </a:r>
            <a:endParaRPr lang="en-US" dirty="0" smtClean="0"/>
          </a:p>
          <a:p>
            <a:r>
              <a:rPr lang="en-US" dirty="0" smtClean="0"/>
              <a:t>¿</a:t>
            </a:r>
            <a:r>
              <a:rPr lang="en-US" dirty="0" err="1" smtClean="0"/>
              <a:t>Qué</a:t>
            </a:r>
            <a:r>
              <a:rPr lang="en-US" dirty="0" smtClean="0"/>
              <a:t> </a:t>
            </a:r>
            <a:r>
              <a:rPr lang="en-US" dirty="0" err="1" smtClean="0"/>
              <a:t>motiva</a:t>
            </a:r>
            <a:r>
              <a:rPr lang="en-US" dirty="0" smtClean="0"/>
              <a:t> a los </a:t>
            </a:r>
            <a:r>
              <a:rPr lang="en-US" dirty="0" err="1" smtClean="0"/>
              <a:t>reguladores</a:t>
            </a:r>
            <a:r>
              <a:rPr lang="en-US" dirty="0" smtClean="0"/>
              <a:t> (</a:t>
            </a:r>
            <a:r>
              <a:rPr lang="en-US" dirty="0" err="1" smtClean="0"/>
              <a:t>legislador</a:t>
            </a:r>
            <a:r>
              <a:rPr lang="en-US" dirty="0" smtClean="0"/>
              <a:t>, </a:t>
            </a:r>
            <a:r>
              <a:rPr lang="en-US" dirty="0" err="1" smtClean="0"/>
              <a:t>superintendente</a:t>
            </a:r>
            <a:r>
              <a:rPr lang="en-US" dirty="0" smtClean="0"/>
              <a:t>, </a:t>
            </a:r>
            <a:r>
              <a:rPr lang="en-US" dirty="0" err="1" smtClean="0"/>
              <a:t>burócrata</a:t>
            </a:r>
            <a:r>
              <a:rPr lang="en-US" dirty="0" smtClean="0"/>
              <a:t>, etc) </a:t>
            </a:r>
            <a:r>
              <a:rPr lang="en-US" dirty="0" err="1" smtClean="0"/>
              <a:t>cuando</a:t>
            </a:r>
            <a:r>
              <a:rPr lang="en-US" dirty="0" smtClean="0"/>
              <a:t> </a:t>
            </a:r>
            <a:r>
              <a:rPr lang="en-US" dirty="0" err="1" smtClean="0"/>
              <a:t>enfrentan</a:t>
            </a:r>
            <a:r>
              <a:rPr lang="en-US" dirty="0" smtClean="0"/>
              <a:t> </a:t>
            </a:r>
            <a:r>
              <a:rPr lang="en-US" dirty="0" err="1" smtClean="0"/>
              <a:t>una</a:t>
            </a:r>
            <a:r>
              <a:rPr lang="en-US" dirty="0" smtClean="0"/>
              <a:t> </a:t>
            </a:r>
            <a:r>
              <a:rPr lang="en-US" dirty="0" err="1" smtClean="0"/>
              <a:t>decisión</a:t>
            </a:r>
            <a:r>
              <a:rPr lang="en-US" dirty="0" smtClean="0"/>
              <a:t> </a:t>
            </a:r>
            <a:r>
              <a:rPr lang="en-US" dirty="0" err="1" smtClean="0"/>
              <a:t>regulatoria</a:t>
            </a:r>
            <a:r>
              <a:rPr lang="en-US" dirty="0" smtClean="0"/>
              <a:t>?</a:t>
            </a:r>
          </a:p>
          <a:p>
            <a:pPr lvl="1"/>
            <a:r>
              <a:rPr lang="en-US" dirty="0" smtClean="0"/>
              <a:t>¿</a:t>
            </a:r>
            <a:r>
              <a:rPr lang="en-US" dirty="0" err="1" smtClean="0"/>
              <a:t>Buscan</a:t>
            </a:r>
            <a:r>
              <a:rPr lang="en-US" dirty="0" smtClean="0"/>
              <a:t> </a:t>
            </a:r>
            <a:r>
              <a:rPr lang="en-US" dirty="0" smtClean="0"/>
              <a:t>la “</a:t>
            </a:r>
            <a:r>
              <a:rPr lang="en-US" dirty="0" err="1" smtClean="0"/>
              <a:t>mejor</a:t>
            </a:r>
            <a:r>
              <a:rPr lang="en-US" dirty="0" smtClean="0"/>
              <a:t>” </a:t>
            </a:r>
            <a:r>
              <a:rPr lang="en-US" dirty="0" err="1" smtClean="0"/>
              <a:t>decisión</a:t>
            </a:r>
            <a:r>
              <a:rPr lang="en-US" dirty="0" smtClean="0"/>
              <a:t> en un </a:t>
            </a:r>
            <a:r>
              <a:rPr lang="en-US" dirty="0" err="1" smtClean="0"/>
              <a:t>sentido</a:t>
            </a:r>
            <a:r>
              <a:rPr lang="en-US" dirty="0" smtClean="0"/>
              <a:t> </a:t>
            </a:r>
            <a:r>
              <a:rPr lang="en-US" dirty="0" err="1" smtClean="0"/>
              <a:t>cívico</a:t>
            </a:r>
            <a:r>
              <a:rPr lang="en-US" dirty="0" smtClean="0"/>
              <a:t> </a:t>
            </a:r>
            <a:r>
              <a:rPr lang="en-US" dirty="0" err="1" smtClean="0"/>
              <a:t>o</a:t>
            </a:r>
            <a:r>
              <a:rPr lang="en-US" dirty="0" smtClean="0"/>
              <a:t> </a:t>
            </a:r>
            <a:r>
              <a:rPr lang="en-US" dirty="0" err="1" smtClean="0"/>
              <a:t>sólo</a:t>
            </a:r>
            <a:r>
              <a:rPr lang="en-US" dirty="0" smtClean="0"/>
              <a:t> </a:t>
            </a:r>
            <a:r>
              <a:rPr lang="en-US" dirty="0" err="1" smtClean="0"/>
              <a:t>buscan</a:t>
            </a:r>
            <a:r>
              <a:rPr lang="en-US" dirty="0" smtClean="0"/>
              <a:t> </a:t>
            </a:r>
            <a:r>
              <a:rPr lang="en-US" dirty="0" err="1" smtClean="0"/>
              <a:t>su</a:t>
            </a:r>
            <a:r>
              <a:rPr lang="en-US" dirty="0" smtClean="0"/>
              <a:t> </a:t>
            </a:r>
            <a:r>
              <a:rPr lang="en-US" dirty="0" err="1" smtClean="0"/>
              <a:t>ganancia</a:t>
            </a:r>
            <a:r>
              <a:rPr lang="en-US" dirty="0" smtClean="0"/>
              <a:t> personal?</a:t>
            </a:r>
          </a:p>
          <a:p>
            <a:r>
              <a:rPr lang="en-US" dirty="0" smtClean="0"/>
              <a:t>La </a:t>
            </a:r>
            <a:r>
              <a:rPr lang="en-US" dirty="0" err="1" smtClean="0"/>
              <a:t>teoría</a:t>
            </a:r>
            <a:r>
              <a:rPr lang="en-US" dirty="0" smtClean="0"/>
              <a:t> </a:t>
            </a:r>
            <a:r>
              <a:rPr lang="en-US" dirty="0" err="1" smtClean="0"/>
              <a:t>clásica</a:t>
            </a:r>
            <a:r>
              <a:rPr lang="en-US" dirty="0" smtClean="0"/>
              <a:t> del </a:t>
            </a:r>
            <a:r>
              <a:rPr lang="en-US" dirty="0" err="1" smtClean="0"/>
              <a:t>interés</a:t>
            </a:r>
            <a:r>
              <a:rPr lang="en-US" dirty="0" smtClean="0"/>
              <a:t> </a:t>
            </a:r>
            <a:r>
              <a:rPr lang="en-US" dirty="0" err="1" smtClean="0"/>
              <a:t>público</a:t>
            </a:r>
            <a:r>
              <a:rPr lang="en-US" dirty="0" smtClean="0"/>
              <a:t> </a:t>
            </a:r>
            <a:r>
              <a:rPr lang="en-US" dirty="0" err="1" smtClean="0"/>
              <a:t>es</a:t>
            </a:r>
            <a:r>
              <a:rPr lang="en-US" dirty="0" smtClean="0"/>
              <a:t>, al </a:t>
            </a:r>
            <a:r>
              <a:rPr lang="en-US" dirty="0" err="1" smtClean="0"/>
              <a:t>mismo</a:t>
            </a:r>
            <a:r>
              <a:rPr lang="en-US" dirty="0" smtClean="0"/>
              <a:t> </a:t>
            </a:r>
            <a:r>
              <a:rPr lang="en-US" dirty="0" err="1" smtClean="0"/>
              <a:t>tiempo</a:t>
            </a:r>
            <a:r>
              <a:rPr lang="en-US" dirty="0" smtClean="0"/>
              <a:t>, </a:t>
            </a:r>
            <a:r>
              <a:rPr lang="en-US" dirty="0" err="1" smtClean="0"/>
              <a:t>una</a:t>
            </a:r>
            <a:r>
              <a:rPr lang="en-US" dirty="0" smtClean="0"/>
              <a:t> </a:t>
            </a:r>
            <a:r>
              <a:rPr lang="en-US" dirty="0" err="1" smtClean="0"/>
              <a:t>teoría</a:t>
            </a:r>
            <a:r>
              <a:rPr lang="en-US" dirty="0" smtClean="0"/>
              <a:t> </a:t>
            </a:r>
            <a:r>
              <a:rPr lang="en-US" dirty="0" err="1" smtClean="0"/>
              <a:t>positiva</a:t>
            </a:r>
            <a:r>
              <a:rPr lang="en-US" dirty="0" smtClean="0"/>
              <a:t> </a:t>
            </a:r>
            <a:r>
              <a:rPr lang="en-US" dirty="0" err="1" smtClean="0"/>
              <a:t>y</a:t>
            </a:r>
            <a:r>
              <a:rPr lang="en-US" dirty="0" smtClean="0"/>
              <a:t> </a:t>
            </a:r>
            <a:r>
              <a:rPr lang="en-US" dirty="0" err="1" smtClean="0"/>
              <a:t>una</a:t>
            </a:r>
            <a:r>
              <a:rPr lang="en-US" dirty="0" smtClean="0"/>
              <a:t> </a:t>
            </a:r>
            <a:r>
              <a:rPr lang="en-US" dirty="0" err="1" smtClean="0"/>
              <a:t>teoría</a:t>
            </a:r>
            <a:r>
              <a:rPr lang="en-US" dirty="0" smtClean="0"/>
              <a:t> </a:t>
            </a:r>
            <a:r>
              <a:rPr lang="en-US" dirty="0" err="1" smtClean="0"/>
              <a:t>normativa</a:t>
            </a:r>
            <a:endParaRPr lang="en-US" dirty="0" smtClean="0"/>
          </a:p>
          <a:p>
            <a:r>
              <a:rPr lang="en-US" dirty="0" smtClean="0"/>
              <a:t>La </a:t>
            </a:r>
            <a:r>
              <a:rPr lang="en-US" dirty="0" err="1" smtClean="0"/>
              <a:t>teoría</a:t>
            </a:r>
            <a:r>
              <a:rPr lang="en-US" dirty="0" smtClean="0"/>
              <a:t> de la </a:t>
            </a:r>
            <a:r>
              <a:rPr lang="en-US" dirty="0" err="1" smtClean="0"/>
              <a:t>captura</a:t>
            </a:r>
            <a:r>
              <a:rPr lang="en-US" dirty="0" smtClean="0"/>
              <a:t> (</a:t>
            </a:r>
            <a:r>
              <a:rPr lang="en-US" dirty="0" err="1" smtClean="0"/>
              <a:t>o</a:t>
            </a:r>
            <a:r>
              <a:rPr lang="en-US" dirty="0" smtClean="0"/>
              <a:t> de los </a:t>
            </a:r>
            <a:r>
              <a:rPr lang="en-US" dirty="0" err="1" smtClean="0"/>
              <a:t>intereses</a:t>
            </a:r>
            <a:r>
              <a:rPr lang="en-US" dirty="0" smtClean="0"/>
              <a:t> </a:t>
            </a:r>
            <a:r>
              <a:rPr lang="en-US" dirty="0" err="1" smtClean="0"/>
              <a:t>especiales</a:t>
            </a:r>
            <a:r>
              <a:rPr lang="en-US" dirty="0" smtClean="0"/>
              <a:t>) parte de la base </a:t>
            </a:r>
            <a:r>
              <a:rPr lang="en-US" dirty="0" err="1" smtClean="0"/>
              <a:t>que</a:t>
            </a:r>
            <a:r>
              <a:rPr lang="en-US" dirty="0" smtClean="0"/>
              <a:t> los </a:t>
            </a:r>
            <a:r>
              <a:rPr lang="en-US" dirty="0" err="1" smtClean="0"/>
              <a:t>sujetos</a:t>
            </a:r>
            <a:r>
              <a:rPr lang="en-US" dirty="0" smtClean="0"/>
              <a:t> </a:t>
            </a:r>
            <a:r>
              <a:rPr lang="en-US" dirty="0" err="1" smtClean="0"/>
              <a:t>buscan</a:t>
            </a:r>
            <a:r>
              <a:rPr lang="en-US" dirty="0" smtClean="0"/>
              <a:t> </a:t>
            </a:r>
            <a:r>
              <a:rPr lang="en-US" dirty="0" err="1" smtClean="0"/>
              <a:t>bienes</a:t>
            </a:r>
            <a:r>
              <a:rPr lang="en-US" dirty="0" smtClean="0"/>
              <a:t> </a:t>
            </a:r>
            <a:r>
              <a:rPr lang="en-US" dirty="0" err="1" smtClean="0"/>
              <a:t>privados</a:t>
            </a:r>
            <a:r>
              <a:rPr lang="en-US" dirty="0" smtClean="0"/>
              <a:t> (</a:t>
            </a:r>
            <a:r>
              <a:rPr lang="en-US" dirty="0" err="1" smtClean="0"/>
              <a:t>reguladores</a:t>
            </a:r>
            <a:r>
              <a:rPr lang="en-US" dirty="0" smtClean="0"/>
              <a:t> </a:t>
            </a:r>
            <a:r>
              <a:rPr lang="en-US" dirty="0" err="1" smtClean="0"/>
              <a:t>y</a:t>
            </a:r>
            <a:r>
              <a:rPr lang="en-US" dirty="0" smtClean="0"/>
              <a:t> </a:t>
            </a:r>
            <a:r>
              <a:rPr lang="en-US" dirty="0" err="1" smtClean="0"/>
              <a:t>regulados</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Introducción</a:t>
            </a:r>
            <a:r>
              <a:rPr lang="en-US" dirty="0" smtClean="0"/>
              <a:t> (2)</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La </a:t>
            </a:r>
            <a:r>
              <a:rPr lang="en-US" dirty="0" err="1" smtClean="0"/>
              <a:t>literatura</a:t>
            </a:r>
            <a:r>
              <a:rPr lang="en-US" dirty="0" smtClean="0"/>
              <a:t> </a:t>
            </a:r>
            <a:r>
              <a:rPr lang="en-US" dirty="0" err="1" smtClean="0"/>
              <a:t>más</a:t>
            </a:r>
            <a:r>
              <a:rPr lang="en-US" dirty="0" smtClean="0"/>
              <a:t> </a:t>
            </a:r>
            <a:r>
              <a:rPr lang="en-US" dirty="0" err="1" smtClean="0"/>
              <a:t>reciente</a:t>
            </a:r>
            <a:r>
              <a:rPr lang="en-US" dirty="0" smtClean="0"/>
              <a:t> (los </a:t>
            </a:r>
            <a:r>
              <a:rPr lang="en-US" dirty="0" err="1" smtClean="0"/>
              <a:t>autores</a:t>
            </a:r>
            <a:r>
              <a:rPr lang="en-US" dirty="0" smtClean="0"/>
              <a:t> </a:t>
            </a:r>
            <a:r>
              <a:rPr lang="en-US" dirty="0" err="1" smtClean="0"/>
              <a:t>hablan</a:t>
            </a:r>
            <a:r>
              <a:rPr lang="en-US" dirty="0" smtClean="0"/>
              <a:t> en 1990) </a:t>
            </a:r>
            <a:r>
              <a:rPr lang="en-US" dirty="0" err="1" smtClean="0"/>
              <a:t>muestra</a:t>
            </a:r>
            <a:r>
              <a:rPr lang="en-US" dirty="0" smtClean="0"/>
              <a:t> </a:t>
            </a:r>
            <a:r>
              <a:rPr lang="en-US" dirty="0" err="1" smtClean="0"/>
              <a:t>cómo</a:t>
            </a:r>
            <a:r>
              <a:rPr lang="en-US" dirty="0" smtClean="0"/>
              <a:t> la </a:t>
            </a:r>
            <a:r>
              <a:rPr lang="en-US" dirty="0" err="1" smtClean="0"/>
              <a:t>teoría</a:t>
            </a:r>
            <a:r>
              <a:rPr lang="en-US" dirty="0" smtClean="0"/>
              <a:t> de la </a:t>
            </a:r>
            <a:r>
              <a:rPr lang="en-US" dirty="0" err="1" smtClean="0"/>
              <a:t>captura</a:t>
            </a:r>
            <a:r>
              <a:rPr lang="en-US" dirty="0" smtClean="0"/>
              <a:t> no </a:t>
            </a:r>
            <a:r>
              <a:rPr lang="en-US" dirty="0" err="1" smtClean="0"/>
              <a:t>predice</a:t>
            </a:r>
            <a:r>
              <a:rPr lang="en-US" dirty="0" smtClean="0"/>
              <a:t> </a:t>
            </a:r>
            <a:r>
              <a:rPr lang="en-US" dirty="0" err="1" smtClean="0"/>
              <a:t>apropiadamente</a:t>
            </a:r>
            <a:r>
              <a:rPr lang="en-US" dirty="0" smtClean="0"/>
              <a:t> los </a:t>
            </a:r>
            <a:r>
              <a:rPr lang="en-US" dirty="0" err="1" smtClean="0"/>
              <a:t>resultados</a:t>
            </a:r>
            <a:r>
              <a:rPr lang="en-US" dirty="0" smtClean="0"/>
              <a:t> de la </a:t>
            </a:r>
            <a:r>
              <a:rPr lang="en-US" dirty="0" err="1" smtClean="0"/>
              <a:t>realidad</a:t>
            </a:r>
            <a:r>
              <a:rPr lang="en-US" dirty="0" smtClean="0"/>
              <a:t> </a:t>
            </a:r>
            <a:r>
              <a:rPr lang="en-US" dirty="0" err="1" smtClean="0"/>
              <a:t>política</a:t>
            </a:r>
            <a:endParaRPr lang="en-US" dirty="0" smtClean="0"/>
          </a:p>
          <a:p>
            <a:pPr lvl="1"/>
            <a:r>
              <a:rPr lang="en-US" dirty="0" err="1" smtClean="0"/>
              <a:t>Ya</a:t>
            </a:r>
            <a:r>
              <a:rPr lang="en-US" dirty="0" smtClean="0"/>
              <a:t> no </a:t>
            </a:r>
            <a:r>
              <a:rPr lang="en-US" dirty="0" err="1" smtClean="0"/>
              <a:t>puede</a:t>
            </a:r>
            <a:r>
              <a:rPr lang="en-US" dirty="0" smtClean="0"/>
              <a:t> </a:t>
            </a:r>
            <a:r>
              <a:rPr lang="en-US" dirty="0" err="1" smtClean="0"/>
              <a:t>vincularse</a:t>
            </a:r>
            <a:r>
              <a:rPr lang="en-US" dirty="0" smtClean="0"/>
              <a:t> </a:t>
            </a:r>
            <a:r>
              <a:rPr lang="en-US" dirty="0" err="1" smtClean="0"/>
              <a:t>causalmente</a:t>
            </a:r>
            <a:r>
              <a:rPr lang="en-US" dirty="0" smtClean="0"/>
              <a:t> </a:t>
            </a:r>
            <a:r>
              <a:rPr lang="en-US" dirty="0" err="1" smtClean="0"/>
              <a:t>motivación</a:t>
            </a:r>
            <a:r>
              <a:rPr lang="en-US" dirty="0" smtClean="0"/>
              <a:t> con </a:t>
            </a:r>
            <a:r>
              <a:rPr lang="en-US" dirty="0" err="1" smtClean="0"/>
              <a:t>resultados</a:t>
            </a:r>
            <a:endParaRPr lang="en-US" dirty="0" smtClean="0"/>
          </a:p>
          <a:p>
            <a:pPr lvl="1"/>
            <a:r>
              <a:rPr lang="en-US" dirty="0" err="1" smtClean="0"/>
              <a:t>Nuevas</a:t>
            </a:r>
            <a:r>
              <a:rPr lang="en-US" dirty="0" smtClean="0"/>
              <a:t> </a:t>
            </a:r>
            <a:r>
              <a:rPr lang="en-US" dirty="0" err="1" smtClean="0"/>
              <a:t>teorías</a:t>
            </a:r>
            <a:r>
              <a:rPr lang="en-US" dirty="0" smtClean="0"/>
              <a:t> “post-</a:t>
            </a:r>
            <a:r>
              <a:rPr lang="en-US" dirty="0" err="1" smtClean="0"/>
              <a:t>revisionistas</a:t>
            </a:r>
            <a:r>
              <a:rPr lang="en-US" dirty="0" smtClean="0"/>
              <a:t>”</a:t>
            </a:r>
          </a:p>
          <a:p>
            <a:pPr lvl="2"/>
            <a:r>
              <a:rPr lang="en-US" dirty="0" err="1" smtClean="0"/>
              <a:t>Teorías</a:t>
            </a:r>
            <a:r>
              <a:rPr lang="en-US" dirty="0" smtClean="0"/>
              <a:t> </a:t>
            </a:r>
            <a:r>
              <a:rPr lang="en-US" dirty="0" err="1" smtClean="0"/>
              <a:t>que</a:t>
            </a:r>
            <a:r>
              <a:rPr lang="en-US" dirty="0" smtClean="0"/>
              <a:t> </a:t>
            </a:r>
            <a:r>
              <a:rPr lang="en-US" dirty="0" err="1" smtClean="0"/>
              <a:t>usan</a:t>
            </a:r>
            <a:r>
              <a:rPr lang="en-US" dirty="0" smtClean="0"/>
              <a:t> </a:t>
            </a:r>
            <a:r>
              <a:rPr lang="en-US" dirty="0" err="1" smtClean="0"/>
              <a:t>teoría</a:t>
            </a:r>
            <a:r>
              <a:rPr lang="en-US" dirty="0" smtClean="0"/>
              <a:t> de la </a:t>
            </a:r>
            <a:r>
              <a:rPr lang="en-US" dirty="0" err="1" smtClean="0"/>
              <a:t>agencia</a:t>
            </a:r>
            <a:r>
              <a:rPr lang="en-US" dirty="0" smtClean="0"/>
              <a:t> </a:t>
            </a:r>
            <a:r>
              <a:rPr lang="en-US" dirty="0" err="1" smtClean="0"/>
              <a:t>y</a:t>
            </a:r>
            <a:r>
              <a:rPr lang="en-US" dirty="0" smtClean="0"/>
              <a:t> </a:t>
            </a:r>
            <a:r>
              <a:rPr lang="en-US" dirty="0" err="1" smtClean="0"/>
              <a:t>asimetrías</a:t>
            </a:r>
            <a:r>
              <a:rPr lang="en-US" dirty="0" smtClean="0"/>
              <a:t> de </a:t>
            </a:r>
            <a:r>
              <a:rPr lang="en-US" dirty="0" err="1" smtClean="0"/>
              <a:t>información</a:t>
            </a:r>
            <a:r>
              <a:rPr lang="en-US" dirty="0" smtClean="0"/>
              <a:t>: </a:t>
            </a:r>
            <a:r>
              <a:rPr lang="en-US" dirty="0" err="1" smtClean="0"/>
              <a:t>incapacidad</a:t>
            </a:r>
            <a:r>
              <a:rPr lang="en-US" dirty="0" smtClean="0"/>
              <a:t> de los </a:t>
            </a:r>
            <a:r>
              <a:rPr lang="en-US" dirty="0" err="1" smtClean="0"/>
              <a:t>votantes</a:t>
            </a:r>
            <a:r>
              <a:rPr lang="en-US" dirty="0" smtClean="0"/>
              <a:t> </a:t>
            </a:r>
            <a:r>
              <a:rPr lang="en-US" dirty="0" err="1" smtClean="0"/>
              <a:t>para</a:t>
            </a:r>
            <a:r>
              <a:rPr lang="en-US" dirty="0" smtClean="0"/>
              <a:t> </a:t>
            </a:r>
            <a:r>
              <a:rPr lang="en-US" dirty="0" err="1" smtClean="0"/>
              <a:t>limitar</a:t>
            </a:r>
            <a:r>
              <a:rPr lang="en-US" dirty="0" smtClean="0"/>
              <a:t> la </a:t>
            </a:r>
            <a:r>
              <a:rPr lang="en-US" dirty="0" err="1" smtClean="0"/>
              <a:t>regulación</a:t>
            </a:r>
            <a:r>
              <a:rPr lang="en-US" dirty="0" smtClean="0"/>
              <a:t>; </a:t>
            </a:r>
            <a:r>
              <a:rPr lang="en-US" dirty="0" err="1" smtClean="0"/>
              <a:t>dificultad</a:t>
            </a:r>
            <a:r>
              <a:rPr lang="en-US" dirty="0" smtClean="0"/>
              <a:t> </a:t>
            </a:r>
            <a:r>
              <a:rPr lang="en-US" dirty="0" err="1" smtClean="0"/>
              <a:t>para</a:t>
            </a:r>
            <a:r>
              <a:rPr lang="en-US" dirty="0" smtClean="0"/>
              <a:t> </a:t>
            </a:r>
            <a:r>
              <a:rPr lang="en-US" dirty="0" err="1" smtClean="0"/>
              <a:t>controlar</a:t>
            </a:r>
            <a:r>
              <a:rPr lang="en-US" dirty="0" smtClean="0"/>
              <a:t> al </a:t>
            </a:r>
            <a:r>
              <a:rPr lang="en-US" dirty="0" err="1" smtClean="0"/>
              <a:t>Congreso</a:t>
            </a:r>
            <a:r>
              <a:rPr lang="en-US" dirty="0" smtClean="0"/>
              <a:t>. </a:t>
            </a:r>
          </a:p>
          <a:p>
            <a:pPr lvl="2"/>
            <a:r>
              <a:rPr lang="en-US" dirty="0" err="1" smtClean="0"/>
              <a:t>Estas</a:t>
            </a:r>
            <a:r>
              <a:rPr lang="en-US" dirty="0" smtClean="0"/>
              <a:t> </a:t>
            </a:r>
            <a:r>
              <a:rPr lang="en-US" dirty="0" err="1" smtClean="0"/>
              <a:t>teorías</a:t>
            </a:r>
            <a:r>
              <a:rPr lang="en-US" dirty="0" smtClean="0"/>
              <a:t> </a:t>
            </a:r>
            <a:r>
              <a:rPr lang="en-US" dirty="0" err="1" smtClean="0"/>
              <a:t>incorporan</a:t>
            </a:r>
            <a:r>
              <a:rPr lang="en-US" dirty="0" smtClean="0"/>
              <a:t> </a:t>
            </a:r>
            <a:r>
              <a:rPr lang="en-US" dirty="0" err="1" smtClean="0"/>
              <a:t>las</a:t>
            </a:r>
            <a:r>
              <a:rPr lang="en-US" dirty="0" smtClean="0"/>
              <a:t> </a:t>
            </a:r>
            <a:r>
              <a:rPr lang="en-US" dirty="0" err="1" smtClean="0"/>
              <a:t>preferencias</a:t>
            </a:r>
            <a:r>
              <a:rPr lang="en-US" dirty="0" smtClean="0"/>
              <a:t> de los </a:t>
            </a:r>
            <a:r>
              <a:rPr lang="en-US" dirty="0" err="1" smtClean="0"/>
              <a:t>políticos</a:t>
            </a:r>
            <a:endParaRPr lang="en-US" dirty="0" smtClean="0"/>
          </a:p>
          <a:p>
            <a:pPr lvl="2"/>
            <a:r>
              <a:rPr lang="en-US" dirty="0" err="1" smtClean="0"/>
              <a:t>Ya</a:t>
            </a:r>
            <a:r>
              <a:rPr lang="en-US" dirty="0" smtClean="0"/>
              <a:t> no se </a:t>
            </a:r>
            <a:r>
              <a:rPr lang="en-US" dirty="0" err="1" smtClean="0"/>
              <a:t>mira</a:t>
            </a:r>
            <a:r>
              <a:rPr lang="en-US" dirty="0" smtClean="0"/>
              <a:t> al </a:t>
            </a:r>
            <a:r>
              <a:rPr lang="en-US" dirty="0" err="1" smtClean="0"/>
              <a:t>gobierno</a:t>
            </a:r>
            <a:r>
              <a:rPr lang="en-US" dirty="0" smtClean="0"/>
              <a:t> </a:t>
            </a:r>
            <a:r>
              <a:rPr lang="en-US" dirty="0" err="1" smtClean="0"/>
              <a:t>como</a:t>
            </a:r>
            <a:r>
              <a:rPr lang="en-US" dirty="0" smtClean="0"/>
              <a:t> </a:t>
            </a:r>
            <a:r>
              <a:rPr lang="en-US" dirty="0" err="1" smtClean="0"/>
              <a:t>una</a:t>
            </a:r>
            <a:r>
              <a:rPr lang="en-US" dirty="0" smtClean="0"/>
              <a:t> </a:t>
            </a:r>
            <a:r>
              <a:rPr lang="en-US" dirty="0" err="1" smtClean="0"/>
              <a:t>caja-negra</a:t>
            </a:r>
            <a:r>
              <a:rPr lang="en-US" dirty="0" smtClean="0"/>
              <a:t>, </a:t>
            </a:r>
            <a:r>
              <a:rPr lang="en-US" dirty="0" err="1" smtClean="0"/>
              <a:t>sino</a:t>
            </a:r>
            <a:r>
              <a:rPr lang="en-US" dirty="0" smtClean="0"/>
              <a:t> </a:t>
            </a:r>
            <a:r>
              <a:rPr lang="en-US" dirty="0" err="1" smtClean="0"/>
              <a:t>que</a:t>
            </a:r>
            <a:r>
              <a:rPr lang="en-US" dirty="0" smtClean="0"/>
              <a:t> se </a:t>
            </a:r>
            <a:r>
              <a:rPr lang="en-US" dirty="0" err="1" smtClean="0"/>
              <a:t>sigue</a:t>
            </a:r>
            <a:r>
              <a:rPr lang="en-US" dirty="0" smtClean="0"/>
              <a:t> de </a:t>
            </a:r>
            <a:r>
              <a:rPr lang="en-US" dirty="0" err="1" smtClean="0"/>
              <a:t>cerca</a:t>
            </a:r>
            <a:r>
              <a:rPr lang="en-US" dirty="0" smtClean="0"/>
              <a:t> los </a:t>
            </a:r>
            <a:r>
              <a:rPr lang="en-US" dirty="0" err="1" smtClean="0"/>
              <a:t>procedimientos</a:t>
            </a:r>
            <a:r>
              <a:rPr lang="en-US" dirty="0" smtClean="0"/>
              <a:t> </a:t>
            </a:r>
            <a:r>
              <a:rPr lang="en-US" dirty="0" err="1" smtClean="0"/>
              <a:t>y</a:t>
            </a:r>
            <a:r>
              <a:rPr lang="en-US" dirty="0" smtClean="0"/>
              <a:t> </a:t>
            </a:r>
            <a:r>
              <a:rPr lang="en-US" dirty="0" err="1" smtClean="0"/>
              <a:t>estructuras</a:t>
            </a:r>
            <a:r>
              <a:rPr lang="en-US" dirty="0" smtClean="0"/>
              <a:t> de </a:t>
            </a:r>
            <a:r>
              <a:rPr lang="en-US" dirty="0" err="1" smtClean="0"/>
              <a:t>organización</a:t>
            </a:r>
            <a:r>
              <a:rPr lang="en-US" dirty="0" smtClean="0"/>
              <a:t> </a:t>
            </a:r>
            <a:r>
              <a:rPr lang="en-US" dirty="0" err="1" smtClean="0"/>
              <a:t>p</a:t>
            </a:r>
            <a:r>
              <a:rPr lang="en-US" dirty="0" err="1" smtClean="0"/>
              <a:t>ública</a:t>
            </a:r>
            <a:endParaRPr lang="en-US" dirty="0" smtClean="0"/>
          </a:p>
          <a:p>
            <a:pPr lvl="2"/>
            <a:endParaRPr lang="en-US" dirty="0" smtClean="0"/>
          </a:p>
          <a:p>
            <a:pPr lvl="1"/>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Introducción</a:t>
            </a:r>
            <a:r>
              <a:rPr lang="en-US" dirty="0" smtClean="0"/>
              <a:t> (3)</a:t>
            </a:r>
            <a:endParaRPr lang="en-US" dirty="0"/>
          </a:p>
        </p:txBody>
      </p:sp>
      <p:sp>
        <p:nvSpPr>
          <p:cNvPr id="3" name="Content Placeholder 2"/>
          <p:cNvSpPr>
            <a:spLocks noGrp="1"/>
          </p:cNvSpPr>
          <p:nvPr>
            <p:ph idx="1"/>
          </p:nvPr>
        </p:nvSpPr>
        <p:spPr/>
        <p:txBody>
          <a:bodyPr>
            <a:normAutofit fontScale="92500"/>
          </a:bodyPr>
          <a:lstStyle/>
          <a:p>
            <a:r>
              <a:rPr lang="en-US" dirty="0" smtClean="0"/>
              <a:t>¿</a:t>
            </a:r>
            <a:r>
              <a:rPr lang="en-US" dirty="0" err="1" smtClean="0"/>
              <a:t>Cómo</a:t>
            </a:r>
            <a:r>
              <a:rPr lang="en-US" dirty="0" smtClean="0"/>
              <a:t> </a:t>
            </a:r>
            <a:r>
              <a:rPr lang="en-US" dirty="0" err="1" smtClean="0"/>
              <a:t>podemos</a:t>
            </a:r>
            <a:r>
              <a:rPr lang="en-US" dirty="0" smtClean="0"/>
              <a:t> </a:t>
            </a:r>
            <a:r>
              <a:rPr lang="en-US" dirty="0" err="1" smtClean="0"/>
              <a:t>reconciliar</a:t>
            </a:r>
            <a:r>
              <a:rPr lang="en-US" dirty="0" smtClean="0"/>
              <a:t> la </a:t>
            </a:r>
            <a:r>
              <a:rPr lang="en-US" dirty="0" err="1" smtClean="0"/>
              <a:t>utilidad</a:t>
            </a:r>
            <a:r>
              <a:rPr lang="en-US" dirty="0" smtClean="0"/>
              <a:t> de la </a:t>
            </a:r>
            <a:r>
              <a:rPr lang="en-US" dirty="0" err="1" smtClean="0"/>
              <a:t>teoría</a:t>
            </a:r>
            <a:r>
              <a:rPr lang="en-US" dirty="0" smtClean="0"/>
              <a:t> de la </a:t>
            </a:r>
            <a:r>
              <a:rPr lang="en-US" dirty="0" err="1" smtClean="0"/>
              <a:t>captura</a:t>
            </a:r>
            <a:r>
              <a:rPr lang="en-US" dirty="0" smtClean="0"/>
              <a:t> con la </a:t>
            </a:r>
            <a:r>
              <a:rPr lang="en-US" dirty="0" err="1" smtClean="0"/>
              <a:t>posibilidad</a:t>
            </a:r>
            <a:r>
              <a:rPr lang="en-US" dirty="0" smtClean="0"/>
              <a:t> </a:t>
            </a:r>
            <a:r>
              <a:rPr lang="en-US" dirty="0" err="1" smtClean="0"/>
              <a:t>efectiva</a:t>
            </a:r>
            <a:r>
              <a:rPr lang="en-US" dirty="0" smtClean="0"/>
              <a:t> de </a:t>
            </a:r>
            <a:r>
              <a:rPr lang="en-US" dirty="0" err="1" smtClean="0"/>
              <a:t>regulación</a:t>
            </a:r>
            <a:r>
              <a:rPr lang="en-US" dirty="0" smtClean="0"/>
              <a:t> pro-</a:t>
            </a:r>
            <a:r>
              <a:rPr lang="en-US" dirty="0" err="1" smtClean="0"/>
              <a:t>interés</a:t>
            </a:r>
            <a:r>
              <a:rPr lang="en-US" dirty="0" smtClean="0"/>
              <a:t> </a:t>
            </a:r>
            <a:r>
              <a:rPr lang="en-US" dirty="0" err="1" smtClean="0"/>
              <a:t>público</a:t>
            </a:r>
            <a:r>
              <a:rPr lang="en-US" dirty="0" smtClean="0"/>
              <a:t> </a:t>
            </a:r>
            <a:r>
              <a:rPr lang="en-US" dirty="0" smtClean="0"/>
              <a:t>(</a:t>
            </a:r>
            <a:r>
              <a:rPr lang="en-US" dirty="0" err="1" smtClean="0"/>
              <a:t>que</a:t>
            </a:r>
            <a:r>
              <a:rPr lang="en-US" dirty="0" smtClean="0"/>
              <a:t> a </a:t>
            </a:r>
            <a:r>
              <a:rPr lang="en-US" dirty="0" err="1" smtClean="0"/>
              <a:t>todos</a:t>
            </a:r>
            <a:r>
              <a:rPr lang="en-US" dirty="0" smtClean="0"/>
              <a:t> </a:t>
            </a:r>
            <a:r>
              <a:rPr lang="en-US" dirty="0" err="1" smtClean="0"/>
              <a:t>nos</a:t>
            </a:r>
            <a:r>
              <a:rPr lang="en-US" dirty="0" smtClean="0"/>
              <a:t> </a:t>
            </a:r>
            <a:r>
              <a:rPr lang="en-US" dirty="0" err="1" smtClean="0"/>
              <a:t>consta</a:t>
            </a:r>
            <a:r>
              <a:rPr lang="en-US" dirty="0" smtClean="0"/>
              <a:t>), </a:t>
            </a:r>
            <a:r>
              <a:rPr lang="en-US" dirty="0" err="1" smtClean="0"/>
              <a:t>y</a:t>
            </a:r>
            <a:r>
              <a:rPr lang="en-US" dirty="0" smtClean="0"/>
              <a:t> con el </a:t>
            </a:r>
            <a:r>
              <a:rPr lang="en-US" dirty="0" err="1" smtClean="0"/>
              <a:t>uso</a:t>
            </a:r>
            <a:r>
              <a:rPr lang="en-US" dirty="0" smtClean="0"/>
              <a:t> </a:t>
            </a:r>
            <a:r>
              <a:rPr lang="en-US" dirty="0" err="1" smtClean="0"/>
              <a:t>frecuente</a:t>
            </a:r>
            <a:r>
              <a:rPr lang="en-US" dirty="0" smtClean="0"/>
              <a:t> de </a:t>
            </a:r>
            <a:r>
              <a:rPr lang="en-US" dirty="0" err="1" smtClean="0"/>
              <a:t>esa</a:t>
            </a:r>
            <a:r>
              <a:rPr lang="en-US" dirty="0" smtClean="0"/>
              <a:t> </a:t>
            </a:r>
            <a:r>
              <a:rPr lang="en-US" dirty="0" err="1" smtClean="0"/>
              <a:t>retórica</a:t>
            </a:r>
            <a:r>
              <a:rPr lang="en-US" dirty="0" smtClean="0"/>
              <a:t>?</a:t>
            </a:r>
          </a:p>
          <a:p>
            <a:pPr lvl="1"/>
            <a:r>
              <a:rPr lang="en-US" dirty="0" smtClean="0"/>
              <a:t>Este </a:t>
            </a:r>
            <a:r>
              <a:rPr lang="en-US" dirty="0" err="1" smtClean="0"/>
              <a:t>artículo</a:t>
            </a:r>
            <a:r>
              <a:rPr lang="en-US" dirty="0" smtClean="0"/>
              <a:t> se propone ser </a:t>
            </a:r>
            <a:r>
              <a:rPr lang="en-US" dirty="0" err="1" smtClean="0"/>
              <a:t>una</a:t>
            </a:r>
            <a:r>
              <a:rPr lang="en-US" dirty="0" smtClean="0"/>
              <a:t> meta-</a:t>
            </a:r>
            <a:r>
              <a:rPr lang="en-US" dirty="0" err="1" smtClean="0"/>
              <a:t>teoría</a:t>
            </a:r>
            <a:r>
              <a:rPr lang="en-US" dirty="0" smtClean="0"/>
              <a:t>, </a:t>
            </a:r>
            <a:r>
              <a:rPr lang="en-US" dirty="0" err="1" smtClean="0"/>
              <a:t>que</a:t>
            </a:r>
            <a:r>
              <a:rPr lang="en-US" dirty="0" smtClean="0"/>
              <a:t> </a:t>
            </a:r>
            <a:r>
              <a:rPr lang="en-US" dirty="0" err="1" smtClean="0"/>
              <a:t>asigne</a:t>
            </a:r>
            <a:r>
              <a:rPr lang="en-US" dirty="0" smtClean="0"/>
              <a:t> </a:t>
            </a:r>
            <a:r>
              <a:rPr lang="en-US" dirty="0" err="1" smtClean="0"/>
              <a:t>espacios</a:t>
            </a:r>
            <a:r>
              <a:rPr lang="en-US" dirty="0" smtClean="0"/>
              <a:t> al </a:t>
            </a:r>
            <a:r>
              <a:rPr lang="en-US" dirty="0" err="1" smtClean="0"/>
              <a:t>interés</a:t>
            </a:r>
            <a:r>
              <a:rPr lang="en-US" dirty="0" smtClean="0"/>
              <a:t> </a:t>
            </a:r>
            <a:r>
              <a:rPr lang="en-US" dirty="0" err="1" smtClean="0"/>
              <a:t>público</a:t>
            </a:r>
            <a:r>
              <a:rPr lang="en-US" dirty="0" smtClean="0"/>
              <a:t> </a:t>
            </a:r>
            <a:r>
              <a:rPr lang="en-US" dirty="0" err="1" smtClean="0"/>
              <a:t>y</a:t>
            </a:r>
            <a:r>
              <a:rPr lang="en-US" dirty="0" smtClean="0"/>
              <a:t> al </a:t>
            </a:r>
            <a:r>
              <a:rPr lang="en-US" dirty="0" err="1" smtClean="0"/>
              <a:t>privado</a:t>
            </a:r>
            <a:endParaRPr lang="en-US" dirty="0" smtClean="0"/>
          </a:p>
          <a:p>
            <a:pPr lvl="1"/>
            <a:r>
              <a:rPr lang="en-US" dirty="0" smtClean="0"/>
              <a:t>Se </a:t>
            </a:r>
            <a:r>
              <a:rPr lang="en-US" dirty="0" err="1" smtClean="0"/>
              <a:t>trata</a:t>
            </a:r>
            <a:r>
              <a:rPr lang="en-US" dirty="0" smtClean="0"/>
              <a:t> de </a:t>
            </a:r>
            <a:r>
              <a:rPr lang="en-US" dirty="0" err="1" smtClean="0"/>
              <a:t>crear</a:t>
            </a:r>
            <a:r>
              <a:rPr lang="en-US" dirty="0" smtClean="0"/>
              <a:t> </a:t>
            </a:r>
            <a:r>
              <a:rPr lang="en-US" dirty="0" err="1" smtClean="0"/>
              <a:t>predicciones</a:t>
            </a:r>
            <a:r>
              <a:rPr lang="en-US" dirty="0" smtClean="0"/>
              <a:t> </a:t>
            </a:r>
            <a:r>
              <a:rPr lang="en-US" dirty="0" err="1" smtClean="0"/>
              <a:t>confiables</a:t>
            </a:r>
            <a:endParaRPr lang="en-US" dirty="0" smtClean="0"/>
          </a:p>
          <a:p>
            <a:pPr lvl="1"/>
            <a:r>
              <a:rPr lang="en-US" dirty="0" smtClean="0"/>
              <a:t>Se </a:t>
            </a:r>
            <a:r>
              <a:rPr lang="en-US" dirty="0" err="1" smtClean="0"/>
              <a:t>trata</a:t>
            </a:r>
            <a:r>
              <a:rPr lang="en-US" dirty="0" smtClean="0"/>
              <a:t> de saber </a:t>
            </a:r>
            <a:r>
              <a:rPr lang="en-US" dirty="0" err="1" smtClean="0"/>
              <a:t>cuándo</a:t>
            </a:r>
            <a:r>
              <a:rPr lang="en-US" dirty="0" smtClean="0"/>
              <a:t> </a:t>
            </a:r>
            <a:r>
              <a:rPr lang="en-US" dirty="0" err="1" smtClean="0"/>
              <a:t>una</a:t>
            </a:r>
            <a:r>
              <a:rPr lang="en-US" dirty="0" smtClean="0"/>
              <a:t> </a:t>
            </a:r>
            <a:r>
              <a:rPr lang="en-US" dirty="0" err="1" smtClean="0"/>
              <a:t>regulación</a:t>
            </a:r>
            <a:r>
              <a:rPr lang="en-US" dirty="0" smtClean="0"/>
              <a:t> </a:t>
            </a:r>
            <a:r>
              <a:rPr lang="en-US" dirty="0" err="1" smtClean="0"/>
              <a:t>responderá</a:t>
            </a:r>
            <a:r>
              <a:rPr lang="en-US" dirty="0" smtClean="0"/>
              <a:t> a </a:t>
            </a:r>
            <a:r>
              <a:rPr lang="en-US" dirty="0" err="1" smtClean="0"/>
              <a:t>intereses</a:t>
            </a:r>
            <a:r>
              <a:rPr lang="en-US" dirty="0" smtClean="0"/>
              <a:t> </a:t>
            </a:r>
            <a:r>
              <a:rPr lang="en-US" dirty="0" err="1" smtClean="0"/>
              <a:t>especiales</a:t>
            </a:r>
            <a:r>
              <a:rPr lang="en-US" dirty="0" smtClean="0"/>
              <a:t> </a:t>
            </a:r>
            <a:r>
              <a:rPr lang="en-US" dirty="0" err="1" smtClean="0"/>
              <a:t>y</a:t>
            </a:r>
            <a:r>
              <a:rPr lang="en-US" dirty="0" smtClean="0"/>
              <a:t> </a:t>
            </a:r>
            <a:r>
              <a:rPr lang="en-US" dirty="0" err="1" smtClean="0"/>
              <a:t>cuándo</a:t>
            </a:r>
            <a:r>
              <a:rPr lang="en-US" dirty="0" smtClean="0"/>
              <a:t> </a:t>
            </a:r>
            <a:r>
              <a:rPr lang="en-US" dirty="0" err="1" smtClean="0"/>
              <a:t>responderá</a:t>
            </a:r>
            <a:r>
              <a:rPr lang="en-US" dirty="0" smtClean="0"/>
              <a:t> a </a:t>
            </a:r>
            <a:r>
              <a:rPr lang="en-US" dirty="0" err="1" smtClean="0"/>
              <a:t>intereses</a:t>
            </a:r>
            <a:r>
              <a:rPr lang="en-US" dirty="0" smtClean="0"/>
              <a:t> </a:t>
            </a:r>
            <a:r>
              <a:rPr lang="en-US" dirty="0" err="1" smtClean="0"/>
              <a:t>generales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Recasting the problem and creating a model (1)</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t>
            </a:r>
            <a:r>
              <a:rPr lang="en-US" dirty="0" err="1" smtClean="0"/>
              <a:t>Cuándo</a:t>
            </a:r>
            <a:r>
              <a:rPr lang="en-US" dirty="0" smtClean="0"/>
              <a:t> </a:t>
            </a:r>
            <a:r>
              <a:rPr lang="en-US" dirty="0" err="1" smtClean="0"/>
              <a:t>preguntamos</a:t>
            </a:r>
            <a:r>
              <a:rPr lang="en-US" dirty="0" smtClean="0"/>
              <a:t> </a:t>
            </a:r>
            <a:r>
              <a:rPr lang="en-US" dirty="0" err="1" smtClean="0"/>
              <a:t>si</a:t>
            </a:r>
            <a:r>
              <a:rPr lang="en-US" dirty="0" smtClean="0"/>
              <a:t> </a:t>
            </a:r>
            <a:r>
              <a:rPr lang="en-US" dirty="0" err="1" smtClean="0"/>
              <a:t>una</a:t>
            </a:r>
            <a:r>
              <a:rPr lang="en-US" dirty="0" smtClean="0"/>
              <a:t> </a:t>
            </a:r>
            <a:r>
              <a:rPr lang="en-US" dirty="0" err="1" smtClean="0"/>
              <a:t>regulación</a:t>
            </a:r>
            <a:r>
              <a:rPr lang="en-US" dirty="0" smtClean="0"/>
              <a:t> </a:t>
            </a:r>
            <a:r>
              <a:rPr lang="en-US" dirty="0" err="1" smtClean="0"/>
              <a:t>persigue</a:t>
            </a:r>
            <a:r>
              <a:rPr lang="en-US" dirty="0" smtClean="0"/>
              <a:t> el </a:t>
            </a:r>
            <a:r>
              <a:rPr lang="en-US" dirty="0" err="1" smtClean="0"/>
              <a:t>interés</a:t>
            </a:r>
            <a:r>
              <a:rPr lang="en-US" dirty="0" smtClean="0"/>
              <a:t> </a:t>
            </a:r>
            <a:r>
              <a:rPr lang="en-US" dirty="0" err="1" smtClean="0"/>
              <a:t>público</a:t>
            </a:r>
            <a:r>
              <a:rPr lang="en-US" dirty="0" smtClean="0"/>
              <a:t>, </a:t>
            </a:r>
            <a:r>
              <a:rPr lang="en-US" dirty="0" err="1" smtClean="0"/>
              <a:t>qué</a:t>
            </a:r>
            <a:r>
              <a:rPr lang="en-US" dirty="0" smtClean="0"/>
              <a:t> </a:t>
            </a:r>
            <a:r>
              <a:rPr lang="en-US" dirty="0" err="1" smtClean="0"/>
              <a:t>estamos</a:t>
            </a:r>
            <a:r>
              <a:rPr lang="en-US" dirty="0" smtClean="0"/>
              <a:t> en </a:t>
            </a:r>
            <a:r>
              <a:rPr lang="en-US" dirty="0" err="1" smtClean="0"/>
              <a:t>realidad</a:t>
            </a:r>
            <a:r>
              <a:rPr lang="en-US" dirty="0" smtClean="0"/>
              <a:t> </a:t>
            </a:r>
            <a:r>
              <a:rPr lang="en-US" dirty="0" err="1" smtClean="0"/>
              <a:t>preguntando</a:t>
            </a:r>
            <a:r>
              <a:rPr lang="en-US" dirty="0" smtClean="0"/>
              <a:t>?</a:t>
            </a:r>
          </a:p>
          <a:p>
            <a:pPr lvl="2"/>
            <a:r>
              <a:rPr lang="en-US" dirty="0" smtClean="0"/>
              <a:t>¿Lo </a:t>
            </a:r>
            <a:r>
              <a:rPr lang="en-US" dirty="0" err="1" smtClean="0"/>
              <a:t>que</a:t>
            </a:r>
            <a:r>
              <a:rPr lang="en-US" dirty="0" smtClean="0"/>
              <a:t> </a:t>
            </a:r>
            <a:r>
              <a:rPr lang="en-US" dirty="0" err="1" smtClean="0"/>
              <a:t>es</a:t>
            </a:r>
            <a:r>
              <a:rPr lang="en-US" dirty="0" smtClean="0"/>
              <a:t> </a:t>
            </a:r>
            <a:r>
              <a:rPr lang="en-US" dirty="0" err="1" smtClean="0"/>
              <a:t>mejor</a:t>
            </a:r>
            <a:r>
              <a:rPr lang="en-US" dirty="0" smtClean="0"/>
              <a:t> </a:t>
            </a:r>
            <a:r>
              <a:rPr lang="en-US" dirty="0" err="1" smtClean="0"/>
              <a:t>para</a:t>
            </a:r>
            <a:r>
              <a:rPr lang="en-US" dirty="0" smtClean="0"/>
              <a:t> el </a:t>
            </a:r>
            <a:r>
              <a:rPr lang="en-US" dirty="0" err="1" smtClean="0"/>
              <a:t>público</a:t>
            </a:r>
            <a:r>
              <a:rPr lang="en-US" dirty="0" smtClean="0"/>
              <a:t>? ¿</a:t>
            </a:r>
            <a:r>
              <a:rPr lang="en-US" dirty="0" err="1" smtClean="0"/>
              <a:t>Bajo</a:t>
            </a:r>
            <a:r>
              <a:rPr lang="en-US" dirty="0" smtClean="0"/>
              <a:t> </a:t>
            </a:r>
            <a:r>
              <a:rPr lang="en-US" dirty="0" err="1" smtClean="0"/>
              <a:t>qué</a:t>
            </a:r>
            <a:r>
              <a:rPr lang="en-US" dirty="0" smtClean="0"/>
              <a:t> test de “</a:t>
            </a:r>
            <a:r>
              <a:rPr lang="en-US" dirty="0" err="1" smtClean="0"/>
              <a:t>mejor</a:t>
            </a:r>
            <a:r>
              <a:rPr lang="en-US" dirty="0" smtClean="0"/>
              <a:t>”?</a:t>
            </a:r>
          </a:p>
          <a:p>
            <a:pPr lvl="2"/>
            <a:r>
              <a:rPr lang="en-US" dirty="0" smtClean="0"/>
              <a:t>¿</a:t>
            </a:r>
            <a:r>
              <a:rPr lang="en-US" dirty="0" err="1" smtClean="0"/>
              <a:t>Eficiencia</a:t>
            </a:r>
            <a:r>
              <a:rPr lang="en-US" dirty="0" smtClean="0"/>
              <a:t>?</a:t>
            </a:r>
          </a:p>
          <a:p>
            <a:pPr lvl="2"/>
            <a:r>
              <a:rPr lang="en-US" dirty="0" smtClean="0"/>
              <a:t>¿</a:t>
            </a:r>
            <a:r>
              <a:rPr lang="en-US" dirty="0" err="1" smtClean="0"/>
              <a:t>Quién</a:t>
            </a:r>
            <a:r>
              <a:rPr lang="en-US" dirty="0" smtClean="0"/>
              <a:t> se </a:t>
            </a:r>
            <a:r>
              <a:rPr lang="en-US" dirty="0" err="1" smtClean="0"/>
              <a:t>beneficia</a:t>
            </a:r>
            <a:r>
              <a:rPr lang="en-US" dirty="0" smtClean="0"/>
              <a:t> de la </a:t>
            </a:r>
            <a:r>
              <a:rPr lang="en-US" dirty="0" err="1" smtClean="0"/>
              <a:t>regulación</a:t>
            </a:r>
            <a:r>
              <a:rPr lang="en-US" dirty="0" smtClean="0"/>
              <a:t>?</a:t>
            </a:r>
          </a:p>
          <a:p>
            <a:pPr lvl="2"/>
            <a:r>
              <a:rPr lang="en-US" dirty="0" smtClean="0"/>
              <a:t>¿</a:t>
            </a:r>
            <a:r>
              <a:rPr lang="en-US" dirty="0" err="1" smtClean="0"/>
              <a:t>Bienestar</a:t>
            </a:r>
            <a:r>
              <a:rPr lang="en-US" dirty="0" smtClean="0"/>
              <a:t> </a:t>
            </a:r>
            <a:r>
              <a:rPr lang="en-US" dirty="0" err="1" smtClean="0"/>
              <a:t>económico</a:t>
            </a:r>
            <a:r>
              <a:rPr lang="en-US" dirty="0" smtClean="0"/>
              <a:t> </a:t>
            </a:r>
            <a:r>
              <a:rPr lang="en-US" dirty="0" err="1" smtClean="0"/>
              <a:t>u</a:t>
            </a:r>
            <a:r>
              <a:rPr lang="en-US" dirty="0" smtClean="0"/>
              <a:t> </a:t>
            </a:r>
            <a:r>
              <a:rPr lang="en-US" dirty="0" err="1" smtClean="0"/>
              <a:t>otros</a:t>
            </a:r>
            <a:r>
              <a:rPr lang="en-US" dirty="0" smtClean="0"/>
              <a:t> </a:t>
            </a:r>
            <a:r>
              <a:rPr lang="en-US" dirty="0" err="1" smtClean="0"/>
              <a:t>valores</a:t>
            </a:r>
            <a:r>
              <a:rPr lang="en-US" dirty="0" smtClean="0"/>
              <a:t>?</a:t>
            </a:r>
          </a:p>
          <a:p>
            <a:pPr lvl="2"/>
            <a:r>
              <a:rPr lang="en-US" dirty="0" smtClean="0"/>
              <a:t>¿</a:t>
            </a:r>
            <a:r>
              <a:rPr lang="en-US" dirty="0" err="1" smtClean="0"/>
              <a:t>Perseguir</a:t>
            </a:r>
            <a:r>
              <a:rPr lang="en-US" dirty="0" smtClean="0"/>
              <a:t> </a:t>
            </a:r>
            <a:r>
              <a:rPr lang="en-US" dirty="0" err="1" smtClean="0"/>
              <a:t>objetivos</a:t>
            </a:r>
            <a:r>
              <a:rPr lang="en-US" dirty="0" smtClean="0"/>
              <a:t> de </a:t>
            </a:r>
            <a:r>
              <a:rPr lang="en-US" dirty="0" err="1" smtClean="0"/>
              <a:t>otros</a:t>
            </a:r>
            <a:r>
              <a:rPr lang="en-US" dirty="0" smtClean="0"/>
              <a:t> en </a:t>
            </a:r>
            <a:r>
              <a:rPr lang="en-US" dirty="0" err="1" smtClean="0"/>
              <a:t>vez</a:t>
            </a:r>
            <a:r>
              <a:rPr lang="en-US" dirty="0" smtClean="0"/>
              <a:t> de los </a:t>
            </a:r>
            <a:r>
              <a:rPr lang="en-US" dirty="0" err="1" smtClean="0"/>
              <a:t>propios</a:t>
            </a:r>
            <a:r>
              <a:rPr lang="en-US" dirty="0" smtClean="0"/>
              <a:t> (other-</a:t>
            </a:r>
            <a:r>
              <a:rPr lang="en-US" dirty="0" err="1" smtClean="0"/>
              <a:t>regardingness</a:t>
            </a:r>
            <a:r>
              <a:rPr lang="en-US" dirty="0" smtClean="0"/>
              <a:t>)?</a:t>
            </a:r>
          </a:p>
          <a:p>
            <a:pPr lvl="2"/>
            <a:r>
              <a:rPr lang="en-US" dirty="0" smtClean="0"/>
              <a:t>¿Es </a:t>
            </a:r>
            <a:r>
              <a:rPr lang="en-US" dirty="0" err="1" smtClean="0"/>
              <a:t>una</a:t>
            </a:r>
            <a:r>
              <a:rPr lang="en-US" dirty="0" smtClean="0"/>
              <a:t> </a:t>
            </a:r>
            <a:r>
              <a:rPr lang="en-US" dirty="0" err="1" smtClean="0"/>
              <a:t>pregunta</a:t>
            </a:r>
            <a:r>
              <a:rPr lang="en-US" dirty="0" smtClean="0"/>
              <a:t> </a:t>
            </a:r>
            <a:r>
              <a:rPr lang="en-US" dirty="0" err="1" smtClean="0"/>
              <a:t>positiva</a:t>
            </a:r>
            <a:r>
              <a:rPr lang="en-US" dirty="0" smtClean="0"/>
              <a:t> </a:t>
            </a:r>
            <a:r>
              <a:rPr lang="en-US" dirty="0" err="1" smtClean="0"/>
              <a:t>o</a:t>
            </a:r>
            <a:r>
              <a:rPr lang="en-US" dirty="0" smtClean="0"/>
              <a:t> </a:t>
            </a:r>
            <a:r>
              <a:rPr lang="en-US" dirty="0" err="1" smtClean="0"/>
              <a:t>normativa</a:t>
            </a:r>
            <a:r>
              <a:rPr lang="en-US" dirty="0" smtClean="0"/>
              <a:t>?</a:t>
            </a:r>
          </a:p>
          <a:p>
            <a:r>
              <a:rPr lang="en-US" dirty="0" smtClean="0"/>
              <a:t>Si </a:t>
            </a:r>
            <a:r>
              <a:rPr lang="en-US" dirty="0" err="1" smtClean="0"/>
              <a:t>probamos</a:t>
            </a:r>
            <a:r>
              <a:rPr lang="en-US" dirty="0" smtClean="0"/>
              <a:t> </a:t>
            </a:r>
            <a:r>
              <a:rPr lang="en-US" dirty="0" err="1" smtClean="0"/>
              <a:t>que</a:t>
            </a:r>
            <a:r>
              <a:rPr lang="en-US" dirty="0" smtClean="0"/>
              <a:t> los </a:t>
            </a:r>
            <a:r>
              <a:rPr lang="en-US" dirty="0" err="1" smtClean="0"/>
              <a:t>legisladores</a:t>
            </a:r>
            <a:r>
              <a:rPr lang="en-US" dirty="0" smtClean="0"/>
              <a:t> </a:t>
            </a:r>
            <a:r>
              <a:rPr lang="en-US" dirty="0" err="1" smtClean="0"/>
              <a:t>actúan</a:t>
            </a:r>
            <a:r>
              <a:rPr lang="en-US" dirty="0" smtClean="0"/>
              <a:t> </a:t>
            </a:r>
            <a:r>
              <a:rPr lang="en-US" dirty="0" err="1" smtClean="0"/>
              <a:t>ideológicamente</a:t>
            </a:r>
            <a:r>
              <a:rPr lang="en-US" dirty="0" smtClean="0"/>
              <a:t>, ¿</a:t>
            </a:r>
            <a:r>
              <a:rPr lang="en-US" dirty="0" err="1" smtClean="0"/>
              <a:t>probamos</a:t>
            </a:r>
            <a:r>
              <a:rPr lang="en-US" dirty="0" smtClean="0"/>
              <a:t> </a:t>
            </a:r>
            <a:r>
              <a:rPr lang="en-US" dirty="0" err="1" smtClean="0"/>
              <a:t>que</a:t>
            </a:r>
            <a:r>
              <a:rPr lang="en-US" dirty="0" smtClean="0"/>
              <a:t> </a:t>
            </a:r>
            <a:r>
              <a:rPr lang="en-US" dirty="0" err="1" smtClean="0"/>
              <a:t>eso</a:t>
            </a:r>
            <a:r>
              <a:rPr lang="en-US" dirty="0" smtClean="0"/>
              <a:t> </a:t>
            </a:r>
            <a:r>
              <a:rPr lang="en-US" dirty="0" err="1" smtClean="0"/>
              <a:t>es</a:t>
            </a:r>
            <a:r>
              <a:rPr lang="en-US" dirty="0" smtClean="0"/>
              <a:t> en el </a:t>
            </a:r>
            <a:r>
              <a:rPr lang="en-US" dirty="0" err="1" smtClean="0"/>
              <a:t>interés</a:t>
            </a:r>
            <a:r>
              <a:rPr lang="en-US" dirty="0" smtClean="0"/>
              <a:t> </a:t>
            </a:r>
            <a:r>
              <a:rPr lang="en-US" dirty="0" err="1" smtClean="0"/>
              <a:t>público</a:t>
            </a:r>
            <a:r>
              <a:rPr lang="en-US" dirty="0" smtClean="0"/>
              <a:t>?</a:t>
            </a:r>
          </a:p>
          <a:p>
            <a:pPr lvl="1"/>
            <a:r>
              <a:rPr lang="en-US" dirty="0" smtClean="0"/>
              <a:t>En </a:t>
            </a:r>
            <a:r>
              <a:rPr lang="en-US" dirty="0" err="1" smtClean="0"/>
              <a:t>ese</a:t>
            </a:r>
            <a:r>
              <a:rPr lang="en-US" dirty="0" smtClean="0"/>
              <a:t> </a:t>
            </a:r>
            <a:r>
              <a:rPr lang="en-US" dirty="0" err="1" smtClean="0"/>
              <a:t>caso</a:t>
            </a:r>
            <a:r>
              <a:rPr lang="en-US" dirty="0" smtClean="0"/>
              <a:t>, el </a:t>
            </a:r>
            <a:r>
              <a:rPr lang="en-US" dirty="0" err="1" smtClean="0"/>
              <a:t>interés</a:t>
            </a:r>
            <a:r>
              <a:rPr lang="en-US" dirty="0" smtClean="0"/>
              <a:t> </a:t>
            </a:r>
            <a:r>
              <a:rPr lang="en-US" dirty="0" err="1" smtClean="0"/>
              <a:t>público</a:t>
            </a:r>
            <a:r>
              <a:rPr lang="en-US" dirty="0" smtClean="0"/>
              <a:t> no</a:t>
            </a:r>
            <a:r>
              <a:rPr lang="en-US" dirty="0" smtClean="0"/>
              <a:t> </a:t>
            </a:r>
            <a:r>
              <a:rPr lang="en-US" dirty="0" err="1" smtClean="0"/>
              <a:t>es</a:t>
            </a:r>
            <a:r>
              <a:rPr lang="en-US" dirty="0" smtClean="0"/>
              <a:t> </a:t>
            </a:r>
            <a:r>
              <a:rPr lang="en-US" dirty="0" err="1" smtClean="0"/>
              <a:t>resultado</a:t>
            </a:r>
            <a:r>
              <a:rPr lang="en-US" dirty="0" smtClean="0"/>
              <a:t>, </a:t>
            </a:r>
            <a:r>
              <a:rPr lang="en-US" dirty="0" err="1" smtClean="0"/>
              <a:t>sino</a:t>
            </a:r>
            <a:r>
              <a:rPr lang="en-US" dirty="0" smtClean="0"/>
              <a:t> </a:t>
            </a:r>
            <a:r>
              <a:rPr lang="en-US" dirty="0" err="1" smtClean="0"/>
              <a:t>proceso</a:t>
            </a:r>
            <a:r>
              <a:rPr lang="en-US" dirty="0" smtClean="0"/>
              <a: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Recasting the problem and creating a model (2)</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Una</a:t>
            </a:r>
            <a:r>
              <a:rPr lang="en-US" dirty="0" smtClean="0"/>
              <a:t> </a:t>
            </a:r>
            <a:r>
              <a:rPr lang="en-US" dirty="0" err="1" smtClean="0"/>
              <a:t>teoría</a:t>
            </a:r>
            <a:r>
              <a:rPr lang="en-US" dirty="0" smtClean="0"/>
              <a:t>  de los </a:t>
            </a:r>
            <a:r>
              <a:rPr lang="en-US" dirty="0" err="1" smtClean="0"/>
              <a:t>orígenes</a:t>
            </a:r>
            <a:r>
              <a:rPr lang="en-US" dirty="0" smtClean="0"/>
              <a:t> </a:t>
            </a:r>
            <a:r>
              <a:rPr lang="en-US" dirty="0" err="1" smtClean="0"/>
              <a:t>y</a:t>
            </a:r>
            <a:r>
              <a:rPr lang="en-US" dirty="0" smtClean="0"/>
              <a:t> </a:t>
            </a:r>
            <a:r>
              <a:rPr lang="en-US" dirty="0" err="1" smtClean="0"/>
              <a:t>resultados</a:t>
            </a:r>
            <a:r>
              <a:rPr lang="en-US" dirty="0" smtClean="0"/>
              <a:t> de la </a:t>
            </a:r>
            <a:r>
              <a:rPr lang="en-US" dirty="0" err="1" smtClean="0"/>
              <a:t>regulación</a:t>
            </a:r>
            <a:r>
              <a:rPr lang="en-US" dirty="0" smtClean="0"/>
              <a:t> </a:t>
            </a:r>
            <a:r>
              <a:rPr lang="en-US" dirty="0" err="1" smtClean="0"/>
              <a:t>tiene</a:t>
            </a:r>
            <a:r>
              <a:rPr lang="en-US" dirty="0" smtClean="0"/>
              <a:t> </a:t>
            </a:r>
            <a:r>
              <a:rPr lang="en-US" dirty="0" err="1" smtClean="0"/>
              <a:t>que</a:t>
            </a:r>
            <a:r>
              <a:rPr lang="en-US" dirty="0" smtClean="0"/>
              <a:t> </a:t>
            </a:r>
            <a:r>
              <a:rPr lang="en-US" dirty="0" err="1" smtClean="0"/>
              <a:t>hacerse</a:t>
            </a:r>
            <a:r>
              <a:rPr lang="en-US" dirty="0" smtClean="0"/>
              <a:t> cargo de:</a:t>
            </a:r>
          </a:p>
          <a:p>
            <a:pPr lvl="1"/>
            <a:r>
              <a:rPr lang="en-US" dirty="0" smtClean="0"/>
              <a:t>Las </a:t>
            </a:r>
            <a:r>
              <a:rPr lang="en-US" dirty="0" err="1" smtClean="0"/>
              <a:t>motivaciones</a:t>
            </a:r>
            <a:r>
              <a:rPr lang="en-US" dirty="0" smtClean="0"/>
              <a:t> de los </a:t>
            </a:r>
            <a:r>
              <a:rPr lang="en-US" dirty="0" err="1" smtClean="0"/>
              <a:t>actores</a:t>
            </a:r>
            <a:endParaRPr lang="en-US" dirty="0" smtClean="0"/>
          </a:p>
          <a:p>
            <a:pPr lvl="1"/>
            <a:r>
              <a:rPr lang="en-US" dirty="0" smtClean="0"/>
              <a:t>La </a:t>
            </a:r>
            <a:r>
              <a:rPr lang="en-US" dirty="0" err="1" smtClean="0"/>
              <a:t>conducta</a:t>
            </a:r>
            <a:r>
              <a:rPr lang="en-US" dirty="0" smtClean="0"/>
              <a:t> de los </a:t>
            </a:r>
            <a:r>
              <a:rPr lang="en-US" dirty="0" err="1" smtClean="0"/>
              <a:t>procesos</a:t>
            </a:r>
            <a:endParaRPr lang="en-US" dirty="0" smtClean="0"/>
          </a:p>
          <a:p>
            <a:pPr lvl="1"/>
            <a:r>
              <a:rPr lang="en-US" dirty="0" smtClean="0"/>
              <a:t>La </a:t>
            </a:r>
            <a:r>
              <a:rPr lang="en-US" dirty="0" err="1" smtClean="0"/>
              <a:t>naturaleza</a:t>
            </a:r>
            <a:r>
              <a:rPr lang="en-US" dirty="0" smtClean="0"/>
              <a:t> de los </a:t>
            </a:r>
            <a:r>
              <a:rPr lang="en-US" dirty="0" err="1" smtClean="0"/>
              <a:t>resultados</a:t>
            </a:r>
            <a:endParaRPr lang="en-US" dirty="0" smtClean="0"/>
          </a:p>
          <a:p>
            <a:r>
              <a:rPr lang="en-US" dirty="0" smtClean="0"/>
              <a:t>Levine </a:t>
            </a:r>
            <a:r>
              <a:rPr lang="en-US" dirty="0" err="1" smtClean="0"/>
              <a:t>y</a:t>
            </a:r>
            <a:r>
              <a:rPr lang="en-US" dirty="0" smtClean="0"/>
              <a:t> </a:t>
            </a:r>
            <a:r>
              <a:rPr lang="en-US" dirty="0" err="1" smtClean="0"/>
              <a:t>Forrence</a:t>
            </a:r>
            <a:r>
              <a:rPr lang="en-US" dirty="0" smtClean="0"/>
              <a:t> </a:t>
            </a:r>
            <a:r>
              <a:rPr lang="en-US" dirty="0" err="1" smtClean="0"/>
              <a:t>argumentan</a:t>
            </a:r>
            <a:r>
              <a:rPr lang="en-US" dirty="0" smtClean="0"/>
              <a:t> </a:t>
            </a:r>
            <a:r>
              <a:rPr lang="en-US" dirty="0" err="1" smtClean="0"/>
              <a:t>que</a:t>
            </a:r>
            <a:r>
              <a:rPr lang="en-US" dirty="0" smtClean="0"/>
              <a:t> el </a:t>
            </a:r>
            <a:r>
              <a:rPr lang="en-US" dirty="0" err="1" smtClean="0"/>
              <a:t>proceso</a:t>
            </a:r>
            <a:r>
              <a:rPr lang="en-US" dirty="0" smtClean="0"/>
              <a:t> </a:t>
            </a:r>
            <a:r>
              <a:rPr lang="en-US" dirty="0" err="1" smtClean="0"/>
              <a:t>por</a:t>
            </a:r>
            <a:r>
              <a:rPr lang="en-US" dirty="0" smtClean="0"/>
              <a:t> el </a:t>
            </a:r>
            <a:r>
              <a:rPr lang="en-US" dirty="0" err="1" smtClean="0"/>
              <a:t>cual</a:t>
            </a:r>
            <a:r>
              <a:rPr lang="en-US" dirty="0" smtClean="0"/>
              <a:t> </a:t>
            </a:r>
            <a:r>
              <a:rPr lang="en-US" dirty="0" err="1" smtClean="0"/>
              <a:t>las</a:t>
            </a:r>
            <a:r>
              <a:rPr lang="en-US" dirty="0" smtClean="0"/>
              <a:t> </a:t>
            </a:r>
            <a:r>
              <a:rPr lang="en-US" dirty="0" err="1" smtClean="0"/>
              <a:t>instituciones</a:t>
            </a:r>
            <a:r>
              <a:rPr lang="en-US" dirty="0" smtClean="0"/>
              <a:t> </a:t>
            </a:r>
            <a:r>
              <a:rPr lang="en-US" dirty="0" err="1" smtClean="0"/>
              <a:t>regulatorias</a:t>
            </a:r>
            <a:r>
              <a:rPr lang="en-US" dirty="0" smtClean="0"/>
              <a:t> </a:t>
            </a:r>
            <a:r>
              <a:rPr lang="en-US" dirty="0" err="1" smtClean="0"/>
              <a:t>resuelven</a:t>
            </a:r>
            <a:r>
              <a:rPr lang="en-US" dirty="0" smtClean="0"/>
              <a:t> </a:t>
            </a:r>
            <a:r>
              <a:rPr lang="en-US" dirty="0" err="1" smtClean="0"/>
              <a:t>cuestiones</a:t>
            </a:r>
            <a:r>
              <a:rPr lang="en-US" dirty="0" smtClean="0"/>
              <a:t> </a:t>
            </a:r>
            <a:r>
              <a:rPr lang="en-US" dirty="0" err="1" smtClean="0"/>
              <a:t>regulatorias</a:t>
            </a:r>
            <a:r>
              <a:rPr lang="en-US" dirty="0" smtClean="0"/>
              <a:t> de </a:t>
            </a:r>
            <a:r>
              <a:rPr lang="en-US" dirty="0" err="1" smtClean="0"/>
              <a:t>naturaleza</a:t>
            </a:r>
            <a:r>
              <a:rPr lang="en-US" dirty="0" smtClean="0"/>
              <a:t> </a:t>
            </a:r>
            <a:r>
              <a:rPr lang="en-US" dirty="0" err="1" smtClean="0"/>
              <a:t>económica</a:t>
            </a:r>
            <a:r>
              <a:rPr lang="en-US" dirty="0" smtClean="0"/>
              <a:t> </a:t>
            </a:r>
            <a:r>
              <a:rPr lang="en-US" dirty="0" err="1" smtClean="0"/>
              <a:t>y</a:t>
            </a:r>
            <a:r>
              <a:rPr lang="en-US" dirty="0" smtClean="0"/>
              <a:t> no-</a:t>
            </a:r>
            <a:r>
              <a:rPr lang="en-US" dirty="0" err="1" smtClean="0"/>
              <a:t>económica</a:t>
            </a:r>
            <a:r>
              <a:rPr lang="en-US" dirty="0" smtClean="0"/>
              <a:t> </a:t>
            </a:r>
            <a:r>
              <a:rPr lang="en-US" dirty="0" err="1" smtClean="0"/>
              <a:t>es</a:t>
            </a:r>
            <a:r>
              <a:rPr lang="en-US" dirty="0" smtClean="0"/>
              <a:t> a </a:t>
            </a:r>
            <a:r>
              <a:rPr lang="en-US" dirty="0" err="1" smtClean="0"/>
              <a:t>veces</a:t>
            </a:r>
            <a:r>
              <a:rPr lang="en-US" dirty="0" smtClean="0"/>
              <a:t> </a:t>
            </a:r>
            <a:r>
              <a:rPr lang="en-US" dirty="0" err="1" smtClean="0"/>
              <a:t>dominada</a:t>
            </a:r>
            <a:r>
              <a:rPr lang="en-US" dirty="0" smtClean="0"/>
              <a:t> </a:t>
            </a:r>
            <a:r>
              <a:rPr lang="en-US" dirty="0" err="1" smtClean="0"/>
              <a:t>por</a:t>
            </a:r>
            <a:r>
              <a:rPr lang="en-US" dirty="0" smtClean="0"/>
              <a:t> los </a:t>
            </a:r>
            <a:r>
              <a:rPr lang="en-US" dirty="0" err="1" smtClean="0"/>
              <a:t>intereses</a:t>
            </a:r>
            <a:r>
              <a:rPr lang="en-US" dirty="0" smtClean="0"/>
              <a:t> </a:t>
            </a:r>
            <a:r>
              <a:rPr lang="en-US" dirty="0" err="1" smtClean="0"/>
              <a:t>generales</a:t>
            </a:r>
            <a:r>
              <a:rPr lang="en-US" dirty="0" smtClean="0"/>
              <a:t> de la </a:t>
            </a:r>
            <a:r>
              <a:rPr lang="en-US" dirty="0" err="1" smtClean="0"/>
              <a:t>población</a:t>
            </a:r>
            <a:r>
              <a:rPr lang="en-US" dirty="0" smtClean="0"/>
              <a:t> </a:t>
            </a:r>
            <a:r>
              <a:rPr lang="en-US" dirty="0" err="1" smtClean="0"/>
              <a:t>y</a:t>
            </a:r>
            <a:r>
              <a:rPr lang="en-US" dirty="0" smtClean="0"/>
              <a:t> a </a:t>
            </a:r>
            <a:r>
              <a:rPr lang="en-US" dirty="0" err="1" smtClean="0"/>
              <a:t>veces</a:t>
            </a:r>
            <a:r>
              <a:rPr lang="en-US" dirty="0" smtClean="0"/>
              <a:t> </a:t>
            </a:r>
            <a:r>
              <a:rPr lang="en-US" dirty="0" err="1" smtClean="0"/>
              <a:t>por</a:t>
            </a:r>
            <a:r>
              <a:rPr lang="en-US" dirty="0" smtClean="0"/>
              <a:t> </a:t>
            </a:r>
            <a:r>
              <a:rPr lang="en-US" dirty="0" err="1" smtClean="0"/>
              <a:t>intereses</a:t>
            </a:r>
            <a:r>
              <a:rPr lang="en-US" dirty="0" smtClean="0"/>
              <a:t> </a:t>
            </a:r>
            <a:r>
              <a:rPr lang="en-US" dirty="0" err="1" smtClean="0"/>
              <a:t>especiales</a:t>
            </a:r>
            <a:r>
              <a:rPr lang="en-US" dirty="0" smtClean="0"/>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Recasting the problem and creating a model (3)</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Levine </a:t>
            </a:r>
            <a:r>
              <a:rPr lang="en-US" dirty="0" err="1" smtClean="0"/>
              <a:t>y</a:t>
            </a:r>
            <a:r>
              <a:rPr lang="en-US" dirty="0" smtClean="0"/>
              <a:t> </a:t>
            </a:r>
            <a:r>
              <a:rPr lang="en-US" dirty="0" err="1" smtClean="0"/>
              <a:t>Forrence</a:t>
            </a:r>
            <a:r>
              <a:rPr lang="en-US" dirty="0" smtClean="0"/>
              <a:t> se </a:t>
            </a:r>
            <a:r>
              <a:rPr lang="en-US" dirty="0" err="1" smtClean="0"/>
              <a:t>concentran</a:t>
            </a:r>
            <a:r>
              <a:rPr lang="en-US" dirty="0" smtClean="0"/>
              <a:t> en dos variables:</a:t>
            </a:r>
          </a:p>
          <a:p>
            <a:pPr lvl="1"/>
            <a:r>
              <a:rPr lang="en-US" dirty="0" smtClean="0"/>
              <a:t>1) </a:t>
            </a:r>
            <a:r>
              <a:rPr lang="en-US" dirty="0" err="1" smtClean="0"/>
              <a:t>Costos</a:t>
            </a:r>
            <a:r>
              <a:rPr lang="en-US" dirty="0" smtClean="0"/>
              <a:t> de </a:t>
            </a:r>
            <a:r>
              <a:rPr lang="en-US" dirty="0" err="1" smtClean="0"/>
              <a:t>monitoreo</a:t>
            </a:r>
            <a:r>
              <a:rPr lang="en-US" dirty="0" smtClean="0"/>
              <a:t>:</a:t>
            </a:r>
          </a:p>
          <a:p>
            <a:pPr lvl="2"/>
            <a:r>
              <a:rPr lang="en-US" dirty="0" err="1" smtClean="0"/>
              <a:t>Cuán</a:t>
            </a:r>
            <a:r>
              <a:rPr lang="en-US" dirty="0" smtClean="0"/>
              <a:t> </a:t>
            </a:r>
            <a:r>
              <a:rPr lang="en-US" dirty="0" err="1" smtClean="0"/>
              <a:t>oneroso</a:t>
            </a:r>
            <a:r>
              <a:rPr lang="en-US" dirty="0" smtClean="0"/>
              <a:t> </a:t>
            </a:r>
            <a:r>
              <a:rPr lang="en-US" dirty="0" err="1" smtClean="0"/>
              <a:t>es</a:t>
            </a:r>
            <a:r>
              <a:rPr lang="en-US" dirty="0" smtClean="0"/>
              <a:t> </a:t>
            </a:r>
            <a:r>
              <a:rPr lang="en-US" dirty="0" err="1" smtClean="0"/>
              <a:t>para</a:t>
            </a:r>
            <a:r>
              <a:rPr lang="en-US" dirty="0" smtClean="0"/>
              <a:t> un actor </a:t>
            </a:r>
            <a:r>
              <a:rPr lang="en-US" dirty="0" err="1" smtClean="0"/>
              <a:t>político</a:t>
            </a:r>
            <a:r>
              <a:rPr lang="en-US" dirty="0" smtClean="0"/>
              <a:t> </a:t>
            </a:r>
            <a:r>
              <a:rPr lang="en-US" dirty="0" err="1" smtClean="0"/>
              <a:t>monitorear</a:t>
            </a:r>
            <a:r>
              <a:rPr lang="en-US" dirty="0" smtClean="0"/>
              <a:t> </a:t>
            </a:r>
            <a:r>
              <a:rPr lang="en-US" dirty="0" err="1" smtClean="0"/>
              <a:t>las</a:t>
            </a:r>
            <a:r>
              <a:rPr lang="en-US" dirty="0" smtClean="0"/>
              <a:t> </a:t>
            </a:r>
            <a:r>
              <a:rPr lang="en-US" dirty="0" err="1" smtClean="0"/>
              <a:t>acciones</a:t>
            </a:r>
            <a:r>
              <a:rPr lang="en-US" dirty="0" smtClean="0"/>
              <a:t> de </a:t>
            </a:r>
            <a:r>
              <a:rPr lang="en-US" dirty="0" err="1" smtClean="0"/>
              <a:t>otro</a:t>
            </a:r>
            <a:endParaRPr lang="en-US" dirty="0" smtClean="0"/>
          </a:p>
          <a:p>
            <a:pPr lvl="2"/>
            <a:r>
              <a:rPr lang="en-US" dirty="0" smtClean="0"/>
              <a:t>Los </a:t>
            </a:r>
            <a:r>
              <a:rPr lang="en-US" dirty="0" err="1" smtClean="0"/>
              <a:t>costos</a:t>
            </a:r>
            <a:r>
              <a:rPr lang="en-US" dirty="0" smtClean="0"/>
              <a:t> de </a:t>
            </a:r>
            <a:r>
              <a:rPr lang="en-US" dirty="0" err="1" smtClean="0"/>
              <a:t>monitoreo</a:t>
            </a:r>
            <a:r>
              <a:rPr lang="en-US" dirty="0" smtClean="0"/>
              <a:t> se </a:t>
            </a:r>
            <a:r>
              <a:rPr lang="en-US" dirty="0" err="1" smtClean="0"/>
              <a:t>refieren</a:t>
            </a:r>
            <a:r>
              <a:rPr lang="en-US" dirty="0" smtClean="0"/>
              <a:t> </a:t>
            </a:r>
            <a:r>
              <a:rPr lang="en-US" dirty="0" err="1" smtClean="0"/>
              <a:t>típicamente</a:t>
            </a:r>
            <a:r>
              <a:rPr lang="en-US" dirty="0" smtClean="0"/>
              <a:t> a los </a:t>
            </a:r>
            <a:r>
              <a:rPr lang="en-US" dirty="0" err="1" smtClean="0"/>
              <a:t>costos</a:t>
            </a:r>
            <a:r>
              <a:rPr lang="en-US" dirty="0" smtClean="0"/>
              <a:t> </a:t>
            </a:r>
            <a:r>
              <a:rPr lang="en-US" dirty="0" err="1" smtClean="0"/>
              <a:t>incurridos</a:t>
            </a:r>
            <a:r>
              <a:rPr lang="en-US" dirty="0" smtClean="0"/>
              <a:t> </a:t>
            </a:r>
            <a:r>
              <a:rPr lang="en-US" dirty="0" err="1" smtClean="0"/>
              <a:t>por</a:t>
            </a:r>
            <a:r>
              <a:rPr lang="en-US" dirty="0" smtClean="0"/>
              <a:t> los </a:t>
            </a:r>
            <a:r>
              <a:rPr lang="en-US" dirty="0" err="1" smtClean="0"/>
              <a:t>votantes</a:t>
            </a:r>
            <a:r>
              <a:rPr lang="en-US" dirty="0" smtClean="0"/>
              <a:t> </a:t>
            </a:r>
            <a:r>
              <a:rPr lang="en-US" dirty="0" err="1" smtClean="0"/>
              <a:t>para</a:t>
            </a:r>
            <a:r>
              <a:rPr lang="en-US" dirty="0" smtClean="0"/>
              <a:t> </a:t>
            </a:r>
            <a:r>
              <a:rPr lang="en-US" dirty="0" err="1" smtClean="0"/>
              <a:t>observar</a:t>
            </a:r>
            <a:r>
              <a:rPr lang="en-US" dirty="0" smtClean="0"/>
              <a:t> la </a:t>
            </a:r>
            <a:r>
              <a:rPr lang="en-US" dirty="0" err="1" smtClean="0"/>
              <a:t>conducta</a:t>
            </a:r>
            <a:r>
              <a:rPr lang="en-US" dirty="0" smtClean="0"/>
              <a:t> de </a:t>
            </a:r>
            <a:r>
              <a:rPr lang="en-US" dirty="0" err="1" smtClean="0"/>
              <a:t>sus</a:t>
            </a:r>
            <a:r>
              <a:rPr lang="en-US" dirty="0" smtClean="0"/>
              <a:t> </a:t>
            </a:r>
            <a:r>
              <a:rPr lang="en-US" dirty="0" err="1" smtClean="0"/>
              <a:t>representantes</a:t>
            </a:r>
            <a:endParaRPr lang="en-US" dirty="0" smtClean="0"/>
          </a:p>
          <a:p>
            <a:pPr lvl="3"/>
            <a:r>
              <a:rPr lang="en-US" dirty="0" err="1" smtClean="0"/>
              <a:t>También</a:t>
            </a:r>
            <a:r>
              <a:rPr lang="en-US" dirty="0" smtClean="0"/>
              <a:t> </a:t>
            </a:r>
            <a:r>
              <a:rPr lang="en-US" dirty="0" err="1" smtClean="0"/>
              <a:t>aplica</a:t>
            </a:r>
            <a:r>
              <a:rPr lang="en-US" dirty="0" smtClean="0"/>
              <a:t> a la </a:t>
            </a:r>
            <a:r>
              <a:rPr lang="en-US" dirty="0" err="1" smtClean="0"/>
              <a:t>relación</a:t>
            </a:r>
            <a:r>
              <a:rPr lang="en-US" dirty="0" smtClean="0"/>
              <a:t> entre el </a:t>
            </a:r>
            <a:r>
              <a:rPr lang="en-US" dirty="0" err="1" smtClean="0"/>
              <a:t>Presidente</a:t>
            </a:r>
            <a:r>
              <a:rPr lang="en-US" dirty="0" smtClean="0"/>
              <a:t> </a:t>
            </a:r>
            <a:r>
              <a:rPr lang="en-US" dirty="0" err="1" smtClean="0"/>
              <a:t>y</a:t>
            </a:r>
            <a:r>
              <a:rPr lang="en-US" dirty="0" smtClean="0"/>
              <a:t> los </a:t>
            </a:r>
            <a:r>
              <a:rPr lang="en-US" dirty="0" err="1" smtClean="0"/>
              <a:t>organismos</a:t>
            </a:r>
            <a:r>
              <a:rPr lang="en-US" dirty="0" smtClean="0"/>
              <a:t> </a:t>
            </a:r>
            <a:r>
              <a:rPr lang="en-US" dirty="0" err="1" smtClean="0"/>
              <a:t>administrativos</a:t>
            </a:r>
            <a:r>
              <a:rPr lang="en-US" dirty="0" smtClean="0"/>
              <a:t>, el </a:t>
            </a:r>
            <a:r>
              <a:rPr lang="en-US" dirty="0" err="1" smtClean="0"/>
              <a:t>Congreso</a:t>
            </a:r>
            <a:r>
              <a:rPr lang="en-US" dirty="0" smtClean="0"/>
              <a:t> </a:t>
            </a:r>
            <a:r>
              <a:rPr lang="en-US" dirty="0" err="1" smtClean="0"/>
              <a:t>y</a:t>
            </a:r>
            <a:r>
              <a:rPr lang="en-US" dirty="0" smtClean="0"/>
              <a:t> </a:t>
            </a:r>
            <a:r>
              <a:rPr lang="en-US" dirty="0" err="1" smtClean="0"/>
              <a:t>las</a:t>
            </a:r>
            <a:r>
              <a:rPr lang="en-US" dirty="0" smtClean="0"/>
              <a:t> </a:t>
            </a:r>
            <a:r>
              <a:rPr lang="en-US" dirty="0" err="1" smtClean="0"/>
              <a:t>Comisiones</a:t>
            </a:r>
            <a:r>
              <a:rPr lang="en-US" dirty="0" smtClean="0"/>
              <a:t>, etc.</a:t>
            </a:r>
          </a:p>
          <a:p>
            <a:pPr lvl="2"/>
            <a:r>
              <a:rPr lang="en-US" dirty="0" smtClean="0"/>
              <a:t>Si los </a:t>
            </a:r>
            <a:r>
              <a:rPr lang="en-US" dirty="0" err="1" smtClean="0"/>
              <a:t>costos</a:t>
            </a:r>
            <a:r>
              <a:rPr lang="en-US" dirty="0" smtClean="0"/>
              <a:t> de </a:t>
            </a:r>
            <a:r>
              <a:rPr lang="en-US" dirty="0" err="1" smtClean="0"/>
              <a:t>monitoreo</a:t>
            </a:r>
            <a:r>
              <a:rPr lang="en-US" dirty="0" smtClean="0"/>
              <a:t> son tan altos </a:t>
            </a:r>
            <a:r>
              <a:rPr lang="en-US" dirty="0" err="1" smtClean="0"/>
              <a:t>como</a:t>
            </a:r>
            <a:r>
              <a:rPr lang="en-US" dirty="0" smtClean="0"/>
              <a:t> </a:t>
            </a:r>
            <a:r>
              <a:rPr lang="en-US" dirty="0" err="1" smtClean="0"/>
              <a:t>para</a:t>
            </a:r>
            <a:r>
              <a:rPr lang="en-US" dirty="0" smtClean="0"/>
              <a:t> </a:t>
            </a:r>
            <a:r>
              <a:rPr lang="en-US" dirty="0" err="1" smtClean="0"/>
              <a:t>que</a:t>
            </a:r>
            <a:r>
              <a:rPr lang="en-US" dirty="0" smtClean="0"/>
              <a:t> el </a:t>
            </a:r>
            <a:r>
              <a:rPr lang="en-US" dirty="0" err="1" smtClean="0"/>
              <a:t>mandante</a:t>
            </a:r>
            <a:r>
              <a:rPr lang="en-US" dirty="0" smtClean="0"/>
              <a:t> A no </a:t>
            </a:r>
            <a:r>
              <a:rPr lang="en-US" dirty="0" err="1" smtClean="0"/>
              <a:t>sepa</a:t>
            </a:r>
            <a:r>
              <a:rPr lang="en-US" dirty="0" smtClean="0"/>
              <a:t> lo </a:t>
            </a:r>
            <a:r>
              <a:rPr lang="en-US" dirty="0" err="1" smtClean="0"/>
              <a:t>que</a:t>
            </a:r>
            <a:r>
              <a:rPr lang="en-US" dirty="0" smtClean="0"/>
              <a:t> </a:t>
            </a:r>
            <a:r>
              <a:rPr lang="en-US" dirty="0" err="1" smtClean="0"/>
              <a:t>hace</a:t>
            </a:r>
            <a:r>
              <a:rPr lang="en-US" dirty="0" smtClean="0"/>
              <a:t> el </a:t>
            </a:r>
            <a:r>
              <a:rPr lang="en-US" dirty="0" err="1" smtClean="0"/>
              <a:t>mandatario</a:t>
            </a:r>
            <a:r>
              <a:rPr lang="en-US" dirty="0" smtClean="0"/>
              <a:t> B, </a:t>
            </a:r>
            <a:r>
              <a:rPr lang="en-US" dirty="0" err="1" smtClean="0"/>
              <a:t>entonces</a:t>
            </a:r>
            <a:r>
              <a:rPr lang="en-US" dirty="0" smtClean="0"/>
              <a:t> B no </a:t>
            </a:r>
            <a:r>
              <a:rPr lang="en-US" dirty="0" err="1" smtClean="0"/>
              <a:t>tiene</a:t>
            </a:r>
            <a:r>
              <a:rPr lang="en-US" dirty="0" smtClean="0"/>
              <a:t> </a:t>
            </a:r>
            <a:r>
              <a:rPr lang="en-US" dirty="0" err="1" smtClean="0"/>
              <a:t>ningún</a:t>
            </a:r>
            <a:r>
              <a:rPr lang="en-US" dirty="0" smtClean="0"/>
              <a:t> </a:t>
            </a:r>
            <a:r>
              <a:rPr lang="en-US" dirty="0" err="1" smtClean="0"/>
              <a:t>incentivo</a:t>
            </a:r>
            <a:r>
              <a:rPr lang="en-US" dirty="0" smtClean="0"/>
              <a:t> </a:t>
            </a:r>
            <a:r>
              <a:rPr lang="en-US" dirty="0" err="1" smtClean="0"/>
              <a:t>claro</a:t>
            </a:r>
            <a:r>
              <a:rPr lang="en-US" dirty="0" smtClean="0"/>
              <a:t> </a:t>
            </a:r>
            <a:r>
              <a:rPr lang="en-US" dirty="0" err="1" smtClean="0"/>
              <a:t>para</a:t>
            </a:r>
            <a:r>
              <a:rPr lang="en-US" dirty="0" smtClean="0"/>
              <a:t> </a:t>
            </a:r>
            <a:r>
              <a:rPr lang="en-US" dirty="0" err="1" smtClean="0"/>
              <a:t>conformar</a:t>
            </a:r>
            <a:r>
              <a:rPr lang="en-US" dirty="0" smtClean="0"/>
              <a:t> </a:t>
            </a:r>
            <a:r>
              <a:rPr lang="en-US" dirty="0" err="1" smtClean="0"/>
              <a:t>su</a:t>
            </a:r>
            <a:r>
              <a:rPr lang="en-US" dirty="0" smtClean="0"/>
              <a:t> </a:t>
            </a:r>
            <a:r>
              <a:rPr lang="en-US" dirty="0" err="1" smtClean="0"/>
              <a:t>conducta</a:t>
            </a:r>
            <a:r>
              <a:rPr lang="en-US" dirty="0" smtClean="0"/>
              <a:t> a </a:t>
            </a:r>
            <a:r>
              <a:rPr lang="en-US" dirty="0" err="1" smtClean="0"/>
              <a:t>las</a:t>
            </a:r>
            <a:r>
              <a:rPr lang="en-US" dirty="0" smtClean="0"/>
              <a:t> ideas de A.</a:t>
            </a:r>
          </a:p>
          <a:p>
            <a:pPr lvl="1"/>
            <a:r>
              <a:rPr lang="en-US" dirty="0" smtClean="0"/>
              <a:t>2) </a:t>
            </a:r>
            <a:r>
              <a:rPr lang="en-US" dirty="0" err="1" smtClean="0"/>
              <a:t>Motivación</a:t>
            </a:r>
            <a:endParaRPr lang="en-US" dirty="0" smtClean="0"/>
          </a:p>
          <a:p>
            <a:pPr lvl="2"/>
            <a:r>
              <a:rPr lang="en-US" dirty="0" err="1" smtClean="0"/>
              <a:t>Qué</a:t>
            </a:r>
            <a:r>
              <a:rPr lang="en-US" dirty="0" smtClean="0"/>
              <a:t> </a:t>
            </a:r>
            <a:r>
              <a:rPr lang="en-US" dirty="0" err="1" smtClean="0"/>
              <a:t>es</a:t>
            </a:r>
            <a:r>
              <a:rPr lang="en-US" dirty="0" smtClean="0"/>
              <a:t> lo </a:t>
            </a:r>
            <a:r>
              <a:rPr lang="en-US" dirty="0" err="1" smtClean="0"/>
              <a:t>que</a:t>
            </a:r>
            <a:r>
              <a:rPr lang="en-US" dirty="0" smtClean="0"/>
              <a:t> los </a:t>
            </a:r>
            <a:r>
              <a:rPr lang="en-US" dirty="0" err="1" smtClean="0"/>
              <a:t>actores</a:t>
            </a:r>
            <a:r>
              <a:rPr lang="en-US" dirty="0" smtClean="0"/>
              <a:t> </a:t>
            </a:r>
            <a:r>
              <a:rPr lang="en-US" dirty="0" err="1" smtClean="0"/>
              <a:t>políticos</a:t>
            </a:r>
            <a:r>
              <a:rPr lang="en-US" dirty="0" smtClean="0"/>
              <a:t> </a:t>
            </a:r>
            <a:r>
              <a:rPr lang="en-US" dirty="0" err="1" smtClean="0"/>
              <a:t>tratan</a:t>
            </a:r>
            <a:r>
              <a:rPr lang="en-US" dirty="0" smtClean="0"/>
              <a:t> de </a:t>
            </a:r>
            <a:r>
              <a:rPr lang="en-US" dirty="0" err="1" smtClean="0"/>
              <a:t>maximizar</a:t>
            </a:r>
            <a:endParaRPr lang="en-US" dirty="0" smtClean="0"/>
          </a:p>
          <a:p>
            <a:pPr lvl="2"/>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Recasting the problem and creating a model (4)</a:t>
            </a:r>
            <a:endParaRPr lang="en-US" dirty="0"/>
          </a:p>
        </p:txBody>
      </p:sp>
      <p:sp>
        <p:nvSpPr>
          <p:cNvPr id="3" name="Content Placeholder 2"/>
          <p:cNvSpPr>
            <a:spLocks noGrp="1"/>
          </p:cNvSpPr>
          <p:nvPr>
            <p:ph idx="1"/>
          </p:nvPr>
        </p:nvSpPr>
        <p:spPr/>
        <p:txBody>
          <a:bodyPr>
            <a:normAutofit fontScale="92500"/>
          </a:bodyPr>
          <a:lstStyle/>
          <a:p>
            <a:r>
              <a:rPr lang="en-US" dirty="0" smtClean="0"/>
              <a:t>La </a:t>
            </a:r>
            <a:r>
              <a:rPr lang="en-US" dirty="0" err="1" smtClean="0"/>
              <a:t>pregunta</a:t>
            </a:r>
            <a:r>
              <a:rPr lang="en-US" dirty="0" smtClean="0"/>
              <a:t> </a:t>
            </a:r>
            <a:r>
              <a:rPr lang="en-US" dirty="0" err="1" smtClean="0"/>
              <a:t>entonces</a:t>
            </a:r>
            <a:r>
              <a:rPr lang="en-US" dirty="0" smtClean="0"/>
              <a:t> </a:t>
            </a:r>
            <a:r>
              <a:rPr lang="en-US" dirty="0" err="1" smtClean="0"/>
              <a:t>es</a:t>
            </a:r>
            <a:r>
              <a:rPr lang="en-US" dirty="0" smtClean="0"/>
              <a:t> </a:t>
            </a:r>
            <a:r>
              <a:rPr lang="en-US" dirty="0" err="1" smtClean="0"/>
              <a:t>qué</a:t>
            </a:r>
            <a:r>
              <a:rPr lang="en-US" dirty="0" smtClean="0"/>
              <a:t> </a:t>
            </a:r>
            <a:r>
              <a:rPr lang="en-US" dirty="0" err="1" smtClean="0"/>
              <a:t>hace</a:t>
            </a:r>
            <a:r>
              <a:rPr lang="en-US" dirty="0" smtClean="0"/>
              <a:t> un </a:t>
            </a:r>
            <a:r>
              <a:rPr lang="en-US" dirty="0" err="1" smtClean="0"/>
              <a:t>regulador</a:t>
            </a:r>
            <a:r>
              <a:rPr lang="en-US" dirty="0" smtClean="0"/>
              <a:t> </a:t>
            </a:r>
            <a:r>
              <a:rPr lang="en-US" dirty="0" err="1" smtClean="0"/>
              <a:t>cuando</a:t>
            </a:r>
            <a:r>
              <a:rPr lang="en-US" dirty="0" smtClean="0"/>
              <a:t> </a:t>
            </a:r>
            <a:r>
              <a:rPr lang="en-US" dirty="0" err="1" smtClean="0"/>
              <a:t>tiene</a:t>
            </a:r>
            <a:r>
              <a:rPr lang="en-US" dirty="0" smtClean="0"/>
              <a:t> “slack” (</a:t>
            </a:r>
            <a:r>
              <a:rPr lang="en-US" dirty="0" err="1" smtClean="0"/>
              <a:t>espacio</a:t>
            </a:r>
            <a:r>
              <a:rPr lang="en-US" dirty="0" smtClean="0"/>
              <a:t> </a:t>
            </a:r>
            <a:r>
              <a:rPr lang="en-US" dirty="0" err="1" smtClean="0"/>
              <a:t>libre</a:t>
            </a:r>
            <a:r>
              <a:rPr lang="en-US" dirty="0" smtClean="0"/>
              <a:t>)</a:t>
            </a:r>
          </a:p>
          <a:p>
            <a:pPr lvl="1"/>
            <a:r>
              <a:rPr lang="en-US" dirty="0" err="1" smtClean="0"/>
              <a:t>Maximiza</a:t>
            </a:r>
            <a:r>
              <a:rPr lang="en-US" dirty="0" smtClean="0"/>
              <a:t> los </a:t>
            </a:r>
            <a:r>
              <a:rPr lang="en-US" dirty="0" err="1" smtClean="0"/>
              <a:t>intereses</a:t>
            </a:r>
            <a:r>
              <a:rPr lang="en-US" dirty="0" smtClean="0"/>
              <a:t> </a:t>
            </a:r>
            <a:r>
              <a:rPr lang="en-US" dirty="0" err="1" smtClean="0"/>
              <a:t>favorecidos</a:t>
            </a:r>
            <a:r>
              <a:rPr lang="en-US" dirty="0" smtClean="0"/>
              <a:t> </a:t>
            </a:r>
            <a:r>
              <a:rPr lang="en-US" dirty="0" err="1" smtClean="0"/>
              <a:t>por</a:t>
            </a:r>
            <a:r>
              <a:rPr lang="en-US" dirty="0" smtClean="0"/>
              <a:t> la </a:t>
            </a:r>
            <a:r>
              <a:rPr lang="en-US" dirty="0" err="1" smtClean="0"/>
              <a:t>mayoría</a:t>
            </a:r>
            <a:r>
              <a:rPr lang="en-US" dirty="0" smtClean="0"/>
              <a:t> de la </a:t>
            </a:r>
            <a:r>
              <a:rPr lang="en-US" dirty="0" err="1" smtClean="0"/>
              <a:t>población</a:t>
            </a:r>
            <a:r>
              <a:rPr lang="en-US" dirty="0" smtClean="0"/>
              <a:t>?</a:t>
            </a:r>
          </a:p>
          <a:p>
            <a:pPr lvl="1"/>
            <a:r>
              <a:rPr lang="en-US" dirty="0" err="1" smtClean="0"/>
              <a:t>Favorece</a:t>
            </a:r>
            <a:r>
              <a:rPr lang="en-US" dirty="0" smtClean="0"/>
              <a:t> </a:t>
            </a:r>
            <a:r>
              <a:rPr lang="en-US" dirty="0" err="1" smtClean="0"/>
              <a:t>intereses</a:t>
            </a:r>
            <a:r>
              <a:rPr lang="en-US" dirty="0" smtClean="0"/>
              <a:t> </a:t>
            </a:r>
            <a:r>
              <a:rPr lang="en-US" dirty="0" err="1" smtClean="0"/>
              <a:t>especiales</a:t>
            </a:r>
            <a:r>
              <a:rPr lang="en-US" dirty="0" smtClean="0"/>
              <a:t>, en </a:t>
            </a:r>
            <a:r>
              <a:rPr lang="en-US" dirty="0" err="1" smtClean="0"/>
              <a:t>orden</a:t>
            </a:r>
            <a:r>
              <a:rPr lang="en-US" dirty="0" smtClean="0"/>
              <a:t> a </a:t>
            </a:r>
            <a:r>
              <a:rPr lang="en-US" dirty="0" err="1" smtClean="0"/>
              <a:t>obtener</a:t>
            </a:r>
            <a:r>
              <a:rPr lang="en-US" dirty="0" smtClean="0"/>
              <a:t> los </a:t>
            </a:r>
            <a:r>
              <a:rPr lang="en-US" dirty="0" err="1" smtClean="0"/>
              <a:t>fondos</a:t>
            </a:r>
            <a:r>
              <a:rPr lang="en-US" dirty="0" smtClean="0"/>
              <a:t> </a:t>
            </a:r>
            <a:r>
              <a:rPr lang="en-US" dirty="0" err="1" smtClean="0"/>
              <a:t>necesarios</a:t>
            </a:r>
            <a:r>
              <a:rPr lang="en-US" dirty="0" smtClean="0"/>
              <a:t> </a:t>
            </a:r>
            <a:r>
              <a:rPr lang="en-US" dirty="0" err="1" smtClean="0"/>
              <a:t>para</a:t>
            </a:r>
            <a:r>
              <a:rPr lang="en-US" dirty="0" smtClean="0"/>
              <a:t> </a:t>
            </a:r>
            <a:r>
              <a:rPr lang="en-US" dirty="0" err="1" smtClean="0"/>
              <a:t>ganar</a:t>
            </a:r>
            <a:r>
              <a:rPr lang="en-US" dirty="0" smtClean="0"/>
              <a:t> la </a:t>
            </a:r>
            <a:r>
              <a:rPr lang="en-US" dirty="0" err="1" smtClean="0"/>
              <a:t>siguiente</a:t>
            </a:r>
            <a:r>
              <a:rPr lang="en-US" dirty="0" smtClean="0"/>
              <a:t> </a:t>
            </a:r>
            <a:r>
              <a:rPr lang="en-US" dirty="0" err="1" smtClean="0"/>
              <a:t>elección</a:t>
            </a:r>
            <a:r>
              <a:rPr lang="en-US" dirty="0" smtClean="0"/>
              <a:t>?</a:t>
            </a:r>
          </a:p>
          <a:p>
            <a:pPr lvl="1"/>
            <a:r>
              <a:rPr lang="en-US" dirty="0" err="1" smtClean="0"/>
              <a:t>Busca</a:t>
            </a:r>
            <a:r>
              <a:rPr lang="en-US" dirty="0" smtClean="0"/>
              <a:t> un </a:t>
            </a:r>
            <a:r>
              <a:rPr lang="en-US" dirty="0" err="1" smtClean="0"/>
              <a:t>interés</a:t>
            </a:r>
            <a:r>
              <a:rPr lang="en-US" dirty="0" smtClean="0"/>
              <a:t> </a:t>
            </a:r>
            <a:r>
              <a:rPr lang="en-US" dirty="0" err="1" smtClean="0"/>
              <a:t>que</a:t>
            </a:r>
            <a:r>
              <a:rPr lang="en-US" dirty="0" smtClean="0"/>
              <a:t> no </a:t>
            </a:r>
            <a:r>
              <a:rPr lang="en-US" dirty="0" err="1" smtClean="0"/>
              <a:t>tiene</a:t>
            </a:r>
            <a:r>
              <a:rPr lang="en-US" dirty="0" smtClean="0"/>
              <a:t> </a:t>
            </a:r>
            <a:r>
              <a:rPr lang="en-US" dirty="0" err="1" smtClean="0"/>
              <a:t>que</a:t>
            </a:r>
            <a:r>
              <a:rPr lang="en-US" dirty="0" smtClean="0"/>
              <a:t> </a:t>
            </a:r>
            <a:r>
              <a:rPr lang="en-US" dirty="0" err="1" smtClean="0"/>
              <a:t>ver</a:t>
            </a:r>
            <a:r>
              <a:rPr lang="en-US" dirty="0" smtClean="0"/>
              <a:t> con los </a:t>
            </a:r>
            <a:r>
              <a:rPr lang="en-US" dirty="0" err="1" smtClean="0"/>
              <a:t>anteriores</a:t>
            </a:r>
            <a:r>
              <a:rPr lang="en-US" dirty="0" smtClean="0"/>
              <a:t> (</a:t>
            </a:r>
            <a:r>
              <a:rPr lang="en-US" dirty="0" err="1" smtClean="0"/>
              <a:t>ej</a:t>
            </a:r>
            <a:r>
              <a:rPr lang="en-US" dirty="0" smtClean="0"/>
              <a:t>., </a:t>
            </a:r>
            <a:r>
              <a:rPr lang="en-US" dirty="0" err="1" smtClean="0"/>
              <a:t>concepción</a:t>
            </a:r>
            <a:r>
              <a:rPr lang="en-US" dirty="0" smtClean="0"/>
              <a:t> </a:t>
            </a:r>
            <a:r>
              <a:rPr lang="en-US" dirty="0" err="1" smtClean="0"/>
              <a:t>propia</a:t>
            </a:r>
            <a:r>
              <a:rPr lang="en-US" dirty="0" smtClean="0"/>
              <a:t> del </a:t>
            </a:r>
            <a:r>
              <a:rPr lang="en-US" dirty="0" err="1" smtClean="0"/>
              <a:t>bien</a:t>
            </a:r>
            <a:r>
              <a:rPr lang="en-US" dirty="0" smtClean="0"/>
              <a:t> </a:t>
            </a:r>
            <a:r>
              <a:rPr lang="en-US" dirty="0" err="1" smtClean="0"/>
              <a:t>común</a:t>
            </a:r>
            <a:r>
              <a:rPr lang="en-US" dirty="0" smtClean="0"/>
              <a:t>, </a:t>
            </a:r>
            <a:r>
              <a:rPr lang="en-US" dirty="0" err="1" smtClean="0"/>
              <a:t>cuando</a:t>
            </a:r>
            <a:r>
              <a:rPr lang="en-US" dirty="0" smtClean="0"/>
              <a:t> la </a:t>
            </a:r>
            <a:r>
              <a:rPr lang="en-US" dirty="0" err="1" smtClean="0"/>
              <a:t>misma</a:t>
            </a:r>
            <a:r>
              <a:rPr lang="en-US" dirty="0" smtClean="0"/>
              <a:t> no coincide con la del </a:t>
            </a:r>
            <a:r>
              <a:rPr lang="en-US" dirty="0" err="1" smtClean="0"/>
              <a:t>electorado</a:t>
            </a:r>
            <a:r>
              <a:rPr lang="en-US" dirty="0" smtClean="0"/>
              <a:t>)?</a:t>
            </a:r>
          </a:p>
          <a:p>
            <a:pPr lvl="1"/>
            <a:endParaRPr lang="en-US" dirty="0" smtClean="0"/>
          </a:p>
          <a:p>
            <a:pPr lvl="1"/>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1732</TotalTime>
  <Words>1932</Words>
  <Application>Microsoft Macintosh PowerPoint</Application>
  <PresentationFormat>On-screen Show (4:3)</PresentationFormat>
  <Paragraphs>135</Paragraphs>
  <Slides>25</Slides>
  <Notes>0</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Module</vt:lpstr>
      <vt:lpstr>Nuevas Formas de Intervención Administrativa</vt:lpstr>
      <vt:lpstr>Resumen paper Levine &amp; Forrence</vt:lpstr>
      <vt:lpstr>Introducción</vt:lpstr>
      <vt:lpstr>Introducción (2)</vt:lpstr>
      <vt:lpstr>Introducción (3)</vt:lpstr>
      <vt:lpstr>1. Recasting the problem and creating a model (1)</vt:lpstr>
      <vt:lpstr>1. Recasting the problem and creating a model (2)</vt:lpstr>
      <vt:lpstr>1. Recasting the problem and creating a model (3)</vt:lpstr>
      <vt:lpstr>1. Recasting the problem and creating a model (4)</vt:lpstr>
      <vt:lpstr>2. Public v. Private Interest (1)</vt:lpstr>
      <vt:lpstr>3. General vs. Special Interests  (1)</vt:lpstr>
      <vt:lpstr>3. General vs. Special Interests  (2)</vt:lpstr>
      <vt:lpstr>3. General vs. Special Interests  (3)</vt:lpstr>
      <vt:lpstr>Edmund Burke</vt:lpstr>
      <vt:lpstr>3. General vs. Special Interests  (4)</vt:lpstr>
      <vt:lpstr>Sin Slack</vt:lpstr>
      <vt:lpstr>Con Slack</vt:lpstr>
      <vt:lpstr>3. General vs. Special Interests  (5)</vt:lpstr>
      <vt:lpstr>4. The model</vt:lpstr>
      <vt:lpstr>5. Influencing the amount of slack</vt:lpstr>
      <vt:lpstr>5. Influencing the amount of slack</vt:lpstr>
      <vt:lpstr>5. Influencing the amount of slack</vt:lpstr>
      <vt:lpstr>5. Influencing the amount of slack</vt:lpstr>
      <vt:lpstr>5. Influencing the amount of slack</vt:lpstr>
      <vt:lpstr>6. The Public Agenda</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74</cp:revision>
  <dcterms:created xsi:type="dcterms:W3CDTF">2009-11-14T02:59:22Z</dcterms:created>
  <dcterms:modified xsi:type="dcterms:W3CDTF">2009-11-14T03:25:04Z</dcterms:modified>
</cp:coreProperties>
</file>