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8" r:id="rId4"/>
    <p:sldId id="259" r:id="rId5"/>
    <p:sldId id="262" r:id="rId6"/>
    <p:sldId id="260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5 Rectángulo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6 Rectángulo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9 Rectángulo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10 Rectángulo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11 Rectángulo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12 Rectángulo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13 Rectángulo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15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9B6DF9D-811E-463E-82F0-E850C8FE69CB}" type="datetimeFigureOut">
              <a:rPr lang="es-ES"/>
              <a:pPr>
                <a:defRPr/>
              </a:pPr>
              <a:t>08/10/2009</a:t>
            </a:fld>
            <a:endParaRPr lang="es-ES"/>
          </a:p>
        </p:txBody>
      </p:sp>
      <p:sp>
        <p:nvSpPr>
          <p:cNvPr id="16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7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2C1EAD-343F-4BC3-8062-390C5D438CD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D1B8E-DA0C-46BB-A843-935AB639C090}" type="datetimeFigureOut">
              <a:rPr lang="es-ES"/>
              <a:pPr>
                <a:defRPr/>
              </a:pPr>
              <a:t>08/10/2009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D0C43-61EE-4FAA-B1C6-915D598C587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22EA4-65D0-48F9-B92C-1421257DFF6A}" type="datetimeFigureOut">
              <a:rPr lang="es-ES"/>
              <a:pPr>
                <a:defRPr/>
              </a:pPr>
              <a:t>08/10/2009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B5644-28D2-481D-BAA3-D9BB9B48A0F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47F12-333E-4CCA-B8D6-87C81B42DE80}" type="datetimeFigureOut">
              <a:rPr lang="es-ES"/>
              <a:pPr>
                <a:defRPr/>
              </a:pPr>
              <a:t>08/10/2009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7FAB5-9E3D-45D5-BF7E-E044DCD6D7E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Forma libre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4 Forma libre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5 Forma libre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6 Forma libre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13 Forma libre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14 Forma libre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16 Forma libre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17 Forma libre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19 Rectángulo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20 Rectángulo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21 Rectángulo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22 Rectángulo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23 Rectángulo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78CB32-827D-46B2-BD14-D090D3A2E132}" type="datetimeFigureOut">
              <a:rPr lang="es-ES"/>
              <a:pPr>
                <a:defRPr/>
              </a:pPr>
              <a:t>08/10/2009</a:t>
            </a:fld>
            <a:endParaRPr lang="es-ES"/>
          </a:p>
        </p:txBody>
      </p:sp>
      <p:sp>
        <p:nvSpPr>
          <p:cNvPr id="2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6EA48A3-F984-4EC7-8036-2D65B1F47C1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6238E6A-82ED-424D-B420-3A6A95A94F64}" type="datetimeFigureOut">
              <a:rPr lang="es-ES"/>
              <a:pPr>
                <a:defRPr/>
              </a:pPr>
              <a:t>08/10/2009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4304E33-696E-4EC1-8F71-646AA9F7906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Rectángulo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8 Rectángulo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9 Rectángulo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10 Rectángulo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11 Rectángulo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12 Rectángulo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13 Rectángulo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14 Rectángulo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15 Rectángulo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7B4F110-4A7E-45BA-B170-A39930F07194}" type="datetimeFigureOut">
              <a:rPr lang="es-ES"/>
              <a:pPr>
                <a:defRPr/>
              </a:pPr>
              <a:t>08/10/2009</a:t>
            </a:fld>
            <a:endParaRPr lang="es-ES"/>
          </a:p>
        </p:txBody>
      </p:sp>
      <p:sp>
        <p:nvSpPr>
          <p:cNvPr id="1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CB54218-EE98-4AB2-AFEF-2C6FFF41375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0B698-04BD-41E0-8D3F-54C65632E06E}" type="datetimeFigureOut">
              <a:rPr lang="es-ES"/>
              <a:pPr>
                <a:defRPr/>
              </a:pPr>
              <a:t>08/10/2009</a:t>
            </a:fld>
            <a:endParaRPr lang="es-ES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B0E3E-79A0-4EB4-83C4-36108A478EF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7874606-0374-46BC-91D0-E2E4EEA99C0F}" type="datetimeFigureOut">
              <a:rPr lang="es-ES"/>
              <a:pPr>
                <a:defRPr/>
              </a:pPr>
              <a:t>08/10/2009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3298C62-7FF3-46EF-9318-819EA879F6D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A48E3-098F-43E6-9945-F32F32CF89E5}" type="datetimeFigureOut">
              <a:rPr lang="es-ES"/>
              <a:pPr>
                <a:defRPr/>
              </a:pPr>
              <a:t>08/10/2009</a:t>
            </a:fld>
            <a:endParaRPr lang="es-ES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307F6-1422-45F2-80FB-88110A3C100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5 Conector recto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19 Grupo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7 Conector recto"/>
            <p:cNvCxnSpPr/>
            <p:nvPr/>
          </p:nvCxnSpPr>
          <p:spPr>
            <a:xfrm rot="16200000">
              <a:off x="6663593" y="12945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8 Conector recto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9 Conector recto"/>
            <p:cNvCxnSpPr/>
            <p:nvPr/>
          </p:nvCxnSpPr>
          <p:spPr>
            <a:xfrm rot="5400000" flipH="1">
              <a:off x="6744513" y="1293533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25 Grupo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11 Conector recto"/>
            <p:cNvCxnSpPr/>
            <p:nvPr/>
          </p:nvCxnSpPr>
          <p:spPr>
            <a:xfrm rot="16200000">
              <a:off x="6663593" y="12945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13 Conector recto"/>
            <p:cNvCxnSpPr/>
            <p:nvPr/>
          </p:nvCxnSpPr>
          <p:spPr>
            <a:xfrm rot="5400000" flipH="1">
              <a:off x="6744513" y="1293533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29 Grupo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15 Conector recto"/>
            <p:cNvCxnSpPr/>
            <p:nvPr/>
          </p:nvCxnSpPr>
          <p:spPr>
            <a:xfrm rot="16200000">
              <a:off x="6663592" y="1294506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17 Conector recto"/>
            <p:cNvCxnSpPr/>
            <p:nvPr/>
          </p:nvCxnSpPr>
          <p:spPr>
            <a:xfrm rot="5400000" flipH="1">
              <a:off x="6744512" y="1293532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4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4392793-ACBF-4D8A-85C5-0318DFD98110}" type="datetimeFigureOut">
              <a:rPr lang="es-ES"/>
              <a:pPr>
                <a:defRPr/>
              </a:pPr>
              <a:t>08/10/2009</a:t>
            </a:fld>
            <a:endParaRPr lang="es-ES"/>
          </a:p>
        </p:txBody>
      </p:sp>
      <p:sp>
        <p:nvSpPr>
          <p:cNvPr id="20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1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585D8A7-3489-467E-AB2A-C202944EE35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Rectángulo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8 Rectángulo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9 Rectángulo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10 Rectángulo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14 Rectángulo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15 Rectángulo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16 Rectángulo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060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7C59A5F-BFBE-45E9-9D36-9C2C2F000F9D}" type="datetimeFigureOut">
              <a:rPr lang="es-ES"/>
              <a:pPr>
                <a:defRPr/>
              </a:pPr>
              <a:t>08/10/2009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B85AC556-892E-49EA-95D8-C6C99FD5177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Clase nº 12 (9ª del 2º módulo)</a:t>
            </a:r>
            <a:endParaRPr lang="es-PA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sz="2800" dirty="0" smtClean="0"/>
              <a:t>Control y taller sobre la lesión</a:t>
            </a:r>
            <a:endParaRPr lang="es-P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La lesión en el </a:t>
            </a:r>
            <a:r>
              <a:rPr lang="es-ES" dirty="0" err="1" smtClean="0"/>
              <a:t>Cc.</a:t>
            </a:r>
            <a:r>
              <a:rPr lang="es-ES" dirty="0" smtClean="0"/>
              <a:t> Chileno</a:t>
            </a:r>
            <a:endParaRPr lang="es-PA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1500188"/>
            <a:ext cx="7772400" cy="48561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" dirty="0" smtClean="0"/>
              <a:t>No hay una regla </a:t>
            </a:r>
            <a:r>
              <a:rPr lang="es-ES" dirty="0" smtClean="0"/>
              <a:t>general…</a:t>
            </a:r>
            <a:endParaRPr lang="es-ES" dirty="0" smtClean="0"/>
          </a:p>
          <a:p>
            <a:pPr>
              <a:buFont typeface="Wingdings" pitchFamily="2" charset="2"/>
              <a:buNone/>
            </a:pPr>
            <a:endParaRPr lang="es-ES" dirty="0" smtClean="0"/>
          </a:p>
          <a:p>
            <a:r>
              <a:rPr lang="es-ES" dirty="0" smtClean="0">
                <a:solidFill>
                  <a:srgbClr val="FFFF00"/>
                </a:solidFill>
              </a:rPr>
              <a:t>Compraventa de bienes raíces </a:t>
            </a:r>
            <a:r>
              <a:rPr lang="es-ES" dirty="0" smtClean="0"/>
              <a:t>(1888 y ss. </a:t>
            </a:r>
            <a:r>
              <a:rPr lang="es-ES" dirty="0" err="1" smtClean="0"/>
              <a:t>Cc.</a:t>
            </a:r>
            <a:r>
              <a:rPr lang="es-ES" dirty="0" smtClean="0"/>
              <a:t>)</a:t>
            </a:r>
          </a:p>
          <a:p>
            <a:r>
              <a:rPr lang="es-ES" dirty="0" smtClean="0">
                <a:solidFill>
                  <a:srgbClr val="FFFF00"/>
                </a:solidFill>
              </a:rPr>
              <a:t>Permuta de bienes raíces </a:t>
            </a:r>
            <a:r>
              <a:rPr lang="es-ES" dirty="0" smtClean="0"/>
              <a:t>(art. 1900 </a:t>
            </a:r>
            <a:r>
              <a:rPr lang="es-ES" dirty="0" err="1" smtClean="0"/>
              <a:t>Cc.</a:t>
            </a:r>
            <a:r>
              <a:rPr lang="es-ES" dirty="0" smtClean="0"/>
              <a:t>)</a:t>
            </a:r>
          </a:p>
          <a:p>
            <a:r>
              <a:rPr lang="es-ES" dirty="0" smtClean="0">
                <a:solidFill>
                  <a:srgbClr val="FFFF00"/>
                </a:solidFill>
              </a:rPr>
              <a:t>Cláusula penal </a:t>
            </a:r>
            <a:r>
              <a:rPr lang="es-ES" dirty="0" smtClean="0"/>
              <a:t>(art. 1544 del </a:t>
            </a:r>
            <a:r>
              <a:rPr lang="es-ES" dirty="0" err="1" smtClean="0"/>
              <a:t>Cc.</a:t>
            </a:r>
            <a:r>
              <a:rPr lang="es-ES" dirty="0" smtClean="0"/>
              <a:t>)</a:t>
            </a:r>
          </a:p>
          <a:p>
            <a:r>
              <a:rPr lang="es-ES" dirty="0" smtClean="0">
                <a:solidFill>
                  <a:srgbClr val="FFFF00"/>
                </a:solidFill>
              </a:rPr>
              <a:t>Mutuo</a:t>
            </a:r>
            <a:r>
              <a:rPr lang="es-ES" dirty="0" smtClean="0"/>
              <a:t> (art. 2206 del </a:t>
            </a:r>
            <a:r>
              <a:rPr lang="es-ES" dirty="0" err="1" smtClean="0"/>
              <a:t>Cc.</a:t>
            </a:r>
            <a:r>
              <a:rPr lang="es-ES" dirty="0" smtClean="0"/>
              <a:t>)</a:t>
            </a:r>
          </a:p>
          <a:p>
            <a:pPr algn="r"/>
            <a:r>
              <a:rPr lang="es-ES" sz="2000" dirty="0" smtClean="0"/>
              <a:t>Partición de bienes (art. 1384 del </a:t>
            </a:r>
            <a:r>
              <a:rPr lang="es-ES" sz="2000" dirty="0" err="1" smtClean="0"/>
              <a:t>Cc.</a:t>
            </a:r>
            <a:r>
              <a:rPr lang="es-ES" sz="2000" dirty="0" smtClean="0"/>
              <a:t>)</a:t>
            </a:r>
          </a:p>
          <a:p>
            <a:pPr algn="r"/>
            <a:r>
              <a:rPr lang="es-ES" sz="2000" dirty="0" smtClean="0"/>
              <a:t>Aceptación de asignación por causa de muerte (art. 1234 del </a:t>
            </a:r>
            <a:r>
              <a:rPr lang="es-ES" sz="2000" dirty="0" err="1" smtClean="0"/>
              <a:t>Cc.</a:t>
            </a:r>
            <a:r>
              <a:rPr lang="es-ES" sz="2000" dirty="0" smtClean="0"/>
              <a:t>)</a:t>
            </a:r>
          </a:p>
          <a:p>
            <a:pPr algn="r"/>
            <a:r>
              <a:rPr lang="es-ES" sz="2000" dirty="0" err="1" smtClean="0"/>
              <a:t>Antícresis</a:t>
            </a:r>
            <a:r>
              <a:rPr lang="es-ES" sz="2000" dirty="0" smtClean="0"/>
              <a:t> (art. 2443 del </a:t>
            </a:r>
            <a:r>
              <a:rPr lang="es-ES" sz="2000" dirty="0" err="1" smtClean="0"/>
              <a:t>Cc.</a:t>
            </a:r>
            <a:r>
              <a:rPr lang="es-ES" sz="2000" dirty="0" smtClean="0"/>
              <a:t>)</a:t>
            </a:r>
          </a:p>
          <a:p>
            <a:endParaRPr lang="es-PA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Caso</a:t>
            </a:r>
            <a:endParaRPr lang="es-PA" dirty="0"/>
          </a:p>
        </p:txBody>
      </p:sp>
      <p:sp>
        <p:nvSpPr>
          <p:cNvPr id="13315" name="2 Marcador de contenido"/>
          <p:cNvSpPr>
            <a:spLocks noGrp="1"/>
          </p:cNvSpPr>
          <p:nvPr>
            <p:ph idx="1"/>
          </p:nvPr>
        </p:nvSpPr>
        <p:spPr>
          <a:xfrm>
            <a:off x="914400" y="1214438"/>
            <a:ext cx="7772400" cy="5141912"/>
          </a:xfrm>
        </p:spPr>
        <p:txBody>
          <a:bodyPr/>
          <a:lstStyle/>
          <a:p>
            <a:r>
              <a:rPr lang="es-PA" sz="2000" dirty="0" smtClean="0"/>
              <a:t>El  19 de enero de 1989, Agrícola y Maderera Corral Ltda. </a:t>
            </a:r>
            <a:r>
              <a:rPr lang="es-PA" sz="2000" b="1" dirty="0" smtClean="0">
                <a:solidFill>
                  <a:srgbClr val="FFFF00"/>
                </a:solidFill>
              </a:rPr>
              <a:t>Vendió</a:t>
            </a:r>
            <a:r>
              <a:rPr lang="es-PA" sz="2000" dirty="0" smtClean="0">
                <a:solidFill>
                  <a:srgbClr val="FFFF00"/>
                </a:solidFill>
              </a:rPr>
              <a:t> </a:t>
            </a:r>
            <a:r>
              <a:rPr lang="es-PA" sz="2000" dirty="0" smtClean="0"/>
              <a:t>a Forestal Pedro de Valdivia Ltda. los predios </a:t>
            </a:r>
            <a:r>
              <a:rPr lang="es-PA" sz="2000" dirty="0" err="1" smtClean="0"/>
              <a:t>Chumpullo</a:t>
            </a:r>
            <a:r>
              <a:rPr lang="es-PA" sz="2000" dirty="0" smtClean="0"/>
              <a:t>-Valdivia (UF 4.299), y 5 lotes (UF 12.896), </a:t>
            </a:r>
            <a:r>
              <a:rPr lang="es-PA" sz="2000" u="sng" dirty="0" smtClean="0"/>
              <a:t>debido a la necesidad  extrema que tenía de escapar a la ejecución de una deuda</a:t>
            </a:r>
            <a:r>
              <a:rPr lang="es-PA" sz="2000" dirty="0" smtClean="0"/>
              <a:t>.</a:t>
            </a:r>
          </a:p>
          <a:p>
            <a:endParaRPr lang="es-PA" sz="2000" dirty="0" smtClean="0"/>
          </a:p>
          <a:p>
            <a:r>
              <a:rPr lang="es-PA" sz="2000" dirty="0" smtClean="0"/>
              <a:t>El 1 de diciembre de 1989, Forestal Pedro de Valdivia </a:t>
            </a:r>
            <a:r>
              <a:rPr lang="es-PA" sz="2000" b="1" dirty="0" smtClean="0">
                <a:solidFill>
                  <a:srgbClr val="FFFF00"/>
                </a:solidFill>
              </a:rPr>
              <a:t>aportó </a:t>
            </a:r>
            <a:r>
              <a:rPr lang="es-PA" sz="2000" dirty="0" smtClean="0"/>
              <a:t>a Forestal Valdivia S.A. los mismos predios: el primero en (UF 9.353,83), y los 5 lotes en (UF 25.568,71), habiéndose producido, en </a:t>
            </a:r>
            <a:r>
              <a:rPr lang="es-PA" sz="2000" b="1" dirty="0" smtClean="0">
                <a:solidFill>
                  <a:srgbClr val="FFFF00"/>
                </a:solidFill>
              </a:rPr>
              <a:t>esa enajenación, </a:t>
            </a:r>
            <a:r>
              <a:rPr lang="es-PA" sz="2000" dirty="0" smtClean="0"/>
              <a:t>las siguientes diferencias: </a:t>
            </a:r>
            <a:r>
              <a:rPr lang="es-PA" sz="2000" dirty="0" err="1" smtClean="0"/>
              <a:t>Chumpullo</a:t>
            </a:r>
            <a:r>
              <a:rPr lang="es-PA" sz="2000" dirty="0" smtClean="0"/>
              <a:t>-Valdivia  (UF 5.054,83), y 5 lotes (UF 12.672,71).</a:t>
            </a:r>
          </a:p>
          <a:p>
            <a:endParaRPr lang="es-PA" sz="2000" dirty="0" smtClean="0"/>
          </a:p>
          <a:p>
            <a:r>
              <a:rPr lang="es-PA" sz="2000" dirty="0" smtClean="0"/>
              <a:t>El 1 de julio de 1992, se disolvió la Sociedad Forestal Pedro de Valdivia Ltda., </a:t>
            </a:r>
            <a:r>
              <a:rPr lang="es-PA" sz="2000" b="1" dirty="0" smtClean="0">
                <a:solidFill>
                  <a:srgbClr val="FFFF00"/>
                </a:solidFill>
              </a:rPr>
              <a:t>por fusión por incorporación </a:t>
            </a:r>
            <a:r>
              <a:rPr lang="es-PA" sz="2000" dirty="0" smtClean="0"/>
              <a:t>a Celulosa Arauco y Constitución S.A., </a:t>
            </a:r>
            <a:r>
              <a:rPr lang="es-PA" sz="2000" u="sng" dirty="0" smtClean="0"/>
              <a:t>que pasó a sucederla en todos sus bienes, derechos y obligaciones.</a:t>
            </a:r>
          </a:p>
          <a:p>
            <a:endParaRPr lang="es-PA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flipV="1">
            <a:off x="914400" y="-571500"/>
            <a:ext cx="7772400" cy="142875"/>
          </a:xfrm>
        </p:spPr>
        <p:txBody>
          <a:bodyPr/>
          <a:lstStyle/>
          <a:p>
            <a:pPr>
              <a:defRPr/>
            </a:pPr>
            <a:endParaRPr lang="es-PA" dirty="0"/>
          </a:p>
        </p:txBody>
      </p:sp>
      <p:sp>
        <p:nvSpPr>
          <p:cNvPr id="14339" name="2 Marcador de contenido"/>
          <p:cNvSpPr>
            <a:spLocks noGrp="1"/>
          </p:cNvSpPr>
          <p:nvPr>
            <p:ph idx="1"/>
          </p:nvPr>
        </p:nvSpPr>
        <p:spPr>
          <a:xfrm>
            <a:off x="914400" y="142875"/>
            <a:ext cx="7772400" cy="6213475"/>
          </a:xfrm>
        </p:spPr>
        <p:txBody>
          <a:bodyPr/>
          <a:lstStyle/>
          <a:p>
            <a:r>
              <a:rPr lang="es-ES" dirty="0" smtClean="0"/>
              <a:t>Tras un cambio en la gerencia de Agrícola y Maderera Ltda., los nuevos directivos le consultan sobre </a:t>
            </a:r>
            <a:r>
              <a:rPr lang="es-ES" dirty="0" smtClean="0"/>
              <a:t>la legalidad de la operación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¿cree usted que estamos ante un caso de vicios del consentimiento</a:t>
            </a:r>
            <a:r>
              <a:rPr lang="es-ES" dirty="0" smtClean="0"/>
              <a:t>? ¿podría haber más de un vicio?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¿qué solución recomendaría para el caso, </a:t>
            </a:r>
            <a:r>
              <a:rPr lang="es-ES" dirty="0" smtClean="0"/>
              <a:t>si ya  </a:t>
            </a:r>
            <a:r>
              <a:rPr lang="es-ES" dirty="0" smtClean="0"/>
              <a:t>han fracasado todos los acercamientos extrajudiciales?</a:t>
            </a:r>
          </a:p>
          <a:p>
            <a:pPr>
              <a:buFont typeface="Wingdings" pitchFamily="2" charset="2"/>
              <a:buNone/>
            </a:pPr>
            <a:r>
              <a:rPr lang="es-ES" dirty="0" smtClean="0"/>
              <a:t>	(ver artículos 1888 a 1896; y 19.1  del </a:t>
            </a:r>
            <a:r>
              <a:rPr lang="es-ES" dirty="0" err="1" smtClean="0"/>
              <a:t>Cc.</a:t>
            </a:r>
            <a:r>
              <a:rPr lang="es-ES" dirty="0" smtClean="0"/>
              <a:t>)</a:t>
            </a:r>
            <a:endParaRPr lang="es-P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flipV="1">
            <a:off x="914400" y="-857280"/>
            <a:ext cx="7772400" cy="142876"/>
          </a:xfrm>
        </p:spPr>
        <p:txBody>
          <a:bodyPr/>
          <a:lstStyle/>
          <a:p>
            <a:endParaRPr lang="es-PA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285728"/>
            <a:ext cx="7772400" cy="6070622"/>
          </a:xfrm>
        </p:spPr>
        <p:txBody>
          <a:bodyPr/>
          <a:lstStyle/>
          <a:p>
            <a:r>
              <a:rPr lang="es-ES" sz="3200" dirty="0" smtClean="0"/>
              <a:t>¿se dan los requisitos de la lesión?</a:t>
            </a:r>
          </a:p>
          <a:p>
            <a:r>
              <a:rPr lang="es-ES" sz="3200" dirty="0" smtClean="0"/>
              <a:t>¿qué acción debe ejercitarse? ¿</a:t>
            </a:r>
            <a:r>
              <a:rPr lang="es-ES" sz="3200" dirty="0" err="1" smtClean="0"/>
              <a:t>resición</a:t>
            </a:r>
            <a:r>
              <a:rPr lang="es-ES" sz="3200" dirty="0" smtClean="0"/>
              <a:t>?</a:t>
            </a:r>
          </a:p>
          <a:p>
            <a:r>
              <a:rPr lang="es-ES" sz="3200" dirty="0" smtClean="0"/>
              <a:t>¿Qué artículo resulta aplicable al caso concreto?</a:t>
            </a:r>
          </a:p>
          <a:p>
            <a:r>
              <a:rPr lang="es-ES" sz="3200" dirty="0" smtClean="0"/>
              <a:t>Si el art. 1893 habla de venta, podrá aplicarse a un caso como el nuestro en donde el dominio se trasladó a título de aporte?</a:t>
            </a:r>
          </a:p>
          <a:p>
            <a:r>
              <a:rPr lang="es-ES" sz="3200" dirty="0" smtClean="0"/>
              <a:t>¿Contra quién dirigiría su acción y qué debe pedir?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 smtClean="0"/>
              <a:t>El traslado del domino (art. 703)</a:t>
            </a:r>
            <a:endParaRPr lang="es-PA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2910" y="1214422"/>
            <a:ext cx="8043890" cy="5141928"/>
          </a:xfrm>
        </p:spPr>
        <p:txBody>
          <a:bodyPr/>
          <a:lstStyle/>
          <a:p>
            <a:r>
              <a:rPr lang="es-ES" sz="2800" dirty="0" smtClean="0"/>
              <a:t>En  traslado de dominio en requiere : </a:t>
            </a:r>
          </a:p>
          <a:p>
            <a:pPr>
              <a:buNone/>
            </a:pPr>
            <a:r>
              <a:rPr lang="es-ES" sz="2800" dirty="0" smtClean="0"/>
              <a:t>  </a:t>
            </a:r>
            <a:r>
              <a:rPr lang="es-ES" sz="2800" i="1" dirty="0" smtClean="0">
                <a:solidFill>
                  <a:srgbClr val="FFFF00"/>
                </a:solidFill>
              </a:rPr>
              <a:t>título</a:t>
            </a:r>
            <a:r>
              <a:rPr lang="es-ES" sz="2800" dirty="0" smtClean="0"/>
              <a:t> más </a:t>
            </a:r>
            <a:r>
              <a:rPr lang="es-ES" sz="2800" i="1" dirty="0" smtClean="0">
                <a:solidFill>
                  <a:srgbClr val="FFFF00"/>
                </a:solidFill>
              </a:rPr>
              <a:t>modo </a:t>
            </a:r>
          </a:p>
          <a:p>
            <a:pPr>
              <a:buNone/>
            </a:pPr>
            <a:r>
              <a:rPr lang="es-ES" sz="2800" dirty="0" smtClean="0"/>
              <a:t>(ej.  Un contrato de compraventa más </a:t>
            </a:r>
            <a:r>
              <a:rPr lang="es-ES" sz="2800" smtClean="0"/>
              <a:t>la tradición)</a:t>
            </a:r>
            <a:endParaRPr lang="es-ES" sz="2800" dirty="0" smtClean="0"/>
          </a:p>
          <a:p>
            <a:endParaRPr lang="es-ES" sz="2800" dirty="0" smtClean="0"/>
          </a:p>
          <a:p>
            <a:r>
              <a:rPr lang="es-ES" sz="2800" dirty="0" smtClean="0"/>
              <a:t>El aporte en las sociedades  (art. 2053 del </a:t>
            </a:r>
            <a:r>
              <a:rPr lang="es-ES" sz="2800" dirty="0" err="1" smtClean="0"/>
              <a:t>Cc.</a:t>
            </a:r>
            <a:r>
              <a:rPr lang="es-ES" sz="2800" dirty="0" smtClean="0"/>
              <a:t>) es un título traslaticio de dominio</a:t>
            </a:r>
          </a:p>
          <a:p>
            <a:endParaRPr lang="es-ES" sz="2800" dirty="0" smtClean="0"/>
          </a:p>
          <a:p>
            <a:r>
              <a:rPr lang="es-ES" sz="2800" dirty="0" smtClean="0"/>
              <a:t>En una fusión por absorción, la sociedad absorbente pasa a ser titular de los bienes de la absorbida …</a:t>
            </a:r>
          </a:p>
          <a:p>
            <a:endParaRPr lang="es-ES" dirty="0" smtClean="0"/>
          </a:p>
          <a:p>
            <a:pPr>
              <a:buNone/>
            </a:pPr>
            <a:r>
              <a:rPr lang="es-ES" dirty="0" smtClean="0"/>
              <a:t>	</a:t>
            </a:r>
            <a:r>
              <a:rPr lang="es-ES" dirty="0" smtClean="0"/>
              <a:t> </a:t>
            </a:r>
            <a:endParaRPr lang="es-P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447</Words>
  <PresentationFormat>Presentación en pantalla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Metro</vt:lpstr>
      <vt:lpstr>Clase nº 12 (9ª del 2º módulo)</vt:lpstr>
      <vt:lpstr>La lesión en el Cc. Chileno</vt:lpstr>
      <vt:lpstr>Caso</vt:lpstr>
      <vt:lpstr>Diapositiva 4</vt:lpstr>
      <vt:lpstr>Diapositiva 5</vt:lpstr>
      <vt:lpstr>El traslado del domino (art. 703)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Clase nº 12 (9ª del 2º módulo)</dc:title>
  <cp:lastModifiedBy>Propia</cp:lastModifiedBy>
  <cp:revision>1</cp:revision>
  <dcterms:modified xsi:type="dcterms:W3CDTF">2009-10-08T04:19:11Z</dcterms:modified>
</cp:coreProperties>
</file>