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62" r:id="rId5"/>
    <p:sldId id="261" r:id="rId6"/>
    <p:sldId id="258" r:id="rId7"/>
    <p:sldId id="259" r:id="rId8"/>
    <p:sldId id="260" r:id="rId9"/>
    <p:sldId id="263" r:id="rId1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17" name="16 Marcador de pie de página"/>
          <p:cNvSpPr>
            <a:spLocks noGrp="1"/>
          </p:cNvSpPr>
          <p:nvPr>
            <p:ph type="ftr" sz="quarter" idx="11"/>
          </p:nvPr>
        </p:nvSpPr>
        <p:spPr/>
        <p:txBody>
          <a:bodyPr/>
          <a:lstStyle>
            <a:extLst/>
          </a:lstStyle>
          <a:p>
            <a:endParaRPr lang="es-ES"/>
          </a:p>
        </p:txBody>
      </p:sp>
      <p:sp>
        <p:nvSpPr>
          <p:cNvPr id="29" name="28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7A847CFC-816F-41D0-AAC0-9BF4FEBC753E}" type="datetimeFigureOut">
              <a:rPr lang="es-ES" smtClean="0"/>
              <a:pPr/>
              <a:t>19/10/2009</a:t>
            </a:fld>
            <a:endParaRPr lang="es-ES"/>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ES"/>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19/10/2009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19/10/2009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A847CFC-816F-41D0-AAC0-9BF4FEBC753E}" type="datetimeFigureOut">
              <a:rPr lang="es-ES" smtClean="0"/>
              <a:pPr/>
              <a:t>19/10/2009</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32FADFE-3B8F-471C-ABF0-DBC7717ECBBC}"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Módulo nº 3 (13 </a:t>
            </a:r>
            <a:r>
              <a:rPr lang="es-ES" dirty="0" err="1" smtClean="0"/>
              <a:t>oct</a:t>
            </a:r>
            <a:r>
              <a:rPr lang="es-ES" dirty="0" smtClean="0"/>
              <a:t>/22 </a:t>
            </a:r>
            <a:r>
              <a:rPr lang="es-ES" dirty="0" err="1" smtClean="0"/>
              <a:t>oct</a:t>
            </a:r>
            <a:r>
              <a:rPr lang="es-ES" dirty="0" smtClean="0"/>
              <a:t>)</a:t>
            </a:r>
            <a:br>
              <a:rPr lang="es-ES" dirty="0" smtClean="0"/>
            </a:br>
            <a:r>
              <a:rPr lang="es-ES" dirty="0" smtClean="0"/>
              <a:t>2ª Clase</a:t>
            </a:r>
            <a:endParaRPr lang="es-PA" dirty="0"/>
          </a:p>
        </p:txBody>
      </p:sp>
      <p:sp>
        <p:nvSpPr>
          <p:cNvPr id="3" name="2 Subtítulo"/>
          <p:cNvSpPr>
            <a:spLocks noGrp="1"/>
          </p:cNvSpPr>
          <p:nvPr>
            <p:ph type="subTitle" idx="1"/>
          </p:nvPr>
        </p:nvSpPr>
        <p:spPr>
          <a:xfrm>
            <a:off x="914400" y="571480"/>
            <a:ext cx="7772400" cy="3771920"/>
          </a:xfrm>
        </p:spPr>
        <p:txBody>
          <a:bodyPr>
            <a:normAutofit/>
          </a:bodyPr>
          <a:lstStyle/>
          <a:p>
            <a:r>
              <a:rPr lang="es-ES" b="1" dirty="0" smtClean="0"/>
              <a:t>C.</a:t>
            </a:r>
            <a:r>
              <a:rPr lang="es-ES" dirty="0" smtClean="0"/>
              <a:t> Objeto</a:t>
            </a:r>
            <a:endParaRPr lang="es-PA" dirty="0" smtClean="0"/>
          </a:p>
          <a:p>
            <a:r>
              <a:rPr lang="es-ES" dirty="0" smtClean="0"/>
              <a:t>(i)  Noción y funciones</a:t>
            </a:r>
            <a:endParaRPr lang="es-PA" dirty="0" smtClean="0"/>
          </a:p>
          <a:p>
            <a:r>
              <a:rPr lang="es-ES" dirty="0" smtClean="0"/>
              <a:t>(</a:t>
            </a:r>
            <a:r>
              <a:rPr lang="es-ES" dirty="0" err="1" smtClean="0"/>
              <a:t>ii</a:t>
            </a:r>
            <a:r>
              <a:rPr lang="es-ES" dirty="0" smtClean="0"/>
              <a:t>) Ilicitud del objeto</a:t>
            </a:r>
            <a:endParaRPr lang="es-PA" dirty="0" smtClean="0"/>
          </a:p>
          <a:p>
            <a:r>
              <a:rPr lang="es-ES" dirty="0" smtClean="0"/>
              <a:t> </a:t>
            </a:r>
            <a:endParaRPr lang="es-PA" dirty="0" smtClean="0"/>
          </a:p>
          <a:p>
            <a:r>
              <a:rPr lang="es-ES" b="1" dirty="0" smtClean="0"/>
              <a:t>D.</a:t>
            </a:r>
            <a:r>
              <a:rPr lang="es-ES" dirty="0" smtClean="0"/>
              <a:t> Causa</a:t>
            </a:r>
            <a:endParaRPr lang="es-PA" dirty="0" smtClean="0"/>
          </a:p>
          <a:p>
            <a:r>
              <a:rPr lang="es-ES" dirty="0" smtClean="0"/>
              <a:t>(i)  Noción y funciones</a:t>
            </a:r>
            <a:endParaRPr lang="es-PA" dirty="0" smtClean="0"/>
          </a:p>
          <a:p>
            <a:r>
              <a:rPr lang="es-ES" dirty="0" smtClean="0"/>
              <a:t>(</a:t>
            </a:r>
            <a:r>
              <a:rPr lang="es-ES" dirty="0" err="1" smtClean="0"/>
              <a:t>ii</a:t>
            </a:r>
            <a:r>
              <a:rPr lang="es-ES" dirty="0" smtClean="0"/>
              <a:t>) Ilicitud de la causa</a:t>
            </a:r>
            <a:endParaRPr lang="es-P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xit" presetSubtype="0" fill="hold" nodeType="clickEffect">
                                  <p:stCondLst>
                                    <p:cond delay="0"/>
                                  </p:stCondLst>
                                  <p:childTnLst>
                                    <p:anim to="" calcmode="lin" valueType="num">
                                      <p:cBhvr>
                                        <p:cTn id="6" dur="1"/>
                                        <p:tgtEl>
                                          <p:spTgt spid="3">
                                            <p:txEl>
                                              <p:pRg st="4" end="4"/>
                                            </p:txEl>
                                          </p:spTgt>
                                        </p:tgtEl>
                                        <p:attrNameLst>
                                          <p:attrName/>
                                        </p:attrNameLst>
                                      </p:cBhvr>
                                    </p:anim>
                                    <p:set>
                                      <p:cBhvr>
                                        <p:cTn id="7" dur="1" fill="hold">
                                          <p:stCondLst>
                                            <p:cond delay="0"/>
                                          </p:stCondLst>
                                        </p:cTn>
                                        <p:tgtEl>
                                          <p:spTgt spid="3">
                                            <p:txEl>
                                              <p:pRg st="4" end="4"/>
                                            </p:txEl>
                                          </p:spTgt>
                                        </p:tgtEl>
                                        <p:attrNameLst>
                                          <p:attrName>style.visibility</p:attrName>
                                        </p:attrNameLst>
                                      </p:cBhvr>
                                      <p:to>
                                        <p:strVal val="hidden"/>
                                      </p:to>
                                    </p:set>
                                  </p:childTnLst>
                                </p:cTn>
                              </p:par>
                              <p:par>
                                <p:cTn id="8" presetID="24" presetClass="exit" presetSubtype="0" fill="hold" nodeType="withEffect">
                                  <p:stCondLst>
                                    <p:cond delay="0"/>
                                  </p:stCondLst>
                                  <p:childTnLst>
                                    <p:anim to="" calcmode="lin" valueType="num">
                                      <p:cBhvr>
                                        <p:cTn id="9" dur="1"/>
                                        <p:tgtEl>
                                          <p:spTgt spid="3">
                                            <p:txEl>
                                              <p:pRg st="5" end="5"/>
                                            </p:txEl>
                                          </p:spTgt>
                                        </p:tgtEl>
                                        <p:attrNameLst>
                                          <p:attrName/>
                                        </p:attrNameLst>
                                      </p:cBhvr>
                                    </p:anim>
                                    <p:set>
                                      <p:cBhvr>
                                        <p:cTn id="10" dur="1" fill="hold">
                                          <p:stCondLst>
                                            <p:cond delay="0"/>
                                          </p:stCondLst>
                                        </p:cTn>
                                        <p:tgtEl>
                                          <p:spTgt spid="3">
                                            <p:txEl>
                                              <p:pRg st="5" end="5"/>
                                            </p:txEl>
                                          </p:spTgt>
                                        </p:tgtEl>
                                        <p:attrNameLst>
                                          <p:attrName>style.visibility</p:attrName>
                                        </p:attrNameLst>
                                      </p:cBhvr>
                                      <p:to>
                                        <p:strVal val="hidden"/>
                                      </p:to>
                                    </p:set>
                                  </p:childTnLst>
                                </p:cTn>
                              </p:par>
                              <p:par>
                                <p:cTn id="11" presetID="24" presetClass="exit" presetSubtype="0" fill="hold" nodeType="withEffect">
                                  <p:stCondLst>
                                    <p:cond delay="0"/>
                                  </p:stCondLst>
                                  <p:childTnLst>
                                    <p:anim to="" calcmode="lin" valueType="num">
                                      <p:cBhvr>
                                        <p:cTn id="12" dur="1"/>
                                        <p:tgtEl>
                                          <p:spTgt spid="3">
                                            <p:txEl>
                                              <p:pRg st="6" end="6"/>
                                            </p:txEl>
                                          </p:spTgt>
                                        </p:tgtEl>
                                        <p:attrNameLst>
                                          <p:attrName/>
                                        </p:attrNameLst>
                                      </p:cBhvr>
                                    </p:anim>
                                    <p:set>
                                      <p:cBhvr>
                                        <p:cTn id="13" dur="1" fill="hold">
                                          <p:stCondLst>
                                            <p:cond delay="0"/>
                                          </p:stCondLst>
                                        </p:cTn>
                                        <p:tgtEl>
                                          <p:spTgt spid="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14290"/>
            <a:ext cx="7772400" cy="1000132"/>
          </a:xfrm>
        </p:spPr>
        <p:txBody>
          <a:bodyPr/>
          <a:lstStyle/>
          <a:p>
            <a:r>
              <a:rPr lang="es-ES" sz="3200" dirty="0" smtClean="0"/>
              <a:t>El objeto del contrato </a:t>
            </a:r>
            <a:br>
              <a:rPr lang="es-ES" sz="3200" dirty="0" smtClean="0"/>
            </a:br>
            <a:r>
              <a:rPr lang="es-ES" sz="3200" dirty="0" smtClean="0"/>
              <a:t>(arts. 1460 a 1466 del </a:t>
            </a:r>
            <a:r>
              <a:rPr lang="es-ES" sz="3200" dirty="0" err="1" smtClean="0"/>
              <a:t>Cc.</a:t>
            </a:r>
            <a:r>
              <a:rPr lang="es-ES" sz="3200" dirty="0" smtClean="0"/>
              <a:t>)</a:t>
            </a:r>
            <a:endParaRPr lang="es-PA" sz="3200" dirty="0"/>
          </a:p>
        </p:txBody>
      </p:sp>
      <p:sp>
        <p:nvSpPr>
          <p:cNvPr id="3" name="2 Marcador de contenido"/>
          <p:cNvSpPr>
            <a:spLocks noGrp="1"/>
          </p:cNvSpPr>
          <p:nvPr>
            <p:ph idx="1"/>
          </p:nvPr>
        </p:nvSpPr>
        <p:spPr>
          <a:xfrm>
            <a:off x="914400" y="1285860"/>
            <a:ext cx="7772400" cy="5069700"/>
          </a:xfrm>
        </p:spPr>
        <p:txBody>
          <a:bodyPr>
            <a:normAutofit fontScale="92500" lnSpcReduction="20000"/>
          </a:bodyPr>
          <a:lstStyle/>
          <a:p>
            <a:r>
              <a:rPr lang="es-ES" i="1" u="sng" dirty="0" smtClean="0"/>
              <a:t>el objeto del contrato </a:t>
            </a:r>
            <a:r>
              <a:rPr lang="es-ES" i="1" dirty="0" smtClean="0"/>
              <a:t>son las obligaciones que genera ; y el </a:t>
            </a:r>
            <a:r>
              <a:rPr lang="es-ES" i="1" u="sng" dirty="0" smtClean="0"/>
              <a:t>objeto de la obligación </a:t>
            </a:r>
            <a:r>
              <a:rPr lang="es-ES" i="1" dirty="0" smtClean="0"/>
              <a:t>es la prestación misma (cosa y precio)</a:t>
            </a:r>
          </a:p>
          <a:p>
            <a:pPr algn="r">
              <a:buNone/>
            </a:pPr>
            <a:r>
              <a:rPr lang="es-ES" i="1" dirty="0" smtClean="0">
                <a:solidFill>
                  <a:schemeClr val="accent4">
                    <a:lumMod val="60000"/>
                    <a:lumOff val="40000"/>
                  </a:schemeClr>
                </a:solidFill>
              </a:rPr>
              <a:t>¿a cuál se refiere el  art. 1445?</a:t>
            </a:r>
          </a:p>
          <a:p>
            <a:pPr algn="r"/>
            <a:endParaRPr lang="es-ES" i="1" dirty="0" smtClean="0"/>
          </a:p>
          <a:p>
            <a:r>
              <a:rPr lang="es-ES" i="1" dirty="0" smtClean="0">
                <a:solidFill>
                  <a:srgbClr val="FFFF00"/>
                </a:solidFill>
              </a:rPr>
              <a:t>El objeto del contrato es el derecho creado…</a:t>
            </a:r>
          </a:p>
          <a:p>
            <a:r>
              <a:rPr lang="es-ES" i="1" dirty="0" smtClean="0">
                <a:solidFill>
                  <a:srgbClr val="FFFF00"/>
                </a:solidFill>
              </a:rPr>
              <a:t>El derecho creado recae sobre un objeto o bien..</a:t>
            </a:r>
          </a:p>
          <a:p>
            <a:r>
              <a:rPr lang="es-ES" i="1" dirty="0" smtClean="0">
                <a:solidFill>
                  <a:srgbClr val="FFFF00"/>
                </a:solidFill>
              </a:rPr>
              <a:t>Los bienes son cosas corporales o incorporales</a:t>
            </a:r>
          </a:p>
          <a:p>
            <a:r>
              <a:rPr lang="es-ES" i="1" dirty="0" smtClean="0">
                <a:solidFill>
                  <a:srgbClr val="FFFF00"/>
                </a:solidFill>
              </a:rPr>
              <a:t>En el derecho real el objeto es la cosa misma</a:t>
            </a:r>
          </a:p>
          <a:p>
            <a:r>
              <a:rPr lang="es-ES" i="1" dirty="0" smtClean="0">
                <a:solidFill>
                  <a:srgbClr val="FFFF00"/>
                </a:solidFill>
              </a:rPr>
              <a:t>En el Dº personal o crédito el objeto es “la cosa” que el deudor está obligado a dar, hacer o no hacer </a:t>
            </a:r>
            <a:r>
              <a:rPr lang="es-ES" b="1" i="1" dirty="0" smtClean="0">
                <a:solidFill>
                  <a:srgbClr val="00B0F0"/>
                </a:solidFill>
              </a:rPr>
              <a:t>(ver. 1460 </a:t>
            </a:r>
            <a:r>
              <a:rPr lang="es-ES" b="1" i="1" dirty="0" err="1" smtClean="0">
                <a:solidFill>
                  <a:srgbClr val="00B0F0"/>
                </a:solidFill>
              </a:rPr>
              <a:t>Cc.</a:t>
            </a:r>
            <a:r>
              <a:rPr lang="es-ES" b="1" i="1" dirty="0" smtClean="0">
                <a:solidFill>
                  <a:srgbClr val="00B0F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to="" calcmode="lin" valueType="num">
                                      <p:cBhvr>
                                        <p:cTn id="17" dur="1" fill="hold"/>
                                        <p:tgtEl>
                                          <p:spTgt spid="3">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to="" calcmode="lin" valueType="num">
                                      <p:cBhvr>
                                        <p:cTn id="22" dur="1" fill="hold"/>
                                        <p:tgtEl>
                                          <p:spTgt spid="3">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to="" calcmode="lin" valueType="num">
                                      <p:cBhvr>
                                        <p:cTn id="27" dur="1" fill="hold"/>
                                        <p:tgtEl>
                                          <p:spTgt spid="3">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to="" calcmode="lin" valueType="num">
                                      <p:cBhvr>
                                        <p:cTn id="32" dur="1" fill="hold"/>
                                        <p:tgtEl>
                                          <p:spTgt spid="3">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to="" calcmode="lin" valueType="num">
                                      <p:cBhvr>
                                        <p:cTn id="37" dur="1" fill="hold"/>
                                        <p:tgtEl>
                                          <p:spTgt spid="3">
                                            <p:txEl>
                                              <p:pRg st="7" end="7"/>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 calcmode="lin" valueType="num">
                                      <p:cBhvr>
                                        <p:cTn id="42"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43"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
                                            <p:txEl>
                                              <p:pRg st="3" end="3"/>
                                            </p:txEl>
                                          </p:spTgt>
                                        </p:tgtEl>
                                      </p:cBhvr>
                                    </p:animEffect>
                                  </p:childTnLst>
                                </p:cTn>
                              </p:par>
                              <p:par>
                                <p:cTn id="45" presetID="29" presetClass="entr" presetSubtype="0" fill="hold"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8"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9" dur="1000"/>
                                        <p:tgtEl>
                                          <p:spTgt spid="3">
                                            <p:txEl>
                                              <p:pRg st="4" end="4"/>
                                            </p:txEl>
                                          </p:spTgt>
                                        </p:tgtEl>
                                      </p:cBhvr>
                                    </p:animEffect>
                                  </p:childTnLst>
                                </p:cTn>
                              </p:par>
                              <p:par>
                                <p:cTn id="50" presetID="29" presetClass="entr" presetSubtype="0" fill="hold" nodeType="with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p:cTn id="52"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3"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4" dur="1000"/>
                                        <p:tgtEl>
                                          <p:spTgt spid="3">
                                            <p:txEl>
                                              <p:pRg st="5" end="5"/>
                                            </p:txEl>
                                          </p:spTgt>
                                        </p:tgtEl>
                                      </p:cBhvr>
                                    </p:animEffect>
                                  </p:childTnLst>
                                </p:cTn>
                              </p:par>
                              <p:par>
                                <p:cTn id="55" presetID="29" presetClass="entr" presetSubtype="0" fill="hold" nodeType="with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 calcmode="lin" valueType="num">
                                      <p:cBhvr>
                                        <p:cTn id="57"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9" dur="1000"/>
                                        <p:tgtEl>
                                          <p:spTgt spid="3">
                                            <p:txEl>
                                              <p:pRg st="6" end="6"/>
                                            </p:txEl>
                                          </p:spTgt>
                                        </p:tgtEl>
                                      </p:cBhvr>
                                    </p:animEffect>
                                  </p:childTnLst>
                                </p:cTn>
                              </p:par>
                              <p:par>
                                <p:cTn id="60" presetID="29" presetClass="entr" presetSubtype="0" fill="hold" nodeType="with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 calcmode="lin" valueType="num">
                                      <p:cBhvr>
                                        <p:cTn id="62"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63"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64"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357214"/>
            <a:ext cx="7772400" cy="71438"/>
          </a:xfrm>
        </p:spPr>
        <p:txBody>
          <a:bodyPr/>
          <a:lstStyle/>
          <a:p>
            <a:endParaRPr lang="es-PA" dirty="0"/>
          </a:p>
        </p:txBody>
      </p:sp>
      <p:sp>
        <p:nvSpPr>
          <p:cNvPr id="3" name="2 Marcador de contenido"/>
          <p:cNvSpPr>
            <a:spLocks noGrp="1"/>
          </p:cNvSpPr>
          <p:nvPr>
            <p:ph idx="1"/>
          </p:nvPr>
        </p:nvSpPr>
        <p:spPr>
          <a:xfrm>
            <a:off x="914400" y="571480"/>
            <a:ext cx="7772400" cy="5784080"/>
          </a:xfrm>
        </p:spPr>
        <p:txBody>
          <a:bodyPr>
            <a:normAutofit/>
          </a:bodyPr>
          <a:lstStyle/>
          <a:p>
            <a:pPr marL="582930" indent="-514350">
              <a:buFont typeface="+mj-lt"/>
              <a:buAutoNum type="arabicPeriod"/>
            </a:pPr>
            <a:r>
              <a:rPr lang="es-ES" b="1" dirty="0" smtClean="0">
                <a:solidFill>
                  <a:srgbClr val="FFFF00"/>
                </a:solidFill>
              </a:rPr>
              <a:t>Requisitos cuando recae sobre un hecho (1461.3 y 1475 del </a:t>
            </a:r>
            <a:r>
              <a:rPr lang="es-ES" b="1" dirty="0" err="1" smtClean="0">
                <a:solidFill>
                  <a:srgbClr val="FFFF00"/>
                </a:solidFill>
              </a:rPr>
              <a:t>Cc.</a:t>
            </a:r>
            <a:r>
              <a:rPr lang="es-ES" b="1" dirty="0" smtClean="0">
                <a:solidFill>
                  <a:srgbClr val="FFFF00"/>
                </a:solidFill>
              </a:rPr>
              <a:t>)</a:t>
            </a:r>
          </a:p>
          <a:p>
            <a:pPr marL="912114" lvl="1" indent="-514350">
              <a:buFont typeface="+mj-lt"/>
              <a:buAutoNum type="arabicPeriod"/>
            </a:pPr>
            <a:r>
              <a:rPr lang="es-ES" dirty="0" smtClean="0"/>
              <a:t>Debe ser  físicamente posible </a:t>
            </a:r>
          </a:p>
          <a:p>
            <a:pPr marL="1168146" lvl="2" indent="-514350">
              <a:buFont typeface="+mj-lt"/>
              <a:buAutoNum type="arabicPeriod"/>
            </a:pPr>
            <a:r>
              <a:rPr lang="es-ES" dirty="0" smtClean="0"/>
              <a:t>Para cualquier  persona</a:t>
            </a:r>
          </a:p>
          <a:p>
            <a:pPr marL="1168146" lvl="2" indent="-514350">
              <a:buFont typeface="+mj-lt"/>
              <a:buAutoNum type="arabicPeriod"/>
            </a:pPr>
            <a:r>
              <a:rPr lang="es-ES" dirty="0" smtClean="0"/>
              <a:t>al tiempo del contrato (ver art. 45)</a:t>
            </a:r>
          </a:p>
          <a:p>
            <a:pPr marL="1168146" lvl="2" indent="-514350">
              <a:buFont typeface="+mj-lt"/>
              <a:buAutoNum type="arabicPeriod"/>
            </a:pPr>
            <a:r>
              <a:rPr lang="es-ES" dirty="0" smtClean="0"/>
              <a:t>Varía con los tiempos</a:t>
            </a:r>
          </a:p>
          <a:p>
            <a:pPr marL="1168146" lvl="2" indent="-514350">
              <a:buFont typeface="+mj-lt"/>
              <a:buAutoNum type="arabicPeriod"/>
            </a:pPr>
            <a:endParaRPr lang="es-ES" dirty="0" smtClean="0"/>
          </a:p>
          <a:p>
            <a:pPr marL="912114" lvl="1" indent="-514350">
              <a:buFont typeface="+mj-lt"/>
              <a:buAutoNum type="arabicPeriod"/>
            </a:pPr>
            <a:r>
              <a:rPr lang="es-ES" dirty="0" smtClean="0"/>
              <a:t>Moralmente posible</a:t>
            </a:r>
          </a:p>
          <a:p>
            <a:pPr marL="1168146" lvl="2" indent="-514350">
              <a:buFont typeface="+mj-lt"/>
              <a:buAutoNum type="arabicPeriod"/>
            </a:pPr>
            <a:r>
              <a:rPr lang="es-ES" dirty="0" smtClean="0"/>
              <a:t> ley, buenas costumbre y orden público</a:t>
            </a:r>
          </a:p>
          <a:p>
            <a:pPr marL="1168146" lvl="2" indent="-514350">
              <a:buFont typeface="+mj-lt"/>
              <a:buAutoNum type="arabicPeriod"/>
            </a:pPr>
            <a:r>
              <a:rPr lang="es-ES" dirty="0" smtClean="0"/>
              <a:t>Conceptos relativos; “válvulas de escape”</a:t>
            </a:r>
          </a:p>
          <a:p>
            <a:pPr marL="1168146" lvl="2" indent="-514350">
              <a:buFont typeface="+mj-lt"/>
              <a:buAutoNum type="arabicPeriod"/>
            </a:pPr>
            <a:endParaRPr lang="es-ES" dirty="0" smtClean="0"/>
          </a:p>
          <a:p>
            <a:pPr marL="912114" lvl="1" indent="-514350">
              <a:buFont typeface="+mj-lt"/>
              <a:buAutoNum type="arabicPeriod"/>
            </a:pPr>
            <a:r>
              <a:rPr lang="es-ES" dirty="0" smtClean="0"/>
              <a:t>Determinado</a:t>
            </a:r>
          </a:p>
          <a:p>
            <a:pPr marL="1168146" lvl="2" indent="-514350">
              <a:buFont typeface="+mj-lt"/>
              <a:buAutoNum type="arabicPeriod"/>
            </a:pPr>
            <a:endParaRPr lang="es-ES" dirty="0" smtClean="0"/>
          </a:p>
          <a:p>
            <a:pPr marL="1168146" lvl="2" indent="-514350">
              <a:buFont typeface="+mj-lt"/>
              <a:buAutoNum type="arabicPeriod"/>
            </a:pPr>
            <a:endParaRPr lang="es-ES" dirty="0" smtClean="0"/>
          </a:p>
          <a:p>
            <a:pPr marL="912114" lvl="1" indent="-514350">
              <a:buFont typeface="+mj-lt"/>
              <a:buAutoNum type="arabicPeriod"/>
            </a:pPr>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to="" calcmode="lin" valueType="num">
                                      <p:cBhvr>
                                        <p:cTn id="7" dur="1" fill="hold"/>
                                        <p:tgtEl>
                                          <p:spTgt spid="3">
                                            <p:txEl>
                                              <p:pRg st="2" end="2"/>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 to="" calcmode="lin" valueType="num">
                                      <p:cBhvr>
                                        <p:cTn id="10" dur="1" fill="hold"/>
                                        <p:tgtEl>
                                          <p:spTgt spid="3">
                                            <p:txEl>
                                              <p:pRg st="3" end="3"/>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to="" calcmode="lin" valueType="num">
                                      <p:cBhvr>
                                        <p:cTn id="13" dur="1" fill="hold"/>
                                        <p:tgtEl>
                                          <p:spTgt spid="3">
                                            <p:txEl>
                                              <p:pRg st="4" end="4"/>
                                            </p:txEl>
                                          </p:spTgt>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 to="" calcmode="lin" valueType="num">
                                      <p:cBhvr>
                                        <p:cTn id="18" dur="1" fill="hold"/>
                                        <p:tgtEl>
                                          <p:spTgt spid="3">
                                            <p:txEl>
                                              <p:pRg st="7" end="7"/>
                                            </p:txEl>
                                          </p:spTgt>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 to="" calcmode="lin" valueType="num">
                                      <p:cBhvr>
                                        <p:cTn id="21" dur="1" fill="hold"/>
                                        <p:tgtEl>
                                          <p:spTgt spid="3">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Requisitos (art. 1461 </a:t>
            </a:r>
            <a:r>
              <a:rPr lang="es-ES" dirty="0" err="1" smtClean="0"/>
              <a:t>Cc.</a:t>
            </a:r>
            <a:r>
              <a:rPr lang="es-ES" dirty="0" smtClean="0"/>
              <a:t>)</a:t>
            </a:r>
            <a:endParaRPr lang="es-PA" dirty="0"/>
          </a:p>
        </p:txBody>
      </p:sp>
      <p:sp>
        <p:nvSpPr>
          <p:cNvPr id="3" name="2 Marcador de contenido"/>
          <p:cNvSpPr>
            <a:spLocks noGrp="1"/>
          </p:cNvSpPr>
          <p:nvPr>
            <p:ph idx="1"/>
          </p:nvPr>
        </p:nvSpPr>
        <p:spPr>
          <a:xfrm>
            <a:off x="914400" y="1357298"/>
            <a:ext cx="7772400" cy="4998262"/>
          </a:xfrm>
        </p:spPr>
        <p:txBody>
          <a:bodyPr/>
          <a:lstStyle/>
          <a:p>
            <a:pPr marL="582930" indent="-514350">
              <a:buFont typeface="+mj-lt"/>
              <a:buAutoNum type="arabicPeriod"/>
            </a:pPr>
            <a:r>
              <a:rPr lang="es-ES" b="1" dirty="0" smtClean="0">
                <a:solidFill>
                  <a:srgbClr val="FFFF00"/>
                </a:solidFill>
              </a:rPr>
              <a:t>Requisitos cuando </a:t>
            </a:r>
            <a:r>
              <a:rPr lang="es-ES" b="1" dirty="0" smtClean="0">
                <a:solidFill>
                  <a:srgbClr val="FFFF00"/>
                </a:solidFill>
              </a:rPr>
              <a:t> </a:t>
            </a:r>
            <a:r>
              <a:rPr lang="es-ES" b="1" dirty="0" smtClean="0">
                <a:solidFill>
                  <a:srgbClr val="FFFF00"/>
                </a:solidFill>
              </a:rPr>
              <a:t>recae sobre una cosa</a:t>
            </a:r>
          </a:p>
          <a:p>
            <a:pPr marL="912114" lvl="1" indent="-514350">
              <a:buFont typeface="+mj-lt"/>
              <a:buAutoNum type="arabicPeriod"/>
            </a:pPr>
            <a:r>
              <a:rPr lang="es-ES" dirty="0" smtClean="0"/>
              <a:t>La cosa debe ser real (ej. 1813 y 1814 </a:t>
            </a:r>
            <a:r>
              <a:rPr lang="es-ES" dirty="0" err="1" smtClean="0"/>
              <a:t>Cc.</a:t>
            </a:r>
            <a:r>
              <a:rPr lang="es-ES" dirty="0" smtClean="0"/>
              <a:t>)</a:t>
            </a:r>
          </a:p>
          <a:p>
            <a:pPr marL="912114" lvl="1" indent="-514350">
              <a:buFont typeface="+mj-lt"/>
              <a:buAutoNum type="arabicPeriod"/>
            </a:pPr>
            <a:endParaRPr lang="es-ES" dirty="0" smtClean="0"/>
          </a:p>
          <a:p>
            <a:pPr marL="912114" lvl="1" indent="-514350">
              <a:buFont typeface="+mj-lt"/>
              <a:buAutoNum type="arabicPeriod"/>
            </a:pPr>
            <a:r>
              <a:rPr lang="es-ES" dirty="0" smtClean="0"/>
              <a:t>Comerciable (ver   585 y 589 del </a:t>
            </a:r>
            <a:r>
              <a:rPr lang="es-ES" dirty="0" err="1" smtClean="0"/>
              <a:t>Cc.</a:t>
            </a:r>
            <a:r>
              <a:rPr lang="es-ES" dirty="0" smtClean="0"/>
              <a:t>)</a:t>
            </a:r>
          </a:p>
          <a:p>
            <a:pPr marL="912114" lvl="1" indent="-514350">
              <a:buFont typeface="+mj-lt"/>
              <a:buAutoNum type="arabicPeriod"/>
            </a:pPr>
            <a:endParaRPr lang="es-ES" dirty="0" smtClean="0"/>
          </a:p>
          <a:p>
            <a:pPr marL="912114" lvl="1" indent="-514350">
              <a:buFont typeface="+mj-lt"/>
              <a:buAutoNum type="arabicPeriod"/>
            </a:pPr>
            <a:r>
              <a:rPr lang="es-ES" dirty="0" smtClean="0"/>
              <a:t>La cosa debe estar determinada </a:t>
            </a:r>
          </a:p>
          <a:p>
            <a:pPr marL="1168146" lvl="2" indent="-514350">
              <a:buFont typeface="+mj-lt"/>
              <a:buAutoNum type="arabicPeriod"/>
            </a:pPr>
            <a:r>
              <a:rPr lang="es-ES" dirty="0" smtClean="0"/>
              <a:t>Específica o genérica (art. 1508 </a:t>
            </a:r>
            <a:r>
              <a:rPr lang="es-ES" dirty="0" err="1" smtClean="0"/>
              <a:t>Cc.</a:t>
            </a:r>
            <a:r>
              <a:rPr lang="es-ES" dirty="0" smtClean="0"/>
              <a:t>)</a:t>
            </a:r>
          </a:p>
          <a:p>
            <a:pPr marL="1168146" lvl="2" indent="-514350">
              <a:buFont typeface="+mj-lt"/>
              <a:buAutoNum type="arabicPeriod"/>
            </a:pPr>
            <a:r>
              <a:rPr lang="es-ES" dirty="0" smtClean="0"/>
              <a:t>Para la genérica la ley exige que la cantidad este determinada o sea determinable (1461.2 </a:t>
            </a:r>
            <a:r>
              <a:rPr lang="es-ES" dirty="0" err="1" smtClean="0"/>
              <a:t>Cc.</a:t>
            </a:r>
            <a:r>
              <a:rPr lang="es-ES" dirty="0" smtClean="0"/>
              <a:t>)</a:t>
            </a:r>
            <a:endParaRPr lang="es-P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to="" calcmode="lin" valueType="num">
                                      <p:cBhvr>
                                        <p:cTn id="7" dur="1" fill="hold"/>
                                        <p:tgtEl>
                                          <p:spTgt spid="3">
                                            <p:txEl>
                                              <p:pRg st="3" end="3"/>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 to="" calcmode="lin" valueType="num">
                                      <p:cBhvr>
                                        <p:cTn id="12" dur="1" fill="hold"/>
                                        <p:tgtEl>
                                          <p:spTgt spid="3">
                                            <p:txEl>
                                              <p:pRg st="5" end="5"/>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to="" calcmode="lin" valueType="num">
                                      <p:cBhvr>
                                        <p:cTn id="15" dur="1" fill="hold"/>
                                        <p:tgtEl>
                                          <p:spTgt spid="3">
                                            <p:txEl>
                                              <p:pRg st="6" end="6"/>
                                            </p:txEl>
                                          </p:spTgt>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 to="" calcmode="lin" valueType="num">
                                      <p:cBhvr>
                                        <p:cTn id="18" dur="1" fill="hold"/>
                                        <p:tgtEl>
                                          <p:spTgt spid="3">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85728"/>
            <a:ext cx="7772400" cy="1140736"/>
          </a:xfrm>
        </p:spPr>
        <p:txBody>
          <a:bodyPr/>
          <a:lstStyle/>
          <a:p>
            <a:r>
              <a:rPr lang="es-ES" sz="2800" b="1" u="sng" dirty="0" smtClean="0"/>
              <a:t>No</a:t>
            </a:r>
            <a:r>
              <a:rPr lang="es-ES" sz="2800" dirty="0" smtClean="0"/>
              <a:t> hay una definición general de </a:t>
            </a:r>
            <a:r>
              <a:rPr lang="es-ES" sz="2800" b="1" dirty="0" smtClean="0">
                <a:solidFill>
                  <a:srgbClr val="FFFF00"/>
                </a:solidFill>
              </a:rPr>
              <a:t>OBJETO ILÍCITO </a:t>
            </a:r>
            <a:r>
              <a:rPr lang="es-ES" sz="2800" dirty="0" smtClean="0"/>
              <a:t>en la ley; </a:t>
            </a:r>
            <a:r>
              <a:rPr lang="es-ES" sz="2800" b="1" u="sng" dirty="0" smtClean="0"/>
              <a:t>Sí </a:t>
            </a:r>
            <a:r>
              <a:rPr lang="es-ES" sz="2800" dirty="0" smtClean="0"/>
              <a:t>hay casos “típicos”</a:t>
            </a:r>
            <a:r>
              <a:rPr lang="es-PA" sz="2800" dirty="0" smtClean="0"/>
              <a:t/>
            </a:r>
            <a:br>
              <a:rPr lang="es-PA" sz="2800" dirty="0" smtClean="0"/>
            </a:br>
            <a:endParaRPr lang="es-PA" sz="2800" dirty="0"/>
          </a:p>
        </p:txBody>
      </p:sp>
      <p:sp>
        <p:nvSpPr>
          <p:cNvPr id="3" name="2 Marcador de contenido"/>
          <p:cNvSpPr>
            <a:spLocks noGrp="1"/>
          </p:cNvSpPr>
          <p:nvPr>
            <p:ph idx="1"/>
          </p:nvPr>
        </p:nvSpPr>
        <p:spPr>
          <a:xfrm>
            <a:off x="914400" y="1643050"/>
            <a:ext cx="7772400" cy="4712510"/>
          </a:xfrm>
        </p:spPr>
        <p:txBody>
          <a:bodyPr>
            <a:normAutofit/>
          </a:bodyPr>
          <a:lstStyle/>
          <a:p>
            <a:r>
              <a:rPr lang="es-ES" sz="2800" i="1" dirty="0" smtClean="0"/>
              <a:t>Art. </a:t>
            </a:r>
            <a:r>
              <a:rPr lang="es-ES" sz="2800" i="1" dirty="0" smtClean="0"/>
              <a:t>1462</a:t>
            </a:r>
            <a:r>
              <a:rPr lang="es-ES" sz="2800" i="1" dirty="0" smtClean="0"/>
              <a:t>… contravención del derecho público</a:t>
            </a:r>
          </a:p>
          <a:p>
            <a:pPr lvl="1"/>
            <a:r>
              <a:rPr lang="es-ES" sz="2000" dirty="0" smtClean="0"/>
              <a:t>Relacionar  (242 del CPC; art. 318 del Código de Bustamante; Ley 19.971 de arbitraje internacional)</a:t>
            </a:r>
          </a:p>
          <a:p>
            <a:pPr lvl="1"/>
            <a:endParaRPr lang="es-ES" sz="2800" i="1" dirty="0" smtClean="0"/>
          </a:p>
          <a:p>
            <a:r>
              <a:rPr lang="es-ES" sz="2800" i="1" dirty="0" smtClean="0"/>
              <a:t>Art. 1463… sucesión futura</a:t>
            </a:r>
          </a:p>
          <a:p>
            <a:pPr lvl="1"/>
            <a:r>
              <a:rPr lang="es-ES" sz="2400" i="1" dirty="0" smtClean="0"/>
              <a:t>Se considera el pacto inmoral y peligroso (</a:t>
            </a:r>
            <a:r>
              <a:rPr lang="es-ES" sz="2400" i="1" dirty="0" err="1" smtClean="0"/>
              <a:t>conc</a:t>
            </a:r>
            <a:r>
              <a:rPr lang="es-ES" sz="2400" i="1" dirty="0" smtClean="0"/>
              <a:t>. 1226 </a:t>
            </a:r>
            <a:r>
              <a:rPr lang="es-ES" sz="2400" i="1" dirty="0" err="1" smtClean="0"/>
              <a:t>Cc</a:t>
            </a:r>
            <a:r>
              <a:rPr lang="es-ES" sz="2400" i="1" dirty="0" smtClean="0"/>
              <a:t>)</a:t>
            </a:r>
          </a:p>
          <a:p>
            <a:pPr lvl="1"/>
            <a:r>
              <a:rPr lang="es-ES" sz="2400" i="1" dirty="0" smtClean="0"/>
              <a:t>Excepción en el “pacto d no mejorar” ex art.  1204 del </a:t>
            </a:r>
            <a:r>
              <a:rPr lang="es-ES" sz="2400" i="1" dirty="0" err="1" smtClean="0"/>
              <a:t>Cc</a:t>
            </a:r>
            <a:r>
              <a:rPr lang="es-ES" sz="2400" i="1" dirty="0" smtClean="0"/>
              <a:t>)</a:t>
            </a:r>
          </a:p>
          <a:p>
            <a:pPr lvl="1"/>
            <a:endParaRPr lang="es-ES" sz="2400" i="1" dirty="0" smtClean="0"/>
          </a:p>
          <a:p>
            <a:r>
              <a:rPr lang="es-ES" sz="2800" i="1" dirty="0" smtClean="0"/>
              <a:t>Art. 1465… Condonación anticipada del dolo</a:t>
            </a:r>
          </a:p>
          <a:p>
            <a:pPr lvl="1"/>
            <a:r>
              <a:rPr lang="es-ES" sz="2000" i="1" dirty="0" smtClean="0"/>
              <a:t>Implicaría autorizar a proceder de mala fe</a:t>
            </a:r>
          </a:p>
          <a:p>
            <a:pPr lvl="1">
              <a:buNone/>
            </a:pPr>
            <a:endParaRPr lang="es-ES" sz="2400" i="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A"/>
          </a:p>
        </p:txBody>
      </p:sp>
      <p:sp>
        <p:nvSpPr>
          <p:cNvPr id="3" name="2 Marcador de contenido"/>
          <p:cNvSpPr>
            <a:spLocks noGrp="1"/>
          </p:cNvSpPr>
          <p:nvPr>
            <p:ph idx="1"/>
          </p:nvPr>
        </p:nvSpPr>
        <p:spPr/>
        <p:txBody>
          <a:bodyPr/>
          <a:lstStyle/>
          <a:p>
            <a:r>
              <a:rPr lang="es-ES" sz="2800" i="1" dirty="0" smtClean="0"/>
              <a:t>Art. 1466… Actos y contratos prohibidos por leyes</a:t>
            </a:r>
          </a:p>
          <a:p>
            <a:pPr lvl="1"/>
            <a:r>
              <a:rPr lang="es-ES" sz="2400" i="1" dirty="0" smtClean="0"/>
              <a:t>(art. 2258, 2259, 2260, 2263, 1796, 412.2)</a:t>
            </a:r>
          </a:p>
          <a:p>
            <a:pPr lvl="1"/>
            <a:endParaRPr lang="es-ES" sz="2400" i="1" dirty="0" smtClean="0"/>
          </a:p>
          <a:p>
            <a:r>
              <a:rPr lang="es-ES" sz="2800" i="1" dirty="0" smtClean="0"/>
              <a:t>Art. 1464 … en la enajenación de ciertas cosas</a:t>
            </a:r>
          </a:p>
          <a:p>
            <a:pPr lvl="1"/>
            <a:r>
              <a:rPr lang="es-ES" sz="2400" i="1" dirty="0" smtClean="0"/>
              <a:t>La doctrina entiende “enajenación en sentido amplio”; incluye la constitución sobre la cosa de cualquier derecho real (servidumbre, uso y habitación, hipoteca, prenda, etc.)</a:t>
            </a:r>
          </a:p>
          <a:p>
            <a:endParaRPr lang="es-P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caso</a:t>
            </a:r>
            <a:endParaRPr lang="es-PA" dirty="0"/>
          </a:p>
        </p:txBody>
      </p:sp>
      <p:sp>
        <p:nvSpPr>
          <p:cNvPr id="3" name="2 Marcador de contenido"/>
          <p:cNvSpPr>
            <a:spLocks noGrp="1"/>
          </p:cNvSpPr>
          <p:nvPr>
            <p:ph idx="1"/>
          </p:nvPr>
        </p:nvSpPr>
        <p:spPr>
          <a:xfrm>
            <a:off x="914400" y="1285860"/>
            <a:ext cx="7772400" cy="5069700"/>
          </a:xfrm>
        </p:spPr>
        <p:txBody>
          <a:bodyPr>
            <a:normAutofit fontScale="92500" lnSpcReduction="10000"/>
          </a:bodyPr>
          <a:lstStyle/>
          <a:p>
            <a:r>
              <a:rPr lang="es-PA" dirty="0" smtClean="0"/>
              <a:t>Don Fidel García </a:t>
            </a:r>
            <a:r>
              <a:rPr lang="es-PA" dirty="0" err="1" smtClean="0"/>
              <a:t>Vellella</a:t>
            </a:r>
            <a:r>
              <a:rPr lang="es-PA" dirty="0" smtClean="0"/>
              <a:t> compró el inmueble en disputa a don </a:t>
            </a:r>
            <a:r>
              <a:rPr lang="es-PA" dirty="0" err="1" smtClean="0"/>
              <a:t>Samuez</a:t>
            </a:r>
            <a:r>
              <a:rPr lang="es-PA" dirty="0" smtClean="0"/>
              <a:t> Suárez Villalobos por contrato de 11 de agosto de 1954.</a:t>
            </a:r>
          </a:p>
          <a:p>
            <a:endParaRPr lang="es-PA" dirty="0" smtClean="0"/>
          </a:p>
          <a:p>
            <a:r>
              <a:rPr lang="es-PA" dirty="0" smtClean="0"/>
              <a:t>En dicho contrato se estipuló que “El vendedor deja expresa constancia que constituye en beneficio de la propiedad que adquiere el señor García, servidumbre de tránsito sobre el pasaje de acceso que frente a la calle 7 Norte, declarando además que el referido pasaje de acceso no podrá ser transferido a tercera persona sin consentimiento de García.</a:t>
            </a:r>
            <a:endParaRPr lang="es-P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130854"/>
          </a:xfrm>
        </p:spPr>
        <p:txBody>
          <a:bodyPr/>
          <a:lstStyle/>
          <a:p>
            <a:endParaRPr lang="es-PA" dirty="0"/>
          </a:p>
        </p:txBody>
      </p:sp>
      <p:sp>
        <p:nvSpPr>
          <p:cNvPr id="3" name="2 Marcador de contenido"/>
          <p:cNvSpPr>
            <a:spLocks noGrp="1"/>
          </p:cNvSpPr>
          <p:nvPr>
            <p:ph idx="1"/>
          </p:nvPr>
        </p:nvSpPr>
        <p:spPr>
          <a:xfrm>
            <a:off x="914400" y="928670"/>
            <a:ext cx="7772400" cy="5426890"/>
          </a:xfrm>
        </p:spPr>
        <p:txBody>
          <a:bodyPr>
            <a:normAutofit/>
          </a:bodyPr>
          <a:lstStyle/>
          <a:p>
            <a:r>
              <a:rPr lang="es-PA" dirty="0" smtClean="0"/>
              <a:t>El  pasaje fue adquirido por las demandadas hermanas Suarez </a:t>
            </a:r>
            <a:r>
              <a:rPr lang="es-PA" dirty="0" err="1" smtClean="0"/>
              <a:t>Caviedes</a:t>
            </a:r>
            <a:r>
              <a:rPr lang="es-PA" dirty="0" smtClean="0"/>
              <a:t> por sucesión por causa de muerte de don Samuel</a:t>
            </a:r>
          </a:p>
          <a:p>
            <a:r>
              <a:rPr lang="es-PA" dirty="0" smtClean="0"/>
              <a:t> La referida sucesión vendió a la otra Inmobiliaria Novara la propiedad raíz que sirve de pasaje de acceso a su propiedad</a:t>
            </a:r>
          </a:p>
          <a:p>
            <a:endParaRPr lang="es-ES" dirty="0" smtClean="0"/>
          </a:p>
          <a:p>
            <a:pPr>
              <a:buNone/>
            </a:pPr>
            <a:r>
              <a:rPr lang="es-ES" dirty="0" smtClean="0">
                <a:solidFill>
                  <a:srgbClr val="FFFF00"/>
                </a:solidFill>
              </a:rPr>
              <a:t>El señor García le consulta sobre la posibilidad de anular el contrato por ilicitud del objeto</a:t>
            </a:r>
            <a:endParaRPr lang="es-PA" dirty="0">
              <a:solidFill>
                <a:srgbClr val="FFFF00"/>
              </a:solidFill>
            </a:endParaRP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554</Words>
  <PresentationFormat>Presentación en pantalla (4:3)</PresentationFormat>
  <Paragraphs>61</Paragraphs>
  <Slides>8</Slides>
  <Notes>0</Notes>
  <HiddenSlides>0</HiddenSlides>
  <MMClips>0</MMClips>
  <ScaleCrop>false</ScaleCrop>
  <HeadingPairs>
    <vt:vector size="4" baseType="variant">
      <vt:variant>
        <vt:lpstr>Tema</vt:lpstr>
      </vt:variant>
      <vt:variant>
        <vt:i4>2</vt:i4>
      </vt:variant>
      <vt:variant>
        <vt:lpstr>Títulos de diapositiva</vt:lpstr>
      </vt:variant>
      <vt:variant>
        <vt:i4>8</vt:i4>
      </vt:variant>
    </vt:vector>
  </HeadingPairs>
  <TitlesOfParts>
    <vt:vector size="10" baseType="lpstr">
      <vt:lpstr>Tema de Office</vt:lpstr>
      <vt:lpstr>Metro</vt:lpstr>
      <vt:lpstr>Módulo nº 3 (13 oct/22 oct) 2ª Clase</vt:lpstr>
      <vt:lpstr>El objeto del contrato  (arts. 1460 a 1466 del Cc.)</vt:lpstr>
      <vt:lpstr>Diapositiva 3</vt:lpstr>
      <vt:lpstr>Requisitos (art. 1461 Cc.)</vt:lpstr>
      <vt:lpstr>No hay una definición general de OBJETO ILÍCITO en la ley; Sí hay casos “típicos” </vt:lpstr>
      <vt:lpstr>Diapositiva 6</vt:lpstr>
      <vt:lpstr>caso</vt:lpstr>
      <vt:lpstr>Diapositiva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nº 3 (13 oct/22 oct) 2ª Clase</dc:title>
  <cp:lastModifiedBy>Propia</cp:lastModifiedBy>
  <cp:revision>2</cp:revision>
  <dcterms:modified xsi:type="dcterms:W3CDTF">2009-10-19T01:01:18Z</dcterms:modified>
</cp:coreProperties>
</file>