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A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A4F5D-99A1-491D-A760-0054D88A38FF}" type="datetimeFigureOut">
              <a:rPr lang="es-PA" smtClean="0"/>
              <a:t>11/03/2009</a:t>
            </a:fld>
            <a:endParaRPr lang="es-PA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A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A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F68F9-0E0B-486D-938F-FFE2726C3CED}" type="slidenum">
              <a:rPr lang="es-PA" smtClean="0"/>
              <a:t>‹Nº›</a:t>
            </a:fld>
            <a:endParaRPr lang="es-P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A40C87-CD0C-4272-88FE-A7F3193CCF14}" type="slidenum">
              <a:rPr lang="es-CL" smtClean="0"/>
              <a:pPr/>
              <a:t>1</a:t>
            </a:fld>
            <a:endParaRPr lang="es-CL" smtClean="0"/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P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PA"/>
          </a:p>
        </p:txBody>
      </p:sp>
      <p:sp>
        <p:nvSpPr>
          <p:cNvPr id="4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11F49-9F11-4A6B-A808-FF6FAE84A72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D77FF-64EE-47D4-99CB-134BE6F1017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43700" y="512763"/>
            <a:ext cx="1943100" cy="58435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512763"/>
            <a:ext cx="5676900" cy="58435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D7225-B3A4-415B-A504-D03EDD96BEF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4AEA4-386D-452C-929D-9025E338B68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A8ABB-6477-4164-98FF-C194CF7ADE3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4400" y="178435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76800" y="178435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5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F9511-2F1B-4E6C-AB31-1BA0135206D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7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C6A97-B0E4-422E-B3BE-526C9AF7486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00F59-6A47-4B77-AEDB-117CBDC5EA6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51707-03B4-46A3-B3BF-5F2D0E076DB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313E1-0998-4344-B53D-FB780AA71B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PA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92A38-0DEF-4001-8AD5-0B832A8D7D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64999">
              <a:srgbClr val="000000"/>
            </a:gs>
            <a:gs pos="100000">
              <a:srgbClr val="5A77A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31 Rectángulo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38 Rectángulo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39 Rectángulo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40 Rectángulo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41 Rectángulo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5" name="55 Rectángulo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64 Rectángulo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" name="65 Rectángulo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66 Rectángulo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5" name="21 Marcador de título"/>
          <p:cNvSpPr>
            <a:spLocks noGrp="1"/>
          </p:cNvSpPr>
          <p:nvPr>
            <p:ph type="title"/>
          </p:nvPr>
        </p:nvSpPr>
        <p:spPr bwMode="auto">
          <a:xfrm>
            <a:off x="914400" y="512763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6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9" name="27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30" name="16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31" name="28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A987C60-D459-4DCF-BC55-68C11291321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>
          <a:solidFill>
            <a:schemeClr val="tx1"/>
          </a:solidFill>
          <a:latin typeface="+mn-lt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>
          <a:solidFill>
            <a:schemeClr val="tx1"/>
          </a:solidFill>
          <a:latin typeface="+mn-lt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>
          <a:solidFill>
            <a:schemeClr val="tx1"/>
          </a:solidFill>
          <a:latin typeface="+mn-lt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9383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3955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8527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3099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s-P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841375" y="4678362"/>
            <a:ext cx="7772400" cy="1975105"/>
          </a:xfrm>
        </p:spPr>
        <p:txBody>
          <a:bodyPr>
            <a:noAutofit/>
          </a:bodyPr>
          <a:lstStyle/>
          <a:p>
            <a:pPr marR="9144" eaLnBrk="1" fontAlgn="auto" hangingPunct="1">
              <a:spcAft>
                <a:spcPts val="0"/>
              </a:spcAft>
              <a:defRPr/>
            </a:pPr>
            <a:r>
              <a:rPr lang="es-ES" b="1" kern="1200" cap="all" dirty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</a:rPr>
              <a:t>Módulo nº 4 (26 </a:t>
            </a:r>
            <a:r>
              <a:rPr lang="es-ES" b="1" kern="1200" cap="all" dirty="0" err="1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</a:rPr>
              <a:t>oct</a:t>
            </a:r>
            <a:r>
              <a:rPr lang="es-ES" b="1" kern="1200" cap="all" dirty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</a:rPr>
              <a:t>/5 </a:t>
            </a:r>
            <a:r>
              <a:rPr lang="es-ES" b="1" kern="1200" cap="all" dirty="0" err="1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</a:rPr>
              <a:t>nov</a:t>
            </a:r>
            <a:r>
              <a:rPr lang="es-ES" b="1" kern="1200" cap="all" dirty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</a:rPr>
              <a:t>)</a:t>
            </a:r>
            <a:br>
              <a:rPr lang="es-ES" b="1" kern="1200" cap="all" dirty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</a:rPr>
            </a:br>
            <a:r>
              <a:rPr lang="es-ES" b="1" kern="1200" cap="all" dirty="0" smtClean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</a:rPr>
              <a:t>5ª </a:t>
            </a:r>
            <a:r>
              <a:rPr lang="es-ES" b="1" kern="1200" cap="all" dirty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</a:rPr>
              <a:t>Clase</a:t>
            </a:r>
            <a:endParaRPr lang="es-PA" b="1" kern="1200" cap="all" dirty="0">
              <a:solidFill>
                <a:schemeClr val="tx2">
                  <a:satMod val="200000"/>
                </a:schemeClr>
              </a:solidFill>
              <a:effectLst>
                <a:reflection blurRad="12700" stA="34000" endA="740" endPos="53000" dir="5400000" sy="-100000" algn="bl" rotWithShape="0"/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914400" y="152400"/>
            <a:ext cx="7772400" cy="4572000"/>
          </a:xfrm>
        </p:spPr>
        <p:txBody>
          <a:bodyPr lIns="100584" anchor="b">
            <a:normAutofit fontScale="77500" lnSpcReduction="20000"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3400" b="1" kern="1200" dirty="0"/>
              <a:t>§ 4. Conformidad del contrato a las exigencias sociales</a:t>
            </a:r>
            <a:endParaRPr lang="es-PA" sz="3400" b="1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300" b="1" kern="1200" dirty="0"/>
              <a:t>A. </a:t>
            </a:r>
            <a:r>
              <a:rPr lang="es-CL" sz="2300" kern="1200" dirty="0"/>
              <a:t>Las exigencias sociales y el contenido del contrato</a:t>
            </a:r>
            <a:endParaRPr lang="es-PA" sz="2300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000" kern="1200" dirty="0"/>
              <a:t>(i) El “civismo” contractual</a:t>
            </a:r>
            <a:endParaRPr lang="es-PA" sz="2000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000" kern="1200" dirty="0"/>
              <a:t>	a) Orden público y buenas costumbres</a:t>
            </a:r>
            <a:endParaRPr lang="es-PA" sz="2000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000" kern="1200" dirty="0"/>
              <a:t>	b) Fraude a la ley</a:t>
            </a:r>
            <a:endParaRPr lang="es-PA" sz="2000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000" kern="1200" dirty="0"/>
              <a:t>(</a:t>
            </a:r>
            <a:r>
              <a:rPr lang="es-CL" sz="2000" kern="1200" dirty="0" err="1"/>
              <a:t>ii</a:t>
            </a:r>
            <a:r>
              <a:rPr lang="es-CL" sz="2000" kern="1200" dirty="0"/>
              <a:t>) La justicia contractual</a:t>
            </a:r>
            <a:endParaRPr lang="es-PA" sz="2000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000" kern="1200" dirty="0"/>
              <a:t>	a) Derecho clásico</a:t>
            </a:r>
            <a:endParaRPr lang="es-PA" sz="2000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000" kern="1200" dirty="0"/>
              <a:t>	b) Derecho contemporáneo</a:t>
            </a:r>
            <a:endParaRPr lang="es-PA" sz="2000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000" kern="1200" dirty="0"/>
              <a:t>(</a:t>
            </a:r>
            <a:r>
              <a:rPr lang="es-CL" sz="2000" kern="1200" dirty="0" err="1"/>
              <a:t>iii</a:t>
            </a:r>
            <a:r>
              <a:rPr lang="es-CL" sz="2000" kern="1200" dirty="0"/>
              <a:t>) La sinceridad contractual</a:t>
            </a:r>
            <a:endParaRPr lang="es-PA" sz="2000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000" kern="1200" dirty="0"/>
              <a:t>	a) La transparencia</a:t>
            </a:r>
            <a:endParaRPr lang="es-PA" sz="2000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000" kern="1200" dirty="0"/>
              <a:t>	b) La simulación</a:t>
            </a:r>
            <a:endParaRPr lang="es-PA" sz="2000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000" kern="1200" dirty="0"/>
              <a:t> </a:t>
            </a:r>
            <a:endParaRPr lang="es-PA" sz="2000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300" b="1" kern="1200" dirty="0"/>
              <a:t>B. Las exigencias sociales y la forma del contrato</a:t>
            </a:r>
            <a:endParaRPr lang="es-PA" sz="2300" b="1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000" kern="1200" dirty="0"/>
              <a:t>(i) Las exigencias de forma (solemnidades)</a:t>
            </a:r>
            <a:endParaRPr lang="es-PA" sz="2000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000" kern="1200" dirty="0"/>
              <a:t>(</a:t>
            </a:r>
            <a:r>
              <a:rPr lang="es-CL" sz="2000" kern="1200" dirty="0" err="1"/>
              <a:t>ii</a:t>
            </a:r>
            <a:r>
              <a:rPr lang="es-CL" sz="2000" kern="1200" dirty="0"/>
              <a:t>) Las exigencias de prueba</a:t>
            </a:r>
            <a:endParaRPr lang="es-PA" sz="2000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000" kern="1200" dirty="0"/>
              <a:t>(</a:t>
            </a:r>
            <a:r>
              <a:rPr lang="es-CL" sz="2000" kern="1200" dirty="0" err="1"/>
              <a:t>iii</a:t>
            </a:r>
            <a:r>
              <a:rPr lang="es-CL" sz="2000" kern="1200" dirty="0"/>
              <a:t>) Formalidades habilitantes</a:t>
            </a:r>
            <a:endParaRPr lang="es-PA" sz="2000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000" kern="1200" dirty="0"/>
              <a:t>(</a:t>
            </a:r>
            <a:r>
              <a:rPr lang="es-CL" sz="2000" kern="1200" dirty="0" err="1"/>
              <a:t>iv</a:t>
            </a:r>
            <a:r>
              <a:rPr lang="es-CL" sz="2000" kern="1200" dirty="0"/>
              <a:t>) Formalidades de publicidad</a:t>
            </a:r>
            <a:endParaRPr lang="es-PA" sz="2000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000" kern="1200" dirty="0"/>
              <a:t>(v) Formalidades administrativas</a:t>
            </a:r>
            <a:endParaRPr lang="es-PA" sz="2000" kern="120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s-CL" sz="2000" kern="1200" dirty="0"/>
              <a:t>(vi) Formalidades convencionales</a:t>
            </a:r>
            <a:endParaRPr lang="es-PA" sz="2000" kern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" dur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9" dur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2" dur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5" dur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8" dur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1" dur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4" dur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7" dur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0" dur="1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85729"/>
            <a:ext cx="7772400" cy="857256"/>
          </a:xfrm>
        </p:spPr>
        <p:txBody>
          <a:bodyPr/>
          <a:lstStyle/>
          <a:p>
            <a:r>
              <a:rPr lang="es-ES" dirty="0" smtClean="0">
                <a:solidFill>
                  <a:srgbClr val="FFFF00"/>
                </a:solidFill>
              </a:rPr>
              <a:t>Efectos de la Simulación</a:t>
            </a:r>
            <a:endParaRPr lang="es-PA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142984"/>
            <a:ext cx="7772400" cy="5213366"/>
          </a:xfrm>
        </p:spPr>
        <p:txBody>
          <a:bodyPr/>
          <a:lstStyle/>
          <a:p>
            <a:pPr marL="582613" indent="-514350">
              <a:buFont typeface="+mj-lt"/>
              <a:buAutoNum type="arabicPeriod"/>
            </a:pPr>
            <a:r>
              <a:rPr lang="es-ES" dirty="0" smtClean="0">
                <a:latin typeface="Algerian" pitchFamily="82" charset="0"/>
              </a:rPr>
              <a:t>Efectos entre las partes</a:t>
            </a:r>
          </a:p>
          <a:p>
            <a:pPr marL="911225" lvl="1" indent="-514350"/>
            <a:r>
              <a:rPr lang="es-ES" i="1" dirty="0" smtClean="0"/>
              <a:t>Entre ellas el acto simulado no existe</a:t>
            </a:r>
          </a:p>
          <a:p>
            <a:pPr marL="911225" lvl="1" indent="-514350">
              <a:buNone/>
            </a:pPr>
            <a:r>
              <a:rPr lang="es-ES" dirty="0" smtClean="0"/>
              <a:t>Si </a:t>
            </a:r>
            <a:r>
              <a:rPr lang="es-ES" dirty="0" err="1" smtClean="0"/>
              <a:t>Ó</a:t>
            </a:r>
            <a:r>
              <a:rPr lang="es-ES" dirty="0" err="1" smtClean="0"/>
              <a:t>belix</a:t>
            </a:r>
            <a:r>
              <a:rPr lang="es-ES" dirty="0" smtClean="0"/>
              <a:t> presta a </a:t>
            </a:r>
            <a:r>
              <a:rPr lang="es-ES" dirty="0" err="1" smtClean="0"/>
              <a:t>Ásterix</a:t>
            </a:r>
            <a:r>
              <a:rPr lang="es-ES" dirty="0" smtClean="0"/>
              <a:t> su pócima simulando una compraventa, y luego </a:t>
            </a:r>
            <a:r>
              <a:rPr lang="es-ES" dirty="0" err="1" smtClean="0"/>
              <a:t>Óbelix</a:t>
            </a:r>
            <a:r>
              <a:rPr lang="es-ES" dirty="0" smtClean="0"/>
              <a:t> reclama el precio ¿se puede anular el acto simulado?</a:t>
            </a:r>
          </a:p>
          <a:p>
            <a:pPr marL="1166813" lvl="2" indent="-514350"/>
            <a:r>
              <a:rPr lang="es-ES" dirty="0" smtClean="0"/>
              <a:t>La contraescritura es muy usada para asegurar a las partes…</a:t>
            </a:r>
          </a:p>
          <a:p>
            <a:pPr marL="1166813" lvl="2" indent="-514350"/>
            <a:r>
              <a:rPr lang="es-ES" dirty="0" smtClean="0"/>
              <a:t>Y si el acto simulado consta en escritura pública y el disimulado en privada?</a:t>
            </a:r>
          </a:p>
          <a:p>
            <a:pPr marL="1166813" lvl="2" indent="-514350"/>
            <a:endParaRPr lang="es-ES" dirty="0" smtClean="0"/>
          </a:p>
          <a:p>
            <a:pPr marL="911225" lvl="1" indent="-514350">
              <a:buNone/>
            </a:pPr>
            <a:r>
              <a:rPr lang="es-ES" i="1" dirty="0" smtClean="0">
                <a:solidFill>
                  <a:srgbClr val="FFFF00"/>
                </a:solidFill>
              </a:rPr>
              <a:t>El pacto secreto vale entre partes… “la simulación no mediando perjuicio de tercero, es perfectamente lícita en nuestro derecho”(RDJ, t. 33, secc., p. 17)</a:t>
            </a:r>
            <a:endParaRPr lang="es-PA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flipV="1">
            <a:off x="914400" y="-428651"/>
            <a:ext cx="7772400" cy="142876"/>
          </a:xfrm>
        </p:spPr>
        <p:txBody>
          <a:bodyPr/>
          <a:lstStyle/>
          <a:p>
            <a:endParaRPr lang="es-PA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714356"/>
            <a:ext cx="7772400" cy="5641994"/>
          </a:xfrm>
        </p:spPr>
        <p:txBody>
          <a:bodyPr/>
          <a:lstStyle/>
          <a:p>
            <a:pPr marL="582613" indent="-514350">
              <a:buFont typeface="+mj-lt"/>
              <a:buAutoNum type="arabicPeriod" startAt="2"/>
            </a:pPr>
            <a:r>
              <a:rPr lang="es-ES" sz="3200" dirty="0" smtClean="0">
                <a:latin typeface="Algerian" pitchFamily="82" charset="0"/>
              </a:rPr>
              <a:t>Efectos frente a terceros</a:t>
            </a:r>
          </a:p>
          <a:p>
            <a:pPr marL="582613" indent="-514350">
              <a:buNone/>
            </a:pPr>
            <a:r>
              <a:rPr lang="es-ES" sz="3200" dirty="0" smtClean="0">
                <a:latin typeface="Algerian" pitchFamily="82" charset="0"/>
              </a:rPr>
              <a:t>	</a:t>
            </a:r>
            <a:endParaRPr lang="es-ES" sz="3200" dirty="0" smtClean="0">
              <a:latin typeface="Algerian" pitchFamily="82" charset="0"/>
            </a:endParaRPr>
          </a:p>
          <a:p>
            <a:pPr marL="582613" indent="-514350">
              <a:buNone/>
            </a:pPr>
            <a:r>
              <a:rPr lang="es-ES" sz="3600" dirty="0" smtClean="0">
                <a:latin typeface="Calibri" pitchFamily="34" charset="0"/>
              </a:rPr>
              <a:t>¿cuál es el acto válido?</a:t>
            </a:r>
          </a:p>
          <a:p>
            <a:pPr marL="582613" indent="-514350">
              <a:buNone/>
            </a:pPr>
            <a:endParaRPr lang="es-ES" sz="3200" dirty="0" smtClean="0">
              <a:latin typeface="Calibri" pitchFamily="34" charset="0"/>
            </a:endParaRPr>
          </a:p>
          <a:p>
            <a:pPr marL="582613" indent="-514350">
              <a:buNone/>
            </a:pPr>
            <a:r>
              <a:rPr lang="es-ES" sz="3200" dirty="0" smtClean="0">
                <a:latin typeface="Calibri" pitchFamily="34" charset="0"/>
              </a:rPr>
              <a:t>	</a:t>
            </a:r>
            <a:r>
              <a:rPr lang="es-ES" sz="3200" i="1" dirty="0" smtClean="0">
                <a:latin typeface="Calibri" pitchFamily="34" charset="0"/>
              </a:rPr>
              <a:t>los terceros de buena fe pueden elegir</a:t>
            </a:r>
          </a:p>
          <a:p>
            <a:pPr marL="582613" indent="-514350">
              <a:buNone/>
            </a:pPr>
            <a:r>
              <a:rPr lang="es-ES" sz="3200" i="1" dirty="0" smtClean="0">
                <a:latin typeface="Calibri" pitchFamily="34" charset="0"/>
              </a:rPr>
              <a:t>	</a:t>
            </a:r>
            <a:r>
              <a:rPr lang="es-ES" sz="3200" i="1" dirty="0" smtClean="0">
                <a:latin typeface="Calibri" pitchFamily="34" charset="0"/>
              </a:rPr>
              <a:t>la buena fe… del derecho que se pueda ver afectado</a:t>
            </a:r>
          </a:p>
          <a:p>
            <a:pPr marL="582613" indent="-514350">
              <a:buNone/>
            </a:pPr>
            <a:endParaRPr lang="es-ES" sz="3200" dirty="0" smtClean="0">
              <a:latin typeface="Calibri" pitchFamily="34" charset="0"/>
            </a:endParaRPr>
          </a:p>
          <a:p>
            <a:pPr marL="582613" indent="-514350">
              <a:buNone/>
            </a:pPr>
            <a:r>
              <a:rPr lang="es-ES" sz="3200" dirty="0" smtClean="0">
                <a:latin typeface="Calibri" pitchFamily="34" charset="0"/>
              </a:rPr>
              <a:t>	</a:t>
            </a:r>
            <a:r>
              <a:rPr lang="es-ES" sz="3200" i="1" dirty="0" smtClean="0">
                <a:solidFill>
                  <a:srgbClr val="FFFF00"/>
                </a:solidFill>
                <a:latin typeface="Calibri" pitchFamily="34" charset="0"/>
              </a:rPr>
              <a:t>es un cuestión de prueba (presunciones)</a:t>
            </a:r>
          </a:p>
          <a:p>
            <a:pPr marL="582613" indent="-514350">
              <a:buNone/>
            </a:pPr>
            <a:endParaRPr lang="es-ES" sz="32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flipV="1">
            <a:off x="914400" y="-571527"/>
            <a:ext cx="7772400" cy="214314"/>
          </a:xfrm>
        </p:spPr>
        <p:txBody>
          <a:bodyPr/>
          <a:lstStyle/>
          <a:p>
            <a:endParaRPr lang="es-PA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428604"/>
            <a:ext cx="7772400" cy="5927746"/>
          </a:xfrm>
        </p:spPr>
        <p:txBody>
          <a:bodyPr/>
          <a:lstStyle/>
          <a:p>
            <a:pPr marL="582613" indent="-514350">
              <a:buNone/>
            </a:pPr>
            <a:r>
              <a:rPr lang="es-ES" sz="3200" i="1" dirty="0" smtClean="0">
                <a:solidFill>
                  <a:srgbClr val="FFFF00"/>
                </a:solidFill>
                <a:latin typeface="Calibri" pitchFamily="34" charset="0"/>
              </a:rPr>
              <a:t>“La prueba de la simulación es indirecta, de indicios, de conjeturas y es la que verdaderamente hiere a fondo la simulación porque la combate en su terreno”</a:t>
            </a:r>
          </a:p>
          <a:p>
            <a:pPr marL="582613" indent="-514350">
              <a:buNone/>
            </a:pPr>
            <a:r>
              <a:rPr lang="es-ES" sz="3200" i="1" dirty="0" smtClean="0">
                <a:solidFill>
                  <a:srgbClr val="FFFF00"/>
                </a:solidFill>
                <a:latin typeface="Calibri" pitchFamily="34" charset="0"/>
              </a:rPr>
              <a:t>“Se induce, se infiere del ambiente en que ha nacido el contrato, de las relaciones entre las partes, del contenido de aquél y circunstancias que lo acompañan”</a:t>
            </a:r>
            <a:endParaRPr lang="es-PA" sz="3200" i="1" dirty="0" smtClean="0">
              <a:solidFill>
                <a:srgbClr val="FFFF0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es-ES" sz="2800" dirty="0" smtClean="0"/>
              <a:t>Corte de Apelaciones de Santiago, </a:t>
            </a:r>
          </a:p>
          <a:p>
            <a:pPr algn="ctr">
              <a:buNone/>
            </a:pPr>
            <a:r>
              <a:rPr lang="es-ES" sz="2800" dirty="0" smtClean="0"/>
              <a:t>RDJ, t. 55, secc. 1ª, p. 188.</a:t>
            </a:r>
            <a:endParaRPr lang="es-P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dirty="0" smtClean="0"/>
              <a:t>Efectos frente a terceros que quieren prevalerse de la </a:t>
            </a:r>
            <a:r>
              <a:rPr lang="es-ES" sz="2800" dirty="0" smtClean="0"/>
              <a:t>v</a:t>
            </a:r>
            <a:r>
              <a:rPr lang="es-ES" sz="2800" dirty="0" smtClean="0"/>
              <a:t>oluntad real</a:t>
            </a:r>
            <a:endParaRPr lang="es-PA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i="1" dirty="0" smtClean="0"/>
              <a:t>Ej. U</a:t>
            </a:r>
            <a:r>
              <a:rPr lang="es-PA" i="1" dirty="0" smtClean="0"/>
              <a:t>na persona que aparece arrendando un bien mueble, en circunstancias que tiene el bien en realidad por una donación</a:t>
            </a:r>
          </a:p>
          <a:p>
            <a:endParaRPr lang="es-PA" dirty="0" smtClean="0"/>
          </a:p>
          <a:p>
            <a:r>
              <a:rPr lang="es-ES" dirty="0" smtClean="0"/>
              <a:t>Si usted fuera su acreedor…</a:t>
            </a:r>
          </a:p>
          <a:p>
            <a:pPr>
              <a:buNone/>
            </a:pPr>
            <a:r>
              <a:rPr lang="es-ES" smtClean="0"/>
              <a:t>¿</a:t>
            </a:r>
            <a:r>
              <a:rPr lang="es-ES" dirty="0" smtClean="0"/>
              <a:t>cuál contrato le interesaría mantener?¿debe pedir la declaración de que el contrato que produce efectos es el de donación? </a:t>
            </a:r>
            <a:r>
              <a:rPr lang="es-ES" dirty="0" smtClean="0"/>
              <a:t>o</a:t>
            </a:r>
            <a:r>
              <a:rPr lang="es-ES" dirty="0" smtClean="0"/>
              <a:t> quizás…</a:t>
            </a:r>
          </a:p>
          <a:p>
            <a:pPr>
              <a:buNone/>
            </a:pPr>
            <a:r>
              <a:rPr lang="es-ES" dirty="0" smtClean="0"/>
              <a:t>	¿pedir la ineficacia del mismo?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La Simulación</a:t>
            </a:r>
            <a:endParaRPr lang="es-PA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371600"/>
            <a:ext cx="7772400" cy="498475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s-ES" dirty="0" smtClean="0"/>
              <a:t>“Declaración de un contenido de voluntad no real, emitida conscientemente y de acuerdo entre las partes, para producir con fines de engaño la apariencia de un negocio jurídico que no existe o es distinto de aquel que realmente se ha llevado a cabo” (Ferrara)</a:t>
            </a:r>
          </a:p>
          <a:p>
            <a:pPr>
              <a:buFont typeface="Wingdings" pitchFamily="2" charset="2"/>
              <a:buNone/>
              <a:defRPr/>
            </a:pPr>
            <a:endParaRPr lang="es-ES" dirty="0" smtClean="0"/>
          </a:p>
          <a:p>
            <a:pPr lvl="1" algn="ctr">
              <a:defRPr/>
            </a:pPr>
            <a:r>
              <a:rPr lang="es-E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Declaración no conforme con la voluntad</a:t>
            </a:r>
          </a:p>
          <a:p>
            <a:pPr lvl="1" algn="ctr">
              <a:defRPr/>
            </a:pPr>
            <a:r>
              <a:rPr lang="es-E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Concertada entre las partes</a:t>
            </a:r>
          </a:p>
          <a:p>
            <a:pPr lvl="1" algn="ctr">
              <a:defRPr/>
            </a:pPr>
            <a:r>
              <a:rPr lang="es-E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Se busca engañar a terceros</a:t>
            </a:r>
            <a:endParaRPr lang="es-PA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A) S. lícita/S. Ilícita</a:t>
            </a:r>
            <a:endParaRPr lang="es-PA" smtClean="0"/>
          </a:p>
        </p:txBody>
      </p:sp>
      <p:sp>
        <p:nvSpPr>
          <p:cNvPr id="6147" name="2 Marcador de contenido"/>
          <p:cNvSpPr>
            <a:spLocks noGrp="1"/>
          </p:cNvSpPr>
          <p:nvPr>
            <p:ph idx="1"/>
          </p:nvPr>
        </p:nvSpPr>
        <p:spPr>
          <a:xfrm>
            <a:off x="914400" y="1295400"/>
            <a:ext cx="7772400" cy="5060950"/>
          </a:xfrm>
        </p:spPr>
        <p:txBody>
          <a:bodyPr/>
          <a:lstStyle/>
          <a:p>
            <a:r>
              <a:rPr lang="es-ES" dirty="0" smtClean="0"/>
              <a:t>Simulación lícita</a:t>
            </a:r>
          </a:p>
          <a:p>
            <a:pPr lvl="1"/>
            <a:r>
              <a:rPr lang="es-ES" dirty="0" smtClean="0"/>
              <a:t>No se persigue el perjuicio de terceros</a:t>
            </a:r>
          </a:p>
          <a:p>
            <a:pPr lvl="1"/>
            <a:r>
              <a:rPr lang="es-ES" dirty="0" smtClean="0"/>
              <a:t>Cualquier móvil, excepto el daño…</a:t>
            </a:r>
          </a:p>
          <a:p>
            <a:endParaRPr lang="es-ES" dirty="0" smtClean="0"/>
          </a:p>
          <a:p>
            <a:r>
              <a:rPr lang="es-ES" dirty="0" smtClean="0"/>
              <a:t>Simulación ilícita</a:t>
            </a:r>
          </a:p>
          <a:p>
            <a:pPr lvl="1"/>
            <a:r>
              <a:rPr lang="es-ES" dirty="0" smtClean="0"/>
              <a:t>Busca el perjuicio de un tercero o </a:t>
            </a:r>
            <a:endParaRPr lang="es-ES" dirty="0" smtClean="0"/>
          </a:p>
          <a:p>
            <a:pPr lvl="1">
              <a:buNone/>
            </a:pPr>
            <a:r>
              <a:rPr lang="es-ES" dirty="0" smtClean="0"/>
              <a:t>	</a:t>
            </a:r>
            <a:r>
              <a:rPr lang="es-ES" dirty="0" smtClean="0"/>
              <a:t>la </a:t>
            </a:r>
            <a:r>
              <a:rPr lang="es-ES" dirty="0" smtClean="0"/>
              <a:t>violación de la </a:t>
            </a:r>
            <a:r>
              <a:rPr lang="es-ES" dirty="0" smtClean="0"/>
              <a:t>ley… por ej.</a:t>
            </a:r>
          </a:p>
          <a:p>
            <a:pPr lvl="2"/>
            <a:r>
              <a:rPr lang="es-ES" i="1" dirty="0" smtClean="0"/>
              <a:t>Apremio de acreedores</a:t>
            </a:r>
          </a:p>
          <a:p>
            <a:pPr lvl="2"/>
            <a:r>
              <a:rPr lang="es-ES" i="1" dirty="0" smtClean="0"/>
              <a:t>Deseo de eludir asignaciones forzosas</a:t>
            </a:r>
          </a:p>
          <a:p>
            <a:pPr lvl="2"/>
            <a:r>
              <a:rPr lang="es-ES" i="1" dirty="0" smtClean="0"/>
              <a:t>Eludir una prohibición legal</a:t>
            </a:r>
          </a:p>
          <a:p>
            <a:pPr lvl="2"/>
            <a:r>
              <a:rPr lang="es-ES" i="1" dirty="0" smtClean="0"/>
              <a:t>Etc.</a:t>
            </a:r>
            <a:endParaRPr lang="es-ES" i="1" dirty="0" smtClean="0"/>
          </a:p>
          <a:p>
            <a:pPr lvl="1"/>
            <a:endParaRPr lang="es-ES" dirty="0" smtClean="0"/>
          </a:p>
          <a:p>
            <a:pPr lvl="1"/>
            <a:endParaRPr lang="es-P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 flipV="1">
            <a:off x="914400" y="-1371600"/>
            <a:ext cx="7772400" cy="1524000"/>
          </a:xfrm>
        </p:spPr>
        <p:txBody>
          <a:bodyPr/>
          <a:lstStyle/>
          <a:p>
            <a:endParaRPr lang="es-PA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914400"/>
            <a:ext cx="7772400" cy="5441950"/>
          </a:xfrm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es-ES" b="1" smtClean="0">
                <a:solidFill>
                  <a:srgbClr val="FFFF00"/>
                </a:solidFill>
                <a:latin typeface="Arial Rounded MT Bold" pitchFamily="34" charset="0"/>
              </a:rPr>
              <a:t>	“No hay una sanción para la simulación en sí misma considerada, lo que puede estar afecto a sanción es el acto disimulado”</a:t>
            </a:r>
          </a:p>
          <a:p>
            <a:pPr algn="r">
              <a:buFont typeface="Wingdings" pitchFamily="2" charset="2"/>
              <a:buNone/>
            </a:pPr>
            <a:r>
              <a:rPr lang="es-ES" sz="2000" b="1" smtClean="0">
                <a:solidFill>
                  <a:srgbClr val="FFFF00"/>
                </a:solidFill>
                <a:latin typeface="Arial Rounded MT Bold" pitchFamily="34" charset="0"/>
              </a:rPr>
              <a:t>(excepcionalmente… arts. 966; 1314; 2144; 1601 del Cc.)</a:t>
            </a:r>
          </a:p>
          <a:p>
            <a:pPr>
              <a:buFont typeface="Wingdings" pitchFamily="2" charset="2"/>
              <a:buNone/>
            </a:pPr>
            <a:endParaRPr lang="es-ES" b="1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s-ES" b="1" smtClean="0">
                <a:solidFill>
                  <a:srgbClr val="FFFF00"/>
                </a:solidFill>
                <a:latin typeface="Arial Rounded MT Bold" pitchFamily="34" charset="0"/>
              </a:rPr>
              <a:t>“El Código Civil no contempla una sanción específica para la simulación, ni siquiera la prohíbe”</a:t>
            </a:r>
            <a:endParaRPr lang="es-PA" b="1" smtClean="0">
              <a:solidFill>
                <a:srgbClr val="FFFF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¿cómo se regula?</a:t>
            </a:r>
            <a:endParaRPr lang="es-PA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295400"/>
            <a:ext cx="7772400" cy="5060950"/>
          </a:xfrm>
        </p:spPr>
        <p:txBody>
          <a:bodyPr/>
          <a:lstStyle/>
          <a:p>
            <a:r>
              <a:rPr lang="es-ES" dirty="0" smtClean="0"/>
              <a:t>A partir de la </a:t>
            </a:r>
            <a:r>
              <a:rPr lang="es-ES" b="1" i="1" u="sng" dirty="0" smtClean="0"/>
              <a:t>contra escritura </a:t>
            </a:r>
            <a:r>
              <a:rPr lang="es-ES" dirty="0" smtClean="0"/>
              <a:t> (</a:t>
            </a:r>
            <a:r>
              <a:rPr lang="es-ES" dirty="0" err="1" smtClean="0"/>
              <a:t>contre-lettres</a:t>
            </a:r>
            <a:r>
              <a:rPr lang="es-ES" dirty="0" smtClean="0"/>
              <a:t>) o </a:t>
            </a:r>
            <a:r>
              <a:rPr lang="es-ES" i="1" dirty="0" smtClean="0"/>
              <a:t>“documentos de que el hombre se vale para materializar y probar un acto secreto que altera otro acto jurídico aparente o establece la verdad respecto de una mera ficción”</a:t>
            </a:r>
          </a:p>
          <a:p>
            <a:endParaRPr lang="es-ES" dirty="0" smtClean="0"/>
          </a:p>
          <a:p>
            <a:pPr>
              <a:buFont typeface="Wingdings" pitchFamily="2" charset="2"/>
              <a:buNone/>
            </a:pPr>
            <a:r>
              <a:rPr lang="es-ES" i="1" dirty="0" smtClean="0">
                <a:solidFill>
                  <a:srgbClr val="FFFF00"/>
                </a:solidFill>
              </a:rPr>
              <a:t>“Art. 1707. Las escrituras privadas hechas por los contratantes para alterar lo pactado en escritura pública no producirán efecto contra terceros.</a:t>
            </a:r>
          </a:p>
          <a:p>
            <a:pPr>
              <a:buFont typeface="Wingdings" pitchFamily="2" charset="2"/>
              <a:buNone/>
            </a:pPr>
            <a:r>
              <a:rPr lang="es-ES" i="1" dirty="0" smtClean="0">
                <a:solidFill>
                  <a:srgbClr val="FFFF00"/>
                </a:solidFill>
              </a:rPr>
              <a:t>	  …”</a:t>
            </a:r>
            <a:endParaRPr lang="es-PA" i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B) S. absoluta/S. relativa</a:t>
            </a:r>
            <a:endParaRPr lang="es-PA" smtClean="0"/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C000"/>
                </a:solidFill>
              </a:rPr>
              <a:t>Simulación absoluta, </a:t>
            </a:r>
            <a:r>
              <a:rPr lang="es-ES" dirty="0" smtClean="0"/>
              <a:t>no hay en el acto nada real</a:t>
            </a:r>
          </a:p>
          <a:p>
            <a:pPr lvl="1"/>
            <a:r>
              <a:rPr lang="es-ES" dirty="0" smtClean="0"/>
              <a:t>Se utiliza para perjudicar a acreedores simulando la disminución del activo </a:t>
            </a:r>
          </a:p>
          <a:p>
            <a:pPr lvl="1"/>
            <a:r>
              <a:rPr lang="es-ES" dirty="0" smtClean="0"/>
              <a:t>Distinguir de la acción </a:t>
            </a:r>
            <a:r>
              <a:rPr lang="es-ES" dirty="0" err="1" smtClean="0"/>
              <a:t>pauliana</a:t>
            </a:r>
            <a:r>
              <a:rPr lang="es-ES" dirty="0" smtClean="0"/>
              <a:t> del art.2468 </a:t>
            </a:r>
            <a:r>
              <a:rPr lang="es-ES" dirty="0" err="1" smtClean="0"/>
              <a:t>Cc.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>
                <a:solidFill>
                  <a:srgbClr val="FFC000"/>
                </a:solidFill>
              </a:rPr>
              <a:t>Simulación relativa, </a:t>
            </a:r>
            <a:r>
              <a:rPr lang="es-ES" dirty="0" smtClean="0"/>
              <a:t>se ha querido realizar un acto diferente del manifestado total o parcialmente (Ej. compraventa que pasa por donación)</a:t>
            </a:r>
          </a:p>
          <a:p>
            <a:pPr lvl="1"/>
            <a:endParaRPr lang="es-ES" dirty="0" smtClean="0"/>
          </a:p>
          <a:p>
            <a:endParaRPr lang="es-ES" dirty="0" smtClean="0"/>
          </a:p>
          <a:p>
            <a:endParaRPr lang="es-P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Formas de simulación</a:t>
            </a:r>
            <a:endParaRPr lang="es-PA" smtClean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914400" y="1371600"/>
            <a:ext cx="7772400" cy="4984750"/>
          </a:xfrm>
        </p:spPr>
        <p:txBody>
          <a:bodyPr/>
          <a:lstStyle/>
          <a:p>
            <a:r>
              <a:rPr lang="es-ES" smtClean="0">
                <a:solidFill>
                  <a:srgbClr val="FFC000"/>
                </a:solidFill>
              </a:rPr>
              <a:t>Respecto de la existencia del acto o contrato</a:t>
            </a:r>
            <a:r>
              <a:rPr lang="es-ES" smtClean="0"/>
              <a:t>, se da apariencia a algo que no existe (s. absoluta)</a:t>
            </a:r>
          </a:p>
          <a:p>
            <a:r>
              <a:rPr lang="es-ES" smtClean="0">
                <a:solidFill>
                  <a:srgbClr val="FFC000"/>
                </a:solidFill>
              </a:rPr>
              <a:t>Respecto de la naturaleza …, </a:t>
            </a:r>
            <a:r>
              <a:rPr lang="es-ES" smtClean="0"/>
              <a:t>se celebra un acto que sirve para esconder otro (s. relativa)</a:t>
            </a:r>
          </a:p>
          <a:p>
            <a:r>
              <a:rPr lang="es-ES" smtClean="0">
                <a:solidFill>
                  <a:srgbClr val="FFC000"/>
                </a:solidFill>
              </a:rPr>
              <a:t>Respecto de las personas de los contratantes…, </a:t>
            </a:r>
            <a:r>
              <a:rPr lang="es-ES" smtClean="0"/>
              <a:t>se celebre un acto real en certeza y contenido, pero se atribuye la parte de partes a personas que no la tienen (testaferro)</a:t>
            </a:r>
            <a:endParaRPr lang="es-P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914400" y="1"/>
            <a:ext cx="7772400" cy="785794"/>
          </a:xfrm>
        </p:spPr>
        <p:txBody>
          <a:bodyPr/>
          <a:lstStyle/>
          <a:p>
            <a:r>
              <a:rPr lang="es-ES" dirty="0" smtClean="0"/>
              <a:t>Ejemplos</a:t>
            </a:r>
            <a:endParaRPr lang="es-PA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914400" y="500042"/>
            <a:ext cx="7772400" cy="5856308"/>
          </a:xfrm>
        </p:spPr>
        <p:txBody>
          <a:bodyPr/>
          <a:lstStyle/>
          <a:p>
            <a:pPr marL="582613" indent="-514350">
              <a:buFont typeface="+mj-lt"/>
              <a:buAutoNum type="arabicPeriod"/>
            </a:pPr>
            <a:r>
              <a:rPr lang="es-ES" dirty="0" smtClean="0">
                <a:solidFill>
                  <a:srgbClr val="FFFF00"/>
                </a:solidFill>
              </a:rPr>
              <a:t>Liberalidad disfrazada de contrato oneroso</a:t>
            </a:r>
          </a:p>
          <a:p>
            <a:pPr marL="911225" lvl="1" indent="-514350">
              <a:buNone/>
            </a:pPr>
            <a:r>
              <a:rPr lang="es-ES" i="1" dirty="0" smtClean="0"/>
              <a:t>El </a:t>
            </a:r>
            <a:r>
              <a:rPr lang="es-ES" i="1" dirty="0" err="1" smtClean="0"/>
              <a:t>sr.</a:t>
            </a:r>
            <a:r>
              <a:rPr lang="es-ES" i="1" dirty="0" smtClean="0"/>
              <a:t> blanco</a:t>
            </a:r>
            <a:r>
              <a:rPr lang="es-ES" i="1" dirty="0" smtClean="0"/>
              <a:t> dona al </a:t>
            </a:r>
            <a:r>
              <a:rPr lang="es-ES" i="1" dirty="0" err="1" smtClean="0"/>
              <a:t>sr.</a:t>
            </a:r>
            <a:r>
              <a:rPr lang="es-ES" i="1" dirty="0" smtClean="0"/>
              <a:t> azul una </a:t>
            </a:r>
            <a:r>
              <a:rPr lang="es-ES" i="1" dirty="0" err="1" smtClean="0"/>
              <a:t>bicicicleta</a:t>
            </a:r>
            <a:r>
              <a:rPr lang="es-ES" i="1" dirty="0" smtClean="0"/>
              <a:t>, pero concurren a la celebración de una compraventa</a:t>
            </a:r>
          </a:p>
          <a:p>
            <a:pPr marL="911225" lvl="1" indent="-514350">
              <a:buNone/>
            </a:pPr>
            <a:r>
              <a:rPr lang="es-ES" dirty="0" smtClean="0"/>
              <a:t>¿podrían </a:t>
            </a:r>
            <a:r>
              <a:rPr lang="es-ES" i="1" u="sng" dirty="0" smtClean="0"/>
              <a:t>anularse </a:t>
            </a:r>
            <a:r>
              <a:rPr lang="es-ES" dirty="0" smtClean="0"/>
              <a:t>los contratos?¿cómo? (art. 1401)</a:t>
            </a:r>
          </a:p>
          <a:p>
            <a:pPr marL="582613" indent="-514350">
              <a:buFont typeface="+mj-lt"/>
              <a:buAutoNum type="arabicPeriod"/>
            </a:pPr>
            <a:endParaRPr lang="es-ES" dirty="0" smtClean="0"/>
          </a:p>
          <a:p>
            <a:pPr marL="582613" indent="-514350">
              <a:buFont typeface="+mj-lt"/>
              <a:buAutoNum type="arabicPeriod"/>
            </a:pPr>
            <a:r>
              <a:rPr lang="es-ES" dirty="0" smtClean="0">
                <a:solidFill>
                  <a:srgbClr val="FFFF00"/>
                </a:solidFill>
              </a:rPr>
              <a:t>Simulación en el contenido del contrato </a:t>
            </a:r>
            <a:r>
              <a:rPr lang="es-ES" sz="2400" dirty="0" smtClean="0"/>
              <a:t>(objeto, precio, fecha, modalidad y pactos accesorios)</a:t>
            </a:r>
          </a:p>
          <a:p>
            <a:pPr marL="582613" indent="-514350">
              <a:buFont typeface="+mj-lt"/>
              <a:buAutoNum type="arabicPeriod"/>
            </a:pPr>
            <a:endParaRPr lang="es-ES" sz="2400" dirty="0" smtClean="0"/>
          </a:p>
          <a:p>
            <a:pPr marL="911225" lvl="1" indent="-514350">
              <a:buClr>
                <a:srgbClr val="FFFF00"/>
              </a:buClr>
              <a:buFont typeface="Wingdings" pitchFamily="2" charset="2"/>
              <a:buChar char="§"/>
            </a:pPr>
            <a:r>
              <a:rPr lang="es-ES" i="1" dirty="0" smtClean="0"/>
              <a:t>Se </a:t>
            </a:r>
            <a:r>
              <a:rPr lang="es-ES" i="1" dirty="0" err="1" smtClean="0"/>
              <a:t>antefecha</a:t>
            </a:r>
            <a:r>
              <a:rPr lang="es-ES" i="1" dirty="0" smtClean="0"/>
              <a:t> un contrato hecho por un deudor en quiebra para evitar la nulidad</a:t>
            </a:r>
          </a:p>
          <a:p>
            <a:pPr marL="911225" lvl="1" indent="-514350">
              <a:buClr>
                <a:srgbClr val="FFFF00"/>
              </a:buClr>
              <a:buFont typeface="Wingdings" pitchFamily="2" charset="2"/>
              <a:buChar char="§"/>
            </a:pPr>
            <a:r>
              <a:rPr lang="es-ES" i="1" dirty="0" smtClean="0"/>
              <a:t>Se postdata un contrato realizado por un incapaz</a:t>
            </a:r>
          </a:p>
          <a:p>
            <a:pPr marL="911225" lvl="1" indent="-514350">
              <a:buClr>
                <a:srgbClr val="FFFF00"/>
              </a:buClr>
              <a:buFont typeface="Wingdings" pitchFamily="2" charset="2"/>
              <a:buChar char="§"/>
            </a:pPr>
            <a:r>
              <a:rPr lang="es-ES" i="1" dirty="0" smtClean="0"/>
              <a:t>Si simula la existencia de un plazo, pero la obligación es pura y simple</a:t>
            </a:r>
          </a:p>
          <a:p>
            <a:pPr marL="911225" lvl="1" indent="-514350">
              <a:buNone/>
            </a:pPr>
            <a:endParaRPr lang="es-P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Ejemplos</a:t>
            </a:r>
            <a:endParaRPr lang="es-PA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357298"/>
            <a:ext cx="7772400" cy="4999052"/>
          </a:xfrm>
        </p:spPr>
        <p:txBody>
          <a:bodyPr/>
          <a:lstStyle/>
          <a:p>
            <a:pPr marL="582613" indent="-514350">
              <a:buFont typeface="+mj-lt"/>
              <a:buAutoNum type="arabicPeriod" startAt="3"/>
            </a:pPr>
            <a:r>
              <a:rPr lang="es-ES" sz="3200" b="1" dirty="0" smtClean="0"/>
              <a:t>Simulación en los sujetos</a:t>
            </a:r>
          </a:p>
          <a:p>
            <a:pPr marL="582613" indent="-514350">
              <a:buNone/>
            </a:pPr>
            <a:r>
              <a:rPr lang="es-ES" dirty="0" smtClean="0"/>
              <a:t>	</a:t>
            </a:r>
            <a:r>
              <a:rPr lang="es-ES" i="1" dirty="0" smtClean="0"/>
              <a:t>Compraventa entre marido y mujer: se celebra a través de un tercero que aparece comprando a uno de los cónyuges y vendiéndolos en seguid al otro</a:t>
            </a:r>
          </a:p>
          <a:p>
            <a:pPr marL="582613" indent="-514350">
              <a:buNone/>
            </a:pPr>
            <a:r>
              <a:rPr lang="es-ES" dirty="0" smtClean="0"/>
              <a:t>	</a:t>
            </a:r>
            <a:r>
              <a:rPr lang="es-ES" dirty="0" smtClean="0"/>
              <a:t> (ver art. 1796 </a:t>
            </a:r>
            <a:r>
              <a:rPr lang="es-ES" dirty="0" err="1" smtClean="0"/>
              <a:t>Cc.</a:t>
            </a:r>
            <a:r>
              <a:rPr lang="es-ES" dirty="0" smtClean="0"/>
              <a:t>)</a:t>
            </a:r>
          </a:p>
          <a:p>
            <a:pPr marL="582613" indent="-514350">
              <a:buNone/>
            </a:pPr>
            <a:endParaRPr lang="es-ES" dirty="0" smtClean="0"/>
          </a:p>
          <a:p>
            <a:pPr marL="582613" indent="-514350">
              <a:buNone/>
            </a:pPr>
            <a:r>
              <a:rPr lang="es-ES" i="1" dirty="0" smtClean="0"/>
              <a:t>	También deudor fraudulento que adquiere bienes a través de otras personas…</a:t>
            </a:r>
            <a:endParaRPr lang="es-P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">
  <a:themeElements>
    <a:clrScheme name="Metro 1">
      <a:dk1>
        <a:srgbClr val="4E5B6F"/>
      </a:dk1>
      <a:lt1>
        <a:srgbClr val="FFFFFF"/>
      </a:lt1>
      <a:dk2>
        <a:srgbClr val="000000"/>
      </a:dk2>
      <a:lt2>
        <a:srgbClr val="D6ECFF"/>
      </a:lt2>
      <a:accent1>
        <a:srgbClr val="7FD13B"/>
      </a:accent1>
      <a:accent2>
        <a:srgbClr val="EA157A"/>
      </a:accent2>
      <a:accent3>
        <a:srgbClr val="AAAAAA"/>
      </a:accent3>
      <a:accent4>
        <a:srgbClr val="DADADA"/>
      </a:accent4>
      <a:accent5>
        <a:srgbClr val="C0E5AF"/>
      </a:accent5>
      <a:accent6>
        <a:srgbClr val="D4126E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tro 1">
        <a:dk1>
          <a:srgbClr val="4E5B6F"/>
        </a:dk1>
        <a:lt1>
          <a:srgbClr val="FFFFFF"/>
        </a:lt1>
        <a:dk2>
          <a:srgbClr val="000000"/>
        </a:dk2>
        <a:lt2>
          <a:srgbClr val="D6ECFF"/>
        </a:lt2>
        <a:accent1>
          <a:srgbClr val="7FD13B"/>
        </a:accent1>
        <a:accent2>
          <a:srgbClr val="EA157A"/>
        </a:accent2>
        <a:accent3>
          <a:srgbClr val="AAAAAA"/>
        </a:accent3>
        <a:accent4>
          <a:srgbClr val="DADADA"/>
        </a:accent4>
        <a:accent5>
          <a:srgbClr val="C0E5AF"/>
        </a:accent5>
        <a:accent6>
          <a:srgbClr val="D4126E"/>
        </a:accent6>
        <a:hlink>
          <a:srgbClr val="EB8803"/>
        </a:hlink>
        <a:folHlink>
          <a:srgbClr val="5F779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699</Words>
  <PresentationFormat>Presentación en pantalla (4:3)</PresentationFormat>
  <Paragraphs>101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Metro</vt:lpstr>
      <vt:lpstr>Módulo nº 4 (26 oct/5 nov) 5ª Clase</vt:lpstr>
      <vt:lpstr>La Simulación</vt:lpstr>
      <vt:lpstr>A) S. lícita/S. Ilícita</vt:lpstr>
      <vt:lpstr>Diapositiva 4</vt:lpstr>
      <vt:lpstr>¿cómo se regula?</vt:lpstr>
      <vt:lpstr>B) S. absoluta/S. relativa</vt:lpstr>
      <vt:lpstr>Formas de simulación</vt:lpstr>
      <vt:lpstr>Ejemplos</vt:lpstr>
      <vt:lpstr>Ejemplos</vt:lpstr>
      <vt:lpstr>Efectos de la Simulación</vt:lpstr>
      <vt:lpstr>Diapositiva 11</vt:lpstr>
      <vt:lpstr>Diapositiva 12</vt:lpstr>
      <vt:lpstr>Efectos frente a terceros que quieren prevalerse de la voluntad real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nº 4 (26 oct/5 nov) 5ª Clase</dc:title>
  <cp:lastModifiedBy>Propia</cp:lastModifiedBy>
  <cp:revision>6</cp:revision>
  <dcterms:modified xsi:type="dcterms:W3CDTF">2009-11-03T03:42:56Z</dcterms:modified>
</cp:coreProperties>
</file>