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6"/>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90" r:id="rId18"/>
    <p:sldId id="272" r:id="rId19"/>
    <p:sldId id="273" r:id="rId20"/>
    <p:sldId id="274" r:id="rId21"/>
    <p:sldId id="275" r:id="rId22"/>
    <p:sldId id="276" r:id="rId23"/>
    <p:sldId id="277" r:id="rId24"/>
    <p:sldId id="278" r:id="rId25"/>
    <p:sldId id="279" r:id="rId26"/>
    <p:sldId id="280" r:id="rId27"/>
    <p:sldId id="281" r:id="rId28"/>
    <p:sldId id="282" r:id="rId29"/>
    <p:sldId id="283" r:id="rId30"/>
    <p:sldId id="285" r:id="rId31"/>
    <p:sldId id="286" r:id="rId32"/>
    <p:sldId id="287" r:id="rId33"/>
    <p:sldId id="288" r:id="rId34"/>
    <p:sldId id="289" r:id="rId35"/>
  </p:sldIdLst>
  <p:sldSz cx="9144000" cy="6858000" type="screen4x3"/>
  <p:notesSz cx="6858000" cy="9144000"/>
  <p:defaultTextStyle>
    <a:defPPr>
      <a:defRPr lang="es-C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74" d="100"/>
          <a:sy n="74" d="100"/>
        </p:scale>
        <p:origin x="-1038"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presProps" Target="presProps.xml"/><Relationship Id="rId40"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CL"/>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0008946-66FD-4280-A03A-7AC9295C70DD}" type="datetimeFigureOut">
              <a:rPr lang="es-CL" smtClean="0"/>
              <a:t>22-03-2009</a:t>
            </a:fld>
            <a:endParaRPr lang="es-CL"/>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CL"/>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CL"/>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18CB7988-D467-439F-A1D8-BD023C01C58C}" type="slidenum">
              <a:rPr lang="es-CL" smtClean="0"/>
              <a:t>‹Nº›</a:t>
            </a:fld>
            <a:endParaRPr lang="es-CL"/>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sp>
        <p:nvSpPr>
          <p:cNvPr id="10" name="9 Triángulo rectángulo"/>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8 Título"/>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s-ES" smtClean="0"/>
              <a:t>Haga clic para modificar el estilo de título del patrón</a:t>
            </a:r>
            <a:endParaRPr kumimoji="0" lang="en-US"/>
          </a:p>
        </p:txBody>
      </p:sp>
      <p:sp>
        <p:nvSpPr>
          <p:cNvPr id="17" name="16 Subtítulo"/>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s-ES" smtClean="0"/>
              <a:t>Haga clic para modificar el estilo de subtítulo del patrón</a:t>
            </a:r>
            <a:endParaRPr kumimoji="0" lang="en-US"/>
          </a:p>
        </p:txBody>
      </p:sp>
      <p:grpSp>
        <p:nvGrpSpPr>
          <p:cNvPr id="2" name="1 Grupo"/>
          <p:cNvGrpSpPr/>
          <p:nvPr/>
        </p:nvGrpSpPr>
        <p:grpSpPr>
          <a:xfrm>
            <a:off x="-3765" y="4953000"/>
            <a:ext cx="9147765" cy="1912088"/>
            <a:chOff x="-3765" y="4832896"/>
            <a:chExt cx="9147765" cy="2032192"/>
          </a:xfrm>
        </p:grpSpPr>
        <p:sp>
          <p:nvSpPr>
            <p:cNvPr id="7" name="6 Forma libre"/>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7 Forma libre"/>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10 Forma libre"/>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11 Conector recto"/>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29 Marcador de fecha"/>
          <p:cNvSpPr>
            <a:spLocks noGrp="1"/>
          </p:cNvSpPr>
          <p:nvPr>
            <p:ph type="dt" sz="half" idx="10"/>
          </p:nvPr>
        </p:nvSpPr>
        <p:spPr/>
        <p:txBody>
          <a:bodyPr/>
          <a:lstStyle>
            <a:lvl1pPr>
              <a:defRPr>
                <a:solidFill>
                  <a:srgbClr val="FFFFFF"/>
                </a:solidFill>
              </a:defRPr>
            </a:lvl1pPr>
            <a:extLst/>
          </a:lstStyle>
          <a:p>
            <a:fld id="{98F9D240-DCAB-43A9-8DD6-E1D1584AF855}" type="datetime1">
              <a:rPr lang="es-CL" smtClean="0"/>
              <a:t>22-03-2009</a:t>
            </a:fld>
            <a:endParaRPr lang="es-CL"/>
          </a:p>
        </p:txBody>
      </p:sp>
      <p:sp>
        <p:nvSpPr>
          <p:cNvPr id="19" name="18 Marcador de pie de página"/>
          <p:cNvSpPr>
            <a:spLocks noGrp="1"/>
          </p:cNvSpPr>
          <p:nvPr>
            <p:ph type="ftr" sz="quarter" idx="11"/>
          </p:nvPr>
        </p:nvSpPr>
        <p:spPr/>
        <p:txBody>
          <a:bodyPr/>
          <a:lstStyle>
            <a:lvl1pPr>
              <a:defRPr>
                <a:solidFill>
                  <a:schemeClr val="accent1">
                    <a:tint val="20000"/>
                  </a:schemeClr>
                </a:solidFill>
              </a:defRPr>
            </a:lvl1pPr>
            <a:extLst/>
          </a:lstStyle>
          <a:p>
            <a:r>
              <a:rPr lang="es-CL" smtClean="0"/>
              <a:t>PROF. CLAUDIO PALAVECINO</a:t>
            </a:r>
            <a:endParaRPr lang="es-CL"/>
          </a:p>
        </p:txBody>
      </p:sp>
      <p:sp>
        <p:nvSpPr>
          <p:cNvPr id="27" name="26 Marcador de número de diapositiva"/>
          <p:cNvSpPr>
            <a:spLocks noGrp="1"/>
          </p:cNvSpPr>
          <p:nvPr>
            <p:ph type="sldNum" sz="quarter" idx="12"/>
          </p:nvPr>
        </p:nvSpPr>
        <p:spPr/>
        <p:txBody>
          <a:bodyPr/>
          <a:lstStyle>
            <a:lvl1pPr>
              <a:defRPr>
                <a:solidFill>
                  <a:srgbClr val="FFFFFF"/>
                </a:solidFill>
              </a:defRPr>
            </a:lvl1pPr>
            <a:extLst/>
          </a:lstStyle>
          <a:p>
            <a:fld id="{903010F9-5FC4-42A1-9CBA-EE6903D0B8A7}" type="slidenum">
              <a:rPr lang="es-CL" smtClean="0"/>
              <a:pPr/>
              <a:t>‹Nº›</a:t>
            </a:fld>
            <a:endParaRPr lang="es-C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1481329"/>
            <a:ext cx="8229600" cy="4386071"/>
          </a:xfrm>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8E357E14-74F7-45A8-9C58-9D0E5BC3B748}" type="datetime1">
              <a:rPr lang="es-CL" smtClean="0"/>
              <a:t>22-03-2009</a:t>
            </a:fld>
            <a:endParaRPr lang="es-CL"/>
          </a:p>
        </p:txBody>
      </p:sp>
      <p:sp>
        <p:nvSpPr>
          <p:cNvPr id="5" name="4 Marcador de pie de página"/>
          <p:cNvSpPr>
            <a:spLocks noGrp="1"/>
          </p:cNvSpPr>
          <p:nvPr>
            <p:ph type="ftr" sz="quarter" idx="11"/>
          </p:nvPr>
        </p:nvSpPr>
        <p:spPr/>
        <p:txBody>
          <a:bodyPr/>
          <a:lstStyle>
            <a:extLst/>
          </a:lstStyle>
          <a:p>
            <a:r>
              <a:rPr lang="es-CL" smtClean="0"/>
              <a:t>PROF. CLAUDIO PALAVECINO</a:t>
            </a:r>
            <a:endParaRPr lang="es-CL"/>
          </a:p>
        </p:txBody>
      </p:sp>
      <p:sp>
        <p:nvSpPr>
          <p:cNvPr id="6" name="5 Marcador de número de diapositiva"/>
          <p:cNvSpPr>
            <a:spLocks noGrp="1"/>
          </p:cNvSpPr>
          <p:nvPr>
            <p:ph type="sldNum" sz="quarter" idx="12"/>
          </p:nvPr>
        </p:nvSpPr>
        <p:spPr/>
        <p:txBody>
          <a:bodyPr/>
          <a:lstStyle>
            <a:extLst/>
          </a:lstStyle>
          <a:p>
            <a:fld id="{903010F9-5FC4-42A1-9CBA-EE6903D0B8A7}" type="slidenum">
              <a:rPr lang="es-CL" smtClean="0"/>
              <a:pPr/>
              <a:t>‹Nº›</a:t>
            </a:fld>
            <a:endParaRPr lang="es-C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844013" y="274640"/>
            <a:ext cx="1777470" cy="5592761"/>
          </a:xfrm>
        </p:spPr>
        <p:txBody>
          <a:bodyPr vert="eaVert"/>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274641"/>
            <a:ext cx="6324600" cy="5592760"/>
          </a:xfrm>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B2E568EF-B405-426F-900E-1061DC5AED53}" type="datetime1">
              <a:rPr lang="es-CL" smtClean="0"/>
              <a:t>22-03-2009</a:t>
            </a:fld>
            <a:endParaRPr lang="es-CL"/>
          </a:p>
        </p:txBody>
      </p:sp>
      <p:sp>
        <p:nvSpPr>
          <p:cNvPr id="5" name="4 Marcador de pie de página"/>
          <p:cNvSpPr>
            <a:spLocks noGrp="1"/>
          </p:cNvSpPr>
          <p:nvPr>
            <p:ph type="ftr" sz="quarter" idx="11"/>
          </p:nvPr>
        </p:nvSpPr>
        <p:spPr/>
        <p:txBody>
          <a:bodyPr/>
          <a:lstStyle>
            <a:extLst/>
          </a:lstStyle>
          <a:p>
            <a:r>
              <a:rPr lang="es-CL" smtClean="0"/>
              <a:t>PROF. CLAUDIO PALAVECINO</a:t>
            </a:r>
            <a:endParaRPr lang="es-CL"/>
          </a:p>
        </p:txBody>
      </p:sp>
      <p:sp>
        <p:nvSpPr>
          <p:cNvPr id="6" name="5 Marcador de número de diapositiva"/>
          <p:cNvSpPr>
            <a:spLocks noGrp="1"/>
          </p:cNvSpPr>
          <p:nvPr>
            <p:ph type="sldNum" sz="quarter" idx="12"/>
          </p:nvPr>
        </p:nvSpPr>
        <p:spPr/>
        <p:txBody>
          <a:bodyPr/>
          <a:lstStyle>
            <a:extLst/>
          </a:lstStyle>
          <a:p>
            <a:fld id="{903010F9-5FC4-42A1-9CBA-EE6903D0B8A7}" type="slidenum">
              <a:rPr lang="es-CL" smtClean="0"/>
              <a:pPr/>
              <a:t>‹Nº›</a:t>
            </a:fld>
            <a:endParaRPr lang="es-C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3" name="2 Marcador de contenido"/>
          <p:cNvSpPr>
            <a:spLocks noGrp="1"/>
          </p:cNvSpPr>
          <p:nvPr>
            <p:ph idx="1"/>
          </p:nvPr>
        </p:nvSpPr>
        <p:spPr/>
        <p:txBody>
          <a:bodyPr/>
          <a:lstStyle>
            <a:extLst/>
          </a:lstStyle>
          <a:p>
            <a:pPr lvl="0" eaLnBrk="1" latinLnBrk="0" hangingPunct="1"/>
            <a:r>
              <a:rPr lang="es-ES" dirty="0" smtClean="0"/>
              <a:t>Haga clic para modificar el estilo de texto del patrón</a:t>
            </a:r>
          </a:p>
          <a:p>
            <a:pPr lvl="1" eaLnBrk="1" latinLnBrk="0" hangingPunct="1"/>
            <a:r>
              <a:rPr lang="es-ES" dirty="0" smtClean="0"/>
              <a:t>Segundo nivel</a:t>
            </a:r>
          </a:p>
          <a:p>
            <a:pPr lvl="2" eaLnBrk="1" latinLnBrk="0" hangingPunct="1"/>
            <a:r>
              <a:rPr lang="es-ES" dirty="0" smtClean="0"/>
              <a:t>Tercer nivel</a:t>
            </a:r>
          </a:p>
          <a:p>
            <a:pPr lvl="3" eaLnBrk="1" latinLnBrk="0" hangingPunct="1"/>
            <a:r>
              <a:rPr lang="es-ES" dirty="0" smtClean="0"/>
              <a:t>Cuarto nivel</a:t>
            </a:r>
          </a:p>
          <a:p>
            <a:pPr lvl="4" eaLnBrk="1" latinLnBrk="0" hangingPunct="1"/>
            <a:r>
              <a:rPr lang="es-ES" dirty="0" smtClean="0"/>
              <a:t>Quinto nivel</a:t>
            </a:r>
            <a:endParaRPr kumimoji="0" lang="en-US" dirty="0"/>
          </a:p>
        </p:txBody>
      </p:sp>
      <p:sp>
        <p:nvSpPr>
          <p:cNvPr id="4" name="3 Marcador de fecha"/>
          <p:cNvSpPr>
            <a:spLocks noGrp="1"/>
          </p:cNvSpPr>
          <p:nvPr>
            <p:ph type="dt" sz="half" idx="10"/>
          </p:nvPr>
        </p:nvSpPr>
        <p:spPr/>
        <p:txBody>
          <a:bodyPr/>
          <a:lstStyle>
            <a:extLst/>
          </a:lstStyle>
          <a:p>
            <a:fld id="{A7FB197F-D61D-476C-91E4-A4B09F8EBBFA}" type="datetime1">
              <a:rPr lang="es-CL" smtClean="0"/>
              <a:t>22-03-2009</a:t>
            </a:fld>
            <a:endParaRPr lang="es-CL"/>
          </a:p>
        </p:txBody>
      </p:sp>
      <p:sp>
        <p:nvSpPr>
          <p:cNvPr id="5" name="4 Marcador de pie de página"/>
          <p:cNvSpPr>
            <a:spLocks noGrp="1"/>
          </p:cNvSpPr>
          <p:nvPr>
            <p:ph type="ftr" sz="quarter" idx="11"/>
          </p:nvPr>
        </p:nvSpPr>
        <p:spPr/>
        <p:txBody>
          <a:bodyPr/>
          <a:lstStyle>
            <a:extLst/>
          </a:lstStyle>
          <a:p>
            <a:r>
              <a:rPr lang="es-CL" dirty="0" smtClean="0"/>
              <a:t>PROF. CLAUDIO PALAVECINO</a:t>
            </a:r>
            <a:endParaRPr lang="es-CL" dirty="0"/>
          </a:p>
        </p:txBody>
      </p:sp>
      <p:sp>
        <p:nvSpPr>
          <p:cNvPr id="6" name="5 Marcador de número de diapositiva"/>
          <p:cNvSpPr>
            <a:spLocks noGrp="1"/>
          </p:cNvSpPr>
          <p:nvPr>
            <p:ph type="sldNum" sz="quarter" idx="12"/>
          </p:nvPr>
        </p:nvSpPr>
        <p:spPr/>
        <p:txBody>
          <a:bodyPr/>
          <a:lstStyle>
            <a:extLst/>
          </a:lstStyle>
          <a:p>
            <a:fld id="{903010F9-5FC4-42A1-9CBA-EE6903D0B8A7}" type="slidenum">
              <a:rPr lang="es-CL" smtClean="0"/>
              <a:pPr/>
              <a:t>‹Nº›</a:t>
            </a:fld>
            <a:endParaRPr lang="es-CL"/>
          </a:p>
        </p:txBody>
      </p:sp>
      <p:sp>
        <p:nvSpPr>
          <p:cNvPr id="7" name="6 Título"/>
          <p:cNvSpPr>
            <a:spLocks noGrp="1"/>
          </p:cNvSpPr>
          <p:nvPr>
            <p:ph type="title"/>
          </p:nvPr>
        </p:nvSpPr>
        <p:spPr/>
        <p:txBody>
          <a:bodyPr rtlCol="0"/>
          <a:lstStyle>
            <a:extLst/>
          </a:lstStyle>
          <a:p>
            <a:r>
              <a:rPr kumimoji="0" lang="es-ES" dirty="0" smtClean="0"/>
              <a:t>Haga clic para modificar el estilo de título del patrón</a:t>
            </a:r>
            <a:endParaRPr kumimoji="0"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bg>
      <p:bgRef idx="1002">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p:txBody>
          <a:bodyPr/>
          <a:lstStyle>
            <a:extLst/>
          </a:lstStyle>
          <a:p>
            <a:fld id="{F6C0CE79-6FF3-4234-99FB-FAB52DCD28EE}" type="datetime1">
              <a:rPr lang="es-CL" smtClean="0"/>
              <a:t>22-03-2009</a:t>
            </a:fld>
            <a:endParaRPr lang="es-CL"/>
          </a:p>
        </p:txBody>
      </p:sp>
      <p:sp>
        <p:nvSpPr>
          <p:cNvPr id="5" name="4 Marcador de pie de página"/>
          <p:cNvSpPr>
            <a:spLocks noGrp="1"/>
          </p:cNvSpPr>
          <p:nvPr>
            <p:ph type="ftr" sz="quarter" idx="11"/>
          </p:nvPr>
        </p:nvSpPr>
        <p:spPr/>
        <p:txBody>
          <a:bodyPr/>
          <a:lstStyle>
            <a:extLst/>
          </a:lstStyle>
          <a:p>
            <a:r>
              <a:rPr lang="es-CL" smtClean="0"/>
              <a:t>PROF. CLAUDIO PALAVECINO</a:t>
            </a:r>
            <a:endParaRPr lang="es-CL"/>
          </a:p>
        </p:txBody>
      </p:sp>
      <p:sp>
        <p:nvSpPr>
          <p:cNvPr id="6" name="5 Marcador de número de diapositiva"/>
          <p:cNvSpPr>
            <a:spLocks noGrp="1"/>
          </p:cNvSpPr>
          <p:nvPr>
            <p:ph type="sldNum" sz="quarter" idx="12"/>
          </p:nvPr>
        </p:nvSpPr>
        <p:spPr/>
        <p:txBody>
          <a:bodyPr/>
          <a:lstStyle>
            <a:extLst/>
          </a:lstStyle>
          <a:p>
            <a:fld id="{903010F9-5FC4-42A1-9CBA-EE6903D0B8A7}" type="slidenum">
              <a:rPr lang="es-CL" smtClean="0"/>
              <a:pPr/>
              <a:t>‹Nº›</a:t>
            </a:fld>
            <a:endParaRPr lang="es-CL"/>
          </a:p>
        </p:txBody>
      </p:sp>
      <p:sp>
        <p:nvSpPr>
          <p:cNvPr id="7" name="6 Cheurón"/>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7 Cheurón"/>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bg>
      <p:bgRef idx="1002">
        <a:schemeClr val="bg1"/>
      </p:bgRef>
    </p:bg>
    <p:spTree>
      <p:nvGrpSpPr>
        <p:cNvPr id="1" name=""/>
        <p:cNvGrpSpPr/>
        <p:nvPr/>
      </p:nvGrpSpPr>
      <p:grpSpPr>
        <a:xfrm>
          <a:off x="0" y="0"/>
          <a:ext cx="0" cy="0"/>
          <a:chOff x="0" y="0"/>
          <a:chExt cx="0" cy="0"/>
        </a:xfrm>
      </p:grpSpPr>
      <p:sp>
        <p:nvSpPr>
          <p:cNvPr id="3" name="2 Marcador de contenido"/>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extLst/>
          </a:lstStyle>
          <a:p>
            <a:fld id="{F62925DD-7030-426E-9521-F54099A9F81E}" type="datetime1">
              <a:rPr lang="es-CL" smtClean="0"/>
              <a:t>22-03-2009</a:t>
            </a:fld>
            <a:endParaRPr lang="es-CL"/>
          </a:p>
        </p:txBody>
      </p:sp>
      <p:sp>
        <p:nvSpPr>
          <p:cNvPr id="6" name="5 Marcador de pie de página"/>
          <p:cNvSpPr>
            <a:spLocks noGrp="1"/>
          </p:cNvSpPr>
          <p:nvPr>
            <p:ph type="ftr" sz="quarter" idx="11"/>
          </p:nvPr>
        </p:nvSpPr>
        <p:spPr/>
        <p:txBody>
          <a:bodyPr/>
          <a:lstStyle>
            <a:extLst/>
          </a:lstStyle>
          <a:p>
            <a:r>
              <a:rPr lang="es-CL" smtClean="0"/>
              <a:t>PROF. CLAUDIO PALAVECINO</a:t>
            </a:r>
            <a:endParaRPr lang="es-CL"/>
          </a:p>
        </p:txBody>
      </p:sp>
      <p:sp>
        <p:nvSpPr>
          <p:cNvPr id="7" name="6 Marcador de número de diapositiva"/>
          <p:cNvSpPr>
            <a:spLocks noGrp="1"/>
          </p:cNvSpPr>
          <p:nvPr>
            <p:ph type="sldNum" sz="quarter" idx="12"/>
          </p:nvPr>
        </p:nvSpPr>
        <p:spPr/>
        <p:txBody>
          <a:bodyPr/>
          <a:lstStyle>
            <a:extLst/>
          </a:lstStyle>
          <a:p>
            <a:fld id="{903010F9-5FC4-42A1-9CBA-EE6903D0B8A7}" type="slidenum">
              <a:rPr lang="es-CL" smtClean="0"/>
              <a:pPr/>
              <a:t>‹Nº›</a:t>
            </a:fld>
            <a:endParaRPr lang="es-CL"/>
          </a:p>
        </p:txBody>
      </p:sp>
      <p:sp>
        <p:nvSpPr>
          <p:cNvPr id="8" name="7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ación">
    <p:bg>
      <p:bgRef idx="1003">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8229600" cy="1143000"/>
          </a:xfrm>
        </p:spPr>
        <p:txBody>
          <a:bodyPr anchor="ctr"/>
          <a:lstStyle>
            <a:lvl1pPr>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s-ES" smtClean="0"/>
              <a:t>Haga clic para modificar el estilo de texto del patrón</a:t>
            </a:r>
          </a:p>
        </p:txBody>
      </p:sp>
      <p:sp>
        <p:nvSpPr>
          <p:cNvPr id="4" name="3 Marcador de texto"/>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s-ES" smtClean="0"/>
              <a:t>Haga clic para modificar el estilo de texto del patrón</a:t>
            </a:r>
          </a:p>
        </p:txBody>
      </p:sp>
      <p:sp>
        <p:nvSpPr>
          <p:cNvPr id="5" name="4 Marcador de contenido"/>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5 Marcador de contenido"/>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0"/>
          </p:nvPr>
        </p:nvSpPr>
        <p:spPr/>
        <p:txBody>
          <a:bodyPr/>
          <a:lstStyle>
            <a:extLst/>
          </a:lstStyle>
          <a:p>
            <a:fld id="{1A2EA172-1371-4408-8C57-2E1B538CA3C0}" type="datetime1">
              <a:rPr lang="es-CL" smtClean="0"/>
              <a:t>22-03-2009</a:t>
            </a:fld>
            <a:endParaRPr lang="es-CL"/>
          </a:p>
        </p:txBody>
      </p:sp>
      <p:sp>
        <p:nvSpPr>
          <p:cNvPr id="8" name="7 Marcador de pie de página"/>
          <p:cNvSpPr>
            <a:spLocks noGrp="1"/>
          </p:cNvSpPr>
          <p:nvPr>
            <p:ph type="ftr" sz="quarter" idx="11"/>
          </p:nvPr>
        </p:nvSpPr>
        <p:spPr/>
        <p:txBody>
          <a:bodyPr/>
          <a:lstStyle>
            <a:extLst/>
          </a:lstStyle>
          <a:p>
            <a:r>
              <a:rPr lang="es-CL" smtClean="0"/>
              <a:t>PROF. CLAUDIO PALAVECINO</a:t>
            </a:r>
            <a:endParaRPr lang="es-CL"/>
          </a:p>
        </p:txBody>
      </p:sp>
      <p:sp>
        <p:nvSpPr>
          <p:cNvPr id="9" name="8 Marcador de número de diapositiva"/>
          <p:cNvSpPr>
            <a:spLocks noGrp="1"/>
          </p:cNvSpPr>
          <p:nvPr>
            <p:ph type="sldNum" sz="quarter" idx="12"/>
          </p:nvPr>
        </p:nvSpPr>
        <p:spPr/>
        <p:txBody>
          <a:bodyPr/>
          <a:lstStyle>
            <a:extLst/>
          </a:lstStyle>
          <a:p>
            <a:fld id="{903010F9-5FC4-42A1-9CBA-EE6903D0B8A7}" type="slidenum">
              <a:rPr lang="es-CL" smtClean="0"/>
              <a:pPr/>
              <a:t>‹Nº›</a:t>
            </a:fld>
            <a:endParaRPr lang="es-CL"/>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bg>
      <p:bgRef idx="1002">
        <a:schemeClr val="bg1"/>
      </p:bgRef>
    </p:bg>
    <p:spTree>
      <p:nvGrpSpPr>
        <p:cNvPr id="1" name=""/>
        <p:cNvGrpSpPr/>
        <p:nvPr/>
      </p:nvGrpSpPr>
      <p:grpSpPr>
        <a:xfrm>
          <a:off x="0" y="0"/>
          <a:ext cx="0" cy="0"/>
          <a:chOff x="0" y="0"/>
          <a:chExt cx="0" cy="0"/>
        </a:xfrm>
      </p:grpSpPr>
      <p:sp>
        <p:nvSpPr>
          <p:cNvPr id="3" name="2 Marcador de fecha"/>
          <p:cNvSpPr>
            <a:spLocks noGrp="1"/>
          </p:cNvSpPr>
          <p:nvPr>
            <p:ph type="dt" sz="half" idx="10"/>
          </p:nvPr>
        </p:nvSpPr>
        <p:spPr/>
        <p:txBody>
          <a:bodyPr/>
          <a:lstStyle>
            <a:extLst/>
          </a:lstStyle>
          <a:p>
            <a:fld id="{DD0077BC-60F9-455F-A134-8E0ADD2F9C3E}" type="datetime1">
              <a:rPr lang="es-CL" smtClean="0"/>
              <a:t>22-03-2009</a:t>
            </a:fld>
            <a:endParaRPr lang="es-CL"/>
          </a:p>
        </p:txBody>
      </p:sp>
      <p:sp>
        <p:nvSpPr>
          <p:cNvPr id="4" name="3 Marcador de pie de página"/>
          <p:cNvSpPr>
            <a:spLocks noGrp="1"/>
          </p:cNvSpPr>
          <p:nvPr>
            <p:ph type="ftr" sz="quarter" idx="11"/>
          </p:nvPr>
        </p:nvSpPr>
        <p:spPr/>
        <p:txBody>
          <a:bodyPr/>
          <a:lstStyle>
            <a:extLst/>
          </a:lstStyle>
          <a:p>
            <a:r>
              <a:rPr lang="es-CL" smtClean="0"/>
              <a:t>PROF. CLAUDIO PALAVECINO</a:t>
            </a:r>
            <a:endParaRPr lang="es-CL"/>
          </a:p>
        </p:txBody>
      </p:sp>
      <p:sp>
        <p:nvSpPr>
          <p:cNvPr id="5" name="4 Marcador de número de diapositiva"/>
          <p:cNvSpPr>
            <a:spLocks noGrp="1"/>
          </p:cNvSpPr>
          <p:nvPr>
            <p:ph type="sldNum" sz="quarter" idx="12"/>
          </p:nvPr>
        </p:nvSpPr>
        <p:spPr/>
        <p:txBody>
          <a:bodyPr/>
          <a:lstStyle>
            <a:extLst/>
          </a:lstStyle>
          <a:p>
            <a:fld id="{903010F9-5FC4-42A1-9CBA-EE6903D0B8A7}" type="slidenum">
              <a:rPr lang="es-CL" smtClean="0"/>
              <a:pPr/>
              <a:t>‹Nº›</a:t>
            </a:fld>
            <a:endParaRPr lang="es-CL"/>
          </a:p>
        </p:txBody>
      </p:sp>
      <p:sp>
        <p:nvSpPr>
          <p:cNvPr id="6" name="5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extLst/>
          </a:lstStyle>
          <a:p>
            <a:fld id="{7E39B52F-53A4-423E-8677-D59ED4C9D359}" type="datetime1">
              <a:rPr lang="es-CL" smtClean="0"/>
              <a:t>22-03-2009</a:t>
            </a:fld>
            <a:endParaRPr lang="es-CL"/>
          </a:p>
        </p:txBody>
      </p:sp>
      <p:sp>
        <p:nvSpPr>
          <p:cNvPr id="3" name="2 Marcador de pie de página"/>
          <p:cNvSpPr>
            <a:spLocks noGrp="1"/>
          </p:cNvSpPr>
          <p:nvPr>
            <p:ph type="ftr" sz="quarter" idx="11"/>
          </p:nvPr>
        </p:nvSpPr>
        <p:spPr/>
        <p:txBody>
          <a:bodyPr/>
          <a:lstStyle>
            <a:extLst/>
          </a:lstStyle>
          <a:p>
            <a:r>
              <a:rPr lang="es-CL" smtClean="0"/>
              <a:t>PROF. CLAUDIO PALAVECINO</a:t>
            </a:r>
            <a:endParaRPr lang="es-CL"/>
          </a:p>
        </p:txBody>
      </p:sp>
      <p:sp>
        <p:nvSpPr>
          <p:cNvPr id="4" name="3 Marcador de número de diapositiva"/>
          <p:cNvSpPr>
            <a:spLocks noGrp="1"/>
          </p:cNvSpPr>
          <p:nvPr>
            <p:ph type="sldNum" sz="quarter" idx="12"/>
          </p:nvPr>
        </p:nvSpPr>
        <p:spPr/>
        <p:txBody>
          <a:bodyPr/>
          <a:lstStyle>
            <a:extLst/>
          </a:lstStyle>
          <a:p>
            <a:fld id="{903010F9-5FC4-42A1-9CBA-EE6903D0B8A7}" type="slidenum">
              <a:rPr lang="es-CL" smtClean="0"/>
              <a:pPr/>
              <a:t>‹Nº›</a:t>
            </a:fld>
            <a:endParaRPr lang="es-C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bg>
      <p:bgRef idx="1003">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s-ES" smtClean="0"/>
              <a:t>Haga clic para modificar el estilo de texto del patrón</a:t>
            </a:r>
          </a:p>
        </p:txBody>
      </p:sp>
      <p:sp>
        <p:nvSpPr>
          <p:cNvPr id="4" name="3 Marcador de contenido"/>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a:xfrm>
            <a:off x="6727032" y="6407944"/>
            <a:ext cx="1920240" cy="365760"/>
          </a:xfrm>
        </p:spPr>
        <p:txBody>
          <a:bodyPr/>
          <a:lstStyle>
            <a:extLst/>
          </a:lstStyle>
          <a:p>
            <a:fld id="{27C8301F-8D1A-4511-BDEE-372A88D72468}" type="datetime1">
              <a:rPr lang="es-CL" smtClean="0"/>
              <a:t>22-03-2009</a:t>
            </a:fld>
            <a:endParaRPr lang="es-CL"/>
          </a:p>
        </p:txBody>
      </p:sp>
      <p:sp>
        <p:nvSpPr>
          <p:cNvPr id="6" name="5 Marcador de pie de página"/>
          <p:cNvSpPr>
            <a:spLocks noGrp="1"/>
          </p:cNvSpPr>
          <p:nvPr>
            <p:ph type="ftr" sz="quarter" idx="11"/>
          </p:nvPr>
        </p:nvSpPr>
        <p:spPr/>
        <p:txBody>
          <a:bodyPr/>
          <a:lstStyle>
            <a:extLst/>
          </a:lstStyle>
          <a:p>
            <a:r>
              <a:rPr lang="es-CL" smtClean="0"/>
              <a:t>PROF. CLAUDIO PALAVECINO</a:t>
            </a:r>
            <a:endParaRPr lang="es-CL"/>
          </a:p>
        </p:txBody>
      </p:sp>
      <p:sp>
        <p:nvSpPr>
          <p:cNvPr id="7" name="6 Marcador de número de diapositiva"/>
          <p:cNvSpPr>
            <a:spLocks noGrp="1"/>
          </p:cNvSpPr>
          <p:nvPr>
            <p:ph type="sldNum" sz="quarter" idx="12"/>
          </p:nvPr>
        </p:nvSpPr>
        <p:spPr/>
        <p:txBody>
          <a:bodyPr/>
          <a:lstStyle>
            <a:extLst/>
          </a:lstStyle>
          <a:p>
            <a:fld id="{903010F9-5FC4-42A1-9CBA-EE6903D0B8A7}" type="slidenum">
              <a:rPr lang="es-CL" smtClean="0"/>
              <a:pPr/>
              <a:t>‹Nº›</a:t>
            </a:fld>
            <a:endParaRPr lang="es-CL"/>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bg>
      <p:bgRef idx="1002">
        <a:schemeClr val="bg1"/>
      </p:bgRef>
    </p:bg>
    <p:spTree>
      <p:nvGrpSpPr>
        <p:cNvPr id="1" name=""/>
        <p:cNvGrpSpPr/>
        <p:nvPr/>
      </p:nvGrpSpPr>
      <p:grpSpPr>
        <a:xfrm>
          <a:off x="0" y="0"/>
          <a:ext cx="0" cy="0"/>
          <a:chOff x="0" y="0"/>
          <a:chExt cx="0" cy="0"/>
        </a:xfrm>
      </p:grpSpPr>
      <p:sp>
        <p:nvSpPr>
          <p:cNvPr id="4" name="3 Marcador de texto"/>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s-ES" smtClean="0"/>
              <a:t>Haga clic para modificar el estilo de texto del patrón</a:t>
            </a:r>
          </a:p>
        </p:txBody>
      </p:sp>
      <p:sp>
        <p:nvSpPr>
          <p:cNvPr id="3" name="2 Marcador de posición de imagen"/>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s-ES" smtClean="0"/>
              <a:t>Haga clic en el icono para agregar una imagen</a:t>
            </a:r>
            <a:endParaRPr kumimoji="0" lang="en-US" dirty="0"/>
          </a:p>
        </p:txBody>
      </p:sp>
      <p:sp>
        <p:nvSpPr>
          <p:cNvPr id="5" name="4 Marcador de fecha"/>
          <p:cNvSpPr>
            <a:spLocks noGrp="1"/>
          </p:cNvSpPr>
          <p:nvPr>
            <p:ph type="dt" sz="half" idx="10"/>
          </p:nvPr>
        </p:nvSpPr>
        <p:spPr/>
        <p:txBody>
          <a:bodyPr/>
          <a:lstStyle>
            <a:lvl1pPr>
              <a:defRPr>
                <a:solidFill>
                  <a:schemeClr val="tx1"/>
                </a:solidFill>
              </a:defRPr>
            </a:lvl1pPr>
            <a:extLst/>
          </a:lstStyle>
          <a:p>
            <a:fld id="{DD12A96F-4A02-4660-B182-03337824BC65}" type="datetime1">
              <a:rPr lang="es-CL" smtClean="0"/>
              <a:t>22-03-2009</a:t>
            </a:fld>
            <a:endParaRPr lang="es-CL"/>
          </a:p>
        </p:txBody>
      </p:sp>
      <p:sp>
        <p:nvSpPr>
          <p:cNvPr id="6" name="5 Marcador de pie de página"/>
          <p:cNvSpPr>
            <a:spLocks noGrp="1"/>
          </p:cNvSpPr>
          <p:nvPr>
            <p:ph type="ftr" sz="quarter" idx="11"/>
          </p:nvPr>
        </p:nvSpPr>
        <p:spPr>
          <a:xfrm>
            <a:off x="4380072" y="6407944"/>
            <a:ext cx="2350681" cy="365125"/>
          </a:xfrm>
        </p:spPr>
        <p:txBody>
          <a:bodyPr/>
          <a:lstStyle>
            <a:lvl1pPr>
              <a:defRPr>
                <a:solidFill>
                  <a:schemeClr val="tx1"/>
                </a:solidFill>
              </a:defRPr>
            </a:lvl1pPr>
            <a:extLst/>
          </a:lstStyle>
          <a:p>
            <a:r>
              <a:rPr lang="es-CL" smtClean="0"/>
              <a:t>PROF. CLAUDIO PALAVECINO</a:t>
            </a:r>
            <a:endParaRPr lang="es-CL"/>
          </a:p>
        </p:txBody>
      </p:sp>
      <p:sp>
        <p:nvSpPr>
          <p:cNvPr id="7" name="6 Marcador de número de diapositiva"/>
          <p:cNvSpPr>
            <a:spLocks noGrp="1"/>
          </p:cNvSpPr>
          <p:nvPr>
            <p:ph type="sldNum" sz="quarter" idx="12"/>
          </p:nvPr>
        </p:nvSpPr>
        <p:spPr/>
        <p:txBody>
          <a:bodyPr/>
          <a:lstStyle>
            <a:lvl1pPr>
              <a:defRPr>
                <a:solidFill>
                  <a:schemeClr val="tx1"/>
                </a:solidFill>
              </a:defRPr>
            </a:lvl1pPr>
            <a:extLst/>
          </a:lstStyle>
          <a:p>
            <a:fld id="{903010F9-5FC4-42A1-9CBA-EE6903D0B8A7}" type="slidenum">
              <a:rPr lang="es-CL" smtClean="0"/>
              <a:pPr/>
              <a:t>‹Nº›</a:t>
            </a:fld>
            <a:endParaRPr lang="es-CL"/>
          </a:p>
        </p:txBody>
      </p:sp>
      <p:sp>
        <p:nvSpPr>
          <p:cNvPr id="2" name="1 Título"/>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s-ES" smtClean="0"/>
              <a:t>Haga clic para modificar el estilo de título del patrón</a:t>
            </a:r>
            <a:endParaRPr kumimoji="0" lang="en-US"/>
          </a:p>
        </p:txBody>
      </p:sp>
      <p:sp>
        <p:nvSpPr>
          <p:cNvPr id="8" name="7 Forma libre"/>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8 Forma libre"/>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9 Triángulo rectángulo"/>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10 Conector recto"/>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11 Cheurón"/>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12 Cheurón"/>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12 Forma libre"/>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11 Forma libre"/>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13 Triángulo rectángulo"/>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14 Conector recto"/>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8 Marcador de título"/>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s-ES" smtClean="0"/>
              <a:t>Haga clic para modificar el estilo de título del patrón</a:t>
            </a:r>
            <a:endParaRPr kumimoji="0" lang="en-US"/>
          </a:p>
        </p:txBody>
      </p:sp>
      <p:sp>
        <p:nvSpPr>
          <p:cNvPr id="30" name="29 Marcador de texto"/>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0" name="9 Marcador de fecha"/>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348F00EC-DB6C-46A2-8184-88D0E0FC3DED}" type="datetime1">
              <a:rPr lang="es-CL" smtClean="0"/>
              <a:t>22-03-2009</a:t>
            </a:fld>
            <a:endParaRPr lang="es-CL"/>
          </a:p>
        </p:txBody>
      </p:sp>
      <p:sp>
        <p:nvSpPr>
          <p:cNvPr id="22" name="21 Marcador de pie de página"/>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r>
              <a:rPr lang="es-CL" smtClean="0"/>
              <a:t>PROF. CLAUDIO PALAVECINO</a:t>
            </a:r>
            <a:endParaRPr lang="es-CL"/>
          </a:p>
        </p:txBody>
      </p:sp>
      <p:sp>
        <p:nvSpPr>
          <p:cNvPr id="18" name="17 Marcador de número de diapositiva"/>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903010F9-5FC4-42A1-9CBA-EE6903D0B8A7}" type="slidenum">
              <a:rPr lang="es-CL" smtClean="0"/>
              <a:pPr/>
              <a:t>‹Nº›</a:t>
            </a:fld>
            <a:endParaRPr lang="es-CL"/>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sldNum="0" hdr="0" dt="0"/>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p:txBody>
          <a:bodyPr>
            <a:normAutofit fontScale="90000"/>
          </a:bodyPr>
          <a:lstStyle/>
          <a:p>
            <a:pPr algn="ctr"/>
            <a:r>
              <a:rPr lang="es-CL" dirty="0" smtClean="0"/>
              <a:t>DERECHO PROCESAL DEL TRABAJO. PROCEDIMIENTO DE APLICACIÓN GENERAL</a:t>
            </a:r>
            <a:endParaRPr lang="es-CL" dirty="0"/>
          </a:p>
        </p:txBody>
      </p:sp>
      <p:sp>
        <p:nvSpPr>
          <p:cNvPr id="3" name="2 Subtítulo"/>
          <p:cNvSpPr>
            <a:spLocks noGrp="1"/>
          </p:cNvSpPr>
          <p:nvPr>
            <p:ph type="subTitle" idx="1"/>
          </p:nvPr>
        </p:nvSpPr>
        <p:spPr/>
        <p:txBody>
          <a:bodyPr/>
          <a:lstStyle/>
          <a:p>
            <a:r>
              <a:rPr lang="es-CL" dirty="0" smtClean="0"/>
              <a:t>Prof. Claudio </a:t>
            </a:r>
            <a:r>
              <a:rPr lang="es-CL" dirty="0" err="1" smtClean="0"/>
              <a:t>Palavecino</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3" name="2 Marcador de contenido"/>
          <p:cNvSpPr>
            <a:spLocks noGrp="1"/>
          </p:cNvSpPr>
          <p:nvPr>
            <p:ph idx="1"/>
          </p:nvPr>
        </p:nvSpPr>
        <p:spPr>
          <a:xfrm>
            <a:off x="842994" y="1481328"/>
            <a:ext cx="8229600" cy="4876630"/>
          </a:xfrm>
        </p:spPr>
        <p:txBody>
          <a:bodyPr>
            <a:normAutofit/>
          </a:bodyPr>
          <a:lstStyle/>
          <a:p>
            <a:pPr>
              <a:lnSpc>
                <a:spcPct val="150000"/>
              </a:lnSpc>
              <a:buNone/>
            </a:pPr>
            <a:r>
              <a:rPr lang="es-CL" sz="1600" b="1" u="sng" dirty="0" smtClean="0"/>
              <a:t>4.- Fijación de fecha para la AP. Citación a las partes. </a:t>
            </a:r>
          </a:p>
          <a:p>
            <a:pPr>
              <a:lnSpc>
                <a:spcPct val="150000"/>
              </a:lnSpc>
            </a:pPr>
            <a:r>
              <a:rPr lang="es-CL" sz="1600" dirty="0" smtClean="0"/>
              <a:t> El tribunal debe fijar el día y la hora para la celebración de la AP “</a:t>
            </a:r>
            <a:r>
              <a:rPr lang="es-CL" sz="1600" i="1" dirty="0" smtClean="0"/>
              <a:t>…dentro de los </a:t>
            </a:r>
            <a:r>
              <a:rPr lang="es-CL" sz="1600" b="1" i="1" u="sng" dirty="0" smtClean="0"/>
              <a:t>treinta y cinco</a:t>
            </a:r>
            <a:r>
              <a:rPr lang="es-CL" sz="1600" i="1" dirty="0" smtClean="0"/>
              <a:t> días siguientes a la fecha de la resolución.</a:t>
            </a:r>
          </a:p>
          <a:p>
            <a:pPr>
              <a:lnSpc>
                <a:spcPct val="150000"/>
              </a:lnSpc>
            </a:pPr>
            <a:r>
              <a:rPr lang="es-CL" sz="1600" dirty="0" smtClean="0"/>
              <a:t>La demanda y la citación a la AP deben ser notificadas al demandado, como mínimo, con 15 días de anticipación a la AP (art. 451 inc. 1° CT). </a:t>
            </a:r>
          </a:p>
          <a:p>
            <a:pPr>
              <a:lnSpc>
                <a:spcPct val="150000"/>
              </a:lnSpc>
            </a:pPr>
            <a:r>
              <a:rPr lang="es-CL" sz="1600" u="sng" dirty="0" smtClean="0"/>
              <a:t>En la citación deberá advertírsele a las partes que</a:t>
            </a:r>
            <a:r>
              <a:rPr lang="es-CL" sz="1600" dirty="0" smtClean="0"/>
              <a:t>:</a:t>
            </a:r>
          </a:p>
          <a:p>
            <a:pPr>
              <a:lnSpc>
                <a:spcPct val="150000"/>
              </a:lnSpc>
              <a:buNone/>
            </a:pPr>
            <a:r>
              <a:rPr lang="es-CL" sz="1600" dirty="0" smtClean="0"/>
              <a:t>1) La AP se celebrará con las partes que asistan;</a:t>
            </a:r>
          </a:p>
          <a:p>
            <a:pPr>
              <a:lnSpc>
                <a:spcPct val="150000"/>
              </a:lnSpc>
              <a:buNone/>
            </a:pPr>
            <a:r>
              <a:rPr lang="es-CL" sz="1600" dirty="0" smtClean="0"/>
              <a:t>2) Al ausente le afectarán todas las resoluciones que se dicten, sin necesidad de notificación;</a:t>
            </a:r>
          </a:p>
          <a:p>
            <a:pPr>
              <a:lnSpc>
                <a:spcPct val="150000"/>
              </a:lnSpc>
              <a:buNone/>
            </a:pPr>
            <a:r>
              <a:rPr lang="es-CL" sz="1600" dirty="0" smtClean="0"/>
              <a:t>3) Deberán señalar </a:t>
            </a:r>
            <a:r>
              <a:rPr lang="es-CL" sz="1600" u="sng" dirty="0" smtClean="0"/>
              <a:t>todos los medios de prueba </a:t>
            </a:r>
            <a:r>
              <a:rPr lang="es-CL" sz="1600" dirty="0" smtClean="0"/>
              <a:t>que pretendan hacer valer en la audiencia oral de juicio, como así también </a:t>
            </a:r>
            <a:r>
              <a:rPr lang="es-CL" sz="1600" u="sng" dirty="0" smtClean="0"/>
              <a:t>requerir las diligencias de prueba </a:t>
            </a:r>
            <a:r>
              <a:rPr lang="es-CL" sz="1600" dirty="0" smtClean="0"/>
              <a:t>atinentes a sus alegaciones para que el tribunal examine su admisibilidad.</a:t>
            </a:r>
            <a:endParaRPr lang="en-US" sz="1700" dirty="0" smtClean="0"/>
          </a:p>
          <a:p>
            <a:endParaRPr lang="en-US" sz="2800" dirty="0" smtClean="0"/>
          </a:p>
          <a:p>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57200" y="1481328"/>
            <a:ext cx="8229600" cy="5376672"/>
          </a:xfrm>
        </p:spPr>
        <p:txBody>
          <a:bodyPr>
            <a:normAutofit/>
          </a:bodyPr>
          <a:lstStyle/>
          <a:p>
            <a:pPr>
              <a:lnSpc>
                <a:spcPct val="120000"/>
              </a:lnSpc>
              <a:buNone/>
            </a:pPr>
            <a:r>
              <a:rPr lang="es-CL" sz="1600" b="1" u="sng" dirty="0" smtClean="0"/>
              <a:t>5.- Contestación de la demanda y reconvención</a:t>
            </a:r>
            <a:r>
              <a:rPr lang="es-CL" sz="1600" b="1" dirty="0" smtClean="0"/>
              <a:t>.</a:t>
            </a:r>
          </a:p>
          <a:p>
            <a:pPr>
              <a:lnSpc>
                <a:spcPct val="120000"/>
              </a:lnSpc>
            </a:pPr>
            <a:r>
              <a:rPr lang="es-CL" sz="1600" dirty="0" smtClean="0"/>
              <a:t>Por escrito, con a lo menos 5 días de antelación a la fecha de celebración de la AP.</a:t>
            </a:r>
          </a:p>
          <a:p>
            <a:pPr>
              <a:lnSpc>
                <a:spcPct val="120000"/>
              </a:lnSpc>
            </a:pPr>
            <a:r>
              <a:rPr lang="es-CL" sz="1600" i="1" dirty="0" smtClean="0"/>
              <a:t>Contenido: </a:t>
            </a:r>
          </a:p>
          <a:p>
            <a:pPr>
              <a:lnSpc>
                <a:spcPct val="120000"/>
              </a:lnSpc>
              <a:buNone/>
            </a:pPr>
            <a:r>
              <a:rPr lang="es-CL" sz="1600" i="1" dirty="0" smtClean="0"/>
              <a:t>- </a:t>
            </a:r>
            <a:r>
              <a:rPr lang="es-CL" sz="1600" dirty="0" smtClean="0"/>
              <a:t>Exposición clara y circunstanciada de los hechos;</a:t>
            </a:r>
          </a:p>
          <a:p>
            <a:pPr>
              <a:lnSpc>
                <a:spcPct val="120000"/>
              </a:lnSpc>
              <a:buNone/>
            </a:pPr>
            <a:r>
              <a:rPr lang="es-CL" sz="1600" dirty="0" smtClean="0"/>
              <a:t>- Fundamentos de derecho en los que se sustenta, las excepciones y/o demanda reconvencional que se deduzca;</a:t>
            </a:r>
            <a:r>
              <a:rPr lang="es-CL" sz="1600" i="1" dirty="0" smtClean="0"/>
              <a:t> </a:t>
            </a:r>
          </a:p>
          <a:p>
            <a:pPr>
              <a:lnSpc>
                <a:spcPct val="120000"/>
              </a:lnSpc>
              <a:buNone/>
            </a:pPr>
            <a:r>
              <a:rPr lang="es-CL" sz="1600" dirty="0" smtClean="0"/>
              <a:t>- Pronunciamiento sobre los hechos contenidos en la demanda, aceptándolos o negándose en forma expresa y concreta</a:t>
            </a:r>
          </a:p>
          <a:p>
            <a:pPr>
              <a:lnSpc>
                <a:spcPct val="120000"/>
              </a:lnSpc>
            </a:pPr>
            <a:r>
              <a:rPr lang="es-CL" sz="1600" i="1" dirty="0" smtClean="0"/>
              <a:t>“La reconvención sólo será procedente cuando el tribunal sea competente para conocer de ella como demanda y siempre que esté íntimamente ligada a ella.</a:t>
            </a:r>
          </a:p>
          <a:p>
            <a:pPr>
              <a:lnSpc>
                <a:spcPct val="120000"/>
              </a:lnSpc>
            </a:pPr>
            <a:r>
              <a:rPr lang="es-CL" sz="1600" i="1" dirty="0" smtClean="0"/>
              <a:t>“La reconvención deberá contener las menciones a que se refiere el artículo 446 y se tramitará conjuntamente con la demanda” </a:t>
            </a:r>
            <a:r>
              <a:rPr lang="es-CL" sz="1600" dirty="0" smtClean="0"/>
              <a:t>(art. 452 CT)</a:t>
            </a:r>
            <a:endParaRPr lang="en-US" sz="1600" dirty="0" smtClean="0"/>
          </a:p>
          <a:p>
            <a:endParaRPr lang="es-CL" b="1"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fontScale="92500"/>
          </a:bodyPr>
          <a:lstStyle/>
          <a:p>
            <a:pPr>
              <a:lnSpc>
                <a:spcPct val="150000"/>
              </a:lnSpc>
              <a:buNone/>
            </a:pPr>
            <a:r>
              <a:rPr lang="es-CL" sz="1600" b="1" u="sng" dirty="0" smtClean="0"/>
              <a:t>6.- Audiencia Preparatoria (AP)</a:t>
            </a:r>
          </a:p>
          <a:p>
            <a:pPr>
              <a:lnSpc>
                <a:spcPct val="150000"/>
              </a:lnSpc>
            </a:pPr>
            <a:r>
              <a:rPr lang="es-CL" sz="1600" dirty="0" smtClean="0"/>
              <a:t>Relación somera de los contenidos de los escritos de las partes.</a:t>
            </a:r>
          </a:p>
          <a:p>
            <a:pPr>
              <a:lnSpc>
                <a:spcPct val="150000"/>
              </a:lnSpc>
            </a:pPr>
            <a:r>
              <a:rPr lang="es-ES_tradnl" sz="1600" dirty="0" smtClean="0"/>
              <a:t>Traslado para la contestación de la demanda reconvencional y de las excepciones.</a:t>
            </a:r>
            <a:r>
              <a:rPr lang="es-CL" sz="1600" dirty="0" smtClean="0"/>
              <a:t> </a:t>
            </a:r>
          </a:p>
          <a:p>
            <a:pPr>
              <a:lnSpc>
                <a:spcPct val="150000"/>
              </a:lnSpc>
            </a:pPr>
            <a:r>
              <a:rPr lang="es-CL" sz="1600" u="sng" dirty="0" smtClean="0"/>
              <a:t>Tramitación de las excepciones: </a:t>
            </a:r>
          </a:p>
          <a:p>
            <a:pPr>
              <a:lnSpc>
                <a:spcPct val="150000"/>
              </a:lnSpc>
              <a:buNone/>
            </a:pPr>
            <a:r>
              <a:rPr lang="es-CL" sz="1600" dirty="0" smtClean="0"/>
              <a:t>a) Resolverá de inmediato:</a:t>
            </a:r>
          </a:p>
          <a:p>
            <a:pPr>
              <a:lnSpc>
                <a:spcPct val="150000"/>
              </a:lnSpc>
              <a:buNone/>
            </a:pPr>
            <a:r>
              <a:rPr lang="es-CL" sz="1600" dirty="0" smtClean="0"/>
              <a:t>- incompetencia, </a:t>
            </a:r>
          </a:p>
          <a:p>
            <a:pPr>
              <a:lnSpc>
                <a:spcPct val="150000"/>
              </a:lnSpc>
              <a:buNone/>
            </a:pPr>
            <a:r>
              <a:rPr lang="es-CL" sz="1600" dirty="0" smtClean="0"/>
              <a:t>- falta de capacidad o de personería del demandante</a:t>
            </a:r>
          </a:p>
          <a:p>
            <a:pPr>
              <a:lnSpc>
                <a:spcPct val="150000"/>
              </a:lnSpc>
              <a:buNone/>
            </a:pPr>
            <a:r>
              <a:rPr lang="es-CL" sz="1600" dirty="0" smtClean="0"/>
              <a:t>- ineptitud del libelo</a:t>
            </a:r>
          </a:p>
          <a:p>
            <a:pPr>
              <a:lnSpc>
                <a:spcPct val="150000"/>
              </a:lnSpc>
              <a:buNone/>
            </a:pPr>
            <a:r>
              <a:rPr lang="es-CL" sz="1600" dirty="0" smtClean="0"/>
              <a:t>- caducidad y prescripción </a:t>
            </a:r>
          </a:p>
          <a:p>
            <a:pPr>
              <a:lnSpc>
                <a:spcPct val="150000"/>
              </a:lnSpc>
              <a:buNone/>
            </a:pPr>
            <a:r>
              <a:rPr lang="es-CL" sz="1600" dirty="0" smtClean="0"/>
              <a:t>- aquélla en que se reclame del procedimiento</a:t>
            </a:r>
          </a:p>
          <a:p>
            <a:pPr>
              <a:lnSpc>
                <a:spcPct val="150000"/>
              </a:lnSpc>
              <a:buNone/>
            </a:pPr>
            <a:r>
              <a:rPr lang="es-CL" sz="1600" dirty="0" smtClean="0"/>
              <a:t>b) Las demás: “</a:t>
            </a:r>
            <a:r>
              <a:rPr lang="es-ES_tradnl" sz="1600" i="1" dirty="0" smtClean="0"/>
              <a:t>se tramitarán conjuntamente y se fallarán en la sentencia definitiva”.</a:t>
            </a:r>
            <a:endParaRPr lang="es-CL" sz="1600"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57200" y="1481328"/>
            <a:ext cx="8229600" cy="4733754"/>
          </a:xfrm>
        </p:spPr>
        <p:txBody>
          <a:bodyPr>
            <a:normAutofit/>
          </a:bodyPr>
          <a:lstStyle/>
          <a:p>
            <a:pPr>
              <a:lnSpc>
                <a:spcPct val="150000"/>
              </a:lnSpc>
              <a:buNone/>
            </a:pPr>
            <a:r>
              <a:rPr lang="es-CL" sz="1600" b="1" u="sng" dirty="0" smtClean="0"/>
              <a:t>6.- Audiencia Preparatoria (continuación)</a:t>
            </a:r>
          </a:p>
          <a:p>
            <a:pPr>
              <a:lnSpc>
                <a:spcPct val="150000"/>
              </a:lnSpc>
            </a:pPr>
            <a:r>
              <a:rPr lang="es-CL" sz="1600" u="sng" dirty="0" smtClean="0"/>
              <a:t>Efectos del silencio del demandado</a:t>
            </a:r>
            <a:r>
              <a:rPr lang="es-CL" sz="1600" dirty="0" smtClean="0"/>
              <a:t>: Cuando  no contestare la demanda, o de hacerlo no negare en ella algunos de los hechos contenidos en la demanda, el juez, en la sentencia definitiva, </a:t>
            </a:r>
            <a:r>
              <a:rPr lang="es-CL" sz="1600" i="1" u="sng" dirty="0" smtClean="0"/>
              <a:t>podrá</a:t>
            </a:r>
            <a:r>
              <a:rPr lang="es-CL" sz="1600" i="1" dirty="0" smtClean="0"/>
              <a:t> </a:t>
            </a:r>
            <a:r>
              <a:rPr lang="es-CL" sz="1600" dirty="0" smtClean="0"/>
              <a:t>estimarlos como tácitamente admitidos. </a:t>
            </a:r>
            <a:r>
              <a:rPr lang="es-CL" sz="1600" dirty="0" smtClean="0"/>
              <a:t>C</a:t>
            </a:r>
            <a:r>
              <a:rPr lang="es-CL" sz="1600" dirty="0" smtClean="0"/>
              <a:t>ontestación </a:t>
            </a:r>
            <a:r>
              <a:rPr lang="es-CL" sz="1600" dirty="0" smtClean="0"/>
              <a:t>ficta </a:t>
            </a:r>
            <a:r>
              <a:rPr lang="es-CL" sz="1600" dirty="0" smtClean="0"/>
              <a:t>es reemplazada por la </a:t>
            </a:r>
            <a:r>
              <a:rPr lang="es-CL" sz="1600" i="1" dirty="0" smtClean="0"/>
              <a:t>ficta </a:t>
            </a:r>
            <a:r>
              <a:rPr lang="es-CL" sz="1600" i="1" dirty="0" err="1" smtClean="0"/>
              <a:t>confessio</a:t>
            </a:r>
            <a:r>
              <a:rPr lang="es-CL" sz="1600" i="1" dirty="0" smtClean="0"/>
              <a:t> </a:t>
            </a:r>
            <a:r>
              <a:rPr lang="es-CL" sz="1600" dirty="0" smtClean="0"/>
              <a:t>¿autoincriminación</a:t>
            </a:r>
            <a:r>
              <a:rPr lang="es-CL" sz="1600" dirty="0" smtClean="0"/>
              <a:t>?</a:t>
            </a:r>
          </a:p>
          <a:p>
            <a:pPr>
              <a:lnSpc>
                <a:spcPct val="150000"/>
              </a:lnSpc>
            </a:pPr>
            <a:r>
              <a:rPr lang="es-CL" sz="1600" u="sng" dirty="0" smtClean="0"/>
              <a:t>Efectos del allanamiento del demandado</a:t>
            </a:r>
            <a:r>
              <a:rPr lang="es-CL" sz="1600" dirty="0" smtClean="0"/>
              <a:t>:</a:t>
            </a:r>
            <a:r>
              <a:rPr lang="es-ES_tradnl" sz="1600" i="1" dirty="0" smtClean="0"/>
              <a:t> </a:t>
            </a:r>
            <a:r>
              <a:rPr lang="es-ES_tradnl" sz="1600" dirty="0" smtClean="0"/>
              <a:t>Si se allanare a una parte de la demanda y se opusiera a otras, se continuará con el curso de la demanda sólo en la parte en que hubo oposición. Para estos efectos, </a:t>
            </a:r>
            <a:r>
              <a:rPr lang="es-ES_tradnl" sz="1600" u="sng" dirty="0" smtClean="0"/>
              <a:t>el tribunal deberá establecer los hechos sobre los cuales hubo conformidad</a:t>
            </a:r>
            <a:r>
              <a:rPr lang="es-ES_tradnl" sz="1600" dirty="0" smtClean="0"/>
              <a:t>, estimándose esta resolución como </a:t>
            </a:r>
            <a:r>
              <a:rPr lang="es-ES_tradnl" sz="1600" u="sng" dirty="0" smtClean="0"/>
              <a:t>sentencia ejecutoriada</a:t>
            </a:r>
            <a:r>
              <a:rPr lang="es-ES_tradnl" sz="1600" dirty="0" smtClean="0"/>
              <a:t>, iniciándose oficiosamente la ejecución.</a:t>
            </a:r>
            <a:endParaRPr lang="es-CL" sz="1600"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fontScale="92500" lnSpcReduction="10000"/>
          </a:bodyPr>
          <a:lstStyle/>
          <a:p>
            <a:pPr>
              <a:lnSpc>
                <a:spcPct val="150000"/>
              </a:lnSpc>
              <a:buNone/>
            </a:pPr>
            <a:r>
              <a:rPr lang="es-CL" sz="1600" b="1" u="sng" dirty="0" smtClean="0"/>
              <a:t>6.- Audiencia Preparatoria (continuación)</a:t>
            </a:r>
          </a:p>
          <a:p>
            <a:pPr>
              <a:lnSpc>
                <a:spcPct val="150000"/>
              </a:lnSpc>
            </a:pPr>
            <a:r>
              <a:rPr lang="es-CL" sz="1600" dirty="0" smtClean="0"/>
              <a:t>Terminada la etapa de discusión y en la misma audiencia, el juez llamará a las partes a conciliación. </a:t>
            </a:r>
          </a:p>
          <a:p>
            <a:pPr>
              <a:lnSpc>
                <a:spcPct val="150000"/>
              </a:lnSpc>
            </a:pPr>
            <a:r>
              <a:rPr lang="es-CL" sz="1600" dirty="0" smtClean="0"/>
              <a:t>El juez debe proponer a las partes las bases para un posible </a:t>
            </a:r>
            <a:r>
              <a:rPr lang="es-CL" sz="1600" dirty="0" smtClean="0"/>
              <a:t>acuerdo. </a:t>
            </a:r>
            <a:r>
              <a:rPr lang="es-CL" sz="1600" i="1" dirty="0" smtClean="0"/>
              <a:t>Cfr.</a:t>
            </a:r>
            <a:r>
              <a:rPr lang="es-CL" sz="1600" dirty="0" smtClean="0"/>
              <a:t> art. 84 LPL española </a:t>
            </a:r>
            <a:r>
              <a:rPr lang="es-CL" sz="1600" i="1" dirty="0" smtClean="0"/>
              <a:t>“…advirtiendo a las partes de los derechos y obligaciones que pudieran corresponderles, </a:t>
            </a:r>
            <a:r>
              <a:rPr lang="es-CL" sz="1600" i="1" u="sng" dirty="0" smtClean="0"/>
              <a:t>sin prejuzgar el contenido de la eventual sentencia”</a:t>
            </a:r>
            <a:r>
              <a:rPr lang="es-CL" sz="1600" u="sng" dirty="0" smtClean="0"/>
              <a:t>. </a:t>
            </a:r>
            <a:r>
              <a:rPr lang="es-CL" sz="1600" dirty="0" smtClean="0"/>
              <a:t>En Chile, en </a:t>
            </a:r>
            <a:r>
              <a:rPr lang="es-CL" sz="1600" dirty="0" err="1" smtClean="0"/>
              <a:t>cambio,</a:t>
            </a:r>
            <a:r>
              <a:rPr lang="es-CL" sz="1600" i="1" dirty="0" err="1" smtClean="0"/>
              <a:t>“las</a:t>
            </a:r>
            <a:r>
              <a:rPr lang="es-CL" sz="1600" i="1" dirty="0" smtClean="0"/>
              <a:t> </a:t>
            </a:r>
            <a:r>
              <a:rPr lang="es-CL" sz="1600" i="1" dirty="0" smtClean="0"/>
              <a:t>opiniones que emita al efecto no serán causal de </a:t>
            </a:r>
            <a:r>
              <a:rPr lang="es-CL" sz="1600" i="1" dirty="0" smtClean="0"/>
              <a:t>inhabilitación”  </a:t>
            </a:r>
            <a:r>
              <a:rPr lang="es-CL" sz="1600" dirty="0" smtClean="0"/>
              <a:t>(art. 453 N° 2 CT).</a:t>
            </a:r>
            <a:endParaRPr lang="es-CL" sz="1600" i="1" dirty="0" smtClean="0"/>
          </a:p>
          <a:p>
            <a:pPr>
              <a:lnSpc>
                <a:spcPct val="150000"/>
              </a:lnSpc>
            </a:pPr>
            <a:r>
              <a:rPr lang="es-CL" sz="1600" dirty="0" smtClean="0"/>
              <a:t>Si hay conciliación, total o parcial, deberá dejarse constancia en el acta respectiva, la que suscribirán el juez y las partes, estimándose lo conciliado como sentencia ejecutoriada para todos los efectos legales.</a:t>
            </a:r>
            <a:r>
              <a:rPr lang="es-CL" sz="1600" i="1" dirty="0" smtClean="0"/>
              <a:t> </a:t>
            </a:r>
          </a:p>
          <a:p>
            <a:pPr>
              <a:lnSpc>
                <a:spcPct val="150000"/>
              </a:lnSpc>
            </a:pPr>
            <a:r>
              <a:rPr lang="es-CL" sz="1600" dirty="0" smtClean="0"/>
              <a:t>El cobro de las sumas resultantes de la conciliación parcial se tramitará separadamente, si no se pagare  voluntariamente.</a:t>
            </a:r>
            <a:endParaRPr lang="es-CL" sz="1600" b="1" u="sng"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57200" y="1481328"/>
            <a:ext cx="8229600" cy="5162382"/>
          </a:xfrm>
        </p:spPr>
        <p:txBody>
          <a:bodyPr>
            <a:normAutofit/>
          </a:bodyPr>
          <a:lstStyle/>
          <a:p>
            <a:pPr>
              <a:lnSpc>
                <a:spcPct val="150000"/>
              </a:lnSpc>
              <a:buNone/>
            </a:pPr>
            <a:r>
              <a:rPr lang="es-CL" sz="1600" b="1" u="sng" dirty="0" smtClean="0"/>
              <a:t>6.- Audiencia Preparatoria (continuación)</a:t>
            </a:r>
          </a:p>
          <a:p>
            <a:pPr>
              <a:lnSpc>
                <a:spcPct val="150000"/>
              </a:lnSpc>
            </a:pPr>
            <a:r>
              <a:rPr lang="es-CL" sz="1600" u="sng" dirty="0" smtClean="0"/>
              <a:t>Recepción de la causa a prueba si hay hechos sustanciales, pertinentes y controvertidos.</a:t>
            </a:r>
          </a:p>
          <a:p>
            <a:pPr>
              <a:lnSpc>
                <a:spcPct val="150000"/>
              </a:lnSpc>
            </a:pPr>
            <a:r>
              <a:rPr lang="es-CL" sz="1600" dirty="0" smtClean="0"/>
              <a:t>Si no hay hechos sustanciales, pertinentes y controvertidos, se dará por concluida la AP y procederá a dictar sentencia en el acto o dentro de 15 días.</a:t>
            </a:r>
          </a:p>
          <a:p>
            <a:pPr>
              <a:lnSpc>
                <a:spcPct val="150000"/>
              </a:lnSpc>
            </a:pPr>
            <a:r>
              <a:rPr lang="es-CL" sz="1600" u="sng" dirty="0" smtClean="0"/>
              <a:t>Admisibilidad de la prueba: </a:t>
            </a:r>
            <a:r>
              <a:rPr lang="es-CL" sz="1600" dirty="0" smtClean="0"/>
              <a:t>Regla</a:t>
            </a:r>
            <a:r>
              <a:rPr lang="es-CL" sz="1600" dirty="0" smtClean="0"/>
              <a:t> </a:t>
            </a:r>
            <a:r>
              <a:rPr lang="es-CL" sz="1600" dirty="0" smtClean="0"/>
              <a:t>general: derecho de las partes  a valerse de cualquier medio probatorio regulado por la ley y  de cualquier otro elemento de convicción, siempre que:</a:t>
            </a:r>
          </a:p>
          <a:p>
            <a:pPr>
              <a:lnSpc>
                <a:spcPct val="150000"/>
              </a:lnSpc>
              <a:buNone/>
            </a:pPr>
            <a:r>
              <a:rPr lang="es-CL" sz="1600" i="1" dirty="0" smtClean="0"/>
              <a:t>- </a:t>
            </a:r>
            <a:r>
              <a:rPr lang="es-CL" sz="1600" dirty="0" smtClean="0"/>
              <a:t>tengan relación directa con el asunto sometido al conocimiento del tribunal y que sean necesarios para su resolución  (PERTINENCIA); y </a:t>
            </a:r>
          </a:p>
          <a:p>
            <a:pPr>
              <a:lnSpc>
                <a:spcPct val="150000"/>
              </a:lnSpc>
              <a:buNone/>
            </a:pPr>
            <a:r>
              <a:rPr lang="es-CL" sz="1600" dirty="0" smtClean="0"/>
              <a:t>- no se hubieren obtenido por medios ilícitos o a través de actos que impliquen violación de derechos fundamentales (LICITUD). </a:t>
            </a:r>
            <a:endParaRPr lang="en-US" sz="1600" dirty="0" smtClean="0"/>
          </a:p>
          <a:p>
            <a:pPr>
              <a:lnSpc>
                <a:spcPct val="120000"/>
              </a:lnSpc>
            </a:pPr>
            <a:endParaRPr lang="es-CL" u="sng"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700118" y="1338452"/>
            <a:ext cx="8229600" cy="5233820"/>
          </a:xfrm>
        </p:spPr>
        <p:txBody>
          <a:bodyPr>
            <a:normAutofit fontScale="55000" lnSpcReduction="20000"/>
          </a:bodyPr>
          <a:lstStyle/>
          <a:p>
            <a:pPr>
              <a:lnSpc>
                <a:spcPct val="120000"/>
              </a:lnSpc>
              <a:buNone/>
            </a:pPr>
            <a:r>
              <a:rPr lang="es-CL" b="1" u="sng" dirty="0" smtClean="0"/>
              <a:t>6.- Audiencia Preparatoria (continuación)</a:t>
            </a:r>
            <a:endParaRPr lang="es-CL" dirty="0" smtClean="0"/>
          </a:p>
          <a:p>
            <a:pPr>
              <a:lnSpc>
                <a:spcPct val="120000"/>
              </a:lnSpc>
            </a:pPr>
            <a:r>
              <a:rPr lang="es-CL" u="sng" dirty="0" smtClean="0"/>
              <a:t>Regla </a:t>
            </a:r>
            <a:r>
              <a:rPr lang="es-CL" u="sng" dirty="0" smtClean="0"/>
              <a:t>general </a:t>
            </a:r>
            <a:r>
              <a:rPr lang="es-CL" dirty="0" smtClean="0"/>
              <a:t>: </a:t>
            </a:r>
            <a:r>
              <a:rPr lang="es-CL" dirty="0" smtClean="0"/>
              <a:t>la </a:t>
            </a:r>
            <a:r>
              <a:rPr lang="es-CL" dirty="0" smtClean="0"/>
              <a:t>prueba se </a:t>
            </a:r>
            <a:r>
              <a:rPr lang="es-CL" dirty="0" smtClean="0"/>
              <a:t>rinde </a:t>
            </a:r>
            <a:r>
              <a:rPr lang="es-CL" dirty="0" smtClean="0"/>
              <a:t>en la audiencia de juicio. </a:t>
            </a:r>
          </a:p>
          <a:p>
            <a:pPr>
              <a:lnSpc>
                <a:spcPct val="120000"/>
              </a:lnSpc>
            </a:pPr>
            <a:r>
              <a:rPr lang="es-CL" u="sng" dirty="0" smtClean="0"/>
              <a:t>Excepciones</a:t>
            </a:r>
            <a:r>
              <a:rPr lang="es-CL" dirty="0" smtClean="0"/>
              <a:t>: </a:t>
            </a:r>
          </a:p>
          <a:p>
            <a:pPr marL="624078" indent="-514350">
              <a:lnSpc>
                <a:spcPct val="120000"/>
              </a:lnSpc>
              <a:buAutoNum type="alphaLcParenR"/>
            </a:pPr>
            <a:r>
              <a:rPr lang="es-CL" dirty="0" smtClean="0"/>
              <a:t>la </a:t>
            </a:r>
            <a:r>
              <a:rPr lang="es-CL" dirty="0" smtClean="0"/>
              <a:t>documental sólo se podrá presentar en la AP. </a:t>
            </a:r>
            <a:r>
              <a:rPr lang="es-CL" dirty="0" smtClean="0"/>
              <a:t> </a:t>
            </a:r>
            <a:endParaRPr lang="es-CL" dirty="0" smtClean="0"/>
          </a:p>
          <a:p>
            <a:pPr marL="624078" indent="-514350">
              <a:lnSpc>
                <a:spcPct val="120000"/>
              </a:lnSpc>
              <a:buAutoNum type="alphaLcParenR"/>
            </a:pPr>
            <a:r>
              <a:rPr lang="es-CL" dirty="0" smtClean="0"/>
              <a:t>Deberá </a:t>
            </a:r>
            <a:r>
              <a:rPr lang="es-CL" dirty="0" smtClean="0"/>
              <a:t>presentarse conjuntamente con la </a:t>
            </a:r>
            <a:r>
              <a:rPr lang="es-CL" dirty="0" smtClean="0"/>
              <a:t>demanda:  </a:t>
            </a:r>
          </a:p>
          <a:p>
            <a:pPr algn="ctr">
              <a:lnSpc>
                <a:spcPct val="120000"/>
              </a:lnSpc>
              <a:buNone/>
            </a:pPr>
            <a:r>
              <a:rPr lang="es-CL" dirty="0" smtClean="0"/>
              <a:t>-prueba sobre actuaciones </a:t>
            </a:r>
            <a:r>
              <a:rPr lang="es-CL" dirty="0" smtClean="0"/>
              <a:t>administrativas que se refieran a los hechos </a:t>
            </a:r>
            <a:r>
              <a:rPr lang="es-CL" dirty="0" smtClean="0"/>
              <a:t>invocados; </a:t>
            </a:r>
          </a:p>
          <a:p>
            <a:pPr algn="ctr">
              <a:lnSpc>
                <a:spcPct val="120000"/>
              </a:lnSpc>
              <a:buNone/>
            </a:pPr>
            <a:r>
              <a:rPr lang="es-CL" dirty="0" smtClean="0"/>
              <a:t>-la </a:t>
            </a:r>
            <a:r>
              <a:rPr lang="es-CL" dirty="0" smtClean="0"/>
              <a:t>“resolución final” emitida por el ente previsional o fiscalizador en materias de Seguridad Social</a:t>
            </a:r>
            <a:r>
              <a:rPr lang="es-CL" dirty="0" smtClean="0"/>
              <a:t>.</a:t>
            </a:r>
            <a:r>
              <a:rPr lang="es-CL" dirty="0" smtClean="0"/>
              <a:t> </a:t>
            </a:r>
            <a:endParaRPr lang="es-CL" dirty="0" smtClean="0"/>
          </a:p>
          <a:p>
            <a:pPr>
              <a:lnSpc>
                <a:spcPct val="120000"/>
              </a:lnSpc>
            </a:pPr>
            <a:r>
              <a:rPr lang="es-CL" sz="2800" dirty="0" smtClean="0"/>
              <a:t>L</a:t>
            </a:r>
            <a:r>
              <a:rPr lang="es-CL" sz="2800" dirty="0" smtClean="0"/>
              <a:t>as </a:t>
            </a:r>
            <a:r>
              <a:rPr lang="es-CL" sz="2800" dirty="0" smtClean="0"/>
              <a:t>partes deben pedir al </a:t>
            </a:r>
            <a:r>
              <a:rPr lang="es-CL" sz="2800" dirty="0" smtClean="0"/>
              <a:t>tribunal que </a:t>
            </a:r>
            <a:r>
              <a:rPr lang="es-CL" sz="2800" dirty="0" smtClean="0"/>
              <a:t>realice las citaciones y requerimientos </a:t>
            </a:r>
            <a:r>
              <a:rPr lang="es-CL" sz="2800" dirty="0" smtClean="0"/>
              <a:t>para </a:t>
            </a:r>
            <a:r>
              <a:rPr lang="es-CL" sz="2800" dirty="0" smtClean="0"/>
              <a:t>que </a:t>
            </a:r>
            <a:r>
              <a:rPr lang="es-CL" sz="2800" dirty="0" smtClean="0"/>
              <a:t>l</a:t>
            </a:r>
            <a:r>
              <a:rPr lang="es-CL" sz="2800" dirty="0" smtClean="0"/>
              <a:t>a </a:t>
            </a:r>
            <a:r>
              <a:rPr lang="es-CL" sz="2800" dirty="0" smtClean="0"/>
              <a:t>prueba esté disponible el día del juicio: </a:t>
            </a:r>
            <a:endParaRPr lang="es-CL" sz="2800" dirty="0" smtClean="0"/>
          </a:p>
          <a:p>
            <a:pPr algn="ctr">
              <a:lnSpc>
                <a:spcPct val="120000"/>
              </a:lnSpc>
              <a:buNone/>
            </a:pPr>
            <a:r>
              <a:rPr lang="es-CL" sz="2800" dirty="0" smtClean="0"/>
              <a:t>-</a:t>
            </a:r>
            <a:r>
              <a:rPr lang="es-CL" sz="2800" dirty="0" smtClean="0"/>
              <a:t>exhibición </a:t>
            </a:r>
            <a:r>
              <a:rPr lang="es-CL" sz="2800" dirty="0" smtClean="0"/>
              <a:t>de instrumentos; </a:t>
            </a:r>
            <a:endParaRPr lang="es-CL" sz="2800" dirty="0" smtClean="0"/>
          </a:p>
          <a:p>
            <a:pPr algn="ctr">
              <a:lnSpc>
                <a:spcPct val="120000"/>
              </a:lnSpc>
              <a:buNone/>
            </a:pPr>
            <a:r>
              <a:rPr lang="es-CL" sz="2800" dirty="0" smtClean="0"/>
              <a:t>-</a:t>
            </a:r>
            <a:r>
              <a:rPr lang="es-CL" sz="2800" dirty="0" smtClean="0"/>
              <a:t>absolución </a:t>
            </a:r>
            <a:r>
              <a:rPr lang="es-CL" sz="2800" dirty="0" smtClean="0"/>
              <a:t>de posiciones; </a:t>
            </a:r>
            <a:endParaRPr lang="es-CL" sz="2800" dirty="0" smtClean="0"/>
          </a:p>
          <a:p>
            <a:pPr algn="ctr">
              <a:lnSpc>
                <a:spcPct val="120000"/>
              </a:lnSpc>
              <a:buNone/>
            </a:pPr>
            <a:r>
              <a:rPr lang="es-CL" sz="2800" dirty="0" smtClean="0"/>
              <a:t>-</a:t>
            </a:r>
            <a:r>
              <a:rPr lang="es-CL" sz="2800" dirty="0" smtClean="0"/>
              <a:t>testigos</a:t>
            </a:r>
            <a:r>
              <a:rPr lang="es-CL" sz="2800" dirty="0" smtClean="0"/>
              <a:t>; </a:t>
            </a:r>
            <a:endParaRPr lang="es-CL" sz="2800" dirty="0" smtClean="0"/>
          </a:p>
          <a:p>
            <a:pPr algn="ctr">
              <a:lnSpc>
                <a:spcPct val="120000"/>
              </a:lnSpc>
              <a:buNone/>
            </a:pPr>
            <a:r>
              <a:rPr lang="es-CL" sz="2800" dirty="0" smtClean="0"/>
              <a:t>-</a:t>
            </a:r>
            <a:r>
              <a:rPr lang="es-CL" sz="2800" dirty="0" smtClean="0"/>
              <a:t>informe </a:t>
            </a:r>
            <a:r>
              <a:rPr lang="es-CL" sz="2800" dirty="0" smtClean="0"/>
              <a:t>de </a:t>
            </a:r>
            <a:r>
              <a:rPr lang="es-CL" sz="2800" dirty="0" smtClean="0"/>
              <a:t>peritos;</a:t>
            </a:r>
          </a:p>
          <a:p>
            <a:pPr algn="ctr">
              <a:lnSpc>
                <a:spcPct val="120000"/>
              </a:lnSpc>
              <a:buNone/>
            </a:pPr>
            <a:r>
              <a:rPr lang="es-CL" sz="2800" dirty="0" smtClean="0"/>
              <a:t>-</a:t>
            </a:r>
            <a:r>
              <a:rPr lang="es-CL" sz="2800" dirty="0" smtClean="0"/>
              <a:t>oficios</a:t>
            </a:r>
            <a:endParaRPr lang="es-CL" sz="2800" dirty="0" smtClean="0"/>
          </a:p>
          <a:p>
            <a:pPr>
              <a:lnSpc>
                <a:spcPct val="120000"/>
              </a:lnSpc>
            </a:pPr>
            <a:r>
              <a:rPr lang="es-CL" sz="2800" i="1" dirty="0" smtClean="0"/>
              <a:t>“El tribunal despachará todas las citaciones y oficios que correspondan cuando se haya ordenado la práctica de la prueba que, debiendo verificarse en la audiencia de juicio, requieran citación o requerimiento”</a:t>
            </a:r>
            <a:endParaRPr lang="es-CL" dirty="0" smtClean="0"/>
          </a:p>
          <a:p>
            <a:pPr>
              <a:lnSpc>
                <a:spcPct val="120000"/>
              </a:lnSpc>
            </a:pPr>
            <a:endParaRPr lang="es-CL" dirty="0"/>
          </a:p>
        </p:txBody>
      </p:sp>
      <p:sp>
        <p:nvSpPr>
          <p:cNvPr id="3" name="2 Título"/>
          <p:cNvSpPr>
            <a:spLocks noGrp="1"/>
          </p:cNvSpPr>
          <p:nvPr>
            <p:ph type="title"/>
          </p:nvPr>
        </p:nvSpPr>
        <p:spPr>
          <a:xfrm>
            <a:off x="457200" y="-24"/>
            <a:ext cx="8229600" cy="1143000"/>
          </a:xfrm>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fontScale="62500" lnSpcReduction="20000"/>
          </a:bodyPr>
          <a:lstStyle/>
          <a:p>
            <a:pPr>
              <a:lnSpc>
                <a:spcPct val="170000"/>
              </a:lnSpc>
              <a:buNone/>
            </a:pPr>
            <a:r>
              <a:rPr lang="es-CL" b="1" u="sng" dirty="0" smtClean="0"/>
              <a:t>6.- Audiencia Preparatoria </a:t>
            </a:r>
            <a:r>
              <a:rPr lang="es-CL" b="1" u="sng" dirty="0" smtClean="0"/>
              <a:t>(oficios)</a:t>
            </a:r>
            <a:endParaRPr lang="es-CL" dirty="0" smtClean="0"/>
          </a:p>
          <a:p>
            <a:pPr>
              <a:lnSpc>
                <a:spcPct val="170000"/>
              </a:lnSpc>
            </a:pPr>
            <a:r>
              <a:rPr lang="es-CL" sz="2400" i="1" dirty="0" smtClean="0"/>
              <a:t>El tribunal sólo dará lugar a la petición de oficios cuando se trate de requerir información objetiva, pertinente y específica sobre los hechos materia del juicio. </a:t>
            </a:r>
          </a:p>
          <a:p>
            <a:pPr>
              <a:lnSpc>
                <a:spcPct val="170000"/>
              </a:lnSpc>
            </a:pPr>
            <a:r>
              <a:rPr lang="es-CL" sz="2400" i="1" dirty="0" smtClean="0"/>
              <a:t>“Cuando la información se solicite respecto de entidades públicas, el oficio deberá dirigirse a la oficina o repartición en cuya jurisdicción hubieren ocurrido los hechos o deban constar los antecedentes sobre los cuales se pide informe. </a:t>
            </a:r>
          </a:p>
          <a:p>
            <a:pPr>
              <a:lnSpc>
                <a:spcPct val="170000"/>
              </a:lnSpc>
            </a:pPr>
            <a:r>
              <a:rPr lang="es-CL" sz="2400" i="1" dirty="0" smtClean="0"/>
              <a:t>“Las personas o entidades públicas o privadas a quienes se dirija el oficio estarán obligadas a evacuarlo dentro del plazo que fije el tribunal, el que en todo caso no podrá exceder a los tres días anteriores al fijado para la audiencia, y en la forma que éste lo determine, pudiendo disponer al efecto cualquier medio idóneo de comunicación o de transmisión de datos”</a:t>
            </a:r>
            <a:r>
              <a:rPr lang="es-CL" sz="2400" dirty="0" smtClean="0"/>
              <a:t> (art. 453 N.° </a:t>
            </a:r>
            <a:r>
              <a:rPr lang="es-CL" sz="2400" dirty="0" smtClean="0"/>
              <a:t>8 CT)</a:t>
            </a:r>
            <a:r>
              <a:rPr lang="es-CL" sz="2400" i="1" dirty="0" smtClean="0"/>
              <a:t>.</a:t>
            </a:r>
            <a:r>
              <a:rPr lang="es-CL" sz="2400" dirty="0" smtClean="0"/>
              <a:t> </a:t>
            </a:r>
            <a:endParaRPr lang="en-US" sz="2400" dirty="0" smtClean="0"/>
          </a:p>
          <a:p>
            <a:pPr>
              <a:lnSpc>
                <a:spcPct val="170000"/>
              </a:lnSpc>
            </a:pPr>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57200" y="1481328"/>
            <a:ext cx="8229600" cy="4733754"/>
          </a:xfrm>
        </p:spPr>
        <p:txBody>
          <a:bodyPr>
            <a:normAutofit/>
          </a:bodyPr>
          <a:lstStyle/>
          <a:p>
            <a:pPr>
              <a:lnSpc>
                <a:spcPct val="150000"/>
              </a:lnSpc>
              <a:buNone/>
            </a:pPr>
            <a:r>
              <a:rPr lang="es-CL" sz="1600" b="1" u="sng" dirty="0" smtClean="0"/>
              <a:t>6.- Audiencia Preparatoria (continuación)</a:t>
            </a:r>
            <a:endParaRPr lang="es-CL" sz="1600" dirty="0" smtClean="0"/>
          </a:p>
          <a:p>
            <a:pPr>
              <a:lnSpc>
                <a:spcPct val="150000"/>
              </a:lnSpc>
              <a:buNone/>
            </a:pPr>
            <a:endParaRPr lang="es-CL" sz="1600" i="1" dirty="0" smtClean="0"/>
          </a:p>
          <a:p>
            <a:pPr>
              <a:lnSpc>
                <a:spcPct val="150000"/>
              </a:lnSpc>
            </a:pPr>
            <a:r>
              <a:rPr lang="es-CL" sz="1600" dirty="0" smtClean="0"/>
              <a:t>Se fijará la fecha para la AJ, en un plazo no superior a 30 días. </a:t>
            </a:r>
          </a:p>
          <a:p>
            <a:pPr>
              <a:lnSpc>
                <a:spcPct val="150000"/>
              </a:lnSpc>
            </a:pPr>
            <a:r>
              <a:rPr lang="es-CL" sz="1600" dirty="0" smtClean="0"/>
              <a:t>Las partes se entenderán citadas a la AJ por el solo ministerio de la ley”  </a:t>
            </a:r>
            <a:endParaRPr lang="es-CL" sz="1600" i="1" dirty="0" smtClean="0"/>
          </a:p>
          <a:p>
            <a:pPr>
              <a:lnSpc>
                <a:spcPct val="150000"/>
              </a:lnSpc>
            </a:pPr>
            <a:r>
              <a:rPr lang="es-CL" sz="1600" dirty="0" smtClean="0"/>
              <a:t>Se puede decretar medidas cautelares. Respecto de las decretadas con anterioridad, se resolverá si se mantienen.</a:t>
            </a:r>
          </a:p>
          <a:p>
            <a:pPr>
              <a:lnSpc>
                <a:spcPct val="150000"/>
              </a:lnSpc>
            </a:pPr>
            <a:r>
              <a:rPr lang="es-CL" sz="1600" dirty="0" smtClean="0"/>
              <a:t>Prueba de oficio.</a:t>
            </a:r>
            <a:endParaRPr lang="en-US" sz="1600" b="1"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lnSpc>
                <a:spcPct val="150000"/>
              </a:lnSpc>
              <a:buNone/>
            </a:pPr>
            <a:r>
              <a:rPr lang="es-CL" sz="1600" b="1" u="sng" dirty="0" smtClean="0"/>
              <a:t>6.- Audiencia Preparatoria (continuación)</a:t>
            </a:r>
          </a:p>
          <a:p>
            <a:pPr>
              <a:lnSpc>
                <a:spcPct val="150000"/>
              </a:lnSpc>
            </a:pPr>
            <a:r>
              <a:rPr lang="es-CL" sz="1600" dirty="0" smtClean="0"/>
              <a:t>Acta de la AP.  Contenido:</a:t>
            </a:r>
          </a:p>
          <a:p>
            <a:pPr>
              <a:lnSpc>
                <a:spcPct val="150000"/>
              </a:lnSpc>
              <a:buFontTx/>
              <a:buChar char="-"/>
            </a:pPr>
            <a:r>
              <a:rPr lang="es-ES_tradnl" sz="1600" dirty="0" smtClean="0"/>
              <a:t>indicación del lugar, fecha y tribunal, </a:t>
            </a:r>
          </a:p>
          <a:p>
            <a:pPr>
              <a:lnSpc>
                <a:spcPct val="150000"/>
              </a:lnSpc>
              <a:buFontTx/>
              <a:buChar char="-"/>
            </a:pPr>
            <a:r>
              <a:rPr lang="es-ES_tradnl" sz="1600" dirty="0" smtClean="0"/>
              <a:t>los comparecientes que concurren a ella, </a:t>
            </a:r>
          </a:p>
          <a:p>
            <a:pPr>
              <a:lnSpc>
                <a:spcPct val="150000"/>
              </a:lnSpc>
              <a:buFontTx/>
              <a:buChar char="-"/>
            </a:pPr>
            <a:r>
              <a:rPr lang="es-ES_tradnl" sz="1600" dirty="0" smtClean="0"/>
              <a:t>la hora de inicio y término de la audiencia,</a:t>
            </a:r>
          </a:p>
          <a:p>
            <a:pPr>
              <a:lnSpc>
                <a:spcPct val="150000"/>
              </a:lnSpc>
              <a:buFontTx/>
              <a:buChar char="-"/>
            </a:pPr>
            <a:r>
              <a:rPr lang="es-ES_tradnl" sz="1600" dirty="0" smtClean="0"/>
              <a:t>la resolución que recae sobre las excepciones opuestas, </a:t>
            </a:r>
          </a:p>
          <a:p>
            <a:pPr>
              <a:lnSpc>
                <a:spcPct val="150000"/>
              </a:lnSpc>
              <a:buFontTx/>
              <a:buChar char="-"/>
            </a:pPr>
            <a:r>
              <a:rPr lang="es-ES_tradnl" sz="1600" dirty="0" smtClean="0"/>
              <a:t>los hechos que deberán acreditarse</a:t>
            </a:r>
          </a:p>
          <a:p>
            <a:pPr>
              <a:lnSpc>
                <a:spcPct val="150000"/>
              </a:lnSpc>
              <a:buFontTx/>
              <a:buChar char="-"/>
            </a:pPr>
            <a:r>
              <a:rPr lang="es-ES_tradnl" sz="1600" dirty="0" smtClean="0"/>
              <a:t>individualización de los testigos que depondrán,</a:t>
            </a:r>
          </a:p>
          <a:p>
            <a:pPr>
              <a:lnSpc>
                <a:spcPct val="150000"/>
              </a:lnSpc>
              <a:buFontTx/>
              <a:buChar char="-"/>
            </a:pPr>
            <a:r>
              <a:rPr lang="es-ES_tradnl" sz="1600" dirty="0" smtClean="0"/>
              <a:t>Conciliación total o parcial,</a:t>
            </a:r>
          </a:p>
          <a:p>
            <a:pPr>
              <a:lnSpc>
                <a:spcPct val="150000"/>
              </a:lnSpc>
              <a:buFontTx/>
              <a:buChar char="-"/>
            </a:pPr>
            <a:r>
              <a:rPr lang="es-ES_tradnl" sz="1600" dirty="0" smtClean="0"/>
              <a:t>Allanamiento de demandado.</a:t>
            </a:r>
          </a:p>
          <a:p>
            <a:pPr>
              <a:buFontTx/>
              <a:buChar char="-"/>
            </a:pPr>
            <a:endParaRPr lang="es-CL" sz="2400" dirty="0" smtClean="0"/>
          </a:p>
          <a:p>
            <a:pPr>
              <a:buNone/>
            </a:pPr>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lnSpc>
                <a:spcPct val="150000"/>
              </a:lnSpc>
              <a:buNone/>
            </a:pPr>
            <a:r>
              <a:rPr lang="es-CL" sz="1600" b="1" u="sng" dirty="0" smtClean="0"/>
              <a:t>1.- Formas de iniciar el procedimiento</a:t>
            </a:r>
            <a:r>
              <a:rPr lang="es-CL" sz="1600" dirty="0" smtClean="0"/>
              <a:t>:</a:t>
            </a:r>
          </a:p>
          <a:p>
            <a:pPr>
              <a:lnSpc>
                <a:spcPct val="150000"/>
              </a:lnSpc>
            </a:pPr>
            <a:r>
              <a:rPr lang="es-CL" sz="1600" dirty="0" smtClean="0"/>
              <a:t>Demanda (requisitos: art. 446 CT)</a:t>
            </a:r>
          </a:p>
          <a:p>
            <a:pPr>
              <a:lnSpc>
                <a:spcPct val="150000"/>
              </a:lnSpc>
            </a:pPr>
            <a:r>
              <a:rPr lang="es-CL" sz="1600" dirty="0" smtClean="0"/>
              <a:t>Medida prejudicial (arts. 444  CT y 290 CPC)</a:t>
            </a:r>
          </a:p>
          <a:p>
            <a:pPr>
              <a:lnSpc>
                <a:spcPct val="150000"/>
              </a:lnSpc>
              <a:buNone/>
            </a:pPr>
            <a:r>
              <a:rPr lang="es-CL" sz="1600" dirty="0" smtClean="0"/>
              <a:t>-cautelar  (asegurar el resultado de la acción; la protección de un derecho; la identificación de los obligados o la singularización de su patrimonio)</a:t>
            </a:r>
          </a:p>
          <a:p>
            <a:pPr>
              <a:lnSpc>
                <a:spcPct val="150000"/>
              </a:lnSpc>
              <a:buNone/>
            </a:pPr>
            <a:r>
              <a:rPr lang="es-CL" sz="1600" dirty="0" smtClean="0"/>
              <a:t>-probatoria (procurarse aquella prueba que el actor requiere para hacerla valer en juicio).</a:t>
            </a:r>
            <a:endParaRPr lang="es-CL" sz="1600"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357158" y="1409890"/>
            <a:ext cx="8643998" cy="5233820"/>
          </a:xfrm>
        </p:spPr>
        <p:txBody>
          <a:bodyPr>
            <a:normAutofit fontScale="47500" lnSpcReduction="20000"/>
          </a:bodyPr>
          <a:lstStyle/>
          <a:p>
            <a:pPr>
              <a:buNone/>
            </a:pPr>
            <a:r>
              <a:rPr lang="es-CL" sz="2900" b="1" dirty="0" smtClean="0"/>
              <a:t>7.- Audiencia de juicio (AJ</a:t>
            </a:r>
            <a:r>
              <a:rPr lang="es-CL" sz="2900" b="1" dirty="0" smtClean="0"/>
              <a:t>).</a:t>
            </a:r>
          </a:p>
          <a:p>
            <a:pPr>
              <a:lnSpc>
                <a:spcPct val="170000"/>
              </a:lnSpc>
            </a:pPr>
            <a:r>
              <a:rPr lang="es-CL" sz="2900" dirty="0" smtClean="0"/>
              <a:t>Amplia </a:t>
            </a:r>
            <a:r>
              <a:rPr lang="es-CL" sz="2900" dirty="0" smtClean="0"/>
              <a:t>intervención del juez:  Podrá</a:t>
            </a:r>
            <a:r>
              <a:rPr lang="es-CL" sz="2900" dirty="0" smtClean="0"/>
              <a:t>: formular a los absolventes y a los testigos las preguntas que estime </a:t>
            </a:r>
            <a:r>
              <a:rPr lang="es-CL" sz="2900" dirty="0" smtClean="0"/>
              <a:t>pertinentes</a:t>
            </a:r>
            <a:r>
              <a:rPr lang="es-CL" sz="2900" dirty="0" smtClean="0"/>
              <a:t>;</a:t>
            </a:r>
            <a:r>
              <a:rPr lang="es-CL" sz="2900" dirty="0" smtClean="0"/>
              <a:t> ordenarles que </a:t>
            </a:r>
            <a:r>
              <a:rPr lang="es-CL" sz="2900" dirty="0" smtClean="0"/>
              <a:t>precisen o aclaren sus respuestas; </a:t>
            </a:r>
            <a:r>
              <a:rPr lang="es-CL" sz="2900" dirty="0" smtClean="0"/>
              <a:t>rechazar preguntas de los abogados; ampliar </a:t>
            </a:r>
            <a:r>
              <a:rPr lang="es-CL" sz="2900" dirty="0" smtClean="0"/>
              <a:t>o reducir el número de testigos de cada </a:t>
            </a:r>
            <a:r>
              <a:rPr lang="es-CL" sz="2900" dirty="0" smtClean="0"/>
              <a:t>parte; </a:t>
            </a:r>
            <a:r>
              <a:rPr lang="es-CL" sz="2900" dirty="0" smtClean="0"/>
              <a:t>e incluso prescindir de la prueba </a:t>
            </a:r>
            <a:r>
              <a:rPr lang="es-CL" sz="2900" dirty="0" smtClean="0"/>
              <a:t>testimonial y de la confesional (art</a:t>
            </a:r>
            <a:r>
              <a:rPr lang="es-CL" sz="2900" dirty="0" smtClean="0"/>
              <a:t>. 454 N° 4, 5 y </a:t>
            </a:r>
            <a:r>
              <a:rPr lang="es-CL" sz="2900" dirty="0" smtClean="0"/>
              <a:t>6 CT).</a:t>
            </a:r>
            <a:endParaRPr lang="es-CL" sz="2900" dirty="0" smtClean="0"/>
          </a:p>
          <a:p>
            <a:pPr>
              <a:lnSpc>
                <a:spcPct val="170000"/>
              </a:lnSpc>
            </a:pPr>
            <a:r>
              <a:rPr lang="es-CL" sz="2900" dirty="0" smtClean="0"/>
              <a:t>Necesidad de que las pruebas se practiquen en el acto del juicio, con predominio absoluto de la oralidad. </a:t>
            </a:r>
            <a:r>
              <a:rPr lang="es-CL" sz="2900" dirty="0" smtClean="0"/>
              <a:t>V. gr.: inadmisibilidad </a:t>
            </a:r>
            <a:r>
              <a:rPr lang="es-CL" sz="2900" dirty="0" smtClean="0"/>
              <a:t>de pliego de posiciones  (art. 454 N° 4 CT).</a:t>
            </a:r>
          </a:p>
          <a:p>
            <a:pPr>
              <a:lnSpc>
                <a:spcPct val="170000"/>
              </a:lnSpc>
            </a:pPr>
            <a:r>
              <a:rPr lang="es-CL" sz="2900" u="sng" dirty="0" smtClean="0"/>
              <a:t>Amplitud en el uso de los medios </a:t>
            </a:r>
            <a:r>
              <a:rPr lang="es-CL" sz="2900" u="sng" dirty="0" smtClean="0"/>
              <a:t>probatorios (todas </a:t>
            </a:r>
            <a:r>
              <a:rPr lang="es-CL" sz="2900" u="sng" dirty="0" smtClean="0"/>
              <a:t>las pruebas útiles </a:t>
            </a:r>
            <a:r>
              <a:rPr lang="es-CL" sz="2900" u="sng" dirty="0" smtClean="0"/>
              <a:t>deben llevarse a efecto):</a:t>
            </a:r>
            <a:r>
              <a:rPr lang="es-CL" sz="2900" dirty="0" smtClean="0"/>
              <a:t> </a:t>
            </a:r>
            <a:r>
              <a:rPr lang="es-CL" sz="2900" dirty="0" smtClean="0"/>
              <a:t>Además de las pruebas reguladas en la ley, admite </a:t>
            </a:r>
            <a:r>
              <a:rPr lang="es-CL" sz="2900" i="1" dirty="0" smtClean="0"/>
              <a:t>“cualquier otro medio de convicción que, a juicio del tribunal, fuese pertinente” </a:t>
            </a:r>
            <a:r>
              <a:rPr lang="es-CL" sz="2900" dirty="0" smtClean="0"/>
              <a:t>(art. 453 N° </a:t>
            </a:r>
            <a:r>
              <a:rPr lang="es-CL" sz="2900" dirty="0" smtClean="0"/>
              <a:t>4 </a:t>
            </a:r>
            <a:r>
              <a:rPr lang="es-CL" sz="2900" dirty="0" smtClean="0"/>
              <a:t>CT); </a:t>
            </a:r>
            <a:r>
              <a:rPr lang="es-CL" sz="2900" dirty="0" smtClean="0"/>
              <a:t>exclusión </a:t>
            </a:r>
            <a:r>
              <a:rPr lang="es-CL" sz="2900" dirty="0" smtClean="0"/>
              <a:t>de la tacha de testigos (art. 454 N° </a:t>
            </a:r>
            <a:r>
              <a:rPr lang="es-CL" sz="2900" dirty="0" smtClean="0"/>
              <a:t>5 CT); posibilidades </a:t>
            </a:r>
            <a:r>
              <a:rPr lang="es-CL" sz="2900" dirty="0" smtClean="0"/>
              <a:t>que el CT da al órgano judicial para dar por probados unos hechos ante ciertas conductas </a:t>
            </a:r>
            <a:r>
              <a:rPr lang="es-CL" sz="2900" dirty="0" err="1" smtClean="0"/>
              <a:t>obstaculizadoras</a:t>
            </a:r>
            <a:r>
              <a:rPr lang="es-CL" sz="2900" dirty="0" smtClean="0"/>
              <a:t> de la prueba realizadas por alguna de las partes: negativa a confesar (art. 454 N° 3 </a:t>
            </a:r>
            <a:r>
              <a:rPr lang="es-CL" sz="2900" dirty="0" smtClean="0"/>
              <a:t>CT) y </a:t>
            </a:r>
            <a:r>
              <a:rPr lang="es-CL" sz="2900" dirty="0" smtClean="0"/>
              <a:t>negativa a exhibir documentos (art. 453 N° </a:t>
            </a:r>
            <a:r>
              <a:rPr lang="es-CL" sz="2900" dirty="0" smtClean="0"/>
              <a:t>5 </a:t>
            </a:r>
            <a:r>
              <a:rPr lang="es-CL" sz="2900" dirty="0" smtClean="0"/>
              <a:t>CT).</a:t>
            </a:r>
            <a:endParaRPr lang="en-US" sz="2800" dirty="0" smtClean="0"/>
          </a:p>
          <a:p>
            <a:pPr>
              <a:buNone/>
            </a:pPr>
            <a:endParaRPr lang="es-CL" b="1"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fontScale="92500" lnSpcReduction="20000"/>
          </a:bodyPr>
          <a:lstStyle/>
          <a:p>
            <a:pPr>
              <a:lnSpc>
                <a:spcPct val="150000"/>
              </a:lnSpc>
              <a:buNone/>
            </a:pPr>
            <a:r>
              <a:rPr lang="es-CL" sz="1600" b="1" dirty="0" smtClean="0"/>
              <a:t>7.- Audiencia de juicio </a:t>
            </a:r>
            <a:r>
              <a:rPr lang="es-CL" sz="1600" b="1" dirty="0" smtClean="0"/>
              <a:t>(continuación).</a:t>
            </a:r>
            <a:endParaRPr lang="es-CL" sz="1600" b="1" dirty="0" smtClean="0"/>
          </a:p>
          <a:p>
            <a:pPr>
              <a:lnSpc>
                <a:spcPct val="150000"/>
              </a:lnSpc>
            </a:pPr>
            <a:r>
              <a:rPr lang="es-CL" sz="1600" dirty="0" smtClean="0"/>
              <a:t>La AJ se iniciará con </a:t>
            </a:r>
            <a:r>
              <a:rPr lang="es-CL" sz="1600" dirty="0" smtClean="0"/>
              <a:t>la rendición de las pruebas decretadas por el tribunal, comenzando con la ofrecida por el demandante y luego con la del demandado.  Excepción: los juicios sobre despido rinde en primer lugar el demandado.</a:t>
            </a:r>
          </a:p>
          <a:p>
            <a:pPr>
              <a:lnSpc>
                <a:spcPct val="150000"/>
              </a:lnSpc>
            </a:pPr>
            <a:r>
              <a:rPr lang="es-CL" sz="1600" dirty="0" smtClean="0"/>
              <a:t>El orden de recepción de las pruebas será el siguiente: </a:t>
            </a:r>
            <a:endParaRPr lang="es-CL" sz="1600" dirty="0" smtClean="0"/>
          </a:p>
          <a:p>
            <a:pPr>
              <a:lnSpc>
                <a:spcPct val="150000"/>
              </a:lnSpc>
              <a:buNone/>
            </a:pPr>
            <a:r>
              <a:rPr lang="es-CL" sz="1600" dirty="0" smtClean="0"/>
              <a:t>1°) documental</a:t>
            </a:r>
            <a:r>
              <a:rPr lang="es-CL" sz="1600" dirty="0" smtClean="0"/>
              <a:t>, </a:t>
            </a:r>
            <a:endParaRPr lang="es-CL" sz="1600" dirty="0" smtClean="0"/>
          </a:p>
          <a:p>
            <a:pPr>
              <a:lnSpc>
                <a:spcPct val="150000"/>
              </a:lnSpc>
              <a:buNone/>
            </a:pPr>
            <a:r>
              <a:rPr lang="es-CL" sz="1600" dirty="0" smtClean="0"/>
              <a:t>2°) confesional</a:t>
            </a:r>
            <a:r>
              <a:rPr lang="es-CL" sz="1600" dirty="0" smtClean="0"/>
              <a:t>, </a:t>
            </a:r>
            <a:endParaRPr lang="es-CL" sz="1600" dirty="0" smtClean="0"/>
          </a:p>
          <a:p>
            <a:pPr>
              <a:lnSpc>
                <a:spcPct val="150000"/>
              </a:lnSpc>
              <a:buNone/>
            </a:pPr>
            <a:r>
              <a:rPr lang="es-CL" sz="1600" dirty="0" smtClean="0"/>
              <a:t>3°) testimonial </a:t>
            </a:r>
            <a:r>
              <a:rPr lang="es-CL" sz="1600" dirty="0" smtClean="0"/>
              <a:t>y </a:t>
            </a:r>
            <a:endParaRPr lang="es-CL" sz="1600" dirty="0" smtClean="0"/>
          </a:p>
          <a:p>
            <a:pPr>
              <a:lnSpc>
                <a:spcPct val="150000"/>
              </a:lnSpc>
              <a:buNone/>
            </a:pPr>
            <a:r>
              <a:rPr lang="es-CL" sz="1600" dirty="0" smtClean="0"/>
              <a:t>4°) los </a:t>
            </a:r>
            <a:r>
              <a:rPr lang="es-CL" sz="1600" dirty="0" smtClean="0"/>
              <a:t>otros medios ofrecidos, </a:t>
            </a:r>
            <a:r>
              <a:rPr lang="es-CL" sz="1600" dirty="0" smtClean="0"/>
              <a:t> </a:t>
            </a:r>
          </a:p>
          <a:p>
            <a:pPr>
              <a:lnSpc>
                <a:spcPct val="150000"/>
              </a:lnSpc>
            </a:pPr>
            <a:r>
              <a:rPr lang="es-CL" sz="1600" dirty="0" smtClean="0"/>
              <a:t>El </a:t>
            </a:r>
            <a:r>
              <a:rPr lang="es-CL" sz="1600" dirty="0" smtClean="0"/>
              <a:t>tribunal pueda </a:t>
            </a:r>
            <a:r>
              <a:rPr lang="es-CL" sz="1600" dirty="0" smtClean="0"/>
              <a:t>modificar el orden </a:t>
            </a:r>
            <a:r>
              <a:rPr lang="es-CL" sz="1600" dirty="0" smtClean="0"/>
              <a:t>por causa justificada</a:t>
            </a:r>
            <a:r>
              <a:rPr lang="es-CL" sz="1600" dirty="0" smtClean="0"/>
              <a:t>. </a:t>
            </a:r>
          </a:p>
          <a:p>
            <a:pPr>
              <a:lnSpc>
                <a:spcPct val="150000"/>
              </a:lnSpc>
            </a:pPr>
            <a:r>
              <a:rPr lang="es-CL" sz="1600" i="1" dirty="0" smtClean="0"/>
              <a:t>“Cuando se rinda prueba que no esté expresamente regulada en la ley, el tribunal determinará la forma de su incorporación al juicio, adecuándola, en lo posible, al medio de prueba análogo.” </a:t>
            </a:r>
            <a:r>
              <a:rPr lang="es-CL" sz="1600" dirty="0" smtClean="0"/>
              <a:t>(art. 454 N° 8 CT).</a:t>
            </a:r>
            <a:endParaRPr lang="es-CL" sz="1600" i="1" dirty="0" smtClean="0"/>
          </a:p>
          <a:p>
            <a:pPr>
              <a:lnSpc>
                <a:spcPct val="150000"/>
              </a:lnSpc>
            </a:pPr>
            <a:endParaRPr lang="es-CL" sz="1600" dirty="0" smtClean="0"/>
          </a:p>
          <a:p>
            <a:pPr>
              <a:lnSpc>
                <a:spcPct val="150000"/>
              </a:lnSpc>
            </a:pPr>
            <a:endParaRPr lang="es-CL" sz="1600" dirty="0" smtClean="0"/>
          </a:p>
          <a:p>
            <a:pPr>
              <a:lnSpc>
                <a:spcPct val="150000"/>
              </a:lnSpc>
            </a:pPr>
            <a:endParaRPr lang="es-CL" sz="1600"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lnSpcReduction="10000"/>
          </a:bodyPr>
          <a:lstStyle/>
          <a:p>
            <a:pPr>
              <a:lnSpc>
                <a:spcPct val="150000"/>
              </a:lnSpc>
              <a:buNone/>
            </a:pPr>
            <a:r>
              <a:rPr lang="es-CL" sz="1600" b="1" dirty="0" smtClean="0"/>
              <a:t>7.- Audiencia de juicio </a:t>
            </a:r>
            <a:r>
              <a:rPr lang="es-CL" sz="1600" b="1" dirty="0" smtClean="0"/>
              <a:t>(rendición de la prueba documental).</a:t>
            </a:r>
            <a:endParaRPr lang="es-CL" sz="1600" b="1" dirty="0" smtClean="0"/>
          </a:p>
          <a:p>
            <a:pPr>
              <a:lnSpc>
                <a:spcPct val="150000"/>
              </a:lnSpc>
            </a:pPr>
            <a:r>
              <a:rPr lang="es-CL" sz="1600" i="1" dirty="0" smtClean="0"/>
              <a:t>La </a:t>
            </a:r>
            <a:r>
              <a:rPr lang="es-CL" sz="1600" i="1" dirty="0" smtClean="0"/>
              <a:t>prueba documental sólo se podrá presentar en la audiencia preparatoria…</a:t>
            </a:r>
          </a:p>
          <a:p>
            <a:pPr>
              <a:lnSpc>
                <a:spcPct val="150000"/>
              </a:lnSpc>
            </a:pPr>
            <a:r>
              <a:rPr lang="es-CL" sz="1600" i="1" dirty="0" smtClean="0"/>
              <a:t>El art. 453 N° </a:t>
            </a:r>
            <a:r>
              <a:rPr lang="es-CL" sz="1600" b="1" i="1" dirty="0" smtClean="0"/>
              <a:t>5</a:t>
            </a:r>
            <a:r>
              <a:rPr lang="es-CL" sz="1600" i="1" dirty="0" smtClean="0"/>
              <a:t> </a:t>
            </a:r>
            <a:r>
              <a:rPr lang="es-CL" sz="1600" i="1" dirty="0" smtClean="0"/>
              <a:t>CT dispone que:</a:t>
            </a:r>
          </a:p>
          <a:p>
            <a:pPr>
              <a:lnSpc>
                <a:spcPct val="150000"/>
              </a:lnSpc>
              <a:buNone/>
            </a:pPr>
            <a:r>
              <a:rPr lang="es-CL" sz="1600" i="1" dirty="0" smtClean="0"/>
              <a:t>“La exhibición de instrumentos que hubiere sido ordenada por el tribunal se verificará en la audiencia de juicio y en el plazo señalado en el numeral anterior. Cuando sin causa justificada, se omita la presentación de aquellos que legalmente deban obrar en poder de una de las partes, podrán estimarse probadas las alegaciones hechas por la parte contraria en relación con la prueba decretada”.</a:t>
            </a:r>
          </a:p>
          <a:p>
            <a:pPr>
              <a:lnSpc>
                <a:spcPct val="150000"/>
              </a:lnSpc>
            </a:pPr>
            <a:r>
              <a:rPr lang="es-CL" sz="1600" i="1" dirty="0" smtClean="0"/>
              <a:t>De acuerdo al art. 454 N° 2 CT, “La impugnación de la prueba instrumental acompañada deberá formularse en forma oral en la audiencia preparatoria o en la de juicio”.</a:t>
            </a:r>
            <a:r>
              <a:rPr lang="es-CL" sz="1600" dirty="0" smtClean="0"/>
              <a:t> </a:t>
            </a:r>
            <a:r>
              <a:rPr lang="en-US" sz="1600" dirty="0" smtClean="0"/>
              <a:t> </a:t>
            </a:r>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142876" y="1357298"/>
            <a:ext cx="8929718" cy="4876630"/>
          </a:xfrm>
        </p:spPr>
        <p:txBody>
          <a:bodyPr>
            <a:normAutofit fontScale="92500" lnSpcReduction="20000"/>
          </a:bodyPr>
          <a:lstStyle/>
          <a:p>
            <a:pPr>
              <a:lnSpc>
                <a:spcPct val="150000"/>
              </a:lnSpc>
              <a:buNone/>
            </a:pPr>
            <a:r>
              <a:rPr lang="es-CL" sz="1600" b="1" dirty="0" smtClean="0"/>
              <a:t>7.- Audiencia de juicio </a:t>
            </a:r>
            <a:r>
              <a:rPr lang="es-CL" sz="1600" b="1" dirty="0" smtClean="0"/>
              <a:t>(rendición  de la prueba confesional).</a:t>
            </a:r>
            <a:endParaRPr lang="es-CL" sz="1600" b="1" dirty="0" smtClean="0"/>
          </a:p>
          <a:p>
            <a:pPr>
              <a:lnSpc>
                <a:spcPct val="150000"/>
              </a:lnSpc>
            </a:pPr>
            <a:r>
              <a:rPr lang="es-CL" sz="1600" i="1" dirty="0" smtClean="0"/>
              <a:t>La </a:t>
            </a:r>
            <a:r>
              <a:rPr lang="es-CL" sz="1600" i="1" dirty="0" smtClean="0"/>
              <a:t>persona citada a absolver posiciones estará obligada a concurrir personalmente a la audiencia, a menos que designe especialmente un mandatario para tal objeto”.</a:t>
            </a:r>
            <a:r>
              <a:rPr lang="es-CL" sz="1600" dirty="0" smtClean="0"/>
              <a:t> Si quien designa mandatario es el empleador, su representante deberá ser alguna de las personas a que se refiere el artículo 4° CT, a saber: </a:t>
            </a:r>
            <a:r>
              <a:rPr lang="es-CL" sz="1600" i="1" dirty="0" smtClean="0"/>
              <a:t>“el gerente, el administrador, el capitán de barco y, en general, la persona que ejerce habitualmente funciones de dirección o administración por cuenta o representación de una persona natural o jurídica”.</a:t>
            </a:r>
          </a:p>
          <a:p>
            <a:pPr>
              <a:lnSpc>
                <a:spcPct val="150000"/>
              </a:lnSpc>
            </a:pPr>
            <a:r>
              <a:rPr lang="es-CL" sz="1600" i="1" dirty="0" smtClean="0"/>
              <a:t>“La designación del mandatario deberá constar por escrito y entregarse al inicio de la audiencia, considerándose sus declaraciones para todos los efectos legales como si hubieren sido hechas personalmente por aquél cuya comparecencia se solicitó”.</a:t>
            </a:r>
          </a:p>
          <a:p>
            <a:pPr>
              <a:lnSpc>
                <a:spcPct val="150000"/>
              </a:lnSpc>
            </a:pPr>
            <a:r>
              <a:rPr lang="es-CL" sz="1600" i="1" dirty="0" smtClean="0"/>
              <a:t>“Si los demandantes fueren varios y se solicitare la citación a confesar en juicio de muchos o de todos ellos, el juez podrá reducir el número de quienes habrán de comparecer, en especial </a:t>
            </a:r>
            <a:r>
              <a:rPr lang="es-CL" sz="1600" i="1" u="sng" dirty="0" smtClean="0"/>
              <a:t>cuando estime que sus declaraciones puedan resultar una reiteración inútil sobre los mismos hechos</a:t>
            </a:r>
            <a:r>
              <a:rPr lang="es-CL" sz="1600" i="1" dirty="0" smtClean="0"/>
              <a:t>”. </a:t>
            </a:r>
            <a:r>
              <a:rPr lang="es-CL" sz="1600" dirty="0" smtClean="0"/>
              <a:t>¿Cómo puede saberlo sin haber oído lo que van a decir?</a:t>
            </a:r>
            <a:endParaRPr lang="en-US" sz="1600"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214282" y="1338476"/>
            <a:ext cx="8686800" cy="5376672"/>
          </a:xfrm>
        </p:spPr>
        <p:txBody>
          <a:bodyPr>
            <a:normAutofit fontScale="92500" lnSpcReduction="20000"/>
          </a:bodyPr>
          <a:lstStyle/>
          <a:p>
            <a:pPr>
              <a:lnSpc>
                <a:spcPct val="150000"/>
              </a:lnSpc>
              <a:buNone/>
            </a:pPr>
            <a:r>
              <a:rPr lang="es-CL" sz="1600" b="1" dirty="0" smtClean="0"/>
              <a:t>7.- Audiencia de juicio </a:t>
            </a:r>
            <a:r>
              <a:rPr lang="es-CL" sz="1600" b="1" dirty="0" smtClean="0"/>
              <a:t>(rendición de la prueba confesional).</a:t>
            </a:r>
            <a:endParaRPr lang="es-CL" sz="1600" b="1" dirty="0" smtClean="0"/>
          </a:p>
          <a:p>
            <a:pPr>
              <a:lnSpc>
                <a:spcPct val="150000"/>
              </a:lnSpc>
            </a:pPr>
            <a:r>
              <a:rPr lang="es-CL" sz="1600" dirty="0" smtClean="0"/>
              <a:t>La </a:t>
            </a:r>
            <a:r>
              <a:rPr lang="es-CL" sz="1600" dirty="0" smtClean="0"/>
              <a:t>prueba de confesión se realiza contestando a las preguntas (o posiciones) que la otra parte (a través de su </a:t>
            </a:r>
            <a:r>
              <a:rPr lang="es-CL" sz="1600" dirty="0" smtClean="0"/>
              <a:t>abogado</a:t>
            </a:r>
            <a:r>
              <a:rPr lang="es-CL" sz="1600" dirty="0" smtClean="0"/>
              <a:t>) y el Juez realicen: </a:t>
            </a:r>
            <a:r>
              <a:rPr lang="es-CL" sz="1600" i="1" dirty="0" smtClean="0"/>
              <a:t>“Las posiciones para la prueba confesional se formularán verbalmente, sin admisión de pliegos, y deberán ser pertinentes a los hechos sobre los cuales debe versar la prueba y expresarse en términos claros y precisos, de manera que puedan ser entendidas sin dificultad. El tribunal, de oficio o a petición de parte, podrá rechazar las preguntas que no cumplan con dichas exigencias”</a:t>
            </a:r>
          </a:p>
          <a:p>
            <a:pPr>
              <a:lnSpc>
                <a:spcPct val="150000"/>
              </a:lnSpc>
            </a:pPr>
            <a:r>
              <a:rPr lang="es-CL" sz="1600" i="1" dirty="0" smtClean="0"/>
              <a:t>“El juez podrá formular a los absolventes las preguntas que estime pertinentes, así como ordenarles que precisen o aclaren sus respuestas”.</a:t>
            </a:r>
            <a:endParaRPr lang="es-CL" sz="1600" dirty="0" smtClean="0"/>
          </a:p>
          <a:p>
            <a:pPr>
              <a:lnSpc>
                <a:spcPct val="150000"/>
              </a:lnSpc>
            </a:pPr>
            <a:r>
              <a:rPr lang="es-CL" sz="1600" dirty="0" smtClean="0"/>
              <a:t>También se le puede pedir al absolvente que reconozca como ciertos documentos aportados al proceso.</a:t>
            </a:r>
          </a:p>
          <a:p>
            <a:pPr>
              <a:lnSpc>
                <a:spcPct val="150000"/>
              </a:lnSpc>
            </a:pPr>
            <a:r>
              <a:rPr lang="es-CL" sz="1600" dirty="0" smtClean="0"/>
              <a:t>El CT ratifica la aplicación en el proceso laboral de la “ficta </a:t>
            </a:r>
            <a:r>
              <a:rPr lang="es-CL" sz="1600" dirty="0" err="1" smtClean="0"/>
              <a:t>confessio</a:t>
            </a:r>
            <a:r>
              <a:rPr lang="es-CL" sz="1600" dirty="0" smtClean="0"/>
              <a:t>”: </a:t>
            </a:r>
            <a:r>
              <a:rPr lang="es-CL" sz="1600" i="1" dirty="0" smtClean="0"/>
              <a:t>“Si el llamado a confesar no compareciese a la audiencia sin causa justificada, o compareciendo se negase a declarar o diere respuestas evasivas, podrán presumirse efectivas, en relación a los hechos objeto de prueba, las alegaciones de la parte contraria en la demanda o contestación, según corresponda”.</a:t>
            </a:r>
            <a:endParaRPr lang="en-US" sz="1600" i="1"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5" name="4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buNone/>
            </a:pPr>
            <a:r>
              <a:rPr lang="es-CL" sz="1600" b="1" dirty="0" smtClean="0"/>
              <a:t>7.- Audiencia </a:t>
            </a:r>
            <a:r>
              <a:rPr lang="es-CL" sz="1600" b="1" dirty="0" smtClean="0"/>
              <a:t>de juicio (rendición de la prueba confesional).</a:t>
            </a:r>
          </a:p>
          <a:p>
            <a:pPr>
              <a:lnSpc>
                <a:spcPct val="150000"/>
              </a:lnSpc>
            </a:pPr>
            <a:r>
              <a:rPr lang="es-ES_tradnl" sz="1600" i="1" dirty="0" smtClean="0"/>
              <a:t>“</a:t>
            </a:r>
            <a:r>
              <a:rPr lang="es-ES_tradnl" sz="1600" i="1" dirty="0" smtClean="0"/>
              <a:t>Si una de las partes alegare entorpecimiento en el caso de la imposibilidad de comparecencia de quien fuere citado a la diligencia de confesión, deberá acreditarlo al invocarla, debiendo resolverse el incidente en la misma audiencia. </a:t>
            </a:r>
            <a:endParaRPr lang="es-ES_tradnl" sz="1600" i="1" dirty="0" smtClean="0"/>
          </a:p>
          <a:p>
            <a:pPr>
              <a:lnSpc>
                <a:spcPct val="150000"/>
              </a:lnSpc>
            </a:pPr>
            <a:r>
              <a:rPr lang="es-ES_tradnl" sz="1600" i="1" dirty="0" smtClean="0"/>
              <a:t>Sólo </a:t>
            </a:r>
            <a:r>
              <a:rPr lang="es-ES_tradnl" sz="1600" i="1" dirty="0" smtClean="0"/>
              <a:t>podrá aceptarse cuando se invocaren hechos sobrevinientes y de carácter grave, en cuyo caso, deberá el juez adoptar las medidas inmediatas que fueren necesarias para su realización a la mayor brevedad, notificándose a las partes en el acto</a:t>
            </a:r>
            <a:r>
              <a:rPr lang="es-ES_tradnl" sz="1600" dirty="0" smtClean="0"/>
              <a:t>.”(ART. 454 </a:t>
            </a:r>
            <a:r>
              <a:rPr lang="es-ES_tradnl" sz="1600" dirty="0" smtClean="0"/>
              <a:t>N° 10 CT</a:t>
            </a:r>
            <a:r>
              <a:rPr lang="es-ES_tradnl" sz="1600" dirty="0" smtClean="0"/>
              <a:t>)</a:t>
            </a:r>
            <a:endParaRPr lang="en-US" sz="1600"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fontScale="92500" lnSpcReduction="10000"/>
          </a:bodyPr>
          <a:lstStyle/>
          <a:p>
            <a:pPr>
              <a:lnSpc>
                <a:spcPct val="150000"/>
              </a:lnSpc>
              <a:buNone/>
            </a:pPr>
            <a:r>
              <a:rPr lang="es-CL" sz="1600" b="1" dirty="0" smtClean="0"/>
              <a:t>7.- Audiencia de juicio (rendición de la prueba </a:t>
            </a:r>
            <a:r>
              <a:rPr lang="es-CL" sz="1600" b="1" dirty="0" smtClean="0"/>
              <a:t>testimonial).</a:t>
            </a:r>
            <a:endParaRPr lang="es-CL" sz="1600" b="1" dirty="0" smtClean="0"/>
          </a:p>
          <a:p>
            <a:pPr>
              <a:lnSpc>
                <a:spcPct val="150000"/>
              </a:lnSpc>
            </a:pPr>
            <a:r>
              <a:rPr lang="es-CL" sz="1600" i="1" dirty="0" smtClean="0"/>
              <a:t>“</a:t>
            </a:r>
            <a:r>
              <a:rPr lang="es-CL" sz="1600" i="1" dirty="0" smtClean="0"/>
              <a:t>Serán admitidos a declarar sólo hasta cuatro testigos por cada parte. En caso de que se haya ordenado la acumulación de autos, el número de testigos admitidos a declarar será determinado por el tribunal, no pudiendo en ningún caso ser superior a cuatro por cada causa acumulada.</a:t>
            </a:r>
          </a:p>
          <a:p>
            <a:pPr>
              <a:lnSpc>
                <a:spcPct val="150000"/>
              </a:lnSpc>
            </a:pPr>
            <a:r>
              <a:rPr lang="es-CL" sz="1600" i="1" dirty="0" smtClean="0"/>
              <a:t>“Excepcionalmente, y por resolución fundada, el tribunal podrá ampliar el número de testigos cuando, de acuerdo a la naturaleza de los hechos a ser probados, ello se considere indispensable para una adecuada resolución del juicio.</a:t>
            </a:r>
          </a:p>
          <a:p>
            <a:pPr>
              <a:lnSpc>
                <a:spcPct val="150000"/>
              </a:lnSpc>
            </a:pPr>
            <a:r>
              <a:rPr lang="es-CL" sz="1600" i="1" dirty="0" smtClean="0"/>
              <a:t>“El juez podrá reducir el número de testigos de cada parte, e incluso prescindir de la prueba testimonial cuando sus manifestaciones pudieren constituir inútil reiteración sobre hechos suficientemente esclarecidos” </a:t>
            </a:r>
            <a:r>
              <a:rPr lang="es-CL" sz="1600" dirty="0" smtClean="0"/>
              <a:t>(art. 454 N° 5 CT).</a:t>
            </a:r>
          </a:p>
          <a:p>
            <a:pPr>
              <a:lnSpc>
                <a:spcPct val="150000"/>
              </a:lnSpc>
            </a:pPr>
            <a:r>
              <a:rPr lang="es-CL" sz="1600" dirty="0" smtClean="0"/>
              <a:t> Según el art. 454 N° 5 CT, en el proceso laboral </a:t>
            </a:r>
            <a:r>
              <a:rPr lang="es-CL" sz="1600" i="1" dirty="0" smtClean="0"/>
              <a:t>“no se podrá formula tachas a los testigos”.</a:t>
            </a:r>
            <a:r>
              <a:rPr lang="en-US" sz="1600" dirty="0" smtClean="0"/>
              <a:t> </a:t>
            </a:r>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214282" y="1481328"/>
            <a:ext cx="8686800" cy="5376672"/>
          </a:xfrm>
        </p:spPr>
        <p:txBody>
          <a:bodyPr>
            <a:normAutofit fontScale="47500" lnSpcReduction="20000"/>
          </a:bodyPr>
          <a:lstStyle/>
          <a:p>
            <a:pPr>
              <a:lnSpc>
                <a:spcPct val="120000"/>
              </a:lnSpc>
              <a:buNone/>
            </a:pPr>
            <a:r>
              <a:rPr lang="es-CL" sz="3200" b="1" dirty="0" smtClean="0"/>
              <a:t>7.- Audiencia de juicio (rendición de la prueba testimonial).</a:t>
            </a:r>
          </a:p>
          <a:p>
            <a:pPr>
              <a:lnSpc>
                <a:spcPct val="120000"/>
              </a:lnSpc>
            </a:pPr>
            <a:r>
              <a:rPr lang="es-CL" sz="2900" dirty="0" smtClean="0"/>
              <a:t>Los </a:t>
            </a:r>
            <a:r>
              <a:rPr lang="es-CL" sz="2900" dirty="0" smtClean="0"/>
              <a:t>testigos están obligados a comparecer cuando sean citados como tales. </a:t>
            </a:r>
            <a:r>
              <a:rPr lang="es-CL" sz="2900" i="1" dirty="0" smtClean="0"/>
              <a:t>“La citación de los testigos deberá practicarse por carta certificada, la que deberá despacharse con al menos ocho días de anticipación a la audiencia, al domicilio señalado por cada una de la partes que presenta la testimonial” </a:t>
            </a:r>
            <a:r>
              <a:rPr lang="es-CL" sz="2900" dirty="0" smtClean="0"/>
              <a:t>(art. 453 N° </a:t>
            </a:r>
            <a:r>
              <a:rPr lang="es-CL" sz="2900" dirty="0" smtClean="0"/>
              <a:t>8 </a:t>
            </a:r>
            <a:r>
              <a:rPr lang="es-CL" sz="2900" dirty="0" smtClean="0"/>
              <a:t>CT). </a:t>
            </a:r>
            <a:r>
              <a:rPr lang="es-CL" sz="2900" i="1" dirty="0" smtClean="0"/>
              <a:t>“Los testigos podrán declarar únicamente ante el tribunal que conozca de la causa”</a:t>
            </a:r>
            <a:r>
              <a:rPr lang="es-CL" sz="2900" dirty="0" smtClean="0"/>
              <a:t> (art. 454 N° 5 CT).  </a:t>
            </a:r>
            <a:endParaRPr lang="es-CL" sz="2900" i="1" dirty="0" smtClean="0"/>
          </a:p>
          <a:p>
            <a:pPr>
              <a:lnSpc>
                <a:spcPct val="120000"/>
              </a:lnSpc>
            </a:pPr>
            <a:r>
              <a:rPr lang="es-CL" sz="2900" i="1" dirty="0" smtClean="0"/>
              <a:t>“La comparecencia del testigo a la audiencia de juicio, constituirá siempre suficiente justificación cuando su presencia fuere requerida simultáneamente para dar cumplimiento a obligaciones laborales, educativas o de otra naturaleza, y no le ocasionará consecuencias jurídicas adversas bajo circunstancia alguna”.</a:t>
            </a:r>
          </a:p>
          <a:p>
            <a:pPr>
              <a:lnSpc>
                <a:spcPct val="120000"/>
              </a:lnSpc>
            </a:pPr>
            <a:r>
              <a:rPr lang="es-CL" sz="2900" i="1" dirty="0" smtClean="0"/>
              <a:t>“Los testigos declararán bajo juramento o promesa de decir verdad en juicio. El juez, en forma expresa y previa a su declaración, deberá poner en conocimiento del testigo las sanciones contempladas en el artículo 209 del Código Penal, por incurrir en falso testimonio”</a:t>
            </a:r>
            <a:r>
              <a:rPr lang="es-CL" sz="2900" dirty="0" smtClean="0"/>
              <a:t> (art. </a:t>
            </a:r>
            <a:r>
              <a:rPr lang="es-CL" sz="2900" dirty="0" smtClean="0"/>
              <a:t>454 N°5 </a:t>
            </a:r>
            <a:r>
              <a:rPr lang="es-CL" sz="2900" dirty="0" smtClean="0"/>
              <a:t>CT).</a:t>
            </a:r>
            <a:endParaRPr lang="es-CL" sz="2900" i="1" dirty="0" smtClean="0"/>
          </a:p>
          <a:p>
            <a:pPr>
              <a:lnSpc>
                <a:spcPct val="120000"/>
              </a:lnSpc>
            </a:pPr>
            <a:r>
              <a:rPr lang="es-CL" sz="2900" i="1" dirty="0" smtClean="0"/>
              <a:t>“El tribunal y las partes podrán formular a los testigos las preguntas que estimen necesarias para el esclarecimiento de los hechos sobre los que versa el juicio. Podrán, asimismo, exigir que los testigos aclaren o precisen sus dichos.</a:t>
            </a:r>
          </a:p>
          <a:p>
            <a:pPr>
              <a:lnSpc>
                <a:spcPct val="120000"/>
              </a:lnSpc>
            </a:pPr>
            <a:r>
              <a:rPr lang="es-CL" sz="2900" i="1" dirty="0" smtClean="0"/>
              <a:t>“Estas preguntas no podrán formularse en forma asertiva, ni contener elementos de juicio que determinen la respuesta, ni referirse a hechos o circunstancias ajenas al objeto de la prueba, lo que calificará el tribunal sin más trámite” </a:t>
            </a:r>
            <a:r>
              <a:rPr lang="es-CL" sz="2900" dirty="0" smtClean="0"/>
              <a:t>(art. 454 N° </a:t>
            </a:r>
            <a:r>
              <a:rPr lang="es-CL" sz="2900" dirty="0" smtClean="0"/>
              <a:t>6 </a:t>
            </a:r>
            <a:r>
              <a:rPr lang="es-CL" sz="2900" dirty="0" smtClean="0"/>
              <a:t>CT).</a:t>
            </a:r>
            <a:endParaRPr lang="en-US" sz="2900" dirty="0" smtClean="0"/>
          </a:p>
          <a:p>
            <a:pPr>
              <a:lnSpc>
                <a:spcPct val="120000"/>
              </a:lnSpc>
            </a:pPr>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lnSpcReduction="10000"/>
          </a:bodyPr>
          <a:lstStyle/>
          <a:p>
            <a:pPr>
              <a:lnSpc>
                <a:spcPct val="150000"/>
              </a:lnSpc>
              <a:buNone/>
            </a:pPr>
            <a:r>
              <a:rPr lang="es-CL" sz="1600" b="1" dirty="0" smtClean="0"/>
              <a:t>7.- Audiencia de juicio (rendición de la prueba </a:t>
            </a:r>
            <a:r>
              <a:rPr lang="es-CL" sz="1600" b="1" dirty="0" smtClean="0"/>
              <a:t>pericial</a:t>
            </a:r>
            <a:r>
              <a:rPr lang="es-CL" sz="1600" b="1" dirty="0" smtClean="0"/>
              <a:t>).</a:t>
            </a:r>
          </a:p>
          <a:p>
            <a:pPr>
              <a:lnSpc>
                <a:spcPct val="150000"/>
              </a:lnSpc>
            </a:pPr>
            <a:r>
              <a:rPr lang="es-CL" sz="1600" dirty="0" smtClean="0"/>
              <a:t>El </a:t>
            </a:r>
            <a:r>
              <a:rPr lang="es-CL" sz="1600" dirty="0" smtClean="0"/>
              <a:t>juez puede recurrir a cualquier medio idóneo de comunicación o de transmisión de datos para comunicar al perito su designación </a:t>
            </a:r>
            <a:r>
              <a:rPr lang="es-CL" sz="1600" i="1" dirty="0" smtClean="0"/>
              <a:t>“debiendo adoptar las medidas necesarias para asegurar su debida recepción por el requerido, dejándose constancia de ello”</a:t>
            </a:r>
            <a:r>
              <a:rPr lang="es-CL" sz="1600" dirty="0" smtClean="0"/>
              <a:t> (art. 453 N.° </a:t>
            </a:r>
            <a:r>
              <a:rPr lang="es-CL" sz="1600" dirty="0" smtClean="0"/>
              <a:t>8 </a:t>
            </a:r>
            <a:r>
              <a:rPr lang="es-CL" sz="1600" dirty="0" smtClean="0"/>
              <a:t>CT). </a:t>
            </a:r>
          </a:p>
          <a:p>
            <a:pPr>
              <a:lnSpc>
                <a:spcPct val="150000"/>
              </a:lnSpc>
            </a:pPr>
            <a:r>
              <a:rPr lang="es-CL" sz="1600" dirty="0" smtClean="0"/>
              <a:t>Cuando el perito acepta el cargo, sus obligaciones son similares a las de los testigos y la forma en que se practica la prueba </a:t>
            </a:r>
            <a:r>
              <a:rPr lang="es-CL" sz="1600" dirty="0" smtClean="0"/>
              <a:t>pericial </a:t>
            </a:r>
            <a:r>
              <a:rPr lang="es-CL" sz="1600" dirty="0" smtClean="0"/>
              <a:t>es, en general, verbal, contestando a las preguntas y aclaraciones que les efectúen las partes y el Juez, aunque la complejidad de la prueba hace que el CT prevea que el perito aporte un informe escrito </a:t>
            </a:r>
            <a:r>
              <a:rPr lang="es-CL" sz="1600" i="1" dirty="0" smtClean="0"/>
              <a:t>“el cual deberá ser puesto a disposición de las partes en el tribunal al menos tres días antes de la celebración de la audiencia de juicio”</a:t>
            </a:r>
            <a:r>
              <a:rPr lang="es-CL" sz="1600" dirty="0" smtClean="0"/>
              <a:t> (art. 453 N° </a:t>
            </a:r>
            <a:r>
              <a:rPr lang="es-CL" sz="1600" dirty="0" smtClean="0"/>
              <a:t>8 </a:t>
            </a:r>
            <a:r>
              <a:rPr lang="es-CL" sz="1600" dirty="0" smtClean="0"/>
              <a:t>CT). </a:t>
            </a:r>
            <a:endParaRPr lang="en-US" sz="1600"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fontScale="70000" lnSpcReduction="20000"/>
          </a:bodyPr>
          <a:lstStyle/>
          <a:p>
            <a:pPr>
              <a:lnSpc>
                <a:spcPct val="160000"/>
              </a:lnSpc>
              <a:buNone/>
            </a:pPr>
            <a:r>
              <a:rPr lang="es-CL" sz="2200" b="1" dirty="0" smtClean="0"/>
              <a:t>7.- Audiencia de juicio (rendición de la prueba pericial).</a:t>
            </a:r>
          </a:p>
          <a:p>
            <a:pPr>
              <a:lnSpc>
                <a:spcPct val="160000"/>
              </a:lnSpc>
            </a:pPr>
            <a:r>
              <a:rPr lang="es-CL" sz="2200" dirty="0" smtClean="0"/>
              <a:t>El </a:t>
            </a:r>
            <a:r>
              <a:rPr lang="es-CL" sz="2200" dirty="0" smtClean="0"/>
              <a:t>perito deberá ratificar su informe en la audiencia de juicio, lo que permite garantizar la exactitud y perfecto conocimiento de sus afirmaciones. Sin embargo, </a:t>
            </a:r>
            <a:r>
              <a:rPr lang="es-CL" sz="2200" i="1" dirty="0" smtClean="0"/>
              <a:t>“el juez podrá, con el acuerdo de las partes, eximir al perito de la obligación de concurrir a prestar declaración, admitiendo en dicho caso el informe pericial como prueba” </a:t>
            </a:r>
            <a:r>
              <a:rPr lang="es-CL" sz="2200" dirty="0" smtClean="0"/>
              <a:t>(art. 453 N.° </a:t>
            </a:r>
            <a:r>
              <a:rPr lang="es-CL" sz="2200" dirty="0" smtClean="0"/>
              <a:t>8 </a:t>
            </a:r>
            <a:r>
              <a:rPr lang="es-CL" sz="2200" dirty="0" smtClean="0"/>
              <a:t>CT).</a:t>
            </a:r>
          </a:p>
          <a:p>
            <a:pPr>
              <a:lnSpc>
                <a:spcPct val="160000"/>
              </a:lnSpc>
            </a:pPr>
            <a:r>
              <a:rPr lang="es-ES_tradnl" sz="2200" i="1" dirty="0" smtClean="0"/>
              <a:t>“Si el oficio o informe de perito no fuere evacuado antes de la audiencia y su contenido fuere relevante para la resolución del asunto, el juez deberá dentro de la misma audiencia, tomar las medidas inmediatas que fueren necesarias para su aportación en ella. Si al término de esta audiencia dichas diligencias no se hubieren cumplido, el Tribunal fijará para ese solo efecto una nueva audiencia, que deberá llevarse a cabo dentro de tercero día.”.</a:t>
            </a:r>
            <a:endParaRPr lang="es-CL" sz="2200"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lgn="just">
              <a:lnSpc>
                <a:spcPct val="150000"/>
              </a:lnSpc>
              <a:buNone/>
            </a:pPr>
            <a:r>
              <a:rPr lang="es-CL" sz="1600" b="1" u="sng" dirty="0" smtClean="0"/>
              <a:t>2.- Presentación, admisión a  trámite y subsanación de la demanda. </a:t>
            </a:r>
          </a:p>
          <a:p>
            <a:pPr>
              <a:lnSpc>
                <a:spcPct val="150000"/>
              </a:lnSpc>
              <a:buNone/>
            </a:pPr>
            <a:r>
              <a:rPr lang="es-CL" sz="1600" dirty="0" smtClean="0"/>
              <a:t>A.- Presentación (art. 423 CT)</a:t>
            </a:r>
          </a:p>
          <a:p>
            <a:pPr>
              <a:lnSpc>
                <a:spcPct val="150000"/>
              </a:lnSpc>
            </a:pPr>
            <a:r>
              <a:rPr lang="es-CL" sz="1600" dirty="0" smtClean="0"/>
              <a:t>Ante el </a:t>
            </a:r>
            <a:r>
              <a:rPr lang="es-CL" sz="1600" i="1" dirty="0" smtClean="0"/>
              <a:t>“juez competente”  </a:t>
            </a:r>
            <a:r>
              <a:rPr lang="es-CL" sz="1600" dirty="0" smtClean="0"/>
              <a:t>(territorialmente). El demandante puede escoger:</a:t>
            </a:r>
          </a:p>
          <a:p>
            <a:pPr marL="624078" indent="-514350">
              <a:lnSpc>
                <a:spcPct val="150000"/>
              </a:lnSpc>
              <a:buAutoNum type="alphaLcParenR"/>
            </a:pPr>
            <a:r>
              <a:rPr lang="es-CL" sz="1600" dirty="0" smtClean="0"/>
              <a:t>el del domicilio del demandado;</a:t>
            </a:r>
          </a:p>
          <a:p>
            <a:pPr marL="624078" indent="-514350">
              <a:lnSpc>
                <a:spcPct val="150000"/>
              </a:lnSpc>
              <a:buAutoNum type="alphaLcParenR"/>
            </a:pPr>
            <a:r>
              <a:rPr lang="es-CL" sz="1600" dirty="0" smtClean="0"/>
              <a:t>el del lugar donde se presten o se hayan prestado los servicios;</a:t>
            </a:r>
          </a:p>
          <a:p>
            <a:pPr marL="624078" indent="-514350">
              <a:lnSpc>
                <a:spcPct val="150000"/>
              </a:lnSpc>
              <a:buAutoNum type="alphaLcParenR"/>
            </a:pPr>
            <a:r>
              <a:rPr lang="es-CL" sz="1600" dirty="0" smtClean="0"/>
              <a:t>el de su propio domicilio ,</a:t>
            </a:r>
            <a:r>
              <a:rPr lang="es-CL" sz="1600" i="1" dirty="0" smtClean="0"/>
              <a:t>“cuando el trabajador haya debido trasladar su residencia con motivo del contrato de trabajo y conste dicha circunstancia en el respectivo instrumento”</a:t>
            </a:r>
            <a:endParaRPr lang="es-CL" sz="1600" dirty="0" smtClean="0"/>
          </a:p>
          <a:p>
            <a:pPr>
              <a:lnSpc>
                <a:spcPct val="150000"/>
              </a:lnSpc>
            </a:pPr>
            <a:r>
              <a:rPr lang="es-CL" sz="1600" i="1" dirty="0" smtClean="0"/>
              <a:t>“La competencia territorial no podrá ser prorrogada expresamente por las partes”.</a:t>
            </a:r>
          </a:p>
          <a:p>
            <a:endParaRPr lang="es-CL"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lstStyle/>
          <a:p>
            <a:pPr>
              <a:lnSpc>
                <a:spcPct val="150000"/>
              </a:lnSpc>
              <a:buNone/>
            </a:pPr>
            <a:r>
              <a:rPr lang="es-CL" sz="1600" b="1" dirty="0" smtClean="0"/>
              <a:t>7.- Audiencia de juicio </a:t>
            </a:r>
            <a:r>
              <a:rPr lang="es-CL" sz="1600" b="1" dirty="0" smtClean="0"/>
              <a:t>(alegatos de clausura).</a:t>
            </a:r>
            <a:endParaRPr lang="es-CL" sz="1600" dirty="0" smtClean="0"/>
          </a:p>
          <a:p>
            <a:pPr>
              <a:lnSpc>
                <a:spcPct val="150000"/>
              </a:lnSpc>
            </a:pPr>
            <a:r>
              <a:rPr lang="es-CL" sz="1600" dirty="0" smtClean="0"/>
              <a:t>Art</a:t>
            </a:r>
            <a:r>
              <a:rPr lang="es-CL" sz="1600" dirty="0" smtClean="0"/>
              <a:t>. 454 N.° </a:t>
            </a:r>
            <a:r>
              <a:rPr lang="es-CL" sz="1600" dirty="0" smtClean="0"/>
              <a:t>9 </a:t>
            </a:r>
            <a:r>
              <a:rPr lang="es-CL" sz="1600" dirty="0" smtClean="0"/>
              <a:t>CT, </a:t>
            </a:r>
            <a:r>
              <a:rPr lang="es-CL" sz="1600" i="1" dirty="0" smtClean="0"/>
              <a:t>“practicada la prueba, las partes formularán, oralmente, en forma breve y precisa, las observaciones que les merezcan las pruebas rendidas y sus conclusiones”.</a:t>
            </a:r>
            <a:r>
              <a:rPr lang="en-US" sz="1600" dirty="0" smtClean="0"/>
              <a:t> </a:t>
            </a:r>
            <a:endParaRPr lang="en-US" sz="1600" dirty="0" smtClean="0"/>
          </a:p>
          <a:p>
            <a:pPr>
              <a:lnSpc>
                <a:spcPct val="150000"/>
              </a:lnSpc>
            </a:pPr>
            <a:r>
              <a:rPr lang="en-US" sz="1600" i="1" dirty="0" smtClean="0"/>
              <a:t>“Con </a:t>
            </a:r>
            <a:r>
              <a:rPr lang="en-US" sz="1600" i="1" dirty="0" err="1" smtClean="0"/>
              <a:t>todo</a:t>
            </a:r>
            <a:r>
              <a:rPr lang="en-US" sz="1600" i="1" dirty="0" smtClean="0"/>
              <a:t>, </a:t>
            </a:r>
            <a:r>
              <a:rPr lang="en-US" sz="1600" i="1" dirty="0" err="1" smtClean="0"/>
              <a:t>si</a:t>
            </a:r>
            <a:r>
              <a:rPr lang="en-US" sz="1600" i="1" dirty="0" smtClean="0"/>
              <a:t> </a:t>
            </a:r>
            <a:r>
              <a:rPr lang="en-US" sz="1600" i="1" dirty="0" smtClean="0"/>
              <a:t>a </a:t>
            </a:r>
            <a:r>
              <a:rPr lang="en-US" sz="1600" i="1" dirty="0" err="1" smtClean="0"/>
              <a:t>juicio</a:t>
            </a:r>
            <a:r>
              <a:rPr lang="en-US" sz="1600" i="1" dirty="0" smtClean="0"/>
              <a:t> del </a:t>
            </a:r>
            <a:r>
              <a:rPr lang="en-US" sz="1600" i="1" dirty="0" err="1" smtClean="0"/>
              <a:t>juez</a:t>
            </a:r>
            <a:r>
              <a:rPr lang="en-US" sz="1600" i="1" dirty="0" smtClean="0"/>
              <a:t> </a:t>
            </a:r>
            <a:r>
              <a:rPr lang="en-US" sz="1600" i="1" dirty="0" err="1" smtClean="0"/>
              <a:t>hubiere</a:t>
            </a:r>
            <a:r>
              <a:rPr lang="en-US" sz="1600" i="1" dirty="0" smtClean="0"/>
              <a:t> </a:t>
            </a:r>
            <a:r>
              <a:rPr lang="en-US" sz="1600" i="1" dirty="0" err="1" smtClean="0"/>
              <a:t>puntos</a:t>
            </a:r>
            <a:r>
              <a:rPr lang="en-US" sz="1600" i="1" dirty="0" smtClean="0"/>
              <a:t> no </a:t>
            </a:r>
            <a:r>
              <a:rPr lang="en-US" sz="1600" i="1" dirty="0" err="1" smtClean="0"/>
              <a:t>suficientemente</a:t>
            </a:r>
            <a:r>
              <a:rPr lang="en-US" sz="1600" i="1" dirty="0" smtClean="0"/>
              <a:t> </a:t>
            </a:r>
            <a:r>
              <a:rPr lang="en-US" sz="1600" i="1" dirty="0" err="1" smtClean="0"/>
              <a:t>esclarecidos</a:t>
            </a:r>
            <a:r>
              <a:rPr lang="en-US" sz="1600" i="1" dirty="0" smtClean="0"/>
              <a:t>, </a:t>
            </a:r>
            <a:r>
              <a:rPr lang="en-US" sz="1600" i="1" dirty="0" err="1" smtClean="0"/>
              <a:t>podrá</a:t>
            </a:r>
            <a:r>
              <a:rPr lang="en-US" sz="1600" i="1" dirty="0" smtClean="0"/>
              <a:t> </a:t>
            </a:r>
            <a:r>
              <a:rPr lang="en-US" sz="1600" i="1" dirty="0" err="1" smtClean="0"/>
              <a:t>ordenar</a:t>
            </a:r>
            <a:r>
              <a:rPr lang="en-US" sz="1600" i="1" dirty="0" smtClean="0"/>
              <a:t> a </a:t>
            </a:r>
            <a:r>
              <a:rPr lang="en-US" sz="1600" i="1" dirty="0" err="1" smtClean="0"/>
              <a:t>las</a:t>
            </a:r>
            <a:r>
              <a:rPr lang="en-US" sz="1600" i="1" dirty="0" smtClean="0"/>
              <a:t> </a:t>
            </a:r>
            <a:r>
              <a:rPr lang="en-US" sz="1600" i="1" dirty="0" err="1" smtClean="0"/>
              <a:t>partes</a:t>
            </a:r>
            <a:r>
              <a:rPr lang="en-US" sz="1600" i="1" dirty="0" smtClean="0"/>
              <a:t> </a:t>
            </a:r>
            <a:r>
              <a:rPr lang="en-US" sz="1600" i="1" dirty="0" err="1" smtClean="0"/>
              <a:t>que</a:t>
            </a:r>
            <a:r>
              <a:rPr lang="en-US" sz="1600" i="1" dirty="0" smtClean="0"/>
              <a:t> los </a:t>
            </a:r>
            <a:r>
              <a:rPr lang="en-US" sz="1600" i="1" dirty="0" err="1" smtClean="0"/>
              <a:t>aclaren</a:t>
            </a:r>
            <a:r>
              <a:rPr lang="en-US" sz="1600" i="1" dirty="0" smtClean="0"/>
              <a:t>.”</a:t>
            </a:r>
            <a:endParaRPr lang="en-US" sz="1600" i="1"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57200" y="1142984"/>
            <a:ext cx="8229600" cy="5233820"/>
          </a:xfrm>
        </p:spPr>
        <p:txBody>
          <a:bodyPr>
            <a:normAutofit fontScale="55000" lnSpcReduction="20000"/>
          </a:bodyPr>
          <a:lstStyle/>
          <a:p>
            <a:pPr>
              <a:lnSpc>
                <a:spcPct val="170000"/>
              </a:lnSpc>
              <a:buNone/>
            </a:pPr>
            <a:r>
              <a:rPr lang="es-CL" sz="2800" b="1" dirty="0" smtClean="0"/>
              <a:t>8.- Acta de la AJ.</a:t>
            </a:r>
          </a:p>
          <a:p>
            <a:pPr>
              <a:lnSpc>
                <a:spcPct val="170000"/>
              </a:lnSpc>
            </a:pPr>
            <a:r>
              <a:rPr lang="es-CL" sz="2800" dirty="0" smtClean="0"/>
              <a:t>El </a:t>
            </a:r>
            <a:r>
              <a:rPr lang="es-CL" sz="2800" dirty="0" smtClean="0"/>
              <a:t>art. 455 CT, señala que </a:t>
            </a:r>
            <a:r>
              <a:rPr lang="es-CL" sz="2800" i="1" dirty="0" smtClean="0"/>
              <a:t>“al finalizar la audiencia se extenderá el acta correspondiente, en la que constará el lugar, fecha e individualización del tribunal, de las partes comparecientes, de sus apoderados y abogados, y de toda otra circunstancia que el tribunal estime necesario incorporar”. </a:t>
            </a:r>
          </a:p>
          <a:p>
            <a:pPr>
              <a:lnSpc>
                <a:spcPct val="170000"/>
              </a:lnSpc>
            </a:pPr>
            <a:r>
              <a:rPr lang="es-CL" sz="2800" dirty="0" smtClean="0"/>
              <a:t>Esta disposición debe concordarse con  el art. 425 inc. 3</a:t>
            </a:r>
            <a:r>
              <a:rPr lang="es-CL" sz="2800" dirty="0" smtClean="0"/>
              <a:t>° CT, </a:t>
            </a:r>
            <a:r>
              <a:rPr lang="es-CL" sz="2800" dirty="0" smtClean="0"/>
              <a:t>el cual prescribe que </a:t>
            </a:r>
            <a:r>
              <a:rPr lang="es-CL" sz="2800" i="1" dirty="0" smtClean="0"/>
              <a:t>“la audiencia deberá ser registrada íntegramente”</a:t>
            </a:r>
            <a:r>
              <a:rPr lang="es-CL" sz="2800" dirty="0" smtClean="0"/>
              <a:t>(como garantía y a efectos de que se conozca lo sucedido en el juicio en los posibles recursos). </a:t>
            </a:r>
          </a:p>
          <a:p>
            <a:pPr>
              <a:lnSpc>
                <a:spcPct val="170000"/>
              </a:lnSpc>
            </a:pPr>
            <a:r>
              <a:rPr lang="es-CL" sz="2800" dirty="0" smtClean="0"/>
              <a:t>De manera que no al final, sino mientras se desarrolla el juicio oral, el funcionario del tribunal designado al efecto irá extendiendo el acta del mismo. También es posible que la audiencia se documente </a:t>
            </a:r>
            <a:r>
              <a:rPr lang="es-CL" sz="2800" i="1" dirty="0" smtClean="0"/>
              <a:t>“por cualquier medio apto para producir fe y que permita garantizar la fidelidad, conservación y reproducción de su contenido. Se considerarán válidos, para estos efectos, la grabación de medios de reproducción fonográfica, audiovisual o electrónica”</a:t>
            </a:r>
            <a:r>
              <a:rPr lang="es-CL" sz="2800" dirty="0" smtClean="0"/>
              <a:t> (art. 425 inc. 3° CT)</a:t>
            </a:r>
            <a:r>
              <a:rPr lang="es-CL" sz="2800" i="1" dirty="0" smtClean="0"/>
              <a:t>.</a:t>
            </a:r>
            <a:endParaRPr lang="en-US" sz="2800" i="1"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fontScale="55000" lnSpcReduction="20000"/>
          </a:bodyPr>
          <a:lstStyle/>
          <a:p>
            <a:pPr>
              <a:lnSpc>
                <a:spcPct val="170000"/>
              </a:lnSpc>
              <a:buNone/>
            </a:pPr>
            <a:r>
              <a:rPr lang="es-CL" sz="2800" b="1" dirty="0" smtClean="0"/>
              <a:t>9.- La sentencia definitiva.</a:t>
            </a:r>
          </a:p>
          <a:p>
            <a:pPr>
              <a:lnSpc>
                <a:spcPct val="170000"/>
              </a:lnSpc>
            </a:pPr>
            <a:r>
              <a:rPr lang="es-CL" sz="2800" i="1" dirty="0" smtClean="0"/>
              <a:t>El </a:t>
            </a:r>
            <a:r>
              <a:rPr lang="es-CL" sz="2800" i="1" dirty="0" smtClean="0"/>
              <a:t>juez podrá pronunciar el fallo al término de la audiencia de juicio o, en todo caso, dictarlo dentro del plazo de décimo quinto día, contado desde la realización de ésta, en cuyo caso citará a las partes para notificarlas del fallo, fijando día y hora al efecto, dentro del mismo plazo. </a:t>
            </a:r>
            <a:r>
              <a:rPr lang="es-CL" sz="2800" b="1" i="1" u="sng" dirty="0" smtClean="0"/>
              <a:t> </a:t>
            </a:r>
            <a:endParaRPr lang="es-CL" sz="2800" i="1" dirty="0" smtClean="0"/>
          </a:p>
          <a:p>
            <a:pPr>
              <a:lnSpc>
                <a:spcPct val="170000"/>
              </a:lnSpc>
            </a:pPr>
            <a:r>
              <a:rPr lang="es-CL" sz="2800" i="1" dirty="0" smtClean="0"/>
              <a:t>“Las partes se entenderán notificadas de la sentencia, sea en la audiencia de juicio o en la actuación prevista al efecto, hayan o no asistido a ellas” </a:t>
            </a:r>
            <a:r>
              <a:rPr lang="es-CL" sz="2800" dirty="0" smtClean="0"/>
              <a:t>(art. 457 CT).</a:t>
            </a:r>
            <a:endParaRPr lang="es-CL" sz="2800" i="1" dirty="0" smtClean="0"/>
          </a:p>
          <a:p>
            <a:pPr>
              <a:lnSpc>
                <a:spcPct val="170000"/>
              </a:lnSpc>
            </a:pPr>
            <a:r>
              <a:rPr lang="es-CL" sz="2800" i="1" dirty="0" smtClean="0"/>
              <a:t>“La sentencia definitiva se pronunciará sobre las acciones y excepciones deducidas que no se hubieren resuelto con anterioridad y sobre los incidentes, en su caso, o sólo sobre éstos cuando sean previos e incompatibles con aquéllas”.</a:t>
            </a:r>
            <a:r>
              <a:rPr lang="es-CL" sz="2800" dirty="0" smtClean="0"/>
              <a:t> (art. 458 CT).</a:t>
            </a:r>
            <a:endParaRPr lang="en-US" sz="2800" dirty="0" smtClean="0"/>
          </a:p>
          <a:p>
            <a:pPr>
              <a:lnSpc>
                <a:spcPct val="170000"/>
              </a:lnSpc>
            </a:pPr>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342928" y="1071546"/>
            <a:ext cx="8658228" cy="5572140"/>
          </a:xfrm>
        </p:spPr>
        <p:txBody>
          <a:bodyPr>
            <a:normAutofit fontScale="92500" lnSpcReduction="20000"/>
          </a:bodyPr>
          <a:lstStyle/>
          <a:p>
            <a:pPr>
              <a:lnSpc>
                <a:spcPct val="120000"/>
              </a:lnSpc>
              <a:buNone/>
            </a:pPr>
            <a:r>
              <a:rPr lang="es-CL" sz="1600" i="1" dirty="0" smtClean="0"/>
              <a:t>“</a:t>
            </a:r>
            <a:r>
              <a:rPr lang="es-CL" sz="1600" b="1" i="1" u="sng" dirty="0" smtClean="0"/>
              <a:t>La sentencia definitiva deberá contener:</a:t>
            </a:r>
          </a:p>
          <a:p>
            <a:pPr>
              <a:lnSpc>
                <a:spcPct val="120000"/>
              </a:lnSpc>
              <a:buNone/>
            </a:pPr>
            <a:r>
              <a:rPr lang="es-CL" sz="1600" i="1" dirty="0" smtClean="0"/>
              <a:t>1.- El lugar y fecha en que se expida;</a:t>
            </a:r>
          </a:p>
          <a:p>
            <a:pPr>
              <a:lnSpc>
                <a:spcPct val="120000"/>
              </a:lnSpc>
              <a:buNone/>
            </a:pPr>
            <a:r>
              <a:rPr lang="es-CL" sz="1600" i="1" dirty="0" smtClean="0"/>
              <a:t>2.- La individualización completa de las partes litigantes;</a:t>
            </a:r>
          </a:p>
          <a:p>
            <a:pPr>
              <a:lnSpc>
                <a:spcPct val="120000"/>
              </a:lnSpc>
              <a:buNone/>
            </a:pPr>
            <a:r>
              <a:rPr lang="es-CL" sz="1600" i="1" dirty="0" smtClean="0"/>
              <a:t>3.- Una síntesis de los hechos y de las alegaciones de las partes;</a:t>
            </a:r>
          </a:p>
          <a:p>
            <a:pPr>
              <a:lnSpc>
                <a:spcPct val="120000"/>
              </a:lnSpc>
              <a:buNone/>
            </a:pPr>
            <a:r>
              <a:rPr lang="es-CL" sz="1600" i="1" dirty="0" smtClean="0"/>
              <a:t>4.- </a:t>
            </a:r>
            <a:r>
              <a:rPr lang="es-CL" sz="1600" b="1" i="1" dirty="0" smtClean="0"/>
              <a:t> “</a:t>
            </a:r>
            <a:r>
              <a:rPr lang="es-CL" sz="1600" i="1" u="sng" dirty="0" smtClean="0"/>
              <a:t>El </a:t>
            </a:r>
            <a:r>
              <a:rPr lang="es-CL" sz="1600" i="1" u="sng" dirty="0" smtClean="0"/>
              <a:t>análisis de la prueba aportada que le lleva a estimar como probados los hechos en que funda su decisión</a:t>
            </a:r>
            <a:r>
              <a:rPr lang="es-CL" sz="1600" i="1" u="sng" dirty="0" smtClean="0"/>
              <a:t>.” </a:t>
            </a:r>
            <a:r>
              <a:rPr lang="es-CL" sz="1600" dirty="0" smtClean="0"/>
              <a:t>El art</a:t>
            </a:r>
            <a:r>
              <a:rPr lang="es-CL" sz="1600" dirty="0" smtClean="0"/>
              <a:t>. 456 CT señala que: </a:t>
            </a:r>
            <a:r>
              <a:rPr lang="es-CL" sz="1600" i="1" dirty="0" smtClean="0"/>
              <a:t>“El tribunal apreciará la prueba conforme a las reglas de la sana crítica.</a:t>
            </a:r>
          </a:p>
          <a:p>
            <a:pPr>
              <a:lnSpc>
                <a:spcPct val="120000"/>
              </a:lnSpc>
            </a:pPr>
            <a:r>
              <a:rPr lang="es-CL" sz="1600" i="1" dirty="0" smtClean="0"/>
              <a:t>“Al hacerlo, el tribunal deberá expresar las razones jurídicas y las simplemente lógicas, científicas, técnicas o de experiencia, en cuya virtud les asigne valor o las desestime. En general, tomará en especial consideración la multiplicidad, gravedad, precisión, concordancia y conexión de las pruebas o antecedentes del proceso que utilice, de manera que el examen conduzca lógicamente a la conclusión que convence al sentenciador</a:t>
            </a:r>
            <a:r>
              <a:rPr lang="es-CL" sz="1600" i="1" dirty="0" smtClean="0"/>
              <a:t>”.</a:t>
            </a:r>
            <a:endParaRPr lang="es-CL" sz="1600" i="1" dirty="0" smtClean="0"/>
          </a:p>
          <a:p>
            <a:pPr>
              <a:lnSpc>
                <a:spcPct val="120000"/>
              </a:lnSpc>
              <a:buNone/>
            </a:pPr>
            <a:r>
              <a:rPr lang="es-CL" sz="1600" i="1" dirty="0" smtClean="0"/>
              <a:t>5.- Los preceptos constitucionales, legales o los contenidos en tratados internacionales ratificados por Chile y que se encuentren vigentes, las consideraciones jurídicas y los principios de derecho o de equidad en que el fallo se funda;</a:t>
            </a:r>
          </a:p>
          <a:p>
            <a:pPr>
              <a:lnSpc>
                <a:spcPct val="120000"/>
              </a:lnSpc>
              <a:buNone/>
            </a:pPr>
            <a:r>
              <a:rPr lang="es-CL" sz="1600" i="1" dirty="0" smtClean="0"/>
              <a:t>6.- La resolución de las cuestiones sometidas a la decisión del tribunal, con expresa determinación de las sumas que ordene pagar o las bases necesarias para su liquidación, si ello fuere procedente, y</a:t>
            </a:r>
          </a:p>
          <a:p>
            <a:pPr>
              <a:lnSpc>
                <a:spcPct val="120000"/>
              </a:lnSpc>
              <a:buNone/>
            </a:pPr>
            <a:r>
              <a:rPr lang="es-CL" sz="1600" i="1" dirty="0" smtClean="0"/>
              <a:t>7.- El pronunciamiento sobre el pago de costas y, en su caso, los motivos que tuviere el tribunal para absolver de su pago a la parte vencida.</a:t>
            </a:r>
          </a:p>
          <a:p>
            <a:pPr>
              <a:lnSpc>
                <a:spcPct val="150000"/>
              </a:lnSpc>
            </a:pPr>
            <a:endParaRPr lang="es-CL" sz="1600" dirty="0"/>
          </a:p>
        </p:txBody>
      </p:sp>
      <p:sp>
        <p:nvSpPr>
          <p:cNvPr id="3" name="2 Título"/>
          <p:cNvSpPr>
            <a:spLocks noGrp="1"/>
          </p:cNvSpPr>
          <p:nvPr>
            <p:ph type="title"/>
          </p:nvPr>
        </p:nvSpPr>
        <p:spPr>
          <a:xfrm>
            <a:off x="457200" y="71414"/>
            <a:ext cx="8229600" cy="1143000"/>
          </a:xfrm>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28596" y="1428736"/>
            <a:ext cx="8229600" cy="4525963"/>
          </a:xfrm>
        </p:spPr>
        <p:txBody>
          <a:bodyPr>
            <a:normAutofit fontScale="55000" lnSpcReduction="20000"/>
          </a:bodyPr>
          <a:lstStyle/>
          <a:p>
            <a:pPr>
              <a:lnSpc>
                <a:spcPct val="170000"/>
              </a:lnSpc>
              <a:buNone/>
            </a:pPr>
            <a:r>
              <a:rPr lang="es-CL" sz="2800" b="1" dirty="0" smtClean="0"/>
              <a:t>9.- La sentencia definitiva.</a:t>
            </a:r>
          </a:p>
          <a:p>
            <a:pPr>
              <a:lnSpc>
                <a:spcPct val="170000"/>
              </a:lnSpc>
            </a:pPr>
            <a:r>
              <a:rPr lang="es-CL" sz="2800" i="1" dirty="0" smtClean="0"/>
              <a:t>La </a:t>
            </a:r>
            <a:r>
              <a:rPr lang="es-CL" sz="2800" i="1" dirty="0" smtClean="0"/>
              <a:t>sentencia que se dicte en la audiencia preparatoria, sólo deberá cumplir con los requisitos de los números 1, 2, 5, 6 y 7”. </a:t>
            </a:r>
            <a:r>
              <a:rPr lang="es-CL" sz="2800" dirty="0" smtClean="0"/>
              <a:t>(art. 459 CT).</a:t>
            </a:r>
            <a:endParaRPr lang="es-CL" sz="2800" i="1" dirty="0" smtClean="0"/>
          </a:p>
          <a:p>
            <a:pPr>
              <a:lnSpc>
                <a:spcPct val="170000"/>
              </a:lnSpc>
            </a:pPr>
            <a:r>
              <a:rPr lang="es-CL" sz="2800" i="1" dirty="0" smtClean="0"/>
              <a:t>“Si el juez que presidió la audiencia de juicio no pudiere dictar sentencia, aquélla deberá celebrarse nuevamente” </a:t>
            </a:r>
            <a:r>
              <a:rPr lang="es-CL" sz="2800" dirty="0" smtClean="0"/>
              <a:t>(art. 460 CT).</a:t>
            </a:r>
            <a:endParaRPr lang="es-CL" sz="2800" i="1" dirty="0" smtClean="0"/>
          </a:p>
          <a:p>
            <a:pPr>
              <a:lnSpc>
                <a:spcPct val="170000"/>
              </a:lnSpc>
            </a:pPr>
            <a:r>
              <a:rPr lang="es-CL" sz="2800" i="1" dirty="0" smtClean="0"/>
              <a:t>“En caso de ser procedente, la sentencia de término será notificada a los entes administradores de los respectivos sistemas de seguridad social, con el objeto de que éstos hagan efectivas las acciones contempladas en la ley N°17.332 o en el decreto ley N° 3.500, de 1980, según corresponda</a:t>
            </a:r>
            <a:r>
              <a:rPr lang="es-CL" sz="2800" i="1" dirty="0" smtClean="0"/>
              <a:t>”.</a:t>
            </a:r>
            <a:r>
              <a:rPr lang="es-CL" sz="2800" dirty="0" smtClean="0"/>
              <a:t> (art. 461 CT).</a:t>
            </a:r>
          </a:p>
          <a:p>
            <a:pPr>
              <a:lnSpc>
                <a:spcPct val="170000"/>
              </a:lnSpc>
            </a:pPr>
            <a:r>
              <a:rPr lang="es-CL" sz="2800" i="1" dirty="0" smtClean="0"/>
              <a:t>“Una vez firme la sentencia, lo que deberá certificar </a:t>
            </a:r>
            <a:r>
              <a:rPr lang="es-CL" sz="2800" i="1" dirty="0" smtClean="0"/>
              <a:t> </a:t>
            </a:r>
            <a:r>
              <a:rPr lang="es-CL" sz="2800" i="1" dirty="0" smtClean="0"/>
              <a:t>de oficio el tribunal, y siempre que no se acredite su cumplimiento dentro del término de cinco días, se dará inicio a su ejecución de oficio por el tribunal…” </a:t>
            </a:r>
            <a:r>
              <a:rPr lang="es-CL" sz="2800" dirty="0" smtClean="0"/>
              <a:t> (art. 462 CT).</a:t>
            </a:r>
            <a:endParaRPr lang="en-US" sz="2800" i="1"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lgn="just">
              <a:lnSpc>
                <a:spcPct val="150000"/>
              </a:lnSpc>
              <a:buNone/>
            </a:pPr>
            <a:r>
              <a:rPr lang="es-CL" sz="1600" b="1" u="sng" dirty="0" smtClean="0"/>
              <a:t>2.- Presentación, admisión a  trámite y subsanación de la demanda (continuación). </a:t>
            </a:r>
          </a:p>
          <a:p>
            <a:pPr algn="just">
              <a:lnSpc>
                <a:spcPct val="150000"/>
              </a:lnSpc>
              <a:buNone/>
            </a:pPr>
            <a:r>
              <a:rPr lang="es-CL" sz="1600" dirty="0" smtClean="0"/>
              <a:t>B. Examen de admisibilidad (art. 447 CT):</a:t>
            </a:r>
          </a:p>
          <a:p>
            <a:pPr algn="just">
              <a:lnSpc>
                <a:spcPct val="150000"/>
              </a:lnSpc>
            </a:pPr>
            <a:r>
              <a:rPr lang="es-CL" sz="1600" dirty="0" smtClean="0"/>
              <a:t>Competencia</a:t>
            </a:r>
          </a:p>
          <a:p>
            <a:pPr algn="just">
              <a:lnSpc>
                <a:spcPct val="150000"/>
              </a:lnSpc>
            </a:pPr>
            <a:r>
              <a:rPr lang="es-CL" sz="1600" dirty="0" smtClean="0"/>
              <a:t>Caducidad de la acción</a:t>
            </a:r>
          </a:p>
          <a:p>
            <a:pPr algn="just">
              <a:lnSpc>
                <a:spcPct val="150000"/>
              </a:lnSpc>
            </a:pPr>
            <a:r>
              <a:rPr lang="es-CL" sz="1600" dirty="0" smtClean="0"/>
              <a:t>En materias de Seguridad Social: la agregación de la resolución final de la respectiva entidad previsional o fiscalizadora (art. 446 CT).</a:t>
            </a:r>
          </a:p>
          <a:p>
            <a:pPr algn="just">
              <a:lnSpc>
                <a:spcPct val="150000"/>
              </a:lnSpc>
            </a:pPr>
            <a:r>
              <a:rPr lang="es-CL" sz="1600" dirty="0" smtClean="0"/>
              <a:t>Corrección formal de la demanda según los requisitos del art. 446 inc. 1° CT (art. 256 CPC)</a:t>
            </a:r>
          </a:p>
          <a:p>
            <a:pPr algn="just">
              <a:lnSpc>
                <a:spcPct val="150000"/>
              </a:lnSpc>
            </a:pPr>
            <a:endParaRPr lang="es-CL" sz="1600" dirty="0" smtClean="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lgn="just">
              <a:lnSpc>
                <a:spcPct val="150000"/>
              </a:lnSpc>
              <a:buNone/>
            </a:pPr>
            <a:r>
              <a:rPr lang="es-CL" sz="1600" b="1" u="sng" dirty="0" smtClean="0"/>
              <a:t>2.- Presentación, admisión a  trámite y subsanación de la demanda (continuación). </a:t>
            </a:r>
          </a:p>
          <a:p>
            <a:pPr algn="just">
              <a:lnSpc>
                <a:spcPct val="150000"/>
              </a:lnSpc>
              <a:buNone/>
            </a:pPr>
            <a:r>
              <a:rPr lang="es-CL" sz="1600" dirty="0" smtClean="0"/>
              <a:t>C. Subsanación de la demanda</a:t>
            </a:r>
          </a:p>
          <a:p>
            <a:pPr algn="just">
              <a:lnSpc>
                <a:spcPct val="150000"/>
              </a:lnSpc>
            </a:pPr>
            <a:r>
              <a:rPr lang="es-CL" sz="1600" dirty="0" smtClean="0"/>
              <a:t>El juez </a:t>
            </a:r>
            <a:r>
              <a:rPr lang="es-CL" sz="1600" i="1" dirty="0" smtClean="0"/>
              <a:t>“…corregirá de oficio los errores que observe en la tramitación del juicio y adoptará las medidas que tiendan a evitar la nulidad del procedimiento”</a:t>
            </a:r>
            <a:r>
              <a:rPr lang="es-CL" sz="1600" dirty="0" smtClean="0"/>
              <a:t> (art. 429, inc. 3°, CT). </a:t>
            </a:r>
          </a:p>
          <a:p>
            <a:pPr algn="just">
              <a:lnSpc>
                <a:spcPct val="150000"/>
              </a:lnSpc>
            </a:pPr>
            <a:r>
              <a:rPr lang="es-CL" sz="1600" dirty="0" smtClean="0"/>
              <a:t>Sólo puede ordenar subsanar los defectos formales de la demanda. </a:t>
            </a:r>
          </a:p>
          <a:p>
            <a:pPr algn="just">
              <a:lnSpc>
                <a:spcPct val="150000"/>
              </a:lnSpc>
            </a:pPr>
            <a:r>
              <a:rPr lang="es-CL" sz="1600" dirty="0" smtClean="0"/>
              <a:t>En los demás casos la ley prevé expresamente la inadmisibilidad.</a:t>
            </a:r>
          </a:p>
          <a:p>
            <a:pPr>
              <a:lnSpc>
                <a:spcPct val="150000"/>
              </a:lnSpc>
            </a:pPr>
            <a:endParaRPr lang="es-CL" sz="1600" dirty="0"/>
          </a:p>
        </p:txBody>
      </p:sp>
      <p:sp>
        <p:nvSpPr>
          <p:cNvPr id="3" name="2 Título"/>
          <p:cNvSpPr>
            <a:spLocks noGrp="1"/>
          </p:cNvSpPr>
          <p:nvPr>
            <p:ph type="title"/>
          </p:nvPr>
        </p:nvSpPr>
        <p:spPr>
          <a:xfrm>
            <a:off x="500034" y="357166"/>
            <a:ext cx="8229600" cy="1143000"/>
          </a:xfrm>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lnSpc>
                <a:spcPct val="150000"/>
              </a:lnSpc>
              <a:buNone/>
            </a:pPr>
            <a:r>
              <a:rPr lang="es-CL" sz="1700" b="1" u="sng" dirty="0" smtClean="0"/>
              <a:t>3.- Acumulación de acciones y acumulación de autos</a:t>
            </a:r>
          </a:p>
          <a:p>
            <a:pPr>
              <a:lnSpc>
                <a:spcPct val="150000"/>
              </a:lnSpc>
            </a:pPr>
            <a:r>
              <a:rPr lang="es-CL" sz="1700" u="sng" dirty="0" smtClean="0"/>
              <a:t>Acumulación de acciones </a:t>
            </a:r>
            <a:r>
              <a:rPr lang="es-CL" sz="1700" dirty="0" smtClean="0"/>
              <a:t>= posibilidad de que en una misma demanda puedan formularse  todas las pretensiones que se deseen contra un mismo demandado o demandados, lo que conducirá a que las mismas se resuelvan en un mismo proceso. </a:t>
            </a:r>
          </a:p>
          <a:p>
            <a:pPr>
              <a:lnSpc>
                <a:spcPct val="150000"/>
              </a:lnSpc>
            </a:pPr>
            <a:r>
              <a:rPr lang="es-CL" sz="1700" u="sng" dirty="0" smtClean="0"/>
              <a:t>Acumulación de autos </a:t>
            </a:r>
            <a:r>
              <a:rPr lang="es-CL" sz="1700" dirty="0" smtClean="0"/>
              <a:t>=posibilidad de que se unan, para tramitarlas conjuntamente, las diferentes demandas que un grupo de personas formulen contra el mismo o mismos demandados, siempre que las pretensiones que todos aquellos formulen sean las mismas.</a:t>
            </a:r>
          </a:p>
          <a:p>
            <a:pPr>
              <a:buNone/>
            </a:pPr>
            <a:endParaRPr lang="es-CL" b="1" u="sng"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lnSpc>
                <a:spcPct val="150000"/>
              </a:lnSpc>
              <a:buNone/>
            </a:pPr>
            <a:r>
              <a:rPr lang="es-CL" sz="1600" b="1" u="sng" dirty="0" smtClean="0"/>
              <a:t>3.- Acumulación de acciones y acumulación de autos (continuación)</a:t>
            </a:r>
          </a:p>
          <a:p>
            <a:pPr>
              <a:lnSpc>
                <a:spcPct val="150000"/>
              </a:lnSpc>
            </a:pPr>
            <a:r>
              <a:rPr lang="es-CL" sz="1600" u="sng" dirty="0" smtClean="0"/>
              <a:t>Regla</a:t>
            </a:r>
            <a:r>
              <a:rPr lang="es-CL" sz="1600" i="1" u="sng" dirty="0" smtClean="0"/>
              <a:t> </a:t>
            </a:r>
            <a:r>
              <a:rPr lang="es-CL" sz="1600" u="sng" dirty="0" smtClean="0"/>
              <a:t>general</a:t>
            </a:r>
            <a:r>
              <a:rPr lang="es-CL" sz="1600" dirty="0" smtClean="0"/>
              <a:t>: </a:t>
            </a:r>
            <a:r>
              <a:rPr lang="es-CL" sz="1600" i="1" dirty="0" smtClean="0"/>
              <a:t>“El actor podrá acumular en su demanda todas las acciones que le competan en contra de un mismo demandado.</a:t>
            </a:r>
          </a:p>
          <a:p>
            <a:pPr>
              <a:lnSpc>
                <a:spcPct val="150000"/>
              </a:lnSpc>
            </a:pPr>
            <a:r>
              <a:rPr lang="es-CL" sz="1600" u="sng" dirty="0" smtClean="0"/>
              <a:t>Excepción:</a:t>
            </a:r>
            <a:r>
              <a:rPr lang="es-CL" sz="1600" i="1" dirty="0" smtClean="0"/>
              <a:t>“…acciones que corresponda tramitar de acuerdo a procedimientos distintos…”. </a:t>
            </a:r>
            <a:r>
              <a:rPr lang="es-CL" sz="1600" dirty="0" smtClean="0"/>
              <a:t>Se debe deducirlas separadamente, pero </a:t>
            </a:r>
            <a:r>
              <a:rPr lang="es-CL" sz="1600" i="1" dirty="0" smtClean="0"/>
              <a:t>“si una dependiere de la otra, no correrá el plazo para ejercer aquéllas hasta ejecutoriado que sea el fallo de ésta.” </a:t>
            </a:r>
            <a:r>
              <a:rPr lang="es-CL" sz="1600" dirty="0" smtClean="0"/>
              <a:t>(art. 448 CT)</a:t>
            </a:r>
            <a:endParaRPr lang="en-US" sz="1600" dirty="0" smtClean="0"/>
          </a:p>
          <a:p>
            <a:pPr>
              <a:buNone/>
            </a:pPr>
            <a:endParaRPr lang="es-CL" b="1" u="sng" dirty="0" smtClean="0"/>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lnSpc>
                <a:spcPct val="150000"/>
              </a:lnSpc>
              <a:buNone/>
            </a:pPr>
            <a:r>
              <a:rPr lang="es-CL" sz="1600" b="1" u="sng" dirty="0" smtClean="0"/>
              <a:t>3.- Acumulación de acciones y acumulación de autos (continuación)</a:t>
            </a:r>
          </a:p>
          <a:p>
            <a:pPr>
              <a:lnSpc>
                <a:spcPct val="150000"/>
              </a:lnSpc>
            </a:pPr>
            <a:r>
              <a:rPr lang="es-CL" sz="1600" i="1" dirty="0" smtClean="0"/>
              <a:t>“Si ante el mismo tribunal se tramitan varias demandas contra un mismo demandado y las acciones son idénticas aunque los actores sean distintos, el juez de oficio o a petición de parte podrá decretar la acumulación de las causas, siempre que se encuentren en un mismo estado de tramitación y no implique retardo para una o más de ellas</a:t>
            </a:r>
          </a:p>
          <a:p>
            <a:pPr>
              <a:lnSpc>
                <a:spcPct val="150000"/>
              </a:lnSpc>
            </a:pPr>
            <a:r>
              <a:rPr lang="es-CL" sz="1600" i="1" dirty="0" smtClean="0"/>
              <a:t>“Solicitada la acumulación, se concederá un plazo de tres días a la parte no peticionaria para que exponga lo conveniente sobre ella. Transcurrido este plazo, haya o no respuesta, el tribunal resolverá”</a:t>
            </a:r>
          </a:p>
          <a:p>
            <a:pPr>
              <a:lnSpc>
                <a:spcPct val="150000"/>
              </a:lnSpc>
            </a:pPr>
            <a:r>
              <a:rPr lang="es-CL" sz="1600" dirty="0" smtClean="0"/>
              <a:t>Facultad del juez para </a:t>
            </a:r>
            <a:r>
              <a:rPr lang="es-CL" sz="1600" dirty="0" err="1" smtClean="0"/>
              <a:t>desacumular</a:t>
            </a:r>
            <a:r>
              <a:rPr lang="es-CL" sz="1600" dirty="0" smtClean="0"/>
              <a:t> (art. 449 CT).</a:t>
            </a:r>
          </a:p>
          <a:p>
            <a:endParaRPr lang="es-CL" dirty="0"/>
          </a:p>
        </p:txBody>
      </p:sp>
      <p:sp>
        <p:nvSpPr>
          <p:cNvPr id="3" name="2 Título"/>
          <p:cNvSpPr>
            <a:spLocks noGrp="1"/>
          </p:cNvSpPr>
          <p:nvPr>
            <p:ph type="title"/>
          </p:nvPr>
        </p:nvSpPr>
        <p:spPr/>
        <p:txBody>
          <a:bodyPr>
            <a:normAutofit fontScale="90000"/>
          </a:bodyPr>
          <a:lstStyle/>
          <a:p>
            <a:pPr algn="ctr"/>
            <a:r>
              <a:rPr lang="es-CL" dirty="0" smtClean="0"/>
              <a:t>Procedimiento de aplicación general</a:t>
            </a:r>
            <a:endParaRPr lang="es-CL" dirty="0"/>
          </a:p>
        </p:txBody>
      </p:sp>
      <p:sp>
        <p:nvSpPr>
          <p:cNvPr id="4" name="3 Marcador de pie de página"/>
          <p:cNvSpPr>
            <a:spLocks noGrp="1"/>
          </p:cNvSpPr>
          <p:nvPr>
            <p:ph type="ftr" sz="quarter" idx="11"/>
          </p:nvPr>
        </p:nvSpPr>
        <p:spPr/>
        <p:txBody>
          <a:bodyPr/>
          <a:lstStyle/>
          <a:p>
            <a:r>
              <a:rPr lang="es-CL" smtClean="0"/>
              <a:t>PROF. CLAUDIO PALAVECINO</a:t>
            </a:r>
            <a:endParaRPr lang="es-CL"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 name="2 Marcador de pie de página"/>
          <p:cNvSpPr>
            <a:spLocks noGrp="1"/>
          </p:cNvSpPr>
          <p:nvPr>
            <p:ph type="ftr" sz="quarter" idx="11"/>
          </p:nvPr>
        </p:nvSpPr>
        <p:spPr>
          <a:xfrm>
            <a:off x="5791200" y="6248400"/>
            <a:ext cx="2897188" cy="474663"/>
          </a:xfrm>
          <a:noFill/>
        </p:spPr>
        <p:txBody>
          <a:bodyPr/>
          <a:lstStyle/>
          <a:p>
            <a:r>
              <a:rPr lang="es-CL" smtClean="0"/>
              <a:t>PROF. CLAUDIO PALAVECINO</a:t>
            </a:r>
            <a:endParaRPr lang="en-US" smtClean="0"/>
          </a:p>
        </p:txBody>
      </p:sp>
      <p:sp>
        <p:nvSpPr>
          <p:cNvPr id="42" name="AutoShape 49"/>
          <p:cNvSpPr>
            <a:spLocks noChangeArrowheads="1"/>
          </p:cNvSpPr>
          <p:nvPr/>
        </p:nvSpPr>
        <p:spPr bwMode="auto">
          <a:xfrm>
            <a:off x="1849438" y="115888"/>
            <a:ext cx="1655762" cy="647700"/>
          </a:xfrm>
          <a:prstGeom prst="flowChartAlternateProcess">
            <a:avLst/>
          </a:prstGeom>
          <a:solidFill>
            <a:schemeClr val="bg1"/>
          </a:solidFill>
          <a:ln w="19050">
            <a:solidFill>
              <a:srgbClr val="000000"/>
            </a:solidFill>
            <a:miter lim="800000"/>
            <a:headEnd/>
            <a:tailEnd/>
          </a:ln>
        </p:spPr>
        <p:txBody>
          <a:bodyPr wrap="none" anchor="ctr"/>
          <a:lstStyle/>
          <a:p>
            <a:endParaRPr lang="es-CL"/>
          </a:p>
        </p:txBody>
      </p:sp>
      <p:sp>
        <p:nvSpPr>
          <p:cNvPr id="43" name="AutoShape 50"/>
          <p:cNvSpPr>
            <a:spLocks noChangeArrowheads="1"/>
          </p:cNvSpPr>
          <p:nvPr/>
        </p:nvSpPr>
        <p:spPr bwMode="auto">
          <a:xfrm>
            <a:off x="1849438" y="2928934"/>
            <a:ext cx="1655762" cy="649287"/>
          </a:xfrm>
          <a:prstGeom prst="flowChartAlternateProcess">
            <a:avLst/>
          </a:prstGeom>
          <a:noFill/>
          <a:ln w="19050">
            <a:solidFill>
              <a:srgbClr val="000000"/>
            </a:solidFill>
            <a:miter lim="800000"/>
            <a:headEnd/>
            <a:tailEnd/>
          </a:ln>
        </p:spPr>
        <p:txBody>
          <a:bodyPr wrap="none" anchor="ctr"/>
          <a:lstStyle/>
          <a:p>
            <a:pPr eaLnBrk="1" hangingPunct="1"/>
            <a:endParaRPr lang="es-ES">
              <a:latin typeface="Century Gothic" pitchFamily="34" charset="0"/>
              <a:cs typeface="Arial" charset="0"/>
            </a:endParaRPr>
          </a:p>
        </p:txBody>
      </p:sp>
      <p:sp>
        <p:nvSpPr>
          <p:cNvPr id="44" name="Text Box 51"/>
          <p:cNvSpPr txBox="1">
            <a:spLocks noChangeArrowheads="1"/>
          </p:cNvSpPr>
          <p:nvPr/>
        </p:nvSpPr>
        <p:spPr bwMode="auto">
          <a:xfrm>
            <a:off x="1908175" y="188913"/>
            <a:ext cx="1655763" cy="366712"/>
          </a:xfrm>
          <a:prstGeom prst="rect">
            <a:avLst/>
          </a:prstGeom>
          <a:noFill/>
          <a:ln w="9525">
            <a:noFill/>
            <a:miter lim="800000"/>
            <a:headEnd/>
            <a:tailEnd/>
          </a:ln>
        </p:spPr>
        <p:txBody>
          <a:bodyPr>
            <a:spAutoFit/>
          </a:bodyPr>
          <a:lstStyle/>
          <a:p>
            <a:pPr algn="l" eaLnBrk="1" hangingPunct="1">
              <a:spcBef>
                <a:spcPct val="50000"/>
              </a:spcBef>
            </a:pPr>
            <a:r>
              <a:rPr lang="es-ES_tradnl" dirty="0" smtClean="0">
                <a:latin typeface="Century Gothic" pitchFamily="34" charset="0"/>
                <a:cs typeface="Arial" charset="0"/>
              </a:rPr>
              <a:t>Demanda</a:t>
            </a:r>
            <a:endParaRPr lang="es-ES" dirty="0">
              <a:latin typeface="Century Gothic" pitchFamily="34" charset="0"/>
              <a:cs typeface="Arial" charset="0"/>
            </a:endParaRPr>
          </a:p>
        </p:txBody>
      </p:sp>
      <p:sp>
        <p:nvSpPr>
          <p:cNvPr id="45" name="Text Box 52"/>
          <p:cNvSpPr txBox="1">
            <a:spLocks noChangeArrowheads="1"/>
          </p:cNvSpPr>
          <p:nvPr/>
        </p:nvSpPr>
        <p:spPr bwMode="auto">
          <a:xfrm>
            <a:off x="1849438" y="2982913"/>
            <a:ext cx="1655762" cy="517525"/>
          </a:xfrm>
          <a:prstGeom prst="rect">
            <a:avLst/>
          </a:prstGeom>
          <a:noFill/>
          <a:ln w="9525">
            <a:noFill/>
            <a:miter lim="800000"/>
            <a:headEnd/>
            <a:tailEnd/>
          </a:ln>
        </p:spPr>
        <p:txBody>
          <a:bodyPr>
            <a:spAutoFit/>
          </a:bodyPr>
          <a:lstStyle/>
          <a:p>
            <a:pPr eaLnBrk="1" hangingPunct="1">
              <a:spcBef>
                <a:spcPct val="50000"/>
              </a:spcBef>
            </a:pPr>
            <a:r>
              <a:rPr lang="es-ES_tradnl" sz="1400" dirty="0">
                <a:latin typeface="Century Gothic" pitchFamily="34" charset="0"/>
                <a:cs typeface="Arial" charset="0"/>
              </a:rPr>
              <a:t>Audiencia (1) preparatoria</a:t>
            </a:r>
            <a:endParaRPr lang="es-ES" sz="1400" dirty="0">
              <a:latin typeface="Century Gothic" pitchFamily="34" charset="0"/>
              <a:cs typeface="Arial" charset="0"/>
            </a:endParaRPr>
          </a:p>
        </p:txBody>
      </p:sp>
      <p:sp>
        <p:nvSpPr>
          <p:cNvPr id="46" name="AutoShape 53"/>
          <p:cNvSpPr>
            <a:spLocks noChangeArrowheads="1"/>
          </p:cNvSpPr>
          <p:nvPr/>
        </p:nvSpPr>
        <p:spPr bwMode="auto">
          <a:xfrm>
            <a:off x="2362200" y="765175"/>
            <a:ext cx="533400" cy="381000"/>
          </a:xfrm>
          <a:prstGeom prst="downArrow">
            <a:avLst>
              <a:gd name="adj1" fmla="val 50000"/>
              <a:gd name="adj2" fmla="val 25000"/>
            </a:avLst>
          </a:prstGeom>
          <a:solidFill>
            <a:schemeClr val="accent1"/>
          </a:solidFill>
          <a:ln w="12700">
            <a:solidFill>
              <a:schemeClr val="tx1"/>
            </a:solidFill>
            <a:miter lim="800000"/>
            <a:headEnd type="none" w="sm" len="sm"/>
            <a:tailEnd type="none" w="sm" len="sm"/>
          </a:ln>
          <a:effectLst>
            <a:outerShdw dist="35921" dir="2700000" algn="ctr" rotWithShape="0">
              <a:schemeClr val="bg2"/>
            </a:outerShdw>
          </a:effectLst>
        </p:spPr>
        <p:txBody>
          <a:bodyPr wrap="none" anchor="ctr"/>
          <a:lstStyle/>
          <a:p>
            <a:pPr>
              <a:defRPr/>
            </a:pPr>
            <a:endParaRPr lang="es-ES" sz="2400">
              <a:latin typeface="Century Gothic" pitchFamily="34" charset="0"/>
              <a:cs typeface="Arial" charset="0"/>
            </a:endParaRPr>
          </a:p>
        </p:txBody>
      </p:sp>
      <p:sp>
        <p:nvSpPr>
          <p:cNvPr id="47" name="AutoShape 54"/>
          <p:cNvSpPr>
            <a:spLocks noChangeArrowheads="1"/>
          </p:cNvSpPr>
          <p:nvPr/>
        </p:nvSpPr>
        <p:spPr bwMode="auto">
          <a:xfrm>
            <a:off x="2339975" y="3643314"/>
            <a:ext cx="533400" cy="720725"/>
          </a:xfrm>
          <a:prstGeom prst="downArrow">
            <a:avLst>
              <a:gd name="adj1" fmla="val 50000"/>
              <a:gd name="adj2" fmla="val 33780"/>
            </a:avLst>
          </a:prstGeom>
          <a:solidFill>
            <a:schemeClr val="accent1"/>
          </a:solidFill>
          <a:ln w="12700">
            <a:solidFill>
              <a:schemeClr val="tx1"/>
            </a:solidFill>
            <a:miter lim="800000"/>
            <a:headEnd type="none" w="sm" len="sm"/>
            <a:tailEnd type="none" w="sm" len="sm"/>
          </a:ln>
          <a:effectLst>
            <a:outerShdw dist="35921" dir="2700000" algn="ctr" rotWithShape="0">
              <a:schemeClr val="bg2"/>
            </a:outerShdw>
          </a:effectLst>
        </p:spPr>
        <p:txBody>
          <a:bodyPr wrap="none" anchor="ctr"/>
          <a:lstStyle/>
          <a:p>
            <a:pPr>
              <a:defRPr/>
            </a:pPr>
            <a:endParaRPr lang="es-CL"/>
          </a:p>
        </p:txBody>
      </p:sp>
      <p:sp>
        <p:nvSpPr>
          <p:cNvPr id="48" name="Text Box 55"/>
          <p:cNvSpPr txBox="1">
            <a:spLocks noChangeArrowheads="1"/>
          </p:cNvSpPr>
          <p:nvPr/>
        </p:nvSpPr>
        <p:spPr bwMode="auto">
          <a:xfrm>
            <a:off x="1857356" y="4500570"/>
            <a:ext cx="1655762" cy="517525"/>
          </a:xfrm>
          <a:prstGeom prst="rect">
            <a:avLst/>
          </a:prstGeom>
          <a:noFill/>
          <a:ln w="9525">
            <a:noFill/>
            <a:miter lim="800000"/>
            <a:headEnd/>
            <a:tailEnd/>
          </a:ln>
        </p:spPr>
        <p:txBody>
          <a:bodyPr>
            <a:spAutoFit/>
          </a:bodyPr>
          <a:lstStyle/>
          <a:p>
            <a:pPr eaLnBrk="1" hangingPunct="1">
              <a:spcBef>
                <a:spcPct val="50000"/>
              </a:spcBef>
            </a:pPr>
            <a:r>
              <a:rPr lang="es-ES_tradnl" sz="1400" dirty="0">
                <a:latin typeface="Century Gothic" pitchFamily="34" charset="0"/>
                <a:cs typeface="Arial" charset="0"/>
              </a:rPr>
              <a:t>Audiencia (2) de juicio</a:t>
            </a:r>
          </a:p>
        </p:txBody>
      </p:sp>
      <p:sp>
        <p:nvSpPr>
          <p:cNvPr id="49" name="AutoShape 56"/>
          <p:cNvSpPr>
            <a:spLocks noChangeArrowheads="1"/>
          </p:cNvSpPr>
          <p:nvPr/>
        </p:nvSpPr>
        <p:spPr bwMode="auto">
          <a:xfrm>
            <a:off x="1849438" y="4429132"/>
            <a:ext cx="1655762" cy="649288"/>
          </a:xfrm>
          <a:prstGeom prst="flowChartAlternateProcess">
            <a:avLst/>
          </a:prstGeom>
          <a:noFill/>
          <a:ln w="19050">
            <a:solidFill>
              <a:srgbClr val="000000"/>
            </a:solidFill>
            <a:miter lim="800000"/>
            <a:headEnd/>
            <a:tailEnd/>
          </a:ln>
        </p:spPr>
        <p:txBody>
          <a:bodyPr wrap="none" anchor="ctr"/>
          <a:lstStyle/>
          <a:p>
            <a:pPr eaLnBrk="1" hangingPunct="1"/>
            <a:endParaRPr lang="es-ES">
              <a:latin typeface="Century Gothic" pitchFamily="34" charset="0"/>
              <a:cs typeface="Arial" charset="0"/>
            </a:endParaRPr>
          </a:p>
        </p:txBody>
      </p:sp>
      <p:sp>
        <p:nvSpPr>
          <p:cNvPr id="50" name="AutoShape 57"/>
          <p:cNvSpPr>
            <a:spLocks noChangeArrowheads="1"/>
          </p:cNvSpPr>
          <p:nvPr/>
        </p:nvSpPr>
        <p:spPr bwMode="auto">
          <a:xfrm>
            <a:off x="1849438" y="5715016"/>
            <a:ext cx="1655762" cy="649287"/>
          </a:xfrm>
          <a:prstGeom prst="flowChartAlternateProcess">
            <a:avLst/>
          </a:prstGeom>
          <a:noFill/>
          <a:ln w="19050">
            <a:solidFill>
              <a:srgbClr val="000000"/>
            </a:solidFill>
            <a:miter lim="800000"/>
            <a:headEnd/>
            <a:tailEnd/>
          </a:ln>
        </p:spPr>
        <p:txBody>
          <a:bodyPr wrap="none" anchor="ctr"/>
          <a:lstStyle/>
          <a:p>
            <a:pPr eaLnBrk="1" hangingPunct="1"/>
            <a:endParaRPr lang="es-ES">
              <a:latin typeface="Century Gothic" pitchFamily="34" charset="0"/>
              <a:cs typeface="Arial" charset="0"/>
            </a:endParaRPr>
          </a:p>
        </p:txBody>
      </p:sp>
      <p:sp>
        <p:nvSpPr>
          <p:cNvPr id="51" name="Text Box 58"/>
          <p:cNvSpPr txBox="1">
            <a:spLocks noChangeArrowheads="1"/>
          </p:cNvSpPr>
          <p:nvPr/>
        </p:nvSpPr>
        <p:spPr bwMode="auto">
          <a:xfrm>
            <a:off x="1804982" y="5783715"/>
            <a:ext cx="1981200" cy="717119"/>
          </a:xfrm>
          <a:prstGeom prst="rect">
            <a:avLst/>
          </a:prstGeom>
          <a:noFill/>
          <a:ln w="9525">
            <a:noFill/>
            <a:miter lim="800000"/>
            <a:headEnd/>
            <a:tailEnd/>
          </a:ln>
        </p:spPr>
        <p:txBody>
          <a:bodyPr>
            <a:spAutoFit/>
          </a:bodyPr>
          <a:lstStyle/>
          <a:p>
            <a:pPr eaLnBrk="1" hangingPunct="1">
              <a:lnSpc>
                <a:spcPct val="80000"/>
              </a:lnSpc>
              <a:spcBef>
                <a:spcPct val="50000"/>
              </a:spcBef>
            </a:pPr>
            <a:r>
              <a:rPr lang="es-ES_tradnl" sz="1400" dirty="0">
                <a:latin typeface="Century Gothic" pitchFamily="34" charset="0"/>
                <a:cs typeface="Arial" charset="0"/>
              </a:rPr>
              <a:t>Sentencia </a:t>
            </a:r>
            <a:r>
              <a:rPr lang="es-ES_tradnl" sz="1400" dirty="0" smtClean="0">
                <a:latin typeface="Century Gothic" pitchFamily="34" charset="0"/>
                <a:cs typeface="Arial" charset="0"/>
              </a:rPr>
              <a:t> (3) Audiencia:15 días</a:t>
            </a:r>
            <a:endParaRPr lang="es-ES_tradnl" sz="1400" dirty="0">
              <a:latin typeface="Century Gothic" pitchFamily="34" charset="0"/>
              <a:cs typeface="Arial" charset="0"/>
            </a:endParaRPr>
          </a:p>
          <a:p>
            <a:pPr eaLnBrk="1" hangingPunct="1">
              <a:lnSpc>
                <a:spcPct val="80000"/>
              </a:lnSpc>
              <a:spcBef>
                <a:spcPct val="50000"/>
              </a:spcBef>
              <a:buFont typeface="Arial" pitchFamily="34" charset="0"/>
              <a:buChar char="•"/>
            </a:pPr>
            <a:endParaRPr lang="es-ES" sz="1400" dirty="0">
              <a:latin typeface="Century Gothic" pitchFamily="34" charset="0"/>
              <a:cs typeface="Arial" charset="0"/>
            </a:endParaRPr>
          </a:p>
        </p:txBody>
      </p:sp>
      <p:sp>
        <p:nvSpPr>
          <p:cNvPr id="52" name="AutoShape 59"/>
          <p:cNvSpPr>
            <a:spLocks noChangeArrowheads="1"/>
          </p:cNvSpPr>
          <p:nvPr/>
        </p:nvSpPr>
        <p:spPr bwMode="auto">
          <a:xfrm>
            <a:off x="2362200" y="5143512"/>
            <a:ext cx="533400" cy="504825"/>
          </a:xfrm>
          <a:prstGeom prst="downArrow">
            <a:avLst>
              <a:gd name="adj1" fmla="val 50000"/>
              <a:gd name="adj2" fmla="val 25000"/>
            </a:avLst>
          </a:prstGeom>
          <a:solidFill>
            <a:schemeClr val="accent1"/>
          </a:solidFill>
          <a:ln w="12700">
            <a:solidFill>
              <a:schemeClr val="tx1"/>
            </a:solidFill>
            <a:miter lim="800000"/>
            <a:headEnd type="none" w="sm" len="sm"/>
            <a:tailEnd type="none" w="sm" len="sm"/>
          </a:ln>
          <a:effectLst>
            <a:outerShdw dist="35921" dir="2700000" algn="ctr" rotWithShape="0">
              <a:schemeClr val="bg2"/>
            </a:outerShdw>
          </a:effectLst>
        </p:spPr>
        <p:txBody>
          <a:bodyPr wrap="none" anchor="ctr"/>
          <a:lstStyle/>
          <a:p>
            <a:pPr>
              <a:defRPr/>
            </a:pPr>
            <a:endParaRPr lang="es-CL"/>
          </a:p>
        </p:txBody>
      </p:sp>
      <p:sp>
        <p:nvSpPr>
          <p:cNvPr id="53" name="Text Box 66"/>
          <p:cNvSpPr txBox="1">
            <a:spLocks noChangeArrowheads="1"/>
          </p:cNvSpPr>
          <p:nvPr/>
        </p:nvSpPr>
        <p:spPr bwMode="auto">
          <a:xfrm>
            <a:off x="4457720" y="4572008"/>
            <a:ext cx="2971800" cy="779463"/>
          </a:xfrm>
          <a:prstGeom prst="rect">
            <a:avLst/>
          </a:prstGeom>
          <a:noFill/>
          <a:ln w="9525">
            <a:noFill/>
            <a:miter lim="800000"/>
            <a:headEnd/>
            <a:tailEnd/>
          </a:ln>
        </p:spPr>
        <p:txBody>
          <a:bodyPr>
            <a:spAutoFit/>
          </a:bodyPr>
          <a:lstStyle/>
          <a:p>
            <a:pPr algn="l" eaLnBrk="1" hangingPunct="1">
              <a:spcBef>
                <a:spcPct val="50000"/>
              </a:spcBef>
              <a:buFontTx/>
              <a:buChar char="•"/>
            </a:pPr>
            <a:r>
              <a:rPr lang="es-ES" dirty="0">
                <a:latin typeface="Century Gothic" pitchFamily="34" charset="0"/>
                <a:cs typeface="Arial" charset="0"/>
              </a:rPr>
              <a:t>Rendición de la prueba</a:t>
            </a:r>
          </a:p>
          <a:p>
            <a:pPr algn="l" eaLnBrk="1" hangingPunct="1">
              <a:spcBef>
                <a:spcPct val="50000"/>
              </a:spcBef>
              <a:buFontTx/>
              <a:buChar char="•"/>
            </a:pPr>
            <a:r>
              <a:rPr lang="es-ES" dirty="0">
                <a:latin typeface="Century Gothic" pitchFamily="34" charset="0"/>
                <a:cs typeface="Arial" charset="0"/>
              </a:rPr>
              <a:t>Sentencia</a:t>
            </a:r>
          </a:p>
        </p:txBody>
      </p:sp>
      <p:sp>
        <p:nvSpPr>
          <p:cNvPr id="54" name="AutoShape 71"/>
          <p:cNvSpPr>
            <a:spLocks noChangeArrowheads="1"/>
          </p:cNvSpPr>
          <p:nvPr/>
        </p:nvSpPr>
        <p:spPr bwMode="auto">
          <a:xfrm>
            <a:off x="1849438" y="1268413"/>
            <a:ext cx="1655762" cy="647700"/>
          </a:xfrm>
          <a:prstGeom prst="flowChartAlternateProcess">
            <a:avLst/>
          </a:prstGeom>
          <a:noFill/>
          <a:ln w="19050">
            <a:solidFill>
              <a:srgbClr val="000000"/>
            </a:solidFill>
            <a:miter lim="800000"/>
            <a:headEnd/>
            <a:tailEnd/>
          </a:ln>
        </p:spPr>
        <p:txBody>
          <a:bodyPr wrap="none" anchor="ctr"/>
          <a:lstStyle/>
          <a:p>
            <a:endParaRPr lang="es-CL"/>
          </a:p>
        </p:txBody>
      </p:sp>
      <p:sp>
        <p:nvSpPr>
          <p:cNvPr id="55" name="AutoShape 72"/>
          <p:cNvSpPr>
            <a:spLocks noChangeArrowheads="1"/>
          </p:cNvSpPr>
          <p:nvPr/>
        </p:nvSpPr>
        <p:spPr bwMode="auto">
          <a:xfrm>
            <a:off x="2339975" y="2000240"/>
            <a:ext cx="533400" cy="863600"/>
          </a:xfrm>
          <a:prstGeom prst="downArrow">
            <a:avLst>
              <a:gd name="adj1" fmla="val 50000"/>
              <a:gd name="adj2" fmla="val 40476"/>
            </a:avLst>
          </a:prstGeom>
          <a:solidFill>
            <a:schemeClr val="accent1"/>
          </a:solidFill>
          <a:ln w="12700">
            <a:solidFill>
              <a:schemeClr val="tx1"/>
            </a:solidFill>
            <a:miter lim="800000"/>
            <a:headEnd type="none" w="sm" len="sm"/>
            <a:tailEnd type="none" w="sm" len="sm"/>
          </a:ln>
          <a:effectLst>
            <a:outerShdw dist="35921" dir="2700000" algn="ctr" rotWithShape="0">
              <a:schemeClr val="bg2"/>
            </a:outerShdw>
          </a:effectLst>
        </p:spPr>
        <p:txBody>
          <a:bodyPr wrap="none" anchor="ctr"/>
          <a:lstStyle/>
          <a:p>
            <a:pPr>
              <a:defRPr/>
            </a:pPr>
            <a:endParaRPr lang="es-CL"/>
          </a:p>
        </p:txBody>
      </p:sp>
      <p:sp>
        <p:nvSpPr>
          <p:cNvPr id="56" name="Text Box 73"/>
          <p:cNvSpPr txBox="1">
            <a:spLocks noChangeArrowheads="1"/>
          </p:cNvSpPr>
          <p:nvPr/>
        </p:nvSpPr>
        <p:spPr bwMode="auto">
          <a:xfrm>
            <a:off x="1839913" y="1196975"/>
            <a:ext cx="1893887" cy="701675"/>
          </a:xfrm>
          <a:prstGeom prst="rect">
            <a:avLst/>
          </a:prstGeom>
          <a:noFill/>
          <a:ln w="12700">
            <a:noFill/>
            <a:miter lim="800000"/>
            <a:headEnd type="none" w="sm" len="sm"/>
            <a:tailEnd type="none" w="sm" len="sm"/>
          </a:ln>
        </p:spPr>
        <p:txBody>
          <a:bodyPr>
            <a:spAutoFit/>
          </a:bodyPr>
          <a:lstStyle/>
          <a:p>
            <a:r>
              <a:rPr lang="es-ES_tradnl" sz="1600" dirty="0">
                <a:latin typeface="Century Gothic" pitchFamily="34" charset="0"/>
                <a:cs typeface="Arial" charset="0"/>
              </a:rPr>
              <a:t>Contestación</a:t>
            </a:r>
          </a:p>
          <a:p>
            <a:r>
              <a:rPr lang="es-ES_tradnl" sz="1200" dirty="0">
                <a:latin typeface="Century Gothic" pitchFamily="34" charset="0"/>
                <a:cs typeface="Arial" charset="0"/>
              </a:rPr>
              <a:t> 5 días antes  de</a:t>
            </a:r>
          </a:p>
          <a:p>
            <a:r>
              <a:rPr lang="es-ES_tradnl" sz="1200" dirty="0">
                <a:latin typeface="Century Gothic" pitchFamily="34" charset="0"/>
                <a:cs typeface="Arial" charset="0"/>
              </a:rPr>
              <a:t>AP (</a:t>
            </a:r>
            <a:r>
              <a:rPr lang="es-ES_tradnl" sz="1200" dirty="0" err="1">
                <a:latin typeface="Century Gothic" pitchFamily="34" charset="0"/>
                <a:cs typeface="Arial" charset="0"/>
              </a:rPr>
              <a:t>Notif</a:t>
            </a:r>
            <a:r>
              <a:rPr lang="es-ES_tradnl" sz="1200" dirty="0">
                <a:latin typeface="Century Gothic" pitchFamily="34" charset="0"/>
                <a:cs typeface="Arial" charset="0"/>
              </a:rPr>
              <a:t>. 15 días)</a:t>
            </a:r>
            <a:endParaRPr lang="en-US" sz="1200" dirty="0">
              <a:latin typeface="Century Gothic" pitchFamily="34" charset="0"/>
              <a:cs typeface="Arial" charset="0"/>
            </a:endParaRPr>
          </a:p>
        </p:txBody>
      </p:sp>
      <p:sp>
        <p:nvSpPr>
          <p:cNvPr id="57" name="AutoShape 86"/>
          <p:cNvSpPr>
            <a:spLocks noChangeArrowheads="1"/>
          </p:cNvSpPr>
          <p:nvPr/>
        </p:nvSpPr>
        <p:spPr bwMode="auto">
          <a:xfrm>
            <a:off x="4114800" y="476250"/>
            <a:ext cx="2895600" cy="1296988"/>
          </a:xfrm>
          <a:prstGeom prst="flowChartAlternateProcess">
            <a:avLst/>
          </a:prstGeom>
          <a:noFill/>
          <a:ln w="19050">
            <a:solidFill>
              <a:srgbClr val="000000"/>
            </a:solidFill>
            <a:miter lim="800000"/>
            <a:headEnd/>
            <a:tailEnd/>
          </a:ln>
        </p:spPr>
        <p:txBody>
          <a:bodyPr wrap="none" anchor="ctr"/>
          <a:lstStyle/>
          <a:p>
            <a:pPr algn="l" eaLnBrk="1" hangingPunct="1">
              <a:buFontTx/>
              <a:buChar char="•"/>
            </a:pPr>
            <a:r>
              <a:rPr lang="es-ES" sz="1600" dirty="0">
                <a:latin typeface="Century Gothic" pitchFamily="34" charset="0"/>
                <a:cs typeface="Arial" charset="0"/>
              </a:rPr>
              <a:t>Citación a AP</a:t>
            </a:r>
          </a:p>
          <a:p>
            <a:pPr algn="l" eaLnBrk="1" hangingPunct="1"/>
            <a:r>
              <a:rPr lang="es-ES" sz="1600" dirty="0">
                <a:latin typeface="Century Gothic" pitchFamily="34" charset="0"/>
                <a:cs typeface="Arial" charset="0"/>
              </a:rPr>
              <a:t>dentro de </a:t>
            </a:r>
            <a:r>
              <a:rPr lang="es-ES" sz="1600" b="1" dirty="0">
                <a:latin typeface="Century Gothic" pitchFamily="34" charset="0"/>
                <a:cs typeface="Arial" charset="0"/>
              </a:rPr>
              <a:t>35 días</a:t>
            </a:r>
          </a:p>
          <a:p>
            <a:pPr algn="l" eaLnBrk="1" hangingPunct="1">
              <a:buFontTx/>
              <a:buChar char="•"/>
            </a:pPr>
            <a:endParaRPr lang="es-ES" sz="1600" dirty="0">
              <a:latin typeface="Century Gothic" pitchFamily="34" charset="0"/>
              <a:cs typeface="Arial" charset="0"/>
            </a:endParaRPr>
          </a:p>
        </p:txBody>
      </p:sp>
      <p:sp>
        <p:nvSpPr>
          <p:cNvPr id="58" name="Line 87"/>
          <p:cNvSpPr>
            <a:spLocks noChangeShapeType="1"/>
          </p:cNvSpPr>
          <p:nvPr/>
        </p:nvSpPr>
        <p:spPr bwMode="auto">
          <a:xfrm>
            <a:off x="2771775" y="765175"/>
            <a:ext cx="1295400" cy="0"/>
          </a:xfrm>
          <a:prstGeom prst="line">
            <a:avLst/>
          </a:prstGeom>
          <a:noFill/>
          <a:ln w="12700">
            <a:solidFill>
              <a:schemeClr val="tx1"/>
            </a:solidFill>
            <a:round/>
            <a:headEnd type="none" w="sm" len="sm"/>
            <a:tailEnd type="none" w="sm" len="sm"/>
          </a:ln>
          <a:effectLst>
            <a:outerShdw dist="35921" dir="2700000" algn="ctr" rotWithShape="0">
              <a:schemeClr val="bg2"/>
            </a:outerShdw>
          </a:effectLst>
        </p:spPr>
        <p:txBody>
          <a:bodyPr/>
          <a:lstStyle/>
          <a:p>
            <a:pPr>
              <a:defRPr/>
            </a:pPr>
            <a:endParaRPr lang="es-CL"/>
          </a:p>
        </p:txBody>
      </p:sp>
      <p:sp>
        <p:nvSpPr>
          <p:cNvPr id="59" name="Text Box 92"/>
          <p:cNvSpPr txBox="1">
            <a:spLocks noChangeArrowheads="1"/>
          </p:cNvSpPr>
          <p:nvPr/>
        </p:nvSpPr>
        <p:spPr bwMode="auto">
          <a:xfrm>
            <a:off x="4427538" y="2349500"/>
            <a:ext cx="3240087" cy="2862322"/>
          </a:xfrm>
          <a:prstGeom prst="rect">
            <a:avLst/>
          </a:prstGeom>
          <a:noFill/>
          <a:ln w="19050" algn="ctr">
            <a:noFill/>
            <a:miter lim="800000"/>
            <a:headEnd/>
            <a:tailEnd/>
          </a:ln>
        </p:spPr>
        <p:txBody>
          <a:bodyPr wrap="square">
            <a:spAutoFit/>
          </a:bodyPr>
          <a:lstStyle/>
          <a:p>
            <a:pPr algn="l">
              <a:buFontTx/>
              <a:buChar char="•"/>
            </a:pPr>
            <a:r>
              <a:rPr lang="es-ES" dirty="0">
                <a:latin typeface="Century Gothic" pitchFamily="34" charset="0"/>
              </a:rPr>
              <a:t>Relación sumaria / </a:t>
            </a:r>
            <a:r>
              <a:rPr lang="es-ES" dirty="0" smtClean="0">
                <a:latin typeface="Century Gothic" pitchFamily="34" charset="0"/>
              </a:rPr>
              <a:t>Traslados excepciones y/o reconvención</a:t>
            </a:r>
            <a:endParaRPr lang="es-ES" dirty="0">
              <a:latin typeface="Century Gothic" pitchFamily="34" charset="0"/>
            </a:endParaRPr>
          </a:p>
          <a:p>
            <a:pPr algn="l">
              <a:buFontTx/>
              <a:buChar char="•"/>
            </a:pPr>
            <a:r>
              <a:rPr lang="es-ES" dirty="0">
                <a:latin typeface="Century Gothic" pitchFamily="34" charset="0"/>
              </a:rPr>
              <a:t>Conciliación</a:t>
            </a:r>
          </a:p>
          <a:p>
            <a:pPr algn="l">
              <a:buFontTx/>
              <a:buChar char="•"/>
            </a:pPr>
            <a:r>
              <a:rPr lang="es-ES" dirty="0">
                <a:latin typeface="Century Gothic" pitchFamily="34" charset="0"/>
              </a:rPr>
              <a:t>causa a prueba</a:t>
            </a:r>
          </a:p>
          <a:p>
            <a:pPr algn="l">
              <a:buFontTx/>
              <a:buChar char="•"/>
            </a:pPr>
            <a:r>
              <a:rPr lang="es-CL" dirty="0">
                <a:latin typeface="Century Gothic" pitchFamily="34" charset="0"/>
              </a:rPr>
              <a:t>Oferta de prueba</a:t>
            </a:r>
          </a:p>
          <a:p>
            <a:pPr algn="l">
              <a:buFontTx/>
              <a:buChar char="•"/>
            </a:pPr>
            <a:r>
              <a:rPr lang="es-ES" dirty="0">
                <a:latin typeface="Century Gothic" pitchFamily="34" charset="0"/>
              </a:rPr>
              <a:t>Admisión de prueba</a:t>
            </a:r>
          </a:p>
          <a:p>
            <a:pPr algn="l">
              <a:buFontTx/>
              <a:buChar char="•"/>
            </a:pPr>
            <a:r>
              <a:rPr lang="es-ES" dirty="0">
                <a:latin typeface="Century Gothic" pitchFamily="34" charset="0"/>
              </a:rPr>
              <a:t>Citación a AJ – </a:t>
            </a:r>
            <a:r>
              <a:rPr lang="es-ES" b="1" dirty="0">
                <a:latin typeface="Century Gothic" pitchFamily="34" charset="0"/>
              </a:rPr>
              <a:t>30 días</a:t>
            </a:r>
            <a:endParaRPr lang="en-US" b="1" dirty="0">
              <a:latin typeface="Century Gothic" pitchFamily="34" charset="0"/>
            </a:endParaRPr>
          </a:p>
          <a:p>
            <a:pPr algn="l"/>
            <a:endParaRPr lang="en-US" dirty="0">
              <a:latin typeface="Century Gothic" pitchFamily="34" charset="0"/>
            </a:endParaRPr>
          </a:p>
          <a:p>
            <a:endParaRPr lang="en-US" dirty="0">
              <a:latin typeface="Century Gothic" pitchFamily="34" charset="0"/>
            </a:endParaRPr>
          </a:p>
        </p:txBody>
      </p:sp>
      <p:sp>
        <p:nvSpPr>
          <p:cNvPr id="60" name="AutoShape 93"/>
          <p:cNvSpPr>
            <a:spLocks/>
          </p:cNvSpPr>
          <p:nvPr/>
        </p:nvSpPr>
        <p:spPr bwMode="auto">
          <a:xfrm>
            <a:off x="3924300" y="2420938"/>
            <a:ext cx="503238" cy="2016125"/>
          </a:xfrm>
          <a:prstGeom prst="leftBrace">
            <a:avLst>
              <a:gd name="adj1" fmla="val 33386"/>
              <a:gd name="adj2" fmla="val 50000"/>
            </a:avLst>
          </a:prstGeom>
          <a:noFill/>
          <a:ln w="19050">
            <a:solidFill>
              <a:srgbClr val="000000"/>
            </a:solidFill>
            <a:round/>
            <a:headEnd/>
            <a:tailEnd/>
          </a:ln>
        </p:spPr>
        <p:txBody>
          <a:bodyPr wrap="none" anchor="ctr"/>
          <a:lstStyle/>
          <a:p>
            <a:endParaRPr lang="es-CL"/>
          </a:p>
        </p:txBody>
      </p:sp>
      <p:sp>
        <p:nvSpPr>
          <p:cNvPr id="61" name="AutoShape 94"/>
          <p:cNvSpPr>
            <a:spLocks/>
          </p:cNvSpPr>
          <p:nvPr/>
        </p:nvSpPr>
        <p:spPr bwMode="auto">
          <a:xfrm>
            <a:off x="3851275" y="4586302"/>
            <a:ext cx="649288" cy="914400"/>
          </a:xfrm>
          <a:prstGeom prst="leftBrace">
            <a:avLst>
              <a:gd name="adj1" fmla="val 11736"/>
              <a:gd name="adj2" fmla="val 50000"/>
            </a:avLst>
          </a:prstGeom>
          <a:noFill/>
          <a:ln w="19050">
            <a:solidFill>
              <a:srgbClr val="000000"/>
            </a:solidFill>
            <a:round/>
            <a:headEnd/>
            <a:tailEnd/>
          </a:ln>
        </p:spPr>
        <p:txBody>
          <a:bodyPr wrap="none" anchor="ctr"/>
          <a:lstStyle/>
          <a:p>
            <a:endParaRPr lang="es-CL"/>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urrencia">
  <a:themeElements>
    <a:clrScheme name="Concurrencia">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urrencia">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urrencia">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316</TotalTime>
  <Words>4896</Words>
  <Application>Microsoft Office PowerPoint</Application>
  <PresentationFormat>Presentación en pantalla (4:3)</PresentationFormat>
  <Paragraphs>265</Paragraphs>
  <Slides>34</Slides>
  <Notes>0</Notes>
  <HiddenSlides>0</HiddenSlides>
  <MMClips>0</MMClips>
  <ScaleCrop>false</ScaleCrop>
  <HeadingPairs>
    <vt:vector size="4" baseType="variant">
      <vt:variant>
        <vt:lpstr>Tema</vt:lpstr>
      </vt:variant>
      <vt:variant>
        <vt:i4>1</vt:i4>
      </vt:variant>
      <vt:variant>
        <vt:lpstr>Títulos de diapositiva</vt:lpstr>
      </vt:variant>
      <vt:variant>
        <vt:i4>34</vt:i4>
      </vt:variant>
    </vt:vector>
  </HeadingPairs>
  <TitlesOfParts>
    <vt:vector size="35" baseType="lpstr">
      <vt:lpstr>Concurrencia</vt:lpstr>
      <vt:lpstr>DERECHO PROCESAL DEL TRABAJO. 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Diapositiva 9</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lpstr>Procedimiento de aplicación general</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DERECHO PROCESAL DEL TRABAJO</dc:title>
  <dc:creator>sony</dc:creator>
  <cp:lastModifiedBy>sony</cp:lastModifiedBy>
  <cp:revision>44</cp:revision>
  <dcterms:created xsi:type="dcterms:W3CDTF">2009-02-05T13:33:37Z</dcterms:created>
  <dcterms:modified xsi:type="dcterms:W3CDTF">2009-03-23T03:34:07Z</dcterms:modified>
  <cp:contentStatus>Final</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arkAsFinal">
    <vt:bool>true</vt:bool>
  </property>
</Properties>
</file>

<file path=docProps/thumbnail.jpeg>
</file>