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85" r:id="rId8"/>
    <p:sldId id="288" r:id="rId9"/>
    <p:sldId id="287" r:id="rId10"/>
    <p:sldId id="289" r:id="rId11"/>
    <p:sldId id="286" r:id="rId12"/>
    <p:sldId id="290"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82" r:id="rId29"/>
    <p:sldId id="283" r:id="rId30"/>
    <p:sldId id="284" r:id="rId31"/>
    <p:sldId id="291" r:id="rId32"/>
    <p:sldId id="278" r:id="rId33"/>
    <p:sldId id="279" r:id="rId34"/>
    <p:sldId id="280" r:id="rId35"/>
    <p:sldId id="281" r:id="rId36"/>
    <p:sldId id="292" r:id="rId37"/>
    <p:sldId id="293" r:id="rId38"/>
    <p:sldId id="294" r:id="rId39"/>
    <p:sldId id="295" r:id="rId40"/>
    <p:sldId id="296" r:id="rId41"/>
    <p:sldId id="297" r:id="rId42"/>
    <p:sldId id="298" r:id="rId43"/>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7" d="100"/>
          <a:sy n="87" d="100"/>
        </p:scale>
        <p:origin x="-222"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ES"/>
          </a:p>
        </p:txBody>
      </p:sp>
      <p:sp>
        <p:nvSpPr>
          <p:cNvPr id="4" name="3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11"/>
          </p:nvPr>
        </p:nvSpPr>
        <p:spPr/>
        <p:txBody>
          <a:bodyPr/>
          <a:lstStyle/>
          <a:p>
            <a:endParaRPr lang="es-ES" dirty="0"/>
          </a:p>
        </p:txBody>
      </p:sp>
      <p:sp>
        <p:nvSpPr>
          <p:cNvPr id="6" name="5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8" name="7 Marcador de pie de página"/>
          <p:cNvSpPr>
            <a:spLocks noGrp="1"/>
          </p:cNvSpPr>
          <p:nvPr>
            <p:ph type="ftr" sz="quarter" idx="11"/>
          </p:nvPr>
        </p:nvSpPr>
        <p:spPr/>
        <p:txBody>
          <a:bodyPr/>
          <a:lstStyle/>
          <a:p>
            <a:endParaRPr lang="es-ES" dirty="0"/>
          </a:p>
        </p:txBody>
      </p:sp>
      <p:sp>
        <p:nvSpPr>
          <p:cNvPr id="9" name="8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4" name="3 Marcador de pie de página"/>
          <p:cNvSpPr>
            <a:spLocks noGrp="1"/>
          </p:cNvSpPr>
          <p:nvPr>
            <p:ph type="ftr" sz="quarter" idx="11"/>
          </p:nvPr>
        </p:nvSpPr>
        <p:spPr/>
        <p:txBody>
          <a:bodyPr/>
          <a:lstStyle/>
          <a:p>
            <a:endParaRPr lang="es-ES" dirty="0"/>
          </a:p>
        </p:txBody>
      </p:sp>
      <p:sp>
        <p:nvSpPr>
          <p:cNvPr id="5" name="4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3" name="2 Marcador de pie de página"/>
          <p:cNvSpPr>
            <a:spLocks noGrp="1"/>
          </p:cNvSpPr>
          <p:nvPr>
            <p:ph type="ftr" sz="quarter" idx="11"/>
          </p:nvPr>
        </p:nvSpPr>
        <p:spPr/>
        <p:txBody>
          <a:bodyPr/>
          <a:lstStyle/>
          <a:p>
            <a:endParaRPr lang="es-ES" dirty="0"/>
          </a:p>
        </p:txBody>
      </p:sp>
      <p:sp>
        <p:nvSpPr>
          <p:cNvPr id="4" name="3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209BB611-AF95-4672-8928-788F6E429299}" type="datetimeFigureOut">
              <a:rPr lang="es-ES" smtClean="0"/>
              <a:pPr/>
              <a:t>22/10/2007</a:t>
            </a:fld>
            <a:endParaRPr lang="es-ES" dirty="0"/>
          </a:p>
        </p:txBody>
      </p:sp>
      <p:sp>
        <p:nvSpPr>
          <p:cNvPr id="6" name="5 Marcador de pie de página"/>
          <p:cNvSpPr>
            <a:spLocks noGrp="1"/>
          </p:cNvSpPr>
          <p:nvPr>
            <p:ph type="ftr" sz="quarter" idx="11"/>
          </p:nvPr>
        </p:nvSpPr>
        <p:spPr/>
        <p:txBody>
          <a:bodyPr/>
          <a:lstStyle/>
          <a:p>
            <a:endParaRPr lang="es-ES" dirty="0"/>
          </a:p>
        </p:txBody>
      </p:sp>
      <p:sp>
        <p:nvSpPr>
          <p:cNvPr id="7" name="6 Marcador de número de diapositiva"/>
          <p:cNvSpPr>
            <a:spLocks noGrp="1"/>
          </p:cNvSpPr>
          <p:nvPr>
            <p:ph type="sldNum" sz="quarter" idx="12"/>
          </p:nvPr>
        </p:nvSpPr>
        <p:spPr/>
        <p:txBody>
          <a:bodyPr/>
          <a:lstStyle/>
          <a:p>
            <a:fld id="{A5C1547E-5F12-427C-9320-57454DDC39E6}" type="slidenum">
              <a:rPr lang="es-ES" smtClean="0"/>
              <a:pPr/>
              <a:t>‹Nº›</a:t>
            </a:fld>
            <a:endParaRPr lang="es-E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09BB611-AF95-4672-8928-788F6E429299}" type="datetimeFigureOut">
              <a:rPr lang="es-ES" smtClean="0"/>
              <a:pPr/>
              <a:t>22/10/2007</a:t>
            </a:fld>
            <a:endParaRPr lang="es-ES"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C1547E-5F12-427C-9320-57454DDC39E6}" type="slidenum">
              <a:rPr lang="es-ES" smtClean="0"/>
              <a:pPr/>
              <a:t>‹Nº›</a:t>
            </a:fld>
            <a:endParaRPr lang="es-E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GÉNESIS DE LA REFORMA AGRARIA CHILENA.</a:t>
            </a:r>
            <a:endParaRPr lang="es-ES" dirty="0"/>
          </a:p>
        </p:txBody>
      </p:sp>
      <p:sp>
        <p:nvSpPr>
          <p:cNvPr id="3" name="2 Subtítulo"/>
          <p:cNvSpPr>
            <a:spLocks noGrp="1"/>
          </p:cNvSpPr>
          <p:nvPr>
            <p:ph type="subTitle" idx="1"/>
          </p:nvPr>
        </p:nvSpPr>
        <p:spPr/>
        <p:txBody>
          <a:bodyPr/>
          <a:lstStyle/>
          <a:p>
            <a:r>
              <a:rPr lang="es-ES" dirty="0" smtClean="0"/>
              <a:t>(1958-1964)</a:t>
            </a:r>
            <a:endParaRPr lang="es-E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14290"/>
            <a:ext cx="8358246" cy="6357982"/>
          </a:xfrm>
        </p:spPr>
        <p:txBody>
          <a:bodyPr/>
          <a:lstStyle/>
          <a:p>
            <a:pPr marL="514350" indent="-514350">
              <a:buFont typeface="+mj-lt"/>
              <a:buAutoNum type="arabicPeriod" startAt="3"/>
            </a:pPr>
            <a:r>
              <a:rPr lang="es-ES" dirty="0" smtClean="0"/>
              <a:t>La bajas en productividad (y a veces en la  producción) contrasta con el crecimiento de la población:</a:t>
            </a:r>
          </a:p>
          <a:p>
            <a:pPr marL="514350" indent="-514350">
              <a:buFont typeface="+mj-lt"/>
              <a:buAutoNum type="arabicPeriod" startAt="3"/>
            </a:pPr>
            <a:endParaRPr lang="es-ES" dirty="0" smtClean="0"/>
          </a:p>
          <a:p>
            <a:pPr marL="514350" indent="-514350">
              <a:buNone/>
            </a:pPr>
            <a:r>
              <a:rPr lang="es-ES" dirty="0" smtClean="0"/>
              <a:t>	El país pasa de exportador neto a importador de recursos agropecuarios.</a:t>
            </a:r>
          </a:p>
          <a:p>
            <a:pPr marL="514350" indent="-514350">
              <a:buNone/>
            </a:pPr>
            <a:endParaRPr lang="es-ES" dirty="0" smtClean="0"/>
          </a:p>
          <a:p>
            <a:pPr marL="514350" indent="-514350">
              <a:buNone/>
            </a:pPr>
            <a:endParaRPr lang="es-ES" dirty="0" smtClean="0"/>
          </a:p>
          <a:p>
            <a:endParaRPr lang="es-ES" dirty="0"/>
          </a:p>
        </p:txBody>
      </p:sp>
      <p:graphicFrame>
        <p:nvGraphicFramePr>
          <p:cNvPr id="4" name="3 Tabla"/>
          <p:cNvGraphicFramePr>
            <a:graphicFrameLocks noGrp="1"/>
          </p:cNvGraphicFramePr>
          <p:nvPr/>
        </p:nvGraphicFramePr>
        <p:xfrm>
          <a:off x="1357290" y="4143380"/>
          <a:ext cx="7000924" cy="731520"/>
        </p:xfrm>
        <a:graphic>
          <a:graphicData uri="http://schemas.openxmlformats.org/drawingml/2006/table">
            <a:tbl>
              <a:tblPr firstRow="1" bandRow="1">
                <a:tableStyleId>{5C22544A-7EE6-4342-B048-85BDC9FD1C3A}</a:tableStyleId>
              </a:tblPr>
              <a:tblGrid>
                <a:gridCol w="3500462"/>
                <a:gridCol w="3500462"/>
              </a:tblGrid>
              <a:tr h="0">
                <a:tc>
                  <a:txBody>
                    <a:bodyPr/>
                    <a:lstStyle/>
                    <a:p>
                      <a:r>
                        <a:rPr lang="es-ES" dirty="0" smtClean="0"/>
                        <a:t>1936-1938</a:t>
                      </a:r>
                      <a:endParaRPr lang="es-ES" dirty="0"/>
                    </a:p>
                  </a:txBody>
                  <a:tcPr/>
                </a:tc>
                <a:tc>
                  <a:txBody>
                    <a:bodyPr/>
                    <a:lstStyle/>
                    <a:p>
                      <a:r>
                        <a:rPr lang="es-ES" dirty="0" smtClean="0"/>
                        <a:t>11.000.000</a:t>
                      </a:r>
                      <a:r>
                        <a:rPr lang="es-ES" baseline="0" dirty="0" smtClean="0"/>
                        <a:t>                       (superávit)</a:t>
                      </a:r>
                      <a:endParaRPr lang="es-ES" dirty="0"/>
                    </a:p>
                  </a:txBody>
                  <a:tcPr/>
                </a:tc>
              </a:tr>
              <a:tr h="0">
                <a:tc>
                  <a:txBody>
                    <a:bodyPr/>
                    <a:lstStyle/>
                    <a:p>
                      <a:r>
                        <a:rPr lang="es-ES" dirty="0" smtClean="0"/>
                        <a:t>1963-1965</a:t>
                      </a:r>
                      <a:endParaRPr lang="es-ES" dirty="0"/>
                    </a:p>
                  </a:txBody>
                  <a:tcPr/>
                </a:tc>
                <a:tc>
                  <a:txBody>
                    <a:bodyPr/>
                    <a:lstStyle/>
                    <a:p>
                      <a:r>
                        <a:rPr lang="es-ES" dirty="0" smtClean="0"/>
                        <a:t>- 124.000.000                         (déficit)</a:t>
                      </a:r>
                      <a:endParaRPr lang="es-ES" dirty="0"/>
                    </a:p>
                  </a:txBody>
                  <a:tcPr/>
                </a:tc>
              </a:tr>
            </a:tbl>
          </a:graphicData>
        </a:graphic>
      </p:graphicFrame>
      <p:sp>
        <p:nvSpPr>
          <p:cNvPr id="5" name="4 CuadroTexto"/>
          <p:cNvSpPr txBox="1"/>
          <p:nvPr/>
        </p:nvSpPr>
        <p:spPr>
          <a:xfrm>
            <a:off x="6357950" y="5000636"/>
            <a:ext cx="2029915" cy="369332"/>
          </a:xfrm>
          <a:prstGeom prst="rect">
            <a:avLst/>
          </a:prstGeom>
          <a:noFill/>
        </p:spPr>
        <p:txBody>
          <a:bodyPr wrap="none" rtlCol="0">
            <a:spAutoFit/>
          </a:bodyPr>
          <a:lstStyle/>
          <a:p>
            <a:pPr algn="r"/>
            <a:r>
              <a:rPr lang="es-ES" dirty="0" smtClean="0"/>
              <a:t>En dólares de 1965.</a:t>
            </a:r>
            <a:endParaRPr lang="es-E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lnSpcReduction="10000"/>
          </a:bodyPr>
          <a:lstStyle/>
          <a:p>
            <a:r>
              <a:rPr lang="es-ES" dirty="0" smtClean="0"/>
              <a:t>Asociado a su pobre desempeño económico, el campo era criticado por su estructura social.</a:t>
            </a:r>
          </a:p>
          <a:p>
            <a:endParaRPr lang="es-ES" dirty="0" smtClean="0"/>
          </a:p>
          <a:p>
            <a:r>
              <a:rPr lang="es-ES" dirty="0" smtClean="0"/>
              <a:t>Se basada en la coexistencia de grandes extensiones de tierra, a manos de pocas familias, a veces establecidas durante la Conquista, los latifundios, organizados en estructuras </a:t>
            </a:r>
            <a:r>
              <a:rPr lang="es-ES" dirty="0" err="1" smtClean="0"/>
              <a:t>autárticas</a:t>
            </a:r>
            <a:r>
              <a:rPr lang="es-ES" dirty="0" smtClean="0"/>
              <a:t>, las </a:t>
            </a:r>
            <a:r>
              <a:rPr lang="es-ES" i="1" dirty="0" smtClean="0"/>
              <a:t>haciendas</a:t>
            </a:r>
            <a:r>
              <a:rPr lang="es-ES" dirty="0" smtClean="0"/>
              <a:t>.</a:t>
            </a:r>
          </a:p>
          <a:p>
            <a:endParaRPr lang="es-ES" dirty="0" smtClean="0"/>
          </a:p>
          <a:p>
            <a:r>
              <a:rPr lang="es-ES" dirty="0" smtClean="0"/>
              <a:t>Relacionadas a éstas estaban instituciones sociales propias: </a:t>
            </a:r>
            <a:r>
              <a:rPr lang="es-ES" i="1" dirty="0" smtClean="0"/>
              <a:t>inquilinos</a:t>
            </a:r>
            <a:r>
              <a:rPr lang="es-ES" dirty="0" smtClean="0"/>
              <a:t>, </a:t>
            </a:r>
            <a:r>
              <a:rPr lang="es-ES" i="1" dirty="0" smtClean="0"/>
              <a:t>medianeros</a:t>
            </a:r>
            <a:r>
              <a:rPr lang="es-ES" dirty="0" smtClean="0"/>
              <a:t>, </a:t>
            </a:r>
            <a:r>
              <a:rPr lang="es-ES" i="1" dirty="0" smtClean="0"/>
              <a:t>arrendatarios</a:t>
            </a:r>
            <a:r>
              <a:rPr lang="es-ES" dirty="0" smtClean="0"/>
              <a:t>, </a:t>
            </a:r>
            <a:r>
              <a:rPr lang="es-ES" i="1" dirty="0" smtClean="0"/>
              <a:t>peones</a:t>
            </a:r>
            <a:r>
              <a:rPr lang="es-ES" dirty="0" smtClean="0"/>
              <a:t> y </a:t>
            </a:r>
            <a:r>
              <a:rPr lang="es-ES" i="1" dirty="0" smtClean="0"/>
              <a:t>afuerinos</a:t>
            </a:r>
            <a:r>
              <a:rPr lang="es-ES" dirty="0" smtClean="0"/>
              <a:t>.</a:t>
            </a:r>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lnSpcReduction="10000"/>
          </a:bodyPr>
          <a:lstStyle/>
          <a:p>
            <a:r>
              <a:rPr lang="es-ES" dirty="0" smtClean="0"/>
              <a:t>La Reforma Agraria chilena va a discurrir en un triple discurso:</a:t>
            </a:r>
          </a:p>
          <a:p>
            <a:endParaRPr lang="es-ES" dirty="0" smtClean="0"/>
          </a:p>
          <a:p>
            <a:pPr marL="514350" indent="-514350">
              <a:buFont typeface="+mj-lt"/>
              <a:buAutoNum type="arabicPeriod"/>
            </a:pPr>
            <a:r>
              <a:rPr lang="es-ES" dirty="0" smtClean="0"/>
              <a:t>La reforma como incentivo a la productividad.</a:t>
            </a:r>
          </a:p>
          <a:p>
            <a:pPr marL="514350" indent="-514350">
              <a:buFont typeface="+mj-lt"/>
              <a:buAutoNum type="arabicPeriod"/>
            </a:pPr>
            <a:endParaRPr lang="es-ES" dirty="0" smtClean="0"/>
          </a:p>
          <a:p>
            <a:pPr marL="514350" indent="-514350">
              <a:buFont typeface="+mj-lt"/>
              <a:buAutoNum type="arabicPeriod"/>
            </a:pPr>
            <a:r>
              <a:rPr lang="es-ES" dirty="0" smtClean="0"/>
              <a:t>La reforma como redistribución de la propiedad de la tierra.</a:t>
            </a:r>
          </a:p>
          <a:p>
            <a:pPr marL="514350" indent="-514350">
              <a:buFont typeface="+mj-lt"/>
              <a:buAutoNum type="arabicPeriod"/>
            </a:pPr>
            <a:endParaRPr lang="es-ES" dirty="0" smtClean="0"/>
          </a:p>
          <a:p>
            <a:pPr marL="514350" indent="-514350">
              <a:buFont typeface="+mj-lt"/>
              <a:buAutoNum type="arabicPeriod"/>
            </a:pPr>
            <a:r>
              <a:rPr lang="es-ES" dirty="0" smtClean="0"/>
              <a:t>La reforma como liquidación de un orden social calificado de injusto.</a:t>
            </a:r>
            <a:endParaRPr lang="es-E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Antecedentes de la Reforma Agraria.</a:t>
            </a:r>
            <a:endParaRPr lang="es-ES" dirty="0"/>
          </a:p>
        </p:txBody>
      </p:sp>
      <p:sp>
        <p:nvSpPr>
          <p:cNvPr id="3" name="2 Marcador de contenido"/>
          <p:cNvSpPr>
            <a:spLocks noGrp="1"/>
          </p:cNvSpPr>
          <p:nvPr>
            <p:ph idx="1"/>
          </p:nvPr>
        </p:nvSpPr>
        <p:spPr/>
        <p:txBody>
          <a:bodyPr>
            <a:normAutofit fontScale="92500"/>
          </a:bodyPr>
          <a:lstStyle/>
          <a:p>
            <a:r>
              <a:rPr lang="es-ES" dirty="0" smtClean="0"/>
              <a:t>Ley 4496 de diciembre de 1928, que crea la Caja de Colonización Agrícola.</a:t>
            </a:r>
          </a:p>
          <a:p>
            <a:endParaRPr lang="es-ES" dirty="0"/>
          </a:p>
          <a:p>
            <a:r>
              <a:rPr lang="es-ES" dirty="0" smtClean="0"/>
              <a:t>Objetivo: la distribución  de tierras fiscales y la compra de nuevas tierras por parte del Estado.</a:t>
            </a:r>
          </a:p>
          <a:p>
            <a:endParaRPr lang="es-ES" dirty="0"/>
          </a:p>
          <a:p>
            <a:r>
              <a:rPr lang="es-ES" dirty="0" smtClean="0"/>
              <a:t>La Caja no tuvo financiamiento permanente y pasó por etapas de actividad y adormecimiento.</a:t>
            </a:r>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r>
              <a:rPr lang="es-ES" dirty="0" smtClean="0"/>
              <a:t>Ley </a:t>
            </a:r>
            <a:r>
              <a:rPr lang="es-ES" dirty="0" err="1" smtClean="0"/>
              <a:t>Matte</a:t>
            </a:r>
            <a:r>
              <a:rPr lang="es-ES" dirty="0" smtClean="0"/>
              <a:t> (7747) de 1944, primera ley que declara de utilidad pública las tierras incultas o que estén manifiestamente  mal aprovechadas,  facultándose  al Presidente de la República para expropiarlas.</a:t>
            </a:r>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lstStyle/>
          <a:p>
            <a:pPr algn="ctr"/>
            <a:r>
              <a:rPr lang="es-ES" dirty="0" smtClean="0"/>
              <a:t>Durante la campaña electoral de 1958, la Reforma Agraria no es tema electoral. Los problemas de la agricultura se enfocan en:</a:t>
            </a:r>
          </a:p>
          <a:p>
            <a:pPr algn="ctr"/>
            <a:endParaRPr lang="es-ES" dirty="0"/>
          </a:p>
          <a:p>
            <a:pPr algn="ctr"/>
            <a:r>
              <a:rPr lang="es-ES" dirty="0" smtClean="0"/>
              <a:t>Acceso al crédito.</a:t>
            </a:r>
          </a:p>
          <a:p>
            <a:pPr algn="ctr"/>
            <a:r>
              <a:rPr lang="es-ES" dirty="0" smtClean="0"/>
              <a:t>Fomento al riego.</a:t>
            </a:r>
          </a:p>
          <a:p>
            <a:pPr algn="ctr"/>
            <a:r>
              <a:rPr lang="es-ES" dirty="0" smtClean="0"/>
              <a:t>Mejorar la vulnerabilidad social de los pequeños propietarios.</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fontScale="92500" lnSpcReduction="10000"/>
          </a:bodyPr>
          <a:lstStyle/>
          <a:p>
            <a:r>
              <a:rPr lang="es-ES" dirty="0" smtClean="0"/>
              <a:t>Jorge </a:t>
            </a:r>
            <a:r>
              <a:rPr lang="es-ES" dirty="0" err="1" smtClean="0"/>
              <a:t>Saelzer</a:t>
            </a:r>
            <a:r>
              <a:rPr lang="es-ES" dirty="0" smtClean="0"/>
              <a:t>, Ministro de Agricultura de Jorge Alessandri y terrateniente del sur:</a:t>
            </a:r>
          </a:p>
          <a:p>
            <a:pPr algn="ctr">
              <a:buNone/>
            </a:pPr>
            <a:endParaRPr lang="es-ES" i="1" dirty="0" smtClean="0"/>
          </a:p>
          <a:p>
            <a:pPr algn="ctr">
              <a:buNone/>
            </a:pPr>
            <a:endParaRPr lang="es-ES" i="1" dirty="0" smtClean="0"/>
          </a:p>
          <a:p>
            <a:pPr algn="ctr">
              <a:buNone/>
            </a:pPr>
            <a:r>
              <a:rPr lang="es-ES" i="1" dirty="0" smtClean="0"/>
              <a:t>“</a:t>
            </a:r>
            <a:r>
              <a:rPr lang="es-ES" i="1" dirty="0" smtClean="0"/>
              <a:t>creemos que una subdivisión forzada de la tierra, a través de reformas de tipo demagógico sería la ruina del país. Los agricultores no se improvisan y el desarrollo de la agricultura ha rebasado el concepto de una subdivisión general de la unidad agrícola como solución del problema.”</a:t>
            </a:r>
          </a:p>
          <a:p>
            <a:pPr algn="ctr">
              <a:buNone/>
            </a:pPr>
            <a:r>
              <a:rPr lang="es-ES" dirty="0" smtClean="0"/>
              <a:t>(</a:t>
            </a:r>
            <a:r>
              <a:rPr lang="es-ES" dirty="0" err="1" smtClean="0"/>
              <a:t>Nov</a:t>
            </a:r>
            <a:r>
              <a:rPr lang="es-ES" dirty="0" smtClean="0"/>
              <a:t> 1958)</a:t>
            </a:r>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428604"/>
            <a:ext cx="8229600" cy="5697559"/>
          </a:xfrm>
        </p:spPr>
        <p:txBody>
          <a:bodyPr/>
          <a:lstStyle/>
          <a:p>
            <a:pPr algn="ctr">
              <a:buNone/>
            </a:pPr>
            <a:endParaRPr lang="es-ES" dirty="0" smtClean="0"/>
          </a:p>
          <a:p>
            <a:pPr algn="ctr">
              <a:buNone/>
            </a:pPr>
            <a:endParaRPr lang="es-ES" dirty="0"/>
          </a:p>
          <a:p>
            <a:pPr algn="ctr">
              <a:buNone/>
            </a:pPr>
            <a:r>
              <a:rPr lang="es-ES" dirty="0" smtClean="0"/>
              <a:t>En enero de 1959, Fidel Castro entra en La Habana y Kennedy demanda de los gobiernos latinoamericanos “cambios en la distribución del ingreso. Los campesinos se benefician muy poco con el desarrollo económico global y su bajo grado de participación en la vida económica y social es notoria” </a:t>
            </a:r>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85794"/>
            <a:ext cx="8229600" cy="5340369"/>
          </a:xfrm>
        </p:spPr>
        <p:txBody>
          <a:bodyPr/>
          <a:lstStyle/>
          <a:p>
            <a:pPr algn="ctr">
              <a:buNone/>
            </a:pPr>
            <a:endParaRPr lang="es-ES" dirty="0" smtClean="0"/>
          </a:p>
          <a:p>
            <a:pPr algn="ctr">
              <a:buNone/>
            </a:pPr>
            <a:r>
              <a:rPr lang="es-ES" dirty="0" smtClean="0"/>
              <a:t>El gobierno de Alessandri defiende la posibilidad de una Reforma Agraria dentro de los instrumentos existentes (Caja de Colonización) y la distribución de tierras sólo “</a:t>
            </a:r>
            <a:r>
              <a:rPr lang="es-ES" i="1" dirty="0" smtClean="0"/>
              <a:t>incorporando al dominio privado las tierras pertenecientes al Estado y a las diversas instituciones públicas</a:t>
            </a:r>
            <a:r>
              <a:rPr lang="es-ES" dirty="0" smtClean="0"/>
              <a:t>” </a:t>
            </a:r>
          </a:p>
          <a:p>
            <a:pPr algn="ctr">
              <a:buNone/>
            </a:pPr>
            <a:r>
              <a:rPr lang="es-ES" dirty="0" smtClean="0"/>
              <a:t>(21 mayo 1960)</a:t>
            </a:r>
            <a:endParaRPr lang="es-E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lnSpcReduction="10000"/>
          </a:bodyPr>
          <a:lstStyle/>
          <a:p>
            <a:pPr algn="ctr">
              <a:buNone/>
            </a:pPr>
            <a:r>
              <a:rPr lang="es-ES" dirty="0" smtClean="0"/>
              <a:t>El gobierno de Alessandri comienza a cambiar su discurso: “</a:t>
            </a:r>
            <a:r>
              <a:rPr lang="es-ES" i="1" dirty="0" smtClean="0"/>
              <a:t>persigue el gobierno la incorporación al desarrollo nacional de la población rural, es fundamental que la población campesina intervenga íntegramente en la vida económica del país…su vida será más grata, más digna y mejor, contribuyendo a la estabilización de nuestras instituciones, al afianzamiento de nuestro espíritu democrático y una justicia social</a:t>
            </a:r>
            <a:r>
              <a:rPr lang="es-ES" dirty="0" smtClean="0"/>
              <a:t>”</a:t>
            </a:r>
          </a:p>
          <a:p>
            <a:pPr algn="ctr">
              <a:buNone/>
            </a:pPr>
            <a:r>
              <a:rPr lang="es-ES" dirty="0" smtClean="0"/>
              <a:t>Casanueva, </a:t>
            </a:r>
            <a:r>
              <a:rPr lang="es-ES" dirty="0" err="1" smtClean="0"/>
              <a:t>oct</a:t>
            </a:r>
            <a:r>
              <a:rPr lang="es-ES" dirty="0" smtClean="0"/>
              <a:t> 1960</a:t>
            </a:r>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214282" y="285728"/>
            <a:ext cx="8715436" cy="6286543"/>
          </a:xfrm>
        </p:spPr>
        <p:txBody>
          <a:bodyPr>
            <a:normAutofit/>
          </a:bodyPr>
          <a:lstStyle/>
          <a:p>
            <a:r>
              <a:rPr lang="es-ES" dirty="0" smtClean="0"/>
              <a:t>“Existía pues, una aristocracia dueña de la tierra, bien educada, de alta cultura, casi siempre con experiencias europeas, que mantenía el control de la vida nacional…</a:t>
            </a:r>
            <a:endParaRPr lang="es-E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a:bodyPr>
          <a:lstStyle/>
          <a:p>
            <a:pPr algn="ctr"/>
            <a:r>
              <a:rPr lang="es-ES" dirty="0" smtClean="0"/>
              <a:t>En abril de 1961 la CEPAL convoca en Santiago una conferencia a nivel latinoamericano para discutir la Reforma Agraria.</a:t>
            </a:r>
          </a:p>
          <a:p>
            <a:pPr algn="ctr"/>
            <a:endParaRPr lang="es-ES" dirty="0"/>
          </a:p>
          <a:p>
            <a:pPr algn="ctr"/>
            <a:r>
              <a:rPr lang="es-ES" dirty="0" smtClean="0"/>
              <a:t>La derecha chilena sostiene aún su tesis fundamental: reforma agraria sólo como una cuestión de productividad:</a:t>
            </a:r>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5768997"/>
          </a:xfrm>
        </p:spPr>
        <p:txBody>
          <a:bodyPr>
            <a:normAutofit/>
          </a:bodyPr>
          <a:lstStyle/>
          <a:p>
            <a:pPr algn="ctr"/>
            <a:endParaRPr lang="es-ES" dirty="0" smtClean="0"/>
          </a:p>
          <a:p>
            <a:pPr algn="ctr">
              <a:buNone/>
            </a:pPr>
            <a:r>
              <a:rPr lang="es-ES" dirty="0" smtClean="0"/>
              <a:t>“</a:t>
            </a:r>
            <a:r>
              <a:rPr lang="es-ES" i="1" dirty="0" smtClean="0"/>
              <a:t>tenemos un problema fundamental de producción, que debe ser resuelto. Los agricultores chilenos reconocemos que la tierra tiene la función social de producir. No creemos que la Reforma Agraria deba enfocarse discriminando entre predios, según su superficie: el criterio técnico debe distinguir entre predios bien explotados y mal explotados.</a:t>
            </a:r>
            <a:r>
              <a:rPr lang="es-ES" dirty="0" smtClean="0"/>
              <a:t>”</a:t>
            </a:r>
          </a:p>
          <a:p>
            <a:pPr algn="ctr">
              <a:buNone/>
            </a:pPr>
            <a:r>
              <a:rPr lang="es-ES" dirty="0" smtClean="0"/>
              <a:t>Domingo Godoy </a:t>
            </a:r>
            <a:r>
              <a:rPr lang="es-ES" dirty="0" err="1" smtClean="0"/>
              <a:t>Matte</a:t>
            </a:r>
            <a:r>
              <a:rPr lang="es-ES" dirty="0" smtClean="0"/>
              <a:t>, consejero de la SNA.</a:t>
            </a:r>
          </a:p>
          <a:p>
            <a:endParaRPr lang="es-E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normAutofit fontScale="92500" lnSpcReduction="20000"/>
          </a:bodyPr>
          <a:lstStyle/>
          <a:p>
            <a:r>
              <a:rPr lang="es-ES" dirty="0" smtClean="0"/>
              <a:t>Pero la tesis de la reforma agraria como redistribución de la propiedad de la tierra ha ganado terreno:</a:t>
            </a:r>
          </a:p>
          <a:p>
            <a:pPr>
              <a:buNone/>
            </a:pPr>
            <a:r>
              <a:rPr lang="es-ES" dirty="0"/>
              <a:t> </a:t>
            </a:r>
            <a:r>
              <a:rPr lang="es-ES" dirty="0" smtClean="0"/>
              <a:t>  </a:t>
            </a:r>
            <a:endParaRPr lang="es-ES" dirty="0"/>
          </a:p>
          <a:p>
            <a:r>
              <a:rPr lang="es-ES" dirty="0" smtClean="0"/>
              <a:t>En junio de 1961 los párrocos de la provincia de Aconcagua dirigen una Carta Abierta al Presidente:</a:t>
            </a:r>
          </a:p>
          <a:p>
            <a:endParaRPr lang="es-ES" dirty="0"/>
          </a:p>
          <a:p>
            <a:pPr algn="ctr">
              <a:buNone/>
            </a:pPr>
            <a:r>
              <a:rPr lang="es-ES" dirty="0" smtClean="0"/>
              <a:t>“</a:t>
            </a:r>
            <a:r>
              <a:rPr lang="es-ES" i="1" dirty="0" smtClean="0"/>
              <a:t>entendemos  que en una Reforma Agraria debe realizarse una distribución  de la tierra, de tal manera que la posean, también, los que verdaderamente la trabajan</a:t>
            </a:r>
            <a:r>
              <a:rPr lang="es-ES" dirty="0" smtClean="0"/>
              <a:t>”</a:t>
            </a:r>
          </a:p>
          <a:p>
            <a:pPr algn="ctr">
              <a:buNone/>
            </a:pPr>
            <a:r>
              <a:rPr lang="es-ES" dirty="0" smtClean="0"/>
              <a:t>(Junio 1961)</a:t>
            </a:r>
            <a:endParaRPr lang="es-ES" dirty="0"/>
          </a:p>
          <a:p>
            <a:endParaRPr lang="es-E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42"/>
            <a:ext cx="8229600" cy="5626121"/>
          </a:xfrm>
        </p:spPr>
        <p:txBody>
          <a:bodyPr/>
          <a:lstStyle/>
          <a:p>
            <a:pPr algn="ctr">
              <a:buNone/>
            </a:pPr>
            <a:endParaRPr lang="es-ES" dirty="0" smtClean="0"/>
          </a:p>
          <a:p>
            <a:pPr algn="ctr">
              <a:buNone/>
            </a:pPr>
            <a:r>
              <a:rPr lang="es-ES" dirty="0" smtClean="0"/>
              <a:t>A principios de 1962 EEUU convoca a una Conferencia Interamericana en Punta del Este, el objeto declarado es cuadrar a los estados latinoamericanos en el ambicioso proyecto reformista de Kennedy…  la moneda de cambio es un generoso promesa de fondos para el desarrollo : “La Alianza para el Progreso”.</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fontScale="92500"/>
          </a:bodyPr>
          <a:lstStyle/>
          <a:p>
            <a:r>
              <a:rPr lang="es-ES" dirty="0" smtClean="0"/>
              <a:t>En su objetivo 6º  la Carta de Punta del Este proclama:</a:t>
            </a:r>
          </a:p>
          <a:p>
            <a:pPr algn="ctr">
              <a:buNone/>
            </a:pPr>
            <a:r>
              <a:rPr lang="es-ES" dirty="0" smtClean="0"/>
              <a:t>La necesidad de “</a:t>
            </a:r>
            <a:r>
              <a:rPr lang="es-ES" i="1" dirty="0" smtClean="0"/>
              <a:t>impulsar programas de Reforma Agraria Integral, orientada a la efectiva transformación de la tierra, con miras a sustituir el régimen de latifundios y minifundios por un sistema justo de propiedad, de tal manera que la tierra constituya para los hombres que la trabajan la base de la estabilidad económica, el fundamento de su progresivo bienestar y la garantía de su libertad y dignidad</a:t>
            </a:r>
            <a:r>
              <a:rPr lang="es-ES" dirty="0" smtClean="0"/>
              <a:t>.”</a:t>
            </a:r>
            <a:endParaRPr lang="es-E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71480"/>
            <a:ext cx="8229600" cy="5554683"/>
          </a:xfrm>
        </p:spPr>
        <p:txBody>
          <a:bodyPr/>
          <a:lstStyle/>
          <a:p>
            <a:pPr algn="ctr"/>
            <a:endParaRPr lang="es-ES" dirty="0" smtClean="0"/>
          </a:p>
          <a:p>
            <a:pPr algn="ctr"/>
            <a:r>
              <a:rPr lang="es-ES" dirty="0" smtClean="0"/>
              <a:t>Siguiendo la misma lógica se funda un organismo internacional, el CIDA, encargado de impulsar el discurso técnico sobre la conveniencia de la Reforma.</a:t>
            </a:r>
          </a:p>
          <a:p>
            <a:pPr algn="ctr"/>
            <a:endParaRPr lang="es-ES" dirty="0"/>
          </a:p>
          <a:p>
            <a:pPr algn="ctr"/>
            <a:r>
              <a:rPr lang="es-ES" dirty="0" smtClean="0"/>
              <a:t>El CIDA cuenta con el auspicio de la OEA, el BID, la FAO y CEPAL.</a:t>
            </a:r>
            <a:endParaRPr lang="es-E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fontScale="92500"/>
          </a:bodyPr>
          <a:lstStyle/>
          <a:p>
            <a:r>
              <a:rPr lang="es-ES" dirty="0" smtClean="0"/>
              <a:t>Otro impulso a la reforma agraria llega de nuevo desde la Iglesia Católica.</a:t>
            </a:r>
          </a:p>
          <a:p>
            <a:endParaRPr lang="es-ES" dirty="0"/>
          </a:p>
          <a:p>
            <a:pPr algn="ctr">
              <a:buNone/>
            </a:pPr>
            <a:r>
              <a:rPr lang="es-ES" dirty="0" smtClean="0"/>
              <a:t>En junio de 1962 los obispos de Talca (Larraín </a:t>
            </a:r>
            <a:r>
              <a:rPr lang="es-ES" dirty="0" err="1" smtClean="0"/>
              <a:t>Errázuriz</a:t>
            </a:r>
            <a:r>
              <a:rPr lang="es-ES" dirty="0" smtClean="0"/>
              <a:t>) y Santiago (Silva Henríquez) inician la Reforma Agraria en las tierras de la Iglesia, distribuyéndola entre los campesinos y entregando su gestión a comités de profesionales integrados mayoritariamente por militantes o simpatizantes del PDC. Los mismos van a integrar, desde 1964, los cuadros directivos de INDAP.</a:t>
            </a:r>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483245"/>
          </a:xfrm>
        </p:spPr>
        <p:txBody>
          <a:bodyPr/>
          <a:lstStyle/>
          <a:p>
            <a:pPr algn="ctr"/>
            <a:endParaRPr lang="es-ES" dirty="0" smtClean="0"/>
          </a:p>
          <a:p>
            <a:pPr algn="ctr"/>
            <a:r>
              <a:rPr lang="es-ES" dirty="0" smtClean="0"/>
              <a:t>En honor a la verdad la Iglesia sólo transfiere la gestión del 11% de sus tierras.</a:t>
            </a:r>
          </a:p>
          <a:p>
            <a:pPr algn="ctr"/>
            <a:endParaRPr lang="es-ES" dirty="0"/>
          </a:p>
          <a:p>
            <a:pPr algn="ctr"/>
            <a:r>
              <a:rPr lang="es-ES" dirty="0" smtClean="0"/>
              <a:t>Y no cede la propiedad a los campesinos, sino que cede la tenencia a un régimen “comunitario”, supervisado por los técnicos </a:t>
            </a:r>
            <a:r>
              <a:rPr lang="es-ES" dirty="0" err="1" smtClean="0"/>
              <a:t>DCs.</a:t>
            </a:r>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lstStyle/>
          <a:p>
            <a:endParaRPr lang="es-ES" dirty="0" smtClean="0"/>
          </a:p>
          <a:p>
            <a:r>
              <a:rPr lang="es-ES" dirty="0" smtClean="0"/>
              <a:t>El gobierno de Alessandri se rinde a la presión y prepara la que será la primera Ley de Reforma Agraria, (ley 15020)</a:t>
            </a:r>
            <a:r>
              <a:rPr lang="es-ES" dirty="0"/>
              <a:t> </a:t>
            </a:r>
            <a:r>
              <a:rPr lang="es-ES" dirty="0" smtClean="0"/>
              <a:t>aprobada en noviembre de 1962.</a:t>
            </a:r>
          </a:p>
          <a:p>
            <a:endParaRPr lang="es-ES" dirty="0"/>
          </a:p>
          <a:p>
            <a:r>
              <a:rPr lang="es-ES" dirty="0" smtClean="0"/>
              <a:t>Ya en la discusión parlamentaria los distintos discursos sobre sus fines se asoman con nitidez:</a:t>
            </a:r>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fontScale="92500" lnSpcReduction="20000"/>
          </a:bodyPr>
          <a:lstStyle/>
          <a:p>
            <a:r>
              <a:rPr lang="es-ES" dirty="0" smtClean="0"/>
              <a:t>El proyecto del Gobierno hace hincapié en:</a:t>
            </a:r>
            <a:endParaRPr lang="es-ES" dirty="0"/>
          </a:p>
          <a:p>
            <a:pPr algn="ctr">
              <a:buNone/>
            </a:pPr>
            <a:r>
              <a:rPr lang="es-ES" dirty="0" smtClean="0"/>
              <a:t>“</a:t>
            </a:r>
            <a:r>
              <a:rPr lang="es-ES" i="1" dirty="0" smtClean="0"/>
              <a:t>dar acceso </a:t>
            </a:r>
            <a:r>
              <a:rPr lang="es-ES" dirty="0" smtClean="0"/>
              <a:t>(gradual)</a:t>
            </a:r>
            <a:r>
              <a:rPr lang="es-ES" i="1" dirty="0" smtClean="0"/>
              <a:t>a la propiedad de la tierra a quienes la trabajan y aumentar la producción agropecuaria y la producción del suelo”.</a:t>
            </a:r>
          </a:p>
          <a:p>
            <a:pPr algn="ctr">
              <a:buNone/>
            </a:pPr>
            <a:endParaRPr lang="es-ES" i="1" dirty="0" smtClean="0"/>
          </a:p>
          <a:p>
            <a:pPr algn="just"/>
            <a:r>
              <a:rPr lang="es-ES" dirty="0" smtClean="0"/>
              <a:t>La posición democratacristiana es diferente. Crear propiedades familiares y comunitarias:</a:t>
            </a:r>
          </a:p>
          <a:p>
            <a:pPr algn="ctr">
              <a:buNone/>
            </a:pPr>
            <a:r>
              <a:rPr lang="es-ES" dirty="0" smtClean="0"/>
              <a:t>“</a:t>
            </a:r>
            <a:r>
              <a:rPr lang="es-ES" i="1" dirty="0" smtClean="0"/>
              <a:t>Entendemos  propiedad comunitaria la que pertenece en común a quienes la trabajan, de manera que entre todos ellos se forme una comunidad hermana y económica: cada miembro contribuye con su esfuerzo personal al cultivo de la tierra en común y participa del producto de ésta</a:t>
            </a:r>
            <a:r>
              <a:rPr lang="es-ES" dirty="0" smtClean="0"/>
              <a:t>”</a:t>
            </a:r>
          </a:p>
          <a:p>
            <a:pPr algn="just"/>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ES" dirty="0" smtClean="0"/>
              <a:t>Y completamente separada de ella, otra clase más baja, a la que se designaba con una mezcla de desdén y afecto con el nombre de </a:t>
            </a:r>
            <a:r>
              <a:rPr lang="es-ES" i="1" dirty="0" smtClean="0"/>
              <a:t>rotos</a:t>
            </a:r>
            <a:r>
              <a:rPr lang="es-ES" dirty="0" smtClean="0"/>
              <a:t>, y que formaba el inquilinaje permanente de  las propiedades rurales….</a:t>
            </a:r>
            <a:endParaRPr lang="es-E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lstStyle/>
          <a:p>
            <a:r>
              <a:rPr lang="es-ES" dirty="0" smtClean="0"/>
              <a:t>Para socialistas y comunistas la cuestión es distinta:</a:t>
            </a:r>
          </a:p>
          <a:p>
            <a:endParaRPr lang="es-ES" dirty="0"/>
          </a:p>
          <a:p>
            <a:pPr algn="ctr">
              <a:buNone/>
            </a:pPr>
            <a:r>
              <a:rPr lang="es-ES" dirty="0" smtClean="0"/>
              <a:t>“</a:t>
            </a:r>
            <a:r>
              <a:rPr lang="es-ES" i="1" dirty="0" smtClean="0"/>
              <a:t>la reforma agraria debe formar parte del conjunto de un proceso social que implique un cambio en la estructura del poder de un país. Es un elemento que se produce conjuntamente  con el desplazamiento del poder político de unos sectores sociales por otros</a:t>
            </a:r>
            <a:r>
              <a:rPr lang="es-ES" dirty="0" smtClean="0"/>
              <a:t>”</a:t>
            </a:r>
            <a:endParaRPr lang="es-E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2852"/>
            <a:ext cx="8229600" cy="5983311"/>
          </a:xfrm>
        </p:spPr>
        <p:txBody>
          <a:bodyPr/>
          <a:lstStyle/>
          <a:p>
            <a:r>
              <a:rPr lang="es-ES" dirty="0" smtClean="0"/>
              <a:t>La ley 15020 se caracterizó por ser una ley abierta, que atribuyó en el Ejecutivo (vía </a:t>
            </a:r>
            <a:r>
              <a:rPr lang="es-ES" dirty="0" err="1" smtClean="0"/>
              <a:t>DFLs</a:t>
            </a:r>
            <a:r>
              <a:rPr lang="es-ES" dirty="0" smtClean="0"/>
              <a:t>) el logro de sus objetivos declarados.</a:t>
            </a:r>
          </a:p>
          <a:p>
            <a:r>
              <a:rPr lang="es-ES" dirty="0" smtClean="0"/>
              <a:t>Creó un Consejo Superior de Fomento Agropecuario.</a:t>
            </a:r>
          </a:p>
          <a:p>
            <a:r>
              <a:rPr lang="es-ES" dirty="0" smtClean="0"/>
              <a:t>Se dio concepción jurídica a la “propiedad agrícola familiar”</a:t>
            </a:r>
          </a:p>
          <a:p>
            <a:r>
              <a:rPr lang="es-ES" dirty="0" smtClean="0"/>
              <a:t>Se dictaron normas sobre asistencia técnica y crediticia, esta última a través de créditos supervisados.</a:t>
            </a:r>
          </a:p>
          <a:p>
            <a:endParaRPr lang="es-E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483245"/>
          </a:xfrm>
        </p:spPr>
        <p:txBody>
          <a:bodyPr/>
          <a:lstStyle/>
          <a:p>
            <a:r>
              <a:rPr lang="es-ES" dirty="0" smtClean="0"/>
              <a:t>Si en la campaña de 1958 la Reforma Agraria no había figurado en ninguno de los planes de los candidatos, en 1964 es el tema central.</a:t>
            </a:r>
            <a:endParaRPr lang="es-ES" dirty="0"/>
          </a:p>
          <a:p>
            <a:r>
              <a:rPr lang="es-ES" dirty="0" smtClean="0"/>
              <a:t>Tanto la candidatura de Frei como la de Allende, prometen una “drástica transformación estructural de la agricultura”.</a:t>
            </a:r>
          </a:p>
          <a:p>
            <a:r>
              <a:rPr lang="es-ES" dirty="0" smtClean="0"/>
              <a:t>La candidatura de Frei, sin embargo, se mueve todavía entre los conceptos de eficiencia y redistribución:</a:t>
            </a:r>
            <a:endParaRPr lang="es-E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642918"/>
            <a:ext cx="8229600" cy="5483245"/>
          </a:xfrm>
        </p:spPr>
        <p:txBody>
          <a:bodyPr/>
          <a:lstStyle/>
          <a:p>
            <a:pPr algn="ctr">
              <a:buNone/>
            </a:pPr>
            <a:endParaRPr lang="es-ES" dirty="0" smtClean="0"/>
          </a:p>
          <a:p>
            <a:pPr algn="ctr">
              <a:buNone/>
            </a:pPr>
            <a:r>
              <a:rPr lang="es-ES" dirty="0" smtClean="0"/>
              <a:t>“</a:t>
            </a:r>
            <a:r>
              <a:rPr lang="es-ES" i="1" dirty="0" smtClean="0"/>
              <a:t>pero así como voy a ayudar al (</a:t>
            </a:r>
            <a:r>
              <a:rPr lang="es-ES" dirty="0" smtClean="0"/>
              <a:t>patrón</a:t>
            </a:r>
            <a:r>
              <a:rPr lang="es-ES" i="1" dirty="0" smtClean="0"/>
              <a:t>) que es bueno, al que no acapara tierras y cumple con su gente, voy a ser enemigo implacable del que robe la asignación familiar, del que deje botada a su gente, del que no cumpla las leyes, del que no explote la tierra y explota al campesino.</a:t>
            </a:r>
            <a:r>
              <a:rPr lang="es-ES" dirty="0" smtClean="0"/>
              <a:t>”</a:t>
            </a:r>
          </a:p>
          <a:p>
            <a:pPr algn="ctr">
              <a:buNone/>
            </a:pPr>
            <a:r>
              <a:rPr lang="es-ES" dirty="0" smtClean="0"/>
              <a:t>(Agosto 1964)</a:t>
            </a:r>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714356"/>
            <a:ext cx="8229600" cy="5411807"/>
          </a:xfrm>
        </p:spPr>
        <p:txBody>
          <a:bodyPr>
            <a:normAutofit/>
          </a:bodyPr>
          <a:lstStyle/>
          <a:p>
            <a:pPr algn="just"/>
            <a:r>
              <a:rPr lang="es-ES" dirty="0" smtClean="0"/>
              <a:t>La propaganda del gobierno recalcó al consumidor del clase media que la Reforma Agraria significaría mayor producción y productividad con la consiguiente baja de precios de los alimentos.</a:t>
            </a:r>
          </a:p>
          <a:p>
            <a:pPr algn="just"/>
            <a:r>
              <a:rPr lang="es-ES" dirty="0" smtClean="0"/>
              <a:t>A la SOFOFA y la CPC se les prometió que la reforma ampliaría el mercado interno para los productos manufacturados. </a:t>
            </a:r>
            <a:r>
              <a:rPr lang="es-ES" dirty="0"/>
              <a:t> </a:t>
            </a:r>
            <a:r>
              <a:rPr lang="es-ES" dirty="0" smtClean="0"/>
              <a:t>La SNA se quedó sola. Sólo hacia 1969 recuperaría el apoyo de los demás asociaciones patronales.</a:t>
            </a:r>
            <a:endParaRPr lang="es-ES" dirty="0"/>
          </a:p>
          <a:p>
            <a:pPr algn="just">
              <a:buNone/>
            </a:pPr>
            <a:endParaRPr lang="es-E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lstStyle/>
          <a:p>
            <a:pPr algn="just"/>
            <a:r>
              <a:rPr lang="es-ES" dirty="0" smtClean="0"/>
              <a:t>Pronto los nuevos matices que la Administración Frei busca dar al proceso de reforma se hacen evidentes:</a:t>
            </a:r>
          </a:p>
          <a:p>
            <a:endParaRPr lang="es-ES" dirty="0" smtClean="0"/>
          </a:p>
          <a:p>
            <a:pPr algn="ctr">
              <a:buNone/>
            </a:pPr>
            <a:r>
              <a:rPr lang="es-ES" i="1" dirty="0" smtClean="0"/>
              <a:t>“la reforma agraria que aplicaremos cumple dos objetivos primordiales: el económico, para un aumento de la producción y de la productividad y el sociocultural, que busca la dignidad del hombre del campo.</a:t>
            </a:r>
            <a:r>
              <a:rPr lang="es-ES" dirty="0" smtClean="0"/>
              <a:t>”</a:t>
            </a:r>
          </a:p>
          <a:p>
            <a:pPr algn="ctr">
              <a:buNone/>
            </a:pPr>
            <a:r>
              <a:rPr lang="es-ES" dirty="0" smtClean="0"/>
              <a:t>(Frei, 21 mayo 1965).</a:t>
            </a:r>
            <a:endParaRPr lang="es-E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5768997"/>
          </a:xfrm>
        </p:spPr>
        <p:txBody>
          <a:bodyPr>
            <a:normAutofit lnSpcReduction="10000"/>
          </a:bodyPr>
          <a:lstStyle/>
          <a:p>
            <a:r>
              <a:rPr lang="es-ES" dirty="0" smtClean="0"/>
              <a:t>El camino para justificar la reforma en función de argumentos de justicia y evolución social estaba abierto:</a:t>
            </a:r>
          </a:p>
          <a:p>
            <a:endParaRPr lang="es-ES" dirty="0" smtClean="0"/>
          </a:p>
          <a:p>
            <a:pPr algn="ctr">
              <a:buNone/>
            </a:pPr>
            <a:r>
              <a:rPr lang="es-ES" dirty="0" smtClean="0"/>
              <a:t>“</a:t>
            </a:r>
            <a:r>
              <a:rPr lang="es-ES" i="1" dirty="0" smtClean="0"/>
              <a:t>La reforma que les propongo garantiza ese derecho </a:t>
            </a:r>
            <a:r>
              <a:rPr lang="es-ES" dirty="0" smtClean="0"/>
              <a:t>(de propiedad)</a:t>
            </a:r>
            <a:r>
              <a:rPr lang="es-ES" i="1" dirty="0" smtClean="0"/>
              <a:t>, y al mismo tiempo afirma categóricamente su función social y la necesidad de hacerlo accesible a todos. La garantía constitucional que asegura a todos los habitantes el derecho de propiedad resulta una burla si no es accesible a las grandes mayorías</a:t>
            </a:r>
            <a:r>
              <a:rPr lang="es-ES" dirty="0" smtClean="0"/>
              <a:t>.”</a:t>
            </a:r>
            <a:endParaRPr lang="es-E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2852"/>
            <a:ext cx="8229600" cy="5983311"/>
          </a:xfrm>
        </p:spPr>
        <p:txBody>
          <a:bodyPr>
            <a:normAutofit fontScale="92500" lnSpcReduction="20000"/>
          </a:bodyPr>
          <a:lstStyle/>
          <a:p>
            <a:r>
              <a:rPr lang="es-ES" dirty="0" smtClean="0"/>
              <a:t>Estos nuevos matices en el discurso, hacen nacer la propuesta de la que será la segunda ley de Reforma Agraria. Se busca “</a:t>
            </a:r>
            <a:r>
              <a:rPr lang="es-ES" i="1" dirty="0" smtClean="0"/>
              <a:t>el mejoramiento de la producción nacional y la incorporación social y económica de los campesinos a la vida del país</a:t>
            </a:r>
            <a:r>
              <a:rPr lang="es-ES" dirty="0" smtClean="0"/>
              <a:t>” (mayo 1967)</a:t>
            </a:r>
          </a:p>
          <a:p>
            <a:endParaRPr lang="es-ES" dirty="0" smtClean="0"/>
          </a:p>
          <a:p>
            <a:r>
              <a:rPr lang="es-ES" dirty="0" smtClean="0"/>
              <a:t>Si bien los nuevos fines declarados por la segunda ley de reforma son más severamente contestados que aquellos que animaron la ley 15020, el proyecto de ley es aprobado mayoritariamente en el Parlamento</a:t>
            </a:r>
          </a:p>
          <a:p>
            <a:pPr algn="ctr"/>
            <a:r>
              <a:rPr lang="es-ES" dirty="0" smtClean="0"/>
              <a:t>Cámara: 105 contra 8 votos.</a:t>
            </a:r>
          </a:p>
          <a:p>
            <a:pPr algn="ctr"/>
            <a:r>
              <a:rPr lang="es-ES" dirty="0" smtClean="0"/>
              <a:t>Senado: 25 contra 4 votos.</a:t>
            </a:r>
            <a:endParaRPr lang="es-E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lstStyle/>
          <a:p>
            <a:r>
              <a:rPr lang="es-ES" dirty="0" smtClean="0"/>
              <a:t>la nueva ley fue promulgada el 28 de julio de 1967, como la ley 16640</a:t>
            </a:r>
          </a:p>
          <a:p>
            <a:endParaRPr lang="es-ES" dirty="0" smtClean="0"/>
          </a:p>
          <a:p>
            <a:pPr algn="ctr"/>
            <a:r>
              <a:rPr lang="es-ES" dirty="0" smtClean="0"/>
              <a:t>“</a:t>
            </a:r>
            <a:r>
              <a:rPr lang="es-ES" i="1" dirty="0" smtClean="0"/>
              <a:t>se pretende promover de forma simultanea el aumento de la producción y la productividad, mediante una mejor y más justa distribución de la propiedad de la tierra, así como la transformación del campesinado en una fuerza social de carácter dinámico</a:t>
            </a:r>
            <a:r>
              <a:rPr lang="es-ES" dirty="0" smtClean="0"/>
              <a:t>”</a:t>
            </a:r>
          </a:p>
          <a:p>
            <a:pPr algn="ctr">
              <a:buNone/>
            </a:pPr>
            <a:r>
              <a:rPr lang="es-ES" dirty="0" smtClean="0"/>
              <a:t>Ministerio de Agricultura, 1967.</a:t>
            </a:r>
            <a:endParaRPr lang="es-E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fontScale="77500" lnSpcReduction="20000"/>
          </a:bodyPr>
          <a:lstStyle/>
          <a:p>
            <a:r>
              <a:rPr lang="es-ES" dirty="0" smtClean="0"/>
              <a:t>Las principales modificaciones a la ley son al régimen de tenencias de tierras y derechos de aguas, así como los presupuestos que autorizan un proceso expropiatorio.</a:t>
            </a:r>
          </a:p>
          <a:p>
            <a:endParaRPr lang="es-ES" dirty="0" smtClean="0"/>
          </a:p>
          <a:p>
            <a:r>
              <a:rPr lang="es-ES" dirty="0" smtClean="0"/>
              <a:t>Introduce además el concepto de “hectáreas de riego básico” a fin de determinar la extensión del “derecho de reserva” y la distribución de tierras.</a:t>
            </a:r>
          </a:p>
          <a:p>
            <a:endParaRPr lang="es-ES" dirty="0" smtClean="0"/>
          </a:p>
          <a:p>
            <a:r>
              <a:rPr lang="es-ES" dirty="0" smtClean="0"/>
              <a:t>Pero la más discutida de sus disposiciones fue la que creaba los “asentamientos”, especies de cooperativas en que los campesinos debía agruparse antes de entrar en propiedad plena de la tierra, la que hasta entonces sólo gozaban en usufructo. </a:t>
            </a:r>
            <a:r>
              <a:rPr lang="es-ES" dirty="0" err="1" smtClean="0"/>
              <a:t>Teoricamente</a:t>
            </a:r>
            <a:r>
              <a:rPr lang="es-ES" dirty="0" smtClean="0"/>
              <a:t> el asentamiento sólo se extendería por 3 años, en la realidad muy pocas tierras se entregaron en dominio a los campesinos incrementando su frustración.</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r>
              <a:rPr lang="es-ES" dirty="0" smtClean="0"/>
              <a:t>…la estructura social de Chile se estabilizó sobre bases agrarias y la vida entera de la nación hubo de moldearse en relación con la tierra. Los dueños de la tierra mandaban, y los que nada poseían correspondía obedecer….</a:t>
            </a:r>
          </a:p>
          <a:p>
            <a:pPr algn="ctr"/>
            <a:endParaRPr lang="es-ES" dirty="0"/>
          </a:p>
          <a:p>
            <a:pPr algn="ctr"/>
            <a:endParaRPr lang="es-ES" dirty="0" smtClean="0"/>
          </a:p>
          <a:p>
            <a:pPr algn="ctr"/>
            <a:endParaRPr lang="es-ES" dirty="0"/>
          </a:p>
          <a:p>
            <a:pPr algn="ctr"/>
            <a:endParaRPr lang="es-ES" dirty="0" smtClean="0"/>
          </a:p>
          <a:p>
            <a:pPr algn="ctr"/>
            <a:endParaRPr lang="es-ES" dirty="0"/>
          </a:p>
          <a:p>
            <a:pPr algn="ctr"/>
            <a:endParaRPr lang="es-ES" dirty="0" smtClean="0"/>
          </a:p>
          <a:p>
            <a:pPr algn="ctr"/>
            <a:endParaRPr lang="es-ES" dirty="0"/>
          </a:p>
          <a:p>
            <a:pPr algn="ctr"/>
            <a:endParaRPr lang="es-ES" dirty="0" smtClean="0"/>
          </a:p>
          <a:p>
            <a:pPr algn="ctr"/>
            <a:endParaRPr lang="es-E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lstStyle/>
          <a:p>
            <a:r>
              <a:rPr lang="es-ES" dirty="0" smtClean="0"/>
              <a:t>Para 1968 la modificación del discurso público era tal que se podía escuchar al presidente de la CPC decir:</a:t>
            </a:r>
          </a:p>
          <a:p>
            <a:endParaRPr lang="es-ES" dirty="0" smtClean="0"/>
          </a:p>
          <a:p>
            <a:pPr algn="ctr"/>
            <a:r>
              <a:rPr lang="es-ES" dirty="0" smtClean="0"/>
              <a:t>“</a:t>
            </a:r>
            <a:r>
              <a:rPr lang="es-ES" i="1" dirty="0" smtClean="0"/>
              <a:t>La tierra debe cumplir fundamentalmente su función social en que además de entregar alimento al país, otorgue un efectivo bienestar a quienes la trabajan, de manera que en ella encuentren la auténtica y verdadera dignidad del ser humano</a:t>
            </a:r>
            <a:r>
              <a:rPr lang="es-ES" dirty="0" smtClean="0"/>
              <a:t>.”</a:t>
            </a:r>
          </a:p>
          <a:p>
            <a:pPr algn="ctr">
              <a:buNone/>
            </a:pPr>
            <a:r>
              <a:rPr lang="es-ES" dirty="0" smtClean="0"/>
              <a:t>(Benjamín </a:t>
            </a:r>
            <a:r>
              <a:rPr lang="es-ES" dirty="0" err="1" smtClean="0"/>
              <a:t>Matte</a:t>
            </a:r>
            <a:r>
              <a:rPr lang="es-ES" dirty="0" smtClean="0"/>
              <a:t>).</a:t>
            </a:r>
            <a:endParaRPr lang="es-ES"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normAutofit fontScale="92500" lnSpcReduction="10000"/>
          </a:bodyPr>
          <a:lstStyle/>
          <a:p>
            <a:r>
              <a:rPr lang="es-ES" dirty="0" smtClean="0"/>
              <a:t>Para 1968 ni siquiera la Constitución consagra ya el derecho de propiedad como un garantía inalienable, deposita en la Ley los modos de adquirir el dominio, las limitaciones a las facultades de uso y disposición, así como las limitaciones que vienen aparejadas del aseguramiento de la función social de la propiedad.</a:t>
            </a:r>
          </a:p>
          <a:p>
            <a:endParaRPr lang="es-ES" dirty="0" smtClean="0"/>
          </a:p>
          <a:p>
            <a:r>
              <a:rPr lang="es-ES" dirty="0" smtClean="0"/>
              <a:t>Se elimina también el derecho a ser indemnizado de antemano en el evento de una expropiación y el plazo para enterar íntegramente el pago pasa de 15 a 30 años.</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lstStyle/>
          <a:p>
            <a:pPr>
              <a:buNone/>
            </a:pPr>
            <a:endParaRPr lang="es-ES" dirty="0" smtClean="0"/>
          </a:p>
          <a:p>
            <a:r>
              <a:rPr lang="es-ES" dirty="0" smtClean="0"/>
              <a:t>La última barrera para hacer efectiva una reforma radical al régimen de propiedad de la tierra en Chile, vendrá dada por la tercera ley de reforma agraria, la ley Aylwin, que modificará la legislación en lo referido a la toma de posesión de los predios expropiables, facilitando enormemente la radicalización del proceso durante la Unidad Popular. </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r>
              <a:rPr lang="es-ES" dirty="0" smtClean="0"/>
              <a:t>He aquí, pues, un país del nuevo mundo con la organización social de la vieja España, una comunidad del siglo XX que aún conserva la organización feudal; una república basada en la igualdad de sus ciudadanos y no obstante, con una aristocracia de sangre azul y una clase servil totalmente separada…</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pPr algn="ctr">
              <a:buNone/>
            </a:pPr>
            <a:r>
              <a:rPr lang="es-ES" dirty="0" smtClean="0"/>
              <a:t>…tal ha sido la situación existente a través de la historia de Chile y es esta herencia social la que constituye el fondo de los problemas del presente”</a:t>
            </a:r>
          </a:p>
          <a:p>
            <a:pPr algn="ctr"/>
            <a:endParaRPr lang="es-ES" dirty="0"/>
          </a:p>
          <a:p>
            <a:pPr algn="ctr">
              <a:buNone/>
            </a:pPr>
            <a:r>
              <a:rPr lang="es-ES" i="1" dirty="0" smtClean="0"/>
              <a:t>George Mc Bride,</a:t>
            </a:r>
          </a:p>
          <a:p>
            <a:pPr algn="ctr">
              <a:buNone/>
            </a:pPr>
            <a:r>
              <a:rPr lang="es-ES" i="1" dirty="0" smtClean="0"/>
              <a:t>“Chile, su Tierra y su Gente” (1936)</a:t>
            </a:r>
            <a:endParaRPr lang="es-ES"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85728"/>
            <a:ext cx="8229600" cy="5840435"/>
          </a:xfrm>
        </p:spPr>
        <p:txBody>
          <a:bodyPr/>
          <a:lstStyle/>
          <a:p>
            <a:r>
              <a:rPr lang="es-ES" dirty="0" smtClean="0"/>
              <a:t>El mundo agrícola chileno de mediados de los años 50 era un mundo en crisis.</a:t>
            </a:r>
          </a:p>
          <a:p>
            <a:endParaRPr lang="es-ES" dirty="0" smtClean="0"/>
          </a:p>
          <a:p>
            <a:r>
              <a:rPr lang="es-ES" dirty="0" smtClean="0"/>
              <a:t>Baja productividad y rendimientos por habitantes decrecientes desde los años 30.</a:t>
            </a:r>
            <a:endParaRPr lang="es-ES" dirty="0"/>
          </a:p>
        </p:txBody>
      </p:sp>
      <p:graphicFrame>
        <p:nvGraphicFramePr>
          <p:cNvPr id="4" name="3 Tabla"/>
          <p:cNvGraphicFramePr>
            <a:graphicFrameLocks noGrp="1"/>
          </p:cNvGraphicFramePr>
          <p:nvPr/>
        </p:nvGraphicFramePr>
        <p:xfrm>
          <a:off x="1428728" y="3929066"/>
          <a:ext cx="6096000" cy="1893900"/>
        </p:xfrm>
        <a:graphic>
          <a:graphicData uri="http://schemas.openxmlformats.org/drawingml/2006/table">
            <a:tbl>
              <a:tblPr firstRow="1" bandRow="1">
                <a:tableStyleId>{5C22544A-7EE6-4342-B048-85BDC9FD1C3A}</a:tableStyleId>
              </a:tblPr>
              <a:tblGrid>
                <a:gridCol w="3071834"/>
                <a:gridCol w="3024166"/>
              </a:tblGrid>
              <a:tr h="378780">
                <a:tc>
                  <a:txBody>
                    <a:bodyPr/>
                    <a:lstStyle/>
                    <a:p>
                      <a:r>
                        <a:rPr lang="es-ES" dirty="0" smtClean="0"/>
                        <a:t>1910-</a:t>
                      </a:r>
                      <a:r>
                        <a:rPr lang="es-ES" baseline="0" dirty="0" smtClean="0"/>
                        <a:t> 1920</a:t>
                      </a:r>
                      <a:endParaRPr lang="es-ES" dirty="0"/>
                    </a:p>
                  </a:txBody>
                  <a:tcPr/>
                </a:tc>
                <a:tc>
                  <a:txBody>
                    <a:bodyPr/>
                    <a:lstStyle/>
                    <a:p>
                      <a:r>
                        <a:rPr lang="es-ES" dirty="0" smtClean="0"/>
                        <a:t>1.4</a:t>
                      </a:r>
                      <a:endParaRPr lang="es-ES" dirty="0"/>
                    </a:p>
                  </a:txBody>
                  <a:tcPr/>
                </a:tc>
              </a:tr>
              <a:tr h="378780">
                <a:tc>
                  <a:txBody>
                    <a:bodyPr/>
                    <a:lstStyle/>
                    <a:p>
                      <a:r>
                        <a:rPr lang="es-ES" dirty="0" smtClean="0"/>
                        <a:t>1920-1930</a:t>
                      </a:r>
                      <a:endParaRPr lang="es-ES" dirty="0"/>
                    </a:p>
                  </a:txBody>
                  <a:tcPr/>
                </a:tc>
                <a:tc>
                  <a:txBody>
                    <a:bodyPr/>
                    <a:lstStyle/>
                    <a:p>
                      <a:r>
                        <a:rPr lang="es-ES" dirty="0" smtClean="0"/>
                        <a:t>1.6</a:t>
                      </a:r>
                      <a:endParaRPr lang="es-ES" dirty="0"/>
                    </a:p>
                  </a:txBody>
                  <a:tcPr/>
                </a:tc>
              </a:tr>
              <a:tr h="378780">
                <a:tc>
                  <a:txBody>
                    <a:bodyPr/>
                    <a:lstStyle/>
                    <a:p>
                      <a:r>
                        <a:rPr lang="es-ES" dirty="0" smtClean="0"/>
                        <a:t>1930-1935</a:t>
                      </a:r>
                      <a:endParaRPr lang="es-ES" dirty="0"/>
                    </a:p>
                  </a:txBody>
                  <a:tcPr/>
                </a:tc>
                <a:tc>
                  <a:txBody>
                    <a:bodyPr/>
                    <a:lstStyle/>
                    <a:p>
                      <a:r>
                        <a:rPr lang="es-ES" dirty="0" smtClean="0"/>
                        <a:t>-0.2</a:t>
                      </a:r>
                    </a:p>
                  </a:txBody>
                  <a:tcPr/>
                </a:tc>
              </a:tr>
              <a:tr h="378780">
                <a:tc>
                  <a:txBody>
                    <a:bodyPr/>
                    <a:lstStyle/>
                    <a:p>
                      <a:r>
                        <a:rPr lang="es-ES" dirty="0" smtClean="0"/>
                        <a:t>1935-1945</a:t>
                      </a:r>
                      <a:endParaRPr lang="es-ES" dirty="0"/>
                    </a:p>
                  </a:txBody>
                  <a:tcPr/>
                </a:tc>
                <a:tc>
                  <a:txBody>
                    <a:bodyPr/>
                    <a:lstStyle/>
                    <a:p>
                      <a:r>
                        <a:rPr lang="es-ES" dirty="0" smtClean="0"/>
                        <a:t>0.5</a:t>
                      </a:r>
                      <a:endParaRPr lang="es-ES" dirty="0"/>
                    </a:p>
                  </a:txBody>
                  <a:tcPr/>
                </a:tc>
              </a:tr>
              <a:tr h="378780">
                <a:tc>
                  <a:txBody>
                    <a:bodyPr/>
                    <a:lstStyle/>
                    <a:p>
                      <a:r>
                        <a:rPr lang="es-ES" dirty="0" smtClean="0"/>
                        <a:t>1945-1954</a:t>
                      </a:r>
                      <a:endParaRPr lang="es-ES" dirty="0"/>
                    </a:p>
                  </a:txBody>
                  <a:tcPr/>
                </a:tc>
                <a:tc>
                  <a:txBody>
                    <a:bodyPr/>
                    <a:lstStyle/>
                    <a:p>
                      <a:r>
                        <a:rPr lang="es-ES" dirty="0" smtClean="0"/>
                        <a:t>0.4</a:t>
                      </a:r>
                      <a:endParaRPr lang="es-ES" dirty="0"/>
                    </a:p>
                  </a:txBody>
                  <a:tcPr/>
                </a:tc>
              </a:tr>
            </a:tbl>
          </a:graphicData>
        </a:graphic>
      </p:graphicFrame>
      <p:sp>
        <p:nvSpPr>
          <p:cNvPr id="5" name="4 CuadroTexto"/>
          <p:cNvSpPr txBox="1"/>
          <p:nvPr/>
        </p:nvSpPr>
        <p:spPr>
          <a:xfrm>
            <a:off x="2786050" y="6000768"/>
            <a:ext cx="4786346" cy="369332"/>
          </a:xfrm>
          <a:prstGeom prst="rect">
            <a:avLst/>
          </a:prstGeom>
          <a:noFill/>
        </p:spPr>
        <p:txBody>
          <a:bodyPr wrap="square" rtlCol="0">
            <a:spAutoFit/>
          </a:bodyPr>
          <a:lstStyle/>
          <a:p>
            <a:pPr algn="r"/>
            <a:r>
              <a:rPr lang="es-ES" dirty="0" smtClean="0"/>
              <a:t>Tasas de crecimiento de la producción agrícola.</a:t>
            </a:r>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214290"/>
            <a:ext cx="8229600" cy="5911873"/>
          </a:xfrm>
        </p:spPr>
        <p:txBody>
          <a:bodyPr/>
          <a:lstStyle/>
          <a:p>
            <a:r>
              <a:rPr lang="es-ES" dirty="0" smtClean="0"/>
              <a:t>Existía amplio consenso respecto de los problemas del agro nacional:</a:t>
            </a:r>
          </a:p>
          <a:p>
            <a:endParaRPr lang="es-ES" dirty="0" smtClean="0"/>
          </a:p>
          <a:p>
            <a:pPr marL="514350" indent="-514350">
              <a:buFont typeface="+mj-lt"/>
              <a:buAutoNum type="arabicPeriod"/>
            </a:pPr>
            <a:r>
              <a:rPr lang="es-ES" dirty="0" smtClean="0"/>
              <a:t>Subutilización de los recursos agropecuarios: relacionado a la falta de inversiones, sobre todo en las regiones del centro sur del país.</a:t>
            </a:r>
          </a:p>
          <a:p>
            <a:endParaRPr lang="es-ES" dirty="0" smtClean="0"/>
          </a:p>
        </p:txBody>
      </p:sp>
      <p:graphicFrame>
        <p:nvGraphicFramePr>
          <p:cNvPr id="4" name="3 Tabla"/>
          <p:cNvGraphicFramePr>
            <a:graphicFrameLocks noGrp="1"/>
          </p:cNvGraphicFramePr>
          <p:nvPr/>
        </p:nvGraphicFramePr>
        <p:xfrm>
          <a:off x="1214414" y="4214818"/>
          <a:ext cx="6096000" cy="1112520"/>
        </p:xfrm>
        <a:graphic>
          <a:graphicData uri="http://schemas.openxmlformats.org/drawingml/2006/table">
            <a:tbl>
              <a:tblPr firstRow="1" bandRow="1">
                <a:tableStyleId>{5C22544A-7EE6-4342-B048-85BDC9FD1C3A}</a:tableStyleId>
              </a:tblPr>
              <a:tblGrid>
                <a:gridCol w="3048000"/>
                <a:gridCol w="3048000"/>
              </a:tblGrid>
              <a:tr h="370840">
                <a:tc>
                  <a:txBody>
                    <a:bodyPr/>
                    <a:lstStyle/>
                    <a:p>
                      <a:r>
                        <a:rPr lang="es-ES" dirty="0" smtClean="0"/>
                        <a:t>Superficie total:</a:t>
                      </a:r>
                      <a:endParaRPr lang="es-ES" dirty="0"/>
                    </a:p>
                  </a:txBody>
                  <a:tcPr/>
                </a:tc>
                <a:tc>
                  <a:txBody>
                    <a:bodyPr/>
                    <a:lstStyle/>
                    <a:p>
                      <a:r>
                        <a:rPr lang="es-ES" dirty="0" smtClean="0"/>
                        <a:t>74.000.000</a:t>
                      </a:r>
                      <a:endParaRPr lang="es-ES" dirty="0"/>
                    </a:p>
                  </a:txBody>
                  <a:tcPr/>
                </a:tc>
              </a:tr>
              <a:tr h="370840">
                <a:tc>
                  <a:txBody>
                    <a:bodyPr/>
                    <a:lstStyle/>
                    <a:p>
                      <a:r>
                        <a:rPr lang="es-ES" dirty="0" smtClean="0"/>
                        <a:t>Superficie cultivable:</a:t>
                      </a:r>
                      <a:endParaRPr lang="es-ES" dirty="0"/>
                    </a:p>
                  </a:txBody>
                  <a:tcPr/>
                </a:tc>
                <a:tc>
                  <a:txBody>
                    <a:bodyPr/>
                    <a:lstStyle/>
                    <a:p>
                      <a:r>
                        <a:rPr lang="es-ES" dirty="0" smtClean="0"/>
                        <a:t>25.000.000</a:t>
                      </a:r>
                    </a:p>
                  </a:txBody>
                  <a:tcPr/>
                </a:tc>
              </a:tr>
              <a:tr h="370840">
                <a:tc>
                  <a:txBody>
                    <a:bodyPr/>
                    <a:lstStyle/>
                    <a:p>
                      <a:r>
                        <a:rPr lang="es-ES" dirty="0" smtClean="0"/>
                        <a:t>Superficie regada:</a:t>
                      </a:r>
                      <a:endParaRPr lang="es-ES" dirty="0"/>
                    </a:p>
                  </a:txBody>
                  <a:tcPr/>
                </a:tc>
                <a:tc>
                  <a:txBody>
                    <a:bodyPr/>
                    <a:lstStyle/>
                    <a:p>
                      <a:r>
                        <a:rPr lang="es-ES" dirty="0" smtClean="0"/>
                        <a:t>1.000.000</a:t>
                      </a:r>
                      <a:endParaRPr lang="es-ES" dirty="0"/>
                    </a:p>
                  </a:txBody>
                  <a:tcPr/>
                </a:tc>
              </a:tr>
            </a:tbl>
          </a:graphicData>
        </a:graphic>
      </p:graphicFrame>
      <p:sp>
        <p:nvSpPr>
          <p:cNvPr id="5" name="4 CuadroTexto"/>
          <p:cNvSpPr txBox="1"/>
          <p:nvPr/>
        </p:nvSpPr>
        <p:spPr>
          <a:xfrm>
            <a:off x="5643570" y="5715016"/>
            <a:ext cx="1643074" cy="369332"/>
          </a:xfrm>
          <a:prstGeom prst="rect">
            <a:avLst/>
          </a:prstGeom>
          <a:noFill/>
        </p:spPr>
        <p:txBody>
          <a:bodyPr wrap="square" rtlCol="0">
            <a:spAutoFit/>
          </a:bodyPr>
          <a:lstStyle/>
          <a:p>
            <a:pPr algn="r"/>
            <a:r>
              <a:rPr lang="es-ES" dirty="0" smtClean="0"/>
              <a:t>En hectáreas.</a:t>
            </a:r>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357166"/>
            <a:ext cx="8229600" cy="5768997"/>
          </a:xfrm>
        </p:spPr>
        <p:txBody>
          <a:bodyPr/>
          <a:lstStyle/>
          <a:p>
            <a:pPr marL="514350" indent="-514350">
              <a:buFont typeface="+mj-lt"/>
              <a:buAutoNum type="arabicPeriod" startAt="2"/>
            </a:pPr>
            <a:r>
              <a:rPr lang="es-ES" dirty="0" smtClean="0"/>
              <a:t>La acentuada concentración de la tierra:</a:t>
            </a:r>
          </a:p>
          <a:p>
            <a:pPr>
              <a:buNone/>
            </a:pPr>
            <a:r>
              <a:rPr lang="es-ES" dirty="0" smtClean="0"/>
              <a:t>	 Chile presenta una de las peores distribuciones de  la tierra en Latinoamérica </a:t>
            </a:r>
          </a:p>
          <a:p>
            <a:endParaRPr lang="es-ES" dirty="0" smtClean="0"/>
          </a:p>
          <a:p>
            <a:endParaRPr lang="es-ES" dirty="0"/>
          </a:p>
        </p:txBody>
      </p:sp>
      <p:graphicFrame>
        <p:nvGraphicFramePr>
          <p:cNvPr id="4" name="3 Tabla"/>
          <p:cNvGraphicFramePr>
            <a:graphicFrameLocks noGrp="1"/>
          </p:cNvGraphicFramePr>
          <p:nvPr/>
        </p:nvGraphicFramePr>
        <p:xfrm>
          <a:off x="857225" y="2357430"/>
          <a:ext cx="7358112" cy="2494280"/>
        </p:xfrm>
        <a:graphic>
          <a:graphicData uri="http://schemas.openxmlformats.org/drawingml/2006/table">
            <a:tbl>
              <a:tblPr firstRow="1" bandRow="1">
                <a:tableStyleId>{5C22544A-7EE6-4342-B048-85BDC9FD1C3A}</a:tableStyleId>
              </a:tblPr>
              <a:tblGrid>
                <a:gridCol w="2452704"/>
                <a:gridCol w="2452704"/>
                <a:gridCol w="2452704"/>
              </a:tblGrid>
              <a:tr h="370840">
                <a:tc>
                  <a:txBody>
                    <a:bodyPr/>
                    <a:lstStyle/>
                    <a:p>
                      <a:pPr lvl="1"/>
                      <a:r>
                        <a:rPr lang="es-ES" dirty="0" smtClean="0"/>
                        <a:t>Extensión (</a:t>
                      </a:r>
                      <a:r>
                        <a:rPr lang="es-ES" dirty="0" err="1" smtClean="0"/>
                        <a:t>há</a:t>
                      </a:r>
                      <a:r>
                        <a:rPr lang="es-ES" dirty="0" smtClean="0"/>
                        <a:t>)</a:t>
                      </a:r>
                      <a:endParaRPr lang="es-ES" dirty="0"/>
                    </a:p>
                  </a:txBody>
                  <a:tcPr/>
                </a:tc>
                <a:tc>
                  <a:txBody>
                    <a:bodyPr/>
                    <a:lstStyle/>
                    <a:p>
                      <a:pPr lvl="1"/>
                      <a:r>
                        <a:rPr lang="es-ES" dirty="0" smtClean="0"/>
                        <a:t>Porcentaje de explotaciones</a:t>
                      </a:r>
                      <a:endParaRPr lang="es-ES" dirty="0"/>
                    </a:p>
                  </a:txBody>
                  <a:tcPr/>
                </a:tc>
                <a:tc>
                  <a:txBody>
                    <a:bodyPr/>
                    <a:lstStyle/>
                    <a:p>
                      <a:pPr lvl="1"/>
                      <a:r>
                        <a:rPr lang="es-ES" dirty="0" smtClean="0"/>
                        <a:t>Porcentaje</a:t>
                      </a:r>
                      <a:r>
                        <a:rPr lang="es-ES" baseline="0" dirty="0" smtClean="0"/>
                        <a:t> de la superficie agrícola.</a:t>
                      </a:r>
                      <a:endParaRPr lang="es-ES" dirty="0"/>
                    </a:p>
                  </a:txBody>
                  <a:tcPr/>
                </a:tc>
              </a:tr>
              <a:tr h="370840">
                <a:tc>
                  <a:txBody>
                    <a:bodyPr/>
                    <a:lstStyle/>
                    <a:p>
                      <a:r>
                        <a:rPr lang="es-ES" dirty="0" smtClean="0"/>
                        <a:t>0-5</a:t>
                      </a:r>
                      <a:endParaRPr lang="es-ES" dirty="0"/>
                    </a:p>
                  </a:txBody>
                  <a:tcPr/>
                </a:tc>
                <a:tc>
                  <a:txBody>
                    <a:bodyPr/>
                    <a:lstStyle/>
                    <a:p>
                      <a:r>
                        <a:rPr lang="es-ES" dirty="0" smtClean="0"/>
                        <a:t>23.6%</a:t>
                      </a:r>
                      <a:endParaRPr lang="es-ES" dirty="0"/>
                    </a:p>
                  </a:txBody>
                  <a:tcPr/>
                </a:tc>
                <a:tc>
                  <a:txBody>
                    <a:bodyPr/>
                    <a:lstStyle/>
                    <a:p>
                      <a:r>
                        <a:rPr lang="es-ES" dirty="0" smtClean="0"/>
                        <a:t>1.7%</a:t>
                      </a:r>
                      <a:endParaRPr lang="es-ES" dirty="0"/>
                    </a:p>
                  </a:txBody>
                  <a:tcPr/>
                </a:tc>
              </a:tr>
              <a:tr h="370840">
                <a:tc>
                  <a:txBody>
                    <a:bodyPr/>
                    <a:lstStyle/>
                    <a:p>
                      <a:r>
                        <a:rPr lang="es-ES" dirty="0" smtClean="0"/>
                        <a:t>5-50</a:t>
                      </a:r>
                      <a:endParaRPr lang="es-ES" dirty="0"/>
                    </a:p>
                  </a:txBody>
                  <a:tcPr/>
                </a:tc>
                <a:tc>
                  <a:txBody>
                    <a:bodyPr/>
                    <a:lstStyle/>
                    <a:p>
                      <a:r>
                        <a:rPr lang="es-ES" dirty="0" smtClean="0"/>
                        <a:t>49%</a:t>
                      </a:r>
                      <a:endParaRPr lang="es-ES" dirty="0"/>
                    </a:p>
                  </a:txBody>
                  <a:tcPr/>
                </a:tc>
                <a:tc>
                  <a:txBody>
                    <a:bodyPr/>
                    <a:lstStyle/>
                    <a:p>
                      <a:r>
                        <a:rPr lang="es-ES" dirty="0" smtClean="0"/>
                        <a:t>12.2%</a:t>
                      </a:r>
                      <a:endParaRPr lang="es-ES" dirty="0"/>
                    </a:p>
                  </a:txBody>
                  <a:tcPr/>
                </a:tc>
              </a:tr>
              <a:tr h="370840">
                <a:tc>
                  <a:txBody>
                    <a:bodyPr/>
                    <a:lstStyle/>
                    <a:p>
                      <a:r>
                        <a:rPr lang="es-ES" dirty="0" smtClean="0"/>
                        <a:t>50-200</a:t>
                      </a:r>
                      <a:endParaRPr lang="es-ES" dirty="0"/>
                    </a:p>
                  </a:txBody>
                  <a:tcPr/>
                </a:tc>
                <a:tc>
                  <a:txBody>
                    <a:bodyPr/>
                    <a:lstStyle/>
                    <a:p>
                      <a:r>
                        <a:rPr lang="es-ES" dirty="0" smtClean="0"/>
                        <a:t>17%</a:t>
                      </a:r>
                      <a:endParaRPr lang="es-ES" dirty="0"/>
                    </a:p>
                  </a:txBody>
                  <a:tcPr/>
                </a:tc>
                <a:tc>
                  <a:txBody>
                    <a:bodyPr/>
                    <a:lstStyle/>
                    <a:p>
                      <a:r>
                        <a:rPr lang="es-ES" dirty="0" smtClean="0"/>
                        <a:t>17%</a:t>
                      </a:r>
                      <a:endParaRPr lang="es-ES" dirty="0"/>
                    </a:p>
                  </a:txBody>
                  <a:tcPr/>
                </a:tc>
              </a:tr>
              <a:tr h="370840">
                <a:tc>
                  <a:txBody>
                    <a:bodyPr/>
                    <a:lstStyle/>
                    <a:p>
                      <a:r>
                        <a:rPr lang="es-ES" dirty="0" smtClean="0"/>
                        <a:t>200-1000</a:t>
                      </a:r>
                      <a:endParaRPr lang="es-ES" dirty="0"/>
                    </a:p>
                  </a:txBody>
                  <a:tcPr/>
                </a:tc>
                <a:tc>
                  <a:txBody>
                    <a:bodyPr/>
                    <a:lstStyle/>
                    <a:p>
                      <a:r>
                        <a:rPr lang="es-ES" dirty="0" smtClean="0"/>
                        <a:t>8.3%</a:t>
                      </a:r>
                      <a:endParaRPr lang="es-ES" dirty="0"/>
                    </a:p>
                  </a:txBody>
                  <a:tcPr/>
                </a:tc>
                <a:tc>
                  <a:txBody>
                    <a:bodyPr/>
                    <a:lstStyle/>
                    <a:p>
                      <a:r>
                        <a:rPr lang="es-ES" dirty="0" smtClean="0"/>
                        <a:t>28.5%</a:t>
                      </a:r>
                      <a:endParaRPr lang="es-ES" dirty="0"/>
                    </a:p>
                  </a:txBody>
                  <a:tcPr/>
                </a:tc>
              </a:tr>
              <a:tr h="370840">
                <a:tc>
                  <a:txBody>
                    <a:bodyPr/>
                    <a:lstStyle/>
                    <a:p>
                      <a:r>
                        <a:rPr lang="es-ES" dirty="0" smtClean="0"/>
                        <a:t>+</a:t>
                      </a:r>
                      <a:r>
                        <a:rPr lang="es-ES" baseline="0" dirty="0" smtClean="0"/>
                        <a:t> 1000</a:t>
                      </a:r>
                      <a:endParaRPr lang="es-ES" dirty="0"/>
                    </a:p>
                  </a:txBody>
                  <a:tcPr/>
                </a:tc>
                <a:tc>
                  <a:txBody>
                    <a:bodyPr/>
                    <a:lstStyle/>
                    <a:p>
                      <a:r>
                        <a:rPr lang="es-ES" dirty="0" smtClean="0"/>
                        <a:t>2.1%</a:t>
                      </a:r>
                      <a:endParaRPr lang="es-ES" dirty="0"/>
                    </a:p>
                  </a:txBody>
                  <a:tcPr/>
                </a:tc>
                <a:tc>
                  <a:txBody>
                    <a:bodyPr/>
                    <a:lstStyle/>
                    <a:p>
                      <a:r>
                        <a:rPr lang="es-ES" dirty="0" smtClean="0"/>
                        <a:t>40.5%</a:t>
                      </a:r>
                      <a:endParaRPr lang="es-ES" dirty="0"/>
                    </a:p>
                  </a:txBody>
                  <a:tcPr/>
                </a:tc>
              </a:tr>
            </a:tbl>
          </a:graphicData>
        </a:graphic>
      </p:graphicFrame>
      <p:sp>
        <p:nvSpPr>
          <p:cNvPr id="5" name="4 CuadroTexto"/>
          <p:cNvSpPr txBox="1"/>
          <p:nvPr/>
        </p:nvSpPr>
        <p:spPr>
          <a:xfrm>
            <a:off x="5357818" y="5000636"/>
            <a:ext cx="2930098" cy="369332"/>
          </a:xfrm>
          <a:prstGeom prst="rect">
            <a:avLst/>
          </a:prstGeom>
          <a:noFill/>
        </p:spPr>
        <p:txBody>
          <a:bodyPr wrap="none" rtlCol="0">
            <a:spAutoFit/>
          </a:bodyPr>
          <a:lstStyle/>
          <a:p>
            <a:r>
              <a:rPr lang="es-ES" dirty="0" smtClean="0"/>
              <a:t>Censo Agropecuario de 1955.</a:t>
            </a:r>
            <a:endParaRPr lang="es-E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411</TotalTime>
  <Words>2476</Words>
  <Application>Microsoft Office PowerPoint</Application>
  <PresentationFormat>Presentación en pantalla (4:3)</PresentationFormat>
  <Paragraphs>189</Paragraphs>
  <Slides>42</Slides>
  <Notes>0</Notes>
  <HiddenSlides>0</HiddenSlides>
  <MMClips>0</MMClips>
  <ScaleCrop>false</ScaleCrop>
  <HeadingPairs>
    <vt:vector size="4" baseType="variant">
      <vt:variant>
        <vt:lpstr>Tema</vt:lpstr>
      </vt:variant>
      <vt:variant>
        <vt:i4>1</vt:i4>
      </vt:variant>
      <vt:variant>
        <vt:lpstr>Títulos de diapositiva</vt:lpstr>
      </vt:variant>
      <vt:variant>
        <vt:i4>42</vt:i4>
      </vt:variant>
    </vt:vector>
  </HeadingPairs>
  <TitlesOfParts>
    <vt:vector size="43" baseType="lpstr">
      <vt:lpstr>Tema de Office</vt:lpstr>
      <vt:lpstr>GÉNESIS DE LA REFORMA AGRARIA CHILENA.</vt:lpstr>
      <vt:lpstr>“Existía pues, una aristocracia dueña de la tierra, bien educada, de alta cultura, casi siempre con experiencias europeas, que mantenía el control de la vida nacional…</vt:lpstr>
      <vt:lpstr>Y completamente separada de ella, otra clase más baja, a la que se designaba con una mezcla de desdén y afecto con el nombre de rotos, y que formaba el inquilinaje permanente de  las propiedades rurales….</vt:lpstr>
      <vt:lpstr>Diapositiva 4</vt:lpstr>
      <vt:lpstr>Diapositiva 5</vt:lpstr>
      <vt:lpstr>Diapositiva 6</vt:lpstr>
      <vt:lpstr>Diapositiva 7</vt:lpstr>
      <vt:lpstr>Diapositiva 8</vt:lpstr>
      <vt:lpstr>Diapositiva 9</vt:lpstr>
      <vt:lpstr>Diapositiva 10</vt:lpstr>
      <vt:lpstr>Diapositiva 11</vt:lpstr>
      <vt:lpstr>Diapositiva 12</vt:lpstr>
      <vt:lpstr>Antecedentes de la Reforma Agraria.</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GÉNESIS DE LA REFORMA AGRARIA CHILENA.</dc:title>
  <dc:creator>Nando</dc:creator>
  <cp:lastModifiedBy>Nando</cp:lastModifiedBy>
  <cp:revision>43</cp:revision>
  <dcterms:created xsi:type="dcterms:W3CDTF">2007-10-22T12:44:35Z</dcterms:created>
  <dcterms:modified xsi:type="dcterms:W3CDTF">2007-10-23T05:34:22Z</dcterms:modified>
</cp:coreProperties>
</file>