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7"/>
  </p:notesMasterIdLst>
  <p:handoutMasterIdLst>
    <p:handoutMasterId r:id="rId38"/>
  </p:handoutMasterIdLst>
  <p:sldIdLst>
    <p:sldId id="338" r:id="rId2"/>
    <p:sldId id="339"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8" r:id="rId27"/>
    <p:sldId id="279" r:id="rId28"/>
    <p:sldId id="280" r:id="rId29"/>
    <p:sldId id="281" r:id="rId30"/>
    <p:sldId id="282" r:id="rId31"/>
    <p:sldId id="283" r:id="rId32"/>
    <p:sldId id="284" r:id="rId33"/>
    <p:sldId id="285" r:id="rId34"/>
    <p:sldId id="286" r:id="rId35"/>
    <p:sldId id="287" r:id="rId36"/>
  </p:sldIdLst>
  <p:sldSz cx="9144000" cy="6858000" type="letter"/>
  <p:notesSz cx="9144000" cy="6858000"/>
  <p:defaultTextStyle>
    <a:defPPr>
      <a:defRPr lang="es-ES"/>
    </a:defPPr>
    <a:lvl1pPr algn="ctr" rtl="0" fontAlgn="base">
      <a:spcBef>
        <a:spcPct val="0"/>
      </a:spcBef>
      <a:spcAft>
        <a:spcPct val="0"/>
      </a:spcAft>
      <a:defRPr sz="4000" kern="1200">
        <a:solidFill>
          <a:srgbClr val="CC3300"/>
        </a:solidFill>
        <a:latin typeface="Times New Roman" pitchFamily="18" charset="0"/>
        <a:ea typeface="+mn-ea"/>
        <a:cs typeface="+mn-cs"/>
      </a:defRPr>
    </a:lvl1pPr>
    <a:lvl2pPr marL="457200" algn="ctr" rtl="0" fontAlgn="base">
      <a:spcBef>
        <a:spcPct val="0"/>
      </a:spcBef>
      <a:spcAft>
        <a:spcPct val="0"/>
      </a:spcAft>
      <a:defRPr sz="4000" kern="1200">
        <a:solidFill>
          <a:srgbClr val="CC3300"/>
        </a:solidFill>
        <a:latin typeface="Times New Roman" pitchFamily="18" charset="0"/>
        <a:ea typeface="+mn-ea"/>
        <a:cs typeface="+mn-cs"/>
      </a:defRPr>
    </a:lvl2pPr>
    <a:lvl3pPr marL="914400" algn="ctr" rtl="0" fontAlgn="base">
      <a:spcBef>
        <a:spcPct val="0"/>
      </a:spcBef>
      <a:spcAft>
        <a:spcPct val="0"/>
      </a:spcAft>
      <a:defRPr sz="4000" kern="1200">
        <a:solidFill>
          <a:srgbClr val="CC3300"/>
        </a:solidFill>
        <a:latin typeface="Times New Roman" pitchFamily="18" charset="0"/>
        <a:ea typeface="+mn-ea"/>
        <a:cs typeface="+mn-cs"/>
      </a:defRPr>
    </a:lvl3pPr>
    <a:lvl4pPr marL="1371600" algn="ctr" rtl="0" fontAlgn="base">
      <a:spcBef>
        <a:spcPct val="0"/>
      </a:spcBef>
      <a:spcAft>
        <a:spcPct val="0"/>
      </a:spcAft>
      <a:defRPr sz="4000" kern="1200">
        <a:solidFill>
          <a:srgbClr val="CC3300"/>
        </a:solidFill>
        <a:latin typeface="Times New Roman" pitchFamily="18" charset="0"/>
        <a:ea typeface="+mn-ea"/>
        <a:cs typeface="+mn-cs"/>
      </a:defRPr>
    </a:lvl4pPr>
    <a:lvl5pPr marL="1828800" algn="ctr" rtl="0" fontAlgn="base">
      <a:spcBef>
        <a:spcPct val="0"/>
      </a:spcBef>
      <a:spcAft>
        <a:spcPct val="0"/>
      </a:spcAft>
      <a:defRPr sz="4000" kern="1200">
        <a:solidFill>
          <a:srgbClr val="CC3300"/>
        </a:solidFill>
        <a:latin typeface="Times New Roman" pitchFamily="18" charset="0"/>
        <a:ea typeface="+mn-ea"/>
        <a:cs typeface="+mn-cs"/>
      </a:defRPr>
    </a:lvl5pPr>
    <a:lvl6pPr marL="2286000" algn="l" defTabSz="914400" rtl="0" eaLnBrk="1" latinLnBrk="0" hangingPunct="1">
      <a:defRPr sz="4000" kern="1200">
        <a:solidFill>
          <a:srgbClr val="CC3300"/>
        </a:solidFill>
        <a:latin typeface="Times New Roman" pitchFamily="18" charset="0"/>
        <a:ea typeface="+mn-ea"/>
        <a:cs typeface="+mn-cs"/>
      </a:defRPr>
    </a:lvl6pPr>
    <a:lvl7pPr marL="2743200" algn="l" defTabSz="914400" rtl="0" eaLnBrk="1" latinLnBrk="0" hangingPunct="1">
      <a:defRPr sz="4000" kern="1200">
        <a:solidFill>
          <a:srgbClr val="CC3300"/>
        </a:solidFill>
        <a:latin typeface="Times New Roman" pitchFamily="18" charset="0"/>
        <a:ea typeface="+mn-ea"/>
        <a:cs typeface="+mn-cs"/>
      </a:defRPr>
    </a:lvl7pPr>
    <a:lvl8pPr marL="3200400" algn="l" defTabSz="914400" rtl="0" eaLnBrk="1" latinLnBrk="0" hangingPunct="1">
      <a:defRPr sz="4000" kern="1200">
        <a:solidFill>
          <a:srgbClr val="CC3300"/>
        </a:solidFill>
        <a:latin typeface="Times New Roman" pitchFamily="18" charset="0"/>
        <a:ea typeface="+mn-ea"/>
        <a:cs typeface="+mn-cs"/>
      </a:defRPr>
    </a:lvl8pPr>
    <a:lvl9pPr marL="3657600" algn="l" defTabSz="914400" rtl="0" eaLnBrk="1" latinLnBrk="0" hangingPunct="1">
      <a:defRPr sz="4000" kern="1200">
        <a:solidFill>
          <a:srgbClr val="CC33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990000"/>
    <a:srgbClr val="006666"/>
    <a:srgbClr val="663300"/>
    <a:srgbClr val="006600"/>
    <a:srgbClr val="000000"/>
    <a:srgbClr val="CC3300"/>
    <a:srgbClr val="333399"/>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autoAdjust="0"/>
  </p:normalViewPr>
  <p:slideViewPr>
    <p:cSldViewPr>
      <p:cViewPr varScale="1">
        <p:scale>
          <a:sx n="75" d="100"/>
          <a:sy n="75" d="100"/>
        </p:scale>
        <p:origin x="-372"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219200" y="3257550"/>
            <a:ext cx="6705600" cy="30861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s-ES" smtClean="0"/>
              <a:t>Haga clic para editar el estilo del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051" name="Rectangle 3"/>
          <p:cNvSpPr>
            <a:spLocks noChangeArrowheads="1" noTextEdit="1"/>
          </p:cNvSpPr>
          <p:nvPr>
            <p:ph type="sldImg" idx="2"/>
          </p:nvPr>
        </p:nvSpPr>
        <p:spPr bwMode="auto">
          <a:xfrm>
            <a:off x="2859088" y="515938"/>
            <a:ext cx="3425825" cy="2568575"/>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ln/>
        </p:spPr>
        <p:txBody>
          <a:bodyPr/>
          <a:lstStyle/>
          <a:p>
            <a:endParaRPr lang="es-CL"/>
          </a:p>
        </p:txBody>
      </p:sp>
      <p:sp>
        <p:nvSpPr>
          <p:cNvPr id="7171" name="Rectangle 3"/>
          <p:cNvSpPr>
            <a:spLocks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8914" name="Group 2"/>
          <p:cNvGrpSpPr>
            <a:grpSpLocks/>
          </p:cNvGrpSpPr>
          <p:nvPr/>
        </p:nvGrpSpPr>
        <p:grpSpPr bwMode="auto">
          <a:xfrm>
            <a:off x="0" y="0"/>
            <a:ext cx="1828800" cy="6856413"/>
            <a:chOff x="0" y="0"/>
            <a:chExt cx="1152" cy="4319"/>
          </a:xfrm>
        </p:grpSpPr>
        <p:sp>
          <p:nvSpPr>
            <p:cNvPr id="38915" name="Rectangle 3"/>
            <p:cNvSpPr>
              <a:spLocks noChangeArrowheads="1"/>
            </p:cNvSpPr>
            <p:nvPr/>
          </p:nvSpPr>
          <p:spPr bwMode="auto">
            <a:xfrm>
              <a:off x="0" y="0"/>
              <a:ext cx="1152" cy="102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algn="l" eaLnBrk="0" hangingPunct="0">
                <a:spcBef>
                  <a:spcPct val="50000"/>
                </a:spcBef>
              </a:pPr>
              <a:endParaRPr lang="es-CL" sz="2400">
                <a:solidFill>
                  <a:schemeClr val="tx1"/>
                </a:solidFill>
              </a:endParaRPr>
            </a:p>
          </p:txBody>
        </p:sp>
        <p:sp>
          <p:nvSpPr>
            <p:cNvPr id="38916" name="Rectangle 4"/>
            <p:cNvSpPr>
              <a:spLocks noChangeArrowheads="1"/>
            </p:cNvSpPr>
            <p:nvPr/>
          </p:nvSpPr>
          <p:spPr bwMode="auto">
            <a:xfrm>
              <a:off x="0" y="2400"/>
              <a:ext cx="1152" cy="1919"/>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algn="l" eaLnBrk="0" hangingPunct="0">
                <a:spcBef>
                  <a:spcPct val="50000"/>
                </a:spcBef>
              </a:pPr>
              <a:endParaRPr lang="es-CL" sz="2400">
                <a:solidFill>
                  <a:schemeClr val="tx1"/>
                </a:solidFill>
              </a:endParaRPr>
            </a:p>
          </p:txBody>
        </p:sp>
        <p:pic>
          <p:nvPicPr>
            <p:cNvPr id="38917" name="Picture 5"/>
            <p:cNvPicPr>
              <a:picLocks noChangeArrowheads="1"/>
            </p:cNvPicPr>
            <p:nvPr/>
          </p:nvPicPr>
          <p:blipFill>
            <a:blip r:embed="rId2"/>
            <a:srcRect/>
            <a:stretch>
              <a:fillRect/>
            </a:stretch>
          </p:blipFill>
          <p:spPr bwMode="auto">
            <a:xfrm>
              <a:off x="0" y="1028"/>
              <a:ext cx="1152" cy="1400"/>
            </a:xfrm>
            <a:prstGeom prst="rect">
              <a:avLst/>
            </a:prstGeom>
            <a:noFill/>
            <a:ln w="9525">
              <a:noFill/>
              <a:miter lim="800000"/>
              <a:headEnd/>
              <a:tailEnd/>
            </a:ln>
            <a:effectLst/>
          </p:spPr>
        </p:pic>
      </p:grpSp>
      <p:sp>
        <p:nvSpPr>
          <p:cNvPr id="38918" name="Rectangle 6"/>
          <p:cNvSpPr>
            <a:spLocks noGrp="1" noChangeArrowheads="1"/>
          </p:cNvSpPr>
          <p:nvPr>
            <p:ph type="ctrTitle" sz="quarter"/>
          </p:nvPr>
        </p:nvSpPr>
        <p:spPr>
          <a:xfrm>
            <a:off x="1905000" y="1676400"/>
            <a:ext cx="6934200" cy="2116138"/>
          </a:xfrm>
        </p:spPr>
        <p:txBody>
          <a:bodyPr/>
          <a:lstStyle>
            <a:lvl1pPr>
              <a:defRPr/>
            </a:lvl1pPr>
          </a:lstStyle>
          <a:p>
            <a:r>
              <a:rPr lang="es-ES"/>
              <a:t>Haga clic para modificar el estilo de título del patrón</a:t>
            </a:r>
          </a:p>
        </p:txBody>
      </p:sp>
      <p:sp>
        <p:nvSpPr>
          <p:cNvPr id="38919" name="Rectangle 7"/>
          <p:cNvSpPr>
            <a:spLocks noGrp="1" noChangeArrowheads="1"/>
          </p:cNvSpPr>
          <p:nvPr>
            <p:ph type="subTitle" sz="quarter" idx="1"/>
          </p:nvPr>
        </p:nvSpPr>
        <p:spPr>
          <a:xfrm>
            <a:off x="1911350" y="3968750"/>
            <a:ext cx="6400800" cy="1752600"/>
          </a:xfrm>
        </p:spPr>
        <p:txBody>
          <a:bodyPr/>
          <a:lstStyle>
            <a:lvl1pPr marL="0" indent="0">
              <a:buFont typeface="Symbol" pitchFamily="18" charset="2"/>
              <a:buNone/>
              <a:defRPr/>
            </a:lvl1pPr>
          </a:lstStyle>
          <a:p>
            <a:r>
              <a:rPr lang="es-ES"/>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6" name="5 Marcador de número de diapositiva"/>
          <p:cNvSpPr>
            <a:spLocks noGrp="1"/>
          </p:cNvSpPr>
          <p:nvPr>
            <p:ph type="sldNum" sz="quarter" idx="12"/>
          </p:nvPr>
        </p:nvSpPr>
        <p:spPr/>
        <p:txBody>
          <a:bodyPr/>
          <a:lstStyle>
            <a:lvl1pPr>
              <a:defRPr/>
            </a:lvl1pPr>
          </a:lstStyle>
          <a:p>
            <a:fld id="{E736882A-7ADF-4C96-BDF1-594B7549EE5B}"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48500" y="304800"/>
            <a:ext cx="1943100" cy="57912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1219200" y="304800"/>
            <a:ext cx="56769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6" name="5 Marcador de número de diapositiva"/>
          <p:cNvSpPr>
            <a:spLocks noGrp="1"/>
          </p:cNvSpPr>
          <p:nvPr>
            <p:ph type="sldNum" sz="quarter" idx="12"/>
          </p:nvPr>
        </p:nvSpPr>
        <p:spPr/>
        <p:txBody>
          <a:bodyPr/>
          <a:lstStyle>
            <a:lvl1pPr>
              <a:defRPr/>
            </a:lvl1pPr>
          </a:lstStyle>
          <a:p>
            <a:fld id="{0BBF2707-F0A3-47D8-A534-BAF8D000D37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6" name="5 Marcador de número de diapositiva"/>
          <p:cNvSpPr>
            <a:spLocks noGrp="1"/>
          </p:cNvSpPr>
          <p:nvPr>
            <p:ph type="sldNum" sz="quarter" idx="12"/>
          </p:nvPr>
        </p:nvSpPr>
        <p:spPr/>
        <p:txBody>
          <a:bodyPr/>
          <a:lstStyle>
            <a:lvl1pPr>
              <a:defRPr/>
            </a:lvl1pPr>
          </a:lstStyle>
          <a:p>
            <a:fld id="{A6AFC500-6A78-454B-896D-BEC8383256B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6" name="5 Marcador de número de diapositiva"/>
          <p:cNvSpPr>
            <a:spLocks noGrp="1"/>
          </p:cNvSpPr>
          <p:nvPr>
            <p:ph type="sldNum" sz="quarter" idx="12"/>
          </p:nvPr>
        </p:nvSpPr>
        <p:spPr/>
        <p:txBody>
          <a:bodyPr/>
          <a:lstStyle>
            <a:lvl1pPr>
              <a:defRPr/>
            </a:lvl1pPr>
          </a:lstStyle>
          <a:p>
            <a:fld id="{033DB606-1713-4D8E-8C34-55495DDD2AF2}"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1219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51816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7" name="6 Marcador de número de diapositiva"/>
          <p:cNvSpPr>
            <a:spLocks noGrp="1"/>
          </p:cNvSpPr>
          <p:nvPr>
            <p:ph type="sldNum" sz="quarter" idx="12"/>
          </p:nvPr>
        </p:nvSpPr>
        <p:spPr/>
        <p:txBody>
          <a:bodyPr/>
          <a:lstStyle>
            <a:lvl1pPr>
              <a:defRPr/>
            </a:lvl1pPr>
          </a:lstStyle>
          <a:p>
            <a:fld id="{86C0390C-7624-42A4-B5E8-5E432A41FD4C}"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9" name="8 Marcador de número de diapositiva"/>
          <p:cNvSpPr>
            <a:spLocks noGrp="1"/>
          </p:cNvSpPr>
          <p:nvPr>
            <p:ph type="sldNum" sz="quarter" idx="12"/>
          </p:nvPr>
        </p:nvSpPr>
        <p:spPr/>
        <p:txBody>
          <a:bodyPr/>
          <a:lstStyle>
            <a:lvl1pPr>
              <a:defRPr/>
            </a:lvl1pPr>
          </a:lstStyle>
          <a:p>
            <a:fld id="{DF312457-F6F3-4ADE-9995-D7302CB989E1}"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5" name="4 Marcador de número de diapositiva"/>
          <p:cNvSpPr>
            <a:spLocks noGrp="1"/>
          </p:cNvSpPr>
          <p:nvPr>
            <p:ph type="sldNum" sz="quarter" idx="12"/>
          </p:nvPr>
        </p:nvSpPr>
        <p:spPr/>
        <p:txBody>
          <a:bodyPr/>
          <a:lstStyle>
            <a:lvl1pPr>
              <a:defRPr/>
            </a:lvl1pPr>
          </a:lstStyle>
          <a:p>
            <a:fld id="{D76DB005-9651-4EC7-959A-F77165739D1D}"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4" name="3 Marcador de número de diapositiva"/>
          <p:cNvSpPr>
            <a:spLocks noGrp="1"/>
          </p:cNvSpPr>
          <p:nvPr>
            <p:ph type="sldNum" sz="quarter" idx="12"/>
          </p:nvPr>
        </p:nvSpPr>
        <p:spPr/>
        <p:txBody>
          <a:bodyPr/>
          <a:lstStyle>
            <a:lvl1pPr>
              <a:defRPr/>
            </a:lvl1pPr>
          </a:lstStyle>
          <a:p>
            <a:fld id="{0B03C6FE-12BC-4939-BBC0-AAC03F7151A9}"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7" name="6 Marcador de número de diapositiva"/>
          <p:cNvSpPr>
            <a:spLocks noGrp="1"/>
          </p:cNvSpPr>
          <p:nvPr>
            <p:ph type="sldNum" sz="quarter" idx="12"/>
          </p:nvPr>
        </p:nvSpPr>
        <p:spPr/>
        <p:txBody>
          <a:bodyPr/>
          <a:lstStyle>
            <a:lvl1pPr>
              <a:defRPr/>
            </a:lvl1pPr>
          </a:lstStyle>
          <a:p>
            <a:fld id="{C453AB38-86D3-4AEB-9124-6B69D6EA9EC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Américo Ibarra Lara                    Magister Gerencia Publica</a:t>
            </a:r>
          </a:p>
        </p:txBody>
      </p:sp>
      <p:sp>
        <p:nvSpPr>
          <p:cNvPr id="7" name="6 Marcador de número de diapositiva"/>
          <p:cNvSpPr>
            <a:spLocks noGrp="1"/>
          </p:cNvSpPr>
          <p:nvPr>
            <p:ph type="sldNum" sz="quarter" idx="12"/>
          </p:nvPr>
        </p:nvSpPr>
        <p:spPr/>
        <p:txBody>
          <a:bodyPr/>
          <a:lstStyle>
            <a:lvl1pPr>
              <a:defRPr/>
            </a:lvl1pPr>
          </a:lstStyle>
          <a:p>
            <a:fld id="{10E2EAEB-5A2A-4496-B981-CCA211CE0807}"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99"/>
        </a:solidFill>
        <a:effectLst/>
      </p:bgPr>
    </p:bg>
    <p:spTree>
      <p:nvGrpSpPr>
        <p:cNvPr id="1" name=""/>
        <p:cNvGrpSpPr/>
        <p:nvPr/>
      </p:nvGrpSpPr>
      <p:grpSpPr>
        <a:xfrm>
          <a:off x="0" y="0"/>
          <a:ext cx="0" cy="0"/>
          <a:chOff x="0" y="0"/>
          <a:chExt cx="0" cy="0"/>
        </a:xfrm>
      </p:grpSpPr>
      <p:grpSp>
        <p:nvGrpSpPr>
          <p:cNvPr id="37890" name="Group 1026"/>
          <p:cNvGrpSpPr>
            <a:grpSpLocks/>
          </p:cNvGrpSpPr>
          <p:nvPr/>
        </p:nvGrpSpPr>
        <p:grpSpPr bwMode="auto">
          <a:xfrm>
            <a:off x="0" y="0"/>
            <a:ext cx="1143000" cy="6856413"/>
            <a:chOff x="0" y="0"/>
            <a:chExt cx="720" cy="4319"/>
          </a:xfrm>
        </p:grpSpPr>
        <p:sp>
          <p:nvSpPr>
            <p:cNvPr id="37891" name="Rectangle 1027"/>
            <p:cNvSpPr>
              <a:spLocks noChangeArrowheads="1"/>
            </p:cNvSpPr>
            <p:nvPr/>
          </p:nvSpPr>
          <p:spPr bwMode="auto">
            <a:xfrm>
              <a:off x="0" y="0"/>
              <a:ext cx="720" cy="33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algn="l" eaLnBrk="0" hangingPunct="0">
                <a:spcBef>
                  <a:spcPct val="50000"/>
                </a:spcBef>
              </a:pPr>
              <a:endParaRPr lang="es-CL" sz="2400">
                <a:solidFill>
                  <a:schemeClr val="tx1"/>
                </a:solidFill>
              </a:endParaRPr>
            </a:p>
          </p:txBody>
        </p:sp>
        <p:sp>
          <p:nvSpPr>
            <p:cNvPr id="37892" name="Rectangle 1028"/>
            <p:cNvSpPr>
              <a:spLocks noChangeArrowheads="1"/>
            </p:cNvSpPr>
            <p:nvPr/>
          </p:nvSpPr>
          <p:spPr bwMode="auto">
            <a:xfrm>
              <a:off x="0" y="2016"/>
              <a:ext cx="720" cy="2303"/>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algn="l" eaLnBrk="0" hangingPunct="0">
                <a:spcBef>
                  <a:spcPct val="50000"/>
                </a:spcBef>
              </a:pPr>
              <a:endParaRPr lang="es-CL" sz="2400">
                <a:solidFill>
                  <a:schemeClr val="tx1"/>
                </a:solidFill>
              </a:endParaRPr>
            </a:p>
          </p:txBody>
        </p:sp>
        <p:pic>
          <p:nvPicPr>
            <p:cNvPr id="37893" name="Picture 1029"/>
            <p:cNvPicPr>
              <a:picLocks noChangeArrowheads="1"/>
            </p:cNvPicPr>
            <p:nvPr/>
          </p:nvPicPr>
          <p:blipFill>
            <a:blip r:embed="rId13"/>
            <a:srcRect/>
            <a:stretch>
              <a:fillRect/>
            </a:stretch>
          </p:blipFill>
          <p:spPr bwMode="auto">
            <a:xfrm>
              <a:off x="0" y="312"/>
              <a:ext cx="720" cy="1872"/>
            </a:xfrm>
            <a:prstGeom prst="rect">
              <a:avLst/>
            </a:prstGeom>
            <a:noFill/>
            <a:ln w="9525">
              <a:noFill/>
              <a:miter lim="800000"/>
              <a:headEnd/>
              <a:tailEnd/>
            </a:ln>
            <a:effectLst/>
          </p:spPr>
        </p:pic>
      </p:grpSp>
      <p:sp>
        <p:nvSpPr>
          <p:cNvPr id="37894" name="Rectangle 1030"/>
          <p:cNvSpPr>
            <a:spLocks noGrp="1" noChangeArrowheads="1"/>
          </p:cNvSpPr>
          <p:nvPr>
            <p:ph type="title"/>
          </p:nvPr>
        </p:nvSpPr>
        <p:spPr bwMode="auto">
          <a:xfrm>
            <a:off x="1219200" y="304800"/>
            <a:ext cx="7772400" cy="1206500"/>
          </a:xfrm>
          <a:prstGeom prst="rect">
            <a:avLst/>
          </a:prstGeom>
          <a:noFill/>
          <a:ln w="12700" cap="sq">
            <a:no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37895" name="Rectangle 1031"/>
          <p:cNvSpPr>
            <a:spLocks noGrp="1" noChangeArrowheads="1"/>
          </p:cNvSpPr>
          <p:nvPr>
            <p:ph type="body" idx="1"/>
          </p:nvPr>
        </p:nvSpPr>
        <p:spPr bwMode="auto">
          <a:xfrm>
            <a:off x="1219200" y="1600200"/>
            <a:ext cx="7772400" cy="4495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7896" name="Rectangle 1032"/>
          <p:cNvSpPr>
            <a:spLocks noGrp="1" noChangeArrowheads="1"/>
          </p:cNvSpPr>
          <p:nvPr>
            <p:ph type="dt" sz="half" idx="2"/>
          </p:nvPr>
        </p:nvSpPr>
        <p:spPr bwMode="auto">
          <a:xfrm>
            <a:off x="1143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a:defRPr sz="1400">
                <a:solidFill>
                  <a:schemeClr val="tx1"/>
                </a:solidFill>
              </a:defRPr>
            </a:lvl1pPr>
          </a:lstStyle>
          <a:p>
            <a:endParaRPr lang="es-ES"/>
          </a:p>
        </p:txBody>
      </p:sp>
      <p:sp>
        <p:nvSpPr>
          <p:cNvPr id="37897" name="Rectangle 1033"/>
          <p:cNvSpPr>
            <a:spLocks noGrp="1" noChangeArrowheads="1"/>
          </p:cNvSpPr>
          <p:nvPr>
            <p:ph type="ftr" sz="quarter" idx="3"/>
          </p:nvPr>
        </p:nvSpPr>
        <p:spPr bwMode="auto">
          <a:xfrm>
            <a:off x="3581400" y="64008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400">
                <a:solidFill>
                  <a:schemeClr val="tx1"/>
                </a:solidFill>
              </a:defRPr>
            </a:lvl1pPr>
          </a:lstStyle>
          <a:p>
            <a:r>
              <a:rPr lang="es-ES"/>
              <a:t>Américo Ibarra Lara                    Magister Gerencia Publica</a:t>
            </a:r>
          </a:p>
        </p:txBody>
      </p:sp>
      <p:sp>
        <p:nvSpPr>
          <p:cNvPr id="37898" name="Rectangle 1034"/>
          <p:cNvSpPr>
            <a:spLocks noGrp="1" noChangeArrowheads="1"/>
          </p:cNvSpPr>
          <p:nvPr>
            <p:ph type="sldNum" sz="quarter" idx="4"/>
          </p:nvPr>
        </p:nvSpPr>
        <p:spPr bwMode="auto">
          <a:xfrm>
            <a:off x="7239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400">
                <a:solidFill>
                  <a:schemeClr val="tx1"/>
                </a:solidFill>
              </a:defRPr>
            </a:lvl1pPr>
          </a:lstStyle>
          <a:p>
            <a:fld id="{702CEFC8-3BA5-43BD-B0CB-0E794D4D1FAB}"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SzPct val="90000"/>
        <a:buFont typeface="Symbol" pitchFamily="18" charset="2"/>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ftr" sz="quarter" idx="4294967295"/>
          </p:nvPr>
        </p:nvSpPr>
        <p:spPr>
          <a:xfrm>
            <a:off x="3962400" y="6400800"/>
            <a:ext cx="2895600" cy="457200"/>
          </a:xfrm>
        </p:spPr>
        <p:txBody>
          <a:bodyPr/>
          <a:lstStyle/>
          <a:p>
            <a:r>
              <a:rPr lang="es-ES" dirty="0"/>
              <a:t>Américo Ibarra Lara                </a:t>
            </a:r>
          </a:p>
        </p:txBody>
      </p:sp>
      <p:sp>
        <p:nvSpPr>
          <p:cNvPr id="92162" name="Rectangle 2"/>
          <p:cNvSpPr>
            <a:spLocks noGrp="1" noChangeArrowheads="1"/>
          </p:cNvSpPr>
          <p:nvPr>
            <p:ph type="ctrTitle"/>
          </p:nvPr>
        </p:nvSpPr>
        <p:spPr/>
        <p:txBody>
          <a:bodyPr/>
          <a:lstStyle/>
          <a:p>
            <a:pPr algn="ctr"/>
            <a:r>
              <a:rPr lang="es-ES" dirty="0" smtClean="0"/>
              <a:t>Aspectos Normativos del Presupuesto Público en Chile</a:t>
            </a:r>
            <a:r>
              <a:rPr lang="es-ES" dirty="0"/>
              <a:t/>
            </a:r>
            <a:br>
              <a:rPr lang="es-ES" dirty="0"/>
            </a:br>
            <a:endParaRPr lang="es-E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Américo Ibarra Lara                    Magister Gerencia Publica</a:t>
            </a:r>
          </a:p>
        </p:txBody>
      </p:sp>
      <p:sp>
        <p:nvSpPr>
          <p:cNvPr id="12290" name="Rectangle 2"/>
          <p:cNvSpPr>
            <a:spLocks noGrp="1" noChangeArrowheads="1"/>
          </p:cNvSpPr>
          <p:nvPr>
            <p:ph type="title"/>
          </p:nvPr>
        </p:nvSpPr>
        <p:spPr>
          <a:xfrm>
            <a:off x="1676400" y="304800"/>
            <a:ext cx="7315200" cy="1206500"/>
          </a:xfrm>
          <a:noFill/>
          <a:ln/>
        </p:spPr>
        <p:txBody>
          <a:bodyPr lIns="90488" tIns="44450" rIns="90488" bIns="44450"/>
          <a:lstStyle/>
          <a:p>
            <a:pPr algn="ctr"/>
            <a:r>
              <a:rPr lang="es-ES" sz="2000" b="1">
                <a:latin typeface="Tahoma" pitchFamily="34" charset="0"/>
              </a:rPr>
              <a:t>PRINCIPIOS DEL SISTEMA DE ADMINISTRACIÓN FINANCIERA DEL ESTADO</a:t>
            </a:r>
          </a:p>
        </p:txBody>
      </p:sp>
      <p:sp>
        <p:nvSpPr>
          <p:cNvPr id="12291" name="Rectangle 3"/>
          <p:cNvSpPr>
            <a:spLocks noGrp="1" noChangeArrowheads="1"/>
          </p:cNvSpPr>
          <p:nvPr>
            <p:ph type="body" idx="1"/>
          </p:nvPr>
        </p:nvSpPr>
        <p:spPr>
          <a:xfrm>
            <a:off x="1219200" y="1981200"/>
            <a:ext cx="7620000" cy="351472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Universalidad  : Todas las instituciones del Sector Público y sus operaciones estarán sujetas a un idéntico régimen financiero, presupuestario y contable.</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Unidad : No existirán mecanismos de excepción y por ende este principio a la aplicación de un sistema global y único de fondos públicos. Lo anterior queda claramente especificado en artículo n° 19 Constitución Política que indica “... los tributos que se recauden, cualquiera sea su naturaleza, ingresarán al patrimonio de la Nación y no podrán estar afectos a un destino determinado.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Programación: deberá existir una adecuada coordinación entre el presupuesto y la planificación del sector público.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Descentralización:  La ejecución de los procesos y actividades se afectarán por medio de los órganos operativos tanto nacionales como regionales y comunales.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05000" y="304800"/>
            <a:ext cx="7086600" cy="1206500"/>
          </a:xfrm>
          <a:noFill/>
          <a:ln/>
        </p:spPr>
        <p:txBody>
          <a:bodyPr lIns="90488" tIns="44450" rIns="90488" bIns="44450"/>
          <a:lstStyle/>
          <a:p>
            <a:pPr algn="ctr"/>
            <a:r>
              <a:rPr lang="es-ES" sz="2000" b="1">
                <a:latin typeface="Tahoma" pitchFamily="34" charset="0"/>
              </a:rPr>
              <a:t>EL PROCESO PRESUPUESTARIO</a:t>
            </a:r>
          </a:p>
        </p:txBody>
      </p:sp>
      <p:sp>
        <p:nvSpPr>
          <p:cNvPr id="13315" name="Rectangle 3"/>
          <p:cNvSpPr>
            <a:spLocks noGrp="1" noChangeArrowheads="1"/>
          </p:cNvSpPr>
          <p:nvPr>
            <p:ph type="body" idx="1"/>
          </p:nvPr>
        </p:nvSpPr>
        <p:spPr>
          <a:xfrm>
            <a:off x="1371600" y="1828800"/>
            <a:ext cx="7543800" cy="351472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El proceso presupuestario tiene la responsabilidad de asignar y proyectar los recursos financieros de acuerdo a los planes y programas aprobados.</a:t>
            </a:r>
          </a:p>
          <a:p>
            <a:pPr marL="0" indent="0" algn="just">
              <a:spcBef>
                <a:spcPct val="0"/>
              </a:spcBef>
              <a:buClrTx/>
              <a:buSzTx/>
              <a:buFontTx/>
              <a:buNone/>
            </a:pPr>
            <a:r>
              <a:rPr lang="es-ES" sz="1600">
                <a:effectLst>
                  <a:outerShdw blurRad="38100" dist="38100" dir="2700000" algn="tl">
                    <a:srgbClr val="000000"/>
                  </a:outerShdw>
                </a:effectLst>
              </a:rPr>
              <a:t>Esta constituido por dos herramientas centrales: el Programa Financiero y el Presupuesto.</a:t>
            </a: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Programa Financiero comprende un período de tres años y consta de los siguientes elementos:</a:t>
            </a:r>
          </a:p>
          <a:p>
            <a:pPr marL="0" indent="0" algn="just">
              <a:spcBef>
                <a:spcPct val="0"/>
              </a:spcBef>
              <a:buClrTx/>
              <a:buSzTx/>
              <a:buFontTx/>
              <a:buNone/>
            </a:pPr>
            <a:r>
              <a:rPr lang="es-ES" sz="1600">
                <a:effectLst>
                  <a:outerShdw blurRad="38100" dist="38100" dir="2700000" algn="tl">
                    <a:srgbClr val="000000"/>
                  </a:outerShdw>
                </a:effectLst>
              </a:rPr>
              <a:t>		1.-	Ingresos y Gastos.</a:t>
            </a:r>
          </a:p>
          <a:p>
            <a:pPr marL="0" indent="0" algn="just">
              <a:spcBef>
                <a:spcPct val="0"/>
              </a:spcBef>
              <a:buClrTx/>
              <a:buSzTx/>
              <a:buFontTx/>
              <a:buNone/>
            </a:pPr>
            <a:r>
              <a:rPr lang="es-ES" sz="1600">
                <a:effectLst>
                  <a:outerShdw blurRad="38100" dist="38100" dir="2700000" algn="tl">
                    <a:srgbClr val="000000"/>
                  </a:outerShdw>
                </a:effectLst>
              </a:rPr>
              <a:t>		2.-	Créditos Externos e Internos.</a:t>
            </a:r>
          </a:p>
          <a:p>
            <a:pPr marL="0" indent="0" algn="just">
              <a:spcBef>
                <a:spcPct val="0"/>
              </a:spcBef>
              <a:buClrTx/>
              <a:buSzTx/>
              <a:buFontTx/>
              <a:buNone/>
            </a:pPr>
            <a:r>
              <a:rPr lang="es-ES" sz="1600">
                <a:effectLst>
                  <a:outerShdw blurRad="38100" dist="38100" dir="2700000" algn="tl">
                    <a:srgbClr val="000000"/>
                  </a:outerShdw>
                </a:effectLst>
              </a:rPr>
              <a:t>		3.-	Inversiones.</a:t>
            </a:r>
          </a:p>
          <a:p>
            <a:pPr marL="0" indent="0" algn="just">
              <a:spcBef>
                <a:spcPct val="0"/>
              </a:spcBef>
              <a:buClrTx/>
              <a:buSzTx/>
              <a:buFontTx/>
              <a:buNone/>
            </a:pPr>
            <a:r>
              <a:rPr lang="es-ES" sz="1600">
                <a:effectLst>
                  <a:outerShdw blurRad="38100" dist="38100" dir="2700000" algn="tl">
                    <a:srgbClr val="000000"/>
                  </a:outerShdw>
                </a:effectLst>
              </a:rPr>
              <a:t>		4.-	Adquisiciones.</a:t>
            </a:r>
          </a:p>
          <a:p>
            <a:pPr marL="0" indent="0" algn="just">
              <a:spcBef>
                <a:spcPct val="0"/>
              </a:spcBef>
              <a:buClrTx/>
              <a:buSzTx/>
              <a:buFontTx/>
              <a:buNone/>
            </a:pPr>
            <a:r>
              <a:rPr lang="es-ES" sz="1600">
                <a:effectLst>
                  <a:outerShdw blurRad="38100" dist="38100" dir="2700000" algn="tl">
                    <a:srgbClr val="000000"/>
                  </a:outerShdw>
                </a:effectLst>
              </a:rPr>
              <a:t>		5.-	Necesidades de Personal.</a:t>
            </a:r>
          </a:p>
          <a:p>
            <a:pPr marL="0" indent="0" algn="just">
              <a:spcBef>
                <a:spcPct val="0"/>
              </a:spcBef>
              <a:buClrTx/>
              <a:buSzTx/>
              <a:buFontTx/>
              <a:buNone/>
            </a:pPr>
            <a:r>
              <a:rPr lang="es-ES" sz="1600">
                <a:effectLst>
                  <a:outerShdw blurRad="38100" dist="38100" dir="2700000" algn="tl">
                    <a:srgbClr val="000000"/>
                  </a:outerShdw>
                </a:effectLst>
              </a:rPr>
              <a:t>	</a:t>
            </a:r>
          </a:p>
          <a:p>
            <a:pPr marL="0" indent="0" algn="just">
              <a:spcBef>
                <a:spcPct val="0"/>
              </a:spcBef>
              <a:buClrTx/>
              <a:buSzTx/>
              <a:buFontTx/>
              <a:buNone/>
            </a:pPr>
            <a:r>
              <a:rPr lang="es-ES" sz="1600">
                <a:effectLst>
                  <a:outerShdw blurRad="38100" dist="38100" dir="2700000" algn="tl">
                    <a:srgbClr val="000000"/>
                  </a:outerShdw>
                </a:effectLst>
              </a:rPr>
              <a:t>Su objeto es compatibilizar la política fiscal de mediano plazo con la asignación de recursos presupuestarios y servir de enlace entre la planificación y el presupuesto.</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95400" y="1219200"/>
            <a:ext cx="7315200" cy="1206500"/>
          </a:xfrm>
          <a:noFill/>
          <a:ln/>
        </p:spPr>
        <p:txBody>
          <a:bodyPr lIns="90488" tIns="44450" rIns="90488" bIns="44450"/>
          <a:lstStyle/>
          <a:p>
            <a:pPr algn="ctr"/>
            <a:r>
              <a:rPr lang="es-ES" sz="3200" b="1">
                <a:latin typeface="Tahoma" pitchFamily="34" charset="0"/>
              </a:rPr>
              <a:t>EL PROCESO PRESUPUESTARIO</a:t>
            </a:r>
          </a:p>
        </p:txBody>
      </p:sp>
      <p:sp>
        <p:nvSpPr>
          <p:cNvPr id="14339" name="Rectangle 3"/>
          <p:cNvSpPr>
            <a:spLocks noGrp="1" noChangeArrowheads="1"/>
          </p:cNvSpPr>
          <p:nvPr>
            <p:ph type="body" idx="1"/>
          </p:nvPr>
        </p:nvSpPr>
        <p:spPr>
          <a:xfrm>
            <a:off x="1981200" y="2819400"/>
            <a:ext cx="6477000" cy="119062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800">
                <a:effectLst>
                  <a:outerShdw blurRad="38100" dist="38100" dir="2700000" algn="tl">
                    <a:srgbClr val="000000"/>
                  </a:outerShdw>
                </a:effectLst>
              </a:rPr>
              <a:t>El Presupuesto del Sector Público consiste en una estimación de ingresos y gastos del sector para un año dado y por medio de él se procura compatibilizar los recursos disponibles con el logro de las metas y objetivos previamente establecidos.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p:spPr>
        <p:txBody>
          <a:bodyPr lIns="90488" tIns="44450" rIns="90488" bIns="44450"/>
          <a:lstStyle/>
          <a:p>
            <a:pPr algn="ctr"/>
            <a:r>
              <a:rPr lang="es-ES" sz="2000" b="1"/>
              <a:t>ETAPAS DEL PROCESO</a:t>
            </a:r>
          </a:p>
        </p:txBody>
      </p:sp>
      <p:sp>
        <p:nvSpPr>
          <p:cNvPr id="15363" name="Rectangle 3"/>
          <p:cNvSpPr>
            <a:spLocks noGrp="1" noChangeArrowheads="1"/>
          </p:cNvSpPr>
          <p:nvPr>
            <p:ph type="body" idx="1"/>
          </p:nvPr>
        </p:nvSpPr>
        <p:spPr>
          <a:xfrm>
            <a:off x="1371600" y="1727200"/>
            <a:ext cx="7543800" cy="37592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FORMULACION : Consiste en la preparación de las proyecciones de ingreso y gastos en conformidad con las actividades que se efectuarán y las prioridades explicitadas por medio de políticas, planes y programas.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DISCUSIÓN : Análisis conjunto de las estimaciones y los elementos de juicio y antecedentes que sirven de respaldo entre los actores ( servicios, técnicos y autoridades ministeriales). La etapa concluye con la presentación del proyecto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APROBACIÓN : Se produce a través de diversas instancias de revisión a nivel del poder ejecutivo y concluye con la aprobación por parte del poder legislativo ( Ley de Presupuesto).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EJECUCIÓN , CONTROL Y EVALUACIÓN : Se lleva en forma simultánea como consecuencia de la aplicación de los procesos de administración de fondos, de contabilidad  y de control durante la vigencia del presupuesto.</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590800" y="228600"/>
            <a:ext cx="5638800" cy="1143000"/>
          </a:xfrm>
          <a:noFill/>
          <a:ln/>
        </p:spPr>
        <p:txBody>
          <a:bodyPr lIns="90488" tIns="44450" rIns="90488" bIns="44450"/>
          <a:lstStyle/>
          <a:p>
            <a:pPr algn="ctr"/>
            <a:r>
              <a:rPr lang="es-ES" sz="2000" b="1">
                <a:latin typeface="Tahoma" pitchFamily="34" charset="0"/>
              </a:rPr>
              <a:t>PROCESO DE ADMINISTRACIÓN </a:t>
            </a:r>
            <a:r>
              <a:rPr lang="es-CL" sz="2000" b="1">
                <a:latin typeface="Tahoma" pitchFamily="34" charset="0"/>
              </a:rPr>
              <a:t> </a:t>
            </a:r>
            <a:r>
              <a:rPr lang="es-ES" sz="2000" b="1">
                <a:latin typeface="Tahoma" pitchFamily="34" charset="0"/>
              </a:rPr>
              <a:t>DE FONDOS</a:t>
            </a:r>
          </a:p>
        </p:txBody>
      </p:sp>
      <p:sp>
        <p:nvSpPr>
          <p:cNvPr id="16387" name="Rectangle 3"/>
          <p:cNvSpPr>
            <a:spLocks noGrp="1" noChangeArrowheads="1"/>
          </p:cNvSpPr>
          <p:nvPr>
            <p:ph type="subTitle" idx="1"/>
          </p:nvPr>
        </p:nvSpPr>
        <p:spPr>
          <a:xfrm>
            <a:off x="2438400" y="1435100"/>
            <a:ext cx="6019800" cy="47371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600">
                <a:effectLst>
                  <a:outerShdw blurRad="38100" dist="38100" dir="2700000" algn="tl">
                    <a:srgbClr val="000000"/>
                  </a:outerShdw>
                </a:effectLst>
              </a:rPr>
              <a:t>Comprende aquellas acciones destinadas a recaudar, distribuir y controlar los fondos públicos, conforme las necesidades determinadas en el presupuesto.</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El sistema debe permitir la disponibilidad suficiente para que los pagos por adquisiciones de insumos y de servicios se efectúen en el momento oportuno.</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Operación del subsistema puede dividirse en tres fases: </a:t>
            </a:r>
            <a:endParaRPr lang="es-CL" sz="1600">
              <a:effectLst>
                <a:outerShdw blurRad="38100" dist="38100" dir="2700000" algn="tl">
                  <a:srgbClr val="000000"/>
                </a:outerShdw>
              </a:effectLst>
            </a:endParaRPr>
          </a:p>
          <a:p>
            <a:pPr algn="just">
              <a:spcBef>
                <a:spcPct val="0"/>
              </a:spcBef>
              <a:buClrTx/>
              <a:buSzTx/>
              <a:buFontTx/>
              <a:buNone/>
            </a:pPr>
            <a:r>
              <a:rPr lang="es-CL" sz="1600">
                <a:effectLst>
                  <a:outerShdw blurRad="38100" dist="38100" dir="2700000" algn="tl">
                    <a:srgbClr val="000000"/>
                  </a:outerShdw>
                </a:effectLst>
              </a:rPr>
              <a:t>	</a:t>
            </a:r>
            <a:r>
              <a:rPr lang="es-ES" sz="1600">
                <a:effectLst>
                  <a:outerShdw blurRad="38100" dist="38100" dir="2700000" algn="tl">
                    <a:srgbClr val="000000"/>
                  </a:outerShdw>
                </a:effectLst>
              </a:rPr>
              <a:t>1.- Recaudación, 2.-Administración de Caja y 3.- Pago</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Se opera sobre la base de recaudaciones y asignaciones globales de recursos y pagos directos que efectúa la Tesorería General de la República. Las asignaciones de fondos las efectúa la Tesorería con cargo a programas del Tesoro.</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Para la administración de fondos y retiro se opera sobre la base de los siguientes instrumentos: Cuenta única Fiscal ; Programa de Caja y  Giro Global. </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752600" y="304800"/>
            <a:ext cx="7239000" cy="1206500"/>
          </a:xfrm>
          <a:noFill/>
          <a:ln/>
        </p:spPr>
        <p:txBody>
          <a:bodyPr lIns="90488" tIns="44450" rIns="90488" bIns="44450"/>
          <a:lstStyle/>
          <a:p>
            <a:pPr algn="ctr"/>
            <a:r>
              <a:rPr lang="es-ES" sz="2000" b="1">
                <a:latin typeface="Tahoma" pitchFamily="34" charset="0"/>
              </a:rPr>
              <a:t>CRÉDITO PUBLICO</a:t>
            </a:r>
          </a:p>
        </p:txBody>
      </p:sp>
      <p:sp>
        <p:nvSpPr>
          <p:cNvPr id="17411" name="Rectangle 3"/>
          <p:cNvSpPr>
            <a:spLocks noGrp="1" noChangeArrowheads="1"/>
          </p:cNvSpPr>
          <p:nvPr>
            <p:ph type="body" idx="1"/>
          </p:nvPr>
        </p:nvSpPr>
        <p:spPr>
          <a:xfrm>
            <a:off x="1371600" y="1371600"/>
            <a:ext cx="7086600" cy="47371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Corresponde a la capacidad que tiene el Estado para contraer obligaciones internas o externas a través de operaciones tendientes a la obtención de recursos ( art... 34 DL 1263).</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Se constituye la deuda pública por  aquellos compromisos monetarios adquiridos por el Estado derivados  de obligaciones de pago futuro  o de empréstitos públicos internos o externos.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Empréstito Público es un contrato especial de derecho público por medio del cual el Estado obtiene recursos sujetos a reembolsos acorde a las condiciones que se establezcan.</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Servicio de la Deuda, constituido por la amortización de capital, el pago de los intereses, comisiones y otros convenidos.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La deuda pública podrá ser Directa o Indirecta. Será directa cuando sea constituida por el Fisco y los demás organismos públicos comprometidos en el pago. La indirecta por medio de garantir o avalar a algún organismo del sector público autorizado, pero que es asumida por el sector privado.</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1"/>
          </p:nvPr>
        </p:nvSpPr>
        <p:spPr/>
        <p:txBody>
          <a:bodyPr/>
          <a:lstStyle/>
          <a:p>
            <a:r>
              <a:rPr lang="es-ES"/>
              <a:t>Américo Ibarra Lara                    Magister Gerencia Publica</a:t>
            </a:r>
          </a:p>
        </p:txBody>
      </p:sp>
      <p:sp>
        <p:nvSpPr>
          <p:cNvPr id="18434" name="Rectangle 2"/>
          <p:cNvSpPr>
            <a:spLocks noGrp="1" noChangeArrowheads="1"/>
          </p:cNvSpPr>
          <p:nvPr>
            <p:ph type="title"/>
          </p:nvPr>
        </p:nvSpPr>
        <p:spPr>
          <a:xfrm>
            <a:off x="1219200" y="152400"/>
            <a:ext cx="7772400" cy="1206500"/>
          </a:xfrm>
          <a:noFill/>
          <a:ln/>
        </p:spPr>
        <p:txBody>
          <a:bodyPr lIns="90488" tIns="44450" rIns="90488" bIns="44450"/>
          <a:lstStyle/>
          <a:p>
            <a:pPr algn="ctr"/>
            <a:r>
              <a:rPr lang="es-ES" sz="2000" b="1"/>
              <a:t>EL PROCESO DE CONTROL FINANCIERO</a:t>
            </a:r>
          </a:p>
        </p:txBody>
      </p:sp>
      <p:sp>
        <p:nvSpPr>
          <p:cNvPr id="18435" name="Rectangle 3"/>
          <p:cNvSpPr>
            <a:spLocks noGrp="1" noChangeArrowheads="1"/>
          </p:cNvSpPr>
          <p:nvPr>
            <p:ph type="body" idx="1"/>
          </p:nvPr>
        </p:nvSpPr>
        <p:spPr>
          <a:xfrm>
            <a:off x="1447800" y="1219200"/>
            <a:ext cx="7086600" cy="49815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A este proceso le corresponde verificar y evaluar si la administración ha cumplido debidamente sus propósitos conforme a los medios humanos, técnicos y jurídicos de los que dispone.</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art.. 51 del DL 1263 dispone : “ El sistema de control financiero comprende todas las acciones orientadas a  cautelar y fiscalizar la correcta administración de los recursos del estado. Verificará fundamentalmente el cumplimiento de los fines, el acatamiento de las disposiciones legales, reglamentarias y la obtención de las metas programadas por los servicios que integran el sector público”.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Se configuran por tanto : un control sobre la eficacia, eficiencia y legalidad.</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Control de eficacia medida en función de las metas y se basa en los planes y programas ejecutados.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control de eficiencia se refiere a examinar los recursos utilizados a fin de establecer la racionalidad en su empleo.</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control de legalidad para verificar el acatamiento de las disposiciones legales y reglamentarias vigentes.</a:t>
            </a:r>
          </a:p>
        </p:txBody>
      </p:sp>
      <p:sp>
        <p:nvSpPr>
          <p:cNvPr id="18436" name="AutoShape 4">
            <a:hlinkClick r:id="rId2" action="ppaction://hlinksldjump"/>
          </p:cNvPr>
          <p:cNvSpPr>
            <a:spLocks noChangeArrowheads="1"/>
          </p:cNvSpPr>
          <p:nvPr/>
        </p:nvSpPr>
        <p:spPr bwMode="auto">
          <a:xfrm>
            <a:off x="7339013" y="6167438"/>
            <a:ext cx="622300" cy="458787"/>
          </a:xfrm>
          <a:prstGeom prst="leftArrow">
            <a:avLst>
              <a:gd name="adj1" fmla="val 50000"/>
              <a:gd name="adj2" fmla="val 33910"/>
            </a:avLst>
          </a:prstGeom>
          <a:solidFill>
            <a:srgbClr val="990000"/>
          </a:solidFill>
          <a:ln w="12700" cap="sq">
            <a:noFill/>
            <a:miter lim="800000"/>
            <a:headEnd/>
            <a:tailEnd/>
          </a:ln>
          <a:effectLst>
            <a:outerShdw dist="107763" dir="18900000" algn="ctr" rotWithShape="0">
              <a:schemeClr val="bg2"/>
            </a:outerShdw>
          </a:effectLst>
        </p:spPr>
        <p:txBody>
          <a:bodyPr wrap="none" anchor="ctr">
            <a:spAutoFit/>
          </a:bodyPr>
          <a:lstStyle/>
          <a:p>
            <a:r>
              <a:rPr lang="es-ES" sz="1200">
                <a:solidFill>
                  <a:schemeClr val="tx1"/>
                </a:solidFill>
              </a:rPr>
              <a:t>Indice</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52600" y="476250"/>
            <a:ext cx="6629400" cy="1143000"/>
          </a:xfrm>
          <a:noFill/>
          <a:ln/>
        </p:spPr>
        <p:txBody>
          <a:bodyPr lIns="90488" tIns="44450" rIns="90488" bIns="44450"/>
          <a:lstStyle/>
          <a:p>
            <a:pPr algn="ctr"/>
            <a:r>
              <a:rPr lang="es-ES" sz="2000" b="1">
                <a:latin typeface="Tahoma" pitchFamily="34" charset="0"/>
              </a:rPr>
              <a:t>EL SISTEMA DE CONTABILIDAD GENERAL DE LA NACIÓN</a:t>
            </a:r>
          </a:p>
        </p:txBody>
      </p:sp>
      <p:sp>
        <p:nvSpPr>
          <p:cNvPr id="19459" name="Rectangle 3"/>
          <p:cNvSpPr>
            <a:spLocks noGrp="1" noChangeArrowheads="1"/>
          </p:cNvSpPr>
          <p:nvPr>
            <p:ph type="body" idx="1"/>
          </p:nvPr>
        </p:nvSpPr>
        <p:spPr>
          <a:xfrm>
            <a:off x="1828800" y="1600200"/>
            <a:ext cx="6324600" cy="39370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800">
                <a:effectLst>
                  <a:outerShdw blurRad="38100" dist="38100" dir="2700000" algn="tl">
                    <a:srgbClr val="000000"/>
                  </a:outerShdw>
                </a:effectLst>
              </a:rPr>
              <a:t>Artículo 87 de la Constitución Política establece que la Contraloría debe “ llevar la contabilidad general de la Nación”. Nación asimilada al concepto de Estado y por tanto su alcance comprende al conjunto de servicios y organismos de que se vale el estado para el cumplimiento de sus fines.</a:t>
            </a:r>
            <a:endParaRPr lang="es-CL" sz="1800">
              <a:effectLst>
                <a:outerShdw blurRad="38100" dist="38100" dir="2700000" algn="tl">
                  <a:srgbClr val="000000"/>
                </a:outerShdw>
              </a:effectLst>
            </a:endParaRPr>
          </a:p>
          <a:p>
            <a:pPr marL="0" indent="0" algn="just">
              <a:spcBef>
                <a:spcPct val="0"/>
              </a:spcBef>
              <a:buClrTx/>
              <a:buSzTx/>
              <a:buFontTx/>
              <a:buNone/>
            </a:pPr>
            <a:endParaRPr lang="es-ES" sz="1800">
              <a:effectLst>
                <a:outerShdw blurRad="38100" dist="38100" dir="2700000" algn="tl">
                  <a:srgbClr val="000000"/>
                </a:outerShdw>
              </a:effectLst>
            </a:endParaRPr>
          </a:p>
          <a:p>
            <a:pPr marL="0" indent="0" algn="just">
              <a:spcBef>
                <a:spcPct val="0"/>
              </a:spcBef>
              <a:buClrTx/>
              <a:buSzTx/>
              <a:buFontTx/>
              <a:buNone/>
            </a:pPr>
            <a:r>
              <a:rPr lang="es-ES" sz="1800">
                <a:effectLst>
                  <a:outerShdw blurRad="38100" dist="38100" dir="2700000" algn="tl">
                    <a:srgbClr val="000000"/>
                  </a:outerShdw>
                </a:effectLst>
              </a:rPr>
              <a:t>En el contexto descrito, la Contraloría General de la República debe fijar el marco doctrinario sobre la operatoria del sistema, esto es determinar los principios y normas y procedimientos técnicos, correspondi</a:t>
            </a:r>
            <a:r>
              <a:rPr lang="es-CL" sz="1800">
                <a:effectLst>
                  <a:outerShdw blurRad="38100" dist="38100" dir="2700000" algn="tl">
                    <a:srgbClr val="000000"/>
                  </a:outerShdw>
                </a:effectLst>
              </a:rPr>
              <a:t>é</a:t>
            </a:r>
            <a:r>
              <a:rPr lang="es-ES" sz="1800">
                <a:effectLst>
                  <a:outerShdw blurRad="38100" dist="38100" dir="2700000" algn="tl">
                    <a:srgbClr val="000000"/>
                  </a:outerShdw>
                </a:effectLst>
              </a:rPr>
              <a:t>ndole a cada una de las entidades públicas la responsabilidad del diseño, desarrollo y mantención de su propio sistema contable, la que debe estar diseñada en concordancia con su estructura administrativa, necesidades de información y disponibilidad de recursos materiales, humanos y tecnológicos.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0" y="304800"/>
            <a:ext cx="6019800" cy="1206500"/>
          </a:xfrm>
          <a:noFill/>
          <a:ln/>
        </p:spPr>
        <p:txBody>
          <a:bodyPr lIns="90488" tIns="44450" rIns="90488" bIns="44450"/>
          <a:lstStyle/>
          <a:p>
            <a:pPr algn="ctr"/>
            <a:r>
              <a:rPr lang="es-ES" sz="2000" b="1">
                <a:latin typeface="Tahoma" pitchFamily="34" charset="0"/>
              </a:rPr>
              <a:t>OBJETIVO  DEL SISTEMA DE CONTABILIDAD</a:t>
            </a:r>
          </a:p>
        </p:txBody>
      </p:sp>
      <p:sp>
        <p:nvSpPr>
          <p:cNvPr id="20483" name="Rectangle 3"/>
          <p:cNvSpPr>
            <a:spLocks noGrp="1" noChangeArrowheads="1"/>
          </p:cNvSpPr>
          <p:nvPr>
            <p:ph type="body" idx="1"/>
          </p:nvPr>
        </p:nvSpPr>
        <p:spPr>
          <a:xfrm>
            <a:off x="2133600" y="1828800"/>
            <a:ext cx="5791200" cy="17399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800">
                <a:effectLst>
                  <a:outerShdw blurRad="38100" dist="38100" dir="2700000" algn="tl">
                    <a:srgbClr val="000000"/>
                  </a:outerShdw>
                </a:effectLst>
              </a:rPr>
              <a:t>	“....... entregar información de la situación económica financiera y de la gestión presupuestaria a los distintos niveles jerárquicos del sector público, destinada a apoyar el proceso de toma de decisiones en relación con el control y la planificación, como a terceros interesados en la gestión del estado.”</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05000" y="304800"/>
            <a:ext cx="7086600" cy="1206500"/>
          </a:xfrm>
          <a:noFill/>
          <a:ln/>
        </p:spPr>
        <p:txBody>
          <a:bodyPr lIns="90488" tIns="44450" rIns="90488" bIns="44450"/>
          <a:lstStyle/>
          <a:p>
            <a:pPr algn="ctr"/>
            <a:r>
              <a:rPr lang="es-ES" sz="1800" b="1">
                <a:latin typeface="Tahoma" pitchFamily="34" charset="0"/>
              </a:rPr>
              <a:t>PRINCIPIOS DE LA CONTABILIDAD GENERAL DE LA NACIÓN</a:t>
            </a:r>
          </a:p>
        </p:txBody>
      </p:sp>
      <p:sp>
        <p:nvSpPr>
          <p:cNvPr id="21507" name="Rectangle 3"/>
          <p:cNvSpPr>
            <a:spLocks noGrp="1" noChangeArrowheads="1"/>
          </p:cNvSpPr>
          <p:nvPr>
            <p:ph type="body" idx="1"/>
          </p:nvPr>
        </p:nvSpPr>
        <p:spPr>
          <a:xfrm>
            <a:off x="1524000" y="1676400"/>
            <a:ext cx="6934200" cy="44862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800">
                <a:effectLst>
                  <a:outerShdw blurRad="38100" dist="38100" dir="2700000" algn="tl">
                    <a:srgbClr val="000000"/>
                  </a:outerShdw>
                </a:effectLst>
              </a:rPr>
              <a:t>Entidad Contable : Cada unidad organizacional que administre recursos y obligaciones es independiente con derechos y atribuciones y deberes propios.</a:t>
            </a:r>
          </a:p>
          <a:p>
            <a:pPr marL="0" indent="0" algn="just">
              <a:spcBef>
                <a:spcPct val="0"/>
              </a:spcBef>
              <a:buClrTx/>
              <a:buSzTx/>
              <a:buFontTx/>
              <a:buNone/>
            </a:pPr>
            <a:r>
              <a:rPr lang="es-ES" sz="1800">
                <a:effectLst>
                  <a:outerShdw blurRad="38100" dist="38100" dir="2700000" algn="tl">
                    <a:srgbClr val="000000"/>
                  </a:outerShdw>
                </a:effectLst>
              </a:rPr>
              <a:t>Periodo Contable.</a:t>
            </a:r>
            <a:endParaRPr lang="es-CL" sz="1800">
              <a:effectLst>
                <a:outerShdw blurRad="38100" dist="38100" dir="2700000" algn="tl">
                  <a:srgbClr val="000000"/>
                </a:outerShdw>
              </a:effectLst>
            </a:endParaRPr>
          </a:p>
          <a:p>
            <a:pPr marL="0" indent="0" algn="just">
              <a:spcBef>
                <a:spcPct val="0"/>
              </a:spcBef>
              <a:buClrTx/>
              <a:buSzTx/>
              <a:buFontTx/>
              <a:buNone/>
            </a:pPr>
            <a:endParaRPr lang="es-ES" sz="1800">
              <a:effectLst>
                <a:outerShdw blurRad="38100" dist="38100" dir="2700000" algn="tl">
                  <a:srgbClr val="000000"/>
                </a:outerShdw>
              </a:effectLst>
            </a:endParaRPr>
          </a:p>
          <a:p>
            <a:pPr marL="0" indent="0" algn="just">
              <a:spcBef>
                <a:spcPct val="0"/>
              </a:spcBef>
              <a:buClrTx/>
              <a:buSzTx/>
              <a:buFontTx/>
              <a:buNone/>
            </a:pPr>
            <a:r>
              <a:rPr lang="es-ES" sz="1800">
                <a:effectLst>
                  <a:outerShdw blurRad="38100" dist="38100" dir="2700000" algn="tl">
                    <a:srgbClr val="000000"/>
                  </a:outerShdw>
                </a:effectLst>
              </a:rPr>
              <a:t>Devengado. La contabilidad registra todos los recursos y obligaciones en el momento que se generen, independiente de que estos hayan sido o no percibidos o pagados. ( “ los derechos y compromisos monetarios que tengan su origen en la ejecución del presupuesto general de la Nación, se contabilizan como Cuentas por Cobrar ejecución Presupuestarias y Cuentas por pagar de Ejecución presupuestaria, aún cuando la percepción o el pago según corresponda, se materialice en forma simultánea”).</a:t>
            </a:r>
            <a:endParaRPr lang="es-CL" sz="1800">
              <a:effectLst>
                <a:outerShdw blurRad="38100" dist="38100" dir="2700000" algn="tl">
                  <a:srgbClr val="000000"/>
                </a:outerShdw>
              </a:effectLst>
            </a:endParaRPr>
          </a:p>
          <a:p>
            <a:pPr marL="0" indent="0" algn="just">
              <a:spcBef>
                <a:spcPct val="0"/>
              </a:spcBef>
              <a:buClrTx/>
              <a:buSzTx/>
              <a:buFontTx/>
              <a:buNone/>
            </a:pPr>
            <a:endParaRPr lang="es-ES" sz="1800">
              <a:effectLst>
                <a:outerShdw blurRad="38100" dist="38100" dir="2700000" algn="tl">
                  <a:srgbClr val="000000"/>
                </a:outerShdw>
              </a:effectLst>
            </a:endParaRPr>
          </a:p>
          <a:p>
            <a:pPr marL="0" indent="0" algn="just">
              <a:spcBef>
                <a:spcPct val="0"/>
              </a:spcBef>
              <a:buClrTx/>
              <a:buSzTx/>
              <a:buFontTx/>
              <a:buNone/>
            </a:pPr>
            <a:r>
              <a:rPr lang="es-ES" sz="1800">
                <a:effectLst>
                  <a:outerShdw blurRad="38100" dist="38100" dir="2700000" algn="tl">
                    <a:srgbClr val="000000"/>
                  </a:outerShdw>
                </a:effectLst>
              </a:rPr>
              <a:t>Realización. Se reconoce n resultados económicos sólo cuando la operación que los origina queda perfeccionada desde el punto de vista de la legislación o práctica comercial aplicable.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algn="ctr"/>
            <a:r>
              <a:rPr lang="es-ES" sz="4000"/>
              <a:t>Temario Introductorio Básico	</a:t>
            </a:r>
          </a:p>
        </p:txBody>
      </p:sp>
      <p:sp>
        <p:nvSpPr>
          <p:cNvPr id="93187" name="Rectangle 1027"/>
          <p:cNvSpPr>
            <a:spLocks noGrp="1" noChangeArrowheads="1"/>
          </p:cNvSpPr>
          <p:nvPr>
            <p:ph type="body" idx="1"/>
          </p:nvPr>
        </p:nvSpPr>
        <p:spPr>
          <a:xfrm>
            <a:off x="1219200" y="2362200"/>
            <a:ext cx="7239000" cy="2438400"/>
          </a:xfrm>
        </p:spPr>
        <p:txBody>
          <a:bodyPr/>
          <a:lstStyle/>
          <a:p>
            <a:pPr>
              <a:lnSpc>
                <a:spcPct val="90000"/>
              </a:lnSpc>
            </a:pPr>
            <a:r>
              <a:rPr lang="es-ES" sz="1800" dirty="0">
                <a:hlinkClick r:id="rId2" action="ppaction://hlinksldjump"/>
              </a:rPr>
              <a:t>Conceptos Introductorios</a:t>
            </a:r>
          </a:p>
          <a:p>
            <a:pPr lvl="1">
              <a:lnSpc>
                <a:spcPct val="90000"/>
              </a:lnSpc>
            </a:pPr>
            <a:r>
              <a:rPr lang="es-ES" sz="1600" dirty="0"/>
              <a:t>Ley de Bases Generales de la Administración del Estado</a:t>
            </a:r>
          </a:p>
          <a:p>
            <a:pPr lvl="2">
              <a:lnSpc>
                <a:spcPct val="90000"/>
              </a:lnSpc>
            </a:pPr>
            <a:r>
              <a:rPr lang="es-ES" sz="1400" dirty="0"/>
              <a:t>Sistema de Administración Financiera del Estado</a:t>
            </a:r>
          </a:p>
          <a:p>
            <a:pPr lvl="1">
              <a:lnSpc>
                <a:spcPct val="90000"/>
              </a:lnSpc>
            </a:pPr>
            <a:endParaRPr lang="es-ES" sz="1400" dirty="0"/>
          </a:p>
          <a:p>
            <a:pPr>
              <a:lnSpc>
                <a:spcPct val="90000"/>
              </a:lnSpc>
            </a:pPr>
            <a:r>
              <a:rPr lang="es-ES" sz="1600" dirty="0">
                <a:hlinkClick r:id="rId3" action="ppaction://hlinksldjump"/>
              </a:rPr>
              <a:t>Conceptos de Contabilidad Gubernamental</a:t>
            </a:r>
            <a:endParaRPr lang="es-ES" sz="1600" dirty="0"/>
          </a:p>
          <a:p>
            <a:pPr>
              <a:lnSpc>
                <a:spcPct val="90000"/>
              </a:lnSpc>
            </a:pPr>
            <a:r>
              <a:rPr lang="es-ES" sz="1600" dirty="0"/>
              <a:t>Relación entre la Contabilidad Gubernamental y los Sistemas Presupuestarios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1600200" y="1371600"/>
            <a:ext cx="6858000" cy="47371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Bienes Económicos. La contabilidad reconoce todos los recursos y obligaciones susceptibles de valuar en términos monetarios.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Dualidad Económica. La contabilidad reconoce la igualdad entre los recursos disponibles para el logro de los objetivos y las fuentes de dichos recursos ( partida doble).</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Moneda como unidad de medida.</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Entidad en marcha.</a:t>
            </a:r>
          </a:p>
          <a:p>
            <a:pPr marL="0" indent="0" algn="just">
              <a:spcBef>
                <a:spcPct val="0"/>
              </a:spcBef>
              <a:buClrTx/>
              <a:buSzTx/>
              <a:buFontTx/>
              <a:buNone/>
            </a:pPr>
            <a:r>
              <a:rPr lang="es-ES" sz="1600">
                <a:effectLst>
                  <a:outerShdw blurRad="38100" dist="38100" dir="2700000" algn="tl">
                    <a:srgbClr val="000000"/>
                  </a:outerShdw>
                </a:effectLst>
              </a:rPr>
              <a:t>Costo como base de valuación. (valor costo de adquisición, producción o canje).</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Exposición. Los estados contables deben contener toda la información necesaria para una adecuada interpretación de la situación presupuestaria y económica financiera de las entidades contables.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Objetividad. La contabilidad reconoce los cambios que se producen en los recursos y obligaciones en la medida que sea posible cuantificarlos objetivamente. </a:t>
            </a:r>
          </a:p>
        </p:txBody>
      </p:sp>
      <p:sp>
        <p:nvSpPr>
          <p:cNvPr id="22531" name="Rectangle 3"/>
          <p:cNvSpPr>
            <a:spLocks noChangeArrowheads="1"/>
          </p:cNvSpPr>
          <p:nvPr/>
        </p:nvSpPr>
        <p:spPr bwMode="auto">
          <a:xfrm>
            <a:off x="838200" y="228600"/>
            <a:ext cx="7772400" cy="1143000"/>
          </a:xfrm>
          <a:prstGeom prst="rect">
            <a:avLst/>
          </a:prstGeom>
          <a:noFill/>
          <a:ln w="12700">
            <a:noFill/>
            <a:miter lim="800000"/>
            <a:headEnd/>
            <a:tailEnd/>
          </a:ln>
          <a:effectLst/>
        </p:spPr>
        <p:txBody>
          <a:bodyPr lIns="90488" tIns="44450" rIns="90488" bIns="44450" anchor="ctr"/>
          <a:lstStyle/>
          <a:p>
            <a:pPr eaLnBrk="0" hangingPunct="0"/>
            <a:r>
              <a:rPr lang="es-ES" sz="1800" b="1">
                <a:solidFill>
                  <a:schemeClr val="tx2"/>
                </a:solidFill>
              </a:rPr>
              <a:t>PRINCIPIOS DE LA CONTABILIDAD</a:t>
            </a:r>
            <a:endParaRPr lang="es-CL" sz="1800" b="1">
              <a:solidFill>
                <a:schemeClr val="tx2"/>
              </a:solidFill>
            </a:endParaRPr>
          </a:p>
          <a:p>
            <a:pPr eaLnBrk="0" hangingPunct="0"/>
            <a:r>
              <a:rPr lang="es-ES" sz="1800" b="1">
                <a:solidFill>
                  <a:schemeClr val="tx2"/>
                </a:solidFill>
              </a:rPr>
              <a:t> GENERAL DE LA NACIÓN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33600" y="304800"/>
            <a:ext cx="6858000" cy="1206500"/>
          </a:xfrm>
          <a:noFill/>
          <a:ln/>
        </p:spPr>
        <p:txBody>
          <a:bodyPr lIns="90488" tIns="44450" rIns="90488" bIns="44450"/>
          <a:lstStyle/>
          <a:p>
            <a:pPr algn="ctr"/>
            <a:r>
              <a:rPr lang="es-ES" sz="1800" b="1">
                <a:latin typeface="Tahoma" pitchFamily="34" charset="0"/>
              </a:rPr>
              <a:t>PRINCIPIOS DE LA CONTABILIDAD GENERAL DE LA NACIÓN</a:t>
            </a:r>
          </a:p>
        </p:txBody>
      </p:sp>
      <p:sp>
        <p:nvSpPr>
          <p:cNvPr id="23555" name="Rectangle 3"/>
          <p:cNvSpPr>
            <a:spLocks noGrp="1" noChangeArrowheads="1"/>
          </p:cNvSpPr>
          <p:nvPr>
            <p:ph type="body" idx="1"/>
          </p:nvPr>
        </p:nvSpPr>
        <p:spPr>
          <a:xfrm>
            <a:off x="1981200" y="1905000"/>
            <a:ext cx="6400800" cy="4211638"/>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800">
                <a:effectLst>
                  <a:outerShdw blurRad="38100" dist="38100" dir="2700000" algn="tl">
                    <a:srgbClr val="000000"/>
                  </a:outerShdw>
                </a:effectLst>
              </a:rPr>
              <a:t>Equidad. Los principios contables deben aplicarse con imparcialidad garantizando que toda la información presupuestaria y económica financiera que fluya del proceso contable, refleje razonable y equitativamente los legítimos derechos de los distintos sectores interesados.</a:t>
            </a:r>
            <a:endParaRPr lang="es-CL" sz="1800">
              <a:effectLst>
                <a:outerShdw blurRad="38100" dist="38100" dir="2700000" algn="tl">
                  <a:srgbClr val="000000"/>
                </a:outerShdw>
              </a:effectLst>
            </a:endParaRPr>
          </a:p>
          <a:p>
            <a:pPr marL="0" indent="0" algn="just">
              <a:spcBef>
                <a:spcPct val="0"/>
              </a:spcBef>
              <a:buClrTx/>
              <a:buSzTx/>
              <a:buFontTx/>
              <a:buNone/>
            </a:pPr>
            <a:endParaRPr lang="es-ES" sz="1800">
              <a:effectLst>
                <a:outerShdw blurRad="38100" dist="38100" dir="2700000" algn="tl">
                  <a:srgbClr val="000000"/>
                </a:outerShdw>
              </a:effectLst>
            </a:endParaRPr>
          </a:p>
          <a:p>
            <a:pPr marL="0" indent="0" algn="just">
              <a:spcBef>
                <a:spcPct val="0"/>
              </a:spcBef>
              <a:buClrTx/>
              <a:buSzTx/>
              <a:buFontTx/>
              <a:buNone/>
            </a:pPr>
            <a:r>
              <a:rPr lang="es-ES" sz="1800">
                <a:effectLst>
                  <a:outerShdw blurRad="38100" dist="38100" dir="2700000" algn="tl">
                    <a:srgbClr val="000000"/>
                  </a:outerShdw>
                </a:effectLst>
              </a:rPr>
              <a:t>Criterio Prudencial. Se requiere para la medición de los recursos y obligaciones que se incorporen las estimaciones que permitan distribuir costos, gastos e ingresos entre períodos de tiempo relativamente cortos y entre diversas actividades., optando por la posición más conservadora</a:t>
            </a:r>
            <a:endParaRPr lang="es-CL" sz="1800">
              <a:effectLst>
                <a:outerShdw blurRad="38100" dist="38100" dir="2700000" algn="tl">
                  <a:srgbClr val="000000"/>
                </a:outerShdw>
              </a:effectLst>
            </a:endParaRPr>
          </a:p>
          <a:p>
            <a:pPr marL="0" indent="0" algn="just">
              <a:spcBef>
                <a:spcPct val="0"/>
              </a:spcBef>
              <a:buClrTx/>
              <a:buSzTx/>
              <a:buFontTx/>
              <a:buNone/>
            </a:pPr>
            <a:endParaRPr lang="es-ES" sz="1800">
              <a:effectLst>
                <a:outerShdw blurRad="38100" dist="38100" dir="2700000" algn="tl">
                  <a:srgbClr val="000000"/>
                </a:outerShdw>
              </a:effectLst>
            </a:endParaRPr>
          </a:p>
          <a:p>
            <a:pPr marL="0" indent="0" algn="just">
              <a:spcBef>
                <a:spcPct val="0"/>
              </a:spcBef>
              <a:buClrTx/>
              <a:buSzTx/>
              <a:buFontTx/>
              <a:buNone/>
            </a:pPr>
            <a:r>
              <a:rPr lang="es-ES" sz="1800">
                <a:effectLst>
                  <a:outerShdw blurRad="38100" dist="38100" dir="2700000" algn="tl">
                    <a:srgbClr val="000000"/>
                  </a:outerShdw>
                </a:effectLst>
              </a:rPr>
              <a:t>Significación e Importancia relativa. Siempre deberá actuarse con un sentido práctico y no distorsionando el cuadro general de información.</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2514600" y="304800"/>
            <a:ext cx="5943600" cy="914400"/>
          </a:xfrm>
          <a:noFill/>
          <a:ln/>
        </p:spPr>
        <p:txBody>
          <a:bodyPr lIns="90488" tIns="44450" rIns="90488" bIns="44450"/>
          <a:lstStyle/>
          <a:p>
            <a:pPr algn="ctr"/>
            <a:r>
              <a:rPr lang="es-ES" sz="2000" b="1"/>
              <a:t>ESTRUCTURA FUNCIONAL DE LA C.G.N.</a:t>
            </a:r>
          </a:p>
        </p:txBody>
      </p:sp>
      <p:sp>
        <p:nvSpPr>
          <p:cNvPr id="24579" name="Rectangle 3"/>
          <p:cNvSpPr>
            <a:spLocks noGrp="1" noChangeArrowheads="1"/>
          </p:cNvSpPr>
          <p:nvPr>
            <p:ph type="subTitle" idx="1"/>
          </p:nvPr>
        </p:nvSpPr>
        <p:spPr>
          <a:xfrm>
            <a:off x="1981200" y="1143000"/>
            <a:ext cx="6934200" cy="4876800"/>
          </a:xfrm>
          <a:solidFill>
            <a:srgbClr val="990000"/>
          </a:solidFill>
          <a:ln/>
          <a:effectLst>
            <a:outerShdw dist="107763" dir="18900000" algn="ctr" rotWithShape="0">
              <a:schemeClr val="bg2"/>
            </a:outerShdw>
          </a:effectLst>
        </p:spPr>
        <p:txBody>
          <a:bodyPr lIns="90488" tIns="44450" rIns="90488" bIns="44450"/>
          <a:lstStyle/>
          <a:p>
            <a:pPr marL="342900" indent="-342900"/>
            <a:r>
              <a:rPr lang="es-ES" sz="1200" b="1">
                <a:effectLst>
                  <a:outerShdw blurRad="38100" dist="38100" dir="2700000" algn="tl">
                    <a:srgbClr val="000000"/>
                  </a:outerShdw>
                </a:effectLst>
              </a:rPr>
              <a:t>RECURSOS					 OBLIGACIONES</a:t>
            </a:r>
          </a:p>
          <a:p>
            <a:pPr marL="342900" indent="-342900"/>
            <a:endParaRPr lang="es-ES" sz="1200" b="1">
              <a:effectLst>
                <a:outerShdw blurRad="38100" dist="38100" dir="2700000" algn="tl">
                  <a:srgbClr val="000000"/>
                </a:outerShdw>
              </a:effectLst>
            </a:endParaRPr>
          </a:p>
          <a:p>
            <a:pPr marL="342900" indent="-342900"/>
            <a:r>
              <a:rPr lang="es-ES" sz="1200" b="1">
                <a:effectLst>
                  <a:outerShdw blurRad="38100" dist="38100" dir="2700000" algn="tl">
                    <a:srgbClr val="000000"/>
                  </a:outerShdw>
                </a:effectLst>
              </a:rPr>
              <a:t>1.- EJECUCIÓN PRESUPUESTARIA		1.- EJECUCIÓN PRESUPUESTARIA</a:t>
            </a:r>
          </a:p>
          <a:p>
            <a:pPr marL="342900" indent="-342900"/>
            <a:endParaRPr lang="es-ES" sz="1200" b="1">
              <a:effectLst>
                <a:outerShdw blurRad="38100" dist="38100" dir="2700000" algn="tl">
                  <a:srgbClr val="000000"/>
                </a:outerShdw>
              </a:effectLst>
            </a:endParaRPr>
          </a:p>
          <a:p>
            <a:pPr marL="342900" indent="-342900"/>
            <a:r>
              <a:rPr lang="es-ES" sz="1200" b="1">
                <a:effectLst>
                  <a:outerShdw blurRad="38100" dist="38100" dir="2700000" algn="tl">
                    <a:srgbClr val="000000"/>
                  </a:outerShdw>
                </a:effectLst>
              </a:rPr>
              <a:t>	CUENTAS POR COBRAR			CUENTAS POR PAGAR</a:t>
            </a:r>
          </a:p>
          <a:p>
            <a:pPr marL="342900" indent="-342900"/>
            <a:r>
              <a:rPr lang="es-ES" sz="1200" b="1">
                <a:effectLst>
                  <a:outerShdw blurRad="38100" dist="38100" dir="2700000" algn="tl">
                    <a:srgbClr val="000000"/>
                  </a:outerShdw>
                </a:effectLst>
              </a:rPr>
              <a:t>	INGRESOS PRESUPUESTARIOS			GASTOS PRESUPUESTARIOS</a:t>
            </a:r>
          </a:p>
          <a:p>
            <a:pPr marL="342900" indent="-342900"/>
            <a:endParaRPr lang="es-ES" sz="1200" b="1">
              <a:effectLst>
                <a:outerShdw blurRad="38100" dist="38100" dir="2700000" algn="tl">
                  <a:srgbClr val="000000"/>
                </a:outerShdw>
              </a:effectLst>
            </a:endParaRPr>
          </a:p>
          <a:p>
            <a:pPr marL="342900" indent="-342900"/>
            <a:r>
              <a:rPr lang="es-ES" sz="1200" b="1">
                <a:effectLst>
                  <a:outerShdw blurRad="38100" dist="38100" dir="2700000" algn="tl">
                    <a:srgbClr val="000000"/>
                  </a:outerShdw>
                </a:effectLst>
              </a:rPr>
              <a:t>2.- FONDOS				6.- DEUDA</a:t>
            </a:r>
          </a:p>
          <a:p>
            <a:pPr marL="342900" indent="-342900"/>
            <a:r>
              <a:rPr lang="es-ES" sz="1200" b="1">
                <a:effectLst>
                  <a:outerShdw blurRad="38100" dist="38100" dir="2700000" algn="tl">
                    <a:srgbClr val="000000"/>
                  </a:outerShdw>
                </a:effectLst>
              </a:rPr>
              <a:t>	DISPONIBILIDADES				DEUDA CORRIENTE</a:t>
            </a:r>
          </a:p>
          <a:p>
            <a:pPr marL="342900" indent="-342900"/>
            <a:r>
              <a:rPr lang="es-ES" sz="1200" b="1">
                <a:effectLst>
                  <a:outerShdw blurRad="38100" dist="38100" dir="2700000" algn="tl">
                    <a:srgbClr val="000000"/>
                  </a:outerShdw>
                </a:effectLst>
              </a:rPr>
              <a:t>						DEUDA PUBLICA INTERNA</a:t>
            </a:r>
          </a:p>
          <a:p>
            <a:pPr marL="342900" indent="-342900"/>
            <a:r>
              <a:rPr lang="es-ES" sz="1200" b="1">
                <a:effectLst>
                  <a:outerShdw blurRad="38100" dist="38100" dir="2700000" algn="tl">
                    <a:srgbClr val="000000"/>
                  </a:outerShdw>
                </a:effectLst>
              </a:rPr>
              <a:t>						DEUDA PUBLICA EXTERNA</a:t>
            </a:r>
          </a:p>
          <a:p>
            <a:pPr marL="342900" indent="-342900"/>
            <a:r>
              <a:rPr lang="es-ES" sz="1200" b="1">
                <a:effectLst>
                  <a:outerShdw blurRad="38100" dist="38100" dir="2700000" algn="tl">
                    <a:srgbClr val="000000"/>
                  </a:outerShdw>
                </a:effectLst>
              </a:rPr>
              <a:t>						OTROS PASIVOS</a:t>
            </a:r>
          </a:p>
          <a:p>
            <a:pPr marL="342900" indent="-342900"/>
            <a:r>
              <a:rPr lang="es-ES" sz="1200" b="1">
                <a:effectLst>
                  <a:outerShdw blurRad="38100" dist="38100" dir="2700000" algn="tl">
                    <a:srgbClr val="000000"/>
                  </a:outerShdw>
                </a:effectLst>
              </a:rPr>
              <a:t>4.- BIENES</a:t>
            </a:r>
          </a:p>
          <a:p>
            <a:pPr marL="342900" indent="-342900"/>
            <a:r>
              <a:rPr lang="es-ES" sz="1200" b="1">
                <a:effectLst>
                  <a:outerShdw blurRad="38100" dist="38100" dir="2700000" algn="tl">
                    <a:srgbClr val="000000"/>
                  </a:outerShdw>
                </a:effectLst>
              </a:rPr>
              <a:t>	FINANCIEROS			8.- PATRIMONIO</a:t>
            </a:r>
          </a:p>
          <a:p>
            <a:pPr marL="342900" indent="-342900"/>
            <a:r>
              <a:rPr lang="es-ES" sz="1200" b="1">
                <a:effectLst>
                  <a:outerShdw blurRad="38100" dist="38100" dir="2700000" algn="tl">
                    <a:srgbClr val="000000"/>
                  </a:outerShdw>
                </a:effectLst>
              </a:rPr>
              <a:t>	DE CAMBIO			5.- INGRESOS DE GESTIÓN</a:t>
            </a:r>
          </a:p>
          <a:p>
            <a:pPr marL="342900" indent="-342900"/>
            <a:r>
              <a:rPr lang="es-ES" sz="1200" b="1">
                <a:effectLst>
                  <a:outerShdw blurRad="38100" dist="38100" dir="2700000" algn="tl">
                    <a:srgbClr val="000000"/>
                  </a:outerShdw>
                </a:effectLst>
              </a:rPr>
              <a:t>	DE USO				3.- GASTOS DE GESTIÓN</a:t>
            </a:r>
          </a:p>
          <a:p>
            <a:pPr marL="342900" indent="-342900"/>
            <a:r>
              <a:rPr lang="es-ES" sz="1200" b="1">
                <a:effectLst>
                  <a:outerShdw blurRad="38100" dist="38100" dir="2700000" algn="tl">
                    <a:srgbClr val="000000"/>
                  </a:outerShdw>
                </a:effectLst>
              </a:rPr>
              <a:t>	OTROS ACTIVOS</a:t>
            </a:r>
            <a:endParaRPr lang="es-ES" sz="1600" b="1">
              <a:effectLst>
                <a:outerShdw blurRad="38100" dist="38100" dir="2700000" algn="tl">
                  <a:srgbClr val="000000"/>
                </a:outerShdw>
              </a:effectLst>
            </a:endParaRPr>
          </a:p>
          <a:p>
            <a:pPr marL="342900" indent="-342900"/>
            <a:endParaRPr lang="es-ES" sz="1600" b="1">
              <a:effectLst>
                <a:outerShdw blurRad="38100" dist="38100" dir="2700000" algn="tl">
                  <a:srgbClr val="000000"/>
                </a:outerShdw>
              </a:effectLst>
            </a:endParaRPr>
          </a:p>
          <a:p>
            <a:pPr marL="342900" indent="-342900"/>
            <a:r>
              <a:rPr lang="es-ES" sz="1600" b="1">
                <a:effectLst>
                  <a:outerShdw blurRad="38100" dist="38100" dir="2700000" algn="tl">
                    <a:srgbClr val="000000"/>
                  </a:outerShdw>
                </a:effectLst>
              </a:rPr>
              <a:t>9.- 				CUENTAS DE ORDEN</a:t>
            </a:r>
          </a:p>
          <a:p>
            <a:pPr marL="342900" indent="-342900"/>
            <a:endParaRPr lang="es-ES" sz="1600" b="1">
              <a:effectLst>
                <a:outerShdw blurRad="38100" dist="38100" dir="2700000" algn="tl">
                  <a:srgbClr val="000000"/>
                </a:outerShdw>
              </a:effectLst>
            </a:endParaRPr>
          </a:p>
        </p:txBody>
      </p:sp>
      <p:sp>
        <p:nvSpPr>
          <p:cNvPr id="24580" name="Line 4"/>
          <p:cNvSpPr>
            <a:spLocks noChangeShapeType="1"/>
          </p:cNvSpPr>
          <p:nvPr/>
        </p:nvSpPr>
        <p:spPr bwMode="auto">
          <a:xfrm>
            <a:off x="4800600" y="990600"/>
            <a:ext cx="0" cy="3962400"/>
          </a:xfrm>
          <a:prstGeom prst="line">
            <a:avLst/>
          </a:prstGeom>
          <a:noFill/>
          <a:ln w="12700">
            <a:solidFill>
              <a:schemeClr val="tx1"/>
            </a:solidFill>
            <a:round/>
            <a:headEnd/>
            <a:tailEnd/>
          </a:ln>
          <a:effectLst/>
        </p:spPr>
        <p:txBody>
          <a:bodyPr/>
          <a:lstStyle/>
          <a:p>
            <a:endParaRPr lang="es-CL"/>
          </a:p>
        </p:txBody>
      </p:sp>
      <p:sp>
        <p:nvSpPr>
          <p:cNvPr id="24582" name="Line 6"/>
          <p:cNvSpPr>
            <a:spLocks noChangeShapeType="1"/>
          </p:cNvSpPr>
          <p:nvPr/>
        </p:nvSpPr>
        <p:spPr bwMode="auto">
          <a:xfrm>
            <a:off x="1981200" y="2514600"/>
            <a:ext cx="6934200" cy="0"/>
          </a:xfrm>
          <a:prstGeom prst="line">
            <a:avLst/>
          </a:prstGeom>
          <a:noFill/>
          <a:ln w="12700">
            <a:solidFill>
              <a:schemeClr val="tx1"/>
            </a:solidFill>
            <a:round/>
            <a:headEnd/>
            <a:tailEnd/>
          </a:ln>
          <a:effectLst/>
        </p:spPr>
        <p:txBody>
          <a:bodyPr/>
          <a:lstStyle/>
          <a:p>
            <a:endParaRPr lang="es-CL"/>
          </a:p>
        </p:txBody>
      </p:sp>
      <p:sp>
        <p:nvSpPr>
          <p:cNvPr id="24583" name="Line 7"/>
          <p:cNvSpPr>
            <a:spLocks noChangeShapeType="1"/>
          </p:cNvSpPr>
          <p:nvPr/>
        </p:nvSpPr>
        <p:spPr bwMode="auto">
          <a:xfrm>
            <a:off x="2057400" y="3352800"/>
            <a:ext cx="2743200" cy="0"/>
          </a:xfrm>
          <a:prstGeom prst="line">
            <a:avLst/>
          </a:prstGeom>
          <a:noFill/>
          <a:ln w="12700">
            <a:solidFill>
              <a:schemeClr val="tx1"/>
            </a:solidFill>
            <a:round/>
            <a:headEnd/>
            <a:tailEnd/>
          </a:ln>
          <a:effectLst/>
        </p:spPr>
        <p:txBody>
          <a:bodyPr/>
          <a:lstStyle/>
          <a:p>
            <a:endParaRPr lang="es-CL"/>
          </a:p>
        </p:txBody>
      </p:sp>
      <p:sp>
        <p:nvSpPr>
          <p:cNvPr id="24584" name="Line 8"/>
          <p:cNvSpPr>
            <a:spLocks noChangeShapeType="1"/>
          </p:cNvSpPr>
          <p:nvPr/>
        </p:nvSpPr>
        <p:spPr bwMode="auto">
          <a:xfrm>
            <a:off x="4800600" y="3962400"/>
            <a:ext cx="3962400" cy="0"/>
          </a:xfrm>
          <a:prstGeom prst="line">
            <a:avLst/>
          </a:prstGeom>
          <a:noFill/>
          <a:ln w="12700">
            <a:solidFill>
              <a:schemeClr val="tx1"/>
            </a:solidFill>
            <a:round/>
            <a:headEnd/>
            <a:tailEnd/>
          </a:ln>
          <a:effectLst/>
        </p:spPr>
        <p:txBody>
          <a:bodyPr/>
          <a:lstStyle/>
          <a:p>
            <a:endParaRPr lang="es-CL"/>
          </a:p>
        </p:txBody>
      </p:sp>
      <p:sp>
        <p:nvSpPr>
          <p:cNvPr id="24585" name="Line 9"/>
          <p:cNvSpPr>
            <a:spLocks noChangeShapeType="1"/>
          </p:cNvSpPr>
          <p:nvPr/>
        </p:nvSpPr>
        <p:spPr bwMode="auto">
          <a:xfrm>
            <a:off x="1981200" y="4953000"/>
            <a:ext cx="2819400" cy="0"/>
          </a:xfrm>
          <a:prstGeom prst="line">
            <a:avLst/>
          </a:prstGeom>
          <a:noFill/>
          <a:ln w="12700">
            <a:solidFill>
              <a:schemeClr val="tx1"/>
            </a:solidFill>
            <a:round/>
            <a:headEnd/>
            <a:tailEnd/>
          </a:ln>
          <a:effectLst/>
        </p:spPr>
        <p:txBody>
          <a:bodyPr/>
          <a:lstStyle/>
          <a:p>
            <a:endParaRPr lang="es-CL"/>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2514600" y="381000"/>
            <a:ext cx="6172200" cy="1143000"/>
          </a:xfrm>
          <a:noFill/>
          <a:ln/>
        </p:spPr>
        <p:txBody>
          <a:bodyPr lIns="90488" tIns="44450" rIns="90488" bIns="44450"/>
          <a:lstStyle/>
          <a:p>
            <a:pPr algn="ctr"/>
            <a:r>
              <a:rPr lang="es-ES" sz="2000" b="1">
                <a:latin typeface="Tahoma" pitchFamily="34" charset="0"/>
              </a:rPr>
              <a:t>COMPONENTES DE LA ESTRUCTURA</a:t>
            </a:r>
          </a:p>
        </p:txBody>
      </p:sp>
      <p:sp>
        <p:nvSpPr>
          <p:cNvPr id="25603" name="Rectangle 3"/>
          <p:cNvSpPr>
            <a:spLocks noGrp="1" noChangeArrowheads="1"/>
          </p:cNvSpPr>
          <p:nvPr>
            <p:ph type="subTitle" idx="1"/>
          </p:nvPr>
        </p:nvSpPr>
        <p:spPr>
          <a:xfrm>
            <a:off x="1981200" y="1752600"/>
            <a:ext cx="6629400" cy="1752600"/>
          </a:xfrm>
          <a:noFill/>
          <a:ln/>
        </p:spPr>
        <p:txBody>
          <a:bodyPr lIns="90488" tIns="44450" rIns="90488" bIns="44450"/>
          <a:lstStyle/>
          <a:p>
            <a:pPr marL="342900" indent="-342900" algn="just"/>
            <a:r>
              <a:rPr lang="es-ES" sz="1200">
                <a:solidFill>
                  <a:schemeClr val="tx2"/>
                </a:solidFill>
                <a:latin typeface="Tahoma" pitchFamily="34" charset="0"/>
              </a:rPr>
              <a:t>Título 1		Ejecución Presupuestaria</a:t>
            </a:r>
          </a:p>
          <a:p>
            <a:pPr marL="342900" indent="-342900" algn="just"/>
            <a:r>
              <a:rPr lang="es-ES" sz="1200">
                <a:solidFill>
                  <a:schemeClr val="tx2"/>
                </a:solidFill>
                <a:latin typeface="Tahoma" pitchFamily="34" charset="0"/>
              </a:rPr>
              <a:t>Grupo	11	Ingresos Presupuestarios : Derechos financieros originados en la 				ejecución presupuestaria.</a:t>
            </a:r>
          </a:p>
          <a:p>
            <a:pPr marL="342900" indent="-342900" algn="just"/>
            <a:r>
              <a:rPr lang="es-ES" sz="1200">
                <a:solidFill>
                  <a:schemeClr val="tx2"/>
                </a:solidFill>
                <a:latin typeface="Tahoma" pitchFamily="34" charset="0"/>
              </a:rPr>
              <a:t>Título 4		Bienes</a:t>
            </a:r>
          </a:p>
          <a:p>
            <a:pPr marL="342900" indent="-342900" algn="just"/>
            <a:r>
              <a:rPr lang="es-ES" sz="1200">
                <a:solidFill>
                  <a:schemeClr val="tx2"/>
                </a:solidFill>
                <a:latin typeface="Tahoma" pitchFamily="34" charset="0"/>
              </a:rPr>
              <a:t>Grupo	41	Bienes Financieros ( derechos, valores y colocaciones originados 				dentro de la actividad principal o al margen de ella)</a:t>
            </a:r>
          </a:p>
          <a:p>
            <a:pPr marL="342900" indent="-342900" algn="just"/>
            <a:r>
              <a:rPr lang="es-ES" sz="1200">
                <a:solidFill>
                  <a:schemeClr val="tx2"/>
                </a:solidFill>
                <a:latin typeface="Tahoma" pitchFamily="34" charset="0"/>
              </a:rPr>
              <a:t>		42	Bienes de Cambio ( bienes adquiridos y/o construidos para la venta </a:t>
            </a:r>
            <a:r>
              <a:rPr lang="es-CL" sz="1200">
                <a:solidFill>
                  <a:schemeClr val="tx2"/>
                </a:solidFill>
                <a:latin typeface="Tahoma" pitchFamily="34" charset="0"/>
              </a:rPr>
              <a:t>		</a:t>
            </a:r>
            <a:r>
              <a:rPr lang="es-ES" sz="1200">
                <a:solidFill>
                  <a:schemeClr val="tx2"/>
                </a:solidFill>
                <a:latin typeface="Tahoma" pitchFamily="34" charset="0"/>
              </a:rPr>
              <a:t>o transformalos)</a:t>
            </a:r>
          </a:p>
          <a:p>
            <a:pPr marL="342900" indent="-342900" algn="just"/>
            <a:r>
              <a:rPr lang="es-ES" sz="1200">
                <a:solidFill>
                  <a:schemeClr val="tx2"/>
                </a:solidFill>
                <a:latin typeface="Tahoma" pitchFamily="34" charset="0"/>
              </a:rPr>
              <a:t>		44	Bienes de Uso ( bienes muebles o inmuebles de larga duración)</a:t>
            </a:r>
          </a:p>
          <a:p>
            <a:pPr marL="342900" indent="-342900" algn="just"/>
            <a:r>
              <a:rPr lang="es-ES" sz="1200">
                <a:solidFill>
                  <a:schemeClr val="tx2"/>
                </a:solidFill>
                <a:latin typeface="Tahoma" pitchFamily="34" charset="0"/>
              </a:rPr>
              <a:t>		49	Otros Activos ( los no considerados anteriormente)</a:t>
            </a:r>
          </a:p>
          <a:p>
            <a:pPr marL="342900" indent="-342900" algn="just"/>
            <a:r>
              <a:rPr lang="es-ES" sz="1200">
                <a:solidFill>
                  <a:schemeClr val="tx2"/>
                </a:solidFill>
                <a:latin typeface="Tahoma" pitchFamily="34" charset="0"/>
              </a:rPr>
              <a:t>Título 1		Ejecución Presupuestaria</a:t>
            </a:r>
          </a:p>
          <a:p>
            <a:pPr marL="342900" indent="-342900" algn="just"/>
            <a:r>
              <a:rPr lang="es-ES" sz="1200">
                <a:solidFill>
                  <a:schemeClr val="tx2"/>
                </a:solidFill>
                <a:latin typeface="Tahoma" pitchFamily="34" charset="0"/>
              </a:rPr>
              <a:t>Grupo	12	Gastos Presupuestarios ( compromisos financieros originados en l</a:t>
            </a:r>
            <a:r>
              <a:rPr lang="es-CL" sz="1200">
                <a:solidFill>
                  <a:schemeClr val="tx2"/>
                </a:solidFill>
                <a:latin typeface="Tahoma" pitchFamily="34" charset="0"/>
              </a:rPr>
              <a:t>a</a:t>
            </a:r>
            <a:r>
              <a:rPr lang="es-ES" sz="1200">
                <a:solidFill>
                  <a:schemeClr val="tx2"/>
                </a:solidFill>
                <a:latin typeface="Tahoma" pitchFamily="34" charset="0"/>
              </a:rPr>
              <a:t> 			ejecución presupuestaria)</a:t>
            </a:r>
          </a:p>
          <a:p>
            <a:pPr marL="342900" indent="-342900" algn="just"/>
            <a:r>
              <a:rPr lang="es-ES" sz="1200">
                <a:solidFill>
                  <a:schemeClr val="tx2"/>
                </a:solidFill>
                <a:latin typeface="Tahoma" pitchFamily="34" charset="0"/>
              </a:rPr>
              <a:t>Título 6		Deuda</a:t>
            </a:r>
          </a:p>
          <a:p>
            <a:pPr marL="342900" indent="-342900" algn="just"/>
            <a:r>
              <a:rPr lang="es-ES" sz="1200">
                <a:solidFill>
                  <a:schemeClr val="tx2"/>
                </a:solidFill>
                <a:latin typeface="Tahoma" pitchFamily="34" charset="0"/>
              </a:rPr>
              <a:t>Grupo	61	Deuda Corriente ( obligaciones por concepto de adquisición de </a:t>
            </a:r>
            <a:r>
              <a:rPr lang="es-CL" sz="1200">
                <a:solidFill>
                  <a:schemeClr val="tx2"/>
                </a:solidFill>
                <a:latin typeface="Tahoma" pitchFamily="34" charset="0"/>
              </a:rPr>
              <a:t>			</a:t>
            </a:r>
            <a:r>
              <a:rPr lang="es-ES" sz="1200">
                <a:solidFill>
                  <a:schemeClr val="tx2"/>
                </a:solidFill>
                <a:latin typeface="Tahoma" pitchFamily="34" charset="0"/>
              </a:rPr>
              <a:t>bienes y servicios, impuestos y administración de terceros)</a:t>
            </a:r>
          </a:p>
          <a:p>
            <a:pPr marL="342900" indent="-342900" algn="just"/>
            <a:r>
              <a:rPr lang="es-ES" sz="1200">
                <a:solidFill>
                  <a:schemeClr val="tx2"/>
                </a:solidFill>
                <a:latin typeface="Tahoma" pitchFamily="34" charset="0"/>
              </a:rPr>
              <a:t>		62	Deuda Pública Interna ( obligaciones de pago por colocaciones de 			títulos de crédito y empréstitos directos convenidos exigibles en </a:t>
            </a:r>
            <a:r>
              <a:rPr lang="es-CL" sz="1200">
                <a:solidFill>
                  <a:schemeClr val="tx2"/>
                </a:solidFill>
                <a:latin typeface="Tahoma" pitchFamily="34" charset="0"/>
              </a:rPr>
              <a:t>			</a:t>
            </a:r>
            <a:r>
              <a:rPr lang="es-ES" sz="1200">
                <a:solidFill>
                  <a:schemeClr val="tx2"/>
                </a:solidFill>
                <a:latin typeface="Tahoma" pitchFamily="34" charset="0"/>
              </a:rPr>
              <a:t>Chile)</a:t>
            </a:r>
            <a:endParaRPr lang="es-ES" sz="1600">
              <a:solidFill>
                <a:schemeClr val="tx2"/>
              </a:solidFill>
              <a:latin typeface="Tahoma" pitchFamily="34" charset="0"/>
            </a:endParaRPr>
          </a:p>
          <a:p>
            <a:pPr marL="342900" indent="-342900" algn="just"/>
            <a:r>
              <a:rPr lang="es-ES" sz="1600">
                <a:solidFill>
                  <a:schemeClr val="tx2"/>
                </a:solidFill>
                <a:latin typeface="Tahoma" pitchFamily="34" charset="0"/>
              </a:rPr>
              <a:t>		</a:t>
            </a:r>
            <a:r>
              <a:rPr lang="es-ES" sz="1200">
                <a:solidFill>
                  <a:schemeClr val="tx2"/>
                </a:solidFill>
                <a:latin typeface="Tahoma" pitchFamily="34" charset="0"/>
              </a:rPr>
              <a:t>63</a:t>
            </a:r>
            <a:r>
              <a:rPr lang="es-ES" sz="1600">
                <a:solidFill>
                  <a:schemeClr val="tx2"/>
                </a:solidFill>
                <a:latin typeface="Tahoma" pitchFamily="34" charset="0"/>
              </a:rPr>
              <a:t>	</a:t>
            </a:r>
            <a:r>
              <a:rPr lang="es-ES" sz="1200">
                <a:solidFill>
                  <a:schemeClr val="tx2"/>
                </a:solidFill>
                <a:latin typeface="Tahoma" pitchFamily="34" charset="0"/>
              </a:rPr>
              <a:t>Deuda Pública Externa ( ídem anterior, pero con externos y exigible </a:t>
            </a:r>
            <a:r>
              <a:rPr lang="es-CL" sz="1200">
                <a:solidFill>
                  <a:schemeClr val="tx2"/>
                </a:solidFill>
                <a:latin typeface="Tahoma" pitchFamily="34" charset="0"/>
              </a:rPr>
              <a:t>		</a:t>
            </a:r>
            <a:r>
              <a:rPr lang="es-ES" sz="1200">
                <a:solidFill>
                  <a:schemeClr val="tx2"/>
                </a:solidFill>
                <a:latin typeface="Tahoma" pitchFamily="34" charset="0"/>
              </a:rPr>
              <a:t>incluso fuera del país)</a:t>
            </a:r>
          </a:p>
          <a:p>
            <a:pPr marL="342900" indent="-342900" algn="just"/>
            <a:r>
              <a:rPr lang="es-ES" sz="1200">
                <a:solidFill>
                  <a:schemeClr val="tx2"/>
                </a:solidFill>
                <a:latin typeface="Tahoma" pitchFamily="34" charset="0"/>
              </a:rPr>
              <a:t>		69	Otros Pasivos ( otros no contemplados en anteriores)</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3048000" y="381000"/>
            <a:ext cx="5486400" cy="1143000"/>
          </a:xfrm>
          <a:noFill/>
          <a:ln/>
        </p:spPr>
        <p:txBody>
          <a:bodyPr lIns="90488" tIns="44450" rIns="90488" bIns="44450"/>
          <a:lstStyle/>
          <a:p>
            <a:pPr algn="ctr"/>
            <a:r>
              <a:rPr lang="es-ES" sz="2000" b="1"/>
              <a:t>COMPONENTES DE LA ESTRUCTURA</a:t>
            </a:r>
          </a:p>
        </p:txBody>
      </p:sp>
      <p:sp>
        <p:nvSpPr>
          <p:cNvPr id="26627" name="Rectangle 3"/>
          <p:cNvSpPr>
            <a:spLocks noGrp="1" noChangeArrowheads="1"/>
          </p:cNvSpPr>
          <p:nvPr>
            <p:ph type="subTitle" idx="1"/>
          </p:nvPr>
        </p:nvSpPr>
        <p:spPr>
          <a:xfrm>
            <a:off x="2057400" y="1447800"/>
            <a:ext cx="6324600" cy="1752600"/>
          </a:xfrm>
          <a:noFill/>
          <a:ln/>
        </p:spPr>
        <p:txBody>
          <a:bodyPr lIns="90488" tIns="44450" rIns="90488" bIns="44450"/>
          <a:lstStyle/>
          <a:p>
            <a:pPr marL="342900" indent="-342900"/>
            <a:r>
              <a:rPr lang="es-ES" sz="1600">
                <a:solidFill>
                  <a:schemeClr val="tx2"/>
                </a:solidFill>
                <a:latin typeface="Tahoma" pitchFamily="34" charset="0"/>
              </a:rPr>
              <a:t>Título 8		Participación del Estado</a:t>
            </a:r>
          </a:p>
          <a:p>
            <a:pPr marL="342900" indent="-342900"/>
            <a:r>
              <a:rPr lang="es-ES" sz="1600">
                <a:solidFill>
                  <a:schemeClr val="tx2"/>
                </a:solidFill>
                <a:latin typeface="Tahoma" pitchFamily="34" charset="0"/>
              </a:rPr>
              <a:t>Grupo	81	Patrimonio</a:t>
            </a:r>
          </a:p>
          <a:p>
            <a:pPr marL="342900" indent="-342900"/>
            <a:r>
              <a:rPr lang="es-ES" sz="1600">
                <a:solidFill>
                  <a:schemeClr val="tx2"/>
                </a:solidFill>
                <a:latin typeface="Tahoma" pitchFamily="34" charset="0"/>
              </a:rPr>
              <a:t>Título 3 y 5	Gestión Económica</a:t>
            </a:r>
          </a:p>
          <a:p>
            <a:pPr marL="342900" indent="-342900"/>
            <a:r>
              <a:rPr lang="es-ES" sz="1600">
                <a:solidFill>
                  <a:schemeClr val="tx2"/>
                </a:solidFill>
                <a:latin typeface="Tahoma" pitchFamily="34" charset="0"/>
              </a:rPr>
              <a:t>Grupo	39	Gastos de Gestión ( disminuciones  indirectas </a:t>
            </a:r>
            <a:r>
              <a:rPr lang="es-CL" sz="1600">
                <a:solidFill>
                  <a:schemeClr val="tx2"/>
                </a:solidFill>
                <a:latin typeface="Tahoma" pitchFamily="34" charset="0"/>
              </a:rPr>
              <a:t>		</a:t>
            </a:r>
            <a:r>
              <a:rPr lang="es-ES" sz="1600">
                <a:solidFill>
                  <a:schemeClr val="tx2"/>
                </a:solidFill>
                <a:latin typeface="Tahoma" pitchFamily="34" charset="0"/>
              </a:rPr>
              <a:t>del patrimonio durante</a:t>
            </a:r>
            <a:r>
              <a:rPr lang="es-CL" sz="1600">
                <a:solidFill>
                  <a:schemeClr val="tx2"/>
                </a:solidFill>
                <a:latin typeface="Tahoma" pitchFamily="34" charset="0"/>
              </a:rPr>
              <a:t> </a:t>
            </a:r>
            <a:r>
              <a:rPr lang="es-ES" sz="1600">
                <a:solidFill>
                  <a:schemeClr val="tx2"/>
                </a:solidFill>
                <a:latin typeface="Tahoma" pitchFamily="34" charset="0"/>
              </a:rPr>
              <a:t>el ejercicio)</a:t>
            </a:r>
          </a:p>
          <a:p>
            <a:pPr marL="342900" indent="-342900"/>
            <a:r>
              <a:rPr lang="es-ES" sz="1600">
                <a:solidFill>
                  <a:schemeClr val="tx2"/>
                </a:solidFill>
                <a:latin typeface="Tahoma" pitchFamily="34" charset="0"/>
              </a:rPr>
              <a:t>Grupo	59	Ingresos de Gestión ( aumentos indirectos del </a:t>
            </a:r>
            <a:r>
              <a:rPr lang="es-CL" sz="1600">
                <a:solidFill>
                  <a:schemeClr val="tx2"/>
                </a:solidFill>
                <a:latin typeface="Tahoma" pitchFamily="34" charset="0"/>
              </a:rPr>
              <a:t>		</a:t>
            </a:r>
            <a:r>
              <a:rPr lang="es-ES" sz="1600">
                <a:solidFill>
                  <a:schemeClr val="tx2"/>
                </a:solidFill>
                <a:latin typeface="Tahoma" pitchFamily="34" charset="0"/>
              </a:rPr>
              <a:t>patrimonio )</a:t>
            </a:r>
          </a:p>
          <a:p>
            <a:pPr marL="342900" indent="-342900"/>
            <a:r>
              <a:rPr lang="es-ES" sz="1600">
                <a:solidFill>
                  <a:schemeClr val="tx2"/>
                </a:solidFill>
                <a:latin typeface="Tahoma" pitchFamily="34" charset="0"/>
              </a:rPr>
              <a:t>Título 9		Cuentas de Orden</a:t>
            </a:r>
          </a:p>
          <a:p>
            <a:pPr marL="342900" indent="-342900"/>
            <a:r>
              <a:rPr lang="es-ES" sz="1600">
                <a:solidFill>
                  <a:schemeClr val="tx2"/>
                </a:solidFill>
                <a:latin typeface="Tahoma" pitchFamily="34" charset="0"/>
              </a:rPr>
              <a:t>Grupo	92	Cuentas de Orden ( operaciones que reflejan </a:t>
            </a:r>
            <a:r>
              <a:rPr lang="es-CL" sz="1600">
                <a:solidFill>
                  <a:schemeClr val="tx2"/>
                </a:solidFill>
                <a:latin typeface="Tahoma" pitchFamily="34" charset="0"/>
              </a:rPr>
              <a:t>		</a:t>
            </a:r>
            <a:r>
              <a:rPr lang="es-ES" sz="1600">
                <a:solidFill>
                  <a:schemeClr val="tx2"/>
                </a:solidFill>
                <a:latin typeface="Tahoma" pitchFamily="34" charset="0"/>
              </a:rPr>
              <a:t>eventuales</a:t>
            </a:r>
            <a:r>
              <a:rPr lang="es-CL" sz="1600">
                <a:solidFill>
                  <a:schemeClr val="tx2"/>
                </a:solidFill>
                <a:latin typeface="Tahoma" pitchFamily="34" charset="0"/>
              </a:rPr>
              <a:t> </a:t>
            </a:r>
            <a:r>
              <a:rPr lang="es-ES" sz="1600">
                <a:solidFill>
                  <a:schemeClr val="tx2"/>
                </a:solidFill>
                <a:latin typeface="Tahoma" pitchFamily="34" charset="0"/>
              </a:rPr>
              <a:t>responsabilidades o derechos por 		compromisos y garantías que no afectan la </a:t>
            </a:r>
            <a:r>
              <a:rPr lang="es-CL" sz="1600">
                <a:solidFill>
                  <a:schemeClr val="tx2"/>
                </a:solidFill>
                <a:latin typeface="Tahoma" pitchFamily="34" charset="0"/>
              </a:rPr>
              <a:t>		</a:t>
            </a:r>
            <a:r>
              <a:rPr lang="es-ES" sz="1600">
                <a:solidFill>
                  <a:schemeClr val="tx2"/>
                </a:solidFill>
                <a:latin typeface="Tahoma" pitchFamily="34" charset="0"/>
              </a:rPr>
              <a:t>estructura patrimonial ).</a:t>
            </a:r>
          </a:p>
          <a:p>
            <a:pPr marL="342900" indent="-342900"/>
            <a:endParaRPr lang="es-ES" sz="1600">
              <a:solidFill>
                <a:schemeClr val="tx2"/>
              </a:solidFill>
              <a:latin typeface="Tahoma" pitchFamily="34"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2590800" y="381000"/>
            <a:ext cx="5867400" cy="1143000"/>
          </a:xfrm>
          <a:noFill/>
          <a:ln/>
        </p:spPr>
        <p:txBody>
          <a:bodyPr lIns="90488" tIns="44450" rIns="90488" bIns="44450"/>
          <a:lstStyle/>
          <a:p>
            <a:pPr algn="ctr"/>
            <a:r>
              <a:rPr lang="es-ES" sz="2000" b="1"/>
              <a:t>POLÍTICAS GENERALES DE C.G.N.</a:t>
            </a:r>
          </a:p>
        </p:txBody>
      </p:sp>
      <p:sp>
        <p:nvSpPr>
          <p:cNvPr id="27651" name="Rectangle 3"/>
          <p:cNvSpPr>
            <a:spLocks noGrp="1" noChangeArrowheads="1"/>
          </p:cNvSpPr>
          <p:nvPr>
            <p:ph type="subTitle" idx="1"/>
          </p:nvPr>
        </p:nvSpPr>
        <p:spPr>
          <a:xfrm>
            <a:off x="2057400" y="1600200"/>
            <a:ext cx="6400800" cy="37592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600">
                <a:effectLst>
                  <a:outerShdw blurRad="38100" dist="38100" dir="2700000" algn="tl">
                    <a:srgbClr val="000000"/>
                  </a:outerShdw>
                </a:effectLst>
              </a:rPr>
              <a:t>El sistema de </a:t>
            </a:r>
            <a:r>
              <a:rPr lang="es-CL" sz="1600">
                <a:effectLst>
                  <a:outerShdw blurRad="38100" dist="38100" dir="2700000" algn="tl">
                    <a:srgbClr val="000000"/>
                  </a:outerShdw>
                </a:effectLst>
              </a:rPr>
              <a:t>C</a:t>
            </a:r>
            <a:r>
              <a:rPr lang="es-ES" sz="1600">
                <a:effectLst>
                  <a:outerShdw blurRad="38100" dist="38100" dir="2700000" algn="tl">
                    <a:srgbClr val="000000"/>
                  </a:outerShdw>
                </a:effectLst>
              </a:rPr>
              <a:t>ontabilidad </a:t>
            </a:r>
            <a:r>
              <a:rPr lang="es-CL" sz="1600">
                <a:effectLst>
                  <a:outerShdw blurRad="38100" dist="38100" dir="2700000" algn="tl">
                    <a:srgbClr val="000000"/>
                  </a:outerShdw>
                </a:effectLst>
              </a:rPr>
              <a:t>G</a:t>
            </a:r>
            <a:r>
              <a:rPr lang="es-ES" sz="1600">
                <a:effectLst>
                  <a:outerShdw blurRad="38100" dist="38100" dir="2700000" algn="tl">
                    <a:srgbClr val="000000"/>
                  </a:outerShdw>
                </a:effectLst>
              </a:rPr>
              <a:t>eneral de la </a:t>
            </a:r>
            <a:r>
              <a:rPr lang="es-CL" sz="1600">
                <a:effectLst>
                  <a:outerShdw blurRad="38100" dist="38100" dir="2700000" algn="tl">
                    <a:srgbClr val="000000"/>
                  </a:outerShdw>
                </a:effectLst>
              </a:rPr>
              <a:t>N</a:t>
            </a:r>
            <a:r>
              <a:rPr lang="es-ES" sz="1600">
                <a:effectLst>
                  <a:outerShdw blurRad="38100" dist="38100" dir="2700000" algn="tl">
                    <a:srgbClr val="000000"/>
                  </a:outerShdw>
                </a:effectLst>
              </a:rPr>
              <a:t>ación es integral, único y uniforme</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El S.C.G.N., produce integración financiera de los conceptos de ingresos y gastos presupuestarios mediante un tratamiento contable como cuentas por cobrar y por pagar respectivamente. </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El S.C.G.N., se encuentra estructurado sobre la base de una concepción de contabilidad de eventos (  se estructura sobre una matriz de conceptos contables que en forma periódica y normalizada consolida y transforma los hechos económicos con el propósito de disponer de salidas múltiples susceptibles de  definir conforme el origen de la información procesada).</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Se rige por principios, normas y procedimientos técnicos (permiten el registro sistemático).</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ctrTitle"/>
          </p:nvPr>
        </p:nvSpPr>
        <p:spPr>
          <a:xfrm>
            <a:off x="2590800" y="304800"/>
            <a:ext cx="5867400" cy="1143000"/>
          </a:xfrm>
          <a:noFill/>
          <a:ln/>
        </p:spPr>
        <p:txBody>
          <a:bodyPr lIns="90488" tIns="44450" rIns="90488" bIns="44450"/>
          <a:lstStyle/>
          <a:p>
            <a:pPr algn="ctr"/>
            <a:r>
              <a:rPr lang="es-ES" sz="2000" b="1"/>
              <a:t>POLÍTICAS GENERALES DE C.G.N.</a:t>
            </a:r>
          </a:p>
        </p:txBody>
      </p:sp>
      <p:sp>
        <p:nvSpPr>
          <p:cNvPr id="39939" name="Rectangle 1027"/>
          <p:cNvSpPr>
            <a:spLocks noGrp="1" noChangeArrowheads="1"/>
          </p:cNvSpPr>
          <p:nvPr>
            <p:ph type="subTitle" idx="1"/>
          </p:nvPr>
        </p:nvSpPr>
        <p:spPr>
          <a:xfrm>
            <a:off x="2209800" y="1295400"/>
            <a:ext cx="6400800" cy="449262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600">
                <a:effectLst>
                  <a:outerShdw blurRad="38100" dist="38100" dir="2700000" algn="tl">
                    <a:srgbClr val="000000"/>
                  </a:outerShdw>
                </a:effectLst>
              </a:rPr>
              <a:t>Se encuentra en un continuo proceso de normalización contable ( cada órgano puede fijar dentro del marco general su propio plan de cuentas)</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Admite la contabilización con signo negativo ( si no, por la naturaleza de las cuentas por cobrar y pagar toda regularización generaría una distorsión en las partidas )</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Los sistemas de los entes contables deben incorporar principios de control interno contable</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Consolidación</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Salidas de Información</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Recursividad de los sistemas contables ( deben ser armónicos)</a:t>
            </a:r>
            <a:endParaRPr lang="es-CL" sz="1600">
              <a:effectLst>
                <a:outerShdw blurRad="38100" dist="38100" dir="2700000" algn="tl">
                  <a:srgbClr val="000000"/>
                </a:outerShdw>
              </a:effectLst>
            </a:endParaRP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Actualización de los recursos y obligaciones de la Nación ( corrección monetaria)</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3048000" y="381000"/>
            <a:ext cx="5257800" cy="1143000"/>
          </a:xfrm>
          <a:noFill/>
          <a:ln/>
        </p:spPr>
        <p:txBody>
          <a:bodyPr lIns="90488" tIns="44450" rIns="90488" bIns="44450"/>
          <a:lstStyle/>
          <a:p>
            <a:pPr algn="ctr"/>
            <a:r>
              <a:rPr lang="es-ES" sz="2000" b="1"/>
              <a:t>INTEGRACIÓN CONTABLE</a:t>
            </a:r>
          </a:p>
        </p:txBody>
      </p:sp>
      <p:sp>
        <p:nvSpPr>
          <p:cNvPr id="28675" name="Rectangle 3"/>
          <p:cNvSpPr>
            <a:spLocks noGrp="1" noChangeArrowheads="1"/>
          </p:cNvSpPr>
          <p:nvPr>
            <p:ph type="subTitle" idx="1"/>
          </p:nvPr>
        </p:nvSpPr>
        <p:spPr>
          <a:xfrm>
            <a:off x="2057400" y="1295400"/>
            <a:ext cx="6705600" cy="424815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600">
                <a:effectLst>
                  <a:outerShdw blurRad="38100" dist="38100" dir="2700000" algn="tl">
                    <a:srgbClr val="000000"/>
                  </a:outerShdw>
                </a:effectLst>
              </a:rPr>
              <a:t>	La integración de la estructura funcional se fundamenta en que los movimientos financieros ( p</a:t>
            </a:r>
            <a:r>
              <a:rPr lang="es-CL" sz="1600">
                <a:effectLst>
                  <a:outerShdw blurRad="38100" dist="38100" dir="2700000" algn="tl">
                    <a:srgbClr val="000000"/>
                  </a:outerShdw>
                </a:effectLst>
              </a:rPr>
              <a:t>r</a:t>
            </a:r>
            <a:r>
              <a:rPr lang="es-ES" sz="1600">
                <a:effectLst>
                  <a:outerShdw blurRad="38100" dist="38100" dir="2700000" algn="tl">
                    <a:srgbClr val="000000"/>
                  </a:outerShdw>
                </a:effectLst>
              </a:rPr>
              <a:t>esupuestarios y patrimoniales) se integran  como un todo al momento de ocurrir los eventos o hechos económicos reales, para cuyo efecto, se aplican los principios, procedimientos  y normas técnico de general aceptación.</a:t>
            </a:r>
          </a:p>
          <a:p>
            <a:pPr algn="just">
              <a:spcBef>
                <a:spcPct val="0"/>
              </a:spcBef>
              <a:buClrTx/>
              <a:buSzTx/>
              <a:buFontTx/>
              <a:buNone/>
            </a:pPr>
            <a:r>
              <a:rPr lang="es-ES" sz="1600">
                <a:effectLst>
                  <a:outerShdw blurRad="38100" dist="38100" dir="2700000" algn="tl">
                    <a:srgbClr val="000000"/>
                  </a:outerShdw>
                </a:effectLst>
              </a:rPr>
              <a:t> </a:t>
            </a:r>
          </a:p>
          <a:p>
            <a:pPr algn="just">
              <a:spcBef>
                <a:spcPct val="0"/>
              </a:spcBef>
              <a:buClrTx/>
              <a:buSzTx/>
              <a:buFontTx/>
              <a:buNone/>
            </a:pPr>
            <a:r>
              <a:rPr lang="es-ES" sz="1600">
                <a:effectLst>
                  <a:outerShdw blurRad="38100" dist="38100" dir="2700000" algn="tl">
                    <a:srgbClr val="000000"/>
                  </a:outerShdw>
                </a:effectLst>
              </a:rPr>
              <a:t>				INTEGRACIÓN CONTABLES</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Cada vez que se ejecuta un</a:t>
            </a:r>
          </a:p>
          <a:p>
            <a:pPr algn="just">
              <a:spcBef>
                <a:spcPct val="0"/>
              </a:spcBef>
              <a:buClrTx/>
              <a:buSzTx/>
              <a:buFontTx/>
              <a:buNone/>
            </a:pPr>
            <a:r>
              <a:rPr lang="es-ES" sz="1600">
                <a:effectLst>
                  <a:outerShdw blurRad="38100" dist="38100" dir="2700000" algn="tl">
                    <a:srgbClr val="000000"/>
                  </a:outerShdw>
                </a:effectLst>
              </a:rPr>
              <a:t>INGRESO PRESUPUESTARIO			se origina </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	desde el punto de vista contable una  CUENTA POR COBRAR</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Cada vez que se ejecuta un</a:t>
            </a:r>
          </a:p>
          <a:p>
            <a:pPr algn="just">
              <a:spcBef>
                <a:spcPct val="0"/>
              </a:spcBef>
              <a:buClrTx/>
              <a:buSzTx/>
              <a:buFontTx/>
              <a:buNone/>
            </a:pPr>
            <a:r>
              <a:rPr lang="es-ES" sz="1600">
                <a:effectLst>
                  <a:outerShdw blurRad="38100" dist="38100" dir="2700000" algn="tl">
                    <a:srgbClr val="000000"/>
                  </a:outerShdw>
                </a:effectLst>
              </a:rPr>
              <a:t>GASTO PRESUPUESTARIO			se origina</a:t>
            </a:r>
          </a:p>
          <a:p>
            <a:pPr algn="just">
              <a:spcBef>
                <a:spcPct val="0"/>
              </a:spcBef>
              <a:buClrTx/>
              <a:buSzTx/>
              <a:buFontTx/>
              <a:buNone/>
            </a:pPr>
            <a:endParaRPr lang="es-ES" sz="1600">
              <a:effectLst>
                <a:outerShdw blurRad="38100" dist="38100" dir="2700000" algn="tl">
                  <a:srgbClr val="000000"/>
                </a:outerShdw>
              </a:effectLst>
            </a:endParaRPr>
          </a:p>
          <a:p>
            <a:pPr algn="just">
              <a:spcBef>
                <a:spcPct val="0"/>
              </a:spcBef>
              <a:buClrTx/>
              <a:buSzTx/>
              <a:buFontTx/>
              <a:buNone/>
            </a:pPr>
            <a:r>
              <a:rPr lang="es-ES" sz="1600">
                <a:effectLst>
                  <a:outerShdw blurRad="38100" dist="38100" dir="2700000" algn="tl">
                    <a:srgbClr val="000000"/>
                  </a:outerShdw>
                </a:effectLst>
              </a:rPr>
              <a:t>	desde el punto de vista contable una CUENTA POR PAGAR</a:t>
            </a:r>
          </a:p>
        </p:txBody>
      </p:sp>
      <p:sp>
        <p:nvSpPr>
          <p:cNvPr id="28676" name="AutoShape 4"/>
          <p:cNvSpPr>
            <a:spLocks noChangeArrowheads="1"/>
          </p:cNvSpPr>
          <p:nvPr/>
        </p:nvSpPr>
        <p:spPr bwMode="auto">
          <a:xfrm>
            <a:off x="5257800" y="3581400"/>
            <a:ext cx="977900" cy="139700"/>
          </a:xfrm>
          <a:prstGeom prst="rightArrow">
            <a:avLst>
              <a:gd name="adj1" fmla="val 50000"/>
              <a:gd name="adj2" fmla="val 350032"/>
            </a:avLst>
          </a:prstGeom>
          <a:solidFill>
            <a:schemeClr val="accent1"/>
          </a:solidFill>
          <a:ln w="12700">
            <a:solidFill>
              <a:schemeClr val="tx1"/>
            </a:solidFill>
            <a:miter lim="800000"/>
            <a:headEnd/>
            <a:tailEnd/>
          </a:ln>
          <a:effectLst/>
        </p:spPr>
        <p:txBody>
          <a:bodyPr wrap="none" anchor="ctr"/>
          <a:lstStyle/>
          <a:p>
            <a:endParaRPr lang="es-CL"/>
          </a:p>
        </p:txBody>
      </p:sp>
      <p:sp>
        <p:nvSpPr>
          <p:cNvPr id="28677" name="AutoShape 5"/>
          <p:cNvSpPr>
            <a:spLocks noChangeArrowheads="1"/>
          </p:cNvSpPr>
          <p:nvPr/>
        </p:nvSpPr>
        <p:spPr bwMode="auto">
          <a:xfrm>
            <a:off x="5334000" y="5029200"/>
            <a:ext cx="1054100" cy="139700"/>
          </a:xfrm>
          <a:prstGeom prst="rightArrow">
            <a:avLst>
              <a:gd name="adj1" fmla="val 50000"/>
              <a:gd name="adj2" fmla="val 377308"/>
            </a:avLst>
          </a:prstGeom>
          <a:solidFill>
            <a:schemeClr val="accent1"/>
          </a:solidFill>
          <a:ln w="12700">
            <a:solidFill>
              <a:schemeClr val="tx1"/>
            </a:solidFill>
            <a:miter lim="800000"/>
            <a:headEnd/>
            <a:tailEnd/>
          </a:ln>
          <a:effectLst/>
        </p:spPr>
        <p:txBody>
          <a:bodyPr wrap="none" anchor="ctr"/>
          <a:lstStyle/>
          <a:p>
            <a:endParaRPr lang="es-CL"/>
          </a:p>
        </p:txBody>
      </p:sp>
      <p:sp>
        <p:nvSpPr>
          <p:cNvPr id="28678" name="Line 6"/>
          <p:cNvSpPr>
            <a:spLocks noChangeShapeType="1"/>
          </p:cNvSpPr>
          <p:nvPr/>
        </p:nvSpPr>
        <p:spPr bwMode="auto">
          <a:xfrm>
            <a:off x="2057400" y="4724400"/>
            <a:ext cx="6629400" cy="0"/>
          </a:xfrm>
          <a:prstGeom prst="line">
            <a:avLst/>
          </a:prstGeom>
          <a:noFill/>
          <a:ln w="12700">
            <a:solidFill>
              <a:schemeClr val="tx1"/>
            </a:solidFill>
            <a:round/>
            <a:headEnd/>
            <a:tailEnd/>
          </a:ln>
          <a:effectLst/>
        </p:spPr>
        <p:txBody>
          <a:bodyPr/>
          <a:lstStyle/>
          <a:p>
            <a:endParaRPr lang="es-CL"/>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3429000" y="381000"/>
            <a:ext cx="5029200" cy="1143000"/>
          </a:xfrm>
          <a:noFill/>
          <a:ln/>
        </p:spPr>
        <p:txBody>
          <a:bodyPr lIns="90488" tIns="44450" rIns="90488" bIns="44450"/>
          <a:lstStyle/>
          <a:p>
            <a:pPr algn="ctr"/>
            <a:r>
              <a:rPr lang="es-ES" sz="2000" b="1"/>
              <a:t>INTEGRACIÓN CONTABLE</a:t>
            </a:r>
          </a:p>
        </p:txBody>
      </p:sp>
      <p:sp>
        <p:nvSpPr>
          <p:cNvPr id="29699" name="Rectangle 3"/>
          <p:cNvSpPr>
            <a:spLocks noGrp="1" noChangeArrowheads="1"/>
          </p:cNvSpPr>
          <p:nvPr>
            <p:ph type="subTitle" idx="1"/>
          </p:nvPr>
        </p:nvSpPr>
        <p:spPr>
          <a:xfrm>
            <a:off x="2438400" y="1295400"/>
            <a:ext cx="6019800" cy="243205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400">
                <a:effectLst>
                  <a:outerShdw blurRad="38100" dist="38100" dir="2700000" algn="tl">
                    <a:srgbClr val="000000"/>
                  </a:outerShdw>
                </a:effectLst>
              </a:rPr>
              <a:t>	Cada vez que se ejecuta un concepto presupuestario se origina una relación entre conceptos presupuestarios y contables en términos de cuentas por cobrar y pagar ( el movimiento se causa con independencia que se perciba o haga efectivo). El movimiento se justifica por la generación del devengamiento de un derecho por cobrar o pagar de parte del Estado.</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	En las cuentas por cobrar los montos registrados como débitos o cargos, en el momento del devengamiento financiero del derecho, constituyen los recursos monetarios ciertos a percibir y los créditos o abonos la percepción efectiva de los mismos. El saldo deudor indica los recursos monetarios que se adeudan al Estado.</a:t>
            </a:r>
          </a:p>
        </p:txBody>
      </p:sp>
      <p:sp>
        <p:nvSpPr>
          <p:cNvPr id="29700" name="Line 4"/>
          <p:cNvSpPr>
            <a:spLocks noChangeShapeType="1"/>
          </p:cNvSpPr>
          <p:nvPr/>
        </p:nvSpPr>
        <p:spPr bwMode="auto">
          <a:xfrm>
            <a:off x="3200400" y="4891088"/>
            <a:ext cx="2286000" cy="0"/>
          </a:xfrm>
          <a:prstGeom prst="line">
            <a:avLst/>
          </a:prstGeom>
          <a:noFill/>
          <a:ln w="12700">
            <a:solidFill>
              <a:schemeClr val="tx1"/>
            </a:solidFill>
            <a:round/>
            <a:headEnd/>
            <a:tailEnd/>
          </a:ln>
          <a:effectLst/>
        </p:spPr>
        <p:txBody>
          <a:bodyPr/>
          <a:lstStyle/>
          <a:p>
            <a:endParaRPr lang="es-CL"/>
          </a:p>
        </p:txBody>
      </p:sp>
      <p:sp>
        <p:nvSpPr>
          <p:cNvPr id="29701" name="Line 5"/>
          <p:cNvSpPr>
            <a:spLocks noChangeShapeType="1"/>
          </p:cNvSpPr>
          <p:nvPr/>
        </p:nvSpPr>
        <p:spPr bwMode="auto">
          <a:xfrm>
            <a:off x="5562600" y="4586288"/>
            <a:ext cx="2514600" cy="0"/>
          </a:xfrm>
          <a:prstGeom prst="line">
            <a:avLst/>
          </a:prstGeom>
          <a:noFill/>
          <a:ln w="12700">
            <a:solidFill>
              <a:schemeClr val="tx1"/>
            </a:solidFill>
            <a:round/>
            <a:headEnd/>
            <a:tailEnd/>
          </a:ln>
          <a:effectLst/>
        </p:spPr>
        <p:txBody>
          <a:bodyPr/>
          <a:lstStyle/>
          <a:p>
            <a:endParaRPr lang="es-CL"/>
          </a:p>
        </p:txBody>
      </p:sp>
      <p:sp>
        <p:nvSpPr>
          <p:cNvPr id="29702" name="Line 6"/>
          <p:cNvSpPr>
            <a:spLocks noChangeShapeType="1"/>
          </p:cNvSpPr>
          <p:nvPr/>
        </p:nvSpPr>
        <p:spPr bwMode="auto">
          <a:xfrm>
            <a:off x="4267200" y="4891088"/>
            <a:ext cx="0" cy="1295400"/>
          </a:xfrm>
          <a:prstGeom prst="line">
            <a:avLst/>
          </a:prstGeom>
          <a:noFill/>
          <a:ln w="12700">
            <a:solidFill>
              <a:schemeClr val="tx1"/>
            </a:solidFill>
            <a:round/>
            <a:headEnd/>
            <a:tailEnd/>
          </a:ln>
          <a:effectLst/>
        </p:spPr>
        <p:txBody>
          <a:bodyPr/>
          <a:lstStyle/>
          <a:p>
            <a:endParaRPr lang="es-CL"/>
          </a:p>
        </p:txBody>
      </p:sp>
      <p:sp>
        <p:nvSpPr>
          <p:cNvPr id="29703" name="Line 7"/>
          <p:cNvSpPr>
            <a:spLocks noChangeShapeType="1"/>
          </p:cNvSpPr>
          <p:nvPr/>
        </p:nvSpPr>
        <p:spPr bwMode="auto">
          <a:xfrm>
            <a:off x="6781800" y="4586288"/>
            <a:ext cx="0" cy="1295400"/>
          </a:xfrm>
          <a:prstGeom prst="line">
            <a:avLst/>
          </a:prstGeom>
          <a:noFill/>
          <a:ln w="12700">
            <a:solidFill>
              <a:schemeClr val="tx1"/>
            </a:solidFill>
            <a:round/>
            <a:headEnd/>
            <a:tailEnd/>
          </a:ln>
          <a:effectLst/>
        </p:spPr>
        <p:txBody>
          <a:bodyPr/>
          <a:lstStyle/>
          <a:p>
            <a:endParaRPr lang="es-CL"/>
          </a:p>
        </p:txBody>
      </p:sp>
      <p:sp>
        <p:nvSpPr>
          <p:cNvPr id="29704" name="Rectangle 8"/>
          <p:cNvSpPr>
            <a:spLocks noChangeArrowheads="1"/>
          </p:cNvSpPr>
          <p:nvPr/>
        </p:nvSpPr>
        <p:spPr bwMode="auto">
          <a:xfrm>
            <a:off x="2743200" y="4419600"/>
            <a:ext cx="1481138"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Ingreso devengado</a:t>
            </a:r>
          </a:p>
        </p:txBody>
      </p:sp>
      <p:sp>
        <p:nvSpPr>
          <p:cNvPr id="29705" name="Rectangle 9"/>
          <p:cNvSpPr>
            <a:spLocks noChangeArrowheads="1"/>
          </p:cNvSpPr>
          <p:nvPr/>
        </p:nvSpPr>
        <p:spPr bwMode="auto">
          <a:xfrm>
            <a:off x="4176713" y="4419600"/>
            <a:ext cx="428625"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111</a:t>
            </a:r>
          </a:p>
        </p:txBody>
      </p:sp>
      <p:sp>
        <p:nvSpPr>
          <p:cNvPr id="29706" name="Rectangle 10"/>
          <p:cNvSpPr>
            <a:spLocks noChangeArrowheads="1"/>
          </p:cNvSpPr>
          <p:nvPr/>
        </p:nvSpPr>
        <p:spPr bwMode="auto">
          <a:xfrm>
            <a:off x="1814513" y="5091113"/>
            <a:ext cx="2381250" cy="819150"/>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registro en el momento que se</a:t>
            </a:r>
          </a:p>
          <a:p>
            <a:pPr algn="l" eaLnBrk="0" hangingPunct="0"/>
            <a:r>
              <a:rPr lang="es-ES" sz="1200">
                <a:solidFill>
                  <a:schemeClr val="tx2"/>
                </a:solidFill>
                <a:latin typeface="Tahoma" pitchFamily="34" charset="0"/>
              </a:rPr>
              <a:t>origina el derecho a percibir un</a:t>
            </a:r>
          </a:p>
          <a:p>
            <a:pPr algn="l" eaLnBrk="0" hangingPunct="0"/>
            <a:r>
              <a:rPr lang="es-ES" sz="1200">
                <a:solidFill>
                  <a:schemeClr val="tx2"/>
                </a:solidFill>
                <a:latin typeface="Tahoma" pitchFamily="34" charset="0"/>
              </a:rPr>
              <a:t>monto determinado de recursos </a:t>
            </a:r>
          </a:p>
          <a:p>
            <a:pPr algn="l" eaLnBrk="0" hangingPunct="0"/>
            <a:r>
              <a:rPr lang="es-ES" sz="1200">
                <a:solidFill>
                  <a:schemeClr val="tx2"/>
                </a:solidFill>
                <a:latin typeface="Tahoma" pitchFamily="34" charset="0"/>
              </a:rPr>
              <a:t>financieros</a:t>
            </a:r>
          </a:p>
        </p:txBody>
      </p:sp>
      <p:sp>
        <p:nvSpPr>
          <p:cNvPr id="29707" name="Rectangle 11"/>
          <p:cNvSpPr>
            <a:spLocks noChangeArrowheads="1"/>
          </p:cNvSpPr>
          <p:nvPr/>
        </p:nvSpPr>
        <p:spPr bwMode="auto">
          <a:xfrm>
            <a:off x="1814513" y="5943600"/>
            <a:ext cx="552450"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cargo</a:t>
            </a:r>
          </a:p>
        </p:txBody>
      </p:sp>
      <p:sp>
        <p:nvSpPr>
          <p:cNvPr id="29708" name="Rectangle 12"/>
          <p:cNvSpPr>
            <a:spLocks noChangeArrowheads="1"/>
          </p:cNvSpPr>
          <p:nvPr/>
        </p:nvSpPr>
        <p:spPr bwMode="auto">
          <a:xfrm>
            <a:off x="3262313" y="5638800"/>
            <a:ext cx="409575"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xxx</a:t>
            </a:r>
          </a:p>
        </p:txBody>
      </p:sp>
      <p:sp>
        <p:nvSpPr>
          <p:cNvPr id="29709" name="AutoShape 13"/>
          <p:cNvSpPr>
            <a:spLocks noChangeArrowheads="1"/>
          </p:cNvSpPr>
          <p:nvPr/>
        </p:nvSpPr>
        <p:spPr bwMode="auto">
          <a:xfrm rot="16200000">
            <a:off x="3238500" y="5913438"/>
            <a:ext cx="368300" cy="292100"/>
          </a:xfrm>
          <a:prstGeom prst="rightArrow">
            <a:avLst>
              <a:gd name="adj1" fmla="val 50000"/>
              <a:gd name="adj2" fmla="val 63049"/>
            </a:avLst>
          </a:prstGeom>
          <a:solidFill>
            <a:schemeClr val="accent1"/>
          </a:solidFill>
          <a:ln w="12700">
            <a:solidFill>
              <a:schemeClr val="tx1"/>
            </a:solidFill>
            <a:miter lim="800000"/>
            <a:headEnd/>
            <a:tailEnd/>
          </a:ln>
          <a:effectLst/>
        </p:spPr>
        <p:txBody>
          <a:bodyPr wrap="none" anchor="ctr"/>
          <a:lstStyle/>
          <a:p>
            <a:endParaRPr lang="es-CL"/>
          </a:p>
        </p:txBody>
      </p:sp>
      <p:sp>
        <p:nvSpPr>
          <p:cNvPr id="29710" name="Rectangle 14"/>
          <p:cNvSpPr>
            <a:spLocks noChangeArrowheads="1"/>
          </p:cNvSpPr>
          <p:nvPr/>
        </p:nvSpPr>
        <p:spPr bwMode="auto">
          <a:xfrm>
            <a:off x="6096000" y="4129088"/>
            <a:ext cx="1354138" cy="271462"/>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Ingreso percibido</a:t>
            </a:r>
          </a:p>
        </p:txBody>
      </p:sp>
      <p:sp>
        <p:nvSpPr>
          <p:cNvPr id="29711" name="Rectangle 15"/>
          <p:cNvSpPr>
            <a:spLocks noChangeArrowheads="1"/>
          </p:cNvSpPr>
          <p:nvPr/>
        </p:nvSpPr>
        <p:spPr bwMode="auto">
          <a:xfrm>
            <a:off x="7772400" y="4114800"/>
            <a:ext cx="428625"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111</a:t>
            </a:r>
          </a:p>
        </p:txBody>
      </p:sp>
      <p:sp>
        <p:nvSpPr>
          <p:cNvPr id="29712" name="Rectangle 16"/>
          <p:cNvSpPr>
            <a:spLocks noChangeArrowheads="1"/>
          </p:cNvSpPr>
          <p:nvPr/>
        </p:nvSpPr>
        <p:spPr bwMode="auto">
          <a:xfrm>
            <a:off x="7688263" y="4800600"/>
            <a:ext cx="1455737" cy="1731963"/>
          </a:xfrm>
          <a:prstGeom prst="rect">
            <a:avLst/>
          </a:prstGeom>
          <a:noFill/>
          <a:ln w="12700">
            <a:noFill/>
            <a:miter lim="800000"/>
            <a:headEnd/>
            <a:tailEnd/>
          </a:ln>
          <a:effectLst/>
        </p:spPr>
        <p:txBody>
          <a:bodyPr lIns="90488" tIns="44450" rIns="90488" bIns="44450">
            <a:spAutoFit/>
          </a:bodyPr>
          <a:lstStyle/>
          <a:p>
            <a:pPr algn="l" eaLnBrk="0" hangingPunct="0"/>
            <a:r>
              <a:rPr lang="es-ES" sz="1200">
                <a:solidFill>
                  <a:schemeClr val="tx2"/>
                </a:solidFill>
                <a:latin typeface="Tahoma" pitchFamily="34" charset="0"/>
              </a:rPr>
              <a:t>registro en el momento de la percepción</a:t>
            </a:r>
          </a:p>
          <a:p>
            <a:pPr algn="l" eaLnBrk="0" hangingPunct="0"/>
            <a:r>
              <a:rPr lang="es-ES" sz="1200">
                <a:solidFill>
                  <a:schemeClr val="tx2"/>
                </a:solidFill>
                <a:latin typeface="Tahoma" pitchFamily="34" charset="0"/>
              </a:rPr>
              <a:t>del  recurso financieros, contabilizado</a:t>
            </a:r>
          </a:p>
          <a:p>
            <a:pPr algn="l" eaLnBrk="0" hangingPunct="0"/>
            <a:r>
              <a:rPr lang="es-ES" sz="1200">
                <a:solidFill>
                  <a:schemeClr val="tx2"/>
                </a:solidFill>
                <a:latin typeface="Tahoma" pitchFamily="34" charset="0"/>
              </a:rPr>
              <a:t>previamente como ingreso devengado</a:t>
            </a:r>
          </a:p>
        </p:txBody>
      </p:sp>
      <p:sp>
        <p:nvSpPr>
          <p:cNvPr id="29713" name="Rectangle 17"/>
          <p:cNvSpPr>
            <a:spLocks noChangeArrowheads="1"/>
          </p:cNvSpPr>
          <p:nvPr/>
        </p:nvSpPr>
        <p:spPr bwMode="auto">
          <a:xfrm>
            <a:off x="6996113" y="5638800"/>
            <a:ext cx="595312"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abono</a:t>
            </a:r>
          </a:p>
        </p:txBody>
      </p:sp>
      <p:sp>
        <p:nvSpPr>
          <p:cNvPr id="29714" name="Rectangle 18"/>
          <p:cNvSpPr>
            <a:spLocks noChangeArrowheads="1"/>
          </p:cNvSpPr>
          <p:nvPr/>
        </p:nvSpPr>
        <p:spPr bwMode="auto">
          <a:xfrm>
            <a:off x="7148513" y="5257800"/>
            <a:ext cx="409575" cy="271463"/>
          </a:xfrm>
          <a:prstGeom prst="rect">
            <a:avLst/>
          </a:prstGeom>
          <a:noFill/>
          <a:ln w="12700">
            <a:noFill/>
            <a:miter lim="800000"/>
            <a:headEnd/>
            <a:tailEnd/>
          </a:ln>
          <a:effectLst/>
        </p:spPr>
        <p:txBody>
          <a:bodyPr wrap="none" lIns="90488" tIns="44450" rIns="90488" bIns="44450">
            <a:spAutoFit/>
          </a:bodyPr>
          <a:lstStyle/>
          <a:p>
            <a:pPr algn="l" eaLnBrk="0" hangingPunct="0"/>
            <a:r>
              <a:rPr lang="es-ES" sz="1200">
                <a:solidFill>
                  <a:schemeClr val="tx2"/>
                </a:solidFill>
                <a:latin typeface="Tahoma" pitchFamily="34" charset="0"/>
              </a:rPr>
              <a:t>xxx</a:t>
            </a:r>
          </a:p>
        </p:txBody>
      </p:sp>
      <p:sp>
        <p:nvSpPr>
          <p:cNvPr id="29715" name="AutoShape 19"/>
          <p:cNvSpPr>
            <a:spLocks noChangeArrowheads="1"/>
          </p:cNvSpPr>
          <p:nvPr/>
        </p:nvSpPr>
        <p:spPr bwMode="auto">
          <a:xfrm rot="16200000">
            <a:off x="6819900" y="6223000"/>
            <a:ext cx="368300" cy="292100"/>
          </a:xfrm>
          <a:prstGeom prst="rightArrow">
            <a:avLst>
              <a:gd name="adj1" fmla="val 50000"/>
              <a:gd name="adj2" fmla="val 63049"/>
            </a:avLst>
          </a:prstGeom>
          <a:solidFill>
            <a:schemeClr val="accent1"/>
          </a:solidFill>
          <a:ln w="12700">
            <a:solidFill>
              <a:schemeClr val="tx1"/>
            </a:solidFill>
            <a:miter lim="800000"/>
            <a:headEnd/>
            <a:tailEnd/>
          </a:ln>
          <a:effectLst/>
        </p:spPr>
        <p:txBody>
          <a:bodyPr wrap="none" anchor="ctr"/>
          <a:lstStyle/>
          <a:p>
            <a:endParaRPr lang="es-CL"/>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3200400" y="609600"/>
            <a:ext cx="5257800" cy="1143000"/>
          </a:xfrm>
          <a:noFill/>
          <a:ln/>
        </p:spPr>
        <p:txBody>
          <a:bodyPr lIns="90488" tIns="44450" rIns="90488" bIns="44450"/>
          <a:lstStyle/>
          <a:p>
            <a:pPr algn="ctr"/>
            <a:r>
              <a:rPr lang="es-ES" sz="2000" b="1"/>
              <a:t>INTEGRACIÓN CONTABLE</a:t>
            </a:r>
          </a:p>
        </p:txBody>
      </p:sp>
      <p:sp>
        <p:nvSpPr>
          <p:cNvPr id="30723" name="Rectangle 3"/>
          <p:cNvSpPr>
            <a:spLocks noGrp="1" noChangeArrowheads="1"/>
          </p:cNvSpPr>
          <p:nvPr>
            <p:ph type="subTitle" idx="1"/>
          </p:nvPr>
        </p:nvSpPr>
        <p:spPr>
          <a:xfrm>
            <a:off x="2362200" y="1828800"/>
            <a:ext cx="6172200" cy="9429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400">
                <a:effectLst>
                  <a:outerShdw blurRad="38100" dist="38100" dir="2700000" algn="tl">
                    <a:srgbClr val="000000"/>
                  </a:outerShdw>
                </a:effectLst>
              </a:rPr>
              <a:t>	En las cuentas  por pagar, lo montos anotados como créditos, en el momento del devengamiento financiero de los compromisos se reflejan las obligaciones de pago y los débitos, los pagos efectivos. El saldo acreedor, el monto de los compromisos pendientes de pago.</a:t>
            </a:r>
          </a:p>
        </p:txBody>
      </p:sp>
      <p:sp>
        <p:nvSpPr>
          <p:cNvPr id="30724" name="Line 4"/>
          <p:cNvSpPr>
            <a:spLocks noChangeShapeType="1"/>
          </p:cNvSpPr>
          <p:nvPr/>
        </p:nvSpPr>
        <p:spPr bwMode="auto">
          <a:xfrm>
            <a:off x="2895600" y="4121150"/>
            <a:ext cx="2209800" cy="0"/>
          </a:xfrm>
          <a:prstGeom prst="line">
            <a:avLst/>
          </a:prstGeom>
          <a:noFill/>
          <a:ln w="12700">
            <a:solidFill>
              <a:schemeClr val="tx1"/>
            </a:solidFill>
            <a:round/>
            <a:headEnd/>
            <a:tailEnd/>
          </a:ln>
          <a:effectLst/>
        </p:spPr>
        <p:txBody>
          <a:bodyPr/>
          <a:lstStyle/>
          <a:p>
            <a:endParaRPr lang="es-CL"/>
          </a:p>
        </p:txBody>
      </p:sp>
      <p:sp>
        <p:nvSpPr>
          <p:cNvPr id="30725" name="Line 5"/>
          <p:cNvSpPr>
            <a:spLocks noChangeShapeType="1"/>
          </p:cNvSpPr>
          <p:nvPr/>
        </p:nvSpPr>
        <p:spPr bwMode="auto">
          <a:xfrm>
            <a:off x="6324600" y="4121150"/>
            <a:ext cx="2362200" cy="0"/>
          </a:xfrm>
          <a:prstGeom prst="line">
            <a:avLst/>
          </a:prstGeom>
          <a:noFill/>
          <a:ln w="12700">
            <a:solidFill>
              <a:schemeClr val="tx1"/>
            </a:solidFill>
            <a:round/>
            <a:headEnd/>
            <a:tailEnd/>
          </a:ln>
          <a:effectLst/>
        </p:spPr>
        <p:txBody>
          <a:bodyPr/>
          <a:lstStyle/>
          <a:p>
            <a:endParaRPr lang="es-CL"/>
          </a:p>
        </p:txBody>
      </p:sp>
      <p:sp>
        <p:nvSpPr>
          <p:cNvPr id="30726" name="Line 6"/>
          <p:cNvSpPr>
            <a:spLocks noChangeShapeType="1"/>
          </p:cNvSpPr>
          <p:nvPr/>
        </p:nvSpPr>
        <p:spPr bwMode="auto">
          <a:xfrm>
            <a:off x="3733800" y="4121150"/>
            <a:ext cx="0" cy="1600200"/>
          </a:xfrm>
          <a:prstGeom prst="line">
            <a:avLst/>
          </a:prstGeom>
          <a:noFill/>
          <a:ln w="12700">
            <a:solidFill>
              <a:schemeClr val="tx1"/>
            </a:solidFill>
            <a:round/>
            <a:headEnd/>
            <a:tailEnd/>
          </a:ln>
          <a:effectLst/>
        </p:spPr>
        <p:txBody>
          <a:bodyPr/>
          <a:lstStyle/>
          <a:p>
            <a:endParaRPr lang="es-CL"/>
          </a:p>
        </p:txBody>
      </p:sp>
      <p:sp>
        <p:nvSpPr>
          <p:cNvPr id="30727" name="Line 7"/>
          <p:cNvSpPr>
            <a:spLocks noChangeShapeType="1"/>
          </p:cNvSpPr>
          <p:nvPr/>
        </p:nvSpPr>
        <p:spPr bwMode="auto">
          <a:xfrm>
            <a:off x="7772400" y="4121150"/>
            <a:ext cx="0" cy="1600200"/>
          </a:xfrm>
          <a:prstGeom prst="line">
            <a:avLst/>
          </a:prstGeom>
          <a:noFill/>
          <a:ln w="12700">
            <a:solidFill>
              <a:schemeClr val="tx1"/>
            </a:solidFill>
            <a:round/>
            <a:headEnd/>
            <a:tailEnd/>
          </a:ln>
          <a:effectLst/>
        </p:spPr>
        <p:txBody>
          <a:bodyPr/>
          <a:lstStyle/>
          <a:p>
            <a:endParaRPr lang="es-CL"/>
          </a:p>
        </p:txBody>
      </p:sp>
      <p:sp>
        <p:nvSpPr>
          <p:cNvPr id="30728" name="Rectangle 8"/>
          <p:cNvSpPr>
            <a:spLocks noChangeArrowheads="1"/>
          </p:cNvSpPr>
          <p:nvPr/>
        </p:nvSpPr>
        <p:spPr bwMode="auto">
          <a:xfrm>
            <a:off x="2576513" y="3663950"/>
            <a:ext cx="2079625"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2"/>
                </a:solidFill>
                <a:latin typeface="Tahoma" pitchFamily="34" charset="0"/>
              </a:rPr>
              <a:t>Gasto Devengado    121</a:t>
            </a:r>
          </a:p>
        </p:txBody>
      </p:sp>
      <p:sp>
        <p:nvSpPr>
          <p:cNvPr id="30729" name="Rectangle 9"/>
          <p:cNvSpPr>
            <a:spLocks noChangeArrowheads="1"/>
          </p:cNvSpPr>
          <p:nvPr/>
        </p:nvSpPr>
        <p:spPr bwMode="auto">
          <a:xfrm>
            <a:off x="6234113" y="3587750"/>
            <a:ext cx="1665287"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2"/>
                </a:solidFill>
                <a:latin typeface="Tahoma" pitchFamily="34" charset="0"/>
              </a:rPr>
              <a:t>Gasto Pagado  121</a:t>
            </a:r>
          </a:p>
        </p:txBody>
      </p:sp>
      <p:sp>
        <p:nvSpPr>
          <p:cNvPr id="30730" name="Rectangle 10"/>
          <p:cNvSpPr>
            <a:spLocks noChangeArrowheads="1"/>
          </p:cNvSpPr>
          <p:nvPr/>
        </p:nvSpPr>
        <p:spPr bwMode="auto">
          <a:xfrm>
            <a:off x="3948113" y="4321175"/>
            <a:ext cx="2292350" cy="939800"/>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2"/>
                </a:solidFill>
                <a:latin typeface="Tahoma" pitchFamily="34" charset="0"/>
              </a:rPr>
              <a:t>Registro en el momento</a:t>
            </a:r>
          </a:p>
          <a:p>
            <a:pPr algn="l" eaLnBrk="0" hangingPunct="0"/>
            <a:r>
              <a:rPr lang="es-ES" sz="1400">
                <a:solidFill>
                  <a:schemeClr val="tx2"/>
                </a:solidFill>
                <a:latin typeface="Tahoma" pitchFamily="34" charset="0"/>
              </a:rPr>
              <a:t>que se perfecciona  la</a:t>
            </a:r>
          </a:p>
          <a:p>
            <a:pPr algn="l" eaLnBrk="0" hangingPunct="0"/>
            <a:r>
              <a:rPr lang="es-ES" sz="1400">
                <a:solidFill>
                  <a:schemeClr val="tx2"/>
                </a:solidFill>
                <a:latin typeface="Tahoma" pitchFamily="34" charset="0"/>
              </a:rPr>
              <a:t>operación que da origen a </a:t>
            </a:r>
          </a:p>
          <a:p>
            <a:pPr algn="l" eaLnBrk="0" hangingPunct="0"/>
            <a:r>
              <a:rPr lang="es-ES" sz="1400">
                <a:solidFill>
                  <a:schemeClr val="tx2"/>
                </a:solidFill>
                <a:latin typeface="Tahoma" pitchFamily="34" charset="0"/>
              </a:rPr>
              <a:t>un compromiso de pago</a:t>
            </a:r>
          </a:p>
        </p:txBody>
      </p:sp>
      <p:sp>
        <p:nvSpPr>
          <p:cNvPr id="30731" name="Rectangle 11"/>
          <p:cNvSpPr>
            <a:spLocks noChangeArrowheads="1"/>
          </p:cNvSpPr>
          <p:nvPr/>
        </p:nvSpPr>
        <p:spPr bwMode="auto">
          <a:xfrm>
            <a:off x="4024313" y="5340350"/>
            <a:ext cx="833437"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b="1">
                <a:solidFill>
                  <a:schemeClr val="tx2"/>
                </a:solidFill>
                <a:latin typeface="Tahoma" pitchFamily="34" charset="0"/>
              </a:rPr>
              <a:t>ABONO</a:t>
            </a:r>
          </a:p>
        </p:txBody>
      </p:sp>
      <p:sp>
        <p:nvSpPr>
          <p:cNvPr id="30732" name="AutoShape 12"/>
          <p:cNvSpPr>
            <a:spLocks noChangeArrowheads="1"/>
          </p:cNvSpPr>
          <p:nvPr/>
        </p:nvSpPr>
        <p:spPr bwMode="auto">
          <a:xfrm rot="16200000">
            <a:off x="4349750" y="5880100"/>
            <a:ext cx="444500" cy="292100"/>
          </a:xfrm>
          <a:prstGeom prst="rightArrow">
            <a:avLst>
              <a:gd name="adj1" fmla="val 50000"/>
              <a:gd name="adj2" fmla="val 76094"/>
            </a:avLst>
          </a:prstGeom>
          <a:solidFill>
            <a:schemeClr val="accent1"/>
          </a:solidFill>
          <a:ln w="12700">
            <a:solidFill>
              <a:schemeClr val="tx1"/>
            </a:solidFill>
            <a:miter lim="800000"/>
            <a:headEnd/>
            <a:tailEnd/>
          </a:ln>
          <a:effectLst/>
        </p:spPr>
        <p:txBody>
          <a:bodyPr wrap="none" anchor="ctr"/>
          <a:lstStyle/>
          <a:p>
            <a:endParaRPr lang="es-CL"/>
          </a:p>
        </p:txBody>
      </p:sp>
      <p:sp>
        <p:nvSpPr>
          <p:cNvPr id="30733" name="Rectangle 13"/>
          <p:cNvSpPr>
            <a:spLocks noChangeArrowheads="1"/>
          </p:cNvSpPr>
          <p:nvPr/>
        </p:nvSpPr>
        <p:spPr bwMode="auto">
          <a:xfrm>
            <a:off x="6234113" y="4244975"/>
            <a:ext cx="2116137" cy="157797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2"/>
                </a:solidFill>
                <a:latin typeface="Tahoma" pitchFamily="34" charset="0"/>
              </a:rPr>
              <a:t>Registro en el momento </a:t>
            </a:r>
          </a:p>
          <a:p>
            <a:pPr algn="l" eaLnBrk="0" hangingPunct="0"/>
            <a:r>
              <a:rPr lang="es-ES" sz="1400">
                <a:solidFill>
                  <a:schemeClr val="tx2"/>
                </a:solidFill>
                <a:latin typeface="Tahoma" pitchFamily="34" charset="0"/>
              </a:rPr>
              <a:t>de la entrega de los </a:t>
            </a:r>
          </a:p>
          <a:p>
            <a:pPr algn="l" eaLnBrk="0" hangingPunct="0"/>
            <a:r>
              <a:rPr lang="es-ES" sz="1400">
                <a:solidFill>
                  <a:schemeClr val="tx2"/>
                </a:solidFill>
                <a:latin typeface="Tahoma" pitchFamily="34" charset="0"/>
              </a:rPr>
              <a:t>recursos financieros</a:t>
            </a:r>
          </a:p>
          <a:p>
            <a:pPr algn="l" eaLnBrk="0" hangingPunct="0"/>
            <a:r>
              <a:rPr lang="es-ES" sz="1400">
                <a:solidFill>
                  <a:schemeClr val="tx2"/>
                </a:solidFill>
                <a:latin typeface="Tahoma" pitchFamily="34" charset="0"/>
              </a:rPr>
              <a:t>contabilizado</a:t>
            </a:r>
          </a:p>
          <a:p>
            <a:pPr algn="l" eaLnBrk="0" hangingPunct="0"/>
            <a:r>
              <a:rPr lang="es-ES" sz="1400">
                <a:solidFill>
                  <a:schemeClr val="tx2"/>
                </a:solidFill>
                <a:latin typeface="Tahoma" pitchFamily="34" charset="0"/>
              </a:rPr>
              <a:t>previamente</a:t>
            </a:r>
          </a:p>
          <a:p>
            <a:pPr algn="l" eaLnBrk="0" hangingPunct="0"/>
            <a:r>
              <a:rPr lang="es-ES" sz="1400">
                <a:solidFill>
                  <a:schemeClr val="tx2"/>
                </a:solidFill>
                <a:latin typeface="Tahoma" pitchFamily="34" charset="0"/>
              </a:rPr>
              <a:t>como compromiso u </a:t>
            </a:r>
          </a:p>
          <a:p>
            <a:pPr algn="l" eaLnBrk="0" hangingPunct="0"/>
            <a:r>
              <a:rPr lang="es-ES" sz="1400">
                <a:solidFill>
                  <a:schemeClr val="tx2"/>
                </a:solidFill>
                <a:latin typeface="Tahoma" pitchFamily="34" charset="0"/>
              </a:rPr>
              <a:t>obligación devengada</a:t>
            </a:r>
          </a:p>
        </p:txBody>
      </p:sp>
      <p:sp>
        <p:nvSpPr>
          <p:cNvPr id="30734" name="Rectangle 14"/>
          <p:cNvSpPr>
            <a:spLocks noChangeArrowheads="1"/>
          </p:cNvSpPr>
          <p:nvPr/>
        </p:nvSpPr>
        <p:spPr bwMode="auto">
          <a:xfrm>
            <a:off x="6462713" y="5721350"/>
            <a:ext cx="819150"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b="1">
                <a:solidFill>
                  <a:schemeClr val="tx2"/>
                </a:solidFill>
                <a:latin typeface="Tahoma" pitchFamily="34" charset="0"/>
              </a:rPr>
              <a:t>CARGO</a:t>
            </a:r>
          </a:p>
        </p:txBody>
      </p:sp>
      <p:sp>
        <p:nvSpPr>
          <p:cNvPr id="30735" name="AutoShape 15"/>
          <p:cNvSpPr>
            <a:spLocks noChangeArrowheads="1"/>
          </p:cNvSpPr>
          <p:nvPr/>
        </p:nvSpPr>
        <p:spPr bwMode="auto">
          <a:xfrm rot="16200000">
            <a:off x="6673850" y="6070600"/>
            <a:ext cx="368300" cy="444500"/>
          </a:xfrm>
          <a:prstGeom prst="right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endParaRPr lang="es-CL"/>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133600" y="609600"/>
            <a:ext cx="6477000" cy="1066800"/>
          </a:xfrm>
          <a:noFill/>
          <a:ln/>
        </p:spPr>
        <p:txBody>
          <a:bodyPr lIns="90488" tIns="44450" rIns="90488" bIns="44450"/>
          <a:lstStyle/>
          <a:p>
            <a:pPr algn="ctr"/>
            <a:r>
              <a:rPr lang="es-ES" sz="2000" b="1">
                <a:latin typeface="Tahoma" pitchFamily="34" charset="0"/>
              </a:rPr>
              <a:t>LEY ORGÁNICA CONSTITUCIONAL DE BASES GENERALES DE LA ADMINISTRACIÓN DEL ESTADO</a:t>
            </a:r>
          </a:p>
        </p:txBody>
      </p:sp>
      <p:sp>
        <p:nvSpPr>
          <p:cNvPr id="4099" name="Rectangle 3"/>
          <p:cNvSpPr>
            <a:spLocks noGrp="1" noChangeArrowheads="1"/>
          </p:cNvSpPr>
          <p:nvPr>
            <p:ph type="subTitle" idx="1"/>
          </p:nvPr>
        </p:nvSpPr>
        <p:spPr>
          <a:xfrm>
            <a:off x="2514600" y="1828800"/>
            <a:ext cx="6248400" cy="413385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400">
                <a:effectLst>
                  <a:outerShdw blurRad="38100" dist="38100" dir="2700000" algn="tl">
                    <a:srgbClr val="000000"/>
                  </a:outerShdw>
                </a:effectLst>
              </a:rPr>
              <a:t>El Presidente de la República ejerce el </a:t>
            </a:r>
            <a:r>
              <a:rPr lang="es-CL" sz="1400">
                <a:effectLst>
                  <a:outerShdw blurRad="38100" dist="38100" dir="2700000" algn="tl">
                    <a:srgbClr val="000000"/>
                  </a:outerShdw>
                </a:effectLst>
              </a:rPr>
              <a:t>G</a:t>
            </a:r>
            <a:r>
              <a:rPr lang="es-ES" sz="1400">
                <a:effectLst>
                  <a:outerShdw blurRad="38100" dist="38100" dir="2700000" algn="tl">
                    <a:srgbClr val="000000"/>
                  </a:outerShdw>
                </a:effectLst>
              </a:rPr>
              <a:t>obierno y la Administración del Estado con la colaboración de los órganos que establezcan la Constitución y las Leyes.</a:t>
            </a:r>
            <a:r>
              <a:rPr lang="es-CL" sz="1400">
                <a:effectLst>
                  <a:outerShdw blurRad="38100" dist="38100" dir="2700000" algn="tl">
                    <a:srgbClr val="000000"/>
                  </a:outerShdw>
                </a:effectLst>
              </a:rPr>
              <a:t> </a:t>
            </a:r>
            <a:r>
              <a:rPr lang="es-ES" sz="1400">
                <a:effectLst>
                  <a:outerShdw blurRad="38100" dist="38100" dir="2700000" algn="tl">
                    <a:srgbClr val="000000"/>
                  </a:outerShdw>
                </a:effectLst>
              </a:rPr>
              <a:t>Los Órganos se somete</a:t>
            </a:r>
            <a:r>
              <a:rPr lang="es-CL" sz="1400">
                <a:effectLst>
                  <a:outerShdw blurRad="38100" dist="38100" dir="2700000" algn="tl">
                    <a:srgbClr val="000000"/>
                  </a:outerShdw>
                </a:effectLst>
              </a:rPr>
              <a:t>n</a:t>
            </a:r>
            <a:r>
              <a:rPr lang="es-ES" sz="1400">
                <a:effectLst>
                  <a:outerShdw blurRad="38100" dist="38100" dir="2700000" algn="tl">
                    <a:srgbClr val="000000"/>
                  </a:outerShdw>
                </a:effectLst>
              </a:rPr>
              <a:t> a la Constitución y las Leyes. </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La Administración del Estado estará al servicio de la “comunidad”, atendiendo sus necesidades públicas en forma continua y permanente. Será responsable de los daños que causen los órganos de la administración en el ejercicio de sus funciones.</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Las autoridades y funcionarios velar</a:t>
            </a:r>
            <a:r>
              <a:rPr lang="es-CL" sz="1400">
                <a:effectLst>
                  <a:outerShdw blurRad="38100" dist="38100" dir="2700000" algn="tl">
                    <a:srgbClr val="000000"/>
                  </a:outerShdw>
                </a:effectLst>
              </a:rPr>
              <a:t>án</a:t>
            </a:r>
            <a:r>
              <a:rPr lang="es-ES" sz="1400">
                <a:effectLst>
                  <a:outerShdw blurRad="38100" dist="38100" dir="2700000" algn="tl">
                    <a:srgbClr val="000000"/>
                  </a:outerShdw>
                </a:effectLst>
              </a:rPr>
              <a:t> por la eficiencia de la administración, procurando la simplificación y rapidez en los trámites y el “mejor aprovechamiento de los recursos posibles”.</a:t>
            </a:r>
          </a:p>
          <a:p>
            <a:pPr algn="just">
              <a:spcBef>
                <a:spcPct val="0"/>
              </a:spcBef>
              <a:buClrTx/>
              <a:buSzTx/>
              <a:buFontTx/>
              <a:buNone/>
            </a:pPr>
            <a:endParaRPr lang="es-CL" sz="1400">
              <a:effectLst>
                <a:outerShdw blurRad="38100" dist="38100" dir="2700000" algn="tl">
                  <a:srgbClr val="000000"/>
                </a:outerShdw>
              </a:effectLst>
            </a:endParaRPr>
          </a:p>
          <a:p>
            <a:pPr algn="just">
              <a:spcBef>
                <a:spcPct val="0"/>
              </a:spcBef>
              <a:buClrTx/>
              <a:buSzTx/>
              <a:buFontTx/>
              <a:buNone/>
            </a:pPr>
            <a:r>
              <a:rPr lang="es-CL" sz="1400">
                <a:effectLst>
                  <a:outerShdw blurRad="38100" dist="38100" dir="2700000" algn="tl">
                    <a:srgbClr val="000000"/>
                  </a:outerShdw>
                </a:effectLst>
              </a:rPr>
              <a:t>A</a:t>
            </a:r>
            <a:r>
              <a:rPr lang="es-ES" sz="1400">
                <a:effectLst>
                  <a:outerShdw blurRad="38100" dist="38100" dir="2700000" algn="tl">
                    <a:srgbClr val="000000"/>
                  </a:outerShdw>
                </a:effectLst>
              </a:rPr>
              <a:t>ctuar</a:t>
            </a:r>
            <a:r>
              <a:rPr lang="es-CL" sz="1400">
                <a:effectLst>
                  <a:outerShdw blurRad="38100" dist="38100" dir="2700000" algn="tl">
                    <a:srgbClr val="000000"/>
                  </a:outerShdw>
                </a:effectLst>
              </a:rPr>
              <a:t>á</a:t>
            </a:r>
            <a:r>
              <a:rPr lang="es-ES" sz="1400">
                <a:effectLst>
                  <a:outerShdw blurRad="38100" dist="38100" dir="2700000" algn="tl">
                    <a:srgbClr val="000000"/>
                  </a:outerShdw>
                </a:effectLst>
              </a:rPr>
              <a:t>n por “ propia iniciativa en el cumplimiento de sus funciones, o a petición de parte cuando la ley lo exija expresamente o se haga uso del derecho  de petición o reclamo”.</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Las autoridades ejercerán el control jerárquico del funcionamiento y actuación. El control se extenderá tanto a la “ eficiencia en el cumplimiento de los fines y objetivos, como a la legalidad y oportunidad de las actuaciones”.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3429000" y="457200"/>
            <a:ext cx="4953000" cy="1143000"/>
          </a:xfrm>
          <a:noFill/>
          <a:ln/>
        </p:spPr>
        <p:txBody>
          <a:bodyPr lIns="90488" tIns="44450" rIns="90488" bIns="44450"/>
          <a:lstStyle/>
          <a:p>
            <a:pPr algn="ctr"/>
            <a:r>
              <a:rPr lang="es-ES" sz="2000" b="1"/>
              <a:t>INTEGRACIÓN CONTABLE</a:t>
            </a:r>
          </a:p>
        </p:txBody>
      </p:sp>
      <p:sp>
        <p:nvSpPr>
          <p:cNvPr id="31747" name="Rectangle 3"/>
          <p:cNvSpPr>
            <a:spLocks noGrp="1" noChangeArrowheads="1"/>
          </p:cNvSpPr>
          <p:nvPr>
            <p:ph type="subTitle" idx="1"/>
          </p:nvPr>
        </p:nvSpPr>
        <p:spPr>
          <a:xfrm>
            <a:off x="1981200" y="1828800"/>
            <a:ext cx="7924800" cy="1752600"/>
          </a:xfrm>
          <a:noFill/>
          <a:ln/>
        </p:spPr>
        <p:txBody>
          <a:bodyPr lIns="90488" tIns="44450" rIns="90488" bIns="44450"/>
          <a:lstStyle/>
          <a:p>
            <a:pPr marL="342900" indent="-342900"/>
            <a:r>
              <a:rPr lang="es-ES" sz="1400">
                <a:solidFill>
                  <a:schemeClr val="tx2"/>
                </a:solidFill>
                <a:latin typeface="Tahoma" pitchFamily="34" charset="0"/>
              </a:rPr>
              <a:t>De esta forma, se generan las siguientes funciones:</a:t>
            </a:r>
          </a:p>
          <a:p>
            <a:pPr marL="342900" indent="-342900"/>
            <a:endParaRPr lang="es-ES" sz="1400">
              <a:solidFill>
                <a:schemeClr val="tx2"/>
              </a:solidFill>
              <a:latin typeface="Tahoma" pitchFamily="34" charset="0"/>
            </a:endParaRPr>
          </a:p>
          <a:p>
            <a:pPr marL="342900" indent="-342900"/>
            <a:r>
              <a:rPr lang="es-CL" sz="1400">
                <a:solidFill>
                  <a:schemeClr val="tx2"/>
                </a:solidFill>
                <a:latin typeface="Tahoma" pitchFamily="34" charset="0"/>
              </a:rPr>
              <a:t>	</a:t>
            </a:r>
            <a:r>
              <a:rPr lang="es-ES" sz="1400">
                <a:solidFill>
                  <a:schemeClr val="tx2"/>
                </a:solidFill>
                <a:latin typeface="Tahoma" pitchFamily="34" charset="0"/>
              </a:rPr>
              <a:t>Cuentas por cobrar	</a:t>
            </a:r>
            <a:r>
              <a:rPr lang="es-CL" sz="1400">
                <a:solidFill>
                  <a:schemeClr val="tx2"/>
                </a:solidFill>
                <a:latin typeface="Tahoma" pitchFamily="34" charset="0"/>
              </a:rPr>
              <a:t> 	</a:t>
            </a:r>
            <a:r>
              <a:rPr lang="es-ES" sz="1400">
                <a:solidFill>
                  <a:schemeClr val="tx2"/>
                </a:solidFill>
                <a:latin typeface="Tahoma" pitchFamily="34" charset="0"/>
              </a:rPr>
              <a:t>fuentes		efecto ecuación</a:t>
            </a:r>
          </a:p>
          <a:p>
            <a:pPr marL="342900" indent="-342900"/>
            <a:r>
              <a:rPr lang="es-CL" sz="1400">
                <a:solidFill>
                  <a:schemeClr val="tx2"/>
                </a:solidFill>
                <a:latin typeface="Tahoma" pitchFamily="34" charset="0"/>
              </a:rPr>
              <a:t>	</a:t>
            </a:r>
            <a:r>
              <a:rPr lang="es-ES" sz="1400">
                <a:solidFill>
                  <a:schemeClr val="tx2"/>
                </a:solidFill>
                <a:latin typeface="Tahoma" pitchFamily="34" charset="0"/>
              </a:rPr>
              <a:t>(Ingresos devengados)</a:t>
            </a:r>
          </a:p>
          <a:p>
            <a:pPr marL="342900" indent="-342900"/>
            <a:r>
              <a:rPr lang="es-ES" sz="1400">
                <a:solidFill>
                  <a:schemeClr val="tx2"/>
                </a:solidFill>
                <a:latin typeface="Tahoma" pitchFamily="34" charset="0"/>
              </a:rPr>
              <a:t>				Aumento patrimonio	</a:t>
            </a:r>
            <a:r>
              <a:rPr lang="es-CL" sz="1400">
                <a:solidFill>
                  <a:schemeClr val="tx2"/>
                </a:solidFill>
                <a:latin typeface="Tahoma" pitchFamily="34" charset="0"/>
              </a:rPr>
              <a:t>	</a:t>
            </a:r>
            <a:r>
              <a:rPr lang="es-ES" sz="1400">
                <a:solidFill>
                  <a:schemeClr val="tx2"/>
                </a:solidFill>
                <a:latin typeface="Tahoma" pitchFamily="34" charset="0"/>
              </a:rPr>
              <a:t>expansi</a:t>
            </a:r>
            <a:r>
              <a:rPr lang="es-CL" sz="1400">
                <a:solidFill>
                  <a:schemeClr val="tx2"/>
                </a:solidFill>
                <a:latin typeface="Tahoma" pitchFamily="34" charset="0"/>
              </a:rPr>
              <a:t>ó</a:t>
            </a:r>
            <a:r>
              <a:rPr lang="es-ES" sz="1400">
                <a:solidFill>
                  <a:schemeClr val="tx2"/>
                </a:solidFill>
                <a:latin typeface="Tahoma" pitchFamily="34" charset="0"/>
              </a:rPr>
              <a:t>n</a:t>
            </a:r>
          </a:p>
          <a:p>
            <a:pPr marL="342900" indent="-342900"/>
            <a:r>
              <a:rPr lang="es-ES" sz="1400">
                <a:solidFill>
                  <a:schemeClr val="tx2"/>
                </a:solidFill>
                <a:latin typeface="Tahoma" pitchFamily="34" charset="0"/>
              </a:rPr>
              <a:t>				Aumento de pasivo	</a:t>
            </a:r>
            <a:r>
              <a:rPr lang="es-CL" sz="1400">
                <a:solidFill>
                  <a:schemeClr val="tx2"/>
                </a:solidFill>
                <a:latin typeface="Tahoma" pitchFamily="34" charset="0"/>
              </a:rPr>
              <a:t>	</a:t>
            </a:r>
            <a:r>
              <a:rPr lang="es-ES" sz="1400">
                <a:solidFill>
                  <a:schemeClr val="tx2"/>
                </a:solidFill>
                <a:latin typeface="Tahoma" pitchFamily="34" charset="0"/>
              </a:rPr>
              <a:t>expansi</a:t>
            </a:r>
            <a:r>
              <a:rPr lang="es-CL" sz="1400">
                <a:solidFill>
                  <a:schemeClr val="tx2"/>
                </a:solidFill>
                <a:latin typeface="Tahoma" pitchFamily="34" charset="0"/>
              </a:rPr>
              <a:t>ó</a:t>
            </a:r>
            <a:r>
              <a:rPr lang="es-ES" sz="1400">
                <a:solidFill>
                  <a:schemeClr val="tx2"/>
                </a:solidFill>
                <a:latin typeface="Tahoma" pitchFamily="34" charset="0"/>
              </a:rPr>
              <a:t>n</a:t>
            </a:r>
          </a:p>
          <a:p>
            <a:pPr marL="342900" indent="-342900"/>
            <a:r>
              <a:rPr lang="es-ES" sz="1400">
                <a:solidFill>
                  <a:schemeClr val="tx2"/>
                </a:solidFill>
                <a:latin typeface="Tahoma" pitchFamily="34" charset="0"/>
              </a:rPr>
              <a:t>				Disminución de activo	</a:t>
            </a:r>
            <a:r>
              <a:rPr lang="es-CL" sz="1400">
                <a:solidFill>
                  <a:schemeClr val="tx2"/>
                </a:solidFill>
                <a:latin typeface="Tahoma" pitchFamily="34" charset="0"/>
              </a:rPr>
              <a:t>	</a:t>
            </a:r>
            <a:r>
              <a:rPr lang="es-ES" sz="1400">
                <a:solidFill>
                  <a:schemeClr val="tx2"/>
                </a:solidFill>
                <a:latin typeface="Tahoma" pitchFamily="34" charset="0"/>
              </a:rPr>
              <a:t>conversión</a:t>
            </a:r>
          </a:p>
          <a:p>
            <a:pPr marL="342900" indent="-342900"/>
            <a:endParaRPr lang="es-ES" sz="1400">
              <a:solidFill>
                <a:schemeClr val="tx2"/>
              </a:solidFill>
              <a:latin typeface="Tahoma" pitchFamily="34" charset="0"/>
            </a:endParaRPr>
          </a:p>
          <a:p>
            <a:pPr marL="342900" indent="-342900"/>
            <a:r>
              <a:rPr lang="es-CL" sz="1400">
                <a:solidFill>
                  <a:schemeClr val="tx2"/>
                </a:solidFill>
                <a:latin typeface="Tahoma" pitchFamily="34" charset="0"/>
              </a:rPr>
              <a:t>	</a:t>
            </a:r>
            <a:r>
              <a:rPr lang="es-ES" sz="1400">
                <a:solidFill>
                  <a:schemeClr val="tx2"/>
                </a:solidFill>
                <a:latin typeface="Tahoma" pitchFamily="34" charset="0"/>
              </a:rPr>
              <a:t>Cuentas por pagar	</a:t>
            </a:r>
            <a:r>
              <a:rPr lang="es-CL" sz="1400">
                <a:solidFill>
                  <a:schemeClr val="tx2"/>
                </a:solidFill>
                <a:latin typeface="Tahoma" pitchFamily="34" charset="0"/>
              </a:rPr>
              <a:t>	</a:t>
            </a:r>
            <a:r>
              <a:rPr lang="es-ES" sz="1400">
                <a:solidFill>
                  <a:schemeClr val="tx2"/>
                </a:solidFill>
                <a:latin typeface="Tahoma" pitchFamily="34" charset="0"/>
              </a:rPr>
              <a:t>empleos o usos		efecto ecuación</a:t>
            </a:r>
          </a:p>
          <a:p>
            <a:pPr marL="342900" indent="-342900"/>
            <a:r>
              <a:rPr lang="es-CL" sz="1400">
                <a:solidFill>
                  <a:schemeClr val="tx2"/>
                </a:solidFill>
                <a:latin typeface="Tahoma" pitchFamily="34" charset="0"/>
              </a:rPr>
              <a:t>	</a:t>
            </a:r>
            <a:r>
              <a:rPr lang="es-ES" sz="1400">
                <a:solidFill>
                  <a:schemeClr val="tx2"/>
                </a:solidFill>
                <a:latin typeface="Tahoma" pitchFamily="34" charset="0"/>
              </a:rPr>
              <a:t>( Gastos devengados)		</a:t>
            </a:r>
          </a:p>
          <a:p>
            <a:pPr marL="342900" indent="-342900"/>
            <a:r>
              <a:rPr lang="es-ES" sz="1400">
                <a:solidFill>
                  <a:schemeClr val="tx2"/>
                </a:solidFill>
                <a:latin typeface="Tahoma" pitchFamily="34" charset="0"/>
              </a:rPr>
              <a:t>				DISMINUCIÓN PATRIMONIO	CONVERSIÓN</a:t>
            </a:r>
          </a:p>
          <a:p>
            <a:pPr marL="342900" indent="-342900"/>
            <a:r>
              <a:rPr lang="es-ES" sz="1400">
                <a:solidFill>
                  <a:schemeClr val="tx2"/>
                </a:solidFill>
                <a:latin typeface="Tahoma" pitchFamily="34" charset="0"/>
              </a:rPr>
              <a:t>				Aumento de activo	</a:t>
            </a:r>
            <a:r>
              <a:rPr lang="es-CL" sz="1400">
                <a:solidFill>
                  <a:schemeClr val="tx2"/>
                </a:solidFill>
                <a:latin typeface="Tahoma" pitchFamily="34" charset="0"/>
              </a:rPr>
              <a:t>	</a:t>
            </a:r>
            <a:r>
              <a:rPr lang="es-ES" sz="1400">
                <a:solidFill>
                  <a:schemeClr val="tx2"/>
                </a:solidFill>
                <a:latin typeface="Tahoma" pitchFamily="34" charset="0"/>
              </a:rPr>
              <a:t>expansi</a:t>
            </a:r>
            <a:r>
              <a:rPr lang="es-CL" sz="1400">
                <a:solidFill>
                  <a:schemeClr val="tx2"/>
                </a:solidFill>
                <a:latin typeface="Tahoma" pitchFamily="34" charset="0"/>
              </a:rPr>
              <a:t>ó</a:t>
            </a:r>
            <a:r>
              <a:rPr lang="es-ES" sz="1400">
                <a:solidFill>
                  <a:schemeClr val="tx2"/>
                </a:solidFill>
                <a:latin typeface="Tahoma" pitchFamily="34" charset="0"/>
              </a:rPr>
              <a:t>n</a:t>
            </a:r>
          </a:p>
          <a:p>
            <a:pPr marL="342900" indent="-342900"/>
            <a:r>
              <a:rPr lang="es-ES" sz="1400">
                <a:solidFill>
                  <a:schemeClr val="tx2"/>
                </a:solidFill>
                <a:latin typeface="Tahoma" pitchFamily="34" charset="0"/>
              </a:rPr>
              <a:t>				Disminución pasivo	</a:t>
            </a:r>
            <a:r>
              <a:rPr lang="es-CL" sz="1400">
                <a:solidFill>
                  <a:schemeClr val="tx2"/>
                </a:solidFill>
                <a:latin typeface="Tahoma" pitchFamily="34" charset="0"/>
              </a:rPr>
              <a:t>	</a:t>
            </a:r>
            <a:r>
              <a:rPr lang="es-ES" sz="1400">
                <a:solidFill>
                  <a:schemeClr val="tx2"/>
                </a:solidFill>
                <a:latin typeface="Tahoma" pitchFamily="34" charset="0"/>
              </a:rPr>
              <a:t>conversión</a:t>
            </a:r>
          </a:p>
          <a:p>
            <a:pPr marL="342900" indent="-342900"/>
            <a:endParaRPr lang="es-ES" sz="1400">
              <a:solidFill>
                <a:schemeClr val="tx2"/>
              </a:solidFill>
              <a:latin typeface="Tahoma" pitchFamily="34" charset="0"/>
            </a:endParaRPr>
          </a:p>
        </p:txBody>
      </p:sp>
      <p:sp>
        <p:nvSpPr>
          <p:cNvPr id="31748" name="Line 4"/>
          <p:cNvSpPr>
            <a:spLocks noChangeShapeType="1"/>
          </p:cNvSpPr>
          <p:nvPr/>
        </p:nvSpPr>
        <p:spPr bwMode="auto">
          <a:xfrm>
            <a:off x="1828800" y="3810000"/>
            <a:ext cx="6477000" cy="0"/>
          </a:xfrm>
          <a:prstGeom prst="line">
            <a:avLst/>
          </a:prstGeom>
          <a:noFill/>
          <a:ln w="12700">
            <a:solidFill>
              <a:schemeClr val="tx1"/>
            </a:solidFill>
            <a:round/>
            <a:headEnd/>
            <a:tailEnd/>
          </a:ln>
          <a:effectLst/>
        </p:spPr>
        <p:txBody>
          <a:bodyPr/>
          <a:lstStyle/>
          <a:p>
            <a:endParaRPr lang="es-CL"/>
          </a:p>
        </p:txBody>
      </p:sp>
      <p:sp>
        <p:nvSpPr>
          <p:cNvPr id="31749" name="Line 5"/>
          <p:cNvSpPr>
            <a:spLocks noChangeShapeType="1"/>
          </p:cNvSpPr>
          <p:nvPr/>
        </p:nvSpPr>
        <p:spPr bwMode="auto">
          <a:xfrm>
            <a:off x="4572000" y="2286000"/>
            <a:ext cx="1588" cy="3276600"/>
          </a:xfrm>
          <a:prstGeom prst="line">
            <a:avLst/>
          </a:prstGeom>
          <a:noFill/>
          <a:ln w="12700">
            <a:solidFill>
              <a:schemeClr val="tx1"/>
            </a:solidFill>
            <a:round/>
            <a:headEnd/>
            <a:tailEnd/>
          </a:ln>
          <a:effectLst/>
        </p:spPr>
        <p:txBody>
          <a:bodyPr/>
          <a:lstStyle/>
          <a:p>
            <a:endParaRPr lang="es-CL"/>
          </a:p>
        </p:txBody>
      </p:sp>
      <p:sp>
        <p:nvSpPr>
          <p:cNvPr id="31750" name="Line 6"/>
          <p:cNvSpPr>
            <a:spLocks noChangeShapeType="1"/>
          </p:cNvSpPr>
          <p:nvPr/>
        </p:nvSpPr>
        <p:spPr bwMode="auto">
          <a:xfrm>
            <a:off x="7315200" y="2209800"/>
            <a:ext cx="1588" cy="3276600"/>
          </a:xfrm>
          <a:prstGeom prst="line">
            <a:avLst/>
          </a:prstGeom>
          <a:noFill/>
          <a:ln w="12700">
            <a:solidFill>
              <a:schemeClr val="tx1"/>
            </a:solidFill>
            <a:round/>
            <a:headEnd/>
            <a:tailEnd/>
          </a:ln>
          <a:effectLst/>
        </p:spPr>
        <p:txBody>
          <a:bodyPr/>
          <a:lstStyle/>
          <a:p>
            <a:endParaRPr lang="es-CL"/>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3124200" y="533400"/>
            <a:ext cx="5334000" cy="1143000"/>
          </a:xfrm>
          <a:noFill/>
          <a:ln/>
        </p:spPr>
        <p:txBody>
          <a:bodyPr lIns="90488" tIns="44450" rIns="90488" bIns="44450"/>
          <a:lstStyle/>
          <a:p>
            <a:pPr algn="ctr"/>
            <a:r>
              <a:rPr lang="es-ES" sz="2000" b="1"/>
              <a:t>EJECUCIÓN PRESUPUESTARIA</a:t>
            </a:r>
          </a:p>
        </p:txBody>
      </p:sp>
      <p:sp>
        <p:nvSpPr>
          <p:cNvPr id="32771" name="Rectangle 3"/>
          <p:cNvSpPr>
            <a:spLocks noGrp="1" noChangeArrowheads="1"/>
          </p:cNvSpPr>
          <p:nvPr>
            <p:ph type="subTitle" idx="1"/>
          </p:nvPr>
        </p:nvSpPr>
        <p:spPr>
          <a:xfrm>
            <a:off x="2133600" y="1447800"/>
            <a:ext cx="6172200" cy="1752600"/>
          </a:xfrm>
          <a:noFill/>
          <a:ln/>
        </p:spPr>
        <p:txBody>
          <a:bodyPr lIns="90488" tIns="44450" rIns="90488" bIns="44450"/>
          <a:lstStyle/>
          <a:p>
            <a:pPr marL="342900" indent="-342900"/>
            <a:r>
              <a:rPr lang="es-ES" sz="1600">
                <a:solidFill>
                  <a:schemeClr val="tx2"/>
                </a:solidFill>
                <a:latin typeface="Tahoma" pitchFamily="34" charset="0"/>
              </a:rPr>
              <a:t>	Las cuentas presupuestarias tienen por finalidad proporcionar información de los derechos y compromisos financieros reales y permitir su comparación con las estimaciones contenidas en el presupuesto</a:t>
            </a:r>
          </a:p>
          <a:p>
            <a:pPr marL="342900" indent="-342900"/>
            <a:endParaRPr lang="es-ES" sz="1600">
              <a:solidFill>
                <a:schemeClr val="tx2"/>
              </a:solidFill>
              <a:latin typeface="Tahoma" pitchFamily="34" charset="0"/>
            </a:endParaRPr>
          </a:p>
          <a:p>
            <a:pPr marL="342900" indent="-342900"/>
            <a:r>
              <a:rPr lang="es-ES" sz="1600">
                <a:solidFill>
                  <a:schemeClr val="tx2"/>
                </a:solidFill>
                <a:latin typeface="Tahoma" pitchFamily="34" charset="0"/>
              </a:rPr>
              <a:t>	Cuentas por cobrar ejecución presupuestaria (Ingresos presupuestarios)</a:t>
            </a:r>
          </a:p>
          <a:p>
            <a:pPr marL="342900" indent="-342900"/>
            <a:r>
              <a:rPr lang="es-ES" sz="1600">
                <a:solidFill>
                  <a:schemeClr val="tx2"/>
                </a:solidFill>
                <a:latin typeface="Tahoma" pitchFamily="34" charset="0"/>
              </a:rPr>
              <a:t>	11101	Ingresos de Operación</a:t>
            </a:r>
          </a:p>
          <a:p>
            <a:pPr marL="342900" indent="-342900"/>
            <a:r>
              <a:rPr lang="es-ES" sz="1600">
                <a:solidFill>
                  <a:schemeClr val="tx2"/>
                </a:solidFill>
                <a:latin typeface="Tahoma" pitchFamily="34" charset="0"/>
              </a:rPr>
              <a:t>	11102	Imposiciones Previsionales</a:t>
            </a:r>
          </a:p>
          <a:p>
            <a:pPr marL="342900" indent="-342900"/>
            <a:r>
              <a:rPr lang="es-ES" sz="1600">
                <a:solidFill>
                  <a:schemeClr val="tx2"/>
                </a:solidFill>
                <a:latin typeface="Tahoma" pitchFamily="34" charset="0"/>
              </a:rPr>
              <a:t>	11103	Ingresos Tributarios</a:t>
            </a:r>
          </a:p>
          <a:p>
            <a:pPr marL="342900" indent="-342900"/>
            <a:r>
              <a:rPr lang="es-ES" sz="1600">
                <a:solidFill>
                  <a:schemeClr val="tx2"/>
                </a:solidFill>
                <a:latin typeface="Tahoma" pitchFamily="34" charset="0"/>
              </a:rPr>
              <a:t>	11104	Venta de Activos</a:t>
            </a:r>
          </a:p>
          <a:p>
            <a:pPr marL="342900" indent="-342900"/>
            <a:r>
              <a:rPr lang="es-ES" sz="1600">
                <a:solidFill>
                  <a:schemeClr val="tx2"/>
                </a:solidFill>
                <a:latin typeface="Tahoma" pitchFamily="34" charset="0"/>
              </a:rPr>
              <a:t>	11105	Recuperación de Prestamos</a:t>
            </a:r>
          </a:p>
          <a:p>
            <a:pPr marL="342900" indent="-342900"/>
            <a:r>
              <a:rPr lang="es-ES" sz="1600">
                <a:solidFill>
                  <a:schemeClr val="tx2"/>
                </a:solidFill>
                <a:latin typeface="Tahoma" pitchFamily="34" charset="0"/>
              </a:rPr>
              <a:t>	11106	Transferencias</a:t>
            </a:r>
          </a:p>
          <a:p>
            <a:pPr marL="342900" indent="-342900"/>
            <a:r>
              <a:rPr lang="es-ES" sz="1600">
                <a:solidFill>
                  <a:schemeClr val="tx2"/>
                </a:solidFill>
                <a:latin typeface="Tahoma" pitchFamily="34" charset="0"/>
              </a:rPr>
              <a:t>	11107	Otros Ingresos</a:t>
            </a:r>
          </a:p>
          <a:p>
            <a:pPr marL="342900" indent="-342900"/>
            <a:r>
              <a:rPr lang="es-ES" sz="1600">
                <a:solidFill>
                  <a:schemeClr val="tx2"/>
                </a:solidFill>
                <a:latin typeface="Tahoma" pitchFamily="34" charset="0"/>
              </a:rPr>
              <a:t>	11108	Endeudamiento</a:t>
            </a:r>
          </a:p>
          <a:p>
            <a:pPr marL="342900" indent="-342900"/>
            <a:r>
              <a:rPr lang="es-ES" sz="1600">
                <a:solidFill>
                  <a:schemeClr val="tx2"/>
                </a:solidFill>
                <a:latin typeface="Tahoma" pitchFamily="34" charset="0"/>
              </a:rPr>
              <a:t>	11109	Aporte Fiscal</a:t>
            </a:r>
          </a:p>
          <a:p>
            <a:pPr marL="342900" indent="-342900"/>
            <a:r>
              <a:rPr lang="es-ES" sz="1600">
                <a:solidFill>
                  <a:schemeClr val="tx2"/>
                </a:solidFill>
                <a:latin typeface="Tahoma" pitchFamily="34" charset="0"/>
              </a:rPr>
              <a:t>	11110	Operaciones Años Anteriores</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2362200" y="457200"/>
            <a:ext cx="6096000" cy="1143000"/>
          </a:xfrm>
          <a:noFill/>
          <a:ln/>
        </p:spPr>
        <p:txBody>
          <a:bodyPr lIns="90488" tIns="44450" rIns="90488" bIns="44450"/>
          <a:lstStyle/>
          <a:p>
            <a:pPr algn="ctr"/>
            <a:r>
              <a:rPr lang="es-ES" sz="2000" b="1">
                <a:latin typeface="Tahoma" pitchFamily="34" charset="0"/>
              </a:rPr>
              <a:t>FLUJOS DE CUENTAS POR COBRAR</a:t>
            </a:r>
          </a:p>
        </p:txBody>
      </p:sp>
      <p:sp>
        <p:nvSpPr>
          <p:cNvPr id="33795" name="Rectangle 3"/>
          <p:cNvSpPr>
            <a:spLocks noGrp="1" noChangeArrowheads="1"/>
          </p:cNvSpPr>
          <p:nvPr>
            <p:ph type="subTitle" idx="1"/>
          </p:nvPr>
        </p:nvSpPr>
        <p:spPr>
          <a:xfrm>
            <a:off x="2209800" y="1371600"/>
            <a:ext cx="6400800" cy="1752600"/>
          </a:xfrm>
          <a:noFill/>
          <a:ln/>
        </p:spPr>
        <p:txBody>
          <a:bodyPr lIns="90488" tIns="44450" rIns="90488" bIns="44450"/>
          <a:lstStyle/>
          <a:p>
            <a:pPr marL="342900" indent="-342900"/>
            <a:r>
              <a:rPr lang="es-ES" sz="1400">
                <a:solidFill>
                  <a:schemeClr val="tx2"/>
                </a:solidFill>
                <a:latin typeface="Tahoma" pitchFamily="34" charset="0"/>
              </a:rPr>
              <a:t>Cuentas por Cobrar</a:t>
            </a:r>
          </a:p>
          <a:p>
            <a:pPr marL="342900" indent="-342900"/>
            <a:r>
              <a:rPr lang="es-ES" sz="1400">
                <a:solidFill>
                  <a:schemeClr val="tx2"/>
                </a:solidFill>
                <a:latin typeface="Tahoma" pitchFamily="34" charset="0"/>
              </a:rPr>
              <a:t>	DEBE		(ingreso presupuestario)		HABER</a:t>
            </a:r>
          </a:p>
          <a:p>
            <a:pPr marL="342900" indent="-342900"/>
            <a:endParaRPr lang="es-ES" sz="1400">
              <a:solidFill>
                <a:schemeClr val="tx2"/>
              </a:solidFill>
              <a:latin typeface="Tahoma" pitchFamily="34" charset="0"/>
            </a:endParaRPr>
          </a:p>
          <a:p>
            <a:pPr marL="342900" indent="-342900"/>
            <a:r>
              <a:rPr lang="es-ES" sz="1400">
                <a:solidFill>
                  <a:schemeClr val="tx2"/>
                </a:solidFill>
                <a:latin typeface="Tahoma" pitchFamily="34" charset="0"/>
              </a:rPr>
              <a:t>	Ingreso Devengado			Ingreso Percibido</a:t>
            </a:r>
          </a:p>
          <a:p>
            <a:pPr marL="342900" indent="-342900"/>
            <a:endParaRPr lang="es-ES" sz="1400">
              <a:solidFill>
                <a:schemeClr val="tx2"/>
              </a:solidFill>
              <a:latin typeface="Tahoma" pitchFamily="34" charset="0"/>
            </a:endParaRPr>
          </a:p>
          <a:p>
            <a:pPr marL="342900" indent="-342900"/>
            <a:r>
              <a:rPr lang="es-ES" sz="1400">
                <a:solidFill>
                  <a:schemeClr val="tx2"/>
                </a:solidFill>
                <a:latin typeface="Tahoma" pitchFamily="34" charset="0"/>
              </a:rPr>
              <a:t>			Ingreso por percibir</a:t>
            </a:r>
          </a:p>
          <a:p>
            <a:pPr marL="342900" indent="-342900"/>
            <a:r>
              <a:rPr lang="es-ES" sz="1400">
                <a:solidFill>
                  <a:schemeClr val="tx2"/>
                </a:solidFill>
                <a:latin typeface="Tahoma" pitchFamily="34" charset="0"/>
              </a:rPr>
              <a:t>Saldo Deudor</a:t>
            </a:r>
          </a:p>
          <a:p>
            <a:pPr marL="342900" indent="-342900"/>
            <a:endParaRPr lang="es-ES" sz="1400">
              <a:solidFill>
                <a:schemeClr val="tx2"/>
              </a:solidFill>
              <a:latin typeface="Tahoma" pitchFamily="34" charset="0"/>
            </a:endParaRPr>
          </a:p>
          <a:p>
            <a:pPr marL="342900" indent="-342900"/>
            <a:r>
              <a:rPr lang="es-ES" sz="1400">
                <a:solidFill>
                  <a:schemeClr val="tx2"/>
                </a:solidFill>
                <a:latin typeface="Tahoma" pitchFamily="34" charset="0"/>
              </a:rPr>
              <a:t>Análisis de flujos devengados de cuentas por cobrar</a:t>
            </a:r>
          </a:p>
          <a:p>
            <a:pPr marL="342900" indent="-342900"/>
            <a:endParaRPr lang="es-ES" sz="1400">
              <a:solidFill>
                <a:schemeClr val="tx2"/>
              </a:solidFill>
              <a:latin typeface="Tahoma" pitchFamily="34" charset="0"/>
            </a:endParaRPr>
          </a:p>
          <a:p>
            <a:pPr marL="342900" indent="-342900"/>
            <a:r>
              <a:rPr lang="es-ES" sz="1200">
                <a:solidFill>
                  <a:schemeClr val="tx2"/>
                </a:solidFill>
                <a:latin typeface="Tahoma" pitchFamily="34" charset="0"/>
              </a:rPr>
              <a:t>Débitos			=	Créditos</a:t>
            </a:r>
          </a:p>
          <a:p>
            <a:pPr marL="342900" indent="-342900"/>
            <a:r>
              <a:rPr lang="es-ES" sz="1200">
                <a:solidFill>
                  <a:schemeClr val="tx2"/>
                </a:solidFill>
                <a:latin typeface="Tahoma" pitchFamily="34" charset="0"/>
              </a:rPr>
              <a:t>Ingresos de Operación			Aumento de Patrimonio y/o Pasivo</a:t>
            </a:r>
          </a:p>
          <a:p>
            <a:pPr marL="342900" indent="-342900"/>
            <a:r>
              <a:rPr lang="es-ES" sz="1200">
                <a:solidFill>
                  <a:schemeClr val="tx2"/>
                </a:solidFill>
                <a:latin typeface="Tahoma" pitchFamily="34" charset="0"/>
              </a:rPr>
              <a:t>Ingreso Previsionales			Idem</a:t>
            </a:r>
          </a:p>
          <a:p>
            <a:pPr marL="342900" indent="-342900"/>
            <a:r>
              <a:rPr lang="es-ES" sz="1200">
                <a:solidFill>
                  <a:schemeClr val="tx2"/>
                </a:solidFill>
                <a:latin typeface="Tahoma" pitchFamily="34" charset="0"/>
              </a:rPr>
              <a:t>Ingresos Tributarios			Aumento Patrimonio</a:t>
            </a:r>
          </a:p>
          <a:p>
            <a:pPr marL="342900" indent="-342900"/>
            <a:r>
              <a:rPr lang="es-ES" sz="1200">
                <a:solidFill>
                  <a:schemeClr val="tx2"/>
                </a:solidFill>
                <a:latin typeface="Tahoma" pitchFamily="34" charset="0"/>
              </a:rPr>
              <a:t>Venta Activos				Idem</a:t>
            </a:r>
          </a:p>
          <a:p>
            <a:pPr marL="342900" indent="-342900"/>
            <a:r>
              <a:rPr lang="es-ES" sz="1200">
                <a:solidFill>
                  <a:schemeClr val="tx2"/>
                </a:solidFill>
                <a:latin typeface="Tahoma" pitchFamily="34" charset="0"/>
              </a:rPr>
              <a:t>Rec. Préstamo				Disminución Activo</a:t>
            </a:r>
          </a:p>
          <a:p>
            <a:pPr marL="342900" indent="-342900"/>
            <a:r>
              <a:rPr lang="es-ES" sz="1200">
                <a:solidFill>
                  <a:schemeClr val="tx2"/>
                </a:solidFill>
                <a:latin typeface="Tahoma" pitchFamily="34" charset="0"/>
              </a:rPr>
              <a:t>Transferencias				Aumento Patrimonio</a:t>
            </a:r>
          </a:p>
          <a:p>
            <a:pPr marL="342900" indent="-342900"/>
            <a:r>
              <a:rPr lang="es-ES" sz="1200">
                <a:solidFill>
                  <a:schemeClr val="tx2"/>
                </a:solidFill>
                <a:latin typeface="Tahoma" pitchFamily="34" charset="0"/>
              </a:rPr>
              <a:t>Otros Ingresos				Idem</a:t>
            </a:r>
          </a:p>
          <a:p>
            <a:pPr marL="342900" indent="-342900"/>
            <a:r>
              <a:rPr lang="es-ES" sz="1200">
                <a:solidFill>
                  <a:schemeClr val="tx2"/>
                </a:solidFill>
                <a:latin typeface="Tahoma" pitchFamily="34" charset="0"/>
              </a:rPr>
              <a:t>Endeudamiento			Aumento Pasivo</a:t>
            </a:r>
          </a:p>
          <a:p>
            <a:pPr marL="342900" indent="-342900"/>
            <a:r>
              <a:rPr lang="es-ES" sz="1200">
                <a:solidFill>
                  <a:schemeClr val="tx2"/>
                </a:solidFill>
                <a:latin typeface="Tahoma" pitchFamily="34" charset="0"/>
              </a:rPr>
              <a:t>Operaciones años anteriores			Conversión de Activo</a:t>
            </a:r>
          </a:p>
        </p:txBody>
      </p:sp>
      <p:sp>
        <p:nvSpPr>
          <p:cNvPr id="33796" name="Line 4"/>
          <p:cNvSpPr>
            <a:spLocks noChangeShapeType="1"/>
          </p:cNvSpPr>
          <p:nvPr/>
        </p:nvSpPr>
        <p:spPr bwMode="auto">
          <a:xfrm>
            <a:off x="2667000" y="1981200"/>
            <a:ext cx="5029200" cy="0"/>
          </a:xfrm>
          <a:prstGeom prst="line">
            <a:avLst/>
          </a:prstGeom>
          <a:noFill/>
          <a:ln w="12700">
            <a:solidFill>
              <a:schemeClr val="tx1"/>
            </a:solidFill>
            <a:round/>
            <a:headEnd/>
            <a:tailEnd/>
          </a:ln>
          <a:effectLst/>
        </p:spPr>
        <p:txBody>
          <a:bodyPr/>
          <a:lstStyle/>
          <a:p>
            <a:endParaRPr lang="es-CL"/>
          </a:p>
        </p:txBody>
      </p:sp>
      <p:sp>
        <p:nvSpPr>
          <p:cNvPr id="33797" name="Line 5"/>
          <p:cNvSpPr>
            <a:spLocks noChangeShapeType="1"/>
          </p:cNvSpPr>
          <p:nvPr/>
        </p:nvSpPr>
        <p:spPr bwMode="auto">
          <a:xfrm>
            <a:off x="5105400" y="1981200"/>
            <a:ext cx="0" cy="685800"/>
          </a:xfrm>
          <a:prstGeom prst="line">
            <a:avLst/>
          </a:prstGeom>
          <a:noFill/>
          <a:ln w="12700">
            <a:solidFill>
              <a:schemeClr val="tx1"/>
            </a:solidFill>
            <a:round/>
            <a:headEnd/>
            <a:tailEnd/>
          </a:ln>
          <a:effectLst/>
        </p:spPr>
        <p:txBody>
          <a:bodyPr/>
          <a:lstStyle/>
          <a:p>
            <a:endParaRPr lang="es-CL"/>
          </a:p>
        </p:txBody>
      </p:sp>
      <p:sp>
        <p:nvSpPr>
          <p:cNvPr id="33798" name="Line 6"/>
          <p:cNvSpPr>
            <a:spLocks noChangeShapeType="1"/>
          </p:cNvSpPr>
          <p:nvPr/>
        </p:nvSpPr>
        <p:spPr bwMode="auto">
          <a:xfrm>
            <a:off x="3124200" y="2438400"/>
            <a:ext cx="0" cy="304800"/>
          </a:xfrm>
          <a:prstGeom prst="line">
            <a:avLst/>
          </a:prstGeom>
          <a:noFill/>
          <a:ln w="12700">
            <a:solidFill>
              <a:schemeClr val="tx1"/>
            </a:solidFill>
            <a:round/>
            <a:headEnd/>
            <a:tailEnd/>
          </a:ln>
          <a:effectLst/>
        </p:spPr>
        <p:txBody>
          <a:bodyPr/>
          <a:lstStyle/>
          <a:p>
            <a:endParaRPr lang="es-CL"/>
          </a:p>
        </p:txBody>
      </p:sp>
      <p:sp>
        <p:nvSpPr>
          <p:cNvPr id="33799" name="Line 7"/>
          <p:cNvSpPr>
            <a:spLocks noChangeShapeType="1"/>
          </p:cNvSpPr>
          <p:nvPr/>
        </p:nvSpPr>
        <p:spPr bwMode="auto">
          <a:xfrm>
            <a:off x="3124200" y="2743200"/>
            <a:ext cx="838200" cy="0"/>
          </a:xfrm>
          <a:prstGeom prst="line">
            <a:avLst/>
          </a:prstGeom>
          <a:noFill/>
          <a:ln w="12700">
            <a:solidFill>
              <a:schemeClr val="tx1"/>
            </a:solidFill>
            <a:round/>
            <a:headEnd/>
            <a:tailEnd/>
          </a:ln>
          <a:effectLst/>
        </p:spPr>
        <p:txBody>
          <a:bodyPr/>
          <a:lstStyle/>
          <a:p>
            <a:endParaRPr lang="es-CL"/>
          </a:p>
        </p:txBody>
      </p:sp>
      <p:sp>
        <p:nvSpPr>
          <p:cNvPr id="33800" name="Line 8"/>
          <p:cNvSpPr>
            <a:spLocks noChangeShapeType="1"/>
          </p:cNvSpPr>
          <p:nvPr/>
        </p:nvSpPr>
        <p:spPr bwMode="auto">
          <a:xfrm>
            <a:off x="6705600" y="2438400"/>
            <a:ext cx="0" cy="304800"/>
          </a:xfrm>
          <a:prstGeom prst="line">
            <a:avLst/>
          </a:prstGeom>
          <a:noFill/>
          <a:ln w="12700">
            <a:solidFill>
              <a:schemeClr val="tx1"/>
            </a:solidFill>
            <a:round/>
            <a:headEnd/>
            <a:tailEnd/>
          </a:ln>
          <a:effectLst/>
        </p:spPr>
        <p:txBody>
          <a:bodyPr/>
          <a:lstStyle/>
          <a:p>
            <a:endParaRPr lang="es-CL"/>
          </a:p>
        </p:txBody>
      </p:sp>
      <p:sp>
        <p:nvSpPr>
          <p:cNvPr id="33801" name="Line 9"/>
          <p:cNvSpPr>
            <a:spLocks noChangeShapeType="1"/>
          </p:cNvSpPr>
          <p:nvPr/>
        </p:nvSpPr>
        <p:spPr bwMode="auto">
          <a:xfrm flipH="1">
            <a:off x="5715000" y="2743200"/>
            <a:ext cx="990600" cy="0"/>
          </a:xfrm>
          <a:prstGeom prst="line">
            <a:avLst/>
          </a:prstGeom>
          <a:noFill/>
          <a:ln w="12700">
            <a:solidFill>
              <a:schemeClr val="tx1"/>
            </a:solidFill>
            <a:round/>
            <a:headEnd/>
            <a:tailEnd/>
          </a:ln>
          <a:effectLst/>
        </p:spPr>
        <p:txBody>
          <a:bodyPr/>
          <a:lstStyle/>
          <a:p>
            <a:endParaRPr lang="es-CL"/>
          </a:p>
        </p:txBody>
      </p:sp>
      <p:sp>
        <p:nvSpPr>
          <p:cNvPr id="33802" name="AutoShape 10"/>
          <p:cNvSpPr>
            <a:spLocks noChangeArrowheads="1"/>
          </p:cNvSpPr>
          <p:nvPr/>
        </p:nvSpPr>
        <p:spPr bwMode="auto">
          <a:xfrm>
            <a:off x="3511550" y="2901950"/>
            <a:ext cx="596900" cy="292100"/>
          </a:xfrm>
          <a:prstGeom prst="rightArrow">
            <a:avLst>
              <a:gd name="adj1" fmla="val 50000"/>
              <a:gd name="adj2" fmla="val 102183"/>
            </a:avLst>
          </a:prstGeom>
          <a:solidFill>
            <a:schemeClr val="accent1"/>
          </a:solidFill>
          <a:ln w="12700">
            <a:solidFill>
              <a:schemeClr val="tx1"/>
            </a:solidFill>
            <a:miter lim="800000"/>
            <a:headEnd/>
            <a:tailEnd/>
          </a:ln>
          <a:effectLst/>
        </p:spPr>
        <p:txBody>
          <a:bodyPr wrap="none" anchor="ctr"/>
          <a:lstStyle/>
          <a:p>
            <a:endParaRPr lang="es-CL"/>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2819400" y="304800"/>
            <a:ext cx="5638800" cy="1143000"/>
          </a:xfrm>
          <a:noFill/>
          <a:ln/>
        </p:spPr>
        <p:txBody>
          <a:bodyPr lIns="90488" tIns="44450" rIns="90488" bIns="44450"/>
          <a:lstStyle/>
          <a:p>
            <a:pPr algn="ctr"/>
            <a:r>
              <a:rPr lang="es-ES" sz="2000" b="1"/>
              <a:t>CUENTAS POR PAGAR DE</a:t>
            </a:r>
            <a:r>
              <a:rPr lang="es-CL" sz="2000" b="1"/>
              <a:t/>
            </a:r>
            <a:br>
              <a:rPr lang="es-CL" sz="2000" b="1"/>
            </a:br>
            <a:r>
              <a:rPr lang="es-ES" sz="2000" b="1"/>
              <a:t> EJECUCIÓN PRESUPUESTARIA</a:t>
            </a:r>
          </a:p>
        </p:txBody>
      </p:sp>
      <p:sp>
        <p:nvSpPr>
          <p:cNvPr id="34819" name="Rectangle 3"/>
          <p:cNvSpPr>
            <a:spLocks noGrp="1" noChangeArrowheads="1"/>
          </p:cNvSpPr>
          <p:nvPr>
            <p:ph type="subTitle" idx="1"/>
          </p:nvPr>
        </p:nvSpPr>
        <p:spPr>
          <a:xfrm>
            <a:off x="2743200" y="1371600"/>
            <a:ext cx="5334000" cy="1752600"/>
          </a:xfrm>
          <a:noFill/>
          <a:ln/>
        </p:spPr>
        <p:txBody>
          <a:bodyPr lIns="90488" tIns="44450" rIns="90488" bIns="44450"/>
          <a:lstStyle/>
          <a:p>
            <a:pPr marL="342900" indent="-342900"/>
            <a:r>
              <a:rPr lang="es-ES" sz="1600">
                <a:solidFill>
                  <a:schemeClr val="tx2"/>
                </a:solidFill>
                <a:latin typeface="Tahoma" pitchFamily="34" charset="0"/>
              </a:rPr>
              <a:t>Cuentas de Ejecución Presupuestaria</a:t>
            </a:r>
          </a:p>
          <a:p>
            <a:pPr marL="342900" indent="-342900"/>
            <a:endParaRPr lang="es-ES" sz="1600">
              <a:solidFill>
                <a:schemeClr val="tx2"/>
              </a:solidFill>
              <a:latin typeface="Tahoma" pitchFamily="34" charset="0"/>
            </a:endParaRPr>
          </a:p>
          <a:p>
            <a:pPr marL="342900" indent="-342900"/>
            <a:r>
              <a:rPr lang="es-ES" sz="1600">
                <a:solidFill>
                  <a:schemeClr val="tx2"/>
                </a:solidFill>
                <a:latin typeface="Tahoma" pitchFamily="34" charset="0"/>
              </a:rPr>
              <a:t>	12121	Gastos en Personal</a:t>
            </a:r>
          </a:p>
          <a:p>
            <a:pPr marL="342900" indent="-342900"/>
            <a:r>
              <a:rPr lang="es-ES" sz="1600">
                <a:solidFill>
                  <a:schemeClr val="tx2"/>
                </a:solidFill>
                <a:latin typeface="Tahoma" pitchFamily="34" charset="0"/>
              </a:rPr>
              <a:t>	12122	Bienes y Servicios de Consumo</a:t>
            </a:r>
          </a:p>
          <a:p>
            <a:pPr marL="342900" indent="-342900"/>
            <a:r>
              <a:rPr lang="es-ES" sz="1600">
                <a:solidFill>
                  <a:schemeClr val="tx2"/>
                </a:solidFill>
                <a:latin typeface="Tahoma" pitchFamily="34" charset="0"/>
              </a:rPr>
              <a:t>	12123	Bienes y Servicios para Producción</a:t>
            </a:r>
          </a:p>
          <a:p>
            <a:pPr marL="342900" indent="-342900"/>
            <a:r>
              <a:rPr lang="es-ES" sz="1600">
                <a:solidFill>
                  <a:schemeClr val="tx2"/>
                </a:solidFill>
                <a:latin typeface="Tahoma" pitchFamily="34" charset="0"/>
              </a:rPr>
              <a:t>	12124	Prestaciones Previsionales</a:t>
            </a:r>
          </a:p>
          <a:p>
            <a:pPr marL="342900" indent="-342900"/>
            <a:r>
              <a:rPr lang="es-ES" sz="1600">
                <a:solidFill>
                  <a:schemeClr val="tx2"/>
                </a:solidFill>
                <a:latin typeface="Tahoma" pitchFamily="34" charset="0"/>
              </a:rPr>
              <a:t>	12125	Transferencias Corrientes</a:t>
            </a:r>
          </a:p>
          <a:p>
            <a:pPr marL="342900" indent="-342900"/>
            <a:r>
              <a:rPr lang="es-ES" sz="1600">
                <a:solidFill>
                  <a:schemeClr val="tx2"/>
                </a:solidFill>
                <a:latin typeface="Tahoma" pitchFamily="34" charset="0"/>
              </a:rPr>
              <a:t>	12126	Gastos Funcionamientos Ss. Traspasados</a:t>
            </a:r>
          </a:p>
          <a:p>
            <a:pPr marL="342900" indent="-342900"/>
            <a:r>
              <a:rPr lang="es-ES" sz="1600">
                <a:solidFill>
                  <a:schemeClr val="tx2"/>
                </a:solidFill>
                <a:latin typeface="Tahoma" pitchFamily="34" charset="0"/>
              </a:rPr>
              <a:t>	12131	Inversión Real</a:t>
            </a:r>
          </a:p>
          <a:p>
            <a:pPr marL="342900" indent="-342900"/>
            <a:r>
              <a:rPr lang="es-ES" sz="1600">
                <a:solidFill>
                  <a:schemeClr val="tx2"/>
                </a:solidFill>
                <a:latin typeface="Tahoma" pitchFamily="34" charset="0"/>
              </a:rPr>
              <a:t>	12132	Inversión Financiera</a:t>
            </a:r>
          </a:p>
          <a:p>
            <a:pPr marL="342900" indent="-342900"/>
            <a:r>
              <a:rPr lang="es-ES" sz="1600">
                <a:solidFill>
                  <a:schemeClr val="tx2"/>
                </a:solidFill>
                <a:latin typeface="Tahoma" pitchFamily="34" charset="0"/>
              </a:rPr>
              <a:t>	12133	Transferencias de Capital</a:t>
            </a:r>
          </a:p>
          <a:p>
            <a:pPr marL="342900" indent="-342900"/>
            <a:r>
              <a:rPr lang="es-ES" sz="1600">
                <a:solidFill>
                  <a:schemeClr val="tx2"/>
                </a:solidFill>
                <a:latin typeface="Tahoma" pitchFamily="34" charset="0"/>
              </a:rPr>
              <a:t>	12150	Servicios de Deuda Pública</a:t>
            </a:r>
          </a:p>
          <a:p>
            <a:pPr marL="342900" indent="-342900"/>
            <a:r>
              <a:rPr lang="es-ES" sz="1600">
                <a:solidFill>
                  <a:schemeClr val="tx2"/>
                </a:solidFill>
                <a:latin typeface="Tahoma" pitchFamily="34" charset="0"/>
              </a:rPr>
              <a:t>	12160	Operaciones Años Anteriores</a:t>
            </a:r>
          </a:p>
          <a:p>
            <a:pPr marL="342900" indent="-342900"/>
            <a:r>
              <a:rPr lang="es-ES" sz="1600">
                <a:solidFill>
                  <a:schemeClr val="tx2"/>
                </a:solidFill>
                <a:latin typeface="Tahoma" pitchFamily="34" charset="0"/>
              </a:rPr>
              <a:t>	12170	Otros Compromisos Pendientes</a:t>
            </a:r>
          </a:p>
          <a:p>
            <a:pPr marL="342900" indent="-342900"/>
            <a:r>
              <a:rPr lang="es-ES" sz="1600">
                <a:solidFill>
                  <a:schemeClr val="tx2"/>
                </a:solidFill>
                <a:latin typeface="Tahoma" pitchFamily="34" charset="0"/>
              </a:rPr>
              <a:t>	12180	Aporte Fiscal Libre</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2971800" y="457200"/>
            <a:ext cx="5562600" cy="1143000"/>
          </a:xfrm>
          <a:noFill/>
          <a:ln/>
        </p:spPr>
        <p:txBody>
          <a:bodyPr lIns="90488" tIns="44450" rIns="90488" bIns="44450"/>
          <a:lstStyle/>
          <a:p>
            <a:pPr algn="ctr"/>
            <a:r>
              <a:rPr lang="es-ES" sz="2000" b="1"/>
              <a:t>FLUJOS DE CUENTAS POR PAGAR</a:t>
            </a:r>
          </a:p>
        </p:txBody>
      </p:sp>
      <p:sp>
        <p:nvSpPr>
          <p:cNvPr id="35843" name="Rectangle 3"/>
          <p:cNvSpPr>
            <a:spLocks noGrp="1" noChangeArrowheads="1"/>
          </p:cNvSpPr>
          <p:nvPr>
            <p:ph type="subTitle" idx="1"/>
          </p:nvPr>
        </p:nvSpPr>
        <p:spPr>
          <a:xfrm>
            <a:off x="2209800" y="1524000"/>
            <a:ext cx="6324600" cy="1752600"/>
          </a:xfrm>
          <a:noFill/>
          <a:ln/>
        </p:spPr>
        <p:txBody>
          <a:bodyPr lIns="90488" tIns="44450" rIns="90488" bIns="44450"/>
          <a:lstStyle/>
          <a:p>
            <a:pPr marL="342900" indent="-342900"/>
            <a:r>
              <a:rPr lang="es-ES" sz="1400" dirty="0">
                <a:solidFill>
                  <a:schemeClr val="tx2"/>
                </a:solidFill>
              </a:rPr>
              <a:t>			       CUENTAS POR PAGAR</a:t>
            </a:r>
          </a:p>
          <a:p>
            <a:pPr marL="342900" indent="-342900"/>
            <a:r>
              <a:rPr lang="es-ES" sz="1400" dirty="0">
                <a:solidFill>
                  <a:schemeClr val="tx2"/>
                </a:solidFill>
              </a:rPr>
              <a:t>DEBE		       ( Gastos Presupuestarios)	HABER</a:t>
            </a:r>
          </a:p>
          <a:p>
            <a:pPr marL="342900" indent="-342900"/>
            <a:endParaRPr lang="es-ES" sz="1400" dirty="0">
              <a:solidFill>
                <a:schemeClr val="tx2"/>
              </a:solidFill>
            </a:endParaRPr>
          </a:p>
          <a:p>
            <a:pPr marL="342900" indent="-342900"/>
            <a:r>
              <a:rPr lang="es-ES" sz="1400" dirty="0">
                <a:solidFill>
                  <a:schemeClr val="tx2"/>
                </a:solidFill>
              </a:rPr>
              <a:t>	PAGO					OBLIGACIÓN DEVENGADA</a:t>
            </a:r>
          </a:p>
          <a:p>
            <a:pPr marL="342900" indent="-342900"/>
            <a:r>
              <a:rPr lang="es-ES" sz="1400" dirty="0">
                <a:solidFill>
                  <a:schemeClr val="tx2"/>
                </a:solidFill>
              </a:rPr>
              <a:t>				DEUDA</a:t>
            </a:r>
          </a:p>
          <a:p>
            <a:pPr marL="342900" indent="-342900"/>
            <a:r>
              <a:rPr lang="es-ES" sz="1400" dirty="0">
                <a:solidFill>
                  <a:schemeClr val="tx2"/>
                </a:solidFill>
              </a:rPr>
              <a:t>	SALDO ACREEDOR	EXIGIBLE</a:t>
            </a:r>
          </a:p>
          <a:p>
            <a:pPr marL="342900" indent="-342900"/>
            <a:endParaRPr lang="es-ES" sz="1400" dirty="0">
              <a:solidFill>
                <a:schemeClr val="tx2"/>
              </a:solidFill>
            </a:endParaRPr>
          </a:p>
          <a:p>
            <a:pPr marL="342900" indent="-342900"/>
            <a:r>
              <a:rPr lang="es-ES" sz="1400" dirty="0">
                <a:solidFill>
                  <a:schemeClr val="tx2"/>
                </a:solidFill>
              </a:rPr>
              <a:t>Análisis de Flujos devengados de cuentas por pagar:</a:t>
            </a:r>
          </a:p>
          <a:p>
            <a:pPr marL="342900" indent="-342900"/>
            <a:endParaRPr lang="es-ES" sz="1400" dirty="0">
              <a:solidFill>
                <a:schemeClr val="tx2"/>
              </a:solidFill>
            </a:endParaRPr>
          </a:p>
          <a:p>
            <a:pPr marL="342900" indent="-342900"/>
            <a:r>
              <a:rPr lang="es-ES" sz="1400" dirty="0">
                <a:solidFill>
                  <a:schemeClr val="tx2"/>
                </a:solidFill>
              </a:rPr>
              <a:t>Créditos				Débitos</a:t>
            </a:r>
          </a:p>
          <a:p>
            <a:pPr marL="342900" indent="-342900"/>
            <a:r>
              <a:rPr lang="es-ES" sz="1400" dirty="0">
                <a:solidFill>
                  <a:schemeClr val="tx2"/>
                </a:solidFill>
              </a:rPr>
              <a:t>Gastos en Personal			Disminución Patrimonio</a:t>
            </a:r>
          </a:p>
          <a:p>
            <a:pPr marL="342900" indent="-342900"/>
            <a:r>
              <a:rPr lang="es-ES" sz="1400" dirty="0">
                <a:solidFill>
                  <a:schemeClr val="tx2"/>
                </a:solidFill>
              </a:rPr>
              <a:t>Bienes y Servicios Consumo		</a:t>
            </a:r>
            <a:r>
              <a:rPr lang="es-ES" sz="1400" dirty="0" err="1">
                <a:solidFill>
                  <a:schemeClr val="tx2"/>
                </a:solidFill>
              </a:rPr>
              <a:t>Idem</a:t>
            </a:r>
            <a:endParaRPr lang="es-ES" sz="1400" dirty="0">
              <a:solidFill>
                <a:schemeClr val="tx2"/>
              </a:solidFill>
            </a:endParaRPr>
          </a:p>
          <a:p>
            <a:pPr marL="342900" indent="-342900"/>
            <a:r>
              <a:rPr lang="es-ES" sz="1400" dirty="0">
                <a:solidFill>
                  <a:schemeClr val="tx2"/>
                </a:solidFill>
              </a:rPr>
              <a:t>Bienes y </a:t>
            </a:r>
            <a:r>
              <a:rPr lang="es-ES" sz="1400" dirty="0" err="1">
                <a:solidFill>
                  <a:schemeClr val="tx2"/>
                </a:solidFill>
              </a:rPr>
              <a:t>Ss.Producción</a:t>
            </a:r>
            <a:r>
              <a:rPr lang="es-ES" sz="1400" dirty="0">
                <a:solidFill>
                  <a:schemeClr val="tx2"/>
                </a:solidFill>
              </a:rPr>
              <a:t>			</a:t>
            </a:r>
            <a:r>
              <a:rPr lang="es-ES" sz="1400" dirty="0" err="1">
                <a:solidFill>
                  <a:schemeClr val="tx2"/>
                </a:solidFill>
              </a:rPr>
              <a:t>Idem</a:t>
            </a:r>
            <a:endParaRPr lang="es-ES" sz="1400" dirty="0">
              <a:solidFill>
                <a:schemeClr val="tx2"/>
              </a:solidFill>
            </a:endParaRPr>
          </a:p>
          <a:p>
            <a:pPr marL="342900" indent="-342900"/>
            <a:r>
              <a:rPr lang="es-ES" sz="1400" dirty="0">
                <a:solidFill>
                  <a:schemeClr val="tx2"/>
                </a:solidFill>
              </a:rPr>
              <a:t>Prestaciones Previsionales		</a:t>
            </a:r>
            <a:r>
              <a:rPr lang="es-ES" sz="1400" dirty="0" err="1">
                <a:solidFill>
                  <a:schemeClr val="tx2"/>
                </a:solidFill>
              </a:rPr>
              <a:t>Idem</a:t>
            </a:r>
            <a:endParaRPr lang="es-ES" sz="1400" dirty="0">
              <a:solidFill>
                <a:schemeClr val="tx2"/>
              </a:solidFill>
            </a:endParaRPr>
          </a:p>
          <a:p>
            <a:pPr marL="342900" indent="-342900"/>
            <a:r>
              <a:rPr lang="es-ES" sz="1400" dirty="0">
                <a:solidFill>
                  <a:schemeClr val="tx2"/>
                </a:solidFill>
              </a:rPr>
              <a:t>Transferencias			</a:t>
            </a:r>
            <a:r>
              <a:rPr lang="es-ES" sz="1400" dirty="0" err="1">
                <a:solidFill>
                  <a:schemeClr val="tx2"/>
                </a:solidFill>
              </a:rPr>
              <a:t>Idem</a:t>
            </a:r>
            <a:endParaRPr lang="es-ES" sz="1400" dirty="0">
              <a:solidFill>
                <a:schemeClr val="tx2"/>
              </a:solidFill>
            </a:endParaRPr>
          </a:p>
          <a:p>
            <a:pPr marL="342900" indent="-342900"/>
            <a:r>
              <a:rPr lang="es-ES" sz="1400" dirty="0">
                <a:solidFill>
                  <a:schemeClr val="tx2"/>
                </a:solidFill>
              </a:rPr>
              <a:t>Inversiones				Aumento Activo</a:t>
            </a:r>
          </a:p>
          <a:p>
            <a:pPr marL="342900" indent="-342900"/>
            <a:r>
              <a:rPr lang="es-ES" sz="1400" dirty="0" err="1">
                <a:solidFill>
                  <a:schemeClr val="tx2"/>
                </a:solidFill>
              </a:rPr>
              <a:t>Serv</a:t>
            </a:r>
            <a:r>
              <a:rPr lang="es-ES" sz="1400" dirty="0">
                <a:solidFill>
                  <a:schemeClr val="tx2"/>
                </a:solidFill>
              </a:rPr>
              <a:t>. Deuda Pública			Disminución Patrimonio y/o Pasivo</a:t>
            </a:r>
          </a:p>
          <a:p>
            <a:pPr marL="342900" indent="-342900"/>
            <a:r>
              <a:rPr lang="es-ES" sz="1400" dirty="0">
                <a:solidFill>
                  <a:schemeClr val="tx2"/>
                </a:solidFill>
              </a:rPr>
              <a:t>Operaciones Años Anteriores		Conversión de Pasivo</a:t>
            </a:r>
          </a:p>
        </p:txBody>
      </p:sp>
      <p:sp>
        <p:nvSpPr>
          <p:cNvPr id="35844" name="Line 4"/>
          <p:cNvSpPr>
            <a:spLocks noChangeShapeType="1"/>
          </p:cNvSpPr>
          <p:nvPr/>
        </p:nvSpPr>
        <p:spPr bwMode="auto">
          <a:xfrm>
            <a:off x="2041525" y="2057400"/>
            <a:ext cx="4968875" cy="1588"/>
          </a:xfrm>
          <a:prstGeom prst="line">
            <a:avLst/>
          </a:prstGeom>
          <a:noFill/>
          <a:ln w="12700">
            <a:solidFill>
              <a:schemeClr val="tx1"/>
            </a:solidFill>
            <a:round/>
            <a:headEnd/>
            <a:tailEnd/>
          </a:ln>
          <a:effectLst/>
        </p:spPr>
        <p:txBody>
          <a:bodyPr/>
          <a:lstStyle/>
          <a:p>
            <a:endParaRPr lang="es-CL"/>
          </a:p>
        </p:txBody>
      </p:sp>
      <p:sp>
        <p:nvSpPr>
          <p:cNvPr id="35845" name="Line 5"/>
          <p:cNvSpPr>
            <a:spLocks noChangeShapeType="1"/>
          </p:cNvSpPr>
          <p:nvPr/>
        </p:nvSpPr>
        <p:spPr bwMode="auto">
          <a:xfrm>
            <a:off x="4114800" y="2133600"/>
            <a:ext cx="0" cy="609600"/>
          </a:xfrm>
          <a:prstGeom prst="line">
            <a:avLst/>
          </a:prstGeom>
          <a:noFill/>
          <a:ln w="12700">
            <a:solidFill>
              <a:schemeClr val="tx1"/>
            </a:solidFill>
            <a:round/>
            <a:headEnd/>
            <a:tailEnd/>
          </a:ln>
          <a:effectLst/>
        </p:spPr>
        <p:txBody>
          <a:bodyPr/>
          <a:lstStyle/>
          <a:p>
            <a:endParaRPr lang="es-CL"/>
          </a:p>
        </p:txBody>
      </p:sp>
      <p:sp>
        <p:nvSpPr>
          <p:cNvPr id="35846" name="Line 6"/>
          <p:cNvSpPr>
            <a:spLocks noChangeShapeType="1"/>
          </p:cNvSpPr>
          <p:nvPr/>
        </p:nvSpPr>
        <p:spPr bwMode="auto">
          <a:xfrm>
            <a:off x="1676400" y="2514600"/>
            <a:ext cx="1588" cy="152400"/>
          </a:xfrm>
          <a:prstGeom prst="line">
            <a:avLst/>
          </a:prstGeom>
          <a:noFill/>
          <a:ln w="12700">
            <a:solidFill>
              <a:schemeClr val="tx1"/>
            </a:solidFill>
            <a:round/>
            <a:headEnd/>
            <a:tailEnd/>
          </a:ln>
          <a:effectLst/>
        </p:spPr>
        <p:txBody>
          <a:bodyPr/>
          <a:lstStyle/>
          <a:p>
            <a:endParaRPr lang="es-CL"/>
          </a:p>
        </p:txBody>
      </p:sp>
      <p:sp>
        <p:nvSpPr>
          <p:cNvPr id="35847" name="Line 7"/>
          <p:cNvSpPr>
            <a:spLocks noChangeShapeType="1"/>
          </p:cNvSpPr>
          <p:nvPr/>
        </p:nvSpPr>
        <p:spPr bwMode="auto">
          <a:xfrm>
            <a:off x="2514600" y="2819400"/>
            <a:ext cx="1549400" cy="1588"/>
          </a:xfrm>
          <a:prstGeom prst="line">
            <a:avLst/>
          </a:prstGeom>
          <a:noFill/>
          <a:ln w="12700">
            <a:solidFill>
              <a:schemeClr val="tx1"/>
            </a:solidFill>
            <a:round/>
            <a:headEnd/>
            <a:tailEnd/>
          </a:ln>
          <a:effectLst/>
        </p:spPr>
        <p:txBody>
          <a:bodyPr/>
          <a:lstStyle/>
          <a:p>
            <a:endParaRPr lang="es-CL"/>
          </a:p>
        </p:txBody>
      </p:sp>
      <p:sp>
        <p:nvSpPr>
          <p:cNvPr id="35848" name="Line 8"/>
          <p:cNvSpPr>
            <a:spLocks noChangeShapeType="1"/>
          </p:cNvSpPr>
          <p:nvPr/>
        </p:nvSpPr>
        <p:spPr bwMode="auto">
          <a:xfrm>
            <a:off x="6858000" y="2590800"/>
            <a:ext cx="0" cy="152400"/>
          </a:xfrm>
          <a:prstGeom prst="line">
            <a:avLst/>
          </a:prstGeom>
          <a:noFill/>
          <a:ln w="12700">
            <a:solidFill>
              <a:schemeClr val="tx1"/>
            </a:solidFill>
            <a:round/>
            <a:headEnd/>
            <a:tailEnd/>
          </a:ln>
          <a:effectLst/>
        </p:spPr>
        <p:txBody>
          <a:bodyPr/>
          <a:lstStyle/>
          <a:p>
            <a:endParaRPr lang="es-CL"/>
          </a:p>
        </p:txBody>
      </p:sp>
      <p:sp>
        <p:nvSpPr>
          <p:cNvPr id="35849" name="Line 9"/>
          <p:cNvSpPr>
            <a:spLocks noChangeShapeType="1"/>
          </p:cNvSpPr>
          <p:nvPr/>
        </p:nvSpPr>
        <p:spPr bwMode="auto">
          <a:xfrm flipH="1">
            <a:off x="4953000" y="2743200"/>
            <a:ext cx="1806575" cy="1588"/>
          </a:xfrm>
          <a:prstGeom prst="line">
            <a:avLst/>
          </a:prstGeom>
          <a:noFill/>
          <a:ln w="12700">
            <a:solidFill>
              <a:schemeClr val="tx1"/>
            </a:solidFill>
            <a:round/>
            <a:headEnd/>
            <a:tailEnd/>
          </a:ln>
          <a:effectLst/>
        </p:spPr>
        <p:txBody>
          <a:bodyPr/>
          <a:lstStyle/>
          <a:p>
            <a:endParaRPr lang="es-CL"/>
          </a:p>
        </p:txBody>
      </p:sp>
      <p:sp>
        <p:nvSpPr>
          <p:cNvPr id="35850" name="AutoShape 10"/>
          <p:cNvSpPr>
            <a:spLocks noChangeArrowheads="1"/>
          </p:cNvSpPr>
          <p:nvPr/>
        </p:nvSpPr>
        <p:spPr bwMode="auto">
          <a:xfrm>
            <a:off x="3275013" y="2901950"/>
            <a:ext cx="376237" cy="63500"/>
          </a:xfrm>
          <a:prstGeom prst="rightArrow">
            <a:avLst>
              <a:gd name="adj1" fmla="val 50000"/>
              <a:gd name="adj2" fmla="val 296277"/>
            </a:avLst>
          </a:prstGeom>
          <a:solidFill>
            <a:schemeClr val="accent1"/>
          </a:solidFill>
          <a:ln w="12700">
            <a:solidFill>
              <a:schemeClr val="tx1"/>
            </a:solidFill>
            <a:miter lim="800000"/>
            <a:headEnd/>
            <a:tailEnd/>
          </a:ln>
          <a:effectLst/>
        </p:spPr>
        <p:txBody>
          <a:bodyPr wrap="none" anchor="ctr"/>
          <a:lstStyle/>
          <a:p>
            <a:endParaRPr lang="es-CL"/>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3048000" y="533400"/>
            <a:ext cx="5486400" cy="1143000"/>
          </a:xfrm>
          <a:noFill/>
          <a:ln/>
        </p:spPr>
        <p:txBody>
          <a:bodyPr lIns="90488" tIns="44450" rIns="90488" bIns="44450"/>
          <a:lstStyle/>
          <a:p>
            <a:pPr algn="ctr"/>
            <a:r>
              <a:rPr lang="es-ES" sz="2000" b="1"/>
              <a:t>PATRIMONIO Y GESTIÓN ECONÓMICA</a:t>
            </a:r>
          </a:p>
        </p:txBody>
      </p:sp>
      <p:sp>
        <p:nvSpPr>
          <p:cNvPr id="36867" name="Rectangle 3"/>
          <p:cNvSpPr>
            <a:spLocks noGrp="1" noChangeArrowheads="1"/>
          </p:cNvSpPr>
          <p:nvPr>
            <p:ph type="subTitle" idx="1"/>
          </p:nvPr>
        </p:nvSpPr>
        <p:spPr>
          <a:xfrm>
            <a:off x="1905000" y="1600200"/>
            <a:ext cx="6629400" cy="1752600"/>
          </a:xfrm>
          <a:noFill/>
          <a:ln/>
        </p:spPr>
        <p:txBody>
          <a:bodyPr lIns="90488" tIns="44450" rIns="90488" bIns="44450"/>
          <a:lstStyle/>
          <a:p>
            <a:pPr marL="342900" indent="-342900" algn="just"/>
            <a:r>
              <a:rPr lang="es-ES" sz="1600">
                <a:solidFill>
                  <a:schemeClr val="tx2"/>
                </a:solidFill>
              </a:rPr>
              <a:t>	Las cuentas de patrimonio y gestión económicas proporcionan información de la participación del Estado en el total de los recursos disponibles, tanto de aquella identificada con el carácter de permanente, como también la originada en aumentos y/o disminuciones indirectas ocurridas durante el período contable.</a:t>
            </a:r>
          </a:p>
          <a:p>
            <a:pPr marL="342900" indent="-342900"/>
            <a:r>
              <a:rPr lang="es-ES" sz="1600">
                <a:solidFill>
                  <a:schemeClr val="tx2"/>
                </a:solidFill>
              </a:rPr>
              <a:t>				</a:t>
            </a:r>
            <a:r>
              <a:rPr lang="es-ES" sz="1400">
                <a:solidFill>
                  <a:schemeClr val="tx2"/>
                </a:solidFill>
              </a:rPr>
              <a:t>PATRIMONIO</a:t>
            </a:r>
          </a:p>
          <a:p>
            <a:pPr marL="342900" indent="-342900"/>
            <a:endParaRPr lang="es-ES" sz="1400">
              <a:solidFill>
                <a:schemeClr val="tx2"/>
              </a:solidFill>
            </a:endParaRPr>
          </a:p>
          <a:p>
            <a:pPr marL="342900" indent="-342900"/>
            <a:r>
              <a:rPr lang="es-CL" sz="1400">
                <a:solidFill>
                  <a:schemeClr val="tx2"/>
                </a:solidFill>
              </a:rPr>
              <a:t>		</a:t>
            </a:r>
            <a:r>
              <a:rPr lang="es-ES" sz="1200">
                <a:solidFill>
                  <a:schemeClr val="tx2"/>
                </a:solidFill>
              </a:rPr>
              <a:t>GASTOS DE GESTIÓN		</a:t>
            </a:r>
            <a:r>
              <a:rPr lang="es-CL" sz="1200">
                <a:solidFill>
                  <a:schemeClr val="tx2"/>
                </a:solidFill>
              </a:rPr>
              <a:t>	</a:t>
            </a:r>
            <a:r>
              <a:rPr lang="es-ES" sz="1200">
                <a:solidFill>
                  <a:schemeClr val="tx2"/>
                </a:solidFill>
              </a:rPr>
              <a:t>INGRESOS DE GESTIÓN</a:t>
            </a:r>
          </a:p>
          <a:p>
            <a:pPr marL="342900" indent="-342900"/>
            <a:endParaRPr lang="es-CL" sz="1200">
              <a:solidFill>
                <a:schemeClr val="tx2"/>
              </a:solidFill>
            </a:endParaRPr>
          </a:p>
          <a:p>
            <a:pPr marL="342900" indent="-342900"/>
            <a:endParaRPr lang="es-ES" sz="1200">
              <a:solidFill>
                <a:schemeClr val="tx2"/>
              </a:solidFill>
            </a:endParaRPr>
          </a:p>
          <a:p>
            <a:pPr marL="342900" indent="-342900"/>
            <a:r>
              <a:rPr lang="es-CL" sz="1400">
                <a:solidFill>
                  <a:schemeClr val="tx2"/>
                </a:solidFill>
              </a:rPr>
              <a:t>			</a:t>
            </a:r>
            <a:r>
              <a:rPr lang="es-ES" sz="1400">
                <a:solidFill>
                  <a:schemeClr val="tx2"/>
                </a:solidFill>
              </a:rPr>
              <a:t>Disminución		Aumento Indirecto</a:t>
            </a:r>
          </a:p>
          <a:p>
            <a:pPr marL="342900" indent="-342900"/>
            <a:r>
              <a:rPr lang="es-CL" sz="1400">
                <a:solidFill>
                  <a:schemeClr val="tx2"/>
                </a:solidFill>
              </a:rPr>
              <a:t>			</a:t>
            </a:r>
            <a:r>
              <a:rPr lang="es-ES" sz="1400">
                <a:solidFill>
                  <a:schemeClr val="tx2"/>
                </a:solidFill>
              </a:rPr>
              <a:t>Indirecta			del patrimonio</a:t>
            </a:r>
            <a:r>
              <a:rPr lang="es-CL" sz="1400">
                <a:solidFill>
                  <a:schemeClr val="tx2"/>
                </a:solidFill>
              </a:rPr>
              <a:t> </a:t>
            </a:r>
          </a:p>
          <a:p>
            <a:pPr marL="342900" indent="-342900"/>
            <a:r>
              <a:rPr lang="es-CL" sz="1400">
                <a:solidFill>
                  <a:schemeClr val="tx2"/>
                </a:solidFill>
              </a:rPr>
              <a:t>			</a:t>
            </a:r>
            <a:r>
              <a:rPr lang="es-ES" sz="1400">
                <a:solidFill>
                  <a:schemeClr val="tx2"/>
                </a:solidFill>
              </a:rPr>
              <a:t>del</a:t>
            </a:r>
            <a:r>
              <a:rPr lang="es-CL" sz="1400">
                <a:solidFill>
                  <a:schemeClr val="tx2"/>
                </a:solidFill>
              </a:rPr>
              <a:t> </a:t>
            </a:r>
            <a:r>
              <a:rPr lang="es-ES" sz="1400">
                <a:solidFill>
                  <a:schemeClr val="tx2"/>
                </a:solidFill>
              </a:rPr>
              <a:t>patrimonio</a:t>
            </a:r>
          </a:p>
          <a:p>
            <a:pPr marL="342900" indent="-342900"/>
            <a:r>
              <a:rPr lang="es-ES" sz="1400">
                <a:solidFill>
                  <a:schemeClr val="tx2"/>
                </a:solidFill>
              </a:rPr>
              <a:t>			</a:t>
            </a:r>
            <a:endParaRPr lang="es-CL" sz="1400">
              <a:solidFill>
                <a:schemeClr val="tx2"/>
              </a:solidFill>
            </a:endParaRPr>
          </a:p>
          <a:p>
            <a:pPr marL="342900" indent="-342900"/>
            <a:r>
              <a:rPr lang="es-CL" sz="1400">
                <a:solidFill>
                  <a:schemeClr val="tx2"/>
                </a:solidFill>
              </a:rPr>
              <a:t>			</a:t>
            </a:r>
            <a:r>
              <a:rPr lang="es-ES" sz="1400">
                <a:solidFill>
                  <a:schemeClr val="tx2"/>
                </a:solidFill>
              </a:rPr>
              <a:t>RESULTADO OPERACIONAL ANUAL</a:t>
            </a:r>
          </a:p>
          <a:p>
            <a:pPr marL="342900" indent="-342900"/>
            <a:endParaRPr lang="es-ES" sz="1400">
              <a:solidFill>
                <a:schemeClr val="tx2"/>
              </a:solidFill>
            </a:endParaRPr>
          </a:p>
          <a:p>
            <a:pPr marL="342900" indent="-342900"/>
            <a:r>
              <a:rPr lang="es-CL" sz="1400">
                <a:solidFill>
                  <a:schemeClr val="tx2"/>
                </a:solidFill>
              </a:rPr>
              <a:t>		</a:t>
            </a:r>
            <a:r>
              <a:rPr lang="es-ES" sz="1400">
                <a:solidFill>
                  <a:schemeClr val="tx2"/>
                </a:solidFill>
              </a:rPr>
              <a:t>DISMINUCIÓN NETA			AUMENTO NETO</a:t>
            </a:r>
          </a:p>
        </p:txBody>
      </p:sp>
      <p:sp>
        <p:nvSpPr>
          <p:cNvPr id="36868" name="Line 4"/>
          <p:cNvSpPr>
            <a:spLocks noChangeShapeType="1"/>
          </p:cNvSpPr>
          <p:nvPr/>
        </p:nvSpPr>
        <p:spPr bwMode="auto">
          <a:xfrm>
            <a:off x="4572000" y="3276600"/>
            <a:ext cx="1295400" cy="0"/>
          </a:xfrm>
          <a:prstGeom prst="line">
            <a:avLst/>
          </a:prstGeom>
          <a:noFill/>
          <a:ln w="12700">
            <a:solidFill>
              <a:schemeClr val="tx1"/>
            </a:solidFill>
            <a:round/>
            <a:headEnd/>
            <a:tailEnd/>
          </a:ln>
          <a:effectLst/>
        </p:spPr>
        <p:txBody>
          <a:bodyPr/>
          <a:lstStyle/>
          <a:p>
            <a:endParaRPr lang="es-CL"/>
          </a:p>
        </p:txBody>
      </p:sp>
      <p:sp>
        <p:nvSpPr>
          <p:cNvPr id="36869" name="Line 5"/>
          <p:cNvSpPr>
            <a:spLocks noChangeShapeType="1"/>
          </p:cNvSpPr>
          <p:nvPr/>
        </p:nvSpPr>
        <p:spPr bwMode="auto">
          <a:xfrm>
            <a:off x="5181600" y="3276600"/>
            <a:ext cx="0" cy="762000"/>
          </a:xfrm>
          <a:prstGeom prst="line">
            <a:avLst/>
          </a:prstGeom>
          <a:noFill/>
          <a:ln w="12700">
            <a:solidFill>
              <a:schemeClr val="tx1"/>
            </a:solidFill>
            <a:round/>
            <a:headEnd/>
            <a:tailEnd/>
          </a:ln>
          <a:effectLst/>
        </p:spPr>
        <p:txBody>
          <a:bodyPr/>
          <a:lstStyle/>
          <a:p>
            <a:endParaRPr lang="es-CL"/>
          </a:p>
        </p:txBody>
      </p:sp>
      <p:sp>
        <p:nvSpPr>
          <p:cNvPr id="36870" name="Line 6"/>
          <p:cNvSpPr>
            <a:spLocks noChangeShapeType="1"/>
          </p:cNvSpPr>
          <p:nvPr/>
        </p:nvSpPr>
        <p:spPr bwMode="auto">
          <a:xfrm>
            <a:off x="2438400" y="4114800"/>
            <a:ext cx="1981200" cy="0"/>
          </a:xfrm>
          <a:prstGeom prst="line">
            <a:avLst/>
          </a:prstGeom>
          <a:noFill/>
          <a:ln w="12700">
            <a:solidFill>
              <a:schemeClr val="tx1"/>
            </a:solidFill>
            <a:round/>
            <a:headEnd/>
            <a:tailEnd/>
          </a:ln>
          <a:effectLst/>
        </p:spPr>
        <p:txBody>
          <a:bodyPr/>
          <a:lstStyle/>
          <a:p>
            <a:endParaRPr lang="es-CL"/>
          </a:p>
        </p:txBody>
      </p:sp>
      <p:sp>
        <p:nvSpPr>
          <p:cNvPr id="36871" name="Line 7"/>
          <p:cNvSpPr>
            <a:spLocks noChangeShapeType="1"/>
          </p:cNvSpPr>
          <p:nvPr/>
        </p:nvSpPr>
        <p:spPr bwMode="auto">
          <a:xfrm>
            <a:off x="6781800" y="4114800"/>
            <a:ext cx="2133600" cy="0"/>
          </a:xfrm>
          <a:prstGeom prst="line">
            <a:avLst/>
          </a:prstGeom>
          <a:noFill/>
          <a:ln w="12700">
            <a:solidFill>
              <a:schemeClr val="tx1"/>
            </a:solidFill>
            <a:round/>
            <a:headEnd/>
            <a:tailEnd/>
          </a:ln>
          <a:effectLst/>
        </p:spPr>
        <p:txBody>
          <a:bodyPr/>
          <a:lstStyle/>
          <a:p>
            <a:endParaRPr lang="es-CL"/>
          </a:p>
        </p:txBody>
      </p:sp>
      <p:sp>
        <p:nvSpPr>
          <p:cNvPr id="36872" name="Line 8"/>
          <p:cNvSpPr>
            <a:spLocks noChangeShapeType="1"/>
          </p:cNvSpPr>
          <p:nvPr/>
        </p:nvSpPr>
        <p:spPr bwMode="auto">
          <a:xfrm>
            <a:off x="3429000" y="4114800"/>
            <a:ext cx="0" cy="990600"/>
          </a:xfrm>
          <a:prstGeom prst="line">
            <a:avLst/>
          </a:prstGeom>
          <a:noFill/>
          <a:ln w="12700">
            <a:solidFill>
              <a:schemeClr val="tx1"/>
            </a:solidFill>
            <a:round/>
            <a:headEnd/>
            <a:tailEnd/>
          </a:ln>
          <a:effectLst/>
        </p:spPr>
        <p:txBody>
          <a:bodyPr/>
          <a:lstStyle/>
          <a:p>
            <a:endParaRPr lang="es-CL"/>
          </a:p>
        </p:txBody>
      </p:sp>
      <p:sp>
        <p:nvSpPr>
          <p:cNvPr id="36873" name="Line 9"/>
          <p:cNvSpPr>
            <a:spLocks noChangeShapeType="1"/>
          </p:cNvSpPr>
          <p:nvPr/>
        </p:nvSpPr>
        <p:spPr bwMode="auto">
          <a:xfrm>
            <a:off x="8229600" y="4114800"/>
            <a:ext cx="0" cy="914400"/>
          </a:xfrm>
          <a:prstGeom prst="line">
            <a:avLst/>
          </a:prstGeom>
          <a:noFill/>
          <a:ln w="12700">
            <a:solidFill>
              <a:schemeClr val="tx1"/>
            </a:solidFill>
            <a:round/>
            <a:headEnd/>
            <a:tailEnd/>
          </a:ln>
          <a:effectLst/>
        </p:spPr>
        <p:txBody>
          <a:bodyPr/>
          <a:lstStyle/>
          <a:p>
            <a:endParaRPr lang="es-CL"/>
          </a:p>
        </p:txBody>
      </p:sp>
      <p:sp>
        <p:nvSpPr>
          <p:cNvPr id="36874" name="Line 10"/>
          <p:cNvSpPr>
            <a:spLocks noChangeShapeType="1"/>
          </p:cNvSpPr>
          <p:nvPr/>
        </p:nvSpPr>
        <p:spPr bwMode="auto">
          <a:xfrm>
            <a:off x="5181600" y="5562600"/>
            <a:ext cx="0" cy="838200"/>
          </a:xfrm>
          <a:prstGeom prst="line">
            <a:avLst/>
          </a:prstGeom>
          <a:noFill/>
          <a:ln w="12700">
            <a:solidFill>
              <a:schemeClr val="tx1"/>
            </a:solidFill>
            <a:round/>
            <a:headEnd/>
            <a:tailEnd/>
          </a:ln>
          <a:effectLst/>
        </p:spPr>
        <p:txBody>
          <a:bodyPr/>
          <a:lstStyle/>
          <a:p>
            <a:endParaRPr lang="es-CL"/>
          </a:p>
        </p:txBody>
      </p:sp>
      <p:sp>
        <p:nvSpPr>
          <p:cNvPr id="36875" name="Line 11"/>
          <p:cNvSpPr>
            <a:spLocks noChangeShapeType="1"/>
          </p:cNvSpPr>
          <p:nvPr/>
        </p:nvSpPr>
        <p:spPr bwMode="auto">
          <a:xfrm>
            <a:off x="5181600" y="6400800"/>
            <a:ext cx="3810000" cy="0"/>
          </a:xfrm>
          <a:prstGeom prst="line">
            <a:avLst/>
          </a:prstGeom>
          <a:noFill/>
          <a:ln w="12700">
            <a:solidFill>
              <a:schemeClr val="tx1"/>
            </a:solidFill>
            <a:round/>
            <a:headEnd/>
            <a:tailEnd/>
          </a:ln>
          <a:effectLst/>
        </p:spPr>
        <p:txBody>
          <a:bodyPr/>
          <a:lstStyle/>
          <a:p>
            <a:endParaRPr lang="es-CL"/>
          </a:p>
        </p:txBody>
      </p:sp>
      <p:sp>
        <p:nvSpPr>
          <p:cNvPr id="36876" name="Line 12"/>
          <p:cNvSpPr>
            <a:spLocks noChangeShapeType="1"/>
          </p:cNvSpPr>
          <p:nvPr/>
        </p:nvSpPr>
        <p:spPr bwMode="auto">
          <a:xfrm>
            <a:off x="6248400" y="3429000"/>
            <a:ext cx="2743200" cy="0"/>
          </a:xfrm>
          <a:prstGeom prst="line">
            <a:avLst/>
          </a:prstGeom>
          <a:noFill/>
          <a:ln w="12700">
            <a:solidFill>
              <a:schemeClr val="tx1"/>
            </a:solidFill>
            <a:round/>
            <a:headEnd/>
            <a:tailEnd/>
          </a:ln>
          <a:effectLst/>
        </p:spPr>
        <p:txBody>
          <a:bodyPr/>
          <a:lstStyle/>
          <a:p>
            <a:endParaRPr lang="es-CL"/>
          </a:p>
        </p:txBody>
      </p:sp>
      <p:sp>
        <p:nvSpPr>
          <p:cNvPr id="36877" name="Line 13"/>
          <p:cNvSpPr>
            <a:spLocks noChangeShapeType="1"/>
          </p:cNvSpPr>
          <p:nvPr/>
        </p:nvSpPr>
        <p:spPr bwMode="auto">
          <a:xfrm>
            <a:off x="8991600" y="3429000"/>
            <a:ext cx="0" cy="2971800"/>
          </a:xfrm>
          <a:prstGeom prst="line">
            <a:avLst/>
          </a:prstGeom>
          <a:noFill/>
          <a:ln w="12700">
            <a:solidFill>
              <a:schemeClr val="tx1"/>
            </a:solidFill>
            <a:round/>
            <a:headEnd/>
            <a:tailEnd/>
          </a:ln>
          <a:effectLst/>
        </p:spPr>
        <p:txBody>
          <a:bodyPr/>
          <a:lstStyle/>
          <a:p>
            <a:endParaRPr lang="es-CL"/>
          </a:p>
        </p:txBody>
      </p:sp>
      <p:sp>
        <p:nvSpPr>
          <p:cNvPr id="36878" name="Line 14"/>
          <p:cNvSpPr>
            <a:spLocks noChangeShapeType="1"/>
          </p:cNvSpPr>
          <p:nvPr/>
        </p:nvSpPr>
        <p:spPr bwMode="auto">
          <a:xfrm flipH="1">
            <a:off x="1524000" y="6400800"/>
            <a:ext cx="3657600" cy="0"/>
          </a:xfrm>
          <a:prstGeom prst="line">
            <a:avLst/>
          </a:prstGeom>
          <a:noFill/>
          <a:ln w="12700">
            <a:solidFill>
              <a:schemeClr val="tx1"/>
            </a:solidFill>
            <a:round/>
            <a:headEnd/>
            <a:tailEnd/>
          </a:ln>
          <a:effectLst/>
        </p:spPr>
        <p:txBody>
          <a:bodyPr/>
          <a:lstStyle/>
          <a:p>
            <a:endParaRPr lang="es-CL"/>
          </a:p>
        </p:txBody>
      </p:sp>
      <p:sp>
        <p:nvSpPr>
          <p:cNvPr id="36879" name="Line 15"/>
          <p:cNvSpPr>
            <a:spLocks noChangeShapeType="1"/>
          </p:cNvSpPr>
          <p:nvPr/>
        </p:nvSpPr>
        <p:spPr bwMode="auto">
          <a:xfrm flipV="1">
            <a:off x="1524000" y="3352800"/>
            <a:ext cx="0" cy="3048000"/>
          </a:xfrm>
          <a:prstGeom prst="line">
            <a:avLst/>
          </a:prstGeom>
          <a:noFill/>
          <a:ln w="12700">
            <a:solidFill>
              <a:schemeClr val="tx1"/>
            </a:solidFill>
            <a:round/>
            <a:headEnd/>
            <a:tailEnd/>
          </a:ln>
          <a:effectLst/>
        </p:spPr>
        <p:txBody>
          <a:bodyPr/>
          <a:lstStyle/>
          <a:p>
            <a:endParaRPr lang="es-CL"/>
          </a:p>
        </p:txBody>
      </p:sp>
      <p:sp>
        <p:nvSpPr>
          <p:cNvPr id="36880" name="Line 16"/>
          <p:cNvSpPr>
            <a:spLocks noChangeShapeType="1"/>
          </p:cNvSpPr>
          <p:nvPr/>
        </p:nvSpPr>
        <p:spPr bwMode="auto">
          <a:xfrm>
            <a:off x="1600200" y="3352800"/>
            <a:ext cx="2438400" cy="0"/>
          </a:xfrm>
          <a:prstGeom prst="line">
            <a:avLst/>
          </a:prstGeom>
          <a:noFill/>
          <a:ln w="12700">
            <a:solidFill>
              <a:schemeClr val="tx1"/>
            </a:solidFill>
            <a:round/>
            <a:headEnd/>
            <a:tailEnd/>
          </a:ln>
          <a:effectLst/>
        </p:spPr>
        <p:txBody>
          <a:bodyPr/>
          <a:lstStyle/>
          <a:p>
            <a:endParaRPr lang="es-CL"/>
          </a:p>
        </p:txBody>
      </p:sp>
      <p:sp>
        <p:nvSpPr>
          <p:cNvPr id="36881" name="Line 17"/>
          <p:cNvSpPr>
            <a:spLocks noChangeShapeType="1"/>
          </p:cNvSpPr>
          <p:nvPr/>
        </p:nvSpPr>
        <p:spPr bwMode="auto">
          <a:xfrm>
            <a:off x="2209800" y="5334000"/>
            <a:ext cx="0" cy="152400"/>
          </a:xfrm>
          <a:prstGeom prst="line">
            <a:avLst/>
          </a:prstGeom>
          <a:noFill/>
          <a:ln w="12700">
            <a:solidFill>
              <a:schemeClr val="tx1"/>
            </a:solidFill>
            <a:round/>
            <a:headEnd/>
            <a:tailEnd/>
          </a:ln>
          <a:effectLst/>
        </p:spPr>
        <p:txBody>
          <a:bodyPr/>
          <a:lstStyle/>
          <a:p>
            <a:endParaRPr lang="es-CL"/>
          </a:p>
        </p:txBody>
      </p:sp>
      <p:sp>
        <p:nvSpPr>
          <p:cNvPr id="36882" name="Line 18"/>
          <p:cNvSpPr>
            <a:spLocks noChangeShapeType="1"/>
          </p:cNvSpPr>
          <p:nvPr/>
        </p:nvSpPr>
        <p:spPr bwMode="auto">
          <a:xfrm>
            <a:off x="2209800" y="5486400"/>
            <a:ext cx="1371600" cy="0"/>
          </a:xfrm>
          <a:prstGeom prst="line">
            <a:avLst/>
          </a:prstGeom>
          <a:noFill/>
          <a:ln w="12700">
            <a:solidFill>
              <a:schemeClr val="tx1"/>
            </a:solidFill>
            <a:round/>
            <a:headEnd/>
            <a:tailEnd/>
          </a:ln>
          <a:effectLst/>
        </p:spPr>
        <p:txBody>
          <a:bodyPr/>
          <a:lstStyle/>
          <a:p>
            <a:endParaRPr lang="es-CL"/>
          </a:p>
        </p:txBody>
      </p:sp>
      <p:sp>
        <p:nvSpPr>
          <p:cNvPr id="36883" name="Line 19"/>
          <p:cNvSpPr>
            <a:spLocks noChangeShapeType="1"/>
          </p:cNvSpPr>
          <p:nvPr/>
        </p:nvSpPr>
        <p:spPr bwMode="auto">
          <a:xfrm>
            <a:off x="8001000" y="4876800"/>
            <a:ext cx="0" cy="533400"/>
          </a:xfrm>
          <a:prstGeom prst="line">
            <a:avLst/>
          </a:prstGeom>
          <a:noFill/>
          <a:ln w="12700">
            <a:solidFill>
              <a:schemeClr val="tx1"/>
            </a:solidFill>
            <a:round/>
            <a:headEnd/>
            <a:tailEnd/>
          </a:ln>
          <a:effectLst/>
        </p:spPr>
        <p:txBody>
          <a:bodyPr/>
          <a:lstStyle/>
          <a:p>
            <a:endParaRPr lang="es-CL"/>
          </a:p>
        </p:txBody>
      </p:sp>
      <p:sp>
        <p:nvSpPr>
          <p:cNvPr id="36884" name="Line 20"/>
          <p:cNvSpPr>
            <a:spLocks noChangeShapeType="1"/>
          </p:cNvSpPr>
          <p:nvPr/>
        </p:nvSpPr>
        <p:spPr bwMode="auto">
          <a:xfrm flipH="1">
            <a:off x="6934200" y="5410200"/>
            <a:ext cx="1066800" cy="0"/>
          </a:xfrm>
          <a:prstGeom prst="line">
            <a:avLst/>
          </a:prstGeom>
          <a:noFill/>
          <a:ln w="12700">
            <a:solidFill>
              <a:schemeClr val="tx1"/>
            </a:solidFill>
            <a:round/>
            <a:headEnd/>
            <a:tailEnd/>
          </a:ln>
          <a:effectLst/>
        </p:spPr>
        <p:txBody>
          <a:bodyPr/>
          <a:lstStyle/>
          <a:p>
            <a:endParaRPr lang="es-CL"/>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133600" y="685800"/>
            <a:ext cx="6324600" cy="1143000"/>
          </a:xfrm>
          <a:noFill/>
          <a:ln/>
        </p:spPr>
        <p:txBody>
          <a:bodyPr lIns="90488" tIns="44450" rIns="90488" bIns="44450"/>
          <a:lstStyle/>
          <a:p>
            <a:pPr algn="ctr"/>
            <a:r>
              <a:rPr lang="es-ES" sz="2000" b="1">
                <a:latin typeface="Tahoma" pitchFamily="34" charset="0"/>
              </a:rPr>
              <a:t>LEY ORGÁNICA CONSTITUCIONAL DE BASES GENERALES DE LA ADMINISTRACIÓN DEL ESTADO</a:t>
            </a:r>
          </a:p>
        </p:txBody>
      </p:sp>
      <p:sp>
        <p:nvSpPr>
          <p:cNvPr id="5123" name="Rectangle 3"/>
          <p:cNvSpPr>
            <a:spLocks noGrp="1" noChangeArrowheads="1"/>
          </p:cNvSpPr>
          <p:nvPr>
            <p:ph type="subTitle" idx="1"/>
          </p:nvPr>
        </p:nvSpPr>
        <p:spPr>
          <a:xfrm>
            <a:off x="2209800" y="2286000"/>
            <a:ext cx="6324600" cy="26447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400">
                <a:effectLst>
                  <a:outerShdw blurRad="38100" dist="38100" dir="2700000" algn="tl">
                    <a:srgbClr val="000000"/>
                  </a:outerShdw>
                </a:effectLst>
              </a:rPr>
              <a:t>Los Ministerios son los órganos superiores de colaboración del Presidente en las funciones de Gobierno y Administración de sus respectivos sectores. Para los efectos se entiende por sectores a los “ campos específicos de actividad en que deben ejercer las dichas funciones”. Para optimizar su gestión, los ministerios se de</a:t>
            </a:r>
            <a:r>
              <a:rPr lang="es-CL" sz="1400">
                <a:effectLst>
                  <a:outerShdw blurRad="38100" dist="38100" dir="2700000" algn="tl">
                    <a:srgbClr val="000000"/>
                  </a:outerShdw>
                </a:effectLst>
              </a:rPr>
              <a:t>s</a:t>
            </a:r>
            <a:r>
              <a:rPr lang="es-ES" sz="1400">
                <a:effectLst>
                  <a:outerShdw blurRad="38100" dist="38100" dir="2700000" algn="tl">
                    <a:srgbClr val="000000"/>
                  </a:outerShdw>
                </a:effectLst>
              </a:rPr>
              <a:t>concentrarán territorialmente en Secretarías Regionales Ministeriales.</a:t>
            </a:r>
            <a:endParaRPr lang="es-CL" sz="1400">
              <a:effectLst>
                <a:outerShdw blurRad="38100" dist="38100" dir="2700000" algn="tl">
                  <a:srgbClr val="000000"/>
                </a:outerShdw>
              </a:effectLst>
            </a:endParaRP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Los Servicios Públicos son órganos administrativos encargados de satisfacer necesidades de manera regular y continua. </a:t>
            </a:r>
            <a:r>
              <a:rPr lang="es-CL" sz="1400">
                <a:effectLst>
                  <a:outerShdw blurRad="38100" dist="38100" dir="2700000" algn="tl">
                    <a:srgbClr val="000000"/>
                  </a:outerShdw>
                </a:effectLst>
              </a:rPr>
              <a:t> A</a:t>
            </a:r>
            <a:r>
              <a:rPr lang="es-ES" sz="1400">
                <a:effectLst>
                  <a:outerShdw blurRad="38100" dist="38100" dir="2700000" algn="tl">
                    <a:srgbClr val="000000"/>
                  </a:outerShdw>
                </a:effectLst>
              </a:rPr>
              <a:t>plicarán</a:t>
            </a:r>
            <a:r>
              <a:rPr lang="es-CL" sz="1400">
                <a:effectLst>
                  <a:outerShdw blurRad="38100" dist="38100" dir="2700000" algn="tl">
                    <a:srgbClr val="000000"/>
                  </a:outerShdw>
                </a:effectLst>
              </a:rPr>
              <a:t> </a:t>
            </a:r>
            <a:r>
              <a:rPr lang="es-ES" sz="1400">
                <a:effectLst>
                  <a:outerShdw blurRad="38100" dist="38100" dir="2700000" algn="tl">
                    <a:srgbClr val="000000"/>
                  </a:outerShdw>
                </a:effectLst>
              </a:rPr>
              <a:t>políticas, planes y programas. Podrán ser centralizados o descentralizados. Los primeros actuarán bajo personalidad jurídica y con los bienes y recursos del Fisco. Los segundos actuarán con personalidad jurídica y bienes y recursos que la Ley les asigne. La descentralización podrá ser funcional o territorial.</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2286000" y="381000"/>
            <a:ext cx="6248400" cy="1143000"/>
          </a:xfrm>
          <a:noFill/>
          <a:ln/>
        </p:spPr>
        <p:txBody>
          <a:bodyPr lIns="90488" tIns="44450" rIns="90488" bIns="44450"/>
          <a:lstStyle/>
          <a:p>
            <a:pPr algn="ctr"/>
            <a:r>
              <a:rPr lang="es-ES" sz="2000" b="1">
                <a:latin typeface="Tahoma" pitchFamily="34" charset="0"/>
              </a:rPr>
              <a:t>ASPECTOS GENERALES RELATIVOS A LA CONTABILIDAD DE LA NACIÓN</a:t>
            </a:r>
          </a:p>
        </p:txBody>
      </p:sp>
      <p:sp>
        <p:nvSpPr>
          <p:cNvPr id="6147" name="Rectangle 3"/>
          <p:cNvSpPr>
            <a:spLocks noGrp="1" noChangeArrowheads="1"/>
          </p:cNvSpPr>
          <p:nvPr>
            <p:ph type="subTitle" idx="1"/>
          </p:nvPr>
        </p:nvSpPr>
        <p:spPr>
          <a:xfrm>
            <a:off x="2209800" y="1676400"/>
            <a:ext cx="6477000" cy="43465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algn="just">
              <a:spcBef>
                <a:spcPct val="0"/>
              </a:spcBef>
              <a:buClrTx/>
              <a:buSzTx/>
              <a:buFontTx/>
              <a:buNone/>
            </a:pPr>
            <a:r>
              <a:rPr lang="es-ES" sz="1400">
                <a:effectLst>
                  <a:outerShdw blurRad="38100" dist="38100" dir="2700000" algn="tl">
                    <a:srgbClr val="000000"/>
                  </a:outerShdw>
                </a:effectLst>
              </a:rPr>
              <a:t>El Estado se encuentra al servicio de la persona humana y su finalidad es promover el bien común.</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CL" sz="1400">
                <a:effectLst>
                  <a:outerShdw blurRad="38100" dist="38100" dir="2700000" algn="tl">
                    <a:srgbClr val="000000"/>
                  </a:outerShdw>
                </a:effectLst>
              </a:rPr>
              <a:t>E</a:t>
            </a:r>
            <a:r>
              <a:rPr lang="es-ES" sz="1400">
                <a:effectLst>
                  <a:outerShdw blurRad="38100" dist="38100" dir="2700000" algn="tl">
                    <a:srgbClr val="000000"/>
                  </a:outerShdw>
                </a:effectLst>
              </a:rPr>
              <a:t>l Estado</a:t>
            </a:r>
            <a:r>
              <a:rPr lang="es-CL" sz="1400">
                <a:effectLst>
                  <a:outerShdw blurRad="38100" dist="38100" dir="2700000" algn="tl">
                    <a:srgbClr val="000000"/>
                  </a:outerShdw>
                </a:effectLst>
              </a:rPr>
              <a:t> debe</a:t>
            </a:r>
            <a:r>
              <a:rPr lang="es-ES" sz="1400">
                <a:effectLst>
                  <a:outerShdw blurRad="38100" dist="38100" dir="2700000" algn="tl">
                    <a:srgbClr val="000000"/>
                  </a:outerShdw>
                </a:effectLst>
              </a:rPr>
              <a:t> crear las condiciones que permitan su realización espiritual y material posible.</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El Estado resguarda</a:t>
            </a:r>
            <a:r>
              <a:rPr lang="es-CL" sz="1400">
                <a:effectLst>
                  <a:outerShdw blurRad="38100" dist="38100" dir="2700000" algn="tl">
                    <a:srgbClr val="000000"/>
                  </a:outerShdw>
                </a:effectLst>
              </a:rPr>
              <a:t>rá</a:t>
            </a:r>
            <a:r>
              <a:rPr lang="es-ES" sz="1400">
                <a:effectLst>
                  <a:outerShdw blurRad="38100" dist="38100" dir="2700000" algn="tl">
                    <a:srgbClr val="000000"/>
                  </a:outerShdw>
                </a:effectLst>
              </a:rPr>
              <a:t> la seguridad nacional, dar</a:t>
            </a:r>
            <a:r>
              <a:rPr lang="es-CL" sz="1400">
                <a:effectLst>
                  <a:outerShdw blurRad="38100" dist="38100" dir="2700000" algn="tl">
                    <a:srgbClr val="000000"/>
                  </a:outerShdw>
                </a:effectLst>
              </a:rPr>
              <a:t>á</a:t>
            </a:r>
            <a:r>
              <a:rPr lang="es-ES" sz="1400">
                <a:effectLst>
                  <a:outerShdw blurRad="38100" dist="38100" dir="2700000" algn="tl">
                    <a:srgbClr val="000000"/>
                  </a:outerShdw>
                </a:effectLst>
              </a:rPr>
              <a:t> protección a la familia y a la población, promover</a:t>
            </a:r>
            <a:r>
              <a:rPr lang="es-CL" sz="1400">
                <a:effectLst>
                  <a:outerShdw blurRad="38100" dist="38100" dir="2700000" algn="tl">
                    <a:srgbClr val="000000"/>
                  </a:outerShdw>
                </a:effectLst>
              </a:rPr>
              <a:t>á</a:t>
            </a:r>
            <a:r>
              <a:rPr lang="es-ES" sz="1400">
                <a:effectLst>
                  <a:outerShdw blurRad="38100" dist="38100" dir="2700000" algn="tl">
                    <a:srgbClr val="000000"/>
                  </a:outerShdw>
                </a:effectLst>
              </a:rPr>
              <a:t> la integración armónica de todos los sectores de la Nación y asegurar</a:t>
            </a:r>
            <a:r>
              <a:rPr lang="es-CL" sz="1400">
                <a:effectLst>
                  <a:outerShdw blurRad="38100" dist="38100" dir="2700000" algn="tl">
                    <a:srgbClr val="000000"/>
                  </a:outerShdw>
                </a:effectLst>
              </a:rPr>
              <a:t>á</a:t>
            </a:r>
            <a:r>
              <a:rPr lang="es-ES" sz="1400">
                <a:effectLst>
                  <a:outerShdw blurRad="38100" dist="38100" dir="2700000" algn="tl">
                    <a:srgbClr val="000000"/>
                  </a:outerShdw>
                </a:effectLst>
              </a:rPr>
              <a:t> el derecho de las personas a participar con igualdad de oportunidades en la vida nacional.</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PRINCIPIOS QUE RIGEN AL MODELO ECONÓMICO</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Subsidiariedad : “ El Estado reconoce y ampara los grupos intermedios a través de los cuales se organiza y estructura la sociedad y les garantiza la adecuada autonomía para cumplir sus propios fines específicos”.</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Libertad</a:t>
            </a:r>
          </a:p>
          <a:p>
            <a:pPr algn="just">
              <a:spcBef>
                <a:spcPct val="0"/>
              </a:spcBef>
              <a:buClrTx/>
              <a:buSzTx/>
              <a:buFontTx/>
              <a:buNone/>
            </a:pPr>
            <a:endParaRPr lang="es-ES" sz="1400">
              <a:effectLst>
                <a:outerShdw blurRad="38100" dist="38100" dir="2700000" algn="tl">
                  <a:srgbClr val="000000"/>
                </a:outerShdw>
              </a:effectLst>
            </a:endParaRPr>
          </a:p>
          <a:p>
            <a:pPr algn="just">
              <a:spcBef>
                <a:spcPct val="0"/>
              </a:spcBef>
              <a:buClrTx/>
              <a:buSzTx/>
              <a:buFontTx/>
              <a:buNone/>
            </a:pPr>
            <a:r>
              <a:rPr lang="es-ES" sz="1400">
                <a:effectLst>
                  <a:outerShdw blurRad="38100" dist="38100" dir="2700000" algn="tl">
                    <a:srgbClr val="000000"/>
                  </a:outerShdw>
                </a:effectLst>
              </a:rPr>
              <a:t>Derecho a la propiedad privada</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81200" y="400050"/>
            <a:ext cx="6477000" cy="895350"/>
          </a:xfrm>
          <a:noFill/>
          <a:ln/>
        </p:spPr>
        <p:txBody>
          <a:bodyPr lIns="90488" tIns="44450" rIns="90488" bIns="44450"/>
          <a:lstStyle/>
          <a:p>
            <a:pPr algn="ctr"/>
            <a:r>
              <a:rPr lang="es-ES" sz="2000" b="1">
                <a:latin typeface="Tahoma" pitchFamily="34" charset="0"/>
              </a:rPr>
              <a:t>FUNCIONES DEL ESTADO DESDE EL PUNTO DE VISTA ECONÓMICO</a:t>
            </a:r>
          </a:p>
        </p:txBody>
      </p:sp>
      <p:sp>
        <p:nvSpPr>
          <p:cNvPr id="8195" name="Rectangle 3"/>
          <p:cNvSpPr>
            <a:spLocks noGrp="1" noChangeArrowheads="1"/>
          </p:cNvSpPr>
          <p:nvPr>
            <p:ph type="body" idx="1"/>
          </p:nvPr>
        </p:nvSpPr>
        <p:spPr>
          <a:xfrm>
            <a:off x="1752600" y="1793875"/>
            <a:ext cx="6705600" cy="434657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400">
                <a:effectLst>
                  <a:outerShdw blurRad="38100" dist="38100" dir="2700000" algn="tl">
                    <a:srgbClr val="000000"/>
                  </a:outerShdw>
                </a:effectLst>
              </a:rPr>
              <a:t>Establecer el marco legal: Define un marco que permit</a:t>
            </a:r>
            <a:r>
              <a:rPr lang="es-CL" sz="1400">
                <a:effectLst>
                  <a:outerShdw blurRad="38100" dist="38100" dir="2700000" algn="tl">
                    <a:srgbClr val="000000"/>
                  </a:outerShdw>
                </a:effectLst>
              </a:rPr>
              <a:t>a</a:t>
            </a:r>
            <a:r>
              <a:rPr lang="es-ES" sz="1400">
                <a:effectLst>
                  <a:outerShdw blurRad="38100" dist="38100" dir="2700000" algn="tl">
                    <a:srgbClr val="000000"/>
                  </a:outerShdw>
                </a:effectLst>
              </a:rPr>
              <a:t> la práctica del modelo económico</a:t>
            </a:r>
            <a:r>
              <a:rPr lang="es-CL" sz="1400">
                <a:effectLst>
                  <a:outerShdw blurRad="38100" dist="38100" dir="2700000" algn="tl">
                    <a:srgbClr val="000000"/>
                  </a:outerShdw>
                </a:effectLst>
              </a:rPr>
              <a:t>. F</a:t>
            </a:r>
            <a:r>
              <a:rPr lang="es-ES" sz="1400">
                <a:effectLst>
                  <a:outerShdw blurRad="38100" dist="38100" dir="2700000" algn="tl">
                    <a:srgbClr val="000000"/>
                  </a:outerShdw>
                </a:effectLst>
              </a:rPr>
              <a:t>ija las reglas de actuación de los agentes participantes.</a:t>
            </a:r>
          </a:p>
          <a:p>
            <a:pPr marL="0" indent="0" algn="just">
              <a:spcBef>
                <a:spcPct val="0"/>
              </a:spcBef>
              <a:buClrTx/>
              <a:buSzTx/>
              <a:buFontTx/>
              <a:buNone/>
            </a:pPr>
            <a:endParaRPr lang="es-ES" sz="1400">
              <a:effectLst>
                <a:outerShdw blurRad="38100" dist="38100" dir="2700000" algn="tl">
                  <a:srgbClr val="000000"/>
                </a:outerShdw>
              </a:effectLst>
            </a:endParaRPr>
          </a:p>
          <a:p>
            <a:pPr marL="0" indent="0" algn="just">
              <a:spcBef>
                <a:spcPct val="0"/>
              </a:spcBef>
              <a:buClrTx/>
              <a:buSzTx/>
              <a:buFontTx/>
              <a:buNone/>
            </a:pPr>
            <a:r>
              <a:rPr lang="es-ES" sz="1400">
                <a:effectLst>
                  <a:outerShdw blurRad="38100" dist="38100" dir="2700000" algn="tl">
                    <a:srgbClr val="000000"/>
                  </a:outerShdw>
                </a:effectLst>
              </a:rPr>
              <a:t>Provee Servicios: Genera y entrega l</a:t>
            </a:r>
            <a:r>
              <a:rPr lang="es-CL" sz="1400">
                <a:effectLst>
                  <a:outerShdw blurRad="38100" dist="38100" dir="2700000" algn="tl">
                    <a:srgbClr val="000000"/>
                  </a:outerShdw>
                </a:effectLst>
              </a:rPr>
              <a:t>o</a:t>
            </a:r>
            <a:r>
              <a:rPr lang="es-ES" sz="1400">
                <a:effectLst>
                  <a:outerShdw blurRad="38100" dist="38100" dir="2700000" algn="tl">
                    <a:srgbClr val="000000"/>
                  </a:outerShdw>
                </a:effectLst>
              </a:rPr>
              <a:t>s servicios que por su naturaleza le corresponden al Estado en su concepción clásica: Gobierno, Relaciones Exteriores, Defensa, Justicia, Infraestructura, etc.</a:t>
            </a:r>
          </a:p>
          <a:p>
            <a:pPr marL="0" indent="0" algn="just">
              <a:spcBef>
                <a:spcPct val="0"/>
              </a:spcBef>
              <a:buClrTx/>
              <a:buSzTx/>
              <a:buFontTx/>
              <a:buNone/>
            </a:pPr>
            <a:endParaRPr lang="es-ES" sz="1400">
              <a:effectLst>
                <a:outerShdw blurRad="38100" dist="38100" dir="2700000" algn="tl">
                  <a:srgbClr val="000000"/>
                </a:outerShdw>
              </a:effectLst>
            </a:endParaRPr>
          </a:p>
          <a:p>
            <a:pPr marL="0" indent="0" algn="just">
              <a:spcBef>
                <a:spcPct val="0"/>
              </a:spcBef>
              <a:buClrTx/>
              <a:buSzTx/>
              <a:buFontTx/>
              <a:buNone/>
            </a:pPr>
            <a:r>
              <a:rPr lang="es-ES" sz="1400">
                <a:effectLst>
                  <a:outerShdw blurRad="38100" dist="38100" dir="2700000" algn="tl">
                    <a:srgbClr val="000000"/>
                  </a:outerShdw>
                </a:effectLst>
              </a:rPr>
              <a:t>Producción de Bi</a:t>
            </a:r>
            <a:r>
              <a:rPr lang="es-CL" sz="1400">
                <a:effectLst>
                  <a:outerShdw blurRad="38100" dist="38100" dir="2700000" algn="tl">
                    <a:srgbClr val="000000"/>
                  </a:outerShdw>
                </a:effectLst>
              </a:rPr>
              <a:t>e</a:t>
            </a:r>
            <a:r>
              <a:rPr lang="es-ES" sz="1400">
                <a:effectLst>
                  <a:outerShdw blurRad="38100" dist="38100" dir="2700000" algn="tl">
                    <a:srgbClr val="000000"/>
                  </a:outerShdw>
                </a:effectLst>
              </a:rPr>
              <a:t>nes y Servicios estratégicos :</a:t>
            </a:r>
            <a:r>
              <a:rPr lang="es-CL" sz="1400">
                <a:effectLst>
                  <a:outerShdw blurRad="38100" dist="38100" dir="2700000" algn="tl">
                    <a:srgbClr val="000000"/>
                  </a:outerShdw>
                </a:effectLst>
              </a:rPr>
              <a:t> C</a:t>
            </a:r>
            <a:r>
              <a:rPr lang="es-ES" sz="1400">
                <a:effectLst>
                  <a:outerShdw blurRad="38100" dist="38100" dir="2700000" algn="tl">
                    <a:srgbClr val="000000"/>
                  </a:outerShdw>
                </a:effectLst>
              </a:rPr>
              <a:t>rea la propiedad y/o administra  empresas basado en consideraciones de índole estratégicas o bien común.</a:t>
            </a:r>
          </a:p>
          <a:p>
            <a:pPr marL="0" indent="0" algn="just">
              <a:spcBef>
                <a:spcPct val="0"/>
              </a:spcBef>
              <a:buClrTx/>
              <a:buSzTx/>
              <a:buFontTx/>
              <a:buNone/>
            </a:pPr>
            <a:endParaRPr lang="es-ES" sz="1400">
              <a:effectLst>
                <a:outerShdw blurRad="38100" dist="38100" dir="2700000" algn="tl">
                  <a:srgbClr val="000000"/>
                </a:outerShdw>
              </a:effectLst>
            </a:endParaRPr>
          </a:p>
          <a:p>
            <a:pPr marL="0" indent="0" algn="just">
              <a:spcBef>
                <a:spcPct val="0"/>
              </a:spcBef>
              <a:buClrTx/>
              <a:buSzTx/>
              <a:buFontTx/>
              <a:buNone/>
            </a:pPr>
            <a:r>
              <a:rPr lang="es-ES" sz="1400">
                <a:effectLst>
                  <a:outerShdw blurRad="38100" dist="38100" dir="2700000" algn="tl">
                    <a:srgbClr val="000000"/>
                  </a:outerShdw>
                </a:effectLst>
              </a:rPr>
              <a:t>Redistribución del Ingreso: El Estado </a:t>
            </a:r>
            <a:r>
              <a:rPr lang="es-CL" sz="1400">
                <a:effectLst>
                  <a:outerShdw blurRad="38100" dist="38100" dir="2700000" algn="tl">
                    <a:srgbClr val="000000"/>
                  </a:outerShdw>
                </a:effectLst>
              </a:rPr>
              <a:t>g</a:t>
            </a:r>
            <a:r>
              <a:rPr lang="es-ES" sz="1400">
                <a:effectLst>
                  <a:outerShdw blurRad="38100" dist="38100" dir="2700000" algn="tl">
                    <a:srgbClr val="000000"/>
                  </a:outerShdw>
                </a:effectLst>
              </a:rPr>
              <a:t>rava con mayores tributos a los contribuyentes que obtienen mayores ingresos y distribu</a:t>
            </a:r>
            <a:r>
              <a:rPr lang="es-CL" sz="1400">
                <a:effectLst>
                  <a:outerShdw blurRad="38100" dist="38100" dir="2700000" algn="tl">
                    <a:srgbClr val="000000"/>
                  </a:outerShdw>
                </a:effectLst>
              </a:rPr>
              <a:t>ye</a:t>
            </a:r>
            <a:r>
              <a:rPr lang="es-ES" sz="1400">
                <a:effectLst>
                  <a:outerShdw blurRad="38100" dist="38100" dir="2700000" algn="tl">
                    <a:srgbClr val="000000"/>
                  </a:outerShdw>
                </a:effectLst>
              </a:rPr>
              <a:t> estos recursos otorgando subsidios, bienes o servicios a bajo costo o en forma gratuita</a:t>
            </a:r>
            <a:r>
              <a:rPr lang="es-CL" sz="1400">
                <a:effectLst>
                  <a:outerShdw blurRad="38100" dist="38100" dir="2700000" algn="tl">
                    <a:srgbClr val="000000"/>
                  </a:outerShdw>
                </a:effectLst>
              </a:rPr>
              <a:t>.</a:t>
            </a:r>
            <a:endParaRPr lang="es-ES" sz="1400">
              <a:effectLst>
                <a:outerShdw blurRad="38100" dist="38100" dir="2700000" algn="tl">
                  <a:srgbClr val="000000"/>
                </a:outerShdw>
              </a:effectLst>
            </a:endParaRPr>
          </a:p>
          <a:p>
            <a:pPr marL="0" indent="0" algn="just">
              <a:spcBef>
                <a:spcPct val="0"/>
              </a:spcBef>
              <a:buClrTx/>
              <a:buSzTx/>
              <a:buFontTx/>
              <a:buNone/>
            </a:pPr>
            <a:endParaRPr lang="es-ES" sz="1400">
              <a:effectLst>
                <a:outerShdw blurRad="38100" dist="38100" dir="2700000" algn="tl">
                  <a:srgbClr val="000000"/>
                </a:outerShdw>
              </a:effectLst>
            </a:endParaRPr>
          </a:p>
          <a:p>
            <a:pPr marL="0" indent="0" algn="just">
              <a:spcBef>
                <a:spcPct val="0"/>
              </a:spcBef>
              <a:buClrTx/>
              <a:buSzTx/>
              <a:buFontTx/>
              <a:buNone/>
            </a:pPr>
            <a:r>
              <a:rPr lang="es-ES" sz="1400">
                <a:effectLst>
                  <a:outerShdw blurRad="38100" dist="38100" dir="2700000" algn="tl">
                    <a:srgbClr val="000000"/>
                  </a:outerShdw>
                </a:effectLst>
              </a:rPr>
              <a:t>Regulación Económica: Tiene la capacidad para modificar el comportamiento de ciertas variables económicas</a:t>
            </a:r>
            <a:r>
              <a:rPr lang="es-CL" sz="1400">
                <a:effectLst>
                  <a:outerShdw blurRad="38100" dist="38100" dir="2700000" algn="tl">
                    <a:srgbClr val="000000"/>
                  </a:outerShdw>
                </a:effectLst>
              </a:rPr>
              <a:t> </a:t>
            </a:r>
            <a:r>
              <a:rPr lang="es-ES" sz="1400">
                <a:effectLst>
                  <a:outerShdw blurRad="38100" dist="38100" dir="2700000" algn="tl">
                    <a:srgbClr val="000000"/>
                  </a:outerShdw>
                </a:effectLst>
              </a:rPr>
              <a:t>aplicando instrumentos de política fiscal, monetaria, laboral.</a:t>
            </a:r>
          </a:p>
          <a:p>
            <a:pPr marL="0" indent="0" algn="just">
              <a:spcBef>
                <a:spcPct val="0"/>
              </a:spcBef>
              <a:buClrTx/>
              <a:buSzTx/>
              <a:buFontTx/>
              <a:buNone/>
            </a:pPr>
            <a:endParaRPr lang="es-ES" sz="1400">
              <a:effectLst>
                <a:outerShdw blurRad="38100" dist="38100" dir="2700000" algn="tl">
                  <a:srgbClr val="000000"/>
                </a:outerShdw>
              </a:effectLst>
            </a:endParaRPr>
          </a:p>
          <a:p>
            <a:pPr marL="0" indent="0" algn="just">
              <a:spcBef>
                <a:spcPct val="0"/>
              </a:spcBef>
              <a:buClrTx/>
              <a:buSzTx/>
              <a:buFontTx/>
              <a:buNone/>
            </a:pPr>
            <a:r>
              <a:rPr lang="es-ES" sz="1400">
                <a:effectLst>
                  <a:outerShdw blurRad="38100" dist="38100" dir="2700000" algn="tl">
                    <a:srgbClr val="000000"/>
                  </a:outerShdw>
                </a:effectLst>
              </a:rPr>
              <a:t>Estas funciones condicionan la generación de un sistema de información de apoyo técnico, veraz, oportuna y homogénea que permita el control y seguimiento de las actividades económicas y financieras del estado para tomar decisiones fundadas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52600" y="582613"/>
            <a:ext cx="7239000" cy="865187"/>
          </a:xfrm>
          <a:noFill/>
          <a:ln/>
        </p:spPr>
        <p:txBody>
          <a:bodyPr lIns="90488" tIns="44450" rIns="90488" bIns="44450"/>
          <a:lstStyle/>
          <a:p>
            <a:pPr algn="ctr"/>
            <a:r>
              <a:rPr lang="es-ES" sz="1800" b="1">
                <a:latin typeface="Tahoma" pitchFamily="34" charset="0"/>
              </a:rPr>
              <a:t>SISTEMA DE ADMINISTRACIÓN FINANCIERA DEL ESTADO Y LA CONTABILIDAD GENERAL DE LA NACIÓN</a:t>
            </a:r>
            <a:r>
              <a:rPr lang="es-CL" sz="1800" b="1">
                <a:latin typeface="Tahoma" pitchFamily="34" charset="0"/>
              </a:rPr>
              <a:t> F</a:t>
            </a:r>
            <a:r>
              <a:rPr lang="es-ES" sz="1800" b="1">
                <a:latin typeface="Tahoma" pitchFamily="34" charset="0"/>
              </a:rPr>
              <a:t>UNDAMENTOS LEGALES</a:t>
            </a:r>
          </a:p>
        </p:txBody>
      </p:sp>
      <p:sp>
        <p:nvSpPr>
          <p:cNvPr id="9219" name="Rectangle 3"/>
          <p:cNvSpPr>
            <a:spLocks noGrp="1" noChangeArrowheads="1"/>
          </p:cNvSpPr>
          <p:nvPr>
            <p:ph type="body" idx="1"/>
          </p:nvPr>
        </p:nvSpPr>
        <p:spPr>
          <a:xfrm>
            <a:off x="1600200" y="1981200"/>
            <a:ext cx="6858000" cy="3759200"/>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El S.A.F.E es el resultado de una reforma en las finanzas públicas en el año 1975.</a:t>
            </a:r>
            <a:r>
              <a:rPr lang="es-CL" sz="1600">
                <a:effectLst>
                  <a:outerShdw blurRad="38100" dist="38100" dir="2700000" algn="tl">
                    <a:srgbClr val="000000"/>
                  </a:outerShdw>
                </a:effectLst>
              </a:rPr>
              <a:t> (</a:t>
            </a:r>
            <a:r>
              <a:rPr lang="es-ES" sz="1600">
                <a:effectLst>
                  <a:outerShdw blurRad="38100" dist="38100" dir="2700000" algn="tl">
                    <a:srgbClr val="000000"/>
                  </a:outerShdw>
                </a:effectLst>
              </a:rPr>
              <a:t>Decreto Ley 1.263 de 1975</a:t>
            </a:r>
            <a:r>
              <a:rPr lang="es-CL" sz="1600">
                <a:effectLst>
                  <a:outerShdw blurRad="38100" dist="38100" dir="2700000" algn="tl">
                    <a:srgbClr val="000000"/>
                  </a:outerShdw>
                </a:effectLst>
              </a:rPr>
              <a:t>)</a:t>
            </a:r>
            <a:r>
              <a:rPr lang="es-ES" sz="1600">
                <a:effectLst>
                  <a:outerShdw blurRad="38100" dist="38100" dir="2700000" algn="tl">
                    <a:srgbClr val="000000"/>
                  </a:outerShdw>
                </a:effectLst>
              </a:rPr>
              <a:t>.</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La Constitución establece que le corresponderá al Presidente de la República la iniciativa exclusiva de los proyectos de ley relacionados con la administración financiera o presupuestaria, con la supresión o condonación de tributos, la contratación de empréstitos o cualquier clase de contratos que comprometan el crédito o responsabilidad financiera del Estado, etc.</a:t>
            </a:r>
            <a:endParaRPr lang="es-CL" sz="1600">
              <a:effectLst>
                <a:outerShdw blurRad="38100" dist="38100" dir="2700000" algn="tl">
                  <a:srgbClr val="000000"/>
                </a:outerShdw>
              </a:effectLst>
            </a:endParaRPr>
          </a:p>
          <a:p>
            <a:pPr marL="0" indent="0" algn="just">
              <a:spcBef>
                <a:spcPct val="0"/>
              </a:spcBef>
              <a:buClrTx/>
              <a:buSzTx/>
              <a:buFontTx/>
              <a:buNone/>
            </a:pPr>
            <a:endParaRPr lang="es-CL"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proyecto de presupuesto </a:t>
            </a:r>
            <a:r>
              <a:rPr lang="es-CL" sz="1600">
                <a:effectLst>
                  <a:outerShdw blurRad="38100" dist="38100" dir="2700000" algn="tl">
                    <a:srgbClr val="000000"/>
                  </a:outerShdw>
                </a:effectLst>
              </a:rPr>
              <a:t>lo </a:t>
            </a:r>
            <a:r>
              <a:rPr lang="es-ES" sz="1600">
                <a:effectLst>
                  <a:outerShdw blurRad="38100" dist="38100" dir="2700000" algn="tl">
                    <a:srgbClr val="000000"/>
                  </a:outerShdw>
                </a:effectLst>
              </a:rPr>
              <a:t>presenta el Jefe de Estado con tres meses de anterioridad a la fecha en que este debe empezar a regir y el Congreso tiene 60 días para despacharlo. </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En su proceso, el Congreso no puede modificar las estimaciones de ingresos y si lo puede hacer con los gastos ( disminuir). </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057400" y="476250"/>
            <a:ext cx="6477000" cy="1143000"/>
          </a:xfrm>
          <a:noFill/>
          <a:ln/>
        </p:spPr>
        <p:txBody>
          <a:bodyPr lIns="90488" tIns="44450" rIns="90488" bIns="44450"/>
          <a:lstStyle/>
          <a:p>
            <a:pPr algn="ctr"/>
            <a:r>
              <a:rPr lang="es-ES" sz="2000" b="1">
                <a:latin typeface="Tahoma" pitchFamily="34" charset="0"/>
              </a:rPr>
              <a:t>CONCEPTO DEL SISTEMA DE ADMINISTRACIÓN FINANCIERA DEL ESTADO</a:t>
            </a:r>
          </a:p>
        </p:txBody>
      </p:sp>
      <p:sp>
        <p:nvSpPr>
          <p:cNvPr id="10243" name="Rectangle 3"/>
          <p:cNvSpPr>
            <a:spLocks noGrp="1" noChangeArrowheads="1"/>
          </p:cNvSpPr>
          <p:nvPr>
            <p:ph type="body" idx="1"/>
          </p:nvPr>
        </p:nvSpPr>
        <p:spPr>
          <a:xfrm>
            <a:off x="1371600" y="1905000"/>
            <a:ext cx="7467600" cy="3514725"/>
          </a:xfrm>
          <a:gradFill rotWithShape="0">
            <a:gsLst>
              <a:gs pos="0">
                <a:srgbClr val="CC3300">
                  <a:gamma/>
                  <a:shade val="46275"/>
                  <a:invGamma/>
                </a:srgbClr>
              </a:gs>
              <a:gs pos="50000">
                <a:srgbClr val="CC3300"/>
              </a:gs>
              <a:gs pos="100000">
                <a:srgbClr val="CC3300">
                  <a:gamma/>
                  <a:shade val="46275"/>
                  <a:invGamma/>
                </a:srgbClr>
              </a:gs>
            </a:gsLst>
            <a:lin ang="5400000" scaled="1"/>
          </a:gradFill>
          <a:ln/>
          <a:effectLst>
            <a:outerShdw dist="107763" dir="18900000" algn="ctr" rotWithShape="0">
              <a:schemeClr val="bg2"/>
            </a:outerShdw>
          </a:effectLst>
        </p:spPr>
        <p:txBody>
          <a:bodyPr>
            <a:spAutoFit/>
          </a:bodyPr>
          <a:lstStyle/>
          <a:p>
            <a:pPr marL="0" indent="0" algn="just">
              <a:spcBef>
                <a:spcPct val="0"/>
              </a:spcBef>
              <a:buClrTx/>
              <a:buSzTx/>
              <a:buFontTx/>
              <a:buNone/>
            </a:pPr>
            <a:r>
              <a:rPr lang="es-ES" sz="1600">
                <a:effectLst>
                  <a:outerShdw blurRad="38100" dist="38100" dir="2700000" algn="tl">
                    <a:srgbClr val="000000"/>
                  </a:outerShdw>
                </a:effectLst>
              </a:rPr>
              <a:t>Como sistema involucra la interacción de un conjunto de procesos que ordenados sistemática y coherentemente busca la obtención de objetivos predeterminados.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ES" sz="1600">
                <a:effectLst>
                  <a:outerShdw blurRad="38100" dist="38100" dir="2700000" algn="tl">
                    <a:srgbClr val="000000"/>
                  </a:outerShdw>
                </a:effectLst>
              </a:rPr>
              <a:t>El sistema de administración financiera se define como un conjunto de principios, normas, procesos y procedimientos de índole administrativo que coordinados permiten la obtención de los recursos y su utilización en forma eficiente en el logro de sus fines más trascendentes.</a:t>
            </a:r>
            <a:endParaRPr lang="es-CL" sz="1600">
              <a:effectLst>
                <a:outerShdw blurRad="38100" dist="38100" dir="2700000" algn="tl">
                  <a:srgbClr val="000000"/>
                </a:outerShdw>
              </a:effectLst>
            </a:endParaRPr>
          </a:p>
          <a:p>
            <a:pPr marL="0" indent="0" algn="just">
              <a:spcBef>
                <a:spcPct val="0"/>
              </a:spcBef>
              <a:buClrTx/>
              <a:buSzTx/>
              <a:buFontTx/>
              <a:buNone/>
            </a:pPr>
            <a:endParaRPr lang="es-ES" sz="1600">
              <a:effectLst>
                <a:outerShdw blurRad="38100" dist="38100" dir="2700000" algn="tl">
                  <a:srgbClr val="000000"/>
                </a:outerShdw>
              </a:effectLst>
            </a:endParaRPr>
          </a:p>
          <a:p>
            <a:pPr marL="0" indent="0" algn="just">
              <a:spcBef>
                <a:spcPct val="0"/>
              </a:spcBef>
              <a:buClrTx/>
              <a:buSzTx/>
              <a:buFontTx/>
              <a:buNone/>
            </a:pPr>
            <a:r>
              <a:rPr lang="es-CL" sz="1600">
                <a:effectLst>
                  <a:outerShdw blurRad="38100" dist="38100" dir="2700000" algn="tl">
                    <a:srgbClr val="000000"/>
                  </a:outerShdw>
                </a:effectLst>
              </a:rPr>
              <a:t>L</a:t>
            </a:r>
            <a:r>
              <a:rPr lang="es-ES" sz="1600">
                <a:effectLst>
                  <a:outerShdw blurRad="38100" dist="38100" dir="2700000" algn="tl">
                    <a:srgbClr val="000000"/>
                  </a:outerShdw>
                </a:effectLst>
              </a:rPr>
              <a:t>os procesos que conforman el sistema</a:t>
            </a:r>
            <a:r>
              <a:rPr lang="es-CL" sz="1600">
                <a:effectLst>
                  <a:outerShdw blurRad="38100" dist="38100" dir="2700000" algn="tl">
                    <a:srgbClr val="000000"/>
                  </a:outerShdw>
                </a:effectLst>
              </a:rPr>
              <a:t> son</a:t>
            </a:r>
            <a:r>
              <a:rPr lang="es-ES" sz="1600">
                <a:effectLst>
                  <a:outerShdw blurRad="38100" dist="38100" dir="2700000" algn="tl">
                    <a:srgbClr val="000000"/>
                  </a:outerShdw>
                </a:effectLst>
              </a:rPr>
              <a:t>:</a:t>
            </a:r>
            <a:endParaRPr lang="es-CL" sz="1600">
              <a:effectLst>
                <a:outerShdw blurRad="38100" dist="38100" dir="2700000" algn="tl">
                  <a:srgbClr val="000000"/>
                </a:outerShdw>
              </a:effectLst>
            </a:endParaRPr>
          </a:p>
          <a:p>
            <a:pPr marL="457200" lvl="1" indent="0" algn="just">
              <a:spcBef>
                <a:spcPct val="0"/>
              </a:spcBef>
              <a:buFontTx/>
              <a:buNone/>
            </a:pPr>
            <a:r>
              <a:rPr lang="es-ES" sz="1600">
                <a:effectLst>
                  <a:outerShdw blurRad="38100" dist="38100" dir="2700000" algn="tl">
                    <a:srgbClr val="000000"/>
                  </a:outerShdw>
                </a:effectLst>
              </a:rPr>
              <a:t> el sistema presupuestario;</a:t>
            </a:r>
            <a:endParaRPr lang="es-CL" sz="1600">
              <a:effectLst>
                <a:outerShdw blurRad="38100" dist="38100" dir="2700000" algn="tl">
                  <a:srgbClr val="000000"/>
                </a:outerShdw>
              </a:effectLst>
            </a:endParaRPr>
          </a:p>
          <a:p>
            <a:pPr marL="457200" lvl="1" indent="0" algn="just">
              <a:spcBef>
                <a:spcPct val="0"/>
              </a:spcBef>
              <a:buFontTx/>
              <a:buNone/>
            </a:pPr>
            <a:r>
              <a:rPr lang="es-ES" sz="1600">
                <a:effectLst>
                  <a:outerShdw blurRad="38100" dist="38100" dir="2700000" algn="tl">
                    <a:srgbClr val="000000"/>
                  </a:outerShdw>
                </a:effectLst>
              </a:rPr>
              <a:t> el sistema de administración de fondos;</a:t>
            </a:r>
            <a:endParaRPr lang="es-CL" sz="1600">
              <a:effectLst>
                <a:outerShdw blurRad="38100" dist="38100" dir="2700000" algn="tl">
                  <a:srgbClr val="000000"/>
                </a:outerShdw>
              </a:effectLst>
            </a:endParaRPr>
          </a:p>
          <a:p>
            <a:pPr marL="457200" lvl="1" indent="0" algn="just">
              <a:spcBef>
                <a:spcPct val="0"/>
              </a:spcBef>
              <a:buFontTx/>
              <a:buNone/>
            </a:pPr>
            <a:r>
              <a:rPr lang="es-ES" sz="1600">
                <a:effectLst>
                  <a:outerShdw blurRad="38100" dist="38100" dir="2700000" algn="tl">
                    <a:srgbClr val="000000"/>
                  </a:outerShdw>
                </a:effectLst>
              </a:rPr>
              <a:t>el sistema de crédito público;</a:t>
            </a:r>
            <a:endParaRPr lang="es-CL" sz="1600">
              <a:effectLst>
                <a:outerShdw blurRad="38100" dist="38100" dir="2700000" algn="tl">
                  <a:srgbClr val="000000"/>
                </a:outerShdw>
              </a:effectLst>
            </a:endParaRPr>
          </a:p>
          <a:p>
            <a:pPr marL="457200" lvl="1" indent="0" algn="just">
              <a:spcBef>
                <a:spcPct val="0"/>
              </a:spcBef>
              <a:buFontTx/>
              <a:buNone/>
            </a:pPr>
            <a:r>
              <a:rPr lang="es-ES" sz="1600">
                <a:effectLst>
                  <a:outerShdw blurRad="38100" dist="38100" dir="2700000" algn="tl">
                    <a:srgbClr val="000000"/>
                  </a:outerShdw>
                </a:effectLst>
              </a:rPr>
              <a:t>el sistema de contabilidad;</a:t>
            </a:r>
            <a:endParaRPr lang="es-CL" sz="1600">
              <a:effectLst>
                <a:outerShdw blurRad="38100" dist="38100" dir="2700000" algn="tl">
                  <a:srgbClr val="000000"/>
                </a:outerShdw>
              </a:effectLst>
            </a:endParaRPr>
          </a:p>
          <a:p>
            <a:pPr marL="457200" lvl="1" indent="0" algn="just">
              <a:spcBef>
                <a:spcPct val="0"/>
              </a:spcBef>
              <a:buFontTx/>
              <a:buNone/>
            </a:pPr>
            <a:r>
              <a:rPr lang="es-ES" sz="1600">
                <a:effectLst>
                  <a:outerShdw blurRad="38100" dist="38100" dir="2700000" algn="tl">
                    <a:srgbClr val="000000"/>
                  </a:outerShdw>
                </a:effectLst>
              </a:rPr>
              <a:t>y el sistema de control financiero.</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2362200" y="609600"/>
            <a:ext cx="5943600" cy="1143000"/>
          </a:xfrm>
          <a:noFill/>
          <a:ln/>
        </p:spPr>
        <p:txBody>
          <a:bodyPr lIns="90488" tIns="44450" rIns="90488" bIns="44450"/>
          <a:lstStyle/>
          <a:p>
            <a:pPr algn="ctr"/>
            <a:r>
              <a:rPr lang="es-ES" sz="2000" b="1">
                <a:latin typeface="Tahoma" pitchFamily="34" charset="0"/>
              </a:rPr>
              <a:t>ESQUEMA DEL SISTEMA DE ADMINISTRACIÓN FINANCIERO DEL ESTADO</a:t>
            </a:r>
          </a:p>
        </p:txBody>
      </p:sp>
      <p:sp>
        <p:nvSpPr>
          <p:cNvPr id="11290" name="Rectangle 26"/>
          <p:cNvSpPr>
            <a:spLocks noChangeArrowheads="1"/>
          </p:cNvSpPr>
          <p:nvPr/>
        </p:nvSpPr>
        <p:spPr bwMode="auto">
          <a:xfrm>
            <a:off x="2841625" y="1600200"/>
            <a:ext cx="5110163" cy="454025"/>
          </a:xfrm>
          <a:prstGeom prst="rect">
            <a:avLst/>
          </a:prstGeom>
          <a:noFill/>
          <a:ln w="12700">
            <a:noFill/>
            <a:miter lim="800000"/>
            <a:headEnd/>
            <a:tailEnd/>
          </a:ln>
          <a:effectLst/>
        </p:spPr>
        <p:txBody>
          <a:bodyPr wrap="none" lIns="90488" tIns="44450" rIns="90488" bIns="44450">
            <a:spAutoFit/>
          </a:bodyPr>
          <a:lstStyle/>
          <a:p>
            <a:pPr eaLnBrk="0" hangingPunct="0"/>
            <a:r>
              <a:rPr lang="es-ES" sz="2400" b="1">
                <a:solidFill>
                  <a:schemeClr val="tx2"/>
                </a:solidFill>
                <a:latin typeface="Tahoma" pitchFamily="34" charset="0"/>
              </a:rPr>
              <a:t>ADMINISTRACIÓN FINANCIERA</a:t>
            </a:r>
          </a:p>
        </p:txBody>
      </p:sp>
      <p:sp>
        <p:nvSpPr>
          <p:cNvPr id="11291" name="Rectangle 27"/>
          <p:cNvSpPr>
            <a:spLocks noChangeArrowheads="1"/>
          </p:cNvSpPr>
          <p:nvPr/>
        </p:nvSpPr>
        <p:spPr bwMode="auto">
          <a:xfrm>
            <a:off x="3513138" y="1982788"/>
            <a:ext cx="3213100" cy="363537"/>
          </a:xfrm>
          <a:prstGeom prst="rect">
            <a:avLst/>
          </a:prstGeom>
          <a:noFill/>
          <a:ln w="12700">
            <a:noFill/>
            <a:miter lim="800000"/>
            <a:headEnd/>
            <a:tailEnd/>
          </a:ln>
          <a:effectLst/>
        </p:spPr>
        <p:txBody>
          <a:bodyPr lIns="90488" tIns="44450" rIns="90488" bIns="44450">
            <a:spAutoFit/>
          </a:bodyPr>
          <a:lstStyle/>
          <a:p>
            <a:pPr eaLnBrk="0" hangingPunct="0"/>
            <a:r>
              <a:rPr lang="es-ES" sz="1800" b="1">
                <a:solidFill>
                  <a:schemeClr val="tx2"/>
                </a:solidFill>
                <a:latin typeface="Tahoma" pitchFamily="34" charset="0"/>
              </a:rPr>
              <a:t>PROCESOS QUE INCLUYE</a:t>
            </a:r>
          </a:p>
        </p:txBody>
      </p:sp>
      <p:sp>
        <p:nvSpPr>
          <p:cNvPr id="11267" name="Rectangle 3"/>
          <p:cNvSpPr>
            <a:spLocks noChangeArrowheads="1"/>
          </p:cNvSpPr>
          <p:nvPr/>
        </p:nvSpPr>
        <p:spPr bwMode="auto">
          <a:xfrm>
            <a:off x="2070100" y="2444750"/>
            <a:ext cx="6540500" cy="3568700"/>
          </a:xfrm>
          <a:prstGeom prst="rect">
            <a:avLst/>
          </a:prstGeom>
          <a:noFill/>
          <a:ln w="12700">
            <a:solidFill>
              <a:schemeClr val="tx1"/>
            </a:solidFill>
            <a:miter lim="800000"/>
            <a:headEnd/>
            <a:tailEnd/>
          </a:ln>
          <a:effectLst/>
        </p:spPr>
        <p:txBody>
          <a:bodyPr wrap="none" anchor="ctr"/>
          <a:lstStyle/>
          <a:p>
            <a:endParaRPr lang="es-CL" sz="2400">
              <a:solidFill>
                <a:schemeClr val="tx2"/>
              </a:solidFill>
            </a:endParaRPr>
          </a:p>
        </p:txBody>
      </p:sp>
      <p:sp>
        <p:nvSpPr>
          <p:cNvPr id="11268" name="Rectangle 4"/>
          <p:cNvSpPr>
            <a:spLocks noChangeArrowheads="1"/>
          </p:cNvSpPr>
          <p:nvPr/>
        </p:nvSpPr>
        <p:spPr bwMode="auto">
          <a:xfrm>
            <a:off x="3822700" y="2901950"/>
            <a:ext cx="2806700" cy="368300"/>
          </a:xfrm>
          <a:prstGeom prst="rect">
            <a:avLst/>
          </a:prstGeom>
          <a:gradFill rotWithShape="0">
            <a:gsLst>
              <a:gs pos="0">
                <a:srgbClr val="0033CC"/>
              </a:gs>
              <a:gs pos="100000">
                <a:schemeClr val="bg2"/>
              </a:gs>
            </a:gsLst>
            <a:lin ang="5400000" scaled="1"/>
          </a:gradFill>
          <a:ln w="12700" cap="sq">
            <a:noFill/>
            <a:miter lim="800000"/>
            <a:headEnd/>
            <a:tailEnd/>
          </a:ln>
          <a:effectLst>
            <a:prstShdw prst="shdw17" dist="259030" dir="20921404">
              <a:schemeClr val="bg2">
                <a:gamma/>
                <a:shade val="60000"/>
                <a:invGamma/>
              </a:schemeClr>
            </a:prstShdw>
          </a:effectLst>
        </p:spPr>
        <p:txBody>
          <a:bodyPr wrap="none" anchor="ctr"/>
          <a:lstStyle/>
          <a:p>
            <a:endParaRPr lang="es-CL"/>
          </a:p>
        </p:txBody>
      </p:sp>
      <p:sp>
        <p:nvSpPr>
          <p:cNvPr id="11269" name="Rectangle 5"/>
          <p:cNvSpPr>
            <a:spLocks noChangeArrowheads="1"/>
          </p:cNvSpPr>
          <p:nvPr/>
        </p:nvSpPr>
        <p:spPr bwMode="auto">
          <a:xfrm>
            <a:off x="3822700" y="3511550"/>
            <a:ext cx="2806700" cy="368300"/>
          </a:xfrm>
          <a:prstGeom prst="rect">
            <a:avLst/>
          </a:prstGeom>
          <a:noFill/>
          <a:ln w="12700">
            <a:solidFill>
              <a:schemeClr val="tx1"/>
            </a:solidFill>
            <a:miter lim="800000"/>
            <a:headEnd/>
            <a:tailEnd/>
          </a:ln>
          <a:effectLst/>
        </p:spPr>
        <p:txBody>
          <a:bodyPr wrap="none" anchor="ctr"/>
          <a:lstStyle/>
          <a:p>
            <a:endParaRPr lang="es-CL"/>
          </a:p>
        </p:txBody>
      </p:sp>
      <p:sp>
        <p:nvSpPr>
          <p:cNvPr id="11270" name="Rectangle 6"/>
          <p:cNvSpPr>
            <a:spLocks noChangeArrowheads="1"/>
          </p:cNvSpPr>
          <p:nvPr/>
        </p:nvSpPr>
        <p:spPr bwMode="auto">
          <a:xfrm>
            <a:off x="3822700" y="4197350"/>
            <a:ext cx="2806700" cy="368300"/>
          </a:xfrm>
          <a:prstGeom prst="rect">
            <a:avLst/>
          </a:prstGeom>
          <a:gradFill rotWithShape="0">
            <a:gsLst>
              <a:gs pos="0">
                <a:srgbClr val="0033CC"/>
              </a:gs>
              <a:gs pos="100000">
                <a:schemeClr val="bg2"/>
              </a:gs>
            </a:gsLst>
            <a:lin ang="5400000" scaled="1"/>
          </a:gradFill>
          <a:ln w="12700" cap="sq">
            <a:noFill/>
            <a:miter lim="800000"/>
            <a:headEnd/>
            <a:tailEnd/>
          </a:ln>
          <a:effectLst>
            <a:prstShdw prst="shdw17" dist="259030" dir="20921404">
              <a:schemeClr val="bg2">
                <a:gamma/>
                <a:shade val="60000"/>
                <a:invGamma/>
              </a:schemeClr>
            </a:prstShdw>
          </a:effectLst>
        </p:spPr>
        <p:txBody>
          <a:bodyPr wrap="none" anchor="ctr"/>
          <a:lstStyle/>
          <a:p>
            <a:endParaRPr lang="es-CL"/>
          </a:p>
        </p:txBody>
      </p:sp>
      <p:sp>
        <p:nvSpPr>
          <p:cNvPr id="11271" name="Rectangle 7"/>
          <p:cNvSpPr>
            <a:spLocks noChangeArrowheads="1"/>
          </p:cNvSpPr>
          <p:nvPr/>
        </p:nvSpPr>
        <p:spPr bwMode="auto">
          <a:xfrm>
            <a:off x="3822700" y="4883150"/>
            <a:ext cx="2806700" cy="368300"/>
          </a:xfrm>
          <a:prstGeom prst="rect">
            <a:avLst/>
          </a:prstGeom>
          <a:gradFill rotWithShape="0">
            <a:gsLst>
              <a:gs pos="0">
                <a:srgbClr val="0033CC"/>
              </a:gs>
              <a:gs pos="100000">
                <a:schemeClr val="bg2"/>
              </a:gs>
            </a:gsLst>
            <a:lin ang="5400000" scaled="1"/>
          </a:gradFill>
          <a:ln w="12700" cap="sq">
            <a:noFill/>
            <a:miter lim="800000"/>
            <a:headEnd/>
            <a:tailEnd/>
          </a:ln>
          <a:effectLst>
            <a:prstShdw prst="shdw17" dist="259030" dir="20921404">
              <a:schemeClr val="bg2">
                <a:gamma/>
                <a:shade val="60000"/>
                <a:invGamma/>
              </a:schemeClr>
            </a:prstShdw>
          </a:effectLst>
        </p:spPr>
        <p:txBody>
          <a:bodyPr wrap="none" anchor="ctr"/>
          <a:lstStyle/>
          <a:p>
            <a:endParaRPr lang="es-CL"/>
          </a:p>
        </p:txBody>
      </p:sp>
      <p:sp>
        <p:nvSpPr>
          <p:cNvPr id="11272" name="Rectangle 8"/>
          <p:cNvSpPr>
            <a:spLocks noChangeArrowheads="1"/>
          </p:cNvSpPr>
          <p:nvPr/>
        </p:nvSpPr>
        <p:spPr bwMode="auto">
          <a:xfrm>
            <a:off x="4640263" y="2919413"/>
            <a:ext cx="1403350"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1"/>
                </a:solidFill>
              </a:rPr>
              <a:t>PRESUPUESTO</a:t>
            </a:r>
          </a:p>
        </p:txBody>
      </p:sp>
      <p:sp>
        <p:nvSpPr>
          <p:cNvPr id="11273" name="Rectangle 9"/>
          <p:cNvSpPr>
            <a:spLocks noChangeArrowheads="1"/>
          </p:cNvSpPr>
          <p:nvPr/>
        </p:nvSpPr>
        <p:spPr bwMode="auto">
          <a:xfrm>
            <a:off x="3802063" y="3605213"/>
            <a:ext cx="2768600" cy="301625"/>
          </a:xfrm>
          <a:prstGeom prst="rect">
            <a:avLst/>
          </a:prstGeom>
          <a:gradFill rotWithShape="0">
            <a:gsLst>
              <a:gs pos="0">
                <a:srgbClr val="0033CC"/>
              </a:gs>
              <a:gs pos="100000">
                <a:schemeClr val="bg2"/>
              </a:gs>
            </a:gsLst>
            <a:lin ang="5400000" scaled="1"/>
          </a:gradFill>
          <a:ln w="12700" cap="sq">
            <a:noFill/>
            <a:miter lim="800000"/>
            <a:headEnd/>
            <a:tailEnd/>
          </a:ln>
          <a:effectLst>
            <a:prstShdw prst="shdw17" dist="259030" dir="20921404">
              <a:schemeClr val="bg2">
                <a:gamma/>
                <a:shade val="60000"/>
                <a:invGamma/>
              </a:schemeClr>
            </a:prstShdw>
          </a:effectLst>
        </p:spPr>
        <p:txBody>
          <a:bodyPr wrap="none" anchor="ctr"/>
          <a:lstStyle/>
          <a:p>
            <a:pPr algn="l" eaLnBrk="0" hangingPunct="0"/>
            <a:r>
              <a:rPr lang="es-ES" sz="1400">
                <a:solidFill>
                  <a:schemeClr val="tx1"/>
                </a:solidFill>
              </a:rPr>
              <a:t>ADMINISTRACIÓN DE FONDOS</a:t>
            </a:r>
          </a:p>
        </p:txBody>
      </p:sp>
      <p:sp>
        <p:nvSpPr>
          <p:cNvPr id="11274" name="Rectangle 10"/>
          <p:cNvSpPr>
            <a:spLocks noChangeArrowheads="1"/>
          </p:cNvSpPr>
          <p:nvPr/>
        </p:nvSpPr>
        <p:spPr bwMode="auto">
          <a:xfrm>
            <a:off x="4487863" y="4214813"/>
            <a:ext cx="1608137"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1"/>
                </a:solidFill>
              </a:rPr>
              <a:t>DEUDA PUBLICA</a:t>
            </a:r>
          </a:p>
        </p:txBody>
      </p:sp>
      <p:sp>
        <p:nvSpPr>
          <p:cNvPr id="11275" name="Rectangle 11"/>
          <p:cNvSpPr>
            <a:spLocks noChangeArrowheads="1"/>
          </p:cNvSpPr>
          <p:nvPr/>
        </p:nvSpPr>
        <p:spPr bwMode="auto">
          <a:xfrm>
            <a:off x="4487863" y="4900613"/>
            <a:ext cx="1524000"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1"/>
                </a:solidFill>
              </a:rPr>
              <a:t>CONTABILIDAD</a:t>
            </a:r>
          </a:p>
        </p:txBody>
      </p:sp>
      <p:sp>
        <p:nvSpPr>
          <p:cNvPr id="11276" name="Rectangle 12"/>
          <p:cNvSpPr>
            <a:spLocks noChangeArrowheads="1"/>
          </p:cNvSpPr>
          <p:nvPr/>
        </p:nvSpPr>
        <p:spPr bwMode="auto">
          <a:xfrm>
            <a:off x="3822700" y="5492750"/>
            <a:ext cx="2806700" cy="368300"/>
          </a:xfrm>
          <a:prstGeom prst="rect">
            <a:avLst/>
          </a:prstGeom>
          <a:gradFill rotWithShape="0">
            <a:gsLst>
              <a:gs pos="0">
                <a:srgbClr val="0033CC"/>
              </a:gs>
              <a:gs pos="100000">
                <a:schemeClr val="bg2"/>
              </a:gs>
            </a:gsLst>
            <a:lin ang="5400000" scaled="1"/>
          </a:gradFill>
          <a:ln w="12700" cap="sq">
            <a:noFill/>
            <a:miter lim="800000"/>
            <a:headEnd/>
            <a:tailEnd/>
          </a:ln>
          <a:effectLst>
            <a:prstShdw prst="shdw17" dist="259030" dir="20921404">
              <a:schemeClr val="bg2">
                <a:gamma/>
                <a:shade val="60000"/>
                <a:invGamma/>
              </a:schemeClr>
            </a:prstShdw>
          </a:effectLst>
        </p:spPr>
        <p:txBody>
          <a:bodyPr wrap="none" anchor="ctr"/>
          <a:lstStyle/>
          <a:p>
            <a:endParaRPr lang="es-CL"/>
          </a:p>
        </p:txBody>
      </p:sp>
      <p:sp>
        <p:nvSpPr>
          <p:cNvPr id="11277" name="Rectangle 13"/>
          <p:cNvSpPr>
            <a:spLocks noChangeArrowheads="1"/>
          </p:cNvSpPr>
          <p:nvPr/>
        </p:nvSpPr>
        <p:spPr bwMode="auto">
          <a:xfrm>
            <a:off x="4716463" y="5510213"/>
            <a:ext cx="1020762" cy="301625"/>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1"/>
                </a:solidFill>
              </a:rPr>
              <a:t>CONTROL</a:t>
            </a:r>
          </a:p>
        </p:txBody>
      </p:sp>
      <p:sp>
        <p:nvSpPr>
          <p:cNvPr id="11278" name="Line 14"/>
          <p:cNvSpPr>
            <a:spLocks noChangeShapeType="1"/>
          </p:cNvSpPr>
          <p:nvPr/>
        </p:nvSpPr>
        <p:spPr bwMode="auto">
          <a:xfrm flipH="1">
            <a:off x="3359150" y="3048000"/>
            <a:ext cx="457200" cy="0"/>
          </a:xfrm>
          <a:prstGeom prst="line">
            <a:avLst/>
          </a:prstGeom>
          <a:noFill/>
          <a:ln w="12700">
            <a:solidFill>
              <a:schemeClr val="tx1"/>
            </a:solidFill>
            <a:round/>
            <a:headEnd/>
            <a:tailEnd/>
          </a:ln>
          <a:effectLst/>
        </p:spPr>
        <p:txBody>
          <a:bodyPr/>
          <a:lstStyle/>
          <a:p>
            <a:endParaRPr lang="es-CL"/>
          </a:p>
        </p:txBody>
      </p:sp>
      <p:sp>
        <p:nvSpPr>
          <p:cNvPr id="11279" name="Line 15"/>
          <p:cNvSpPr>
            <a:spLocks noChangeShapeType="1"/>
          </p:cNvSpPr>
          <p:nvPr/>
        </p:nvSpPr>
        <p:spPr bwMode="auto">
          <a:xfrm>
            <a:off x="3359150" y="3048000"/>
            <a:ext cx="0" cy="2667000"/>
          </a:xfrm>
          <a:prstGeom prst="line">
            <a:avLst/>
          </a:prstGeom>
          <a:noFill/>
          <a:ln w="12700">
            <a:solidFill>
              <a:schemeClr val="tx1"/>
            </a:solidFill>
            <a:round/>
            <a:headEnd/>
            <a:tailEnd/>
          </a:ln>
          <a:effectLst/>
        </p:spPr>
        <p:txBody>
          <a:bodyPr/>
          <a:lstStyle/>
          <a:p>
            <a:endParaRPr lang="es-CL"/>
          </a:p>
        </p:txBody>
      </p:sp>
      <p:sp>
        <p:nvSpPr>
          <p:cNvPr id="11280" name="Line 16"/>
          <p:cNvSpPr>
            <a:spLocks noChangeShapeType="1"/>
          </p:cNvSpPr>
          <p:nvPr/>
        </p:nvSpPr>
        <p:spPr bwMode="auto">
          <a:xfrm>
            <a:off x="3359150" y="5715000"/>
            <a:ext cx="457200" cy="0"/>
          </a:xfrm>
          <a:prstGeom prst="line">
            <a:avLst/>
          </a:prstGeom>
          <a:noFill/>
          <a:ln w="12700">
            <a:solidFill>
              <a:schemeClr val="tx1"/>
            </a:solidFill>
            <a:round/>
            <a:headEnd/>
            <a:tailEnd/>
          </a:ln>
          <a:effectLst/>
        </p:spPr>
        <p:txBody>
          <a:bodyPr/>
          <a:lstStyle/>
          <a:p>
            <a:endParaRPr lang="es-CL"/>
          </a:p>
        </p:txBody>
      </p:sp>
      <p:sp>
        <p:nvSpPr>
          <p:cNvPr id="11281" name="Line 17"/>
          <p:cNvSpPr>
            <a:spLocks noChangeShapeType="1"/>
          </p:cNvSpPr>
          <p:nvPr/>
        </p:nvSpPr>
        <p:spPr bwMode="auto">
          <a:xfrm flipH="1">
            <a:off x="3359150" y="5105400"/>
            <a:ext cx="457200" cy="0"/>
          </a:xfrm>
          <a:prstGeom prst="line">
            <a:avLst/>
          </a:prstGeom>
          <a:noFill/>
          <a:ln w="12700">
            <a:solidFill>
              <a:schemeClr val="tx1"/>
            </a:solidFill>
            <a:round/>
            <a:headEnd/>
            <a:tailEnd/>
          </a:ln>
          <a:effectLst/>
        </p:spPr>
        <p:txBody>
          <a:bodyPr/>
          <a:lstStyle/>
          <a:p>
            <a:endParaRPr lang="es-CL"/>
          </a:p>
        </p:txBody>
      </p:sp>
      <p:sp>
        <p:nvSpPr>
          <p:cNvPr id="11282" name="Line 18"/>
          <p:cNvSpPr>
            <a:spLocks noChangeShapeType="1"/>
          </p:cNvSpPr>
          <p:nvPr/>
        </p:nvSpPr>
        <p:spPr bwMode="auto">
          <a:xfrm flipH="1">
            <a:off x="3359150" y="4419600"/>
            <a:ext cx="457200" cy="0"/>
          </a:xfrm>
          <a:prstGeom prst="line">
            <a:avLst/>
          </a:prstGeom>
          <a:noFill/>
          <a:ln w="12700">
            <a:solidFill>
              <a:schemeClr val="tx1"/>
            </a:solidFill>
            <a:round/>
            <a:headEnd/>
            <a:tailEnd/>
          </a:ln>
          <a:effectLst/>
        </p:spPr>
        <p:txBody>
          <a:bodyPr/>
          <a:lstStyle/>
          <a:p>
            <a:endParaRPr lang="es-CL"/>
          </a:p>
        </p:txBody>
      </p:sp>
      <p:sp>
        <p:nvSpPr>
          <p:cNvPr id="11283" name="Line 19"/>
          <p:cNvSpPr>
            <a:spLocks noChangeShapeType="1"/>
          </p:cNvSpPr>
          <p:nvPr/>
        </p:nvSpPr>
        <p:spPr bwMode="auto">
          <a:xfrm flipH="1">
            <a:off x="3359150" y="3657600"/>
            <a:ext cx="457200" cy="0"/>
          </a:xfrm>
          <a:prstGeom prst="line">
            <a:avLst/>
          </a:prstGeom>
          <a:noFill/>
          <a:ln w="12700">
            <a:solidFill>
              <a:schemeClr val="tx1"/>
            </a:solidFill>
            <a:round/>
            <a:headEnd/>
            <a:tailEnd/>
          </a:ln>
          <a:effectLst/>
        </p:spPr>
        <p:txBody>
          <a:bodyPr/>
          <a:lstStyle/>
          <a:p>
            <a:endParaRPr lang="es-CL"/>
          </a:p>
        </p:txBody>
      </p:sp>
      <p:sp>
        <p:nvSpPr>
          <p:cNvPr id="11284" name="Rectangle 20"/>
          <p:cNvSpPr>
            <a:spLocks noChangeArrowheads="1"/>
          </p:cNvSpPr>
          <p:nvPr/>
        </p:nvSpPr>
        <p:spPr bwMode="auto">
          <a:xfrm>
            <a:off x="2451100" y="3054350"/>
            <a:ext cx="520700" cy="2654300"/>
          </a:xfrm>
          <a:prstGeom prst="rect">
            <a:avLst/>
          </a:prstGeom>
          <a:gradFill rotWithShape="0">
            <a:gsLst>
              <a:gs pos="0">
                <a:srgbClr val="CC3300">
                  <a:gamma/>
                  <a:shade val="46275"/>
                  <a:invGamma/>
                </a:srgbClr>
              </a:gs>
              <a:gs pos="50000">
                <a:srgbClr val="CC3300"/>
              </a:gs>
              <a:gs pos="100000">
                <a:srgbClr val="CC3300">
                  <a:gamma/>
                  <a:shade val="46275"/>
                  <a:invGamma/>
                </a:srgbClr>
              </a:gs>
            </a:gsLst>
            <a:lin ang="5400000" scaled="1"/>
          </a:gradFill>
          <a:ln w="9525">
            <a:noFill/>
            <a:miter lim="800000"/>
            <a:headEnd/>
            <a:tailEnd/>
          </a:ln>
          <a:effectLst>
            <a:outerShdw dist="107763" dir="18900000" algn="ctr" rotWithShape="0">
              <a:schemeClr val="bg2"/>
            </a:outerShdw>
          </a:effectLst>
        </p:spPr>
        <p:txBody>
          <a:bodyPr>
            <a:spAutoFit/>
          </a:bodyPr>
          <a:lstStyle/>
          <a:p>
            <a:endParaRPr lang="es-CL"/>
          </a:p>
        </p:txBody>
      </p:sp>
      <p:sp>
        <p:nvSpPr>
          <p:cNvPr id="11285" name="Rectangle 21"/>
          <p:cNvSpPr>
            <a:spLocks noChangeArrowheads="1"/>
          </p:cNvSpPr>
          <p:nvPr/>
        </p:nvSpPr>
        <p:spPr bwMode="auto">
          <a:xfrm>
            <a:off x="2582863" y="3201988"/>
            <a:ext cx="309562" cy="2003425"/>
          </a:xfrm>
          <a:prstGeom prst="rect">
            <a:avLst/>
          </a:prstGeom>
          <a:noFill/>
          <a:ln w="12700">
            <a:noFill/>
            <a:miter lim="800000"/>
            <a:headEnd/>
            <a:tailEnd/>
          </a:ln>
          <a:effectLst/>
        </p:spPr>
        <p:txBody>
          <a:bodyPr lIns="90488" tIns="44450" rIns="90488" bIns="44450">
            <a:spAutoFit/>
          </a:bodyPr>
          <a:lstStyle/>
          <a:p>
            <a:pPr algn="l" eaLnBrk="0" hangingPunct="0"/>
            <a:r>
              <a:rPr lang="es-ES" sz="1400">
                <a:solidFill>
                  <a:schemeClr val="tx1"/>
                </a:solidFill>
              </a:rPr>
              <a:t>O</a:t>
            </a:r>
          </a:p>
          <a:p>
            <a:pPr algn="l" eaLnBrk="0" hangingPunct="0"/>
            <a:r>
              <a:rPr lang="es-ES" sz="1400">
                <a:solidFill>
                  <a:schemeClr val="tx1"/>
                </a:solidFill>
              </a:rPr>
              <a:t>B</a:t>
            </a:r>
          </a:p>
          <a:p>
            <a:pPr algn="l" eaLnBrk="0" hangingPunct="0"/>
            <a:r>
              <a:rPr lang="es-ES" sz="1400">
                <a:solidFill>
                  <a:schemeClr val="tx1"/>
                </a:solidFill>
              </a:rPr>
              <a:t>T</a:t>
            </a:r>
          </a:p>
          <a:p>
            <a:pPr algn="l" eaLnBrk="0" hangingPunct="0"/>
            <a:r>
              <a:rPr lang="es-ES" sz="1400">
                <a:solidFill>
                  <a:schemeClr val="tx1"/>
                </a:solidFill>
              </a:rPr>
              <a:t>E</a:t>
            </a:r>
          </a:p>
          <a:p>
            <a:pPr algn="l" eaLnBrk="0" hangingPunct="0"/>
            <a:r>
              <a:rPr lang="es-ES" sz="1400">
                <a:solidFill>
                  <a:schemeClr val="tx1"/>
                </a:solidFill>
              </a:rPr>
              <a:t>N</a:t>
            </a:r>
          </a:p>
          <a:p>
            <a:pPr algn="l" eaLnBrk="0" hangingPunct="0"/>
            <a:r>
              <a:rPr lang="es-ES" sz="1400">
                <a:solidFill>
                  <a:schemeClr val="tx1"/>
                </a:solidFill>
              </a:rPr>
              <a:t>C</a:t>
            </a:r>
          </a:p>
          <a:p>
            <a:pPr algn="l" eaLnBrk="0" hangingPunct="0"/>
            <a:r>
              <a:rPr lang="es-ES" sz="1400">
                <a:solidFill>
                  <a:schemeClr val="tx1"/>
                </a:solidFill>
              </a:rPr>
              <a:t>I</a:t>
            </a:r>
          </a:p>
          <a:p>
            <a:pPr algn="l" eaLnBrk="0" hangingPunct="0"/>
            <a:r>
              <a:rPr lang="es-ES" sz="1400">
                <a:solidFill>
                  <a:schemeClr val="tx1"/>
                </a:solidFill>
              </a:rPr>
              <a:t>O</a:t>
            </a:r>
          </a:p>
          <a:p>
            <a:pPr algn="l" eaLnBrk="0" hangingPunct="0"/>
            <a:r>
              <a:rPr lang="es-ES" sz="1400">
                <a:solidFill>
                  <a:schemeClr val="tx1"/>
                </a:solidFill>
              </a:rPr>
              <a:t>N</a:t>
            </a:r>
          </a:p>
        </p:txBody>
      </p:sp>
      <p:sp>
        <p:nvSpPr>
          <p:cNvPr id="11286" name="AutoShape 22"/>
          <p:cNvSpPr>
            <a:spLocks noChangeArrowheads="1"/>
          </p:cNvSpPr>
          <p:nvPr/>
        </p:nvSpPr>
        <p:spPr bwMode="auto">
          <a:xfrm>
            <a:off x="7251700" y="4349750"/>
            <a:ext cx="215900" cy="139700"/>
          </a:xfrm>
          <a:prstGeom prst="rightArrow">
            <a:avLst>
              <a:gd name="adj1" fmla="val 50000"/>
              <a:gd name="adj2" fmla="val 77280"/>
            </a:avLst>
          </a:prstGeom>
          <a:solidFill>
            <a:schemeClr val="accent1"/>
          </a:solidFill>
          <a:ln w="12700">
            <a:solidFill>
              <a:schemeClr val="tx1"/>
            </a:solidFill>
            <a:miter lim="800000"/>
            <a:headEnd/>
            <a:tailEnd/>
          </a:ln>
          <a:effectLst/>
        </p:spPr>
        <p:txBody>
          <a:bodyPr wrap="none" anchor="ctr"/>
          <a:lstStyle/>
          <a:p>
            <a:endParaRPr lang="es-CL"/>
          </a:p>
        </p:txBody>
      </p:sp>
      <p:sp>
        <p:nvSpPr>
          <p:cNvPr id="11287" name="AutoShape 23"/>
          <p:cNvSpPr>
            <a:spLocks noChangeArrowheads="1"/>
          </p:cNvSpPr>
          <p:nvPr/>
        </p:nvSpPr>
        <p:spPr bwMode="auto">
          <a:xfrm>
            <a:off x="3060700" y="4197350"/>
            <a:ext cx="139700" cy="215900"/>
          </a:xfrm>
          <a:prstGeom prst="right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endParaRPr lang="es-CL"/>
          </a:p>
        </p:txBody>
      </p:sp>
      <p:sp>
        <p:nvSpPr>
          <p:cNvPr id="11288" name="Rectangle 24"/>
          <p:cNvSpPr>
            <a:spLocks noChangeArrowheads="1"/>
          </p:cNvSpPr>
          <p:nvPr/>
        </p:nvSpPr>
        <p:spPr bwMode="auto">
          <a:xfrm>
            <a:off x="7937500" y="2749550"/>
            <a:ext cx="444500" cy="2882900"/>
          </a:xfrm>
          <a:prstGeom prst="rect">
            <a:avLst/>
          </a:prstGeom>
          <a:gradFill rotWithShape="0">
            <a:gsLst>
              <a:gs pos="0">
                <a:srgbClr val="CC3300">
                  <a:gamma/>
                  <a:shade val="46275"/>
                  <a:invGamma/>
                </a:srgbClr>
              </a:gs>
              <a:gs pos="50000">
                <a:srgbClr val="CC3300"/>
              </a:gs>
              <a:gs pos="100000">
                <a:srgbClr val="CC3300">
                  <a:gamma/>
                  <a:shade val="46275"/>
                  <a:invGamma/>
                </a:srgbClr>
              </a:gs>
            </a:gsLst>
            <a:lin ang="5400000" scaled="1"/>
          </a:gradFill>
          <a:ln w="9525">
            <a:noFill/>
            <a:miter lim="800000"/>
            <a:headEnd/>
            <a:tailEnd/>
          </a:ln>
          <a:effectLst>
            <a:outerShdw dist="107763" dir="18900000" algn="ctr" rotWithShape="0">
              <a:schemeClr val="bg2"/>
            </a:outerShdw>
          </a:effectLst>
        </p:spPr>
        <p:txBody>
          <a:bodyPr>
            <a:spAutoFit/>
          </a:bodyPr>
          <a:lstStyle/>
          <a:p>
            <a:endParaRPr lang="es-CL"/>
          </a:p>
        </p:txBody>
      </p:sp>
      <p:sp>
        <p:nvSpPr>
          <p:cNvPr id="11289" name="Rectangle 25"/>
          <p:cNvSpPr>
            <a:spLocks noChangeArrowheads="1"/>
          </p:cNvSpPr>
          <p:nvPr/>
        </p:nvSpPr>
        <p:spPr bwMode="auto">
          <a:xfrm>
            <a:off x="7993063" y="3148013"/>
            <a:ext cx="309562" cy="2216150"/>
          </a:xfrm>
          <a:prstGeom prst="rect">
            <a:avLst/>
          </a:prstGeom>
          <a:noFill/>
          <a:ln w="12700">
            <a:noFill/>
            <a:miter lim="800000"/>
            <a:headEnd/>
            <a:tailEnd/>
          </a:ln>
          <a:effectLst/>
        </p:spPr>
        <p:txBody>
          <a:bodyPr wrap="none" lIns="90488" tIns="44450" rIns="90488" bIns="44450">
            <a:spAutoFit/>
          </a:bodyPr>
          <a:lstStyle/>
          <a:p>
            <a:pPr algn="l" eaLnBrk="0" hangingPunct="0"/>
            <a:r>
              <a:rPr lang="es-ES" sz="1400">
                <a:solidFill>
                  <a:schemeClr val="tx1"/>
                </a:solidFill>
              </a:rPr>
              <a:t>A</a:t>
            </a:r>
          </a:p>
          <a:p>
            <a:pPr algn="l" eaLnBrk="0" hangingPunct="0"/>
            <a:r>
              <a:rPr lang="es-ES" sz="1400">
                <a:solidFill>
                  <a:schemeClr val="tx1"/>
                </a:solidFill>
              </a:rPr>
              <a:t>P</a:t>
            </a:r>
          </a:p>
          <a:p>
            <a:pPr algn="l" eaLnBrk="0" hangingPunct="0"/>
            <a:r>
              <a:rPr lang="es-ES" sz="1400">
                <a:solidFill>
                  <a:schemeClr val="tx1"/>
                </a:solidFill>
              </a:rPr>
              <a:t>L</a:t>
            </a:r>
          </a:p>
          <a:p>
            <a:pPr algn="l" eaLnBrk="0" hangingPunct="0"/>
            <a:r>
              <a:rPr lang="es-ES" sz="1400">
                <a:solidFill>
                  <a:schemeClr val="tx1"/>
                </a:solidFill>
              </a:rPr>
              <a:t>I</a:t>
            </a:r>
          </a:p>
          <a:p>
            <a:pPr algn="l" eaLnBrk="0" hangingPunct="0"/>
            <a:r>
              <a:rPr lang="es-ES" sz="1400">
                <a:solidFill>
                  <a:schemeClr val="tx1"/>
                </a:solidFill>
              </a:rPr>
              <a:t>C</a:t>
            </a:r>
          </a:p>
          <a:p>
            <a:pPr algn="l" eaLnBrk="0" hangingPunct="0"/>
            <a:r>
              <a:rPr lang="es-ES" sz="1400">
                <a:solidFill>
                  <a:schemeClr val="tx1"/>
                </a:solidFill>
              </a:rPr>
              <a:t>A</a:t>
            </a:r>
          </a:p>
          <a:p>
            <a:pPr algn="l" eaLnBrk="0" hangingPunct="0"/>
            <a:r>
              <a:rPr lang="es-ES" sz="1400">
                <a:solidFill>
                  <a:schemeClr val="tx1"/>
                </a:solidFill>
              </a:rPr>
              <a:t>C</a:t>
            </a:r>
          </a:p>
          <a:p>
            <a:pPr algn="l" eaLnBrk="0" hangingPunct="0"/>
            <a:r>
              <a:rPr lang="es-ES" sz="1400">
                <a:solidFill>
                  <a:schemeClr val="tx1"/>
                </a:solidFill>
              </a:rPr>
              <a:t>I</a:t>
            </a:r>
          </a:p>
          <a:p>
            <a:pPr algn="l" eaLnBrk="0" hangingPunct="0"/>
            <a:r>
              <a:rPr lang="es-ES" sz="1400">
                <a:solidFill>
                  <a:schemeClr val="tx1"/>
                </a:solidFill>
              </a:rPr>
              <a:t>O</a:t>
            </a:r>
          </a:p>
          <a:p>
            <a:pPr algn="l" eaLnBrk="0" hangingPunct="0"/>
            <a:r>
              <a:rPr lang="es-ES" sz="1400">
                <a:solidFill>
                  <a:schemeClr val="tx1"/>
                </a:solidFill>
              </a:rPr>
              <a:t>N</a:t>
            </a:r>
          </a:p>
        </p:txBody>
      </p:sp>
      <p:sp>
        <p:nvSpPr>
          <p:cNvPr id="11292" name="Line 28"/>
          <p:cNvSpPr>
            <a:spLocks noChangeShapeType="1"/>
          </p:cNvSpPr>
          <p:nvPr/>
        </p:nvSpPr>
        <p:spPr bwMode="auto">
          <a:xfrm>
            <a:off x="6635750" y="3124200"/>
            <a:ext cx="381000" cy="0"/>
          </a:xfrm>
          <a:prstGeom prst="line">
            <a:avLst/>
          </a:prstGeom>
          <a:noFill/>
          <a:ln w="12700">
            <a:solidFill>
              <a:schemeClr val="tx1"/>
            </a:solidFill>
            <a:round/>
            <a:headEnd/>
            <a:tailEnd/>
          </a:ln>
          <a:effectLst/>
        </p:spPr>
        <p:txBody>
          <a:bodyPr/>
          <a:lstStyle/>
          <a:p>
            <a:endParaRPr lang="es-CL"/>
          </a:p>
        </p:txBody>
      </p:sp>
      <p:sp>
        <p:nvSpPr>
          <p:cNvPr id="11293" name="Line 29"/>
          <p:cNvSpPr>
            <a:spLocks noChangeShapeType="1"/>
          </p:cNvSpPr>
          <p:nvPr/>
        </p:nvSpPr>
        <p:spPr bwMode="auto">
          <a:xfrm>
            <a:off x="7016750" y="3124200"/>
            <a:ext cx="0" cy="2590800"/>
          </a:xfrm>
          <a:prstGeom prst="line">
            <a:avLst/>
          </a:prstGeom>
          <a:noFill/>
          <a:ln w="12700">
            <a:solidFill>
              <a:schemeClr val="tx1"/>
            </a:solidFill>
            <a:round/>
            <a:headEnd/>
            <a:tailEnd/>
          </a:ln>
          <a:effectLst/>
        </p:spPr>
        <p:txBody>
          <a:bodyPr/>
          <a:lstStyle/>
          <a:p>
            <a:endParaRPr lang="es-CL"/>
          </a:p>
        </p:txBody>
      </p:sp>
      <p:sp>
        <p:nvSpPr>
          <p:cNvPr id="11294" name="Line 30"/>
          <p:cNvSpPr>
            <a:spLocks noChangeShapeType="1"/>
          </p:cNvSpPr>
          <p:nvPr/>
        </p:nvSpPr>
        <p:spPr bwMode="auto">
          <a:xfrm flipH="1">
            <a:off x="6635750" y="5715000"/>
            <a:ext cx="381000" cy="0"/>
          </a:xfrm>
          <a:prstGeom prst="line">
            <a:avLst/>
          </a:prstGeom>
          <a:noFill/>
          <a:ln w="12700">
            <a:solidFill>
              <a:schemeClr val="tx1"/>
            </a:solidFill>
            <a:round/>
            <a:headEnd/>
            <a:tailEnd/>
          </a:ln>
          <a:effectLst/>
        </p:spPr>
        <p:txBody>
          <a:bodyPr/>
          <a:lstStyle/>
          <a:p>
            <a:endParaRPr lang="es-CL"/>
          </a:p>
        </p:txBody>
      </p:sp>
      <p:sp>
        <p:nvSpPr>
          <p:cNvPr id="11295" name="Line 31"/>
          <p:cNvSpPr>
            <a:spLocks noChangeShapeType="1"/>
          </p:cNvSpPr>
          <p:nvPr/>
        </p:nvSpPr>
        <p:spPr bwMode="auto">
          <a:xfrm>
            <a:off x="6635750" y="3733800"/>
            <a:ext cx="381000" cy="0"/>
          </a:xfrm>
          <a:prstGeom prst="line">
            <a:avLst/>
          </a:prstGeom>
          <a:noFill/>
          <a:ln w="12700">
            <a:solidFill>
              <a:schemeClr val="tx1"/>
            </a:solidFill>
            <a:round/>
            <a:headEnd/>
            <a:tailEnd/>
          </a:ln>
          <a:effectLst/>
        </p:spPr>
        <p:txBody>
          <a:bodyPr/>
          <a:lstStyle/>
          <a:p>
            <a:endParaRPr lang="es-CL"/>
          </a:p>
        </p:txBody>
      </p:sp>
      <p:sp>
        <p:nvSpPr>
          <p:cNvPr id="11296" name="Line 32"/>
          <p:cNvSpPr>
            <a:spLocks noChangeShapeType="1"/>
          </p:cNvSpPr>
          <p:nvPr/>
        </p:nvSpPr>
        <p:spPr bwMode="auto">
          <a:xfrm>
            <a:off x="6635750" y="4419600"/>
            <a:ext cx="381000" cy="0"/>
          </a:xfrm>
          <a:prstGeom prst="line">
            <a:avLst/>
          </a:prstGeom>
          <a:noFill/>
          <a:ln w="12700">
            <a:solidFill>
              <a:schemeClr val="tx1"/>
            </a:solidFill>
            <a:round/>
            <a:headEnd/>
            <a:tailEnd/>
          </a:ln>
          <a:effectLst/>
        </p:spPr>
        <p:txBody>
          <a:bodyPr/>
          <a:lstStyle/>
          <a:p>
            <a:endParaRPr lang="es-CL"/>
          </a:p>
        </p:txBody>
      </p:sp>
      <p:sp>
        <p:nvSpPr>
          <p:cNvPr id="11297" name="Line 33"/>
          <p:cNvSpPr>
            <a:spLocks noChangeShapeType="1"/>
          </p:cNvSpPr>
          <p:nvPr/>
        </p:nvSpPr>
        <p:spPr bwMode="auto">
          <a:xfrm>
            <a:off x="6635750" y="5029200"/>
            <a:ext cx="381000" cy="0"/>
          </a:xfrm>
          <a:prstGeom prst="line">
            <a:avLst/>
          </a:prstGeom>
          <a:noFill/>
          <a:ln w="12700">
            <a:solidFill>
              <a:schemeClr val="tx1"/>
            </a:solidFill>
            <a:round/>
            <a:headEnd/>
            <a:tailEnd/>
          </a:ln>
          <a:effectLst/>
        </p:spPr>
        <p:txBody>
          <a:bodyPr/>
          <a:lstStyle/>
          <a:p>
            <a:endParaRPr lang="es-CL"/>
          </a:p>
        </p:txBody>
      </p:sp>
    </p:spTree>
  </p:cSld>
  <p:clrMapOvr>
    <a:masterClrMapping/>
  </p:clrMapOvr>
  <p:transition/>
</p:sld>
</file>

<file path=ppt/theme/theme1.xml><?xml version="1.0" encoding="utf-8"?>
<a:theme xmlns:a="http://schemas.openxmlformats.org/drawingml/2006/main" name="Candado y llave">
  <a:themeElements>
    <a:clrScheme name="Candado y llave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fontScheme name="Candado y llav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amma/>
                <a:shade val="46275"/>
                <a:invGamma/>
              </a:schemeClr>
            </a:gs>
            <a:gs pos="100000">
              <a:schemeClr val="accent1"/>
            </a:gs>
          </a:gsLst>
          <a:lin ang="5400000" scaled="1"/>
        </a:gradFill>
        <a:ln w="12700" cap="sq"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000" b="0" i="0" u="none" strike="noStrike" cap="none" normalizeH="0" baseline="0" smtClean="0">
            <a:ln>
              <a:noFill/>
            </a:ln>
            <a:solidFill>
              <a:srgbClr val="CC3300"/>
            </a:solidFill>
            <a:effectLst/>
            <a:latin typeface="Times New Roman" pitchFamily="18" charset="0"/>
          </a:defRPr>
        </a:defPPr>
      </a:lstStyle>
    </a:spDef>
    <a:lnDef>
      <a:spPr bwMode="auto">
        <a:xfrm>
          <a:off x="0" y="0"/>
          <a:ext cx="1" cy="1"/>
        </a:xfrm>
        <a:custGeom>
          <a:avLst/>
          <a:gdLst/>
          <a:ahLst/>
          <a:cxnLst/>
          <a:rect l="0" t="0" r="0" b="0"/>
          <a:pathLst/>
        </a:custGeom>
        <a:gradFill rotWithShape="0">
          <a:gsLst>
            <a:gs pos="0">
              <a:schemeClr val="accent1">
                <a:gamma/>
                <a:shade val="46275"/>
                <a:invGamma/>
              </a:schemeClr>
            </a:gs>
            <a:gs pos="100000">
              <a:schemeClr val="accent1"/>
            </a:gs>
          </a:gsLst>
          <a:lin ang="5400000" scaled="1"/>
        </a:gradFill>
        <a:ln w="12700" cap="sq"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000" b="0" i="0" u="none" strike="noStrike" cap="none" normalizeH="0" baseline="0" smtClean="0">
            <a:ln>
              <a:noFill/>
            </a:ln>
            <a:solidFill>
              <a:srgbClr val="CC3300"/>
            </a:solidFill>
            <a:effectLst/>
            <a:latin typeface="Times New Roman" pitchFamily="18" charset="0"/>
          </a:defRPr>
        </a:defPPr>
      </a:lstStyle>
    </a:lnDef>
  </a:objectDefaults>
  <a:extraClrSchemeLst>
    <a:extraClrScheme>
      <a:clrScheme name="Candado y llave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clrMap bg1="dk2" tx1="lt1" bg2="dk1" tx2="lt2" accent1="accent1" accent2="accent2" accent3="accent3" accent4="accent4" accent5="accent5" accent6="accent6" hlink="hlink" folHlink="folHlink"/>
    </a:extraClrScheme>
    <a:extraClrScheme>
      <a:clrScheme name="Candado y llave 2">
        <a:dk1>
          <a:srgbClr val="393939"/>
        </a:dk1>
        <a:lt1>
          <a:srgbClr val="FFFFFF"/>
        </a:lt1>
        <a:dk2>
          <a:srgbClr val="6600CC"/>
        </a:dk2>
        <a:lt2>
          <a:srgbClr val="CCCCFF"/>
        </a:lt2>
        <a:accent1>
          <a:srgbClr val="F9D87E"/>
        </a:accent1>
        <a:accent2>
          <a:srgbClr val="FFCCCC"/>
        </a:accent2>
        <a:accent3>
          <a:srgbClr val="FFFFFF"/>
        </a:accent3>
        <a:accent4>
          <a:srgbClr val="2F2F2F"/>
        </a:accent4>
        <a:accent5>
          <a:srgbClr val="FBE9C0"/>
        </a:accent5>
        <a:accent6>
          <a:srgbClr val="E7B9B9"/>
        </a:accent6>
        <a:hlink>
          <a:srgbClr val="FFCCFF"/>
        </a:hlink>
        <a:folHlink>
          <a:srgbClr val="99CCFF"/>
        </a:folHlink>
      </a:clrScheme>
      <a:clrMap bg1="lt1" tx1="dk1" bg2="lt2" tx2="dk2" accent1="accent1" accent2="accent2" accent3="accent3" accent4="accent4" accent5="accent5" accent6="accent6" hlink="hlink" folHlink="folHlink"/>
    </a:extraClrScheme>
    <a:extraClrScheme>
      <a:clrScheme name="Candado y llave 3">
        <a:dk1>
          <a:srgbClr val="000000"/>
        </a:dk1>
        <a:lt1>
          <a:srgbClr val="FFFFFF"/>
        </a:lt1>
        <a:dk2>
          <a:srgbClr val="000000"/>
        </a:dk2>
        <a:lt2>
          <a:srgbClr val="FFFFFF"/>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Candado y llave 4">
        <a:dk1>
          <a:srgbClr val="330000"/>
        </a:dk1>
        <a:lt1>
          <a:srgbClr val="FFFFCC"/>
        </a:lt1>
        <a:dk2>
          <a:srgbClr val="000000"/>
        </a:dk2>
        <a:lt2>
          <a:srgbClr val="FFCC00"/>
        </a:lt2>
        <a:accent1>
          <a:srgbClr val="FF9900"/>
        </a:accent1>
        <a:accent2>
          <a:srgbClr val="330099"/>
        </a:accent2>
        <a:accent3>
          <a:srgbClr val="AAAAAA"/>
        </a:accent3>
        <a:accent4>
          <a:srgbClr val="DADAAE"/>
        </a:accent4>
        <a:accent5>
          <a:srgbClr val="FFCAAA"/>
        </a:accent5>
        <a:accent6>
          <a:srgbClr val="2D008A"/>
        </a:accent6>
        <a:hlink>
          <a:srgbClr val="FF6633"/>
        </a:hlink>
        <a:folHlink>
          <a:srgbClr val="669900"/>
        </a:folHlink>
      </a:clrScheme>
      <a:clrMap bg1="dk2" tx1="lt1" bg2="dk1" tx2="lt2" accent1="accent1" accent2="accent2" accent3="accent3" accent4="accent4" accent5="accent5" accent6="accent6" hlink="hlink" folHlink="folHlink"/>
    </a:extraClrScheme>
    <a:extraClrScheme>
      <a:clrScheme name="Candado y llave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clrMap bg1="dk2" tx1="lt1" bg2="dk1" tx2="lt2" accent1="accent1" accent2="accent2" accent3="accent3" accent4="accent4" accent5="accent5" accent6="accent6" hlink="hlink" folHlink="folHlink"/>
    </a:extraClrScheme>
    <a:extraClrScheme>
      <a:clrScheme name="Candado y llave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presentaciones\Candado y llave.pot</Template>
  <TotalTime>1841</TotalTime>
  <Pages>22</Pages>
  <Words>2714</Words>
  <Application>Microsoft PowerPoint 4.0</Application>
  <PresentationFormat>Carta (216 x 279 mm)</PresentationFormat>
  <Paragraphs>407</Paragraphs>
  <Slides>35</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Times New Roman</vt:lpstr>
      <vt:lpstr>Symbol</vt:lpstr>
      <vt:lpstr>Tahoma</vt:lpstr>
      <vt:lpstr>Comic Sans MS</vt:lpstr>
      <vt:lpstr>Wingdings</vt:lpstr>
      <vt:lpstr>Monotype Sorts</vt:lpstr>
      <vt:lpstr>Arial</vt:lpstr>
      <vt:lpstr>Impact</vt:lpstr>
      <vt:lpstr>Candado y llave</vt:lpstr>
      <vt:lpstr>Aspectos Normativos del Presupuesto Público en Chile </vt:lpstr>
      <vt:lpstr>Temario Introductorio Básico </vt:lpstr>
      <vt:lpstr>LEY ORGÁNICA CONSTITUCIONAL DE BASES GENERALES DE LA ADMINISTRACIÓN DEL ESTADO</vt:lpstr>
      <vt:lpstr>LEY ORGÁNICA CONSTITUCIONAL DE BASES GENERALES DE LA ADMINISTRACIÓN DEL ESTADO</vt:lpstr>
      <vt:lpstr>ASPECTOS GENERALES RELATIVOS A LA CONTABILIDAD DE LA NACIÓN</vt:lpstr>
      <vt:lpstr>FUNCIONES DEL ESTADO DESDE EL PUNTO DE VISTA ECONÓMICO</vt:lpstr>
      <vt:lpstr>SISTEMA DE ADMINISTRACIÓN FINANCIERA DEL ESTADO Y LA CONTABILIDAD GENERAL DE LA NACIÓN FUNDAMENTOS LEGALES</vt:lpstr>
      <vt:lpstr>CONCEPTO DEL SISTEMA DE ADMINISTRACIÓN FINANCIERA DEL ESTADO</vt:lpstr>
      <vt:lpstr>ESQUEMA DEL SISTEMA DE ADMINISTRACIÓN FINANCIERO DEL ESTADO</vt:lpstr>
      <vt:lpstr>PRINCIPIOS DEL SISTEMA DE ADMINISTRACIÓN FINANCIERA DEL ESTADO</vt:lpstr>
      <vt:lpstr>EL PROCESO PRESUPUESTARIO</vt:lpstr>
      <vt:lpstr>EL PROCESO PRESUPUESTARIO</vt:lpstr>
      <vt:lpstr>ETAPAS DEL PROCESO</vt:lpstr>
      <vt:lpstr>PROCESO DE ADMINISTRACIÓN  DE FONDOS</vt:lpstr>
      <vt:lpstr>CRÉDITO PUBLICO</vt:lpstr>
      <vt:lpstr>EL PROCESO DE CONTROL FINANCIERO</vt:lpstr>
      <vt:lpstr>EL SISTEMA DE CONTABILIDAD GENERAL DE LA NACIÓN</vt:lpstr>
      <vt:lpstr>OBJETIVO  DEL SISTEMA DE CONTABILIDAD</vt:lpstr>
      <vt:lpstr>PRINCIPIOS DE LA CONTABILIDAD GENERAL DE LA NACIÓN</vt:lpstr>
      <vt:lpstr>Diapositiva 20</vt:lpstr>
      <vt:lpstr>PRINCIPIOS DE LA CONTABILIDAD GENERAL DE LA NACIÓN</vt:lpstr>
      <vt:lpstr>ESTRUCTURA FUNCIONAL DE LA C.G.N.</vt:lpstr>
      <vt:lpstr>COMPONENTES DE LA ESTRUCTURA</vt:lpstr>
      <vt:lpstr>COMPONENTES DE LA ESTRUCTURA</vt:lpstr>
      <vt:lpstr>POLÍTICAS GENERALES DE C.G.N.</vt:lpstr>
      <vt:lpstr>POLÍTICAS GENERALES DE C.G.N.</vt:lpstr>
      <vt:lpstr>INTEGRACIÓN CONTABLE</vt:lpstr>
      <vt:lpstr>INTEGRACIÓN CONTABLE</vt:lpstr>
      <vt:lpstr>INTEGRACIÓN CONTABLE</vt:lpstr>
      <vt:lpstr>INTEGRACIÓN CONTABLE</vt:lpstr>
      <vt:lpstr>EJECUCIÓN PRESUPUESTARIA</vt:lpstr>
      <vt:lpstr>FLUJOS DE CUENTAS POR COBRAR</vt:lpstr>
      <vt:lpstr>CUENTAS POR PAGAR DE  EJECUCIÓN PRESUPUESTARIA</vt:lpstr>
      <vt:lpstr>FLUJOS DE CUENTAS POR PAGAR</vt:lpstr>
      <vt:lpstr>PATRIMONIO Y GESTIÓN ECONÓMICA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LEY ORGANICA CONSTITUCIONAL DE BASES GENERALES DE LA ADMINISTRACION DEL ESTADO</dc:title>
  <dc:subject/>
  <dc:creator>AMERICO E. IBARRA LARA</dc:creator>
  <cp:keywords/>
  <dc:description/>
  <cp:lastModifiedBy>Americo Ibarra</cp:lastModifiedBy>
  <cp:revision>55</cp:revision>
  <cp:lastPrinted>1997-07-13T20:25:30Z</cp:lastPrinted>
  <dcterms:created xsi:type="dcterms:W3CDTF">1997-07-13T19:14:38Z</dcterms:created>
  <dcterms:modified xsi:type="dcterms:W3CDTF">2010-02-01T15:00:00Z</dcterms:modified>
</cp:coreProperties>
</file>