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7" r:id="rId2"/>
    <p:sldId id="268" r:id="rId3"/>
    <p:sldId id="269" r:id="rId4"/>
    <p:sldId id="270" r:id="rId5"/>
    <p:sldId id="271" r:id="rId6"/>
    <p:sldId id="273" r:id="rId7"/>
    <p:sldId id="272" r:id="rId8"/>
    <p:sldId id="274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5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14" autoAdjust="0"/>
  </p:normalViewPr>
  <p:slideViewPr>
    <p:cSldViewPr snapToGrid="0" snapToObjects="1">
      <p:cViewPr>
        <p:scale>
          <a:sx n="150" d="100"/>
          <a:sy n="150" d="100"/>
        </p:scale>
        <p:origin x="-80" y="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1B1BF-DB5C-B047-8955-2145060C0AE6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C1658-0ED5-7B40-88FC-6D01C504D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9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1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10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11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12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13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14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15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16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2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3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4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5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6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7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8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9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5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51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41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09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48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84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74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9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79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9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81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47573-F108-2247-8EE0-05180E362E73}" type="datetimeFigureOut">
              <a:rPr lang="en-US" smtClean="0"/>
              <a:t>10/26/14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2C807-46FB-D94F-A06A-6378EBF83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63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9.tiff"/><Relationship Id="rId6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1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2.png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5.emf"/><Relationship Id="rId6" Type="http://schemas.openxmlformats.org/officeDocument/2006/relationships/image" Target="../media/image36.emf"/><Relationship Id="rId7" Type="http://schemas.openxmlformats.org/officeDocument/2006/relationships/image" Target="../media/image37.emf"/><Relationship Id="rId8" Type="http://schemas.openxmlformats.org/officeDocument/2006/relationships/image" Target="../media/image38.emf"/><Relationship Id="rId9" Type="http://schemas.openxmlformats.org/officeDocument/2006/relationships/image" Target="../media/image39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0.emf"/><Relationship Id="rId6" Type="http://schemas.openxmlformats.org/officeDocument/2006/relationships/image" Target="../media/image41.emf"/><Relationship Id="rId7" Type="http://schemas.openxmlformats.org/officeDocument/2006/relationships/image" Target="../media/image42.emf"/><Relationship Id="rId8" Type="http://schemas.openxmlformats.org/officeDocument/2006/relationships/image" Target="../media/image4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4.emf"/><Relationship Id="rId6" Type="http://schemas.openxmlformats.org/officeDocument/2006/relationships/image" Target="../media/image45.emf"/><Relationship Id="rId7" Type="http://schemas.openxmlformats.org/officeDocument/2006/relationships/image" Target="../media/image4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7.emf"/><Relationship Id="rId6" Type="http://schemas.openxmlformats.org/officeDocument/2006/relationships/image" Target="../media/image4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8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jpg"/><Relationship Id="rId8" Type="http://schemas.openxmlformats.org/officeDocument/2006/relationships/image" Target="../media/image12.emf"/><Relationship Id="rId9" Type="http://schemas.openxmlformats.org/officeDocument/2006/relationships/image" Target="../media/image13.emf"/><Relationship Id="rId10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8" Type="http://schemas.openxmlformats.org/officeDocument/2006/relationships/image" Target="../media/image18.jpg"/><Relationship Id="rId9" Type="http://schemas.openxmlformats.org/officeDocument/2006/relationships/image" Target="../media/image19.jpg"/><Relationship Id="rId10" Type="http://schemas.openxmlformats.org/officeDocument/2006/relationships/image" Target="../media/image20.emf"/><Relationship Id="rId11" Type="http://schemas.openxmlformats.org/officeDocument/2006/relationships/image" Target="../media/image21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2.emf"/><Relationship Id="rId6" Type="http://schemas.openxmlformats.org/officeDocument/2006/relationships/image" Target="../media/image7.jpg"/><Relationship Id="rId7" Type="http://schemas.openxmlformats.org/officeDocument/2006/relationships/image" Target="../media/image23.emf"/><Relationship Id="rId8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5.jpg"/><Relationship Id="rId6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8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40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971600" y="6083423"/>
            <a:ext cx="7757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M.M. , A. </a:t>
            </a:r>
            <a:r>
              <a:rPr lang="en-US" sz="1400" dirty="0" err="1" smtClean="0">
                <a:solidFill>
                  <a:srgbClr val="FFFF00"/>
                </a:solidFill>
              </a:rPr>
              <a:t>Miroshnichenko</a:t>
            </a:r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and Y. S. </a:t>
            </a:r>
            <a:r>
              <a:rPr lang="en-US" sz="1400" dirty="0" err="1" smtClean="0">
                <a:solidFill>
                  <a:srgbClr val="FFFF00"/>
                </a:solidFill>
              </a:rPr>
              <a:t>Kivshar</a:t>
            </a:r>
            <a:r>
              <a:rPr lang="en-US" sz="1400" dirty="0" smtClean="0">
                <a:solidFill>
                  <a:srgbClr val="FFFF00"/>
                </a:solidFill>
              </a:rPr>
              <a:t>, PRL </a:t>
            </a:r>
            <a:r>
              <a:rPr lang="en-US" sz="1400" b="1" dirty="0" smtClean="0">
                <a:solidFill>
                  <a:srgbClr val="FFFF00"/>
                </a:solidFill>
              </a:rPr>
              <a:t>108</a:t>
            </a:r>
            <a:r>
              <a:rPr lang="en-US" sz="1400" dirty="0" smtClean="0">
                <a:solidFill>
                  <a:srgbClr val="FFFF00"/>
                </a:solidFill>
              </a:rPr>
              <a:t>, 070401 (2012); N. A. Gallo</a:t>
            </a:r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and  M.M, unpublished; 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M. M. and Y. S. </a:t>
            </a:r>
            <a:r>
              <a:rPr lang="en-US" sz="1400" dirty="0" err="1" smtClean="0">
                <a:solidFill>
                  <a:srgbClr val="FFFF00"/>
                </a:solidFill>
              </a:rPr>
              <a:t>Kivshar</a:t>
            </a:r>
            <a:r>
              <a:rPr lang="en-US" sz="1400" dirty="0" smtClean="0">
                <a:solidFill>
                  <a:srgbClr val="FFFF00"/>
                </a:solidFill>
              </a:rPr>
              <a:t>, unpublished.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38215" y="2654841"/>
            <a:ext cx="70758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Bulk and surface localized </a:t>
            </a:r>
            <a:r>
              <a:rPr lang="en-US" sz="4000" dirty="0" smtClean="0">
                <a:solidFill>
                  <a:srgbClr val="FFFF00"/>
                </a:solidFill>
              </a:rPr>
              <a:t>optical </a:t>
            </a:r>
          </a:p>
          <a:p>
            <a:r>
              <a:rPr lang="en-US" sz="4000" dirty="0" smtClean="0">
                <a:solidFill>
                  <a:srgbClr val="FFFF00"/>
                </a:solidFill>
              </a:rPr>
              <a:t>modes </a:t>
            </a:r>
            <a:r>
              <a:rPr lang="en-US" sz="4000" dirty="0">
                <a:solidFill>
                  <a:srgbClr val="FFFF00"/>
                </a:solidFill>
              </a:rPr>
              <a:t>in the continuous band</a:t>
            </a:r>
          </a:p>
        </p:txBody>
      </p:sp>
    </p:spTree>
    <p:extLst>
      <p:ext uri="{BB962C8B-B14F-4D97-AF65-F5344CB8AC3E}">
        <p14:creationId xmlns:p14="http://schemas.microsoft.com/office/powerpoint/2010/main" val="3877995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fig8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469" y="1608667"/>
            <a:ext cx="5246164" cy="50630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7133" y="2394340"/>
            <a:ext cx="138853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N=1065</a:t>
            </a:r>
          </a:p>
          <a:p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=1.69357</a:t>
            </a:r>
          </a:p>
          <a:p>
            <a:r>
              <a:rPr lang="en-US" dirty="0" smtClean="0"/>
              <a:t>V1=1</a:t>
            </a:r>
          </a:p>
          <a:p>
            <a:r>
              <a:rPr lang="en-US" dirty="0" smtClean="0"/>
              <a:t>V2=1</a:t>
            </a:r>
          </a:p>
          <a:p>
            <a:r>
              <a:rPr lang="en-US" dirty="0"/>
              <a:t>a</a:t>
            </a:r>
            <a:r>
              <a:rPr lang="en-US" dirty="0" smtClean="0"/>
              <a:t>=3.5</a:t>
            </a:r>
          </a:p>
          <a:p>
            <a:r>
              <a:rPr lang="en-US" dirty="0"/>
              <a:t>b</a:t>
            </a:r>
            <a:r>
              <a:rPr lang="en-US" dirty="0" smtClean="0"/>
              <a:t>=0.99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33133" y="1124003"/>
            <a:ext cx="580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Bulk mode; first-and second nearest-neighbor interactions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82133" y="4275667"/>
            <a:ext cx="127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Some states pushed outside the band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982133" y="5063067"/>
            <a:ext cx="127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Onset of resonance-like states</a:t>
            </a:r>
            <a:endParaRPr lang="en-US" sz="1200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07609"/>
            <a:ext cx="3208869" cy="26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8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fig9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400" y="1540933"/>
            <a:ext cx="5514129" cy="51731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7133" y="1811867"/>
            <a:ext cx="242146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N=533</a:t>
            </a:r>
          </a:p>
          <a:p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=1.5655</a:t>
            </a:r>
          </a:p>
          <a:p>
            <a:r>
              <a:rPr lang="en-US" dirty="0" smtClean="0"/>
              <a:t>V1=1</a:t>
            </a:r>
          </a:p>
          <a:p>
            <a:r>
              <a:rPr lang="en-US" dirty="0" smtClean="0"/>
              <a:t>V2=1</a:t>
            </a:r>
          </a:p>
          <a:p>
            <a:r>
              <a:rPr lang="en-US" dirty="0" smtClean="0"/>
              <a:t>A=2.5</a:t>
            </a:r>
          </a:p>
          <a:p>
            <a:r>
              <a:rPr lang="en-US" dirty="0" smtClean="0"/>
              <a:t>B=0.75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84400" y="1124003"/>
            <a:ext cx="602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Surface mode; first-and second nearest-neighbor interactions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7133" y="4148667"/>
            <a:ext cx="127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Some states pushed outside the band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47133" y="5063067"/>
            <a:ext cx="127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Onset of resonance-like states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6678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078566" y="1186934"/>
            <a:ext cx="5287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Embedded modes in a PT-symmetric binary lattice</a:t>
            </a:r>
            <a:endParaRPr lang="en-US" dirty="0"/>
          </a:p>
        </p:txBody>
      </p:sp>
      <p:pic>
        <p:nvPicPr>
          <p:cNvPr id="4" name="Picture 3" descr="binary array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566" y="1785209"/>
            <a:ext cx="4754033" cy="13008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33999" y="4284133"/>
            <a:ext cx="550333" cy="4339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566" y="3241329"/>
            <a:ext cx="4347633" cy="1400522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766" y="5012267"/>
            <a:ext cx="6035054" cy="12170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27820" y="4148667"/>
            <a:ext cx="1642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en-US" dirty="0" smtClean="0">
                <a:solidFill>
                  <a:srgbClr val="0000FF"/>
                </a:solidFill>
              </a:rPr>
              <a:t>Non </a:t>
            </a:r>
            <a:r>
              <a:rPr lang="en-US" dirty="0" err="1" smtClean="0">
                <a:solidFill>
                  <a:srgbClr val="0000FF"/>
                </a:solidFill>
              </a:rPr>
              <a:t>hermitian</a:t>
            </a:r>
            <a:r>
              <a:rPr lang="en-US" dirty="0" smtClean="0">
                <a:solidFill>
                  <a:srgbClr val="0000FF"/>
                </a:solidFill>
              </a:rPr>
              <a:t> !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rot="5400000" flipH="1">
            <a:off x="7459133" y="5030660"/>
            <a:ext cx="795867" cy="389467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8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184" y="2040011"/>
            <a:ext cx="5086350" cy="533703"/>
          </a:xfrm>
          <a:prstGeom prst="rect">
            <a:avLst/>
          </a:prstGeom>
        </p:spPr>
      </p:pic>
      <p:pic>
        <p:nvPicPr>
          <p:cNvPr id="13" name="Picture 12" descr="dispersion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17" y="3918087"/>
            <a:ext cx="3691467" cy="2353310"/>
          </a:xfrm>
          <a:prstGeom prst="rect">
            <a:avLst/>
          </a:prstGeom>
        </p:spPr>
      </p:pic>
      <p:pic>
        <p:nvPicPr>
          <p:cNvPr id="16" name="Picture 15" descr="spectrum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333" y="3522132"/>
            <a:ext cx="3048000" cy="2984500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369" y="2993126"/>
            <a:ext cx="3481916" cy="3173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38533" y="4435439"/>
            <a:ext cx="111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omplex </a:t>
            </a:r>
          </a:p>
          <a:p>
            <a:r>
              <a:rPr lang="en-US" dirty="0" smtClean="0"/>
              <a:t>modes</a:t>
            </a:r>
            <a:endParaRPr lang="en-US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382" y="1322397"/>
            <a:ext cx="6618817" cy="29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27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16001" y="1464733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Choose a complex envelope</a:t>
            </a:r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99" y="2025846"/>
            <a:ext cx="5165447" cy="79355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357" y="2289625"/>
            <a:ext cx="2986617" cy="2482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19400" y="2954866"/>
            <a:ext cx="3742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mall lattice: N = 132, a=0.4, b=0.9 </a:t>
            </a:r>
            <a:endParaRPr lang="en-US" dirty="0"/>
          </a:p>
        </p:txBody>
      </p:sp>
      <p:pic>
        <p:nvPicPr>
          <p:cNvPr id="14" name="Picture 13" descr="fn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11" y="3611033"/>
            <a:ext cx="3048000" cy="2921000"/>
          </a:xfrm>
          <a:prstGeom prst="rect">
            <a:avLst/>
          </a:prstGeom>
        </p:spPr>
      </p:pic>
      <p:pic>
        <p:nvPicPr>
          <p:cNvPr id="17" name="Picture 16" descr="imfn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713" y="3518932"/>
            <a:ext cx="3048000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11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15" y="4579720"/>
            <a:ext cx="4536017" cy="294961"/>
          </a:xfrm>
          <a:prstGeom prst="rect">
            <a:avLst/>
          </a:prstGeom>
        </p:spPr>
      </p:pic>
      <p:pic>
        <p:nvPicPr>
          <p:cNvPr id="10" name="Picture 9" descr="epn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534" y="1573319"/>
            <a:ext cx="2768600" cy="265324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33415" y="5333999"/>
            <a:ext cx="6339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modulated system has real eigenvalues and eigenvectors</a:t>
            </a:r>
            <a:endParaRPr lang="en-US" dirty="0"/>
          </a:p>
        </p:txBody>
      </p:sp>
      <p:pic>
        <p:nvPicPr>
          <p:cNvPr id="21" name="Picture 20" descr="plotcn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11" y="1573319"/>
            <a:ext cx="2789356" cy="264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97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592666" y="1361016"/>
            <a:ext cx="5460999" cy="3999618"/>
            <a:chOff x="2489199" y="1361016"/>
            <a:chExt cx="5460999" cy="3999618"/>
          </a:xfrm>
        </p:grpSpPr>
        <p:pic>
          <p:nvPicPr>
            <p:cNvPr id="4" name="Picture 3" descr="final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9199" y="1837266"/>
              <a:ext cx="3598333" cy="3523368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4199467" y="1655233"/>
              <a:ext cx="922867" cy="905933"/>
            </a:xfrm>
            <a:prstGeom prst="ellipse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4902200" y="1576916"/>
              <a:ext cx="1185332" cy="1566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087532" y="1361016"/>
              <a:ext cx="1862666" cy="372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</a:t>
              </a:r>
              <a:r>
                <a:rPr lang="en-US" dirty="0" smtClean="0"/>
                <a:t>mbedded mode</a:t>
              </a:r>
              <a:endParaRPr lang="en-US" dirty="0"/>
            </a:p>
          </p:txBody>
        </p:sp>
      </p:grpSp>
      <p:pic>
        <p:nvPicPr>
          <p:cNvPr id="17" name="Picture 16" descr="R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065866"/>
            <a:ext cx="3048000" cy="304800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7018867" y="4351866"/>
            <a:ext cx="457200" cy="2201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95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614843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Tuning the position of the localized mode in the band by means of weak nonlinearity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3155" y="158473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surface mode</a:t>
            </a:r>
            <a:endParaRPr lang="en-US" dirty="0"/>
          </a:p>
        </p:txBody>
      </p:sp>
      <p:pic>
        <p:nvPicPr>
          <p:cNvPr id="9" name="Picture 8" descr="eq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75272"/>
            <a:ext cx="5580112" cy="580980"/>
          </a:xfrm>
          <a:prstGeom prst="rect">
            <a:avLst/>
          </a:prstGeom>
        </p:spPr>
      </p:pic>
      <p:pic>
        <p:nvPicPr>
          <p:cNvPr id="10" name="Picture 9" descr="eq1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2530439"/>
            <a:ext cx="6984775" cy="616094"/>
          </a:xfrm>
          <a:prstGeom prst="rect">
            <a:avLst/>
          </a:prstGeom>
        </p:spPr>
      </p:pic>
      <p:pic>
        <p:nvPicPr>
          <p:cNvPr id="11" name="Picture 10" descr="fig6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88" y="3429000"/>
            <a:ext cx="4663485" cy="29381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36196" y="350100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localized mode</a:t>
            </a:r>
          </a:p>
          <a:p>
            <a:r>
              <a:rPr lang="en-US" dirty="0" smtClean="0"/>
              <a:t>Is affected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60722" y="4809890"/>
            <a:ext cx="31344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Eigenvalue of the embedded surface mode as a function of the scaled nonlinearity strength, for N=133 and k=0.33. Black circle marks the position of the embedded eigenvalue in the absence of nonlinearity.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49523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03600" y="1263765"/>
            <a:ext cx="1693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conclusions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73667" y="2133599"/>
            <a:ext cx="6477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Given a delocalized state it is possible to engineer an appropriate envelope that renders the state localized with the same eigenvalue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Envelope decreases faster than power-law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Associated site-energy distribution decays like power-law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Tuning position of localized state in band by weak nonlinearity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Concept can be extended to other lattices (2D, binary, longer range, PT-symmetric)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88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415794" y="1412776"/>
            <a:ext cx="75343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1929: Wigner and von Neumann:</a:t>
            </a:r>
          </a:p>
          <a:p>
            <a:r>
              <a:rPr lang="en-US" sz="2000" dirty="0" smtClean="0"/>
              <a:t>Eq. Schrodinger with localized radial </a:t>
            </a:r>
            <a:r>
              <a:rPr lang="en-US" sz="2000" dirty="0" err="1" smtClean="0"/>
              <a:t>eigenstates</a:t>
            </a:r>
            <a:r>
              <a:rPr lang="en-US" sz="2000" dirty="0" smtClean="0"/>
              <a:t> embedded in </a:t>
            </a:r>
          </a:p>
          <a:p>
            <a:r>
              <a:rPr lang="en-US" sz="2000" dirty="0" smtClean="0"/>
              <a:t>continuous band of extended states </a:t>
            </a:r>
            <a:r>
              <a:rPr lang="en-US" sz="2000" dirty="0"/>
              <a:t> </a:t>
            </a:r>
            <a:r>
              <a:rPr lang="en-US" sz="1200" dirty="0" smtClean="0"/>
              <a:t>(</a:t>
            </a:r>
            <a:r>
              <a:rPr lang="de-DE" sz="1200" dirty="0" smtClean="0"/>
              <a:t>J</a:t>
            </a:r>
            <a:r>
              <a:rPr lang="de-DE" sz="1200" dirty="0"/>
              <a:t>. von Neumann </a:t>
            </a:r>
            <a:r>
              <a:rPr lang="de-DE" sz="1200" dirty="0" err="1"/>
              <a:t>and</a:t>
            </a:r>
            <a:r>
              <a:rPr lang="de-DE" sz="1200" dirty="0"/>
              <a:t> E. Wigner, Phys. Z. 30, 465 (1929</a:t>
            </a:r>
            <a:r>
              <a:rPr lang="de-DE" sz="1200" dirty="0" smtClean="0"/>
              <a:t>))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40266" y="2632802"/>
            <a:ext cx="67098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Built potential supporting a bound state in the continuum with </a:t>
            </a:r>
          </a:p>
          <a:p>
            <a:r>
              <a:rPr lang="en-US" sz="2000" dirty="0"/>
              <a:t>e</a:t>
            </a:r>
            <a:r>
              <a:rPr lang="en-US" sz="2000" dirty="0" smtClean="0"/>
              <a:t>nergy above the potential barrier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355600" y="1363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embedded_stilling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483" y="3340688"/>
            <a:ext cx="4509099" cy="3009312"/>
          </a:xfrm>
          <a:prstGeom prst="rect">
            <a:avLst/>
          </a:prstGeom>
        </p:spPr>
      </p:pic>
      <p:pic>
        <p:nvPicPr>
          <p:cNvPr id="4" name="Picture 3" descr="PU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66" y="3674533"/>
            <a:ext cx="2610638" cy="24510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19133" y="3202188"/>
            <a:ext cx="30309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Stillinger</a:t>
            </a:r>
            <a:r>
              <a:rPr lang="en-US" sz="1200" dirty="0" smtClean="0"/>
              <a:t> and Herrick, PRA 11, 446 (1975)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947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" name="Group 33"/>
          <p:cNvGrpSpPr/>
          <p:nvPr/>
        </p:nvGrpSpPr>
        <p:grpSpPr>
          <a:xfrm>
            <a:off x="2388334" y="2027478"/>
            <a:ext cx="3813822" cy="360040"/>
            <a:chOff x="851311" y="1628800"/>
            <a:chExt cx="3813822" cy="360040"/>
          </a:xfrm>
        </p:grpSpPr>
        <p:cxnSp>
          <p:nvCxnSpPr>
            <p:cNvPr id="35" name="Straight Connector 34"/>
            <p:cNvCxnSpPr/>
            <p:nvPr/>
          </p:nvCxnSpPr>
          <p:spPr>
            <a:xfrm flipH="1">
              <a:off x="851311" y="1988840"/>
              <a:ext cx="501831" cy="0"/>
            </a:xfrm>
            <a:prstGeom prst="line">
              <a:avLst/>
            </a:prstGeom>
            <a:ln w="571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/>
            <p:cNvGrpSpPr/>
            <p:nvPr/>
          </p:nvGrpSpPr>
          <p:grpSpPr>
            <a:xfrm>
              <a:off x="1157922" y="1628800"/>
              <a:ext cx="3507211" cy="360040"/>
              <a:chOff x="1157922" y="1628800"/>
              <a:chExt cx="3507211" cy="360040"/>
            </a:xfrm>
            <a:solidFill>
              <a:srgbClr val="CCFFCC"/>
            </a:solidFill>
          </p:grpSpPr>
          <p:sp>
            <p:nvSpPr>
              <p:cNvPr id="37" name="Rectangle 36"/>
              <p:cNvSpPr/>
              <p:nvPr/>
            </p:nvSpPr>
            <p:spPr>
              <a:xfrm>
                <a:off x="1353142" y="1628800"/>
                <a:ext cx="244027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CCFFCC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792391" y="1628800"/>
                <a:ext cx="244027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CCFFCC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231640" y="1628800"/>
                <a:ext cx="244027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CCFFCC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670889" y="1628800"/>
                <a:ext cx="244027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CCFFCC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110138" y="1628800"/>
                <a:ext cx="244027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CCFFCC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549386" y="1628800"/>
                <a:ext cx="244027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CCFFCC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037441" y="1628800"/>
                <a:ext cx="244027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CCFFCC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H="1">
                <a:off x="1157922" y="1988840"/>
                <a:ext cx="3507211" cy="0"/>
              </a:xfrm>
              <a:prstGeom prst="line">
                <a:avLst/>
              </a:prstGeom>
              <a:grpFill/>
              <a:ln w="571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" name="Picture 3" descr="eq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00" y="2871214"/>
            <a:ext cx="3855996" cy="420562"/>
          </a:xfrm>
          <a:prstGeom prst="rect">
            <a:avLst/>
          </a:prstGeom>
        </p:spPr>
      </p:pic>
      <p:pic>
        <p:nvPicPr>
          <p:cNvPr id="5" name="Picture 4" descr="eq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1" y="3534867"/>
            <a:ext cx="2547896" cy="376732"/>
          </a:xfrm>
          <a:prstGeom prst="rect">
            <a:avLst/>
          </a:prstGeom>
        </p:spPr>
      </p:pic>
      <p:pic>
        <p:nvPicPr>
          <p:cNvPr id="6" name="Picture 5" descr="eq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379" y="4072561"/>
            <a:ext cx="4507732" cy="931238"/>
          </a:xfrm>
          <a:prstGeom prst="rect">
            <a:avLst/>
          </a:prstGeom>
        </p:spPr>
      </p:pic>
      <p:pic>
        <p:nvPicPr>
          <p:cNvPr id="8" name="Picture 7" descr="eq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249" y="5020731"/>
            <a:ext cx="3775222" cy="9112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95882" y="1261533"/>
            <a:ext cx="634791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Idea: To extend the concept to periodic optical waveguide arrays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24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4432" y="-4813"/>
            <a:ext cx="9144000" cy="6385904"/>
            <a:chOff x="4432" y="0"/>
            <a:chExt cx="9144000" cy="6385904"/>
          </a:xfrm>
        </p:grpSpPr>
        <p:sp>
          <p:nvSpPr>
            <p:cNvPr id="7" name="Rectangle 6"/>
            <p:cNvSpPr/>
            <p:nvPr/>
          </p:nvSpPr>
          <p:spPr>
            <a:xfrm>
              <a:off x="4432" y="0"/>
              <a:ext cx="9144000" cy="1066800"/>
            </a:xfrm>
            <a:prstGeom prst="rect">
              <a:avLst/>
            </a:prstGeom>
            <a:gradFill flip="none" rotWithShape="1">
              <a:gsLst>
                <a:gs pos="47000">
                  <a:srgbClr val="0E2C56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/>
                <a:t>Bulk and surface bound states in the continuum</a:t>
              </a:r>
              <a:endParaRPr lang="en-US" sz="2400" dirty="0">
                <a:solidFill>
                  <a:srgbClr val="1BFF52"/>
                </a:solidFill>
              </a:endParaRPr>
            </a:p>
          </p:txBody>
        </p:sp>
        <p:pic>
          <p:nvPicPr>
            <p:cNvPr id="11" name="Imagen 10" descr="uchil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28600" y="152400"/>
              <a:ext cx="622711" cy="819150"/>
            </a:xfrm>
            <a:prstGeom prst="rect">
              <a:avLst/>
            </a:prstGeom>
          </p:spPr>
        </p:pic>
        <p:pic>
          <p:nvPicPr>
            <p:cNvPr id="15" name="10 Imagen" descr="recort 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543800" y="152400"/>
              <a:ext cx="1600200" cy="853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17"/>
            <p:cNvSpPr/>
            <p:nvPr/>
          </p:nvSpPr>
          <p:spPr>
            <a:xfrm>
              <a:off x="4432" y="0"/>
              <a:ext cx="9144000" cy="1066800"/>
            </a:xfrm>
            <a:prstGeom prst="rect">
              <a:avLst/>
            </a:prstGeom>
            <a:gradFill flip="none" rotWithShape="1">
              <a:gsLst>
                <a:gs pos="47000">
                  <a:srgbClr val="0E2C56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/>
                <a:t>Bulk and surface bound states in the continuum</a:t>
              </a:r>
              <a:endParaRPr lang="en-US" sz="2400" dirty="0">
                <a:solidFill>
                  <a:srgbClr val="1BFF52"/>
                </a:solidFill>
              </a:endParaRPr>
            </a:p>
          </p:txBody>
        </p:sp>
        <p:pic>
          <p:nvPicPr>
            <p:cNvPr id="19" name="Imagen 10" descr="uchil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07504" y="116632"/>
              <a:ext cx="622711" cy="819150"/>
            </a:xfrm>
            <a:prstGeom prst="rect">
              <a:avLst/>
            </a:prstGeom>
          </p:spPr>
        </p:pic>
        <p:pic>
          <p:nvPicPr>
            <p:cNvPr id="20" name="10 Imagen" descr="recort 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543800" y="152400"/>
              <a:ext cx="1600200" cy="853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851311" y="1625600"/>
              <a:ext cx="44911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 procedure:</a:t>
              </a:r>
              <a:endParaRPr lang="en-US" dirty="0"/>
            </a:p>
          </p:txBody>
        </p:sp>
        <p:pic>
          <p:nvPicPr>
            <p:cNvPr id="3" name="Picture 2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7165" y="2275178"/>
              <a:ext cx="1020235" cy="32272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345267" y="2228574"/>
              <a:ext cx="81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solve</a:t>
              </a:r>
              <a:endParaRPr lang="en-US" dirty="0"/>
            </a:p>
          </p:txBody>
        </p:sp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3533" y="2142067"/>
              <a:ext cx="2600936" cy="728262"/>
            </a:xfrm>
            <a:prstGeom prst="rect">
              <a:avLst/>
            </a:prstGeom>
          </p:spPr>
        </p:pic>
        <p:pic>
          <p:nvPicPr>
            <p:cNvPr id="21" name="Picture 20" descr="eq5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3214" y="4417427"/>
              <a:ext cx="4346559" cy="112194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037164" y="4793734"/>
              <a:ext cx="6900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need</a:t>
              </a:r>
              <a:endParaRPr lang="en-US" dirty="0"/>
            </a:p>
          </p:txBody>
        </p:sp>
        <p:pic>
          <p:nvPicPr>
            <p:cNvPr id="24" name="Picture 23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5267" y="5787005"/>
              <a:ext cx="3764506" cy="598899"/>
            </a:xfrm>
            <a:prstGeom prst="rect">
              <a:avLst/>
            </a:prstGeom>
          </p:spPr>
        </p:pic>
        <p:pic>
          <p:nvPicPr>
            <p:cNvPr id="25" name="Picture 24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361" y="3188139"/>
              <a:ext cx="4289411" cy="348810"/>
            </a:xfrm>
            <a:prstGeom prst="rect">
              <a:avLst/>
            </a:prstGeom>
          </p:spPr>
        </p:pic>
        <p:pic>
          <p:nvPicPr>
            <p:cNvPr id="26" name="Picture 25" descr="latex-image-1.pd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788" y="3853296"/>
              <a:ext cx="6274879" cy="31653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2531533" y="4561469"/>
              <a:ext cx="347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</a:t>
              </a:r>
              <a:endParaRPr lang="en-US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265333" y="4827713"/>
            <a:ext cx="1134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Beware </a:t>
            </a:r>
          </a:p>
          <a:p>
            <a:r>
              <a:rPr lang="en-US" sz="1400" dirty="0" smtClean="0"/>
              <a:t>of zeroes !</a:t>
            </a:r>
            <a:endParaRPr lang="en-US" sz="1400" dirty="0"/>
          </a:p>
        </p:txBody>
      </p:sp>
      <p:sp>
        <p:nvSpPr>
          <p:cNvPr id="5" name="Curved Up Arrow 4"/>
          <p:cNvSpPr/>
          <p:nvPr/>
        </p:nvSpPr>
        <p:spPr>
          <a:xfrm>
            <a:off x="5757333" y="5350933"/>
            <a:ext cx="1007534" cy="270934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47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467" y="1334040"/>
            <a:ext cx="4804635" cy="72336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1" y="2440243"/>
            <a:ext cx="3350427" cy="675489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33" y="3601841"/>
            <a:ext cx="5022851" cy="2758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1311" y="4538133"/>
            <a:ext cx="1421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Asymptotics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0" name="Picture 9" descr="eq12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0" y="4326467"/>
            <a:ext cx="4941040" cy="720189"/>
          </a:xfrm>
          <a:prstGeom prst="rect">
            <a:avLst/>
          </a:prstGeom>
        </p:spPr>
      </p:pic>
      <p:pic>
        <p:nvPicPr>
          <p:cNvPr id="13" name="Picture 12" descr="eq13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5046656"/>
            <a:ext cx="3727811" cy="892201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752" y="2440243"/>
            <a:ext cx="1590688" cy="69638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3" y="3603841"/>
            <a:ext cx="2273300" cy="27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4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15" y="1341249"/>
            <a:ext cx="4521200" cy="349967"/>
          </a:xfrm>
          <a:prstGeom prst="rect">
            <a:avLst/>
          </a:prstGeom>
        </p:spPr>
      </p:pic>
      <p:pic>
        <p:nvPicPr>
          <p:cNvPr id="10" name="Picture 9" descr="eq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779" y="1981293"/>
            <a:ext cx="4507732" cy="931238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15" y="3991264"/>
            <a:ext cx="5799667" cy="123902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15" y="3209055"/>
            <a:ext cx="4995333" cy="34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4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fig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933" y="1507067"/>
            <a:ext cx="5232400" cy="50486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133" y="2286000"/>
            <a:ext cx="1710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N=1065</a:t>
            </a:r>
          </a:p>
          <a:p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=1.6946</a:t>
            </a:r>
          </a:p>
          <a:p>
            <a:r>
              <a:rPr lang="en-US" dirty="0"/>
              <a:t>a</a:t>
            </a:r>
            <a:r>
              <a:rPr lang="en-US" dirty="0" smtClean="0"/>
              <a:t>=1/2</a:t>
            </a:r>
          </a:p>
          <a:p>
            <a:r>
              <a:rPr lang="en-US" dirty="0"/>
              <a:t>b</a:t>
            </a:r>
            <a:r>
              <a:rPr lang="en-US" dirty="0" smtClean="0"/>
              <a:t>=3/4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30599" y="1137735"/>
            <a:ext cx="4250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Bulk mode; nearest-neighbor interactions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7133" y="4148667"/>
            <a:ext cx="127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Some states pushed outside the band</a:t>
            </a:r>
            <a:endParaRPr lang="en-US" sz="1200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1659003"/>
            <a:ext cx="1676401" cy="29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4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fig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634" y="1600870"/>
            <a:ext cx="4813300" cy="46013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7133" y="1811867"/>
            <a:ext cx="2421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N=1065</a:t>
            </a:r>
          </a:p>
          <a:p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=1.6946</a:t>
            </a:r>
          </a:p>
          <a:p>
            <a:r>
              <a:rPr lang="en-US" dirty="0"/>
              <a:t>a</a:t>
            </a:r>
            <a:r>
              <a:rPr lang="en-US" dirty="0" smtClean="0"/>
              <a:t>=1/2</a:t>
            </a:r>
          </a:p>
          <a:p>
            <a:r>
              <a:rPr lang="en-US" dirty="0"/>
              <a:t>b</a:t>
            </a:r>
            <a:r>
              <a:rPr lang="en-US" dirty="0" smtClean="0"/>
              <a:t>=3/4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18933" y="1124003"/>
            <a:ext cx="4080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Bulk mode; nearest-neighbor interactions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54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Bulk and surface bound states in the continuum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9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16632"/>
            <a:ext cx="622711" cy="819150"/>
          </a:xfrm>
          <a:prstGeom prst="rect">
            <a:avLst/>
          </a:prstGeom>
        </p:spPr>
      </p:pic>
      <p:pic>
        <p:nvPicPr>
          <p:cNvPr id="20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fig7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034" y="1591733"/>
            <a:ext cx="5330072" cy="49953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7133" y="1811867"/>
            <a:ext cx="2421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N=533</a:t>
            </a:r>
          </a:p>
          <a:p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=1.69568</a:t>
            </a:r>
          </a:p>
          <a:p>
            <a:r>
              <a:rPr lang="en-US" dirty="0" smtClean="0"/>
              <a:t>A=2/5</a:t>
            </a:r>
          </a:p>
          <a:p>
            <a:r>
              <a:rPr lang="en-US" dirty="0" smtClean="0"/>
              <a:t>B=9/10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17639" y="1124003"/>
            <a:ext cx="458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Surface mode; nearest-neighbor interactions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7133" y="4148667"/>
            <a:ext cx="127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Some states pushed outside the band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6254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4827</TotalTime>
  <Words>738</Words>
  <Application>Microsoft Macintosh PowerPoint</Application>
  <PresentationFormat>On-screen Show (4:3)</PresentationFormat>
  <Paragraphs>118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Universidad de Chile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Molina</dc:creator>
  <cp:lastModifiedBy>mario  molina</cp:lastModifiedBy>
  <cp:revision>102</cp:revision>
  <dcterms:created xsi:type="dcterms:W3CDTF">2013-04-15T15:17:54Z</dcterms:created>
  <dcterms:modified xsi:type="dcterms:W3CDTF">2014-10-26T23:07:22Z</dcterms:modified>
</cp:coreProperties>
</file>