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9" r:id="rId2"/>
    <p:sldId id="257" r:id="rId3"/>
    <p:sldId id="258" r:id="rId4"/>
    <p:sldId id="270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71" r:id="rId14"/>
    <p:sldId id="272" r:id="rId15"/>
    <p:sldId id="273" r:id="rId16"/>
    <p:sldId id="274" r:id="rId17"/>
    <p:sldId id="268" r:id="rId18"/>
    <p:sldId id="269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4728"/>
    <a:srgbClr val="0C5C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43" autoAdjust="0"/>
  </p:normalViewPr>
  <p:slideViewPr>
    <p:cSldViewPr snapToGrid="0" snapToObjects="1">
      <p:cViewPr varScale="1">
        <p:scale>
          <a:sx n="142" d="100"/>
          <a:sy n="142" d="100"/>
        </p:scale>
        <p:origin x="-72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E22324-F1D2-7347-A5C3-BEAE35B98244}" type="datetimeFigureOut">
              <a:rPr lang="en-US" smtClean="0"/>
              <a:t>11/8/17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5E6B2C-0B4A-6C40-94DA-6CB3A3CC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327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A554E-4C8C-4919-8BAC-5C23CF8A2E3B}" type="slidenum">
              <a:rPr lang="en-AU" smtClean="0"/>
              <a:pPr/>
              <a:t>1</a:t>
            </a:fld>
            <a:endParaRPr lang="en-A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A554E-4C8C-4919-8BAC-5C23CF8A2E3B}" type="slidenum">
              <a:rPr lang="en-AU" smtClean="0"/>
              <a:pPr/>
              <a:t>2</a:t>
            </a:fld>
            <a:endParaRPr lang="en-A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A554E-4C8C-4919-8BAC-5C23CF8A2E3B}" type="slidenum">
              <a:rPr lang="en-AU" smtClean="0"/>
              <a:pPr/>
              <a:t>3</a:t>
            </a:fld>
            <a:endParaRPr lang="en-A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C4AA-127F-B742-BC5D-B7C7A48F65F8}" type="datetimeFigureOut">
              <a:rPr lang="en-US" smtClean="0"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A272B-7A04-BC4D-A62B-B504D4246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18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C4AA-127F-B742-BC5D-B7C7A48F65F8}" type="datetimeFigureOut">
              <a:rPr lang="en-US" smtClean="0"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A272B-7A04-BC4D-A62B-B504D4246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668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C4AA-127F-B742-BC5D-B7C7A48F65F8}" type="datetimeFigureOut">
              <a:rPr lang="en-US" smtClean="0"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A272B-7A04-BC4D-A62B-B504D4246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866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C4AA-127F-B742-BC5D-B7C7A48F65F8}" type="datetimeFigureOut">
              <a:rPr lang="en-US" smtClean="0"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A272B-7A04-BC4D-A62B-B504D4246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9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C4AA-127F-B742-BC5D-B7C7A48F65F8}" type="datetimeFigureOut">
              <a:rPr lang="en-US" smtClean="0"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A272B-7A04-BC4D-A62B-B504D4246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909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C4AA-127F-B742-BC5D-B7C7A48F65F8}" type="datetimeFigureOut">
              <a:rPr lang="en-US" smtClean="0"/>
              <a:t>11/8/17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A272B-7A04-BC4D-A62B-B504D4246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509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C4AA-127F-B742-BC5D-B7C7A48F65F8}" type="datetimeFigureOut">
              <a:rPr lang="en-US" smtClean="0"/>
              <a:t>11/8/17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A272B-7A04-BC4D-A62B-B504D4246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326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C4AA-127F-B742-BC5D-B7C7A48F65F8}" type="datetimeFigureOut">
              <a:rPr lang="en-US" smtClean="0"/>
              <a:t>11/8/17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A272B-7A04-BC4D-A62B-B504D4246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25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C4AA-127F-B742-BC5D-B7C7A48F65F8}" type="datetimeFigureOut">
              <a:rPr lang="en-US" smtClean="0"/>
              <a:t>11/8/17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A272B-7A04-BC4D-A62B-B504D4246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528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C4AA-127F-B742-BC5D-B7C7A48F65F8}" type="datetimeFigureOut">
              <a:rPr lang="en-US" smtClean="0"/>
              <a:t>11/8/17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A272B-7A04-BC4D-A62B-B504D4246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358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C4AA-127F-B742-BC5D-B7C7A48F65F8}" type="datetimeFigureOut">
              <a:rPr lang="en-US" smtClean="0"/>
              <a:t>11/8/17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A272B-7A04-BC4D-A62B-B504D4246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020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2C4AA-127F-B742-BC5D-B7C7A48F65F8}" type="datetimeFigureOut">
              <a:rPr lang="en-US" smtClean="0"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A272B-7A04-BC4D-A62B-B504D4246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71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tiff"/><Relationship Id="rId6" Type="http://schemas.openxmlformats.org/officeDocument/2006/relationships/image" Target="../media/image4.tiff"/><Relationship Id="rId7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6.png"/><Relationship Id="rId6" Type="http://schemas.openxmlformats.org/officeDocument/2006/relationships/image" Target="../media/image7.tiff"/><Relationship Id="rId7" Type="http://schemas.openxmlformats.org/officeDocument/2006/relationships/image" Target="../media/image8.tiff"/><Relationship Id="rId8" Type="http://schemas.openxmlformats.org/officeDocument/2006/relationships/image" Target="../media/image3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12.emf"/><Relationship Id="rId6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Relationship Id="rId3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6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4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947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4461" y="0"/>
            <a:ext cx="9144000" cy="1188813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1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7504" y="129972"/>
            <a:ext cx="622711" cy="912839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419642" y="5655150"/>
            <a:ext cx="64607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00"/>
                </a:solidFill>
              </a:rPr>
              <a:t>Dany</a:t>
            </a:r>
            <a:r>
              <a:rPr lang="en-US" dirty="0" smtClean="0">
                <a:solidFill>
                  <a:srgbClr val="FFFF00"/>
                </a:solidFill>
              </a:rPr>
              <a:t> Lopez-Gonzalez and Mario I. Molina, JPCM 19, 475801 (2017)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Fondecyt</a:t>
            </a:r>
            <a:r>
              <a:rPr lang="en-US" dirty="0" smtClean="0">
                <a:solidFill>
                  <a:srgbClr val="FFFF00"/>
                </a:solidFill>
              </a:rPr>
              <a:t> Project 1169177, </a:t>
            </a:r>
            <a:r>
              <a:rPr lang="en-US" dirty="0" err="1" smtClean="0">
                <a:solidFill>
                  <a:srgbClr val="FFFF00"/>
                </a:solidFill>
              </a:rPr>
              <a:t>Iniciativa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Cientifica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Milenio</a:t>
            </a:r>
            <a:r>
              <a:rPr lang="en-US" dirty="0" smtClean="0">
                <a:solidFill>
                  <a:srgbClr val="FFFF00"/>
                </a:solidFill>
              </a:rPr>
              <a:t> P10-030-F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19642" y="1469808"/>
            <a:ext cx="65806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rgbClr val="FFFF00"/>
                </a:solidFill>
              </a:rPr>
              <a:t>Flatbands</a:t>
            </a:r>
            <a:r>
              <a:rPr lang="en-US" sz="3600" dirty="0" smtClean="0">
                <a:solidFill>
                  <a:srgbClr val="FFFF00"/>
                </a:solidFill>
              </a:rPr>
              <a:t> in quasi 1D magnetic </a:t>
            </a:r>
          </a:p>
          <a:p>
            <a:r>
              <a:rPr lang="en-US" sz="3600" dirty="0" smtClean="0">
                <a:solidFill>
                  <a:srgbClr val="FFFF00"/>
                </a:solidFill>
              </a:rPr>
              <a:t>               </a:t>
            </a:r>
            <a:r>
              <a:rPr lang="en-US" sz="3600" dirty="0" err="1" smtClean="0">
                <a:solidFill>
                  <a:srgbClr val="FFFF00"/>
                </a:solidFill>
              </a:rPr>
              <a:t>metamaterials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41829" y="3269607"/>
            <a:ext cx="347786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Mario I. Molina</a:t>
            </a:r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Department of Physics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Faculty of Sciences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University of Chile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3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_6_new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73" y="1378856"/>
            <a:ext cx="3704919" cy="5025571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839" y="2122712"/>
            <a:ext cx="1175660" cy="87085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61857" y="861786"/>
            <a:ext cx="267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Anisotropy in </a:t>
            </a:r>
            <a:r>
              <a:rPr lang="en-US" sz="2000" dirty="0" smtClean="0"/>
              <a:t>couplings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265714" y="3755571"/>
            <a:ext cx="91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mbol" charset="2"/>
                <a:cs typeface="Symbol" charset="2"/>
              </a:rPr>
              <a:t>d</a:t>
            </a:r>
            <a:r>
              <a:rPr lang="en-US" dirty="0" smtClean="0"/>
              <a:t>=0.5</a:t>
            </a:r>
            <a:endParaRPr lang="en-US" dirty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012" y="4124903"/>
            <a:ext cx="2615232" cy="82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686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upling_disorder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27" y="725142"/>
            <a:ext cx="3291115" cy="51803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86842" y="576577"/>
            <a:ext cx="2440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Coupling disorder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819071" y="4172857"/>
            <a:ext cx="2313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Off-diagonal </a:t>
            </a:r>
          </a:p>
          <a:p>
            <a:r>
              <a:rPr lang="en-US" dirty="0" smtClean="0"/>
              <a:t>Anderson localization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50821" y="540476"/>
            <a:ext cx="1074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Flat band </a:t>
            </a:r>
          </a:p>
          <a:p>
            <a:r>
              <a:rPr lang="en-US" dirty="0" smtClean="0"/>
              <a:t>survives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367642" y="1143000"/>
            <a:ext cx="1941287" cy="526143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3510643" y="3374571"/>
            <a:ext cx="1351643" cy="7982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574143" y="4819187"/>
            <a:ext cx="1288143" cy="2789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couping_disorder_P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309" y="1514929"/>
            <a:ext cx="3787281" cy="29718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7792358" y="3374571"/>
            <a:ext cx="743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Symbol" charset="2"/>
                <a:cs typeface="Symbol" charset="2"/>
              </a:rPr>
              <a:t>l</a:t>
            </a:r>
            <a:r>
              <a:rPr lang="en-US" sz="1400" dirty="0" smtClean="0"/>
              <a:t>=0.3</a:t>
            </a:r>
          </a:p>
          <a:p>
            <a:r>
              <a:rPr lang="en-US" sz="1400" dirty="0"/>
              <a:t>w</a:t>
            </a:r>
            <a:r>
              <a:rPr lang="en-US" sz="1400" dirty="0" smtClean="0"/>
              <a:t>=0.25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11747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3143" y="607786"/>
            <a:ext cx="4980214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Same calculations were repeated for the </a:t>
            </a:r>
            <a:r>
              <a:rPr lang="en-US" sz="2800" dirty="0" err="1" smtClean="0"/>
              <a:t>kagome</a:t>
            </a:r>
            <a:r>
              <a:rPr lang="en-US" sz="2800" dirty="0" smtClean="0"/>
              <a:t> and </a:t>
            </a:r>
            <a:r>
              <a:rPr lang="en-US" sz="2800" dirty="0" err="1" smtClean="0"/>
              <a:t>Lieb</a:t>
            </a:r>
            <a:r>
              <a:rPr lang="en-US" sz="2800" dirty="0" smtClean="0"/>
              <a:t> lattice</a:t>
            </a:r>
            <a:endParaRPr lang="en-US" sz="2800" dirty="0"/>
          </a:p>
        </p:txBody>
      </p:sp>
      <p:pic>
        <p:nvPicPr>
          <p:cNvPr id="5" name="Picture 4" descr="lieb_lattic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642" y="2413000"/>
            <a:ext cx="6677049" cy="1168710"/>
          </a:xfrm>
          <a:prstGeom prst="rect">
            <a:avLst/>
          </a:prstGeom>
        </p:spPr>
      </p:pic>
      <p:pic>
        <p:nvPicPr>
          <p:cNvPr id="6" name="Picture 5" descr="kagome_lattic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642" y="4069316"/>
            <a:ext cx="6757737" cy="12206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109857" y="2893786"/>
            <a:ext cx="780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Lieb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855379" y="4454072"/>
            <a:ext cx="103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kagome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496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q.6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476" y="918095"/>
            <a:ext cx="3723918" cy="2092569"/>
          </a:xfrm>
          <a:prstGeom prst="rect">
            <a:avLst/>
          </a:prstGeom>
        </p:spPr>
      </p:pic>
      <p:pic>
        <p:nvPicPr>
          <p:cNvPr id="5" name="Picture 4" descr="eq.7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082" y="3332658"/>
            <a:ext cx="4477282" cy="26406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05894" y="2039288"/>
            <a:ext cx="722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LIEB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6677465" y="4330718"/>
            <a:ext cx="1389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solidFill>
                  <a:prstClr val="black"/>
                </a:solidFill>
              </a:rPr>
              <a:t>KAGOME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72477" y="3466811"/>
            <a:ext cx="2078244" cy="7995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755430" y="811112"/>
            <a:ext cx="1196404" cy="6708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901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.10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54" y="1448968"/>
            <a:ext cx="3700760" cy="4248516"/>
          </a:xfrm>
          <a:prstGeom prst="rect">
            <a:avLst/>
          </a:prstGeom>
        </p:spPr>
      </p:pic>
      <p:pic>
        <p:nvPicPr>
          <p:cNvPr id="5" name="Picture 4" descr="fig.1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281" y="1448968"/>
            <a:ext cx="4031622" cy="40875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0224" y="787094"/>
            <a:ext cx="722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LIEB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5863572" y="787094"/>
            <a:ext cx="1389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solidFill>
                  <a:prstClr val="black"/>
                </a:solidFill>
              </a:rPr>
              <a:t>KAGOME</a:t>
            </a:r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590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83924" y="357769"/>
            <a:ext cx="6591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Let us disturb things a bit…</a:t>
            </a:r>
            <a:endParaRPr lang="en-US" sz="2800" dirty="0"/>
          </a:p>
        </p:txBody>
      </p:sp>
      <p:pic>
        <p:nvPicPr>
          <p:cNvPr id="7" name="Picture 6" descr="fig.12a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54" y="2236061"/>
            <a:ext cx="4128978" cy="3082721"/>
          </a:xfrm>
          <a:prstGeom prst="rect">
            <a:avLst/>
          </a:prstGeom>
        </p:spPr>
      </p:pic>
      <p:pic>
        <p:nvPicPr>
          <p:cNvPr id="8" name="Picture 7" descr="fig.12b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331" y="2277347"/>
            <a:ext cx="4142223" cy="30604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83924" y="1815682"/>
            <a:ext cx="722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LIEB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5863572" y="1692180"/>
            <a:ext cx="1389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solidFill>
                  <a:prstClr val="black"/>
                </a:solidFill>
              </a:rPr>
              <a:t>KAGOME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3959" y="5858481"/>
            <a:ext cx="4006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Noise on initial charge….both stable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797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.15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210" y="1171695"/>
            <a:ext cx="7313986" cy="53285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81644" y="339881"/>
            <a:ext cx="4078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….noise on couplings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1202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bla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072" y="1746275"/>
            <a:ext cx="6894286" cy="263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75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7785" y="843643"/>
            <a:ext cx="75565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about </a:t>
            </a:r>
            <a:r>
              <a:rPr lang="en-US" sz="3200" dirty="0" err="1" smtClean="0"/>
              <a:t>disipation</a:t>
            </a:r>
            <a:r>
              <a:rPr lang="en-US" sz="3200" dirty="0" smtClean="0"/>
              <a:t> ?....</a:t>
            </a:r>
            <a:endParaRPr lang="en-US" sz="3200" dirty="0"/>
          </a:p>
        </p:txBody>
      </p:sp>
      <p:pic>
        <p:nvPicPr>
          <p:cNvPr id="5" name="Picture 4" descr="eq.9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85" y="1796143"/>
            <a:ext cx="4907644" cy="1179286"/>
          </a:xfrm>
          <a:prstGeom prst="rect">
            <a:avLst/>
          </a:prstGeom>
        </p:spPr>
      </p:pic>
      <p:pic>
        <p:nvPicPr>
          <p:cNvPr id="6" name="Picture 5" descr="eq1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114758"/>
            <a:ext cx="2674257" cy="976456"/>
          </a:xfrm>
          <a:prstGeom prst="rect">
            <a:avLst/>
          </a:prstGeom>
        </p:spPr>
      </p:pic>
      <p:pic>
        <p:nvPicPr>
          <p:cNvPr id="7" name="Picture 6" descr="eq.1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199" y="4091215"/>
            <a:ext cx="2584212" cy="10244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945966" y="4230628"/>
            <a:ext cx="331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Flatband</a:t>
            </a:r>
            <a:r>
              <a:rPr lang="en-US" dirty="0" smtClean="0"/>
              <a:t> survives but mode gets damped.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306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91153" y="2021399"/>
            <a:ext cx="6529033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Quasi 1D Finite size SRR capable of transporting </a:t>
            </a:r>
            <a:r>
              <a:rPr lang="en-US" dirty="0" err="1" smtClean="0"/>
              <a:t>magnetoinductive</a:t>
            </a:r>
            <a:r>
              <a:rPr lang="en-US" dirty="0" smtClean="0"/>
              <a:t> waves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Eigenstates</a:t>
            </a:r>
            <a:r>
              <a:rPr lang="en-US" dirty="0" smtClean="0"/>
              <a:t> of </a:t>
            </a:r>
            <a:r>
              <a:rPr lang="en-US" dirty="0" err="1" smtClean="0"/>
              <a:t>flatbands</a:t>
            </a:r>
            <a:r>
              <a:rPr lang="en-US" dirty="0" smtClean="0"/>
              <a:t> consisting of </a:t>
            </a:r>
            <a:r>
              <a:rPr lang="en-US" dirty="0" err="1" smtClean="0"/>
              <a:t>compacton</a:t>
            </a:r>
            <a:r>
              <a:rPr lang="en-US" dirty="0" smtClean="0"/>
              <a:t>-like states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Propagation without </a:t>
            </a:r>
            <a:r>
              <a:rPr lang="en-US" dirty="0" err="1" smtClean="0"/>
              <a:t>distorsion</a:t>
            </a:r>
            <a:r>
              <a:rPr lang="en-US" dirty="0" smtClean="0"/>
              <a:t> at long times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Combinations of </a:t>
            </a:r>
            <a:r>
              <a:rPr lang="en-US" dirty="0" err="1" smtClean="0"/>
              <a:t>flatband</a:t>
            </a:r>
            <a:r>
              <a:rPr lang="en-US" dirty="0" smtClean="0"/>
              <a:t> modes can also evolve in time without </a:t>
            </a:r>
            <a:r>
              <a:rPr lang="en-US" dirty="0" err="1" smtClean="0"/>
              <a:t>distorsion</a:t>
            </a:r>
            <a:r>
              <a:rPr lang="en-US" dirty="0" smtClean="0"/>
              <a:t> of initial shape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Storing of </a:t>
            </a:r>
            <a:r>
              <a:rPr lang="en-US" dirty="0"/>
              <a:t>magnetic energy in certain carefully chosen configurations that would remain immobile in time, constituting in this way a basis for a future stable magnetic storage </a:t>
            </a:r>
            <a:r>
              <a:rPr lang="en-US" dirty="0" smtClean="0"/>
              <a:t>device (provided we also manage to fight dissipation).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68511" y="1105651"/>
            <a:ext cx="4337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have we learned 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15079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1BFF52"/>
                </a:solidFill>
              </a:rPr>
              <a:t>Simplest  model: The SRR array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1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28600" y="152400"/>
            <a:ext cx="622711" cy="819150"/>
          </a:xfrm>
          <a:prstGeom prst="rect">
            <a:avLst/>
          </a:prstGeom>
        </p:spPr>
      </p:pic>
      <p:pic>
        <p:nvPicPr>
          <p:cNvPr id="15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Imagen 21" descr="SRRarray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9200" y="1600200"/>
            <a:ext cx="6400800" cy="952099"/>
          </a:xfrm>
          <a:prstGeom prst="rect">
            <a:avLst/>
          </a:prstGeom>
        </p:spPr>
      </p:pic>
      <p:pic>
        <p:nvPicPr>
          <p:cNvPr id="5" name="Picture 4" descr="eq1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924944"/>
            <a:ext cx="5184576" cy="1479060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437112"/>
            <a:ext cx="4320481" cy="1535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649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32" y="0"/>
            <a:ext cx="9144000" cy="1066800"/>
          </a:xfrm>
          <a:prstGeom prst="rect">
            <a:avLst/>
          </a:prstGeom>
          <a:gradFill flip="none" rotWithShape="1">
            <a:gsLst>
              <a:gs pos="47000">
                <a:srgbClr val="0E2C56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1BFF52"/>
                </a:solidFill>
              </a:rPr>
              <a:t>Split-Ring Resonator Array</a:t>
            </a:r>
            <a:endParaRPr lang="en-US" sz="2400" dirty="0">
              <a:solidFill>
                <a:srgbClr val="1BFF52"/>
              </a:solidFill>
            </a:endParaRPr>
          </a:p>
        </p:txBody>
      </p:sp>
      <p:pic>
        <p:nvPicPr>
          <p:cNvPr id="11" name="Imagen 10" descr="uchil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28600" y="152400"/>
            <a:ext cx="622711" cy="819150"/>
          </a:xfrm>
          <a:prstGeom prst="rect">
            <a:avLst/>
          </a:prstGeom>
        </p:spPr>
      </p:pic>
      <p:pic>
        <p:nvPicPr>
          <p:cNvPr id="15" name="10 Imagen" descr="recort 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600200" cy="8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agen 15" descr="SRRequation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8662" y="2975429"/>
            <a:ext cx="4863618" cy="1371600"/>
          </a:xfrm>
          <a:prstGeom prst="rect">
            <a:avLst/>
          </a:prstGeom>
        </p:spPr>
      </p:pic>
      <p:pic>
        <p:nvPicPr>
          <p:cNvPr id="18" name="Imagen 17" descr="SRRdispersion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2400" y="4648200"/>
            <a:ext cx="4756761" cy="1066800"/>
          </a:xfrm>
          <a:prstGeom prst="rect">
            <a:avLst/>
          </a:prstGeom>
        </p:spPr>
      </p:pic>
      <p:pic>
        <p:nvPicPr>
          <p:cNvPr id="21" name="Imagen 20" descr="qt.tif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4953000"/>
            <a:ext cx="3048000" cy="437834"/>
          </a:xfrm>
          <a:prstGeom prst="rect">
            <a:avLst/>
          </a:prstGeom>
        </p:spPr>
      </p:pic>
      <p:pic>
        <p:nvPicPr>
          <p:cNvPr id="22" name="Imagen 21" descr="SRRarray.tif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19200" y="1600200"/>
            <a:ext cx="6400800" cy="95209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5661248"/>
            <a:ext cx="18527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Symbol" charset="2"/>
                <a:cs typeface="Symbol" charset="2"/>
              </a:rPr>
              <a:t>l</a:t>
            </a:r>
            <a:r>
              <a:rPr lang="en-US" sz="2000" dirty="0" smtClean="0"/>
              <a:t>0m   ≈  1</a:t>
            </a:r>
            <a:r>
              <a:rPr lang="en-US" sz="2400" dirty="0" smtClean="0"/>
              <a:t>/m</a:t>
            </a:r>
            <a:r>
              <a:rPr lang="en-US" sz="2800" baseline="30000" dirty="0" smtClean="0"/>
              <a:t>3</a:t>
            </a:r>
            <a:endParaRPr lang="en-US" sz="2800" baseline="30000" dirty="0"/>
          </a:p>
        </p:txBody>
      </p:sp>
      <p:sp>
        <p:nvSpPr>
          <p:cNvPr id="3" name="TextBox 2"/>
          <p:cNvSpPr txBox="1"/>
          <p:nvPr/>
        </p:nvSpPr>
        <p:spPr>
          <a:xfrm>
            <a:off x="4139495" y="5749225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Magnetoinductive</a:t>
            </a:r>
            <a:r>
              <a:rPr lang="en-US" sz="2000" dirty="0" smtClean="0">
                <a:solidFill>
                  <a:srgbClr val="FF0000"/>
                </a:solidFill>
              </a:rPr>
              <a:t> waves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405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4847" y="2513097"/>
            <a:ext cx="56525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LA   RED   STUB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95868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1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73" y="1642289"/>
            <a:ext cx="9144000" cy="1120869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63" y="3498590"/>
            <a:ext cx="3593765" cy="1097643"/>
          </a:xfrm>
          <a:prstGeom prst="rect">
            <a:avLst/>
          </a:prstGeom>
        </p:spPr>
      </p:pic>
      <p:pic>
        <p:nvPicPr>
          <p:cNvPr id="6" name="Picture 5" descr="Stubanda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355" y="2866367"/>
            <a:ext cx="3973286" cy="2668625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373" y="687256"/>
            <a:ext cx="2725964" cy="277941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927" y="5890529"/>
            <a:ext cx="1351643" cy="251019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V="1">
            <a:off x="5166177" y="4596233"/>
            <a:ext cx="748393" cy="12942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748644" y="1723572"/>
            <a:ext cx="1043214" cy="9525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715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ig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208642"/>
            <a:ext cx="5106753" cy="6232072"/>
          </a:xfrm>
          <a:prstGeom prst="rect">
            <a:avLst/>
          </a:prstGeom>
        </p:spPr>
      </p:pic>
      <p:pic>
        <p:nvPicPr>
          <p:cNvPr id="7" name="Picture 6" descr="fig3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427" y="1123128"/>
            <a:ext cx="3755572" cy="235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562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odoCompacStubRP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657" y="0"/>
            <a:ext cx="5357004" cy="68580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78" y="2637331"/>
            <a:ext cx="2800350" cy="9068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06878" y="4372429"/>
            <a:ext cx="2568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Completely localized</a:t>
            </a:r>
          </a:p>
          <a:p>
            <a:r>
              <a:rPr lang="en-US" dirty="0" smtClean="0"/>
              <a:t>Initial profile</a:t>
            </a:r>
            <a:endParaRPr lang="en-US" dirty="0"/>
          </a:p>
        </p:txBody>
      </p:sp>
      <p:sp>
        <p:nvSpPr>
          <p:cNvPr id="3" name="Right Arrow 2"/>
          <p:cNvSpPr/>
          <p:nvPr/>
        </p:nvSpPr>
        <p:spPr>
          <a:xfrm>
            <a:off x="2836636" y="4779753"/>
            <a:ext cx="676728" cy="301617"/>
          </a:xfrm>
          <a:prstGeom prst="right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415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21429" y="653143"/>
            <a:ext cx="343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 robust is all this?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93260" y="2510971"/>
            <a:ext cx="2930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Perturbing the initial charge</a:t>
            </a:r>
            <a:endParaRPr lang="en-US" dirty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330" y="2545964"/>
            <a:ext cx="1861457" cy="3343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3260" y="3122808"/>
            <a:ext cx="3204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Perturbing the mutual couplings</a:t>
            </a:r>
            <a:endParaRPr lang="en-US" dirty="0"/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330" y="3122808"/>
            <a:ext cx="2292350" cy="3379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9257" y="4042228"/>
            <a:ext cx="2930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Anisotropy of the couplings</a:t>
            </a:r>
            <a:endParaRPr lang="en-US" dirty="0"/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936" y="3897085"/>
            <a:ext cx="3935185" cy="6819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46930" y="1533071"/>
            <a:ext cx="2322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Stability !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965" y="2545964"/>
            <a:ext cx="1750882" cy="334339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965" y="3136839"/>
            <a:ext cx="1823982" cy="32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577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4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99" y="580571"/>
            <a:ext cx="3169557" cy="2269783"/>
          </a:xfrm>
          <a:prstGeom prst="rect">
            <a:avLst/>
          </a:prstGeom>
        </p:spPr>
      </p:pic>
      <p:pic>
        <p:nvPicPr>
          <p:cNvPr id="5" name="Picture 4" descr="fig4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99" y="3363083"/>
            <a:ext cx="3118718" cy="2269783"/>
          </a:xfrm>
          <a:prstGeom prst="rect">
            <a:avLst/>
          </a:prstGeom>
        </p:spPr>
      </p:pic>
      <p:pic>
        <p:nvPicPr>
          <p:cNvPr id="6" name="Picture 5" descr="fig4c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371" y="3363083"/>
            <a:ext cx="3169557" cy="25717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94857" y="780143"/>
            <a:ext cx="7982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ymbol" charset="2"/>
                <a:cs typeface="Symbol" charset="2"/>
              </a:rPr>
              <a:t>w</a:t>
            </a:r>
            <a:r>
              <a:rPr lang="en-US" sz="1600" dirty="0" smtClean="0"/>
              <a:t>=0.1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4843121" y="1380853"/>
            <a:ext cx="3102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Perturbation </a:t>
            </a:r>
            <a:r>
              <a:rPr lang="en-US" dirty="0" smtClean="0"/>
              <a:t>initial charge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354133" y="5632866"/>
            <a:ext cx="321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88291" y="2794119"/>
            <a:ext cx="187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900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263</Words>
  <Application>Microsoft Macintosh PowerPoint</Application>
  <PresentationFormat>On-screen Show (4:3)</PresentationFormat>
  <Paragraphs>56</Paragraphs>
  <Slides>19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Universidad de Chile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Mario Molina</dc:creator>
  <cp:lastModifiedBy>Mario Molina</cp:lastModifiedBy>
  <cp:revision>47</cp:revision>
  <dcterms:created xsi:type="dcterms:W3CDTF">2017-10-16T19:40:48Z</dcterms:created>
  <dcterms:modified xsi:type="dcterms:W3CDTF">2017-11-08T21:28:26Z</dcterms:modified>
</cp:coreProperties>
</file>