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8" r:id="rId1"/>
    <p:sldMasterId id="2147483900" r:id="rId2"/>
  </p:sldMasterIdLst>
  <p:notesMasterIdLst>
    <p:notesMasterId r:id="rId34"/>
  </p:notesMasterIdLst>
  <p:sldIdLst>
    <p:sldId id="256" r:id="rId3"/>
    <p:sldId id="262" r:id="rId4"/>
    <p:sldId id="276" r:id="rId5"/>
    <p:sldId id="283" r:id="rId6"/>
    <p:sldId id="268" r:id="rId7"/>
    <p:sldId id="266" r:id="rId8"/>
    <p:sldId id="257" r:id="rId9"/>
    <p:sldId id="263" r:id="rId10"/>
    <p:sldId id="277" r:id="rId11"/>
    <p:sldId id="291" r:id="rId12"/>
    <p:sldId id="292" r:id="rId13"/>
    <p:sldId id="285" r:id="rId14"/>
    <p:sldId id="273" r:id="rId15"/>
    <p:sldId id="284" r:id="rId16"/>
    <p:sldId id="260" r:id="rId17"/>
    <p:sldId id="278" r:id="rId18"/>
    <p:sldId id="286" r:id="rId19"/>
    <p:sldId id="280" r:id="rId20"/>
    <p:sldId id="281" r:id="rId21"/>
    <p:sldId id="293" r:id="rId22"/>
    <p:sldId id="275" r:id="rId23"/>
    <p:sldId id="269" r:id="rId24"/>
    <p:sldId id="271" r:id="rId25"/>
    <p:sldId id="265" r:id="rId26"/>
    <p:sldId id="287" r:id="rId27"/>
    <p:sldId id="288" r:id="rId28"/>
    <p:sldId id="289" r:id="rId29"/>
    <p:sldId id="264" r:id="rId30"/>
    <p:sldId id="290" r:id="rId31"/>
    <p:sldId id="259" r:id="rId32"/>
    <p:sldId id="267" r:id="rId33"/>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co Javier Nicolás Del Basto (francisco.delbasto)" initials="FJNDB(" lastIdx="1" clrIdx="0">
    <p:extLst>
      <p:ext uri="{19B8F6BF-5375-455C-9EA6-DF929625EA0E}">
        <p15:presenceInfo xmlns:p15="http://schemas.microsoft.com/office/powerpoint/2012/main" userId="S::francisco.delbasto@uchile.cl::8deb32df-b1ab-438d-a2e4-a73ae14963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7A3E"/>
    <a:srgbClr val="637052"/>
    <a:srgbClr val="967738"/>
    <a:srgbClr val="FFFFFF"/>
    <a:srgbClr val="969C8D"/>
    <a:srgbClr val="DD8215"/>
    <a:srgbClr val="D8DCDB"/>
    <a:srgbClr val="E483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448" autoAdjust="0"/>
  </p:normalViewPr>
  <p:slideViewPr>
    <p:cSldViewPr snapToGrid="0">
      <p:cViewPr varScale="1">
        <p:scale>
          <a:sx n="111" d="100"/>
          <a:sy n="111" d="100"/>
        </p:scale>
        <p:origin x="594" y="9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tableStyles" Target="tableStyles.xml"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notesMaster" Target="notesMasters/notesMaster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slide" Target="slides/slide27.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viewProps" Target="viewProps.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presProps" Target="presProps.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commentAuthors" Target="commentAuthor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E136B095-FFF1-4D40-B0D2-385B248A74D3}" type="datetimeFigureOut">
              <a:rPr lang="es-CL" smtClean="0"/>
              <a:t>27-06-2023</a:t>
            </a:fld>
            <a:endParaRPr lang="es-CL"/>
          </a:p>
        </p:txBody>
      </p:sp>
      <p:sp>
        <p:nvSpPr>
          <p:cNvPr id="4" name="Marcador de imagen de diapositiva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A9484300-118E-433F-A0A2-2FFD0DF354C0}" type="slidenum">
              <a:rPr lang="es-CL" smtClean="0"/>
              <a:t>‹Nº›</a:t>
            </a:fld>
            <a:endParaRPr lang="es-CL"/>
          </a:p>
        </p:txBody>
      </p:sp>
    </p:spTree>
    <p:extLst>
      <p:ext uri="{BB962C8B-B14F-4D97-AF65-F5344CB8AC3E}">
        <p14:creationId xmlns:p14="http://schemas.microsoft.com/office/powerpoint/2010/main" val="190372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Font typeface="+mj-lt"/>
              <a:buAutoNum type="arabicPeriod"/>
            </a:pPr>
            <a:r>
              <a:rPr lang="es-CL" dirty="0"/>
              <a:t>Quienes migran</a:t>
            </a:r>
          </a:p>
          <a:p>
            <a:pPr marL="685800" lvl="1" indent="-228600">
              <a:buFont typeface="Arial" panose="020B0604020202020204" pitchFamily="34" charset="0"/>
              <a:buChar char="•"/>
            </a:pPr>
            <a:r>
              <a:rPr lang="es-CL" dirty="0"/>
              <a:t>Fenómeno extendido en distintos </a:t>
            </a:r>
            <a:r>
              <a:rPr lang="es-CL" dirty="0" err="1"/>
              <a:t>clados</a:t>
            </a:r>
            <a:r>
              <a:rPr lang="es-CL" dirty="0"/>
              <a:t>, pueden migrar miles de kilómetros como los ungulados y más como las mariposas monarca y las tortugas.</a:t>
            </a:r>
          </a:p>
          <a:p>
            <a:pPr marL="228600" indent="-228600">
              <a:buFont typeface="+mj-lt"/>
              <a:buAutoNum type="arabicPeriod"/>
            </a:pPr>
            <a:endParaRPr lang="es-CL" dirty="0"/>
          </a:p>
          <a:p>
            <a:pPr marL="228600" indent="-228600">
              <a:buFont typeface="+mj-lt"/>
              <a:buAutoNum type="arabicPeriod"/>
            </a:pPr>
            <a:r>
              <a:rPr lang="es-CL" dirty="0"/>
              <a:t>Definición de migración:</a:t>
            </a:r>
          </a:p>
          <a:p>
            <a:pPr marL="685800" lvl="1" indent="-228600">
              <a:buFont typeface="Arial" panose="020B0604020202020204" pitchFamily="34" charset="0"/>
              <a:buChar char="•"/>
            </a:pPr>
            <a:r>
              <a:rPr lang="es-CL" dirty="0"/>
              <a:t>La migración es cambio de la distribución espacio-temporal asociado a cambios estacionales, y que es importante en la ecología de los animales que lo realizan, en algunos casos involucra aspectos reproductivos, forrajeo, necesidades fisiológicas (ej. termorregulación). En varios casos se puede asociar a cambios estacionales.</a:t>
            </a:r>
          </a:p>
          <a:p>
            <a:pPr marL="228600" indent="-228600">
              <a:buFont typeface="+mj-lt"/>
              <a:buAutoNum type="arabicPeriod"/>
            </a:pPr>
            <a:endParaRPr lang="es-CL" dirty="0"/>
          </a:p>
          <a:p>
            <a:pPr marL="228600" indent="-228600">
              <a:buFont typeface="+mj-lt"/>
              <a:buAutoNum type="arabicPeriod"/>
            </a:pPr>
            <a:r>
              <a:rPr lang="es-CL" dirty="0"/>
              <a:t> ¿Por qué es interesante la migración?</a:t>
            </a:r>
          </a:p>
          <a:p>
            <a:pPr marL="742950" lvl="1" indent="-285750">
              <a:buFont typeface="Arial" panose="020B0604020202020204" pitchFamily="34" charset="0"/>
              <a:buChar char="•"/>
            </a:pPr>
            <a:r>
              <a:rPr lang="es-CL" dirty="0"/>
              <a:t>Estamos en un contexto de amplio impacto de las actividades antrópicas en los ecosistemas en particular en la fragmentación de ecosistemas, un aspecto relevante debido que la migración pueden involucrar grandes distancias</a:t>
            </a:r>
          </a:p>
          <a:p>
            <a:pPr marL="742950" lvl="1" indent="-285750">
              <a:buFont typeface="Arial" panose="020B0604020202020204" pitchFamily="34" charset="0"/>
              <a:buChar char="•"/>
            </a:pPr>
            <a:endParaRPr lang="es-CL" dirty="0"/>
          </a:p>
          <a:p>
            <a:pPr marL="742950" lvl="1" indent="-285750">
              <a:buFont typeface="Arial" panose="020B0604020202020204" pitchFamily="34" charset="0"/>
              <a:buChar char="•"/>
            </a:pPr>
            <a:r>
              <a:rPr lang="es-CL" dirty="0"/>
              <a:t>Permite ungulados maximizar la ingesta de energía debido a la sincronización del movimiento con la emergencia de forraje de alta calidad a través del vasto paisaje (ya comentare esto con la </a:t>
            </a:r>
            <a:r>
              <a:rPr lang="es-CL" dirty="0" err="1"/>
              <a:t>green</a:t>
            </a:r>
            <a:r>
              <a:rPr lang="es-CL" dirty="0"/>
              <a:t>-wave-</a:t>
            </a:r>
            <a:r>
              <a:rPr lang="es-CL" dirty="0" err="1"/>
              <a:t>surfing</a:t>
            </a:r>
            <a:endParaRPr lang="es-CL" dirty="0"/>
          </a:p>
          <a:p>
            <a:pPr marL="742950" lvl="1" indent="-285750">
              <a:buFont typeface="Arial" panose="020B0604020202020204" pitchFamily="34" charset="0"/>
              <a:buChar char="•"/>
            </a:pPr>
            <a:r>
              <a:rPr lang="es-CL" dirty="0"/>
              <a:t>Incrementa el fitness</a:t>
            </a:r>
          </a:p>
          <a:p>
            <a:pPr marL="742950" lvl="1" indent="-285750">
              <a:buFont typeface="Arial" panose="020B0604020202020204" pitchFamily="34" charset="0"/>
              <a:buChar char="•"/>
            </a:pPr>
            <a:r>
              <a:rPr lang="es-CL" dirty="0"/>
              <a:t>Dado el efecto antrópico entender como la migración se desarrolla y se mantiene es fundamental para la conservación de este </a:t>
            </a:r>
            <a:r>
              <a:rPr lang="es-CL" dirty="0" err="1"/>
              <a:t>fenomeno</a:t>
            </a:r>
            <a:r>
              <a:rPr lang="es-CL" dirty="0"/>
              <a:t> global.</a:t>
            </a:r>
          </a:p>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2</a:t>
            </a:fld>
            <a:endParaRPr lang="es-CL"/>
          </a:p>
        </p:txBody>
      </p:sp>
    </p:spTree>
    <p:extLst>
      <p:ext uri="{BB962C8B-B14F-4D97-AF65-F5344CB8AC3E}">
        <p14:creationId xmlns:p14="http://schemas.microsoft.com/office/powerpoint/2010/main" val="177513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Principalmente traslocados desde Estados adyacentes hacia el Estado de Idaho y Wyoming.</a:t>
            </a:r>
          </a:p>
        </p:txBody>
      </p:sp>
      <p:sp>
        <p:nvSpPr>
          <p:cNvPr id="4" name="Marcador de número de diapositiva 3"/>
          <p:cNvSpPr>
            <a:spLocks noGrp="1"/>
          </p:cNvSpPr>
          <p:nvPr>
            <p:ph type="sldNum" sz="quarter" idx="5"/>
          </p:nvPr>
        </p:nvSpPr>
        <p:spPr/>
        <p:txBody>
          <a:bodyPr/>
          <a:lstStyle/>
          <a:p>
            <a:fld id="{A9484300-118E-433F-A0A2-2FFD0DF354C0}" type="slidenum">
              <a:rPr lang="es-CL" smtClean="0"/>
              <a:t>13</a:t>
            </a:fld>
            <a:endParaRPr lang="es-CL"/>
          </a:p>
        </p:txBody>
      </p:sp>
    </p:spTree>
    <p:extLst>
      <p:ext uri="{BB962C8B-B14F-4D97-AF65-F5344CB8AC3E}">
        <p14:creationId xmlns:p14="http://schemas.microsoft.com/office/powerpoint/2010/main" val="13944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Las poblaciones históricas presentan alto porcentaje de migración</a:t>
            </a:r>
          </a:p>
          <a:p>
            <a:endParaRPr lang="es-CL" dirty="0"/>
          </a:p>
          <a:p>
            <a:r>
              <a:rPr lang="es-CL" dirty="0"/>
              <a:t>Las poblaciones relocalizadas presentaron bajo porcentaje de migración</a:t>
            </a:r>
          </a:p>
        </p:txBody>
      </p:sp>
      <p:sp>
        <p:nvSpPr>
          <p:cNvPr id="4" name="Marcador de número de diapositiva 3"/>
          <p:cNvSpPr>
            <a:spLocks noGrp="1"/>
          </p:cNvSpPr>
          <p:nvPr>
            <p:ph type="sldNum" sz="quarter" idx="5"/>
          </p:nvPr>
        </p:nvSpPr>
        <p:spPr/>
        <p:txBody>
          <a:bodyPr/>
          <a:lstStyle/>
          <a:p>
            <a:fld id="{A9484300-118E-433F-A0A2-2FFD0DF354C0}" type="slidenum">
              <a:rPr lang="es-CL" smtClean="0"/>
              <a:t>14</a:t>
            </a:fld>
            <a:endParaRPr lang="es-CL"/>
          </a:p>
        </p:txBody>
      </p:sp>
    </p:spTree>
    <p:extLst>
      <p:ext uri="{BB962C8B-B14F-4D97-AF65-F5344CB8AC3E}">
        <p14:creationId xmlns:p14="http://schemas.microsoft.com/office/powerpoint/2010/main" val="419490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3. Como los individuos de poblaciones migratorias fallaron  en migrar cuando fueron traslocados en paisajes donde ellos no tenían experiencia previa (locación </a:t>
            </a:r>
            <a:r>
              <a:rPr lang="es-CL" dirty="0" err="1"/>
              <a:t>Seminoe</a:t>
            </a:r>
            <a:endParaRPr lang="es-CL" dirty="0"/>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4a. los genes son improbable a ser los agentes primarios que subyacen en la migración de ungulados.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4b. De hecho la migración podría requerir periodos extendidos de tiempo para el aprendizaje social y transmisión cultural para que ocurra.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18</a:t>
            </a:fld>
            <a:endParaRPr lang="es-CL"/>
          </a:p>
        </p:txBody>
      </p:sp>
    </p:spTree>
    <p:extLst>
      <p:ext uri="{BB962C8B-B14F-4D97-AF65-F5344CB8AC3E}">
        <p14:creationId xmlns:p14="http://schemas.microsoft.com/office/powerpoint/2010/main" val="53676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Font typeface="+mj-lt"/>
              <a:buAutoNum type="arabicPeriod"/>
            </a:pPr>
            <a:r>
              <a:rPr lang="es-CL" sz="1200" dirty="0"/>
              <a:t>El conocimiento se evalúa  como la diferencia entre la posición ocupada y el día que en esa locación aparece forraje de alta calidad.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dirty="0" err="1"/>
              <a:t>Surfing</a:t>
            </a:r>
            <a:r>
              <a:rPr lang="es-CL" dirty="0"/>
              <a:t> </a:t>
            </a:r>
            <a:r>
              <a:rPr lang="es-CL" dirty="0" err="1"/>
              <a:t>Knowledge</a:t>
            </a:r>
            <a:r>
              <a:rPr lang="es-CL" dirty="0"/>
              <a:t> = Que tanta información  los individuos y poblaciones tienen sobre la distribución de forraje de alta calidad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dirty="0"/>
              <a:t>Si la conducta de migración no tiene relación con el </a:t>
            </a:r>
            <a:r>
              <a:rPr lang="es-CL" sz="1200" dirty="0" err="1"/>
              <a:t>green</a:t>
            </a:r>
            <a:r>
              <a:rPr lang="es-CL" sz="1200" dirty="0"/>
              <a:t> wave </a:t>
            </a:r>
            <a:r>
              <a:rPr lang="es-CL" sz="1200" dirty="0" err="1"/>
              <a:t>surfing</a:t>
            </a:r>
            <a:r>
              <a:rPr lang="es-CL" sz="1200" dirty="0"/>
              <a:t>, entonces como ocurre la migración e incluso como es que los animales siguen esta onda.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L" dirty="0"/>
          </a:p>
          <a:p>
            <a:pPr marL="685800" lvl="1" indent="-228600">
              <a:buFont typeface="+mj-lt"/>
              <a:buAutoNum type="arabicPeriod"/>
            </a:pPr>
            <a:endParaRPr lang="es-CL" sz="1200" dirty="0"/>
          </a:p>
          <a:p>
            <a:pPr marL="228600" indent="-228600">
              <a:buFont typeface="+mj-lt"/>
              <a:buAutoNum type="arabicPeriod"/>
            </a:pPr>
            <a:endParaRPr lang="es-CL" sz="1200" dirty="0"/>
          </a:p>
          <a:p>
            <a:pPr marL="228600" indent="-228600">
              <a:buFont typeface="+mj-lt"/>
              <a:buAutoNum type="arabicPeriod"/>
            </a:pPr>
            <a:r>
              <a:rPr lang="es-CL" sz="1200" dirty="0"/>
              <a:t>Un animal con conocimiento debiese ocupar el espacio en fecha muy cercana al pico de forraje. Animales sin conocimiento aparecen en fechas más distantes al pico de forraje.</a:t>
            </a:r>
          </a:p>
          <a:p>
            <a:pPr marL="228600" indent="-228600">
              <a:buFont typeface="+mj-lt"/>
              <a:buAutoNum type="arabicPeriod"/>
            </a:pPr>
            <a:endParaRPr lang="es-CL" sz="1200" dirty="0"/>
          </a:p>
          <a:p>
            <a:pPr marL="228600" indent="-228600">
              <a:buFont typeface="+mj-lt"/>
              <a:buAutoNum type="arabicPeriod"/>
            </a:pPr>
            <a:r>
              <a:rPr lang="es-CL" sz="1200" dirty="0"/>
              <a:t>Para disminuir el efecto de efectos topográficos, se compara la posición respecto a simulaciones de animales omniscientes y animales ingenuos (comportamiento azaroso)</a:t>
            </a:r>
          </a:p>
          <a:p>
            <a:endParaRPr lang="es-C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evaluate the hypothesis that green-wave surfing is a learned behavior, we first calculated the surfing ability of each GPS-collared individual as the absolute difference between the day an individual occupied a location and the day forage quality peaked at that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then controlled for the influence that local differences in latitudinal, elevational, and topographical features may have on an individual’s ability to surf the green wave by comparing observed green-wave surfing ability with those of a “naïve </a:t>
            </a:r>
            <a:r>
              <a:rPr lang="en-US" dirty="0" err="1"/>
              <a:t>forager”that</a:t>
            </a:r>
            <a:r>
              <a:rPr lang="en-US" dirty="0"/>
              <a:t> moved at random and an “omniscient forager” that had complete knowledge of phenological patterns.</a:t>
            </a:r>
          </a:p>
          <a:p>
            <a:endParaRPr lang="en-US" dirty="0"/>
          </a:p>
          <a:p>
            <a:r>
              <a:rPr lang="en-US" dirty="0"/>
              <a:t>We found that the surfing knowledge of bighorn sheep from historical populations was approximately twice that of </a:t>
            </a:r>
            <a:r>
              <a:rPr lang="en-US" dirty="0" err="1"/>
              <a:t>transplante</a:t>
            </a:r>
            <a:r>
              <a:rPr lang="en-US" dirty="0"/>
              <a:t> individuals (Fig. 2B), suggesting that knowledge about local green waves may improve over time as animals learn and culturally transmit information about the seasonal distribution of high-quality forage.</a:t>
            </a:r>
          </a:p>
          <a:p>
            <a:endParaRPr lang="en-US"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19</a:t>
            </a:fld>
            <a:endParaRPr lang="es-CL"/>
          </a:p>
        </p:txBody>
      </p:sp>
    </p:spTree>
    <p:extLst>
      <p:ext uri="{BB962C8B-B14F-4D97-AF65-F5344CB8AC3E}">
        <p14:creationId xmlns:p14="http://schemas.microsoft.com/office/powerpoint/2010/main" val="1182097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Font typeface="+mj-lt"/>
              <a:buAutoNum type="arabicPeriod"/>
            </a:pPr>
            <a:r>
              <a:rPr lang="es-CL" sz="1200" dirty="0"/>
              <a:t>El conocimiento se evalúa  como la diferencia entre la posición ocupada y el día que en esa locación aparece forraje de alta calidad.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dirty="0" err="1"/>
              <a:t>Surfing</a:t>
            </a:r>
            <a:r>
              <a:rPr lang="es-CL" dirty="0"/>
              <a:t> </a:t>
            </a:r>
            <a:r>
              <a:rPr lang="es-CL" dirty="0" err="1"/>
              <a:t>Knowledge</a:t>
            </a:r>
            <a:r>
              <a:rPr lang="es-CL" dirty="0"/>
              <a:t> = Que tanta información  los individuos y poblaciones tienen sobre la distribución de forraje de alta calidad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dirty="0"/>
              <a:t>Si la conducta de migración no tiene relación con el </a:t>
            </a:r>
            <a:r>
              <a:rPr lang="es-CL" sz="1200" dirty="0" err="1"/>
              <a:t>green</a:t>
            </a:r>
            <a:r>
              <a:rPr lang="es-CL" sz="1200" dirty="0"/>
              <a:t> wave </a:t>
            </a:r>
            <a:r>
              <a:rPr lang="es-CL" sz="1200" dirty="0" err="1"/>
              <a:t>surfing</a:t>
            </a:r>
            <a:r>
              <a:rPr lang="es-CL" sz="1200" dirty="0"/>
              <a:t>, entonces como ocurre la migración e incluso como es que los animales siguen esta onda.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L" dirty="0"/>
          </a:p>
          <a:p>
            <a:pPr marL="685800" lvl="1" indent="-228600">
              <a:buFont typeface="+mj-lt"/>
              <a:buAutoNum type="arabicPeriod"/>
            </a:pPr>
            <a:endParaRPr lang="es-CL" sz="1200" dirty="0"/>
          </a:p>
          <a:p>
            <a:pPr marL="228600" indent="-228600">
              <a:buFont typeface="+mj-lt"/>
              <a:buAutoNum type="arabicPeriod"/>
            </a:pPr>
            <a:endParaRPr lang="es-CL" sz="1200" dirty="0"/>
          </a:p>
          <a:p>
            <a:pPr marL="228600" indent="-228600">
              <a:buFont typeface="+mj-lt"/>
              <a:buAutoNum type="arabicPeriod"/>
            </a:pPr>
            <a:r>
              <a:rPr lang="es-CL" sz="1200" dirty="0"/>
              <a:t>Un animal con conocimiento debiese ocupar el espacio en fecha muy cercana al pico de forraje. Animales sin conocimiento aparecen en fechas más distantes al pico de forraje.</a:t>
            </a:r>
          </a:p>
          <a:p>
            <a:pPr marL="228600" indent="-228600">
              <a:buFont typeface="+mj-lt"/>
              <a:buAutoNum type="arabicPeriod"/>
            </a:pPr>
            <a:endParaRPr lang="es-CL" sz="1200" dirty="0"/>
          </a:p>
          <a:p>
            <a:pPr marL="228600" indent="-228600">
              <a:buFont typeface="+mj-lt"/>
              <a:buAutoNum type="arabicPeriod"/>
            </a:pPr>
            <a:r>
              <a:rPr lang="es-CL" sz="1200" dirty="0"/>
              <a:t>Para disminuir el efecto de efectos topográficos, se compara la posición respecto a simulaciones de animales omniscientes y animales ingenuos (comportamiento azaroso)</a:t>
            </a:r>
          </a:p>
          <a:p>
            <a:endParaRPr lang="es-C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evaluate the hypothesis that green-wave surfing is a learned behavior, we first calculated the surfing ability of each GPS-collared individual as the absolute difference between the day an individual occupied a location and the day forage quality peaked at that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then controlled for the influence that local differences in latitudinal, elevational, and topographical features may have on an individual’s ability to surf the green wave by comparing observed green-wave surfing ability with those of a “naïve </a:t>
            </a:r>
            <a:r>
              <a:rPr lang="en-US" dirty="0" err="1"/>
              <a:t>forager”that</a:t>
            </a:r>
            <a:r>
              <a:rPr lang="en-US" dirty="0"/>
              <a:t> moved at random and an “omniscient forager” that had complete knowledge of phenological patterns.</a:t>
            </a:r>
          </a:p>
          <a:p>
            <a:endParaRPr lang="en-US" dirty="0"/>
          </a:p>
          <a:p>
            <a:r>
              <a:rPr lang="en-US" dirty="0"/>
              <a:t>We found that the surfing knowledge of bighorn sheep from historical populations was approximately twice that of </a:t>
            </a:r>
            <a:r>
              <a:rPr lang="en-US" dirty="0" err="1"/>
              <a:t>transplante</a:t>
            </a:r>
            <a:r>
              <a:rPr lang="en-US" dirty="0"/>
              <a:t> individuals (Fig. 2B), suggesting that knowledge about local green waves may improve over time as animals learn and culturally transmit information about the seasonal distribution of high-quality forage.</a:t>
            </a:r>
          </a:p>
          <a:p>
            <a:endParaRPr lang="en-US"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20</a:t>
            </a:fld>
            <a:endParaRPr lang="es-CL"/>
          </a:p>
        </p:txBody>
      </p:sp>
    </p:spTree>
    <p:extLst>
      <p:ext uri="{BB962C8B-B14F-4D97-AF65-F5344CB8AC3E}">
        <p14:creationId xmlns:p14="http://schemas.microsoft.com/office/powerpoint/2010/main" val="2536047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hypothesis that ungulate migration is established and maintained by cultural transmission predicts that green-wave surfing knowledge and, subsequently, the propensity to migrate should increase as animals learn how to exploit landscapes and transmit that foraging information across generations (vertical transmission of information). </a:t>
            </a:r>
          </a:p>
          <a:p>
            <a:endParaRPr lang="en-US" dirty="0"/>
          </a:p>
          <a:p>
            <a:r>
              <a:rPr lang="en-US" dirty="0"/>
              <a:t>To evaluate the influence of vertical transmission on surfing knowledge and migratory propensity, we expanded our analysis to include individuals from four additional populations of bighorn sheep (an additional 58 individuals) and five populations of moose (Alces </a:t>
            </a:r>
            <a:r>
              <a:rPr lang="en-US" dirty="0" err="1"/>
              <a:t>alces</a:t>
            </a:r>
            <a:r>
              <a:rPr lang="en-US" dirty="0"/>
              <a:t>; 189 individuals) that were GPS collared ~10 to 110 years after either translocation or natural colonization (Fig. 1, table S1, and SM).</a:t>
            </a:r>
          </a:p>
          <a:p>
            <a:endParaRPr lang="en-US" dirty="0"/>
          </a:p>
          <a:p>
            <a:r>
              <a:rPr lang="en-US" dirty="0"/>
              <a:t>We found that the surfing knowledge of both bighorn sheep and moose increased as time since population establishment increased (Fig. 3A).</a:t>
            </a:r>
          </a:p>
          <a:p>
            <a:endParaRPr lang="en-US" dirty="0"/>
          </a:p>
          <a:p>
            <a:r>
              <a:rPr lang="en-US" dirty="0"/>
              <a:t>As time passed and bighorn sheep and moose increased their surfing knowledge, their migratory propensities also increased (Fig. 3, B and C).</a:t>
            </a:r>
          </a:p>
          <a:p>
            <a:endParaRPr lang="en-US" dirty="0"/>
          </a:p>
          <a:p>
            <a:r>
              <a:rPr lang="en-US" dirty="0"/>
              <a:t>Although population density and migratory propensity are sometimes correlated positively (24), migratory propensity did not change with substantial decreases in population density caused by epizootics, habitat loss, and increased predation (25, 26).</a:t>
            </a:r>
          </a:p>
          <a:p>
            <a:endParaRPr lang="es-CL" dirty="0"/>
          </a:p>
          <a:p>
            <a:r>
              <a:rPr lang="en-US" dirty="0"/>
              <a:t>Together, these results demonstrate that ungulates accumulate knowledge of local phenological patterns over time via the “ratcheting effect,” wherein each generation augments culturally transmitted information with information gained from their own experience, a process known as cumulative cultural evolution (15, 20).</a:t>
            </a:r>
            <a:endParaRPr lang="es-CL" dirty="0"/>
          </a:p>
          <a:p>
            <a:endParaRPr lang="es-CL" dirty="0"/>
          </a:p>
          <a:p>
            <a:r>
              <a:rPr lang="en-US" dirty="0"/>
              <a:t>Cultural transmission therefore acts as a second (nongenetic) inheritance system for ungulates, shaping their foraging and migratory behavior and ultimately providing the primary mechanism by which their migrations have evolved.</a:t>
            </a:r>
            <a:endParaRPr lang="es-CL" dirty="0"/>
          </a:p>
          <a:p>
            <a:endParaRPr lang="es-CL" dirty="0"/>
          </a:p>
          <a:p>
            <a:r>
              <a:rPr lang="en-US" dirty="0"/>
              <a:t>Across the globe, anthropogenic barriers have disrupted ungulate migrations, triggered </a:t>
            </a:r>
            <a:r>
              <a:rPr lang="en-US" dirty="0" err="1"/>
              <a:t>declinesin</a:t>
            </a:r>
            <a:r>
              <a:rPr lang="en-US" dirty="0"/>
              <a:t> population abundance, and even caused local extirpations (4).</a:t>
            </a:r>
            <a:endParaRPr lang="es-CL" dirty="0"/>
          </a:p>
          <a:p>
            <a:endParaRPr lang="es-CL" dirty="0"/>
          </a:p>
          <a:p>
            <a:r>
              <a:rPr lang="en-US" dirty="0"/>
              <a:t>Our results provide empirical evidence that learning and cultural transmission underlie the establishment and maintenance of ungulate migration. Because ungulate migrations stem from decades of social learning about spatial patterns of plant phenology, loss of migration will result in a marked decrease in the knowledge ungulates possess about how to optimally exploit their </a:t>
            </a:r>
            <a:r>
              <a:rPr lang="en-US" dirty="0" err="1"/>
              <a:t>hábitats</a:t>
            </a:r>
            <a:endParaRPr lang="es-CL" dirty="0"/>
          </a:p>
          <a:p>
            <a:endParaRPr lang="es-CL" dirty="0"/>
          </a:p>
          <a:p>
            <a:r>
              <a:rPr lang="en-US" dirty="0"/>
              <a:t>Hence, restoring migratory populations after extirpation or the removal of barriers to movement will be hindered by poor foraging efficiency, suppressed fitness, and reduced population performance (2, 3).</a:t>
            </a:r>
            <a:endParaRPr lang="es-CL" dirty="0"/>
          </a:p>
          <a:p>
            <a:endParaRPr lang="es-CL" dirty="0"/>
          </a:p>
          <a:p>
            <a:r>
              <a:rPr lang="en-US" dirty="0"/>
              <a:t>Thus, conservation of existing migration corridors, stopover sites, and seasonal ranges not only protects the landscapes that ungulates depend on (27, 28); such efforts also maintain the traditional knowledge. Thus, conservation of existing migration corridors, stopover sites, and seasonal ranges not only protects the landscapes that ungulates depend on (27, 28); such efforts also maintain the traditional knowledge</a:t>
            </a:r>
          </a:p>
          <a:p>
            <a:endParaRPr lang="en-US" dirty="0"/>
          </a:p>
          <a:p>
            <a:endParaRPr lang="en-US" dirty="0"/>
          </a:p>
          <a:p>
            <a:r>
              <a:rPr lang="en-US" sz="1200" dirty="0" err="1"/>
              <a:t>urfing</a:t>
            </a:r>
            <a:r>
              <a:rPr lang="en-US" sz="1200" dirty="0"/>
              <a:t> skills were correlated with the development of migration but improved less markedly over time. Even in native herds, surfing performance was lower than that expected of a theoretical omniscient ungulate that surfed the green wave perfectly.</a:t>
            </a:r>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21</a:t>
            </a:fld>
            <a:endParaRPr lang="es-CL"/>
          </a:p>
        </p:txBody>
      </p:sp>
    </p:spTree>
    <p:extLst>
      <p:ext uri="{BB962C8B-B14F-4D97-AF65-F5344CB8AC3E}">
        <p14:creationId xmlns:p14="http://schemas.microsoft.com/office/powerpoint/2010/main" val="124912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Although population density and migratory propensity are sometimes correlated positively (24), migratory propensity did not change with substantial decreases in population density caused by epizootics, habitat loss, and increased predation (25, 26). Together, these results demonstrate that ungulates accumulate knowledge of local phenological patterns over time via the “ratcheting effect,” wherein each generation augments culturally transmitted information with information gained from their own experience, a process known as cumulative cultural evolution (15, 20). Cultural transmission therefore acts as a second (nongenetic) inheritance system for ungulates, shaping their foraging and migratory behavior and ultimately providing the primary mechanism by which their migrations have evolved. Across the globe, anthropogenic barriers have disrupted ungulate migrations, triggered declines Although population density and migratory propensity are sometimes correlated positively (24), migratory propensity did not change with substantial decreases in population density caused by epizootics, habitat loss, and increased predation (25, 26). Together, these results demonstrate that ungulates accumulate knowledge of local phenological patterns over time via the “ratcheting effect,” wherein each generation augments culturally transmitted information with information gained from their own experience, a process known as cumulative cultural evolution (15, 20). Cultural transmission therefore acts as a second (nongenetic) inheritance system for ungulates, shaping their foraging and migratory behavior and ultimately providing the primary mechanism by which their migrations have evolved. Across the globe, anthropogenic barriers have disrupted ungulate migrations, triggered declines.</a:t>
            </a:r>
          </a:p>
          <a:p>
            <a:endParaRPr lang="en-US" dirty="0"/>
          </a:p>
          <a:p>
            <a:r>
              <a:rPr lang="en-US" dirty="0"/>
              <a:t>in population abundance, and even caused local extirpations (4). Our results provide empirical evidence that learning and cultural transmission underlie the establishment and maintenance of ungulate migration. Because ungulate migrations stem from decades of social learning about spatial patterns of plant phenology, loss of migration will result in a marked decrease in the knowledge ungulates possess about how to optimally exploit their habitats. Hence, restoring migratory populations after extirpation or the removal of barriers to movement will be hindered by poor foraging efficiency, suppressed fitness, and reduced population performance (2, 3). Thus, conservation of existing migration corridors, stopover sites, and seasonal ranges not only protects the landscapes that ungulates depend on (27, 28); such efforts also maintain the traditional knowledge and culture that migratory animals use to bolster fitness and sustain abundant populations (13, 29).</a:t>
            </a:r>
          </a:p>
        </p:txBody>
      </p:sp>
      <p:sp>
        <p:nvSpPr>
          <p:cNvPr id="4" name="Marcador de número de diapositiva 3"/>
          <p:cNvSpPr>
            <a:spLocks noGrp="1"/>
          </p:cNvSpPr>
          <p:nvPr>
            <p:ph type="sldNum" sz="quarter" idx="5"/>
          </p:nvPr>
        </p:nvSpPr>
        <p:spPr/>
        <p:txBody>
          <a:bodyPr/>
          <a:lstStyle/>
          <a:p>
            <a:fld id="{A9484300-118E-433F-A0A2-2FFD0DF354C0}" type="slidenum">
              <a:rPr lang="es-CL" smtClean="0"/>
              <a:t>22</a:t>
            </a:fld>
            <a:endParaRPr lang="es-CL"/>
          </a:p>
        </p:txBody>
      </p:sp>
    </p:spTree>
    <p:extLst>
      <p:ext uri="{BB962C8B-B14F-4D97-AF65-F5344CB8AC3E}">
        <p14:creationId xmlns:p14="http://schemas.microsoft.com/office/powerpoint/2010/main" val="524728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endParaRPr lang="es-CL" dirty="0"/>
          </a:p>
          <a:p>
            <a:endParaRPr lang="es-CL" dirty="0"/>
          </a:p>
          <a:p>
            <a:r>
              <a:rPr lang="es-CL" dirty="0"/>
              <a:t>Se hipotetiza que la memoria y aprendizaje social subyace a la migración ungulada.</a:t>
            </a:r>
          </a:p>
          <a:p>
            <a:endParaRPr lang="es-CL" dirty="0"/>
          </a:p>
          <a:p>
            <a:r>
              <a:rPr lang="es-CL" dirty="0"/>
              <a:t>Los </a:t>
            </a:r>
            <a:r>
              <a:rPr lang="es-CL" dirty="0" err="1"/>
              <a:t>bisones</a:t>
            </a:r>
            <a:r>
              <a:rPr lang="es-CL" dirty="0"/>
              <a:t> recuerdan lugares con alta calidad de forraje y transmiten la información a sus </a:t>
            </a:r>
            <a:r>
              <a:rPr lang="es-CL" dirty="0" err="1"/>
              <a:t>conespecificos</a:t>
            </a:r>
            <a:endParaRPr lang="es-CL" dirty="0"/>
          </a:p>
          <a:p>
            <a:endParaRPr lang="es-CL" dirty="0"/>
          </a:p>
          <a:p>
            <a:r>
              <a:rPr lang="es-CL" dirty="0"/>
              <a:t>Los alces y ciervos de cola blanca adoptan las estrategias de movimiento de sus madres. </a:t>
            </a:r>
          </a:p>
          <a:p>
            <a:endParaRPr lang="es-CL" dirty="0"/>
          </a:p>
          <a:p>
            <a:r>
              <a:rPr lang="es-CL" dirty="0"/>
              <a:t>Sin embargo, la hipótesis de aprendizaje social subyace el desarrollo y mantención de la migración ungulada no ha sido </a:t>
            </a:r>
            <a:r>
              <a:rPr lang="es-CL" dirty="0" err="1"/>
              <a:t>provada</a:t>
            </a:r>
            <a:r>
              <a:rPr lang="es-CL" dirty="0"/>
              <a:t>.</a:t>
            </a:r>
          </a:p>
          <a:p>
            <a:endParaRPr lang="es-CL" dirty="0"/>
          </a:p>
          <a:p>
            <a:endParaRPr lang="es-CL" dirty="0"/>
          </a:p>
          <a:p>
            <a:r>
              <a:rPr lang="en-US" dirty="0"/>
              <a:t>From tropical savannas to the Arctic tundra, the migrations of ungulates (hooved mammals) can span more than 1000 km and are considered among the most awe inspiring of natural phenomena. Migration allows ungulates to maximize energy intake by synchronizing their movements with the emergence of high-quality forage across vast landscapes (1). Consequently, migration often bolsters fitness and results in migratory individuals’ greatly outnumbering residents (2, 3). Despite their critical importance, migrations are increasingly imperiled by human activities (4). Thus, understanding how migrations are developed and maintained is critical for the conservation of this global phenomenon (5). Ecologists have long speculated that memory and social learning underlie ungulate migration (6–8). Bison (Bison bison) remember the locations of high-quality forage and transmit such information to conspecifics (9), whereas moose (Alces </a:t>
            </a:r>
            <a:r>
              <a:rPr lang="en-US" dirty="0" err="1"/>
              <a:t>alces</a:t>
            </a:r>
            <a:r>
              <a:rPr lang="en-US" dirty="0"/>
              <a:t>) and white-tailed deer (Odocoileus virginianus) adopt the movement strategies of their mothers (6, 7). Nevertheless, the hypothesis that social learning underlies the development and maintenance of ungulate migration has not been tested with empirical data.</a:t>
            </a:r>
            <a:endParaRPr lang="es-CL" dirty="0"/>
          </a:p>
          <a:p>
            <a:endParaRPr lang="es-CL" dirty="0"/>
          </a:p>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3</a:t>
            </a:fld>
            <a:endParaRPr lang="es-CL"/>
          </a:p>
        </p:txBody>
      </p:sp>
    </p:spTree>
    <p:extLst>
      <p:ext uri="{BB962C8B-B14F-4D97-AF65-F5344CB8AC3E}">
        <p14:creationId xmlns:p14="http://schemas.microsoft.com/office/powerpoint/2010/main" val="79314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Así, si la migración no tiene como tallo un conjunto de rasgos heredados genéticamente, los individuos </a:t>
            </a:r>
            <a:r>
              <a:rPr lang="es-CL" dirty="0" err="1"/>
              <a:t>deberan</a:t>
            </a:r>
            <a:r>
              <a:rPr lang="es-CL" dirty="0"/>
              <a:t> fallar en migrar cuando son primera vez traslocados en nuevos paisajes </a:t>
            </a:r>
            <a:r>
              <a:rPr lang="es-CL" dirty="0" err="1"/>
              <a:t>dode</a:t>
            </a:r>
            <a:r>
              <a:rPr lang="es-CL" dirty="0"/>
              <a:t> la migración podría ser una estrategia rentable</a:t>
            </a:r>
          </a:p>
          <a:p>
            <a:endParaRPr lang="es-CL" dirty="0"/>
          </a:p>
          <a:p>
            <a:r>
              <a:rPr lang="es-CL" dirty="0"/>
              <a:t>LA conducta de </a:t>
            </a:r>
            <a:r>
              <a:rPr lang="es-CL" dirty="0" err="1"/>
              <a:t>green</a:t>
            </a:r>
            <a:r>
              <a:rPr lang="es-CL" dirty="0"/>
              <a:t> wave surf es innata o social.</a:t>
            </a:r>
          </a:p>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5</a:t>
            </a:fld>
            <a:endParaRPr lang="es-CL"/>
          </a:p>
        </p:txBody>
      </p:sp>
    </p:spTree>
    <p:extLst>
      <p:ext uri="{BB962C8B-B14F-4D97-AF65-F5344CB8AC3E}">
        <p14:creationId xmlns:p14="http://schemas.microsoft.com/office/powerpoint/2010/main" val="145348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Estos animales en Estados unidos permite estudiar la pregunta de a que se relaciona esta conducta. </a:t>
            </a:r>
          </a:p>
        </p:txBody>
      </p:sp>
      <p:sp>
        <p:nvSpPr>
          <p:cNvPr id="4" name="Marcador de número de diapositiva 3"/>
          <p:cNvSpPr>
            <a:spLocks noGrp="1"/>
          </p:cNvSpPr>
          <p:nvPr>
            <p:ph type="sldNum" sz="quarter" idx="5"/>
          </p:nvPr>
        </p:nvSpPr>
        <p:spPr/>
        <p:txBody>
          <a:bodyPr/>
          <a:lstStyle/>
          <a:p>
            <a:fld id="{A9484300-118E-433F-A0A2-2FFD0DF354C0}" type="slidenum">
              <a:rPr lang="es-CL" smtClean="0"/>
              <a:t>6</a:t>
            </a:fld>
            <a:endParaRPr lang="es-CL"/>
          </a:p>
        </p:txBody>
      </p:sp>
    </p:spTree>
    <p:extLst>
      <p:ext uri="{BB962C8B-B14F-4D97-AF65-F5344CB8AC3E}">
        <p14:creationId xmlns:p14="http://schemas.microsoft.com/office/powerpoint/2010/main" val="107824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7</a:t>
            </a:fld>
            <a:endParaRPr lang="es-CL"/>
          </a:p>
        </p:txBody>
      </p:sp>
    </p:spTree>
    <p:extLst>
      <p:ext uri="{BB962C8B-B14F-4D97-AF65-F5344CB8AC3E}">
        <p14:creationId xmlns:p14="http://schemas.microsoft.com/office/powerpoint/2010/main" val="48198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8</a:t>
            </a:fld>
            <a:endParaRPr lang="es-CL"/>
          </a:p>
        </p:txBody>
      </p:sp>
    </p:spTree>
    <p:extLst>
      <p:ext uri="{BB962C8B-B14F-4D97-AF65-F5344CB8AC3E}">
        <p14:creationId xmlns:p14="http://schemas.microsoft.com/office/powerpoint/2010/main" val="1483372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quantified how green waves of forage propagated across individual landscapes (1000 to 3600 km2 ) by measuring the date each pixel in a rasterized time series of the normalized difference vegetation index (250-m spatial resolution, 8-day temporal resolution) peaked in forage quality (SM) (23). Using this rasterized measure of peak forage quality, we quantified the </a:t>
            </a:r>
            <a:r>
              <a:rPr lang="en-US" dirty="0" err="1"/>
              <a:t>semivariance</a:t>
            </a:r>
            <a:r>
              <a:rPr lang="en-US" dirty="0"/>
              <a:t> (the magnitude of the wave) in the date of peak forage quality across a range of spatial lags (the distance the wave traveled) (SM).</a:t>
            </a:r>
          </a:p>
          <a:p>
            <a:endParaRPr lang="en-US" dirty="0"/>
          </a:p>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9</a:t>
            </a:fld>
            <a:endParaRPr lang="es-CL"/>
          </a:p>
        </p:txBody>
      </p:sp>
    </p:spTree>
    <p:extLst>
      <p:ext uri="{BB962C8B-B14F-4D97-AF65-F5344CB8AC3E}">
        <p14:creationId xmlns:p14="http://schemas.microsoft.com/office/powerpoint/2010/main" val="216862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quantified how green waves of forage propagated across individual landscapes (1000 to 3600 km2 ) by measuring the date each pixel in a rasterized time series of the normalized difference vegetation index (250-m spatial resolution, 8-day temporal resolution) peaked in forage quality (SM) (23). Using this rasterized measure of peak forage quality, we quantified the </a:t>
            </a:r>
            <a:r>
              <a:rPr lang="en-US" dirty="0" err="1"/>
              <a:t>semivariance</a:t>
            </a:r>
            <a:r>
              <a:rPr lang="en-US" dirty="0"/>
              <a:t> (the magnitude of the wave) in the date of peak forage quality across a range of spatial lags (the distance the wave traveled) (SM).</a:t>
            </a:r>
          </a:p>
          <a:p>
            <a:endParaRPr lang="en-US" dirty="0"/>
          </a:p>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10</a:t>
            </a:fld>
            <a:endParaRPr lang="es-CL"/>
          </a:p>
        </p:txBody>
      </p:sp>
    </p:spTree>
    <p:extLst>
      <p:ext uri="{BB962C8B-B14F-4D97-AF65-F5344CB8AC3E}">
        <p14:creationId xmlns:p14="http://schemas.microsoft.com/office/powerpoint/2010/main" val="65234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quantified how green waves of forage propagated across individual landscapes (1000 to 3600 km2 ) by measuring the date each pixel in a rasterized time series of the normalized difference vegetation index (250-m spatial resolution, 8-day temporal resolution) peaked in forage quality (SM) (23). Using this rasterized measure of peak forage quality, we quantified the </a:t>
            </a:r>
            <a:r>
              <a:rPr lang="en-US" dirty="0" err="1"/>
              <a:t>semivariance</a:t>
            </a:r>
            <a:r>
              <a:rPr lang="en-US" dirty="0"/>
              <a:t> (the magnitude of the wave) in the date of peak forage quality across a range of spatial lags (the distance the wave traveled) (SM).</a:t>
            </a:r>
          </a:p>
          <a:p>
            <a:endParaRPr lang="en-US" dirty="0"/>
          </a:p>
          <a:p>
            <a:endParaRPr lang="es-CL" dirty="0"/>
          </a:p>
        </p:txBody>
      </p:sp>
      <p:sp>
        <p:nvSpPr>
          <p:cNvPr id="4" name="Marcador de número de diapositiva 3"/>
          <p:cNvSpPr>
            <a:spLocks noGrp="1"/>
          </p:cNvSpPr>
          <p:nvPr>
            <p:ph type="sldNum" sz="quarter" idx="5"/>
          </p:nvPr>
        </p:nvSpPr>
        <p:spPr/>
        <p:txBody>
          <a:bodyPr/>
          <a:lstStyle/>
          <a:p>
            <a:fld id="{A9484300-118E-433F-A0A2-2FFD0DF354C0}" type="slidenum">
              <a:rPr lang="es-CL" smtClean="0"/>
              <a:t>11</a:t>
            </a:fld>
            <a:endParaRPr lang="es-CL"/>
          </a:p>
        </p:txBody>
      </p:sp>
    </p:spTree>
    <p:extLst>
      <p:ext uri="{BB962C8B-B14F-4D97-AF65-F5344CB8AC3E}">
        <p14:creationId xmlns:p14="http://schemas.microsoft.com/office/powerpoint/2010/main" val="124760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98669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664751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891356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896B20-6302-4FB7-8C4C-790FD606BF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2C7E967-76B3-4D7A-B24D-DB21A5BD4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F8E0461-6684-491E-A9CC-15BE64EA1290}"/>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5" name="Marcador de pie de página 4">
            <a:extLst>
              <a:ext uri="{FF2B5EF4-FFF2-40B4-BE49-F238E27FC236}">
                <a16:creationId xmlns:a16="http://schemas.microsoft.com/office/drawing/2014/main" id="{1EC07008-36A8-40C4-B7B1-DD71410426F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776E03E-D413-4D7F-B452-8E951A4E7B23}"/>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5911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72064-4C9F-4FB9-9E4C-A69F55BBB7A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9759135-B8E7-4C3E-8A5A-CD98F2A51E1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492FB18-A5A1-4101-999E-53BFE817E995}"/>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5" name="Marcador de pie de página 4">
            <a:extLst>
              <a:ext uri="{FF2B5EF4-FFF2-40B4-BE49-F238E27FC236}">
                <a16:creationId xmlns:a16="http://schemas.microsoft.com/office/drawing/2014/main" id="{C81728E2-6923-44B3-A3D0-6477CDA378D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2E054E8-C1EA-44AE-AC1A-EC14BC1A27C3}"/>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132663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0453D-D0C0-4ED6-99CE-671D76FA1F0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B4FF6BB-8F84-45B4-AB19-C1AEE3689C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F84ED46-FC52-48DC-A36E-48B012EA3A25}"/>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5" name="Marcador de pie de página 4">
            <a:extLst>
              <a:ext uri="{FF2B5EF4-FFF2-40B4-BE49-F238E27FC236}">
                <a16:creationId xmlns:a16="http://schemas.microsoft.com/office/drawing/2014/main" id="{6C4AAD99-1373-4D84-800B-0289D3E04A4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1CD9F8F-D69F-4DE0-AE9D-5B40F2C4B396}"/>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1071486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F5A2BE-9C21-4104-8092-29B744C14B8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1CC5CF1-A7BB-467D-BC54-F4D2C18AE53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29744CA6-B84B-43B2-AAB1-794751BEB6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F7BA6EC8-82CA-45DF-9422-F83022F924E2}"/>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6" name="Marcador de pie de página 5">
            <a:extLst>
              <a:ext uri="{FF2B5EF4-FFF2-40B4-BE49-F238E27FC236}">
                <a16:creationId xmlns:a16="http://schemas.microsoft.com/office/drawing/2014/main" id="{E63C2E16-63E8-49F8-A9F6-16CDBFEA5C0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E069357-C071-40F2-A67D-2ACFBAC3CD89}"/>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222673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2FA7C-F237-42C3-9700-3CD903EA856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39A4A33-FD2C-4677-98A4-0455C530C8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30717DF-9336-47ED-9D31-6CFB832002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153492BD-04CB-4F96-ADFC-497B7F5DD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8A1E1E9-C19D-4122-9214-06AFACBFDA1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5A2C697D-4FCD-4BE5-9924-9EABC0631B52}"/>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8" name="Marcador de pie de página 7">
            <a:extLst>
              <a:ext uri="{FF2B5EF4-FFF2-40B4-BE49-F238E27FC236}">
                <a16:creationId xmlns:a16="http://schemas.microsoft.com/office/drawing/2014/main" id="{809978A7-4C15-40FB-8F20-291BDEF4E4A2}"/>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69F6A4E-33D4-4E7C-B7FA-19E8EE4111A5}"/>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37051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F17F9-ABD5-4E1A-B837-2371B72B9EE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EFD3DF9-3184-45DE-AE91-2221F3441505}"/>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4" name="Marcador de pie de página 3">
            <a:extLst>
              <a:ext uri="{FF2B5EF4-FFF2-40B4-BE49-F238E27FC236}">
                <a16:creationId xmlns:a16="http://schemas.microsoft.com/office/drawing/2014/main" id="{3C55BA3B-ABB8-4FA4-97E2-C96D4BFA2144}"/>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22CB28F2-3261-40BF-BB70-0250C7EC0D06}"/>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206020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88A1518-2E6E-493E-A5A7-55CC64DFE4B0}"/>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3" name="Marcador de pie de página 2">
            <a:extLst>
              <a:ext uri="{FF2B5EF4-FFF2-40B4-BE49-F238E27FC236}">
                <a16:creationId xmlns:a16="http://schemas.microsoft.com/office/drawing/2014/main" id="{380C625B-4057-4892-AD9E-5C3502A38C0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D47F00FD-52BF-490C-8BBC-D954809C56AB}"/>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1934574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1308F-8BB0-4565-82D8-057DE32598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6047E75-7381-4ED9-93A6-20CD706328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08AE69B1-D6D5-4313-853F-F6AB5AF44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86C199-6C07-41FA-BE67-D7D18C4369BF}"/>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6" name="Marcador de pie de página 5">
            <a:extLst>
              <a:ext uri="{FF2B5EF4-FFF2-40B4-BE49-F238E27FC236}">
                <a16:creationId xmlns:a16="http://schemas.microsoft.com/office/drawing/2014/main" id="{0C0F8B8D-BBBB-40D0-A13E-93D42223825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3FE1E55-2BF8-45FD-A62B-8D9912EF6D72}"/>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410677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202809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92AEB4-380C-41BA-A2B8-BCFD0B77AF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239C5D9C-8F01-4D5A-B61C-1B560E0DC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B30264F7-26C1-499F-8C8D-BDC258F88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74A3FA-8483-4E44-80BC-404A59D7B819}"/>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6" name="Marcador de pie de página 5">
            <a:extLst>
              <a:ext uri="{FF2B5EF4-FFF2-40B4-BE49-F238E27FC236}">
                <a16:creationId xmlns:a16="http://schemas.microsoft.com/office/drawing/2014/main" id="{94579236-FD89-4117-800C-58B851F0311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CF0A938-D9DF-4D97-B7FC-42ED5F126519}"/>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3565075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B059D-296E-44BD-B912-7047D59EBBD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9D9EF4E-F310-4E2B-9469-888E36BA141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61C74A5-28BB-4604-9987-B533566B94EB}"/>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5" name="Marcador de pie de página 4">
            <a:extLst>
              <a:ext uri="{FF2B5EF4-FFF2-40B4-BE49-F238E27FC236}">
                <a16:creationId xmlns:a16="http://schemas.microsoft.com/office/drawing/2014/main" id="{AB1C3980-C52A-4516-BC36-7CC826B1332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D06BC53-F9F6-45CC-8182-437CFEBA2CD4}"/>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4047195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1811C33-8849-4A99-AD15-BFA8722334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29E9A81-0444-4676-87C1-1369CDFA9BE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6A62CF9-82B8-4DC3-BFE5-0D8A7E3936AA}"/>
              </a:ext>
            </a:extLst>
          </p:cNvPr>
          <p:cNvSpPr>
            <a:spLocks noGrp="1"/>
          </p:cNvSpPr>
          <p:nvPr>
            <p:ph type="dt" sz="half" idx="10"/>
          </p:nvPr>
        </p:nvSpPr>
        <p:spPr/>
        <p:txBody>
          <a:bodyPr/>
          <a:lstStyle/>
          <a:p>
            <a:fld id="{9E9977D9-0B13-4C80-8B99-3EDF81A2D099}" type="datetimeFigureOut">
              <a:rPr lang="es-CL" smtClean="0"/>
              <a:t>27-06-2023</a:t>
            </a:fld>
            <a:endParaRPr lang="es-CL"/>
          </a:p>
        </p:txBody>
      </p:sp>
      <p:sp>
        <p:nvSpPr>
          <p:cNvPr id="5" name="Marcador de pie de página 4">
            <a:extLst>
              <a:ext uri="{FF2B5EF4-FFF2-40B4-BE49-F238E27FC236}">
                <a16:creationId xmlns:a16="http://schemas.microsoft.com/office/drawing/2014/main" id="{999C4F4C-775F-4EA3-B551-C40A1178B08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A50DA75-400C-4478-9827-A26AF8FC13A6}"/>
              </a:ext>
            </a:extLst>
          </p:cNvPr>
          <p:cNvSpPr>
            <a:spLocks noGrp="1"/>
          </p:cNvSpPr>
          <p:nvPr>
            <p:ph type="sldNum" sz="quarter" idx="12"/>
          </p:nvPr>
        </p:nvSpPr>
        <p:spPr/>
        <p:txBody>
          <a:bodyPr/>
          <a:lstStyle/>
          <a:p>
            <a:fld id="{A3898752-9A55-4555-942C-FF7039DAE533}" type="slidenum">
              <a:rPr lang="es-CL" smtClean="0"/>
              <a:t>‹Nº›</a:t>
            </a:fld>
            <a:endParaRPr lang="es-CL"/>
          </a:p>
        </p:txBody>
      </p:sp>
    </p:spTree>
    <p:extLst>
      <p:ext uri="{BB962C8B-B14F-4D97-AF65-F5344CB8AC3E}">
        <p14:creationId xmlns:p14="http://schemas.microsoft.com/office/powerpoint/2010/main" val="331393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28701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8546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82748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31375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77625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318878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smtClean="0"/>
              <a:pPr/>
              <a:t>6/27/2023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12627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smtClean="0"/>
              <a:pPr/>
              <a:t>6/27/2023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998290534"/>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45C75DE-41CF-4881-9A90-374543A156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7154F99-BEFE-49B2-8269-A606272B1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4031E56-4C9D-4E6B-99A4-1281D2378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977D9-0B13-4C80-8B99-3EDF81A2D099}" type="datetimeFigureOut">
              <a:rPr lang="es-CL" smtClean="0"/>
              <a:t>27-06-2023</a:t>
            </a:fld>
            <a:endParaRPr lang="es-CL"/>
          </a:p>
        </p:txBody>
      </p:sp>
      <p:sp>
        <p:nvSpPr>
          <p:cNvPr id="5" name="Marcador de pie de página 4">
            <a:extLst>
              <a:ext uri="{FF2B5EF4-FFF2-40B4-BE49-F238E27FC236}">
                <a16:creationId xmlns:a16="http://schemas.microsoft.com/office/drawing/2014/main" id="{6435F1FD-A84B-42BA-8366-AFA43257A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264E10E1-4BA6-4222-A258-CF9F69061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98752-9A55-4555-942C-FF7039DAE533}" type="slidenum">
              <a:rPr lang="es-CL" smtClean="0"/>
              <a:t>‹Nº›</a:t>
            </a:fld>
            <a:endParaRPr lang="es-CL"/>
          </a:p>
        </p:txBody>
      </p:sp>
    </p:spTree>
    <p:extLst>
      <p:ext uri="{BB962C8B-B14F-4D97-AF65-F5344CB8AC3E}">
        <p14:creationId xmlns:p14="http://schemas.microsoft.com/office/powerpoint/2010/main" val="175349102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1.xml" /><Relationship Id="rId4" Type="http://schemas.openxmlformats.org/officeDocument/2006/relationships/image" Target="../media/image3.svg" /></Relationships>
</file>

<file path=ppt/slides/_rels/slide10.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8.xml" /><Relationship Id="rId1" Type="http://schemas.openxmlformats.org/officeDocument/2006/relationships/slideLayout" Target="../slideLayouts/slideLayout2.xml" /><Relationship Id="rId5" Type="http://schemas.openxmlformats.org/officeDocument/2006/relationships/image" Target="../media/image20.png" /><Relationship Id="rId4" Type="http://schemas.openxmlformats.org/officeDocument/2006/relationships/image" Target="../media/image19.png" /></Relationships>
</file>

<file path=ppt/slides/_rels/slide1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19.pn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11.xml" /><Relationship Id="rId1" Type="http://schemas.openxmlformats.org/officeDocument/2006/relationships/slideLayout" Target="../slideLayouts/slideLayout2.xml" /><Relationship Id="rId4" Type="http://schemas.openxmlformats.org/officeDocument/2006/relationships/image" Target="../media/image23.png" /></Relationships>
</file>

<file path=ppt/slides/_rels/slide15.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notesSlide" Target="../notesSlides/notesSlide13.xml" /><Relationship Id="rId1" Type="http://schemas.openxmlformats.org/officeDocument/2006/relationships/slideLayout" Target="../slideLayouts/slideLayout2.xml" /><Relationship Id="rId4" Type="http://schemas.openxmlformats.org/officeDocument/2006/relationships/image" Target="../media/image27.png" /></Relationships>
</file>

<file path=ppt/slides/_rels/slide2.xml.rels><?xml version="1.0" encoding="UTF-8" standalone="yes"?>
<Relationships xmlns="http://schemas.openxmlformats.org/package/2006/relationships"><Relationship Id="rId3" Type="http://schemas.openxmlformats.org/officeDocument/2006/relationships/image" Target="../media/image4.jpg" /><Relationship Id="rId7" Type="http://schemas.openxmlformats.org/officeDocument/2006/relationships/image" Target="../media/image8.pn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7.jpeg" /><Relationship Id="rId5" Type="http://schemas.openxmlformats.org/officeDocument/2006/relationships/image" Target="../media/image6.png" /><Relationship Id="rId4" Type="http://schemas.openxmlformats.org/officeDocument/2006/relationships/image" Target="../media/image5.png" /></Relationships>
</file>

<file path=ppt/slides/_rels/slide20.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14.xml" /><Relationship Id="rId1" Type="http://schemas.openxmlformats.org/officeDocument/2006/relationships/slideLayout" Target="../slideLayouts/slideLayout2.xml" /><Relationship Id="rId4" Type="http://schemas.openxmlformats.org/officeDocument/2006/relationships/image" Target="../media/image25.png" /></Relationships>
</file>

<file path=ppt/slides/_rels/slide2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15.xml" /><Relationship Id="rId1" Type="http://schemas.openxmlformats.org/officeDocument/2006/relationships/slideLayout" Target="../slideLayouts/slideLayout2.xml" /><Relationship Id="rId5" Type="http://schemas.openxmlformats.org/officeDocument/2006/relationships/image" Target="../media/image25.png" /><Relationship Id="rId4" Type="http://schemas.openxmlformats.org/officeDocument/2006/relationships/image" Target="../media/image28.png"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13.xml" /></Relationships>
</file>

<file path=ppt/slides/_rels/slide27.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13.xml" /></Relationships>
</file>

<file path=ppt/slides/_rels/slide28.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13.xml" /></Relationships>
</file>

<file path=ppt/slides/_rels/slide29.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image" Target="../media/image10.png" /><Relationship Id="rId5" Type="http://schemas.openxmlformats.org/officeDocument/2006/relationships/image" Target="../media/image6.png" /><Relationship Id="rId4" Type="http://schemas.openxmlformats.org/officeDocument/2006/relationships/image" Target="../media/image9.png" /></Relationships>
</file>

<file path=ppt/slides/_rels/slide3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13.xml" /></Relationships>
</file>

<file path=ppt/slides/_rels/slide31.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13.xml" /></Relationships>
</file>

<file path=ppt/slides/_rels/slide4.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13.jpg" /></Relationships>
</file>

<file path=ppt/slides/_rels/slide7.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16.png" /></Relationships>
</file>

<file path=ppt/slides/_rels/slide9.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image" Target="../media/image18.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C9FB9-E0C3-450A-BB76-3FC74EAAA408}"/>
              </a:ext>
            </a:extLst>
          </p:cNvPr>
          <p:cNvSpPr>
            <a:spLocks noGrp="1"/>
          </p:cNvSpPr>
          <p:nvPr>
            <p:ph type="ctrTitle"/>
          </p:nvPr>
        </p:nvSpPr>
        <p:spPr/>
        <p:txBody>
          <a:bodyPr/>
          <a:lstStyle/>
          <a:p>
            <a:endParaRPr lang="es-CL" dirty="0"/>
          </a:p>
        </p:txBody>
      </p:sp>
      <p:sp>
        <p:nvSpPr>
          <p:cNvPr id="3" name="Subtítulo 2">
            <a:extLst>
              <a:ext uri="{FF2B5EF4-FFF2-40B4-BE49-F238E27FC236}">
                <a16:creationId xmlns:a16="http://schemas.microsoft.com/office/drawing/2014/main" id="{4C076FB7-CF09-4381-8DAE-C63BC28F2A71}"/>
              </a:ext>
            </a:extLst>
          </p:cNvPr>
          <p:cNvSpPr>
            <a:spLocks noGrp="1"/>
          </p:cNvSpPr>
          <p:nvPr>
            <p:ph type="subTitle" idx="1"/>
          </p:nvPr>
        </p:nvSpPr>
        <p:spPr>
          <a:xfrm>
            <a:off x="1840089" y="4905004"/>
            <a:ext cx="7315200" cy="1207888"/>
          </a:xfrm>
        </p:spPr>
        <p:txBody>
          <a:bodyPr>
            <a:normAutofit/>
          </a:bodyPr>
          <a:lstStyle/>
          <a:p>
            <a:pPr algn="r">
              <a:spcBef>
                <a:spcPts val="600"/>
              </a:spcBef>
            </a:pPr>
            <a:r>
              <a:rPr lang="es-CL" sz="1400" b="1" dirty="0">
                <a:latin typeface="Arial" panose="020B0604020202020204" pitchFamily="34" charset="0"/>
                <a:cs typeface="Arial" panose="020B0604020202020204" pitchFamily="34" charset="0"/>
              </a:rPr>
              <a:t>Francisco del Basto </a:t>
            </a:r>
            <a:r>
              <a:rPr lang="es-CL" sz="1400" b="1" dirty="0" err="1">
                <a:latin typeface="Arial" panose="020B0604020202020204" pitchFamily="34" charset="0"/>
                <a:cs typeface="Arial" panose="020B0604020202020204" pitchFamily="34" charset="0"/>
              </a:rPr>
              <a:t>Llancaqueo</a:t>
            </a:r>
            <a:endParaRPr lang="es-CL" sz="1400" b="1" dirty="0">
              <a:latin typeface="Arial" panose="020B0604020202020204" pitchFamily="34" charset="0"/>
              <a:cs typeface="Arial" panose="020B0604020202020204" pitchFamily="34" charset="0"/>
            </a:endParaRPr>
          </a:p>
          <a:p>
            <a:pPr algn="r">
              <a:spcBef>
                <a:spcPts val="600"/>
              </a:spcBef>
            </a:pPr>
            <a:r>
              <a:rPr lang="es-CL" sz="1400" b="1" dirty="0">
                <a:latin typeface="Arial" panose="020B0604020202020204" pitchFamily="34" charset="0"/>
                <a:cs typeface="Arial" panose="020B0604020202020204" pitchFamily="34" charset="0"/>
              </a:rPr>
              <a:t>Estudiante Magister Ciencias Biológicas</a:t>
            </a:r>
          </a:p>
          <a:p>
            <a:pPr algn="r">
              <a:spcBef>
                <a:spcPts val="600"/>
              </a:spcBef>
            </a:pPr>
            <a:r>
              <a:rPr lang="es-CL" sz="1400" b="1" dirty="0">
                <a:latin typeface="Arial" panose="020B0604020202020204" pitchFamily="34" charset="0"/>
                <a:cs typeface="Arial" panose="020B0604020202020204" pitchFamily="34" charset="0"/>
              </a:rPr>
              <a:t>Ecología evolutiva del comportamiento</a:t>
            </a:r>
          </a:p>
          <a:p>
            <a:pPr algn="r">
              <a:spcBef>
                <a:spcPts val="600"/>
              </a:spcBef>
            </a:pPr>
            <a:r>
              <a:rPr lang="es-CL" sz="1400" b="1" dirty="0">
                <a:latin typeface="Arial" panose="020B0604020202020204" pitchFamily="34" charset="0"/>
                <a:cs typeface="Arial" panose="020B0604020202020204" pitchFamily="34" charset="0"/>
              </a:rPr>
              <a:t>Abril 2021</a:t>
            </a:r>
          </a:p>
        </p:txBody>
      </p:sp>
      <p:pic>
        <p:nvPicPr>
          <p:cNvPr id="5" name="Imagen 4">
            <a:extLst>
              <a:ext uri="{FF2B5EF4-FFF2-40B4-BE49-F238E27FC236}">
                <a16:creationId xmlns:a16="http://schemas.microsoft.com/office/drawing/2014/main" id="{2EF8BB71-150D-4CA9-AB7E-283C44766077}"/>
              </a:ext>
            </a:extLst>
          </p:cNvPr>
          <p:cNvPicPr>
            <a:picLocks noChangeAspect="1"/>
          </p:cNvPicPr>
          <p:nvPr/>
        </p:nvPicPr>
        <p:blipFill rotWithShape="1">
          <a:blip r:embed="rId2"/>
          <a:srcRect l="60750" t="13056" r="11583" b="43648"/>
          <a:stretch/>
        </p:blipFill>
        <p:spPr>
          <a:xfrm>
            <a:off x="1305616" y="1455721"/>
            <a:ext cx="6843663" cy="3449283"/>
          </a:xfrm>
          <a:prstGeom prst="rect">
            <a:avLst/>
          </a:prstGeom>
        </p:spPr>
      </p:pic>
      <p:sp>
        <p:nvSpPr>
          <p:cNvPr id="13" name="Rectángulo 12">
            <a:extLst>
              <a:ext uri="{FF2B5EF4-FFF2-40B4-BE49-F238E27FC236}">
                <a16:creationId xmlns:a16="http://schemas.microsoft.com/office/drawing/2014/main" id="{6D2E38C1-E6A4-4FA2-A799-EF54E434D77B}"/>
              </a:ext>
            </a:extLst>
          </p:cNvPr>
          <p:cNvSpPr/>
          <p:nvPr/>
        </p:nvSpPr>
        <p:spPr>
          <a:xfrm>
            <a:off x="0" y="408803"/>
            <a:ext cx="12192000" cy="1060369"/>
          </a:xfrm>
          <a:prstGeom prst="rect">
            <a:avLst/>
          </a:prstGeom>
          <a:solidFill>
            <a:srgbClr val="637052"/>
          </a:solidFill>
          <a:ln>
            <a:solidFill>
              <a:srgbClr val="637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Gráfico 10">
            <a:extLst>
              <a:ext uri="{FF2B5EF4-FFF2-40B4-BE49-F238E27FC236}">
                <a16:creationId xmlns:a16="http://schemas.microsoft.com/office/drawing/2014/main" id="{50A364B0-650B-4ECD-9007-B7C261A68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46" y="-30383"/>
            <a:ext cx="2210430" cy="2161849"/>
          </a:xfrm>
          <a:prstGeom prst="rect">
            <a:avLst/>
          </a:prstGeom>
        </p:spPr>
      </p:pic>
      <p:sp>
        <p:nvSpPr>
          <p:cNvPr id="12" name="CuadroTexto 11">
            <a:extLst>
              <a:ext uri="{FF2B5EF4-FFF2-40B4-BE49-F238E27FC236}">
                <a16:creationId xmlns:a16="http://schemas.microsoft.com/office/drawing/2014/main" id="{4E85C596-E14A-4C64-80F5-05AA0D8DAA8F}"/>
              </a:ext>
            </a:extLst>
          </p:cNvPr>
          <p:cNvSpPr txBox="1"/>
          <p:nvPr/>
        </p:nvSpPr>
        <p:spPr>
          <a:xfrm>
            <a:off x="1136054" y="532069"/>
            <a:ext cx="3954332" cy="830997"/>
          </a:xfrm>
          <a:prstGeom prst="rect">
            <a:avLst/>
          </a:prstGeom>
          <a:noFill/>
        </p:spPr>
        <p:txBody>
          <a:bodyPr wrap="square" rtlCol="0">
            <a:spAutoFit/>
          </a:bodyPr>
          <a:lstStyle/>
          <a:p>
            <a:r>
              <a:rPr lang="es-CL" sz="1600" dirty="0"/>
              <a:t>Universidad de chile </a:t>
            </a:r>
          </a:p>
          <a:p>
            <a:r>
              <a:rPr lang="es-CL" sz="1600" dirty="0"/>
              <a:t>Facultad de Ciencias</a:t>
            </a:r>
          </a:p>
          <a:p>
            <a:r>
              <a:rPr lang="es-CL" sz="1600" dirty="0"/>
              <a:t>Departamento de Ciencias Ecológicas</a:t>
            </a:r>
          </a:p>
        </p:txBody>
      </p:sp>
    </p:spTree>
    <p:extLst>
      <p:ext uri="{BB962C8B-B14F-4D97-AF65-F5344CB8AC3E}">
        <p14:creationId xmlns:p14="http://schemas.microsoft.com/office/powerpoint/2010/main" val="3306289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86C946-51B7-41A6-B4FB-E036E40DA220}"/>
              </a:ext>
            </a:extLst>
          </p:cNvPr>
          <p:cNvSpPr>
            <a:spLocks noGrp="1"/>
          </p:cNvSpPr>
          <p:nvPr>
            <p:ph type="title"/>
          </p:nvPr>
        </p:nvSpPr>
        <p:spPr>
          <a:xfrm>
            <a:off x="252919" y="2747162"/>
            <a:ext cx="2947482" cy="1507068"/>
          </a:xfrm>
        </p:spPr>
        <p:txBody>
          <a:bodyPr>
            <a:normAutofit fontScale="90000"/>
          </a:bodyPr>
          <a:lstStyle/>
          <a:p>
            <a:pPr algn="r"/>
            <a:r>
              <a:rPr lang="es-CL" b="1" dirty="0"/>
              <a:t>II. Seguimiento de calidad del Forraje</a:t>
            </a:r>
          </a:p>
        </p:txBody>
      </p:sp>
      <p:pic>
        <p:nvPicPr>
          <p:cNvPr id="16" name="Imagen 15">
            <a:extLst>
              <a:ext uri="{FF2B5EF4-FFF2-40B4-BE49-F238E27FC236}">
                <a16:creationId xmlns:a16="http://schemas.microsoft.com/office/drawing/2014/main" id="{F56CD781-F92C-7831-11AC-B6F6859BEAFB}"/>
              </a:ext>
            </a:extLst>
          </p:cNvPr>
          <p:cNvPicPr>
            <a:picLocks noChangeAspect="1"/>
          </p:cNvPicPr>
          <p:nvPr/>
        </p:nvPicPr>
        <p:blipFill rotWithShape="1">
          <a:blip r:embed="rId3"/>
          <a:srcRect l="44575" t="74339" r="43821" b="21887"/>
          <a:stretch/>
        </p:blipFill>
        <p:spPr>
          <a:xfrm>
            <a:off x="6705450" y="4865329"/>
            <a:ext cx="1414732" cy="258793"/>
          </a:xfrm>
          <a:prstGeom prst="rect">
            <a:avLst/>
          </a:prstGeom>
        </p:spPr>
      </p:pic>
      <p:sp>
        <p:nvSpPr>
          <p:cNvPr id="14" name="CuadroTexto 13">
            <a:extLst>
              <a:ext uri="{FF2B5EF4-FFF2-40B4-BE49-F238E27FC236}">
                <a16:creationId xmlns:a16="http://schemas.microsoft.com/office/drawing/2014/main" id="{ED340CA5-2CCD-A76F-2AB5-8E8E2BA570BB}"/>
              </a:ext>
            </a:extLst>
          </p:cNvPr>
          <p:cNvSpPr txBox="1"/>
          <p:nvPr/>
        </p:nvSpPr>
        <p:spPr>
          <a:xfrm>
            <a:off x="3802661" y="827611"/>
            <a:ext cx="7220310" cy="830997"/>
          </a:xfrm>
          <a:prstGeom prst="rect">
            <a:avLst/>
          </a:prstGeom>
          <a:noFill/>
        </p:spPr>
        <p:txBody>
          <a:bodyPr wrap="square" rtlCol="0">
            <a:spAutoFit/>
          </a:bodyPr>
          <a:lstStyle/>
          <a:p>
            <a:pPr marL="285750" indent="-285750">
              <a:buFont typeface="Arial" panose="020B0604020202020204" pitchFamily="34" charset="0"/>
              <a:buChar char="•"/>
            </a:pPr>
            <a:r>
              <a:rPr lang="es-CL" sz="1600" dirty="0">
                <a:latin typeface="Avenir Next LT Pro" panose="020B0504020202020204" pitchFamily="34" charset="0"/>
              </a:rPr>
              <a:t>Punto marrón indica pico de forraje antes que en puntos celestes.</a:t>
            </a:r>
          </a:p>
          <a:p>
            <a:endParaRPr lang="es-CL" sz="1600" dirty="0">
              <a:latin typeface="Avenir Next LT Pro" panose="020B0504020202020204" pitchFamily="34" charset="0"/>
            </a:endParaRPr>
          </a:p>
          <a:p>
            <a:pPr algn="ctr"/>
            <a:r>
              <a:rPr lang="es-CL" sz="1600" b="1" dirty="0">
                <a:latin typeface="Avenir Next LT Pro" panose="020B0504020202020204" pitchFamily="34" charset="0"/>
              </a:rPr>
              <a:t>¿Hacia donde va la ola verde?</a:t>
            </a:r>
          </a:p>
        </p:txBody>
      </p:sp>
      <p:sp>
        <p:nvSpPr>
          <p:cNvPr id="15" name="CuadroTexto 14">
            <a:extLst>
              <a:ext uri="{FF2B5EF4-FFF2-40B4-BE49-F238E27FC236}">
                <a16:creationId xmlns:a16="http://schemas.microsoft.com/office/drawing/2014/main" id="{772054D9-161D-4618-28E2-7789E364FCA5}"/>
              </a:ext>
            </a:extLst>
          </p:cNvPr>
          <p:cNvSpPr txBox="1"/>
          <p:nvPr/>
        </p:nvSpPr>
        <p:spPr>
          <a:xfrm>
            <a:off x="4433978" y="5130293"/>
            <a:ext cx="5812374" cy="1077218"/>
          </a:xfrm>
          <a:prstGeom prst="rect">
            <a:avLst/>
          </a:prstGeom>
          <a:noFill/>
        </p:spPr>
        <p:txBody>
          <a:bodyPr wrap="square" rtlCol="0">
            <a:spAutoFit/>
          </a:bodyPr>
          <a:lstStyle/>
          <a:p>
            <a:pPr marL="285750" indent="-285750" algn="just">
              <a:buFont typeface="Arial" panose="020B0604020202020204" pitchFamily="34" charset="0"/>
              <a:buChar char="•"/>
            </a:pPr>
            <a:r>
              <a:rPr lang="es-CL" sz="1600" b="1" dirty="0" err="1">
                <a:latin typeface="Avenir Next LT Pro" panose="020B0504020202020204" pitchFamily="34" charset="0"/>
              </a:rPr>
              <a:t>Semivarianza</a:t>
            </a:r>
            <a:r>
              <a:rPr lang="es-CL" sz="1600" dirty="0">
                <a:latin typeface="Avenir Next LT Pro" panose="020B0504020202020204" pitchFamily="34" charset="0"/>
              </a:rPr>
              <a:t> = magnitud de la ola verde (diferencia entre picos de intensidad marrón y celeste).</a:t>
            </a: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b="1" dirty="0">
                <a:latin typeface="Avenir Next LT Pro" panose="020B0504020202020204" pitchFamily="34" charset="0"/>
              </a:rPr>
              <a:t>Distancia </a:t>
            </a:r>
            <a:r>
              <a:rPr lang="es-CL" sz="1600" b="1" dirty="0" err="1">
                <a:latin typeface="Avenir Next LT Pro" panose="020B0504020202020204" pitchFamily="34" charset="0"/>
              </a:rPr>
              <a:t>Lag</a:t>
            </a:r>
            <a:r>
              <a:rPr lang="es-CL" sz="1600" dirty="0">
                <a:latin typeface="Avenir Next LT Pro" panose="020B0504020202020204" pitchFamily="34" charset="0"/>
              </a:rPr>
              <a:t> = distancia que recorre la ola verde.</a:t>
            </a:r>
          </a:p>
        </p:txBody>
      </p:sp>
      <p:pic>
        <p:nvPicPr>
          <p:cNvPr id="4" name="Imagen 3">
            <a:extLst>
              <a:ext uri="{FF2B5EF4-FFF2-40B4-BE49-F238E27FC236}">
                <a16:creationId xmlns:a16="http://schemas.microsoft.com/office/drawing/2014/main" id="{50FEF43C-FF65-4A82-B56B-C1A00B9DD80A}"/>
              </a:ext>
            </a:extLst>
          </p:cNvPr>
          <p:cNvPicPr>
            <a:picLocks noChangeAspect="1"/>
          </p:cNvPicPr>
          <p:nvPr/>
        </p:nvPicPr>
        <p:blipFill rotWithShape="1">
          <a:blip r:embed="rId4"/>
          <a:srcRect l="12746" t="48805" r="50000" b="33374"/>
          <a:stretch/>
        </p:blipFill>
        <p:spPr>
          <a:xfrm>
            <a:off x="4602812" y="1832062"/>
            <a:ext cx="5422945" cy="1459230"/>
          </a:xfrm>
          <a:prstGeom prst="rect">
            <a:avLst/>
          </a:prstGeom>
        </p:spPr>
      </p:pic>
      <p:pic>
        <p:nvPicPr>
          <p:cNvPr id="17" name="Imagen 16">
            <a:extLst>
              <a:ext uri="{FF2B5EF4-FFF2-40B4-BE49-F238E27FC236}">
                <a16:creationId xmlns:a16="http://schemas.microsoft.com/office/drawing/2014/main" id="{4889A9C5-2BEC-E65C-5669-4340EFD56E6F}"/>
              </a:ext>
            </a:extLst>
          </p:cNvPr>
          <p:cNvPicPr>
            <a:picLocks noChangeAspect="1"/>
          </p:cNvPicPr>
          <p:nvPr/>
        </p:nvPicPr>
        <p:blipFill rotWithShape="1">
          <a:blip r:embed="rId4"/>
          <a:srcRect l="12746" t="66834" r="50000" b="18239"/>
          <a:stretch/>
        </p:blipFill>
        <p:spPr>
          <a:xfrm>
            <a:off x="4602813" y="3643131"/>
            <a:ext cx="5422945" cy="1222197"/>
          </a:xfrm>
          <a:prstGeom prst="rect">
            <a:avLst/>
          </a:prstGeom>
        </p:spPr>
      </p:pic>
      <p:pic>
        <p:nvPicPr>
          <p:cNvPr id="19" name="Imagen 18">
            <a:extLst>
              <a:ext uri="{FF2B5EF4-FFF2-40B4-BE49-F238E27FC236}">
                <a16:creationId xmlns:a16="http://schemas.microsoft.com/office/drawing/2014/main" id="{FBA272FD-1D8D-86B8-BA53-10A09A904610}"/>
              </a:ext>
            </a:extLst>
          </p:cNvPr>
          <p:cNvPicPr>
            <a:picLocks noChangeAspect="1"/>
          </p:cNvPicPr>
          <p:nvPr/>
        </p:nvPicPr>
        <p:blipFill>
          <a:blip r:embed="rId5"/>
          <a:stretch>
            <a:fillRect/>
          </a:stretch>
        </p:blipFill>
        <p:spPr>
          <a:xfrm>
            <a:off x="10243949" y="2749778"/>
            <a:ext cx="1558044" cy="1504451"/>
          </a:xfrm>
          <a:prstGeom prst="rect">
            <a:avLst/>
          </a:prstGeom>
        </p:spPr>
      </p:pic>
    </p:spTree>
    <p:extLst>
      <p:ext uri="{BB962C8B-B14F-4D97-AF65-F5344CB8AC3E}">
        <p14:creationId xmlns:p14="http://schemas.microsoft.com/office/powerpoint/2010/main" val="115465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55538BE-A514-5A01-8AF8-FB2AD0FCB7F6}"/>
              </a:ext>
            </a:extLst>
          </p:cNvPr>
          <p:cNvPicPr>
            <a:picLocks noChangeAspect="1"/>
          </p:cNvPicPr>
          <p:nvPr/>
        </p:nvPicPr>
        <p:blipFill rotWithShape="1">
          <a:blip r:embed="rId3"/>
          <a:srcRect l="49387" t="36049" r="9646" b="42048"/>
          <a:stretch/>
        </p:blipFill>
        <p:spPr>
          <a:xfrm>
            <a:off x="3578968" y="759131"/>
            <a:ext cx="5034063" cy="1513975"/>
          </a:xfrm>
          <a:prstGeom prst="rect">
            <a:avLst/>
          </a:prstGeom>
        </p:spPr>
      </p:pic>
      <p:sp>
        <p:nvSpPr>
          <p:cNvPr id="2" name="Título 1">
            <a:extLst>
              <a:ext uri="{FF2B5EF4-FFF2-40B4-BE49-F238E27FC236}">
                <a16:creationId xmlns:a16="http://schemas.microsoft.com/office/drawing/2014/main" id="{DB86C946-51B7-41A6-B4FB-E036E40DA220}"/>
              </a:ext>
            </a:extLst>
          </p:cNvPr>
          <p:cNvSpPr>
            <a:spLocks noGrp="1"/>
          </p:cNvSpPr>
          <p:nvPr>
            <p:ph type="title"/>
          </p:nvPr>
        </p:nvSpPr>
        <p:spPr>
          <a:xfrm>
            <a:off x="252919" y="2747162"/>
            <a:ext cx="2947482" cy="1507068"/>
          </a:xfrm>
        </p:spPr>
        <p:txBody>
          <a:bodyPr>
            <a:normAutofit fontScale="90000"/>
          </a:bodyPr>
          <a:lstStyle/>
          <a:p>
            <a:pPr algn="r"/>
            <a:r>
              <a:rPr lang="es-CL" b="1" dirty="0"/>
              <a:t>II. Seguimiento de calidad del Forraje</a:t>
            </a:r>
          </a:p>
        </p:txBody>
      </p:sp>
      <p:pic>
        <p:nvPicPr>
          <p:cNvPr id="16" name="Imagen 15">
            <a:extLst>
              <a:ext uri="{FF2B5EF4-FFF2-40B4-BE49-F238E27FC236}">
                <a16:creationId xmlns:a16="http://schemas.microsoft.com/office/drawing/2014/main" id="{F56CD781-F92C-7831-11AC-B6F6859BEAFB}"/>
              </a:ext>
            </a:extLst>
          </p:cNvPr>
          <p:cNvPicPr>
            <a:picLocks noChangeAspect="1"/>
          </p:cNvPicPr>
          <p:nvPr/>
        </p:nvPicPr>
        <p:blipFill rotWithShape="1">
          <a:blip r:embed="rId3"/>
          <a:srcRect l="44575" t="74339" r="43821" b="21887"/>
          <a:stretch/>
        </p:blipFill>
        <p:spPr>
          <a:xfrm>
            <a:off x="6705450" y="4440474"/>
            <a:ext cx="1414732" cy="258793"/>
          </a:xfrm>
          <a:prstGeom prst="rect">
            <a:avLst/>
          </a:prstGeom>
        </p:spPr>
      </p:pic>
      <p:pic>
        <p:nvPicPr>
          <p:cNvPr id="18" name="Imagen 17">
            <a:extLst>
              <a:ext uri="{FF2B5EF4-FFF2-40B4-BE49-F238E27FC236}">
                <a16:creationId xmlns:a16="http://schemas.microsoft.com/office/drawing/2014/main" id="{E996BA56-AB40-2BEB-2B9D-3F2DFECFE12A}"/>
              </a:ext>
            </a:extLst>
          </p:cNvPr>
          <p:cNvPicPr>
            <a:picLocks noChangeAspect="1"/>
          </p:cNvPicPr>
          <p:nvPr/>
        </p:nvPicPr>
        <p:blipFill rotWithShape="1">
          <a:blip r:embed="rId3"/>
          <a:srcRect l="8490" t="58260" r="89867" b="26667"/>
          <a:stretch/>
        </p:blipFill>
        <p:spPr>
          <a:xfrm>
            <a:off x="3987339" y="3186945"/>
            <a:ext cx="200236" cy="1033764"/>
          </a:xfrm>
          <a:prstGeom prst="rect">
            <a:avLst/>
          </a:prstGeom>
        </p:spPr>
      </p:pic>
      <p:pic>
        <p:nvPicPr>
          <p:cNvPr id="12" name="Imagen 11">
            <a:extLst>
              <a:ext uri="{FF2B5EF4-FFF2-40B4-BE49-F238E27FC236}">
                <a16:creationId xmlns:a16="http://schemas.microsoft.com/office/drawing/2014/main" id="{14489068-2054-7BA6-DB56-0EF2CD122234}"/>
              </a:ext>
            </a:extLst>
          </p:cNvPr>
          <p:cNvPicPr>
            <a:picLocks noChangeAspect="1"/>
          </p:cNvPicPr>
          <p:nvPr/>
        </p:nvPicPr>
        <p:blipFill rotWithShape="1">
          <a:blip r:embed="rId3"/>
          <a:srcRect l="49387" t="58204" r="9646" b="24780"/>
          <a:stretch/>
        </p:blipFill>
        <p:spPr>
          <a:xfrm>
            <a:off x="4187575" y="2950293"/>
            <a:ext cx="6450483" cy="1507069"/>
          </a:xfrm>
          <a:prstGeom prst="rect">
            <a:avLst/>
          </a:prstGeom>
        </p:spPr>
      </p:pic>
      <p:sp>
        <p:nvSpPr>
          <p:cNvPr id="14" name="CuadroTexto 13">
            <a:extLst>
              <a:ext uri="{FF2B5EF4-FFF2-40B4-BE49-F238E27FC236}">
                <a16:creationId xmlns:a16="http://schemas.microsoft.com/office/drawing/2014/main" id="{ED340CA5-2CCD-A76F-2AB5-8E8E2BA570BB}"/>
              </a:ext>
            </a:extLst>
          </p:cNvPr>
          <p:cNvSpPr txBox="1"/>
          <p:nvPr/>
        </p:nvSpPr>
        <p:spPr>
          <a:xfrm>
            <a:off x="8709750" y="731288"/>
            <a:ext cx="2737503" cy="1569660"/>
          </a:xfrm>
          <a:prstGeom prst="rect">
            <a:avLst/>
          </a:prstGeom>
          <a:noFill/>
        </p:spPr>
        <p:txBody>
          <a:bodyPr wrap="square" rtlCol="0">
            <a:spAutoFit/>
          </a:bodyPr>
          <a:lstStyle/>
          <a:p>
            <a:pPr marL="285750" indent="-285750">
              <a:buFont typeface="Arial" panose="020B0604020202020204" pitchFamily="34" charset="0"/>
              <a:buChar char="•"/>
            </a:pPr>
            <a:r>
              <a:rPr lang="es-CL" sz="1600" dirty="0">
                <a:latin typeface="Avenir Next LT Pro" panose="020B0504020202020204" pitchFamily="34" charset="0"/>
              </a:rPr>
              <a:t>Punto marrón indica pico de forraje antes que en puntos celestes.</a:t>
            </a:r>
          </a:p>
          <a:p>
            <a:endParaRPr lang="es-CL" sz="1600" dirty="0">
              <a:latin typeface="Avenir Next LT Pro" panose="020B0504020202020204" pitchFamily="34" charset="0"/>
            </a:endParaRPr>
          </a:p>
          <a:p>
            <a:pPr algn="ctr"/>
            <a:r>
              <a:rPr lang="es-CL" sz="1600" b="1" dirty="0">
                <a:latin typeface="Avenir Next LT Pro" panose="020B0504020202020204" pitchFamily="34" charset="0"/>
              </a:rPr>
              <a:t>¿Hacia donde va la ola verde?</a:t>
            </a:r>
          </a:p>
        </p:txBody>
      </p:sp>
      <p:sp>
        <p:nvSpPr>
          <p:cNvPr id="15" name="CuadroTexto 14">
            <a:extLst>
              <a:ext uri="{FF2B5EF4-FFF2-40B4-BE49-F238E27FC236}">
                <a16:creationId xmlns:a16="http://schemas.microsoft.com/office/drawing/2014/main" id="{772054D9-161D-4618-28E2-7789E364FCA5}"/>
              </a:ext>
            </a:extLst>
          </p:cNvPr>
          <p:cNvSpPr txBox="1"/>
          <p:nvPr/>
        </p:nvSpPr>
        <p:spPr>
          <a:xfrm>
            <a:off x="4408099" y="4960715"/>
            <a:ext cx="5812374" cy="1077218"/>
          </a:xfrm>
          <a:prstGeom prst="rect">
            <a:avLst/>
          </a:prstGeom>
          <a:noFill/>
        </p:spPr>
        <p:txBody>
          <a:bodyPr wrap="square" rtlCol="0">
            <a:spAutoFit/>
          </a:bodyPr>
          <a:lstStyle/>
          <a:p>
            <a:pPr marL="285750" indent="-285750" algn="just">
              <a:buFont typeface="Arial" panose="020B0604020202020204" pitchFamily="34" charset="0"/>
              <a:buChar char="•"/>
            </a:pPr>
            <a:r>
              <a:rPr lang="es-CL" sz="1600" b="1" dirty="0" err="1">
                <a:latin typeface="Avenir Next LT Pro" panose="020B0504020202020204" pitchFamily="34" charset="0"/>
              </a:rPr>
              <a:t>Semivarianza</a:t>
            </a:r>
            <a:r>
              <a:rPr lang="es-CL" sz="1600" dirty="0">
                <a:latin typeface="Avenir Next LT Pro" panose="020B0504020202020204" pitchFamily="34" charset="0"/>
              </a:rPr>
              <a:t> = magnitud de la ola verde (diferencia entre picos de intensidad marrón y celeste).</a:t>
            </a: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b="1" dirty="0">
                <a:latin typeface="Avenir Next LT Pro" panose="020B0504020202020204" pitchFamily="34" charset="0"/>
              </a:rPr>
              <a:t>Distancia </a:t>
            </a:r>
            <a:r>
              <a:rPr lang="es-CL" sz="1600" b="1" dirty="0" err="1">
                <a:latin typeface="Avenir Next LT Pro" panose="020B0504020202020204" pitchFamily="34" charset="0"/>
              </a:rPr>
              <a:t>Lag</a:t>
            </a:r>
            <a:r>
              <a:rPr lang="es-CL" sz="1600" dirty="0">
                <a:latin typeface="Avenir Next LT Pro" panose="020B0504020202020204" pitchFamily="34" charset="0"/>
              </a:rPr>
              <a:t> = distancia que recorre la ola verde.</a:t>
            </a:r>
          </a:p>
        </p:txBody>
      </p:sp>
      <p:pic>
        <p:nvPicPr>
          <p:cNvPr id="4" name="Imagen 3">
            <a:extLst>
              <a:ext uri="{FF2B5EF4-FFF2-40B4-BE49-F238E27FC236}">
                <a16:creationId xmlns:a16="http://schemas.microsoft.com/office/drawing/2014/main" id="{50FEF43C-FF65-4A82-B56B-C1A00B9DD80A}"/>
              </a:ext>
            </a:extLst>
          </p:cNvPr>
          <p:cNvPicPr>
            <a:picLocks noChangeAspect="1"/>
          </p:cNvPicPr>
          <p:nvPr/>
        </p:nvPicPr>
        <p:blipFill rotWithShape="1">
          <a:blip r:embed="rId4"/>
          <a:srcRect l="12746" t="48805" r="50000" b="18239"/>
          <a:stretch/>
        </p:blipFill>
        <p:spPr>
          <a:xfrm>
            <a:off x="-848070" y="3310413"/>
            <a:ext cx="4542058" cy="2260121"/>
          </a:xfrm>
          <a:prstGeom prst="rect">
            <a:avLst/>
          </a:prstGeom>
        </p:spPr>
      </p:pic>
    </p:spTree>
    <p:extLst>
      <p:ext uri="{BB962C8B-B14F-4D97-AF65-F5344CB8AC3E}">
        <p14:creationId xmlns:p14="http://schemas.microsoft.com/office/powerpoint/2010/main" val="242685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15A2CD-9F9F-4366-ADF2-99854C801AD5}"/>
              </a:ext>
            </a:extLst>
          </p:cNvPr>
          <p:cNvSpPr>
            <a:spLocks noGrp="1"/>
          </p:cNvSpPr>
          <p:nvPr>
            <p:ph type="title"/>
          </p:nvPr>
        </p:nvSpPr>
        <p:spPr/>
        <p:txBody>
          <a:bodyPr/>
          <a:lstStyle/>
          <a:p>
            <a:pPr algn="ctr"/>
            <a:r>
              <a:rPr lang="es-CL" dirty="0"/>
              <a:t>Preguntas a responder en este Articulo.</a:t>
            </a:r>
          </a:p>
        </p:txBody>
      </p:sp>
      <p:sp>
        <p:nvSpPr>
          <p:cNvPr id="4" name="Rectángulo: esquinas redondeadas 3">
            <a:extLst>
              <a:ext uri="{FF2B5EF4-FFF2-40B4-BE49-F238E27FC236}">
                <a16:creationId xmlns:a16="http://schemas.microsoft.com/office/drawing/2014/main" id="{A090FBD3-06F6-4BC7-9FA9-184235DFB48F}"/>
              </a:ext>
            </a:extLst>
          </p:cNvPr>
          <p:cNvSpPr/>
          <p:nvPr/>
        </p:nvSpPr>
        <p:spPr>
          <a:xfrm>
            <a:off x="4423253" y="920501"/>
            <a:ext cx="5183202"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5" name="Rectángulo: esquinas redondeadas 4">
            <a:extLst>
              <a:ext uri="{FF2B5EF4-FFF2-40B4-BE49-F238E27FC236}">
                <a16:creationId xmlns:a16="http://schemas.microsoft.com/office/drawing/2014/main" id="{BDDC15E5-5AC9-447A-8736-023CAD053DE1}"/>
              </a:ext>
            </a:extLst>
          </p:cNvPr>
          <p:cNvSpPr/>
          <p:nvPr/>
        </p:nvSpPr>
        <p:spPr>
          <a:xfrm>
            <a:off x="4423253" y="2805424"/>
            <a:ext cx="5183202"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dirty="0"/>
          </a:p>
        </p:txBody>
      </p:sp>
      <p:sp>
        <p:nvSpPr>
          <p:cNvPr id="6" name="Rectángulo: esquinas redondeadas 5">
            <a:extLst>
              <a:ext uri="{FF2B5EF4-FFF2-40B4-BE49-F238E27FC236}">
                <a16:creationId xmlns:a16="http://schemas.microsoft.com/office/drawing/2014/main" id="{FA24EE6F-D5D6-4BE9-9AA7-0338A5AF29E7}"/>
              </a:ext>
            </a:extLst>
          </p:cNvPr>
          <p:cNvSpPr/>
          <p:nvPr/>
        </p:nvSpPr>
        <p:spPr>
          <a:xfrm>
            <a:off x="4423253" y="4770399"/>
            <a:ext cx="5183203"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009329BB-B65C-4D96-B024-2DDF4F2A6841}"/>
              </a:ext>
            </a:extLst>
          </p:cNvPr>
          <p:cNvSpPr txBox="1"/>
          <p:nvPr/>
        </p:nvSpPr>
        <p:spPr>
          <a:xfrm>
            <a:off x="5146412" y="1332326"/>
            <a:ext cx="2086304" cy="369332"/>
          </a:xfrm>
          <a:prstGeom prst="rect">
            <a:avLst/>
          </a:prstGeom>
          <a:noFill/>
        </p:spPr>
        <p:txBody>
          <a:bodyPr wrap="square" rtlCol="0">
            <a:spAutoFit/>
          </a:bodyPr>
          <a:lstStyle/>
          <a:p>
            <a:r>
              <a:rPr lang="es-CL" dirty="0"/>
              <a:t>¿Quiénes migran?</a:t>
            </a:r>
          </a:p>
        </p:txBody>
      </p:sp>
      <p:sp>
        <p:nvSpPr>
          <p:cNvPr id="9" name="CuadroTexto 8">
            <a:extLst>
              <a:ext uri="{FF2B5EF4-FFF2-40B4-BE49-F238E27FC236}">
                <a16:creationId xmlns:a16="http://schemas.microsoft.com/office/drawing/2014/main" id="{6401E4DA-5F8D-46D6-9C22-7AED45DEC6E9}"/>
              </a:ext>
            </a:extLst>
          </p:cNvPr>
          <p:cNvSpPr txBox="1"/>
          <p:nvPr/>
        </p:nvSpPr>
        <p:spPr>
          <a:xfrm>
            <a:off x="7325709" y="962994"/>
            <a:ext cx="1334814" cy="369332"/>
          </a:xfrm>
          <a:prstGeom prst="rect">
            <a:avLst/>
          </a:prstGeom>
          <a:noFill/>
        </p:spPr>
        <p:txBody>
          <a:bodyPr wrap="square" rtlCol="0">
            <a:spAutoFit/>
          </a:bodyPr>
          <a:lstStyle/>
          <a:p>
            <a:r>
              <a:rPr lang="es-CL" dirty="0"/>
              <a:t>¿Históricas?</a:t>
            </a:r>
          </a:p>
        </p:txBody>
      </p:sp>
      <p:sp>
        <p:nvSpPr>
          <p:cNvPr id="10" name="CuadroTexto 9">
            <a:extLst>
              <a:ext uri="{FF2B5EF4-FFF2-40B4-BE49-F238E27FC236}">
                <a16:creationId xmlns:a16="http://schemas.microsoft.com/office/drawing/2014/main" id="{1EFEEAF9-F5ED-43BC-A1BA-8E93194A9DB3}"/>
              </a:ext>
            </a:extLst>
          </p:cNvPr>
          <p:cNvSpPr txBox="1"/>
          <p:nvPr/>
        </p:nvSpPr>
        <p:spPr>
          <a:xfrm>
            <a:off x="7325709" y="1643352"/>
            <a:ext cx="1502980" cy="369332"/>
          </a:xfrm>
          <a:prstGeom prst="rect">
            <a:avLst/>
          </a:prstGeom>
          <a:noFill/>
        </p:spPr>
        <p:txBody>
          <a:bodyPr wrap="square" rtlCol="0">
            <a:spAutoFit/>
          </a:bodyPr>
          <a:lstStyle/>
          <a:p>
            <a:r>
              <a:rPr lang="es-CL" dirty="0"/>
              <a:t>¿Traslocados?</a:t>
            </a:r>
          </a:p>
        </p:txBody>
      </p:sp>
      <p:sp>
        <p:nvSpPr>
          <p:cNvPr id="11" name="CuadroTexto 10">
            <a:extLst>
              <a:ext uri="{FF2B5EF4-FFF2-40B4-BE49-F238E27FC236}">
                <a16:creationId xmlns:a16="http://schemas.microsoft.com/office/drawing/2014/main" id="{3F97D9E6-20C8-4677-96E5-4C0DF6CB56A1}"/>
              </a:ext>
            </a:extLst>
          </p:cNvPr>
          <p:cNvSpPr txBox="1"/>
          <p:nvPr/>
        </p:nvSpPr>
        <p:spPr>
          <a:xfrm>
            <a:off x="7325709" y="1279753"/>
            <a:ext cx="1334814" cy="369332"/>
          </a:xfrm>
          <a:prstGeom prst="rect">
            <a:avLst/>
          </a:prstGeom>
          <a:noFill/>
        </p:spPr>
        <p:txBody>
          <a:bodyPr wrap="square" rtlCol="0">
            <a:spAutoFit/>
          </a:bodyPr>
          <a:lstStyle/>
          <a:p>
            <a:r>
              <a:rPr lang="es-CL" dirty="0"/>
              <a:t>¿Todos?</a:t>
            </a:r>
          </a:p>
        </p:txBody>
      </p:sp>
      <p:sp>
        <p:nvSpPr>
          <p:cNvPr id="13" name="CuadroTexto 12">
            <a:extLst>
              <a:ext uri="{FF2B5EF4-FFF2-40B4-BE49-F238E27FC236}">
                <a16:creationId xmlns:a16="http://schemas.microsoft.com/office/drawing/2014/main" id="{78F46B9E-7B7A-4C11-9DFB-F0A16147A174}"/>
              </a:ext>
            </a:extLst>
          </p:cNvPr>
          <p:cNvSpPr txBox="1"/>
          <p:nvPr/>
        </p:nvSpPr>
        <p:spPr>
          <a:xfrm>
            <a:off x="5146412" y="3199744"/>
            <a:ext cx="6101254" cy="369332"/>
          </a:xfrm>
          <a:prstGeom prst="rect">
            <a:avLst/>
          </a:prstGeom>
          <a:noFill/>
        </p:spPr>
        <p:txBody>
          <a:bodyPr wrap="square">
            <a:spAutoFit/>
          </a:bodyPr>
          <a:lstStyle/>
          <a:p>
            <a:r>
              <a:rPr lang="es-CL" dirty="0"/>
              <a:t>¿El surfeo es la razón de la migración? Si no, </a:t>
            </a:r>
          </a:p>
        </p:txBody>
      </p:sp>
      <p:sp>
        <p:nvSpPr>
          <p:cNvPr id="16" name="CuadroTexto 15">
            <a:extLst>
              <a:ext uri="{FF2B5EF4-FFF2-40B4-BE49-F238E27FC236}">
                <a16:creationId xmlns:a16="http://schemas.microsoft.com/office/drawing/2014/main" id="{6B7DC9AC-C3F8-4F80-B79F-68D9590FF2C0}"/>
              </a:ext>
            </a:extLst>
          </p:cNvPr>
          <p:cNvSpPr txBox="1"/>
          <p:nvPr/>
        </p:nvSpPr>
        <p:spPr>
          <a:xfrm>
            <a:off x="5122185" y="5156342"/>
            <a:ext cx="6101254" cy="369332"/>
          </a:xfrm>
          <a:prstGeom prst="rect">
            <a:avLst/>
          </a:prstGeom>
          <a:noFill/>
        </p:spPr>
        <p:txBody>
          <a:bodyPr wrap="square">
            <a:spAutoFit/>
          </a:bodyPr>
          <a:lstStyle/>
          <a:p>
            <a:r>
              <a:rPr lang="es-CL" dirty="0"/>
              <a:t>¿Cuál es la razón de esta conducta?</a:t>
            </a:r>
          </a:p>
        </p:txBody>
      </p:sp>
      <p:sp>
        <p:nvSpPr>
          <p:cNvPr id="19" name="CuadroTexto 18">
            <a:extLst>
              <a:ext uri="{FF2B5EF4-FFF2-40B4-BE49-F238E27FC236}">
                <a16:creationId xmlns:a16="http://schemas.microsoft.com/office/drawing/2014/main" id="{AAAAF41F-92ED-4977-9F46-90445F73ADA0}"/>
              </a:ext>
            </a:extLst>
          </p:cNvPr>
          <p:cNvSpPr txBox="1"/>
          <p:nvPr/>
        </p:nvSpPr>
        <p:spPr>
          <a:xfrm>
            <a:off x="4659278" y="1141253"/>
            <a:ext cx="819807" cy="646331"/>
          </a:xfrm>
          <a:prstGeom prst="rect">
            <a:avLst/>
          </a:prstGeom>
          <a:noFill/>
        </p:spPr>
        <p:txBody>
          <a:bodyPr wrap="square" rtlCol="0">
            <a:spAutoFit/>
          </a:bodyPr>
          <a:lstStyle/>
          <a:p>
            <a:r>
              <a:rPr lang="es-CL" sz="3600" dirty="0"/>
              <a:t>1</a:t>
            </a:r>
          </a:p>
        </p:txBody>
      </p:sp>
      <p:sp>
        <p:nvSpPr>
          <p:cNvPr id="20" name="CuadroTexto 19">
            <a:extLst>
              <a:ext uri="{FF2B5EF4-FFF2-40B4-BE49-F238E27FC236}">
                <a16:creationId xmlns:a16="http://schemas.microsoft.com/office/drawing/2014/main" id="{42F9C034-7FBB-4432-95F5-51A3B33DDC6D}"/>
              </a:ext>
            </a:extLst>
          </p:cNvPr>
          <p:cNvSpPr txBox="1"/>
          <p:nvPr/>
        </p:nvSpPr>
        <p:spPr>
          <a:xfrm>
            <a:off x="4712282" y="3016311"/>
            <a:ext cx="819807" cy="646331"/>
          </a:xfrm>
          <a:prstGeom prst="rect">
            <a:avLst/>
          </a:prstGeom>
          <a:noFill/>
        </p:spPr>
        <p:txBody>
          <a:bodyPr wrap="square" rtlCol="0">
            <a:spAutoFit/>
          </a:bodyPr>
          <a:lstStyle/>
          <a:p>
            <a:r>
              <a:rPr lang="es-CL" sz="3600" dirty="0"/>
              <a:t>2</a:t>
            </a:r>
          </a:p>
        </p:txBody>
      </p:sp>
      <p:sp>
        <p:nvSpPr>
          <p:cNvPr id="21" name="CuadroTexto 20">
            <a:extLst>
              <a:ext uri="{FF2B5EF4-FFF2-40B4-BE49-F238E27FC236}">
                <a16:creationId xmlns:a16="http://schemas.microsoft.com/office/drawing/2014/main" id="{CA960190-A315-4DEE-BC9F-87865C1D5302}"/>
              </a:ext>
            </a:extLst>
          </p:cNvPr>
          <p:cNvSpPr txBox="1"/>
          <p:nvPr/>
        </p:nvSpPr>
        <p:spPr>
          <a:xfrm>
            <a:off x="4736508" y="4893460"/>
            <a:ext cx="819807" cy="646331"/>
          </a:xfrm>
          <a:prstGeom prst="rect">
            <a:avLst/>
          </a:prstGeom>
          <a:noFill/>
        </p:spPr>
        <p:txBody>
          <a:bodyPr wrap="square" rtlCol="0">
            <a:spAutoFit/>
          </a:bodyPr>
          <a:lstStyle/>
          <a:p>
            <a:r>
              <a:rPr lang="es-CL" sz="3600" dirty="0"/>
              <a:t>3</a:t>
            </a:r>
          </a:p>
        </p:txBody>
      </p:sp>
      <p:cxnSp>
        <p:nvCxnSpPr>
          <p:cNvPr id="23" name="Conector recto de flecha 22">
            <a:extLst>
              <a:ext uri="{FF2B5EF4-FFF2-40B4-BE49-F238E27FC236}">
                <a16:creationId xmlns:a16="http://schemas.microsoft.com/office/drawing/2014/main" id="{42E4AEB6-B25F-439B-9235-860E26957099}"/>
              </a:ext>
            </a:extLst>
          </p:cNvPr>
          <p:cNvCxnSpPr>
            <a:cxnSpLocks/>
            <a:endCxn id="9" idx="1"/>
          </p:cNvCxnSpPr>
          <p:nvPr/>
        </p:nvCxnSpPr>
        <p:spPr>
          <a:xfrm flipV="1">
            <a:off x="7014854" y="1147660"/>
            <a:ext cx="310855" cy="3681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AB3DA45C-60CF-487B-B71D-09C2971E9CE7}"/>
              </a:ext>
            </a:extLst>
          </p:cNvPr>
          <p:cNvCxnSpPr>
            <a:cxnSpLocks/>
          </p:cNvCxnSpPr>
          <p:nvPr/>
        </p:nvCxnSpPr>
        <p:spPr>
          <a:xfrm flipV="1">
            <a:off x="7014854" y="1515759"/>
            <a:ext cx="415960"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74F8D1B3-22AC-41CD-A1CA-D55D6E61E628}"/>
              </a:ext>
            </a:extLst>
          </p:cNvPr>
          <p:cNvCxnSpPr>
            <a:cxnSpLocks/>
            <a:endCxn id="10" idx="1"/>
          </p:cNvCxnSpPr>
          <p:nvPr/>
        </p:nvCxnSpPr>
        <p:spPr>
          <a:xfrm>
            <a:off x="7014854" y="1523399"/>
            <a:ext cx="310855" cy="30461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727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814AF84-7199-4C7A-9967-CDAF5C7A4825}"/>
              </a:ext>
            </a:extLst>
          </p:cNvPr>
          <p:cNvSpPr>
            <a:spLocks noGrp="1"/>
          </p:cNvSpPr>
          <p:nvPr>
            <p:ph idx="1"/>
          </p:nvPr>
        </p:nvSpPr>
        <p:spPr>
          <a:xfrm>
            <a:off x="3935044" y="613942"/>
            <a:ext cx="7315200" cy="5120640"/>
          </a:xfrm>
        </p:spPr>
        <p:txBody>
          <a:bodyPr/>
          <a:lstStyle/>
          <a:p>
            <a:endParaRPr lang="es-CL" dirty="0"/>
          </a:p>
        </p:txBody>
      </p:sp>
      <p:pic>
        <p:nvPicPr>
          <p:cNvPr id="5" name="Imagen 4">
            <a:extLst>
              <a:ext uri="{FF2B5EF4-FFF2-40B4-BE49-F238E27FC236}">
                <a16:creationId xmlns:a16="http://schemas.microsoft.com/office/drawing/2014/main" id="{6C22EAB9-9413-4392-BCBC-9CF163D65DB1}"/>
              </a:ext>
            </a:extLst>
          </p:cNvPr>
          <p:cNvPicPr>
            <a:picLocks noChangeAspect="1"/>
          </p:cNvPicPr>
          <p:nvPr/>
        </p:nvPicPr>
        <p:blipFill rotWithShape="1">
          <a:blip r:embed="rId3"/>
          <a:srcRect l="63198" t="13628" r="6470" b="25637"/>
          <a:stretch/>
        </p:blipFill>
        <p:spPr>
          <a:xfrm>
            <a:off x="3935044" y="1005432"/>
            <a:ext cx="7868077" cy="5064178"/>
          </a:xfrm>
          <a:prstGeom prst="rect">
            <a:avLst/>
          </a:prstGeom>
        </p:spPr>
      </p:pic>
      <p:sp>
        <p:nvSpPr>
          <p:cNvPr id="19" name="Rectángulo 18">
            <a:extLst>
              <a:ext uri="{FF2B5EF4-FFF2-40B4-BE49-F238E27FC236}">
                <a16:creationId xmlns:a16="http://schemas.microsoft.com/office/drawing/2014/main" id="{BC5FA533-A109-4061-A6B6-D03DD98DA0C6}"/>
              </a:ext>
            </a:extLst>
          </p:cNvPr>
          <p:cNvSpPr/>
          <p:nvPr/>
        </p:nvSpPr>
        <p:spPr>
          <a:xfrm>
            <a:off x="9920976" y="6139344"/>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CuadroTexto 19">
            <a:extLst>
              <a:ext uri="{FF2B5EF4-FFF2-40B4-BE49-F238E27FC236}">
                <a16:creationId xmlns:a16="http://schemas.microsoft.com/office/drawing/2014/main" id="{5696701B-3237-4175-98B8-9CBB1B630BD3}"/>
              </a:ext>
            </a:extLst>
          </p:cNvPr>
          <p:cNvSpPr txBox="1"/>
          <p:nvPr/>
        </p:nvSpPr>
        <p:spPr>
          <a:xfrm>
            <a:off x="9867515" y="6139344"/>
            <a:ext cx="2240952" cy="646331"/>
          </a:xfrm>
          <a:prstGeom prst="rect">
            <a:avLst/>
          </a:prstGeom>
          <a:noFill/>
        </p:spPr>
        <p:txBody>
          <a:bodyPr wrap="square" rtlCol="0">
            <a:spAutoFit/>
          </a:bodyPr>
          <a:lstStyle/>
          <a:p>
            <a:r>
              <a:rPr lang="es-CL" i="1" dirty="0"/>
              <a:t>Introducción/Métodos</a:t>
            </a:r>
          </a:p>
          <a:p>
            <a:endParaRPr lang="es-CL" i="1" dirty="0"/>
          </a:p>
        </p:txBody>
      </p:sp>
      <p:sp>
        <p:nvSpPr>
          <p:cNvPr id="2" name="Rectángulo 1">
            <a:extLst>
              <a:ext uri="{FF2B5EF4-FFF2-40B4-BE49-F238E27FC236}">
                <a16:creationId xmlns:a16="http://schemas.microsoft.com/office/drawing/2014/main" id="{0F5B26B8-4501-40AC-AFD7-BD77E11B4DE8}"/>
              </a:ext>
            </a:extLst>
          </p:cNvPr>
          <p:cNvSpPr/>
          <p:nvPr/>
        </p:nvSpPr>
        <p:spPr>
          <a:xfrm>
            <a:off x="8053908" y="3672292"/>
            <a:ext cx="329017" cy="357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14">
            <a:extLst>
              <a:ext uri="{FF2B5EF4-FFF2-40B4-BE49-F238E27FC236}">
                <a16:creationId xmlns:a16="http://schemas.microsoft.com/office/drawing/2014/main" id="{792B31F7-BE5D-4A1E-A5E9-BE3425331072}"/>
              </a:ext>
            </a:extLst>
          </p:cNvPr>
          <p:cNvSpPr/>
          <p:nvPr/>
        </p:nvSpPr>
        <p:spPr>
          <a:xfrm>
            <a:off x="8515636" y="3174262"/>
            <a:ext cx="329017" cy="3577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A8A6D358-1497-4B71-8892-A57DD3603CD7}"/>
              </a:ext>
            </a:extLst>
          </p:cNvPr>
          <p:cNvSpPr/>
          <p:nvPr/>
        </p:nvSpPr>
        <p:spPr>
          <a:xfrm>
            <a:off x="388879" y="5201202"/>
            <a:ext cx="2753648" cy="768801"/>
          </a:xfrm>
          <a:prstGeom prst="rect">
            <a:avLst/>
          </a:prstGeom>
          <a:solidFill>
            <a:srgbClr val="9677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FA22A19F-1451-4574-BC5E-7D01B3339D2D}"/>
              </a:ext>
            </a:extLst>
          </p:cNvPr>
          <p:cNvSpPr/>
          <p:nvPr/>
        </p:nvSpPr>
        <p:spPr>
          <a:xfrm>
            <a:off x="551167" y="5322084"/>
            <a:ext cx="194578" cy="200434"/>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Rectángulo 20">
            <a:extLst>
              <a:ext uri="{FF2B5EF4-FFF2-40B4-BE49-F238E27FC236}">
                <a16:creationId xmlns:a16="http://schemas.microsoft.com/office/drawing/2014/main" id="{408CE641-2679-4FC9-B886-FE917104452D}"/>
              </a:ext>
            </a:extLst>
          </p:cNvPr>
          <p:cNvSpPr/>
          <p:nvPr/>
        </p:nvSpPr>
        <p:spPr>
          <a:xfrm>
            <a:off x="551167" y="5658883"/>
            <a:ext cx="194578" cy="200434"/>
          </a:xfrm>
          <a:prstGeom prst="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52DCF7BA-A17A-4B97-9266-9D717EB533B8}"/>
              </a:ext>
            </a:extLst>
          </p:cNvPr>
          <p:cNvSpPr txBox="1"/>
          <p:nvPr/>
        </p:nvSpPr>
        <p:spPr>
          <a:xfrm>
            <a:off x="818281" y="5620600"/>
            <a:ext cx="2251710" cy="276999"/>
          </a:xfrm>
          <a:prstGeom prst="rect">
            <a:avLst/>
          </a:prstGeom>
          <a:noFill/>
        </p:spPr>
        <p:txBody>
          <a:bodyPr wrap="square" rtlCol="0">
            <a:spAutoFit/>
          </a:bodyPr>
          <a:lstStyle/>
          <a:p>
            <a:r>
              <a:rPr lang="es-CL" sz="1200" dirty="0"/>
              <a:t>Población histórica</a:t>
            </a:r>
          </a:p>
        </p:txBody>
      </p:sp>
      <p:sp>
        <p:nvSpPr>
          <p:cNvPr id="23" name="CuadroTexto 22">
            <a:extLst>
              <a:ext uri="{FF2B5EF4-FFF2-40B4-BE49-F238E27FC236}">
                <a16:creationId xmlns:a16="http://schemas.microsoft.com/office/drawing/2014/main" id="{0D1E1F0E-A0FA-4771-933A-C8B7A212ACAF}"/>
              </a:ext>
            </a:extLst>
          </p:cNvPr>
          <p:cNvSpPr txBox="1"/>
          <p:nvPr/>
        </p:nvSpPr>
        <p:spPr>
          <a:xfrm>
            <a:off x="818281" y="5283801"/>
            <a:ext cx="2251710" cy="276999"/>
          </a:xfrm>
          <a:prstGeom prst="rect">
            <a:avLst/>
          </a:prstGeom>
          <a:noFill/>
        </p:spPr>
        <p:txBody>
          <a:bodyPr wrap="square" rtlCol="0">
            <a:spAutoFit/>
          </a:bodyPr>
          <a:lstStyle/>
          <a:p>
            <a:r>
              <a:rPr lang="es-CL" sz="1200" dirty="0"/>
              <a:t>Población traslocada</a:t>
            </a:r>
          </a:p>
        </p:txBody>
      </p:sp>
      <p:sp>
        <p:nvSpPr>
          <p:cNvPr id="26" name="Rectángulo 25">
            <a:extLst>
              <a:ext uri="{FF2B5EF4-FFF2-40B4-BE49-F238E27FC236}">
                <a16:creationId xmlns:a16="http://schemas.microsoft.com/office/drawing/2014/main" id="{0C14B4D1-F293-4EED-B2AF-C31C392BE994}"/>
              </a:ext>
            </a:extLst>
          </p:cNvPr>
          <p:cNvSpPr/>
          <p:nvPr/>
        </p:nvSpPr>
        <p:spPr>
          <a:xfrm>
            <a:off x="9474615" y="508786"/>
            <a:ext cx="2783159" cy="670877"/>
          </a:xfrm>
          <a:prstGeom prst="rect">
            <a:avLst/>
          </a:prstGeom>
          <a:solidFill>
            <a:srgbClr val="9677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CuadroTexto 26">
            <a:extLst>
              <a:ext uri="{FF2B5EF4-FFF2-40B4-BE49-F238E27FC236}">
                <a16:creationId xmlns:a16="http://schemas.microsoft.com/office/drawing/2014/main" id="{E150A71C-351D-40A2-8C18-B1AE86C1DC2C}"/>
              </a:ext>
            </a:extLst>
          </p:cNvPr>
          <p:cNvSpPr txBox="1"/>
          <p:nvPr/>
        </p:nvSpPr>
        <p:spPr>
          <a:xfrm>
            <a:off x="9867515" y="659558"/>
            <a:ext cx="2501385" cy="369332"/>
          </a:xfrm>
          <a:prstGeom prst="rect">
            <a:avLst/>
          </a:prstGeom>
          <a:noFill/>
        </p:spPr>
        <p:txBody>
          <a:bodyPr wrap="square" rtlCol="0">
            <a:spAutoFit/>
          </a:bodyPr>
          <a:lstStyle/>
          <a:p>
            <a:r>
              <a:rPr lang="es-CL" dirty="0"/>
              <a:t>Zona de estudio</a:t>
            </a:r>
          </a:p>
        </p:txBody>
      </p:sp>
      <p:sp>
        <p:nvSpPr>
          <p:cNvPr id="18" name="Rectángulo 17">
            <a:extLst>
              <a:ext uri="{FF2B5EF4-FFF2-40B4-BE49-F238E27FC236}">
                <a16:creationId xmlns:a16="http://schemas.microsoft.com/office/drawing/2014/main" id="{CEB61428-52FF-4288-B673-D74FC97CA542}"/>
              </a:ext>
            </a:extLst>
          </p:cNvPr>
          <p:cNvSpPr/>
          <p:nvPr/>
        </p:nvSpPr>
        <p:spPr>
          <a:xfrm>
            <a:off x="9189037" y="4134058"/>
            <a:ext cx="329017" cy="3577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Título 1">
            <a:extLst>
              <a:ext uri="{FF2B5EF4-FFF2-40B4-BE49-F238E27FC236}">
                <a16:creationId xmlns:a16="http://schemas.microsoft.com/office/drawing/2014/main" id="{AD753483-2EFE-444A-9AC6-1531C4B17826}"/>
              </a:ext>
            </a:extLst>
          </p:cNvPr>
          <p:cNvSpPr txBox="1">
            <a:spLocks/>
          </p:cNvSpPr>
          <p:nvPr/>
        </p:nvSpPr>
        <p:spPr>
          <a:xfrm>
            <a:off x="267865" y="2823176"/>
            <a:ext cx="2995675" cy="9589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s-CL" dirty="0"/>
              <a:t>1.¿Quiénes migran?</a:t>
            </a:r>
          </a:p>
        </p:txBody>
      </p:sp>
    </p:spTree>
    <p:extLst>
      <p:ext uri="{BB962C8B-B14F-4D97-AF65-F5344CB8AC3E}">
        <p14:creationId xmlns:p14="http://schemas.microsoft.com/office/powerpoint/2010/main" val="425163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48D568D-A740-4112-81BA-056FE8C359C5}"/>
              </a:ext>
            </a:extLst>
          </p:cNvPr>
          <p:cNvPicPr>
            <a:picLocks noChangeAspect="1"/>
          </p:cNvPicPr>
          <p:nvPr/>
        </p:nvPicPr>
        <p:blipFill rotWithShape="1">
          <a:blip r:embed="rId3"/>
          <a:srcRect l="64824" t="24431" r="7751" b="38984"/>
          <a:stretch/>
        </p:blipFill>
        <p:spPr>
          <a:xfrm>
            <a:off x="4369330" y="3422953"/>
            <a:ext cx="6315076" cy="2707909"/>
          </a:xfrm>
          <a:prstGeom prst="rect">
            <a:avLst/>
          </a:prstGeom>
        </p:spPr>
      </p:pic>
      <p:pic>
        <p:nvPicPr>
          <p:cNvPr id="6" name="Imagen 5">
            <a:extLst>
              <a:ext uri="{FF2B5EF4-FFF2-40B4-BE49-F238E27FC236}">
                <a16:creationId xmlns:a16="http://schemas.microsoft.com/office/drawing/2014/main" id="{FE5AA239-A4AF-4487-902B-7553D92A3120}"/>
              </a:ext>
            </a:extLst>
          </p:cNvPr>
          <p:cNvPicPr>
            <a:picLocks noChangeAspect="1"/>
          </p:cNvPicPr>
          <p:nvPr/>
        </p:nvPicPr>
        <p:blipFill rotWithShape="1">
          <a:blip r:embed="rId4"/>
          <a:srcRect l="64468" t="24236" r="7640" b="37050"/>
          <a:stretch/>
        </p:blipFill>
        <p:spPr>
          <a:xfrm>
            <a:off x="4369330" y="174565"/>
            <a:ext cx="6315076" cy="2817442"/>
          </a:xfrm>
          <a:prstGeom prst="rect">
            <a:avLst/>
          </a:prstGeom>
        </p:spPr>
      </p:pic>
      <p:sp>
        <p:nvSpPr>
          <p:cNvPr id="7" name="Flecha: hacia abajo 6">
            <a:extLst>
              <a:ext uri="{FF2B5EF4-FFF2-40B4-BE49-F238E27FC236}">
                <a16:creationId xmlns:a16="http://schemas.microsoft.com/office/drawing/2014/main" id="{65843E12-0FDB-4EE4-BA96-6414E747ECD7}"/>
              </a:ext>
            </a:extLst>
          </p:cNvPr>
          <p:cNvSpPr/>
          <p:nvPr/>
        </p:nvSpPr>
        <p:spPr>
          <a:xfrm>
            <a:off x="1219200" y="1638300"/>
            <a:ext cx="952500" cy="36861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B4277333-66DB-45B7-B268-F305963045F0}"/>
              </a:ext>
            </a:extLst>
          </p:cNvPr>
          <p:cNvSpPr txBox="1"/>
          <p:nvPr/>
        </p:nvSpPr>
        <p:spPr>
          <a:xfrm>
            <a:off x="906892" y="1008341"/>
            <a:ext cx="1951348" cy="523220"/>
          </a:xfrm>
          <a:prstGeom prst="rect">
            <a:avLst/>
          </a:prstGeom>
          <a:noFill/>
        </p:spPr>
        <p:txBody>
          <a:bodyPr wrap="square" rtlCol="0">
            <a:spAutoFit/>
          </a:bodyPr>
          <a:lstStyle/>
          <a:p>
            <a:r>
              <a:rPr lang="es-CL" sz="2800" dirty="0"/>
              <a:t>Primavera</a:t>
            </a:r>
          </a:p>
        </p:txBody>
      </p:sp>
      <p:sp>
        <p:nvSpPr>
          <p:cNvPr id="9" name="CuadroTexto 8">
            <a:extLst>
              <a:ext uri="{FF2B5EF4-FFF2-40B4-BE49-F238E27FC236}">
                <a16:creationId xmlns:a16="http://schemas.microsoft.com/office/drawing/2014/main" id="{83208216-E486-42F6-9653-C38F8235ADFC}"/>
              </a:ext>
            </a:extLst>
          </p:cNvPr>
          <p:cNvSpPr txBox="1"/>
          <p:nvPr/>
        </p:nvSpPr>
        <p:spPr>
          <a:xfrm>
            <a:off x="1057765" y="5472553"/>
            <a:ext cx="1951348" cy="523220"/>
          </a:xfrm>
          <a:prstGeom prst="rect">
            <a:avLst/>
          </a:prstGeom>
          <a:noFill/>
        </p:spPr>
        <p:txBody>
          <a:bodyPr wrap="square" rtlCol="0">
            <a:spAutoFit/>
          </a:bodyPr>
          <a:lstStyle/>
          <a:p>
            <a:r>
              <a:rPr lang="es-CL" sz="2800" dirty="0"/>
              <a:t>Verano</a:t>
            </a:r>
          </a:p>
        </p:txBody>
      </p:sp>
      <p:cxnSp>
        <p:nvCxnSpPr>
          <p:cNvPr id="11" name="Conector recto 10">
            <a:extLst>
              <a:ext uri="{FF2B5EF4-FFF2-40B4-BE49-F238E27FC236}">
                <a16:creationId xmlns:a16="http://schemas.microsoft.com/office/drawing/2014/main" id="{918158A2-0D83-49B0-B7C2-2448211FC14D}"/>
              </a:ext>
            </a:extLst>
          </p:cNvPr>
          <p:cNvCxnSpPr>
            <a:cxnSpLocks/>
          </p:cNvCxnSpPr>
          <p:nvPr/>
        </p:nvCxnSpPr>
        <p:spPr>
          <a:xfrm>
            <a:off x="2554664" y="1269951"/>
            <a:ext cx="1814666"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29795E5E-F4F4-4941-8A66-D40D86870ADE}"/>
              </a:ext>
            </a:extLst>
          </p:cNvPr>
          <p:cNvCxnSpPr>
            <a:cxnSpLocks/>
          </p:cNvCxnSpPr>
          <p:nvPr/>
        </p:nvCxnSpPr>
        <p:spPr>
          <a:xfrm>
            <a:off x="2318994" y="5734163"/>
            <a:ext cx="2064653"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EAA69FC2-3F36-4C42-8925-03BF79F02240}"/>
              </a:ext>
            </a:extLst>
          </p:cNvPr>
          <p:cNvSpPr txBox="1"/>
          <p:nvPr/>
        </p:nvSpPr>
        <p:spPr>
          <a:xfrm>
            <a:off x="4468305" y="6242090"/>
            <a:ext cx="7723696" cy="646331"/>
          </a:xfrm>
          <a:prstGeom prst="rect">
            <a:avLst/>
          </a:prstGeom>
          <a:noFill/>
        </p:spPr>
        <p:txBody>
          <a:bodyPr wrap="square">
            <a:spAutoFit/>
          </a:bodyPr>
          <a:lstStyle/>
          <a:p>
            <a:pPr algn="r"/>
            <a:r>
              <a:rPr lang="en-US" b="1" dirty="0"/>
              <a:t>AAAS (2018)How bighorn sheep use crowdsourcing to find food on the hoof </a:t>
            </a:r>
          </a:p>
          <a:p>
            <a:pPr algn="r"/>
            <a:r>
              <a:rPr lang="es-CL" dirty="0"/>
              <a:t>https://www.youtube.com/watch?v=u3s7gY8Sy7Q</a:t>
            </a:r>
          </a:p>
        </p:txBody>
      </p:sp>
      <p:sp>
        <p:nvSpPr>
          <p:cNvPr id="17" name="CuadroTexto 16">
            <a:extLst>
              <a:ext uri="{FF2B5EF4-FFF2-40B4-BE49-F238E27FC236}">
                <a16:creationId xmlns:a16="http://schemas.microsoft.com/office/drawing/2014/main" id="{287F017E-3BCB-43A4-86A7-3644B9D1E3B7}"/>
              </a:ext>
            </a:extLst>
          </p:cNvPr>
          <p:cNvSpPr txBox="1"/>
          <p:nvPr/>
        </p:nvSpPr>
        <p:spPr>
          <a:xfrm>
            <a:off x="8092697" y="3022814"/>
            <a:ext cx="1814666" cy="369332"/>
          </a:xfrm>
          <a:prstGeom prst="rect">
            <a:avLst/>
          </a:prstGeom>
          <a:noFill/>
        </p:spPr>
        <p:txBody>
          <a:bodyPr wrap="square" rtlCol="0">
            <a:spAutoFit/>
          </a:bodyPr>
          <a:lstStyle/>
          <a:p>
            <a:r>
              <a:rPr lang="es-CL" dirty="0" err="1"/>
              <a:t>Devil’s</a:t>
            </a:r>
            <a:r>
              <a:rPr lang="es-CL" dirty="0"/>
              <a:t> </a:t>
            </a:r>
            <a:r>
              <a:rPr lang="es-CL" dirty="0" err="1"/>
              <a:t>Canyon</a:t>
            </a:r>
            <a:endParaRPr lang="es-CL" dirty="0"/>
          </a:p>
        </p:txBody>
      </p:sp>
      <p:sp>
        <p:nvSpPr>
          <p:cNvPr id="18" name="CuadroTexto 17">
            <a:extLst>
              <a:ext uri="{FF2B5EF4-FFF2-40B4-BE49-F238E27FC236}">
                <a16:creationId xmlns:a16="http://schemas.microsoft.com/office/drawing/2014/main" id="{1656E01B-0C4B-49D6-9A9B-58E438DC158D}"/>
              </a:ext>
            </a:extLst>
          </p:cNvPr>
          <p:cNvSpPr txBox="1"/>
          <p:nvPr/>
        </p:nvSpPr>
        <p:spPr>
          <a:xfrm>
            <a:off x="5000926" y="2998007"/>
            <a:ext cx="1814666" cy="369332"/>
          </a:xfrm>
          <a:prstGeom prst="rect">
            <a:avLst/>
          </a:prstGeom>
          <a:noFill/>
        </p:spPr>
        <p:txBody>
          <a:bodyPr wrap="square" rtlCol="0">
            <a:spAutoFit/>
          </a:bodyPr>
          <a:lstStyle/>
          <a:p>
            <a:r>
              <a:rPr lang="es-CL" dirty="0"/>
              <a:t>Whiskey </a:t>
            </a:r>
            <a:r>
              <a:rPr lang="es-CL" dirty="0" err="1"/>
              <a:t>Basin</a:t>
            </a:r>
            <a:endParaRPr lang="es-CL" dirty="0"/>
          </a:p>
        </p:txBody>
      </p:sp>
    </p:spTree>
    <p:extLst>
      <p:ext uri="{BB962C8B-B14F-4D97-AF65-F5344CB8AC3E}">
        <p14:creationId xmlns:p14="http://schemas.microsoft.com/office/powerpoint/2010/main" val="3371739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D4C6BC05-79BA-403F-BB93-D22BF4A4BE48}"/>
              </a:ext>
            </a:extLst>
          </p:cNvPr>
          <p:cNvSpPr/>
          <p:nvPr/>
        </p:nvSpPr>
        <p:spPr>
          <a:xfrm>
            <a:off x="4204206" y="5021969"/>
            <a:ext cx="6184393" cy="1167699"/>
          </a:xfrm>
          <a:prstGeom prst="rect">
            <a:avLst/>
          </a:prstGeom>
          <a:solidFill>
            <a:srgbClr val="967738"/>
          </a:solidFill>
          <a:ln>
            <a:solidFill>
              <a:srgbClr val="967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2B3528E-19F3-410A-9635-E051800375FA}"/>
              </a:ext>
            </a:extLst>
          </p:cNvPr>
          <p:cNvSpPr>
            <a:spLocks noGrp="1"/>
          </p:cNvSpPr>
          <p:nvPr>
            <p:ph type="title"/>
          </p:nvPr>
        </p:nvSpPr>
        <p:spPr>
          <a:xfrm>
            <a:off x="167173" y="1790369"/>
            <a:ext cx="2947482" cy="3141119"/>
          </a:xfrm>
        </p:spPr>
        <p:txBody>
          <a:bodyPr>
            <a:normAutofit/>
          </a:bodyPr>
          <a:lstStyle/>
          <a:p>
            <a:r>
              <a:rPr lang="es-CL" sz="2000" dirty="0">
                <a:latin typeface="Corbel (Cuerpo)"/>
              </a:rPr>
              <a:t>Históricas: 65% a 100% migro,</a:t>
            </a:r>
            <a:br>
              <a:rPr lang="es-CL" sz="2000" dirty="0">
                <a:latin typeface="Corbel (Cuerpo)"/>
              </a:rPr>
            </a:br>
            <a:br>
              <a:rPr lang="es-CL" sz="2000" dirty="0">
                <a:latin typeface="Corbel (Cuerpo)"/>
              </a:rPr>
            </a:br>
            <a:r>
              <a:rPr lang="es-CL" sz="2000" dirty="0">
                <a:latin typeface="Corbel (Cuerpo)"/>
              </a:rPr>
              <a:t>Traslocadas: 9% de los individuos migra, </a:t>
            </a:r>
            <a:br>
              <a:rPr lang="es-CL" sz="2000" dirty="0">
                <a:latin typeface="Corbel (Cuerpo)"/>
              </a:rPr>
            </a:br>
            <a:br>
              <a:rPr lang="es-CL" sz="2000" dirty="0">
                <a:latin typeface="Corbel (Cuerpo)"/>
              </a:rPr>
            </a:br>
            <a:r>
              <a:rPr lang="es-CL" sz="2000" dirty="0">
                <a:latin typeface="Corbel (Cuerpo)"/>
              </a:rPr>
              <a:t>excepto en Laramie que hubo un 30% (Aunque solo fueron 7 de los 80 individuos traslocados)</a:t>
            </a:r>
            <a:endParaRPr lang="es-CL" sz="1600" dirty="0"/>
          </a:p>
        </p:txBody>
      </p:sp>
      <p:sp>
        <p:nvSpPr>
          <p:cNvPr id="7" name="Rectángulo 6">
            <a:extLst>
              <a:ext uri="{FF2B5EF4-FFF2-40B4-BE49-F238E27FC236}">
                <a16:creationId xmlns:a16="http://schemas.microsoft.com/office/drawing/2014/main" id="{7FA102C7-6252-4D72-98AC-1A3B589EB10E}"/>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3522F0BB-4D48-418E-B713-1EDBAFE114D6}"/>
              </a:ext>
            </a:extLst>
          </p:cNvPr>
          <p:cNvSpPr txBox="1"/>
          <p:nvPr/>
        </p:nvSpPr>
        <p:spPr>
          <a:xfrm>
            <a:off x="9855201" y="6389510"/>
            <a:ext cx="1899920" cy="369332"/>
          </a:xfrm>
          <a:prstGeom prst="rect">
            <a:avLst/>
          </a:prstGeom>
          <a:noFill/>
        </p:spPr>
        <p:txBody>
          <a:bodyPr wrap="square" rtlCol="0">
            <a:spAutoFit/>
          </a:bodyPr>
          <a:lstStyle/>
          <a:p>
            <a:r>
              <a:rPr lang="es-CL" i="1" dirty="0"/>
              <a:t>Resultados</a:t>
            </a:r>
          </a:p>
        </p:txBody>
      </p:sp>
      <p:pic>
        <p:nvPicPr>
          <p:cNvPr id="5" name="Imagen 4">
            <a:extLst>
              <a:ext uri="{FF2B5EF4-FFF2-40B4-BE49-F238E27FC236}">
                <a16:creationId xmlns:a16="http://schemas.microsoft.com/office/drawing/2014/main" id="{E5E1C9FD-1D32-4FCF-98DA-8D919A64E126}"/>
              </a:ext>
            </a:extLst>
          </p:cNvPr>
          <p:cNvPicPr>
            <a:picLocks noChangeAspect="1"/>
          </p:cNvPicPr>
          <p:nvPr/>
        </p:nvPicPr>
        <p:blipFill rotWithShape="1">
          <a:blip r:embed="rId2"/>
          <a:srcRect l="60250" t="12018" r="27083" b="59707"/>
          <a:stretch/>
        </p:blipFill>
        <p:spPr>
          <a:xfrm>
            <a:off x="4383808" y="740676"/>
            <a:ext cx="5840919" cy="4190812"/>
          </a:xfrm>
          <a:prstGeom prst="rect">
            <a:avLst/>
          </a:prstGeom>
        </p:spPr>
      </p:pic>
      <p:pic>
        <p:nvPicPr>
          <p:cNvPr id="10" name="Imagen 9">
            <a:extLst>
              <a:ext uri="{FF2B5EF4-FFF2-40B4-BE49-F238E27FC236}">
                <a16:creationId xmlns:a16="http://schemas.microsoft.com/office/drawing/2014/main" id="{F3D667FF-EBC6-44E9-B8F9-C9CA179D1CB4}"/>
              </a:ext>
            </a:extLst>
          </p:cNvPr>
          <p:cNvPicPr>
            <a:picLocks noChangeAspect="1"/>
          </p:cNvPicPr>
          <p:nvPr/>
        </p:nvPicPr>
        <p:blipFill rotWithShape="1">
          <a:blip r:embed="rId3"/>
          <a:srcRect l="60917" t="10981" r="27083" b="39759"/>
          <a:stretch/>
        </p:blipFill>
        <p:spPr>
          <a:xfrm>
            <a:off x="12453621" y="867017"/>
            <a:ext cx="3463092" cy="4569358"/>
          </a:xfrm>
          <a:prstGeom prst="rect">
            <a:avLst/>
          </a:prstGeom>
        </p:spPr>
      </p:pic>
      <p:sp>
        <p:nvSpPr>
          <p:cNvPr id="4" name="Rectángulo 3">
            <a:extLst>
              <a:ext uri="{FF2B5EF4-FFF2-40B4-BE49-F238E27FC236}">
                <a16:creationId xmlns:a16="http://schemas.microsoft.com/office/drawing/2014/main" id="{67D20287-E294-4CAB-AEB6-610B408364DD}"/>
              </a:ext>
            </a:extLst>
          </p:cNvPr>
          <p:cNvSpPr/>
          <p:nvPr/>
        </p:nvSpPr>
        <p:spPr>
          <a:xfrm>
            <a:off x="5699170" y="2277451"/>
            <a:ext cx="1752600" cy="15750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12">
            <a:extLst>
              <a:ext uri="{FF2B5EF4-FFF2-40B4-BE49-F238E27FC236}">
                <a16:creationId xmlns:a16="http://schemas.microsoft.com/office/drawing/2014/main" id="{F336D940-DBB8-466D-99AD-456C75CEC220}"/>
              </a:ext>
            </a:extLst>
          </p:cNvPr>
          <p:cNvSpPr/>
          <p:nvPr/>
        </p:nvSpPr>
        <p:spPr>
          <a:xfrm>
            <a:off x="7545099" y="1246787"/>
            <a:ext cx="2438400" cy="26056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EFF21047-0C87-411E-877B-BBC4E531AFAC}"/>
              </a:ext>
            </a:extLst>
          </p:cNvPr>
          <p:cNvSpPr/>
          <p:nvPr/>
        </p:nvSpPr>
        <p:spPr>
          <a:xfrm>
            <a:off x="388879" y="5201202"/>
            <a:ext cx="2753648" cy="768801"/>
          </a:xfrm>
          <a:prstGeom prst="rect">
            <a:avLst/>
          </a:prstGeom>
          <a:solidFill>
            <a:srgbClr val="9677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14">
            <a:extLst>
              <a:ext uri="{FF2B5EF4-FFF2-40B4-BE49-F238E27FC236}">
                <a16:creationId xmlns:a16="http://schemas.microsoft.com/office/drawing/2014/main" id="{78454A46-69D6-413F-AA1D-79F013E28523}"/>
              </a:ext>
            </a:extLst>
          </p:cNvPr>
          <p:cNvSpPr/>
          <p:nvPr/>
        </p:nvSpPr>
        <p:spPr>
          <a:xfrm>
            <a:off x="551167" y="5322084"/>
            <a:ext cx="194578" cy="200434"/>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63F394D2-35E9-4FBA-917F-5D97309CEF1D}"/>
              </a:ext>
            </a:extLst>
          </p:cNvPr>
          <p:cNvSpPr/>
          <p:nvPr/>
        </p:nvSpPr>
        <p:spPr>
          <a:xfrm>
            <a:off x="551167" y="5658883"/>
            <a:ext cx="194578" cy="200434"/>
          </a:xfrm>
          <a:prstGeom prst="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CuadroTexto 16">
            <a:extLst>
              <a:ext uri="{FF2B5EF4-FFF2-40B4-BE49-F238E27FC236}">
                <a16:creationId xmlns:a16="http://schemas.microsoft.com/office/drawing/2014/main" id="{0EE0FC51-B816-4CCD-B28D-B80DBC72398E}"/>
              </a:ext>
            </a:extLst>
          </p:cNvPr>
          <p:cNvSpPr txBox="1"/>
          <p:nvPr/>
        </p:nvSpPr>
        <p:spPr>
          <a:xfrm>
            <a:off x="818281" y="5620600"/>
            <a:ext cx="2251710" cy="276999"/>
          </a:xfrm>
          <a:prstGeom prst="rect">
            <a:avLst/>
          </a:prstGeom>
          <a:noFill/>
        </p:spPr>
        <p:txBody>
          <a:bodyPr wrap="square" rtlCol="0">
            <a:spAutoFit/>
          </a:bodyPr>
          <a:lstStyle/>
          <a:p>
            <a:r>
              <a:rPr lang="es-CL" sz="1200" dirty="0"/>
              <a:t>Población histórica</a:t>
            </a:r>
          </a:p>
        </p:txBody>
      </p:sp>
      <p:sp>
        <p:nvSpPr>
          <p:cNvPr id="18" name="CuadroTexto 17">
            <a:extLst>
              <a:ext uri="{FF2B5EF4-FFF2-40B4-BE49-F238E27FC236}">
                <a16:creationId xmlns:a16="http://schemas.microsoft.com/office/drawing/2014/main" id="{4EE28BE1-BBCA-4DCA-9F4D-580032038091}"/>
              </a:ext>
            </a:extLst>
          </p:cNvPr>
          <p:cNvSpPr txBox="1"/>
          <p:nvPr/>
        </p:nvSpPr>
        <p:spPr>
          <a:xfrm>
            <a:off x="818281" y="5283801"/>
            <a:ext cx="2251710" cy="276999"/>
          </a:xfrm>
          <a:prstGeom prst="rect">
            <a:avLst/>
          </a:prstGeom>
          <a:noFill/>
        </p:spPr>
        <p:txBody>
          <a:bodyPr wrap="square" rtlCol="0">
            <a:spAutoFit/>
          </a:bodyPr>
          <a:lstStyle/>
          <a:p>
            <a:r>
              <a:rPr lang="es-CL" sz="1200" dirty="0"/>
              <a:t>Población traslocada</a:t>
            </a:r>
          </a:p>
        </p:txBody>
      </p:sp>
      <p:sp>
        <p:nvSpPr>
          <p:cNvPr id="19" name="CuadroTexto 18">
            <a:extLst>
              <a:ext uri="{FF2B5EF4-FFF2-40B4-BE49-F238E27FC236}">
                <a16:creationId xmlns:a16="http://schemas.microsoft.com/office/drawing/2014/main" id="{57D6C40A-0853-432F-840D-EC66C55474CF}"/>
              </a:ext>
            </a:extLst>
          </p:cNvPr>
          <p:cNvSpPr txBox="1"/>
          <p:nvPr/>
        </p:nvSpPr>
        <p:spPr>
          <a:xfrm>
            <a:off x="4358408" y="5081991"/>
            <a:ext cx="5947985" cy="1077218"/>
          </a:xfrm>
          <a:prstGeom prst="rect">
            <a:avLst/>
          </a:prstGeom>
          <a:noFill/>
        </p:spPr>
        <p:txBody>
          <a:bodyPr wrap="square">
            <a:spAutoFit/>
          </a:bodyPr>
          <a:lstStyle/>
          <a:p>
            <a:r>
              <a:rPr lang="es-CL" sz="1600" dirty="0"/>
              <a:t>Los 7 individuos que migraron fueron (en el pasado) traslocados en poblaciones de ovejas existentes ( Laramie </a:t>
            </a:r>
            <a:r>
              <a:rPr lang="es-CL" sz="1600" dirty="0" err="1"/>
              <a:t>range</a:t>
            </a:r>
            <a:r>
              <a:rPr lang="es-CL" sz="1600" dirty="0"/>
              <a:t> y </a:t>
            </a:r>
            <a:r>
              <a:rPr lang="es-CL" sz="1600" dirty="0" err="1"/>
              <a:t>Devil</a:t>
            </a:r>
            <a:r>
              <a:rPr lang="es-CL" sz="1600" dirty="0"/>
              <a:t> </a:t>
            </a:r>
            <a:r>
              <a:rPr lang="es-CL" sz="1600" dirty="0" err="1"/>
              <a:t>canion</a:t>
            </a:r>
            <a:r>
              <a:rPr lang="es-CL" sz="1600" dirty="0"/>
              <a:t>) (de menos de 200 individuos), que han estándose reestableciéndose tres décadas atrás</a:t>
            </a:r>
          </a:p>
        </p:txBody>
      </p:sp>
      <p:sp>
        <p:nvSpPr>
          <p:cNvPr id="27" name="Título 1">
            <a:extLst>
              <a:ext uri="{FF2B5EF4-FFF2-40B4-BE49-F238E27FC236}">
                <a16:creationId xmlns:a16="http://schemas.microsoft.com/office/drawing/2014/main" id="{32AB5015-9F9D-4D58-B0B5-16017400794B}"/>
              </a:ext>
            </a:extLst>
          </p:cNvPr>
          <p:cNvSpPr txBox="1">
            <a:spLocks/>
          </p:cNvSpPr>
          <p:nvPr/>
        </p:nvSpPr>
        <p:spPr>
          <a:xfrm>
            <a:off x="-74219" y="887997"/>
            <a:ext cx="3679843" cy="9589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s-CL" sz="3200" dirty="0"/>
              <a:t>1.¿Quiénes migran?</a:t>
            </a:r>
          </a:p>
        </p:txBody>
      </p:sp>
    </p:spTree>
    <p:extLst>
      <p:ext uri="{BB962C8B-B14F-4D97-AF65-F5344CB8AC3E}">
        <p14:creationId xmlns:p14="http://schemas.microsoft.com/office/powerpoint/2010/main" val="1264879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esquinas redondeadas 34">
            <a:extLst>
              <a:ext uri="{FF2B5EF4-FFF2-40B4-BE49-F238E27FC236}">
                <a16:creationId xmlns:a16="http://schemas.microsoft.com/office/drawing/2014/main" id="{1E10214D-4717-4E97-9512-6A88DDA5C5C5}"/>
              </a:ext>
            </a:extLst>
          </p:cNvPr>
          <p:cNvSpPr/>
          <p:nvPr/>
        </p:nvSpPr>
        <p:spPr>
          <a:xfrm>
            <a:off x="4044345" y="350838"/>
            <a:ext cx="7208905" cy="6156323"/>
          </a:xfrm>
          <a:prstGeom prst="roundRect">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sz="2400" dirty="0"/>
          </a:p>
        </p:txBody>
      </p:sp>
      <p:sp>
        <p:nvSpPr>
          <p:cNvPr id="2" name="Título 1">
            <a:extLst>
              <a:ext uri="{FF2B5EF4-FFF2-40B4-BE49-F238E27FC236}">
                <a16:creationId xmlns:a16="http://schemas.microsoft.com/office/drawing/2014/main" id="{7F4DFEB4-91CF-4E04-B234-A96DDD9B0895}"/>
              </a:ext>
            </a:extLst>
          </p:cNvPr>
          <p:cNvSpPr>
            <a:spLocks noGrp="1"/>
          </p:cNvSpPr>
          <p:nvPr>
            <p:ph type="title"/>
          </p:nvPr>
        </p:nvSpPr>
        <p:spPr>
          <a:xfrm>
            <a:off x="108693" y="2631800"/>
            <a:ext cx="3190196" cy="1328483"/>
          </a:xfrm>
        </p:spPr>
        <p:txBody>
          <a:bodyPr>
            <a:normAutofit/>
          </a:bodyPr>
          <a:lstStyle/>
          <a:p>
            <a:pPr marL="285750" indent="-285750">
              <a:buFont typeface="Arial" panose="020B0604020202020204" pitchFamily="34" charset="0"/>
              <a:buChar char="•"/>
            </a:pPr>
            <a:r>
              <a:rPr lang="es-CL" sz="1800" b="1" dirty="0"/>
              <a:t>Resultado</a:t>
            </a:r>
            <a:r>
              <a:rPr lang="es-CL" sz="1800" dirty="0"/>
              <a:t>: Propensión no se correlaciona con magnitud de la onda ni la distancia de la onda</a:t>
            </a:r>
            <a:endParaRPr lang="es-CL" sz="2000" dirty="0"/>
          </a:p>
        </p:txBody>
      </p:sp>
      <p:pic>
        <p:nvPicPr>
          <p:cNvPr id="6" name="Imagen 5">
            <a:extLst>
              <a:ext uri="{FF2B5EF4-FFF2-40B4-BE49-F238E27FC236}">
                <a16:creationId xmlns:a16="http://schemas.microsoft.com/office/drawing/2014/main" id="{25A8B3FD-BF14-4963-9BF2-C0460CC02675}"/>
              </a:ext>
            </a:extLst>
          </p:cNvPr>
          <p:cNvPicPr>
            <a:picLocks noChangeAspect="1"/>
          </p:cNvPicPr>
          <p:nvPr/>
        </p:nvPicPr>
        <p:blipFill rotWithShape="1">
          <a:blip r:embed="rId2"/>
          <a:srcRect l="79676" t="48185" r="12981" b="29075"/>
          <a:stretch/>
        </p:blipFill>
        <p:spPr>
          <a:xfrm>
            <a:off x="7878281" y="3700820"/>
            <a:ext cx="2683838" cy="2671585"/>
          </a:xfrm>
          <a:prstGeom prst="rect">
            <a:avLst/>
          </a:prstGeom>
        </p:spPr>
      </p:pic>
      <p:pic>
        <p:nvPicPr>
          <p:cNvPr id="7" name="Imagen 6">
            <a:extLst>
              <a:ext uri="{FF2B5EF4-FFF2-40B4-BE49-F238E27FC236}">
                <a16:creationId xmlns:a16="http://schemas.microsoft.com/office/drawing/2014/main" id="{3691A09A-7F42-4DEF-80B1-DE855558BC6F}"/>
              </a:ext>
            </a:extLst>
          </p:cNvPr>
          <p:cNvPicPr>
            <a:picLocks noChangeAspect="1"/>
          </p:cNvPicPr>
          <p:nvPr/>
        </p:nvPicPr>
        <p:blipFill rotWithShape="1">
          <a:blip r:embed="rId2"/>
          <a:srcRect l="71194" t="47988" r="20623" b="29272"/>
          <a:stretch/>
        </p:blipFill>
        <p:spPr>
          <a:xfrm>
            <a:off x="4658011" y="3721950"/>
            <a:ext cx="2990786" cy="2671583"/>
          </a:xfrm>
          <a:prstGeom prst="rect">
            <a:avLst/>
          </a:prstGeom>
        </p:spPr>
      </p:pic>
      <p:sp>
        <p:nvSpPr>
          <p:cNvPr id="4" name="CuadroTexto 3">
            <a:extLst>
              <a:ext uri="{FF2B5EF4-FFF2-40B4-BE49-F238E27FC236}">
                <a16:creationId xmlns:a16="http://schemas.microsoft.com/office/drawing/2014/main" id="{2EC6C050-D29E-4B4D-BCC9-5DD246F4D13D}"/>
              </a:ext>
            </a:extLst>
          </p:cNvPr>
          <p:cNvSpPr txBox="1"/>
          <p:nvPr/>
        </p:nvSpPr>
        <p:spPr>
          <a:xfrm>
            <a:off x="4109804" y="535450"/>
            <a:ext cx="5567615" cy="923330"/>
          </a:xfrm>
          <a:prstGeom prst="rect">
            <a:avLst/>
          </a:prstGeom>
          <a:noFill/>
        </p:spPr>
        <p:txBody>
          <a:bodyPr wrap="square" rtlCol="0">
            <a:spAutoFit/>
          </a:bodyPr>
          <a:lstStyle/>
          <a:p>
            <a:r>
              <a:rPr lang="es-CL" dirty="0"/>
              <a:t>Distancia en que recorrió la onda verde, o sea, donde ocurrió el máximo forraje, utilizando el punto con menor forraje como referencia para el gradiente  </a:t>
            </a:r>
          </a:p>
        </p:txBody>
      </p:sp>
      <p:pic>
        <p:nvPicPr>
          <p:cNvPr id="11" name="Imagen 10">
            <a:extLst>
              <a:ext uri="{FF2B5EF4-FFF2-40B4-BE49-F238E27FC236}">
                <a16:creationId xmlns:a16="http://schemas.microsoft.com/office/drawing/2014/main" id="{AAE16C0F-8E69-4AAE-8CB6-928D71E99406}"/>
              </a:ext>
            </a:extLst>
          </p:cNvPr>
          <p:cNvPicPr>
            <a:picLocks noChangeAspect="1"/>
          </p:cNvPicPr>
          <p:nvPr/>
        </p:nvPicPr>
        <p:blipFill rotWithShape="1">
          <a:blip r:embed="rId2"/>
          <a:srcRect l="68142" t="28024" r="9963" b="52991"/>
          <a:stretch/>
        </p:blipFill>
        <p:spPr>
          <a:xfrm>
            <a:off x="4491467" y="1822401"/>
            <a:ext cx="6256111" cy="1743664"/>
          </a:xfrm>
          <a:prstGeom prst="rect">
            <a:avLst/>
          </a:prstGeom>
        </p:spPr>
      </p:pic>
      <p:sp>
        <p:nvSpPr>
          <p:cNvPr id="13" name="CuadroTexto 12">
            <a:extLst>
              <a:ext uri="{FF2B5EF4-FFF2-40B4-BE49-F238E27FC236}">
                <a16:creationId xmlns:a16="http://schemas.microsoft.com/office/drawing/2014/main" id="{3B3C7C2C-3528-4FD6-9E7A-666438998F55}"/>
              </a:ext>
            </a:extLst>
          </p:cNvPr>
          <p:cNvSpPr txBox="1"/>
          <p:nvPr/>
        </p:nvSpPr>
        <p:spPr>
          <a:xfrm>
            <a:off x="586693" y="1683099"/>
            <a:ext cx="3055185" cy="984885"/>
          </a:xfrm>
          <a:prstGeom prst="rect">
            <a:avLst/>
          </a:prstGeom>
          <a:noFill/>
        </p:spPr>
        <p:txBody>
          <a:bodyPr wrap="square">
            <a:spAutoFit/>
          </a:bodyPr>
          <a:lstStyle/>
          <a:p>
            <a:r>
              <a:rPr lang="es-CL" sz="2000" i="1" dirty="0"/>
              <a:t>¿Porque las poblaciones históricas migran más?</a:t>
            </a:r>
            <a:br>
              <a:rPr lang="es-CL" sz="1600" i="1" dirty="0"/>
            </a:br>
            <a:endParaRPr lang="es-CL" sz="1600" i="1" dirty="0"/>
          </a:p>
        </p:txBody>
      </p:sp>
      <p:pic>
        <p:nvPicPr>
          <p:cNvPr id="10" name="Imagen 9">
            <a:extLst>
              <a:ext uri="{FF2B5EF4-FFF2-40B4-BE49-F238E27FC236}">
                <a16:creationId xmlns:a16="http://schemas.microsoft.com/office/drawing/2014/main" id="{5C67E99C-FB71-4238-BC6B-E9174D5868B7}"/>
              </a:ext>
            </a:extLst>
          </p:cNvPr>
          <p:cNvPicPr>
            <a:picLocks noChangeAspect="1"/>
          </p:cNvPicPr>
          <p:nvPr/>
        </p:nvPicPr>
        <p:blipFill>
          <a:blip r:embed="rId3"/>
          <a:stretch>
            <a:fillRect/>
          </a:stretch>
        </p:blipFill>
        <p:spPr>
          <a:xfrm>
            <a:off x="9855200" y="444555"/>
            <a:ext cx="1282665" cy="1238544"/>
          </a:xfrm>
          <a:prstGeom prst="rect">
            <a:avLst/>
          </a:prstGeom>
        </p:spPr>
      </p:pic>
      <p:sp>
        <p:nvSpPr>
          <p:cNvPr id="12" name="Título 1">
            <a:extLst>
              <a:ext uri="{FF2B5EF4-FFF2-40B4-BE49-F238E27FC236}">
                <a16:creationId xmlns:a16="http://schemas.microsoft.com/office/drawing/2014/main" id="{99169A00-6BCE-4468-B63B-05073937E268}"/>
              </a:ext>
            </a:extLst>
          </p:cNvPr>
          <p:cNvSpPr txBox="1">
            <a:spLocks/>
          </p:cNvSpPr>
          <p:nvPr/>
        </p:nvSpPr>
        <p:spPr>
          <a:xfrm>
            <a:off x="-114353" y="709374"/>
            <a:ext cx="3514742" cy="9589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s-CL" sz="3200" dirty="0"/>
              <a:t>2. ¿La migración se asocia a la onda verde?</a:t>
            </a:r>
          </a:p>
        </p:txBody>
      </p:sp>
      <p:cxnSp>
        <p:nvCxnSpPr>
          <p:cNvPr id="16" name="Conector: angular 15">
            <a:extLst>
              <a:ext uri="{FF2B5EF4-FFF2-40B4-BE49-F238E27FC236}">
                <a16:creationId xmlns:a16="http://schemas.microsoft.com/office/drawing/2014/main" id="{825A6398-4E55-469A-8861-89794123B647}"/>
              </a:ext>
            </a:extLst>
          </p:cNvPr>
          <p:cNvCxnSpPr>
            <a:cxnSpLocks/>
            <a:endCxn id="13" idx="1"/>
          </p:cNvCxnSpPr>
          <p:nvPr/>
        </p:nvCxnSpPr>
        <p:spPr>
          <a:xfrm rot="16200000" flipH="1">
            <a:off x="59047" y="1647896"/>
            <a:ext cx="652824" cy="402467"/>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41" name="CuadroTexto 40">
            <a:extLst>
              <a:ext uri="{FF2B5EF4-FFF2-40B4-BE49-F238E27FC236}">
                <a16:creationId xmlns:a16="http://schemas.microsoft.com/office/drawing/2014/main" id="{20C4E99B-A65A-42AA-9D13-ED7AA418E467}"/>
              </a:ext>
            </a:extLst>
          </p:cNvPr>
          <p:cNvSpPr txBox="1"/>
          <p:nvPr/>
        </p:nvSpPr>
        <p:spPr>
          <a:xfrm>
            <a:off x="88297" y="3974572"/>
            <a:ext cx="3210591" cy="1200329"/>
          </a:xfrm>
          <a:prstGeom prst="rect">
            <a:avLst/>
          </a:prstGeom>
          <a:noFill/>
        </p:spPr>
        <p:txBody>
          <a:bodyPr wrap="square">
            <a:spAutoFit/>
          </a:bodyPr>
          <a:lstStyle/>
          <a:p>
            <a:pPr marL="285750" indent="-285750">
              <a:buFont typeface="Arial" panose="020B0604020202020204" pitchFamily="34" charset="0"/>
              <a:buChar char="•"/>
            </a:pPr>
            <a:r>
              <a:rPr lang="es-CL" sz="1800" b="1" dirty="0"/>
              <a:t>Inferencia: </a:t>
            </a:r>
            <a:r>
              <a:rPr lang="es-CL" sz="1800" dirty="0"/>
              <a:t>Las características del paisaje no explican propensión a migrar entre poblaciones</a:t>
            </a:r>
            <a:endParaRPr lang="es-CL" dirty="0"/>
          </a:p>
        </p:txBody>
      </p:sp>
      <p:sp>
        <p:nvSpPr>
          <p:cNvPr id="44" name="Rectángulo 43">
            <a:extLst>
              <a:ext uri="{FF2B5EF4-FFF2-40B4-BE49-F238E27FC236}">
                <a16:creationId xmlns:a16="http://schemas.microsoft.com/office/drawing/2014/main" id="{1C451C38-B266-4082-9C92-7AADC1B462BC}"/>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5" name="CuadroTexto 44">
            <a:extLst>
              <a:ext uri="{FF2B5EF4-FFF2-40B4-BE49-F238E27FC236}">
                <a16:creationId xmlns:a16="http://schemas.microsoft.com/office/drawing/2014/main" id="{9334EAB3-AAD6-4BC3-BC38-1E566AEC995C}"/>
              </a:ext>
            </a:extLst>
          </p:cNvPr>
          <p:cNvSpPr txBox="1"/>
          <p:nvPr/>
        </p:nvSpPr>
        <p:spPr>
          <a:xfrm>
            <a:off x="9855201" y="6389510"/>
            <a:ext cx="1899920" cy="369332"/>
          </a:xfrm>
          <a:prstGeom prst="rect">
            <a:avLst/>
          </a:prstGeom>
          <a:noFill/>
        </p:spPr>
        <p:txBody>
          <a:bodyPr wrap="square" rtlCol="0">
            <a:spAutoFit/>
          </a:bodyPr>
          <a:lstStyle/>
          <a:p>
            <a:r>
              <a:rPr lang="es-CL" i="1" dirty="0"/>
              <a:t>Resultados</a:t>
            </a:r>
          </a:p>
        </p:txBody>
      </p:sp>
    </p:spTree>
    <p:extLst>
      <p:ext uri="{BB962C8B-B14F-4D97-AF65-F5344CB8AC3E}">
        <p14:creationId xmlns:p14="http://schemas.microsoft.com/office/powerpoint/2010/main" val="114626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15A2CD-9F9F-4366-ADF2-99854C801AD5}"/>
              </a:ext>
            </a:extLst>
          </p:cNvPr>
          <p:cNvSpPr>
            <a:spLocks noGrp="1"/>
          </p:cNvSpPr>
          <p:nvPr>
            <p:ph type="title"/>
          </p:nvPr>
        </p:nvSpPr>
        <p:spPr/>
        <p:txBody>
          <a:bodyPr/>
          <a:lstStyle/>
          <a:p>
            <a:pPr algn="ctr"/>
            <a:r>
              <a:rPr lang="es-CL" dirty="0"/>
              <a:t>Preguntas a responder en este Articulo.</a:t>
            </a:r>
          </a:p>
        </p:txBody>
      </p:sp>
      <p:sp>
        <p:nvSpPr>
          <p:cNvPr id="4" name="Rectángulo: esquinas redondeadas 3">
            <a:extLst>
              <a:ext uri="{FF2B5EF4-FFF2-40B4-BE49-F238E27FC236}">
                <a16:creationId xmlns:a16="http://schemas.microsoft.com/office/drawing/2014/main" id="{A090FBD3-06F6-4BC7-9FA9-184235DFB48F}"/>
              </a:ext>
            </a:extLst>
          </p:cNvPr>
          <p:cNvSpPr/>
          <p:nvPr/>
        </p:nvSpPr>
        <p:spPr>
          <a:xfrm>
            <a:off x="4423253" y="920501"/>
            <a:ext cx="5183202"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5" name="Rectángulo: esquinas redondeadas 4">
            <a:extLst>
              <a:ext uri="{FF2B5EF4-FFF2-40B4-BE49-F238E27FC236}">
                <a16:creationId xmlns:a16="http://schemas.microsoft.com/office/drawing/2014/main" id="{BDDC15E5-5AC9-447A-8736-023CAD053DE1}"/>
              </a:ext>
            </a:extLst>
          </p:cNvPr>
          <p:cNvSpPr/>
          <p:nvPr/>
        </p:nvSpPr>
        <p:spPr>
          <a:xfrm>
            <a:off x="4423253" y="2805424"/>
            <a:ext cx="5183202"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dirty="0"/>
          </a:p>
        </p:txBody>
      </p:sp>
      <p:sp>
        <p:nvSpPr>
          <p:cNvPr id="6" name="Rectángulo: esquinas redondeadas 5">
            <a:extLst>
              <a:ext uri="{FF2B5EF4-FFF2-40B4-BE49-F238E27FC236}">
                <a16:creationId xmlns:a16="http://schemas.microsoft.com/office/drawing/2014/main" id="{FA24EE6F-D5D6-4BE9-9AA7-0338A5AF29E7}"/>
              </a:ext>
            </a:extLst>
          </p:cNvPr>
          <p:cNvSpPr/>
          <p:nvPr/>
        </p:nvSpPr>
        <p:spPr>
          <a:xfrm>
            <a:off x="4423253" y="4770399"/>
            <a:ext cx="5183203"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009329BB-B65C-4D96-B024-2DDF4F2A6841}"/>
              </a:ext>
            </a:extLst>
          </p:cNvPr>
          <p:cNvSpPr txBox="1"/>
          <p:nvPr/>
        </p:nvSpPr>
        <p:spPr>
          <a:xfrm>
            <a:off x="5146412" y="1332326"/>
            <a:ext cx="2086304" cy="369332"/>
          </a:xfrm>
          <a:prstGeom prst="rect">
            <a:avLst/>
          </a:prstGeom>
          <a:noFill/>
        </p:spPr>
        <p:txBody>
          <a:bodyPr wrap="square" rtlCol="0">
            <a:spAutoFit/>
          </a:bodyPr>
          <a:lstStyle/>
          <a:p>
            <a:r>
              <a:rPr lang="es-CL" dirty="0"/>
              <a:t>¿Quiénes migran?</a:t>
            </a:r>
          </a:p>
        </p:txBody>
      </p:sp>
      <p:sp>
        <p:nvSpPr>
          <p:cNvPr id="9" name="CuadroTexto 8">
            <a:extLst>
              <a:ext uri="{FF2B5EF4-FFF2-40B4-BE49-F238E27FC236}">
                <a16:creationId xmlns:a16="http://schemas.microsoft.com/office/drawing/2014/main" id="{6401E4DA-5F8D-46D6-9C22-7AED45DEC6E9}"/>
              </a:ext>
            </a:extLst>
          </p:cNvPr>
          <p:cNvSpPr txBox="1"/>
          <p:nvPr/>
        </p:nvSpPr>
        <p:spPr>
          <a:xfrm>
            <a:off x="7325709" y="962994"/>
            <a:ext cx="1334814" cy="369332"/>
          </a:xfrm>
          <a:prstGeom prst="rect">
            <a:avLst/>
          </a:prstGeom>
          <a:noFill/>
        </p:spPr>
        <p:txBody>
          <a:bodyPr wrap="square" rtlCol="0">
            <a:spAutoFit/>
          </a:bodyPr>
          <a:lstStyle/>
          <a:p>
            <a:r>
              <a:rPr lang="es-CL" dirty="0"/>
              <a:t>¿</a:t>
            </a:r>
            <a:r>
              <a:rPr lang="es-CL" dirty="0" err="1"/>
              <a:t>Historicas</a:t>
            </a:r>
            <a:r>
              <a:rPr lang="es-CL" dirty="0"/>
              <a:t>?</a:t>
            </a:r>
          </a:p>
        </p:txBody>
      </p:sp>
      <p:sp>
        <p:nvSpPr>
          <p:cNvPr id="10" name="CuadroTexto 9">
            <a:extLst>
              <a:ext uri="{FF2B5EF4-FFF2-40B4-BE49-F238E27FC236}">
                <a16:creationId xmlns:a16="http://schemas.microsoft.com/office/drawing/2014/main" id="{1EFEEAF9-F5ED-43BC-A1BA-8E93194A9DB3}"/>
              </a:ext>
            </a:extLst>
          </p:cNvPr>
          <p:cNvSpPr txBox="1"/>
          <p:nvPr/>
        </p:nvSpPr>
        <p:spPr>
          <a:xfrm>
            <a:off x="7325709" y="1643352"/>
            <a:ext cx="1502980" cy="369332"/>
          </a:xfrm>
          <a:prstGeom prst="rect">
            <a:avLst/>
          </a:prstGeom>
          <a:noFill/>
        </p:spPr>
        <p:txBody>
          <a:bodyPr wrap="square" rtlCol="0">
            <a:spAutoFit/>
          </a:bodyPr>
          <a:lstStyle/>
          <a:p>
            <a:r>
              <a:rPr lang="es-CL" dirty="0"/>
              <a:t>¿Traslocados?</a:t>
            </a:r>
          </a:p>
        </p:txBody>
      </p:sp>
      <p:sp>
        <p:nvSpPr>
          <p:cNvPr id="11" name="CuadroTexto 10">
            <a:extLst>
              <a:ext uri="{FF2B5EF4-FFF2-40B4-BE49-F238E27FC236}">
                <a16:creationId xmlns:a16="http://schemas.microsoft.com/office/drawing/2014/main" id="{3F97D9E6-20C8-4677-96E5-4C0DF6CB56A1}"/>
              </a:ext>
            </a:extLst>
          </p:cNvPr>
          <p:cNvSpPr txBox="1"/>
          <p:nvPr/>
        </p:nvSpPr>
        <p:spPr>
          <a:xfrm>
            <a:off x="7325709" y="1279753"/>
            <a:ext cx="1334814" cy="369332"/>
          </a:xfrm>
          <a:prstGeom prst="rect">
            <a:avLst/>
          </a:prstGeom>
          <a:noFill/>
        </p:spPr>
        <p:txBody>
          <a:bodyPr wrap="square" rtlCol="0">
            <a:spAutoFit/>
          </a:bodyPr>
          <a:lstStyle/>
          <a:p>
            <a:r>
              <a:rPr lang="es-CL" dirty="0"/>
              <a:t>¿Todos?</a:t>
            </a:r>
          </a:p>
        </p:txBody>
      </p:sp>
      <p:sp>
        <p:nvSpPr>
          <p:cNvPr id="13" name="CuadroTexto 12">
            <a:extLst>
              <a:ext uri="{FF2B5EF4-FFF2-40B4-BE49-F238E27FC236}">
                <a16:creationId xmlns:a16="http://schemas.microsoft.com/office/drawing/2014/main" id="{78F46B9E-7B7A-4C11-9DFB-F0A16147A174}"/>
              </a:ext>
            </a:extLst>
          </p:cNvPr>
          <p:cNvSpPr txBox="1"/>
          <p:nvPr/>
        </p:nvSpPr>
        <p:spPr>
          <a:xfrm>
            <a:off x="5146412" y="3199744"/>
            <a:ext cx="6101254" cy="369332"/>
          </a:xfrm>
          <a:prstGeom prst="rect">
            <a:avLst/>
          </a:prstGeom>
          <a:noFill/>
        </p:spPr>
        <p:txBody>
          <a:bodyPr wrap="square">
            <a:spAutoFit/>
          </a:bodyPr>
          <a:lstStyle/>
          <a:p>
            <a:r>
              <a:rPr lang="es-CL" dirty="0"/>
              <a:t>¿El surfeo es la razón de la migración? Si no, </a:t>
            </a:r>
          </a:p>
        </p:txBody>
      </p:sp>
      <p:sp>
        <p:nvSpPr>
          <p:cNvPr id="16" name="CuadroTexto 15">
            <a:extLst>
              <a:ext uri="{FF2B5EF4-FFF2-40B4-BE49-F238E27FC236}">
                <a16:creationId xmlns:a16="http://schemas.microsoft.com/office/drawing/2014/main" id="{6B7DC9AC-C3F8-4F80-B79F-68D9590FF2C0}"/>
              </a:ext>
            </a:extLst>
          </p:cNvPr>
          <p:cNvSpPr txBox="1"/>
          <p:nvPr/>
        </p:nvSpPr>
        <p:spPr>
          <a:xfrm>
            <a:off x="5122185" y="5156342"/>
            <a:ext cx="6101254" cy="369332"/>
          </a:xfrm>
          <a:prstGeom prst="rect">
            <a:avLst/>
          </a:prstGeom>
          <a:noFill/>
        </p:spPr>
        <p:txBody>
          <a:bodyPr wrap="square">
            <a:spAutoFit/>
          </a:bodyPr>
          <a:lstStyle/>
          <a:p>
            <a:r>
              <a:rPr lang="es-CL" dirty="0"/>
              <a:t>¿Cuál es la razón de esta conducta?</a:t>
            </a:r>
          </a:p>
        </p:txBody>
      </p:sp>
      <p:sp>
        <p:nvSpPr>
          <p:cNvPr id="19" name="CuadroTexto 18">
            <a:extLst>
              <a:ext uri="{FF2B5EF4-FFF2-40B4-BE49-F238E27FC236}">
                <a16:creationId xmlns:a16="http://schemas.microsoft.com/office/drawing/2014/main" id="{AAAAF41F-92ED-4977-9F46-90445F73ADA0}"/>
              </a:ext>
            </a:extLst>
          </p:cNvPr>
          <p:cNvSpPr txBox="1"/>
          <p:nvPr/>
        </p:nvSpPr>
        <p:spPr>
          <a:xfrm>
            <a:off x="4659278" y="1141253"/>
            <a:ext cx="819807" cy="646331"/>
          </a:xfrm>
          <a:prstGeom prst="rect">
            <a:avLst/>
          </a:prstGeom>
          <a:noFill/>
        </p:spPr>
        <p:txBody>
          <a:bodyPr wrap="square" rtlCol="0">
            <a:spAutoFit/>
          </a:bodyPr>
          <a:lstStyle/>
          <a:p>
            <a:r>
              <a:rPr lang="es-CL" sz="3600" dirty="0"/>
              <a:t>1</a:t>
            </a:r>
          </a:p>
        </p:txBody>
      </p:sp>
      <p:sp>
        <p:nvSpPr>
          <p:cNvPr id="20" name="CuadroTexto 19">
            <a:extLst>
              <a:ext uri="{FF2B5EF4-FFF2-40B4-BE49-F238E27FC236}">
                <a16:creationId xmlns:a16="http://schemas.microsoft.com/office/drawing/2014/main" id="{42F9C034-7FBB-4432-95F5-51A3B33DDC6D}"/>
              </a:ext>
            </a:extLst>
          </p:cNvPr>
          <p:cNvSpPr txBox="1"/>
          <p:nvPr/>
        </p:nvSpPr>
        <p:spPr>
          <a:xfrm>
            <a:off x="4712282" y="3016311"/>
            <a:ext cx="819807" cy="646331"/>
          </a:xfrm>
          <a:prstGeom prst="rect">
            <a:avLst/>
          </a:prstGeom>
          <a:noFill/>
        </p:spPr>
        <p:txBody>
          <a:bodyPr wrap="square" rtlCol="0">
            <a:spAutoFit/>
          </a:bodyPr>
          <a:lstStyle/>
          <a:p>
            <a:r>
              <a:rPr lang="es-CL" sz="3600" dirty="0"/>
              <a:t>2</a:t>
            </a:r>
          </a:p>
        </p:txBody>
      </p:sp>
      <p:sp>
        <p:nvSpPr>
          <p:cNvPr id="21" name="CuadroTexto 20">
            <a:extLst>
              <a:ext uri="{FF2B5EF4-FFF2-40B4-BE49-F238E27FC236}">
                <a16:creationId xmlns:a16="http://schemas.microsoft.com/office/drawing/2014/main" id="{CA960190-A315-4DEE-BC9F-87865C1D5302}"/>
              </a:ext>
            </a:extLst>
          </p:cNvPr>
          <p:cNvSpPr txBox="1"/>
          <p:nvPr/>
        </p:nvSpPr>
        <p:spPr>
          <a:xfrm>
            <a:off x="4736508" y="4893460"/>
            <a:ext cx="819807" cy="646331"/>
          </a:xfrm>
          <a:prstGeom prst="rect">
            <a:avLst/>
          </a:prstGeom>
          <a:noFill/>
        </p:spPr>
        <p:txBody>
          <a:bodyPr wrap="square" rtlCol="0">
            <a:spAutoFit/>
          </a:bodyPr>
          <a:lstStyle/>
          <a:p>
            <a:r>
              <a:rPr lang="es-CL" sz="3600" dirty="0"/>
              <a:t>3</a:t>
            </a:r>
          </a:p>
        </p:txBody>
      </p:sp>
      <p:cxnSp>
        <p:nvCxnSpPr>
          <p:cNvPr id="23" name="Conector recto de flecha 22">
            <a:extLst>
              <a:ext uri="{FF2B5EF4-FFF2-40B4-BE49-F238E27FC236}">
                <a16:creationId xmlns:a16="http://schemas.microsoft.com/office/drawing/2014/main" id="{42E4AEB6-B25F-439B-9235-860E26957099}"/>
              </a:ext>
            </a:extLst>
          </p:cNvPr>
          <p:cNvCxnSpPr>
            <a:cxnSpLocks/>
            <a:endCxn id="9" idx="1"/>
          </p:cNvCxnSpPr>
          <p:nvPr/>
        </p:nvCxnSpPr>
        <p:spPr>
          <a:xfrm flipV="1">
            <a:off x="7014854" y="1147660"/>
            <a:ext cx="310855" cy="3681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AB3DA45C-60CF-487B-B71D-09C2971E9CE7}"/>
              </a:ext>
            </a:extLst>
          </p:cNvPr>
          <p:cNvCxnSpPr>
            <a:cxnSpLocks/>
          </p:cNvCxnSpPr>
          <p:nvPr/>
        </p:nvCxnSpPr>
        <p:spPr>
          <a:xfrm flipV="1">
            <a:off x="7014854" y="1515759"/>
            <a:ext cx="415960"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74F8D1B3-22AC-41CD-A1CA-D55D6E61E628}"/>
              </a:ext>
            </a:extLst>
          </p:cNvPr>
          <p:cNvCxnSpPr>
            <a:cxnSpLocks/>
            <a:endCxn id="10" idx="1"/>
          </p:cNvCxnSpPr>
          <p:nvPr/>
        </p:nvCxnSpPr>
        <p:spPr>
          <a:xfrm>
            <a:off x="7014854" y="1523399"/>
            <a:ext cx="310855" cy="30461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esquinas redondeadas 17">
            <a:extLst>
              <a:ext uri="{FF2B5EF4-FFF2-40B4-BE49-F238E27FC236}">
                <a16:creationId xmlns:a16="http://schemas.microsoft.com/office/drawing/2014/main" id="{FB50F61D-3D9A-41CB-9900-3B88F96477D4}"/>
              </a:ext>
            </a:extLst>
          </p:cNvPr>
          <p:cNvSpPr/>
          <p:nvPr/>
        </p:nvSpPr>
        <p:spPr>
          <a:xfrm>
            <a:off x="9842480" y="935516"/>
            <a:ext cx="1813835"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dirty="0"/>
          </a:p>
        </p:txBody>
      </p:sp>
      <p:sp>
        <p:nvSpPr>
          <p:cNvPr id="22" name="Rectángulo: esquinas redondeadas 21">
            <a:extLst>
              <a:ext uri="{FF2B5EF4-FFF2-40B4-BE49-F238E27FC236}">
                <a16:creationId xmlns:a16="http://schemas.microsoft.com/office/drawing/2014/main" id="{B575C9CF-B202-40CB-BC8C-24230A0858C3}"/>
              </a:ext>
            </a:extLst>
          </p:cNvPr>
          <p:cNvSpPr/>
          <p:nvPr/>
        </p:nvSpPr>
        <p:spPr>
          <a:xfrm>
            <a:off x="9867961" y="2777172"/>
            <a:ext cx="1813835" cy="112460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dirty="0"/>
          </a:p>
        </p:txBody>
      </p:sp>
      <p:sp>
        <p:nvSpPr>
          <p:cNvPr id="3" name="CuadroTexto 2">
            <a:extLst>
              <a:ext uri="{FF2B5EF4-FFF2-40B4-BE49-F238E27FC236}">
                <a16:creationId xmlns:a16="http://schemas.microsoft.com/office/drawing/2014/main" id="{8E5AB7A0-00AC-41CB-A264-1DF07B09D17F}"/>
              </a:ext>
            </a:extLst>
          </p:cNvPr>
          <p:cNvSpPr txBox="1"/>
          <p:nvPr/>
        </p:nvSpPr>
        <p:spPr>
          <a:xfrm>
            <a:off x="10097836" y="1298138"/>
            <a:ext cx="1412494" cy="369332"/>
          </a:xfrm>
          <a:prstGeom prst="rect">
            <a:avLst/>
          </a:prstGeom>
          <a:noFill/>
        </p:spPr>
        <p:txBody>
          <a:bodyPr wrap="square" rtlCol="0">
            <a:spAutoFit/>
          </a:bodyPr>
          <a:lstStyle/>
          <a:p>
            <a:r>
              <a:rPr lang="es-CL" dirty="0"/>
              <a:t>HISTORICAS</a:t>
            </a:r>
          </a:p>
        </p:txBody>
      </p:sp>
      <p:sp>
        <p:nvSpPr>
          <p:cNvPr id="25" name="CuadroTexto 24">
            <a:extLst>
              <a:ext uri="{FF2B5EF4-FFF2-40B4-BE49-F238E27FC236}">
                <a16:creationId xmlns:a16="http://schemas.microsoft.com/office/drawing/2014/main" id="{1E3A7C67-D6BD-4D47-BA6C-25DF29348A2B}"/>
              </a:ext>
            </a:extLst>
          </p:cNvPr>
          <p:cNvSpPr txBox="1"/>
          <p:nvPr/>
        </p:nvSpPr>
        <p:spPr>
          <a:xfrm>
            <a:off x="10123060" y="3195211"/>
            <a:ext cx="1412494" cy="369332"/>
          </a:xfrm>
          <a:prstGeom prst="rect">
            <a:avLst/>
          </a:prstGeom>
          <a:noFill/>
        </p:spPr>
        <p:txBody>
          <a:bodyPr wrap="square" rtlCol="0">
            <a:spAutoFit/>
          </a:bodyPr>
          <a:lstStyle/>
          <a:p>
            <a:pPr algn="ctr"/>
            <a:r>
              <a:rPr lang="es-CL" dirty="0"/>
              <a:t>NO</a:t>
            </a:r>
          </a:p>
        </p:txBody>
      </p:sp>
    </p:spTree>
    <p:extLst>
      <p:ext uri="{BB962C8B-B14F-4D97-AF65-F5344CB8AC3E}">
        <p14:creationId xmlns:p14="http://schemas.microsoft.com/office/powerpoint/2010/main" val="414603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AF2B13C1-D419-474E-829F-AABFD47BC6AC}"/>
              </a:ext>
            </a:extLst>
          </p:cNvPr>
          <p:cNvSpPr/>
          <p:nvPr/>
        </p:nvSpPr>
        <p:spPr>
          <a:xfrm>
            <a:off x="-1" y="736512"/>
            <a:ext cx="3873717" cy="5472672"/>
          </a:xfrm>
          <a:prstGeom prst="rect">
            <a:avLst/>
          </a:prstGeom>
          <a:solidFill>
            <a:srgbClr val="637052"/>
          </a:solidFill>
          <a:ln>
            <a:solidFill>
              <a:srgbClr val="637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0" name="Rectángulo: esquinas redondeadas 49">
            <a:extLst>
              <a:ext uri="{FF2B5EF4-FFF2-40B4-BE49-F238E27FC236}">
                <a16:creationId xmlns:a16="http://schemas.microsoft.com/office/drawing/2014/main" id="{7B5BF9C4-0591-40B7-B925-67482DE64A67}"/>
              </a:ext>
            </a:extLst>
          </p:cNvPr>
          <p:cNvSpPr/>
          <p:nvPr/>
        </p:nvSpPr>
        <p:spPr>
          <a:xfrm>
            <a:off x="152403" y="2944278"/>
            <a:ext cx="9780732" cy="104644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CL"/>
          </a:p>
        </p:txBody>
      </p:sp>
      <p:sp>
        <p:nvSpPr>
          <p:cNvPr id="47" name="Rectángulo: esquinas redondeadas 46">
            <a:extLst>
              <a:ext uri="{FF2B5EF4-FFF2-40B4-BE49-F238E27FC236}">
                <a16:creationId xmlns:a16="http://schemas.microsoft.com/office/drawing/2014/main" id="{6C5180AF-E4EA-4B3B-BC88-3427DCB9B9EB}"/>
              </a:ext>
            </a:extLst>
          </p:cNvPr>
          <p:cNvSpPr/>
          <p:nvPr/>
        </p:nvSpPr>
        <p:spPr>
          <a:xfrm>
            <a:off x="2258867" y="4232435"/>
            <a:ext cx="3708660" cy="197674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316EC2F0-15E5-44BA-8242-0A3B76691AB5}"/>
              </a:ext>
            </a:extLst>
          </p:cNvPr>
          <p:cNvSpPr/>
          <p:nvPr/>
        </p:nvSpPr>
        <p:spPr>
          <a:xfrm>
            <a:off x="6215867" y="4232436"/>
            <a:ext cx="3468924" cy="197674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17" name="CuadroTexto 16">
            <a:extLst>
              <a:ext uri="{FF2B5EF4-FFF2-40B4-BE49-F238E27FC236}">
                <a16:creationId xmlns:a16="http://schemas.microsoft.com/office/drawing/2014/main" id="{9FBCDA28-1D78-4F43-9397-3771FC8E6895}"/>
              </a:ext>
            </a:extLst>
          </p:cNvPr>
          <p:cNvSpPr txBox="1"/>
          <p:nvPr/>
        </p:nvSpPr>
        <p:spPr>
          <a:xfrm>
            <a:off x="6479435" y="4284344"/>
            <a:ext cx="3043144" cy="923330"/>
          </a:xfrm>
          <a:prstGeom prst="rect">
            <a:avLst/>
          </a:prstGeom>
          <a:noFill/>
        </p:spPr>
        <p:txBody>
          <a:bodyPr wrap="square">
            <a:spAutoFit/>
          </a:bodyPr>
          <a:lstStyle/>
          <a:p>
            <a:pPr algn="ctr"/>
            <a:r>
              <a:rPr lang="es-CL" dirty="0"/>
              <a:t>Como ocurre esta onda verde, </a:t>
            </a:r>
            <a:r>
              <a:rPr lang="es-CL" b="1" dirty="0"/>
              <a:t>proceso de aprendizaje</a:t>
            </a:r>
          </a:p>
          <a:p>
            <a:endParaRPr lang="es-CL" dirty="0"/>
          </a:p>
        </p:txBody>
      </p:sp>
      <p:sp>
        <p:nvSpPr>
          <p:cNvPr id="18" name="Rectángulo: esquinas redondeadas 17">
            <a:extLst>
              <a:ext uri="{FF2B5EF4-FFF2-40B4-BE49-F238E27FC236}">
                <a16:creationId xmlns:a16="http://schemas.microsoft.com/office/drawing/2014/main" id="{109B1431-EB55-46CA-BC82-306AB88EEAC9}"/>
              </a:ext>
            </a:extLst>
          </p:cNvPr>
          <p:cNvSpPr/>
          <p:nvPr/>
        </p:nvSpPr>
        <p:spPr>
          <a:xfrm>
            <a:off x="2258866" y="541222"/>
            <a:ext cx="3236791" cy="7386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24" name="CuadroTexto 23">
            <a:extLst>
              <a:ext uri="{FF2B5EF4-FFF2-40B4-BE49-F238E27FC236}">
                <a16:creationId xmlns:a16="http://schemas.microsoft.com/office/drawing/2014/main" id="{9DEA6B27-8837-47B2-BABC-4645E704BFF4}"/>
              </a:ext>
            </a:extLst>
          </p:cNvPr>
          <p:cNvSpPr txBox="1"/>
          <p:nvPr/>
        </p:nvSpPr>
        <p:spPr>
          <a:xfrm>
            <a:off x="2206170" y="508307"/>
            <a:ext cx="3367584" cy="1046440"/>
          </a:xfrm>
          <a:prstGeom prst="rect">
            <a:avLst/>
          </a:prstGeom>
          <a:noFill/>
        </p:spPr>
        <p:txBody>
          <a:bodyPr wrap="square" rtlCol="0">
            <a:spAutoFit/>
          </a:bodyPr>
          <a:lstStyle/>
          <a:p>
            <a:pPr algn="ctr"/>
            <a:r>
              <a:rPr lang="es-CL" sz="2200" dirty="0"/>
              <a:t>1.Poblaciones históricas migran</a:t>
            </a:r>
          </a:p>
          <a:p>
            <a:endParaRPr lang="es-CL" dirty="0"/>
          </a:p>
        </p:txBody>
      </p:sp>
      <p:sp>
        <p:nvSpPr>
          <p:cNvPr id="25" name="Rectángulo: esquinas redondeadas 24">
            <a:extLst>
              <a:ext uri="{FF2B5EF4-FFF2-40B4-BE49-F238E27FC236}">
                <a16:creationId xmlns:a16="http://schemas.microsoft.com/office/drawing/2014/main" id="{3CDAA781-9DCD-4B2B-B555-17EDA125EAF3}"/>
              </a:ext>
            </a:extLst>
          </p:cNvPr>
          <p:cNvSpPr/>
          <p:nvPr/>
        </p:nvSpPr>
        <p:spPr>
          <a:xfrm>
            <a:off x="2258866" y="3188970"/>
            <a:ext cx="7425927" cy="43424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26" name="CuadroTexto 25">
            <a:extLst>
              <a:ext uri="{FF2B5EF4-FFF2-40B4-BE49-F238E27FC236}">
                <a16:creationId xmlns:a16="http://schemas.microsoft.com/office/drawing/2014/main" id="{F56CCC31-AF1C-46CB-A98B-B3F7FED0E881}"/>
              </a:ext>
            </a:extLst>
          </p:cNvPr>
          <p:cNvSpPr txBox="1"/>
          <p:nvPr/>
        </p:nvSpPr>
        <p:spPr>
          <a:xfrm>
            <a:off x="2507207" y="3188970"/>
            <a:ext cx="7052766" cy="461665"/>
          </a:xfrm>
          <a:prstGeom prst="rect">
            <a:avLst/>
          </a:prstGeom>
          <a:noFill/>
        </p:spPr>
        <p:txBody>
          <a:bodyPr wrap="square">
            <a:spAutoFit/>
          </a:bodyPr>
          <a:lstStyle/>
          <a:p>
            <a:pPr algn="ctr"/>
            <a:r>
              <a:rPr lang="es-CL" sz="2400" dirty="0"/>
              <a:t>3. ¿Habrá componente de experiencia o conocimiento?</a:t>
            </a:r>
          </a:p>
        </p:txBody>
      </p:sp>
      <p:cxnSp>
        <p:nvCxnSpPr>
          <p:cNvPr id="28" name="Conector recto de flecha 27">
            <a:extLst>
              <a:ext uri="{FF2B5EF4-FFF2-40B4-BE49-F238E27FC236}">
                <a16:creationId xmlns:a16="http://schemas.microsoft.com/office/drawing/2014/main" id="{6141A1B7-A670-497B-9049-B5099492504D}"/>
              </a:ext>
            </a:extLst>
          </p:cNvPr>
          <p:cNvCxnSpPr>
            <a:cxnSpLocks/>
          </p:cNvCxnSpPr>
          <p:nvPr/>
        </p:nvCxnSpPr>
        <p:spPr>
          <a:xfrm>
            <a:off x="3877261" y="1312801"/>
            <a:ext cx="408801" cy="48816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0" name="Conector recto de flecha 29">
            <a:extLst>
              <a:ext uri="{FF2B5EF4-FFF2-40B4-BE49-F238E27FC236}">
                <a16:creationId xmlns:a16="http://schemas.microsoft.com/office/drawing/2014/main" id="{A07F6711-302A-4009-8989-7ADCA460CE3C}"/>
              </a:ext>
            </a:extLst>
          </p:cNvPr>
          <p:cNvCxnSpPr>
            <a:cxnSpLocks/>
          </p:cNvCxnSpPr>
          <p:nvPr/>
        </p:nvCxnSpPr>
        <p:spPr>
          <a:xfrm>
            <a:off x="6031336" y="2539632"/>
            <a:ext cx="0" cy="55851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2" name="Rectángulo: esquinas redondeadas 31">
            <a:extLst>
              <a:ext uri="{FF2B5EF4-FFF2-40B4-BE49-F238E27FC236}">
                <a16:creationId xmlns:a16="http://schemas.microsoft.com/office/drawing/2014/main" id="{B708B0AA-7AE0-4093-BF87-CDCC79AC5951}"/>
              </a:ext>
            </a:extLst>
          </p:cNvPr>
          <p:cNvSpPr/>
          <p:nvPr/>
        </p:nvSpPr>
        <p:spPr>
          <a:xfrm>
            <a:off x="6479435" y="530897"/>
            <a:ext cx="3043144" cy="7386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34" name="CuadroTexto 33">
            <a:extLst>
              <a:ext uri="{FF2B5EF4-FFF2-40B4-BE49-F238E27FC236}">
                <a16:creationId xmlns:a16="http://schemas.microsoft.com/office/drawing/2014/main" id="{A3BF2159-42B7-44A5-8F6D-E00706EE4F35}"/>
              </a:ext>
            </a:extLst>
          </p:cNvPr>
          <p:cNvSpPr txBox="1"/>
          <p:nvPr/>
        </p:nvSpPr>
        <p:spPr>
          <a:xfrm>
            <a:off x="6317215" y="473132"/>
            <a:ext cx="3367584" cy="1046440"/>
          </a:xfrm>
          <a:prstGeom prst="rect">
            <a:avLst/>
          </a:prstGeom>
          <a:noFill/>
        </p:spPr>
        <p:txBody>
          <a:bodyPr wrap="square" rtlCol="0">
            <a:spAutoFit/>
          </a:bodyPr>
          <a:lstStyle/>
          <a:p>
            <a:pPr algn="ctr"/>
            <a:r>
              <a:rPr lang="es-CL" sz="2200" dirty="0"/>
              <a:t>1.Poblaciones recientes migran poco</a:t>
            </a:r>
          </a:p>
          <a:p>
            <a:endParaRPr lang="es-CL" dirty="0"/>
          </a:p>
        </p:txBody>
      </p:sp>
      <p:sp>
        <p:nvSpPr>
          <p:cNvPr id="35" name="Rectángulo: esquinas redondeadas 34">
            <a:extLst>
              <a:ext uri="{FF2B5EF4-FFF2-40B4-BE49-F238E27FC236}">
                <a16:creationId xmlns:a16="http://schemas.microsoft.com/office/drawing/2014/main" id="{D180E255-545F-41D6-A59E-CAC878A725CB}"/>
              </a:ext>
            </a:extLst>
          </p:cNvPr>
          <p:cNvSpPr/>
          <p:nvPr/>
        </p:nvSpPr>
        <p:spPr>
          <a:xfrm>
            <a:off x="4286062" y="1800968"/>
            <a:ext cx="3367585" cy="7386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36" name="CuadroTexto 35">
            <a:extLst>
              <a:ext uri="{FF2B5EF4-FFF2-40B4-BE49-F238E27FC236}">
                <a16:creationId xmlns:a16="http://schemas.microsoft.com/office/drawing/2014/main" id="{3F6552B7-C8C9-4A1D-BEF9-4A33D6F11596}"/>
              </a:ext>
            </a:extLst>
          </p:cNvPr>
          <p:cNvSpPr txBox="1"/>
          <p:nvPr/>
        </p:nvSpPr>
        <p:spPr>
          <a:xfrm>
            <a:off x="4286062" y="1793597"/>
            <a:ext cx="3490549" cy="769441"/>
          </a:xfrm>
          <a:prstGeom prst="rect">
            <a:avLst/>
          </a:prstGeom>
          <a:noFill/>
        </p:spPr>
        <p:txBody>
          <a:bodyPr wrap="square" rtlCol="0">
            <a:spAutoFit/>
          </a:bodyPr>
          <a:lstStyle/>
          <a:p>
            <a:pPr algn="ctr"/>
            <a:r>
              <a:rPr lang="es-CL" sz="2200" dirty="0"/>
              <a:t>2. La fenología no tiene efecto en la migración</a:t>
            </a:r>
            <a:endParaRPr lang="es-CL" dirty="0"/>
          </a:p>
        </p:txBody>
      </p:sp>
      <p:cxnSp>
        <p:nvCxnSpPr>
          <p:cNvPr id="40" name="Conector recto de flecha 39">
            <a:extLst>
              <a:ext uri="{FF2B5EF4-FFF2-40B4-BE49-F238E27FC236}">
                <a16:creationId xmlns:a16="http://schemas.microsoft.com/office/drawing/2014/main" id="{CAE2AC34-2FAC-4519-8CEB-CE5C2B5EC45C}"/>
              </a:ext>
            </a:extLst>
          </p:cNvPr>
          <p:cNvCxnSpPr>
            <a:cxnSpLocks/>
          </p:cNvCxnSpPr>
          <p:nvPr/>
        </p:nvCxnSpPr>
        <p:spPr>
          <a:xfrm flipH="1">
            <a:off x="7653647" y="1284721"/>
            <a:ext cx="347362" cy="51624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46" name="CuadroTexto 45">
            <a:extLst>
              <a:ext uri="{FF2B5EF4-FFF2-40B4-BE49-F238E27FC236}">
                <a16:creationId xmlns:a16="http://schemas.microsoft.com/office/drawing/2014/main" id="{CD1A99EA-DC1E-465C-89B7-56C7856DF39E}"/>
              </a:ext>
            </a:extLst>
          </p:cNvPr>
          <p:cNvSpPr txBox="1"/>
          <p:nvPr/>
        </p:nvSpPr>
        <p:spPr>
          <a:xfrm>
            <a:off x="2507208" y="4284344"/>
            <a:ext cx="3460318" cy="1015663"/>
          </a:xfrm>
          <a:prstGeom prst="rect">
            <a:avLst/>
          </a:prstGeom>
          <a:noFill/>
        </p:spPr>
        <p:txBody>
          <a:bodyPr wrap="square">
            <a:spAutoFit/>
          </a:bodyPr>
          <a:lstStyle/>
          <a:p>
            <a:pPr algn="ctr"/>
            <a:r>
              <a:rPr lang="es-CL" sz="2000" dirty="0"/>
              <a:t>requerir periodos extendidos de </a:t>
            </a:r>
            <a:r>
              <a:rPr lang="es-CL" sz="2000" b="1" dirty="0"/>
              <a:t>tiempo para el aprendizaje.</a:t>
            </a:r>
          </a:p>
        </p:txBody>
      </p:sp>
      <p:cxnSp>
        <p:nvCxnSpPr>
          <p:cNvPr id="48" name="Conector recto de flecha 47">
            <a:extLst>
              <a:ext uri="{FF2B5EF4-FFF2-40B4-BE49-F238E27FC236}">
                <a16:creationId xmlns:a16="http://schemas.microsoft.com/office/drawing/2014/main" id="{56403A2E-E340-4B1E-AED1-49BE2BC550C0}"/>
              </a:ext>
            </a:extLst>
          </p:cNvPr>
          <p:cNvCxnSpPr>
            <a:cxnSpLocks/>
          </p:cNvCxnSpPr>
          <p:nvPr/>
        </p:nvCxnSpPr>
        <p:spPr>
          <a:xfrm>
            <a:off x="4545436" y="3623214"/>
            <a:ext cx="0" cy="55851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9" name="Conector recto de flecha 48">
            <a:extLst>
              <a:ext uri="{FF2B5EF4-FFF2-40B4-BE49-F238E27FC236}">
                <a16:creationId xmlns:a16="http://schemas.microsoft.com/office/drawing/2014/main" id="{A6F966B5-CA9E-4743-A67F-C24EE8C6558A}"/>
              </a:ext>
            </a:extLst>
          </p:cNvPr>
          <p:cNvCxnSpPr>
            <a:cxnSpLocks/>
          </p:cNvCxnSpPr>
          <p:nvPr/>
        </p:nvCxnSpPr>
        <p:spPr>
          <a:xfrm>
            <a:off x="8001009" y="3623214"/>
            <a:ext cx="0" cy="55851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1" name="CuadroTexto 50">
            <a:extLst>
              <a:ext uri="{FF2B5EF4-FFF2-40B4-BE49-F238E27FC236}">
                <a16:creationId xmlns:a16="http://schemas.microsoft.com/office/drawing/2014/main" id="{B1D1246C-55A8-4246-8C46-FA3543EC4E42}"/>
              </a:ext>
            </a:extLst>
          </p:cNvPr>
          <p:cNvSpPr txBox="1"/>
          <p:nvPr/>
        </p:nvSpPr>
        <p:spPr>
          <a:xfrm>
            <a:off x="322680" y="3005833"/>
            <a:ext cx="1812015" cy="923330"/>
          </a:xfrm>
          <a:prstGeom prst="rect">
            <a:avLst/>
          </a:prstGeom>
          <a:noFill/>
        </p:spPr>
        <p:txBody>
          <a:bodyPr wrap="square">
            <a:spAutoFit/>
          </a:bodyPr>
          <a:lstStyle/>
          <a:p>
            <a:pPr algn="ctr"/>
            <a:r>
              <a:rPr lang="es-CL" b="1" dirty="0"/>
              <a:t>¿Cuál es la razón de esta conducta?</a:t>
            </a:r>
          </a:p>
        </p:txBody>
      </p:sp>
      <p:sp>
        <p:nvSpPr>
          <p:cNvPr id="22" name="CuadroTexto 21">
            <a:extLst>
              <a:ext uri="{FF2B5EF4-FFF2-40B4-BE49-F238E27FC236}">
                <a16:creationId xmlns:a16="http://schemas.microsoft.com/office/drawing/2014/main" id="{7B33FB21-890D-4F6F-B887-534108245526}"/>
              </a:ext>
            </a:extLst>
          </p:cNvPr>
          <p:cNvSpPr txBox="1"/>
          <p:nvPr/>
        </p:nvSpPr>
        <p:spPr>
          <a:xfrm>
            <a:off x="7064048" y="5721563"/>
            <a:ext cx="3460318" cy="400110"/>
          </a:xfrm>
          <a:prstGeom prst="rect">
            <a:avLst/>
          </a:prstGeom>
          <a:noFill/>
        </p:spPr>
        <p:txBody>
          <a:bodyPr wrap="square">
            <a:spAutoFit/>
          </a:bodyPr>
          <a:lstStyle/>
          <a:p>
            <a:r>
              <a:rPr lang="es-CL" sz="2000" b="1" dirty="0"/>
              <a:t>Conocimiento</a:t>
            </a:r>
          </a:p>
        </p:txBody>
      </p:sp>
      <p:sp>
        <p:nvSpPr>
          <p:cNvPr id="29" name="CuadroTexto 28">
            <a:extLst>
              <a:ext uri="{FF2B5EF4-FFF2-40B4-BE49-F238E27FC236}">
                <a16:creationId xmlns:a16="http://schemas.microsoft.com/office/drawing/2014/main" id="{6615BB18-C2FC-4EFD-B563-D752D3D3F28D}"/>
              </a:ext>
            </a:extLst>
          </p:cNvPr>
          <p:cNvSpPr txBox="1"/>
          <p:nvPr/>
        </p:nvSpPr>
        <p:spPr>
          <a:xfrm>
            <a:off x="3314633" y="5729877"/>
            <a:ext cx="3460318" cy="400110"/>
          </a:xfrm>
          <a:prstGeom prst="rect">
            <a:avLst/>
          </a:prstGeom>
          <a:noFill/>
        </p:spPr>
        <p:txBody>
          <a:bodyPr wrap="square">
            <a:spAutoFit/>
          </a:bodyPr>
          <a:lstStyle/>
          <a:p>
            <a:r>
              <a:rPr lang="es-CL" sz="2000" b="1" dirty="0"/>
              <a:t>Experiencia</a:t>
            </a:r>
          </a:p>
        </p:txBody>
      </p:sp>
    </p:spTree>
    <p:extLst>
      <p:ext uri="{BB962C8B-B14F-4D97-AF65-F5344CB8AC3E}">
        <p14:creationId xmlns:p14="http://schemas.microsoft.com/office/powerpoint/2010/main" val="1621159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76E82758-5DEE-44C7-A2F9-7A7AE5A5BE78}"/>
              </a:ext>
            </a:extLst>
          </p:cNvPr>
          <p:cNvSpPr/>
          <p:nvPr/>
        </p:nvSpPr>
        <p:spPr>
          <a:xfrm>
            <a:off x="4044345" y="350839"/>
            <a:ext cx="7208905" cy="5948362"/>
          </a:xfrm>
          <a:prstGeom prst="roundRect">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sz="2400" dirty="0"/>
          </a:p>
        </p:txBody>
      </p:sp>
      <p:sp>
        <p:nvSpPr>
          <p:cNvPr id="2" name="Título 1">
            <a:extLst>
              <a:ext uri="{FF2B5EF4-FFF2-40B4-BE49-F238E27FC236}">
                <a16:creationId xmlns:a16="http://schemas.microsoft.com/office/drawing/2014/main" id="{6D6C70E6-CC57-4A5D-A9FB-5C8DA9B0A739}"/>
              </a:ext>
            </a:extLst>
          </p:cNvPr>
          <p:cNvSpPr>
            <a:spLocks noGrp="1"/>
          </p:cNvSpPr>
          <p:nvPr>
            <p:ph type="title"/>
          </p:nvPr>
        </p:nvSpPr>
        <p:spPr>
          <a:xfrm>
            <a:off x="273869" y="1018691"/>
            <a:ext cx="3087110" cy="616473"/>
          </a:xfrm>
        </p:spPr>
        <p:txBody>
          <a:bodyPr>
            <a:normAutofit fontScale="90000"/>
          </a:bodyPr>
          <a:lstStyle/>
          <a:p>
            <a:r>
              <a:rPr lang="es-CL" dirty="0"/>
              <a:t>3. ¿Es la conducta aprendida?</a:t>
            </a:r>
          </a:p>
        </p:txBody>
      </p:sp>
      <p:sp>
        <p:nvSpPr>
          <p:cNvPr id="4" name="Título 1">
            <a:extLst>
              <a:ext uri="{FF2B5EF4-FFF2-40B4-BE49-F238E27FC236}">
                <a16:creationId xmlns:a16="http://schemas.microsoft.com/office/drawing/2014/main" id="{360D0A52-00E9-47DB-AE12-D2DBCD200058}"/>
              </a:ext>
            </a:extLst>
          </p:cNvPr>
          <p:cNvSpPr txBox="1">
            <a:spLocks/>
          </p:cNvSpPr>
          <p:nvPr/>
        </p:nvSpPr>
        <p:spPr>
          <a:xfrm>
            <a:off x="92544" y="1999695"/>
            <a:ext cx="3268435" cy="38684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indent="-342900">
              <a:buFont typeface="Arial" panose="020B0604020202020204" pitchFamily="34" charset="0"/>
              <a:buChar char="•"/>
            </a:pPr>
            <a:r>
              <a:rPr lang="es-CL" sz="2000" spc="0" dirty="0">
                <a:latin typeface="Corbel (Cuerpo)"/>
              </a:rPr>
              <a:t>Evalúan si la conducta tiene relación con el conocimiento de la población.</a:t>
            </a:r>
          </a:p>
          <a:p>
            <a:endParaRPr lang="es-CL" sz="2000" spc="0" dirty="0">
              <a:latin typeface="Corbel (Cuerpo)"/>
            </a:endParaRPr>
          </a:p>
          <a:p>
            <a:pPr marL="342900" indent="-342900">
              <a:buFont typeface="Arial" panose="020B0604020202020204" pitchFamily="34" charset="0"/>
              <a:buChar char="•"/>
            </a:pPr>
            <a:r>
              <a:rPr lang="es-CL" sz="2000" b="1" spc="0" dirty="0">
                <a:latin typeface="Corbel (Cuerpo)"/>
              </a:rPr>
              <a:t>Triangulo</a:t>
            </a:r>
            <a:r>
              <a:rPr lang="es-CL" sz="2000" spc="0" dirty="0">
                <a:latin typeface="Corbel (Cuerpo)"/>
              </a:rPr>
              <a:t>, dice cuanto conocimiento de la onda verde tiene la población</a:t>
            </a:r>
          </a:p>
          <a:p>
            <a:endParaRPr lang="es-CL" sz="2000" spc="0" dirty="0">
              <a:latin typeface="Corbel (Cuerpo)"/>
            </a:endParaRPr>
          </a:p>
          <a:p>
            <a:pPr marL="342900" indent="-342900">
              <a:buFont typeface="Arial" panose="020B0604020202020204" pitchFamily="34" charset="0"/>
              <a:buChar char="•"/>
            </a:pPr>
            <a:r>
              <a:rPr lang="es-CL" sz="2000" b="1" spc="0" dirty="0">
                <a:latin typeface="Corbel (Cuerpo)"/>
              </a:rPr>
              <a:t>Círculos</a:t>
            </a:r>
            <a:r>
              <a:rPr lang="es-CL" sz="2000" spc="0" dirty="0">
                <a:latin typeface="Corbel (Cuerpo)"/>
              </a:rPr>
              <a:t>, dice si el animal esta en un lugar cuando hay pico de forraje</a:t>
            </a:r>
          </a:p>
        </p:txBody>
      </p:sp>
      <p:pic>
        <p:nvPicPr>
          <p:cNvPr id="6" name="Imagen 5">
            <a:extLst>
              <a:ext uri="{FF2B5EF4-FFF2-40B4-BE49-F238E27FC236}">
                <a16:creationId xmlns:a16="http://schemas.microsoft.com/office/drawing/2014/main" id="{9B739365-FDC6-4FE3-9BCB-9B4CCC9DC144}"/>
              </a:ext>
            </a:extLst>
          </p:cNvPr>
          <p:cNvPicPr>
            <a:picLocks noChangeAspect="1"/>
          </p:cNvPicPr>
          <p:nvPr/>
        </p:nvPicPr>
        <p:blipFill rotWithShape="1">
          <a:blip r:embed="rId3"/>
          <a:srcRect l="60917" t="10981" r="27083" b="39759"/>
          <a:stretch/>
        </p:blipFill>
        <p:spPr>
          <a:xfrm>
            <a:off x="12352868" y="1326927"/>
            <a:ext cx="2915143" cy="3846369"/>
          </a:xfrm>
          <a:prstGeom prst="rect">
            <a:avLst/>
          </a:prstGeom>
        </p:spPr>
      </p:pic>
      <p:sp>
        <p:nvSpPr>
          <p:cNvPr id="7" name="CuadroTexto 6">
            <a:extLst>
              <a:ext uri="{FF2B5EF4-FFF2-40B4-BE49-F238E27FC236}">
                <a16:creationId xmlns:a16="http://schemas.microsoft.com/office/drawing/2014/main" id="{192547BC-55E5-458D-9F3B-748B4D368964}"/>
              </a:ext>
            </a:extLst>
          </p:cNvPr>
          <p:cNvSpPr txBox="1"/>
          <p:nvPr/>
        </p:nvSpPr>
        <p:spPr>
          <a:xfrm>
            <a:off x="4640166" y="840657"/>
            <a:ext cx="6383434" cy="646331"/>
          </a:xfrm>
          <a:prstGeom prst="rect">
            <a:avLst/>
          </a:prstGeom>
          <a:noFill/>
        </p:spPr>
        <p:txBody>
          <a:bodyPr wrap="square" rtlCol="0">
            <a:spAutoFit/>
          </a:bodyPr>
          <a:lstStyle/>
          <a:p>
            <a:r>
              <a:rPr lang="es-CL" dirty="0"/>
              <a:t>Surfing </a:t>
            </a:r>
            <a:r>
              <a:rPr lang="es-CL" dirty="0" err="1"/>
              <a:t>Knowledge</a:t>
            </a:r>
            <a:r>
              <a:rPr lang="es-CL" dirty="0"/>
              <a:t> = Que tanta información  los individuos y poblaciones tienen sobre la distribución de forraje de alta calidad</a:t>
            </a:r>
          </a:p>
        </p:txBody>
      </p:sp>
      <p:sp>
        <p:nvSpPr>
          <p:cNvPr id="11" name="Rectángulo 10">
            <a:extLst>
              <a:ext uri="{FF2B5EF4-FFF2-40B4-BE49-F238E27FC236}">
                <a16:creationId xmlns:a16="http://schemas.microsoft.com/office/drawing/2014/main" id="{CA0E9BF6-71DC-40C5-BC51-EE961E18C40D}"/>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AB36084B-E0E8-4065-8072-8E9648EF3486}"/>
              </a:ext>
            </a:extLst>
          </p:cNvPr>
          <p:cNvSpPr txBox="1"/>
          <p:nvPr/>
        </p:nvSpPr>
        <p:spPr>
          <a:xfrm>
            <a:off x="9855201" y="6389510"/>
            <a:ext cx="1899920" cy="369332"/>
          </a:xfrm>
          <a:prstGeom prst="rect">
            <a:avLst/>
          </a:prstGeom>
          <a:noFill/>
        </p:spPr>
        <p:txBody>
          <a:bodyPr wrap="square" rtlCol="0">
            <a:spAutoFit/>
          </a:bodyPr>
          <a:lstStyle/>
          <a:p>
            <a:r>
              <a:rPr lang="es-CL" i="1" dirty="0"/>
              <a:t>Resultados</a:t>
            </a:r>
          </a:p>
        </p:txBody>
      </p:sp>
      <p:pic>
        <p:nvPicPr>
          <p:cNvPr id="8" name="Imagen 7">
            <a:extLst>
              <a:ext uri="{FF2B5EF4-FFF2-40B4-BE49-F238E27FC236}">
                <a16:creationId xmlns:a16="http://schemas.microsoft.com/office/drawing/2014/main" id="{F480A3FA-0CF3-B8D0-9141-05D4DB13562E}"/>
              </a:ext>
            </a:extLst>
          </p:cNvPr>
          <p:cNvPicPr>
            <a:picLocks noChangeAspect="1"/>
          </p:cNvPicPr>
          <p:nvPr/>
        </p:nvPicPr>
        <p:blipFill rotWithShape="1">
          <a:blip r:embed="rId4"/>
          <a:srcRect l="14782" t="16171" r="14952" b="14433"/>
          <a:stretch/>
        </p:blipFill>
        <p:spPr>
          <a:xfrm>
            <a:off x="4460597" y="1785612"/>
            <a:ext cx="6454067" cy="3585400"/>
          </a:xfrm>
          <a:prstGeom prst="rect">
            <a:avLst/>
          </a:prstGeom>
        </p:spPr>
      </p:pic>
    </p:spTree>
    <p:extLst>
      <p:ext uri="{BB962C8B-B14F-4D97-AF65-F5344CB8AC3E}">
        <p14:creationId xmlns:p14="http://schemas.microsoft.com/office/powerpoint/2010/main" val="2410849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9D478-A526-4509-B248-88E070486110}"/>
              </a:ext>
            </a:extLst>
          </p:cNvPr>
          <p:cNvSpPr>
            <a:spLocks noGrp="1"/>
          </p:cNvSpPr>
          <p:nvPr>
            <p:ph type="title"/>
          </p:nvPr>
        </p:nvSpPr>
        <p:spPr>
          <a:xfrm>
            <a:off x="272846" y="925369"/>
            <a:ext cx="2947482" cy="524341"/>
          </a:xfrm>
        </p:spPr>
        <p:txBody>
          <a:bodyPr>
            <a:normAutofit fontScale="90000"/>
          </a:bodyPr>
          <a:lstStyle/>
          <a:p>
            <a:r>
              <a:rPr lang="es-CL" b="1" dirty="0"/>
              <a:t>Migraciones</a:t>
            </a:r>
          </a:p>
        </p:txBody>
      </p:sp>
      <p:pic>
        <p:nvPicPr>
          <p:cNvPr id="20" name="Marcador de contenido 19" descr="Mapa&#10;&#10;Descripción generada automáticamente">
            <a:extLst>
              <a:ext uri="{FF2B5EF4-FFF2-40B4-BE49-F238E27FC236}">
                <a16:creationId xmlns:a16="http://schemas.microsoft.com/office/drawing/2014/main" id="{F702599D-FA96-4001-A82C-71F83C039CD1}"/>
              </a:ext>
            </a:extLst>
          </p:cNvPr>
          <p:cNvPicPr>
            <a:picLocks noGrp="1" noChangeAspect="1"/>
          </p:cNvPicPr>
          <p:nvPr>
            <p:ph idx="1"/>
          </p:nvPr>
        </p:nvPicPr>
        <p:blipFill>
          <a:blip r:embed="rId3"/>
          <a:stretch>
            <a:fillRect/>
          </a:stretch>
        </p:blipFill>
        <p:spPr>
          <a:xfrm>
            <a:off x="7670363" y="3464410"/>
            <a:ext cx="3796557" cy="2712211"/>
          </a:xfrm>
        </p:spPr>
      </p:pic>
      <p:sp>
        <p:nvSpPr>
          <p:cNvPr id="4" name="Rectángulo 3">
            <a:extLst>
              <a:ext uri="{FF2B5EF4-FFF2-40B4-BE49-F238E27FC236}">
                <a16:creationId xmlns:a16="http://schemas.microsoft.com/office/drawing/2014/main" id="{E20CF2F5-B9C8-49DF-A7D8-73674EA8A486}"/>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0C9D2E5C-4C5C-40E6-A4D1-852D4545367E}"/>
              </a:ext>
            </a:extLst>
          </p:cNvPr>
          <p:cNvSpPr txBox="1"/>
          <p:nvPr/>
        </p:nvSpPr>
        <p:spPr>
          <a:xfrm>
            <a:off x="9855200" y="6389510"/>
            <a:ext cx="2559049" cy="369332"/>
          </a:xfrm>
          <a:prstGeom prst="rect">
            <a:avLst/>
          </a:prstGeom>
          <a:noFill/>
        </p:spPr>
        <p:txBody>
          <a:bodyPr wrap="square" rtlCol="0">
            <a:spAutoFit/>
          </a:bodyPr>
          <a:lstStyle/>
          <a:p>
            <a:r>
              <a:rPr lang="es-CL" i="1" dirty="0">
                <a:latin typeface="Avenir Next LT Pro" panose="020B0504020202020204" pitchFamily="34" charset="0"/>
              </a:rPr>
              <a:t>Introducción</a:t>
            </a:r>
          </a:p>
        </p:txBody>
      </p:sp>
      <p:sp>
        <p:nvSpPr>
          <p:cNvPr id="8" name="CuadroTexto 7">
            <a:extLst>
              <a:ext uri="{FF2B5EF4-FFF2-40B4-BE49-F238E27FC236}">
                <a16:creationId xmlns:a16="http://schemas.microsoft.com/office/drawing/2014/main" id="{1E99C4ED-DF90-4E75-831E-EC90DCEDF26B}"/>
              </a:ext>
            </a:extLst>
          </p:cNvPr>
          <p:cNvSpPr txBox="1"/>
          <p:nvPr/>
        </p:nvSpPr>
        <p:spPr>
          <a:xfrm>
            <a:off x="272846" y="1565771"/>
            <a:ext cx="3127210" cy="7017306"/>
          </a:xfrm>
          <a:prstGeom prst="rect">
            <a:avLst/>
          </a:prstGeom>
          <a:noFill/>
        </p:spPr>
        <p:txBody>
          <a:bodyPr wrap="square" rtlCol="0">
            <a:spAutoFit/>
          </a:bodyPr>
          <a:lstStyle/>
          <a:p>
            <a:r>
              <a:rPr lang="es-CL" dirty="0"/>
              <a:t>¿</a:t>
            </a:r>
            <a:r>
              <a:rPr lang="es-CL" sz="1600" dirty="0">
                <a:latin typeface="Avenir Next LT Pro" panose="020B0504020202020204" pitchFamily="34" charset="0"/>
              </a:rPr>
              <a:t>Quiénes migran?</a:t>
            </a:r>
          </a:p>
          <a:p>
            <a:pPr marL="742950" lvl="1" indent="-285750">
              <a:buFont typeface="Arial" panose="020B0604020202020204" pitchFamily="34" charset="0"/>
              <a:buChar char="•"/>
            </a:pPr>
            <a:r>
              <a:rPr lang="es-CL" sz="1600" dirty="0">
                <a:latin typeface="Avenir Next LT Pro" panose="020B0504020202020204" pitchFamily="34" charset="0"/>
              </a:rPr>
              <a:t>Mamíferos</a:t>
            </a:r>
          </a:p>
          <a:p>
            <a:pPr marL="742950" lvl="1" indent="-285750">
              <a:buFont typeface="Arial" panose="020B0604020202020204" pitchFamily="34" charset="0"/>
              <a:buChar char="•"/>
            </a:pPr>
            <a:r>
              <a:rPr lang="es-CL" sz="1600" dirty="0">
                <a:latin typeface="Avenir Next LT Pro" panose="020B0504020202020204" pitchFamily="34" charset="0"/>
              </a:rPr>
              <a:t>Insectos</a:t>
            </a:r>
          </a:p>
          <a:p>
            <a:pPr marL="742950" lvl="1" indent="-285750">
              <a:buFont typeface="Arial" panose="020B0604020202020204" pitchFamily="34" charset="0"/>
              <a:buChar char="•"/>
            </a:pPr>
            <a:r>
              <a:rPr lang="es-CL" sz="1600" dirty="0">
                <a:latin typeface="Avenir Next LT Pro" panose="020B0504020202020204" pitchFamily="34" charset="0"/>
              </a:rPr>
              <a:t>Reptiles</a:t>
            </a:r>
          </a:p>
          <a:p>
            <a:pPr marL="742950" lvl="1" indent="-285750">
              <a:buFont typeface="Arial" panose="020B0604020202020204" pitchFamily="34" charset="0"/>
              <a:buChar char="•"/>
            </a:pPr>
            <a:r>
              <a:rPr lang="es-CL" sz="1600" dirty="0">
                <a:latin typeface="Avenir Next LT Pro" panose="020B0504020202020204" pitchFamily="34" charset="0"/>
              </a:rPr>
              <a:t>Más</a:t>
            </a:r>
          </a:p>
          <a:p>
            <a:pPr marL="285750" indent="-285750">
              <a:buFont typeface="Arial" panose="020B0604020202020204" pitchFamily="34" charset="0"/>
              <a:buChar char="•"/>
            </a:pPr>
            <a:endParaRPr lang="es-CL" sz="1600" dirty="0">
              <a:latin typeface="Avenir Next LT Pro" panose="020B0504020202020204" pitchFamily="34" charset="0"/>
            </a:endParaRPr>
          </a:p>
          <a:p>
            <a:r>
              <a:rPr lang="es-CL" sz="1600" dirty="0">
                <a:latin typeface="Avenir Next LT Pro" panose="020B0504020202020204" pitchFamily="34" charset="0"/>
              </a:rPr>
              <a:t>¿Qué es la migración?</a:t>
            </a:r>
          </a:p>
          <a:p>
            <a:pPr marL="742950" lvl="1" indent="-285750">
              <a:buFont typeface="Arial" panose="020B0604020202020204" pitchFamily="34" charset="0"/>
              <a:buChar char="•"/>
            </a:pPr>
            <a:r>
              <a:rPr lang="es-CL" sz="1600" dirty="0">
                <a:latin typeface="Avenir Next LT Pro" panose="020B0504020202020204" pitchFamily="34" charset="0"/>
              </a:rPr>
              <a:t>Cambio distribución espacial</a:t>
            </a:r>
          </a:p>
          <a:p>
            <a:pPr marL="285750" indent="-285750">
              <a:buFont typeface="Arial" panose="020B0604020202020204" pitchFamily="34" charset="0"/>
              <a:buChar char="•"/>
            </a:pPr>
            <a:endParaRPr lang="es-CL" sz="1600" dirty="0">
              <a:latin typeface="Avenir Next LT Pro" panose="020B0504020202020204" pitchFamily="34" charset="0"/>
            </a:endParaRPr>
          </a:p>
          <a:p>
            <a:r>
              <a:rPr lang="es-CL" sz="1600" dirty="0">
                <a:latin typeface="Avenir Next LT Pro" panose="020B0504020202020204" pitchFamily="34" charset="0"/>
              </a:rPr>
              <a:t>¿Por qué es interesante la migración?</a:t>
            </a:r>
          </a:p>
          <a:p>
            <a:pPr marL="742950" lvl="1" indent="-285750">
              <a:buFont typeface="Arial" panose="020B0604020202020204" pitchFamily="34" charset="0"/>
              <a:buChar char="•"/>
            </a:pPr>
            <a:r>
              <a:rPr lang="es-CL" sz="1600" dirty="0">
                <a:latin typeface="Avenir Next LT Pro" panose="020B0504020202020204" pitchFamily="34" charset="0"/>
              </a:rPr>
              <a:t>Fragmentación – intervención antrópica</a:t>
            </a:r>
            <a:r>
              <a:rPr lang="es-CL" sz="1600" baseline="30000" dirty="0">
                <a:latin typeface="Avenir Next LT Pro" panose="020B0504020202020204" pitchFamily="34" charset="0"/>
              </a:rPr>
              <a:t>1</a:t>
            </a:r>
            <a:endParaRPr lang="es-CL" sz="1600" dirty="0">
              <a:latin typeface="Avenir Next LT Pro" panose="020B0504020202020204" pitchFamily="34" charset="0"/>
            </a:endParaRPr>
          </a:p>
          <a:p>
            <a:pPr marL="742950" lvl="1" indent="-285750">
              <a:buFont typeface="Arial" panose="020B0604020202020204" pitchFamily="34" charset="0"/>
              <a:buChar char="•"/>
            </a:pPr>
            <a:r>
              <a:rPr lang="es-CL" sz="1600" dirty="0">
                <a:latin typeface="Avenir Next LT Pro" panose="020B0504020202020204" pitchFamily="34" charset="0"/>
              </a:rPr>
              <a:t>Importante en la ecología</a:t>
            </a:r>
            <a:r>
              <a:rPr lang="es-CL" sz="1600" baseline="30000" dirty="0">
                <a:latin typeface="Avenir Next LT Pro" panose="020B0504020202020204" pitchFamily="34" charset="0"/>
              </a:rPr>
              <a:t>2</a:t>
            </a:r>
            <a:r>
              <a:rPr lang="es-CL" sz="1600" dirty="0">
                <a:latin typeface="Avenir Next LT Pro" panose="020B0504020202020204" pitchFamily="34" charset="0"/>
              </a:rPr>
              <a:t>.</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endParaRPr lang="es-CL" dirty="0">
              <a:latin typeface="Avenir Next LT Pro" panose="020B0504020202020204" pitchFamily="34" charset="0"/>
            </a:endParaRPr>
          </a:p>
          <a:p>
            <a:r>
              <a:rPr lang="es-CL" baseline="30000" dirty="0">
                <a:latin typeface="Avenir Next LT Pro" panose="020B0504020202020204" pitchFamily="34" charset="0"/>
              </a:rPr>
              <a:t>1  </a:t>
            </a:r>
            <a:r>
              <a:rPr lang="es-CL" baseline="30000" dirty="0" err="1">
                <a:latin typeface="Avenir Next LT Pro" panose="020B0504020202020204" pitchFamily="34" charset="0"/>
              </a:rPr>
              <a:t>Furey</a:t>
            </a:r>
            <a:r>
              <a:rPr lang="es-CL" baseline="30000" dirty="0">
                <a:latin typeface="Avenir Next LT Pro" panose="020B0504020202020204" pitchFamily="34" charset="0"/>
              </a:rPr>
              <a:t> et al. 2018</a:t>
            </a:r>
          </a:p>
          <a:p>
            <a:r>
              <a:rPr lang="es-CL" baseline="30000" dirty="0">
                <a:latin typeface="Avenir Next LT Pro" panose="020B0504020202020204" pitchFamily="34" charset="0"/>
              </a:rPr>
              <a:t>2 Festa-</a:t>
            </a:r>
            <a:r>
              <a:rPr lang="es-CL" baseline="30000" dirty="0" err="1">
                <a:latin typeface="Avenir Next LT Pro" panose="020B0504020202020204" pitchFamily="34" charset="0"/>
              </a:rPr>
              <a:t>Bianchet</a:t>
            </a:r>
            <a:r>
              <a:rPr lang="es-CL" baseline="30000" dirty="0">
                <a:latin typeface="Avenir Next LT Pro" panose="020B0504020202020204" pitchFamily="34" charset="0"/>
              </a:rPr>
              <a:t> 2018.</a:t>
            </a:r>
            <a:endParaRPr lang="es-CL" dirty="0">
              <a:latin typeface="Avenir Next LT Pro" panose="020B0504020202020204" pitchFamily="34" charset="0"/>
            </a:endParaRPr>
          </a:p>
          <a:p>
            <a:endParaRPr lang="es-CL" dirty="0"/>
          </a:p>
          <a:p>
            <a:endParaRPr lang="es-CL" dirty="0"/>
          </a:p>
          <a:p>
            <a:endParaRPr lang="es-CL" dirty="0"/>
          </a:p>
          <a:p>
            <a:endParaRPr lang="es-CL" dirty="0"/>
          </a:p>
          <a:p>
            <a:endParaRPr lang="es-CL" dirty="0"/>
          </a:p>
          <a:p>
            <a:endParaRPr lang="es-CL" dirty="0"/>
          </a:p>
        </p:txBody>
      </p:sp>
      <p:pic>
        <p:nvPicPr>
          <p:cNvPr id="7" name="Imagen 6">
            <a:extLst>
              <a:ext uri="{FF2B5EF4-FFF2-40B4-BE49-F238E27FC236}">
                <a16:creationId xmlns:a16="http://schemas.microsoft.com/office/drawing/2014/main" id="{3CEC4ADC-BBF9-476D-916D-0A5CDDD519BC}"/>
              </a:ext>
            </a:extLst>
          </p:cNvPr>
          <p:cNvPicPr>
            <a:picLocks noChangeAspect="1"/>
          </p:cNvPicPr>
          <p:nvPr/>
        </p:nvPicPr>
        <p:blipFill rotWithShape="1">
          <a:blip r:embed="rId4"/>
          <a:srcRect l="60160" t="10407" r="7527" b="20337"/>
          <a:stretch/>
        </p:blipFill>
        <p:spPr>
          <a:xfrm>
            <a:off x="3659097" y="656463"/>
            <a:ext cx="4011266" cy="2763316"/>
          </a:xfrm>
          <a:prstGeom prst="rect">
            <a:avLst/>
          </a:prstGeom>
        </p:spPr>
      </p:pic>
      <p:sp>
        <p:nvSpPr>
          <p:cNvPr id="11" name="CuadroTexto 10">
            <a:extLst>
              <a:ext uri="{FF2B5EF4-FFF2-40B4-BE49-F238E27FC236}">
                <a16:creationId xmlns:a16="http://schemas.microsoft.com/office/drawing/2014/main" id="{307774C7-B73D-423F-AA71-F1EEB4081902}"/>
              </a:ext>
            </a:extLst>
          </p:cNvPr>
          <p:cNvSpPr txBox="1"/>
          <p:nvPr/>
        </p:nvSpPr>
        <p:spPr>
          <a:xfrm>
            <a:off x="5072332" y="6410941"/>
            <a:ext cx="4417691" cy="369332"/>
          </a:xfrm>
          <a:prstGeom prst="rect">
            <a:avLst/>
          </a:prstGeom>
          <a:noFill/>
        </p:spPr>
        <p:txBody>
          <a:bodyPr wrap="square" rtlCol="0">
            <a:spAutoFit/>
          </a:bodyPr>
          <a:lstStyle/>
          <a:p>
            <a:r>
              <a:rPr lang="es-CL" dirty="0">
                <a:latin typeface="Avenir Next LT Pro" panose="020B0504020202020204" pitchFamily="34" charset="0"/>
              </a:rPr>
              <a:t>Fuente Imágenes: Ceballos et al (2012). </a:t>
            </a:r>
          </a:p>
        </p:txBody>
      </p:sp>
      <p:pic>
        <p:nvPicPr>
          <p:cNvPr id="14" name="Imagen 13">
            <a:extLst>
              <a:ext uri="{FF2B5EF4-FFF2-40B4-BE49-F238E27FC236}">
                <a16:creationId xmlns:a16="http://schemas.microsoft.com/office/drawing/2014/main" id="{02EBFA44-695B-48F8-A55B-8DAF7E27192E}"/>
              </a:ext>
            </a:extLst>
          </p:cNvPr>
          <p:cNvPicPr>
            <a:picLocks noChangeAspect="1"/>
          </p:cNvPicPr>
          <p:nvPr/>
        </p:nvPicPr>
        <p:blipFill rotWithShape="1">
          <a:blip r:embed="rId5"/>
          <a:srcRect l="70825" t="27851" r="12619" b="30214"/>
          <a:stretch/>
        </p:blipFill>
        <p:spPr>
          <a:xfrm>
            <a:off x="4295568" y="3429000"/>
            <a:ext cx="3374795" cy="2747621"/>
          </a:xfrm>
          <a:prstGeom prst="rect">
            <a:avLst/>
          </a:prstGeom>
        </p:spPr>
      </p:pic>
      <p:pic>
        <p:nvPicPr>
          <p:cNvPr id="1026" name="Picture 2" descr="TORTUGA OLIVÁCEA">
            <a:extLst>
              <a:ext uri="{FF2B5EF4-FFF2-40B4-BE49-F238E27FC236}">
                <a16:creationId xmlns:a16="http://schemas.microsoft.com/office/drawing/2014/main" id="{E24F7FE1-35B3-4224-92D2-90F59E000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363" y="1163219"/>
            <a:ext cx="3921483" cy="230203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E8475532-7119-4EE4-9C22-235A2C59D094}"/>
              </a:ext>
            </a:extLst>
          </p:cNvPr>
          <p:cNvPicPr>
            <a:picLocks noChangeAspect="1"/>
          </p:cNvPicPr>
          <p:nvPr/>
        </p:nvPicPr>
        <p:blipFill rotWithShape="1">
          <a:blip r:embed="rId7"/>
          <a:srcRect l="26413" t="30136" r="25206" b="25298"/>
          <a:stretch/>
        </p:blipFill>
        <p:spPr>
          <a:xfrm>
            <a:off x="9119951" y="1163219"/>
            <a:ext cx="2471895" cy="1280804"/>
          </a:xfrm>
          <a:prstGeom prst="rect">
            <a:avLst/>
          </a:prstGeom>
        </p:spPr>
      </p:pic>
    </p:spTree>
    <p:extLst>
      <p:ext uri="{BB962C8B-B14F-4D97-AF65-F5344CB8AC3E}">
        <p14:creationId xmlns:p14="http://schemas.microsoft.com/office/powerpoint/2010/main" val="416982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76E82758-5DEE-44C7-A2F9-7A7AE5A5BE78}"/>
              </a:ext>
            </a:extLst>
          </p:cNvPr>
          <p:cNvSpPr/>
          <p:nvPr/>
        </p:nvSpPr>
        <p:spPr>
          <a:xfrm>
            <a:off x="4044345" y="350839"/>
            <a:ext cx="7208905" cy="5948362"/>
          </a:xfrm>
          <a:prstGeom prst="roundRect">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sz="2400" dirty="0"/>
          </a:p>
        </p:txBody>
      </p:sp>
      <p:sp>
        <p:nvSpPr>
          <p:cNvPr id="2" name="Título 1">
            <a:extLst>
              <a:ext uri="{FF2B5EF4-FFF2-40B4-BE49-F238E27FC236}">
                <a16:creationId xmlns:a16="http://schemas.microsoft.com/office/drawing/2014/main" id="{6D6C70E6-CC57-4A5D-A9FB-5C8DA9B0A739}"/>
              </a:ext>
            </a:extLst>
          </p:cNvPr>
          <p:cNvSpPr>
            <a:spLocks noGrp="1"/>
          </p:cNvSpPr>
          <p:nvPr>
            <p:ph type="title"/>
          </p:nvPr>
        </p:nvSpPr>
        <p:spPr>
          <a:xfrm>
            <a:off x="273869" y="1018691"/>
            <a:ext cx="3087110" cy="616473"/>
          </a:xfrm>
        </p:spPr>
        <p:txBody>
          <a:bodyPr>
            <a:normAutofit fontScale="90000"/>
          </a:bodyPr>
          <a:lstStyle/>
          <a:p>
            <a:r>
              <a:rPr lang="es-CL" dirty="0"/>
              <a:t>3. ¿Es la conducta aprendida?</a:t>
            </a:r>
          </a:p>
        </p:txBody>
      </p:sp>
      <p:sp>
        <p:nvSpPr>
          <p:cNvPr id="4" name="Título 1">
            <a:extLst>
              <a:ext uri="{FF2B5EF4-FFF2-40B4-BE49-F238E27FC236}">
                <a16:creationId xmlns:a16="http://schemas.microsoft.com/office/drawing/2014/main" id="{360D0A52-00E9-47DB-AE12-D2DBCD200058}"/>
              </a:ext>
            </a:extLst>
          </p:cNvPr>
          <p:cNvSpPr txBox="1">
            <a:spLocks/>
          </p:cNvSpPr>
          <p:nvPr/>
        </p:nvSpPr>
        <p:spPr>
          <a:xfrm>
            <a:off x="92544" y="1999695"/>
            <a:ext cx="3268435" cy="38684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indent="-342900">
              <a:buFont typeface="Arial" panose="020B0604020202020204" pitchFamily="34" charset="0"/>
              <a:buChar char="•"/>
            </a:pPr>
            <a:r>
              <a:rPr lang="es-CL" sz="2000" b="1" spc="0" dirty="0">
                <a:latin typeface="Corbel (Cuerpo)"/>
              </a:rPr>
              <a:t>Resultado: </a:t>
            </a:r>
            <a:r>
              <a:rPr lang="es-CL" sz="2000" spc="0" dirty="0">
                <a:latin typeface="Corbel (Cuerpo)"/>
              </a:rPr>
              <a:t>poblaciones históricas tienen más conocimiento que las poblaciones traslocadas.</a:t>
            </a:r>
          </a:p>
          <a:p>
            <a:pPr marL="342900" indent="-342900">
              <a:buFont typeface="Arial" panose="020B0604020202020204" pitchFamily="34" charset="0"/>
              <a:buChar char="•"/>
            </a:pPr>
            <a:endParaRPr lang="es-CL" sz="2000" spc="0" dirty="0">
              <a:latin typeface="Corbel (Cuerpo)"/>
            </a:endParaRPr>
          </a:p>
          <a:p>
            <a:pPr marL="342900" indent="-342900">
              <a:buFont typeface="Arial" panose="020B0604020202020204" pitchFamily="34" charset="0"/>
              <a:buChar char="•"/>
            </a:pPr>
            <a:endParaRPr lang="es-CL" sz="2000" spc="0" dirty="0">
              <a:latin typeface="Corbel (Cuerpo)"/>
            </a:endParaRPr>
          </a:p>
          <a:p>
            <a:pPr marL="342900" indent="-342900">
              <a:buFont typeface="Arial" panose="020B0604020202020204" pitchFamily="34" charset="0"/>
              <a:buChar char="•"/>
            </a:pPr>
            <a:r>
              <a:rPr lang="es-CL" sz="2000" b="1" spc="0" dirty="0">
                <a:latin typeface="Corbel (Cuerpo)"/>
              </a:rPr>
              <a:t>Inferencia:</a:t>
            </a:r>
            <a:r>
              <a:rPr lang="es-CL" sz="2000" spc="0" dirty="0">
                <a:latin typeface="Corbel (Cuerpo)"/>
              </a:rPr>
              <a:t> Hay un componente de conocimiento y que esta distribuido en la población, lo que sugiere un aprendizaje cultural.</a:t>
            </a:r>
          </a:p>
        </p:txBody>
      </p:sp>
      <p:pic>
        <p:nvPicPr>
          <p:cNvPr id="5" name="Imagen 4">
            <a:extLst>
              <a:ext uri="{FF2B5EF4-FFF2-40B4-BE49-F238E27FC236}">
                <a16:creationId xmlns:a16="http://schemas.microsoft.com/office/drawing/2014/main" id="{EC2F79AE-E4D6-455B-9788-DB86FC99B1A7}"/>
              </a:ext>
            </a:extLst>
          </p:cNvPr>
          <p:cNvPicPr>
            <a:picLocks noChangeAspect="1"/>
          </p:cNvPicPr>
          <p:nvPr/>
        </p:nvPicPr>
        <p:blipFill rotWithShape="1">
          <a:blip r:embed="rId3"/>
          <a:srcRect l="61171" t="40220" r="27083" b="28611"/>
          <a:stretch/>
        </p:blipFill>
        <p:spPr>
          <a:xfrm>
            <a:off x="4946234" y="1119265"/>
            <a:ext cx="5405126" cy="4610326"/>
          </a:xfrm>
          <a:prstGeom prst="rect">
            <a:avLst/>
          </a:prstGeom>
        </p:spPr>
      </p:pic>
      <p:pic>
        <p:nvPicPr>
          <p:cNvPr id="6" name="Imagen 5">
            <a:extLst>
              <a:ext uri="{FF2B5EF4-FFF2-40B4-BE49-F238E27FC236}">
                <a16:creationId xmlns:a16="http://schemas.microsoft.com/office/drawing/2014/main" id="{9B739365-FDC6-4FE3-9BCB-9B4CCC9DC144}"/>
              </a:ext>
            </a:extLst>
          </p:cNvPr>
          <p:cNvPicPr>
            <a:picLocks noChangeAspect="1"/>
          </p:cNvPicPr>
          <p:nvPr/>
        </p:nvPicPr>
        <p:blipFill rotWithShape="1">
          <a:blip r:embed="rId4"/>
          <a:srcRect l="60917" t="10981" r="27083" b="39759"/>
          <a:stretch/>
        </p:blipFill>
        <p:spPr>
          <a:xfrm>
            <a:off x="12352868" y="1326927"/>
            <a:ext cx="2915143" cy="3846369"/>
          </a:xfrm>
          <a:prstGeom prst="rect">
            <a:avLst/>
          </a:prstGeom>
        </p:spPr>
      </p:pic>
      <p:sp>
        <p:nvSpPr>
          <p:cNvPr id="7" name="CuadroTexto 6">
            <a:extLst>
              <a:ext uri="{FF2B5EF4-FFF2-40B4-BE49-F238E27FC236}">
                <a16:creationId xmlns:a16="http://schemas.microsoft.com/office/drawing/2014/main" id="{192547BC-55E5-458D-9F3B-748B4D368964}"/>
              </a:ext>
            </a:extLst>
          </p:cNvPr>
          <p:cNvSpPr txBox="1"/>
          <p:nvPr/>
        </p:nvSpPr>
        <p:spPr>
          <a:xfrm>
            <a:off x="4577075" y="372360"/>
            <a:ext cx="6383434" cy="646331"/>
          </a:xfrm>
          <a:prstGeom prst="rect">
            <a:avLst/>
          </a:prstGeom>
          <a:noFill/>
        </p:spPr>
        <p:txBody>
          <a:bodyPr wrap="square" rtlCol="0">
            <a:spAutoFit/>
          </a:bodyPr>
          <a:lstStyle/>
          <a:p>
            <a:r>
              <a:rPr lang="es-CL" dirty="0"/>
              <a:t>Surfing </a:t>
            </a:r>
            <a:r>
              <a:rPr lang="es-CL" dirty="0" err="1"/>
              <a:t>Knowledge</a:t>
            </a:r>
            <a:r>
              <a:rPr lang="es-CL" dirty="0"/>
              <a:t> = Que tanta información  los individuos y poblaciones tienen sobre la distribución de forraje de alta calidad</a:t>
            </a:r>
          </a:p>
        </p:txBody>
      </p:sp>
      <p:sp>
        <p:nvSpPr>
          <p:cNvPr id="11" name="Rectángulo 10">
            <a:extLst>
              <a:ext uri="{FF2B5EF4-FFF2-40B4-BE49-F238E27FC236}">
                <a16:creationId xmlns:a16="http://schemas.microsoft.com/office/drawing/2014/main" id="{CA0E9BF6-71DC-40C5-BC51-EE961E18C40D}"/>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AB36084B-E0E8-4065-8072-8E9648EF3486}"/>
              </a:ext>
            </a:extLst>
          </p:cNvPr>
          <p:cNvSpPr txBox="1"/>
          <p:nvPr/>
        </p:nvSpPr>
        <p:spPr>
          <a:xfrm>
            <a:off x="9855201" y="6389510"/>
            <a:ext cx="1899920" cy="369332"/>
          </a:xfrm>
          <a:prstGeom prst="rect">
            <a:avLst/>
          </a:prstGeom>
          <a:noFill/>
        </p:spPr>
        <p:txBody>
          <a:bodyPr wrap="square" rtlCol="0">
            <a:spAutoFit/>
          </a:bodyPr>
          <a:lstStyle/>
          <a:p>
            <a:r>
              <a:rPr lang="es-CL" i="1" dirty="0"/>
              <a:t>Resultados</a:t>
            </a:r>
          </a:p>
        </p:txBody>
      </p:sp>
    </p:spTree>
    <p:extLst>
      <p:ext uri="{BB962C8B-B14F-4D97-AF65-F5344CB8AC3E}">
        <p14:creationId xmlns:p14="http://schemas.microsoft.com/office/powerpoint/2010/main" val="284588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586FCC-D0B6-476A-962C-1AC105EF1954}"/>
              </a:ext>
            </a:extLst>
          </p:cNvPr>
          <p:cNvSpPr>
            <a:spLocks noGrp="1"/>
          </p:cNvSpPr>
          <p:nvPr>
            <p:ph type="title"/>
          </p:nvPr>
        </p:nvSpPr>
        <p:spPr>
          <a:xfrm>
            <a:off x="252919" y="1123838"/>
            <a:ext cx="2947482" cy="1265402"/>
          </a:xfrm>
        </p:spPr>
        <p:txBody>
          <a:bodyPr>
            <a:normAutofit fontScale="90000"/>
          </a:bodyPr>
          <a:lstStyle/>
          <a:p>
            <a:r>
              <a:rPr lang="es-CL" dirty="0"/>
              <a:t>¿Migración es un fenómeno extendido en ungulados?</a:t>
            </a:r>
          </a:p>
        </p:txBody>
      </p:sp>
      <p:sp>
        <p:nvSpPr>
          <p:cNvPr id="3" name="Marcador de contenido 2">
            <a:extLst>
              <a:ext uri="{FF2B5EF4-FFF2-40B4-BE49-F238E27FC236}">
                <a16:creationId xmlns:a16="http://schemas.microsoft.com/office/drawing/2014/main" id="{E5EFDE53-BC08-4F8B-8930-B3C4DC212676}"/>
              </a:ext>
            </a:extLst>
          </p:cNvPr>
          <p:cNvSpPr>
            <a:spLocks noGrp="1"/>
          </p:cNvSpPr>
          <p:nvPr>
            <p:ph idx="1"/>
          </p:nvPr>
        </p:nvSpPr>
        <p:spPr/>
        <p:txBody>
          <a:bodyPr/>
          <a:lstStyle/>
          <a:p>
            <a:endParaRPr lang="es-CL" dirty="0"/>
          </a:p>
        </p:txBody>
      </p:sp>
      <p:pic>
        <p:nvPicPr>
          <p:cNvPr id="5" name="Imagen 4">
            <a:extLst>
              <a:ext uri="{FF2B5EF4-FFF2-40B4-BE49-F238E27FC236}">
                <a16:creationId xmlns:a16="http://schemas.microsoft.com/office/drawing/2014/main" id="{072B83E2-D48D-41F0-BC09-2C901C9CAA66}"/>
              </a:ext>
            </a:extLst>
          </p:cNvPr>
          <p:cNvPicPr>
            <a:picLocks noChangeAspect="1"/>
          </p:cNvPicPr>
          <p:nvPr/>
        </p:nvPicPr>
        <p:blipFill rotWithShape="1">
          <a:blip r:embed="rId3"/>
          <a:srcRect l="73250" t="12983" r="15000" b="59362"/>
          <a:stretch/>
        </p:blipFill>
        <p:spPr>
          <a:xfrm>
            <a:off x="4019349" y="429815"/>
            <a:ext cx="3507519" cy="2653448"/>
          </a:xfrm>
          <a:prstGeom prst="rect">
            <a:avLst/>
          </a:prstGeom>
        </p:spPr>
      </p:pic>
      <p:pic>
        <p:nvPicPr>
          <p:cNvPr id="8" name="Imagen 7">
            <a:extLst>
              <a:ext uri="{FF2B5EF4-FFF2-40B4-BE49-F238E27FC236}">
                <a16:creationId xmlns:a16="http://schemas.microsoft.com/office/drawing/2014/main" id="{666590A3-BBF4-4B19-90DC-058A6EFF109F}"/>
              </a:ext>
            </a:extLst>
          </p:cNvPr>
          <p:cNvPicPr>
            <a:picLocks noChangeAspect="1"/>
          </p:cNvPicPr>
          <p:nvPr/>
        </p:nvPicPr>
        <p:blipFill rotWithShape="1">
          <a:blip r:embed="rId4"/>
          <a:srcRect l="73250" t="34877" r="15000" b="37685"/>
          <a:stretch/>
        </p:blipFill>
        <p:spPr>
          <a:xfrm>
            <a:off x="3986074" y="3429000"/>
            <a:ext cx="3540794" cy="2657671"/>
          </a:xfrm>
          <a:prstGeom prst="rect">
            <a:avLst/>
          </a:prstGeom>
        </p:spPr>
      </p:pic>
      <p:pic>
        <p:nvPicPr>
          <p:cNvPr id="10" name="Imagen 9">
            <a:extLst>
              <a:ext uri="{FF2B5EF4-FFF2-40B4-BE49-F238E27FC236}">
                <a16:creationId xmlns:a16="http://schemas.microsoft.com/office/drawing/2014/main" id="{926CD12B-3689-4F67-BDCB-A877D991C732}"/>
              </a:ext>
            </a:extLst>
          </p:cNvPr>
          <p:cNvPicPr>
            <a:picLocks noChangeAspect="1"/>
          </p:cNvPicPr>
          <p:nvPr/>
        </p:nvPicPr>
        <p:blipFill rotWithShape="1">
          <a:blip r:embed="rId5"/>
          <a:srcRect l="73250" t="40278" r="15000" b="20606"/>
          <a:stretch/>
        </p:blipFill>
        <p:spPr>
          <a:xfrm>
            <a:off x="12430378" y="1839208"/>
            <a:ext cx="3076788" cy="3292346"/>
          </a:xfrm>
          <a:prstGeom prst="rect">
            <a:avLst/>
          </a:prstGeom>
        </p:spPr>
      </p:pic>
      <p:sp>
        <p:nvSpPr>
          <p:cNvPr id="13" name="Rectángulo 12">
            <a:extLst>
              <a:ext uri="{FF2B5EF4-FFF2-40B4-BE49-F238E27FC236}">
                <a16:creationId xmlns:a16="http://schemas.microsoft.com/office/drawing/2014/main" id="{6AF17619-D95E-4DB0-9B1A-A76B42D84668}"/>
              </a:ext>
            </a:extLst>
          </p:cNvPr>
          <p:cNvSpPr/>
          <p:nvPr/>
        </p:nvSpPr>
        <p:spPr>
          <a:xfrm>
            <a:off x="9855200" y="639967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40EA1FC7-24F5-4BC7-8A91-7D7CDF2B94E6}"/>
              </a:ext>
            </a:extLst>
          </p:cNvPr>
          <p:cNvSpPr txBox="1"/>
          <p:nvPr/>
        </p:nvSpPr>
        <p:spPr>
          <a:xfrm>
            <a:off x="9855201" y="6389510"/>
            <a:ext cx="1859280" cy="369332"/>
          </a:xfrm>
          <a:prstGeom prst="rect">
            <a:avLst/>
          </a:prstGeom>
          <a:noFill/>
        </p:spPr>
        <p:txBody>
          <a:bodyPr wrap="square" rtlCol="0">
            <a:spAutoFit/>
          </a:bodyPr>
          <a:lstStyle/>
          <a:p>
            <a:r>
              <a:rPr lang="es-CL" i="1" dirty="0"/>
              <a:t>Resultados</a:t>
            </a:r>
          </a:p>
        </p:txBody>
      </p:sp>
      <p:sp>
        <p:nvSpPr>
          <p:cNvPr id="9" name="Título 1">
            <a:extLst>
              <a:ext uri="{FF2B5EF4-FFF2-40B4-BE49-F238E27FC236}">
                <a16:creationId xmlns:a16="http://schemas.microsoft.com/office/drawing/2014/main" id="{2E7C4233-A27F-46BB-8F61-0700E683C1E0}"/>
              </a:ext>
            </a:extLst>
          </p:cNvPr>
          <p:cNvSpPr txBox="1">
            <a:spLocks/>
          </p:cNvSpPr>
          <p:nvPr/>
        </p:nvSpPr>
        <p:spPr>
          <a:xfrm>
            <a:off x="0" y="2157659"/>
            <a:ext cx="3409530"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indent="-342900">
              <a:buFont typeface="Arial" panose="020B0604020202020204" pitchFamily="34" charset="0"/>
              <a:buChar char="•"/>
            </a:pPr>
            <a:r>
              <a:rPr lang="es-CL" sz="2000" dirty="0"/>
              <a:t>Conocimiento se relaciona con el tiempo de traslocación</a:t>
            </a:r>
          </a:p>
          <a:p>
            <a:pPr marL="342900" indent="-342900">
              <a:buFont typeface="Arial" panose="020B0604020202020204" pitchFamily="34" charset="0"/>
              <a:buChar char="•"/>
            </a:pPr>
            <a:endParaRPr lang="es-CL" sz="2000" dirty="0"/>
          </a:p>
          <a:p>
            <a:pPr marL="342900" indent="-342900">
              <a:buFont typeface="Arial" panose="020B0604020202020204" pitchFamily="34" charset="0"/>
              <a:buChar char="•"/>
            </a:pPr>
            <a:r>
              <a:rPr lang="es-CL" sz="2000" dirty="0"/>
              <a:t>Migración se correlaciona con el conocimiento (aprendizaje)</a:t>
            </a:r>
          </a:p>
          <a:p>
            <a:pPr marL="342900" indent="-342900">
              <a:buFont typeface="Arial" panose="020B0604020202020204" pitchFamily="34" charset="0"/>
              <a:buChar char="•"/>
            </a:pPr>
            <a:endParaRPr lang="es-CL" sz="2000" dirty="0"/>
          </a:p>
          <a:p>
            <a:pPr marL="342900" indent="-342900">
              <a:buFont typeface="Arial" panose="020B0604020202020204" pitchFamily="34" charset="0"/>
              <a:buChar char="•"/>
            </a:pPr>
            <a:r>
              <a:rPr lang="es-CL" sz="2000" dirty="0"/>
              <a:t>Migración se correlaciona con tiempo desde traslocación (cultura)</a:t>
            </a:r>
          </a:p>
        </p:txBody>
      </p:sp>
      <p:pic>
        <p:nvPicPr>
          <p:cNvPr id="12" name="Imagen 11">
            <a:extLst>
              <a:ext uri="{FF2B5EF4-FFF2-40B4-BE49-F238E27FC236}">
                <a16:creationId xmlns:a16="http://schemas.microsoft.com/office/drawing/2014/main" id="{D828EBAF-EE5B-4A3B-BD50-5C346FE16FEB}"/>
              </a:ext>
            </a:extLst>
          </p:cNvPr>
          <p:cNvPicPr>
            <a:picLocks noChangeAspect="1"/>
          </p:cNvPicPr>
          <p:nvPr/>
        </p:nvPicPr>
        <p:blipFill rotWithShape="1">
          <a:blip r:embed="rId3"/>
          <a:srcRect l="73173" t="41506" r="15077" b="30731"/>
          <a:stretch/>
        </p:blipFill>
        <p:spPr>
          <a:xfrm>
            <a:off x="7510231" y="1756539"/>
            <a:ext cx="3690875" cy="2803113"/>
          </a:xfrm>
          <a:prstGeom prst="rect">
            <a:avLst/>
          </a:prstGeom>
        </p:spPr>
      </p:pic>
    </p:spTree>
    <p:extLst>
      <p:ext uri="{BB962C8B-B14F-4D97-AF65-F5344CB8AC3E}">
        <p14:creationId xmlns:p14="http://schemas.microsoft.com/office/powerpoint/2010/main" val="67967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EEF9CF76-54F9-4310-9C90-A4A1F6BE7506}"/>
              </a:ext>
            </a:extLst>
          </p:cNvPr>
          <p:cNvSpPr/>
          <p:nvPr/>
        </p:nvSpPr>
        <p:spPr>
          <a:xfrm>
            <a:off x="3584192" y="3581271"/>
            <a:ext cx="8060267" cy="147732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AACAA81-6248-4936-B43D-FD6653066FE5}"/>
              </a:ext>
            </a:extLst>
          </p:cNvPr>
          <p:cNvSpPr>
            <a:spLocks noGrp="1"/>
          </p:cNvSpPr>
          <p:nvPr>
            <p:ph type="title"/>
          </p:nvPr>
        </p:nvSpPr>
        <p:spPr/>
        <p:txBody>
          <a:bodyPr/>
          <a:lstStyle/>
          <a:p>
            <a:r>
              <a:rPr lang="es-CL" dirty="0"/>
              <a:t>Conclusión</a:t>
            </a:r>
          </a:p>
        </p:txBody>
      </p:sp>
      <p:sp>
        <p:nvSpPr>
          <p:cNvPr id="4" name="Rectángulo 3">
            <a:extLst>
              <a:ext uri="{FF2B5EF4-FFF2-40B4-BE49-F238E27FC236}">
                <a16:creationId xmlns:a16="http://schemas.microsoft.com/office/drawing/2014/main" id="{90AF0ECA-FD3B-4869-8728-4035C04D5A16}"/>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1601FF44-DE5C-4D13-A6C1-31F03831F009}"/>
              </a:ext>
            </a:extLst>
          </p:cNvPr>
          <p:cNvSpPr txBox="1"/>
          <p:nvPr/>
        </p:nvSpPr>
        <p:spPr>
          <a:xfrm>
            <a:off x="9855200" y="6389510"/>
            <a:ext cx="2559049" cy="369332"/>
          </a:xfrm>
          <a:prstGeom prst="rect">
            <a:avLst/>
          </a:prstGeom>
          <a:noFill/>
        </p:spPr>
        <p:txBody>
          <a:bodyPr wrap="square" rtlCol="0">
            <a:spAutoFit/>
          </a:bodyPr>
          <a:lstStyle/>
          <a:p>
            <a:r>
              <a:rPr lang="es-CL" i="1" dirty="0"/>
              <a:t>Conclusión</a:t>
            </a:r>
          </a:p>
        </p:txBody>
      </p:sp>
      <p:sp>
        <p:nvSpPr>
          <p:cNvPr id="7" name="CuadroTexto 6">
            <a:extLst>
              <a:ext uri="{FF2B5EF4-FFF2-40B4-BE49-F238E27FC236}">
                <a16:creationId xmlns:a16="http://schemas.microsoft.com/office/drawing/2014/main" id="{C962DFBB-4B5C-4871-8E2A-278C93B59965}"/>
              </a:ext>
            </a:extLst>
          </p:cNvPr>
          <p:cNvSpPr txBox="1"/>
          <p:nvPr/>
        </p:nvSpPr>
        <p:spPr>
          <a:xfrm>
            <a:off x="3791628" y="3669345"/>
            <a:ext cx="7645399" cy="1200329"/>
          </a:xfrm>
          <a:prstGeom prst="rect">
            <a:avLst/>
          </a:prstGeom>
          <a:noFill/>
        </p:spPr>
        <p:txBody>
          <a:bodyPr wrap="square">
            <a:spAutoFit/>
          </a:bodyPr>
          <a:lstStyle/>
          <a:p>
            <a:pPr algn="just"/>
            <a:r>
              <a:rPr lang="es-ES" b="0" i="0" dirty="0">
                <a:effectLst/>
                <a:latin typeface="Avenir Next LT Pro" panose="020B0504020202020204" pitchFamily="34" charset="0"/>
              </a:rPr>
              <a:t>Los ungulados acumulan conocimiento de los patrones fenológicos locales a lo largo del tiempo a través del "efecto de trinquete", en el que cada generación aumenta la información transmitida culturalmente con información obtenida de su propia experiencia. </a:t>
            </a:r>
            <a:endParaRPr lang="es-CL" dirty="0">
              <a:latin typeface="Avenir Next LT Pro" panose="020B0504020202020204" pitchFamily="34" charset="0"/>
            </a:endParaRPr>
          </a:p>
        </p:txBody>
      </p:sp>
      <p:sp>
        <p:nvSpPr>
          <p:cNvPr id="9" name="CuadroTexto 8">
            <a:extLst>
              <a:ext uri="{FF2B5EF4-FFF2-40B4-BE49-F238E27FC236}">
                <a16:creationId xmlns:a16="http://schemas.microsoft.com/office/drawing/2014/main" id="{2B10F7D8-1FE6-401B-A35C-3DB6B797C447}"/>
              </a:ext>
            </a:extLst>
          </p:cNvPr>
          <p:cNvSpPr txBox="1"/>
          <p:nvPr/>
        </p:nvSpPr>
        <p:spPr>
          <a:xfrm>
            <a:off x="3748494" y="6904574"/>
            <a:ext cx="7645399" cy="523220"/>
          </a:xfrm>
          <a:prstGeom prst="rect">
            <a:avLst/>
          </a:prstGeom>
          <a:noFill/>
        </p:spPr>
        <p:txBody>
          <a:bodyPr wrap="square">
            <a:spAutoFit/>
          </a:bodyPr>
          <a:lstStyle/>
          <a:p>
            <a:pPr algn="ctr"/>
            <a:r>
              <a:rPr lang="es-ES" sz="1400" dirty="0">
                <a:latin typeface="Avenir Next LT Pro" panose="020B0504020202020204" pitchFamily="34" charset="0"/>
              </a:rPr>
              <a:t>ESTUDIOS POSTERIORES REQUIEREN ESTUDIAR SI OCURRE ACUMULACIÓN DE CONOCIMIENTO EN POBLACIONES TRASLOCADAS DE SEGUNDA GENERACIÓN.</a:t>
            </a:r>
            <a:endParaRPr lang="es-CL" sz="1400" dirty="0">
              <a:latin typeface="Avenir Next LT Pro" panose="020B0504020202020204" pitchFamily="34" charset="0"/>
            </a:endParaRPr>
          </a:p>
        </p:txBody>
      </p:sp>
      <p:sp>
        <p:nvSpPr>
          <p:cNvPr id="6" name="Rectángulo: esquinas redondeadas 5">
            <a:extLst>
              <a:ext uri="{FF2B5EF4-FFF2-40B4-BE49-F238E27FC236}">
                <a16:creationId xmlns:a16="http://schemas.microsoft.com/office/drawing/2014/main" id="{82DB3C0C-A091-5BF3-1A07-A676C4E46A05}"/>
              </a:ext>
            </a:extLst>
          </p:cNvPr>
          <p:cNvSpPr/>
          <p:nvPr/>
        </p:nvSpPr>
        <p:spPr>
          <a:xfrm>
            <a:off x="4641330" y="1512381"/>
            <a:ext cx="2445270" cy="78500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Animales históricos migran más</a:t>
            </a:r>
          </a:p>
        </p:txBody>
      </p:sp>
      <p:sp>
        <p:nvSpPr>
          <p:cNvPr id="10" name="Rectángulo: esquinas redondeadas 9">
            <a:extLst>
              <a:ext uri="{FF2B5EF4-FFF2-40B4-BE49-F238E27FC236}">
                <a16:creationId xmlns:a16="http://schemas.microsoft.com/office/drawing/2014/main" id="{BA31A5DA-459D-5633-4303-4084BD9C4453}"/>
              </a:ext>
            </a:extLst>
          </p:cNvPr>
          <p:cNvSpPr/>
          <p:nvPr/>
        </p:nvSpPr>
        <p:spPr>
          <a:xfrm>
            <a:off x="7358725" y="1512381"/>
            <a:ext cx="3282892" cy="78500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Migración no se relaciona con características del paisaje</a:t>
            </a:r>
            <a:endParaRPr lang="es-CL" dirty="0"/>
          </a:p>
        </p:txBody>
      </p:sp>
      <p:sp>
        <p:nvSpPr>
          <p:cNvPr id="11" name="Rectángulo: esquinas redondeadas 10">
            <a:extLst>
              <a:ext uri="{FF2B5EF4-FFF2-40B4-BE49-F238E27FC236}">
                <a16:creationId xmlns:a16="http://schemas.microsoft.com/office/drawing/2014/main" id="{8E3D395D-8069-8844-8204-B15DB6561D48}"/>
              </a:ext>
            </a:extLst>
          </p:cNvPr>
          <p:cNvSpPr/>
          <p:nvPr/>
        </p:nvSpPr>
        <p:spPr>
          <a:xfrm>
            <a:off x="7358725" y="2455076"/>
            <a:ext cx="3282892" cy="78500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Conocimiento diferencial entre poblaciones, mayor en poblaciones históricas.</a:t>
            </a:r>
            <a:endParaRPr lang="es-CL" dirty="0"/>
          </a:p>
        </p:txBody>
      </p:sp>
      <p:sp>
        <p:nvSpPr>
          <p:cNvPr id="12" name="Rectángulo: esquinas redondeadas 11">
            <a:extLst>
              <a:ext uri="{FF2B5EF4-FFF2-40B4-BE49-F238E27FC236}">
                <a16:creationId xmlns:a16="http://schemas.microsoft.com/office/drawing/2014/main" id="{6DC02456-5C19-4BC2-6678-BFE7A99CFA83}"/>
              </a:ext>
            </a:extLst>
          </p:cNvPr>
          <p:cNvSpPr/>
          <p:nvPr/>
        </p:nvSpPr>
        <p:spPr>
          <a:xfrm>
            <a:off x="4641330" y="2455076"/>
            <a:ext cx="2574665" cy="78500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Conocimiento se asocia a un componente temporal (conocer).</a:t>
            </a:r>
          </a:p>
        </p:txBody>
      </p:sp>
    </p:spTree>
    <p:extLst>
      <p:ext uri="{BB962C8B-B14F-4D97-AF65-F5344CB8AC3E}">
        <p14:creationId xmlns:p14="http://schemas.microsoft.com/office/powerpoint/2010/main" val="257640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634638F8-40FE-4CD6-9A81-64377BE70D1E}"/>
              </a:ext>
            </a:extLst>
          </p:cNvPr>
          <p:cNvSpPr/>
          <p:nvPr/>
        </p:nvSpPr>
        <p:spPr>
          <a:xfrm>
            <a:off x="9053762" y="763494"/>
            <a:ext cx="2390377" cy="1032455"/>
          </a:xfrm>
          <a:prstGeom prst="rect">
            <a:avLst/>
          </a:prstGeom>
          <a:ln>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E614C0C-1B46-4F10-8FCC-FF22862E94B3}"/>
              </a:ext>
            </a:extLst>
          </p:cNvPr>
          <p:cNvSpPr>
            <a:spLocks noGrp="1"/>
          </p:cNvSpPr>
          <p:nvPr>
            <p:ph type="title"/>
          </p:nvPr>
        </p:nvSpPr>
        <p:spPr/>
        <p:txBody>
          <a:bodyPr/>
          <a:lstStyle/>
          <a:p>
            <a:r>
              <a:rPr lang="es-CL" dirty="0"/>
              <a:t>Material adicional</a:t>
            </a:r>
          </a:p>
        </p:txBody>
      </p:sp>
      <p:sp>
        <p:nvSpPr>
          <p:cNvPr id="3" name="Marcador de contenido 2">
            <a:extLst>
              <a:ext uri="{FF2B5EF4-FFF2-40B4-BE49-F238E27FC236}">
                <a16:creationId xmlns:a16="http://schemas.microsoft.com/office/drawing/2014/main" id="{783B8359-B444-4B73-8428-5B9A40B1DEEC}"/>
              </a:ext>
            </a:extLst>
          </p:cNvPr>
          <p:cNvSpPr>
            <a:spLocks noGrp="1"/>
          </p:cNvSpPr>
          <p:nvPr>
            <p:ph idx="1"/>
          </p:nvPr>
        </p:nvSpPr>
        <p:spPr/>
        <p:txBody>
          <a:bodyPr/>
          <a:lstStyle/>
          <a:p>
            <a:endParaRPr lang="es-CL" dirty="0"/>
          </a:p>
        </p:txBody>
      </p:sp>
      <p:sp>
        <p:nvSpPr>
          <p:cNvPr id="5" name="CuadroTexto 4">
            <a:extLst>
              <a:ext uri="{FF2B5EF4-FFF2-40B4-BE49-F238E27FC236}">
                <a16:creationId xmlns:a16="http://schemas.microsoft.com/office/drawing/2014/main" id="{1B274B4C-1C08-49D6-B758-3A212F943B03}"/>
              </a:ext>
            </a:extLst>
          </p:cNvPr>
          <p:cNvSpPr txBox="1"/>
          <p:nvPr/>
        </p:nvSpPr>
        <p:spPr>
          <a:xfrm>
            <a:off x="9098975" y="818056"/>
            <a:ext cx="2299951" cy="923330"/>
          </a:xfrm>
          <a:prstGeom prst="rect">
            <a:avLst/>
          </a:prstGeom>
          <a:noFill/>
        </p:spPr>
        <p:txBody>
          <a:bodyPr wrap="square">
            <a:spAutoFit/>
          </a:bodyPr>
          <a:lstStyle/>
          <a:p>
            <a:r>
              <a:rPr lang="es-CL" dirty="0"/>
              <a:t>https://www.youtube.com/watch?v=u3s7gY8Sy7Q</a:t>
            </a:r>
          </a:p>
        </p:txBody>
      </p:sp>
      <p:pic>
        <p:nvPicPr>
          <p:cNvPr id="7" name="Imagen 6">
            <a:extLst>
              <a:ext uri="{FF2B5EF4-FFF2-40B4-BE49-F238E27FC236}">
                <a16:creationId xmlns:a16="http://schemas.microsoft.com/office/drawing/2014/main" id="{EE3E9FE1-DF35-4ED4-87C8-EB7E71F32E4D}"/>
              </a:ext>
            </a:extLst>
          </p:cNvPr>
          <p:cNvPicPr>
            <a:picLocks noChangeAspect="1"/>
          </p:cNvPicPr>
          <p:nvPr/>
        </p:nvPicPr>
        <p:blipFill rotWithShape="1">
          <a:blip r:embed="rId2"/>
          <a:srcRect l="57186" t="8226" r="5261" b="22244"/>
          <a:stretch/>
        </p:blipFill>
        <p:spPr>
          <a:xfrm>
            <a:off x="3438524" y="314979"/>
            <a:ext cx="5615239" cy="3341881"/>
          </a:xfrm>
          <a:prstGeom prst="rect">
            <a:avLst/>
          </a:prstGeom>
        </p:spPr>
      </p:pic>
      <p:pic>
        <p:nvPicPr>
          <p:cNvPr id="10" name="Imagen 9">
            <a:extLst>
              <a:ext uri="{FF2B5EF4-FFF2-40B4-BE49-F238E27FC236}">
                <a16:creationId xmlns:a16="http://schemas.microsoft.com/office/drawing/2014/main" id="{E8D120CD-54E2-4013-A21D-803C8CDC11E7}"/>
              </a:ext>
            </a:extLst>
          </p:cNvPr>
          <p:cNvPicPr>
            <a:picLocks noChangeAspect="1"/>
          </p:cNvPicPr>
          <p:nvPr/>
        </p:nvPicPr>
        <p:blipFill rotWithShape="1">
          <a:blip r:embed="rId3"/>
          <a:srcRect l="67500" t="16788" r="10356" b="33653"/>
          <a:stretch/>
        </p:blipFill>
        <p:spPr>
          <a:xfrm>
            <a:off x="7097675" y="3095226"/>
            <a:ext cx="4714111" cy="3438651"/>
          </a:xfrm>
          <a:prstGeom prst="rect">
            <a:avLst/>
          </a:prstGeom>
        </p:spPr>
      </p:pic>
      <p:sp>
        <p:nvSpPr>
          <p:cNvPr id="11" name="Rectángulo 10">
            <a:extLst>
              <a:ext uri="{FF2B5EF4-FFF2-40B4-BE49-F238E27FC236}">
                <a16:creationId xmlns:a16="http://schemas.microsoft.com/office/drawing/2014/main" id="{76E40D6F-3B0E-415C-AF88-7D662B81F600}"/>
              </a:ext>
            </a:extLst>
          </p:cNvPr>
          <p:cNvSpPr/>
          <p:nvPr/>
        </p:nvSpPr>
        <p:spPr>
          <a:xfrm>
            <a:off x="4798244" y="4709048"/>
            <a:ext cx="2299431" cy="1376314"/>
          </a:xfrm>
          <a:prstGeom prst="rect">
            <a:avLst/>
          </a:prstGeom>
          <a:solidFill>
            <a:srgbClr val="967738"/>
          </a:solidFill>
          <a:ln>
            <a:solidFill>
              <a:srgbClr val="967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D55FAA28-F9F4-40CB-919E-2FE3BB6D1A83}"/>
              </a:ext>
            </a:extLst>
          </p:cNvPr>
          <p:cNvSpPr txBox="1"/>
          <p:nvPr/>
        </p:nvSpPr>
        <p:spPr>
          <a:xfrm>
            <a:off x="4925421" y="5065559"/>
            <a:ext cx="2172254" cy="646331"/>
          </a:xfrm>
          <a:prstGeom prst="rect">
            <a:avLst/>
          </a:prstGeom>
          <a:noFill/>
        </p:spPr>
        <p:txBody>
          <a:bodyPr wrap="square">
            <a:spAutoFit/>
          </a:bodyPr>
          <a:lstStyle/>
          <a:p>
            <a:r>
              <a:rPr lang="es-CL" dirty="0"/>
              <a:t>Festa-</a:t>
            </a:r>
            <a:r>
              <a:rPr lang="es-CL" dirty="0" err="1"/>
              <a:t>Bianchet</a:t>
            </a:r>
            <a:r>
              <a:rPr lang="es-CL" dirty="0"/>
              <a:t> M. (2018). </a:t>
            </a:r>
            <a:r>
              <a:rPr lang="es-CL" dirty="0" err="1"/>
              <a:t>Science</a:t>
            </a:r>
            <a:r>
              <a:rPr lang="es-CL" dirty="0"/>
              <a:t>.</a:t>
            </a:r>
          </a:p>
        </p:txBody>
      </p:sp>
    </p:spTree>
    <p:extLst>
      <p:ext uri="{BB962C8B-B14F-4D97-AF65-F5344CB8AC3E}">
        <p14:creationId xmlns:p14="http://schemas.microsoft.com/office/powerpoint/2010/main" val="2741383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7C3455-714C-4260-9DC5-154C6073B833}"/>
              </a:ext>
            </a:extLst>
          </p:cNvPr>
          <p:cNvSpPr>
            <a:spLocks noGrp="1"/>
          </p:cNvSpPr>
          <p:nvPr>
            <p:ph type="title"/>
          </p:nvPr>
        </p:nvSpPr>
        <p:spPr/>
        <p:txBody>
          <a:bodyPr/>
          <a:lstStyle/>
          <a:p>
            <a:r>
              <a:rPr lang="es-CL" dirty="0"/>
              <a:t>Bibliografía utilizada</a:t>
            </a:r>
          </a:p>
        </p:txBody>
      </p:sp>
      <p:sp>
        <p:nvSpPr>
          <p:cNvPr id="3" name="Marcador de contenido 2">
            <a:extLst>
              <a:ext uri="{FF2B5EF4-FFF2-40B4-BE49-F238E27FC236}">
                <a16:creationId xmlns:a16="http://schemas.microsoft.com/office/drawing/2014/main" id="{CAF03180-33DB-4F97-90A0-F4D88E6FCA6B}"/>
              </a:ext>
            </a:extLst>
          </p:cNvPr>
          <p:cNvSpPr>
            <a:spLocks noGrp="1"/>
          </p:cNvSpPr>
          <p:nvPr>
            <p:ph idx="1"/>
          </p:nvPr>
        </p:nvSpPr>
        <p:spPr>
          <a:xfrm>
            <a:off x="3657600" y="423333"/>
            <a:ext cx="7874000" cy="5966177"/>
          </a:xfrm>
        </p:spPr>
        <p:txBody>
          <a:bodyPr>
            <a:normAutofit/>
          </a:bodyPr>
          <a:lstStyle/>
          <a:p>
            <a:pPr algn="just"/>
            <a:r>
              <a:rPr lang="es-CL" dirty="0" err="1"/>
              <a:t>Bischof</a:t>
            </a:r>
            <a:r>
              <a:rPr lang="es-CL" dirty="0"/>
              <a:t> R, Egil Loe L, </a:t>
            </a:r>
            <a:r>
              <a:rPr lang="es-CL" dirty="0" err="1"/>
              <a:t>Meisingset</a:t>
            </a:r>
            <a:r>
              <a:rPr lang="es-CL" dirty="0"/>
              <a:t> EL, Zimmermann B, Van </a:t>
            </a:r>
            <a:r>
              <a:rPr lang="es-CL" dirty="0" err="1"/>
              <a:t>Moorter</a:t>
            </a:r>
            <a:r>
              <a:rPr lang="es-CL" dirty="0"/>
              <a:t> B, </a:t>
            </a:r>
            <a:r>
              <a:rPr lang="es-CL" dirty="0" err="1"/>
              <a:t>Mysterud</a:t>
            </a:r>
            <a:r>
              <a:rPr lang="es-CL" dirty="0"/>
              <a:t> A. 2012 A </a:t>
            </a:r>
            <a:r>
              <a:rPr lang="es-CL" dirty="0" err="1"/>
              <a:t>migratory</a:t>
            </a:r>
            <a:r>
              <a:rPr lang="es-CL" dirty="0"/>
              <a:t> </a:t>
            </a:r>
            <a:r>
              <a:rPr lang="es-CL" dirty="0" err="1"/>
              <a:t>northern</a:t>
            </a:r>
            <a:r>
              <a:rPr lang="es-CL" dirty="0"/>
              <a:t> </a:t>
            </a:r>
            <a:r>
              <a:rPr lang="es-CL" dirty="0" err="1"/>
              <a:t>ungulate</a:t>
            </a:r>
            <a:r>
              <a:rPr lang="es-CL" dirty="0"/>
              <a:t> in </a:t>
            </a:r>
            <a:r>
              <a:rPr lang="es-CL" dirty="0" err="1"/>
              <a:t>the</a:t>
            </a:r>
            <a:r>
              <a:rPr lang="es-CL" dirty="0"/>
              <a:t> </a:t>
            </a:r>
            <a:r>
              <a:rPr lang="es-CL" dirty="0" err="1"/>
              <a:t>pursuit</a:t>
            </a:r>
            <a:r>
              <a:rPr lang="es-CL" dirty="0"/>
              <a:t> </a:t>
            </a:r>
            <a:r>
              <a:rPr lang="es-CL" dirty="0" err="1"/>
              <a:t>of</a:t>
            </a:r>
            <a:r>
              <a:rPr lang="es-CL" dirty="0"/>
              <a:t> </a:t>
            </a:r>
            <a:r>
              <a:rPr lang="es-CL" dirty="0" err="1"/>
              <a:t>spring</a:t>
            </a:r>
            <a:r>
              <a:rPr lang="es-CL" dirty="0"/>
              <a:t>: jumping </a:t>
            </a:r>
            <a:r>
              <a:rPr lang="es-CL" dirty="0" err="1"/>
              <a:t>or</a:t>
            </a:r>
            <a:r>
              <a:rPr lang="es-CL" dirty="0"/>
              <a:t> </a:t>
            </a:r>
            <a:r>
              <a:rPr lang="es-CL" dirty="0" err="1"/>
              <a:t>surfing</a:t>
            </a:r>
            <a:r>
              <a:rPr lang="es-CL" dirty="0"/>
              <a:t> </a:t>
            </a:r>
            <a:r>
              <a:rPr lang="es-CL" dirty="0" err="1"/>
              <a:t>the</a:t>
            </a:r>
            <a:r>
              <a:rPr lang="es-CL" dirty="0"/>
              <a:t> </a:t>
            </a:r>
            <a:r>
              <a:rPr lang="es-CL" dirty="0" err="1"/>
              <a:t>green</a:t>
            </a:r>
            <a:r>
              <a:rPr lang="es-CL" dirty="0"/>
              <a:t> wave? </a:t>
            </a:r>
            <a:r>
              <a:rPr lang="es-CL" i="1" dirty="0"/>
              <a:t>American</a:t>
            </a:r>
            <a:r>
              <a:rPr lang="es-CL" dirty="0"/>
              <a:t> </a:t>
            </a:r>
            <a:r>
              <a:rPr lang="es-CL" i="1" dirty="0" err="1"/>
              <a:t>Naturalist</a:t>
            </a:r>
            <a:r>
              <a:rPr lang="es-CL" dirty="0"/>
              <a:t>. 180, 407– 424. (doi:10.3410/f.717973224.793469905)</a:t>
            </a:r>
          </a:p>
          <a:p>
            <a:pPr algn="just"/>
            <a:r>
              <a:rPr lang="es-CL" b="1" dirty="0"/>
              <a:t>Ceballos G., </a:t>
            </a:r>
            <a:r>
              <a:rPr lang="es-CL" b="1" dirty="0" err="1"/>
              <a:t>List</a:t>
            </a:r>
            <a:r>
              <a:rPr lang="es-CL" b="1" dirty="0"/>
              <a:t> R., Medellín R., Redford K. (2012) Animales de América: Migraciones y grandes concentraciones. México D.F, México Primera edición, </a:t>
            </a:r>
            <a:r>
              <a:rPr lang="es-ES" b="1" dirty="0"/>
              <a:t>Teléfonos de México, S.A.B.</a:t>
            </a:r>
          </a:p>
          <a:p>
            <a:pPr algn="just"/>
            <a:r>
              <a:rPr lang="es-ES" dirty="0" err="1"/>
              <a:t>Jesmer</a:t>
            </a:r>
            <a:r>
              <a:rPr lang="es-ES" dirty="0"/>
              <a:t> et al. (2018) </a:t>
            </a:r>
            <a:r>
              <a:rPr lang="en-US" dirty="0"/>
              <a:t>Is ungulate migration culturally transmitted? Evidence of social learning from translocated animals. Science: 361, 1023-1025</a:t>
            </a:r>
          </a:p>
          <a:p>
            <a:pPr algn="just"/>
            <a:r>
              <a:rPr lang="en-US" b="1" dirty="0"/>
              <a:t>Merkle, J. A., Monteith, K. L., Aikens, E. O., Hayes, M. M., Hersey, K. R., Middleton, A. D., ... &amp; Kauffman, M. J. (2016). Large herbivores surf waves of green-up during spring. </a:t>
            </a:r>
            <a:r>
              <a:rPr lang="en-US" b="1" i="1" dirty="0"/>
              <a:t>Proceedings of the Royal Society B: Biological Sciences</a:t>
            </a:r>
            <a:r>
              <a:rPr lang="en-US" b="1" dirty="0"/>
              <a:t>, </a:t>
            </a:r>
            <a:r>
              <a:rPr lang="en-US" b="1" i="1" dirty="0"/>
              <a:t>283</a:t>
            </a:r>
            <a:r>
              <a:rPr lang="en-US" b="1" dirty="0"/>
              <a:t>(1833), 20160456.</a:t>
            </a:r>
          </a:p>
          <a:p>
            <a:pPr algn="just"/>
            <a:r>
              <a:rPr lang="es-CL" dirty="0"/>
              <a:t>Sawyer H, Kauffman MJ. 2011 </a:t>
            </a:r>
            <a:r>
              <a:rPr lang="es-CL" dirty="0" err="1"/>
              <a:t>Stopover</a:t>
            </a:r>
            <a:r>
              <a:rPr lang="es-CL" dirty="0"/>
              <a:t> </a:t>
            </a:r>
            <a:r>
              <a:rPr lang="es-CL" dirty="0" err="1"/>
              <a:t>ecology</a:t>
            </a:r>
            <a:r>
              <a:rPr lang="es-CL" dirty="0"/>
              <a:t> </a:t>
            </a:r>
            <a:r>
              <a:rPr lang="es-CL" dirty="0" err="1"/>
              <a:t>of</a:t>
            </a:r>
            <a:r>
              <a:rPr lang="es-CL" dirty="0"/>
              <a:t> a </a:t>
            </a:r>
            <a:r>
              <a:rPr lang="es-CL" dirty="0" err="1"/>
              <a:t>migratory</a:t>
            </a:r>
            <a:r>
              <a:rPr lang="es-CL" dirty="0"/>
              <a:t> </a:t>
            </a:r>
            <a:r>
              <a:rPr lang="es-CL" dirty="0" err="1"/>
              <a:t>ungulate</a:t>
            </a:r>
            <a:r>
              <a:rPr lang="es-CL" dirty="0"/>
              <a:t>. </a:t>
            </a:r>
            <a:r>
              <a:rPr lang="es-CL" i="1" dirty="0" err="1"/>
              <a:t>Journal</a:t>
            </a:r>
            <a:r>
              <a:rPr lang="es-CL" i="1" dirty="0"/>
              <a:t> </a:t>
            </a:r>
            <a:r>
              <a:rPr lang="es-CL" i="1" dirty="0" err="1"/>
              <a:t>of</a:t>
            </a:r>
            <a:r>
              <a:rPr lang="es-CL" i="1" dirty="0"/>
              <a:t> Animal </a:t>
            </a:r>
            <a:r>
              <a:rPr lang="es-CL" i="1" dirty="0" err="1"/>
              <a:t>Ecology</a:t>
            </a:r>
            <a:r>
              <a:rPr lang="es-CL" i="1" dirty="0"/>
              <a:t>.</a:t>
            </a:r>
            <a:r>
              <a:rPr lang="es-CL" dirty="0"/>
              <a:t> 80, 1078 – 1087. (doi:10.1111/j.1365-2656.2011.01845.x)</a:t>
            </a:r>
          </a:p>
        </p:txBody>
      </p:sp>
      <p:sp>
        <p:nvSpPr>
          <p:cNvPr id="4" name="Rectángulo 3">
            <a:extLst>
              <a:ext uri="{FF2B5EF4-FFF2-40B4-BE49-F238E27FC236}">
                <a16:creationId xmlns:a16="http://schemas.microsoft.com/office/drawing/2014/main" id="{43624737-361E-4B44-B29D-585C138533BF}"/>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CFC307A1-AECC-48A2-951B-CB1FAE7DCBA5}"/>
              </a:ext>
            </a:extLst>
          </p:cNvPr>
          <p:cNvSpPr txBox="1"/>
          <p:nvPr/>
        </p:nvSpPr>
        <p:spPr>
          <a:xfrm>
            <a:off x="9855200" y="6389510"/>
            <a:ext cx="2559049" cy="369332"/>
          </a:xfrm>
          <a:prstGeom prst="rect">
            <a:avLst/>
          </a:prstGeom>
          <a:noFill/>
        </p:spPr>
        <p:txBody>
          <a:bodyPr wrap="square" rtlCol="0">
            <a:spAutoFit/>
          </a:bodyPr>
          <a:lstStyle/>
          <a:p>
            <a:r>
              <a:rPr lang="es-CL" i="1" dirty="0"/>
              <a:t>Bibliografía</a:t>
            </a:r>
          </a:p>
        </p:txBody>
      </p:sp>
    </p:spTree>
    <p:extLst>
      <p:ext uri="{BB962C8B-B14F-4D97-AF65-F5344CB8AC3E}">
        <p14:creationId xmlns:p14="http://schemas.microsoft.com/office/powerpoint/2010/main" val="3300819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F2E6944-11AE-4D4C-9861-8F469812BC28}"/>
              </a:ext>
            </a:extLst>
          </p:cNvPr>
          <p:cNvSpPr>
            <a:spLocks noGrp="1"/>
          </p:cNvSpPr>
          <p:nvPr>
            <p:ph type="title"/>
          </p:nvPr>
        </p:nvSpPr>
        <p:spPr>
          <a:xfrm>
            <a:off x="2139142" y="2766218"/>
            <a:ext cx="7913716" cy="1325563"/>
          </a:xfrm>
        </p:spPr>
        <p:txBody>
          <a:bodyPr>
            <a:normAutofit/>
          </a:bodyPr>
          <a:lstStyle/>
          <a:p>
            <a:r>
              <a:rPr lang="es-CL" dirty="0"/>
              <a:t>Lectura y Presentación seminarios</a:t>
            </a:r>
          </a:p>
        </p:txBody>
      </p:sp>
      <p:cxnSp>
        <p:nvCxnSpPr>
          <p:cNvPr id="6" name="Conector recto 5">
            <a:extLst>
              <a:ext uri="{FF2B5EF4-FFF2-40B4-BE49-F238E27FC236}">
                <a16:creationId xmlns:a16="http://schemas.microsoft.com/office/drawing/2014/main" id="{9EAAB364-EDDB-4B9E-864F-5D811B06D215}"/>
              </a:ext>
            </a:extLst>
          </p:cNvPr>
          <p:cNvCxnSpPr/>
          <p:nvPr/>
        </p:nvCxnSpPr>
        <p:spPr>
          <a:xfrm>
            <a:off x="3943350" y="3800475"/>
            <a:ext cx="392793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498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F78EAC-7417-4166-87B9-CF65D95A560F}"/>
              </a:ext>
            </a:extLst>
          </p:cNvPr>
          <p:cNvSpPr>
            <a:spLocks noGrp="1"/>
          </p:cNvSpPr>
          <p:nvPr>
            <p:ph type="title"/>
          </p:nvPr>
        </p:nvSpPr>
        <p:spPr>
          <a:xfrm>
            <a:off x="838200" y="365125"/>
            <a:ext cx="6753225" cy="1325563"/>
          </a:xfrm>
        </p:spPr>
        <p:txBody>
          <a:bodyPr/>
          <a:lstStyle/>
          <a:p>
            <a:r>
              <a:rPr lang="es-CL" dirty="0"/>
              <a:t>El Párrafo: La primera línea</a:t>
            </a:r>
          </a:p>
        </p:txBody>
      </p:sp>
      <p:sp>
        <p:nvSpPr>
          <p:cNvPr id="4" name="Rectángulo: esquinas redondeadas 3">
            <a:extLst>
              <a:ext uri="{FF2B5EF4-FFF2-40B4-BE49-F238E27FC236}">
                <a16:creationId xmlns:a16="http://schemas.microsoft.com/office/drawing/2014/main" id="{998BC0E0-A5D8-4264-8AD0-7BC0F05D6864}"/>
              </a:ext>
            </a:extLst>
          </p:cNvPr>
          <p:cNvSpPr/>
          <p:nvPr/>
        </p:nvSpPr>
        <p:spPr>
          <a:xfrm>
            <a:off x="711200" y="2015066"/>
            <a:ext cx="3708400" cy="1295400"/>
          </a:xfrm>
          <a:prstGeom prst="round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La primera línea del párrafo indica: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general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central </a:t>
            </a:r>
          </a:p>
        </p:txBody>
      </p:sp>
      <p:sp>
        <p:nvSpPr>
          <p:cNvPr id="15" name="Rectángulo: esquinas redondeadas 14">
            <a:extLst>
              <a:ext uri="{FF2B5EF4-FFF2-40B4-BE49-F238E27FC236}">
                <a16:creationId xmlns:a16="http://schemas.microsoft.com/office/drawing/2014/main" id="{EB45F855-92C5-4B1D-B152-203338E3F8D9}"/>
              </a:ext>
            </a:extLst>
          </p:cNvPr>
          <p:cNvSpPr/>
          <p:nvPr/>
        </p:nvSpPr>
        <p:spPr>
          <a:xfrm>
            <a:off x="711200" y="3547534"/>
            <a:ext cx="3708400" cy="1888065"/>
          </a:xfrm>
          <a:prstGeom prst="roundRect">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Las siguientes oraciones corresponden a ideas especificas que permiten explicar-argumentar la idea central, o describir el problema (o tema) de manera especifica</a:t>
            </a:r>
          </a:p>
        </p:txBody>
      </p:sp>
      <p:pic>
        <p:nvPicPr>
          <p:cNvPr id="16" name="Imagen 15">
            <a:extLst>
              <a:ext uri="{FF2B5EF4-FFF2-40B4-BE49-F238E27FC236}">
                <a16:creationId xmlns:a16="http://schemas.microsoft.com/office/drawing/2014/main" id="{161D1E5F-4946-4807-A03E-F0031F15FDB5}"/>
              </a:ext>
            </a:extLst>
          </p:cNvPr>
          <p:cNvPicPr>
            <a:picLocks noChangeAspect="1"/>
          </p:cNvPicPr>
          <p:nvPr/>
        </p:nvPicPr>
        <p:blipFill rotWithShape="1">
          <a:blip r:embed="rId2"/>
          <a:srcRect l="22270" t="38503" r="23087" b="44218"/>
          <a:stretch/>
        </p:blipFill>
        <p:spPr>
          <a:xfrm>
            <a:off x="5197515" y="2026616"/>
            <a:ext cx="6662057" cy="1184989"/>
          </a:xfrm>
          <a:prstGeom prst="rect">
            <a:avLst/>
          </a:prstGeom>
        </p:spPr>
      </p:pic>
      <p:sp>
        <p:nvSpPr>
          <p:cNvPr id="8" name="Forma libre: forma 7">
            <a:extLst>
              <a:ext uri="{FF2B5EF4-FFF2-40B4-BE49-F238E27FC236}">
                <a16:creationId xmlns:a16="http://schemas.microsoft.com/office/drawing/2014/main" id="{292A3DD2-95F7-42E7-84E0-4229D74BF81D}"/>
              </a:ext>
            </a:extLst>
          </p:cNvPr>
          <p:cNvSpPr/>
          <p:nvPr/>
        </p:nvSpPr>
        <p:spPr>
          <a:xfrm>
            <a:off x="5059765" y="1997805"/>
            <a:ext cx="2384023" cy="857314"/>
          </a:xfrm>
          <a:custGeom>
            <a:avLst/>
            <a:gdLst>
              <a:gd name="connsiteX0" fmla="*/ 1824429 w 2384023"/>
              <a:gd name="connsiteY0" fmla="*/ 835883 h 857314"/>
              <a:gd name="connsiteX1" fmla="*/ 1824429 w 2384023"/>
              <a:gd name="connsiteY1" fmla="*/ 835883 h 857314"/>
              <a:gd name="connsiteX2" fmla="*/ 1829191 w 2384023"/>
              <a:gd name="connsiteY2" fmla="*/ 802545 h 857314"/>
              <a:gd name="connsiteX3" fmla="*/ 1833954 w 2384023"/>
              <a:gd name="connsiteY3" fmla="*/ 764445 h 857314"/>
              <a:gd name="connsiteX4" fmla="*/ 1836335 w 2384023"/>
              <a:gd name="connsiteY4" fmla="*/ 750158 h 857314"/>
              <a:gd name="connsiteX5" fmla="*/ 1841098 w 2384023"/>
              <a:gd name="connsiteY5" fmla="*/ 740633 h 857314"/>
              <a:gd name="connsiteX6" fmla="*/ 1845860 w 2384023"/>
              <a:gd name="connsiteY6" fmla="*/ 716820 h 857314"/>
              <a:gd name="connsiteX7" fmla="*/ 1855385 w 2384023"/>
              <a:gd name="connsiteY7" fmla="*/ 704914 h 857314"/>
              <a:gd name="connsiteX8" fmla="*/ 1883960 w 2384023"/>
              <a:gd name="connsiteY8" fmla="*/ 683483 h 857314"/>
              <a:gd name="connsiteX9" fmla="*/ 1900629 w 2384023"/>
              <a:gd name="connsiteY9" fmla="*/ 681101 h 857314"/>
              <a:gd name="connsiteX10" fmla="*/ 2160185 w 2384023"/>
              <a:gd name="connsiteY10" fmla="*/ 678720 h 857314"/>
              <a:gd name="connsiteX11" fmla="*/ 2188760 w 2384023"/>
              <a:gd name="connsiteY11" fmla="*/ 676339 h 857314"/>
              <a:gd name="connsiteX12" fmla="*/ 2257816 w 2384023"/>
              <a:gd name="connsiteY12" fmla="*/ 657289 h 857314"/>
              <a:gd name="connsiteX13" fmla="*/ 2269723 w 2384023"/>
              <a:gd name="connsiteY13" fmla="*/ 650145 h 857314"/>
              <a:gd name="connsiteX14" fmla="*/ 2279248 w 2384023"/>
              <a:gd name="connsiteY14" fmla="*/ 645383 h 857314"/>
              <a:gd name="connsiteX15" fmla="*/ 2357829 w 2384023"/>
              <a:gd name="connsiteY15" fmla="*/ 552514 h 857314"/>
              <a:gd name="connsiteX16" fmla="*/ 2372116 w 2384023"/>
              <a:gd name="connsiteY16" fmla="*/ 523939 h 857314"/>
              <a:gd name="connsiteX17" fmla="*/ 2384023 w 2384023"/>
              <a:gd name="connsiteY17" fmla="*/ 447739 h 857314"/>
              <a:gd name="connsiteX18" fmla="*/ 2379260 w 2384023"/>
              <a:gd name="connsiteY18" fmla="*/ 366776 h 857314"/>
              <a:gd name="connsiteX19" fmla="*/ 2374498 w 2384023"/>
              <a:gd name="connsiteY19" fmla="*/ 352489 h 857314"/>
              <a:gd name="connsiteX20" fmla="*/ 2364973 w 2384023"/>
              <a:gd name="connsiteY20" fmla="*/ 316770 h 857314"/>
              <a:gd name="connsiteX21" fmla="*/ 2345923 w 2384023"/>
              <a:gd name="connsiteY21" fmla="*/ 245333 h 857314"/>
              <a:gd name="connsiteX22" fmla="*/ 2336398 w 2384023"/>
              <a:gd name="connsiteY22" fmla="*/ 221520 h 857314"/>
              <a:gd name="connsiteX23" fmla="*/ 2312585 w 2384023"/>
              <a:gd name="connsiteY23" fmla="*/ 178658 h 857314"/>
              <a:gd name="connsiteX24" fmla="*/ 2295916 w 2384023"/>
              <a:gd name="connsiteY24" fmla="*/ 157226 h 857314"/>
              <a:gd name="connsiteX25" fmla="*/ 2284010 w 2384023"/>
              <a:gd name="connsiteY25" fmla="*/ 131033 h 857314"/>
              <a:gd name="connsiteX26" fmla="*/ 2255435 w 2384023"/>
              <a:gd name="connsiteY26" fmla="*/ 95314 h 857314"/>
              <a:gd name="connsiteX27" fmla="*/ 2241148 w 2384023"/>
              <a:gd name="connsiteY27" fmla="*/ 85789 h 857314"/>
              <a:gd name="connsiteX28" fmla="*/ 2207810 w 2384023"/>
              <a:gd name="connsiteY28" fmla="*/ 61976 h 857314"/>
              <a:gd name="connsiteX29" fmla="*/ 2145898 w 2384023"/>
              <a:gd name="connsiteY29" fmla="*/ 40545 h 857314"/>
              <a:gd name="connsiteX30" fmla="*/ 2026835 w 2384023"/>
              <a:gd name="connsiteY30" fmla="*/ 19114 h 857314"/>
              <a:gd name="connsiteX31" fmla="*/ 1867291 w 2384023"/>
              <a:gd name="connsiteY31" fmla="*/ 23876 h 857314"/>
              <a:gd name="connsiteX32" fmla="*/ 1793473 w 2384023"/>
              <a:gd name="connsiteY32" fmla="*/ 28639 h 857314"/>
              <a:gd name="connsiteX33" fmla="*/ 1657741 w 2384023"/>
              <a:gd name="connsiteY33" fmla="*/ 33401 h 857314"/>
              <a:gd name="connsiteX34" fmla="*/ 1276741 w 2384023"/>
              <a:gd name="connsiteY34" fmla="*/ 45308 h 857314"/>
              <a:gd name="connsiteX35" fmla="*/ 1081479 w 2384023"/>
              <a:gd name="connsiteY35" fmla="*/ 40545 h 857314"/>
              <a:gd name="connsiteX36" fmla="*/ 976704 w 2384023"/>
              <a:gd name="connsiteY36" fmla="*/ 26258 h 857314"/>
              <a:gd name="connsiteX37" fmla="*/ 860023 w 2384023"/>
              <a:gd name="connsiteY37" fmla="*/ 4826 h 857314"/>
              <a:gd name="connsiteX38" fmla="*/ 729054 w 2384023"/>
              <a:gd name="connsiteY38" fmla="*/ 2445 h 857314"/>
              <a:gd name="connsiteX39" fmla="*/ 667141 w 2384023"/>
              <a:gd name="connsiteY39" fmla="*/ 64 h 857314"/>
              <a:gd name="connsiteX40" fmla="*/ 371866 w 2384023"/>
              <a:gd name="connsiteY40" fmla="*/ 4826 h 857314"/>
              <a:gd name="connsiteX41" fmla="*/ 283760 w 2384023"/>
              <a:gd name="connsiteY41" fmla="*/ 14351 h 857314"/>
              <a:gd name="connsiteX42" fmla="*/ 262329 w 2384023"/>
              <a:gd name="connsiteY42" fmla="*/ 19114 h 857314"/>
              <a:gd name="connsiteX43" fmla="*/ 183748 w 2384023"/>
              <a:gd name="connsiteY43" fmla="*/ 31020 h 857314"/>
              <a:gd name="connsiteX44" fmla="*/ 86116 w 2384023"/>
              <a:gd name="connsiteY44" fmla="*/ 59595 h 857314"/>
              <a:gd name="connsiteX45" fmla="*/ 62304 w 2384023"/>
              <a:gd name="connsiteY45" fmla="*/ 73883 h 857314"/>
              <a:gd name="connsiteX46" fmla="*/ 38491 w 2384023"/>
              <a:gd name="connsiteY46" fmla="*/ 97695 h 857314"/>
              <a:gd name="connsiteX47" fmla="*/ 12298 w 2384023"/>
              <a:gd name="connsiteY47" fmla="*/ 135795 h 857314"/>
              <a:gd name="connsiteX48" fmla="*/ 2773 w 2384023"/>
              <a:gd name="connsiteY48" fmla="*/ 161989 h 857314"/>
              <a:gd name="connsiteX49" fmla="*/ 5154 w 2384023"/>
              <a:gd name="connsiteY49" fmla="*/ 247714 h 857314"/>
              <a:gd name="connsiteX50" fmla="*/ 12298 w 2384023"/>
              <a:gd name="connsiteY50" fmla="*/ 273908 h 857314"/>
              <a:gd name="connsiteX51" fmla="*/ 17060 w 2384023"/>
              <a:gd name="connsiteY51" fmla="*/ 297720 h 857314"/>
              <a:gd name="connsiteX52" fmla="*/ 21823 w 2384023"/>
              <a:gd name="connsiteY52" fmla="*/ 316770 h 857314"/>
              <a:gd name="connsiteX53" fmla="*/ 26585 w 2384023"/>
              <a:gd name="connsiteY53" fmla="*/ 338201 h 857314"/>
              <a:gd name="connsiteX54" fmla="*/ 36110 w 2384023"/>
              <a:gd name="connsiteY54" fmla="*/ 364395 h 857314"/>
              <a:gd name="connsiteX55" fmla="*/ 31348 w 2384023"/>
              <a:gd name="connsiteY55" fmla="*/ 492983 h 857314"/>
              <a:gd name="connsiteX56" fmla="*/ 24204 w 2384023"/>
              <a:gd name="connsiteY56" fmla="*/ 528701 h 857314"/>
              <a:gd name="connsiteX57" fmla="*/ 19441 w 2384023"/>
              <a:gd name="connsiteY57" fmla="*/ 550133 h 857314"/>
              <a:gd name="connsiteX58" fmla="*/ 24204 w 2384023"/>
              <a:gd name="connsiteY58" fmla="*/ 662051 h 857314"/>
              <a:gd name="connsiteX59" fmla="*/ 36110 w 2384023"/>
              <a:gd name="connsiteY59" fmla="*/ 707295 h 857314"/>
              <a:gd name="connsiteX60" fmla="*/ 38491 w 2384023"/>
              <a:gd name="connsiteY60" fmla="*/ 719201 h 857314"/>
              <a:gd name="connsiteX61" fmla="*/ 45635 w 2384023"/>
              <a:gd name="connsiteY61" fmla="*/ 735870 h 857314"/>
              <a:gd name="connsiteX62" fmla="*/ 62304 w 2384023"/>
              <a:gd name="connsiteY62" fmla="*/ 766826 h 857314"/>
              <a:gd name="connsiteX63" fmla="*/ 69448 w 2384023"/>
              <a:gd name="connsiteY63" fmla="*/ 776351 h 857314"/>
              <a:gd name="connsiteX64" fmla="*/ 76591 w 2384023"/>
              <a:gd name="connsiteY64" fmla="*/ 790639 h 857314"/>
              <a:gd name="connsiteX65" fmla="*/ 83735 w 2384023"/>
              <a:gd name="connsiteY65" fmla="*/ 797783 h 857314"/>
              <a:gd name="connsiteX66" fmla="*/ 105166 w 2384023"/>
              <a:gd name="connsiteY66" fmla="*/ 812070 h 857314"/>
              <a:gd name="connsiteX67" fmla="*/ 112310 w 2384023"/>
              <a:gd name="connsiteY67" fmla="*/ 819214 h 857314"/>
              <a:gd name="connsiteX68" fmla="*/ 124216 w 2384023"/>
              <a:gd name="connsiteY68" fmla="*/ 823976 h 857314"/>
              <a:gd name="connsiteX69" fmla="*/ 148029 w 2384023"/>
              <a:gd name="connsiteY69" fmla="*/ 838264 h 857314"/>
              <a:gd name="connsiteX70" fmla="*/ 176604 w 2384023"/>
              <a:gd name="connsiteY70" fmla="*/ 852551 h 857314"/>
              <a:gd name="connsiteX71" fmla="*/ 207560 w 2384023"/>
              <a:gd name="connsiteY71" fmla="*/ 857314 h 857314"/>
              <a:gd name="connsiteX72" fmla="*/ 271854 w 2384023"/>
              <a:gd name="connsiteY72" fmla="*/ 852551 h 857314"/>
              <a:gd name="connsiteX73" fmla="*/ 293285 w 2384023"/>
              <a:gd name="connsiteY73" fmla="*/ 845408 h 857314"/>
              <a:gd name="connsiteX74" fmla="*/ 312335 w 2384023"/>
              <a:gd name="connsiteY74" fmla="*/ 843026 h 857314"/>
              <a:gd name="connsiteX75" fmla="*/ 329004 w 2384023"/>
              <a:gd name="connsiteY75" fmla="*/ 840645 h 857314"/>
              <a:gd name="connsiteX76" fmla="*/ 798110 w 2384023"/>
              <a:gd name="connsiteY76" fmla="*/ 840645 h 857314"/>
              <a:gd name="connsiteX77" fmla="*/ 871929 w 2384023"/>
              <a:gd name="connsiteY77" fmla="*/ 819214 h 857314"/>
              <a:gd name="connsiteX78" fmla="*/ 902885 w 2384023"/>
              <a:gd name="connsiteY78" fmla="*/ 809689 h 857314"/>
              <a:gd name="connsiteX79" fmla="*/ 933841 w 2384023"/>
              <a:gd name="connsiteY79" fmla="*/ 804926 h 857314"/>
              <a:gd name="connsiteX80" fmla="*/ 1062429 w 2384023"/>
              <a:gd name="connsiteY80" fmla="*/ 809689 h 857314"/>
              <a:gd name="connsiteX81" fmla="*/ 1121960 w 2384023"/>
              <a:gd name="connsiteY81" fmla="*/ 819214 h 857314"/>
              <a:gd name="connsiteX82" fmla="*/ 1231498 w 2384023"/>
              <a:gd name="connsiteY82" fmla="*/ 826358 h 857314"/>
              <a:gd name="connsiteX83" fmla="*/ 1262454 w 2384023"/>
              <a:gd name="connsiteY83" fmla="*/ 828739 h 857314"/>
              <a:gd name="connsiteX84" fmla="*/ 1500579 w 2384023"/>
              <a:gd name="connsiteY84" fmla="*/ 823976 h 857314"/>
              <a:gd name="connsiteX85" fmla="*/ 1824429 w 2384023"/>
              <a:gd name="connsiteY85" fmla="*/ 835883 h 85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384023" h="857314">
                <a:moveTo>
                  <a:pt x="1824429" y="835883"/>
                </a:moveTo>
                <a:lnTo>
                  <a:pt x="1824429" y="835883"/>
                </a:lnTo>
                <a:cubicBezTo>
                  <a:pt x="1826016" y="824770"/>
                  <a:pt x="1827707" y="813672"/>
                  <a:pt x="1829191" y="802545"/>
                </a:cubicBezTo>
                <a:cubicBezTo>
                  <a:pt x="1830883" y="789858"/>
                  <a:pt x="1832225" y="777126"/>
                  <a:pt x="1833954" y="764445"/>
                </a:cubicBezTo>
                <a:cubicBezTo>
                  <a:pt x="1834606" y="759661"/>
                  <a:pt x="1834948" y="754782"/>
                  <a:pt x="1836335" y="750158"/>
                </a:cubicBezTo>
                <a:cubicBezTo>
                  <a:pt x="1837355" y="746758"/>
                  <a:pt x="1839510" y="743808"/>
                  <a:pt x="1841098" y="740633"/>
                </a:cubicBezTo>
                <a:cubicBezTo>
                  <a:pt x="1842685" y="732695"/>
                  <a:pt x="1842854" y="724336"/>
                  <a:pt x="1845860" y="716820"/>
                </a:cubicBezTo>
                <a:cubicBezTo>
                  <a:pt x="1847747" y="712101"/>
                  <a:pt x="1851951" y="708661"/>
                  <a:pt x="1855385" y="704914"/>
                </a:cubicBezTo>
                <a:cubicBezTo>
                  <a:pt x="1866653" y="692622"/>
                  <a:pt x="1869340" y="687138"/>
                  <a:pt x="1883960" y="683483"/>
                </a:cubicBezTo>
                <a:cubicBezTo>
                  <a:pt x="1889405" y="682122"/>
                  <a:pt x="1895017" y="681198"/>
                  <a:pt x="1900629" y="681101"/>
                </a:cubicBezTo>
                <a:lnTo>
                  <a:pt x="2160185" y="678720"/>
                </a:lnTo>
                <a:cubicBezTo>
                  <a:pt x="2169710" y="677926"/>
                  <a:pt x="2179322" y="677849"/>
                  <a:pt x="2188760" y="676339"/>
                </a:cubicBezTo>
                <a:cubicBezTo>
                  <a:pt x="2206724" y="673465"/>
                  <a:pt x="2242222" y="663230"/>
                  <a:pt x="2257816" y="657289"/>
                </a:cubicBezTo>
                <a:cubicBezTo>
                  <a:pt x="2262141" y="655641"/>
                  <a:pt x="2265677" y="652393"/>
                  <a:pt x="2269723" y="650145"/>
                </a:cubicBezTo>
                <a:cubicBezTo>
                  <a:pt x="2272826" y="648421"/>
                  <a:pt x="2276073" y="646970"/>
                  <a:pt x="2279248" y="645383"/>
                </a:cubicBezTo>
                <a:cubicBezTo>
                  <a:pt x="2315236" y="607395"/>
                  <a:pt x="2329248" y="596067"/>
                  <a:pt x="2357829" y="552514"/>
                </a:cubicBezTo>
                <a:cubicBezTo>
                  <a:pt x="2363672" y="543611"/>
                  <a:pt x="2367354" y="533464"/>
                  <a:pt x="2372116" y="523939"/>
                </a:cubicBezTo>
                <a:cubicBezTo>
                  <a:pt x="2376400" y="502519"/>
                  <a:pt x="2384023" y="469371"/>
                  <a:pt x="2384023" y="447739"/>
                </a:cubicBezTo>
                <a:cubicBezTo>
                  <a:pt x="2384023" y="420705"/>
                  <a:pt x="2381950" y="393676"/>
                  <a:pt x="2379260" y="366776"/>
                </a:cubicBezTo>
                <a:cubicBezTo>
                  <a:pt x="2378761" y="361781"/>
                  <a:pt x="2376085" y="357251"/>
                  <a:pt x="2374498" y="352489"/>
                </a:cubicBezTo>
                <a:cubicBezTo>
                  <a:pt x="2369360" y="316536"/>
                  <a:pt x="2376257" y="356264"/>
                  <a:pt x="2364973" y="316770"/>
                </a:cubicBezTo>
                <a:cubicBezTo>
                  <a:pt x="2357569" y="290858"/>
                  <a:pt x="2354469" y="269752"/>
                  <a:pt x="2345923" y="245333"/>
                </a:cubicBezTo>
                <a:cubicBezTo>
                  <a:pt x="2343099" y="237264"/>
                  <a:pt x="2340221" y="229167"/>
                  <a:pt x="2336398" y="221520"/>
                </a:cubicBezTo>
                <a:cubicBezTo>
                  <a:pt x="2329089" y="206901"/>
                  <a:pt x="2322619" y="191559"/>
                  <a:pt x="2312585" y="178658"/>
                </a:cubicBezTo>
                <a:cubicBezTo>
                  <a:pt x="2307029" y="171514"/>
                  <a:pt x="2300572" y="164987"/>
                  <a:pt x="2295916" y="157226"/>
                </a:cubicBezTo>
                <a:cubicBezTo>
                  <a:pt x="2290982" y="149002"/>
                  <a:pt x="2288815" y="139333"/>
                  <a:pt x="2284010" y="131033"/>
                </a:cubicBezTo>
                <a:cubicBezTo>
                  <a:pt x="2280915" y="125687"/>
                  <a:pt x="2260522" y="99977"/>
                  <a:pt x="2255435" y="95314"/>
                </a:cubicBezTo>
                <a:cubicBezTo>
                  <a:pt x="2251216" y="91446"/>
                  <a:pt x="2245727" y="89223"/>
                  <a:pt x="2241148" y="85789"/>
                </a:cubicBezTo>
                <a:cubicBezTo>
                  <a:pt x="2217799" y="68278"/>
                  <a:pt x="2236113" y="78149"/>
                  <a:pt x="2207810" y="61976"/>
                </a:cubicBezTo>
                <a:cubicBezTo>
                  <a:pt x="2188087" y="50705"/>
                  <a:pt x="2169399" y="46140"/>
                  <a:pt x="2145898" y="40545"/>
                </a:cubicBezTo>
                <a:cubicBezTo>
                  <a:pt x="2073286" y="23257"/>
                  <a:pt x="2112865" y="30980"/>
                  <a:pt x="2026835" y="19114"/>
                </a:cubicBezTo>
                <a:lnTo>
                  <a:pt x="1867291" y="23876"/>
                </a:lnTo>
                <a:cubicBezTo>
                  <a:pt x="1842654" y="24882"/>
                  <a:pt x="1818105" y="27519"/>
                  <a:pt x="1793473" y="28639"/>
                </a:cubicBezTo>
                <a:cubicBezTo>
                  <a:pt x="1748248" y="30695"/>
                  <a:pt x="1657741" y="33401"/>
                  <a:pt x="1657741" y="33401"/>
                </a:cubicBezTo>
                <a:cubicBezTo>
                  <a:pt x="1443645" y="48972"/>
                  <a:pt x="1570542" y="42509"/>
                  <a:pt x="1276741" y="45308"/>
                </a:cubicBezTo>
                <a:cubicBezTo>
                  <a:pt x="1211654" y="43720"/>
                  <a:pt x="1146455" y="44670"/>
                  <a:pt x="1081479" y="40545"/>
                </a:cubicBezTo>
                <a:cubicBezTo>
                  <a:pt x="1046302" y="38312"/>
                  <a:pt x="1011372" y="32626"/>
                  <a:pt x="976704" y="26258"/>
                </a:cubicBezTo>
                <a:cubicBezTo>
                  <a:pt x="937810" y="19114"/>
                  <a:pt x="899561" y="5545"/>
                  <a:pt x="860023" y="4826"/>
                </a:cubicBezTo>
                <a:lnTo>
                  <a:pt x="729054" y="2445"/>
                </a:lnTo>
                <a:cubicBezTo>
                  <a:pt x="708416" y="1651"/>
                  <a:pt x="687794" y="64"/>
                  <a:pt x="667141" y="64"/>
                </a:cubicBezTo>
                <a:cubicBezTo>
                  <a:pt x="458595" y="64"/>
                  <a:pt x="492639" y="-924"/>
                  <a:pt x="371866" y="4826"/>
                </a:cubicBezTo>
                <a:cubicBezTo>
                  <a:pt x="347825" y="7116"/>
                  <a:pt x="308889" y="10330"/>
                  <a:pt x="283760" y="14351"/>
                </a:cubicBezTo>
                <a:cubicBezTo>
                  <a:pt x="276534" y="15507"/>
                  <a:pt x="269547" y="17911"/>
                  <a:pt x="262329" y="19114"/>
                </a:cubicBezTo>
                <a:cubicBezTo>
                  <a:pt x="236197" y="23469"/>
                  <a:pt x="209758" y="25986"/>
                  <a:pt x="183748" y="31020"/>
                </a:cubicBezTo>
                <a:cubicBezTo>
                  <a:pt x="148483" y="37845"/>
                  <a:pt x="117454" y="43926"/>
                  <a:pt x="86116" y="59595"/>
                </a:cubicBezTo>
                <a:cubicBezTo>
                  <a:pt x="77837" y="63735"/>
                  <a:pt x="69532" y="68100"/>
                  <a:pt x="62304" y="73883"/>
                </a:cubicBezTo>
                <a:cubicBezTo>
                  <a:pt x="53538" y="80895"/>
                  <a:pt x="45544" y="88962"/>
                  <a:pt x="38491" y="97695"/>
                </a:cubicBezTo>
                <a:cubicBezTo>
                  <a:pt x="28807" y="109684"/>
                  <a:pt x="19782" y="122323"/>
                  <a:pt x="12298" y="135795"/>
                </a:cubicBezTo>
                <a:cubicBezTo>
                  <a:pt x="7786" y="143917"/>
                  <a:pt x="5948" y="153258"/>
                  <a:pt x="2773" y="161989"/>
                </a:cubicBezTo>
                <a:cubicBezTo>
                  <a:pt x="-711" y="200304"/>
                  <a:pt x="-1899" y="196936"/>
                  <a:pt x="5154" y="247714"/>
                </a:cubicBezTo>
                <a:cubicBezTo>
                  <a:pt x="6399" y="256678"/>
                  <a:pt x="10202" y="265104"/>
                  <a:pt x="12298" y="273908"/>
                </a:cubicBezTo>
                <a:cubicBezTo>
                  <a:pt x="14173" y="281782"/>
                  <a:pt x="15304" y="289818"/>
                  <a:pt x="17060" y="297720"/>
                </a:cubicBezTo>
                <a:cubicBezTo>
                  <a:pt x="18480" y="304110"/>
                  <a:pt x="20324" y="310399"/>
                  <a:pt x="21823" y="316770"/>
                </a:cubicBezTo>
                <a:cubicBezTo>
                  <a:pt x="23499" y="323893"/>
                  <a:pt x="24482" y="331192"/>
                  <a:pt x="26585" y="338201"/>
                </a:cubicBezTo>
                <a:cubicBezTo>
                  <a:pt x="29255" y="347100"/>
                  <a:pt x="32935" y="355664"/>
                  <a:pt x="36110" y="364395"/>
                </a:cubicBezTo>
                <a:cubicBezTo>
                  <a:pt x="34523" y="407258"/>
                  <a:pt x="33455" y="450143"/>
                  <a:pt x="31348" y="492983"/>
                </a:cubicBezTo>
                <a:cubicBezTo>
                  <a:pt x="30701" y="506130"/>
                  <a:pt x="27223" y="515869"/>
                  <a:pt x="24204" y="528701"/>
                </a:cubicBezTo>
                <a:cubicBezTo>
                  <a:pt x="22528" y="535825"/>
                  <a:pt x="21029" y="542989"/>
                  <a:pt x="19441" y="550133"/>
                </a:cubicBezTo>
                <a:cubicBezTo>
                  <a:pt x="21029" y="587439"/>
                  <a:pt x="21590" y="624803"/>
                  <a:pt x="24204" y="662051"/>
                </a:cubicBezTo>
                <a:cubicBezTo>
                  <a:pt x="25560" y="681376"/>
                  <a:pt x="30948" y="689228"/>
                  <a:pt x="36110" y="707295"/>
                </a:cubicBezTo>
                <a:cubicBezTo>
                  <a:pt x="37222" y="711187"/>
                  <a:pt x="37211" y="715361"/>
                  <a:pt x="38491" y="719201"/>
                </a:cubicBezTo>
                <a:cubicBezTo>
                  <a:pt x="40403" y="724936"/>
                  <a:pt x="43079" y="730392"/>
                  <a:pt x="45635" y="735870"/>
                </a:cubicBezTo>
                <a:cubicBezTo>
                  <a:pt x="50361" y="745997"/>
                  <a:pt x="55985" y="757348"/>
                  <a:pt x="62304" y="766826"/>
                </a:cubicBezTo>
                <a:cubicBezTo>
                  <a:pt x="64506" y="770128"/>
                  <a:pt x="67406" y="772948"/>
                  <a:pt x="69448" y="776351"/>
                </a:cubicBezTo>
                <a:cubicBezTo>
                  <a:pt x="72187" y="780917"/>
                  <a:pt x="73638" y="786209"/>
                  <a:pt x="76591" y="790639"/>
                </a:cubicBezTo>
                <a:cubicBezTo>
                  <a:pt x="78459" y="793441"/>
                  <a:pt x="81178" y="795591"/>
                  <a:pt x="83735" y="797783"/>
                </a:cubicBezTo>
                <a:cubicBezTo>
                  <a:pt x="102111" y="813533"/>
                  <a:pt x="83853" y="796085"/>
                  <a:pt x="105166" y="812070"/>
                </a:cubicBezTo>
                <a:cubicBezTo>
                  <a:pt x="107860" y="814091"/>
                  <a:pt x="109454" y="817429"/>
                  <a:pt x="112310" y="819214"/>
                </a:cubicBezTo>
                <a:cubicBezTo>
                  <a:pt x="115935" y="821479"/>
                  <a:pt x="120445" y="821965"/>
                  <a:pt x="124216" y="823976"/>
                </a:cubicBezTo>
                <a:cubicBezTo>
                  <a:pt x="132384" y="828332"/>
                  <a:pt x="140050" y="833571"/>
                  <a:pt x="148029" y="838264"/>
                </a:cubicBezTo>
                <a:cubicBezTo>
                  <a:pt x="157953" y="844102"/>
                  <a:pt x="165740" y="849292"/>
                  <a:pt x="176604" y="852551"/>
                </a:cubicBezTo>
                <a:cubicBezTo>
                  <a:pt x="184403" y="854891"/>
                  <a:pt x="200910" y="856483"/>
                  <a:pt x="207560" y="857314"/>
                </a:cubicBezTo>
                <a:cubicBezTo>
                  <a:pt x="211652" y="857109"/>
                  <a:pt x="256802" y="856314"/>
                  <a:pt x="271854" y="852551"/>
                </a:cubicBezTo>
                <a:cubicBezTo>
                  <a:pt x="279159" y="850725"/>
                  <a:pt x="285955" y="847133"/>
                  <a:pt x="293285" y="845408"/>
                </a:cubicBezTo>
                <a:cubicBezTo>
                  <a:pt x="299514" y="843942"/>
                  <a:pt x="305992" y="843872"/>
                  <a:pt x="312335" y="843026"/>
                </a:cubicBezTo>
                <a:lnTo>
                  <a:pt x="329004" y="840645"/>
                </a:lnTo>
                <a:cubicBezTo>
                  <a:pt x="485198" y="850406"/>
                  <a:pt x="641815" y="842927"/>
                  <a:pt x="798110" y="840645"/>
                </a:cubicBezTo>
                <a:cubicBezTo>
                  <a:pt x="885283" y="813404"/>
                  <a:pt x="788799" y="842965"/>
                  <a:pt x="871929" y="819214"/>
                </a:cubicBezTo>
                <a:cubicBezTo>
                  <a:pt x="882310" y="816248"/>
                  <a:pt x="892444" y="812436"/>
                  <a:pt x="902885" y="809689"/>
                </a:cubicBezTo>
                <a:cubicBezTo>
                  <a:pt x="906798" y="808659"/>
                  <a:pt x="930888" y="805348"/>
                  <a:pt x="933841" y="804926"/>
                </a:cubicBezTo>
                <a:cubicBezTo>
                  <a:pt x="976704" y="806514"/>
                  <a:pt x="1019660" y="806441"/>
                  <a:pt x="1062429" y="809689"/>
                </a:cubicBezTo>
                <a:cubicBezTo>
                  <a:pt x="1082467" y="811211"/>
                  <a:pt x="1102066" y="816372"/>
                  <a:pt x="1121960" y="819214"/>
                </a:cubicBezTo>
                <a:cubicBezTo>
                  <a:pt x="1170572" y="826158"/>
                  <a:pt x="1173857" y="824370"/>
                  <a:pt x="1231498" y="826358"/>
                </a:cubicBezTo>
                <a:cubicBezTo>
                  <a:pt x="1241817" y="827152"/>
                  <a:pt x="1252105" y="828739"/>
                  <a:pt x="1262454" y="828739"/>
                </a:cubicBezTo>
                <a:cubicBezTo>
                  <a:pt x="1455886" y="828739"/>
                  <a:pt x="1407411" y="832448"/>
                  <a:pt x="1500579" y="823976"/>
                </a:cubicBezTo>
                <a:lnTo>
                  <a:pt x="1824429" y="835883"/>
                </a:lnTo>
                <a:close/>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ángulo: esquinas redondeadas 19">
            <a:extLst>
              <a:ext uri="{FF2B5EF4-FFF2-40B4-BE49-F238E27FC236}">
                <a16:creationId xmlns:a16="http://schemas.microsoft.com/office/drawing/2014/main" id="{E5A4FDED-FF4E-4494-A0A0-3C5A5C74D0B6}"/>
              </a:ext>
            </a:extLst>
          </p:cNvPr>
          <p:cNvSpPr/>
          <p:nvPr/>
        </p:nvSpPr>
        <p:spPr>
          <a:xfrm>
            <a:off x="6681788" y="3683875"/>
            <a:ext cx="3315652" cy="55489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¿Tiene idea central o general?</a:t>
            </a:r>
          </a:p>
        </p:txBody>
      </p:sp>
      <p:sp>
        <p:nvSpPr>
          <p:cNvPr id="21" name="Rectángulo: esquinas redondeadas 20">
            <a:extLst>
              <a:ext uri="{FF2B5EF4-FFF2-40B4-BE49-F238E27FC236}">
                <a16:creationId xmlns:a16="http://schemas.microsoft.com/office/drawing/2014/main" id="{974D11F3-0376-49E1-86F5-5DBA56F718BD}"/>
              </a:ext>
            </a:extLst>
          </p:cNvPr>
          <p:cNvSpPr/>
          <p:nvPr/>
        </p:nvSpPr>
        <p:spPr>
          <a:xfrm>
            <a:off x="6681788" y="4410248"/>
            <a:ext cx="3315652" cy="55489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¿Cuál es la idea?</a:t>
            </a:r>
          </a:p>
        </p:txBody>
      </p:sp>
      <p:cxnSp>
        <p:nvCxnSpPr>
          <p:cNvPr id="22" name="Conector recto 21">
            <a:extLst>
              <a:ext uri="{FF2B5EF4-FFF2-40B4-BE49-F238E27FC236}">
                <a16:creationId xmlns:a16="http://schemas.microsoft.com/office/drawing/2014/main" id="{CD3149CE-B9C9-494F-9330-FDA774CF0865}"/>
              </a:ext>
            </a:extLst>
          </p:cNvPr>
          <p:cNvCxnSpPr/>
          <p:nvPr/>
        </p:nvCxnSpPr>
        <p:spPr>
          <a:xfrm>
            <a:off x="0" y="1362075"/>
            <a:ext cx="392793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ángulo: esquinas redondeadas 22">
            <a:extLst>
              <a:ext uri="{FF2B5EF4-FFF2-40B4-BE49-F238E27FC236}">
                <a16:creationId xmlns:a16="http://schemas.microsoft.com/office/drawing/2014/main" id="{94EEC50D-085C-43AB-ACE4-D20DCF392983}"/>
              </a:ext>
            </a:extLst>
          </p:cNvPr>
          <p:cNvSpPr/>
          <p:nvPr/>
        </p:nvSpPr>
        <p:spPr>
          <a:xfrm>
            <a:off x="1268296" y="5775960"/>
            <a:ext cx="996696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central: Idea inicial de lo que se quiere explicar.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general: Idea inicial de lo que se quiere describir.</a:t>
            </a:r>
          </a:p>
        </p:txBody>
      </p:sp>
      <p:sp>
        <p:nvSpPr>
          <p:cNvPr id="24" name="Rectángulo: esquinas redondeadas 23">
            <a:extLst>
              <a:ext uri="{FF2B5EF4-FFF2-40B4-BE49-F238E27FC236}">
                <a16:creationId xmlns:a16="http://schemas.microsoft.com/office/drawing/2014/main" id="{23E45994-FB19-47B1-822C-CE5CCDF81FAC}"/>
              </a:ext>
            </a:extLst>
          </p:cNvPr>
          <p:cNvSpPr/>
          <p:nvPr/>
        </p:nvSpPr>
        <p:spPr>
          <a:xfrm>
            <a:off x="7351394" y="590504"/>
            <a:ext cx="4402455" cy="7715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1" u="none" strike="noStrike" kern="1200" cap="none" spc="0" normalizeH="0" baseline="0" noProof="0" dirty="0">
                <a:ln>
                  <a:noFill/>
                </a:ln>
                <a:solidFill>
                  <a:prstClr val="black"/>
                </a:solidFill>
                <a:effectLst/>
                <a:uLnTx/>
                <a:uFillTx/>
                <a:latin typeface="Calibri" panose="020F0502020204030204"/>
                <a:ea typeface="+mn-ea"/>
                <a:cs typeface="+mn-cs"/>
              </a:rPr>
              <a:t>“Todo párrafo comienza con una idea general o idea central”.</a:t>
            </a:r>
          </a:p>
        </p:txBody>
      </p:sp>
    </p:spTree>
    <p:extLst>
      <p:ext uri="{BB962C8B-B14F-4D97-AF65-F5344CB8AC3E}">
        <p14:creationId xmlns:p14="http://schemas.microsoft.com/office/powerpoint/2010/main" val="821005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F78EAC-7417-4166-87B9-CF65D95A560F}"/>
              </a:ext>
            </a:extLst>
          </p:cNvPr>
          <p:cNvSpPr>
            <a:spLocks noGrp="1"/>
          </p:cNvSpPr>
          <p:nvPr>
            <p:ph type="title"/>
          </p:nvPr>
        </p:nvSpPr>
        <p:spPr>
          <a:xfrm>
            <a:off x="838200" y="365125"/>
            <a:ext cx="6410325" cy="1325563"/>
          </a:xfrm>
        </p:spPr>
        <p:txBody>
          <a:bodyPr/>
          <a:lstStyle/>
          <a:p>
            <a:r>
              <a:rPr lang="es-CL" dirty="0"/>
              <a:t>El Párrafo: La primera línea</a:t>
            </a:r>
          </a:p>
        </p:txBody>
      </p:sp>
      <p:sp>
        <p:nvSpPr>
          <p:cNvPr id="4" name="Rectángulo: esquinas redondeadas 3">
            <a:extLst>
              <a:ext uri="{FF2B5EF4-FFF2-40B4-BE49-F238E27FC236}">
                <a16:creationId xmlns:a16="http://schemas.microsoft.com/office/drawing/2014/main" id="{998BC0E0-A5D8-4264-8AD0-7BC0F05D6864}"/>
              </a:ext>
            </a:extLst>
          </p:cNvPr>
          <p:cNvSpPr/>
          <p:nvPr/>
        </p:nvSpPr>
        <p:spPr>
          <a:xfrm>
            <a:off x="711200" y="2015066"/>
            <a:ext cx="3708400" cy="1295400"/>
          </a:xfrm>
          <a:prstGeom prst="round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La primera línea del párrafo indica: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general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central </a:t>
            </a:r>
          </a:p>
        </p:txBody>
      </p:sp>
      <p:sp>
        <p:nvSpPr>
          <p:cNvPr id="17" name="Rectángulo: esquinas redondeadas 16">
            <a:extLst>
              <a:ext uri="{FF2B5EF4-FFF2-40B4-BE49-F238E27FC236}">
                <a16:creationId xmlns:a16="http://schemas.microsoft.com/office/drawing/2014/main" id="{B1345D6E-A2DE-480A-B423-7BBC78E0E357}"/>
              </a:ext>
            </a:extLst>
          </p:cNvPr>
          <p:cNvSpPr/>
          <p:nvPr/>
        </p:nvSpPr>
        <p:spPr>
          <a:xfrm>
            <a:off x="6727508" y="4361174"/>
            <a:ext cx="3315652" cy="55489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¿Tiene idea central o general?</a:t>
            </a:r>
          </a:p>
        </p:txBody>
      </p:sp>
      <p:sp>
        <p:nvSpPr>
          <p:cNvPr id="18" name="Rectángulo: esquinas redondeadas 17">
            <a:extLst>
              <a:ext uri="{FF2B5EF4-FFF2-40B4-BE49-F238E27FC236}">
                <a16:creationId xmlns:a16="http://schemas.microsoft.com/office/drawing/2014/main" id="{89CB88C5-715E-4489-A688-99604BE5C413}"/>
              </a:ext>
            </a:extLst>
          </p:cNvPr>
          <p:cNvSpPr/>
          <p:nvPr/>
        </p:nvSpPr>
        <p:spPr>
          <a:xfrm>
            <a:off x="6727508" y="5087547"/>
            <a:ext cx="3315652" cy="55489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¿Cuál es la idea?</a:t>
            </a:r>
          </a:p>
        </p:txBody>
      </p:sp>
      <p:pic>
        <p:nvPicPr>
          <p:cNvPr id="5" name="Imagen 4">
            <a:extLst>
              <a:ext uri="{FF2B5EF4-FFF2-40B4-BE49-F238E27FC236}">
                <a16:creationId xmlns:a16="http://schemas.microsoft.com/office/drawing/2014/main" id="{ED8D5CC9-10F6-46FB-A5A4-147ADC4147DD}"/>
              </a:ext>
            </a:extLst>
          </p:cNvPr>
          <p:cNvPicPr>
            <a:picLocks noChangeAspect="1"/>
          </p:cNvPicPr>
          <p:nvPr/>
        </p:nvPicPr>
        <p:blipFill rotWithShape="1">
          <a:blip r:embed="rId2"/>
          <a:srcRect l="16750" t="35555" r="14438" b="16382"/>
          <a:stretch/>
        </p:blipFill>
        <p:spPr>
          <a:xfrm>
            <a:off x="5163820" y="1685503"/>
            <a:ext cx="6316980" cy="2481785"/>
          </a:xfrm>
          <a:prstGeom prst="rect">
            <a:avLst/>
          </a:prstGeom>
        </p:spPr>
      </p:pic>
      <p:sp>
        <p:nvSpPr>
          <p:cNvPr id="6" name="Forma libre: forma 5">
            <a:extLst>
              <a:ext uri="{FF2B5EF4-FFF2-40B4-BE49-F238E27FC236}">
                <a16:creationId xmlns:a16="http://schemas.microsoft.com/office/drawing/2014/main" id="{02450FCF-BD4B-47B3-8DEA-453CBF43FA00}"/>
              </a:ext>
            </a:extLst>
          </p:cNvPr>
          <p:cNvSpPr/>
          <p:nvPr/>
        </p:nvSpPr>
        <p:spPr>
          <a:xfrm>
            <a:off x="5097494" y="2842260"/>
            <a:ext cx="3238786" cy="1066800"/>
          </a:xfrm>
          <a:custGeom>
            <a:avLst/>
            <a:gdLst>
              <a:gd name="connsiteX0" fmla="*/ 236506 w 3238786"/>
              <a:gd name="connsiteY0" fmla="*/ 76200 h 1066800"/>
              <a:gd name="connsiteX1" fmla="*/ 236506 w 3238786"/>
              <a:gd name="connsiteY1" fmla="*/ 76200 h 1066800"/>
              <a:gd name="connsiteX2" fmla="*/ 38386 w 3238786"/>
              <a:gd name="connsiteY2" fmla="*/ 144780 h 1066800"/>
              <a:gd name="connsiteX3" fmla="*/ 30766 w 3238786"/>
              <a:gd name="connsiteY3" fmla="*/ 190500 h 1066800"/>
              <a:gd name="connsiteX4" fmla="*/ 15526 w 3238786"/>
              <a:gd name="connsiteY4" fmla="*/ 220980 h 1066800"/>
              <a:gd name="connsiteX5" fmla="*/ 7906 w 3238786"/>
              <a:gd name="connsiteY5" fmla="*/ 251460 h 1066800"/>
              <a:gd name="connsiteX6" fmla="*/ 7906 w 3238786"/>
              <a:gd name="connsiteY6" fmla="*/ 541020 h 1066800"/>
              <a:gd name="connsiteX7" fmla="*/ 23146 w 3238786"/>
              <a:gd name="connsiteY7" fmla="*/ 739140 h 1066800"/>
              <a:gd name="connsiteX8" fmla="*/ 30766 w 3238786"/>
              <a:gd name="connsiteY8" fmla="*/ 990600 h 1066800"/>
              <a:gd name="connsiteX9" fmla="*/ 46006 w 3238786"/>
              <a:gd name="connsiteY9" fmla="*/ 1013460 h 1066800"/>
              <a:gd name="connsiteX10" fmla="*/ 53626 w 3238786"/>
              <a:gd name="connsiteY10" fmla="*/ 1036320 h 1066800"/>
              <a:gd name="connsiteX11" fmla="*/ 84106 w 3238786"/>
              <a:gd name="connsiteY11" fmla="*/ 1066800 h 1066800"/>
              <a:gd name="connsiteX12" fmla="*/ 198406 w 3238786"/>
              <a:gd name="connsiteY12" fmla="*/ 1051560 h 1066800"/>
              <a:gd name="connsiteX13" fmla="*/ 236506 w 3238786"/>
              <a:gd name="connsiteY13" fmla="*/ 1021080 h 1066800"/>
              <a:gd name="connsiteX14" fmla="*/ 259366 w 3238786"/>
              <a:gd name="connsiteY14" fmla="*/ 1005840 h 1066800"/>
              <a:gd name="connsiteX15" fmla="*/ 495586 w 3238786"/>
              <a:gd name="connsiteY15" fmla="*/ 1013460 h 1066800"/>
              <a:gd name="connsiteX16" fmla="*/ 548926 w 3238786"/>
              <a:gd name="connsiteY16" fmla="*/ 1021080 h 1066800"/>
              <a:gd name="connsiteX17" fmla="*/ 1394746 w 3238786"/>
              <a:gd name="connsiteY17" fmla="*/ 1028700 h 1066800"/>
              <a:gd name="connsiteX18" fmla="*/ 1684306 w 3238786"/>
              <a:gd name="connsiteY18" fmla="*/ 1013460 h 1066800"/>
              <a:gd name="connsiteX19" fmla="*/ 1844326 w 3238786"/>
              <a:gd name="connsiteY19" fmla="*/ 982980 h 1066800"/>
              <a:gd name="connsiteX20" fmla="*/ 1897666 w 3238786"/>
              <a:gd name="connsiteY20" fmla="*/ 967740 h 1066800"/>
              <a:gd name="connsiteX21" fmla="*/ 2987326 w 3238786"/>
              <a:gd name="connsiteY21" fmla="*/ 952500 h 1066800"/>
              <a:gd name="connsiteX22" fmla="*/ 3033046 w 3238786"/>
              <a:gd name="connsiteY22" fmla="*/ 922020 h 1066800"/>
              <a:gd name="connsiteX23" fmla="*/ 3055906 w 3238786"/>
              <a:gd name="connsiteY23" fmla="*/ 914400 h 1066800"/>
              <a:gd name="connsiteX24" fmla="*/ 3071146 w 3238786"/>
              <a:gd name="connsiteY24" fmla="*/ 891540 h 1066800"/>
              <a:gd name="connsiteX25" fmla="*/ 3109246 w 3238786"/>
              <a:gd name="connsiteY25" fmla="*/ 868680 h 1066800"/>
              <a:gd name="connsiteX26" fmla="*/ 3124486 w 3238786"/>
              <a:gd name="connsiteY26" fmla="*/ 845820 h 1066800"/>
              <a:gd name="connsiteX27" fmla="*/ 3208306 w 3238786"/>
              <a:gd name="connsiteY27" fmla="*/ 746760 h 1066800"/>
              <a:gd name="connsiteX28" fmla="*/ 3223546 w 3238786"/>
              <a:gd name="connsiteY28" fmla="*/ 708660 h 1066800"/>
              <a:gd name="connsiteX29" fmla="*/ 3238786 w 3238786"/>
              <a:gd name="connsiteY29" fmla="*/ 609600 h 1066800"/>
              <a:gd name="connsiteX30" fmla="*/ 3231166 w 3238786"/>
              <a:gd name="connsiteY30" fmla="*/ 480060 h 1066800"/>
              <a:gd name="connsiteX31" fmla="*/ 3185446 w 3238786"/>
              <a:gd name="connsiteY31" fmla="*/ 350520 h 1066800"/>
              <a:gd name="connsiteX32" fmla="*/ 3177826 w 3238786"/>
              <a:gd name="connsiteY32" fmla="*/ 304800 h 1066800"/>
              <a:gd name="connsiteX33" fmla="*/ 3170206 w 3238786"/>
              <a:gd name="connsiteY33" fmla="*/ 281940 h 1066800"/>
              <a:gd name="connsiteX34" fmla="*/ 3116866 w 3238786"/>
              <a:gd name="connsiteY34" fmla="*/ 0 h 1066800"/>
              <a:gd name="connsiteX35" fmla="*/ 2895886 w 3238786"/>
              <a:gd name="connsiteY35" fmla="*/ 7620 h 1066800"/>
              <a:gd name="connsiteX36" fmla="*/ 2812066 w 3238786"/>
              <a:gd name="connsiteY36" fmla="*/ 30480 h 1066800"/>
              <a:gd name="connsiteX37" fmla="*/ 2728246 w 3238786"/>
              <a:gd name="connsiteY37" fmla="*/ 38100 h 1066800"/>
              <a:gd name="connsiteX38" fmla="*/ 2613946 w 3238786"/>
              <a:gd name="connsiteY38" fmla="*/ 60960 h 1066800"/>
              <a:gd name="connsiteX39" fmla="*/ 2225326 w 3238786"/>
              <a:gd name="connsiteY39" fmla="*/ 68580 h 1066800"/>
              <a:gd name="connsiteX40" fmla="*/ 1249966 w 3238786"/>
              <a:gd name="connsiteY40" fmla="*/ 53340 h 1066800"/>
              <a:gd name="connsiteX41" fmla="*/ 1135666 w 3238786"/>
              <a:gd name="connsiteY41" fmla="*/ 45720 h 1066800"/>
              <a:gd name="connsiteX42" fmla="*/ 975646 w 3238786"/>
              <a:gd name="connsiteY42" fmla="*/ 60960 h 1066800"/>
              <a:gd name="connsiteX43" fmla="*/ 884206 w 3238786"/>
              <a:gd name="connsiteY43" fmla="*/ 83820 h 1066800"/>
              <a:gd name="connsiteX44" fmla="*/ 853726 w 3238786"/>
              <a:gd name="connsiteY44" fmla="*/ 91440 h 1066800"/>
              <a:gd name="connsiteX45" fmla="*/ 800386 w 3238786"/>
              <a:gd name="connsiteY45" fmla="*/ 106680 h 1066800"/>
              <a:gd name="connsiteX46" fmla="*/ 731806 w 3238786"/>
              <a:gd name="connsiteY46" fmla="*/ 114300 h 1066800"/>
              <a:gd name="connsiteX47" fmla="*/ 327946 w 3238786"/>
              <a:gd name="connsiteY47" fmla="*/ 99060 h 1066800"/>
              <a:gd name="connsiteX48" fmla="*/ 282226 w 3238786"/>
              <a:gd name="connsiteY48" fmla="*/ 91440 h 1066800"/>
              <a:gd name="connsiteX49" fmla="*/ 236506 w 3238786"/>
              <a:gd name="connsiteY49" fmla="*/ 762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38786" h="1066800">
                <a:moveTo>
                  <a:pt x="236506" y="76200"/>
                </a:moveTo>
                <a:lnTo>
                  <a:pt x="236506" y="76200"/>
                </a:lnTo>
                <a:cubicBezTo>
                  <a:pt x="67786" y="126816"/>
                  <a:pt x="131544" y="98201"/>
                  <a:pt x="38386" y="144780"/>
                </a:cubicBezTo>
                <a:cubicBezTo>
                  <a:pt x="35846" y="160020"/>
                  <a:pt x="35206" y="175701"/>
                  <a:pt x="30766" y="190500"/>
                </a:cubicBezTo>
                <a:cubicBezTo>
                  <a:pt x="27502" y="201380"/>
                  <a:pt x="19514" y="210344"/>
                  <a:pt x="15526" y="220980"/>
                </a:cubicBezTo>
                <a:cubicBezTo>
                  <a:pt x="11849" y="230786"/>
                  <a:pt x="10446" y="241300"/>
                  <a:pt x="7906" y="251460"/>
                </a:cubicBezTo>
                <a:cubicBezTo>
                  <a:pt x="-1911" y="408530"/>
                  <a:pt x="-3338" y="361110"/>
                  <a:pt x="7906" y="541020"/>
                </a:cubicBezTo>
                <a:cubicBezTo>
                  <a:pt x="12038" y="607126"/>
                  <a:pt x="23146" y="739140"/>
                  <a:pt x="23146" y="739140"/>
                </a:cubicBezTo>
                <a:cubicBezTo>
                  <a:pt x="25686" y="822960"/>
                  <a:pt x="23802" y="907031"/>
                  <a:pt x="30766" y="990600"/>
                </a:cubicBezTo>
                <a:cubicBezTo>
                  <a:pt x="31527" y="999726"/>
                  <a:pt x="41910" y="1005269"/>
                  <a:pt x="46006" y="1013460"/>
                </a:cubicBezTo>
                <a:cubicBezTo>
                  <a:pt x="49598" y="1020644"/>
                  <a:pt x="48957" y="1029784"/>
                  <a:pt x="53626" y="1036320"/>
                </a:cubicBezTo>
                <a:cubicBezTo>
                  <a:pt x="61977" y="1048012"/>
                  <a:pt x="73946" y="1056640"/>
                  <a:pt x="84106" y="1066800"/>
                </a:cubicBezTo>
                <a:cubicBezTo>
                  <a:pt x="122206" y="1061720"/>
                  <a:pt x="161590" y="1062605"/>
                  <a:pt x="198406" y="1051560"/>
                </a:cubicBezTo>
                <a:cubicBezTo>
                  <a:pt x="213984" y="1046887"/>
                  <a:pt x="223495" y="1030838"/>
                  <a:pt x="236506" y="1021080"/>
                </a:cubicBezTo>
                <a:cubicBezTo>
                  <a:pt x="243832" y="1015585"/>
                  <a:pt x="251746" y="1010920"/>
                  <a:pt x="259366" y="1005840"/>
                </a:cubicBezTo>
                <a:cubicBezTo>
                  <a:pt x="338106" y="1008380"/>
                  <a:pt x="416914" y="1009319"/>
                  <a:pt x="495586" y="1013460"/>
                </a:cubicBezTo>
                <a:cubicBezTo>
                  <a:pt x="513522" y="1014404"/>
                  <a:pt x="530968" y="1020776"/>
                  <a:pt x="548926" y="1021080"/>
                </a:cubicBezTo>
                <a:lnTo>
                  <a:pt x="1394746" y="1028700"/>
                </a:lnTo>
                <a:cubicBezTo>
                  <a:pt x="1491266" y="1023620"/>
                  <a:pt x="1587948" y="1021017"/>
                  <a:pt x="1684306" y="1013460"/>
                </a:cubicBezTo>
                <a:cubicBezTo>
                  <a:pt x="1742900" y="1008864"/>
                  <a:pt x="1789304" y="997652"/>
                  <a:pt x="1844326" y="982980"/>
                </a:cubicBezTo>
                <a:cubicBezTo>
                  <a:pt x="1862193" y="978215"/>
                  <a:pt x="1879181" y="968233"/>
                  <a:pt x="1897666" y="967740"/>
                </a:cubicBezTo>
                <a:cubicBezTo>
                  <a:pt x="2260792" y="958057"/>
                  <a:pt x="2624106" y="957580"/>
                  <a:pt x="2987326" y="952500"/>
                </a:cubicBezTo>
                <a:cubicBezTo>
                  <a:pt x="3002566" y="942340"/>
                  <a:pt x="3017035" y="930915"/>
                  <a:pt x="3033046" y="922020"/>
                </a:cubicBezTo>
                <a:cubicBezTo>
                  <a:pt x="3040067" y="918119"/>
                  <a:pt x="3049634" y="919418"/>
                  <a:pt x="3055906" y="914400"/>
                </a:cubicBezTo>
                <a:cubicBezTo>
                  <a:pt x="3063057" y="908679"/>
                  <a:pt x="3064193" y="897500"/>
                  <a:pt x="3071146" y="891540"/>
                </a:cubicBezTo>
                <a:cubicBezTo>
                  <a:pt x="3082391" y="881901"/>
                  <a:pt x="3096546" y="876300"/>
                  <a:pt x="3109246" y="868680"/>
                </a:cubicBezTo>
                <a:cubicBezTo>
                  <a:pt x="3114326" y="861060"/>
                  <a:pt x="3118711" y="852928"/>
                  <a:pt x="3124486" y="845820"/>
                </a:cubicBezTo>
                <a:cubicBezTo>
                  <a:pt x="3151762" y="812249"/>
                  <a:pt x="3208306" y="746760"/>
                  <a:pt x="3208306" y="746760"/>
                </a:cubicBezTo>
                <a:cubicBezTo>
                  <a:pt x="3213386" y="734060"/>
                  <a:pt x="3219947" y="721856"/>
                  <a:pt x="3223546" y="708660"/>
                </a:cubicBezTo>
                <a:cubicBezTo>
                  <a:pt x="3226718" y="697030"/>
                  <a:pt x="3237584" y="618011"/>
                  <a:pt x="3238786" y="609600"/>
                </a:cubicBezTo>
                <a:cubicBezTo>
                  <a:pt x="3236246" y="566420"/>
                  <a:pt x="3238515" y="522686"/>
                  <a:pt x="3231166" y="480060"/>
                </a:cubicBezTo>
                <a:cubicBezTo>
                  <a:pt x="3225892" y="449473"/>
                  <a:pt x="3200046" y="387019"/>
                  <a:pt x="3185446" y="350520"/>
                </a:cubicBezTo>
                <a:cubicBezTo>
                  <a:pt x="3182906" y="335280"/>
                  <a:pt x="3181178" y="319882"/>
                  <a:pt x="3177826" y="304800"/>
                </a:cubicBezTo>
                <a:cubicBezTo>
                  <a:pt x="3176084" y="296959"/>
                  <a:pt x="3171254" y="289904"/>
                  <a:pt x="3170206" y="281940"/>
                </a:cubicBezTo>
                <a:cubicBezTo>
                  <a:pt x="3133458" y="2656"/>
                  <a:pt x="3214712" y="65231"/>
                  <a:pt x="3116866" y="0"/>
                </a:cubicBezTo>
                <a:cubicBezTo>
                  <a:pt x="3043206" y="2540"/>
                  <a:pt x="2969224" y="286"/>
                  <a:pt x="2895886" y="7620"/>
                </a:cubicBezTo>
                <a:cubicBezTo>
                  <a:pt x="2867069" y="10502"/>
                  <a:pt x="2840559" y="25299"/>
                  <a:pt x="2812066" y="30480"/>
                </a:cubicBezTo>
                <a:cubicBezTo>
                  <a:pt x="2784463" y="35499"/>
                  <a:pt x="2756186" y="35560"/>
                  <a:pt x="2728246" y="38100"/>
                </a:cubicBezTo>
                <a:cubicBezTo>
                  <a:pt x="2682384" y="68675"/>
                  <a:pt x="2706341" y="58027"/>
                  <a:pt x="2613946" y="60960"/>
                </a:cubicBezTo>
                <a:cubicBezTo>
                  <a:pt x="2484446" y="65071"/>
                  <a:pt x="2354866" y="66040"/>
                  <a:pt x="2225326" y="68580"/>
                </a:cubicBezTo>
                <a:cubicBezTo>
                  <a:pt x="1934914" y="65523"/>
                  <a:pt x="1562848" y="66377"/>
                  <a:pt x="1249966" y="53340"/>
                </a:cubicBezTo>
                <a:cubicBezTo>
                  <a:pt x="1211815" y="51750"/>
                  <a:pt x="1173766" y="48260"/>
                  <a:pt x="1135666" y="45720"/>
                </a:cubicBezTo>
                <a:cubicBezTo>
                  <a:pt x="1082326" y="50800"/>
                  <a:pt x="1028623" y="52933"/>
                  <a:pt x="975646" y="60960"/>
                </a:cubicBezTo>
                <a:cubicBezTo>
                  <a:pt x="944582" y="65667"/>
                  <a:pt x="914686" y="76200"/>
                  <a:pt x="884206" y="83820"/>
                </a:cubicBezTo>
                <a:cubicBezTo>
                  <a:pt x="874046" y="86360"/>
                  <a:pt x="863796" y="88563"/>
                  <a:pt x="853726" y="91440"/>
                </a:cubicBezTo>
                <a:cubicBezTo>
                  <a:pt x="835946" y="96520"/>
                  <a:pt x="818561" y="103272"/>
                  <a:pt x="800386" y="106680"/>
                </a:cubicBezTo>
                <a:cubicBezTo>
                  <a:pt x="777779" y="110919"/>
                  <a:pt x="754666" y="111760"/>
                  <a:pt x="731806" y="114300"/>
                </a:cubicBezTo>
                <a:lnTo>
                  <a:pt x="327946" y="99060"/>
                </a:lnTo>
                <a:cubicBezTo>
                  <a:pt x="312516" y="98275"/>
                  <a:pt x="297427" y="94204"/>
                  <a:pt x="282226" y="91440"/>
                </a:cubicBezTo>
                <a:cubicBezTo>
                  <a:pt x="237576" y="83322"/>
                  <a:pt x="244126" y="78740"/>
                  <a:pt x="236506" y="76200"/>
                </a:cubicBezTo>
                <a:close/>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ángulo: esquinas redondeadas 13">
            <a:extLst>
              <a:ext uri="{FF2B5EF4-FFF2-40B4-BE49-F238E27FC236}">
                <a16:creationId xmlns:a16="http://schemas.microsoft.com/office/drawing/2014/main" id="{638EC20B-D4C4-4193-9D50-9EDFCFBE0268}"/>
              </a:ext>
            </a:extLst>
          </p:cNvPr>
          <p:cNvSpPr/>
          <p:nvPr/>
        </p:nvSpPr>
        <p:spPr>
          <a:xfrm>
            <a:off x="1268296" y="5775960"/>
            <a:ext cx="996696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central: Idea inicial de lo que se quiere explicar.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general: Idea inicial de lo que se quiere describir.</a:t>
            </a:r>
          </a:p>
        </p:txBody>
      </p:sp>
      <p:sp>
        <p:nvSpPr>
          <p:cNvPr id="19" name="Rectángulo: esquinas redondeadas 18">
            <a:extLst>
              <a:ext uri="{FF2B5EF4-FFF2-40B4-BE49-F238E27FC236}">
                <a16:creationId xmlns:a16="http://schemas.microsoft.com/office/drawing/2014/main" id="{D01D7A2C-63A8-45F4-871F-7CCC20DDA324}"/>
              </a:ext>
            </a:extLst>
          </p:cNvPr>
          <p:cNvSpPr/>
          <p:nvPr/>
        </p:nvSpPr>
        <p:spPr>
          <a:xfrm>
            <a:off x="711200" y="3547534"/>
            <a:ext cx="3708400" cy="1888065"/>
          </a:xfrm>
          <a:prstGeom prst="roundRect">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Las siguientes oraciones corresponden a ideas especificas que permiten explicar-argumentar la idea central, o describir el problema (o tema) de manera especifica</a:t>
            </a:r>
          </a:p>
        </p:txBody>
      </p:sp>
      <p:cxnSp>
        <p:nvCxnSpPr>
          <p:cNvPr id="20" name="Conector recto 19">
            <a:extLst>
              <a:ext uri="{FF2B5EF4-FFF2-40B4-BE49-F238E27FC236}">
                <a16:creationId xmlns:a16="http://schemas.microsoft.com/office/drawing/2014/main" id="{C72F3398-96EE-469E-B516-A3279CA8D497}"/>
              </a:ext>
            </a:extLst>
          </p:cNvPr>
          <p:cNvCxnSpPr/>
          <p:nvPr/>
        </p:nvCxnSpPr>
        <p:spPr>
          <a:xfrm>
            <a:off x="0" y="1362075"/>
            <a:ext cx="392793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ángulo: esquinas redondeadas 20">
            <a:extLst>
              <a:ext uri="{FF2B5EF4-FFF2-40B4-BE49-F238E27FC236}">
                <a16:creationId xmlns:a16="http://schemas.microsoft.com/office/drawing/2014/main" id="{D95F9385-1401-4239-8594-9C559ACF43DB}"/>
              </a:ext>
            </a:extLst>
          </p:cNvPr>
          <p:cNvSpPr/>
          <p:nvPr/>
        </p:nvSpPr>
        <p:spPr>
          <a:xfrm>
            <a:off x="7351394" y="642120"/>
            <a:ext cx="4402455" cy="7715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1" u="none" strike="noStrike" kern="1200" cap="none" spc="0" normalizeH="0" baseline="0" noProof="0" dirty="0">
                <a:ln>
                  <a:noFill/>
                </a:ln>
                <a:solidFill>
                  <a:prstClr val="black"/>
                </a:solidFill>
                <a:effectLst/>
                <a:uLnTx/>
                <a:uFillTx/>
                <a:latin typeface="Calibri" panose="020F0502020204030204"/>
                <a:ea typeface="+mn-ea"/>
                <a:cs typeface="+mn-cs"/>
              </a:rPr>
              <a:t>“Todo párrafo comienza con una idea general o idea central”.</a:t>
            </a:r>
          </a:p>
        </p:txBody>
      </p:sp>
    </p:spTree>
    <p:extLst>
      <p:ext uri="{BB962C8B-B14F-4D97-AF65-F5344CB8AC3E}">
        <p14:creationId xmlns:p14="http://schemas.microsoft.com/office/powerpoint/2010/main" val="4092356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F78EAC-7417-4166-87B9-CF65D95A560F}"/>
              </a:ext>
            </a:extLst>
          </p:cNvPr>
          <p:cNvSpPr>
            <a:spLocks noGrp="1"/>
          </p:cNvSpPr>
          <p:nvPr>
            <p:ph type="title"/>
          </p:nvPr>
        </p:nvSpPr>
        <p:spPr/>
        <p:txBody>
          <a:bodyPr/>
          <a:lstStyle/>
          <a:p>
            <a:r>
              <a:rPr lang="es-CL" dirty="0"/>
              <a:t>Como leer cada párrafo</a:t>
            </a:r>
          </a:p>
        </p:txBody>
      </p:sp>
      <p:pic>
        <p:nvPicPr>
          <p:cNvPr id="5" name="Imagen 4">
            <a:extLst>
              <a:ext uri="{FF2B5EF4-FFF2-40B4-BE49-F238E27FC236}">
                <a16:creationId xmlns:a16="http://schemas.microsoft.com/office/drawing/2014/main" id="{0B866B47-A8FC-40FC-BA3F-12FDC9A22106}"/>
              </a:ext>
            </a:extLst>
          </p:cNvPr>
          <p:cNvPicPr>
            <a:picLocks noChangeAspect="1"/>
          </p:cNvPicPr>
          <p:nvPr/>
        </p:nvPicPr>
        <p:blipFill rotWithShape="1">
          <a:blip r:embed="rId2"/>
          <a:srcRect l="22270" t="38503" r="23087" b="44218"/>
          <a:stretch/>
        </p:blipFill>
        <p:spPr>
          <a:xfrm>
            <a:off x="4387355" y="2281257"/>
            <a:ext cx="7452370" cy="1325563"/>
          </a:xfrm>
          <a:prstGeom prst="rect">
            <a:avLst/>
          </a:prstGeom>
        </p:spPr>
      </p:pic>
      <p:sp>
        <p:nvSpPr>
          <p:cNvPr id="4" name="Rectángulo: esquinas redondeadas 3">
            <a:extLst>
              <a:ext uri="{FF2B5EF4-FFF2-40B4-BE49-F238E27FC236}">
                <a16:creationId xmlns:a16="http://schemas.microsoft.com/office/drawing/2014/main" id="{157C300F-7B05-4D9F-9D69-C766A2B99DA9}"/>
              </a:ext>
            </a:extLst>
          </p:cNvPr>
          <p:cNvSpPr/>
          <p:nvPr/>
        </p:nvSpPr>
        <p:spPr>
          <a:xfrm>
            <a:off x="487983" y="2090260"/>
            <a:ext cx="3400425" cy="4341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Idea general/central esta contenida en la primera oración hasta el primer punto seguido.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Debemos anotar cual es la pregunta que responde cada párrafo.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Escribir en pocas palabras el argumento o descripción que muestra para justificar o describir la idea.</a:t>
            </a:r>
          </a:p>
        </p:txBody>
      </p:sp>
      <p:cxnSp>
        <p:nvCxnSpPr>
          <p:cNvPr id="15" name="Conector recto 14">
            <a:extLst>
              <a:ext uri="{FF2B5EF4-FFF2-40B4-BE49-F238E27FC236}">
                <a16:creationId xmlns:a16="http://schemas.microsoft.com/office/drawing/2014/main" id="{5E13C875-5DAD-423A-9CBF-D95EF7730F94}"/>
              </a:ext>
            </a:extLst>
          </p:cNvPr>
          <p:cNvCxnSpPr/>
          <p:nvPr/>
        </p:nvCxnSpPr>
        <p:spPr>
          <a:xfrm>
            <a:off x="0" y="1362075"/>
            <a:ext cx="392793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esquinas redondeadas 2">
            <a:extLst>
              <a:ext uri="{FF2B5EF4-FFF2-40B4-BE49-F238E27FC236}">
                <a16:creationId xmlns:a16="http://schemas.microsoft.com/office/drawing/2014/main" id="{8F4CC360-AEA5-459D-947A-2C953664931E}"/>
              </a:ext>
            </a:extLst>
          </p:cNvPr>
          <p:cNvSpPr/>
          <p:nvPr/>
        </p:nvSpPr>
        <p:spPr>
          <a:xfrm>
            <a:off x="4499956" y="3821351"/>
            <a:ext cx="1936866" cy="80633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1. El plegamiento de proteínas es complejo</a:t>
            </a:r>
          </a:p>
        </p:txBody>
      </p:sp>
      <p:sp>
        <p:nvSpPr>
          <p:cNvPr id="7" name="Rectángulo: esquinas redondeadas 6">
            <a:extLst>
              <a:ext uri="{FF2B5EF4-FFF2-40B4-BE49-F238E27FC236}">
                <a16:creationId xmlns:a16="http://schemas.microsoft.com/office/drawing/2014/main" id="{195A1877-1735-4546-A01A-2963857014E8}"/>
              </a:ext>
            </a:extLst>
          </p:cNvPr>
          <p:cNvSpPr/>
          <p:nvPr/>
        </p:nvSpPr>
        <p:spPr>
          <a:xfrm>
            <a:off x="6969154" y="3821349"/>
            <a:ext cx="2222270" cy="154616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2. ¿Cómo ocurre el plegamiento?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2. ¿Cuáles son los pasos del proceso?</a:t>
            </a:r>
          </a:p>
        </p:txBody>
      </p:sp>
      <p:sp>
        <p:nvSpPr>
          <p:cNvPr id="8" name="Rectángulo: esquinas redondeadas 7">
            <a:extLst>
              <a:ext uri="{FF2B5EF4-FFF2-40B4-BE49-F238E27FC236}">
                <a16:creationId xmlns:a16="http://schemas.microsoft.com/office/drawing/2014/main" id="{CBA6A41B-820F-4EA3-A319-F45C200C65F4}"/>
              </a:ext>
            </a:extLst>
          </p:cNvPr>
          <p:cNvSpPr/>
          <p:nvPr/>
        </p:nvSpPr>
        <p:spPr>
          <a:xfrm>
            <a:off x="9373983" y="3821349"/>
            <a:ext cx="2338649" cy="9809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3. Entender la importancia del plegamiento</a:t>
            </a:r>
          </a:p>
        </p:txBody>
      </p:sp>
      <p:sp>
        <p:nvSpPr>
          <p:cNvPr id="9" name="Rectángulo: esquinas redondeadas 8">
            <a:extLst>
              <a:ext uri="{FF2B5EF4-FFF2-40B4-BE49-F238E27FC236}">
                <a16:creationId xmlns:a16="http://schemas.microsoft.com/office/drawing/2014/main" id="{9E42191D-7AC3-48A3-8D0A-8D7F48ECF45A}"/>
              </a:ext>
            </a:extLst>
          </p:cNvPr>
          <p:cNvSpPr/>
          <p:nvPr/>
        </p:nvSpPr>
        <p:spPr>
          <a:xfrm>
            <a:off x="4585351" y="5958090"/>
            <a:ext cx="1766075" cy="5347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OBJETO</a:t>
            </a:r>
          </a:p>
        </p:txBody>
      </p:sp>
      <p:sp>
        <p:nvSpPr>
          <p:cNvPr id="10" name="Rectángulo: esquinas redondeadas 9">
            <a:extLst>
              <a:ext uri="{FF2B5EF4-FFF2-40B4-BE49-F238E27FC236}">
                <a16:creationId xmlns:a16="http://schemas.microsoft.com/office/drawing/2014/main" id="{5E33FFB3-2775-44CF-868B-E8024541124F}"/>
              </a:ext>
            </a:extLst>
          </p:cNvPr>
          <p:cNvSpPr/>
          <p:nvPr/>
        </p:nvSpPr>
        <p:spPr>
          <a:xfrm>
            <a:off x="7197251" y="5958089"/>
            <a:ext cx="1766075" cy="5347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QUE</a:t>
            </a:r>
          </a:p>
        </p:txBody>
      </p:sp>
      <p:sp>
        <p:nvSpPr>
          <p:cNvPr id="11" name="Rectángulo: esquinas redondeadas 10">
            <a:extLst>
              <a:ext uri="{FF2B5EF4-FFF2-40B4-BE49-F238E27FC236}">
                <a16:creationId xmlns:a16="http://schemas.microsoft.com/office/drawing/2014/main" id="{8BC4C6AD-82BD-40E8-AD7B-A7B07437A981}"/>
              </a:ext>
            </a:extLst>
          </p:cNvPr>
          <p:cNvSpPr/>
          <p:nvPr/>
        </p:nvSpPr>
        <p:spPr>
          <a:xfrm>
            <a:off x="9660269" y="5958088"/>
            <a:ext cx="1766075" cy="5347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PARA</a:t>
            </a:r>
          </a:p>
        </p:txBody>
      </p:sp>
    </p:spTree>
    <p:extLst>
      <p:ext uri="{BB962C8B-B14F-4D97-AF65-F5344CB8AC3E}">
        <p14:creationId xmlns:p14="http://schemas.microsoft.com/office/powerpoint/2010/main" val="341627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F78EAC-7417-4166-87B9-CF65D95A560F}"/>
              </a:ext>
            </a:extLst>
          </p:cNvPr>
          <p:cNvSpPr>
            <a:spLocks noGrp="1"/>
          </p:cNvSpPr>
          <p:nvPr>
            <p:ph type="title"/>
          </p:nvPr>
        </p:nvSpPr>
        <p:spPr/>
        <p:txBody>
          <a:bodyPr/>
          <a:lstStyle/>
          <a:p>
            <a:r>
              <a:rPr lang="es-CL" dirty="0"/>
              <a:t>Como leer cada párrafo</a:t>
            </a:r>
          </a:p>
        </p:txBody>
      </p:sp>
      <p:pic>
        <p:nvPicPr>
          <p:cNvPr id="9" name="Imagen 8">
            <a:extLst>
              <a:ext uri="{FF2B5EF4-FFF2-40B4-BE49-F238E27FC236}">
                <a16:creationId xmlns:a16="http://schemas.microsoft.com/office/drawing/2014/main" id="{162B8DE7-E91A-4C0D-8F2D-FF2E9A3B1AA5}"/>
              </a:ext>
            </a:extLst>
          </p:cNvPr>
          <p:cNvPicPr>
            <a:picLocks noChangeAspect="1"/>
          </p:cNvPicPr>
          <p:nvPr/>
        </p:nvPicPr>
        <p:blipFill rotWithShape="1">
          <a:blip r:embed="rId2"/>
          <a:srcRect l="60459" t="12381" r="21403" b="26395"/>
          <a:stretch/>
        </p:blipFill>
        <p:spPr>
          <a:xfrm>
            <a:off x="1526123" y="1635808"/>
            <a:ext cx="2659557" cy="5049792"/>
          </a:xfrm>
          <a:prstGeom prst="rect">
            <a:avLst/>
          </a:prstGeom>
        </p:spPr>
      </p:pic>
      <p:cxnSp>
        <p:nvCxnSpPr>
          <p:cNvPr id="15" name="Conector recto 14">
            <a:extLst>
              <a:ext uri="{FF2B5EF4-FFF2-40B4-BE49-F238E27FC236}">
                <a16:creationId xmlns:a16="http://schemas.microsoft.com/office/drawing/2014/main" id="{5E13C875-5DAD-423A-9CBF-D95EF7730F94}"/>
              </a:ext>
            </a:extLst>
          </p:cNvPr>
          <p:cNvCxnSpPr/>
          <p:nvPr/>
        </p:nvCxnSpPr>
        <p:spPr>
          <a:xfrm>
            <a:off x="0" y="1362075"/>
            <a:ext cx="392793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ángulo: esquinas redondeadas 6">
            <a:extLst>
              <a:ext uri="{FF2B5EF4-FFF2-40B4-BE49-F238E27FC236}">
                <a16:creationId xmlns:a16="http://schemas.microsoft.com/office/drawing/2014/main" id="{3B4E2965-9AB5-4B0B-9B9A-777A920CFD71}"/>
              </a:ext>
            </a:extLst>
          </p:cNvPr>
          <p:cNvSpPr/>
          <p:nvPr/>
        </p:nvSpPr>
        <p:spPr>
          <a:xfrm>
            <a:off x="7151713" y="1949683"/>
            <a:ext cx="1936866" cy="80633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1. Mecanismo de control</a:t>
            </a:r>
          </a:p>
        </p:txBody>
      </p:sp>
      <p:sp>
        <p:nvSpPr>
          <p:cNvPr id="8" name="Rectángulo: esquinas redondeadas 7">
            <a:extLst>
              <a:ext uri="{FF2B5EF4-FFF2-40B4-BE49-F238E27FC236}">
                <a16:creationId xmlns:a16="http://schemas.microsoft.com/office/drawing/2014/main" id="{3051A725-3D15-416E-8BB5-7B200B0D0F1B}"/>
              </a:ext>
            </a:extLst>
          </p:cNvPr>
          <p:cNvSpPr/>
          <p:nvPr/>
        </p:nvSpPr>
        <p:spPr>
          <a:xfrm>
            <a:off x="7151713" y="3048265"/>
            <a:ext cx="1936866" cy="154616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2. ¿Cómo funciona le mecanismo de control?</a:t>
            </a:r>
          </a:p>
        </p:txBody>
      </p:sp>
      <p:sp>
        <p:nvSpPr>
          <p:cNvPr id="10" name="Rectángulo: esquinas redondeadas 9">
            <a:extLst>
              <a:ext uri="{FF2B5EF4-FFF2-40B4-BE49-F238E27FC236}">
                <a16:creationId xmlns:a16="http://schemas.microsoft.com/office/drawing/2014/main" id="{4F69C87D-4170-47FC-A9A0-06E2912F2F89}"/>
              </a:ext>
            </a:extLst>
          </p:cNvPr>
          <p:cNvSpPr/>
          <p:nvPr/>
        </p:nvSpPr>
        <p:spPr>
          <a:xfrm>
            <a:off x="7151714" y="4971107"/>
            <a:ext cx="1936866" cy="115537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3. Las síntesis de proteínas es altamente regulada</a:t>
            </a:r>
          </a:p>
        </p:txBody>
      </p:sp>
      <p:sp>
        <p:nvSpPr>
          <p:cNvPr id="11" name="Rectángulo: esquinas redondeadas 10">
            <a:extLst>
              <a:ext uri="{FF2B5EF4-FFF2-40B4-BE49-F238E27FC236}">
                <a16:creationId xmlns:a16="http://schemas.microsoft.com/office/drawing/2014/main" id="{ED71D8E3-05A5-4AEA-859F-BAE1FB619892}"/>
              </a:ext>
            </a:extLst>
          </p:cNvPr>
          <p:cNvSpPr/>
          <p:nvPr/>
        </p:nvSpPr>
        <p:spPr>
          <a:xfrm>
            <a:off x="9937942" y="2043992"/>
            <a:ext cx="1766075" cy="5347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OBJETO</a:t>
            </a:r>
          </a:p>
        </p:txBody>
      </p:sp>
      <p:sp>
        <p:nvSpPr>
          <p:cNvPr id="12" name="Rectángulo: esquinas redondeadas 11">
            <a:extLst>
              <a:ext uri="{FF2B5EF4-FFF2-40B4-BE49-F238E27FC236}">
                <a16:creationId xmlns:a16="http://schemas.microsoft.com/office/drawing/2014/main" id="{158E3DFC-C394-4296-BBE0-AC9770E65B3E}"/>
              </a:ext>
            </a:extLst>
          </p:cNvPr>
          <p:cNvSpPr/>
          <p:nvPr/>
        </p:nvSpPr>
        <p:spPr>
          <a:xfrm>
            <a:off x="9937942" y="3525141"/>
            <a:ext cx="1766075" cy="5347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QUE</a:t>
            </a:r>
          </a:p>
        </p:txBody>
      </p:sp>
      <p:sp>
        <p:nvSpPr>
          <p:cNvPr id="13" name="Rectángulo: esquinas redondeadas 12">
            <a:extLst>
              <a:ext uri="{FF2B5EF4-FFF2-40B4-BE49-F238E27FC236}">
                <a16:creationId xmlns:a16="http://schemas.microsoft.com/office/drawing/2014/main" id="{67A289A5-CBC7-473A-BDD0-B33585E620B7}"/>
              </a:ext>
            </a:extLst>
          </p:cNvPr>
          <p:cNvSpPr/>
          <p:nvPr/>
        </p:nvSpPr>
        <p:spPr>
          <a:xfrm>
            <a:off x="9937942" y="5194165"/>
            <a:ext cx="1766075" cy="53478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PARA</a:t>
            </a:r>
          </a:p>
        </p:txBody>
      </p:sp>
    </p:spTree>
    <p:extLst>
      <p:ext uri="{BB962C8B-B14F-4D97-AF65-F5344CB8AC3E}">
        <p14:creationId xmlns:p14="http://schemas.microsoft.com/office/powerpoint/2010/main" val="29186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B45A057-D77F-41B8-8507-8609C08D7CB6}"/>
              </a:ext>
            </a:extLst>
          </p:cNvPr>
          <p:cNvSpPr>
            <a:spLocks noGrp="1"/>
          </p:cNvSpPr>
          <p:nvPr>
            <p:ph idx="1"/>
          </p:nvPr>
        </p:nvSpPr>
        <p:spPr/>
        <p:txBody>
          <a:bodyPr/>
          <a:lstStyle/>
          <a:p>
            <a:endParaRPr lang="es-CL" dirty="0"/>
          </a:p>
        </p:txBody>
      </p:sp>
      <p:sp>
        <p:nvSpPr>
          <p:cNvPr id="4" name="Rectángulo 3">
            <a:extLst>
              <a:ext uri="{FF2B5EF4-FFF2-40B4-BE49-F238E27FC236}">
                <a16:creationId xmlns:a16="http://schemas.microsoft.com/office/drawing/2014/main" id="{E20CF2F5-B9C8-49DF-A7D8-73674EA8A486}"/>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0C9D2E5C-4C5C-40E6-A4D1-852D4545367E}"/>
              </a:ext>
            </a:extLst>
          </p:cNvPr>
          <p:cNvSpPr txBox="1"/>
          <p:nvPr/>
        </p:nvSpPr>
        <p:spPr>
          <a:xfrm>
            <a:off x="9855201" y="6389510"/>
            <a:ext cx="1737298" cy="369332"/>
          </a:xfrm>
          <a:prstGeom prst="rect">
            <a:avLst/>
          </a:prstGeom>
          <a:noFill/>
        </p:spPr>
        <p:txBody>
          <a:bodyPr wrap="square" rtlCol="0">
            <a:spAutoFit/>
          </a:bodyPr>
          <a:lstStyle/>
          <a:p>
            <a:r>
              <a:rPr lang="es-CL" i="1" dirty="0">
                <a:latin typeface="Avenir Next LT Pro" panose="020B0504020202020204" pitchFamily="34" charset="0"/>
              </a:rPr>
              <a:t>Introducción</a:t>
            </a:r>
          </a:p>
        </p:txBody>
      </p:sp>
      <p:sp>
        <p:nvSpPr>
          <p:cNvPr id="8" name="CuadroTexto 7">
            <a:extLst>
              <a:ext uri="{FF2B5EF4-FFF2-40B4-BE49-F238E27FC236}">
                <a16:creationId xmlns:a16="http://schemas.microsoft.com/office/drawing/2014/main" id="{1E99C4ED-DF90-4E75-831E-EC90DCEDF26B}"/>
              </a:ext>
            </a:extLst>
          </p:cNvPr>
          <p:cNvSpPr txBox="1"/>
          <p:nvPr/>
        </p:nvSpPr>
        <p:spPr>
          <a:xfrm>
            <a:off x="272846" y="1783180"/>
            <a:ext cx="3088482" cy="5524589"/>
          </a:xfrm>
          <a:prstGeom prst="rect">
            <a:avLst/>
          </a:prstGeom>
          <a:noFill/>
        </p:spPr>
        <p:txBody>
          <a:bodyPr wrap="square" rtlCol="0">
            <a:spAutoFit/>
          </a:bodyPr>
          <a:lstStyle/>
          <a:p>
            <a:r>
              <a:rPr lang="es-CL" sz="1600" dirty="0">
                <a:latin typeface="Avenir Next LT Pro" panose="020B0504020202020204" pitchFamily="34" charset="0"/>
              </a:rPr>
              <a:t>Migración es algo común en  Ungulados</a:t>
            </a:r>
            <a:r>
              <a:rPr lang="es-CL" sz="1600" baseline="30000" dirty="0">
                <a:latin typeface="Avenir Next LT Pro" panose="020B0504020202020204" pitchFamily="34" charset="0"/>
              </a:rPr>
              <a:t>1</a:t>
            </a:r>
            <a:r>
              <a:rPr lang="es-CL" sz="1600" dirty="0">
                <a:latin typeface="Avenir Next LT Pro" panose="020B0504020202020204" pitchFamily="34" charset="0"/>
              </a:rPr>
              <a:t> </a:t>
            </a:r>
          </a:p>
          <a:p>
            <a:endParaRPr lang="es-CL" sz="1600" dirty="0">
              <a:latin typeface="Avenir Next LT Pro" panose="020B0504020202020204" pitchFamily="34" charset="0"/>
            </a:endParaRPr>
          </a:p>
          <a:p>
            <a:r>
              <a:rPr lang="es-CL" sz="1600" dirty="0">
                <a:latin typeface="Avenir Next LT Pro" panose="020B0504020202020204" pitchFamily="34" charset="0"/>
              </a:rPr>
              <a:t>Causas de la migración en ungulados</a:t>
            </a:r>
          </a:p>
          <a:p>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b="1" dirty="0">
                <a:latin typeface="Avenir Next LT Pro" panose="020B0504020202020204" pitchFamily="34" charset="0"/>
              </a:rPr>
              <a:t>Transmisión </a:t>
            </a:r>
            <a:r>
              <a:rPr lang="es-CL" sz="1600" b="1" dirty="0" err="1">
                <a:latin typeface="Avenir Next LT Pro" panose="020B0504020202020204" pitchFamily="34" charset="0"/>
              </a:rPr>
              <a:t>conespecificos</a:t>
            </a:r>
            <a:endParaRPr lang="es-CL" sz="1600" b="1" dirty="0">
              <a:latin typeface="Avenir Next LT Pro" panose="020B0504020202020204" pitchFamily="34" charset="0"/>
            </a:endParaRPr>
          </a:p>
          <a:p>
            <a:pPr marL="285750" indent="-285750">
              <a:buFont typeface="Arial" panose="020B0604020202020204" pitchFamily="34" charset="0"/>
              <a:buChar char="•"/>
            </a:pPr>
            <a:endParaRPr lang="es-CL" sz="1600" b="1" dirty="0">
              <a:latin typeface="Avenir Next LT Pro" panose="020B0504020202020204" pitchFamily="34" charset="0"/>
            </a:endParaRPr>
          </a:p>
          <a:p>
            <a:pPr marL="285750" indent="-285750">
              <a:buFont typeface="Arial" panose="020B0604020202020204" pitchFamily="34" charset="0"/>
              <a:buChar char="•"/>
            </a:pPr>
            <a:r>
              <a:rPr lang="es-CL" sz="1600" b="1" dirty="0">
                <a:latin typeface="Avenir Next LT Pro" panose="020B0504020202020204" pitchFamily="34" charset="0"/>
              </a:rPr>
              <a:t>Adoptar estrategias maternas</a:t>
            </a:r>
          </a:p>
          <a:p>
            <a:pPr marL="285750" indent="-285750">
              <a:buFont typeface="Arial" panose="020B0604020202020204" pitchFamily="34" charset="0"/>
              <a:buChar char="•"/>
            </a:pPr>
            <a:endParaRPr lang="es-CL" sz="1600" b="1" dirty="0">
              <a:latin typeface="Avenir Next LT Pro" panose="020B0504020202020204" pitchFamily="34" charset="0"/>
            </a:endParaRPr>
          </a:p>
          <a:p>
            <a:pPr marL="285750" indent="-285750">
              <a:buFont typeface="Arial" panose="020B0604020202020204" pitchFamily="34" charset="0"/>
              <a:buChar char="•"/>
            </a:pPr>
            <a:r>
              <a:rPr lang="es-CL" sz="1600" dirty="0">
                <a:latin typeface="Avenir Next LT Pro" panose="020B0504020202020204" pitchFamily="34" charset="0"/>
              </a:rPr>
              <a:t>Navegación por onda verde (</a:t>
            </a:r>
            <a:r>
              <a:rPr lang="es-CL" sz="1600" dirty="0" err="1">
                <a:latin typeface="Avenir Next LT Pro" panose="020B0504020202020204" pitchFamily="34" charset="0"/>
              </a:rPr>
              <a:t>green</a:t>
            </a:r>
            <a:r>
              <a:rPr lang="es-CL" sz="1600" dirty="0">
                <a:latin typeface="Avenir Next LT Pro" panose="020B0504020202020204" pitchFamily="34" charset="0"/>
              </a:rPr>
              <a:t> wave surf)</a:t>
            </a:r>
          </a:p>
          <a:p>
            <a:pPr marL="285750" indent="-285750">
              <a:lnSpc>
                <a:spcPct val="150000"/>
              </a:lnSpc>
              <a:buFont typeface="Arial" panose="020B0604020202020204" pitchFamily="34" charset="0"/>
              <a:buChar char="•"/>
            </a:pPr>
            <a:endParaRPr lang="es-CL" sz="1600" dirty="0"/>
          </a:p>
          <a:p>
            <a:pPr>
              <a:lnSpc>
                <a:spcPct val="150000"/>
              </a:lnSpc>
            </a:pPr>
            <a:r>
              <a:rPr lang="es-CL" dirty="0"/>
              <a:t>	</a:t>
            </a:r>
          </a:p>
          <a:p>
            <a:endParaRPr lang="es-CL" dirty="0"/>
          </a:p>
          <a:p>
            <a:endParaRPr lang="es-CL" dirty="0">
              <a:latin typeface="Avenir Next LT Pro" panose="020B0504020202020204" pitchFamily="34" charset="0"/>
            </a:endParaRPr>
          </a:p>
          <a:p>
            <a:r>
              <a:rPr lang="es-CL" baseline="30000" dirty="0">
                <a:latin typeface="Avenir Next LT Pro" panose="020B0504020202020204" pitchFamily="34" charset="0"/>
              </a:rPr>
              <a:t>1 </a:t>
            </a:r>
            <a:r>
              <a:rPr lang="es-CL" sz="1200" dirty="0" err="1">
                <a:latin typeface="Avenir Next LT Pro" panose="020B0504020202020204" pitchFamily="34" charset="0"/>
              </a:rPr>
              <a:t>Bischof</a:t>
            </a:r>
            <a:r>
              <a:rPr lang="es-CL" sz="1200" dirty="0">
                <a:latin typeface="Avenir Next LT Pro" panose="020B0504020202020204" pitchFamily="34" charset="0"/>
              </a:rPr>
              <a:t> et al 2012; Sawyer et al. 2011; </a:t>
            </a:r>
            <a:r>
              <a:rPr lang="es-CL" sz="1200" dirty="0" err="1">
                <a:latin typeface="Avenir Next LT Pro" panose="020B0504020202020204" pitchFamily="34" charset="0"/>
              </a:rPr>
              <a:t>Merkle</a:t>
            </a:r>
            <a:r>
              <a:rPr lang="es-CL" sz="1200" dirty="0">
                <a:latin typeface="Avenir Next LT Pro" panose="020B0504020202020204" pitchFamily="34" charset="0"/>
              </a:rPr>
              <a:t> et al 2016</a:t>
            </a:r>
          </a:p>
          <a:p>
            <a:endParaRPr lang="es-CL" dirty="0"/>
          </a:p>
        </p:txBody>
      </p:sp>
      <p:pic>
        <p:nvPicPr>
          <p:cNvPr id="7" name="Imagen 6">
            <a:extLst>
              <a:ext uri="{FF2B5EF4-FFF2-40B4-BE49-F238E27FC236}">
                <a16:creationId xmlns:a16="http://schemas.microsoft.com/office/drawing/2014/main" id="{3CEC4ADC-BBF9-476D-916D-0A5CDDD519BC}"/>
              </a:ext>
            </a:extLst>
          </p:cNvPr>
          <p:cNvPicPr>
            <a:picLocks noChangeAspect="1"/>
          </p:cNvPicPr>
          <p:nvPr/>
        </p:nvPicPr>
        <p:blipFill rotWithShape="1">
          <a:blip r:embed="rId3"/>
          <a:srcRect l="60160" t="10407" r="7527" b="20337"/>
          <a:stretch/>
        </p:blipFill>
        <p:spPr>
          <a:xfrm>
            <a:off x="5521234" y="593641"/>
            <a:ext cx="4011266" cy="2763316"/>
          </a:xfrm>
          <a:prstGeom prst="rect">
            <a:avLst/>
          </a:prstGeom>
        </p:spPr>
      </p:pic>
      <p:pic>
        <p:nvPicPr>
          <p:cNvPr id="10" name="Imagen 9">
            <a:extLst>
              <a:ext uri="{FF2B5EF4-FFF2-40B4-BE49-F238E27FC236}">
                <a16:creationId xmlns:a16="http://schemas.microsoft.com/office/drawing/2014/main" id="{85EF1896-0B85-4FAE-9448-78C16B9BD9C4}"/>
              </a:ext>
            </a:extLst>
          </p:cNvPr>
          <p:cNvPicPr>
            <a:picLocks noChangeAspect="1"/>
          </p:cNvPicPr>
          <p:nvPr/>
        </p:nvPicPr>
        <p:blipFill rotWithShape="1">
          <a:blip r:embed="rId4"/>
          <a:srcRect l="65785" t="11276" r="1745" b="21207"/>
          <a:stretch/>
        </p:blipFill>
        <p:spPr>
          <a:xfrm>
            <a:off x="7335209" y="3356957"/>
            <a:ext cx="4423288" cy="2956442"/>
          </a:xfrm>
          <a:prstGeom prst="rect">
            <a:avLst/>
          </a:prstGeom>
        </p:spPr>
      </p:pic>
      <p:sp>
        <p:nvSpPr>
          <p:cNvPr id="11" name="CuadroTexto 10">
            <a:extLst>
              <a:ext uri="{FF2B5EF4-FFF2-40B4-BE49-F238E27FC236}">
                <a16:creationId xmlns:a16="http://schemas.microsoft.com/office/drawing/2014/main" id="{307774C7-B73D-423F-AA71-F1EEB4081902}"/>
              </a:ext>
            </a:extLst>
          </p:cNvPr>
          <p:cNvSpPr txBox="1"/>
          <p:nvPr/>
        </p:nvSpPr>
        <p:spPr>
          <a:xfrm>
            <a:off x="4980374" y="6410941"/>
            <a:ext cx="4509650" cy="369332"/>
          </a:xfrm>
          <a:prstGeom prst="rect">
            <a:avLst/>
          </a:prstGeom>
          <a:noFill/>
        </p:spPr>
        <p:txBody>
          <a:bodyPr wrap="square" rtlCol="0">
            <a:spAutoFit/>
          </a:bodyPr>
          <a:lstStyle/>
          <a:p>
            <a:r>
              <a:rPr lang="es-CL" dirty="0">
                <a:latin typeface="Avenir Next LT Pro" panose="020B0504020202020204" pitchFamily="34" charset="0"/>
              </a:rPr>
              <a:t>Fuente Imágenes: Ceballos et al (2012). </a:t>
            </a:r>
          </a:p>
        </p:txBody>
      </p:sp>
      <p:sp>
        <p:nvSpPr>
          <p:cNvPr id="12" name="CuadroTexto 11">
            <a:extLst>
              <a:ext uri="{FF2B5EF4-FFF2-40B4-BE49-F238E27FC236}">
                <a16:creationId xmlns:a16="http://schemas.microsoft.com/office/drawing/2014/main" id="{D50CCA8C-03C8-4613-9F57-0609026CE660}"/>
              </a:ext>
            </a:extLst>
          </p:cNvPr>
          <p:cNvSpPr txBox="1"/>
          <p:nvPr/>
        </p:nvSpPr>
        <p:spPr>
          <a:xfrm>
            <a:off x="3952548" y="3390876"/>
            <a:ext cx="3299381" cy="369332"/>
          </a:xfrm>
          <a:prstGeom prst="rect">
            <a:avLst/>
          </a:prstGeom>
          <a:noFill/>
        </p:spPr>
        <p:txBody>
          <a:bodyPr wrap="square" rtlCol="0">
            <a:spAutoFit/>
          </a:bodyPr>
          <a:lstStyle/>
          <a:p>
            <a:r>
              <a:rPr lang="es-CL" dirty="0"/>
              <a:t>Ceballos et al (2012). </a:t>
            </a:r>
          </a:p>
        </p:txBody>
      </p:sp>
      <p:pic>
        <p:nvPicPr>
          <p:cNvPr id="14" name="Imagen 13">
            <a:extLst>
              <a:ext uri="{FF2B5EF4-FFF2-40B4-BE49-F238E27FC236}">
                <a16:creationId xmlns:a16="http://schemas.microsoft.com/office/drawing/2014/main" id="{02EBFA44-695B-48F8-A55B-8DAF7E27192E}"/>
              </a:ext>
            </a:extLst>
          </p:cNvPr>
          <p:cNvPicPr>
            <a:picLocks noChangeAspect="1"/>
          </p:cNvPicPr>
          <p:nvPr/>
        </p:nvPicPr>
        <p:blipFill rotWithShape="1">
          <a:blip r:embed="rId5"/>
          <a:srcRect l="70825" t="27851" r="12619" b="30214"/>
          <a:stretch/>
        </p:blipFill>
        <p:spPr>
          <a:xfrm>
            <a:off x="3960829" y="3373271"/>
            <a:ext cx="3374795" cy="2747621"/>
          </a:xfrm>
          <a:prstGeom prst="rect">
            <a:avLst/>
          </a:prstGeom>
        </p:spPr>
      </p:pic>
      <p:sp>
        <p:nvSpPr>
          <p:cNvPr id="17" name="CuadroTexto 16">
            <a:extLst>
              <a:ext uri="{FF2B5EF4-FFF2-40B4-BE49-F238E27FC236}">
                <a16:creationId xmlns:a16="http://schemas.microsoft.com/office/drawing/2014/main" id="{102F3E05-C152-462C-86E2-4FC82B570A65}"/>
              </a:ext>
            </a:extLst>
          </p:cNvPr>
          <p:cNvSpPr txBox="1"/>
          <p:nvPr/>
        </p:nvSpPr>
        <p:spPr>
          <a:xfrm>
            <a:off x="5703204" y="5720591"/>
            <a:ext cx="2634096" cy="369332"/>
          </a:xfrm>
          <a:prstGeom prst="rect">
            <a:avLst/>
          </a:prstGeom>
          <a:noFill/>
        </p:spPr>
        <p:txBody>
          <a:bodyPr wrap="square">
            <a:spAutoFit/>
          </a:bodyPr>
          <a:lstStyle/>
          <a:p>
            <a:r>
              <a:rPr lang="es-CL" i="1" dirty="0"/>
              <a:t>Capra </a:t>
            </a:r>
            <a:r>
              <a:rPr lang="es-CL" i="1" dirty="0" err="1"/>
              <a:t>aegagrus</a:t>
            </a:r>
            <a:endParaRPr lang="es-CL" i="1" dirty="0"/>
          </a:p>
        </p:txBody>
      </p:sp>
      <p:sp>
        <p:nvSpPr>
          <p:cNvPr id="21" name="CuadroTexto 20">
            <a:extLst>
              <a:ext uri="{FF2B5EF4-FFF2-40B4-BE49-F238E27FC236}">
                <a16:creationId xmlns:a16="http://schemas.microsoft.com/office/drawing/2014/main" id="{DDC8D1D4-2501-4682-85D4-31854CA8F9E6}"/>
              </a:ext>
            </a:extLst>
          </p:cNvPr>
          <p:cNvSpPr txBox="1"/>
          <p:nvPr/>
        </p:nvSpPr>
        <p:spPr>
          <a:xfrm>
            <a:off x="10454075" y="5931141"/>
            <a:ext cx="1361298" cy="369332"/>
          </a:xfrm>
          <a:prstGeom prst="rect">
            <a:avLst/>
          </a:prstGeom>
          <a:noFill/>
        </p:spPr>
        <p:txBody>
          <a:bodyPr wrap="square">
            <a:spAutoFit/>
          </a:bodyPr>
          <a:lstStyle/>
          <a:p>
            <a:r>
              <a:rPr lang="es-CL" i="1" dirty="0" err="1"/>
              <a:t>Bison</a:t>
            </a:r>
            <a:r>
              <a:rPr lang="es-CL" i="1" dirty="0"/>
              <a:t> </a:t>
            </a:r>
            <a:r>
              <a:rPr lang="es-CL" i="1" dirty="0" err="1"/>
              <a:t>bison</a:t>
            </a:r>
            <a:endParaRPr lang="es-CL" i="1" dirty="0"/>
          </a:p>
        </p:txBody>
      </p:sp>
      <p:sp>
        <p:nvSpPr>
          <p:cNvPr id="23" name="CuadroTexto 22">
            <a:extLst>
              <a:ext uri="{FF2B5EF4-FFF2-40B4-BE49-F238E27FC236}">
                <a16:creationId xmlns:a16="http://schemas.microsoft.com/office/drawing/2014/main" id="{F060B19C-BBCC-476C-95DA-0CAEE851B9EE}"/>
              </a:ext>
            </a:extLst>
          </p:cNvPr>
          <p:cNvSpPr txBox="1"/>
          <p:nvPr/>
        </p:nvSpPr>
        <p:spPr>
          <a:xfrm>
            <a:off x="8277044" y="3003110"/>
            <a:ext cx="1421091" cy="369332"/>
          </a:xfrm>
          <a:prstGeom prst="rect">
            <a:avLst/>
          </a:prstGeom>
          <a:noFill/>
        </p:spPr>
        <p:txBody>
          <a:bodyPr wrap="square">
            <a:spAutoFit/>
          </a:bodyPr>
          <a:lstStyle/>
          <a:p>
            <a:r>
              <a:rPr lang="es-CL" i="1" dirty="0"/>
              <a:t>Alces </a:t>
            </a:r>
            <a:r>
              <a:rPr lang="es-CL" i="1" dirty="0" err="1"/>
              <a:t>alces</a:t>
            </a:r>
            <a:endParaRPr lang="es-CL" i="1" dirty="0"/>
          </a:p>
        </p:txBody>
      </p:sp>
      <p:sp>
        <p:nvSpPr>
          <p:cNvPr id="24" name="CuadroTexto 23">
            <a:extLst>
              <a:ext uri="{FF2B5EF4-FFF2-40B4-BE49-F238E27FC236}">
                <a16:creationId xmlns:a16="http://schemas.microsoft.com/office/drawing/2014/main" id="{909F962E-653F-4F29-8CED-642B1FEA7288}"/>
              </a:ext>
            </a:extLst>
          </p:cNvPr>
          <p:cNvSpPr txBox="1"/>
          <p:nvPr/>
        </p:nvSpPr>
        <p:spPr>
          <a:xfrm>
            <a:off x="5521234" y="668353"/>
            <a:ext cx="2570761" cy="369332"/>
          </a:xfrm>
          <a:prstGeom prst="rect">
            <a:avLst/>
          </a:prstGeom>
          <a:noFill/>
        </p:spPr>
        <p:txBody>
          <a:bodyPr wrap="square" rtlCol="0">
            <a:spAutoFit/>
          </a:bodyPr>
          <a:lstStyle/>
          <a:p>
            <a:r>
              <a:rPr lang="es-CL" dirty="0"/>
              <a:t>Zonas altas - verano</a:t>
            </a:r>
          </a:p>
        </p:txBody>
      </p:sp>
      <p:pic>
        <p:nvPicPr>
          <p:cNvPr id="9" name="Imagen 8">
            <a:extLst>
              <a:ext uri="{FF2B5EF4-FFF2-40B4-BE49-F238E27FC236}">
                <a16:creationId xmlns:a16="http://schemas.microsoft.com/office/drawing/2014/main" id="{BE8209DC-60E8-44C8-A2C3-CD3184253DFD}"/>
              </a:ext>
            </a:extLst>
          </p:cNvPr>
          <p:cNvPicPr>
            <a:picLocks noChangeAspect="1"/>
          </p:cNvPicPr>
          <p:nvPr/>
        </p:nvPicPr>
        <p:blipFill rotWithShape="1">
          <a:blip r:embed="rId6"/>
          <a:srcRect l="68384" t="10610" r="9838" b="31898"/>
          <a:stretch/>
        </p:blipFill>
        <p:spPr>
          <a:xfrm>
            <a:off x="12437389" y="758781"/>
            <a:ext cx="2655173" cy="2253006"/>
          </a:xfrm>
          <a:prstGeom prst="rect">
            <a:avLst/>
          </a:prstGeom>
        </p:spPr>
      </p:pic>
      <p:sp>
        <p:nvSpPr>
          <p:cNvPr id="25" name="Título 1">
            <a:extLst>
              <a:ext uri="{FF2B5EF4-FFF2-40B4-BE49-F238E27FC236}">
                <a16:creationId xmlns:a16="http://schemas.microsoft.com/office/drawing/2014/main" id="{54566D5C-7215-44EA-BF59-C26FCFC819A1}"/>
              </a:ext>
            </a:extLst>
          </p:cNvPr>
          <p:cNvSpPr txBox="1">
            <a:spLocks/>
          </p:cNvSpPr>
          <p:nvPr/>
        </p:nvSpPr>
        <p:spPr>
          <a:xfrm>
            <a:off x="272846" y="925369"/>
            <a:ext cx="2947482" cy="5243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CL" b="1"/>
              <a:t>Migraciones</a:t>
            </a:r>
            <a:endParaRPr lang="es-CL" b="1" dirty="0"/>
          </a:p>
        </p:txBody>
      </p:sp>
    </p:spTree>
    <p:extLst>
      <p:ext uri="{BB962C8B-B14F-4D97-AF65-F5344CB8AC3E}">
        <p14:creationId xmlns:p14="http://schemas.microsoft.com/office/powerpoint/2010/main" val="2092704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A26E0-C342-4FB0-80A0-415D38302442}"/>
              </a:ext>
            </a:extLst>
          </p:cNvPr>
          <p:cNvSpPr>
            <a:spLocks noGrp="1"/>
          </p:cNvSpPr>
          <p:nvPr>
            <p:ph type="title"/>
          </p:nvPr>
        </p:nvSpPr>
        <p:spPr/>
        <p:txBody>
          <a:bodyPr/>
          <a:lstStyle/>
          <a:p>
            <a:r>
              <a:rPr lang="es-CL" dirty="0"/>
              <a:t>Presentar cada párrafo</a:t>
            </a:r>
          </a:p>
        </p:txBody>
      </p:sp>
      <p:pic>
        <p:nvPicPr>
          <p:cNvPr id="5" name="Imagen 4">
            <a:extLst>
              <a:ext uri="{FF2B5EF4-FFF2-40B4-BE49-F238E27FC236}">
                <a16:creationId xmlns:a16="http://schemas.microsoft.com/office/drawing/2014/main" id="{BB217AE1-440E-47FC-87E9-4A615355FE84}"/>
              </a:ext>
            </a:extLst>
          </p:cNvPr>
          <p:cNvPicPr>
            <a:picLocks noChangeAspect="1"/>
          </p:cNvPicPr>
          <p:nvPr/>
        </p:nvPicPr>
        <p:blipFill rotWithShape="1">
          <a:blip r:embed="rId2"/>
          <a:srcRect l="22806" t="20680" r="40459" b="7075"/>
          <a:stretch/>
        </p:blipFill>
        <p:spPr>
          <a:xfrm>
            <a:off x="6096000" y="1426861"/>
            <a:ext cx="4478694" cy="4954556"/>
          </a:xfrm>
          <a:prstGeom prst="rect">
            <a:avLst/>
          </a:prstGeom>
        </p:spPr>
      </p:pic>
      <p:sp>
        <p:nvSpPr>
          <p:cNvPr id="6" name="Rectángulo: esquinas redondeadas 5">
            <a:extLst>
              <a:ext uri="{FF2B5EF4-FFF2-40B4-BE49-F238E27FC236}">
                <a16:creationId xmlns:a16="http://schemas.microsoft.com/office/drawing/2014/main" id="{2A22FD0F-2745-449F-AC20-C9BB3436A613}"/>
              </a:ext>
            </a:extLst>
          </p:cNvPr>
          <p:cNvSpPr/>
          <p:nvPr/>
        </p:nvSpPr>
        <p:spPr>
          <a:xfrm>
            <a:off x="838200" y="1914121"/>
            <a:ext cx="3905250" cy="434101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rPr>
              <a:t>Cada diapositiva, sección, </a:t>
            </a:r>
            <a:r>
              <a:rPr kumimoji="0" lang="es-CL" sz="1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rPr>
              <a:t>, de una presentación debe estar dirigido a mostrar una idea central o idea general y responderla.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rPr>
              <a:t>Al principio de cada diapositiva, mencionar esta idea.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rPr>
              <a:t>Los cuadros, imágenes, frases, párrafos deben ser argumentos o descripciones de la idea.</a:t>
            </a:r>
          </a:p>
        </p:txBody>
      </p:sp>
      <p:cxnSp>
        <p:nvCxnSpPr>
          <p:cNvPr id="7" name="Conector recto 6">
            <a:extLst>
              <a:ext uri="{FF2B5EF4-FFF2-40B4-BE49-F238E27FC236}">
                <a16:creationId xmlns:a16="http://schemas.microsoft.com/office/drawing/2014/main" id="{11C74CF5-B466-45FC-A77E-BDB280167FFA}"/>
              </a:ext>
            </a:extLst>
          </p:cNvPr>
          <p:cNvCxnSpPr/>
          <p:nvPr/>
        </p:nvCxnSpPr>
        <p:spPr>
          <a:xfrm>
            <a:off x="0" y="1362075"/>
            <a:ext cx="392793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96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5B8BC8-7E58-49CE-A64A-34054237AC2E}"/>
              </a:ext>
            </a:extLst>
          </p:cNvPr>
          <p:cNvPicPr>
            <a:picLocks noChangeAspect="1"/>
          </p:cNvPicPr>
          <p:nvPr/>
        </p:nvPicPr>
        <p:blipFill rotWithShape="1">
          <a:blip r:embed="rId2"/>
          <a:srcRect l="22806" t="20680" r="40459" b="7075"/>
          <a:stretch/>
        </p:blipFill>
        <p:spPr>
          <a:xfrm>
            <a:off x="6675664" y="1524016"/>
            <a:ext cx="4478694" cy="4954556"/>
          </a:xfrm>
          <a:prstGeom prst="rect">
            <a:avLst/>
          </a:prstGeom>
        </p:spPr>
      </p:pic>
      <p:sp>
        <p:nvSpPr>
          <p:cNvPr id="5" name="Rectángulo: esquinas redondeadas 4">
            <a:extLst>
              <a:ext uri="{FF2B5EF4-FFF2-40B4-BE49-F238E27FC236}">
                <a16:creationId xmlns:a16="http://schemas.microsoft.com/office/drawing/2014/main" id="{8A2DAF8B-DE1F-4C1B-A794-C77822D16625}"/>
              </a:ext>
            </a:extLst>
          </p:cNvPr>
          <p:cNvSpPr/>
          <p:nvPr/>
        </p:nvSpPr>
        <p:spPr>
          <a:xfrm>
            <a:off x="1107758" y="1919176"/>
            <a:ext cx="3315652" cy="55489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¿Debiese haber una idea central o general?</a:t>
            </a:r>
          </a:p>
        </p:txBody>
      </p:sp>
      <p:sp>
        <p:nvSpPr>
          <p:cNvPr id="6" name="Rectángulo: esquinas redondeadas 5">
            <a:extLst>
              <a:ext uri="{FF2B5EF4-FFF2-40B4-BE49-F238E27FC236}">
                <a16:creationId xmlns:a16="http://schemas.microsoft.com/office/drawing/2014/main" id="{06C23186-FC47-4CB9-881B-35047D3546AA}"/>
              </a:ext>
            </a:extLst>
          </p:cNvPr>
          <p:cNvSpPr/>
          <p:nvPr/>
        </p:nvSpPr>
        <p:spPr>
          <a:xfrm>
            <a:off x="1107758" y="2991079"/>
            <a:ext cx="3315652" cy="55489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rPr>
              <a:t>¿Cuál es la idea?</a:t>
            </a:r>
          </a:p>
        </p:txBody>
      </p:sp>
      <p:sp>
        <p:nvSpPr>
          <p:cNvPr id="10" name="Título 1">
            <a:extLst>
              <a:ext uri="{FF2B5EF4-FFF2-40B4-BE49-F238E27FC236}">
                <a16:creationId xmlns:a16="http://schemas.microsoft.com/office/drawing/2014/main" id="{9E8556A5-9938-4298-971D-9EE6870D1B39}"/>
              </a:ext>
            </a:extLst>
          </p:cNvPr>
          <p:cNvSpPr>
            <a:spLocks noGrp="1"/>
          </p:cNvSpPr>
          <p:nvPr>
            <p:ph type="title"/>
          </p:nvPr>
        </p:nvSpPr>
        <p:spPr>
          <a:xfrm>
            <a:off x="838200" y="365125"/>
            <a:ext cx="10515600" cy="1325563"/>
          </a:xfrm>
        </p:spPr>
        <p:txBody>
          <a:bodyPr/>
          <a:lstStyle/>
          <a:p>
            <a:r>
              <a:rPr lang="es-CL" sz="3200" dirty="0"/>
              <a:t>Ejemplo 1: Proteínas Aberrantes.</a:t>
            </a:r>
            <a:br>
              <a:rPr lang="es-CL" dirty="0"/>
            </a:br>
            <a:r>
              <a:rPr lang="es-CL" b="1" dirty="0"/>
              <a:t>Título:</a:t>
            </a:r>
          </a:p>
        </p:txBody>
      </p:sp>
      <p:sp>
        <p:nvSpPr>
          <p:cNvPr id="14" name="CuadroTexto 13">
            <a:extLst>
              <a:ext uri="{FF2B5EF4-FFF2-40B4-BE49-F238E27FC236}">
                <a16:creationId xmlns:a16="http://schemas.microsoft.com/office/drawing/2014/main" id="{A037CA4C-BC35-4858-B006-EE99F99AE0D5}"/>
              </a:ext>
            </a:extLst>
          </p:cNvPr>
          <p:cNvSpPr txBox="1"/>
          <p:nvPr/>
        </p:nvSpPr>
        <p:spPr>
          <a:xfrm>
            <a:off x="1107758" y="2547910"/>
            <a:ext cx="33156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rPr>
              <a:t>R: </a:t>
            </a:r>
          </a:p>
        </p:txBody>
      </p:sp>
      <p:sp>
        <p:nvSpPr>
          <p:cNvPr id="15" name="CuadroTexto 14">
            <a:extLst>
              <a:ext uri="{FF2B5EF4-FFF2-40B4-BE49-F238E27FC236}">
                <a16:creationId xmlns:a16="http://schemas.microsoft.com/office/drawing/2014/main" id="{1B642106-430B-4CC1-B25D-1AFDCEB0F53B}"/>
              </a:ext>
            </a:extLst>
          </p:cNvPr>
          <p:cNvSpPr txBox="1"/>
          <p:nvPr/>
        </p:nvSpPr>
        <p:spPr>
          <a:xfrm>
            <a:off x="1107758" y="3756093"/>
            <a:ext cx="33156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solidFill>
                <a:effectLst/>
                <a:uLnTx/>
                <a:uFillTx/>
                <a:latin typeface="Calibri" panose="020F0502020204030204"/>
                <a:ea typeface="+mn-ea"/>
                <a:cs typeface="+mn-cs"/>
              </a:rPr>
              <a:t>R: </a:t>
            </a:r>
          </a:p>
        </p:txBody>
      </p:sp>
    </p:spTree>
    <p:extLst>
      <p:ext uri="{BB962C8B-B14F-4D97-AF65-F5344CB8AC3E}">
        <p14:creationId xmlns:p14="http://schemas.microsoft.com/office/powerpoint/2010/main" val="29649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C36F007F-C1CB-4BCD-8037-BC786D528800}"/>
              </a:ext>
            </a:extLst>
          </p:cNvPr>
          <p:cNvSpPr/>
          <p:nvPr/>
        </p:nvSpPr>
        <p:spPr>
          <a:xfrm>
            <a:off x="3645023" y="583384"/>
            <a:ext cx="7969526" cy="591303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sz="2400" dirty="0"/>
          </a:p>
        </p:txBody>
      </p:sp>
      <p:pic>
        <p:nvPicPr>
          <p:cNvPr id="5" name="Imagen 4">
            <a:extLst>
              <a:ext uri="{FF2B5EF4-FFF2-40B4-BE49-F238E27FC236}">
                <a16:creationId xmlns:a16="http://schemas.microsoft.com/office/drawing/2014/main" id="{A7037DB5-4D25-4DD9-A87E-DFC78923EBEB}"/>
              </a:ext>
            </a:extLst>
          </p:cNvPr>
          <p:cNvPicPr>
            <a:picLocks noChangeAspect="1"/>
          </p:cNvPicPr>
          <p:nvPr/>
        </p:nvPicPr>
        <p:blipFill rotWithShape="1">
          <a:blip r:embed="rId2"/>
          <a:srcRect l="72812" t="15972" r="2778" b="18646"/>
          <a:stretch/>
        </p:blipFill>
        <p:spPr>
          <a:xfrm>
            <a:off x="3731239" y="1458848"/>
            <a:ext cx="5016596" cy="4319052"/>
          </a:xfrm>
          <a:prstGeom prst="rect">
            <a:avLst/>
          </a:prstGeom>
        </p:spPr>
      </p:pic>
      <p:sp>
        <p:nvSpPr>
          <p:cNvPr id="4" name="CuadroTexto 3">
            <a:extLst>
              <a:ext uri="{FF2B5EF4-FFF2-40B4-BE49-F238E27FC236}">
                <a16:creationId xmlns:a16="http://schemas.microsoft.com/office/drawing/2014/main" id="{CBC8056B-5250-452F-80E5-2C5E414F7100}"/>
              </a:ext>
            </a:extLst>
          </p:cNvPr>
          <p:cNvSpPr txBox="1"/>
          <p:nvPr/>
        </p:nvSpPr>
        <p:spPr>
          <a:xfrm>
            <a:off x="8803895" y="1362872"/>
            <a:ext cx="2754593" cy="4770537"/>
          </a:xfrm>
          <a:prstGeom prst="rect">
            <a:avLst/>
          </a:prstGeom>
          <a:noFill/>
        </p:spPr>
        <p:txBody>
          <a:bodyPr wrap="square" rtlCol="0">
            <a:spAutoFit/>
          </a:bodyPr>
          <a:lstStyle/>
          <a:p>
            <a:pPr marL="285750" indent="-285750">
              <a:buFont typeface="Arial" panose="020B0604020202020204" pitchFamily="34" charset="0"/>
              <a:buChar char="•"/>
            </a:pPr>
            <a:r>
              <a:rPr lang="es-CL" sz="1600" dirty="0">
                <a:latin typeface="Avenir Next LT Pro" panose="020B0504020202020204" pitchFamily="34" charset="0"/>
              </a:rPr>
              <a:t>Migración ungulada considerada una estrategia de forrajeo</a:t>
            </a: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dirty="0">
                <a:latin typeface="Avenir Next LT Pro" panose="020B0504020202020204" pitchFamily="34" charset="0"/>
              </a:rPr>
              <a:t>Sincronía entre la migración y la Onda-Verde </a:t>
            </a: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dirty="0">
                <a:latin typeface="Avenir Next LT Pro" panose="020B0504020202020204" pitchFamily="34" charset="0"/>
              </a:rPr>
              <a:t>Ya que existe, entre primavera a verano existe un cambio latitudinal y altitudinal</a:t>
            </a: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dirty="0">
                <a:latin typeface="Avenir Next LT Pro" panose="020B0504020202020204" pitchFamily="34" charset="0"/>
              </a:rPr>
              <a:t>Surge la pregunta acerca de como se establece esta conducta. ¿Se relaciona con esta onda?</a:t>
            </a:r>
          </a:p>
        </p:txBody>
      </p:sp>
      <p:sp>
        <p:nvSpPr>
          <p:cNvPr id="9" name="Título 1">
            <a:extLst>
              <a:ext uri="{FF2B5EF4-FFF2-40B4-BE49-F238E27FC236}">
                <a16:creationId xmlns:a16="http://schemas.microsoft.com/office/drawing/2014/main" id="{09F7C9D5-C0B5-403A-9016-B4843A7AEA18}"/>
              </a:ext>
            </a:extLst>
          </p:cNvPr>
          <p:cNvSpPr txBox="1">
            <a:spLocks/>
          </p:cNvSpPr>
          <p:nvPr/>
        </p:nvSpPr>
        <p:spPr>
          <a:xfrm>
            <a:off x="272846" y="925369"/>
            <a:ext cx="2947482" cy="5243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CL" b="1"/>
              <a:t>Migraciones</a:t>
            </a:r>
            <a:endParaRPr lang="es-CL" b="1" dirty="0"/>
          </a:p>
        </p:txBody>
      </p:sp>
      <p:sp>
        <p:nvSpPr>
          <p:cNvPr id="13" name="CuadroTexto 12">
            <a:extLst>
              <a:ext uri="{FF2B5EF4-FFF2-40B4-BE49-F238E27FC236}">
                <a16:creationId xmlns:a16="http://schemas.microsoft.com/office/drawing/2014/main" id="{07EC0490-D8F7-4B80-8D29-6CCD52A31A3E}"/>
              </a:ext>
            </a:extLst>
          </p:cNvPr>
          <p:cNvSpPr txBox="1"/>
          <p:nvPr/>
        </p:nvSpPr>
        <p:spPr>
          <a:xfrm>
            <a:off x="3108988" y="740609"/>
            <a:ext cx="6117770" cy="523220"/>
          </a:xfrm>
          <a:prstGeom prst="rect">
            <a:avLst/>
          </a:prstGeom>
          <a:noFill/>
        </p:spPr>
        <p:txBody>
          <a:bodyPr wrap="square">
            <a:spAutoFit/>
          </a:bodyPr>
          <a:lstStyle/>
          <a:p>
            <a:pPr algn="ctr"/>
            <a:r>
              <a:rPr lang="es-CL" sz="2800" b="1" dirty="0"/>
              <a:t>Green wave surf</a:t>
            </a:r>
            <a:endParaRPr lang="es-CL" sz="2800" dirty="0"/>
          </a:p>
        </p:txBody>
      </p:sp>
      <p:sp>
        <p:nvSpPr>
          <p:cNvPr id="17" name="Rectángulo 16">
            <a:extLst>
              <a:ext uri="{FF2B5EF4-FFF2-40B4-BE49-F238E27FC236}">
                <a16:creationId xmlns:a16="http://schemas.microsoft.com/office/drawing/2014/main" id="{DED84484-731F-4A8B-B11B-54DBCAD70842}"/>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CuadroTexto 17">
            <a:extLst>
              <a:ext uri="{FF2B5EF4-FFF2-40B4-BE49-F238E27FC236}">
                <a16:creationId xmlns:a16="http://schemas.microsoft.com/office/drawing/2014/main" id="{DDDA9F5C-CA93-48B2-B196-F989B6A7A774}"/>
              </a:ext>
            </a:extLst>
          </p:cNvPr>
          <p:cNvSpPr txBox="1"/>
          <p:nvPr/>
        </p:nvSpPr>
        <p:spPr>
          <a:xfrm>
            <a:off x="9855201" y="6389510"/>
            <a:ext cx="1737298" cy="369332"/>
          </a:xfrm>
          <a:prstGeom prst="rect">
            <a:avLst/>
          </a:prstGeom>
          <a:noFill/>
        </p:spPr>
        <p:txBody>
          <a:bodyPr wrap="square" rtlCol="0">
            <a:spAutoFit/>
          </a:bodyPr>
          <a:lstStyle/>
          <a:p>
            <a:r>
              <a:rPr lang="es-CL" i="1" dirty="0">
                <a:latin typeface="Avenir Next LT Pro" panose="020B0504020202020204" pitchFamily="34" charset="0"/>
              </a:rPr>
              <a:t>Introducción</a:t>
            </a:r>
          </a:p>
        </p:txBody>
      </p:sp>
      <p:sp>
        <p:nvSpPr>
          <p:cNvPr id="12" name="CuadroTexto 11">
            <a:extLst>
              <a:ext uri="{FF2B5EF4-FFF2-40B4-BE49-F238E27FC236}">
                <a16:creationId xmlns:a16="http://schemas.microsoft.com/office/drawing/2014/main" id="{74888381-406F-F20F-ECA2-D713B21B7493}"/>
              </a:ext>
            </a:extLst>
          </p:cNvPr>
          <p:cNvSpPr txBox="1"/>
          <p:nvPr/>
        </p:nvSpPr>
        <p:spPr>
          <a:xfrm>
            <a:off x="272846" y="1783180"/>
            <a:ext cx="2947482" cy="5247590"/>
          </a:xfrm>
          <a:prstGeom prst="rect">
            <a:avLst/>
          </a:prstGeom>
          <a:noFill/>
        </p:spPr>
        <p:txBody>
          <a:bodyPr wrap="square" rtlCol="0">
            <a:spAutoFit/>
          </a:bodyPr>
          <a:lstStyle/>
          <a:p>
            <a:r>
              <a:rPr lang="es-CL" sz="1600" dirty="0">
                <a:latin typeface="Avenir Next LT Pro" panose="020B0504020202020204" pitchFamily="34" charset="0"/>
              </a:rPr>
              <a:t>Migración es algo común en  Ungulados</a:t>
            </a:r>
            <a:r>
              <a:rPr lang="es-CL" sz="1600" baseline="30000" dirty="0">
                <a:latin typeface="Avenir Next LT Pro" panose="020B0504020202020204" pitchFamily="34" charset="0"/>
              </a:rPr>
              <a:t>1</a:t>
            </a:r>
            <a:r>
              <a:rPr lang="es-CL" sz="1600" dirty="0">
                <a:latin typeface="Avenir Next LT Pro" panose="020B0504020202020204" pitchFamily="34" charset="0"/>
              </a:rPr>
              <a:t> </a:t>
            </a:r>
          </a:p>
          <a:p>
            <a:endParaRPr lang="es-CL" sz="1600" dirty="0">
              <a:latin typeface="Avenir Next LT Pro" panose="020B0504020202020204" pitchFamily="34" charset="0"/>
            </a:endParaRPr>
          </a:p>
          <a:p>
            <a:r>
              <a:rPr lang="es-CL" sz="1600" dirty="0">
                <a:latin typeface="Avenir Next LT Pro" panose="020B0504020202020204" pitchFamily="34" charset="0"/>
              </a:rPr>
              <a:t>Causas de la migración en ungulados</a:t>
            </a:r>
          </a:p>
          <a:p>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dirty="0">
                <a:latin typeface="Avenir Next LT Pro" panose="020B0504020202020204" pitchFamily="34" charset="0"/>
              </a:rPr>
              <a:t>Transmisión conespecíficos</a:t>
            </a: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dirty="0">
                <a:latin typeface="Avenir Next LT Pro" panose="020B0504020202020204" pitchFamily="34" charset="0"/>
              </a:rPr>
              <a:t>Adoptar estrategias maternas</a:t>
            </a:r>
          </a:p>
          <a:p>
            <a:pPr marL="285750" indent="-285750">
              <a:buFont typeface="Arial" panose="020B0604020202020204" pitchFamily="34" charset="0"/>
              <a:buChar char="•"/>
            </a:pPr>
            <a:endParaRPr lang="es-CL" sz="1600" dirty="0">
              <a:latin typeface="Avenir Next LT Pro" panose="020B0504020202020204" pitchFamily="34" charset="0"/>
            </a:endParaRPr>
          </a:p>
          <a:p>
            <a:pPr marL="285750" indent="-285750">
              <a:buFont typeface="Arial" panose="020B0604020202020204" pitchFamily="34" charset="0"/>
              <a:buChar char="•"/>
            </a:pPr>
            <a:r>
              <a:rPr lang="es-CL" sz="1600" b="1" dirty="0">
                <a:latin typeface="Avenir Next LT Pro" panose="020B0504020202020204" pitchFamily="34" charset="0"/>
              </a:rPr>
              <a:t>Navegación por onda verde (</a:t>
            </a:r>
            <a:r>
              <a:rPr lang="es-CL" sz="1600" b="1" dirty="0" err="1">
                <a:latin typeface="Avenir Next LT Pro" panose="020B0504020202020204" pitchFamily="34" charset="0"/>
              </a:rPr>
              <a:t>green</a:t>
            </a:r>
            <a:r>
              <a:rPr lang="es-CL" sz="1600" b="1" dirty="0">
                <a:latin typeface="Avenir Next LT Pro" panose="020B0504020202020204" pitchFamily="34" charset="0"/>
              </a:rPr>
              <a:t> wave surf)</a:t>
            </a:r>
          </a:p>
          <a:p>
            <a:pPr marL="285750" indent="-285750">
              <a:lnSpc>
                <a:spcPct val="150000"/>
              </a:lnSpc>
              <a:buFont typeface="Arial" panose="020B0604020202020204" pitchFamily="34" charset="0"/>
              <a:buChar char="•"/>
            </a:pPr>
            <a:endParaRPr lang="es-CL" sz="1600" dirty="0"/>
          </a:p>
          <a:p>
            <a:pPr>
              <a:lnSpc>
                <a:spcPct val="150000"/>
              </a:lnSpc>
            </a:pPr>
            <a:r>
              <a:rPr lang="es-CL" dirty="0"/>
              <a:t>	</a:t>
            </a:r>
          </a:p>
          <a:p>
            <a:endParaRPr lang="es-CL" dirty="0">
              <a:latin typeface="Avenir Next LT Pro" panose="020B0504020202020204" pitchFamily="34" charset="0"/>
            </a:endParaRPr>
          </a:p>
          <a:p>
            <a:r>
              <a:rPr lang="es-CL" baseline="30000" dirty="0">
                <a:latin typeface="Avenir Next LT Pro" panose="020B0504020202020204" pitchFamily="34" charset="0"/>
              </a:rPr>
              <a:t>1 </a:t>
            </a:r>
            <a:r>
              <a:rPr lang="es-CL" sz="1200" dirty="0" err="1">
                <a:latin typeface="Avenir Next LT Pro" panose="020B0504020202020204" pitchFamily="34" charset="0"/>
              </a:rPr>
              <a:t>Bischof</a:t>
            </a:r>
            <a:r>
              <a:rPr lang="es-CL" sz="1200" dirty="0">
                <a:latin typeface="Avenir Next LT Pro" panose="020B0504020202020204" pitchFamily="34" charset="0"/>
              </a:rPr>
              <a:t> et al 2012; Sawyer et al. 2011; </a:t>
            </a:r>
            <a:r>
              <a:rPr lang="es-CL" sz="1200" dirty="0" err="1">
                <a:latin typeface="Avenir Next LT Pro" panose="020B0504020202020204" pitchFamily="34" charset="0"/>
              </a:rPr>
              <a:t>Merkle</a:t>
            </a:r>
            <a:r>
              <a:rPr lang="es-CL" sz="1200" dirty="0">
                <a:latin typeface="Avenir Next LT Pro" panose="020B0504020202020204" pitchFamily="34" charset="0"/>
              </a:rPr>
              <a:t> et al 2016</a:t>
            </a:r>
          </a:p>
          <a:p>
            <a:endParaRPr lang="es-CL" dirty="0"/>
          </a:p>
        </p:txBody>
      </p:sp>
    </p:spTree>
    <p:extLst>
      <p:ext uri="{BB962C8B-B14F-4D97-AF65-F5344CB8AC3E}">
        <p14:creationId xmlns:p14="http://schemas.microsoft.com/office/powerpoint/2010/main" val="4255588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FCC54-B0B9-4EB7-A3AC-308950DE7477}"/>
              </a:ext>
            </a:extLst>
          </p:cNvPr>
          <p:cNvSpPr>
            <a:spLocks noGrp="1"/>
          </p:cNvSpPr>
          <p:nvPr>
            <p:ph type="title"/>
          </p:nvPr>
        </p:nvSpPr>
        <p:spPr/>
        <p:txBody>
          <a:bodyPr/>
          <a:lstStyle/>
          <a:p>
            <a:r>
              <a:rPr lang="es-CL" dirty="0">
                <a:latin typeface="Avenir Next LT Pro" panose="020B0504020202020204" pitchFamily="34" charset="0"/>
              </a:rPr>
              <a:t>Objetivo de estudio</a:t>
            </a:r>
          </a:p>
        </p:txBody>
      </p:sp>
      <p:sp>
        <p:nvSpPr>
          <p:cNvPr id="3" name="Rectángulo: esquinas redondeadas 2">
            <a:extLst>
              <a:ext uri="{FF2B5EF4-FFF2-40B4-BE49-F238E27FC236}">
                <a16:creationId xmlns:a16="http://schemas.microsoft.com/office/drawing/2014/main" id="{B6501844-79D5-4118-AB0A-BA58773817ED}"/>
              </a:ext>
            </a:extLst>
          </p:cNvPr>
          <p:cNvSpPr/>
          <p:nvPr/>
        </p:nvSpPr>
        <p:spPr>
          <a:xfrm>
            <a:off x="4218316" y="1828414"/>
            <a:ext cx="6702725" cy="319202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04F0560F-AC7D-4E1B-A3F9-5AB28407ED30}"/>
              </a:ext>
            </a:extLst>
          </p:cNvPr>
          <p:cNvSpPr txBox="1"/>
          <p:nvPr/>
        </p:nvSpPr>
        <p:spPr>
          <a:xfrm>
            <a:off x="4462862" y="2085599"/>
            <a:ext cx="6561696" cy="2677656"/>
          </a:xfrm>
          <a:prstGeom prst="rect">
            <a:avLst/>
          </a:prstGeom>
          <a:noFill/>
        </p:spPr>
        <p:txBody>
          <a:bodyPr wrap="square" rtlCol="0">
            <a:spAutoFit/>
          </a:bodyPr>
          <a:lstStyle/>
          <a:p>
            <a:r>
              <a:rPr lang="es-CL" sz="2800" dirty="0">
                <a:latin typeface="Avenir Next LT Pro" panose="020B0504020202020204" pitchFamily="34" charset="0"/>
              </a:rPr>
              <a:t>Identificar si la conducta migratoria depende de un:</a:t>
            </a:r>
          </a:p>
          <a:p>
            <a:endParaRPr lang="es-CL" sz="2800" dirty="0">
              <a:latin typeface="Avenir Next LT Pro" panose="020B0504020202020204" pitchFamily="34" charset="0"/>
            </a:endParaRPr>
          </a:p>
          <a:p>
            <a:pPr marL="342900" indent="-342900">
              <a:buAutoNum type="arabicPeriod"/>
            </a:pPr>
            <a:r>
              <a:rPr lang="es-CL" sz="2800" dirty="0">
                <a:latin typeface="Avenir Next LT Pro" panose="020B0504020202020204" pitchFamily="34" charset="0"/>
              </a:rPr>
              <a:t>componente de aprendizaje </a:t>
            </a:r>
          </a:p>
          <a:p>
            <a:pPr marL="342900" indent="-342900">
              <a:buAutoNum type="arabicPeriod"/>
            </a:pPr>
            <a:endParaRPr lang="es-CL" sz="2800" dirty="0">
              <a:latin typeface="Avenir Next LT Pro" panose="020B0504020202020204" pitchFamily="34" charset="0"/>
            </a:endParaRPr>
          </a:p>
          <a:p>
            <a:pPr marL="342900" indent="-342900">
              <a:buAutoNum type="arabicPeriod"/>
            </a:pPr>
            <a:r>
              <a:rPr lang="es-CL" sz="2800" dirty="0">
                <a:latin typeface="Avenir Next LT Pro" panose="020B0504020202020204" pitchFamily="34" charset="0"/>
              </a:rPr>
              <a:t>componente heredado-fenológico.</a:t>
            </a:r>
          </a:p>
        </p:txBody>
      </p:sp>
    </p:spTree>
    <p:extLst>
      <p:ext uri="{BB962C8B-B14F-4D97-AF65-F5344CB8AC3E}">
        <p14:creationId xmlns:p14="http://schemas.microsoft.com/office/powerpoint/2010/main" val="89234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A992460-7FA3-40FE-A958-BCD1981B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F57D5B-380D-48E9-8DAD-DD500FE80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ítulo 1">
            <a:extLst>
              <a:ext uri="{FF2B5EF4-FFF2-40B4-BE49-F238E27FC236}">
                <a16:creationId xmlns:a16="http://schemas.microsoft.com/office/drawing/2014/main" id="{0DF0F7B3-A574-49BF-A768-AF4A5C56DE82}"/>
              </a:ext>
            </a:extLst>
          </p:cNvPr>
          <p:cNvSpPr>
            <a:spLocks noGrp="1"/>
          </p:cNvSpPr>
          <p:nvPr>
            <p:ph type="title"/>
          </p:nvPr>
        </p:nvSpPr>
        <p:spPr>
          <a:xfrm>
            <a:off x="289249" y="909724"/>
            <a:ext cx="4016116" cy="1306288"/>
          </a:xfrm>
        </p:spPr>
        <p:txBody>
          <a:bodyPr>
            <a:normAutofit fontScale="90000"/>
          </a:bodyPr>
          <a:lstStyle/>
          <a:p>
            <a:r>
              <a:rPr lang="es-CL" b="1" dirty="0"/>
              <a:t>Modelo de estudio: </a:t>
            </a:r>
            <a:br>
              <a:rPr lang="es-CL" b="1" dirty="0"/>
            </a:br>
            <a:r>
              <a:rPr lang="es-CL" b="1" dirty="0"/>
              <a:t>Ungulados de EEUU</a:t>
            </a:r>
          </a:p>
        </p:txBody>
      </p:sp>
      <p:sp>
        <p:nvSpPr>
          <p:cNvPr id="13" name="Content Placeholder 12">
            <a:extLst>
              <a:ext uri="{FF2B5EF4-FFF2-40B4-BE49-F238E27FC236}">
                <a16:creationId xmlns:a16="http://schemas.microsoft.com/office/drawing/2014/main" id="{0165B68B-1A47-4776-A49E-9CF9D26A3DB3}"/>
              </a:ext>
            </a:extLst>
          </p:cNvPr>
          <p:cNvSpPr>
            <a:spLocks noGrp="1"/>
          </p:cNvSpPr>
          <p:nvPr>
            <p:ph idx="1"/>
          </p:nvPr>
        </p:nvSpPr>
        <p:spPr>
          <a:xfrm>
            <a:off x="289249" y="2262433"/>
            <a:ext cx="4016116" cy="3522548"/>
          </a:xfrm>
        </p:spPr>
        <p:txBody>
          <a:bodyPr anchor="t">
            <a:normAutofit/>
          </a:bodyPr>
          <a:lstStyle/>
          <a:p>
            <a:r>
              <a:rPr lang="en-US" sz="1800" dirty="0">
                <a:solidFill>
                  <a:srgbClr val="FFFFFF"/>
                </a:solidFill>
              </a:rPr>
              <a:t>¿</a:t>
            </a:r>
            <a:r>
              <a:rPr lang="es-CL" sz="1800" dirty="0">
                <a:solidFill>
                  <a:srgbClr val="FFFFFF"/>
                </a:solidFill>
              </a:rPr>
              <a:t>Porque es estudiar estos animales y su migración</a:t>
            </a:r>
            <a:r>
              <a:rPr lang="en-US" sz="1800" dirty="0">
                <a:solidFill>
                  <a:srgbClr val="FFFFFF"/>
                </a:solidFill>
              </a:rPr>
              <a:t>?</a:t>
            </a:r>
          </a:p>
        </p:txBody>
      </p:sp>
      <p:sp>
        <p:nvSpPr>
          <p:cNvPr id="20" name="Rectangle 19">
            <a:extLst>
              <a:ext uri="{FF2B5EF4-FFF2-40B4-BE49-F238E27FC236}">
                <a16:creationId xmlns:a16="http://schemas.microsoft.com/office/drawing/2014/main" id="{065CC8E5-7727-4F29-A17D-114AF339F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600802-151E-4F13-8C35-8D5CEDFF6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125053E-1062-4FE2-974C-546DC769D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Marcador de contenido 6" descr="Una oveja café en el campo&#10;&#10;Descripción generada automáticamente">
            <a:extLst>
              <a:ext uri="{FF2B5EF4-FFF2-40B4-BE49-F238E27FC236}">
                <a16:creationId xmlns:a16="http://schemas.microsoft.com/office/drawing/2014/main" id="{23E234AF-8EB3-4978-8B5D-36696F45174D}"/>
              </a:ext>
            </a:extLst>
          </p:cNvPr>
          <p:cNvPicPr>
            <a:picLocks noChangeAspect="1"/>
          </p:cNvPicPr>
          <p:nvPr/>
        </p:nvPicPr>
        <p:blipFill rotWithShape="1">
          <a:blip r:embed="rId3"/>
          <a:srcRect l="10950" r="14254" b="-3"/>
          <a:stretch/>
        </p:blipFill>
        <p:spPr>
          <a:xfrm>
            <a:off x="7460907" y="3264090"/>
            <a:ext cx="4027002" cy="3593910"/>
          </a:xfrm>
          <a:prstGeom prst="rect">
            <a:avLst/>
          </a:prstGeom>
        </p:spPr>
      </p:pic>
      <p:pic>
        <p:nvPicPr>
          <p:cNvPr id="9" name="Imagen 8" descr="Un ciervo en el pasto&#10;&#10;Descripción generada automáticamente">
            <a:extLst>
              <a:ext uri="{FF2B5EF4-FFF2-40B4-BE49-F238E27FC236}">
                <a16:creationId xmlns:a16="http://schemas.microsoft.com/office/drawing/2014/main" id="{D55C4CED-E4B5-4614-B976-7BF71B211684}"/>
              </a:ext>
            </a:extLst>
          </p:cNvPr>
          <p:cNvPicPr>
            <a:picLocks noChangeAspect="1"/>
          </p:cNvPicPr>
          <p:nvPr/>
        </p:nvPicPr>
        <p:blipFill rotWithShape="1">
          <a:blip r:embed="rId4"/>
          <a:srcRect l="17520" r="16896" b="-1"/>
          <a:stretch/>
        </p:blipFill>
        <p:spPr>
          <a:xfrm>
            <a:off x="5137460" y="10"/>
            <a:ext cx="4113440"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
        <p:nvSpPr>
          <p:cNvPr id="10" name="CuadroTexto 9">
            <a:extLst>
              <a:ext uri="{FF2B5EF4-FFF2-40B4-BE49-F238E27FC236}">
                <a16:creationId xmlns:a16="http://schemas.microsoft.com/office/drawing/2014/main" id="{2C87DF9A-051F-41F0-A3B0-B8C407873F91}"/>
              </a:ext>
            </a:extLst>
          </p:cNvPr>
          <p:cNvSpPr txBox="1"/>
          <p:nvPr/>
        </p:nvSpPr>
        <p:spPr>
          <a:xfrm>
            <a:off x="9839680" y="1590695"/>
            <a:ext cx="1611085" cy="369332"/>
          </a:xfrm>
          <a:prstGeom prst="rect">
            <a:avLst/>
          </a:prstGeom>
          <a:noFill/>
        </p:spPr>
        <p:txBody>
          <a:bodyPr wrap="square" rtlCol="0">
            <a:spAutoFit/>
          </a:bodyPr>
          <a:lstStyle/>
          <a:p>
            <a:r>
              <a:rPr lang="es-CL" i="1" dirty="0"/>
              <a:t>Alces </a:t>
            </a:r>
            <a:r>
              <a:rPr lang="es-CL" i="1" dirty="0" err="1"/>
              <a:t>alces</a:t>
            </a:r>
            <a:endParaRPr lang="es-CL" i="1" dirty="0"/>
          </a:p>
        </p:txBody>
      </p:sp>
      <p:sp>
        <p:nvSpPr>
          <p:cNvPr id="23" name="CuadroTexto 22">
            <a:extLst>
              <a:ext uri="{FF2B5EF4-FFF2-40B4-BE49-F238E27FC236}">
                <a16:creationId xmlns:a16="http://schemas.microsoft.com/office/drawing/2014/main" id="{0B6643C0-C103-4DD1-BD7D-2EB2948D7BC0}"/>
              </a:ext>
            </a:extLst>
          </p:cNvPr>
          <p:cNvSpPr txBox="1"/>
          <p:nvPr/>
        </p:nvSpPr>
        <p:spPr>
          <a:xfrm>
            <a:off x="5373473" y="4900742"/>
            <a:ext cx="1851422" cy="369332"/>
          </a:xfrm>
          <a:prstGeom prst="rect">
            <a:avLst/>
          </a:prstGeom>
          <a:noFill/>
        </p:spPr>
        <p:txBody>
          <a:bodyPr wrap="square" rtlCol="0">
            <a:spAutoFit/>
          </a:bodyPr>
          <a:lstStyle/>
          <a:p>
            <a:r>
              <a:rPr lang="es-CL" i="1" dirty="0" err="1"/>
              <a:t>Ovis</a:t>
            </a:r>
            <a:r>
              <a:rPr lang="es-CL" i="1" dirty="0"/>
              <a:t> </a:t>
            </a:r>
            <a:r>
              <a:rPr lang="es-CL" i="1" dirty="0" err="1"/>
              <a:t>canadiensis</a:t>
            </a:r>
            <a:endParaRPr lang="es-CL" i="1" dirty="0"/>
          </a:p>
        </p:txBody>
      </p:sp>
      <p:sp>
        <p:nvSpPr>
          <p:cNvPr id="25" name="Rectángulo 24">
            <a:extLst>
              <a:ext uri="{FF2B5EF4-FFF2-40B4-BE49-F238E27FC236}">
                <a16:creationId xmlns:a16="http://schemas.microsoft.com/office/drawing/2014/main" id="{A113672D-FD20-428B-8A13-028E9039F13E}"/>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CuadroTexto 31">
            <a:extLst>
              <a:ext uri="{FF2B5EF4-FFF2-40B4-BE49-F238E27FC236}">
                <a16:creationId xmlns:a16="http://schemas.microsoft.com/office/drawing/2014/main" id="{F2CC4C11-FEF9-467A-884C-BAF0BAD1DB5C}"/>
              </a:ext>
            </a:extLst>
          </p:cNvPr>
          <p:cNvSpPr txBox="1"/>
          <p:nvPr/>
        </p:nvSpPr>
        <p:spPr>
          <a:xfrm>
            <a:off x="9855200" y="6389510"/>
            <a:ext cx="2559049" cy="369332"/>
          </a:xfrm>
          <a:prstGeom prst="rect">
            <a:avLst/>
          </a:prstGeom>
          <a:noFill/>
        </p:spPr>
        <p:txBody>
          <a:bodyPr wrap="square" rtlCol="0">
            <a:spAutoFit/>
          </a:bodyPr>
          <a:lstStyle/>
          <a:p>
            <a:r>
              <a:rPr lang="es-CL" i="1" dirty="0"/>
              <a:t>Introducción/ Métodos</a:t>
            </a:r>
          </a:p>
        </p:txBody>
      </p:sp>
      <p:sp>
        <p:nvSpPr>
          <p:cNvPr id="15" name="CuadroTexto 14">
            <a:extLst>
              <a:ext uri="{FF2B5EF4-FFF2-40B4-BE49-F238E27FC236}">
                <a16:creationId xmlns:a16="http://schemas.microsoft.com/office/drawing/2014/main" id="{4F433937-9D57-404D-BC7A-315B8E0ECD27}"/>
              </a:ext>
            </a:extLst>
          </p:cNvPr>
          <p:cNvSpPr txBox="1"/>
          <p:nvPr/>
        </p:nvSpPr>
        <p:spPr>
          <a:xfrm>
            <a:off x="357333" y="3047534"/>
            <a:ext cx="4027002" cy="3416320"/>
          </a:xfrm>
          <a:prstGeom prst="rect">
            <a:avLst/>
          </a:prstGeom>
          <a:noFill/>
        </p:spPr>
        <p:txBody>
          <a:bodyPr wrap="square" rtlCol="0">
            <a:spAutoFit/>
          </a:bodyPr>
          <a:lstStyle/>
          <a:p>
            <a:pPr marL="285750" indent="-285750">
              <a:buFont typeface="Arial" panose="020B0604020202020204" pitchFamily="34" charset="0"/>
              <a:buChar char="•"/>
            </a:pPr>
            <a:r>
              <a:rPr lang="es-CL" dirty="0" err="1"/>
              <a:t>Merckle</a:t>
            </a:r>
            <a:r>
              <a:rPr lang="es-CL" dirty="0"/>
              <a:t> et al. 2016 muestra que los ungulados tienen una conducta asociada a la ola verde.</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s-CL" dirty="0"/>
              <a:t>Oeste  de EEUU muchas poblaciones de </a:t>
            </a:r>
            <a:r>
              <a:rPr lang="es-CL" i="1" dirty="0"/>
              <a:t>O. canadienses</a:t>
            </a:r>
            <a:r>
              <a:rPr lang="es-CL" dirty="0"/>
              <a:t> se extinguieron localmente :</a:t>
            </a:r>
          </a:p>
          <a:p>
            <a:pPr marL="742950" lvl="1" indent="-285750">
              <a:buFont typeface="Wingdings" panose="05000000000000000000" pitchFamily="2" charset="2"/>
              <a:buChar char="v"/>
            </a:pPr>
            <a:r>
              <a:rPr lang="es-CL" dirty="0"/>
              <a:t>Transmisión de ovejas domesticas (</a:t>
            </a:r>
            <a:r>
              <a:rPr lang="es-CL" i="1" dirty="0"/>
              <a:t>O. aries)</a:t>
            </a:r>
            <a:r>
              <a:rPr lang="es-CL" dirty="0"/>
              <a:t> </a:t>
            </a:r>
          </a:p>
          <a:p>
            <a:pPr marL="742950" lvl="1" indent="-285750">
              <a:buFont typeface="Wingdings" panose="05000000000000000000" pitchFamily="2" charset="2"/>
              <a:buChar char="v"/>
            </a:pPr>
            <a:r>
              <a:rPr lang="es-CL" dirty="0"/>
              <a:t>Caza</a:t>
            </a:r>
          </a:p>
          <a:p>
            <a:pPr marL="742950" lvl="1" indent="-285750">
              <a:buFont typeface="Arial" panose="020B0604020202020204" pitchFamily="34" charset="0"/>
              <a:buChar char="•"/>
            </a:pPr>
            <a:endParaRPr lang="es-CL" dirty="0"/>
          </a:p>
          <a:p>
            <a:pPr marL="285750" indent="-285750">
              <a:buFont typeface="Arial" panose="020B0604020202020204" pitchFamily="34" charset="0"/>
              <a:buChar char="•"/>
            </a:pPr>
            <a:endParaRPr lang="es-CL" dirty="0"/>
          </a:p>
        </p:txBody>
      </p:sp>
      <p:sp>
        <p:nvSpPr>
          <p:cNvPr id="2" name="Rectángulo 1">
            <a:extLst>
              <a:ext uri="{FF2B5EF4-FFF2-40B4-BE49-F238E27FC236}">
                <a16:creationId xmlns:a16="http://schemas.microsoft.com/office/drawing/2014/main" id="{B402CC45-9F2C-4F46-BA4C-5EE5DD363208}"/>
              </a:ext>
            </a:extLst>
          </p:cNvPr>
          <p:cNvSpPr/>
          <p:nvPr/>
        </p:nvSpPr>
        <p:spPr>
          <a:xfrm>
            <a:off x="9408839" y="758952"/>
            <a:ext cx="2783159" cy="670877"/>
          </a:xfrm>
          <a:prstGeom prst="rect">
            <a:avLst/>
          </a:prstGeom>
          <a:solidFill>
            <a:srgbClr val="9677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a:extLst>
              <a:ext uri="{FF2B5EF4-FFF2-40B4-BE49-F238E27FC236}">
                <a16:creationId xmlns:a16="http://schemas.microsoft.com/office/drawing/2014/main" id="{D9611646-7930-45B0-AA37-77D054BECADC}"/>
              </a:ext>
            </a:extLst>
          </p:cNvPr>
          <p:cNvSpPr txBox="1"/>
          <p:nvPr/>
        </p:nvSpPr>
        <p:spPr>
          <a:xfrm>
            <a:off x="9801739" y="909724"/>
            <a:ext cx="2501385" cy="369332"/>
          </a:xfrm>
          <a:prstGeom prst="rect">
            <a:avLst/>
          </a:prstGeom>
          <a:noFill/>
        </p:spPr>
        <p:txBody>
          <a:bodyPr wrap="square" rtlCol="0">
            <a:spAutoFit/>
          </a:bodyPr>
          <a:lstStyle/>
          <a:p>
            <a:r>
              <a:rPr lang="es-CL" dirty="0"/>
              <a:t>Modelo de estudio</a:t>
            </a:r>
          </a:p>
        </p:txBody>
      </p:sp>
    </p:spTree>
    <p:extLst>
      <p:ext uri="{BB962C8B-B14F-4D97-AF65-F5344CB8AC3E}">
        <p14:creationId xmlns:p14="http://schemas.microsoft.com/office/powerpoint/2010/main" val="3810337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6AD91FA-9629-4C4C-AB70-F24FD03CA802}"/>
              </a:ext>
            </a:extLst>
          </p:cNvPr>
          <p:cNvSpPr/>
          <p:nvPr/>
        </p:nvSpPr>
        <p:spPr>
          <a:xfrm>
            <a:off x="0" y="703680"/>
            <a:ext cx="12192000" cy="5408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3C9B4FB6-2D5D-4F74-B8DC-1C109E8E8725}"/>
              </a:ext>
            </a:extLst>
          </p:cNvPr>
          <p:cNvSpPr>
            <a:spLocks noGrp="1"/>
          </p:cNvSpPr>
          <p:nvPr>
            <p:ph type="title"/>
          </p:nvPr>
        </p:nvSpPr>
        <p:spPr/>
        <p:txBody>
          <a:bodyPr/>
          <a:lstStyle/>
          <a:p>
            <a:endParaRPr lang="es-CL" dirty="0"/>
          </a:p>
        </p:txBody>
      </p:sp>
      <p:sp>
        <p:nvSpPr>
          <p:cNvPr id="3" name="Marcador de contenido 2">
            <a:extLst>
              <a:ext uri="{FF2B5EF4-FFF2-40B4-BE49-F238E27FC236}">
                <a16:creationId xmlns:a16="http://schemas.microsoft.com/office/drawing/2014/main" id="{32CFA538-1199-4EE3-82F7-52E1A9785574}"/>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791CCF06-6560-4AE6-9DA4-12E3F971F984}"/>
              </a:ext>
            </a:extLst>
          </p:cNvPr>
          <p:cNvPicPr>
            <a:picLocks noChangeAspect="1"/>
          </p:cNvPicPr>
          <p:nvPr/>
        </p:nvPicPr>
        <p:blipFill rotWithShape="1">
          <a:blip r:embed="rId3"/>
          <a:srcRect l="63418" t="28660" r="5253" b="38851"/>
          <a:stretch/>
        </p:blipFill>
        <p:spPr>
          <a:xfrm>
            <a:off x="0" y="1391074"/>
            <a:ext cx="12200124" cy="4066707"/>
          </a:xfrm>
          <a:prstGeom prst="rect">
            <a:avLst/>
          </a:prstGeom>
        </p:spPr>
      </p:pic>
      <p:sp>
        <p:nvSpPr>
          <p:cNvPr id="9" name="Rectángulo 8">
            <a:extLst>
              <a:ext uri="{FF2B5EF4-FFF2-40B4-BE49-F238E27FC236}">
                <a16:creationId xmlns:a16="http://schemas.microsoft.com/office/drawing/2014/main" id="{90FCC5E5-EF3D-4997-8B6B-DA09FB43E89E}"/>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88F341F0-BC25-4405-A865-C73D382FBFAF}"/>
              </a:ext>
            </a:extLst>
          </p:cNvPr>
          <p:cNvSpPr txBox="1"/>
          <p:nvPr/>
        </p:nvSpPr>
        <p:spPr>
          <a:xfrm>
            <a:off x="9855200" y="6389510"/>
            <a:ext cx="2559049" cy="646331"/>
          </a:xfrm>
          <a:prstGeom prst="rect">
            <a:avLst/>
          </a:prstGeom>
          <a:noFill/>
        </p:spPr>
        <p:txBody>
          <a:bodyPr wrap="square" rtlCol="0">
            <a:spAutoFit/>
          </a:bodyPr>
          <a:lstStyle/>
          <a:p>
            <a:r>
              <a:rPr lang="es-CL" i="1" dirty="0"/>
              <a:t>Introducción/Métodos</a:t>
            </a:r>
          </a:p>
          <a:p>
            <a:endParaRPr lang="es-CL" i="1" dirty="0"/>
          </a:p>
        </p:txBody>
      </p:sp>
      <p:sp>
        <p:nvSpPr>
          <p:cNvPr id="4" name="Rectángulo 3">
            <a:extLst>
              <a:ext uri="{FF2B5EF4-FFF2-40B4-BE49-F238E27FC236}">
                <a16:creationId xmlns:a16="http://schemas.microsoft.com/office/drawing/2014/main" id="{7222EBBC-A300-497B-889F-E45A98C99765}"/>
              </a:ext>
            </a:extLst>
          </p:cNvPr>
          <p:cNvSpPr/>
          <p:nvPr/>
        </p:nvSpPr>
        <p:spPr>
          <a:xfrm>
            <a:off x="589280" y="4348480"/>
            <a:ext cx="3982720" cy="95504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62808225-825A-4314-A446-6E4265940A30}"/>
              </a:ext>
            </a:extLst>
          </p:cNvPr>
          <p:cNvSpPr txBox="1"/>
          <p:nvPr/>
        </p:nvSpPr>
        <p:spPr>
          <a:xfrm>
            <a:off x="2240280" y="5303520"/>
            <a:ext cx="1087120" cy="646331"/>
          </a:xfrm>
          <a:prstGeom prst="rect">
            <a:avLst/>
          </a:prstGeom>
          <a:noFill/>
        </p:spPr>
        <p:txBody>
          <a:bodyPr wrap="square" rtlCol="0">
            <a:spAutoFit/>
          </a:bodyPr>
          <a:lstStyle/>
          <a:p>
            <a:r>
              <a:rPr lang="es-CL" sz="3600" dirty="0"/>
              <a:t>1</a:t>
            </a:r>
          </a:p>
        </p:txBody>
      </p:sp>
      <p:sp>
        <p:nvSpPr>
          <p:cNvPr id="11" name="Rectángulo 10">
            <a:extLst>
              <a:ext uri="{FF2B5EF4-FFF2-40B4-BE49-F238E27FC236}">
                <a16:creationId xmlns:a16="http://schemas.microsoft.com/office/drawing/2014/main" id="{F2A6504F-E4BC-4598-914F-9A15210643AC}"/>
              </a:ext>
            </a:extLst>
          </p:cNvPr>
          <p:cNvSpPr/>
          <p:nvPr/>
        </p:nvSpPr>
        <p:spPr>
          <a:xfrm>
            <a:off x="5425440" y="1473200"/>
            <a:ext cx="3474720" cy="23571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D236F850-F9ED-4F90-A248-B475EB000825}"/>
              </a:ext>
            </a:extLst>
          </p:cNvPr>
          <p:cNvSpPr txBox="1"/>
          <p:nvPr/>
        </p:nvSpPr>
        <p:spPr>
          <a:xfrm>
            <a:off x="7157720" y="703680"/>
            <a:ext cx="1087120" cy="646331"/>
          </a:xfrm>
          <a:prstGeom prst="rect">
            <a:avLst/>
          </a:prstGeom>
          <a:noFill/>
        </p:spPr>
        <p:txBody>
          <a:bodyPr wrap="square" rtlCol="0">
            <a:spAutoFit/>
          </a:bodyPr>
          <a:lstStyle/>
          <a:p>
            <a:r>
              <a:rPr lang="es-CL" sz="3600" dirty="0"/>
              <a:t>2</a:t>
            </a:r>
          </a:p>
        </p:txBody>
      </p:sp>
      <p:sp>
        <p:nvSpPr>
          <p:cNvPr id="13" name="Rectángulo 12">
            <a:extLst>
              <a:ext uri="{FF2B5EF4-FFF2-40B4-BE49-F238E27FC236}">
                <a16:creationId xmlns:a16="http://schemas.microsoft.com/office/drawing/2014/main" id="{FD569BC3-11CB-4925-83FD-DD8B339530A6}"/>
              </a:ext>
            </a:extLst>
          </p:cNvPr>
          <p:cNvSpPr/>
          <p:nvPr/>
        </p:nvSpPr>
        <p:spPr>
          <a:xfrm>
            <a:off x="9164320" y="1473200"/>
            <a:ext cx="2875280" cy="23571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CuadroTexto 13">
            <a:extLst>
              <a:ext uri="{FF2B5EF4-FFF2-40B4-BE49-F238E27FC236}">
                <a16:creationId xmlns:a16="http://schemas.microsoft.com/office/drawing/2014/main" id="{CEE57CDA-F930-46BA-85CE-D0619E38F394}"/>
              </a:ext>
            </a:extLst>
          </p:cNvPr>
          <p:cNvSpPr txBox="1"/>
          <p:nvPr/>
        </p:nvSpPr>
        <p:spPr>
          <a:xfrm>
            <a:off x="10524914" y="703680"/>
            <a:ext cx="1087120" cy="646331"/>
          </a:xfrm>
          <a:prstGeom prst="rect">
            <a:avLst/>
          </a:prstGeom>
          <a:noFill/>
        </p:spPr>
        <p:txBody>
          <a:bodyPr wrap="square" rtlCol="0">
            <a:spAutoFit/>
          </a:bodyPr>
          <a:lstStyle/>
          <a:p>
            <a:r>
              <a:rPr lang="es-CL" sz="3600" dirty="0"/>
              <a:t>3</a:t>
            </a:r>
          </a:p>
        </p:txBody>
      </p:sp>
    </p:spTree>
    <p:extLst>
      <p:ext uri="{BB962C8B-B14F-4D97-AF65-F5344CB8AC3E}">
        <p14:creationId xmlns:p14="http://schemas.microsoft.com/office/powerpoint/2010/main" val="181798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5C64F6-0984-4F25-9AF2-D4EBCCFBA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797B258-FFAA-4FEC-B883-98A084475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1">
            <a:extLst>
              <a:ext uri="{FF2B5EF4-FFF2-40B4-BE49-F238E27FC236}">
                <a16:creationId xmlns:a16="http://schemas.microsoft.com/office/drawing/2014/main" id="{6CE8EE5E-0F69-42AD-A163-E2C396445D9B}"/>
              </a:ext>
            </a:extLst>
          </p:cNvPr>
          <p:cNvSpPr>
            <a:spLocks noGrp="1"/>
          </p:cNvSpPr>
          <p:nvPr>
            <p:ph type="title"/>
          </p:nvPr>
        </p:nvSpPr>
        <p:spPr>
          <a:xfrm>
            <a:off x="387142" y="819100"/>
            <a:ext cx="5504699" cy="1255469"/>
          </a:xfrm>
        </p:spPr>
        <p:txBody>
          <a:bodyPr vert="horz" lIns="91440" tIns="45720" rIns="91440" bIns="45720" rtlCol="0" anchor="ctr">
            <a:normAutofit/>
          </a:bodyPr>
          <a:lstStyle/>
          <a:p>
            <a:r>
              <a:rPr lang="en-US" b="1" dirty="0"/>
              <a:t>I. </a:t>
            </a:r>
            <a:r>
              <a:rPr lang="en-US" b="1" dirty="0" err="1"/>
              <a:t>Seguimiento</a:t>
            </a:r>
            <a:r>
              <a:rPr lang="en-US" b="1" dirty="0"/>
              <a:t> de </a:t>
            </a:r>
            <a:r>
              <a:rPr lang="en-US" b="1" dirty="0" err="1"/>
              <a:t>Animales</a:t>
            </a:r>
            <a:endParaRPr lang="en-US" b="1" dirty="0"/>
          </a:p>
        </p:txBody>
      </p:sp>
      <p:pic>
        <p:nvPicPr>
          <p:cNvPr id="9" name="Imagen 8">
            <a:extLst>
              <a:ext uri="{FF2B5EF4-FFF2-40B4-BE49-F238E27FC236}">
                <a16:creationId xmlns:a16="http://schemas.microsoft.com/office/drawing/2014/main" id="{73CDDCBF-A3F3-49C7-B9FC-034C4E07DDEA}"/>
              </a:ext>
            </a:extLst>
          </p:cNvPr>
          <p:cNvPicPr>
            <a:picLocks noChangeAspect="1"/>
          </p:cNvPicPr>
          <p:nvPr/>
        </p:nvPicPr>
        <p:blipFill rotWithShape="1">
          <a:blip r:embed="rId3"/>
          <a:srcRect l="67000" t="16222" r="8264" b="37686"/>
          <a:stretch/>
        </p:blipFill>
        <p:spPr>
          <a:xfrm>
            <a:off x="7060397" y="768096"/>
            <a:ext cx="4744460" cy="2851107"/>
          </a:xfrm>
          <a:prstGeom prst="rect">
            <a:avLst/>
          </a:prstGeom>
        </p:spPr>
      </p:pic>
      <p:pic>
        <p:nvPicPr>
          <p:cNvPr id="11" name="Imagen 10">
            <a:extLst>
              <a:ext uri="{FF2B5EF4-FFF2-40B4-BE49-F238E27FC236}">
                <a16:creationId xmlns:a16="http://schemas.microsoft.com/office/drawing/2014/main" id="{F625C72F-625B-411D-9D54-E747BDC5A108}"/>
              </a:ext>
            </a:extLst>
          </p:cNvPr>
          <p:cNvPicPr>
            <a:picLocks noChangeAspect="1"/>
          </p:cNvPicPr>
          <p:nvPr/>
        </p:nvPicPr>
        <p:blipFill rotWithShape="1">
          <a:blip r:embed="rId4"/>
          <a:srcRect l="65166" t="12796" r="5667" b="38722"/>
          <a:stretch/>
        </p:blipFill>
        <p:spPr>
          <a:xfrm>
            <a:off x="7060398" y="3544904"/>
            <a:ext cx="4747554" cy="2545000"/>
          </a:xfrm>
          <a:prstGeom prst="rect">
            <a:avLst/>
          </a:prstGeom>
        </p:spPr>
      </p:pic>
      <p:sp>
        <p:nvSpPr>
          <p:cNvPr id="20" name="Rectangle 19">
            <a:extLst>
              <a:ext uri="{FF2B5EF4-FFF2-40B4-BE49-F238E27FC236}">
                <a16:creationId xmlns:a16="http://schemas.microsoft.com/office/drawing/2014/main" id="{7A131064-9A5A-4B23-994A-62A951172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ángulo 4">
            <a:extLst>
              <a:ext uri="{FF2B5EF4-FFF2-40B4-BE49-F238E27FC236}">
                <a16:creationId xmlns:a16="http://schemas.microsoft.com/office/drawing/2014/main" id="{3841A782-BEFA-44EC-A31A-9364FC05B4C1}"/>
              </a:ext>
            </a:extLst>
          </p:cNvPr>
          <p:cNvSpPr/>
          <p:nvPr/>
        </p:nvSpPr>
        <p:spPr>
          <a:xfrm>
            <a:off x="9855200" y="6389510"/>
            <a:ext cx="2336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0A7A8252-9635-40C0-B6EC-FC384B7595B4}"/>
              </a:ext>
            </a:extLst>
          </p:cNvPr>
          <p:cNvSpPr txBox="1"/>
          <p:nvPr/>
        </p:nvSpPr>
        <p:spPr>
          <a:xfrm>
            <a:off x="9855200" y="6430877"/>
            <a:ext cx="1306208" cy="339715"/>
          </a:xfrm>
          <a:prstGeom prst="rect">
            <a:avLst/>
          </a:prstGeom>
        </p:spPr>
        <p:txBody>
          <a:bodyPr vert="horz" lIns="91440" tIns="45720" rIns="91440" bIns="45720" rtlCol="0" anchor="t">
            <a:normAutofit/>
          </a:bodyPr>
          <a:lstStyle/>
          <a:p>
            <a:pPr indent="-182880" defTabSz="914400">
              <a:lnSpc>
                <a:spcPct val="90000"/>
              </a:lnSpc>
              <a:spcAft>
                <a:spcPts val="600"/>
              </a:spcAft>
              <a:buClr>
                <a:schemeClr val="accent1"/>
              </a:buClr>
              <a:buFont typeface="Wingdings 2" pitchFamily="18" charset="2"/>
              <a:buChar char=""/>
              <a:tabLst>
                <a:tab pos="1143000" algn="l"/>
              </a:tabLst>
            </a:pPr>
            <a:r>
              <a:rPr lang="en-US" i="1" dirty="0" err="1">
                <a:solidFill>
                  <a:srgbClr val="FFFFFF"/>
                </a:solidFill>
              </a:rPr>
              <a:t>Métodos</a:t>
            </a:r>
            <a:endParaRPr lang="en-US" i="1" dirty="0">
              <a:solidFill>
                <a:srgbClr val="FFFFFF"/>
              </a:solidFill>
            </a:endParaRPr>
          </a:p>
        </p:txBody>
      </p:sp>
      <p:sp>
        <p:nvSpPr>
          <p:cNvPr id="7" name="Rectángulo: esquinas redondeadas 6">
            <a:extLst>
              <a:ext uri="{FF2B5EF4-FFF2-40B4-BE49-F238E27FC236}">
                <a16:creationId xmlns:a16="http://schemas.microsoft.com/office/drawing/2014/main" id="{860348F6-D863-4C53-9B5D-7561C8E94662}"/>
              </a:ext>
            </a:extLst>
          </p:cNvPr>
          <p:cNvSpPr/>
          <p:nvPr/>
        </p:nvSpPr>
        <p:spPr>
          <a:xfrm>
            <a:off x="384048" y="2074569"/>
            <a:ext cx="6024664" cy="162083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CL"/>
          </a:p>
        </p:txBody>
      </p:sp>
      <p:sp>
        <p:nvSpPr>
          <p:cNvPr id="13" name="Rectángulo: esquinas redondeadas 12">
            <a:extLst>
              <a:ext uri="{FF2B5EF4-FFF2-40B4-BE49-F238E27FC236}">
                <a16:creationId xmlns:a16="http://schemas.microsoft.com/office/drawing/2014/main" id="{5B75D220-DA76-436B-B32F-044A9187CDF6}"/>
              </a:ext>
            </a:extLst>
          </p:cNvPr>
          <p:cNvSpPr/>
          <p:nvPr/>
        </p:nvSpPr>
        <p:spPr>
          <a:xfrm>
            <a:off x="384048" y="3855619"/>
            <a:ext cx="6024664" cy="60178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CL"/>
          </a:p>
        </p:txBody>
      </p:sp>
      <p:sp>
        <p:nvSpPr>
          <p:cNvPr id="14" name="Rectángulo: esquinas redondeadas 13">
            <a:extLst>
              <a:ext uri="{FF2B5EF4-FFF2-40B4-BE49-F238E27FC236}">
                <a16:creationId xmlns:a16="http://schemas.microsoft.com/office/drawing/2014/main" id="{A8369863-6039-4C28-9640-B0EF16293D3B}"/>
              </a:ext>
            </a:extLst>
          </p:cNvPr>
          <p:cNvSpPr/>
          <p:nvPr/>
        </p:nvSpPr>
        <p:spPr>
          <a:xfrm>
            <a:off x="384048" y="4617618"/>
            <a:ext cx="6024664" cy="126892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CL"/>
          </a:p>
        </p:txBody>
      </p:sp>
      <p:sp>
        <p:nvSpPr>
          <p:cNvPr id="2" name="CuadroTexto 1">
            <a:extLst>
              <a:ext uri="{FF2B5EF4-FFF2-40B4-BE49-F238E27FC236}">
                <a16:creationId xmlns:a16="http://schemas.microsoft.com/office/drawing/2014/main" id="{F3055122-6681-4821-8307-267021FF6B26}"/>
              </a:ext>
            </a:extLst>
          </p:cNvPr>
          <p:cNvSpPr txBox="1"/>
          <p:nvPr/>
        </p:nvSpPr>
        <p:spPr>
          <a:xfrm>
            <a:off x="449479" y="2131669"/>
            <a:ext cx="4935321" cy="3754874"/>
          </a:xfrm>
          <a:prstGeom prst="rect">
            <a:avLst/>
          </a:prstGeom>
          <a:noFill/>
        </p:spPr>
        <p:txBody>
          <a:bodyPr wrap="square" rtlCol="0">
            <a:spAutoFit/>
          </a:bodyPr>
          <a:lstStyle/>
          <a:p>
            <a:pPr>
              <a:spcAft>
                <a:spcPts val="600"/>
              </a:spcAft>
            </a:pPr>
            <a:r>
              <a:rPr lang="es-CL" dirty="0"/>
              <a:t>Grupos de ovejas:</a:t>
            </a:r>
          </a:p>
          <a:p>
            <a:pPr marL="285750" indent="-285750">
              <a:spcAft>
                <a:spcPts val="600"/>
              </a:spcAft>
              <a:buFont typeface="Arial" panose="020B0604020202020204" pitchFamily="34" charset="0"/>
              <a:buChar char="•"/>
            </a:pPr>
            <a:r>
              <a:rPr lang="es-CL" b="1" dirty="0">
                <a:highlight>
                  <a:srgbClr val="008080"/>
                </a:highlight>
              </a:rPr>
              <a:t>Históricas</a:t>
            </a:r>
            <a:r>
              <a:rPr lang="es-CL" dirty="0"/>
              <a:t> </a:t>
            </a:r>
            <a:r>
              <a:rPr lang="es-CL" sz="1400" dirty="0"/>
              <a:t>(200 años de existencia) (</a:t>
            </a:r>
            <a:r>
              <a:rPr lang="es-CL" sz="1400" b="1" dirty="0"/>
              <a:t>129</a:t>
            </a:r>
            <a:r>
              <a:rPr lang="es-CL" sz="1400" dirty="0"/>
              <a:t>)</a:t>
            </a:r>
          </a:p>
          <a:p>
            <a:pPr marL="285750" indent="-285750">
              <a:spcAft>
                <a:spcPts val="600"/>
              </a:spcAft>
              <a:buFont typeface="Arial" panose="020B0604020202020204" pitchFamily="34" charset="0"/>
              <a:buChar char="•"/>
            </a:pPr>
            <a:r>
              <a:rPr lang="es-CL" b="1" dirty="0"/>
              <a:t>Traslocadas hace tiempo </a:t>
            </a:r>
            <a:r>
              <a:rPr lang="es-CL" sz="1400" dirty="0"/>
              <a:t>(1ra traslocación) (</a:t>
            </a:r>
            <a:r>
              <a:rPr lang="es-CL" sz="1400" b="1" dirty="0"/>
              <a:t>80</a:t>
            </a:r>
            <a:r>
              <a:rPr lang="es-CL" sz="1400" dirty="0"/>
              <a:t>)</a:t>
            </a:r>
          </a:p>
          <a:p>
            <a:pPr marL="285750" indent="-285750">
              <a:spcAft>
                <a:spcPts val="600"/>
              </a:spcAft>
              <a:buFont typeface="Arial" panose="020B0604020202020204" pitchFamily="34" charset="0"/>
              <a:buChar char="•"/>
            </a:pPr>
            <a:r>
              <a:rPr lang="es-CL" b="1" dirty="0">
                <a:highlight>
                  <a:srgbClr val="008080"/>
                </a:highlight>
              </a:rPr>
              <a:t>Poblaciones recientes </a:t>
            </a:r>
            <a:r>
              <a:rPr lang="es-CL" sz="1400" dirty="0"/>
              <a:t>(2da traslocación)</a:t>
            </a:r>
          </a:p>
          <a:p>
            <a:pPr marL="285750" indent="-285750">
              <a:spcAft>
                <a:spcPts val="600"/>
              </a:spcAft>
              <a:buFont typeface="Arial" panose="020B0604020202020204" pitchFamily="34" charset="0"/>
              <a:buChar char="•"/>
            </a:pPr>
            <a:endParaRPr lang="es-CL" dirty="0"/>
          </a:p>
          <a:p>
            <a:pPr>
              <a:spcAft>
                <a:spcPts val="600"/>
              </a:spcAft>
            </a:pPr>
            <a:r>
              <a:rPr lang="es-CL" dirty="0"/>
              <a:t>Collares GPS</a:t>
            </a:r>
          </a:p>
          <a:p>
            <a:pPr>
              <a:spcAft>
                <a:spcPts val="600"/>
              </a:spcAft>
            </a:pPr>
            <a:endParaRPr lang="es-CL" dirty="0"/>
          </a:p>
          <a:p>
            <a:pPr>
              <a:spcAft>
                <a:spcPts val="600"/>
              </a:spcAft>
            </a:pPr>
            <a:r>
              <a:rPr lang="es-CL" dirty="0"/>
              <a:t>Migraciones</a:t>
            </a:r>
          </a:p>
          <a:p>
            <a:pPr marL="285750" indent="-285750">
              <a:spcAft>
                <a:spcPts val="600"/>
              </a:spcAft>
              <a:buFont typeface="Arial" panose="020B0604020202020204" pitchFamily="34" charset="0"/>
              <a:buChar char="•"/>
            </a:pPr>
            <a:r>
              <a:rPr lang="es-CL" dirty="0"/>
              <a:t>Net </a:t>
            </a:r>
            <a:r>
              <a:rPr lang="es-CL" dirty="0" err="1"/>
              <a:t>Squared-Displacement</a:t>
            </a:r>
            <a:r>
              <a:rPr lang="es-CL" dirty="0"/>
              <a:t>, analiza movimiento entre rangos estacionales y permite clasificar (migrante  o no)</a:t>
            </a:r>
          </a:p>
        </p:txBody>
      </p:sp>
      <p:sp>
        <p:nvSpPr>
          <p:cNvPr id="8" name="Rectángulo: esquinas redondeadas 7">
            <a:extLst>
              <a:ext uri="{FF2B5EF4-FFF2-40B4-BE49-F238E27FC236}">
                <a16:creationId xmlns:a16="http://schemas.microsoft.com/office/drawing/2014/main" id="{75D479A4-0F32-4A3B-B447-F143EA232284}"/>
              </a:ext>
            </a:extLst>
          </p:cNvPr>
          <p:cNvSpPr/>
          <p:nvPr/>
        </p:nvSpPr>
        <p:spPr>
          <a:xfrm>
            <a:off x="5106665" y="2286000"/>
            <a:ext cx="1145979" cy="1258904"/>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2812EA84-F5EF-4CFE-A196-E12CA236B18F}"/>
              </a:ext>
            </a:extLst>
          </p:cNvPr>
          <p:cNvSpPr/>
          <p:nvPr/>
        </p:nvSpPr>
        <p:spPr>
          <a:xfrm>
            <a:off x="5106665" y="3912719"/>
            <a:ext cx="1145979" cy="46943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L"/>
          </a:p>
        </p:txBody>
      </p:sp>
      <p:sp>
        <p:nvSpPr>
          <p:cNvPr id="19" name="Rectángulo: esquinas redondeadas 18">
            <a:extLst>
              <a:ext uri="{FF2B5EF4-FFF2-40B4-BE49-F238E27FC236}">
                <a16:creationId xmlns:a16="http://schemas.microsoft.com/office/drawing/2014/main" id="{F0000A93-492E-4321-8876-A828F4AC4CAE}"/>
              </a:ext>
            </a:extLst>
          </p:cNvPr>
          <p:cNvSpPr/>
          <p:nvPr/>
        </p:nvSpPr>
        <p:spPr>
          <a:xfrm>
            <a:off x="5106665" y="4719239"/>
            <a:ext cx="1145979" cy="106568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FF6806D3-4D35-4529-884A-C0DF145C02F3}"/>
              </a:ext>
            </a:extLst>
          </p:cNvPr>
          <p:cNvSpPr txBox="1"/>
          <p:nvPr/>
        </p:nvSpPr>
        <p:spPr>
          <a:xfrm>
            <a:off x="5226612" y="2700320"/>
            <a:ext cx="1033943" cy="369332"/>
          </a:xfrm>
          <a:prstGeom prst="rect">
            <a:avLst/>
          </a:prstGeom>
          <a:noFill/>
        </p:spPr>
        <p:txBody>
          <a:bodyPr wrap="square" rtlCol="0">
            <a:spAutoFit/>
          </a:bodyPr>
          <a:lstStyle/>
          <a:p>
            <a:r>
              <a:rPr lang="es-CL" b="1" dirty="0"/>
              <a:t>Quienes</a:t>
            </a:r>
          </a:p>
        </p:txBody>
      </p:sp>
      <p:sp>
        <p:nvSpPr>
          <p:cNvPr id="21" name="CuadroTexto 20">
            <a:extLst>
              <a:ext uri="{FF2B5EF4-FFF2-40B4-BE49-F238E27FC236}">
                <a16:creationId xmlns:a16="http://schemas.microsoft.com/office/drawing/2014/main" id="{EF5ADCED-87F7-4145-ABA5-1129B2C254C9}"/>
              </a:ext>
            </a:extLst>
          </p:cNvPr>
          <p:cNvSpPr txBox="1"/>
          <p:nvPr/>
        </p:nvSpPr>
        <p:spPr>
          <a:xfrm>
            <a:off x="5307054" y="3951822"/>
            <a:ext cx="989335" cy="369332"/>
          </a:xfrm>
          <a:prstGeom prst="rect">
            <a:avLst/>
          </a:prstGeom>
          <a:noFill/>
        </p:spPr>
        <p:txBody>
          <a:bodyPr wrap="square" rtlCol="0">
            <a:spAutoFit/>
          </a:bodyPr>
          <a:lstStyle/>
          <a:p>
            <a:r>
              <a:rPr lang="es-CL" b="1" dirty="0"/>
              <a:t>Como</a:t>
            </a:r>
          </a:p>
        </p:txBody>
      </p:sp>
      <p:sp>
        <p:nvSpPr>
          <p:cNvPr id="22" name="CuadroTexto 21">
            <a:extLst>
              <a:ext uri="{FF2B5EF4-FFF2-40B4-BE49-F238E27FC236}">
                <a16:creationId xmlns:a16="http://schemas.microsoft.com/office/drawing/2014/main" id="{A0B9E252-BCB8-4D45-8472-A8ABED2EB43B}"/>
              </a:ext>
            </a:extLst>
          </p:cNvPr>
          <p:cNvSpPr txBox="1"/>
          <p:nvPr/>
        </p:nvSpPr>
        <p:spPr>
          <a:xfrm>
            <a:off x="5384800" y="5083153"/>
            <a:ext cx="1067082" cy="369332"/>
          </a:xfrm>
          <a:prstGeom prst="rect">
            <a:avLst/>
          </a:prstGeom>
          <a:noFill/>
        </p:spPr>
        <p:txBody>
          <a:bodyPr wrap="square" rtlCol="0">
            <a:spAutoFit/>
          </a:bodyPr>
          <a:lstStyle/>
          <a:p>
            <a:r>
              <a:rPr lang="es-CL" b="1" dirty="0"/>
              <a:t>Que</a:t>
            </a:r>
          </a:p>
        </p:txBody>
      </p:sp>
    </p:spTree>
    <p:extLst>
      <p:ext uri="{BB962C8B-B14F-4D97-AF65-F5344CB8AC3E}">
        <p14:creationId xmlns:p14="http://schemas.microsoft.com/office/powerpoint/2010/main" val="361719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55538BE-A514-5A01-8AF8-FB2AD0FCB7F6}"/>
              </a:ext>
            </a:extLst>
          </p:cNvPr>
          <p:cNvPicPr>
            <a:picLocks noChangeAspect="1"/>
          </p:cNvPicPr>
          <p:nvPr/>
        </p:nvPicPr>
        <p:blipFill rotWithShape="1">
          <a:blip r:embed="rId3"/>
          <a:srcRect l="49387" t="36049" r="9646" b="24780"/>
          <a:stretch/>
        </p:blipFill>
        <p:spPr>
          <a:xfrm>
            <a:off x="5331125" y="2623042"/>
            <a:ext cx="6450483" cy="3469302"/>
          </a:xfrm>
          <a:prstGeom prst="rect">
            <a:avLst/>
          </a:prstGeom>
        </p:spPr>
      </p:pic>
      <p:sp>
        <p:nvSpPr>
          <p:cNvPr id="2" name="Título 1">
            <a:extLst>
              <a:ext uri="{FF2B5EF4-FFF2-40B4-BE49-F238E27FC236}">
                <a16:creationId xmlns:a16="http://schemas.microsoft.com/office/drawing/2014/main" id="{DB86C946-51B7-41A6-B4FB-E036E40DA220}"/>
              </a:ext>
            </a:extLst>
          </p:cNvPr>
          <p:cNvSpPr>
            <a:spLocks noGrp="1"/>
          </p:cNvSpPr>
          <p:nvPr>
            <p:ph type="title"/>
          </p:nvPr>
        </p:nvSpPr>
        <p:spPr>
          <a:xfrm>
            <a:off x="252919" y="2747162"/>
            <a:ext cx="2947482" cy="1507068"/>
          </a:xfrm>
        </p:spPr>
        <p:txBody>
          <a:bodyPr>
            <a:normAutofit fontScale="90000"/>
          </a:bodyPr>
          <a:lstStyle/>
          <a:p>
            <a:pPr algn="r"/>
            <a:r>
              <a:rPr lang="es-CL" b="1" dirty="0"/>
              <a:t>II. Seguimiento de calidad del Forraje</a:t>
            </a:r>
          </a:p>
        </p:txBody>
      </p:sp>
      <p:pic>
        <p:nvPicPr>
          <p:cNvPr id="5" name="Imagen 4">
            <a:extLst>
              <a:ext uri="{FF2B5EF4-FFF2-40B4-BE49-F238E27FC236}">
                <a16:creationId xmlns:a16="http://schemas.microsoft.com/office/drawing/2014/main" id="{38901EDC-057D-4FFA-B264-7B67984D6837}"/>
              </a:ext>
            </a:extLst>
          </p:cNvPr>
          <p:cNvPicPr>
            <a:picLocks noChangeAspect="1"/>
          </p:cNvPicPr>
          <p:nvPr/>
        </p:nvPicPr>
        <p:blipFill rotWithShape="1">
          <a:blip r:embed="rId4"/>
          <a:srcRect l="68259" t="17346" r="11413" b="43802"/>
          <a:stretch/>
        </p:blipFill>
        <p:spPr>
          <a:xfrm>
            <a:off x="3486580" y="763741"/>
            <a:ext cx="3026363" cy="1859302"/>
          </a:xfrm>
          <a:prstGeom prst="rect">
            <a:avLst/>
          </a:prstGeom>
        </p:spPr>
      </p:pic>
      <p:sp>
        <p:nvSpPr>
          <p:cNvPr id="8" name="Rectángulo 7">
            <a:extLst>
              <a:ext uri="{FF2B5EF4-FFF2-40B4-BE49-F238E27FC236}">
                <a16:creationId xmlns:a16="http://schemas.microsoft.com/office/drawing/2014/main" id="{DA564CDC-B9F9-FA7A-D8DB-120249E20B36}"/>
              </a:ext>
            </a:extLst>
          </p:cNvPr>
          <p:cNvSpPr/>
          <p:nvPr/>
        </p:nvSpPr>
        <p:spPr>
          <a:xfrm>
            <a:off x="6512943" y="1952166"/>
            <a:ext cx="2783159" cy="670877"/>
          </a:xfrm>
          <a:prstGeom prst="rect">
            <a:avLst/>
          </a:prstGeom>
          <a:solidFill>
            <a:srgbClr val="9677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C9569AC2-50F4-6778-730E-8C66DE90D931}"/>
              </a:ext>
            </a:extLst>
          </p:cNvPr>
          <p:cNvSpPr txBox="1"/>
          <p:nvPr/>
        </p:nvSpPr>
        <p:spPr>
          <a:xfrm>
            <a:off x="6653830" y="2102938"/>
            <a:ext cx="2501385" cy="369332"/>
          </a:xfrm>
          <a:prstGeom prst="rect">
            <a:avLst/>
          </a:prstGeom>
          <a:noFill/>
        </p:spPr>
        <p:txBody>
          <a:bodyPr wrap="square" rtlCol="0">
            <a:spAutoFit/>
          </a:bodyPr>
          <a:lstStyle/>
          <a:p>
            <a:r>
              <a:rPr lang="es-CL" dirty="0"/>
              <a:t>Teledetección ambiental</a:t>
            </a:r>
          </a:p>
        </p:txBody>
      </p:sp>
      <p:cxnSp>
        <p:nvCxnSpPr>
          <p:cNvPr id="13" name="Conector recto de flecha 12">
            <a:extLst>
              <a:ext uri="{FF2B5EF4-FFF2-40B4-BE49-F238E27FC236}">
                <a16:creationId xmlns:a16="http://schemas.microsoft.com/office/drawing/2014/main" id="{C45D2A42-B14E-201F-52A0-46F8717F820C}"/>
              </a:ext>
            </a:extLst>
          </p:cNvPr>
          <p:cNvCxnSpPr>
            <a:cxnSpLocks/>
          </p:cNvCxnSpPr>
          <p:nvPr/>
        </p:nvCxnSpPr>
        <p:spPr>
          <a:xfrm>
            <a:off x="5814203" y="3995437"/>
            <a:ext cx="923027" cy="25879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F56CD781-F92C-7831-11AC-B6F6859BEAFB}"/>
              </a:ext>
            </a:extLst>
          </p:cNvPr>
          <p:cNvPicPr>
            <a:picLocks noChangeAspect="1"/>
          </p:cNvPicPr>
          <p:nvPr/>
        </p:nvPicPr>
        <p:blipFill rotWithShape="1">
          <a:blip r:embed="rId3"/>
          <a:srcRect l="44575" t="74339" r="43821" b="21887"/>
          <a:stretch/>
        </p:blipFill>
        <p:spPr>
          <a:xfrm>
            <a:off x="7904522" y="6092344"/>
            <a:ext cx="1414732" cy="258793"/>
          </a:xfrm>
          <a:prstGeom prst="rect">
            <a:avLst/>
          </a:prstGeom>
        </p:spPr>
      </p:pic>
      <p:pic>
        <p:nvPicPr>
          <p:cNvPr id="18" name="Imagen 17">
            <a:extLst>
              <a:ext uri="{FF2B5EF4-FFF2-40B4-BE49-F238E27FC236}">
                <a16:creationId xmlns:a16="http://schemas.microsoft.com/office/drawing/2014/main" id="{E996BA56-AB40-2BEB-2B9D-3F2DFECFE12A}"/>
              </a:ext>
            </a:extLst>
          </p:cNvPr>
          <p:cNvPicPr>
            <a:picLocks noChangeAspect="1"/>
          </p:cNvPicPr>
          <p:nvPr/>
        </p:nvPicPr>
        <p:blipFill rotWithShape="1">
          <a:blip r:embed="rId3"/>
          <a:srcRect l="8490" t="58260" r="89867" b="26667"/>
          <a:stretch/>
        </p:blipFill>
        <p:spPr>
          <a:xfrm>
            <a:off x="5130890" y="4825151"/>
            <a:ext cx="200236" cy="1033764"/>
          </a:xfrm>
          <a:prstGeom prst="rect">
            <a:avLst/>
          </a:prstGeom>
        </p:spPr>
      </p:pic>
    </p:spTree>
    <p:extLst>
      <p:ext uri="{BB962C8B-B14F-4D97-AF65-F5344CB8AC3E}">
        <p14:creationId xmlns:p14="http://schemas.microsoft.com/office/powerpoint/2010/main" val="1378725521"/>
      </p:ext>
    </p:extLst>
  </p:cSld>
  <p:clrMapOvr>
    <a:masterClrMapping/>
  </p:clrMapOvr>
</p:sld>
</file>

<file path=ppt/theme/theme1.xml><?xml version="1.0" encoding="utf-8"?>
<a:theme xmlns:a="http://schemas.openxmlformats.org/drawingml/2006/main" name="Marco">
  <a:themeElements>
    <a:clrScheme name="Naranj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TM03457475[[fn=Marco]]</Template>
  <TotalTime>2355</TotalTime>
  <Words>4193</Words>
  <Application>Microsoft Office PowerPoint</Application>
  <PresentationFormat>Panorámica</PresentationFormat>
  <Paragraphs>393</Paragraphs>
  <Slides>31</Slides>
  <Notes>16</Notes>
  <HiddenSlides>2</HiddenSlides>
  <MMClips>0</MMClips>
  <ScaleCrop>false</ScaleCrop>
  <HeadingPairs>
    <vt:vector size="4" baseType="variant">
      <vt:variant>
        <vt:lpstr>Tema</vt:lpstr>
      </vt:variant>
      <vt:variant>
        <vt:i4>2</vt:i4>
      </vt:variant>
      <vt:variant>
        <vt:lpstr>Títulos de diapositiva</vt:lpstr>
      </vt:variant>
      <vt:variant>
        <vt:i4>31</vt:i4>
      </vt:variant>
    </vt:vector>
  </HeadingPairs>
  <TitlesOfParts>
    <vt:vector size="33" baseType="lpstr">
      <vt:lpstr>Marco</vt:lpstr>
      <vt:lpstr>Tema de Office</vt:lpstr>
      <vt:lpstr>Presentación de PowerPoint</vt:lpstr>
      <vt:lpstr>Migraciones</vt:lpstr>
      <vt:lpstr>Presentación de PowerPoint</vt:lpstr>
      <vt:lpstr>Presentación de PowerPoint</vt:lpstr>
      <vt:lpstr>Objetivo de estudio</vt:lpstr>
      <vt:lpstr>Modelo de estudio:  Ungulados de EEUU</vt:lpstr>
      <vt:lpstr>Presentación de PowerPoint</vt:lpstr>
      <vt:lpstr>I. Seguimiento de Animales</vt:lpstr>
      <vt:lpstr>II. Seguimiento de calidad del Forraje</vt:lpstr>
      <vt:lpstr>II. Seguimiento de calidad del Forraje</vt:lpstr>
      <vt:lpstr>II. Seguimiento de calidad del Forraje</vt:lpstr>
      <vt:lpstr>Preguntas a responder en este Articulo.</vt:lpstr>
      <vt:lpstr>Presentación de PowerPoint</vt:lpstr>
      <vt:lpstr>Presentación de PowerPoint</vt:lpstr>
      <vt:lpstr>Históricas: 65% a 100% migro,  Traslocadas: 9% de los individuos migra,   excepto en Laramie que hubo un 30% (Aunque solo fueron 7 de los 80 individuos traslocados)</vt:lpstr>
      <vt:lpstr>Resultado: Propensión no se correlaciona con magnitud de la onda ni la distancia de la onda</vt:lpstr>
      <vt:lpstr>Preguntas a responder en este Articulo.</vt:lpstr>
      <vt:lpstr>Presentación de PowerPoint</vt:lpstr>
      <vt:lpstr>3. ¿Es la conducta aprendida?</vt:lpstr>
      <vt:lpstr>3. ¿Es la conducta aprendida?</vt:lpstr>
      <vt:lpstr>¿Migración es un fenómeno extendido en ungulados?</vt:lpstr>
      <vt:lpstr>Conclusión</vt:lpstr>
      <vt:lpstr>Material adicional</vt:lpstr>
      <vt:lpstr>Bibliografía utilizada</vt:lpstr>
      <vt:lpstr>Lectura y Presentación seminarios</vt:lpstr>
      <vt:lpstr>El Párrafo: La primera línea</vt:lpstr>
      <vt:lpstr>El Párrafo: La primera línea</vt:lpstr>
      <vt:lpstr>Como leer cada párrafo</vt:lpstr>
      <vt:lpstr>Como leer cada párrafo</vt:lpstr>
      <vt:lpstr>Presentar cada párrafo</vt:lpstr>
      <vt:lpstr>Ejemplo 1: Proteínas Aberrantes. Título: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Javier Nicolás Del Basto (francisco.delbasto)</dc:creator>
  <cp:lastModifiedBy>Francisco Javier Nicolás Del Basto Llancaqueo</cp:lastModifiedBy>
  <cp:revision>513</cp:revision>
  <cp:lastPrinted>2021-05-03T23:49:54Z</cp:lastPrinted>
  <dcterms:created xsi:type="dcterms:W3CDTF">2021-04-08T02:20:17Z</dcterms:created>
  <dcterms:modified xsi:type="dcterms:W3CDTF">2023-06-28T00:31:57Z</dcterms:modified>
</cp:coreProperties>
</file>