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24"/>
  </p:notesMasterIdLst>
  <p:sldIdLst>
    <p:sldId id="275" r:id="rId2"/>
    <p:sldId id="276" r:id="rId3"/>
    <p:sldId id="277" r:id="rId4"/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</p:sldIdLst>
  <p:sldSz cx="9144000" cy="5143500" type="screen16x9"/>
  <p:notesSz cx="6858000" cy="9144000"/>
  <p:embeddedFontLst>
    <p:embeddedFont>
      <p:font typeface="Proxima Nova" panose="020B0604020202020204" charset="0"/>
      <p:regular r:id="rId25"/>
      <p:bold r:id="rId26"/>
      <p:italic r:id="rId27"/>
      <p:boldItalic r:id="rId2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54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725362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1586c5578c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1586c5578c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1586c5578c9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1586c5578c9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1586c5578c9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1586c5578c9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1586c5578c9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1586c5578c9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1586c5578c9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1586c5578c9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1586c5578c9_0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1586c5578c9_0_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1586c5578c9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1586c5578c9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1586c5578c9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1586c5578c9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1586c5578c9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1586c5578c9_0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586c5578c9_0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586c5578c9_0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1585306772a_0_8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1585306772a_0_8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3310033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1586c5578c9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1586c5578c9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1586c5578c9_0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1586c5578c9_0_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1585306772a_0_8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1585306772a_0_8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1585306772a_0_8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1585306772a_0_8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1585306772a_0_8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1585306772a_0_8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1585306772a_0_8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1585306772a_0_8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1585306772a_0_8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1585306772a_0_8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1585306772a_0_8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1585306772a_0_8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title" hasCustomPrompt="1"/>
          </p:nvPr>
        </p:nvSpPr>
        <p:spPr>
          <a:xfrm>
            <a:off x="311700" y="991475"/>
            <a:ext cx="8520600" cy="191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1"/>
          </p:nvPr>
        </p:nvSpPr>
        <p:spPr>
          <a:xfrm>
            <a:off x="311700" y="3071300"/>
            <a:ext cx="8520600" cy="90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Google Shape;15;p3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lt2"/>
        </a:solid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7975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265500" y="1205825"/>
            <a:ext cx="4045200" cy="150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>
            <a:spLocks noGrp="1"/>
          </p:cNvSpPr>
          <p:nvPr>
            <p:ph type="body" idx="1"/>
          </p:nvPr>
        </p:nvSpPr>
        <p:spPr>
          <a:xfrm>
            <a:off x="311700" y="42368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pearmin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roxima Nova"/>
              <a:buChar char="●"/>
              <a:defRPr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drive.google.com/file/d/1lzilS28YMO9tzgszUytcvKXOqZfEw9tl/view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>
            <a:spLocks noGrp="1"/>
          </p:cNvSpPr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/>
              <a:t>¡Hola!</a:t>
            </a:r>
            <a:endParaRPr dirty="0"/>
          </a:p>
        </p:txBody>
      </p:sp>
      <p:sp>
        <p:nvSpPr>
          <p:cNvPr id="60" name="Google Shape;60;p13"/>
          <p:cNvSpPr txBox="1">
            <a:spLocks noGrp="1"/>
          </p:cNvSpPr>
          <p:nvPr>
            <p:ph type="subTitle" idx="1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/>
              <a:t>Presentémonos.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11866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>
            <a:spLocks noGrp="1"/>
          </p:cNvSpPr>
          <p:nvPr>
            <p:ph type="title"/>
          </p:nvPr>
        </p:nvSpPr>
        <p:spPr>
          <a:xfrm>
            <a:off x="3310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Ronda de preguntas.</a:t>
            </a:r>
            <a:endParaRPr/>
          </a:p>
        </p:txBody>
      </p:sp>
      <p:sp>
        <p:nvSpPr>
          <p:cNvPr id="94" name="Google Shape;94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/>
              <a:t>¿Es el podcast el mejor formato para esta idea? ¿Por qué?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/>
              <a:t>¿Por qué somos nosotras las personas adecuadas para hacer este podcast?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/>
              <a:t>¿Quién escucharía este podcast? ¿Dónde? ¿Haciendo qué?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9144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➔"/>
            </a:pPr>
            <a:r>
              <a:rPr lang="es"/>
              <a:t>Proyección: </a:t>
            </a:r>
            <a:r>
              <a:rPr lang="es" b="1"/>
              <a:t>piénsalo como parte de algo más grande.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Formatos que deberían considerar. </a:t>
            </a:r>
            <a:endParaRPr/>
          </a:p>
        </p:txBody>
      </p:sp>
      <p:sp>
        <p:nvSpPr>
          <p:cNvPr id="100" name="Google Shape;100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/>
              <a:t>Programa de entrevistas con uno o dos conductores. Coffee Break, del IAC (Es).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/>
              <a:t>Podcast narrativo de no ficción. Ejemplo: Radiolab, de la WNYC Radio.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/>
              <a:t>Serie de cápsulas o micro episodios. Ejemplo: Chompers, de Gimlet Media.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9144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➔"/>
            </a:pPr>
            <a:r>
              <a:rPr lang="es"/>
              <a:t>Otros: </a:t>
            </a:r>
            <a:r>
              <a:rPr lang="es" b="1"/>
              <a:t>paisaje sonoro, monólogo (“La Ciencia Pop”), ficción y más.</a:t>
            </a:r>
            <a:endParaRPr b="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Ronda de preguntas.</a:t>
            </a:r>
            <a:endParaRPr/>
          </a:p>
        </p:txBody>
      </p:sp>
      <p:sp>
        <p:nvSpPr>
          <p:cNvPr id="106" name="Google Shape;106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/>
              <a:t>Entrevista: ¿Quién o quiénes conducirían? ¿Cómo habla tu fuente?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/>
              <a:t>Narrativo: ¿Quiénes serían tus personajes? ¿Cómo sería el arco narrativo?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/>
              <a:t>Cápsulas: ¿Cuál sería su sello sonoro? ¿Cómo organizarías los contenidos?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9144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➔"/>
            </a:pPr>
            <a:r>
              <a:rPr lang="es"/>
              <a:t>Entonces… </a:t>
            </a:r>
            <a:r>
              <a:rPr lang="es" b="1"/>
              <a:t>¿Qué formato van a elegir? ¿Experimentarán con otro?</a:t>
            </a:r>
            <a:endParaRPr b="1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2"/>
          <p:cNvSpPr txBox="1">
            <a:spLocks noGrp="1"/>
          </p:cNvSpPr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Preproducción y producción.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Investigación y pre entrevista.</a:t>
            </a:r>
            <a:endParaRPr/>
          </a:p>
        </p:txBody>
      </p:sp>
      <p:sp>
        <p:nvSpPr>
          <p:cNvPr id="117" name="Google Shape;117;p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/>
              <a:t>Manejar el tema para hacer buenas preguntas y una buena propuesta.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/>
              <a:t>¿Qué necesito que me aporten mis fuentes? ¿Por qué los busco?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/>
              <a:t>La pre entrevista debe ser por voz. Es una especie de casting y presentación.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9144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➔"/>
            </a:pPr>
            <a:r>
              <a:rPr lang="es"/>
              <a:t>Deben tener acceso a su fuente </a:t>
            </a:r>
            <a:r>
              <a:rPr lang="es" b="1"/>
              <a:t>antes</a:t>
            </a:r>
            <a:r>
              <a:rPr lang="es"/>
              <a:t> del pitch.</a:t>
            </a:r>
            <a:endParaRPr b="1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La entrevista.</a:t>
            </a:r>
            <a:endParaRPr/>
          </a:p>
        </p:txBody>
      </p:sp>
      <p:sp>
        <p:nvSpPr>
          <p:cNvPr id="123" name="Google Shape;123;p2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 dirty="0"/>
              <a:t>Deben pedir que su fuente se presente.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 dirty="0"/>
              <a:t>Las preguntas deben seguir un arco narrativo y tocar todos los puntos.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 dirty="0"/>
              <a:t>No deben tener miedo a actuar de ignorantes. </a:t>
            </a:r>
            <a:r>
              <a:rPr lang="es" u="sng" dirty="0">
                <a:solidFill>
                  <a:schemeClr val="dk2"/>
                </a:solid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Ejemplo.</a:t>
            </a:r>
            <a:endParaRPr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9144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➔"/>
            </a:pPr>
            <a:r>
              <a:rPr lang="es" dirty="0"/>
              <a:t>Esto es audio. </a:t>
            </a:r>
            <a:r>
              <a:rPr lang="es" b="1" dirty="0"/>
              <a:t>Las preguntas y respuestas deben ser descriptivas.</a:t>
            </a:r>
            <a:endParaRPr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Google Shape;128;p25" title="814763019.mp4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43000" y="4488"/>
            <a:ext cx="6858000" cy="513452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Ronda de preguntas.</a:t>
            </a:r>
            <a:endParaRPr/>
          </a:p>
        </p:txBody>
      </p:sp>
      <p:sp>
        <p:nvSpPr>
          <p:cNvPr id="134" name="Google Shape;134;p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/>
              <a:t>¿A quién/es entrevistarán? ¿Por qué?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/>
              <a:t>¿Quién podría ser un plan B?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/>
              <a:t>¿Qué les preguntarán?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9144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➔"/>
            </a:pPr>
            <a:r>
              <a:rPr lang="es"/>
              <a:t>Foco: piensa </a:t>
            </a:r>
            <a:r>
              <a:rPr lang="es" b="1"/>
              <a:t>qué te diría esa persona.</a:t>
            </a:r>
            <a:r>
              <a:rPr lang="es"/>
              <a:t> ¿Qué frase buscas?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7"/>
          <p:cNvSpPr txBox="1">
            <a:spLocks noGrp="1"/>
          </p:cNvSpPr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Posproducción.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Equipos y software.</a:t>
            </a:r>
            <a:endParaRPr/>
          </a:p>
        </p:txBody>
      </p:sp>
      <p:sp>
        <p:nvSpPr>
          <p:cNvPr id="145" name="Google Shape;145;p2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 dirty="0"/>
              <a:t>Todo el audio será de producción propia y la grabación corre por su cuenta.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 dirty="0"/>
              <a:t>Debemos considerar las capacidades de Adobe Audition o similares en el pitch.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 dirty="0"/>
              <a:t>Siempre monitoreen lo que están grabando y eviten llamadas telefónicas.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9144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➔"/>
            </a:pPr>
            <a:r>
              <a:rPr lang="es" dirty="0"/>
              <a:t>Profundizaremos en esto la clase del </a:t>
            </a:r>
            <a:r>
              <a:rPr lang="es" b="1" dirty="0"/>
              <a:t>martes 10 de octubre.</a:t>
            </a:r>
            <a:endParaRPr b="1"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4F9290-A853-1B28-B2CB-2A9449FCD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CL" sz="4800" dirty="0"/>
              <a:t>Contexto</a:t>
            </a:r>
          </a:p>
        </p:txBody>
      </p:sp>
    </p:spTree>
    <p:extLst>
      <p:ext uri="{BB962C8B-B14F-4D97-AF65-F5344CB8AC3E}">
        <p14:creationId xmlns:p14="http://schemas.microsoft.com/office/powerpoint/2010/main" val="4358249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9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67683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Receso.</a:t>
            </a:r>
            <a:endParaRPr/>
          </a:p>
          <a:p>
            <a:pPr marL="457200" lvl="0" indent="-533400" algn="l" rtl="0">
              <a:spcBef>
                <a:spcPts val="0"/>
              </a:spcBef>
              <a:spcAft>
                <a:spcPts val="0"/>
              </a:spcAft>
              <a:buSzPts val="4800"/>
              <a:buChar char="●"/>
            </a:pPr>
            <a:r>
              <a:rPr lang="es"/>
              <a:t>Al volver nos separamos por grupos para preparar el pitch.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3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Recomendaciones: podcasts, apps, webs y software.</a:t>
            </a:r>
            <a:endParaRPr/>
          </a:p>
        </p:txBody>
      </p:sp>
      <p:sp>
        <p:nvSpPr>
          <p:cNvPr id="156" name="Google Shape;156;p3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/>
              <a:t>Para PC y Mac: Adobe Audition (de pago, demo gratis) o Audacity (gratis).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/>
              <a:t>Android y iOS básico: grabadora por defecto o Lexis (gratis).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/>
              <a:t>Android avanzado: n-TrackStudio (gratis). iOS avanzado: Garageband (gratis).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/>
              <a:t>Música sin copyright: Bensound, Tunetank o Pixabay.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/>
              <a:t>Efectos de sonido sin copyright: Freesound, Zapsplat o Pixabay.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s"/>
              <a:t>Podcasts sobre ciencias: Radiolab, Gastropod, 99% Invisible.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31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76362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Trabajo en grupos.</a:t>
            </a:r>
            <a:endParaRPr/>
          </a:p>
          <a:p>
            <a:pPr marL="457200" lvl="0" indent="-533400" algn="l" rtl="0">
              <a:spcBef>
                <a:spcPts val="0"/>
              </a:spcBef>
              <a:spcAft>
                <a:spcPts val="0"/>
              </a:spcAft>
              <a:buSzPts val="4800"/>
              <a:buChar char="●"/>
            </a:pPr>
            <a:r>
              <a:rPr lang="es"/>
              <a:t>Resolver las preguntas planteadas sobre el pitch y las tres etapas de producción.</a:t>
            </a:r>
            <a:endParaRPr/>
          </a:p>
        </p:txBody>
      </p:sp>
      <p:sp>
        <p:nvSpPr>
          <p:cNvPr id="162" name="Google Shape;162;p31"/>
          <p:cNvSpPr txBox="1"/>
          <p:nvPr/>
        </p:nvSpPr>
        <p:spPr>
          <a:xfrm>
            <a:off x="4807744" y="4211700"/>
            <a:ext cx="3647431" cy="615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>
                <a:solidFill>
                  <a:schemeClr val="lt1"/>
                </a:solidFill>
                <a:highlight>
                  <a:schemeClr val="dk1"/>
                </a:highlight>
                <a:latin typeface="Proxima Nova"/>
                <a:ea typeface="Proxima Nova"/>
                <a:cs typeface="Proxima Nova"/>
                <a:sym typeface="Proxima Nova"/>
              </a:rPr>
              <a:t>Próxima clase: martes 26 de septiembre.</a:t>
            </a:r>
            <a:endParaRPr dirty="0">
              <a:solidFill>
                <a:schemeClr val="lt1"/>
              </a:solidFill>
              <a:highlight>
                <a:schemeClr val="dk1"/>
              </a:highlight>
              <a:latin typeface="Proxima Nova"/>
              <a:ea typeface="Proxima Nova"/>
              <a:cs typeface="Proxima Nova"/>
              <a:sym typeface="Proxima Nova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>
                <a:solidFill>
                  <a:schemeClr val="lt1"/>
                </a:solidFill>
                <a:highlight>
                  <a:schemeClr val="dk1"/>
                </a:highlight>
                <a:latin typeface="Proxima Nova"/>
                <a:ea typeface="Proxima Nova"/>
                <a:cs typeface="Proxima Nova"/>
                <a:sym typeface="Proxima Nova"/>
              </a:rPr>
              <a:t>¿Cómo se escribe un guión?</a:t>
            </a:r>
            <a:endParaRPr dirty="0">
              <a:solidFill>
                <a:schemeClr val="lt1"/>
              </a:solidFill>
              <a:highlight>
                <a:schemeClr val="dk1"/>
              </a:highlight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/>
              <a:t>Medios convergentes y transmedia.</a:t>
            </a:r>
            <a:endParaRPr dirty="0"/>
          </a:p>
        </p:txBody>
      </p:sp>
      <p:sp>
        <p:nvSpPr>
          <p:cNvPr id="72" name="Google Shape;72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 dirty="0"/>
              <a:t>Consumo de medios tradicionales a la baja.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 dirty="0"/>
              <a:t>Hace casi dos décadas explotan los podcast independientes.</a:t>
            </a: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-CL" dirty="0"/>
              <a:t>Autoproducción, diversidad de contenidos, escucha asincrónica, portabilidad.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9144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➔"/>
            </a:pPr>
            <a:r>
              <a:rPr lang="es" dirty="0"/>
              <a:t>Oportunidad de comunicar: </a:t>
            </a:r>
            <a:r>
              <a:rPr lang="es" b="1" dirty="0"/>
              <a:t>aunque con muchísima competencia.</a:t>
            </a:r>
            <a:endParaRPr b="1"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38235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>
            <a:spLocks noGrp="1"/>
          </p:cNvSpPr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/>
              <a:t>¿Cómo se hace un podcast?</a:t>
            </a:r>
            <a:endParaRPr dirty="0"/>
          </a:p>
        </p:txBody>
      </p:sp>
      <p:sp>
        <p:nvSpPr>
          <p:cNvPr id="60" name="Google Shape;60;p13"/>
          <p:cNvSpPr txBox="1">
            <a:spLocks noGrp="1"/>
          </p:cNvSpPr>
          <p:nvPr>
            <p:ph type="subTitle" idx="1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Fases, producción y preparación del pitch.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>
            <a:spLocks noGrp="1"/>
          </p:cNvSpPr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Primero: ¿Qué es un podcast?</a:t>
            </a:r>
            <a:endParaRPr/>
          </a:p>
        </p:txBody>
      </p:sp>
      <p:sp>
        <p:nvSpPr>
          <p:cNvPr id="66" name="Google Shape;66;p14"/>
          <p:cNvSpPr txBox="1"/>
          <p:nvPr/>
        </p:nvSpPr>
        <p:spPr>
          <a:xfrm>
            <a:off x="2454800" y="3009825"/>
            <a:ext cx="42063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rPr>
              <a:t>A grosso modo.</a:t>
            </a:r>
            <a:endParaRPr>
              <a:solidFill>
                <a:schemeClr val="lt1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rPr>
              <a:t>Luego lo profundizarán con el profesor Diego Pozo.</a:t>
            </a:r>
            <a:endParaRPr>
              <a:solidFill>
                <a:schemeClr val="lt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Un podcast no es radio.</a:t>
            </a:r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/>
              <a:t>Cualquiera puede hacer uno y distribuirlo.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/>
              <a:t>Es un archivo de audio subido a internet que busca fidelizar a una audiencia.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/>
              <a:t>Mejores equipos comunican mejor, pero no olvidemos que esto no es radio.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9144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➔"/>
            </a:pPr>
            <a:r>
              <a:rPr lang="es"/>
              <a:t>Podcast: </a:t>
            </a:r>
            <a:r>
              <a:rPr lang="es" b="1"/>
              <a:t>le habla a un nicho, es multiplataforma y a la carta.</a:t>
            </a:r>
            <a:endParaRPr b="1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Un podcast no es radio. Pero aparenta serlo.</a:t>
            </a:r>
            <a:endParaRPr/>
          </a:p>
        </p:txBody>
      </p:sp>
      <p:sp>
        <p:nvSpPr>
          <p:cNvPr id="78" name="Google Shape;78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/>
              <a:t>La voz es un instrumento monofónico. Necesitamos grabarla y escucharla como tal.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/>
              <a:t>Ustedes no los usarán, pero tenemos que conocer softwares de audio.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/>
              <a:t>Pero antes de grabar, editar y sonorizar nuestro podcast tenemos que producirlo.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9144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➔"/>
            </a:pPr>
            <a:r>
              <a:rPr lang="es"/>
              <a:t>Producción: </a:t>
            </a:r>
            <a:r>
              <a:rPr lang="es" b="1"/>
              <a:t>¿con quiénes, cómo y de qué hablaré? ¿Y por qué?</a:t>
            </a:r>
            <a:endParaRPr b="1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83532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Hoy.</a:t>
            </a:r>
            <a:endParaRPr/>
          </a:p>
          <a:p>
            <a:pPr marL="457200" lvl="0" indent="-533400" algn="l" rtl="0">
              <a:spcBef>
                <a:spcPts val="0"/>
              </a:spcBef>
              <a:spcAft>
                <a:spcPts val="0"/>
              </a:spcAft>
              <a:buSzPts val="4800"/>
              <a:buChar char="●"/>
            </a:pPr>
            <a:r>
              <a:rPr lang="es"/>
              <a:t>Idea y pitch.</a:t>
            </a:r>
            <a:endParaRPr/>
          </a:p>
          <a:p>
            <a:pPr marL="457200" lvl="0" indent="-533400" algn="l" rtl="0">
              <a:spcBef>
                <a:spcPts val="0"/>
              </a:spcBef>
              <a:spcAft>
                <a:spcPts val="0"/>
              </a:spcAft>
              <a:buSzPts val="4800"/>
              <a:buChar char="●"/>
            </a:pPr>
            <a:r>
              <a:rPr lang="es"/>
              <a:t>Preproducción y producción.</a:t>
            </a:r>
            <a:endParaRPr/>
          </a:p>
          <a:p>
            <a:pPr marL="457200" lvl="0" indent="-533400" algn="l" rtl="0">
              <a:spcBef>
                <a:spcPts val="0"/>
              </a:spcBef>
              <a:spcAft>
                <a:spcPts val="0"/>
              </a:spcAft>
              <a:buSzPts val="4800"/>
              <a:buChar char="●"/>
            </a:pPr>
            <a:r>
              <a:rPr lang="es"/>
              <a:t>Posproducción.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>
            <a:spLocks noGrp="1"/>
          </p:cNvSpPr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Afinemos las ideas.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pearmint">
  <a:themeElements>
    <a:clrScheme name="Spearmint">
      <a:dk1>
        <a:srgbClr val="202729"/>
      </a:dk1>
      <a:lt1>
        <a:srgbClr val="FFFFFF"/>
      </a:lt1>
      <a:dk2>
        <a:srgbClr val="4BA173"/>
      </a:dk2>
      <a:lt2>
        <a:srgbClr val="63D297"/>
      </a:lt2>
      <a:accent1>
        <a:srgbClr val="353744"/>
      </a:accent1>
      <a:accent2>
        <a:srgbClr val="424242"/>
      </a:accent2>
      <a:accent3>
        <a:srgbClr val="616161"/>
      </a:accent3>
      <a:accent4>
        <a:srgbClr val="999999"/>
      </a:accent4>
      <a:accent5>
        <a:srgbClr val="FF5252"/>
      </a:accent5>
      <a:accent6>
        <a:srgbClr val="FFF176"/>
      </a:accent6>
      <a:hlink>
        <a:srgbClr val="FF5252"/>
      </a:hlink>
      <a:folHlink>
        <a:srgbClr val="FF525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752</Words>
  <Application>Microsoft Office PowerPoint</Application>
  <PresentationFormat>Presentación en pantalla (16:9)</PresentationFormat>
  <Paragraphs>99</Paragraphs>
  <Slides>22</Slides>
  <Notes>21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5" baseType="lpstr">
      <vt:lpstr>Proxima Nova</vt:lpstr>
      <vt:lpstr>Arial</vt:lpstr>
      <vt:lpstr>Spearmint</vt:lpstr>
      <vt:lpstr>¡Hola!</vt:lpstr>
      <vt:lpstr>Contexto</vt:lpstr>
      <vt:lpstr>Medios convergentes y transmedia.</vt:lpstr>
      <vt:lpstr>¿Cómo se hace un podcast?</vt:lpstr>
      <vt:lpstr>Primero: ¿Qué es un podcast?</vt:lpstr>
      <vt:lpstr>Un podcast no es radio.</vt:lpstr>
      <vt:lpstr>Un podcast no es radio. Pero aparenta serlo.</vt:lpstr>
      <vt:lpstr>Hoy. Idea y pitch. Preproducción y producción. Posproducción.</vt:lpstr>
      <vt:lpstr>Afinemos las ideas.</vt:lpstr>
      <vt:lpstr>Ronda de preguntas.</vt:lpstr>
      <vt:lpstr>Formatos que deberían considerar. </vt:lpstr>
      <vt:lpstr>Ronda de preguntas.</vt:lpstr>
      <vt:lpstr>Preproducción y producción.</vt:lpstr>
      <vt:lpstr>Investigación y pre entrevista.</vt:lpstr>
      <vt:lpstr>La entrevista.</vt:lpstr>
      <vt:lpstr>Presentación de PowerPoint</vt:lpstr>
      <vt:lpstr>Ronda de preguntas.</vt:lpstr>
      <vt:lpstr>Posproducción.</vt:lpstr>
      <vt:lpstr>Equipos y software.</vt:lpstr>
      <vt:lpstr>Receso. Al volver nos separamos por grupos para preparar el pitch.</vt:lpstr>
      <vt:lpstr>Recomendaciones: podcasts, apps, webs y software.</vt:lpstr>
      <vt:lpstr>Trabajo en grupos. Resolver las preguntas planteadas sobre el pitch y las tres etapas de producción.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¡Hola!</dc:title>
  <cp:lastModifiedBy>Iván Rimassa Saavedra</cp:lastModifiedBy>
  <cp:revision>1</cp:revision>
  <dcterms:modified xsi:type="dcterms:W3CDTF">2023-09-14T23:12:01Z</dcterms:modified>
</cp:coreProperties>
</file>