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4"/>
  </p:notesMasterIdLst>
  <p:handoutMasterIdLst>
    <p:handoutMasterId r:id="rId95"/>
  </p:handoutMasterIdLst>
  <p:sldIdLst>
    <p:sldId id="256" r:id="rId2"/>
    <p:sldId id="259" r:id="rId3"/>
    <p:sldId id="260" r:id="rId4"/>
    <p:sldId id="261" r:id="rId5"/>
    <p:sldId id="257" r:id="rId6"/>
    <p:sldId id="263" r:id="rId7"/>
    <p:sldId id="264" r:id="rId8"/>
    <p:sldId id="265" r:id="rId9"/>
    <p:sldId id="267" r:id="rId10"/>
    <p:sldId id="269" r:id="rId11"/>
    <p:sldId id="268" r:id="rId12"/>
    <p:sldId id="266" r:id="rId13"/>
    <p:sldId id="271" r:id="rId14"/>
    <p:sldId id="273" r:id="rId15"/>
    <p:sldId id="274" r:id="rId16"/>
    <p:sldId id="272" r:id="rId17"/>
    <p:sldId id="280" r:id="rId18"/>
    <p:sldId id="275" r:id="rId19"/>
    <p:sldId id="276" r:id="rId20"/>
    <p:sldId id="277" r:id="rId21"/>
    <p:sldId id="278" r:id="rId22"/>
    <p:sldId id="279" r:id="rId23"/>
    <p:sldId id="281" r:id="rId24"/>
    <p:sldId id="282" r:id="rId25"/>
    <p:sldId id="283" r:id="rId26"/>
    <p:sldId id="284" r:id="rId27"/>
    <p:sldId id="285" r:id="rId28"/>
    <p:sldId id="286" r:id="rId29"/>
    <p:sldId id="287" r:id="rId30"/>
    <p:sldId id="288" r:id="rId31"/>
    <p:sldId id="289" r:id="rId32"/>
    <p:sldId id="290" r:id="rId33"/>
    <p:sldId id="303" r:id="rId34"/>
    <p:sldId id="291" r:id="rId35"/>
    <p:sldId id="292" r:id="rId36"/>
    <p:sldId id="293" r:id="rId37"/>
    <p:sldId id="296" r:id="rId38"/>
    <p:sldId id="294" r:id="rId39"/>
    <p:sldId id="304" r:id="rId40"/>
    <p:sldId id="306" r:id="rId41"/>
    <p:sldId id="297" r:id="rId42"/>
    <p:sldId id="295" r:id="rId43"/>
    <p:sldId id="302" r:id="rId44"/>
    <p:sldId id="307" r:id="rId45"/>
    <p:sldId id="308" r:id="rId46"/>
    <p:sldId id="309" r:id="rId47"/>
    <p:sldId id="310" r:id="rId48"/>
    <p:sldId id="311" r:id="rId49"/>
    <p:sldId id="328" r:id="rId50"/>
    <p:sldId id="313" r:id="rId51"/>
    <p:sldId id="330" r:id="rId52"/>
    <p:sldId id="331" r:id="rId53"/>
    <p:sldId id="332" r:id="rId54"/>
    <p:sldId id="333" r:id="rId55"/>
    <p:sldId id="329" r:id="rId56"/>
    <p:sldId id="334" r:id="rId57"/>
    <p:sldId id="335" r:id="rId58"/>
    <p:sldId id="340" r:id="rId59"/>
    <p:sldId id="341" r:id="rId60"/>
    <p:sldId id="336" r:id="rId61"/>
    <p:sldId id="342" r:id="rId62"/>
    <p:sldId id="337" r:id="rId63"/>
    <p:sldId id="343" r:id="rId64"/>
    <p:sldId id="344" r:id="rId65"/>
    <p:sldId id="338" r:id="rId66"/>
    <p:sldId id="351" r:id="rId67"/>
    <p:sldId id="339" r:id="rId68"/>
    <p:sldId id="352" r:id="rId69"/>
    <p:sldId id="353" r:id="rId70"/>
    <p:sldId id="314" r:id="rId71"/>
    <p:sldId id="315" r:id="rId72"/>
    <p:sldId id="316" r:id="rId73"/>
    <p:sldId id="317" r:id="rId74"/>
    <p:sldId id="318" r:id="rId75"/>
    <p:sldId id="319" r:id="rId76"/>
    <p:sldId id="324" r:id="rId77"/>
    <p:sldId id="325" r:id="rId78"/>
    <p:sldId id="326" r:id="rId79"/>
    <p:sldId id="327" r:id="rId80"/>
    <p:sldId id="320" r:id="rId81"/>
    <p:sldId id="345" r:id="rId82"/>
    <p:sldId id="346" r:id="rId83"/>
    <p:sldId id="347" r:id="rId84"/>
    <p:sldId id="348" r:id="rId85"/>
    <p:sldId id="349" r:id="rId86"/>
    <p:sldId id="363" r:id="rId87"/>
    <p:sldId id="354" r:id="rId88"/>
    <p:sldId id="355" r:id="rId89"/>
    <p:sldId id="356" r:id="rId90"/>
    <p:sldId id="360" r:id="rId91"/>
    <p:sldId id="361" r:id="rId92"/>
    <p:sldId id="362" r:id="rId93"/>
  </p:sldIdLst>
  <p:sldSz cx="9144000" cy="6858000" type="screen4x3"/>
  <p:notesSz cx="7315200" cy="9601200"/>
  <p:defaultTextStyle>
    <a:defPPr>
      <a:defRPr lang="es-ES_tradnl"/>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053" autoAdjust="0"/>
  </p:normalViewPr>
  <p:slideViewPr>
    <p:cSldViewPr>
      <p:cViewPr varScale="1">
        <p:scale>
          <a:sx n="107" d="100"/>
          <a:sy n="107" d="100"/>
        </p:scale>
        <p:origin x="1740"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174AF84-3E32-47B6-9F77-5AEEDD38314F}"/>
              </a:ext>
            </a:extLst>
          </p:cNvPr>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s-ES_tradnl" altLang="es-CL"/>
          </a:p>
        </p:txBody>
      </p:sp>
      <p:sp>
        <p:nvSpPr>
          <p:cNvPr id="44035" name="Rectangle 3">
            <a:extLst>
              <a:ext uri="{FF2B5EF4-FFF2-40B4-BE49-F238E27FC236}">
                <a16:creationId xmlns:a16="http://schemas.microsoft.com/office/drawing/2014/main" id="{FED7D227-A8A2-44D6-BADE-425CE2BED4D1}"/>
              </a:ext>
            </a:extLst>
          </p:cNvPr>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s-ES_tradnl" altLang="es-CL"/>
          </a:p>
        </p:txBody>
      </p:sp>
      <p:sp>
        <p:nvSpPr>
          <p:cNvPr id="44036" name="Rectangle 4">
            <a:extLst>
              <a:ext uri="{FF2B5EF4-FFF2-40B4-BE49-F238E27FC236}">
                <a16:creationId xmlns:a16="http://schemas.microsoft.com/office/drawing/2014/main" id="{B261B6E6-56A1-4CDA-B80A-DB68BD897C11}"/>
              </a:ext>
            </a:extLst>
          </p:cNvPr>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s-ES_tradnl" altLang="es-CL"/>
          </a:p>
        </p:txBody>
      </p:sp>
      <p:sp>
        <p:nvSpPr>
          <p:cNvPr id="44037" name="Rectangle 5">
            <a:extLst>
              <a:ext uri="{FF2B5EF4-FFF2-40B4-BE49-F238E27FC236}">
                <a16:creationId xmlns:a16="http://schemas.microsoft.com/office/drawing/2014/main" id="{E356F6EC-D439-4650-BC7D-71C111683C6C}"/>
              </a:ext>
            </a:extLst>
          </p:cNvPr>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395C2E7-704A-4D70-AC3A-85737F53AC3F}" type="slidenum">
              <a:rPr lang="es-ES_tradnl" altLang="es-CL"/>
              <a:pPr/>
              <a:t>‹Nº›</a:t>
            </a:fld>
            <a:endParaRPr lang="es-ES_tradnl" altLang="es-C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82E0B53-A5CB-431B-9CC3-C1A01176F765}"/>
              </a:ext>
            </a:extLst>
          </p:cNvPr>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vl1pPr>
          </a:lstStyle>
          <a:p>
            <a:endParaRPr lang="es-ES_tradnl" altLang="es-CL"/>
          </a:p>
        </p:txBody>
      </p:sp>
      <p:sp>
        <p:nvSpPr>
          <p:cNvPr id="24579" name="Rectangle 3">
            <a:extLst>
              <a:ext uri="{FF2B5EF4-FFF2-40B4-BE49-F238E27FC236}">
                <a16:creationId xmlns:a16="http://schemas.microsoft.com/office/drawing/2014/main" id="{D487312B-4B9C-46F1-8B78-A3C69A74D7E4}"/>
              </a:ext>
            </a:extLst>
          </p:cNvPr>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vl1pPr>
          </a:lstStyle>
          <a:p>
            <a:endParaRPr lang="es-ES_tradnl" altLang="es-CL"/>
          </a:p>
        </p:txBody>
      </p:sp>
      <p:sp>
        <p:nvSpPr>
          <p:cNvPr id="24580" name="Rectangle 4">
            <a:extLst>
              <a:ext uri="{FF2B5EF4-FFF2-40B4-BE49-F238E27FC236}">
                <a16:creationId xmlns:a16="http://schemas.microsoft.com/office/drawing/2014/main" id="{04734C19-4562-411A-BF2F-31515679F9D5}"/>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a:extLst>
              <a:ext uri="{FF2B5EF4-FFF2-40B4-BE49-F238E27FC236}">
                <a16:creationId xmlns:a16="http://schemas.microsoft.com/office/drawing/2014/main" id="{D5023BC5-61CC-46FB-88EB-61D2C40D9CB9}"/>
              </a:ext>
            </a:extLst>
          </p:cNvPr>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s-ES_tradnl" altLang="es-CL"/>
              <a:t>Haga clic para modificar el estilo de texto del patrón</a:t>
            </a:r>
          </a:p>
          <a:p>
            <a:pPr lvl="1"/>
            <a:r>
              <a:rPr lang="es-ES_tradnl" altLang="es-CL"/>
              <a:t>Segundo nivel</a:t>
            </a:r>
          </a:p>
          <a:p>
            <a:pPr lvl="2"/>
            <a:r>
              <a:rPr lang="es-ES_tradnl" altLang="es-CL"/>
              <a:t>Tercer nivel</a:t>
            </a:r>
          </a:p>
          <a:p>
            <a:pPr lvl="3"/>
            <a:r>
              <a:rPr lang="es-ES_tradnl" altLang="es-CL"/>
              <a:t>Cuarto nivel</a:t>
            </a:r>
          </a:p>
          <a:p>
            <a:pPr lvl="4"/>
            <a:r>
              <a:rPr lang="es-ES_tradnl" altLang="es-CL"/>
              <a:t>Quinto nivel</a:t>
            </a:r>
          </a:p>
        </p:txBody>
      </p:sp>
      <p:sp>
        <p:nvSpPr>
          <p:cNvPr id="24582" name="Rectangle 6">
            <a:extLst>
              <a:ext uri="{FF2B5EF4-FFF2-40B4-BE49-F238E27FC236}">
                <a16:creationId xmlns:a16="http://schemas.microsoft.com/office/drawing/2014/main" id="{3FFD6F08-9865-43A9-95BA-C1EE9345050B}"/>
              </a:ext>
            </a:extLst>
          </p:cNvPr>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vl1pPr>
          </a:lstStyle>
          <a:p>
            <a:endParaRPr lang="es-ES_tradnl" altLang="es-CL"/>
          </a:p>
        </p:txBody>
      </p:sp>
      <p:sp>
        <p:nvSpPr>
          <p:cNvPr id="24583" name="Rectangle 7">
            <a:extLst>
              <a:ext uri="{FF2B5EF4-FFF2-40B4-BE49-F238E27FC236}">
                <a16:creationId xmlns:a16="http://schemas.microsoft.com/office/drawing/2014/main" id="{7F19C943-EFEC-4C13-B183-F612717F705B}"/>
              </a:ext>
            </a:extLst>
          </p:cNvPr>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fld id="{5861CBE4-B1E3-4519-A8CC-1488F92802AB}" type="slidenum">
              <a:rPr lang="es-ES_tradnl" altLang="es-CL"/>
              <a:pPr/>
              <a:t>‹Nº›</a:t>
            </a:fld>
            <a:endParaRPr lang="es-ES_tradnl" altLang="es-C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67A1B2-5DC5-4003-9F5B-F4FEC0FCD6A2}"/>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55970EFD-9AE8-46F3-9FD0-CCB338C95CF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23942793-1E35-4CA4-9641-1FEAE127B62C}"/>
              </a:ext>
            </a:extLst>
          </p:cNvPr>
          <p:cNvSpPr>
            <a:spLocks noGrp="1"/>
          </p:cNvSpPr>
          <p:nvPr>
            <p:ph type="dt" sz="half" idx="10"/>
          </p:nvPr>
        </p:nvSpPr>
        <p:spPr/>
        <p:txBody>
          <a:bodyPr/>
          <a:lstStyle>
            <a:lvl1pPr>
              <a:defRPr/>
            </a:lvl1pPr>
          </a:lstStyle>
          <a:p>
            <a:r>
              <a:rPr lang="es-ES_tradnl" altLang="es-CL"/>
              <a:t>II 2010 MAC</a:t>
            </a:r>
          </a:p>
        </p:txBody>
      </p:sp>
      <p:sp>
        <p:nvSpPr>
          <p:cNvPr id="5" name="Marcador de pie de página 4">
            <a:extLst>
              <a:ext uri="{FF2B5EF4-FFF2-40B4-BE49-F238E27FC236}">
                <a16:creationId xmlns:a16="http://schemas.microsoft.com/office/drawing/2014/main" id="{009D1A5B-B225-43F3-9024-145D4569FA78}"/>
              </a:ext>
            </a:extLst>
          </p:cNvPr>
          <p:cNvSpPr>
            <a:spLocks noGrp="1"/>
          </p:cNvSpPr>
          <p:nvPr>
            <p:ph type="ftr" sz="quarter" idx="11"/>
          </p:nvPr>
        </p:nvSpPr>
        <p:spPr/>
        <p:txBody>
          <a:bodyPr/>
          <a:lstStyle>
            <a:lvl1pPr>
              <a:defRPr/>
            </a:lvl1pPr>
          </a:lstStyle>
          <a:p>
            <a:r>
              <a:rPr lang="es-ES_tradnl" altLang="es-CL"/>
              <a:t>Fisica III --- UBB</a:t>
            </a:r>
          </a:p>
        </p:txBody>
      </p:sp>
      <p:sp>
        <p:nvSpPr>
          <p:cNvPr id="6" name="Marcador de número de diapositiva 5">
            <a:extLst>
              <a:ext uri="{FF2B5EF4-FFF2-40B4-BE49-F238E27FC236}">
                <a16:creationId xmlns:a16="http://schemas.microsoft.com/office/drawing/2014/main" id="{3EEABC93-041C-43AE-AC2B-0BEE51C7FCC3}"/>
              </a:ext>
            </a:extLst>
          </p:cNvPr>
          <p:cNvSpPr>
            <a:spLocks noGrp="1"/>
          </p:cNvSpPr>
          <p:nvPr>
            <p:ph type="sldNum" sz="quarter" idx="12"/>
          </p:nvPr>
        </p:nvSpPr>
        <p:spPr/>
        <p:txBody>
          <a:bodyPr/>
          <a:lstStyle>
            <a:lvl1pPr>
              <a:defRPr/>
            </a:lvl1pPr>
          </a:lstStyle>
          <a:p>
            <a:fld id="{A3AD989A-1CEA-4758-AF2E-D825C58E0D40}" type="slidenum">
              <a:rPr lang="es-ES_tradnl" altLang="es-CL"/>
              <a:pPr/>
              <a:t>‹Nº›</a:t>
            </a:fld>
            <a:endParaRPr lang="es-ES_tradnl" altLang="es-CL"/>
          </a:p>
        </p:txBody>
      </p:sp>
    </p:spTree>
    <p:extLst>
      <p:ext uri="{BB962C8B-B14F-4D97-AF65-F5344CB8AC3E}">
        <p14:creationId xmlns:p14="http://schemas.microsoft.com/office/powerpoint/2010/main" val="2526790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30C3B9-E8AD-43CB-A73B-058AB9B4282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1D918912-33DA-4C0A-8350-6DE3CE6C489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A9FCA9A-3C1C-456E-BB5B-C8E628682D91}"/>
              </a:ext>
            </a:extLst>
          </p:cNvPr>
          <p:cNvSpPr>
            <a:spLocks noGrp="1"/>
          </p:cNvSpPr>
          <p:nvPr>
            <p:ph type="dt" sz="half" idx="10"/>
          </p:nvPr>
        </p:nvSpPr>
        <p:spPr/>
        <p:txBody>
          <a:bodyPr/>
          <a:lstStyle>
            <a:lvl1pPr>
              <a:defRPr/>
            </a:lvl1pPr>
          </a:lstStyle>
          <a:p>
            <a:r>
              <a:rPr lang="es-ES_tradnl" altLang="es-CL"/>
              <a:t>II 2010 MAC</a:t>
            </a:r>
          </a:p>
        </p:txBody>
      </p:sp>
      <p:sp>
        <p:nvSpPr>
          <p:cNvPr id="5" name="Marcador de pie de página 4">
            <a:extLst>
              <a:ext uri="{FF2B5EF4-FFF2-40B4-BE49-F238E27FC236}">
                <a16:creationId xmlns:a16="http://schemas.microsoft.com/office/drawing/2014/main" id="{F8315364-8DAE-4A48-917F-0C639156B7A3}"/>
              </a:ext>
            </a:extLst>
          </p:cNvPr>
          <p:cNvSpPr>
            <a:spLocks noGrp="1"/>
          </p:cNvSpPr>
          <p:nvPr>
            <p:ph type="ftr" sz="quarter" idx="11"/>
          </p:nvPr>
        </p:nvSpPr>
        <p:spPr/>
        <p:txBody>
          <a:bodyPr/>
          <a:lstStyle>
            <a:lvl1pPr>
              <a:defRPr/>
            </a:lvl1pPr>
          </a:lstStyle>
          <a:p>
            <a:r>
              <a:rPr lang="es-ES_tradnl" altLang="es-CL"/>
              <a:t>Fisica III --- UBB</a:t>
            </a:r>
          </a:p>
        </p:txBody>
      </p:sp>
      <p:sp>
        <p:nvSpPr>
          <p:cNvPr id="6" name="Marcador de número de diapositiva 5">
            <a:extLst>
              <a:ext uri="{FF2B5EF4-FFF2-40B4-BE49-F238E27FC236}">
                <a16:creationId xmlns:a16="http://schemas.microsoft.com/office/drawing/2014/main" id="{603EDC3C-B407-481F-8B98-0B17F1FF9182}"/>
              </a:ext>
            </a:extLst>
          </p:cNvPr>
          <p:cNvSpPr>
            <a:spLocks noGrp="1"/>
          </p:cNvSpPr>
          <p:nvPr>
            <p:ph type="sldNum" sz="quarter" idx="12"/>
          </p:nvPr>
        </p:nvSpPr>
        <p:spPr/>
        <p:txBody>
          <a:bodyPr/>
          <a:lstStyle>
            <a:lvl1pPr>
              <a:defRPr/>
            </a:lvl1pPr>
          </a:lstStyle>
          <a:p>
            <a:fld id="{7D5381BB-27D6-4100-833F-CB224E68CD76}" type="slidenum">
              <a:rPr lang="es-ES_tradnl" altLang="es-CL"/>
              <a:pPr/>
              <a:t>‹Nº›</a:t>
            </a:fld>
            <a:endParaRPr lang="es-ES_tradnl" altLang="es-CL"/>
          </a:p>
        </p:txBody>
      </p:sp>
    </p:spTree>
    <p:extLst>
      <p:ext uri="{BB962C8B-B14F-4D97-AF65-F5344CB8AC3E}">
        <p14:creationId xmlns:p14="http://schemas.microsoft.com/office/powerpoint/2010/main" val="261903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4CD4E6F-97A9-4D74-BB8C-BE588C6622AE}"/>
              </a:ext>
            </a:extLst>
          </p:cNvPr>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8B55EA0D-7475-4D96-BD2F-87F943764EB0}"/>
              </a:ext>
            </a:extLst>
          </p:cNvPr>
          <p:cNvSpPr>
            <a:spLocks noGrp="1"/>
          </p:cNvSpPr>
          <p:nvPr>
            <p:ph type="body" orient="vert" idx="1"/>
          </p:nvPr>
        </p:nvSpPr>
        <p:spPr>
          <a:xfrm>
            <a:off x="457200" y="274638"/>
            <a:ext cx="6019800" cy="58515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F3CD6E38-A904-46DD-B22C-786462E69FF0}"/>
              </a:ext>
            </a:extLst>
          </p:cNvPr>
          <p:cNvSpPr>
            <a:spLocks noGrp="1"/>
          </p:cNvSpPr>
          <p:nvPr>
            <p:ph type="dt" sz="half" idx="10"/>
          </p:nvPr>
        </p:nvSpPr>
        <p:spPr/>
        <p:txBody>
          <a:bodyPr/>
          <a:lstStyle>
            <a:lvl1pPr>
              <a:defRPr/>
            </a:lvl1pPr>
          </a:lstStyle>
          <a:p>
            <a:r>
              <a:rPr lang="es-ES_tradnl" altLang="es-CL"/>
              <a:t>II 2010 MAC</a:t>
            </a:r>
          </a:p>
        </p:txBody>
      </p:sp>
      <p:sp>
        <p:nvSpPr>
          <p:cNvPr id="5" name="Marcador de pie de página 4">
            <a:extLst>
              <a:ext uri="{FF2B5EF4-FFF2-40B4-BE49-F238E27FC236}">
                <a16:creationId xmlns:a16="http://schemas.microsoft.com/office/drawing/2014/main" id="{5013E958-DDDE-43E8-8BD4-F2F88DC4240F}"/>
              </a:ext>
            </a:extLst>
          </p:cNvPr>
          <p:cNvSpPr>
            <a:spLocks noGrp="1"/>
          </p:cNvSpPr>
          <p:nvPr>
            <p:ph type="ftr" sz="quarter" idx="11"/>
          </p:nvPr>
        </p:nvSpPr>
        <p:spPr/>
        <p:txBody>
          <a:bodyPr/>
          <a:lstStyle>
            <a:lvl1pPr>
              <a:defRPr/>
            </a:lvl1pPr>
          </a:lstStyle>
          <a:p>
            <a:r>
              <a:rPr lang="es-ES_tradnl" altLang="es-CL"/>
              <a:t>Fisica III --- UBB</a:t>
            </a:r>
          </a:p>
        </p:txBody>
      </p:sp>
      <p:sp>
        <p:nvSpPr>
          <p:cNvPr id="6" name="Marcador de número de diapositiva 5">
            <a:extLst>
              <a:ext uri="{FF2B5EF4-FFF2-40B4-BE49-F238E27FC236}">
                <a16:creationId xmlns:a16="http://schemas.microsoft.com/office/drawing/2014/main" id="{A4FDD9BC-6364-4C69-9142-E76C5160DA95}"/>
              </a:ext>
            </a:extLst>
          </p:cNvPr>
          <p:cNvSpPr>
            <a:spLocks noGrp="1"/>
          </p:cNvSpPr>
          <p:nvPr>
            <p:ph type="sldNum" sz="quarter" idx="12"/>
          </p:nvPr>
        </p:nvSpPr>
        <p:spPr/>
        <p:txBody>
          <a:bodyPr/>
          <a:lstStyle>
            <a:lvl1pPr>
              <a:defRPr/>
            </a:lvl1pPr>
          </a:lstStyle>
          <a:p>
            <a:fld id="{26896073-9DA1-418F-9DC4-9D08FC846A11}" type="slidenum">
              <a:rPr lang="es-ES_tradnl" altLang="es-CL"/>
              <a:pPr/>
              <a:t>‹Nº›</a:t>
            </a:fld>
            <a:endParaRPr lang="es-ES_tradnl" altLang="es-CL"/>
          </a:p>
        </p:txBody>
      </p:sp>
    </p:spTree>
    <p:extLst>
      <p:ext uri="{BB962C8B-B14F-4D97-AF65-F5344CB8AC3E}">
        <p14:creationId xmlns:p14="http://schemas.microsoft.com/office/powerpoint/2010/main" val="219992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10D173-0526-49E1-B18B-F288ABE91F2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BC39846-C7EC-432B-B2FD-C5E685A2A95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D7700E8-788A-462E-A55A-BF2346031AE1}"/>
              </a:ext>
            </a:extLst>
          </p:cNvPr>
          <p:cNvSpPr>
            <a:spLocks noGrp="1"/>
          </p:cNvSpPr>
          <p:nvPr>
            <p:ph type="dt" sz="half" idx="10"/>
          </p:nvPr>
        </p:nvSpPr>
        <p:spPr/>
        <p:txBody>
          <a:bodyPr/>
          <a:lstStyle>
            <a:lvl1pPr>
              <a:defRPr/>
            </a:lvl1pPr>
          </a:lstStyle>
          <a:p>
            <a:r>
              <a:rPr lang="es-ES_tradnl" altLang="es-CL"/>
              <a:t>II 2010 MAC</a:t>
            </a:r>
          </a:p>
        </p:txBody>
      </p:sp>
      <p:sp>
        <p:nvSpPr>
          <p:cNvPr id="5" name="Marcador de pie de página 4">
            <a:extLst>
              <a:ext uri="{FF2B5EF4-FFF2-40B4-BE49-F238E27FC236}">
                <a16:creationId xmlns:a16="http://schemas.microsoft.com/office/drawing/2014/main" id="{AE4B8FE5-F730-427A-A1CE-3F833AB86101}"/>
              </a:ext>
            </a:extLst>
          </p:cNvPr>
          <p:cNvSpPr>
            <a:spLocks noGrp="1"/>
          </p:cNvSpPr>
          <p:nvPr>
            <p:ph type="ftr" sz="quarter" idx="11"/>
          </p:nvPr>
        </p:nvSpPr>
        <p:spPr/>
        <p:txBody>
          <a:bodyPr/>
          <a:lstStyle>
            <a:lvl1pPr>
              <a:defRPr/>
            </a:lvl1pPr>
          </a:lstStyle>
          <a:p>
            <a:r>
              <a:rPr lang="es-ES_tradnl" altLang="es-CL"/>
              <a:t>Fisica III --- UBB</a:t>
            </a:r>
          </a:p>
        </p:txBody>
      </p:sp>
      <p:sp>
        <p:nvSpPr>
          <p:cNvPr id="6" name="Marcador de número de diapositiva 5">
            <a:extLst>
              <a:ext uri="{FF2B5EF4-FFF2-40B4-BE49-F238E27FC236}">
                <a16:creationId xmlns:a16="http://schemas.microsoft.com/office/drawing/2014/main" id="{C1DB593A-7DF8-4719-B610-631F099695EE}"/>
              </a:ext>
            </a:extLst>
          </p:cNvPr>
          <p:cNvSpPr>
            <a:spLocks noGrp="1"/>
          </p:cNvSpPr>
          <p:nvPr>
            <p:ph type="sldNum" sz="quarter" idx="12"/>
          </p:nvPr>
        </p:nvSpPr>
        <p:spPr/>
        <p:txBody>
          <a:bodyPr/>
          <a:lstStyle>
            <a:lvl1pPr>
              <a:defRPr/>
            </a:lvl1pPr>
          </a:lstStyle>
          <a:p>
            <a:fld id="{9934F27B-D866-4BD1-80B9-E14F26AFD4E3}" type="slidenum">
              <a:rPr lang="es-ES_tradnl" altLang="es-CL"/>
              <a:pPr/>
              <a:t>‹Nº›</a:t>
            </a:fld>
            <a:endParaRPr lang="es-ES_tradnl" altLang="es-CL"/>
          </a:p>
        </p:txBody>
      </p:sp>
    </p:spTree>
    <p:extLst>
      <p:ext uri="{BB962C8B-B14F-4D97-AF65-F5344CB8AC3E}">
        <p14:creationId xmlns:p14="http://schemas.microsoft.com/office/powerpoint/2010/main" val="2486314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32F204-0922-4FDD-8966-1AD5CD798B08}"/>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E19201AA-870F-4153-A742-794FA8474AA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71913F6-844D-4A79-8155-483352AA1822}"/>
              </a:ext>
            </a:extLst>
          </p:cNvPr>
          <p:cNvSpPr>
            <a:spLocks noGrp="1"/>
          </p:cNvSpPr>
          <p:nvPr>
            <p:ph type="dt" sz="half" idx="10"/>
          </p:nvPr>
        </p:nvSpPr>
        <p:spPr/>
        <p:txBody>
          <a:bodyPr/>
          <a:lstStyle>
            <a:lvl1pPr>
              <a:defRPr/>
            </a:lvl1pPr>
          </a:lstStyle>
          <a:p>
            <a:r>
              <a:rPr lang="es-ES_tradnl" altLang="es-CL"/>
              <a:t>II 2010 MAC</a:t>
            </a:r>
          </a:p>
        </p:txBody>
      </p:sp>
      <p:sp>
        <p:nvSpPr>
          <p:cNvPr id="5" name="Marcador de pie de página 4">
            <a:extLst>
              <a:ext uri="{FF2B5EF4-FFF2-40B4-BE49-F238E27FC236}">
                <a16:creationId xmlns:a16="http://schemas.microsoft.com/office/drawing/2014/main" id="{29ED7D8C-E409-455C-ACF0-AB87F6FA093A}"/>
              </a:ext>
            </a:extLst>
          </p:cNvPr>
          <p:cNvSpPr>
            <a:spLocks noGrp="1"/>
          </p:cNvSpPr>
          <p:nvPr>
            <p:ph type="ftr" sz="quarter" idx="11"/>
          </p:nvPr>
        </p:nvSpPr>
        <p:spPr/>
        <p:txBody>
          <a:bodyPr/>
          <a:lstStyle>
            <a:lvl1pPr>
              <a:defRPr/>
            </a:lvl1pPr>
          </a:lstStyle>
          <a:p>
            <a:r>
              <a:rPr lang="es-ES_tradnl" altLang="es-CL"/>
              <a:t>Fisica III --- UBB</a:t>
            </a:r>
          </a:p>
        </p:txBody>
      </p:sp>
      <p:sp>
        <p:nvSpPr>
          <p:cNvPr id="6" name="Marcador de número de diapositiva 5">
            <a:extLst>
              <a:ext uri="{FF2B5EF4-FFF2-40B4-BE49-F238E27FC236}">
                <a16:creationId xmlns:a16="http://schemas.microsoft.com/office/drawing/2014/main" id="{E963F684-97BF-4F45-9ADE-C0F4B767D0C5}"/>
              </a:ext>
            </a:extLst>
          </p:cNvPr>
          <p:cNvSpPr>
            <a:spLocks noGrp="1"/>
          </p:cNvSpPr>
          <p:nvPr>
            <p:ph type="sldNum" sz="quarter" idx="12"/>
          </p:nvPr>
        </p:nvSpPr>
        <p:spPr/>
        <p:txBody>
          <a:bodyPr/>
          <a:lstStyle>
            <a:lvl1pPr>
              <a:defRPr/>
            </a:lvl1pPr>
          </a:lstStyle>
          <a:p>
            <a:fld id="{01DD9B17-1BB9-4D51-9030-7DE34BD99D44}" type="slidenum">
              <a:rPr lang="es-ES_tradnl" altLang="es-CL"/>
              <a:pPr/>
              <a:t>‹Nº›</a:t>
            </a:fld>
            <a:endParaRPr lang="es-ES_tradnl" altLang="es-CL"/>
          </a:p>
        </p:txBody>
      </p:sp>
    </p:spTree>
    <p:extLst>
      <p:ext uri="{BB962C8B-B14F-4D97-AF65-F5344CB8AC3E}">
        <p14:creationId xmlns:p14="http://schemas.microsoft.com/office/powerpoint/2010/main" val="4154696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5C349-1D53-46B4-B1C3-0708B87A41D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1B318F8-8570-429C-9122-1DC3439E018E}"/>
              </a:ext>
            </a:extLst>
          </p:cNvPr>
          <p:cNvSpPr>
            <a:spLocks noGrp="1"/>
          </p:cNvSpPr>
          <p:nvPr>
            <p:ph sz="half" idx="1"/>
          </p:nvPr>
        </p:nvSpPr>
        <p:spPr>
          <a:xfrm>
            <a:off x="457200" y="1600200"/>
            <a:ext cx="4038600" cy="452596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520BFC48-ECB0-48C1-8C50-2D1B98B80C8B}"/>
              </a:ext>
            </a:extLst>
          </p:cNvPr>
          <p:cNvSpPr>
            <a:spLocks noGrp="1"/>
          </p:cNvSpPr>
          <p:nvPr>
            <p:ph sz="half" idx="2"/>
          </p:nvPr>
        </p:nvSpPr>
        <p:spPr>
          <a:xfrm>
            <a:off x="4648200" y="1600200"/>
            <a:ext cx="4038600" cy="452596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EF924431-0B6C-4B50-9C59-9F1E53D20F8E}"/>
              </a:ext>
            </a:extLst>
          </p:cNvPr>
          <p:cNvSpPr>
            <a:spLocks noGrp="1"/>
          </p:cNvSpPr>
          <p:nvPr>
            <p:ph type="dt" sz="half" idx="10"/>
          </p:nvPr>
        </p:nvSpPr>
        <p:spPr/>
        <p:txBody>
          <a:bodyPr/>
          <a:lstStyle>
            <a:lvl1pPr>
              <a:defRPr/>
            </a:lvl1pPr>
          </a:lstStyle>
          <a:p>
            <a:r>
              <a:rPr lang="es-ES_tradnl" altLang="es-CL"/>
              <a:t>II 2010 MAC</a:t>
            </a:r>
          </a:p>
        </p:txBody>
      </p:sp>
      <p:sp>
        <p:nvSpPr>
          <p:cNvPr id="6" name="Marcador de pie de página 5">
            <a:extLst>
              <a:ext uri="{FF2B5EF4-FFF2-40B4-BE49-F238E27FC236}">
                <a16:creationId xmlns:a16="http://schemas.microsoft.com/office/drawing/2014/main" id="{86ACAA1A-BDFD-49AE-A4F4-D19C29CD5F16}"/>
              </a:ext>
            </a:extLst>
          </p:cNvPr>
          <p:cNvSpPr>
            <a:spLocks noGrp="1"/>
          </p:cNvSpPr>
          <p:nvPr>
            <p:ph type="ftr" sz="quarter" idx="11"/>
          </p:nvPr>
        </p:nvSpPr>
        <p:spPr/>
        <p:txBody>
          <a:bodyPr/>
          <a:lstStyle>
            <a:lvl1pPr>
              <a:defRPr/>
            </a:lvl1pPr>
          </a:lstStyle>
          <a:p>
            <a:r>
              <a:rPr lang="es-ES_tradnl" altLang="es-CL"/>
              <a:t>Fisica III --- UBB</a:t>
            </a:r>
          </a:p>
        </p:txBody>
      </p:sp>
      <p:sp>
        <p:nvSpPr>
          <p:cNvPr id="7" name="Marcador de número de diapositiva 6">
            <a:extLst>
              <a:ext uri="{FF2B5EF4-FFF2-40B4-BE49-F238E27FC236}">
                <a16:creationId xmlns:a16="http://schemas.microsoft.com/office/drawing/2014/main" id="{A87F362E-B29A-4B1E-B8A6-7638D24E4E7A}"/>
              </a:ext>
            </a:extLst>
          </p:cNvPr>
          <p:cNvSpPr>
            <a:spLocks noGrp="1"/>
          </p:cNvSpPr>
          <p:nvPr>
            <p:ph type="sldNum" sz="quarter" idx="12"/>
          </p:nvPr>
        </p:nvSpPr>
        <p:spPr/>
        <p:txBody>
          <a:bodyPr/>
          <a:lstStyle>
            <a:lvl1pPr>
              <a:defRPr/>
            </a:lvl1pPr>
          </a:lstStyle>
          <a:p>
            <a:fld id="{2E7F2CE5-C59B-48B1-BC6D-3C07C3320EDB}" type="slidenum">
              <a:rPr lang="es-ES_tradnl" altLang="es-CL"/>
              <a:pPr/>
              <a:t>‹Nº›</a:t>
            </a:fld>
            <a:endParaRPr lang="es-ES_tradnl" altLang="es-CL"/>
          </a:p>
        </p:txBody>
      </p:sp>
    </p:spTree>
    <p:extLst>
      <p:ext uri="{BB962C8B-B14F-4D97-AF65-F5344CB8AC3E}">
        <p14:creationId xmlns:p14="http://schemas.microsoft.com/office/powerpoint/2010/main" val="3244178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107BE-707F-46BD-92E2-5C8D5BF2BD0D}"/>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B7B63F37-6581-4E30-B104-AAE9B12E867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C1C6D4E-51A5-4FB0-AE11-8D101560ED82}"/>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C2613857-6CAA-4DCC-8CD8-6CCB2A13062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E656A8C-0E96-4E0C-A879-01B3269C4FB6}"/>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935D22AD-0735-4DEB-A186-5CAC7AFEA80E}"/>
              </a:ext>
            </a:extLst>
          </p:cNvPr>
          <p:cNvSpPr>
            <a:spLocks noGrp="1"/>
          </p:cNvSpPr>
          <p:nvPr>
            <p:ph type="dt" sz="half" idx="10"/>
          </p:nvPr>
        </p:nvSpPr>
        <p:spPr/>
        <p:txBody>
          <a:bodyPr/>
          <a:lstStyle>
            <a:lvl1pPr>
              <a:defRPr/>
            </a:lvl1pPr>
          </a:lstStyle>
          <a:p>
            <a:r>
              <a:rPr lang="es-ES_tradnl" altLang="es-CL"/>
              <a:t>II 2010 MAC</a:t>
            </a:r>
          </a:p>
        </p:txBody>
      </p:sp>
      <p:sp>
        <p:nvSpPr>
          <p:cNvPr id="8" name="Marcador de pie de página 7">
            <a:extLst>
              <a:ext uri="{FF2B5EF4-FFF2-40B4-BE49-F238E27FC236}">
                <a16:creationId xmlns:a16="http://schemas.microsoft.com/office/drawing/2014/main" id="{E0CE353D-6DB1-436D-B66F-8EBA93DA0D65}"/>
              </a:ext>
            </a:extLst>
          </p:cNvPr>
          <p:cNvSpPr>
            <a:spLocks noGrp="1"/>
          </p:cNvSpPr>
          <p:nvPr>
            <p:ph type="ftr" sz="quarter" idx="11"/>
          </p:nvPr>
        </p:nvSpPr>
        <p:spPr/>
        <p:txBody>
          <a:bodyPr/>
          <a:lstStyle>
            <a:lvl1pPr>
              <a:defRPr/>
            </a:lvl1pPr>
          </a:lstStyle>
          <a:p>
            <a:r>
              <a:rPr lang="es-ES_tradnl" altLang="es-CL"/>
              <a:t>Fisica III --- UBB</a:t>
            </a:r>
          </a:p>
        </p:txBody>
      </p:sp>
      <p:sp>
        <p:nvSpPr>
          <p:cNvPr id="9" name="Marcador de número de diapositiva 8">
            <a:extLst>
              <a:ext uri="{FF2B5EF4-FFF2-40B4-BE49-F238E27FC236}">
                <a16:creationId xmlns:a16="http://schemas.microsoft.com/office/drawing/2014/main" id="{597586FE-6F70-4288-8518-1BE2217CB87C}"/>
              </a:ext>
            </a:extLst>
          </p:cNvPr>
          <p:cNvSpPr>
            <a:spLocks noGrp="1"/>
          </p:cNvSpPr>
          <p:nvPr>
            <p:ph type="sldNum" sz="quarter" idx="12"/>
          </p:nvPr>
        </p:nvSpPr>
        <p:spPr/>
        <p:txBody>
          <a:bodyPr/>
          <a:lstStyle>
            <a:lvl1pPr>
              <a:defRPr/>
            </a:lvl1pPr>
          </a:lstStyle>
          <a:p>
            <a:fld id="{98BBC2EB-360F-42E8-89A8-A9D0F6684B6D}" type="slidenum">
              <a:rPr lang="es-ES_tradnl" altLang="es-CL"/>
              <a:pPr/>
              <a:t>‹Nº›</a:t>
            </a:fld>
            <a:endParaRPr lang="es-ES_tradnl" altLang="es-CL"/>
          </a:p>
        </p:txBody>
      </p:sp>
    </p:spTree>
    <p:extLst>
      <p:ext uri="{BB962C8B-B14F-4D97-AF65-F5344CB8AC3E}">
        <p14:creationId xmlns:p14="http://schemas.microsoft.com/office/powerpoint/2010/main" val="37721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C285BA-01F4-4C25-930B-113E3A45A6E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C167D2D1-B7D9-45C1-8E60-27A858AFF074}"/>
              </a:ext>
            </a:extLst>
          </p:cNvPr>
          <p:cNvSpPr>
            <a:spLocks noGrp="1"/>
          </p:cNvSpPr>
          <p:nvPr>
            <p:ph type="dt" sz="half" idx="10"/>
          </p:nvPr>
        </p:nvSpPr>
        <p:spPr/>
        <p:txBody>
          <a:bodyPr/>
          <a:lstStyle>
            <a:lvl1pPr>
              <a:defRPr/>
            </a:lvl1pPr>
          </a:lstStyle>
          <a:p>
            <a:r>
              <a:rPr lang="es-ES_tradnl" altLang="es-CL"/>
              <a:t>II 2010 MAC</a:t>
            </a:r>
          </a:p>
        </p:txBody>
      </p:sp>
      <p:sp>
        <p:nvSpPr>
          <p:cNvPr id="4" name="Marcador de pie de página 3">
            <a:extLst>
              <a:ext uri="{FF2B5EF4-FFF2-40B4-BE49-F238E27FC236}">
                <a16:creationId xmlns:a16="http://schemas.microsoft.com/office/drawing/2014/main" id="{8BC6A809-E0B3-4F5A-9DF0-CF17EBFDC917}"/>
              </a:ext>
            </a:extLst>
          </p:cNvPr>
          <p:cNvSpPr>
            <a:spLocks noGrp="1"/>
          </p:cNvSpPr>
          <p:nvPr>
            <p:ph type="ftr" sz="quarter" idx="11"/>
          </p:nvPr>
        </p:nvSpPr>
        <p:spPr/>
        <p:txBody>
          <a:bodyPr/>
          <a:lstStyle>
            <a:lvl1pPr>
              <a:defRPr/>
            </a:lvl1pPr>
          </a:lstStyle>
          <a:p>
            <a:r>
              <a:rPr lang="es-ES_tradnl" altLang="es-CL"/>
              <a:t>Fisica III --- UBB</a:t>
            </a:r>
          </a:p>
        </p:txBody>
      </p:sp>
      <p:sp>
        <p:nvSpPr>
          <p:cNvPr id="5" name="Marcador de número de diapositiva 4">
            <a:extLst>
              <a:ext uri="{FF2B5EF4-FFF2-40B4-BE49-F238E27FC236}">
                <a16:creationId xmlns:a16="http://schemas.microsoft.com/office/drawing/2014/main" id="{6931E22D-8FA6-43E8-8788-40B85D110B0A}"/>
              </a:ext>
            </a:extLst>
          </p:cNvPr>
          <p:cNvSpPr>
            <a:spLocks noGrp="1"/>
          </p:cNvSpPr>
          <p:nvPr>
            <p:ph type="sldNum" sz="quarter" idx="12"/>
          </p:nvPr>
        </p:nvSpPr>
        <p:spPr/>
        <p:txBody>
          <a:bodyPr/>
          <a:lstStyle>
            <a:lvl1pPr>
              <a:defRPr/>
            </a:lvl1pPr>
          </a:lstStyle>
          <a:p>
            <a:fld id="{C81DF54A-F6FD-4701-A761-874655D78521}" type="slidenum">
              <a:rPr lang="es-ES_tradnl" altLang="es-CL"/>
              <a:pPr/>
              <a:t>‹Nº›</a:t>
            </a:fld>
            <a:endParaRPr lang="es-ES_tradnl" altLang="es-CL"/>
          </a:p>
        </p:txBody>
      </p:sp>
    </p:spTree>
    <p:extLst>
      <p:ext uri="{BB962C8B-B14F-4D97-AF65-F5344CB8AC3E}">
        <p14:creationId xmlns:p14="http://schemas.microsoft.com/office/powerpoint/2010/main" val="859449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7CECE89-F2C8-4408-B233-53DC2469F00B}"/>
              </a:ext>
            </a:extLst>
          </p:cNvPr>
          <p:cNvSpPr>
            <a:spLocks noGrp="1"/>
          </p:cNvSpPr>
          <p:nvPr>
            <p:ph type="dt" sz="half" idx="10"/>
          </p:nvPr>
        </p:nvSpPr>
        <p:spPr/>
        <p:txBody>
          <a:bodyPr/>
          <a:lstStyle>
            <a:lvl1pPr>
              <a:defRPr/>
            </a:lvl1pPr>
          </a:lstStyle>
          <a:p>
            <a:r>
              <a:rPr lang="es-ES_tradnl" altLang="es-CL"/>
              <a:t>II 2010 MAC</a:t>
            </a:r>
          </a:p>
        </p:txBody>
      </p:sp>
      <p:sp>
        <p:nvSpPr>
          <p:cNvPr id="3" name="Marcador de pie de página 2">
            <a:extLst>
              <a:ext uri="{FF2B5EF4-FFF2-40B4-BE49-F238E27FC236}">
                <a16:creationId xmlns:a16="http://schemas.microsoft.com/office/drawing/2014/main" id="{02A9C5F4-34BD-4A7D-AAEF-4DB26C2332E6}"/>
              </a:ext>
            </a:extLst>
          </p:cNvPr>
          <p:cNvSpPr>
            <a:spLocks noGrp="1"/>
          </p:cNvSpPr>
          <p:nvPr>
            <p:ph type="ftr" sz="quarter" idx="11"/>
          </p:nvPr>
        </p:nvSpPr>
        <p:spPr/>
        <p:txBody>
          <a:bodyPr/>
          <a:lstStyle>
            <a:lvl1pPr>
              <a:defRPr/>
            </a:lvl1pPr>
          </a:lstStyle>
          <a:p>
            <a:r>
              <a:rPr lang="es-ES_tradnl" altLang="es-CL"/>
              <a:t>Fisica III --- UBB</a:t>
            </a:r>
          </a:p>
        </p:txBody>
      </p:sp>
      <p:sp>
        <p:nvSpPr>
          <p:cNvPr id="4" name="Marcador de número de diapositiva 3">
            <a:extLst>
              <a:ext uri="{FF2B5EF4-FFF2-40B4-BE49-F238E27FC236}">
                <a16:creationId xmlns:a16="http://schemas.microsoft.com/office/drawing/2014/main" id="{EA09EBBD-9F9D-432C-AD34-8F6872881D9B}"/>
              </a:ext>
            </a:extLst>
          </p:cNvPr>
          <p:cNvSpPr>
            <a:spLocks noGrp="1"/>
          </p:cNvSpPr>
          <p:nvPr>
            <p:ph type="sldNum" sz="quarter" idx="12"/>
          </p:nvPr>
        </p:nvSpPr>
        <p:spPr/>
        <p:txBody>
          <a:bodyPr/>
          <a:lstStyle>
            <a:lvl1pPr>
              <a:defRPr/>
            </a:lvl1pPr>
          </a:lstStyle>
          <a:p>
            <a:fld id="{EC773A5A-909C-4941-9CF4-6C49A9EE7BBD}" type="slidenum">
              <a:rPr lang="es-ES_tradnl" altLang="es-CL"/>
              <a:pPr/>
              <a:t>‹Nº›</a:t>
            </a:fld>
            <a:endParaRPr lang="es-ES_tradnl" altLang="es-CL"/>
          </a:p>
        </p:txBody>
      </p:sp>
    </p:spTree>
    <p:extLst>
      <p:ext uri="{BB962C8B-B14F-4D97-AF65-F5344CB8AC3E}">
        <p14:creationId xmlns:p14="http://schemas.microsoft.com/office/powerpoint/2010/main" val="2407322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9735D7-874C-4251-9BE7-AB6C7CE2F986}"/>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B5B1044-2444-4E24-A619-0E21346FDF8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5393A4F3-1EDD-4AD8-8E1B-BBDB771D4EA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B8EECFD-9164-4AE2-B885-F2954B57C633}"/>
              </a:ext>
            </a:extLst>
          </p:cNvPr>
          <p:cNvSpPr>
            <a:spLocks noGrp="1"/>
          </p:cNvSpPr>
          <p:nvPr>
            <p:ph type="dt" sz="half" idx="10"/>
          </p:nvPr>
        </p:nvSpPr>
        <p:spPr/>
        <p:txBody>
          <a:bodyPr/>
          <a:lstStyle>
            <a:lvl1pPr>
              <a:defRPr/>
            </a:lvl1pPr>
          </a:lstStyle>
          <a:p>
            <a:r>
              <a:rPr lang="es-ES_tradnl" altLang="es-CL"/>
              <a:t>II 2010 MAC</a:t>
            </a:r>
          </a:p>
        </p:txBody>
      </p:sp>
      <p:sp>
        <p:nvSpPr>
          <p:cNvPr id="6" name="Marcador de pie de página 5">
            <a:extLst>
              <a:ext uri="{FF2B5EF4-FFF2-40B4-BE49-F238E27FC236}">
                <a16:creationId xmlns:a16="http://schemas.microsoft.com/office/drawing/2014/main" id="{1D445186-A0DF-4F45-B119-8F0D54D74908}"/>
              </a:ext>
            </a:extLst>
          </p:cNvPr>
          <p:cNvSpPr>
            <a:spLocks noGrp="1"/>
          </p:cNvSpPr>
          <p:nvPr>
            <p:ph type="ftr" sz="quarter" idx="11"/>
          </p:nvPr>
        </p:nvSpPr>
        <p:spPr/>
        <p:txBody>
          <a:bodyPr/>
          <a:lstStyle>
            <a:lvl1pPr>
              <a:defRPr/>
            </a:lvl1pPr>
          </a:lstStyle>
          <a:p>
            <a:r>
              <a:rPr lang="es-ES_tradnl" altLang="es-CL"/>
              <a:t>Fisica III --- UBB</a:t>
            </a:r>
          </a:p>
        </p:txBody>
      </p:sp>
      <p:sp>
        <p:nvSpPr>
          <p:cNvPr id="7" name="Marcador de número de diapositiva 6">
            <a:extLst>
              <a:ext uri="{FF2B5EF4-FFF2-40B4-BE49-F238E27FC236}">
                <a16:creationId xmlns:a16="http://schemas.microsoft.com/office/drawing/2014/main" id="{A11E746A-D79A-4D2F-ACF9-4245D0DD2C67}"/>
              </a:ext>
            </a:extLst>
          </p:cNvPr>
          <p:cNvSpPr>
            <a:spLocks noGrp="1"/>
          </p:cNvSpPr>
          <p:nvPr>
            <p:ph type="sldNum" sz="quarter" idx="12"/>
          </p:nvPr>
        </p:nvSpPr>
        <p:spPr/>
        <p:txBody>
          <a:bodyPr/>
          <a:lstStyle>
            <a:lvl1pPr>
              <a:defRPr/>
            </a:lvl1pPr>
          </a:lstStyle>
          <a:p>
            <a:fld id="{A702D020-EBA2-4D3C-8847-A4FC9EE4E45A}" type="slidenum">
              <a:rPr lang="es-ES_tradnl" altLang="es-CL"/>
              <a:pPr/>
              <a:t>‹Nº›</a:t>
            </a:fld>
            <a:endParaRPr lang="es-ES_tradnl" altLang="es-CL"/>
          </a:p>
        </p:txBody>
      </p:sp>
    </p:spTree>
    <p:extLst>
      <p:ext uri="{BB962C8B-B14F-4D97-AF65-F5344CB8AC3E}">
        <p14:creationId xmlns:p14="http://schemas.microsoft.com/office/powerpoint/2010/main" val="3211992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293232-0338-4CD2-A2AC-A3C69B81CCD1}"/>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CB84485E-777E-4E5C-A99C-3676CA7FC72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60DEEEA7-D384-4B57-8775-7BFC126A12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1305FDA-0B0A-475F-B99C-EC0EF8161C9B}"/>
              </a:ext>
            </a:extLst>
          </p:cNvPr>
          <p:cNvSpPr>
            <a:spLocks noGrp="1"/>
          </p:cNvSpPr>
          <p:nvPr>
            <p:ph type="dt" sz="half" idx="10"/>
          </p:nvPr>
        </p:nvSpPr>
        <p:spPr/>
        <p:txBody>
          <a:bodyPr/>
          <a:lstStyle>
            <a:lvl1pPr>
              <a:defRPr/>
            </a:lvl1pPr>
          </a:lstStyle>
          <a:p>
            <a:r>
              <a:rPr lang="es-ES_tradnl" altLang="es-CL"/>
              <a:t>II 2010 MAC</a:t>
            </a:r>
          </a:p>
        </p:txBody>
      </p:sp>
      <p:sp>
        <p:nvSpPr>
          <p:cNvPr id="6" name="Marcador de pie de página 5">
            <a:extLst>
              <a:ext uri="{FF2B5EF4-FFF2-40B4-BE49-F238E27FC236}">
                <a16:creationId xmlns:a16="http://schemas.microsoft.com/office/drawing/2014/main" id="{B700C4D1-C21B-4F7F-8A61-8ABDB7F18535}"/>
              </a:ext>
            </a:extLst>
          </p:cNvPr>
          <p:cNvSpPr>
            <a:spLocks noGrp="1"/>
          </p:cNvSpPr>
          <p:nvPr>
            <p:ph type="ftr" sz="quarter" idx="11"/>
          </p:nvPr>
        </p:nvSpPr>
        <p:spPr/>
        <p:txBody>
          <a:bodyPr/>
          <a:lstStyle>
            <a:lvl1pPr>
              <a:defRPr/>
            </a:lvl1pPr>
          </a:lstStyle>
          <a:p>
            <a:r>
              <a:rPr lang="es-ES_tradnl" altLang="es-CL"/>
              <a:t>Fisica III --- UBB</a:t>
            </a:r>
          </a:p>
        </p:txBody>
      </p:sp>
      <p:sp>
        <p:nvSpPr>
          <p:cNvPr id="7" name="Marcador de número de diapositiva 6">
            <a:extLst>
              <a:ext uri="{FF2B5EF4-FFF2-40B4-BE49-F238E27FC236}">
                <a16:creationId xmlns:a16="http://schemas.microsoft.com/office/drawing/2014/main" id="{C0FD7722-A2E6-45E1-A1AB-12063BE94F29}"/>
              </a:ext>
            </a:extLst>
          </p:cNvPr>
          <p:cNvSpPr>
            <a:spLocks noGrp="1"/>
          </p:cNvSpPr>
          <p:nvPr>
            <p:ph type="sldNum" sz="quarter" idx="12"/>
          </p:nvPr>
        </p:nvSpPr>
        <p:spPr/>
        <p:txBody>
          <a:bodyPr/>
          <a:lstStyle>
            <a:lvl1pPr>
              <a:defRPr/>
            </a:lvl1pPr>
          </a:lstStyle>
          <a:p>
            <a:fld id="{A3E3A876-9D1E-428B-9DCD-B58D80240937}" type="slidenum">
              <a:rPr lang="es-ES_tradnl" altLang="es-CL"/>
              <a:pPr/>
              <a:t>‹Nº›</a:t>
            </a:fld>
            <a:endParaRPr lang="es-ES_tradnl" altLang="es-CL"/>
          </a:p>
        </p:txBody>
      </p:sp>
    </p:spTree>
    <p:extLst>
      <p:ext uri="{BB962C8B-B14F-4D97-AF65-F5344CB8AC3E}">
        <p14:creationId xmlns:p14="http://schemas.microsoft.com/office/powerpoint/2010/main" val="3980929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DF9EE16-C8A6-4E83-919B-2A045002CAA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_tradnl" altLang="es-CL"/>
              <a:t>Haga clic para cambiar el estilo de título	</a:t>
            </a:r>
          </a:p>
        </p:txBody>
      </p:sp>
      <p:sp>
        <p:nvSpPr>
          <p:cNvPr id="1027" name="Rectangle 3">
            <a:extLst>
              <a:ext uri="{FF2B5EF4-FFF2-40B4-BE49-F238E27FC236}">
                <a16:creationId xmlns:a16="http://schemas.microsoft.com/office/drawing/2014/main" id="{490C32BA-A9E7-468A-91E2-F72D87066FC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_tradnl" altLang="es-CL"/>
              <a:t>Haga clic para modificar el estilo de texto del patrón</a:t>
            </a:r>
          </a:p>
          <a:p>
            <a:pPr lvl="1"/>
            <a:r>
              <a:rPr lang="es-ES_tradnl" altLang="es-CL"/>
              <a:t>Segundo nivel</a:t>
            </a:r>
          </a:p>
          <a:p>
            <a:pPr lvl="2"/>
            <a:r>
              <a:rPr lang="es-ES_tradnl" altLang="es-CL"/>
              <a:t>Tercer nivel</a:t>
            </a:r>
          </a:p>
          <a:p>
            <a:pPr lvl="3"/>
            <a:r>
              <a:rPr lang="es-ES_tradnl" altLang="es-CL"/>
              <a:t>Cuarto nivel</a:t>
            </a:r>
          </a:p>
          <a:p>
            <a:pPr lvl="4"/>
            <a:r>
              <a:rPr lang="es-ES_tradnl" altLang="es-CL"/>
              <a:t>Quinto nivel</a:t>
            </a:r>
          </a:p>
        </p:txBody>
      </p:sp>
      <p:sp>
        <p:nvSpPr>
          <p:cNvPr id="1028" name="Rectangle 4">
            <a:extLst>
              <a:ext uri="{FF2B5EF4-FFF2-40B4-BE49-F238E27FC236}">
                <a16:creationId xmlns:a16="http://schemas.microsoft.com/office/drawing/2014/main" id="{47520C64-C9C4-4576-99CA-27A8D4BE638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es-ES_tradnl" altLang="es-CL"/>
              <a:t>II 2010 MAC</a:t>
            </a:r>
          </a:p>
        </p:txBody>
      </p:sp>
      <p:sp>
        <p:nvSpPr>
          <p:cNvPr id="1029" name="Rectangle 5">
            <a:extLst>
              <a:ext uri="{FF2B5EF4-FFF2-40B4-BE49-F238E27FC236}">
                <a16:creationId xmlns:a16="http://schemas.microsoft.com/office/drawing/2014/main" id="{ECBD741D-26E1-40D1-81DC-0E701DD26DC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s-ES_tradnl" altLang="es-CL"/>
              <a:t>Fisica III --- UBB</a:t>
            </a:r>
          </a:p>
        </p:txBody>
      </p:sp>
      <p:sp>
        <p:nvSpPr>
          <p:cNvPr id="1030" name="Rectangle 6">
            <a:extLst>
              <a:ext uri="{FF2B5EF4-FFF2-40B4-BE49-F238E27FC236}">
                <a16:creationId xmlns:a16="http://schemas.microsoft.com/office/drawing/2014/main" id="{A31CE296-94B9-4DFA-8C93-B745581C238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1B9D246-CD1A-4553-B989-FA6FDC47D4F9}" type="slidenum">
              <a:rPr lang="es-ES_tradnl" altLang="es-CL"/>
              <a:pPr/>
              <a:t>‹Nº›</a:t>
            </a:fld>
            <a:endParaRPr lang="es-ES_tradnl" alt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12" Type="http://schemas.openxmlformats.org/officeDocument/2006/relationships/image" Target="../media/image23.wmf"/><Relationship Id="rId2" Type="http://schemas.openxmlformats.org/officeDocument/2006/relationships/image" Target="../media/image13.wmf"/><Relationship Id="rId1" Type="http://schemas.openxmlformats.org/officeDocument/2006/relationships/slideLayout" Target="../slideLayouts/slideLayout2.xml"/><Relationship Id="rId6" Type="http://schemas.openxmlformats.org/officeDocument/2006/relationships/image" Target="../media/image17.wmf"/><Relationship Id="rId11" Type="http://schemas.openxmlformats.org/officeDocument/2006/relationships/image" Target="../media/image22.wmf"/><Relationship Id="rId5" Type="http://schemas.openxmlformats.org/officeDocument/2006/relationships/image" Target="../media/image16.wmf"/><Relationship Id="rId10" Type="http://schemas.openxmlformats.org/officeDocument/2006/relationships/image" Target="../media/image21.wmf"/><Relationship Id="rId4" Type="http://schemas.openxmlformats.org/officeDocument/2006/relationships/image" Target="../media/image15.wmf"/><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image" Target="../media/image36.wmf"/><Relationship Id="rId3" Type="http://schemas.openxmlformats.org/officeDocument/2006/relationships/image" Target="../media/image26.wmf"/><Relationship Id="rId7" Type="http://schemas.openxmlformats.org/officeDocument/2006/relationships/image" Target="../media/image30.png"/><Relationship Id="rId12" Type="http://schemas.openxmlformats.org/officeDocument/2006/relationships/image" Target="../media/image35.wmf"/><Relationship Id="rId2" Type="http://schemas.openxmlformats.org/officeDocument/2006/relationships/image" Target="../media/image25.wmf"/><Relationship Id="rId1" Type="http://schemas.openxmlformats.org/officeDocument/2006/relationships/slideLayout" Target="../slideLayouts/slideLayout2.xml"/><Relationship Id="rId6" Type="http://schemas.openxmlformats.org/officeDocument/2006/relationships/image" Target="../media/image29.wmf"/><Relationship Id="rId11" Type="http://schemas.openxmlformats.org/officeDocument/2006/relationships/image" Target="../media/image34.wmf"/><Relationship Id="rId5" Type="http://schemas.openxmlformats.org/officeDocument/2006/relationships/image" Target="../media/image28.wmf"/><Relationship Id="rId15" Type="http://schemas.openxmlformats.org/officeDocument/2006/relationships/image" Target="../media/image38.png"/><Relationship Id="rId10" Type="http://schemas.openxmlformats.org/officeDocument/2006/relationships/image" Target="../media/image33.wmf"/><Relationship Id="rId4" Type="http://schemas.openxmlformats.org/officeDocument/2006/relationships/image" Target="../media/image27.wmf"/><Relationship Id="rId9" Type="http://schemas.openxmlformats.org/officeDocument/2006/relationships/image" Target="../media/image32.wmf"/><Relationship Id="rId1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2.xml"/><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50.wmf"/><Relationship Id="rId7"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45.wmf"/><Relationship Id="rId9" Type="http://schemas.openxmlformats.org/officeDocument/2006/relationships/image" Target="../media/image55.wmf"/></Relationships>
</file>

<file path=ppt/slides/_rels/slide19.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61.wmf"/><Relationship Id="rId2" Type="http://schemas.openxmlformats.org/officeDocument/2006/relationships/image" Target="../media/image56.wmf"/><Relationship Id="rId1" Type="http://schemas.openxmlformats.org/officeDocument/2006/relationships/slideLayout" Target="../slideLayouts/slideLayout2.xml"/><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wmf"/><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image" Target="../media/image66.wmf"/><Relationship Id="rId7" Type="http://schemas.openxmlformats.org/officeDocument/2006/relationships/image" Target="../media/image70.wmf"/><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4.wmf"/><Relationship Id="rId5" Type="http://schemas.openxmlformats.org/officeDocument/2006/relationships/image" Target="../media/image68.wmf"/><Relationship Id="rId10" Type="http://schemas.openxmlformats.org/officeDocument/2006/relationships/image" Target="../media/image73.wmf"/><Relationship Id="rId4" Type="http://schemas.openxmlformats.org/officeDocument/2006/relationships/image" Target="../media/image67.wmf"/><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6.wmf"/></Relationships>
</file>

<file path=ppt/slides/_rels/slide23.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wmf"/><Relationship Id="rId7" Type="http://schemas.openxmlformats.org/officeDocument/2006/relationships/image" Target="../media/image81.wmf"/><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80.wmf"/><Relationship Id="rId5" Type="http://schemas.openxmlformats.org/officeDocument/2006/relationships/image" Target="../media/image79.png"/><Relationship Id="rId4" Type="http://schemas.openxmlformats.org/officeDocument/2006/relationships/image" Target="../media/image78.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wmf"/><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wmf"/><Relationship Id="rId4" Type="http://schemas.openxmlformats.org/officeDocument/2006/relationships/image" Target="../media/image85.wmf"/></Relationships>
</file>

<file path=ppt/slides/_rels/slide26.x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jpeg"/><Relationship Id="rId1" Type="http://schemas.openxmlformats.org/officeDocument/2006/relationships/slideLayout" Target="../slideLayouts/slideLayout2.xml"/><Relationship Id="rId4" Type="http://schemas.openxmlformats.org/officeDocument/2006/relationships/image" Target="../media/image90.wmf"/></Relationships>
</file>

<file path=ppt/slides/_rels/slide27.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 Id="rId6" Type="http://schemas.openxmlformats.org/officeDocument/2006/relationships/image" Target="../media/image98.wmf"/><Relationship Id="rId5" Type="http://schemas.openxmlformats.org/officeDocument/2006/relationships/image" Target="../media/image97.wmf"/><Relationship Id="rId4" Type="http://schemas.openxmlformats.org/officeDocument/2006/relationships/image" Target="../media/image96.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2.jpeg"/><Relationship Id="rId7" Type="http://schemas.openxmlformats.org/officeDocument/2006/relationships/image" Target="../media/image105.png"/><Relationship Id="rId2" Type="http://schemas.openxmlformats.org/officeDocument/2006/relationships/image" Target="../media/image101.wmf"/><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77.wmf"/><Relationship Id="rId4" Type="http://schemas.openxmlformats.org/officeDocument/2006/relationships/image" Target="../media/image103.wmf"/><Relationship Id="rId9" Type="http://schemas.openxmlformats.org/officeDocument/2006/relationships/image" Target="../media/image107.wmf"/></Relationships>
</file>

<file path=ppt/slides/_rels/slide32.xml.rels><?xml version="1.0" encoding="UTF-8" standalone="yes"?>
<Relationships xmlns="http://schemas.openxmlformats.org/package/2006/relationships"><Relationship Id="rId3" Type="http://schemas.openxmlformats.org/officeDocument/2006/relationships/image" Target="../media/image109.wmf"/><Relationship Id="rId7" Type="http://schemas.openxmlformats.org/officeDocument/2006/relationships/image" Target="../media/image113.wmf"/><Relationship Id="rId2" Type="http://schemas.openxmlformats.org/officeDocument/2006/relationships/image" Target="../media/image108.wmf"/><Relationship Id="rId1" Type="http://schemas.openxmlformats.org/officeDocument/2006/relationships/slideLayout" Target="../slideLayouts/slideLayout2.xml"/><Relationship Id="rId6" Type="http://schemas.openxmlformats.org/officeDocument/2006/relationships/image" Target="../media/image112.wmf"/><Relationship Id="rId5" Type="http://schemas.openxmlformats.org/officeDocument/2006/relationships/image" Target="../media/image111.wmf"/><Relationship Id="rId4" Type="http://schemas.openxmlformats.org/officeDocument/2006/relationships/image" Target="../media/image110.wmf"/></Relationships>
</file>

<file path=ppt/slides/_rels/slide33.xml.rels><?xml version="1.0" encoding="UTF-8" standalone="yes"?>
<Relationships xmlns="http://schemas.openxmlformats.org/package/2006/relationships"><Relationship Id="rId3" Type="http://schemas.openxmlformats.org/officeDocument/2006/relationships/image" Target="../media/image115.wmf"/><Relationship Id="rId7" Type="http://schemas.openxmlformats.org/officeDocument/2006/relationships/image" Target="../media/image119.wmf"/><Relationship Id="rId2" Type="http://schemas.openxmlformats.org/officeDocument/2006/relationships/image" Target="../media/image114.wmf"/><Relationship Id="rId1" Type="http://schemas.openxmlformats.org/officeDocument/2006/relationships/slideLayout" Target="../slideLayouts/slideLayout2.xml"/><Relationship Id="rId6" Type="http://schemas.openxmlformats.org/officeDocument/2006/relationships/image" Target="../media/image118.wmf"/><Relationship Id="rId5" Type="http://schemas.openxmlformats.org/officeDocument/2006/relationships/image" Target="../media/image117.wmf"/><Relationship Id="rId4" Type="http://schemas.openxmlformats.org/officeDocument/2006/relationships/image" Target="../media/image116.wmf"/></Relationships>
</file>

<file path=ppt/slides/_rels/slide34.xml.rels><?xml version="1.0" encoding="UTF-8" standalone="yes"?>
<Relationships xmlns="http://schemas.openxmlformats.org/package/2006/relationships"><Relationship Id="rId2" Type="http://schemas.openxmlformats.org/officeDocument/2006/relationships/image" Target="../media/image120.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2.wmf"/><Relationship Id="rId7" Type="http://schemas.openxmlformats.org/officeDocument/2006/relationships/image" Target="../media/image126.wmf"/><Relationship Id="rId2"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125.wmf"/><Relationship Id="rId5" Type="http://schemas.openxmlformats.org/officeDocument/2006/relationships/image" Target="../media/image124.png"/><Relationship Id="rId4" Type="http://schemas.openxmlformats.org/officeDocument/2006/relationships/image" Target="../media/image123.wmf"/></Relationships>
</file>

<file path=ppt/slides/_rels/slide36.xml.rels><?xml version="1.0" encoding="UTF-8" standalone="yes"?>
<Relationships xmlns="http://schemas.openxmlformats.org/package/2006/relationships"><Relationship Id="rId8" Type="http://schemas.openxmlformats.org/officeDocument/2006/relationships/image" Target="../media/image132.wmf"/><Relationship Id="rId3" Type="http://schemas.openxmlformats.org/officeDocument/2006/relationships/image" Target="../media/image106.png"/><Relationship Id="rId7" Type="http://schemas.openxmlformats.org/officeDocument/2006/relationships/image" Target="../media/image131.wmf"/><Relationship Id="rId2" Type="http://schemas.openxmlformats.org/officeDocument/2006/relationships/image" Target="../media/image127.jpeg"/><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9.png"/><Relationship Id="rId10" Type="http://schemas.openxmlformats.org/officeDocument/2006/relationships/image" Target="../media/image134.png"/><Relationship Id="rId4" Type="http://schemas.openxmlformats.org/officeDocument/2006/relationships/image" Target="../media/image128.wmf"/><Relationship Id="rId9" Type="http://schemas.openxmlformats.org/officeDocument/2006/relationships/image" Target="../media/image133.wmf"/></Relationships>
</file>

<file path=ppt/slides/_rels/slide37.x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135.wmf"/><Relationship Id="rId1" Type="http://schemas.openxmlformats.org/officeDocument/2006/relationships/slideLayout" Target="../slideLayouts/slideLayout2.xml"/><Relationship Id="rId6" Type="http://schemas.openxmlformats.org/officeDocument/2006/relationships/image" Target="../media/image138.wmf"/><Relationship Id="rId5" Type="http://schemas.openxmlformats.org/officeDocument/2006/relationships/image" Target="../media/image137.wmf"/><Relationship Id="rId4" Type="http://schemas.openxmlformats.org/officeDocument/2006/relationships/image" Target="../media/image90.wmf"/></Relationships>
</file>

<file path=ppt/slides/_rels/slide38.xml.rels><?xml version="1.0" encoding="UTF-8" standalone="yes"?>
<Relationships xmlns="http://schemas.openxmlformats.org/package/2006/relationships"><Relationship Id="rId3" Type="http://schemas.openxmlformats.org/officeDocument/2006/relationships/image" Target="../media/image140.wmf"/><Relationship Id="rId2" Type="http://schemas.openxmlformats.org/officeDocument/2006/relationships/image" Target="../media/image139.gif"/><Relationship Id="rId1" Type="http://schemas.openxmlformats.org/officeDocument/2006/relationships/slideLayout" Target="../slideLayouts/slideLayout2.xml"/><Relationship Id="rId4" Type="http://schemas.openxmlformats.org/officeDocument/2006/relationships/image" Target="../media/image141.gif"/></Relationships>
</file>

<file path=ppt/slides/_rels/slide39.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142.jpeg"/><Relationship Id="rId1" Type="http://schemas.openxmlformats.org/officeDocument/2006/relationships/slideLayout" Target="../slideLayouts/slideLayout2.xml"/><Relationship Id="rId6" Type="http://schemas.openxmlformats.org/officeDocument/2006/relationships/image" Target="../media/image146.png"/><Relationship Id="rId5" Type="http://schemas.openxmlformats.org/officeDocument/2006/relationships/image" Target="../media/image145.wmf"/><Relationship Id="rId4" Type="http://schemas.openxmlformats.org/officeDocument/2006/relationships/image" Target="../media/image144.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3.jpeg"/><Relationship Id="rId7" Type="http://schemas.openxmlformats.org/officeDocument/2006/relationships/image" Target="../media/image146.png"/><Relationship Id="rId2" Type="http://schemas.openxmlformats.org/officeDocument/2006/relationships/image" Target="../media/image142.jpeg"/><Relationship Id="rId1" Type="http://schemas.openxmlformats.org/officeDocument/2006/relationships/slideLayout" Target="../slideLayouts/slideLayout2.xml"/><Relationship Id="rId6" Type="http://schemas.openxmlformats.org/officeDocument/2006/relationships/image" Target="../media/image145.wmf"/><Relationship Id="rId5" Type="http://schemas.openxmlformats.org/officeDocument/2006/relationships/image" Target="../media/image147.jpeg"/><Relationship Id="rId4" Type="http://schemas.openxmlformats.org/officeDocument/2006/relationships/image" Target="../media/image144.jpeg"/></Relationships>
</file>

<file path=ppt/slides/_rels/slide41.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image" Target="../media/image149.png"/><Relationship Id="rId1" Type="http://schemas.openxmlformats.org/officeDocument/2006/relationships/slideLayout" Target="../slideLayouts/slideLayout2.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43.xml.rels><?xml version="1.0" encoding="UTF-8" standalone="yes"?>
<Relationships xmlns="http://schemas.openxmlformats.org/package/2006/relationships"><Relationship Id="rId2" Type="http://schemas.openxmlformats.org/officeDocument/2006/relationships/image" Target="../media/image155.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6.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wmf"/><Relationship Id="rId1" Type="http://schemas.openxmlformats.org/officeDocument/2006/relationships/slideLayout" Target="../slideLayouts/slideLayout2.xml"/><Relationship Id="rId4" Type="http://schemas.openxmlformats.org/officeDocument/2006/relationships/image" Target="../media/image159.png"/></Relationships>
</file>

<file path=ppt/slides/_rels/slide47.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wmf"/><Relationship Id="rId1" Type="http://schemas.openxmlformats.org/officeDocument/2006/relationships/slideLayout" Target="../slideLayouts/slideLayout2.xml"/><Relationship Id="rId5" Type="http://schemas.openxmlformats.org/officeDocument/2006/relationships/image" Target="../media/image163.wmf"/><Relationship Id="rId4" Type="http://schemas.openxmlformats.org/officeDocument/2006/relationships/image" Target="../media/image162.wmf"/></Relationships>
</file>

<file path=ppt/slides/_rels/slide48.xml.rels><?xml version="1.0" encoding="UTF-8" standalone="yes"?>
<Relationships xmlns="http://schemas.openxmlformats.org/package/2006/relationships"><Relationship Id="rId8" Type="http://schemas.openxmlformats.org/officeDocument/2006/relationships/image" Target="../media/image169.png"/><Relationship Id="rId3" Type="http://schemas.openxmlformats.org/officeDocument/2006/relationships/image" Target="../media/image165.wmf"/><Relationship Id="rId7" Type="http://schemas.openxmlformats.org/officeDocument/2006/relationships/image" Target="../media/image161.png"/><Relationship Id="rId2" Type="http://schemas.openxmlformats.org/officeDocument/2006/relationships/image" Target="../media/image164.wmf"/><Relationship Id="rId1" Type="http://schemas.openxmlformats.org/officeDocument/2006/relationships/slideLayout" Target="../slideLayouts/slideLayout2.xml"/><Relationship Id="rId6" Type="http://schemas.openxmlformats.org/officeDocument/2006/relationships/image" Target="../media/image168.wmf"/><Relationship Id="rId5" Type="http://schemas.openxmlformats.org/officeDocument/2006/relationships/image" Target="../media/image167.wmf"/><Relationship Id="rId4" Type="http://schemas.openxmlformats.org/officeDocument/2006/relationships/image" Target="../media/image166.wmf"/><Relationship Id="rId9" Type="http://schemas.openxmlformats.org/officeDocument/2006/relationships/image" Target="../media/image170.png"/></Relationships>
</file>

<file path=ppt/slides/_rels/slide49.xml.rels><?xml version="1.0" encoding="UTF-8" standalone="yes"?>
<Relationships xmlns="http://schemas.openxmlformats.org/package/2006/relationships"><Relationship Id="rId8" Type="http://schemas.openxmlformats.org/officeDocument/2006/relationships/image" Target="../media/image169.png"/><Relationship Id="rId3" Type="http://schemas.openxmlformats.org/officeDocument/2006/relationships/image" Target="../media/image165.wmf"/><Relationship Id="rId7" Type="http://schemas.openxmlformats.org/officeDocument/2006/relationships/image" Target="../media/image161.png"/><Relationship Id="rId2" Type="http://schemas.openxmlformats.org/officeDocument/2006/relationships/image" Target="../media/image164.wmf"/><Relationship Id="rId1" Type="http://schemas.openxmlformats.org/officeDocument/2006/relationships/slideLayout" Target="../slideLayouts/slideLayout2.xml"/><Relationship Id="rId6" Type="http://schemas.openxmlformats.org/officeDocument/2006/relationships/image" Target="../media/image168.wmf"/><Relationship Id="rId5" Type="http://schemas.openxmlformats.org/officeDocument/2006/relationships/image" Target="../media/image167.wmf"/><Relationship Id="rId4" Type="http://schemas.openxmlformats.org/officeDocument/2006/relationships/image" Target="../media/image166.wmf"/><Relationship Id="rId9" Type="http://schemas.openxmlformats.org/officeDocument/2006/relationships/image" Target="../media/image171.png"/></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3.wmf"/><Relationship Id="rId2" Type="http://schemas.openxmlformats.org/officeDocument/2006/relationships/image" Target="../media/image172.wmf"/><Relationship Id="rId1" Type="http://schemas.openxmlformats.org/officeDocument/2006/relationships/slideLayout" Target="../slideLayouts/slideLayout2.xml"/><Relationship Id="rId4" Type="http://schemas.openxmlformats.org/officeDocument/2006/relationships/image" Target="../media/image174.wmf"/></Relationships>
</file>

<file path=ppt/slides/_rels/slide52.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8.wmf"/><Relationship Id="rId7" Type="http://schemas.openxmlformats.org/officeDocument/2006/relationships/image" Target="../media/image182.png"/><Relationship Id="rId2" Type="http://schemas.openxmlformats.org/officeDocument/2006/relationships/image" Target="../media/image177.png"/><Relationship Id="rId1" Type="http://schemas.openxmlformats.org/officeDocument/2006/relationships/slideLayout" Target="../slideLayouts/slideLayout2.xml"/><Relationship Id="rId6" Type="http://schemas.openxmlformats.org/officeDocument/2006/relationships/image" Target="../media/image181.wmf"/><Relationship Id="rId5" Type="http://schemas.openxmlformats.org/officeDocument/2006/relationships/image" Target="../media/image180.png"/><Relationship Id="rId4" Type="http://schemas.openxmlformats.org/officeDocument/2006/relationships/image" Target="../media/image179.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5.wmf"/><Relationship Id="rId2" Type="http://schemas.openxmlformats.org/officeDocument/2006/relationships/image" Target="../media/image184.png"/><Relationship Id="rId1" Type="http://schemas.openxmlformats.org/officeDocument/2006/relationships/slideLayout" Target="../slideLayouts/slideLayout2.xml"/><Relationship Id="rId4" Type="http://schemas.openxmlformats.org/officeDocument/2006/relationships/image" Target="../media/image186.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image" Target="../media/image187.jpeg"/><Relationship Id="rId1" Type="http://schemas.openxmlformats.org/officeDocument/2006/relationships/slideLayout" Target="../slideLayouts/slideLayout2.xml"/><Relationship Id="rId4" Type="http://schemas.openxmlformats.org/officeDocument/2006/relationships/image" Target="../media/image189.wmf"/></Relationships>
</file>

<file path=ppt/slides/_rels/slide61.xml.rels><?xml version="1.0" encoding="UTF-8" standalone="yes"?>
<Relationships xmlns="http://schemas.openxmlformats.org/package/2006/relationships"><Relationship Id="rId3" Type="http://schemas.openxmlformats.org/officeDocument/2006/relationships/image" Target="../media/image191.wmf"/><Relationship Id="rId7" Type="http://schemas.openxmlformats.org/officeDocument/2006/relationships/image" Target="../media/image195.wmf"/><Relationship Id="rId2" Type="http://schemas.openxmlformats.org/officeDocument/2006/relationships/image" Target="../media/image190.jpeg"/><Relationship Id="rId1" Type="http://schemas.openxmlformats.org/officeDocument/2006/relationships/slideLayout" Target="../slideLayouts/slideLayout2.xml"/><Relationship Id="rId6" Type="http://schemas.openxmlformats.org/officeDocument/2006/relationships/image" Target="../media/image194.wmf"/><Relationship Id="rId5" Type="http://schemas.openxmlformats.org/officeDocument/2006/relationships/image" Target="../media/image193.png"/><Relationship Id="rId4" Type="http://schemas.openxmlformats.org/officeDocument/2006/relationships/image" Target="../media/image192.png"/></Relationships>
</file>

<file path=ppt/slides/_rels/slide62.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image" Target="../media/image196.wmf"/><Relationship Id="rId1" Type="http://schemas.openxmlformats.org/officeDocument/2006/relationships/slideLayout" Target="../slideLayouts/slideLayout2.xml"/><Relationship Id="rId5" Type="http://schemas.openxmlformats.org/officeDocument/2006/relationships/image" Target="../media/image199.wmf"/><Relationship Id="rId4" Type="http://schemas.openxmlformats.org/officeDocument/2006/relationships/image" Target="../media/image198.wmf"/></Relationships>
</file>

<file path=ppt/slides/_rels/slide63.xml.rels><?xml version="1.0" encoding="UTF-8" standalone="yes"?>
<Relationships xmlns="http://schemas.openxmlformats.org/package/2006/relationships"><Relationship Id="rId3" Type="http://schemas.openxmlformats.org/officeDocument/2006/relationships/image" Target="../media/image201.wmf"/><Relationship Id="rId2" Type="http://schemas.openxmlformats.org/officeDocument/2006/relationships/image" Target="../media/image200.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image" Target="../media/image202.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5.wmf"/><Relationship Id="rId7" Type="http://schemas.openxmlformats.org/officeDocument/2006/relationships/image" Target="../media/image209.gif"/><Relationship Id="rId2" Type="http://schemas.openxmlformats.org/officeDocument/2006/relationships/image" Target="../media/image204.png"/><Relationship Id="rId1" Type="http://schemas.openxmlformats.org/officeDocument/2006/relationships/slideLayout" Target="../slideLayouts/slideLayout2.xml"/><Relationship Id="rId6" Type="http://schemas.openxmlformats.org/officeDocument/2006/relationships/image" Target="../media/image208.png"/><Relationship Id="rId5" Type="http://schemas.openxmlformats.org/officeDocument/2006/relationships/image" Target="../media/image207.png"/><Relationship Id="rId4" Type="http://schemas.openxmlformats.org/officeDocument/2006/relationships/image" Target="../media/image206.png"/></Relationships>
</file>

<file path=ppt/slides/_rels/slide66.xml.rels><?xml version="1.0" encoding="UTF-8" standalone="yes"?>
<Relationships xmlns="http://schemas.openxmlformats.org/package/2006/relationships"><Relationship Id="rId3" Type="http://schemas.openxmlformats.org/officeDocument/2006/relationships/image" Target="../media/image211.wmf"/><Relationship Id="rId2" Type="http://schemas.openxmlformats.org/officeDocument/2006/relationships/image" Target="../media/image210.png"/><Relationship Id="rId1" Type="http://schemas.openxmlformats.org/officeDocument/2006/relationships/slideLayout" Target="../slideLayouts/slideLayout2.xml"/><Relationship Id="rId5" Type="http://schemas.openxmlformats.org/officeDocument/2006/relationships/image" Target="../media/image213.wmf"/><Relationship Id="rId4" Type="http://schemas.openxmlformats.org/officeDocument/2006/relationships/image" Target="../media/image212.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5.wmf"/><Relationship Id="rId2" Type="http://schemas.openxmlformats.org/officeDocument/2006/relationships/image" Target="../media/image214.jpeg"/><Relationship Id="rId1" Type="http://schemas.openxmlformats.org/officeDocument/2006/relationships/slideLayout" Target="../slideLayouts/slideLayout2.xml"/><Relationship Id="rId5" Type="http://schemas.openxmlformats.org/officeDocument/2006/relationships/image" Target="../media/image217.wmf"/><Relationship Id="rId4" Type="http://schemas.openxmlformats.org/officeDocument/2006/relationships/image" Target="../media/image216.wmf"/></Relationships>
</file>

<file path=ppt/slides/_rels/slide69.xml.rels><?xml version="1.0" encoding="UTF-8" standalone="yes"?>
<Relationships xmlns="http://schemas.openxmlformats.org/package/2006/relationships"><Relationship Id="rId3" Type="http://schemas.openxmlformats.org/officeDocument/2006/relationships/image" Target="../media/image219.wmf"/><Relationship Id="rId2" Type="http://schemas.openxmlformats.org/officeDocument/2006/relationships/image" Target="../media/image218.jpeg"/><Relationship Id="rId1" Type="http://schemas.openxmlformats.org/officeDocument/2006/relationships/slideLayout" Target="../slideLayouts/slideLayout2.xml"/><Relationship Id="rId5" Type="http://schemas.openxmlformats.org/officeDocument/2006/relationships/image" Target="../media/image221.wmf"/><Relationship Id="rId4" Type="http://schemas.openxmlformats.org/officeDocument/2006/relationships/image" Target="../media/image220.wmf"/></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23.wmf"/><Relationship Id="rId2" Type="http://schemas.openxmlformats.org/officeDocument/2006/relationships/image" Target="../media/image222.png"/><Relationship Id="rId1" Type="http://schemas.openxmlformats.org/officeDocument/2006/relationships/slideLayout" Target="../slideLayouts/slideLayout7.xml"/><Relationship Id="rId6" Type="http://schemas.openxmlformats.org/officeDocument/2006/relationships/image" Target="../media/image226.wmf"/><Relationship Id="rId5" Type="http://schemas.openxmlformats.org/officeDocument/2006/relationships/image" Target="../media/image225.wmf"/><Relationship Id="rId4" Type="http://schemas.openxmlformats.org/officeDocument/2006/relationships/image" Target="../media/image224.wmf"/></Relationships>
</file>

<file path=ppt/slides/_rels/slide71.xml.rels><?xml version="1.0" encoding="UTF-8" standalone="yes"?>
<Relationships xmlns="http://schemas.openxmlformats.org/package/2006/relationships"><Relationship Id="rId2" Type="http://schemas.openxmlformats.org/officeDocument/2006/relationships/image" Target="../media/image227.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2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3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31.jpeg"/><Relationship Id="rId2" Type="http://schemas.openxmlformats.org/officeDocument/2006/relationships/image" Target="../media/image23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33.wmf"/><Relationship Id="rId2" Type="http://schemas.openxmlformats.org/officeDocument/2006/relationships/image" Target="../media/image232.wmf"/><Relationship Id="rId1" Type="http://schemas.openxmlformats.org/officeDocument/2006/relationships/slideLayout" Target="../slideLayouts/slideLayout2.xml"/><Relationship Id="rId6" Type="http://schemas.openxmlformats.org/officeDocument/2006/relationships/image" Target="../media/image235.png"/><Relationship Id="rId5" Type="http://schemas.openxmlformats.org/officeDocument/2006/relationships/image" Target="../media/image230.jpeg"/><Relationship Id="rId4" Type="http://schemas.openxmlformats.org/officeDocument/2006/relationships/image" Target="../media/image234.wmf"/></Relationships>
</file>

<file path=ppt/slides/_rels/slide77.xml.rels><?xml version="1.0" encoding="UTF-8" standalone="yes"?>
<Relationships xmlns="http://schemas.openxmlformats.org/package/2006/relationships"><Relationship Id="rId3" Type="http://schemas.openxmlformats.org/officeDocument/2006/relationships/image" Target="../media/image236.wmf"/><Relationship Id="rId2" Type="http://schemas.openxmlformats.org/officeDocument/2006/relationships/image" Target="../media/image231.jpeg"/><Relationship Id="rId1" Type="http://schemas.openxmlformats.org/officeDocument/2006/relationships/slideLayout" Target="../slideLayouts/slideLayout2.xml"/><Relationship Id="rId6" Type="http://schemas.openxmlformats.org/officeDocument/2006/relationships/image" Target="../media/image239.wmf"/><Relationship Id="rId5" Type="http://schemas.openxmlformats.org/officeDocument/2006/relationships/image" Target="../media/image238.wmf"/><Relationship Id="rId4" Type="http://schemas.openxmlformats.org/officeDocument/2006/relationships/image" Target="../media/image237.wmf"/></Relationships>
</file>

<file path=ppt/slides/_rels/slide78.xml.rels><?xml version="1.0" encoding="UTF-8" standalone="yes"?>
<Relationships xmlns="http://schemas.openxmlformats.org/package/2006/relationships"><Relationship Id="rId3" Type="http://schemas.openxmlformats.org/officeDocument/2006/relationships/image" Target="../media/image241.wmf"/><Relationship Id="rId2" Type="http://schemas.openxmlformats.org/officeDocument/2006/relationships/image" Target="../media/image240.wmf"/><Relationship Id="rId1" Type="http://schemas.openxmlformats.org/officeDocument/2006/relationships/slideLayout" Target="../slideLayouts/slideLayout2.xml"/><Relationship Id="rId6" Type="http://schemas.openxmlformats.org/officeDocument/2006/relationships/image" Target="../media/image244.wmf"/><Relationship Id="rId5" Type="http://schemas.openxmlformats.org/officeDocument/2006/relationships/image" Target="../media/image243.wmf"/><Relationship Id="rId4" Type="http://schemas.openxmlformats.org/officeDocument/2006/relationships/image" Target="../media/image242.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46.png"/><Relationship Id="rId7" Type="http://schemas.openxmlformats.org/officeDocument/2006/relationships/image" Target="../media/image250.wmf"/><Relationship Id="rId2" Type="http://schemas.openxmlformats.org/officeDocument/2006/relationships/image" Target="../media/image245.jpeg"/><Relationship Id="rId1" Type="http://schemas.openxmlformats.org/officeDocument/2006/relationships/slideLayout" Target="../slideLayouts/slideLayout2.xml"/><Relationship Id="rId6" Type="http://schemas.openxmlformats.org/officeDocument/2006/relationships/image" Target="../media/image249.wmf"/><Relationship Id="rId5" Type="http://schemas.openxmlformats.org/officeDocument/2006/relationships/image" Target="../media/image248.wmf"/><Relationship Id="rId4" Type="http://schemas.openxmlformats.org/officeDocument/2006/relationships/image" Target="../media/image247.w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5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image" Target="../media/image258.jpeg"/><Relationship Id="rId3" Type="http://schemas.openxmlformats.org/officeDocument/2006/relationships/image" Target="../media/image253.png"/><Relationship Id="rId7" Type="http://schemas.openxmlformats.org/officeDocument/2006/relationships/image" Target="../media/image257.png"/><Relationship Id="rId2" Type="http://schemas.openxmlformats.org/officeDocument/2006/relationships/image" Target="../media/image252.jpeg"/><Relationship Id="rId1" Type="http://schemas.openxmlformats.org/officeDocument/2006/relationships/slideLayout" Target="../slideLayouts/slideLayout2.xml"/><Relationship Id="rId6" Type="http://schemas.openxmlformats.org/officeDocument/2006/relationships/image" Target="../media/image256.jpeg"/><Relationship Id="rId5" Type="http://schemas.openxmlformats.org/officeDocument/2006/relationships/image" Target="../media/image255.png"/><Relationship Id="rId4" Type="http://schemas.openxmlformats.org/officeDocument/2006/relationships/image" Target="../media/image254.png"/><Relationship Id="rId9" Type="http://schemas.openxmlformats.org/officeDocument/2006/relationships/image" Target="../media/image259.jpeg"/></Relationships>
</file>

<file path=ppt/slides/_rels/slide84.xml.rels><?xml version="1.0" encoding="UTF-8" standalone="yes"?>
<Relationships xmlns="http://schemas.openxmlformats.org/package/2006/relationships"><Relationship Id="rId3" Type="http://schemas.openxmlformats.org/officeDocument/2006/relationships/image" Target="../media/image261.jpeg"/><Relationship Id="rId2" Type="http://schemas.openxmlformats.org/officeDocument/2006/relationships/image" Target="../media/image260.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63.wmf"/><Relationship Id="rId2" Type="http://schemas.openxmlformats.org/officeDocument/2006/relationships/image" Target="../media/image262.png"/><Relationship Id="rId1" Type="http://schemas.openxmlformats.org/officeDocument/2006/relationships/slideLayout" Target="../slideLayouts/slideLayout2.xml"/><Relationship Id="rId6" Type="http://schemas.openxmlformats.org/officeDocument/2006/relationships/image" Target="../media/image266.png"/><Relationship Id="rId5" Type="http://schemas.openxmlformats.org/officeDocument/2006/relationships/image" Target="../media/image265.wmf"/><Relationship Id="rId4" Type="http://schemas.openxmlformats.org/officeDocument/2006/relationships/image" Target="../media/image264.wmf"/></Relationships>
</file>

<file path=ppt/slides/_rels/slide86.xml.rels><?xml version="1.0" encoding="UTF-8" standalone="yes"?>
<Relationships xmlns="http://schemas.openxmlformats.org/package/2006/relationships"><Relationship Id="rId2" Type="http://schemas.openxmlformats.org/officeDocument/2006/relationships/image" Target="../media/image267.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69.wmf"/><Relationship Id="rId7" Type="http://schemas.openxmlformats.org/officeDocument/2006/relationships/image" Target="../media/image273.wmf"/><Relationship Id="rId2" Type="http://schemas.openxmlformats.org/officeDocument/2006/relationships/image" Target="../media/image268.wmf"/><Relationship Id="rId1" Type="http://schemas.openxmlformats.org/officeDocument/2006/relationships/slideLayout" Target="../slideLayouts/slideLayout2.xml"/><Relationship Id="rId6" Type="http://schemas.openxmlformats.org/officeDocument/2006/relationships/image" Target="../media/image272.wmf"/><Relationship Id="rId5" Type="http://schemas.openxmlformats.org/officeDocument/2006/relationships/image" Target="../media/image271.png"/><Relationship Id="rId4" Type="http://schemas.openxmlformats.org/officeDocument/2006/relationships/image" Target="../media/image270.png"/></Relationships>
</file>

<file path=ppt/slides/_rels/slide88.xml.rels><?xml version="1.0" encoding="UTF-8" standalone="yes"?>
<Relationships xmlns="http://schemas.openxmlformats.org/package/2006/relationships"><Relationship Id="rId3" Type="http://schemas.openxmlformats.org/officeDocument/2006/relationships/image" Target="../media/image275.wmf"/><Relationship Id="rId2" Type="http://schemas.openxmlformats.org/officeDocument/2006/relationships/image" Target="../media/image27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7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78.png"/><Relationship Id="rId2" Type="http://schemas.openxmlformats.org/officeDocument/2006/relationships/image" Target="../media/image277.w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1529AC7-34B0-4925-A345-77F203CB1113}"/>
              </a:ext>
            </a:extLst>
          </p:cNvPr>
          <p:cNvSpPr>
            <a:spLocks noGrp="1" noChangeArrowheads="1"/>
          </p:cNvSpPr>
          <p:nvPr>
            <p:ph type="ctrTitle"/>
          </p:nvPr>
        </p:nvSpPr>
        <p:spPr>
          <a:xfrm>
            <a:off x="685800" y="2130425"/>
            <a:ext cx="7772400" cy="1470025"/>
          </a:xfrm>
        </p:spPr>
        <p:txBody>
          <a:bodyPr anchor="ctr"/>
          <a:lstStyle/>
          <a:p>
            <a:r>
              <a:rPr lang="es-CL" altLang="es-CL" sz="4400" dirty="0"/>
              <a:t>Ondas</a:t>
            </a:r>
            <a:endParaRPr lang="es-ES_tradnl" altLang="es-CL" sz="4400" dirty="0"/>
          </a:p>
        </p:txBody>
      </p:sp>
      <p:sp>
        <p:nvSpPr>
          <p:cNvPr id="2051" name="Rectangle 3">
            <a:extLst>
              <a:ext uri="{FF2B5EF4-FFF2-40B4-BE49-F238E27FC236}">
                <a16:creationId xmlns:a16="http://schemas.microsoft.com/office/drawing/2014/main" id="{3F8F7070-9D07-4C14-93AE-C9049C1EDB79}"/>
              </a:ext>
            </a:extLst>
          </p:cNvPr>
          <p:cNvSpPr>
            <a:spLocks noGrp="1" noChangeArrowheads="1"/>
          </p:cNvSpPr>
          <p:nvPr>
            <p:ph type="subTitle" idx="1"/>
          </p:nvPr>
        </p:nvSpPr>
        <p:spPr>
          <a:xfrm>
            <a:off x="1371600" y="3886200"/>
            <a:ext cx="6400800" cy="1752600"/>
          </a:xfrm>
        </p:spPr>
        <p:txBody>
          <a:bodyPr/>
          <a:lstStyle/>
          <a:p>
            <a:r>
              <a:rPr lang="es-ES_tradnl" altLang="es-CL" sz="3200" dirty="0"/>
              <a:t>Introducción a la Física</a:t>
            </a:r>
          </a:p>
          <a:p>
            <a:br>
              <a:rPr lang="es-ES_tradnl" altLang="es-CL" sz="3200" dirty="0"/>
            </a:br>
            <a:r>
              <a:rPr lang="es-ES_tradnl" altLang="es-CL" sz="3200" dirty="0"/>
              <a:t>2008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Marcador de número de diapositiva 5">
            <a:extLst>
              <a:ext uri="{FF2B5EF4-FFF2-40B4-BE49-F238E27FC236}">
                <a16:creationId xmlns:a16="http://schemas.microsoft.com/office/drawing/2014/main" id="{9673D9C2-8FC4-4CE3-906C-85562634CBFF}"/>
              </a:ext>
            </a:extLst>
          </p:cNvPr>
          <p:cNvSpPr>
            <a:spLocks noGrp="1"/>
          </p:cNvSpPr>
          <p:nvPr>
            <p:ph type="sldNum" sz="quarter" idx="12"/>
          </p:nvPr>
        </p:nvSpPr>
        <p:spPr/>
        <p:txBody>
          <a:bodyPr/>
          <a:lstStyle/>
          <a:p>
            <a:fld id="{4846FC19-1B04-4E3C-9220-124DB175FC5C}" type="slidenum">
              <a:rPr lang="es-ES_tradnl" altLang="es-CL"/>
              <a:pPr/>
              <a:t>10</a:t>
            </a:fld>
            <a:endParaRPr lang="es-ES_tradnl" altLang="es-CL"/>
          </a:p>
        </p:txBody>
      </p:sp>
      <p:pic>
        <p:nvPicPr>
          <p:cNvPr id="16389" name="Picture 5">
            <a:extLst>
              <a:ext uri="{FF2B5EF4-FFF2-40B4-BE49-F238E27FC236}">
                <a16:creationId xmlns:a16="http://schemas.microsoft.com/office/drawing/2014/main" id="{D42E9C40-991C-41C5-A088-FE88857401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2060575"/>
            <a:ext cx="26638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6" name="Rectangle 2">
            <a:extLst>
              <a:ext uri="{FF2B5EF4-FFF2-40B4-BE49-F238E27FC236}">
                <a16:creationId xmlns:a16="http://schemas.microsoft.com/office/drawing/2014/main" id="{A47812F1-F7D7-4AC2-8557-2519E28C7627}"/>
              </a:ext>
            </a:extLst>
          </p:cNvPr>
          <p:cNvSpPr>
            <a:spLocks noGrp="1" noChangeArrowheads="1"/>
          </p:cNvSpPr>
          <p:nvPr>
            <p:ph type="title"/>
          </p:nvPr>
        </p:nvSpPr>
        <p:spPr/>
        <p:txBody>
          <a:bodyPr/>
          <a:lstStyle/>
          <a:p>
            <a:r>
              <a:rPr lang="es-CL" altLang="es-CL" sz="3600"/>
              <a:t>Movimiento Armónico Simple (MAS)</a:t>
            </a:r>
            <a:endParaRPr lang="es-ES_tradnl" altLang="es-CL" sz="3600"/>
          </a:p>
        </p:txBody>
      </p:sp>
      <p:sp>
        <p:nvSpPr>
          <p:cNvPr id="16388" name="Text Box 4">
            <a:extLst>
              <a:ext uri="{FF2B5EF4-FFF2-40B4-BE49-F238E27FC236}">
                <a16:creationId xmlns:a16="http://schemas.microsoft.com/office/drawing/2014/main" id="{23D2E143-74AF-4894-A9A0-CE23C9A35339}"/>
              </a:ext>
            </a:extLst>
          </p:cNvPr>
          <p:cNvSpPr txBox="1">
            <a:spLocks noChangeArrowheads="1"/>
          </p:cNvSpPr>
          <p:nvPr/>
        </p:nvSpPr>
        <p:spPr bwMode="auto">
          <a:xfrm>
            <a:off x="250825" y="1341438"/>
            <a:ext cx="88201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Si combinamos la ley de Hooke (la fuerza que siente una masa </a:t>
            </a:r>
            <a:r>
              <a:rPr lang="es-CL" altLang="es-CL" sz="1800" i="1">
                <a:latin typeface="Times New Roman" panose="02020603050405020304" pitchFamily="18" charset="0"/>
              </a:rPr>
              <a:t>  </a:t>
            </a:r>
            <a:r>
              <a:rPr lang="es-CL" altLang="es-CL" sz="1800"/>
              <a:t>  unida al extremo </a:t>
            </a:r>
          </a:p>
          <a:p>
            <a:r>
              <a:rPr lang="es-CL" altLang="es-CL" sz="1800"/>
              <a:t>de un resorte de constante elástica  </a:t>
            </a:r>
            <a:r>
              <a:rPr lang="es-CL" altLang="es-CL" sz="1800" i="1">
                <a:latin typeface="Times New Roman" panose="02020603050405020304" pitchFamily="18" charset="0"/>
              </a:rPr>
              <a:t>  </a:t>
            </a:r>
            <a:r>
              <a:rPr lang="es-CL" altLang="es-CL" sz="1800"/>
              <a:t>) con la segunda ley de Newton obtenemos una</a:t>
            </a:r>
          </a:p>
          <a:p>
            <a:r>
              <a:rPr lang="es-CL" altLang="es-CL" sz="1800"/>
              <a:t>ecuación diferencial lineal de segundo orden:</a:t>
            </a:r>
            <a:endParaRPr lang="es-ES_tradnl" altLang="es-CL" sz="1800"/>
          </a:p>
        </p:txBody>
      </p:sp>
      <p:sp>
        <p:nvSpPr>
          <p:cNvPr id="16390" name="Text Box 6">
            <a:extLst>
              <a:ext uri="{FF2B5EF4-FFF2-40B4-BE49-F238E27FC236}">
                <a16:creationId xmlns:a16="http://schemas.microsoft.com/office/drawing/2014/main" id="{07122AA2-7C71-4406-A642-D474B11C1D4D}"/>
              </a:ext>
            </a:extLst>
          </p:cNvPr>
          <p:cNvSpPr txBox="1">
            <a:spLocks noChangeArrowheads="1"/>
          </p:cNvSpPr>
          <p:nvPr/>
        </p:nvSpPr>
        <p:spPr bwMode="auto">
          <a:xfrm>
            <a:off x="250825" y="2997200"/>
            <a:ext cx="290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cuya solución es dada por:</a:t>
            </a:r>
            <a:endParaRPr lang="es-ES_tradnl" altLang="es-CL" sz="1800"/>
          </a:p>
        </p:txBody>
      </p:sp>
      <p:pic>
        <p:nvPicPr>
          <p:cNvPr id="16391" name="Picture 7">
            <a:extLst>
              <a:ext uri="{FF2B5EF4-FFF2-40B4-BE49-F238E27FC236}">
                <a16:creationId xmlns:a16="http://schemas.microsoft.com/office/drawing/2014/main" id="{46C785AB-D1E9-4465-BD83-3C9D9C6CC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3573463"/>
            <a:ext cx="3816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2" name="Text Box 8">
            <a:extLst>
              <a:ext uri="{FF2B5EF4-FFF2-40B4-BE49-F238E27FC236}">
                <a16:creationId xmlns:a16="http://schemas.microsoft.com/office/drawing/2014/main" id="{43496B76-FCCC-4EE1-A206-463D029D6390}"/>
              </a:ext>
            </a:extLst>
          </p:cNvPr>
          <p:cNvSpPr txBox="1">
            <a:spLocks noChangeArrowheads="1"/>
          </p:cNvSpPr>
          <p:nvPr/>
        </p:nvSpPr>
        <p:spPr bwMode="auto">
          <a:xfrm>
            <a:off x="250825" y="4076700"/>
            <a:ext cx="7562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donde    y    son constantes que dependen de las condiciones iniciales y </a:t>
            </a:r>
            <a:endParaRPr lang="es-ES_tradnl" altLang="es-CL" sz="1800"/>
          </a:p>
        </p:txBody>
      </p:sp>
      <p:pic>
        <p:nvPicPr>
          <p:cNvPr id="16393" name="Picture 9">
            <a:extLst>
              <a:ext uri="{FF2B5EF4-FFF2-40B4-BE49-F238E27FC236}">
                <a16:creationId xmlns:a16="http://schemas.microsoft.com/office/drawing/2014/main" id="{1479486E-9F0E-43CA-8A45-22614C0933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4149725"/>
            <a:ext cx="193675"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4" name="Picture 10">
            <a:extLst>
              <a:ext uri="{FF2B5EF4-FFF2-40B4-BE49-F238E27FC236}">
                <a16:creationId xmlns:a16="http://schemas.microsoft.com/office/drawing/2014/main" id="{42F5851E-45D8-4147-9D65-6AA564A34A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4138" y="4113213"/>
            <a:ext cx="193675"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5" name="Picture 11">
            <a:extLst>
              <a:ext uri="{FF2B5EF4-FFF2-40B4-BE49-F238E27FC236}">
                <a16:creationId xmlns:a16="http://schemas.microsoft.com/office/drawing/2014/main" id="{E6746E82-799A-4E37-8E8F-969B5D8636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4005263"/>
            <a:ext cx="935038"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6" name="Text Box 12">
            <a:extLst>
              <a:ext uri="{FF2B5EF4-FFF2-40B4-BE49-F238E27FC236}">
                <a16:creationId xmlns:a16="http://schemas.microsoft.com/office/drawing/2014/main" id="{23914BE6-8A79-4E7D-87CE-95795DD9D601}"/>
              </a:ext>
            </a:extLst>
          </p:cNvPr>
          <p:cNvSpPr txBox="1">
            <a:spLocks noChangeArrowheads="1"/>
          </p:cNvSpPr>
          <p:nvPr/>
        </p:nvSpPr>
        <p:spPr bwMode="auto">
          <a:xfrm>
            <a:off x="149225" y="4652963"/>
            <a:ext cx="9010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Debido a las propiedades de las funciones sinusoidales,        se puede reescribir como:</a:t>
            </a:r>
            <a:endParaRPr lang="es-ES_tradnl" altLang="es-CL" sz="1800"/>
          </a:p>
        </p:txBody>
      </p:sp>
      <p:pic>
        <p:nvPicPr>
          <p:cNvPr id="16397" name="Picture 13">
            <a:extLst>
              <a:ext uri="{FF2B5EF4-FFF2-40B4-BE49-F238E27FC236}">
                <a16:creationId xmlns:a16="http://schemas.microsoft.com/office/drawing/2014/main" id="{962C96E1-0507-4E1E-828B-76297E17AA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0338" y="5222875"/>
            <a:ext cx="287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8" name="Text Box 14">
            <a:extLst>
              <a:ext uri="{FF2B5EF4-FFF2-40B4-BE49-F238E27FC236}">
                <a16:creationId xmlns:a16="http://schemas.microsoft.com/office/drawing/2014/main" id="{3A852544-04F2-45DE-B723-E65F8223FC18}"/>
              </a:ext>
            </a:extLst>
          </p:cNvPr>
          <p:cNvSpPr txBox="1">
            <a:spLocks noChangeArrowheads="1"/>
          </p:cNvSpPr>
          <p:nvPr/>
        </p:nvSpPr>
        <p:spPr bwMode="auto">
          <a:xfrm>
            <a:off x="323850" y="5799138"/>
            <a:ext cx="7461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donde               se denomina </a:t>
            </a:r>
            <a:r>
              <a:rPr lang="es-CL" altLang="es-CL" sz="1800" b="1" i="1">
                <a:solidFill>
                  <a:schemeClr val="accent2"/>
                </a:solidFill>
              </a:rPr>
              <a:t>fase</a:t>
            </a:r>
            <a:r>
              <a:rPr lang="es-CL" altLang="es-CL" sz="1800"/>
              <a:t> y     se denomina </a:t>
            </a:r>
            <a:r>
              <a:rPr lang="es-CL" altLang="es-CL" sz="1800" b="1" i="1">
                <a:solidFill>
                  <a:schemeClr val="accent2"/>
                </a:solidFill>
              </a:rPr>
              <a:t>constante de fase</a:t>
            </a:r>
            <a:r>
              <a:rPr lang="es-CL" altLang="es-CL" sz="1800"/>
              <a:t> </a:t>
            </a:r>
            <a:endParaRPr lang="es-ES_tradnl" altLang="es-CL" sz="1800"/>
          </a:p>
        </p:txBody>
      </p:sp>
      <p:pic>
        <p:nvPicPr>
          <p:cNvPr id="16399" name="Picture 15">
            <a:extLst>
              <a:ext uri="{FF2B5EF4-FFF2-40B4-BE49-F238E27FC236}">
                <a16:creationId xmlns:a16="http://schemas.microsoft.com/office/drawing/2014/main" id="{886BA796-9B2F-41D5-9354-D805886B4C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6013" y="5824538"/>
            <a:ext cx="792162"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01" name="Picture 17">
            <a:extLst>
              <a:ext uri="{FF2B5EF4-FFF2-40B4-BE49-F238E27FC236}">
                <a16:creationId xmlns:a16="http://schemas.microsoft.com/office/drawing/2014/main" id="{4C3B5740-9EB1-4F39-8C48-BCD7BAD342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72275" y="1463675"/>
            <a:ext cx="24765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02" name="Picture 18">
            <a:extLst>
              <a:ext uri="{FF2B5EF4-FFF2-40B4-BE49-F238E27FC236}">
                <a16:creationId xmlns:a16="http://schemas.microsoft.com/office/drawing/2014/main" id="{9212F6F4-526C-4D3A-8857-6CAF8091172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43350" y="1700213"/>
            <a:ext cx="1539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03" name="Picture 19">
            <a:extLst>
              <a:ext uri="{FF2B5EF4-FFF2-40B4-BE49-F238E27FC236}">
                <a16:creationId xmlns:a16="http://schemas.microsoft.com/office/drawing/2014/main" id="{EE4B7837-4972-4E1E-932B-32C9C698974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3600" y="4681538"/>
            <a:ext cx="500063"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04" name="Picture 20">
            <a:extLst>
              <a:ext uri="{FF2B5EF4-FFF2-40B4-BE49-F238E27FC236}">
                <a16:creationId xmlns:a16="http://schemas.microsoft.com/office/drawing/2014/main" id="{60FEAD2F-8CB8-492C-876B-6300584AEA7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75113" y="5867400"/>
            <a:ext cx="20955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Marcador de número de diapositiva 5">
            <a:extLst>
              <a:ext uri="{FF2B5EF4-FFF2-40B4-BE49-F238E27FC236}">
                <a16:creationId xmlns:a16="http://schemas.microsoft.com/office/drawing/2014/main" id="{646FF31F-4B63-4073-A8AA-D21B11CA999C}"/>
              </a:ext>
            </a:extLst>
          </p:cNvPr>
          <p:cNvSpPr>
            <a:spLocks noGrp="1"/>
          </p:cNvSpPr>
          <p:nvPr>
            <p:ph type="sldNum" sz="quarter" idx="12"/>
          </p:nvPr>
        </p:nvSpPr>
        <p:spPr/>
        <p:txBody>
          <a:bodyPr/>
          <a:lstStyle/>
          <a:p>
            <a:fld id="{AA4430B5-3B43-4050-BD2D-B2540D7ECD6C}" type="slidenum">
              <a:rPr lang="es-ES_tradnl" altLang="es-CL"/>
              <a:pPr/>
              <a:t>11</a:t>
            </a:fld>
            <a:endParaRPr lang="es-ES_tradnl" altLang="es-CL"/>
          </a:p>
        </p:txBody>
      </p:sp>
      <p:sp>
        <p:nvSpPr>
          <p:cNvPr id="15362" name="Rectangle 2">
            <a:extLst>
              <a:ext uri="{FF2B5EF4-FFF2-40B4-BE49-F238E27FC236}">
                <a16:creationId xmlns:a16="http://schemas.microsoft.com/office/drawing/2014/main" id="{0AADA0E6-5AC3-417E-9820-34EA64EE5CB6}"/>
              </a:ext>
            </a:extLst>
          </p:cNvPr>
          <p:cNvSpPr>
            <a:spLocks noGrp="1" noChangeArrowheads="1"/>
          </p:cNvSpPr>
          <p:nvPr>
            <p:ph type="title"/>
          </p:nvPr>
        </p:nvSpPr>
        <p:spPr/>
        <p:txBody>
          <a:bodyPr/>
          <a:lstStyle/>
          <a:p>
            <a:r>
              <a:rPr lang="es-CL" altLang="es-CL"/>
              <a:t>Frente de Onda</a:t>
            </a:r>
            <a:endParaRPr lang="es-ES_tradnl" altLang="es-CL"/>
          </a:p>
        </p:txBody>
      </p:sp>
      <p:sp>
        <p:nvSpPr>
          <p:cNvPr id="15364" name="Oval 4">
            <a:extLst>
              <a:ext uri="{FF2B5EF4-FFF2-40B4-BE49-F238E27FC236}">
                <a16:creationId xmlns:a16="http://schemas.microsoft.com/office/drawing/2014/main" id="{6EDF86E2-5EE0-4FA6-BE59-DE1BEA2C43EE}"/>
              </a:ext>
            </a:extLst>
          </p:cNvPr>
          <p:cNvSpPr>
            <a:spLocks noChangeArrowheads="1"/>
          </p:cNvSpPr>
          <p:nvPr/>
        </p:nvSpPr>
        <p:spPr bwMode="auto">
          <a:xfrm>
            <a:off x="1044575" y="1557338"/>
            <a:ext cx="1800225" cy="18002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5365" name="Oval 5">
            <a:extLst>
              <a:ext uri="{FF2B5EF4-FFF2-40B4-BE49-F238E27FC236}">
                <a16:creationId xmlns:a16="http://schemas.microsoft.com/office/drawing/2014/main" id="{D98A13FC-E179-480A-A85E-15033E29B51E}"/>
              </a:ext>
            </a:extLst>
          </p:cNvPr>
          <p:cNvSpPr>
            <a:spLocks noChangeArrowheads="1"/>
          </p:cNvSpPr>
          <p:nvPr/>
        </p:nvSpPr>
        <p:spPr bwMode="auto">
          <a:xfrm>
            <a:off x="1260475" y="1773238"/>
            <a:ext cx="1368425" cy="13684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5366" name="Oval 6">
            <a:extLst>
              <a:ext uri="{FF2B5EF4-FFF2-40B4-BE49-F238E27FC236}">
                <a16:creationId xmlns:a16="http://schemas.microsoft.com/office/drawing/2014/main" id="{C21635F2-E3EF-48A2-B8FF-66B3E2806BE0}"/>
              </a:ext>
            </a:extLst>
          </p:cNvPr>
          <p:cNvSpPr>
            <a:spLocks noChangeArrowheads="1"/>
          </p:cNvSpPr>
          <p:nvPr/>
        </p:nvSpPr>
        <p:spPr bwMode="auto">
          <a:xfrm>
            <a:off x="1476375" y="1989138"/>
            <a:ext cx="936625" cy="9366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5367" name="Oval 7">
            <a:extLst>
              <a:ext uri="{FF2B5EF4-FFF2-40B4-BE49-F238E27FC236}">
                <a16:creationId xmlns:a16="http://schemas.microsoft.com/office/drawing/2014/main" id="{4EAEF44B-4854-42D3-83E1-5C8FAAD0901B}"/>
              </a:ext>
            </a:extLst>
          </p:cNvPr>
          <p:cNvSpPr>
            <a:spLocks noChangeArrowheads="1"/>
          </p:cNvSpPr>
          <p:nvPr/>
        </p:nvSpPr>
        <p:spPr bwMode="auto">
          <a:xfrm>
            <a:off x="1692275" y="2205038"/>
            <a:ext cx="504825" cy="5032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5368" name="Oval 8">
            <a:extLst>
              <a:ext uri="{FF2B5EF4-FFF2-40B4-BE49-F238E27FC236}">
                <a16:creationId xmlns:a16="http://schemas.microsoft.com/office/drawing/2014/main" id="{CBE2D8D2-BC21-4428-9F96-D63A5B346616}"/>
              </a:ext>
            </a:extLst>
          </p:cNvPr>
          <p:cNvSpPr>
            <a:spLocks noChangeArrowheads="1"/>
          </p:cNvSpPr>
          <p:nvPr/>
        </p:nvSpPr>
        <p:spPr bwMode="auto">
          <a:xfrm>
            <a:off x="1908175" y="2420938"/>
            <a:ext cx="71438" cy="730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5369" name="Text Box 9">
            <a:extLst>
              <a:ext uri="{FF2B5EF4-FFF2-40B4-BE49-F238E27FC236}">
                <a16:creationId xmlns:a16="http://schemas.microsoft.com/office/drawing/2014/main" id="{08D9E90F-5A43-46D7-9C33-F537305D6CF3}"/>
              </a:ext>
            </a:extLst>
          </p:cNvPr>
          <p:cNvSpPr txBox="1">
            <a:spLocks noChangeArrowheads="1"/>
          </p:cNvSpPr>
          <p:nvPr/>
        </p:nvSpPr>
        <p:spPr bwMode="auto">
          <a:xfrm>
            <a:off x="755650" y="3860800"/>
            <a:ext cx="304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Frente de onda circular (2D)</a:t>
            </a:r>
            <a:endParaRPr lang="es-ES_tradnl" altLang="es-CL" sz="1800"/>
          </a:p>
        </p:txBody>
      </p:sp>
      <p:sp>
        <p:nvSpPr>
          <p:cNvPr id="15370" name="Text Box 10">
            <a:extLst>
              <a:ext uri="{FF2B5EF4-FFF2-40B4-BE49-F238E27FC236}">
                <a16:creationId xmlns:a16="http://schemas.microsoft.com/office/drawing/2014/main" id="{9D68FA07-2208-4350-B8E9-2973B534ACC7}"/>
              </a:ext>
            </a:extLst>
          </p:cNvPr>
          <p:cNvSpPr txBox="1">
            <a:spLocks noChangeArrowheads="1"/>
          </p:cNvSpPr>
          <p:nvPr/>
        </p:nvSpPr>
        <p:spPr bwMode="auto">
          <a:xfrm>
            <a:off x="323850" y="5013325"/>
            <a:ext cx="848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Los puntos del medio en un frente de onda tienen el mismo estado de movimiento</a:t>
            </a:r>
          </a:p>
        </p:txBody>
      </p:sp>
      <p:sp>
        <p:nvSpPr>
          <p:cNvPr id="15371" name="Line 11">
            <a:extLst>
              <a:ext uri="{FF2B5EF4-FFF2-40B4-BE49-F238E27FC236}">
                <a16:creationId xmlns:a16="http://schemas.microsoft.com/office/drawing/2014/main" id="{4487A281-248C-45F6-BAC2-D894EDACB02C}"/>
              </a:ext>
            </a:extLst>
          </p:cNvPr>
          <p:cNvSpPr>
            <a:spLocks noChangeShapeType="1"/>
          </p:cNvSpPr>
          <p:nvPr/>
        </p:nvSpPr>
        <p:spPr bwMode="auto">
          <a:xfrm flipV="1">
            <a:off x="1979613" y="1844675"/>
            <a:ext cx="1439862" cy="576263"/>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5372" name="Text Box 12">
            <a:extLst>
              <a:ext uri="{FF2B5EF4-FFF2-40B4-BE49-F238E27FC236}">
                <a16:creationId xmlns:a16="http://schemas.microsoft.com/office/drawing/2014/main" id="{7F519CD1-F8F0-447E-8C7A-C0A90580F144}"/>
              </a:ext>
            </a:extLst>
          </p:cNvPr>
          <p:cNvSpPr txBox="1">
            <a:spLocks noChangeArrowheads="1"/>
          </p:cNvSpPr>
          <p:nvPr/>
        </p:nvSpPr>
        <p:spPr bwMode="auto">
          <a:xfrm>
            <a:off x="34925" y="5445125"/>
            <a:ext cx="9112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La flecha roja se denomina rayo e indica la dirección de propagación del frente de onda.</a:t>
            </a:r>
          </a:p>
          <a:p>
            <a:r>
              <a:rPr lang="es-CL" altLang="es-CL" sz="1800"/>
              <a:t>Esta línea es perpendicular a los frentes de onda si el medio tiene densidad uniforme</a:t>
            </a:r>
            <a:endParaRPr lang="es-ES_tradnl" altLang="es-CL" sz="1800"/>
          </a:p>
        </p:txBody>
      </p:sp>
      <p:sp>
        <p:nvSpPr>
          <p:cNvPr id="15373" name="Rectangle 13">
            <a:extLst>
              <a:ext uri="{FF2B5EF4-FFF2-40B4-BE49-F238E27FC236}">
                <a16:creationId xmlns:a16="http://schemas.microsoft.com/office/drawing/2014/main" id="{581CC23E-329B-4B1A-9333-9E3E4D9427E6}"/>
              </a:ext>
            </a:extLst>
          </p:cNvPr>
          <p:cNvSpPr>
            <a:spLocks noChangeArrowheads="1"/>
          </p:cNvSpPr>
          <p:nvPr/>
        </p:nvSpPr>
        <p:spPr bwMode="auto">
          <a:xfrm>
            <a:off x="5003800" y="1557338"/>
            <a:ext cx="3168650" cy="20875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5374" name="Line 14">
            <a:extLst>
              <a:ext uri="{FF2B5EF4-FFF2-40B4-BE49-F238E27FC236}">
                <a16:creationId xmlns:a16="http://schemas.microsoft.com/office/drawing/2014/main" id="{44AAE38C-282F-4CCF-9690-FE51258CC1C9}"/>
              </a:ext>
            </a:extLst>
          </p:cNvPr>
          <p:cNvSpPr>
            <a:spLocks noChangeShapeType="1"/>
          </p:cNvSpPr>
          <p:nvPr/>
        </p:nvSpPr>
        <p:spPr bwMode="auto">
          <a:xfrm>
            <a:off x="5292725" y="1557338"/>
            <a:ext cx="0" cy="2087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5375" name="Line 15">
            <a:extLst>
              <a:ext uri="{FF2B5EF4-FFF2-40B4-BE49-F238E27FC236}">
                <a16:creationId xmlns:a16="http://schemas.microsoft.com/office/drawing/2014/main" id="{D31F39C4-5FF9-4EE7-A31F-C812A703671C}"/>
              </a:ext>
            </a:extLst>
          </p:cNvPr>
          <p:cNvSpPr>
            <a:spLocks noChangeShapeType="1"/>
          </p:cNvSpPr>
          <p:nvPr/>
        </p:nvSpPr>
        <p:spPr bwMode="auto">
          <a:xfrm>
            <a:off x="5580063" y="1557338"/>
            <a:ext cx="0" cy="2087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5376" name="Line 16">
            <a:extLst>
              <a:ext uri="{FF2B5EF4-FFF2-40B4-BE49-F238E27FC236}">
                <a16:creationId xmlns:a16="http://schemas.microsoft.com/office/drawing/2014/main" id="{257086BC-1CB5-47A6-9C63-335CF6A7DC47}"/>
              </a:ext>
            </a:extLst>
          </p:cNvPr>
          <p:cNvSpPr>
            <a:spLocks noChangeShapeType="1"/>
          </p:cNvSpPr>
          <p:nvPr/>
        </p:nvSpPr>
        <p:spPr bwMode="auto">
          <a:xfrm>
            <a:off x="5867400" y="1557338"/>
            <a:ext cx="0" cy="2087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5377" name="Line 17">
            <a:extLst>
              <a:ext uri="{FF2B5EF4-FFF2-40B4-BE49-F238E27FC236}">
                <a16:creationId xmlns:a16="http://schemas.microsoft.com/office/drawing/2014/main" id="{81A878AF-C528-4CB0-A937-63E35B385D7B}"/>
              </a:ext>
            </a:extLst>
          </p:cNvPr>
          <p:cNvSpPr>
            <a:spLocks noChangeShapeType="1"/>
          </p:cNvSpPr>
          <p:nvPr/>
        </p:nvSpPr>
        <p:spPr bwMode="auto">
          <a:xfrm>
            <a:off x="6156325" y="1557338"/>
            <a:ext cx="0" cy="2087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5378" name="Line 18">
            <a:extLst>
              <a:ext uri="{FF2B5EF4-FFF2-40B4-BE49-F238E27FC236}">
                <a16:creationId xmlns:a16="http://schemas.microsoft.com/office/drawing/2014/main" id="{FEB3CC06-1507-4A9F-A47B-EC0DA22D0684}"/>
              </a:ext>
            </a:extLst>
          </p:cNvPr>
          <p:cNvSpPr>
            <a:spLocks noChangeShapeType="1"/>
          </p:cNvSpPr>
          <p:nvPr/>
        </p:nvSpPr>
        <p:spPr bwMode="auto">
          <a:xfrm>
            <a:off x="6443663" y="1557338"/>
            <a:ext cx="0" cy="2087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5379" name="Line 19">
            <a:extLst>
              <a:ext uri="{FF2B5EF4-FFF2-40B4-BE49-F238E27FC236}">
                <a16:creationId xmlns:a16="http://schemas.microsoft.com/office/drawing/2014/main" id="{4CE234F2-EEC2-47EE-BF9C-F2F78156C5CE}"/>
              </a:ext>
            </a:extLst>
          </p:cNvPr>
          <p:cNvSpPr>
            <a:spLocks noChangeShapeType="1"/>
          </p:cNvSpPr>
          <p:nvPr/>
        </p:nvSpPr>
        <p:spPr bwMode="auto">
          <a:xfrm>
            <a:off x="6734175" y="1557338"/>
            <a:ext cx="0" cy="2087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5380" name="Line 20">
            <a:extLst>
              <a:ext uri="{FF2B5EF4-FFF2-40B4-BE49-F238E27FC236}">
                <a16:creationId xmlns:a16="http://schemas.microsoft.com/office/drawing/2014/main" id="{485CA12E-AC73-4DE8-8D67-6B71FD51F335}"/>
              </a:ext>
            </a:extLst>
          </p:cNvPr>
          <p:cNvSpPr>
            <a:spLocks noChangeShapeType="1"/>
          </p:cNvSpPr>
          <p:nvPr/>
        </p:nvSpPr>
        <p:spPr bwMode="auto">
          <a:xfrm>
            <a:off x="7021513" y="1557338"/>
            <a:ext cx="0" cy="2087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5381" name="Line 21">
            <a:extLst>
              <a:ext uri="{FF2B5EF4-FFF2-40B4-BE49-F238E27FC236}">
                <a16:creationId xmlns:a16="http://schemas.microsoft.com/office/drawing/2014/main" id="{EAFDA8EE-670E-49A3-8C17-0187A18255D3}"/>
              </a:ext>
            </a:extLst>
          </p:cNvPr>
          <p:cNvSpPr>
            <a:spLocks noChangeShapeType="1"/>
          </p:cNvSpPr>
          <p:nvPr/>
        </p:nvSpPr>
        <p:spPr bwMode="auto">
          <a:xfrm>
            <a:off x="7308850" y="1557338"/>
            <a:ext cx="0" cy="2087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5382" name="Line 22">
            <a:extLst>
              <a:ext uri="{FF2B5EF4-FFF2-40B4-BE49-F238E27FC236}">
                <a16:creationId xmlns:a16="http://schemas.microsoft.com/office/drawing/2014/main" id="{37DBC243-E6E4-49AC-AAB1-3292A260B43A}"/>
              </a:ext>
            </a:extLst>
          </p:cNvPr>
          <p:cNvSpPr>
            <a:spLocks noChangeShapeType="1"/>
          </p:cNvSpPr>
          <p:nvPr/>
        </p:nvSpPr>
        <p:spPr bwMode="auto">
          <a:xfrm>
            <a:off x="7597775" y="1557338"/>
            <a:ext cx="0" cy="2087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5383" name="Line 23">
            <a:extLst>
              <a:ext uri="{FF2B5EF4-FFF2-40B4-BE49-F238E27FC236}">
                <a16:creationId xmlns:a16="http://schemas.microsoft.com/office/drawing/2014/main" id="{8D399EB0-5E51-4BD3-82C6-A2A441F60096}"/>
              </a:ext>
            </a:extLst>
          </p:cNvPr>
          <p:cNvSpPr>
            <a:spLocks noChangeShapeType="1"/>
          </p:cNvSpPr>
          <p:nvPr/>
        </p:nvSpPr>
        <p:spPr bwMode="auto">
          <a:xfrm>
            <a:off x="7885113" y="1557338"/>
            <a:ext cx="0" cy="2087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5384" name="Line 24">
            <a:extLst>
              <a:ext uri="{FF2B5EF4-FFF2-40B4-BE49-F238E27FC236}">
                <a16:creationId xmlns:a16="http://schemas.microsoft.com/office/drawing/2014/main" id="{E2C81A5B-1971-4477-AE2C-D8C88CF9A6D6}"/>
              </a:ext>
            </a:extLst>
          </p:cNvPr>
          <p:cNvSpPr>
            <a:spLocks noChangeShapeType="1"/>
          </p:cNvSpPr>
          <p:nvPr/>
        </p:nvSpPr>
        <p:spPr bwMode="auto">
          <a:xfrm>
            <a:off x="5003800" y="1844675"/>
            <a:ext cx="3313113"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5385" name="Text Box 25">
            <a:extLst>
              <a:ext uri="{FF2B5EF4-FFF2-40B4-BE49-F238E27FC236}">
                <a16:creationId xmlns:a16="http://schemas.microsoft.com/office/drawing/2014/main" id="{486834B6-8A9F-46DC-861B-A0C839A4329C}"/>
              </a:ext>
            </a:extLst>
          </p:cNvPr>
          <p:cNvSpPr txBox="1">
            <a:spLocks noChangeArrowheads="1"/>
          </p:cNvSpPr>
          <p:nvPr/>
        </p:nvSpPr>
        <p:spPr bwMode="auto">
          <a:xfrm>
            <a:off x="5278438" y="3860800"/>
            <a:ext cx="286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Frente de onda plano (2D)</a:t>
            </a:r>
            <a:endParaRPr lang="es-ES_tradnl" altLang="es-CL" sz="1800"/>
          </a:p>
        </p:txBody>
      </p:sp>
      <p:sp>
        <p:nvSpPr>
          <p:cNvPr id="15386" name="Line 26">
            <a:extLst>
              <a:ext uri="{FF2B5EF4-FFF2-40B4-BE49-F238E27FC236}">
                <a16:creationId xmlns:a16="http://schemas.microsoft.com/office/drawing/2014/main" id="{58C21C2F-6D2A-405D-8B48-81AEF25C640C}"/>
              </a:ext>
            </a:extLst>
          </p:cNvPr>
          <p:cNvSpPr>
            <a:spLocks noChangeShapeType="1"/>
          </p:cNvSpPr>
          <p:nvPr/>
        </p:nvSpPr>
        <p:spPr bwMode="auto">
          <a:xfrm>
            <a:off x="1979613" y="2492375"/>
            <a:ext cx="1079500" cy="1008063"/>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5387" name="Line 27">
            <a:extLst>
              <a:ext uri="{FF2B5EF4-FFF2-40B4-BE49-F238E27FC236}">
                <a16:creationId xmlns:a16="http://schemas.microsoft.com/office/drawing/2014/main" id="{216D492C-63BC-46AD-AED8-8EB061205AF0}"/>
              </a:ext>
            </a:extLst>
          </p:cNvPr>
          <p:cNvSpPr>
            <a:spLocks noChangeShapeType="1"/>
          </p:cNvSpPr>
          <p:nvPr/>
        </p:nvSpPr>
        <p:spPr bwMode="auto">
          <a:xfrm>
            <a:off x="5003800" y="2276475"/>
            <a:ext cx="3313113"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5388" name="Line 28">
            <a:extLst>
              <a:ext uri="{FF2B5EF4-FFF2-40B4-BE49-F238E27FC236}">
                <a16:creationId xmlns:a16="http://schemas.microsoft.com/office/drawing/2014/main" id="{2D642346-2C75-42A5-9C8F-4977BC29993C}"/>
              </a:ext>
            </a:extLst>
          </p:cNvPr>
          <p:cNvSpPr>
            <a:spLocks noChangeShapeType="1"/>
          </p:cNvSpPr>
          <p:nvPr/>
        </p:nvSpPr>
        <p:spPr bwMode="auto">
          <a:xfrm>
            <a:off x="5003800" y="2708275"/>
            <a:ext cx="3313113"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5389" name="Line 29">
            <a:extLst>
              <a:ext uri="{FF2B5EF4-FFF2-40B4-BE49-F238E27FC236}">
                <a16:creationId xmlns:a16="http://schemas.microsoft.com/office/drawing/2014/main" id="{8AD52AAA-1EF6-4A39-9ED7-991B83E23DC7}"/>
              </a:ext>
            </a:extLst>
          </p:cNvPr>
          <p:cNvSpPr>
            <a:spLocks noChangeShapeType="1"/>
          </p:cNvSpPr>
          <p:nvPr/>
        </p:nvSpPr>
        <p:spPr bwMode="auto">
          <a:xfrm flipH="1" flipV="1">
            <a:off x="1187450" y="1412875"/>
            <a:ext cx="720725" cy="1008063"/>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5390" name="Text Box 30">
            <a:extLst>
              <a:ext uri="{FF2B5EF4-FFF2-40B4-BE49-F238E27FC236}">
                <a16:creationId xmlns:a16="http://schemas.microsoft.com/office/drawing/2014/main" id="{A933B842-E5AA-4C8A-B1BC-C123CF6B9B74}"/>
              </a:ext>
            </a:extLst>
          </p:cNvPr>
          <p:cNvSpPr txBox="1">
            <a:spLocks noChangeArrowheads="1"/>
          </p:cNvSpPr>
          <p:nvPr/>
        </p:nvSpPr>
        <p:spPr bwMode="auto">
          <a:xfrm>
            <a:off x="827088" y="4365625"/>
            <a:ext cx="53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3D </a:t>
            </a:r>
            <a:endParaRPr lang="es-ES_tradnl" altLang="es-CL" sz="1800"/>
          </a:p>
        </p:txBody>
      </p:sp>
      <p:sp>
        <p:nvSpPr>
          <p:cNvPr id="15391" name="Text Box 31">
            <a:extLst>
              <a:ext uri="{FF2B5EF4-FFF2-40B4-BE49-F238E27FC236}">
                <a16:creationId xmlns:a16="http://schemas.microsoft.com/office/drawing/2014/main" id="{4157916C-DD92-497C-83B2-2AC826134766}"/>
              </a:ext>
            </a:extLst>
          </p:cNvPr>
          <p:cNvSpPr txBox="1">
            <a:spLocks noChangeArrowheads="1"/>
          </p:cNvSpPr>
          <p:nvPr/>
        </p:nvSpPr>
        <p:spPr bwMode="auto">
          <a:xfrm>
            <a:off x="5219700" y="4365625"/>
            <a:ext cx="53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3D </a:t>
            </a:r>
            <a:endParaRPr lang="es-ES_tradnl" altLang="es-CL" sz="1800"/>
          </a:p>
        </p:txBody>
      </p:sp>
      <p:sp>
        <p:nvSpPr>
          <p:cNvPr id="15392" name="Text Box 32">
            <a:extLst>
              <a:ext uri="{FF2B5EF4-FFF2-40B4-BE49-F238E27FC236}">
                <a16:creationId xmlns:a16="http://schemas.microsoft.com/office/drawing/2014/main" id="{D1CC28C7-39D7-40FA-9A28-B0436DCBDFBD}"/>
              </a:ext>
            </a:extLst>
          </p:cNvPr>
          <p:cNvSpPr txBox="1">
            <a:spLocks noChangeArrowheads="1"/>
          </p:cNvSpPr>
          <p:nvPr/>
        </p:nvSpPr>
        <p:spPr bwMode="auto">
          <a:xfrm>
            <a:off x="1908175" y="4365625"/>
            <a:ext cx="183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Ondas esféricas</a:t>
            </a:r>
            <a:endParaRPr lang="es-ES_tradnl" altLang="es-CL" sz="1800"/>
          </a:p>
        </p:txBody>
      </p:sp>
      <p:sp>
        <p:nvSpPr>
          <p:cNvPr id="15393" name="Text Box 33">
            <a:extLst>
              <a:ext uri="{FF2B5EF4-FFF2-40B4-BE49-F238E27FC236}">
                <a16:creationId xmlns:a16="http://schemas.microsoft.com/office/drawing/2014/main" id="{027F678E-F026-4F51-A3B4-DF8144D84357}"/>
              </a:ext>
            </a:extLst>
          </p:cNvPr>
          <p:cNvSpPr txBox="1">
            <a:spLocks noChangeArrowheads="1"/>
          </p:cNvSpPr>
          <p:nvPr/>
        </p:nvSpPr>
        <p:spPr bwMode="auto">
          <a:xfrm>
            <a:off x="6337300" y="4365625"/>
            <a:ext cx="159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Ondas planas</a:t>
            </a:r>
            <a:endParaRPr lang="es-ES_tradnl" altLang="es-CL" sz="1800"/>
          </a:p>
        </p:txBody>
      </p:sp>
      <p:sp>
        <p:nvSpPr>
          <p:cNvPr id="15394" name="AutoShape 34">
            <a:extLst>
              <a:ext uri="{FF2B5EF4-FFF2-40B4-BE49-F238E27FC236}">
                <a16:creationId xmlns:a16="http://schemas.microsoft.com/office/drawing/2014/main" id="{A618A71C-572D-4B27-91F8-90FDFD8B9798}"/>
              </a:ext>
            </a:extLst>
          </p:cNvPr>
          <p:cNvSpPr>
            <a:spLocks noChangeArrowheads="1"/>
          </p:cNvSpPr>
          <p:nvPr/>
        </p:nvSpPr>
        <p:spPr bwMode="auto">
          <a:xfrm>
            <a:off x="1331913" y="4437063"/>
            <a:ext cx="503237" cy="2159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5395" name="AutoShape 35">
            <a:extLst>
              <a:ext uri="{FF2B5EF4-FFF2-40B4-BE49-F238E27FC236}">
                <a16:creationId xmlns:a16="http://schemas.microsoft.com/office/drawing/2014/main" id="{0D319932-7AB1-41FF-84DB-909C8E740C86}"/>
              </a:ext>
            </a:extLst>
          </p:cNvPr>
          <p:cNvSpPr>
            <a:spLocks noChangeArrowheads="1"/>
          </p:cNvSpPr>
          <p:nvPr/>
        </p:nvSpPr>
        <p:spPr bwMode="auto">
          <a:xfrm>
            <a:off x="5797550" y="4437063"/>
            <a:ext cx="503238" cy="2159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5">
            <a:extLst>
              <a:ext uri="{FF2B5EF4-FFF2-40B4-BE49-F238E27FC236}">
                <a16:creationId xmlns:a16="http://schemas.microsoft.com/office/drawing/2014/main" id="{06F7769B-4FFF-46DA-9462-ADC0E9637936}"/>
              </a:ext>
            </a:extLst>
          </p:cNvPr>
          <p:cNvSpPr>
            <a:spLocks noGrp="1"/>
          </p:cNvSpPr>
          <p:nvPr>
            <p:ph type="sldNum" sz="quarter" idx="12"/>
          </p:nvPr>
        </p:nvSpPr>
        <p:spPr/>
        <p:txBody>
          <a:bodyPr/>
          <a:lstStyle/>
          <a:p>
            <a:fld id="{657B67A6-A8D4-4BF7-9E4D-44C35AD56A25}" type="slidenum">
              <a:rPr lang="es-ES_tradnl" altLang="es-CL"/>
              <a:pPr/>
              <a:t>12</a:t>
            </a:fld>
            <a:endParaRPr lang="es-ES_tradnl" altLang="es-CL"/>
          </a:p>
        </p:txBody>
      </p:sp>
      <p:sp>
        <p:nvSpPr>
          <p:cNvPr id="13314" name="Rectangle 2">
            <a:extLst>
              <a:ext uri="{FF2B5EF4-FFF2-40B4-BE49-F238E27FC236}">
                <a16:creationId xmlns:a16="http://schemas.microsoft.com/office/drawing/2014/main" id="{0EC3CC8E-A103-4CD5-A07D-7F8B9008A3D7}"/>
              </a:ext>
            </a:extLst>
          </p:cNvPr>
          <p:cNvSpPr>
            <a:spLocks noGrp="1" noChangeArrowheads="1"/>
          </p:cNvSpPr>
          <p:nvPr>
            <p:ph type="title"/>
          </p:nvPr>
        </p:nvSpPr>
        <p:spPr/>
        <p:txBody>
          <a:bodyPr/>
          <a:lstStyle/>
          <a:p>
            <a:r>
              <a:rPr lang="es-CL" altLang="es-CL"/>
              <a:t>Ondas viajeras y estacionarias</a:t>
            </a:r>
            <a:endParaRPr lang="es-ES_tradnl" altLang="es-CL"/>
          </a:p>
        </p:txBody>
      </p:sp>
      <p:pic>
        <p:nvPicPr>
          <p:cNvPr id="13316" name="Picture 4">
            <a:extLst>
              <a:ext uri="{FF2B5EF4-FFF2-40B4-BE49-F238E27FC236}">
                <a16:creationId xmlns:a16="http://schemas.microsoft.com/office/drawing/2014/main" id="{7E55EB43-5043-4F15-9F66-F19AE736917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4581525"/>
            <a:ext cx="6048375" cy="1571625"/>
          </a:xfrm>
          <a:prstGeom prst="rect">
            <a:avLst/>
          </a:prstGeom>
          <a:noFill/>
          <a:extLst>
            <a:ext uri="{909E8E84-426E-40DD-AFC4-6F175D3DCCD1}">
              <a14:hiddenFill xmlns:a14="http://schemas.microsoft.com/office/drawing/2010/main">
                <a:solidFill>
                  <a:srgbClr val="FFFFFF"/>
                </a:solidFill>
              </a14:hiddenFill>
            </a:ext>
          </a:extLst>
        </p:spPr>
      </p:pic>
      <p:sp>
        <p:nvSpPr>
          <p:cNvPr id="13317" name="Text Box 5">
            <a:extLst>
              <a:ext uri="{FF2B5EF4-FFF2-40B4-BE49-F238E27FC236}">
                <a16:creationId xmlns:a16="http://schemas.microsoft.com/office/drawing/2014/main" id="{79E4A69C-BF76-4A75-9A41-4E24748B370B}"/>
              </a:ext>
            </a:extLst>
          </p:cNvPr>
          <p:cNvSpPr txBox="1">
            <a:spLocks noChangeArrowheads="1"/>
          </p:cNvSpPr>
          <p:nvPr/>
        </p:nvSpPr>
        <p:spPr bwMode="auto">
          <a:xfrm>
            <a:off x="323850" y="1557338"/>
            <a:ext cx="8569325"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s-CL" altLang="es-CL" sz="1800"/>
              <a:t> Estudiaremos las ondas que se propagan en una dimensión en una </a:t>
            </a:r>
            <a:r>
              <a:rPr lang="es-CL" altLang="es-CL" sz="1800" b="1" i="1">
                <a:solidFill>
                  <a:schemeClr val="accent2"/>
                </a:solidFill>
              </a:rPr>
              <a:t>cuerda</a:t>
            </a:r>
          </a:p>
          <a:p>
            <a:r>
              <a:rPr lang="es-CL" altLang="es-CL" sz="1800"/>
              <a:t>  (medio de propagación).</a:t>
            </a:r>
          </a:p>
          <a:p>
            <a:pPr>
              <a:buFontTx/>
              <a:buChar char="•"/>
            </a:pPr>
            <a:r>
              <a:rPr lang="es-CL" altLang="es-CL" sz="1800"/>
              <a:t> En una </a:t>
            </a:r>
            <a:r>
              <a:rPr lang="es-CL" altLang="es-CL" sz="1800" b="1" i="1">
                <a:solidFill>
                  <a:schemeClr val="accent2"/>
                </a:solidFill>
              </a:rPr>
              <a:t>cuerda ideal</a:t>
            </a:r>
            <a:r>
              <a:rPr lang="es-CL" altLang="es-CL" sz="1800"/>
              <a:t> la pulsación o el tren de ondas mantiene su forma mientras </a:t>
            </a:r>
          </a:p>
          <a:p>
            <a:r>
              <a:rPr lang="es-CL" altLang="es-CL" sz="1800"/>
              <a:t>  viaja por este medio.</a:t>
            </a:r>
          </a:p>
          <a:p>
            <a:pPr>
              <a:buFontTx/>
              <a:buChar char="•"/>
            </a:pPr>
            <a:r>
              <a:rPr lang="es-CL" altLang="es-CL" sz="1800"/>
              <a:t> Si la pulsación o el tren de ondas que viaja por el medio se deforma, entonces </a:t>
            </a:r>
          </a:p>
          <a:p>
            <a:r>
              <a:rPr lang="es-CL" altLang="es-CL" sz="1800"/>
              <a:t>  decimos que se trata de un </a:t>
            </a:r>
            <a:r>
              <a:rPr lang="es-CL" altLang="es-CL" sz="1800" b="1" i="1">
                <a:solidFill>
                  <a:schemeClr val="accent2"/>
                </a:solidFill>
              </a:rPr>
              <a:t>medio dispersivo</a:t>
            </a:r>
            <a:endParaRPr lang="es-CL" altLang="es-CL" sz="1800" b="1" i="1"/>
          </a:p>
          <a:p>
            <a:pPr>
              <a:buFontTx/>
              <a:buChar char="•"/>
            </a:pPr>
            <a:r>
              <a:rPr lang="es-CL" altLang="es-CL" sz="1800"/>
              <a:t> La rapidez de propagación de la onda depende de las propiedades del medio</a:t>
            </a:r>
            <a:endParaRPr lang="es-ES_tradnl" altLang="es-CL"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Marcador de número de diapositiva 5">
            <a:extLst>
              <a:ext uri="{FF2B5EF4-FFF2-40B4-BE49-F238E27FC236}">
                <a16:creationId xmlns:a16="http://schemas.microsoft.com/office/drawing/2014/main" id="{A7038A1A-AFCC-4FAB-98F6-4D1FFD324312}"/>
              </a:ext>
            </a:extLst>
          </p:cNvPr>
          <p:cNvSpPr>
            <a:spLocks noGrp="1"/>
          </p:cNvSpPr>
          <p:nvPr>
            <p:ph type="sldNum" sz="quarter" idx="12"/>
          </p:nvPr>
        </p:nvSpPr>
        <p:spPr/>
        <p:txBody>
          <a:bodyPr/>
          <a:lstStyle/>
          <a:p>
            <a:fld id="{C67097E9-EB32-43D0-8DEB-6510C287B250}" type="slidenum">
              <a:rPr lang="es-ES_tradnl" altLang="es-CL"/>
              <a:pPr/>
              <a:t>13</a:t>
            </a:fld>
            <a:endParaRPr lang="es-ES_tradnl" altLang="es-CL"/>
          </a:p>
        </p:txBody>
      </p:sp>
      <p:pic>
        <p:nvPicPr>
          <p:cNvPr id="18448" name="Picture 16">
            <a:extLst>
              <a:ext uri="{FF2B5EF4-FFF2-40B4-BE49-F238E27FC236}">
                <a16:creationId xmlns:a16="http://schemas.microsoft.com/office/drawing/2014/main" id="{A3CE3D68-7674-466F-865B-8204501EB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8013" y="1123950"/>
            <a:ext cx="3240087"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4" name="Rectangle 2">
            <a:extLst>
              <a:ext uri="{FF2B5EF4-FFF2-40B4-BE49-F238E27FC236}">
                <a16:creationId xmlns:a16="http://schemas.microsoft.com/office/drawing/2014/main" id="{8C25E180-A1FC-413D-9970-D9DB319EFEAD}"/>
              </a:ext>
            </a:extLst>
          </p:cNvPr>
          <p:cNvSpPr>
            <a:spLocks noGrp="1" noChangeArrowheads="1"/>
          </p:cNvSpPr>
          <p:nvPr>
            <p:ph type="title"/>
          </p:nvPr>
        </p:nvSpPr>
        <p:spPr/>
        <p:txBody>
          <a:bodyPr/>
          <a:lstStyle/>
          <a:p>
            <a:r>
              <a:rPr lang="es-CL" altLang="es-CL"/>
              <a:t>Pulsos que viajan…</a:t>
            </a:r>
            <a:r>
              <a:rPr lang="es-ES_tradnl" altLang="es-CL"/>
              <a:t> </a:t>
            </a:r>
          </a:p>
        </p:txBody>
      </p:sp>
      <p:sp>
        <p:nvSpPr>
          <p:cNvPr id="18442" name="Line 10">
            <a:extLst>
              <a:ext uri="{FF2B5EF4-FFF2-40B4-BE49-F238E27FC236}">
                <a16:creationId xmlns:a16="http://schemas.microsoft.com/office/drawing/2014/main" id="{84CD6523-2CCB-46E7-8821-4D53AEE64D8B}"/>
              </a:ext>
            </a:extLst>
          </p:cNvPr>
          <p:cNvSpPr>
            <a:spLocks noChangeShapeType="1"/>
          </p:cNvSpPr>
          <p:nvPr/>
        </p:nvSpPr>
        <p:spPr bwMode="auto">
          <a:xfrm>
            <a:off x="5532438" y="2554288"/>
            <a:ext cx="1296987" cy="158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8446" name="Text Box 14">
            <a:extLst>
              <a:ext uri="{FF2B5EF4-FFF2-40B4-BE49-F238E27FC236}">
                <a16:creationId xmlns:a16="http://schemas.microsoft.com/office/drawing/2014/main" id="{C73144A2-1794-4A8E-B305-B51E264EE306}"/>
              </a:ext>
            </a:extLst>
          </p:cNvPr>
          <p:cNvSpPr txBox="1">
            <a:spLocks noChangeArrowheads="1"/>
          </p:cNvSpPr>
          <p:nvPr/>
        </p:nvSpPr>
        <p:spPr bwMode="auto">
          <a:xfrm>
            <a:off x="8234363" y="29972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b="1" i="1">
                <a:latin typeface="Times New Roman" panose="02020603050405020304" pitchFamily="18" charset="0"/>
              </a:rPr>
              <a:t>x</a:t>
            </a:r>
            <a:endParaRPr lang="es-ES_tradnl" altLang="es-CL" sz="1800" b="1" i="1">
              <a:latin typeface="Times New Roman" panose="02020603050405020304" pitchFamily="18" charset="0"/>
            </a:endParaRPr>
          </a:p>
        </p:txBody>
      </p:sp>
      <p:sp>
        <p:nvSpPr>
          <p:cNvPr id="18447" name="Text Box 15">
            <a:extLst>
              <a:ext uri="{FF2B5EF4-FFF2-40B4-BE49-F238E27FC236}">
                <a16:creationId xmlns:a16="http://schemas.microsoft.com/office/drawing/2014/main" id="{FB0F3522-B93B-4124-95DD-8514D4E506AC}"/>
              </a:ext>
            </a:extLst>
          </p:cNvPr>
          <p:cNvSpPr txBox="1">
            <a:spLocks noChangeArrowheads="1"/>
          </p:cNvSpPr>
          <p:nvPr/>
        </p:nvSpPr>
        <p:spPr bwMode="auto">
          <a:xfrm>
            <a:off x="468313" y="4652963"/>
            <a:ext cx="24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CL" sz="1800"/>
              <a:t> </a:t>
            </a:r>
          </a:p>
        </p:txBody>
      </p:sp>
      <p:sp>
        <p:nvSpPr>
          <p:cNvPr id="18449" name="Line 17">
            <a:extLst>
              <a:ext uri="{FF2B5EF4-FFF2-40B4-BE49-F238E27FC236}">
                <a16:creationId xmlns:a16="http://schemas.microsoft.com/office/drawing/2014/main" id="{263C6C96-4CED-4767-98BD-1D41A07C8A60}"/>
              </a:ext>
            </a:extLst>
          </p:cNvPr>
          <p:cNvSpPr>
            <a:spLocks noChangeShapeType="1"/>
          </p:cNvSpPr>
          <p:nvPr/>
        </p:nvSpPr>
        <p:spPr bwMode="auto">
          <a:xfrm flipV="1">
            <a:off x="5532438" y="2122488"/>
            <a:ext cx="1587" cy="9350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8450" name="Line 18">
            <a:extLst>
              <a:ext uri="{FF2B5EF4-FFF2-40B4-BE49-F238E27FC236}">
                <a16:creationId xmlns:a16="http://schemas.microsoft.com/office/drawing/2014/main" id="{E88D7611-F7AC-4F43-99F1-2C6855D1A1F9}"/>
              </a:ext>
            </a:extLst>
          </p:cNvPr>
          <p:cNvSpPr>
            <a:spLocks noChangeShapeType="1"/>
          </p:cNvSpPr>
          <p:nvPr/>
        </p:nvSpPr>
        <p:spPr bwMode="auto">
          <a:xfrm flipV="1">
            <a:off x="6831013" y="2124075"/>
            <a:ext cx="1587" cy="9350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8453" name="Oval 21">
            <a:extLst>
              <a:ext uri="{FF2B5EF4-FFF2-40B4-BE49-F238E27FC236}">
                <a16:creationId xmlns:a16="http://schemas.microsoft.com/office/drawing/2014/main" id="{57DCB4F3-68F3-4703-B885-3457F52A1F20}"/>
              </a:ext>
            </a:extLst>
          </p:cNvPr>
          <p:cNvSpPr>
            <a:spLocks noChangeArrowheads="1"/>
          </p:cNvSpPr>
          <p:nvPr/>
        </p:nvSpPr>
        <p:spPr bwMode="auto">
          <a:xfrm>
            <a:off x="5497513" y="2060575"/>
            <a:ext cx="71437"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8454" name="Oval 22">
            <a:extLst>
              <a:ext uri="{FF2B5EF4-FFF2-40B4-BE49-F238E27FC236}">
                <a16:creationId xmlns:a16="http://schemas.microsoft.com/office/drawing/2014/main" id="{1EB04DA6-9FC8-44DC-A3CF-02496AF90A7B}"/>
              </a:ext>
            </a:extLst>
          </p:cNvPr>
          <p:cNvSpPr>
            <a:spLocks noChangeArrowheads="1"/>
          </p:cNvSpPr>
          <p:nvPr/>
        </p:nvSpPr>
        <p:spPr bwMode="auto">
          <a:xfrm>
            <a:off x="6794500" y="2060575"/>
            <a:ext cx="71438"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8455" name="Text Box 23">
            <a:extLst>
              <a:ext uri="{FF2B5EF4-FFF2-40B4-BE49-F238E27FC236}">
                <a16:creationId xmlns:a16="http://schemas.microsoft.com/office/drawing/2014/main" id="{2C5B7822-1031-4BC3-9702-7F54E27AD37C}"/>
              </a:ext>
            </a:extLst>
          </p:cNvPr>
          <p:cNvSpPr txBox="1">
            <a:spLocks noChangeArrowheads="1"/>
          </p:cNvSpPr>
          <p:nvPr/>
        </p:nvSpPr>
        <p:spPr bwMode="auto">
          <a:xfrm>
            <a:off x="900113" y="3427413"/>
            <a:ext cx="7632700"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a:t>Deseamos describir la altura de un punto en el pulso en el instante            y en el instante </a:t>
            </a:r>
            <a:r>
              <a:rPr lang="es-CL" altLang="es-CL" i="1">
                <a:latin typeface="Times New Roman" panose="02020603050405020304" pitchFamily="18" charset="0"/>
              </a:rPr>
              <a:t>  </a:t>
            </a:r>
            <a:r>
              <a:rPr lang="es-CL" altLang="es-CL"/>
              <a:t>,</a:t>
            </a:r>
            <a:r>
              <a:rPr lang="es-CL" altLang="es-CL" i="1">
                <a:latin typeface="Times New Roman" panose="02020603050405020304" pitchFamily="18" charset="0"/>
              </a:rPr>
              <a:t> </a:t>
            </a:r>
            <a:r>
              <a:rPr lang="es-CL" altLang="es-CL"/>
              <a:t>respecto de un sistema coordenado que se mueve con el pulso.</a:t>
            </a:r>
          </a:p>
          <a:p>
            <a:endParaRPr lang="es-CL" altLang="es-CL"/>
          </a:p>
          <a:p>
            <a:r>
              <a:rPr lang="es-CL" altLang="es-CL"/>
              <a:t>Dado que el pulso no cambia de forma:</a:t>
            </a:r>
            <a:endParaRPr lang="es-CL" altLang="es-CL" i="1">
              <a:latin typeface="Times New Roman" panose="02020603050405020304" pitchFamily="18" charset="0"/>
            </a:endParaRPr>
          </a:p>
          <a:p>
            <a:endParaRPr lang="es-CL" altLang="es-CL" i="1">
              <a:latin typeface="Times New Roman" panose="02020603050405020304" pitchFamily="18" charset="0"/>
            </a:endParaRPr>
          </a:p>
          <a:p>
            <a:r>
              <a:rPr lang="es-CL" altLang="es-CL"/>
              <a:t>Para que el pulso no cambie de forma se requiere:</a:t>
            </a:r>
            <a:endParaRPr lang="es-CL" altLang="es-CL" i="1">
              <a:latin typeface="Times New Roman" panose="02020603050405020304" pitchFamily="18" charset="0"/>
            </a:endParaRPr>
          </a:p>
          <a:p>
            <a:endParaRPr lang="es-CL" altLang="es-CL" i="1">
              <a:latin typeface="Times New Roman" panose="02020603050405020304" pitchFamily="18" charset="0"/>
            </a:endParaRPr>
          </a:p>
          <a:p>
            <a:r>
              <a:rPr lang="es-CL" altLang="es-CL"/>
              <a:t>Un pulso que se mueve a la derecha será descrito por: </a:t>
            </a:r>
          </a:p>
          <a:p>
            <a:r>
              <a:rPr lang="es-CL" altLang="es-CL"/>
              <a:t>Un pulso que se mueve a la izquierda será descrito por:</a:t>
            </a:r>
          </a:p>
          <a:p>
            <a:endParaRPr lang="es-CL" altLang="es-CL" i="1">
              <a:latin typeface="Times New Roman" panose="02020603050405020304" pitchFamily="18" charset="0"/>
            </a:endParaRPr>
          </a:p>
          <a:p>
            <a:r>
              <a:rPr lang="es-CL" altLang="es-CL"/>
              <a:t>Notamos que            debe ser una constante, puesto que               es constante</a:t>
            </a:r>
            <a:endParaRPr lang="es-CL" altLang="es-CL" i="1">
              <a:latin typeface="Times New Roman" panose="02020603050405020304" pitchFamily="18" charset="0"/>
            </a:endParaRPr>
          </a:p>
          <a:p>
            <a:endParaRPr lang="es-ES_tradnl" altLang="es-CL">
              <a:latin typeface="Times New Roman" panose="02020603050405020304" pitchFamily="18" charset="0"/>
            </a:endParaRPr>
          </a:p>
        </p:txBody>
      </p:sp>
      <p:sp>
        <p:nvSpPr>
          <p:cNvPr id="18456" name="Text Box 24">
            <a:extLst>
              <a:ext uri="{FF2B5EF4-FFF2-40B4-BE49-F238E27FC236}">
                <a16:creationId xmlns:a16="http://schemas.microsoft.com/office/drawing/2014/main" id="{65FDA0E0-B3F5-4B6C-9664-C5E4E4AD2BA7}"/>
              </a:ext>
            </a:extLst>
          </p:cNvPr>
          <p:cNvSpPr txBox="1">
            <a:spLocks noChangeArrowheads="1"/>
          </p:cNvSpPr>
          <p:nvPr/>
        </p:nvSpPr>
        <p:spPr bwMode="auto">
          <a:xfrm>
            <a:off x="612775" y="1341438"/>
            <a:ext cx="331152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a:t>La forma y movimiento del </a:t>
            </a:r>
          </a:p>
          <a:p>
            <a:r>
              <a:rPr lang="es-CL" altLang="es-CL"/>
              <a:t>pulso se describen en </a:t>
            </a:r>
          </a:p>
          <a:p>
            <a:r>
              <a:rPr lang="es-CL" altLang="es-CL"/>
              <a:t>términos de una función </a:t>
            </a:r>
            <a:endParaRPr lang="es-CL" altLang="es-CL" i="1">
              <a:latin typeface="Times New Roman" panose="02020603050405020304" pitchFamily="18" charset="0"/>
            </a:endParaRPr>
          </a:p>
          <a:p>
            <a:endParaRPr lang="es-CL" altLang="es-CL" i="1">
              <a:latin typeface="Times New Roman" panose="02020603050405020304" pitchFamily="18" charset="0"/>
            </a:endParaRPr>
          </a:p>
          <a:p>
            <a:r>
              <a:rPr lang="es-CL" altLang="es-CL"/>
              <a:t>La velocidad </a:t>
            </a:r>
            <a:r>
              <a:rPr lang="es-CL" altLang="es-CL" i="1">
                <a:latin typeface="Times New Roman" panose="02020603050405020304" pitchFamily="18" charset="0"/>
              </a:rPr>
              <a:t>  </a:t>
            </a:r>
            <a:r>
              <a:rPr lang="es-CL" altLang="es-CL"/>
              <a:t> es constante y se denomina </a:t>
            </a:r>
            <a:r>
              <a:rPr lang="es-CL" altLang="es-CL" b="1" i="1">
                <a:solidFill>
                  <a:schemeClr val="accent2"/>
                </a:solidFill>
              </a:rPr>
              <a:t>velocidad de fase</a:t>
            </a:r>
            <a:r>
              <a:rPr lang="es-CL" altLang="es-CL"/>
              <a:t>, corresponde a la velocidad con que se mueve el pulso.</a:t>
            </a:r>
            <a:endParaRPr lang="es-ES_tradnl" altLang="es-CL"/>
          </a:p>
        </p:txBody>
      </p:sp>
      <p:sp>
        <p:nvSpPr>
          <p:cNvPr id="18457" name="Line 25">
            <a:extLst>
              <a:ext uri="{FF2B5EF4-FFF2-40B4-BE49-F238E27FC236}">
                <a16:creationId xmlns:a16="http://schemas.microsoft.com/office/drawing/2014/main" id="{C8EEFEE1-A281-4F27-A18F-0616E2B0C0AC}"/>
              </a:ext>
            </a:extLst>
          </p:cNvPr>
          <p:cNvSpPr>
            <a:spLocks noChangeShapeType="1"/>
          </p:cNvSpPr>
          <p:nvPr/>
        </p:nvSpPr>
        <p:spPr bwMode="auto">
          <a:xfrm>
            <a:off x="4418013" y="3057525"/>
            <a:ext cx="4103687"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8461" name="Line 29">
            <a:extLst>
              <a:ext uri="{FF2B5EF4-FFF2-40B4-BE49-F238E27FC236}">
                <a16:creationId xmlns:a16="http://schemas.microsoft.com/office/drawing/2014/main" id="{4FD07FE9-CAC1-417B-8FA9-8FF46212A37A}"/>
              </a:ext>
            </a:extLst>
          </p:cNvPr>
          <p:cNvSpPr>
            <a:spLocks noChangeShapeType="1"/>
          </p:cNvSpPr>
          <p:nvPr/>
        </p:nvSpPr>
        <p:spPr bwMode="auto">
          <a:xfrm flipV="1">
            <a:off x="4572000" y="1052513"/>
            <a:ext cx="1588" cy="20875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8462" name="Text Box 30">
            <a:extLst>
              <a:ext uri="{FF2B5EF4-FFF2-40B4-BE49-F238E27FC236}">
                <a16:creationId xmlns:a16="http://schemas.microsoft.com/office/drawing/2014/main" id="{935163B0-34EC-4832-8208-095E7102E74B}"/>
              </a:ext>
            </a:extLst>
          </p:cNvPr>
          <p:cNvSpPr txBox="1">
            <a:spLocks noChangeArrowheads="1"/>
          </p:cNvSpPr>
          <p:nvPr/>
        </p:nvSpPr>
        <p:spPr bwMode="auto">
          <a:xfrm>
            <a:off x="4211638" y="981075"/>
            <a:ext cx="285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b="1" i="1">
                <a:latin typeface="Times New Roman" panose="02020603050405020304" pitchFamily="18" charset="0"/>
              </a:rPr>
              <a:t>y</a:t>
            </a:r>
            <a:endParaRPr lang="es-ES_tradnl" altLang="es-CL" sz="1800" b="1" i="1">
              <a:latin typeface="Times New Roman" panose="02020603050405020304" pitchFamily="18" charset="0"/>
            </a:endParaRPr>
          </a:p>
        </p:txBody>
      </p:sp>
      <p:pic>
        <p:nvPicPr>
          <p:cNvPr id="18464" name="Picture 32">
            <a:extLst>
              <a:ext uri="{FF2B5EF4-FFF2-40B4-BE49-F238E27FC236}">
                <a16:creationId xmlns:a16="http://schemas.microsoft.com/office/drawing/2014/main" id="{5DFA80EE-2F76-423B-B489-77AFC4903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1844675"/>
            <a:ext cx="6604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65" name="Picture 33">
            <a:extLst>
              <a:ext uri="{FF2B5EF4-FFF2-40B4-BE49-F238E27FC236}">
                <a16:creationId xmlns:a16="http://schemas.microsoft.com/office/drawing/2014/main" id="{EE81317C-BBA4-445C-B8F2-A6E79D7F28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4838" y="2420938"/>
            <a:ext cx="176212" cy="16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67" name="Picture 35">
            <a:extLst>
              <a:ext uri="{FF2B5EF4-FFF2-40B4-BE49-F238E27FC236}">
                <a16:creationId xmlns:a16="http://schemas.microsoft.com/office/drawing/2014/main" id="{61B66E0D-A154-4804-8310-10729F0F96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7050" y="1341438"/>
            <a:ext cx="134938"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68" name="Picture 36">
            <a:extLst>
              <a:ext uri="{FF2B5EF4-FFF2-40B4-BE49-F238E27FC236}">
                <a16:creationId xmlns:a16="http://schemas.microsoft.com/office/drawing/2014/main" id="{FF8F0E38-F373-48B8-BDC4-193D8D3A37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6513" y="3141663"/>
            <a:ext cx="1039812"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69" name="Picture 37">
            <a:extLst>
              <a:ext uri="{FF2B5EF4-FFF2-40B4-BE49-F238E27FC236}">
                <a16:creationId xmlns:a16="http://schemas.microsoft.com/office/drawing/2014/main" id="{080556CF-3B41-4441-8EC7-FCD9C3CEE9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5763" y="3141663"/>
            <a:ext cx="141287"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70" name="Picture 38">
            <a:extLst>
              <a:ext uri="{FF2B5EF4-FFF2-40B4-BE49-F238E27FC236}">
                <a16:creationId xmlns:a16="http://schemas.microsoft.com/office/drawing/2014/main" id="{A1928D0B-5159-47B2-ADB1-C3FFF7062F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425" y="2276475"/>
            <a:ext cx="265113"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71" name="Picture 39">
            <a:extLst>
              <a:ext uri="{FF2B5EF4-FFF2-40B4-BE49-F238E27FC236}">
                <a16:creationId xmlns:a16="http://schemas.microsoft.com/office/drawing/2014/main" id="{A7AE767D-0BDE-4466-A6DE-07A8AF1D3E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4338" y="1341438"/>
            <a:ext cx="661987"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72" name="Picture 40">
            <a:extLst>
              <a:ext uri="{FF2B5EF4-FFF2-40B4-BE49-F238E27FC236}">
                <a16:creationId xmlns:a16="http://schemas.microsoft.com/office/drawing/2014/main" id="{339D0FD7-AC53-4EAA-A070-DC196E2FD4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99288" y="3471863"/>
            <a:ext cx="5969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73" name="Picture 41">
            <a:extLst>
              <a:ext uri="{FF2B5EF4-FFF2-40B4-BE49-F238E27FC236}">
                <a16:creationId xmlns:a16="http://schemas.microsoft.com/office/drawing/2014/main" id="{3029CD56-EDC8-4A9A-B361-2AF74A335C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31988" y="3716338"/>
            <a:ext cx="1397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74" name="Picture 42">
            <a:extLst>
              <a:ext uri="{FF2B5EF4-FFF2-40B4-BE49-F238E27FC236}">
                <a16:creationId xmlns:a16="http://schemas.microsoft.com/office/drawing/2014/main" id="{9CA551B4-F9BD-4ADD-B182-0A8D7C70A40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4189413"/>
            <a:ext cx="4248150"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75" name="Picture 43">
            <a:extLst>
              <a:ext uri="{FF2B5EF4-FFF2-40B4-BE49-F238E27FC236}">
                <a16:creationId xmlns:a16="http://schemas.microsoft.com/office/drawing/2014/main" id="{47FDAC3D-8E12-4482-8A96-0EFB6715007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80063" y="4699000"/>
            <a:ext cx="1727200"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76" name="Picture 44">
            <a:extLst>
              <a:ext uri="{FF2B5EF4-FFF2-40B4-BE49-F238E27FC236}">
                <a16:creationId xmlns:a16="http://schemas.microsoft.com/office/drawing/2014/main" id="{A5126999-6F7D-4EA2-BD73-1768C3537D9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1863" y="5202238"/>
            <a:ext cx="1727200"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77" name="Picture 45">
            <a:extLst>
              <a:ext uri="{FF2B5EF4-FFF2-40B4-BE49-F238E27FC236}">
                <a16:creationId xmlns:a16="http://schemas.microsoft.com/office/drawing/2014/main" id="{18DA97DA-2181-4EC9-800F-25DFEF0FCCE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11863" y="5445125"/>
            <a:ext cx="180022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78" name="Picture 46">
            <a:extLst>
              <a:ext uri="{FF2B5EF4-FFF2-40B4-BE49-F238E27FC236}">
                <a16:creationId xmlns:a16="http://schemas.microsoft.com/office/drawing/2014/main" id="{89C1DA9B-A60A-40E6-A649-EADFB76F466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66950" y="5926138"/>
            <a:ext cx="576263"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79" name="Picture 47">
            <a:extLst>
              <a:ext uri="{FF2B5EF4-FFF2-40B4-BE49-F238E27FC236}">
                <a16:creationId xmlns:a16="http://schemas.microsoft.com/office/drawing/2014/main" id="{D7221B79-5B60-498B-BD8E-1659835A600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56325" y="5805488"/>
            <a:ext cx="72072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número de diapositiva 5">
            <a:extLst>
              <a:ext uri="{FF2B5EF4-FFF2-40B4-BE49-F238E27FC236}">
                <a16:creationId xmlns:a16="http://schemas.microsoft.com/office/drawing/2014/main" id="{4754F5ED-2506-4ECB-A405-DCAD199B5874}"/>
              </a:ext>
            </a:extLst>
          </p:cNvPr>
          <p:cNvSpPr>
            <a:spLocks noGrp="1"/>
          </p:cNvSpPr>
          <p:nvPr>
            <p:ph type="sldNum" sz="quarter" idx="12"/>
          </p:nvPr>
        </p:nvSpPr>
        <p:spPr/>
        <p:txBody>
          <a:bodyPr/>
          <a:lstStyle/>
          <a:p>
            <a:fld id="{9C036153-0E00-49FA-98A1-7BC94F3C9B84}" type="slidenum">
              <a:rPr lang="es-ES_tradnl" altLang="es-CL"/>
              <a:pPr/>
              <a:t>14</a:t>
            </a:fld>
            <a:endParaRPr lang="es-ES_tradnl" altLang="es-CL"/>
          </a:p>
        </p:txBody>
      </p:sp>
      <p:sp>
        <p:nvSpPr>
          <p:cNvPr id="20482" name="Rectangle 2">
            <a:extLst>
              <a:ext uri="{FF2B5EF4-FFF2-40B4-BE49-F238E27FC236}">
                <a16:creationId xmlns:a16="http://schemas.microsoft.com/office/drawing/2014/main" id="{F7084903-267B-4856-86CC-20379304A5FD}"/>
              </a:ext>
            </a:extLst>
          </p:cNvPr>
          <p:cNvSpPr>
            <a:spLocks noGrp="1" noChangeArrowheads="1"/>
          </p:cNvSpPr>
          <p:nvPr>
            <p:ph type="title"/>
          </p:nvPr>
        </p:nvSpPr>
        <p:spPr/>
        <p:txBody>
          <a:bodyPr/>
          <a:lstStyle/>
          <a:p>
            <a:r>
              <a:rPr lang="es-CL" altLang="es-CL"/>
              <a:t>Ejemplo</a:t>
            </a:r>
            <a:endParaRPr lang="es-ES_tradnl" altLang="es-CL"/>
          </a:p>
        </p:txBody>
      </p:sp>
      <p:sp>
        <p:nvSpPr>
          <p:cNvPr id="20483" name="Rectangle 3">
            <a:extLst>
              <a:ext uri="{FF2B5EF4-FFF2-40B4-BE49-F238E27FC236}">
                <a16:creationId xmlns:a16="http://schemas.microsoft.com/office/drawing/2014/main" id="{D21CC2D1-BFFB-48C2-A920-4933D0A60DC2}"/>
              </a:ext>
            </a:extLst>
          </p:cNvPr>
          <p:cNvSpPr>
            <a:spLocks noGrp="1" noChangeArrowheads="1"/>
          </p:cNvSpPr>
          <p:nvPr>
            <p:ph type="body" idx="1"/>
          </p:nvPr>
        </p:nvSpPr>
        <p:spPr/>
        <p:txBody>
          <a:bodyPr/>
          <a:lstStyle/>
          <a:p>
            <a:r>
              <a:rPr lang="es-CL" altLang="es-CL" sz="2800"/>
              <a:t>Dibuje la función                                              para </a:t>
            </a:r>
            <a:r>
              <a:rPr lang="es-CL" altLang="es-CL" sz="2800" i="1">
                <a:latin typeface="Times New Roman" panose="02020603050405020304" pitchFamily="18" charset="0"/>
              </a:rPr>
              <a:t>t=0,1,2,3</a:t>
            </a:r>
            <a:endParaRPr lang="es-ES_tradnl" altLang="es-CL" sz="2800" i="1">
              <a:latin typeface="Times New Roman" panose="02020603050405020304" pitchFamily="18" charset="0"/>
            </a:endParaRPr>
          </a:p>
        </p:txBody>
      </p:sp>
      <p:pic>
        <p:nvPicPr>
          <p:cNvPr id="20485" name="Picture 5">
            <a:extLst>
              <a:ext uri="{FF2B5EF4-FFF2-40B4-BE49-F238E27FC236}">
                <a16:creationId xmlns:a16="http://schemas.microsoft.com/office/drawing/2014/main" id="{580CA813-B360-43E6-A9B5-D81E1CFFE3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6813" y="1412875"/>
            <a:ext cx="3889375" cy="92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8" name="Picture 8">
            <a:extLst>
              <a:ext uri="{FF2B5EF4-FFF2-40B4-BE49-F238E27FC236}">
                <a16:creationId xmlns:a16="http://schemas.microsoft.com/office/drawing/2014/main" id="{5C90BCBC-5EB6-4012-BB38-4C5B4AEB7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2492375"/>
            <a:ext cx="2703513" cy="181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9" name="Picture 9">
            <a:extLst>
              <a:ext uri="{FF2B5EF4-FFF2-40B4-BE49-F238E27FC236}">
                <a16:creationId xmlns:a16="http://schemas.microsoft.com/office/drawing/2014/main" id="{7A8238C9-EF33-4D92-B0F7-C9FB478C54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2492375"/>
            <a:ext cx="2703512" cy="181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0" name="Picture 10">
            <a:extLst>
              <a:ext uri="{FF2B5EF4-FFF2-40B4-BE49-F238E27FC236}">
                <a16:creationId xmlns:a16="http://schemas.microsoft.com/office/drawing/2014/main" id="{07F3C1AF-1302-4A90-8D4A-EFABEBBD1C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4388" y="4365625"/>
            <a:ext cx="2703512" cy="181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1" name="Picture 11">
            <a:extLst>
              <a:ext uri="{FF2B5EF4-FFF2-40B4-BE49-F238E27FC236}">
                <a16:creationId xmlns:a16="http://schemas.microsoft.com/office/drawing/2014/main" id="{FCD1A1F1-AE54-4A43-893E-F67704081F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365625"/>
            <a:ext cx="2703513" cy="181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8967C3FA-9361-42EF-81BB-E532635A5D72}"/>
              </a:ext>
            </a:extLst>
          </p:cNvPr>
          <p:cNvSpPr>
            <a:spLocks noGrp="1"/>
          </p:cNvSpPr>
          <p:nvPr>
            <p:ph type="sldNum" sz="quarter" idx="12"/>
          </p:nvPr>
        </p:nvSpPr>
        <p:spPr/>
        <p:txBody>
          <a:bodyPr/>
          <a:lstStyle/>
          <a:p>
            <a:fld id="{D0CF5C9C-5CC1-40CC-95DF-CAAA89FFA8DE}" type="slidenum">
              <a:rPr lang="es-ES_tradnl" altLang="es-CL"/>
              <a:pPr/>
              <a:t>15</a:t>
            </a:fld>
            <a:endParaRPr lang="es-ES_tradnl" altLang="es-CL"/>
          </a:p>
        </p:txBody>
      </p:sp>
      <p:sp>
        <p:nvSpPr>
          <p:cNvPr id="21506" name="Rectangle 2">
            <a:extLst>
              <a:ext uri="{FF2B5EF4-FFF2-40B4-BE49-F238E27FC236}">
                <a16:creationId xmlns:a16="http://schemas.microsoft.com/office/drawing/2014/main" id="{34CB7945-1A57-45D9-AD74-3610A1080FCC}"/>
              </a:ext>
            </a:extLst>
          </p:cNvPr>
          <p:cNvSpPr>
            <a:spLocks noGrp="1" noChangeArrowheads="1"/>
          </p:cNvSpPr>
          <p:nvPr>
            <p:ph type="title"/>
          </p:nvPr>
        </p:nvSpPr>
        <p:spPr/>
        <p:txBody>
          <a:bodyPr/>
          <a:lstStyle/>
          <a:p>
            <a:r>
              <a:rPr lang="es-CL" altLang="es-CL" sz="3600"/>
              <a:t>Propiedades funciones sinusoidales</a:t>
            </a:r>
            <a:endParaRPr lang="es-ES_tradnl" altLang="es-CL" sz="3600"/>
          </a:p>
        </p:txBody>
      </p:sp>
      <p:pic>
        <p:nvPicPr>
          <p:cNvPr id="21511" name="Picture 7">
            <a:extLst>
              <a:ext uri="{FF2B5EF4-FFF2-40B4-BE49-F238E27FC236}">
                <a16:creationId xmlns:a16="http://schemas.microsoft.com/office/drawing/2014/main" id="{0623EA25-E4B2-4777-AD68-3B2391CE5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84313"/>
            <a:ext cx="7416800" cy="46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Marcador de número de diapositiva 5">
            <a:extLst>
              <a:ext uri="{FF2B5EF4-FFF2-40B4-BE49-F238E27FC236}">
                <a16:creationId xmlns:a16="http://schemas.microsoft.com/office/drawing/2014/main" id="{B11CBB9C-4EDB-449B-BC51-665072D542C3}"/>
              </a:ext>
            </a:extLst>
          </p:cNvPr>
          <p:cNvSpPr>
            <a:spLocks noGrp="1"/>
          </p:cNvSpPr>
          <p:nvPr>
            <p:ph type="sldNum" sz="quarter" idx="12"/>
          </p:nvPr>
        </p:nvSpPr>
        <p:spPr/>
        <p:txBody>
          <a:bodyPr/>
          <a:lstStyle/>
          <a:p>
            <a:fld id="{B1E04E66-41D9-4FE2-B6EE-3373FC8FD5A8}" type="slidenum">
              <a:rPr lang="es-ES_tradnl" altLang="es-CL"/>
              <a:pPr/>
              <a:t>16</a:t>
            </a:fld>
            <a:endParaRPr lang="es-ES_tradnl" altLang="es-CL"/>
          </a:p>
        </p:txBody>
      </p:sp>
      <p:pic>
        <p:nvPicPr>
          <p:cNvPr id="19472" name="Picture 16">
            <a:extLst>
              <a:ext uri="{FF2B5EF4-FFF2-40B4-BE49-F238E27FC236}">
                <a16:creationId xmlns:a16="http://schemas.microsoft.com/office/drawing/2014/main" id="{6542496A-462C-42F0-BEFE-994DC0A96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423988"/>
            <a:ext cx="3240087" cy="219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8" name="Rectangle 2">
            <a:extLst>
              <a:ext uri="{FF2B5EF4-FFF2-40B4-BE49-F238E27FC236}">
                <a16:creationId xmlns:a16="http://schemas.microsoft.com/office/drawing/2014/main" id="{B6488241-B4EF-4179-A1A9-D0F16C90334E}"/>
              </a:ext>
            </a:extLst>
          </p:cNvPr>
          <p:cNvSpPr>
            <a:spLocks noGrp="1" noChangeArrowheads="1"/>
          </p:cNvSpPr>
          <p:nvPr>
            <p:ph type="title"/>
          </p:nvPr>
        </p:nvSpPr>
        <p:spPr/>
        <p:txBody>
          <a:bodyPr/>
          <a:lstStyle/>
          <a:p>
            <a:r>
              <a:rPr lang="es-CL" altLang="es-CL" sz="4000"/>
              <a:t>Ondas Sinusoidales o Armónicas</a:t>
            </a:r>
            <a:endParaRPr lang="es-ES_tradnl" altLang="es-CL" sz="4000"/>
          </a:p>
        </p:txBody>
      </p:sp>
      <p:sp>
        <p:nvSpPr>
          <p:cNvPr id="19463" name="Line 7">
            <a:extLst>
              <a:ext uri="{FF2B5EF4-FFF2-40B4-BE49-F238E27FC236}">
                <a16:creationId xmlns:a16="http://schemas.microsoft.com/office/drawing/2014/main" id="{F959897A-D74B-42F9-9A16-1BAD4E3E42A4}"/>
              </a:ext>
            </a:extLst>
          </p:cNvPr>
          <p:cNvSpPr>
            <a:spLocks noChangeShapeType="1"/>
          </p:cNvSpPr>
          <p:nvPr/>
        </p:nvSpPr>
        <p:spPr bwMode="auto">
          <a:xfrm>
            <a:off x="900113" y="2647950"/>
            <a:ext cx="1439862" cy="0"/>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9464" name="Text Box 8">
            <a:extLst>
              <a:ext uri="{FF2B5EF4-FFF2-40B4-BE49-F238E27FC236}">
                <a16:creationId xmlns:a16="http://schemas.microsoft.com/office/drawing/2014/main" id="{66EA5434-8E9D-4479-8333-F4E3BD767B4B}"/>
              </a:ext>
            </a:extLst>
          </p:cNvPr>
          <p:cNvSpPr txBox="1">
            <a:spLocks noChangeArrowheads="1"/>
          </p:cNvSpPr>
          <p:nvPr/>
        </p:nvSpPr>
        <p:spPr bwMode="auto">
          <a:xfrm>
            <a:off x="1331913" y="2636838"/>
            <a:ext cx="2968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s-CL" sz="1800" b="1">
                <a:solidFill>
                  <a:srgbClr val="FF0000"/>
                </a:solidFill>
                <a:latin typeface="Times New Roman" panose="02020603050405020304" pitchFamily="18" charset="0"/>
              </a:rPr>
              <a:t>λ</a:t>
            </a:r>
          </a:p>
        </p:txBody>
      </p:sp>
      <p:sp>
        <p:nvSpPr>
          <p:cNvPr id="19467" name="Line 11">
            <a:extLst>
              <a:ext uri="{FF2B5EF4-FFF2-40B4-BE49-F238E27FC236}">
                <a16:creationId xmlns:a16="http://schemas.microsoft.com/office/drawing/2014/main" id="{138D0595-003E-4DE6-B4DD-47891BB6A178}"/>
              </a:ext>
            </a:extLst>
          </p:cNvPr>
          <p:cNvSpPr>
            <a:spLocks noChangeShapeType="1"/>
          </p:cNvSpPr>
          <p:nvPr/>
        </p:nvSpPr>
        <p:spPr bwMode="auto">
          <a:xfrm flipH="1">
            <a:off x="1258888" y="1458913"/>
            <a:ext cx="360362" cy="2159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9468" name="Line 12">
            <a:extLst>
              <a:ext uri="{FF2B5EF4-FFF2-40B4-BE49-F238E27FC236}">
                <a16:creationId xmlns:a16="http://schemas.microsoft.com/office/drawing/2014/main" id="{C6E3B37F-E495-4C2E-9A32-2BFB256619F6}"/>
              </a:ext>
            </a:extLst>
          </p:cNvPr>
          <p:cNvSpPr>
            <a:spLocks noChangeShapeType="1"/>
          </p:cNvSpPr>
          <p:nvPr/>
        </p:nvSpPr>
        <p:spPr bwMode="auto">
          <a:xfrm>
            <a:off x="2411413" y="1458913"/>
            <a:ext cx="287337" cy="2159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9466" name="Text Box 10">
            <a:extLst>
              <a:ext uri="{FF2B5EF4-FFF2-40B4-BE49-F238E27FC236}">
                <a16:creationId xmlns:a16="http://schemas.microsoft.com/office/drawing/2014/main" id="{E3AA5D3A-22A8-45A7-85BD-B73EAAA74560}"/>
              </a:ext>
            </a:extLst>
          </p:cNvPr>
          <p:cNvSpPr txBox="1">
            <a:spLocks noChangeArrowheads="1"/>
          </p:cNvSpPr>
          <p:nvPr/>
        </p:nvSpPr>
        <p:spPr bwMode="auto">
          <a:xfrm>
            <a:off x="1187450" y="1217613"/>
            <a:ext cx="1700213" cy="314325"/>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400" b="1">
                <a:solidFill>
                  <a:srgbClr val="FF0000"/>
                </a:solidFill>
              </a:rPr>
              <a:t>Cresta de la Onda</a:t>
            </a:r>
            <a:endParaRPr lang="es-ES_tradnl" altLang="es-CL" sz="1400" b="1">
              <a:solidFill>
                <a:srgbClr val="FF0000"/>
              </a:solidFill>
            </a:endParaRPr>
          </a:p>
        </p:txBody>
      </p:sp>
      <p:sp>
        <p:nvSpPr>
          <p:cNvPr id="19469" name="Text Box 13">
            <a:extLst>
              <a:ext uri="{FF2B5EF4-FFF2-40B4-BE49-F238E27FC236}">
                <a16:creationId xmlns:a16="http://schemas.microsoft.com/office/drawing/2014/main" id="{D68CF190-ABC9-4972-B817-D686BFA364FB}"/>
              </a:ext>
            </a:extLst>
          </p:cNvPr>
          <p:cNvSpPr txBox="1">
            <a:spLocks noChangeArrowheads="1"/>
          </p:cNvSpPr>
          <p:nvPr/>
        </p:nvSpPr>
        <p:spPr bwMode="auto">
          <a:xfrm>
            <a:off x="4500563" y="1268413"/>
            <a:ext cx="43878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b="1" u="sng"/>
              <a:t>Cresta de la Onda:</a:t>
            </a:r>
          </a:p>
          <a:p>
            <a:r>
              <a:rPr lang="es-CL" altLang="es-CL" sz="1800"/>
              <a:t>punto en el cual el desplazamiento </a:t>
            </a:r>
          </a:p>
          <a:p>
            <a:r>
              <a:rPr lang="es-CL" altLang="es-CL" sz="1800"/>
              <a:t>del elemento de medio es máximo </a:t>
            </a:r>
          </a:p>
          <a:p>
            <a:r>
              <a:rPr lang="es-CL" altLang="es-CL" sz="1800"/>
              <a:t>respecto de su posición normal</a:t>
            </a:r>
          </a:p>
          <a:p>
            <a:r>
              <a:rPr lang="es-CL" altLang="es-CL" sz="1800" b="1" u="sng"/>
              <a:t>Longitud de Onda ( </a:t>
            </a:r>
            <a:r>
              <a:rPr lang="el-GR" altLang="es-CL" sz="1800" b="1" u="sng">
                <a:solidFill>
                  <a:srgbClr val="FF0000"/>
                </a:solidFill>
                <a:latin typeface="Times New Roman" panose="02020603050405020304" pitchFamily="18" charset="0"/>
              </a:rPr>
              <a:t>λ</a:t>
            </a:r>
            <a:r>
              <a:rPr lang="es-CL" altLang="es-CL" sz="1800" b="1" u="sng">
                <a:solidFill>
                  <a:srgbClr val="FF0000"/>
                </a:solidFill>
              </a:rPr>
              <a:t> </a:t>
            </a:r>
            <a:r>
              <a:rPr lang="es-CL" altLang="es-CL" sz="1800" b="1" u="sng"/>
              <a:t>):</a:t>
            </a:r>
          </a:p>
          <a:p>
            <a:r>
              <a:rPr lang="es-CL" altLang="es-CL" sz="1800"/>
              <a:t>distancia entre dos </a:t>
            </a:r>
            <a:r>
              <a:rPr lang="es-CL" altLang="es-CL" sz="1800" i="1">
                <a:solidFill>
                  <a:schemeClr val="accent2"/>
                </a:solidFill>
              </a:rPr>
              <a:t>crestas adyacentes </a:t>
            </a:r>
            <a:r>
              <a:rPr lang="es-CL" altLang="es-CL" sz="1800"/>
              <a:t>o </a:t>
            </a:r>
          </a:p>
          <a:p>
            <a:r>
              <a:rPr lang="es-CL" altLang="es-CL" sz="1800"/>
              <a:t>dos</a:t>
            </a:r>
            <a:r>
              <a:rPr lang="es-CL" altLang="es-CL" sz="1800" i="1">
                <a:solidFill>
                  <a:schemeClr val="accent2"/>
                </a:solidFill>
              </a:rPr>
              <a:t> puntos idénticos adyacentes</a:t>
            </a:r>
          </a:p>
          <a:p>
            <a:r>
              <a:rPr lang="es-CL" altLang="es-CL" sz="1800" b="1" u="sng"/>
              <a:t>Amplitud ( </a:t>
            </a:r>
            <a:r>
              <a:rPr lang="es-CL" altLang="es-CL" sz="1800" b="1" i="1" u="sng">
                <a:solidFill>
                  <a:srgbClr val="FF0000"/>
                </a:solidFill>
                <a:latin typeface="Times New Roman" panose="02020603050405020304" pitchFamily="18" charset="0"/>
              </a:rPr>
              <a:t>y</a:t>
            </a:r>
            <a:r>
              <a:rPr lang="es-CL" altLang="es-CL" sz="1200" b="1" i="1" u="sng">
                <a:solidFill>
                  <a:srgbClr val="FF0000"/>
                </a:solidFill>
                <a:latin typeface="Times New Roman" panose="02020603050405020304" pitchFamily="18" charset="0"/>
              </a:rPr>
              <a:t>m</a:t>
            </a:r>
            <a:r>
              <a:rPr lang="es-CL" altLang="es-CL" sz="1800" b="1" u="sng"/>
              <a:t> ):</a:t>
            </a:r>
          </a:p>
          <a:p>
            <a:r>
              <a:rPr lang="es-CL" altLang="es-CL" sz="1800"/>
              <a:t>corresponde al desplazamiento </a:t>
            </a:r>
          </a:p>
          <a:p>
            <a:r>
              <a:rPr lang="es-CL" altLang="es-CL" sz="1800"/>
              <a:t>máximo de un elemento de medio </a:t>
            </a:r>
          </a:p>
          <a:p>
            <a:r>
              <a:rPr lang="es-CL" altLang="es-CL" sz="1800"/>
              <a:t>respecto de su </a:t>
            </a:r>
            <a:r>
              <a:rPr lang="es-CL" altLang="es-CL" sz="1800" i="1">
                <a:solidFill>
                  <a:schemeClr val="accent2"/>
                </a:solidFill>
              </a:rPr>
              <a:t>posición normal</a:t>
            </a:r>
            <a:endParaRPr lang="es-ES_tradnl" altLang="es-CL" sz="1800" i="1">
              <a:solidFill>
                <a:schemeClr val="accent2"/>
              </a:solidFill>
            </a:endParaRPr>
          </a:p>
          <a:p>
            <a:r>
              <a:rPr lang="es-CL" altLang="es-CL" sz="1800" b="1" u="sng"/>
              <a:t>Frecuencia ( </a:t>
            </a:r>
            <a:r>
              <a:rPr lang="es-CL" altLang="es-CL" sz="1800" b="1" u="sng">
                <a:solidFill>
                  <a:srgbClr val="FF0000"/>
                </a:solidFill>
                <a:latin typeface="Times New Roman" panose="02020603050405020304" pitchFamily="18" charset="0"/>
              </a:rPr>
              <a:t>f </a:t>
            </a:r>
            <a:r>
              <a:rPr lang="es-CL" altLang="es-CL" sz="1800" b="1" u="sng"/>
              <a:t>):</a:t>
            </a:r>
          </a:p>
          <a:p>
            <a:r>
              <a:rPr lang="es-CL" altLang="es-CL" sz="1800"/>
              <a:t>número de crestas por unidad </a:t>
            </a:r>
          </a:p>
          <a:p>
            <a:r>
              <a:rPr lang="es-CL" altLang="es-CL" sz="1800"/>
              <a:t>de tiempo</a:t>
            </a:r>
          </a:p>
          <a:p>
            <a:r>
              <a:rPr lang="es-CL" altLang="es-CL" sz="1800" b="1" u="sng"/>
              <a:t>Período ( </a:t>
            </a:r>
            <a:r>
              <a:rPr lang="es-CL" altLang="es-CL" sz="1800" b="1" u="sng">
                <a:solidFill>
                  <a:srgbClr val="FF0000"/>
                </a:solidFill>
                <a:latin typeface="Times New Roman" panose="02020603050405020304" pitchFamily="18" charset="0"/>
              </a:rPr>
              <a:t>T</a:t>
            </a:r>
            <a:r>
              <a:rPr lang="es-CL" altLang="es-CL" sz="1800" b="1" u="sng"/>
              <a:t> ):</a:t>
            </a:r>
          </a:p>
          <a:p>
            <a:r>
              <a:rPr lang="es-CL" altLang="es-CL" sz="1800"/>
              <a:t>tiempo que transcurre mientras dos </a:t>
            </a:r>
          </a:p>
          <a:p>
            <a:r>
              <a:rPr lang="es-CL" altLang="es-CL" sz="1800" i="1">
                <a:solidFill>
                  <a:schemeClr val="accent2"/>
                </a:solidFill>
              </a:rPr>
              <a:t>crestas adyacentes </a:t>
            </a:r>
            <a:r>
              <a:rPr lang="es-CL" altLang="es-CL" sz="1800"/>
              <a:t>o dos</a:t>
            </a:r>
            <a:r>
              <a:rPr lang="es-CL" altLang="es-CL" sz="1800" i="1">
                <a:solidFill>
                  <a:schemeClr val="accent2"/>
                </a:solidFill>
              </a:rPr>
              <a:t> puntos</a:t>
            </a:r>
          </a:p>
          <a:p>
            <a:r>
              <a:rPr lang="es-CL" altLang="es-CL" sz="1800" i="1">
                <a:solidFill>
                  <a:schemeClr val="accent2"/>
                </a:solidFill>
              </a:rPr>
              <a:t>idénticos adyacentes </a:t>
            </a:r>
            <a:r>
              <a:rPr lang="es-CL" altLang="es-CL" sz="1800"/>
              <a:t>pasan por un punto</a:t>
            </a:r>
          </a:p>
        </p:txBody>
      </p:sp>
      <p:sp>
        <p:nvSpPr>
          <p:cNvPr id="19470" name="Line 14">
            <a:extLst>
              <a:ext uri="{FF2B5EF4-FFF2-40B4-BE49-F238E27FC236}">
                <a16:creationId xmlns:a16="http://schemas.microsoft.com/office/drawing/2014/main" id="{6456AA93-551D-41A9-B9C8-7419574922CE}"/>
              </a:ext>
            </a:extLst>
          </p:cNvPr>
          <p:cNvSpPr>
            <a:spLocks noChangeShapeType="1"/>
          </p:cNvSpPr>
          <p:nvPr/>
        </p:nvSpPr>
        <p:spPr bwMode="auto">
          <a:xfrm>
            <a:off x="2716213" y="1765300"/>
            <a:ext cx="0" cy="917575"/>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9471" name="Text Box 15">
            <a:extLst>
              <a:ext uri="{FF2B5EF4-FFF2-40B4-BE49-F238E27FC236}">
                <a16:creationId xmlns:a16="http://schemas.microsoft.com/office/drawing/2014/main" id="{DD1B8EDE-8F36-4024-85A7-A7EF6A1F2F52}"/>
              </a:ext>
            </a:extLst>
          </p:cNvPr>
          <p:cNvSpPr txBox="1">
            <a:spLocks noChangeArrowheads="1"/>
          </p:cNvSpPr>
          <p:nvPr/>
        </p:nvSpPr>
        <p:spPr bwMode="auto">
          <a:xfrm>
            <a:off x="2339975" y="2125663"/>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sz="1800" b="1" i="1">
                <a:solidFill>
                  <a:srgbClr val="FF0000"/>
                </a:solidFill>
                <a:latin typeface="Times New Roman" panose="02020603050405020304" pitchFamily="18" charset="0"/>
              </a:rPr>
              <a:t>y</a:t>
            </a:r>
            <a:r>
              <a:rPr lang="es-CL" altLang="es-CL" sz="1200" b="1" i="1">
                <a:solidFill>
                  <a:srgbClr val="FF0000"/>
                </a:solidFill>
                <a:latin typeface="Times New Roman" panose="02020603050405020304" pitchFamily="18" charset="0"/>
              </a:rPr>
              <a:t>m</a:t>
            </a:r>
            <a:endParaRPr lang="es-ES_tradnl" altLang="es-CL" sz="1200" b="1" i="1">
              <a:solidFill>
                <a:srgbClr val="FF0000"/>
              </a:solidFill>
              <a:latin typeface="Times New Roman" panose="02020603050405020304" pitchFamily="18" charset="0"/>
            </a:endParaRPr>
          </a:p>
        </p:txBody>
      </p:sp>
      <p:pic>
        <p:nvPicPr>
          <p:cNvPr id="19473" name="Picture 17">
            <a:extLst>
              <a:ext uri="{FF2B5EF4-FFF2-40B4-BE49-F238E27FC236}">
                <a16:creationId xmlns:a16="http://schemas.microsoft.com/office/drawing/2014/main" id="{166D6623-5E59-4024-AA2D-9A5EF8139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800475"/>
            <a:ext cx="3240087" cy="221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74" name="Line 18">
            <a:extLst>
              <a:ext uri="{FF2B5EF4-FFF2-40B4-BE49-F238E27FC236}">
                <a16:creationId xmlns:a16="http://schemas.microsoft.com/office/drawing/2014/main" id="{A079C34B-AEA8-40D8-A22B-E34168BBF057}"/>
              </a:ext>
            </a:extLst>
          </p:cNvPr>
          <p:cNvSpPr>
            <a:spLocks noChangeShapeType="1"/>
          </p:cNvSpPr>
          <p:nvPr/>
        </p:nvSpPr>
        <p:spPr bwMode="auto">
          <a:xfrm>
            <a:off x="1244600" y="4130675"/>
            <a:ext cx="1512888" cy="0"/>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9475" name="Rectangle 19">
            <a:extLst>
              <a:ext uri="{FF2B5EF4-FFF2-40B4-BE49-F238E27FC236}">
                <a16:creationId xmlns:a16="http://schemas.microsoft.com/office/drawing/2014/main" id="{5C3CEEE1-40A7-4EE1-AE79-222EE287A262}"/>
              </a:ext>
            </a:extLst>
          </p:cNvPr>
          <p:cNvSpPr>
            <a:spLocks noChangeArrowheads="1"/>
          </p:cNvSpPr>
          <p:nvPr/>
        </p:nvSpPr>
        <p:spPr bwMode="auto">
          <a:xfrm>
            <a:off x="1835150" y="37957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b="1">
                <a:solidFill>
                  <a:srgbClr val="FF0000"/>
                </a:solidFill>
                <a:latin typeface="Times New Roman" panose="02020603050405020304" pitchFamily="18" charset="0"/>
              </a:rPr>
              <a:t>T</a:t>
            </a:r>
            <a:endParaRPr lang="es-ES_tradnl" altLang="es-CL" sz="1800" b="1">
              <a:solidFill>
                <a:srgbClr val="FF0000"/>
              </a:solidFill>
              <a:latin typeface="Times New Roman" panose="02020603050405020304" pitchFamily="18" charset="0"/>
            </a:endParaRPr>
          </a:p>
        </p:txBody>
      </p:sp>
      <p:sp>
        <p:nvSpPr>
          <p:cNvPr id="19476" name="Text Box 20">
            <a:extLst>
              <a:ext uri="{FF2B5EF4-FFF2-40B4-BE49-F238E27FC236}">
                <a16:creationId xmlns:a16="http://schemas.microsoft.com/office/drawing/2014/main" id="{DAB0694B-FBDC-4439-8823-417DDEDE6AA1}"/>
              </a:ext>
            </a:extLst>
          </p:cNvPr>
          <p:cNvSpPr txBox="1">
            <a:spLocks noChangeArrowheads="1"/>
          </p:cNvSpPr>
          <p:nvPr/>
        </p:nvSpPr>
        <p:spPr bwMode="auto">
          <a:xfrm>
            <a:off x="3276600" y="2216150"/>
            <a:ext cx="12461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200"/>
              <a:t>posición normal</a:t>
            </a:r>
            <a:endParaRPr lang="es-ES_tradnl" altLang="es-CL" sz="1200"/>
          </a:p>
        </p:txBody>
      </p:sp>
      <p:sp>
        <p:nvSpPr>
          <p:cNvPr id="19477" name="Line 21">
            <a:extLst>
              <a:ext uri="{FF2B5EF4-FFF2-40B4-BE49-F238E27FC236}">
                <a16:creationId xmlns:a16="http://schemas.microsoft.com/office/drawing/2014/main" id="{7B130F24-5A8D-4470-ADB0-616382832ECA}"/>
              </a:ext>
            </a:extLst>
          </p:cNvPr>
          <p:cNvSpPr>
            <a:spLocks noChangeShapeType="1"/>
          </p:cNvSpPr>
          <p:nvPr/>
        </p:nvSpPr>
        <p:spPr bwMode="auto">
          <a:xfrm flipH="1">
            <a:off x="3419475" y="2432050"/>
            <a:ext cx="1444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9479" name="Oval 23">
            <a:extLst>
              <a:ext uri="{FF2B5EF4-FFF2-40B4-BE49-F238E27FC236}">
                <a16:creationId xmlns:a16="http://schemas.microsoft.com/office/drawing/2014/main" id="{00548FB4-6858-40B5-B85D-EE2773653382}"/>
              </a:ext>
            </a:extLst>
          </p:cNvPr>
          <p:cNvSpPr>
            <a:spLocks noChangeArrowheads="1"/>
          </p:cNvSpPr>
          <p:nvPr/>
        </p:nvSpPr>
        <p:spPr bwMode="auto">
          <a:xfrm>
            <a:off x="1520825" y="4737100"/>
            <a:ext cx="71438"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9480" name="Oval 24">
            <a:extLst>
              <a:ext uri="{FF2B5EF4-FFF2-40B4-BE49-F238E27FC236}">
                <a16:creationId xmlns:a16="http://schemas.microsoft.com/office/drawing/2014/main" id="{97AB308C-2CC6-4693-928A-FFBD7E1FCD47}"/>
              </a:ext>
            </a:extLst>
          </p:cNvPr>
          <p:cNvSpPr>
            <a:spLocks noChangeArrowheads="1"/>
          </p:cNvSpPr>
          <p:nvPr/>
        </p:nvSpPr>
        <p:spPr bwMode="auto">
          <a:xfrm>
            <a:off x="3000375" y="4737100"/>
            <a:ext cx="71438"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9482" name="Line 26">
            <a:extLst>
              <a:ext uri="{FF2B5EF4-FFF2-40B4-BE49-F238E27FC236}">
                <a16:creationId xmlns:a16="http://schemas.microsoft.com/office/drawing/2014/main" id="{C283CAFA-183A-40D3-9A86-E73E0E7B3D90}"/>
              </a:ext>
            </a:extLst>
          </p:cNvPr>
          <p:cNvSpPr>
            <a:spLocks noChangeShapeType="1"/>
          </p:cNvSpPr>
          <p:nvPr/>
        </p:nvSpPr>
        <p:spPr bwMode="auto">
          <a:xfrm flipV="1">
            <a:off x="1116013" y="4808538"/>
            <a:ext cx="431800" cy="12954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9483" name="Line 27">
            <a:extLst>
              <a:ext uri="{FF2B5EF4-FFF2-40B4-BE49-F238E27FC236}">
                <a16:creationId xmlns:a16="http://schemas.microsoft.com/office/drawing/2014/main" id="{89BD8AFC-7D97-4CEB-9E36-3E4E8762B032}"/>
              </a:ext>
            </a:extLst>
          </p:cNvPr>
          <p:cNvSpPr>
            <a:spLocks noChangeShapeType="1"/>
          </p:cNvSpPr>
          <p:nvPr/>
        </p:nvSpPr>
        <p:spPr bwMode="auto">
          <a:xfrm flipV="1">
            <a:off x="2655888" y="4808538"/>
            <a:ext cx="360362" cy="12954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9481" name="Text Box 25">
            <a:extLst>
              <a:ext uri="{FF2B5EF4-FFF2-40B4-BE49-F238E27FC236}">
                <a16:creationId xmlns:a16="http://schemas.microsoft.com/office/drawing/2014/main" id="{79663003-2740-4F0F-B8D8-BCC1ABA4A1F5}"/>
              </a:ext>
            </a:extLst>
          </p:cNvPr>
          <p:cNvSpPr txBox="1">
            <a:spLocks noChangeArrowheads="1"/>
          </p:cNvSpPr>
          <p:nvPr/>
        </p:nvSpPr>
        <p:spPr bwMode="auto">
          <a:xfrm>
            <a:off x="539750" y="5851525"/>
            <a:ext cx="2984500" cy="314325"/>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400" b="1">
                <a:solidFill>
                  <a:schemeClr val="accent2"/>
                </a:solidFill>
              </a:rPr>
              <a:t>dos puntos idénticos adyacentes</a:t>
            </a:r>
            <a:endParaRPr lang="es-ES_tradnl" altLang="es-CL" sz="1400" b="1">
              <a:solidFill>
                <a:schemeClr val="accent2"/>
              </a:solidFill>
            </a:endParaRPr>
          </a:p>
        </p:txBody>
      </p:sp>
      <p:sp>
        <p:nvSpPr>
          <p:cNvPr id="19484" name="Oval 28">
            <a:extLst>
              <a:ext uri="{FF2B5EF4-FFF2-40B4-BE49-F238E27FC236}">
                <a16:creationId xmlns:a16="http://schemas.microsoft.com/office/drawing/2014/main" id="{01123788-651B-45FB-9AEE-D67C9E9BFB41}"/>
              </a:ext>
            </a:extLst>
          </p:cNvPr>
          <p:cNvSpPr>
            <a:spLocks noChangeArrowheads="1"/>
          </p:cNvSpPr>
          <p:nvPr/>
        </p:nvSpPr>
        <p:spPr bwMode="auto">
          <a:xfrm>
            <a:off x="1449388" y="2144713"/>
            <a:ext cx="71437"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9485" name="Oval 29">
            <a:extLst>
              <a:ext uri="{FF2B5EF4-FFF2-40B4-BE49-F238E27FC236}">
                <a16:creationId xmlns:a16="http://schemas.microsoft.com/office/drawing/2014/main" id="{80EDA6C0-0069-4AD0-96C9-65C878E69774}"/>
              </a:ext>
            </a:extLst>
          </p:cNvPr>
          <p:cNvSpPr>
            <a:spLocks noChangeArrowheads="1"/>
          </p:cNvSpPr>
          <p:nvPr/>
        </p:nvSpPr>
        <p:spPr bwMode="auto">
          <a:xfrm>
            <a:off x="2928938" y="2144713"/>
            <a:ext cx="71437"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9486" name="Line 30">
            <a:extLst>
              <a:ext uri="{FF2B5EF4-FFF2-40B4-BE49-F238E27FC236}">
                <a16:creationId xmlns:a16="http://schemas.microsoft.com/office/drawing/2014/main" id="{F369EEF0-DBE5-44FD-8950-8C75578B24F1}"/>
              </a:ext>
            </a:extLst>
          </p:cNvPr>
          <p:cNvSpPr>
            <a:spLocks noChangeShapeType="1"/>
          </p:cNvSpPr>
          <p:nvPr/>
        </p:nvSpPr>
        <p:spPr bwMode="auto">
          <a:xfrm flipV="1">
            <a:off x="1044575" y="2216150"/>
            <a:ext cx="431800" cy="12954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9487" name="Line 31">
            <a:extLst>
              <a:ext uri="{FF2B5EF4-FFF2-40B4-BE49-F238E27FC236}">
                <a16:creationId xmlns:a16="http://schemas.microsoft.com/office/drawing/2014/main" id="{197287DC-4B16-4F28-BF84-108BFBC0CDCD}"/>
              </a:ext>
            </a:extLst>
          </p:cNvPr>
          <p:cNvSpPr>
            <a:spLocks noChangeShapeType="1"/>
          </p:cNvSpPr>
          <p:nvPr/>
        </p:nvSpPr>
        <p:spPr bwMode="auto">
          <a:xfrm flipV="1">
            <a:off x="2584450" y="2216150"/>
            <a:ext cx="360363" cy="12954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9488" name="Text Box 32">
            <a:extLst>
              <a:ext uri="{FF2B5EF4-FFF2-40B4-BE49-F238E27FC236}">
                <a16:creationId xmlns:a16="http://schemas.microsoft.com/office/drawing/2014/main" id="{3A724B24-F1F8-4EFB-A25F-70309B5058DC}"/>
              </a:ext>
            </a:extLst>
          </p:cNvPr>
          <p:cNvSpPr txBox="1">
            <a:spLocks noChangeArrowheads="1"/>
          </p:cNvSpPr>
          <p:nvPr/>
        </p:nvSpPr>
        <p:spPr bwMode="auto">
          <a:xfrm>
            <a:off x="468313" y="3511550"/>
            <a:ext cx="2984500" cy="314325"/>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400" b="1">
                <a:solidFill>
                  <a:schemeClr val="accent2"/>
                </a:solidFill>
              </a:rPr>
              <a:t>dos puntos idénticos adyacentes</a:t>
            </a:r>
            <a:endParaRPr lang="es-ES_tradnl" altLang="es-CL" sz="1400" b="1">
              <a:solidFill>
                <a:schemeClr val="accen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número de diapositiva 5">
            <a:extLst>
              <a:ext uri="{FF2B5EF4-FFF2-40B4-BE49-F238E27FC236}">
                <a16:creationId xmlns:a16="http://schemas.microsoft.com/office/drawing/2014/main" id="{298E0786-C91F-473C-BC66-90BDFF033315}"/>
              </a:ext>
            </a:extLst>
          </p:cNvPr>
          <p:cNvSpPr>
            <a:spLocks noGrp="1"/>
          </p:cNvSpPr>
          <p:nvPr>
            <p:ph type="sldNum" sz="quarter" idx="12"/>
          </p:nvPr>
        </p:nvSpPr>
        <p:spPr/>
        <p:txBody>
          <a:bodyPr/>
          <a:lstStyle/>
          <a:p>
            <a:fld id="{26075F43-6D11-4421-9EA0-26BBF437BDA8}" type="slidenum">
              <a:rPr lang="es-ES_tradnl" altLang="es-CL"/>
              <a:pPr/>
              <a:t>17</a:t>
            </a:fld>
            <a:endParaRPr lang="es-ES_tradnl" altLang="es-CL"/>
          </a:p>
        </p:txBody>
      </p:sp>
      <p:sp>
        <p:nvSpPr>
          <p:cNvPr id="30722" name="Rectangle 2">
            <a:extLst>
              <a:ext uri="{FF2B5EF4-FFF2-40B4-BE49-F238E27FC236}">
                <a16:creationId xmlns:a16="http://schemas.microsoft.com/office/drawing/2014/main" id="{F351D4E5-BF95-4A00-A6AB-51CCF89F05F4}"/>
              </a:ext>
            </a:extLst>
          </p:cNvPr>
          <p:cNvSpPr>
            <a:spLocks noGrp="1" noChangeArrowheads="1"/>
          </p:cNvSpPr>
          <p:nvPr>
            <p:ph type="title"/>
          </p:nvPr>
        </p:nvSpPr>
        <p:spPr/>
        <p:txBody>
          <a:bodyPr/>
          <a:lstStyle/>
          <a:p>
            <a:r>
              <a:rPr lang="es-CL" altLang="es-CL" sz="4000"/>
              <a:t>Ondas Sinusoidales o Armónicas</a:t>
            </a:r>
            <a:endParaRPr lang="es-ES_tradnl" altLang="es-CL" sz="4000"/>
          </a:p>
        </p:txBody>
      </p:sp>
      <p:pic>
        <p:nvPicPr>
          <p:cNvPr id="30724" name="Picture 4">
            <a:extLst>
              <a:ext uri="{FF2B5EF4-FFF2-40B4-BE49-F238E27FC236}">
                <a16:creationId xmlns:a16="http://schemas.microsoft.com/office/drawing/2014/main" id="{B4942F74-72D8-41CE-822F-0454FBC667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846263"/>
            <a:ext cx="3097213" cy="2757487"/>
          </a:xfrm>
          <a:prstGeom prst="rect">
            <a:avLst/>
          </a:prstGeom>
          <a:noFill/>
          <a:extLst>
            <a:ext uri="{909E8E84-426E-40DD-AFC4-6F175D3DCCD1}">
              <a14:hiddenFill xmlns:a14="http://schemas.microsoft.com/office/drawing/2010/main">
                <a:solidFill>
                  <a:srgbClr val="FFFFFF"/>
                </a:solidFill>
              </a14:hiddenFill>
            </a:ext>
          </a:extLst>
        </p:spPr>
      </p:pic>
      <p:pic>
        <p:nvPicPr>
          <p:cNvPr id="30725" name="Picture 5">
            <a:extLst>
              <a:ext uri="{FF2B5EF4-FFF2-40B4-BE49-F238E27FC236}">
                <a16:creationId xmlns:a16="http://schemas.microsoft.com/office/drawing/2014/main" id="{7DC454C2-4FCC-4755-B3AD-29507F286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852613"/>
            <a:ext cx="3024187" cy="2722562"/>
          </a:xfrm>
          <a:prstGeom prst="rect">
            <a:avLst/>
          </a:prstGeom>
          <a:noFill/>
          <a:extLst>
            <a:ext uri="{909E8E84-426E-40DD-AFC4-6F175D3DCCD1}">
              <a14:hiddenFill xmlns:a14="http://schemas.microsoft.com/office/drawing/2010/main">
                <a:solidFill>
                  <a:srgbClr val="FFFFFF"/>
                </a:solidFill>
              </a14:hiddenFill>
            </a:ext>
          </a:extLst>
        </p:spPr>
      </p:pic>
      <p:sp>
        <p:nvSpPr>
          <p:cNvPr id="30726" name="Rectangle 6">
            <a:extLst>
              <a:ext uri="{FF2B5EF4-FFF2-40B4-BE49-F238E27FC236}">
                <a16:creationId xmlns:a16="http://schemas.microsoft.com/office/drawing/2014/main" id="{28A1E1DE-66BE-41B8-873C-3385B8F3BEB0}"/>
              </a:ext>
            </a:extLst>
          </p:cNvPr>
          <p:cNvSpPr>
            <a:spLocks noChangeArrowheads="1"/>
          </p:cNvSpPr>
          <p:nvPr/>
        </p:nvSpPr>
        <p:spPr bwMode="auto">
          <a:xfrm>
            <a:off x="755650" y="4221163"/>
            <a:ext cx="3024188" cy="431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30727" name="Rectangle 7">
            <a:extLst>
              <a:ext uri="{FF2B5EF4-FFF2-40B4-BE49-F238E27FC236}">
                <a16:creationId xmlns:a16="http://schemas.microsoft.com/office/drawing/2014/main" id="{D0EDEF9D-2AED-418D-93E4-B6EA0E6907FC}"/>
              </a:ext>
            </a:extLst>
          </p:cNvPr>
          <p:cNvSpPr>
            <a:spLocks noChangeArrowheads="1"/>
          </p:cNvSpPr>
          <p:nvPr/>
        </p:nvSpPr>
        <p:spPr bwMode="auto">
          <a:xfrm>
            <a:off x="4859338" y="4222750"/>
            <a:ext cx="3024187" cy="431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30728" name="Text Box 8">
            <a:extLst>
              <a:ext uri="{FF2B5EF4-FFF2-40B4-BE49-F238E27FC236}">
                <a16:creationId xmlns:a16="http://schemas.microsoft.com/office/drawing/2014/main" id="{217E1175-C8B6-45B9-B805-156BA59CDD3E}"/>
              </a:ext>
            </a:extLst>
          </p:cNvPr>
          <p:cNvSpPr txBox="1">
            <a:spLocks noChangeArrowheads="1"/>
          </p:cNvSpPr>
          <p:nvPr/>
        </p:nvSpPr>
        <p:spPr bwMode="auto">
          <a:xfrm>
            <a:off x="755650" y="4797425"/>
            <a:ext cx="253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Es una foto de la onda!</a:t>
            </a:r>
            <a:endParaRPr lang="es-ES_tradnl" altLang="es-CL" sz="1800"/>
          </a:p>
        </p:txBody>
      </p:sp>
      <p:sp>
        <p:nvSpPr>
          <p:cNvPr id="30729" name="Text Box 9">
            <a:extLst>
              <a:ext uri="{FF2B5EF4-FFF2-40B4-BE49-F238E27FC236}">
                <a16:creationId xmlns:a16="http://schemas.microsoft.com/office/drawing/2014/main" id="{6BF4AF7B-1C27-4293-A942-9C1804BD5B71}"/>
              </a:ext>
            </a:extLst>
          </p:cNvPr>
          <p:cNvSpPr txBox="1">
            <a:spLocks noChangeArrowheads="1"/>
          </p:cNvSpPr>
          <p:nvPr/>
        </p:nvSpPr>
        <p:spPr bwMode="auto">
          <a:xfrm>
            <a:off x="4762500" y="4818063"/>
            <a:ext cx="40576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Representación gráfica de la posición </a:t>
            </a:r>
          </a:p>
          <a:p>
            <a:r>
              <a:rPr lang="es-CL" altLang="es-CL" sz="1800"/>
              <a:t>de un elemento de medio como </a:t>
            </a:r>
          </a:p>
          <a:p>
            <a:r>
              <a:rPr lang="es-CL" altLang="es-CL" sz="1800"/>
              <a:t>función del tiempo</a:t>
            </a:r>
            <a:endParaRPr lang="es-ES_tradnl" altLang="es-CL"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arcador de número de diapositiva 5">
            <a:extLst>
              <a:ext uri="{FF2B5EF4-FFF2-40B4-BE49-F238E27FC236}">
                <a16:creationId xmlns:a16="http://schemas.microsoft.com/office/drawing/2014/main" id="{D0907D94-FF0E-48AF-A76B-EA2C7132C347}"/>
              </a:ext>
            </a:extLst>
          </p:cNvPr>
          <p:cNvSpPr>
            <a:spLocks noGrp="1"/>
          </p:cNvSpPr>
          <p:nvPr>
            <p:ph type="sldNum" sz="quarter" idx="12"/>
          </p:nvPr>
        </p:nvSpPr>
        <p:spPr/>
        <p:txBody>
          <a:bodyPr/>
          <a:lstStyle/>
          <a:p>
            <a:fld id="{4676DC5C-FB02-4D2B-875D-BA0D5215B426}" type="slidenum">
              <a:rPr lang="es-ES_tradnl" altLang="es-CL"/>
              <a:pPr/>
              <a:t>18</a:t>
            </a:fld>
            <a:endParaRPr lang="es-ES_tradnl" altLang="es-CL"/>
          </a:p>
        </p:txBody>
      </p:sp>
      <p:sp>
        <p:nvSpPr>
          <p:cNvPr id="22530" name="Rectangle 2">
            <a:extLst>
              <a:ext uri="{FF2B5EF4-FFF2-40B4-BE49-F238E27FC236}">
                <a16:creationId xmlns:a16="http://schemas.microsoft.com/office/drawing/2014/main" id="{DDED1B44-E078-4CFD-B450-96EC3A528B53}"/>
              </a:ext>
            </a:extLst>
          </p:cNvPr>
          <p:cNvSpPr>
            <a:spLocks noGrp="1" noChangeArrowheads="1"/>
          </p:cNvSpPr>
          <p:nvPr>
            <p:ph type="title"/>
          </p:nvPr>
        </p:nvSpPr>
        <p:spPr/>
        <p:txBody>
          <a:bodyPr/>
          <a:lstStyle/>
          <a:p>
            <a:r>
              <a:rPr lang="es-CL" altLang="es-CL"/>
              <a:t>Ondas armónicas</a:t>
            </a:r>
            <a:endParaRPr lang="es-ES_tradnl" altLang="es-CL"/>
          </a:p>
        </p:txBody>
      </p:sp>
      <p:pic>
        <p:nvPicPr>
          <p:cNvPr id="22532" name="Picture 4">
            <a:extLst>
              <a:ext uri="{FF2B5EF4-FFF2-40B4-BE49-F238E27FC236}">
                <a16:creationId xmlns:a16="http://schemas.microsoft.com/office/drawing/2014/main" id="{2AA4A7EE-5632-4973-9217-14A1700B4C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1484313"/>
            <a:ext cx="3240088"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a:extLst>
              <a:ext uri="{FF2B5EF4-FFF2-40B4-BE49-F238E27FC236}">
                <a16:creationId xmlns:a16="http://schemas.microsoft.com/office/drawing/2014/main" id="{98825908-FE5F-4D40-96A6-1FC6850EA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349500"/>
            <a:ext cx="4033837"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6">
            <a:extLst>
              <a:ext uri="{FF2B5EF4-FFF2-40B4-BE49-F238E27FC236}">
                <a16:creationId xmlns:a16="http://schemas.microsoft.com/office/drawing/2014/main" id="{08803039-E108-427E-A015-CBB55BB352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125538"/>
            <a:ext cx="3240087" cy="219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5" name="Line 7">
            <a:extLst>
              <a:ext uri="{FF2B5EF4-FFF2-40B4-BE49-F238E27FC236}">
                <a16:creationId xmlns:a16="http://schemas.microsoft.com/office/drawing/2014/main" id="{6801B2C8-1FFA-4928-8EFE-62FD66A8D280}"/>
              </a:ext>
            </a:extLst>
          </p:cNvPr>
          <p:cNvSpPr>
            <a:spLocks noChangeShapeType="1"/>
          </p:cNvSpPr>
          <p:nvPr/>
        </p:nvSpPr>
        <p:spPr bwMode="auto">
          <a:xfrm>
            <a:off x="757238" y="2349500"/>
            <a:ext cx="1439862" cy="0"/>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22540" name="Line 12">
            <a:extLst>
              <a:ext uri="{FF2B5EF4-FFF2-40B4-BE49-F238E27FC236}">
                <a16:creationId xmlns:a16="http://schemas.microsoft.com/office/drawing/2014/main" id="{725D1A66-1CA0-4DDB-A75E-65370A31EDF2}"/>
              </a:ext>
            </a:extLst>
          </p:cNvPr>
          <p:cNvSpPr>
            <a:spLocks noChangeShapeType="1"/>
          </p:cNvSpPr>
          <p:nvPr/>
        </p:nvSpPr>
        <p:spPr bwMode="auto">
          <a:xfrm>
            <a:off x="3059113" y="1466850"/>
            <a:ext cx="0" cy="917575"/>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pic>
        <p:nvPicPr>
          <p:cNvPr id="22558" name="Picture 30">
            <a:extLst>
              <a:ext uri="{FF2B5EF4-FFF2-40B4-BE49-F238E27FC236}">
                <a16:creationId xmlns:a16="http://schemas.microsoft.com/office/drawing/2014/main" id="{D13B5FA8-AD9D-4965-9BCF-A53C5871FF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3716338"/>
            <a:ext cx="4824412" cy="186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59" name="AutoShape 31">
            <a:extLst>
              <a:ext uri="{FF2B5EF4-FFF2-40B4-BE49-F238E27FC236}">
                <a16:creationId xmlns:a16="http://schemas.microsoft.com/office/drawing/2014/main" id="{3C870A42-DBF2-4867-9D85-96B21E9A6F28}"/>
              </a:ext>
            </a:extLst>
          </p:cNvPr>
          <p:cNvSpPr>
            <a:spLocks noChangeArrowheads="1"/>
          </p:cNvSpPr>
          <p:nvPr/>
        </p:nvSpPr>
        <p:spPr bwMode="auto">
          <a:xfrm>
            <a:off x="6732588" y="4005263"/>
            <a:ext cx="1152525" cy="3603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22560" name="AutoShape 32">
            <a:extLst>
              <a:ext uri="{FF2B5EF4-FFF2-40B4-BE49-F238E27FC236}">
                <a16:creationId xmlns:a16="http://schemas.microsoft.com/office/drawing/2014/main" id="{D7970609-A7FC-4317-A5D6-5DC7745FF7C5}"/>
              </a:ext>
            </a:extLst>
          </p:cNvPr>
          <p:cNvSpPr>
            <a:spLocks noChangeArrowheads="1"/>
          </p:cNvSpPr>
          <p:nvPr/>
        </p:nvSpPr>
        <p:spPr bwMode="auto">
          <a:xfrm rot="10800000">
            <a:off x="6732588" y="4941888"/>
            <a:ext cx="1152525" cy="3603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pic>
        <p:nvPicPr>
          <p:cNvPr id="22561" name="Picture 33">
            <a:extLst>
              <a:ext uri="{FF2B5EF4-FFF2-40B4-BE49-F238E27FC236}">
                <a16:creationId xmlns:a16="http://schemas.microsoft.com/office/drawing/2014/main" id="{90C2D0D8-0772-463A-ADD4-D1FD1B6539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3162300"/>
            <a:ext cx="16573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62" name="Text Box 34">
            <a:extLst>
              <a:ext uri="{FF2B5EF4-FFF2-40B4-BE49-F238E27FC236}">
                <a16:creationId xmlns:a16="http://schemas.microsoft.com/office/drawing/2014/main" id="{EF0E5195-1409-4B74-9850-E48DE33F0DB3}"/>
              </a:ext>
            </a:extLst>
          </p:cNvPr>
          <p:cNvSpPr txBox="1">
            <a:spLocks noChangeArrowheads="1"/>
          </p:cNvSpPr>
          <p:nvPr/>
        </p:nvSpPr>
        <p:spPr bwMode="auto">
          <a:xfrm>
            <a:off x="468313" y="5661025"/>
            <a:ext cx="848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se denomina </a:t>
            </a:r>
            <a:r>
              <a:rPr lang="es-CL" altLang="es-CL" sz="1800" b="1" i="1">
                <a:solidFill>
                  <a:schemeClr val="accent2"/>
                </a:solidFill>
              </a:rPr>
              <a:t>velocidad de fase</a:t>
            </a:r>
            <a:r>
              <a:rPr lang="es-CL" altLang="es-CL" sz="1800"/>
              <a:t>,      es la </a:t>
            </a:r>
            <a:r>
              <a:rPr lang="es-CL" altLang="es-CL" sz="1800" b="1" i="1">
                <a:solidFill>
                  <a:schemeClr val="accent2"/>
                </a:solidFill>
              </a:rPr>
              <a:t>longitud de onda</a:t>
            </a:r>
            <a:r>
              <a:rPr lang="es-CL" altLang="es-CL" sz="1800" i="1">
                <a:solidFill>
                  <a:schemeClr val="accent2"/>
                </a:solidFill>
              </a:rPr>
              <a:t> </a:t>
            </a:r>
            <a:r>
              <a:rPr lang="es-CL" altLang="es-CL" sz="1800"/>
              <a:t>e</a:t>
            </a:r>
            <a:r>
              <a:rPr lang="es-CL" altLang="es-CL" sz="1800" i="1">
                <a:solidFill>
                  <a:schemeClr val="accent2"/>
                </a:solidFill>
              </a:rPr>
              <a:t>        </a:t>
            </a:r>
            <a:r>
              <a:rPr lang="es-CL" altLang="es-CL" sz="1800"/>
              <a:t>es la</a:t>
            </a:r>
            <a:r>
              <a:rPr lang="es-CL" altLang="es-CL" sz="1800" i="1">
                <a:solidFill>
                  <a:schemeClr val="accent2"/>
                </a:solidFill>
              </a:rPr>
              <a:t> </a:t>
            </a:r>
            <a:r>
              <a:rPr lang="es-CL" altLang="es-CL" sz="1800" b="1" i="1">
                <a:solidFill>
                  <a:schemeClr val="accent2"/>
                </a:solidFill>
              </a:rPr>
              <a:t>amplitud</a:t>
            </a:r>
            <a:endParaRPr lang="es-ES_tradnl" altLang="es-CL" sz="1800" b="1"/>
          </a:p>
        </p:txBody>
      </p:sp>
      <p:pic>
        <p:nvPicPr>
          <p:cNvPr id="22563" name="Picture 35">
            <a:extLst>
              <a:ext uri="{FF2B5EF4-FFF2-40B4-BE49-F238E27FC236}">
                <a16:creationId xmlns:a16="http://schemas.microsoft.com/office/drawing/2014/main" id="{0FABE221-589E-4213-8E0F-510F6218D7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5737225"/>
            <a:ext cx="2174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64" name="Picture 36">
            <a:extLst>
              <a:ext uri="{FF2B5EF4-FFF2-40B4-BE49-F238E27FC236}">
                <a16:creationId xmlns:a16="http://schemas.microsoft.com/office/drawing/2014/main" id="{35791845-7555-4BE9-85B7-A79F9890DA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0813" y="5661025"/>
            <a:ext cx="2508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65" name="Picture 37">
            <a:extLst>
              <a:ext uri="{FF2B5EF4-FFF2-40B4-BE49-F238E27FC236}">
                <a16:creationId xmlns:a16="http://schemas.microsoft.com/office/drawing/2014/main" id="{59E7E9D3-D7C6-4D94-8F5E-DF318CEE7D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53250" y="5734050"/>
            <a:ext cx="427038"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66" name="Picture 38">
            <a:extLst>
              <a:ext uri="{FF2B5EF4-FFF2-40B4-BE49-F238E27FC236}">
                <a16:creationId xmlns:a16="http://schemas.microsoft.com/office/drawing/2014/main" id="{DF2860D8-43BE-4473-BF07-E315F0C1675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9113" y="1736725"/>
            <a:ext cx="427037"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67" name="Picture 39">
            <a:extLst>
              <a:ext uri="{FF2B5EF4-FFF2-40B4-BE49-F238E27FC236}">
                <a16:creationId xmlns:a16="http://schemas.microsoft.com/office/drawing/2014/main" id="{F7B61911-DB52-4AE3-B34B-E7999CA49D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5550" y="2384425"/>
            <a:ext cx="2508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número de diapositiva 5">
            <a:extLst>
              <a:ext uri="{FF2B5EF4-FFF2-40B4-BE49-F238E27FC236}">
                <a16:creationId xmlns:a16="http://schemas.microsoft.com/office/drawing/2014/main" id="{69F2DB4C-5D49-4B3A-823D-35BFF49C49D0}"/>
              </a:ext>
            </a:extLst>
          </p:cNvPr>
          <p:cNvSpPr>
            <a:spLocks noGrp="1"/>
          </p:cNvSpPr>
          <p:nvPr>
            <p:ph type="sldNum" sz="quarter" idx="12"/>
          </p:nvPr>
        </p:nvSpPr>
        <p:spPr/>
        <p:txBody>
          <a:bodyPr/>
          <a:lstStyle/>
          <a:p>
            <a:fld id="{A55F3680-2F28-46FB-8E8B-BD4749442D4F}" type="slidenum">
              <a:rPr lang="es-ES_tradnl" altLang="es-CL"/>
              <a:pPr/>
              <a:t>19</a:t>
            </a:fld>
            <a:endParaRPr lang="es-ES_tradnl" altLang="es-CL"/>
          </a:p>
        </p:txBody>
      </p:sp>
      <p:sp>
        <p:nvSpPr>
          <p:cNvPr id="23554" name="Rectangle 2">
            <a:extLst>
              <a:ext uri="{FF2B5EF4-FFF2-40B4-BE49-F238E27FC236}">
                <a16:creationId xmlns:a16="http://schemas.microsoft.com/office/drawing/2014/main" id="{311081DB-9A32-44CB-AB9F-5F209CFF919D}"/>
              </a:ext>
            </a:extLst>
          </p:cNvPr>
          <p:cNvSpPr>
            <a:spLocks noGrp="1" noChangeArrowheads="1"/>
          </p:cNvSpPr>
          <p:nvPr>
            <p:ph type="title"/>
          </p:nvPr>
        </p:nvSpPr>
        <p:spPr/>
        <p:txBody>
          <a:bodyPr/>
          <a:lstStyle/>
          <a:p>
            <a:r>
              <a:rPr lang="es-CL" altLang="es-CL"/>
              <a:t>Ondas armónicas</a:t>
            </a:r>
            <a:endParaRPr lang="es-ES_tradnl" altLang="es-CL"/>
          </a:p>
        </p:txBody>
      </p:sp>
      <p:sp>
        <p:nvSpPr>
          <p:cNvPr id="23555" name="Rectangle 3">
            <a:extLst>
              <a:ext uri="{FF2B5EF4-FFF2-40B4-BE49-F238E27FC236}">
                <a16:creationId xmlns:a16="http://schemas.microsoft.com/office/drawing/2014/main" id="{A5D6D32B-05EF-496C-9959-01E00AE35757}"/>
              </a:ext>
            </a:extLst>
          </p:cNvPr>
          <p:cNvSpPr>
            <a:spLocks noGrp="1" noChangeArrowheads="1"/>
          </p:cNvSpPr>
          <p:nvPr>
            <p:ph type="body" idx="1"/>
          </p:nvPr>
        </p:nvSpPr>
        <p:spPr/>
        <p:txBody>
          <a:bodyPr/>
          <a:lstStyle/>
          <a:p>
            <a:r>
              <a:rPr lang="es-CL" altLang="es-CL" sz="2000"/>
              <a:t>Para una onda armónica tenemos:                , luego:</a:t>
            </a:r>
          </a:p>
          <a:p>
            <a:endParaRPr lang="es-CL" altLang="es-CL" sz="2000"/>
          </a:p>
          <a:p>
            <a:endParaRPr lang="es-CL" altLang="es-CL" sz="2000"/>
          </a:p>
          <a:p>
            <a:r>
              <a:rPr lang="es-CL" altLang="es-CL" sz="2000"/>
              <a:t>Con la función de esta forma es fácil notar la </a:t>
            </a:r>
            <a:r>
              <a:rPr lang="es-CL" altLang="es-CL" sz="2000" b="1" i="1">
                <a:solidFill>
                  <a:schemeClr val="accent2"/>
                </a:solidFill>
              </a:rPr>
              <a:t>periodicidad</a:t>
            </a:r>
            <a:r>
              <a:rPr lang="es-CL" altLang="es-CL" sz="2000"/>
              <a:t> de esta función,           tiene el mismo valor para </a:t>
            </a:r>
          </a:p>
          <a:p>
            <a:pPr>
              <a:buFontTx/>
              <a:buNone/>
            </a:pPr>
            <a:r>
              <a:rPr lang="es-CL" altLang="es-CL" sz="2000">
                <a:cs typeface="Arial" panose="020B0604020202020204" pitchFamily="34" charset="0"/>
              </a:rPr>
              <a:t>	y también para </a:t>
            </a:r>
          </a:p>
          <a:p>
            <a:r>
              <a:rPr lang="es-CL" altLang="es-CL" sz="2000"/>
              <a:t>Definimos las constantes </a:t>
            </a:r>
            <a:r>
              <a:rPr lang="es-CL" altLang="es-CL" sz="2000" b="1" i="1">
                <a:solidFill>
                  <a:schemeClr val="accent2"/>
                </a:solidFill>
                <a:latin typeface="Times New Roman" panose="02020603050405020304" pitchFamily="18" charset="0"/>
              </a:rPr>
              <a:t>k = 2</a:t>
            </a:r>
            <a:r>
              <a:rPr lang="el-GR" altLang="es-CL" sz="2000" b="1" i="1">
                <a:solidFill>
                  <a:schemeClr val="accent2"/>
                </a:solidFill>
                <a:latin typeface="Times New Roman" panose="02020603050405020304" pitchFamily="18" charset="0"/>
                <a:cs typeface="Arial" panose="020B0604020202020204" pitchFamily="34" charset="0"/>
              </a:rPr>
              <a:t>π</a:t>
            </a:r>
            <a:r>
              <a:rPr lang="es-CL" altLang="es-CL" sz="2000" b="1" i="1">
                <a:solidFill>
                  <a:schemeClr val="accent2"/>
                </a:solidFill>
                <a:latin typeface="Times New Roman" panose="02020603050405020304" pitchFamily="18" charset="0"/>
                <a:cs typeface="Arial" panose="020B0604020202020204" pitchFamily="34" charset="0"/>
              </a:rPr>
              <a:t> / </a:t>
            </a:r>
            <a:r>
              <a:rPr lang="el-GR" altLang="es-CL" sz="2000" b="1" i="1">
                <a:solidFill>
                  <a:schemeClr val="accent2"/>
                </a:solidFill>
                <a:latin typeface="Times New Roman" panose="02020603050405020304" pitchFamily="18" charset="0"/>
                <a:cs typeface="Arial" panose="020B0604020202020204" pitchFamily="34" charset="0"/>
              </a:rPr>
              <a:t>λ</a:t>
            </a:r>
            <a:r>
              <a:rPr lang="es-CL" altLang="es-CL" sz="2000" b="1" i="1">
                <a:solidFill>
                  <a:schemeClr val="accent2"/>
                </a:solidFill>
                <a:cs typeface="Arial" panose="020B0604020202020204" pitchFamily="34" charset="0"/>
              </a:rPr>
              <a:t> </a:t>
            </a:r>
            <a:r>
              <a:rPr lang="es-CL" altLang="es-CL" sz="2000" b="1" i="1">
                <a:solidFill>
                  <a:schemeClr val="accent2"/>
                </a:solidFill>
              </a:rPr>
              <a:t>: número de onda </a:t>
            </a:r>
            <a:r>
              <a:rPr lang="es-CL" altLang="es-CL" sz="2000"/>
              <a:t>y</a:t>
            </a:r>
            <a:r>
              <a:rPr lang="es-CL" altLang="es-CL" sz="2000" b="1" i="1">
                <a:solidFill>
                  <a:schemeClr val="accent2"/>
                </a:solidFill>
              </a:rPr>
              <a:t> </a:t>
            </a:r>
          </a:p>
          <a:p>
            <a:pPr>
              <a:buFontTx/>
              <a:buNone/>
            </a:pPr>
            <a:r>
              <a:rPr lang="es-CL" altLang="es-CL" sz="2000" b="1" i="1">
                <a:solidFill>
                  <a:schemeClr val="accent2"/>
                </a:solidFill>
                <a:cs typeface="Arial" panose="020B0604020202020204" pitchFamily="34" charset="0"/>
              </a:rPr>
              <a:t>	</a:t>
            </a:r>
            <a:r>
              <a:rPr lang="el-GR" altLang="es-CL" sz="2000" b="1" i="1">
                <a:solidFill>
                  <a:schemeClr val="accent2"/>
                </a:solidFill>
                <a:latin typeface="Times New Roman" panose="02020603050405020304" pitchFamily="18" charset="0"/>
                <a:cs typeface="Arial" panose="020B0604020202020204" pitchFamily="34" charset="0"/>
              </a:rPr>
              <a:t>ω</a:t>
            </a:r>
            <a:r>
              <a:rPr lang="es-CL" altLang="es-CL" sz="2000" b="1" i="1">
                <a:solidFill>
                  <a:schemeClr val="accent2"/>
                </a:solidFill>
                <a:latin typeface="Times New Roman" panose="02020603050405020304" pitchFamily="18" charset="0"/>
                <a:cs typeface="Arial" panose="020B0604020202020204" pitchFamily="34" charset="0"/>
              </a:rPr>
              <a:t> = </a:t>
            </a:r>
            <a:r>
              <a:rPr lang="es-CL" altLang="es-CL" sz="2000" b="1" i="1">
                <a:solidFill>
                  <a:schemeClr val="accent2"/>
                </a:solidFill>
                <a:latin typeface="Times New Roman" panose="02020603050405020304" pitchFamily="18" charset="0"/>
              </a:rPr>
              <a:t>2</a:t>
            </a:r>
            <a:r>
              <a:rPr lang="el-GR" altLang="es-CL" sz="2000" b="1" i="1">
                <a:solidFill>
                  <a:schemeClr val="accent2"/>
                </a:solidFill>
                <a:latin typeface="Times New Roman" panose="02020603050405020304" pitchFamily="18" charset="0"/>
                <a:cs typeface="Arial" panose="020B0604020202020204" pitchFamily="34" charset="0"/>
              </a:rPr>
              <a:t>π</a:t>
            </a:r>
            <a:r>
              <a:rPr lang="es-CL" altLang="es-CL" sz="2000" b="1" i="1">
                <a:solidFill>
                  <a:schemeClr val="accent2"/>
                </a:solidFill>
                <a:latin typeface="Times New Roman" panose="02020603050405020304" pitchFamily="18" charset="0"/>
                <a:cs typeface="Arial" panose="020B0604020202020204" pitchFamily="34" charset="0"/>
              </a:rPr>
              <a:t> / T</a:t>
            </a:r>
            <a:r>
              <a:rPr lang="es-CL" altLang="es-CL" sz="2000" b="1" i="1">
                <a:solidFill>
                  <a:schemeClr val="accent2"/>
                </a:solidFill>
                <a:cs typeface="Arial" panose="020B0604020202020204" pitchFamily="34" charset="0"/>
              </a:rPr>
              <a:t>: frecuencia angular</a:t>
            </a:r>
            <a:r>
              <a:rPr lang="es-CL" altLang="es-CL" sz="2000">
                <a:cs typeface="Arial" panose="020B0604020202020204" pitchFamily="34" charset="0"/>
              </a:rPr>
              <a:t>, de modo que:</a:t>
            </a:r>
            <a:endParaRPr lang="el-GR" altLang="es-CL" sz="2000">
              <a:cs typeface="Arial" panose="020B0604020202020204" pitchFamily="34" charset="0"/>
            </a:endParaRPr>
          </a:p>
        </p:txBody>
      </p:sp>
      <p:pic>
        <p:nvPicPr>
          <p:cNvPr id="23556" name="Picture 4">
            <a:extLst>
              <a:ext uri="{FF2B5EF4-FFF2-40B4-BE49-F238E27FC236}">
                <a16:creationId xmlns:a16="http://schemas.microsoft.com/office/drawing/2014/main" id="{29FD1AE6-CA43-4601-A3BC-A749B8B18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612900"/>
            <a:ext cx="1008062"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5">
            <a:extLst>
              <a:ext uri="{FF2B5EF4-FFF2-40B4-BE49-F238E27FC236}">
                <a16:creationId xmlns:a16="http://schemas.microsoft.com/office/drawing/2014/main" id="{83B66D81-6747-4EFE-8ABF-B2C39D9CD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916113"/>
            <a:ext cx="4103687"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8" name="AutoShape 6">
            <a:extLst>
              <a:ext uri="{FF2B5EF4-FFF2-40B4-BE49-F238E27FC236}">
                <a16:creationId xmlns:a16="http://schemas.microsoft.com/office/drawing/2014/main" id="{689A54E9-761E-46FA-AB83-05717480AC6B}"/>
              </a:ext>
            </a:extLst>
          </p:cNvPr>
          <p:cNvSpPr>
            <a:spLocks noChangeArrowheads="1"/>
          </p:cNvSpPr>
          <p:nvPr/>
        </p:nvSpPr>
        <p:spPr bwMode="auto">
          <a:xfrm>
            <a:off x="6732588" y="2133600"/>
            <a:ext cx="1152525" cy="36036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pic>
        <p:nvPicPr>
          <p:cNvPr id="23559" name="Picture 7">
            <a:extLst>
              <a:ext uri="{FF2B5EF4-FFF2-40B4-BE49-F238E27FC236}">
                <a16:creationId xmlns:a16="http://schemas.microsoft.com/office/drawing/2014/main" id="{8A56DF4B-9930-4F94-9DAE-27B4919B4F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437063"/>
            <a:ext cx="4751387" cy="116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0" name="AutoShape 8">
            <a:extLst>
              <a:ext uri="{FF2B5EF4-FFF2-40B4-BE49-F238E27FC236}">
                <a16:creationId xmlns:a16="http://schemas.microsoft.com/office/drawing/2014/main" id="{FB40C66E-8B56-4EE7-91CD-C3CFD00EC876}"/>
              </a:ext>
            </a:extLst>
          </p:cNvPr>
          <p:cNvSpPr>
            <a:spLocks noChangeArrowheads="1"/>
          </p:cNvSpPr>
          <p:nvPr/>
        </p:nvSpPr>
        <p:spPr bwMode="auto">
          <a:xfrm>
            <a:off x="6732588" y="4437063"/>
            <a:ext cx="1152525" cy="3603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23561" name="AutoShape 9">
            <a:extLst>
              <a:ext uri="{FF2B5EF4-FFF2-40B4-BE49-F238E27FC236}">
                <a16:creationId xmlns:a16="http://schemas.microsoft.com/office/drawing/2014/main" id="{F9A95B71-D77D-4ECB-A2EB-1EED68B3C708}"/>
              </a:ext>
            </a:extLst>
          </p:cNvPr>
          <p:cNvSpPr>
            <a:spLocks noChangeArrowheads="1"/>
          </p:cNvSpPr>
          <p:nvPr/>
        </p:nvSpPr>
        <p:spPr bwMode="auto">
          <a:xfrm rot="10800000">
            <a:off x="6732588" y="5084763"/>
            <a:ext cx="1152525" cy="3603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pic>
        <p:nvPicPr>
          <p:cNvPr id="23562" name="Picture 10">
            <a:extLst>
              <a:ext uri="{FF2B5EF4-FFF2-40B4-BE49-F238E27FC236}">
                <a16:creationId xmlns:a16="http://schemas.microsoft.com/office/drawing/2014/main" id="{E4A3F8CB-BAA2-4BBA-A40D-4E098F92F8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5848350"/>
            <a:ext cx="244792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3" name="Text Box 11">
            <a:extLst>
              <a:ext uri="{FF2B5EF4-FFF2-40B4-BE49-F238E27FC236}">
                <a16:creationId xmlns:a16="http://schemas.microsoft.com/office/drawing/2014/main" id="{64DBB026-C242-4ADD-84B9-07EF54F24CC4}"/>
              </a:ext>
            </a:extLst>
          </p:cNvPr>
          <p:cNvSpPr txBox="1">
            <a:spLocks noChangeArrowheads="1"/>
          </p:cNvSpPr>
          <p:nvPr/>
        </p:nvSpPr>
        <p:spPr bwMode="auto">
          <a:xfrm>
            <a:off x="468313" y="5840413"/>
            <a:ext cx="5364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s-CL" altLang="es-CL" sz="2000"/>
              <a:t>    Note que se presenta la siguiente relación:</a:t>
            </a:r>
            <a:endParaRPr lang="es-ES_tradnl" altLang="es-CL" sz="2000"/>
          </a:p>
        </p:txBody>
      </p:sp>
      <p:pic>
        <p:nvPicPr>
          <p:cNvPr id="23564" name="Picture 12">
            <a:extLst>
              <a:ext uri="{FF2B5EF4-FFF2-40B4-BE49-F238E27FC236}">
                <a16:creationId xmlns:a16="http://schemas.microsoft.com/office/drawing/2014/main" id="{6D1423BF-1A8E-410A-BF1A-E0DE1E8514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3033713"/>
            <a:ext cx="7524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7" name="Picture 15">
            <a:extLst>
              <a:ext uri="{FF2B5EF4-FFF2-40B4-BE49-F238E27FC236}">
                <a16:creationId xmlns:a16="http://schemas.microsoft.com/office/drawing/2014/main" id="{514284A3-0EFC-4B9D-AF49-3709D5CD62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5600" y="3016250"/>
            <a:ext cx="3240088"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8" name="Picture 16">
            <a:extLst>
              <a:ext uri="{FF2B5EF4-FFF2-40B4-BE49-F238E27FC236}">
                <a16:creationId xmlns:a16="http://schemas.microsoft.com/office/drawing/2014/main" id="{BBA4BE50-0C95-4485-B88F-46F2B22476B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7313" y="3392488"/>
            <a:ext cx="29114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número de diapositiva 5">
            <a:extLst>
              <a:ext uri="{FF2B5EF4-FFF2-40B4-BE49-F238E27FC236}">
                <a16:creationId xmlns:a16="http://schemas.microsoft.com/office/drawing/2014/main" id="{3A03C299-DDFF-4D69-8CA8-FBF7288F84AE}"/>
              </a:ext>
            </a:extLst>
          </p:cNvPr>
          <p:cNvSpPr>
            <a:spLocks noGrp="1"/>
          </p:cNvSpPr>
          <p:nvPr>
            <p:ph type="sldNum" sz="quarter" idx="12"/>
          </p:nvPr>
        </p:nvSpPr>
        <p:spPr/>
        <p:txBody>
          <a:bodyPr/>
          <a:lstStyle/>
          <a:p>
            <a:fld id="{D5361C40-9CF7-4D72-B061-5F709A4DA8C9}" type="slidenum">
              <a:rPr lang="es-ES_tradnl" altLang="es-CL"/>
              <a:pPr/>
              <a:t>2</a:t>
            </a:fld>
            <a:endParaRPr lang="es-ES_tradnl" altLang="es-CL"/>
          </a:p>
        </p:txBody>
      </p:sp>
      <p:pic>
        <p:nvPicPr>
          <p:cNvPr id="6154" name="Picture 10">
            <a:extLst>
              <a:ext uri="{FF2B5EF4-FFF2-40B4-BE49-F238E27FC236}">
                <a16:creationId xmlns:a16="http://schemas.microsoft.com/office/drawing/2014/main" id="{2B946563-9C95-4861-B5C2-E7FC192BB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1412875"/>
            <a:ext cx="2736850" cy="1779588"/>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a:extLst>
              <a:ext uri="{FF2B5EF4-FFF2-40B4-BE49-F238E27FC236}">
                <a16:creationId xmlns:a16="http://schemas.microsoft.com/office/drawing/2014/main" id="{27B5AB5A-F983-4A76-87D6-B3D0947DBBC0}"/>
              </a:ext>
            </a:extLst>
          </p:cNvPr>
          <p:cNvSpPr>
            <a:spLocks noGrp="1" noChangeArrowheads="1"/>
          </p:cNvSpPr>
          <p:nvPr>
            <p:ph type="title"/>
          </p:nvPr>
        </p:nvSpPr>
        <p:spPr/>
        <p:txBody>
          <a:bodyPr/>
          <a:lstStyle/>
          <a:p>
            <a:r>
              <a:rPr lang="es-CL" altLang="es-CL"/>
              <a:t>Ondas en la naturaleza</a:t>
            </a:r>
            <a:endParaRPr lang="es-ES_tradnl" altLang="es-CL"/>
          </a:p>
        </p:txBody>
      </p:sp>
      <p:pic>
        <p:nvPicPr>
          <p:cNvPr id="6149" name="Picture 5">
            <a:extLst>
              <a:ext uri="{FF2B5EF4-FFF2-40B4-BE49-F238E27FC236}">
                <a16:creationId xmlns:a16="http://schemas.microsoft.com/office/drawing/2014/main" id="{34BA2732-D351-44B4-BA42-9FC7AC051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412875"/>
            <a:ext cx="38893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C1D1ED7E-004B-4C7A-985D-8B2E24F835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412875"/>
            <a:ext cx="2376488" cy="1782763"/>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a:extLst>
              <a:ext uri="{FF2B5EF4-FFF2-40B4-BE49-F238E27FC236}">
                <a16:creationId xmlns:a16="http://schemas.microsoft.com/office/drawing/2014/main" id="{19AE9852-2D56-4FB8-A7A7-A3D37E745C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4941888"/>
            <a:ext cx="33909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615C3E34-51FB-4487-B0BA-B2F52D059A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3429000"/>
            <a:ext cx="3868737" cy="2803525"/>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a:extLst>
              <a:ext uri="{FF2B5EF4-FFF2-40B4-BE49-F238E27FC236}">
                <a16:creationId xmlns:a16="http://schemas.microsoft.com/office/drawing/2014/main" id="{CEADA48B-F67D-4C7C-A9E5-B2C9CCDAF6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3644900"/>
            <a:ext cx="3810000" cy="1076325"/>
          </a:xfrm>
          <a:prstGeom prst="rect">
            <a:avLst/>
          </a:prstGeom>
          <a:noFill/>
          <a:extLst>
            <a:ext uri="{909E8E84-426E-40DD-AFC4-6F175D3DCCD1}">
              <a14:hiddenFill xmlns:a14="http://schemas.microsoft.com/office/drawing/2010/main">
                <a:solidFill>
                  <a:srgbClr val="FFFFFF"/>
                </a:solidFill>
              </a14:hiddenFill>
            </a:ext>
          </a:extLst>
        </p:spPr>
      </p:pic>
      <p:sp>
        <p:nvSpPr>
          <p:cNvPr id="6155" name="Rectangle 11">
            <a:extLst>
              <a:ext uri="{FF2B5EF4-FFF2-40B4-BE49-F238E27FC236}">
                <a16:creationId xmlns:a16="http://schemas.microsoft.com/office/drawing/2014/main" id="{5DA43DD1-34E4-40BB-97E2-3BEEB26E201D}"/>
              </a:ext>
            </a:extLst>
          </p:cNvPr>
          <p:cNvSpPr>
            <a:spLocks noChangeArrowheads="1"/>
          </p:cNvSpPr>
          <p:nvPr/>
        </p:nvSpPr>
        <p:spPr bwMode="auto">
          <a:xfrm>
            <a:off x="971550" y="4606925"/>
            <a:ext cx="2663825" cy="144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pic>
        <p:nvPicPr>
          <p:cNvPr id="6148" name="Picture 4">
            <a:extLst>
              <a:ext uri="{FF2B5EF4-FFF2-40B4-BE49-F238E27FC236}">
                <a16:creationId xmlns:a16="http://schemas.microsoft.com/office/drawing/2014/main" id="{BF547F42-E7BE-4AF1-90E1-D7AA6EA253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1725" y="5534025"/>
            <a:ext cx="1404938" cy="703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número de diapositiva 5">
            <a:extLst>
              <a:ext uri="{FF2B5EF4-FFF2-40B4-BE49-F238E27FC236}">
                <a16:creationId xmlns:a16="http://schemas.microsoft.com/office/drawing/2014/main" id="{7D7A0021-8685-4FEA-AB50-2F838BAFD39E}"/>
              </a:ext>
            </a:extLst>
          </p:cNvPr>
          <p:cNvSpPr>
            <a:spLocks noGrp="1"/>
          </p:cNvSpPr>
          <p:nvPr>
            <p:ph type="sldNum" sz="quarter" idx="12"/>
          </p:nvPr>
        </p:nvSpPr>
        <p:spPr/>
        <p:txBody>
          <a:bodyPr/>
          <a:lstStyle/>
          <a:p>
            <a:fld id="{127F6AC7-8F41-4361-B36A-8B746DB50DDD}" type="slidenum">
              <a:rPr lang="es-ES_tradnl" altLang="es-CL"/>
              <a:pPr/>
              <a:t>20</a:t>
            </a:fld>
            <a:endParaRPr lang="es-ES_tradnl" altLang="es-CL"/>
          </a:p>
        </p:txBody>
      </p:sp>
      <p:sp>
        <p:nvSpPr>
          <p:cNvPr id="25602" name="Rectangle 2">
            <a:extLst>
              <a:ext uri="{FF2B5EF4-FFF2-40B4-BE49-F238E27FC236}">
                <a16:creationId xmlns:a16="http://schemas.microsoft.com/office/drawing/2014/main" id="{E9166242-EF00-4792-A86F-D369961F0288}"/>
              </a:ext>
            </a:extLst>
          </p:cNvPr>
          <p:cNvSpPr>
            <a:spLocks noGrp="1" noChangeArrowheads="1"/>
          </p:cNvSpPr>
          <p:nvPr>
            <p:ph type="title"/>
          </p:nvPr>
        </p:nvSpPr>
        <p:spPr/>
        <p:txBody>
          <a:bodyPr/>
          <a:lstStyle/>
          <a:p>
            <a:r>
              <a:rPr lang="es-CL" altLang="es-CL"/>
              <a:t>Fase y constante de fase</a:t>
            </a:r>
            <a:endParaRPr lang="es-ES_tradnl" altLang="es-CL"/>
          </a:p>
        </p:txBody>
      </p:sp>
      <p:sp>
        <p:nvSpPr>
          <p:cNvPr id="25603" name="Rectangle 3">
            <a:extLst>
              <a:ext uri="{FF2B5EF4-FFF2-40B4-BE49-F238E27FC236}">
                <a16:creationId xmlns:a16="http://schemas.microsoft.com/office/drawing/2014/main" id="{022B96FD-764D-44EF-BA0D-0380F706BF5F}"/>
              </a:ext>
            </a:extLst>
          </p:cNvPr>
          <p:cNvSpPr>
            <a:spLocks noGrp="1" noChangeArrowheads="1"/>
          </p:cNvSpPr>
          <p:nvPr>
            <p:ph type="body" idx="1"/>
          </p:nvPr>
        </p:nvSpPr>
        <p:spPr/>
        <p:txBody>
          <a:bodyPr/>
          <a:lstStyle/>
          <a:p>
            <a:pPr>
              <a:lnSpc>
                <a:spcPct val="90000"/>
              </a:lnSpc>
            </a:pPr>
            <a:r>
              <a:rPr lang="es-CL" altLang="es-CL" sz="2400"/>
              <a:t>La expresión general para una onda que viaje en la dirección x positiva es:</a:t>
            </a:r>
          </a:p>
          <a:p>
            <a:pPr>
              <a:lnSpc>
                <a:spcPct val="90000"/>
              </a:lnSpc>
            </a:pPr>
            <a:endParaRPr lang="es-CL" altLang="es-CL" sz="2400"/>
          </a:p>
          <a:p>
            <a:pPr>
              <a:lnSpc>
                <a:spcPct val="90000"/>
              </a:lnSpc>
            </a:pPr>
            <a:endParaRPr lang="es-CL" altLang="es-CL" sz="2400"/>
          </a:p>
          <a:p>
            <a:pPr>
              <a:lnSpc>
                <a:spcPct val="90000"/>
              </a:lnSpc>
            </a:pPr>
            <a:endParaRPr lang="es-CL" altLang="es-CL" sz="2400"/>
          </a:p>
          <a:p>
            <a:pPr>
              <a:lnSpc>
                <a:spcPct val="90000"/>
              </a:lnSpc>
              <a:buFontTx/>
              <a:buNone/>
            </a:pPr>
            <a:r>
              <a:rPr lang="es-CL" altLang="es-CL" sz="2400"/>
              <a:t>	donde                         se denomina </a:t>
            </a:r>
            <a:r>
              <a:rPr lang="es-CL" altLang="es-CL" sz="2400" b="1" i="1">
                <a:solidFill>
                  <a:schemeClr val="accent2"/>
                </a:solidFill>
              </a:rPr>
              <a:t>fase de la onda</a:t>
            </a:r>
            <a:r>
              <a:rPr lang="es-CL" altLang="es-CL" sz="2400"/>
              <a:t> y    es la </a:t>
            </a:r>
            <a:r>
              <a:rPr lang="es-CL" altLang="es-CL" sz="2400" b="1" i="1">
                <a:solidFill>
                  <a:schemeClr val="accent2"/>
                </a:solidFill>
              </a:rPr>
              <a:t>constante de fase</a:t>
            </a:r>
          </a:p>
          <a:p>
            <a:pPr>
              <a:lnSpc>
                <a:spcPct val="90000"/>
              </a:lnSpc>
              <a:buFontTx/>
              <a:buNone/>
            </a:pPr>
            <a:endParaRPr lang="es-CL" altLang="es-CL" sz="2400"/>
          </a:p>
          <a:p>
            <a:pPr>
              <a:lnSpc>
                <a:spcPct val="90000"/>
              </a:lnSpc>
            </a:pPr>
            <a:r>
              <a:rPr lang="es-CL" altLang="es-CL" sz="2400"/>
              <a:t>Dos ondas con la misma fase (o con fases que difieren en un múltiplo entero de 2</a:t>
            </a:r>
            <a:r>
              <a:rPr lang="el-GR" altLang="es-CL" sz="2400">
                <a:cs typeface="Arial" panose="020B0604020202020204" pitchFamily="34" charset="0"/>
              </a:rPr>
              <a:t>π</a:t>
            </a:r>
            <a:r>
              <a:rPr lang="es-CL" altLang="es-CL" sz="2400">
                <a:cs typeface="Arial" panose="020B0604020202020204" pitchFamily="34" charset="0"/>
              </a:rPr>
              <a:t>) se dice que </a:t>
            </a:r>
            <a:r>
              <a:rPr lang="es-CL" altLang="es-CL" sz="2400" b="1" i="1">
                <a:solidFill>
                  <a:schemeClr val="accent2"/>
                </a:solidFill>
                <a:cs typeface="Arial" panose="020B0604020202020204" pitchFamily="34" charset="0"/>
              </a:rPr>
              <a:t>“están en fase”</a:t>
            </a:r>
            <a:r>
              <a:rPr lang="es-CL" altLang="es-CL" sz="2400">
                <a:cs typeface="Arial" panose="020B0604020202020204" pitchFamily="34" charset="0"/>
              </a:rPr>
              <a:t>, ejecutan el mismo movimiento al mismo tiempo.</a:t>
            </a:r>
            <a:endParaRPr lang="el-GR" altLang="es-CL" sz="2400">
              <a:cs typeface="Arial" panose="020B0604020202020204" pitchFamily="34" charset="0"/>
            </a:endParaRPr>
          </a:p>
          <a:p>
            <a:pPr>
              <a:lnSpc>
                <a:spcPct val="90000"/>
              </a:lnSpc>
            </a:pPr>
            <a:endParaRPr lang="es-ES_tradnl" altLang="es-CL" sz="2400"/>
          </a:p>
        </p:txBody>
      </p:sp>
      <p:pic>
        <p:nvPicPr>
          <p:cNvPr id="25605" name="Picture 5">
            <a:extLst>
              <a:ext uri="{FF2B5EF4-FFF2-40B4-BE49-F238E27FC236}">
                <a16:creationId xmlns:a16="http://schemas.microsoft.com/office/drawing/2014/main" id="{48D1AF17-E6F8-43CD-B11A-47D0849051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3546475"/>
            <a:ext cx="1944688"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6">
            <a:extLst>
              <a:ext uri="{FF2B5EF4-FFF2-40B4-BE49-F238E27FC236}">
                <a16:creationId xmlns:a16="http://schemas.microsoft.com/office/drawing/2014/main" id="{F05054C2-2275-4E98-AADE-CB3EC23D0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3500438"/>
            <a:ext cx="2682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7" name="Picture 7">
            <a:extLst>
              <a:ext uri="{FF2B5EF4-FFF2-40B4-BE49-F238E27FC236}">
                <a16:creationId xmlns:a16="http://schemas.microsoft.com/office/drawing/2014/main" id="{20925750-A321-4CE3-A1EE-EA6CCC612D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4788" y="2608263"/>
            <a:ext cx="6049962" cy="604837"/>
          </a:xfrm>
          <a:prstGeom prst="rect">
            <a:avLst/>
          </a:prstGeom>
          <a:noFill/>
          <a:ln w="25400">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8" name="Rectangle 8">
            <a:extLst>
              <a:ext uri="{FF2B5EF4-FFF2-40B4-BE49-F238E27FC236}">
                <a16:creationId xmlns:a16="http://schemas.microsoft.com/office/drawing/2014/main" id="{045AA3CD-AA57-4CBB-9FB1-760C6F13383E}"/>
              </a:ext>
            </a:extLst>
          </p:cNvPr>
          <p:cNvSpPr>
            <a:spLocks noChangeArrowheads="1"/>
          </p:cNvSpPr>
          <p:nvPr/>
        </p:nvSpPr>
        <p:spPr bwMode="auto">
          <a:xfrm>
            <a:off x="3276600" y="3594100"/>
            <a:ext cx="142875" cy="142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25609" name="Rectangle 9">
            <a:extLst>
              <a:ext uri="{FF2B5EF4-FFF2-40B4-BE49-F238E27FC236}">
                <a16:creationId xmlns:a16="http://schemas.microsoft.com/office/drawing/2014/main" id="{86ED7079-376A-474F-9B4C-63B1AE301E3A}"/>
              </a:ext>
            </a:extLst>
          </p:cNvPr>
          <p:cNvSpPr>
            <a:spLocks noChangeArrowheads="1"/>
          </p:cNvSpPr>
          <p:nvPr/>
        </p:nvSpPr>
        <p:spPr bwMode="auto">
          <a:xfrm>
            <a:off x="3276600" y="3752850"/>
            <a:ext cx="142875" cy="142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Marcador de fecha 3">
            <a:extLst>
              <a:ext uri="{FF2B5EF4-FFF2-40B4-BE49-F238E27FC236}">
                <a16:creationId xmlns:a16="http://schemas.microsoft.com/office/drawing/2014/main" id="{69A793AF-A588-4C96-8F12-D5B5B73EBB66}"/>
              </a:ext>
            </a:extLst>
          </p:cNvPr>
          <p:cNvSpPr>
            <a:spLocks noGrp="1"/>
          </p:cNvSpPr>
          <p:nvPr>
            <p:ph type="dt" sz="half" idx="10"/>
          </p:nvPr>
        </p:nvSpPr>
        <p:spPr/>
        <p:txBody>
          <a:bodyPr/>
          <a:lstStyle/>
          <a:p>
            <a:endParaRPr lang="es-ES_tradnl" altLang="es-CL" dirty="0"/>
          </a:p>
        </p:txBody>
      </p:sp>
      <p:sp>
        <p:nvSpPr>
          <p:cNvPr id="22" name="Marcador de pie de página 4">
            <a:extLst>
              <a:ext uri="{FF2B5EF4-FFF2-40B4-BE49-F238E27FC236}">
                <a16:creationId xmlns:a16="http://schemas.microsoft.com/office/drawing/2014/main" id="{19EFFB19-A4BE-4FB6-8F55-6DE9781A7CB1}"/>
              </a:ext>
            </a:extLst>
          </p:cNvPr>
          <p:cNvSpPr>
            <a:spLocks noGrp="1"/>
          </p:cNvSpPr>
          <p:nvPr>
            <p:ph type="ftr" sz="quarter" idx="11"/>
          </p:nvPr>
        </p:nvSpPr>
        <p:spPr/>
        <p:txBody>
          <a:bodyPr/>
          <a:lstStyle/>
          <a:p>
            <a:endParaRPr lang="es-ES_tradnl" altLang="es-CL" dirty="0"/>
          </a:p>
        </p:txBody>
      </p:sp>
      <p:sp>
        <p:nvSpPr>
          <p:cNvPr id="23" name="Marcador de número de diapositiva 5">
            <a:extLst>
              <a:ext uri="{FF2B5EF4-FFF2-40B4-BE49-F238E27FC236}">
                <a16:creationId xmlns:a16="http://schemas.microsoft.com/office/drawing/2014/main" id="{7119755E-049F-4F75-A693-921C8EF72B7F}"/>
              </a:ext>
            </a:extLst>
          </p:cNvPr>
          <p:cNvSpPr>
            <a:spLocks noGrp="1"/>
          </p:cNvSpPr>
          <p:nvPr>
            <p:ph type="sldNum" sz="quarter" idx="12"/>
          </p:nvPr>
        </p:nvSpPr>
        <p:spPr/>
        <p:txBody>
          <a:bodyPr/>
          <a:lstStyle/>
          <a:p>
            <a:fld id="{141F6532-897C-44C2-8C4F-52E0C842586C}" type="slidenum">
              <a:rPr lang="es-ES_tradnl" altLang="es-CL"/>
              <a:pPr/>
              <a:t>21</a:t>
            </a:fld>
            <a:endParaRPr lang="es-ES_tradnl" altLang="es-CL"/>
          </a:p>
        </p:txBody>
      </p:sp>
      <p:sp>
        <p:nvSpPr>
          <p:cNvPr id="26626" name="Rectangle 2">
            <a:extLst>
              <a:ext uri="{FF2B5EF4-FFF2-40B4-BE49-F238E27FC236}">
                <a16:creationId xmlns:a16="http://schemas.microsoft.com/office/drawing/2014/main" id="{0A046203-E377-4B7C-881C-D3442C25CCCA}"/>
              </a:ext>
            </a:extLst>
          </p:cNvPr>
          <p:cNvSpPr>
            <a:spLocks noGrp="1" noChangeArrowheads="1"/>
          </p:cNvSpPr>
          <p:nvPr>
            <p:ph type="title"/>
          </p:nvPr>
        </p:nvSpPr>
        <p:spPr/>
        <p:txBody>
          <a:bodyPr/>
          <a:lstStyle/>
          <a:p>
            <a:r>
              <a:rPr lang="es-CL" altLang="es-CL"/>
              <a:t>Fase y constante de fase</a:t>
            </a:r>
            <a:endParaRPr lang="es-ES_tradnl" altLang="es-CL"/>
          </a:p>
        </p:txBody>
      </p:sp>
      <p:sp>
        <p:nvSpPr>
          <p:cNvPr id="26627" name="Rectangle 3">
            <a:extLst>
              <a:ext uri="{FF2B5EF4-FFF2-40B4-BE49-F238E27FC236}">
                <a16:creationId xmlns:a16="http://schemas.microsoft.com/office/drawing/2014/main" id="{42265C62-D676-46E8-8122-4762C6888BA1}"/>
              </a:ext>
            </a:extLst>
          </p:cNvPr>
          <p:cNvSpPr>
            <a:spLocks noGrp="1" noChangeArrowheads="1"/>
          </p:cNvSpPr>
          <p:nvPr>
            <p:ph type="body" idx="1"/>
          </p:nvPr>
        </p:nvSpPr>
        <p:spPr/>
        <p:txBody>
          <a:bodyPr/>
          <a:lstStyle/>
          <a:p>
            <a:r>
              <a:rPr lang="es-CL" altLang="es-CL" sz="2000"/>
              <a:t>La constante de fase no afecta la forma de la onda, mueve a la onda hacia delante o hacia atrás en el espacio o en el tiempo.</a:t>
            </a:r>
            <a:endParaRPr lang="es-ES_tradnl" altLang="es-CL" sz="2000"/>
          </a:p>
        </p:txBody>
      </p:sp>
      <p:pic>
        <p:nvPicPr>
          <p:cNvPr id="26629" name="Picture 5">
            <a:extLst>
              <a:ext uri="{FF2B5EF4-FFF2-40B4-BE49-F238E27FC236}">
                <a16:creationId xmlns:a16="http://schemas.microsoft.com/office/drawing/2014/main" id="{55217E5D-21B0-45B4-9AAB-B42EE9E0F8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470150"/>
            <a:ext cx="4535487" cy="454025"/>
          </a:xfrm>
          <a:prstGeom prst="rect">
            <a:avLst/>
          </a:prstGeom>
          <a:noFill/>
          <a:ln w="25400">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2" name="Picture 8">
            <a:extLst>
              <a:ext uri="{FF2B5EF4-FFF2-40B4-BE49-F238E27FC236}">
                <a16:creationId xmlns:a16="http://schemas.microsoft.com/office/drawing/2014/main" id="{40868789-2AD2-4E2A-93E4-0A37C0629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090988"/>
            <a:ext cx="3167062"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3" name="Picture 9">
            <a:extLst>
              <a:ext uri="{FF2B5EF4-FFF2-40B4-BE49-F238E27FC236}">
                <a16:creationId xmlns:a16="http://schemas.microsoft.com/office/drawing/2014/main" id="{ED180DB5-1596-4C13-AD37-FB419D8932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448050"/>
            <a:ext cx="36004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4" name="Picture 10">
            <a:extLst>
              <a:ext uri="{FF2B5EF4-FFF2-40B4-BE49-F238E27FC236}">
                <a16:creationId xmlns:a16="http://schemas.microsoft.com/office/drawing/2014/main" id="{4B4C1272-5253-4A17-BBAA-103FFCBF1E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4121150"/>
            <a:ext cx="3095625" cy="211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5" name="Picture 11">
            <a:extLst>
              <a:ext uri="{FF2B5EF4-FFF2-40B4-BE49-F238E27FC236}">
                <a16:creationId xmlns:a16="http://schemas.microsoft.com/office/drawing/2014/main" id="{2FFD60A0-DE4C-48AF-98F0-593FE259AA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0775" y="3460750"/>
            <a:ext cx="3673475"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7" name="Line 13">
            <a:extLst>
              <a:ext uri="{FF2B5EF4-FFF2-40B4-BE49-F238E27FC236}">
                <a16:creationId xmlns:a16="http://schemas.microsoft.com/office/drawing/2014/main" id="{5E5CF3F5-9140-4843-BD45-20DB21A58615}"/>
              </a:ext>
            </a:extLst>
          </p:cNvPr>
          <p:cNvSpPr>
            <a:spLocks noChangeShapeType="1"/>
          </p:cNvSpPr>
          <p:nvPr/>
        </p:nvSpPr>
        <p:spPr bwMode="auto">
          <a:xfrm>
            <a:off x="1079500" y="4425950"/>
            <a:ext cx="287338" cy="0"/>
          </a:xfrm>
          <a:prstGeom prst="line">
            <a:avLst/>
          </a:prstGeom>
          <a:noFill/>
          <a:ln w="1587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26638" name="Line 14">
            <a:extLst>
              <a:ext uri="{FF2B5EF4-FFF2-40B4-BE49-F238E27FC236}">
                <a16:creationId xmlns:a16="http://schemas.microsoft.com/office/drawing/2014/main" id="{BC4058B0-6201-44FC-BAFB-104FB67A3555}"/>
              </a:ext>
            </a:extLst>
          </p:cNvPr>
          <p:cNvSpPr>
            <a:spLocks noChangeShapeType="1"/>
          </p:cNvSpPr>
          <p:nvPr/>
        </p:nvSpPr>
        <p:spPr bwMode="auto">
          <a:xfrm>
            <a:off x="6070600" y="4437063"/>
            <a:ext cx="287338" cy="0"/>
          </a:xfrm>
          <a:prstGeom prst="line">
            <a:avLst/>
          </a:prstGeom>
          <a:noFill/>
          <a:ln w="1587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pic>
        <p:nvPicPr>
          <p:cNvPr id="26639" name="Picture 15">
            <a:extLst>
              <a:ext uri="{FF2B5EF4-FFF2-40B4-BE49-F238E27FC236}">
                <a16:creationId xmlns:a16="http://schemas.microsoft.com/office/drawing/2014/main" id="{9A582BE4-B776-489E-8A95-434B516D33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125" y="4151313"/>
            <a:ext cx="236538"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40" name="Picture 16">
            <a:extLst>
              <a:ext uri="{FF2B5EF4-FFF2-40B4-BE49-F238E27FC236}">
                <a16:creationId xmlns:a16="http://schemas.microsoft.com/office/drawing/2014/main" id="{2C199D31-8EA3-4D1C-A951-4C995EB7B2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0363" y="4149725"/>
            <a:ext cx="204787"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41" name="Picture 17">
            <a:extLst>
              <a:ext uri="{FF2B5EF4-FFF2-40B4-BE49-F238E27FC236}">
                <a16:creationId xmlns:a16="http://schemas.microsoft.com/office/drawing/2014/main" id="{4192ECAF-ABA8-48ED-902A-4214F4AD35A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1550" y="5876925"/>
            <a:ext cx="576263" cy="260350"/>
          </a:xfrm>
          <a:prstGeom prst="rect">
            <a:avLst/>
          </a:prstGeom>
          <a:noFill/>
          <a:ln w="25400">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43" name="Picture 19">
            <a:extLst>
              <a:ext uri="{FF2B5EF4-FFF2-40B4-BE49-F238E27FC236}">
                <a16:creationId xmlns:a16="http://schemas.microsoft.com/office/drawing/2014/main" id="{C8A74E65-486E-4272-9FF3-AB81CAF81D2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5876925"/>
            <a:ext cx="576263" cy="260350"/>
          </a:xfrm>
          <a:prstGeom prst="rect">
            <a:avLst/>
          </a:prstGeom>
          <a:noFill/>
          <a:ln w="25400">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45" name="Line 21">
            <a:extLst>
              <a:ext uri="{FF2B5EF4-FFF2-40B4-BE49-F238E27FC236}">
                <a16:creationId xmlns:a16="http://schemas.microsoft.com/office/drawing/2014/main" id="{4792BE54-2F10-4CD8-8CAE-7577E38A1338}"/>
              </a:ext>
            </a:extLst>
          </p:cNvPr>
          <p:cNvSpPr>
            <a:spLocks noChangeShapeType="1"/>
          </p:cNvSpPr>
          <p:nvPr/>
        </p:nvSpPr>
        <p:spPr bwMode="auto">
          <a:xfrm flipV="1">
            <a:off x="1258888" y="5373688"/>
            <a:ext cx="217487" cy="431800"/>
          </a:xfrm>
          <a:prstGeom prst="line">
            <a:avLst/>
          </a:prstGeom>
          <a:noFill/>
          <a:ln w="254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26646" name="Line 22">
            <a:extLst>
              <a:ext uri="{FF2B5EF4-FFF2-40B4-BE49-F238E27FC236}">
                <a16:creationId xmlns:a16="http://schemas.microsoft.com/office/drawing/2014/main" id="{4E0DCA18-EFD3-4174-974D-DA16F10C90EA}"/>
              </a:ext>
            </a:extLst>
          </p:cNvPr>
          <p:cNvSpPr>
            <a:spLocks noChangeShapeType="1"/>
          </p:cNvSpPr>
          <p:nvPr/>
        </p:nvSpPr>
        <p:spPr bwMode="auto">
          <a:xfrm flipH="1" flipV="1">
            <a:off x="6011863" y="5373688"/>
            <a:ext cx="215900" cy="431800"/>
          </a:xfrm>
          <a:prstGeom prst="line">
            <a:avLst/>
          </a:prstGeom>
          <a:noFill/>
          <a:ln w="254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26647" name="Text Box 23">
            <a:extLst>
              <a:ext uri="{FF2B5EF4-FFF2-40B4-BE49-F238E27FC236}">
                <a16:creationId xmlns:a16="http://schemas.microsoft.com/office/drawing/2014/main" id="{8ABD4B05-DA90-45D2-BB8A-0CFC8B5E92FE}"/>
              </a:ext>
            </a:extLst>
          </p:cNvPr>
          <p:cNvSpPr txBox="1">
            <a:spLocks noChangeArrowheads="1"/>
          </p:cNvSpPr>
          <p:nvPr/>
        </p:nvSpPr>
        <p:spPr bwMode="auto">
          <a:xfrm>
            <a:off x="6877050" y="2349500"/>
            <a:ext cx="971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400"/>
              <a:t>onda guía</a:t>
            </a:r>
            <a:endParaRPr lang="es-ES_tradnl" altLang="es-CL" sz="1400"/>
          </a:p>
        </p:txBody>
      </p:sp>
      <p:sp>
        <p:nvSpPr>
          <p:cNvPr id="26648" name="Text Box 24">
            <a:extLst>
              <a:ext uri="{FF2B5EF4-FFF2-40B4-BE49-F238E27FC236}">
                <a16:creationId xmlns:a16="http://schemas.microsoft.com/office/drawing/2014/main" id="{A5A90566-4BEE-4096-9694-67DA804E48DE}"/>
              </a:ext>
            </a:extLst>
          </p:cNvPr>
          <p:cNvSpPr txBox="1">
            <a:spLocks noChangeArrowheads="1"/>
          </p:cNvSpPr>
          <p:nvPr/>
        </p:nvSpPr>
        <p:spPr bwMode="auto">
          <a:xfrm>
            <a:off x="6875463" y="2708275"/>
            <a:ext cx="1368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sz="1400"/>
              <a:t>onda rezagada</a:t>
            </a:r>
            <a:endParaRPr lang="es-ES_tradnl" altLang="es-CL" sz="1400"/>
          </a:p>
        </p:txBody>
      </p:sp>
      <p:pic>
        <p:nvPicPr>
          <p:cNvPr id="26649" name="Picture 25">
            <a:extLst>
              <a:ext uri="{FF2B5EF4-FFF2-40B4-BE49-F238E27FC236}">
                <a16:creationId xmlns:a16="http://schemas.microsoft.com/office/drawing/2014/main" id="{999888D3-F609-4373-BB64-6CB32A9BC8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0425" y="2349500"/>
            <a:ext cx="792163"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50" name="Picture 26">
            <a:extLst>
              <a:ext uri="{FF2B5EF4-FFF2-40B4-BE49-F238E27FC236}">
                <a16:creationId xmlns:a16="http://schemas.microsoft.com/office/drawing/2014/main" id="{B750A9E1-0A88-4898-B1BD-F5F0539687E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0425" y="2708275"/>
            <a:ext cx="792163" cy="31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5">
            <a:extLst>
              <a:ext uri="{FF2B5EF4-FFF2-40B4-BE49-F238E27FC236}">
                <a16:creationId xmlns:a16="http://schemas.microsoft.com/office/drawing/2014/main" id="{8FA656EA-CD3A-41B2-A678-602DA31EA62F}"/>
              </a:ext>
            </a:extLst>
          </p:cNvPr>
          <p:cNvSpPr>
            <a:spLocks noGrp="1"/>
          </p:cNvSpPr>
          <p:nvPr>
            <p:ph type="sldNum" sz="quarter" idx="12"/>
          </p:nvPr>
        </p:nvSpPr>
        <p:spPr/>
        <p:txBody>
          <a:bodyPr/>
          <a:lstStyle/>
          <a:p>
            <a:fld id="{D0D219D1-61C3-4593-9A15-4858FCC3B500}" type="slidenum">
              <a:rPr lang="es-ES_tradnl" altLang="es-CL"/>
              <a:pPr/>
              <a:t>22</a:t>
            </a:fld>
            <a:endParaRPr lang="es-ES_tradnl" altLang="es-CL"/>
          </a:p>
        </p:txBody>
      </p:sp>
      <p:sp>
        <p:nvSpPr>
          <p:cNvPr id="27650" name="Rectangle 2">
            <a:extLst>
              <a:ext uri="{FF2B5EF4-FFF2-40B4-BE49-F238E27FC236}">
                <a16:creationId xmlns:a16="http://schemas.microsoft.com/office/drawing/2014/main" id="{14DC5DF0-6E8F-442E-978B-3E598F959CEC}"/>
              </a:ext>
            </a:extLst>
          </p:cNvPr>
          <p:cNvSpPr>
            <a:spLocks noGrp="1" noChangeArrowheads="1"/>
          </p:cNvSpPr>
          <p:nvPr>
            <p:ph type="title"/>
          </p:nvPr>
        </p:nvSpPr>
        <p:spPr/>
        <p:txBody>
          <a:bodyPr/>
          <a:lstStyle/>
          <a:p>
            <a:r>
              <a:rPr lang="es-CL" altLang="es-CL" sz="3600"/>
              <a:t>Movimiento de un elemento de medio</a:t>
            </a:r>
            <a:endParaRPr lang="es-ES_tradnl" altLang="es-CL" sz="3600"/>
          </a:p>
        </p:txBody>
      </p:sp>
      <p:sp>
        <p:nvSpPr>
          <p:cNvPr id="27651" name="Rectangle 3">
            <a:extLst>
              <a:ext uri="{FF2B5EF4-FFF2-40B4-BE49-F238E27FC236}">
                <a16:creationId xmlns:a16="http://schemas.microsoft.com/office/drawing/2014/main" id="{97B58D76-0E71-45E7-94C8-1CD32DB8FF3B}"/>
              </a:ext>
            </a:extLst>
          </p:cNvPr>
          <p:cNvSpPr>
            <a:spLocks noGrp="1" noChangeArrowheads="1"/>
          </p:cNvSpPr>
          <p:nvPr>
            <p:ph type="body" idx="1"/>
          </p:nvPr>
        </p:nvSpPr>
        <p:spPr/>
        <p:txBody>
          <a:bodyPr/>
          <a:lstStyle/>
          <a:p>
            <a:r>
              <a:rPr lang="es-CL" altLang="es-CL" sz="2800"/>
              <a:t>Cualquier </a:t>
            </a:r>
            <a:r>
              <a:rPr lang="es-CL" altLang="es-CL" sz="2800" b="1" i="1">
                <a:solidFill>
                  <a:schemeClr val="accent2"/>
                </a:solidFill>
              </a:rPr>
              <a:t>“elemento de medio”</a:t>
            </a:r>
            <a:r>
              <a:rPr lang="es-CL" altLang="es-CL" sz="2800"/>
              <a:t> experimenta MAS respecto de su posición de equilibrio. Este movimiento es con la misma frecuencia y la misma amplitud que el movimiento ondulatorio</a:t>
            </a:r>
          </a:p>
          <a:p>
            <a:endParaRPr lang="es-CL" altLang="es-CL" sz="2800"/>
          </a:p>
          <a:p>
            <a:r>
              <a:rPr lang="es-CL" altLang="es-CL" sz="2800"/>
              <a:t>Para un elemento particular en             :</a:t>
            </a:r>
            <a:endParaRPr lang="es-ES_tradnl" altLang="es-CL" sz="2800"/>
          </a:p>
        </p:txBody>
      </p:sp>
      <p:pic>
        <p:nvPicPr>
          <p:cNvPr id="27652" name="Picture 4">
            <a:extLst>
              <a:ext uri="{FF2B5EF4-FFF2-40B4-BE49-F238E27FC236}">
                <a16:creationId xmlns:a16="http://schemas.microsoft.com/office/drawing/2014/main" id="{4BE00866-5AD7-4836-874E-FBE5951A28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516563"/>
            <a:ext cx="8005762" cy="468312"/>
          </a:xfrm>
          <a:prstGeom prst="rect">
            <a:avLst/>
          </a:prstGeom>
          <a:noFill/>
          <a:ln w="25400">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a:extLst>
              <a:ext uri="{FF2B5EF4-FFF2-40B4-BE49-F238E27FC236}">
                <a16:creationId xmlns:a16="http://schemas.microsoft.com/office/drawing/2014/main" id="{7ECC2C76-CD5D-4F7F-8E73-ACB147600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581525"/>
            <a:ext cx="4535487" cy="454025"/>
          </a:xfrm>
          <a:prstGeom prst="rect">
            <a:avLst/>
          </a:prstGeom>
          <a:noFill/>
          <a:ln w="25400">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6">
            <a:extLst>
              <a:ext uri="{FF2B5EF4-FFF2-40B4-BE49-F238E27FC236}">
                <a16:creationId xmlns:a16="http://schemas.microsoft.com/office/drawing/2014/main" id="{64B56676-B90B-4141-A8E5-E3F8301B60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076700"/>
            <a:ext cx="115252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número de diapositiva 5">
            <a:extLst>
              <a:ext uri="{FF2B5EF4-FFF2-40B4-BE49-F238E27FC236}">
                <a16:creationId xmlns:a16="http://schemas.microsoft.com/office/drawing/2014/main" id="{A68D8864-704C-48CA-A53F-04D9B46AC226}"/>
              </a:ext>
            </a:extLst>
          </p:cNvPr>
          <p:cNvSpPr>
            <a:spLocks noGrp="1"/>
          </p:cNvSpPr>
          <p:nvPr>
            <p:ph type="sldNum" sz="quarter" idx="12"/>
          </p:nvPr>
        </p:nvSpPr>
        <p:spPr/>
        <p:txBody>
          <a:bodyPr/>
          <a:lstStyle/>
          <a:p>
            <a:fld id="{F7EA2A73-0EC7-4986-83B0-F147853F3346}" type="slidenum">
              <a:rPr lang="es-ES_tradnl" altLang="es-CL"/>
              <a:pPr/>
              <a:t>23</a:t>
            </a:fld>
            <a:endParaRPr lang="es-ES_tradnl" altLang="es-CL"/>
          </a:p>
        </p:txBody>
      </p:sp>
      <p:sp>
        <p:nvSpPr>
          <p:cNvPr id="31746" name="Rectangle 2">
            <a:extLst>
              <a:ext uri="{FF2B5EF4-FFF2-40B4-BE49-F238E27FC236}">
                <a16:creationId xmlns:a16="http://schemas.microsoft.com/office/drawing/2014/main" id="{61A94059-84E4-4EF2-9E73-6AE069FB6397}"/>
              </a:ext>
            </a:extLst>
          </p:cNvPr>
          <p:cNvSpPr>
            <a:spLocks noGrp="1" noChangeArrowheads="1"/>
          </p:cNvSpPr>
          <p:nvPr>
            <p:ph type="title"/>
          </p:nvPr>
        </p:nvSpPr>
        <p:spPr/>
        <p:txBody>
          <a:bodyPr/>
          <a:lstStyle/>
          <a:p>
            <a:r>
              <a:rPr lang="es-CL" altLang="es-CL" sz="3600"/>
              <a:t>Movimiento de un elemento de medio</a:t>
            </a:r>
            <a:endParaRPr lang="es-ES_tradnl" altLang="es-CL" sz="3600"/>
          </a:p>
        </p:txBody>
      </p:sp>
      <p:pic>
        <p:nvPicPr>
          <p:cNvPr id="31748" name="Picture 4">
            <a:extLst>
              <a:ext uri="{FF2B5EF4-FFF2-40B4-BE49-F238E27FC236}">
                <a16:creationId xmlns:a16="http://schemas.microsoft.com/office/drawing/2014/main" id="{2320765C-4CFE-48C2-A613-1CD5F3319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412875"/>
            <a:ext cx="4535488" cy="454025"/>
          </a:xfrm>
          <a:prstGeom prst="rect">
            <a:avLst/>
          </a:prstGeom>
          <a:noFill/>
          <a:ln w="25400">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1" name="Text Box 7">
            <a:extLst>
              <a:ext uri="{FF2B5EF4-FFF2-40B4-BE49-F238E27FC236}">
                <a16:creationId xmlns:a16="http://schemas.microsoft.com/office/drawing/2014/main" id="{3808F740-DB2F-4C5C-95A1-7A349D1A16AA}"/>
              </a:ext>
            </a:extLst>
          </p:cNvPr>
          <p:cNvSpPr txBox="1">
            <a:spLocks noChangeArrowheads="1"/>
          </p:cNvSpPr>
          <p:nvPr/>
        </p:nvSpPr>
        <p:spPr bwMode="auto">
          <a:xfrm>
            <a:off x="684213" y="2125663"/>
            <a:ext cx="501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Velocidad transversal de un elemento de medio</a:t>
            </a:r>
            <a:endParaRPr lang="es-ES_tradnl" altLang="es-CL" sz="1800"/>
          </a:p>
        </p:txBody>
      </p:sp>
      <p:sp>
        <p:nvSpPr>
          <p:cNvPr id="31752" name="Text Box 8">
            <a:extLst>
              <a:ext uri="{FF2B5EF4-FFF2-40B4-BE49-F238E27FC236}">
                <a16:creationId xmlns:a16="http://schemas.microsoft.com/office/drawing/2014/main" id="{0A8844FC-FE75-4C2C-BB5D-D248AC90F859}"/>
              </a:ext>
            </a:extLst>
          </p:cNvPr>
          <p:cNvSpPr txBox="1">
            <a:spLocks noChangeArrowheads="1"/>
          </p:cNvSpPr>
          <p:nvPr/>
        </p:nvSpPr>
        <p:spPr bwMode="auto">
          <a:xfrm>
            <a:off x="684213" y="3357563"/>
            <a:ext cx="5200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Aceleración transversal de un elemento de medio</a:t>
            </a:r>
            <a:endParaRPr lang="es-ES_tradnl" altLang="es-CL" sz="1800"/>
          </a:p>
        </p:txBody>
      </p:sp>
      <p:pic>
        <p:nvPicPr>
          <p:cNvPr id="31753" name="Picture 9">
            <a:extLst>
              <a:ext uri="{FF2B5EF4-FFF2-40B4-BE49-F238E27FC236}">
                <a16:creationId xmlns:a16="http://schemas.microsoft.com/office/drawing/2014/main" id="{C7B3EF4F-31D7-4131-A1C8-87F34F00F0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8" y="2565400"/>
            <a:ext cx="4670425"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4" name="Picture 10">
            <a:extLst>
              <a:ext uri="{FF2B5EF4-FFF2-40B4-BE49-F238E27FC236}">
                <a16:creationId xmlns:a16="http://schemas.microsoft.com/office/drawing/2014/main" id="{EF6DD682-0F09-4EB1-BED4-25102EA688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050" y="3770313"/>
            <a:ext cx="495935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5" name="Picture 11">
            <a:extLst>
              <a:ext uri="{FF2B5EF4-FFF2-40B4-BE49-F238E27FC236}">
                <a16:creationId xmlns:a16="http://schemas.microsoft.com/office/drawing/2014/main" id="{DA074200-10A7-4A8C-99C3-F0A96AB3A0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2708275"/>
            <a:ext cx="1885950"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6" name="Picture 12">
            <a:extLst>
              <a:ext uri="{FF2B5EF4-FFF2-40B4-BE49-F238E27FC236}">
                <a16:creationId xmlns:a16="http://schemas.microsoft.com/office/drawing/2014/main" id="{700D5AEF-1EF0-460C-85BD-D7E150B7F1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0838" y="3860800"/>
            <a:ext cx="1903412"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7" name="AutoShape 13">
            <a:extLst>
              <a:ext uri="{FF2B5EF4-FFF2-40B4-BE49-F238E27FC236}">
                <a16:creationId xmlns:a16="http://schemas.microsoft.com/office/drawing/2014/main" id="{121CD789-98D2-4A36-B70A-B4C9417BDE5D}"/>
              </a:ext>
            </a:extLst>
          </p:cNvPr>
          <p:cNvSpPr>
            <a:spLocks noChangeArrowheads="1"/>
          </p:cNvSpPr>
          <p:nvPr/>
        </p:nvSpPr>
        <p:spPr bwMode="auto">
          <a:xfrm>
            <a:off x="6013450" y="2781300"/>
            <a:ext cx="503238" cy="2159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31758" name="AutoShape 14">
            <a:extLst>
              <a:ext uri="{FF2B5EF4-FFF2-40B4-BE49-F238E27FC236}">
                <a16:creationId xmlns:a16="http://schemas.microsoft.com/office/drawing/2014/main" id="{D1BF61AD-72B2-4E13-A332-232F0813ECDD}"/>
              </a:ext>
            </a:extLst>
          </p:cNvPr>
          <p:cNvSpPr>
            <a:spLocks noChangeArrowheads="1"/>
          </p:cNvSpPr>
          <p:nvPr/>
        </p:nvSpPr>
        <p:spPr bwMode="auto">
          <a:xfrm>
            <a:off x="6011863" y="4005263"/>
            <a:ext cx="503237" cy="2159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31759" name="Text Box 15">
            <a:extLst>
              <a:ext uri="{FF2B5EF4-FFF2-40B4-BE49-F238E27FC236}">
                <a16:creationId xmlns:a16="http://schemas.microsoft.com/office/drawing/2014/main" id="{1E905152-46A0-44CF-88C8-95DEA7D494FC}"/>
              </a:ext>
            </a:extLst>
          </p:cNvPr>
          <p:cNvSpPr txBox="1">
            <a:spLocks noChangeArrowheads="1"/>
          </p:cNvSpPr>
          <p:nvPr/>
        </p:nvSpPr>
        <p:spPr bwMode="auto">
          <a:xfrm>
            <a:off x="684213" y="4862513"/>
            <a:ext cx="807085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Ambos valores no son máximos simultáneamente. La velocidad es máxima </a:t>
            </a:r>
          </a:p>
          <a:p>
            <a:r>
              <a:rPr lang="es-CL" altLang="es-CL" sz="1800"/>
              <a:t>cuando            , mientras que la aceleración alcanza su valor máximo cuando </a:t>
            </a:r>
          </a:p>
          <a:p>
            <a:endParaRPr lang="es-CL" altLang="es-CL" sz="1200" i="1">
              <a:latin typeface="Times New Roman" panose="02020603050405020304" pitchFamily="18" charset="0"/>
            </a:endParaRPr>
          </a:p>
          <a:p>
            <a:endParaRPr lang="es-ES_tradnl" altLang="es-CL" sz="1800" i="1">
              <a:latin typeface="Times New Roman" panose="02020603050405020304" pitchFamily="18" charset="0"/>
            </a:endParaRPr>
          </a:p>
        </p:txBody>
      </p:sp>
      <p:pic>
        <p:nvPicPr>
          <p:cNvPr id="31760" name="Picture 16">
            <a:extLst>
              <a:ext uri="{FF2B5EF4-FFF2-40B4-BE49-F238E27FC236}">
                <a16:creationId xmlns:a16="http://schemas.microsoft.com/office/drawing/2014/main" id="{65BA430B-FFF9-4251-A92C-8071230D92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813" y="5226050"/>
            <a:ext cx="720725"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61" name="Picture 17">
            <a:extLst>
              <a:ext uri="{FF2B5EF4-FFF2-40B4-BE49-F238E27FC236}">
                <a16:creationId xmlns:a16="http://schemas.microsoft.com/office/drawing/2014/main" id="{2B2542DF-D08F-4D32-8341-60FD52E89F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5516563"/>
            <a:ext cx="115252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9724CAF1-2BF4-4636-9422-DF373CCDFD71}"/>
              </a:ext>
            </a:extLst>
          </p:cNvPr>
          <p:cNvSpPr>
            <a:spLocks noGrp="1"/>
          </p:cNvSpPr>
          <p:nvPr>
            <p:ph type="sldNum" sz="quarter" idx="12"/>
          </p:nvPr>
        </p:nvSpPr>
        <p:spPr/>
        <p:txBody>
          <a:bodyPr/>
          <a:lstStyle/>
          <a:p>
            <a:fld id="{53AAA758-CE40-4A76-B867-008C71460288}" type="slidenum">
              <a:rPr lang="es-ES_tradnl" altLang="es-CL"/>
              <a:pPr/>
              <a:t>24</a:t>
            </a:fld>
            <a:endParaRPr lang="es-ES_tradnl" altLang="es-CL"/>
          </a:p>
        </p:txBody>
      </p:sp>
      <p:sp>
        <p:nvSpPr>
          <p:cNvPr id="32770" name="Rectangle 2">
            <a:extLst>
              <a:ext uri="{FF2B5EF4-FFF2-40B4-BE49-F238E27FC236}">
                <a16:creationId xmlns:a16="http://schemas.microsoft.com/office/drawing/2014/main" id="{FAE8440A-016B-4E5A-A112-00C587283E2A}"/>
              </a:ext>
            </a:extLst>
          </p:cNvPr>
          <p:cNvSpPr>
            <a:spLocks noGrp="1" noChangeArrowheads="1"/>
          </p:cNvSpPr>
          <p:nvPr>
            <p:ph type="title"/>
          </p:nvPr>
        </p:nvSpPr>
        <p:spPr/>
        <p:txBody>
          <a:bodyPr/>
          <a:lstStyle/>
          <a:p>
            <a:r>
              <a:rPr lang="es-CL" altLang="es-CL"/>
              <a:t>Ejemplos</a:t>
            </a:r>
            <a:endParaRPr lang="es-ES_tradnl" altLang="es-CL"/>
          </a:p>
        </p:txBody>
      </p:sp>
      <p:sp>
        <p:nvSpPr>
          <p:cNvPr id="32771" name="Rectangle 3">
            <a:extLst>
              <a:ext uri="{FF2B5EF4-FFF2-40B4-BE49-F238E27FC236}">
                <a16:creationId xmlns:a16="http://schemas.microsoft.com/office/drawing/2014/main" id="{5F6B1717-9C7D-42A4-91E3-A163A2DE422E}"/>
              </a:ext>
            </a:extLst>
          </p:cNvPr>
          <p:cNvSpPr>
            <a:spLocks noGrp="1" noChangeArrowheads="1"/>
          </p:cNvSpPr>
          <p:nvPr>
            <p:ph type="body" idx="1"/>
          </p:nvPr>
        </p:nvSpPr>
        <p:spPr/>
        <p:txBody>
          <a:bodyPr/>
          <a:lstStyle/>
          <a:p>
            <a:r>
              <a:rPr lang="es-CL" altLang="es-CL" sz="2400"/>
              <a:t>Una onda sinusoidal viaja en la dirección x positiva con una amplitud de </a:t>
            </a:r>
            <a:r>
              <a:rPr lang="es-CL" altLang="es-CL" sz="2400" i="1">
                <a:latin typeface="Times New Roman" panose="02020603050405020304" pitchFamily="18" charset="0"/>
              </a:rPr>
              <a:t>15 [cm],</a:t>
            </a:r>
            <a:r>
              <a:rPr lang="es-CL" altLang="es-CL" sz="2400"/>
              <a:t> </a:t>
            </a:r>
            <a:r>
              <a:rPr lang="el-GR" altLang="es-CL" sz="2400" i="1">
                <a:latin typeface="Arial Unicode MS" pitchFamily="34" charset="-128"/>
                <a:cs typeface="Arial" panose="020B0604020202020204" pitchFamily="34" charset="0"/>
              </a:rPr>
              <a:t>λ</a:t>
            </a:r>
            <a:r>
              <a:rPr lang="es-CL" altLang="es-CL" sz="2400" i="1">
                <a:latin typeface="Arial Unicode MS" pitchFamily="34" charset="-128"/>
                <a:cs typeface="Arial" panose="020B0604020202020204" pitchFamily="34" charset="0"/>
              </a:rPr>
              <a:t>=40 [cm]</a:t>
            </a:r>
            <a:r>
              <a:rPr lang="es-CL" altLang="es-CL" sz="2400">
                <a:cs typeface="Arial" panose="020B0604020202020204" pitchFamily="34" charset="0"/>
              </a:rPr>
              <a:t> y </a:t>
            </a:r>
            <a:r>
              <a:rPr lang="es-CL" altLang="es-CL" sz="2400" i="1">
                <a:latin typeface="Times New Roman" panose="02020603050405020304" pitchFamily="18" charset="0"/>
                <a:cs typeface="Arial" panose="020B0604020202020204" pitchFamily="34" charset="0"/>
              </a:rPr>
              <a:t>f=8[Hz]. </a:t>
            </a:r>
            <a:r>
              <a:rPr lang="es-CL" altLang="es-CL" sz="2400"/>
              <a:t>Encuentre </a:t>
            </a:r>
            <a:r>
              <a:rPr lang="es-CL" altLang="es-CL" sz="2400" i="1">
                <a:latin typeface="Times New Roman" panose="02020603050405020304" pitchFamily="18" charset="0"/>
              </a:rPr>
              <a:t>k, T, </a:t>
            </a:r>
            <a:r>
              <a:rPr lang="el-GR" altLang="es-CL" sz="2400" i="1">
                <a:latin typeface="Times New Roman" panose="02020603050405020304" pitchFamily="18" charset="0"/>
                <a:cs typeface="Arial" panose="020B0604020202020204" pitchFamily="34" charset="0"/>
              </a:rPr>
              <a:t>ω</a:t>
            </a:r>
            <a:r>
              <a:rPr lang="es-CL" altLang="es-CL" sz="2400" i="1">
                <a:latin typeface="Times New Roman" panose="02020603050405020304" pitchFamily="18" charset="0"/>
                <a:cs typeface="Arial" panose="020B0604020202020204" pitchFamily="34" charset="0"/>
              </a:rPr>
              <a:t>, v. </a:t>
            </a:r>
            <a:r>
              <a:rPr lang="es-CL" altLang="es-CL" sz="2400"/>
              <a:t>Encuentre la constante de fase si en </a:t>
            </a:r>
            <a:r>
              <a:rPr lang="es-CL" altLang="es-CL" sz="2400" i="1">
                <a:latin typeface="Times New Roman" panose="02020603050405020304" pitchFamily="18" charset="0"/>
              </a:rPr>
              <a:t>t=0</a:t>
            </a:r>
            <a:r>
              <a:rPr lang="es-CL" altLang="es-CL" sz="2400"/>
              <a:t> y </a:t>
            </a:r>
            <a:r>
              <a:rPr lang="es-CL" altLang="es-CL" sz="2400" i="1">
                <a:latin typeface="Times New Roman" panose="02020603050405020304" pitchFamily="18" charset="0"/>
              </a:rPr>
              <a:t>x=0</a:t>
            </a:r>
            <a:r>
              <a:rPr lang="es-CL" altLang="es-CL" sz="2400"/>
              <a:t> </a:t>
            </a:r>
            <a:r>
              <a:rPr lang="es-CL" altLang="es-CL" sz="2400" i="1">
                <a:latin typeface="Times New Roman" panose="02020603050405020304" pitchFamily="18" charset="0"/>
              </a:rPr>
              <a:t>y=15[cm]</a:t>
            </a:r>
            <a:r>
              <a:rPr lang="es-CL" altLang="es-CL" sz="2400"/>
              <a:t> y escriba la función de onda.</a:t>
            </a:r>
          </a:p>
          <a:p>
            <a:endParaRPr lang="es-CL" altLang="es-CL" sz="2400"/>
          </a:p>
          <a:p>
            <a:r>
              <a:rPr lang="es-CL" altLang="es-CL" sz="2400"/>
              <a:t>Una cuerda se encuentra oscilando con una frecuencia de </a:t>
            </a:r>
            <a:r>
              <a:rPr lang="es-CL" altLang="es-CL" sz="2400" i="1">
                <a:latin typeface="Times New Roman" panose="02020603050405020304" pitchFamily="18" charset="0"/>
              </a:rPr>
              <a:t>5[Hz].</a:t>
            </a:r>
            <a:r>
              <a:rPr lang="es-CL" altLang="es-CL" sz="2400"/>
              <a:t> La amplitud del movimiento es </a:t>
            </a:r>
            <a:r>
              <a:rPr lang="es-CL" altLang="es-CL" sz="2400" i="1">
                <a:latin typeface="Times New Roman" panose="02020603050405020304" pitchFamily="18" charset="0"/>
              </a:rPr>
              <a:t>12 [cm]</a:t>
            </a:r>
            <a:r>
              <a:rPr lang="es-CL" altLang="es-CL" sz="2400"/>
              <a:t> y la velocidad de la onda es </a:t>
            </a:r>
            <a:r>
              <a:rPr lang="es-CL" altLang="es-CL" sz="2400" i="1">
                <a:latin typeface="Times New Roman" panose="02020603050405020304" pitchFamily="18" charset="0"/>
              </a:rPr>
              <a:t>20 [m/s].</a:t>
            </a:r>
            <a:r>
              <a:rPr lang="es-CL" altLang="es-CL" sz="2400"/>
              <a:t> Determine </a:t>
            </a:r>
            <a:r>
              <a:rPr lang="el-GR" altLang="es-CL" sz="2400" i="1">
                <a:latin typeface="Times New Roman" panose="02020603050405020304" pitchFamily="18" charset="0"/>
                <a:cs typeface="Arial" panose="020B0604020202020204" pitchFamily="34" charset="0"/>
              </a:rPr>
              <a:t>ω</a:t>
            </a:r>
            <a:r>
              <a:rPr lang="es-CL" altLang="es-CL" sz="2400" i="1">
                <a:latin typeface="Times New Roman" panose="02020603050405020304" pitchFamily="18" charset="0"/>
                <a:cs typeface="Arial" panose="020B0604020202020204" pitchFamily="34" charset="0"/>
              </a:rPr>
              <a:t> </a:t>
            </a:r>
            <a:r>
              <a:rPr lang="es-CL" altLang="es-CL" sz="2400"/>
              <a:t>y </a:t>
            </a:r>
            <a:r>
              <a:rPr lang="es-CL" altLang="es-CL" sz="2400" i="1">
                <a:latin typeface="Times New Roman" panose="02020603050405020304" pitchFamily="18" charset="0"/>
              </a:rPr>
              <a:t>k</a:t>
            </a:r>
            <a:r>
              <a:rPr lang="es-CL" altLang="es-CL" sz="2400"/>
              <a:t>. Escriba la función de onda correspondiente.</a:t>
            </a:r>
            <a:endParaRPr lang="el-GR" altLang="es-CL"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número de diapositiva 5">
            <a:extLst>
              <a:ext uri="{FF2B5EF4-FFF2-40B4-BE49-F238E27FC236}">
                <a16:creationId xmlns:a16="http://schemas.microsoft.com/office/drawing/2014/main" id="{A8E9551B-344D-4B1B-BF0E-F512730931A2}"/>
              </a:ext>
            </a:extLst>
          </p:cNvPr>
          <p:cNvSpPr>
            <a:spLocks noGrp="1"/>
          </p:cNvSpPr>
          <p:nvPr>
            <p:ph type="sldNum" sz="quarter" idx="12"/>
          </p:nvPr>
        </p:nvSpPr>
        <p:spPr/>
        <p:txBody>
          <a:bodyPr/>
          <a:lstStyle/>
          <a:p>
            <a:fld id="{CCE74C28-5EA5-44E6-AF74-6753E2EDD147}" type="slidenum">
              <a:rPr lang="es-ES_tradnl" altLang="es-CL"/>
              <a:pPr/>
              <a:t>25</a:t>
            </a:fld>
            <a:endParaRPr lang="es-ES_tradnl" altLang="es-CL"/>
          </a:p>
        </p:txBody>
      </p:sp>
      <p:sp>
        <p:nvSpPr>
          <p:cNvPr id="33794" name="Rectangle 2">
            <a:extLst>
              <a:ext uri="{FF2B5EF4-FFF2-40B4-BE49-F238E27FC236}">
                <a16:creationId xmlns:a16="http://schemas.microsoft.com/office/drawing/2014/main" id="{07B9DA26-EAA3-41B0-9180-D27584B9CBEF}"/>
              </a:ext>
            </a:extLst>
          </p:cNvPr>
          <p:cNvSpPr>
            <a:spLocks noGrp="1" noChangeArrowheads="1"/>
          </p:cNvSpPr>
          <p:nvPr>
            <p:ph type="title"/>
          </p:nvPr>
        </p:nvSpPr>
        <p:spPr/>
        <p:txBody>
          <a:bodyPr/>
          <a:lstStyle/>
          <a:p>
            <a:r>
              <a:rPr lang="es-CL" altLang="es-CL" sz="4000"/>
              <a:t>Velocidad de las ondas en cuerdas</a:t>
            </a:r>
            <a:endParaRPr lang="es-ES_tradnl" altLang="es-CL" sz="4000"/>
          </a:p>
        </p:txBody>
      </p:sp>
      <p:sp>
        <p:nvSpPr>
          <p:cNvPr id="33795" name="Rectangle 3">
            <a:extLst>
              <a:ext uri="{FF2B5EF4-FFF2-40B4-BE49-F238E27FC236}">
                <a16:creationId xmlns:a16="http://schemas.microsoft.com/office/drawing/2014/main" id="{887F9ABE-B651-4AF6-BB45-F6F3ED5252F5}"/>
              </a:ext>
            </a:extLst>
          </p:cNvPr>
          <p:cNvSpPr>
            <a:spLocks noGrp="1" noChangeArrowheads="1"/>
          </p:cNvSpPr>
          <p:nvPr>
            <p:ph type="body" idx="1"/>
          </p:nvPr>
        </p:nvSpPr>
        <p:spPr/>
        <p:txBody>
          <a:bodyPr/>
          <a:lstStyle/>
          <a:p>
            <a:r>
              <a:rPr lang="es-CL" altLang="es-CL" sz="2400"/>
              <a:t>La </a:t>
            </a:r>
            <a:r>
              <a:rPr lang="es-CL" altLang="es-CL" sz="2400" b="1" i="1">
                <a:solidFill>
                  <a:schemeClr val="accent2"/>
                </a:solidFill>
              </a:rPr>
              <a:t>velocidad de fase</a:t>
            </a:r>
            <a:r>
              <a:rPr lang="es-CL" altLang="es-CL" sz="2400"/>
              <a:t> de la onda depende de las propiedades del medio en el cual se propaga la onda</a:t>
            </a:r>
          </a:p>
          <a:p>
            <a:r>
              <a:rPr lang="es-CL" altLang="es-CL" sz="2400"/>
              <a:t>Una onda que se propaga en una cuerda tensa tiene dos propiedades de las cuales puede depender la velocidad: su </a:t>
            </a:r>
            <a:r>
              <a:rPr lang="es-CL" altLang="es-CL" sz="2400" b="1" i="1">
                <a:solidFill>
                  <a:schemeClr val="accent2"/>
                </a:solidFill>
              </a:rPr>
              <a:t>densidad lineal de masa    </a:t>
            </a:r>
            <a:r>
              <a:rPr lang="es-CL" altLang="es-CL" sz="2400"/>
              <a:t>y la </a:t>
            </a:r>
            <a:r>
              <a:rPr lang="es-CL" altLang="es-CL" sz="2400" b="1" i="1">
                <a:solidFill>
                  <a:schemeClr val="accent2"/>
                </a:solidFill>
              </a:rPr>
              <a:t>tensión </a:t>
            </a:r>
            <a:r>
              <a:rPr lang="es-CL" altLang="es-CL" sz="2400" b="1" i="1"/>
              <a:t>   </a:t>
            </a:r>
            <a:r>
              <a:rPr lang="es-CL" altLang="es-CL" sz="2400"/>
              <a:t>en la cuerda:</a:t>
            </a:r>
            <a:endParaRPr lang="es-ES_tradnl" altLang="es-CL" sz="2400"/>
          </a:p>
        </p:txBody>
      </p:sp>
      <p:pic>
        <p:nvPicPr>
          <p:cNvPr id="33799" name="Picture 7">
            <a:extLst>
              <a:ext uri="{FF2B5EF4-FFF2-40B4-BE49-F238E27FC236}">
                <a16:creationId xmlns:a16="http://schemas.microsoft.com/office/drawing/2014/main" id="{300196E3-AF06-4F4D-88EE-9E56B208E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3013" y="3240088"/>
            <a:ext cx="2651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0" name="Picture 8">
            <a:extLst>
              <a:ext uri="{FF2B5EF4-FFF2-40B4-BE49-F238E27FC236}">
                <a16:creationId xmlns:a16="http://schemas.microsoft.com/office/drawing/2014/main" id="{6432DC28-4CCE-4156-AADC-6F71DB5AC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4076700"/>
            <a:ext cx="180022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1" name="Picture 9">
            <a:extLst>
              <a:ext uri="{FF2B5EF4-FFF2-40B4-BE49-F238E27FC236}">
                <a16:creationId xmlns:a16="http://schemas.microsoft.com/office/drawing/2014/main" id="{6431D46A-AF2B-4FBF-BFFA-FEE299226F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3563" y="4724400"/>
            <a:ext cx="2051050"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3" name="Text Box 11">
            <a:extLst>
              <a:ext uri="{FF2B5EF4-FFF2-40B4-BE49-F238E27FC236}">
                <a16:creationId xmlns:a16="http://schemas.microsoft.com/office/drawing/2014/main" id="{A18971EC-27C5-4CC4-A0F1-9796948AC82A}"/>
              </a:ext>
            </a:extLst>
          </p:cNvPr>
          <p:cNvSpPr txBox="1">
            <a:spLocks noChangeArrowheads="1"/>
          </p:cNvSpPr>
          <p:nvPr/>
        </p:nvSpPr>
        <p:spPr bwMode="auto">
          <a:xfrm>
            <a:off x="4608513" y="4316413"/>
            <a:ext cx="126523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análisis</a:t>
            </a:r>
          </a:p>
          <a:p>
            <a:endParaRPr lang="es-CL" altLang="es-CL"/>
          </a:p>
          <a:p>
            <a:r>
              <a:rPr lang="es-CL" altLang="es-CL"/>
              <a:t>dimensional</a:t>
            </a:r>
            <a:endParaRPr lang="es-ES_tradnl" altLang="es-CL"/>
          </a:p>
        </p:txBody>
      </p:sp>
      <p:pic>
        <p:nvPicPr>
          <p:cNvPr id="33804" name="Picture 12">
            <a:extLst>
              <a:ext uri="{FF2B5EF4-FFF2-40B4-BE49-F238E27FC236}">
                <a16:creationId xmlns:a16="http://schemas.microsoft.com/office/drawing/2014/main" id="{EDC21228-514A-41A9-9FB1-A9FFAE58D8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149725"/>
            <a:ext cx="38433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2" name="AutoShape 10">
            <a:extLst>
              <a:ext uri="{FF2B5EF4-FFF2-40B4-BE49-F238E27FC236}">
                <a16:creationId xmlns:a16="http://schemas.microsoft.com/office/drawing/2014/main" id="{7DC1E89C-7741-4483-A21D-A1024D3DBB68}"/>
              </a:ext>
            </a:extLst>
          </p:cNvPr>
          <p:cNvSpPr>
            <a:spLocks noChangeArrowheads="1"/>
          </p:cNvSpPr>
          <p:nvPr/>
        </p:nvSpPr>
        <p:spPr bwMode="auto">
          <a:xfrm>
            <a:off x="3924300" y="4581525"/>
            <a:ext cx="2952750" cy="2889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pic>
        <p:nvPicPr>
          <p:cNvPr id="33805" name="Picture 13">
            <a:extLst>
              <a:ext uri="{FF2B5EF4-FFF2-40B4-BE49-F238E27FC236}">
                <a16:creationId xmlns:a16="http://schemas.microsoft.com/office/drawing/2014/main" id="{70CAF724-A347-4713-AC33-084F11108E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3888" y="3068638"/>
            <a:ext cx="452437"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número de diapositiva 5">
            <a:extLst>
              <a:ext uri="{FF2B5EF4-FFF2-40B4-BE49-F238E27FC236}">
                <a16:creationId xmlns:a16="http://schemas.microsoft.com/office/drawing/2014/main" id="{BCF89E72-BF83-450C-B9DB-963667B94C07}"/>
              </a:ext>
            </a:extLst>
          </p:cNvPr>
          <p:cNvSpPr>
            <a:spLocks noGrp="1"/>
          </p:cNvSpPr>
          <p:nvPr>
            <p:ph type="sldNum" sz="quarter" idx="12"/>
          </p:nvPr>
        </p:nvSpPr>
        <p:spPr/>
        <p:txBody>
          <a:bodyPr/>
          <a:lstStyle/>
          <a:p>
            <a:fld id="{01AEF121-36A5-4530-B5C9-0919AEE81671}" type="slidenum">
              <a:rPr lang="es-ES_tradnl" altLang="es-CL"/>
              <a:pPr/>
              <a:t>26</a:t>
            </a:fld>
            <a:endParaRPr lang="es-ES_tradnl" altLang="es-CL"/>
          </a:p>
        </p:txBody>
      </p:sp>
      <p:sp>
        <p:nvSpPr>
          <p:cNvPr id="34818" name="Rectangle 2">
            <a:extLst>
              <a:ext uri="{FF2B5EF4-FFF2-40B4-BE49-F238E27FC236}">
                <a16:creationId xmlns:a16="http://schemas.microsoft.com/office/drawing/2014/main" id="{2C3A5841-74ED-4840-A6F4-2671FE290048}"/>
              </a:ext>
            </a:extLst>
          </p:cNvPr>
          <p:cNvSpPr>
            <a:spLocks noGrp="1" noChangeArrowheads="1"/>
          </p:cNvSpPr>
          <p:nvPr>
            <p:ph type="title"/>
          </p:nvPr>
        </p:nvSpPr>
        <p:spPr/>
        <p:txBody>
          <a:bodyPr/>
          <a:lstStyle/>
          <a:p>
            <a:r>
              <a:rPr lang="es-CL" altLang="es-CL" sz="4000"/>
              <a:t>Velocidad de las ondas en cuerdas</a:t>
            </a:r>
            <a:endParaRPr lang="es-ES_tradnl" altLang="es-CL" sz="4000"/>
          </a:p>
        </p:txBody>
      </p:sp>
      <p:pic>
        <p:nvPicPr>
          <p:cNvPr id="34820" name="Picture 4">
            <a:extLst>
              <a:ext uri="{FF2B5EF4-FFF2-40B4-BE49-F238E27FC236}">
                <a16:creationId xmlns:a16="http://schemas.microsoft.com/office/drawing/2014/main" id="{DC4F3C3E-D702-46EF-82D0-8B6536C90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513"/>
            <a:ext cx="5616575" cy="3460750"/>
          </a:xfrm>
          <a:prstGeom prst="rect">
            <a:avLst/>
          </a:prstGeom>
          <a:noFill/>
          <a:extLst>
            <a:ext uri="{909E8E84-426E-40DD-AFC4-6F175D3DCCD1}">
              <a14:hiddenFill xmlns:a14="http://schemas.microsoft.com/office/drawing/2010/main">
                <a:solidFill>
                  <a:srgbClr val="FFFFFF"/>
                </a:solidFill>
              </a14:hiddenFill>
            </a:ext>
          </a:extLst>
        </p:spPr>
      </p:pic>
      <p:sp>
        <p:nvSpPr>
          <p:cNvPr id="34821" name="Text Box 5">
            <a:extLst>
              <a:ext uri="{FF2B5EF4-FFF2-40B4-BE49-F238E27FC236}">
                <a16:creationId xmlns:a16="http://schemas.microsoft.com/office/drawing/2014/main" id="{8ECA605B-F0EA-4618-95E4-6E6020389BEA}"/>
              </a:ext>
            </a:extLst>
          </p:cNvPr>
          <p:cNvSpPr txBox="1">
            <a:spLocks noChangeArrowheads="1"/>
          </p:cNvSpPr>
          <p:nvPr/>
        </p:nvSpPr>
        <p:spPr bwMode="auto">
          <a:xfrm>
            <a:off x="457200" y="4802841"/>
            <a:ext cx="84137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dirty="0"/>
              <a:t>Consideremos la segunda ley de Newton para un pequeño “elemento de medio”</a:t>
            </a:r>
          </a:p>
          <a:p>
            <a:r>
              <a:rPr lang="es-CL" altLang="es-CL" sz="1800" dirty="0"/>
              <a:t>en un marco de referencia que se mueve a velocidad constante con el pulso. </a:t>
            </a:r>
          </a:p>
          <a:p>
            <a:r>
              <a:rPr lang="es-CL" altLang="es-CL" sz="1800" dirty="0"/>
              <a:t>Al sumar vectorialmente las fuerzas notamos que la resultante “apunta al centro”.</a:t>
            </a:r>
          </a:p>
          <a:p>
            <a:r>
              <a:rPr lang="es-CL" altLang="es-CL" sz="1800" dirty="0"/>
              <a:t>Asociamos una aceleración centrípeta.</a:t>
            </a:r>
          </a:p>
          <a:p>
            <a:r>
              <a:rPr lang="es-CL" altLang="es-CL" sz="1800" dirty="0"/>
              <a:t>Validez: amplitud de la onda pequeña comparada con el largo de la cuerda</a:t>
            </a:r>
          </a:p>
          <a:p>
            <a:endParaRPr lang="es-ES_tradnl" altLang="es-CL" sz="1800" dirty="0"/>
          </a:p>
        </p:txBody>
      </p:sp>
      <p:sp>
        <p:nvSpPr>
          <p:cNvPr id="34825" name="Rectangle 9">
            <a:extLst>
              <a:ext uri="{FF2B5EF4-FFF2-40B4-BE49-F238E27FC236}">
                <a16:creationId xmlns:a16="http://schemas.microsoft.com/office/drawing/2014/main" id="{555E62A1-618F-4E68-928B-BB1C30340FE2}"/>
              </a:ext>
            </a:extLst>
          </p:cNvPr>
          <p:cNvSpPr>
            <a:spLocks noChangeArrowheads="1"/>
          </p:cNvSpPr>
          <p:nvPr/>
        </p:nvSpPr>
        <p:spPr bwMode="auto">
          <a:xfrm>
            <a:off x="1116013" y="4149725"/>
            <a:ext cx="503237" cy="215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34826" name="Rectangle 10">
            <a:extLst>
              <a:ext uri="{FF2B5EF4-FFF2-40B4-BE49-F238E27FC236}">
                <a16:creationId xmlns:a16="http://schemas.microsoft.com/office/drawing/2014/main" id="{016A6EDD-A713-47AC-AF92-EC46CB27F351}"/>
              </a:ext>
            </a:extLst>
          </p:cNvPr>
          <p:cNvSpPr>
            <a:spLocks noChangeArrowheads="1"/>
          </p:cNvSpPr>
          <p:nvPr/>
        </p:nvSpPr>
        <p:spPr bwMode="auto">
          <a:xfrm>
            <a:off x="3997325" y="4149725"/>
            <a:ext cx="503238" cy="215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34827" name="Text Box 11">
            <a:extLst>
              <a:ext uri="{FF2B5EF4-FFF2-40B4-BE49-F238E27FC236}">
                <a16:creationId xmlns:a16="http://schemas.microsoft.com/office/drawing/2014/main" id="{9A9E9E54-6036-447C-9369-26FEF2E867FE}"/>
              </a:ext>
            </a:extLst>
          </p:cNvPr>
          <p:cNvSpPr txBox="1">
            <a:spLocks noChangeArrowheads="1"/>
          </p:cNvSpPr>
          <p:nvPr/>
        </p:nvSpPr>
        <p:spPr bwMode="auto">
          <a:xfrm>
            <a:off x="1619250" y="3933825"/>
            <a:ext cx="1301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200">
                <a:latin typeface="Times New Roman" panose="02020603050405020304" pitchFamily="18" charset="0"/>
              </a:rPr>
              <a:t>sin(0.1[rad]) </a:t>
            </a:r>
            <a:r>
              <a:rPr lang="en-US" altLang="es-CL" sz="1200">
                <a:latin typeface="Times New Roman" panose="02020603050405020304" pitchFamily="18" charset="0"/>
                <a:cs typeface="Arial" panose="020B0604020202020204" pitchFamily="34" charset="0"/>
              </a:rPr>
              <a:t>≈ </a:t>
            </a:r>
            <a:r>
              <a:rPr lang="es-CL" altLang="es-CL" sz="1200">
                <a:latin typeface="Times New Roman" panose="02020603050405020304" pitchFamily="18" charset="0"/>
              </a:rPr>
              <a:t>0.1</a:t>
            </a:r>
            <a:endParaRPr lang="es-ES_tradnl" altLang="es-CL" sz="1200">
              <a:latin typeface="Times New Roman" panose="02020603050405020304" pitchFamily="18" charset="0"/>
            </a:endParaRPr>
          </a:p>
        </p:txBody>
      </p:sp>
      <p:sp>
        <p:nvSpPr>
          <p:cNvPr id="34828" name="Line 12">
            <a:extLst>
              <a:ext uri="{FF2B5EF4-FFF2-40B4-BE49-F238E27FC236}">
                <a16:creationId xmlns:a16="http://schemas.microsoft.com/office/drawing/2014/main" id="{61EF0592-DC72-4725-BD0E-2C6D3E0EB5DF}"/>
              </a:ext>
            </a:extLst>
          </p:cNvPr>
          <p:cNvSpPr>
            <a:spLocks noChangeShapeType="1"/>
          </p:cNvSpPr>
          <p:nvPr/>
        </p:nvSpPr>
        <p:spPr bwMode="auto">
          <a:xfrm>
            <a:off x="4295775" y="2105025"/>
            <a:ext cx="0" cy="360363"/>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34829" name="Text Box 13">
            <a:extLst>
              <a:ext uri="{FF2B5EF4-FFF2-40B4-BE49-F238E27FC236}">
                <a16:creationId xmlns:a16="http://schemas.microsoft.com/office/drawing/2014/main" id="{5DC0C8D1-E2EE-4FA3-989C-7AF191B15CDA}"/>
              </a:ext>
            </a:extLst>
          </p:cNvPr>
          <p:cNvSpPr txBox="1">
            <a:spLocks noChangeArrowheads="1"/>
          </p:cNvSpPr>
          <p:nvPr/>
        </p:nvSpPr>
        <p:spPr bwMode="auto">
          <a:xfrm>
            <a:off x="4244975" y="2349500"/>
            <a:ext cx="347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400" b="1" i="1">
                <a:latin typeface="Times New Roman" panose="02020603050405020304" pitchFamily="18" charset="0"/>
              </a:rPr>
              <a:t>F</a:t>
            </a:r>
            <a:r>
              <a:rPr lang="es-CL" altLang="es-CL" sz="800" b="1" i="1">
                <a:latin typeface="Times New Roman" panose="02020603050405020304" pitchFamily="18" charset="0"/>
              </a:rPr>
              <a:t>c</a:t>
            </a:r>
            <a:endParaRPr lang="es-ES_tradnl" altLang="es-CL" sz="800" b="1" i="1">
              <a:latin typeface="Times New Roman" panose="02020603050405020304" pitchFamily="18" charset="0"/>
            </a:endParaRPr>
          </a:p>
        </p:txBody>
      </p:sp>
      <p:pic>
        <p:nvPicPr>
          <p:cNvPr id="34831" name="Picture 15">
            <a:extLst>
              <a:ext uri="{FF2B5EF4-FFF2-40B4-BE49-F238E27FC236}">
                <a16:creationId xmlns:a16="http://schemas.microsoft.com/office/drawing/2014/main" id="{B66AC809-579D-4DD5-A6D1-D99CB8AAEC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1412875"/>
            <a:ext cx="3325813" cy="155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33" name="Picture 17">
            <a:extLst>
              <a:ext uri="{FF2B5EF4-FFF2-40B4-BE49-F238E27FC236}">
                <a16:creationId xmlns:a16="http://schemas.microsoft.com/office/drawing/2014/main" id="{D899D53E-FDAF-4876-A711-31670466B5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3429000"/>
            <a:ext cx="1939925" cy="1122363"/>
          </a:xfrm>
          <a:prstGeom prst="rect">
            <a:avLst/>
          </a:prstGeom>
          <a:noFill/>
          <a:ln w="31750">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5">
            <a:extLst>
              <a:ext uri="{FF2B5EF4-FFF2-40B4-BE49-F238E27FC236}">
                <a16:creationId xmlns:a16="http://schemas.microsoft.com/office/drawing/2014/main" id="{D7311499-5126-4B38-9232-1CD089883960}"/>
              </a:ext>
            </a:extLst>
          </p:cNvPr>
          <p:cNvSpPr>
            <a:spLocks noGrp="1"/>
          </p:cNvSpPr>
          <p:nvPr>
            <p:ph type="sldNum" sz="quarter" idx="12"/>
          </p:nvPr>
        </p:nvSpPr>
        <p:spPr/>
        <p:txBody>
          <a:bodyPr/>
          <a:lstStyle/>
          <a:p>
            <a:fld id="{58F94637-6C70-461C-A013-CEDC5CF37E9E}" type="slidenum">
              <a:rPr lang="es-ES_tradnl" altLang="es-CL"/>
              <a:pPr/>
              <a:t>27</a:t>
            </a:fld>
            <a:endParaRPr lang="es-ES_tradnl" altLang="es-CL"/>
          </a:p>
        </p:txBody>
      </p:sp>
      <p:sp>
        <p:nvSpPr>
          <p:cNvPr id="35842" name="Rectangle 2">
            <a:extLst>
              <a:ext uri="{FF2B5EF4-FFF2-40B4-BE49-F238E27FC236}">
                <a16:creationId xmlns:a16="http://schemas.microsoft.com/office/drawing/2014/main" id="{6A4F64A5-D117-4291-88A2-82F268ED355D}"/>
              </a:ext>
            </a:extLst>
          </p:cNvPr>
          <p:cNvSpPr>
            <a:spLocks noGrp="1" noChangeArrowheads="1"/>
          </p:cNvSpPr>
          <p:nvPr>
            <p:ph type="title"/>
          </p:nvPr>
        </p:nvSpPr>
        <p:spPr/>
        <p:txBody>
          <a:bodyPr/>
          <a:lstStyle/>
          <a:p>
            <a:r>
              <a:rPr lang="es-CL" altLang="es-CL"/>
              <a:t>Ejemplo</a:t>
            </a:r>
            <a:endParaRPr lang="es-ES_tradnl" altLang="es-CL"/>
          </a:p>
        </p:txBody>
      </p:sp>
      <p:pic>
        <p:nvPicPr>
          <p:cNvPr id="35845" name="Picture 5">
            <a:extLst>
              <a:ext uri="{FF2B5EF4-FFF2-40B4-BE49-F238E27FC236}">
                <a16:creationId xmlns:a16="http://schemas.microsoft.com/office/drawing/2014/main" id="{C5D81C1A-BB2C-4AF5-A01B-5D29A36D0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628775"/>
            <a:ext cx="3960812" cy="2162175"/>
          </a:xfrm>
          <a:prstGeom prst="rect">
            <a:avLst/>
          </a:prstGeom>
          <a:noFill/>
          <a:extLst>
            <a:ext uri="{909E8E84-426E-40DD-AFC4-6F175D3DCCD1}">
              <a14:hiddenFill xmlns:a14="http://schemas.microsoft.com/office/drawing/2010/main">
                <a:solidFill>
                  <a:srgbClr val="FFFFFF"/>
                </a:solidFill>
              </a14:hiddenFill>
            </a:ext>
          </a:extLst>
        </p:spPr>
      </p:pic>
      <p:sp>
        <p:nvSpPr>
          <p:cNvPr id="35846" name="Text Box 6">
            <a:extLst>
              <a:ext uri="{FF2B5EF4-FFF2-40B4-BE49-F238E27FC236}">
                <a16:creationId xmlns:a16="http://schemas.microsoft.com/office/drawing/2014/main" id="{82B296AD-EDA5-4626-9665-4B173EECF6DF}"/>
              </a:ext>
            </a:extLst>
          </p:cNvPr>
          <p:cNvSpPr txBox="1">
            <a:spLocks noChangeArrowheads="1"/>
          </p:cNvSpPr>
          <p:nvPr/>
        </p:nvSpPr>
        <p:spPr bwMode="auto">
          <a:xfrm>
            <a:off x="539750" y="4149725"/>
            <a:ext cx="75628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Una cuerda uniforme tiene una masa de 0.3 [kg] y una longitud de 6 [m],</a:t>
            </a:r>
          </a:p>
          <a:p>
            <a:r>
              <a:rPr lang="es-CL" altLang="es-CL" sz="1800"/>
              <a:t>la cuerda pasa por una polea y soporta un objeto de 2 [kg]. Encuentre la </a:t>
            </a:r>
          </a:p>
          <a:p>
            <a:r>
              <a:rPr lang="es-CL" altLang="es-CL" sz="1800"/>
              <a:t>velocidad de un pulso que viaja en la cuerda</a:t>
            </a:r>
            <a:endParaRPr lang="es-ES_tradnl" altLang="es-CL"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número de diapositiva 5">
            <a:extLst>
              <a:ext uri="{FF2B5EF4-FFF2-40B4-BE49-F238E27FC236}">
                <a16:creationId xmlns:a16="http://schemas.microsoft.com/office/drawing/2014/main" id="{8DC456BF-DA67-4A3A-8303-F40CC893F820}"/>
              </a:ext>
            </a:extLst>
          </p:cNvPr>
          <p:cNvSpPr>
            <a:spLocks noGrp="1"/>
          </p:cNvSpPr>
          <p:nvPr>
            <p:ph type="sldNum" sz="quarter" idx="12"/>
          </p:nvPr>
        </p:nvSpPr>
        <p:spPr/>
        <p:txBody>
          <a:bodyPr/>
          <a:lstStyle/>
          <a:p>
            <a:fld id="{A5A813CB-9A6F-4C20-A8A6-82086D5F68F1}" type="slidenum">
              <a:rPr lang="es-ES_tradnl" altLang="es-CL"/>
              <a:pPr/>
              <a:t>28</a:t>
            </a:fld>
            <a:endParaRPr lang="es-ES_tradnl" altLang="es-CL"/>
          </a:p>
        </p:txBody>
      </p:sp>
      <p:sp>
        <p:nvSpPr>
          <p:cNvPr id="36866" name="Rectangle 2">
            <a:extLst>
              <a:ext uri="{FF2B5EF4-FFF2-40B4-BE49-F238E27FC236}">
                <a16:creationId xmlns:a16="http://schemas.microsoft.com/office/drawing/2014/main" id="{408FAF97-1A7B-43B5-8CEA-4BCD153AEA8E}"/>
              </a:ext>
            </a:extLst>
          </p:cNvPr>
          <p:cNvSpPr>
            <a:spLocks noGrp="1" noChangeArrowheads="1"/>
          </p:cNvSpPr>
          <p:nvPr>
            <p:ph type="title"/>
          </p:nvPr>
        </p:nvSpPr>
        <p:spPr/>
        <p:txBody>
          <a:bodyPr/>
          <a:lstStyle/>
          <a:p>
            <a:r>
              <a:rPr lang="es-CL" altLang="es-CL"/>
              <a:t>Reflexión</a:t>
            </a:r>
            <a:endParaRPr lang="es-ES_tradnl" altLang="es-CL"/>
          </a:p>
        </p:txBody>
      </p:sp>
      <p:pic>
        <p:nvPicPr>
          <p:cNvPr id="36868" name="Picture 4">
            <a:extLst>
              <a:ext uri="{FF2B5EF4-FFF2-40B4-BE49-F238E27FC236}">
                <a16:creationId xmlns:a16="http://schemas.microsoft.com/office/drawing/2014/main" id="{13D9CC9F-DDDA-4599-A093-8832922BA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908050"/>
            <a:ext cx="2549525" cy="5257800"/>
          </a:xfrm>
          <a:prstGeom prst="rect">
            <a:avLst/>
          </a:prstGeom>
          <a:noFill/>
          <a:ln w="15875">
            <a:solidFill>
              <a:srgbClr val="FFCC99"/>
            </a:solidFill>
            <a:miter lim="800000"/>
            <a:headEnd/>
            <a:tailEnd/>
          </a:ln>
          <a:extLst>
            <a:ext uri="{909E8E84-426E-40DD-AFC4-6F175D3DCCD1}">
              <a14:hiddenFill xmlns:a14="http://schemas.microsoft.com/office/drawing/2010/main">
                <a:solidFill>
                  <a:srgbClr val="FFFFFF"/>
                </a:solidFill>
              </a14:hiddenFill>
            </a:ext>
          </a:extLst>
        </p:spPr>
      </p:pic>
      <p:pic>
        <p:nvPicPr>
          <p:cNvPr id="36869" name="Picture 5">
            <a:extLst>
              <a:ext uri="{FF2B5EF4-FFF2-40B4-BE49-F238E27FC236}">
                <a16:creationId xmlns:a16="http://schemas.microsoft.com/office/drawing/2014/main" id="{317A609A-57C4-4728-8C49-16595C05B3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916113"/>
            <a:ext cx="2909888" cy="4249737"/>
          </a:xfrm>
          <a:prstGeom prst="rect">
            <a:avLst/>
          </a:prstGeom>
          <a:noFill/>
          <a:ln w="15875">
            <a:solidFill>
              <a:srgbClr val="FFCC99"/>
            </a:solidFill>
            <a:miter lim="800000"/>
            <a:headEnd/>
            <a:tailEnd/>
          </a:ln>
          <a:extLst>
            <a:ext uri="{909E8E84-426E-40DD-AFC4-6F175D3DCCD1}">
              <a14:hiddenFill xmlns:a14="http://schemas.microsoft.com/office/drawing/2010/main">
                <a:solidFill>
                  <a:srgbClr val="FFFFFF"/>
                </a:solidFill>
              </a14:hiddenFill>
            </a:ext>
          </a:extLst>
        </p:spPr>
      </p:pic>
      <p:sp>
        <p:nvSpPr>
          <p:cNvPr id="36872" name="Text Box 8">
            <a:extLst>
              <a:ext uri="{FF2B5EF4-FFF2-40B4-BE49-F238E27FC236}">
                <a16:creationId xmlns:a16="http://schemas.microsoft.com/office/drawing/2014/main" id="{D1E6439E-BE86-4ABF-B9CB-635D361A0FF6}"/>
              </a:ext>
            </a:extLst>
          </p:cNvPr>
          <p:cNvSpPr txBox="1">
            <a:spLocks noChangeArrowheads="1"/>
          </p:cNvSpPr>
          <p:nvPr/>
        </p:nvSpPr>
        <p:spPr bwMode="auto">
          <a:xfrm>
            <a:off x="6299200" y="908050"/>
            <a:ext cx="85407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200" b="1"/>
              <a:t>Pulso </a:t>
            </a:r>
          </a:p>
          <a:p>
            <a:r>
              <a:rPr lang="es-CL" altLang="es-CL" sz="1200" b="1"/>
              <a:t>incidente</a:t>
            </a:r>
            <a:endParaRPr lang="es-ES_tradnl" altLang="es-CL" sz="1200" b="1"/>
          </a:p>
        </p:txBody>
      </p:sp>
      <p:sp>
        <p:nvSpPr>
          <p:cNvPr id="36873" name="Text Box 9">
            <a:extLst>
              <a:ext uri="{FF2B5EF4-FFF2-40B4-BE49-F238E27FC236}">
                <a16:creationId xmlns:a16="http://schemas.microsoft.com/office/drawing/2014/main" id="{154A1560-AFD4-4A27-BDE2-A1285CC0B0FB}"/>
              </a:ext>
            </a:extLst>
          </p:cNvPr>
          <p:cNvSpPr txBox="1">
            <a:spLocks noChangeArrowheads="1"/>
          </p:cNvSpPr>
          <p:nvPr/>
        </p:nvSpPr>
        <p:spPr bwMode="auto">
          <a:xfrm>
            <a:off x="1260475" y="1962150"/>
            <a:ext cx="85407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200" b="1"/>
              <a:t>Pulso </a:t>
            </a:r>
          </a:p>
          <a:p>
            <a:r>
              <a:rPr lang="es-CL" altLang="es-CL" sz="1200" b="1"/>
              <a:t>incidente</a:t>
            </a:r>
            <a:endParaRPr lang="es-ES_tradnl" altLang="es-CL" sz="1200" b="1"/>
          </a:p>
        </p:txBody>
      </p:sp>
      <p:sp>
        <p:nvSpPr>
          <p:cNvPr id="36874" name="Text Box 10">
            <a:extLst>
              <a:ext uri="{FF2B5EF4-FFF2-40B4-BE49-F238E27FC236}">
                <a16:creationId xmlns:a16="http://schemas.microsoft.com/office/drawing/2014/main" id="{641525CC-67E9-4EDF-B5A6-41ACB4FF19B8}"/>
              </a:ext>
            </a:extLst>
          </p:cNvPr>
          <p:cNvSpPr txBox="1">
            <a:spLocks noChangeArrowheads="1"/>
          </p:cNvSpPr>
          <p:nvPr/>
        </p:nvSpPr>
        <p:spPr bwMode="auto">
          <a:xfrm>
            <a:off x="7424738" y="5564188"/>
            <a:ext cx="81915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200" b="1"/>
              <a:t>Pulso </a:t>
            </a:r>
          </a:p>
          <a:p>
            <a:r>
              <a:rPr lang="es-CL" altLang="es-CL" sz="1200" b="1"/>
              <a:t>reflejado</a:t>
            </a:r>
            <a:endParaRPr lang="es-ES_tradnl" altLang="es-CL" sz="1200" b="1"/>
          </a:p>
        </p:txBody>
      </p:sp>
      <p:sp>
        <p:nvSpPr>
          <p:cNvPr id="36875" name="Text Box 11">
            <a:extLst>
              <a:ext uri="{FF2B5EF4-FFF2-40B4-BE49-F238E27FC236}">
                <a16:creationId xmlns:a16="http://schemas.microsoft.com/office/drawing/2014/main" id="{0AC5A882-52FB-461F-8CD5-CF3C259319D9}"/>
              </a:ext>
            </a:extLst>
          </p:cNvPr>
          <p:cNvSpPr txBox="1">
            <a:spLocks noChangeArrowheads="1"/>
          </p:cNvSpPr>
          <p:nvPr/>
        </p:nvSpPr>
        <p:spPr bwMode="auto">
          <a:xfrm>
            <a:off x="2025650" y="5059363"/>
            <a:ext cx="81915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200" b="1"/>
              <a:t>Pulso </a:t>
            </a:r>
          </a:p>
          <a:p>
            <a:r>
              <a:rPr lang="es-CL" altLang="es-CL" sz="1200" b="1"/>
              <a:t>reflejado</a:t>
            </a:r>
            <a:endParaRPr lang="es-ES_tradnl" altLang="es-CL" sz="1200" b="1"/>
          </a:p>
        </p:txBody>
      </p:sp>
      <p:sp>
        <p:nvSpPr>
          <p:cNvPr id="36876" name="Rectangle 12">
            <a:extLst>
              <a:ext uri="{FF2B5EF4-FFF2-40B4-BE49-F238E27FC236}">
                <a16:creationId xmlns:a16="http://schemas.microsoft.com/office/drawing/2014/main" id="{869570A3-02A0-4F31-A778-5A338C14E387}"/>
              </a:ext>
            </a:extLst>
          </p:cNvPr>
          <p:cNvSpPr>
            <a:spLocks noChangeArrowheads="1"/>
          </p:cNvSpPr>
          <p:nvPr/>
        </p:nvSpPr>
        <p:spPr bwMode="auto">
          <a:xfrm>
            <a:off x="1979613" y="1987550"/>
            <a:ext cx="215900" cy="144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36877" name="Rectangle 13">
            <a:extLst>
              <a:ext uri="{FF2B5EF4-FFF2-40B4-BE49-F238E27FC236}">
                <a16:creationId xmlns:a16="http://schemas.microsoft.com/office/drawing/2014/main" id="{5F222259-51EB-457F-A72C-2CFBD288D466}"/>
              </a:ext>
            </a:extLst>
          </p:cNvPr>
          <p:cNvSpPr>
            <a:spLocks noChangeArrowheads="1"/>
          </p:cNvSpPr>
          <p:nvPr/>
        </p:nvSpPr>
        <p:spPr bwMode="auto">
          <a:xfrm>
            <a:off x="1836738" y="5083175"/>
            <a:ext cx="215900" cy="1508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36878" name="Text Box 14">
            <a:extLst>
              <a:ext uri="{FF2B5EF4-FFF2-40B4-BE49-F238E27FC236}">
                <a16:creationId xmlns:a16="http://schemas.microsoft.com/office/drawing/2014/main" id="{2826FCE2-F680-49E8-8480-18EE7B072AEA}"/>
              </a:ext>
            </a:extLst>
          </p:cNvPr>
          <p:cNvSpPr txBox="1">
            <a:spLocks noChangeArrowheads="1"/>
          </p:cNvSpPr>
          <p:nvPr/>
        </p:nvSpPr>
        <p:spPr bwMode="auto">
          <a:xfrm>
            <a:off x="534988" y="1406525"/>
            <a:ext cx="4324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¿Qué ocurre si el medio no es uniforme?</a:t>
            </a:r>
            <a:endParaRPr lang="es-ES_tradnl" altLang="es-CL"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Marcador de número de diapositiva 5">
            <a:extLst>
              <a:ext uri="{FF2B5EF4-FFF2-40B4-BE49-F238E27FC236}">
                <a16:creationId xmlns:a16="http://schemas.microsoft.com/office/drawing/2014/main" id="{1294ACB5-3891-4A6F-9F7E-45D4ABBE3FFC}"/>
              </a:ext>
            </a:extLst>
          </p:cNvPr>
          <p:cNvSpPr>
            <a:spLocks noGrp="1"/>
          </p:cNvSpPr>
          <p:nvPr>
            <p:ph type="sldNum" sz="quarter" idx="12"/>
          </p:nvPr>
        </p:nvSpPr>
        <p:spPr/>
        <p:txBody>
          <a:bodyPr/>
          <a:lstStyle/>
          <a:p>
            <a:fld id="{375EF1E1-2346-4C44-8615-2623F535F03C}" type="slidenum">
              <a:rPr lang="es-ES_tradnl" altLang="es-CL"/>
              <a:pPr/>
              <a:t>29</a:t>
            </a:fld>
            <a:endParaRPr lang="es-ES_tradnl" altLang="es-CL"/>
          </a:p>
        </p:txBody>
      </p:sp>
      <p:pic>
        <p:nvPicPr>
          <p:cNvPr id="37893" name="Picture 5">
            <a:extLst>
              <a:ext uri="{FF2B5EF4-FFF2-40B4-BE49-F238E27FC236}">
                <a16:creationId xmlns:a16="http://schemas.microsoft.com/office/drawing/2014/main" id="{7A244BC2-2520-4AF6-96DD-095CABBC94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3594100"/>
            <a:ext cx="3671887" cy="2714625"/>
          </a:xfrm>
          <a:prstGeom prst="rect">
            <a:avLst/>
          </a:prstGeom>
          <a:noFill/>
          <a:ln w="15875">
            <a:solidFill>
              <a:srgbClr val="FFCC99"/>
            </a:solidFill>
            <a:miter lim="800000"/>
            <a:headEnd/>
            <a:tailEnd/>
          </a:ln>
          <a:extLst>
            <a:ext uri="{909E8E84-426E-40DD-AFC4-6F175D3DCCD1}">
              <a14:hiddenFill xmlns:a14="http://schemas.microsoft.com/office/drawing/2010/main">
                <a:solidFill>
                  <a:srgbClr val="FFFFFF"/>
                </a:solidFill>
              </a14:hiddenFill>
            </a:ext>
          </a:extLst>
        </p:spPr>
      </p:pic>
      <p:sp>
        <p:nvSpPr>
          <p:cNvPr id="37890" name="Rectangle 2">
            <a:extLst>
              <a:ext uri="{FF2B5EF4-FFF2-40B4-BE49-F238E27FC236}">
                <a16:creationId xmlns:a16="http://schemas.microsoft.com/office/drawing/2014/main" id="{2985B80E-27CB-41A0-B463-CEA28F37D941}"/>
              </a:ext>
            </a:extLst>
          </p:cNvPr>
          <p:cNvSpPr>
            <a:spLocks noGrp="1" noChangeArrowheads="1"/>
          </p:cNvSpPr>
          <p:nvPr>
            <p:ph type="title"/>
          </p:nvPr>
        </p:nvSpPr>
        <p:spPr/>
        <p:txBody>
          <a:bodyPr/>
          <a:lstStyle/>
          <a:p>
            <a:r>
              <a:rPr lang="es-CL" altLang="es-CL"/>
              <a:t>Transmisión</a:t>
            </a:r>
            <a:endParaRPr lang="es-ES_tradnl" altLang="es-CL"/>
          </a:p>
        </p:txBody>
      </p:sp>
      <p:sp>
        <p:nvSpPr>
          <p:cNvPr id="37894" name="Text Box 6">
            <a:extLst>
              <a:ext uri="{FF2B5EF4-FFF2-40B4-BE49-F238E27FC236}">
                <a16:creationId xmlns:a16="http://schemas.microsoft.com/office/drawing/2014/main" id="{D03DA21A-4139-4C51-A927-B966486654DE}"/>
              </a:ext>
            </a:extLst>
          </p:cNvPr>
          <p:cNvSpPr txBox="1">
            <a:spLocks noChangeArrowheads="1"/>
          </p:cNvSpPr>
          <p:nvPr/>
        </p:nvSpPr>
        <p:spPr bwMode="auto">
          <a:xfrm>
            <a:off x="323850" y="1700213"/>
            <a:ext cx="4324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¿Qué ocurre si el medio no es uniforme?</a:t>
            </a:r>
            <a:endParaRPr lang="es-ES_tradnl" altLang="es-CL" sz="1800"/>
          </a:p>
        </p:txBody>
      </p:sp>
      <p:sp>
        <p:nvSpPr>
          <p:cNvPr id="37896" name="Text Box 8">
            <a:extLst>
              <a:ext uri="{FF2B5EF4-FFF2-40B4-BE49-F238E27FC236}">
                <a16:creationId xmlns:a16="http://schemas.microsoft.com/office/drawing/2014/main" id="{92221F4A-3043-4BAF-A797-A923BBEA19B3}"/>
              </a:ext>
            </a:extLst>
          </p:cNvPr>
          <p:cNvSpPr txBox="1">
            <a:spLocks noChangeArrowheads="1"/>
          </p:cNvSpPr>
          <p:nvPr/>
        </p:nvSpPr>
        <p:spPr bwMode="auto">
          <a:xfrm>
            <a:off x="6686550" y="3594100"/>
            <a:ext cx="85407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200" b="1"/>
              <a:t>Pulso </a:t>
            </a:r>
          </a:p>
          <a:p>
            <a:r>
              <a:rPr lang="es-CL" altLang="es-CL" sz="1200" b="1"/>
              <a:t>incidente</a:t>
            </a:r>
            <a:endParaRPr lang="es-ES_tradnl" altLang="es-CL" sz="1200" b="1"/>
          </a:p>
        </p:txBody>
      </p:sp>
      <p:sp>
        <p:nvSpPr>
          <p:cNvPr id="37898" name="Text Box 10">
            <a:extLst>
              <a:ext uri="{FF2B5EF4-FFF2-40B4-BE49-F238E27FC236}">
                <a16:creationId xmlns:a16="http://schemas.microsoft.com/office/drawing/2014/main" id="{50A2423B-E1B9-44F0-83F1-3B46B11049A6}"/>
              </a:ext>
            </a:extLst>
          </p:cNvPr>
          <p:cNvSpPr txBox="1">
            <a:spLocks noChangeArrowheads="1"/>
          </p:cNvSpPr>
          <p:nvPr/>
        </p:nvSpPr>
        <p:spPr bwMode="auto">
          <a:xfrm>
            <a:off x="5121275" y="5513388"/>
            <a:ext cx="81915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200" b="1"/>
              <a:t>Pulso </a:t>
            </a:r>
          </a:p>
          <a:p>
            <a:r>
              <a:rPr lang="es-CL" altLang="es-CL" sz="1200" b="1"/>
              <a:t>reflejado</a:t>
            </a:r>
            <a:endParaRPr lang="es-ES_tradnl" altLang="es-CL" sz="1200" b="1"/>
          </a:p>
        </p:txBody>
      </p:sp>
      <p:sp>
        <p:nvSpPr>
          <p:cNvPr id="37901" name="Rectangle 13">
            <a:extLst>
              <a:ext uri="{FF2B5EF4-FFF2-40B4-BE49-F238E27FC236}">
                <a16:creationId xmlns:a16="http://schemas.microsoft.com/office/drawing/2014/main" id="{E6F9F426-C278-473C-87C5-4A429BC8F446}"/>
              </a:ext>
            </a:extLst>
          </p:cNvPr>
          <p:cNvSpPr>
            <a:spLocks noChangeArrowheads="1"/>
          </p:cNvSpPr>
          <p:nvPr/>
        </p:nvSpPr>
        <p:spPr bwMode="auto">
          <a:xfrm>
            <a:off x="7235825" y="4746625"/>
            <a:ext cx="792163" cy="144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37900" name="Text Box 12">
            <a:extLst>
              <a:ext uri="{FF2B5EF4-FFF2-40B4-BE49-F238E27FC236}">
                <a16:creationId xmlns:a16="http://schemas.microsoft.com/office/drawing/2014/main" id="{D62035B5-3E88-491B-8C55-149A0C8B3B45}"/>
              </a:ext>
            </a:extLst>
          </p:cNvPr>
          <p:cNvSpPr txBox="1">
            <a:spLocks noChangeArrowheads="1"/>
          </p:cNvSpPr>
          <p:nvPr/>
        </p:nvSpPr>
        <p:spPr bwMode="auto">
          <a:xfrm>
            <a:off x="7451725" y="4576763"/>
            <a:ext cx="1014413"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200" b="1"/>
              <a:t>Pulso </a:t>
            </a:r>
          </a:p>
          <a:p>
            <a:r>
              <a:rPr lang="es-CL" altLang="es-CL" sz="1200" b="1"/>
              <a:t>transmitido</a:t>
            </a:r>
            <a:endParaRPr lang="es-ES_tradnl" altLang="es-CL" sz="1200" b="1"/>
          </a:p>
        </p:txBody>
      </p:sp>
      <p:sp>
        <p:nvSpPr>
          <p:cNvPr id="37902" name="Text Box 14">
            <a:extLst>
              <a:ext uri="{FF2B5EF4-FFF2-40B4-BE49-F238E27FC236}">
                <a16:creationId xmlns:a16="http://schemas.microsoft.com/office/drawing/2014/main" id="{B2B8489C-7CF8-4ACC-ABF9-BCF1617758A7}"/>
              </a:ext>
            </a:extLst>
          </p:cNvPr>
          <p:cNvSpPr txBox="1">
            <a:spLocks noChangeArrowheads="1"/>
          </p:cNvSpPr>
          <p:nvPr/>
        </p:nvSpPr>
        <p:spPr bwMode="auto">
          <a:xfrm>
            <a:off x="285750" y="2349500"/>
            <a:ext cx="446405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Cuando una onda viaja desde un medio </a:t>
            </a:r>
          </a:p>
          <a:p>
            <a:r>
              <a:rPr lang="es-CL" altLang="es-CL" sz="1800"/>
              <a:t>A a un medio B y                (el medio B es </a:t>
            </a:r>
          </a:p>
          <a:p>
            <a:r>
              <a:rPr lang="es-CL" altLang="es-CL" sz="1800"/>
              <a:t>más denso que A), la onda se invierte </a:t>
            </a:r>
          </a:p>
          <a:p>
            <a:r>
              <a:rPr lang="es-CL" altLang="es-CL" sz="1800"/>
              <a:t>bajo reflexión.</a:t>
            </a:r>
          </a:p>
          <a:p>
            <a:endParaRPr lang="es-CL" altLang="es-CL" sz="1800"/>
          </a:p>
          <a:p>
            <a:r>
              <a:rPr lang="es-CL" altLang="es-CL" sz="1800"/>
              <a:t>Cuando una onda o un pulso viaja desde </a:t>
            </a:r>
          </a:p>
          <a:p>
            <a:r>
              <a:rPr lang="es-CL" altLang="es-CL" sz="1800"/>
              <a:t>un medio A a un medio B y               (el </a:t>
            </a:r>
          </a:p>
          <a:p>
            <a:r>
              <a:rPr lang="es-CL" altLang="es-CL" sz="1800"/>
              <a:t>medio A es más denso que B), la onda </a:t>
            </a:r>
          </a:p>
          <a:p>
            <a:r>
              <a:rPr lang="es-CL" altLang="es-CL" sz="1800"/>
              <a:t>no se invierte bajo reflexión.</a:t>
            </a:r>
          </a:p>
          <a:p>
            <a:endParaRPr lang="es-CL" altLang="es-CL" sz="1800"/>
          </a:p>
          <a:p>
            <a:r>
              <a:rPr lang="es-CL" altLang="es-CL" sz="1800"/>
              <a:t>Cuando una onda cambia de medio debe </a:t>
            </a:r>
          </a:p>
          <a:p>
            <a:r>
              <a:rPr lang="es-CL" altLang="es-CL" sz="1800"/>
              <a:t>mantener su frecuencia, luego:</a:t>
            </a:r>
          </a:p>
          <a:p>
            <a:endParaRPr lang="es-ES_tradnl" altLang="es-CL" sz="1800"/>
          </a:p>
        </p:txBody>
      </p:sp>
      <p:pic>
        <p:nvPicPr>
          <p:cNvPr id="37892" name="Picture 4">
            <a:extLst>
              <a:ext uri="{FF2B5EF4-FFF2-40B4-BE49-F238E27FC236}">
                <a16:creationId xmlns:a16="http://schemas.microsoft.com/office/drawing/2014/main" id="{3D4D3CB7-337E-49BF-BCC9-6C1B5BA22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287463"/>
            <a:ext cx="3671887" cy="2235200"/>
          </a:xfrm>
          <a:prstGeom prst="rect">
            <a:avLst/>
          </a:prstGeom>
          <a:noFill/>
          <a:ln w="15875">
            <a:solidFill>
              <a:srgbClr val="FFCC99"/>
            </a:solidFill>
            <a:miter lim="800000"/>
            <a:headEnd/>
            <a:tailEnd/>
          </a:ln>
          <a:extLst>
            <a:ext uri="{909E8E84-426E-40DD-AFC4-6F175D3DCCD1}">
              <a14:hiddenFill xmlns:a14="http://schemas.microsoft.com/office/drawing/2010/main">
                <a:solidFill>
                  <a:srgbClr val="FFFFFF"/>
                </a:solidFill>
              </a14:hiddenFill>
            </a:ext>
          </a:extLst>
        </p:spPr>
      </p:pic>
      <p:sp>
        <p:nvSpPr>
          <p:cNvPr id="37895" name="Text Box 7">
            <a:extLst>
              <a:ext uri="{FF2B5EF4-FFF2-40B4-BE49-F238E27FC236}">
                <a16:creationId xmlns:a16="http://schemas.microsoft.com/office/drawing/2014/main" id="{F8F4D5EC-47F6-49C7-9159-60CEEC59557A}"/>
              </a:ext>
            </a:extLst>
          </p:cNvPr>
          <p:cNvSpPr txBox="1">
            <a:spLocks noChangeArrowheads="1"/>
          </p:cNvSpPr>
          <p:nvPr/>
        </p:nvSpPr>
        <p:spPr bwMode="auto">
          <a:xfrm>
            <a:off x="6530975" y="1316038"/>
            <a:ext cx="85407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200" b="1"/>
              <a:t>Pulso </a:t>
            </a:r>
          </a:p>
          <a:p>
            <a:r>
              <a:rPr lang="es-CL" altLang="es-CL" sz="1200" b="1"/>
              <a:t>incidente</a:t>
            </a:r>
            <a:endParaRPr lang="es-ES_tradnl" altLang="es-CL" sz="1200" b="1"/>
          </a:p>
        </p:txBody>
      </p:sp>
      <p:sp>
        <p:nvSpPr>
          <p:cNvPr id="37899" name="Text Box 11">
            <a:extLst>
              <a:ext uri="{FF2B5EF4-FFF2-40B4-BE49-F238E27FC236}">
                <a16:creationId xmlns:a16="http://schemas.microsoft.com/office/drawing/2014/main" id="{0786B154-A439-4512-95DD-EDDCBD2EB228}"/>
              </a:ext>
            </a:extLst>
          </p:cNvPr>
          <p:cNvSpPr txBox="1">
            <a:spLocks noChangeArrowheads="1"/>
          </p:cNvSpPr>
          <p:nvPr/>
        </p:nvSpPr>
        <p:spPr bwMode="auto">
          <a:xfrm>
            <a:off x="6661150" y="2444750"/>
            <a:ext cx="1014413"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200" b="1"/>
              <a:t>Pulso </a:t>
            </a:r>
          </a:p>
          <a:p>
            <a:r>
              <a:rPr lang="es-CL" altLang="es-CL" sz="1200" b="1"/>
              <a:t>transmitido</a:t>
            </a:r>
            <a:endParaRPr lang="es-ES_tradnl" altLang="es-CL" sz="1200" b="1"/>
          </a:p>
        </p:txBody>
      </p:sp>
      <p:sp>
        <p:nvSpPr>
          <p:cNvPr id="37897" name="Text Box 9">
            <a:extLst>
              <a:ext uri="{FF2B5EF4-FFF2-40B4-BE49-F238E27FC236}">
                <a16:creationId xmlns:a16="http://schemas.microsoft.com/office/drawing/2014/main" id="{5ADA56CB-22FB-4D1D-B2AF-BDCF1DBD0F12}"/>
              </a:ext>
            </a:extLst>
          </p:cNvPr>
          <p:cNvSpPr txBox="1">
            <a:spLocks noChangeArrowheads="1"/>
          </p:cNvSpPr>
          <p:nvPr/>
        </p:nvSpPr>
        <p:spPr bwMode="auto">
          <a:xfrm>
            <a:off x="5049838" y="2419350"/>
            <a:ext cx="81915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200" b="1"/>
              <a:t>Pulso </a:t>
            </a:r>
          </a:p>
          <a:p>
            <a:r>
              <a:rPr lang="es-CL" altLang="es-CL" sz="1200" b="1"/>
              <a:t>reflejado</a:t>
            </a:r>
            <a:endParaRPr lang="es-ES_tradnl" altLang="es-CL" sz="1200" b="1"/>
          </a:p>
        </p:txBody>
      </p:sp>
      <p:sp>
        <p:nvSpPr>
          <p:cNvPr id="37903" name="Rectangle 15">
            <a:extLst>
              <a:ext uri="{FF2B5EF4-FFF2-40B4-BE49-F238E27FC236}">
                <a16:creationId xmlns:a16="http://schemas.microsoft.com/office/drawing/2014/main" id="{89364656-D453-473C-B068-72AAE68C278C}"/>
              </a:ext>
            </a:extLst>
          </p:cNvPr>
          <p:cNvSpPr>
            <a:spLocks noChangeArrowheads="1"/>
          </p:cNvSpPr>
          <p:nvPr/>
        </p:nvSpPr>
        <p:spPr bwMode="auto">
          <a:xfrm>
            <a:off x="6372225" y="1290638"/>
            <a:ext cx="215900" cy="358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37904" name="Rectangle 16">
            <a:extLst>
              <a:ext uri="{FF2B5EF4-FFF2-40B4-BE49-F238E27FC236}">
                <a16:creationId xmlns:a16="http://schemas.microsoft.com/office/drawing/2014/main" id="{1D74319B-10C4-48F7-A9E0-D5FFD6060C9A}"/>
              </a:ext>
            </a:extLst>
          </p:cNvPr>
          <p:cNvSpPr>
            <a:spLocks noChangeArrowheads="1"/>
          </p:cNvSpPr>
          <p:nvPr/>
        </p:nvSpPr>
        <p:spPr bwMode="auto">
          <a:xfrm>
            <a:off x="7700963" y="5033963"/>
            <a:ext cx="471487" cy="1698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pic>
        <p:nvPicPr>
          <p:cNvPr id="37905" name="Picture 17">
            <a:extLst>
              <a:ext uri="{FF2B5EF4-FFF2-40B4-BE49-F238E27FC236}">
                <a16:creationId xmlns:a16="http://schemas.microsoft.com/office/drawing/2014/main" id="{A8EC43EF-B74B-4A40-856C-B04808F4EE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6900" y="4076700"/>
            <a:ext cx="858838"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6" name="Picture 18">
            <a:extLst>
              <a:ext uri="{FF2B5EF4-FFF2-40B4-BE49-F238E27FC236}">
                <a16:creationId xmlns:a16="http://schemas.microsoft.com/office/drawing/2014/main" id="{D5951513-C977-4319-BC5D-ED8D3E09FB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513" y="2708275"/>
            <a:ext cx="86518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8" name="Picture 20">
            <a:extLst>
              <a:ext uri="{FF2B5EF4-FFF2-40B4-BE49-F238E27FC236}">
                <a16:creationId xmlns:a16="http://schemas.microsoft.com/office/drawing/2014/main" id="{C8A50E59-7F14-48C8-926E-471B51FF9A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5734050"/>
            <a:ext cx="3024187"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B4A6DEA2-FDCC-40D7-84A8-0C86BBE9494B}"/>
              </a:ext>
            </a:extLst>
          </p:cNvPr>
          <p:cNvSpPr>
            <a:spLocks noGrp="1"/>
          </p:cNvSpPr>
          <p:nvPr>
            <p:ph type="sldNum" sz="quarter" idx="12"/>
          </p:nvPr>
        </p:nvSpPr>
        <p:spPr/>
        <p:txBody>
          <a:bodyPr/>
          <a:lstStyle/>
          <a:p>
            <a:fld id="{A8225E0B-94F7-4881-A4A7-9F2930F4EFFF}" type="slidenum">
              <a:rPr lang="es-ES_tradnl" altLang="es-CL"/>
              <a:pPr/>
              <a:t>3</a:t>
            </a:fld>
            <a:endParaRPr lang="es-ES_tradnl" altLang="es-CL"/>
          </a:p>
        </p:txBody>
      </p:sp>
      <p:sp>
        <p:nvSpPr>
          <p:cNvPr id="7170" name="Rectangle 2">
            <a:extLst>
              <a:ext uri="{FF2B5EF4-FFF2-40B4-BE49-F238E27FC236}">
                <a16:creationId xmlns:a16="http://schemas.microsoft.com/office/drawing/2014/main" id="{E5D30A20-2358-4962-B11A-E48D4573BAE9}"/>
              </a:ext>
            </a:extLst>
          </p:cNvPr>
          <p:cNvSpPr>
            <a:spLocks noGrp="1" noChangeArrowheads="1"/>
          </p:cNvSpPr>
          <p:nvPr>
            <p:ph type="title"/>
          </p:nvPr>
        </p:nvSpPr>
        <p:spPr/>
        <p:txBody>
          <a:bodyPr/>
          <a:lstStyle/>
          <a:p>
            <a:r>
              <a:rPr lang="es-CL" altLang="es-CL"/>
              <a:t>Ondas electromagnéticas</a:t>
            </a:r>
            <a:endParaRPr lang="es-ES_tradnl" altLang="es-CL"/>
          </a:p>
        </p:txBody>
      </p:sp>
      <p:pic>
        <p:nvPicPr>
          <p:cNvPr id="7174" name="Picture 6">
            <a:extLst>
              <a:ext uri="{FF2B5EF4-FFF2-40B4-BE49-F238E27FC236}">
                <a16:creationId xmlns:a16="http://schemas.microsoft.com/office/drawing/2014/main" id="{CE8806D0-EB67-4CA7-9E8D-B8BB62818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950" y="1412875"/>
            <a:ext cx="4681538" cy="4529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5">
            <a:extLst>
              <a:ext uri="{FF2B5EF4-FFF2-40B4-BE49-F238E27FC236}">
                <a16:creationId xmlns:a16="http://schemas.microsoft.com/office/drawing/2014/main" id="{EA07C125-E04C-4603-BE4B-D1BB56B89A30}"/>
              </a:ext>
            </a:extLst>
          </p:cNvPr>
          <p:cNvSpPr>
            <a:spLocks noGrp="1"/>
          </p:cNvSpPr>
          <p:nvPr>
            <p:ph type="sldNum" sz="quarter" idx="12"/>
          </p:nvPr>
        </p:nvSpPr>
        <p:spPr/>
        <p:txBody>
          <a:bodyPr/>
          <a:lstStyle/>
          <a:p>
            <a:fld id="{141520DF-E7A5-4D53-8FD1-A1E148D9EE25}" type="slidenum">
              <a:rPr lang="es-ES_tradnl" altLang="es-CL"/>
              <a:pPr/>
              <a:t>30</a:t>
            </a:fld>
            <a:endParaRPr lang="es-ES_tradnl" altLang="es-CL"/>
          </a:p>
        </p:txBody>
      </p:sp>
      <p:sp>
        <p:nvSpPr>
          <p:cNvPr id="38914" name="Rectangle 2">
            <a:extLst>
              <a:ext uri="{FF2B5EF4-FFF2-40B4-BE49-F238E27FC236}">
                <a16:creationId xmlns:a16="http://schemas.microsoft.com/office/drawing/2014/main" id="{C07F7538-CCC6-4041-9133-D854319EF4F2}"/>
              </a:ext>
            </a:extLst>
          </p:cNvPr>
          <p:cNvSpPr>
            <a:spLocks noGrp="1" noChangeArrowheads="1"/>
          </p:cNvSpPr>
          <p:nvPr>
            <p:ph type="title"/>
          </p:nvPr>
        </p:nvSpPr>
        <p:spPr/>
        <p:txBody>
          <a:bodyPr/>
          <a:lstStyle/>
          <a:p>
            <a:r>
              <a:rPr lang="es-CL" altLang="es-CL"/>
              <a:t>Energía en una onda</a:t>
            </a:r>
            <a:endParaRPr lang="es-ES_tradnl" altLang="es-CL"/>
          </a:p>
        </p:txBody>
      </p:sp>
      <p:pic>
        <p:nvPicPr>
          <p:cNvPr id="38916" name="Picture 4">
            <a:extLst>
              <a:ext uri="{FF2B5EF4-FFF2-40B4-BE49-F238E27FC236}">
                <a16:creationId xmlns:a16="http://schemas.microsoft.com/office/drawing/2014/main" id="{5AE53F0F-0556-49E0-BD8D-117C1ABBCE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57338"/>
            <a:ext cx="4068762" cy="2108200"/>
          </a:xfrm>
          <a:prstGeom prst="rect">
            <a:avLst/>
          </a:prstGeom>
          <a:noFill/>
          <a:extLst>
            <a:ext uri="{909E8E84-426E-40DD-AFC4-6F175D3DCCD1}">
              <a14:hiddenFill xmlns:a14="http://schemas.microsoft.com/office/drawing/2010/main">
                <a:solidFill>
                  <a:srgbClr val="FFFFFF"/>
                </a:solidFill>
              </a14:hiddenFill>
            </a:ext>
          </a:extLst>
        </p:spPr>
      </p:pic>
      <p:pic>
        <p:nvPicPr>
          <p:cNvPr id="38917" name="Picture 5">
            <a:extLst>
              <a:ext uri="{FF2B5EF4-FFF2-40B4-BE49-F238E27FC236}">
                <a16:creationId xmlns:a16="http://schemas.microsoft.com/office/drawing/2014/main" id="{365445DD-71B6-45AE-B929-17A486642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3789363"/>
            <a:ext cx="4498975" cy="2176462"/>
          </a:xfrm>
          <a:prstGeom prst="rect">
            <a:avLst/>
          </a:prstGeom>
          <a:noFill/>
          <a:extLst>
            <a:ext uri="{909E8E84-426E-40DD-AFC4-6F175D3DCCD1}">
              <a14:hiddenFill xmlns:a14="http://schemas.microsoft.com/office/drawing/2010/main">
                <a:solidFill>
                  <a:srgbClr val="FFFFFF"/>
                </a:solidFill>
              </a14:hiddenFill>
            </a:ext>
          </a:extLst>
        </p:spPr>
      </p:pic>
      <p:sp>
        <p:nvSpPr>
          <p:cNvPr id="38918" name="Rectangle 6">
            <a:extLst>
              <a:ext uri="{FF2B5EF4-FFF2-40B4-BE49-F238E27FC236}">
                <a16:creationId xmlns:a16="http://schemas.microsoft.com/office/drawing/2014/main" id="{CC7D4914-36E9-40CF-97DC-D1FB23D12865}"/>
              </a:ext>
            </a:extLst>
          </p:cNvPr>
          <p:cNvSpPr>
            <a:spLocks noChangeArrowheads="1"/>
          </p:cNvSpPr>
          <p:nvPr/>
        </p:nvSpPr>
        <p:spPr bwMode="auto">
          <a:xfrm>
            <a:off x="2411413" y="3213100"/>
            <a:ext cx="431800" cy="360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38919" name="Rectangle 7">
            <a:extLst>
              <a:ext uri="{FF2B5EF4-FFF2-40B4-BE49-F238E27FC236}">
                <a16:creationId xmlns:a16="http://schemas.microsoft.com/office/drawing/2014/main" id="{B4130E1D-DCD9-4D0D-ADCB-FF5843DDB7B6}"/>
              </a:ext>
            </a:extLst>
          </p:cNvPr>
          <p:cNvSpPr>
            <a:spLocks noChangeArrowheads="1"/>
          </p:cNvSpPr>
          <p:nvPr/>
        </p:nvSpPr>
        <p:spPr bwMode="auto">
          <a:xfrm>
            <a:off x="5940425" y="5516563"/>
            <a:ext cx="431800" cy="3603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arcador de número de diapositiva 5">
            <a:extLst>
              <a:ext uri="{FF2B5EF4-FFF2-40B4-BE49-F238E27FC236}">
                <a16:creationId xmlns:a16="http://schemas.microsoft.com/office/drawing/2014/main" id="{B265D3C6-2891-4E87-9C12-5FB52DC6C80E}"/>
              </a:ext>
            </a:extLst>
          </p:cNvPr>
          <p:cNvSpPr>
            <a:spLocks noGrp="1"/>
          </p:cNvSpPr>
          <p:nvPr>
            <p:ph type="sldNum" sz="quarter" idx="12"/>
          </p:nvPr>
        </p:nvSpPr>
        <p:spPr/>
        <p:txBody>
          <a:bodyPr/>
          <a:lstStyle/>
          <a:p>
            <a:fld id="{9D73BB73-168A-4593-AA0C-D6BBF8FB3710}" type="slidenum">
              <a:rPr lang="es-ES_tradnl" altLang="es-CL"/>
              <a:pPr/>
              <a:t>31</a:t>
            </a:fld>
            <a:endParaRPr lang="es-ES_tradnl" altLang="es-CL"/>
          </a:p>
        </p:txBody>
      </p:sp>
      <p:pic>
        <p:nvPicPr>
          <p:cNvPr id="39950" name="Picture 14">
            <a:extLst>
              <a:ext uri="{FF2B5EF4-FFF2-40B4-BE49-F238E27FC236}">
                <a16:creationId xmlns:a16="http://schemas.microsoft.com/office/drawing/2014/main" id="{D13B9CC1-5CE6-41CE-85BF-8D7BBABFC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2565400"/>
            <a:ext cx="1296988"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8" name="Rectangle 2">
            <a:extLst>
              <a:ext uri="{FF2B5EF4-FFF2-40B4-BE49-F238E27FC236}">
                <a16:creationId xmlns:a16="http://schemas.microsoft.com/office/drawing/2014/main" id="{40B34905-BCE1-481A-9EBA-8BAEF0CFC2CF}"/>
              </a:ext>
            </a:extLst>
          </p:cNvPr>
          <p:cNvSpPr>
            <a:spLocks noGrp="1" noChangeArrowheads="1"/>
          </p:cNvSpPr>
          <p:nvPr>
            <p:ph type="title"/>
          </p:nvPr>
        </p:nvSpPr>
        <p:spPr/>
        <p:txBody>
          <a:bodyPr/>
          <a:lstStyle/>
          <a:p>
            <a:r>
              <a:rPr lang="es-CL" altLang="es-CL"/>
              <a:t>Energía en una onda</a:t>
            </a:r>
            <a:endParaRPr lang="es-ES_tradnl" altLang="es-CL"/>
          </a:p>
        </p:txBody>
      </p:sp>
      <p:pic>
        <p:nvPicPr>
          <p:cNvPr id="39940" name="Picture 4">
            <a:extLst>
              <a:ext uri="{FF2B5EF4-FFF2-40B4-BE49-F238E27FC236}">
                <a16:creationId xmlns:a16="http://schemas.microsoft.com/office/drawing/2014/main" id="{EA9CE099-8727-4503-97D3-55AFC24D0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484313"/>
            <a:ext cx="3635375" cy="944562"/>
          </a:xfrm>
          <a:prstGeom prst="rect">
            <a:avLst/>
          </a:prstGeom>
          <a:noFill/>
          <a:extLst>
            <a:ext uri="{909E8E84-426E-40DD-AFC4-6F175D3DCCD1}">
              <a14:hiddenFill xmlns:a14="http://schemas.microsoft.com/office/drawing/2010/main">
                <a:solidFill>
                  <a:srgbClr val="FFFFFF"/>
                </a:solidFill>
              </a14:hiddenFill>
            </a:ext>
          </a:extLst>
        </p:spPr>
      </p:pic>
      <p:sp>
        <p:nvSpPr>
          <p:cNvPr id="39941" name="Text Box 5">
            <a:extLst>
              <a:ext uri="{FF2B5EF4-FFF2-40B4-BE49-F238E27FC236}">
                <a16:creationId xmlns:a16="http://schemas.microsoft.com/office/drawing/2014/main" id="{06BFD137-7C98-4572-BD45-EF5EF368A604}"/>
              </a:ext>
            </a:extLst>
          </p:cNvPr>
          <p:cNvSpPr txBox="1">
            <a:spLocks noChangeArrowheads="1"/>
          </p:cNvSpPr>
          <p:nvPr/>
        </p:nvSpPr>
        <p:spPr bwMode="auto">
          <a:xfrm>
            <a:off x="611188" y="1484313"/>
            <a:ext cx="422275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Consideramos un “elemento de medio”</a:t>
            </a:r>
          </a:p>
          <a:p>
            <a:r>
              <a:rPr lang="es-CL" altLang="es-CL" sz="1800"/>
              <a:t>de masa        </a:t>
            </a:r>
            <a:r>
              <a:rPr lang="es-CL" altLang="es-CL" sz="1800">
                <a:cs typeface="Arial" panose="020B0604020202020204" pitchFamily="34" charset="0"/>
              </a:rPr>
              <a:t>y longitud        </a:t>
            </a:r>
            <a:r>
              <a:rPr lang="es-CL" altLang="es-CL" sz="1800" i="1">
                <a:latin typeface="Times New Roman" panose="02020603050405020304" pitchFamily="18" charset="0"/>
              </a:rPr>
              <a:t>.</a:t>
            </a:r>
          </a:p>
          <a:p>
            <a:endParaRPr lang="es-CL" altLang="es-CL" sz="1800" i="1">
              <a:latin typeface="Times New Roman" panose="02020603050405020304" pitchFamily="18" charset="0"/>
            </a:endParaRPr>
          </a:p>
          <a:p>
            <a:r>
              <a:rPr lang="es-CL" altLang="es-CL" sz="1800"/>
              <a:t>La energía cinética asociada a este </a:t>
            </a:r>
          </a:p>
          <a:p>
            <a:r>
              <a:rPr lang="es-CL" altLang="es-CL" sz="1800"/>
              <a:t>elemento de medio es</a:t>
            </a:r>
            <a:endParaRPr lang="en-US" altLang="es-CL" sz="1800" i="1">
              <a:latin typeface="Times New Roman" panose="02020603050405020304" pitchFamily="18" charset="0"/>
              <a:cs typeface="Times New Roman" panose="02020603050405020304" pitchFamily="18" charset="0"/>
            </a:endParaRPr>
          </a:p>
          <a:p>
            <a:endParaRPr lang="en-US" altLang="es-CL" sz="1800" i="1">
              <a:latin typeface="Times New Roman" panose="02020603050405020304" pitchFamily="18" charset="0"/>
              <a:cs typeface="Times New Roman" panose="02020603050405020304" pitchFamily="18" charset="0"/>
            </a:endParaRPr>
          </a:p>
          <a:p>
            <a:r>
              <a:rPr lang="es-CL" altLang="es-CL" sz="1800"/>
              <a:t>Si escribimos la masa en términos de la</a:t>
            </a:r>
          </a:p>
          <a:p>
            <a:r>
              <a:rPr lang="es-CL" altLang="es-CL" sz="1800"/>
              <a:t>densidad y los </a:t>
            </a:r>
            <a:r>
              <a:rPr lang="es-CL" altLang="es-CL" sz="1800" i="1"/>
              <a:t>    </a:t>
            </a:r>
            <a:r>
              <a:rPr lang="es-CL" altLang="es-CL" sz="1800"/>
              <a:t>como diferenciales:</a:t>
            </a:r>
            <a:endParaRPr lang="en-US" altLang="es-CL" sz="1800"/>
          </a:p>
        </p:txBody>
      </p:sp>
      <p:pic>
        <p:nvPicPr>
          <p:cNvPr id="39942" name="Picture 6">
            <a:extLst>
              <a:ext uri="{FF2B5EF4-FFF2-40B4-BE49-F238E27FC236}">
                <a16:creationId xmlns:a16="http://schemas.microsoft.com/office/drawing/2014/main" id="{A43A7A67-2A98-4848-AFCA-640D1528C6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000500"/>
            <a:ext cx="2232025"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3" name="Picture 7">
            <a:extLst>
              <a:ext uri="{FF2B5EF4-FFF2-40B4-BE49-F238E27FC236}">
                <a16:creationId xmlns:a16="http://schemas.microsoft.com/office/drawing/2014/main" id="{05431CCA-752A-49DA-AFB5-A042A778F8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 y="5408613"/>
            <a:ext cx="4670425" cy="68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4" name="AutoShape 8">
            <a:extLst>
              <a:ext uri="{FF2B5EF4-FFF2-40B4-BE49-F238E27FC236}">
                <a16:creationId xmlns:a16="http://schemas.microsoft.com/office/drawing/2014/main" id="{FEA39A39-D31A-4264-80B8-930C74DF5ACE}"/>
              </a:ext>
            </a:extLst>
          </p:cNvPr>
          <p:cNvSpPr>
            <a:spLocks noChangeArrowheads="1"/>
          </p:cNvSpPr>
          <p:nvPr/>
        </p:nvSpPr>
        <p:spPr bwMode="auto">
          <a:xfrm>
            <a:off x="3203575" y="4221163"/>
            <a:ext cx="1008063" cy="358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pic>
        <p:nvPicPr>
          <p:cNvPr id="39946" name="Picture 10">
            <a:extLst>
              <a:ext uri="{FF2B5EF4-FFF2-40B4-BE49-F238E27FC236}">
                <a16:creationId xmlns:a16="http://schemas.microsoft.com/office/drawing/2014/main" id="{3146ED4B-C051-4DB6-997B-84122E264F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4005263"/>
            <a:ext cx="4316412" cy="795337"/>
          </a:xfrm>
          <a:prstGeom prst="rect">
            <a:avLst/>
          </a:prstGeom>
          <a:noFill/>
          <a:ln w="25400">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7" name="Picture 11">
            <a:extLst>
              <a:ext uri="{FF2B5EF4-FFF2-40B4-BE49-F238E27FC236}">
                <a16:creationId xmlns:a16="http://schemas.microsoft.com/office/drawing/2014/main" id="{792A8427-2CF3-4813-8358-A39D954CE8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250" y="1847850"/>
            <a:ext cx="4318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8" name="Picture 12">
            <a:extLst>
              <a:ext uri="{FF2B5EF4-FFF2-40B4-BE49-F238E27FC236}">
                <a16:creationId xmlns:a16="http://schemas.microsoft.com/office/drawing/2014/main" id="{0C45A3C7-F526-4BE7-A399-70B3478124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00388" y="1819275"/>
            <a:ext cx="392112"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51" name="Picture 15">
            <a:extLst>
              <a:ext uri="{FF2B5EF4-FFF2-40B4-BE49-F238E27FC236}">
                <a16:creationId xmlns:a16="http://schemas.microsoft.com/office/drawing/2014/main" id="{895E84CB-9465-4EDE-A7EB-66E84F886A5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5513" y="3489325"/>
            <a:ext cx="230187"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52" name="Text Box 16">
            <a:extLst>
              <a:ext uri="{FF2B5EF4-FFF2-40B4-BE49-F238E27FC236}">
                <a16:creationId xmlns:a16="http://schemas.microsoft.com/office/drawing/2014/main" id="{FB9040C6-7D43-4B5E-8497-20523F4CBF50}"/>
              </a:ext>
            </a:extLst>
          </p:cNvPr>
          <p:cNvSpPr txBox="1">
            <a:spLocks noChangeArrowheads="1"/>
          </p:cNvSpPr>
          <p:nvPr/>
        </p:nvSpPr>
        <p:spPr bwMode="auto">
          <a:xfrm>
            <a:off x="606425" y="5086350"/>
            <a:ext cx="5365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200"/>
              <a:t>Recuerde que la velocidad para un elemento de medio es dada por (pág.24):</a:t>
            </a:r>
            <a:endParaRPr lang="es-ES_tradnl" altLang="es-CL" sz="1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número de diapositiva 5">
            <a:extLst>
              <a:ext uri="{FF2B5EF4-FFF2-40B4-BE49-F238E27FC236}">
                <a16:creationId xmlns:a16="http://schemas.microsoft.com/office/drawing/2014/main" id="{FB3A38C6-980D-4063-8A24-EB9C9A5839D8}"/>
              </a:ext>
            </a:extLst>
          </p:cNvPr>
          <p:cNvSpPr>
            <a:spLocks noGrp="1"/>
          </p:cNvSpPr>
          <p:nvPr>
            <p:ph type="sldNum" sz="quarter" idx="12"/>
          </p:nvPr>
        </p:nvSpPr>
        <p:spPr/>
        <p:txBody>
          <a:bodyPr/>
          <a:lstStyle/>
          <a:p>
            <a:fld id="{873335F8-4EB9-46CB-B793-281A1B3EB3AA}" type="slidenum">
              <a:rPr lang="es-ES_tradnl" altLang="es-CL"/>
              <a:pPr/>
              <a:t>32</a:t>
            </a:fld>
            <a:endParaRPr lang="es-ES_tradnl" altLang="es-CL"/>
          </a:p>
        </p:txBody>
      </p:sp>
      <p:sp>
        <p:nvSpPr>
          <p:cNvPr id="40962" name="Rectangle 2">
            <a:extLst>
              <a:ext uri="{FF2B5EF4-FFF2-40B4-BE49-F238E27FC236}">
                <a16:creationId xmlns:a16="http://schemas.microsoft.com/office/drawing/2014/main" id="{105342D9-6A4E-4FDF-AA64-904777963FAE}"/>
              </a:ext>
            </a:extLst>
          </p:cNvPr>
          <p:cNvSpPr>
            <a:spLocks noGrp="1" noChangeArrowheads="1"/>
          </p:cNvSpPr>
          <p:nvPr>
            <p:ph type="title"/>
          </p:nvPr>
        </p:nvSpPr>
        <p:spPr/>
        <p:txBody>
          <a:bodyPr/>
          <a:lstStyle/>
          <a:p>
            <a:r>
              <a:rPr lang="es-CL" altLang="es-CL"/>
              <a:t>Energía Cinética en una onda</a:t>
            </a:r>
            <a:endParaRPr lang="es-ES_tradnl" altLang="es-CL"/>
          </a:p>
        </p:txBody>
      </p:sp>
      <p:sp>
        <p:nvSpPr>
          <p:cNvPr id="40963" name="Rectangle 3">
            <a:extLst>
              <a:ext uri="{FF2B5EF4-FFF2-40B4-BE49-F238E27FC236}">
                <a16:creationId xmlns:a16="http://schemas.microsoft.com/office/drawing/2014/main" id="{AF049998-C3B0-4B1C-849C-65B5CE50C84B}"/>
              </a:ext>
            </a:extLst>
          </p:cNvPr>
          <p:cNvSpPr>
            <a:spLocks noGrp="1" noChangeArrowheads="1"/>
          </p:cNvSpPr>
          <p:nvPr>
            <p:ph type="body" idx="1"/>
          </p:nvPr>
        </p:nvSpPr>
        <p:spPr/>
        <p:txBody>
          <a:bodyPr/>
          <a:lstStyle/>
          <a:p>
            <a:r>
              <a:rPr lang="es-CL" altLang="es-CL" sz="2000"/>
              <a:t>Para una foto de la onda en         :</a:t>
            </a:r>
            <a:endParaRPr lang="es-CL" altLang="es-CL" sz="2000" i="1">
              <a:latin typeface="Times New Roman" panose="02020603050405020304" pitchFamily="18" charset="0"/>
            </a:endParaRPr>
          </a:p>
          <a:p>
            <a:endParaRPr lang="es-CL" altLang="es-CL" sz="2000" i="1">
              <a:latin typeface="Times New Roman" panose="02020603050405020304" pitchFamily="18" charset="0"/>
            </a:endParaRPr>
          </a:p>
          <a:p>
            <a:endParaRPr lang="es-CL" altLang="es-CL" sz="2000" i="1">
              <a:latin typeface="Times New Roman" panose="02020603050405020304" pitchFamily="18" charset="0"/>
            </a:endParaRPr>
          </a:p>
          <a:p>
            <a:r>
              <a:rPr lang="es-CL" altLang="es-CL" sz="2000"/>
              <a:t>Integrando entre 0 y </a:t>
            </a:r>
            <a:r>
              <a:rPr lang="el-GR" altLang="es-CL" sz="2000" i="1">
                <a:latin typeface="Times New Roman" panose="02020603050405020304" pitchFamily="18" charset="0"/>
                <a:cs typeface="Arial" panose="020B0604020202020204" pitchFamily="34" charset="0"/>
              </a:rPr>
              <a:t>λ</a:t>
            </a:r>
            <a:r>
              <a:rPr lang="es-CL" altLang="es-CL" sz="2000" i="1">
                <a:latin typeface="Times New Roman" panose="02020603050405020304" pitchFamily="18" charset="0"/>
                <a:cs typeface="Arial" panose="020B0604020202020204" pitchFamily="34" charset="0"/>
              </a:rPr>
              <a:t> </a:t>
            </a:r>
            <a:r>
              <a:rPr lang="es-CL" altLang="es-CL" sz="2000">
                <a:latin typeface="Times New Roman" panose="02020603050405020304" pitchFamily="18" charset="0"/>
                <a:cs typeface="Arial" panose="020B0604020202020204" pitchFamily="34" charset="0"/>
              </a:rPr>
              <a:t>:</a:t>
            </a:r>
          </a:p>
          <a:p>
            <a:endParaRPr lang="es-CL" altLang="es-CL" sz="2000">
              <a:latin typeface="Times New Roman" panose="02020603050405020304" pitchFamily="18" charset="0"/>
              <a:cs typeface="Arial" panose="020B0604020202020204" pitchFamily="34" charset="0"/>
            </a:endParaRPr>
          </a:p>
          <a:p>
            <a:endParaRPr lang="es-CL" altLang="es-CL" sz="2000">
              <a:latin typeface="Times New Roman" panose="02020603050405020304" pitchFamily="18" charset="0"/>
              <a:cs typeface="Arial" panose="020B0604020202020204" pitchFamily="34" charset="0"/>
            </a:endParaRPr>
          </a:p>
          <a:p>
            <a:endParaRPr lang="es-CL" altLang="es-CL" sz="2000">
              <a:cs typeface="Arial" panose="020B0604020202020204" pitchFamily="34" charset="0"/>
            </a:endParaRPr>
          </a:p>
          <a:p>
            <a:r>
              <a:rPr lang="es-CL" altLang="es-CL" sz="2000">
                <a:cs typeface="Arial" panose="020B0604020202020204" pitchFamily="34" charset="0"/>
              </a:rPr>
              <a:t>La misma expresión se encuentra para la energía potencial asociada al M.A.S., luego la energía mecánica en una longitud de onda es dada por:</a:t>
            </a:r>
            <a:endParaRPr lang="el-GR" altLang="es-CL" sz="2000">
              <a:cs typeface="Arial" panose="020B0604020202020204" pitchFamily="34" charset="0"/>
            </a:endParaRPr>
          </a:p>
        </p:txBody>
      </p:sp>
      <p:pic>
        <p:nvPicPr>
          <p:cNvPr id="40964" name="Picture 4">
            <a:extLst>
              <a:ext uri="{FF2B5EF4-FFF2-40B4-BE49-F238E27FC236}">
                <a16:creationId xmlns:a16="http://schemas.microsoft.com/office/drawing/2014/main" id="{7C71F2AE-9628-4E6C-BAE8-FAACB25DEC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916113"/>
            <a:ext cx="3816350" cy="76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7" name="Picture 7">
            <a:extLst>
              <a:ext uri="{FF2B5EF4-FFF2-40B4-BE49-F238E27FC236}">
                <a16:creationId xmlns:a16="http://schemas.microsoft.com/office/drawing/2014/main" id="{21490C23-4837-4007-888B-6A0358BAA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3122613"/>
            <a:ext cx="8027987"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8" name="Picture 8">
            <a:extLst>
              <a:ext uri="{FF2B5EF4-FFF2-40B4-BE49-F238E27FC236}">
                <a16:creationId xmlns:a16="http://schemas.microsoft.com/office/drawing/2014/main" id="{3DF563A2-7594-4BA7-9F6A-DA0877020C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5084763"/>
            <a:ext cx="4392613" cy="87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9" name="Picture 9">
            <a:extLst>
              <a:ext uri="{FF2B5EF4-FFF2-40B4-BE49-F238E27FC236}">
                <a16:creationId xmlns:a16="http://schemas.microsoft.com/office/drawing/2014/main" id="{AF637641-0F35-4B5A-AC80-A348FA63FD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1673225"/>
            <a:ext cx="576263"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70" name="Picture 10">
            <a:extLst>
              <a:ext uri="{FF2B5EF4-FFF2-40B4-BE49-F238E27FC236}">
                <a16:creationId xmlns:a16="http://schemas.microsoft.com/office/drawing/2014/main" id="{4019FFF2-5D41-4563-8D86-ED1C6720F0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2575" y="2781300"/>
            <a:ext cx="1651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71" name="Picture 11">
            <a:extLst>
              <a:ext uri="{FF2B5EF4-FFF2-40B4-BE49-F238E27FC236}">
                <a16:creationId xmlns:a16="http://schemas.microsoft.com/office/drawing/2014/main" id="{51E31AF7-56D9-42DF-A0F7-AB5408E761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575" y="2781300"/>
            <a:ext cx="180975"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número de diapositiva 5">
            <a:extLst>
              <a:ext uri="{FF2B5EF4-FFF2-40B4-BE49-F238E27FC236}">
                <a16:creationId xmlns:a16="http://schemas.microsoft.com/office/drawing/2014/main" id="{02CC0EB8-79E4-44C5-80C7-ED84C9DBB8C3}"/>
              </a:ext>
            </a:extLst>
          </p:cNvPr>
          <p:cNvSpPr>
            <a:spLocks noGrp="1"/>
          </p:cNvSpPr>
          <p:nvPr>
            <p:ph type="sldNum" sz="quarter" idx="12"/>
          </p:nvPr>
        </p:nvSpPr>
        <p:spPr/>
        <p:txBody>
          <a:bodyPr/>
          <a:lstStyle/>
          <a:p>
            <a:fld id="{31D64F83-7CA4-4B4B-903F-106FEAD77B80}" type="slidenum">
              <a:rPr lang="es-ES_tradnl" altLang="es-CL"/>
              <a:pPr/>
              <a:t>33</a:t>
            </a:fld>
            <a:endParaRPr lang="es-ES_tradnl" altLang="es-CL"/>
          </a:p>
        </p:txBody>
      </p:sp>
      <p:sp>
        <p:nvSpPr>
          <p:cNvPr id="58370" name="Rectangle 2">
            <a:extLst>
              <a:ext uri="{FF2B5EF4-FFF2-40B4-BE49-F238E27FC236}">
                <a16:creationId xmlns:a16="http://schemas.microsoft.com/office/drawing/2014/main" id="{A744274B-CF37-4F05-8A89-8A10DFA6BBF3}"/>
              </a:ext>
            </a:extLst>
          </p:cNvPr>
          <p:cNvSpPr>
            <a:spLocks noGrp="1" noChangeArrowheads="1"/>
          </p:cNvSpPr>
          <p:nvPr>
            <p:ph type="title"/>
          </p:nvPr>
        </p:nvSpPr>
        <p:spPr/>
        <p:txBody>
          <a:bodyPr/>
          <a:lstStyle/>
          <a:p>
            <a:r>
              <a:rPr lang="es-CL" altLang="es-CL">
                <a:solidFill>
                  <a:schemeClr val="accent2"/>
                </a:solidFill>
              </a:rPr>
              <a:t>Energía potencial en una onda</a:t>
            </a:r>
            <a:endParaRPr lang="es-ES_tradnl" altLang="es-CL">
              <a:solidFill>
                <a:schemeClr val="accent2"/>
              </a:solidFill>
            </a:endParaRPr>
          </a:p>
        </p:txBody>
      </p:sp>
      <p:sp>
        <p:nvSpPr>
          <p:cNvPr id="58373" name="Rectangle 5">
            <a:extLst>
              <a:ext uri="{FF2B5EF4-FFF2-40B4-BE49-F238E27FC236}">
                <a16:creationId xmlns:a16="http://schemas.microsoft.com/office/drawing/2014/main" id="{F5E15213-EF9A-4961-868F-14ECA1A32F6B}"/>
              </a:ext>
            </a:extLst>
          </p:cNvPr>
          <p:cNvSpPr>
            <a:spLocks noGrp="1" noChangeArrowheads="1"/>
          </p:cNvSpPr>
          <p:nvPr>
            <p:ph type="body" idx="1"/>
          </p:nvPr>
        </p:nvSpPr>
        <p:spPr/>
        <p:txBody>
          <a:bodyPr/>
          <a:lstStyle/>
          <a:p>
            <a:r>
              <a:rPr lang="es-CL" altLang="es-CL" sz="2000"/>
              <a:t>Para la energía potencial en            consideramos como nivel de referencia el estado de equilibrio de la cuerda, donde            </a:t>
            </a:r>
          </a:p>
          <a:p>
            <a:endParaRPr lang="es-CL" altLang="es-CL" sz="2000"/>
          </a:p>
          <a:p>
            <a:r>
              <a:rPr lang="es-CL" altLang="es-CL" sz="2000"/>
              <a:t>Energía potencial gravitatoria</a:t>
            </a:r>
          </a:p>
          <a:p>
            <a:endParaRPr lang="es-CL" altLang="es-CL" sz="2000"/>
          </a:p>
          <a:p>
            <a:endParaRPr lang="es-CL" altLang="es-CL" sz="2000"/>
          </a:p>
          <a:p>
            <a:endParaRPr lang="es-CL" altLang="es-CL" sz="2000"/>
          </a:p>
          <a:p>
            <a:endParaRPr lang="es-CL" altLang="es-CL" sz="2000"/>
          </a:p>
          <a:p>
            <a:r>
              <a:rPr lang="es-CL" altLang="es-CL" sz="2000"/>
              <a:t>Energía potencial del M.A.S.</a:t>
            </a:r>
            <a:endParaRPr lang="es-ES_tradnl" altLang="es-CL" sz="2000"/>
          </a:p>
        </p:txBody>
      </p:sp>
      <p:pic>
        <p:nvPicPr>
          <p:cNvPr id="58374" name="Picture 6">
            <a:extLst>
              <a:ext uri="{FF2B5EF4-FFF2-40B4-BE49-F238E27FC236}">
                <a16:creationId xmlns:a16="http://schemas.microsoft.com/office/drawing/2014/main" id="{1283A5D8-1BE2-4DB9-BBB8-4C57EB932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50" y="1939925"/>
            <a:ext cx="804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5" name="Picture 7">
            <a:extLst>
              <a:ext uri="{FF2B5EF4-FFF2-40B4-BE49-F238E27FC236}">
                <a16:creationId xmlns:a16="http://schemas.microsoft.com/office/drawing/2014/main" id="{EFA02A18-1837-4AE6-82B3-85AE750D6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095625"/>
            <a:ext cx="7056438"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7" name="Picture 9">
            <a:extLst>
              <a:ext uri="{FF2B5EF4-FFF2-40B4-BE49-F238E27FC236}">
                <a16:creationId xmlns:a16="http://schemas.microsoft.com/office/drawing/2014/main" id="{62330CC5-F87E-43C7-8FBB-B1BBEA3A52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3592513"/>
            <a:ext cx="3816350" cy="7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8" name="Picture 10">
            <a:extLst>
              <a:ext uri="{FF2B5EF4-FFF2-40B4-BE49-F238E27FC236}">
                <a16:creationId xmlns:a16="http://schemas.microsoft.com/office/drawing/2014/main" id="{82F661D4-4F8D-4183-8C3D-02689136FC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1682750"/>
            <a:ext cx="720725" cy="23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80" name="Picture 12">
            <a:extLst>
              <a:ext uri="{FF2B5EF4-FFF2-40B4-BE49-F238E27FC236}">
                <a16:creationId xmlns:a16="http://schemas.microsoft.com/office/drawing/2014/main" id="{AE146597-60A6-4B9E-9CAB-AD97CB1F9E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4814888"/>
            <a:ext cx="8667750"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81" name="Picture 13">
            <a:extLst>
              <a:ext uri="{FF2B5EF4-FFF2-40B4-BE49-F238E27FC236}">
                <a16:creationId xmlns:a16="http://schemas.microsoft.com/office/drawing/2014/main" id="{FE9E3881-F610-4FEC-804C-3D1ED36E9C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2275" y="5400675"/>
            <a:ext cx="571500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5">
            <a:extLst>
              <a:ext uri="{FF2B5EF4-FFF2-40B4-BE49-F238E27FC236}">
                <a16:creationId xmlns:a16="http://schemas.microsoft.com/office/drawing/2014/main" id="{F535316C-7351-4AD8-B164-EAC793BC2DBA}"/>
              </a:ext>
            </a:extLst>
          </p:cNvPr>
          <p:cNvSpPr>
            <a:spLocks noGrp="1"/>
          </p:cNvSpPr>
          <p:nvPr>
            <p:ph type="sldNum" sz="quarter" idx="12"/>
          </p:nvPr>
        </p:nvSpPr>
        <p:spPr/>
        <p:txBody>
          <a:bodyPr/>
          <a:lstStyle/>
          <a:p>
            <a:fld id="{16324FB5-7B74-4771-8E57-3CE233635732}" type="slidenum">
              <a:rPr lang="es-ES_tradnl" altLang="es-CL"/>
              <a:pPr/>
              <a:t>34</a:t>
            </a:fld>
            <a:endParaRPr lang="es-ES_tradnl" altLang="es-CL"/>
          </a:p>
        </p:txBody>
      </p:sp>
      <p:sp>
        <p:nvSpPr>
          <p:cNvPr id="41986" name="Rectangle 2">
            <a:extLst>
              <a:ext uri="{FF2B5EF4-FFF2-40B4-BE49-F238E27FC236}">
                <a16:creationId xmlns:a16="http://schemas.microsoft.com/office/drawing/2014/main" id="{B93C44D1-D5F4-427F-8938-F82596A07957}"/>
              </a:ext>
            </a:extLst>
          </p:cNvPr>
          <p:cNvSpPr>
            <a:spLocks noGrp="1" noChangeArrowheads="1"/>
          </p:cNvSpPr>
          <p:nvPr>
            <p:ph type="title"/>
          </p:nvPr>
        </p:nvSpPr>
        <p:spPr/>
        <p:txBody>
          <a:bodyPr/>
          <a:lstStyle/>
          <a:p>
            <a:r>
              <a:rPr lang="es-CL" altLang="es-CL"/>
              <a:t>Potencia en una onda</a:t>
            </a:r>
            <a:endParaRPr lang="es-ES_tradnl" altLang="es-CL"/>
          </a:p>
        </p:txBody>
      </p:sp>
      <p:sp>
        <p:nvSpPr>
          <p:cNvPr id="41987" name="Rectangle 3">
            <a:extLst>
              <a:ext uri="{FF2B5EF4-FFF2-40B4-BE49-F238E27FC236}">
                <a16:creationId xmlns:a16="http://schemas.microsoft.com/office/drawing/2014/main" id="{9351014A-2476-419A-832B-6E5505E36885}"/>
              </a:ext>
            </a:extLst>
          </p:cNvPr>
          <p:cNvSpPr>
            <a:spLocks noGrp="1" noChangeArrowheads="1"/>
          </p:cNvSpPr>
          <p:nvPr>
            <p:ph type="body" idx="1"/>
          </p:nvPr>
        </p:nvSpPr>
        <p:spPr/>
        <p:txBody>
          <a:bodyPr/>
          <a:lstStyle/>
          <a:p>
            <a:r>
              <a:rPr lang="es-CL" altLang="es-CL" sz="2400"/>
              <a:t>Como la onda se mueve por la cuerda, esta energía pasa por un punto dado de la cuerda en un intervalo de tiempo de un período de oscilación.</a:t>
            </a:r>
          </a:p>
          <a:p>
            <a:r>
              <a:rPr lang="es-CL" altLang="es-CL" sz="2400"/>
              <a:t>La potencia promedio, o tasa de transferencia de energía asociada a la onda es dada por:</a:t>
            </a:r>
          </a:p>
          <a:p>
            <a:endParaRPr lang="es-CL" altLang="es-CL" sz="2400"/>
          </a:p>
          <a:p>
            <a:endParaRPr lang="es-CL" altLang="es-CL" sz="2400"/>
          </a:p>
          <a:p>
            <a:endParaRPr lang="es-CL" altLang="es-CL" sz="2400"/>
          </a:p>
          <a:p>
            <a:r>
              <a:rPr lang="es-CL" altLang="es-CL" sz="2400"/>
              <a:t>La tasa de transferencia de energía en cualquier onda sinusoidal es proporcional al cuadrado de la frecuencia y al cuadrado de la amplitud de la onda</a:t>
            </a:r>
            <a:endParaRPr lang="es-ES_tradnl" altLang="es-CL" sz="2400"/>
          </a:p>
        </p:txBody>
      </p:sp>
      <p:pic>
        <p:nvPicPr>
          <p:cNvPr id="41990" name="Picture 6">
            <a:extLst>
              <a:ext uri="{FF2B5EF4-FFF2-40B4-BE49-F238E27FC236}">
                <a16:creationId xmlns:a16="http://schemas.microsoft.com/office/drawing/2014/main" id="{74E3F7BB-A161-4CF9-A1F7-6ACF3D144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3716338"/>
            <a:ext cx="6913563"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número de diapositiva 5">
            <a:extLst>
              <a:ext uri="{FF2B5EF4-FFF2-40B4-BE49-F238E27FC236}">
                <a16:creationId xmlns:a16="http://schemas.microsoft.com/office/drawing/2014/main" id="{2174D976-01FF-4E11-930F-5116159DE839}"/>
              </a:ext>
            </a:extLst>
          </p:cNvPr>
          <p:cNvSpPr>
            <a:spLocks noGrp="1"/>
          </p:cNvSpPr>
          <p:nvPr>
            <p:ph type="sldNum" sz="quarter" idx="12"/>
          </p:nvPr>
        </p:nvSpPr>
        <p:spPr/>
        <p:txBody>
          <a:bodyPr/>
          <a:lstStyle/>
          <a:p>
            <a:fld id="{B2FA3F7D-8456-44DD-8FB6-58CA0A2C2F8E}" type="slidenum">
              <a:rPr lang="es-ES_tradnl" altLang="es-CL"/>
              <a:pPr/>
              <a:t>35</a:t>
            </a:fld>
            <a:endParaRPr lang="es-ES_tradnl" altLang="es-CL"/>
          </a:p>
        </p:txBody>
      </p:sp>
      <p:sp>
        <p:nvSpPr>
          <p:cNvPr id="46082" name="Rectangle 2">
            <a:extLst>
              <a:ext uri="{FF2B5EF4-FFF2-40B4-BE49-F238E27FC236}">
                <a16:creationId xmlns:a16="http://schemas.microsoft.com/office/drawing/2014/main" id="{E5FEE5B5-5BD9-4735-92D7-934B08F0891E}"/>
              </a:ext>
            </a:extLst>
          </p:cNvPr>
          <p:cNvSpPr>
            <a:spLocks noGrp="1" noChangeArrowheads="1"/>
          </p:cNvSpPr>
          <p:nvPr>
            <p:ph type="title"/>
          </p:nvPr>
        </p:nvSpPr>
        <p:spPr/>
        <p:txBody>
          <a:bodyPr/>
          <a:lstStyle/>
          <a:p>
            <a:r>
              <a:rPr lang="es-CL" altLang="es-CL"/>
              <a:t>Ejemplo</a:t>
            </a:r>
            <a:endParaRPr lang="es-ES_tradnl" altLang="es-CL"/>
          </a:p>
        </p:txBody>
      </p:sp>
      <p:sp>
        <p:nvSpPr>
          <p:cNvPr id="46083" name="Rectangle 3">
            <a:extLst>
              <a:ext uri="{FF2B5EF4-FFF2-40B4-BE49-F238E27FC236}">
                <a16:creationId xmlns:a16="http://schemas.microsoft.com/office/drawing/2014/main" id="{079A88C4-54CD-43AA-BD74-980B9B919F21}"/>
              </a:ext>
            </a:extLst>
          </p:cNvPr>
          <p:cNvSpPr>
            <a:spLocks noGrp="1" noChangeArrowheads="1"/>
          </p:cNvSpPr>
          <p:nvPr>
            <p:ph type="body" idx="1"/>
          </p:nvPr>
        </p:nvSpPr>
        <p:spPr/>
        <p:txBody>
          <a:bodyPr/>
          <a:lstStyle/>
          <a:p>
            <a:r>
              <a:rPr lang="es-CL" altLang="es-CL" sz="2000"/>
              <a:t>Una cuerda tensa con densidad</a:t>
            </a:r>
            <a:r>
              <a:rPr lang="es-CL" altLang="es-CL"/>
              <a:t>         </a:t>
            </a:r>
            <a:r>
              <a:rPr lang="es-CL" altLang="es-CL" sz="2000"/>
              <a:t>                 se somete a una tensión de         . ¿Cuánta potencia debe suministrarse a la cuerda para generar ondas sinusoidales a una frecuencia de            y una amplitud de         ? </a:t>
            </a:r>
          </a:p>
          <a:p>
            <a:endParaRPr lang="es-CL" altLang="es-CL" sz="2000"/>
          </a:p>
          <a:p>
            <a:r>
              <a:rPr lang="es-CL" altLang="es-CL" sz="2000"/>
              <a:t>Si la cuerda debe transferir energía a una tasa de               ¿cuál debe ser la amplitud necesaria si todos los otros parámetros permanecen iguales? </a:t>
            </a:r>
            <a:endParaRPr lang="el-GR" altLang="es-CL" sz="2000"/>
          </a:p>
        </p:txBody>
      </p:sp>
      <p:pic>
        <p:nvPicPr>
          <p:cNvPr id="46084" name="Picture 4">
            <a:extLst>
              <a:ext uri="{FF2B5EF4-FFF2-40B4-BE49-F238E27FC236}">
                <a16:creationId xmlns:a16="http://schemas.microsoft.com/office/drawing/2014/main" id="{B26DC92F-252C-401A-961C-89C2F2D1E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1719263"/>
            <a:ext cx="216058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5" name="Picture 5">
            <a:extLst>
              <a:ext uri="{FF2B5EF4-FFF2-40B4-BE49-F238E27FC236}">
                <a16:creationId xmlns:a16="http://schemas.microsoft.com/office/drawing/2014/main" id="{CF859104-3FC3-4C23-A1CE-BD5BFD4B7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133600"/>
            <a:ext cx="5889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6" name="Picture 6">
            <a:extLst>
              <a:ext uri="{FF2B5EF4-FFF2-40B4-BE49-F238E27FC236}">
                <a16:creationId xmlns:a16="http://schemas.microsoft.com/office/drawing/2014/main" id="{78617450-7CC8-4241-8DD6-45F8B6D5EE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2420938"/>
            <a:ext cx="696912"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7" name="Picture 7">
            <a:extLst>
              <a:ext uri="{FF2B5EF4-FFF2-40B4-BE49-F238E27FC236}">
                <a16:creationId xmlns:a16="http://schemas.microsoft.com/office/drawing/2014/main" id="{645FD49E-8522-41E9-AD68-F9359D5F8D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5200" y="2757488"/>
            <a:ext cx="608013"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8" name="Picture 8">
            <a:extLst>
              <a:ext uri="{FF2B5EF4-FFF2-40B4-BE49-F238E27FC236}">
                <a16:creationId xmlns:a16="http://schemas.microsoft.com/office/drawing/2014/main" id="{A6546201-4C3A-4A42-8CDA-029C223484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0250" y="3414713"/>
            <a:ext cx="63500" cy="2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91" name="Picture 11">
            <a:extLst>
              <a:ext uri="{FF2B5EF4-FFF2-40B4-BE49-F238E27FC236}">
                <a16:creationId xmlns:a16="http://schemas.microsoft.com/office/drawing/2014/main" id="{61C42E67-D193-4DAB-98AA-CA2A14631C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688" y="3500438"/>
            <a:ext cx="9858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arcador de número de diapositiva 5">
            <a:extLst>
              <a:ext uri="{FF2B5EF4-FFF2-40B4-BE49-F238E27FC236}">
                <a16:creationId xmlns:a16="http://schemas.microsoft.com/office/drawing/2014/main" id="{1DEC65F8-F289-4B38-AC00-FCBBC0D112E6}"/>
              </a:ext>
            </a:extLst>
          </p:cNvPr>
          <p:cNvSpPr>
            <a:spLocks noGrp="1"/>
          </p:cNvSpPr>
          <p:nvPr>
            <p:ph type="sldNum" sz="quarter" idx="12"/>
          </p:nvPr>
        </p:nvSpPr>
        <p:spPr/>
        <p:txBody>
          <a:bodyPr/>
          <a:lstStyle/>
          <a:p>
            <a:fld id="{483C03B9-73E8-4000-BC68-AF97754E10C2}" type="slidenum">
              <a:rPr lang="es-ES_tradnl" altLang="es-CL"/>
              <a:pPr/>
              <a:t>36</a:t>
            </a:fld>
            <a:endParaRPr lang="es-ES_tradnl" altLang="es-CL"/>
          </a:p>
        </p:txBody>
      </p:sp>
      <p:sp>
        <p:nvSpPr>
          <p:cNvPr id="47106" name="Rectangle 2">
            <a:extLst>
              <a:ext uri="{FF2B5EF4-FFF2-40B4-BE49-F238E27FC236}">
                <a16:creationId xmlns:a16="http://schemas.microsoft.com/office/drawing/2014/main" id="{A3F41D96-58A0-4D4C-B586-FFA9924E2FE2}"/>
              </a:ext>
            </a:extLst>
          </p:cNvPr>
          <p:cNvSpPr>
            <a:spLocks noGrp="1" noChangeArrowheads="1"/>
          </p:cNvSpPr>
          <p:nvPr>
            <p:ph type="title"/>
          </p:nvPr>
        </p:nvSpPr>
        <p:spPr/>
        <p:txBody>
          <a:bodyPr/>
          <a:lstStyle/>
          <a:p>
            <a:r>
              <a:rPr lang="es-CL" altLang="es-CL"/>
              <a:t>Ecuación de la Onda</a:t>
            </a:r>
            <a:endParaRPr lang="es-ES_tradnl" altLang="es-CL"/>
          </a:p>
        </p:txBody>
      </p:sp>
      <p:pic>
        <p:nvPicPr>
          <p:cNvPr id="47108" name="Picture 4">
            <a:extLst>
              <a:ext uri="{FF2B5EF4-FFF2-40B4-BE49-F238E27FC236}">
                <a16:creationId xmlns:a16="http://schemas.microsoft.com/office/drawing/2014/main" id="{610E9B64-9998-48A0-B6DA-E9C92715D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1700213"/>
            <a:ext cx="2844800" cy="1763712"/>
          </a:xfrm>
          <a:prstGeom prst="rect">
            <a:avLst/>
          </a:prstGeom>
          <a:noFill/>
          <a:extLst>
            <a:ext uri="{909E8E84-426E-40DD-AFC4-6F175D3DCCD1}">
              <a14:hiddenFill xmlns:a14="http://schemas.microsoft.com/office/drawing/2010/main">
                <a:solidFill>
                  <a:srgbClr val="FFFFFF"/>
                </a:solidFill>
              </a14:hiddenFill>
            </a:ext>
          </a:extLst>
        </p:spPr>
      </p:pic>
      <p:sp>
        <p:nvSpPr>
          <p:cNvPr id="47109" name="Text Box 5">
            <a:extLst>
              <a:ext uri="{FF2B5EF4-FFF2-40B4-BE49-F238E27FC236}">
                <a16:creationId xmlns:a16="http://schemas.microsoft.com/office/drawing/2014/main" id="{2D2DE802-3FDF-41D2-AE7A-D7C84D9460C1}"/>
              </a:ext>
            </a:extLst>
          </p:cNvPr>
          <p:cNvSpPr txBox="1">
            <a:spLocks noChangeArrowheads="1"/>
          </p:cNvSpPr>
          <p:nvPr/>
        </p:nvSpPr>
        <p:spPr bwMode="auto">
          <a:xfrm>
            <a:off x="474663" y="1268413"/>
            <a:ext cx="840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Todas las funciones de onda            son soluciones de la ecuación de onda lineal</a:t>
            </a:r>
            <a:endParaRPr lang="es-ES_tradnl" altLang="es-CL" sz="1800"/>
          </a:p>
        </p:txBody>
      </p:sp>
      <p:sp>
        <p:nvSpPr>
          <p:cNvPr id="47110" name="Text Box 6">
            <a:extLst>
              <a:ext uri="{FF2B5EF4-FFF2-40B4-BE49-F238E27FC236}">
                <a16:creationId xmlns:a16="http://schemas.microsoft.com/office/drawing/2014/main" id="{80E81873-72FC-468D-9AC9-FFFCB594315E}"/>
              </a:ext>
            </a:extLst>
          </p:cNvPr>
          <p:cNvSpPr txBox="1">
            <a:spLocks noChangeArrowheads="1"/>
          </p:cNvSpPr>
          <p:nvPr/>
        </p:nvSpPr>
        <p:spPr bwMode="auto">
          <a:xfrm>
            <a:off x="468313" y="1693863"/>
            <a:ext cx="5480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Derivamos esta ecuación para ondas en una cuerda</a:t>
            </a:r>
            <a:endParaRPr lang="es-ES_tradnl" altLang="es-CL" sz="1800"/>
          </a:p>
        </p:txBody>
      </p:sp>
      <p:sp>
        <p:nvSpPr>
          <p:cNvPr id="47111" name="Text Box 7">
            <a:extLst>
              <a:ext uri="{FF2B5EF4-FFF2-40B4-BE49-F238E27FC236}">
                <a16:creationId xmlns:a16="http://schemas.microsoft.com/office/drawing/2014/main" id="{50AA70E1-C801-40A8-918F-007CA9522272}"/>
              </a:ext>
            </a:extLst>
          </p:cNvPr>
          <p:cNvSpPr txBox="1">
            <a:spLocks noChangeArrowheads="1"/>
          </p:cNvSpPr>
          <p:nvPr/>
        </p:nvSpPr>
        <p:spPr bwMode="auto">
          <a:xfrm>
            <a:off x="468313" y="2060575"/>
            <a:ext cx="4870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Consideramos un elemento de medio de largo</a:t>
            </a:r>
          </a:p>
          <a:p>
            <a:r>
              <a:rPr lang="es-CL" altLang="es-CL" sz="1800"/>
              <a:t>y las fuerzas que actúan sobre él </a:t>
            </a:r>
            <a:endParaRPr lang="es-ES_tradnl" altLang="es-CL" sz="1800"/>
          </a:p>
        </p:txBody>
      </p:sp>
      <p:pic>
        <p:nvPicPr>
          <p:cNvPr id="47112" name="Picture 8">
            <a:extLst>
              <a:ext uri="{FF2B5EF4-FFF2-40B4-BE49-F238E27FC236}">
                <a16:creationId xmlns:a16="http://schemas.microsoft.com/office/drawing/2014/main" id="{ADD6C3EF-BE15-4C80-93DA-D4F55FFED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2108200"/>
            <a:ext cx="392113"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4" name="Text Box 10">
            <a:extLst>
              <a:ext uri="{FF2B5EF4-FFF2-40B4-BE49-F238E27FC236}">
                <a16:creationId xmlns:a16="http://schemas.microsoft.com/office/drawing/2014/main" id="{7888B268-8E34-4C58-9E7F-87EF44F22D38}"/>
              </a:ext>
            </a:extLst>
          </p:cNvPr>
          <p:cNvSpPr txBox="1">
            <a:spLocks noChangeArrowheads="1"/>
          </p:cNvSpPr>
          <p:nvPr/>
        </p:nvSpPr>
        <p:spPr bwMode="auto">
          <a:xfrm>
            <a:off x="539750" y="3709988"/>
            <a:ext cx="464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Con la aproximación de ángulos pequeños: </a:t>
            </a:r>
            <a:endParaRPr lang="es-ES_tradnl" altLang="es-CL" sz="1800"/>
          </a:p>
        </p:txBody>
      </p:sp>
      <p:sp>
        <p:nvSpPr>
          <p:cNvPr id="47116" name="Text Box 12">
            <a:extLst>
              <a:ext uri="{FF2B5EF4-FFF2-40B4-BE49-F238E27FC236}">
                <a16:creationId xmlns:a16="http://schemas.microsoft.com/office/drawing/2014/main" id="{468D20E6-C294-4CE7-8B36-E1F46E0A204D}"/>
              </a:ext>
            </a:extLst>
          </p:cNvPr>
          <p:cNvSpPr txBox="1">
            <a:spLocks noChangeArrowheads="1"/>
          </p:cNvSpPr>
          <p:nvPr/>
        </p:nvSpPr>
        <p:spPr bwMode="auto">
          <a:xfrm>
            <a:off x="539750" y="4143375"/>
            <a:ext cx="431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Para un determinado instante de tiempo:</a:t>
            </a:r>
            <a:endParaRPr lang="es-ES_tradnl" altLang="es-CL" sz="1800"/>
          </a:p>
        </p:txBody>
      </p:sp>
      <p:pic>
        <p:nvPicPr>
          <p:cNvPr id="47117" name="Picture 13">
            <a:extLst>
              <a:ext uri="{FF2B5EF4-FFF2-40B4-BE49-F238E27FC236}">
                <a16:creationId xmlns:a16="http://schemas.microsoft.com/office/drawing/2014/main" id="{87202295-B829-4B08-82B3-B1FE28C90D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18025"/>
            <a:ext cx="165576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8" name="Picture 14">
            <a:extLst>
              <a:ext uri="{FF2B5EF4-FFF2-40B4-BE49-F238E27FC236}">
                <a16:creationId xmlns:a16="http://schemas.microsoft.com/office/drawing/2014/main" id="{8EFBEF91-D076-4158-AD4B-9C92062EC9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50" y="1282700"/>
            <a:ext cx="6619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9" name="Picture 15">
            <a:extLst>
              <a:ext uri="{FF2B5EF4-FFF2-40B4-BE49-F238E27FC236}">
                <a16:creationId xmlns:a16="http://schemas.microsoft.com/office/drawing/2014/main" id="{942BB78D-4C33-446A-A627-A939545EBA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575" y="4530725"/>
            <a:ext cx="1655763"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20" name="Text Box 16">
            <a:extLst>
              <a:ext uri="{FF2B5EF4-FFF2-40B4-BE49-F238E27FC236}">
                <a16:creationId xmlns:a16="http://schemas.microsoft.com/office/drawing/2014/main" id="{637AF5B4-25E0-417B-9C89-E0A6C42F2B45}"/>
              </a:ext>
            </a:extLst>
          </p:cNvPr>
          <p:cNvSpPr txBox="1">
            <a:spLocks noChangeArrowheads="1"/>
          </p:cNvSpPr>
          <p:nvPr/>
        </p:nvSpPr>
        <p:spPr bwMode="auto">
          <a:xfrm>
            <a:off x="2627313" y="464661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y</a:t>
            </a:r>
            <a:endParaRPr lang="es-ES_tradnl" altLang="es-CL" sz="1800"/>
          </a:p>
        </p:txBody>
      </p:sp>
      <p:pic>
        <p:nvPicPr>
          <p:cNvPr id="47126" name="Picture 22">
            <a:extLst>
              <a:ext uri="{FF2B5EF4-FFF2-40B4-BE49-F238E27FC236}">
                <a16:creationId xmlns:a16="http://schemas.microsoft.com/office/drawing/2014/main" id="{80EB5392-748F-4C02-9160-E17510AA4F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063" y="3525838"/>
            <a:ext cx="1223962"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25" name="AutoShape 21">
            <a:extLst>
              <a:ext uri="{FF2B5EF4-FFF2-40B4-BE49-F238E27FC236}">
                <a16:creationId xmlns:a16="http://schemas.microsoft.com/office/drawing/2014/main" id="{3444C37C-3256-4F63-B417-592F8AC2AAF5}"/>
              </a:ext>
            </a:extLst>
          </p:cNvPr>
          <p:cNvSpPr>
            <a:spLocks/>
          </p:cNvSpPr>
          <p:nvPr/>
        </p:nvSpPr>
        <p:spPr bwMode="auto">
          <a:xfrm>
            <a:off x="5148263" y="3573463"/>
            <a:ext cx="576262" cy="647700"/>
          </a:xfrm>
          <a:prstGeom prst="leftBrace">
            <a:avLst>
              <a:gd name="adj1" fmla="val 936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47127" name="AutoShape 23">
            <a:extLst>
              <a:ext uri="{FF2B5EF4-FFF2-40B4-BE49-F238E27FC236}">
                <a16:creationId xmlns:a16="http://schemas.microsoft.com/office/drawing/2014/main" id="{2137EB27-5A90-410E-AED7-392663C7FF83}"/>
              </a:ext>
            </a:extLst>
          </p:cNvPr>
          <p:cNvSpPr>
            <a:spLocks noChangeArrowheads="1"/>
          </p:cNvSpPr>
          <p:nvPr/>
        </p:nvSpPr>
        <p:spPr bwMode="auto">
          <a:xfrm>
            <a:off x="6875463" y="3716338"/>
            <a:ext cx="360362" cy="215900"/>
          </a:xfrm>
          <a:prstGeom prst="rightArrow">
            <a:avLst>
              <a:gd name="adj1" fmla="val 50000"/>
              <a:gd name="adj2" fmla="val 4172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pic>
        <p:nvPicPr>
          <p:cNvPr id="47129" name="Picture 25">
            <a:extLst>
              <a:ext uri="{FF2B5EF4-FFF2-40B4-BE49-F238E27FC236}">
                <a16:creationId xmlns:a16="http://schemas.microsoft.com/office/drawing/2014/main" id="{9B714F51-6A1B-4DB6-BA24-1EFA94E972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8850" y="3644900"/>
            <a:ext cx="159702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31" name="Picture 27">
            <a:extLst>
              <a:ext uri="{FF2B5EF4-FFF2-40B4-BE49-F238E27FC236}">
                <a16:creationId xmlns:a16="http://schemas.microsoft.com/office/drawing/2014/main" id="{74D57075-EBDE-485F-82D4-5A72C60351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750" y="2924175"/>
            <a:ext cx="4967288"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32" name="Picture 28">
            <a:extLst>
              <a:ext uri="{FF2B5EF4-FFF2-40B4-BE49-F238E27FC236}">
                <a16:creationId xmlns:a16="http://schemas.microsoft.com/office/drawing/2014/main" id="{DC615F3F-D6DC-4BAB-B259-83D6248C43C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1913" y="5300663"/>
            <a:ext cx="6480175" cy="798512"/>
          </a:xfrm>
          <a:prstGeom prst="rect">
            <a:avLst/>
          </a:prstGeom>
          <a:noFill/>
          <a:ln w="31750">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número de diapositiva 5">
            <a:extLst>
              <a:ext uri="{FF2B5EF4-FFF2-40B4-BE49-F238E27FC236}">
                <a16:creationId xmlns:a16="http://schemas.microsoft.com/office/drawing/2014/main" id="{E909F628-5CCB-48B6-887A-EDAC9967F6D2}"/>
              </a:ext>
            </a:extLst>
          </p:cNvPr>
          <p:cNvSpPr>
            <a:spLocks noGrp="1"/>
          </p:cNvSpPr>
          <p:nvPr>
            <p:ph type="sldNum" sz="quarter" idx="12"/>
          </p:nvPr>
        </p:nvSpPr>
        <p:spPr/>
        <p:txBody>
          <a:bodyPr/>
          <a:lstStyle/>
          <a:p>
            <a:fld id="{63C5BEC7-E3DE-4ABD-A2BD-966A3AAA92AD}" type="slidenum">
              <a:rPr lang="es-ES_tradnl" altLang="es-CL"/>
              <a:pPr/>
              <a:t>37</a:t>
            </a:fld>
            <a:endParaRPr lang="es-ES_tradnl" altLang="es-CL"/>
          </a:p>
        </p:txBody>
      </p:sp>
      <p:sp>
        <p:nvSpPr>
          <p:cNvPr id="50178" name="Rectangle 2">
            <a:extLst>
              <a:ext uri="{FF2B5EF4-FFF2-40B4-BE49-F238E27FC236}">
                <a16:creationId xmlns:a16="http://schemas.microsoft.com/office/drawing/2014/main" id="{03753EB2-6022-424C-9555-461918D37215}"/>
              </a:ext>
            </a:extLst>
          </p:cNvPr>
          <p:cNvSpPr>
            <a:spLocks noGrp="1" noChangeArrowheads="1"/>
          </p:cNvSpPr>
          <p:nvPr>
            <p:ph type="title"/>
          </p:nvPr>
        </p:nvSpPr>
        <p:spPr/>
        <p:txBody>
          <a:bodyPr/>
          <a:lstStyle/>
          <a:p>
            <a:r>
              <a:rPr lang="es-CL" altLang="es-CL"/>
              <a:t>Ecuación de la Onda</a:t>
            </a:r>
            <a:endParaRPr lang="es-ES_tradnl" altLang="es-CL"/>
          </a:p>
        </p:txBody>
      </p:sp>
      <p:pic>
        <p:nvPicPr>
          <p:cNvPr id="50182" name="Picture 6">
            <a:extLst>
              <a:ext uri="{FF2B5EF4-FFF2-40B4-BE49-F238E27FC236}">
                <a16:creationId xmlns:a16="http://schemas.microsoft.com/office/drawing/2014/main" id="{8763E5B2-C12B-413B-893B-1DB9EB4F7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0" y="3789363"/>
            <a:ext cx="2089150" cy="854075"/>
          </a:xfrm>
          <a:prstGeom prst="rect">
            <a:avLst/>
          </a:prstGeom>
          <a:noFill/>
          <a:ln w="31750">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4" name="Text Box 8">
            <a:extLst>
              <a:ext uri="{FF2B5EF4-FFF2-40B4-BE49-F238E27FC236}">
                <a16:creationId xmlns:a16="http://schemas.microsoft.com/office/drawing/2014/main" id="{230ECF8F-AF52-4B9E-BC69-2F69344ED765}"/>
              </a:ext>
            </a:extLst>
          </p:cNvPr>
          <p:cNvSpPr txBox="1">
            <a:spLocks noChangeArrowheads="1"/>
          </p:cNvSpPr>
          <p:nvPr/>
        </p:nvSpPr>
        <p:spPr bwMode="auto">
          <a:xfrm>
            <a:off x="755650" y="4941888"/>
            <a:ext cx="2000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Solución General:</a:t>
            </a:r>
            <a:endParaRPr lang="es-ES_tradnl" altLang="es-CL" sz="1800"/>
          </a:p>
        </p:txBody>
      </p:sp>
      <p:pic>
        <p:nvPicPr>
          <p:cNvPr id="50186" name="Picture 10">
            <a:extLst>
              <a:ext uri="{FF2B5EF4-FFF2-40B4-BE49-F238E27FC236}">
                <a16:creationId xmlns:a16="http://schemas.microsoft.com/office/drawing/2014/main" id="{CBD41864-2E12-4AB0-8263-45F45887B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5445125"/>
            <a:ext cx="5616575"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8" name="Picture 12">
            <a:extLst>
              <a:ext uri="{FF2B5EF4-FFF2-40B4-BE49-F238E27FC236}">
                <a16:creationId xmlns:a16="http://schemas.microsoft.com/office/drawing/2014/main" id="{E9CB6BAC-6846-4739-B0EF-FA07383ED9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3789363"/>
            <a:ext cx="1511300" cy="873125"/>
          </a:xfrm>
          <a:prstGeom prst="rect">
            <a:avLst/>
          </a:prstGeom>
          <a:noFill/>
          <a:ln w="31750">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9" name="Picture 13">
            <a:extLst>
              <a:ext uri="{FF2B5EF4-FFF2-40B4-BE49-F238E27FC236}">
                <a16:creationId xmlns:a16="http://schemas.microsoft.com/office/drawing/2014/main" id="{01F859B9-25BF-4C26-BA9C-B43DBB590C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538" y="1341438"/>
            <a:ext cx="4824412" cy="93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90" name="Picture 14">
            <a:extLst>
              <a:ext uri="{FF2B5EF4-FFF2-40B4-BE49-F238E27FC236}">
                <a16:creationId xmlns:a16="http://schemas.microsoft.com/office/drawing/2014/main" id="{A9B916CB-6B24-453C-A2F4-858871107B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888" y="2420938"/>
            <a:ext cx="6550025" cy="90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número de diapositiva 5">
            <a:extLst>
              <a:ext uri="{FF2B5EF4-FFF2-40B4-BE49-F238E27FC236}">
                <a16:creationId xmlns:a16="http://schemas.microsoft.com/office/drawing/2014/main" id="{BFB47218-7A47-4754-B55E-B91BC5FEA541}"/>
              </a:ext>
            </a:extLst>
          </p:cNvPr>
          <p:cNvSpPr>
            <a:spLocks noGrp="1"/>
          </p:cNvSpPr>
          <p:nvPr>
            <p:ph type="sldNum" sz="quarter" idx="12"/>
          </p:nvPr>
        </p:nvSpPr>
        <p:spPr/>
        <p:txBody>
          <a:bodyPr/>
          <a:lstStyle/>
          <a:p>
            <a:fld id="{707A1C52-8EBC-4387-9413-CAEFCE664D44}" type="slidenum">
              <a:rPr lang="es-ES_tradnl" altLang="es-CL"/>
              <a:pPr/>
              <a:t>38</a:t>
            </a:fld>
            <a:endParaRPr lang="es-ES_tradnl" altLang="es-CL"/>
          </a:p>
        </p:txBody>
      </p:sp>
      <p:pic>
        <p:nvPicPr>
          <p:cNvPr id="48134" name="Picture 6">
            <a:extLst>
              <a:ext uri="{FF2B5EF4-FFF2-40B4-BE49-F238E27FC236}">
                <a16:creationId xmlns:a16="http://schemas.microsoft.com/office/drawing/2014/main" id="{41975716-D915-4562-8185-EFA9B5852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3638550"/>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48130" name="Rectangle 2">
            <a:extLst>
              <a:ext uri="{FF2B5EF4-FFF2-40B4-BE49-F238E27FC236}">
                <a16:creationId xmlns:a16="http://schemas.microsoft.com/office/drawing/2014/main" id="{D1D542DF-0241-4A4B-9EC6-AA75F43DE686}"/>
              </a:ext>
            </a:extLst>
          </p:cNvPr>
          <p:cNvSpPr>
            <a:spLocks noGrp="1" noChangeArrowheads="1"/>
          </p:cNvSpPr>
          <p:nvPr>
            <p:ph type="title"/>
          </p:nvPr>
        </p:nvSpPr>
        <p:spPr/>
        <p:txBody>
          <a:bodyPr/>
          <a:lstStyle/>
          <a:p>
            <a:r>
              <a:rPr lang="es-CL" altLang="es-CL"/>
              <a:t>Principio de Superposición</a:t>
            </a:r>
            <a:endParaRPr lang="es-ES_tradnl" altLang="es-CL"/>
          </a:p>
        </p:txBody>
      </p:sp>
      <p:sp>
        <p:nvSpPr>
          <p:cNvPr id="48132" name="Text Box 4">
            <a:extLst>
              <a:ext uri="{FF2B5EF4-FFF2-40B4-BE49-F238E27FC236}">
                <a16:creationId xmlns:a16="http://schemas.microsoft.com/office/drawing/2014/main" id="{F291234F-239A-4D7C-99EA-1EF0547129AB}"/>
              </a:ext>
            </a:extLst>
          </p:cNvPr>
          <p:cNvSpPr txBox="1">
            <a:spLocks noChangeArrowheads="1"/>
          </p:cNvSpPr>
          <p:nvPr/>
        </p:nvSpPr>
        <p:spPr bwMode="auto">
          <a:xfrm>
            <a:off x="304800" y="1412875"/>
            <a:ext cx="86804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Cuando varias ondas se combinan en un punto, el desplazamiento de cualquier </a:t>
            </a:r>
          </a:p>
          <a:p>
            <a:r>
              <a:rPr lang="es-CL" altLang="es-CL" sz="1800"/>
              <a:t>elemento de medio en un tiempo dado es la suma vectorial de los desplazamientos </a:t>
            </a:r>
          </a:p>
          <a:p>
            <a:r>
              <a:rPr lang="es-CL" altLang="es-CL" sz="1800"/>
              <a:t>que produciría cada onda individual que actúe por sí sola, esto se denomina </a:t>
            </a:r>
          </a:p>
          <a:p>
            <a:r>
              <a:rPr lang="es-CL" altLang="es-CL" sz="1800" b="1" i="1">
                <a:solidFill>
                  <a:schemeClr val="accent2"/>
                </a:solidFill>
              </a:rPr>
              <a:t>Principio de Superposición</a:t>
            </a:r>
            <a:endParaRPr lang="es-ES_tradnl" altLang="es-CL" sz="1800" b="1" i="1">
              <a:solidFill>
                <a:schemeClr val="accent2"/>
              </a:solidFill>
            </a:endParaRPr>
          </a:p>
        </p:txBody>
      </p:sp>
      <p:sp>
        <p:nvSpPr>
          <p:cNvPr id="48133" name="Text Box 5">
            <a:extLst>
              <a:ext uri="{FF2B5EF4-FFF2-40B4-BE49-F238E27FC236}">
                <a16:creationId xmlns:a16="http://schemas.microsoft.com/office/drawing/2014/main" id="{1366E255-B7AE-49EA-BE31-0E9A26FBEE60}"/>
              </a:ext>
            </a:extLst>
          </p:cNvPr>
          <p:cNvSpPr txBox="1">
            <a:spLocks noChangeArrowheads="1"/>
          </p:cNvSpPr>
          <p:nvPr/>
        </p:nvSpPr>
        <p:spPr bwMode="auto">
          <a:xfrm>
            <a:off x="339725" y="3017838"/>
            <a:ext cx="85534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Para ondas mecánicas en medios elásticos el principio de superposición es válido </a:t>
            </a:r>
          </a:p>
          <a:p>
            <a:r>
              <a:rPr lang="es-CL" altLang="es-CL" sz="1800"/>
              <a:t>cuando la fuerza de restitución varía linealmente con el desplazamiento.</a:t>
            </a:r>
          </a:p>
          <a:p>
            <a:r>
              <a:rPr lang="es-CL" altLang="es-CL" sz="1800"/>
              <a:t>Para ondas electromagnéticas es siempre válido.</a:t>
            </a:r>
            <a:endParaRPr lang="es-ES_tradnl" altLang="es-CL" sz="1800"/>
          </a:p>
        </p:txBody>
      </p:sp>
      <p:pic>
        <p:nvPicPr>
          <p:cNvPr id="48135" name="Picture 7">
            <a:extLst>
              <a:ext uri="{FF2B5EF4-FFF2-40B4-BE49-F238E27FC236}">
                <a16:creationId xmlns:a16="http://schemas.microsoft.com/office/drawing/2014/main" id="{552AB7CF-2BDC-4A3E-9BBC-CF7A8D9B2A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3983038"/>
            <a:ext cx="4243387"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7" name="Picture 9">
            <a:extLst>
              <a:ext uri="{FF2B5EF4-FFF2-40B4-BE49-F238E27FC236}">
                <a16:creationId xmlns:a16="http://schemas.microsoft.com/office/drawing/2014/main" id="{87CE457B-7A5D-4935-945E-30287EE4E1B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94338" y="4784725"/>
            <a:ext cx="2030412" cy="1524000"/>
          </a:xfrm>
          <a:prstGeom prst="rect">
            <a:avLst/>
          </a:prstGeom>
          <a:noFill/>
          <a:extLst>
            <a:ext uri="{909E8E84-426E-40DD-AFC4-6F175D3DCCD1}">
              <a14:hiddenFill xmlns:a14="http://schemas.microsoft.com/office/drawing/2010/main">
                <a:solidFill>
                  <a:srgbClr val="FFFFFF"/>
                </a:solidFill>
              </a14:hiddenFill>
            </a:ext>
          </a:extLst>
        </p:spPr>
      </p:pic>
      <p:sp>
        <p:nvSpPr>
          <p:cNvPr id="48138" name="Text Box 10">
            <a:extLst>
              <a:ext uri="{FF2B5EF4-FFF2-40B4-BE49-F238E27FC236}">
                <a16:creationId xmlns:a16="http://schemas.microsoft.com/office/drawing/2014/main" id="{29CE5815-62D0-4460-8432-E93A651CE05C}"/>
              </a:ext>
            </a:extLst>
          </p:cNvPr>
          <p:cNvSpPr txBox="1">
            <a:spLocks noChangeArrowheads="1"/>
          </p:cNvSpPr>
          <p:nvPr/>
        </p:nvSpPr>
        <p:spPr bwMode="auto">
          <a:xfrm>
            <a:off x="323850" y="2701925"/>
            <a:ext cx="631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El principio de superposición de ondas no siempre es válido!</a:t>
            </a:r>
            <a:endParaRPr lang="es-ES_tradnl" altLang="es-CL" sz="1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número de diapositiva 5">
            <a:extLst>
              <a:ext uri="{FF2B5EF4-FFF2-40B4-BE49-F238E27FC236}">
                <a16:creationId xmlns:a16="http://schemas.microsoft.com/office/drawing/2014/main" id="{78ACB349-E7AB-44F7-BCC4-5DCCB4EF7F65}"/>
              </a:ext>
            </a:extLst>
          </p:cNvPr>
          <p:cNvSpPr>
            <a:spLocks noGrp="1"/>
          </p:cNvSpPr>
          <p:nvPr>
            <p:ph type="sldNum" sz="quarter" idx="12"/>
          </p:nvPr>
        </p:nvSpPr>
        <p:spPr/>
        <p:txBody>
          <a:bodyPr/>
          <a:lstStyle/>
          <a:p>
            <a:fld id="{2F41D38A-598D-4ECE-A021-440BA6184747}" type="slidenum">
              <a:rPr lang="es-ES_tradnl" altLang="es-CL"/>
              <a:pPr/>
              <a:t>39</a:t>
            </a:fld>
            <a:endParaRPr lang="es-ES_tradnl" altLang="es-CL"/>
          </a:p>
        </p:txBody>
      </p:sp>
      <p:pic>
        <p:nvPicPr>
          <p:cNvPr id="60426" name="Picture 10">
            <a:extLst>
              <a:ext uri="{FF2B5EF4-FFF2-40B4-BE49-F238E27FC236}">
                <a16:creationId xmlns:a16="http://schemas.microsoft.com/office/drawing/2014/main" id="{080EDA81-2DE5-4DBC-B864-B1D2D5BC1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4508500"/>
            <a:ext cx="2708275" cy="1743075"/>
          </a:xfrm>
          <a:prstGeom prst="rect">
            <a:avLst/>
          </a:prstGeom>
          <a:noFill/>
          <a:extLst>
            <a:ext uri="{909E8E84-426E-40DD-AFC4-6F175D3DCCD1}">
              <a14:hiddenFill xmlns:a14="http://schemas.microsoft.com/office/drawing/2010/main">
                <a:solidFill>
                  <a:srgbClr val="FFFFFF"/>
                </a:solidFill>
              </a14:hiddenFill>
            </a:ext>
          </a:extLst>
        </p:spPr>
      </p:pic>
      <p:sp>
        <p:nvSpPr>
          <p:cNvPr id="60418" name="Rectangle 2">
            <a:extLst>
              <a:ext uri="{FF2B5EF4-FFF2-40B4-BE49-F238E27FC236}">
                <a16:creationId xmlns:a16="http://schemas.microsoft.com/office/drawing/2014/main" id="{10E61355-9255-4195-8BD0-E9542A0C5338}"/>
              </a:ext>
            </a:extLst>
          </p:cNvPr>
          <p:cNvSpPr>
            <a:spLocks noGrp="1" noChangeArrowheads="1"/>
          </p:cNvSpPr>
          <p:nvPr>
            <p:ph type="title"/>
          </p:nvPr>
        </p:nvSpPr>
        <p:spPr/>
        <p:txBody>
          <a:bodyPr/>
          <a:lstStyle/>
          <a:p>
            <a:r>
              <a:rPr lang="es-CL" altLang="es-CL"/>
              <a:t>Patrones de onda complicados</a:t>
            </a:r>
            <a:endParaRPr lang="es-ES_tradnl" altLang="es-CL"/>
          </a:p>
        </p:txBody>
      </p:sp>
      <p:pic>
        <p:nvPicPr>
          <p:cNvPr id="60424" name="Picture 8">
            <a:extLst>
              <a:ext uri="{FF2B5EF4-FFF2-40B4-BE49-F238E27FC236}">
                <a16:creationId xmlns:a16="http://schemas.microsoft.com/office/drawing/2014/main" id="{992E7CE1-47D1-4971-9B60-4B89A279B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3860800"/>
            <a:ext cx="2663825" cy="1738313"/>
          </a:xfrm>
          <a:prstGeom prst="rect">
            <a:avLst/>
          </a:prstGeom>
          <a:noFill/>
          <a:extLst>
            <a:ext uri="{909E8E84-426E-40DD-AFC4-6F175D3DCCD1}">
              <a14:hiddenFill xmlns:a14="http://schemas.microsoft.com/office/drawing/2010/main">
                <a:solidFill>
                  <a:srgbClr val="FFFFFF"/>
                </a:solidFill>
              </a14:hiddenFill>
            </a:ext>
          </a:extLst>
        </p:spPr>
      </p:pic>
      <p:pic>
        <p:nvPicPr>
          <p:cNvPr id="60425" name="Picture 9">
            <a:extLst>
              <a:ext uri="{FF2B5EF4-FFF2-40B4-BE49-F238E27FC236}">
                <a16:creationId xmlns:a16="http://schemas.microsoft.com/office/drawing/2014/main" id="{C563CA8F-687A-477C-B013-BE57EBBB61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2781300"/>
            <a:ext cx="2722562" cy="1754188"/>
          </a:xfrm>
          <a:prstGeom prst="rect">
            <a:avLst/>
          </a:prstGeom>
          <a:noFill/>
          <a:extLst>
            <a:ext uri="{909E8E84-426E-40DD-AFC4-6F175D3DCCD1}">
              <a14:hiddenFill xmlns:a14="http://schemas.microsoft.com/office/drawing/2010/main">
                <a:solidFill>
                  <a:srgbClr val="FFFFFF"/>
                </a:solidFill>
              </a14:hiddenFill>
            </a:ext>
          </a:extLst>
        </p:spPr>
      </p:pic>
      <p:sp>
        <p:nvSpPr>
          <p:cNvPr id="60427" name="Text Box 11">
            <a:extLst>
              <a:ext uri="{FF2B5EF4-FFF2-40B4-BE49-F238E27FC236}">
                <a16:creationId xmlns:a16="http://schemas.microsoft.com/office/drawing/2014/main" id="{7DC98C69-AF0B-4281-B7E9-B42403E67EAF}"/>
              </a:ext>
            </a:extLst>
          </p:cNvPr>
          <p:cNvSpPr txBox="1">
            <a:spLocks noChangeArrowheads="1"/>
          </p:cNvSpPr>
          <p:nvPr/>
        </p:nvSpPr>
        <p:spPr bwMode="auto">
          <a:xfrm>
            <a:off x="395288" y="1196975"/>
            <a:ext cx="85661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Cuando dos o mas ondas diferentes, que pueden tener diferente amplitud y</a:t>
            </a:r>
          </a:p>
          <a:p>
            <a:r>
              <a:rPr lang="es-CL" altLang="es-CL" sz="1800"/>
              <a:t>longitud de onda se hallan presentes simultáneamente en un medio, podemos</a:t>
            </a:r>
          </a:p>
          <a:p>
            <a:r>
              <a:rPr lang="es-CL" altLang="es-CL" sz="1800"/>
              <a:t>aplicar el principio de superposición en cada punto y obtener un patrón de onda </a:t>
            </a:r>
          </a:p>
          <a:p>
            <a:r>
              <a:rPr lang="es-CL" altLang="es-CL" sz="1800"/>
              <a:t>más complicado que no se parece a las ondas componentes. Sin embargo es una </a:t>
            </a:r>
          </a:p>
          <a:p>
            <a:r>
              <a:rPr lang="es-CL" altLang="es-CL" sz="1800"/>
              <a:t>forma de onda viajera aceptable</a:t>
            </a:r>
            <a:endParaRPr lang="es-ES_tradnl" altLang="es-CL" sz="1800"/>
          </a:p>
          <a:p>
            <a:endParaRPr lang="es-ES_tradnl" altLang="es-CL" sz="1800"/>
          </a:p>
        </p:txBody>
      </p:sp>
      <p:pic>
        <p:nvPicPr>
          <p:cNvPr id="60428" name="Picture 12">
            <a:extLst>
              <a:ext uri="{FF2B5EF4-FFF2-40B4-BE49-F238E27FC236}">
                <a16:creationId xmlns:a16="http://schemas.microsoft.com/office/drawing/2014/main" id="{A6ACD5E8-CED5-4572-A2DD-F84758C107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492375"/>
            <a:ext cx="274955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30" name="Picture 14">
            <a:extLst>
              <a:ext uri="{FF2B5EF4-FFF2-40B4-BE49-F238E27FC236}">
                <a16:creationId xmlns:a16="http://schemas.microsoft.com/office/drawing/2014/main" id="{00187F37-8F9E-4F25-95FC-06B4DE18B6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725" y="5713413"/>
            <a:ext cx="3452813"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5">
            <a:extLst>
              <a:ext uri="{FF2B5EF4-FFF2-40B4-BE49-F238E27FC236}">
                <a16:creationId xmlns:a16="http://schemas.microsoft.com/office/drawing/2014/main" id="{9E6795B9-292A-4245-A728-962F5FA7F35E}"/>
              </a:ext>
            </a:extLst>
          </p:cNvPr>
          <p:cNvSpPr>
            <a:spLocks noGrp="1"/>
          </p:cNvSpPr>
          <p:nvPr>
            <p:ph type="sldNum" sz="quarter" idx="12"/>
          </p:nvPr>
        </p:nvSpPr>
        <p:spPr/>
        <p:txBody>
          <a:bodyPr/>
          <a:lstStyle/>
          <a:p>
            <a:fld id="{9D4CBED0-8DF3-4CAB-8C9F-3D4692AF4814}" type="slidenum">
              <a:rPr lang="es-ES_tradnl" altLang="es-CL"/>
              <a:pPr/>
              <a:t>4</a:t>
            </a:fld>
            <a:endParaRPr lang="es-ES_tradnl" altLang="es-CL"/>
          </a:p>
        </p:txBody>
      </p:sp>
      <p:sp>
        <p:nvSpPr>
          <p:cNvPr id="8194" name="Rectangle 2">
            <a:extLst>
              <a:ext uri="{FF2B5EF4-FFF2-40B4-BE49-F238E27FC236}">
                <a16:creationId xmlns:a16="http://schemas.microsoft.com/office/drawing/2014/main" id="{392F8E47-2D4D-4A4C-9ECB-3B942DECE0B8}"/>
              </a:ext>
            </a:extLst>
          </p:cNvPr>
          <p:cNvSpPr>
            <a:spLocks noGrp="1" noChangeArrowheads="1"/>
          </p:cNvSpPr>
          <p:nvPr>
            <p:ph type="title"/>
          </p:nvPr>
        </p:nvSpPr>
        <p:spPr/>
        <p:txBody>
          <a:bodyPr/>
          <a:lstStyle/>
          <a:p>
            <a:r>
              <a:rPr lang="es-CL" altLang="es-CL"/>
              <a:t>Ondas sísmicas</a:t>
            </a:r>
            <a:endParaRPr lang="es-ES_tradnl" altLang="es-CL"/>
          </a:p>
        </p:txBody>
      </p:sp>
      <p:pic>
        <p:nvPicPr>
          <p:cNvPr id="8196" name="Picture 4">
            <a:extLst>
              <a:ext uri="{FF2B5EF4-FFF2-40B4-BE49-F238E27FC236}">
                <a16:creationId xmlns:a16="http://schemas.microsoft.com/office/drawing/2014/main" id="{15D17838-8F88-43EB-B084-FE2F365E9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1196975"/>
            <a:ext cx="4791075" cy="5124450"/>
          </a:xfrm>
          <a:prstGeom prst="rect">
            <a:avLst/>
          </a:prstGeom>
          <a:noFill/>
          <a:extLst>
            <a:ext uri="{909E8E84-426E-40DD-AFC4-6F175D3DCCD1}">
              <a14:hiddenFill xmlns:a14="http://schemas.microsoft.com/office/drawing/2010/main">
                <a:solidFill>
                  <a:srgbClr val="FFFFFF"/>
                </a:solidFill>
              </a14:hiddenFill>
            </a:ext>
          </a:extLst>
        </p:spPr>
      </p:pic>
      <p:sp>
        <p:nvSpPr>
          <p:cNvPr id="8197" name="Text Box 5">
            <a:extLst>
              <a:ext uri="{FF2B5EF4-FFF2-40B4-BE49-F238E27FC236}">
                <a16:creationId xmlns:a16="http://schemas.microsoft.com/office/drawing/2014/main" id="{AED5832A-EC7B-4D50-A1A9-CA5423A4C6FA}"/>
              </a:ext>
            </a:extLst>
          </p:cNvPr>
          <p:cNvSpPr txBox="1">
            <a:spLocks noChangeArrowheads="1"/>
          </p:cNvSpPr>
          <p:nvPr/>
        </p:nvSpPr>
        <p:spPr bwMode="auto">
          <a:xfrm>
            <a:off x="676275" y="1484313"/>
            <a:ext cx="22923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Ondas P (primarias),</a:t>
            </a:r>
          </a:p>
          <a:p>
            <a:r>
              <a:rPr lang="es-CL" altLang="es-CL" sz="1800"/>
              <a:t>ondas longitudinales</a:t>
            </a:r>
          </a:p>
          <a:p>
            <a:r>
              <a:rPr lang="es-CL" altLang="es-CL" sz="1800"/>
              <a:t>rapidez: 7-8 [km/s]</a:t>
            </a:r>
            <a:endParaRPr lang="es-ES_tradnl" altLang="es-CL" sz="1800"/>
          </a:p>
        </p:txBody>
      </p:sp>
      <p:sp>
        <p:nvSpPr>
          <p:cNvPr id="8198" name="Text Box 6">
            <a:extLst>
              <a:ext uri="{FF2B5EF4-FFF2-40B4-BE49-F238E27FC236}">
                <a16:creationId xmlns:a16="http://schemas.microsoft.com/office/drawing/2014/main" id="{6DF8B4FE-213E-4487-95A4-3D70C84898B2}"/>
              </a:ext>
            </a:extLst>
          </p:cNvPr>
          <p:cNvSpPr txBox="1">
            <a:spLocks noChangeArrowheads="1"/>
          </p:cNvSpPr>
          <p:nvPr/>
        </p:nvSpPr>
        <p:spPr bwMode="auto">
          <a:xfrm>
            <a:off x="676275" y="2800350"/>
            <a:ext cx="25844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Ondas S (secundarias),</a:t>
            </a:r>
          </a:p>
          <a:p>
            <a:r>
              <a:rPr lang="es-CL" altLang="es-CL" sz="1800"/>
              <a:t>ondas transversales</a:t>
            </a:r>
          </a:p>
          <a:p>
            <a:r>
              <a:rPr lang="es-CL" altLang="es-CL" sz="1800"/>
              <a:t>rapidez: 4-5 [km/s]</a:t>
            </a:r>
            <a:endParaRPr lang="es-ES_tradnl" altLang="es-CL" sz="1800"/>
          </a:p>
        </p:txBody>
      </p:sp>
      <p:sp>
        <p:nvSpPr>
          <p:cNvPr id="8199" name="Text Box 7">
            <a:extLst>
              <a:ext uri="{FF2B5EF4-FFF2-40B4-BE49-F238E27FC236}">
                <a16:creationId xmlns:a16="http://schemas.microsoft.com/office/drawing/2014/main" id="{EAC1A44B-0A5D-4B4A-8BFE-AC2F8C8A6D7E}"/>
              </a:ext>
            </a:extLst>
          </p:cNvPr>
          <p:cNvSpPr txBox="1">
            <a:spLocks noChangeArrowheads="1"/>
          </p:cNvSpPr>
          <p:nvPr/>
        </p:nvSpPr>
        <p:spPr bwMode="auto">
          <a:xfrm>
            <a:off x="603250" y="3933825"/>
            <a:ext cx="28892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Conociendo la diferencia</a:t>
            </a:r>
          </a:p>
          <a:p>
            <a:r>
              <a:rPr lang="es-CL" altLang="es-CL" sz="1800"/>
              <a:t>entre los tiempos de </a:t>
            </a:r>
          </a:p>
          <a:p>
            <a:r>
              <a:rPr lang="es-CL" altLang="es-CL" sz="1800"/>
              <a:t>llegada de las ondas P y S</a:t>
            </a:r>
          </a:p>
          <a:p>
            <a:r>
              <a:rPr lang="es-CL" altLang="es-CL" sz="1800"/>
              <a:t>se puede determinar la </a:t>
            </a:r>
          </a:p>
          <a:p>
            <a:r>
              <a:rPr lang="es-CL" altLang="es-CL" sz="1800"/>
              <a:t>distancia al hipocentro</a:t>
            </a:r>
            <a:endParaRPr lang="es-ES_tradnl" altLang="es-CL" sz="1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fecha 3">
            <a:extLst>
              <a:ext uri="{FF2B5EF4-FFF2-40B4-BE49-F238E27FC236}">
                <a16:creationId xmlns:a16="http://schemas.microsoft.com/office/drawing/2014/main" id="{9FD54A30-6A54-4D12-966F-FB7877C09C47}"/>
              </a:ext>
            </a:extLst>
          </p:cNvPr>
          <p:cNvSpPr>
            <a:spLocks noGrp="1"/>
          </p:cNvSpPr>
          <p:nvPr>
            <p:ph type="dt" sz="half" idx="10"/>
          </p:nvPr>
        </p:nvSpPr>
        <p:spPr/>
        <p:txBody>
          <a:bodyPr/>
          <a:lstStyle/>
          <a:p>
            <a:r>
              <a:rPr lang="es-ES_tradnl" altLang="es-CL"/>
              <a:t>II 2010 MAC</a:t>
            </a:r>
          </a:p>
        </p:txBody>
      </p:sp>
      <p:sp>
        <p:nvSpPr>
          <p:cNvPr id="11" name="Marcador de pie de página 4">
            <a:extLst>
              <a:ext uri="{FF2B5EF4-FFF2-40B4-BE49-F238E27FC236}">
                <a16:creationId xmlns:a16="http://schemas.microsoft.com/office/drawing/2014/main" id="{EC041B57-4E63-4621-85D3-9C211DE09F43}"/>
              </a:ext>
            </a:extLst>
          </p:cNvPr>
          <p:cNvSpPr>
            <a:spLocks noGrp="1"/>
          </p:cNvSpPr>
          <p:nvPr>
            <p:ph type="ftr" sz="quarter" idx="11"/>
          </p:nvPr>
        </p:nvSpPr>
        <p:spPr/>
        <p:txBody>
          <a:bodyPr/>
          <a:lstStyle/>
          <a:p>
            <a:r>
              <a:rPr lang="es-ES_tradnl" altLang="es-CL"/>
              <a:t>Fisica III --- UBB</a:t>
            </a:r>
          </a:p>
        </p:txBody>
      </p:sp>
      <p:sp>
        <p:nvSpPr>
          <p:cNvPr id="12" name="Marcador de número de diapositiva 5">
            <a:extLst>
              <a:ext uri="{FF2B5EF4-FFF2-40B4-BE49-F238E27FC236}">
                <a16:creationId xmlns:a16="http://schemas.microsoft.com/office/drawing/2014/main" id="{7D9729D5-2CE1-4469-AAC1-D57B6E1ECD1B}"/>
              </a:ext>
            </a:extLst>
          </p:cNvPr>
          <p:cNvSpPr>
            <a:spLocks noGrp="1"/>
          </p:cNvSpPr>
          <p:nvPr>
            <p:ph type="sldNum" sz="quarter" idx="12"/>
          </p:nvPr>
        </p:nvSpPr>
        <p:spPr/>
        <p:txBody>
          <a:bodyPr/>
          <a:lstStyle/>
          <a:p>
            <a:fld id="{565DD8F5-CE27-4941-84FE-E1216A433A34}" type="slidenum">
              <a:rPr lang="es-ES_tradnl" altLang="es-CL"/>
              <a:pPr/>
              <a:t>40</a:t>
            </a:fld>
            <a:endParaRPr lang="es-ES_tradnl" altLang="es-CL"/>
          </a:p>
        </p:txBody>
      </p:sp>
      <p:pic>
        <p:nvPicPr>
          <p:cNvPr id="62466" name="Picture 2">
            <a:extLst>
              <a:ext uri="{FF2B5EF4-FFF2-40B4-BE49-F238E27FC236}">
                <a16:creationId xmlns:a16="http://schemas.microsoft.com/office/drawing/2014/main" id="{8283C388-E173-4286-BBEC-615980EC68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4508500"/>
            <a:ext cx="2708275" cy="1743075"/>
          </a:xfrm>
          <a:prstGeom prst="rect">
            <a:avLst/>
          </a:prstGeom>
          <a:noFill/>
          <a:extLst>
            <a:ext uri="{909E8E84-426E-40DD-AFC4-6F175D3DCCD1}">
              <a14:hiddenFill xmlns:a14="http://schemas.microsoft.com/office/drawing/2010/main">
                <a:solidFill>
                  <a:srgbClr val="FFFFFF"/>
                </a:solidFill>
              </a14:hiddenFill>
            </a:ext>
          </a:extLst>
        </p:spPr>
      </p:pic>
      <p:sp>
        <p:nvSpPr>
          <p:cNvPr id="62467" name="Rectangle 3">
            <a:extLst>
              <a:ext uri="{FF2B5EF4-FFF2-40B4-BE49-F238E27FC236}">
                <a16:creationId xmlns:a16="http://schemas.microsoft.com/office/drawing/2014/main" id="{949E9428-8DB2-42BF-A230-9D6B612A8401}"/>
              </a:ext>
            </a:extLst>
          </p:cNvPr>
          <p:cNvSpPr>
            <a:spLocks noGrp="1" noChangeArrowheads="1"/>
          </p:cNvSpPr>
          <p:nvPr>
            <p:ph type="title"/>
          </p:nvPr>
        </p:nvSpPr>
        <p:spPr/>
        <p:txBody>
          <a:bodyPr/>
          <a:lstStyle/>
          <a:p>
            <a:r>
              <a:rPr lang="es-CL" altLang="es-CL"/>
              <a:t>Patrones de onda complicados</a:t>
            </a:r>
            <a:endParaRPr lang="es-ES_tradnl" altLang="es-CL"/>
          </a:p>
        </p:txBody>
      </p:sp>
      <p:pic>
        <p:nvPicPr>
          <p:cNvPr id="62468" name="Picture 4">
            <a:extLst>
              <a:ext uri="{FF2B5EF4-FFF2-40B4-BE49-F238E27FC236}">
                <a16:creationId xmlns:a16="http://schemas.microsoft.com/office/drawing/2014/main" id="{65BFBD27-A4EF-462E-8954-AE69114B0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3860800"/>
            <a:ext cx="2663825" cy="1738313"/>
          </a:xfrm>
          <a:prstGeom prst="rect">
            <a:avLst/>
          </a:prstGeom>
          <a:noFill/>
          <a:extLst>
            <a:ext uri="{909E8E84-426E-40DD-AFC4-6F175D3DCCD1}">
              <a14:hiddenFill xmlns:a14="http://schemas.microsoft.com/office/drawing/2010/main">
                <a:solidFill>
                  <a:srgbClr val="FFFFFF"/>
                </a:solidFill>
              </a14:hiddenFill>
            </a:ext>
          </a:extLst>
        </p:spPr>
      </p:pic>
      <p:pic>
        <p:nvPicPr>
          <p:cNvPr id="62469" name="Picture 5">
            <a:extLst>
              <a:ext uri="{FF2B5EF4-FFF2-40B4-BE49-F238E27FC236}">
                <a16:creationId xmlns:a16="http://schemas.microsoft.com/office/drawing/2014/main" id="{02EBCD00-0856-4570-B116-2663C1463E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2781300"/>
            <a:ext cx="2722562" cy="1754188"/>
          </a:xfrm>
          <a:prstGeom prst="rect">
            <a:avLst/>
          </a:prstGeom>
          <a:noFill/>
          <a:extLst>
            <a:ext uri="{909E8E84-426E-40DD-AFC4-6F175D3DCCD1}">
              <a14:hiddenFill xmlns:a14="http://schemas.microsoft.com/office/drawing/2010/main">
                <a:solidFill>
                  <a:srgbClr val="FFFFFF"/>
                </a:solidFill>
              </a14:hiddenFill>
            </a:ext>
          </a:extLst>
        </p:spPr>
      </p:pic>
      <p:sp>
        <p:nvSpPr>
          <p:cNvPr id="62470" name="Text Box 6">
            <a:extLst>
              <a:ext uri="{FF2B5EF4-FFF2-40B4-BE49-F238E27FC236}">
                <a16:creationId xmlns:a16="http://schemas.microsoft.com/office/drawing/2014/main" id="{081D6C47-995C-4086-819C-75080DA3A843}"/>
              </a:ext>
            </a:extLst>
          </p:cNvPr>
          <p:cNvSpPr txBox="1">
            <a:spLocks noChangeArrowheads="1"/>
          </p:cNvSpPr>
          <p:nvPr/>
        </p:nvSpPr>
        <p:spPr bwMode="auto">
          <a:xfrm>
            <a:off x="395288" y="1196975"/>
            <a:ext cx="85661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Cuando dos o mas ondas diferentes, que pueden tener diferente amplitud y</a:t>
            </a:r>
          </a:p>
          <a:p>
            <a:r>
              <a:rPr lang="es-CL" altLang="es-CL" sz="1800"/>
              <a:t>longitud de onda se hallan presentes simultáneamente en un medio, podemos</a:t>
            </a:r>
          </a:p>
          <a:p>
            <a:r>
              <a:rPr lang="es-CL" altLang="es-CL" sz="1800"/>
              <a:t>aplicar el principio de superposición en cada punto y obtener un patrón de onda </a:t>
            </a:r>
          </a:p>
          <a:p>
            <a:r>
              <a:rPr lang="es-CL" altLang="es-CL" sz="1800"/>
              <a:t>más complicado que no se parece a las ondas componentes. Sin embargo es una </a:t>
            </a:r>
          </a:p>
          <a:p>
            <a:r>
              <a:rPr lang="es-CL" altLang="es-CL" sz="1800"/>
              <a:t>forma de onda viajera aceptable</a:t>
            </a:r>
            <a:endParaRPr lang="es-ES_tradnl" altLang="es-CL" sz="1800"/>
          </a:p>
          <a:p>
            <a:endParaRPr lang="es-ES_tradnl" altLang="es-CL" sz="1800"/>
          </a:p>
        </p:txBody>
      </p:sp>
      <p:pic>
        <p:nvPicPr>
          <p:cNvPr id="62471" name="Picture 7">
            <a:extLst>
              <a:ext uri="{FF2B5EF4-FFF2-40B4-BE49-F238E27FC236}">
                <a16:creationId xmlns:a16="http://schemas.microsoft.com/office/drawing/2014/main" id="{4B8DF11B-83F4-4CD8-B962-72D028AEDF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3500438"/>
            <a:ext cx="3429000" cy="2238375"/>
          </a:xfrm>
          <a:prstGeom prst="rect">
            <a:avLst/>
          </a:prstGeom>
          <a:noFill/>
          <a:extLst>
            <a:ext uri="{909E8E84-426E-40DD-AFC4-6F175D3DCCD1}">
              <a14:hiddenFill xmlns:a14="http://schemas.microsoft.com/office/drawing/2010/main">
                <a:solidFill>
                  <a:srgbClr val="FFFFFF"/>
                </a:solidFill>
              </a14:hiddenFill>
            </a:ext>
          </a:extLst>
        </p:spPr>
      </p:pic>
      <p:pic>
        <p:nvPicPr>
          <p:cNvPr id="62472" name="Picture 8">
            <a:extLst>
              <a:ext uri="{FF2B5EF4-FFF2-40B4-BE49-F238E27FC236}">
                <a16:creationId xmlns:a16="http://schemas.microsoft.com/office/drawing/2014/main" id="{126F21E9-844A-4507-8759-B537513AE5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492375"/>
            <a:ext cx="274955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3" name="Picture 9">
            <a:extLst>
              <a:ext uri="{FF2B5EF4-FFF2-40B4-BE49-F238E27FC236}">
                <a16:creationId xmlns:a16="http://schemas.microsoft.com/office/drawing/2014/main" id="{FD84A884-849D-48FC-925A-838F30C6C7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2725" y="5713413"/>
            <a:ext cx="3452813"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número de diapositiva 5">
            <a:extLst>
              <a:ext uri="{FF2B5EF4-FFF2-40B4-BE49-F238E27FC236}">
                <a16:creationId xmlns:a16="http://schemas.microsoft.com/office/drawing/2014/main" id="{A6D69AF0-0F98-4689-8DBC-469BA5054CED}"/>
              </a:ext>
            </a:extLst>
          </p:cNvPr>
          <p:cNvSpPr>
            <a:spLocks noGrp="1"/>
          </p:cNvSpPr>
          <p:nvPr>
            <p:ph type="sldNum" sz="quarter" idx="12"/>
          </p:nvPr>
        </p:nvSpPr>
        <p:spPr/>
        <p:txBody>
          <a:bodyPr/>
          <a:lstStyle/>
          <a:p>
            <a:fld id="{A8546EB1-61B9-4737-A927-D5E8BC47E399}" type="slidenum">
              <a:rPr lang="es-ES_tradnl" altLang="es-CL"/>
              <a:pPr/>
              <a:t>41</a:t>
            </a:fld>
            <a:endParaRPr lang="es-ES_tradnl" altLang="es-CL"/>
          </a:p>
        </p:txBody>
      </p:sp>
      <p:sp>
        <p:nvSpPr>
          <p:cNvPr id="51202" name="Rectangle 2">
            <a:extLst>
              <a:ext uri="{FF2B5EF4-FFF2-40B4-BE49-F238E27FC236}">
                <a16:creationId xmlns:a16="http://schemas.microsoft.com/office/drawing/2014/main" id="{040359E0-BA77-4E83-B8C9-981E95D4C2C8}"/>
              </a:ext>
            </a:extLst>
          </p:cNvPr>
          <p:cNvSpPr>
            <a:spLocks noGrp="1" noChangeArrowheads="1"/>
          </p:cNvSpPr>
          <p:nvPr>
            <p:ph type="title"/>
          </p:nvPr>
        </p:nvSpPr>
        <p:spPr/>
        <p:txBody>
          <a:bodyPr/>
          <a:lstStyle/>
          <a:p>
            <a:r>
              <a:rPr lang="es-CL" altLang="es-CL"/>
              <a:t>Superposición de Ondas</a:t>
            </a:r>
            <a:endParaRPr lang="es-ES_tradnl" altLang="es-CL"/>
          </a:p>
        </p:txBody>
      </p:sp>
      <p:sp>
        <p:nvSpPr>
          <p:cNvPr id="51204" name="Text Box 4">
            <a:extLst>
              <a:ext uri="{FF2B5EF4-FFF2-40B4-BE49-F238E27FC236}">
                <a16:creationId xmlns:a16="http://schemas.microsoft.com/office/drawing/2014/main" id="{242A10BB-EB1B-4AAA-9006-27B87746309F}"/>
              </a:ext>
            </a:extLst>
          </p:cNvPr>
          <p:cNvSpPr txBox="1">
            <a:spLocks noChangeArrowheads="1"/>
          </p:cNvSpPr>
          <p:nvPr/>
        </p:nvSpPr>
        <p:spPr bwMode="auto">
          <a:xfrm>
            <a:off x="395288" y="1412875"/>
            <a:ext cx="813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Cuando el principio de superposición es válido permite analizar un movimiento</a:t>
            </a:r>
          </a:p>
          <a:p>
            <a:r>
              <a:rPr lang="es-CL" altLang="es-CL" sz="1800"/>
              <a:t>ondulatorio complicado con una combinación de ondas sencillas</a:t>
            </a:r>
            <a:endParaRPr lang="es-ES_tradnl" altLang="es-CL" sz="1800"/>
          </a:p>
        </p:txBody>
      </p:sp>
      <p:sp>
        <p:nvSpPr>
          <p:cNvPr id="51205" name="Text Box 5">
            <a:extLst>
              <a:ext uri="{FF2B5EF4-FFF2-40B4-BE49-F238E27FC236}">
                <a16:creationId xmlns:a16="http://schemas.microsoft.com/office/drawing/2014/main" id="{A664B99E-8AEB-47D2-8D6D-D76A3DF33F2B}"/>
              </a:ext>
            </a:extLst>
          </p:cNvPr>
          <p:cNvSpPr txBox="1">
            <a:spLocks noChangeArrowheads="1"/>
          </p:cNvSpPr>
          <p:nvPr/>
        </p:nvSpPr>
        <p:spPr bwMode="auto">
          <a:xfrm>
            <a:off x="395288" y="2133600"/>
            <a:ext cx="8248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A principios del s.XIX J. Fourier mostró que para construir la forma más general</a:t>
            </a:r>
          </a:p>
          <a:p>
            <a:r>
              <a:rPr lang="es-CL" altLang="es-CL" sz="1800"/>
              <a:t>de una onda periódica, sólo necesitamos ondas armónicas simples</a:t>
            </a:r>
            <a:endParaRPr lang="es-ES_tradnl" altLang="es-CL" sz="1800"/>
          </a:p>
        </p:txBody>
      </p:sp>
      <p:pic>
        <p:nvPicPr>
          <p:cNvPr id="51206" name="Picture 6">
            <a:extLst>
              <a:ext uri="{FF2B5EF4-FFF2-40B4-BE49-F238E27FC236}">
                <a16:creationId xmlns:a16="http://schemas.microsoft.com/office/drawing/2014/main" id="{93685AD7-E033-4A6B-BEF4-6C10A6D14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3716338"/>
            <a:ext cx="7370762" cy="801687"/>
          </a:xfrm>
          <a:prstGeom prst="rect">
            <a:avLst/>
          </a:prstGeom>
          <a:noFill/>
          <a:ln w="31750">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7" name="Text Box 7">
            <a:extLst>
              <a:ext uri="{FF2B5EF4-FFF2-40B4-BE49-F238E27FC236}">
                <a16:creationId xmlns:a16="http://schemas.microsoft.com/office/drawing/2014/main" id="{DC18F499-9CE9-485D-B6D5-C4A6EF2B250C}"/>
              </a:ext>
            </a:extLst>
          </p:cNvPr>
          <p:cNvSpPr txBox="1">
            <a:spLocks noChangeArrowheads="1"/>
          </p:cNvSpPr>
          <p:nvPr/>
        </p:nvSpPr>
        <p:spPr bwMode="auto">
          <a:xfrm>
            <a:off x="3492500" y="3116263"/>
            <a:ext cx="2116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2000" b="1"/>
              <a:t>Serie de Fourier</a:t>
            </a:r>
            <a:endParaRPr lang="es-ES_tradnl" altLang="es-CL" sz="2000" b="1"/>
          </a:p>
        </p:txBody>
      </p:sp>
      <p:sp>
        <p:nvSpPr>
          <p:cNvPr id="51208" name="Text Box 8">
            <a:extLst>
              <a:ext uri="{FF2B5EF4-FFF2-40B4-BE49-F238E27FC236}">
                <a16:creationId xmlns:a16="http://schemas.microsoft.com/office/drawing/2014/main" id="{32B3983A-5F83-4298-92FE-FBE6704202CE}"/>
              </a:ext>
            </a:extLst>
          </p:cNvPr>
          <p:cNvSpPr txBox="1">
            <a:spLocks noChangeArrowheads="1"/>
          </p:cNvSpPr>
          <p:nvPr/>
        </p:nvSpPr>
        <p:spPr bwMode="auto">
          <a:xfrm>
            <a:off x="830263" y="4797425"/>
            <a:ext cx="755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Si el movimiento no es periódico, la suma se reemplaza por una integral.</a:t>
            </a:r>
            <a:endParaRPr lang="es-ES_tradnl" altLang="es-CL" sz="1800"/>
          </a:p>
        </p:txBody>
      </p:sp>
      <p:sp>
        <p:nvSpPr>
          <p:cNvPr id="51209" name="Text Box 9">
            <a:extLst>
              <a:ext uri="{FF2B5EF4-FFF2-40B4-BE49-F238E27FC236}">
                <a16:creationId xmlns:a16="http://schemas.microsoft.com/office/drawing/2014/main" id="{4E147EAE-5DFF-451F-A066-BD4CA12D1F44}"/>
              </a:ext>
            </a:extLst>
          </p:cNvPr>
          <p:cNvSpPr txBox="1">
            <a:spLocks noChangeArrowheads="1"/>
          </p:cNvSpPr>
          <p:nvPr/>
        </p:nvSpPr>
        <p:spPr bwMode="auto">
          <a:xfrm>
            <a:off x="395288" y="5445125"/>
            <a:ext cx="848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Las constantes </a:t>
            </a:r>
            <a:r>
              <a:rPr lang="es-CL" altLang="es-CL" sz="1800" i="1">
                <a:latin typeface="Times New Roman" panose="02020603050405020304" pitchFamily="18" charset="0"/>
              </a:rPr>
              <a:t>A</a:t>
            </a:r>
            <a:r>
              <a:rPr lang="es-CL" altLang="es-CL" sz="1200" i="1">
                <a:latin typeface="Times New Roman" panose="02020603050405020304" pitchFamily="18" charset="0"/>
              </a:rPr>
              <a:t>0</a:t>
            </a:r>
            <a:r>
              <a:rPr lang="es-CL" altLang="es-CL" sz="1800" i="1">
                <a:latin typeface="Times New Roman" panose="02020603050405020304" pitchFamily="18" charset="0"/>
              </a:rPr>
              <a:t>, A</a:t>
            </a:r>
            <a:r>
              <a:rPr lang="es-CL" altLang="es-CL" sz="1200" i="1">
                <a:latin typeface="Times New Roman" panose="02020603050405020304" pitchFamily="18" charset="0"/>
              </a:rPr>
              <a:t>1</a:t>
            </a:r>
            <a:r>
              <a:rPr lang="es-CL" altLang="es-CL" sz="1800" i="1">
                <a:latin typeface="Times New Roman" panose="02020603050405020304" pitchFamily="18" charset="0"/>
              </a:rPr>
              <a:t>, …, B</a:t>
            </a:r>
            <a:r>
              <a:rPr lang="es-CL" altLang="es-CL" sz="1200" i="1">
                <a:latin typeface="Times New Roman" panose="02020603050405020304" pitchFamily="18" charset="0"/>
              </a:rPr>
              <a:t>1</a:t>
            </a:r>
            <a:r>
              <a:rPr lang="es-CL" altLang="es-CL" sz="1800" i="1">
                <a:latin typeface="Times New Roman" panose="02020603050405020304" pitchFamily="18" charset="0"/>
              </a:rPr>
              <a:t>, B</a:t>
            </a:r>
            <a:r>
              <a:rPr lang="es-CL" altLang="es-CL" sz="1200" i="1">
                <a:latin typeface="Times New Roman" panose="02020603050405020304" pitchFamily="18" charset="0"/>
              </a:rPr>
              <a:t>2</a:t>
            </a:r>
            <a:r>
              <a:rPr lang="es-CL" altLang="es-CL" sz="1800" i="1">
                <a:latin typeface="Times New Roman" panose="02020603050405020304" pitchFamily="18" charset="0"/>
              </a:rPr>
              <a:t>,…</a:t>
            </a:r>
            <a:r>
              <a:rPr lang="es-CL" altLang="es-CL" sz="1800"/>
              <a:t> deben escogerse adecuadamente para la onda </a:t>
            </a:r>
          </a:p>
          <a:p>
            <a:r>
              <a:rPr lang="es-CL" altLang="es-CL" sz="1800"/>
              <a:t>que se quiere representar, el procedimiento se denomina </a:t>
            </a:r>
            <a:r>
              <a:rPr lang="es-CL" altLang="es-CL" sz="1800" b="1" i="1">
                <a:solidFill>
                  <a:schemeClr val="accent2"/>
                </a:solidFill>
              </a:rPr>
              <a:t>análisis de Fourier</a:t>
            </a:r>
            <a:endParaRPr lang="es-ES_tradnl" altLang="es-CL" sz="1800" b="1" i="1">
              <a:solidFill>
                <a:schemeClr val="accent2"/>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número de diapositiva 5">
            <a:extLst>
              <a:ext uri="{FF2B5EF4-FFF2-40B4-BE49-F238E27FC236}">
                <a16:creationId xmlns:a16="http://schemas.microsoft.com/office/drawing/2014/main" id="{F87D6A69-9788-475A-88FF-9F1FE96FAADC}"/>
              </a:ext>
            </a:extLst>
          </p:cNvPr>
          <p:cNvSpPr>
            <a:spLocks noGrp="1"/>
          </p:cNvSpPr>
          <p:nvPr>
            <p:ph type="sldNum" sz="quarter" idx="12"/>
          </p:nvPr>
        </p:nvSpPr>
        <p:spPr/>
        <p:txBody>
          <a:bodyPr/>
          <a:lstStyle/>
          <a:p>
            <a:fld id="{6C2433AE-3F02-445E-9A0B-82A4F098F3A7}" type="slidenum">
              <a:rPr lang="es-ES_tradnl" altLang="es-CL"/>
              <a:pPr/>
              <a:t>42</a:t>
            </a:fld>
            <a:endParaRPr lang="es-ES_tradnl" altLang="es-CL"/>
          </a:p>
        </p:txBody>
      </p:sp>
      <p:sp>
        <p:nvSpPr>
          <p:cNvPr id="49154" name="Rectangle 2">
            <a:extLst>
              <a:ext uri="{FF2B5EF4-FFF2-40B4-BE49-F238E27FC236}">
                <a16:creationId xmlns:a16="http://schemas.microsoft.com/office/drawing/2014/main" id="{9EC07A09-448B-4DD6-957A-F8800CF68FCB}"/>
              </a:ext>
            </a:extLst>
          </p:cNvPr>
          <p:cNvSpPr>
            <a:spLocks noGrp="1" noChangeArrowheads="1"/>
          </p:cNvSpPr>
          <p:nvPr>
            <p:ph type="title"/>
          </p:nvPr>
        </p:nvSpPr>
        <p:spPr/>
        <p:txBody>
          <a:bodyPr/>
          <a:lstStyle/>
          <a:p>
            <a:r>
              <a:rPr lang="es-CL" altLang="es-CL"/>
              <a:t>Superposición de Ondas</a:t>
            </a:r>
            <a:endParaRPr lang="es-ES_tradnl" altLang="es-CL"/>
          </a:p>
        </p:txBody>
      </p:sp>
      <p:pic>
        <p:nvPicPr>
          <p:cNvPr id="49157" name="Picture 5">
            <a:extLst>
              <a:ext uri="{FF2B5EF4-FFF2-40B4-BE49-F238E27FC236}">
                <a16:creationId xmlns:a16="http://schemas.microsoft.com/office/drawing/2014/main" id="{EC2BDC0F-600D-4497-80A3-2D6F44CFD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341438"/>
            <a:ext cx="2454275" cy="2506662"/>
          </a:xfrm>
          <a:prstGeom prst="rect">
            <a:avLst/>
          </a:prstGeom>
          <a:noFill/>
          <a:extLst>
            <a:ext uri="{909E8E84-426E-40DD-AFC4-6F175D3DCCD1}">
              <a14:hiddenFill xmlns:a14="http://schemas.microsoft.com/office/drawing/2010/main">
                <a:solidFill>
                  <a:srgbClr val="FFFFFF"/>
                </a:solidFill>
              </a14:hiddenFill>
            </a:ext>
          </a:extLst>
        </p:spPr>
      </p:pic>
      <p:pic>
        <p:nvPicPr>
          <p:cNvPr id="49162" name="Picture 10">
            <a:extLst>
              <a:ext uri="{FF2B5EF4-FFF2-40B4-BE49-F238E27FC236}">
                <a16:creationId xmlns:a16="http://schemas.microsoft.com/office/drawing/2014/main" id="{6FC8D843-9FC5-4F77-AC0C-8654EBE73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1341438"/>
            <a:ext cx="2462212" cy="2511425"/>
          </a:xfrm>
          <a:prstGeom prst="rect">
            <a:avLst/>
          </a:prstGeom>
          <a:noFill/>
          <a:extLst>
            <a:ext uri="{909E8E84-426E-40DD-AFC4-6F175D3DCCD1}">
              <a14:hiddenFill xmlns:a14="http://schemas.microsoft.com/office/drawing/2010/main">
                <a:solidFill>
                  <a:srgbClr val="FFFFFF"/>
                </a:solidFill>
              </a14:hiddenFill>
            </a:ext>
          </a:extLst>
        </p:spPr>
      </p:pic>
      <p:pic>
        <p:nvPicPr>
          <p:cNvPr id="49163" name="Picture 11">
            <a:extLst>
              <a:ext uri="{FF2B5EF4-FFF2-40B4-BE49-F238E27FC236}">
                <a16:creationId xmlns:a16="http://schemas.microsoft.com/office/drawing/2014/main" id="{3D97AF61-4E5D-4070-99B7-40A86F061F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938" y="1341438"/>
            <a:ext cx="2462212" cy="2511425"/>
          </a:xfrm>
          <a:prstGeom prst="rect">
            <a:avLst/>
          </a:prstGeom>
          <a:noFill/>
          <a:extLst>
            <a:ext uri="{909E8E84-426E-40DD-AFC4-6F175D3DCCD1}">
              <a14:hiddenFill xmlns:a14="http://schemas.microsoft.com/office/drawing/2010/main">
                <a:solidFill>
                  <a:srgbClr val="FFFFFF"/>
                </a:solidFill>
              </a14:hiddenFill>
            </a:ext>
          </a:extLst>
        </p:spPr>
      </p:pic>
      <p:pic>
        <p:nvPicPr>
          <p:cNvPr id="49164" name="Picture 12">
            <a:extLst>
              <a:ext uri="{FF2B5EF4-FFF2-40B4-BE49-F238E27FC236}">
                <a16:creationId xmlns:a16="http://schemas.microsoft.com/office/drawing/2014/main" id="{82DAD1CD-50D2-481D-84BD-45665F35AC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3646488"/>
            <a:ext cx="2462213" cy="2511425"/>
          </a:xfrm>
          <a:prstGeom prst="rect">
            <a:avLst/>
          </a:prstGeom>
          <a:noFill/>
          <a:extLst>
            <a:ext uri="{909E8E84-426E-40DD-AFC4-6F175D3DCCD1}">
              <a14:hiddenFill xmlns:a14="http://schemas.microsoft.com/office/drawing/2010/main">
                <a:solidFill>
                  <a:srgbClr val="FFFFFF"/>
                </a:solidFill>
              </a14:hiddenFill>
            </a:ext>
          </a:extLst>
        </p:spPr>
      </p:pic>
      <p:pic>
        <p:nvPicPr>
          <p:cNvPr id="49165" name="Picture 13">
            <a:extLst>
              <a:ext uri="{FF2B5EF4-FFF2-40B4-BE49-F238E27FC236}">
                <a16:creationId xmlns:a16="http://schemas.microsoft.com/office/drawing/2014/main" id="{3D48E870-F893-4F41-BA85-600470A7BB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3646488"/>
            <a:ext cx="2462213" cy="2511425"/>
          </a:xfrm>
          <a:prstGeom prst="rect">
            <a:avLst/>
          </a:prstGeom>
          <a:noFill/>
          <a:extLst>
            <a:ext uri="{909E8E84-426E-40DD-AFC4-6F175D3DCCD1}">
              <a14:hiddenFill xmlns:a14="http://schemas.microsoft.com/office/drawing/2010/main">
                <a:solidFill>
                  <a:srgbClr val="FFFFFF"/>
                </a:solidFill>
              </a14:hiddenFill>
            </a:ext>
          </a:extLst>
        </p:spPr>
      </p:pic>
      <p:pic>
        <p:nvPicPr>
          <p:cNvPr id="49166" name="Picture 14">
            <a:extLst>
              <a:ext uri="{FF2B5EF4-FFF2-40B4-BE49-F238E27FC236}">
                <a16:creationId xmlns:a16="http://schemas.microsoft.com/office/drawing/2014/main" id="{42472798-CD11-4231-9BA0-BEAB09DACC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2275" y="3213100"/>
            <a:ext cx="5688013"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B3536E0F-374B-4D18-B4EF-B62616C70A71}"/>
              </a:ext>
            </a:extLst>
          </p:cNvPr>
          <p:cNvSpPr>
            <a:spLocks noGrp="1"/>
          </p:cNvSpPr>
          <p:nvPr>
            <p:ph type="sldNum" sz="quarter" idx="12"/>
          </p:nvPr>
        </p:nvSpPr>
        <p:spPr/>
        <p:txBody>
          <a:bodyPr/>
          <a:lstStyle/>
          <a:p>
            <a:fld id="{08BECB6C-8017-43F7-A1BF-CEBE973A4CF4}" type="slidenum">
              <a:rPr lang="es-ES_tradnl" altLang="es-CL"/>
              <a:pPr/>
              <a:t>43</a:t>
            </a:fld>
            <a:endParaRPr lang="es-ES_tradnl" altLang="es-CL"/>
          </a:p>
        </p:txBody>
      </p:sp>
      <p:sp>
        <p:nvSpPr>
          <p:cNvPr id="57346" name="Rectangle 2">
            <a:extLst>
              <a:ext uri="{FF2B5EF4-FFF2-40B4-BE49-F238E27FC236}">
                <a16:creationId xmlns:a16="http://schemas.microsoft.com/office/drawing/2014/main" id="{6C4C7266-0BE2-44B1-A895-FA80F54AFA1F}"/>
              </a:ext>
            </a:extLst>
          </p:cNvPr>
          <p:cNvSpPr>
            <a:spLocks noGrp="1" noChangeArrowheads="1"/>
          </p:cNvSpPr>
          <p:nvPr>
            <p:ph type="title"/>
          </p:nvPr>
        </p:nvSpPr>
        <p:spPr/>
        <p:txBody>
          <a:bodyPr/>
          <a:lstStyle/>
          <a:p>
            <a:r>
              <a:rPr lang="es-CL" altLang="es-CL"/>
              <a:t>Superposición Ondas</a:t>
            </a:r>
            <a:endParaRPr lang="es-ES_tradnl" altLang="es-CL"/>
          </a:p>
        </p:txBody>
      </p:sp>
      <p:pic>
        <p:nvPicPr>
          <p:cNvPr id="57348" name="Picture 4">
            <a:extLst>
              <a:ext uri="{FF2B5EF4-FFF2-40B4-BE49-F238E27FC236}">
                <a16:creationId xmlns:a16="http://schemas.microsoft.com/office/drawing/2014/main" id="{CA9B2B85-FD05-48AC-B12A-F9E568D4334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492375"/>
            <a:ext cx="44958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1FB1009E-D202-42FE-80E1-47A35C8B4809}"/>
              </a:ext>
            </a:extLst>
          </p:cNvPr>
          <p:cNvSpPr>
            <a:spLocks noGrp="1"/>
          </p:cNvSpPr>
          <p:nvPr>
            <p:ph type="sldNum" sz="quarter" idx="12"/>
          </p:nvPr>
        </p:nvSpPr>
        <p:spPr/>
        <p:txBody>
          <a:bodyPr/>
          <a:lstStyle/>
          <a:p>
            <a:fld id="{9D95208E-181E-4069-A38B-FB07442D6E70}" type="slidenum">
              <a:rPr lang="es-ES_tradnl" altLang="es-CL"/>
              <a:pPr/>
              <a:t>44</a:t>
            </a:fld>
            <a:endParaRPr lang="es-ES_tradnl" altLang="es-CL"/>
          </a:p>
        </p:txBody>
      </p:sp>
      <p:sp>
        <p:nvSpPr>
          <p:cNvPr id="63490" name="Rectangle 2">
            <a:extLst>
              <a:ext uri="{FF2B5EF4-FFF2-40B4-BE49-F238E27FC236}">
                <a16:creationId xmlns:a16="http://schemas.microsoft.com/office/drawing/2014/main" id="{A3CA2345-82A6-4500-B520-CB8811FA9815}"/>
              </a:ext>
            </a:extLst>
          </p:cNvPr>
          <p:cNvSpPr>
            <a:spLocks noGrp="1" noChangeArrowheads="1"/>
          </p:cNvSpPr>
          <p:nvPr>
            <p:ph type="title"/>
          </p:nvPr>
        </p:nvSpPr>
        <p:spPr/>
        <p:txBody>
          <a:bodyPr/>
          <a:lstStyle/>
          <a:p>
            <a:r>
              <a:rPr lang="es-CL" altLang="es-CL"/>
              <a:t>Velocidad de grupo y dispersión</a:t>
            </a:r>
            <a:endParaRPr lang="es-ES_tradnl" altLang="es-CL"/>
          </a:p>
        </p:txBody>
      </p:sp>
      <p:sp>
        <p:nvSpPr>
          <p:cNvPr id="63491" name="Rectangle 3">
            <a:extLst>
              <a:ext uri="{FF2B5EF4-FFF2-40B4-BE49-F238E27FC236}">
                <a16:creationId xmlns:a16="http://schemas.microsoft.com/office/drawing/2014/main" id="{BCD09109-2BA1-41DA-BC1C-6D8E0FC95331}"/>
              </a:ext>
            </a:extLst>
          </p:cNvPr>
          <p:cNvSpPr>
            <a:spLocks noGrp="1" noChangeArrowheads="1"/>
          </p:cNvSpPr>
          <p:nvPr>
            <p:ph type="body" idx="1"/>
          </p:nvPr>
        </p:nvSpPr>
        <p:spPr>
          <a:xfrm>
            <a:off x="468313" y="1628775"/>
            <a:ext cx="8229600" cy="4525963"/>
          </a:xfrm>
        </p:spPr>
        <p:txBody>
          <a:bodyPr/>
          <a:lstStyle/>
          <a:p>
            <a:pPr>
              <a:lnSpc>
                <a:spcPct val="80000"/>
              </a:lnSpc>
            </a:pPr>
            <a:r>
              <a:rPr lang="es-CL" altLang="es-CL" sz="1800"/>
              <a:t>La onda mantendrá su forma únicamente al viajar por un </a:t>
            </a:r>
            <a:r>
              <a:rPr lang="es-CL" altLang="es-CL" sz="1800" b="1" i="1">
                <a:solidFill>
                  <a:schemeClr val="accent2"/>
                </a:solidFill>
              </a:rPr>
              <a:t>medio no dispersivo</a:t>
            </a:r>
          </a:p>
          <a:p>
            <a:pPr>
              <a:lnSpc>
                <a:spcPct val="80000"/>
              </a:lnSpc>
            </a:pPr>
            <a:r>
              <a:rPr lang="es-CL" altLang="es-CL" sz="1800"/>
              <a:t>En un medio dispersivo, las formas de onda de las ondas sinusoidales componentes no cambian, pero cada una de ellas puede viajar con una velocidad de fase diferente. En este caso, la forma de la onda combinada cambia al alterarse la relación de fase entre las componentes</a:t>
            </a:r>
          </a:p>
          <a:p>
            <a:pPr>
              <a:lnSpc>
                <a:spcPct val="80000"/>
              </a:lnSpc>
            </a:pPr>
            <a:r>
              <a:rPr lang="es-CL" altLang="es-CL" sz="1800"/>
              <a:t>La </a:t>
            </a:r>
            <a:r>
              <a:rPr lang="es-CL" altLang="es-CL" sz="1800" b="1" i="1">
                <a:solidFill>
                  <a:schemeClr val="accent2"/>
                </a:solidFill>
              </a:rPr>
              <a:t>dispersión</a:t>
            </a:r>
            <a:r>
              <a:rPr lang="es-CL" altLang="es-CL" sz="1800"/>
              <a:t> ocurre porque las ondas componentes viajan a velocidades de fase diferentes</a:t>
            </a:r>
          </a:p>
          <a:p>
            <a:pPr>
              <a:lnSpc>
                <a:spcPct val="80000"/>
              </a:lnSpc>
            </a:pPr>
            <a:r>
              <a:rPr lang="es-CL" altLang="es-CL" sz="1800"/>
              <a:t>La </a:t>
            </a:r>
            <a:r>
              <a:rPr lang="es-CL" altLang="es-CL" sz="1800" b="1" i="1">
                <a:solidFill>
                  <a:schemeClr val="accent2"/>
                </a:solidFill>
              </a:rPr>
              <a:t>velocidad de grupo</a:t>
            </a:r>
            <a:r>
              <a:rPr lang="es-CL" altLang="es-CL" sz="1800"/>
              <a:t> es la velocidad a la cual viaja la información o la energía en una onda real. No existe una relación sencilla entre la velocidad de fase de las componentes y la velocidad de grupo de la onda, depende de la dispersión del medio</a:t>
            </a:r>
          </a:p>
          <a:p>
            <a:pPr>
              <a:lnSpc>
                <a:spcPct val="80000"/>
              </a:lnSpc>
            </a:pPr>
            <a:endParaRPr lang="es-CL" altLang="es-CL" sz="1800"/>
          </a:p>
          <a:p>
            <a:pPr>
              <a:lnSpc>
                <a:spcPct val="80000"/>
              </a:lnSpc>
            </a:pPr>
            <a:r>
              <a:rPr lang="es-CL" altLang="es-CL" sz="1800"/>
              <a:t>La onda puede cambiar también de forma si cede energía mecánica al medio cuando se presentan </a:t>
            </a:r>
            <a:r>
              <a:rPr lang="es-CL" altLang="es-CL" sz="1800" b="1" i="1">
                <a:solidFill>
                  <a:schemeClr val="accent2"/>
                </a:solidFill>
              </a:rPr>
              <a:t>fuerzas disipativas</a:t>
            </a:r>
            <a:r>
              <a:rPr lang="es-CL" altLang="es-CL" sz="1800"/>
              <a:t> (que dependen en general de la velocidad)</a:t>
            </a:r>
            <a:endParaRPr lang="es-ES_tradnl" altLang="es-CL" sz="1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5">
            <a:extLst>
              <a:ext uri="{FF2B5EF4-FFF2-40B4-BE49-F238E27FC236}">
                <a16:creationId xmlns:a16="http://schemas.microsoft.com/office/drawing/2014/main" id="{974B293F-5928-466A-B938-3B067E0B46C4}"/>
              </a:ext>
            </a:extLst>
          </p:cNvPr>
          <p:cNvSpPr>
            <a:spLocks noGrp="1"/>
          </p:cNvSpPr>
          <p:nvPr>
            <p:ph type="sldNum" sz="quarter" idx="12"/>
          </p:nvPr>
        </p:nvSpPr>
        <p:spPr/>
        <p:txBody>
          <a:bodyPr/>
          <a:lstStyle/>
          <a:p>
            <a:fld id="{F03D441E-4620-4B09-A22A-646965244732}" type="slidenum">
              <a:rPr lang="es-ES_tradnl" altLang="es-CL"/>
              <a:pPr/>
              <a:t>45</a:t>
            </a:fld>
            <a:endParaRPr lang="es-ES_tradnl" altLang="es-CL"/>
          </a:p>
        </p:txBody>
      </p:sp>
      <p:sp>
        <p:nvSpPr>
          <p:cNvPr id="64514" name="Rectangle 2">
            <a:extLst>
              <a:ext uri="{FF2B5EF4-FFF2-40B4-BE49-F238E27FC236}">
                <a16:creationId xmlns:a16="http://schemas.microsoft.com/office/drawing/2014/main" id="{59362471-4AB3-4191-A2F8-43CDFAE1F428}"/>
              </a:ext>
            </a:extLst>
          </p:cNvPr>
          <p:cNvSpPr>
            <a:spLocks noGrp="1" noChangeArrowheads="1"/>
          </p:cNvSpPr>
          <p:nvPr>
            <p:ph type="title"/>
          </p:nvPr>
        </p:nvSpPr>
        <p:spPr/>
        <p:txBody>
          <a:bodyPr/>
          <a:lstStyle/>
          <a:p>
            <a:r>
              <a:rPr lang="es-CL" altLang="es-CL"/>
              <a:t>Dispersión de la luz</a:t>
            </a:r>
            <a:endParaRPr lang="es-ES_tradnl" altLang="es-CL"/>
          </a:p>
        </p:txBody>
      </p:sp>
      <p:pic>
        <p:nvPicPr>
          <p:cNvPr id="64516" name="Picture 4">
            <a:extLst>
              <a:ext uri="{FF2B5EF4-FFF2-40B4-BE49-F238E27FC236}">
                <a16:creationId xmlns:a16="http://schemas.microsoft.com/office/drawing/2014/main" id="{46743AA6-4F97-4C58-B0A8-C905DE87A49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1412875"/>
            <a:ext cx="3359150" cy="2519363"/>
          </a:xfrm>
          <a:prstGeom prst="rect">
            <a:avLst/>
          </a:prstGeom>
          <a:noFill/>
          <a:extLst>
            <a:ext uri="{909E8E84-426E-40DD-AFC4-6F175D3DCCD1}">
              <a14:hiddenFill xmlns:a14="http://schemas.microsoft.com/office/drawing/2010/main">
                <a:solidFill>
                  <a:srgbClr val="FFFFFF"/>
                </a:solidFill>
              </a14:hiddenFill>
            </a:ext>
          </a:extLst>
        </p:spPr>
      </p:pic>
      <p:sp>
        <p:nvSpPr>
          <p:cNvPr id="64517" name="Rectangle 5">
            <a:extLst>
              <a:ext uri="{FF2B5EF4-FFF2-40B4-BE49-F238E27FC236}">
                <a16:creationId xmlns:a16="http://schemas.microsoft.com/office/drawing/2014/main" id="{5B3FFA19-F8E4-4F54-960E-CFBAE8EA6415}"/>
              </a:ext>
            </a:extLst>
          </p:cNvPr>
          <p:cNvSpPr>
            <a:spLocks noChangeArrowheads="1"/>
          </p:cNvSpPr>
          <p:nvPr/>
        </p:nvSpPr>
        <p:spPr bwMode="auto">
          <a:xfrm>
            <a:off x="439738" y="4265613"/>
            <a:ext cx="8315325" cy="168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20000"/>
              </a:spcBef>
              <a:buFontTx/>
              <a:buChar char="•"/>
            </a:pPr>
            <a:r>
              <a:rPr lang="es-CL" altLang="es-CL" sz="1800"/>
              <a:t>  En un medio no dispersivo todas las ondas componentes viajan con la misma </a:t>
            </a:r>
          </a:p>
          <a:p>
            <a:pPr>
              <a:lnSpc>
                <a:spcPct val="80000"/>
              </a:lnSpc>
              <a:spcBef>
                <a:spcPct val="20000"/>
              </a:spcBef>
            </a:pPr>
            <a:r>
              <a:rPr lang="es-CL" altLang="es-CL" sz="1800"/>
              <a:t>   velocidad de fase. El </a:t>
            </a:r>
            <a:r>
              <a:rPr lang="es-CL" altLang="es-CL" sz="1800">
                <a:solidFill>
                  <a:schemeClr val="accent2"/>
                </a:solidFill>
              </a:rPr>
              <a:t>aire</a:t>
            </a:r>
            <a:r>
              <a:rPr lang="es-CL" altLang="es-CL" sz="1800"/>
              <a:t> es un ejemplo de un medio aproximadamente </a:t>
            </a:r>
          </a:p>
          <a:p>
            <a:pPr>
              <a:lnSpc>
                <a:spcPct val="80000"/>
              </a:lnSpc>
              <a:spcBef>
                <a:spcPct val="20000"/>
              </a:spcBef>
            </a:pPr>
            <a:r>
              <a:rPr lang="es-CL" altLang="es-CL" sz="1800"/>
              <a:t>   no dispersivo. El </a:t>
            </a:r>
            <a:r>
              <a:rPr lang="es-CL" altLang="es-CL" sz="1800">
                <a:solidFill>
                  <a:schemeClr val="accent2"/>
                </a:solidFill>
              </a:rPr>
              <a:t>vacío</a:t>
            </a:r>
            <a:r>
              <a:rPr lang="es-CL" altLang="es-CL" sz="1800"/>
              <a:t> es un medio no dispersivo.</a:t>
            </a:r>
          </a:p>
          <a:p>
            <a:pPr>
              <a:lnSpc>
                <a:spcPct val="80000"/>
              </a:lnSpc>
              <a:spcBef>
                <a:spcPct val="20000"/>
              </a:spcBef>
              <a:buFontTx/>
              <a:buChar char="•"/>
            </a:pPr>
            <a:r>
              <a:rPr lang="es-CL" altLang="es-CL" sz="1800"/>
              <a:t>  En un medio no dispersivo, todas las ondas componentes viajan a la misma </a:t>
            </a:r>
          </a:p>
          <a:p>
            <a:pPr>
              <a:lnSpc>
                <a:spcPct val="80000"/>
              </a:lnSpc>
              <a:spcBef>
                <a:spcPct val="20000"/>
              </a:spcBef>
            </a:pPr>
            <a:r>
              <a:rPr lang="es-CL" altLang="es-CL" sz="1800"/>
              <a:t>   velocidad de fase y la velocidad de grupo de la onda resultante será igual al </a:t>
            </a:r>
          </a:p>
          <a:p>
            <a:pPr>
              <a:lnSpc>
                <a:spcPct val="80000"/>
              </a:lnSpc>
              <a:spcBef>
                <a:spcPct val="20000"/>
              </a:spcBef>
            </a:pPr>
            <a:r>
              <a:rPr lang="es-CL" altLang="es-CL" sz="1800"/>
              <a:t>   valor común de la velocidad de fase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5">
            <a:extLst>
              <a:ext uri="{FF2B5EF4-FFF2-40B4-BE49-F238E27FC236}">
                <a16:creationId xmlns:a16="http://schemas.microsoft.com/office/drawing/2014/main" id="{5931934F-9311-4B8D-97D4-D530CC122B9F}"/>
              </a:ext>
            </a:extLst>
          </p:cNvPr>
          <p:cNvSpPr>
            <a:spLocks noGrp="1"/>
          </p:cNvSpPr>
          <p:nvPr>
            <p:ph type="sldNum" sz="quarter" idx="12"/>
          </p:nvPr>
        </p:nvSpPr>
        <p:spPr/>
        <p:txBody>
          <a:bodyPr/>
          <a:lstStyle/>
          <a:p>
            <a:fld id="{E8AA3BCB-2F15-4685-959D-5E7AD40013ED}" type="slidenum">
              <a:rPr lang="es-ES_tradnl" altLang="es-CL"/>
              <a:pPr/>
              <a:t>46</a:t>
            </a:fld>
            <a:endParaRPr lang="es-ES_tradnl" altLang="es-CL"/>
          </a:p>
        </p:txBody>
      </p:sp>
      <p:sp>
        <p:nvSpPr>
          <p:cNvPr id="65538" name="Rectangle 2">
            <a:extLst>
              <a:ext uri="{FF2B5EF4-FFF2-40B4-BE49-F238E27FC236}">
                <a16:creationId xmlns:a16="http://schemas.microsoft.com/office/drawing/2014/main" id="{DB90525B-23C8-4B9D-AA9C-28771DD93695}"/>
              </a:ext>
            </a:extLst>
          </p:cNvPr>
          <p:cNvSpPr>
            <a:spLocks noGrp="1" noChangeArrowheads="1"/>
          </p:cNvSpPr>
          <p:nvPr>
            <p:ph type="title"/>
          </p:nvPr>
        </p:nvSpPr>
        <p:spPr/>
        <p:txBody>
          <a:bodyPr/>
          <a:lstStyle/>
          <a:p>
            <a:r>
              <a:rPr lang="es-CL" altLang="es-CL"/>
              <a:t>Interferencia de Ondas</a:t>
            </a:r>
            <a:endParaRPr lang="es-ES_tradnl" altLang="es-CL"/>
          </a:p>
        </p:txBody>
      </p:sp>
      <p:sp>
        <p:nvSpPr>
          <p:cNvPr id="65539" name="Rectangle 3">
            <a:extLst>
              <a:ext uri="{FF2B5EF4-FFF2-40B4-BE49-F238E27FC236}">
                <a16:creationId xmlns:a16="http://schemas.microsoft.com/office/drawing/2014/main" id="{D65ADD00-C296-4DC8-B2C3-8321CFF8C6A1}"/>
              </a:ext>
            </a:extLst>
          </p:cNvPr>
          <p:cNvSpPr>
            <a:spLocks noGrp="1" noChangeArrowheads="1"/>
          </p:cNvSpPr>
          <p:nvPr>
            <p:ph type="body" idx="1"/>
          </p:nvPr>
        </p:nvSpPr>
        <p:spPr/>
        <p:txBody>
          <a:bodyPr/>
          <a:lstStyle/>
          <a:p>
            <a:r>
              <a:rPr lang="es-CL" altLang="es-CL" sz="1800"/>
              <a:t>Cuando dos o más ondas se combinan en un punto determinado, se dice que ellas interfieren y el fenómeno se conoce como </a:t>
            </a:r>
            <a:r>
              <a:rPr lang="es-CL" altLang="es-CL" sz="1800" b="1" i="1">
                <a:solidFill>
                  <a:schemeClr val="accent2"/>
                </a:solidFill>
              </a:rPr>
              <a:t>interferencia</a:t>
            </a:r>
          </a:p>
          <a:p>
            <a:r>
              <a:rPr lang="es-CL" altLang="es-CL" sz="1800"/>
              <a:t>Consideremos dos ondas de igual amplitud, frecuencia y longitud de onda pero diferente fase:</a:t>
            </a:r>
            <a:endParaRPr lang="es-ES_tradnl" altLang="es-CL" sz="1800"/>
          </a:p>
        </p:txBody>
      </p:sp>
      <p:pic>
        <p:nvPicPr>
          <p:cNvPr id="65540" name="Picture 4">
            <a:extLst>
              <a:ext uri="{FF2B5EF4-FFF2-40B4-BE49-F238E27FC236}">
                <a16:creationId xmlns:a16="http://schemas.microsoft.com/office/drawing/2014/main" id="{EBDBC24A-D093-482C-9ADB-442844454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25" y="2924175"/>
            <a:ext cx="5618163"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1" name="Picture 5">
            <a:extLst>
              <a:ext uri="{FF2B5EF4-FFF2-40B4-BE49-F238E27FC236}">
                <a16:creationId xmlns:a16="http://schemas.microsoft.com/office/drawing/2014/main" id="{38F2E557-5159-4F6D-B5F0-0F22CEE19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221163"/>
            <a:ext cx="511175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2" name="Picture 6">
            <a:extLst>
              <a:ext uri="{FF2B5EF4-FFF2-40B4-BE49-F238E27FC236}">
                <a16:creationId xmlns:a16="http://schemas.microsoft.com/office/drawing/2014/main" id="{BEA1595E-A55C-4DF8-8C61-60CD7B539E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63" y="5192713"/>
            <a:ext cx="8748712"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número de diapositiva 5">
            <a:extLst>
              <a:ext uri="{FF2B5EF4-FFF2-40B4-BE49-F238E27FC236}">
                <a16:creationId xmlns:a16="http://schemas.microsoft.com/office/drawing/2014/main" id="{039AF37D-2927-44B2-9D4D-8172DAE0222A}"/>
              </a:ext>
            </a:extLst>
          </p:cNvPr>
          <p:cNvSpPr>
            <a:spLocks noGrp="1"/>
          </p:cNvSpPr>
          <p:nvPr>
            <p:ph type="sldNum" sz="quarter" idx="12"/>
          </p:nvPr>
        </p:nvSpPr>
        <p:spPr/>
        <p:txBody>
          <a:bodyPr/>
          <a:lstStyle/>
          <a:p>
            <a:fld id="{83B3D860-99F3-42AD-9236-9A83EDE09DDF}" type="slidenum">
              <a:rPr lang="es-ES_tradnl" altLang="es-CL"/>
              <a:pPr/>
              <a:t>47</a:t>
            </a:fld>
            <a:endParaRPr lang="es-ES_tradnl" altLang="es-CL"/>
          </a:p>
        </p:txBody>
      </p:sp>
      <p:pic>
        <p:nvPicPr>
          <p:cNvPr id="66568" name="Picture 8">
            <a:extLst>
              <a:ext uri="{FF2B5EF4-FFF2-40B4-BE49-F238E27FC236}">
                <a16:creationId xmlns:a16="http://schemas.microsoft.com/office/drawing/2014/main" id="{2C642492-9D3F-4D99-B47F-7F0F94417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5805488"/>
            <a:ext cx="424497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2" name="Rectangle 2">
            <a:extLst>
              <a:ext uri="{FF2B5EF4-FFF2-40B4-BE49-F238E27FC236}">
                <a16:creationId xmlns:a16="http://schemas.microsoft.com/office/drawing/2014/main" id="{53268E3B-6B60-42DD-9AC8-431FD5C8EE81}"/>
              </a:ext>
            </a:extLst>
          </p:cNvPr>
          <p:cNvSpPr>
            <a:spLocks noGrp="1" noChangeArrowheads="1"/>
          </p:cNvSpPr>
          <p:nvPr>
            <p:ph type="title"/>
          </p:nvPr>
        </p:nvSpPr>
        <p:spPr/>
        <p:txBody>
          <a:bodyPr/>
          <a:lstStyle/>
          <a:p>
            <a:r>
              <a:rPr lang="es-CL" altLang="es-CL"/>
              <a:t>Interferencia de Ondas</a:t>
            </a:r>
            <a:endParaRPr lang="es-ES_tradnl" altLang="es-CL"/>
          </a:p>
        </p:txBody>
      </p:sp>
      <p:pic>
        <p:nvPicPr>
          <p:cNvPr id="66564" name="Picture 4">
            <a:extLst>
              <a:ext uri="{FF2B5EF4-FFF2-40B4-BE49-F238E27FC236}">
                <a16:creationId xmlns:a16="http://schemas.microsoft.com/office/drawing/2014/main" id="{6ADFC857-3FBA-4B49-B1F6-5F72A6F0B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484313"/>
            <a:ext cx="69850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5" name="Picture 5">
            <a:extLst>
              <a:ext uri="{FF2B5EF4-FFF2-40B4-BE49-F238E27FC236}">
                <a16:creationId xmlns:a16="http://schemas.microsoft.com/office/drawing/2014/main" id="{4880E41F-8004-44AC-8B5E-3DBA2F3DD1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205038"/>
            <a:ext cx="1871663"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6" name="Picture 6">
            <a:extLst>
              <a:ext uri="{FF2B5EF4-FFF2-40B4-BE49-F238E27FC236}">
                <a16:creationId xmlns:a16="http://schemas.microsoft.com/office/drawing/2014/main" id="{A498AEFF-3798-435B-84DE-5CC6973081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374900"/>
            <a:ext cx="200818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7" name="Text Box 7">
            <a:extLst>
              <a:ext uri="{FF2B5EF4-FFF2-40B4-BE49-F238E27FC236}">
                <a16:creationId xmlns:a16="http://schemas.microsoft.com/office/drawing/2014/main" id="{CC7D5CCD-43D4-40F1-85B8-067C60C80A0D}"/>
              </a:ext>
            </a:extLst>
          </p:cNvPr>
          <p:cNvSpPr txBox="1">
            <a:spLocks noChangeArrowheads="1"/>
          </p:cNvSpPr>
          <p:nvPr/>
        </p:nvSpPr>
        <p:spPr bwMode="auto">
          <a:xfrm>
            <a:off x="6804025" y="2444750"/>
            <a:ext cx="1901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 diferencia de fase</a:t>
            </a:r>
            <a:endParaRPr lang="es-ES_tradnl" altLang="es-CL"/>
          </a:p>
        </p:txBody>
      </p:sp>
      <p:sp>
        <p:nvSpPr>
          <p:cNvPr id="66569" name="Text Box 9">
            <a:extLst>
              <a:ext uri="{FF2B5EF4-FFF2-40B4-BE49-F238E27FC236}">
                <a16:creationId xmlns:a16="http://schemas.microsoft.com/office/drawing/2014/main" id="{25CE3C87-7EFC-4479-AD23-ABC5D86C600F}"/>
              </a:ext>
            </a:extLst>
          </p:cNvPr>
          <p:cNvSpPr txBox="1">
            <a:spLocks noChangeArrowheads="1"/>
          </p:cNvSpPr>
          <p:nvPr/>
        </p:nvSpPr>
        <p:spPr bwMode="auto">
          <a:xfrm>
            <a:off x="323850" y="3284538"/>
            <a:ext cx="8632825"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s-CL" altLang="es-CL" sz="1800"/>
              <a:t> La onda resultante tiene una amplitud diferente, pero la misma frecuencia y </a:t>
            </a:r>
          </a:p>
          <a:p>
            <a:r>
              <a:rPr lang="es-CL" altLang="es-CL" sz="1800"/>
              <a:t>  longitud de onda que las componentes. </a:t>
            </a:r>
          </a:p>
          <a:p>
            <a:endParaRPr lang="es-CL" altLang="es-CL" sz="1800"/>
          </a:p>
          <a:p>
            <a:pPr>
              <a:buFontTx/>
              <a:buChar char="•"/>
            </a:pPr>
            <a:r>
              <a:rPr lang="es-CL" altLang="es-CL" sz="1800"/>
              <a:t> Si la diferencia de fase es cero, se dice que las ondas están en fase y la amplitud </a:t>
            </a:r>
          </a:p>
          <a:p>
            <a:r>
              <a:rPr lang="es-CL" altLang="es-CL" sz="1800"/>
              <a:t>  de la resultante es el doble de la amplitud original.</a:t>
            </a:r>
          </a:p>
          <a:p>
            <a:endParaRPr lang="es-CL" altLang="es-CL" sz="1800"/>
          </a:p>
          <a:p>
            <a:pPr>
              <a:buFontTx/>
              <a:buChar char="•"/>
            </a:pPr>
            <a:r>
              <a:rPr lang="es-CL" altLang="es-CL" sz="1800"/>
              <a:t> Si la diferencia de fase es cercana a 180°, la amplitud resultante es casi cero.</a:t>
            </a:r>
            <a:endParaRPr lang="es-ES_tradnl" altLang="es-CL" sz="18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número de diapositiva 5">
            <a:extLst>
              <a:ext uri="{FF2B5EF4-FFF2-40B4-BE49-F238E27FC236}">
                <a16:creationId xmlns:a16="http://schemas.microsoft.com/office/drawing/2014/main" id="{81A41B59-77C7-4C1D-A4BE-0081334C4B6B}"/>
              </a:ext>
            </a:extLst>
          </p:cNvPr>
          <p:cNvSpPr>
            <a:spLocks noGrp="1"/>
          </p:cNvSpPr>
          <p:nvPr>
            <p:ph type="sldNum" sz="quarter" idx="12"/>
          </p:nvPr>
        </p:nvSpPr>
        <p:spPr/>
        <p:txBody>
          <a:bodyPr/>
          <a:lstStyle/>
          <a:p>
            <a:fld id="{6FEABC84-91BF-47D8-AE80-C9E3F2F080E8}" type="slidenum">
              <a:rPr lang="es-ES_tradnl" altLang="es-CL"/>
              <a:pPr/>
              <a:t>48</a:t>
            </a:fld>
            <a:endParaRPr lang="es-ES_tradnl" altLang="es-CL"/>
          </a:p>
        </p:txBody>
      </p:sp>
      <p:sp>
        <p:nvSpPr>
          <p:cNvPr id="67586" name="Rectangle 2">
            <a:extLst>
              <a:ext uri="{FF2B5EF4-FFF2-40B4-BE49-F238E27FC236}">
                <a16:creationId xmlns:a16="http://schemas.microsoft.com/office/drawing/2014/main" id="{57ED01A9-8F13-423D-9699-119F70651DB6}"/>
              </a:ext>
            </a:extLst>
          </p:cNvPr>
          <p:cNvSpPr>
            <a:spLocks noGrp="1" noChangeArrowheads="1"/>
          </p:cNvSpPr>
          <p:nvPr>
            <p:ph type="title"/>
          </p:nvPr>
        </p:nvSpPr>
        <p:spPr/>
        <p:txBody>
          <a:bodyPr/>
          <a:lstStyle/>
          <a:p>
            <a:r>
              <a:rPr lang="es-CL" altLang="es-CL"/>
              <a:t>Interferencia constructiva</a:t>
            </a:r>
            <a:endParaRPr lang="es-ES_tradnl" altLang="es-CL"/>
          </a:p>
        </p:txBody>
      </p:sp>
      <p:pic>
        <p:nvPicPr>
          <p:cNvPr id="67589" name="Picture 5">
            <a:extLst>
              <a:ext uri="{FF2B5EF4-FFF2-40B4-BE49-F238E27FC236}">
                <a16:creationId xmlns:a16="http://schemas.microsoft.com/office/drawing/2014/main" id="{B4231C44-EC54-4589-9FDE-6627DF5A17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301750"/>
            <a:ext cx="368617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0" name="Picture 6">
            <a:extLst>
              <a:ext uri="{FF2B5EF4-FFF2-40B4-BE49-F238E27FC236}">
                <a16:creationId xmlns:a16="http://schemas.microsoft.com/office/drawing/2014/main" id="{719E682C-5FE8-4555-B49B-F18AC5260E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0" y="4529138"/>
            <a:ext cx="649288" cy="26828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1" name="Picture 7">
            <a:extLst>
              <a:ext uri="{FF2B5EF4-FFF2-40B4-BE49-F238E27FC236}">
                <a16:creationId xmlns:a16="http://schemas.microsoft.com/office/drawing/2014/main" id="{0CCBCD83-FBBF-4268-8737-403943075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4437063"/>
            <a:ext cx="647700" cy="455612"/>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3" name="Picture 9">
            <a:extLst>
              <a:ext uri="{FF2B5EF4-FFF2-40B4-BE49-F238E27FC236}">
                <a16:creationId xmlns:a16="http://schemas.microsoft.com/office/drawing/2014/main" id="{FA8CEF22-705F-41FC-9348-5E592ABE88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4437063"/>
            <a:ext cx="719138" cy="495300"/>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4" name="Picture 10">
            <a:extLst>
              <a:ext uri="{FF2B5EF4-FFF2-40B4-BE49-F238E27FC236}">
                <a16:creationId xmlns:a16="http://schemas.microsoft.com/office/drawing/2014/main" id="{C1BF2AEB-CAAD-4EB2-869B-2BD10BE83F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4522788"/>
            <a:ext cx="647700" cy="274637"/>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6" name="Picture 12">
            <a:extLst>
              <a:ext uri="{FF2B5EF4-FFF2-40B4-BE49-F238E27FC236}">
                <a16:creationId xmlns:a16="http://schemas.microsoft.com/office/drawing/2014/main" id="{E353F083-938B-4EC3-A36E-E56B8866AA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550" y="5516563"/>
            <a:ext cx="69850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98" name="Text Box 14">
            <a:extLst>
              <a:ext uri="{FF2B5EF4-FFF2-40B4-BE49-F238E27FC236}">
                <a16:creationId xmlns:a16="http://schemas.microsoft.com/office/drawing/2014/main" id="{FCDA015D-F75E-4F4E-95F9-689A2ABE4BD8}"/>
              </a:ext>
            </a:extLst>
          </p:cNvPr>
          <p:cNvSpPr txBox="1">
            <a:spLocks noChangeArrowheads="1"/>
          </p:cNvSpPr>
          <p:nvPr/>
        </p:nvSpPr>
        <p:spPr bwMode="auto">
          <a:xfrm>
            <a:off x="468313" y="1557338"/>
            <a:ext cx="41163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Diferentes constantes de fase para la onda:</a:t>
            </a:r>
            <a:endParaRPr lang="es-ES_tradnl" altLang="es-CL"/>
          </a:p>
        </p:txBody>
      </p:sp>
      <p:sp>
        <p:nvSpPr>
          <p:cNvPr id="67599" name="Rectangle 15">
            <a:extLst>
              <a:ext uri="{FF2B5EF4-FFF2-40B4-BE49-F238E27FC236}">
                <a16:creationId xmlns:a16="http://schemas.microsoft.com/office/drawing/2014/main" id="{D63CC518-E01D-4FF1-B7D1-283382EA1C4A}"/>
              </a:ext>
            </a:extLst>
          </p:cNvPr>
          <p:cNvSpPr>
            <a:spLocks noChangeArrowheads="1"/>
          </p:cNvSpPr>
          <p:nvPr/>
        </p:nvSpPr>
        <p:spPr bwMode="auto">
          <a:xfrm>
            <a:off x="3995738" y="2060575"/>
            <a:ext cx="71437" cy="1223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7600" name="Rectangle 16">
            <a:extLst>
              <a:ext uri="{FF2B5EF4-FFF2-40B4-BE49-F238E27FC236}">
                <a16:creationId xmlns:a16="http://schemas.microsoft.com/office/drawing/2014/main" id="{D65F4F12-5EDC-4367-81CA-E9EA3521D4D6}"/>
              </a:ext>
            </a:extLst>
          </p:cNvPr>
          <p:cNvSpPr>
            <a:spLocks noChangeArrowheads="1"/>
          </p:cNvSpPr>
          <p:nvPr/>
        </p:nvSpPr>
        <p:spPr bwMode="auto">
          <a:xfrm>
            <a:off x="3995738" y="3500438"/>
            <a:ext cx="71437" cy="8651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pic>
        <p:nvPicPr>
          <p:cNvPr id="67604" name="Picture 20">
            <a:extLst>
              <a:ext uri="{FF2B5EF4-FFF2-40B4-BE49-F238E27FC236}">
                <a16:creationId xmlns:a16="http://schemas.microsoft.com/office/drawing/2014/main" id="{0B0AADC2-3DEC-47CA-B75A-805AB45BFC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1989138"/>
            <a:ext cx="34290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605" name="Picture 21">
            <a:extLst>
              <a:ext uri="{FF2B5EF4-FFF2-40B4-BE49-F238E27FC236}">
                <a16:creationId xmlns:a16="http://schemas.microsoft.com/office/drawing/2014/main" id="{02D41369-F800-4C26-A3FD-90CC35DA6A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3438" y="3068638"/>
            <a:ext cx="34290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606" name="Text Box 22">
            <a:extLst>
              <a:ext uri="{FF2B5EF4-FFF2-40B4-BE49-F238E27FC236}">
                <a16:creationId xmlns:a16="http://schemas.microsoft.com/office/drawing/2014/main" id="{442E9CD8-DC27-4356-9EAF-8A9E9A046BFF}"/>
              </a:ext>
            </a:extLst>
          </p:cNvPr>
          <p:cNvSpPr txBox="1">
            <a:spLocks noChangeArrowheads="1"/>
          </p:cNvSpPr>
          <p:nvPr/>
        </p:nvSpPr>
        <p:spPr bwMode="auto">
          <a:xfrm>
            <a:off x="4943475" y="2133600"/>
            <a:ext cx="4200525"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400"/>
              <a:t>La onda resultante al sumar 2 ondas de distinta </a:t>
            </a:r>
          </a:p>
          <a:p>
            <a:r>
              <a:rPr lang="es-CL" altLang="es-CL" sz="1400"/>
              <a:t>fase es representada por la curva negra. La nueva </a:t>
            </a:r>
          </a:p>
          <a:p>
            <a:r>
              <a:rPr lang="es-CL" altLang="es-CL" sz="1400"/>
              <a:t>onda tiene la misma longitud y frecuencia pero </a:t>
            </a:r>
          </a:p>
          <a:p>
            <a:r>
              <a:rPr lang="es-CL" altLang="es-CL" sz="1400"/>
              <a:t>distinta amplitud, en este caso mayor que las </a:t>
            </a:r>
          </a:p>
          <a:p>
            <a:r>
              <a:rPr lang="es-CL" altLang="es-CL" sz="1400"/>
              <a:t>componentes</a:t>
            </a:r>
            <a:endParaRPr lang="es-ES_tradnl" altLang="es-CL" sz="14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arcador de número de diapositiva 5">
            <a:extLst>
              <a:ext uri="{FF2B5EF4-FFF2-40B4-BE49-F238E27FC236}">
                <a16:creationId xmlns:a16="http://schemas.microsoft.com/office/drawing/2014/main" id="{7B8B17E3-BC2D-4BB8-AF0F-2447A19E381B}"/>
              </a:ext>
            </a:extLst>
          </p:cNvPr>
          <p:cNvSpPr>
            <a:spLocks noGrp="1"/>
          </p:cNvSpPr>
          <p:nvPr>
            <p:ph type="sldNum" sz="quarter" idx="12"/>
          </p:nvPr>
        </p:nvSpPr>
        <p:spPr/>
        <p:txBody>
          <a:bodyPr/>
          <a:lstStyle/>
          <a:p>
            <a:fld id="{42195462-FBD3-41CC-991E-FEE662085A97}" type="slidenum">
              <a:rPr lang="es-ES_tradnl" altLang="es-CL"/>
              <a:pPr/>
              <a:t>49</a:t>
            </a:fld>
            <a:endParaRPr lang="es-ES_tradnl" altLang="es-CL"/>
          </a:p>
        </p:txBody>
      </p:sp>
      <p:sp>
        <p:nvSpPr>
          <p:cNvPr id="84994" name="Rectangle 2">
            <a:extLst>
              <a:ext uri="{FF2B5EF4-FFF2-40B4-BE49-F238E27FC236}">
                <a16:creationId xmlns:a16="http://schemas.microsoft.com/office/drawing/2014/main" id="{349E4B57-55A2-425F-AB30-71CA681646CF}"/>
              </a:ext>
            </a:extLst>
          </p:cNvPr>
          <p:cNvSpPr>
            <a:spLocks noGrp="1" noChangeArrowheads="1"/>
          </p:cNvSpPr>
          <p:nvPr>
            <p:ph type="title"/>
          </p:nvPr>
        </p:nvSpPr>
        <p:spPr/>
        <p:txBody>
          <a:bodyPr/>
          <a:lstStyle/>
          <a:p>
            <a:r>
              <a:rPr lang="es-CL" altLang="es-CL"/>
              <a:t>Interferencia destructiva</a:t>
            </a:r>
            <a:endParaRPr lang="es-ES_tradnl" altLang="es-CL"/>
          </a:p>
        </p:txBody>
      </p:sp>
      <p:pic>
        <p:nvPicPr>
          <p:cNvPr id="84995" name="Picture 3">
            <a:extLst>
              <a:ext uri="{FF2B5EF4-FFF2-40B4-BE49-F238E27FC236}">
                <a16:creationId xmlns:a16="http://schemas.microsoft.com/office/drawing/2014/main" id="{B8C8E9A3-C00A-45D7-9D6A-D9807A91B6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301750"/>
            <a:ext cx="368617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6" name="Picture 4">
            <a:extLst>
              <a:ext uri="{FF2B5EF4-FFF2-40B4-BE49-F238E27FC236}">
                <a16:creationId xmlns:a16="http://schemas.microsoft.com/office/drawing/2014/main" id="{34985186-C7BD-43E7-AF4F-F0EE26BD9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0" y="4529138"/>
            <a:ext cx="649288" cy="26828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7" name="Picture 5">
            <a:extLst>
              <a:ext uri="{FF2B5EF4-FFF2-40B4-BE49-F238E27FC236}">
                <a16:creationId xmlns:a16="http://schemas.microsoft.com/office/drawing/2014/main" id="{CC64CE99-04D9-465D-874E-B6EC5A3CCC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4437063"/>
            <a:ext cx="647700" cy="455612"/>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8" name="Picture 6">
            <a:extLst>
              <a:ext uri="{FF2B5EF4-FFF2-40B4-BE49-F238E27FC236}">
                <a16:creationId xmlns:a16="http://schemas.microsoft.com/office/drawing/2014/main" id="{57437F81-02C8-44A9-B431-6AD47B2B89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4437063"/>
            <a:ext cx="719138" cy="495300"/>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9" name="Picture 7">
            <a:extLst>
              <a:ext uri="{FF2B5EF4-FFF2-40B4-BE49-F238E27FC236}">
                <a16:creationId xmlns:a16="http://schemas.microsoft.com/office/drawing/2014/main" id="{B05D65B8-750C-49C9-AA21-0173525799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4522788"/>
            <a:ext cx="647700" cy="274637"/>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000" name="Picture 8">
            <a:extLst>
              <a:ext uri="{FF2B5EF4-FFF2-40B4-BE49-F238E27FC236}">
                <a16:creationId xmlns:a16="http://schemas.microsoft.com/office/drawing/2014/main" id="{067FBC32-A938-436A-8D63-D76624C86B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550" y="5373688"/>
            <a:ext cx="69850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001" name="Text Box 9">
            <a:extLst>
              <a:ext uri="{FF2B5EF4-FFF2-40B4-BE49-F238E27FC236}">
                <a16:creationId xmlns:a16="http://schemas.microsoft.com/office/drawing/2014/main" id="{D01C5918-413C-4A28-AF14-4058CFD2FDF9}"/>
              </a:ext>
            </a:extLst>
          </p:cNvPr>
          <p:cNvSpPr txBox="1">
            <a:spLocks noChangeArrowheads="1"/>
          </p:cNvSpPr>
          <p:nvPr/>
        </p:nvSpPr>
        <p:spPr bwMode="auto">
          <a:xfrm>
            <a:off x="468313" y="1557338"/>
            <a:ext cx="41163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Diferentes constantes de fase para la onda:</a:t>
            </a:r>
            <a:endParaRPr lang="es-ES_tradnl" altLang="es-CL"/>
          </a:p>
        </p:txBody>
      </p:sp>
      <p:sp>
        <p:nvSpPr>
          <p:cNvPr id="85002" name="Rectangle 10">
            <a:extLst>
              <a:ext uri="{FF2B5EF4-FFF2-40B4-BE49-F238E27FC236}">
                <a16:creationId xmlns:a16="http://schemas.microsoft.com/office/drawing/2014/main" id="{46634C93-7812-4FD2-B3A1-4D3642522115}"/>
              </a:ext>
            </a:extLst>
          </p:cNvPr>
          <p:cNvSpPr>
            <a:spLocks noChangeArrowheads="1"/>
          </p:cNvSpPr>
          <p:nvPr/>
        </p:nvSpPr>
        <p:spPr bwMode="auto">
          <a:xfrm>
            <a:off x="3995738" y="2060575"/>
            <a:ext cx="71437" cy="1223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85003" name="Rectangle 11">
            <a:extLst>
              <a:ext uri="{FF2B5EF4-FFF2-40B4-BE49-F238E27FC236}">
                <a16:creationId xmlns:a16="http://schemas.microsoft.com/office/drawing/2014/main" id="{50BFE614-CEBE-4B4B-A4E8-94639023DB31}"/>
              </a:ext>
            </a:extLst>
          </p:cNvPr>
          <p:cNvSpPr>
            <a:spLocks noChangeArrowheads="1"/>
          </p:cNvSpPr>
          <p:nvPr/>
        </p:nvSpPr>
        <p:spPr bwMode="auto">
          <a:xfrm>
            <a:off x="3995738" y="3500438"/>
            <a:ext cx="71437" cy="8651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pic>
        <p:nvPicPr>
          <p:cNvPr id="85004" name="Picture 12">
            <a:extLst>
              <a:ext uri="{FF2B5EF4-FFF2-40B4-BE49-F238E27FC236}">
                <a16:creationId xmlns:a16="http://schemas.microsoft.com/office/drawing/2014/main" id="{8FC31CB8-85F6-496B-9EE2-30FB681371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1989138"/>
            <a:ext cx="34290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006" name="Text Box 14">
            <a:extLst>
              <a:ext uri="{FF2B5EF4-FFF2-40B4-BE49-F238E27FC236}">
                <a16:creationId xmlns:a16="http://schemas.microsoft.com/office/drawing/2014/main" id="{AF9B9DD3-9566-4782-846A-F02C613E2FD9}"/>
              </a:ext>
            </a:extLst>
          </p:cNvPr>
          <p:cNvSpPr txBox="1">
            <a:spLocks noChangeArrowheads="1"/>
          </p:cNvSpPr>
          <p:nvPr/>
        </p:nvSpPr>
        <p:spPr bwMode="auto">
          <a:xfrm>
            <a:off x="4943475" y="2133600"/>
            <a:ext cx="421163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400"/>
              <a:t>La onda resultante al sumar 2 ondas con diferencia</a:t>
            </a:r>
          </a:p>
          <a:p>
            <a:r>
              <a:rPr lang="es-CL" altLang="es-CL" sz="1400"/>
              <a:t>de fase 180° es representada por la curva negra. </a:t>
            </a:r>
          </a:p>
          <a:p>
            <a:r>
              <a:rPr lang="es-CL" altLang="es-CL" sz="1400"/>
              <a:t>La nueva onda tiene amplitud cero en este caso</a:t>
            </a:r>
            <a:endParaRPr lang="es-ES_tradnl" altLang="es-CL" sz="1400"/>
          </a:p>
        </p:txBody>
      </p:sp>
      <p:pic>
        <p:nvPicPr>
          <p:cNvPr id="85007" name="Picture 15">
            <a:extLst>
              <a:ext uri="{FF2B5EF4-FFF2-40B4-BE49-F238E27FC236}">
                <a16:creationId xmlns:a16="http://schemas.microsoft.com/office/drawing/2014/main" id="{5235B387-413D-4D0C-B6CA-6626C80F52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3800" y="2997200"/>
            <a:ext cx="34290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008" name="Line 16">
            <a:extLst>
              <a:ext uri="{FF2B5EF4-FFF2-40B4-BE49-F238E27FC236}">
                <a16:creationId xmlns:a16="http://schemas.microsoft.com/office/drawing/2014/main" id="{9096EBE5-9F18-4FAE-82FE-9B29E6A6020A}"/>
              </a:ext>
            </a:extLst>
          </p:cNvPr>
          <p:cNvSpPr>
            <a:spLocks noChangeShapeType="1"/>
          </p:cNvSpPr>
          <p:nvPr/>
        </p:nvSpPr>
        <p:spPr bwMode="auto">
          <a:xfrm>
            <a:off x="684213" y="2276475"/>
            <a:ext cx="79216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85009" name="Line 17">
            <a:extLst>
              <a:ext uri="{FF2B5EF4-FFF2-40B4-BE49-F238E27FC236}">
                <a16:creationId xmlns:a16="http://schemas.microsoft.com/office/drawing/2014/main" id="{DA22DE7C-9003-458B-993B-1725DE63278B}"/>
              </a:ext>
            </a:extLst>
          </p:cNvPr>
          <p:cNvSpPr>
            <a:spLocks noChangeShapeType="1"/>
          </p:cNvSpPr>
          <p:nvPr/>
        </p:nvSpPr>
        <p:spPr bwMode="auto">
          <a:xfrm>
            <a:off x="1476375" y="2205038"/>
            <a:ext cx="22320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85010" name="Text Box 18">
            <a:extLst>
              <a:ext uri="{FF2B5EF4-FFF2-40B4-BE49-F238E27FC236}">
                <a16:creationId xmlns:a16="http://schemas.microsoft.com/office/drawing/2014/main" id="{EA0154EA-6172-4D01-9178-9D21D1B83B07}"/>
              </a:ext>
            </a:extLst>
          </p:cNvPr>
          <p:cNvSpPr txBox="1">
            <a:spLocks noChangeArrowheads="1"/>
          </p:cNvSpPr>
          <p:nvPr/>
        </p:nvSpPr>
        <p:spPr bwMode="auto">
          <a:xfrm>
            <a:off x="827088" y="1989138"/>
            <a:ext cx="455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s-CL" b="1" i="1">
                <a:latin typeface="Times New Roman" panose="02020603050405020304" pitchFamily="18" charset="0"/>
                <a:cs typeface="Arial" panose="020B0604020202020204" pitchFamily="34" charset="0"/>
              </a:rPr>
              <a:t>λ</a:t>
            </a:r>
            <a:r>
              <a:rPr lang="es-CL" altLang="es-CL" b="1" i="1">
                <a:latin typeface="Times New Roman" panose="02020603050405020304" pitchFamily="18" charset="0"/>
                <a:cs typeface="Arial" panose="020B0604020202020204" pitchFamily="34" charset="0"/>
              </a:rPr>
              <a:t>/4</a:t>
            </a:r>
            <a:endParaRPr lang="el-GR" altLang="es-CL" b="1" i="1">
              <a:latin typeface="Times New Roman" panose="02020603050405020304" pitchFamily="18" charset="0"/>
              <a:cs typeface="Arial" panose="020B0604020202020204" pitchFamily="34" charset="0"/>
            </a:endParaRPr>
          </a:p>
        </p:txBody>
      </p:sp>
      <p:sp>
        <p:nvSpPr>
          <p:cNvPr id="85011" name="Text Box 19">
            <a:extLst>
              <a:ext uri="{FF2B5EF4-FFF2-40B4-BE49-F238E27FC236}">
                <a16:creationId xmlns:a16="http://schemas.microsoft.com/office/drawing/2014/main" id="{7CBE93F2-09EE-4E92-84BC-9984F176E76B}"/>
              </a:ext>
            </a:extLst>
          </p:cNvPr>
          <p:cNvSpPr txBox="1">
            <a:spLocks noChangeArrowheads="1"/>
          </p:cNvSpPr>
          <p:nvPr/>
        </p:nvSpPr>
        <p:spPr bwMode="auto">
          <a:xfrm>
            <a:off x="2195513" y="1916113"/>
            <a:ext cx="5984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b="1" i="1">
                <a:latin typeface="Times New Roman" panose="02020603050405020304" pitchFamily="18" charset="0"/>
                <a:cs typeface="Arial" panose="020B0604020202020204" pitchFamily="34" charset="0"/>
              </a:rPr>
              <a:t>3</a:t>
            </a:r>
            <a:r>
              <a:rPr lang="el-GR" altLang="es-CL" b="1" i="1">
                <a:latin typeface="Times New Roman" panose="02020603050405020304" pitchFamily="18" charset="0"/>
                <a:cs typeface="Arial" panose="020B0604020202020204" pitchFamily="34" charset="0"/>
              </a:rPr>
              <a:t>λ</a:t>
            </a:r>
            <a:r>
              <a:rPr lang="es-CL" altLang="es-CL" b="1" i="1">
                <a:latin typeface="Times New Roman" panose="02020603050405020304" pitchFamily="18" charset="0"/>
                <a:cs typeface="Arial" panose="020B0604020202020204" pitchFamily="34" charset="0"/>
              </a:rPr>
              <a:t>/4</a:t>
            </a:r>
            <a:endParaRPr lang="el-GR" altLang="es-CL" b="1" i="1">
              <a:latin typeface="Times New Roman" panose="02020603050405020304" pitchFamily="18" charset="0"/>
              <a:cs typeface="Arial" panose="020B0604020202020204" pitchFamily="34" charset="0"/>
            </a:endParaRPr>
          </a:p>
        </p:txBody>
      </p:sp>
      <p:sp>
        <p:nvSpPr>
          <p:cNvPr id="85012" name="Text Box 20">
            <a:extLst>
              <a:ext uri="{FF2B5EF4-FFF2-40B4-BE49-F238E27FC236}">
                <a16:creationId xmlns:a16="http://schemas.microsoft.com/office/drawing/2014/main" id="{1883689A-A263-47B1-83D2-B3CD101A1D28}"/>
              </a:ext>
            </a:extLst>
          </p:cNvPr>
          <p:cNvSpPr txBox="1">
            <a:spLocks noChangeArrowheads="1"/>
          </p:cNvSpPr>
          <p:nvPr/>
        </p:nvSpPr>
        <p:spPr bwMode="auto">
          <a:xfrm>
            <a:off x="395288" y="5949950"/>
            <a:ext cx="39068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200"/>
              <a:t>La función coseno es una función par, cos(</a:t>
            </a:r>
            <a:r>
              <a:rPr lang="el-GR" altLang="es-CL" sz="1200">
                <a:cs typeface="Arial" panose="020B0604020202020204" pitchFamily="34" charset="0"/>
              </a:rPr>
              <a:t>θ</a:t>
            </a:r>
            <a:r>
              <a:rPr lang="es-CL" altLang="es-CL" sz="1200">
                <a:cs typeface="Arial" panose="020B0604020202020204" pitchFamily="34" charset="0"/>
              </a:rPr>
              <a:t>) = cos(- </a:t>
            </a:r>
            <a:r>
              <a:rPr lang="el-GR" altLang="es-CL" sz="1200"/>
              <a:t>θ</a:t>
            </a:r>
            <a:r>
              <a:rPr lang="es-CL" altLang="es-CL" sz="1200"/>
              <a:t>)</a:t>
            </a:r>
            <a:endParaRPr lang="el-GR" altLang="es-CL"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5">
            <a:extLst>
              <a:ext uri="{FF2B5EF4-FFF2-40B4-BE49-F238E27FC236}">
                <a16:creationId xmlns:a16="http://schemas.microsoft.com/office/drawing/2014/main" id="{A33AAAB4-48AF-4EE8-BE45-42B1EB59754B}"/>
              </a:ext>
            </a:extLst>
          </p:cNvPr>
          <p:cNvSpPr>
            <a:spLocks noGrp="1"/>
          </p:cNvSpPr>
          <p:nvPr>
            <p:ph type="sldNum" sz="quarter" idx="12"/>
          </p:nvPr>
        </p:nvSpPr>
        <p:spPr/>
        <p:txBody>
          <a:bodyPr/>
          <a:lstStyle/>
          <a:p>
            <a:fld id="{44642B35-23AC-4CDF-8DF1-9CB199EF68E8}" type="slidenum">
              <a:rPr lang="es-ES_tradnl" altLang="es-CL"/>
              <a:pPr/>
              <a:t>5</a:t>
            </a:fld>
            <a:endParaRPr lang="es-ES_tradnl" altLang="es-CL"/>
          </a:p>
        </p:txBody>
      </p:sp>
      <p:pic>
        <p:nvPicPr>
          <p:cNvPr id="3076" name="Picture 4">
            <a:extLst>
              <a:ext uri="{FF2B5EF4-FFF2-40B4-BE49-F238E27FC236}">
                <a16:creationId xmlns:a16="http://schemas.microsoft.com/office/drawing/2014/main" id="{452A0311-68D0-4179-8B2B-9F7D8B714EB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4868863"/>
            <a:ext cx="2095500" cy="9906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a:extLst>
              <a:ext uri="{FF2B5EF4-FFF2-40B4-BE49-F238E27FC236}">
                <a16:creationId xmlns:a16="http://schemas.microsoft.com/office/drawing/2014/main" id="{502096FE-A2A7-48D3-99E0-3E8C6BCEB242}"/>
              </a:ext>
            </a:extLst>
          </p:cNvPr>
          <p:cNvSpPr>
            <a:spLocks noGrp="1" noChangeArrowheads="1"/>
          </p:cNvSpPr>
          <p:nvPr>
            <p:ph type="title"/>
          </p:nvPr>
        </p:nvSpPr>
        <p:spPr/>
        <p:txBody>
          <a:bodyPr/>
          <a:lstStyle/>
          <a:p>
            <a:r>
              <a:rPr lang="es-CL" altLang="es-CL"/>
              <a:t>Definición</a:t>
            </a:r>
            <a:endParaRPr lang="es-ES_tradnl" altLang="es-CL"/>
          </a:p>
        </p:txBody>
      </p:sp>
      <p:sp>
        <p:nvSpPr>
          <p:cNvPr id="3075" name="Rectangle 3">
            <a:extLst>
              <a:ext uri="{FF2B5EF4-FFF2-40B4-BE49-F238E27FC236}">
                <a16:creationId xmlns:a16="http://schemas.microsoft.com/office/drawing/2014/main" id="{75BB3381-602A-4908-8522-0C85D67A445F}"/>
              </a:ext>
            </a:extLst>
          </p:cNvPr>
          <p:cNvSpPr>
            <a:spLocks noGrp="1" noChangeArrowheads="1"/>
          </p:cNvSpPr>
          <p:nvPr>
            <p:ph type="body" idx="1"/>
          </p:nvPr>
        </p:nvSpPr>
        <p:spPr/>
        <p:txBody>
          <a:bodyPr/>
          <a:lstStyle/>
          <a:p>
            <a:r>
              <a:rPr lang="es-CL" altLang="es-CL" sz="2400"/>
              <a:t>Una onda es una perturbación que viaja desde el punto en el cual se produjo hacia el medio que rodea ese punto</a:t>
            </a:r>
          </a:p>
          <a:p>
            <a:r>
              <a:rPr lang="es-CL" altLang="es-CL" sz="2400"/>
              <a:t>Las ondas se clasifican en:</a:t>
            </a:r>
          </a:p>
          <a:p>
            <a:pPr lvl="1"/>
            <a:r>
              <a:rPr lang="es-CL" altLang="es-CL" sz="2000" b="1" u="sng">
                <a:solidFill>
                  <a:schemeClr val="accent2"/>
                </a:solidFill>
              </a:rPr>
              <a:t>Mecánicas:</a:t>
            </a:r>
            <a:r>
              <a:rPr lang="es-CL" altLang="es-CL" sz="2000"/>
              <a:t> necesitan un medio para propagarse</a:t>
            </a:r>
          </a:p>
          <a:p>
            <a:pPr lvl="1"/>
            <a:r>
              <a:rPr lang="es-CL" altLang="es-CL" sz="2000" b="1" u="sng">
                <a:solidFill>
                  <a:schemeClr val="accent2"/>
                </a:solidFill>
              </a:rPr>
              <a:t>Electromagnéticas:</a:t>
            </a:r>
            <a:r>
              <a:rPr lang="es-CL" altLang="es-CL" sz="2000"/>
              <a:t> pueden propagarse en el vacío</a:t>
            </a:r>
          </a:p>
          <a:p>
            <a:r>
              <a:rPr lang="es-CL" altLang="es-CL" sz="2400"/>
              <a:t>Es posible transportar energía sin transportar masa, mediante ONDAS</a:t>
            </a:r>
            <a:endParaRPr lang="es-ES_tradnl" altLang="es-CL" sz="2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número de diapositiva 5">
            <a:extLst>
              <a:ext uri="{FF2B5EF4-FFF2-40B4-BE49-F238E27FC236}">
                <a16:creationId xmlns:a16="http://schemas.microsoft.com/office/drawing/2014/main" id="{8ABA9B57-CEEA-4B77-BED8-20F34F661831}"/>
              </a:ext>
            </a:extLst>
          </p:cNvPr>
          <p:cNvSpPr>
            <a:spLocks noGrp="1"/>
          </p:cNvSpPr>
          <p:nvPr>
            <p:ph type="sldNum" sz="quarter" idx="12"/>
          </p:nvPr>
        </p:nvSpPr>
        <p:spPr/>
        <p:txBody>
          <a:bodyPr/>
          <a:lstStyle/>
          <a:p>
            <a:fld id="{268374CF-5E9E-41CA-9FAC-89F3AE2DBBC7}" type="slidenum">
              <a:rPr lang="es-ES_tradnl" altLang="es-CL"/>
              <a:pPr/>
              <a:t>50</a:t>
            </a:fld>
            <a:endParaRPr lang="es-ES_tradnl" altLang="es-CL"/>
          </a:p>
        </p:txBody>
      </p:sp>
      <p:sp>
        <p:nvSpPr>
          <p:cNvPr id="69634" name="Rectangle 2">
            <a:extLst>
              <a:ext uri="{FF2B5EF4-FFF2-40B4-BE49-F238E27FC236}">
                <a16:creationId xmlns:a16="http://schemas.microsoft.com/office/drawing/2014/main" id="{122AF9D2-CAC9-4F3C-BBC1-F9CAB653E4EE}"/>
              </a:ext>
            </a:extLst>
          </p:cNvPr>
          <p:cNvSpPr>
            <a:spLocks noGrp="1" noChangeArrowheads="1"/>
          </p:cNvSpPr>
          <p:nvPr>
            <p:ph type="title"/>
          </p:nvPr>
        </p:nvSpPr>
        <p:spPr/>
        <p:txBody>
          <a:bodyPr/>
          <a:lstStyle/>
          <a:p>
            <a:r>
              <a:rPr lang="es-CL" altLang="es-CL"/>
              <a:t>Ondas estacionarias</a:t>
            </a:r>
            <a:endParaRPr lang="es-ES_tradnl" altLang="es-CL"/>
          </a:p>
        </p:txBody>
      </p:sp>
      <p:sp>
        <p:nvSpPr>
          <p:cNvPr id="69635" name="Rectangle 3">
            <a:extLst>
              <a:ext uri="{FF2B5EF4-FFF2-40B4-BE49-F238E27FC236}">
                <a16:creationId xmlns:a16="http://schemas.microsoft.com/office/drawing/2014/main" id="{6FAEF576-9799-4E38-A8E1-24D2A93BA404}"/>
              </a:ext>
            </a:extLst>
          </p:cNvPr>
          <p:cNvSpPr>
            <a:spLocks noGrp="1" noChangeArrowheads="1"/>
          </p:cNvSpPr>
          <p:nvPr>
            <p:ph type="body" idx="1"/>
          </p:nvPr>
        </p:nvSpPr>
        <p:spPr/>
        <p:txBody>
          <a:bodyPr/>
          <a:lstStyle/>
          <a:p>
            <a:r>
              <a:rPr lang="es-CL" altLang="es-CL" sz="1800"/>
              <a:t>Una onda estacionaria consiste de dos ondas de la misma amplitud, frecuencia y longitud de onda que viajan en el mismo medio en direcciones opuestas e interfieren</a:t>
            </a:r>
          </a:p>
          <a:p>
            <a:r>
              <a:rPr lang="es-CL" altLang="es-CL" sz="1800"/>
              <a:t>Esta onda estacionaria presenta un patrón de nodos y antinodos.</a:t>
            </a:r>
          </a:p>
          <a:p>
            <a:r>
              <a:rPr lang="es-CL" altLang="es-CL" sz="1800"/>
              <a:t>Los nodos son puntos fijos donde la amplitud del movimiento de un elemento de medio en ese lugar es cero.</a:t>
            </a:r>
          </a:p>
          <a:p>
            <a:r>
              <a:rPr lang="es-CL" altLang="es-CL" sz="1800"/>
              <a:t>Los antinodos son puntos fijos donde la amplitud del movimiento de un elemento de medio en ese lugar tiene amplitud máxima</a:t>
            </a:r>
            <a:endParaRPr lang="es-ES_tradnl" altLang="es-CL" sz="1800"/>
          </a:p>
        </p:txBody>
      </p:sp>
      <p:pic>
        <p:nvPicPr>
          <p:cNvPr id="69636" name="Picture 4">
            <a:extLst>
              <a:ext uri="{FF2B5EF4-FFF2-40B4-BE49-F238E27FC236}">
                <a16:creationId xmlns:a16="http://schemas.microsoft.com/office/drawing/2014/main" id="{9EC95138-EBE9-4229-ADBD-9F96EA2E708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4581525"/>
            <a:ext cx="6048375" cy="1571625"/>
          </a:xfrm>
          <a:prstGeom prst="rect">
            <a:avLst/>
          </a:prstGeom>
          <a:noFill/>
          <a:extLst>
            <a:ext uri="{909E8E84-426E-40DD-AFC4-6F175D3DCCD1}">
              <a14:hiddenFill xmlns:a14="http://schemas.microsoft.com/office/drawing/2010/main">
                <a:solidFill>
                  <a:srgbClr val="FFFFFF"/>
                </a:solidFill>
              </a14:hiddenFill>
            </a:ext>
          </a:extLst>
        </p:spPr>
      </p:pic>
      <p:sp>
        <p:nvSpPr>
          <p:cNvPr id="69637" name="Line 5">
            <a:extLst>
              <a:ext uri="{FF2B5EF4-FFF2-40B4-BE49-F238E27FC236}">
                <a16:creationId xmlns:a16="http://schemas.microsoft.com/office/drawing/2014/main" id="{90224D86-99D3-459E-926F-76B86366B2BD}"/>
              </a:ext>
            </a:extLst>
          </p:cNvPr>
          <p:cNvSpPr>
            <a:spLocks noChangeShapeType="1"/>
          </p:cNvSpPr>
          <p:nvPr/>
        </p:nvSpPr>
        <p:spPr bwMode="auto">
          <a:xfrm flipV="1">
            <a:off x="3094038" y="5445125"/>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69638" name="Text Box 6">
            <a:extLst>
              <a:ext uri="{FF2B5EF4-FFF2-40B4-BE49-F238E27FC236}">
                <a16:creationId xmlns:a16="http://schemas.microsoft.com/office/drawing/2014/main" id="{E871E020-CA1D-4C05-A295-79F81A54A05D}"/>
              </a:ext>
            </a:extLst>
          </p:cNvPr>
          <p:cNvSpPr txBox="1">
            <a:spLocks noChangeArrowheads="1"/>
          </p:cNvSpPr>
          <p:nvPr/>
        </p:nvSpPr>
        <p:spPr bwMode="auto">
          <a:xfrm>
            <a:off x="2801938" y="5949950"/>
            <a:ext cx="546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200"/>
              <a:t>Nodo</a:t>
            </a:r>
            <a:endParaRPr lang="es-ES_tradnl" altLang="es-CL" sz="1200"/>
          </a:p>
        </p:txBody>
      </p:sp>
      <p:sp>
        <p:nvSpPr>
          <p:cNvPr id="69640" name="Line 8">
            <a:extLst>
              <a:ext uri="{FF2B5EF4-FFF2-40B4-BE49-F238E27FC236}">
                <a16:creationId xmlns:a16="http://schemas.microsoft.com/office/drawing/2014/main" id="{ACDD362D-E416-425F-B470-CF370888A773}"/>
              </a:ext>
            </a:extLst>
          </p:cNvPr>
          <p:cNvSpPr>
            <a:spLocks noChangeShapeType="1"/>
          </p:cNvSpPr>
          <p:nvPr/>
        </p:nvSpPr>
        <p:spPr bwMode="auto">
          <a:xfrm flipH="1">
            <a:off x="2411413" y="4437063"/>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69641" name="Text Box 9">
            <a:extLst>
              <a:ext uri="{FF2B5EF4-FFF2-40B4-BE49-F238E27FC236}">
                <a16:creationId xmlns:a16="http://schemas.microsoft.com/office/drawing/2014/main" id="{014FF684-C2D5-4693-9E84-F40054B5965E}"/>
              </a:ext>
            </a:extLst>
          </p:cNvPr>
          <p:cNvSpPr txBox="1">
            <a:spLocks noChangeArrowheads="1"/>
          </p:cNvSpPr>
          <p:nvPr/>
        </p:nvSpPr>
        <p:spPr bwMode="auto">
          <a:xfrm>
            <a:off x="2051050" y="4149725"/>
            <a:ext cx="7826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sz="1200"/>
              <a:t>Antinodo</a:t>
            </a:r>
            <a:endParaRPr lang="es-ES_tradnl" altLang="es-CL" sz="12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número de diapositiva 5">
            <a:extLst>
              <a:ext uri="{FF2B5EF4-FFF2-40B4-BE49-F238E27FC236}">
                <a16:creationId xmlns:a16="http://schemas.microsoft.com/office/drawing/2014/main" id="{538B658A-CAAA-47F0-9B54-BF753423D20B}"/>
              </a:ext>
            </a:extLst>
          </p:cNvPr>
          <p:cNvSpPr>
            <a:spLocks noGrp="1"/>
          </p:cNvSpPr>
          <p:nvPr>
            <p:ph type="sldNum" sz="quarter" idx="12"/>
          </p:nvPr>
        </p:nvSpPr>
        <p:spPr/>
        <p:txBody>
          <a:bodyPr/>
          <a:lstStyle/>
          <a:p>
            <a:fld id="{626D0A57-64AB-4778-A763-C60C8CAB190B}" type="slidenum">
              <a:rPr lang="es-ES_tradnl" altLang="es-CL"/>
              <a:pPr/>
              <a:t>51</a:t>
            </a:fld>
            <a:endParaRPr lang="es-ES_tradnl" altLang="es-CL"/>
          </a:p>
        </p:txBody>
      </p:sp>
      <p:sp>
        <p:nvSpPr>
          <p:cNvPr id="88066" name="Rectangle 2">
            <a:extLst>
              <a:ext uri="{FF2B5EF4-FFF2-40B4-BE49-F238E27FC236}">
                <a16:creationId xmlns:a16="http://schemas.microsoft.com/office/drawing/2014/main" id="{98AAD895-7752-461A-A3E5-5DC4362A41E0}"/>
              </a:ext>
            </a:extLst>
          </p:cNvPr>
          <p:cNvSpPr>
            <a:spLocks noGrp="1" noChangeArrowheads="1"/>
          </p:cNvSpPr>
          <p:nvPr>
            <p:ph type="title"/>
          </p:nvPr>
        </p:nvSpPr>
        <p:spPr/>
        <p:txBody>
          <a:bodyPr/>
          <a:lstStyle/>
          <a:p>
            <a:r>
              <a:rPr lang="es-CL" altLang="es-CL"/>
              <a:t>Ondas estacionarias</a:t>
            </a:r>
            <a:endParaRPr lang="es-ES_tradnl" altLang="es-CL"/>
          </a:p>
        </p:txBody>
      </p:sp>
      <p:pic>
        <p:nvPicPr>
          <p:cNvPr id="88068" name="Picture 4">
            <a:extLst>
              <a:ext uri="{FF2B5EF4-FFF2-40B4-BE49-F238E27FC236}">
                <a16:creationId xmlns:a16="http://schemas.microsoft.com/office/drawing/2014/main" id="{0AC21504-977C-453B-849A-0739A0FC5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2060575"/>
            <a:ext cx="4681538"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9" name="Picture 5">
            <a:extLst>
              <a:ext uri="{FF2B5EF4-FFF2-40B4-BE49-F238E27FC236}">
                <a16:creationId xmlns:a16="http://schemas.microsoft.com/office/drawing/2014/main" id="{0EEE802A-F48E-44CF-A323-41A2A35A3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6588" y="2781300"/>
            <a:ext cx="468153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1" name="Picture 7">
            <a:extLst>
              <a:ext uri="{FF2B5EF4-FFF2-40B4-BE49-F238E27FC236}">
                <a16:creationId xmlns:a16="http://schemas.microsoft.com/office/drawing/2014/main" id="{B7F9C60E-404A-4833-A521-C1C3311E2C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4076700"/>
            <a:ext cx="5545138"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72" name="Text Box 8">
            <a:extLst>
              <a:ext uri="{FF2B5EF4-FFF2-40B4-BE49-F238E27FC236}">
                <a16:creationId xmlns:a16="http://schemas.microsoft.com/office/drawing/2014/main" id="{00BF9789-E6E7-4777-BBF7-7CB50CA5185B}"/>
              </a:ext>
            </a:extLst>
          </p:cNvPr>
          <p:cNvSpPr txBox="1">
            <a:spLocks noChangeArrowheads="1"/>
          </p:cNvSpPr>
          <p:nvPr/>
        </p:nvSpPr>
        <p:spPr bwMode="auto">
          <a:xfrm>
            <a:off x="684213" y="1268413"/>
            <a:ext cx="79295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Consideremos 2 ondas viajeras con la misma amplitud, longitud de onda y frecuencia </a:t>
            </a:r>
          </a:p>
          <a:p>
            <a:r>
              <a:rPr lang="es-CL" altLang="es-CL"/>
              <a:t>que viajan en sentidos opuestos:</a:t>
            </a:r>
            <a:endParaRPr lang="es-ES_tradnl" altLang="es-CL"/>
          </a:p>
        </p:txBody>
      </p:sp>
      <p:sp>
        <p:nvSpPr>
          <p:cNvPr id="88073" name="Text Box 9">
            <a:extLst>
              <a:ext uri="{FF2B5EF4-FFF2-40B4-BE49-F238E27FC236}">
                <a16:creationId xmlns:a16="http://schemas.microsoft.com/office/drawing/2014/main" id="{943A047E-6367-4BE8-8866-E57298FE167E}"/>
              </a:ext>
            </a:extLst>
          </p:cNvPr>
          <p:cNvSpPr txBox="1">
            <a:spLocks noChangeArrowheads="1"/>
          </p:cNvSpPr>
          <p:nvPr/>
        </p:nvSpPr>
        <p:spPr bwMode="auto">
          <a:xfrm>
            <a:off x="323850" y="3429000"/>
            <a:ext cx="86217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Al superponer ambas ondas, el patrón de onda resultante no corresponde a una onda viajera </a:t>
            </a:r>
          </a:p>
          <a:p>
            <a:r>
              <a:rPr lang="es-CL" altLang="es-CL"/>
              <a:t>y la amplitud de vibración de la onda resultante es diferente para cada elemento de medio</a:t>
            </a:r>
            <a:endParaRPr lang="es-ES_tradnl" altLang="es-CL" b="1" i="1">
              <a:latin typeface="Times New Roman" panose="02020603050405020304" pitchFamily="18" charset="0"/>
            </a:endParaRPr>
          </a:p>
        </p:txBody>
      </p:sp>
      <p:sp>
        <p:nvSpPr>
          <p:cNvPr id="88074" name="AutoShape 10">
            <a:extLst>
              <a:ext uri="{FF2B5EF4-FFF2-40B4-BE49-F238E27FC236}">
                <a16:creationId xmlns:a16="http://schemas.microsoft.com/office/drawing/2014/main" id="{3C1DF08D-A4A6-46FF-A84E-7A51CA252608}"/>
              </a:ext>
            </a:extLst>
          </p:cNvPr>
          <p:cNvSpPr>
            <a:spLocks/>
          </p:cNvSpPr>
          <p:nvPr/>
        </p:nvSpPr>
        <p:spPr bwMode="auto">
          <a:xfrm rot="5400000">
            <a:off x="4608513" y="4257675"/>
            <a:ext cx="215900" cy="2016125"/>
          </a:xfrm>
          <a:prstGeom prst="rightBrace">
            <a:avLst>
              <a:gd name="adj1" fmla="val 77819"/>
              <a:gd name="adj2" fmla="val 500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88075" name="Text Box 11">
            <a:extLst>
              <a:ext uri="{FF2B5EF4-FFF2-40B4-BE49-F238E27FC236}">
                <a16:creationId xmlns:a16="http://schemas.microsoft.com/office/drawing/2014/main" id="{A8F9F4E0-C756-43D7-B46A-959A05E9E377}"/>
              </a:ext>
            </a:extLst>
          </p:cNvPr>
          <p:cNvSpPr txBox="1">
            <a:spLocks noChangeArrowheads="1"/>
          </p:cNvSpPr>
          <p:nvPr/>
        </p:nvSpPr>
        <p:spPr bwMode="auto">
          <a:xfrm>
            <a:off x="3779838" y="5373688"/>
            <a:ext cx="195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solidFill>
                  <a:srgbClr val="FF0000"/>
                </a:solidFill>
              </a:rPr>
              <a:t>amplitud de la onda</a:t>
            </a:r>
            <a:endParaRPr lang="es-ES_tradnl" altLang="es-CL">
              <a:solidFill>
                <a:srgbClr val="FF0000"/>
              </a:solidFill>
            </a:endParaRPr>
          </a:p>
        </p:txBody>
      </p:sp>
      <p:sp>
        <p:nvSpPr>
          <p:cNvPr id="88076" name="Text Box 12">
            <a:extLst>
              <a:ext uri="{FF2B5EF4-FFF2-40B4-BE49-F238E27FC236}">
                <a16:creationId xmlns:a16="http://schemas.microsoft.com/office/drawing/2014/main" id="{1A3D9C0C-3803-4E2E-8E81-8687DFB7DDF7}"/>
              </a:ext>
            </a:extLst>
          </p:cNvPr>
          <p:cNvSpPr txBox="1">
            <a:spLocks noChangeArrowheads="1"/>
          </p:cNvSpPr>
          <p:nvPr/>
        </p:nvSpPr>
        <p:spPr bwMode="auto">
          <a:xfrm>
            <a:off x="395288" y="5876925"/>
            <a:ext cx="84978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sz="1200"/>
              <a:t>Cada partícula experimenta un M.A.S. con frecuencia </a:t>
            </a:r>
            <a:r>
              <a:rPr lang="el-GR" altLang="es-CL" sz="1200">
                <a:cs typeface="Arial" panose="020B0604020202020204" pitchFamily="34" charset="0"/>
              </a:rPr>
              <a:t>ω</a:t>
            </a:r>
            <a:r>
              <a:rPr lang="es-CL" altLang="es-CL" sz="1200"/>
              <a:t> pero la amplitud depende de la posición del elemento de medio</a:t>
            </a:r>
            <a:endParaRPr lang="es-ES_tradnl" altLang="es-CL" sz="12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número de diapositiva 5">
            <a:extLst>
              <a:ext uri="{FF2B5EF4-FFF2-40B4-BE49-F238E27FC236}">
                <a16:creationId xmlns:a16="http://schemas.microsoft.com/office/drawing/2014/main" id="{BD33538B-9138-4DE3-9684-5116FFF9E056}"/>
              </a:ext>
            </a:extLst>
          </p:cNvPr>
          <p:cNvSpPr>
            <a:spLocks noGrp="1"/>
          </p:cNvSpPr>
          <p:nvPr>
            <p:ph type="sldNum" sz="quarter" idx="12"/>
          </p:nvPr>
        </p:nvSpPr>
        <p:spPr/>
        <p:txBody>
          <a:bodyPr/>
          <a:lstStyle/>
          <a:p>
            <a:fld id="{8DFF07E2-32E0-4C62-ADB2-6D85366248FE}" type="slidenum">
              <a:rPr lang="es-ES_tradnl" altLang="es-CL"/>
              <a:pPr/>
              <a:t>52</a:t>
            </a:fld>
            <a:endParaRPr lang="es-ES_tradnl" altLang="es-CL"/>
          </a:p>
        </p:txBody>
      </p:sp>
      <p:sp>
        <p:nvSpPr>
          <p:cNvPr id="89090" name="Rectangle 2">
            <a:extLst>
              <a:ext uri="{FF2B5EF4-FFF2-40B4-BE49-F238E27FC236}">
                <a16:creationId xmlns:a16="http://schemas.microsoft.com/office/drawing/2014/main" id="{667AC310-7761-4E45-B22F-F1BC02AEC24B}"/>
              </a:ext>
            </a:extLst>
          </p:cNvPr>
          <p:cNvSpPr>
            <a:spLocks noGrp="1" noChangeArrowheads="1"/>
          </p:cNvSpPr>
          <p:nvPr>
            <p:ph type="title"/>
          </p:nvPr>
        </p:nvSpPr>
        <p:spPr/>
        <p:txBody>
          <a:bodyPr/>
          <a:lstStyle/>
          <a:p>
            <a:r>
              <a:rPr lang="es-CL" altLang="es-CL"/>
              <a:t>Nodos y Antinodos</a:t>
            </a:r>
            <a:endParaRPr lang="es-ES_tradnl" altLang="es-CL"/>
          </a:p>
        </p:txBody>
      </p:sp>
      <p:sp>
        <p:nvSpPr>
          <p:cNvPr id="89092" name="Text Box 4">
            <a:extLst>
              <a:ext uri="{FF2B5EF4-FFF2-40B4-BE49-F238E27FC236}">
                <a16:creationId xmlns:a16="http://schemas.microsoft.com/office/drawing/2014/main" id="{82FCB6B5-1474-48F5-AC96-6341FB674ACA}"/>
              </a:ext>
            </a:extLst>
          </p:cNvPr>
          <p:cNvSpPr txBox="1">
            <a:spLocks noChangeArrowheads="1"/>
          </p:cNvSpPr>
          <p:nvPr/>
        </p:nvSpPr>
        <p:spPr bwMode="auto">
          <a:xfrm>
            <a:off x="468313" y="1724025"/>
            <a:ext cx="28495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Se presenta un nodo cuando:</a:t>
            </a:r>
            <a:endParaRPr lang="es-ES_tradnl" altLang="es-CL"/>
          </a:p>
        </p:txBody>
      </p:sp>
      <p:sp>
        <p:nvSpPr>
          <p:cNvPr id="89095" name="Text Box 7">
            <a:extLst>
              <a:ext uri="{FF2B5EF4-FFF2-40B4-BE49-F238E27FC236}">
                <a16:creationId xmlns:a16="http://schemas.microsoft.com/office/drawing/2014/main" id="{7700F6DB-B1B4-4279-A928-5D3DE8AE1FDB}"/>
              </a:ext>
            </a:extLst>
          </p:cNvPr>
          <p:cNvSpPr txBox="1">
            <a:spLocks noChangeArrowheads="1"/>
          </p:cNvSpPr>
          <p:nvPr/>
        </p:nvSpPr>
        <p:spPr bwMode="auto">
          <a:xfrm>
            <a:off x="468313" y="3043238"/>
            <a:ext cx="3176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Se presenta un antinodo cuando:</a:t>
            </a:r>
            <a:endParaRPr lang="es-ES_tradnl" altLang="es-CL"/>
          </a:p>
        </p:txBody>
      </p:sp>
      <p:pic>
        <p:nvPicPr>
          <p:cNvPr id="89100" name="Picture 12">
            <a:extLst>
              <a:ext uri="{FF2B5EF4-FFF2-40B4-BE49-F238E27FC236}">
                <a16:creationId xmlns:a16="http://schemas.microsoft.com/office/drawing/2014/main" id="{2E5FDA31-E756-4BCB-8122-0FA2E93C1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133600"/>
            <a:ext cx="5865813"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101" name="Picture 13">
            <a:extLst>
              <a:ext uri="{FF2B5EF4-FFF2-40B4-BE49-F238E27FC236}">
                <a16:creationId xmlns:a16="http://schemas.microsoft.com/office/drawing/2014/main" id="{F76B702C-68B3-414A-A621-C81E898E4D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379788"/>
            <a:ext cx="8288337" cy="82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102" name="Text Box 14">
            <a:extLst>
              <a:ext uri="{FF2B5EF4-FFF2-40B4-BE49-F238E27FC236}">
                <a16:creationId xmlns:a16="http://schemas.microsoft.com/office/drawing/2014/main" id="{9BC3C76D-84DA-41E7-89DF-E88850136203}"/>
              </a:ext>
            </a:extLst>
          </p:cNvPr>
          <p:cNvSpPr txBox="1">
            <a:spLocks noChangeArrowheads="1"/>
          </p:cNvSpPr>
          <p:nvPr/>
        </p:nvSpPr>
        <p:spPr bwMode="auto">
          <a:xfrm>
            <a:off x="6948488" y="2349500"/>
            <a:ext cx="1073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b="1" i="1">
                <a:latin typeface="Times New Roman" panose="02020603050405020304" pitchFamily="18" charset="0"/>
              </a:rPr>
              <a:t>n=0,1,2,…</a:t>
            </a:r>
            <a:endParaRPr lang="es-ES_tradnl" altLang="es-CL" b="1" i="1">
              <a:latin typeface="Times New Roman" panose="02020603050405020304" pitchFamily="18" charset="0"/>
            </a:endParaRPr>
          </a:p>
        </p:txBody>
      </p:sp>
      <p:sp>
        <p:nvSpPr>
          <p:cNvPr id="89103" name="Text Box 15">
            <a:extLst>
              <a:ext uri="{FF2B5EF4-FFF2-40B4-BE49-F238E27FC236}">
                <a16:creationId xmlns:a16="http://schemas.microsoft.com/office/drawing/2014/main" id="{790F2DE9-180B-46DF-BFBF-F45AB35FDE07}"/>
              </a:ext>
            </a:extLst>
          </p:cNvPr>
          <p:cNvSpPr txBox="1">
            <a:spLocks noChangeArrowheads="1"/>
          </p:cNvSpPr>
          <p:nvPr/>
        </p:nvSpPr>
        <p:spPr bwMode="auto">
          <a:xfrm>
            <a:off x="7019925" y="4100513"/>
            <a:ext cx="1073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b="1" i="1">
                <a:latin typeface="Times New Roman" panose="02020603050405020304" pitchFamily="18" charset="0"/>
              </a:rPr>
              <a:t>n=0,1,2,…</a:t>
            </a:r>
            <a:endParaRPr lang="es-ES_tradnl" altLang="es-CL" b="1" i="1">
              <a:latin typeface="Times New Roman" panose="02020603050405020304" pitchFamily="18" charset="0"/>
            </a:endParaRPr>
          </a:p>
        </p:txBody>
      </p:sp>
      <p:sp>
        <p:nvSpPr>
          <p:cNvPr id="89104" name="Text Box 16">
            <a:extLst>
              <a:ext uri="{FF2B5EF4-FFF2-40B4-BE49-F238E27FC236}">
                <a16:creationId xmlns:a16="http://schemas.microsoft.com/office/drawing/2014/main" id="{692E74DC-20B4-4D36-AC0E-191CF7A5D0C5}"/>
              </a:ext>
            </a:extLst>
          </p:cNvPr>
          <p:cNvSpPr txBox="1">
            <a:spLocks noChangeArrowheads="1"/>
          </p:cNvSpPr>
          <p:nvPr/>
        </p:nvSpPr>
        <p:spPr bwMode="auto">
          <a:xfrm>
            <a:off x="323850" y="4943475"/>
            <a:ext cx="698658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Dos nodos o dos antinodos consecutivos están separados una distancia</a:t>
            </a:r>
            <a:r>
              <a:rPr lang="es-CL" altLang="es-CL" b="1" i="1">
                <a:latin typeface="Times New Roman" panose="02020603050405020304" pitchFamily="18" charset="0"/>
              </a:rPr>
              <a:t> </a:t>
            </a:r>
            <a:r>
              <a:rPr lang="el-GR" altLang="es-CL" b="1" i="1">
                <a:latin typeface="Times New Roman" panose="02020603050405020304" pitchFamily="18" charset="0"/>
              </a:rPr>
              <a:t>λ</a:t>
            </a:r>
            <a:r>
              <a:rPr lang="es-CL" altLang="es-CL" b="1" i="1">
                <a:latin typeface="Times New Roman" panose="02020603050405020304" pitchFamily="18" charset="0"/>
              </a:rPr>
              <a:t>/2</a:t>
            </a:r>
          </a:p>
          <a:p>
            <a:endParaRPr lang="es-CL" altLang="es-CL" b="1" i="1">
              <a:latin typeface="Times New Roman" panose="02020603050405020304" pitchFamily="18" charset="0"/>
            </a:endParaRPr>
          </a:p>
          <a:p>
            <a:r>
              <a:rPr lang="es-CL" altLang="es-CL"/>
              <a:t>La separación entre un nodo y un antinodo consecutivo es </a:t>
            </a:r>
            <a:r>
              <a:rPr lang="el-GR" altLang="es-CL" b="1" i="1">
                <a:latin typeface="Times New Roman" panose="02020603050405020304" pitchFamily="18" charset="0"/>
              </a:rPr>
              <a:t>λ</a:t>
            </a:r>
            <a:r>
              <a:rPr lang="es-CL" altLang="es-CL" b="1" i="1">
                <a:latin typeface="Times New Roman" panose="02020603050405020304" pitchFamily="18" charset="0"/>
              </a:rPr>
              <a:t>/4</a:t>
            </a:r>
            <a:endParaRPr lang="es-ES_tradnl" altLang="es-CL" b="1" i="1">
              <a:latin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0901A22B-094E-48B8-8AEC-A6BF780FF395}"/>
              </a:ext>
            </a:extLst>
          </p:cNvPr>
          <p:cNvSpPr>
            <a:spLocks noGrp="1"/>
          </p:cNvSpPr>
          <p:nvPr>
            <p:ph type="sldNum" sz="quarter" idx="12"/>
          </p:nvPr>
        </p:nvSpPr>
        <p:spPr/>
        <p:txBody>
          <a:bodyPr/>
          <a:lstStyle/>
          <a:p>
            <a:fld id="{CC4B81B9-9667-4C5A-BDF8-A7F1D54A32E8}" type="slidenum">
              <a:rPr lang="es-ES_tradnl" altLang="es-CL"/>
              <a:pPr/>
              <a:t>53</a:t>
            </a:fld>
            <a:endParaRPr lang="es-ES_tradnl" altLang="es-CL"/>
          </a:p>
        </p:txBody>
      </p:sp>
      <p:sp>
        <p:nvSpPr>
          <p:cNvPr id="90114" name="Rectangle 2">
            <a:extLst>
              <a:ext uri="{FF2B5EF4-FFF2-40B4-BE49-F238E27FC236}">
                <a16:creationId xmlns:a16="http://schemas.microsoft.com/office/drawing/2014/main" id="{2421BBF5-D6E4-479E-930E-00B0815AE43B}"/>
              </a:ext>
            </a:extLst>
          </p:cNvPr>
          <p:cNvSpPr>
            <a:spLocks noGrp="1" noChangeArrowheads="1"/>
          </p:cNvSpPr>
          <p:nvPr>
            <p:ph type="title"/>
          </p:nvPr>
        </p:nvSpPr>
        <p:spPr/>
        <p:txBody>
          <a:bodyPr/>
          <a:lstStyle/>
          <a:p>
            <a:r>
              <a:rPr lang="es-CL" altLang="es-CL"/>
              <a:t>Nodos y Antinodos</a:t>
            </a:r>
            <a:endParaRPr lang="es-ES_tradnl" altLang="es-CL"/>
          </a:p>
        </p:txBody>
      </p:sp>
      <p:sp>
        <p:nvSpPr>
          <p:cNvPr id="90115" name="Rectangle 3">
            <a:extLst>
              <a:ext uri="{FF2B5EF4-FFF2-40B4-BE49-F238E27FC236}">
                <a16:creationId xmlns:a16="http://schemas.microsoft.com/office/drawing/2014/main" id="{D2D6C6AF-6464-4F1C-8A39-147BFA0C9A0B}"/>
              </a:ext>
            </a:extLst>
          </p:cNvPr>
          <p:cNvSpPr>
            <a:spLocks noGrp="1" noChangeArrowheads="1"/>
          </p:cNvSpPr>
          <p:nvPr>
            <p:ph type="body" idx="1"/>
          </p:nvPr>
        </p:nvSpPr>
        <p:spPr/>
        <p:txBody>
          <a:bodyPr/>
          <a:lstStyle/>
          <a:p>
            <a:pPr>
              <a:lnSpc>
                <a:spcPct val="80000"/>
              </a:lnSpc>
            </a:pPr>
            <a:r>
              <a:rPr lang="es-CL" altLang="es-CL" sz="1800"/>
              <a:t>Podemos construir ondas estacionarias en una cuerda superponiendo la onda incidente y la onda reflejada</a:t>
            </a:r>
          </a:p>
          <a:p>
            <a:pPr>
              <a:lnSpc>
                <a:spcPct val="80000"/>
              </a:lnSpc>
            </a:pPr>
            <a:endParaRPr lang="es-CL" altLang="es-CL" sz="1800"/>
          </a:p>
          <a:p>
            <a:pPr>
              <a:lnSpc>
                <a:spcPct val="80000"/>
              </a:lnSpc>
            </a:pPr>
            <a:r>
              <a:rPr lang="es-CL" altLang="es-CL" sz="1800"/>
              <a:t>En una cuerda pueden presentarse varias ondas estacionarias diferentes, las cuales se denominan armónicos</a:t>
            </a:r>
          </a:p>
          <a:p>
            <a:pPr>
              <a:lnSpc>
                <a:spcPct val="80000"/>
              </a:lnSpc>
            </a:pPr>
            <a:endParaRPr lang="es-CL" altLang="es-CL" sz="1800"/>
          </a:p>
          <a:p>
            <a:pPr>
              <a:lnSpc>
                <a:spcPct val="80000"/>
              </a:lnSpc>
            </a:pPr>
            <a:r>
              <a:rPr lang="es-CL" altLang="es-CL" sz="1800"/>
              <a:t>Diferente número de nodos </a:t>
            </a:r>
            <a:r>
              <a:rPr lang="en-US" altLang="es-CL" sz="1800">
                <a:cs typeface="Arial" panose="020B0604020202020204" pitchFamily="34" charset="0"/>
              </a:rPr>
              <a:t>» diferente longitud de onda</a:t>
            </a:r>
          </a:p>
          <a:p>
            <a:pPr>
              <a:lnSpc>
                <a:spcPct val="80000"/>
              </a:lnSpc>
            </a:pPr>
            <a:endParaRPr lang="en-US" altLang="es-CL" sz="1800">
              <a:cs typeface="Arial" panose="020B0604020202020204" pitchFamily="34" charset="0"/>
            </a:endParaRPr>
          </a:p>
          <a:p>
            <a:pPr>
              <a:lnSpc>
                <a:spcPct val="80000"/>
              </a:lnSpc>
            </a:pPr>
            <a:r>
              <a:rPr lang="en-US" altLang="es-CL" sz="1800">
                <a:cs typeface="Arial" panose="020B0604020202020204" pitchFamily="34" charset="0"/>
              </a:rPr>
              <a:t>Dado que la velocidad de fase es constante en el medio, diferente longitud de onda » diferente frecuencia</a:t>
            </a:r>
          </a:p>
          <a:p>
            <a:pPr>
              <a:lnSpc>
                <a:spcPct val="80000"/>
              </a:lnSpc>
            </a:pPr>
            <a:endParaRPr lang="en-US" altLang="es-CL" sz="1800">
              <a:cs typeface="Arial" panose="020B0604020202020204" pitchFamily="34" charset="0"/>
            </a:endParaRPr>
          </a:p>
          <a:p>
            <a:pPr>
              <a:lnSpc>
                <a:spcPct val="80000"/>
              </a:lnSpc>
            </a:pPr>
            <a:r>
              <a:rPr lang="en-US" altLang="es-CL" sz="1800">
                <a:cs typeface="Arial" panose="020B0604020202020204" pitchFamily="34" charset="0"/>
              </a:rPr>
              <a:t>La condición para que se presente una onda estacionaria en una cuerda es que encontremos 2 nodos en los extremos de la cuerda (de longitud L)</a:t>
            </a:r>
          </a:p>
          <a:p>
            <a:pPr>
              <a:lnSpc>
                <a:spcPct val="80000"/>
              </a:lnSpc>
            </a:pPr>
            <a:endParaRPr lang="en-US" altLang="es-CL" sz="1800">
              <a:cs typeface="Arial" panose="020B0604020202020204" pitchFamily="34" charset="0"/>
            </a:endParaRPr>
          </a:p>
          <a:p>
            <a:pPr>
              <a:lnSpc>
                <a:spcPct val="80000"/>
              </a:lnSpc>
            </a:pPr>
            <a:r>
              <a:rPr lang="en-US" altLang="es-CL" sz="1800">
                <a:cs typeface="Arial" panose="020B0604020202020204" pitchFamily="34" charset="0"/>
              </a:rPr>
              <a:t>Entonces la longitud de la cuerda debe ser igual a un número entero de </a:t>
            </a:r>
            <a:r>
              <a:rPr lang="el-GR" altLang="es-CL" sz="1600" b="1" i="1"/>
              <a:t>λ</a:t>
            </a:r>
            <a:r>
              <a:rPr lang="es-CL" altLang="es-CL" sz="1600" b="1" i="1"/>
              <a:t>/2 </a:t>
            </a:r>
            <a:r>
              <a:rPr lang="es-CL" altLang="es-CL" sz="1800"/>
              <a:t>(la separación entre 2 nodos consecutivos)</a:t>
            </a:r>
            <a:endParaRPr lang="en-US" altLang="es-CL" sz="18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número de diapositiva 5">
            <a:extLst>
              <a:ext uri="{FF2B5EF4-FFF2-40B4-BE49-F238E27FC236}">
                <a16:creationId xmlns:a16="http://schemas.microsoft.com/office/drawing/2014/main" id="{054F7C62-8FCC-4ED0-9A20-96E6200FDF53}"/>
              </a:ext>
            </a:extLst>
          </p:cNvPr>
          <p:cNvSpPr>
            <a:spLocks noGrp="1"/>
          </p:cNvSpPr>
          <p:nvPr>
            <p:ph type="sldNum" sz="quarter" idx="12"/>
          </p:nvPr>
        </p:nvSpPr>
        <p:spPr/>
        <p:txBody>
          <a:bodyPr/>
          <a:lstStyle/>
          <a:p>
            <a:fld id="{2BC18B6A-14AE-4C7E-A472-9C1BF7E56526}" type="slidenum">
              <a:rPr lang="es-ES_tradnl" altLang="es-CL"/>
              <a:pPr/>
              <a:t>54</a:t>
            </a:fld>
            <a:endParaRPr lang="es-ES_tradnl" altLang="es-CL"/>
          </a:p>
        </p:txBody>
      </p:sp>
      <p:sp>
        <p:nvSpPr>
          <p:cNvPr id="91138" name="Rectangle 2">
            <a:extLst>
              <a:ext uri="{FF2B5EF4-FFF2-40B4-BE49-F238E27FC236}">
                <a16:creationId xmlns:a16="http://schemas.microsoft.com/office/drawing/2014/main" id="{F0E18FEA-4A1E-4C37-A359-9E7CA83632E2}"/>
              </a:ext>
            </a:extLst>
          </p:cNvPr>
          <p:cNvSpPr>
            <a:spLocks noGrp="1" noChangeArrowheads="1"/>
          </p:cNvSpPr>
          <p:nvPr>
            <p:ph type="title"/>
          </p:nvPr>
        </p:nvSpPr>
        <p:spPr/>
        <p:txBody>
          <a:bodyPr/>
          <a:lstStyle/>
          <a:p>
            <a:r>
              <a:rPr lang="es-CL" altLang="es-CL"/>
              <a:t>Armónicos</a:t>
            </a:r>
            <a:endParaRPr lang="es-ES_tradnl" altLang="es-CL"/>
          </a:p>
        </p:txBody>
      </p:sp>
      <p:pic>
        <p:nvPicPr>
          <p:cNvPr id="91140" name="Picture 4">
            <a:extLst>
              <a:ext uri="{FF2B5EF4-FFF2-40B4-BE49-F238E27FC236}">
                <a16:creationId xmlns:a16="http://schemas.microsoft.com/office/drawing/2014/main" id="{7A709C71-6C68-47EF-B29A-4CEBD4FCB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9888" y="1700213"/>
            <a:ext cx="3694112" cy="3817937"/>
          </a:xfrm>
          <a:prstGeom prst="rect">
            <a:avLst/>
          </a:prstGeom>
          <a:noFill/>
          <a:extLst>
            <a:ext uri="{909E8E84-426E-40DD-AFC4-6F175D3DCCD1}">
              <a14:hiddenFill xmlns:a14="http://schemas.microsoft.com/office/drawing/2010/main">
                <a:solidFill>
                  <a:srgbClr val="FFFFFF"/>
                </a:solidFill>
              </a14:hiddenFill>
            </a:ext>
          </a:extLst>
        </p:spPr>
      </p:pic>
      <p:pic>
        <p:nvPicPr>
          <p:cNvPr id="91141" name="Picture 5">
            <a:extLst>
              <a:ext uri="{FF2B5EF4-FFF2-40B4-BE49-F238E27FC236}">
                <a16:creationId xmlns:a16="http://schemas.microsoft.com/office/drawing/2014/main" id="{41CCCFF7-7569-4D4F-AA1A-CC7CB36AF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989138"/>
            <a:ext cx="1547812"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2" name="Picture 6">
            <a:extLst>
              <a:ext uri="{FF2B5EF4-FFF2-40B4-BE49-F238E27FC236}">
                <a16:creationId xmlns:a16="http://schemas.microsoft.com/office/drawing/2014/main" id="{1ABB086E-0C05-48CC-B36F-CD5EB94E7B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1989138"/>
            <a:ext cx="1749425"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3" name="Picture 7">
            <a:extLst>
              <a:ext uri="{FF2B5EF4-FFF2-40B4-BE49-F238E27FC236}">
                <a16:creationId xmlns:a16="http://schemas.microsoft.com/office/drawing/2014/main" id="{7227FBCF-7721-48B6-ACBA-AC9B3F8954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3284538"/>
            <a:ext cx="2871788"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44" name="Text Box 8">
            <a:extLst>
              <a:ext uri="{FF2B5EF4-FFF2-40B4-BE49-F238E27FC236}">
                <a16:creationId xmlns:a16="http://schemas.microsoft.com/office/drawing/2014/main" id="{683DB19A-48B6-4235-8E40-7F55CBC86285}"/>
              </a:ext>
            </a:extLst>
          </p:cNvPr>
          <p:cNvSpPr txBox="1">
            <a:spLocks noChangeArrowheads="1"/>
          </p:cNvSpPr>
          <p:nvPr/>
        </p:nvSpPr>
        <p:spPr bwMode="auto">
          <a:xfrm>
            <a:off x="684213" y="1341438"/>
            <a:ext cx="65293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Sólo para determinadas frecuencias se presentan ondas estacionarias</a:t>
            </a:r>
            <a:endParaRPr lang="es-ES_tradnl" altLang="es-CL"/>
          </a:p>
        </p:txBody>
      </p:sp>
      <p:pic>
        <p:nvPicPr>
          <p:cNvPr id="91145" name="Picture 9">
            <a:extLst>
              <a:ext uri="{FF2B5EF4-FFF2-40B4-BE49-F238E27FC236}">
                <a16:creationId xmlns:a16="http://schemas.microsoft.com/office/drawing/2014/main" id="{709524A8-B478-4BBD-B934-D2731AF5EE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313" y="2327275"/>
            <a:ext cx="5397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6" name="Picture 10">
            <a:extLst>
              <a:ext uri="{FF2B5EF4-FFF2-40B4-BE49-F238E27FC236}">
                <a16:creationId xmlns:a16="http://schemas.microsoft.com/office/drawing/2014/main" id="{73B8C383-A328-4766-9EEC-6A737174AB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3573463"/>
            <a:ext cx="5397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7" name="Picture 11">
            <a:extLst>
              <a:ext uri="{FF2B5EF4-FFF2-40B4-BE49-F238E27FC236}">
                <a16:creationId xmlns:a16="http://schemas.microsoft.com/office/drawing/2014/main" id="{877B3D05-0A73-4B34-BFA1-4878A6C847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3663" y="5661025"/>
            <a:ext cx="1885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48" name="Text Box 12">
            <a:extLst>
              <a:ext uri="{FF2B5EF4-FFF2-40B4-BE49-F238E27FC236}">
                <a16:creationId xmlns:a16="http://schemas.microsoft.com/office/drawing/2014/main" id="{04425C2B-51A6-4D16-B336-A8A6540DC79C}"/>
              </a:ext>
            </a:extLst>
          </p:cNvPr>
          <p:cNvSpPr txBox="1">
            <a:spLocks noChangeArrowheads="1"/>
          </p:cNvSpPr>
          <p:nvPr/>
        </p:nvSpPr>
        <p:spPr bwMode="auto">
          <a:xfrm>
            <a:off x="250825" y="4508500"/>
            <a:ext cx="5491163"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Las frecuencias </a:t>
            </a:r>
            <a:r>
              <a:rPr lang="es-CL" altLang="es-CL" b="1" i="1">
                <a:latin typeface="Times New Roman" panose="02020603050405020304" pitchFamily="18" charset="0"/>
              </a:rPr>
              <a:t>f</a:t>
            </a:r>
            <a:r>
              <a:rPr lang="es-CL" altLang="es-CL" sz="1000" b="1" i="1">
                <a:latin typeface="Times New Roman" panose="02020603050405020304" pitchFamily="18" charset="0"/>
              </a:rPr>
              <a:t>n</a:t>
            </a:r>
            <a:r>
              <a:rPr lang="es-CL" altLang="es-CL"/>
              <a:t> se denominan </a:t>
            </a:r>
            <a:r>
              <a:rPr lang="es-CL" altLang="es-CL" b="1" i="1">
                <a:solidFill>
                  <a:schemeClr val="accent2"/>
                </a:solidFill>
              </a:rPr>
              <a:t>frecuencias naturales</a:t>
            </a:r>
          </a:p>
          <a:p>
            <a:r>
              <a:rPr lang="es-CL" altLang="es-CL"/>
              <a:t>del sistema oscilatorio (la cuerda). Cuando la frecuencia </a:t>
            </a:r>
          </a:p>
          <a:p>
            <a:r>
              <a:rPr lang="es-CL" altLang="es-CL"/>
              <a:t>de la fuerza impulsora coincide con una frecuencia natural </a:t>
            </a:r>
          </a:p>
          <a:p>
            <a:r>
              <a:rPr lang="es-CL" altLang="es-CL"/>
              <a:t>permitida se produce una onda estacionaria y el sistema </a:t>
            </a:r>
          </a:p>
          <a:p>
            <a:r>
              <a:rPr lang="es-CL" altLang="es-CL"/>
              <a:t>comienza a oscilar con gran amplitud. Esto se denomina </a:t>
            </a:r>
          </a:p>
          <a:p>
            <a:r>
              <a:rPr lang="es-CL" altLang="es-CL" b="1" i="1">
                <a:solidFill>
                  <a:schemeClr val="accent2"/>
                </a:solidFill>
              </a:rPr>
              <a:t>condición de resonancia</a:t>
            </a:r>
            <a:endParaRPr lang="es-ES_tradnl" altLang="es-CL" b="1" i="1">
              <a:solidFill>
                <a:schemeClr val="accent2"/>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FD6970DD-5A7A-4C21-A641-3068FD5BDABB}"/>
              </a:ext>
            </a:extLst>
          </p:cNvPr>
          <p:cNvSpPr>
            <a:spLocks noGrp="1"/>
          </p:cNvSpPr>
          <p:nvPr>
            <p:ph type="sldNum" sz="quarter" idx="12"/>
          </p:nvPr>
        </p:nvSpPr>
        <p:spPr/>
        <p:txBody>
          <a:bodyPr/>
          <a:lstStyle/>
          <a:p>
            <a:fld id="{A3B898D6-62A7-4132-A3FB-14950BA9BA09}" type="slidenum">
              <a:rPr lang="es-ES_tradnl" altLang="es-CL"/>
              <a:pPr/>
              <a:t>55</a:t>
            </a:fld>
            <a:endParaRPr lang="es-ES_tradnl" altLang="es-CL"/>
          </a:p>
        </p:txBody>
      </p:sp>
      <p:sp>
        <p:nvSpPr>
          <p:cNvPr id="86018" name="Rectangle 2">
            <a:extLst>
              <a:ext uri="{FF2B5EF4-FFF2-40B4-BE49-F238E27FC236}">
                <a16:creationId xmlns:a16="http://schemas.microsoft.com/office/drawing/2014/main" id="{B0859496-1CD5-448E-8A71-1F1CB775B532}"/>
              </a:ext>
            </a:extLst>
          </p:cNvPr>
          <p:cNvSpPr>
            <a:spLocks noGrp="1" noChangeArrowheads="1"/>
          </p:cNvSpPr>
          <p:nvPr>
            <p:ph type="title"/>
          </p:nvPr>
        </p:nvSpPr>
        <p:spPr/>
        <p:txBody>
          <a:bodyPr/>
          <a:lstStyle/>
          <a:p>
            <a:r>
              <a:rPr lang="es-CL" altLang="es-CL"/>
              <a:t>Ondas de Sonido</a:t>
            </a:r>
            <a:endParaRPr lang="es-ES_tradnl" altLang="es-CL"/>
          </a:p>
        </p:txBody>
      </p:sp>
      <p:sp>
        <p:nvSpPr>
          <p:cNvPr id="86019" name="Rectangle 3">
            <a:extLst>
              <a:ext uri="{FF2B5EF4-FFF2-40B4-BE49-F238E27FC236}">
                <a16:creationId xmlns:a16="http://schemas.microsoft.com/office/drawing/2014/main" id="{3E0EC8B6-435A-4FF6-805D-29022C841547}"/>
              </a:ext>
            </a:extLst>
          </p:cNvPr>
          <p:cNvSpPr>
            <a:spLocks noGrp="1" noChangeArrowheads="1"/>
          </p:cNvSpPr>
          <p:nvPr>
            <p:ph type="body" idx="1"/>
          </p:nvPr>
        </p:nvSpPr>
        <p:spPr/>
        <p:txBody>
          <a:bodyPr/>
          <a:lstStyle/>
          <a:p>
            <a:pPr>
              <a:lnSpc>
                <a:spcPct val="80000"/>
              </a:lnSpc>
            </a:pPr>
            <a:r>
              <a:rPr lang="es-CL" altLang="es-CL" sz="2400"/>
              <a:t>La onda mecánica longitudinal más conocida es la onda de sonido. Los elementos de medio vibran (respecto de su posición de equilibrio) en la misma dirección en la cual se propaga la onda</a:t>
            </a:r>
          </a:p>
          <a:p>
            <a:pPr>
              <a:lnSpc>
                <a:spcPct val="80000"/>
              </a:lnSpc>
            </a:pPr>
            <a:endParaRPr lang="es-CL" altLang="es-CL" sz="2400"/>
          </a:p>
          <a:p>
            <a:pPr>
              <a:lnSpc>
                <a:spcPct val="80000"/>
              </a:lnSpc>
            </a:pPr>
            <a:r>
              <a:rPr lang="es-CL" altLang="es-CL" sz="2400"/>
              <a:t>Las ondas sonoras se clasifican como:</a:t>
            </a:r>
          </a:p>
          <a:p>
            <a:pPr lvl="1">
              <a:lnSpc>
                <a:spcPct val="80000"/>
              </a:lnSpc>
            </a:pPr>
            <a:r>
              <a:rPr lang="es-CL" altLang="es-CL" sz="2000"/>
              <a:t>Ondas audibles: </a:t>
            </a:r>
            <a:r>
              <a:rPr lang="es-CL" altLang="es-CL" sz="2000" i="1">
                <a:latin typeface="Times New Roman" panose="02020603050405020304" pitchFamily="18" charset="0"/>
              </a:rPr>
              <a:t>20 [Hz] &lt; f &lt; 20000 [Hz]</a:t>
            </a:r>
          </a:p>
          <a:p>
            <a:pPr lvl="1">
              <a:lnSpc>
                <a:spcPct val="80000"/>
              </a:lnSpc>
            </a:pPr>
            <a:r>
              <a:rPr lang="es-CL" altLang="es-CL" sz="2000"/>
              <a:t>Ondas ultrasónicas o supersónicas: </a:t>
            </a:r>
            <a:r>
              <a:rPr lang="es-CL" altLang="es-CL" sz="2000" i="1">
                <a:latin typeface="Times New Roman" panose="02020603050405020304" pitchFamily="18" charset="0"/>
              </a:rPr>
              <a:t>f &gt; 20000 [Hz]</a:t>
            </a:r>
            <a:r>
              <a:rPr lang="es-CL" altLang="es-CL" sz="2000"/>
              <a:t> </a:t>
            </a:r>
          </a:p>
          <a:p>
            <a:pPr lvl="1">
              <a:lnSpc>
                <a:spcPct val="80000"/>
              </a:lnSpc>
            </a:pPr>
            <a:r>
              <a:rPr lang="es-CL" altLang="es-CL" sz="2000"/>
              <a:t>Ondas infrasónicas: </a:t>
            </a:r>
            <a:r>
              <a:rPr lang="es-CL" altLang="es-CL" sz="2000" i="1">
                <a:latin typeface="Times New Roman" panose="02020603050405020304" pitchFamily="18" charset="0"/>
              </a:rPr>
              <a:t>f &lt; 20 [Hz]</a:t>
            </a:r>
          </a:p>
          <a:p>
            <a:pPr lvl="1">
              <a:lnSpc>
                <a:spcPct val="80000"/>
              </a:lnSpc>
            </a:pPr>
            <a:endParaRPr lang="es-CL" altLang="es-CL" sz="2000"/>
          </a:p>
          <a:p>
            <a:pPr>
              <a:lnSpc>
                <a:spcPct val="80000"/>
              </a:lnSpc>
            </a:pPr>
            <a:r>
              <a:rPr lang="es-CL" altLang="es-CL" sz="2400"/>
              <a:t>Las ondas sonoras viajan en 3 dimensiones aunque podemos simplificar la situación haciendo que éstas viajen en un tubo.</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número de diapositiva 5">
            <a:extLst>
              <a:ext uri="{FF2B5EF4-FFF2-40B4-BE49-F238E27FC236}">
                <a16:creationId xmlns:a16="http://schemas.microsoft.com/office/drawing/2014/main" id="{3B46325F-1FF1-40FA-99C3-905CAC54435C}"/>
              </a:ext>
            </a:extLst>
          </p:cNvPr>
          <p:cNvSpPr>
            <a:spLocks noGrp="1"/>
          </p:cNvSpPr>
          <p:nvPr>
            <p:ph type="sldNum" sz="quarter" idx="12"/>
          </p:nvPr>
        </p:nvSpPr>
        <p:spPr/>
        <p:txBody>
          <a:bodyPr/>
          <a:lstStyle/>
          <a:p>
            <a:fld id="{F15F44C4-7B8F-407A-99C3-364786DDBD21}" type="slidenum">
              <a:rPr lang="es-ES_tradnl" altLang="es-CL"/>
              <a:pPr/>
              <a:t>56</a:t>
            </a:fld>
            <a:endParaRPr lang="es-ES_tradnl" altLang="es-CL"/>
          </a:p>
        </p:txBody>
      </p:sp>
      <p:sp>
        <p:nvSpPr>
          <p:cNvPr id="93186" name="Rectangle 2">
            <a:extLst>
              <a:ext uri="{FF2B5EF4-FFF2-40B4-BE49-F238E27FC236}">
                <a16:creationId xmlns:a16="http://schemas.microsoft.com/office/drawing/2014/main" id="{8ADF1E42-6B89-48D2-9C36-11840761723C}"/>
              </a:ext>
            </a:extLst>
          </p:cNvPr>
          <p:cNvSpPr>
            <a:spLocks noGrp="1" noChangeArrowheads="1"/>
          </p:cNvSpPr>
          <p:nvPr>
            <p:ph type="title"/>
          </p:nvPr>
        </p:nvSpPr>
        <p:spPr/>
        <p:txBody>
          <a:bodyPr/>
          <a:lstStyle/>
          <a:p>
            <a:r>
              <a:rPr lang="es-CL" altLang="es-CL"/>
              <a:t>Ondas de Sonido en un Tubo</a:t>
            </a:r>
            <a:endParaRPr lang="es-ES_tradnl" altLang="es-CL"/>
          </a:p>
        </p:txBody>
      </p:sp>
      <p:pic>
        <p:nvPicPr>
          <p:cNvPr id="93189" name="Picture 5">
            <a:extLst>
              <a:ext uri="{FF2B5EF4-FFF2-40B4-BE49-F238E27FC236}">
                <a16:creationId xmlns:a16="http://schemas.microsoft.com/office/drawing/2014/main" id="{5B71E4F4-717C-4894-A12D-0213D4024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1773238"/>
            <a:ext cx="2397125" cy="4392612"/>
          </a:xfrm>
          <a:prstGeom prst="rect">
            <a:avLst/>
          </a:prstGeom>
          <a:noFill/>
          <a:extLst>
            <a:ext uri="{909E8E84-426E-40DD-AFC4-6F175D3DCCD1}">
              <a14:hiddenFill xmlns:a14="http://schemas.microsoft.com/office/drawing/2010/main">
                <a:solidFill>
                  <a:srgbClr val="FFFFFF"/>
                </a:solidFill>
              </a14:hiddenFill>
            </a:ext>
          </a:extLst>
        </p:spPr>
      </p:pic>
      <p:sp>
        <p:nvSpPr>
          <p:cNvPr id="93190" name="Text Box 6">
            <a:extLst>
              <a:ext uri="{FF2B5EF4-FFF2-40B4-BE49-F238E27FC236}">
                <a16:creationId xmlns:a16="http://schemas.microsoft.com/office/drawing/2014/main" id="{7377397F-859F-478F-8F6C-E3FA1FDA0384}"/>
              </a:ext>
            </a:extLst>
          </p:cNvPr>
          <p:cNvSpPr txBox="1">
            <a:spLocks noChangeArrowheads="1"/>
          </p:cNvSpPr>
          <p:nvPr/>
        </p:nvSpPr>
        <p:spPr bwMode="auto">
          <a:xfrm>
            <a:off x="468313" y="2060575"/>
            <a:ext cx="5543550"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a:t>Consideremos un tubo largo (para poder ignorar la posible reflexión de ondas) lleno de un medio compresible. </a:t>
            </a:r>
          </a:p>
          <a:p>
            <a:r>
              <a:rPr lang="es-CL" altLang="es-CL"/>
              <a:t>En uno de los extremos del tubo hay un émbolo (o pistón) que se mueve alternadamente.</a:t>
            </a:r>
          </a:p>
          <a:p>
            <a:r>
              <a:rPr lang="es-CL" altLang="es-CL"/>
              <a:t>Cuando el émbolo se mueve hacia la derecha e izquierda </a:t>
            </a:r>
          </a:p>
          <a:p>
            <a:r>
              <a:rPr lang="es-CL" altLang="es-CL"/>
              <a:t>comprime y enrarece  el medio respectivamente.</a:t>
            </a:r>
          </a:p>
          <a:p>
            <a:r>
              <a:rPr lang="es-CL" altLang="es-CL"/>
              <a:t>Compresiones y enrarecimientos pueden considerarse como aumentos y disminuciones de la densidad local en relación a su valor promedio, respectivamente. Equivalentemente, compresiones y enrarecimientos pueden verse como aumentos y disminuciones de la presión local.</a:t>
            </a:r>
            <a:endParaRPr lang="es-ES_tradnl" altLang="es-CL"/>
          </a:p>
        </p:txBody>
      </p:sp>
      <p:sp>
        <p:nvSpPr>
          <p:cNvPr id="93191" name="Text Box 7">
            <a:extLst>
              <a:ext uri="{FF2B5EF4-FFF2-40B4-BE49-F238E27FC236}">
                <a16:creationId xmlns:a16="http://schemas.microsoft.com/office/drawing/2014/main" id="{C71CC7BB-1AED-4AA4-AD69-C93DFF922BA7}"/>
              </a:ext>
            </a:extLst>
          </p:cNvPr>
          <p:cNvSpPr txBox="1">
            <a:spLocks noChangeArrowheads="1"/>
          </p:cNvSpPr>
          <p:nvPr/>
        </p:nvSpPr>
        <p:spPr bwMode="auto">
          <a:xfrm>
            <a:off x="6948488" y="4005263"/>
            <a:ext cx="1041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000" b="1">
                <a:solidFill>
                  <a:srgbClr val="FF33CC"/>
                </a:solidFill>
              </a:rPr>
              <a:t>compresiones</a:t>
            </a:r>
            <a:endParaRPr lang="es-ES_tradnl" altLang="es-CL" sz="1000" b="1">
              <a:solidFill>
                <a:srgbClr val="FF33CC"/>
              </a:solidFill>
            </a:endParaRPr>
          </a:p>
        </p:txBody>
      </p:sp>
      <p:sp>
        <p:nvSpPr>
          <p:cNvPr id="93192" name="Line 8">
            <a:extLst>
              <a:ext uri="{FF2B5EF4-FFF2-40B4-BE49-F238E27FC236}">
                <a16:creationId xmlns:a16="http://schemas.microsoft.com/office/drawing/2014/main" id="{131FAC82-6521-442C-B7AB-4214671082A2}"/>
              </a:ext>
            </a:extLst>
          </p:cNvPr>
          <p:cNvSpPr>
            <a:spLocks noChangeShapeType="1"/>
          </p:cNvSpPr>
          <p:nvPr/>
        </p:nvSpPr>
        <p:spPr bwMode="auto">
          <a:xfrm>
            <a:off x="7235825" y="4221163"/>
            <a:ext cx="0" cy="215900"/>
          </a:xfrm>
          <a:prstGeom prst="line">
            <a:avLst/>
          </a:prstGeom>
          <a:noFill/>
          <a:ln w="1587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93193" name="Line 9">
            <a:extLst>
              <a:ext uri="{FF2B5EF4-FFF2-40B4-BE49-F238E27FC236}">
                <a16:creationId xmlns:a16="http://schemas.microsoft.com/office/drawing/2014/main" id="{8B03B2F5-AF8D-4245-BDB0-08F3058E26FD}"/>
              </a:ext>
            </a:extLst>
          </p:cNvPr>
          <p:cNvSpPr>
            <a:spLocks noChangeShapeType="1"/>
          </p:cNvSpPr>
          <p:nvPr/>
        </p:nvSpPr>
        <p:spPr bwMode="auto">
          <a:xfrm>
            <a:off x="7740650" y="4221163"/>
            <a:ext cx="0" cy="215900"/>
          </a:xfrm>
          <a:prstGeom prst="line">
            <a:avLst/>
          </a:prstGeom>
          <a:noFill/>
          <a:ln w="1587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93194" name="Line 10">
            <a:extLst>
              <a:ext uri="{FF2B5EF4-FFF2-40B4-BE49-F238E27FC236}">
                <a16:creationId xmlns:a16="http://schemas.microsoft.com/office/drawing/2014/main" id="{3CB1FBAD-0D79-44B8-9DD5-BA1681C9D5F8}"/>
              </a:ext>
            </a:extLst>
          </p:cNvPr>
          <p:cNvSpPr>
            <a:spLocks noChangeShapeType="1"/>
          </p:cNvSpPr>
          <p:nvPr/>
        </p:nvSpPr>
        <p:spPr bwMode="auto">
          <a:xfrm flipV="1">
            <a:off x="6877050" y="4713288"/>
            <a:ext cx="0" cy="215900"/>
          </a:xfrm>
          <a:prstGeom prst="line">
            <a:avLst/>
          </a:prstGeom>
          <a:noFill/>
          <a:ln w="1587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93195" name="Line 11">
            <a:extLst>
              <a:ext uri="{FF2B5EF4-FFF2-40B4-BE49-F238E27FC236}">
                <a16:creationId xmlns:a16="http://schemas.microsoft.com/office/drawing/2014/main" id="{B918FBDA-B0F3-4A98-A71A-85CC7019DA17}"/>
              </a:ext>
            </a:extLst>
          </p:cNvPr>
          <p:cNvSpPr>
            <a:spLocks noChangeShapeType="1"/>
          </p:cNvSpPr>
          <p:nvPr/>
        </p:nvSpPr>
        <p:spPr bwMode="auto">
          <a:xfrm flipV="1">
            <a:off x="7556500" y="4713288"/>
            <a:ext cx="0" cy="215900"/>
          </a:xfrm>
          <a:prstGeom prst="line">
            <a:avLst/>
          </a:prstGeom>
          <a:noFill/>
          <a:ln w="1587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93196" name="Text Box 12">
            <a:extLst>
              <a:ext uri="{FF2B5EF4-FFF2-40B4-BE49-F238E27FC236}">
                <a16:creationId xmlns:a16="http://schemas.microsoft.com/office/drawing/2014/main" id="{C5767679-4124-4CFE-957D-1C040088B21E}"/>
              </a:ext>
            </a:extLst>
          </p:cNvPr>
          <p:cNvSpPr txBox="1">
            <a:spLocks noChangeArrowheads="1"/>
          </p:cNvSpPr>
          <p:nvPr/>
        </p:nvSpPr>
        <p:spPr bwMode="auto">
          <a:xfrm>
            <a:off x="6659563" y="4868863"/>
            <a:ext cx="11604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000" b="1">
                <a:solidFill>
                  <a:srgbClr val="FF33CC"/>
                </a:solidFill>
              </a:rPr>
              <a:t>enrarecimientos</a:t>
            </a:r>
            <a:endParaRPr lang="es-ES_tradnl" altLang="es-CL" sz="1000" b="1">
              <a:solidFill>
                <a:srgbClr val="FF33CC"/>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número de diapositiva 5">
            <a:extLst>
              <a:ext uri="{FF2B5EF4-FFF2-40B4-BE49-F238E27FC236}">
                <a16:creationId xmlns:a16="http://schemas.microsoft.com/office/drawing/2014/main" id="{F6C371AC-80BF-483D-B8F8-66CEA4EC03CC}"/>
              </a:ext>
            </a:extLst>
          </p:cNvPr>
          <p:cNvSpPr>
            <a:spLocks noGrp="1"/>
          </p:cNvSpPr>
          <p:nvPr>
            <p:ph type="sldNum" sz="quarter" idx="12"/>
          </p:nvPr>
        </p:nvSpPr>
        <p:spPr/>
        <p:txBody>
          <a:bodyPr/>
          <a:lstStyle/>
          <a:p>
            <a:fld id="{75B89C16-F743-48BE-91BD-C372FDFAC010}" type="slidenum">
              <a:rPr lang="es-ES_tradnl" altLang="es-CL"/>
              <a:pPr/>
              <a:t>57</a:t>
            </a:fld>
            <a:endParaRPr lang="es-ES_tradnl" altLang="es-CL"/>
          </a:p>
        </p:txBody>
      </p:sp>
      <p:sp>
        <p:nvSpPr>
          <p:cNvPr id="94210" name="Rectangle 2">
            <a:extLst>
              <a:ext uri="{FF2B5EF4-FFF2-40B4-BE49-F238E27FC236}">
                <a16:creationId xmlns:a16="http://schemas.microsoft.com/office/drawing/2014/main" id="{D8ED6551-999E-4AFE-83C7-9A4293066EF2}"/>
              </a:ext>
            </a:extLst>
          </p:cNvPr>
          <p:cNvSpPr>
            <a:spLocks noGrp="1" noChangeArrowheads="1"/>
          </p:cNvSpPr>
          <p:nvPr>
            <p:ph type="title"/>
          </p:nvPr>
        </p:nvSpPr>
        <p:spPr/>
        <p:txBody>
          <a:bodyPr/>
          <a:lstStyle/>
          <a:p>
            <a:r>
              <a:rPr lang="es-CL" altLang="es-CL"/>
              <a:t>Velocidad del Sonido</a:t>
            </a:r>
            <a:endParaRPr lang="es-ES_tradnl" altLang="es-CL"/>
          </a:p>
        </p:txBody>
      </p:sp>
      <p:sp>
        <p:nvSpPr>
          <p:cNvPr id="94212" name="Text Box 4">
            <a:extLst>
              <a:ext uri="{FF2B5EF4-FFF2-40B4-BE49-F238E27FC236}">
                <a16:creationId xmlns:a16="http://schemas.microsoft.com/office/drawing/2014/main" id="{5206E8ED-8E15-48D9-BD70-E90DA2149460}"/>
              </a:ext>
            </a:extLst>
          </p:cNvPr>
          <p:cNvSpPr txBox="1">
            <a:spLocks noChangeArrowheads="1"/>
          </p:cNvSpPr>
          <p:nvPr/>
        </p:nvSpPr>
        <p:spPr bwMode="auto">
          <a:xfrm>
            <a:off x="395288" y="1484313"/>
            <a:ext cx="85693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a:t>En ondas longitudinales en fluidos la propiedad elástica que describe cómo responde el medio a cambios de presión con un cambio de volumen se denomina </a:t>
            </a:r>
            <a:r>
              <a:rPr lang="es-CL" altLang="es-CL" b="1" i="1">
                <a:solidFill>
                  <a:schemeClr val="accent2"/>
                </a:solidFill>
              </a:rPr>
              <a:t>módulo volumétrico de elasticidad</a:t>
            </a:r>
            <a:endParaRPr lang="es-ES_tradnl" altLang="es-CL" b="1" i="1">
              <a:solidFill>
                <a:schemeClr val="accent2"/>
              </a:solidFill>
            </a:endParaRPr>
          </a:p>
        </p:txBody>
      </p:sp>
      <p:pic>
        <p:nvPicPr>
          <p:cNvPr id="94213" name="Picture 5">
            <a:extLst>
              <a:ext uri="{FF2B5EF4-FFF2-40B4-BE49-F238E27FC236}">
                <a16:creationId xmlns:a16="http://schemas.microsoft.com/office/drawing/2014/main" id="{A71CE9CB-CCAD-4405-B810-BA984A50A0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2133600"/>
            <a:ext cx="2192337" cy="90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214" name="Text Box 6">
            <a:extLst>
              <a:ext uri="{FF2B5EF4-FFF2-40B4-BE49-F238E27FC236}">
                <a16:creationId xmlns:a16="http://schemas.microsoft.com/office/drawing/2014/main" id="{52B87CF6-4B4B-4786-92B5-52BF77CC7487}"/>
              </a:ext>
            </a:extLst>
          </p:cNvPr>
          <p:cNvSpPr txBox="1">
            <a:spLocks noChangeArrowheads="1"/>
          </p:cNvSpPr>
          <p:nvPr/>
        </p:nvSpPr>
        <p:spPr bwMode="auto">
          <a:xfrm>
            <a:off x="695325" y="3163888"/>
            <a:ext cx="78374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400"/>
              <a:t>El signo menos mantiene </a:t>
            </a:r>
            <a:r>
              <a:rPr lang="es-CL" altLang="es-CL" sz="1400" b="1" i="1">
                <a:latin typeface="Times New Roman" panose="02020603050405020304" pitchFamily="18" charset="0"/>
              </a:rPr>
              <a:t>B</a:t>
            </a:r>
            <a:r>
              <a:rPr lang="es-CL" altLang="es-CL" sz="1400"/>
              <a:t> positivo dado que el volumen disminuye con un aumento de presión.</a:t>
            </a:r>
            <a:r>
              <a:rPr lang="es-CL" altLang="es-CL"/>
              <a:t> </a:t>
            </a:r>
            <a:endParaRPr lang="es-ES_tradnl" altLang="es-CL"/>
          </a:p>
        </p:txBody>
      </p:sp>
      <p:sp>
        <p:nvSpPr>
          <p:cNvPr id="94215" name="Text Box 7">
            <a:extLst>
              <a:ext uri="{FF2B5EF4-FFF2-40B4-BE49-F238E27FC236}">
                <a16:creationId xmlns:a16="http://schemas.microsoft.com/office/drawing/2014/main" id="{0B72AF68-E145-42D7-A49F-308EDE76551F}"/>
              </a:ext>
            </a:extLst>
          </p:cNvPr>
          <p:cNvSpPr txBox="1">
            <a:spLocks noChangeArrowheads="1"/>
          </p:cNvSpPr>
          <p:nvPr/>
        </p:nvSpPr>
        <p:spPr bwMode="auto">
          <a:xfrm>
            <a:off x="196850" y="3657600"/>
            <a:ext cx="876776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500"/>
              <a:t>La velocidad del sonido es dada en términos del módulo volumétrico y la densidad de volumen como:</a:t>
            </a:r>
            <a:endParaRPr lang="es-ES_tradnl" altLang="es-CL" sz="1500"/>
          </a:p>
        </p:txBody>
      </p:sp>
      <p:pic>
        <p:nvPicPr>
          <p:cNvPr id="94216" name="Picture 8">
            <a:extLst>
              <a:ext uri="{FF2B5EF4-FFF2-40B4-BE49-F238E27FC236}">
                <a16:creationId xmlns:a16="http://schemas.microsoft.com/office/drawing/2014/main" id="{7DA6BBD4-840F-45FA-8326-191A081AC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4076700"/>
            <a:ext cx="1728787" cy="1239838"/>
          </a:xfrm>
          <a:prstGeom prst="rect">
            <a:avLst/>
          </a:prstGeom>
          <a:noFill/>
          <a:ln w="31750">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217" name="Text Box 9">
            <a:extLst>
              <a:ext uri="{FF2B5EF4-FFF2-40B4-BE49-F238E27FC236}">
                <a16:creationId xmlns:a16="http://schemas.microsoft.com/office/drawing/2014/main" id="{E5B28803-3EB1-4A0E-B908-52008FD5FA87}"/>
              </a:ext>
            </a:extLst>
          </p:cNvPr>
          <p:cNvSpPr txBox="1">
            <a:spLocks noChangeArrowheads="1"/>
          </p:cNvSpPr>
          <p:nvPr/>
        </p:nvSpPr>
        <p:spPr bwMode="auto">
          <a:xfrm>
            <a:off x="4427538" y="4365625"/>
            <a:ext cx="38417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En sólidos el módulo volumétrico </a:t>
            </a:r>
          </a:p>
          <a:p>
            <a:r>
              <a:rPr lang="es-CL" altLang="es-CL"/>
              <a:t>es reemplazado por el módulo de Young</a:t>
            </a:r>
            <a:endParaRPr lang="es-ES_tradnl" altLang="es-CL"/>
          </a:p>
        </p:txBody>
      </p:sp>
      <p:sp>
        <p:nvSpPr>
          <p:cNvPr id="94218" name="Text Box 10">
            <a:extLst>
              <a:ext uri="{FF2B5EF4-FFF2-40B4-BE49-F238E27FC236}">
                <a16:creationId xmlns:a16="http://schemas.microsoft.com/office/drawing/2014/main" id="{3FAE1476-1BD7-45A1-ADB4-2C9CE29C3670}"/>
              </a:ext>
            </a:extLst>
          </p:cNvPr>
          <p:cNvSpPr txBox="1">
            <a:spLocks noChangeArrowheads="1"/>
          </p:cNvSpPr>
          <p:nvPr/>
        </p:nvSpPr>
        <p:spPr bwMode="auto">
          <a:xfrm>
            <a:off x="250825" y="5616575"/>
            <a:ext cx="6673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400"/>
              <a:t>La velocidad del sonido también varía con la temperatura de acuerdo a la relación:</a:t>
            </a:r>
            <a:endParaRPr lang="es-ES_tradnl" altLang="es-CL" sz="1400"/>
          </a:p>
        </p:txBody>
      </p:sp>
      <p:pic>
        <p:nvPicPr>
          <p:cNvPr id="94220" name="Picture 12">
            <a:extLst>
              <a:ext uri="{FF2B5EF4-FFF2-40B4-BE49-F238E27FC236}">
                <a16:creationId xmlns:a16="http://schemas.microsoft.com/office/drawing/2014/main" id="{4A7059B8-9B1D-49B0-84E1-8197DD6D6D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5445125"/>
            <a:ext cx="2087562"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arcador de número de diapositiva 5">
            <a:extLst>
              <a:ext uri="{FF2B5EF4-FFF2-40B4-BE49-F238E27FC236}">
                <a16:creationId xmlns:a16="http://schemas.microsoft.com/office/drawing/2014/main" id="{195D7AC9-F014-4E8B-8062-F2E5FAA6E2E9}"/>
              </a:ext>
            </a:extLst>
          </p:cNvPr>
          <p:cNvSpPr>
            <a:spLocks noGrp="1"/>
          </p:cNvSpPr>
          <p:nvPr>
            <p:ph type="sldNum" sz="quarter" idx="12"/>
          </p:nvPr>
        </p:nvSpPr>
        <p:spPr/>
        <p:txBody>
          <a:bodyPr/>
          <a:lstStyle/>
          <a:p>
            <a:fld id="{3553A122-F69F-4905-B161-1F5C44EF3991}" type="slidenum">
              <a:rPr lang="es-ES_tradnl" altLang="es-CL"/>
              <a:pPr/>
              <a:t>58</a:t>
            </a:fld>
            <a:endParaRPr lang="es-ES_tradnl" altLang="es-CL"/>
          </a:p>
        </p:txBody>
      </p:sp>
      <p:sp>
        <p:nvSpPr>
          <p:cNvPr id="99341" name="Oval 13">
            <a:extLst>
              <a:ext uri="{FF2B5EF4-FFF2-40B4-BE49-F238E27FC236}">
                <a16:creationId xmlns:a16="http://schemas.microsoft.com/office/drawing/2014/main" id="{E2D5DD7C-2F39-4A45-8836-C07BEF33BD60}"/>
              </a:ext>
            </a:extLst>
          </p:cNvPr>
          <p:cNvSpPr>
            <a:spLocks noChangeArrowheads="1"/>
          </p:cNvSpPr>
          <p:nvPr/>
        </p:nvSpPr>
        <p:spPr bwMode="auto">
          <a:xfrm>
            <a:off x="1258888" y="1773238"/>
            <a:ext cx="142875" cy="3524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99342" name="Rectangle 14">
            <a:extLst>
              <a:ext uri="{FF2B5EF4-FFF2-40B4-BE49-F238E27FC236}">
                <a16:creationId xmlns:a16="http://schemas.microsoft.com/office/drawing/2014/main" id="{4AF77714-F11D-45EB-9239-366A2DEDE1E1}"/>
              </a:ext>
            </a:extLst>
          </p:cNvPr>
          <p:cNvSpPr>
            <a:spLocks noChangeArrowheads="1"/>
          </p:cNvSpPr>
          <p:nvPr/>
        </p:nvSpPr>
        <p:spPr bwMode="auto">
          <a:xfrm>
            <a:off x="1331913" y="1773238"/>
            <a:ext cx="215900" cy="3603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99330" name="Rectangle 2">
            <a:extLst>
              <a:ext uri="{FF2B5EF4-FFF2-40B4-BE49-F238E27FC236}">
                <a16:creationId xmlns:a16="http://schemas.microsoft.com/office/drawing/2014/main" id="{39519F3A-D0CD-467A-8670-9875B57F07B7}"/>
              </a:ext>
            </a:extLst>
          </p:cNvPr>
          <p:cNvSpPr>
            <a:spLocks noGrp="1" noChangeArrowheads="1"/>
          </p:cNvSpPr>
          <p:nvPr>
            <p:ph type="title"/>
          </p:nvPr>
        </p:nvSpPr>
        <p:spPr/>
        <p:txBody>
          <a:bodyPr/>
          <a:lstStyle/>
          <a:p>
            <a:r>
              <a:rPr lang="es-CL" altLang="es-CL"/>
              <a:t>Velocidad del Sonido</a:t>
            </a:r>
            <a:endParaRPr lang="es-ES_tradnl" altLang="es-CL"/>
          </a:p>
        </p:txBody>
      </p:sp>
      <p:sp>
        <p:nvSpPr>
          <p:cNvPr id="99335" name="Rectangle 7">
            <a:extLst>
              <a:ext uri="{FF2B5EF4-FFF2-40B4-BE49-F238E27FC236}">
                <a16:creationId xmlns:a16="http://schemas.microsoft.com/office/drawing/2014/main" id="{BA121311-3E0F-46DB-B716-4A778D288972}"/>
              </a:ext>
            </a:extLst>
          </p:cNvPr>
          <p:cNvSpPr>
            <a:spLocks noChangeArrowheads="1"/>
          </p:cNvSpPr>
          <p:nvPr/>
        </p:nvSpPr>
        <p:spPr bwMode="auto">
          <a:xfrm>
            <a:off x="2844800" y="1773238"/>
            <a:ext cx="431800" cy="3603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99336" name="Rectangle 8">
            <a:extLst>
              <a:ext uri="{FF2B5EF4-FFF2-40B4-BE49-F238E27FC236}">
                <a16:creationId xmlns:a16="http://schemas.microsoft.com/office/drawing/2014/main" id="{690A3E92-B8D9-4295-B930-BFFDD3CC5E25}"/>
              </a:ext>
            </a:extLst>
          </p:cNvPr>
          <p:cNvSpPr>
            <a:spLocks noChangeArrowheads="1"/>
          </p:cNvSpPr>
          <p:nvPr/>
        </p:nvSpPr>
        <p:spPr bwMode="auto">
          <a:xfrm>
            <a:off x="5148263" y="1773238"/>
            <a:ext cx="431800" cy="360362"/>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99333" name="Line 5">
            <a:extLst>
              <a:ext uri="{FF2B5EF4-FFF2-40B4-BE49-F238E27FC236}">
                <a16:creationId xmlns:a16="http://schemas.microsoft.com/office/drawing/2014/main" id="{EED5AD10-32B3-4558-B781-C2375EED1D76}"/>
              </a:ext>
            </a:extLst>
          </p:cNvPr>
          <p:cNvSpPr>
            <a:spLocks noChangeShapeType="1"/>
          </p:cNvSpPr>
          <p:nvPr/>
        </p:nvSpPr>
        <p:spPr bwMode="auto">
          <a:xfrm>
            <a:off x="1331913" y="1773238"/>
            <a:ext cx="62642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99334" name="Line 6">
            <a:extLst>
              <a:ext uri="{FF2B5EF4-FFF2-40B4-BE49-F238E27FC236}">
                <a16:creationId xmlns:a16="http://schemas.microsoft.com/office/drawing/2014/main" id="{2C6601EA-5C02-4E68-A68A-B8BB03A081A2}"/>
              </a:ext>
            </a:extLst>
          </p:cNvPr>
          <p:cNvSpPr>
            <a:spLocks noChangeShapeType="1"/>
          </p:cNvSpPr>
          <p:nvPr/>
        </p:nvSpPr>
        <p:spPr bwMode="auto">
          <a:xfrm>
            <a:off x="1331913" y="2133600"/>
            <a:ext cx="62642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99337" name="Text Box 9">
            <a:extLst>
              <a:ext uri="{FF2B5EF4-FFF2-40B4-BE49-F238E27FC236}">
                <a16:creationId xmlns:a16="http://schemas.microsoft.com/office/drawing/2014/main" id="{7ACBA5D5-FCC9-4EB6-BC69-CB6D2032605F}"/>
              </a:ext>
            </a:extLst>
          </p:cNvPr>
          <p:cNvSpPr txBox="1">
            <a:spLocks noChangeArrowheads="1"/>
          </p:cNvSpPr>
          <p:nvPr/>
        </p:nvSpPr>
        <p:spPr bwMode="auto">
          <a:xfrm>
            <a:off x="7667625" y="1844675"/>
            <a:ext cx="319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A</a:t>
            </a:r>
            <a:endParaRPr lang="es-ES_tradnl" altLang="es-CL"/>
          </a:p>
        </p:txBody>
      </p:sp>
      <p:sp>
        <p:nvSpPr>
          <p:cNvPr id="99338" name="Line 10">
            <a:extLst>
              <a:ext uri="{FF2B5EF4-FFF2-40B4-BE49-F238E27FC236}">
                <a16:creationId xmlns:a16="http://schemas.microsoft.com/office/drawing/2014/main" id="{EC8C3D81-BDE8-469B-9A1E-68D569A030D2}"/>
              </a:ext>
            </a:extLst>
          </p:cNvPr>
          <p:cNvSpPr>
            <a:spLocks noChangeShapeType="1"/>
          </p:cNvSpPr>
          <p:nvPr/>
        </p:nvSpPr>
        <p:spPr bwMode="auto">
          <a:xfrm flipH="1">
            <a:off x="4932363" y="1960563"/>
            <a:ext cx="360362" cy="0"/>
          </a:xfrm>
          <a:prstGeom prst="line">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99339" name="Oval 11">
            <a:extLst>
              <a:ext uri="{FF2B5EF4-FFF2-40B4-BE49-F238E27FC236}">
                <a16:creationId xmlns:a16="http://schemas.microsoft.com/office/drawing/2014/main" id="{AC1DC377-6741-4E44-B028-C4BFA24F88D4}"/>
              </a:ext>
            </a:extLst>
          </p:cNvPr>
          <p:cNvSpPr>
            <a:spLocks noChangeArrowheads="1"/>
          </p:cNvSpPr>
          <p:nvPr/>
        </p:nvSpPr>
        <p:spPr bwMode="auto">
          <a:xfrm>
            <a:off x="7524750" y="1773238"/>
            <a:ext cx="142875" cy="3524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99343" name="Text Box 15">
            <a:extLst>
              <a:ext uri="{FF2B5EF4-FFF2-40B4-BE49-F238E27FC236}">
                <a16:creationId xmlns:a16="http://schemas.microsoft.com/office/drawing/2014/main" id="{BA7CD69C-2D3C-431B-ABF4-8FE19CB3AE57}"/>
              </a:ext>
            </a:extLst>
          </p:cNvPr>
          <p:cNvSpPr txBox="1">
            <a:spLocks noChangeArrowheads="1"/>
          </p:cNvSpPr>
          <p:nvPr/>
        </p:nvSpPr>
        <p:spPr bwMode="auto">
          <a:xfrm>
            <a:off x="5219700" y="1724025"/>
            <a:ext cx="274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b="1" i="1">
                <a:latin typeface="Times New Roman" panose="02020603050405020304" pitchFamily="18" charset="0"/>
              </a:rPr>
              <a:t>v</a:t>
            </a:r>
            <a:endParaRPr lang="es-ES_tradnl" altLang="es-CL" b="1" i="1">
              <a:latin typeface="Times New Roman" panose="02020603050405020304" pitchFamily="18" charset="0"/>
            </a:endParaRPr>
          </a:p>
        </p:txBody>
      </p:sp>
      <p:sp>
        <p:nvSpPr>
          <p:cNvPr id="99344" name="Text Box 16">
            <a:extLst>
              <a:ext uri="{FF2B5EF4-FFF2-40B4-BE49-F238E27FC236}">
                <a16:creationId xmlns:a16="http://schemas.microsoft.com/office/drawing/2014/main" id="{F0DF9996-0146-480F-AA21-613651653B0E}"/>
              </a:ext>
            </a:extLst>
          </p:cNvPr>
          <p:cNvSpPr txBox="1">
            <a:spLocks noChangeArrowheads="1"/>
          </p:cNvSpPr>
          <p:nvPr/>
        </p:nvSpPr>
        <p:spPr bwMode="auto">
          <a:xfrm>
            <a:off x="395288" y="2565400"/>
            <a:ext cx="8440737"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Consideremos una perturbación que se propaga en un tubo donde se encuentra un </a:t>
            </a:r>
          </a:p>
          <a:p>
            <a:r>
              <a:rPr lang="es-CL" altLang="es-CL"/>
              <a:t>fluido de presión y  densidad uniformes. En un sistema de referencia donde la perturbación </a:t>
            </a:r>
          </a:p>
          <a:p>
            <a:r>
              <a:rPr lang="es-CL" altLang="es-CL"/>
              <a:t>permanece estacionaria, el fluido se mueve a la izquierda con rapidez </a:t>
            </a:r>
            <a:r>
              <a:rPr lang="es-CL" altLang="es-CL" b="1" i="1">
                <a:latin typeface="Times New Roman" panose="02020603050405020304" pitchFamily="18" charset="0"/>
              </a:rPr>
              <a:t>v.</a:t>
            </a:r>
          </a:p>
          <a:p>
            <a:endParaRPr lang="es-CL" altLang="es-CL" b="1" i="1">
              <a:latin typeface="Times New Roman" panose="02020603050405020304" pitchFamily="18" charset="0"/>
            </a:endParaRPr>
          </a:p>
          <a:p>
            <a:r>
              <a:rPr lang="es-CL" altLang="es-CL"/>
              <a:t>El borde izquierdo de un elemento de fluido entra a la zona de compresión en el tiempo </a:t>
            </a:r>
            <a:r>
              <a:rPr lang="es-CL" altLang="es-CL" b="1" i="1">
                <a:latin typeface="Times New Roman" panose="02020603050405020304" pitchFamily="18" charset="0"/>
              </a:rPr>
              <a:t>t</a:t>
            </a:r>
            <a:r>
              <a:rPr lang="es-CL" altLang="es-CL"/>
              <a:t>, </a:t>
            </a:r>
          </a:p>
          <a:p>
            <a:r>
              <a:rPr lang="es-CL" altLang="es-CL"/>
              <a:t>mientras que el borde derecho lo hace en un tiempo </a:t>
            </a:r>
            <a:r>
              <a:rPr lang="es-CL" altLang="es-CL" b="1" i="1">
                <a:latin typeface="Times New Roman" panose="02020603050405020304" pitchFamily="18" charset="0"/>
              </a:rPr>
              <a:t>t + </a:t>
            </a:r>
            <a:r>
              <a:rPr lang="el-GR" altLang="es-CL" b="1" i="1">
                <a:latin typeface="Times New Roman" panose="02020603050405020304" pitchFamily="18" charset="0"/>
                <a:cs typeface="Arial" panose="020B0604020202020204" pitchFamily="34" charset="0"/>
              </a:rPr>
              <a:t>Δ</a:t>
            </a:r>
            <a:r>
              <a:rPr lang="es-CL" altLang="es-CL" b="1" i="1">
                <a:latin typeface="Times New Roman" panose="02020603050405020304" pitchFamily="18" charset="0"/>
                <a:cs typeface="Arial" panose="020B0604020202020204" pitchFamily="34" charset="0"/>
              </a:rPr>
              <a:t>t</a:t>
            </a:r>
            <a:r>
              <a:rPr lang="es-CL" altLang="es-CL">
                <a:cs typeface="Arial" panose="020B0604020202020204" pitchFamily="34" charset="0"/>
              </a:rPr>
              <a:t>, donde </a:t>
            </a:r>
            <a:r>
              <a:rPr lang="el-GR" altLang="es-CL" b="1" i="1">
                <a:latin typeface="Times New Roman" panose="02020603050405020304" pitchFamily="18" charset="0"/>
              </a:rPr>
              <a:t>Δ</a:t>
            </a:r>
            <a:r>
              <a:rPr lang="es-CL" altLang="es-CL" b="1" i="1">
                <a:latin typeface="Times New Roman" panose="02020603050405020304" pitchFamily="18" charset="0"/>
              </a:rPr>
              <a:t>t= </a:t>
            </a:r>
            <a:r>
              <a:rPr lang="el-GR" altLang="es-CL" b="1" i="1">
                <a:latin typeface="Times New Roman" panose="02020603050405020304" pitchFamily="18" charset="0"/>
              </a:rPr>
              <a:t>Δ</a:t>
            </a:r>
            <a:r>
              <a:rPr lang="es-CL" altLang="es-CL" b="1" i="1">
                <a:latin typeface="Times New Roman" panose="02020603050405020304" pitchFamily="18" charset="0"/>
              </a:rPr>
              <a:t>x/v.</a:t>
            </a:r>
          </a:p>
          <a:p>
            <a:endParaRPr lang="es-CL" altLang="es-CL" b="1" i="1">
              <a:latin typeface="Times New Roman" panose="02020603050405020304" pitchFamily="18" charset="0"/>
            </a:endParaRPr>
          </a:p>
          <a:p>
            <a:r>
              <a:rPr lang="es-CL" altLang="es-CL"/>
              <a:t>El borde izquierdo del elemento de fluido siente una presión </a:t>
            </a:r>
            <a:r>
              <a:rPr lang="es-CL" altLang="es-CL" b="1" i="1">
                <a:latin typeface="Times New Roman" panose="02020603050405020304" pitchFamily="18" charset="0"/>
              </a:rPr>
              <a:t>p+ </a:t>
            </a:r>
            <a:r>
              <a:rPr lang="el-GR" altLang="es-CL" b="1" i="1">
                <a:latin typeface="Times New Roman" panose="02020603050405020304" pitchFamily="18" charset="0"/>
              </a:rPr>
              <a:t>Δ</a:t>
            </a:r>
            <a:r>
              <a:rPr lang="es-CL" altLang="es-CL" b="1" i="1">
                <a:latin typeface="Times New Roman" panose="02020603050405020304" pitchFamily="18" charset="0"/>
              </a:rPr>
              <a:t>p</a:t>
            </a:r>
            <a:r>
              <a:rPr lang="es-CL" altLang="es-CL"/>
              <a:t> mientras que el borde </a:t>
            </a:r>
          </a:p>
          <a:p>
            <a:r>
              <a:rPr lang="es-CL" altLang="es-CL"/>
              <a:t>derecho siente una presión </a:t>
            </a:r>
            <a:r>
              <a:rPr lang="es-CL" altLang="es-CL" b="1" i="1"/>
              <a:t>p</a:t>
            </a:r>
            <a:r>
              <a:rPr lang="es-CL" altLang="es-CL">
                <a:latin typeface="Times New Roman" panose="02020603050405020304" pitchFamily="18" charset="0"/>
              </a:rPr>
              <a:t>. </a:t>
            </a:r>
            <a:r>
              <a:rPr lang="es-CL" altLang="es-CL"/>
              <a:t>Debido a esta diferencia de presión, el elemento de fluido se </a:t>
            </a:r>
          </a:p>
          <a:p>
            <a:r>
              <a:rPr lang="es-CL" altLang="es-CL"/>
              <a:t>comprime y su velocidad disminuye mientras atraviesa la zona de compresión.</a:t>
            </a:r>
          </a:p>
          <a:p>
            <a:endParaRPr lang="es-CL" altLang="es-CL"/>
          </a:p>
          <a:p>
            <a:r>
              <a:rPr lang="es-CL" altLang="es-CL"/>
              <a:t>En el borde izquierdo del elemento de fluido la rapidez es </a:t>
            </a:r>
            <a:r>
              <a:rPr lang="es-CL" altLang="es-CL" b="1" i="1">
                <a:latin typeface="Times New Roman" panose="02020603050405020304" pitchFamily="18" charset="0"/>
              </a:rPr>
              <a:t>v+ </a:t>
            </a:r>
            <a:r>
              <a:rPr lang="el-GR" altLang="es-CL" b="1" i="1">
                <a:latin typeface="Times New Roman" panose="02020603050405020304" pitchFamily="18" charset="0"/>
              </a:rPr>
              <a:t>Δ</a:t>
            </a:r>
            <a:r>
              <a:rPr lang="es-CL" altLang="es-CL" b="1" i="1">
                <a:latin typeface="Times New Roman" panose="02020603050405020304" pitchFamily="18" charset="0"/>
              </a:rPr>
              <a:t>v</a:t>
            </a:r>
            <a:r>
              <a:rPr lang="es-CL" altLang="es-CL"/>
              <a:t> con </a:t>
            </a:r>
            <a:r>
              <a:rPr lang="el-GR" altLang="es-CL" b="1" i="1">
                <a:latin typeface="Times New Roman" panose="02020603050405020304" pitchFamily="18" charset="0"/>
              </a:rPr>
              <a:t>Δ</a:t>
            </a:r>
            <a:r>
              <a:rPr lang="es-CL" altLang="es-CL" b="1" i="1">
                <a:latin typeface="Times New Roman" panose="02020603050405020304" pitchFamily="18" charset="0"/>
              </a:rPr>
              <a:t>v</a:t>
            </a:r>
            <a:r>
              <a:rPr lang="es-CL" altLang="es-CL"/>
              <a:t> negativo. Luego de </a:t>
            </a:r>
          </a:p>
          <a:p>
            <a:r>
              <a:rPr lang="es-CL" altLang="es-CL"/>
              <a:t>salir de la zona de compresión el elemento se expande y aumenta su rapidez</a:t>
            </a:r>
            <a:endParaRPr lang="el-GR" altLang="es-CL"/>
          </a:p>
        </p:txBody>
      </p:sp>
      <p:sp>
        <p:nvSpPr>
          <p:cNvPr id="99345" name="Text Box 17">
            <a:extLst>
              <a:ext uri="{FF2B5EF4-FFF2-40B4-BE49-F238E27FC236}">
                <a16:creationId xmlns:a16="http://schemas.microsoft.com/office/drawing/2014/main" id="{5B094945-BFB0-4C65-A3C5-D5A74A3690A1}"/>
              </a:ext>
            </a:extLst>
          </p:cNvPr>
          <p:cNvSpPr txBox="1">
            <a:spLocks noChangeArrowheads="1"/>
          </p:cNvSpPr>
          <p:nvPr/>
        </p:nvSpPr>
        <p:spPr bwMode="auto">
          <a:xfrm>
            <a:off x="2247900" y="1484313"/>
            <a:ext cx="16033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sz="1200"/>
              <a:t>zona de compresión</a:t>
            </a:r>
            <a:endParaRPr lang="es-ES_tradnl" altLang="es-CL" sz="1200"/>
          </a:p>
        </p:txBody>
      </p:sp>
      <p:sp>
        <p:nvSpPr>
          <p:cNvPr id="99346" name="Text Box 18">
            <a:extLst>
              <a:ext uri="{FF2B5EF4-FFF2-40B4-BE49-F238E27FC236}">
                <a16:creationId xmlns:a16="http://schemas.microsoft.com/office/drawing/2014/main" id="{4F6C9A87-6918-4E94-AABD-A215393A28AC}"/>
              </a:ext>
            </a:extLst>
          </p:cNvPr>
          <p:cNvSpPr txBox="1">
            <a:spLocks noChangeArrowheads="1"/>
          </p:cNvSpPr>
          <p:nvPr/>
        </p:nvSpPr>
        <p:spPr bwMode="auto">
          <a:xfrm>
            <a:off x="4624388" y="1484313"/>
            <a:ext cx="16033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sz="1200"/>
              <a:t>elemento de fluido</a:t>
            </a:r>
            <a:endParaRPr lang="es-ES_tradnl" altLang="es-CL" sz="12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arcador de número de diapositiva 5">
            <a:extLst>
              <a:ext uri="{FF2B5EF4-FFF2-40B4-BE49-F238E27FC236}">
                <a16:creationId xmlns:a16="http://schemas.microsoft.com/office/drawing/2014/main" id="{EF97A6F5-2335-460D-9BE8-C8A997D1D19D}"/>
              </a:ext>
            </a:extLst>
          </p:cNvPr>
          <p:cNvSpPr>
            <a:spLocks noGrp="1"/>
          </p:cNvSpPr>
          <p:nvPr>
            <p:ph type="sldNum" sz="quarter" idx="12"/>
          </p:nvPr>
        </p:nvSpPr>
        <p:spPr/>
        <p:txBody>
          <a:bodyPr/>
          <a:lstStyle/>
          <a:p>
            <a:fld id="{AA7076DB-D6AC-4A87-95C7-559BA472E0F2}" type="slidenum">
              <a:rPr lang="es-ES_tradnl" altLang="es-CL"/>
              <a:pPr/>
              <a:t>59</a:t>
            </a:fld>
            <a:endParaRPr lang="es-ES_tradnl" altLang="es-CL"/>
          </a:p>
        </p:txBody>
      </p:sp>
      <p:sp>
        <p:nvSpPr>
          <p:cNvPr id="100354" name="Oval 2">
            <a:extLst>
              <a:ext uri="{FF2B5EF4-FFF2-40B4-BE49-F238E27FC236}">
                <a16:creationId xmlns:a16="http://schemas.microsoft.com/office/drawing/2014/main" id="{00B81731-0EC5-4DDB-B825-67C926CAD3F3}"/>
              </a:ext>
            </a:extLst>
          </p:cNvPr>
          <p:cNvSpPr>
            <a:spLocks noChangeArrowheads="1"/>
          </p:cNvSpPr>
          <p:nvPr/>
        </p:nvSpPr>
        <p:spPr bwMode="auto">
          <a:xfrm>
            <a:off x="1258888" y="1773238"/>
            <a:ext cx="142875" cy="3524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00355" name="Rectangle 3">
            <a:extLst>
              <a:ext uri="{FF2B5EF4-FFF2-40B4-BE49-F238E27FC236}">
                <a16:creationId xmlns:a16="http://schemas.microsoft.com/office/drawing/2014/main" id="{8C0F00CE-F4C7-49ED-AE15-7ECAE90C9466}"/>
              </a:ext>
            </a:extLst>
          </p:cNvPr>
          <p:cNvSpPr>
            <a:spLocks noChangeArrowheads="1"/>
          </p:cNvSpPr>
          <p:nvPr/>
        </p:nvSpPr>
        <p:spPr bwMode="auto">
          <a:xfrm>
            <a:off x="1331913" y="1773238"/>
            <a:ext cx="215900" cy="3603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00356" name="Rectangle 4">
            <a:extLst>
              <a:ext uri="{FF2B5EF4-FFF2-40B4-BE49-F238E27FC236}">
                <a16:creationId xmlns:a16="http://schemas.microsoft.com/office/drawing/2014/main" id="{8F7DC423-4C3E-4CC1-9DD2-22AC9708D84E}"/>
              </a:ext>
            </a:extLst>
          </p:cNvPr>
          <p:cNvSpPr>
            <a:spLocks noGrp="1" noChangeArrowheads="1"/>
          </p:cNvSpPr>
          <p:nvPr>
            <p:ph type="title"/>
          </p:nvPr>
        </p:nvSpPr>
        <p:spPr/>
        <p:txBody>
          <a:bodyPr/>
          <a:lstStyle/>
          <a:p>
            <a:r>
              <a:rPr lang="es-CL" altLang="es-CL"/>
              <a:t>Velocidad del Sonido</a:t>
            </a:r>
            <a:endParaRPr lang="es-ES_tradnl" altLang="es-CL"/>
          </a:p>
        </p:txBody>
      </p:sp>
      <p:sp>
        <p:nvSpPr>
          <p:cNvPr id="100357" name="Rectangle 5">
            <a:extLst>
              <a:ext uri="{FF2B5EF4-FFF2-40B4-BE49-F238E27FC236}">
                <a16:creationId xmlns:a16="http://schemas.microsoft.com/office/drawing/2014/main" id="{FE9D7C0C-BA79-428F-B667-D9E950A9ECC1}"/>
              </a:ext>
            </a:extLst>
          </p:cNvPr>
          <p:cNvSpPr>
            <a:spLocks noChangeArrowheads="1"/>
          </p:cNvSpPr>
          <p:nvPr/>
        </p:nvSpPr>
        <p:spPr bwMode="auto">
          <a:xfrm>
            <a:off x="2844800" y="1773238"/>
            <a:ext cx="431800" cy="3603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00358" name="Rectangle 6">
            <a:extLst>
              <a:ext uri="{FF2B5EF4-FFF2-40B4-BE49-F238E27FC236}">
                <a16:creationId xmlns:a16="http://schemas.microsoft.com/office/drawing/2014/main" id="{ADDFE5DF-0DEE-4003-B432-1DFD87E05536}"/>
              </a:ext>
            </a:extLst>
          </p:cNvPr>
          <p:cNvSpPr>
            <a:spLocks noChangeArrowheads="1"/>
          </p:cNvSpPr>
          <p:nvPr/>
        </p:nvSpPr>
        <p:spPr bwMode="auto">
          <a:xfrm>
            <a:off x="5148263" y="1773238"/>
            <a:ext cx="431800" cy="360362"/>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00359" name="Line 7">
            <a:extLst>
              <a:ext uri="{FF2B5EF4-FFF2-40B4-BE49-F238E27FC236}">
                <a16:creationId xmlns:a16="http://schemas.microsoft.com/office/drawing/2014/main" id="{59DFD5B1-6F22-48DE-89FD-DB7F30E873CE}"/>
              </a:ext>
            </a:extLst>
          </p:cNvPr>
          <p:cNvSpPr>
            <a:spLocks noChangeShapeType="1"/>
          </p:cNvSpPr>
          <p:nvPr/>
        </p:nvSpPr>
        <p:spPr bwMode="auto">
          <a:xfrm>
            <a:off x="1331913" y="1773238"/>
            <a:ext cx="62642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00360" name="Line 8">
            <a:extLst>
              <a:ext uri="{FF2B5EF4-FFF2-40B4-BE49-F238E27FC236}">
                <a16:creationId xmlns:a16="http://schemas.microsoft.com/office/drawing/2014/main" id="{CDB15C0F-1E86-4C87-9307-A9F855902A09}"/>
              </a:ext>
            </a:extLst>
          </p:cNvPr>
          <p:cNvSpPr>
            <a:spLocks noChangeShapeType="1"/>
          </p:cNvSpPr>
          <p:nvPr/>
        </p:nvSpPr>
        <p:spPr bwMode="auto">
          <a:xfrm>
            <a:off x="1331913" y="2133600"/>
            <a:ext cx="62642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00361" name="Text Box 9">
            <a:extLst>
              <a:ext uri="{FF2B5EF4-FFF2-40B4-BE49-F238E27FC236}">
                <a16:creationId xmlns:a16="http://schemas.microsoft.com/office/drawing/2014/main" id="{9490D2E1-78F8-4A3F-9F1A-F839C75FB8A3}"/>
              </a:ext>
            </a:extLst>
          </p:cNvPr>
          <p:cNvSpPr txBox="1">
            <a:spLocks noChangeArrowheads="1"/>
          </p:cNvSpPr>
          <p:nvPr/>
        </p:nvSpPr>
        <p:spPr bwMode="auto">
          <a:xfrm>
            <a:off x="7667625" y="1844675"/>
            <a:ext cx="319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A</a:t>
            </a:r>
            <a:endParaRPr lang="es-ES_tradnl" altLang="es-CL"/>
          </a:p>
        </p:txBody>
      </p:sp>
      <p:sp>
        <p:nvSpPr>
          <p:cNvPr id="100362" name="Line 10">
            <a:extLst>
              <a:ext uri="{FF2B5EF4-FFF2-40B4-BE49-F238E27FC236}">
                <a16:creationId xmlns:a16="http://schemas.microsoft.com/office/drawing/2014/main" id="{BA12F2B2-C725-41E2-B08F-B27D9795D223}"/>
              </a:ext>
            </a:extLst>
          </p:cNvPr>
          <p:cNvSpPr>
            <a:spLocks noChangeShapeType="1"/>
          </p:cNvSpPr>
          <p:nvPr/>
        </p:nvSpPr>
        <p:spPr bwMode="auto">
          <a:xfrm flipH="1">
            <a:off x="4932363" y="1960563"/>
            <a:ext cx="360362" cy="0"/>
          </a:xfrm>
          <a:prstGeom prst="line">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00363" name="Oval 11">
            <a:extLst>
              <a:ext uri="{FF2B5EF4-FFF2-40B4-BE49-F238E27FC236}">
                <a16:creationId xmlns:a16="http://schemas.microsoft.com/office/drawing/2014/main" id="{A01B9BEB-CA6F-4121-A741-E4D638F61BF8}"/>
              </a:ext>
            </a:extLst>
          </p:cNvPr>
          <p:cNvSpPr>
            <a:spLocks noChangeArrowheads="1"/>
          </p:cNvSpPr>
          <p:nvPr/>
        </p:nvSpPr>
        <p:spPr bwMode="auto">
          <a:xfrm>
            <a:off x="7524750" y="1773238"/>
            <a:ext cx="142875" cy="3524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00364" name="Text Box 12">
            <a:extLst>
              <a:ext uri="{FF2B5EF4-FFF2-40B4-BE49-F238E27FC236}">
                <a16:creationId xmlns:a16="http://schemas.microsoft.com/office/drawing/2014/main" id="{45162883-22D5-417C-B060-E1679ECBA407}"/>
              </a:ext>
            </a:extLst>
          </p:cNvPr>
          <p:cNvSpPr txBox="1">
            <a:spLocks noChangeArrowheads="1"/>
          </p:cNvSpPr>
          <p:nvPr/>
        </p:nvSpPr>
        <p:spPr bwMode="auto">
          <a:xfrm>
            <a:off x="5219700" y="1724025"/>
            <a:ext cx="274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b="1" i="1">
                <a:latin typeface="Times New Roman" panose="02020603050405020304" pitchFamily="18" charset="0"/>
              </a:rPr>
              <a:t>v</a:t>
            </a:r>
            <a:endParaRPr lang="es-ES_tradnl" altLang="es-CL" b="1" i="1">
              <a:latin typeface="Times New Roman" panose="02020603050405020304" pitchFamily="18" charset="0"/>
            </a:endParaRPr>
          </a:p>
        </p:txBody>
      </p:sp>
      <p:sp>
        <p:nvSpPr>
          <p:cNvPr id="100365" name="Text Box 13">
            <a:extLst>
              <a:ext uri="{FF2B5EF4-FFF2-40B4-BE49-F238E27FC236}">
                <a16:creationId xmlns:a16="http://schemas.microsoft.com/office/drawing/2014/main" id="{9D2B5F1F-A51C-49F2-AF81-449A828A97DA}"/>
              </a:ext>
            </a:extLst>
          </p:cNvPr>
          <p:cNvSpPr txBox="1">
            <a:spLocks noChangeArrowheads="1"/>
          </p:cNvSpPr>
          <p:nvPr/>
        </p:nvSpPr>
        <p:spPr bwMode="auto">
          <a:xfrm>
            <a:off x="395288" y="2566988"/>
            <a:ext cx="8551862" cy="37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Aplicamos la II ley de Newton en el tiempo </a:t>
            </a:r>
            <a:r>
              <a:rPr lang="el-GR" altLang="es-CL" b="1" i="1">
                <a:latin typeface="Times New Roman" panose="02020603050405020304" pitchFamily="18" charset="0"/>
              </a:rPr>
              <a:t>Δ</a:t>
            </a:r>
            <a:r>
              <a:rPr lang="es-CL" altLang="es-CL" b="1" i="1">
                <a:latin typeface="Times New Roman" panose="02020603050405020304" pitchFamily="18" charset="0"/>
              </a:rPr>
              <a:t>t</a:t>
            </a:r>
            <a:r>
              <a:rPr lang="es-CL" altLang="es-CL" b="1" i="1"/>
              <a:t> </a:t>
            </a:r>
            <a:r>
              <a:rPr lang="es-CL" altLang="es-CL"/>
              <a:t>al elemento de fluido:</a:t>
            </a:r>
          </a:p>
          <a:p>
            <a:endParaRPr lang="es-CL" altLang="es-CL"/>
          </a:p>
          <a:p>
            <a:r>
              <a:rPr lang="es-CL" altLang="es-CL" b="1" i="1">
                <a:latin typeface="Times New Roman" panose="02020603050405020304" pitchFamily="18" charset="0"/>
              </a:rPr>
              <a:t>F = pA - (p+ </a:t>
            </a:r>
            <a:r>
              <a:rPr lang="el-GR" altLang="es-CL" b="1" i="1">
                <a:latin typeface="Times New Roman" panose="02020603050405020304" pitchFamily="18" charset="0"/>
              </a:rPr>
              <a:t>Δ</a:t>
            </a:r>
            <a:r>
              <a:rPr lang="es-CL" altLang="es-CL" b="1" i="1">
                <a:latin typeface="Times New Roman" panose="02020603050405020304" pitchFamily="18" charset="0"/>
              </a:rPr>
              <a:t>p)A = - </a:t>
            </a:r>
            <a:r>
              <a:rPr lang="el-GR" altLang="es-CL" b="1" i="1">
                <a:latin typeface="Times New Roman" panose="02020603050405020304" pitchFamily="18" charset="0"/>
              </a:rPr>
              <a:t>Δ</a:t>
            </a:r>
            <a:r>
              <a:rPr lang="es-CL" altLang="es-CL" b="1" i="1">
                <a:latin typeface="Times New Roman" panose="02020603050405020304" pitchFamily="18" charset="0"/>
              </a:rPr>
              <a:t>pA                   </a:t>
            </a:r>
            <a:r>
              <a:rPr lang="es-CL" altLang="es-CL"/>
              <a:t>donde la dirección positiva es a la izquierda</a:t>
            </a:r>
            <a:endParaRPr lang="es-CL" altLang="es-CL">
              <a:latin typeface="Times New Roman" panose="02020603050405020304" pitchFamily="18" charset="0"/>
            </a:endParaRPr>
          </a:p>
          <a:p>
            <a:endParaRPr lang="es-CL" altLang="es-CL" b="1" i="1">
              <a:latin typeface="Times New Roman" panose="02020603050405020304" pitchFamily="18" charset="0"/>
            </a:endParaRPr>
          </a:p>
          <a:p>
            <a:r>
              <a:rPr lang="es-CL" altLang="es-CL"/>
              <a:t>Considerando que esta es la única fuerza que actúa sobre un elemento de fluido de volumen</a:t>
            </a:r>
          </a:p>
          <a:p>
            <a:r>
              <a:rPr lang="el-GR" altLang="es-CL" b="1" i="1">
                <a:latin typeface="Times New Roman" panose="02020603050405020304" pitchFamily="18" charset="0"/>
              </a:rPr>
              <a:t>Δ</a:t>
            </a:r>
            <a:r>
              <a:rPr lang="es-CL" altLang="es-CL" b="1" i="1">
                <a:latin typeface="Times New Roman" panose="02020603050405020304" pitchFamily="18" charset="0"/>
              </a:rPr>
              <a:t>V = A </a:t>
            </a:r>
            <a:r>
              <a:rPr lang="el-GR" altLang="es-CL" b="1" i="1">
                <a:latin typeface="Times New Roman" panose="02020603050405020304" pitchFamily="18" charset="0"/>
              </a:rPr>
              <a:t>Δ</a:t>
            </a:r>
            <a:r>
              <a:rPr lang="es-CL" altLang="es-CL" b="1" i="1">
                <a:latin typeface="Times New Roman" panose="02020603050405020304" pitchFamily="18" charset="0"/>
              </a:rPr>
              <a:t>x</a:t>
            </a:r>
            <a:r>
              <a:rPr lang="es-CL" altLang="es-CL" b="1" i="1"/>
              <a:t> </a:t>
            </a:r>
            <a:r>
              <a:rPr lang="es-CL" altLang="es-CL"/>
              <a:t>obtenemos:</a:t>
            </a:r>
          </a:p>
          <a:p>
            <a:endParaRPr lang="es-CL" altLang="es-CL"/>
          </a:p>
          <a:p>
            <a:r>
              <a:rPr lang="es-CL" altLang="es-CL" b="1" i="1">
                <a:latin typeface="Times New Roman" panose="02020603050405020304" pitchFamily="18" charset="0"/>
              </a:rPr>
              <a:t>F = - </a:t>
            </a:r>
            <a:r>
              <a:rPr lang="el-GR" altLang="es-CL" b="1" i="1">
                <a:latin typeface="Times New Roman" panose="02020603050405020304" pitchFamily="18" charset="0"/>
              </a:rPr>
              <a:t>Δ</a:t>
            </a:r>
            <a:r>
              <a:rPr lang="es-CL" altLang="es-CL" b="1" i="1">
                <a:latin typeface="Times New Roman" panose="02020603050405020304" pitchFamily="18" charset="0"/>
              </a:rPr>
              <a:t>pA = m a = </a:t>
            </a:r>
            <a:r>
              <a:rPr lang="el-GR" altLang="es-CL" b="1" i="1">
                <a:latin typeface="Times New Roman" panose="02020603050405020304" pitchFamily="18" charset="0"/>
                <a:cs typeface="Arial" panose="020B0604020202020204" pitchFamily="34" charset="0"/>
              </a:rPr>
              <a:t>ρ</a:t>
            </a:r>
            <a:r>
              <a:rPr lang="es-CL" altLang="es-CL" b="1" i="1">
                <a:latin typeface="Times New Roman" panose="02020603050405020304" pitchFamily="18" charset="0"/>
                <a:cs typeface="Arial" panose="020B0604020202020204" pitchFamily="34" charset="0"/>
              </a:rPr>
              <a:t> A </a:t>
            </a:r>
            <a:r>
              <a:rPr lang="el-GR" altLang="es-CL" b="1" i="1">
                <a:latin typeface="Times New Roman" panose="02020603050405020304" pitchFamily="18" charset="0"/>
              </a:rPr>
              <a:t>Δ</a:t>
            </a:r>
            <a:r>
              <a:rPr lang="es-CL" altLang="es-CL" b="1" i="1">
                <a:latin typeface="Times New Roman" panose="02020603050405020304" pitchFamily="18" charset="0"/>
              </a:rPr>
              <a:t>x </a:t>
            </a:r>
            <a:r>
              <a:rPr lang="el-GR" altLang="es-CL" b="1" i="1">
                <a:latin typeface="Times New Roman" panose="02020603050405020304" pitchFamily="18" charset="0"/>
              </a:rPr>
              <a:t>Δ</a:t>
            </a:r>
            <a:r>
              <a:rPr lang="es-CL" altLang="es-CL" b="1" i="1">
                <a:latin typeface="Times New Roman" panose="02020603050405020304" pitchFamily="18" charset="0"/>
              </a:rPr>
              <a:t>v / </a:t>
            </a:r>
            <a:r>
              <a:rPr lang="el-GR" altLang="es-CL" b="1" i="1">
                <a:latin typeface="Times New Roman" panose="02020603050405020304" pitchFamily="18" charset="0"/>
              </a:rPr>
              <a:t>Δ</a:t>
            </a:r>
            <a:r>
              <a:rPr lang="es-CL" altLang="es-CL" b="1" i="1">
                <a:latin typeface="Times New Roman" panose="02020603050405020304" pitchFamily="18" charset="0"/>
              </a:rPr>
              <a:t>t = </a:t>
            </a:r>
            <a:r>
              <a:rPr lang="el-GR" altLang="es-CL" b="1" i="1">
                <a:latin typeface="Times New Roman" panose="02020603050405020304" pitchFamily="18" charset="0"/>
              </a:rPr>
              <a:t>ρ</a:t>
            </a:r>
            <a:r>
              <a:rPr lang="es-CL" altLang="es-CL" b="1" i="1">
                <a:latin typeface="Times New Roman" panose="02020603050405020304" pitchFamily="18" charset="0"/>
              </a:rPr>
              <a:t> A v </a:t>
            </a:r>
            <a:r>
              <a:rPr lang="el-GR" altLang="es-CL" b="1" i="1">
                <a:latin typeface="Times New Roman" panose="02020603050405020304" pitchFamily="18" charset="0"/>
              </a:rPr>
              <a:t>Δ</a:t>
            </a:r>
            <a:r>
              <a:rPr lang="es-CL" altLang="es-CL" b="1" i="1">
                <a:latin typeface="Times New Roman" panose="02020603050405020304" pitchFamily="18" charset="0"/>
              </a:rPr>
              <a:t>t </a:t>
            </a:r>
            <a:r>
              <a:rPr lang="el-GR" altLang="es-CL" b="1" i="1">
                <a:latin typeface="Times New Roman" panose="02020603050405020304" pitchFamily="18" charset="0"/>
              </a:rPr>
              <a:t>Δ</a:t>
            </a:r>
            <a:r>
              <a:rPr lang="es-CL" altLang="es-CL" b="1" i="1">
                <a:latin typeface="Times New Roman" panose="02020603050405020304" pitchFamily="18" charset="0"/>
              </a:rPr>
              <a:t>v / </a:t>
            </a:r>
            <a:r>
              <a:rPr lang="el-GR" altLang="es-CL" b="1" i="1">
                <a:latin typeface="Times New Roman" panose="02020603050405020304" pitchFamily="18" charset="0"/>
              </a:rPr>
              <a:t>Δ</a:t>
            </a:r>
            <a:r>
              <a:rPr lang="es-CL" altLang="es-CL" b="1" i="1">
                <a:latin typeface="Times New Roman" panose="02020603050405020304" pitchFamily="18" charset="0"/>
              </a:rPr>
              <a:t>t          </a:t>
            </a:r>
            <a:r>
              <a:rPr lang="es-CL" altLang="es-CL"/>
              <a:t>luego      </a:t>
            </a:r>
            <a:r>
              <a:rPr lang="el-GR" altLang="es-CL" b="1" i="1">
                <a:latin typeface="Times New Roman" panose="02020603050405020304" pitchFamily="18" charset="0"/>
              </a:rPr>
              <a:t>ρ</a:t>
            </a:r>
            <a:r>
              <a:rPr lang="es-CL" altLang="es-CL" b="1" i="1">
                <a:latin typeface="Times New Roman" panose="02020603050405020304" pitchFamily="18" charset="0"/>
              </a:rPr>
              <a:t> v</a:t>
            </a:r>
            <a:r>
              <a:rPr lang="en-US" altLang="es-CL" b="1" i="1">
                <a:latin typeface="Times New Roman" panose="02020603050405020304" pitchFamily="18" charset="0"/>
              </a:rPr>
              <a:t>²  = - (</a:t>
            </a:r>
            <a:r>
              <a:rPr lang="el-GR" altLang="es-CL" b="1" i="1">
                <a:latin typeface="Times New Roman" panose="02020603050405020304" pitchFamily="18" charset="0"/>
              </a:rPr>
              <a:t>Δ</a:t>
            </a:r>
            <a:r>
              <a:rPr lang="es-CL" altLang="es-CL" b="1" i="1">
                <a:latin typeface="Times New Roman" panose="02020603050405020304" pitchFamily="18" charset="0"/>
              </a:rPr>
              <a:t>p / </a:t>
            </a:r>
            <a:r>
              <a:rPr lang="el-GR" altLang="es-CL" b="1" i="1">
                <a:latin typeface="Times New Roman" panose="02020603050405020304" pitchFamily="18" charset="0"/>
              </a:rPr>
              <a:t>Δ</a:t>
            </a:r>
            <a:r>
              <a:rPr lang="es-CL" altLang="es-CL" b="1" i="1">
                <a:latin typeface="Times New Roman" panose="02020603050405020304" pitchFamily="18" charset="0"/>
              </a:rPr>
              <a:t>v)v</a:t>
            </a:r>
          </a:p>
          <a:p>
            <a:endParaRPr lang="es-CL" altLang="es-CL" b="1" i="1">
              <a:latin typeface="Times New Roman" panose="02020603050405020304" pitchFamily="18" charset="0"/>
            </a:endParaRPr>
          </a:p>
          <a:p>
            <a:r>
              <a:rPr lang="en-US" altLang="es-CL"/>
              <a:t>Durante el intervalo de tiempo </a:t>
            </a:r>
            <a:r>
              <a:rPr lang="el-GR" altLang="es-CL" b="1" i="1">
                <a:latin typeface="Times New Roman" panose="02020603050405020304" pitchFamily="18" charset="0"/>
              </a:rPr>
              <a:t>Δ</a:t>
            </a:r>
            <a:r>
              <a:rPr lang="es-CL" altLang="es-CL" b="1" i="1">
                <a:latin typeface="Times New Roman" panose="02020603050405020304" pitchFamily="18" charset="0"/>
              </a:rPr>
              <a:t>t </a:t>
            </a:r>
            <a:r>
              <a:rPr lang="es-CL" altLang="es-CL"/>
              <a:t>el volumen del elemento de fluido cambia debido a un </a:t>
            </a:r>
          </a:p>
          <a:p>
            <a:r>
              <a:rPr lang="es-CL" altLang="es-CL"/>
              <a:t>cambio en el ancho de este elemento, tenemos:</a:t>
            </a:r>
            <a:endParaRPr lang="en-US" altLang="es-CL" b="1" i="1">
              <a:latin typeface="Times New Roman" panose="02020603050405020304" pitchFamily="18" charset="0"/>
            </a:endParaRPr>
          </a:p>
          <a:p>
            <a:endParaRPr lang="es-CL" altLang="es-CL" b="1" i="1">
              <a:latin typeface="Times New Roman" panose="02020603050405020304" pitchFamily="18" charset="0"/>
            </a:endParaRPr>
          </a:p>
          <a:p>
            <a:r>
              <a:rPr lang="el-GR" altLang="es-CL" b="1" i="1">
                <a:latin typeface="Times New Roman" panose="02020603050405020304" pitchFamily="18" charset="0"/>
              </a:rPr>
              <a:t>Δ</a:t>
            </a:r>
            <a:r>
              <a:rPr lang="es-CL" altLang="es-CL" b="1" i="1">
                <a:latin typeface="Times New Roman" panose="02020603050405020304" pitchFamily="18" charset="0"/>
              </a:rPr>
              <a:t>V / V = A </a:t>
            </a:r>
            <a:r>
              <a:rPr lang="el-GR" altLang="es-CL" b="1" i="1">
                <a:latin typeface="Times New Roman" panose="02020603050405020304" pitchFamily="18" charset="0"/>
              </a:rPr>
              <a:t>Δ</a:t>
            </a:r>
            <a:r>
              <a:rPr lang="es-CL" altLang="es-CL" b="1" i="1">
                <a:latin typeface="Times New Roman" panose="02020603050405020304" pitchFamily="18" charset="0"/>
              </a:rPr>
              <a:t>v t / (A v </a:t>
            </a:r>
            <a:r>
              <a:rPr lang="el-GR" altLang="es-CL" b="1" i="1">
                <a:latin typeface="Times New Roman" panose="02020603050405020304" pitchFamily="18" charset="0"/>
              </a:rPr>
              <a:t>Δ</a:t>
            </a:r>
            <a:r>
              <a:rPr lang="es-CL" altLang="es-CL" b="1" i="1">
                <a:latin typeface="Times New Roman" panose="02020603050405020304" pitchFamily="18" charset="0"/>
              </a:rPr>
              <a:t>t</a:t>
            </a:r>
            <a:r>
              <a:rPr lang="es-CL" altLang="es-CL">
                <a:latin typeface="Times New Roman" panose="02020603050405020304" pitchFamily="18" charset="0"/>
              </a:rPr>
              <a:t> </a:t>
            </a:r>
            <a:r>
              <a:rPr lang="es-CL" altLang="es-CL" b="1" i="1">
                <a:latin typeface="Times New Roman" panose="02020603050405020304" pitchFamily="18" charset="0"/>
              </a:rPr>
              <a:t>) = </a:t>
            </a:r>
            <a:r>
              <a:rPr lang="el-GR" altLang="es-CL" b="1" i="1">
                <a:latin typeface="Times New Roman" panose="02020603050405020304" pitchFamily="18" charset="0"/>
              </a:rPr>
              <a:t>Δ</a:t>
            </a:r>
            <a:r>
              <a:rPr lang="es-CL" altLang="es-CL" b="1" i="1">
                <a:latin typeface="Times New Roman" panose="02020603050405020304" pitchFamily="18" charset="0"/>
              </a:rPr>
              <a:t>v / v</a:t>
            </a:r>
            <a:r>
              <a:rPr lang="es-CL" altLang="es-CL"/>
              <a:t>      dado que    </a:t>
            </a:r>
            <a:r>
              <a:rPr lang="es-CL" altLang="es-CL" b="1" i="1">
                <a:latin typeface="Times New Roman" panose="02020603050405020304" pitchFamily="18" charset="0"/>
              </a:rPr>
              <a:t>B = - (</a:t>
            </a:r>
            <a:r>
              <a:rPr lang="el-GR" altLang="es-CL" b="1" i="1">
                <a:latin typeface="Times New Roman" panose="02020603050405020304" pitchFamily="18" charset="0"/>
              </a:rPr>
              <a:t>Δ</a:t>
            </a:r>
            <a:r>
              <a:rPr lang="es-CL" altLang="es-CL" b="1" i="1">
                <a:latin typeface="Times New Roman" panose="02020603050405020304" pitchFamily="18" charset="0"/>
              </a:rPr>
              <a:t>p / </a:t>
            </a:r>
            <a:r>
              <a:rPr lang="el-GR" altLang="es-CL" b="1" i="1">
                <a:latin typeface="Times New Roman" panose="02020603050405020304" pitchFamily="18" charset="0"/>
              </a:rPr>
              <a:t>Δ</a:t>
            </a:r>
            <a:r>
              <a:rPr lang="es-CL" altLang="es-CL" b="1" i="1">
                <a:latin typeface="Times New Roman" panose="02020603050405020304" pitchFamily="18" charset="0"/>
              </a:rPr>
              <a:t>V)V</a:t>
            </a:r>
          </a:p>
          <a:p>
            <a:endParaRPr lang="es-CL" altLang="es-CL" b="1" i="1">
              <a:latin typeface="Times New Roman" panose="02020603050405020304" pitchFamily="18" charset="0"/>
            </a:endParaRPr>
          </a:p>
          <a:p>
            <a:r>
              <a:rPr lang="es-CL" altLang="es-CL"/>
              <a:t>Finalmente obtenemos:  </a:t>
            </a:r>
            <a:r>
              <a:rPr lang="es-CL" altLang="es-CL" b="1" i="1">
                <a:latin typeface="Times New Roman" panose="02020603050405020304" pitchFamily="18" charset="0"/>
              </a:rPr>
              <a:t>v</a:t>
            </a:r>
            <a:r>
              <a:rPr lang="en-US" altLang="es-CL" b="1" i="1">
                <a:latin typeface="Times New Roman" panose="02020603050405020304" pitchFamily="18" charset="0"/>
                <a:cs typeface="Arial" panose="020B0604020202020204" pitchFamily="34" charset="0"/>
              </a:rPr>
              <a:t>²</a:t>
            </a:r>
            <a:r>
              <a:rPr lang="es-CL" altLang="es-CL" b="1" i="1">
                <a:latin typeface="Times New Roman" panose="02020603050405020304" pitchFamily="18" charset="0"/>
              </a:rPr>
              <a:t> = B / </a:t>
            </a:r>
            <a:r>
              <a:rPr lang="el-GR" altLang="es-CL" b="1" i="1">
                <a:latin typeface="Times New Roman" panose="02020603050405020304" pitchFamily="18" charset="0"/>
                <a:cs typeface="Arial" panose="020B0604020202020204" pitchFamily="34" charset="0"/>
              </a:rPr>
              <a:t>ρ</a:t>
            </a:r>
            <a:r>
              <a:rPr lang="es-CL" altLang="es-CL" b="1" i="1">
                <a:latin typeface="Times New Roman" panose="02020603050405020304" pitchFamily="18" charset="0"/>
              </a:rPr>
              <a:t> </a:t>
            </a:r>
          </a:p>
        </p:txBody>
      </p:sp>
      <p:sp>
        <p:nvSpPr>
          <p:cNvPr id="100366" name="Text Box 14">
            <a:extLst>
              <a:ext uri="{FF2B5EF4-FFF2-40B4-BE49-F238E27FC236}">
                <a16:creationId xmlns:a16="http://schemas.microsoft.com/office/drawing/2014/main" id="{DACA9C0D-E03D-4ED3-9A7B-B4D4B032E989}"/>
              </a:ext>
            </a:extLst>
          </p:cNvPr>
          <p:cNvSpPr txBox="1">
            <a:spLocks noChangeArrowheads="1"/>
          </p:cNvSpPr>
          <p:nvPr/>
        </p:nvSpPr>
        <p:spPr bwMode="auto">
          <a:xfrm>
            <a:off x="2247900" y="1484313"/>
            <a:ext cx="16033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sz="1200"/>
              <a:t>zona de compresión</a:t>
            </a:r>
            <a:endParaRPr lang="es-ES_tradnl" altLang="es-CL" sz="1200"/>
          </a:p>
        </p:txBody>
      </p:sp>
      <p:sp>
        <p:nvSpPr>
          <p:cNvPr id="100367" name="Text Box 15">
            <a:extLst>
              <a:ext uri="{FF2B5EF4-FFF2-40B4-BE49-F238E27FC236}">
                <a16:creationId xmlns:a16="http://schemas.microsoft.com/office/drawing/2014/main" id="{A50D258C-AB97-4CA9-A822-BC7F34D0A7F5}"/>
              </a:ext>
            </a:extLst>
          </p:cNvPr>
          <p:cNvSpPr txBox="1">
            <a:spLocks noChangeArrowheads="1"/>
          </p:cNvSpPr>
          <p:nvPr/>
        </p:nvSpPr>
        <p:spPr bwMode="auto">
          <a:xfrm>
            <a:off x="4624388" y="1484313"/>
            <a:ext cx="16033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sz="1200"/>
              <a:t>elemento de fluido</a:t>
            </a:r>
            <a:endParaRPr lang="es-ES_tradnl" altLang="es-CL"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5">
            <a:extLst>
              <a:ext uri="{FF2B5EF4-FFF2-40B4-BE49-F238E27FC236}">
                <a16:creationId xmlns:a16="http://schemas.microsoft.com/office/drawing/2014/main" id="{796B4DFA-4105-4355-AF47-EB0B89BC08E1}"/>
              </a:ext>
            </a:extLst>
          </p:cNvPr>
          <p:cNvSpPr>
            <a:spLocks noGrp="1"/>
          </p:cNvSpPr>
          <p:nvPr>
            <p:ph type="sldNum" sz="quarter" idx="12"/>
          </p:nvPr>
        </p:nvSpPr>
        <p:spPr/>
        <p:txBody>
          <a:bodyPr/>
          <a:lstStyle/>
          <a:p>
            <a:fld id="{B269F7DD-5D93-4AA3-ADC1-B1FD6F54D7DA}" type="slidenum">
              <a:rPr lang="es-ES_tradnl" altLang="es-CL"/>
              <a:pPr/>
              <a:t>6</a:t>
            </a:fld>
            <a:endParaRPr lang="es-ES_tradnl" altLang="es-CL"/>
          </a:p>
        </p:txBody>
      </p:sp>
      <p:sp>
        <p:nvSpPr>
          <p:cNvPr id="10242" name="Rectangle 2">
            <a:extLst>
              <a:ext uri="{FF2B5EF4-FFF2-40B4-BE49-F238E27FC236}">
                <a16:creationId xmlns:a16="http://schemas.microsoft.com/office/drawing/2014/main" id="{09B7A59C-7633-41F1-8DAD-8D2ED506C2F5}"/>
              </a:ext>
            </a:extLst>
          </p:cNvPr>
          <p:cNvSpPr>
            <a:spLocks noGrp="1" noChangeArrowheads="1"/>
          </p:cNvSpPr>
          <p:nvPr>
            <p:ph type="title"/>
          </p:nvPr>
        </p:nvSpPr>
        <p:spPr/>
        <p:txBody>
          <a:bodyPr/>
          <a:lstStyle/>
          <a:p>
            <a:r>
              <a:rPr lang="es-CL" altLang="es-CL"/>
              <a:t>Ondas mecánicas</a:t>
            </a:r>
            <a:endParaRPr lang="es-ES_tradnl" altLang="es-CL"/>
          </a:p>
        </p:txBody>
      </p:sp>
      <p:sp>
        <p:nvSpPr>
          <p:cNvPr id="10243" name="Rectangle 3">
            <a:extLst>
              <a:ext uri="{FF2B5EF4-FFF2-40B4-BE49-F238E27FC236}">
                <a16:creationId xmlns:a16="http://schemas.microsoft.com/office/drawing/2014/main" id="{F91DC182-AE58-48FA-9B4D-0FC0624A229C}"/>
              </a:ext>
            </a:extLst>
          </p:cNvPr>
          <p:cNvSpPr>
            <a:spLocks noGrp="1" noChangeArrowheads="1"/>
          </p:cNvSpPr>
          <p:nvPr>
            <p:ph type="body" idx="1"/>
          </p:nvPr>
        </p:nvSpPr>
        <p:spPr/>
        <p:txBody>
          <a:bodyPr/>
          <a:lstStyle/>
          <a:p>
            <a:pPr>
              <a:lnSpc>
                <a:spcPct val="90000"/>
              </a:lnSpc>
            </a:pPr>
            <a:r>
              <a:rPr lang="es-CL" altLang="es-CL" sz="2800"/>
              <a:t>Ondas superficiales en agua y ondas sonoras</a:t>
            </a:r>
          </a:p>
          <a:p>
            <a:pPr>
              <a:lnSpc>
                <a:spcPct val="90000"/>
              </a:lnSpc>
            </a:pPr>
            <a:r>
              <a:rPr lang="es-CL" altLang="es-CL" sz="2800">
                <a:solidFill>
                  <a:schemeClr val="hlink"/>
                </a:solidFill>
              </a:rPr>
              <a:t>Viajan a través de un medio deformable o elástico</a:t>
            </a:r>
          </a:p>
          <a:p>
            <a:pPr>
              <a:lnSpc>
                <a:spcPct val="90000"/>
              </a:lnSpc>
            </a:pPr>
            <a:r>
              <a:rPr lang="es-CL" altLang="es-CL" sz="2800"/>
              <a:t>Se originan cuando cierta parte del medio se desplaza  de su posición normal y se libera</a:t>
            </a:r>
          </a:p>
          <a:p>
            <a:pPr>
              <a:lnSpc>
                <a:spcPct val="90000"/>
              </a:lnSpc>
            </a:pPr>
            <a:r>
              <a:rPr lang="es-CL" altLang="es-CL" sz="2800">
                <a:solidFill>
                  <a:schemeClr val="hlink"/>
                </a:solidFill>
              </a:rPr>
              <a:t>Debido a las propiedades elásticas del medio, la perturbación se propaga a través de éste.</a:t>
            </a:r>
          </a:p>
          <a:p>
            <a:pPr>
              <a:lnSpc>
                <a:spcPct val="90000"/>
              </a:lnSpc>
            </a:pPr>
            <a:r>
              <a:rPr lang="es-CL" altLang="es-CL" sz="2800"/>
              <a:t>A nivel microscópico las fuerzas entre los átomos (propiedades mecánicas) son las responsables de la propagación de estas ondas</a:t>
            </a:r>
            <a:endParaRPr lang="es-ES_tradnl" altLang="es-CL" sz="2800"/>
          </a:p>
        </p:txBody>
      </p:sp>
      <p:pic>
        <p:nvPicPr>
          <p:cNvPr id="10245" name="Picture 5">
            <a:extLst>
              <a:ext uri="{FF2B5EF4-FFF2-40B4-BE49-F238E27FC236}">
                <a16:creationId xmlns:a16="http://schemas.microsoft.com/office/drawing/2014/main" id="{97D1E7F3-2F11-4145-9D90-C57B057AB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1800225" cy="88106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884AC62E-5B84-473B-B6D6-8F4BC3AF7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476250"/>
            <a:ext cx="1079500" cy="985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número de diapositiva 5">
            <a:extLst>
              <a:ext uri="{FF2B5EF4-FFF2-40B4-BE49-F238E27FC236}">
                <a16:creationId xmlns:a16="http://schemas.microsoft.com/office/drawing/2014/main" id="{1C2C2A61-577D-483D-911C-B119AE299CD4}"/>
              </a:ext>
            </a:extLst>
          </p:cNvPr>
          <p:cNvSpPr>
            <a:spLocks noGrp="1"/>
          </p:cNvSpPr>
          <p:nvPr>
            <p:ph type="sldNum" sz="quarter" idx="12"/>
          </p:nvPr>
        </p:nvSpPr>
        <p:spPr/>
        <p:txBody>
          <a:bodyPr/>
          <a:lstStyle/>
          <a:p>
            <a:fld id="{F2012DB8-5272-4E11-9177-54933EC2FD25}" type="slidenum">
              <a:rPr lang="es-ES_tradnl" altLang="es-CL"/>
              <a:pPr/>
              <a:t>60</a:t>
            </a:fld>
            <a:endParaRPr lang="es-ES_tradnl" altLang="es-CL"/>
          </a:p>
        </p:txBody>
      </p:sp>
      <p:sp>
        <p:nvSpPr>
          <p:cNvPr id="95234" name="Rectangle 2">
            <a:extLst>
              <a:ext uri="{FF2B5EF4-FFF2-40B4-BE49-F238E27FC236}">
                <a16:creationId xmlns:a16="http://schemas.microsoft.com/office/drawing/2014/main" id="{D88C9399-78F3-4DD6-8A76-83E70E1A9CA6}"/>
              </a:ext>
            </a:extLst>
          </p:cNvPr>
          <p:cNvSpPr>
            <a:spLocks noGrp="1" noChangeArrowheads="1"/>
          </p:cNvSpPr>
          <p:nvPr>
            <p:ph type="title"/>
          </p:nvPr>
        </p:nvSpPr>
        <p:spPr/>
        <p:txBody>
          <a:bodyPr/>
          <a:lstStyle/>
          <a:p>
            <a:r>
              <a:rPr lang="es-CL" altLang="es-CL" sz="4000"/>
              <a:t>Descripción de una onda de sonido</a:t>
            </a:r>
            <a:endParaRPr lang="es-ES_tradnl" altLang="es-CL" sz="4000"/>
          </a:p>
        </p:txBody>
      </p:sp>
      <p:sp>
        <p:nvSpPr>
          <p:cNvPr id="95235" name="Rectangle 3">
            <a:extLst>
              <a:ext uri="{FF2B5EF4-FFF2-40B4-BE49-F238E27FC236}">
                <a16:creationId xmlns:a16="http://schemas.microsoft.com/office/drawing/2014/main" id="{181DF460-503E-4196-9018-D80821E5F938}"/>
              </a:ext>
            </a:extLst>
          </p:cNvPr>
          <p:cNvSpPr>
            <a:spLocks noGrp="1" noChangeArrowheads="1"/>
          </p:cNvSpPr>
          <p:nvPr>
            <p:ph type="body" idx="1"/>
          </p:nvPr>
        </p:nvSpPr>
        <p:spPr>
          <a:xfrm>
            <a:off x="457200" y="1600200"/>
            <a:ext cx="5627688" cy="4525963"/>
          </a:xfrm>
        </p:spPr>
        <p:txBody>
          <a:bodyPr/>
          <a:lstStyle/>
          <a:p>
            <a:pPr>
              <a:lnSpc>
                <a:spcPct val="90000"/>
              </a:lnSpc>
            </a:pPr>
            <a:r>
              <a:rPr lang="es-CL" altLang="es-CL" sz="1600"/>
              <a:t>Consideremos un tren continuo de compresiones y enrarecimientos que viajan a lo largo de un tubo lleno de fluido.</a:t>
            </a:r>
          </a:p>
          <a:p>
            <a:pPr>
              <a:lnSpc>
                <a:spcPct val="90000"/>
              </a:lnSpc>
            </a:pPr>
            <a:endParaRPr lang="es-CL" altLang="es-CL" sz="1600"/>
          </a:p>
          <a:p>
            <a:pPr>
              <a:lnSpc>
                <a:spcPct val="90000"/>
              </a:lnSpc>
            </a:pPr>
            <a:r>
              <a:rPr lang="es-CL" altLang="es-CL" sz="1600"/>
              <a:t>Podemos enfocar nuestra atención en el desplazamiento de un elemento de medio </a:t>
            </a:r>
            <a:r>
              <a:rPr lang="es-CL" altLang="es-CL" sz="1600" b="1" i="1">
                <a:latin typeface="Times New Roman" panose="02020603050405020304" pitchFamily="18" charset="0"/>
              </a:rPr>
              <a:t>s(t,x)</a:t>
            </a:r>
            <a:r>
              <a:rPr lang="es-CL" altLang="es-CL" sz="1600"/>
              <a:t> o en las variaciones periódicas de la presión en nuestra ubicación</a:t>
            </a:r>
            <a:r>
              <a:rPr lang="es-CL" altLang="es-CL" sz="1600" b="1" i="1">
                <a:latin typeface="Times New Roman" panose="02020603050405020304" pitchFamily="18" charset="0"/>
              </a:rPr>
              <a:t> </a:t>
            </a:r>
            <a:r>
              <a:rPr lang="el-GR" altLang="es-CL" sz="1600" b="1" i="1">
                <a:latin typeface="Times New Roman" panose="02020603050405020304" pitchFamily="18" charset="0"/>
                <a:cs typeface="Arial" panose="020B0604020202020204" pitchFamily="34" charset="0"/>
              </a:rPr>
              <a:t>Δ</a:t>
            </a:r>
            <a:r>
              <a:rPr lang="es-CL" altLang="es-CL" sz="1600" b="1" i="1">
                <a:latin typeface="Times New Roman" panose="02020603050405020304" pitchFamily="18" charset="0"/>
                <a:cs typeface="Arial" panose="020B0604020202020204" pitchFamily="34" charset="0"/>
              </a:rPr>
              <a:t>p(t,x):</a:t>
            </a:r>
            <a:endParaRPr lang="el-GR" altLang="es-CL" sz="1600" b="1" i="1">
              <a:latin typeface="Times New Roman" panose="02020603050405020304" pitchFamily="18" charset="0"/>
              <a:cs typeface="Arial" panose="020B0604020202020204" pitchFamily="34" charset="0"/>
            </a:endParaRPr>
          </a:p>
          <a:p>
            <a:pPr>
              <a:lnSpc>
                <a:spcPct val="90000"/>
              </a:lnSpc>
            </a:pPr>
            <a:endParaRPr lang="es-CL" altLang="es-CL" sz="1600"/>
          </a:p>
          <a:p>
            <a:pPr>
              <a:lnSpc>
                <a:spcPct val="90000"/>
              </a:lnSpc>
            </a:pPr>
            <a:endParaRPr lang="es-CL" altLang="es-CL" sz="1600"/>
          </a:p>
          <a:p>
            <a:pPr>
              <a:lnSpc>
                <a:spcPct val="90000"/>
              </a:lnSpc>
            </a:pPr>
            <a:endParaRPr lang="es-CL" altLang="es-CL" sz="1600"/>
          </a:p>
          <a:p>
            <a:pPr>
              <a:lnSpc>
                <a:spcPct val="90000"/>
              </a:lnSpc>
            </a:pPr>
            <a:endParaRPr lang="es-CL" altLang="es-CL" sz="1600"/>
          </a:p>
          <a:p>
            <a:pPr>
              <a:lnSpc>
                <a:spcPct val="90000"/>
              </a:lnSpc>
            </a:pPr>
            <a:endParaRPr lang="es-CL" altLang="es-CL" sz="1600"/>
          </a:p>
          <a:p>
            <a:pPr>
              <a:lnSpc>
                <a:spcPct val="90000"/>
              </a:lnSpc>
            </a:pPr>
            <a:endParaRPr lang="es-CL" altLang="es-CL" sz="1600"/>
          </a:p>
          <a:p>
            <a:pPr>
              <a:lnSpc>
                <a:spcPct val="90000"/>
              </a:lnSpc>
            </a:pPr>
            <a:r>
              <a:rPr lang="es-CL" altLang="es-CL" sz="1600"/>
              <a:t>Ambas descripciones están desfasadas 90° o </a:t>
            </a:r>
            <a:r>
              <a:rPr lang="el-GR" altLang="es-CL" sz="1600">
                <a:cs typeface="Arial" panose="020B0604020202020204" pitchFamily="34" charset="0"/>
              </a:rPr>
              <a:t>π</a:t>
            </a:r>
            <a:r>
              <a:rPr lang="es-CL" altLang="es-CL" sz="1600">
                <a:cs typeface="Arial" panose="020B0604020202020204" pitchFamily="34" charset="0"/>
              </a:rPr>
              <a:t>/2 rad</a:t>
            </a:r>
            <a:r>
              <a:rPr lang="es-CL" altLang="es-CL" sz="1600"/>
              <a:t>.</a:t>
            </a:r>
          </a:p>
          <a:p>
            <a:pPr>
              <a:lnSpc>
                <a:spcPct val="90000"/>
              </a:lnSpc>
            </a:pPr>
            <a:r>
              <a:rPr lang="es-CL" altLang="es-CL" sz="1600"/>
              <a:t>La variación de presión es máxima cuando el desplazamiento desde el equilibrio es cero y viceversa</a:t>
            </a:r>
            <a:endParaRPr lang="es-ES_tradnl" altLang="es-CL" sz="1600"/>
          </a:p>
        </p:txBody>
      </p:sp>
      <p:pic>
        <p:nvPicPr>
          <p:cNvPr id="95237" name="Picture 5">
            <a:extLst>
              <a:ext uri="{FF2B5EF4-FFF2-40B4-BE49-F238E27FC236}">
                <a16:creationId xmlns:a16="http://schemas.microsoft.com/office/drawing/2014/main" id="{940443FD-8B9D-46AF-AA97-C00249D31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1484313"/>
            <a:ext cx="2282825" cy="4276725"/>
          </a:xfrm>
          <a:prstGeom prst="rect">
            <a:avLst/>
          </a:prstGeom>
          <a:noFill/>
          <a:extLst>
            <a:ext uri="{909E8E84-426E-40DD-AFC4-6F175D3DCCD1}">
              <a14:hiddenFill xmlns:a14="http://schemas.microsoft.com/office/drawing/2010/main">
                <a:solidFill>
                  <a:srgbClr val="FFFFFF"/>
                </a:solidFill>
              </a14:hiddenFill>
            </a:ext>
          </a:extLst>
        </p:spPr>
      </p:pic>
      <p:sp>
        <p:nvSpPr>
          <p:cNvPr id="95238" name="Rectangle 6">
            <a:extLst>
              <a:ext uri="{FF2B5EF4-FFF2-40B4-BE49-F238E27FC236}">
                <a16:creationId xmlns:a16="http://schemas.microsoft.com/office/drawing/2014/main" id="{4D581E74-3035-466E-956A-60AA3C1E791A}"/>
              </a:ext>
            </a:extLst>
          </p:cNvPr>
          <p:cNvSpPr>
            <a:spLocks noChangeArrowheads="1"/>
          </p:cNvSpPr>
          <p:nvPr/>
        </p:nvSpPr>
        <p:spPr bwMode="auto">
          <a:xfrm>
            <a:off x="6300788" y="3716338"/>
            <a:ext cx="215900" cy="2873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95239" name="Rectangle 7">
            <a:extLst>
              <a:ext uri="{FF2B5EF4-FFF2-40B4-BE49-F238E27FC236}">
                <a16:creationId xmlns:a16="http://schemas.microsoft.com/office/drawing/2014/main" id="{EB7A01BF-D890-4239-9DE3-6B59FFAB89F6}"/>
              </a:ext>
            </a:extLst>
          </p:cNvPr>
          <p:cNvSpPr>
            <a:spLocks noChangeArrowheads="1"/>
          </p:cNvSpPr>
          <p:nvPr/>
        </p:nvSpPr>
        <p:spPr bwMode="auto">
          <a:xfrm>
            <a:off x="6300788" y="5373688"/>
            <a:ext cx="215900" cy="2873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CL" altLang="es-CL"/>
          </a:p>
        </p:txBody>
      </p:sp>
      <p:sp>
        <p:nvSpPr>
          <p:cNvPr id="95240" name="Rectangle 8">
            <a:extLst>
              <a:ext uri="{FF2B5EF4-FFF2-40B4-BE49-F238E27FC236}">
                <a16:creationId xmlns:a16="http://schemas.microsoft.com/office/drawing/2014/main" id="{A8C541E2-8BE9-4C01-AA6E-EC437EA8B70B}"/>
              </a:ext>
            </a:extLst>
          </p:cNvPr>
          <p:cNvSpPr>
            <a:spLocks noChangeArrowheads="1"/>
          </p:cNvSpPr>
          <p:nvPr/>
        </p:nvSpPr>
        <p:spPr bwMode="auto">
          <a:xfrm>
            <a:off x="6621463" y="4437063"/>
            <a:ext cx="144462" cy="2174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95241" name="Rectangle 9">
            <a:extLst>
              <a:ext uri="{FF2B5EF4-FFF2-40B4-BE49-F238E27FC236}">
                <a16:creationId xmlns:a16="http://schemas.microsoft.com/office/drawing/2014/main" id="{F61075FF-1D63-4F0E-9DD4-8A21304507E3}"/>
              </a:ext>
            </a:extLst>
          </p:cNvPr>
          <p:cNvSpPr>
            <a:spLocks noChangeArrowheads="1"/>
          </p:cNvSpPr>
          <p:nvPr/>
        </p:nvSpPr>
        <p:spPr bwMode="auto">
          <a:xfrm>
            <a:off x="6621463" y="2635250"/>
            <a:ext cx="144462" cy="2174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pic>
        <p:nvPicPr>
          <p:cNvPr id="95242" name="Picture 10">
            <a:extLst>
              <a:ext uri="{FF2B5EF4-FFF2-40B4-BE49-F238E27FC236}">
                <a16:creationId xmlns:a16="http://schemas.microsoft.com/office/drawing/2014/main" id="{30E3A4E9-6C98-4387-B74D-C72291AD56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3587750"/>
            <a:ext cx="456723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43" name="Picture 11">
            <a:extLst>
              <a:ext uri="{FF2B5EF4-FFF2-40B4-BE49-F238E27FC236}">
                <a16:creationId xmlns:a16="http://schemas.microsoft.com/office/drawing/2014/main" id="{366A2344-5221-4D65-9451-8F6A56848D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 y="4340225"/>
            <a:ext cx="5181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número de diapositiva 5">
            <a:extLst>
              <a:ext uri="{FF2B5EF4-FFF2-40B4-BE49-F238E27FC236}">
                <a16:creationId xmlns:a16="http://schemas.microsoft.com/office/drawing/2014/main" id="{63ACB0BD-A773-4E4E-9290-B2AED0C5F69F}"/>
              </a:ext>
            </a:extLst>
          </p:cNvPr>
          <p:cNvSpPr>
            <a:spLocks noGrp="1"/>
          </p:cNvSpPr>
          <p:nvPr>
            <p:ph type="sldNum" sz="quarter" idx="12"/>
          </p:nvPr>
        </p:nvSpPr>
        <p:spPr/>
        <p:txBody>
          <a:bodyPr/>
          <a:lstStyle/>
          <a:p>
            <a:fld id="{E9EBD016-5BC4-4DF2-BE33-87AD73ADF81D}" type="slidenum">
              <a:rPr lang="es-ES_tradnl" altLang="es-CL"/>
              <a:pPr/>
              <a:t>61</a:t>
            </a:fld>
            <a:endParaRPr lang="es-ES_tradnl" altLang="es-CL"/>
          </a:p>
        </p:txBody>
      </p:sp>
      <p:sp>
        <p:nvSpPr>
          <p:cNvPr id="102402" name="Rectangle 2">
            <a:extLst>
              <a:ext uri="{FF2B5EF4-FFF2-40B4-BE49-F238E27FC236}">
                <a16:creationId xmlns:a16="http://schemas.microsoft.com/office/drawing/2014/main" id="{2AC166EA-D4BB-4D19-8C53-13635686D214}"/>
              </a:ext>
            </a:extLst>
          </p:cNvPr>
          <p:cNvSpPr>
            <a:spLocks noGrp="1" noChangeArrowheads="1"/>
          </p:cNvSpPr>
          <p:nvPr>
            <p:ph type="title"/>
          </p:nvPr>
        </p:nvSpPr>
        <p:spPr/>
        <p:txBody>
          <a:bodyPr/>
          <a:lstStyle/>
          <a:p>
            <a:r>
              <a:rPr lang="es-CL" altLang="es-CL" sz="4000"/>
              <a:t>Descripción de una onda de sonido</a:t>
            </a:r>
            <a:endParaRPr lang="es-ES_tradnl" altLang="es-CL" sz="4000"/>
          </a:p>
        </p:txBody>
      </p:sp>
      <p:sp>
        <p:nvSpPr>
          <p:cNvPr id="102404" name="Text Box 4">
            <a:extLst>
              <a:ext uri="{FF2B5EF4-FFF2-40B4-BE49-F238E27FC236}">
                <a16:creationId xmlns:a16="http://schemas.microsoft.com/office/drawing/2014/main" id="{EAD46CE5-46C5-415D-9A93-C4319CA4CBE8}"/>
              </a:ext>
            </a:extLst>
          </p:cNvPr>
          <p:cNvSpPr txBox="1">
            <a:spLocks noChangeArrowheads="1"/>
          </p:cNvSpPr>
          <p:nvPr/>
        </p:nvSpPr>
        <p:spPr bwMode="auto">
          <a:xfrm>
            <a:off x="395288" y="1528763"/>
            <a:ext cx="6121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a:t>Un elemento de medio experimentará cambios en la posición, </a:t>
            </a:r>
          </a:p>
          <a:p>
            <a:r>
              <a:rPr lang="es-CL" altLang="es-CL"/>
              <a:t>y presión a medida que la onda de sonido se propaga en el fluido</a:t>
            </a:r>
            <a:endParaRPr lang="es-ES_tradnl" altLang="es-CL"/>
          </a:p>
        </p:txBody>
      </p:sp>
      <p:pic>
        <p:nvPicPr>
          <p:cNvPr id="102407" name="Picture 7">
            <a:extLst>
              <a:ext uri="{FF2B5EF4-FFF2-40B4-BE49-F238E27FC236}">
                <a16:creationId xmlns:a16="http://schemas.microsoft.com/office/drawing/2014/main" id="{A11769B7-7681-40E5-8F06-27B24702F0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9588" y="1412875"/>
            <a:ext cx="1757362" cy="4321175"/>
          </a:xfrm>
          <a:prstGeom prst="rect">
            <a:avLst/>
          </a:prstGeom>
          <a:noFill/>
          <a:extLst>
            <a:ext uri="{909E8E84-426E-40DD-AFC4-6F175D3DCCD1}">
              <a14:hiddenFill xmlns:a14="http://schemas.microsoft.com/office/drawing/2010/main">
                <a:solidFill>
                  <a:srgbClr val="FFFFFF"/>
                </a:solidFill>
              </a14:hiddenFill>
            </a:ext>
          </a:extLst>
        </p:spPr>
      </p:pic>
      <p:sp>
        <p:nvSpPr>
          <p:cNvPr id="102408" name="Rectangle 8">
            <a:extLst>
              <a:ext uri="{FF2B5EF4-FFF2-40B4-BE49-F238E27FC236}">
                <a16:creationId xmlns:a16="http://schemas.microsoft.com/office/drawing/2014/main" id="{DA6EE59D-E513-49AE-881E-15C999DAD16C}"/>
              </a:ext>
            </a:extLst>
          </p:cNvPr>
          <p:cNvSpPr>
            <a:spLocks noChangeArrowheads="1"/>
          </p:cNvSpPr>
          <p:nvPr/>
        </p:nvSpPr>
        <p:spPr bwMode="auto">
          <a:xfrm>
            <a:off x="7667625" y="2133600"/>
            <a:ext cx="217488" cy="215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02409" name="Rectangle 9">
            <a:extLst>
              <a:ext uri="{FF2B5EF4-FFF2-40B4-BE49-F238E27FC236}">
                <a16:creationId xmlns:a16="http://schemas.microsoft.com/office/drawing/2014/main" id="{E63F537E-24FD-4EB0-83A6-F2817E1D57E3}"/>
              </a:ext>
            </a:extLst>
          </p:cNvPr>
          <p:cNvSpPr>
            <a:spLocks noChangeArrowheads="1"/>
          </p:cNvSpPr>
          <p:nvPr/>
        </p:nvSpPr>
        <p:spPr bwMode="auto">
          <a:xfrm>
            <a:off x="7667625" y="3357563"/>
            <a:ext cx="217488" cy="215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02410" name="Rectangle 10">
            <a:extLst>
              <a:ext uri="{FF2B5EF4-FFF2-40B4-BE49-F238E27FC236}">
                <a16:creationId xmlns:a16="http://schemas.microsoft.com/office/drawing/2014/main" id="{00D7136F-4AD6-411D-BC81-C9E85434714E}"/>
              </a:ext>
            </a:extLst>
          </p:cNvPr>
          <p:cNvSpPr>
            <a:spLocks noChangeArrowheads="1"/>
          </p:cNvSpPr>
          <p:nvPr/>
        </p:nvSpPr>
        <p:spPr bwMode="auto">
          <a:xfrm>
            <a:off x="7667625" y="4365625"/>
            <a:ext cx="217488" cy="215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02411" name="Rectangle 11">
            <a:extLst>
              <a:ext uri="{FF2B5EF4-FFF2-40B4-BE49-F238E27FC236}">
                <a16:creationId xmlns:a16="http://schemas.microsoft.com/office/drawing/2014/main" id="{47F707DF-7C50-495C-BE08-8DF58B926F19}"/>
              </a:ext>
            </a:extLst>
          </p:cNvPr>
          <p:cNvSpPr>
            <a:spLocks noChangeArrowheads="1"/>
          </p:cNvSpPr>
          <p:nvPr/>
        </p:nvSpPr>
        <p:spPr bwMode="auto">
          <a:xfrm>
            <a:off x="7596188" y="5734050"/>
            <a:ext cx="217487" cy="215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02412" name="Text Box 12">
            <a:extLst>
              <a:ext uri="{FF2B5EF4-FFF2-40B4-BE49-F238E27FC236}">
                <a16:creationId xmlns:a16="http://schemas.microsoft.com/office/drawing/2014/main" id="{AF2D9C81-155D-4F26-9A2F-AA22E0E58DCF}"/>
              </a:ext>
            </a:extLst>
          </p:cNvPr>
          <p:cNvSpPr txBox="1">
            <a:spLocks noChangeArrowheads="1"/>
          </p:cNvSpPr>
          <p:nvPr/>
        </p:nvSpPr>
        <p:spPr bwMode="auto">
          <a:xfrm>
            <a:off x="7164388" y="1312863"/>
            <a:ext cx="1273175" cy="244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000"/>
              <a:t>Fluido sin perturbar</a:t>
            </a:r>
            <a:endParaRPr lang="es-ES_tradnl" altLang="es-CL" sz="1000"/>
          </a:p>
        </p:txBody>
      </p:sp>
      <p:sp>
        <p:nvSpPr>
          <p:cNvPr id="102413" name="Text Box 13">
            <a:extLst>
              <a:ext uri="{FF2B5EF4-FFF2-40B4-BE49-F238E27FC236}">
                <a16:creationId xmlns:a16="http://schemas.microsoft.com/office/drawing/2014/main" id="{738796ED-9F7E-482E-91DE-B3532E46A7E8}"/>
              </a:ext>
            </a:extLst>
          </p:cNvPr>
          <p:cNvSpPr txBox="1">
            <a:spLocks noChangeArrowheads="1"/>
          </p:cNvSpPr>
          <p:nvPr/>
        </p:nvSpPr>
        <p:spPr bwMode="auto">
          <a:xfrm>
            <a:off x="7308850" y="2492375"/>
            <a:ext cx="1173163" cy="244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000"/>
              <a:t>Fluido perturbado</a:t>
            </a:r>
            <a:endParaRPr lang="es-ES_tradnl" altLang="es-CL" sz="1000"/>
          </a:p>
        </p:txBody>
      </p:sp>
      <p:pic>
        <p:nvPicPr>
          <p:cNvPr id="102415" name="Picture 15">
            <a:extLst>
              <a:ext uri="{FF2B5EF4-FFF2-40B4-BE49-F238E27FC236}">
                <a16:creationId xmlns:a16="http://schemas.microsoft.com/office/drawing/2014/main" id="{D10E7A4C-DF61-48B6-9F7F-7E2CD0859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924175"/>
            <a:ext cx="34147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16" name="Picture 16">
            <a:extLst>
              <a:ext uri="{FF2B5EF4-FFF2-40B4-BE49-F238E27FC236}">
                <a16:creationId xmlns:a16="http://schemas.microsoft.com/office/drawing/2014/main" id="{9DC6E015-0D92-4A18-BA75-654D6A6DC6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 y="3332163"/>
            <a:ext cx="3590925" cy="52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17" name="Picture 17">
            <a:extLst>
              <a:ext uri="{FF2B5EF4-FFF2-40B4-BE49-F238E27FC236}">
                <a16:creationId xmlns:a16="http://schemas.microsoft.com/office/drawing/2014/main" id="{0A11D390-038E-4CF1-B172-8DC61F805D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8388" y="3860800"/>
            <a:ext cx="12779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19" name="Picture 19">
            <a:extLst>
              <a:ext uri="{FF2B5EF4-FFF2-40B4-BE49-F238E27FC236}">
                <a16:creationId xmlns:a16="http://schemas.microsoft.com/office/drawing/2014/main" id="{1EEE2A90-6FFF-4B22-8572-3BD82B41ED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313" y="5157788"/>
            <a:ext cx="3141662"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1" name="Picture 21">
            <a:extLst>
              <a:ext uri="{FF2B5EF4-FFF2-40B4-BE49-F238E27FC236}">
                <a16:creationId xmlns:a16="http://schemas.microsoft.com/office/drawing/2014/main" id="{0A549902-75CA-4A6C-B350-EF89756110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825" y="5805488"/>
            <a:ext cx="1406525"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22" name="Text Box 22">
            <a:extLst>
              <a:ext uri="{FF2B5EF4-FFF2-40B4-BE49-F238E27FC236}">
                <a16:creationId xmlns:a16="http://schemas.microsoft.com/office/drawing/2014/main" id="{258F28F7-2A61-48E7-95F7-0E1B6857BDE9}"/>
              </a:ext>
            </a:extLst>
          </p:cNvPr>
          <p:cNvSpPr txBox="1">
            <a:spLocks noChangeArrowheads="1"/>
          </p:cNvSpPr>
          <p:nvPr/>
        </p:nvSpPr>
        <p:spPr bwMode="auto">
          <a:xfrm>
            <a:off x="395288" y="2205038"/>
            <a:ext cx="49149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Un cambio de volumen</a:t>
            </a:r>
            <a:r>
              <a:rPr lang="es-CL" altLang="es-CL" b="1" i="1">
                <a:latin typeface="Times New Roman" panose="02020603050405020304" pitchFamily="18" charset="0"/>
              </a:rPr>
              <a:t> </a:t>
            </a:r>
            <a:r>
              <a:rPr lang="el-GR" altLang="es-CL" b="1" i="1">
                <a:latin typeface="Times New Roman" panose="02020603050405020304" pitchFamily="18" charset="0"/>
                <a:cs typeface="Arial" panose="020B0604020202020204" pitchFamily="34" charset="0"/>
              </a:rPr>
              <a:t>Δ</a:t>
            </a:r>
            <a:r>
              <a:rPr lang="es-CL" altLang="es-CL" b="1" i="1">
                <a:latin typeface="Times New Roman" panose="02020603050405020304" pitchFamily="18" charset="0"/>
                <a:cs typeface="Arial" panose="020B0604020202020204" pitchFamily="34" charset="0"/>
              </a:rPr>
              <a:t>V</a:t>
            </a:r>
            <a:r>
              <a:rPr lang="es-CL" altLang="es-CL"/>
              <a:t> del elemento de medio</a:t>
            </a:r>
          </a:p>
          <a:p>
            <a:r>
              <a:rPr lang="es-CL" altLang="es-CL"/>
              <a:t>se traduce en un cambio de presión</a:t>
            </a:r>
            <a:r>
              <a:rPr lang="es-CL" altLang="es-CL" b="1" i="1">
                <a:latin typeface="Times New Roman" panose="02020603050405020304" pitchFamily="18" charset="0"/>
              </a:rPr>
              <a:t> </a:t>
            </a:r>
            <a:r>
              <a:rPr lang="el-GR" altLang="es-CL" b="1" i="1">
                <a:latin typeface="Times New Roman" panose="02020603050405020304" pitchFamily="18" charset="0"/>
              </a:rPr>
              <a:t>Δ</a:t>
            </a:r>
            <a:r>
              <a:rPr lang="es-CL" altLang="es-CL" b="1" i="1">
                <a:latin typeface="Times New Roman" panose="02020603050405020304" pitchFamily="18" charset="0"/>
              </a:rPr>
              <a:t>p</a:t>
            </a:r>
            <a:r>
              <a:rPr lang="es-CL" altLang="es-CL"/>
              <a:t> en esa zona:</a:t>
            </a:r>
            <a:endParaRPr lang="es-ES_tradnl" altLang="es-CL"/>
          </a:p>
        </p:txBody>
      </p:sp>
      <p:sp>
        <p:nvSpPr>
          <p:cNvPr id="102424" name="Text Box 24">
            <a:extLst>
              <a:ext uri="{FF2B5EF4-FFF2-40B4-BE49-F238E27FC236}">
                <a16:creationId xmlns:a16="http://schemas.microsoft.com/office/drawing/2014/main" id="{F78CBD33-9775-413C-9C23-31D755CBA569}"/>
              </a:ext>
            </a:extLst>
          </p:cNvPr>
          <p:cNvSpPr txBox="1">
            <a:spLocks noChangeArrowheads="1"/>
          </p:cNvSpPr>
          <p:nvPr/>
        </p:nvSpPr>
        <p:spPr bwMode="auto">
          <a:xfrm>
            <a:off x="395288" y="3956050"/>
            <a:ext cx="44942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Tomando el limite para</a:t>
            </a:r>
            <a:r>
              <a:rPr lang="es-CL" altLang="es-CL" b="1" i="1">
                <a:latin typeface="Times New Roman" panose="02020603050405020304" pitchFamily="18" charset="0"/>
              </a:rPr>
              <a:t> </a:t>
            </a:r>
            <a:r>
              <a:rPr lang="el-GR" altLang="es-CL" b="1" i="1">
                <a:latin typeface="Times New Roman" panose="02020603050405020304" pitchFamily="18" charset="0"/>
              </a:rPr>
              <a:t>Δ</a:t>
            </a:r>
            <a:r>
              <a:rPr lang="es-CL" altLang="es-CL" b="1" i="1">
                <a:latin typeface="Times New Roman" panose="02020603050405020304" pitchFamily="18" charset="0"/>
              </a:rPr>
              <a:t>x</a:t>
            </a:r>
            <a:r>
              <a:rPr lang="es-CL" altLang="es-CL" b="1" i="1"/>
              <a:t> </a:t>
            </a:r>
            <a:r>
              <a:rPr lang="es-CL" altLang="es-CL"/>
              <a:t>pequeño obtenemos:</a:t>
            </a:r>
            <a:endParaRPr lang="es-ES_tradnl" altLang="es-CL"/>
          </a:p>
        </p:txBody>
      </p:sp>
      <p:sp>
        <p:nvSpPr>
          <p:cNvPr id="102425" name="Text Box 25">
            <a:extLst>
              <a:ext uri="{FF2B5EF4-FFF2-40B4-BE49-F238E27FC236}">
                <a16:creationId xmlns:a16="http://schemas.microsoft.com/office/drawing/2014/main" id="{69E2551E-EE0D-4F1E-A686-2E08381DF658}"/>
              </a:ext>
            </a:extLst>
          </p:cNvPr>
          <p:cNvSpPr txBox="1">
            <a:spLocks noChangeArrowheads="1"/>
          </p:cNvSpPr>
          <p:nvPr/>
        </p:nvSpPr>
        <p:spPr bwMode="auto">
          <a:xfrm>
            <a:off x="393700" y="4438650"/>
            <a:ext cx="564673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Usando la función </a:t>
            </a:r>
            <a:r>
              <a:rPr lang="es-CL" altLang="es-CL" b="1" i="1">
                <a:latin typeface="Times New Roman" panose="02020603050405020304" pitchFamily="18" charset="0"/>
              </a:rPr>
              <a:t>s(t,x)</a:t>
            </a:r>
            <a:r>
              <a:rPr lang="es-CL" altLang="es-CL"/>
              <a:t> descrita en la transparencia anterior,</a:t>
            </a:r>
          </a:p>
          <a:p>
            <a:r>
              <a:rPr lang="es-CL" altLang="es-CL"/>
              <a:t>la relación entre </a:t>
            </a:r>
            <a:r>
              <a:rPr lang="es-CL" altLang="es-CL" b="1" i="1">
                <a:latin typeface="Times New Roman" panose="02020603050405020304" pitchFamily="18" charset="0"/>
              </a:rPr>
              <a:t>B</a:t>
            </a:r>
            <a:r>
              <a:rPr lang="es-CL" altLang="es-CL"/>
              <a:t> y la rapidez de propagación en el medio y</a:t>
            </a:r>
          </a:p>
          <a:p>
            <a:r>
              <a:rPr lang="es-CL" altLang="es-CL" b="1" i="1">
                <a:latin typeface="Times New Roman" panose="02020603050405020304" pitchFamily="18" charset="0"/>
              </a:rPr>
              <a:t>v = </a:t>
            </a:r>
            <a:r>
              <a:rPr lang="el-GR" altLang="es-CL" b="1" i="1">
                <a:latin typeface="Times New Roman" panose="02020603050405020304" pitchFamily="18" charset="0"/>
                <a:cs typeface="Arial" panose="020B0604020202020204" pitchFamily="34" charset="0"/>
              </a:rPr>
              <a:t>ω</a:t>
            </a:r>
            <a:r>
              <a:rPr lang="es-CL" altLang="es-CL" b="1" i="1">
                <a:latin typeface="Times New Roman" panose="02020603050405020304" pitchFamily="18" charset="0"/>
                <a:cs typeface="Arial" panose="020B0604020202020204" pitchFamily="34" charset="0"/>
              </a:rPr>
              <a:t> </a:t>
            </a:r>
            <a:r>
              <a:rPr lang="es-CL" altLang="es-CL" b="1" i="1">
                <a:latin typeface="Times New Roman" panose="02020603050405020304" pitchFamily="18" charset="0"/>
              </a:rPr>
              <a:t>/ k</a:t>
            </a:r>
            <a:r>
              <a:rPr lang="es-CL" altLang="es-CL"/>
              <a:t> obtenemos:</a:t>
            </a:r>
            <a:endParaRPr lang="es-ES_tradnl" altLang="es-CL"/>
          </a:p>
        </p:txBody>
      </p:sp>
      <p:sp>
        <p:nvSpPr>
          <p:cNvPr id="102427" name="Text Box 27">
            <a:extLst>
              <a:ext uri="{FF2B5EF4-FFF2-40B4-BE49-F238E27FC236}">
                <a16:creationId xmlns:a16="http://schemas.microsoft.com/office/drawing/2014/main" id="{9F85EBCA-26DD-4F38-A0AE-BE01766FC7BA}"/>
              </a:ext>
            </a:extLst>
          </p:cNvPr>
          <p:cNvSpPr txBox="1">
            <a:spLocks noChangeArrowheads="1"/>
          </p:cNvSpPr>
          <p:nvPr/>
        </p:nvSpPr>
        <p:spPr bwMode="auto">
          <a:xfrm>
            <a:off x="395288" y="5662613"/>
            <a:ext cx="45354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Comparando con la expresión para</a:t>
            </a:r>
            <a:r>
              <a:rPr lang="es-CL" altLang="es-CL" b="1" i="1">
                <a:latin typeface="Times New Roman" panose="02020603050405020304" pitchFamily="18" charset="0"/>
              </a:rPr>
              <a:t> </a:t>
            </a:r>
            <a:r>
              <a:rPr lang="el-GR" altLang="es-CL" b="1" i="1">
                <a:latin typeface="Times New Roman" panose="02020603050405020304" pitchFamily="18" charset="0"/>
              </a:rPr>
              <a:t>Δ</a:t>
            </a:r>
            <a:r>
              <a:rPr lang="es-CL" altLang="es-CL" b="1" i="1">
                <a:latin typeface="Times New Roman" panose="02020603050405020304" pitchFamily="18" charset="0"/>
              </a:rPr>
              <a:t>p(t,x)</a:t>
            </a:r>
            <a:r>
              <a:rPr lang="es-CL" altLang="es-CL" b="1" i="1"/>
              <a:t> </a:t>
            </a:r>
            <a:r>
              <a:rPr lang="es-CL" altLang="es-CL"/>
              <a:t>en la </a:t>
            </a:r>
          </a:p>
          <a:p>
            <a:r>
              <a:rPr lang="es-CL" altLang="es-CL"/>
              <a:t>transparencia anterior encontramos la relación:</a:t>
            </a:r>
            <a:endParaRPr lang="es-ES_tradnl" altLang="es-CL"/>
          </a:p>
        </p:txBody>
      </p:sp>
      <p:sp>
        <p:nvSpPr>
          <p:cNvPr id="102429" name="Rectangle 29">
            <a:extLst>
              <a:ext uri="{FF2B5EF4-FFF2-40B4-BE49-F238E27FC236}">
                <a16:creationId xmlns:a16="http://schemas.microsoft.com/office/drawing/2014/main" id="{E95E2F8C-3934-4227-83C4-8608FAABCBA7}"/>
              </a:ext>
            </a:extLst>
          </p:cNvPr>
          <p:cNvSpPr>
            <a:spLocks noChangeArrowheads="1"/>
          </p:cNvSpPr>
          <p:nvPr/>
        </p:nvSpPr>
        <p:spPr bwMode="auto">
          <a:xfrm>
            <a:off x="7667625" y="5445125"/>
            <a:ext cx="288925" cy="215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número de diapositiva 5">
            <a:extLst>
              <a:ext uri="{FF2B5EF4-FFF2-40B4-BE49-F238E27FC236}">
                <a16:creationId xmlns:a16="http://schemas.microsoft.com/office/drawing/2014/main" id="{E4D6194C-162B-488F-A16A-283DD1ECC97D}"/>
              </a:ext>
            </a:extLst>
          </p:cNvPr>
          <p:cNvSpPr>
            <a:spLocks noGrp="1"/>
          </p:cNvSpPr>
          <p:nvPr>
            <p:ph type="sldNum" sz="quarter" idx="12"/>
          </p:nvPr>
        </p:nvSpPr>
        <p:spPr/>
        <p:txBody>
          <a:bodyPr/>
          <a:lstStyle/>
          <a:p>
            <a:fld id="{7CBD00F5-2577-4B0E-ADC2-ABA022AFF86E}" type="slidenum">
              <a:rPr lang="es-ES_tradnl" altLang="es-CL"/>
              <a:pPr/>
              <a:t>62</a:t>
            </a:fld>
            <a:endParaRPr lang="es-ES_tradnl" altLang="es-CL"/>
          </a:p>
        </p:txBody>
      </p:sp>
      <p:sp>
        <p:nvSpPr>
          <p:cNvPr id="96258" name="Rectangle 2">
            <a:extLst>
              <a:ext uri="{FF2B5EF4-FFF2-40B4-BE49-F238E27FC236}">
                <a16:creationId xmlns:a16="http://schemas.microsoft.com/office/drawing/2014/main" id="{C9EAF826-961B-485C-8E51-54EB925EC100}"/>
              </a:ext>
            </a:extLst>
          </p:cNvPr>
          <p:cNvSpPr>
            <a:spLocks noGrp="1" noChangeArrowheads="1"/>
          </p:cNvSpPr>
          <p:nvPr>
            <p:ph type="title"/>
          </p:nvPr>
        </p:nvSpPr>
        <p:spPr/>
        <p:txBody>
          <a:bodyPr/>
          <a:lstStyle/>
          <a:p>
            <a:r>
              <a:rPr lang="es-CL" altLang="es-CL"/>
              <a:t>Potencia suministrada</a:t>
            </a:r>
            <a:endParaRPr lang="es-ES_tradnl" altLang="es-CL"/>
          </a:p>
        </p:txBody>
      </p:sp>
      <p:sp>
        <p:nvSpPr>
          <p:cNvPr id="96260" name="Text Box 4">
            <a:extLst>
              <a:ext uri="{FF2B5EF4-FFF2-40B4-BE49-F238E27FC236}">
                <a16:creationId xmlns:a16="http://schemas.microsoft.com/office/drawing/2014/main" id="{C464A48D-F7BF-4771-B2D0-295BBCCA322B}"/>
              </a:ext>
            </a:extLst>
          </p:cNvPr>
          <p:cNvSpPr txBox="1">
            <a:spLocks noChangeArrowheads="1"/>
          </p:cNvSpPr>
          <p:nvPr/>
        </p:nvSpPr>
        <p:spPr bwMode="auto">
          <a:xfrm>
            <a:off x="447675" y="1528763"/>
            <a:ext cx="81740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Al viajar una onda sonora (o una onda de presión), cada elemento de fluido ejerce una </a:t>
            </a:r>
          </a:p>
          <a:p>
            <a:r>
              <a:rPr lang="es-CL" altLang="es-CL"/>
              <a:t>fuerza sobre el elemento que está delante de él, la magnitud de esta fuerza es dada por:</a:t>
            </a:r>
            <a:endParaRPr lang="es-ES_tradnl" altLang="es-CL"/>
          </a:p>
        </p:txBody>
      </p:sp>
      <p:sp>
        <p:nvSpPr>
          <p:cNvPr id="96261" name="Text Box 5">
            <a:extLst>
              <a:ext uri="{FF2B5EF4-FFF2-40B4-BE49-F238E27FC236}">
                <a16:creationId xmlns:a16="http://schemas.microsoft.com/office/drawing/2014/main" id="{1D8813AC-2AEE-497A-82F1-E4EEF5ECC48C}"/>
              </a:ext>
            </a:extLst>
          </p:cNvPr>
          <p:cNvSpPr txBox="1">
            <a:spLocks noChangeArrowheads="1"/>
          </p:cNvSpPr>
          <p:nvPr/>
        </p:nvSpPr>
        <p:spPr bwMode="auto">
          <a:xfrm>
            <a:off x="468313" y="2632075"/>
            <a:ext cx="85455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Por otra parte, el movimiento que experimenta un elemento de medio es dado por la función </a:t>
            </a:r>
          </a:p>
          <a:p>
            <a:r>
              <a:rPr lang="es-CL" altLang="es-CL" b="1" i="1">
                <a:latin typeface="Times New Roman" panose="02020603050405020304" pitchFamily="18" charset="0"/>
              </a:rPr>
              <a:t>s(t,x)</a:t>
            </a:r>
            <a:r>
              <a:rPr lang="es-CL" altLang="es-CL"/>
              <a:t>, luego la velocidad con la cual se mueve un elemento de medio estará dada por:</a:t>
            </a:r>
            <a:endParaRPr lang="es-ES_tradnl" altLang="es-CL"/>
          </a:p>
        </p:txBody>
      </p:sp>
      <p:sp>
        <p:nvSpPr>
          <p:cNvPr id="96263" name="Text Box 7">
            <a:extLst>
              <a:ext uri="{FF2B5EF4-FFF2-40B4-BE49-F238E27FC236}">
                <a16:creationId xmlns:a16="http://schemas.microsoft.com/office/drawing/2014/main" id="{DBFB269F-6E23-458C-B9FB-EE0797BFD3AC}"/>
              </a:ext>
            </a:extLst>
          </p:cNvPr>
          <p:cNvSpPr txBox="1">
            <a:spLocks noChangeArrowheads="1"/>
          </p:cNvSpPr>
          <p:nvPr/>
        </p:nvSpPr>
        <p:spPr bwMode="auto">
          <a:xfrm>
            <a:off x="468313" y="3856038"/>
            <a:ext cx="7820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La potencia suministrada por un elemento de medio es dada en términos del trabajo </a:t>
            </a:r>
          </a:p>
          <a:p>
            <a:r>
              <a:rPr lang="es-CL" altLang="es-CL"/>
              <a:t>mecánico </a:t>
            </a:r>
            <a:r>
              <a:rPr lang="es-CL" altLang="es-CL" b="1" i="1">
                <a:latin typeface="Times New Roman" panose="02020603050405020304" pitchFamily="18" charset="0"/>
              </a:rPr>
              <a:t>W</a:t>
            </a:r>
            <a:r>
              <a:rPr lang="es-CL" altLang="es-CL"/>
              <a:t> como:</a:t>
            </a:r>
            <a:endParaRPr lang="es-ES_tradnl" altLang="es-CL"/>
          </a:p>
        </p:txBody>
      </p:sp>
      <p:sp>
        <p:nvSpPr>
          <p:cNvPr id="96264" name="Text Box 8">
            <a:extLst>
              <a:ext uri="{FF2B5EF4-FFF2-40B4-BE49-F238E27FC236}">
                <a16:creationId xmlns:a16="http://schemas.microsoft.com/office/drawing/2014/main" id="{41AD58DC-BD05-4BD6-87F2-37AB6C5AE9DB}"/>
              </a:ext>
            </a:extLst>
          </p:cNvPr>
          <p:cNvSpPr txBox="1">
            <a:spLocks noChangeArrowheads="1"/>
          </p:cNvSpPr>
          <p:nvPr/>
        </p:nvSpPr>
        <p:spPr bwMode="auto">
          <a:xfrm>
            <a:off x="468313" y="5037138"/>
            <a:ext cx="45831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luego dada la relación entre </a:t>
            </a:r>
            <a:r>
              <a:rPr lang="es-CL" altLang="es-CL" b="1" i="1">
                <a:latin typeface="Times New Roman" panose="02020603050405020304" pitchFamily="18" charset="0"/>
              </a:rPr>
              <a:t>s</a:t>
            </a:r>
            <a:r>
              <a:rPr lang="es-CL" altLang="es-CL" sz="1000" b="1" i="1">
                <a:latin typeface="Times New Roman" panose="02020603050405020304" pitchFamily="18" charset="0"/>
              </a:rPr>
              <a:t>m</a:t>
            </a:r>
            <a:r>
              <a:rPr lang="es-CL" altLang="es-CL"/>
              <a:t> y</a:t>
            </a:r>
            <a:r>
              <a:rPr lang="es-CL" altLang="es-CL" b="1" i="1">
                <a:latin typeface="Times New Roman" panose="02020603050405020304" pitchFamily="18" charset="0"/>
              </a:rPr>
              <a:t> </a:t>
            </a:r>
            <a:r>
              <a:rPr lang="el-GR" altLang="es-CL" b="1" i="1">
                <a:latin typeface="Times New Roman" panose="02020603050405020304" pitchFamily="18" charset="0"/>
                <a:cs typeface="Arial" panose="020B0604020202020204" pitchFamily="34" charset="0"/>
              </a:rPr>
              <a:t>Δ</a:t>
            </a:r>
            <a:r>
              <a:rPr lang="es-CL" altLang="es-CL" b="1" i="1">
                <a:latin typeface="Times New Roman" panose="02020603050405020304" pitchFamily="18" charset="0"/>
                <a:cs typeface="Arial" panose="020B0604020202020204" pitchFamily="34" charset="0"/>
              </a:rPr>
              <a:t>p</a:t>
            </a:r>
            <a:r>
              <a:rPr lang="es-CL" altLang="es-CL" sz="1000" b="1" i="1">
                <a:latin typeface="Times New Roman" panose="02020603050405020304" pitchFamily="18" charset="0"/>
                <a:cs typeface="Arial" panose="020B0604020202020204" pitchFamily="34" charset="0"/>
              </a:rPr>
              <a:t>m</a:t>
            </a:r>
            <a:r>
              <a:rPr lang="es-CL" altLang="es-CL" b="1" i="1">
                <a:latin typeface="Times New Roman" panose="02020603050405020304" pitchFamily="18" charset="0"/>
                <a:cs typeface="Arial" panose="020B0604020202020204" pitchFamily="34" charset="0"/>
              </a:rPr>
              <a:t> </a:t>
            </a:r>
            <a:r>
              <a:rPr lang="es-CL" altLang="es-CL">
                <a:cs typeface="Arial" panose="020B0604020202020204" pitchFamily="34" charset="0"/>
              </a:rPr>
              <a:t>obtenemos</a:t>
            </a:r>
            <a:r>
              <a:rPr lang="es-CL" altLang="es-CL"/>
              <a:t>:</a:t>
            </a:r>
            <a:endParaRPr lang="es-ES_tradnl" altLang="es-CL"/>
          </a:p>
        </p:txBody>
      </p:sp>
      <p:pic>
        <p:nvPicPr>
          <p:cNvPr id="96265" name="Picture 9">
            <a:extLst>
              <a:ext uri="{FF2B5EF4-FFF2-40B4-BE49-F238E27FC236}">
                <a16:creationId xmlns:a16="http://schemas.microsoft.com/office/drawing/2014/main" id="{5BF02582-3616-4FA0-A4A6-07BE3F2490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6325" y="2219325"/>
            <a:ext cx="4170363"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6" name="Picture 10">
            <a:extLst>
              <a:ext uri="{FF2B5EF4-FFF2-40B4-BE49-F238E27FC236}">
                <a16:creationId xmlns:a16="http://schemas.microsoft.com/office/drawing/2014/main" id="{9D281E7A-1DA6-4357-8EEC-FF1BABBFC2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738" y="3213100"/>
            <a:ext cx="36671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7" name="Picture 11">
            <a:extLst>
              <a:ext uri="{FF2B5EF4-FFF2-40B4-BE49-F238E27FC236}">
                <a16:creationId xmlns:a16="http://schemas.microsoft.com/office/drawing/2014/main" id="{ED1F462F-6852-4CD1-B139-BB1E36B3A9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9688" y="4276725"/>
            <a:ext cx="3792537"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9" name="Picture 13">
            <a:extLst>
              <a:ext uri="{FF2B5EF4-FFF2-40B4-BE49-F238E27FC236}">
                <a16:creationId xmlns:a16="http://schemas.microsoft.com/office/drawing/2014/main" id="{5D54614C-EC3A-4CFC-B394-B693AA9741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5434013"/>
            <a:ext cx="878522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número de diapositiva 5">
            <a:extLst>
              <a:ext uri="{FF2B5EF4-FFF2-40B4-BE49-F238E27FC236}">
                <a16:creationId xmlns:a16="http://schemas.microsoft.com/office/drawing/2014/main" id="{DB6695C0-BAB5-4FF4-A5DD-D0CECB2688ED}"/>
              </a:ext>
            </a:extLst>
          </p:cNvPr>
          <p:cNvSpPr>
            <a:spLocks noGrp="1"/>
          </p:cNvSpPr>
          <p:nvPr>
            <p:ph type="sldNum" sz="quarter" idx="12"/>
          </p:nvPr>
        </p:nvSpPr>
        <p:spPr/>
        <p:txBody>
          <a:bodyPr/>
          <a:lstStyle/>
          <a:p>
            <a:fld id="{A52F1D6D-AB11-4451-835A-DD006AA5FCA0}" type="slidenum">
              <a:rPr lang="es-ES_tradnl" altLang="es-CL"/>
              <a:pPr/>
              <a:t>63</a:t>
            </a:fld>
            <a:endParaRPr lang="es-ES_tradnl" altLang="es-CL"/>
          </a:p>
        </p:txBody>
      </p:sp>
      <p:sp>
        <p:nvSpPr>
          <p:cNvPr id="103426" name="Rectangle 2">
            <a:extLst>
              <a:ext uri="{FF2B5EF4-FFF2-40B4-BE49-F238E27FC236}">
                <a16:creationId xmlns:a16="http://schemas.microsoft.com/office/drawing/2014/main" id="{9159D9F1-1387-4E8F-8A37-BB2C13DA4F96}"/>
              </a:ext>
            </a:extLst>
          </p:cNvPr>
          <p:cNvSpPr>
            <a:spLocks noGrp="1" noChangeArrowheads="1"/>
          </p:cNvSpPr>
          <p:nvPr>
            <p:ph type="title"/>
          </p:nvPr>
        </p:nvSpPr>
        <p:spPr/>
        <p:txBody>
          <a:bodyPr/>
          <a:lstStyle/>
          <a:p>
            <a:r>
              <a:rPr lang="es-CL" altLang="es-CL"/>
              <a:t>Potencia e Intensidad</a:t>
            </a:r>
            <a:endParaRPr lang="es-ES_tradnl" altLang="es-CL"/>
          </a:p>
        </p:txBody>
      </p:sp>
      <p:sp>
        <p:nvSpPr>
          <p:cNvPr id="103429" name="Text Box 5">
            <a:extLst>
              <a:ext uri="{FF2B5EF4-FFF2-40B4-BE49-F238E27FC236}">
                <a16:creationId xmlns:a16="http://schemas.microsoft.com/office/drawing/2014/main" id="{E925E7A7-9A99-4DD8-9014-801C8187CD9B}"/>
              </a:ext>
            </a:extLst>
          </p:cNvPr>
          <p:cNvSpPr txBox="1">
            <a:spLocks noChangeArrowheads="1"/>
          </p:cNvSpPr>
          <p:nvPr/>
        </p:nvSpPr>
        <p:spPr bwMode="auto">
          <a:xfrm>
            <a:off x="458788" y="1484313"/>
            <a:ext cx="5984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Promediando la potencia para un ciclo de oscilación obtenemos:</a:t>
            </a:r>
            <a:endParaRPr lang="es-ES_tradnl" altLang="es-CL"/>
          </a:p>
        </p:txBody>
      </p:sp>
      <p:pic>
        <p:nvPicPr>
          <p:cNvPr id="103430" name="Picture 6">
            <a:extLst>
              <a:ext uri="{FF2B5EF4-FFF2-40B4-BE49-F238E27FC236}">
                <a16:creationId xmlns:a16="http://schemas.microsoft.com/office/drawing/2014/main" id="{79E8CCCD-7A85-493D-8585-A386921D12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916113"/>
            <a:ext cx="745172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31" name="Text Box 7">
            <a:extLst>
              <a:ext uri="{FF2B5EF4-FFF2-40B4-BE49-F238E27FC236}">
                <a16:creationId xmlns:a16="http://schemas.microsoft.com/office/drawing/2014/main" id="{9BC3E870-04A9-4BB4-993B-26C1F580E9BB}"/>
              </a:ext>
            </a:extLst>
          </p:cNvPr>
          <p:cNvSpPr txBox="1">
            <a:spLocks noChangeArrowheads="1"/>
          </p:cNvSpPr>
          <p:nvPr/>
        </p:nvSpPr>
        <p:spPr bwMode="auto">
          <a:xfrm>
            <a:off x="468313" y="2781300"/>
            <a:ext cx="86058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Al igual que en el caso de una onda en una cuerda (onda transversal), la potencia promedio</a:t>
            </a:r>
          </a:p>
          <a:p>
            <a:r>
              <a:rPr lang="es-CL" altLang="es-CL"/>
              <a:t>depende del cuadrado de la amplitud al cuadrado, ya sea de la presión o del desplazamiento.</a:t>
            </a:r>
            <a:endParaRPr lang="es-ES_tradnl" altLang="es-CL"/>
          </a:p>
        </p:txBody>
      </p:sp>
      <p:sp>
        <p:nvSpPr>
          <p:cNvPr id="103432" name="Text Box 8">
            <a:extLst>
              <a:ext uri="{FF2B5EF4-FFF2-40B4-BE49-F238E27FC236}">
                <a16:creationId xmlns:a16="http://schemas.microsoft.com/office/drawing/2014/main" id="{DF9A210A-D7AD-4581-BDB7-C68AD501E72C}"/>
              </a:ext>
            </a:extLst>
          </p:cNvPr>
          <p:cNvSpPr txBox="1">
            <a:spLocks noChangeArrowheads="1"/>
          </p:cNvSpPr>
          <p:nvPr/>
        </p:nvSpPr>
        <p:spPr bwMode="auto">
          <a:xfrm>
            <a:off x="468313" y="3573463"/>
            <a:ext cx="852011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La </a:t>
            </a:r>
            <a:r>
              <a:rPr lang="es-CL" altLang="es-CL" b="1" i="1">
                <a:solidFill>
                  <a:schemeClr val="accent2"/>
                </a:solidFill>
              </a:rPr>
              <a:t>intensidad</a:t>
            </a:r>
            <a:r>
              <a:rPr lang="es-CL" altLang="es-CL"/>
              <a:t> de una onda o la potencia por unidad de área corresponde a la tasa a la cual </a:t>
            </a:r>
          </a:p>
          <a:p>
            <a:r>
              <a:rPr lang="es-CL" altLang="es-CL"/>
              <a:t>la energía transportada por la onda pasa a través de un área A perpendicular a la dirección </a:t>
            </a:r>
          </a:p>
          <a:p>
            <a:r>
              <a:rPr lang="es-CL" altLang="es-CL"/>
              <a:t>de propagación de la onda.</a:t>
            </a:r>
            <a:endParaRPr lang="es-ES_tradnl" altLang="es-CL"/>
          </a:p>
        </p:txBody>
      </p:sp>
      <p:pic>
        <p:nvPicPr>
          <p:cNvPr id="103434" name="Picture 10">
            <a:extLst>
              <a:ext uri="{FF2B5EF4-FFF2-40B4-BE49-F238E27FC236}">
                <a16:creationId xmlns:a16="http://schemas.microsoft.com/office/drawing/2014/main" id="{C5892C5C-8E26-49F4-9695-39CFBE720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4581525"/>
            <a:ext cx="6205538"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arcador de número de diapositiva 5">
            <a:extLst>
              <a:ext uri="{FF2B5EF4-FFF2-40B4-BE49-F238E27FC236}">
                <a16:creationId xmlns:a16="http://schemas.microsoft.com/office/drawing/2014/main" id="{77B125BB-F8EF-474C-87BB-976A95120C6A}"/>
              </a:ext>
            </a:extLst>
          </p:cNvPr>
          <p:cNvSpPr>
            <a:spLocks noGrp="1"/>
          </p:cNvSpPr>
          <p:nvPr>
            <p:ph type="sldNum" sz="quarter" idx="12"/>
          </p:nvPr>
        </p:nvSpPr>
        <p:spPr/>
        <p:txBody>
          <a:bodyPr/>
          <a:lstStyle/>
          <a:p>
            <a:fld id="{1669DD6F-3299-4AE3-AB29-2604E178CB22}" type="slidenum">
              <a:rPr lang="es-ES_tradnl" altLang="es-CL"/>
              <a:pPr/>
              <a:t>64</a:t>
            </a:fld>
            <a:endParaRPr lang="es-ES_tradnl" altLang="es-CL"/>
          </a:p>
        </p:txBody>
      </p:sp>
      <p:sp>
        <p:nvSpPr>
          <p:cNvPr id="104450" name="Rectangle 2">
            <a:extLst>
              <a:ext uri="{FF2B5EF4-FFF2-40B4-BE49-F238E27FC236}">
                <a16:creationId xmlns:a16="http://schemas.microsoft.com/office/drawing/2014/main" id="{828C47FE-4C8A-4BC6-8657-6D0C44AA7809}"/>
              </a:ext>
            </a:extLst>
          </p:cNvPr>
          <p:cNvSpPr>
            <a:spLocks noGrp="1" noChangeArrowheads="1"/>
          </p:cNvSpPr>
          <p:nvPr>
            <p:ph type="title"/>
          </p:nvPr>
        </p:nvSpPr>
        <p:spPr/>
        <p:txBody>
          <a:bodyPr/>
          <a:lstStyle/>
          <a:p>
            <a:r>
              <a:rPr lang="es-CL" altLang="es-CL" sz="4000"/>
              <a:t>Intensidad de una fuente puntual</a:t>
            </a:r>
            <a:endParaRPr lang="es-ES_tradnl" altLang="es-CL" sz="4000"/>
          </a:p>
        </p:txBody>
      </p:sp>
      <p:sp>
        <p:nvSpPr>
          <p:cNvPr id="104452" name="Oval 4">
            <a:extLst>
              <a:ext uri="{FF2B5EF4-FFF2-40B4-BE49-F238E27FC236}">
                <a16:creationId xmlns:a16="http://schemas.microsoft.com/office/drawing/2014/main" id="{9BE2101C-C952-4863-A6DD-E029B62B07A9}"/>
              </a:ext>
            </a:extLst>
          </p:cNvPr>
          <p:cNvSpPr>
            <a:spLocks noChangeArrowheads="1"/>
          </p:cNvSpPr>
          <p:nvPr/>
        </p:nvSpPr>
        <p:spPr bwMode="auto">
          <a:xfrm>
            <a:off x="1295400" y="2420938"/>
            <a:ext cx="792163" cy="792162"/>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04453" name="Oval 5">
            <a:extLst>
              <a:ext uri="{FF2B5EF4-FFF2-40B4-BE49-F238E27FC236}">
                <a16:creationId xmlns:a16="http://schemas.microsoft.com/office/drawing/2014/main" id="{81C3FBE3-7A66-4294-BEB9-A2F95D41E424}"/>
              </a:ext>
            </a:extLst>
          </p:cNvPr>
          <p:cNvSpPr>
            <a:spLocks noChangeArrowheads="1"/>
          </p:cNvSpPr>
          <p:nvPr/>
        </p:nvSpPr>
        <p:spPr bwMode="auto">
          <a:xfrm>
            <a:off x="935038" y="2062163"/>
            <a:ext cx="1511300" cy="1511300"/>
          </a:xfrm>
          <a:prstGeom prst="ellipse">
            <a:avLst/>
          </a:prstGeom>
          <a:noFill/>
          <a:ln w="9525">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04454" name="Oval 6">
            <a:extLst>
              <a:ext uri="{FF2B5EF4-FFF2-40B4-BE49-F238E27FC236}">
                <a16:creationId xmlns:a16="http://schemas.microsoft.com/office/drawing/2014/main" id="{36CD7DC8-205B-4B2F-94C8-F2635A4162E8}"/>
              </a:ext>
            </a:extLst>
          </p:cNvPr>
          <p:cNvSpPr>
            <a:spLocks noChangeArrowheads="1"/>
          </p:cNvSpPr>
          <p:nvPr/>
        </p:nvSpPr>
        <p:spPr bwMode="auto">
          <a:xfrm>
            <a:off x="1116013" y="2241550"/>
            <a:ext cx="1150937" cy="1150938"/>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04455" name="Oval 7">
            <a:extLst>
              <a:ext uri="{FF2B5EF4-FFF2-40B4-BE49-F238E27FC236}">
                <a16:creationId xmlns:a16="http://schemas.microsoft.com/office/drawing/2014/main" id="{27C1830D-D790-488A-A7B9-8740078EA827}"/>
              </a:ext>
            </a:extLst>
          </p:cNvPr>
          <p:cNvSpPr>
            <a:spLocks noChangeArrowheads="1"/>
          </p:cNvSpPr>
          <p:nvPr/>
        </p:nvSpPr>
        <p:spPr bwMode="auto">
          <a:xfrm>
            <a:off x="1476375" y="2601913"/>
            <a:ext cx="431800" cy="4318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04456" name="Oval 8">
            <a:extLst>
              <a:ext uri="{FF2B5EF4-FFF2-40B4-BE49-F238E27FC236}">
                <a16:creationId xmlns:a16="http://schemas.microsoft.com/office/drawing/2014/main" id="{6CB45D3B-7B66-499B-85CB-9AF4CBABED7D}"/>
              </a:ext>
            </a:extLst>
          </p:cNvPr>
          <p:cNvSpPr>
            <a:spLocks noChangeArrowheads="1"/>
          </p:cNvSpPr>
          <p:nvPr/>
        </p:nvSpPr>
        <p:spPr bwMode="auto">
          <a:xfrm>
            <a:off x="1654175" y="2781300"/>
            <a:ext cx="71438"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04457" name="Text Box 9">
            <a:extLst>
              <a:ext uri="{FF2B5EF4-FFF2-40B4-BE49-F238E27FC236}">
                <a16:creationId xmlns:a16="http://schemas.microsoft.com/office/drawing/2014/main" id="{3FEFF2AC-EE05-4D53-99A3-9ACDC03830E4}"/>
              </a:ext>
            </a:extLst>
          </p:cNvPr>
          <p:cNvSpPr txBox="1">
            <a:spLocks noChangeArrowheads="1"/>
          </p:cNvSpPr>
          <p:nvPr/>
        </p:nvSpPr>
        <p:spPr bwMode="auto">
          <a:xfrm>
            <a:off x="898525" y="1484313"/>
            <a:ext cx="7345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a:t>Una fuente puntual emite ondas de sonido igualmente en todas direcciones</a:t>
            </a:r>
            <a:endParaRPr lang="es-ES_tradnl" altLang="es-CL"/>
          </a:p>
        </p:txBody>
      </p:sp>
      <p:sp>
        <p:nvSpPr>
          <p:cNvPr id="104458" name="Text Box 10">
            <a:extLst>
              <a:ext uri="{FF2B5EF4-FFF2-40B4-BE49-F238E27FC236}">
                <a16:creationId xmlns:a16="http://schemas.microsoft.com/office/drawing/2014/main" id="{789ABF9E-BCF7-4A51-A210-369838613FAA}"/>
              </a:ext>
            </a:extLst>
          </p:cNvPr>
          <p:cNvSpPr txBox="1">
            <a:spLocks noChangeArrowheads="1"/>
          </p:cNvSpPr>
          <p:nvPr/>
        </p:nvSpPr>
        <p:spPr bwMode="auto">
          <a:xfrm>
            <a:off x="3059113" y="2133600"/>
            <a:ext cx="5430837"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De la experiencia cotidiana sabemos que la intensidad de </a:t>
            </a:r>
          </a:p>
          <a:p>
            <a:r>
              <a:rPr lang="es-CL" altLang="es-CL"/>
              <a:t>sonido decrece cuando nos alejamos de la fuente.</a:t>
            </a:r>
          </a:p>
          <a:p>
            <a:endParaRPr lang="es-CL" altLang="es-CL"/>
          </a:p>
          <a:p>
            <a:r>
              <a:rPr lang="es-CL" altLang="es-CL"/>
              <a:t>Dado que los frentes de onda son esferas, el área a una </a:t>
            </a:r>
          </a:p>
          <a:p>
            <a:r>
              <a:rPr lang="es-CL" altLang="es-CL"/>
              <a:t>distancia </a:t>
            </a:r>
            <a:r>
              <a:rPr lang="es-CL" altLang="es-CL" b="1" i="1">
                <a:latin typeface="Times New Roman" panose="02020603050405020304" pitchFamily="18" charset="0"/>
              </a:rPr>
              <a:t>r</a:t>
            </a:r>
            <a:r>
              <a:rPr lang="es-CL" altLang="es-CL"/>
              <a:t> de la fuente corresponderá a          , luego la </a:t>
            </a:r>
          </a:p>
          <a:p>
            <a:r>
              <a:rPr lang="es-CL" altLang="es-CL"/>
              <a:t>intensidad toma la forma:</a:t>
            </a:r>
            <a:endParaRPr lang="es-ES_tradnl" altLang="es-CL"/>
          </a:p>
        </p:txBody>
      </p:sp>
      <p:pic>
        <p:nvPicPr>
          <p:cNvPr id="104459" name="Picture 11">
            <a:extLst>
              <a:ext uri="{FF2B5EF4-FFF2-40B4-BE49-F238E27FC236}">
                <a16:creationId xmlns:a16="http://schemas.microsoft.com/office/drawing/2014/main" id="{89F9ABDD-C947-46D0-A888-B37D0FBA60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4033838"/>
            <a:ext cx="2519362"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60" name="Picture 12">
            <a:extLst>
              <a:ext uri="{FF2B5EF4-FFF2-40B4-BE49-F238E27FC236}">
                <a16:creationId xmlns:a16="http://schemas.microsoft.com/office/drawing/2014/main" id="{8A1A7BA0-2E56-428C-8184-1B3FD8E39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3148013"/>
            <a:ext cx="504825" cy="22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61" name="Text Box 13">
            <a:extLst>
              <a:ext uri="{FF2B5EF4-FFF2-40B4-BE49-F238E27FC236}">
                <a16:creationId xmlns:a16="http://schemas.microsoft.com/office/drawing/2014/main" id="{D04A46C8-3906-4A70-99FD-2B73D4B3833A}"/>
              </a:ext>
            </a:extLst>
          </p:cNvPr>
          <p:cNvSpPr txBox="1">
            <a:spLocks noChangeArrowheads="1"/>
          </p:cNvSpPr>
          <p:nvPr/>
        </p:nvSpPr>
        <p:spPr bwMode="auto">
          <a:xfrm>
            <a:off x="611188" y="5368925"/>
            <a:ext cx="80660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a:t>La intensidad de la fuente decrece con el cuadrado de la distancia que separa </a:t>
            </a:r>
          </a:p>
          <a:p>
            <a:r>
              <a:rPr lang="es-CL" altLang="es-CL"/>
              <a:t>el observador de la fuente.</a:t>
            </a:r>
            <a:endParaRPr lang="es-ES_tradnl" altLang="es-CL"/>
          </a:p>
        </p:txBody>
      </p:sp>
      <p:sp>
        <p:nvSpPr>
          <p:cNvPr id="104462" name="Text Box 14">
            <a:extLst>
              <a:ext uri="{FF2B5EF4-FFF2-40B4-BE49-F238E27FC236}">
                <a16:creationId xmlns:a16="http://schemas.microsoft.com/office/drawing/2014/main" id="{C4B16B7C-5077-4F7A-85CA-0CA45B12AD55}"/>
              </a:ext>
            </a:extLst>
          </p:cNvPr>
          <p:cNvSpPr txBox="1">
            <a:spLocks noChangeArrowheads="1"/>
          </p:cNvSpPr>
          <p:nvPr/>
        </p:nvSpPr>
        <p:spPr bwMode="auto">
          <a:xfrm>
            <a:off x="395288" y="4005263"/>
            <a:ext cx="2870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200"/>
              <a:t>Frentes de onda esféricos emitidos por </a:t>
            </a:r>
          </a:p>
          <a:p>
            <a:r>
              <a:rPr lang="es-CL" altLang="es-CL" sz="1200"/>
              <a:t>una fuente puntual. Los frentes de onda</a:t>
            </a:r>
          </a:p>
          <a:p>
            <a:r>
              <a:rPr lang="es-CL" altLang="es-CL" sz="1200"/>
              <a:t>son proyectados como circunferencias </a:t>
            </a:r>
          </a:p>
          <a:p>
            <a:r>
              <a:rPr lang="es-CL" altLang="es-CL" sz="1200"/>
              <a:t>en el plano de esta hoja</a:t>
            </a:r>
            <a:endParaRPr lang="es-ES_tradnl" altLang="es-CL" sz="1200"/>
          </a:p>
        </p:txBody>
      </p:sp>
      <p:sp>
        <p:nvSpPr>
          <p:cNvPr id="104464" name="Line 16">
            <a:extLst>
              <a:ext uri="{FF2B5EF4-FFF2-40B4-BE49-F238E27FC236}">
                <a16:creationId xmlns:a16="http://schemas.microsoft.com/office/drawing/2014/main" id="{C7355AB7-43C7-4227-9E41-E5C551666C7B}"/>
              </a:ext>
            </a:extLst>
          </p:cNvPr>
          <p:cNvSpPr>
            <a:spLocks noChangeShapeType="1"/>
          </p:cNvSpPr>
          <p:nvPr/>
        </p:nvSpPr>
        <p:spPr bwMode="auto">
          <a:xfrm>
            <a:off x="1692275" y="2852738"/>
            <a:ext cx="0" cy="72072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04465" name="Rectangle 17">
            <a:extLst>
              <a:ext uri="{FF2B5EF4-FFF2-40B4-BE49-F238E27FC236}">
                <a16:creationId xmlns:a16="http://schemas.microsoft.com/office/drawing/2014/main" id="{7B7D6644-CF7A-4D6E-B890-2C935FDAFE1B}"/>
              </a:ext>
            </a:extLst>
          </p:cNvPr>
          <p:cNvSpPr>
            <a:spLocks noChangeArrowheads="1"/>
          </p:cNvSpPr>
          <p:nvPr/>
        </p:nvSpPr>
        <p:spPr bwMode="auto">
          <a:xfrm>
            <a:off x="1403350" y="3092450"/>
            <a:ext cx="263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b="1" i="1">
                <a:solidFill>
                  <a:srgbClr val="FF0000"/>
                </a:solidFill>
              </a:rPr>
              <a:t>r</a:t>
            </a:r>
            <a:endParaRPr lang="es-ES_tradnl" altLang="es-CL" b="1" i="1">
              <a:solidFill>
                <a:srgbClr val="FF0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Marcador de número de diapositiva 5">
            <a:extLst>
              <a:ext uri="{FF2B5EF4-FFF2-40B4-BE49-F238E27FC236}">
                <a16:creationId xmlns:a16="http://schemas.microsoft.com/office/drawing/2014/main" id="{EFFA586E-E3D1-4B83-AF58-E759CD736FB2}"/>
              </a:ext>
            </a:extLst>
          </p:cNvPr>
          <p:cNvSpPr>
            <a:spLocks noGrp="1"/>
          </p:cNvSpPr>
          <p:nvPr>
            <p:ph type="sldNum" sz="quarter" idx="12"/>
          </p:nvPr>
        </p:nvSpPr>
        <p:spPr/>
        <p:txBody>
          <a:bodyPr/>
          <a:lstStyle/>
          <a:p>
            <a:fld id="{BCA942FB-CC5A-46D2-82C8-9B581A37E526}" type="slidenum">
              <a:rPr lang="es-ES_tradnl" altLang="es-CL"/>
              <a:pPr/>
              <a:t>65</a:t>
            </a:fld>
            <a:endParaRPr lang="es-ES_tradnl" altLang="es-CL"/>
          </a:p>
        </p:txBody>
      </p:sp>
      <p:pic>
        <p:nvPicPr>
          <p:cNvPr id="97339" name="Picture 59">
            <a:extLst>
              <a:ext uri="{FF2B5EF4-FFF2-40B4-BE49-F238E27FC236}">
                <a16:creationId xmlns:a16="http://schemas.microsoft.com/office/drawing/2014/main" id="{1A99C5A4-76C9-417C-B432-56707D414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3141663"/>
            <a:ext cx="38735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338" name="Picture 58">
            <a:extLst>
              <a:ext uri="{FF2B5EF4-FFF2-40B4-BE49-F238E27FC236}">
                <a16:creationId xmlns:a16="http://schemas.microsoft.com/office/drawing/2014/main" id="{0CC9945D-171A-4E3A-91E8-AA54148F7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412875"/>
            <a:ext cx="38735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282" name="Rectangle 2">
            <a:extLst>
              <a:ext uri="{FF2B5EF4-FFF2-40B4-BE49-F238E27FC236}">
                <a16:creationId xmlns:a16="http://schemas.microsoft.com/office/drawing/2014/main" id="{C4CF75CF-0756-4216-AF68-3EFA7783B392}"/>
              </a:ext>
            </a:extLst>
          </p:cNvPr>
          <p:cNvSpPr>
            <a:spLocks noGrp="1" noChangeArrowheads="1"/>
          </p:cNvSpPr>
          <p:nvPr>
            <p:ph type="title"/>
          </p:nvPr>
        </p:nvSpPr>
        <p:spPr/>
        <p:txBody>
          <a:bodyPr/>
          <a:lstStyle/>
          <a:p>
            <a:r>
              <a:rPr lang="es-CL" altLang="es-CL" sz="4000"/>
              <a:t>Interferencia de ondas de sonido</a:t>
            </a:r>
            <a:endParaRPr lang="es-ES_tradnl" altLang="es-CL" sz="4000"/>
          </a:p>
        </p:txBody>
      </p:sp>
      <p:sp>
        <p:nvSpPr>
          <p:cNvPr id="97284" name="Line 4">
            <a:extLst>
              <a:ext uri="{FF2B5EF4-FFF2-40B4-BE49-F238E27FC236}">
                <a16:creationId xmlns:a16="http://schemas.microsoft.com/office/drawing/2014/main" id="{8B64761E-B503-4406-9CF4-21A70FF96E5E}"/>
              </a:ext>
            </a:extLst>
          </p:cNvPr>
          <p:cNvSpPr>
            <a:spLocks noChangeShapeType="1"/>
          </p:cNvSpPr>
          <p:nvPr/>
        </p:nvSpPr>
        <p:spPr bwMode="auto">
          <a:xfrm>
            <a:off x="1189038" y="1724025"/>
            <a:ext cx="2303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97285" name="Line 5">
            <a:extLst>
              <a:ext uri="{FF2B5EF4-FFF2-40B4-BE49-F238E27FC236}">
                <a16:creationId xmlns:a16="http://schemas.microsoft.com/office/drawing/2014/main" id="{241D6C70-AAB6-482C-9EDE-E655F026826A}"/>
              </a:ext>
            </a:extLst>
          </p:cNvPr>
          <p:cNvSpPr>
            <a:spLocks noChangeShapeType="1"/>
          </p:cNvSpPr>
          <p:nvPr/>
        </p:nvSpPr>
        <p:spPr bwMode="auto">
          <a:xfrm>
            <a:off x="1476375" y="2011363"/>
            <a:ext cx="172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97286" name="Line 6">
            <a:extLst>
              <a:ext uri="{FF2B5EF4-FFF2-40B4-BE49-F238E27FC236}">
                <a16:creationId xmlns:a16="http://schemas.microsoft.com/office/drawing/2014/main" id="{30C9EF60-0AAA-458A-80C3-807742E29B91}"/>
              </a:ext>
            </a:extLst>
          </p:cNvPr>
          <p:cNvSpPr>
            <a:spLocks noChangeShapeType="1"/>
          </p:cNvSpPr>
          <p:nvPr/>
        </p:nvSpPr>
        <p:spPr bwMode="auto">
          <a:xfrm>
            <a:off x="1476375" y="2874963"/>
            <a:ext cx="2519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97287" name="Line 7">
            <a:extLst>
              <a:ext uri="{FF2B5EF4-FFF2-40B4-BE49-F238E27FC236}">
                <a16:creationId xmlns:a16="http://schemas.microsoft.com/office/drawing/2014/main" id="{5DBAFC1E-5D99-4DAB-A4C9-BB04270BBF1A}"/>
              </a:ext>
            </a:extLst>
          </p:cNvPr>
          <p:cNvSpPr>
            <a:spLocks noChangeShapeType="1"/>
          </p:cNvSpPr>
          <p:nvPr/>
        </p:nvSpPr>
        <p:spPr bwMode="auto">
          <a:xfrm>
            <a:off x="1187450" y="3163888"/>
            <a:ext cx="30972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97288" name="Line 8">
            <a:extLst>
              <a:ext uri="{FF2B5EF4-FFF2-40B4-BE49-F238E27FC236}">
                <a16:creationId xmlns:a16="http://schemas.microsoft.com/office/drawing/2014/main" id="{FF96A94C-F044-4D41-B1DF-83643DDCE075}"/>
              </a:ext>
            </a:extLst>
          </p:cNvPr>
          <p:cNvSpPr>
            <a:spLocks noChangeShapeType="1"/>
          </p:cNvSpPr>
          <p:nvPr/>
        </p:nvSpPr>
        <p:spPr bwMode="auto">
          <a:xfrm>
            <a:off x="1187450" y="1724025"/>
            <a:ext cx="0" cy="14398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97290" name="Line 10">
            <a:extLst>
              <a:ext uri="{FF2B5EF4-FFF2-40B4-BE49-F238E27FC236}">
                <a16:creationId xmlns:a16="http://schemas.microsoft.com/office/drawing/2014/main" id="{854B961F-FAA6-4C37-9533-808BB66C64C5}"/>
              </a:ext>
            </a:extLst>
          </p:cNvPr>
          <p:cNvSpPr>
            <a:spLocks noChangeShapeType="1"/>
          </p:cNvSpPr>
          <p:nvPr/>
        </p:nvSpPr>
        <p:spPr bwMode="auto">
          <a:xfrm>
            <a:off x="1476375" y="2011363"/>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97291" name="Line 11">
            <a:extLst>
              <a:ext uri="{FF2B5EF4-FFF2-40B4-BE49-F238E27FC236}">
                <a16:creationId xmlns:a16="http://schemas.microsoft.com/office/drawing/2014/main" id="{58E0C685-8A83-4EB8-95D1-CB98DA51BC10}"/>
              </a:ext>
            </a:extLst>
          </p:cNvPr>
          <p:cNvSpPr>
            <a:spLocks noChangeShapeType="1"/>
          </p:cNvSpPr>
          <p:nvPr/>
        </p:nvSpPr>
        <p:spPr bwMode="auto">
          <a:xfrm>
            <a:off x="3492500" y="1724025"/>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97292" name="Line 12">
            <a:extLst>
              <a:ext uri="{FF2B5EF4-FFF2-40B4-BE49-F238E27FC236}">
                <a16:creationId xmlns:a16="http://schemas.microsoft.com/office/drawing/2014/main" id="{9C28D22F-EF7D-4369-ADB8-118ACF734CA9}"/>
              </a:ext>
            </a:extLst>
          </p:cNvPr>
          <p:cNvSpPr>
            <a:spLocks noChangeShapeType="1"/>
          </p:cNvSpPr>
          <p:nvPr/>
        </p:nvSpPr>
        <p:spPr bwMode="auto">
          <a:xfrm>
            <a:off x="3203575" y="2011363"/>
            <a:ext cx="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97293" name="Line 13">
            <a:extLst>
              <a:ext uri="{FF2B5EF4-FFF2-40B4-BE49-F238E27FC236}">
                <a16:creationId xmlns:a16="http://schemas.microsoft.com/office/drawing/2014/main" id="{D3185773-CF56-4FEE-8CC4-0BCA09D2CCA5}"/>
              </a:ext>
            </a:extLst>
          </p:cNvPr>
          <p:cNvSpPr>
            <a:spLocks noChangeShapeType="1"/>
          </p:cNvSpPr>
          <p:nvPr/>
        </p:nvSpPr>
        <p:spPr bwMode="auto">
          <a:xfrm>
            <a:off x="3203575" y="2587625"/>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97294" name="Line 14">
            <a:extLst>
              <a:ext uri="{FF2B5EF4-FFF2-40B4-BE49-F238E27FC236}">
                <a16:creationId xmlns:a16="http://schemas.microsoft.com/office/drawing/2014/main" id="{095914F3-5EAC-4843-838B-174321E7287B}"/>
              </a:ext>
            </a:extLst>
          </p:cNvPr>
          <p:cNvSpPr>
            <a:spLocks noChangeShapeType="1"/>
          </p:cNvSpPr>
          <p:nvPr/>
        </p:nvSpPr>
        <p:spPr bwMode="auto">
          <a:xfrm>
            <a:off x="3492500" y="2300288"/>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97295" name="Line 15">
            <a:extLst>
              <a:ext uri="{FF2B5EF4-FFF2-40B4-BE49-F238E27FC236}">
                <a16:creationId xmlns:a16="http://schemas.microsoft.com/office/drawing/2014/main" id="{7BD4A4C4-F5F7-4FA3-B559-19D69F0E209A}"/>
              </a:ext>
            </a:extLst>
          </p:cNvPr>
          <p:cNvSpPr>
            <a:spLocks noChangeShapeType="1"/>
          </p:cNvSpPr>
          <p:nvPr/>
        </p:nvSpPr>
        <p:spPr bwMode="auto">
          <a:xfrm>
            <a:off x="4284663" y="2300288"/>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97296" name="Line 16">
            <a:extLst>
              <a:ext uri="{FF2B5EF4-FFF2-40B4-BE49-F238E27FC236}">
                <a16:creationId xmlns:a16="http://schemas.microsoft.com/office/drawing/2014/main" id="{839FF1DD-FD74-4627-9759-00A0D08B5B2D}"/>
              </a:ext>
            </a:extLst>
          </p:cNvPr>
          <p:cNvSpPr>
            <a:spLocks noChangeShapeType="1"/>
          </p:cNvSpPr>
          <p:nvPr/>
        </p:nvSpPr>
        <p:spPr bwMode="auto">
          <a:xfrm>
            <a:off x="4284663" y="287496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97297" name="Line 17">
            <a:extLst>
              <a:ext uri="{FF2B5EF4-FFF2-40B4-BE49-F238E27FC236}">
                <a16:creationId xmlns:a16="http://schemas.microsoft.com/office/drawing/2014/main" id="{67DC2650-2E46-48C4-A0F2-07EE4C309754}"/>
              </a:ext>
            </a:extLst>
          </p:cNvPr>
          <p:cNvSpPr>
            <a:spLocks noChangeShapeType="1"/>
          </p:cNvSpPr>
          <p:nvPr/>
        </p:nvSpPr>
        <p:spPr bwMode="auto">
          <a:xfrm>
            <a:off x="3995738" y="2587625"/>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97298" name="Line 18">
            <a:extLst>
              <a:ext uri="{FF2B5EF4-FFF2-40B4-BE49-F238E27FC236}">
                <a16:creationId xmlns:a16="http://schemas.microsoft.com/office/drawing/2014/main" id="{CFE18CDC-5E69-46E8-8773-9D00E40A0622}"/>
              </a:ext>
            </a:extLst>
          </p:cNvPr>
          <p:cNvSpPr>
            <a:spLocks noChangeShapeType="1"/>
          </p:cNvSpPr>
          <p:nvPr/>
        </p:nvSpPr>
        <p:spPr bwMode="auto">
          <a:xfrm>
            <a:off x="4284663" y="258762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97299" name="Line 19">
            <a:extLst>
              <a:ext uri="{FF2B5EF4-FFF2-40B4-BE49-F238E27FC236}">
                <a16:creationId xmlns:a16="http://schemas.microsoft.com/office/drawing/2014/main" id="{F89A7688-CB60-4589-9E6B-8BA8DFD85489}"/>
              </a:ext>
            </a:extLst>
          </p:cNvPr>
          <p:cNvSpPr>
            <a:spLocks noChangeShapeType="1"/>
          </p:cNvSpPr>
          <p:nvPr/>
        </p:nvSpPr>
        <p:spPr bwMode="auto">
          <a:xfrm>
            <a:off x="4284663" y="2874963"/>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pic>
        <p:nvPicPr>
          <p:cNvPr id="97300" name="Picture 20">
            <a:extLst>
              <a:ext uri="{FF2B5EF4-FFF2-40B4-BE49-F238E27FC236}">
                <a16:creationId xmlns:a16="http://schemas.microsoft.com/office/drawing/2014/main" id="{2C1D468A-D885-4B48-AD7F-C650FF74A7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2516188"/>
            <a:ext cx="361950" cy="431800"/>
          </a:xfrm>
          <a:prstGeom prst="rect">
            <a:avLst/>
          </a:prstGeom>
          <a:noFill/>
          <a:extLst>
            <a:ext uri="{909E8E84-426E-40DD-AFC4-6F175D3DCCD1}">
              <a14:hiddenFill xmlns:a14="http://schemas.microsoft.com/office/drawing/2010/main">
                <a:solidFill>
                  <a:srgbClr val="FFFFFF"/>
                </a:solidFill>
              </a14:hiddenFill>
            </a:ext>
          </a:extLst>
        </p:spPr>
      </p:pic>
      <p:pic>
        <p:nvPicPr>
          <p:cNvPr id="97303" name="Picture 23">
            <a:extLst>
              <a:ext uri="{FF2B5EF4-FFF2-40B4-BE49-F238E27FC236}">
                <a16:creationId xmlns:a16="http://schemas.microsoft.com/office/drawing/2014/main" id="{0D0C0190-52B2-4A38-8631-4775A57A13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1749425"/>
            <a:ext cx="3460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304" name="Picture 24">
            <a:extLst>
              <a:ext uri="{FF2B5EF4-FFF2-40B4-BE49-F238E27FC236}">
                <a16:creationId xmlns:a16="http://schemas.microsoft.com/office/drawing/2014/main" id="{505A6802-36C4-4C7A-859A-545FB16755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0050" y="1749425"/>
            <a:ext cx="3460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305" name="Picture 25">
            <a:extLst>
              <a:ext uri="{FF2B5EF4-FFF2-40B4-BE49-F238E27FC236}">
                <a16:creationId xmlns:a16="http://schemas.microsoft.com/office/drawing/2014/main" id="{89801B8E-567E-4389-8DD2-43580B4BBE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1749425"/>
            <a:ext cx="3460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306" name="Picture 26">
            <a:extLst>
              <a:ext uri="{FF2B5EF4-FFF2-40B4-BE49-F238E27FC236}">
                <a16:creationId xmlns:a16="http://schemas.microsoft.com/office/drawing/2014/main" id="{FDD4B4AA-03F0-4A37-8EF7-BD8F5610FC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50" y="1749425"/>
            <a:ext cx="3460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307" name="Picture 27">
            <a:extLst>
              <a:ext uri="{FF2B5EF4-FFF2-40B4-BE49-F238E27FC236}">
                <a16:creationId xmlns:a16="http://schemas.microsoft.com/office/drawing/2014/main" id="{999D54E1-16B4-43A2-965F-53B07173C5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9538" y="1749425"/>
            <a:ext cx="3460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308" name="Picture 28">
            <a:extLst>
              <a:ext uri="{FF2B5EF4-FFF2-40B4-BE49-F238E27FC236}">
                <a16:creationId xmlns:a16="http://schemas.microsoft.com/office/drawing/2014/main" id="{16580BD3-4A68-4820-8E3C-BB16D44AB0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1749425"/>
            <a:ext cx="3460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310" name="Picture 30">
            <a:extLst>
              <a:ext uri="{FF2B5EF4-FFF2-40B4-BE49-F238E27FC236}">
                <a16:creationId xmlns:a16="http://schemas.microsoft.com/office/drawing/2014/main" id="{7C408AE7-6A09-49D6-B7DF-B39629EDB874}"/>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2911475"/>
            <a:ext cx="3460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311" name="Picture 31">
            <a:extLst>
              <a:ext uri="{FF2B5EF4-FFF2-40B4-BE49-F238E27FC236}">
                <a16:creationId xmlns:a16="http://schemas.microsoft.com/office/drawing/2014/main" id="{068AE20F-E6BC-4A2A-B398-3483973DFC0B}"/>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0050" y="2911475"/>
            <a:ext cx="3460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312" name="Picture 32">
            <a:extLst>
              <a:ext uri="{FF2B5EF4-FFF2-40B4-BE49-F238E27FC236}">
                <a16:creationId xmlns:a16="http://schemas.microsoft.com/office/drawing/2014/main" id="{BE5E1900-1E6E-4E4C-8E49-7ACC9AFDE71D}"/>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911475"/>
            <a:ext cx="3460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313" name="Picture 33">
            <a:extLst>
              <a:ext uri="{FF2B5EF4-FFF2-40B4-BE49-F238E27FC236}">
                <a16:creationId xmlns:a16="http://schemas.microsoft.com/office/drawing/2014/main" id="{84C498B9-60C8-4835-BE47-7639EE20F9CE}"/>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50" y="2911475"/>
            <a:ext cx="3460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314" name="Picture 34">
            <a:extLst>
              <a:ext uri="{FF2B5EF4-FFF2-40B4-BE49-F238E27FC236}">
                <a16:creationId xmlns:a16="http://schemas.microsoft.com/office/drawing/2014/main" id="{762263E9-2475-44ED-804D-B7C9E3247045}"/>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9538" y="2911475"/>
            <a:ext cx="3460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315" name="Picture 35">
            <a:extLst>
              <a:ext uri="{FF2B5EF4-FFF2-40B4-BE49-F238E27FC236}">
                <a16:creationId xmlns:a16="http://schemas.microsoft.com/office/drawing/2014/main" id="{49B22F44-B7B1-4776-A88C-E42C7414FEC7}"/>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2911475"/>
            <a:ext cx="3460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316" name="Picture 36">
            <a:extLst>
              <a:ext uri="{FF2B5EF4-FFF2-40B4-BE49-F238E27FC236}">
                <a16:creationId xmlns:a16="http://schemas.microsoft.com/office/drawing/2014/main" id="{E835F3D9-58A4-4953-BD8E-E2DADA6213EA}"/>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911475"/>
            <a:ext cx="3460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317" name="Picture 37">
            <a:extLst>
              <a:ext uri="{FF2B5EF4-FFF2-40B4-BE49-F238E27FC236}">
                <a16:creationId xmlns:a16="http://schemas.microsoft.com/office/drawing/2014/main" id="{BA75F77C-1F26-4923-8CED-460F55BDBAF7}"/>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4738" y="2911475"/>
            <a:ext cx="3460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318" name="Picture 38">
            <a:extLst>
              <a:ext uri="{FF2B5EF4-FFF2-40B4-BE49-F238E27FC236}">
                <a16:creationId xmlns:a16="http://schemas.microsoft.com/office/drawing/2014/main" id="{23AC1D12-DB58-4398-B8DF-9488B033CE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2150" y="1939925"/>
            <a:ext cx="214313"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319" name="Picture 39">
            <a:extLst>
              <a:ext uri="{FF2B5EF4-FFF2-40B4-BE49-F238E27FC236}">
                <a16:creationId xmlns:a16="http://schemas.microsoft.com/office/drawing/2014/main" id="{B7CA4B48-B2AB-4180-AB93-17CA6AF391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4313" y="2746375"/>
            <a:ext cx="214312"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320" name="Picture 40">
            <a:extLst>
              <a:ext uri="{FF2B5EF4-FFF2-40B4-BE49-F238E27FC236}">
                <a16:creationId xmlns:a16="http://schemas.microsoft.com/office/drawing/2014/main" id="{18E8402C-D16B-4932-BBCC-00048D4E06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8188" y="1939925"/>
            <a:ext cx="214312"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321" name="Picture 41">
            <a:extLst>
              <a:ext uri="{FF2B5EF4-FFF2-40B4-BE49-F238E27FC236}">
                <a16:creationId xmlns:a16="http://schemas.microsoft.com/office/drawing/2014/main" id="{77AA1192-66EE-4AAA-919A-9160E8BCF3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3963" y="1866900"/>
            <a:ext cx="214312"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322" name="Picture 42">
            <a:extLst>
              <a:ext uri="{FF2B5EF4-FFF2-40B4-BE49-F238E27FC236}">
                <a16:creationId xmlns:a16="http://schemas.microsoft.com/office/drawing/2014/main" id="{F5DDC311-8D08-4B5E-BC88-A6437C5A5C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3963" y="2601913"/>
            <a:ext cx="214312"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9" name="Picture 9">
            <a:extLst>
              <a:ext uri="{FF2B5EF4-FFF2-40B4-BE49-F238E27FC236}">
                <a16:creationId xmlns:a16="http://schemas.microsoft.com/office/drawing/2014/main" id="{F030DCE1-874A-4FC2-AB82-020220692856}"/>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28675" y="2155825"/>
            <a:ext cx="514350" cy="514350"/>
          </a:xfrm>
          <a:prstGeom prst="rect">
            <a:avLst/>
          </a:prstGeom>
          <a:noFill/>
          <a:extLst>
            <a:ext uri="{909E8E84-426E-40DD-AFC4-6F175D3DCCD1}">
              <a14:hiddenFill xmlns:a14="http://schemas.microsoft.com/office/drawing/2010/main">
                <a:solidFill>
                  <a:srgbClr val="FFFFFF"/>
                </a:solidFill>
              </a14:hiddenFill>
            </a:ext>
          </a:extLst>
        </p:spPr>
      </p:pic>
      <p:pic>
        <p:nvPicPr>
          <p:cNvPr id="97325" name="Picture 45">
            <a:extLst>
              <a:ext uri="{FF2B5EF4-FFF2-40B4-BE49-F238E27FC236}">
                <a16:creationId xmlns:a16="http://schemas.microsoft.com/office/drawing/2014/main" id="{A09F50F9-482F-42AE-A504-619F820D66DE}"/>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7863" y="2332038"/>
            <a:ext cx="3460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326" name="Picture 46">
            <a:extLst>
              <a:ext uri="{FF2B5EF4-FFF2-40B4-BE49-F238E27FC236}">
                <a16:creationId xmlns:a16="http://schemas.microsoft.com/office/drawing/2014/main" id="{721395A3-4A5B-4ECB-98F6-00D3450DCBF8}"/>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1713" y="2332038"/>
            <a:ext cx="3460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327" name="Picture 47">
            <a:extLst>
              <a:ext uri="{FF2B5EF4-FFF2-40B4-BE49-F238E27FC236}">
                <a16:creationId xmlns:a16="http://schemas.microsoft.com/office/drawing/2014/main" id="{2C56963A-6B8C-4650-B820-A03B169C4B3A}"/>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3500" y="2332038"/>
            <a:ext cx="3460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329" name="Picture 49">
            <a:extLst>
              <a:ext uri="{FF2B5EF4-FFF2-40B4-BE49-F238E27FC236}">
                <a16:creationId xmlns:a16="http://schemas.microsoft.com/office/drawing/2014/main" id="{CAAF8624-2728-45D0-8126-DA96CF4C9DEC}"/>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4488" y="2632075"/>
            <a:ext cx="3460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330" name="Text Box 50">
            <a:extLst>
              <a:ext uri="{FF2B5EF4-FFF2-40B4-BE49-F238E27FC236}">
                <a16:creationId xmlns:a16="http://schemas.microsoft.com/office/drawing/2014/main" id="{9DDEC52E-C7BB-4A53-9829-D54B382832C8}"/>
              </a:ext>
            </a:extLst>
          </p:cNvPr>
          <p:cNvSpPr txBox="1">
            <a:spLocks noChangeArrowheads="1"/>
          </p:cNvSpPr>
          <p:nvPr/>
        </p:nvSpPr>
        <p:spPr bwMode="auto">
          <a:xfrm>
            <a:off x="539750" y="2874963"/>
            <a:ext cx="682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200" b="1"/>
              <a:t>emisor</a:t>
            </a:r>
            <a:endParaRPr lang="es-ES_tradnl" altLang="es-CL" sz="1200" b="1"/>
          </a:p>
        </p:txBody>
      </p:sp>
      <p:sp>
        <p:nvSpPr>
          <p:cNvPr id="97331" name="Text Box 51">
            <a:extLst>
              <a:ext uri="{FF2B5EF4-FFF2-40B4-BE49-F238E27FC236}">
                <a16:creationId xmlns:a16="http://schemas.microsoft.com/office/drawing/2014/main" id="{197CF651-158A-4467-B6B3-EB55D65ACF1C}"/>
              </a:ext>
            </a:extLst>
          </p:cNvPr>
          <p:cNvSpPr txBox="1">
            <a:spLocks noChangeArrowheads="1"/>
          </p:cNvSpPr>
          <p:nvPr/>
        </p:nvSpPr>
        <p:spPr bwMode="auto">
          <a:xfrm>
            <a:off x="4356100" y="3019425"/>
            <a:ext cx="792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200" b="1"/>
              <a:t>receptor</a:t>
            </a:r>
            <a:endParaRPr lang="es-ES_tradnl" altLang="es-CL" sz="1200" b="1"/>
          </a:p>
        </p:txBody>
      </p:sp>
      <p:sp>
        <p:nvSpPr>
          <p:cNvPr id="97332" name="Text Box 52">
            <a:extLst>
              <a:ext uri="{FF2B5EF4-FFF2-40B4-BE49-F238E27FC236}">
                <a16:creationId xmlns:a16="http://schemas.microsoft.com/office/drawing/2014/main" id="{667B26AA-9297-4C4F-9AD0-386AA22E5B3A}"/>
              </a:ext>
            </a:extLst>
          </p:cNvPr>
          <p:cNvSpPr txBox="1">
            <a:spLocks noChangeArrowheads="1"/>
          </p:cNvSpPr>
          <p:nvPr/>
        </p:nvSpPr>
        <p:spPr bwMode="auto">
          <a:xfrm>
            <a:off x="5435600" y="1484313"/>
            <a:ext cx="3513138"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a:t>Las ondas de sonido emitidas en </a:t>
            </a:r>
            <a:r>
              <a:rPr lang="es-CL" altLang="es-CL" b="1" i="1">
                <a:latin typeface="Times New Roman" panose="02020603050405020304" pitchFamily="18" charset="0"/>
              </a:rPr>
              <a:t>E</a:t>
            </a:r>
            <a:r>
              <a:rPr lang="es-CL" altLang="es-CL"/>
              <a:t> siguen dos caminos diferentes. La mitad de la energía del sonido toma el camino de arriba      y la otra mitad el camino de abajo</a:t>
            </a:r>
            <a:endParaRPr lang="es-CL" altLang="es-CL" b="1" i="1">
              <a:latin typeface="Times New Roman" panose="02020603050405020304" pitchFamily="18" charset="0"/>
            </a:endParaRPr>
          </a:p>
          <a:p>
            <a:r>
              <a:rPr lang="es-CL" altLang="es-CL"/>
              <a:t>Las ondas de sonido que llegan a</a:t>
            </a:r>
            <a:r>
              <a:rPr lang="es-CL" altLang="es-CL" b="1" i="1">
                <a:latin typeface="Times New Roman" panose="02020603050405020304" pitchFamily="18" charset="0"/>
              </a:rPr>
              <a:t> R </a:t>
            </a:r>
            <a:r>
              <a:rPr lang="es-CL" altLang="es-CL"/>
              <a:t>pueden venir de cualquiera de estos dos caminos</a:t>
            </a:r>
            <a:endParaRPr lang="es-ES_tradnl" altLang="es-CL"/>
          </a:p>
        </p:txBody>
      </p:sp>
      <p:sp>
        <p:nvSpPr>
          <p:cNvPr id="97333" name="Text Box 53">
            <a:extLst>
              <a:ext uri="{FF2B5EF4-FFF2-40B4-BE49-F238E27FC236}">
                <a16:creationId xmlns:a16="http://schemas.microsoft.com/office/drawing/2014/main" id="{555CD076-3E2E-478D-9D1B-C148879DC952}"/>
              </a:ext>
            </a:extLst>
          </p:cNvPr>
          <p:cNvSpPr txBox="1">
            <a:spLocks noChangeArrowheads="1"/>
          </p:cNvSpPr>
          <p:nvPr/>
        </p:nvSpPr>
        <p:spPr bwMode="auto">
          <a:xfrm>
            <a:off x="755650" y="1866900"/>
            <a:ext cx="319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b="1" i="1">
                <a:latin typeface="Times New Roman" panose="02020603050405020304" pitchFamily="18" charset="0"/>
              </a:rPr>
              <a:t>E</a:t>
            </a:r>
            <a:endParaRPr lang="es-ES_tradnl" altLang="es-CL" b="1" i="1">
              <a:latin typeface="Times New Roman" panose="02020603050405020304" pitchFamily="18" charset="0"/>
            </a:endParaRPr>
          </a:p>
        </p:txBody>
      </p:sp>
      <p:sp>
        <p:nvSpPr>
          <p:cNvPr id="97334" name="Text Box 54">
            <a:extLst>
              <a:ext uri="{FF2B5EF4-FFF2-40B4-BE49-F238E27FC236}">
                <a16:creationId xmlns:a16="http://schemas.microsoft.com/office/drawing/2014/main" id="{996CBE92-F433-4183-9BBF-031979DD8EBE}"/>
              </a:ext>
            </a:extLst>
          </p:cNvPr>
          <p:cNvSpPr txBox="1">
            <a:spLocks noChangeArrowheads="1"/>
          </p:cNvSpPr>
          <p:nvPr/>
        </p:nvSpPr>
        <p:spPr bwMode="auto">
          <a:xfrm>
            <a:off x="4500563" y="2155825"/>
            <a:ext cx="319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b="1" i="1">
                <a:latin typeface="Times New Roman" panose="02020603050405020304" pitchFamily="18" charset="0"/>
              </a:rPr>
              <a:t>R</a:t>
            </a:r>
            <a:endParaRPr lang="es-ES_tradnl" altLang="es-CL" b="1" i="1">
              <a:latin typeface="Times New Roman" panose="02020603050405020304" pitchFamily="18" charset="0"/>
            </a:endParaRPr>
          </a:p>
        </p:txBody>
      </p:sp>
      <p:sp>
        <p:nvSpPr>
          <p:cNvPr id="97335" name="Text Box 55">
            <a:extLst>
              <a:ext uri="{FF2B5EF4-FFF2-40B4-BE49-F238E27FC236}">
                <a16:creationId xmlns:a16="http://schemas.microsoft.com/office/drawing/2014/main" id="{8E70ECA8-4D02-4926-A10C-D556EC4045CB}"/>
              </a:ext>
            </a:extLst>
          </p:cNvPr>
          <p:cNvSpPr txBox="1">
            <a:spLocks noChangeArrowheads="1"/>
          </p:cNvSpPr>
          <p:nvPr/>
        </p:nvSpPr>
        <p:spPr bwMode="auto">
          <a:xfrm>
            <a:off x="539750" y="3716338"/>
            <a:ext cx="8101013"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a:t>Debido a la superposición de las ondas de sonido en </a:t>
            </a:r>
            <a:r>
              <a:rPr lang="es-CL" altLang="es-CL" b="1" i="1">
                <a:latin typeface="Times New Roman" panose="02020603050405020304" pitchFamily="18" charset="0"/>
              </a:rPr>
              <a:t>R</a:t>
            </a:r>
            <a:r>
              <a:rPr lang="es-CL" altLang="es-CL"/>
              <a:t>, las cuales siguen diferentes caminos, se presenta interferencia entre estas ondas de sonido.</a:t>
            </a:r>
          </a:p>
          <a:p>
            <a:endParaRPr lang="es-CL" altLang="es-CL"/>
          </a:p>
          <a:p>
            <a:r>
              <a:rPr lang="es-CL" altLang="es-CL"/>
              <a:t>Si la diferencia de camino es un múltiplo entero de</a:t>
            </a:r>
            <a:r>
              <a:rPr lang="es-CL" altLang="es-CL" b="1" i="1">
                <a:latin typeface="Times New Roman" panose="02020603050405020304" pitchFamily="18" charset="0"/>
              </a:rPr>
              <a:t> </a:t>
            </a:r>
            <a:r>
              <a:rPr lang="el-GR" altLang="es-CL" b="1" i="1">
                <a:latin typeface="Times New Roman" panose="02020603050405020304" pitchFamily="18" charset="0"/>
                <a:cs typeface="Arial" panose="020B0604020202020204" pitchFamily="34" charset="0"/>
              </a:rPr>
              <a:t>λ</a:t>
            </a:r>
            <a:r>
              <a:rPr lang="es-CL" altLang="es-CL" b="1" i="1">
                <a:latin typeface="Times New Roman" panose="02020603050405020304" pitchFamily="18" charset="0"/>
                <a:cs typeface="Arial" panose="020B0604020202020204" pitchFamily="34" charset="0"/>
              </a:rPr>
              <a:t> </a:t>
            </a:r>
            <a:r>
              <a:rPr lang="es-CL" altLang="es-CL">
                <a:cs typeface="Arial" panose="020B0604020202020204" pitchFamily="34" charset="0"/>
              </a:rPr>
              <a:t>(longitud de onda) se presenta interferencia constructiva. Si la diferencia de camino es un múltiplo semi-entero de </a:t>
            </a:r>
            <a:r>
              <a:rPr lang="el-GR" altLang="es-CL" b="1" i="1"/>
              <a:t>λ</a:t>
            </a:r>
            <a:r>
              <a:rPr lang="es-CL" altLang="es-CL" b="1" i="1"/>
              <a:t>, </a:t>
            </a:r>
            <a:r>
              <a:rPr lang="es-CL" altLang="es-CL"/>
              <a:t>se presenta interferencia destructiva.</a:t>
            </a:r>
          </a:p>
          <a:p>
            <a:endParaRPr lang="es-CL" altLang="es-CL"/>
          </a:p>
          <a:p>
            <a:r>
              <a:rPr lang="es-CL" altLang="es-CL"/>
              <a:t>Puede aparecer una diferencia de fase cuando dos ondas generadas por la misma fuente viajan por caminos diferentes de distinta longitud.</a:t>
            </a:r>
            <a:endParaRPr lang="el-GR" altLang="es-CL"/>
          </a:p>
        </p:txBody>
      </p:sp>
      <p:pic>
        <p:nvPicPr>
          <p:cNvPr id="97340" name="Picture 60">
            <a:extLst>
              <a:ext uri="{FF2B5EF4-FFF2-40B4-BE49-F238E27FC236}">
                <a16:creationId xmlns:a16="http://schemas.microsoft.com/office/drawing/2014/main" id="{5AB43D88-FCB4-4E4D-8EFF-BA8B4EF77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2276475"/>
            <a:ext cx="287338"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341" name="Picture 61">
            <a:extLst>
              <a:ext uri="{FF2B5EF4-FFF2-40B4-BE49-F238E27FC236}">
                <a16:creationId xmlns:a16="http://schemas.microsoft.com/office/drawing/2014/main" id="{C4D8EFC8-7684-4094-827E-E916416E01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2514600"/>
            <a:ext cx="287337"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número de diapositiva 5">
            <a:extLst>
              <a:ext uri="{FF2B5EF4-FFF2-40B4-BE49-F238E27FC236}">
                <a16:creationId xmlns:a16="http://schemas.microsoft.com/office/drawing/2014/main" id="{17664FC2-47B1-47BE-9360-F5D160E7FAEF}"/>
              </a:ext>
            </a:extLst>
          </p:cNvPr>
          <p:cNvSpPr>
            <a:spLocks noGrp="1"/>
          </p:cNvSpPr>
          <p:nvPr>
            <p:ph type="sldNum" sz="quarter" idx="12"/>
          </p:nvPr>
        </p:nvSpPr>
        <p:spPr/>
        <p:txBody>
          <a:bodyPr/>
          <a:lstStyle/>
          <a:p>
            <a:fld id="{5830FC55-6860-4054-A89E-6CE56D3D2C2A}" type="slidenum">
              <a:rPr lang="es-ES_tradnl" altLang="es-CL"/>
              <a:pPr/>
              <a:t>66</a:t>
            </a:fld>
            <a:endParaRPr lang="es-ES_tradnl" altLang="es-CL"/>
          </a:p>
        </p:txBody>
      </p:sp>
      <p:pic>
        <p:nvPicPr>
          <p:cNvPr id="111623" name="Picture 7">
            <a:extLst>
              <a:ext uri="{FF2B5EF4-FFF2-40B4-BE49-F238E27FC236}">
                <a16:creationId xmlns:a16="http://schemas.microsoft.com/office/drawing/2014/main" id="{3BEC6601-7C4C-45BA-99AD-BFBD86B1C5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925888"/>
            <a:ext cx="6618287"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618" name="Rectangle 2">
            <a:extLst>
              <a:ext uri="{FF2B5EF4-FFF2-40B4-BE49-F238E27FC236}">
                <a16:creationId xmlns:a16="http://schemas.microsoft.com/office/drawing/2014/main" id="{81B0EDB8-E270-42A9-91A9-15E0532FA343}"/>
              </a:ext>
            </a:extLst>
          </p:cNvPr>
          <p:cNvSpPr>
            <a:spLocks noGrp="1" noChangeArrowheads="1"/>
          </p:cNvSpPr>
          <p:nvPr>
            <p:ph type="title"/>
          </p:nvPr>
        </p:nvSpPr>
        <p:spPr/>
        <p:txBody>
          <a:bodyPr/>
          <a:lstStyle/>
          <a:p>
            <a:r>
              <a:rPr lang="es-CL" altLang="es-CL" sz="4000"/>
              <a:t>Interferencia de ondas de sonido</a:t>
            </a:r>
            <a:endParaRPr lang="es-ES_tradnl" altLang="es-CL" sz="4000"/>
          </a:p>
        </p:txBody>
      </p:sp>
      <p:sp>
        <p:nvSpPr>
          <p:cNvPr id="111620" name="Text Box 4">
            <a:extLst>
              <a:ext uri="{FF2B5EF4-FFF2-40B4-BE49-F238E27FC236}">
                <a16:creationId xmlns:a16="http://schemas.microsoft.com/office/drawing/2014/main" id="{D6CCBC89-15D6-4233-BE5A-4A25AE8232C0}"/>
              </a:ext>
            </a:extLst>
          </p:cNvPr>
          <p:cNvSpPr txBox="1">
            <a:spLocks noChangeArrowheads="1"/>
          </p:cNvSpPr>
          <p:nvPr/>
        </p:nvSpPr>
        <p:spPr bwMode="auto">
          <a:xfrm>
            <a:off x="468313" y="1484313"/>
            <a:ext cx="2771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b="1" i="1">
                <a:solidFill>
                  <a:schemeClr val="accent2"/>
                </a:solidFill>
              </a:rPr>
              <a:t>Interferencia Constructiva:</a:t>
            </a:r>
            <a:endParaRPr lang="es-ES_tradnl" altLang="es-CL" b="1" i="1">
              <a:solidFill>
                <a:schemeClr val="accent2"/>
              </a:solidFill>
            </a:endParaRPr>
          </a:p>
        </p:txBody>
      </p:sp>
      <p:sp>
        <p:nvSpPr>
          <p:cNvPr id="111621" name="Text Box 5">
            <a:extLst>
              <a:ext uri="{FF2B5EF4-FFF2-40B4-BE49-F238E27FC236}">
                <a16:creationId xmlns:a16="http://schemas.microsoft.com/office/drawing/2014/main" id="{BEFF55A6-D41C-409F-A45C-2469C0E0FB28}"/>
              </a:ext>
            </a:extLst>
          </p:cNvPr>
          <p:cNvSpPr txBox="1">
            <a:spLocks noChangeArrowheads="1"/>
          </p:cNvSpPr>
          <p:nvPr/>
        </p:nvSpPr>
        <p:spPr bwMode="auto">
          <a:xfrm>
            <a:off x="468313" y="3716338"/>
            <a:ext cx="26368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b="1" i="1">
                <a:solidFill>
                  <a:schemeClr val="accent2"/>
                </a:solidFill>
              </a:rPr>
              <a:t>Interferencia Destructiva:</a:t>
            </a:r>
            <a:endParaRPr lang="es-ES_tradnl" altLang="es-CL" b="1" i="1">
              <a:solidFill>
                <a:schemeClr val="accent2"/>
              </a:solidFill>
            </a:endParaRPr>
          </a:p>
        </p:txBody>
      </p:sp>
      <p:pic>
        <p:nvPicPr>
          <p:cNvPr id="111622" name="Picture 6">
            <a:extLst>
              <a:ext uri="{FF2B5EF4-FFF2-40B4-BE49-F238E27FC236}">
                <a16:creationId xmlns:a16="http://schemas.microsoft.com/office/drawing/2014/main" id="{59683900-58D0-4D82-993A-1AD86E95B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844675"/>
            <a:ext cx="5459413"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624" name="Text Box 8">
            <a:extLst>
              <a:ext uri="{FF2B5EF4-FFF2-40B4-BE49-F238E27FC236}">
                <a16:creationId xmlns:a16="http://schemas.microsoft.com/office/drawing/2014/main" id="{84DC186D-4F09-4D94-BA9F-F40C12537D8C}"/>
              </a:ext>
            </a:extLst>
          </p:cNvPr>
          <p:cNvSpPr txBox="1">
            <a:spLocks noChangeArrowheads="1"/>
          </p:cNvSpPr>
          <p:nvPr/>
        </p:nvSpPr>
        <p:spPr bwMode="auto">
          <a:xfrm>
            <a:off x="395288" y="2420938"/>
            <a:ext cx="84312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Las ondas estarán en fase en el receptor. Se detecta un máximo en la intensidad de sonido</a:t>
            </a:r>
            <a:endParaRPr lang="es-ES_tradnl" altLang="es-CL"/>
          </a:p>
        </p:txBody>
      </p:sp>
      <p:sp>
        <p:nvSpPr>
          <p:cNvPr id="111625" name="Text Box 9">
            <a:extLst>
              <a:ext uri="{FF2B5EF4-FFF2-40B4-BE49-F238E27FC236}">
                <a16:creationId xmlns:a16="http://schemas.microsoft.com/office/drawing/2014/main" id="{E449B1E5-7935-4152-A32C-D00E9EC92C3C}"/>
              </a:ext>
            </a:extLst>
          </p:cNvPr>
          <p:cNvSpPr txBox="1">
            <a:spLocks noChangeArrowheads="1"/>
          </p:cNvSpPr>
          <p:nvPr/>
        </p:nvSpPr>
        <p:spPr bwMode="auto">
          <a:xfrm>
            <a:off x="395288" y="4724400"/>
            <a:ext cx="85518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Las ondas estarán completamente fuera de fase en el receptor (180°). Se detecta un mínimo</a:t>
            </a:r>
          </a:p>
          <a:p>
            <a:r>
              <a:rPr lang="es-CL" altLang="es-CL"/>
              <a:t>en la intensidad de sonido.</a:t>
            </a:r>
            <a:endParaRPr lang="es-ES_tradnl" altLang="es-CL"/>
          </a:p>
        </p:txBody>
      </p:sp>
      <p:pic>
        <p:nvPicPr>
          <p:cNvPr id="111626" name="Picture 10">
            <a:extLst>
              <a:ext uri="{FF2B5EF4-FFF2-40B4-BE49-F238E27FC236}">
                <a16:creationId xmlns:a16="http://schemas.microsoft.com/office/drawing/2014/main" id="{7B697D15-071D-481A-B82F-DA8CC0BAC5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3213100"/>
            <a:ext cx="38004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627" name="Picture 11">
            <a:extLst>
              <a:ext uri="{FF2B5EF4-FFF2-40B4-BE49-F238E27FC236}">
                <a16:creationId xmlns:a16="http://schemas.microsoft.com/office/drawing/2014/main" id="{98316AEC-CB5B-403A-9FC0-0FC3C6A98B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2050" y="5675313"/>
            <a:ext cx="4624388"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628" name="Text Box 12">
            <a:extLst>
              <a:ext uri="{FF2B5EF4-FFF2-40B4-BE49-F238E27FC236}">
                <a16:creationId xmlns:a16="http://schemas.microsoft.com/office/drawing/2014/main" id="{65A3AB2E-256F-47F3-A850-69E82B7C4616}"/>
              </a:ext>
            </a:extLst>
          </p:cNvPr>
          <p:cNvSpPr txBox="1">
            <a:spLocks noChangeArrowheads="1"/>
          </p:cNvSpPr>
          <p:nvPr/>
        </p:nvSpPr>
        <p:spPr bwMode="auto">
          <a:xfrm>
            <a:off x="395288" y="2781300"/>
            <a:ext cx="7699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En términos de la constante de fase, se presenta interferencia constructiva cuando:</a:t>
            </a:r>
            <a:endParaRPr lang="es-ES_tradnl" altLang="es-CL"/>
          </a:p>
        </p:txBody>
      </p:sp>
      <p:sp>
        <p:nvSpPr>
          <p:cNvPr id="111629" name="Text Box 13">
            <a:extLst>
              <a:ext uri="{FF2B5EF4-FFF2-40B4-BE49-F238E27FC236}">
                <a16:creationId xmlns:a16="http://schemas.microsoft.com/office/drawing/2014/main" id="{2A4AD666-B35F-4147-A1C1-ACC61B6B4F7A}"/>
              </a:ext>
            </a:extLst>
          </p:cNvPr>
          <p:cNvSpPr txBox="1">
            <a:spLocks noChangeArrowheads="1"/>
          </p:cNvSpPr>
          <p:nvPr/>
        </p:nvSpPr>
        <p:spPr bwMode="auto">
          <a:xfrm>
            <a:off x="395288" y="5373688"/>
            <a:ext cx="7597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En términos de la constante de fase, se presenta interferencia destructiva cuando:</a:t>
            </a:r>
            <a:endParaRPr lang="es-ES_tradnl" altLang="es-CL"/>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5">
            <a:extLst>
              <a:ext uri="{FF2B5EF4-FFF2-40B4-BE49-F238E27FC236}">
                <a16:creationId xmlns:a16="http://schemas.microsoft.com/office/drawing/2014/main" id="{EC4AF484-35FB-4DB9-AD62-1CA4005604D4}"/>
              </a:ext>
            </a:extLst>
          </p:cNvPr>
          <p:cNvSpPr>
            <a:spLocks noGrp="1"/>
          </p:cNvSpPr>
          <p:nvPr>
            <p:ph type="sldNum" sz="quarter" idx="12"/>
          </p:nvPr>
        </p:nvSpPr>
        <p:spPr/>
        <p:txBody>
          <a:bodyPr/>
          <a:lstStyle/>
          <a:p>
            <a:fld id="{D590A321-AEB1-49A3-B115-A26BD92FA074}" type="slidenum">
              <a:rPr lang="es-ES_tradnl" altLang="es-CL"/>
              <a:pPr/>
              <a:t>67</a:t>
            </a:fld>
            <a:endParaRPr lang="es-ES_tradnl" altLang="es-CL"/>
          </a:p>
        </p:txBody>
      </p:sp>
      <p:sp>
        <p:nvSpPr>
          <p:cNvPr id="98306" name="Rectangle 2">
            <a:extLst>
              <a:ext uri="{FF2B5EF4-FFF2-40B4-BE49-F238E27FC236}">
                <a16:creationId xmlns:a16="http://schemas.microsoft.com/office/drawing/2014/main" id="{C422CEFF-5443-4E20-BD6C-CA2E8EBA1850}"/>
              </a:ext>
            </a:extLst>
          </p:cNvPr>
          <p:cNvSpPr>
            <a:spLocks noGrp="1" noChangeArrowheads="1"/>
          </p:cNvSpPr>
          <p:nvPr>
            <p:ph type="title"/>
          </p:nvPr>
        </p:nvSpPr>
        <p:spPr/>
        <p:txBody>
          <a:bodyPr/>
          <a:lstStyle/>
          <a:p>
            <a:r>
              <a:rPr lang="es-CL" altLang="es-CL"/>
              <a:t>Ondas de sonido estacionarias</a:t>
            </a:r>
            <a:endParaRPr lang="es-ES_tradnl" altLang="es-CL"/>
          </a:p>
        </p:txBody>
      </p:sp>
      <p:sp>
        <p:nvSpPr>
          <p:cNvPr id="98308" name="Text Box 4">
            <a:extLst>
              <a:ext uri="{FF2B5EF4-FFF2-40B4-BE49-F238E27FC236}">
                <a16:creationId xmlns:a16="http://schemas.microsoft.com/office/drawing/2014/main" id="{1D1734E5-C6CA-4977-8B93-2DA22224D576}"/>
              </a:ext>
            </a:extLst>
          </p:cNvPr>
          <p:cNvSpPr txBox="1">
            <a:spLocks noChangeArrowheads="1"/>
          </p:cNvSpPr>
          <p:nvPr/>
        </p:nvSpPr>
        <p:spPr bwMode="auto">
          <a:xfrm>
            <a:off x="395288" y="1557338"/>
            <a:ext cx="8208962"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a:t>Es posible encontrar ondas de sonido estacionarias para determinadas frecuencias de vibración. La frecuencia de vibración depende de si tratamos con un tubo abierto o cerrado. Las ondas estacionarias se generan con una onda de sonido viajera incidente y la onda reflejada en el extremo del tubo en el cual se propaga la onda</a:t>
            </a:r>
            <a:endParaRPr lang="es-ES_tradnl" altLang="es-CL"/>
          </a:p>
        </p:txBody>
      </p:sp>
      <p:sp>
        <p:nvSpPr>
          <p:cNvPr id="98309" name="Text Box 5">
            <a:extLst>
              <a:ext uri="{FF2B5EF4-FFF2-40B4-BE49-F238E27FC236}">
                <a16:creationId xmlns:a16="http://schemas.microsoft.com/office/drawing/2014/main" id="{C14DCC37-6001-4A80-8747-03AAFE08D413}"/>
              </a:ext>
            </a:extLst>
          </p:cNvPr>
          <p:cNvSpPr txBox="1">
            <a:spLocks noChangeArrowheads="1"/>
          </p:cNvSpPr>
          <p:nvPr/>
        </p:nvSpPr>
        <p:spPr bwMode="auto">
          <a:xfrm>
            <a:off x="395288" y="2924175"/>
            <a:ext cx="83185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a:t>En un </a:t>
            </a:r>
            <a:r>
              <a:rPr lang="es-CL" altLang="es-CL" b="1" i="1">
                <a:solidFill>
                  <a:schemeClr val="accent2"/>
                </a:solidFill>
              </a:rPr>
              <a:t>tubo cerrado</a:t>
            </a:r>
            <a:r>
              <a:rPr lang="es-CL" altLang="es-CL"/>
              <a:t> el extremo cerrado corresponde a un nodo de desplazamiento debido a que en el extremo cerrado la pared no permite el movimiento longitudinal de las moléculas de aire. La onda reflejada esta 180° fuera de fase con la onda incidente. Este punto corresponde a un antinodo de presión (puesto que la presión y el desplazamiento están 90° fuera de fase)</a:t>
            </a:r>
            <a:endParaRPr lang="es-ES_tradnl" altLang="es-CL"/>
          </a:p>
        </p:txBody>
      </p:sp>
      <p:sp>
        <p:nvSpPr>
          <p:cNvPr id="98310" name="Text Box 6">
            <a:extLst>
              <a:ext uri="{FF2B5EF4-FFF2-40B4-BE49-F238E27FC236}">
                <a16:creationId xmlns:a16="http://schemas.microsoft.com/office/drawing/2014/main" id="{CF36A038-4802-43B4-9F1C-4BAEA8CF9673}"/>
              </a:ext>
            </a:extLst>
          </p:cNvPr>
          <p:cNvSpPr txBox="1">
            <a:spLocks noChangeArrowheads="1"/>
          </p:cNvSpPr>
          <p:nvPr/>
        </p:nvSpPr>
        <p:spPr bwMode="auto">
          <a:xfrm>
            <a:off x="395288" y="4652963"/>
            <a:ext cx="8208962"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a:t>En un </a:t>
            </a:r>
            <a:r>
              <a:rPr lang="es-CL" altLang="es-CL" b="1" i="1">
                <a:solidFill>
                  <a:schemeClr val="accent2"/>
                </a:solidFill>
              </a:rPr>
              <a:t>tubo abierto</a:t>
            </a:r>
            <a:r>
              <a:rPr lang="es-CL" altLang="es-CL"/>
              <a:t> el extremo corresponde aproximadamente a un antinodo de desplazamiento y un nodo de presión, la presión en el extremo abierto corresponde a la presión atmosférica (cuando el tubo está en contacto con el aire)..</a:t>
            </a:r>
          </a:p>
          <a:p>
            <a:r>
              <a:rPr lang="es-CL" altLang="es-CL"/>
              <a:t>En el extremo de un tubo abierto hay un cambio en la forma del medio, allí el medio es libre de moverse en una región más grande.</a:t>
            </a:r>
            <a:endParaRPr lang="es-ES_tradnl" altLang="es-CL"/>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arcador de número de diapositiva 5">
            <a:extLst>
              <a:ext uri="{FF2B5EF4-FFF2-40B4-BE49-F238E27FC236}">
                <a16:creationId xmlns:a16="http://schemas.microsoft.com/office/drawing/2014/main" id="{E70B7D44-E4B0-4F93-B890-E1E3D11EB0C1}"/>
              </a:ext>
            </a:extLst>
          </p:cNvPr>
          <p:cNvSpPr>
            <a:spLocks noGrp="1"/>
          </p:cNvSpPr>
          <p:nvPr>
            <p:ph type="sldNum" sz="quarter" idx="12"/>
          </p:nvPr>
        </p:nvSpPr>
        <p:spPr/>
        <p:txBody>
          <a:bodyPr/>
          <a:lstStyle/>
          <a:p>
            <a:fld id="{D44BB8E0-1E0C-4CDC-9782-613F69061BC9}" type="slidenum">
              <a:rPr lang="es-ES_tradnl" altLang="es-CL"/>
              <a:pPr/>
              <a:t>68</a:t>
            </a:fld>
            <a:endParaRPr lang="es-ES_tradnl" altLang="es-CL"/>
          </a:p>
        </p:txBody>
      </p:sp>
      <p:sp>
        <p:nvSpPr>
          <p:cNvPr id="112642" name="Rectangle 2">
            <a:extLst>
              <a:ext uri="{FF2B5EF4-FFF2-40B4-BE49-F238E27FC236}">
                <a16:creationId xmlns:a16="http://schemas.microsoft.com/office/drawing/2014/main" id="{58D8DB22-AB44-4192-80EA-A938771D7D7A}"/>
              </a:ext>
            </a:extLst>
          </p:cNvPr>
          <p:cNvSpPr>
            <a:spLocks noGrp="1" noChangeArrowheads="1"/>
          </p:cNvSpPr>
          <p:nvPr>
            <p:ph type="title"/>
          </p:nvPr>
        </p:nvSpPr>
        <p:spPr/>
        <p:txBody>
          <a:bodyPr/>
          <a:lstStyle/>
          <a:p>
            <a:r>
              <a:rPr lang="es-CL" altLang="es-CL"/>
              <a:t>Tubo abierto</a:t>
            </a:r>
            <a:endParaRPr lang="es-ES_tradnl" altLang="es-CL"/>
          </a:p>
        </p:txBody>
      </p:sp>
      <p:pic>
        <p:nvPicPr>
          <p:cNvPr id="112645" name="Picture 5">
            <a:extLst>
              <a:ext uri="{FF2B5EF4-FFF2-40B4-BE49-F238E27FC236}">
                <a16:creationId xmlns:a16="http://schemas.microsoft.com/office/drawing/2014/main" id="{A35CEAF5-762D-4EA1-BE7D-D43506198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3284538"/>
            <a:ext cx="6156325" cy="2660650"/>
          </a:xfrm>
          <a:prstGeom prst="rect">
            <a:avLst/>
          </a:prstGeom>
          <a:noFill/>
          <a:extLst>
            <a:ext uri="{909E8E84-426E-40DD-AFC4-6F175D3DCCD1}">
              <a14:hiddenFill xmlns:a14="http://schemas.microsoft.com/office/drawing/2010/main">
                <a:solidFill>
                  <a:srgbClr val="FFFFFF"/>
                </a:solidFill>
              </a14:hiddenFill>
            </a:ext>
          </a:extLst>
        </p:spPr>
      </p:pic>
      <p:sp>
        <p:nvSpPr>
          <p:cNvPr id="112646" name="Text Box 6">
            <a:extLst>
              <a:ext uri="{FF2B5EF4-FFF2-40B4-BE49-F238E27FC236}">
                <a16:creationId xmlns:a16="http://schemas.microsoft.com/office/drawing/2014/main" id="{D0F15AC8-5653-4FDE-AA93-D81AFF930728}"/>
              </a:ext>
            </a:extLst>
          </p:cNvPr>
          <p:cNvSpPr txBox="1">
            <a:spLocks noChangeArrowheads="1"/>
          </p:cNvSpPr>
          <p:nvPr/>
        </p:nvSpPr>
        <p:spPr bwMode="auto">
          <a:xfrm>
            <a:off x="3165475" y="5602288"/>
            <a:ext cx="2414588"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200"/>
              <a:t>Tubo abierto en ambos extremos</a:t>
            </a:r>
            <a:endParaRPr lang="es-ES_tradnl" altLang="es-CL" sz="1200"/>
          </a:p>
        </p:txBody>
      </p:sp>
      <p:sp>
        <p:nvSpPr>
          <p:cNvPr id="112647" name="Text Box 7">
            <a:extLst>
              <a:ext uri="{FF2B5EF4-FFF2-40B4-BE49-F238E27FC236}">
                <a16:creationId xmlns:a16="http://schemas.microsoft.com/office/drawing/2014/main" id="{C47C5FFA-AA5B-4FDD-AC5A-71A808B9A627}"/>
              </a:ext>
            </a:extLst>
          </p:cNvPr>
          <p:cNvSpPr txBox="1">
            <a:spLocks noChangeArrowheads="1"/>
          </p:cNvSpPr>
          <p:nvPr/>
        </p:nvSpPr>
        <p:spPr bwMode="auto">
          <a:xfrm>
            <a:off x="6372225" y="3716338"/>
            <a:ext cx="1512888"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sz="1400"/>
              <a:t>primer armónico</a:t>
            </a:r>
            <a:endParaRPr lang="es-ES_tradnl" altLang="es-CL" sz="1400"/>
          </a:p>
        </p:txBody>
      </p:sp>
      <p:sp>
        <p:nvSpPr>
          <p:cNvPr id="112648" name="Text Box 8">
            <a:extLst>
              <a:ext uri="{FF2B5EF4-FFF2-40B4-BE49-F238E27FC236}">
                <a16:creationId xmlns:a16="http://schemas.microsoft.com/office/drawing/2014/main" id="{A6BF2450-DBD6-456A-B544-FEA12C279BAE}"/>
              </a:ext>
            </a:extLst>
          </p:cNvPr>
          <p:cNvSpPr txBox="1">
            <a:spLocks noChangeArrowheads="1"/>
          </p:cNvSpPr>
          <p:nvPr/>
        </p:nvSpPr>
        <p:spPr bwMode="auto">
          <a:xfrm>
            <a:off x="6372225" y="4365625"/>
            <a:ext cx="1655763"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sz="1400"/>
              <a:t>segundo armónico</a:t>
            </a:r>
            <a:endParaRPr lang="es-ES_tradnl" altLang="es-CL" sz="1400"/>
          </a:p>
        </p:txBody>
      </p:sp>
      <p:sp>
        <p:nvSpPr>
          <p:cNvPr id="112649" name="Text Box 9">
            <a:extLst>
              <a:ext uri="{FF2B5EF4-FFF2-40B4-BE49-F238E27FC236}">
                <a16:creationId xmlns:a16="http://schemas.microsoft.com/office/drawing/2014/main" id="{EDF613A4-BDB3-4F7C-BF80-6335EAFC8EEC}"/>
              </a:ext>
            </a:extLst>
          </p:cNvPr>
          <p:cNvSpPr txBox="1">
            <a:spLocks noChangeArrowheads="1"/>
          </p:cNvSpPr>
          <p:nvPr/>
        </p:nvSpPr>
        <p:spPr bwMode="auto">
          <a:xfrm>
            <a:off x="6372225" y="5084763"/>
            <a:ext cx="1512888"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sz="1400"/>
              <a:t>tercer armónico</a:t>
            </a:r>
            <a:endParaRPr lang="es-ES_tradnl" altLang="es-CL" sz="1400"/>
          </a:p>
        </p:txBody>
      </p:sp>
      <p:sp>
        <p:nvSpPr>
          <p:cNvPr id="112650" name="Rectangle 10">
            <a:extLst>
              <a:ext uri="{FF2B5EF4-FFF2-40B4-BE49-F238E27FC236}">
                <a16:creationId xmlns:a16="http://schemas.microsoft.com/office/drawing/2014/main" id="{31C2678E-3B54-4E2D-A0F3-71BF0C1E217C}"/>
              </a:ext>
            </a:extLst>
          </p:cNvPr>
          <p:cNvSpPr>
            <a:spLocks noChangeArrowheads="1"/>
          </p:cNvSpPr>
          <p:nvPr/>
        </p:nvSpPr>
        <p:spPr bwMode="auto">
          <a:xfrm>
            <a:off x="6372225" y="4005263"/>
            <a:ext cx="1657350" cy="1444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12651" name="Rectangle 11">
            <a:extLst>
              <a:ext uri="{FF2B5EF4-FFF2-40B4-BE49-F238E27FC236}">
                <a16:creationId xmlns:a16="http://schemas.microsoft.com/office/drawing/2014/main" id="{51CF3E9B-29BA-458E-B73C-9E2F8DA1A47B}"/>
              </a:ext>
            </a:extLst>
          </p:cNvPr>
          <p:cNvSpPr>
            <a:spLocks noChangeArrowheads="1"/>
          </p:cNvSpPr>
          <p:nvPr/>
        </p:nvSpPr>
        <p:spPr bwMode="auto">
          <a:xfrm>
            <a:off x="6372225" y="4652963"/>
            <a:ext cx="1657350" cy="1444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12652" name="Text Box 12">
            <a:extLst>
              <a:ext uri="{FF2B5EF4-FFF2-40B4-BE49-F238E27FC236}">
                <a16:creationId xmlns:a16="http://schemas.microsoft.com/office/drawing/2014/main" id="{5D0A0049-39BE-4250-89A0-690703E052CC}"/>
              </a:ext>
            </a:extLst>
          </p:cNvPr>
          <p:cNvSpPr txBox="1">
            <a:spLocks noChangeArrowheads="1"/>
          </p:cNvSpPr>
          <p:nvPr/>
        </p:nvSpPr>
        <p:spPr bwMode="auto">
          <a:xfrm>
            <a:off x="323850" y="1508125"/>
            <a:ext cx="8631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En este caso la condición es que se presenten antinodos de desplazamiento en los extremos </a:t>
            </a:r>
            <a:endParaRPr lang="es-ES_tradnl" altLang="es-CL"/>
          </a:p>
        </p:txBody>
      </p:sp>
      <p:pic>
        <p:nvPicPr>
          <p:cNvPr id="112653" name="Picture 13">
            <a:extLst>
              <a:ext uri="{FF2B5EF4-FFF2-40B4-BE49-F238E27FC236}">
                <a16:creationId xmlns:a16="http://schemas.microsoft.com/office/drawing/2014/main" id="{6BCDBBF2-9C7A-4F2C-87D8-6371FA091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073275"/>
            <a:ext cx="1579562"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54" name="Picture 14">
            <a:extLst>
              <a:ext uri="{FF2B5EF4-FFF2-40B4-BE49-F238E27FC236}">
                <a16:creationId xmlns:a16="http://schemas.microsoft.com/office/drawing/2014/main" id="{A9F7DCAC-E59E-4809-A2DB-08B163E8BD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2144713"/>
            <a:ext cx="2619375"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55" name="Picture 15">
            <a:extLst>
              <a:ext uri="{FF2B5EF4-FFF2-40B4-BE49-F238E27FC236}">
                <a16:creationId xmlns:a16="http://schemas.microsoft.com/office/drawing/2014/main" id="{B90FC730-9328-4788-8726-09A4F164BA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2362200"/>
            <a:ext cx="22860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arcador de número de diapositiva 5">
            <a:extLst>
              <a:ext uri="{FF2B5EF4-FFF2-40B4-BE49-F238E27FC236}">
                <a16:creationId xmlns:a16="http://schemas.microsoft.com/office/drawing/2014/main" id="{620D7E96-0CF4-4A77-8397-F390BC42B70C}"/>
              </a:ext>
            </a:extLst>
          </p:cNvPr>
          <p:cNvSpPr>
            <a:spLocks noGrp="1"/>
          </p:cNvSpPr>
          <p:nvPr>
            <p:ph type="sldNum" sz="quarter" idx="12"/>
          </p:nvPr>
        </p:nvSpPr>
        <p:spPr/>
        <p:txBody>
          <a:bodyPr/>
          <a:lstStyle/>
          <a:p>
            <a:fld id="{2814363D-F1A7-46E2-AC75-5800528858BD}" type="slidenum">
              <a:rPr lang="es-ES_tradnl" altLang="es-CL"/>
              <a:pPr/>
              <a:t>69</a:t>
            </a:fld>
            <a:endParaRPr lang="es-ES_tradnl" altLang="es-CL"/>
          </a:p>
        </p:txBody>
      </p:sp>
      <p:pic>
        <p:nvPicPr>
          <p:cNvPr id="113678" name="Picture 14">
            <a:extLst>
              <a:ext uri="{FF2B5EF4-FFF2-40B4-BE49-F238E27FC236}">
                <a16:creationId xmlns:a16="http://schemas.microsoft.com/office/drawing/2014/main" id="{25D080A3-54D1-489B-A997-2B125B267B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3644900"/>
            <a:ext cx="6183312" cy="2454275"/>
          </a:xfrm>
          <a:prstGeom prst="rect">
            <a:avLst/>
          </a:prstGeom>
          <a:noFill/>
          <a:extLst>
            <a:ext uri="{909E8E84-426E-40DD-AFC4-6F175D3DCCD1}">
              <a14:hiddenFill xmlns:a14="http://schemas.microsoft.com/office/drawing/2010/main">
                <a:solidFill>
                  <a:srgbClr val="FFFFFF"/>
                </a:solidFill>
              </a14:hiddenFill>
            </a:ext>
          </a:extLst>
        </p:spPr>
      </p:pic>
      <p:sp>
        <p:nvSpPr>
          <p:cNvPr id="113666" name="Rectangle 2">
            <a:extLst>
              <a:ext uri="{FF2B5EF4-FFF2-40B4-BE49-F238E27FC236}">
                <a16:creationId xmlns:a16="http://schemas.microsoft.com/office/drawing/2014/main" id="{F7936DD2-D623-4E72-804F-05E9C086C16F}"/>
              </a:ext>
            </a:extLst>
          </p:cNvPr>
          <p:cNvSpPr>
            <a:spLocks noGrp="1" noChangeArrowheads="1"/>
          </p:cNvSpPr>
          <p:nvPr>
            <p:ph type="title"/>
          </p:nvPr>
        </p:nvSpPr>
        <p:spPr/>
        <p:txBody>
          <a:bodyPr/>
          <a:lstStyle/>
          <a:p>
            <a:r>
              <a:rPr lang="es-CL" altLang="es-CL"/>
              <a:t>Tubo cerrado</a:t>
            </a:r>
            <a:endParaRPr lang="es-ES_tradnl" altLang="es-CL"/>
          </a:p>
        </p:txBody>
      </p:sp>
      <p:sp>
        <p:nvSpPr>
          <p:cNvPr id="113668" name="Text Box 4">
            <a:extLst>
              <a:ext uri="{FF2B5EF4-FFF2-40B4-BE49-F238E27FC236}">
                <a16:creationId xmlns:a16="http://schemas.microsoft.com/office/drawing/2014/main" id="{CB1F4BB0-967B-4856-A9E2-91B78A3C8AF4}"/>
              </a:ext>
            </a:extLst>
          </p:cNvPr>
          <p:cNvSpPr txBox="1">
            <a:spLocks noChangeArrowheads="1"/>
          </p:cNvSpPr>
          <p:nvPr/>
        </p:nvSpPr>
        <p:spPr bwMode="auto">
          <a:xfrm>
            <a:off x="3059113" y="5818188"/>
            <a:ext cx="2559050"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sz="1200"/>
              <a:t>Tubo cerrado en un extremo</a:t>
            </a:r>
            <a:endParaRPr lang="es-ES_tradnl" altLang="es-CL" sz="1200"/>
          </a:p>
        </p:txBody>
      </p:sp>
      <p:sp>
        <p:nvSpPr>
          <p:cNvPr id="113669" name="Text Box 5">
            <a:extLst>
              <a:ext uri="{FF2B5EF4-FFF2-40B4-BE49-F238E27FC236}">
                <a16:creationId xmlns:a16="http://schemas.microsoft.com/office/drawing/2014/main" id="{B54E7033-EB3C-4A76-BF4B-BDB1083A46B1}"/>
              </a:ext>
            </a:extLst>
          </p:cNvPr>
          <p:cNvSpPr txBox="1">
            <a:spLocks noChangeArrowheads="1"/>
          </p:cNvSpPr>
          <p:nvPr/>
        </p:nvSpPr>
        <p:spPr bwMode="auto">
          <a:xfrm>
            <a:off x="6372225" y="3716338"/>
            <a:ext cx="1512888"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sz="1400"/>
              <a:t>primer armónico</a:t>
            </a:r>
            <a:endParaRPr lang="es-ES_tradnl" altLang="es-CL" sz="1400"/>
          </a:p>
        </p:txBody>
      </p:sp>
      <p:sp>
        <p:nvSpPr>
          <p:cNvPr id="113670" name="Text Box 6">
            <a:extLst>
              <a:ext uri="{FF2B5EF4-FFF2-40B4-BE49-F238E27FC236}">
                <a16:creationId xmlns:a16="http://schemas.microsoft.com/office/drawing/2014/main" id="{409579FE-D1E5-4FAB-9EDD-1A2912FCBCC4}"/>
              </a:ext>
            </a:extLst>
          </p:cNvPr>
          <p:cNvSpPr txBox="1">
            <a:spLocks noChangeArrowheads="1"/>
          </p:cNvSpPr>
          <p:nvPr/>
        </p:nvSpPr>
        <p:spPr bwMode="auto">
          <a:xfrm>
            <a:off x="6372225" y="4365625"/>
            <a:ext cx="1655763"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sz="1400"/>
              <a:t>tercer armónico</a:t>
            </a:r>
            <a:endParaRPr lang="es-ES_tradnl" altLang="es-CL" sz="1400"/>
          </a:p>
        </p:txBody>
      </p:sp>
      <p:sp>
        <p:nvSpPr>
          <p:cNvPr id="113671" name="Text Box 7">
            <a:extLst>
              <a:ext uri="{FF2B5EF4-FFF2-40B4-BE49-F238E27FC236}">
                <a16:creationId xmlns:a16="http://schemas.microsoft.com/office/drawing/2014/main" id="{BF3D8331-8CF2-412E-97D5-B45BA0409DFC}"/>
              </a:ext>
            </a:extLst>
          </p:cNvPr>
          <p:cNvSpPr txBox="1">
            <a:spLocks noChangeArrowheads="1"/>
          </p:cNvSpPr>
          <p:nvPr/>
        </p:nvSpPr>
        <p:spPr bwMode="auto">
          <a:xfrm>
            <a:off x="6372225" y="5013325"/>
            <a:ext cx="1512888"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sz="1400"/>
              <a:t>quinto armónico</a:t>
            </a:r>
            <a:endParaRPr lang="es-ES_tradnl" altLang="es-CL" sz="1400"/>
          </a:p>
        </p:txBody>
      </p:sp>
      <p:sp>
        <p:nvSpPr>
          <p:cNvPr id="113672" name="Rectangle 8">
            <a:extLst>
              <a:ext uri="{FF2B5EF4-FFF2-40B4-BE49-F238E27FC236}">
                <a16:creationId xmlns:a16="http://schemas.microsoft.com/office/drawing/2014/main" id="{BE0A224E-1A5F-4BC0-A8B1-D057B77DA4AB}"/>
              </a:ext>
            </a:extLst>
          </p:cNvPr>
          <p:cNvSpPr>
            <a:spLocks noChangeArrowheads="1"/>
          </p:cNvSpPr>
          <p:nvPr/>
        </p:nvSpPr>
        <p:spPr bwMode="auto">
          <a:xfrm>
            <a:off x="6372225" y="4005263"/>
            <a:ext cx="1657350" cy="1444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13673" name="Rectangle 9">
            <a:extLst>
              <a:ext uri="{FF2B5EF4-FFF2-40B4-BE49-F238E27FC236}">
                <a16:creationId xmlns:a16="http://schemas.microsoft.com/office/drawing/2014/main" id="{033C3DE8-14D4-41D8-8462-EDB1948B91FE}"/>
              </a:ext>
            </a:extLst>
          </p:cNvPr>
          <p:cNvSpPr>
            <a:spLocks noChangeArrowheads="1"/>
          </p:cNvSpPr>
          <p:nvPr/>
        </p:nvSpPr>
        <p:spPr bwMode="auto">
          <a:xfrm>
            <a:off x="6372225" y="4652963"/>
            <a:ext cx="1657350" cy="1444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13674" name="Text Box 10">
            <a:extLst>
              <a:ext uri="{FF2B5EF4-FFF2-40B4-BE49-F238E27FC236}">
                <a16:creationId xmlns:a16="http://schemas.microsoft.com/office/drawing/2014/main" id="{ADCCEFA1-3A11-440E-AB57-A4685407BC70}"/>
              </a:ext>
            </a:extLst>
          </p:cNvPr>
          <p:cNvSpPr txBox="1">
            <a:spLocks noChangeArrowheads="1"/>
          </p:cNvSpPr>
          <p:nvPr/>
        </p:nvSpPr>
        <p:spPr bwMode="auto">
          <a:xfrm>
            <a:off x="323850" y="1412875"/>
            <a:ext cx="80565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En este caso la condición es que se presente 1 nodo de desplazamiento en el extremo </a:t>
            </a:r>
          </a:p>
          <a:p>
            <a:r>
              <a:rPr lang="es-CL" altLang="es-CL"/>
              <a:t>cerrado y un antinodo de desplazamiento en el extremo abierto</a:t>
            </a:r>
            <a:endParaRPr lang="es-ES_tradnl" altLang="es-CL"/>
          </a:p>
        </p:txBody>
      </p:sp>
      <p:pic>
        <p:nvPicPr>
          <p:cNvPr id="113679" name="Picture 15">
            <a:extLst>
              <a:ext uri="{FF2B5EF4-FFF2-40B4-BE49-F238E27FC236}">
                <a16:creationId xmlns:a16="http://schemas.microsoft.com/office/drawing/2014/main" id="{C30836AF-696C-4026-9669-37C9B5E868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152650"/>
            <a:ext cx="15589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680" name="Picture 16">
            <a:extLst>
              <a:ext uri="{FF2B5EF4-FFF2-40B4-BE49-F238E27FC236}">
                <a16:creationId xmlns:a16="http://schemas.microsoft.com/office/drawing/2014/main" id="{EFA88104-7852-418D-97E8-A10AEB30E2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250" y="2246313"/>
            <a:ext cx="261937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681" name="Picture 17">
            <a:extLst>
              <a:ext uri="{FF2B5EF4-FFF2-40B4-BE49-F238E27FC236}">
                <a16:creationId xmlns:a16="http://schemas.microsoft.com/office/drawing/2014/main" id="{E7ED1963-99BB-4C8C-B6AF-6EB48A8FF3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250" y="2420938"/>
            <a:ext cx="22860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número de diapositiva 5">
            <a:extLst>
              <a:ext uri="{FF2B5EF4-FFF2-40B4-BE49-F238E27FC236}">
                <a16:creationId xmlns:a16="http://schemas.microsoft.com/office/drawing/2014/main" id="{0648F4D1-F981-49DD-9D1C-32E857D4A30C}"/>
              </a:ext>
            </a:extLst>
          </p:cNvPr>
          <p:cNvSpPr>
            <a:spLocks noGrp="1"/>
          </p:cNvSpPr>
          <p:nvPr>
            <p:ph type="sldNum" sz="quarter" idx="12"/>
          </p:nvPr>
        </p:nvSpPr>
        <p:spPr/>
        <p:txBody>
          <a:bodyPr/>
          <a:lstStyle/>
          <a:p>
            <a:fld id="{55F0E6EE-1E57-465B-8B6F-0DE1AA4AA24F}" type="slidenum">
              <a:rPr lang="es-ES_tradnl" altLang="es-CL"/>
              <a:pPr/>
              <a:t>7</a:t>
            </a:fld>
            <a:endParaRPr lang="es-ES_tradnl" altLang="es-CL"/>
          </a:p>
        </p:txBody>
      </p:sp>
      <p:sp>
        <p:nvSpPr>
          <p:cNvPr id="11266" name="Rectangle 2">
            <a:extLst>
              <a:ext uri="{FF2B5EF4-FFF2-40B4-BE49-F238E27FC236}">
                <a16:creationId xmlns:a16="http://schemas.microsoft.com/office/drawing/2014/main" id="{812D0376-EA07-450B-A750-4CAA8B104A31}"/>
              </a:ext>
            </a:extLst>
          </p:cNvPr>
          <p:cNvSpPr>
            <a:spLocks noGrp="1" noChangeArrowheads="1"/>
          </p:cNvSpPr>
          <p:nvPr>
            <p:ph type="title"/>
          </p:nvPr>
        </p:nvSpPr>
        <p:spPr/>
        <p:txBody>
          <a:bodyPr/>
          <a:lstStyle/>
          <a:p>
            <a:r>
              <a:rPr lang="es-CL" altLang="es-CL" sz="4000"/>
              <a:t>Clasificación de ondas mecánicas</a:t>
            </a:r>
            <a:endParaRPr lang="es-ES_tradnl" altLang="es-CL" sz="4000"/>
          </a:p>
        </p:txBody>
      </p:sp>
      <p:sp>
        <p:nvSpPr>
          <p:cNvPr id="11267" name="Rectangle 3">
            <a:extLst>
              <a:ext uri="{FF2B5EF4-FFF2-40B4-BE49-F238E27FC236}">
                <a16:creationId xmlns:a16="http://schemas.microsoft.com/office/drawing/2014/main" id="{76D64D46-D9C4-4E04-B55E-2651CFD6E765}"/>
              </a:ext>
            </a:extLst>
          </p:cNvPr>
          <p:cNvSpPr>
            <a:spLocks noGrp="1" noChangeArrowheads="1"/>
          </p:cNvSpPr>
          <p:nvPr>
            <p:ph type="body" idx="1"/>
          </p:nvPr>
        </p:nvSpPr>
        <p:spPr/>
        <p:txBody>
          <a:bodyPr/>
          <a:lstStyle/>
          <a:p>
            <a:r>
              <a:rPr lang="es-CL" altLang="es-CL" sz="2400"/>
              <a:t>De acuerdo a cómo se relaciona la dirección de propagación de la onda con el movimiento de las partículas</a:t>
            </a:r>
          </a:p>
          <a:p>
            <a:pPr lvl="1"/>
            <a:r>
              <a:rPr lang="es-CL" altLang="es-CL" sz="2000" b="1" i="1" u="sng"/>
              <a:t>Ondas Transversales:</a:t>
            </a:r>
            <a:r>
              <a:rPr lang="es-CL" altLang="es-CL" sz="2000"/>
              <a:t> la dirección de propagación es perpendicular al movimiento de las partículas de materia</a:t>
            </a:r>
          </a:p>
          <a:p>
            <a:pPr lvl="1"/>
            <a:r>
              <a:rPr lang="es-CL" altLang="es-CL" sz="2000" b="1" i="1" u="sng"/>
              <a:t>Ondas Longitudinales:</a:t>
            </a:r>
            <a:r>
              <a:rPr lang="es-CL" altLang="es-CL" sz="2000"/>
              <a:t> la dirección de propagación es paralela al movimiento de las partículas de materia</a:t>
            </a:r>
          </a:p>
          <a:p>
            <a:pPr lvl="1"/>
            <a:endParaRPr lang="es-ES_tradnl" altLang="es-CL"/>
          </a:p>
        </p:txBody>
      </p:sp>
      <p:pic>
        <p:nvPicPr>
          <p:cNvPr id="11268" name="Picture 4">
            <a:extLst>
              <a:ext uri="{FF2B5EF4-FFF2-40B4-BE49-F238E27FC236}">
                <a16:creationId xmlns:a16="http://schemas.microsoft.com/office/drawing/2014/main" id="{96F9637B-7D5A-47AF-BB00-D5EC0AB22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4292600"/>
            <a:ext cx="3025775" cy="1822450"/>
          </a:xfrm>
          <a:prstGeom prst="rect">
            <a:avLst/>
          </a:prstGeom>
          <a:noFill/>
          <a:extLst>
            <a:ext uri="{909E8E84-426E-40DD-AFC4-6F175D3DCCD1}">
              <a14:hiddenFill xmlns:a14="http://schemas.microsoft.com/office/drawing/2010/main">
                <a:solidFill>
                  <a:srgbClr val="FFFFFF"/>
                </a:solidFill>
              </a14:hiddenFill>
            </a:ext>
          </a:extLst>
        </p:spPr>
      </p:pic>
      <p:sp>
        <p:nvSpPr>
          <p:cNvPr id="11269" name="AutoShape 5">
            <a:extLst>
              <a:ext uri="{FF2B5EF4-FFF2-40B4-BE49-F238E27FC236}">
                <a16:creationId xmlns:a16="http://schemas.microsoft.com/office/drawing/2014/main" id="{972A57F1-F195-4D3E-AA80-C5D3C54B9A27}"/>
              </a:ext>
            </a:extLst>
          </p:cNvPr>
          <p:cNvSpPr>
            <a:spLocks noChangeArrowheads="1"/>
          </p:cNvSpPr>
          <p:nvPr/>
        </p:nvSpPr>
        <p:spPr bwMode="auto">
          <a:xfrm>
            <a:off x="5651500" y="5373688"/>
            <a:ext cx="719138" cy="2873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1270" name="AutoShape 6">
            <a:extLst>
              <a:ext uri="{FF2B5EF4-FFF2-40B4-BE49-F238E27FC236}">
                <a16:creationId xmlns:a16="http://schemas.microsoft.com/office/drawing/2014/main" id="{BA63DDB7-E9E9-48AE-A7DF-75F6695BA924}"/>
              </a:ext>
            </a:extLst>
          </p:cNvPr>
          <p:cNvSpPr>
            <a:spLocks noChangeArrowheads="1"/>
          </p:cNvSpPr>
          <p:nvPr/>
        </p:nvSpPr>
        <p:spPr bwMode="auto">
          <a:xfrm>
            <a:off x="5651500" y="4508500"/>
            <a:ext cx="719138" cy="2873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1271" name="Text Box 7">
            <a:extLst>
              <a:ext uri="{FF2B5EF4-FFF2-40B4-BE49-F238E27FC236}">
                <a16:creationId xmlns:a16="http://schemas.microsoft.com/office/drawing/2014/main" id="{9FD890C3-F8F7-4107-BDF7-DA5CE08D274B}"/>
              </a:ext>
            </a:extLst>
          </p:cNvPr>
          <p:cNvSpPr txBox="1">
            <a:spLocks noChangeArrowheads="1"/>
          </p:cNvSpPr>
          <p:nvPr/>
        </p:nvSpPr>
        <p:spPr bwMode="auto">
          <a:xfrm>
            <a:off x="6732588" y="4437063"/>
            <a:ext cx="1860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ondas de sonido</a:t>
            </a:r>
            <a:endParaRPr lang="es-ES_tradnl" altLang="es-CL" sz="1800"/>
          </a:p>
        </p:txBody>
      </p:sp>
      <p:sp>
        <p:nvSpPr>
          <p:cNvPr id="11273" name="Text Box 9">
            <a:extLst>
              <a:ext uri="{FF2B5EF4-FFF2-40B4-BE49-F238E27FC236}">
                <a16:creationId xmlns:a16="http://schemas.microsoft.com/office/drawing/2014/main" id="{46369CD6-06C0-4838-BEDE-CEF4B83A1691}"/>
              </a:ext>
            </a:extLst>
          </p:cNvPr>
          <p:cNvSpPr txBox="1">
            <a:spLocks noChangeArrowheads="1"/>
          </p:cNvSpPr>
          <p:nvPr/>
        </p:nvSpPr>
        <p:spPr bwMode="auto">
          <a:xfrm>
            <a:off x="6659563" y="5561013"/>
            <a:ext cx="23637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000"/>
              <a:t>luz (aunque no es una onda mecánica)</a:t>
            </a:r>
            <a:endParaRPr lang="es-ES_tradnl" altLang="es-CL" sz="1000"/>
          </a:p>
        </p:txBody>
      </p:sp>
      <p:sp>
        <p:nvSpPr>
          <p:cNvPr id="11275" name="Text Box 11">
            <a:extLst>
              <a:ext uri="{FF2B5EF4-FFF2-40B4-BE49-F238E27FC236}">
                <a16:creationId xmlns:a16="http://schemas.microsoft.com/office/drawing/2014/main" id="{1253C225-168E-4FA3-8434-51B561B69C49}"/>
              </a:ext>
            </a:extLst>
          </p:cNvPr>
          <p:cNvSpPr txBox="1">
            <a:spLocks noChangeArrowheads="1"/>
          </p:cNvSpPr>
          <p:nvPr/>
        </p:nvSpPr>
        <p:spPr bwMode="auto">
          <a:xfrm>
            <a:off x="1747838" y="4170363"/>
            <a:ext cx="1600200"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200"/>
              <a:t>Ondas longitudinales</a:t>
            </a:r>
            <a:endParaRPr lang="es-ES_tradnl" altLang="es-CL" sz="1200"/>
          </a:p>
        </p:txBody>
      </p:sp>
      <p:sp>
        <p:nvSpPr>
          <p:cNvPr id="11276" name="Text Box 12">
            <a:extLst>
              <a:ext uri="{FF2B5EF4-FFF2-40B4-BE49-F238E27FC236}">
                <a16:creationId xmlns:a16="http://schemas.microsoft.com/office/drawing/2014/main" id="{0AA51784-847E-4078-A64A-4364D86BAF78}"/>
              </a:ext>
            </a:extLst>
          </p:cNvPr>
          <p:cNvSpPr txBox="1">
            <a:spLocks noChangeArrowheads="1"/>
          </p:cNvSpPr>
          <p:nvPr/>
        </p:nvSpPr>
        <p:spPr bwMode="auto">
          <a:xfrm>
            <a:off x="1763713" y="5026025"/>
            <a:ext cx="1577975" cy="274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200"/>
              <a:t>Ondas transversales</a:t>
            </a:r>
            <a:endParaRPr lang="es-ES_tradnl" altLang="es-CL" sz="1200"/>
          </a:p>
        </p:txBody>
      </p:sp>
      <p:sp>
        <p:nvSpPr>
          <p:cNvPr id="11277" name="Text Box 13">
            <a:extLst>
              <a:ext uri="{FF2B5EF4-FFF2-40B4-BE49-F238E27FC236}">
                <a16:creationId xmlns:a16="http://schemas.microsoft.com/office/drawing/2014/main" id="{C97A64B8-EAC6-43BC-B6F3-46E5058DCAB5}"/>
              </a:ext>
            </a:extLst>
          </p:cNvPr>
          <p:cNvSpPr txBox="1">
            <a:spLocks noChangeArrowheads="1"/>
          </p:cNvSpPr>
          <p:nvPr/>
        </p:nvSpPr>
        <p:spPr bwMode="auto">
          <a:xfrm>
            <a:off x="6732588" y="5294313"/>
            <a:ext cx="2000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800"/>
              <a:t>ondas en cuerdas</a:t>
            </a:r>
            <a:endParaRPr lang="es-ES_tradnl" altLang="es-CL" sz="18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fecha 1">
            <a:extLst>
              <a:ext uri="{FF2B5EF4-FFF2-40B4-BE49-F238E27FC236}">
                <a16:creationId xmlns:a16="http://schemas.microsoft.com/office/drawing/2014/main" id="{E00A2289-E610-4207-BD86-18F474B6537B}"/>
              </a:ext>
            </a:extLst>
          </p:cNvPr>
          <p:cNvSpPr>
            <a:spLocks noGrp="1"/>
          </p:cNvSpPr>
          <p:nvPr>
            <p:ph type="dt" sz="half" idx="10"/>
          </p:nvPr>
        </p:nvSpPr>
        <p:spPr/>
        <p:txBody>
          <a:bodyPr/>
          <a:lstStyle/>
          <a:p>
            <a:r>
              <a:rPr lang="es-ES_tradnl" altLang="es-CL"/>
              <a:t>II 2010 MAC</a:t>
            </a:r>
          </a:p>
        </p:txBody>
      </p:sp>
      <p:sp>
        <p:nvSpPr>
          <p:cNvPr id="11" name="Marcador de pie de página 2">
            <a:extLst>
              <a:ext uri="{FF2B5EF4-FFF2-40B4-BE49-F238E27FC236}">
                <a16:creationId xmlns:a16="http://schemas.microsoft.com/office/drawing/2014/main" id="{896B57B5-C5BC-4F92-99F5-7493B6A05591}"/>
              </a:ext>
            </a:extLst>
          </p:cNvPr>
          <p:cNvSpPr>
            <a:spLocks noGrp="1"/>
          </p:cNvSpPr>
          <p:nvPr>
            <p:ph type="ftr" sz="quarter" idx="11"/>
          </p:nvPr>
        </p:nvSpPr>
        <p:spPr/>
        <p:txBody>
          <a:bodyPr/>
          <a:lstStyle/>
          <a:p>
            <a:r>
              <a:rPr lang="es-ES_tradnl" altLang="es-CL"/>
              <a:t>Fisica III --- UBB</a:t>
            </a:r>
          </a:p>
        </p:txBody>
      </p:sp>
      <p:sp>
        <p:nvSpPr>
          <p:cNvPr id="12" name="Marcador de número de diapositiva 3">
            <a:extLst>
              <a:ext uri="{FF2B5EF4-FFF2-40B4-BE49-F238E27FC236}">
                <a16:creationId xmlns:a16="http://schemas.microsoft.com/office/drawing/2014/main" id="{EF484160-ADE7-40A7-8C35-A459F7EE4714}"/>
              </a:ext>
            </a:extLst>
          </p:cNvPr>
          <p:cNvSpPr>
            <a:spLocks noGrp="1"/>
          </p:cNvSpPr>
          <p:nvPr>
            <p:ph type="sldNum" sz="quarter" idx="12"/>
          </p:nvPr>
        </p:nvSpPr>
        <p:spPr/>
        <p:txBody>
          <a:bodyPr/>
          <a:lstStyle/>
          <a:p>
            <a:fld id="{74555830-4151-408C-92E7-28A108101E7E}" type="slidenum">
              <a:rPr lang="es-ES_tradnl" altLang="es-CL"/>
              <a:pPr/>
              <a:t>70</a:t>
            </a:fld>
            <a:endParaRPr lang="es-ES_tradnl" altLang="es-CL"/>
          </a:p>
        </p:txBody>
      </p:sp>
      <p:sp>
        <p:nvSpPr>
          <p:cNvPr id="70658" name="Rectangle 2">
            <a:extLst>
              <a:ext uri="{FF2B5EF4-FFF2-40B4-BE49-F238E27FC236}">
                <a16:creationId xmlns:a16="http://schemas.microsoft.com/office/drawing/2014/main" id="{782BEF2D-3ABA-4D51-8F8F-3A814DC4EEF3}"/>
              </a:ext>
            </a:extLst>
          </p:cNvPr>
          <p:cNvSpPr>
            <a:spLocks noGrp="1" noChangeArrowheads="1"/>
          </p:cNvSpPr>
          <p:nvPr>
            <p:ph type="title" idx="4294967295"/>
          </p:nvPr>
        </p:nvSpPr>
        <p:spPr>
          <a:xfrm>
            <a:off x="468313" y="260350"/>
            <a:ext cx="8229600" cy="1143000"/>
          </a:xfrm>
        </p:spPr>
        <p:txBody>
          <a:bodyPr/>
          <a:lstStyle/>
          <a:p>
            <a:r>
              <a:rPr lang="es-CL" altLang="es-CL" sz="4000"/>
              <a:t>Intensidad de Sonido en decibeles</a:t>
            </a:r>
            <a:endParaRPr lang="es-ES_tradnl" altLang="es-CL" sz="4000"/>
          </a:p>
        </p:txBody>
      </p:sp>
      <p:sp>
        <p:nvSpPr>
          <p:cNvPr id="70659" name="Rectangle 3">
            <a:extLst>
              <a:ext uri="{FF2B5EF4-FFF2-40B4-BE49-F238E27FC236}">
                <a16:creationId xmlns:a16="http://schemas.microsoft.com/office/drawing/2014/main" id="{79398211-8725-4DDD-8488-429105595EA0}"/>
              </a:ext>
            </a:extLst>
          </p:cNvPr>
          <p:cNvSpPr>
            <a:spLocks noGrp="1" noChangeArrowheads="1"/>
          </p:cNvSpPr>
          <p:nvPr>
            <p:ph type="body" idx="4294967295"/>
          </p:nvPr>
        </p:nvSpPr>
        <p:spPr>
          <a:xfrm>
            <a:off x="539750" y="1600200"/>
            <a:ext cx="7967663" cy="4525963"/>
          </a:xfrm>
        </p:spPr>
        <p:txBody>
          <a:bodyPr/>
          <a:lstStyle/>
          <a:p>
            <a:r>
              <a:rPr lang="es-CL" altLang="es-CL" sz="1800"/>
              <a:t>Los sonidos más débiles que el oído humano puede detectar a una frecuencia de 1000 [Hz] corresponden a una intensidad de                        denominado </a:t>
            </a:r>
            <a:r>
              <a:rPr lang="es-CL" altLang="es-CL" sz="1800" b="1" i="1">
                <a:solidFill>
                  <a:schemeClr val="accent2"/>
                </a:solidFill>
              </a:rPr>
              <a:t>umbral de audición</a:t>
            </a:r>
            <a:r>
              <a:rPr lang="es-CL" altLang="es-CL" sz="1800"/>
              <a:t>. Los sonidos más fuertes que el oído puede tolerar a esta frecuencia corresponden a una intensidad de                 conocido como el </a:t>
            </a:r>
            <a:r>
              <a:rPr lang="es-CL" altLang="es-CL" sz="1800" b="1" i="1">
                <a:solidFill>
                  <a:schemeClr val="accent2"/>
                </a:solidFill>
              </a:rPr>
              <a:t>umbral del dolor</a:t>
            </a:r>
          </a:p>
          <a:p>
            <a:r>
              <a:rPr lang="es-CL" altLang="es-CL" sz="1800"/>
              <a:t>Como el oído humano puede detectar un amplio rango de intensidades, se escoge una escala logarítmica para indicar la intensidad de sonido</a:t>
            </a:r>
            <a:endParaRPr lang="es-ES_tradnl" altLang="es-CL" sz="1800"/>
          </a:p>
        </p:txBody>
      </p:sp>
      <p:pic>
        <p:nvPicPr>
          <p:cNvPr id="70660" name="Picture 4">
            <a:extLst>
              <a:ext uri="{FF2B5EF4-FFF2-40B4-BE49-F238E27FC236}">
                <a16:creationId xmlns:a16="http://schemas.microsoft.com/office/drawing/2014/main" id="{0A06D328-8424-40F9-9CF5-D6594A46EA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1916113"/>
            <a:ext cx="1400175"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1" name="Picture 5">
            <a:extLst>
              <a:ext uri="{FF2B5EF4-FFF2-40B4-BE49-F238E27FC236}">
                <a16:creationId xmlns:a16="http://schemas.microsoft.com/office/drawing/2014/main" id="{0CCBEFA9-534E-4D68-B12D-2E1DF9C45D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2459038"/>
            <a:ext cx="1008063"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2" name="Picture 6">
            <a:extLst>
              <a:ext uri="{FF2B5EF4-FFF2-40B4-BE49-F238E27FC236}">
                <a16:creationId xmlns:a16="http://schemas.microsoft.com/office/drawing/2014/main" id="{A1545159-D20C-486F-ABFD-EA98AFD47D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3860800"/>
            <a:ext cx="4243387" cy="147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3" name="Picture 7">
            <a:extLst>
              <a:ext uri="{FF2B5EF4-FFF2-40B4-BE49-F238E27FC236}">
                <a16:creationId xmlns:a16="http://schemas.microsoft.com/office/drawing/2014/main" id="{840778B0-C15E-4246-B44A-34008AA5DD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5599113"/>
            <a:ext cx="284003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4" name="Picture 8">
            <a:extLst>
              <a:ext uri="{FF2B5EF4-FFF2-40B4-BE49-F238E27FC236}">
                <a16:creationId xmlns:a16="http://schemas.microsoft.com/office/drawing/2014/main" id="{DB4ADC85-7271-47EE-8112-E1B1C8996A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4005263"/>
            <a:ext cx="1611313" cy="107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5" name="Text Box 9">
            <a:extLst>
              <a:ext uri="{FF2B5EF4-FFF2-40B4-BE49-F238E27FC236}">
                <a16:creationId xmlns:a16="http://schemas.microsoft.com/office/drawing/2014/main" id="{22ABCD47-CE41-4D8A-B5FF-D378C77C5BAB}"/>
              </a:ext>
            </a:extLst>
          </p:cNvPr>
          <p:cNvSpPr txBox="1">
            <a:spLocks noChangeArrowheads="1"/>
          </p:cNvSpPr>
          <p:nvPr/>
        </p:nvSpPr>
        <p:spPr bwMode="auto">
          <a:xfrm>
            <a:off x="4427538" y="5516563"/>
            <a:ext cx="36941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El umbral del dolor corresponde a…</a:t>
            </a:r>
          </a:p>
          <a:p>
            <a:r>
              <a:rPr lang="es-CL" altLang="es-CL"/>
              <a:t>El umbral de audición corresponde a…</a:t>
            </a:r>
            <a:endParaRPr lang="es-ES_tradnl" altLang="es-CL"/>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5">
            <a:extLst>
              <a:ext uri="{FF2B5EF4-FFF2-40B4-BE49-F238E27FC236}">
                <a16:creationId xmlns:a16="http://schemas.microsoft.com/office/drawing/2014/main" id="{644BB577-96EA-47DC-95C0-07718D69072B}"/>
              </a:ext>
            </a:extLst>
          </p:cNvPr>
          <p:cNvSpPr>
            <a:spLocks noGrp="1"/>
          </p:cNvSpPr>
          <p:nvPr>
            <p:ph type="sldNum" sz="quarter" idx="12"/>
          </p:nvPr>
        </p:nvSpPr>
        <p:spPr/>
        <p:txBody>
          <a:bodyPr/>
          <a:lstStyle/>
          <a:p>
            <a:fld id="{029CE3C2-5AD1-48B6-91F9-391D364C0E66}" type="slidenum">
              <a:rPr lang="es-ES_tradnl" altLang="es-CL"/>
              <a:pPr/>
              <a:t>71</a:t>
            </a:fld>
            <a:endParaRPr lang="es-ES_tradnl" altLang="es-CL"/>
          </a:p>
        </p:txBody>
      </p:sp>
      <p:sp>
        <p:nvSpPr>
          <p:cNvPr id="71682" name="Rectangle 2">
            <a:extLst>
              <a:ext uri="{FF2B5EF4-FFF2-40B4-BE49-F238E27FC236}">
                <a16:creationId xmlns:a16="http://schemas.microsoft.com/office/drawing/2014/main" id="{309A3BDB-35C3-475F-9834-36ED8FA19414}"/>
              </a:ext>
            </a:extLst>
          </p:cNvPr>
          <p:cNvSpPr>
            <a:spLocks noGrp="1" noChangeArrowheads="1"/>
          </p:cNvSpPr>
          <p:nvPr>
            <p:ph type="title"/>
          </p:nvPr>
        </p:nvSpPr>
        <p:spPr/>
        <p:txBody>
          <a:bodyPr/>
          <a:lstStyle/>
          <a:p>
            <a:r>
              <a:rPr lang="es-CL" altLang="es-CL"/>
              <a:t>Ejemplo</a:t>
            </a:r>
            <a:endParaRPr lang="es-ES_tradnl" altLang="es-CL"/>
          </a:p>
        </p:txBody>
      </p:sp>
      <p:sp>
        <p:nvSpPr>
          <p:cNvPr id="71683" name="Rectangle 3">
            <a:extLst>
              <a:ext uri="{FF2B5EF4-FFF2-40B4-BE49-F238E27FC236}">
                <a16:creationId xmlns:a16="http://schemas.microsoft.com/office/drawing/2014/main" id="{BD1D5928-BE55-41BB-A05F-9B03B923132F}"/>
              </a:ext>
            </a:extLst>
          </p:cNvPr>
          <p:cNvSpPr>
            <a:spLocks noGrp="1" noChangeArrowheads="1"/>
          </p:cNvSpPr>
          <p:nvPr>
            <p:ph type="body" idx="1"/>
          </p:nvPr>
        </p:nvSpPr>
        <p:spPr/>
        <p:txBody>
          <a:bodyPr/>
          <a:lstStyle/>
          <a:p>
            <a:pPr>
              <a:lnSpc>
                <a:spcPct val="90000"/>
              </a:lnSpc>
            </a:pPr>
            <a:r>
              <a:rPr lang="es-CL" altLang="es-CL" sz="2400"/>
              <a:t>Dos máquinas idénticas están ubicadas a la misma distancia de un trabajador. La intensidad del sonido entregado por cada máquina en la ubicación del trabajador es de                           . Encuentre la intensidad del sonido en dB en la ubicación del trabajador cuando opera una máquina y cuando operan las dos.</a:t>
            </a:r>
          </a:p>
          <a:p>
            <a:pPr>
              <a:lnSpc>
                <a:spcPct val="90000"/>
              </a:lnSpc>
            </a:pPr>
            <a:r>
              <a:rPr lang="es-CL" altLang="es-CL" sz="2400"/>
              <a:t>Como regla, duplicar el volumen (que depende en general de la intensidad y la frecuencia) corresponde a un incremento de 10 dB de intensidad. Si en el ejemplo, el volumen se duplica, ¿cuántas máquinas estarían operando?</a:t>
            </a:r>
          </a:p>
          <a:p>
            <a:pPr>
              <a:lnSpc>
                <a:spcPct val="90000"/>
              </a:lnSpc>
            </a:pPr>
            <a:endParaRPr lang="es-ES_tradnl" altLang="es-CL" sz="2400"/>
          </a:p>
        </p:txBody>
      </p:sp>
      <p:pic>
        <p:nvPicPr>
          <p:cNvPr id="71684" name="Picture 4">
            <a:extLst>
              <a:ext uri="{FF2B5EF4-FFF2-40B4-BE49-F238E27FC236}">
                <a16:creationId xmlns:a16="http://schemas.microsoft.com/office/drawing/2014/main" id="{501CD8B4-15B9-46FA-BBA0-68207A916C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2598738"/>
            <a:ext cx="2232025"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5">
            <a:extLst>
              <a:ext uri="{FF2B5EF4-FFF2-40B4-BE49-F238E27FC236}">
                <a16:creationId xmlns:a16="http://schemas.microsoft.com/office/drawing/2014/main" id="{78D21AFD-5525-4260-AE8B-178291EEA756}"/>
              </a:ext>
            </a:extLst>
          </p:cNvPr>
          <p:cNvSpPr>
            <a:spLocks noGrp="1"/>
          </p:cNvSpPr>
          <p:nvPr>
            <p:ph type="sldNum" sz="quarter" idx="12"/>
          </p:nvPr>
        </p:nvSpPr>
        <p:spPr/>
        <p:txBody>
          <a:bodyPr/>
          <a:lstStyle/>
          <a:p>
            <a:fld id="{D5A66C81-6DF3-45D2-AA80-493EEADD5A7E}" type="slidenum">
              <a:rPr lang="es-ES_tradnl" altLang="es-CL"/>
              <a:pPr/>
              <a:t>72</a:t>
            </a:fld>
            <a:endParaRPr lang="es-ES_tradnl" altLang="es-CL"/>
          </a:p>
        </p:txBody>
      </p:sp>
      <p:pic>
        <p:nvPicPr>
          <p:cNvPr id="72708" name="Picture 4">
            <a:extLst>
              <a:ext uri="{FF2B5EF4-FFF2-40B4-BE49-F238E27FC236}">
                <a16:creationId xmlns:a16="http://schemas.microsoft.com/office/drawing/2014/main" id="{5D2CCC9F-2155-4397-B5E3-3E2C3D170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836613"/>
            <a:ext cx="7235825" cy="5145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5">
            <a:extLst>
              <a:ext uri="{FF2B5EF4-FFF2-40B4-BE49-F238E27FC236}">
                <a16:creationId xmlns:a16="http://schemas.microsoft.com/office/drawing/2014/main" id="{B05FC9A3-1F79-49A2-8A26-B05436A23AC5}"/>
              </a:ext>
            </a:extLst>
          </p:cNvPr>
          <p:cNvSpPr>
            <a:spLocks noGrp="1"/>
          </p:cNvSpPr>
          <p:nvPr>
            <p:ph type="sldNum" sz="quarter" idx="12"/>
          </p:nvPr>
        </p:nvSpPr>
        <p:spPr/>
        <p:txBody>
          <a:bodyPr/>
          <a:lstStyle/>
          <a:p>
            <a:fld id="{AD6BACFD-25FB-42DD-AFE8-5621B04AD383}" type="slidenum">
              <a:rPr lang="es-ES_tradnl" altLang="es-CL"/>
              <a:pPr/>
              <a:t>73</a:t>
            </a:fld>
            <a:endParaRPr lang="es-ES_tradnl" altLang="es-CL"/>
          </a:p>
        </p:txBody>
      </p:sp>
      <p:sp>
        <p:nvSpPr>
          <p:cNvPr id="73730" name="Rectangle 2">
            <a:extLst>
              <a:ext uri="{FF2B5EF4-FFF2-40B4-BE49-F238E27FC236}">
                <a16:creationId xmlns:a16="http://schemas.microsoft.com/office/drawing/2014/main" id="{8111C609-7FAE-48C6-833A-90F3260643F3}"/>
              </a:ext>
            </a:extLst>
          </p:cNvPr>
          <p:cNvSpPr>
            <a:spLocks noGrp="1" noChangeArrowheads="1"/>
          </p:cNvSpPr>
          <p:nvPr>
            <p:ph type="title"/>
          </p:nvPr>
        </p:nvSpPr>
        <p:spPr/>
        <p:txBody>
          <a:bodyPr/>
          <a:lstStyle/>
          <a:p>
            <a:r>
              <a:rPr lang="es-CL" altLang="es-CL"/>
              <a:t>Efecto Doppler (1842)</a:t>
            </a:r>
            <a:endParaRPr lang="es-ES_tradnl" altLang="es-CL"/>
          </a:p>
        </p:txBody>
      </p:sp>
      <p:sp>
        <p:nvSpPr>
          <p:cNvPr id="73731" name="Rectangle 3">
            <a:extLst>
              <a:ext uri="{FF2B5EF4-FFF2-40B4-BE49-F238E27FC236}">
                <a16:creationId xmlns:a16="http://schemas.microsoft.com/office/drawing/2014/main" id="{FD40DA52-74B3-4446-BC2A-95F8EFB655A0}"/>
              </a:ext>
            </a:extLst>
          </p:cNvPr>
          <p:cNvSpPr>
            <a:spLocks noGrp="1" noChangeArrowheads="1"/>
          </p:cNvSpPr>
          <p:nvPr>
            <p:ph type="body" idx="1"/>
          </p:nvPr>
        </p:nvSpPr>
        <p:spPr>
          <a:xfrm>
            <a:off x="457200" y="1600200"/>
            <a:ext cx="4835525" cy="4525963"/>
          </a:xfrm>
        </p:spPr>
        <p:txBody>
          <a:bodyPr/>
          <a:lstStyle/>
          <a:p>
            <a:pPr>
              <a:lnSpc>
                <a:spcPct val="80000"/>
              </a:lnSpc>
            </a:pPr>
            <a:r>
              <a:rPr lang="es-CL" altLang="es-CL" sz="2000"/>
              <a:t>Todos hemos notado que el sonido de un tren cambia cuando éste se mueve pasando por nuestra posición.</a:t>
            </a:r>
          </a:p>
          <a:p>
            <a:pPr>
              <a:lnSpc>
                <a:spcPct val="80000"/>
              </a:lnSpc>
            </a:pPr>
            <a:endParaRPr lang="es-CL" altLang="es-CL" sz="2000"/>
          </a:p>
          <a:p>
            <a:pPr>
              <a:lnSpc>
                <a:spcPct val="80000"/>
              </a:lnSpc>
            </a:pPr>
            <a:r>
              <a:rPr lang="es-CL" altLang="es-CL" sz="2000"/>
              <a:t>La frecuencia del sonido es más alta  cuando el tren se aproxima que cuando se aleja</a:t>
            </a:r>
          </a:p>
          <a:p>
            <a:pPr>
              <a:lnSpc>
                <a:spcPct val="80000"/>
              </a:lnSpc>
            </a:pPr>
            <a:endParaRPr lang="es-CL" altLang="es-CL" sz="2000"/>
          </a:p>
          <a:p>
            <a:pPr>
              <a:lnSpc>
                <a:spcPct val="80000"/>
              </a:lnSpc>
            </a:pPr>
            <a:r>
              <a:rPr lang="es-CL" altLang="es-CL" sz="2000"/>
              <a:t>Este fenómeno se conoce como </a:t>
            </a:r>
            <a:r>
              <a:rPr lang="es-CL" altLang="es-CL" sz="2000" b="1" i="1">
                <a:solidFill>
                  <a:schemeClr val="accent2"/>
                </a:solidFill>
              </a:rPr>
              <a:t>Efecto Doppler</a:t>
            </a:r>
            <a:r>
              <a:rPr lang="es-CL" altLang="es-CL" sz="2000"/>
              <a:t>.</a:t>
            </a:r>
          </a:p>
          <a:p>
            <a:pPr>
              <a:lnSpc>
                <a:spcPct val="80000"/>
              </a:lnSpc>
            </a:pPr>
            <a:endParaRPr lang="es-CL" altLang="es-CL" sz="2000"/>
          </a:p>
          <a:p>
            <a:pPr>
              <a:lnSpc>
                <a:spcPct val="80000"/>
              </a:lnSpc>
            </a:pPr>
            <a:r>
              <a:rPr lang="es-CL" altLang="es-CL" sz="2000"/>
              <a:t>Este principio se utiliza para determinar la rapidez de un automóvil en una carretera y también para determinar las velocidades de las estrellas.</a:t>
            </a:r>
            <a:endParaRPr lang="es-ES_tradnl" altLang="es-CL" sz="2000"/>
          </a:p>
        </p:txBody>
      </p:sp>
      <p:pic>
        <p:nvPicPr>
          <p:cNvPr id="73733" name="Picture 5">
            <a:extLst>
              <a:ext uri="{FF2B5EF4-FFF2-40B4-BE49-F238E27FC236}">
                <a16:creationId xmlns:a16="http://schemas.microsoft.com/office/drawing/2014/main" id="{533EDD77-3B1C-4F11-9589-4EF8FFF50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341438"/>
            <a:ext cx="3271838" cy="4759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5">
            <a:extLst>
              <a:ext uri="{FF2B5EF4-FFF2-40B4-BE49-F238E27FC236}">
                <a16:creationId xmlns:a16="http://schemas.microsoft.com/office/drawing/2014/main" id="{27B9ACFD-9C2F-4991-AAF5-A6EB06DEC160}"/>
              </a:ext>
            </a:extLst>
          </p:cNvPr>
          <p:cNvSpPr>
            <a:spLocks noGrp="1"/>
          </p:cNvSpPr>
          <p:nvPr>
            <p:ph type="sldNum" sz="quarter" idx="12"/>
          </p:nvPr>
        </p:nvSpPr>
        <p:spPr/>
        <p:txBody>
          <a:bodyPr/>
          <a:lstStyle/>
          <a:p>
            <a:fld id="{318D0DE5-27D5-497B-A954-7EC26451FBD8}" type="slidenum">
              <a:rPr lang="es-ES_tradnl" altLang="es-CL"/>
              <a:pPr/>
              <a:t>74</a:t>
            </a:fld>
            <a:endParaRPr lang="es-ES_tradnl" altLang="es-CL"/>
          </a:p>
        </p:txBody>
      </p:sp>
      <p:sp>
        <p:nvSpPr>
          <p:cNvPr id="74754" name="Rectangle 2">
            <a:extLst>
              <a:ext uri="{FF2B5EF4-FFF2-40B4-BE49-F238E27FC236}">
                <a16:creationId xmlns:a16="http://schemas.microsoft.com/office/drawing/2014/main" id="{96DC7D40-EECA-44A6-A349-052EB070E5FE}"/>
              </a:ext>
            </a:extLst>
          </p:cNvPr>
          <p:cNvSpPr>
            <a:spLocks noGrp="1" noChangeArrowheads="1"/>
          </p:cNvSpPr>
          <p:nvPr>
            <p:ph type="title"/>
          </p:nvPr>
        </p:nvSpPr>
        <p:spPr/>
        <p:txBody>
          <a:bodyPr/>
          <a:lstStyle/>
          <a:p>
            <a:r>
              <a:rPr lang="es-CL" altLang="es-CL"/>
              <a:t>Efecto Doppler</a:t>
            </a:r>
            <a:endParaRPr lang="es-ES_tradnl" altLang="es-CL"/>
          </a:p>
        </p:txBody>
      </p:sp>
      <p:sp>
        <p:nvSpPr>
          <p:cNvPr id="74755" name="Rectangle 3">
            <a:extLst>
              <a:ext uri="{FF2B5EF4-FFF2-40B4-BE49-F238E27FC236}">
                <a16:creationId xmlns:a16="http://schemas.microsoft.com/office/drawing/2014/main" id="{632473BE-1384-4694-82BB-B271CCA6C5B0}"/>
              </a:ext>
            </a:extLst>
          </p:cNvPr>
          <p:cNvSpPr>
            <a:spLocks noGrp="1" noChangeArrowheads="1"/>
          </p:cNvSpPr>
          <p:nvPr>
            <p:ph type="body" idx="1"/>
          </p:nvPr>
        </p:nvSpPr>
        <p:spPr>
          <a:xfrm>
            <a:off x="457200" y="1600200"/>
            <a:ext cx="8229600" cy="4565650"/>
          </a:xfrm>
        </p:spPr>
        <p:txBody>
          <a:bodyPr/>
          <a:lstStyle/>
          <a:p>
            <a:pPr>
              <a:lnSpc>
                <a:spcPct val="80000"/>
              </a:lnSpc>
            </a:pPr>
            <a:r>
              <a:rPr lang="es-CL" altLang="es-CL" sz="1800" dirty="0"/>
              <a:t>Si una fuente puntual emite ondas de sonido y el medio de propagación es uniforme, las ondas se mueven con la misma rapidez en todas direcciones: radialmente alejándose de la fuente, este patrón corresponde a un frente de ondas esférico</a:t>
            </a:r>
            <a:endParaRPr lang="es-ES_tradnl" altLang="es-CL" sz="1800" dirty="0"/>
          </a:p>
          <a:p>
            <a:pPr>
              <a:lnSpc>
                <a:spcPct val="80000"/>
              </a:lnSpc>
            </a:pPr>
            <a:endParaRPr lang="es-CL" altLang="es-CL" sz="1800" dirty="0"/>
          </a:p>
          <a:p>
            <a:pPr>
              <a:lnSpc>
                <a:spcPct val="80000"/>
              </a:lnSpc>
            </a:pPr>
            <a:endParaRPr lang="es-CL" altLang="es-CL" sz="1800" dirty="0"/>
          </a:p>
          <a:p>
            <a:pPr>
              <a:lnSpc>
                <a:spcPct val="80000"/>
              </a:lnSpc>
            </a:pPr>
            <a:endParaRPr lang="es-CL" altLang="es-CL" sz="1800" dirty="0"/>
          </a:p>
          <a:p>
            <a:pPr>
              <a:lnSpc>
                <a:spcPct val="80000"/>
              </a:lnSpc>
            </a:pPr>
            <a:endParaRPr lang="es-CL" altLang="es-CL" sz="1800" dirty="0"/>
          </a:p>
          <a:p>
            <a:pPr>
              <a:lnSpc>
                <a:spcPct val="80000"/>
              </a:lnSpc>
            </a:pPr>
            <a:endParaRPr lang="es-CL" altLang="es-CL" sz="1800" dirty="0"/>
          </a:p>
          <a:p>
            <a:pPr>
              <a:lnSpc>
                <a:spcPct val="80000"/>
              </a:lnSpc>
            </a:pPr>
            <a:r>
              <a:rPr lang="es-CL" altLang="es-CL" sz="1800" dirty="0"/>
              <a:t>El efecto Doppler ocurre porque la rapidez relativa entre el observador y el emisor depende de la dirección de viaje y de la rapidez del observador</a:t>
            </a:r>
          </a:p>
          <a:p>
            <a:pPr>
              <a:lnSpc>
                <a:spcPct val="80000"/>
              </a:lnSpc>
            </a:pPr>
            <a:endParaRPr lang="es-CL" altLang="es-CL" sz="1800" dirty="0"/>
          </a:p>
          <a:p>
            <a:pPr>
              <a:lnSpc>
                <a:spcPct val="80000"/>
              </a:lnSpc>
            </a:pPr>
            <a:r>
              <a:rPr lang="es-CL" altLang="es-CL" sz="1800" dirty="0"/>
              <a:t>Cuando el observador se mueve hacia la fuente, la rapidez relativa es mayor que la rapidez de propagación, lo que conduce a un incremento de la frecuencia</a:t>
            </a:r>
          </a:p>
          <a:p>
            <a:pPr>
              <a:lnSpc>
                <a:spcPct val="80000"/>
              </a:lnSpc>
            </a:pPr>
            <a:endParaRPr lang="es-CL" altLang="es-CL" sz="1800" dirty="0"/>
          </a:p>
          <a:p>
            <a:pPr>
              <a:lnSpc>
                <a:spcPct val="80000"/>
              </a:lnSpc>
            </a:pPr>
            <a:r>
              <a:rPr lang="es-CL" altLang="es-CL" sz="1800" dirty="0"/>
              <a:t>Cuando el observador se aleja de la fuente, la rapidez relativa es más baja, al igual que la frecuencia</a:t>
            </a:r>
          </a:p>
          <a:p>
            <a:pPr>
              <a:lnSpc>
                <a:spcPct val="80000"/>
              </a:lnSpc>
            </a:pPr>
            <a:endParaRPr lang="es-CL" altLang="es-CL" sz="1800" dirty="0"/>
          </a:p>
        </p:txBody>
      </p:sp>
      <p:pic>
        <p:nvPicPr>
          <p:cNvPr id="74756" name="Picture 4">
            <a:extLst>
              <a:ext uri="{FF2B5EF4-FFF2-40B4-BE49-F238E27FC236}">
                <a16:creationId xmlns:a16="http://schemas.microsoft.com/office/drawing/2014/main" id="{49F0E21F-D419-48A0-96FF-923C37A402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495550"/>
            <a:ext cx="2528888" cy="1220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número de diapositiva 5">
            <a:extLst>
              <a:ext uri="{FF2B5EF4-FFF2-40B4-BE49-F238E27FC236}">
                <a16:creationId xmlns:a16="http://schemas.microsoft.com/office/drawing/2014/main" id="{88D5F2D8-C098-46A8-A94E-61B57EC632B4}"/>
              </a:ext>
            </a:extLst>
          </p:cNvPr>
          <p:cNvSpPr>
            <a:spLocks noGrp="1"/>
          </p:cNvSpPr>
          <p:nvPr>
            <p:ph type="sldNum" sz="quarter" idx="12"/>
          </p:nvPr>
        </p:nvSpPr>
        <p:spPr/>
        <p:txBody>
          <a:bodyPr/>
          <a:lstStyle/>
          <a:p>
            <a:fld id="{DB1FB569-3AB7-4569-9FE4-459929F71676}" type="slidenum">
              <a:rPr lang="es-ES_tradnl" altLang="es-CL"/>
              <a:pPr/>
              <a:t>75</a:t>
            </a:fld>
            <a:endParaRPr lang="es-ES_tradnl" altLang="es-CL"/>
          </a:p>
        </p:txBody>
      </p:sp>
      <p:sp>
        <p:nvSpPr>
          <p:cNvPr id="75778" name="Rectangle 2">
            <a:extLst>
              <a:ext uri="{FF2B5EF4-FFF2-40B4-BE49-F238E27FC236}">
                <a16:creationId xmlns:a16="http://schemas.microsoft.com/office/drawing/2014/main" id="{DA55909A-18FE-440F-8283-79F0C196FA81}"/>
              </a:ext>
            </a:extLst>
          </p:cNvPr>
          <p:cNvSpPr>
            <a:spLocks noGrp="1" noChangeArrowheads="1"/>
          </p:cNvSpPr>
          <p:nvPr>
            <p:ph type="title"/>
          </p:nvPr>
        </p:nvSpPr>
        <p:spPr/>
        <p:txBody>
          <a:bodyPr/>
          <a:lstStyle/>
          <a:p>
            <a:r>
              <a:rPr lang="es-CL" altLang="es-CL"/>
              <a:t>Efecto Doppler</a:t>
            </a:r>
            <a:endParaRPr lang="es-ES_tradnl" altLang="es-CL"/>
          </a:p>
        </p:txBody>
      </p:sp>
      <p:sp>
        <p:nvSpPr>
          <p:cNvPr id="75779" name="Rectangle 3">
            <a:extLst>
              <a:ext uri="{FF2B5EF4-FFF2-40B4-BE49-F238E27FC236}">
                <a16:creationId xmlns:a16="http://schemas.microsoft.com/office/drawing/2014/main" id="{332D5A40-17B3-47BD-BB30-76019E88A6A7}"/>
              </a:ext>
            </a:extLst>
          </p:cNvPr>
          <p:cNvSpPr>
            <a:spLocks noGrp="1" noChangeArrowheads="1"/>
          </p:cNvSpPr>
          <p:nvPr>
            <p:ph type="body" idx="1"/>
          </p:nvPr>
        </p:nvSpPr>
        <p:spPr>
          <a:xfrm>
            <a:off x="457200" y="1600200"/>
            <a:ext cx="4906963" cy="4525963"/>
          </a:xfrm>
        </p:spPr>
        <p:txBody>
          <a:bodyPr/>
          <a:lstStyle/>
          <a:p>
            <a:r>
              <a:rPr lang="es-CL" altLang="es-CL" sz="1800"/>
              <a:t>Un frente de ondas esférico se representa en el cuaderno como círculos concéntricos con la fuente. Cada arco representa una superficie en la cual la fase de la onda es constante. La distancia entre frentes de onda adyacentes corresponde a la longitud de onda</a:t>
            </a:r>
          </a:p>
          <a:p>
            <a:r>
              <a:rPr lang="es-CL" altLang="es-CL" sz="1800"/>
              <a:t>Consideremos una fuente estacionaria que emite ondas de sonido (fuente en reposo respecto al medio de propagación) y un observador en movimiento</a:t>
            </a:r>
          </a:p>
          <a:p>
            <a:r>
              <a:rPr lang="es-CL" altLang="es-CL" sz="1800"/>
              <a:t>Consideremos una fuente en movimiento y un observador estacionario</a:t>
            </a:r>
            <a:endParaRPr lang="es-ES_tradnl" altLang="es-CL" sz="1800"/>
          </a:p>
        </p:txBody>
      </p:sp>
      <p:pic>
        <p:nvPicPr>
          <p:cNvPr id="75780" name="Picture 4">
            <a:extLst>
              <a:ext uri="{FF2B5EF4-FFF2-40B4-BE49-F238E27FC236}">
                <a16:creationId xmlns:a16="http://schemas.microsoft.com/office/drawing/2014/main" id="{D1F56D74-AF66-4A92-8662-ECB4A30E13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1557338"/>
            <a:ext cx="3203575" cy="1546225"/>
          </a:xfrm>
          <a:prstGeom prst="rect">
            <a:avLst/>
          </a:prstGeom>
          <a:noFill/>
          <a:extLst>
            <a:ext uri="{909E8E84-426E-40DD-AFC4-6F175D3DCCD1}">
              <a14:hiddenFill xmlns:a14="http://schemas.microsoft.com/office/drawing/2010/main">
                <a:solidFill>
                  <a:srgbClr val="FFFFFF"/>
                </a:solidFill>
              </a14:hiddenFill>
            </a:ext>
          </a:extLst>
        </p:spPr>
      </p:pic>
      <p:pic>
        <p:nvPicPr>
          <p:cNvPr id="75781" name="Picture 5">
            <a:extLst>
              <a:ext uri="{FF2B5EF4-FFF2-40B4-BE49-F238E27FC236}">
                <a16:creationId xmlns:a16="http://schemas.microsoft.com/office/drawing/2014/main" id="{95A10B86-5E0B-4541-B843-8E1CE271DB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3716338"/>
            <a:ext cx="2987675" cy="2300287"/>
          </a:xfrm>
          <a:prstGeom prst="rect">
            <a:avLst/>
          </a:prstGeom>
          <a:noFill/>
          <a:extLst>
            <a:ext uri="{909E8E84-426E-40DD-AFC4-6F175D3DCCD1}">
              <a14:hiddenFill xmlns:a14="http://schemas.microsoft.com/office/drawing/2010/main">
                <a:solidFill>
                  <a:srgbClr val="FFFFFF"/>
                </a:solidFill>
              </a14:hiddenFill>
            </a:ext>
          </a:extLst>
        </p:spPr>
      </p:pic>
      <p:sp>
        <p:nvSpPr>
          <p:cNvPr id="75782" name="Rectangle 6">
            <a:extLst>
              <a:ext uri="{FF2B5EF4-FFF2-40B4-BE49-F238E27FC236}">
                <a16:creationId xmlns:a16="http://schemas.microsoft.com/office/drawing/2014/main" id="{CD1F6124-3C50-4AC7-AF83-3E72F643C140}"/>
              </a:ext>
            </a:extLst>
          </p:cNvPr>
          <p:cNvSpPr>
            <a:spLocks noChangeArrowheads="1"/>
          </p:cNvSpPr>
          <p:nvPr/>
        </p:nvSpPr>
        <p:spPr bwMode="auto">
          <a:xfrm>
            <a:off x="5797550" y="3644900"/>
            <a:ext cx="287338" cy="360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75784" name="Text Box 8">
            <a:extLst>
              <a:ext uri="{FF2B5EF4-FFF2-40B4-BE49-F238E27FC236}">
                <a16:creationId xmlns:a16="http://schemas.microsoft.com/office/drawing/2014/main" id="{192849D6-E08B-4FC0-8B1E-48E4D06DEBB2}"/>
              </a:ext>
            </a:extLst>
          </p:cNvPr>
          <p:cNvSpPr txBox="1">
            <a:spLocks noChangeArrowheads="1"/>
          </p:cNvSpPr>
          <p:nvPr/>
        </p:nvSpPr>
        <p:spPr bwMode="auto">
          <a:xfrm>
            <a:off x="8027988" y="5084763"/>
            <a:ext cx="963612" cy="244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000"/>
              <a:t>Observador A</a:t>
            </a:r>
            <a:endParaRPr lang="es-ES_tradnl" altLang="es-CL" sz="1000"/>
          </a:p>
        </p:txBody>
      </p:sp>
      <p:sp>
        <p:nvSpPr>
          <p:cNvPr id="75785" name="Text Box 9">
            <a:extLst>
              <a:ext uri="{FF2B5EF4-FFF2-40B4-BE49-F238E27FC236}">
                <a16:creationId xmlns:a16="http://schemas.microsoft.com/office/drawing/2014/main" id="{A5EB96B0-CE29-479C-97F1-D8BF968A48D9}"/>
              </a:ext>
            </a:extLst>
          </p:cNvPr>
          <p:cNvSpPr txBox="1">
            <a:spLocks noChangeArrowheads="1"/>
          </p:cNvSpPr>
          <p:nvPr/>
        </p:nvSpPr>
        <p:spPr bwMode="auto">
          <a:xfrm>
            <a:off x="5867400" y="4306888"/>
            <a:ext cx="963613" cy="244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000"/>
              <a:t>Observador B</a:t>
            </a:r>
            <a:endParaRPr lang="es-ES_tradnl" altLang="es-CL" sz="10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número de diapositiva 5">
            <a:extLst>
              <a:ext uri="{FF2B5EF4-FFF2-40B4-BE49-F238E27FC236}">
                <a16:creationId xmlns:a16="http://schemas.microsoft.com/office/drawing/2014/main" id="{C9F14D04-9D8F-4993-B825-2B75CB4D9CA5}"/>
              </a:ext>
            </a:extLst>
          </p:cNvPr>
          <p:cNvSpPr>
            <a:spLocks noGrp="1"/>
          </p:cNvSpPr>
          <p:nvPr>
            <p:ph type="sldNum" sz="quarter" idx="12"/>
          </p:nvPr>
        </p:nvSpPr>
        <p:spPr/>
        <p:txBody>
          <a:bodyPr/>
          <a:lstStyle/>
          <a:p>
            <a:fld id="{34E7EE85-A204-49AB-BBBF-BC5AE89E2C2F}" type="slidenum">
              <a:rPr lang="es-ES_tradnl" altLang="es-CL"/>
              <a:pPr/>
              <a:t>76</a:t>
            </a:fld>
            <a:endParaRPr lang="es-ES_tradnl" altLang="es-CL"/>
          </a:p>
        </p:txBody>
      </p:sp>
      <p:sp>
        <p:nvSpPr>
          <p:cNvPr id="80898" name="Rectangle 2">
            <a:extLst>
              <a:ext uri="{FF2B5EF4-FFF2-40B4-BE49-F238E27FC236}">
                <a16:creationId xmlns:a16="http://schemas.microsoft.com/office/drawing/2014/main" id="{76F69153-7052-40C3-AA13-9C2BC377F75C}"/>
              </a:ext>
            </a:extLst>
          </p:cNvPr>
          <p:cNvSpPr>
            <a:spLocks noGrp="1" noChangeArrowheads="1"/>
          </p:cNvSpPr>
          <p:nvPr>
            <p:ph type="title"/>
          </p:nvPr>
        </p:nvSpPr>
        <p:spPr/>
        <p:txBody>
          <a:bodyPr/>
          <a:lstStyle/>
          <a:p>
            <a:r>
              <a:rPr lang="es-CL" altLang="es-CL" sz="3600"/>
              <a:t>Observador móvil, fuente en reposo</a:t>
            </a:r>
            <a:endParaRPr lang="es-ES_tradnl" altLang="es-CL" sz="3600"/>
          </a:p>
        </p:txBody>
      </p:sp>
      <p:sp>
        <p:nvSpPr>
          <p:cNvPr id="80901" name="Text Box 5">
            <a:extLst>
              <a:ext uri="{FF2B5EF4-FFF2-40B4-BE49-F238E27FC236}">
                <a16:creationId xmlns:a16="http://schemas.microsoft.com/office/drawing/2014/main" id="{9C81B503-7D99-40DC-B0E9-4941488C952B}"/>
              </a:ext>
            </a:extLst>
          </p:cNvPr>
          <p:cNvSpPr txBox="1">
            <a:spLocks noChangeArrowheads="1"/>
          </p:cNvSpPr>
          <p:nvPr/>
        </p:nvSpPr>
        <p:spPr bwMode="auto">
          <a:xfrm>
            <a:off x="539750" y="1439863"/>
            <a:ext cx="5375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400"/>
              <a:t>Dado que la fuente está estática, la longitud de onda es constante</a:t>
            </a:r>
            <a:endParaRPr lang="es-ES_tradnl" altLang="es-CL" sz="1400"/>
          </a:p>
        </p:txBody>
      </p:sp>
      <p:sp>
        <p:nvSpPr>
          <p:cNvPr id="80902" name="Text Box 6">
            <a:extLst>
              <a:ext uri="{FF2B5EF4-FFF2-40B4-BE49-F238E27FC236}">
                <a16:creationId xmlns:a16="http://schemas.microsoft.com/office/drawing/2014/main" id="{907A7F4B-570C-4652-83BF-992595AA92BB}"/>
              </a:ext>
            </a:extLst>
          </p:cNvPr>
          <p:cNvSpPr txBox="1">
            <a:spLocks noChangeArrowheads="1"/>
          </p:cNvSpPr>
          <p:nvPr/>
        </p:nvSpPr>
        <p:spPr bwMode="auto">
          <a:xfrm>
            <a:off x="539750" y="1943100"/>
            <a:ext cx="44767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400"/>
              <a:t>Si el observador se mueve </a:t>
            </a:r>
            <a:r>
              <a:rPr lang="es-CL" altLang="es-CL" sz="1400" b="1" i="1">
                <a:solidFill>
                  <a:schemeClr val="tx2"/>
                </a:solidFill>
              </a:rPr>
              <a:t>hacia la fuente</a:t>
            </a:r>
            <a:r>
              <a:rPr lang="es-CL" altLang="es-CL" sz="1400"/>
              <a:t>, la rapidez </a:t>
            </a:r>
          </a:p>
          <a:p>
            <a:r>
              <a:rPr lang="es-CL" altLang="es-CL" sz="1400"/>
              <a:t>de las ondas relativa al observador es mayor:</a:t>
            </a:r>
            <a:endParaRPr lang="es-ES_tradnl" altLang="es-CL" sz="1400"/>
          </a:p>
        </p:txBody>
      </p:sp>
      <p:pic>
        <p:nvPicPr>
          <p:cNvPr id="80903" name="Picture 7">
            <a:extLst>
              <a:ext uri="{FF2B5EF4-FFF2-40B4-BE49-F238E27FC236}">
                <a16:creationId xmlns:a16="http://schemas.microsoft.com/office/drawing/2014/main" id="{7F46B10F-3610-489F-8BF9-30599C3D5C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420938"/>
            <a:ext cx="40957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04" name="Text Box 8">
            <a:extLst>
              <a:ext uri="{FF2B5EF4-FFF2-40B4-BE49-F238E27FC236}">
                <a16:creationId xmlns:a16="http://schemas.microsoft.com/office/drawing/2014/main" id="{E5811814-AF52-4486-981C-87B7AC3951D3}"/>
              </a:ext>
            </a:extLst>
          </p:cNvPr>
          <p:cNvSpPr txBox="1">
            <a:spLocks noChangeArrowheads="1"/>
          </p:cNvSpPr>
          <p:nvPr/>
        </p:nvSpPr>
        <p:spPr bwMode="auto">
          <a:xfrm>
            <a:off x="879475" y="3284538"/>
            <a:ext cx="1171575"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200"/>
              <a:t>rapidez de </a:t>
            </a:r>
          </a:p>
          <a:p>
            <a:r>
              <a:rPr lang="es-CL" altLang="es-CL" sz="1200"/>
              <a:t>propagación </a:t>
            </a:r>
          </a:p>
          <a:p>
            <a:r>
              <a:rPr lang="es-CL" altLang="es-CL" sz="1200"/>
              <a:t>que mide el </a:t>
            </a:r>
          </a:p>
          <a:p>
            <a:r>
              <a:rPr lang="es-CL" altLang="es-CL" sz="1200"/>
              <a:t>observador </a:t>
            </a:r>
          </a:p>
          <a:p>
            <a:r>
              <a:rPr lang="es-CL" altLang="es-CL" sz="1200"/>
              <a:t>en movimiento</a:t>
            </a:r>
            <a:endParaRPr lang="es-ES_tradnl" altLang="es-CL" sz="1200"/>
          </a:p>
        </p:txBody>
      </p:sp>
      <p:sp>
        <p:nvSpPr>
          <p:cNvPr id="80905" name="Text Box 9">
            <a:extLst>
              <a:ext uri="{FF2B5EF4-FFF2-40B4-BE49-F238E27FC236}">
                <a16:creationId xmlns:a16="http://schemas.microsoft.com/office/drawing/2014/main" id="{35B18402-783E-4228-AE14-6C2201E7F4B9}"/>
              </a:ext>
            </a:extLst>
          </p:cNvPr>
          <p:cNvSpPr txBox="1">
            <a:spLocks noChangeArrowheads="1"/>
          </p:cNvSpPr>
          <p:nvPr/>
        </p:nvSpPr>
        <p:spPr bwMode="auto">
          <a:xfrm>
            <a:off x="2576513" y="3284538"/>
            <a:ext cx="1062037"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200"/>
              <a:t>rapidez de </a:t>
            </a:r>
          </a:p>
          <a:p>
            <a:r>
              <a:rPr lang="es-CL" altLang="es-CL" sz="1200"/>
              <a:t>propagación </a:t>
            </a:r>
          </a:p>
          <a:p>
            <a:r>
              <a:rPr lang="es-CL" altLang="es-CL" sz="1200"/>
              <a:t>que mide un </a:t>
            </a:r>
          </a:p>
          <a:p>
            <a:r>
              <a:rPr lang="es-CL" altLang="es-CL" sz="1200"/>
              <a:t>observador </a:t>
            </a:r>
          </a:p>
          <a:p>
            <a:r>
              <a:rPr lang="es-CL" altLang="es-CL" sz="1200"/>
              <a:t>en reposo</a:t>
            </a:r>
            <a:endParaRPr lang="es-ES_tradnl" altLang="es-CL" sz="1200"/>
          </a:p>
        </p:txBody>
      </p:sp>
      <p:sp>
        <p:nvSpPr>
          <p:cNvPr id="80906" name="Text Box 10">
            <a:extLst>
              <a:ext uri="{FF2B5EF4-FFF2-40B4-BE49-F238E27FC236}">
                <a16:creationId xmlns:a16="http://schemas.microsoft.com/office/drawing/2014/main" id="{19428F24-1553-4475-9E13-92D714A06789}"/>
              </a:ext>
            </a:extLst>
          </p:cNvPr>
          <p:cNvSpPr txBox="1">
            <a:spLocks noChangeArrowheads="1"/>
          </p:cNvSpPr>
          <p:nvPr/>
        </p:nvSpPr>
        <p:spPr bwMode="auto">
          <a:xfrm>
            <a:off x="4176713" y="3297238"/>
            <a:ext cx="1054100"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200"/>
              <a:t>rapidez con  </a:t>
            </a:r>
          </a:p>
          <a:p>
            <a:r>
              <a:rPr lang="es-CL" altLang="es-CL" sz="1200"/>
              <a:t>la cual se </a:t>
            </a:r>
          </a:p>
          <a:p>
            <a:r>
              <a:rPr lang="es-CL" altLang="es-CL" sz="1200"/>
              <a:t>mueve el </a:t>
            </a:r>
          </a:p>
          <a:p>
            <a:r>
              <a:rPr lang="es-CL" altLang="es-CL" sz="1200"/>
              <a:t>observador</a:t>
            </a:r>
            <a:r>
              <a:rPr lang="es-CL" altLang="es-CL" sz="1400"/>
              <a:t> </a:t>
            </a:r>
            <a:endParaRPr lang="es-ES_tradnl" altLang="es-CL" sz="1400"/>
          </a:p>
        </p:txBody>
      </p:sp>
      <p:pic>
        <p:nvPicPr>
          <p:cNvPr id="80907" name="Picture 11">
            <a:extLst>
              <a:ext uri="{FF2B5EF4-FFF2-40B4-BE49-F238E27FC236}">
                <a16:creationId xmlns:a16="http://schemas.microsoft.com/office/drawing/2014/main" id="{82682757-03AB-453D-8818-271B6F372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3500438"/>
            <a:ext cx="21590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09" name="Text Box 13">
            <a:extLst>
              <a:ext uri="{FF2B5EF4-FFF2-40B4-BE49-F238E27FC236}">
                <a16:creationId xmlns:a16="http://schemas.microsoft.com/office/drawing/2014/main" id="{97C7EBC8-F37D-4EAF-874A-90859B18F968}"/>
              </a:ext>
            </a:extLst>
          </p:cNvPr>
          <p:cNvSpPr txBox="1">
            <a:spLocks noChangeArrowheads="1"/>
          </p:cNvSpPr>
          <p:nvPr/>
        </p:nvSpPr>
        <p:spPr bwMode="auto">
          <a:xfrm>
            <a:off x="6073775" y="4724400"/>
            <a:ext cx="28733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400"/>
              <a:t>El observador mide un frecuencia </a:t>
            </a:r>
          </a:p>
          <a:p>
            <a:r>
              <a:rPr lang="es-CL" altLang="es-CL" sz="1400"/>
              <a:t>mayor si se acerca a la fuente</a:t>
            </a:r>
            <a:endParaRPr lang="es-ES_tradnl" altLang="es-CL" sz="1400"/>
          </a:p>
        </p:txBody>
      </p:sp>
      <p:sp>
        <p:nvSpPr>
          <p:cNvPr id="80910" name="Text Box 14">
            <a:extLst>
              <a:ext uri="{FF2B5EF4-FFF2-40B4-BE49-F238E27FC236}">
                <a16:creationId xmlns:a16="http://schemas.microsoft.com/office/drawing/2014/main" id="{DE815A0B-ABA5-4CE9-9D81-A0367BF25332}"/>
              </a:ext>
            </a:extLst>
          </p:cNvPr>
          <p:cNvSpPr txBox="1">
            <a:spLocks noChangeArrowheads="1"/>
          </p:cNvSpPr>
          <p:nvPr/>
        </p:nvSpPr>
        <p:spPr bwMode="auto">
          <a:xfrm>
            <a:off x="468313" y="5832475"/>
            <a:ext cx="74787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400"/>
              <a:t>Si el observador </a:t>
            </a:r>
            <a:r>
              <a:rPr lang="es-CL" altLang="es-CL" sz="1400" b="1" i="1">
                <a:solidFill>
                  <a:schemeClr val="tx2"/>
                </a:solidFill>
              </a:rPr>
              <a:t>se aleja de la fuente</a:t>
            </a:r>
            <a:r>
              <a:rPr lang="es-CL" altLang="es-CL" sz="1400"/>
              <a:t>, la frecuencia medida por el observador sería menor y</a:t>
            </a:r>
            <a:endParaRPr lang="es-ES_tradnl" altLang="es-CL" sz="1400"/>
          </a:p>
        </p:txBody>
      </p:sp>
      <p:pic>
        <p:nvPicPr>
          <p:cNvPr id="80911" name="Picture 15">
            <a:extLst>
              <a:ext uri="{FF2B5EF4-FFF2-40B4-BE49-F238E27FC236}">
                <a16:creationId xmlns:a16="http://schemas.microsoft.com/office/drawing/2014/main" id="{7D7BEADE-0DA5-49E2-B9A3-4CA9410CBF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5811838"/>
            <a:ext cx="79216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12" name="Picture 16">
            <a:extLst>
              <a:ext uri="{FF2B5EF4-FFF2-40B4-BE49-F238E27FC236}">
                <a16:creationId xmlns:a16="http://schemas.microsoft.com/office/drawing/2014/main" id="{189565EF-F264-4F43-B985-A01167F281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1773238"/>
            <a:ext cx="3203575" cy="1546225"/>
          </a:xfrm>
          <a:prstGeom prst="rect">
            <a:avLst/>
          </a:prstGeom>
          <a:noFill/>
          <a:extLst>
            <a:ext uri="{909E8E84-426E-40DD-AFC4-6F175D3DCCD1}">
              <a14:hiddenFill xmlns:a14="http://schemas.microsoft.com/office/drawing/2010/main">
                <a:solidFill>
                  <a:srgbClr val="FFFFFF"/>
                </a:solidFill>
              </a14:hiddenFill>
            </a:ext>
          </a:extLst>
        </p:spPr>
      </p:pic>
      <p:pic>
        <p:nvPicPr>
          <p:cNvPr id="80913" name="Picture 17">
            <a:extLst>
              <a:ext uri="{FF2B5EF4-FFF2-40B4-BE49-F238E27FC236}">
                <a16:creationId xmlns:a16="http://schemas.microsoft.com/office/drawing/2014/main" id="{7ED109C6-C6A3-49D2-A468-9B8AA324BA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4437063"/>
            <a:ext cx="5400675" cy="1003300"/>
          </a:xfrm>
          <a:prstGeom prst="rect">
            <a:avLst/>
          </a:prstGeom>
          <a:noFill/>
          <a:ln w="31750">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Marcador de número de diapositiva 5">
            <a:extLst>
              <a:ext uri="{FF2B5EF4-FFF2-40B4-BE49-F238E27FC236}">
                <a16:creationId xmlns:a16="http://schemas.microsoft.com/office/drawing/2014/main" id="{96CE651A-85C8-458E-861D-9664419EF12A}"/>
              </a:ext>
            </a:extLst>
          </p:cNvPr>
          <p:cNvSpPr>
            <a:spLocks noGrp="1"/>
          </p:cNvSpPr>
          <p:nvPr>
            <p:ph type="sldNum" sz="quarter" idx="12"/>
          </p:nvPr>
        </p:nvSpPr>
        <p:spPr/>
        <p:txBody>
          <a:bodyPr/>
          <a:lstStyle/>
          <a:p>
            <a:fld id="{85A1267D-3DDB-439D-BB07-0E01E353F0E4}" type="slidenum">
              <a:rPr lang="es-ES_tradnl" altLang="es-CL"/>
              <a:pPr/>
              <a:t>77</a:t>
            </a:fld>
            <a:endParaRPr lang="es-ES_tradnl" altLang="es-CL"/>
          </a:p>
        </p:txBody>
      </p:sp>
      <p:sp>
        <p:nvSpPr>
          <p:cNvPr id="81922" name="Rectangle 2">
            <a:extLst>
              <a:ext uri="{FF2B5EF4-FFF2-40B4-BE49-F238E27FC236}">
                <a16:creationId xmlns:a16="http://schemas.microsoft.com/office/drawing/2014/main" id="{B6C4582C-4241-4398-97DB-68E6FC924FA7}"/>
              </a:ext>
            </a:extLst>
          </p:cNvPr>
          <p:cNvSpPr>
            <a:spLocks noGrp="1" noChangeArrowheads="1"/>
          </p:cNvSpPr>
          <p:nvPr>
            <p:ph type="title"/>
          </p:nvPr>
        </p:nvSpPr>
        <p:spPr/>
        <p:txBody>
          <a:bodyPr/>
          <a:lstStyle/>
          <a:p>
            <a:r>
              <a:rPr lang="es-CL" altLang="es-CL" sz="3600"/>
              <a:t>Observador en reposo, fuente móvil</a:t>
            </a:r>
            <a:endParaRPr lang="es-ES_tradnl" altLang="es-CL" sz="3600"/>
          </a:p>
        </p:txBody>
      </p:sp>
      <p:sp>
        <p:nvSpPr>
          <p:cNvPr id="81925" name="Text Box 5">
            <a:extLst>
              <a:ext uri="{FF2B5EF4-FFF2-40B4-BE49-F238E27FC236}">
                <a16:creationId xmlns:a16="http://schemas.microsoft.com/office/drawing/2014/main" id="{A4AE175D-BD8B-4279-83F4-647F52C96DB2}"/>
              </a:ext>
            </a:extLst>
          </p:cNvPr>
          <p:cNvSpPr txBox="1">
            <a:spLocks noChangeArrowheads="1"/>
          </p:cNvSpPr>
          <p:nvPr/>
        </p:nvSpPr>
        <p:spPr bwMode="auto">
          <a:xfrm>
            <a:off x="395288" y="1368425"/>
            <a:ext cx="525621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sz="1400"/>
              <a:t>Si la fuente se mueve </a:t>
            </a:r>
            <a:r>
              <a:rPr lang="es-CL" altLang="es-CL" sz="1400" b="1" i="1">
                <a:solidFill>
                  <a:schemeClr val="tx2"/>
                </a:solidFill>
              </a:rPr>
              <a:t>hacia el observador</a:t>
            </a:r>
            <a:r>
              <a:rPr lang="es-CL" altLang="es-CL" sz="1400"/>
              <a:t>, la longitud de onda medida por el observador es más corta que la longitud de onda emitida por la fuente</a:t>
            </a:r>
            <a:endParaRPr lang="es-ES_tradnl" altLang="es-CL" sz="1400"/>
          </a:p>
        </p:txBody>
      </p:sp>
      <p:sp>
        <p:nvSpPr>
          <p:cNvPr id="81926" name="Text Box 6">
            <a:extLst>
              <a:ext uri="{FF2B5EF4-FFF2-40B4-BE49-F238E27FC236}">
                <a16:creationId xmlns:a16="http://schemas.microsoft.com/office/drawing/2014/main" id="{56E37CE7-1952-4737-A891-3F91B26EAF91}"/>
              </a:ext>
            </a:extLst>
          </p:cNvPr>
          <p:cNvSpPr txBox="1">
            <a:spLocks noChangeArrowheads="1"/>
          </p:cNvSpPr>
          <p:nvPr/>
        </p:nvSpPr>
        <p:spPr bwMode="auto">
          <a:xfrm>
            <a:off x="395288" y="2232025"/>
            <a:ext cx="464661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400"/>
              <a:t>Durante cada vibración la fuente se mueve una distancia</a:t>
            </a:r>
          </a:p>
          <a:p>
            <a:r>
              <a:rPr lang="es-CL" altLang="es-CL" sz="1400"/>
              <a:t>                              donde </a:t>
            </a:r>
            <a:r>
              <a:rPr lang="es-CL" altLang="es-CL" sz="1400" b="1" i="1">
                <a:latin typeface="Times New Roman" panose="02020603050405020304" pitchFamily="18" charset="0"/>
              </a:rPr>
              <a:t>T</a:t>
            </a:r>
            <a:r>
              <a:rPr lang="es-CL" altLang="es-CL" sz="1400"/>
              <a:t> es el período de la vibración</a:t>
            </a:r>
            <a:r>
              <a:rPr lang="es-CL" altLang="es-CL"/>
              <a:t> </a:t>
            </a:r>
            <a:endParaRPr lang="es-ES_tradnl" altLang="es-CL"/>
          </a:p>
        </p:txBody>
      </p:sp>
      <p:sp>
        <p:nvSpPr>
          <p:cNvPr id="81927" name="Rectangle 7">
            <a:extLst>
              <a:ext uri="{FF2B5EF4-FFF2-40B4-BE49-F238E27FC236}">
                <a16:creationId xmlns:a16="http://schemas.microsoft.com/office/drawing/2014/main" id="{DE003876-0BA1-4F7D-9DB8-B69AB3B100CF}"/>
              </a:ext>
            </a:extLst>
          </p:cNvPr>
          <p:cNvSpPr>
            <a:spLocks noChangeArrowheads="1"/>
          </p:cNvSpPr>
          <p:nvPr/>
        </p:nvSpPr>
        <p:spPr bwMode="auto">
          <a:xfrm>
            <a:off x="5795963" y="1128713"/>
            <a:ext cx="215900" cy="3603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pic>
        <p:nvPicPr>
          <p:cNvPr id="81928" name="Picture 8">
            <a:extLst>
              <a:ext uri="{FF2B5EF4-FFF2-40B4-BE49-F238E27FC236}">
                <a16:creationId xmlns:a16="http://schemas.microsoft.com/office/drawing/2014/main" id="{FC697DE1-6E83-4A40-B69B-2A3D926117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200150"/>
            <a:ext cx="2987675" cy="2300288"/>
          </a:xfrm>
          <a:prstGeom prst="rect">
            <a:avLst/>
          </a:prstGeom>
          <a:noFill/>
          <a:extLst>
            <a:ext uri="{909E8E84-426E-40DD-AFC4-6F175D3DCCD1}">
              <a14:hiddenFill xmlns:a14="http://schemas.microsoft.com/office/drawing/2010/main">
                <a:solidFill>
                  <a:srgbClr val="FFFFFF"/>
                </a:solidFill>
              </a14:hiddenFill>
            </a:ext>
          </a:extLst>
        </p:spPr>
      </p:pic>
      <p:sp>
        <p:nvSpPr>
          <p:cNvPr id="81929" name="Rectangle 9">
            <a:extLst>
              <a:ext uri="{FF2B5EF4-FFF2-40B4-BE49-F238E27FC236}">
                <a16:creationId xmlns:a16="http://schemas.microsoft.com/office/drawing/2014/main" id="{E6C10DCA-3D1C-41D3-9F45-EF649796FB4A}"/>
              </a:ext>
            </a:extLst>
          </p:cNvPr>
          <p:cNvSpPr>
            <a:spLocks noChangeArrowheads="1"/>
          </p:cNvSpPr>
          <p:nvPr/>
        </p:nvSpPr>
        <p:spPr bwMode="auto">
          <a:xfrm>
            <a:off x="5797550" y="1125538"/>
            <a:ext cx="287338" cy="3603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81930" name="Text Box 10">
            <a:extLst>
              <a:ext uri="{FF2B5EF4-FFF2-40B4-BE49-F238E27FC236}">
                <a16:creationId xmlns:a16="http://schemas.microsoft.com/office/drawing/2014/main" id="{27C17E60-DFE0-45DA-AAC5-8264488A7B8A}"/>
              </a:ext>
            </a:extLst>
          </p:cNvPr>
          <p:cNvSpPr txBox="1">
            <a:spLocks noChangeArrowheads="1"/>
          </p:cNvSpPr>
          <p:nvPr/>
        </p:nvSpPr>
        <p:spPr bwMode="auto">
          <a:xfrm>
            <a:off x="8027988" y="2568575"/>
            <a:ext cx="963612" cy="244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000"/>
              <a:t>Observador A</a:t>
            </a:r>
            <a:endParaRPr lang="es-ES_tradnl" altLang="es-CL" sz="1000"/>
          </a:p>
        </p:txBody>
      </p:sp>
      <p:sp>
        <p:nvSpPr>
          <p:cNvPr id="81931" name="Text Box 11">
            <a:extLst>
              <a:ext uri="{FF2B5EF4-FFF2-40B4-BE49-F238E27FC236}">
                <a16:creationId xmlns:a16="http://schemas.microsoft.com/office/drawing/2014/main" id="{43E6E17F-694F-40CB-8849-6E2881DF1A7E}"/>
              </a:ext>
            </a:extLst>
          </p:cNvPr>
          <p:cNvSpPr txBox="1">
            <a:spLocks noChangeArrowheads="1"/>
          </p:cNvSpPr>
          <p:nvPr/>
        </p:nvSpPr>
        <p:spPr bwMode="auto">
          <a:xfrm>
            <a:off x="5867400" y="1790700"/>
            <a:ext cx="963613" cy="244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000"/>
              <a:t>Observador B</a:t>
            </a:r>
            <a:endParaRPr lang="es-ES_tradnl" altLang="es-CL" sz="1000"/>
          </a:p>
        </p:txBody>
      </p:sp>
      <p:pic>
        <p:nvPicPr>
          <p:cNvPr id="81932" name="Picture 12">
            <a:extLst>
              <a:ext uri="{FF2B5EF4-FFF2-40B4-BE49-F238E27FC236}">
                <a16:creationId xmlns:a16="http://schemas.microsoft.com/office/drawing/2014/main" id="{121756D5-49C4-481C-9BCF-86CF7F41C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492375"/>
            <a:ext cx="1368425"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34" name="Picture 14">
            <a:extLst>
              <a:ext uri="{FF2B5EF4-FFF2-40B4-BE49-F238E27FC236}">
                <a16:creationId xmlns:a16="http://schemas.microsoft.com/office/drawing/2014/main" id="{60D7C89B-C807-46CA-8B89-23F851DF05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3284538"/>
            <a:ext cx="3887787" cy="83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35" name="Text Box 15">
            <a:extLst>
              <a:ext uri="{FF2B5EF4-FFF2-40B4-BE49-F238E27FC236}">
                <a16:creationId xmlns:a16="http://schemas.microsoft.com/office/drawing/2014/main" id="{464852A2-EFA2-4C94-AA4A-78973103BBEA}"/>
              </a:ext>
            </a:extLst>
          </p:cNvPr>
          <p:cNvSpPr txBox="1">
            <a:spLocks noChangeArrowheads="1"/>
          </p:cNvSpPr>
          <p:nvPr/>
        </p:nvSpPr>
        <p:spPr bwMode="auto">
          <a:xfrm>
            <a:off x="468313" y="2924175"/>
            <a:ext cx="408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400"/>
              <a:t>La longitud de onda medida por el observador es:</a:t>
            </a:r>
            <a:endParaRPr lang="es-ES_tradnl" altLang="es-CL" sz="1400"/>
          </a:p>
        </p:txBody>
      </p:sp>
      <p:pic>
        <p:nvPicPr>
          <p:cNvPr id="81936" name="Picture 16">
            <a:extLst>
              <a:ext uri="{FF2B5EF4-FFF2-40B4-BE49-F238E27FC236}">
                <a16:creationId xmlns:a16="http://schemas.microsoft.com/office/drawing/2014/main" id="{0A65600C-D39C-4A1E-A97C-2B68885E4D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4437063"/>
            <a:ext cx="5616575" cy="803275"/>
          </a:xfrm>
          <a:prstGeom prst="rect">
            <a:avLst/>
          </a:prstGeom>
          <a:noFill/>
          <a:ln w="31750">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37" name="Text Box 17">
            <a:extLst>
              <a:ext uri="{FF2B5EF4-FFF2-40B4-BE49-F238E27FC236}">
                <a16:creationId xmlns:a16="http://schemas.microsoft.com/office/drawing/2014/main" id="{18D2EC2C-6418-4225-B170-AC88C076FA32}"/>
              </a:ext>
            </a:extLst>
          </p:cNvPr>
          <p:cNvSpPr txBox="1">
            <a:spLocks noChangeArrowheads="1"/>
          </p:cNvSpPr>
          <p:nvPr/>
        </p:nvSpPr>
        <p:spPr bwMode="auto">
          <a:xfrm>
            <a:off x="6091238" y="4581525"/>
            <a:ext cx="28733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400"/>
              <a:t>El observador mide un frecuencia </a:t>
            </a:r>
          </a:p>
          <a:p>
            <a:r>
              <a:rPr lang="es-CL" altLang="es-CL" sz="1400"/>
              <a:t>mayor si la fuente se acerca</a:t>
            </a:r>
            <a:endParaRPr lang="es-ES_tradnl" altLang="es-CL" sz="1400"/>
          </a:p>
        </p:txBody>
      </p:sp>
      <p:sp>
        <p:nvSpPr>
          <p:cNvPr id="81939" name="Text Box 19">
            <a:extLst>
              <a:ext uri="{FF2B5EF4-FFF2-40B4-BE49-F238E27FC236}">
                <a16:creationId xmlns:a16="http://schemas.microsoft.com/office/drawing/2014/main" id="{B7B7445C-C32C-4126-9C71-F7C028ADFDAF}"/>
              </a:ext>
            </a:extLst>
          </p:cNvPr>
          <p:cNvSpPr txBox="1">
            <a:spLocks noChangeArrowheads="1"/>
          </p:cNvSpPr>
          <p:nvPr/>
        </p:nvSpPr>
        <p:spPr bwMode="auto">
          <a:xfrm>
            <a:off x="468313" y="5832475"/>
            <a:ext cx="7058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400"/>
              <a:t>Si la fuente </a:t>
            </a:r>
            <a:r>
              <a:rPr lang="es-CL" altLang="es-CL" sz="1400" b="1" i="1">
                <a:solidFill>
                  <a:schemeClr val="tx2"/>
                </a:solidFill>
              </a:rPr>
              <a:t>se aleja del observador</a:t>
            </a:r>
            <a:r>
              <a:rPr lang="es-CL" altLang="es-CL" sz="1400"/>
              <a:t>, la frecuencia medida por el observador decrece y</a:t>
            </a:r>
            <a:endParaRPr lang="es-ES_tradnl" altLang="es-CL" sz="1400"/>
          </a:p>
        </p:txBody>
      </p:sp>
      <p:pic>
        <p:nvPicPr>
          <p:cNvPr id="81940" name="Picture 20">
            <a:extLst>
              <a:ext uri="{FF2B5EF4-FFF2-40B4-BE49-F238E27FC236}">
                <a16:creationId xmlns:a16="http://schemas.microsoft.com/office/drawing/2014/main" id="{169EF07D-7397-4F4C-8E21-B5112B7495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4750" y="5805488"/>
            <a:ext cx="9366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1" name="Text Box 21">
            <a:extLst>
              <a:ext uri="{FF2B5EF4-FFF2-40B4-BE49-F238E27FC236}">
                <a16:creationId xmlns:a16="http://schemas.microsoft.com/office/drawing/2014/main" id="{AB0A70E8-A6B1-4AE5-9FAF-2E0CB4C3A147}"/>
              </a:ext>
            </a:extLst>
          </p:cNvPr>
          <p:cNvSpPr txBox="1">
            <a:spLocks noChangeArrowheads="1"/>
          </p:cNvSpPr>
          <p:nvPr/>
        </p:nvSpPr>
        <p:spPr bwMode="auto">
          <a:xfrm>
            <a:off x="5364163" y="3478213"/>
            <a:ext cx="15176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1200"/>
              <a:t>rapidez de la fuente</a:t>
            </a:r>
            <a:endParaRPr lang="es-ES_tradnl" altLang="es-CL" sz="1200"/>
          </a:p>
        </p:txBody>
      </p:sp>
      <p:sp>
        <p:nvSpPr>
          <p:cNvPr id="81942" name="Line 22">
            <a:extLst>
              <a:ext uri="{FF2B5EF4-FFF2-40B4-BE49-F238E27FC236}">
                <a16:creationId xmlns:a16="http://schemas.microsoft.com/office/drawing/2014/main" id="{0540B76A-1302-4D2D-B952-1193290D5BB2}"/>
              </a:ext>
            </a:extLst>
          </p:cNvPr>
          <p:cNvSpPr>
            <a:spLocks noChangeShapeType="1"/>
          </p:cNvSpPr>
          <p:nvPr/>
        </p:nvSpPr>
        <p:spPr bwMode="auto">
          <a:xfrm flipH="1" flipV="1">
            <a:off x="4500563" y="3429000"/>
            <a:ext cx="86360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número de diapositiva 5">
            <a:extLst>
              <a:ext uri="{FF2B5EF4-FFF2-40B4-BE49-F238E27FC236}">
                <a16:creationId xmlns:a16="http://schemas.microsoft.com/office/drawing/2014/main" id="{257C7313-BEE2-41FB-83A9-63645FF225D4}"/>
              </a:ext>
            </a:extLst>
          </p:cNvPr>
          <p:cNvSpPr>
            <a:spLocks noGrp="1"/>
          </p:cNvSpPr>
          <p:nvPr>
            <p:ph type="sldNum" sz="quarter" idx="12"/>
          </p:nvPr>
        </p:nvSpPr>
        <p:spPr/>
        <p:txBody>
          <a:bodyPr/>
          <a:lstStyle/>
          <a:p>
            <a:fld id="{BEF55CA3-BBA0-4F9D-A679-41B2A6AF528E}" type="slidenum">
              <a:rPr lang="es-ES_tradnl" altLang="es-CL"/>
              <a:pPr/>
              <a:t>78</a:t>
            </a:fld>
            <a:endParaRPr lang="es-ES_tradnl" altLang="es-CL"/>
          </a:p>
        </p:txBody>
      </p:sp>
      <p:sp>
        <p:nvSpPr>
          <p:cNvPr id="82946" name="Rectangle 2">
            <a:extLst>
              <a:ext uri="{FF2B5EF4-FFF2-40B4-BE49-F238E27FC236}">
                <a16:creationId xmlns:a16="http://schemas.microsoft.com/office/drawing/2014/main" id="{08AC90F3-9264-406A-B634-CD52C48E08C1}"/>
              </a:ext>
            </a:extLst>
          </p:cNvPr>
          <p:cNvSpPr>
            <a:spLocks noGrp="1" noChangeArrowheads="1"/>
          </p:cNvSpPr>
          <p:nvPr>
            <p:ph type="title"/>
          </p:nvPr>
        </p:nvSpPr>
        <p:spPr/>
        <p:txBody>
          <a:bodyPr/>
          <a:lstStyle/>
          <a:p>
            <a:r>
              <a:rPr lang="es-CL" altLang="es-CL"/>
              <a:t>Caso general</a:t>
            </a:r>
            <a:endParaRPr lang="es-ES_tradnl" altLang="es-CL"/>
          </a:p>
        </p:txBody>
      </p:sp>
      <p:pic>
        <p:nvPicPr>
          <p:cNvPr id="82948" name="Picture 4">
            <a:extLst>
              <a:ext uri="{FF2B5EF4-FFF2-40B4-BE49-F238E27FC236}">
                <a16:creationId xmlns:a16="http://schemas.microsoft.com/office/drawing/2014/main" id="{8D921764-FE8B-402F-A887-EEB9F9DFE3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1484313"/>
            <a:ext cx="3375025" cy="1331912"/>
          </a:xfrm>
          <a:prstGeom prst="rect">
            <a:avLst/>
          </a:prstGeom>
          <a:noFill/>
          <a:ln w="31750">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49" name="Picture 5">
            <a:extLst>
              <a:ext uri="{FF2B5EF4-FFF2-40B4-BE49-F238E27FC236}">
                <a16:creationId xmlns:a16="http://schemas.microsoft.com/office/drawing/2014/main" id="{C4B578AC-AC63-4A24-99C7-9D0422E0EC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997200"/>
            <a:ext cx="1574800"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50" name="Picture 6">
            <a:extLst>
              <a:ext uri="{FF2B5EF4-FFF2-40B4-BE49-F238E27FC236}">
                <a16:creationId xmlns:a16="http://schemas.microsoft.com/office/drawing/2014/main" id="{A2335F01-1658-4BFB-9AC5-2A398C3921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613" y="3716338"/>
            <a:ext cx="15748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51" name="Picture 7">
            <a:extLst>
              <a:ext uri="{FF2B5EF4-FFF2-40B4-BE49-F238E27FC236}">
                <a16:creationId xmlns:a16="http://schemas.microsoft.com/office/drawing/2014/main" id="{63E01543-EAA1-4B84-8752-439BFD2B90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4437063"/>
            <a:ext cx="1682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52" name="Picture 8">
            <a:extLst>
              <a:ext uri="{FF2B5EF4-FFF2-40B4-BE49-F238E27FC236}">
                <a16:creationId xmlns:a16="http://schemas.microsoft.com/office/drawing/2014/main" id="{949BE1C1-930B-41AA-AB4A-F6EB191262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5084763"/>
            <a:ext cx="1682750"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53" name="Text Box 9">
            <a:extLst>
              <a:ext uri="{FF2B5EF4-FFF2-40B4-BE49-F238E27FC236}">
                <a16:creationId xmlns:a16="http://schemas.microsoft.com/office/drawing/2014/main" id="{9A426A5D-2943-4709-A7E4-21CCDCA96350}"/>
              </a:ext>
            </a:extLst>
          </p:cNvPr>
          <p:cNvSpPr txBox="1">
            <a:spLocks noChangeArrowheads="1"/>
          </p:cNvSpPr>
          <p:nvPr/>
        </p:nvSpPr>
        <p:spPr bwMode="auto">
          <a:xfrm>
            <a:off x="2700338" y="3103563"/>
            <a:ext cx="414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2000"/>
              <a:t>el observador se acerca a la fuente</a:t>
            </a:r>
            <a:endParaRPr lang="es-ES_tradnl" altLang="es-CL" sz="2000"/>
          </a:p>
        </p:txBody>
      </p:sp>
      <p:sp>
        <p:nvSpPr>
          <p:cNvPr id="82954" name="Text Box 10">
            <a:extLst>
              <a:ext uri="{FF2B5EF4-FFF2-40B4-BE49-F238E27FC236}">
                <a16:creationId xmlns:a16="http://schemas.microsoft.com/office/drawing/2014/main" id="{BF2284E9-D15C-44FF-9ADD-B5731B31AB88}"/>
              </a:ext>
            </a:extLst>
          </p:cNvPr>
          <p:cNvSpPr txBox="1">
            <a:spLocks noChangeArrowheads="1"/>
          </p:cNvSpPr>
          <p:nvPr/>
        </p:nvSpPr>
        <p:spPr bwMode="auto">
          <a:xfrm>
            <a:off x="2700338" y="3789363"/>
            <a:ext cx="406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2000"/>
              <a:t>el observador se aleja de la fuente</a:t>
            </a:r>
            <a:endParaRPr lang="es-ES_tradnl" altLang="es-CL" sz="2000"/>
          </a:p>
        </p:txBody>
      </p:sp>
      <p:sp>
        <p:nvSpPr>
          <p:cNvPr id="82955" name="Text Box 11">
            <a:extLst>
              <a:ext uri="{FF2B5EF4-FFF2-40B4-BE49-F238E27FC236}">
                <a16:creationId xmlns:a16="http://schemas.microsoft.com/office/drawing/2014/main" id="{87EC1EE9-BAF5-4BEC-94CB-5F08F448AE9B}"/>
              </a:ext>
            </a:extLst>
          </p:cNvPr>
          <p:cNvSpPr txBox="1">
            <a:spLocks noChangeArrowheads="1"/>
          </p:cNvSpPr>
          <p:nvPr/>
        </p:nvSpPr>
        <p:spPr bwMode="auto">
          <a:xfrm>
            <a:off x="2700338" y="4508500"/>
            <a:ext cx="3935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2000"/>
              <a:t>la fuente se acerca al observador</a:t>
            </a:r>
            <a:endParaRPr lang="es-ES_tradnl" altLang="es-CL" sz="2000"/>
          </a:p>
        </p:txBody>
      </p:sp>
      <p:sp>
        <p:nvSpPr>
          <p:cNvPr id="82956" name="Text Box 12">
            <a:extLst>
              <a:ext uri="{FF2B5EF4-FFF2-40B4-BE49-F238E27FC236}">
                <a16:creationId xmlns:a16="http://schemas.microsoft.com/office/drawing/2014/main" id="{8D6E0888-6164-43EA-AAC7-F44AF59F344C}"/>
              </a:ext>
            </a:extLst>
          </p:cNvPr>
          <p:cNvSpPr txBox="1">
            <a:spLocks noChangeArrowheads="1"/>
          </p:cNvSpPr>
          <p:nvPr/>
        </p:nvSpPr>
        <p:spPr bwMode="auto">
          <a:xfrm>
            <a:off x="2700338" y="5229225"/>
            <a:ext cx="3852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sz="2000"/>
              <a:t>la fuente se aleja del observador</a:t>
            </a:r>
            <a:endParaRPr lang="es-ES_tradnl" altLang="es-CL" sz="200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01AAD333-82B8-45FC-9292-682AE6E66ED2}"/>
              </a:ext>
            </a:extLst>
          </p:cNvPr>
          <p:cNvSpPr>
            <a:spLocks noGrp="1"/>
          </p:cNvSpPr>
          <p:nvPr>
            <p:ph type="sldNum" sz="quarter" idx="12"/>
          </p:nvPr>
        </p:nvSpPr>
        <p:spPr/>
        <p:txBody>
          <a:bodyPr/>
          <a:lstStyle/>
          <a:p>
            <a:fld id="{127E9E39-8228-469A-B4B7-C8D39A3B8AB0}" type="slidenum">
              <a:rPr lang="es-ES_tradnl" altLang="es-CL"/>
              <a:pPr/>
              <a:t>79</a:t>
            </a:fld>
            <a:endParaRPr lang="es-ES_tradnl" altLang="es-CL"/>
          </a:p>
        </p:txBody>
      </p:sp>
      <p:sp>
        <p:nvSpPr>
          <p:cNvPr id="83970" name="Rectangle 2">
            <a:extLst>
              <a:ext uri="{FF2B5EF4-FFF2-40B4-BE49-F238E27FC236}">
                <a16:creationId xmlns:a16="http://schemas.microsoft.com/office/drawing/2014/main" id="{D0553494-164A-4A14-BC2B-12ACE8A7C3D0}"/>
              </a:ext>
            </a:extLst>
          </p:cNvPr>
          <p:cNvSpPr>
            <a:spLocks noGrp="1" noChangeArrowheads="1"/>
          </p:cNvSpPr>
          <p:nvPr>
            <p:ph type="title"/>
          </p:nvPr>
        </p:nvSpPr>
        <p:spPr/>
        <p:txBody>
          <a:bodyPr/>
          <a:lstStyle/>
          <a:p>
            <a:r>
              <a:rPr lang="es-CL" altLang="es-CL"/>
              <a:t>Ejemplo</a:t>
            </a:r>
            <a:endParaRPr lang="es-ES_tradnl" altLang="es-CL"/>
          </a:p>
        </p:txBody>
      </p:sp>
      <p:sp>
        <p:nvSpPr>
          <p:cNvPr id="83971" name="Rectangle 3">
            <a:extLst>
              <a:ext uri="{FF2B5EF4-FFF2-40B4-BE49-F238E27FC236}">
                <a16:creationId xmlns:a16="http://schemas.microsoft.com/office/drawing/2014/main" id="{9228A758-CC07-4C66-9B34-DE0B572328B6}"/>
              </a:ext>
            </a:extLst>
          </p:cNvPr>
          <p:cNvSpPr>
            <a:spLocks noGrp="1" noChangeArrowheads="1"/>
          </p:cNvSpPr>
          <p:nvPr>
            <p:ph type="body" idx="1"/>
          </p:nvPr>
        </p:nvSpPr>
        <p:spPr/>
        <p:txBody>
          <a:bodyPr/>
          <a:lstStyle/>
          <a:p>
            <a:r>
              <a:rPr lang="es-CL" altLang="es-CL"/>
              <a:t>Un reloj despertador suena con una frecuencia de 600 [Hz]. Una mañana el reloj despertador se descompone y no es posible apagarlo, el dueño de mal humor lo deja caer desde su la ventana en un cuarto piso a 15 [m] de altura. ¿Cuál será la frecuencia que oirá la persona justo antes de que el reloj impacte el piso?</a:t>
            </a:r>
            <a:endParaRPr lang="es-ES_tradnl" altLang="es-CL"/>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68BDBAEA-A5B5-452B-878A-DBADD8FEDA03}"/>
              </a:ext>
            </a:extLst>
          </p:cNvPr>
          <p:cNvSpPr>
            <a:spLocks noGrp="1"/>
          </p:cNvSpPr>
          <p:nvPr>
            <p:ph type="sldNum" sz="quarter" idx="12"/>
          </p:nvPr>
        </p:nvSpPr>
        <p:spPr/>
        <p:txBody>
          <a:bodyPr/>
          <a:lstStyle/>
          <a:p>
            <a:fld id="{1B0E7962-0B44-40C6-B36C-D142CB6B3652}" type="slidenum">
              <a:rPr lang="es-ES_tradnl" altLang="es-CL"/>
              <a:pPr/>
              <a:t>8</a:t>
            </a:fld>
            <a:endParaRPr lang="es-ES_tradnl" altLang="es-CL"/>
          </a:p>
        </p:txBody>
      </p:sp>
      <p:sp>
        <p:nvSpPr>
          <p:cNvPr id="12290" name="Rectangle 2">
            <a:extLst>
              <a:ext uri="{FF2B5EF4-FFF2-40B4-BE49-F238E27FC236}">
                <a16:creationId xmlns:a16="http://schemas.microsoft.com/office/drawing/2014/main" id="{9F562985-1A1D-402F-B1FA-63B1EC27CADB}"/>
              </a:ext>
            </a:extLst>
          </p:cNvPr>
          <p:cNvSpPr>
            <a:spLocks noGrp="1" noChangeArrowheads="1"/>
          </p:cNvSpPr>
          <p:nvPr>
            <p:ph type="title"/>
          </p:nvPr>
        </p:nvSpPr>
        <p:spPr/>
        <p:txBody>
          <a:bodyPr/>
          <a:lstStyle/>
          <a:p>
            <a:r>
              <a:rPr lang="es-CL" altLang="es-CL"/>
              <a:t>Ondas en varías dimensiones</a:t>
            </a:r>
            <a:endParaRPr lang="es-ES_tradnl" altLang="es-CL"/>
          </a:p>
        </p:txBody>
      </p:sp>
      <p:sp>
        <p:nvSpPr>
          <p:cNvPr id="12291" name="Rectangle 3">
            <a:extLst>
              <a:ext uri="{FF2B5EF4-FFF2-40B4-BE49-F238E27FC236}">
                <a16:creationId xmlns:a16="http://schemas.microsoft.com/office/drawing/2014/main" id="{266117EB-4884-498C-81FF-FA267306B1F4}"/>
              </a:ext>
            </a:extLst>
          </p:cNvPr>
          <p:cNvSpPr>
            <a:spLocks noGrp="1" noChangeArrowheads="1"/>
          </p:cNvSpPr>
          <p:nvPr>
            <p:ph type="body" idx="1"/>
          </p:nvPr>
        </p:nvSpPr>
        <p:spPr/>
        <p:txBody>
          <a:bodyPr/>
          <a:lstStyle/>
          <a:p>
            <a:r>
              <a:rPr lang="es-CL" altLang="es-CL"/>
              <a:t>3 dimensiones:</a:t>
            </a:r>
          </a:p>
          <a:p>
            <a:pPr lvl="1"/>
            <a:r>
              <a:rPr lang="es-CL" altLang="es-CL"/>
              <a:t>luz</a:t>
            </a:r>
          </a:p>
          <a:p>
            <a:pPr lvl="1"/>
            <a:r>
              <a:rPr lang="es-CL" altLang="es-CL"/>
              <a:t>sonido</a:t>
            </a:r>
          </a:p>
          <a:p>
            <a:r>
              <a:rPr lang="es-CL" altLang="es-CL"/>
              <a:t>2 dimensiones:</a:t>
            </a:r>
          </a:p>
          <a:p>
            <a:pPr lvl="1"/>
            <a:r>
              <a:rPr lang="es-CL" altLang="es-CL"/>
              <a:t>agua</a:t>
            </a:r>
          </a:p>
          <a:p>
            <a:r>
              <a:rPr lang="es-CL" altLang="es-CL"/>
              <a:t>1 dimensión:</a:t>
            </a:r>
          </a:p>
          <a:p>
            <a:pPr lvl="1"/>
            <a:r>
              <a:rPr lang="es-CL" altLang="es-CL"/>
              <a:t>cuerdas y resortes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fecha 3">
            <a:extLst>
              <a:ext uri="{FF2B5EF4-FFF2-40B4-BE49-F238E27FC236}">
                <a16:creationId xmlns:a16="http://schemas.microsoft.com/office/drawing/2014/main" id="{D7D1518F-AD60-48E5-8470-ED7046F98591}"/>
              </a:ext>
            </a:extLst>
          </p:cNvPr>
          <p:cNvSpPr>
            <a:spLocks noGrp="1"/>
          </p:cNvSpPr>
          <p:nvPr>
            <p:ph type="dt" sz="half" idx="10"/>
          </p:nvPr>
        </p:nvSpPr>
        <p:spPr/>
        <p:txBody>
          <a:bodyPr/>
          <a:lstStyle/>
          <a:p>
            <a:r>
              <a:rPr lang="es-ES_tradnl" altLang="es-CL"/>
              <a:t>II 2010 MAC</a:t>
            </a:r>
          </a:p>
        </p:txBody>
      </p:sp>
      <p:sp>
        <p:nvSpPr>
          <p:cNvPr id="18" name="Marcador de pie de página 4">
            <a:extLst>
              <a:ext uri="{FF2B5EF4-FFF2-40B4-BE49-F238E27FC236}">
                <a16:creationId xmlns:a16="http://schemas.microsoft.com/office/drawing/2014/main" id="{479F183C-4F40-44BB-8490-3147DC33DF91}"/>
              </a:ext>
            </a:extLst>
          </p:cNvPr>
          <p:cNvSpPr>
            <a:spLocks noGrp="1"/>
          </p:cNvSpPr>
          <p:nvPr>
            <p:ph type="ftr" sz="quarter" idx="11"/>
          </p:nvPr>
        </p:nvSpPr>
        <p:spPr/>
        <p:txBody>
          <a:bodyPr/>
          <a:lstStyle/>
          <a:p>
            <a:r>
              <a:rPr lang="es-ES_tradnl" altLang="es-CL"/>
              <a:t>Fisica III --- UBB</a:t>
            </a:r>
          </a:p>
        </p:txBody>
      </p:sp>
      <p:sp>
        <p:nvSpPr>
          <p:cNvPr id="19" name="Marcador de número de diapositiva 5">
            <a:extLst>
              <a:ext uri="{FF2B5EF4-FFF2-40B4-BE49-F238E27FC236}">
                <a16:creationId xmlns:a16="http://schemas.microsoft.com/office/drawing/2014/main" id="{54E6DC53-2537-47B2-9775-AEFE880FA2EE}"/>
              </a:ext>
            </a:extLst>
          </p:cNvPr>
          <p:cNvSpPr>
            <a:spLocks noGrp="1"/>
          </p:cNvSpPr>
          <p:nvPr>
            <p:ph type="sldNum" sz="quarter" idx="12"/>
          </p:nvPr>
        </p:nvSpPr>
        <p:spPr/>
        <p:txBody>
          <a:bodyPr/>
          <a:lstStyle/>
          <a:p>
            <a:fld id="{0F449A46-1DB7-4DEE-AE04-ABF07C0CC72F}" type="slidenum">
              <a:rPr lang="es-ES_tradnl" altLang="es-CL"/>
              <a:pPr/>
              <a:t>80</a:t>
            </a:fld>
            <a:endParaRPr lang="es-ES_tradnl" altLang="es-CL"/>
          </a:p>
        </p:txBody>
      </p:sp>
      <p:sp>
        <p:nvSpPr>
          <p:cNvPr id="76802" name="Rectangle 2">
            <a:extLst>
              <a:ext uri="{FF2B5EF4-FFF2-40B4-BE49-F238E27FC236}">
                <a16:creationId xmlns:a16="http://schemas.microsoft.com/office/drawing/2014/main" id="{950C211F-EC5E-4CB2-A9BB-595BDDEA9816}"/>
              </a:ext>
            </a:extLst>
          </p:cNvPr>
          <p:cNvSpPr>
            <a:spLocks noGrp="1" noChangeArrowheads="1"/>
          </p:cNvSpPr>
          <p:nvPr>
            <p:ph type="title"/>
          </p:nvPr>
        </p:nvSpPr>
        <p:spPr/>
        <p:txBody>
          <a:bodyPr/>
          <a:lstStyle/>
          <a:p>
            <a:r>
              <a:rPr lang="es-CL" altLang="es-CL"/>
              <a:t>Ondas de Choque</a:t>
            </a:r>
            <a:endParaRPr lang="es-ES_tradnl" altLang="es-CL"/>
          </a:p>
        </p:txBody>
      </p:sp>
      <p:pic>
        <p:nvPicPr>
          <p:cNvPr id="76804" name="Picture 4">
            <a:extLst>
              <a:ext uri="{FF2B5EF4-FFF2-40B4-BE49-F238E27FC236}">
                <a16:creationId xmlns:a16="http://schemas.microsoft.com/office/drawing/2014/main" id="{62CDDAE0-DABD-4151-B9D0-2C4887FB8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628775"/>
            <a:ext cx="4205287" cy="4319588"/>
          </a:xfrm>
          <a:prstGeom prst="rect">
            <a:avLst/>
          </a:prstGeom>
          <a:noFill/>
          <a:extLst>
            <a:ext uri="{909E8E84-426E-40DD-AFC4-6F175D3DCCD1}">
              <a14:hiddenFill xmlns:a14="http://schemas.microsoft.com/office/drawing/2010/main">
                <a:solidFill>
                  <a:srgbClr val="FFFFFF"/>
                </a:solidFill>
              </a14:hiddenFill>
            </a:ext>
          </a:extLst>
        </p:spPr>
      </p:pic>
      <p:sp>
        <p:nvSpPr>
          <p:cNvPr id="76805" name="Rectangle 5">
            <a:extLst>
              <a:ext uri="{FF2B5EF4-FFF2-40B4-BE49-F238E27FC236}">
                <a16:creationId xmlns:a16="http://schemas.microsoft.com/office/drawing/2014/main" id="{B32F7CEA-3B9E-4C43-8AF8-6C6021941513}"/>
              </a:ext>
            </a:extLst>
          </p:cNvPr>
          <p:cNvSpPr>
            <a:spLocks noChangeArrowheads="1"/>
          </p:cNvSpPr>
          <p:nvPr/>
        </p:nvSpPr>
        <p:spPr bwMode="auto">
          <a:xfrm>
            <a:off x="2051050" y="1773238"/>
            <a:ext cx="1223963" cy="5762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76806" name="Rectangle 6">
            <a:extLst>
              <a:ext uri="{FF2B5EF4-FFF2-40B4-BE49-F238E27FC236}">
                <a16:creationId xmlns:a16="http://schemas.microsoft.com/office/drawing/2014/main" id="{E3A8DA9E-2006-4B47-ACB3-8415E85B334D}"/>
              </a:ext>
            </a:extLst>
          </p:cNvPr>
          <p:cNvSpPr>
            <a:spLocks noChangeArrowheads="1"/>
          </p:cNvSpPr>
          <p:nvPr/>
        </p:nvSpPr>
        <p:spPr bwMode="auto">
          <a:xfrm>
            <a:off x="2411413" y="2205038"/>
            <a:ext cx="215900" cy="431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76807" name="Text Box 7">
            <a:extLst>
              <a:ext uri="{FF2B5EF4-FFF2-40B4-BE49-F238E27FC236}">
                <a16:creationId xmlns:a16="http://schemas.microsoft.com/office/drawing/2014/main" id="{BEA7FFE5-1D39-4D02-881B-F7752BCD2971}"/>
              </a:ext>
            </a:extLst>
          </p:cNvPr>
          <p:cNvSpPr txBox="1">
            <a:spLocks noChangeArrowheads="1"/>
          </p:cNvSpPr>
          <p:nvPr/>
        </p:nvSpPr>
        <p:spPr bwMode="auto">
          <a:xfrm>
            <a:off x="4344988" y="1412875"/>
            <a:ext cx="4619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La fuente se mueve desde S</a:t>
            </a:r>
            <a:r>
              <a:rPr lang="es-CL" altLang="es-CL" sz="1000"/>
              <a:t>0</a:t>
            </a:r>
            <a:r>
              <a:rPr lang="es-CL" altLang="es-CL"/>
              <a:t> a S</a:t>
            </a:r>
            <a:r>
              <a:rPr lang="es-CL" altLang="es-CL" sz="1000"/>
              <a:t>n</a:t>
            </a:r>
            <a:r>
              <a:rPr lang="es-CL" altLang="es-CL"/>
              <a:t> en un tiempo t</a:t>
            </a:r>
            <a:endParaRPr lang="es-ES_tradnl" altLang="es-CL"/>
          </a:p>
        </p:txBody>
      </p:sp>
      <p:pic>
        <p:nvPicPr>
          <p:cNvPr id="76808" name="Picture 8">
            <a:extLst>
              <a:ext uri="{FF2B5EF4-FFF2-40B4-BE49-F238E27FC236}">
                <a16:creationId xmlns:a16="http://schemas.microsoft.com/office/drawing/2014/main" id="{F75A676B-337E-47D2-B5DB-FC8C8BA00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320925"/>
            <a:ext cx="392112"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9" name="Picture 9">
            <a:extLst>
              <a:ext uri="{FF2B5EF4-FFF2-40B4-BE49-F238E27FC236}">
                <a16:creationId xmlns:a16="http://schemas.microsoft.com/office/drawing/2014/main" id="{CA172A45-19B9-4B31-A246-E23086EDA3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4652963"/>
            <a:ext cx="576263"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11" name="Text Box 11">
            <a:extLst>
              <a:ext uri="{FF2B5EF4-FFF2-40B4-BE49-F238E27FC236}">
                <a16:creationId xmlns:a16="http://schemas.microsoft.com/office/drawing/2014/main" id="{DADFCFA1-7164-4D23-B00F-182DDA4C27E1}"/>
              </a:ext>
            </a:extLst>
          </p:cNvPr>
          <p:cNvSpPr txBox="1">
            <a:spLocks noChangeArrowheads="1"/>
          </p:cNvSpPr>
          <p:nvPr/>
        </p:nvSpPr>
        <p:spPr bwMode="auto">
          <a:xfrm>
            <a:off x="4359275" y="1844675"/>
            <a:ext cx="45339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En este caso se tiene la particularidad de que la</a:t>
            </a:r>
          </a:p>
          <a:p>
            <a:r>
              <a:rPr lang="es-CL" altLang="es-CL"/>
              <a:t>rapidez de la fuente es mayor que la rapidez de </a:t>
            </a:r>
          </a:p>
          <a:p>
            <a:r>
              <a:rPr lang="es-CL" altLang="es-CL"/>
              <a:t>propagación de las ondas en el medio</a:t>
            </a:r>
            <a:endParaRPr lang="es-ES_tradnl" altLang="es-CL"/>
          </a:p>
        </p:txBody>
      </p:sp>
      <p:pic>
        <p:nvPicPr>
          <p:cNvPr id="76812" name="Picture 12">
            <a:extLst>
              <a:ext uri="{FF2B5EF4-FFF2-40B4-BE49-F238E27FC236}">
                <a16:creationId xmlns:a16="http://schemas.microsoft.com/office/drawing/2014/main" id="{2397A093-9031-49BA-84D2-14438C250B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2708275"/>
            <a:ext cx="17240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13" name="Rectangle 13">
            <a:extLst>
              <a:ext uri="{FF2B5EF4-FFF2-40B4-BE49-F238E27FC236}">
                <a16:creationId xmlns:a16="http://schemas.microsoft.com/office/drawing/2014/main" id="{7A4CDBDE-05F5-42DB-BB73-B61811280343}"/>
              </a:ext>
            </a:extLst>
          </p:cNvPr>
          <p:cNvSpPr>
            <a:spLocks noChangeArrowheads="1"/>
          </p:cNvSpPr>
          <p:nvPr/>
        </p:nvSpPr>
        <p:spPr bwMode="auto">
          <a:xfrm>
            <a:off x="2413000" y="5518150"/>
            <a:ext cx="287338" cy="431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76814" name="Rectangle 14">
            <a:extLst>
              <a:ext uri="{FF2B5EF4-FFF2-40B4-BE49-F238E27FC236}">
                <a16:creationId xmlns:a16="http://schemas.microsoft.com/office/drawing/2014/main" id="{CACE1A72-577E-4440-9DB6-FBB4B1A8CBF4}"/>
              </a:ext>
            </a:extLst>
          </p:cNvPr>
          <p:cNvSpPr>
            <a:spLocks noChangeArrowheads="1"/>
          </p:cNvSpPr>
          <p:nvPr/>
        </p:nvSpPr>
        <p:spPr bwMode="auto">
          <a:xfrm>
            <a:off x="323850" y="5805488"/>
            <a:ext cx="1511300" cy="1444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76815" name="Text Box 15">
            <a:extLst>
              <a:ext uri="{FF2B5EF4-FFF2-40B4-BE49-F238E27FC236}">
                <a16:creationId xmlns:a16="http://schemas.microsoft.com/office/drawing/2014/main" id="{5401411A-9F08-4DD8-8F69-665289D3CC2C}"/>
              </a:ext>
            </a:extLst>
          </p:cNvPr>
          <p:cNvSpPr txBox="1">
            <a:spLocks noChangeArrowheads="1"/>
          </p:cNvSpPr>
          <p:nvPr/>
        </p:nvSpPr>
        <p:spPr bwMode="auto">
          <a:xfrm>
            <a:off x="4500563" y="3357563"/>
            <a:ext cx="45815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Todos los frentes de onda quedan “envueltos” </a:t>
            </a:r>
          </a:p>
          <a:p>
            <a:r>
              <a:rPr lang="es-CL" altLang="es-CL"/>
              <a:t>por un cono, el cual es tangente a los frentes de </a:t>
            </a:r>
          </a:p>
          <a:p>
            <a:r>
              <a:rPr lang="es-CL" altLang="es-CL"/>
              <a:t>onda emitidos entre 0 y t. Se tiene la relación:</a:t>
            </a:r>
            <a:endParaRPr lang="es-ES_tradnl" altLang="es-CL"/>
          </a:p>
        </p:txBody>
      </p:sp>
      <p:pic>
        <p:nvPicPr>
          <p:cNvPr id="76816" name="Picture 16">
            <a:extLst>
              <a:ext uri="{FF2B5EF4-FFF2-40B4-BE49-F238E27FC236}">
                <a16:creationId xmlns:a16="http://schemas.microsoft.com/office/drawing/2014/main" id="{7B45CC9F-A99D-4B99-97A8-30CA728690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9338" y="4292600"/>
            <a:ext cx="305593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17" name="Text Box 17">
            <a:extLst>
              <a:ext uri="{FF2B5EF4-FFF2-40B4-BE49-F238E27FC236}">
                <a16:creationId xmlns:a16="http://schemas.microsoft.com/office/drawing/2014/main" id="{83A18CB3-4ECC-43E6-91C6-FBEF5DC652CD}"/>
              </a:ext>
            </a:extLst>
          </p:cNvPr>
          <p:cNvSpPr txBox="1">
            <a:spLocks noChangeArrowheads="1"/>
          </p:cNvSpPr>
          <p:nvPr/>
        </p:nvSpPr>
        <p:spPr bwMode="auto">
          <a:xfrm>
            <a:off x="4572000" y="5445125"/>
            <a:ext cx="3495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El número de Mach se define como: </a:t>
            </a:r>
            <a:endParaRPr lang="es-ES_tradnl" altLang="es-CL"/>
          </a:p>
        </p:txBody>
      </p:sp>
      <p:pic>
        <p:nvPicPr>
          <p:cNvPr id="76818" name="Picture 18">
            <a:extLst>
              <a:ext uri="{FF2B5EF4-FFF2-40B4-BE49-F238E27FC236}">
                <a16:creationId xmlns:a16="http://schemas.microsoft.com/office/drawing/2014/main" id="{66D66054-8BB5-4619-973D-7154A67838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6550" y="5373688"/>
            <a:ext cx="398463"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E7250C2C-BD16-435F-988A-9F4CD72C75D4}"/>
              </a:ext>
            </a:extLst>
          </p:cNvPr>
          <p:cNvSpPr>
            <a:spLocks noGrp="1"/>
          </p:cNvSpPr>
          <p:nvPr>
            <p:ph type="sldNum" sz="quarter" idx="12"/>
          </p:nvPr>
        </p:nvSpPr>
        <p:spPr/>
        <p:txBody>
          <a:bodyPr/>
          <a:lstStyle/>
          <a:p>
            <a:fld id="{9809B3CB-858D-4ABA-9A28-B2E9AF9ED0C5}" type="slidenum">
              <a:rPr lang="es-ES_tradnl" altLang="es-CL"/>
              <a:pPr/>
              <a:t>81</a:t>
            </a:fld>
            <a:endParaRPr lang="es-ES_tradnl" altLang="es-CL"/>
          </a:p>
        </p:txBody>
      </p:sp>
      <p:sp>
        <p:nvSpPr>
          <p:cNvPr id="105474" name="Rectangle 2">
            <a:extLst>
              <a:ext uri="{FF2B5EF4-FFF2-40B4-BE49-F238E27FC236}">
                <a16:creationId xmlns:a16="http://schemas.microsoft.com/office/drawing/2014/main" id="{4E5D6C95-7FF8-4200-B09E-B5C1FF9D8002}"/>
              </a:ext>
            </a:extLst>
          </p:cNvPr>
          <p:cNvSpPr>
            <a:spLocks noGrp="1" noChangeArrowheads="1"/>
          </p:cNvSpPr>
          <p:nvPr>
            <p:ph type="title"/>
          </p:nvPr>
        </p:nvSpPr>
        <p:spPr/>
        <p:txBody>
          <a:bodyPr/>
          <a:lstStyle/>
          <a:p>
            <a:r>
              <a:rPr lang="es-CL" altLang="es-CL"/>
              <a:t>Ondas</a:t>
            </a:r>
            <a:endParaRPr lang="es-ES_tradnl" altLang="es-CL"/>
          </a:p>
        </p:txBody>
      </p:sp>
      <p:sp>
        <p:nvSpPr>
          <p:cNvPr id="105475" name="Rectangle 3">
            <a:extLst>
              <a:ext uri="{FF2B5EF4-FFF2-40B4-BE49-F238E27FC236}">
                <a16:creationId xmlns:a16="http://schemas.microsoft.com/office/drawing/2014/main" id="{17436051-CE26-4F6B-BB01-0C192AE483DF}"/>
              </a:ext>
            </a:extLst>
          </p:cNvPr>
          <p:cNvSpPr>
            <a:spLocks noGrp="1" noChangeArrowheads="1"/>
          </p:cNvSpPr>
          <p:nvPr>
            <p:ph type="body" idx="1"/>
          </p:nvPr>
        </p:nvSpPr>
        <p:spPr/>
        <p:txBody>
          <a:bodyPr/>
          <a:lstStyle/>
          <a:p>
            <a:r>
              <a:rPr lang="es-CL" altLang="es-CL"/>
              <a:t>Ondas mecánicas (medio)</a:t>
            </a:r>
          </a:p>
          <a:p>
            <a:pPr lvl="1"/>
            <a:r>
              <a:rPr lang="es-CL" altLang="es-CL"/>
              <a:t>Ondas en una cuerda (transversales)</a:t>
            </a:r>
          </a:p>
          <a:p>
            <a:pPr lvl="1"/>
            <a:r>
              <a:rPr lang="es-CL" altLang="es-CL"/>
              <a:t>Ondas de sonido en un tubo (longitudinales)</a:t>
            </a:r>
          </a:p>
          <a:p>
            <a:pPr lvl="2"/>
            <a:r>
              <a:rPr lang="es-CL" altLang="es-CL"/>
              <a:t>Descripción de ondas viajeras</a:t>
            </a:r>
          </a:p>
          <a:p>
            <a:pPr lvl="2"/>
            <a:r>
              <a:rPr lang="es-CL" altLang="es-CL"/>
              <a:t>Velocidad de fase de una onda</a:t>
            </a:r>
          </a:p>
          <a:p>
            <a:pPr lvl="2"/>
            <a:r>
              <a:rPr lang="es-CL" altLang="es-CL"/>
              <a:t>Interferencia</a:t>
            </a:r>
          </a:p>
          <a:p>
            <a:pPr lvl="2"/>
            <a:r>
              <a:rPr lang="es-CL" altLang="es-CL"/>
              <a:t>Ondas estacionarias: armónicos</a:t>
            </a:r>
          </a:p>
          <a:p>
            <a:pPr lvl="2"/>
            <a:r>
              <a:rPr lang="es-CL" altLang="es-CL"/>
              <a:t>Energía: potencia media e intensidad</a:t>
            </a:r>
          </a:p>
          <a:p>
            <a:r>
              <a:rPr lang="es-CL" altLang="es-CL"/>
              <a:t>Ondas electromagnéticas (vacío)</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5">
            <a:extLst>
              <a:ext uri="{FF2B5EF4-FFF2-40B4-BE49-F238E27FC236}">
                <a16:creationId xmlns:a16="http://schemas.microsoft.com/office/drawing/2014/main" id="{36357CCC-199E-4833-9E8E-EB0CEEC5810F}"/>
              </a:ext>
            </a:extLst>
          </p:cNvPr>
          <p:cNvSpPr>
            <a:spLocks noGrp="1"/>
          </p:cNvSpPr>
          <p:nvPr>
            <p:ph type="sldNum" sz="quarter" idx="12"/>
          </p:nvPr>
        </p:nvSpPr>
        <p:spPr/>
        <p:txBody>
          <a:bodyPr/>
          <a:lstStyle/>
          <a:p>
            <a:fld id="{693319B9-CC24-4DD3-984B-97AB81A17E34}" type="slidenum">
              <a:rPr lang="es-ES_tradnl" altLang="es-CL"/>
              <a:pPr/>
              <a:t>82</a:t>
            </a:fld>
            <a:endParaRPr lang="es-ES_tradnl" altLang="es-CL"/>
          </a:p>
        </p:txBody>
      </p:sp>
      <p:sp>
        <p:nvSpPr>
          <p:cNvPr id="106498" name="Rectangle 2">
            <a:extLst>
              <a:ext uri="{FF2B5EF4-FFF2-40B4-BE49-F238E27FC236}">
                <a16:creationId xmlns:a16="http://schemas.microsoft.com/office/drawing/2014/main" id="{83631DAE-DD0B-4CEF-869A-BDC8FC8E4816}"/>
              </a:ext>
            </a:extLst>
          </p:cNvPr>
          <p:cNvSpPr>
            <a:spLocks noGrp="1" noChangeArrowheads="1"/>
          </p:cNvSpPr>
          <p:nvPr>
            <p:ph type="title"/>
          </p:nvPr>
        </p:nvSpPr>
        <p:spPr/>
        <p:txBody>
          <a:bodyPr/>
          <a:lstStyle/>
          <a:p>
            <a:r>
              <a:rPr lang="es-CL" altLang="es-CL"/>
              <a:t>Ondas electromagnéticas</a:t>
            </a:r>
            <a:endParaRPr lang="es-ES_tradnl" altLang="es-CL"/>
          </a:p>
        </p:txBody>
      </p:sp>
      <p:pic>
        <p:nvPicPr>
          <p:cNvPr id="106500" name="Picture 4">
            <a:extLst>
              <a:ext uri="{FF2B5EF4-FFF2-40B4-BE49-F238E27FC236}">
                <a16:creationId xmlns:a16="http://schemas.microsoft.com/office/drawing/2014/main" id="{9CD48174-DC56-4B66-BA46-B5D511012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341438"/>
            <a:ext cx="7440612" cy="4562475"/>
          </a:xfrm>
          <a:prstGeom prst="rect">
            <a:avLst/>
          </a:prstGeom>
          <a:noFill/>
          <a:extLst>
            <a:ext uri="{909E8E84-426E-40DD-AFC4-6F175D3DCCD1}">
              <a14:hiddenFill xmlns:a14="http://schemas.microsoft.com/office/drawing/2010/main">
                <a:solidFill>
                  <a:srgbClr val="FFFFFF"/>
                </a:solidFill>
              </a14:hiddenFill>
            </a:ext>
          </a:extLst>
        </p:spPr>
      </p:pic>
      <p:sp>
        <p:nvSpPr>
          <p:cNvPr id="106501" name="Rectangle 5">
            <a:extLst>
              <a:ext uri="{FF2B5EF4-FFF2-40B4-BE49-F238E27FC236}">
                <a16:creationId xmlns:a16="http://schemas.microsoft.com/office/drawing/2014/main" id="{3834CC64-0836-4AE8-8EF0-E07844A34E9C}"/>
              </a:ext>
            </a:extLst>
          </p:cNvPr>
          <p:cNvSpPr>
            <a:spLocks noChangeArrowheads="1"/>
          </p:cNvSpPr>
          <p:nvPr/>
        </p:nvSpPr>
        <p:spPr bwMode="auto">
          <a:xfrm>
            <a:off x="4211638" y="2708275"/>
            <a:ext cx="3168650" cy="360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arcador de número de diapositiva 5">
            <a:extLst>
              <a:ext uri="{FF2B5EF4-FFF2-40B4-BE49-F238E27FC236}">
                <a16:creationId xmlns:a16="http://schemas.microsoft.com/office/drawing/2014/main" id="{490E3AB5-9D56-4E17-B941-2D0A64FDCDE7}"/>
              </a:ext>
            </a:extLst>
          </p:cNvPr>
          <p:cNvSpPr>
            <a:spLocks noGrp="1"/>
          </p:cNvSpPr>
          <p:nvPr>
            <p:ph type="sldNum" sz="quarter" idx="12"/>
          </p:nvPr>
        </p:nvSpPr>
        <p:spPr/>
        <p:txBody>
          <a:bodyPr/>
          <a:lstStyle/>
          <a:p>
            <a:fld id="{1FBF4007-64FE-4C93-BDA7-B4A120511196}" type="slidenum">
              <a:rPr lang="es-ES_tradnl" altLang="es-CL"/>
              <a:pPr/>
              <a:t>83</a:t>
            </a:fld>
            <a:endParaRPr lang="es-ES_tradnl" altLang="es-CL"/>
          </a:p>
        </p:txBody>
      </p:sp>
      <p:pic>
        <p:nvPicPr>
          <p:cNvPr id="107524" name="Picture 4">
            <a:extLst>
              <a:ext uri="{FF2B5EF4-FFF2-40B4-BE49-F238E27FC236}">
                <a16:creationId xmlns:a16="http://schemas.microsoft.com/office/drawing/2014/main" id="{9708E849-0D16-449B-B9E3-CC142AAC0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196975"/>
            <a:ext cx="6350000" cy="1993900"/>
          </a:xfrm>
          <a:prstGeom prst="rect">
            <a:avLst/>
          </a:prstGeom>
          <a:noFill/>
          <a:extLst>
            <a:ext uri="{909E8E84-426E-40DD-AFC4-6F175D3DCCD1}">
              <a14:hiddenFill xmlns:a14="http://schemas.microsoft.com/office/drawing/2010/main">
                <a:solidFill>
                  <a:srgbClr val="FFFFFF"/>
                </a:solidFill>
              </a14:hiddenFill>
            </a:ext>
          </a:extLst>
        </p:spPr>
      </p:pic>
      <p:pic>
        <p:nvPicPr>
          <p:cNvPr id="107525" name="Picture 5">
            <a:extLst>
              <a:ext uri="{FF2B5EF4-FFF2-40B4-BE49-F238E27FC236}">
                <a16:creationId xmlns:a16="http://schemas.microsoft.com/office/drawing/2014/main" id="{64A92862-5BCD-43E9-942C-5B29D43EA6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404813"/>
            <a:ext cx="792162" cy="792162"/>
          </a:xfrm>
          <a:prstGeom prst="rect">
            <a:avLst/>
          </a:prstGeom>
          <a:noFill/>
          <a:extLst>
            <a:ext uri="{909E8E84-426E-40DD-AFC4-6F175D3DCCD1}">
              <a14:hiddenFill xmlns:a14="http://schemas.microsoft.com/office/drawing/2010/main">
                <a:solidFill>
                  <a:srgbClr val="FFFFFF"/>
                </a:solidFill>
              </a14:hiddenFill>
            </a:ext>
          </a:extLst>
        </p:spPr>
      </p:pic>
      <p:pic>
        <p:nvPicPr>
          <p:cNvPr id="107526" name="Picture 6">
            <a:extLst>
              <a:ext uri="{FF2B5EF4-FFF2-40B4-BE49-F238E27FC236}">
                <a16:creationId xmlns:a16="http://schemas.microsoft.com/office/drawing/2014/main" id="{582B0137-C977-42C2-88B8-D21B4ADF2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404813"/>
            <a:ext cx="7905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107527" name="Picture 7">
            <a:extLst>
              <a:ext uri="{FF2B5EF4-FFF2-40B4-BE49-F238E27FC236}">
                <a16:creationId xmlns:a16="http://schemas.microsoft.com/office/drawing/2014/main" id="{FCF199C1-497D-40E8-8A61-F29F1117B3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406400"/>
            <a:ext cx="795338"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8" name="Picture 8">
            <a:extLst>
              <a:ext uri="{FF2B5EF4-FFF2-40B4-BE49-F238E27FC236}">
                <a16:creationId xmlns:a16="http://schemas.microsoft.com/office/drawing/2014/main" id="{8A37234C-40B6-4898-9474-EC854D958C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3225" y="404813"/>
            <a:ext cx="792163" cy="792162"/>
          </a:xfrm>
          <a:prstGeom prst="rect">
            <a:avLst/>
          </a:prstGeom>
          <a:noFill/>
          <a:extLst>
            <a:ext uri="{909E8E84-426E-40DD-AFC4-6F175D3DCCD1}">
              <a14:hiddenFill xmlns:a14="http://schemas.microsoft.com/office/drawing/2010/main">
                <a:solidFill>
                  <a:srgbClr val="FFFFFF"/>
                </a:solidFill>
              </a14:hiddenFill>
            </a:ext>
          </a:extLst>
        </p:spPr>
      </p:pic>
      <p:pic>
        <p:nvPicPr>
          <p:cNvPr id="107529" name="Picture 9">
            <a:extLst>
              <a:ext uri="{FF2B5EF4-FFF2-40B4-BE49-F238E27FC236}">
                <a16:creationId xmlns:a16="http://schemas.microsoft.com/office/drawing/2014/main" id="{D32E7D05-F621-411C-8CFB-8E63504916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8900" y="404813"/>
            <a:ext cx="792163" cy="792162"/>
          </a:xfrm>
          <a:prstGeom prst="rect">
            <a:avLst/>
          </a:prstGeom>
          <a:noFill/>
          <a:extLst>
            <a:ext uri="{909E8E84-426E-40DD-AFC4-6F175D3DCCD1}">
              <a14:hiddenFill xmlns:a14="http://schemas.microsoft.com/office/drawing/2010/main">
                <a:solidFill>
                  <a:srgbClr val="FFFFFF"/>
                </a:solidFill>
              </a14:hiddenFill>
            </a:ext>
          </a:extLst>
        </p:spPr>
      </p:pic>
      <p:sp>
        <p:nvSpPr>
          <p:cNvPr id="107530" name="Line 10">
            <a:extLst>
              <a:ext uri="{FF2B5EF4-FFF2-40B4-BE49-F238E27FC236}">
                <a16:creationId xmlns:a16="http://schemas.microsoft.com/office/drawing/2014/main" id="{8DB565D0-3F1D-40F9-9ACB-884E06E1A6C4}"/>
              </a:ext>
            </a:extLst>
          </p:cNvPr>
          <p:cNvSpPr>
            <a:spLocks noChangeShapeType="1"/>
          </p:cNvSpPr>
          <p:nvPr/>
        </p:nvSpPr>
        <p:spPr bwMode="auto">
          <a:xfrm>
            <a:off x="2628900" y="1196975"/>
            <a:ext cx="38687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07531" name="Line 11">
            <a:extLst>
              <a:ext uri="{FF2B5EF4-FFF2-40B4-BE49-F238E27FC236}">
                <a16:creationId xmlns:a16="http://schemas.microsoft.com/office/drawing/2014/main" id="{964AC4F3-C196-452B-8AC4-A2005958BA91}"/>
              </a:ext>
            </a:extLst>
          </p:cNvPr>
          <p:cNvSpPr>
            <a:spLocks noChangeShapeType="1"/>
          </p:cNvSpPr>
          <p:nvPr/>
        </p:nvSpPr>
        <p:spPr bwMode="auto">
          <a:xfrm>
            <a:off x="2628900" y="404813"/>
            <a:ext cx="38512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07532" name="Rectangle 12">
            <a:extLst>
              <a:ext uri="{FF2B5EF4-FFF2-40B4-BE49-F238E27FC236}">
                <a16:creationId xmlns:a16="http://schemas.microsoft.com/office/drawing/2014/main" id="{F8011024-84BC-43DA-A5CE-0F064B12585F}"/>
              </a:ext>
            </a:extLst>
          </p:cNvPr>
          <p:cNvSpPr>
            <a:spLocks noChangeArrowheads="1"/>
          </p:cNvSpPr>
          <p:nvPr/>
        </p:nvSpPr>
        <p:spPr bwMode="auto">
          <a:xfrm>
            <a:off x="1404938" y="2205038"/>
            <a:ext cx="1079500" cy="14446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07533" name="Text Box 13">
            <a:extLst>
              <a:ext uri="{FF2B5EF4-FFF2-40B4-BE49-F238E27FC236}">
                <a16:creationId xmlns:a16="http://schemas.microsoft.com/office/drawing/2014/main" id="{7DEF18D1-48D0-4422-9A43-18FA7FD89776}"/>
              </a:ext>
            </a:extLst>
          </p:cNvPr>
          <p:cNvSpPr txBox="1">
            <a:spLocks noChangeArrowheads="1"/>
          </p:cNvSpPr>
          <p:nvPr/>
        </p:nvSpPr>
        <p:spPr bwMode="auto">
          <a:xfrm>
            <a:off x="3852863" y="1730375"/>
            <a:ext cx="1692275" cy="244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sz="1000" b="1"/>
              <a:t>longitud de onda en [cm]</a:t>
            </a:r>
            <a:endParaRPr lang="es-ES_tradnl" altLang="es-CL" sz="1000" b="1"/>
          </a:p>
        </p:txBody>
      </p:sp>
      <p:pic>
        <p:nvPicPr>
          <p:cNvPr id="107534" name="Picture 14">
            <a:extLst>
              <a:ext uri="{FF2B5EF4-FFF2-40B4-BE49-F238E27FC236}">
                <a16:creationId xmlns:a16="http://schemas.microsoft.com/office/drawing/2014/main" id="{0F6692C0-0589-4DBB-BC58-581E230CEE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1638" y="3340100"/>
            <a:ext cx="4448175" cy="2681288"/>
          </a:xfrm>
          <a:prstGeom prst="rect">
            <a:avLst/>
          </a:prstGeom>
          <a:noFill/>
          <a:extLst>
            <a:ext uri="{909E8E84-426E-40DD-AFC4-6F175D3DCCD1}">
              <a14:hiddenFill xmlns:a14="http://schemas.microsoft.com/office/drawing/2010/main">
                <a:solidFill>
                  <a:srgbClr val="FFFFFF"/>
                </a:solidFill>
              </a14:hiddenFill>
            </a:ext>
          </a:extLst>
        </p:spPr>
      </p:pic>
      <p:pic>
        <p:nvPicPr>
          <p:cNvPr id="107535" name="Picture 15">
            <a:extLst>
              <a:ext uri="{FF2B5EF4-FFF2-40B4-BE49-F238E27FC236}">
                <a16:creationId xmlns:a16="http://schemas.microsoft.com/office/drawing/2014/main" id="{90B73FEC-FBE3-40B5-A406-72ABC7BFE8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188" y="3341688"/>
            <a:ext cx="3670300" cy="2679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5">
            <a:extLst>
              <a:ext uri="{FF2B5EF4-FFF2-40B4-BE49-F238E27FC236}">
                <a16:creationId xmlns:a16="http://schemas.microsoft.com/office/drawing/2014/main" id="{19B1338C-BC9B-42D5-8869-2E6F6B3553A2}"/>
              </a:ext>
            </a:extLst>
          </p:cNvPr>
          <p:cNvSpPr>
            <a:spLocks noGrp="1"/>
          </p:cNvSpPr>
          <p:nvPr>
            <p:ph type="sldNum" sz="quarter" idx="12"/>
          </p:nvPr>
        </p:nvSpPr>
        <p:spPr/>
        <p:txBody>
          <a:bodyPr/>
          <a:lstStyle/>
          <a:p>
            <a:fld id="{CAA0283E-0625-4728-9351-FC7F05E99126}" type="slidenum">
              <a:rPr lang="es-ES_tradnl" altLang="es-CL"/>
              <a:pPr/>
              <a:t>84</a:t>
            </a:fld>
            <a:endParaRPr lang="es-ES_tradnl" altLang="es-CL"/>
          </a:p>
        </p:txBody>
      </p:sp>
      <p:sp>
        <p:nvSpPr>
          <p:cNvPr id="108546" name="Rectangle 2">
            <a:extLst>
              <a:ext uri="{FF2B5EF4-FFF2-40B4-BE49-F238E27FC236}">
                <a16:creationId xmlns:a16="http://schemas.microsoft.com/office/drawing/2014/main" id="{E3F88E7F-9F94-407B-ACCE-828C313E36B8}"/>
              </a:ext>
            </a:extLst>
          </p:cNvPr>
          <p:cNvSpPr>
            <a:spLocks noGrp="1" noChangeArrowheads="1"/>
          </p:cNvSpPr>
          <p:nvPr>
            <p:ph type="title"/>
          </p:nvPr>
        </p:nvSpPr>
        <p:spPr/>
        <p:txBody>
          <a:bodyPr/>
          <a:lstStyle/>
          <a:p>
            <a:r>
              <a:rPr lang="es-CL" altLang="es-CL"/>
              <a:t>Ecuaciones de Maxwell</a:t>
            </a:r>
            <a:endParaRPr lang="es-ES_tradnl" altLang="es-CL"/>
          </a:p>
        </p:txBody>
      </p:sp>
      <p:sp>
        <p:nvSpPr>
          <p:cNvPr id="108549" name="Rectangle 5">
            <a:extLst>
              <a:ext uri="{FF2B5EF4-FFF2-40B4-BE49-F238E27FC236}">
                <a16:creationId xmlns:a16="http://schemas.microsoft.com/office/drawing/2014/main" id="{3A563874-01B9-480B-A48D-29AA1FCC3C3B}"/>
              </a:ext>
            </a:extLst>
          </p:cNvPr>
          <p:cNvSpPr>
            <a:spLocks noGrp="1" noChangeArrowheads="1"/>
          </p:cNvSpPr>
          <p:nvPr>
            <p:ph type="body" idx="1"/>
          </p:nvPr>
        </p:nvSpPr>
        <p:spPr>
          <a:xfrm>
            <a:off x="323850" y="1600200"/>
            <a:ext cx="8686800" cy="4525963"/>
          </a:xfrm>
        </p:spPr>
        <p:txBody>
          <a:bodyPr/>
          <a:lstStyle/>
          <a:p>
            <a:r>
              <a:rPr lang="es-CL" altLang="es-CL" sz="1800"/>
              <a:t>Todos los fenómenos eléctricos y magnéticos pueden ser compilados en cuatro ecuaciones fundamentales, las ecuaciones de J.C. Maxwell (1831-1879)</a:t>
            </a:r>
          </a:p>
          <a:p>
            <a:r>
              <a:rPr lang="es-CL" altLang="es-CL" sz="1800"/>
              <a:t>Estas ecuaciones predicen la existencia de ondas electromagnéticas que viajan a la velocidad de la luz (encontradas por Heinrich Hertz en 1887)</a:t>
            </a:r>
          </a:p>
          <a:p>
            <a:r>
              <a:rPr lang="es-CL" altLang="es-CL" sz="1800"/>
              <a:t>La teoría muestra que estas ondas son radiadas por cargas acelerando</a:t>
            </a:r>
          </a:p>
          <a:p>
            <a:r>
              <a:rPr lang="es-CL" altLang="es-CL" sz="1800"/>
              <a:t>Maxwell unificó el estudio de la luz y el electromagnetismo: la luz es una onda electromagnética</a:t>
            </a:r>
            <a:endParaRPr lang="es-ES_tradnl" altLang="es-CL" sz="1800"/>
          </a:p>
          <a:p>
            <a:endParaRPr lang="es-ES_tradnl" altLang="es-CL" sz="2800"/>
          </a:p>
        </p:txBody>
      </p:sp>
      <p:pic>
        <p:nvPicPr>
          <p:cNvPr id="108550" name="Picture 6">
            <a:extLst>
              <a:ext uri="{FF2B5EF4-FFF2-40B4-BE49-F238E27FC236}">
                <a16:creationId xmlns:a16="http://schemas.microsoft.com/office/drawing/2014/main" id="{6F5F21A1-0119-4AD2-94CE-EBB8347A0A6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4005263"/>
            <a:ext cx="4032250" cy="2151062"/>
          </a:xfrm>
          <a:prstGeom prst="rect">
            <a:avLst/>
          </a:prstGeom>
          <a:noFill/>
          <a:extLst>
            <a:ext uri="{909E8E84-426E-40DD-AFC4-6F175D3DCCD1}">
              <a14:hiddenFill xmlns:a14="http://schemas.microsoft.com/office/drawing/2010/main">
                <a:solidFill>
                  <a:srgbClr val="FFFFFF"/>
                </a:solidFill>
              </a14:hiddenFill>
            </a:ext>
          </a:extLst>
        </p:spPr>
      </p:pic>
      <p:pic>
        <p:nvPicPr>
          <p:cNvPr id="108551" name="Picture 7">
            <a:extLst>
              <a:ext uri="{FF2B5EF4-FFF2-40B4-BE49-F238E27FC236}">
                <a16:creationId xmlns:a16="http://schemas.microsoft.com/office/drawing/2014/main" id="{4C92EACD-48AA-443E-8BC2-1E8B3E1C7F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4005263"/>
            <a:ext cx="1849438" cy="2173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arcador de número de diapositiva 5">
            <a:extLst>
              <a:ext uri="{FF2B5EF4-FFF2-40B4-BE49-F238E27FC236}">
                <a16:creationId xmlns:a16="http://schemas.microsoft.com/office/drawing/2014/main" id="{B027F51D-D27E-4358-9485-A192C9E932E6}"/>
              </a:ext>
            </a:extLst>
          </p:cNvPr>
          <p:cNvSpPr>
            <a:spLocks noGrp="1"/>
          </p:cNvSpPr>
          <p:nvPr>
            <p:ph type="sldNum" sz="quarter" idx="12"/>
          </p:nvPr>
        </p:nvSpPr>
        <p:spPr/>
        <p:txBody>
          <a:bodyPr/>
          <a:lstStyle/>
          <a:p>
            <a:fld id="{59670177-EA90-40FA-9A2F-DEEFD4495301}" type="slidenum">
              <a:rPr lang="es-ES_tradnl" altLang="es-CL"/>
              <a:pPr/>
              <a:t>85</a:t>
            </a:fld>
            <a:endParaRPr lang="es-ES_tradnl" altLang="es-CL"/>
          </a:p>
        </p:txBody>
      </p:sp>
      <p:sp>
        <p:nvSpPr>
          <p:cNvPr id="109570" name="Rectangle 2">
            <a:extLst>
              <a:ext uri="{FF2B5EF4-FFF2-40B4-BE49-F238E27FC236}">
                <a16:creationId xmlns:a16="http://schemas.microsoft.com/office/drawing/2014/main" id="{E5901113-88C9-4352-BD20-2BC3B11723DA}"/>
              </a:ext>
            </a:extLst>
          </p:cNvPr>
          <p:cNvSpPr>
            <a:spLocks noGrp="1" noChangeArrowheads="1"/>
          </p:cNvSpPr>
          <p:nvPr>
            <p:ph type="title"/>
          </p:nvPr>
        </p:nvSpPr>
        <p:spPr/>
        <p:txBody>
          <a:bodyPr/>
          <a:lstStyle/>
          <a:p>
            <a:r>
              <a:rPr lang="es-CL" altLang="es-CL" dirty="0"/>
              <a:t>Ecuaciones de Maxwell (vacío)</a:t>
            </a:r>
            <a:endParaRPr lang="es-ES_tradnl" altLang="es-CL" dirty="0"/>
          </a:p>
        </p:txBody>
      </p:sp>
      <p:pic>
        <p:nvPicPr>
          <p:cNvPr id="109573" name="Picture 5">
            <a:extLst>
              <a:ext uri="{FF2B5EF4-FFF2-40B4-BE49-F238E27FC236}">
                <a16:creationId xmlns:a16="http://schemas.microsoft.com/office/drawing/2014/main" id="{AFC7C613-BC91-4D76-9CDD-1462BC512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295400"/>
            <a:ext cx="1719263"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4" name="Picture 6">
            <a:extLst>
              <a:ext uri="{FF2B5EF4-FFF2-40B4-BE49-F238E27FC236}">
                <a16:creationId xmlns:a16="http://schemas.microsoft.com/office/drawing/2014/main" id="{E68076DF-8481-4E3B-AEF4-48EF635DB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349500"/>
            <a:ext cx="1574800"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5" name="Picture 7">
            <a:extLst>
              <a:ext uri="{FF2B5EF4-FFF2-40B4-BE49-F238E27FC236}">
                <a16:creationId xmlns:a16="http://schemas.microsoft.com/office/drawing/2014/main" id="{1B1F25E6-FA47-4393-80D7-007584DD71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429000"/>
            <a:ext cx="2114550" cy="85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6" name="Picture 8">
            <a:extLst>
              <a:ext uri="{FF2B5EF4-FFF2-40B4-BE49-F238E27FC236}">
                <a16:creationId xmlns:a16="http://schemas.microsoft.com/office/drawing/2014/main" id="{9D6AB71A-A348-43F6-9221-0AA808102B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4365625"/>
            <a:ext cx="3087688"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578" name="Text Box 10">
            <a:extLst>
              <a:ext uri="{FF2B5EF4-FFF2-40B4-BE49-F238E27FC236}">
                <a16:creationId xmlns:a16="http://schemas.microsoft.com/office/drawing/2014/main" id="{81BB9B52-F24D-4840-B425-415F22415C9D}"/>
              </a:ext>
            </a:extLst>
          </p:cNvPr>
          <p:cNvSpPr txBox="1">
            <a:spLocks noChangeArrowheads="1"/>
          </p:cNvSpPr>
          <p:nvPr/>
        </p:nvSpPr>
        <p:spPr bwMode="auto">
          <a:xfrm>
            <a:off x="3779838" y="1412875"/>
            <a:ext cx="504031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CL" altLang="es-CL" b="1" i="1" u="sng"/>
              <a:t>Ley de Gauss:</a:t>
            </a:r>
            <a:r>
              <a:rPr lang="es-CL" altLang="es-CL"/>
              <a:t> el flujo eléctrico total a través de cualquier superficie cerrada es proporcional a la carga neta al interior de la superficie. </a:t>
            </a:r>
            <a:endParaRPr lang="es-ES_tradnl" altLang="es-CL"/>
          </a:p>
        </p:txBody>
      </p:sp>
      <p:sp>
        <p:nvSpPr>
          <p:cNvPr id="109579" name="Text Box 11">
            <a:extLst>
              <a:ext uri="{FF2B5EF4-FFF2-40B4-BE49-F238E27FC236}">
                <a16:creationId xmlns:a16="http://schemas.microsoft.com/office/drawing/2014/main" id="{D11FA386-8B8C-482D-A327-C1D82D01F8F5}"/>
              </a:ext>
            </a:extLst>
          </p:cNvPr>
          <p:cNvSpPr txBox="1">
            <a:spLocks noChangeArrowheads="1"/>
          </p:cNvSpPr>
          <p:nvPr/>
        </p:nvSpPr>
        <p:spPr bwMode="auto">
          <a:xfrm>
            <a:off x="3708400" y="2349500"/>
            <a:ext cx="504031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CL" altLang="es-CL" b="1" i="1" u="sng"/>
              <a:t>Ley de Gauss:</a:t>
            </a:r>
            <a:r>
              <a:rPr lang="es-CL" altLang="es-CL"/>
              <a:t> el flujo magnético total a través de cualquier superficie cerrada es cero. No existen monopolos magnéticos. </a:t>
            </a:r>
            <a:endParaRPr lang="es-ES_tradnl" altLang="es-CL"/>
          </a:p>
        </p:txBody>
      </p:sp>
      <p:sp>
        <p:nvSpPr>
          <p:cNvPr id="109580" name="Text Box 12">
            <a:extLst>
              <a:ext uri="{FF2B5EF4-FFF2-40B4-BE49-F238E27FC236}">
                <a16:creationId xmlns:a16="http://schemas.microsoft.com/office/drawing/2014/main" id="{A3CE3A25-2942-4256-8781-7A59F977D641}"/>
              </a:ext>
            </a:extLst>
          </p:cNvPr>
          <p:cNvSpPr txBox="1">
            <a:spLocks noChangeArrowheads="1"/>
          </p:cNvSpPr>
          <p:nvPr/>
        </p:nvSpPr>
        <p:spPr bwMode="auto">
          <a:xfrm>
            <a:off x="3708400" y="3429000"/>
            <a:ext cx="51847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CL" altLang="es-CL" b="1" i="1" u="sng"/>
              <a:t>Ley de Inducción de Faraday:</a:t>
            </a:r>
            <a:r>
              <a:rPr lang="es-CL" altLang="es-CL"/>
              <a:t> la variación de un flujo magnético en el tiempo genera un campo eléctrico.</a:t>
            </a:r>
            <a:endParaRPr lang="es-ES_tradnl" altLang="es-CL"/>
          </a:p>
        </p:txBody>
      </p:sp>
      <p:sp>
        <p:nvSpPr>
          <p:cNvPr id="109581" name="Text Box 13">
            <a:extLst>
              <a:ext uri="{FF2B5EF4-FFF2-40B4-BE49-F238E27FC236}">
                <a16:creationId xmlns:a16="http://schemas.microsoft.com/office/drawing/2014/main" id="{1F35BA48-0456-4A04-8BC5-17784954B82E}"/>
              </a:ext>
            </a:extLst>
          </p:cNvPr>
          <p:cNvSpPr txBox="1">
            <a:spLocks noChangeArrowheads="1"/>
          </p:cNvSpPr>
          <p:nvPr/>
        </p:nvSpPr>
        <p:spPr bwMode="auto">
          <a:xfrm>
            <a:off x="3708400" y="4332288"/>
            <a:ext cx="51847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CL" altLang="es-CL" b="1" i="1" u="sng"/>
              <a:t>Ley de Ampere-Maxwell:</a:t>
            </a:r>
            <a:r>
              <a:rPr lang="es-CL" altLang="es-CL"/>
              <a:t> la variación de un flujo eléctrico en el tiempo y una corriente eléctrica generan un campo magnético.</a:t>
            </a:r>
            <a:endParaRPr lang="es-ES_tradnl" altLang="es-CL"/>
          </a:p>
        </p:txBody>
      </p:sp>
      <p:pic>
        <p:nvPicPr>
          <p:cNvPr id="109582" name="Picture 14">
            <a:extLst>
              <a:ext uri="{FF2B5EF4-FFF2-40B4-BE49-F238E27FC236}">
                <a16:creationId xmlns:a16="http://schemas.microsoft.com/office/drawing/2014/main" id="{6BCD57DD-C074-4917-8959-F986ED1B58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5516563"/>
            <a:ext cx="2736850" cy="530225"/>
          </a:xfrm>
          <a:prstGeom prst="rect">
            <a:avLst/>
          </a:prstGeom>
          <a:noFill/>
          <a:ln w="31750">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583" name="Text Box 15">
            <a:extLst>
              <a:ext uri="{FF2B5EF4-FFF2-40B4-BE49-F238E27FC236}">
                <a16:creationId xmlns:a16="http://schemas.microsoft.com/office/drawing/2014/main" id="{07D9EEE1-C8B8-4D5C-A8A7-6F134935DD94}"/>
              </a:ext>
            </a:extLst>
          </p:cNvPr>
          <p:cNvSpPr txBox="1">
            <a:spLocks noChangeArrowheads="1"/>
          </p:cNvSpPr>
          <p:nvPr/>
        </p:nvSpPr>
        <p:spPr bwMode="auto">
          <a:xfrm>
            <a:off x="468313" y="5516563"/>
            <a:ext cx="46910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Una partícula cargada en presencia de un campo </a:t>
            </a:r>
          </a:p>
          <a:p>
            <a:r>
              <a:rPr lang="es-CL" altLang="es-CL"/>
              <a:t>electromagnético sentirá la </a:t>
            </a:r>
            <a:r>
              <a:rPr lang="es-CL" altLang="es-CL" b="1" i="1">
                <a:solidFill>
                  <a:schemeClr val="accent2"/>
                </a:solidFill>
              </a:rPr>
              <a:t>Fuerza de Lorentz:</a:t>
            </a:r>
            <a:endParaRPr lang="es-ES_tradnl" altLang="es-CL" b="1" i="1">
              <a:solidFill>
                <a:schemeClr val="accent2"/>
              </a:solidFill>
            </a:endParaRPr>
          </a:p>
        </p:txBody>
      </p:sp>
      <p:sp>
        <p:nvSpPr>
          <p:cNvPr id="109584" name="Text Box 16">
            <a:extLst>
              <a:ext uri="{FF2B5EF4-FFF2-40B4-BE49-F238E27FC236}">
                <a16:creationId xmlns:a16="http://schemas.microsoft.com/office/drawing/2014/main" id="{09550BFE-F372-40CA-AC37-514DEFCF3582}"/>
              </a:ext>
            </a:extLst>
          </p:cNvPr>
          <p:cNvSpPr txBox="1">
            <a:spLocks noChangeArrowheads="1"/>
          </p:cNvSpPr>
          <p:nvPr/>
        </p:nvSpPr>
        <p:spPr bwMode="auto">
          <a:xfrm>
            <a:off x="1095375" y="5200650"/>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l-GR" altLang="es-CL">
              <a:cs typeface="Arial" panose="020B0604020202020204"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39C0B2-2CDC-4E54-A192-A4CBB46172E0}"/>
              </a:ext>
            </a:extLst>
          </p:cNvPr>
          <p:cNvSpPr>
            <a:spLocks noGrp="1"/>
          </p:cNvSpPr>
          <p:nvPr>
            <p:ph type="title"/>
          </p:nvPr>
        </p:nvSpPr>
        <p:spPr/>
        <p:txBody>
          <a:bodyPr/>
          <a:lstStyle/>
          <a:p>
            <a:r>
              <a:rPr lang="es-CL" altLang="es-CL" dirty="0"/>
              <a:t>Ecuaciones de Maxwell</a:t>
            </a:r>
            <a:endParaRPr lang="es-CL" dirty="0"/>
          </a:p>
        </p:txBody>
      </p:sp>
      <p:pic>
        <p:nvPicPr>
          <p:cNvPr id="8" name="Marcador de contenido 7">
            <a:extLst>
              <a:ext uri="{FF2B5EF4-FFF2-40B4-BE49-F238E27FC236}">
                <a16:creationId xmlns:a16="http://schemas.microsoft.com/office/drawing/2014/main" id="{C88685FC-CC7B-424A-8F24-536E02836B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35767"/>
            <a:ext cx="8229600" cy="3254828"/>
          </a:xfrm>
        </p:spPr>
      </p:pic>
    </p:spTree>
    <p:extLst>
      <p:ext uri="{BB962C8B-B14F-4D97-AF65-F5344CB8AC3E}">
        <p14:creationId xmlns:p14="http://schemas.microsoft.com/office/powerpoint/2010/main" val="9737259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fecha 3">
            <a:extLst>
              <a:ext uri="{FF2B5EF4-FFF2-40B4-BE49-F238E27FC236}">
                <a16:creationId xmlns:a16="http://schemas.microsoft.com/office/drawing/2014/main" id="{94F78B13-211F-49D5-9941-731AE05A8FC2}"/>
              </a:ext>
            </a:extLst>
          </p:cNvPr>
          <p:cNvSpPr>
            <a:spLocks noGrp="1"/>
          </p:cNvSpPr>
          <p:nvPr>
            <p:ph type="dt" sz="half" idx="10"/>
          </p:nvPr>
        </p:nvSpPr>
        <p:spPr/>
        <p:txBody>
          <a:bodyPr/>
          <a:lstStyle/>
          <a:p>
            <a:endParaRPr lang="es-ES_tradnl" altLang="es-CL" dirty="0"/>
          </a:p>
        </p:txBody>
      </p:sp>
      <p:sp>
        <p:nvSpPr>
          <p:cNvPr id="12" name="Marcador de pie de página 4">
            <a:extLst>
              <a:ext uri="{FF2B5EF4-FFF2-40B4-BE49-F238E27FC236}">
                <a16:creationId xmlns:a16="http://schemas.microsoft.com/office/drawing/2014/main" id="{8C0693EA-F2D5-4C63-8DAC-2A577AC484FB}"/>
              </a:ext>
            </a:extLst>
          </p:cNvPr>
          <p:cNvSpPr>
            <a:spLocks noGrp="1"/>
          </p:cNvSpPr>
          <p:nvPr>
            <p:ph type="ftr" sz="quarter" idx="11"/>
          </p:nvPr>
        </p:nvSpPr>
        <p:spPr/>
        <p:txBody>
          <a:bodyPr/>
          <a:lstStyle/>
          <a:p>
            <a:endParaRPr lang="es-ES_tradnl" altLang="es-CL" dirty="0"/>
          </a:p>
        </p:txBody>
      </p:sp>
      <p:sp>
        <p:nvSpPr>
          <p:cNvPr id="13" name="Marcador de número de diapositiva 5">
            <a:extLst>
              <a:ext uri="{FF2B5EF4-FFF2-40B4-BE49-F238E27FC236}">
                <a16:creationId xmlns:a16="http://schemas.microsoft.com/office/drawing/2014/main" id="{989ED27F-4F46-43B6-B121-BC983EC6536E}"/>
              </a:ext>
            </a:extLst>
          </p:cNvPr>
          <p:cNvSpPr>
            <a:spLocks noGrp="1"/>
          </p:cNvSpPr>
          <p:nvPr>
            <p:ph type="sldNum" sz="quarter" idx="12"/>
          </p:nvPr>
        </p:nvSpPr>
        <p:spPr/>
        <p:txBody>
          <a:bodyPr/>
          <a:lstStyle/>
          <a:p>
            <a:fld id="{0AA1F5CC-F583-464D-A0CD-CD692BAD25AA}" type="slidenum">
              <a:rPr lang="es-ES_tradnl" altLang="es-CL"/>
              <a:pPr/>
              <a:t>87</a:t>
            </a:fld>
            <a:endParaRPr lang="es-ES_tradnl" altLang="es-CL"/>
          </a:p>
        </p:txBody>
      </p:sp>
      <p:sp>
        <p:nvSpPr>
          <p:cNvPr id="114690" name="Rectangle 2">
            <a:extLst>
              <a:ext uri="{FF2B5EF4-FFF2-40B4-BE49-F238E27FC236}">
                <a16:creationId xmlns:a16="http://schemas.microsoft.com/office/drawing/2014/main" id="{975B616E-AB9C-4828-9C50-195B41756B12}"/>
              </a:ext>
            </a:extLst>
          </p:cNvPr>
          <p:cNvSpPr>
            <a:spLocks noGrp="1" noChangeArrowheads="1"/>
          </p:cNvSpPr>
          <p:nvPr>
            <p:ph type="title"/>
          </p:nvPr>
        </p:nvSpPr>
        <p:spPr/>
        <p:txBody>
          <a:bodyPr/>
          <a:lstStyle/>
          <a:p>
            <a:r>
              <a:rPr lang="es-CL" altLang="es-CL" sz="3200"/>
              <a:t>Vector de Poynting y densidad de energía</a:t>
            </a:r>
            <a:endParaRPr lang="es-ES_tradnl" altLang="es-CL" sz="3200"/>
          </a:p>
        </p:txBody>
      </p:sp>
      <p:pic>
        <p:nvPicPr>
          <p:cNvPr id="114692" name="Picture 4">
            <a:extLst>
              <a:ext uri="{FF2B5EF4-FFF2-40B4-BE49-F238E27FC236}">
                <a16:creationId xmlns:a16="http://schemas.microsoft.com/office/drawing/2014/main" id="{D0AA92B9-157E-4802-B652-B3DD33EB9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962150"/>
            <a:ext cx="272732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93" name="Picture 5">
            <a:extLst>
              <a:ext uri="{FF2B5EF4-FFF2-40B4-BE49-F238E27FC236}">
                <a16:creationId xmlns:a16="http://schemas.microsoft.com/office/drawing/2014/main" id="{4B2D6D7C-CBB0-4DB6-A59D-FE0BF4893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402013"/>
            <a:ext cx="3230562"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94" name="Picture 6">
            <a:extLst>
              <a:ext uri="{FF2B5EF4-FFF2-40B4-BE49-F238E27FC236}">
                <a16:creationId xmlns:a16="http://schemas.microsoft.com/office/drawing/2014/main" id="{7C1C9A9A-9DE2-45B1-8F11-73DADA8426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699000"/>
            <a:ext cx="4598987" cy="103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95" name="Picture 7">
            <a:extLst>
              <a:ext uri="{FF2B5EF4-FFF2-40B4-BE49-F238E27FC236}">
                <a16:creationId xmlns:a16="http://schemas.microsoft.com/office/drawing/2014/main" id="{75377026-CC6F-4CA8-8F98-D45CC2123B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2646363"/>
            <a:ext cx="4419600" cy="105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96" name="Picture 8">
            <a:extLst>
              <a:ext uri="{FF2B5EF4-FFF2-40B4-BE49-F238E27FC236}">
                <a16:creationId xmlns:a16="http://schemas.microsoft.com/office/drawing/2014/main" id="{0C8313ED-7057-4164-BA60-52458550EB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425" y="4157663"/>
            <a:ext cx="2366963"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97" name="Picture 9">
            <a:extLst>
              <a:ext uri="{FF2B5EF4-FFF2-40B4-BE49-F238E27FC236}">
                <a16:creationId xmlns:a16="http://schemas.microsoft.com/office/drawing/2014/main" id="{AC8FA1C5-7597-4BAC-B67C-6C0CB39C9A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7050" y="5022850"/>
            <a:ext cx="1287463"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8" name="Text Box 10">
            <a:extLst>
              <a:ext uri="{FF2B5EF4-FFF2-40B4-BE49-F238E27FC236}">
                <a16:creationId xmlns:a16="http://schemas.microsoft.com/office/drawing/2014/main" id="{F5561C7D-56FE-419D-8B7E-8DDAD3646D3F}"/>
              </a:ext>
            </a:extLst>
          </p:cNvPr>
          <p:cNvSpPr txBox="1">
            <a:spLocks noChangeArrowheads="1"/>
          </p:cNvSpPr>
          <p:nvPr/>
        </p:nvSpPr>
        <p:spPr bwMode="auto">
          <a:xfrm>
            <a:off x="684213" y="1341438"/>
            <a:ext cx="74596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El vector de Poynting sirve para determinar el contenido de energía de una OEM</a:t>
            </a:r>
            <a:endParaRPr lang="es-ES_tradnl" altLang="es-CL"/>
          </a:p>
        </p:txBody>
      </p:sp>
      <p:sp>
        <p:nvSpPr>
          <p:cNvPr id="114699" name="Text Box 11">
            <a:extLst>
              <a:ext uri="{FF2B5EF4-FFF2-40B4-BE49-F238E27FC236}">
                <a16:creationId xmlns:a16="http://schemas.microsoft.com/office/drawing/2014/main" id="{EF37EB46-C744-4698-97B1-49B20DC515D5}"/>
              </a:ext>
            </a:extLst>
          </p:cNvPr>
          <p:cNvSpPr txBox="1">
            <a:spLocks noChangeArrowheads="1"/>
          </p:cNvSpPr>
          <p:nvPr/>
        </p:nvSpPr>
        <p:spPr bwMode="auto">
          <a:xfrm>
            <a:off x="4932363" y="1844675"/>
            <a:ext cx="39560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a:t>La densidad de energía promedio de una </a:t>
            </a:r>
          </a:p>
          <a:p>
            <a:r>
              <a:rPr lang="es-CL" altLang="es-CL"/>
              <a:t>OEM se relaciona con la intensidad:</a:t>
            </a:r>
            <a:endParaRPr lang="es-ES_tradnl" altLang="es-CL"/>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fecha 3">
            <a:extLst>
              <a:ext uri="{FF2B5EF4-FFF2-40B4-BE49-F238E27FC236}">
                <a16:creationId xmlns:a16="http://schemas.microsoft.com/office/drawing/2014/main" id="{B797AC30-D393-4FDE-A63A-81E781D41E56}"/>
              </a:ext>
            </a:extLst>
          </p:cNvPr>
          <p:cNvSpPr>
            <a:spLocks noGrp="1"/>
          </p:cNvSpPr>
          <p:nvPr>
            <p:ph type="dt" sz="half" idx="10"/>
          </p:nvPr>
        </p:nvSpPr>
        <p:spPr/>
        <p:txBody>
          <a:bodyPr/>
          <a:lstStyle/>
          <a:p>
            <a:endParaRPr lang="es-ES_tradnl" altLang="es-CL" dirty="0"/>
          </a:p>
        </p:txBody>
      </p:sp>
      <p:sp>
        <p:nvSpPr>
          <p:cNvPr id="7" name="Marcador de pie de página 4">
            <a:extLst>
              <a:ext uri="{FF2B5EF4-FFF2-40B4-BE49-F238E27FC236}">
                <a16:creationId xmlns:a16="http://schemas.microsoft.com/office/drawing/2014/main" id="{70CAA4CC-9ECC-41CB-81BF-81B7D6C24F94}"/>
              </a:ext>
            </a:extLst>
          </p:cNvPr>
          <p:cNvSpPr>
            <a:spLocks noGrp="1"/>
          </p:cNvSpPr>
          <p:nvPr>
            <p:ph type="ftr" sz="quarter" idx="11"/>
          </p:nvPr>
        </p:nvSpPr>
        <p:spPr/>
        <p:txBody>
          <a:bodyPr/>
          <a:lstStyle/>
          <a:p>
            <a:endParaRPr lang="es-ES_tradnl" altLang="es-CL" dirty="0"/>
          </a:p>
        </p:txBody>
      </p:sp>
      <p:sp>
        <p:nvSpPr>
          <p:cNvPr id="8" name="Marcador de número de diapositiva 5">
            <a:extLst>
              <a:ext uri="{FF2B5EF4-FFF2-40B4-BE49-F238E27FC236}">
                <a16:creationId xmlns:a16="http://schemas.microsoft.com/office/drawing/2014/main" id="{74388B73-EB38-4955-B298-CF85FE76D5AD}"/>
              </a:ext>
            </a:extLst>
          </p:cNvPr>
          <p:cNvSpPr>
            <a:spLocks noGrp="1"/>
          </p:cNvSpPr>
          <p:nvPr>
            <p:ph type="sldNum" sz="quarter" idx="12"/>
          </p:nvPr>
        </p:nvSpPr>
        <p:spPr/>
        <p:txBody>
          <a:bodyPr/>
          <a:lstStyle/>
          <a:p>
            <a:fld id="{A7F6D14D-287F-4D0E-B359-2BDB6CF3AFAE}" type="slidenum">
              <a:rPr lang="es-ES_tradnl" altLang="es-CL"/>
              <a:pPr/>
              <a:t>88</a:t>
            </a:fld>
            <a:endParaRPr lang="es-ES_tradnl" altLang="es-CL"/>
          </a:p>
        </p:txBody>
      </p:sp>
      <p:sp>
        <p:nvSpPr>
          <p:cNvPr id="115714" name="Rectangle 2">
            <a:extLst>
              <a:ext uri="{FF2B5EF4-FFF2-40B4-BE49-F238E27FC236}">
                <a16:creationId xmlns:a16="http://schemas.microsoft.com/office/drawing/2014/main" id="{A0965210-47F5-456B-B517-9DE2291E787E}"/>
              </a:ext>
            </a:extLst>
          </p:cNvPr>
          <p:cNvSpPr>
            <a:spLocks noGrp="1" noChangeArrowheads="1"/>
          </p:cNvSpPr>
          <p:nvPr>
            <p:ph type="title"/>
          </p:nvPr>
        </p:nvSpPr>
        <p:spPr/>
        <p:txBody>
          <a:bodyPr/>
          <a:lstStyle/>
          <a:p>
            <a:r>
              <a:rPr lang="es-CL" altLang="es-CL"/>
              <a:t>Ejercicios</a:t>
            </a:r>
            <a:endParaRPr lang="es-ES_tradnl" altLang="es-CL"/>
          </a:p>
        </p:txBody>
      </p:sp>
      <p:sp>
        <p:nvSpPr>
          <p:cNvPr id="115715" name="Rectangle 3">
            <a:extLst>
              <a:ext uri="{FF2B5EF4-FFF2-40B4-BE49-F238E27FC236}">
                <a16:creationId xmlns:a16="http://schemas.microsoft.com/office/drawing/2014/main" id="{74D2F297-FB2F-4B29-A4EF-3B71A6431449}"/>
              </a:ext>
            </a:extLst>
          </p:cNvPr>
          <p:cNvSpPr>
            <a:spLocks noGrp="1" noChangeArrowheads="1"/>
          </p:cNvSpPr>
          <p:nvPr>
            <p:ph type="body" idx="1"/>
          </p:nvPr>
        </p:nvSpPr>
        <p:spPr/>
        <p:txBody>
          <a:bodyPr/>
          <a:lstStyle/>
          <a:p>
            <a:pPr>
              <a:lnSpc>
                <a:spcPct val="90000"/>
              </a:lnSpc>
            </a:pPr>
            <a:r>
              <a:rPr lang="es-CL" altLang="es-CL" sz="2400"/>
              <a:t>La estrella Polaris está a una distancia de                       si Polaris se quemara completamente hoy ¿en qué año usted la vería desaparecer?</a:t>
            </a:r>
          </a:p>
          <a:p>
            <a:pPr>
              <a:lnSpc>
                <a:spcPct val="90000"/>
              </a:lnSpc>
            </a:pPr>
            <a:endParaRPr lang="es-CL" altLang="es-CL" sz="2400"/>
          </a:p>
          <a:p>
            <a:pPr>
              <a:lnSpc>
                <a:spcPct val="90000"/>
              </a:lnSpc>
            </a:pPr>
            <a:r>
              <a:rPr lang="es-CL" altLang="es-CL" sz="2400"/>
              <a:t>¿Cuánto tiempo tarda la luz de un rayo en llegar a nosotros si éste es producido a 10 [km] de distancia? ¿Cuánto tiempo tarda el sonido de este rayo en alcanzarnos?</a:t>
            </a:r>
          </a:p>
          <a:p>
            <a:pPr>
              <a:lnSpc>
                <a:spcPct val="90000"/>
              </a:lnSpc>
            </a:pPr>
            <a:endParaRPr lang="es-CL" altLang="es-CL" sz="2400"/>
          </a:p>
          <a:p>
            <a:pPr>
              <a:lnSpc>
                <a:spcPct val="90000"/>
              </a:lnSpc>
            </a:pPr>
            <a:r>
              <a:rPr lang="es-CL" altLang="es-CL" sz="2400"/>
              <a:t>Un pulso de radar retorna al emisor después de un tiempo de viaje total de                    . ¿Qué tan lejos está el objeto que refleja la onda? </a:t>
            </a:r>
            <a:endParaRPr lang="es-ES_tradnl" altLang="es-CL" sz="2400"/>
          </a:p>
        </p:txBody>
      </p:sp>
      <p:pic>
        <p:nvPicPr>
          <p:cNvPr id="115716" name="Picture 4">
            <a:extLst>
              <a:ext uri="{FF2B5EF4-FFF2-40B4-BE49-F238E27FC236}">
                <a16:creationId xmlns:a16="http://schemas.microsoft.com/office/drawing/2014/main" id="{D82E58AA-2601-4A90-99AE-0F985BDB2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1138" y="1628775"/>
            <a:ext cx="189865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717" name="Picture 5">
            <a:extLst>
              <a:ext uri="{FF2B5EF4-FFF2-40B4-BE49-F238E27FC236}">
                <a16:creationId xmlns:a16="http://schemas.microsoft.com/office/drawing/2014/main" id="{A5BABEAB-FA91-48D0-A7F5-E2BFBCB5A7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5189538"/>
            <a:ext cx="15621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fecha 3">
            <a:extLst>
              <a:ext uri="{FF2B5EF4-FFF2-40B4-BE49-F238E27FC236}">
                <a16:creationId xmlns:a16="http://schemas.microsoft.com/office/drawing/2014/main" id="{70A3FD37-6DC0-4938-B1B1-D9EF2806FBD2}"/>
              </a:ext>
            </a:extLst>
          </p:cNvPr>
          <p:cNvSpPr>
            <a:spLocks noGrp="1"/>
          </p:cNvSpPr>
          <p:nvPr>
            <p:ph type="dt" sz="half" idx="10"/>
          </p:nvPr>
        </p:nvSpPr>
        <p:spPr/>
        <p:txBody>
          <a:bodyPr/>
          <a:lstStyle/>
          <a:p>
            <a:endParaRPr lang="es-ES_tradnl" altLang="es-CL" dirty="0"/>
          </a:p>
        </p:txBody>
      </p:sp>
      <p:sp>
        <p:nvSpPr>
          <p:cNvPr id="6" name="Marcador de pie de página 4">
            <a:extLst>
              <a:ext uri="{FF2B5EF4-FFF2-40B4-BE49-F238E27FC236}">
                <a16:creationId xmlns:a16="http://schemas.microsoft.com/office/drawing/2014/main" id="{F6E8BE40-A141-4C60-A552-E3464F488F4A}"/>
              </a:ext>
            </a:extLst>
          </p:cNvPr>
          <p:cNvSpPr>
            <a:spLocks noGrp="1"/>
          </p:cNvSpPr>
          <p:nvPr>
            <p:ph type="ftr" sz="quarter" idx="11"/>
          </p:nvPr>
        </p:nvSpPr>
        <p:spPr/>
        <p:txBody>
          <a:bodyPr/>
          <a:lstStyle/>
          <a:p>
            <a:endParaRPr lang="es-ES_tradnl" altLang="es-CL" dirty="0"/>
          </a:p>
        </p:txBody>
      </p:sp>
      <p:sp>
        <p:nvSpPr>
          <p:cNvPr id="7" name="Marcador de número de diapositiva 5">
            <a:extLst>
              <a:ext uri="{FF2B5EF4-FFF2-40B4-BE49-F238E27FC236}">
                <a16:creationId xmlns:a16="http://schemas.microsoft.com/office/drawing/2014/main" id="{F87D4EE3-D998-4E21-AABC-8374E68D0E28}"/>
              </a:ext>
            </a:extLst>
          </p:cNvPr>
          <p:cNvSpPr>
            <a:spLocks noGrp="1"/>
          </p:cNvSpPr>
          <p:nvPr>
            <p:ph type="sldNum" sz="quarter" idx="12"/>
          </p:nvPr>
        </p:nvSpPr>
        <p:spPr/>
        <p:txBody>
          <a:bodyPr/>
          <a:lstStyle/>
          <a:p>
            <a:fld id="{255507ED-B79D-4C9D-8946-8A14A49F4E5A}" type="slidenum">
              <a:rPr lang="es-ES_tradnl" altLang="es-CL"/>
              <a:pPr/>
              <a:t>89</a:t>
            </a:fld>
            <a:endParaRPr lang="es-ES_tradnl" altLang="es-CL"/>
          </a:p>
        </p:txBody>
      </p:sp>
      <p:sp>
        <p:nvSpPr>
          <p:cNvPr id="116738" name="Rectangle 2">
            <a:extLst>
              <a:ext uri="{FF2B5EF4-FFF2-40B4-BE49-F238E27FC236}">
                <a16:creationId xmlns:a16="http://schemas.microsoft.com/office/drawing/2014/main" id="{D113FE58-1BAD-45AD-9706-CABE493614B1}"/>
              </a:ext>
            </a:extLst>
          </p:cNvPr>
          <p:cNvSpPr>
            <a:spLocks noGrp="1" noChangeArrowheads="1"/>
          </p:cNvSpPr>
          <p:nvPr>
            <p:ph type="title"/>
          </p:nvPr>
        </p:nvSpPr>
        <p:spPr/>
        <p:txBody>
          <a:bodyPr/>
          <a:lstStyle/>
          <a:p>
            <a:r>
              <a:rPr lang="es-CL" altLang="es-CL"/>
              <a:t>Ejercicios</a:t>
            </a:r>
            <a:endParaRPr lang="es-ES_tradnl" altLang="es-CL"/>
          </a:p>
        </p:txBody>
      </p:sp>
      <p:sp>
        <p:nvSpPr>
          <p:cNvPr id="116739" name="Rectangle 3">
            <a:extLst>
              <a:ext uri="{FF2B5EF4-FFF2-40B4-BE49-F238E27FC236}">
                <a16:creationId xmlns:a16="http://schemas.microsoft.com/office/drawing/2014/main" id="{319D81F4-E578-42A7-84F0-F5CB72CBBF98}"/>
              </a:ext>
            </a:extLst>
          </p:cNvPr>
          <p:cNvSpPr>
            <a:spLocks noGrp="1" noChangeArrowheads="1"/>
          </p:cNvSpPr>
          <p:nvPr>
            <p:ph type="body" idx="1"/>
          </p:nvPr>
        </p:nvSpPr>
        <p:spPr/>
        <p:txBody>
          <a:bodyPr/>
          <a:lstStyle/>
          <a:p>
            <a:r>
              <a:rPr lang="es-CL" altLang="es-CL" sz="2400"/>
              <a:t>Una fuente de luz monocromática con una potencia de salida de 60 [W] irradia luz uniformemente en todas direcciones con una longitud de onda de 700 [nm]. Calcule E</a:t>
            </a:r>
            <a:r>
              <a:rPr lang="es-CL" altLang="es-CL" sz="1600"/>
              <a:t>m</a:t>
            </a:r>
            <a:r>
              <a:rPr lang="es-CL" altLang="es-CL" sz="2400"/>
              <a:t> y B</a:t>
            </a:r>
            <a:r>
              <a:rPr lang="es-CL" altLang="es-CL" sz="1600"/>
              <a:t>m</a:t>
            </a:r>
            <a:r>
              <a:rPr lang="es-CL" altLang="es-CL" sz="2400"/>
              <a:t> de esta luz a 5 [m] de la fuente</a:t>
            </a:r>
          </a:p>
          <a:p>
            <a:endParaRPr lang="es-CL" altLang="es-CL" sz="2400"/>
          </a:p>
          <a:p>
            <a:r>
              <a:rPr lang="es-CL" altLang="es-CL" sz="2400"/>
              <a:t>Una onda electromagnética sinusoidal emitida  por un teléfono celular tiene una longitud de onda de 35.4 [cm] y una amplitud de campo eléctrico de                           a una distancia de 250 [m] de la fuente. Calcule la frecuencia de la onda, la amplitud del campo magnético y la intensidad de la onda</a:t>
            </a:r>
            <a:endParaRPr lang="es-ES_tradnl" altLang="es-CL" sz="2400"/>
          </a:p>
        </p:txBody>
      </p:sp>
      <p:pic>
        <p:nvPicPr>
          <p:cNvPr id="116740" name="Picture 4">
            <a:extLst>
              <a:ext uri="{FF2B5EF4-FFF2-40B4-BE49-F238E27FC236}">
                <a16:creationId xmlns:a16="http://schemas.microsoft.com/office/drawing/2014/main" id="{DF9A3C80-2C9B-49AB-9646-0560B5B4F3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4365625"/>
            <a:ext cx="2151062"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5">
            <a:extLst>
              <a:ext uri="{FF2B5EF4-FFF2-40B4-BE49-F238E27FC236}">
                <a16:creationId xmlns:a16="http://schemas.microsoft.com/office/drawing/2014/main" id="{32F47EEE-5A3E-418A-976C-D291471C7453}"/>
              </a:ext>
            </a:extLst>
          </p:cNvPr>
          <p:cNvSpPr>
            <a:spLocks noGrp="1"/>
          </p:cNvSpPr>
          <p:nvPr>
            <p:ph type="sldNum" sz="quarter" idx="12"/>
          </p:nvPr>
        </p:nvSpPr>
        <p:spPr/>
        <p:txBody>
          <a:bodyPr/>
          <a:lstStyle/>
          <a:p>
            <a:fld id="{A5B0F8C6-2102-45A0-A599-D601DC4150A8}" type="slidenum">
              <a:rPr lang="es-ES_tradnl" altLang="es-CL"/>
              <a:pPr/>
              <a:t>9</a:t>
            </a:fld>
            <a:endParaRPr lang="es-ES_tradnl" altLang="es-CL"/>
          </a:p>
        </p:txBody>
      </p:sp>
      <p:sp>
        <p:nvSpPr>
          <p:cNvPr id="14338" name="Rectangle 2">
            <a:extLst>
              <a:ext uri="{FF2B5EF4-FFF2-40B4-BE49-F238E27FC236}">
                <a16:creationId xmlns:a16="http://schemas.microsoft.com/office/drawing/2014/main" id="{3EB79484-5245-4FF3-886C-A413D7D91568}"/>
              </a:ext>
            </a:extLst>
          </p:cNvPr>
          <p:cNvSpPr>
            <a:spLocks noGrp="1" noChangeArrowheads="1"/>
          </p:cNvSpPr>
          <p:nvPr>
            <p:ph type="title"/>
          </p:nvPr>
        </p:nvSpPr>
        <p:spPr/>
        <p:txBody>
          <a:bodyPr/>
          <a:lstStyle/>
          <a:p>
            <a:r>
              <a:rPr lang="es-CL" altLang="es-CL"/>
              <a:t>Clasificación</a:t>
            </a:r>
            <a:endParaRPr lang="es-ES_tradnl" altLang="es-CL"/>
          </a:p>
        </p:txBody>
      </p:sp>
      <p:sp>
        <p:nvSpPr>
          <p:cNvPr id="14339" name="Rectangle 3">
            <a:extLst>
              <a:ext uri="{FF2B5EF4-FFF2-40B4-BE49-F238E27FC236}">
                <a16:creationId xmlns:a16="http://schemas.microsoft.com/office/drawing/2014/main" id="{009CF233-DB31-4C46-B0D0-A8A90C69F4CE}"/>
              </a:ext>
            </a:extLst>
          </p:cNvPr>
          <p:cNvSpPr>
            <a:spLocks noGrp="1" noChangeArrowheads="1"/>
          </p:cNvSpPr>
          <p:nvPr>
            <p:ph type="body" idx="1"/>
          </p:nvPr>
        </p:nvSpPr>
        <p:spPr/>
        <p:txBody>
          <a:bodyPr/>
          <a:lstStyle/>
          <a:p>
            <a:pPr>
              <a:lnSpc>
                <a:spcPct val="90000"/>
              </a:lnSpc>
            </a:pPr>
            <a:r>
              <a:rPr lang="es-CL" altLang="es-CL" sz="2400"/>
              <a:t>Según el movimiento de las partículas del medio</a:t>
            </a:r>
          </a:p>
          <a:p>
            <a:pPr lvl="1">
              <a:lnSpc>
                <a:spcPct val="90000"/>
              </a:lnSpc>
            </a:pPr>
            <a:r>
              <a:rPr lang="es-CL" altLang="es-CL" sz="2000" b="1" u="sng"/>
              <a:t>Pulsación:</a:t>
            </a:r>
            <a:r>
              <a:rPr lang="es-CL" altLang="es-CL" sz="2000"/>
              <a:t> cada partícula permanece en reposo hasta que la pulsación llega a ésta, luego se mueve por un tiempo corto y permanece nuevamente en reposo</a:t>
            </a:r>
          </a:p>
          <a:p>
            <a:pPr lvl="1">
              <a:lnSpc>
                <a:spcPct val="90000"/>
              </a:lnSpc>
            </a:pPr>
            <a:endParaRPr lang="es-CL" altLang="es-CL" sz="2000"/>
          </a:p>
          <a:p>
            <a:pPr lvl="1">
              <a:lnSpc>
                <a:spcPct val="90000"/>
              </a:lnSpc>
            </a:pPr>
            <a:endParaRPr lang="es-CL" altLang="es-CL" sz="2000"/>
          </a:p>
          <a:p>
            <a:pPr lvl="1">
              <a:lnSpc>
                <a:spcPct val="90000"/>
              </a:lnSpc>
            </a:pPr>
            <a:endParaRPr lang="es-CL" altLang="es-CL" sz="2000"/>
          </a:p>
          <a:p>
            <a:pPr lvl="1">
              <a:lnSpc>
                <a:spcPct val="90000"/>
              </a:lnSpc>
            </a:pPr>
            <a:endParaRPr lang="es-CL" altLang="es-CL" sz="2000"/>
          </a:p>
          <a:p>
            <a:pPr lvl="1">
              <a:lnSpc>
                <a:spcPct val="90000"/>
              </a:lnSpc>
            </a:pPr>
            <a:r>
              <a:rPr lang="es-CL" altLang="es-CL" sz="2000" b="1" i="1" u="sng"/>
              <a:t>Tren de Ondas:</a:t>
            </a:r>
            <a:r>
              <a:rPr lang="es-CL" altLang="es-CL" sz="2000"/>
              <a:t> movimiento de vaivén continuo en un extremo de la onda, el tren de ondas viaja a lo largo de la cuerda. Si el movimiento de vaivén es periódico el tren de ondas es periódico.</a:t>
            </a:r>
          </a:p>
          <a:p>
            <a:pPr lvl="1">
              <a:lnSpc>
                <a:spcPct val="90000"/>
              </a:lnSpc>
              <a:buFontTx/>
              <a:buNone/>
            </a:pPr>
            <a:r>
              <a:rPr lang="es-CL" altLang="es-CL" sz="2000"/>
              <a:t>	Un ejemplo de onda periódica es la </a:t>
            </a:r>
            <a:r>
              <a:rPr lang="es-CL" altLang="es-CL" sz="2000" b="1" u="sng">
                <a:solidFill>
                  <a:schemeClr val="accent2"/>
                </a:solidFill>
              </a:rPr>
              <a:t>onda armónica</a:t>
            </a:r>
            <a:r>
              <a:rPr lang="es-CL" altLang="es-CL" sz="2000"/>
              <a:t>, en la cual cada partícula del medio experimenta </a:t>
            </a:r>
            <a:r>
              <a:rPr lang="es-CL" altLang="es-CL" sz="2000" i="1">
                <a:solidFill>
                  <a:schemeClr val="hlink"/>
                </a:solidFill>
                <a:effectLst>
                  <a:outerShdw blurRad="38100" dist="38100" dir="2700000" algn="tl">
                    <a:srgbClr val="C0C0C0"/>
                  </a:outerShdw>
                </a:effectLst>
              </a:rPr>
              <a:t>movimiento armónico simple</a:t>
            </a:r>
            <a:endParaRPr lang="es-ES_tradnl" altLang="es-CL" sz="2000"/>
          </a:p>
        </p:txBody>
      </p:sp>
      <p:pic>
        <p:nvPicPr>
          <p:cNvPr id="14340" name="Picture 4">
            <a:extLst>
              <a:ext uri="{FF2B5EF4-FFF2-40B4-BE49-F238E27FC236}">
                <a16:creationId xmlns:a16="http://schemas.microsoft.com/office/drawing/2014/main" id="{86BAD4ED-BBFD-4E09-9028-B54BE259F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7763" y="2979738"/>
            <a:ext cx="3810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5">
            <a:extLst>
              <a:ext uri="{FF2B5EF4-FFF2-40B4-BE49-F238E27FC236}">
                <a16:creationId xmlns:a16="http://schemas.microsoft.com/office/drawing/2014/main" id="{0E2E4D0A-7772-4CB0-953E-30F57E55A918}"/>
              </a:ext>
            </a:extLst>
          </p:cNvPr>
          <p:cNvSpPr>
            <a:spLocks noChangeArrowheads="1"/>
          </p:cNvSpPr>
          <p:nvPr/>
        </p:nvSpPr>
        <p:spPr bwMode="auto">
          <a:xfrm>
            <a:off x="2987675" y="3933825"/>
            <a:ext cx="2663825" cy="144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fecha 3">
            <a:extLst>
              <a:ext uri="{FF2B5EF4-FFF2-40B4-BE49-F238E27FC236}">
                <a16:creationId xmlns:a16="http://schemas.microsoft.com/office/drawing/2014/main" id="{7EEAB5CF-5293-4FC6-84CB-2CDB707EFCA6}"/>
              </a:ext>
            </a:extLst>
          </p:cNvPr>
          <p:cNvSpPr>
            <a:spLocks noGrp="1"/>
          </p:cNvSpPr>
          <p:nvPr>
            <p:ph type="dt" sz="half" idx="10"/>
          </p:nvPr>
        </p:nvSpPr>
        <p:spPr/>
        <p:txBody>
          <a:bodyPr/>
          <a:lstStyle/>
          <a:p>
            <a:endParaRPr lang="es-ES_tradnl" altLang="es-CL" dirty="0"/>
          </a:p>
        </p:txBody>
      </p:sp>
      <p:sp>
        <p:nvSpPr>
          <p:cNvPr id="7" name="Marcador de pie de página 4">
            <a:extLst>
              <a:ext uri="{FF2B5EF4-FFF2-40B4-BE49-F238E27FC236}">
                <a16:creationId xmlns:a16="http://schemas.microsoft.com/office/drawing/2014/main" id="{CB45C0F3-B47E-424F-96A7-20BB7DF42C55}"/>
              </a:ext>
            </a:extLst>
          </p:cNvPr>
          <p:cNvSpPr>
            <a:spLocks noGrp="1"/>
          </p:cNvSpPr>
          <p:nvPr>
            <p:ph type="ftr" sz="quarter" idx="11"/>
          </p:nvPr>
        </p:nvSpPr>
        <p:spPr/>
        <p:txBody>
          <a:bodyPr/>
          <a:lstStyle/>
          <a:p>
            <a:endParaRPr lang="es-ES_tradnl" altLang="es-CL" dirty="0"/>
          </a:p>
        </p:txBody>
      </p:sp>
      <p:sp>
        <p:nvSpPr>
          <p:cNvPr id="8" name="Marcador de número de diapositiva 5">
            <a:extLst>
              <a:ext uri="{FF2B5EF4-FFF2-40B4-BE49-F238E27FC236}">
                <a16:creationId xmlns:a16="http://schemas.microsoft.com/office/drawing/2014/main" id="{DD6F605A-CC0C-4E61-9F78-FF3EB680DACD}"/>
              </a:ext>
            </a:extLst>
          </p:cNvPr>
          <p:cNvSpPr>
            <a:spLocks noGrp="1"/>
          </p:cNvSpPr>
          <p:nvPr>
            <p:ph type="sldNum" sz="quarter" idx="12"/>
          </p:nvPr>
        </p:nvSpPr>
        <p:spPr/>
        <p:txBody>
          <a:bodyPr/>
          <a:lstStyle/>
          <a:p>
            <a:fld id="{3060DC7F-3D21-4CE7-A943-21871D5A8072}" type="slidenum">
              <a:rPr lang="es-ES_tradnl" altLang="es-CL"/>
              <a:pPr/>
              <a:t>90</a:t>
            </a:fld>
            <a:endParaRPr lang="es-ES_tradnl" altLang="es-CL"/>
          </a:p>
        </p:txBody>
      </p:sp>
      <p:sp>
        <p:nvSpPr>
          <p:cNvPr id="121858" name="Rectangle 2">
            <a:extLst>
              <a:ext uri="{FF2B5EF4-FFF2-40B4-BE49-F238E27FC236}">
                <a16:creationId xmlns:a16="http://schemas.microsoft.com/office/drawing/2014/main" id="{605B3EAB-AB9B-4A57-ABAB-7CC1769CFDBD}"/>
              </a:ext>
            </a:extLst>
          </p:cNvPr>
          <p:cNvSpPr>
            <a:spLocks noGrp="1" noChangeArrowheads="1"/>
          </p:cNvSpPr>
          <p:nvPr>
            <p:ph type="title"/>
          </p:nvPr>
        </p:nvSpPr>
        <p:spPr/>
        <p:txBody>
          <a:bodyPr/>
          <a:lstStyle/>
          <a:p>
            <a:r>
              <a:rPr lang="es-CL" altLang="es-CL"/>
              <a:t>Ejercicios</a:t>
            </a:r>
            <a:endParaRPr lang="es-ES_tradnl" altLang="es-CL"/>
          </a:p>
        </p:txBody>
      </p:sp>
      <p:sp>
        <p:nvSpPr>
          <p:cNvPr id="121860" name="Rectangle 4">
            <a:extLst>
              <a:ext uri="{FF2B5EF4-FFF2-40B4-BE49-F238E27FC236}">
                <a16:creationId xmlns:a16="http://schemas.microsoft.com/office/drawing/2014/main" id="{EF4FDBB0-031D-45F8-8A8C-0ABCB8A1B361}"/>
              </a:ext>
            </a:extLst>
          </p:cNvPr>
          <p:cNvSpPr>
            <a:spLocks noGrp="1" noChangeArrowheads="1"/>
          </p:cNvSpPr>
          <p:nvPr>
            <p:ph type="body" idx="1"/>
          </p:nvPr>
        </p:nvSpPr>
        <p:spPr/>
        <p:txBody>
          <a:bodyPr/>
          <a:lstStyle/>
          <a:p>
            <a:pPr>
              <a:lnSpc>
                <a:spcPct val="90000"/>
              </a:lnSpc>
            </a:pPr>
            <a:r>
              <a:rPr lang="es-CL" altLang="es-CL" sz="2000"/>
              <a:t>En una región del espacio libre el campo eléctrico y el campo magnético en un instante determinado de tiempo son</a:t>
            </a:r>
            <a:r>
              <a:rPr lang="es-CL" altLang="es-CL" sz="2400"/>
              <a:t>:                                                                                                           				    </a:t>
            </a:r>
            <a:r>
              <a:rPr lang="es-CL" altLang="es-CL" sz="2000"/>
              <a:t>			      </a:t>
            </a:r>
          </a:p>
          <a:p>
            <a:pPr>
              <a:lnSpc>
                <a:spcPct val="90000"/>
              </a:lnSpc>
            </a:pPr>
            <a:endParaRPr lang="es-CL" altLang="es-CL" sz="2000"/>
          </a:p>
          <a:p>
            <a:pPr>
              <a:lnSpc>
                <a:spcPct val="90000"/>
              </a:lnSpc>
              <a:buFontTx/>
              <a:buNone/>
            </a:pPr>
            <a:r>
              <a:rPr lang="es-CL" altLang="es-CL" sz="2000"/>
              <a:t>	</a:t>
            </a:r>
          </a:p>
          <a:p>
            <a:pPr>
              <a:lnSpc>
                <a:spcPct val="90000"/>
              </a:lnSpc>
              <a:buFontTx/>
              <a:buNone/>
            </a:pPr>
            <a:endParaRPr lang="es-CL" altLang="es-CL" sz="2000"/>
          </a:p>
          <a:p>
            <a:pPr>
              <a:lnSpc>
                <a:spcPct val="90000"/>
              </a:lnSpc>
              <a:buFontTx/>
              <a:buNone/>
            </a:pPr>
            <a:r>
              <a:rPr lang="es-CL" altLang="es-CL" sz="2000"/>
              <a:t>	Demuestre que estos campos son perpendiculares y calcule el vector de Poynting</a:t>
            </a:r>
          </a:p>
          <a:p>
            <a:pPr>
              <a:lnSpc>
                <a:spcPct val="90000"/>
              </a:lnSpc>
            </a:pPr>
            <a:endParaRPr lang="es-CL" altLang="es-CL" sz="2000"/>
          </a:p>
          <a:p>
            <a:pPr>
              <a:lnSpc>
                <a:spcPct val="90000"/>
              </a:lnSpc>
            </a:pPr>
            <a:r>
              <a:rPr lang="es-CL" altLang="es-CL" sz="2000"/>
              <a:t>Un láser de He-Ne emite luz roja visible con una potencia de 3.6 [mW] en un haz que posee un diámetro de 4.0 [mm] ¿cuál es la amplitud del campo eléctrico? ¿cuál es la densidad media de energía asociada al campo magnético? ¿cuál es la energía total contenida en una longitud de 0.5 [m] de este haz?</a:t>
            </a:r>
            <a:endParaRPr lang="es-ES_tradnl" altLang="es-CL" sz="2000"/>
          </a:p>
        </p:txBody>
      </p:sp>
      <p:pic>
        <p:nvPicPr>
          <p:cNvPr id="121861" name="Picture 5">
            <a:extLst>
              <a:ext uri="{FF2B5EF4-FFF2-40B4-BE49-F238E27FC236}">
                <a16:creationId xmlns:a16="http://schemas.microsoft.com/office/drawing/2014/main" id="{072C290A-5BC4-4EF1-8D81-5B7502D2A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320925"/>
            <a:ext cx="5759450"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862" name="Picture 6">
            <a:extLst>
              <a:ext uri="{FF2B5EF4-FFF2-40B4-BE49-F238E27FC236}">
                <a16:creationId xmlns:a16="http://schemas.microsoft.com/office/drawing/2014/main" id="{FD4D1B0E-923D-4358-A0F8-D3F5B668C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997200"/>
            <a:ext cx="63373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8C8FF239-F962-4AFF-B5E1-03E7B179932F}"/>
              </a:ext>
            </a:extLst>
          </p:cNvPr>
          <p:cNvSpPr>
            <a:spLocks noGrp="1"/>
          </p:cNvSpPr>
          <p:nvPr>
            <p:ph type="sldNum" sz="quarter" idx="12"/>
          </p:nvPr>
        </p:nvSpPr>
        <p:spPr/>
        <p:txBody>
          <a:bodyPr/>
          <a:lstStyle/>
          <a:p>
            <a:fld id="{9A1BF556-74D5-473C-AAC4-82C8CE39F352}" type="slidenum">
              <a:rPr lang="es-ES_tradnl" altLang="es-CL"/>
              <a:pPr/>
              <a:t>91</a:t>
            </a:fld>
            <a:endParaRPr lang="es-ES_tradnl" altLang="es-CL"/>
          </a:p>
        </p:txBody>
      </p:sp>
      <p:sp>
        <p:nvSpPr>
          <p:cNvPr id="122882" name="Rectangle 2">
            <a:extLst>
              <a:ext uri="{FF2B5EF4-FFF2-40B4-BE49-F238E27FC236}">
                <a16:creationId xmlns:a16="http://schemas.microsoft.com/office/drawing/2014/main" id="{01FC29A1-71F2-4BDF-96A7-5ADD5A0FA996}"/>
              </a:ext>
            </a:extLst>
          </p:cNvPr>
          <p:cNvSpPr>
            <a:spLocks noGrp="1" noChangeArrowheads="1"/>
          </p:cNvSpPr>
          <p:nvPr>
            <p:ph type="title"/>
          </p:nvPr>
        </p:nvSpPr>
        <p:spPr/>
        <p:txBody>
          <a:bodyPr/>
          <a:lstStyle/>
          <a:p>
            <a:r>
              <a:rPr lang="es-CL" altLang="es-CL"/>
              <a:t>Ejercicios</a:t>
            </a:r>
            <a:endParaRPr lang="es-ES_tradnl" altLang="es-CL"/>
          </a:p>
        </p:txBody>
      </p:sp>
      <p:sp>
        <p:nvSpPr>
          <p:cNvPr id="122885" name="Rectangle 5">
            <a:extLst>
              <a:ext uri="{FF2B5EF4-FFF2-40B4-BE49-F238E27FC236}">
                <a16:creationId xmlns:a16="http://schemas.microsoft.com/office/drawing/2014/main" id="{D5B135F0-2E2A-4C08-BC59-BF169C565324}"/>
              </a:ext>
            </a:extLst>
          </p:cNvPr>
          <p:cNvSpPr>
            <a:spLocks noGrp="1" noChangeArrowheads="1"/>
          </p:cNvSpPr>
          <p:nvPr>
            <p:ph type="body" idx="1"/>
          </p:nvPr>
        </p:nvSpPr>
        <p:spPr>
          <a:xfrm>
            <a:off x="323850" y="1600200"/>
            <a:ext cx="8362950" cy="4525963"/>
          </a:xfrm>
        </p:spPr>
        <p:txBody>
          <a:bodyPr/>
          <a:lstStyle/>
          <a:p>
            <a:r>
              <a:rPr lang="es-ES_tradnl" altLang="es-CL" sz="2000" dirty="0"/>
              <a:t>Un tren se mueve paralelo a una carretera con una rapidez constante de 20 [m/s]. Un auto viaja en la misma dirección que el tren con una rapidez de 40 [m/s]. La bocina del auto suena a una frecuencia de 510 [Hz] y el silbato del tren a una frecuencia de 320 [Hz]. </a:t>
            </a:r>
          </a:p>
          <a:p>
            <a:pPr lvl="1"/>
            <a:r>
              <a:rPr lang="es-ES_tradnl" altLang="es-CL" sz="1800" dirty="0"/>
              <a:t>Cuando el auto esta detrás del tren, ¿qué frecuencia escucha el ocupante del auto para el silbato del tren? </a:t>
            </a:r>
          </a:p>
          <a:p>
            <a:pPr lvl="1"/>
            <a:r>
              <a:rPr lang="es-ES_tradnl" altLang="es-CL" sz="1800" dirty="0"/>
              <a:t>Después que el auto pasa y esta delante del tren, ¿qué frecuencia escucha un pasajero del tren para la bocina del auto?</a:t>
            </a:r>
          </a:p>
          <a:p>
            <a:endParaRPr lang="es-CL" altLang="es-CL" sz="2000" dirty="0"/>
          </a:p>
          <a:p>
            <a:r>
              <a:rPr lang="es-ES_tradnl" altLang="es-CL" sz="2000" dirty="0"/>
              <a:t>Estando de pie en un cruce peatonal, una persona escucha un sonido de 560 Hz de frecuencia proveniente de la sirena de una ambulancia que se aproxima. Después que pasa la ambulancia, la frecuencia escuchada de la sirena es de 480 Hz. Determine la rapidez de la ambulancia a partir de estas observaciones.</a:t>
            </a:r>
          </a:p>
          <a:p>
            <a:endParaRPr lang="es-ES_tradnl" altLang="es-CL" sz="20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48AF23F1-016F-475C-9C01-6D5768357E99}"/>
              </a:ext>
            </a:extLst>
          </p:cNvPr>
          <p:cNvSpPr>
            <a:spLocks noGrp="1"/>
          </p:cNvSpPr>
          <p:nvPr>
            <p:ph type="sldNum" sz="quarter" idx="12"/>
          </p:nvPr>
        </p:nvSpPr>
        <p:spPr/>
        <p:txBody>
          <a:bodyPr/>
          <a:lstStyle/>
          <a:p>
            <a:fld id="{0C452026-ECCF-4F03-AC1C-E97B433B42CE}" type="slidenum">
              <a:rPr lang="es-ES_tradnl" altLang="es-CL"/>
              <a:pPr/>
              <a:t>92</a:t>
            </a:fld>
            <a:endParaRPr lang="es-ES_tradnl" altLang="es-CL"/>
          </a:p>
        </p:txBody>
      </p:sp>
      <p:sp>
        <p:nvSpPr>
          <p:cNvPr id="123906" name="Rectangle 2">
            <a:extLst>
              <a:ext uri="{FF2B5EF4-FFF2-40B4-BE49-F238E27FC236}">
                <a16:creationId xmlns:a16="http://schemas.microsoft.com/office/drawing/2014/main" id="{C2529BA9-C00A-42BC-B7CB-19B79F2F708F}"/>
              </a:ext>
            </a:extLst>
          </p:cNvPr>
          <p:cNvSpPr>
            <a:spLocks noGrp="1" noChangeArrowheads="1"/>
          </p:cNvSpPr>
          <p:nvPr>
            <p:ph type="title"/>
          </p:nvPr>
        </p:nvSpPr>
        <p:spPr/>
        <p:txBody>
          <a:bodyPr/>
          <a:lstStyle/>
          <a:p>
            <a:r>
              <a:rPr lang="es-CL" altLang="es-CL"/>
              <a:t>Ejercicios</a:t>
            </a:r>
            <a:endParaRPr lang="es-ES_tradnl" altLang="es-CL"/>
          </a:p>
        </p:txBody>
      </p:sp>
      <p:sp>
        <p:nvSpPr>
          <p:cNvPr id="123907" name="Rectangle 3">
            <a:extLst>
              <a:ext uri="{FF2B5EF4-FFF2-40B4-BE49-F238E27FC236}">
                <a16:creationId xmlns:a16="http://schemas.microsoft.com/office/drawing/2014/main" id="{E2CC4614-4129-4252-9276-1FB35A48ADD9}"/>
              </a:ext>
            </a:extLst>
          </p:cNvPr>
          <p:cNvSpPr>
            <a:spLocks noGrp="1" noChangeArrowheads="1"/>
          </p:cNvSpPr>
          <p:nvPr>
            <p:ph type="body" idx="1"/>
          </p:nvPr>
        </p:nvSpPr>
        <p:spPr/>
        <p:txBody>
          <a:bodyPr/>
          <a:lstStyle/>
          <a:p>
            <a:r>
              <a:rPr lang="es-ES_tradnl" altLang="es-CL" sz="2000"/>
              <a:t>Una cuerda de guitarra de 60,0 cm de longitud y 6,00 g de masa esta sometida a una tensión de 50 [N]. ¿Cuál es la frecuencia armónica más alta que puede escuchar una persona con un límite superior de audición de 20 [kHz]?</a:t>
            </a:r>
          </a:p>
          <a:p>
            <a:endParaRPr lang="es-CL" altLang="es-CL" sz="2000"/>
          </a:p>
          <a:p>
            <a:r>
              <a:rPr lang="es-ES_tradnl" altLang="es-CL" sz="2000"/>
              <a:t>Si se determina que dos frecuencias naturales adyacentes de un tubo de órgano (abierto) son 550 [Hz] y 650 [Hz], calcule la frecuencia fundamental y la longitud de este tubo (v = 340 [m/s]).</a:t>
            </a:r>
          </a:p>
          <a:p>
            <a:endParaRPr lang="es-ES_tradnl" altLang="es-CL" sz="1400"/>
          </a:p>
          <a:p>
            <a:endParaRPr lang="es-ES_tradnl" altLang="es-CL" sz="2000"/>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8955</TotalTime>
  <Words>6592</Words>
  <Application>Microsoft Office PowerPoint</Application>
  <PresentationFormat>Presentación en pantalla (4:3)</PresentationFormat>
  <Paragraphs>779</Paragraphs>
  <Slides>92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92</vt:i4>
      </vt:variant>
    </vt:vector>
  </HeadingPairs>
  <TitlesOfParts>
    <vt:vector size="96" baseType="lpstr">
      <vt:lpstr>Arial</vt:lpstr>
      <vt:lpstr>Arial Unicode MS</vt:lpstr>
      <vt:lpstr>Times New Roman</vt:lpstr>
      <vt:lpstr>Diseño predeterminado</vt:lpstr>
      <vt:lpstr>Ondas</vt:lpstr>
      <vt:lpstr>Ondas en la naturaleza</vt:lpstr>
      <vt:lpstr>Ondas electromagnéticas</vt:lpstr>
      <vt:lpstr>Ondas sísmicas</vt:lpstr>
      <vt:lpstr>Definición</vt:lpstr>
      <vt:lpstr>Ondas mecánicas</vt:lpstr>
      <vt:lpstr>Clasificación de ondas mecánicas</vt:lpstr>
      <vt:lpstr>Ondas en varías dimensiones</vt:lpstr>
      <vt:lpstr>Clasificación</vt:lpstr>
      <vt:lpstr>Movimiento Armónico Simple (MAS)</vt:lpstr>
      <vt:lpstr>Frente de Onda</vt:lpstr>
      <vt:lpstr>Ondas viajeras y estacionarias</vt:lpstr>
      <vt:lpstr>Pulsos que viajan… </vt:lpstr>
      <vt:lpstr>Ejemplo</vt:lpstr>
      <vt:lpstr>Propiedades funciones sinusoidales</vt:lpstr>
      <vt:lpstr>Ondas Sinusoidales o Armónicas</vt:lpstr>
      <vt:lpstr>Ondas Sinusoidales o Armónicas</vt:lpstr>
      <vt:lpstr>Ondas armónicas</vt:lpstr>
      <vt:lpstr>Ondas armónicas</vt:lpstr>
      <vt:lpstr>Fase y constante de fase</vt:lpstr>
      <vt:lpstr>Fase y constante de fase</vt:lpstr>
      <vt:lpstr>Movimiento de un elemento de medio</vt:lpstr>
      <vt:lpstr>Movimiento de un elemento de medio</vt:lpstr>
      <vt:lpstr>Ejemplos</vt:lpstr>
      <vt:lpstr>Velocidad de las ondas en cuerdas</vt:lpstr>
      <vt:lpstr>Velocidad de las ondas en cuerdas</vt:lpstr>
      <vt:lpstr>Ejemplo</vt:lpstr>
      <vt:lpstr>Reflexión</vt:lpstr>
      <vt:lpstr>Transmisión</vt:lpstr>
      <vt:lpstr>Energía en una onda</vt:lpstr>
      <vt:lpstr>Energía en una onda</vt:lpstr>
      <vt:lpstr>Energía Cinética en una onda</vt:lpstr>
      <vt:lpstr>Energía potencial en una onda</vt:lpstr>
      <vt:lpstr>Potencia en una onda</vt:lpstr>
      <vt:lpstr>Ejemplo</vt:lpstr>
      <vt:lpstr>Ecuación de la Onda</vt:lpstr>
      <vt:lpstr>Ecuación de la Onda</vt:lpstr>
      <vt:lpstr>Principio de Superposición</vt:lpstr>
      <vt:lpstr>Patrones de onda complicados</vt:lpstr>
      <vt:lpstr>Patrones de onda complicados</vt:lpstr>
      <vt:lpstr>Superposición de Ondas</vt:lpstr>
      <vt:lpstr>Superposición de Ondas</vt:lpstr>
      <vt:lpstr>Superposición Ondas</vt:lpstr>
      <vt:lpstr>Velocidad de grupo y dispersión</vt:lpstr>
      <vt:lpstr>Dispersión de la luz</vt:lpstr>
      <vt:lpstr>Interferencia de Ondas</vt:lpstr>
      <vt:lpstr>Interferencia de Ondas</vt:lpstr>
      <vt:lpstr>Interferencia constructiva</vt:lpstr>
      <vt:lpstr>Interferencia destructiva</vt:lpstr>
      <vt:lpstr>Ondas estacionarias</vt:lpstr>
      <vt:lpstr>Ondas estacionarias</vt:lpstr>
      <vt:lpstr>Nodos y Antinodos</vt:lpstr>
      <vt:lpstr>Nodos y Antinodos</vt:lpstr>
      <vt:lpstr>Armónicos</vt:lpstr>
      <vt:lpstr>Ondas de Sonido</vt:lpstr>
      <vt:lpstr>Ondas de Sonido en un Tubo</vt:lpstr>
      <vt:lpstr>Velocidad del Sonido</vt:lpstr>
      <vt:lpstr>Velocidad del Sonido</vt:lpstr>
      <vt:lpstr>Velocidad del Sonido</vt:lpstr>
      <vt:lpstr>Descripción de una onda de sonido</vt:lpstr>
      <vt:lpstr>Descripción de una onda de sonido</vt:lpstr>
      <vt:lpstr>Potencia suministrada</vt:lpstr>
      <vt:lpstr>Potencia e Intensidad</vt:lpstr>
      <vt:lpstr>Intensidad de una fuente puntual</vt:lpstr>
      <vt:lpstr>Interferencia de ondas de sonido</vt:lpstr>
      <vt:lpstr>Interferencia de ondas de sonido</vt:lpstr>
      <vt:lpstr>Ondas de sonido estacionarias</vt:lpstr>
      <vt:lpstr>Tubo abierto</vt:lpstr>
      <vt:lpstr>Tubo cerrado</vt:lpstr>
      <vt:lpstr>Intensidad de Sonido en decibeles</vt:lpstr>
      <vt:lpstr>Ejemplo</vt:lpstr>
      <vt:lpstr>Presentación de PowerPoint</vt:lpstr>
      <vt:lpstr>Efecto Doppler (1842)</vt:lpstr>
      <vt:lpstr>Efecto Doppler</vt:lpstr>
      <vt:lpstr>Efecto Doppler</vt:lpstr>
      <vt:lpstr>Observador móvil, fuente en reposo</vt:lpstr>
      <vt:lpstr>Observador en reposo, fuente móvil</vt:lpstr>
      <vt:lpstr>Caso general</vt:lpstr>
      <vt:lpstr>Ejemplo</vt:lpstr>
      <vt:lpstr>Ondas de Choque</vt:lpstr>
      <vt:lpstr>Ondas</vt:lpstr>
      <vt:lpstr>Ondas electromagnéticas</vt:lpstr>
      <vt:lpstr>Presentación de PowerPoint</vt:lpstr>
      <vt:lpstr>Ecuaciones de Maxwell</vt:lpstr>
      <vt:lpstr>Ecuaciones de Maxwell (vacío)</vt:lpstr>
      <vt:lpstr>Ecuaciones de Maxwell</vt:lpstr>
      <vt:lpstr>Vector de Poynting y densidad de energía</vt:lpstr>
      <vt:lpstr>Ejercicios</vt:lpstr>
      <vt:lpstr>Ejercicios</vt:lpstr>
      <vt:lpstr>Ejercicios</vt:lpstr>
      <vt:lpstr>Ejercicios</vt:lpstr>
      <vt:lpstr>Ejercicios</vt:lpstr>
    </vt:vector>
  </TitlesOfParts>
  <Company>Windows 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Ondas</dc:title>
  <dc:creator>xP</dc:creator>
  <cp:lastModifiedBy>Roberto</cp:lastModifiedBy>
  <cp:revision>45</cp:revision>
  <dcterms:created xsi:type="dcterms:W3CDTF">2010-09-02T17:41:00Z</dcterms:created>
  <dcterms:modified xsi:type="dcterms:W3CDTF">2021-08-20T15:49:01Z</dcterms:modified>
</cp:coreProperties>
</file>