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4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9144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41599" y="869950"/>
            <a:ext cx="38608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0710" y="1159509"/>
            <a:ext cx="7942579" cy="2420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3850" y="548640"/>
            <a:ext cx="8209280" cy="1871980"/>
          </a:xfrm>
          <a:custGeom>
            <a:avLst/>
            <a:gdLst/>
            <a:ahLst/>
            <a:cxnLst/>
            <a:rect l="l" t="t" r="r" b="b"/>
            <a:pathLst>
              <a:path w="8209280" h="1871980">
                <a:moveTo>
                  <a:pt x="8209280" y="0"/>
                </a:moveTo>
                <a:lnTo>
                  <a:pt x="0" y="0"/>
                </a:lnTo>
                <a:lnTo>
                  <a:pt x="0" y="1871980"/>
                </a:lnTo>
                <a:lnTo>
                  <a:pt x="4104640" y="1871980"/>
                </a:lnTo>
                <a:lnTo>
                  <a:pt x="8209280" y="1871980"/>
                </a:lnTo>
                <a:lnTo>
                  <a:pt x="820928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850" y="548640"/>
            <a:ext cx="8209280" cy="187198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433069" rIns="0" bIns="0" rtlCol="0">
            <a:spAutoFit/>
          </a:bodyPr>
          <a:lstStyle/>
          <a:p>
            <a:pPr marL="333375">
              <a:lnSpc>
                <a:spcPct val="100000"/>
              </a:lnSpc>
              <a:spcBef>
                <a:spcPts val="3409"/>
              </a:spcBef>
            </a:pPr>
            <a:r>
              <a:rPr sz="6600" spc="25" dirty="0">
                <a:latin typeface="Times New Roman"/>
                <a:cs typeface="Times New Roman"/>
              </a:rPr>
              <a:t>ES</a:t>
            </a:r>
            <a:r>
              <a:rPr sz="6600" spc="135" dirty="0">
                <a:latin typeface="Times New Roman"/>
                <a:cs typeface="Times New Roman"/>
              </a:rPr>
              <a:t>P</a:t>
            </a:r>
            <a:r>
              <a:rPr sz="6600" spc="165" dirty="0">
                <a:latin typeface="Times New Roman"/>
                <a:cs typeface="Times New Roman"/>
              </a:rPr>
              <a:t>E</a:t>
            </a:r>
            <a:r>
              <a:rPr sz="6600" spc="805" dirty="0">
                <a:latin typeface="Times New Roman"/>
                <a:cs typeface="Times New Roman"/>
              </a:rPr>
              <a:t>J</a:t>
            </a:r>
            <a:r>
              <a:rPr sz="6600" spc="-660" dirty="0">
                <a:latin typeface="Times New Roman"/>
                <a:cs typeface="Times New Roman"/>
              </a:rPr>
              <a:t>O</a:t>
            </a:r>
            <a:r>
              <a:rPr sz="6600" spc="-10" dirty="0">
                <a:latin typeface="Times New Roman"/>
                <a:cs typeface="Times New Roman"/>
              </a:rPr>
              <a:t>S</a:t>
            </a:r>
            <a:r>
              <a:rPr sz="6600" spc="5" dirty="0">
                <a:latin typeface="Times New Roman"/>
                <a:cs typeface="Times New Roman"/>
              </a:rPr>
              <a:t> </a:t>
            </a:r>
            <a:r>
              <a:rPr sz="6600" spc="-535" dirty="0">
                <a:latin typeface="Times New Roman"/>
                <a:cs typeface="Times New Roman"/>
              </a:rPr>
              <a:t>Y</a:t>
            </a:r>
            <a:r>
              <a:rPr sz="6600" dirty="0">
                <a:latin typeface="Times New Roman"/>
                <a:cs typeface="Times New Roman"/>
              </a:rPr>
              <a:t> </a:t>
            </a:r>
            <a:r>
              <a:rPr sz="6600" spc="-420" dirty="0">
                <a:latin typeface="Times New Roman"/>
                <a:cs typeface="Times New Roman"/>
              </a:rPr>
              <a:t>L</a:t>
            </a:r>
            <a:r>
              <a:rPr sz="6600" spc="-330" dirty="0">
                <a:latin typeface="Times New Roman"/>
                <a:cs typeface="Times New Roman"/>
              </a:rPr>
              <a:t>EN</a:t>
            </a:r>
            <a:r>
              <a:rPr sz="6600" spc="-300" dirty="0">
                <a:latin typeface="Times New Roman"/>
                <a:cs typeface="Times New Roman"/>
              </a:rPr>
              <a:t>T</a:t>
            </a:r>
            <a:r>
              <a:rPr sz="6600" spc="25" dirty="0">
                <a:latin typeface="Times New Roman"/>
                <a:cs typeface="Times New Roman"/>
              </a:rPr>
              <a:t>ES</a:t>
            </a:r>
            <a:endParaRPr sz="6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07539" y="2636520"/>
            <a:ext cx="6049010" cy="1079500"/>
          </a:xfrm>
          <a:custGeom>
            <a:avLst/>
            <a:gdLst/>
            <a:ahLst/>
            <a:cxnLst/>
            <a:rect l="l" t="t" r="r" b="b"/>
            <a:pathLst>
              <a:path w="6049009" h="1079500">
                <a:moveTo>
                  <a:pt x="6049010" y="0"/>
                </a:moveTo>
                <a:lnTo>
                  <a:pt x="0" y="0"/>
                </a:lnTo>
                <a:lnTo>
                  <a:pt x="0" y="1079499"/>
                </a:lnTo>
                <a:lnTo>
                  <a:pt x="3025140" y="1079499"/>
                </a:lnTo>
                <a:lnTo>
                  <a:pt x="6049010" y="1079499"/>
                </a:lnTo>
                <a:lnTo>
                  <a:pt x="6049010" y="0"/>
                </a:lnTo>
                <a:close/>
              </a:path>
            </a:pathLst>
          </a:custGeom>
          <a:solidFill>
            <a:srgbClr val="98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07539" y="2636520"/>
            <a:ext cx="6049010" cy="745076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94310" algn="ctr">
              <a:lnSpc>
                <a:spcPct val="100000"/>
              </a:lnSpc>
            </a:pPr>
            <a:r>
              <a:rPr sz="2400" spc="-5" dirty="0">
                <a:latin typeface="Arial MT"/>
                <a:cs typeface="Arial MT"/>
              </a:rPr>
              <a:t>CIENCIAS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NATURALES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1095375"/>
            <a:ext cx="6200775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1150" y="1371600"/>
            <a:ext cx="6038850" cy="42195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08400" y="260350"/>
            <a:ext cx="1583690" cy="504190"/>
          </a:xfrm>
          <a:custGeom>
            <a:avLst/>
            <a:gdLst/>
            <a:ahLst/>
            <a:cxnLst/>
            <a:rect l="l" t="t" r="r" b="b"/>
            <a:pathLst>
              <a:path w="1583689" h="504190">
                <a:moveTo>
                  <a:pt x="1583689" y="0"/>
                </a:moveTo>
                <a:lnTo>
                  <a:pt x="0" y="0"/>
                </a:lnTo>
                <a:lnTo>
                  <a:pt x="0" y="504189"/>
                </a:lnTo>
                <a:lnTo>
                  <a:pt x="791210" y="504189"/>
                </a:lnTo>
                <a:lnTo>
                  <a:pt x="1583689" y="504189"/>
                </a:lnTo>
                <a:lnTo>
                  <a:pt x="1583689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8400" y="260350"/>
            <a:ext cx="1583690" cy="50419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217170">
              <a:lnSpc>
                <a:spcPct val="100000"/>
              </a:lnSpc>
              <a:spcBef>
                <a:spcPts val="550"/>
              </a:spcBef>
            </a:pPr>
            <a:r>
              <a:rPr sz="2400" b="1" spc="-5" dirty="0">
                <a:latin typeface="Arial"/>
                <a:cs typeface="Arial"/>
              </a:rPr>
              <a:t>ÓPTICA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600710" y="1159509"/>
            <a:ext cx="7942579" cy="38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0840" marR="59690" indent="-342900">
              <a:lnSpc>
                <a:spcPct val="100000"/>
              </a:lnSpc>
              <a:spcBef>
                <a:spcPts val="100"/>
              </a:spcBef>
            </a:pPr>
            <a:r>
              <a:rPr sz="1800" spc="60" dirty="0"/>
              <a:t>La</a:t>
            </a:r>
            <a:r>
              <a:rPr sz="1800" spc="150" dirty="0"/>
              <a:t> </a:t>
            </a:r>
            <a:r>
              <a:rPr sz="1800" spc="95" dirty="0"/>
              <a:t>Óptica</a:t>
            </a:r>
            <a:r>
              <a:rPr sz="1800" spc="155" dirty="0"/>
              <a:t> </a:t>
            </a:r>
            <a:r>
              <a:rPr sz="1800" spc="60" dirty="0"/>
              <a:t>es</a:t>
            </a:r>
            <a:r>
              <a:rPr sz="1800" spc="155" dirty="0"/>
              <a:t> </a:t>
            </a:r>
            <a:r>
              <a:rPr sz="1800" spc="60" dirty="0"/>
              <a:t>la</a:t>
            </a:r>
            <a:r>
              <a:rPr sz="1800" spc="155" dirty="0"/>
              <a:t> </a:t>
            </a:r>
            <a:r>
              <a:rPr sz="1800" spc="110" dirty="0"/>
              <a:t>parte</a:t>
            </a:r>
            <a:r>
              <a:rPr sz="1800" spc="150" dirty="0"/>
              <a:t> </a:t>
            </a:r>
            <a:r>
              <a:rPr sz="1800" spc="85" dirty="0"/>
              <a:t>de</a:t>
            </a:r>
            <a:r>
              <a:rPr sz="1800" spc="145" dirty="0"/>
              <a:t> </a:t>
            </a:r>
            <a:r>
              <a:rPr sz="1800" spc="60" dirty="0"/>
              <a:t>la</a:t>
            </a:r>
            <a:r>
              <a:rPr sz="1800" spc="170" dirty="0"/>
              <a:t> </a:t>
            </a:r>
            <a:r>
              <a:rPr sz="1800" spc="90" dirty="0"/>
              <a:t>Física,</a:t>
            </a:r>
            <a:r>
              <a:rPr sz="1800" spc="150" dirty="0"/>
              <a:t> </a:t>
            </a:r>
            <a:r>
              <a:rPr sz="1800" spc="80" dirty="0"/>
              <a:t>que</a:t>
            </a:r>
            <a:r>
              <a:rPr sz="1800" spc="155" dirty="0"/>
              <a:t> </a:t>
            </a:r>
            <a:r>
              <a:rPr sz="1800" spc="90" dirty="0"/>
              <a:t>estudia</a:t>
            </a:r>
            <a:r>
              <a:rPr sz="1800" spc="150" dirty="0"/>
              <a:t> </a:t>
            </a:r>
            <a:r>
              <a:rPr sz="1800" spc="60" dirty="0"/>
              <a:t>la</a:t>
            </a:r>
            <a:r>
              <a:rPr sz="1800" spc="155" dirty="0"/>
              <a:t> </a:t>
            </a:r>
            <a:r>
              <a:rPr sz="1800" spc="110" dirty="0"/>
              <a:t>trayectoria</a:t>
            </a:r>
            <a:r>
              <a:rPr sz="1800" spc="155" dirty="0"/>
              <a:t> </a:t>
            </a:r>
            <a:r>
              <a:rPr sz="1800" spc="85" dirty="0"/>
              <a:t>de</a:t>
            </a:r>
            <a:r>
              <a:rPr sz="1800" spc="150" dirty="0"/>
              <a:t> </a:t>
            </a:r>
            <a:r>
              <a:rPr sz="1800" spc="60" dirty="0"/>
              <a:t>la</a:t>
            </a:r>
            <a:r>
              <a:rPr sz="1800" spc="155" dirty="0"/>
              <a:t> </a:t>
            </a:r>
            <a:r>
              <a:rPr sz="1800" spc="60" dirty="0"/>
              <a:t>luz</a:t>
            </a:r>
            <a:r>
              <a:rPr sz="1800" spc="160" dirty="0"/>
              <a:t> </a:t>
            </a:r>
            <a:r>
              <a:rPr sz="1800" spc="85" dirty="0"/>
              <a:t>cuando</a:t>
            </a:r>
            <a:r>
              <a:rPr sz="1800" spc="155" dirty="0"/>
              <a:t> </a:t>
            </a:r>
            <a:r>
              <a:rPr sz="1800" spc="60" dirty="0"/>
              <a:t>se</a:t>
            </a:r>
            <a:r>
              <a:rPr sz="1800" spc="150" dirty="0"/>
              <a:t> </a:t>
            </a:r>
            <a:r>
              <a:rPr sz="1800" spc="100" dirty="0"/>
              <a:t>refleja</a:t>
            </a:r>
            <a:r>
              <a:rPr sz="1800" spc="155" dirty="0"/>
              <a:t> </a:t>
            </a:r>
            <a:r>
              <a:rPr sz="1800" spc="-10" dirty="0"/>
              <a:t>o</a:t>
            </a:r>
            <a:r>
              <a:rPr sz="1800" spc="150" dirty="0"/>
              <a:t> </a:t>
            </a:r>
            <a:r>
              <a:rPr sz="1800" spc="60" dirty="0"/>
              <a:t>se </a:t>
            </a:r>
            <a:r>
              <a:rPr sz="1800" spc="-320" dirty="0"/>
              <a:t> </a:t>
            </a:r>
            <a:r>
              <a:rPr sz="1800" spc="120" dirty="0"/>
              <a:t>refracta.</a:t>
            </a:r>
          </a:p>
          <a:p>
            <a:pPr marL="370840" marR="139700" indent="-342900">
              <a:lnSpc>
                <a:spcPct val="100000"/>
              </a:lnSpc>
              <a:spcBef>
                <a:spcPts val="740"/>
              </a:spcBef>
            </a:pPr>
            <a:r>
              <a:rPr sz="1800" spc="105" dirty="0"/>
              <a:t>Para</a:t>
            </a:r>
            <a:r>
              <a:rPr sz="1800" spc="155" dirty="0"/>
              <a:t> </a:t>
            </a:r>
            <a:r>
              <a:rPr sz="1800" spc="60" dirty="0"/>
              <a:t>el</a:t>
            </a:r>
            <a:r>
              <a:rPr sz="1800" spc="165" dirty="0"/>
              <a:t> </a:t>
            </a:r>
            <a:r>
              <a:rPr sz="1800" spc="80" dirty="0"/>
              <a:t>estudio</a:t>
            </a:r>
            <a:r>
              <a:rPr sz="1800" spc="155" dirty="0"/>
              <a:t> </a:t>
            </a:r>
            <a:r>
              <a:rPr sz="1800" spc="75" dirty="0"/>
              <a:t>de</a:t>
            </a:r>
            <a:r>
              <a:rPr sz="1800" spc="155" dirty="0"/>
              <a:t> </a:t>
            </a:r>
            <a:r>
              <a:rPr sz="1800" spc="60" dirty="0"/>
              <a:t>la</a:t>
            </a:r>
            <a:r>
              <a:rPr sz="1800" spc="165" dirty="0"/>
              <a:t> </a:t>
            </a:r>
            <a:r>
              <a:rPr sz="1800" spc="90" dirty="0"/>
              <a:t>óptica</a:t>
            </a:r>
            <a:r>
              <a:rPr sz="1800" spc="155" dirty="0"/>
              <a:t> </a:t>
            </a:r>
            <a:r>
              <a:rPr sz="1800" spc="35" dirty="0"/>
              <a:t>no</a:t>
            </a:r>
            <a:r>
              <a:rPr sz="1800" spc="155" dirty="0"/>
              <a:t> </a:t>
            </a:r>
            <a:r>
              <a:rPr sz="1800" spc="55" dirty="0"/>
              <a:t>se</a:t>
            </a:r>
            <a:r>
              <a:rPr sz="1800" spc="165" dirty="0"/>
              <a:t> </a:t>
            </a:r>
            <a:r>
              <a:rPr sz="1800" spc="85" dirty="0"/>
              <a:t>tienen</a:t>
            </a:r>
            <a:r>
              <a:rPr sz="1800" spc="165" dirty="0"/>
              <a:t> </a:t>
            </a:r>
            <a:r>
              <a:rPr sz="1800" spc="60" dirty="0"/>
              <a:t>en</a:t>
            </a:r>
            <a:r>
              <a:rPr sz="1800" spc="160" dirty="0"/>
              <a:t> </a:t>
            </a:r>
            <a:r>
              <a:rPr sz="1800" spc="95" dirty="0"/>
              <a:t>cuenta</a:t>
            </a:r>
            <a:r>
              <a:rPr sz="1800" spc="155" dirty="0"/>
              <a:t> </a:t>
            </a:r>
            <a:r>
              <a:rPr sz="1800" spc="65" dirty="0"/>
              <a:t>las</a:t>
            </a:r>
            <a:r>
              <a:rPr sz="1800" spc="160" dirty="0"/>
              <a:t> </a:t>
            </a:r>
            <a:r>
              <a:rPr sz="1800" spc="85" dirty="0"/>
              <a:t>ondas,</a:t>
            </a:r>
            <a:r>
              <a:rPr sz="1800" spc="165" dirty="0"/>
              <a:t> </a:t>
            </a:r>
            <a:r>
              <a:rPr sz="1800" spc="55" dirty="0"/>
              <a:t>se</a:t>
            </a:r>
            <a:r>
              <a:rPr sz="1800" spc="155" dirty="0"/>
              <a:t> </a:t>
            </a:r>
            <a:r>
              <a:rPr sz="1800" spc="95" dirty="0"/>
              <a:t>hacen</a:t>
            </a:r>
            <a:r>
              <a:rPr sz="1800" spc="155" dirty="0"/>
              <a:t> </a:t>
            </a:r>
            <a:r>
              <a:rPr sz="1800" spc="45" dirty="0"/>
              <a:t>los</a:t>
            </a:r>
            <a:r>
              <a:rPr sz="1800" spc="160" dirty="0"/>
              <a:t> </a:t>
            </a:r>
            <a:r>
              <a:rPr sz="1800" spc="80" dirty="0"/>
              <a:t>estudios</a:t>
            </a:r>
            <a:r>
              <a:rPr sz="1800" spc="160" dirty="0"/>
              <a:t> </a:t>
            </a:r>
            <a:r>
              <a:rPr sz="1800" spc="65" dirty="0"/>
              <a:t>con</a:t>
            </a:r>
            <a:r>
              <a:rPr sz="1800" spc="155" dirty="0"/>
              <a:t> </a:t>
            </a:r>
            <a:r>
              <a:rPr sz="1800" spc="45" dirty="0"/>
              <a:t>los </a:t>
            </a:r>
            <a:r>
              <a:rPr sz="1800" spc="-315" dirty="0"/>
              <a:t> </a:t>
            </a:r>
            <a:r>
              <a:rPr sz="1800" spc="85" dirty="0"/>
              <a:t>rayos</a:t>
            </a:r>
            <a:r>
              <a:rPr sz="1800" spc="150" dirty="0"/>
              <a:t> </a:t>
            </a:r>
            <a:r>
              <a:rPr sz="1800" spc="75" dirty="0"/>
              <a:t>que</a:t>
            </a:r>
            <a:r>
              <a:rPr sz="1800" spc="150" dirty="0"/>
              <a:t> </a:t>
            </a:r>
            <a:r>
              <a:rPr sz="1800" spc="65" dirty="0"/>
              <a:t>las</a:t>
            </a:r>
            <a:r>
              <a:rPr sz="1800" spc="155" dirty="0"/>
              <a:t> </a:t>
            </a:r>
            <a:r>
              <a:rPr sz="1800" spc="110" dirty="0"/>
              <a:t>representan.</a:t>
            </a:r>
          </a:p>
          <a:p>
            <a:pPr marL="28575">
              <a:lnSpc>
                <a:spcPct val="100000"/>
              </a:lnSpc>
              <a:spcBef>
                <a:spcPts val="740"/>
              </a:spcBef>
            </a:pPr>
            <a:br>
              <a:rPr lang="es-CL" sz="1800" spc="110" dirty="0"/>
            </a:br>
            <a:r>
              <a:rPr sz="1800" spc="110" dirty="0" err="1"/>
              <a:t>Características</a:t>
            </a:r>
            <a:r>
              <a:rPr sz="1800" spc="140" dirty="0"/>
              <a:t> </a:t>
            </a:r>
            <a:r>
              <a:rPr sz="1800" spc="85" dirty="0"/>
              <a:t>de</a:t>
            </a:r>
            <a:r>
              <a:rPr sz="1800" spc="125" dirty="0"/>
              <a:t> </a:t>
            </a:r>
            <a:r>
              <a:rPr sz="1800" spc="45" dirty="0"/>
              <a:t>los</a:t>
            </a:r>
            <a:r>
              <a:rPr sz="1800" spc="140" dirty="0"/>
              <a:t> </a:t>
            </a:r>
            <a:r>
              <a:rPr sz="1800" spc="80" dirty="0"/>
              <a:t>rayos:</a:t>
            </a:r>
          </a:p>
          <a:p>
            <a:pPr marL="371475" indent="-342900">
              <a:lnSpc>
                <a:spcPct val="100000"/>
              </a:lnSpc>
              <a:spcBef>
                <a:spcPts val="750"/>
              </a:spcBef>
              <a:buFont typeface="SimSun"/>
              <a:buChar char="•"/>
              <a:tabLst>
                <a:tab pos="371475" algn="l"/>
                <a:tab pos="372110" algn="l"/>
              </a:tabLst>
            </a:pPr>
            <a:r>
              <a:rPr sz="1800" spc="50" dirty="0"/>
              <a:t>Son</a:t>
            </a:r>
            <a:r>
              <a:rPr sz="1800" spc="165" dirty="0"/>
              <a:t> </a:t>
            </a:r>
            <a:r>
              <a:rPr sz="1800" spc="100" dirty="0"/>
              <a:t>reversibles,</a:t>
            </a:r>
            <a:r>
              <a:rPr sz="1800" spc="160" dirty="0"/>
              <a:t> </a:t>
            </a:r>
            <a:r>
              <a:rPr sz="1800" spc="60" dirty="0"/>
              <a:t>se</a:t>
            </a:r>
            <a:r>
              <a:rPr sz="1800" spc="155" dirty="0"/>
              <a:t> </a:t>
            </a:r>
            <a:r>
              <a:rPr sz="1800" spc="105" dirty="0"/>
              <a:t>propaga</a:t>
            </a:r>
            <a:r>
              <a:rPr sz="1800" spc="160" dirty="0"/>
              <a:t> </a:t>
            </a:r>
            <a:r>
              <a:rPr sz="1800" spc="75" dirty="0"/>
              <a:t>igual</a:t>
            </a:r>
            <a:r>
              <a:rPr sz="1800" spc="165" dirty="0"/>
              <a:t> </a:t>
            </a:r>
            <a:r>
              <a:rPr sz="1800" spc="60" dirty="0"/>
              <a:t>en</a:t>
            </a:r>
            <a:r>
              <a:rPr sz="1800" spc="160" dirty="0"/>
              <a:t> </a:t>
            </a:r>
            <a:r>
              <a:rPr sz="1800" spc="35" dirty="0"/>
              <a:t>un</a:t>
            </a:r>
            <a:r>
              <a:rPr sz="1800" spc="155" dirty="0"/>
              <a:t> </a:t>
            </a:r>
            <a:r>
              <a:rPr sz="1800" spc="80" dirty="0"/>
              <a:t>sentido</a:t>
            </a:r>
            <a:r>
              <a:rPr sz="1800" spc="170" dirty="0"/>
              <a:t> </a:t>
            </a:r>
            <a:r>
              <a:rPr sz="1800" spc="75" dirty="0"/>
              <a:t>que</a:t>
            </a:r>
            <a:r>
              <a:rPr sz="1800" spc="155" dirty="0"/>
              <a:t> </a:t>
            </a:r>
            <a:r>
              <a:rPr sz="1800" spc="65" dirty="0"/>
              <a:t>en</a:t>
            </a:r>
            <a:r>
              <a:rPr sz="1800" spc="160" dirty="0"/>
              <a:t> </a:t>
            </a:r>
            <a:r>
              <a:rPr sz="1800" spc="90" dirty="0"/>
              <a:t>otro.</a:t>
            </a:r>
            <a:endParaRPr sz="1800" dirty="0"/>
          </a:p>
          <a:p>
            <a:pPr marL="371475" indent="-342900">
              <a:lnSpc>
                <a:spcPct val="100000"/>
              </a:lnSpc>
              <a:spcBef>
                <a:spcPts val="750"/>
              </a:spcBef>
              <a:buFont typeface="SimSun"/>
              <a:buChar char="•"/>
              <a:tabLst>
                <a:tab pos="371475" algn="l"/>
                <a:tab pos="372110" algn="l"/>
              </a:tabLst>
            </a:pPr>
            <a:r>
              <a:rPr sz="1800" spc="50" dirty="0"/>
              <a:t>Son</a:t>
            </a:r>
            <a:r>
              <a:rPr sz="1800" spc="160" dirty="0"/>
              <a:t> </a:t>
            </a:r>
            <a:r>
              <a:rPr sz="1800" spc="100" dirty="0"/>
              <a:t>independientes,</a:t>
            </a:r>
            <a:r>
              <a:rPr sz="1800" spc="155" dirty="0"/>
              <a:t> </a:t>
            </a:r>
            <a:r>
              <a:rPr sz="1800" spc="65" dirty="0"/>
              <a:t>el</a:t>
            </a:r>
            <a:r>
              <a:rPr sz="1800" spc="150" dirty="0"/>
              <a:t> </a:t>
            </a:r>
            <a:r>
              <a:rPr sz="1800" spc="105" dirty="0"/>
              <a:t>cruce</a:t>
            </a:r>
            <a:r>
              <a:rPr sz="1800" spc="155" dirty="0"/>
              <a:t> </a:t>
            </a:r>
            <a:r>
              <a:rPr sz="1800" spc="75" dirty="0"/>
              <a:t>de</a:t>
            </a:r>
            <a:r>
              <a:rPr sz="1800" spc="155" dirty="0"/>
              <a:t> </a:t>
            </a:r>
            <a:r>
              <a:rPr sz="1800" spc="55" dirty="0"/>
              <a:t>dos</a:t>
            </a:r>
            <a:r>
              <a:rPr sz="1800" spc="155" dirty="0"/>
              <a:t> </a:t>
            </a:r>
            <a:r>
              <a:rPr sz="1800" spc="-10" dirty="0"/>
              <a:t>o</a:t>
            </a:r>
            <a:r>
              <a:rPr sz="1800" spc="155" dirty="0"/>
              <a:t> </a:t>
            </a:r>
            <a:r>
              <a:rPr sz="1800" spc="65" dirty="0"/>
              <a:t>más</a:t>
            </a:r>
            <a:r>
              <a:rPr sz="1800" spc="160" dirty="0"/>
              <a:t> </a:t>
            </a:r>
            <a:r>
              <a:rPr sz="1800" spc="85" dirty="0"/>
              <a:t>rayos</a:t>
            </a:r>
            <a:r>
              <a:rPr sz="1800" spc="155" dirty="0"/>
              <a:t> </a:t>
            </a:r>
            <a:r>
              <a:rPr sz="1800" spc="30" dirty="0"/>
              <a:t>no</a:t>
            </a:r>
            <a:r>
              <a:rPr sz="1800" spc="155" dirty="0"/>
              <a:t> </a:t>
            </a:r>
            <a:r>
              <a:rPr sz="1800" spc="105" dirty="0"/>
              <a:t>afecta</a:t>
            </a:r>
            <a:r>
              <a:rPr sz="1800" spc="155" dirty="0"/>
              <a:t> </a:t>
            </a:r>
            <a:r>
              <a:rPr sz="1800" spc="45" dirty="0"/>
              <a:t>a</a:t>
            </a:r>
            <a:r>
              <a:rPr sz="1800" spc="150" dirty="0"/>
              <a:t> </a:t>
            </a:r>
            <a:r>
              <a:rPr sz="1800" spc="45" dirty="0"/>
              <a:t>sus</a:t>
            </a:r>
            <a:r>
              <a:rPr sz="1800" spc="160" dirty="0"/>
              <a:t> </a:t>
            </a:r>
            <a:r>
              <a:rPr sz="1800" spc="110" dirty="0"/>
              <a:t>trayectoria</a:t>
            </a:r>
            <a:endParaRPr sz="1800" dirty="0"/>
          </a:p>
          <a:p>
            <a:pPr marL="370840" marR="5080" indent="-342900">
              <a:lnSpc>
                <a:spcPct val="100000"/>
              </a:lnSpc>
              <a:spcBef>
                <a:spcPts val="740"/>
              </a:spcBef>
              <a:buFont typeface="SimSun"/>
              <a:buChar char="•"/>
              <a:tabLst>
                <a:tab pos="371475" algn="l"/>
                <a:tab pos="372110" algn="l"/>
              </a:tabLst>
            </a:pPr>
            <a:r>
              <a:rPr sz="1800" spc="85" dirty="0"/>
              <a:t>Cuando</a:t>
            </a:r>
            <a:r>
              <a:rPr sz="1800" spc="155" dirty="0"/>
              <a:t> </a:t>
            </a:r>
            <a:r>
              <a:rPr sz="1800" spc="70" dirty="0"/>
              <a:t>todos</a:t>
            </a:r>
            <a:r>
              <a:rPr sz="1800" spc="160" dirty="0"/>
              <a:t> </a:t>
            </a:r>
            <a:r>
              <a:rPr sz="1800" spc="45" dirty="0"/>
              <a:t>los</a:t>
            </a:r>
            <a:r>
              <a:rPr sz="1800" spc="160" dirty="0"/>
              <a:t> </a:t>
            </a:r>
            <a:r>
              <a:rPr sz="1800" spc="90" dirty="0"/>
              <a:t>rayos,</a:t>
            </a:r>
            <a:r>
              <a:rPr sz="1800" spc="165" dirty="0"/>
              <a:t> </a:t>
            </a:r>
            <a:r>
              <a:rPr sz="1800" spc="75" dirty="0"/>
              <a:t>que</a:t>
            </a:r>
            <a:r>
              <a:rPr sz="1800" spc="155" dirty="0"/>
              <a:t> </a:t>
            </a:r>
            <a:r>
              <a:rPr sz="1800" spc="105" dirty="0"/>
              <a:t>parten</a:t>
            </a:r>
            <a:r>
              <a:rPr sz="1800" spc="170" dirty="0"/>
              <a:t> </a:t>
            </a:r>
            <a:r>
              <a:rPr sz="1800" spc="75" dirty="0"/>
              <a:t>de</a:t>
            </a:r>
            <a:r>
              <a:rPr sz="1800" spc="155" dirty="0"/>
              <a:t> </a:t>
            </a:r>
            <a:r>
              <a:rPr sz="1800" spc="30" dirty="0"/>
              <a:t>un</a:t>
            </a:r>
            <a:r>
              <a:rPr sz="1800" spc="155" dirty="0"/>
              <a:t> </a:t>
            </a:r>
            <a:r>
              <a:rPr sz="1800" spc="60" dirty="0"/>
              <a:t>mismo</a:t>
            </a:r>
            <a:r>
              <a:rPr sz="1800" spc="155" dirty="0"/>
              <a:t> </a:t>
            </a:r>
            <a:r>
              <a:rPr sz="1800" spc="95" dirty="0"/>
              <a:t>lugar</a:t>
            </a:r>
            <a:r>
              <a:rPr sz="1800" spc="165" dirty="0"/>
              <a:t> </a:t>
            </a:r>
            <a:r>
              <a:rPr sz="1800" spc="55" dirty="0"/>
              <a:t>se</a:t>
            </a:r>
            <a:r>
              <a:rPr sz="1800" spc="160" dirty="0"/>
              <a:t> </a:t>
            </a:r>
            <a:r>
              <a:rPr sz="1800" spc="100" dirty="0"/>
              <a:t>concentran</a:t>
            </a:r>
            <a:r>
              <a:rPr sz="1800" spc="155" dirty="0"/>
              <a:t> </a:t>
            </a:r>
            <a:r>
              <a:rPr sz="1800" spc="60" dirty="0"/>
              <a:t>en</a:t>
            </a:r>
            <a:r>
              <a:rPr sz="1800" spc="155" dirty="0"/>
              <a:t> </a:t>
            </a:r>
            <a:r>
              <a:rPr sz="1800" spc="85" dirty="0"/>
              <a:t>otro</a:t>
            </a:r>
            <a:r>
              <a:rPr sz="1800" spc="155" dirty="0"/>
              <a:t> </a:t>
            </a:r>
            <a:r>
              <a:rPr sz="1800" spc="85" dirty="0"/>
              <a:t>distinto,</a:t>
            </a:r>
            <a:r>
              <a:rPr sz="1800" spc="165" dirty="0"/>
              <a:t> </a:t>
            </a:r>
            <a:r>
              <a:rPr sz="1800" spc="55" dirty="0"/>
              <a:t>se </a:t>
            </a:r>
            <a:r>
              <a:rPr sz="1800" spc="-315" dirty="0"/>
              <a:t> </a:t>
            </a:r>
            <a:r>
              <a:rPr sz="1800" spc="90" dirty="0"/>
              <a:t>dice</a:t>
            </a:r>
            <a:r>
              <a:rPr sz="1800" spc="155" dirty="0"/>
              <a:t> </a:t>
            </a:r>
            <a:r>
              <a:rPr sz="1800" spc="75" dirty="0"/>
              <a:t>que</a:t>
            </a:r>
            <a:r>
              <a:rPr sz="1800" spc="150" dirty="0"/>
              <a:t> </a:t>
            </a:r>
            <a:r>
              <a:rPr sz="1800" spc="65" dirty="0"/>
              <a:t>el</a:t>
            </a:r>
            <a:r>
              <a:rPr sz="1800" spc="150" dirty="0"/>
              <a:t> </a:t>
            </a:r>
            <a:r>
              <a:rPr sz="1800" spc="85" dirty="0"/>
              <a:t>segundo</a:t>
            </a:r>
            <a:r>
              <a:rPr sz="1800" spc="150" dirty="0"/>
              <a:t> </a:t>
            </a:r>
            <a:r>
              <a:rPr sz="1800" spc="55" dirty="0"/>
              <a:t>es</a:t>
            </a:r>
            <a:r>
              <a:rPr sz="1800" spc="155" dirty="0"/>
              <a:t> </a:t>
            </a:r>
            <a:r>
              <a:rPr sz="1800" spc="60" dirty="0"/>
              <a:t>la</a:t>
            </a:r>
            <a:r>
              <a:rPr sz="1800" spc="150" dirty="0"/>
              <a:t> </a:t>
            </a:r>
            <a:r>
              <a:rPr sz="1800" spc="85" dirty="0">
                <a:solidFill>
                  <a:srgbClr val="7F0000"/>
                </a:solidFill>
              </a:rPr>
              <a:t>imagen</a:t>
            </a:r>
            <a:r>
              <a:rPr sz="1800" spc="160" dirty="0">
                <a:solidFill>
                  <a:srgbClr val="7F0000"/>
                </a:solidFill>
              </a:rPr>
              <a:t> </a:t>
            </a:r>
            <a:r>
              <a:rPr sz="1800" spc="75" dirty="0"/>
              <a:t>del</a:t>
            </a:r>
            <a:r>
              <a:rPr sz="1800" spc="160" dirty="0"/>
              <a:t> </a:t>
            </a:r>
            <a:r>
              <a:rPr sz="1800" spc="105" dirty="0"/>
              <a:t>primero.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787139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08400" y="260350"/>
            <a:ext cx="1583690" cy="504190"/>
          </a:xfrm>
          <a:custGeom>
            <a:avLst/>
            <a:gdLst/>
            <a:ahLst/>
            <a:cxnLst/>
            <a:rect l="l" t="t" r="r" b="b"/>
            <a:pathLst>
              <a:path w="1583689" h="504190">
                <a:moveTo>
                  <a:pt x="1583689" y="0"/>
                </a:moveTo>
                <a:lnTo>
                  <a:pt x="0" y="0"/>
                </a:lnTo>
                <a:lnTo>
                  <a:pt x="0" y="504189"/>
                </a:lnTo>
                <a:lnTo>
                  <a:pt x="791210" y="504189"/>
                </a:lnTo>
                <a:lnTo>
                  <a:pt x="1583689" y="504189"/>
                </a:lnTo>
                <a:lnTo>
                  <a:pt x="1583689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8400" y="260350"/>
            <a:ext cx="1583690" cy="50419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217170">
              <a:lnSpc>
                <a:spcPct val="100000"/>
              </a:lnSpc>
              <a:spcBef>
                <a:spcPts val="550"/>
              </a:spcBef>
            </a:pPr>
            <a:r>
              <a:rPr sz="2400" b="1" spc="-5" dirty="0">
                <a:latin typeface="Arial"/>
                <a:cs typeface="Arial"/>
              </a:rPr>
              <a:t>ÓPTICA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7685" y="948689"/>
            <a:ext cx="8088630" cy="5519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96520">
              <a:lnSpc>
                <a:spcPct val="100000"/>
              </a:lnSpc>
              <a:spcBef>
                <a:spcPts val="100"/>
              </a:spcBef>
            </a:pPr>
            <a:r>
              <a:rPr lang="es-CL" sz="1600" b="1" spc="85" dirty="0">
                <a:latin typeface="Arial"/>
                <a:cs typeface="Arial"/>
              </a:rPr>
              <a:t>Características de las imágenes:</a:t>
            </a:r>
          </a:p>
          <a:p>
            <a:pPr marL="354965" marR="96520">
              <a:lnSpc>
                <a:spcPct val="100000"/>
              </a:lnSpc>
              <a:spcBef>
                <a:spcPts val="100"/>
              </a:spcBef>
            </a:pPr>
            <a:endParaRPr lang="es-CL" sz="1600" b="1" spc="85" dirty="0">
              <a:latin typeface="Arial"/>
              <a:cs typeface="Arial"/>
            </a:endParaRPr>
          </a:p>
          <a:p>
            <a:pPr marL="354965" marR="96520">
              <a:lnSpc>
                <a:spcPct val="100000"/>
              </a:lnSpc>
              <a:spcBef>
                <a:spcPts val="100"/>
              </a:spcBef>
            </a:pPr>
            <a:endParaRPr lang="es-CL" sz="1600" b="1" spc="85" dirty="0">
              <a:latin typeface="Arial"/>
              <a:cs typeface="Arial"/>
            </a:endParaRPr>
          </a:p>
          <a:p>
            <a:pPr marL="354965" marR="96520">
              <a:lnSpc>
                <a:spcPct val="100000"/>
              </a:lnSpc>
              <a:spcBef>
                <a:spcPts val="100"/>
              </a:spcBef>
            </a:pPr>
            <a:r>
              <a:rPr sz="1600" b="1" spc="85" dirty="0" err="1">
                <a:latin typeface="Arial"/>
                <a:cs typeface="Arial"/>
              </a:rPr>
              <a:t>Reales</a:t>
            </a:r>
            <a:r>
              <a:rPr sz="1600" b="1" spc="85" dirty="0">
                <a:latin typeface="Arial"/>
                <a:cs typeface="Arial"/>
              </a:rPr>
              <a:t>: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cuando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los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rayos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105" dirty="0">
                <a:latin typeface="Arial"/>
                <a:cs typeface="Arial"/>
              </a:rPr>
              <a:t>procedentes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75" dirty="0">
                <a:latin typeface="Arial"/>
                <a:cs typeface="Arial"/>
              </a:rPr>
              <a:t>de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35" dirty="0">
                <a:latin typeface="Arial"/>
                <a:cs typeface="Arial"/>
              </a:rPr>
              <a:t>un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objeto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55" dirty="0">
                <a:latin typeface="Arial"/>
                <a:cs typeface="Arial"/>
              </a:rPr>
              <a:t>se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0" dirty="0">
                <a:latin typeface="Arial"/>
                <a:cs typeface="Arial"/>
              </a:rPr>
              <a:t>juntan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60" dirty="0">
                <a:latin typeface="Arial"/>
                <a:cs typeface="Arial"/>
              </a:rPr>
              <a:t>en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35" dirty="0">
                <a:latin typeface="Arial"/>
                <a:cs typeface="Arial"/>
              </a:rPr>
              <a:t>un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punto,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60" dirty="0">
                <a:latin typeface="Arial"/>
                <a:cs typeface="Arial"/>
              </a:rPr>
              <a:t>la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imagen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100" dirty="0">
                <a:latin typeface="Arial"/>
                <a:cs typeface="Arial"/>
              </a:rPr>
              <a:t>debe </a:t>
            </a:r>
            <a:r>
              <a:rPr sz="1600" b="1" spc="-315" dirty="0">
                <a:latin typeface="Arial"/>
                <a:cs typeface="Arial"/>
              </a:rPr>
              <a:t> </a:t>
            </a:r>
            <a:r>
              <a:rPr sz="1600" b="1" spc="110" dirty="0">
                <a:latin typeface="Arial"/>
                <a:cs typeface="Arial"/>
              </a:rPr>
              <a:t>proyectarse</a:t>
            </a:r>
            <a:r>
              <a:rPr sz="1600" b="1" spc="145" dirty="0">
                <a:latin typeface="Arial"/>
                <a:cs typeface="Arial"/>
              </a:rPr>
              <a:t> </a:t>
            </a:r>
            <a:r>
              <a:rPr sz="1600" b="1" spc="65" dirty="0">
                <a:latin typeface="Arial"/>
                <a:cs typeface="Arial"/>
              </a:rPr>
              <a:t>en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65" dirty="0">
                <a:latin typeface="Arial"/>
                <a:cs typeface="Arial"/>
              </a:rPr>
              <a:t>una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95" dirty="0">
                <a:latin typeface="Arial"/>
                <a:cs typeface="Arial"/>
              </a:rPr>
              <a:t>pantalla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110" dirty="0">
                <a:latin typeface="Arial"/>
                <a:cs typeface="Arial"/>
              </a:rPr>
              <a:t>para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ser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75" dirty="0">
                <a:latin typeface="Arial"/>
                <a:cs typeface="Arial"/>
              </a:rPr>
              <a:t>visible</a:t>
            </a:r>
            <a:endParaRPr sz="16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740"/>
              </a:spcBef>
              <a:buFont typeface="SimSun"/>
              <a:buChar char="•"/>
              <a:tabLst>
                <a:tab pos="354965" algn="l"/>
                <a:tab pos="355600" algn="l"/>
              </a:tabLst>
            </a:pPr>
            <a:r>
              <a:rPr sz="1600" b="1" spc="100" dirty="0">
                <a:latin typeface="Arial"/>
                <a:cs typeface="Arial"/>
              </a:rPr>
              <a:t>Virtuales.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Cuando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los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80" dirty="0">
                <a:latin typeface="Arial"/>
                <a:cs typeface="Arial"/>
              </a:rPr>
              <a:t>rayos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105" dirty="0">
                <a:latin typeface="Arial"/>
                <a:cs typeface="Arial"/>
              </a:rPr>
              <a:t>procedentes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75" dirty="0">
                <a:latin typeface="Arial"/>
                <a:cs typeface="Arial"/>
              </a:rPr>
              <a:t>de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30" dirty="0">
                <a:latin typeface="Arial"/>
                <a:cs typeface="Arial"/>
              </a:rPr>
              <a:t>un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objeto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100" dirty="0">
                <a:latin typeface="Arial"/>
                <a:cs typeface="Arial"/>
              </a:rPr>
              <a:t>divergen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y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son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sus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95" dirty="0">
                <a:latin typeface="Arial"/>
                <a:cs typeface="Arial"/>
              </a:rPr>
              <a:t>prolongaciones </a:t>
            </a:r>
            <a:r>
              <a:rPr sz="1600" b="1" spc="100" dirty="0">
                <a:latin typeface="Arial"/>
                <a:cs typeface="Arial"/>
              </a:rPr>
              <a:t> </a:t>
            </a:r>
            <a:r>
              <a:rPr sz="1600" b="1" spc="65" dirty="0">
                <a:latin typeface="Arial"/>
                <a:cs typeface="Arial"/>
              </a:rPr>
              <a:t>las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0" dirty="0">
                <a:latin typeface="Arial"/>
                <a:cs typeface="Arial"/>
              </a:rPr>
              <a:t>que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55" dirty="0">
                <a:latin typeface="Arial"/>
                <a:cs typeface="Arial"/>
              </a:rPr>
              <a:t>se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80" dirty="0">
                <a:latin typeface="Arial"/>
                <a:cs typeface="Arial"/>
              </a:rPr>
              <a:t>juntan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60" dirty="0">
                <a:latin typeface="Arial"/>
                <a:cs typeface="Arial"/>
              </a:rPr>
              <a:t>en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30" dirty="0">
                <a:latin typeface="Arial"/>
                <a:cs typeface="Arial"/>
              </a:rPr>
              <a:t>un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punto.</a:t>
            </a:r>
            <a:r>
              <a:rPr sz="1600" b="1" spc="150" dirty="0">
                <a:latin typeface="Arial"/>
                <a:cs typeface="Arial"/>
              </a:rPr>
              <a:t> </a:t>
            </a:r>
            <a:r>
              <a:rPr sz="1600" b="1" spc="65" dirty="0">
                <a:latin typeface="Arial"/>
                <a:cs typeface="Arial"/>
              </a:rPr>
              <a:t>No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95" dirty="0">
                <a:latin typeface="Arial"/>
                <a:cs typeface="Arial"/>
              </a:rPr>
              <a:t>pueden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110" dirty="0">
                <a:latin typeface="Arial"/>
                <a:cs typeface="Arial"/>
              </a:rPr>
              <a:t>proyectarse</a:t>
            </a:r>
            <a:r>
              <a:rPr sz="1600" b="1" spc="145" dirty="0">
                <a:latin typeface="Arial"/>
                <a:cs typeface="Arial"/>
              </a:rPr>
              <a:t> </a:t>
            </a:r>
            <a:r>
              <a:rPr sz="1600" b="1" spc="90" dirty="0">
                <a:latin typeface="Arial"/>
                <a:cs typeface="Arial"/>
              </a:rPr>
              <a:t>sobre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65" dirty="0">
                <a:latin typeface="Arial"/>
                <a:cs typeface="Arial"/>
              </a:rPr>
              <a:t>una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95" dirty="0">
                <a:latin typeface="Arial"/>
                <a:cs typeface="Arial"/>
              </a:rPr>
              <a:t>pantalla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95" dirty="0">
                <a:latin typeface="Arial"/>
                <a:cs typeface="Arial"/>
              </a:rPr>
              <a:t>pero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son</a:t>
            </a:r>
            <a:r>
              <a:rPr sz="1600" b="1" spc="155" dirty="0">
                <a:latin typeface="Arial"/>
                <a:cs typeface="Arial"/>
              </a:rPr>
              <a:t> </a:t>
            </a:r>
            <a:r>
              <a:rPr sz="1600" b="1" spc="75" dirty="0">
                <a:latin typeface="Arial"/>
                <a:cs typeface="Arial"/>
              </a:rPr>
              <a:t>visibles </a:t>
            </a:r>
            <a:r>
              <a:rPr sz="1600" b="1" spc="-315" dirty="0">
                <a:latin typeface="Arial"/>
                <a:cs typeface="Arial"/>
              </a:rPr>
              <a:t> </a:t>
            </a:r>
            <a:r>
              <a:rPr sz="1600" b="1" spc="110" dirty="0">
                <a:latin typeface="Arial"/>
                <a:cs typeface="Arial"/>
              </a:rPr>
              <a:t>para</a:t>
            </a:r>
            <a:r>
              <a:rPr sz="1600" b="1" spc="145" dirty="0">
                <a:latin typeface="Arial"/>
                <a:cs typeface="Arial"/>
              </a:rPr>
              <a:t> </a:t>
            </a:r>
            <a:r>
              <a:rPr sz="1600" b="1" spc="60" dirty="0">
                <a:latin typeface="Arial"/>
                <a:cs typeface="Arial"/>
              </a:rPr>
              <a:t>el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105" dirty="0">
                <a:latin typeface="Arial"/>
                <a:cs typeface="Arial"/>
              </a:rPr>
              <a:t>observador.</a:t>
            </a:r>
            <a:endParaRPr sz="1600" dirty="0">
              <a:latin typeface="Arial"/>
              <a:cs typeface="Arial"/>
            </a:endParaRPr>
          </a:p>
          <a:p>
            <a:pPr marL="354965" marR="241300">
              <a:lnSpc>
                <a:spcPct val="100000"/>
              </a:lnSpc>
              <a:spcBef>
                <a:spcPts val="740"/>
              </a:spcBef>
            </a:pPr>
            <a:r>
              <a:rPr sz="1600" b="1" spc="65" dirty="0">
                <a:latin typeface="Arial"/>
                <a:cs typeface="Arial"/>
              </a:rPr>
              <a:t>Las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90" dirty="0">
                <a:latin typeface="Arial"/>
                <a:cs typeface="Arial"/>
              </a:rPr>
              <a:t>imágenes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90" dirty="0">
                <a:latin typeface="Arial"/>
                <a:cs typeface="Arial"/>
              </a:rPr>
              <a:t>pueden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85" dirty="0">
                <a:latin typeface="Arial"/>
                <a:cs typeface="Arial"/>
              </a:rPr>
              <a:t>ser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110" dirty="0">
                <a:latin typeface="Arial"/>
                <a:cs typeface="Arial"/>
              </a:rPr>
              <a:t>derechas,</a:t>
            </a:r>
            <a:r>
              <a:rPr sz="1600" b="1" spc="170" dirty="0">
                <a:latin typeface="Arial"/>
                <a:cs typeface="Arial"/>
              </a:rPr>
              <a:t> </a:t>
            </a:r>
            <a:r>
              <a:rPr sz="1600" b="1" spc="95" dirty="0">
                <a:latin typeface="Arial"/>
                <a:cs typeface="Arial"/>
              </a:rPr>
              <a:t>invertidas,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90" dirty="0">
                <a:latin typeface="Arial"/>
                <a:cs typeface="Arial"/>
              </a:rPr>
              <a:t>mayores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90" dirty="0">
                <a:latin typeface="Arial"/>
                <a:cs typeface="Arial"/>
              </a:rPr>
              <a:t>omenores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75" dirty="0">
                <a:latin typeface="Arial"/>
                <a:cs typeface="Arial"/>
              </a:rPr>
              <a:t>que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los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80" dirty="0">
                <a:latin typeface="Arial"/>
                <a:cs typeface="Arial"/>
              </a:rPr>
              <a:t>objetos</a:t>
            </a:r>
            <a:r>
              <a:rPr sz="1600" b="1" spc="165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a</a:t>
            </a:r>
            <a:r>
              <a:rPr sz="1600" b="1" spc="160" dirty="0">
                <a:latin typeface="Arial"/>
                <a:cs typeface="Arial"/>
              </a:rPr>
              <a:t> </a:t>
            </a:r>
            <a:r>
              <a:rPr sz="1600" b="1" spc="45" dirty="0">
                <a:latin typeface="Arial"/>
                <a:cs typeface="Arial"/>
              </a:rPr>
              <a:t>los </a:t>
            </a:r>
            <a:r>
              <a:rPr sz="1600" b="1" spc="-320" dirty="0">
                <a:latin typeface="Arial"/>
                <a:cs typeface="Arial"/>
              </a:rPr>
              <a:t> </a:t>
            </a:r>
            <a:r>
              <a:rPr sz="1600" b="1" spc="75" dirty="0">
                <a:latin typeface="Arial"/>
                <a:cs typeface="Arial"/>
              </a:rPr>
              <a:t>que</a:t>
            </a:r>
            <a:r>
              <a:rPr sz="1600" b="1" spc="145" dirty="0">
                <a:latin typeface="Arial"/>
                <a:cs typeface="Arial"/>
              </a:rPr>
              <a:t> </a:t>
            </a:r>
            <a:r>
              <a:rPr sz="1600" b="1" spc="110" dirty="0" err="1">
                <a:latin typeface="Arial"/>
                <a:cs typeface="Arial"/>
              </a:rPr>
              <a:t>representan</a:t>
            </a:r>
            <a:r>
              <a:rPr sz="1600" b="1" spc="110" dirty="0">
                <a:latin typeface="Arial"/>
                <a:cs typeface="Arial"/>
              </a:rPr>
              <a:t>.</a:t>
            </a:r>
            <a:endParaRPr lang="es-CL" sz="1600" b="1" spc="110" dirty="0">
              <a:latin typeface="Arial"/>
              <a:cs typeface="Arial"/>
            </a:endParaRPr>
          </a:p>
          <a:p>
            <a:pPr marL="354965" marR="241300">
              <a:spcBef>
                <a:spcPts val="740"/>
              </a:spcBef>
            </a:pPr>
            <a:r>
              <a:rPr lang="es-CL" sz="1600" b="1" spc="75" dirty="0">
                <a:latin typeface="Arial"/>
                <a:cs typeface="Arial"/>
              </a:rPr>
              <a:t>Convenio</a:t>
            </a:r>
            <a:r>
              <a:rPr lang="es-CL" sz="1600" b="1" spc="135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de</a:t>
            </a:r>
            <a:r>
              <a:rPr lang="es-CL" sz="1600" b="1" spc="135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signos.</a:t>
            </a:r>
          </a:p>
          <a:p>
            <a:pPr marL="354965" marR="241300">
              <a:spcBef>
                <a:spcPts val="740"/>
              </a:spcBef>
            </a:pPr>
            <a:endParaRPr lang="es-CL" sz="1600" b="1" spc="75" dirty="0">
              <a:latin typeface="Arial"/>
              <a:cs typeface="Arial"/>
            </a:endParaRPr>
          </a:p>
          <a:p>
            <a:pPr marL="354965" marR="241300">
              <a:spcBef>
                <a:spcPts val="740"/>
              </a:spcBef>
            </a:pPr>
            <a:r>
              <a:rPr lang="es-CL" sz="1600" b="1" spc="40" dirty="0">
                <a:latin typeface="Arial"/>
                <a:cs typeface="Arial"/>
              </a:rPr>
              <a:t>El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85" dirty="0">
                <a:latin typeface="Arial"/>
                <a:cs typeface="Arial"/>
              </a:rPr>
              <a:t>objeto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-20" dirty="0">
                <a:latin typeface="Arial"/>
                <a:cs typeface="Arial"/>
              </a:rPr>
              <a:t>y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la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85" dirty="0">
                <a:latin typeface="Arial"/>
                <a:cs typeface="Arial"/>
              </a:rPr>
              <a:t>imagen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55" dirty="0">
                <a:latin typeface="Arial"/>
                <a:cs typeface="Arial"/>
              </a:rPr>
              <a:t>se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110" dirty="0">
                <a:latin typeface="Arial"/>
                <a:cs typeface="Arial"/>
              </a:rPr>
              <a:t>representan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con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las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70" dirty="0">
                <a:latin typeface="Arial"/>
                <a:cs typeface="Arial"/>
              </a:rPr>
              <a:t>mismas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105" dirty="0">
                <a:latin typeface="Arial"/>
                <a:cs typeface="Arial"/>
              </a:rPr>
              <a:t>letras,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45" dirty="0">
                <a:latin typeface="Arial"/>
                <a:cs typeface="Arial"/>
              </a:rPr>
              <a:t>a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las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100" dirty="0">
                <a:latin typeface="Arial"/>
                <a:cs typeface="Arial"/>
              </a:rPr>
              <a:t>letras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80" dirty="0">
                <a:latin typeface="Arial"/>
                <a:cs typeface="Arial"/>
              </a:rPr>
              <a:t>que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110" dirty="0">
                <a:latin typeface="Arial"/>
                <a:cs typeface="Arial"/>
              </a:rPr>
              <a:t>representan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45" dirty="0">
                <a:latin typeface="Arial"/>
                <a:cs typeface="Arial"/>
              </a:rPr>
              <a:t>a </a:t>
            </a:r>
            <a:r>
              <a:rPr lang="es-CL" sz="1600" b="1" spc="-315" dirty="0">
                <a:latin typeface="Arial"/>
                <a:cs typeface="Arial"/>
              </a:rPr>
              <a:t> </a:t>
            </a:r>
            <a:r>
              <a:rPr lang="es-CL" sz="1600" b="1" spc="60" dirty="0">
                <a:latin typeface="Arial"/>
                <a:cs typeface="Arial"/>
              </a:rPr>
              <a:t>la</a:t>
            </a:r>
            <a:r>
              <a:rPr lang="es-CL" sz="1600" b="1" spc="145" dirty="0">
                <a:latin typeface="Arial"/>
                <a:cs typeface="Arial"/>
              </a:rPr>
              <a:t> </a:t>
            </a:r>
            <a:r>
              <a:rPr lang="es-CL" sz="1600" b="1" spc="85" dirty="0">
                <a:latin typeface="Arial"/>
                <a:cs typeface="Arial"/>
              </a:rPr>
              <a:t>imagen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60" dirty="0">
                <a:latin typeface="Arial"/>
                <a:cs typeface="Arial"/>
              </a:rPr>
              <a:t>se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les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100" dirty="0">
                <a:latin typeface="Arial"/>
                <a:cs typeface="Arial"/>
              </a:rPr>
              <a:t>añade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60" dirty="0">
                <a:latin typeface="Arial"/>
                <a:cs typeface="Arial"/>
              </a:rPr>
              <a:t>el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signo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80" dirty="0">
                <a:latin typeface="Arial"/>
                <a:cs typeface="Arial"/>
              </a:rPr>
              <a:t>“prima”</a:t>
            </a:r>
            <a:endParaRPr lang="es-CL"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  <a:tabLst>
                <a:tab pos="354965" algn="l"/>
                <a:tab pos="355600" algn="l"/>
              </a:tabLst>
            </a:pPr>
            <a:r>
              <a:rPr lang="es-CL" sz="1600" b="1" spc="60" dirty="0">
                <a:latin typeface="Arial"/>
                <a:cs typeface="Arial"/>
              </a:rPr>
              <a:t>La</a:t>
            </a:r>
            <a:r>
              <a:rPr lang="es-CL" sz="1600" b="1" spc="135" dirty="0">
                <a:latin typeface="Arial"/>
                <a:cs typeface="Arial"/>
              </a:rPr>
              <a:t> </a:t>
            </a:r>
            <a:r>
              <a:rPr lang="es-CL" sz="1600" b="1" spc="60" dirty="0">
                <a:latin typeface="Arial"/>
                <a:cs typeface="Arial"/>
              </a:rPr>
              <a:t>luz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55" dirty="0">
                <a:latin typeface="Arial"/>
                <a:cs typeface="Arial"/>
              </a:rPr>
              <a:t>se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105" dirty="0">
                <a:latin typeface="Arial"/>
                <a:cs typeface="Arial"/>
              </a:rPr>
              <a:t>propaga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de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100" dirty="0">
                <a:latin typeface="Arial"/>
                <a:cs typeface="Arial"/>
              </a:rPr>
              <a:t>izquierda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45" dirty="0">
                <a:latin typeface="Arial"/>
                <a:cs typeface="Arial"/>
              </a:rPr>
              <a:t>a</a:t>
            </a:r>
            <a:r>
              <a:rPr lang="es-CL" sz="1600" b="1" spc="150" dirty="0">
                <a:latin typeface="Arial"/>
                <a:cs typeface="Arial"/>
              </a:rPr>
              <a:t> </a:t>
            </a:r>
            <a:r>
              <a:rPr lang="es-CL" sz="1600" b="1" spc="114" dirty="0">
                <a:latin typeface="Arial"/>
                <a:cs typeface="Arial"/>
              </a:rPr>
              <a:t>derecha.</a:t>
            </a:r>
            <a:endParaRPr lang="es-CL"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  <a:tabLst>
                <a:tab pos="354965" algn="l"/>
                <a:tab pos="355600" algn="l"/>
              </a:tabLst>
            </a:pPr>
            <a:r>
              <a:rPr lang="es-CL" sz="1600" b="1" spc="45" dirty="0">
                <a:latin typeface="Arial"/>
                <a:cs typeface="Arial"/>
              </a:rPr>
              <a:t>Los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90" dirty="0">
                <a:latin typeface="Arial"/>
                <a:cs typeface="Arial"/>
              </a:rPr>
              <a:t>valores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85" dirty="0">
                <a:latin typeface="Arial"/>
                <a:cs typeface="Arial"/>
              </a:rPr>
              <a:t>de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65" dirty="0">
                <a:latin typeface="Arial"/>
                <a:cs typeface="Arial"/>
              </a:rPr>
              <a:t>las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90" dirty="0">
                <a:latin typeface="Arial"/>
                <a:cs typeface="Arial"/>
              </a:rPr>
              <a:t>distancias</a:t>
            </a:r>
            <a:r>
              <a:rPr lang="es-CL" sz="1600" b="1" spc="165" dirty="0">
                <a:latin typeface="Arial"/>
                <a:cs typeface="Arial"/>
              </a:rPr>
              <a:t> </a:t>
            </a:r>
            <a:r>
              <a:rPr lang="es-CL" sz="1600" b="1" spc="45" dirty="0">
                <a:latin typeface="Arial"/>
                <a:cs typeface="Arial"/>
              </a:rPr>
              <a:t>son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45" dirty="0">
                <a:latin typeface="Arial"/>
                <a:cs typeface="Arial"/>
              </a:rPr>
              <a:t>los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60" dirty="0">
                <a:latin typeface="Arial"/>
                <a:cs typeface="Arial"/>
              </a:rPr>
              <a:t>mismos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que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45" dirty="0">
                <a:latin typeface="Arial"/>
                <a:cs typeface="Arial"/>
              </a:rPr>
              <a:t>los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de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30" dirty="0">
                <a:latin typeface="Arial"/>
                <a:cs typeface="Arial"/>
              </a:rPr>
              <a:t>un</a:t>
            </a:r>
            <a:r>
              <a:rPr lang="es-CL" sz="1600" b="1" spc="165" dirty="0">
                <a:latin typeface="Arial"/>
                <a:cs typeface="Arial"/>
              </a:rPr>
              <a:t> </a:t>
            </a:r>
            <a:r>
              <a:rPr lang="es-CL" sz="1600" b="1" spc="85" dirty="0">
                <a:latin typeface="Arial"/>
                <a:cs typeface="Arial"/>
              </a:rPr>
              <a:t>sistema</a:t>
            </a:r>
            <a:r>
              <a:rPr lang="es-CL" sz="1600" b="1" spc="170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de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80" dirty="0">
                <a:latin typeface="Arial"/>
                <a:cs typeface="Arial"/>
              </a:rPr>
              <a:t>ejes</a:t>
            </a:r>
            <a:r>
              <a:rPr lang="es-CL" sz="1600" b="1" spc="160" dirty="0">
                <a:latin typeface="Arial"/>
                <a:cs typeface="Arial"/>
              </a:rPr>
              <a:t> </a:t>
            </a:r>
            <a:r>
              <a:rPr lang="es-CL" sz="1600" b="1" spc="75" dirty="0">
                <a:latin typeface="Arial"/>
                <a:cs typeface="Arial"/>
              </a:rPr>
              <a:t>de</a:t>
            </a:r>
            <a:r>
              <a:rPr lang="es-CL" sz="1600" b="1" spc="155" dirty="0">
                <a:latin typeface="Arial"/>
                <a:cs typeface="Arial"/>
              </a:rPr>
              <a:t> </a:t>
            </a:r>
            <a:r>
              <a:rPr lang="es-CL" sz="1600" b="1" spc="100" dirty="0">
                <a:latin typeface="Arial"/>
                <a:cs typeface="Arial"/>
              </a:rPr>
              <a:t>coordinadas.</a:t>
            </a:r>
            <a:endParaRPr lang="es-CL" sz="1600" dirty="0">
              <a:latin typeface="Arial"/>
              <a:cs typeface="Arial"/>
            </a:endParaRPr>
          </a:p>
          <a:p>
            <a:pPr marL="354965" marR="241300">
              <a:spcBef>
                <a:spcPts val="740"/>
              </a:spcBef>
            </a:pPr>
            <a:endParaRPr lang="es-CL" sz="1200" dirty="0">
              <a:latin typeface="Arial"/>
              <a:cs typeface="Arial"/>
            </a:endParaRPr>
          </a:p>
          <a:p>
            <a:pPr marL="354965" marR="241300">
              <a:lnSpc>
                <a:spcPct val="100000"/>
              </a:lnSpc>
              <a:spcBef>
                <a:spcPts val="740"/>
              </a:spcBef>
            </a:pP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1085850"/>
            <a:ext cx="62484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1085850"/>
            <a:ext cx="62484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1095375"/>
            <a:ext cx="6200775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1095375"/>
            <a:ext cx="6200775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1371600"/>
            <a:ext cx="6477000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5920" y="4605020"/>
            <a:ext cx="4032250" cy="225298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58569" y="1051560"/>
            <a:ext cx="6480809" cy="317754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539750" y="260350"/>
            <a:ext cx="7919720" cy="720090"/>
          </a:xfrm>
          <a:custGeom>
            <a:avLst/>
            <a:gdLst/>
            <a:ahLst/>
            <a:cxnLst/>
            <a:rect l="l" t="t" r="r" b="b"/>
            <a:pathLst>
              <a:path w="7919720" h="720090">
                <a:moveTo>
                  <a:pt x="7919720" y="0"/>
                </a:moveTo>
                <a:lnTo>
                  <a:pt x="0" y="0"/>
                </a:lnTo>
                <a:lnTo>
                  <a:pt x="0" y="720089"/>
                </a:lnTo>
                <a:lnTo>
                  <a:pt x="3959860" y="720089"/>
                </a:lnTo>
                <a:lnTo>
                  <a:pt x="7919720" y="720089"/>
                </a:lnTo>
                <a:lnTo>
                  <a:pt x="791972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9750" y="260350"/>
            <a:ext cx="7919720" cy="72009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177800" rIns="0" bIns="0" rtlCol="0">
            <a:spAutoFit/>
          </a:bodyPr>
          <a:lstStyle/>
          <a:p>
            <a:pPr marL="263525">
              <a:lnSpc>
                <a:spcPct val="100000"/>
              </a:lnSpc>
              <a:spcBef>
                <a:spcPts val="1400"/>
              </a:spcBef>
            </a:pPr>
            <a:r>
              <a:rPr sz="2400" b="1" spc="-5" dirty="0">
                <a:latin typeface="Arial"/>
                <a:cs typeface="Arial"/>
              </a:rPr>
              <a:t>ELEMENTOS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DE </a:t>
            </a:r>
            <a:r>
              <a:rPr sz="2400" b="1" dirty="0">
                <a:latin typeface="Arial"/>
                <a:cs typeface="Arial"/>
              </a:rPr>
              <a:t>LOS</a:t>
            </a:r>
            <a:r>
              <a:rPr sz="2400" b="1" spc="-5" dirty="0">
                <a:latin typeface="Arial"/>
                <a:cs typeface="Arial"/>
              </a:rPr>
              <a:t> ESPEJOS </a:t>
            </a:r>
            <a:r>
              <a:rPr sz="2400" b="1" dirty="0">
                <a:latin typeface="Arial"/>
                <a:cs typeface="Arial"/>
              </a:rPr>
              <a:t>Y</a:t>
            </a:r>
            <a:r>
              <a:rPr sz="2400" b="1" spc="-5" dirty="0">
                <a:latin typeface="Arial"/>
                <a:cs typeface="Arial"/>
              </a:rPr>
              <a:t> DE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LAS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LENTES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3975" y="1371600"/>
            <a:ext cx="6477000" cy="43719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400" y="5177790"/>
            <a:ext cx="5620385" cy="7442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1800" spc="-10" dirty="0">
                <a:latin typeface="Arial MT"/>
                <a:cs typeface="Arial MT"/>
              </a:rPr>
              <a:t>La</a:t>
            </a:r>
            <a:r>
              <a:rPr sz="1800" spc="-5" dirty="0">
                <a:latin typeface="Arial MT"/>
                <a:cs typeface="Arial MT"/>
              </a:rPr>
              <a:t> imagen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virtual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derecha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igual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2944495" algn="l"/>
              </a:tabLst>
            </a:pPr>
            <a:r>
              <a:rPr sz="1800" dirty="0">
                <a:latin typeface="Arial MT"/>
                <a:cs typeface="Arial MT"/>
              </a:rPr>
              <a:t>El </a:t>
            </a:r>
            <a:r>
              <a:rPr sz="1800" spc="-10" dirty="0">
                <a:latin typeface="Arial MT"/>
                <a:cs typeface="Arial MT"/>
              </a:rPr>
              <a:t>espejo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eje de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simetría	ente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el</a:t>
            </a:r>
            <a:r>
              <a:rPr sz="1800" spc="-10" dirty="0">
                <a:latin typeface="Arial MT"/>
                <a:cs typeface="Arial MT"/>
              </a:rPr>
              <a:t> objeto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imagen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87450" y="764540"/>
            <a:ext cx="6871970" cy="3538220"/>
            <a:chOff x="1187450" y="764540"/>
            <a:chExt cx="6871970" cy="35382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7450" y="764540"/>
              <a:ext cx="6871937" cy="35378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059429" y="2061209"/>
              <a:ext cx="1656080" cy="0"/>
            </a:xfrm>
            <a:custGeom>
              <a:avLst/>
              <a:gdLst/>
              <a:ahLst/>
              <a:cxnLst/>
              <a:rect l="l" t="t" r="r" b="b"/>
              <a:pathLst>
                <a:path w="1656079">
                  <a:moveTo>
                    <a:pt x="1656080" y="0"/>
                  </a:moveTo>
                  <a:lnTo>
                    <a:pt x="0" y="0"/>
                  </a:lnTo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5739" y="1882139"/>
            <a:ext cx="7128509" cy="313181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9499" y="697053"/>
            <a:ext cx="3577640" cy="261521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500879" y="3716020"/>
            <a:ext cx="3600450" cy="2366010"/>
            <a:chOff x="4500879" y="3716020"/>
            <a:chExt cx="3600450" cy="236601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00879" y="3716020"/>
              <a:ext cx="3600450" cy="236601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003799" y="4292600"/>
              <a:ext cx="2952750" cy="935990"/>
            </a:xfrm>
            <a:custGeom>
              <a:avLst/>
              <a:gdLst/>
              <a:ahLst/>
              <a:cxnLst/>
              <a:rect l="l" t="t" r="r" b="b"/>
              <a:pathLst>
                <a:path w="2952750" h="935989">
                  <a:moveTo>
                    <a:pt x="144779" y="0"/>
                  </a:moveTo>
                  <a:lnTo>
                    <a:pt x="2952750" y="935989"/>
                  </a:lnTo>
                </a:path>
                <a:path w="2952750" h="935989">
                  <a:moveTo>
                    <a:pt x="2879090" y="934719"/>
                  </a:moveTo>
                  <a:lnTo>
                    <a:pt x="0" y="934719"/>
                  </a:lnTo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826769" y="980439"/>
            <a:ext cx="3097530" cy="1079500"/>
          </a:xfrm>
          <a:custGeom>
            <a:avLst/>
            <a:gdLst/>
            <a:ahLst/>
            <a:cxnLst/>
            <a:rect l="l" t="t" r="r" b="b"/>
            <a:pathLst>
              <a:path w="3097529" h="1079500">
                <a:moveTo>
                  <a:pt x="3097530" y="0"/>
                </a:moveTo>
                <a:lnTo>
                  <a:pt x="0" y="0"/>
                </a:lnTo>
                <a:lnTo>
                  <a:pt x="0" y="1079500"/>
                </a:lnTo>
                <a:lnTo>
                  <a:pt x="1549400" y="1079500"/>
                </a:lnTo>
                <a:lnTo>
                  <a:pt x="3097530" y="1079500"/>
                </a:lnTo>
                <a:lnTo>
                  <a:pt x="309753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26769" y="980439"/>
            <a:ext cx="3097530" cy="107950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494030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ESPEJO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CONVEXO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42669" y="4220209"/>
            <a:ext cx="3168650" cy="1008380"/>
          </a:xfrm>
          <a:custGeom>
            <a:avLst/>
            <a:gdLst/>
            <a:ahLst/>
            <a:cxnLst/>
            <a:rect l="l" t="t" r="r" b="b"/>
            <a:pathLst>
              <a:path w="3168650" h="1008379">
                <a:moveTo>
                  <a:pt x="3168650" y="0"/>
                </a:moveTo>
                <a:lnTo>
                  <a:pt x="0" y="0"/>
                </a:lnTo>
                <a:lnTo>
                  <a:pt x="0" y="1008379"/>
                </a:lnTo>
                <a:lnTo>
                  <a:pt x="1584960" y="1008379"/>
                </a:lnTo>
                <a:lnTo>
                  <a:pt x="3168650" y="1008379"/>
                </a:lnTo>
                <a:lnTo>
                  <a:pt x="316865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42669" y="4220209"/>
            <a:ext cx="3168650" cy="100838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491490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ESPEJO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CÓNCAVO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6769" y="1699260"/>
            <a:ext cx="7273290" cy="45567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090920" y="1301750"/>
            <a:ext cx="1512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DIVERGENTE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1460" y="1230629"/>
            <a:ext cx="17900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CONVERGENTE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31820" y="405129"/>
            <a:ext cx="2664460" cy="647700"/>
          </a:xfrm>
          <a:custGeom>
            <a:avLst/>
            <a:gdLst/>
            <a:ahLst/>
            <a:cxnLst/>
            <a:rect l="l" t="t" r="r" b="b"/>
            <a:pathLst>
              <a:path w="2664460" h="647700">
                <a:moveTo>
                  <a:pt x="2664460" y="0"/>
                </a:moveTo>
                <a:lnTo>
                  <a:pt x="0" y="0"/>
                </a:lnTo>
                <a:lnTo>
                  <a:pt x="0" y="647700"/>
                </a:lnTo>
                <a:lnTo>
                  <a:pt x="1332230" y="647700"/>
                </a:lnTo>
                <a:lnTo>
                  <a:pt x="2664460" y="647700"/>
                </a:lnTo>
                <a:lnTo>
                  <a:pt x="266446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131820" y="405129"/>
            <a:ext cx="2664460" cy="64770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633730">
              <a:lnSpc>
                <a:spcPct val="100000"/>
              </a:lnSpc>
              <a:spcBef>
                <a:spcPts val="869"/>
              </a:spcBef>
            </a:pPr>
            <a:r>
              <a:rPr sz="2800" b="1" spc="-10" dirty="0">
                <a:latin typeface="Arial"/>
                <a:cs typeface="Arial"/>
              </a:rPr>
              <a:t>LENTES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691" y="457200"/>
            <a:ext cx="8719308" cy="615696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5739" y="1104900"/>
            <a:ext cx="6696709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4081" y="1339850"/>
            <a:ext cx="6948968" cy="432054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970" y="256602"/>
            <a:ext cx="8354059" cy="615188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970" y="403859"/>
            <a:ext cx="8425180" cy="60490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2125" y="1209675"/>
            <a:ext cx="5562600" cy="31337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1209675"/>
            <a:ext cx="6057900" cy="37433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2852420"/>
            <a:ext cx="2391409" cy="191515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15920" y="2781300"/>
            <a:ext cx="2143760" cy="214376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TREN</a:t>
            </a:r>
            <a:r>
              <a:rPr spc="-45" dirty="0"/>
              <a:t> </a:t>
            </a:r>
            <a:r>
              <a:rPr spc="5" dirty="0"/>
              <a:t>DE</a:t>
            </a:r>
            <a:r>
              <a:rPr spc="-55" dirty="0"/>
              <a:t> </a:t>
            </a:r>
            <a:r>
              <a:rPr dirty="0"/>
              <a:t>ONDAS</a:t>
            </a:r>
          </a:p>
        </p:txBody>
      </p:sp>
      <p:sp>
        <p:nvSpPr>
          <p:cNvPr id="5" name="object 5"/>
          <p:cNvSpPr/>
          <p:nvPr/>
        </p:nvSpPr>
        <p:spPr>
          <a:xfrm>
            <a:off x="539750" y="1628139"/>
            <a:ext cx="7992109" cy="792480"/>
          </a:xfrm>
          <a:custGeom>
            <a:avLst/>
            <a:gdLst/>
            <a:ahLst/>
            <a:cxnLst/>
            <a:rect l="l" t="t" r="r" b="b"/>
            <a:pathLst>
              <a:path w="7992109" h="792480">
                <a:moveTo>
                  <a:pt x="7992109" y="0"/>
                </a:moveTo>
                <a:lnTo>
                  <a:pt x="0" y="0"/>
                </a:lnTo>
                <a:lnTo>
                  <a:pt x="0" y="792480"/>
                </a:lnTo>
                <a:lnTo>
                  <a:pt x="3995420" y="792480"/>
                </a:lnTo>
                <a:lnTo>
                  <a:pt x="7992109" y="792480"/>
                </a:lnTo>
                <a:lnTo>
                  <a:pt x="7992109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9750" y="1628139"/>
            <a:ext cx="7992109" cy="79248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88900" marR="187960">
              <a:lnSpc>
                <a:spcPct val="100000"/>
              </a:lnSpc>
            </a:pPr>
            <a:r>
              <a:rPr sz="1000" spc="-10" dirty="0">
                <a:latin typeface="Arial MT"/>
                <a:cs typeface="Arial MT"/>
              </a:rPr>
              <a:t>DESDE </a:t>
            </a:r>
            <a:r>
              <a:rPr sz="1000" spc="-5" dirty="0">
                <a:latin typeface="Arial MT"/>
                <a:cs typeface="Arial MT"/>
              </a:rPr>
              <a:t>UN PUNTO LUMINOSO, </a:t>
            </a:r>
            <a:r>
              <a:rPr sz="1000" spc="-10" dirty="0">
                <a:latin typeface="Arial MT"/>
                <a:cs typeface="Arial MT"/>
              </a:rPr>
              <a:t>DESDE </a:t>
            </a:r>
            <a:r>
              <a:rPr sz="1000" spc="-5" dirty="0">
                <a:latin typeface="Arial MT"/>
                <a:cs typeface="Arial MT"/>
              </a:rPr>
              <a:t>UN PUNTO DONDE SE PRODUCE UN SONIDO </a:t>
            </a:r>
            <a:r>
              <a:rPr sz="1000" dirty="0">
                <a:latin typeface="Arial MT"/>
                <a:cs typeface="Arial MT"/>
              </a:rPr>
              <a:t>O </a:t>
            </a:r>
            <a:r>
              <a:rPr sz="1000" spc="-10" dirty="0">
                <a:latin typeface="Arial MT"/>
                <a:cs typeface="Arial MT"/>
              </a:rPr>
              <a:t>DESDE </a:t>
            </a:r>
            <a:r>
              <a:rPr sz="1000" spc="-5" dirty="0">
                <a:latin typeface="Arial MT"/>
                <a:cs typeface="Arial MT"/>
              </a:rPr>
              <a:t>CUALQUIER PUNTO DONDE SE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PRODUCE UNA </a:t>
            </a:r>
            <a:r>
              <a:rPr sz="1000" spc="-10" dirty="0">
                <a:latin typeface="Arial MT"/>
                <a:cs typeface="Arial MT"/>
              </a:rPr>
              <a:t>PERTURVACIÓN SE </a:t>
            </a:r>
            <a:r>
              <a:rPr sz="1000" spc="-5" dirty="0">
                <a:latin typeface="Arial MT"/>
                <a:cs typeface="Arial MT"/>
              </a:rPr>
              <a:t>EMITEN ONDAS EN </a:t>
            </a:r>
            <a:r>
              <a:rPr sz="1000" dirty="0">
                <a:latin typeface="Arial MT"/>
                <a:cs typeface="Arial MT"/>
              </a:rPr>
              <a:t>TODOS LOS </a:t>
            </a:r>
            <a:r>
              <a:rPr sz="1000" spc="-5" dirty="0">
                <a:latin typeface="Arial MT"/>
                <a:cs typeface="Arial MT"/>
              </a:rPr>
              <a:t>SETIDOS, </a:t>
            </a:r>
            <a:r>
              <a:rPr sz="1000" dirty="0">
                <a:latin typeface="Arial MT"/>
                <a:cs typeface="Arial MT"/>
              </a:rPr>
              <a:t>A </a:t>
            </a:r>
            <a:r>
              <a:rPr sz="1000" spc="-10" dirty="0">
                <a:latin typeface="Arial MT"/>
                <a:cs typeface="Arial MT"/>
              </a:rPr>
              <a:t>ESAS </a:t>
            </a:r>
            <a:r>
              <a:rPr sz="1000" spc="-5" dirty="0">
                <a:latin typeface="Arial MT"/>
                <a:cs typeface="Arial MT"/>
              </a:rPr>
              <a:t>ONDAS </a:t>
            </a:r>
            <a:r>
              <a:rPr sz="1000" spc="-10" dirty="0">
                <a:latin typeface="Arial MT"/>
                <a:cs typeface="Arial MT"/>
              </a:rPr>
              <a:t>EMITIDAS LES LLAMAMOS 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TRENES </a:t>
            </a:r>
            <a:r>
              <a:rPr sz="1000" spc="-5" dirty="0">
                <a:latin typeface="Arial MT"/>
                <a:cs typeface="Arial MT"/>
              </a:rPr>
              <a:t>DE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ONDAS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0869" y="2923539"/>
            <a:ext cx="2039620" cy="18008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00020" y="549909"/>
            <a:ext cx="2951480" cy="1007110"/>
          </a:xfrm>
          <a:custGeom>
            <a:avLst/>
            <a:gdLst/>
            <a:ahLst/>
            <a:cxnLst/>
            <a:rect l="l" t="t" r="r" b="b"/>
            <a:pathLst>
              <a:path w="2951479" h="1007110">
                <a:moveTo>
                  <a:pt x="2951480" y="0"/>
                </a:moveTo>
                <a:lnTo>
                  <a:pt x="0" y="0"/>
                </a:lnTo>
                <a:lnTo>
                  <a:pt x="0" y="1007110"/>
                </a:lnTo>
                <a:lnTo>
                  <a:pt x="1475740" y="1007110"/>
                </a:lnTo>
                <a:lnTo>
                  <a:pt x="2951480" y="1007110"/>
                </a:lnTo>
                <a:lnTo>
                  <a:pt x="295148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00020" y="549909"/>
            <a:ext cx="2951480" cy="100711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168910" rIns="0" bIns="0" rtlCol="0">
            <a:spAutoFit/>
          </a:bodyPr>
          <a:lstStyle/>
          <a:p>
            <a:pPr marL="667385">
              <a:lnSpc>
                <a:spcPct val="100000"/>
              </a:lnSpc>
              <a:spcBef>
                <a:spcPts val="1330"/>
              </a:spcBef>
            </a:pPr>
            <a:r>
              <a:rPr sz="4400" b="1" dirty="0">
                <a:latin typeface="Arial"/>
                <a:cs typeface="Arial"/>
              </a:rPr>
              <a:t>RAYO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3650" y="1662429"/>
            <a:ext cx="6813550" cy="967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209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EN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ÓPTICA,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LLAMAMOS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RAYO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LA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REPRESENTACIÓN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GEOMÉTRICA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</a:t>
            </a:r>
            <a:r>
              <a:rPr sz="1400" b="1" spc="5" dirty="0">
                <a:latin typeface="Arial"/>
                <a:cs typeface="Arial"/>
              </a:rPr>
              <a:t> UN 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TREN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ONDAS.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ES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UN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CONCEPTO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IMAGINARIO,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LO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REAL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SON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LAS</a:t>
            </a:r>
            <a:r>
              <a:rPr sz="1400" b="1" spc="5" dirty="0">
                <a:latin typeface="Arial"/>
                <a:cs typeface="Arial"/>
              </a:rPr>
              <a:t> ONDAS</a:t>
            </a:r>
            <a:endParaRPr sz="1400">
              <a:latin typeface="Arial"/>
              <a:cs typeface="Arial"/>
            </a:endParaRPr>
          </a:p>
          <a:p>
            <a:pPr marL="301625" marR="5080">
              <a:lnSpc>
                <a:spcPct val="100000"/>
              </a:lnSpc>
              <a:spcBef>
                <a:spcPts val="1180"/>
              </a:spcBef>
            </a:pPr>
            <a:r>
              <a:rPr sz="1200" dirty="0">
                <a:latin typeface="Arial MT"/>
                <a:cs typeface="Arial MT"/>
              </a:rPr>
              <a:t>A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PARTIR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AHORA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TRABAJAREMOS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RAYOS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EN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LUGAR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ONDAS,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YA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QUE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FACILITAN </a:t>
            </a:r>
            <a:r>
              <a:rPr sz="1200" dirty="0">
                <a:latin typeface="Arial MT"/>
                <a:cs typeface="Arial MT"/>
              </a:rPr>
              <a:t>EL</a:t>
            </a:r>
            <a:r>
              <a:rPr sz="1200" spc="-5" dirty="0">
                <a:latin typeface="Arial MT"/>
                <a:cs typeface="Arial MT"/>
              </a:rPr>
              <a:t> ESTUDIO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340610" y="3140710"/>
            <a:ext cx="4103370" cy="2524760"/>
            <a:chOff x="2340610" y="3140710"/>
            <a:chExt cx="4103370" cy="2524760"/>
          </a:xfrm>
        </p:grpSpPr>
        <p:sp>
          <p:nvSpPr>
            <p:cNvPr id="6" name="object 6"/>
            <p:cNvSpPr/>
            <p:nvPr/>
          </p:nvSpPr>
          <p:spPr>
            <a:xfrm>
              <a:off x="3200400" y="4149089"/>
              <a:ext cx="1226820" cy="1516380"/>
            </a:xfrm>
            <a:custGeom>
              <a:avLst/>
              <a:gdLst/>
              <a:ahLst/>
              <a:cxnLst/>
              <a:rect l="l" t="t" r="r" b="b"/>
              <a:pathLst>
                <a:path w="1226820" h="1516379">
                  <a:moveTo>
                    <a:pt x="1226820" y="0"/>
                  </a:moveTo>
                  <a:lnTo>
                    <a:pt x="1150620" y="35560"/>
                  </a:lnTo>
                  <a:lnTo>
                    <a:pt x="1175740" y="55778"/>
                  </a:lnTo>
                  <a:lnTo>
                    <a:pt x="0" y="1510030"/>
                  </a:lnTo>
                  <a:lnTo>
                    <a:pt x="6350" y="1516380"/>
                  </a:lnTo>
                  <a:lnTo>
                    <a:pt x="1183474" y="61988"/>
                  </a:lnTo>
                  <a:lnTo>
                    <a:pt x="1209040" y="82550"/>
                  </a:lnTo>
                  <a:lnTo>
                    <a:pt x="12268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0610" y="3140710"/>
              <a:ext cx="4103370" cy="220599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484120" y="3213100"/>
              <a:ext cx="3816350" cy="287020"/>
            </a:xfrm>
            <a:custGeom>
              <a:avLst/>
              <a:gdLst/>
              <a:ahLst/>
              <a:cxnLst/>
              <a:rect l="l" t="t" r="r" b="b"/>
              <a:pathLst>
                <a:path w="3816350" h="287020">
                  <a:moveTo>
                    <a:pt x="3816350" y="0"/>
                  </a:moveTo>
                  <a:lnTo>
                    <a:pt x="0" y="0"/>
                  </a:lnTo>
                  <a:lnTo>
                    <a:pt x="0" y="287020"/>
                  </a:lnTo>
                  <a:lnTo>
                    <a:pt x="1907540" y="287020"/>
                  </a:lnTo>
                  <a:lnTo>
                    <a:pt x="3816350" y="287020"/>
                  </a:lnTo>
                  <a:lnTo>
                    <a:pt x="3816350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84120" y="3213100"/>
              <a:ext cx="3816350" cy="287020"/>
            </a:xfrm>
            <a:custGeom>
              <a:avLst/>
              <a:gdLst/>
              <a:ahLst/>
              <a:cxnLst/>
              <a:rect l="l" t="t" r="r" b="b"/>
              <a:pathLst>
                <a:path w="3816350" h="287020">
                  <a:moveTo>
                    <a:pt x="1907540" y="287020"/>
                  </a:moveTo>
                  <a:lnTo>
                    <a:pt x="0" y="287020"/>
                  </a:lnTo>
                  <a:lnTo>
                    <a:pt x="0" y="0"/>
                  </a:lnTo>
                  <a:lnTo>
                    <a:pt x="3816350" y="0"/>
                  </a:lnTo>
                  <a:lnTo>
                    <a:pt x="3816350" y="287020"/>
                  </a:lnTo>
                  <a:lnTo>
                    <a:pt x="1907540" y="28702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56510" y="4869180"/>
              <a:ext cx="3743960" cy="359410"/>
            </a:xfrm>
            <a:custGeom>
              <a:avLst/>
              <a:gdLst/>
              <a:ahLst/>
              <a:cxnLst/>
              <a:rect l="l" t="t" r="r" b="b"/>
              <a:pathLst>
                <a:path w="3743960" h="359410">
                  <a:moveTo>
                    <a:pt x="3743960" y="0"/>
                  </a:moveTo>
                  <a:lnTo>
                    <a:pt x="0" y="0"/>
                  </a:lnTo>
                  <a:lnTo>
                    <a:pt x="0" y="359410"/>
                  </a:lnTo>
                  <a:lnTo>
                    <a:pt x="1871979" y="359410"/>
                  </a:lnTo>
                  <a:lnTo>
                    <a:pt x="3743960" y="359410"/>
                  </a:lnTo>
                  <a:lnTo>
                    <a:pt x="3743960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556510" y="4869180"/>
              <a:ext cx="3743960" cy="359410"/>
            </a:xfrm>
            <a:custGeom>
              <a:avLst/>
              <a:gdLst/>
              <a:ahLst/>
              <a:cxnLst/>
              <a:rect l="l" t="t" r="r" b="b"/>
              <a:pathLst>
                <a:path w="3743960" h="359410">
                  <a:moveTo>
                    <a:pt x="1871979" y="359410"/>
                  </a:moveTo>
                  <a:lnTo>
                    <a:pt x="0" y="359410"/>
                  </a:lnTo>
                  <a:lnTo>
                    <a:pt x="0" y="0"/>
                  </a:lnTo>
                  <a:lnTo>
                    <a:pt x="3743960" y="0"/>
                  </a:lnTo>
                  <a:lnTo>
                    <a:pt x="3743960" y="359410"/>
                  </a:lnTo>
                  <a:lnTo>
                    <a:pt x="1871979" y="3594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87040" y="4063999"/>
              <a:ext cx="2880360" cy="171450"/>
            </a:xfrm>
            <a:custGeom>
              <a:avLst/>
              <a:gdLst/>
              <a:ahLst/>
              <a:cxnLst/>
              <a:rect l="l" t="t" r="r" b="b"/>
              <a:pathLst>
                <a:path w="2880360" h="171450">
                  <a:moveTo>
                    <a:pt x="2880360" y="86360"/>
                  </a:moveTo>
                  <a:lnTo>
                    <a:pt x="2708910" y="0"/>
                  </a:lnTo>
                  <a:lnTo>
                    <a:pt x="2708910" y="57150"/>
                  </a:lnTo>
                  <a:lnTo>
                    <a:pt x="0" y="57150"/>
                  </a:lnTo>
                  <a:lnTo>
                    <a:pt x="0" y="114300"/>
                  </a:lnTo>
                  <a:lnTo>
                    <a:pt x="2708910" y="114300"/>
                  </a:lnTo>
                  <a:lnTo>
                    <a:pt x="2708910" y="171450"/>
                  </a:lnTo>
                  <a:lnTo>
                    <a:pt x="2880360" y="86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703829" y="5694679"/>
            <a:ext cx="673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R</a:t>
            </a:r>
            <a:r>
              <a:rPr sz="1800" dirty="0">
                <a:latin typeface="Arial MT"/>
                <a:cs typeface="Arial MT"/>
              </a:rPr>
              <a:t>AYO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3975" y="1371600"/>
            <a:ext cx="6381750" cy="42100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1095375"/>
            <a:ext cx="6200775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1095375"/>
            <a:ext cx="6200775" cy="4286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381</Words>
  <Application>Microsoft Office PowerPoint</Application>
  <PresentationFormat>Presentación en pantalla (4:3)</PresentationFormat>
  <Paragraphs>39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5" baseType="lpstr">
      <vt:lpstr>SimSun</vt:lpstr>
      <vt:lpstr>Arial</vt:lpstr>
      <vt:lpstr>Arial MT</vt:lpstr>
      <vt:lpstr>Calibri</vt:lpstr>
      <vt:lpstr>Times New Roman</vt:lpstr>
      <vt:lpstr>Office Theme</vt:lpstr>
      <vt:lpstr>ESPEJOS Y LENTES</vt:lpstr>
      <vt:lpstr>Presentación de PowerPoint</vt:lpstr>
      <vt:lpstr>Presentación de PowerPoint</vt:lpstr>
      <vt:lpstr>Presentación de PowerPoint</vt:lpstr>
      <vt:lpstr>TREN DE ONDAS</vt:lpstr>
      <vt:lpstr>RAYO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ÓPTICA</vt:lpstr>
      <vt:lpstr>ÓPTICA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ELEMENTOS DE LOS ESPEJOS Y DE LAS LENTES</vt:lpstr>
      <vt:lpstr>Presentación de PowerPoint</vt:lpstr>
      <vt:lpstr>Presentación de PowerPoint</vt:lpstr>
      <vt:lpstr>Presentación de PowerPoint</vt:lpstr>
      <vt:lpstr>Presentación de PowerPoint</vt:lpstr>
      <vt:lpstr>LENTES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JOSE MARI</dc:creator>
  <cp:lastModifiedBy>Roberto</cp:lastModifiedBy>
  <cp:revision>1</cp:revision>
  <dcterms:created xsi:type="dcterms:W3CDTF">2021-08-25T20:54:13Z</dcterms:created>
  <dcterms:modified xsi:type="dcterms:W3CDTF">2021-08-26T02:14:55Z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2011-04-04T00:00:00Z</vt:filetime>
  </property>
  <property fmtid="{D5CDD505-2E9C-101B-9397-08002B2CF9AE}" pid="3" name="Creator">
    <vt:lpwstr>Impress</vt:lpwstr>
  </property>
  <property fmtid="{D5CDD505-2E9C-101B-9397-08002B2CF9AE}" pid="4" name="LastSaved">
    <vt:filetime>2011-04-04T00:00:00Z</vt:filetime>
  </property>
</Properties>
</file>