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activeX/activeX1.xml" ContentType="application/vnd.ms-office.activeX+xml"/>
  <Override PartName="/ppt/activeX/activeX1.bin" ContentType="application/vnd.ms-office.activeX"/>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63" r:id="rId1"/>
  </p:sldMasterIdLst>
  <p:notesMasterIdLst>
    <p:notesMasterId r:id="rId85"/>
  </p:notesMasterIdLst>
  <p:handoutMasterIdLst>
    <p:handoutMasterId r:id="rId86"/>
  </p:handoutMasterIdLst>
  <p:sldIdLst>
    <p:sldId id="388" r:id="rId2"/>
    <p:sldId id="542" r:id="rId3"/>
    <p:sldId id="389" r:id="rId4"/>
    <p:sldId id="391" r:id="rId5"/>
    <p:sldId id="398" r:id="rId6"/>
    <p:sldId id="392" r:id="rId7"/>
    <p:sldId id="545" r:id="rId8"/>
    <p:sldId id="546" r:id="rId9"/>
    <p:sldId id="547" r:id="rId10"/>
    <p:sldId id="393" r:id="rId11"/>
    <p:sldId id="394" r:id="rId12"/>
    <p:sldId id="395" r:id="rId13"/>
    <p:sldId id="588" r:id="rId14"/>
    <p:sldId id="554" r:id="rId15"/>
    <p:sldId id="555" r:id="rId16"/>
    <p:sldId id="556" r:id="rId17"/>
    <p:sldId id="557" r:id="rId18"/>
    <p:sldId id="558" r:id="rId19"/>
    <p:sldId id="396" r:id="rId20"/>
    <p:sldId id="565" r:id="rId21"/>
    <p:sldId id="397" r:id="rId22"/>
    <p:sldId id="399" r:id="rId23"/>
    <p:sldId id="400" r:id="rId24"/>
    <p:sldId id="401" r:id="rId25"/>
    <p:sldId id="402" r:id="rId26"/>
    <p:sldId id="403" r:id="rId27"/>
    <p:sldId id="404" r:id="rId28"/>
    <p:sldId id="405" r:id="rId29"/>
    <p:sldId id="406" r:id="rId30"/>
    <p:sldId id="417" r:id="rId31"/>
    <p:sldId id="418" r:id="rId32"/>
    <p:sldId id="419" r:id="rId33"/>
    <p:sldId id="420" r:id="rId34"/>
    <p:sldId id="421" r:id="rId35"/>
    <p:sldId id="422" r:id="rId36"/>
    <p:sldId id="423" r:id="rId37"/>
    <p:sldId id="424" r:id="rId38"/>
    <p:sldId id="425" r:id="rId39"/>
    <p:sldId id="426" r:id="rId40"/>
    <p:sldId id="429" r:id="rId41"/>
    <p:sldId id="430" r:id="rId42"/>
    <p:sldId id="431" r:id="rId43"/>
    <p:sldId id="434" r:id="rId44"/>
    <p:sldId id="435" r:id="rId45"/>
    <p:sldId id="438" r:id="rId46"/>
    <p:sldId id="436" r:id="rId47"/>
    <p:sldId id="440" r:id="rId48"/>
    <p:sldId id="567" r:id="rId49"/>
    <p:sldId id="490" r:id="rId50"/>
    <p:sldId id="491" r:id="rId51"/>
    <p:sldId id="492" r:id="rId52"/>
    <p:sldId id="569" r:id="rId53"/>
    <p:sldId id="570" r:id="rId54"/>
    <p:sldId id="571" r:id="rId55"/>
    <p:sldId id="572" r:id="rId56"/>
    <p:sldId id="441" r:id="rId57"/>
    <p:sldId id="442" r:id="rId58"/>
    <p:sldId id="443" r:id="rId59"/>
    <p:sldId id="444" r:id="rId60"/>
    <p:sldId id="445" r:id="rId61"/>
    <p:sldId id="446" r:id="rId62"/>
    <p:sldId id="447" r:id="rId63"/>
    <p:sldId id="448" r:id="rId64"/>
    <p:sldId id="449" r:id="rId65"/>
    <p:sldId id="450" r:id="rId66"/>
    <p:sldId id="451" r:id="rId67"/>
    <p:sldId id="573" r:id="rId68"/>
    <p:sldId id="575" r:id="rId69"/>
    <p:sldId id="580" r:id="rId70"/>
    <p:sldId id="587" r:id="rId71"/>
    <p:sldId id="585" r:id="rId72"/>
    <p:sldId id="579" r:id="rId73"/>
    <p:sldId id="576" r:id="rId74"/>
    <p:sldId id="581" r:id="rId75"/>
    <p:sldId id="577" r:id="rId76"/>
    <p:sldId id="578" r:id="rId77"/>
    <p:sldId id="574" r:id="rId78"/>
    <p:sldId id="562" r:id="rId79"/>
    <p:sldId id="563" r:id="rId80"/>
    <p:sldId id="452" r:id="rId81"/>
    <p:sldId id="453" r:id="rId82"/>
    <p:sldId id="454" r:id="rId83"/>
    <p:sldId id="455" r:id="rId84"/>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8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initials="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AFB5B5"/>
    <a:srgbClr val="841221"/>
    <a:srgbClr val="E05252"/>
    <a:srgbClr val="FF7C80"/>
    <a:srgbClr val="FF9900"/>
    <a:srgbClr val="6C1216"/>
    <a:srgbClr val="C21E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0" d="100"/>
          <a:sy n="110" d="100"/>
        </p:scale>
        <p:origin x="1626" y="114"/>
      </p:cViewPr>
      <p:guideLst>
        <p:guide orient="horz" pos="3680"/>
        <p:guide pos="2880"/>
      </p:guideLst>
    </p:cSldViewPr>
  </p:slideViewPr>
  <p:notesTextViewPr>
    <p:cViewPr>
      <p:scale>
        <a:sx n="3" d="2"/>
        <a:sy n="3" d="2"/>
      </p:scale>
      <p:origin x="0" y="0"/>
    </p:cViewPr>
  </p:notesTextViewPr>
  <p:sorterViewPr>
    <p:cViewPr>
      <p:scale>
        <a:sx n="150" d="100"/>
        <a:sy n="150" d="100"/>
      </p:scale>
      <p:origin x="0" y="0"/>
    </p:cViewPr>
  </p:sorterViewPr>
  <p:notesViewPr>
    <p:cSldViewPr snapToGrid="0">
      <p:cViewPr varScale="1">
        <p:scale>
          <a:sx n="54" d="100"/>
          <a:sy n="54" d="100"/>
        </p:scale>
        <p:origin x="2796" y="4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commentAuthors" Target="commentAuthor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comments/comment1.xml><?xml version="1.0" encoding="utf-8"?>
<p:cmLst xmlns:a="http://schemas.openxmlformats.org/drawingml/2006/main" xmlns:r="http://schemas.openxmlformats.org/officeDocument/2006/relationships" xmlns:p="http://schemas.openxmlformats.org/presentationml/2006/main">
  <p:cm authorId="1" dt="2018-06-18T13:52:32.623" idx="1">
    <p:pos x="10" y="10"/>
    <p:text/>
  </p:cm>
</p:cmLst>
</file>

<file path=ppt/drawings/_rels/vmlDrawing1.v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image" Target="../media/image38.emf"/><Relationship Id="rId6" Type="http://schemas.openxmlformats.org/officeDocument/2006/relationships/image" Target="../media/image43.emf"/><Relationship Id="rId5" Type="http://schemas.openxmlformats.org/officeDocument/2006/relationships/image" Target="../media/image42.emf"/><Relationship Id="rId4" Type="http://schemas.openxmlformats.org/officeDocument/2006/relationships/image" Target="../media/image4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68.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176.wmf"/><Relationship Id="rId3" Type="http://schemas.openxmlformats.org/officeDocument/2006/relationships/image" Target="../media/image171.wmf"/><Relationship Id="rId7" Type="http://schemas.openxmlformats.org/officeDocument/2006/relationships/image" Target="../media/image175.wmf"/><Relationship Id="rId2" Type="http://schemas.openxmlformats.org/officeDocument/2006/relationships/image" Target="../media/image170.wmf"/><Relationship Id="rId1" Type="http://schemas.openxmlformats.org/officeDocument/2006/relationships/image" Target="../media/image169.wmf"/><Relationship Id="rId6" Type="http://schemas.openxmlformats.org/officeDocument/2006/relationships/image" Target="../media/image174.wmf"/><Relationship Id="rId5" Type="http://schemas.openxmlformats.org/officeDocument/2006/relationships/image" Target="../media/image173.wmf"/><Relationship Id="rId10" Type="http://schemas.openxmlformats.org/officeDocument/2006/relationships/image" Target="../media/image178.wmf"/><Relationship Id="rId4" Type="http://schemas.openxmlformats.org/officeDocument/2006/relationships/image" Target="../media/image172.wmf"/><Relationship Id="rId9" Type="http://schemas.openxmlformats.org/officeDocument/2006/relationships/image" Target="../media/image17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image" Target="../media/image47.emf"/><Relationship Id="rId6" Type="http://schemas.openxmlformats.org/officeDocument/2006/relationships/image" Target="../media/image52.emf"/><Relationship Id="rId5" Type="http://schemas.openxmlformats.org/officeDocument/2006/relationships/image" Target="../media/image51.emf"/><Relationship Id="rId4" Type="http://schemas.openxmlformats.org/officeDocument/2006/relationships/image" Target="../media/image50.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55.emf"/><Relationship Id="rId7" Type="http://schemas.openxmlformats.org/officeDocument/2006/relationships/image" Target="../media/image59.emf"/><Relationship Id="rId2" Type="http://schemas.openxmlformats.org/officeDocument/2006/relationships/image" Target="../media/image54.emf"/><Relationship Id="rId1" Type="http://schemas.openxmlformats.org/officeDocument/2006/relationships/image" Target="../media/image53.emf"/><Relationship Id="rId6" Type="http://schemas.openxmlformats.org/officeDocument/2006/relationships/image" Target="../media/image58.emf"/><Relationship Id="rId5" Type="http://schemas.openxmlformats.org/officeDocument/2006/relationships/image" Target="../media/image57.emf"/><Relationship Id="rId4" Type="http://schemas.openxmlformats.org/officeDocument/2006/relationships/image" Target="../media/image56.e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80.emf"/><Relationship Id="rId3" Type="http://schemas.openxmlformats.org/officeDocument/2006/relationships/image" Target="../media/image75.emf"/><Relationship Id="rId7" Type="http://schemas.openxmlformats.org/officeDocument/2006/relationships/image" Target="../media/image79.emf"/><Relationship Id="rId2" Type="http://schemas.openxmlformats.org/officeDocument/2006/relationships/image" Target="../media/image74.emf"/><Relationship Id="rId1" Type="http://schemas.openxmlformats.org/officeDocument/2006/relationships/image" Target="../media/image73.emf"/><Relationship Id="rId6" Type="http://schemas.openxmlformats.org/officeDocument/2006/relationships/image" Target="../media/image78.emf"/><Relationship Id="rId5" Type="http://schemas.openxmlformats.org/officeDocument/2006/relationships/image" Target="../media/image77.emf"/><Relationship Id="rId4" Type="http://schemas.openxmlformats.org/officeDocument/2006/relationships/image" Target="../media/image7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2.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17.wmf"/><Relationship Id="rId2" Type="http://schemas.openxmlformats.org/officeDocument/2006/relationships/image" Target="../media/image116.wmf"/><Relationship Id="rId1" Type="http://schemas.openxmlformats.org/officeDocument/2006/relationships/image" Target="../media/image11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5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a:extLst>
              <a:ext uri="{FF2B5EF4-FFF2-40B4-BE49-F238E27FC236}">
                <a16:creationId xmlns:a16="http://schemas.microsoft.com/office/drawing/2014/main" id="{F23F7408-7291-4258-AEA7-A9442D8EC0CF}"/>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s-ES"/>
          </a:p>
        </p:txBody>
      </p:sp>
      <p:sp>
        <p:nvSpPr>
          <p:cNvPr id="3" name="2 Marcador de fecha">
            <a:extLst>
              <a:ext uri="{FF2B5EF4-FFF2-40B4-BE49-F238E27FC236}">
                <a16:creationId xmlns:a16="http://schemas.microsoft.com/office/drawing/2014/main" id="{81809F6F-44EA-4063-81F8-2F787D7F9250}"/>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11B7C0B8-D9F3-46FC-9E33-0033423BBCD3}" type="datetimeFigureOut">
              <a:rPr lang="es-ES"/>
              <a:pPr>
                <a:defRPr/>
              </a:pPr>
              <a:t>05/11/2021</a:t>
            </a:fld>
            <a:endParaRPr lang="es-ES"/>
          </a:p>
        </p:txBody>
      </p:sp>
      <p:sp>
        <p:nvSpPr>
          <p:cNvPr id="4" name="3 Marcador de pie de página">
            <a:extLst>
              <a:ext uri="{FF2B5EF4-FFF2-40B4-BE49-F238E27FC236}">
                <a16:creationId xmlns:a16="http://schemas.microsoft.com/office/drawing/2014/main" id="{AF3BA7E1-DB53-4F20-976D-075B1806091D}"/>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s-ES"/>
          </a:p>
        </p:txBody>
      </p:sp>
      <p:sp>
        <p:nvSpPr>
          <p:cNvPr id="5" name="4 Marcador de número de diapositiva">
            <a:extLst>
              <a:ext uri="{FF2B5EF4-FFF2-40B4-BE49-F238E27FC236}">
                <a16:creationId xmlns:a16="http://schemas.microsoft.com/office/drawing/2014/main" id="{1453AFB9-3F9C-4948-B66A-EE8C41AA51E6}"/>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A5A45F9-382B-4966-884C-50F6351FF232}" type="slidenum">
              <a:rPr lang="es-ES" altLang="es-ES"/>
              <a:pPr>
                <a:defRPr/>
              </a:pPr>
              <a:t>‹Nº›</a:t>
            </a:fld>
            <a:endParaRPr lang="es-ES" altLang="es-ES"/>
          </a:p>
        </p:txBody>
      </p:sp>
    </p:spTree>
    <p:extLst>
      <p:ext uri="{BB962C8B-B14F-4D97-AF65-F5344CB8AC3E}">
        <p14:creationId xmlns:p14="http://schemas.microsoft.com/office/powerpoint/2010/main" val="1010848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24E425ED-C258-489C-A336-BC3ABBB51F8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pPr>
              <a:defRPr/>
            </a:pPr>
            <a:endParaRPr lang="es-PE"/>
          </a:p>
        </p:txBody>
      </p:sp>
      <p:sp>
        <p:nvSpPr>
          <p:cNvPr id="3" name="Marcador de fecha 2">
            <a:extLst>
              <a:ext uri="{FF2B5EF4-FFF2-40B4-BE49-F238E27FC236}">
                <a16:creationId xmlns:a16="http://schemas.microsoft.com/office/drawing/2014/main" id="{7A5DBC1D-183A-422B-A2EC-B794C4A33CD8}"/>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pPr>
              <a:defRPr/>
            </a:pPr>
            <a:fld id="{B2A7123D-2365-41A4-AE52-28FC1E07CF66}" type="datetimeFigureOut">
              <a:rPr lang="es-PE"/>
              <a:pPr>
                <a:defRPr/>
              </a:pPr>
              <a:t>5/11/2021</a:t>
            </a:fld>
            <a:endParaRPr lang="es-PE"/>
          </a:p>
        </p:txBody>
      </p:sp>
      <p:sp>
        <p:nvSpPr>
          <p:cNvPr id="4" name="Marcador de imagen de diapositiva 3">
            <a:extLst>
              <a:ext uri="{FF2B5EF4-FFF2-40B4-BE49-F238E27FC236}">
                <a16:creationId xmlns:a16="http://schemas.microsoft.com/office/drawing/2014/main" id="{7094D87C-2E12-4A43-8382-7C297BA7E5B9}"/>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s-PE" noProof="0"/>
          </a:p>
        </p:txBody>
      </p:sp>
      <p:sp>
        <p:nvSpPr>
          <p:cNvPr id="5" name="Marcador de notas 4">
            <a:extLst>
              <a:ext uri="{FF2B5EF4-FFF2-40B4-BE49-F238E27FC236}">
                <a16:creationId xmlns:a16="http://schemas.microsoft.com/office/drawing/2014/main" id="{D0C1DF37-FDD7-419E-980D-A065CF07FC72}"/>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PE" noProof="0"/>
          </a:p>
        </p:txBody>
      </p:sp>
      <p:sp>
        <p:nvSpPr>
          <p:cNvPr id="6" name="Marcador de pie de página 5">
            <a:extLst>
              <a:ext uri="{FF2B5EF4-FFF2-40B4-BE49-F238E27FC236}">
                <a16:creationId xmlns:a16="http://schemas.microsoft.com/office/drawing/2014/main" id="{0AE340B6-31A6-4FF1-9F4C-421741F534FD}"/>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pPr>
              <a:defRPr/>
            </a:pPr>
            <a:endParaRPr lang="es-PE"/>
          </a:p>
        </p:txBody>
      </p:sp>
      <p:sp>
        <p:nvSpPr>
          <p:cNvPr id="7" name="Marcador de número de diapositiva 6">
            <a:extLst>
              <a:ext uri="{FF2B5EF4-FFF2-40B4-BE49-F238E27FC236}">
                <a16:creationId xmlns:a16="http://schemas.microsoft.com/office/drawing/2014/main" id="{57790578-FA6D-46B8-96AA-ABF37AA5BA0F}"/>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35310283-4475-4E63-94A4-CA69F52307E4}" type="slidenum">
              <a:rPr lang="es-PE" altLang="es-ES"/>
              <a:pPr>
                <a:defRPr/>
              </a:pPr>
              <a:t>‹Nº›</a:t>
            </a:fld>
            <a:endParaRPr lang="es-PE" altLang="es-ES"/>
          </a:p>
        </p:txBody>
      </p:sp>
    </p:spTree>
    <p:extLst>
      <p:ext uri="{BB962C8B-B14F-4D97-AF65-F5344CB8AC3E}">
        <p14:creationId xmlns:p14="http://schemas.microsoft.com/office/powerpoint/2010/main" val="931755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ABF7F0B1-8F81-488C-97AD-2E4F20DBFB5E}"/>
              </a:ext>
            </a:extLst>
          </p:cNvPr>
          <p:cNvSpPr>
            <a:spLocks noGrp="1" noRot="1" noChangeAspect="1" noChangeArrowheads="1" noTextEdit="1"/>
          </p:cNvSpPr>
          <p:nvPr>
            <p:ph type="sldImg"/>
          </p:nvPr>
        </p:nvSpPr>
        <p:spPr bwMode="auto">
          <a:xfrm>
            <a:off x="1144588" y="685800"/>
            <a:ext cx="4570412" cy="3429000"/>
          </a:xfrm>
          <a:solidFill>
            <a:srgbClr val="FFFFFF"/>
          </a:solidFill>
          <a:ln>
            <a:solidFill>
              <a:srgbClr val="000000"/>
            </a:solidFill>
            <a:miter lim="800000"/>
            <a:headEnd/>
            <a:tailEnd/>
          </a:ln>
        </p:spPr>
      </p:sp>
      <p:sp>
        <p:nvSpPr>
          <p:cNvPr id="44035" name="Rectangle 3">
            <a:extLst>
              <a:ext uri="{FF2B5EF4-FFF2-40B4-BE49-F238E27FC236}">
                <a16:creationId xmlns:a16="http://schemas.microsoft.com/office/drawing/2014/main" id="{B9B81819-F5E3-4574-BAC9-292333DCDBCC}"/>
              </a:ext>
            </a:extLst>
          </p:cNvPr>
          <p:cNvSpPr>
            <a:spLocks noGrp="1" noChangeArrowheads="1"/>
          </p:cNvSpPr>
          <p:nvPr>
            <p:ph type="body" idx="1"/>
          </p:nvPr>
        </p:nvSpPr>
        <p:spPr bwMode="auto">
          <a:solidFill>
            <a:srgbClr val="FFFFFF"/>
          </a:solidFill>
          <a:ln>
            <a:solidFill>
              <a:srgbClr val="000000"/>
            </a:solidFill>
            <a:miter lim="800000"/>
            <a:headEnd/>
            <a:tailEnd/>
          </a:ln>
        </p:spPr>
        <p:txBody>
          <a:bodyPr wrap="square" lIns="91432" tIns="45716" rIns="91432" bIns="45716" numCol="1" anchor="t" anchorCtr="0" compatLnSpc="1">
            <a:prstTxWarp prst="textNoShape">
              <a:avLst/>
            </a:prstTxWarp>
          </a:bodyPr>
          <a:lstStyle/>
          <a:p>
            <a:pPr marL="215900" indent="-215900" eaLnBrk="1" hangingPunct="1">
              <a:spcBef>
                <a:spcPct val="0"/>
              </a:spcBef>
            </a:pPr>
            <a:endParaRPr lang="es-MX"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Marcador de imagen de diapositiva">
            <a:extLst>
              <a:ext uri="{FF2B5EF4-FFF2-40B4-BE49-F238E27FC236}">
                <a16:creationId xmlns:a16="http://schemas.microsoft.com/office/drawing/2014/main" id="{A2BCBAEA-83E2-42D5-ACD8-572E8AA1FD6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2 Marcador de notas">
            <a:extLst>
              <a:ext uri="{FF2B5EF4-FFF2-40B4-BE49-F238E27FC236}">
                <a16:creationId xmlns:a16="http://schemas.microsoft.com/office/drawing/2014/main" id="{E4506744-EEED-4B79-B49A-511BC19EFDD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PE" altLang="en-US"/>
          </a:p>
        </p:txBody>
      </p:sp>
      <p:sp>
        <p:nvSpPr>
          <p:cNvPr id="50180" name="3 Marcador de número de diapositiva">
            <a:extLst>
              <a:ext uri="{FF2B5EF4-FFF2-40B4-BE49-F238E27FC236}">
                <a16:creationId xmlns:a16="http://schemas.microsoft.com/office/drawing/2014/main" id="{0FE4B5A8-1C37-44A3-86B8-270CEF73FCB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84A52BA-CE58-4656-AD01-D37A2DB39BFA}" type="slidenum">
              <a:rPr lang="es-ES" altLang="en-US" smtClean="0">
                <a:latin typeface="Arial" panose="020B0604020202020204" pitchFamily="34" charset="0"/>
              </a:rPr>
              <a:pPr>
                <a:spcBef>
                  <a:spcPct val="0"/>
                </a:spcBef>
              </a:pPr>
              <a:t>39</a:t>
            </a:fld>
            <a:endParaRPr lang="es-E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a:extLst>
              <a:ext uri="{FF2B5EF4-FFF2-40B4-BE49-F238E27FC236}">
                <a16:creationId xmlns:a16="http://schemas.microsoft.com/office/drawing/2014/main" id="{8E028B59-4504-4B5C-939F-EFD91E1B742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2 Marcador de notas">
            <a:extLst>
              <a:ext uri="{FF2B5EF4-FFF2-40B4-BE49-F238E27FC236}">
                <a16:creationId xmlns:a16="http://schemas.microsoft.com/office/drawing/2014/main" id="{666C4A4B-8090-446B-8B41-40750A7E702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PE" altLang="en-US"/>
          </a:p>
        </p:txBody>
      </p:sp>
      <p:sp>
        <p:nvSpPr>
          <p:cNvPr id="52228" name="3 Marcador de número de diapositiva">
            <a:extLst>
              <a:ext uri="{FF2B5EF4-FFF2-40B4-BE49-F238E27FC236}">
                <a16:creationId xmlns:a16="http://schemas.microsoft.com/office/drawing/2014/main" id="{799747B2-1E93-42E3-A96E-82DB50E21E5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A767101-8CF2-4830-9DD6-9D8DFD933672}" type="slidenum">
              <a:rPr lang="es-ES" altLang="en-US" smtClean="0">
                <a:latin typeface="Arial" panose="020B0604020202020204" pitchFamily="34" charset="0"/>
              </a:rPr>
              <a:pPr>
                <a:spcBef>
                  <a:spcPct val="0"/>
                </a:spcBef>
              </a:pPr>
              <a:t>40</a:t>
            </a:fld>
            <a:endParaRPr lang="es-E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61B13F-B306-45D8-918A-1FE4C49A6871}"/>
              </a:ext>
            </a:extLst>
          </p:cNvPr>
          <p:cNvSpPr>
            <a:spLocks noGrp="1"/>
          </p:cNvSpPr>
          <p:nvPr>
            <p:ph type="ctrTitle"/>
          </p:nvPr>
        </p:nvSpPr>
        <p:spPr>
          <a:xfrm>
            <a:off x="1143000" y="1122363"/>
            <a:ext cx="6858000" cy="2387600"/>
          </a:xfrm>
        </p:spPr>
        <p:txBody>
          <a:bodyPr anchor="b"/>
          <a:lstStyle>
            <a:lvl1pPr algn="ctr">
              <a:defRPr sz="45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750B2D75-4FAA-47D4-B9A6-3639C6DA0581}"/>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3E1DDECB-9BDE-4EB6-BF88-BA1FD2F75FAF}"/>
              </a:ext>
            </a:extLst>
          </p:cNvPr>
          <p:cNvSpPr>
            <a:spLocks noGrp="1"/>
          </p:cNvSpPr>
          <p:nvPr>
            <p:ph type="dt" sz="half" idx="10"/>
          </p:nvPr>
        </p:nvSpPr>
        <p:spPr/>
        <p:txBody>
          <a:bodyPr/>
          <a:lstStyle/>
          <a:p>
            <a:pPr>
              <a:defRPr/>
            </a:pPr>
            <a:endParaRPr lang="es-ES"/>
          </a:p>
        </p:txBody>
      </p:sp>
      <p:sp>
        <p:nvSpPr>
          <p:cNvPr id="5" name="Marcador de pie de página 4">
            <a:extLst>
              <a:ext uri="{FF2B5EF4-FFF2-40B4-BE49-F238E27FC236}">
                <a16:creationId xmlns:a16="http://schemas.microsoft.com/office/drawing/2014/main" id="{ACEB5ACC-C20D-4992-9AB8-2D818FAC755E}"/>
              </a:ext>
            </a:extLst>
          </p:cNvPr>
          <p:cNvSpPr>
            <a:spLocks noGrp="1"/>
          </p:cNvSpPr>
          <p:nvPr>
            <p:ph type="ftr" sz="quarter" idx="11"/>
          </p:nvPr>
        </p:nvSpPr>
        <p:spPr/>
        <p:txBody>
          <a:bodyPr/>
          <a:lstStyle/>
          <a:p>
            <a:pPr>
              <a:defRPr/>
            </a:pPr>
            <a:endParaRPr lang="es-ES"/>
          </a:p>
        </p:txBody>
      </p:sp>
      <p:sp>
        <p:nvSpPr>
          <p:cNvPr id="6" name="Marcador de número de diapositiva 5">
            <a:extLst>
              <a:ext uri="{FF2B5EF4-FFF2-40B4-BE49-F238E27FC236}">
                <a16:creationId xmlns:a16="http://schemas.microsoft.com/office/drawing/2014/main" id="{C1E70FF6-2357-4EBB-9AB3-BA649DA6E327}"/>
              </a:ext>
            </a:extLst>
          </p:cNvPr>
          <p:cNvSpPr>
            <a:spLocks noGrp="1"/>
          </p:cNvSpPr>
          <p:nvPr>
            <p:ph type="sldNum" sz="quarter" idx="12"/>
          </p:nvPr>
        </p:nvSpPr>
        <p:spPr/>
        <p:txBody>
          <a:bodyPr/>
          <a:lstStyle/>
          <a:p>
            <a:pPr>
              <a:defRPr/>
            </a:pPr>
            <a:fld id="{1D65E88A-BBAA-4D3E-8315-6201A8DB899F}" type="slidenum">
              <a:rPr lang="es-ES" altLang="es-ES" smtClean="0"/>
              <a:pPr>
                <a:defRPr/>
              </a:pPr>
              <a:t>‹Nº›</a:t>
            </a:fld>
            <a:endParaRPr lang="es-ES" altLang="es-ES"/>
          </a:p>
        </p:txBody>
      </p:sp>
    </p:spTree>
    <p:extLst>
      <p:ext uri="{BB962C8B-B14F-4D97-AF65-F5344CB8AC3E}">
        <p14:creationId xmlns:p14="http://schemas.microsoft.com/office/powerpoint/2010/main" val="3795006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494543-AF76-4727-8D70-338980D50B38}"/>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AAE16F49-2A73-42C8-8682-DB616600A64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F899DE37-1108-4BE8-A174-B03C8623D596}"/>
              </a:ext>
            </a:extLst>
          </p:cNvPr>
          <p:cNvSpPr>
            <a:spLocks noGrp="1"/>
          </p:cNvSpPr>
          <p:nvPr>
            <p:ph type="dt" sz="half" idx="10"/>
          </p:nvPr>
        </p:nvSpPr>
        <p:spPr/>
        <p:txBody>
          <a:bodyPr/>
          <a:lstStyle/>
          <a:p>
            <a:pPr>
              <a:defRPr/>
            </a:pPr>
            <a:endParaRPr lang="es-ES"/>
          </a:p>
        </p:txBody>
      </p:sp>
      <p:sp>
        <p:nvSpPr>
          <p:cNvPr id="5" name="Marcador de pie de página 4">
            <a:extLst>
              <a:ext uri="{FF2B5EF4-FFF2-40B4-BE49-F238E27FC236}">
                <a16:creationId xmlns:a16="http://schemas.microsoft.com/office/drawing/2014/main" id="{E36E57DD-7545-45EB-B244-30B5498A9512}"/>
              </a:ext>
            </a:extLst>
          </p:cNvPr>
          <p:cNvSpPr>
            <a:spLocks noGrp="1"/>
          </p:cNvSpPr>
          <p:nvPr>
            <p:ph type="ftr" sz="quarter" idx="11"/>
          </p:nvPr>
        </p:nvSpPr>
        <p:spPr/>
        <p:txBody>
          <a:bodyPr/>
          <a:lstStyle/>
          <a:p>
            <a:pPr>
              <a:defRPr/>
            </a:pPr>
            <a:endParaRPr lang="es-ES"/>
          </a:p>
        </p:txBody>
      </p:sp>
      <p:sp>
        <p:nvSpPr>
          <p:cNvPr id="6" name="Marcador de número de diapositiva 5">
            <a:extLst>
              <a:ext uri="{FF2B5EF4-FFF2-40B4-BE49-F238E27FC236}">
                <a16:creationId xmlns:a16="http://schemas.microsoft.com/office/drawing/2014/main" id="{0BD84983-FC8B-46C3-910E-2D1F5D02FA17}"/>
              </a:ext>
            </a:extLst>
          </p:cNvPr>
          <p:cNvSpPr>
            <a:spLocks noGrp="1"/>
          </p:cNvSpPr>
          <p:nvPr>
            <p:ph type="sldNum" sz="quarter" idx="12"/>
          </p:nvPr>
        </p:nvSpPr>
        <p:spPr/>
        <p:txBody>
          <a:bodyPr/>
          <a:lstStyle/>
          <a:p>
            <a:pPr>
              <a:defRPr/>
            </a:pPr>
            <a:fld id="{C26F8C08-535F-49D1-9AB2-4864BB05F0D4}" type="slidenum">
              <a:rPr lang="es-ES" altLang="es-ES" smtClean="0"/>
              <a:pPr>
                <a:defRPr/>
              </a:pPr>
              <a:t>‹Nº›</a:t>
            </a:fld>
            <a:endParaRPr lang="es-ES" altLang="es-ES"/>
          </a:p>
        </p:txBody>
      </p:sp>
    </p:spTree>
    <p:extLst>
      <p:ext uri="{BB962C8B-B14F-4D97-AF65-F5344CB8AC3E}">
        <p14:creationId xmlns:p14="http://schemas.microsoft.com/office/powerpoint/2010/main" val="360522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1C795BE-E747-4737-88BE-55BE5C6F5FBE}"/>
              </a:ext>
            </a:extLst>
          </p:cNvPr>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B6542130-A71D-4194-B682-34CD70A178AA}"/>
              </a:ext>
            </a:extLst>
          </p:cNvPr>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A065D523-C1C0-41A8-A7B6-F0F419407ABE}"/>
              </a:ext>
            </a:extLst>
          </p:cNvPr>
          <p:cNvSpPr>
            <a:spLocks noGrp="1"/>
          </p:cNvSpPr>
          <p:nvPr>
            <p:ph type="dt" sz="half" idx="10"/>
          </p:nvPr>
        </p:nvSpPr>
        <p:spPr/>
        <p:txBody>
          <a:bodyPr/>
          <a:lstStyle/>
          <a:p>
            <a:pPr>
              <a:defRPr/>
            </a:pPr>
            <a:endParaRPr lang="es-ES"/>
          </a:p>
        </p:txBody>
      </p:sp>
      <p:sp>
        <p:nvSpPr>
          <p:cNvPr id="5" name="Marcador de pie de página 4">
            <a:extLst>
              <a:ext uri="{FF2B5EF4-FFF2-40B4-BE49-F238E27FC236}">
                <a16:creationId xmlns:a16="http://schemas.microsoft.com/office/drawing/2014/main" id="{15C1D7A5-5CE1-4CA7-AB89-E9F0F920E222}"/>
              </a:ext>
            </a:extLst>
          </p:cNvPr>
          <p:cNvSpPr>
            <a:spLocks noGrp="1"/>
          </p:cNvSpPr>
          <p:nvPr>
            <p:ph type="ftr" sz="quarter" idx="11"/>
          </p:nvPr>
        </p:nvSpPr>
        <p:spPr/>
        <p:txBody>
          <a:bodyPr/>
          <a:lstStyle/>
          <a:p>
            <a:pPr>
              <a:defRPr/>
            </a:pPr>
            <a:endParaRPr lang="es-ES"/>
          </a:p>
        </p:txBody>
      </p:sp>
      <p:sp>
        <p:nvSpPr>
          <p:cNvPr id="6" name="Marcador de número de diapositiva 5">
            <a:extLst>
              <a:ext uri="{FF2B5EF4-FFF2-40B4-BE49-F238E27FC236}">
                <a16:creationId xmlns:a16="http://schemas.microsoft.com/office/drawing/2014/main" id="{86927C72-03CF-44B6-84E2-048AABB54785}"/>
              </a:ext>
            </a:extLst>
          </p:cNvPr>
          <p:cNvSpPr>
            <a:spLocks noGrp="1"/>
          </p:cNvSpPr>
          <p:nvPr>
            <p:ph type="sldNum" sz="quarter" idx="12"/>
          </p:nvPr>
        </p:nvSpPr>
        <p:spPr/>
        <p:txBody>
          <a:bodyPr/>
          <a:lstStyle/>
          <a:p>
            <a:pPr>
              <a:defRPr/>
            </a:pPr>
            <a:fld id="{C4273B03-59BF-431E-B54E-BFFCBCE1DA01}" type="slidenum">
              <a:rPr lang="es-ES" altLang="es-ES" smtClean="0"/>
              <a:pPr>
                <a:defRPr/>
              </a:pPr>
              <a:t>‹Nº›</a:t>
            </a:fld>
            <a:endParaRPr lang="es-ES" altLang="es-ES"/>
          </a:p>
        </p:txBody>
      </p:sp>
    </p:spTree>
    <p:extLst>
      <p:ext uri="{BB962C8B-B14F-4D97-AF65-F5344CB8AC3E}">
        <p14:creationId xmlns:p14="http://schemas.microsoft.com/office/powerpoint/2010/main" val="15253326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a:extLst>
              <a:ext uri="{FF2B5EF4-FFF2-40B4-BE49-F238E27FC236}">
                <a16:creationId xmlns:a16="http://schemas.microsoft.com/office/drawing/2014/main" id="{C668A975-9E83-4FE2-BBF4-D605EC58A0D3}"/>
              </a:ext>
            </a:extLst>
          </p:cNvPr>
          <p:cNvSpPr>
            <a:spLocks noGrp="1"/>
          </p:cNvSpPr>
          <p:nvPr>
            <p:ph type="ftr" sz="quarter" idx="10"/>
          </p:nvPr>
        </p:nvSpPr>
        <p:spPr/>
        <p:txBody>
          <a:bodyPr lIns="0" tIns="0" rIns="0" bIns="0"/>
          <a:lstStyle>
            <a:lvl1pPr algn="ctr">
              <a:defRPr>
                <a:solidFill>
                  <a:schemeClr val="tx1">
                    <a:tint val="75000"/>
                  </a:schemeClr>
                </a:solidFill>
              </a:defRPr>
            </a:lvl1pPr>
          </a:lstStyle>
          <a:p>
            <a:pPr>
              <a:defRPr/>
            </a:pPr>
            <a:endParaRPr/>
          </a:p>
        </p:txBody>
      </p:sp>
      <p:sp>
        <p:nvSpPr>
          <p:cNvPr id="3" name="Holder 3">
            <a:extLst>
              <a:ext uri="{FF2B5EF4-FFF2-40B4-BE49-F238E27FC236}">
                <a16:creationId xmlns:a16="http://schemas.microsoft.com/office/drawing/2014/main" id="{454F5DD2-B112-40C4-8452-1086DC82BA9E}"/>
              </a:ext>
            </a:extLst>
          </p:cNvPr>
          <p:cNvSpPr>
            <a:spLocks noGrp="1"/>
          </p:cNvSpPr>
          <p:nvPr>
            <p:ph type="dt" sz="half" idx="11"/>
          </p:nvPr>
        </p:nvSpPr>
        <p:spPr/>
        <p:txBody>
          <a:bodyPr lIns="0" tIns="0" rIns="0" bIns="0"/>
          <a:lstStyle>
            <a:lvl1pPr algn="l">
              <a:defRPr>
                <a:solidFill>
                  <a:schemeClr val="tx1">
                    <a:tint val="75000"/>
                  </a:schemeClr>
                </a:solidFill>
              </a:defRPr>
            </a:lvl1pPr>
          </a:lstStyle>
          <a:p>
            <a:pPr>
              <a:defRPr/>
            </a:pPr>
            <a:fld id="{AD6525A3-2C17-4EB4-B7D6-59F3E29C59C7}" type="datetimeFigureOut">
              <a:rPr lang="en-US"/>
              <a:pPr>
                <a:defRPr/>
              </a:pPr>
              <a:t>11/5/2021</a:t>
            </a:fld>
            <a:endParaRPr lang="en-US"/>
          </a:p>
        </p:txBody>
      </p:sp>
      <p:sp>
        <p:nvSpPr>
          <p:cNvPr id="4" name="Holder 4">
            <a:extLst>
              <a:ext uri="{FF2B5EF4-FFF2-40B4-BE49-F238E27FC236}">
                <a16:creationId xmlns:a16="http://schemas.microsoft.com/office/drawing/2014/main" id="{8EB7DDC6-564E-4BE1-BD7A-174A77E0050A}"/>
              </a:ext>
            </a:extLst>
          </p:cNvPr>
          <p:cNvSpPr>
            <a:spLocks noGrp="1"/>
          </p:cNvSpPr>
          <p:nvPr>
            <p:ph type="sldNum" sz="quarter" idx="12"/>
          </p:nvPr>
        </p:nvSpPr>
        <p:spPr/>
        <p:txBody>
          <a:bodyPr lIns="0" tIns="0" rIns="0" bIns="0"/>
          <a:lstStyle>
            <a:lvl1pPr>
              <a:defRPr>
                <a:solidFill>
                  <a:srgbClr val="898989"/>
                </a:solidFill>
              </a:defRPr>
            </a:lvl1pPr>
          </a:lstStyle>
          <a:p>
            <a:pPr>
              <a:defRPr/>
            </a:pPr>
            <a:fld id="{8F166D23-0439-44F1-9705-EA50A12C97A0}" type="slidenum">
              <a:rPr lang="es-PE"/>
              <a:pPr>
                <a:defRPr/>
              </a:pPr>
              <a:t>‹Nº›</a:t>
            </a:fld>
            <a:endParaRPr lang="es-PE"/>
          </a:p>
        </p:txBody>
      </p:sp>
    </p:spTree>
    <p:extLst>
      <p:ext uri="{BB962C8B-B14F-4D97-AF65-F5344CB8AC3E}">
        <p14:creationId xmlns:p14="http://schemas.microsoft.com/office/powerpoint/2010/main" val="35795981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C50F0F"/>
                </a:solidFill>
                <a:latin typeface="Arial"/>
                <a:cs typeface="Arial"/>
              </a:defRPr>
            </a:lvl1pPr>
          </a:lstStyle>
          <a:p>
            <a:endParaRPr/>
          </a:p>
        </p:txBody>
      </p:sp>
      <p:sp>
        <p:nvSpPr>
          <p:cNvPr id="3" name="Holder 3">
            <a:extLst>
              <a:ext uri="{FF2B5EF4-FFF2-40B4-BE49-F238E27FC236}">
                <a16:creationId xmlns:a16="http://schemas.microsoft.com/office/drawing/2014/main" id="{3B866D2E-586A-40C9-8751-95EE29FBB84D}"/>
              </a:ext>
            </a:extLst>
          </p:cNvPr>
          <p:cNvSpPr>
            <a:spLocks noGrp="1"/>
          </p:cNvSpPr>
          <p:nvPr>
            <p:ph type="ftr" sz="quarter" idx="10"/>
          </p:nvPr>
        </p:nvSpPr>
        <p:spPr/>
        <p:txBody>
          <a:bodyPr lIns="0" tIns="0" rIns="0" bIns="0"/>
          <a:lstStyle>
            <a:lvl1pPr algn="ctr">
              <a:defRPr>
                <a:solidFill>
                  <a:schemeClr val="tx1">
                    <a:tint val="75000"/>
                  </a:schemeClr>
                </a:solidFill>
              </a:defRPr>
            </a:lvl1pPr>
          </a:lstStyle>
          <a:p>
            <a:pPr>
              <a:defRPr/>
            </a:pPr>
            <a:endParaRPr/>
          </a:p>
        </p:txBody>
      </p:sp>
      <p:sp>
        <p:nvSpPr>
          <p:cNvPr id="4" name="Holder 4">
            <a:extLst>
              <a:ext uri="{FF2B5EF4-FFF2-40B4-BE49-F238E27FC236}">
                <a16:creationId xmlns:a16="http://schemas.microsoft.com/office/drawing/2014/main" id="{3ED26131-1D7D-4641-B6E1-DFC0B914C210}"/>
              </a:ext>
            </a:extLst>
          </p:cNvPr>
          <p:cNvSpPr>
            <a:spLocks noGrp="1"/>
          </p:cNvSpPr>
          <p:nvPr>
            <p:ph type="dt" sz="half" idx="11"/>
          </p:nvPr>
        </p:nvSpPr>
        <p:spPr/>
        <p:txBody>
          <a:bodyPr lIns="0" tIns="0" rIns="0" bIns="0"/>
          <a:lstStyle>
            <a:lvl1pPr algn="l">
              <a:defRPr>
                <a:solidFill>
                  <a:schemeClr val="tx1">
                    <a:tint val="75000"/>
                  </a:schemeClr>
                </a:solidFill>
              </a:defRPr>
            </a:lvl1pPr>
          </a:lstStyle>
          <a:p>
            <a:pPr>
              <a:defRPr/>
            </a:pPr>
            <a:fld id="{26688379-D781-4AB0-B3FF-ABD579F9C4EC}" type="datetimeFigureOut">
              <a:rPr lang="en-US"/>
              <a:pPr>
                <a:defRPr/>
              </a:pPr>
              <a:t>11/5/2021</a:t>
            </a:fld>
            <a:endParaRPr lang="en-US"/>
          </a:p>
        </p:txBody>
      </p:sp>
      <p:sp>
        <p:nvSpPr>
          <p:cNvPr id="5" name="Holder 5">
            <a:extLst>
              <a:ext uri="{FF2B5EF4-FFF2-40B4-BE49-F238E27FC236}">
                <a16:creationId xmlns:a16="http://schemas.microsoft.com/office/drawing/2014/main" id="{6099142D-3EF3-4690-977B-6ACC5999CCBF}"/>
              </a:ext>
            </a:extLst>
          </p:cNvPr>
          <p:cNvSpPr>
            <a:spLocks noGrp="1"/>
          </p:cNvSpPr>
          <p:nvPr>
            <p:ph type="sldNum" sz="quarter" idx="12"/>
          </p:nvPr>
        </p:nvSpPr>
        <p:spPr/>
        <p:txBody>
          <a:bodyPr lIns="0" tIns="0" rIns="0" bIns="0"/>
          <a:lstStyle>
            <a:lvl1pPr>
              <a:defRPr>
                <a:solidFill>
                  <a:srgbClr val="898989"/>
                </a:solidFill>
              </a:defRPr>
            </a:lvl1pPr>
          </a:lstStyle>
          <a:p>
            <a:pPr>
              <a:defRPr/>
            </a:pPr>
            <a:fld id="{254153F7-9470-4BF6-97B7-A189B56E090A}" type="slidenum">
              <a:rPr lang="es-PE"/>
              <a:pPr>
                <a:defRPr/>
              </a:pPr>
              <a:t>‹Nº›</a:t>
            </a:fld>
            <a:endParaRPr lang="es-PE"/>
          </a:p>
        </p:txBody>
      </p:sp>
    </p:spTree>
    <p:extLst>
      <p:ext uri="{BB962C8B-B14F-4D97-AF65-F5344CB8AC3E}">
        <p14:creationId xmlns:p14="http://schemas.microsoft.com/office/powerpoint/2010/main" val="23816218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cSld name="Two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C00000"/>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lIns="0" tIns="0" rIns="0" bIns="0">
            <a:spAutoFit/>
          </a:bodyPr>
          <a:lstStyle>
            <a:lvl1pPr>
              <a:defRPr/>
            </a:lvl1pPr>
          </a:lstStyle>
          <a:p>
            <a:endParaRPr/>
          </a:p>
        </p:txBody>
      </p:sp>
      <p:sp>
        <p:nvSpPr>
          <p:cNvPr id="27" name="Holder 5">
            <a:extLst>
              <a:ext uri="{FF2B5EF4-FFF2-40B4-BE49-F238E27FC236}">
                <a16:creationId xmlns:a16="http://schemas.microsoft.com/office/drawing/2014/main" id="{11FCC843-E972-46C7-83FD-080FE9CE231B}"/>
              </a:ext>
            </a:extLst>
          </p:cNvPr>
          <p:cNvSpPr>
            <a:spLocks noGrp="1"/>
          </p:cNvSpPr>
          <p:nvPr>
            <p:ph type="ftr" sz="quarter" idx="10"/>
          </p:nvPr>
        </p:nvSpPr>
        <p:spPr/>
        <p:txBody>
          <a:bodyPr lIns="0" tIns="0" rIns="0" bIns="0"/>
          <a:lstStyle>
            <a:lvl1pPr algn="ctr">
              <a:defRPr>
                <a:solidFill>
                  <a:schemeClr val="tx1">
                    <a:tint val="75000"/>
                  </a:schemeClr>
                </a:solidFill>
              </a:defRPr>
            </a:lvl1pPr>
          </a:lstStyle>
          <a:p>
            <a:pPr>
              <a:defRPr/>
            </a:pPr>
            <a:endParaRPr/>
          </a:p>
        </p:txBody>
      </p:sp>
      <p:sp>
        <p:nvSpPr>
          <p:cNvPr id="28" name="Holder 6">
            <a:extLst>
              <a:ext uri="{FF2B5EF4-FFF2-40B4-BE49-F238E27FC236}">
                <a16:creationId xmlns:a16="http://schemas.microsoft.com/office/drawing/2014/main" id="{94330AD4-D3CC-4F99-BB0F-B537900DA639}"/>
              </a:ext>
            </a:extLst>
          </p:cNvPr>
          <p:cNvSpPr>
            <a:spLocks noGrp="1"/>
          </p:cNvSpPr>
          <p:nvPr>
            <p:ph type="dt" sz="half" idx="11"/>
          </p:nvPr>
        </p:nvSpPr>
        <p:spPr/>
        <p:txBody>
          <a:bodyPr lIns="0" tIns="0" rIns="0" bIns="0"/>
          <a:lstStyle>
            <a:lvl1pPr algn="l">
              <a:defRPr>
                <a:solidFill>
                  <a:schemeClr val="tx1">
                    <a:tint val="75000"/>
                  </a:schemeClr>
                </a:solidFill>
              </a:defRPr>
            </a:lvl1pPr>
          </a:lstStyle>
          <a:p>
            <a:pPr>
              <a:defRPr/>
            </a:pPr>
            <a:fld id="{BC6AE145-4094-41DB-BECA-2B08ADDF97DD}" type="datetimeFigureOut">
              <a:rPr lang="en-US"/>
              <a:pPr>
                <a:defRPr/>
              </a:pPr>
              <a:t>11/5/2021</a:t>
            </a:fld>
            <a:endParaRPr lang="en-US"/>
          </a:p>
        </p:txBody>
      </p:sp>
      <p:sp>
        <p:nvSpPr>
          <p:cNvPr id="29" name="Holder 7">
            <a:extLst>
              <a:ext uri="{FF2B5EF4-FFF2-40B4-BE49-F238E27FC236}">
                <a16:creationId xmlns:a16="http://schemas.microsoft.com/office/drawing/2014/main" id="{0E248C95-951F-4FBC-8753-3E4476A19112}"/>
              </a:ext>
            </a:extLst>
          </p:cNvPr>
          <p:cNvSpPr>
            <a:spLocks noGrp="1"/>
          </p:cNvSpPr>
          <p:nvPr>
            <p:ph type="sldNum" sz="quarter" idx="12"/>
          </p:nvPr>
        </p:nvSpPr>
        <p:spPr/>
        <p:txBody>
          <a:bodyPr lIns="0" tIns="0" rIns="0" bIns="0"/>
          <a:lstStyle>
            <a:lvl1pPr algn="r">
              <a:defRPr>
                <a:solidFill>
                  <a:schemeClr val="tx1">
                    <a:tint val="75000"/>
                  </a:schemeClr>
                </a:solidFill>
              </a:defRPr>
            </a:lvl1pPr>
          </a:lstStyle>
          <a:p>
            <a:pPr>
              <a:defRPr/>
            </a:pPr>
            <a:fld id="{C67E6C39-B98B-4890-B27F-54CD08C71885}" type="slidenum">
              <a:rPr/>
              <a:pPr>
                <a:defRPr/>
              </a:pPr>
              <a:t>‹Nº›</a:t>
            </a:fld>
            <a:endParaRPr/>
          </a:p>
        </p:txBody>
      </p:sp>
    </p:spTree>
    <p:extLst>
      <p:ext uri="{BB962C8B-B14F-4D97-AF65-F5344CB8AC3E}">
        <p14:creationId xmlns:p14="http://schemas.microsoft.com/office/powerpoint/2010/main" val="55868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C8742C-35F7-4D6A-B7C2-6734ACE30559}"/>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C11898C2-D993-4FE2-8F7B-BC16617CCF6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533306F2-88A3-42D4-B8D4-B7FB55F6826C}"/>
              </a:ext>
            </a:extLst>
          </p:cNvPr>
          <p:cNvSpPr>
            <a:spLocks noGrp="1"/>
          </p:cNvSpPr>
          <p:nvPr>
            <p:ph type="dt" sz="half" idx="10"/>
          </p:nvPr>
        </p:nvSpPr>
        <p:spPr/>
        <p:txBody>
          <a:bodyPr/>
          <a:lstStyle/>
          <a:p>
            <a:pPr>
              <a:defRPr/>
            </a:pPr>
            <a:endParaRPr lang="es-ES"/>
          </a:p>
        </p:txBody>
      </p:sp>
      <p:sp>
        <p:nvSpPr>
          <p:cNvPr id="5" name="Marcador de pie de página 4">
            <a:extLst>
              <a:ext uri="{FF2B5EF4-FFF2-40B4-BE49-F238E27FC236}">
                <a16:creationId xmlns:a16="http://schemas.microsoft.com/office/drawing/2014/main" id="{C852F954-DB24-4C29-ADB8-EE56891FA32E}"/>
              </a:ext>
            </a:extLst>
          </p:cNvPr>
          <p:cNvSpPr>
            <a:spLocks noGrp="1"/>
          </p:cNvSpPr>
          <p:nvPr>
            <p:ph type="ftr" sz="quarter" idx="11"/>
          </p:nvPr>
        </p:nvSpPr>
        <p:spPr/>
        <p:txBody>
          <a:bodyPr/>
          <a:lstStyle/>
          <a:p>
            <a:pPr>
              <a:defRPr/>
            </a:pPr>
            <a:endParaRPr lang="es-ES"/>
          </a:p>
        </p:txBody>
      </p:sp>
      <p:sp>
        <p:nvSpPr>
          <p:cNvPr id="6" name="Marcador de número de diapositiva 5">
            <a:extLst>
              <a:ext uri="{FF2B5EF4-FFF2-40B4-BE49-F238E27FC236}">
                <a16:creationId xmlns:a16="http://schemas.microsoft.com/office/drawing/2014/main" id="{B6A933DE-F75A-4255-AE19-832EB6B354B4}"/>
              </a:ext>
            </a:extLst>
          </p:cNvPr>
          <p:cNvSpPr>
            <a:spLocks noGrp="1"/>
          </p:cNvSpPr>
          <p:nvPr>
            <p:ph type="sldNum" sz="quarter" idx="12"/>
          </p:nvPr>
        </p:nvSpPr>
        <p:spPr/>
        <p:txBody>
          <a:bodyPr/>
          <a:lstStyle/>
          <a:p>
            <a:pPr>
              <a:defRPr/>
            </a:pPr>
            <a:fld id="{08A4ECAB-E422-46EA-8A7C-9AB28FB809A4}" type="slidenum">
              <a:rPr lang="es-ES" altLang="es-ES" smtClean="0"/>
              <a:pPr>
                <a:defRPr/>
              </a:pPr>
              <a:t>‹Nº›</a:t>
            </a:fld>
            <a:endParaRPr lang="es-ES" altLang="es-ES"/>
          </a:p>
        </p:txBody>
      </p:sp>
    </p:spTree>
    <p:extLst>
      <p:ext uri="{BB962C8B-B14F-4D97-AF65-F5344CB8AC3E}">
        <p14:creationId xmlns:p14="http://schemas.microsoft.com/office/powerpoint/2010/main" val="1737923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833341-4E38-4C26-9E0C-9A7E1D0661B2}"/>
              </a:ext>
            </a:extLst>
          </p:cNvPr>
          <p:cNvSpPr>
            <a:spLocks noGrp="1"/>
          </p:cNvSpPr>
          <p:nvPr>
            <p:ph type="title"/>
          </p:nvPr>
        </p:nvSpPr>
        <p:spPr>
          <a:xfrm>
            <a:off x="623888" y="1709739"/>
            <a:ext cx="7886700" cy="2852737"/>
          </a:xfrm>
        </p:spPr>
        <p:txBody>
          <a:bodyPr anchor="b"/>
          <a:lstStyle>
            <a:lvl1pPr>
              <a:defRPr sz="45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158F9B72-C470-4AD9-B91E-09BC79FF7E99}"/>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770A337-F648-4E12-B619-C8AE38799C60}"/>
              </a:ext>
            </a:extLst>
          </p:cNvPr>
          <p:cNvSpPr>
            <a:spLocks noGrp="1"/>
          </p:cNvSpPr>
          <p:nvPr>
            <p:ph type="dt" sz="half" idx="10"/>
          </p:nvPr>
        </p:nvSpPr>
        <p:spPr/>
        <p:txBody>
          <a:bodyPr/>
          <a:lstStyle/>
          <a:p>
            <a:pPr>
              <a:defRPr/>
            </a:pPr>
            <a:endParaRPr lang="es-ES"/>
          </a:p>
        </p:txBody>
      </p:sp>
      <p:sp>
        <p:nvSpPr>
          <p:cNvPr id="5" name="Marcador de pie de página 4">
            <a:extLst>
              <a:ext uri="{FF2B5EF4-FFF2-40B4-BE49-F238E27FC236}">
                <a16:creationId xmlns:a16="http://schemas.microsoft.com/office/drawing/2014/main" id="{EBA8AC20-0861-4DC9-9C8B-9F8067B76DD2}"/>
              </a:ext>
            </a:extLst>
          </p:cNvPr>
          <p:cNvSpPr>
            <a:spLocks noGrp="1"/>
          </p:cNvSpPr>
          <p:nvPr>
            <p:ph type="ftr" sz="quarter" idx="11"/>
          </p:nvPr>
        </p:nvSpPr>
        <p:spPr/>
        <p:txBody>
          <a:bodyPr/>
          <a:lstStyle/>
          <a:p>
            <a:pPr>
              <a:defRPr/>
            </a:pPr>
            <a:endParaRPr lang="es-ES"/>
          </a:p>
        </p:txBody>
      </p:sp>
      <p:sp>
        <p:nvSpPr>
          <p:cNvPr id="6" name="Marcador de número de diapositiva 5">
            <a:extLst>
              <a:ext uri="{FF2B5EF4-FFF2-40B4-BE49-F238E27FC236}">
                <a16:creationId xmlns:a16="http://schemas.microsoft.com/office/drawing/2014/main" id="{AFF938CC-1367-4CEB-AAFC-00990E7E58E3}"/>
              </a:ext>
            </a:extLst>
          </p:cNvPr>
          <p:cNvSpPr>
            <a:spLocks noGrp="1"/>
          </p:cNvSpPr>
          <p:nvPr>
            <p:ph type="sldNum" sz="quarter" idx="12"/>
          </p:nvPr>
        </p:nvSpPr>
        <p:spPr/>
        <p:txBody>
          <a:bodyPr/>
          <a:lstStyle/>
          <a:p>
            <a:pPr>
              <a:defRPr/>
            </a:pPr>
            <a:fld id="{09143702-F350-4AE1-9B6B-A734980099BD}" type="slidenum">
              <a:rPr lang="es-ES" altLang="es-ES" smtClean="0"/>
              <a:pPr>
                <a:defRPr/>
              </a:pPr>
              <a:t>‹Nº›</a:t>
            </a:fld>
            <a:endParaRPr lang="es-ES" altLang="es-ES"/>
          </a:p>
        </p:txBody>
      </p:sp>
    </p:spTree>
    <p:extLst>
      <p:ext uri="{BB962C8B-B14F-4D97-AF65-F5344CB8AC3E}">
        <p14:creationId xmlns:p14="http://schemas.microsoft.com/office/powerpoint/2010/main" val="869297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E0CA77-BDF7-4B42-BD24-D5911C7FC878}"/>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DCC6AF5F-BDD1-4F3B-9A25-10BA63F70FCE}"/>
              </a:ext>
            </a:extLst>
          </p:cNvPr>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4D156778-A96E-4C67-8CCF-77B1DE3A8B6B}"/>
              </a:ext>
            </a:extLst>
          </p:cNvPr>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1093CFB5-7ED9-446F-BA4D-EFC8E6406101}"/>
              </a:ext>
            </a:extLst>
          </p:cNvPr>
          <p:cNvSpPr>
            <a:spLocks noGrp="1"/>
          </p:cNvSpPr>
          <p:nvPr>
            <p:ph type="dt" sz="half" idx="10"/>
          </p:nvPr>
        </p:nvSpPr>
        <p:spPr/>
        <p:txBody>
          <a:bodyPr/>
          <a:lstStyle/>
          <a:p>
            <a:pPr>
              <a:defRPr/>
            </a:pPr>
            <a:endParaRPr lang="es-ES"/>
          </a:p>
        </p:txBody>
      </p:sp>
      <p:sp>
        <p:nvSpPr>
          <p:cNvPr id="6" name="Marcador de pie de página 5">
            <a:extLst>
              <a:ext uri="{FF2B5EF4-FFF2-40B4-BE49-F238E27FC236}">
                <a16:creationId xmlns:a16="http://schemas.microsoft.com/office/drawing/2014/main" id="{6445CBA4-0845-41E3-B2C2-6CCE4827BF68}"/>
              </a:ext>
            </a:extLst>
          </p:cNvPr>
          <p:cNvSpPr>
            <a:spLocks noGrp="1"/>
          </p:cNvSpPr>
          <p:nvPr>
            <p:ph type="ftr" sz="quarter" idx="11"/>
          </p:nvPr>
        </p:nvSpPr>
        <p:spPr/>
        <p:txBody>
          <a:bodyPr/>
          <a:lstStyle/>
          <a:p>
            <a:pPr>
              <a:defRPr/>
            </a:pPr>
            <a:endParaRPr lang="es-ES"/>
          </a:p>
        </p:txBody>
      </p:sp>
      <p:sp>
        <p:nvSpPr>
          <p:cNvPr id="7" name="Marcador de número de diapositiva 6">
            <a:extLst>
              <a:ext uri="{FF2B5EF4-FFF2-40B4-BE49-F238E27FC236}">
                <a16:creationId xmlns:a16="http://schemas.microsoft.com/office/drawing/2014/main" id="{58877E0B-6D01-4AA5-BC6F-ECC306664BB8}"/>
              </a:ext>
            </a:extLst>
          </p:cNvPr>
          <p:cNvSpPr>
            <a:spLocks noGrp="1"/>
          </p:cNvSpPr>
          <p:nvPr>
            <p:ph type="sldNum" sz="quarter" idx="12"/>
          </p:nvPr>
        </p:nvSpPr>
        <p:spPr/>
        <p:txBody>
          <a:bodyPr/>
          <a:lstStyle/>
          <a:p>
            <a:pPr>
              <a:defRPr/>
            </a:pPr>
            <a:fld id="{DED63F43-4390-4AE6-8B97-946BA484E279}" type="slidenum">
              <a:rPr lang="es-ES" altLang="es-ES" smtClean="0"/>
              <a:pPr>
                <a:defRPr/>
              </a:pPr>
              <a:t>‹Nº›</a:t>
            </a:fld>
            <a:endParaRPr lang="es-ES" altLang="es-ES"/>
          </a:p>
        </p:txBody>
      </p:sp>
    </p:spTree>
    <p:extLst>
      <p:ext uri="{BB962C8B-B14F-4D97-AF65-F5344CB8AC3E}">
        <p14:creationId xmlns:p14="http://schemas.microsoft.com/office/powerpoint/2010/main" val="1021152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610239-03FF-4920-9A5F-681CE8249A9C}"/>
              </a:ext>
            </a:extLst>
          </p:cNvPr>
          <p:cNvSpPr>
            <a:spLocks noGrp="1"/>
          </p:cNvSpPr>
          <p:nvPr>
            <p:ph type="title"/>
          </p:nvPr>
        </p:nvSpPr>
        <p:spPr>
          <a:xfrm>
            <a:off x="629841" y="365126"/>
            <a:ext cx="78867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B11B7D55-3D94-457F-95B6-A130CAE67627}"/>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F516B56-28C1-4600-B0C2-9552255F5AAB}"/>
              </a:ext>
            </a:extLst>
          </p:cNvPr>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4894D95D-A623-453F-8956-7694750BE071}"/>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C1B631D-4E0F-44B3-9E6C-35F31E680778}"/>
              </a:ext>
            </a:extLst>
          </p:cNvPr>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49BF7970-00CC-4880-A591-67298DE3AF0F}"/>
              </a:ext>
            </a:extLst>
          </p:cNvPr>
          <p:cNvSpPr>
            <a:spLocks noGrp="1"/>
          </p:cNvSpPr>
          <p:nvPr>
            <p:ph type="dt" sz="half" idx="10"/>
          </p:nvPr>
        </p:nvSpPr>
        <p:spPr/>
        <p:txBody>
          <a:bodyPr/>
          <a:lstStyle/>
          <a:p>
            <a:pPr>
              <a:defRPr/>
            </a:pPr>
            <a:endParaRPr lang="es-ES"/>
          </a:p>
        </p:txBody>
      </p:sp>
      <p:sp>
        <p:nvSpPr>
          <p:cNvPr id="8" name="Marcador de pie de página 7">
            <a:extLst>
              <a:ext uri="{FF2B5EF4-FFF2-40B4-BE49-F238E27FC236}">
                <a16:creationId xmlns:a16="http://schemas.microsoft.com/office/drawing/2014/main" id="{E3204B9F-A24D-4314-96D0-D6616BE9C13A}"/>
              </a:ext>
            </a:extLst>
          </p:cNvPr>
          <p:cNvSpPr>
            <a:spLocks noGrp="1"/>
          </p:cNvSpPr>
          <p:nvPr>
            <p:ph type="ftr" sz="quarter" idx="11"/>
          </p:nvPr>
        </p:nvSpPr>
        <p:spPr/>
        <p:txBody>
          <a:bodyPr/>
          <a:lstStyle/>
          <a:p>
            <a:pPr>
              <a:defRPr/>
            </a:pPr>
            <a:endParaRPr lang="es-ES"/>
          </a:p>
        </p:txBody>
      </p:sp>
      <p:sp>
        <p:nvSpPr>
          <p:cNvPr id="9" name="Marcador de número de diapositiva 8">
            <a:extLst>
              <a:ext uri="{FF2B5EF4-FFF2-40B4-BE49-F238E27FC236}">
                <a16:creationId xmlns:a16="http://schemas.microsoft.com/office/drawing/2014/main" id="{5B529C97-BD89-4634-8ACD-5B6B087563CF}"/>
              </a:ext>
            </a:extLst>
          </p:cNvPr>
          <p:cNvSpPr>
            <a:spLocks noGrp="1"/>
          </p:cNvSpPr>
          <p:nvPr>
            <p:ph type="sldNum" sz="quarter" idx="12"/>
          </p:nvPr>
        </p:nvSpPr>
        <p:spPr/>
        <p:txBody>
          <a:bodyPr/>
          <a:lstStyle/>
          <a:p>
            <a:pPr>
              <a:defRPr/>
            </a:pPr>
            <a:fld id="{BB08874E-8C05-4CB0-A10D-B09FCD2C0536}" type="slidenum">
              <a:rPr lang="es-ES" altLang="es-ES" smtClean="0"/>
              <a:pPr>
                <a:defRPr/>
              </a:pPr>
              <a:t>‹Nº›</a:t>
            </a:fld>
            <a:endParaRPr lang="es-ES" altLang="es-ES"/>
          </a:p>
        </p:txBody>
      </p:sp>
    </p:spTree>
    <p:extLst>
      <p:ext uri="{BB962C8B-B14F-4D97-AF65-F5344CB8AC3E}">
        <p14:creationId xmlns:p14="http://schemas.microsoft.com/office/powerpoint/2010/main" val="535389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625C80-5F06-473C-B137-3C98920AC7ED}"/>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D0F82A97-F3CA-4526-976F-514E6BE443C0}"/>
              </a:ext>
            </a:extLst>
          </p:cNvPr>
          <p:cNvSpPr>
            <a:spLocks noGrp="1"/>
          </p:cNvSpPr>
          <p:nvPr>
            <p:ph type="dt" sz="half" idx="10"/>
          </p:nvPr>
        </p:nvSpPr>
        <p:spPr/>
        <p:txBody>
          <a:bodyPr/>
          <a:lstStyle/>
          <a:p>
            <a:pPr>
              <a:defRPr/>
            </a:pPr>
            <a:endParaRPr lang="es-ES"/>
          </a:p>
        </p:txBody>
      </p:sp>
      <p:sp>
        <p:nvSpPr>
          <p:cNvPr id="4" name="Marcador de pie de página 3">
            <a:extLst>
              <a:ext uri="{FF2B5EF4-FFF2-40B4-BE49-F238E27FC236}">
                <a16:creationId xmlns:a16="http://schemas.microsoft.com/office/drawing/2014/main" id="{ED2C880D-9B23-49FC-8BDB-EA0C5FF7B422}"/>
              </a:ext>
            </a:extLst>
          </p:cNvPr>
          <p:cNvSpPr>
            <a:spLocks noGrp="1"/>
          </p:cNvSpPr>
          <p:nvPr>
            <p:ph type="ftr" sz="quarter" idx="11"/>
          </p:nvPr>
        </p:nvSpPr>
        <p:spPr/>
        <p:txBody>
          <a:bodyPr/>
          <a:lstStyle/>
          <a:p>
            <a:pPr>
              <a:defRPr/>
            </a:pPr>
            <a:endParaRPr lang="es-ES"/>
          </a:p>
        </p:txBody>
      </p:sp>
      <p:sp>
        <p:nvSpPr>
          <p:cNvPr id="5" name="Marcador de número de diapositiva 4">
            <a:extLst>
              <a:ext uri="{FF2B5EF4-FFF2-40B4-BE49-F238E27FC236}">
                <a16:creationId xmlns:a16="http://schemas.microsoft.com/office/drawing/2014/main" id="{BFE1166D-DC60-4DB6-BDA2-B78286C331D3}"/>
              </a:ext>
            </a:extLst>
          </p:cNvPr>
          <p:cNvSpPr>
            <a:spLocks noGrp="1"/>
          </p:cNvSpPr>
          <p:nvPr>
            <p:ph type="sldNum" sz="quarter" idx="12"/>
          </p:nvPr>
        </p:nvSpPr>
        <p:spPr/>
        <p:txBody>
          <a:bodyPr/>
          <a:lstStyle/>
          <a:p>
            <a:pPr>
              <a:defRPr/>
            </a:pPr>
            <a:fld id="{1D65E88A-BBAA-4D3E-8315-6201A8DB899F}" type="slidenum">
              <a:rPr lang="es-ES" altLang="es-ES" smtClean="0"/>
              <a:pPr>
                <a:defRPr/>
              </a:pPr>
              <a:t>‹Nº›</a:t>
            </a:fld>
            <a:endParaRPr lang="es-ES" altLang="es-ES"/>
          </a:p>
        </p:txBody>
      </p:sp>
    </p:spTree>
    <p:extLst>
      <p:ext uri="{BB962C8B-B14F-4D97-AF65-F5344CB8AC3E}">
        <p14:creationId xmlns:p14="http://schemas.microsoft.com/office/powerpoint/2010/main" val="1577620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B57F9AF-F408-4F1A-A6E8-2AB8B3B9E3F0}"/>
              </a:ext>
            </a:extLst>
          </p:cNvPr>
          <p:cNvSpPr>
            <a:spLocks noGrp="1"/>
          </p:cNvSpPr>
          <p:nvPr>
            <p:ph type="dt" sz="half" idx="10"/>
          </p:nvPr>
        </p:nvSpPr>
        <p:spPr/>
        <p:txBody>
          <a:bodyPr/>
          <a:lstStyle/>
          <a:p>
            <a:pPr>
              <a:defRPr/>
            </a:pPr>
            <a:endParaRPr lang="es-ES"/>
          </a:p>
        </p:txBody>
      </p:sp>
      <p:sp>
        <p:nvSpPr>
          <p:cNvPr id="3" name="Marcador de pie de página 2">
            <a:extLst>
              <a:ext uri="{FF2B5EF4-FFF2-40B4-BE49-F238E27FC236}">
                <a16:creationId xmlns:a16="http://schemas.microsoft.com/office/drawing/2014/main" id="{59D85DA1-83EF-45A9-AD30-EA9EEB7E7278}"/>
              </a:ext>
            </a:extLst>
          </p:cNvPr>
          <p:cNvSpPr>
            <a:spLocks noGrp="1"/>
          </p:cNvSpPr>
          <p:nvPr>
            <p:ph type="ftr" sz="quarter" idx="11"/>
          </p:nvPr>
        </p:nvSpPr>
        <p:spPr/>
        <p:txBody>
          <a:bodyPr/>
          <a:lstStyle/>
          <a:p>
            <a:pPr>
              <a:defRPr/>
            </a:pPr>
            <a:endParaRPr lang="es-ES"/>
          </a:p>
        </p:txBody>
      </p:sp>
      <p:sp>
        <p:nvSpPr>
          <p:cNvPr id="4" name="Marcador de número de diapositiva 3">
            <a:extLst>
              <a:ext uri="{FF2B5EF4-FFF2-40B4-BE49-F238E27FC236}">
                <a16:creationId xmlns:a16="http://schemas.microsoft.com/office/drawing/2014/main" id="{A2A5D95B-863E-45A2-952C-7523D431184D}"/>
              </a:ext>
            </a:extLst>
          </p:cNvPr>
          <p:cNvSpPr>
            <a:spLocks noGrp="1"/>
          </p:cNvSpPr>
          <p:nvPr>
            <p:ph type="sldNum" sz="quarter" idx="12"/>
          </p:nvPr>
        </p:nvSpPr>
        <p:spPr/>
        <p:txBody>
          <a:bodyPr/>
          <a:lstStyle/>
          <a:p>
            <a:pPr>
              <a:defRPr/>
            </a:pPr>
            <a:fld id="{B45FBA25-A1F6-4F15-AB52-430603A70215}" type="slidenum">
              <a:rPr lang="es-ES" altLang="es-ES" smtClean="0"/>
              <a:pPr>
                <a:defRPr/>
              </a:pPr>
              <a:t>‹Nº›</a:t>
            </a:fld>
            <a:endParaRPr lang="es-ES" altLang="es-ES"/>
          </a:p>
        </p:txBody>
      </p:sp>
    </p:spTree>
    <p:extLst>
      <p:ext uri="{BB962C8B-B14F-4D97-AF65-F5344CB8AC3E}">
        <p14:creationId xmlns:p14="http://schemas.microsoft.com/office/powerpoint/2010/main" val="2975772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8C0D3E-20E8-4B51-912D-C2D182B98C7A}"/>
              </a:ext>
            </a:extLst>
          </p:cNvPr>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D7B9B4B2-49A8-446E-B08D-F766C6D8E779}"/>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76433961-2B6C-4C98-8C43-681A1345E47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AEE418A-44AF-49E6-8616-4F1A6FC0EA16}"/>
              </a:ext>
            </a:extLst>
          </p:cNvPr>
          <p:cNvSpPr>
            <a:spLocks noGrp="1"/>
          </p:cNvSpPr>
          <p:nvPr>
            <p:ph type="dt" sz="half" idx="10"/>
          </p:nvPr>
        </p:nvSpPr>
        <p:spPr/>
        <p:txBody>
          <a:bodyPr/>
          <a:lstStyle/>
          <a:p>
            <a:pPr>
              <a:defRPr/>
            </a:pPr>
            <a:endParaRPr lang="es-ES"/>
          </a:p>
        </p:txBody>
      </p:sp>
      <p:sp>
        <p:nvSpPr>
          <p:cNvPr id="6" name="Marcador de pie de página 5">
            <a:extLst>
              <a:ext uri="{FF2B5EF4-FFF2-40B4-BE49-F238E27FC236}">
                <a16:creationId xmlns:a16="http://schemas.microsoft.com/office/drawing/2014/main" id="{95A90DFF-AEC1-4881-B4EC-2442DCE2D148}"/>
              </a:ext>
            </a:extLst>
          </p:cNvPr>
          <p:cNvSpPr>
            <a:spLocks noGrp="1"/>
          </p:cNvSpPr>
          <p:nvPr>
            <p:ph type="ftr" sz="quarter" idx="11"/>
          </p:nvPr>
        </p:nvSpPr>
        <p:spPr/>
        <p:txBody>
          <a:bodyPr/>
          <a:lstStyle/>
          <a:p>
            <a:pPr>
              <a:defRPr/>
            </a:pPr>
            <a:endParaRPr lang="es-ES"/>
          </a:p>
        </p:txBody>
      </p:sp>
      <p:sp>
        <p:nvSpPr>
          <p:cNvPr id="7" name="Marcador de número de diapositiva 6">
            <a:extLst>
              <a:ext uri="{FF2B5EF4-FFF2-40B4-BE49-F238E27FC236}">
                <a16:creationId xmlns:a16="http://schemas.microsoft.com/office/drawing/2014/main" id="{07C1BEE1-1E49-4E42-9BC4-115A2CD10105}"/>
              </a:ext>
            </a:extLst>
          </p:cNvPr>
          <p:cNvSpPr>
            <a:spLocks noGrp="1"/>
          </p:cNvSpPr>
          <p:nvPr>
            <p:ph type="sldNum" sz="quarter" idx="12"/>
          </p:nvPr>
        </p:nvSpPr>
        <p:spPr/>
        <p:txBody>
          <a:bodyPr/>
          <a:lstStyle/>
          <a:p>
            <a:pPr>
              <a:defRPr/>
            </a:pPr>
            <a:fld id="{C1AA014A-9B96-482C-8DF6-106E2C567C29}" type="slidenum">
              <a:rPr lang="es-ES" altLang="es-ES" smtClean="0"/>
              <a:pPr>
                <a:defRPr/>
              </a:pPr>
              <a:t>‹Nº›</a:t>
            </a:fld>
            <a:endParaRPr lang="es-ES" altLang="es-ES"/>
          </a:p>
        </p:txBody>
      </p:sp>
    </p:spTree>
    <p:extLst>
      <p:ext uri="{BB962C8B-B14F-4D97-AF65-F5344CB8AC3E}">
        <p14:creationId xmlns:p14="http://schemas.microsoft.com/office/powerpoint/2010/main" val="2058372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35D32E-3FFB-4431-BE6B-6E1BCA74A8AE}"/>
              </a:ext>
            </a:extLst>
          </p:cNvPr>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4ED5B33E-719B-41EC-9E68-55A64C9E13F2}"/>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CL"/>
          </a:p>
        </p:txBody>
      </p:sp>
      <p:sp>
        <p:nvSpPr>
          <p:cNvPr id="4" name="Marcador de texto 3">
            <a:extLst>
              <a:ext uri="{FF2B5EF4-FFF2-40B4-BE49-F238E27FC236}">
                <a16:creationId xmlns:a16="http://schemas.microsoft.com/office/drawing/2014/main" id="{6DC247C8-3134-4A1B-BCF2-F0F8C31B923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7DA62D6-B117-4F18-8A7F-C2B0A2FD2F76}"/>
              </a:ext>
            </a:extLst>
          </p:cNvPr>
          <p:cNvSpPr>
            <a:spLocks noGrp="1"/>
          </p:cNvSpPr>
          <p:nvPr>
            <p:ph type="dt" sz="half" idx="10"/>
          </p:nvPr>
        </p:nvSpPr>
        <p:spPr/>
        <p:txBody>
          <a:bodyPr/>
          <a:lstStyle/>
          <a:p>
            <a:pPr>
              <a:defRPr/>
            </a:pPr>
            <a:endParaRPr lang="es-ES"/>
          </a:p>
        </p:txBody>
      </p:sp>
      <p:sp>
        <p:nvSpPr>
          <p:cNvPr id="6" name="Marcador de pie de página 5">
            <a:extLst>
              <a:ext uri="{FF2B5EF4-FFF2-40B4-BE49-F238E27FC236}">
                <a16:creationId xmlns:a16="http://schemas.microsoft.com/office/drawing/2014/main" id="{63FE4669-2565-4585-999F-FE45D34E2BD7}"/>
              </a:ext>
            </a:extLst>
          </p:cNvPr>
          <p:cNvSpPr>
            <a:spLocks noGrp="1"/>
          </p:cNvSpPr>
          <p:nvPr>
            <p:ph type="ftr" sz="quarter" idx="11"/>
          </p:nvPr>
        </p:nvSpPr>
        <p:spPr/>
        <p:txBody>
          <a:bodyPr/>
          <a:lstStyle/>
          <a:p>
            <a:pPr>
              <a:defRPr/>
            </a:pPr>
            <a:endParaRPr lang="es-ES"/>
          </a:p>
        </p:txBody>
      </p:sp>
      <p:sp>
        <p:nvSpPr>
          <p:cNvPr id="7" name="Marcador de número de diapositiva 6">
            <a:extLst>
              <a:ext uri="{FF2B5EF4-FFF2-40B4-BE49-F238E27FC236}">
                <a16:creationId xmlns:a16="http://schemas.microsoft.com/office/drawing/2014/main" id="{9E29CD27-B098-47A1-B62F-6E9D01926803}"/>
              </a:ext>
            </a:extLst>
          </p:cNvPr>
          <p:cNvSpPr>
            <a:spLocks noGrp="1"/>
          </p:cNvSpPr>
          <p:nvPr>
            <p:ph type="sldNum" sz="quarter" idx="12"/>
          </p:nvPr>
        </p:nvSpPr>
        <p:spPr/>
        <p:txBody>
          <a:bodyPr/>
          <a:lstStyle/>
          <a:p>
            <a:pPr>
              <a:defRPr/>
            </a:pPr>
            <a:fld id="{6F63F6C3-6DE4-466F-B483-845A56BAC2D5}" type="slidenum">
              <a:rPr lang="es-ES" altLang="es-ES" smtClean="0"/>
              <a:pPr>
                <a:defRPr/>
              </a:pPr>
              <a:t>‹Nº›</a:t>
            </a:fld>
            <a:endParaRPr lang="es-ES" altLang="es-ES"/>
          </a:p>
        </p:txBody>
      </p:sp>
    </p:spTree>
    <p:extLst>
      <p:ext uri="{BB962C8B-B14F-4D97-AF65-F5344CB8AC3E}">
        <p14:creationId xmlns:p14="http://schemas.microsoft.com/office/powerpoint/2010/main" val="3461774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05AB3F7-6ACF-4316-8E66-BD43E862739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9DCDF0D0-C1A5-450D-9297-2987E2FAC5D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63FF90BB-906B-4E6F-BD56-AB2115B3D40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s-ES"/>
          </a:p>
        </p:txBody>
      </p:sp>
      <p:sp>
        <p:nvSpPr>
          <p:cNvPr id="5" name="Marcador de pie de página 4">
            <a:extLst>
              <a:ext uri="{FF2B5EF4-FFF2-40B4-BE49-F238E27FC236}">
                <a16:creationId xmlns:a16="http://schemas.microsoft.com/office/drawing/2014/main" id="{C227A12C-EBBB-476F-AF13-D59808B94E49}"/>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s-ES"/>
          </a:p>
        </p:txBody>
      </p:sp>
      <p:sp>
        <p:nvSpPr>
          <p:cNvPr id="6" name="Marcador de número de diapositiva 5">
            <a:extLst>
              <a:ext uri="{FF2B5EF4-FFF2-40B4-BE49-F238E27FC236}">
                <a16:creationId xmlns:a16="http://schemas.microsoft.com/office/drawing/2014/main" id="{D97EF05C-4C4F-4D72-AA13-19AA743A052B}"/>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1D65E88A-BBAA-4D3E-8315-6201A8DB899F}" type="slidenum">
              <a:rPr lang="es-ES" altLang="es-ES" smtClean="0"/>
              <a:pPr>
                <a:defRPr/>
              </a:pPr>
              <a:t>‹Nº›</a:t>
            </a:fld>
            <a:endParaRPr lang="es-ES" altLang="es-ES"/>
          </a:p>
        </p:txBody>
      </p:sp>
    </p:spTree>
    <p:extLst>
      <p:ext uri="{BB962C8B-B14F-4D97-AF65-F5344CB8AC3E}">
        <p14:creationId xmlns:p14="http://schemas.microsoft.com/office/powerpoint/2010/main" val="1268987871"/>
      </p:ext>
    </p:extLst>
  </p:cSld>
  <p:clrMap bg1="lt1" tx1="dk1" bg2="lt2" tx2="dk2" accent1="accent1" accent2="accent2" accent3="accent3" accent4="accent4" accent5="accent5" accent6="accent6" hlink="hlink" folHlink="folHlink"/>
  <p:sldLayoutIdLst>
    <p:sldLayoutId id="2147484264" r:id="rId1"/>
    <p:sldLayoutId id="2147484265" r:id="rId2"/>
    <p:sldLayoutId id="2147484266" r:id="rId3"/>
    <p:sldLayoutId id="2147484267" r:id="rId4"/>
    <p:sldLayoutId id="2147484268" r:id="rId5"/>
    <p:sldLayoutId id="2147484269" r:id="rId6"/>
    <p:sldLayoutId id="2147484270" r:id="rId7"/>
    <p:sldLayoutId id="2147484271" r:id="rId8"/>
    <p:sldLayoutId id="2147484272" r:id="rId9"/>
    <p:sldLayoutId id="2147484273" r:id="rId10"/>
    <p:sldLayoutId id="2147484274" r:id="rId11"/>
    <p:sldLayoutId id="2147484276" r:id="rId12"/>
    <p:sldLayoutId id="2147484277" r:id="rId13"/>
    <p:sldLayoutId id="2147484278" r:id="rId1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C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4.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8" Type="http://schemas.openxmlformats.org/officeDocument/2006/relationships/image" Target="../media/image39.emf"/><Relationship Id="rId13" Type="http://schemas.openxmlformats.org/officeDocument/2006/relationships/oleObject" Target="../embeddings/oleObject5.bin"/><Relationship Id="rId3" Type="http://schemas.openxmlformats.org/officeDocument/2006/relationships/image" Target="../media/image44.jpeg"/><Relationship Id="rId7" Type="http://schemas.openxmlformats.org/officeDocument/2006/relationships/oleObject" Target="../embeddings/oleObject2.bin"/><Relationship Id="rId12" Type="http://schemas.openxmlformats.org/officeDocument/2006/relationships/image" Target="../media/image41.emf"/><Relationship Id="rId2" Type="http://schemas.openxmlformats.org/officeDocument/2006/relationships/slideLayout" Target="../slideLayouts/slideLayout2.xml"/><Relationship Id="rId16" Type="http://schemas.openxmlformats.org/officeDocument/2006/relationships/image" Target="../media/image43.emf"/><Relationship Id="rId1" Type="http://schemas.openxmlformats.org/officeDocument/2006/relationships/vmlDrawing" Target="../drawings/vmlDrawing1.vml"/><Relationship Id="rId6" Type="http://schemas.openxmlformats.org/officeDocument/2006/relationships/image" Target="../media/image38.emf"/><Relationship Id="rId11" Type="http://schemas.openxmlformats.org/officeDocument/2006/relationships/oleObject" Target="../embeddings/oleObject4.bin"/><Relationship Id="rId5" Type="http://schemas.openxmlformats.org/officeDocument/2006/relationships/oleObject" Target="../embeddings/oleObject1.bin"/><Relationship Id="rId15" Type="http://schemas.openxmlformats.org/officeDocument/2006/relationships/oleObject" Target="../embeddings/oleObject6.bin"/><Relationship Id="rId10" Type="http://schemas.openxmlformats.org/officeDocument/2006/relationships/image" Target="../media/image40.emf"/><Relationship Id="rId4" Type="http://schemas.openxmlformats.org/officeDocument/2006/relationships/image" Target="../media/image45.jpeg"/><Relationship Id="rId9" Type="http://schemas.openxmlformats.org/officeDocument/2006/relationships/oleObject" Target="../embeddings/oleObject3.bin"/><Relationship Id="rId14" Type="http://schemas.openxmlformats.org/officeDocument/2006/relationships/image" Target="../media/image42.emf"/></Relationships>
</file>

<file path=ppt/slides/_rels/slide31.x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49.emf"/><Relationship Id="rId13" Type="http://schemas.openxmlformats.org/officeDocument/2006/relationships/oleObject" Target="../embeddings/oleObject12.bin"/><Relationship Id="rId3" Type="http://schemas.openxmlformats.org/officeDocument/2006/relationships/oleObject" Target="../embeddings/oleObject7.bin"/><Relationship Id="rId7" Type="http://schemas.openxmlformats.org/officeDocument/2006/relationships/oleObject" Target="../embeddings/oleObject9.bin"/><Relationship Id="rId12" Type="http://schemas.openxmlformats.org/officeDocument/2006/relationships/image" Target="../media/image51.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8.emf"/><Relationship Id="rId11" Type="http://schemas.openxmlformats.org/officeDocument/2006/relationships/oleObject" Target="../embeddings/oleObject11.bin"/><Relationship Id="rId5" Type="http://schemas.openxmlformats.org/officeDocument/2006/relationships/oleObject" Target="../embeddings/oleObject8.bin"/><Relationship Id="rId10" Type="http://schemas.openxmlformats.org/officeDocument/2006/relationships/image" Target="../media/image50.emf"/><Relationship Id="rId4" Type="http://schemas.openxmlformats.org/officeDocument/2006/relationships/image" Target="../media/image47.emf"/><Relationship Id="rId9" Type="http://schemas.openxmlformats.org/officeDocument/2006/relationships/oleObject" Target="../embeddings/oleObject10.bin"/><Relationship Id="rId14" Type="http://schemas.openxmlformats.org/officeDocument/2006/relationships/image" Target="../media/image52.emf"/></Relationships>
</file>

<file path=ppt/slides/_rels/slide33.xml.rels><?xml version="1.0" encoding="UTF-8" standalone="yes"?>
<Relationships xmlns="http://schemas.openxmlformats.org/package/2006/relationships"><Relationship Id="rId8" Type="http://schemas.openxmlformats.org/officeDocument/2006/relationships/image" Target="../media/image55.emf"/><Relationship Id="rId13" Type="http://schemas.openxmlformats.org/officeDocument/2006/relationships/oleObject" Target="../embeddings/oleObject18.bin"/><Relationship Id="rId3" Type="http://schemas.openxmlformats.org/officeDocument/2006/relationships/oleObject" Target="../embeddings/oleObject13.bin"/><Relationship Id="rId7" Type="http://schemas.openxmlformats.org/officeDocument/2006/relationships/oleObject" Target="../embeddings/oleObject15.bin"/><Relationship Id="rId12" Type="http://schemas.openxmlformats.org/officeDocument/2006/relationships/image" Target="../media/image57.emf"/><Relationship Id="rId2" Type="http://schemas.openxmlformats.org/officeDocument/2006/relationships/slideLayout" Target="../slideLayouts/slideLayout2.xml"/><Relationship Id="rId16" Type="http://schemas.openxmlformats.org/officeDocument/2006/relationships/image" Target="../media/image59.emf"/><Relationship Id="rId1" Type="http://schemas.openxmlformats.org/officeDocument/2006/relationships/vmlDrawing" Target="../drawings/vmlDrawing3.vml"/><Relationship Id="rId6" Type="http://schemas.openxmlformats.org/officeDocument/2006/relationships/image" Target="../media/image54.emf"/><Relationship Id="rId11" Type="http://schemas.openxmlformats.org/officeDocument/2006/relationships/oleObject" Target="../embeddings/oleObject17.bin"/><Relationship Id="rId5" Type="http://schemas.openxmlformats.org/officeDocument/2006/relationships/oleObject" Target="../embeddings/oleObject14.bin"/><Relationship Id="rId15" Type="http://schemas.openxmlformats.org/officeDocument/2006/relationships/oleObject" Target="../embeddings/oleObject19.bin"/><Relationship Id="rId10" Type="http://schemas.openxmlformats.org/officeDocument/2006/relationships/image" Target="../media/image56.emf"/><Relationship Id="rId4" Type="http://schemas.openxmlformats.org/officeDocument/2006/relationships/image" Target="../media/image53.emf"/><Relationship Id="rId9" Type="http://schemas.openxmlformats.org/officeDocument/2006/relationships/oleObject" Target="../embeddings/oleObject16.bin"/><Relationship Id="rId14" Type="http://schemas.openxmlformats.org/officeDocument/2006/relationships/image" Target="../media/image58.emf"/></Relationships>
</file>

<file path=ppt/slides/_rels/slide34.x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64.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5.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75.emf"/><Relationship Id="rId13" Type="http://schemas.openxmlformats.org/officeDocument/2006/relationships/oleObject" Target="../embeddings/oleObject25.bin"/><Relationship Id="rId18" Type="http://schemas.openxmlformats.org/officeDocument/2006/relationships/image" Target="../media/image80.emf"/><Relationship Id="rId3" Type="http://schemas.openxmlformats.org/officeDocument/2006/relationships/oleObject" Target="../embeddings/oleObject20.bin"/><Relationship Id="rId7" Type="http://schemas.openxmlformats.org/officeDocument/2006/relationships/oleObject" Target="../embeddings/oleObject22.bin"/><Relationship Id="rId12" Type="http://schemas.openxmlformats.org/officeDocument/2006/relationships/image" Target="../media/image77.emf"/><Relationship Id="rId17" Type="http://schemas.openxmlformats.org/officeDocument/2006/relationships/oleObject" Target="../embeddings/oleObject27.bin"/><Relationship Id="rId2" Type="http://schemas.openxmlformats.org/officeDocument/2006/relationships/slideLayout" Target="../slideLayouts/slideLayout2.xml"/><Relationship Id="rId16" Type="http://schemas.openxmlformats.org/officeDocument/2006/relationships/image" Target="../media/image79.emf"/><Relationship Id="rId1" Type="http://schemas.openxmlformats.org/officeDocument/2006/relationships/vmlDrawing" Target="../drawings/vmlDrawing4.vml"/><Relationship Id="rId6" Type="http://schemas.openxmlformats.org/officeDocument/2006/relationships/image" Target="../media/image74.emf"/><Relationship Id="rId11" Type="http://schemas.openxmlformats.org/officeDocument/2006/relationships/oleObject" Target="../embeddings/oleObject24.bin"/><Relationship Id="rId5" Type="http://schemas.openxmlformats.org/officeDocument/2006/relationships/oleObject" Target="../embeddings/oleObject21.bin"/><Relationship Id="rId15" Type="http://schemas.openxmlformats.org/officeDocument/2006/relationships/oleObject" Target="../embeddings/oleObject26.bin"/><Relationship Id="rId10" Type="http://schemas.openxmlformats.org/officeDocument/2006/relationships/image" Target="../media/image76.emf"/><Relationship Id="rId4" Type="http://schemas.openxmlformats.org/officeDocument/2006/relationships/image" Target="../media/image73.emf"/><Relationship Id="rId9" Type="http://schemas.openxmlformats.org/officeDocument/2006/relationships/oleObject" Target="../embeddings/oleObject23.bin"/><Relationship Id="rId14" Type="http://schemas.openxmlformats.org/officeDocument/2006/relationships/image" Target="../media/image78.emf"/></Relationships>
</file>

<file path=ppt/slides/_rels/slide46.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82.wmf"/><Relationship Id="rId2" Type="http://schemas.openxmlformats.org/officeDocument/2006/relationships/control" Target="../activeX/activeX1.xml"/><Relationship Id="rId1" Type="http://schemas.openxmlformats.org/officeDocument/2006/relationships/vmlDrawing" Target="../drawings/vmlDrawing5.v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_rels/slide48.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91.jpeg"/><Relationship Id="rId1" Type="http://schemas.openxmlformats.org/officeDocument/2006/relationships/slideLayout" Target="../slideLayouts/slideLayout2.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0.png"/></Relationships>
</file>

<file path=ppt/slides/_rels/slide52.xml.rels><?xml version="1.0" encoding="UTF-8" standalone="yes"?>
<Relationships xmlns="http://schemas.openxmlformats.org/package/2006/relationships"><Relationship Id="rId8" Type="http://schemas.openxmlformats.org/officeDocument/2006/relationships/image" Target="../media/image100.jpeg"/><Relationship Id="rId3" Type="http://schemas.openxmlformats.org/officeDocument/2006/relationships/image" Target="../media/image95.jpeg"/><Relationship Id="rId7" Type="http://schemas.openxmlformats.org/officeDocument/2006/relationships/image" Target="../media/image99.jpeg"/><Relationship Id="rId2" Type="http://schemas.openxmlformats.org/officeDocument/2006/relationships/image" Target="../media/image94.jpeg"/><Relationship Id="rId1" Type="http://schemas.openxmlformats.org/officeDocument/2006/relationships/slideLayout" Target="../slideLayouts/slideLayout2.xml"/><Relationship Id="rId6" Type="http://schemas.openxmlformats.org/officeDocument/2006/relationships/image" Target="../media/image98.jpeg"/><Relationship Id="rId5" Type="http://schemas.openxmlformats.org/officeDocument/2006/relationships/image" Target="../media/image97.jpeg"/><Relationship Id="rId4" Type="http://schemas.openxmlformats.org/officeDocument/2006/relationships/image" Target="../media/image96.jpeg"/></Relationships>
</file>

<file path=ppt/slides/_rels/slide53.xml.rels><?xml version="1.0" encoding="UTF-8" standalone="yes"?>
<Relationships xmlns="http://schemas.openxmlformats.org/package/2006/relationships"><Relationship Id="rId8" Type="http://schemas.openxmlformats.org/officeDocument/2006/relationships/image" Target="../media/image105.jpeg"/><Relationship Id="rId3" Type="http://schemas.openxmlformats.org/officeDocument/2006/relationships/image" Target="../media/image98.jpeg"/><Relationship Id="rId7" Type="http://schemas.openxmlformats.org/officeDocument/2006/relationships/image" Target="../media/image104.jpeg"/><Relationship Id="rId2" Type="http://schemas.openxmlformats.org/officeDocument/2006/relationships/image" Target="../media/image95.jpeg"/><Relationship Id="rId1" Type="http://schemas.openxmlformats.org/officeDocument/2006/relationships/slideLayout" Target="../slideLayouts/slideLayout2.xml"/><Relationship Id="rId6" Type="http://schemas.openxmlformats.org/officeDocument/2006/relationships/image" Target="../media/image103.jpeg"/><Relationship Id="rId5" Type="http://schemas.openxmlformats.org/officeDocument/2006/relationships/image" Target="../media/image102.jpeg"/><Relationship Id="rId4" Type="http://schemas.openxmlformats.org/officeDocument/2006/relationships/image" Target="../media/image101.jpeg"/><Relationship Id="rId9" Type="http://schemas.openxmlformats.org/officeDocument/2006/relationships/image" Target="../media/image106.jpeg"/></Relationships>
</file>

<file path=ppt/slides/_rels/slide54.xml.rels><?xml version="1.0" encoding="UTF-8" standalone="yes"?>
<Relationships xmlns="http://schemas.openxmlformats.org/package/2006/relationships"><Relationship Id="rId8" Type="http://schemas.openxmlformats.org/officeDocument/2006/relationships/image" Target="../media/image113.jpeg"/><Relationship Id="rId3" Type="http://schemas.openxmlformats.org/officeDocument/2006/relationships/image" Target="../media/image108.jpeg"/><Relationship Id="rId7" Type="http://schemas.openxmlformats.org/officeDocument/2006/relationships/image" Target="../media/image112.jpeg"/><Relationship Id="rId2" Type="http://schemas.openxmlformats.org/officeDocument/2006/relationships/image" Target="../media/image107.jpeg"/><Relationship Id="rId1" Type="http://schemas.openxmlformats.org/officeDocument/2006/relationships/slideLayout" Target="../slideLayouts/slideLayout2.xml"/><Relationship Id="rId6" Type="http://schemas.openxmlformats.org/officeDocument/2006/relationships/image" Target="../media/image111.jpeg"/><Relationship Id="rId5" Type="http://schemas.openxmlformats.org/officeDocument/2006/relationships/image" Target="../media/image110.jpeg"/><Relationship Id="rId4" Type="http://schemas.openxmlformats.org/officeDocument/2006/relationships/image" Target="../media/image109.jpeg"/></Relationships>
</file>

<file path=ppt/slides/_rels/slide55.xml.rels><?xml version="1.0" encoding="UTF-8" standalone="yes"?>
<Relationships xmlns="http://schemas.openxmlformats.org/package/2006/relationships"><Relationship Id="rId2" Type="http://schemas.openxmlformats.org/officeDocument/2006/relationships/image" Target="../media/image114.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image" Target="../media/image119.wmf"/><Relationship Id="rId3" Type="http://schemas.openxmlformats.org/officeDocument/2006/relationships/image" Target="../media/image118.png"/><Relationship Id="rId7" Type="http://schemas.openxmlformats.org/officeDocument/2006/relationships/image" Target="../media/image116.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29.bin"/><Relationship Id="rId5" Type="http://schemas.openxmlformats.org/officeDocument/2006/relationships/image" Target="../media/image115.wmf"/><Relationship Id="rId10" Type="http://schemas.openxmlformats.org/officeDocument/2006/relationships/image" Target="../media/image117.wmf"/><Relationship Id="rId4" Type="http://schemas.openxmlformats.org/officeDocument/2006/relationships/oleObject" Target="../embeddings/oleObject28.bin"/><Relationship Id="rId9" Type="http://schemas.openxmlformats.org/officeDocument/2006/relationships/oleObject" Target="../embeddings/oleObject30.bin"/></Relationships>
</file>

<file path=ppt/slides/_rels/slide57.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20.w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22.w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image" Target="../media/image129.wmf"/><Relationship Id="rId3" Type="http://schemas.openxmlformats.org/officeDocument/2006/relationships/image" Target="../media/image124.wmf"/><Relationship Id="rId7" Type="http://schemas.openxmlformats.org/officeDocument/2006/relationships/image" Target="../media/image128.wmf"/><Relationship Id="rId2" Type="http://schemas.openxmlformats.org/officeDocument/2006/relationships/image" Target="../media/image123.wmf"/><Relationship Id="rId1" Type="http://schemas.openxmlformats.org/officeDocument/2006/relationships/slideLayout" Target="../slideLayouts/slideLayout2.xml"/><Relationship Id="rId6" Type="http://schemas.openxmlformats.org/officeDocument/2006/relationships/image" Target="../media/image127.wmf"/><Relationship Id="rId5" Type="http://schemas.openxmlformats.org/officeDocument/2006/relationships/image" Target="../media/image126.wmf"/><Relationship Id="rId4" Type="http://schemas.openxmlformats.org/officeDocument/2006/relationships/image" Target="../media/image125.wmf"/></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image" Target="../media/image136.wmf"/><Relationship Id="rId3" Type="http://schemas.openxmlformats.org/officeDocument/2006/relationships/image" Target="../media/image131.png"/><Relationship Id="rId7" Type="http://schemas.openxmlformats.org/officeDocument/2006/relationships/image" Target="../media/image135.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34.png"/><Relationship Id="rId11" Type="http://schemas.openxmlformats.org/officeDocument/2006/relationships/image" Target="../media/image137.wmf"/><Relationship Id="rId5" Type="http://schemas.openxmlformats.org/officeDocument/2006/relationships/image" Target="../media/image133.wmf"/><Relationship Id="rId10" Type="http://schemas.openxmlformats.org/officeDocument/2006/relationships/image" Target="../media/image130.wmf"/><Relationship Id="rId4" Type="http://schemas.openxmlformats.org/officeDocument/2006/relationships/image" Target="../media/image132.png"/><Relationship Id="rId9" Type="http://schemas.openxmlformats.org/officeDocument/2006/relationships/oleObject" Target="../embeddings/oleObject31.bin"/></Relationships>
</file>

<file path=ppt/slides/_rels/slide61.xml.rels><?xml version="1.0" encoding="UTF-8" standalone="yes"?>
<Relationships xmlns="http://schemas.openxmlformats.org/package/2006/relationships"><Relationship Id="rId8" Type="http://schemas.openxmlformats.org/officeDocument/2006/relationships/image" Target="../media/image144.wmf"/><Relationship Id="rId3" Type="http://schemas.openxmlformats.org/officeDocument/2006/relationships/image" Target="../media/image139.wmf"/><Relationship Id="rId7" Type="http://schemas.openxmlformats.org/officeDocument/2006/relationships/image" Target="../media/image143.wmf"/><Relationship Id="rId12" Type="http://schemas.openxmlformats.org/officeDocument/2006/relationships/image" Target="../media/image138.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42.wmf"/><Relationship Id="rId11" Type="http://schemas.openxmlformats.org/officeDocument/2006/relationships/oleObject" Target="../embeddings/oleObject32.bin"/><Relationship Id="rId5" Type="http://schemas.openxmlformats.org/officeDocument/2006/relationships/image" Target="../media/image141.wmf"/><Relationship Id="rId10" Type="http://schemas.openxmlformats.org/officeDocument/2006/relationships/image" Target="../media/image146.png"/><Relationship Id="rId4" Type="http://schemas.openxmlformats.org/officeDocument/2006/relationships/image" Target="../media/image140.wmf"/><Relationship Id="rId9" Type="http://schemas.openxmlformats.org/officeDocument/2006/relationships/image" Target="../media/image145.wmf"/></Relationships>
</file>

<file path=ppt/slides/_rels/slide62.xml.rels><?xml version="1.0" encoding="UTF-8" standalone="yes"?>
<Relationships xmlns="http://schemas.openxmlformats.org/package/2006/relationships"><Relationship Id="rId8" Type="http://schemas.openxmlformats.org/officeDocument/2006/relationships/image" Target="../media/image153.wmf"/><Relationship Id="rId3" Type="http://schemas.openxmlformats.org/officeDocument/2006/relationships/image" Target="../media/image148.wmf"/><Relationship Id="rId7" Type="http://schemas.openxmlformats.org/officeDocument/2006/relationships/image" Target="../media/image152.wmf"/><Relationship Id="rId2" Type="http://schemas.openxmlformats.org/officeDocument/2006/relationships/image" Target="../media/image147.wmf"/><Relationship Id="rId1" Type="http://schemas.openxmlformats.org/officeDocument/2006/relationships/slideLayout" Target="../slideLayouts/slideLayout2.xml"/><Relationship Id="rId6" Type="http://schemas.openxmlformats.org/officeDocument/2006/relationships/image" Target="../media/image151.wmf"/><Relationship Id="rId11" Type="http://schemas.openxmlformats.org/officeDocument/2006/relationships/image" Target="../media/image156.wmf"/><Relationship Id="rId5" Type="http://schemas.openxmlformats.org/officeDocument/2006/relationships/image" Target="../media/image150.wmf"/><Relationship Id="rId10" Type="http://schemas.openxmlformats.org/officeDocument/2006/relationships/image" Target="../media/image155.png"/><Relationship Id="rId4" Type="http://schemas.openxmlformats.org/officeDocument/2006/relationships/image" Target="../media/image149.png"/><Relationship Id="rId9" Type="http://schemas.openxmlformats.org/officeDocument/2006/relationships/image" Target="../media/image154.wmf"/></Relationships>
</file>

<file path=ppt/slides/_rels/slide63.xml.rels><?xml version="1.0" encoding="UTF-8" standalone="yes"?>
<Relationships xmlns="http://schemas.openxmlformats.org/package/2006/relationships"><Relationship Id="rId3" Type="http://schemas.openxmlformats.org/officeDocument/2006/relationships/image" Target="../media/image158.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159.wmf"/><Relationship Id="rId5" Type="http://schemas.openxmlformats.org/officeDocument/2006/relationships/image" Target="../media/image157.wmf"/><Relationship Id="rId4" Type="http://schemas.openxmlformats.org/officeDocument/2006/relationships/oleObject" Target="../embeddings/oleObject33.bin"/></Relationships>
</file>

<file path=ppt/slides/_rels/slide64.xml.rels><?xml version="1.0" encoding="UTF-8" standalone="yes"?>
<Relationships xmlns="http://schemas.openxmlformats.org/package/2006/relationships"><Relationship Id="rId3" Type="http://schemas.openxmlformats.org/officeDocument/2006/relationships/image" Target="../media/image161.wmf"/><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62.w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6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6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6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2.xml"/><Relationship Id="rId4" Type="http://schemas.openxmlformats.org/officeDocument/2006/relationships/image" Target="../media/image13.jpeg"/></Relationships>
</file>

<file path=ppt/slides/_rels/slide70.xml.rels><?xml version="1.0" encoding="UTF-8" standalone="yes"?>
<Relationships xmlns="http://schemas.openxmlformats.org/package/2006/relationships"><Relationship Id="rId2" Type="http://schemas.openxmlformats.org/officeDocument/2006/relationships/image" Target="../media/image166.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67.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4.xml"/><Relationship Id="rId1" Type="http://schemas.openxmlformats.org/officeDocument/2006/relationships/vmlDrawing" Target="../drawings/vmlDrawing10.vml"/><Relationship Id="rId4" Type="http://schemas.openxmlformats.org/officeDocument/2006/relationships/image" Target="../media/image168.wmf"/></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hyperlink" Target="http://www.youtube.com/watch?v=Zif-Y8L8y_w" TargetMode="Externa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80.xml.rels><?xml version="1.0" encoding="UTF-8" standalone="yes"?>
<Relationships xmlns="http://schemas.openxmlformats.org/package/2006/relationships"><Relationship Id="rId8" Type="http://schemas.openxmlformats.org/officeDocument/2006/relationships/image" Target="../media/image170.wmf"/><Relationship Id="rId13" Type="http://schemas.openxmlformats.org/officeDocument/2006/relationships/oleObject" Target="../embeddings/oleObject39.bin"/><Relationship Id="rId18" Type="http://schemas.openxmlformats.org/officeDocument/2006/relationships/image" Target="../media/image175.wmf"/><Relationship Id="rId3" Type="http://schemas.openxmlformats.org/officeDocument/2006/relationships/image" Target="../media/image179.png"/><Relationship Id="rId21" Type="http://schemas.openxmlformats.org/officeDocument/2006/relationships/oleObject" Target="../embeddings/oleObject43.bin"/><Relationship Id="rId7" Type="http://schemas.openxmlformats.org/officeDocument/2006/relationships/oleObject" Target="../embeddings/oleObject36.bin"/><Relationship Id="rId12" Type="http://schemas.openxmlformats.org/officeDocument/2006/relationships/image" Target="../media/image172.wmf"/><Relationship Id="rId17" Type="http://schemas.openxmlformats.org/officeDocument/2006/relationships/oleObject" Target="../embeddings/oleObject41.bin"/><Relationship Id="rId2" Type="http://schemas.openxmlformats.org/officeDocument/2006/relationships/slideLayout" Target="../slideLayouts/slideLayout2.xml"/><Relationship Id="rId16" Type="http://schemas.openxmlformats.org/officeDocument/2006/relationships/image" Target="../media/image174.wmf"/><Relationship Id="rId20" Type="http://schemas.openxmlformats.org/officeDocument/2006/relationships/image" Target="../media/image176.wmf"/><Relationship Id="rId1" Type="http://schemas.openxmlformats.org/officeDocument/2006/relationships/vmlDrawing" Target="../drawings/vmlDrawing11.vml"/><Relationship Id="rId6" Type="http://schemas.openxmlformats.org/officeDocument/2006/relationships/image" Target="../media/image169.wmf"/><Relationship Id="rId11" Type="http://schemas.openxmlformats.org/officeDocument/2006/relationships/oleObject" Target="../embeddings/oleObject38.bin"/><Relationship Id="rId24" Type="http://schemas.openxmlformats.org/officeDocument/2006/relationships/image" Target="../media/image178.wmf"/><Relationship Id="rId5" Type="http://schemas.openxmlformats.org/officeDocument/2006/relationships/oleObject" Target="../embeddings/oleObject35.bin"/><Relationship Id="rId15" Type="http://schemas.openxmlformats.org/officeDocument/2006/relationships/oleObject" Target="../embeddings/oleObject40.bin"/><Relationship Id="rId23" Type="http://schemas.openxmlformats.org/officeDocument/2006/relationships/oleObject" Target="../embeddings/oleObject44.bin"/><Relationship Id="rId10" Type="http://schemas.openxmlformats.org/officeDocument/2006/relationships/image" Target="../media/image171.wmf"/><Relationship Id="rId19" Type="http://schemas.openxmlformats.org/officeDocument/2006/relationships/oleObject" Target="../embeddings/oleObject42.bin"/><Relationship Id="rId4" Type="http://schemas.openxmlformats.org/officeDocument/2006/relationships/image" Target="../media/image180.png"/><Relationship Id="rId9" Type="http://schemas.openxmlformats.org/officeDocument/2006/relationships/oleObject" Target="../embeddings/oleObject37.bin"/><Relationship Id="rId14" Type="http://schemas.openxmlformats.org/officeDocument/2006/relationships/image" Target="../media/image173.wmf"/><Relationship Id="rId22" Type="http://schemas.openxmlformats.org/officeDocument/2006/relationships/image" Target="../media/image177.wmf"/></Relationships>
</file>

<file path=ppt/slides/_rels/slide81.xml.rels><?xml version="1.0" encoding="UTF-8" standalone="yes"?>
<Relationships xmlns="http://schemas.openxmlformats.org/package/2006/relationships"><Relationship Id="rId2" Type="http://schemas.openxmlformats.org/officeDocument/2006/relationships/image" Target="../media/image181.em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82.wm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5FB7E62F-5202-4794-9D14-EF999DDC9066}"/>
              </a:ext>
            </a:extLst>
          </p:cNvPr>
          <p:cNvSpPr txBox="1">
            <a:spLocks noGrp="1"/>
          </p:cNvSpPr>
          <p:nvPr>
            <p:ph type="title"/>
          </p:nvPr>
        </p:nvSpPr>
        <p:spPr>
          <a:xfrm>
            <a:off x="920750" y="655638"/>
            <a:ext cx="7923213" cy="696912"/>
          </a:xfrm>
        </p:spPr>
        <p:txBody>
          <a:bodyPr lIns="0" tIns="13335" rIns="0" bIns="0" rtlCol="0">
            <a:spAutoFit/>
          </a:bodyPr>
          <a:lstStyle/>
          <a:p>
            <a:pPr marL="12700">
              <a:spcBef>
                <a:spcPts val="105"/>
              </a:spcBef>
              <a:defRPr/>
            </a:pPr>
            <a:r>
              <a:rPr sz="4400" dirty="0">
                <a:solidFill>
                  <a:srgbClr val="FF0000"/>
                </a:solidFill>
              </a:rPr>
              <a:t>CONTENIDOS</a:t>
            </a:r>
            <a:r>
              <a:rPr sz="4400" spc="-85" dirty="0">
                <a:solidFill>
                  <a:srgbClr val="FF0000"/>
                </a:solidFill>
              </a:rPr>
              <a:t> </a:t>
            </a:r>
            <a:r>
              <a:rPr sz="4400" dirty="0">
                <a:solidFill>
                  <a:srgbClr val="FF0000"/>
                </a:solidFill>
              </a:rPr>
              <a:t>TEMÁTICOS</a:t>
            </a:r>
          </a:p>
        </p:txBody>
      </p:sp>
      <p:sp>
        <p:nvSpPr>
          <p:cNvPr id="21507" name="object 3">
            <a:extLst>
              <a:ext uri="{FF2B5EF4-FFF2-40B4-BE49-F238E27FC236}">
                <a16:creationId xmlns:a16="http://schemas.microsoft.com/office/drawing/2014/main" id="{54BEE3A8-8BA1-4388-BD6C-6CA0FC4B6F6B}"/>
              </a:ext>
            </a:extLst>
          </p:cNvPr>
          <p:cNvSpPr txBox="1">
            <a:spLocks noChangeArrowheads="1"/>
          </p:cNvSpPr>
          <p:nvPr/>
        </p:nvSpPr>
        <p:spPr bwMode="auto">
          <a:xfrm>
            <a:off x="920750" y="1744663"/>
            <a:ext cx="7596188" cy="357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85725" rIns="0" bIns="0">
            <a:spAutoFit/>
          </a:bodyPr>
          <a:lstStyle>
            <a:lvl1pPr marL="12700">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ts val="675"/>
              </a:spcBef>
              <a:buFontTx/>
              <a:buNone/>
              <a:defRPr/>
            </a:pPr>
            <a:r>
              <a:rPr lang="es-PE" i="1" dirty="0">
                <a:solidFill>
                  <a:schemeClr val="accent2"/>
                </a:solidFill>
                <a:effectLst>
                  <a:outerShdw blurRad="38100" dist="38100" dir="2700000" algn="tl">
                    <a:srgbClr val="000000">
                      <a:alpha val="43137"/>
                    </a:srgbClr>
                  </a:outerShdw>
                </a:effectLst>
                <a:cs typeface="Arial" panose="020B0604020202020204" pitchFamily="34" charset="0"/>
              </a:rPr>
              <a:t>CIRCUITOS ELÉCTRICOS</a:t>
            </a:r>
          </a:p>
          <a:p>
            <a:pPr>
              <a:lnSpc>
                <a:spcPct val="120000"/>
              </a:lnSpc>
              <a:spcBef>
                <a:spcPct val="0"/>
              </a:spcBef>
              <a:buFontTx/>
              <a:buNone/>
              <a:defRPr/>
            </a:pPr>
            <a:r>
              <a:rPr lang="es-PE" i="1" dirty="0">
                <a:cs typeface="Arial" panose="020B0604020202020204" pitchFamily="34" charset="0"/>
              </a:rPr>
              <a:t>1.-Circuitos Eléctricos. </a:t>
            </a:r>
          </a:p>
          <a:p>
            <a:pPr>
              <a:lnSpc>
                <a:spcPct val="120000"/>
              </a:lnSpc>
              <a:spcBef>
                <a:spcPct val="0"/>
              </a:spcBef>
              <a:buFontTx/>
              <a:buNone/>
              <a:defRPr/>
            </a:pPr>
            <a:r>
              <a:rPr lang="es-PE" i="1" dirty="0">
                <a:cs typeface="Arial" panose="020B0604020202020204" pitchFamily="34" charset="0"/>
              </a:rPr>
              <a:t>2.-Tipos de corriente</a:t>
            </a:r>
          </a:p>
          <a:p>
            <a:pPr>
              <a:lnSpc>
                <a:spcPts val="3463"/>
              </a:lnSpc>
              <a:spcBef>
                <a:spcPts val="213"/>
              </a:spcBef>
              <a:buFontTx/>
              <a:buNone/>
              <a:defRPr/>
            </a:pPr>
            <a:r>
              <a:rPr lang="es-PE" i="1" dirty="0">
                <a:cs typeface="Arial" panose="020B0604020202020204" pitchFamily="34" charset="0"/>
              </a:rPr>
              <a:t>3.-Generación de corriente alterna (AC) </a:t>
            </a:r>
          </a:p>
          <a:p>
            <a:pPr>
              <a:lnSpc>
                <a:spcPts val="3463"/>
              </a:lnSpc>
              <a:spcBef>
                <a:spcPts val="213"/>
              </a:spcBef>
              <a:buFontTx/>
              <a:buNone/>
              <a:defRPr/>
            </a:pPr>
            <a:r>
              <a:rPr lang="es-PE" i="1" dirty="0">
                <a:cs typeface="Arial" panose="020B0604020202020204" pitchFamily="34" charset="0"/>
              </a:rPr>
              <a:t>4.-Valores eficaces de AC</a:t>
            </a:r>
          </a:p>
          <a:p>
            <a:pPr>
              <a:spcBef>
                <a:spcPts val="363"/>
              </a:spcBef>
              <a:buFontTx/>
              <a:buNone/>
              <a:defRPr/>
            </a:pPr>
            <a:r>
              <a:rPr lang="es-PE" i="1" dirty="0">
                <a:cs typeface="Arial" panose="020B0604020202020204" pitchFamily="34" charset="0"/>
              </a:rPr>
              <a:t>5.-Elementos pasivos</a:t>
            </a:r>
          </a:p>
          <a:p>
            <a:pPr>
              <a:spcBef>
                <a:spcPts val="575"/>
              </a:spcBef>
              <a:buFontTx/>
              <a:buNone/>
              <a:defRPr/>
            </a:pPr>
            <a:r>
              <a:rPr lang="es-PE" i="1" dirty="0">
                <a:cs typeface="Arial" panose="020B0604020202020204" pitchFamily="34" charset="0"/>
              </a:rPr>
              <a:t>6.-Resonancia</a:t>
            </a:r>
          </a:p>
          <a:p>
            <a:pPr>
              <a:spcBef>
                <a:spcPts val="575"/>
              </a:spcBef>
              <a:buFontTx/>
              <a:buNone/>
              <a:defRPr/>
            </a:pPr>
            <a:r>
              <a:rPr lang="es-PE" i="1" dirty="0">
                <a:cs typeface="Arial" panose="020B0604020202020204" pitchFamily="34" charset="0"/>
              </a:rPr>
              <a:t>7.-Potencia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DDFE144B-5429-45CA-9599-1FEFE399885B}"/>
              </a:ext>
            </a:extLst>
          </p:cNvPr>
          <p:cNvSpPr txBox="1"/>
          <p:nvPr/>
        </p:nvSpPr>
        <p:spPr>
          <a:xfrm>
            <a:off x="1217613" y="687388"/>
            <a:ext cx="6575425" cy="635000"/>
          </a:xfrm>
          <a:prstGeom prst="rect">
            <a:avLst/>
          </a:prstGeom>
        </p:spPr>
        <p:txBody>
          <a:bodyPr lIns="0" tIns="12065" rIns="0" bIns="0">
            <a:spAutoFit/>
          </a:bodyPr>
          <a:lstStyle/>
          <a:p>
            <a:pPr marL="12700">
              <a:spcBef>
                <a:spcPts val="95"/>
              </a:spcBef>
              <a:defRPr/>
            </a:pPr>
            <a:r>
              <a:rPr sz="4000" i="1" spc="-5" dirty="0">
                <a:solidFill>
                  <a:srgbClr val="FF0000"/>
                </a:solidFill>
                <a:latin typeface="Arial"/>
                <a:cs typeface="Arial"/>
              </a:rPr>
              <a:t>Generación Corriente</a:t>
            </a:r>
            <a:r>
              <a:rPr sz="4000" i="1" spc="5" dirty="0">
                <a:solidFill>
                  <a:srgbClr val="FF0000"/>
                </a:solidFill>
                <a:latin typeface="Arial"/>
                <a:cs typeface="Arial"/>
              </a:rPr>
              <a:t> </a:t>
            </a:r>
            <a:r>
              <a:rPr sz="4000" i="1" spc="-5" dirty="0">
                <a:solidFill>
                  <a:srgbClr val="FF0000"/>
                </a:solidFill>
                <a:latin typeface="Arial"/>
                <a:cs typeface="Arial"/>
              </a:rPr>
              <a:t>alterna</a:t>
            </a:r>
            <a:endParaRPr sz="4000" i="1" dirty="0">
              <a:solidFill>
                <a:srgbClr val="FF0000"/>
              </a:solidFill>
              <a:latin typeface="Arial"/>
              <a:cs typeface="Arial"/>
            </a:endParaRPr>
          </a:p>
        </p:txBody>
      </p:sp>
      <p:sp>
        <p:nvSpPr>
          <p:cNvPr id="19459" name="object 3">
            <a:extLst>
              <a:ext uri="{FF2B5EF4-FFF2-40B4-BE49-F238E27FC236}">
                <a16:creationId xmlns:a16="http://schemas.microsoft.com/office/drawing/2014/main" id="{60998D55-648E-4C25-AE51-F3F65AEF6AE7}"/>
              </a:ext>
            </a:extLst>
          </p:cNvPr>
          <p:cNvSpPr txBox="1">
            <a:spLocks noChangeArrowheads="1"/>
          </p:cNvSpPr>
          <p:nvPr/>
        </p:nvSpPr>
        <p:spPr bwMode="auto">
          <a:xfrm>
            <a:off x="865188" y="1620838"/>
            <a:ext cx="7488237" cy="149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335" rIns="0" bIns="0">
            <a:spAutoFit/>
          </a:bodyPr>
          <a:lstStyle>
            <a:lvl1pPr marL="355600" indent="-342900">
              <a:spcBef>
                <a:spcPct val="20000"/>
              </a:spcBef>
              <a:buChar char="•"/>
              <a:tabLst>
                <a:tab pos="355600" algn="l"/>
              </a:tabLst>
              <a:defRPr sz="2400">
                <a:solidFill>
                  <a:schemeClr val="tx1"/>
                </a:solidFill>
                <a:latin typeface="Arial" panose="020B0604020202020204" pitchFamily="34" charset="0"/>
              </a:defRPr>
            </a:lvl1pPr>
            <a:lvl2pPr marL="742950" indent="-285750">
              <a:spcBef>
                <a:spcPct val="20000"/>
              </a:spcBef>
              <a:buChar char="–"/>
              <a:tabLst>
                <a:tab pos="355600" algn="l"/>
              </a:tabLst>
              <a:defRPr sz="2000">
                <a:solidFill>
                  <a:schemeClr val="tx1"/>
                </a:solidFill>
                <a:latin typeface="Arial" panose="020B0604020202020204" pitchFamily="34" charset="0"/>
              </a:defRPr>
            </a:lvl2pPr>
            <a:lvl3pPr marL="1143000" indent="-228600">
              <a:spcBef>
                <a:spcPct val="20000"/>
              </a:spcBef>
              <a:buChar char="•"/>
              <a:tabLst>
                <a:tab pos="355600" algn="l"/>
              </a:tabLst>
              <a:defRPr>
                <a:solidFill>
                  <a:schemeClr val="tx1"/>
                </a:solidFill>
                <a:latin typeface="Arial" panose="020B0604020202020204" pitchFamily="34" charset="0"/>
              </a:defRPr>
            </a:lvl3pPr>
            <a:lvl4pPr marL="1600200" indent="-228600">
              <a:spcBef>
                <a:spcPct val="20000"/>
              </a:spcBef>
              <a:buChar char="–"/>
              <a:tabLst>
                <a:tab pos="355600" algn="l"/>
              </a:tabLst>
              <a:defRPr sz="1600">
                <a:solidFill>
                  <a:schemeClr val="tx1"/>
                </a:solidFill>
                <a:latin typeface="Arial" panose="020B0604020202020204" pitchFamily="34" charset="0"/>
              </a:defRPr>
            </a:lvl4pPr>
            <a:lvl5pPr marL="2057400" indent="-228600">
              <a:spcBef>
                <a:spcPct val="20000"/>
              </a:spcBef>
              <a:buChar char="»"/>
              <a:tabLst>
                <a:tab pos="355600" algn="l"/>
              </a:tabLst>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355600" algn="l"/>
              </a:tabLst>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355600" algn="l"/>
              </a:tabLst>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355600" algn="l"/>
              </a:tabLst>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355600" algn="l"/>
              </a:tabLst>
              <a:defRPr sz="1600">
                <a:solidFill>
                  <a:schemeClr val="tx1"/>
                </a:solidFill>
                <a:latin typeface="Arial" panose="020B0604020202020204" pitchFamily="34" charset="0"/>
              </a:defRPr>
            </a:lvl9pPr>
          </a:lstStyle>
          <a:p>
            <a:pPr algn="just">
              <a:spcBef>
                <a:spcPts val="100"/>
              </a:spcBef>
            </a:pPr>
            <a:r>
              <a:rPr lang="es-PE" altLang="en-US" sz="3200" dirty="0">
                <a:cs typeface="Arial" panose="020B0604020202020204" pitchFamily="34" charset="0"/>
              </a:rPr>
              <a:t>Cuando movemos un conductor en el  interior de un campo magnético, circula  corriente a través de este conductor.</a:t>
            </a:r>
          </a:p>
        </p:txBody>
      </p:sp>
      <p:sp>
        <p:nvSpPr>
          <p:cNvPr id="19460" name="object 4">
            <a:extLst>
              <a:ext uri="{FF2B5EF4-FFF2-40B4-BE49-F238E27FC236}">
                <a16:creationId xmlns:a16="http://schemas.microsoft.com/office/drawing/2014/main" id="{FD6882E9-1397-4F78-BCF7-253BFC31A8D0}"/>
              </a:ext>
            </a:extLst>
          </p:cNvPr>
          <p:cNvSpPr>
            <a:spLocks noChangeArrowheads="1"/>
          </p:cNvSpPr>
          <p:nvPr/>
        </p:nvSpPr>
        <p:spPr bwMode="auto">
          <a:xfrm>
            <a:off x="3898900" y="3621088"/>
            <a:ext cx="3778250" cy="2341562"/>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s-PE" altLang="en-US" sz="1800"/>
          </a:p>
        </p:txBody>
      </p:sp>
      <p:sp>
        <p:nvSpPr>
          <p:cNvPr id="19461" name="object 5">
            <a:extLst>
              <a:ext uri="{FF2B5EF4-FFF2-40B4-BE49-F238E27FC236}">
                <a16:creationId xmlns:a16="http://schemas.microsoft.com/office/drawing/2014/main" id="{531BD618-3ACB-493F-84AF-3612A25FCCAE}"/>
              </a:ext>
            </a:extLst>
          </p:cNvPr>
          <p:cNvSpPr>
            <a:spLocks noChangeArrowheads="1"/>
          </p:cNvSpPr>
          <p:nvPr/>
        </p:nvSpPr>
        <p:spPr bwMode="auto">
          <a:xfrm>
            <a:off x="3924300" y="3648075"/>
            <a:ext cx="3671888" cy="22352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s-PE" altLang="en-US" sz="1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object 2">
            <a:extLst>
              <a:ext uri="{FF2B5EF4-FFF2-40B4-BE49-F238E27FC236}">
                <a16:creationId xmlns:a16="http://schemas.microsoft.com/office/drawing/2014/main" id="{01919178-5FE8-4034-8CD7-8FD7D40AACE4}"/>
              </a:ext>
            </a:extLst>
          </p:cNvPr>
          <p:cNvSpPr txBox="1">
            <a:spLocks noChangeArrowheads="1"/>
          </p:cNvSpPr>
          <p:nvPr/>
        </p:nvSpPr>
        <p:spPr bwMode="auto">
          <a:xfrm>
            <a:off x="536575" y="942975"/>
            <a:ext cx="8072438" cy="451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065" rIns="0" bIns="0">
            <a:spAutoFit/>
          </a:bodyPr>
          <a:lstStyle>
            <a:lvl1pPr marL="355600" indent="-342900">
              <a:spcBef>
                <a:spcPct val="20000"/>
              </a:spcBef>
              <a:buChar char="•"/>
              <a:tabLst>
                <a:tab pos="355600" algn="l"/>
              </a:tabLst>
              <a:defRPr sz="2400">
                <a:solidFill>
                  <a:schemeClr val="tx1"/>
                </a:solidFill>
                <a:latin typeface="Arial" panose="020B0604020202020204" pitchFamily="34" charset="0"/>
              </a:defRPr>
            </a:lvl1pPr>
            <a:lvl2pPr marL="742950" indent="-285750">
              <a:spcBef>
                <a:spcPct val="20000"/>
              </a:spcBef>
              <a:buChar char="–"/>
              <a:tabLst>
                <a:tab pos="355600" algn="l"/>
              </a:tabLst>
              <a:defRPr sz="2000">
                <a:solidFill>
                  <a:schemeClr val="tx1"/>
                </a:solidFill>
                <a:latin typeface="Arial" panose="020B0604020202020204" pitchFamily="34" charset="0"/>
              </a:defRPr>
            </a:lvl2pPr>
            <a:lvl3pPr marL="1143000" indent="-228600">
              <a:spcBef>
                <a:spcPct val="20000"/>
              </a:spcBef>
              <a:buChar char="•"/>
              <a:tabLst>
                <a:tab pos="355600" algn="l"/>
              </a:tabLst>
              <a:defRPr>
                <a:solidFill>
                  <a:schemeClr val="tx1"/>
                </a:solidFill>
                <a:latin typeface="Arial" panose="020B0604020202020204" pitchFamily="34" charset="0"/>
              </a:defRPr>
            </a:lvl3pPr>
            <a:lvl4pPr marL="1600200" indent="-228600">
              <a:spcBef>
                <a:spcPct val="20000"/>
              </a:spcBef>
              <a:buChar char="–"/>
              <a:tabLst>
                <a:tab pos="355600" algn="l"/>
              </a:tabLst>
              <a:defRPr sz="1600">
                <a:solidFill>
                  <a:schemeClr val="tx1"/>
                </a:solidFill>
                <a:latin typeface="Arial" panose="020B0604020202020204" pitchFamily="34" charset="0"/>
              </a:defRPr>
            </a:lvl4pPr>
            <a:lvl5pPr marL="2057400" indent="-228600">
              <a:spcBef>
                <a:spcPct val="20000"/>
              </a:spcBef>
              <a:buChar char="»"/>
              <a:tabLst>
                <a:tab pos="355600" algn="l"/>
              </a:tabLst>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355600" algn="l"/>
              </a:tabLst>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355600" algn="l"/>
              </a:tabLst>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355600" algn="l"/>
              </a:tabLst>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355600" algn="l"/>
              </a:tabLst>
              <a:defRPr sz="1600">
                <a:solidFill>
                  <a:schemeClr val="tx1"/>
                </a:solidFill>
                <a:latin typeface="Arial" panose="020B0604020202020204" pitchFamily="34" charset="0"/>
              </a:defRPr>
            </a:lvl9pPr>
          </a:lstStyle>
          <a:p>
            <a:pPr algn="just">
              <a:spcBef>
                <a:spcPts val="100"/>
              </a:spcBef>
            </a:pPr>
            <a:r>
              <a:rPr lang="es-PE" altLang="en-US" sz="2800" i="1" dirty="0">
                <a:cs typeface="Arial" panose="020B0604020202020204" pitchFamily="34" charset="0"/>
              </a:rPr>
              <a:t>Si en lugar de poner un conductor ponemos una  bobina la corriente que circula es mayor</a:t>
            </a:r>
            <a:r>
              <a:rPr lang="es-PE" altLang="en-US" sz="2800" dirty="0">
                <a:cs typeface="Arial" panose="020B0604020202020204" pitchFamily="34" charset="0"/>
              </a:rPr>
              <a:t>.</a:t>
            </a:r>
          </a:p>
          <a:p>
            <a:pPr>
              <a:spcBef>
                <a:spcPts val="50"/>
              </a:spcBef>
            </a:pPr>
            <a:endParaRPr lang="es-PE" altLang="en-US" sz="4000" dirty="0">
              <a:latin typeface="Times New Roman" panose="02020603050405020304" pitchFamily="18" charset="0"/>
              <a:cs typeface="Times New Roman" panose="02020603050405020304" pitchFamily="18" charset="0"/>
            </a:endParaRPr>
          </a:p>
          <a:p>
            <a:pPr algn="just">
              <a:spcBef>
                <a:spcPct val="0"/>
              </a:spcBef>
            </a:pPr>
            <a:r>
              <a:rPr lang="es-PE" altLang="en-US" sz="2800" i="1" dirty="0">
                <a:cs typeface="Arial" panose="020B0604020202020204" pitchFamily="34" charset="0"/>
              </a:rPr>
              <a:t>Al girar la espira experimenta una variación de  flujo magnético, produciéndose una fuerza  electromotriz inducida y una corriente eléctrica.  Esta corriente se verá modificada según el  ángulo que forman el campo magnético y la  bobina. Tomando valores positivos y negativos.  (Regla de la mano izquierda).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object 2">
            <a:extLst>
              <a:ext uri="{FF2B5EF4-FFF2-40B4-BE49-F238E27FC236}">
                <a16:creationId xmlns:a16="http://schemas.microsoft.com/office/drawing/2014/main" id="{7182D68F-1727-443E-B988-00B08AD069E1}"/>
              </a:ext>
            </a:extLst>
          </p:cNvPr>
          <p:cNvSpPr>
            <a:spLocks noChangeArrowheads="1"/>
          </p:cNvSpPr>
          <p:nvPr/>
        </p:nvSpPr>
        <p:spPr bwMode="auto">
          <a:xfrm>
            <a:off x="330200" y="1379364"/>
            <a:ext cx="8485188" cy="4124325"/>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s-PE" altLang="en-US" sz="18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E1075A01-D7E1-4BD0-8C9D-46DE9FF1DAD0}"/>
              </a:ext>
            </a:extLst>
          </p:cNvPr>
          <p:cNvPicPr>
            <a:picLocks noChangeAspect="1"/>
          </p:cNvPicPr>
          <p:nvPr/>
        </p:nvPicPr>
        <p:blipFill>
          <a:blip r:embed="rId2"/>
          <a:stretch>
            <a:fillRect/>
          </a:stretch>
        </p:blipFill>
        <p:spPr>
          <a:xfrm>
            <a:off x="327438" y="310718"/>
            <a:ext cx="8495165" cy="6241002"/>
          </a:xfrm>
          <a:prstGeom prst="rect">
            <a:avLst/>
          </a:prstGeom>
        </p:spPr>
      </p:pic>
    </p:spTree>
    <p:extLst>
      <p:ext uri="{BB962C8B-B14F-4D97-AF65-F5344CB8AC3E}">
        <p14:creationId xmlns:p14="http://schemas.microsoft.com/office/powerpoint/2010/main" val="2861766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object 2">
            <a:extLst>
              <a:ext uri="{FF2B5EF4-FFF2-40B4-BE49-F238E27FC236}">
                <a16:creationId xmlns:a16="http://schemas.microsoft.com/office/drawing/2014/main" id="{12D9A87E-55BF-4C2D-9D39-D720D153D202}"/>
              </a:ext>
            </a:extLst>
          </p:cNvPr>
          <p:cNvSpPr>
            <a:spLocks noChangeArrowheads="1"/>
          </p:cNvSpPr>
          <p:nvPr/>
        </p:nvSpPr>
        <p:spPr bwMode="auto">
          <a:xfrm>
            <a:off x="6154738" y="838200"/>
            <a:ext cx="2913062" cy="2200275"/>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s-PE" altLang="en-US" sz="1800"/>
          </a:p>
        </p:txBody>
      </p:sp>
      <p:sp>
        <p:nvSpPr>
          <p:cNvPr id="22531" name="object 3">
            <a:extLst>
              <a:ext uri="{FF2B5EF4-FFF2-40B4-BE49-F238E27FC236}">
                <a16:creationId xmlns:a16="http://schemas.microsoft.com/office/drawing/2014/main" id="{85703437-79B1-4B56-9EB5-7A945B33B732}"/>
              </a:ext>
            </a:extLst>
          </p:cNvPr>
          <p:cNvSpPr>
            <a:spLocks noChangeArrowheads="1"/>
          </p:cNvSpPr>
          <p:nvPr/>
        </p:nvSpPr>
        <p:spPr bwMode="auto">
          <a:xfrm>
            <a:off x="2278062" y="280987"/>
            <a:ext cx="3876675" cy="557213"/>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s-PE" altLang="en-US" sz="1800"/>
          </a:p>
        </p:txBody>
      </p:sp>
      <p:sp>
        <p:nvSpPr>
          <p:cNvPr id="4" name="object 4">
            <a:extLst>
              <a:ext uri="{FF2B5EF4-FFF2-40B4-BE49-F238E27FC236}">
                <a16:creationId xmlns:a16="http://schemas.microsoft.com/office/drawing/2014/main" id="{CA21BDED-B78D-4F60-91B7-140A51082461}"/>
              </a:ext>
            </a:extLst>
          </p:cNvPr>
          <p:cNvSpPr txBox="1"/>
          <p:nvPr/>
        </p:nvSpPr>
        <p:spPr>
          <a:xfrm>
            <a:off x="79375" y="2894013"/>
            <a:ext cx="657225" cy="285750"/>
          </a:xfrm>
          <a:prstGeom prst="rect">
            <a:avLst/>
          </a:prstGeom>
        </p:spPr>
        <p:txBody>
          <a:bodyPr lIns="0" tIns="0" rIns="0" bIns="0">
            <a:spAutoFit/>
          </a:bodyPr>
          <a:lstStyle/>
          <a:p>
            <a:pPr marL="12700">
              <a:defRPr/>
            </a:pPr>
            <a:r>
              <a:rPr spc="-5" dirty="0">
                <a:latin typeface="Arial"/>
                <a:cs typeface="Arial"/>
              </a:rPr>
              <a:t>donde</a:t>
            </a:r>
            <a:endParaRPr>
              <a:latin typeface="Arial"/>
              <a:cs typeface="Arial"/>
            </a:endParaRPr>
          </a:p>
        </p:txBody>
      </p:sp>
      <p:sp>
        <p:nvSpPr>
          <p:cNvPr id="5" name="object 5">
            <a:extLst>
              <a:ext uri="{FF2B5EF4-FFF2-40B4-BE49-F238E27FC236}">
                <a16:creationId xmlns:a16="http://schemas.microsoft.com/office/drawing/2014/main" id="{A088556D-35A8-4CAE-B34D-529B302E4298}"/>
              </a:ext>
            </a:extLst>
          </p:cNvPr>
          <p:cNvSpPr txBox="1"/>
          <p:nvPr/>
        </p:nvSpPr>
        <p:spPr>
          <a:xfrm>
            <a:off x="7754938" y="4367213"/>
            <a:ext cx="485775" cy="284162"/>
          </a:xfrm>
          <a:prstGeom prst="rect">
            <a:avLst/>
          </a:prstGeom>
        </p:spPr>
        <p:txBody>
          <a:bodyPr lIns="0" tIns="0" rIns="0" bIns="0">
            <a:spAutoFit/>
          </a:bodyPr>
          <a:lstStyle/>
          <a:p>
            <a:pPr marL="12700">
              <a:defRPr/>
            </a:pPr>
            <a:r>
              <a:rPr spc="-5" dirty="0">
                <a:latin typeface="Arial"/>
                <a:cs typeface="Arial"/>
              </a:rPr>
              <a:t>pa</a:t>
            </a:r>
            <a:r>
              <a:rPr spc="10" dirty="0">
                <a:latin typeface="Arial"/>
                <a:cs typeface="Arial"/>
              </a:rPr>
              <a:t>r</a:t>
            </a:r>
            <a:r>
              <a:rPr dirty="0">
                <a:latin typeface="Arial"/>
                <a:cs typeface="Arial"/>
              </a:rPr>
              <a:t>a</a:t>
            </a:r>
          </a:p>
        </p:txBody>
      </p:sp>
      <p:sp>
        <p:nvSpPr>
          <p:cNvPr id="22534" name="object 6">
            <a:extLst>
              <a:ext uri="{FF2B5EF4-FFF2-40B4-BE49-F238E27FC236}">
                <a16:creationId xmlns:a16="http://schemas.microsoft.com/office/drawing/2014/main" id="{CBC17744-6866-4C9D-BB72-75AD39B003E6}"/>
              </a:ext>
            </a:extLst>
          </p:cNvPr>
          <p:cNvSpPr txBox="1">
            <a:spLocks noChangeArrowheads="1"/>
          </p:cNvSpPr>
          <p:nvPr/>
        </p:nvSpPr>
        <p:spPr bwMode="auto">
          <a:xfrm>
            <a:off x="155575" y="836613"/>
            <a:ext cx="5861050" cy="181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just">
              <a:spcBef>
                <a:spcPct val="0"/>
              </a:spcBef>
              <a:buFontTx/>
              <a:buNone/>
            </a:pPr>
            <a:r>
              <a:rPr lang="es-PE" altLang="en-US" sz="1800" dirty="0">
                <a:cs typeface="Arial" panose="020B0604020202020204" pitchFamily="34" charset="0"/>
              </a:rPr>
              <a:t>Parámetros característicos de una onda  </a:t>
            </a:r>
            <a:r>
              <a:rPr lang="es-PE" altLang="en-US" sz="1800" dirty="0" err="1">
                <a:cs typeface="Arial" panose="020B0604020202020204" pitchFamily="34" charset="0"/>
              </a:rPr>
              <a:t>senoidal</a:t>
            </a:r>
            <a:endParaRPr lang="es-PE" altLang="en-US" sz="1800" dirty="0">
              <a:cs typeface="Arial" panose="020B0604020202020204" pitchFamily="34" charset="0"/>
            </a:endParaRPr>
          </a:p>
          <a:p>
            <a:pPr algn="just">
              <a:lnSpc>
                <a:spcPts val="2150"/>
              </a:lnSpc>
              <a:spcBef>
                <a:spcPct val="0"/>
              </a:spcBef>
              <a:buFontTx/>
              <a:buNone/>
            </a:pPr>
            <a:r>
              <a:rPr lang="es-PE" altLang="en-US" sz="1800" dirty="0">
                <a:cs typeface="Arial" panose="020B0604020202020204" pitchFamily="34" charset="0"/>
              </a:rPr>
              <a:t>Una señal sinusoidal, </a:t>
            </a:r>
            <a:r>
              <a:rPr lang="es-PE" altLang="en-US" sz="1800" i="1" dirty="0">
                <a:cs typeface="Arial" panose="020B0604020202020204" pitchFamily="34" charset="0"/>
              </a:rPr>
              <a:t>a</a:t>
            </a:r>
            <a:r>
              <a:rPr lang="es-PE" altLang="en-US" sz="1800" dirty="0">
                <a:cs typeface="Arial" panose="020B0604020202020204" pitchFamily="34" charset="0"/>
              </a:rPr>
              <a:t>(</a:t>
            </a:r>
            <a:r>
              <a:rPr lang="es-PE" altLang="en-US" sz="1800" i="1" dirty="0">
                <a:cs typeface="Arial" panose="020B0604020202020204" pitchFamily="34" charset="0"/>
              </a:rPr>
              <a:t>t</a:t>
            </a:r>
            <a:r>
              <a:rPr lang="es-PE" altLang="en-US" sz="1800" dirty="0">
                <a:cs typeface="Arial" panose="020B0604020202020204" pitchFamily="34" charset="0"/>
              </a:rPr>
              <a:t>): tensión, </a:t>
            </a:r>
            <a:r>
              <a:rPr lang="es-PE" altLang="en-US" sz="1800" i="1" dirty="0">
                <a:latin typeface="Times New Roman" panose="02020603050405020304" pitchFamily="18" charset="0"/>
                <a:cs typeface="Times New Roman" panose="02020603050405020304" pitchFamily="18" charset="0"/>
              </a:rPr>
              <a:t>v</a:t>
            </a:r>
            <a:r>
              <a:rPr lang="es-PE" altLang="en-US" sz="1800" dirty="0">
                <a:cs typeface="Arial" panose="020B0604020202020204" pitchFamily="34" charset="0"/>
              </a:rPr>
              <a:t>(</a:t>
            </a:r>
            <a:r>
              <a:rPr lang="es-PE" altLang="en-US" sz="1800" i="1" dirty="0">
                <a:cs typeface="Arial" panose="020B0604020202020204" pitchFamily="34" charset="0"/>
              </a:rPr>
              <a:t>t</a:t>
            </a:r>
            <a:r>
              <a:rPr lang="es-PE" altLang="en-US" sz="1800" dirty="0">
                <a:cs typeface="Arial" panose="020B0604020202020204" pitchFamily="34" charset="0"/>
              </a:rPr>
              <a:t>), o corriente, </a:t>
            </a:r>
            <a:r>
              <a:rPr lang="es-PE" altLang="en-US" sz="1800" i="1" dirty="0">
                <a:latin typeface="Times New Roman" panose="02020603050405020304" pitchFamily="18" charset="0"/>
                <a:cs typeface="Times New Roman" panose="02020603050405020304" pitchFamily="18" charset="0"/>
              </a:rPr>
              <a:t>i</a:t>
            </a:r>
            <a:r>
              <a:rPr lang="es-PE" altLang="en-US" sz="1800" dirty="0">
                <a:cs typeface="Arial" panose="020B0604020202020204" pitchFamily="34" charset="0"/>
              </a:rPr>
              <a:t>(</a:t>
            </a:r>
            <a:r>
              <a:rPr lang="es-PE" altLang="en-US" sz="1800" i="1" dirty="0">
                <a:cs typeface="Arial" panose="020B0604020202020204" pitchFamily="34" charset="0"/>
              </a:rPr>
              <a:t>t</a:t>
            </a:r>
            <a:r>
              <a:rPr lang="es-PE" altLang="en-US" sz="1800" dirty="0">
                <a:cs typeface="Arial" panose="020B0604020202020204" pitchFamily="34" charset="0"/>
              </a:rPr>
              <a:t>),</a:t>
            </a:r>
          </a:p>
          <a:p>
            <a:pPr algn="just">
              <a:spcBef>
                <a:spcPts val="13"/>
              </a:spcBef>
              <a:buFontTx/>
              <a:buNone/>
            </a:pPr>
            <a:r>
              <a:rPr lang="es-PE" altLang="en-US" sz="1800" dirty="0">
                <a:cs typeface="Arial" panose="020B0604020202020204" pitchFamily="34" charset="0"/>
              </a:rPr>
              <a:t>se puede expresar matemáticamente según sus  parámetros característicos, como una función del tiempo  por medio de la siguiente ecuación:</a:t>
            </a:r>
          </a:p>
          <a:p>
            <a:pPr>
              <a:spcBef>
                <a:spcPts val="88"/>
              </a:spcBef>
              <a:buFontTx/>
              <a:buNone/>
            </a:pPr>
            <a:r>
              <a:rPr lang="es-PE" altLang="en-US" sz="2600" i="1" dirty="0">
                <a:latin typeface="Times New Roman" panose="02020603050405020304" pitchFamily="18" charset="0"/>
                <a:cs typeface="Times New Roman" panose="02020603050405020304" pitchFamily="18" charset="0"/>
              </a:rPr>
              <a:t>a</a:t>
            </a:r>
            <a:r>
              <a:rPr lang="es-PE" altLang="en-US" sz="2600" dirty="0">
                <a:latin typeface="Times New Roman" panose="02020603050405020304" pitchFamily="18" charset="0"/>
                <a:cs typeface="Times New Roman" panose="02020603050405020304" pitchFamily="18" charset="0"/>
              </a:rPr>
              <a:t>(</a:t>
            </a:r>
            <a:r>
              <a:rPr lang="es-PE" altLang="en-US" sz="2600" i="1" dirty="0">
                <a:latin typeface="Times New Roman" panose="02020603050405020304" pitchFamily="18" charset="0"/>
                <a:cs typeface="Times New Roman" panose="02020603050405020304" pitchFamily="18" charset="0"/>
              </a:rPr>
              <a:t>t</a:t>
            </a:r>
            <a:r>
              <a:rPr lang="es-PE" altLang="en-US" sz="2600" dirty="0">
                <a:latin typeface="Times New Roman" panose="02020603050405020304" pitchFamily="18" charset="0"/>
                <a:cs typeface="Times New Roman" panose="02020603050405020304" pitchFamily="18" charset="0"/>
              </a:rPr>
              <a:t>) </a:t>
            </a:r>
            <a:r>
              <a:rPr lang="es-PE" altLang="en-US" sz="2600" dirty="0">
                <a:latin typeface="Symbol" panose="05050102010706020507" pitchFamily="18" charset="2"/>
                <a:ea typeface="Symbol" panose="05050102010706020507" pitchFamily="18" charset="2"/>
                <a:cs typeface="Symbol" panose="05050102010706020507" pitchFamily="18" charset="2"/>
              </a:rPr>
              <a:t></a:t>
            </a:r>
            <a:r>
              <a:rPr lang="es-PE" altLang="en-US" sz="2600" dirty="0">
                <a:latin typeface="Times New Roman" panose="02020603050405020304" pitchFamily="18" charset="0"/>
                <a:cs typeface="Times New Roman" panose="02020603050405020304" pitchFamily="18" charset="0"/>
              </a:rPr>
              <a:t> </a:t>
            </a:r>
            <a:r>
              <a:rPr lang="es-PE" altLang="en-US" sz="2600" i="1" dirty="0" err="1">
                <a:latin typeface="Times New Roman" panose="02020603050405020304" pitchFamily="18" charset="0"/>
                <a:cs typeface="Times New Roman" panose="02020603050405020304" pitchFamily="18" charset="0"/>
              </a:rPr>
              <a:t>A</a:t>
            </a:r>
            <a:r>
              <a:rPr lang="es-PE" altLang="en-US" sz="2200" i="1" baseline="-24000" dirty="0" err="1">
                <a:latin typeface="Times New Roman" panose="02020603050405020304" pitchFamily="18" charset="0"/>
                <a:cs typeface="Times New Roman" panose="02020603050405020304" pitchFamily="18" charset="0"/>
              </a:rPr>
              <a:t>o</a:t>
            </a:r>
            <a:r>
              <a:rPr lang="es-PE" altLang="en-US" sz="2200" i="1" baseline="-24000" dirty="0">
                <a:latin typeface="Times New Roman" panose="02020603050405020304" pitchFamily="18" charset="0"/>
                <a:cs typeface="Times New Roman" panose="02020603050405020304" pitchFamily="18" charset="0"/>
              </a:rPr>
              <a:t> </a:t>
            </a:r>
            <a:r>
              <a:rPr lang="es-PE" altLang="en-US" sz="2600" i="1" dirty="0" err="1">
                <a:latin typeface="Times New Roman" panose="02020603050405020304" pitchFamily="18" charset="0"/>
                <a:cs typeface="Times New Roman" panose="02020603050405020304" pitchFamily="18" charset="0"/>
              </a:rPr>
              <a:t>sen</a:t>
            </a:r>
            <a:r>
              <a:rPr lang="es-PE" altLang="en-US" sz="2600" dirty="0">
                <a:latin typeface="Times New Roman" panose="02020603050405020304" pitchFamily="18" charset="0"/>
                <a:cs typeface="Times New Roman" panose="02020603050405020304" pitchFamily="18" charset="0"/>
              </a:rPr>
              <a:t>(</a:t>
            </a:r>
            <a:r>
              <a:rPr lang="es-PE" altLang="en-US" sz="2700" i="1" dirty="0">
                <a:latin typeface="Symbol" panose="05050102010706020507" pitchFamily="18" charset="2"/>
                <a:ea typeface="Symbol" panose="05050102010706020507" pitchFamily="18" charset="2"/>
                <a:cs typeface="Symbol" panose="05050102010706020507" pitchFamily="18" charset="2"/>
              </a:rPr>
              <a:t></a:t>
            </a:r>
            <a:r>
              <a:rPr lang="es-PE" altLang="en-US" sz="2700" i="1" dirty="0">
                <a:latin typeface="Times New Roman" panose="02020603050405020304" pitchFamily="18" charset="0"/>
                <a:cs typeface="Times New Roman" panose="02020603050405020304" pitchFamily="18" charset="0"/>
              </a:rPr>
              <a:t> </a:t>
            </a:r>
            <a:r>
              <a:rPr lang="es-PE" altLang="en-US" sz="2600" i="1" dirty="0">
                <a:latin typeface="Times New Roman" panose="02020603050405020304" pitchFamily="18" charset="0"/>
                <a:cs typeface="Times New Roman" panose="02020603050405020304" pitchFamily="18" charset="0"/>
              </a:rPr>
              <a:t>t </a:t>
            </a:r>
            <a:r>
              <a:rPr lang="es-PE" altLang="en-US" sz="2600" dirty="0">
                <a:latin typeface="Symbol" panose="05050102010706020507" pitchFamily="18" charset="2"/>
                <a:ea typeface="Symbol" panose="05050102010706020507" pitchFamily="18" charset="2"/>
                <a:cs typeface="Symbol" panose="05050102010706020507" pitchFamily="18" charset="2"/>
              </a:rPr>
              <a:t></a:t>
            </a:r>
            <a:r>
              <a:rPr lang="es-PE" altLang="en-US" sz="2600" dirty="0">
                <a:latin typeface="Times New Roman" panose="02020603050405020304" pitchFamily="18" charset="0"/>
                <a:cs typeface="Times New Roman" panose="02020603050405020304" pitchFamily="18" charset="0"/>
              </a:rPr>
              <a:t> </a:t>
            </a:r>
            <a:r>
              <a:rPr lang="es-PE" altLang="en-US" sz="2700" i="1" dirty="0">
                <a:latin typeface="Symbol" panose="05050102010706020507" pitchFamily="18" charset="2"/>
                <a:ea typeface="Symbol" panose="05050102010706020507" pitchFamily="18" charset="2"/>
                <a:cs typeface="Symbol" panose="05050102010706020507" pitchFamily="18" charset="2"/>
              </a:rPr>
              <a:t></a:t>
            </a:r>
            <a:r>
              <a:rPr lang="es-PE" altLang="en-US" sz="2700" i="1" dirty="0">
                <a:latin typeface="Times New Roman" panose="02020603050405020304" pitchFamily="18" charset="0"/>
                <a:cs typeface="Times New Roman" panose="02020603050405020304" pitchFamily="18" charset="0"/>
              </a:rPr>
              <a:t> </a:t>
            </a:r>
            <a:r>
              <a:rPr lang="es-PE" altLang="en-US" sz="2600" dirty="0">
                <a:latin typeface="Times New Roman" panose="02020603050405020304" pitchFamily="18" charset="0"/>
                <a:cs typeface="Times New Roman" panose="02020603050405020304" pitchFamily="18" charset="0"/>
              </a:rPr>
              <a:t>)</a:t>
            </a:r>
          </a:p>
        </p:txBody>
      </p:sp>
      <p:sp>
        <p:nvSpPr>
          <p:cNvPr id="22535" name="object 7">
            <a:extLst>
              <a:ext uri="{FF2B5EF4-FFF2-40B4-BE49-F238E27FC236}">
                <a16:creationId xmlns:a16="http://schemas.microsoft.com/office/drawing/2014/main" id="{CCDBB6AF-18EF-41A4-8743-52623812B0AE}"/>
              </a:ext>
            </a:extLst>
          </p:cNvPr>
          <p:cNvSpPr txBox="1">
            <a:spLocks noChangeArrowheads="1"/>
          </p:cNvSpPr>
          <p:nvPr/>
        </p:nvSpPr>
        <p:spPr bwMode="auto">
          <a:xfrm>
            <a:off x="79375" y="3165475"/>
            <a:ext cx="8375650" cy="297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s-PE" altLang="en-US" sz="1800" i="1" dirty="0">
                <a:latin typeface="Times New Roman" panose="02020603050405020304" pitchFamily="18" charset="0"/>
                <a:cs typeface="Times New Roman" panose="02020603050405020304" pitchFamily="18" charset="0"/>
              </a:rPr>
              <a:t>A</a:t>
            </a:r>
            <a:r>
              <a:rPr lang="es-PE" altLang="en-US" sz="1800" i="1" baseline="-25000" dirty="0">
                <a:latin typeface="Times New Roman" panose="02020603050405020304" pitchFamily="18" charset="0"/>
                <a:cs typeface="Times New Roman" panose="02020603050405020304" pitchFamily="18" charset="0"/>
              </a:rPr>
              <a:t>0  </a:t>
            </a:r>
            <a:r>
              <a:rPr lang="es-PE" altLang="en-US" sz="1800" dirty="0">
                <a:cs typeface="Arial" panose="020B0604020202020204" pitchFamily="34" charset="0"/>
              </a:rPr>
              <a:t>es la </a:t>
            </a:r>
            <a:r>
              <a:rPr lang="es-PE" altLang="en-US" sz="1800" i="1" dirty="0">
                <a:cs typeface="Arial" panose="020B0604020202020204" pitchFamily="34" charset="0"/>
              </a:rPr>
              <a:t>amplitud </a:t>
            </a:r>
            <a:r>
              <a:rPr lang="es-PE" altLang="en-US" sz="1800" dirty="0">
                <a:cs typeface="Arial" panose="020B0604020202020204" pitchFamily="34" charset="0"/>
              </a:rPr>
              <a:t>en </a:t>
            </a:r>
            <a:r>
              <a:rPr lang="es-PE" altLang="en-US" sz="2000" i="1" dirty="0">
                <a:latin typeface="Times New Roman" panose="02020603050405020304" pitchFamily="18" charset="0"/>
                <a:cs typeface="Times New Roman" panose="02020603050405020304" pitchFamily="18" charset="0"/>
              </a:rPr>
              <a:t>volts </a:t>
            </a:r>
            <a:r>
              <a:rPr lang="es-PE" altLang="en-US" sz="1800" dirty="0">
                <a:cs typeface="Arial" panose="020B0604020202020204" pitchFamily="34" charset="0"/>
              </a:rPr>
              <a:t>o </a:t>
            </a:r>
            <a:r>
              <a:rPr lang="es-PE" altLang="en-US" sz="2000" i="1" dirty="0">
                <a:latin typeface="Times New Roman" panose="02020603050405020304" pitchFamily="18" charset="0"/>
                <a:cs typeface="Times New Roman" panose="02020603050405020304" pitchFamily="18" charset="0"/>
              </a:rPr>
              <a:t>amperes </a:t>
            </a:r>
            <a:r>
              <a:rPr lang="es-PE" altLang="en-US" sz="1800" dirty="0">
                <a:cs typeface="Arial" panose="020B0604020202020204" pitchFamily="34" charset="0"/>
              </a:rPr>
              <a:t>(también llamado </a:t>
            </a:r>
            <a:r>
              <a:rPr lang="es-PE" altLang="en-US" sz="1800" i="1" dirty="0">
                <a:cs typeface="Arial" panose="020B0604020202020204" pitchFamily="34" charset="0"/>
              </a:rPr>
              <a:t>valor máximo o de pico</a:t>
            </a:r>
            <a:r>
              <a:rPr lang="es-PE" altLang="en-US" sz="1800" dirty="0">
                <a:cs typeface="Arial" panose="020B0604020202020204" pitchFamily="34" charset="0"/>
              </a:rPr>
              <a:t>),</a:t>
            </a:r>
          </a:p>
          <a:p>
            <a:pPr>
              <a:spcBef>
                <a:spcPct val="0"/>
              </a:spcBef>
              <a:buFontTx/>
              <a:buNone/>
            </a:pPr>
            <a:r>
              <a:rPr lang="es-PE" altLang="en-US" sz="1900" i="1" dirty="0">
                <a:latin typeface="Symbol" panose="05050102010706020507" pitchFamily="18" charset="2"/>
                <a:ea typeface="Symbol" panose="05050102010706020507" pitchFamily="18" charset="2"/>
                <a:cs typeface="Symbol" panose="05050102010706020507" pitchFamily="18" charset="2"/>
              </a:rPr>
              <a:t></a:t>
            </a:r>
            <a:r>
              <a:rPr lang="es-PE" altLang="en-US" sz="1900" i="1" dirty="0">
                <a:latin typeface="Times New Roman" panose="02020603050405020304" pitchFamily="18" charset="0"/>
                <a:cs typeface="Times New Roman" panose="02020603050405020304" pitchFamily="18" charset="0"/>
              </a:rPr>
              <a:t> </a:t>
            </a:r>
            <a:r>
              <a:rPr lang="es-PE" altLang="en-US" sz="1800" dirty="0">
                <a:cs typeface="Arial" panose="020B0604020202020204" pitchFamily="34" charset="0"/>
              </a:rPr>
              <a:t>la frecuencia angular o pulsación en </a:t>
            </a:r>
            <a:r>
              <a:rPr lang="es-PE" altLang="en-US" sz="2000" i="1" dirty="0">
                <a:latin typeface="Times New Roman" panose="02020603050405020304" pitchFamily="18" charset="0"/>
                <a:cs typeface="Times New Roman" panose="02020603050405020304" pitchFamily="18" charset="0"/>
              </a:rPr>
              <a:t>radianes/segundo</a:t>
            </a:r>
            <a:r>
              <a:rPr lang="es-PE" altLang="en-US" sz="1800" dirty="0">
                <a:cs typeface="Arial" panose="020B0604020202020204" pitchFamily="34" charset="0"/>
              </a:rPr>
              <a:t>,</a:t>
            </a:r>
          </a:p>
          <a:p>
            <a:pPr>
              <a:spcBef>
                <a:spcPts val="25"/>
              </a:spcBef>
              <a:buFontTx/>
              <a:buNone/>
            </a:pPr>
            <a:r>
              <a:rPr lang="es-PE" altLang="en-US" sz="1800" i="1" dirty="0">
                <a:cs typeface="Arial" panose="020B0604020202020204" pitchFamily="34" charset="0"/>
              </a:rPr>
              <a:t>t </a:t>
            </a:r>
            <a:r>
              <a:rPr lang="es-PE" altLang="en-US" sz="1800" dirty="0">
                <a:cs typeface="Arial" panose="020B0604020202020204" pitchFamily="34" charset="0"/>
              </a:rPr>
              <a:t>el tiempo en segundos, y</a:t>
            </a:r>
          </a:p>
          <a:p>
            <a:pPr>
              <a:spcBef>
                <a:spcPct val="0"/>
              </a:spcBef>
              <a:buFontTx/>
              <a:buNone/>
            </a:pPr>
            <a:r>
              <a:rPr lang="es-PE" altLang="en-US" sz="1800" i="1" dirty="0">
                <a:cs typeface="Arial" panose="020B0604020202020204" pitchFamily="34" charset="0"/>
              </a:rPr>
              <a:t>β </a:t>
            </a:r>
            <a:r>
              <a:rPr lang="es-PE" altLang="en-US" sz="1800" dirty="0">
                <a:cs typeface="Arial" panose="020B0604020202020204" pitchFamily="34" charset="0"/>
              </a:rPr>
              <a:t>el ángulo de fase inicial en radianes.</a:t>
            </a:r>
          </a:p>
          <a:p>
            <a:pPr>
              <a:spcBef>
                <a:spcPct val="0"/>
              </a:spcBef>
              <a:buFontTx/>
              <a:buNone/>
            </a:pPr>
            <a:r>
              <a:rPr lang="es-PE" altLang="en-US" sz="1800" dirty="0">
                <a:cs typeface="Arial" panose="020B0604020202020204" pitchFamily="34" charset="0"/>
              </a:rPr>
              <a:t>Dado que la frecuencia angular es más interesante para matemáticos que  ingenieros, la fórmula anterior se suele expresar como:</a:t>
            </a:r>
          </a:p>
          <a:p>
            <a:pPr>
              <a:lnSpc>
                <a:spcPts val="3150"/>
              </a:lnSpc>
              <a:spcBef>
                <a:spcPct val="0"/>
              </a:spcBef>
              <a:buFontTx/>
              <a:buNone/>
            </a:pPr>
            <a:r>
              <a:rPr lang="es-PE" altLang="en-US" sz="2600" i="1" dirty="0">
                <a:latin typeface="Times New Roman" panose="02020603050405020304" pitchFamily="18" charset="0"/>
                <a:cs typeface="Times New Roman" panose="02020603050405020304" pitchFamily="18" charset="0"/>
              </a:rPr>
              <a:t>a</a:t>
            </a:r>
            <a:r>
              <a:rPr lang="es-PE" altLang="en-US" sz="2600" dirty="0">
                <a:latin typeface="Times New Roman" panose="02020603050405020304" pitchFamily="18" charset="0"/>
                <a:cs typeface="Times New Roman" panose="02020603050405020304" pitchFamily="18" charset="0"/>
              </a:rPr>
              <a:t>(</a:t>
            </a:r>
            <a:r>
              <a:rPr lang="es-PE" altLang="en-US" sz="2600" i="1" dirty="0">
                <a:latin typeface="Times New Roman" panose="02020603050405020304" pitchFamily="18" charset="0"/>
                <a:cs typeface="Times New Roman" panose="02020603050405020304" pitchFamily="18" charset="0"/>
              </a:rPr>
              <a:t>t</a:t>
            </a:r>
            <a:r>
              <a:rPr lang="es-PE" altLang="en-US" sz="2600" dirty="0">
                <a:latin typeface="Times New Roman" panose="02020603050405020304" pitchFamily="18" charset="0"/>
                <a:cs typeface="Times New Roman" panose="02020603050405020304" pitchFamily="18" charset="0"/>
              </a:rPr>
              <a:t>) </a:t>
            </a:r>
            <a:r>
              <a:rPr lang="es-PE" altLang="en-US" sz="2600" dirty="0">
                <a:latin typeface="Symbol" panose="05050102010706020507" pitchFamily="18" charset="2"/>
                <a:ea typeface="Symbol" panose="05050102010706020507" pitchFamily="18" charset="2"/>
                <a:cs typeface="Symbol" panose="05050102010706020507" pitchFamily="18" charset="2"/>
              </a:rPr>
              <a:t></a:t>
            </a:r>
            <a:r>
              <a:rPr lang="es-PE" altLang="en-US" sz="2600" dirty="0">
                <a:latin typeface="Times New Roman" panose="02020603050405020304" pitchFamily="18" charset="0"/>
                <a:cs typeface="Times New Roman" panose="02020603050405020304" pitchFamily="18" charset="0"/>
              </a:rPr>
              <a:t> </a:t>
            </a:r>
            <a:r>
              <a:rPr lang="es-PE" altLang="en-US" sz="2600" i="1" dirty="0" err="1">
                <a:latin typeface="Times New Roman" panose="02020603050405020304" pitchFamily="18" charset="0"/>
                <a:cs typeface="Times New Roman" panose="02020603050405020304" pitchFamily="18" charset="0"/>
              </a:rPr>
              <a:t>A</a:t>
            </a:r>
            <a:r>
              <a:rPr lang="es-PE" altLang="en-US" sz="2200" i="1" baseline="-24000" dirty="0" err="1">
                <a:latin typeface="Times New Roman" panose="02020603050405020304" pitchFamily="18" charset="0"/>
                <a:cs typeface="Times New Roman" panose="02020603050405020304" pitchFamily="18" charset="0"/>
              </a:rPr>
              <a:t>o</a:t>
            </a:r>
            <a:r>
              <a:rPr lang="es-PE" altLang="en-US" sz="2200" i="1" baseline="-24000" dirty="0">
                <a:latin typeface="Times New Roman" panose="02020603050405020304" pitchFamily="18" charset="0"/>
                <a:cs typeface="Times New Roman" panose="02020603050405020304" pitchFamily="18" charset="0"/>
              </a:rPr>
              <a:t> </a:t>
            </a:r>
            <a:r>
              <a:rPr lang="es-PE" altLang="en-US" sz="2600" i="1" dirty="0" err="1">
                <a:latin typeface="Times New Roman" panose="02020603050405020304" pitchFamily="18" charset="0"/>
                <a:cs typeface="Times New Roman" panose="02020603050405020304" pitchFamily="18" charset="0"/>
              </a:rPr>
              <a:t>sen</a:t>
            </a:r>
            <a:r>
              <a:rPr lang="es-PE" altLang="en-US" sz="2600" dirty="0">
                <a:latin typeface="Times New Roman" panose="02020603050405020304" pitchFamily="18" charset="0"/>
                <a:cs typeface="Times New Roman" panose="02020603050405020304" pitchFamily="18" charset="0"/>
              </a:rPr>
              <a:t>(2</a:t>
            </a:r>
            <a:r>
              <a:rPr lang="es-PE" altLang="en-US" sz="2700" i="1" dirty="0">
                <a:latin typeface="Symbol" panose="05050102010706020507" pitchFamily="18" charset="2"/>
                <a:ea typeface="Symbol" panose="05050102010706020507" pitchFamily="18" charset="2"/>
                <a:cs typeface="Symbol" panose="05050102010706020507" pitchFamily="18" charset="2"/>
              </a:rPr>
              <a:t></a:t>
            </a:r>
            <a:r>
              <a:rPr lang="es-PE" altLang="en-US" sz="2700" dirty="0">
                <a:latin typeface="Times New Roman" panose="02020603050405020304" pitchFamily="18" charset="0"/>
                <a:cs typeface="Times New Roman" panose="02020603050405020304" pitchFamily="18" charset="0"/>
              </a:rPr>
              <a:t> </a:t>
            </a:r>
            <a:r>
              <a:rPr lang="es-PE" altLang="en-US" sz="2600" i="1" dirty="0">
                <a:latin typeface="Times New Roman" panose="02020603050405020304" pitchFamily="18" charset="0"/>
                <a:cs typeface="Times New Roman" panose="02020603050405020304" pitchFamily="18" charset="0"/>
              </a:rPr>
              <a:t>f t </a:t>
            </a:r>
            <a:r>
              <a:rPr lang="es-PE" altLang="en-US" sz="2600" dirty="0">
                <a:latin typeface="Symbol" panose="05050102010706020507" pitchFamily="18" charset="2"/>
                <a:ea typeface="Symbol" panose="05050102010706020507" pitchFamily="18" charset="2"/>
                <a:cs typeface="Symbol" panose="05050102010706020507" pitchFamily="18" charset="2"/>
              </a:rPr>
              <a:t></a:t>
            </a:r>
            <a:r>
              <a:rPr lang="es-PE" altLang="en-US" sz="2600" dirty="0">
                <a:latin typeface="Times New Roman" panose="02020603050405020304" pitchFamily="18" charset="0"/>
                <a:cs typeface="Times New Roman" panose="02020603050405020304" pitchFamily="18" charset="0"/>
              </a:rPr>
              <a:t> </a:t>
            </a:r>
            <a:r>
              <a:rPr lang="es-PE" altLang="en-US" sz="2700" i="1" dirty="0">
                <a:latin typeface="Symbol" panose="05050102010706020507" pitchFamily="18" charset="2"/>
                <a:ea typeface="Symbol" panose="05050102010706020507" pitchFamily="18" charset="2"/>
                <a:cs typeface="Symbol" panose="05050102010706020507" pitchFamily="18" charset="2"/>
              </a:rPr>
              <a:t></a:t>
            </a:r>
            <a:r>
              <a:rPr lang="es-PE" altLang="en-US" sz="2700" i="1" dirty="0">
                <a:latin typeface="Times New Roman" panose="02020603050405020304" pitchFamily="18" charset="0"/>
                <a:cs typeface="Times New Roman" panose="02020603050405020304" pitchFamily="18" charset="0"/>
              </a:rPr>
              <a:t> </a:t>
            </a:r>
            <a:r>
              <a:rPr lang="es-PE" altLang="en-US" sz="2600" dirty="0">
                <a:latin typeface="Times New Roman" panose="02020603050405020304" pitchFamily="18" charset="0"/>
                <a:cs typeface="Times New Roman" panose="02020603050405020304" pitchFamily="18" charset="0"/>
              </a:rPr>
              <a:t>)</a:t>
            </a:r>
          </a:p>
          <a:p>
            <a:pPr>
              <a:spcBef>
                <a:spcPts val="1250"/>
              </a:spcBef>
              <a:buFontTx/>
              <a:buNone/>
            </a:pPr>
            <a:r>
              <a:rPr lang="es-PE" altLang="en-US" sz="1800" dirty="0">
                <a:cs typeface="Arial" panose="020B0604020202020204" pitchFamily="34" charset="0"/>
              </a:rPr>
              <a:t>donde </a:t>
            </a:r>
            <a:r>
              <a:rPr lang="es-PE" altLang="en-US" sz="1800" i="1" dirty="0">
                <a:latin typeface="Times New Roman" panose="02020603050405020304" pitchFamily="18" charset="0"/>
                <a:cs typeface="Times New Roman" panose="02020603050405020304" pitchFamily="18" charset="0"/>
              </a:rPr>
              <a:t>f  </a:t>
            </a:r>
            <a:r>
              <a:rPr lang="es-PE" altLang="en-US" sz="1800" dirty="0">
                <a:cs typeface="Arial" panose="020B0604020202020204" pitchFamily="34" charset="0"/>
              </a:rPr>
              <a:t>es la frecuencia normal en </a:t>
            </a:r>
            <a:r>
              <a:rPr lang="es-PE" altLang="en-US" sz="2000" i="1" dirty="0" err="1">
                <a:latin typeface="Times New Roman" panose="02020603050405020304" pitchFamily="18" charset="0"/>
                <a:cs typeface="Times New Roman" panose="02020603050405020304" pitchFamily="18" charset="0"/>
              </a:rPr>
              <a:t>hertz</a:t>
            </a:r>
            <a:r>
              <a:rPr lang="es-PE" altLang="en-US" sz="2000" i="1" dirty="0">
                <a:latin typeface="Times New Roman" panose="02020603050405020304" pitchFamily="18" charset="0"/>
                <a:cs typeface="Times New Roman" panose="02020603050405020304" pitchFamily="18" charset="0"/>
              </a:rPr>
              <a:t> </a:t>
            </a:r>
            <a:r>
              <a:rPr lang="es-PE" altLang="en-US" sz="1800" dirty="0">
                <a:cs typeface="Arial" panose="020B0604020202020204" pitchFamily="34" charset="0"/>
              </a:rPr>
              <a:t>(</a:t>
            </a:r>
            <a:r>
              <a:rPr lang="es-PE" altLang="en-US" sz="2000" i="1" dirty="0">
                <a:latin typeface="Times New Roman" panose="02020603050405020304" pitchFamily="18" charset="0"/>
                <a:cs typeface="Times New Roman" panose="02020603050405020304" pitchFamily="18" charset="0"/>
              </a:rPr>
              <a:t>Hz</a:t>
            </a:r>
            <a:r>
              <a:rPr lang="es-PE" altLang="en-US" sz="1800" dirty="0">
                <a:cs typeface="Arial" panose="020B0604020202020204" pitchFamily="34" charset="0"/>
              </a:rPr>
              <a:t>) y equivale a la inversa del período:</a:t>
            </a:r>
          </a:p>
          <a:p>
            <a:pPr>
              <a:spcBef>
                <a:spcPts val="738"/>
              </a:spcBef>
              <a:buFontTx/>
              <a:buNone/>
            </a:pPr>
            <a:r>
              <a:rPr lang="es-PE" altLang="en-US" sz="1800" dirty="0">
                <a:cs typeface="Arial" panose="020B0604020202020204" pitchFamily="34" charset="0"/>
              </a:rPr>
              <a:t>Los valores más empleados en la distribución son 50 Hz y 60 Hz</a:t>
            </a:r>
          </a:p>
        </p:txBody>
      </p:sp>
      <p:sp>
        <p:nvSpPr>
          <p:cNvPr id="22536" name="object 8">
            <a:extLst>
              <a:ext uri="{FF2B5EF4-FFF2-40B4-BE49-F238E27FC236}">
                <a16:creationId xmlns:a16="http://schemas.microsoft.com/office/drawing/2014/main" id="{E5493FC0-6114-442E-92FC-2D7A28767F0C}"/>
              </a:ext>
            </a:extLst>
          </p:cNvPr>
          <p:cNvSpPr>
            <a:spLocks/>
          </p:cNvSpPr>
          <p:nvPr/>
        </p:nvSpPr>
        <p:spPr bwMode="auto">
          <a:xfrm>
            <a:off x="8848725" y="5603875"/>
            <a:ext cx="149225" cy="0"/>
          </a:xfrm>
          <a:custGeom>
            <a:avLst/>
            <a:gdLst>
              <a:gd name="T0" fmla="*/ 0 w 150495"/>
              <a:gd name="T1" fmla="*/ 139176 w 150495"/>
              <a:gd name="T2" fmla="*/ 0 60000 65536"/>
              <a:gd name="T3" fmla="*/ 0 60000 65536"/>
            </a:gdLst>
            <a:ahLst/>
            <a:cxnLst>
              <a:cxn ang="T2">
                <a:pos x="T0" y="0"/>
              </a:cxn>
              <a:cxn ang="T3">
                <a:pos x="T1" y="0"/>
              </a:cxn>
            </a:cxnLst>
            <a:rect l="0" t="0" r="r" b="b"/>
            <a:pathLst>
              <a:path w="150495">
                <a:moveTo>
                  <a:pt x="0" y="0"/>
                </a:moveTo>
                <a:lnTo>
                  <a:pt x="150207"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 name="object 9">
            <a:extLst>
              <a:ext uri="{FF2B5EF4-FFF2-40B4-BE49-F238E27FC236}">
                <a16:creationId xmlns:a16="http://schemas.microsoft.com/office/drawing/2014/main" id="{08B2B343-96FF-4DE7-AF8B-9D9D788B2ACA}"/>
              </a:ext>
            </a:extLst>
          </p:cNvPr>
          <p:cNvSpPr txBox="1"/>
          <p:nvPr/>
        </p:nvSpPr>
        <p:spPr>
          <a:xfrm>
            <a:off x="8850313" y="5316538"/>
            <a:ext cx="128587" cy="257175"/>
          </a:xfrm>
          <a:prstGeom prst="rect">
            <a:avLst/>
          </a:prstGeom>
        </p:spPr>
        <p:txBody>
          <a:bodyPr lIns="0" tIns="0" rIns="0" bIns="0">
            <a:spAutoFit/>
          </a:bodyPr>
          <a:lstStyle/>
          <a:p>
            <a:pPr marL="12700">
              <a:defRPr/>
            </a:pPr>
            <a:r>
              <a:rPr sz="1600" spc="10" dirty="0">
                <a:latin typeface="Times New Roman"/>
                <a:cs typeface="Times New Roman"/>
              </a:rPr>
              <a:t>1</a:t>
            </a:r>
            <a:endParaRPr sz="1600">
              <a:latin typeface="Times New Roman"/>
              <a:cs typeface="Times New Roman"/>
            </a:endParaRPr>
          </a:p>
        </p:txBody>
      </p:sp>
      <p:sp>
        <p:nvSpPr>
          <p:cNvPr id="22538" name="object 10">
            <a:extLst>
              <a:ext uri="{FF2B5EF4-FFF2-40B4-BE49-F238E27FC236}">
                <a16:creationId xmlns:a16="http://schemas.microsoft.com/office/drawing/2014/main" id="{37998E14-B9C2-457B-BBAA-70043178B7D3}"/>
              </a:ext>
            </a:extLst>
          </p:cNvPr>
          <p:cNvSpPr txBox="1">
            <a:spLocks noChangeArrowheads="1"/>
          </p:cNvSpPr>
          <p:nvPr/>
        </p:nvSpPr>
        <p:spPr bwMode="auto">
          <a:xfrm>
            <a:off x="8483600" y="5472113"/>
            <a:ext cx="458788"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nSpc>
                <a:spcPts val="1588"/>
              </a:lnSpc>
              <a:spcBef>
                <a:spcPct val="0"/>
              </a:spcBef>
              <a:buFontTx/>
              <a:buNone/>
            </a:pPr>
            <a:r>
              <a:rPr lang="es-PE" altLang="en-US" sz="1600" i="1">
                <a:latin typeface="Times New Roman" panose="02020603050405020304" pitchFamily="18" charset="0"/>
                <a:cs typeface="Times New Roman" panose="02020603050405020304" pitchFamily="18" charset="0"/>
              </a:rPr>
              <a:t>f </a:t>
            </a:r>
            <a:r>
              <a:rPr lang="es-PE" altLang="en-US" sz="1600">
                <a:latin typeface="Symbol" panose="05050102010706020507" pitchFamily="18" charset="2"/>
                <a:ea typeface="Symbol" panose="05050102010706020507" pitchFamily="18" charset="2"/>
                <a:cs typeface="Symbol" panose="05050102010706020507" pitchFamily="18" charset="2"/>
              </a:rPr>
              <a:t></a:t>
            </a:r>
          </a:p>
          <a:p>
            <a:pPr algn="r">
              <a:lnSpc>
                <a:spcPts val="1588"/>
              </a:lnSpc>
              <a:spcBef>
                <a:spcPct val="0"/>
              </a:spcBef>
              <a:buFontTx/>
              <a:buNone/>
            </a:pPr>
            <a:r>
              <a:rPr lang="es-PE" altLang="en-US" sz="1600" i="1">
                <a:latin typeface="Times New Roman" panose="02020603050405020304" pitchFamily="18" charset="0"/>
                <a:cs typeface="Times New Roman" panose="02020603050405020304" pitchFamily="18" charset="0"/>
              </a:rPr>
              <a:t>T</a:t>
            </a:r>
            <a:endParaRPr lang="es-PE" altLang="en-US" sz="1600">
              <a:latin typeface="Times New Roman" panose="02020603050405020304" pitchFamily="18"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object 2">
            <a:extLst>
              <a:ext uri="{FF2B5EF4-FFF2-40B4-BE49-F238E27FC236}">
                <a16:creationId xmlns:a16="http://schemas.microsoft.com/office/drawing/2014/main" id="{38F52A79-B127-40A9-9A45-14ABBD8F5D28}"/>
              </a:ext>
            </a:extLst>
          </p:cNvPr>
          <p:cNvSpPr>
            <a:spLocks/>
          </p:cNvSpPr>
          <p:nvPr/>
        </p:nvSpPr>
        <p:spPr bwMode="auto">
          <a:xfrm>
            <a:off x="4851400" y="5819775"/>
            <a:ext cx="492125" cy="0"/>
          </a:xfrm>
          <a:custGeom>
            <a:avLst/>
            <a:gdLst>
              <a:gd name="T0" fmla="*/ 0 w 492125"/>
              <a:gd name="T1" fmla="*/ 491874 w 492125"/>
              <a:gd name="T2" fmla="*/ 0 60000 65536"/>
              <a:gd name="T3" fmla="*/ 0 60000 65536"/>
            </a:gdLst>
            <a:ahLst/>
            <a:cxnLst>
              <a:cxn ang="T2">
                <a:pos x="T0" y="0"/>
              </a:cxn>
              <a:cxn ang="T3">
                <a:pos x="T1" y="0"/>
              </a:cxn>
            </a:cxnLst>
            <a:rect l="0" t="0" r="r" b="b"/>
            <a:pathLst>
              <a:path w="492125">
                <a:moveTo>
                  <a:pt x="0" y="0"/>
                </a:moveTo>
                <a:lnTo>
                  <a:pt x="491874" y="0"/>
                </a:lnTo>
              </a:path>
            </a:pathLst>
          </a:custGeom>
          <a:noFill/>
          <a:ln w="3378">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 name="object 3">
            <a:extLst>
              <a:ext uri="{FF2B5EF4-FFF2-40B4-BE49-F238E27FC236}">
                <a16:creationId xmlns:a16="http://schemas.microsoft.com/office/drawing/2014/main" id="{BC9F9BAC-6D8A-44D8-8A84-4802B801055D}"/>
              </a:ext>
            </a:extLst>
          </p:cNvPr>
          <p:cNvSpPr txBox="1"/>
          <p:nvPr/>
        </p:nvSpPr>
        <p:spPr>
          <a:xfrm>
            <a:off x="4962525" y="5800725"/>
            <a:ext cx="192088" cy="381000"/>
          </a:xfrm>
          <a:prstGeom prst="rect">
            <a:avLst/>
          </a:prstGeom>
        </p:spPr>
        <p:txBody>
          <a:bodyPr lIns="0" tIns="0" rIns="0" bIns="0">
            <a:spAutoFit/>
          </a:bodyPr>
          <a:lstStyle/>
          <a:p>
            <a:pPr marL="12700">
              <a:defRPr/>
            </a:pPr>
            <a:r>
              <a:rPr sz="2450" i="1" spc="-40" dirty="0">
                <a:latin typeface="Symbol"/>
                <a:cs typeface="Symbol"/>
              </a:rPr>
              <a:t></a:t>
            </a:r>
            <a:endParaRPr sz="2450" dirty="0">
              <a:latin typeface="Symbol"/>
              <a:cs typeface="Symbol"/>
            </a:endParaRPr>
          </a:p>
        </p:txBody>
      </p:sp>
      <p:sp>
        <p:nvSpPr>
          <p:cNvPr id="4" name="object 4">
            <a:extLst>
              <a:ext uri="{FF2B5EF4-FFF2-40B4-BE49-F238E27FC236}">
                <a16:creationId xmlns:a16="http://schemas.microsoft.com/office/drawing/2014/main" id="{FB06A1E5-05A6-4F92-B50F-EE6ACD8F970A}"/>
              </a:ext>
            </a:extLst>
          </p:cNvPr>
          <p:cNvSpPr txBox="1"/>
          <p:nvPr/>
        </p:nvSpPr>
        <p:spPr>
          <a:xfrm>
            <a:off x="4181475" y="5786438"/>
            <a:ext cx="312738" cy="217487"/>
          </a:xfrm>
          <a:prstGeom prst="rect">
            <a:avLst/>
          </a:prstGeom>
        </p:spPr>
        <p:txBody>
          <a:bodyPr lIns="0" tIns="0" rIns="0" bIns="0">
            <a:spAutoFit/>
          </a:bodyPr>
          <a:lstStyle/>
          <a:p>
            <a:pPr marL="12700">
              <a:defRPr/>
            </a:pPr>
            <a:r>
              <a:rPr sz="1350" i="1" dirty="0">
                <a:latin typeface="Times New Roman"/>
                <a:cs typeface="Times New Roman"/>
              </a:rPr>
              <a:t>m</a:t>
            </a:r>
            <a:r>
              <a:rPr sz="1350" i="1" spc="-20" dirty="0">
                <a:latin typeface="Times New Roman"/>
                <a:cs typeface="Times New Roman"/>
              </a:rPr>
              <a:t>e</a:t>
            </a:r>
            <a:r>
              <a:rPr sz="1350" i="1" spc="15" dirty="0">
                <a:latin typeface="Times New Roman"/>
                <a:cs typeface="Times New Roman"/>
              </a:rPr>
              <a:t>d</a:t>
            </a:r>
            <a:endParaRPr sz="1350" dirty="0">
              <a:latin typeface="Times New Roman"/>
              <a:cs typeface="Times New Roman"/>
            </a:endParaRPr>
          </a:p>
        </p:txBody>
      </p:sp>
      <p:sp>
        <p:nvSpPr>
          <p:cNvPr id="5" name="object 5">
            <a:extLst>
              <a:ext uri="{FF2B5EF4-FFF2-40B4-BE49-F238E27FC236}">
                <a16:creationId xmlns:a16="http://schemas.microsoft.com/office/drawing/2014/main" id="{4FA4CEAE-8A03-47A5-927B-C1ACC2A42FC7}"/>
              </a:ext>
            </a:extLst>
          </p:cNvPr>
          <p:cNvSpPr txBox="1"/>
          <p:nvPr/>
        </p:nvSpPr>
        <p:spPr>
          <a:xfrm>
            <a:off x="4017963" y="5584825"/>
            <a:ext cx="211137" cy="369888"/>
          </a:xfrm>
          <a:prstGeom prst="rect">
            <a:avLst/>
          </a:prstGeom>
        </p:spPr>
        <p:txBody>
          <a:bodyPr lIns="0" tIns="0" rIns="0" bIns="0">
            <a:spAutoFit/>
          </a:bodyPr>
          <a:lstStyle/>
          <a:p>
            <a:pPr marL="12700">
              <a:defRPr/>
            </a:pPr>
            <a:r>
              <a:rPr sz="2350" i="1" spc="15" dirty="0">
                <a:latin typeface="Times New Roman"/>
                <a:cs typeface="Times New Roman"/>
              </a:rPr>
              <a:t>A</a:t>
            </a:r>
            <a:endParaRPr sz="2350" dirty="0">
              <a:latin typeface="Times New Roman"/>
              <a:cs typeface="Times New Roman"/>
            </a:endParaRPr>
          </a:p>
        </p:txBody>
      </p:sp>
      <p:sp>
        <p:nvSpPr>
          <p:cNvPr id="6" name="object 6">
            <a:extLst>
              <a:ext uri="{FF2B5EF4-FFF2-40B4-BE49-F238E27FC236}">
                <a16:creationId xmlns:a16="http://schemas.microsoft.com/office/drawing/2014/main" id="{4A41327C-5EE8-4975-A498-ABC42D8630E1}"/>
              </a:ext>
            </a:extLst>
          </p:cNvPr>
          <p:cNvSpPr txBox="1"/>
          <p:nvPr/>
        </p:nvSpPr>
        <p:spPr>
          <a:xfrm>
            <a:off x="4587875" y="5400675"/>
            <a:ext cx="709613" cy="549275"/>
          </a:xfrm>
          <a:prstGeom prst="rect">
            <a:avLst/>
          </a:prstGeom>
        </p:spPr>
        <p:txBody>
          <a:bodyPr lIns="0" tIns="0" rIns="0" bIns="0">
            <a:spAutoFit/>
          </a:bodyPr>
          <a:lstStyle/>
          <a:p>
            <a:pPr marL="12700">
              <a:defRPr/>
            </a:pPr>
            <a:r>
              <a:rPr sz="3525" spc="22" baseline="-34278" dirty="0">
                <a:latin typeface="Symbol"/>
                <a:cs typeface="Symbol"/>
              </a:rPr>
              <a:t></a:t>
            </a:r>
            <a:r>
              <a:rPr sz="3525" spc="22" baseline="-34278" dirty="0">
                <a:latin typeface="Times New Roman"/>
                <a:cs typeface="Times New Roman"/>
              </a:rPr>
              <a:t> </a:t>
            </a:r>
            <a:r>
              <a:rPr sz="2350" spc="15" dirty="0">
                <a:latin typeface="Times New Roman"/>
                <a:cs typeface="Times New Roman"/>
              </a:rPr>
              <a:t>2</a:t>
            </a:r>
            <a:r>
              <a:rPr sz="2350" spc="-360" dirty="0">
                <a:latin typeface="Times New Roman"/>
                <a:cs typeface="Times New Roman"/>
              </a:rPr>
              <a:t> </a:t>
            </a:r>
            <a:r>
              <a:rPr sz="2350" i="1" spc="-80" dirty="0">
                <a:latin typeface="Times New Roman"/>
                <a:cs typeface="Times New Roman"/>
              </a:rPr>
              <a:t>A</a:t>
            </a:r>
            <a:r>
              <a:rPr sz="2025" i="1" spc="-120" baseline="-24691" dirty="0">
                <a:latin typeface="Times New Roman"/>
                <a:cs typeface="Times New Roman"/>
              </a:rPr>
              <a:t>o</a:t>
            </a:r>
            <a:endParaRPr sz="2025" baseline="-24691" dirty="0">
              <a:latin typeface="Times New Roman"/>
              <a:cs typeface="Times New Roman"/>
            </a:endParaRPr>
          </a:p>
        </p:txBody>
      </p:sp>
      <p:sp>
        <p:nvSpPr>
          <p:cNvPr id="23559" name="object 7">
            <a:extLst>
              <a:ext uri="{FF2B5EF4-FFF2-40B4-BE49-F238E27FC236}">
                <a16:creationId xmlns:a16="http://schemas.microsoft.com/office/drawing/2014/main" id="{28341497-BEF2-483C-BF9D-19BE2D840EA5}"/>
              </a:ext>
            </a:extLst>
          </p:cNvPr>
          <p:cNvSpPr txBox="1">
            <a:spLocks noChangeArrowheads="1"/>
          </p:cNvSpPr>
          <p:nvPr/>
        </p:nvSpPr>
        <p:spPr bwMode="auto">
          <a:xfrm>
            <a:off x="155575" y="571500"/>
            <a:ext cx="8682038" cy="478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3813">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0"/>
              </a:spcBef>
              <a:buFontTx/>
              <a:buNone/>
            </a:pPr>
            <a:r>
              <a:rPr lang="es-PE" altLang="en-US" sz="2000" b="1" dirty="0">
                <a:solidFill>
                  <a:srgbClr val="C00000"/>
                </a:solidFill>
                <a:cs typeface="Arial" panose="020B0604020202020204" pitchFamily="34" charset="0"/>
              </a:rPr>
              <a:t>VALORES SIGNIFICATIVOS:</a:t>
            </a:r>
            <a:endParaRPr lang="es-PE" altLang="en-US" sz="2000" dirty="0">
              <a:cs typeface="Arial" panose="020B0604020202020204" pitchFamily="34" charset="0"/>
            </a:endParaRPr>
          </a:p>
          <a:p>
            <a:pPr>
              <a:spcBef>
                <a:spcPts val="25"/>
              </a:spcBef>
              <a:buFontTx/>
              <a:buNone/>
            </a:pPr>
            <a:endParaRPr lang="es-PE" altLang="en-US" sz="1500" dirty="0">
              <a:latin typeface="Times New Roman" panose="02020603050405020304" pitchFamily="18" charset="0"/>
              <a:cs typeface="Times New Roman" panose="02020603050405020304" pitchFamily="18" charset="0"/>
            </a:endParaRPr>
          </a:p>
          <a:p>
            <a:pPr>
              <a:spcBef>
                <a:spcPct val="0"/>
              </a:spcBef>
              <a:buFontTx/>
              <a:buNone/>
            </a:pPr>
            <a:r>
              <a:rPr lang="es-PE" altLang="en-US" sz="1800" dirty="0">
                <a:cs typeface="Arial" panose="020B0604020202020204" pitchFamily="34" charset="0"/>
              </a:rPr>
              <a:t>A continuación se indican otros valores significativos de una señal sinusoidal:</a:t>
            </a:r>
          </a:p>
          <a:p>
            <a:pPr algn="ctr">
              <a:spcBef>
                <a:spcPts val="975"/>
              </a:spcBef>
              <a:buFont typeface="Wingdings" panose="05000000000000000000" pitchFamily="2" charset="2"/>
              <a:buChar char=""/>
            </a:pPr>
            <a:r>
              <a:rPr lang="es-PE" altLang="en-US" sz="1800" b="1" dirty="0">
                <a:cs typeface="Arial" panose="020B0604020202020204" pitchFamily="34" charset="0"/>
              </a:rPr>
              <a:t>Valor	instantáneo	</a:t>
            </a:r>
            <a:r>
              <a:rPr lang="es-PE" altLang="en-US" sz="1800" dirty="0">
                <a:cs typeface="Arial" panose="020B0604020202020204" pitchFamily="34" charset="0"/>
              </a:rPr>
              <a:t>(</a:t>
            </a:r>
            <a:r>
              <a:rPr lang="es-PE" altLang="en-US" sz="1800" i="1" dirty="0">
                <a:latin typeface="Times New Roman" panose="02020603050405020304" pitchFamily="18" charset="0"/>
                <a:cs typeface="Times New Roman" panose="02020603050405020304" pitchFamily="18" charset="0"/>
              </a:rPr>
              <a:t>a</a:t>
            </a:r>
            <a:r>
              <a:rPr lang="es-PE" altLang="en-US" sz="1800" i="1" dirty="0">
                <a:cs typeface="Arial" panose="020B0604020202020204" pitchFamily="34" charset="0"/>
              </a:rPr>
              <a:t>(t)</a:t>
            </a:r>
            <a:r>
              <a:rPr lang="es-PE" altLang="en-US" sz="1800" dirty="0">
                <a:cs typeface="Arial" panose="020B0604020202020204" pitchFamily="34" charset="0"/>
              </a:rPr>
              <a:t>):	Es	el	que	toma	la	ordenada	en	un	instante,	</a:t>
            </a:r>
            <a:r>
              <a:rPr lang="es-PE" altLang="en-US" sz="1800" i="1" dirty="0">
                <a:cs typeface="Arial" panose="020B0604020202020204" pitchFamily="34" charset="0"/>
              </a:rPr>
              <a:t>t</a:t>
            </a:r>
            <a:r>
              <a:rPr lang="es-PE" altLang="en-US" sz="1800" dirty="0">
                <a:cs typeface="Arial" panose="020B0604020202020204" pitchFamily="34" charset="0"/>
              </a:rPr>
              <a:t>,</a:t>
            </a:r>
          </a:p>
          <a:p>
            <a:pPr>
              <a:spcBef>
                <a:spcPct val="0"/>
              </a:spcBef>
              <a:buFontTx/>
              <a:buNone/>
            </a:pPr>
            <a:r>
              <a:rPr lang="es-PE" altLang="en-US" sz="1800" dirty="0">
                <a:cs typeface="Arial" panose="020B0604020202020204" pitchFamily="34" charset="0"/>
              </a:rPr>
              <a:t>determinado, “</a:t>
            </a:r>
            <a:r>
              <a:rPr lang="es-PE" altLang="en-US" sz="1800" i="1" dirty="0">
                <a:latin typeface="Times New Roman" panose="02020603050405020304" pitchFamily="18" charset="0"/>
                <a:cs typeface="Times New Roman" panose="02020603050405020304" pitchFamily="18" charset="0"/>
              </a:rPr>
              <a:t>a”	</a:t>
            </a:r>
            <a:r>
              <a:rPr lang="es-PE" altLang="en-US" sz="1800" dirty="0">
                <a:cs typeface="Arial" panose="020B0604020202020204" pitchFamily="34" charset="0"/>
              </a:rPr>
              <a:t>puede ser tensión </a:t>
            </a:r>
            <a:r>
              <a:rPr lang="es-PE" altLang="en-US" sz="1800" i="1" dirty="0">
                <a:latin typeface="Times New Roman" panose="02020603050405020304" pitchFamily="18" charset="0"/>
                <a:cs typeface="Times New Roman" panose="02020603050405020304" pitchFamily="18" charset="0"/>
              </a:rPr>
              <a:t>v</a:t>
            </a:r>
            <a:r>
              <a:rPr lang="es-PE" altLang="en-US" sz="1800" i="1" dirty="0">
                <a:cs typeface="Arial" panose="020B0604020202020204" pitchFamily="34" charset="0"/>
              </a:rPr>
              <a:t>(t) </a:t>
            </a:r>
            <a:r>
              <a:rPr lang="es-PE" altLang="en-US" sz="1800" dirty="0">
                <a:cs typeface="Arial" panose="020B0604020202020204" pitchFamily="34" charset="0"/>
              </a:rPr>
              <a:t>o corriente eléctricas </a:t>
            </a:r>
            <a:r>
              <a:rPr lang="es-PE" altLang="en-US" sz="1800" i="1" dirty="0">
                <a:latin typeface="Times New Roman" panose="02020603050405020304" pitchFamily="18" charset="0"/>
                <a:cs typeface="Times New Roman" panose="02020603050405020304" pitchFamily="18" charset="0"/>
              </a:rPr>
              <a:t>i</a:t>
            </a:r>
            <a:r>
              <a:rPr lang="es-PE" altLang="en-US" sz="1800" i="1" dirty="0">
                <a:cs typeface="Arial" panose="020B0604020202020204" pitchFamily="34" charset="0"/>
              </a:rPr>
              <a:t>(t)</a:t>
            </a:r>
            <a:r>
              <a:rPr lang="es-PE" altLang="en-US" sz="1800" dirty="0">
                <a:cs typeface="Arial" panose="020B0604020202020204" pitchFamily="34" charset="0"/>
              </a:rPr>
              <a:t>.</a:t>
            </a:r>
          </a:p>
          <a:p>
            <a:pPr>
              <a:spcBef>
                <a:spcPts val="25"/>
              </a:spcBef>
              <a:buFontTx/>
              <a:buNone/>
            </a:pPr>
            <a:endParaRPr lang="es-PE" altLang="en-US" sz="1800" dirty="0">
              <a:latin typeface="Times New Roman" panose="02020603050405020304" pitchFamily="18" charset="0"/>
              <a:cs typeface="Times New Roman" panose="02020603050405020304" pitchFamily="18" charset="0"/>
            </a:endParaRPr>
          </a:p>
          <a:p>
            <a:pPr algn="just">
              <a:spcBef>
                <a:spcPct val="0"/>
              </a:spcBef>
              <a:buFont typeface="Wingdings" panose="05000000000000000000" pitchFamily="2" charset="2"/>
              <a:buChar char=""/>
            </a:pPr>
            <a:r>
              <a:rPr lang="es-PE" altLang="en-US" sz="1800" b="1" dirty="0">
                <a:cs typeface="Arial" panose="020B0604020202020204" pitchFamily="34" charset="0"/>
              </a:rPr>
              <a:t>Valor pico a pico </a:t>
            </a:r>
            <a:r>
              <a:rPr lang="es-PE" altLang="en-US" sz="1800" dirty="0">
                <a:cs typeface="Arial" panose="020B0604020202020204" pitchFamily="34" charset="0"/>
              </a:rPr>
              <a:t>(</a:t>
            </a:r>
            <a:r>
              <a:rPr lang="es-PE" altLang="en-US" sz="1800" i="1" dirty="0">
                <a:latin typeface="Times New Roman" panose="02020603050405020304" pitchFamily="18" charset="0"/>
                <a:cs typeface="Times New Roman" panose="02020603050405020304" pitchFamily="18" charset="0"/>
              </a:rPr>
              <a:t>A</a:t>
            </a:r>
            <a:r>
              <a:rPr lang="es-PE" altLang="en-US" sz="1800" i="1" baseline="-25000" dirty="0">
                <a:latin typeface="Times New Roman" panose="02020603050405020304" pitchFamily="18" charset="0"/>
                <a:cs typeface="Times New Roman" panose="02020603050405020304" pitchFamily="18" charset="0"/>
              </a:rPr>
              <a:t>pp</a:t>
            </a:r>
            <a:r>
              <a:rPr lang="es-PE" altLang="en-US" sz="1800" dirty="0">
                <a:cs typeface="Arial" panose="020B0604020202020204" pitchFamily="34" charset="0"/>
              </a:rPr>
              <a:t>): Diferencia entre su pico o máximo positivo y su pico  negativo. Dado que el valor máximo de </a:t>
            </a:r>
            <a:r>
              <a:rPr lang="es-PE" altLang="en-US" sz="1800" i="1" dirty="0" err="1">
                <a:cs typeface="Arial" panose="020B0604020202020204" pitchFamily="34" charset="0"/>
              </a:rPr>
              <a:t>sen</a:t>
            </a:r>
            <a:r>
              <a:rPr lang="es-PE" altLang="en-US" sz="1800" i="1" dirty="0">
                <a:cs typeface="Arial" panose="020B0604020202020204" pitchFamily="34" charset="0"/>
              </a:rPr>
              <a:t> (x) </a:t>
            </a:r>
            <a:r>
              <a:rPr lang="es-PE" altLang="en-US" sz="1800" dirty="0">
                <a:cs typeface="Arial" panose="020B0604020202020204" pitchFamily="34" charset="0"/>
              </a:rPr>
              <a:t>es +1 y el valor mínimo es -1, una  señal sinusoidal que oscila entre +</a:t>
            </a:r>
            <a:r>
              <a:rPr lang="es-PE" altLang="en-US" sz="1800" i="1" dirty="0">
                <a:latin typeface="Times New Roman" panose="02020603050405020304" pitchFamily="18" charset="0"/>
                <a:cs typeface="Times New Roman" panose="02020603050405020304" pitchFamily="18" charset="0"/>
              </a:rPr>
              <a:t>A</a:t>
            </a:r>
            <a:r>
              <a:rPr lang="es-PE" altLang="en-US" sz="1800" i="1" baseline="-25000" dirty="0">
                <a:latin typeface="Times New Roman" panose="02020603050405020304" pitchFamily="18" charset="0"/>
                <a:cs typeface="Times New Roman" panose="02020603050405020304" pitchFamily="18" charset="0"/>
              </a:rPr>
              <a:t>0 </a:t>
            </a:r>
            <a:r>
              <a:rPr lang="es-PE" altLang="en-US" sz="1800" dirty="0">
                <a:cs typeface="Arial" panose="020B0604020202020204" pitchFamily="34" charset="0"/>
              </a:rPr>
              <a:t>y –</a:t>
            </a:r>
            <a:r>
              <a:rPr lang="es-PE" altLang="en-US" sz="1800" i="1" dirty="0">
                <a:latin typeface="Times New Roman" panose="02020603050405020304" pitchFamily="18" charset="0"/>
                <a:cs typeface="Times New Roman" panose="02020603050405020304" pitchFamily="18" charset="0"/>
              </a:rPr>
              <a:t>A</a:t>
            </a:r>
            <a:r>
              <a:rPr lang="es-PE" altLang="en-US" sz="1800" i="1" baseline="-25000" dirty="0">
                <a:latin typeface="Times New Roman" panose="02020603050405020304" pitchFamily="18" charset="0"/>
                <a:cs typeface="Times New Roman" panose="02020603050405020304" pitchFamily="18" charset="0"/>
              </a:rPr>
              <a:t>0</a:t>
            </a:r>
            <a:r>
              <a:rPr lang="es-PE" altLang="en-US" sz="1800" dirty="0">
                <a:cs typeface="Arial" panose="020B0604020202020204" pitchFamily="34" charset="0"/>
              </a:rPr>
              <a:t>. El valor de pico a pico, escrito como  </a:t>
            </a:r>
            <a:r>
              <a:rPr lang="es-PE" altLang="en-US" sz="1800" i="1" dirty="0">
                <a:latin typeface="Times New Roman" panose="02020603050405020304" pitchFamily="18" charset="0"/>
                <a:cs typeface="Times New Roman" panose="02020603050405020304" pitchFamily="18" charset="0"/>
              </a:rPr>
              <a:t>A</a:t>
            </a:r>
            <a:r>
              <a:rPr lang="es-PE" altLang="en-US" sz="1800" i="1" baseline="-25000" dirty="0">
                <a:latin typeface="Times New Roman" panose="02020603050405020304" pitchFamily="18" charset="0"/>
                <a:cs typeface="Times New Roman" panose="02020603050405020304" pitchFamily="18" charset="0"/>
              </a:rPr>
              <a:t>P-P</a:t>
            </a:r>
            <a:r>
              <a:rPr lang="es-PE" altLang="en-US" sz="1800" dirty="0">
                <a:cs typeface="Arial" panose="020B0604020202020204" pitchFamily="34" charset="0"/>
              </a:rPr>
              <a:t>, es por lo tanto (+</a:t>
            </a:r>
            <a:r>
              <a:rPr lang="es-PE" altLang="en-US" sz="1800" i="1" dirty="0">
                <a:latin typeface="Times New Roman" panose="02020603050405020304" pitchFamily="18" charset="0"/>
                <a:cs typeface="Times New Roman" panose="02020603050405020304" pitchFamily="18" charset="0"/>
              </a:rPr>
              <a:t>A</a:t>
            </a:r>
            <a:r>
              <a:rPr lang="es-PE" altLang="en-US" sz="1800" i="1" baseline="-25000" dirty="0">
                <a:latin typeface="Times New Roman" panose="02020603050405020304" pitchFamily="18" charset="0"/>
                <a:cs typeface="Times New Roman" panose="02020603050405020304" pitchFamily="18" charset="0"/>
              </a:rPr>
              <a:t>0</a:t>
            </a:r>
            <a:r>
              <a:rPr lang="es-PE" altLang="en-US" sz="1800" dirty="0">
                <a:cs typeface="Arial" panose="020B0604020202020204" pitchFamily="34" charset="0"/>
              </a:rPr>
              <a:t>) – (– </a:t>
            </a:r>
            <a:r>
              <a:rPr lang="es-PE" altLang="en-US" sz="1800" i="1" dirty="0">
                <a:latin typeface="Times New Roman" panose="02020603050405020304" pitchFamily="18" charset="0"/>
                <a:cs typeface="Times New Roman" panose="02020603050405020304" pitchFamily="18" charset="0"/>
              </a:rPr>
              <a:t>A</a:t>
            </a:r>
            <a:r>
              <a:rPr lang="es-PE" altLang="en-US" sz="1800" i="1" baseline="-25000" dirty="0">
                <a:latin typeface="Times New Roman" panose="02020603050405020304" pitchFamily="18" charset="0"/>
                <a:cs typeface="Times New Roman" panose="02020603050405020304" pitchFamily="18" charset="0"/>
              </a:rPr>
              <a:t>0</a:t>
            </a:r>
            <a:r>
              <a:rPr lang="es-PE" altLang="en-US" sz="1800" dirty="0">
                <a:cs typeface="Arial" panose="020B0604020202020204" pitchFamily="34" charset="0"/>
              </a:rPr>
              <a:t>) = 2 </a:t>
            </a:r>
            <a:r>
              <a:rPr lang="es-PE" altLang="en-US" sz="1800" i="1" dirty="0">
                <a:latin typeface="Times New Roman" panose="02020603050405020304" pitchFamily="18" charset="0"/>
                <a:cs typeface="Times New Roman" panose="02020603050405020304" pitchFamily="18" charset="0"/>
              </a:rPr>
              <a:t>A</a:t>
            </a:r>
            <a:r>
              <a:rPr lang="es-PE" altLang="en-US" sz="1800" i="1" baseline="-25000" dirty="0">
                <a:latin typeface="Times New Roman" panose="02020603050405020304" pitchFamily="18" charset="0"/>
                <a:cs typeface="Times New Roman" panose="02020603050405020304" pitchFamily="18" charset="0"/>
              </a:rPr>
              <a:t>0</a:t>
            </a:r>
            <a:r>
              <a:rPr lang="es-PE" altLang="en-US" sz="1800" dirty="0">
                <a:cs typeface="Arial" panose="020B0604020202020204" pitchFamily="34" charset="0"/>
              </a:rPr>
              <a:t>.</a:t>
            </a:r>
          </a:p>
          <a:p>
            <a:pPr>
              <a:spcBef>
                <a:spcPts val="25"/>
              </a:spcBef>
              <a:buFont typeface="Wingdings" panose="05000000000000000000" pitchFamily="2" charset="2"/>
              <a:buChar char=""/>
            </a:pPr>
            <a:endParaRPr lang="es-PE" altLang="en-US" sz="1800" dirty="0">
              <a:latin typeface="Times New Roman" panose="02020603050405020304" pitchFamily="18" charset="0"/>
              <a:cs typeface="Times New Roman" panose="02020603050405020304" pitchFamily="18" charset="0"/>
            </a:endParaRPr>
          </a:p>
          <a:p>
            <a:pPr algn="just">
              <a:spcBef>
                <a:spcPct val="0"/>
              </a:spcBef>
              <a:buFont typeface="Wingdings" panose="05000000000000000000" pitchFamily="2" charset="2"/>
              <a:buChar char=""/>
            </a:pPr>
            <a:r>
              <a:rPr lang="es-PE" altLang="en-US" sz="1800" b="1" dirty="0">
                <a:cs typeface="Arial" panose="020B0604020202020204" pitchFamily="34" charset="0"/>
              </a:rPr>
              <a:t>Valor medio </a:t>
            </a:r>
            <a:r>
              <a:rPr lang="es-PE" altLang="en-US" sz="1800" dirty="0">
                <a:cs typeface="Arial" panose="020B0604020202020204" pitchFamily="34" charset="0"/>
              </a:rPr>
              <a:t>(</a:t>
            </a:r>
            <a:r>
              <a:rPr lang="es-PE" altLang="en-US" sz="1800" i="1" dirty="0" err="1">
                <a:latin typeface="Times New Roman" panose="02020603050405020304" pitchFamily="18" charset="0"/>
                <a:cs typeface="Times New Roman" panose="02020603050405020304" pitchFamily="18" charset="0"/>
              </a:rPr>
              <a:t>A</a:t>
            </a:r>
            <a:r>
              <a:rPr lang="es-PE" altLang="en-US" sz="1800" i="1" baseline="-25000" dirty="0" err="1">
                <a:latin typeface="Times New Roman" panose="02020603050405020304" pitchFamily="18" charset="0"/>
                <a:cs typeface="Times New Roman" panose="02020603050405020304" pitchFamily="18" charset="0"/>
              </a:rPr>
              <a:t>med</a:t>
            </a:r>
            <a:r>
              <a:rPr lang="es-PE" altLang="en-US" sz="1800" dirty="0">
                <a:cs typeface="Arial" panose="020B0604020202020204" pitchFamily="34" charset="0"/>
              </a:rPr>
              <a:t>): Valor del área que forma con el eje de abscisas partido por  su período. El área se considera positiva si está por encima del eje de abscisas  y negativa si está por debajo. Como en una señal sinusoidal el </a:t>
            </a:r>
            <a:r>
              <a:rPr lang="es-PE" altLang="en-US" sz="1800" dirty="0" err="1">
                <a:cs typeface="Arial" panose="020B0604020202020204" pitchFamily="34" charset="0"/>
              </a:rPr>
              <a:t>semiciclo</a:t>
            </a:r>
            <a:r>
              <a:rPr lang="es-PE" altLang="en-US" sz="1800" dirty="0">
                <a:cs typeface="Arial" panose="020B0604020202020204" pitchFamily="34" charset="0"/>
              </a:rPr>
              <a:t> positivo  es idéntico al negativo, su valor medio es nulo. Por eso el valor medio de una   onda sinusoidal se refiere a un </a:t>
            </a:r>
            <a:r>
              <a:rPr lang="es-PE" altLang="en-US" sz="1800" dirty="0" err="1">
                <a:cs typeface="Arial" panose="020B0604020202020204" pitchFamily="34" charset="0"/>
              </a:rPr>
              <a:t>semiciclo</a:t>
            </a:r>
            <a:r>
              <a:rPr lang="es-PE" altLang="en-US" sz="1800" dirty="0">
                <a:cs typeface="Arial" panose="020B0604020202020204" pitchFamily="34" charset="0"/>
              </a:rPr>
              <a:t>. Mediante el cálculo integral se puede  demostrar que su expresión es la siguiente: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object 2">
            <a:extLst>
              <a:ext uri="{FF2B5EF4-FFF2-40B4-BE49-F238E27FC236}">
                <a16:creationId xmlns:a16="http://schemas.microsoft.com/office/drawing/2014/main" id="{F0214D56-F86B-465F-8257-ED39D1A76AED}"/>
              </a:ext>
            </a:extLst>
          </p:cNvPr>
          <p:cNvSpPr txBox="1">
            <a:spLocks noChangeArrowheads="1"/>
          </p:cNvSpPr>
          <p:nvPr/>
        </p:nvSpPr>
        <p:spPr bwMode="auto">
          <a:xfrm>
            <a:off x="79375" y="852488"/>
            <a:ext cx="8986838"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635" rIns="0" bIns="0">
            <a:spAutoFit/>
          </a:bodyPr>
          <a:lstStyle>
            <a:lvl1pPr marL="366713" indent="-354013">
              <a:spcBef>
                <a:spcPct val="20000"/>
              </a:spcBef>
              <a:buChar char="•"/>
              <a:tabLst>
                <a:tab pos="366713" algn="l"/>
                <a:tab pos="368300" algn="l"/>
              </a:tabLst>
              <a:defRPr sz="2400">
                <a:solidFill>
                  <a:schemeClr val="tx1"/>
                </a:solidFill>
                <a:latin typeface="Arial" panose="020B0604020202020204" pitchFamily="34" charset="0"/>
              </a:defRPr>
            </a:lvl1pPr>
            <a:lvl2pPr marL="742950" indent="-285750">
              <a:spcBef>
                <a:spcPct val="20000"/>
              </a:spcBef>
              <a:buChar char="–"/>
              <a:tabLst>
                <a:tab pos="366713" algn="l"/>
                <a:tab pos="368300" algn="l"/>
              </a:tabLst>
              <a:defRPr sz="2000">
                <a:solidFill>
                  <a:schemeClr val="tx1"/>
                </a:solidFill>
                <a:latin typeface="Arial" panose="020B0604020202020204" pitchFamily="34" charset="0"/>
              </a:defRPr>
            </a:lvl2pPr>
            <a:lvl3pPr marL="1143000" indent="-228600">
              <a:spcBef>
                <a:spcPct val="20000"/>
              </a:spcBef>
              <a:buChar char="•"/>
              <a:tabLst>
                <a:tab pos="366713" algn="l"/>
                <a:tab pos="368300" algn="l"/>
              </a:tabLst>
              <a:defRPr>
                <a:solidFill>
                  <a:schemeClr val="tx1"/>
                </a:solidFill>
                <a:latin typeface="Arial" panose="020B0604020202020204" pitchFamily="34" charset="0"/>
              </a:defRPr>
            </a:lvl3pPr>
            <a:lvl4pPr marL="1600200" indent="-228600">
              <a:spcBef>
                <a:spcPct val="20000"/>
              </a:spcBef>
              <a:buChar char="–"/>
              <a:tabLst>
                <a:tab pos="366713" algn="l"/>
                <a:tab pos="368300" algn="l"/>
              </a:tabLst>
              <a:defRPr sz="1600">
                <a:solidFill>
                  <a:schemeClr val="tx1"/>
                </a:solidFill>
                <a:latin typeface="Arial" panose="020B0604020202020204" pitchFamily="34" charset="0"/>
              </a:defRPr>
            </a:lvl4pPr>
            <a:lvl5pPr marL="2057400" indent="-228600">
              <a:spcBef>
                <a:spcPct val="20000"/>
              </a:spcBef>
              <a:buChar char="»"/>
              <a:tabLst>
                <a:tab pos="366713" algn="l"/>
                <a:tab pos="368300" algn="l"/>
              </a:tabLst>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366713" algn="l"/>
                <a:tab pos="368300" algn="l"/>
              </a:tabLst>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366713" algn="l"/>
                <a:tab pos="368300" algn="l"/>
              </a:tabLst>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366713" algn="l"/>
                <a:tab pos="368300" algn="l"/>
              </a:tabLst>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366713" algn="l"/>
                <a:tab pos="368300" algn="l"/>
              </a:tabLst>
              <a:defRPr sz="1600">
                <a:solidFill>
                  <a:schemeClr val="tx1"/>
                </a:solidFill>
                <a:latin typeface="Arial" panose="020B0604020202020204" pitchFamily="34" charset="0"/>
              </a:defRPr>
            </a:lvl9pPr>
          </a:lstStyle>
          <a:p>
            <a:pPr>
              <a:spcBef>
                <a:spcPct val="0"/>
              </a:spcBef>
              <a:buFont typeface="Wingdings" panose="05000000000000000000" pitchFamily="2" charset="2"/>
              <a:buChar char=""/>
            </a:pPr>
            <a:r>
              <a:rPr lang="es-PE" altLang="en-US" sz="1800" b="1" dirty="0">
                <a:cs typeface="Arial" panose="020B0604020202020204" pitchFamily="34" charset="0"/>
              </a:rPr>
              <a:t>Valor eficaz </a:t>
            </a:r>
            <a:r>
              <a:rPr lang="es-PE" altLang="en-US" sz="1800" dirty="0">
                <a:cs typeface="Arial" panose="020B0604020202020204" pitchFamily="34" charset="0"/>
              </a:rPr>
              <a:t>(</a:t>
            </a:r>
            <a:r>
              <a:rPr lang="es-PE" altLang="en-US" sz="1800" i="1" dirty="0">
                <a:latin typeface="Times New Roman" panose="02020603050405020304" pitchFamily="18" charset="0"/>
                <a:cs typeface="Times New Roman" panose="02020603050405020304" pitchFamily="18" charset="0"/>
              </a:rPr>
              <a:t>A</a:t>
            </a:r>
            <a:r>
              <a:rPr lang="es-PE" altLang="en-US" sz="1800" dirty="0">
                <a:cs typeface="Arial" panose="020B0604020202020204" pitchFamily="34" charset="0"/>
              </a:rPr>
              <a:t>): su importancia se debe a que este valor es el que produce el</a:t>
            </a:r>
          </a:p>
          <a:p>
            <a:pPr algn="just">
              <a:spcBef>
                <a:spcPts val="13"/>
              </a:spcBef>
              <a:buFontTx/>
              <a:buNone/>
            </a:pPr>
            <a:r>
              <a:rPr lang="es-PE" altLang="en-US" sz="1800" dirty="0">
                <a:cs typeface="Arial" panose="020B0604020202020204" pitchFamily="34" charset="0"/>
              </a:rPr>
              <a:t>mismo efecto calorífico que su equivalente en corriente continua. Matemáticamente,  el valor eficaz de una magnitud variable con el tiempo, se define como la raíz  cuadrada  de  la media  de los  cuadrados  de los  valores  instantáneos  alcanzados</a:t>
            </a:r>
          </a:p>
        </p:txBody>
      </p:sp>
      <p:sp>
        <p:nvSpPr>
          <p:cNvPr id="3" name="object 3">
            <a:extLst>
              <a:ext uri="{FF2B5EF4-FFF2-40B4-BE49-F238E27FC236}">
                <a16:creationId xmlns:a16="http://schemas.microsoft.com/office/drawing/2014/main" id="{F055D5C8-BDF2-4DCC-B16E-B6D35DCE7777}"/>
              </a:ext>
            </a:extLst>
          </p:cNvPr>
          <p:cNvSpPr txBox="1"/>
          <p:nvPr/>
        </p:nvSpPr>
        <p:spPr>
          <a:xfrm>
            <a:off x="433388" y="1952625"/>
            <a:ext cx="2016125" cy="284163"/>
          </a:xfrm>
          <a:prstGeom prst="rect">
            <a:avLst/>
          </a:prstGeom>
        </p:spPr>
        <p:txBody>
          <a:bodyPr lIns="0" tIns="0" rIns="0" bIns="0">
            <a:spAutoFit/>
          </a:bodyPr>
          <a:lstStyle/>
          <a:p>
            <a:pPr marL="12700">
              <a:defRPr/>
            </a:pPr>
            <a:r>
              <a:rPr spc="-5" dirty="0">
                <a:latin typeface="Arial"/>
                <a:cs typeface="Arial"/>
              </a:rPr>
              <a:t>durante un</a:t>
            </a:r>
            <a:r>
              <a:rPr spc="-80" dirty="0">
                <a:latin typeface="Arial"/>
                <a:cs typeface="Arial"/>
              </a:rPr>
              <a:t> </a:t>
            </a:r>
            <a:r>
              <a:rPr spc="-5" dirty="0">
                <a:latin typeface="Arial"/>
                <a:cs typeface="Arial"/>
              </a:rPr>
              <a:t>período:</a:t>
            </a:r>
            <a:endParaRPr dirty="0">
              <a:latin typeface="Arial"/>
              <a:cs typeface="Arial"/>
            </a:endParaRPr>
          </a:p>
        </p:txBody>
      </p:sp>
      <p:sp>
        <p:nvSpPr>
          <p:cNvPr id="4" name="object 4">
            <a:extLst>
              <a:ext uri="{FF2B5EF4-FFF2-40B4-BE49-F238E27FC236}">
                <a16:creationId xmlns:a16="http://schemas.microsoft.com/office/drawing/2014/main" id="{1E9C2369-34B0-49A3-9F02-9F3B30C47018}"/>
              </a:ext>
            </a:extLst>
          </p:cNvPr>
          <p:cNvSpPr txBox="1"/>
          <p:nvPr/>
        </p:nvSpPr>
        <p:spPr>
          <a:xfrm>
            <a:off x="222250" y="4402138"/>
            <a:ext cx="2032000" cy="254000"/>
          </a:xfrm>
          <a:prstGeom prst="rect">
            <a:avLst/>
          </a:prstGeom>
        </p:spPr>
        <p:txBody>
          <a:bodyPr lIns="0" tIns="0" rIns="0" bIns="0">
            <a:spAutoFit/>
          </a:bodyPr>
          <a:lstStyle/>
          <a:p>
            <a:pPr marL="12700">
              <a:defRPr/>
            </a:pPr>
            <a:r>
              <a:rPr sz="1600" spc="-5" dirty="0">
                <a:latin typeface="Arial"/>
                <a:cs typeface="Arial"/>
              </a:rPr>
              <a:t>dado por </a:t>
            </a:r>
            <a:r>
              <a:rPr sz="1600" dirty="0">
                <a:latin typeface="Arial"/>
                <a:cs typeface="Arial"/>
              </a:rPr>
              <a:t>la</a:t>
            </a:r>
            <a:r>
              <a:rPr sz="1600" spc="-80" dirty="0">
                <a:latin typeface="Arial"/>
                <a:cs typeface="Arial"/>
              </a:rPr>
              <a:t> </a:t>
            </a:r>
            <a:r>
              <a:rPr sz="1600" spc="-5" dirty="0">
                <a:latin typeface="Arial"/>
                <a:cs typeface="Arial"/>
              </a:rPr>
              <a:t>expresión:</a:t>
            </a:r>
            <a:endParaRPr sz="1600" dirty="0">
              <a:latin typeface="Arial"/>
              <a:cs typeface="Arial"/>
            </a:endParaRPr>
          </a:p>
        </p:txBody>
      </p:sp>
      <p:sp>
        <p:nvSpPr>
          <p:cNvPr id="24581" name="object 5">
            <a:extLst>
              <a:ext uri="{FF2B5EF4-FFF2-40B4-BE49-F238E27FC236}">
                <a16:creationId xmlns:a16="http://schemas.microsoft.com/office/drawing/2014/main" id="{8B3972F1-2BB2-4192-9DCB-50A7B9E5696E}"/>
              </a:ext>
            </a:extLst>
          </p:cNvPr>
          <p:cNvSpPr txBox="1">
            <a:spLocks noChangeArrowheads="1"/>
          </p:cNvSpPr>
          <p:nvPr/>
        </p:nvSpPr>
        <p:spPr bwMode="auto">
          <a:xfrm>
            <a:off x="231775" y="5043488"/>
            <a:ext cx="8680450"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just">
              <a:spcBef>
                <a:spcPct val="0"/>
              </a:spcBef>
              <a:buFontTx/>
              <a:buNone/>
            </a:pPr>
            <a:r>
              <a:rPr lang="es-PE" altLang="en-US" sz="1800" dirty="0">
                <a:cs typeface="Arial" panose="020B0604020202020204" pitchFamily="34" charset="0"/>
              </a:rPr>
              <a:t>El valor </a:t>
            </a:r>
            <a:r>
              <a:rPr lang="es-PE" altLang="en-US" sz="1800" b="1" i="1" dirty="0">
                <a:latin typeface="Times New Roman" panose="02020603050405020304" pitchFamily="18" charset="0"/>
                <a:cs typeface="Times New Roman" panose="02020603050405020304" pitchFamily="18" charset="0"/>
              </a:rPr>
              <a:t>A</a:t>
            </a:r>
            <a:r>
              <a:rPr lang="es-PE" altLang="en-US" sz="1800" dirty="0">
                <a:cs typeface="Arial" panose="020B0604020202020204" pitchFamily="34" charset="0"/>
              </a:rPr>
              <a:t>, tensión o intensidad, es útil para calcular la potencia consumida por una  carga. Así, si una tensión de corriente continua (CC), </a:t>
            </a:r>
            <a:r>
              <a:rPr lang="es-PE" altLang="en-US" sz="1800" i="1" dirty="0">
                <a:latin typeface="Times New Roman" panose="02020603050405020304" pitchFamily="18" charset="0"/>
                <a:cs typeface="Times New Roman" panose="02020603050405020304" pitchFamily="18" charset="0"/>
              </a:rPr>
              <a:t>V</a:t>
            </a:r>
            <a:r>
              <a:rPr lang="es-PE" altLang="en-US" sz="1800" i="1" baseline="-25000" dirty="0">
                <a:latin typeface="Times New Roman" panose="02020603050405020304" pitchFamily="18" charset="0"/>
                <a:cs typeface="Times New Roman" panose="02020603050405020304" pitchFamily="18" charset="0"/>
              </a:rPr>
              <a:t>CC</a:t>
            </a:r>
            <a:r>
              <a:rPr lang="es-PE" altLang="en-US" sz="1800" dirty="0">
                <a:cs typeface="Arial" panose="020B0604020202020204" pitchFamily="34" charset="0"/>
              </a:rPr>
              <a:t>, desarrolla una cierta  potencia </a:t>
            </a:r>
            <a:r>
              <a:rPr lang="es-PE" altLang="en-US" sz="2000" i="1" dirty="0">
                <a:latin typeface="Times New Roman" panose="02020603050405020304" pitchFamily="18" charset="0"/>
                <a:cs typeface="Times New Roman" panose="02020603050405020304" pitchFamily="18" charset="0"/>
              </a:rPr>
              <a:t>P </a:t>
            </a:r>
            <a:r>
              <a:rPr lang="es-PE" altLang="en-US" sz="1800" dirty="0">
                <a:cs typeface="Arial" panose="020B0604020202020204" pitchFamily="34" charset="0"/>
              </a:rPr>
              <a:t>en una carga resistiva dada, una tensión de CA de </a:t>
            </a:r>
            <a:r>
              <a:rPr lang="es-PE" altLang="en-US" sz="2000" i="1" dirty="0" err="1">
                <a:latin typeface="Times New Roman" panose="02020603050405020304" pitchFamily="18" charset="0"/>
                <a:cs typeface="Times New Roman" panose="02020603050405020304" pitchFamily="18" charset="0"/>
              </a:rPr>
              <a:t>V</a:t>
            </a:r>
            <a:r>
              <a:rPr lang="es-PE" altLang="en-US" sz="1900" i="1" baseline="-26000" dirty="0" err="1">
                <a:latin typeface="Times New Roman" panose="02020603050405020304" pitchFamily="18" charset="0"/>
                <a:cs typeface="Times New Roman" panose="02020603050405020304" pitchFamily="18" charset="0"/>
              </a:rPr>
              <a:t>rms</a:t>
            </a:r>
            <a:r>
              <a:rPr lang="es-PE" altLang="en-US" sz="1900" i="1" baseline="-26000" dirty="0">
                <a:latin typeface="Times New Roman" panose="02020603050405020304" pitchFamily="18" charset="0"/>
                <a:cs typeface="Times New Roman" panose="02020603050405020304" pitchFamily="18" charset="0"/>
              </a:rPr>
              <a:t> </a:t>
            </a:r>
            <a:r>
              <a:rPr lang="es-PE" altLang="en-US" sz="1800" dirty="0">
                <a:cs typeface="Arial" panose="020B0604020202020204" pitchFamily="34" charset="0"/>
              </a:rPr>
              <a:t>desarrollará la  misma potencia </a:t>
            </a:r>
            <a:r>
              <a:rPr lang="es-PE" altLang="en-US" sz="2000" i="1" dirty="0">
                <a:latin typeface="Times New Roman" panose="02020603050405020304" pitchFamily="18" charset="0"/>
                <a:cs typeface="Times New Roman" panose="02020603050405020304" pitchFamily="18" charset="0"/>
              </a:rPr>
              <a:t>P </a:t>
            </a:r>
            <a:r>
              <a:rPr lang="es-PE" altLang="en-US" sz="1800" dirty="0">
                <a:cs typeface="Arial" panose="020B0604020202020204" pitchFamily="34" charset="0"/>
              </a:rPr>
              <a:t>en la misma carga si </a:t>
            </a:r>
            <a:r>
              <a:rPr lang="es-PE" altLang="en-US" sz="2000" i="1" dirty="0" err="1">
                <a:latin typeface="Times New Roman" panose="02020603050405020304" pitchFamily="18" charset="0"/>
                <a:cs typeface="Times New Roman" panose="02020603050405020304" pitchFamily="18" charset="0"/>
              </a:rPr>
              <a:t>V</a:t>
            </a:r>
            <a:r>
              <a:rPr lang="es-PE" altLang="en-US" sz="1900" i="1" baseline="-26000" dirty="0" err="1">
                <a:latin typeface="Times New Roman" panose="02020603050405020304" pitchFamily="18" charset="0"/>
                <a:cs typeface="Times New Roman" panose="02020603050405020304" pitchFamily="18" charset="0"/>
              </a:rPr>
              <a:t>rms</a:t>
            </a:r>
            <a:r>
              <a:rPr lang="es-PE" altLang="en-US" sz="1900" i="1" baseline="-26000" dirty="0">
                <a:latin typeface="Times New Roman" panose="02020603050405020304" pitchFamily="18" charset="0"/>
                <a:cs typeface="Times New Roman" panose="02020603050405020304" pitchFamily="18" charset="0"/>
              </a:rPr>
              <a:t>  </a:t>
            </a:r>
            <a:r>
              <a:rPr lang="es-PE" altLang="en-US" sz="2000" i="1" dirty="0">
                <a:latin typeface="Times New Roman" panose="02020603050405020304" pitchFamily="18" charset="0"/>
                <a:cs typeface="Times New Roman" panose="02020603050405020304" pitchFamily="18" charset="0"/>
              </a:rPr>
              <a:t>= V</a:t>
            </a:r>
            <a:r>
              <a:rPr lang="es-PE" altLang="en-US" sz="1900" i="1" baseline="-26000" dirty="0">
                <a:latin typeface="Times New Roman" panose="02020603050405020304" pitchFamily="18" charset="0"/>
                <a:cs typeface="Times New Roman" panose="02020603050405020304" pitchFamily="18" charset="0"/>
              </a:rPr>
              <a:t>CC</a:t>
            </a:r>
            <a:r>
              <a:rPr lang="es-PE" altLang="en-US" sz="1800" dirty="0">
                <a:cs typeface="Arial" panose="020B0604020202020204" pitchFamily="34" charset="0"/>
              </a:rPr>
              <a:t>.</a:t>
            </a:r>
          </a:p>
        </p:txBody>
      </p:sp>
      <p:sp>
        <p:nvSpPr>
          <p:cNvPr id="24582" name="object 6">
            <a:extLst>
              <a:ext uri="{FF2B5EF4-FFF2-40B4-BE49-F238E27FC236}">
                <a16:creationId xmlns:a16="http://schemas.microsoft.com/office/drawing/2014/main" id="{ADA655D0-BC0A-4E94-887A-2DFE027E52CD}"/>
              </a:ext>
            </a:extLst>
          </p:cNvPr>
          <p:cNvSpPr>
            <a:spLocks/>
          </p:cNvSpPr>
          <p:nvPr/>
        </p:nvSpPr>
        <p:spPr bwMode="auto">
          <a:xfrm>
            <a:off x="4351338" y="2427288"/>
            <a:ext cx="176212" cy="0"/>
          </a:xfrm>
          <a:custGeom>
            <a:avLst/>
            <a:gdLst>
              <a:gd name="T0" fmla="*/ 0 w 175895"/>
              <a:gd name="T1" fmla="*/ 178628 w 175895"/>
              <a:gd name="T2" fmla="*/ 0 60000 65536"/>
              <a:gd name="T3" fmla="*/ 0 60000 65536"/>
            </a:gdLst>
            <a:ahLst/>
            <a:cxnLst>
              <a:cxn ang="T2">
                <a:pos x="T0" y="0"/>
              </a:cxn>
              <a:cxn ang="T3">
                <a:pos x="T1" y="0"/>
              </a:cxn>
            </a:cxnLst>
            <a:rect l="0" t="0" r="r" b="b"/>
            <a:pathLst>
              <a:path w="175895">
                <a:moveTo>
                  <a:pt x="0" y="0"/>
                </a:moveTo>
                <a:lnTo>
                  <a:pt x="175757"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4583" name="object 7">
            <a:extLst>
              <a:ext uri="{FF2B5EF4-FFF2-40B4-BE49-F238E27FC236}">
                <a16:creationId xmlns:a16="http://schemas.microsoft.com/office/drawing/2014/main" id="{CE91BD07-5196-4F2E-B427-CA2C4256276C}"/>
              </a:ext>
            </a:extLst>
          </p:cNvPr>
          <p:cNvSpPr>
            <a:spLocks/>
          </p:cNvSpPr>
          <p:nvPr/>
        </p:nvSpPr>
        <p:spPr bwMode="auto">
          <a:xfrm>
            <a:off x="4187825" y="2490788"/>
            <a:ext cx="36513" cy="19050"/>
          </a:xfrm>
          <a:custGeom>
            <a:avLst/>
            <a:gdLst>
              <a:gd name="T0" fmla="*/ 0 w 35560"/>
              <a:gd name="T1" fmla="*/ 32096 h 17780"/>
              <a:gd name="T2" fmla="*/ 44960 w 35560"/>
              <a:gd name="T3" fmla="*/ 0 h 17780"/>
              <a:gd name="T4" fmla="*/ 0 60000 65536"/>
              <a:gd name="T5" fmla="*/ 0 60000 65536"/>
            </a:gdLst>
            <a:ahLst/>
            <a:cxnLst>
              <a:cxn ang="T4">
                <a:pos x="T0" y="T1"/>
              </a:cxn>
              <a:cxn ang="T5">
                <a:pos x="T2" y="T3"/>
              </a:cxn>
            </a:cxnLst>
            <a:rect l="0" t="0" r="r" b="b"/>
            <a:pathLst>
              <a:path w="35560" h="17780">
                <a:moveTo>
                  <a:pt x="0" y="17250"/>
                </a:moveTo>
                <a:lnTo>
                  <a:pt x="35437"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4584" name="object 8">
            <a:extLst>
              <a:ext uri="{FF2B5EF4-FFF2-40B4-BE49-F238E27FC236}">
                <a16:creationId xmlns:a16="http://schemas.microsoft.com/office/drawing/2014/main" id="{45934963-86A7-49CB-95A2-50C38AC71042}"/>
              </a:ext>
            </a:extLst>
          </p:cNvPr>
          <p:cNvSpPr>
            <a:spLocks/>
          </p:cNvSpPr>
          <p:nvPr/>
        </p:nvSpPr>
        <p:spPr bwMode="auto">
          <a:xfrm>
            <a:off x="4214813" y="2481263"/>
            <a:ext cx="53975" cy="279400"/>
          </a:xfrm>
          <a:custGeom>
            <a:avLst/>
            <a:gdLst>
              <a:gd name="T0" fmla="*/ 0 w 53975"/>
              <a:gd name="T1" fmla="*/ 0 h 278130"/>
              <a:gd name="T2" fmla="*/ 53892 w 53975"/>
              <a:gd name="T3" fmla="*/ 289671 h 278130"/>
              <a:gd name="T4" fmla="*/ 0 60000 65536"/>
              <a:gd name="T5" fmla="*/ 0 60000 65536"/>
            </a:gdLst>
            <a:ahLst/>
            <a:cxnLst>
              <a:cxn ang="T4">
                <a:pos x="T0" y="T1"/>
              </a:cxn>
              <a:cxn ang="T5">
                <a:pos x="T2" y="T3"/>
              </a:cxn>
            </a:cxnLst>
            <a:rect l="0" t="0" r="r" b="b"/>
            <a:pathLst>
              <a:path w="53975" h="278130">
                <a:moveTo>
                  <a:pt x="0" y="0"/>
                </a:moveTo>
                <a:lnTo>
                  <a:pt x="53892" y="278033"/>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4585" name="object 9">
            <a:extLst>
              <a:ext uri="{FF2B5EF4-FFF2-40B4-BE49-F238E27FC236}">
                <a16:creationId xmlns:a16="http://schemas.microsoft.com/office/drawing/2014/main" id="{026608B6-FD3A-4AF0-BB52-D90588A79F79}"/>
              </a:ext>
            </a:extLst>
          </p:cNvPr>
          <p:cNvSpPr>
            <a:spLocks/>
          </p:cNvSpPr>
          <p:nvPr/>
        </p:nvSpPr>
        <p:spPr bwMode="auto">
          <a:xfrm>
            <a:off x="4278313" y="2062163"/>
            <a:ext cx="55562" cy="708025"/>
          </a:xfrm>
          <a:custGeom>
            <a:avLst/>
            <a:gdLst>
              <a:gd name="T0" fmla="*/ 0 w 55245"/>
              <a:gd name="T1" fmla="*/ 712826 h 707389"/>
              <a:gd name="T2" fmla="*/ 57746 w 55245"/>
              <a:gd name="T3" fmla="*/ 0 h 707389"/>
              <a:gd name="T4" fmla="*/ 0 60000 65536"/>
              <a:gd name="T5" fmla="*/ 0 60000 65536"/>
            </a:gdLst>
            <a:ahLst/>
            <a:cxnLst>
              <a:cxn ang="T4">
                <a:pos x="T0" y="T1"/>
              </a:cxn>
              <a:cxn ang="T5">
                <a:pos x="T2" y="T3"/>
              </a:cxn>
            </a:cxnLst>
            <a:rect l="0" t="0" r="r" b="b"/>
            <a:pathLst>
              <a:path w="55245" h="707389">
                <a:moveTo>
                  <a:pt x="0" y="707084"/>
                </a:moveTo>
                <a:lnTo>
                  <a:pt x="54847"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4586" name="object 10">
            <a:extLst>
              <a:ext uri="{FF2B5EF4-FFF2-40B4-BE49-F238E27FC236}">
                <a16:creationId xmlns:a16="http://schemas.microsoft.com/office/drawing/2014/main" id="{7CD96A85-8291-4C77-B576-8DF28EA85FB0}"/>
              </a:ext>
            </a:extLst>
          </p:cNvPr>
          <p:cNvSpPr>
            <a:spLocks/>
          </p:cNvSpPr>
          <p:nvPr/>
        </p:nvSpPr>
        <p:spPr bwMode="auto">
          <a:xfrm>
            <a:off x="4333875" y="2062163"/>
            <a:ext cx="1123950" cy="0"/>
          </a:xfrm>
          <a:custGeom>
            <a:avLst/>
            <a:gdLst>
              <a:gd name="T0" fmla="*/ 0 w 1125220"/>
              <a:gd name="T1" fmla="*/ 1113564 w 1125220"/>
              <a:gd name="T2" fmla="*/ 0 60000 65536"/>
              <a:gd name="T3" fmla="*/ 0 60000 65536"/>
            </a:gdLst>
            <a:ahLst/>
            <a:cxnLst>
              <a:cxn ang="T2">
                <a:pos x="T0" y="0"/>
              </a:cxn>
              <a:cxn ang="T3">
                <a:pos x="T1" y="0"/>
              </a:cxn>
            </a:cxnLst>
            <a:rect l="0" t="0" r="r" b="b"/>
            <a:pathLst>
              <a:path w="1125220">
                <a:moveTo>
                  <a:pt x="0" y="0"/>
                </a:moveTo>
                <a:lnTo>
                  <a:pt x="112494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4587" name="object 11">
            <a:extLst>
              <a:ext uri="{FF2B5EF4-FFF2-40B4-BE49-F238E27FC236}">
                <a16:creationId xmlns:a16="http://schemas.microsoft.com/office/drawing/2014/main" id="{730EDD94-9D53-43CA-93FC-501C7D45DA4F}"/>
              </a:ext>
            </a:extLst>
          </p:cNvPr>
          <p:cNvSpPr txBox="1">
            <a:spLocks noChangeArrowheads="1"/>
          </p:cNvSpPr>
          <p:nvPr/>
        </p:nvSpPr>
        <p:spPr bwMode="auto">
          <a:xfrm>
            <a:off x="124619" y="2620963"/>
            <a:ext cx="8453438" cy="183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175">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lnSpc>
                <a:spcPts val="988"/>
              </a:lnSpc>
              <a:spcBef>
                <a:spcPct val="0"/>
              </a:spcBef>
              <a:buFontTx/>
              <a:buNone/>
            </a:pPr>
            <a:r>
              <a:rPr lang="es-PE" altLang="en-US" sz="1100" i="1" dirty="0">
                <a:latin typeface="Times New Roman" panose="02020603050405020304" pitchFamily="18" charset="0"/>
                <a:cs typeface="Times New Roman" panose="02020603050405020304" pitchFamily="18" charset="0"/>
              </a:rPr>
              <a:t>o</a:t>
            </a:r>
            <a:endParaRPr lang="es-PE" altLang="en-US" sz="1100" dirty="0">
              <a:latin typeface="Times New Roman" panose="02020603050405020304" pitchFamily="18" charset="0"/>
              <a:cs typeface="Times New Roman" panose="02020603050405020304" pitchFamily="18" charset="0"/>
            </a:endParaRPr>
          </a:p>
          <a:p>
            <a:pPr algn="just">
              <a:lnSpc>
                <a:spcPts val="1825"/>
              </a:lnSpc>
              <a:spcBef>
                <a:spcPct val="0"/>
              </a:spcBef>
              <a:buFontTx/>
              <a:buNone/>
            </a:pPr>
            <a:r>
              <a:rPr lang="es-PE" altLang="en-US" sz="1600" dirty="0">
                <a:cs typeface="Arial" panose="020B0604020202020204" pitchFamily="34" charset="0"/>
              </a:rPr>
              <a:t>En la literatura inglesa este valor se conoce como </a:t>
            </a:r>
            <a:r>
              <a:rPr lang="es-PE" altLang="en-US" sz="1800" i="1" dirty="0">
                <a:latin typeface="Times New Roman" panose="02020603050405020304" pitchFamily="18" charset="0"/>
                <a:cs typeface="Times New Roman" panose="02020603050405020304" pitchFamily="18" charset="0"/>
              </a:rPr>
              <a:t>R.M.S</a:t>
            </a:r>
            <a:r>
              <a:rPr lang="es-PE" altLang="en-US" sz="1600" dirty="0">
                <a:cs typeface="Arial" panose="020B0604020202020204" pitchFamily="34" charset="0"/>
              </a:rPr>
              <a:t>. (</a:t>
            </a:r>
            <a:r>
              <a:rPr lang="es-PE" altLang="en-US" sz="1600" i="1" dirty="0" err="1">
                <a:cs typeface="Arial" panose="020B0604020202020204" pitchFamily="34" charset="0"/>
              </a:rPr>
              <a:t>root</a:t>
            </a:r>
            <a:r>
              <a:rPr lang="es-PE" altLang="en-US" sz="1600" i="1" dirty="0">
                <a:cs typeface="Arial" panose="020B0604020202020204" pitchFamily="34" charset="0"/>
              </a:rPr>
              <a:t> mean </a:t>
            </a:r>
            <a:r>
              <a:rPr lang="es-PE" altLang="en-US" sz="1600" i="1" dirty="0" err="1">
                <a:cs typeface="Arial" panose="020B0604020202020204" pitchFamily="34" charset="0"/>
              </a:rPr>
              <a:t>square</a:t>
            </a:r>
            <a:r>
              <a:rPr lang="es-PE" altLang="en-US" sz="1600" dirty="0">
                <a:cs typeface="Arial" panose="020B0604020202020204" pitchFamily="34" charset="0"/>
              </a:rPr>
              <a:t>, valor cuadrático</a:t>
            </a:r>
          </a:p>
          <a:p>
            <a:pPr algn="just">
              <a:spcBef>
                <a:spcPts val="25"/>
              </a:spcBef>
              <a:buFontTx/>
              <a:buNone/>
            </a:pPr>
            <a:r>
              <a:rPr lang="es-PE" altLang="en-US" sz="1600" dirty="0">
                <a:cs typeface="Arial" panose="020B0604020202020204" pitchFamily="34" charset="0"/>
              </a:rPr>
              <a:t>medio), y de hecho en matemáticas a veces es llamado valor cuadrático medio de una  función.</a:t>
            </a:r>
          </a:p>
          <a:p>
            <a:pPr algn="just">
              <a:spcBef>
                <a:spcPct val="0"/>
              </a:spcBef>
              <a:buFontTx/>
              <a:buNone/>
            </a:pPr>
            <a:r>
              <a:rPr lang="es-PE" altLang="en-US" sz="1600" dirty="0">
                <a:cs typeface="Arial" panose="020B0604020202020204" pitchFamily="34" charset="0"/>
              </a:rPr>
              <a:t>En el campo industrial, el valor eficaz es de gran importancia ya que casi todas las  operaciones con magnitudes energéticas se hacen con dicho valor. De ahí que por rapidez y  claridad se represente con la letra mayúscula de la magnitud que se trate (</a:t>
            </a:r>
            <a:r>
              <a:rPr lang="es-PE" altLang="en-US" sz="1600" i="1" dirty="0">
                <a:latin typeface="Times New Roman" panose="02020603050405020304" pitchFamily="18" charset="0"/>
                <a:cs typeface="Times New Roman" panose="02020603050405020304" pitchFamily="18" charset="0"/>
              </a:rPr>
              <a:t>I</a:t>
            </a:r>
            <a:r>
              <a:rPr lang="es-PE" altLang="en-US" sz="1600" dirty="0">
                <a:latin typeface="Times New Roman" panose="02020603050405020304" pitchFamily="18" charset="0"/>
                <a:cs typeface="Times New Roman" panose="02020603050405020304" pitchFamily="18" charset="0"/>
              </a:rPr>
              <a:t>, </a:t>
            </a:r>
            <a:r>
              <a:rPr lang="es-PE" altLang="en-US" sz="1600" i="1" dirty="0">
                <a:latin typeface="Times New Roman" panose="02020603050405020304" pitchFamily="18" charset="0"/>
                <a:cs typeface="Times New Roman" panose="02020603050405020304" pitchFamily="18" charset="0"/>
              </a:rPr>
              <a:t>V</a:t>
            </a:r>
            <a:r>
              <a:rPr lang="es-PE" altLang="en-US" sz="1600" dirty="0">
                <a:latin typeface="Times New Roman" panose="02020603050405020304" pitchFamily="18" charset="0"/>
                <a:cs typeface="Times New Roman" panose="02020603050405020304" pitchFamily="18" charset="0"/>
              </a:rPr>
              <a:t>, </a:t>
            </a:r>
            <a:r>
              <a:rPr lang="es-PE" altLang="en-US" sz="1600" i="1" dirty="0">
                <a:latin typeface="Times New Roman" panose="02020603050405020304" pitchFamily="18" charset="0"/>
                <a:cs typeface="Times New Roman" panose="02020603050405020304" pitchFamily="18" charset="0"/>
              </a:rPr>
              <a:t>P</a:t>
            </a:r>
            <a:r>
              <a:rPr lang="es-PE" altLang="en-US" sz="1600" dirty="0">
                <a:cs typeface="Arial" panose="020B0604020202020204" pitchFamily="34" charset="0"/>
              </a:rPr>
              <a:t>, etc.).  Matemáticamente se demuestra que para una corriente alterna </a:t>
            </a:r>
            <a:r>
              <a:rPr lang="es-PE" altLang="en-US" sz="1600" dirty="0" err="1">
                <a:cs typeface="Arial" panose="020B0604020202020204" pitchFamily="34" charset="0"/>
              </a:rPr>
              <a:t>senoidal</a:t>
            </a:r>
            <a:r>
              <a:rPr lang="es-PE" altLang="en-US" sz="1600" dirty="0">
                <a:cs typeface="Arial" panose="020B0604020202020204" pitchFamily="34" charset="0"/>
              </a:rPr>
              <a:t> el valor eficaz   viene</a:t>
            </a:r>
          </a:p>
        </p:txBody>
      </p:sp>
      <p:sp>
        <p:nvSpPr>
          <p:cNvPr id="24588" name="object 12">
            <a:extLst>
              <a:ext uri="{FF2B5EF4-FFF2-40B4-BE49-F238E27FC236}">
                <a16:creationId xmlns:a16="http://schemas.microsoft.com/office/drawing/2014/main" id="{A08953C7-A2D8-45D7-B6C8-F22EEE6A9D73}"/>
              </a:ext>
            </a:extLst>
          </p:cNvPr>
          <p:cNvSpPr txBox="1">
            <a:spLocks noChangeArrowheads="1"/>
          </p:cNvSpPr>
          <p:nvPr/>
        </p:nvSpPr>
        <p:spPr bwMode="auto">
          <a:xfrm>
            <a:off x="3776663" y="2243138"/>
            <a:ext cx="16589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566738" indent="-554038">
              <a:spcBef>
                <a:spcPct val="20000"/>
              </a:spcBef>
              <a:buChar char="•"/>
              <a:tabLst>
                <a:tab pos="787400" algn="l"/>
              </a:tabLst>
              <a:defRPr sz="2400">
                <a:solidFill>
                  <a:schemeClr val="tx1"/>
                </a:solidFill>
                <a:latin typeface="Arial" panose="020B0604020202020204" pitchFamily="34" charset="0"/>
              </a:defRPr>
            </a:lvl1pPr>
            <a:lvl2pPr marL="742950" indent="-285750">
              <a:spcBef>
                <a:spcPct val="20000"/>
              </a:spcBef>
              <a:buChar char="–"/>
              <a:tabLst>
                <a:tab pos="787400" algn="l"/>
              </a:tabLst>
              <a:defRPr sz="2000">
                <a:solidFill>
                  <a:schemeClr val="tx1"/>
                </a:solidFill>
                <a:latin typeface="Arial" panose="020B0604020202020204" pitchFamily="34" charset="0"/>
              </a:defRPr>
            </a:lvl2pPr>
            <a:lvl3pPr marL="1143000" indent="-228600">
              <a:spcBef>
                <a:spcPct val="20000"/>
              </a:spcBef>
              <a:buChar char="•"/>
              <a:tabLst>
                <a:tab pos="787400" algn="l"/>
              </a:tabLst>
              <a:defRPr>
                <a:solidFill>
                  <a:schemeClr val="tx1"/>
                </a:solidFill>
                <a:latin typeface="Arial" panose="020B0604020202020204" pitchFamily="34" charset="0"/>
              </a:defRPr>
            </a:lvl3pPr>
            <a:lvl4pPr marL="1600200" indent="-228600">
              <a:spcBef>
                <a:spcPct val="20000"/>
              </a:spcBef>
              <a:buChar char="–"/>
              <a:tabLst>
                <a:tab pos="787400" algn="l"/>
              </a:tabLst>
              <a:defRPr sz="1600">
                <a:solidFill>
                  <a:schemeClr val="tx1"/>
                </a:solidFill>
                <a:latin typeface="Arial" panose="020B0604020202020204" pitchFamily="34" charset="0"/>
              </a:defRPr>
            </a:lvl4pPr>
            <a:lvl5pPr marL="2057400" indent="-228600">
              <a:spcBef>
                <a:spcPct val="20000"/>
              </a:spcBef>
              <a:buChar char="»"/>
              <a:tabLst>
                <a:tab pos="787400" algn="l"/>
              </a:tabLst>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787400" algn="l"/>
              </a:tabLst>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787400" algn="l"/>
              </a:tabLst>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787400" algn="l"/>
              </a:tabLst>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787400" algn="l"/>
              </a:tabLst>
              <a:defRPr sz="1600">
                <a:solidFill>
                  <a:schemeClr val="tx1"/>
                </a:solidFill>
                <a:latin typeface="Arial" panose="020B0604020202020204" pitchFamily="34" charset="0"/>
              </a:defRPr>
            </a:lvl9pPr>
          </a:lstStyle>
          <a:p>
            <a:pPr>
              <a:lnSpc>
                <a:spcPct val="70000"/>
              </a:lnSpc>
              <a:spcBef>
                <a:spcPct val="0"/>
              </a:spcBef>
              <a:buFontTx/>
              <a:buNone/>
            </a:pPr>
            <a:r>
              <a:rPr lang="es-PE" altLang="en-US" sz="1900" i="1" dirty="0">
                <a:latin typeface="Times New Roman" panose="02020603050405020304" pitchFamily="18" charset="0"/>
                <a:cs typeface="Times New Roman" panose="02020603050405020304" pitchFamily="18" charset="0"/>
              </a:rPr>
              <a:t>A </a:t>
            </a:r>
            <a:r>
              <a:rPr lang="es-PE" altLang="en-US" sz="1900" dirty="0">
                <a:latin typeface="Symbol" panose="05050102010706020507" pitchFamily="18" charset="2"/>
                <a:ea typeface="Symbol" panose="05050102010706020507" pitchFamily="18" charset="2"/>
                <a:cs typeface="Symbol" panose="05050102010706020507" pitchFamily="18" charset="2"/>
              </a:rPr>
              <a:t></a:t>
            </a:r>
            <a:r>
              <a:rPr lang="es-PE" altLang="en-US" sz="1900" dirty="0">
                <a:latin typeface="Times New Roman" panose="02020603050405020304" pitchFamily="18" charset="0"/>
                <a:cs typeface="Times New Roman" panose="02020603050405020304" pitchFamily="18" charset="0"/>
              </a:rPr>
              <a:t>		</a:t>
            </a:r>
            <a:r>
              <a:rPr lang="es-PE" altLang="en-US" sz="4200" baseline="-14000" dirty="0">
                <a:latin typeface="Symbol" panose="05050102010706020507" pitchFamily="18" charset="2"/>
                <a:ea typeface="Symbol" panose="05050102010706020507" pitchFamily="18" charset="2"/>
                <a:cs typeface="Symbol" panose="05050102010706020507" pitchFamily="18" charset="2"/>
              </a:rPr>
              <a:t></a:t>
            </a:r>
            <a:r>
              <a:rPr lang="es-PE" altLang="en-US" sz="4200" baseline="-14000" dirty="0">
                <a:latin typeface="Times New Roman" panose="02020603050405020304" pitchFamily="18" charset="0"/>
                <a:cs typeface="Times New Roman" panose="02020603050405020304" pitchFamily="18" charset="0"/>
              </a:rPr>
              <a:t> </a:t>
            </a:r>
            <a:r>
              <a:rPr lang="es-PE" altLang="en-US" sz="1900" i="1" dirty="0">
                <a:latin typeface="Times New Roman" panose="02020603050405020304" pitchFamily="18" charset="0"/>
                <a:cs typeface="Times New Roman" panose="02020603050405020304" pitchFamily="18" charset="0"/>
              </a:rPr>
              <a:t>a </a:t>
            </a:r>
            <a:r>
              <a:rPr lang="es-PE" altLang="en-US" sz="1900" dirty="0">
                <a:latin typeface="Times New Roman" panose="02020603050405020304" pitchFamily="18" charset="0"/>
                <a:cs typeface="Times New Roman" panose="02020603050405020304" pitchFamily="18" charset="0"/>
              </a:rPr>
              <a:t>(</a:t>
            </a:r>
            <a:r>
              <a:rPr lang="es-PE" altLang="en-US" sz="1900" i="1" dirty="0">
                <a:latin typeface="Times New Roman" panose="02020603050405020304" pitchFamily="18" charset="0"/>
                <a:cs typeface="Times New Roman" panose="02020603050405020304" pitchFamily="18" charset="0"/>
              </a:rPr>
              <a:t>t</a:t>
            </a:r>
            <a:r>
              <a:rPr lang="es-PE" altLang="en-US" sz="1900" dirty="0">
                <a:latin typeface="Times New Roman" panose="02020603050405020304" pitchFamily="18" charset="0"/>
                <a:cs typeface="Times New Roman" panose="02020603050405020304" pitchFamily="18" charset="0"/>
              </a:rPr>
              <a:t>) </a:t>
            </a:r>
            <a:r>
              <a:rPr lang="es-PE" altLang="en-US" sz="1900" i="1" dirty="0" err="1">
                <a:latin typeface="Times New Roman" panose="02020603050405020304" pitchFamily="18" charset="0"/>
                <a:cs typeface="Times New Roman" panose="02020603050405020304" pitchFamily="18" charset="0"/>
              </a:rPr>
              <a:t>dt</a:t>
            </a:r>
            <a:r>
              <a:rPr lang="es-PE" altLang="en-US" sz="1900" i="1" dirty="0">
                <a:latin typeface="Times New Roman" panose="02020603050405020304" pitchFamily="18" charset="0"/>
                <a:cs typeface="Times New Roman" panose="02020603050405020304" pitchFamily="18" charset="0"/>
              </a:rPr>
              <a:t>  T</a:t>
            </a:r>
            <a:endParaRPr lang="es-PE" altLang="en-US" sz="1900" dirty="0">
              <a:latin typeface="Times New Roman" panose="02020603050405020304" pitchFamily="18" charset="0"/>
              <a:cs typeface="Times New Roman" panose="02020603050405020304" pitchFamily="18" charset="0"/>
            </a:endParaRPr>
          </a:p>
        </p:txBody>
      </p:sp>
      <p:sp>
        <p:nvSpPr>
          <p:cNvPr id="13" name="object 13">
            <a:extLst>
              <a:ext uri="{FF2B5EF4-FFF2-40B4-BE49-F238E27FC236}">
                <a16:creationId xmlns:a16="http://schemas.microsoft.com/office/drawing/2014/main" id="{53F87A0B-497D-487E-8CFE-AD4B4F762689}"/>
              </a:ext>
            </a:extLst>
          </p:cNvPr>
          <p:cNvSpPr txBox="1"/>
          <p:nvPr/>
        </p:nvSpPr>
        <p:spPr>
          <a:xfrm>
            <a:off x="4357688" y="1958975"/>
            <a:ext cx="295275" cy="430213"/>
          </a:xfrm>
          <a:prstGeom prst="rect">
            <a:avLst/>
          </a:prstGeom>
        </p:spPr>
        <p:txBody>
          <a:bodyPr lIns="0" tIns="0" rIns="0" bIns="0">
            <a:spAutoFit/>
          </a:bodyPr>
          <a:lstStyle/>
          <a:p>
            <a:pPr marL="12700">
              <a:defRPr/>
            </a:pPr>
            <a:r>
              <a:rPr sz="2850" spc="15" baseline="-29239" dirty="0">
                <a:latin typeface="Times New Roman"/>
                <a:cs typeface="Times New Roman"/>
              </a:rPr>
              <a:t>1</a:t>
            </a:r>
            <a:r>
              <a:rPr sz="2850" spc="-37" baseline="-29239" dirty="0">
                <a:latin typeface="Times New Roman"/>
                <a:cs typeface="Times New Roman"/>
              </a:rPr>
              <a:t> </a:t>
            </a:r>
            <a:r>
              <a:rPr sz="1100" i="1" spc="10" dirty="0">
                <a:latin typeface="Times New Roman"/>
                <a:cs typeface="Times New Roman"/>
              </a:rPr>
              <a:t>T</a:t>
            </a:r>
            <a:endParaRPr sz="1100">
              <a:latin typeface="Times New Roman"/>
              <a:cs typeface="Times New Roman"/>
            </a:endParaRPr>
          </a:p>
        </p:txBody>
      </p:sp>
      <p:sp>
        <p:nvSpPr>
          <p:cNvPr id="14" name="object 14">
            <a:extLst>
              <a:ext uri="{FF2B5EF4-FFF2-40B4-BE49-F238E27FC236}">
                <a16:creationId xmlns:a16="http://schemas.microsoft.com/office/drawing/2014/main" id="{E0256529-4282-4A9B-95A0-D28AF86FF875}"/>
              </a:ext>
            </a:extLst>
          </p:cNvPr>
          <p:cNvSpPr txBox="1"/>
          <p:nvPr/>
        </p:nvSpPr>
        <p:spPr>
          <a:xfrm>
            <a:off x="4827588" y="2228850"/>
            <a:ext cx="96837" cy="180975"/>
          </a:xfrm>
          <a:prstGeom prst="rect">
            <a:avLst/>
          </a:prstGeom>
        </p:spPr>
        <p:txBody>
          <a:bodyPr lIns="0" tIns="0" rIns="0" bIns="0">
            <a:spAutoFit/>
          </a:bodyPr>
          <a:lstStyle/>
          <a:p>
            <a:pPr marL="12700">
              <a:defRPr/>
            </a:pPr>
            <a:r>
              <a:rPr sz="1100" spc="10" dirty="0">
                <a:latin typeface="Times New Roman"/>
                <a:cs typeface="Times New Roman"/>
              </a:rPr>
              <a:t>2</a:t>
            </a:r>
            <a:endParaRPr sz="1100">
              <a:latin typeface="Times New Roman"/>
              <a:cs typeface="Times New Roman"/>
            </a:endParaRPr>
          </a:p>
        </p:txBody>
      </p:sp>
      <p:sp>
        <p:nvSpPr>
          <p:cNvPr id="24591" name="object 15">
            <a:extLst>
              <a:ext uri="{FF2B5EF4-FFF2-40B4-BE49-F238E27FC236}">
                <a16:creationId xmlns:a16="http://schemas.microsoft.com/office/drawing/2014/main" id="{4E6BA089-7969-4807-8F9F-7825B416FB5A}"/>
              </a:ext>
            </a:extLst>
          </p:cNvPr>
          <p:cNvSpPr>
            <a:spLocks/>
          </p:cNvSpPr>
          <p:nvPr/>
        </p:nvSpPr>
        <p:spPr bwMode="auto">
          <a:xfrm>
            <a:off x="4745038" y="4967288"/>
            <a:ext cx="44450" cy="22225"/>
          </a:xfrm>
          <a:custGeom>
            <a:avLst/>
            <a:gdLst>
              <a:gd name="T0" fmla="*/ 0 w 43814"/>
              <a:gd name="T1" fmla="*/ 21748 h 22225"/>
              <a:gd name="T2" fmla="*/ 49478 w 43814"/>
              <a:gd name="T3" fmla="*/ 0 h 22225"/>
              <a:gd name="T4" fmla="*/ 0 60000 65536"/>
              <a:gd name="T5" fmla="*/ 0 60000 65536"/>
            </a:gdLst>
            <a:ahLst/>
            <a:cxnLst>
              <a:cxn ang="T4">
                <a:pos x="T0" y="T1"/>
              </a:cxn>
              <a:cxn ang="T5">
                <a:pos x="T2" y="T3"/>
              </a:cxn>
            </a:cxnLst>
            <a:rect l="0" t="0" r="r" b="b"/>
            <a:pathLst>
              <a:path w="43814" h="22225">
                <a:moveTo>
                  <a:pt x="0" y="21748"/>
                </a:moveTo>
                <a:lnTo>
                  <a:pt x="43459" y="0"/>
                </a:lnTo>
              </a:path>
            </a:pathLst>
          </a:custGeom>
          <a:noFill/>
          <a:ln w="338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4592" name="object 16">
            <a:extLst>
              <a:ext uri="{FF2B5EF4-FFF2-40B4-BE49-F238E27FC236}">
                <a16:creationId xmlns:a16="http://schemas.microsoft.com/office/drawing/2014/main" id="{7A7EA605-DBB7-4338-9119-EF56F1A7A0C0}"/>
              </a:ext>
            </a:extLst>
          </p:cNvPr>
          <p:cNvSpPr>
            <a:spLocks/>
          </p:cNvSpPr>
          <p:nvPr/>
        </p:nvSpPr>
        <p:spPr bwMode="auto">
          <a:xfrm>
            <a:off x="4776788" y="4956175"/>
            <a:ext cx="68262" cy="119063"/>
          </a:xfrm>
          <a:custGeom>
            <a:avLst/>
            <a:gdLst>
              <a:gd name="T0" fmla="*/ 0 w 67310"/>
              <a:gd name="T1" fmla="*/ 0 h 118745"/>
              <a:gd name="T2" fmla="*/ 76353 w 67310"/>
              <a:gd name="T3" fmla="*/ 121030 h 118745"/>
              <a:gd name="T4" fmla="*/ 0 60000 65536"/>
              <a:gd name="T5" fmla="*/ 0 60000 65536"/>
            </a:gdLst>
            <a:ahLst/>
            <a:cxnLst>
              <a:cxn ang="T4">
                <a:pos x="T0" y="T1"/>
              </a:cxn>
              <a:cxn ang="T5">
                <a:pos x="T2" y="T3"/>
              </a:cxn>
            </a:cxnLst>
            <a:rect l="0" t="0" r="r" b="b"/>
            <a:pathLst>
              <a:path w="67310" h="118745">
                <a:moveTo>
                  <a:pt x="0" y="0"/>
                </a:moveTo>
                <a:lnTo>
                  <a:pt x="67286" y="118152"/>
                </a:lnTo>
              </a:path>
            </a:pathLst>
          </a:custGeom>
          <a:noFill/>
          <a:ln w="340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4593" name="object 17">
            <a:extLst>
              <a:ext uri="{FF2B5EF4-FFF2-40B4-BE49-F238E27FC236}">
                <a16:creationId xmlns:a16="http://schemas.microsoft.com/office/drawing/2014/main" id="{28107FFD-A5DA-48D3-8CA5-D23C7C4F952A}"/>
              </a:ext>
            </a:extLst>
          </p:cNvPr>
          <p:cNvSpPr>
            <a:spLocks/>
          </p:cNvSpPr>
          <p:nvPr/>
        </p:nvSpPr>
        <p:spPr bwMode="auto">
          <a:xfrm>
            <a:off x="4856163" y="4784725"/>
            <a:ext cx="68262" cy="301625"/>
          </a:xfrm>
          <a:custGeom>
            <a:avLst/>
            <a:gdLst>
              <a:gd name="T0" fmla="*/ 0 w 67945"/>
              <a:gd name="T1" fmla="*/ 301541 h 301625"/>
              <a:gd name="T2" fmla="*/ 70800 w 67945"/>
              <a:gd name="T3" fmla="*/ 0 h 301625"/>
              <a:gd name="T4" fmla="*/ 0 60000 65536"/>
              <a:gd name="T5" fmla="*/ 0 60000 65536"/>
            </a:gdLst>
            <a:ahLst/>
            <a:cxnLst>
              <a:cxn ang="T4">
                <a:pos x="T0" y="T1"/>
              </a:cxn>
              <a:cxn ang="T5">
                <a:pos x="T2" y="T3"/>
              </a:cxn>
            </a:cxnLst>
            <a:rect l="0" t="0" r="r" b="b"/>
            <a:pathLst>
              <a:path w="67945" h="301625">
                <a:moveTo>
                  <a:pt x="0" y="301541"/>
                </a:moveTo>
                <a:lnTo>
                  <a:pt x="67895" y="0"/>
                </a:lnTo>
              </a:path>
            </a:pathLst>
          </a:custGeom>
          <a:noFill/>
          <a:ln w="3412">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4594" name="object 18">
            <a:extLst>
              <a:ext uri="{FF2B5EF4-FFF2-40B4-BE49-F238E27FC236}">
                <a16:creationId xmlns:a16="http://schemas.microsoft.com/office/drawing/2014/main" id="{CDEBB5C0-CEB7-4B40-8801-988DF8E7C61A}"/>
              </a:ext>
            </a:extLst>
          </p:cNvPr>
          <p:cNvSpPr>
            <a:spLocks/>
          </p:cNvSpPr>
          <p:nvPr/>
        </p:nvSpPr>
        <p:spPr bwMode="auto">
          <a:xfrm>
            <a:off x="4924425" y="4784725"/>
            <a:ext cx="179388" cy="0"/>
          </a:xfrm>
          <a:custGeom>
            <a:avLst/>
            <a:gdLst>
              <a:gd name="T0" fmla="*/ 0 w 179704"/>
              <a:gd name="T1" fmla="*/ 176385 w 179704"/>
              <a:gd name="T2" fmla="*/ 0 60000 65536"/>
              <a:gd name="T3" fmla="*/ 0 60000 65536"/>
            </a:gdLst>
            <a:ahLst/>
            <a:cxnLst>
              <a:cxn ang="T2">
                <a:pos x="T0" y="0"/>
              </a:cxn>
              <a:cxn ang="T3">
                <a:pos x="T1" y="0"/>
              </a:cxn>
            </a:cxnLst>
            <a:rect l="0" t="0" r="r" b="b"/>
            <a:pathLst>
              <a:path w="179704">
                <a:moveTo>
                  <a:pt x="0" y="0"/>
                </a:moveTo>
                <a:lnTo>
                  <a:pt x="179201" y="0"/>
                </a:lnTo>
              </a:path>
            </a:pathLst>
          </a:custGeom>
          <a:noFill/>
          <a:ln w="3376">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4595" name="object 19">
            <a:extLst>
              <a:ext uri="{FF2B5EF4-FFF2-40B4-BE49-F238E27FC236}">
                <a16:creationId xmlns:a16="http://schemas.microsoft.com/office/drawing/2014/main" id="{B29410D9-D7D0-4FEF-965C-96B9C793E83F}"/>
              </a:ext>
            </a:extLst>
          </p:cNvPr>
          <p:cNvSpPr>
            <a:spLocks/>
          </p:cNvSpPr>
          <p:nvPr/>
        </p:nvSpPr>
        <p:spPr bwMode="auto">
          <a:xfrm>
            <a:off x="4721225" y="4751388"/>
            <a:ext cx="407988" cy="0"/>
          </a:xfrm>
          <a:custGeom>
            <a:avLst/>
            <a:gdLst>
              <a:gd name="T0" fmla="*/ 0 w 408939"/>
              <a:gd name="T1" fmla="*/ 399977 w 408939"/>
              <a:gd name="T2" fmla="*/ 0 60000 65536"/>
              <a:gd name="T3" fmla="*/ 0 60000 65536"/>
            </a:gdLst>
            <a:ahLst/>
            <a:cxnLst>
              <a:cxn ang="T2">
                <a:pos x="T0" y="0"/>
              </a:cxn>
              <a:cxn ang="T3">
                <a:pos x="T1" y="0"/>
              </a:cxn>
            </a:cxnLst>
            <a:rect l="0" t="0" r="r" b="b"/>
            <a:pathLst>
              <a:path w="408939">
                <a:moveTo>
                  <a:pt x="0" y="0"/>
                </a:moveTo>
                <a:lnTo>
                  <a:pt x="408447" y="0"/>
                </a:lnTo>
              </a:path>
            </a:pathLst>
          </a:custGeom>
          <a:noFill/>
          <a:ln w="3376">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0" name="object 20">
            <a:extLst>
              <a:ext uri="{FF2B5EF4-FFF2-40B4-BE49-F238E27FC236}">
                <a16:creationId xmlns:a16="http://schemas.microsoft.com/office/drawing/2014/main" id="{7FA41EA3-1758-461E-9AE1-90687D5307A9}"/>
              </a:ext>
            </a:extLst>
          </p:cNvPr>
          <p:cNvSpPr txBox="1"/>
          <p:nvPr/>
        </p:nvSpPr>
        <p:spPr>
          <a:xfrm>
            <a:off x="4918075" y="4751388"/>
            <a:ext cx="176213" cy="369887"/>
          </a:xfrm>
          <a:prstGeom prst="rect">
            <a:avLst/>
          </a:prstGeom>
        </p:spPr>
        <p:txBody>
          <a:bodyPr lIns="0" tIns="0" rIns="0" bIns="0">
            <a:spAutoFit/>
          </a:bodyPr>
          <a:lstStyle/>
          <a:p>
            <a:pPr marL="12700">
              <a:defRPr/>
            </a:pPr>
            <a:r>
              <a:rPr sz="2350" spc="10" dirty="0">
                <a:latin typeface="Times New Roman"/>
                <a:cs typeface="Times New Roman"/>
              </a:rPr>
              <a:t>2</a:t>
            </a:r>
            <a:endParaRPr sz="2350">
              <a:latin typeface="Times New Roman"/>
              <a:cs typeface="Times New Roman"/>
            </a:endParaRPr>
          </a:p>
        </p:txBody>
      </p:sp>
      <p:sp>
        <p:nvSpPr>
          <p:cNvPr id="25" name="object 25">
            <a:extLst>
              <a:ext uri="{FF2B5EF4-FFF2-40B4-BE49-F238E27FC236}">
                <a16:creationId xmlns:a16="http://schemas.microsoft.com/office/drawing/2014/main" id="{7AF7C92D-4045-4EF9-936F-C12E5CE9C867}"/>
              </a:ext>
            </a:extLst>
          </p:cNvPr>
          <p:cNvSpPr txBox="1"/>
          <p:nvPr/>
        </p:nvSpPr>
        <p:spPr>
          <a:xfrm>
            <a:off x="6632575" y="6443663"/>
            <a:ext cx="223838" cy="204787"/>
          </a:xfrm>
          <a:prstGeom prst="rect">
            <a:avLst/>
          </a:prstGeom>
        </p:spPr>
        <p:txBody>
          <a:bodyPr lIns="0" tIns="0" rIns="0" bIns="0">
            <a:spAutoFit/>
          </a:bodyPr>
          <a:lstStyle/>
          <a:p>
            <a:pPr marL="12700">
              <a:lnSpc>
                <a:spcPts val="1520"/>
              </a:lnSpc>
              <a:defRPr/>
            </a:pPr>
            <a:r>
              <a:rPr sz="1400" spc="-5" dirty="0">
                <a:latin typeface="Arial"/>
                <a:cs typeface="Arial"/>
              </a:rPr>
              <a:t>10</a:t>
            </a:r>
            <a:endParaRPr sz="1400">
              <a:latin typeface="Arial"/>
              <a:cs typeface="Arial"/>
            </a:endParaRPr>
          </a:p>
        </p:txBody>
      </p:sp>
      <p:sp>
        <p:nvSpPr>
          <p:cNvPr id="21" name="object 21">
            <a:extLst>
              <a:ext uri="{FF2B5EF4-FFF2-40B4-BE49-F238E27FC236}">
                <a16:creationId xmlns:a16="http://schemas.microsoft.com/office/drawing/2014/main" id="{C10B8BA5-F7A6-4BA9-B583-55ADCC661106}"/>
              </a:ext>
            </a:extLst>
          </p:cNvPr>
          <p:cNvSpPr txBox="1"/>
          <p:nvPr/>
        </p:nvSpPr>
        <p:spPr>
          <a:xfrm>
            <a:off x="4090988" y="4716463"/>
            <a:ext cx="293687" cy="219075"/>
          </a:xfrm>
          <a:prstGeom prst="rect">
            <a:avLst/>
          </a:prstGeom>
        </p:spPr>
        <p:txBody>
          <a:bodyPr lIns="0" tIns="0" rIns="0" bIns="0">
            <a:spAutoFit/>
          </a:bodyPr>
          <a:lstStyle/>
          <a:p>
            <a:pPr marL="12700">
              <a:defRPr/>
            </a:pPr>
            <a:r>
              <a:rPr sz="1350" i="1" spc="50" dirty="0">
                <a:latin typeface="Times New Roman"/>
                <a:cs typeface="Times New Roman"/>
              </a:rPr>
              <a:t>r</a:t>
            </a:r>
            <a:r>
              <a:rPr sz="1350" i="1" dirty="0">
                <a:latin typeface="Times New Roman"/>
                <a:cs typeface="Times New Roman"/>
              </a:rPr>
              <a:t>m</a:t>
            </a:r>
            <a:r>
              <a:rPr sz="1350" i="1" spc="10" dirty="0">
                <a:latin typeface="Times New Roman"/>
                <a:cs typeface="Times New Roman"/>
              </a:rPr>
              <a:t>s</a:t>
            </a:r>
            <a:endParaRPr sz="1350">
              <a:latin typeface="Times New Roman"/>
              <a:cs typeface="Times New Roman"/>
            </a:endParaRPr>
          </a:p>
        </p:txBody>
      </p:sp>
      <p:sp>
        <p:nvSpPr>
          <p:cNvPr id="22" name="object 22">
            <a:extLst>
              <a:ext uri="{FF2B5EF4-FFF2-40B4-BE49-F238E27FC236}">
                <a16:creationId xmlns:a16="http://schemas.microsoft.com/office/drawing/2014/main" id="{986A1C51-9032-4091-AC75-05A6D10128F6}"/>
              </a:ext>
            </a:extLst>
          </p:cNvPr>
          <p:cNvSpPr txBox="1"/>
          <p:nvPr/>
        </p:nvSpPr>
        <p:spPr>
          <a:xfrm>
            <a:off x="3927475" y="4514850"/>
            <a:ext cx="209550" cy="369888"/>
          </a:xfrm>
          <a:prstGeom prst="rect">
            <a:avLst/>
          </a:prstGeom>
        </p:spPr>
        <p:txBody>
          <a:bodyPr lIns="0" tIns="0" rIns="0" bIns="0">
            <a:spAutoFit/>
          </a:bodyPr>
          <a:lstStyle/>
          <a:p>
            <a:pPr marL="12700">
              <a:defRPr/>
            </a:pPr>
            <a:r>
              <a:rPr sz="2350" i="1" spc="15" dirty="0">
                <a:latin typeface="Times New Roman"/>
                <a:cs typeface="Times New Roman"/>
              </a:rPr>
              <a:t>A</a:t>
            </a:r>
            <a:endParaRPr sz="2350" dirty="0">
              <a:latin typeface="Times New Roman"/>
              <a:cs typeface="Times New Roman"/>
            </a:endParaRPr>
          </a:p>
        </p:txBody>
      </p:sp>
      <p:sp>
        <p:nvSpPr>
          <p:cNvPr id="23" name="object 23">
            <a:extLst>
              <a:ext uri="{FF2B5EF4-FFF2-40B4-BE49-F238E27FC236}">
                <a16:creationId xmlns:a16="http://schemas.microsoft.com/office/drawing/2014/main" id="{F5CEA1A6-8C3C-49A8-9082-B694CAEC8A8E}"/>
              </a:ext>
            </a:extLst>
          </p:cNvPr>
          <p:cNvSpPr txBox="1"/>
          <p:nvPr/>
        </p:nvSpPr>
        <p:spPr>
          <a:xfrm>
            <a:off x="4457700" y="4330700"/>
            <a:ext cx="590550" cy="549275"/>
          </a:xfrm>
          <a:prstGeom prst="rect">
            <a:avLst/>
          </a:prstGeom>
        </p:spPr>
        <p:txBody>
          <a:bodyPr lIns="0" tIns="0" rIns="0" bIns="0">
            <a:spAutoFit/>
          </a:bodyPr>
          <a:lstStyle/>
          <a:p>
            <a:pPr marL="12700">
              <a:tabLst>
                <a:tab pos="328930" algn="l"/>
              </a:tabLst>
              <a:defRPr/>
            </a:pPr>
            <a:r>
              <a:rPr sz="3525" spc="15" baseline="-34278" dirty="0">
                <a:latin typeface="Symbol"/>
                <a:cs typeface="Symbol"/>
              </a:rPr>
              <a:t></a:t>
            </a:r>
            <a:r>
              <a:rPr sz="3525" spc="15" baseline="-34278" dirty="0">
                <a:latin typeface="Times New Roman"/>
                <a:cs typeface="Times New Roman"/>
              </a:rPr>
              <a:t>	</a:t>
            </a:r>
            <a:r>
              <a:rPr sz="2350" i="1" spc="-175" dirty="0">
                <a:latin typeface="Times New Roman"/>
                <a:cs typeface="Times New Roman"/>
              </a:rPr>
              <a:t>A</a:t>
            </a:r>
            <a:r>
              <a:rPr sz="2025" i="1" spc="22" baseline="-24691" dirty="0">
                <a:latin typeface="Times New Roman"/>
                <a:cs typeface="Times New Roman"/>
              </a:rPr>
              <a:t>o</a:t>
            </a:r>
            <a:endParaRPr sz="2025" baseline="-24691">
              <a:latin typeface="Times New Roman"/>
              <a:cs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object 2">
            <a:extLst>
              <a:ext uri="{FF2B5EF4-FFF2-40B4-BE49-F238E27FC236}">
                <a16:creationId xmlns:a16="http://schemas.microsoft.com/office/drawing/2014/main" id="{7ED4E53A-2976-4EAC-A7B8-7C7F97A97CAA}"/>
              </a:ext>
            </a:extLst>
          </p:cNvPr>
          <p:cNvSpPr txBox="1">
            <a:spLocks noChangeArrowheads="1"/>
          </p:cNvSpPr>
          <p:nvPr/>
        </p:nvSpPr>
        <p:spPr bwMode="auto">
          <a:xfrm>
            <a:off x="231775" y="963613"/>
            <a:ext cx="8605838"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just">
              <a:spcBef>
                <a:spcPct val="0"/>
              </a:spcBef>
              <a:buFontTx/>
              <a:buNone/>
            </a:pPr>
            <a:r>
              <a:rPr lang="es-PE" altLang="en-US" sz="1800">
                <a:cs typeface="Arial" panose="020B0604020202020204" pitchFamily="34" charset="0"/>
              </a:rPr>
              <a:t>Para ilustrar prácticamente los conceptos anteriores se considera, por ejemplo, la  corriente alterna en la red eléctrica doméstica en Europa: cuando se dice que su  valor es de 230 </a:t>
            </a:r>
            <a:r>
              <a:rPr lang="es-PE" altLang="en-US" sz="1800" i="1">
                <a:latin typeface="Times New Roman" panose="02020603050405020304" pitchFamily="18" charset="0"/>
                <a:cs typeface="Times New Roman" panose="02020603050405020304" pitchFamily="18" charset="0"/>
              </a:rPr>
              <a:t>V </a:t>
            </a:r>
            <a:r>
              <a:rPr lang="es-PE" altLang="en-US" sz="1800">
                <a:cs typeface="Arial" panose="020B0604020202020204" pitchFamily="34" charset="0"/>
              </a:rPr>
              <a:t>CA, se está diciendo que su </a:t>
            </a:r>
            <a:r>
              <a:rPr lang="es-PE" altLang="en-US" sz="1800" i="1">
                <a:cs typeface="Arial" panose="020B0604020202020204" pitchFamily="34" charset="0"/>
              </a:rPr>
              <a:t>valor eficaz </a:t>
            </a:r>
            <a:r>
              <a:rPr lang="es-PE" altLang="en-US" sz="1800">
                <a:cs typeface="Arial" panose="020B0604020202020204" pitchFamily="34" charset="0"/>
              </a:rPr>
              <a:t>(al menos nominalmente)  es de 230 </a:t>
            </a:r>
            <a:r>
              <a:rPr lang="es-PE" altLang="en-US" sz="1800" i="1">
                <a:latin typeface="Times New Roman" panose="02020603050405020304" pitchFamily="18" charset="0"/>
                <a:cs typeface="Times New Roman" panose="02020603050405020304" pitchFamily="18" charset="0"/>
              </a:rPr>
              <a:t>V</a:t>
            </a:r>
            <a:r>
              <a:rPr lang="es-PE" altLang="en-US" sz="1800">
                <a:cs typeface="Arial" panose="020B0604020202020204" pitchFamily="34" charset="0"/>
              </a:rPr>
              <a:t>, lo que significa que tiene los mismos efectos caloríficos que una  tensión de 230 </a:t>
            </a:r>
            <a:r>
              <a:rPr lang="es-PE" altLang="en-US" sz="1800" i="1">
                <a:latin typeface="Times New Roman" panose="02020603050405020304" pitchFamily="18" charset="0"/>
                <a:cs typeface="Times New Roman" panose="02020603050405020304" pitchFamily="18" charset="0"/>
              </a:rPr>
              <a:t>V </a:t>
            </a:r>
            <a:r>
              <a:rPr lang="es-PE" altLang="en-US" sz="1800">
                <a:cs typeface="Arial" panose="020B0604020202020204" pitchFamily="34" charset="0"/>
              </a:rPr>
              <a:t>de CC. Su tensión de pico (amplitud), se obtiene despejando de la  ecuación antes reseñada:</a:t>
            </a:r>
          </a:p>
        </p:txBody>
      </p:sp>
      <p:sp>
        <p:nvSpPr>
          <p:cNvPr id="25603" name="object 3">
            <a:extLst>
              <a:ext uri="{FF2B5EF4-FFF2-40B4-BE49-F238E27FC236}">
                <a16:creationId xmlns:a16="http://schemas.microsoft.com/office/drawing/2014/main" id="{10C716F5-7A85-4834-8DCA-0198A5D240E7}"/>
              </a:ext>
            </a:extLst>
          </p:cNvPr>
          <p:cNvSpPr>
            <a:spLocks/>
          </p:cNvSpPr>
          <p:nvPr/>
        </p:nvSpPr>
        <p:spPr bwMode="auto">
          <a:xfrm>
            <a:off x="4554538" y="2816225"/>
            <a:ext cx="44450" cy="22225"/>
          </a:xfrm>
          <a:custGeom>
            <a:avLst/>
            <a:gdLst>
              <a:gd name="T0" fmla="*/ 0 w 44450"/>
              <a:gd name="T1" fmla="*/ 27732 h 21589"/>
              <a:gd name="T2" fmla="*/ 44136 w 44450"/>
              <a:gd name="T3" fmla="*/ 0 h 21589"/>
              <a:gd name="T4" fmla="*/ 0 60000 65536"/>
              <a:gd name="T5" fmla="*/ 0 60000 65536"/>
            </a:gdLst>
            <a:ahLst/>
            <a:cxnLst>
              <a:cxn ang="T4">
                <a:pos x="T0" y="T1"/>
              </a:cxn>
              <a:cxn ang="T5">
                <a:pos x="T2" y="T3"/>
              </a:cxn>
            </a:cxnLst>
            <a:rect l="0" t="0" r="r" b="b"/>
            <a:pathLst>
              <a:path w="44450" h="21589">
                <a:moveTo>
                  <a:pt x="0" y="21354"/>
                </a:moveTo>
                <a:lnTo>
                  <a:pt x="44136" y="0"/>
                </a:lnTo>
              </a:path>
            </a:pathLst>
          </a:custGeom>
          <a:noFill/>
          <a:ln w="333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5604" name="object 4">
            <a:extLst>
              <a:ext uri="{FF2B5EF4-FFF2-40B4-BE49-F238E27FC236}">
                <a16:creationId xmlns:a16="http://schemas.microsoft.com/office/drawing/2014/main" id="{CF2FC467-A40D-4F71-8CC3-A0557EEDA315}"/>
              </a:ext>
            </a:extLst>
          </p:cNvPr>
          <p:cNvSpPr>
            <a:spLocks/>
          </p:cNvSpPr>
          <p:nvPr/>
        </p:nvSpPr>
        <p:spPr bwMode="auto">
          <a:xfrm>
            <a:off x="4586288" y="2805113"/>
            <a:ext cx="68262" cy="117475"/>
          </a:xfrm>
          <a:custGeom>
            <a:avLst/>
            <a:gdLst>
              <a:gd name="T0" fmla="*/ 0 w 67310"/>
              <a:gd name="T1" fmla="*/ 0 h 118110"/>
              <a:gd name="T2" fmla="*/ 75845 w 67310"/>
              <a:gd name="T3" fmla="*/ 112150 h 118110"/>
              <a:gd name="T4" fmla="*/ 0 60000 65536"/>
              <a:gd name="T5" fmla="*/ 0 60000 65536"/>
            </a:gdLst>
            <a:ahLst/>
            <a:cxnLst>
              <a:cxn ang="T4">
                <a:pos x="T0" y="T1"/>
              </a:cxn>
              <a:cxn ang="T5">
                <a:pos x="T2" y="T3"/>
              </a:cxn>
            </a:cxnLst>
            <a:rect l="0" t="0" r="r" b="b"/>
            <a:pathLst>
              <a:path w="67310" h="118110">
                <a:moveTo>
                  <a:pt x="0" y="0"/>
                </a:moveTo>
                <a:lnTo>
                  <a:pt x="66840" y="117725"/>
                </a:lnTo>
              </a:path>
            </a:pathLst>
          </a:custGeom>
          <a:noFill/>
          <a:ln w="339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5605" name="object 5">
            <a:extLst>
              <a:ext uri="{FF2B5EF4-FFF2-40B4-BE49-F238E27FC236}">
                <a16:creationId xmlns:a16="http://schemas.microsoft.com/office/drawing/2014/main" id="{EDF0B741-3FA7-497B-8FBD-8108DE8D5975}"/>
              </a:ext>
            </a:extLst>
          </p:cNvPr>
          <p:cNvSpPr>
            <a:spLocks/>
          </p:cNvSpPr>
          <p:nvPr/>
        </p:nvSpPr>
        <p:spPr bwMode="auto">
          <a:xfrm>
            <a:off x="4665663" y="2633663"/>
            <a:ext cx="68262" cy="301625"/>
          </a:xfrm>
          <a:custGeom>
            <a:avLst/>
            <a:gdLst>
              <a:gd name="T0" fmla="*/ 0 w 68579"/>
              <a:gd name="T1" fmla="*/ 301259 h 301625"/>
              <a:gd name="T2" fmla="*/ 65236 w 68579"/>
              <a:gd name="T3" fmla="*/ 0 h 301625"/>
              <a:gd name="T4" fmla="*/ 0 60000 65536"/>
              <a:gd name="T5" fmla="*/ 0 60000 65536"/>
            </a:gdLst>
            <a:ahLst/>
            <a:cxnLst>
              <a:cxn ang="T4">
                <a:pos x="T0" y="T1"/>
              </a:cxn>
              <a:cxn ang="T5">
                <a:pos x="T2" y="T3"/>
              </a:cxn>
            </a:cxnLst>
            <a:rect l="0" t="0" r="r" b="b"/>
            <a:pathLst>
              <a:path w="68579" h="301625">
                <a:moveTo>
                  <a:pt x="0" y="301259"/>
                </a:moveTo>
                <a:lnTo>
                  <a:pt x="68013" y="0"/>
                </a:lnTo>
              </a:path>
            </a:pathLst>
          </a:custGeom>
          <a:noFill/>
          <a:ln w="3416">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5606" name="object 6">
            <a:extLst>
              <a:ext uri="{FF2B5EF4-FFF2-40B4-BE49-F238E27FC236}">
                <a16:creationId xmlns:a16="http://schemas.microsoft.com/office/drawing/2014/main" id="{BF01BD80-6103-4851-908F-D1F39D89CA5C}"/>
              </a:ext>
            </a:extLst>
          </p:cNvPr>
          <p:cNvSpPr>
            <a:spLocks/>
          </p:cNvSpPr>
          <p:nvPr/>
        </p:nvSpPr>
        <p:spPr bwMode="auto">
          <a:xfrm>
            <a:off x="4733925" y="2632075"/>
            <a:ext cx="177800" cy="0"/>
          </a:xfrm>
          <a:custGeom>
            <a:avLst/>
            <a:gdLst>
              <a:gd name="T0" fmla="*/ 0 w 178435"/>
              <a:gd name="T1" fmla="*/ 172203 w 178435"/>
              <a:gd name="T2" fmla="*/ 0 60000 65536"/>
              <a:gd name="T3" fmla="*/ 0 60000 65536"/>
            </a:gdLst>
            <a:ahLst/>
            <a:cxnLst>
              <a:cxn ang="T2">
                <a:pos x="T0" y="0"/>
              </a:cxn>
              <a:cxn ang="T3">
                <a:pos x="T1" y="0"/>
              </a:cxn>
            </a:cxnLst>
            <a:rect l="0" t="0" r="r" b="b"/>
            <a:pathLst>
              <a:path w="178435">
                <a:moveTo>
                  <a:pt x="0" y="0"/>
                </a:moveTo>
                <a:lnTo>
                  <a:pt x="177818" y="0"/>
                </a:lnTo>
              </a:path>
            </a:pathLst>
          </a:custGeom>
          <a:noFill/>
          <a:ln w="331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 name="object 7">
            <a:extLst>
              <a:ext uri="{FF2B5EF4-FFF2-40B4-BE49-F238E27FC236}">
                <a16:creationId xmlns:a16="http://schemas.microsoft.com/office/drawing/2014/main" id="{26DD011D-E860-421B-912A-49B8510E72BB}"/>
              </a:ext>
            </a:extLst>
          </p:cNvPr>
          <p:cNvSpPr txBox="1"/>
          <p:nvPr/>
        </p:nvSpPr>
        <p:spPr>
          <a:xfrm>
            <a:off x="4727575" y="2600325"/>
            <a:ext cx="179388" cy="369888"/>
          </a:xfrm>
          <a:prstGeom prst="rect">
            <a:avLst/>
          </a:prstGeom>
        </p:spPr>
        <p:txBody>
          <a:bodyPr lIns="0" tIns="0" rIns="0" bIns="0">
            <a:spAutoFit/>
          </a:bodyPr>
          <a:lstStyle/>
          <a:p>
            <a:pPr marL="12700">
              <a:defRPr/>
            </a:pPr>
            <a:r>
              <a:rPr sz="2350" spc="35" dirty="0">
                <a:latin typeface="Times New Roman"/>
                <a:cs typeface="Times New Roman"/>
              </a:rPr>
              <a:t>2</a:t>
            </a:r>
            <a:endParaRPr sz="2350">
              <a:latin typeface="Times New Roman"/>
              <a:cs typeface="Times New Roman"/>
            </a:endParaRPr>
          </a:p>
        </p:txBody>
      </p:sp>
      <p:sp>
        <p:nvSpPr>
          <p:cNvPr id="8" name="object 8">
            <a:extLst>
              <a:ext uri="{FF2B5EF4-FFF2-40B4-BE49-F238E27FC236}">
                <a16:creationId xmlns:a16="http://schemas.microsoft.com/office/drawing/2014/main" id="{852FAA1A-A645-4798-A890-C0CBC98CD995}"/>
              </a:ext>
            </a:extLst>
          </p:cNvPr>
          <p:cNvSpPr txBox="1"/>
          <p:nvPr/>
        </p:nvSpPr>
        <p:spPr>
          <a:xfrm>
            <a:off x="3473450" y="2600325"/>
            <a:ext cx="288925" cy="420688"/>
          </a:xfrm>
          <a:prstGeom prst="rect">
            <a:avLst/>
          </a:prstGeom>
        </p:spPr>
        <p:txBody>
          <a:bodyPr lIns="0" tIns="0" rIns="0" bIns="0">
            <a:spAutoFit/>
          </a:bodyPr>
          <a:lstStyle/>
          <a:p>
            <a:pPr marL="12700">
              <a:defRPr/>
            </a:pPr>
            <a:r>
              <a:rPr sz="2350" i="1" spc="-70" dirty="0">
                <a:latin typeface="Times New Roman"/>
                <a:cs typeface="Times New Roman"/>
              </a:rPr>
              <a:t>V</a:t>
            </a:r>
            <a:r>
              <a:rPr sz="2025" i="1" spc="44" baseline="-24691" dirty="0">
                <a:latin typeface="Times New Roman"/>
                <a:cs typeface="Times New Roman"/>
              </a:rPr>
              <a:t>o</a:t>
            </a:r>
            <a:endParaRPr sz="2025" baseline="-24691">
              <a:latin typeface="Times New Roman"/>
              <a:cs typeface="Times New Roman"/>
            </a:endParaRPr>
          </a:p>
        </p:txBody>
      </p:sp>
      <p:sp>
        <p:nvSpPr>
          <p:cNvPr id="9" name="object 9">
            <a:extLst>
              <a:ext uri="{FF2B5EF4-FFF2-40B4-BE49-F238E27FC236}">
                <a16:creationId xmlns:a16="http://schemas.microsoft.com/office/drawing/2014/main" id="{12FE3968-9D2F-4481-AC7B-62A37B9C454D}"/>
              </a:ext>
            </a:extLst>
          </p:cNvPr>
          <p:cNvSpPr txBox="1"/>
          <p:nvPr/>
        </p:nvSpPr>
        <p:spPr>
          <a:xfrm>
            <a:off x="3836988" y="2674938"/>
            <a:ext cx="677862" cy="346075"/>
          </a:xfrm>
          <a:prstGeom prst="rect">
            <a:avLst/>
          </a:prstGeom>
        </p:spPr>
        <p:txBody>
          <a:bodyPr lIns="0" tIns="0" rIns="0" bIns="0">
            <a:spAutoFit/>
          </a:bodyPr>
          <a:lstStyle/>
          <a:p>
            <a:pPr marL="12700">
              <a:lnSpc>
                <a:spcPts val="2720"/>
              </a:lnSpc>
              <a:defRPr/>
            </a:pPr>
            <a:r>
              <a:rPr sz="3525" spc="60" baseline="14184" dirty="0">
                <a:latin typeface="Symbol"/>
                <a:cs typeface="Symbol"/>
              </a:rPr>
              <a:t></a:t>
            </a:r>
            <a:r>
              <a:rPr sz="3525" spc="-585" baseline="14184" dirty="0">
                <a:latin typeface="Times New Roman"/>
                <a:cs typeface="Times New Roman"/>
              </a:rPr>
              <a:t> </a:t>
            </a:r>
            <a:r>
              <a:rPr sz="3525" i="1" spc="15" baseline="14184" dirty="0">
                <a:latin typeface="Times New Roman"/>
                <a:cs typeface="Times New Roman"/>
              </a:rPr>
              <a:t>V</a:t>
            </a:r>
            <a:r>
              <a:rPr sz="1350" i="1" spc="10" dirty="0">
                <a:latin typeface="Times New Roman"/>
                <a:cs typeface="Times New Roman"/>
              </a:rPr>
              <a:t>rms</a:t>
            </a:r>
            <a:endParaRPr sz="1350">
              <a:latin typeface="Times New Roman"/>
              <a:cs typeface="Times New Roman"/>
            </a:endParaRPr>
          </a:p>
        </p:txBody>
      </p:sp>
      <p:sp>
        <p:nvSpPr>
          <p:cNvPr id="25610" name="object 10">
            <a:extLst>
              <a:ext uri="{FF2B5EF4-FFF2-40B4-BE49-F238E27FC236}">
                <a16:creationId xmlns:a16="http://schemas.microsoft.com/office/drawing/2014/main" id="{91A99DA2-538A-4408-9E98-4AD1CD81CDB3}"/>
              </a:ext>
            </a:extLst>
          </p:cNvPr>
          <p:cNvSpPr txBox="1">
            <a:spLocks noChangeArrowheads="1"/>
          </p:cNvSpPr>
          <p:nvPr/>
        </p:nvSpPr>
        <p:spPr bwMode="auto">
          <a:xfrm>
            <a:off x="125413" y="3249613"/>
            <a:ext cx="8837612" cy="271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17475">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just">
              <a:spcBef>
                <a:spcPct val="0"/>
              </a:spcBef>
              <a:buFontTx/>
              <a:buNone/>
            </a:pPr>
            <a:r>
              <a:rPr lang="es-PE" altLang="en-US" sz="1800">
                <a:cs typeface="Arial" panose="020B0604020202020204" pitchFamily="34" charset="0"/>
              </a:rPr>
              <a:t>Así, para la red de 230 </a:t>
            </a:r>
            <a:r>
              <a:rPr lang="es-PE" altLang="en-US" sz="1800" i="1">
                <a:latin typeface="Times New Roman" panose="02020603050405020304" pitchFamily="18" charset="0"/>
                <a:cs typeface="Times New Roman" panose="02020603050405020304" pitchFamily="18" charset="0"/>
              </a:rPr>
              <a:t>V </a:t>
            </a:r>
            <a:r>
              <a:rPr lang="es-PE" altLang="en-US" sz="1800">
                <a:cs typeface="Arial" panose="020B0604020202020204" pitchFamily="34" charset="0"/>
              </a:rPr>
              <a:t>CA, la </a:t>
            </a:r>
            <a:r>
              <a:rPr lang="es-PE" altLang="en-US" sz="1800" i="1">
                <a:cs typeface="Arial" panose="020B0604020202020204" pitchFamily="34" charset="0"/>
              </a:rPr>
              <a:t>tensión de pico </a:t>
            </a:r>
            <a:r>
              <a:rPr lang="es-PE" altLang="en-US" sz="1800">
                <a:cs typeface="Arial" panose="020B0604020202020204" pitchFamily="34" charset="0"/>
              </a:rPr>
              <a:t>es de aproximadamente 325 </a:t>
            </a:r>
            <a:r>
              <a:rPr lang="es-PE" altLang="en-US" sz="1800" i="1">
                <a:latin typeface="Times New Roman" panose="02020603050405020304" pitchFamily="18" charset="0"/>
                <a:cs typeface="Times New Roman" panose="02020603050405020304" pitchFamily="18" charset="0"/>
              </a:rPr>
              <a:t>V </a:t>
            </a:r>
            <a:r>
              <a:rPr lang="es-PE" altLang="en-US" sz="1800">
                <a:cs typeface="Arial" panose="020B0604020202020204" pitchFamily="34" charset="0"/>
              </a:rPr>
              <a:t>y  de</a:t>
            </a:r>
          </a:p>
          <a:p>
            <a:pPr algn="just">
              <a:spcBef>
                <a:spcPct val="0"/>
              </a:spcBef>
              <a:buFontTx/>
              <a:buNone/>
            </a:pPr>
            <a:r>
              <a:rPr lang="es-PE" altLang="en-US" sz="1800">
                <a:cs typeface="Arial" panose="020B0604020202020204" pitchFamily="34" charset="0"/>
              </a:rPr>
              <a:t>650 </a:t>
            </a:r>
            <a:r>
              <a:rPr lang="es-PE" altLang="en-US" sz="1800" i="1">
                <a:latin typeface="Times New Roman" panose="02020603050405020304" pitchFamily="18" charset="0"/>
                <a:cs typeface="Times New Roman" panose="02020603050405020304" pitchFamily="18" charset="0"/>
              </a:rPr>
              <a:t>V </a:t>
            </a:r>
            <a:r>
              <a:rPr lang="es-PE" altLang="en-US" sz="1800">
                <a:cs typeface="Arial" panose="020B0604020202020204" pitchFamily="34" charset="0"/>
              </a:rPr>
              <a:t>(el doble) la </a:t>
            </a:r>
            <a:r>
              <a:rPr lang="es-PE" altLang="en-US" sz="1800" i="1">
                <a:cs typeface="Arial" panose="020B0604020202020204" pitchFamily="34" charset="0"/>
              </a:rPr>
              <a:t>tensión de pico a pico</a:t>
            </a:r>
            <a:r>
              <a:rPr lang="es-PE" altLang="en-US" sz="1800">
                <a:cs typeface="Arial" panose="020B0604020202020204" pitchFamily="34" charset="0"/>
              </a:rPr>
              <a:t>.</a:t>
            </a:r>
          </a:p>
          <a:p>
            <a:pPr algn="just">
              <a:spcBef>
                <a:spcPct val="0"/>
              </a:spcBef>
              <a:buFontTx/>
              <a:buNone/>
            </a:pPr>
            <a:r>
              <a:rPr lang="es-PE" altLang="en-US" sz="1800">
                <a:cs typeface="Arial" panose="020B0604020202020204" pitchFamily="34" charset="0"/>
              </a:rPr>
              <a:t>Su frecuencia es de 50 </a:t>
            </a:r>
            <a:r>
              <a:rPr lang="es-PE" altLang="en-US" sz="1800" i="1">
                <a:latin typeface="Times New Roman" panose="02020603050405020304" pitchFamily="18" charset="0"/>
                <a:cs typeface="Times New Roman" panose="02020603050405020304" pitchFamily="18" charset="0"/>
              </a:rPr>
              <a:t>Hz</a:t>
            </a:r>
            <a:r>
              <a:rPr lang="es-PE" altLang="en-US" sz="1800">
                <a:cs typeface="Arial" panose="020B0604020202020204" pitchFamily="34" charset="0"/>
              </a:rPr>
              <a:t>, lo que equivale a decir que cada ciclo de la onda  sinusoidal tarda 20 </a:t>
            </a:r>
            <a:r>
              <a:rPr lang="es-PE" altLang="en-US" sz="1800" i="1">
                <a:latin typeface="Times New Roman" panose="02020603050405020304" pitchFamily="18" charset="0"/>
                <a:cs typeface="Times New Roman" panose="02020603050405020304" pitchFamily="18" charset="0"/>
              </a:rPr>
              <a:t>ms </a:t>
            </a:r>
            <a:r>
              <a:rPr lang="es-PE" altLang="en-US" sz="1800">
                <a:cs typeface="Arial" panose="020B0604020202020204" pitchFamily="34" charset="0"/>
              </a:rPr>
              <a:t>en repetirse. La tensión de pico positivo se alcanza a los </a:t>
            </a:r>
            <a:r>
              <a:rPr lang="es-PE" altLang="en-US" sz="1800">
                <a:latin typeface="Times New Roman" panose="02020603050405020304" pitchFamily="18" charset="0"/>
                <a:cs typeface="Times New Roman" panose="02020603050405020304" pitchFamily="18" charset="0"/>
              </a:rPr>
              <a:t>5  </a:t>
            </a:r>
            <a:r>
              <a:rPr lang="es-PE" altLang="en-US" sz="2000" i="1">
                <a:latin typeface="Times New Roman" panose="02020603050405020304" pitchFamily="18" charset="0"/>
                <a:cs typeface="Times New Roman" panose="02020603050405020304" pitchFamily="18" charset="0"/>
              </a:rPr>
              <a:t>ms </a:t>
            </a:r>
            <a:r>
              <a:rPr lang="es-PE" altLang="en-US" sz="1800">
                <a:cs typeface="Arial" panose="020B0604020202020204" pitchFamily="34" charset="0"/>
              </a:rPr>
              <a:t>de pasar la onda por cero (0 </a:t>
            </a:r>
            <a:r>
              <a:rPr lang="es-PE" altLang="en-US" sz="1800" i="1">
                <a:latin typeface="Times New Roman" panose="02020603050405020304" pitchFamily="18" charset="0"/>
                <a:cs typeface="Times New Roman" panose="02020603050405020304" pitchFamily="18" charset="0"/>
              </a:rPr>
              <a:t>V</a:t>
            </a:r>
            <a:r>
              <a:rPr lang="es-PE" altLang="en-US" sz="1800">
                <a:cs typeface="Arial" panose="020B0604020202020204" pitchFamily="34" charset="0"/>
              </a:rPr>
              <a:t>) en su incremento, y 10 </a:t>
            </a:r>
            <a:r>
              <a:rPr lang="es-PE" altLang="en-US" sz="1800" i="1">
                <a:latin typeface="Times New Roman" panose="02020603050405020304" pitchFamily="18" charset="0"/>
                <a:cs typeface="Times New Roman" panose="02020603050405020304" pitchFamily="18" charset="0"/>
              </a:rPr>
              <a:t>ms </a:t>
            </a:r>
            <a:r>
              <a:rPr lang="es-PE" altLang="en-US" sz="1800">
                <a:cs typeface="Arial" panose="020B0604020202020204" pitchFamily="34" charset="0"/>
              </a:rPr>
              <a:t>después se alcanza  la tensión de pico negativo. Si se desea conocer, por ejemplo, el valor a los 3 </a:t>
            </a:r>
            <a:r>
              <a:rPr lang="es-PE" altLang="en-US" sz="1800" i="1">
                <a:latin typeface="Times New Roman" panose="02020603050405020304" pitchFamily="18" charset="0"/>
                <a:cs typeface="Times New Roman" panose="02020603050405020304" pitchFamily="18" charset="0"/>
              </a:rPr>
              <a:t>ms  </a:t>
            </a:r>
            <a:r>
              <a:rPr lang="es-PE" altLang="en-US" sz="1800">
                <a:cs typeface="Arial" panose="020B0604020202020204" pitchFamily="34" charset="0"/>
              </a:rPr>
              <a:t>de</a:t>
            </a:r>
          </a:p>
          <a:p>
            <a:pPr algn="just">
              <a:spcBef>
                <a:spcPts val="13"/>
              </a:spcBef>
              <a:buFontTx/>
              <a:buNone/>
            </a:pPr>
            <a:r>
              <a:rPr lang="es-PE" altLang="en-US" sz="1800">
                <a:cs typeface="Arial" panose="020B0604020202020204" pitchFamily="34" charset="0"/>
              </a:rPr>
              <a:t>pasar por cero en su incremento, se empleará la función sinusoidal:</a:t>
            </a:r>
          </a:p>
          <a:p>
            <a:pPr>
              <a:spcBef>
                <a:spcPts val="50"/>
              </a:spcBef>
              <a:buFontTx/>
              <a:buNone/>
            </a:pPr>
            <a:endParaRPr lang="es-PE" altLang="en-US" sz="1900">
              <a:latin typeface="Times New Roman" panose="02020603050405020304" pitchFamily="18" charset="0"/>
              <a:cs typeface="Times New Roman" panose="02020603050405020304" pitchFamily="18" charset="0"/>
            </a:endParaRPr>
          </a:p>
          <a:p>
            <a:pPr algn="ctr">
              <a:lnSpc>
                <a:spcPts val="2400"/>
              </a:lnSpc>
              <a:spcBef>
                <a:spcPct val="0"/>
              </a:spcBef>
              <a:buFontTx/>
              <a:buNone/>
            </a:pPr>
            <a:r>
              <a:rPr lang="es-PE" altLang="en-US" i="1">
                <a:latin typeface="Times New Roman" panose="02020603050405020304" pitchFamily="18" charset="0"/>
                <a:cs typeface="Times New Roman" panose="02020603050405020304" pitchFamily="18" charset="0"/>
              </a:rPr>
              <a:t>v</a:t>
            </a:r>
            <a:r>
              <a:rPr lang="es-PE" altLang="en-US">
                <a:latin typeface="Times New Roman" panose="02020603050405020304" pitchFamily="18" charset="0"/>
                <a:cs typeface="Times New Roman" panose="02020603050405020304" pitchFamily="18" charset="0"/>
              </a:rPr>
              <a:t>(</a:t>
            </a:r>
            <a:r>
              <a:rPr lang="es-PE" altLang="en-US" i="1">
                <a:latin typeface="Times New Roman" panose="02020603050405020304" pitchFamily="18" charset="0"/>
                <a:cs typeface="Times New Roman" panose="02020603050405020304" pitchFamily="18" charset="0"/>
              </a:rPr>
              <a:t>t</a:t>
            </a:r>
            <a:r>
              <a:rPr lang="es-PE" altLang="en-US">
                <a:latin typeface="Times New Roman" panose="02020603050405020304" pitchFamily="18" charset="0"/>
                <a:cs typeface="Times New Roman" panose="02020603050405020304" pitchFamily="18" charset="0"/>
              </a:rPr>
              <a:t>) </a:t>
            </a:r>
            <a:r>
              <a:rPr lang="es-PE" altLang="en-US">
                <a:latin typeface="Symbol" panose="05050102010706020507" pitchFamily="18" charset="2"/>
                <a:ea typeface="Symbol" panose="05050102010706020507" pitchFamily="18" charset="2"/>
                <a:cs typeface="Symbol" panose="05050102010706020507" pitchFamily="18" charset="2"/>
              </a:rPr>
              <a:t></a:t>
            </a:r>
            <a:r>
              <a:rPr lang="es-PE" altLang="en-US">
                <a:latin typeface="Times New Roman" panose="02020603050405020304" pitchFamily="18" charset="0"/>
                <a:cs typeface="Times New Roman" panose="02020603050405020304" pitchFamily="18" charset="0"/>
              </a:rPr>
              <a:t> </a:t>
            </a:r>
            <a:r>
              <a:rPr lang="es-PE" altLang="en-US" i="1">
                <a:latin typeface="Times New Roman" panose="02020603050405020304" pitchFamily="18" charset="0"/>
                <a:cs typeface="Times New Roman" panose="02020603050405020304" pitchFamily="18" charset="0"/>
              </a:rPr>
              <a:t>V</a:t>
            </a:r>
            <a:r>
              <a:rPr lang="es-PE" altLang="en-US" sz="2000" i="1">
                <a:latin typeface="Times New Roman" panose="02020603050405020304" pitchFamily="18" charset="0"/>
                <a:cs typeface="Times New Roman" panose="02020603050405020304" pitchFamily="18" charset="0"/>
              </a:rPr>
              <a:t>sen </a:t>
            </a:r>
            <a:r>
              <a:rPr lang="es-PE" altLang="en-US" sz="2000">
                <a:latin typeface="Times New Roman" panose="02020603050405020304" pitchFamily="18" charset="0"/>
                <a:cs typeface="Times New Roman" panose="02020603050405020304" pitchFamily="18" charset="0"/>
              </a:rPr>
              <a:t>(2</a:t>
            </a:r>
            <a:r>
              <a:rPr lang="es-PE" altLang="en-US" i="1">
                <a:latin typeface="Symbol" panose="05050102010706020507" pitchFamily="18" charset="2"/>
                <a:ea typeface="Symbol" panose="05050102010706020507" pitchFamily="18" charset="2"/>
                <a:cs typeface="Symbol" panose="05050102010706020507" pitchFamily="18" charset="2"/>
              </a:rPr>
              <a:t></a:t>
            </a:r>
            <a:r>
              <a:rPr lang="es-PE" altLang="en-US">
                <a:latin typeface="Times New Roman" panose="02020603050405020304" pitchFamily="18" charset="0"/>
                <a:cs typeface="Times New Roman" panose="02020603050405020304" pitchFamily="18" charset="0"/>
              </a:rPr>
              <a:t>	</a:t>
            </a:r>
            <a:r>
              <a:rPr lang="es-PE" altLang="en-US" sz="2000" i="1">
                <a:latin typeface="Times New Roman" panose="02020603050405020304" pitchFamily="18" charset="0"/>
                <a:cs typeface="Times New Roman" panose="02020603050405020304" pitchFamily="18" charset="0"/>
              </a:rPr>
              <a:t>f t</a:t>
            </a:r>
            <a:r>
              <a:rPr lang="es-PE" altLang="en-US" sz="2000">
                <a:latin typeface="Times New Roman" panose="02020603050405020304" pitchFamily="18" charset="0"/>
                <a:cs typeface="Times New Roman" panose="02020603050405020304" pitchFamily="18" charset="0"/>
              </a:rPr>
              <a:t>) </a:t>
            </a:r>
            <a:r>
              <a:rPr lang="es-PE" altLang="en-US" sz="2000">
                <a:latin typeface="Symbol" panose="05050102010706020507" pitchFamily="18" charset="2"/>
                <a:ea typeface="Symbol" panose="05050102010706020507" pitchFamily="18" charset="2"/>
                <a:cs typeface="Symbol" panose="05050102010706020507" pitchFamily="18" charset="2"/>
              </a:rPr>
              <a:t></a:t>
            </a:r>
            <a:r>
              <a:rPr lang="es-PE" altLang="en-US" sz="2000">
                <a:latin typeface="Times New Roman" panose="02020603050405020304" pitchFamily="18" charset="0"/>
                <a:cs typeface="Times New Roman" panose="02020603050405020304" pitchFamily="18" charset="0"/>
              </a:rPr>
              <a:t> 325 </a:t>
            </a:r>
            <a:r>
              <a:rPr lang="es-PE" altLang="en-US" sz="2000" i="1">
                <a:latin typeface="Times New Roman" panose="02020603050405020304" pitchFamily="18" charset="0"/>
                <a:cs typeface="Times New Roman" panose="02020603050405020304" pitchFamily="18" charset="0"/>
              </a:rPr>
              <a:t>sen </a:t>
            </a:r>
            <a:r>
              <a:rPr lang="es-PE" altLang="en-US" sz="2000">
                <a:latin typeface="Times New Roman" panose="02020603050405020304" pitchFamily="18" charset="0"/>
                <a:cs typeface="Times New Roman" panose="02020603050405020304" pitchFamily="18" charset="0"/>
              </a:rPr>
              <a:t>(2</a:t>
            </a:r>
            <a:r>
              <a:rPr lang="es-PE" altLang="en-US" i="1">
                <a:latin typeface="Symbol" panose="05050102010706020507" pitchFamily="18" charset="2"/>
                <a:ea typeface="Symbol" panose="05050102010706020507" pitchFamily="18" charset="2"/>
                <a:cs typeface="Symbol" panose="05050102010706020507" pitchFamily="18" charset="2"/>
              </a:rPr>
              <a:t></a:t>
            </a:r>
            <a:r>
              <a:rPr lang="es-PE" altLang="en-US" sz="2000">
                <a:latin typeface="Times New Roman" panose="02020603050405020304" pitchFamily="18" charset="0"/>
                <a:cs typeface="Times New Roman" panose="02020603050405020304" pitchFamily="18" charset="0"/>
              </a:rPr>
              <a:t>.50.3.10</a:t>
            </a:r>
            <a:r>
              <a:rPr lang="es-PE" altLang="en-US" sz="2000" baseline="44000">
                <a:latin typeface="Symbol" panose="05050102010706020507" pitchFamily="18" charset="2"/>
                <a:ea typeface="Symbol" panose="05050102010706020507" pitchFamily="18" charset="2"/>
                <a:cs typeface="Symbol" panose="05050102010706020507" pitchFamily="18" charset="2"/>
              </a:rPr>
              <a:t></a:t>
            </a:r>
            <a:r>
              <a:rPr lang="es-PE" altLang="en-US" sz="2000" baseline="44000">
                <a:latin typeface="Times New Roman" panose="02020603050405020304" pitchFamily="18" charset="0"/>
                <a:cs typeface="Times New Roman" panose="02020603050405020304" pitchFamily="18" charset="0"/>
              </a:rPr>
              <a:t>3 </a:t>
            </a:r>
            <a:r>
              <a:rPr lang="es-PE" altLang="en-US" sz="2000">
                <a:latin typeface="Times New Roman" panose="02020603050405020304" pitchFamily="18" charset="0"/>
                <a:cs typeface="Times New Roman" panose="02020603050405020304" pitchFamily="18" charset="0"/>
              </a:rPr>
              <a:t>) </a:t>
            </a:r>
            <a:r>
              <a:rPr lang="es-PE" altLang="en-US" sz="2000">
                <a:latin typeface="Symbol" panose="05050102010706020507" pitchFamily="18" charset="2"/>
                <a:ea typeface="Symbol" panose="05050102010706020507" pitchFamily="18" charset="2"/>
                <a:cs typeface="Symbol" panose="05050102010706020507" pitchFamily="18" charset="2"/>
              </a:rPr>
              <a:t></a:t>
            </a:r>
            <a:r>
              <a:rPr lang="es-PE" altLang="en-US" sz="2000">
                <a:latin typeface="Times New Roman" panose="02020603050405020304" pitchFamily="18" charset="0"/>
                <a:cs typeface="Times New Roman" panose="02020603050405020304" pitchFamily="18" charset="0"/>
              </a:rPr>
              <a:t> 325 </a:t>
            </a:r>
            <a:r>
              <a:rPr lang="es-PE" altLang="en-US" sz="2000" i="1">
                <a:latin typeface="Times New Roman" panose="02020603050405020304" pitchFamily="18" charset="0"/>
                <a:cs typeface="Times New Roman" panose="02020603050405020304" pitchFamily="18" charset="0"/>
              </a:rPr>
              <a:t>sen</a:t>
            </a:r>
            <a:r>
              <a:rPr lang="es-PE" altLang="en-US" sz="2000">
                <a:latin typeface="Times New Roman" panose="02020603050405020304" pitchFamily="18" charset="0"/>
                <a:cs typeface="Times New Roman" panose="02020603050405020304" pitchFamily="18" charset="0"/>
              </a:rPr>
              <a:t>(0,3</a:t>
            </a:r>
            <a:r>
              <a:rPr lang="es-PE" altLang="en-US" i="1">
                <a:latin typeface="Symbol" panose="05050102010706020507" pitchFamily="18" charset="2"/>
                <a:ea typeface="Symbol" panose="05050102010706020507" pitchFamily="18" charset="2"/>
                <a:cs typeface="Symbol" panose="05050102010706020507" pitchFamily="18" charset="2"/>
              </a:rPr>
              <a:t></a:t>
            </a:r>
            <a:r>
              <a:rPr lang="es-PE" altLang="en-US" i="1">
                <a:latin typeface="Times New Roman" panose="02020603050405020304" pitchFamily="18" charset="0"/>
                <a:cs typeface="Times New Roman" panose="02020603050405020304" pitchFamily="18" charset="0"/>
              </a:rPr>
              <a:t> </a:t>
            </a:r>
            <a:r>
              <a:rPr lang="es-PE" altLang="en-US" sz="2000">
                <a:latin typeface="Times New Roman" panose="02020603050405020304" pitchFamily="18" charset="0"/>
                <a:cs typeface="Times New Roman" panose="02020603050405020304" pitchFamily="18" charset="0"/>
              </a:rPr>
              <a:t>) </a:t>
            </a:r>
            <a:r>
              <a:rPr lang="es-PE" altLang="en-US" sz="2000">
                <a:latin typeface="Symbol" panose="05050102010706020507" pitchFamily="18" charset="2"/>
                <a:ea typeface="Symbol" panose="05050102010706020507" pitchFamily="18" charset="2"/>
                <a:cs typeface="Symbol" panose="05050102010706020507" pitchFamily="18" charset="2"/>
              </a:rPr>
              <a:t></a:t>
            </a:r>
            <a:r>
              <a:rPr lang="es-PE" altLang="en-US" sz="2000">
                <a:latin typeface="Times New Roman" panose="02020603050405020304" pitchFamily="18" charset="0"/>
                <a:cs typeface="Times New Roman" panose="02020603050405020304" pitchFamily="18" charset="0"/>
              </a:rPr>
              <a:t> 262,93</a:t>
            </a:r>
            <a:r>
              <a:rPr lang="es-PE" altLang="en-US" sz="2000" i="1">
                <a:latin typeface="Times New Roman" panose="02020603050405020304" pitchFamily="18" charset="0"/>
                <a:cs typeface="Times New Roman" panose="02020603050405020304" pitchFamily="18" charset="0"/>
              </a:rPr>
              <a:t>V</a:t>
            </a:r>
            <a:endParaRPr lang="es-PE" altLang="en-US" sz="2000">
              <a:latin typeface="Times New Roman" panose="02020603050405020304" pitchFamily="18" charset="0"/>
              <a:cs typeface="Times New Roman" panose="02020603050405020304" pitchFamily="18" charset="0"/>
            </a:endParaRPr>
          </a:p>
          <a:p>
            <a:pPr>
              <a:lnSpc>
                <a:spcPts val="1025"/>
              </a:lnSpc>
              <a:spcBef>
                <a:spcPct val="0"/>
              </a:spcBef>
              <a:buFontTx/>
              <a:buNone/>
            </a:pPr>
            <a:r>
              <a:rPr lang="es-PE" altLang="en-US" sz="1400" i="1">
                <a:latin typeface="Times New Roman" panose="02020603050405020304" pitchFamily="18" charset="0"/>
                <a:cs typeface="Times New Roman" panose="02020603050405020304" pitchFamily="18" charset="0"/>
              </a:rPr>
              <a:t>o</a:t>
            </a:r>
            <a:endParaRPr lang="es-PE" altLang="en-US" sz="1400">
              <a:latin typeface="Times New Roman" panose="02020603050405020304" pitchFamily="18" charset="0"/>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FCEACA6F-8C67-42DF-81B5-12625B45F494}"/>
              </a:ext>
            </a:extLst>
          </p:cNvPr>
          <p:cNvSpPr txBox="1">
            <a:spLocks noGrp="1"/>
          </p:cNvSpPr>
          <p:nvPr>
            <p:ph type="title"/>
          </p:nvPr>
        </p:nvSpPr>
        <p:spPr>
          <a:xfrm>
            <a:off x="-549275" y="573088"/>
            <a:ext cx="8491538" cy="430212"/>
          </a:xfrm>
        </p:spPr>
        <p:txBody>
          <a:bodyPr lIns="0" tIns="0" rIns="0" bIns="0" rtlCol="0">
            <a:spAutoFit/>
          </a:bodyPr>
          <a:lstStyle/>
          <a:p>
            <a:pPr marL="2569210">
              <a:defRPr/>
            </a:pPr>
            <a:r>
              <a:rPr sz="2800" i="1" spc="-15" dirty="0">
                <a:solidFill>
                  <a:srgbClr val="FF0000"/>
                </a:solidFill>
                <a:latin typeface="Times New Roman"/>
                <a:cs typeface="Times New Roman"/>
              </a:rPr>
              <a:t>REPRESENTACIÓN</a:t>
            </a:r>
            <a:r>
              <a:rPr sz="2800" i="1" spc="-30" dirty="0">
                <a:solidFill>
                  <a:srgbClr val="FF0000"/>
                </a:solidFill>
                <a:latin typeface="Times New Roman"/>
                <a:cs typeface="Times New Roman"/>
              </a:rPr>
              <a:t> </a:t>
            </a:r>
            <a:r>
              <a:rPr sz="2800" i="1" spc="-20" dirty="0">
                <a:solidFill>
                  <a:srgbClr val="FF0000"/>
                </a:solidFill>
                <a:latin typeface="Times New Roman"/>
                <a:cs typeface="Times New Roman"/>
              </a:rPr>
              <a:t>FASORIAL:</a:t>
            </a:r>
            <a:endParaRPr sz="2800" i="1" dirty="0">
              <a:solidFill>
                <a:srgbClr val="FF0000"/>
              </a:solidFill>
              <a:latin typeface="Times New Roman"/>
              <a:cs typeface="Times New Roman"/>
            </a:endParaRPr>
          </a:p>
        </p:txBody>
      </p:sp>
      <p:sp>
        <p:nvSpPr>
          <p:cNvPr id="26627" name="object 3">
            <a:extLst>
              <a:ext uri="{FF2B5EF4-FFF2-40B4-BE49-F238E27FC236}">
                <a16:creationId xmlns:a16="http://schemas.microsoft.com/office/drawing/2014/main" id="{2F6518D8-11B3-463E-BF0D-D9264F690F07}"/>
              </a:ext>
            </a:extLst>
          </p:cNvPr>
          <p:cNvSpPr txBox="1">
            <a:spLocks noChangeArrowheads="1"/>
          </p:cNvSpPr>
          <p:nvPr/>
        </p:nvSpPr>
        <p:spPr bwMode="auto">
          <a:xfrm>
            <a:off x="231775" y="1312863"/>
            <a:ext cx="8680450"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s-PE" altLang="en-US" sz="1800">
                <a:cs typeface="Arial" panose="020B0604020202020204" pitchFamily="34" charset="0"/>
              </a:rPr>
              <a:t>Una función senoidal puede ser representada por un vector giratorio (figura 3), al que  se denomina fasor o vector de Fresnel, que tendrá las siguientes características:</a:t>
            </a:r>
          </a:p>
          <a:p>
            <a:pPr>
              <a:spcBef>
                <a:spcPct val="0"/>
              </a:spcBef>
              <a:buFont typeface="Wingdings" panose="05000000000000000000" pitchFamily="2" charset="2"/>
              <a:buChar char=""/>
            </a:pPr>
            <a:r>
              <a:rPr lang="es-PE" altLang="en-US" sz="1800">
                <a:cs typeface="Arial" panose="020B0604020202020204" pitchFamily="34" charset="0"/>
              </a:rPr>
              <a:t>Girará con una velocidad angular ω.</a:t>
            </a:r>
          </a:p>
          <a:p>
            <a:pPr>
              <a:spcBef>
                <a:spcPct val="0"/>
              </a:spcBef>
              <a:buFont typeface="Wingdings" panose="05000000000000000000" pitchFamily="2" charset="2"/>
              <a:buChar char=""/>
            </a:pPr>
            <a:r>
              <a:rPr lang="es-PE" altLang="en-US" sz="1800">
                <a:cs typeface="Arial" panose="020B0604020202020204" pitchFamily="34" charset="0"/>
              </a:rPr>
              <a:t>Su módulo será el valor máximo o el eficaz, según convenga</a:t>
            </a:r>
          </a:p>
        </p:txBody>
      </p:sp>
      <p:sp>
        <p:nvSpPr>
          <p:cNvPr id="26628" name="object 4">
            <a:extLst>
              <a:ext uri="{FF2B5EF4-FFF2-40B4-BE49-F238E27FC236}">
                <a16:creationId xmlns:a16="http://schemas.microsoft.com/office/drawing/2014/main" id="{C0FD16D8-4469-463C-903F-3F11CE48642B}"/>
              </a:ext>
            </a:extLst>
          </p:cNvPr>
          <p:cNvSpPr>
            <a:spLocks noChangeArrowheads="1"/>
          </p:cNvSpPr>
          <p:nvPr/>
        </p:nvSpPr>
        <p:spPr bwMode="auto">
          <a:xfrm>
            <a:off x="1981200" y="2362200"/>
            <a:ext cx="5453063" cy="2200275"/>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s-PE" altLang="en-US" sz="1800"/>
          </a:p>
        </p:txBody>
      </p:sp>
      <p:sp>
        <p:nvSpPr>
          <p:cNvPr id="26629" name="object 5">
            <a:extLst>
              <a:ext uri="{FF2B5EF4-FFF2-40B4-BE49-F238E27FC236}">
                <a16:creationId xmlns:a16="http://schemas.microsoft.com/office/drawing/2014/main" id="{EDAF874B-C73A-4CE6-B293-7FA9F9BD58AE}"/>
              </a:ext>
            </a:extLst>
          </p:cNvPr>
          <p:cNvSpPr txBox="1">
            <a:spLocks noChangeArrowheads="1"/>
          </p:cNvSpPr>
          <p:nvPr/>
        </p:nvSpPr>
        <p:spPr bwMode="auto">
          <a:xfrm>
            <a:off x="79375" y="4483100"/>
            <a:ext cx="898525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just">
              <a:spcBef>
                <a:spcPct val="0"/>
              </a:spcBef>
              <a:buFontTx/>
              <a:buNone/>
            </a:pPr>
            <a:r>
              <a:rPr lang="es-PE" altLang="en-US" sz="1800" b="1">
                <a:cs typeface="Arial" panose="020B0604020202020204" pitchFamily="34" charset="0"/>
              </a:rPr>
              <a:t>Figura 3</a:t>
            </a:r>
            <a:r>
              <a:rPr lang="es-PE" altLang="en-US" sz="1800">
                <a:cs typeface="Arial" panose="020B0604020202020204" pitchFamily="34" charset="0"/>
              </a:rPr>
              <a:t>: Representación fasorial de una onda senoidal</a:t>
            </a:r>
          </a:p>
          <a:p>
            <a:pPr>
              <a:spcBef>
                <a:spcPts val="38"/>
              </a:spcBef>
              <a:buFontTx/>
              <a:buNone/>
            </a:pPr>
            <a:endParaRPr lang="es-PE" altLang="en-US" sz="1800">
              <a:latin typeface="Times New Roman" panose="02020603050405020304" pitchFamily="18" charset="0"/>
              <a:cs typeface="Times New Roman" panose="02020603050405020304" pitchFamily="18" charset="0"/>
            </a:endParaRPr>
          </a:p>
          <a:p>
            <a:pPr algn="just">
              <a:spcBef>
                <a:spcPct val="0"/>
              </a:spcBef>
              <a:buFontTx/>
              <a:buNone/>
            </a:pPr>
            <a:r>
              <a:rPr lang="es-PE" altLang="en-US" sz="1800">
                <a:cs typeface="Arial" panose="020B0604020202020204" pitchFamily="34" charset="0"/>
              </a:rPr>
              <a:t>La razón de utilizar la representación fasorial está en la simplificación que ello supone.  Matemáticamente, un fasor puede ser definido fácilmente por un número complejo, por  lo que puede emplearse la teoría de cálculo de estos números para el análisis de  sistemas de corriente alterna.</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96CC330B-88BF-43C3-9246-A31CA2450E4E}"/>
              </a:ext>
            </a:extLst>
          </p:cNvPr>
          <p:cNvSpPr txBox="1">
            <a:spLocks noGrp="1"/>
          </p:cNvSpPr>
          <p:nvPr>
            <p:ph type="title"/>
          </p:nvPr>
        </p:nvSpPr>
        <p:spPr>
          <a:xfrm>
            <a:off x="1131888" y="533400"/>
            <a:ext cx="6646862" cy="544513"/>
          </a:xfrm>
        </p:spPr>
        <p:txBody>
          <a:bodyPr lIns="0" tIns="12065" rIns="0" bIns="0" rtlCol="0">
            <a:spAutoFit/>
          </a:bodyPr>
          <a:lstStyle/>
          <a:p>
            <a:pPr marL="12700">
              <a:spcBef>
                <a:spcPts val="95"/>
              </a:spcBef>
              <a:defRPr/>
            </a:pPr>
            <a:r>
              <a:rPr sz="3400" spc="-5" dirty="0">
                <a:solidFill>
                  <a:srgbClr val="FF0000"/>
                </a:solidFill>
              </a:rPr>
              <a:t>Corriente Alterna</a:t>
            </a:r>
            <a:r>
              <a:rPr sz="3400" spc="-30" dirty="0">
                <a:solidFill>
                  <a:srgbClr val="FF0000"/>
                </a:solidFill>
              </a:rPr>
              <a:t> </a:t>
            </a:r>
            <a:r>
              <a:rPr sz="3400" spc="-5" dirty="0">
                <a:solidFill>
                  <a:srgbClr val="FF0000"/>
                </a:solidFill>
              </a:rPr>
              <a:t>(senoidal)</a:t>
            </a:r>
            <a:endParaRPr sz="3400" dirty="0">
              <a:solidFill>
                <a:srgbClr val="FF0000"/>
              </a:solidFill>
            </a:endParaRPr>
          </a:p>
        </p:txBody>
      </p:sp>
      <p:sp>
        <p:nvSpPr>
          <p:cNvPr id="27651" name="object 3">
            <a:extLst>
              <a:ext uri="{FF2B5EF4-FFF2-40B4-BE49-F238E27FC236}">
                <a16:creationId xmlns:a16="http://schemas.microsoft.com/office/drawing/2014/main" id="{B0D9E689-9EB5-4455-91EC-5B894520563E}"/>
              </a:ext>
            </a:extLst>
          </p:cNvPr>
          <p:cNvSpPr>
            <a:spLocks noChangeArrowheads="1"/>
          </p:cNvSpPr>
          <p:nvPr/>
        </p:nvSpPr>
        <p:spPr bwMode="auto">
          <a:xfrm>
            <a:off x="4646613" y="4203700"/>
            <a:ext cx="4224337" cy="2174875"/>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s-PE" altLang="en-US" sz="1800"/>
          </a:p>
        </p:txBody>
      </p:sp>
      <p:sp>
        <p:nvSpPr>
          <p:cNvPr id="27652" name="object 4">
            <a:extLst>
              <a:ext uri="{FF2B5EF4-FFF2-40B4-BE49-F238E27FC236}">
                <a16:creationId xmlns:a16="http://schemas.microsoft.com/office/drawing/2014/main" id="{38DF19D5-F6F2-4A7F-B928-4FC5D7C89E25}"/>
              </a:ext>
            </a:extLst>
          </p:cNvPr>
          <p:cNvSpPr txBox="1">
            <a:spLocks noChangeArrowheads="1"/>
          </p:cNvSpPr>
          <p:nvPr/>
        </p:nvSpPr>
        <p:spPr bwMode="auto">
          <a:xfrm>
            <a:off x="88900" y="1287463"/>
            <a:ext cx="8734425" cy="337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3180" rIns="0" bIns="0">
            <a:spAutoFit/>
          </a:bodyPr>
          <a:lstStyle>
            <a:lvl1pPr marL="355600" indent="-342900">
              <a:spcBef>
                <a:spcPct val="20000"/>
              </a:spcBef>
              <a:buChar char="•"/>
              <a:tabLst>
                <a:tab pos="355600" algn="l"/>
              </a:tabLst>
              <a:defRPr sz="2400">
                <a:solidFill>
                  <a:schemeClr val="tx1"/>
                </a:solidFill>
                <a:latin typeface="Arial" panose="020B0604020202020204" pitchFamily="34" charset="0"/>
              </a:defRPr>
            </a:lvl1pPr>
            <a:lvl2pPr marL="742950" indent="-285750">
              <a:spcBef>
                <a:spcPct val="20000"/>
              </a:spcBef>
              <a:buChar char="–"/>
              <a:tabLst>
                <a:tab pos="355600" algn="l"/>
              </a:tabLst>
              <a:defRPr sz="2000">
                <a:solidFill>
                  <a:schemeClr val="tx1"/>
                </a:solidFill>
                <a:latin typeface="Arial" panose="020B0604020202020204" pitchFamily="34" charset="0"/>
              </a:defRPr>
            </a:lvl2pPr>
            <a:lvl3pPr marL="1143000" indent="-228600">
              <a:spcBef>
                <a:spcPct val="20000"/>
              </a:spcBef>
              <a:buChar char="•"/>
              <a:tabLst>
                <a:tab pos="355600" algn="l"/>
              </a:tabLst>
              <a:defRPr>
                <a:solidFill>
                  <a:schemeClr val="tx1"/>
                </a:solidFill>
                <a:latin typeface="Arial" panose="020B0604020202020204" pitchFamily="34" charset="0"/>
              </a:defRPr>
            </a:lvl3pPr>
            <a:lvl4pPr marL="1600200" indent="-228600">
              <a:spcBef>
                <a:spcPct val="20000"/>
              </a:spcBef>
              <a:buChar char="–"/>
              <a:tabLst>
                <a:tab pos="355600" algn="l"/>
              </a:tabLst>
              <a:defRPr sz="1600">
                <a:solidFill>
                  <a:schemeClr val="tx1"/>
                </a:solidFill>
                <a:latin typeface="Arial" panose="020B0604020202020204" pitchFamily="34" charset="0"/>
              </a:defRPr>
            </a:lvl4pPr>
            <a:lvl5pPr marL="2057400" indent="-228600">
              <a:spcBef>
                <a:spcPct val="20000"/>
              </a:spcBef>
              <a:buChar char="»"/>
              <a:tabLst>
                <a:tab pos="355600" algn="l"/>
              </a:tabLst>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355600" algn="l"/>
              </a:tabLst>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355600" algn="l"/>
              </a:tabLst>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355600" algn="l"/>
              </a:tabLst>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355600" algn="l"/>
              </a:tabLst>
              <a:defRPr sz="1600">
                <a:solidFill>
                  <a:schemeClr val="tx1"/>
                </a:solidFill>
                <a:latin typeface="Arial" panose="020B0604020202020204" pitchFamily="34" charset="0"/>
              </a:defRPr>
            </a:lvl9pPr>
          </a:lstStyle>
          <a:p>
            <a:pPr algn="just">
              <a:lnSpc>
                <a:spcPct val="90000"/>
              </a:lnSpc>
              <a:spcBef>
                <a:spcPts val="338"/>
              </a:spcBef>
            </a:pPr>
            <a:r>
              <a:rPr lang="es-PE" altLang="en-US" sz="2000" i="1" u="sng" dirty="0">
                <a:cs typeface="Arial" panose="020B0604020202020204" pitchFamily="34" charset="0"/>
              </a:rPr>
              <a:t>Frecuencia</a:t>
            </a:r>
            <a:r>
              <a:rPr lang="es-PE" altLang="en-US" sz="2000" dirty="0">
                <a:cs typeface="Arial" panose="020B0604020202020204" pitchFamily="34" charset="0"/>
              </a:rPr>
              <a:t>, f, es el número de  veces por unidad de tiempo que  se modifica el sentido de  movimiento de los electrones.  (Hz)</a:t>
            </a:r>
          </a:p>
          <a:p>
            <a:pPr>
              <a:spcBef>
                <a:spcPct val="0"/>
              </a:spcBef>
            </a:pPr>
            <a:endParaRPr lang="es-PE" altLang="en-US" sz="2500" dirty="0">
              <a:latin typeface="Times New Roman" panose="02020603050405020304" pitchFamily="18" charset="0"/>
              <a:cs typeface="Times New Roman" panose="02020603050405020304" pitchFamily="18" charset="0"/>
            </a:endParaRPr>
          </a:p>
          <a:p>
            <a:pPr>
              <a:lnSpc>
                <a:spcPts val="2275"/>
              </a:lnSpc>
              <a:spcBef>
                <a:spcPct val="0"/>
              </a:spcBef>
            </a:pPr>
            <a:r>
              <a:rPr lang="es-PE" altLang="en-US" sz="2000" i="1" u="sng" dirty="0">
                <a:cs typeface="Arial" panose="020B0604020202020204" pitchFamily="34" charset="0"/>
              </a:rPr>
              <a:t>Periodo</a:t>
            </a:r>
            <a:r>
              <a:rPr lang="es-PE" altLang="en-US" sz="2000" dirty="0">
                <a:cs typeface="Arial" panose="020B0604020202020204" pitchFamily="34" charset="0"/>
              </a:rPr>
              <a:t>, T, es el tiempo que se tarda en realizar un ciclo. (s)</a:t>
            </a:r>
          </a:p>
          <a:p>
            <a:pPr>
              <a:spcBef>
                <a:spcPts val="200"/>
              </a:spcBef>
              <a:buFontTx/>
              <a:buNone/>
            </a:pPr>
            <a:r>
              <a:rPr lang="es-PE" altLang="en-US" sz="1600" dirty="0">
                <a:cs typeface="Arial" panose="020B0604020202020204" pitchFamily="34" charset="0"/>
              </a:rPr>
              <a:t>                                                                       T=1/f</a:t>
            </a:r>
          </a:p>
          <a:p>
            <a:pPr>
              <a:spcBef>
                <a:spcPts val="13"/>
              </a:spcBef>
              <a:buFontTx/>
              <a:buNone/>
            </a:pPr>
            <a:endParaRPr lang="es-PE" altLang="en-US" sz="2200" dirty="0">
              <a:latin typeface="Times New Roman" panose="02020603050405020304" pitchFamily="18" charset="0"/>
              <a:cs typeface="Times New Roman" panose="02020603050405020304" pitchFamily="18" charset="0"/>
            </a:endParaRPr>
          </a:p>
          <a:p>
            <a:pPr algn="just">
              <a:lnSpc>
                <a:spcPts val="2163"/>
              </a:lnSpc>
              <a:spcBef>
                <a:spcPct val="0"/>
              </a:spcBef>
            </a:pPr>
            <a:r>
              <a:rPr lang="es-PE" altLang="en-US" sz="2000" i="1" u="sng" dirty="0">
                <a:cs typeface="Arial" panose="020B0604020202020204" pitchFamily="34" charset="0"/>
              </a:rPr>
              <a:t>Velocidad angular</a:t>
            </a:r>
            <a:r>
              <a:rPr lang="es-PE" altLang="en-US" sz="2000" dirty="0">
                <a:cs typeface="Arial" panose="020B0604020202020204" pitchFamily="34" charset="0"/>
              </a:rPr>
              <a:t>, </a:t>
            </a:r>
            <a:r>
              <a:rPr lang="es-PE" altLang="en-US" sz="2000" dirty="0">
                <a:latin typeface="Symbol" panose="05050102010706020507" pitchFamily="18" charset="2"/>
                <a:ea typeface="Symbol" panose="05050102010706020507" pitchFamily="18" charset="2"/>
                <a:cs typeface="Symbol" panose="05050102010706020507" pitchFamily="18" charset="2"/>
              </a:rPr>
              <a:t></a:t>
            </a:r>
            <a:r>
              <a:rPr lang="es-PE" altLang="en-US" sz="2000" dirty="0">
                <a:cs typeface="Arial" panose="020B0604020202020204" pitchFamily="34" charset="0"/>
              </a:rPr>
              <a:t>, velocidad  de giro del inducido en el  alternador.</a:t>
            </a:r>
          </a:p>
          <a:p>
            <a:pPr>
              <a:spcBef>
                <a:spcPts val="188"/>
              </a:spcBef>
              <a:buFontTx/>
              <a:buNone/>
            </a:pPr>
            <a:r>
              <a:rPr lang="es-PE" altLang="en-US" sz="1800" dirty="0">
                <a:latin typeface="Symbol" panose="05050102010706020507" pitchFamily="18" charset="2"/>
                <a:ea typeface="Symbol" panose="05050102010706020507" pitchFamily="18" charset="2"/>
                <a:cs typeface="Symbol" panose="05050102010706020507" pitchFamily="18" charset="2"/>
              </a:rPr>
              <a:t>                                                                     </a:t>
            </a:r>
            <a:r>
              <a:rPr lang="es-PE" altLang="en-US" sz="1800" dirty="0">
                <a:cs typeface="Arial" panose="020B0604020202020204" pitchFamily="34" charset="0"/>
              </a:rPr>
              <a:t>=2π·f</a:t>
            </a:r>
          </a:p>
          <a:p>
            <a:pPr>
              <a:spcBef>
                <a:spcPts val="13"/>
              </a:spcBef>
              <a:buFontTx/>
              <a:buNone/>
            </a:pPr>
            <a:endParaRPr lang="es-PE" altLang="en-US" sz="2300" dirty="0">
              <a:latin typeface="Times New Roman" panose="02020603050405020304" pitchFamily="18" charset="0"/>
              <a:cs typeface="Times New Roman" panose="02020603050405020304" pitchFamily="18" charset="0"/>
            </a:endParaRPr>
          </a:p>
          <a:p>
            <a:pPr>
              <a:spcBef>
                <a:spcPct val="0"/>
              </a:spcBef>
              <a:buFontTx/>
              <a:buNone/>
            </a:pPr>
            <a:r>
              <a:rPr lang="es-PE" altLang="en-US" sz="1800" dirty="0">
                <a:cs typeface="Arial" panose="020B0604020202020204" pitchFamily="34" charset="0"/>
              </a:rPr>
              <a:t>* Vamos a estudiar la CA </a:t>
            </a:r>
            <a:r>
              <a:rPr lang="es-PE" altLang="en-US" sz="1800" dirty="0" err="1">
                <a:cs typeface="Arial" panose="020B0604020202020204" pitchFamily="34" charset="0"/>
              </a:rPr>
              <a:t>senoidal</a:t>
            </a:r>
            <a:r>
              <a:rPr lang="es-PE" altLang="en-US" sz="1800" dirty="0">
                <a:cs typeface="Arial" panose="020B0604020202020204" pitchFamily="34" charset="0"/>
              </a:rPr>
              <a:t>; cuya variación viene dada por la  función trigonométrica.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ítulo 1">
            <a:extLst>
              <a:ext uri="{FF2B5EF4-FFF2-40B4-BE49-F238E27FC236}">
                <a16:creationId xmlns:a16="http://schemas.microsoft.com/office/drawing/2014/main" id="{BBB7B03C-72F1-417E-AEB6-EB003D809ADF}"/>
              </a:ext>
            </a:extLst>
          </p:cNvPr>
          <p:cNvSpPr>
            <a:spLocks noGrp="1"/>
          </p:cNvSpPr>
          <p:nvPr>
            <p:ph type="title"/>
          </p:nvPr>
        </p:nvSpPr>
        <p:spPr>
          <a:xfrm>
            <a:off x="896938" y="741363"/>
            <a:ext cx="7642225" cy="652462"/>
          </a:xfrm>
        </p:spPr>
        <p:txBody>
          <a:bodyPr/>
          <a:lstStyle/>
          <a:p>
            <a:r>
              <a:rPr lang="es-PE" altLang="en-US" sz="4000" i="1">
                <a:solidFill>
                  <a:srgbClr val="FF0000"/>
                </a:solidFill>
              </a:rPr>
              <a:t>ELECTRICIDAD </a:t>
            </a:r>
          </a:p>
        </p:txBody>
      </p:sp>
      <p:sp>
        <p:nvSpPr>
          <p:cNvPr id="11267" name="Rectángulo 3">
            <a:extLst>
              <a:ext uri="{FF2B5EF4-FFF2-40B4-BE49-F238E27FC236}">
                <a16:creationId xmlns:a16="http://schemas.microsoft.com/office/drawing/2014/main" id="{D3993A1D-5010-4537-A563-90847B97118C}"/>
              </a:ext>
            </a:extLst>
          </p:cNvPr>
          <p:cNvSpPr>
            <a:spLocks noChangeArrowheads="1"/>
          </p:cNvSpPr>
          <p:nvPr/>
        </p:nvSpPr>
        <p:spPr bwMode="auto">
          <a:xfrm>
            <a:off x="139700" y="1590675"/>
            <a:ext cx="8618538"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s-PE" altLang="en-US" sz="1800" i="1"/>
              <a:t>La </a:t>
            </a:r>
            <a:r>
              <a:rPr lang="es-PE" altLang="en-US" sz="1800" b="1" i="1"/>
              <a:t>electricidad</a:t>
            </a:r>
            <a:r>
              <a:rPr lang="es-PE" altLang="en-US" sz="1800" i="1"/>
              <a:t>​ es el conjunto de fenómenos físicos relacionados con la presencia y flujo de cargas eléctricas. </a:t>
            </a:r>
            <a:r>
              <a:rPr lang="es-PE" altLang="en-US" sz="1800" i="1" u="sng">
                <a:solidFill>
                  <a:srgbClr val="FF0000"/>
                </a:solidFill>
              </a:rPr>
              <a:t>Se manifiesta en una gran variedad de fenómenos como los rayos, la electricidad estática, la inducción electromagnética o el flujo de corriente eléctrica. </a:t>
            </a:r>
          </a:p>
          <a:p>
            <a:pPr>
              <a:spcBef>
                <a:spcPct val="0"/>
              </a:spcBef>
              <a:buFontTx/>
              <a:buNone/>
            </a:pPr>
            <a:endParaRPr lang="es-PE" altLang="en-US" sz="1800" i="1"/>
          </a:p>
          <a:p>
            <a:pPr>
              <a:spcBef>
                <a:spcPct val="0"/>
              </a:spcBef>
              <a:buFontTx/>
              <a:buNone/>
            </a:pPr>
            <a:r>
              <a:rPr lang="es-PE" altLang="en-US" sz="1800" i="1"/>
              <a:t>Es una forma de energía tan versátil que tiene un sinnúmero de aplicaciones, por ejemplo: </a:t>
            </a:r>
            <a:r>
              <a:rPr lang="es-PE" altLang="en-US" sz="1800" i="1" u="sng"/>
              <a:t>transporte, climatización, iluminación y computación.</a:t>
            </a:r>
          </a:p>
          <a:p>
            <a:pPr>
              <a:spcBef>
                <a:spcPct val="0"/>
              </a:spcBef>
              <a:buFontTx/>
              <a:buNone/>
            </a:pPr>
            <a:endParaRPr lang="es-PE" altLang="en-US" sz="1400" u="sng">
              <a:solidFill>
                <a:srgbClr val="222222"/>
              </a:solidFill>
            </a:endParaRPr>
          </a:p>
        </p:txBody>
      </p:sp>
      <p:pic>
        <p:nvPicPr>
          <p:cNvPr id="11268" name="Picture 2" descr="Resultado de imagen para electricidad">
            <a:extLst>
              <a:ext uri="{FF2B5EF4-FFF2-40B4-BE49-F238E27FC236}">
                <a16:creationId xmlns:a16="http://schemas.microsoft.com/office/drawing/2014/main" id="{5FB72A69-2E41-4154-8436-A9437CDFC6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8138" y="3938588"/>
            <a:ext cx="3508375"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uadroTexto 4">
            <a:extLst>
              <a:ext uri="{FF2B5EF4-FFF2-40B4-BE49-F238E27FC236}">
                <a16:creationId xmlns:a16="http://schemas.microsoft.com/office/drawing/2014/main" id="{633BF9AC-1F55-4D51-BA9A-C004249BB37A}"/>
              </a:ext>
            </a:extLst>
          </p:cNvPr>
          <p:cNvSpPr txBox="1"/>
          <p:nvPr/>
        </p:nvSpPr>
        <p:spPr>
          <a:xfrm>
            <a:off x="139700" y="4511675"/>
            <a:ext cx="5657418" cy="954107"/>
          </a:xfrm>
          <a:prstGeom prst="rect">
            <a:avLst/>
          </a:prstGeom>
          <a:noFill/>
        </p:spPr>
        <p:txBody>
          <a:bodyPr wrap="square">
            <a:spAutoFit/>
          </a:bodyPr>
          <a:lstStyle/>
          <a:p>
            <a:pPr>
              <a:defRPr/>
            </a:pPr>
            <a:r>
              <a:rPr lang="es-PE" sz="2800" i="1" u="sng" dirty="0">
                <a:solidFill>
                  <a:schemeClr val="tx2"/>
                </a:solidFill>
                <a:effectLst>
                  <a:outerShdw blurRad="38100" dist="38100" dir="2700000" algn="tl">
                    <a:srgbClr val="000000">
                      <a:alpha val="43137"/>
                    </a:srgbClr>
                  </a:outerShdw>
                </a:effectLst>
              </a:rPr>
              <a:t>¿ Diferencias entre la electricidad industrial y la electricidad doméstica?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object 2">
            <a:extLst>
              <a:ext uri="{FF2B5EF4-FFF2-40B4-BE49-F238E27FC236}">
                <a16:creationId xmlns:a16="http://schemas.microsoft.com/office/drawing/2014/main" id="{C459A995-F5DA-44AA-A35C-FF187C54AB4C}"/>
              </a:ext>
            </a:extLst>
          </p:cNvPr>
          <p:cNvSpPr>
            <a:spLocks/>
          </p:cNvSpPr>
          <p:nvPr/>
        </p:nvSpPr>
        <p:spPr bwMode="auto">
          <a:xfrm>
            <a:off x="0" y="6092825"/>
            <a:ext cx="1692275" cy="765175"/>
          </a:xfrm>
          <a:custGeom>
            <a:avLst/>
            <a:gdLst>
              <a:gd name="T0" fmla="*/ 0 w 1691639"/>
              <a:gd name="T1" fmla="*/ 764705 h 765175"/>
              <a:gd name="T2" fmla="*/ 1694184 w 1691639"/>
              <a:gd name="T3" fmla="*/ 764705 h 765175"/>
              <a:gd name="T4" fmla="*/ 1694184 w 1691639"/>
              <a:gd name="T5" fmla="*/ 0 h 765175"/>
              <a:gd name="T6" fmla="*/ 0 w 1691639"/>
              <a:gd name="T7" fmla="*/ 0 h 765175"/>
              <a:gd name="T8" fmla="*/ 0 w 1691639"/>
              <a:gd name="T9" fmla="*/ 764705 h 7651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91639" h="765175">
                <a:moveTo>
                  <a:pt x="0" y="764705"/>
                </a:moveTo>
                <a:lnTo>
                  <a:pt x="1691639" y="764705"/>
                </a:lnTo>
                <a:lnTo>
                  <a:pt x="1691639" y="0"/>
                </a:lnTo>
                <a:lnTo>
                  <a:pt x="0" y="0"/>
                </a:lnTo>
                <a:lnTo>
                  <a:pt x="0" y="7647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3" name="object 3">
            <a:extLst>
              <a:ext uri="{FF2B5EF4-FFF2-40B4-BE49-F238E27FC236}">
                <a16:creationId xmlns:a16="http://schemas.microsoft.com/office/drawing/2014/main" id="{B077F678-A457-405B-8BAA-79B7B7C2FEE2}"/>
              </a:ext>
            </a:extLst>
          </p:cNvPr>
          <p:cNvSpPr txBox="1">
            <a:spLocks noGrp="1"/>
          </p:cNvSpPr>
          <p:nvPr>
            <p:ph type="title"/>
          </p:nvPr>
        </p:nvSpPr>
        <p:spPr>
          <a:xfrm>
            <a:off x="2903538" y="557213"/>
            <a:ext cx="1857375" cy="382587"/>
          </a:xfrm>
        </p:spPr>
        <p:txBody>
          <a:bodyPr lIns="0" tIns="12065" rIns="0" bIns="0" rtlCol="0">
            <a:spAutoFit/>
          </a:bodyPr>
          <a:lstStyle/>
          <a:p>
            <a:pPr marL="12700">
              <a:spcBef>
                <a:spcPts val="95"/>
              </a:spcBef>
              <a:defRPr/>
            </a:pPr>
            <a:r>
              <a:rPr spc="-10" dirty="0">
                <a:solidFill>
                  <a:srgbClr val="FF0000"/>
                </a:solidFill>
              </a:rPr>
              <a:t>SENOIDES</a:t>
            </a:r>
          </a:p>
        </p:txBody>
      </p:sp>
      <p:sp>
        <p:nvSpPr>
          <p:cNvPr id="28676" name="object 4">
            <a:extLst>
              <a:ext uri="{FF2B5EF4-FFF2-40B4-BE49-F238E27FC236}">
                <a16:creationId xmlns:a16="http://schemas.microsoft.com/office/drawing/2014/main" id="{D9B82921-5535-46E3-A5D3-600DE1B43CD3}"/>
              </a:ext>
            </a:extLst>
          </p:cNvPr>
          <p:cNvSpPr>
            <a:spLocks/>
          </p:cNvSpPr>
          <p:nvPr/>
        </p:nvSpPr>
        <p:spPr bwMode="auto">
          <a:xfrm>
            <a:off x="1254125" y="3214688"/>
            <a:ext cx="723900" cy="212725"/>
          </a:xfrm>
          <a:custGeom>
            <a:avLst/>
            <a:gdLst>
              <a:gd name="T0" fmla="*/ 656234 w 723900"/>
              <a:gd name="T1" fmla="*/ 0 h 212089"/>
              <a:gd name="T2" fmla="*/ 653186 w 723900"/>
              <a:gd name="T3" fmla="*/ 8740 h 212089"/>
              <a:gd name="T4" fmla="*/ 665453 w 723900"/>
              <a:gd name="T5" fmla="*/ 14114 h 212089"/>
              <a:gd name="T6" fmla="*/ 675982 w 723900"/>
              <a:gd name="T7" fmla="*/ 21560 h 212089"/>
              <a:gd name="T8" fmla="*/ 697402 w 723900"/>
              <a:gd name="T9" fmla="*/ 56099 h 212089"/>
              <a:gd name="T10" fmla="*/ 704367 w 723900"/>
              <a:gd name="T11" fmla="*/ 106165 h 212089"/>
              <a:gd name="T12" fmla="*/ 703583 w 723900"/>
              <a:gd name="T13" fmla="*/ 125061 h 212089"/>
              <a:gd name="T14" fmla="*/ 691921 w 723900"/>
              <a:gd name="T15" fmla="*/ 171330 h 212089"/>
              <a:gd name="T16" fmla="*/ 665614 w 723900"/>
              <a:gd name="T17" fmla="*/ 200249 h 212089"/>
              <a:gd name="T18" fmla="*/ 653567 w 723900"/>
              <a:gd name="T19" fmla="*/ 205648 h 212089"/>
              <a:gd name="T20" fmla="*/ 656234 w 723900"/>
              <a:gd name="T21" fmla="*/ 214388 h 212089"/>
              <a:gd name="T22" fmla="*/ 696632 w 723900"/>
              <a:gd name="T23" fmla="*/ 189969 h 212089"/>
              <a:gd name="T24" fmla="*/ 719353 w 723900"/>
              <a:gd name="T25" fmla="*/ 145062 h 212089"/>
              <a:gd name="T26" fmla="*/ 723671 w 723900"/>
              <a:gd name="T27" fmla="*/ 107195 h 212089"/>
              <a:gd name="T28" fmla="*/ 722595 w 723900"/>
              <a:gd name="T29" fmla="*/ 87578 h 212089"/>
              <a:gd name="T30" fmla="*/ 706272 w 723900"/>
              <a:gd name="T31" fmla="*/ 37531 h 212089"/>
              <a:gd name="T32" fmla="*/ 671571 w 723900"/>
              <a:gd name="T33" fmla="*/ 5612 h 212089"/>
              <a:gd name="T34" fmla="*/ 656234 w 723900"/>
              <a:gd name="T35" fmla="*/ 0 h 212089"/>
              <a:gd name="T36" fmla="*/ 67589 w 723900"/>
              <a:gd name="T37" fmla="*/ 0 h 212089"/>
              <a:gd name="T38" fmla="*/ 27120 w 723900"/>
              <a:gd name="T39" fmla="*/ 24401 h 212089"/>
              <a:gd name="T40" fmla="*/ 4364 w 723900"/>
              <a:gd name="T41" fmla="*/ 69422 h 212089"/>
              <a:gd name="T42" fmla="*/ 0 w 723900"/>
              <a:gd name="T43" fmla="*/ 107195 h 212089"/>
              <a:gd name="T44" fmla="*/ 1088 w 723900"/>
              <a:gd name="T45" fmla="*/ 126880 h 212089"/>
              <a:gd name="T46" fmla="*/ 17424 w 723900"/>
              <a:gd name="T47" fmla="*/ 176857 h 212089"/>
              <a:gd name="T48" fmla="*/ 52160 w 723900"/>
              <a:gd name="T49" fmla="*/ 208722 h 212089"/>
              <a:gd name="T50" fmla="*/ 67589 w 723900"/>
              <a:gd name="T51" fmla="*/ 214388 h 212089"/>
              <a:gd name="T52" fmla="*/ 70256 w 723900"/>
              <a:gd name="T53" fmla="*/ 205648 h 212089"/>
              <a:gd name="T54" fmla="*/ 58155 w 723900"/>
              <a:gd name="T55" fmla="*/ 200249 h 212089"/>
              <a:gd name="T56" fmla="*/ 47745 w 723900"/>
              <a:gd name="T57" fmla="*/ 192730 h 212089"/>
              <a:gd name="T58" fmla="*/ 26401 w 723900"/>
              <a:gd name="T59" fmla="*/ 157641 h 212089"/>
              <a:gd name="T60" fmla="*/ 19329 w 723900"/>
              <a:gd name="T61" fmla="*/ 106165 h 212089"/>
              <a:gd name="T62" fmla="*/ 20115 w 723900"/>
              <a:gd name="T63" fmla="*/ 87822 h 212089"/>
              <a:gd name="T64" fmla="*/ 31902 w 723900"/>
              <a:gd name="T65" fmla="*/ 42671 h 212089"/>
              <a:gd name="T66" fmla="*/ 58316 w 723900"/>
              <a:gd name="T67" fmla="*/ 14114 h 212089"/>
              <a:gd name="T68" fmla="*/ 70510 w 723900"/>
              <a:gd name="T69" fmla="*/ 8740 h 212089"/>
              <a:gd name="T70" fmla="*/ 67589 w 723900"/>
              <a:gd name="T71" fmla="*/ 0 h 21208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23900" h="212089">
                <a:moveTo>
                  <a:pt x="656234" y="0"/>
                </a:moveTo>
                <a:lnTo>
                  <a:pt x="653186" y="8636"/>
                </a:lnTo>
                <a:lnTo>
                  <a:pt x="665453" y="13946"/>
                </a:lnTo>
                <a:lnTo>
                  <a:pt x="675982" y="21304"/>
                </a:lnTo>
                <a:lnTo>
                  <a:pt x="697402" y="55431"/>
                </a:lnTo>
                <a:lnTo>
                  <a:pt x="704367" y="104901"/>
                </a:lnTo>
                <a:lnTo>
                  <a:pt x="703583" y="123571"/>
                </a:lnTo>
                <a:lnTo>
                  <a:pt x="691921" y="169290"/>
                </a:lnTo>
                <a:lnTo>
                  <a:pt x="665614" y="197865"/>
                </a:lnTo>
                <a:lnTo>
                  <a:pt x="653567" y="203200"/>
                </a:lnTo>
                <a:lnTo>
                  <a:pt x="656234" y="211836"/>
                </a:lnTo>
                <a:lnTo>
                  <a:pt x="696632" y="187707"/>
                </a:lnTo>
                <a:lnTo>
                  <a:pt x="719353" y="143335"/>
                </a:lnTo>
                <a:lnTo>
                  <a:pt x="723671" y="105918"/>
                </a:lnTo>
                <a:lnTo>
                  <a:pt x="722595" y="86536"/>
                </a:lnTo>
                <a:lnTo>
                  <a:pt x="706272" y="37084"/>
                </a:lnTo>
                <a:lnTo>
                  <a:pt x="671571" y="5544"/>
                </a:lnTo>
                <a:lnTo>
                  <a:pt x="656234" y="0"/>
                </a:lnTo>
                <a:close/>
              </a:path>
              <a:path w="723900" h="212089">
                <a:moveTo>
                  <a:pt x="67589" y="0"/>
                </a:moveTo>
                <a:lnTo>
                  <a:pt x="27120" y="24110"/>
                </a:lnTo>
                <a:lnTo>
                  <a:pt x="4364" y="68595"/>
                </a:lnTo>
                <a:lnTo>
                  <a:pt x="0" y="105918"/>
                </a:lnTo>
                <a:lnTo>
                  <a:pt x="1088" y="125370"/>
                </a:lnTo>
                <a:lnTo>
                  <a:pt x="17424" y="174751"/>
                </a:lnTo>
                <a:lnTo>
                  <a:pt x="52160" y="206238"/>
                </a:lnTo>
                <a:lnTo>
                  <a:pt x="67589" y="211836"/>
                </a:lnTo>
                <a:lnTo>
                  <a:pt x="70256" y="203200"/>
                </a:lnTo>
                <a:lnTo>
                  <a:pt x="58155" y="197865"/>
                </a:lnTo>
                <a:lnTo>
                  <a:pt x="47745" y="190436"/>
                </a:lnTo>
                <a:lnTo>
                  <a:pt x="26401" y="155765"/>
                </a:lnTo>
                <a:lnTo>
                  <a:pt x="19329" y="104901"/>
                </a:lnTo>
                <a:lnTo>
                  <a:pt x="20115" y="86776"/>
                </a:lnTo>
                <a:lnTo>
                  <a:pt x="31902" y="42163"/>
                </a:lnTo>
                <a:lnTo>
                  <a:pt x="58316" y="13946"/>
                </a:lnTo>
                <a:lnTo>
                  <a:pt x="70510" y="8636"/>
                </a:lnTo>
                <a:lnTo>
                  <a:pt x="6758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8677" name="object 5">
            <a:extLst>
              <a:ext uri="{FF2B5EF4-FFF2-40B4-BE49-F238E27FC236}">
                <a16:creationId xmlns:a16="http://schemas.microsoft.com/office/drawing/2014/main" id="{778ACAC1-E077-44BF-93DE-9DF4D02200DE}"/>
              </a:ext>
            </a:extLst>
          </p:cNvPr>
          <p:cNvSpPr>
            <a:spLocks/>
          </p:cNvSpPr>
          <p:nvPr/>
        </p:nvSpPr>
        <p:spPr bwMode="auto">
          <a:xfrm>
            <a:off x="1282700" y="3489325"/>
            <a:ext cx="725488" cy="211138"/>
          </a:xfrm>
          <a:custGeom>
            <a:avLst/>
            <a:gdLst>
              <a:gd name="T0" fmla="*/ 658890 w 725169"/>
              <a:gd name="T1" fmla="*/ 0 h 212089"/>
              <a:gd name="T2" fmla="*/ 655837 w 725169"/>
              <a:gd name="T3" fmla="*/ 8482 h 212089"/>
              <a:gd name="T4" fmla="*/ 668127 w 725169"/>
              <a:gd name="T5" fmla="*/ 13697 h 212089"/>
              <a:gd name="T6" fmla="*/ 678673 w 725169"/>
              <a:gd name="T7" fmla="*/ 20924 h 212089"/>
              <a:gd name="T8" fmla="*/ 700131 w 725169"/>
              <a:gd name="T9" fmla="*/ 54444 h 212089"/>
              <a:gd name="T10" fmla="*/ 707110 w 725169"/>
              <a:gd name="T11" fmla="*/ 103033 h 212089"/>
              <a:gd name="T12" fmla="*/ 706323 w 725169"/>
              <a:gd name="T13" fmla="*/ 121368 h 212089"/>
              <a:gd name="T14" fmla="*/ 694639 w 725169"/>
              <a:gd name="T15" fmla="*/ 166274 h 212089"/>
              <a:gd name="T16" fmla="*/ 668288 w 725169"/>
              <a:gd name="T17" fmla="*/ 194341 h 212089"/>
              <a:gd name="T18" fmla="*/ 656219 w 725169"/>
              <a:gd name="T19" fmla="*/ 199579 h 212089"/>
              <a:gd name="T20" fmla="*/ 658890 w 725169"/>
              <a:gd name="T21" fmla="*/ 208061 h 212089"/>
              <a:gd name="T22" fmla="*/ 699359 w 725169"/>
              <a:gd name="T23" fmla="*/ 184363 h 212089"/>
              <a:gd name="T24" fmla="*/ 722120 w 725169"/>
              <a:gd name="T25" fmla="*/ 140781 h 212089"/>
              <a:gd name="T26" fmla="*/ 726445 w 725169"/>
              <a:gd name="T27" fmla="*/ 104029 h 212089"/>
              <a:gd name="T28" fmla="*/ 725370 w 725169"/>
              <a:gd name="T29" fmla="*/ 84994 h 212089"/>
              <a:gd name="T30" fmla="*/ 709016 w 725169"/>
              <a:gd name="T31" fmla="*/ 36422 h 212089"/>
              <a:gd name="T32" fmla="*/ 674254 w 725169"/>
              <a:gd name="T33" fmla="*/ 5444 h 212089"/>
              <a:gd name="T34" fmla="*/ 658890 w 725169"/>
              <a:gd name="T35" fmla="*/ 0 h 212089"/>
              <a:gd name="T36" fmla="*/ 67684 w 725169"/>
              <a:gd name="T37" fmla="*/ 0 h 212089"/>
              <a:gd name="T38" fmla="*/ 27142 w 725169"/>
              <a:gd name="T39" fmla="*/ 23680 h 212089"/>
              <a:gd name="T40" fmla="*/ 4373 w 725169"/>
              <a:gd name="T41" fmla="*/ 67373 h 212089"/>
              <a:gd name="T42" fmla="*/ 0 w 725169"/>
              <a:gd name="T43" fmla="*/ 104029 h 212089"/>
              <a:gd name="T44" fmla="*/ 1093 w 725169"/>
              <a:gd name="T45" fmla="*/ 123136 h 212089"/>
              <a:gd name="T46" fmla="*/ 17431 w 725169"/>
              <a:gd name="T47" fmla="*/ 171637 h 212089"/>
              <a:gd name="T48" fmla="*/ 52227 w 725169"/>
              <a:gd name="T49" fmla="*/ 202564 h 212089"/>
              <a:gd name="T50" fmla="*/ 67684 w 725169"/>
              <a:gd name="T51" fmla="*/ 208061 h 212089"/>
              <a:gd name="T52" fmla="*/ 70355 w 725169"/>
              <a:gd name="T53" fmla="*/ 199579 h 212089"/>
              <a:gd name="T54" fmla="*/ 58234 w 725169"/>
              <a:gd name="T55" fmla="*/ 194341 h 212089"/>
              <a:gd name="T56" fmla="*/ 47804 w 725169"/>
              <a:gd name="T57" fmla="*/ 187044 h 212089"/>
              <a:gd name="T58" fmla="*/ 26424 w 725169"/>
              <a:gd name="T59" fmla="*/ 152991 h 212089"/>
              <a:gd name="T60" fmla="*/ 19336 w 725169"/>
              <a:gd name="T61" fmla="*/ 103033 h 212089"/>
              <a:gd name="T62" fmla="*/ 20125 w 725169"/>
              <a:gd name="T63" fmla="*/ 85230 h 212089"/>
              <a:gd name="T64" fmla="*/ 31933 w 725169"/>
              <a:gd name="T65" fmla="*/ 41412 h 212089"/>
              <a:gd name="T66" fmla="*/ 58395 w 725169"/>
              <a:gd name="T67" fmla="*/ 13697 h 212089"/>
              <a:gd name="T68" fmla="*/ 70608 w 725169"/>
              <a:gd name="T69" fmla="*/ 8482 h 212089"/>
              <a:gd name="T70" fmla="*/ 67684 w 725169"/>
              <a:gd name="T71" fmla="*/ 0 h 21208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25169" h="212089">
                <a:moveTo>
                  <a:pt x="657732" y="0"/>
                </a:moveTo>
                <a:lnTo>
                  <a:pt x="654685" y="8636"/>
                </a:lnTo>
                <a:lnTo>
                  <a:pt x="666952" y="13946"/>
                </a:lnTo>
                <a:lnTo>
                  <a:pt x="677481" y="21304"/>
                </a:lnTo>
                <a:lnTo>
                  <a:pt x="698900" y="55431"/>
                </a:lnTo>
                <a:lnTo>
                  <a:pt x="705866" y="104901"/>
                </a:lnTo>
                <a:lnTo>
                  <a:pt x="705082" y="123570"/>
                </a:lnTo>
                <a:lnTo>
                  <a:pt x="693419" y="169290"/>
                </a:lnTo>
                <a:lnTo>
                  <a:pt x="667113" y="197865"/>
                </a:lnTo>
                <a:lnTo>
                  <a:pt x="655066" y="203199"/>
                </a:lnTo>
                <a:lnTo>
                  <a:pt x="657732" y="211835"/>
                </a:lnTo>
                <a:lnTo>
                  <a:pt x="698130" y="187707"/>
                </a:lnTo>
                <a:lnTo>
                  <a:pt x="720851" y="143335"/>
                </a:lnTo>
                <a:lnTo>
                  <a:pt x="725169" y="105917"/>
                </a:lnTo>
                <a:lnTo>
                  <a:pt x="724094" y="86536"/>
                </a:lnTo>
                <a:lnTo>
                  <a:pt x="707770" y="37083"/>
                </a:lnTo>
                <a:lnTo>
                  <a:pt x="673070" y="5544"/>
                </a:lnTo>
                <a:lnTo>
                  <a:pt x="657732" y="0"/>
                </a:lnTo>
                <a:close/>
              </a:path>
              <a:path w="725169" h="212089">
                <a:moveTo>
                  <a:pt x="67564" y="0"/>
                </a:moveTo>
                <a:lnTo>
                  <a:pt x="27094" y="24110"/>
                </a:lnTo>
                <a:lnTo>
                  <a:pt x="4365" y="68595"/>
                </a:lnTo>
                <a:lnTo>
                  <a:pt x="0" y="105917"/>
                </a:lnTo>
                <a:lnTo>
                  <a:pt x="1093" y="125370"/>
                </a:lnTo>
                <a:lnTo>
                  <a:pt x="17399" y="174751"/>
                </a:lnTo>
                <a:lnTo>
                  <a:pt x="52135" y="206238"/>
                </a:lnTo>
                <a:lnTo>
                  <a:pt x="67564" y="211835"/>
                </a:lnTo>
                <a:lnTo>
                  <a:pt x="70231" y="203199"/>
                </a:lnTo>
                <a:lnTo>
                  <a:pt x="58130" y="197865"/>
                </a:lnTo>
                <a:lnTo>
                  <a:pt x="47720" y="190436"/>
                </a:lnTo>
                <a:lnTo>
                  <a:pt x="26376" y="155765"/>
                </a:lnTo>
                <a:lnTo>
                  <a:pt x="19303" y="104901"/>
                </a:lnTo>
                <a:lnTo>
                  <a:pt x="20089" y="86776"/>
                </a:lnTo>
                <a:lnTo>
                  <a:pt x="31877" y="42163"/>
                </a:lnTo>
                <a:lnTo>
                  <a:pt x="58291" y="13946"/>
                </a:lnTo>
                <a:lnTo>
                  <a:pt x="70484" y="8636"/>
                </a:lnTo>
                <a:lnTo>
                  <a:pt x="6756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8678" name="object 6">
            <a:extLst>
              <a:ext uri="{FF2B5EF4-FFF2-40B4-BE49-F238E27FC236}">
                <a16:creationId xmlns:a16="http://schemas.microsoft.com/office/drawing/2014/main" id="{6BB44C35-16B9-4D1D-A1F2-196882FBBB0E}"/>
              </a:ext>
            </a:extLst>
          </p:cNvPr>
          <p:cNvSpPr txBox="1">
            <a:spLocks noChangeArrowheads="1"/>
          </p:cNvSpPr>
          <p:nvPr/>
        </p:nvSpPr>
        <p:spPr bwMode="auto">
          <a:xfrm>
            <a:off x="473075" y="1223963"/>
            <a:ext cx="5765800" cy="304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ts val="100"/>
              </a:spcBef>
              <a:buFontTx/>
              <a:buNone/>
            </a:pPr>
            <a:r>
              <a:rPr lang="es-PE" altLang="en-US" sz="1800" b="1">
                <a:cs typeface="Arial" panose="020B0604020202020204" pitchFamily="34" charset="0"/>
              </a:rPr>
              <a:t>Conversión seno-coseno</a:t>
            </a:r>
            <a:endParaRPr lang="es-PE" altLang="en-US" sz="1800">
              <a:cs typeface="Arial" panose="020B0604020202020204" pitchFamily="34" charset="0"/>
            </a:endParaRPr>
          </a:p>
          <a:p>
            <a:pPr>
              <a:spcBef>
                <a:spcPts val="25"/>
              </a:spcBef>
              <a:buFontTx/>
              <a:buNone/>
            </a:pPr>
            <a:endParaRPr lang="es-PE" altLang="en-US" sz="1800">
              <a:latin typeface="Times New Roman" panose="02020603050405020304" pitchFamily="18" charset="0"/>
              <a:cs typeface="Times New Roman" panose="02020603050405020304" pitchFamily="18" charset="0"/>
            </a:endParaRPr>
          </a:p>
          <a:p>
            <a:pPr>
              <a:spcBef>
                <a:spcPct val="0"/>
              </a:spcBef>
              <a:buFontTx/>
              <a:buNone/>
            </a:pPr>
            <a:r>
              <a:rPr lang="es-PE" altLang="en-US" sz="1800">
                <a:cs typeface="Arial" panose="020B0604020202020204" pitchFamily="34" charset="0"/>
              </a:rPr>
              <a:t>Un senoide se refiere ya sea al seno o al coseno.  Usualmente es útil expresarlas con amplitudes positivas.</a:t>
            </a:r>
          </a:p>
          <a:p>
            <a:pPr>
              <a:spcBef>
                <a:spcPts val="25"/>
              </a:spcBef>
              <a:buFontTx/>
              <a:buNone/>
            </a:pPr>
            <a:endParaRPr lang="es-PE" altLang="en-US" sz="1800">
              <a:latin typeface="Times New Roman" panose="02020603050405020304" pitchFamily="18" charset="0"/>
              <a:cs typeface="Times New Roman" panose="02020603050405020304" pitchFamily="18" charset="0"/>
            </a:endParaRPr>
          </a:p>
          <a:p>
            <a:pPr>
              <a:spcBef>
                <a:spcPct val="0"/>
              </a:spcBef>
              <a:buFontTx/>
              <a:buNone/>
            </a:pPr>
            <a:r>
              <a:rPr lang="es-PE" altLang="en-US" sz="1800">
                <a:cs typeface="Arial" panose="020B0604020202020204" pitchFamily="34" charset="0"/>
              </a:rPr>
              <a:t>Para ello se emplean las identidades trigonométricas:</a:t>
            </a:r>
          </a:p>
          <a:p>
            <a:pPr>
              <a:spcBef>
                <a:spcPts val="38"/>
              </a:spcBef>
              <a:buFontTx/>
              <a:buNone/>
            </a:pPr>
            <a:endParaRPr lang="es-PE" altLang="en-US" sz="1800">
              <a:latin typeface="Times New Roman" panose="02020603050405020304" pitchFamily="18" charset="0"/>
              <a:cs typeface="Times New Roman" panose="02020603050405020304" pitchFamily="18" charset="0"/>
            </a:endParaRPr>
          </a:p>
          <a:p>
            <a:pPr>
              <a:spcBef>
                <a:spcPct val="0"/>
              </a:spcBef>
              <a:buFontTx/>
              <a:buNone/>
            </a:pPr>
            <a:r>
              <a:rPr lang="es-PE" altLang="en-US" sz="1800">
                <a:latin typeface="Cambria Math" panose="02040503050406030204" pitchFamily="18" charset="0"/>
                <a:ea typeface="Cambria Math" panose="02040503050406030204" pitchFamily="18" charset="0"/>
                <a:cs typeface="Cambria Math" panose="02040503050406030204" pitchFamily="18" charset="0"/>
              </a:rPr>
              <a:t>         sen  𝐴 ± 𝐵	= sen 𝐴 cos 𝐵 ± cos 𝐴 sen 𝐵</a:t>
            </a:r>
          </a:p>
          <a:p>
            <a:pPr>
              <a:spcBef>
                <a:spcPct val="0"/>
              </a:spcBef>
              <a:buFontTx/>
              <a:buNone/>
            </a:pPr>
            <a:r>
              <a:rPr lang="es-PE" altLang="en-US" sz="1800">
                <a:latin typeface="Cambria Math" panose="02040503050406030204" pitchFamily="18" charset="0"/>
                <a:ea typeface="Cambria Math" panose="02040503050406030204" pitchFamily="18" charset="0"/>
                <a:cs typeface="Cambria Math" panose="02040503050406030204" pitchFamily="18" charset="0"/>
              </a:rPr>
              <a:t>         cos  𝐴 ± 𝐵	= cos 𝐴 cos 𝐵 ∓ sen 𝐴 sen 𝐵</a:t>
            </a:r>
          </a:p>
          <a:p>
            <a:pPr>
              <a:spcBef>
                <a:spcPts val="38"/>
              </a:spcBef>
              <a:buFontTx/>
              <a:buNone/>
            </a:pPr>
            <a:endParaRPr lang="es-PE" altLang="en-US" sz="1800">
              <a:latin typeface="Times New Roman" panose="02020603050405020304" pitchFamily="18" charset="0"/>
              <a:cs typeface="Times New Roman" panose="02020603050405020304" pitchFamily="18" charset="0"/>
            </a:endParaRPr>
          </a:p>
          <a:p>
            <a:pPr>
              <a:spcBef>
                <a:spcPct val="0"/>
              </a:spcBef>
              <a:buFontTx/>
              <a:buNone/>
            </a:pPr>
            <a:r>
              <a:rPr lang="es-PE" altLang="en-US" sz="1800">
                <a:cs typeface="Arial" panose="020B0604020202020204" pitchFamily="34" charset="0"/>
              </a:rPr>
              <a:t>Con ellas se puede comprobar que:</a:t>
            </a:r>
          </a:p>
        </p:txBody>
      </p:sp>
      <p:sp>
        <p:nvSpPr>
          <p:cNvPr id="28679" name="object 7">
            <a:extLst>
              <a:ext uri="{FF2B5EF4-FFF2-40B4-BE49-F238E27FC236}">
                <a16:creationId xmlns:a16="http://schemas.microsoft.com/office/drawing/2014/main" id="{344E3107-805D-4298-89CB-C817CF786075}"/>
              </a:ext>
            </a:extLst>
          </p:cNvPr>
          <p:cNvSpPr>
            <a:spLocks/>
          </p:cNvSpPr>
          <p:nvPr/>
        </p:nvSpPr>
        <p:spPr bwMode="auto">
          <a:xfrm>
            <a:off x="796925" y="4586288"/>
            <a:ext cx="1152525" cy="212725"/>
          </a:xfrm>
          <a:custGeom>
            <a:avLst/>
            <a:gdLst>
              <a:gd name="T0" fmla="*/ 1084478 w 1152525"/>
              <a:gd name="T1" fmla="*/ 0 h 212089"/>
              <a:gd name="T2" fmla="*/ 1081430 w 1152525"/>
              <a:gd name="T3" fmla="*/ 8740 h 212089"/>
              <a:gd name="T4" fmla="*/ 1093697 w 1152525"/>
              <a:gd name="T5" fmla="*/ 14114 h 212089"/>
              <a:gd name="T6" fmla="*/ 1104226 w 1152525"/>
              <a:gd name="T7" fmla="*/ 21560 h 212089"/>
              <a:gd name="T8" fmla="*/ 1125646 w 1152525"/>
              <a:gd name="T9" fmla="*/ 56099 h 212089"/>
              <a:gd name="T10" fmla="*/ 1132611 w 1152525"/>
              <a:gd name="T11" fmla="*/ 106165 h 212089"/>
              <a:gd name="T12" fmla="*/ 1131827 w 1152525"/>
              <a:gd name="T13" fmla="*/ 125060 h 212089"/>
              <a:gd name="T14" fmla="*/ 1120165 w 1152525"/>
              <a:gd name="T15" fmla="*/ 171331 h 212089"/>
              <a:gd name="T16" fmla="*/ 1093858 w 1152525"/>
              <a:gd name="T17" fmla="*/ 200250 h 212089"/>
              <a:gd name="T18" fmla="*/ 1081811 w 1152525"/>
              <a:gd name="T19" fmla="*/ 205648 h 212089"/>
              <a:gd name="T20" fmla="*/ 1084478 w 1152525"/>
              <a:gd name="T21" fmla="*/ 214388 h 212089"/>
              <a:gd name="T22" fmla="*/ 1124876 w 1152525"/>
              <a:gd name="T23" fmla="*/ 189969 h 212089"/>
              <a:gd name="T24" fmla="*/ 1147597 w 1152525"/>
              <a:gd name="T25" fmla="*/ 145062 h 212089"/>
              <a:gd name="T26" fmla="*/ 1151915 w 1152525"/>
              <a:gd name="T27" fmla="*/ 107195 h 212089"/>
              <a:gd name="T28" fmla="*/ 1150839 w 1152525"/>
              <a:gd name="T29" fmla="*/ 87578 h 212089"/>
              <a:gd name="T30" fmla="*/ 1134516 w 1152525"/>
              <a:gd name="T31" fmla="*/ 37531 h 212089"/>
              <a:gd name="T32" fmla="*/ 1099815 w 1152525"/>
              <a:gd name="T33" fmla="*/ 5612 h 212089"/>
              <a:gd name="T34" fmla="*/ 1084478 w 1152525"/>
              <a:gd name="T35" fmla="*/ 0 h 212089"/>
              <a:gd name="T36" fmla="*/ 67538 w 1152525"/>
              <a:gd name="T37" fmla="*/ 0 h 212089"/>
              <a:gd name="T38" fmla="*/ 27154 w 1152525"/>
              <a:gd name="T39" fmla="*/ 24401 h 212089"/>
              <a:gd name="T40" fmla="*/ 4370 w 1152525"/>
              <a:gd name="T41" fmla="*/ 69422 h 212089"/>
              <a:gd name="T42" fmla="*/ 0 w 1152525"/>
              <a:gd name="T43" fmla="*/ 107195 h 212089"/>
              <a:gd name="T44" fmla="*/ 1088 w 1152525"/>
              <a:gd name="T45" fmla="*/ 126880 h 212089"/>
              <a:gd name="T46" fmla="*/ 17411 w 1152525"/>
              <a:gd name="T47" fmla="*/ 176857 h 212089"/>
              <a:gd name="T48" fmla="*/ 52139 w 1152525"/>
              <a:gd name="T49" fmla="*/ 208722 h 212089"/>
              <a:gd name="T50" fmla="*/ 67538 w 1152525"/>
              <a:gd name="T51" fmla="*/ 214388 h 212089"/>
              <a:gd name="T52" fmla="*/ 70205 w 1152525"/>
              <a:gd name="T53" fmla="*/ 205648 h 212089"/>
              <a:gd name="T54" fmla="*/ 58144 w 1152525"/>
              <a:gd name="T55" fmla="*/ 200250 h 212089"/>
              <a:gd name="T56" fmla="*/ 47734 w 1152525"/>
              <a:gd name="T57" fmla="*/ 192730 h 212089"/>
              <a:gd name="T58" fmla="*/ 26372 w 1152525"/>
              <a:gd name="T59" fmla="*/ 157641 h 212089"/>
              <a:gd name="T60" fmla="*/ 19316 w 1152525"/>
              <a:gd name="T61" fmla="*/ 106165 h 212089"/>
              <a:gd name="T62" fmla="*/ 20100 w 1152525"/>
              <a:gd name="T63" fmla="*/ 87822 h 212089"/>
              <a:gd name="T64" fmla="*/ 31864 w 1152525"/>
              <a:gd name="T65" fmla="*/ 42671 h 212089"/>
              <a:gd name="T66" fmla="*/ 58337 w 1152525"/>
              <a:gd name="T67" fmla="*/ 14114 h 212089"/>
              <a:gd name="T68" fmla="*/ 70548 w 1152525"/>
              <a:gd name="T69" fmla="*/ 8740 h 212089"/>
              <a:gd name="T70" fmla="*/ 67538 w 1152525"/>
              <a:gd name="T71" fmla="*/ 0 h 21208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152525" h="212089">
                <a:moveTo>
                  <a:pt x="1084478" y="0"/>
                </a:moveTo>
                <a:lnTo>
                  <a:pt x="1081430" y="8636"/>
                </a:lnTo>
                <a:lnTo>
                  <a:pt x="1093697" y="13946"/>
                </a:lnTo>
                <a:lnTo>
                  <a:pt x="1104226" y="21304"/>
                </a:lnTo>
                <a:lnTo>
                  <a:pt x="1125646" y="55431"/>
                </a:lnTo>
                <a:lnTo>
                  <a:pt x="1132611" y="104901"/>
                </a:lnTo>
                <a:lnTo>
                  <a:pt x="1131827" y="123570"/>
                </a:lnTo>
                <a:lnTo>
                  <a:pt x="1120165" y="169291"/>
                </a:lnTo>
                <a:lnTo>
                  <a:pt x="1093858" y="197866"/>
                </a:lnTo>
                <a:lnTo>
                  <a:pt x="1081811" y="203200"/>
                </a:lnTo>
                <a:lnTo>
                  <a:pt x="1084478" y="211836"/>
                </a:lnTo>
                <a:lnTo>
                  <a:pt x="1124876" y="187707"/>
                </a:lnTo>
                <a:lnTo>
                  <a:pt x="1147597" y="143335"/>
                </a:lnTo>
                <a:lnTo>
                  <a:pt x="1151915" y="105918"/>
                </a:lnTo>
                <a:lnTo>
                  <a:pt x="1150839" y="86536"/>
                </a:lnTo>
                <a:lnTo>
                  <a:pt x="1134516" y="37084"/>
                </a:lnTo>
                <a:lnTo>
                  <a:pt x="1099815" y="5544"/>
                </a:lnTo>
                <a:lnTo>
                  <a:pt x="1084478" y="0"/>
                </a:lnTo>
                <a:close/>
              </a:path>
              <a:path w="1152525" h="212089">
                <a:moveTo>
                  <a:pt x="67538" y="0"/>
                </a:moveTo>
                <a:lnTo>
                  <a:pt x="27154" y="24110"/>
                </a:lnTo>
                <a:lnTo>
                  <a:pt x="4370" y="68595"/>
                </a:lnTo>
                <a:lnTo>
                  <a:pt x="0" y="105918"/>
                </a:lnTo>
                <a:lnTo>
                  <a:pt x="1088" y="125370"/>
                </a:lnTo>
                <a:lnTo>
                  <a:pt x="17411" y="174751"/>
                </a:lnTo>
                <a:lnTo>
                  <a:pt x="52139" y="206238"/>
                </a:lnTo>
                <a:lnTo>
                  <a:pt x="67538" y="211836"/>
                </a:lnTo>
                <a:lnTo>
                  <a:pt x="70205" y="203200"/>
                </a:lnTo>
                <a:lnTo>
                  <a:pt x="58144" y="197866"/>
                </a:lnTo>
                <a:lnTo>
                  <a:pt x="47734" y="190436"/>
                </a:lnTo>
                <a:lnTo>
                  <a:pt x="26372" y="155765"/>
                </a:lnTo>
                <a:lnTo>
                  <a:pt x="19316" y="104901"/>
                </a:lnTo>
                <a:lnTo>
                  <a:pt x="20100" y="86776"/>
                </a:lnTo>
                <a:lnTo>
                  <a:pt x="31864" y="42163"/>
                </a:lnTo>
                <a:lnTo>
                  <a:pt x="58337" y="13946"/>
                </a:lnTo>
                <a:lnTo>
                  <a:pt x="70548" y="8636"/>
                </a:lnTo>
                <a:lnTo>
                  <a:pt x="6753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8680" name="object 8">
            <a:extLst>
              <a:ext uri="{FF2B5EF4-FFF2-40B4-BE49-F238E27FC236}">
                <a16:creationId xmlns:a16="http://schemas.microsoft.com/office/drawing/2014/main" id="{D633489E-F8DE-4B08-8ED2-ADC44046A0AE}"/>
              </a:ext>
            </a:extLst>
          </p:cNvPr>
          <p:cNvSpPr>
            <a:spLocks/>
          </p:cNvSpPr>
          <p:nvPr/>
        </p:nvSpPr>
        <p:spPr bwMode="auto">
          <a:xfrm>
            <a:off x="825500" y="4860925"/>
            <a:ext cx="1154113" cy="211138"/>
          </a:xfrm>
          <a:custGeom>
            <a:avLst/>
            <a:gdLst>
              <a:gd name="T0" fmla="*/ 1087199 w 1153795"/>
              <a:gd name="T1" fmla="*/ 0 h 212089"/>
              <a:gd name="T2" fmla="*/ 1084149 w 1153795"/>
              <a:gd name="T3" fmla="*/ 8481 h 212089"/>
              <a:gd name="T4" fmla="*/ 1096429 w 1153795"/>
              <a:gd name="T5" fmla="*/ 13697 h 212089"/>
              <a:gd name="T6" fmla="*/ 1106970 w 1153795"/>
              <a:gd name="T7" fmla="*/ 20924 h 212089"/>
              <a:gd name="T8" fmla="*/ 1128414 w 1153795"/>
              <a:gd name="T9" fmla="*/ 54444 h 212089"/>
              <a:gd name="T10" fmla="*/ 1135387 w 1153795"/>
              <a:gd name="T11" fmla="*/ 103033 h 212089"/>
              <a:gd name="T12" fmla="*/ 1134601 w 1153795"/>
              <a:gd name="T13" fmla="*/ 121368 h 212089"/>
              <a:gd name="T14" fmla="*/ 1122925 w 1153795"/>
              <a:gd name="T15" fmla="*/ 166274 h 212089"/>
              <a:gd name="T16" fmla="*/ 1096590 w 1153795"/>
              <a:gd name="T17" fmla="*/ 194341 h 212089"/>
              <a:gd name="T18" fmla="*/ 1084531 w 1153795"/>
              <a:gd name="T19" fmla="*/ 199579 h 212089"/>
              <a:gd name="T20" fmla="*/ 1087199 w 1153795"/>
              <a:gd name="T21" fmla="*/ 208061 h 212089"/>
              <a:gd name="T22" fmla="*/ 1127643 w 1153795"/>
              <a:gd name="T23" fmla="*/ 184363 h 212089"/>
              <a:gd name="T24" fmla="*/ 1150389 w 1153795"/>
              <a:gd name="T25" fmla="*/ 140781 h 212089"/>
              <a:gd name="T26" fmla="*/ 1154711 w 1153795"/>
              <a:gd name="T27" fmla="*/ 104029 h 212089"/>
              <a:gd name="T28" fmla="*/ 1153635 w 1153795"/>
              <a:gd name="T29" fmla="*/ 84994 h 212089"/>
              <a:gd name="T30" fmla="*/ 1137292 w 1153795"/>
              <a:gd name="T31" fmla="*/ 36422 h 212089"/>
              <a:gd name="T32" fmla="*/ 1102555 w 1153795"/>
              <a:gd name="T33" fmla="*/ 5444 h 212089"/>
              <a:gd name="T34" fmla="*/ 1087199 w 1153795"/>
              <a:gd name="T35" fmla="*/ 0 h 212089"/>
              <a:gd name="T36" fmla="*/ 67614 w 1153795"/>
              <a:gd name="T37" fmla="*/ 0 h 212089"/>
              <a:gd name="T38" fmla="*/ 27182 w 1153795"/>
              <a:gd name="T39" fmla="*/ 23680 h 212089"/>
              <a:gd name="T40" fmla="*/ 4374 w 1153795"/>
              <a:gd name="T41" fmla="*/ 67373 h 212089"/>
              <a:gd name="T42" fmla="*/ 0 w 1153795"/>
              <a:gd name="T43" fmla="*/ 104029 h 212089"/>
              <a:gd name="T44" fmla="*/ 1088 w 1153795"/>
              <a:gd name="T45" fmla="*/ 123136 h 212089"/>
              <a:gd name="T46" fmla="*/ 17431 w 1153795"/>
              <a:gd name="T47" fmla="*/ 171637 h 212089"/>
              <a:gd name="T48" fmla="*/ 52195 w 1153795"/>
              <a:gd name="T49" fmla="*/ 202564 h 212089"/>
              <a:gd name="T50" fmla="*/ 67614 w 1153795"/>
              <a:gd name="T51" fmla="*/ 208061 h 212089"/>
              <a:gd name="T52" fmla="*/ 70281 w 1153795"/>
              <a:gd name="T53" fmla="*/ 199579 h 212089"/>
              <a:gd name="T54" fmla="*/ 58208 w 1153795"/>
              <a:gd name="T55" fmla="*/ 194341 h 212089"/>
              <a:gd name="T56" fmla="*/ 47786 w 1153795"/>
              <a:gd name="T57" fmla="*/ 187044 h 212089"/>
              <a:gd name="T58" fmla="*/ 26400 w 1153795"/>
              <a:gd name="T59" fmla="*/ 152991 h 212089"/>
              <a:gd name="T60" fmla="*/ 19336 w 1153795"/>
              <a:gd name="T61" fmla="*/ 103033 h 212089"/>
              <a:gd name="T62" fmla="*/ 20124 w 1153795"/>
              <a:gd name="T63" fmla="*/ 85230 h 212089"/>
              <a:gd name="T64" fmla="*/ 31900 w 1153795"/>
              <a:gd name="T65" fmla="*/ 41412 h 212089"/>
              <a:gd name="T66" fmla="*/ 58401 w 1153795"/>
              <a:gd name="T67" fmla="*/ 13697 h 212089"/>
              <a:gd name="T68" fmla="*/ 70624 w 1153795"/>
              <a:gd name="T69" fmla="*/ 8481 h 212089"/>
              <a:gd name="T70" fmla="*/ 67614 w 1153795"/>
              <a:gd name="T71" fmla="*/ 0 h 21208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153795" h="212089">
                <a:moveTo>
                  <a:pt x="1086002" y="0"/>
                </a:moveTo>
                <a:lnTo>
                  <a:pt x="1082954" y="8635"/>
                </a:lnTo>
                <a:lnTo>
                  <a:pt x="1095221" y="13946"/>
                </a:lnTo>
                <a:lnTo>
                  <a:pt x="1105750" y="21304"/>
                </a:lnTo>
                <a:lnTo>
                  <a:pt x="1127170" y="55431"/>
                </a:lnTo>
                <a:lnTo>
                  <a:pt x="1134135" y="104901"/>
                </a:lnTo>
                <a:lnTo>
                  <a:pt x="1133351" y="123570"/>
                </a:lnTo>
                <a:lnTo>
                  <a:pt x="1121689" y="169290"/>
                </a:lnTo>
                <a:lnTo>
                  <a:pt x="1095382" y="197865"/>
                </a:lnTo>
                <a:lnTo>
                  <a:pt x="1083335" y="203199"/>
                </a:lnTo>
                <a:lnTo>
                  <a:pt x="1086002" y="211835"/>
                </a:lnTo>
                <a:lnTo>
                  <a:pt x="1126400" y="187707"/>
                </a:lnTo>
                <a:lnTo>
                  <a:pt x="1149121" y="143335"/>
                </a:lnTo>
                <a:lnTo>
                  <a:pt x="1153439" y="105917"/>
                </a:lnTo>
                <a:lnTo>
                  <a:pt x="1152363" y="86536"/>
                </a:lnTo>
                <a:lnTo>
                  <a:pt x="1136040" y="37083"/>
                </a:lnTo>
                <a:lnTo>
                  <a:pt x="1101339" y="5544"/>
                </a:lnTo>
                <a:lnTo>
                  <a:pt x="1086002" y="0"/>
                </a:lnTo>
                <a:close/>
              </a:path>
              <a:path w="1153795" h="212089">
                <a:moveTo>
                  <a:pt x="67538" y="0"/>
                </a:moveTo>
                <a:lnTo>
                  <a:pt x="27154" y="24110"/>
                </a:lnTo>
                <a:lnTo>
                  <a:pt x="4370" y="68595"/>
                </a:lnTo>
                <a:lnTo>
                  <a:pt x="0" y="105917"/>
                </a:lnTo>
                <a:lnTo>
                  <a:pt x="1088" y="125370"/>
                </a:lnTo>
                <a:lnTo>
                  <a:pt x="17411" y="174751"/>
                </a:lnTo>
                <a:lnTo>
                  <a:pt x="52139" y="206238"/>
                </a:lnTo>
                <a:lnTo>
                  <a:pt x="67538" y="211835"/>
                </a:lnTo>
                <a:lnTo>
                  <a:pt x="70205" y="203199"/>
                </a:lnTo>
                <a:lnTo>
                  <a:pt x="58144" y="197865"/>
                </a:lnTo>
                <a:lnTo>
                  <a:pt x="47734" y="190436"/>
                </a:lnTo>
                <a:lnTo>
                  <a:pt x="26372" y="155765"/>
                </a:lnTo>
                <a:lnTo>
                  <a:pt x="19316" y="104901"/>
                </a:lnTo>
                <a:lnTo>
                  <a:pt x="20100" y="86776"/>
                </a:lnTo>
                <a:lnTo>
                  <a:pt x="31864" y="42163"/>
                </a:lnTo>
                <a:lnTo>
                  <a:pt x="58337" y="13946"/>
                </a:lnTo>
                <a:lnTo>
                  <a:pt x="70548" y="8635"/>
                </a:lnTo>
                <a:lnTo>
                  <a:pt x="6753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8681" name="object 9">
            <a:extLst>
              <a:ext uri="{FF2B5EF4-FFF2-40B4-BE49-F238E27FC236}">
                <a16:creationId xmlns:a16="http://schemas.microsoft.com/office/drawing/2014/main" id="{5CD10A41-6DDD-4FA0-B765-2377CDC47D69}"/>
              </a:ext>
            </a:extLst>
          </p:cNvPr>
          <p:cNvSpPr>
            <a:spLocks/>
          </p:cNvSpPr>
          <p:nvPr/>
        </p:nvSpPr>
        <p:spPr bwMode="auto">
          <a:xfrm>
            <a:off x="796925" y="5135563"/>
            <a:ext cx="1023938" cy="211137"/>
          </a:xfrm>
          <a:custGeom>
            <a:avLst/>
            <a:gdLst>
              <a:gd name="T0" fmla="*/ 955278 w 1024255"/>
              <a:gd name="T1" fmla="*/ 0 h 212089"/>
              <a:gd name="T2" fmla="*/ 952234 w 1024255"/>
              <a:gd name="T3" fmla="*/ 8481 h 212089"/>
              <a:gd name="T4" fmla="*/ 964485 w 1024255"/>
              <a:gd name="T5" fmla="*/ 13697 h 212089"/>
              <a:gd name="T6" fmla="*/ 975002 w 1024255"/>
              <a:gd name="T7" fmla="*/ 20924 h 212089"/>
              <a:gd name="T8" fmla="*/ 996395 w 1024255"/>
              <a:gd name="T9" fmla="*/ 54442 h 212089"/>
              <a:gd name="T10" fmla="*/ 1003351 w 1024255"/>
              <a:gd name="T11" fmla="*/ 103029 h 212089"/>
              <a:gd name="T12" fmla="*/ 1002569 w 1024255"/>
              <a:gd name="T13" fmla="*/ 121366 h 212089"/>
              <a:gd name="T14" fmla="*/ 990921 w 1024255"/>
              <a:gd name="T15" fmla="*/ 166271 h 212089"/>
              <a:gd name="T16" fmla="*/ 964646 w 1024255"/>
              <a:gd name="T17" fmla="*/ 194337 h 212089"/>
              <a:gd name="T18" fmla="*/ 952615 w 1024255"/>
              <a:gd name="T19" fmla="*/ 199575 h 212089"/>
              <a:gd name="T20" fmla="*/ 955278 w 1024255"/>
              <a:gd name="T21" fmla="*/ 208057 h 212089"/>
              <a:gd name="T22" fmla="*/ 995627 w 1024255"/>
              <a:gd name="T23" fmla="*/ 184359 h 212089"/>
              <a:gd name="T24" fmla="*/ 1018320 w 1024255"/>
              <a:gd name="T25" fmla="*/ 140779 h 212089"/>
              <a:gd name="T26" fmla="*/ 1022631 w 1024255"/>
              <a:gd name="T27" fmla="*/ 104029 h 212089"/>
              <a:gd name="T28" fmla="*/ 1021558 w 1024255"/>
              <a:gd name="T29" fmla="*/ 84993 h 212089"/>
              <a:gd name="T30" fmla="*/ 1005255 w 1024255"/>
              <a:gd name="T31" fmla="*/ 36422 h 212089"/>
              <a:gd name="T32" fmla="*/ 970596 w 1024255"/>
              <a:gd name="T33" fmla="*/ 5444 h 212089"/>
              <a:gd name="T34" fmla="*/ 955278 w 1024255"/>
              <a:gd name="T35" fmla="*/ 0 h 212089"/>
              <a:gd name="T36" fmla="*/ 67454 w 1024255"/>
              <a:gd name="T37" fmla="*/ 0 h 212089"/>
              <a:gd name="T38" fmla="*/ 27122 w 1024255"/>
              <a:gd name="T39" fmla="*/ 23680 h 212089"/>
              <a:gd name="T40" fmla="*/ 4366 w 1024255"/>
              <a:gd name="T41" fmla="*/ 67371 h 212089"/>
              <a:gd name="T42" fmla="*/ 0 w 1024255"/>
              <a:gd name="T43" fmla="*/ 104029 h 212089"/>
              <a:gd name="T44" fmla="*/ 1088 w 1024255"/>
              <a:gd name="T45" fmla="*/ 123134 h 212089"/>
              <a:gd name="T46" fmla="*/ 17391 w 1024255"/>
              <a:gd name="T47" fmla="*/ 171635 h 212089"/>
              <a:gd name="T48" fmla="*/ 52075 w 1024255"/>
              <a:gd name="T49" fmla="*/ 202560 h 212089"/>
              <a:gd name="T50" fmla="*/ 67454 w 1024255"/>
              <a:gd name="T51" fmla="*/ 208057 h 212089"/>
              <a:gd name="T52" fmla="*/ 70117 w 1024255"/>
              <a:gd name="T53" fmla="*/ 199575 h 212089"/>
              <a:gd name="T54" fmla="*/ 58072 w 1024255"/>
              <a:gd name="T55" fmla="*/ 194337 h 212089"/>
              <a:gd name="T56" fmla="*/ 47674 w 1024255"/>
              <a:gd name="T57" fmla="*/ 187040 h 212089"/>
              <a:gd name="T58" fmla="*/ 26340 w 1024255"/>
              <a:gd name="T59" fmla="*/ 152987 h 212089"/>
              <a:gd name="T60" fmla="*/ 19292 w 1024255"/>
              <a:gd name="T61" fmla="*/ 103029 h 212089"/>
              <a:gd name="T62" fmla="*/ 20076 w 1024255"/>
              <a:gd name="T63" fmla="*/ 85228 h 212089"/>
              <a:gd name="T64" fmla="*/ 31824 w 1024255"/>
              <a:gd name="T65" fmla="*/ 41411 h 212089"/>
              <a:gd name="T66" fmla="*/ 58265 w 1024255"/>
              <a:gd name="T67" fmla="*/ 13697 h 212089"/>
              <a:gd name="T68" fmla="*/ 70460 w 1024255"/>
              <a:gd name="T69" fmla="*/ 8481 h 212089"/>
              <a:gd name="T70" fmla="*/ 67454 w 1024255"/>
              <a:gd name="T71" fmla="*/ 0 h 21208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24255" h="212089">
                <a:moveTo>
                  <a:pt x="956462" y="0"/>
                </a:moveTo>
                <a:lnTo>
                  <a:pt x="953414" y="8635"/>
                </a:lnTo>
                <a:lnTo>
                  <a:pt x="965681" y="13946"/>
                </a:lnTo>
                <a:lnTo>
                  <a:pt x="976210" y="21304"/>
                </a:lnTo>
                <a:lnTo>
                  <a:pt x="997630" y="55431"/>
                </a:lnTo>
                <a:lnTo>
                  <a:pt x="1004595" y="104901"/>
                </a:lnTo>
                <a:lnTo>
                  <a:pt x="1003811" y="123570"/>
                </a:lnTo>
                <a:lnTo>
                  <a:pt x="992149" y="169290"/>
                </a:lnTo>
                <a:lnTo>
                  <a:pt x="965842" y="197865"/>
                </a:lnTo>
                <a:lnTo>
                  <a:pt x="953795" y="203199"/>
                </a:lnTo>
                <a:lnTo>
                  <a:pt x="956462" y="211835"/>
                </a:lnTo>
                <a:lnTo>
                  <a:pt x="996860" y="187707"/>
                </a:lnTo>
                <a:lnTo>
                  <a:pt x="1019581" y="143335"/>
                </a:lnTo>
                <a:lnTo>
                  <a:pt x="1023899" y="105917"/>
                </a:lnTo>
                <a:lnTo>
                  <a:pt x="1022823" y="86536"/>
                </a:lnTo>
                <a:lnTo>
                  <a:pt x="1006500" y="37083"/>
                </a:lnTo>
                <a:lnTo>
                  <a:pt x="971799" y="5544"/>
                </a:lnTo>
                <a:lnTo>
                  <a:pt x="956462" y="0"/>
                </a:lnTo>
                <a:close/>
              </a:path>
              <a:path w="1024255" h="212089">
                <a:moveTo>
                  <a:pt x="67538" y="0"/>
                </a:moveTo>
                <a:lnTo>
                  <a:pt x="27154" y="24110"/>
                </a:lnTo>
                <a:lnTo>
                  <a:pt x="4370" y="68595"/>
                </a:lnTo>
                <a:lnTo>
                  <a:pt x="0" y="105917"/>
                </a:lnTo>
                <a:lnTo>
                  <a:pt x="1088" y="125370"/>
                </a:lnTo>
                <a:lnTo>
                  <a:pt x="17411" y="174751"/>
                </a:lnTo>
                <a:lnTo>
                  <a:pt x="52139" y="206238"/>
                </a:lnTo>
                <a:lnTo>
                  <a:pt x="67538" y="211835"/>
                </a:lnTo>
                <a:lnTo>
                  <a:pt x="70205" y="203199"/>
                </a:lnTo>
                <a:lnTo>
                  <a:pt x="58144" y="197865"/>
                </a:lnTo>
                <a:lnTo>
                  <a:pt x="47734" y="190436"/>
                </a:lnTo>
                <a:lnTo>
                  <a:pt x="26372" y="155765"/>
                </a:lnTo>
                <a:lnTo>
                  <a:pt x="19316" y="104901"/>
                </a:lnTo>
                <a:lnTo>
                  <a:pt x="20100" y="86776"/>
                </a:lnTo>
                <a:lnTo>
                  <a:pt x="31864" y="42163"/>
                </a:lnTo>
                <a:lnTo>
                  <a:pt x="58337" y="13946"/>
                </a:lnTo>
                <a:lnTo>
                  <a:pt x="70548" y="8635"/>
                </a:lnTo>
                <a:lnTo>
                  <a:pt x="6753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8682" name="object 10">
            <a:extLst>
              <a:ext uri="{FF2B5EF4-FFF2-40B4-BE49-F238E27FC236}">
                <a16:creationId xmlns:a16="http://schemas.microsoft.com/office/drawing/2014/main" id="{1F76AB37-5529-4385-AD20-62E1E76C10F6}"/>
              </a:ext>
            </a:extLst>
          </p:cNvPr>
          <p:cNvSpPr>
            <a:spLocks/>
          </p:cNvSpPr>
          <p:nvPr/>
        </p:nvSpPr>
        <p:spPr bwMode="auto">
          <a:xfrm>
            <a:off x="825500" y="5408613"/>
            <a:ext cx="1025525" cy="212725"/>
          </a:xfrm>
          <a:custGeom>
            <a:avLst/>
            <a:gdLst>
              <a:gd name="T0" fmla="*/ 957986 w 1025525"/>
              <a:gd name="T1" fmla="*/ 0 h 212089"/>
              <a:gd name="T2" fmla="*/ 954938 w 1025525"/>
              <a:gd name="T3" fmla="*/ 8739 h 212089"/>
              <a:gd name="T4" fmla="*/ 967205 w 1025525"/>
              <a:gd name="T5" fmla="*/ 14114 h 212089"/>
              <a:gd name="T6" fmla="*/ 977734 w 1025525"/>
              <a:gd name="T7" fmla="*/ 21560 h 212089"/>
              <a:gd name="T8" fmla="*/ 999154 w 1025525"/>
              <a:gd name="T9" fmla="*/ 56099 h 212089"/>
              <a:gd name="T10" fmla="*/ 1006119 w 1025525"/>
              <a:gd name="T11" fmla="*/ 106165 h 212089"/>
              <a:gd name="T12" fmla="*/ 1005335 w 1025525"/>
              <a:gd name="T13" fmla="*/ 125060 h 212089"/>
              <a:gd name="T14" fmla="*/ 993673 w 1025525"/>
              <a:gd name="T15" fmla="*/ 171330 h 212089"/>
              <a:gd name="T16" fmla="*/ 967366 w 1025525"/>
              <a:gd name="T17" fmla="*/ 200216 h 212089"/>
              <a:gd name="T18" fmla="*/ 955319 w 1025525"/>
              <a:gd name="T19" fmla="*/ 205622 h 212089"/>
              <a:gd name="T20" fmla="*/ 957986 w 1025525"/>
              <a:gd name="T21" fmla="*/ 214324 h 212089"/>
              <a:gd name="T22" fmla="*/ 998384 w 1025525"/>
              <a:gd name="T23" fmla="*/ 189992 h 212089"/>
              <a:gd name="T24" fmla="*/ 1021105 w 1025525"/>
              <a:gd name="T25" fmla="*/ 145062 h 212089"/>
              <a:gd name="T26" fmla="*/ 1025423 w 1025525"/>
              <a:gd name="T27" fmla="*/ 107194 h 212089"/>
              <a:gd name="T28" fmla="*/ 1024347 w 1025525"/>
              <a:gd name="T29" fmla="*/ 87578 h 212089"/>
              <a:gd name="T30" fmla="*/ 1008024 w 1025525"/>
              <a:gd name="T31" fmla="*/ 37530 h 212089"/>
              <a:gd name="T32" fmla="*/ 973323 w 1025525"/>
              <a:gd name="T33" fmla="*/ 5612 h 212089"/>
              <a:gd name="T34" fmla="*/ 957986 w 1025525"/>
              <a:gd name="T35" fmla="*/ 0 h 212089"/>
              <a:gd name="T36" fmla="*/ 67538 w 1025525"/>
              <a:gd name="T37" fmla="*/ 0 h 212089"/>
              <a:gd name="T38" fmla="*/ 27154 w 1025525"/>
              <a:gd name="T39" fmla="*/ 24401 h 212089"/>
              <a:gd name="T40" fmla="*/ 4370 w 1025525"/>
              <a:gd name="T41" fmla="*/ 69422 h 212089"/>
              <a:gd name="T42" fmla="*/ 0 w 1025525"/>
              <a:gd name="T43" fmla="*/ 107194 h 212089"/>
              <a:gd name="T44" fmla="*/ 1088 w 1025525"/>
              <a:gd name="T45" fmla="*/ 126880 h 212089"/>
              <a:gd name="T46" fmla="*/ 17411 w 1025525"/>
              <a:gd name="T47" fmla="*/ 176857 h 212089"/>
              <a:gd name="T48" fmla="*/ 52139 w 1025525"/>
              <a:gd name="T49" fmla="*/ 208722 h 212089"/>
              <a:gd name="T50" fmla="*/ 67538 w 1025525"/>
              <a:gd name="T51" fmla="*/ 214324 h 212089"/>
              <a:gd name="T52" fmla="*/ 70205 w 1025525"/>
              <a:gd name="T53" fmla="*/ 205622 h 212089"/>
              <a:gd name="T54" fmla="*/ 58144 w 1025525"/>
              <a:gd name="T55" fmla="*/ 200216 h 212089"/>
              <a:gd name="T56" fmla="*/ 47734 w 1025525"/>
              <a:gd name="T57" fmla="*/ 192693 h 212089"/>
              <a:gd name="T58" fmla="*/ 26372 w 1025525"/>
              <a:gd name="T59" fmla="*/ 157641 h 212089"/>
              <a:gd name="T60" fmla="*/ 19316 w 1025525"/>
              <a:gd name="T61" fmla="*/ 106165 h 212089"/>
              <a:gd name="T62" fmla="*/ 20100 w 1025525"/>
              <a:gd name="T63" fmla="*/ 87822 h 212089"/>
              <a:gd name="T64" fmla="*/ 31864 w 1025525"/>
              <a:gd name="T65" fmla="*/ 42671 h 212089"/>
              <a:gd name="T66" fmla="*/ 58337 w 1025525"/>
              <a:gd name="T67" fmla="*/ 14114 h 212089"/>
              <a:gd name="T68" fmla="*/ 70548 w 1025525"/>
              <a:gd name="T69" fmla="*/ 8739 h 212089"/>
              <a:gd name="T70" fmla="*/ 67538 w 1025525"/>
              <a:gd name="T71" fmla="*/ 0 h 21208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25525" h="212089">
                <a:moveTo>
                  <a:pt x="957986" y="0"/>
                </a:moveTo>
                <a:lnTo>
                  <a:pt x="954938" y="8635"/>
                </a:lnTo>
                <a:lnTo>
                  <a:pt x="967205" y="13946"/>
                </a:lnTo>
                <a:lnTo>
                  <a:pt x="977734" y="21304"/>
                </a:lnTo>
                <a:lnTo>
                  <a:pt x="999154" y="55431"/>
                </a:lnTo>
                <a:lnTo>
                  <a:pt x="1006119" y="104901"/>
                </a:lnTo>
                <a:lnTo>
                  <a:pt x="1005335" y="123570"/>
                </a:lnTo>
                <a:lnTo>
                  <a:pt x="993673" y="169290"/>
                </a:lnTo>
                <a:lnTo>
                  <a:pt x="967366" y="197832"/>
                </a:lnTo>
                <a:lnTo>
                  <a:pt x="955319" y="203174"/>
                </a:lnTo>
                <a:lnTo>
                  <a:pt x="957986" y="211772"/>
                </a:lnTo>
                <a:lnTo>
                  <a:pt x="998384" y="187730"/>
                </a:lnTo>
                <a:lnTo>
                  <a:pt x="1021105" y="143335"/>
                </a:lnTo>
                <a:lnTo>
                  <a:pt x="1025423" y="105917"/>
                </a:lnTo>
                <a:lnTo>
                  <a:pt x="1024347" y="86536"/>
                </a:lnTo>
                <a:lnTo>
                  <a:pt x="1008024" y="37083"/>
                </a:lnTo>
                <a:lnTo>
                  <a:pt x="973323" y="5544"/>
                </a:lnTo>
                <a:lnTo>
                  <a:pt x="957986" y="0"/>
                </a:lnTo>
                <a:close/>
              </a:path>
              <a:path w="1025525" h="212089">
                <a:moveTo>
                  <a:pt x="67538" y="0"/>
                </a:moveTo>
                <a:lnTo>
                  <a:pt x="27154" y="24110"/>
                </a:lnTo>
                <a:lnTo>
                  <a:pt x="4370" y="68595"/>
                </a:lnTo>
                <a:lnTo>
                  <a:pt x="0" y="105917"/>
                </a:lnTo>
                <a:lnTo>
                  <a:pt x="1088" y="125370"/>
                </a:lnTo>
                <a:lnTo>
                  <a:pt x="17411" y="174751"/>
                </a:lnTo>
                <a:lnTo>
                  <a:pt x="52139" y="206238"/>
                </a:lnTo>
                <a:lnTo>
                  <a:pt x="67538" y="211772"/>
                </a:lnTo>
                <a:lnTo>
                  <a:pt x="70205" y="203174"/>
                </a:lnTo>
                <a:lnTo>
                  <a:pt x="58144" y="197832"/>
                </a:lnTo>
                <a:lnTo>
                  <a:pt x="47734" y="190399"/>
                </a:lnTo>
                <a:lnTo>
                  <a:pt x="26372" y="155765"/>
                </a:lnTo>
                <a:lnTo>
                  <a:pt x="19316" y="104901"/>
                </a:lnTo>
                <a:lnTo>
                  <a:pt x="20100" y="86776"/>
                </a:lnTo>
                <a:lnTo>
                  <a:pt x="31864" y="42163"/>
                </a:lnTo>
                <a:lnTo>
                  <a:pt x="58337" y="13946"/>
                </a:lnTo>
                <a:lnTo>
                  <a:pt x="70548" y="8635"/>
                </a:lnTo>
                <a:lnTo>
                  <a:pt x="6753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8683" name="object 11">
            <a:extLst>
              <a:ext uri="{FF2B5EF4-FFF2-40B4-BE49-F238E27FC236}">
                <a16:creationId xmlns:a16="http://schemas.microsoft.com/office/drawing/2014/main" id="{DB52D7D9-F197-486F-BA42-A9A1718887BB}"/>
              </a:ext>
            </a:extLst>
          </p:cNvPr>
          <p:cNvSpPr txBox="1">
            <a:spLocks noChangeArrowheads="1"/>
          </p:cNvSpPr>
          <p:nvPr/>
        </p:nvSpPr>
        <p:spPr bwMode="auto">
          <a:xfrm>
            <a:off x="473075" y="4516438"/>
            <a:ext cx="2663825" cy="11207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just">
              <a:spcBef>
                <a:spcPts val="100"/>
              </a:spcBef>
              <a:buFontTx/>
              <a:buNone/>
            </a:pPr>
            <a:r>
              <a:rPr lang="es-PE" altLang="en-US" sz="1800">
                <a:latin typeface="Cambria Math" panose="02040503050406030204" pitchFamily="18" charset="0"/>
                <a:ea typeface="Cambria Math" panose="02040503050406030204" pitchFamily="18" charset="0"/>
                <a:cs typeface="Cambria Math" panose="02040503050406030204" pitchFamily="18" charset="0"/>
              </a:rPr>
              <a:t>Sen  𝑤𝑡 ± 180° = − sen 𝑤𝑡  cos 𝑤𝑡 ± 180° = − cos 𝑤𝑡  sen 𝑤𝑡 ± 90° =      ± cos 𝑤𝑡</a:t>
            </a:r>
          </a:p>
          <a:p>
            <a:pPr algn="just">
              <a:spcBef>
                <a:spcPct val="0"/>
              </a:spcBef>
              <a:buFontTx/>
              <a:buNone/>
            </a:pPr>
            <a:r>
              <a:rPr lang="es-PE" altLang="en-US" sz="1800">
                <a:latin typeface="Cambria Math" panose="02040503050406030204" pitchFamily="18" charset="0"/>
                <a:ea typeface="Cambria Math" panose="02040503050406030204" pitchFamily="18" charset="0"/>
                <a:cs typeface="Cambria Math" panose="02040503050406030204" pitchFamily="18" charset="0"/>
              </a:rPr>
              <a:t>cos  𝑤𝑡 ± 90°   =   ∓ sen 𝑤𝑡</a:t>
            </a:r>
          </a:p>
        </p:txBody>
      </p:sp>
      <p:sp>
        <p:nvSpPr>
          <p:cNvPr id="12" name="object 12">
            <a:extLst>
              <a:ext uri="{FF2B5EF4-FFF2-40B4-BE49-F238E27FC236}">
                <a16:creationId xmlns:a16="http://schemas.microsoft.com/office/drawing/2014/main" id="{AC11AD31-107B-4F4E-B0F3-EE152C599ED7}"/>
              </a:ext>
            </a:extLst>
          </p:cNvPr>
          <p:cNvSpPr txBox="1"/>
          <p:nvPr/>
        </p:nvSpPr>
        <p:spPr>
          <a:xfrm>
            <a:off x="473075" y="5888038"/>
            <a:ext cx="6475413" cy="300037"/>
          </a:xfrm>
          <a:prstGeom prst="rect">
            <a:avLst/>
          </a:prstGeom>
        </p:spPr>
        <p:txBody>
          <a:bodyPr lIns="0" tIns="12700" rIns="0" bIns="0">
            <a:spAutoFit/>
          </a:bodyPr>
          <a:lstStyle/>
          <a:p>
            <a:pPr marL="12700">
              <a:spcBef>
                <a:spcPts val="100"/>
              </a:spcBef>
              <a:defRPr/>
            </a:pPr>
            <a:r>
              <a:rPr spc="-5" dirty="0">
                <a:latin typeface="Arial"/>
                <a:cs typeface="Arial"/>
              </a:rPr>
              <a:t>Con estas expresiones se puede convertir entre seno </a:t>
            </a:r>
            <a:r>
              <a:rPr dirty="0">
                <a:latin typeface="Arial"/>
                <a:cs typeface="Arial"/>
              </a:rPr>
              <a:t>y</a:t>
            </a:r>
            <a:r>
              <a:rPr spc="100" dirty="0">
                <a:latin typeface="Arial"/>
                <a:cs typeface="Arial"/>
              </a:rPr>
              <a:t> </a:t>
            </a:r>
            <a:r>
              <a:rPr spc="-5" dirty="0">
                <a:latin typeface="Arial"/>
                <a:cs typeface="Arial"/>
              </a:rPr>
              <a:t>coseno.</a:t>
            </a:r>
            <a:endParaRPr>
              <a:latin typeface="Arial"/>
              <a:cs typeface="Arial"/>
            </a:endParaRPr>
          </a:p>
        </p:txBody>
      </p:sp>
      <p:sp>
        <p:nvSpPr>
          <p:cNvPr id="28685" name="object 13">
            <a:extLst>
              <a:ext uri="{FF2B5EF4-FFF2-40B4-BE49-F238E27FC236}">
                <a16:creationId xmlns:a16="http://schemas.microsoft.com/office/drawing/2014/main" id="{21E32CD6-FA2B-4177-8866-BF666AFB5757}"/>
              </a:ext>
            </a:extLst>
          </p:cNvPr>
          <p:cNvSpPr>
            <a:spLocks/>
          </p:cNvSpPr>
          <p:nvPr/>
        </p:nvSpPr>
        <p:spPr bwMode="auto">
          <a:xfrm>
            <a:off x="6121400" y="4618038"/>
            <a:ext cx="614363" cy="212725"/>
          </a:xfrm>
          <a:custGeom>
            <a:avLst/>
            <a:gdLst>
              <a:gd name="T0" fmla="*/ 547613 w 614045"/>
              <a:gd name="T1" fmla="*/ 0 h 212089"/>
              <a:gd name="T2" fmla="*/ 544560 w 614045"/>
              <a:gd name="T3" fmla="*/ 8740 h 212089"/>
              <a:gd name="T4" fmla="*/ 556870 w 614045"/>
              <a:gd name="T5" fmla="*/ 14114 h 212089"/>
              <a:gd name="T6" fmla="*/ 567451 w 614045"/>
              <a:gd name="T7" fmla="*/ 21560 h 212089"/>
              <a:gd name="T8" fmla="*/ 588886 w 614045"/>
              <a:gd name="T9" fmla="*/ 56117 h 212089"/>
              <a:gd name="T10" fmla="*/ 595972 w 614045"/>
              <a:gd name="T11" fmla="*/ 106166 h 212089"/>
              <a:gd name="T12" fmla="*/ 595187 w 614045"/>
              <a:gd name="T13" fmla="*/ 125061 h 212089"/>
              <a:gd name="T14" fmla="*/ 583374 w 614045"/>
              <a:gd name="T15" fmla="*/ 171331 h 212089"/>
              <a:gd name="T16" fmla="*/ 557013 w 614045"/>
              <a:gd name="T17" fmla="*/ 200250 h 212089"/>
              <a:gd name="T18" fmla="*/ 544941 w 614045"/>
              <a:gd name="T19" fmla="*/ 205648 h 212089"/>
              <a:gd name="T20" fmla="*/ 547613 w 614045"/>
              <a:gd name="T21" fmla="*/ 214388 h 212089"/>
              <a:gd name="T22" fmla="*/ 588166 w 614045"/>
              <a:gd name="T23" fmla="*/ 189987 h 212089"/>
              <a:gd name="T24" fmla="*/ 610943 w 614045"/>
              <a:gd name="T25" fmla="*/ 145111 h 212089"/>
              <a:gd name="T26" fmla="*/ 615316 w 614045"/>
              <a:gd name="T27" fmla="*/ 107195 h 212089"/>
              <a:gd name="T28" fmla="*/ 614220 w 614045"/>
              <a:gd name="T29" fmla="*/ 87581 h 212089"/>
              <a:gd name="T30" fmla="*/ 597754 w 614045"/>
              <a:gd name="T31" fmla="*/ 37660 h 212089"/>
              <a:gd name="T32" fmla="*/ 563000 w 614045"/>
              <a:gd name="T33" fmla="*/ 5614 h 212089"/>
              <a:gd name="T34" fmla="*/ 547613 w 614045"/>
              <a:gd name="T35" fmla="*/ 0 h 212089"/>
              <a:gd name="T36" fmla="*/ 67703 w 614045"/>
              <a:gd name="T37" fmla="*/ 0 h 212089"/>
              <a:gd name="T38" fmla="*/ 27222 w 614045"/>
              <a:gd name="T39" fmla="*/ 24454 h 212089"/>
              <a:gd name="T40" fmla="*/ 4389 w 614045"/>
              <a:gd name="T41" fmla="*/ 69438 h 212089"/>
              <a:gd name="T42" fmla="*/ 0 w 614045"/>
              <a:gd name="T43" fmla="*/ 107195 h 212089"/>
              <a:gd name="T44" fmla="*/ 1097 w 614045"/>
              <a:gd name="T45" fmla="*/ 126935 h 212089"/>
              <a:gd name="T46" fmla="*/ 17435 w 614045"/>
              <a:gd name="T47" fmla="*/ 176858 h 212089"/>
              <a:gd name="T48" fmla="*/ 52261 w 614045"/>
              <a:gd name="T49" fmla="*/ 208776 h 212089"/>
              <a:gd name="T50" fmla="*/ 67703 w 614045"/>
              <a:gd name="T51" fmla="*/ 214388 h 212089"/>
              <a:gd name="T52" fmla="*/ 70374 w 614045"/>
              <a:gd name="T53" fmla="*/ 205648 h 212089"/>
              <a:gd name="T54" fmla="*/ 58303 w 614045"/>
              <a:gd name="T55" fmla="*/ 200250 h 212089"/>
              <a:gd name="T56" fmla="*/ 47867 w 614045"/>
              <a:gd name="T57" fmla="*/ 192730 h 212089"/>
              <a:gd name="T58" fmla="*/ 26432 w 614045"/>
              <a:gd name="T59" fmla="*/ 157641 h 212089"/>
              <a:gd name="T60" fmla="*/ 19343 w 614045"/>
              <a:gd name="T61" fmla="*/ 106166 h 212089"/>
              <a:gd name="T62" fmla="*/ 20129 w 614045"/>
              <a:gd name="T63" fmla="*/ 87876 h 212089"/>
              <a:gd name="T64" fmla="*/ 31944 w 614045"/>
              <a:gd name="T65" fmla="*/ 42672 h 212089"/>
              <a:gd name="T66" fmla="*/ 58518 w 614045"/>
              <a:gd name="T67" fmla="*/ 14114 h 212089"/>
              <a:gd name="T68" fmla="*/ 70760 w 614045"/>
              <a:gd name="T69" fmla="*/ 8740 h 212089"/>
              <a:gd name="T70" fmla="*/ 67703 w 614045"/>
              <a:gd name="T71" fmla="*/ 0 h 21208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14045" h="212089">
                <a:moveTo>
                  <a:pt x="546481" y="0"/>
                </a:moveTo>
                <a:lnTo>
                  <a:pt x="543433" y="8636"/>
                </a:lnTo>
                <a:lnTo>
                  <a:pt x="555718" y="13946"/>
                </a:lnTo>
                <a:lnTo>
                  <a:pt x="566277" y="21304"/>
                </a:lnTo>
                <a:lnTo>
                  <a:pt x="587668" y="55449"/>
                </a:lnTo>
                <a:lnTo>
                  <a:pt x="594740" y="104902"/>
                </a:lnTo>
                <a:lnTo>
                  <a:pt x="593955" y="123571"/>
                </a:lnTo>
                <a:lnTo>
                  <a:pt x="582167" y="169291"/>
                </a:lnTo>
                <a:lnTo>
                  <a:pt x="555861" y="197866"/>
                </a:lnTo>
                <a:lnTo>
                  <a:pt x="543813" y="203200"/>
                </a:lnTo>
                <a:lnTo>
                  <a:pt x="546481" y="211836"/>
                </a:lnTo>
                <a:lnTo>
                  <a:pt x="586950" y="187725"/>
                </a:lnTo>
                <a:lnTo>
                  <a:pt x="609679" y="143383"/>
                </a:lnTo>
                <a:lnTo>
                  <a:pt x="614044" y="105918"/>
                </a:lnTo>
                <a:lnTo>
                  <a:pt x="612949" y="86538"/>
                </a:lnTo>
                <a:lnTo>
                  <a:pt x="596518" y="37211"/>
                </a:lnTo>
                <a:lnTo>
                  <a:pt x="561836" y="5546"/>
                </a:lnTo>
                <a:lnTo>
                  <a:pt x="546481" y="0"/>
                </a:lnTo>
                <a:close/>
              </a:path>
              <a:path w="614045" h="212089">
                <a:moveTo>
                  <a:pt x="67563" y="0"/>
                </a:moveTo>
                <a:lnTo>
                  <a:pt x="27166" y="24163"/>
                </a:lnTo>
                <a:lnTo>
                  <a:pt x="4381" y="68611"/>
                </a:lnTo>
                <a:lnTo>
                  <a:pt x="0" y="105918"/>
                </a:lnTo>
                <a:lnTo>
                  <a:pt x="1093" y="125424"/>
                </a:lnTo>
                <a:lnTo>
                  <a:pt x="17399" y="174752"/>
                </a:lnTo>
                <a:lnTo>
                  <a:pt x="52153" y="206291"/>
                </a:lnTo>
                <a:lnTo>
                  <a:pt x="67563" y="211836"/>
                </a:lnTo>
                <a:lnTo>
                  <a:pt x="70230" y="203200"/>
                </a:lnTo>
                <a:lnTo>
                  <a:pt x="58183" y="197866"/>
                </a:lnTo>
                <a:lnTo>
                  <a:pt x="47767" y="190436"/>
                </a:lnTo>
                <a:lnTo>
                  <a:pt x="26376" y="155765"/>
                </a:lnTo>
                <a:lnTo>
                  <a:pt x="19303" y="104902"/>
                </a:lnTo>
                <a:lnTo>
                  <a:pt x="20089" y="86830"/>
                </a:lnTo>
                <a:lnTo>
                  <a:pt x="31876" y="42164"/>
                </a:lnTo>
                <a:lnTo>
                  <a:pt x="58398" y="13946"/>
                </a:lnTo>
                <a:lnTo>
                  <a:pt x="70612" y="8636"/>
                </a:lnTo>
                <a:lnTo>
                  <a:pt x="6756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8686" name="object 14">
            <a:extLst>
              <a:ext uri="{FF2B5EF4-FFF2-40B4-BE49-F238E27FC236}">
                <a16:creationId xmlns:a16="http://schemas.microsoft.com/office/drawing/2014/main" id="{7F80AD48-1122-44F6-A38F-306CE955AE09}"/>
              </a:ext>
            </a:extLst>
          </p:cNvPr>
          <p:cNvSpPr>
            <a:spLocks/>
          </p:cNvSpPr>
          <p:nvPr/>
        </p:nvSpPr>
        <p:spPr bwMode="auto">
          <a:xfrm>
            <a:off x="6181725" y="4892675"/>
            <a:ext cx="615950" cy="212725"/>
          </a:xfrm>
          <a:custGeom>
            <a:avLst/>
            <a:gdLst>
              <a:gd name="T0" fmla="*/ 548004 w 615950"/>
              <a:gd name="T1" fmla="*/ 0 h 212089"/>
              <a:gd name="T2" fmla="*/ 544956 w 615950"/>
              <a:gd name="T3" fmla="*/ 8740 h 212089"/>
              <a:gd name="T4" fmla="*/ 557242 w 615950"/>
              <a:gd name="T5" fmla="*/ 14114 h 212089"/>
              <a:gd name="T6" fmla="*/ 567801 w 615950"/>
              <a:gd name="T7" fmla="*/ 21560 h 212089"/>
              <a:gd name="T8" fmla="*/ 589192 w 615950"/>
              <a:gd name="T9" fmla="*/ 56117 h 212089"/>
              <a:gd name="T10" fmla="*/ 596265 w 615950"/>
              <a:gd name="T11" fmla="*/ 106166 h 212089"/>
              <a:gd name="T12" fmla="*/ 595479 w 615950"/>
              <a:gd name="T13" fmla="*/ 125061 h 212089"/>
              <a:gd name="T14" fmla="*/ 583692 w 615950"/>
              <a:gd name="T15" fmla="*/ 171331 h 212089"/>
              <a:gd name="T16" fmla="*/ 557385 w 615950"/>
              <a:gd name="T17" fmla="*/ 200250 h 212089"/>
              <a:gd name="T18" fmla="*/ 545337 w 615950"/>
              <a:gd name="T19" fmla="*/ 205648 h 212089"/>
              <a:gd name="T20" fmla="*/ 548004 w 615950"/>
              <a:gd name="T21" fmla="*/ 214388 h 212089"/>
              <a:gd name="T22" fmla="*/ 588474 w 615950"/>
              <a:gd name="T23" fmla="*/ 189987 h 212089"/>
              <a:gd name="T24" fmla="*/ 611203 w 615950"/>
              <a:gd name="T25" fmla="*/ 145110 h 212089"/>
              <a:gd name="T26" fmla="*/ 615569 w 615950"/>
              <a:gd name="T27" fmla="*/ 107195 h 212089"/>
              <a:gd name="T28" fmla="*/ 614473 w 615950"/>
              <a:gd name="T29" fmla="*/ 87581 h 212089"/>
              <a:gd name="T30" fmla="*/ 598043 w 615950"/>
              <a:gd name="T31" fmla="*/ 37660 h 212089"/>
              <a:gd name="T32" fmla="*/ 563360 w 615950"/>
              <a:gd name="T33" fmla="*/ 5614 h 212089"/>
              <a:gd name="T34" fmla="*/ 548004 w 615950"/>
              <a:gd name="T35" fmla="*/ 0 h 212089"/>
              <a:gd name="T36" fmla="*/ 67563 w 615950"/>
              <a:gd name="T37" fmla="*/ 0 h 212089"/>
              <a:gd name="T38" fmla="*/ 27166 w 615950"/>
              <a:gd name="T39" fmla="*/ 24454 h 212089"/>
              <a:gd name="T40" fmla="*/ 4381 w 615950"/>
              <a:gd name="T41" fmla="*/ 69438 h 212089"/>
              <a:gd name="T42" fmla="*/ 0 w 615950"/>
              <a:gd name="T43" fmla="*/ 107195 h 212089"/>
              <a:gd name="T44" fmla="*/ 1093 w 615950"/>
              <a:gd name="T45" fmla="*/ 126935 h 212089"/>
              <a:gd name="T46" fmla="*/ 17399 w 615950"/>
              <a:gd name="T47" fmla="*/ 176858 h 212089"/>
              <a:gd name="T48" fmla="*/ 52153 w 615950"/>
              <a:gd name="T49" fmla="*/ 208776 h 212089"/>
              <a:gd name="T50" fmla="*/ 67563 w 615950"/>
              <a:gd name="T51" fmla="*/ 214388 h 212089"/>
              <a:gd name="T52" fmla="*/ 70230 w 615950"/>
              <a:gd name="T53" fmla="*/ 205648 h 212089"/>
              <a:gd name="T54" fmla="*/ 58183 w 615950"/>
              <a:gd name="T55" fmla="*/ 200250 h 212089"/>
              <a:gd name="T56" fmla="*/ 47767 w 615950"/>
              <a:gd name="T57" fmla="*/ 192730 h 212089"/>
              <a:gd name="T58" fmla="*/ 26376 w 615950"/>
              <a:gd name="T59" fmla="*/ 157641 h 212089"/>
              <a:gd name="T60" fmla="*/ 19303 w 615950"/>
              <a:gd name="T61" fmla="*/ 106166 h 212089"/>
              <a:gd name="T62" fmla="*/ 20089 w 615950"/>
              <a:gd name="T63" fmla="*/ 87876 h 212089"/>
              <a:gd name="T64" fmla="*/ 31876 w 615950"/>
              <a:gd name="T65" fmla="*/ 42672 h 212089"/>
              <a:gd name="T66" fmla="*/ 58398 w 615950"/>
              <a:gd name="T67" fmla="*/ 14114 h 212089"/>
              <a:gd name="T68" fmla="*/ 70612 w 615950"/>
              <a:gd name="T69" fmla="*/ 8740 h 212089"/>
              <a:gd name="T70" fmla="*/ 67563 w 615950"/>
              <a:gd name="T71" fmla="*/ 0 h 21208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15950" h="212089">
                <a:moveTo>
                  <a:pt x="548004" y="0"/>
                </a:moveTo>
                <a:lnTo>
                  <a:pt x="544956" y="8636"/>
                </a:lnTo>
                <a:lnTo>
                  <a:pt x="557242" y="13946"/>
                </a:lnTo>
                <a:lnTo>
                  <a:pt x="567801" y="21304"/>
                </a:lnTo>
                <a:lnTo>
                  <a:pt x="589192" y="55449"/>
                </a:lnTo>
                <a:lnTo>
                  <a:pt x="596265" y="104902"/>
                </a:lnTo>
                <a:lnTo>
                  <a:pt x="595479" y="123571"/>
                </a:lnTo>
                <a:lnTo>
                  <a:pt x="583692" y="169291"/>
                </a:lnTo>
                <a:lnTo>
                  <a:pt x="557385" y="197866"/>
                </a:lnTo>
                <a:lnTo>
                  <a:pt x="545337" y="203200"/>
                </a:lnTo>
                <a:lnTo>
                  <a:pt x="548004" y="211836"/>
                </a:lnTo>
                <a:lnTo>
                  <a:pt x="588474" y="187725"/>
                </a:lnTo>
                <a:lnTo>
                  <a:pt x="611203" y="143382"/>
                </a:lnTo>
                <a:lnTo>
                  <a:pt x="615569" y="105918"/>
                </a:lnTo>
                <a:lnTo>
                  <a:pt x="614473" y="86538"/>
                </a:lnTo>
                <a:lnTo>
                  <a:pt x="598043" y="37211"/>
                </a:lnTo>
                <a:lnTo>
                  <a:pt x="563360" y="5546"/>
                </a:lnTo>
                <a:lnTo>
                  <a:pt x="548004" y="0"/>
                </a:lnTo>
                <a:close/>
              </a:path>
              <a:path w="615950" h="212089">
                <a:moveTo>
                  <a:pt x="67563" y="0"/>
                </a:moveTo>
                <a:lnTo>
                  <a:pt x="27166" y="24163"/>
                </a:lnTo>
                <a:lnTo>
                  <a:pt x="4381" y="68611"/>
                </a:lnTo>
                <a:lnTo>
                  <a:pt x="0" y="105918"/>
                </a:lnTo>
                <a:lnTo>
                  <a:pt x="1093" y="125424"/>
                </a:lnTo>
                <a:lnTo>
                  <a:pt x="17399" y="174752"/>
                </a:lnTo>
                <a:lnTo>
                  <a:pt x="52153" y="206291"/>
                </a:lnTo>
                <a:lnTo>
                  <a:pt x="67563" y="211836"/>
                </a:lnTo>
                <a:lnTo>
                  <a:pt x="70230" y="203200"/>
                </a:lnTo>
                <a:lnTo>
                  <a:pt x="58183" y="197866"/>
                </a:lnTo>
                <a:lnTo>
                  <a:pt x="47767" y="190436"/>
                </a:lnTo>
                <a:lnTo>
                  <a:pt x="26376" y="155765"/>
                </a:lnTo>
                <a:lnTo>
                  <a:pt x="19303" y="104902"/>
                </a:lnTo>
                <a:lnTo>
                  <a:pt x="20089" y="86830"/>
                </a:lnTo>
                <a:lnTo>
                  <a:pt x="31876" y="42164"/>
                </a:lnTo>
                <a:lnTo>
                  <a:pt x="58398" y="13946"/>
                </a:lnTo>
                <a:lnTo>
                  <a:pt x="70612" y="8636"/>
                </a:lnTo>
                <a:lnTo>
                  <a:pt x="6756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8687" name="object 15">
            <a:extLst>
              <a:ext uri="{FF2B5EF4-FFF2-40B4-BE49-F238E27FC236}">
                <a16:creationId xmlns:a16="http://schemas.microsoft.com/office/drawing/2014/main" id="{16CA7B1B-1183-42DE-A408-BAD5C30D3F80}"/>
              </a:ext>
            </a:extLst>
          </p:cNvPr>
          <p:cNvSpPr>
            <a:spLocks/>
          </p:cNvSpPr>
          <p:nvPr/>
        </p:nvSpPr>
        <p:spPr bwMode="auto">
          <a:xfrm>
            <a:off x="7454900" y="4892675"/>
            <a:ext cx="787400" cy="212725"/>
          </a:xfrm>
          <a:custGeom>
            <a:avLst/>
            <a:gdLst>
              <a:gd name="T0" fmla="*/ 721016 w 786765"/>
              <a:gd name="T1" fmla="*/ 0 h 212089"/>
              <a:gd name="T2" fmla="*/ 717959 w 786765"/>
              <a:gd name="T3" fmla="*/ 8740 h 212089"/>
              <a:gd name="T4" fmla="*/ 730283 w 786765"/>
              <a:gd name="T5" fmla="*/ 14114 h 212089"/>
              <a:gd name="T6" fmla="*/ 740876 w 786765"/>
              <a:gd name="T7" fmla="*/ 21560 h 212089"/>
              <a:gd name="T8" fmla="*/ 762336 w 786765"/>
              <a:gd name="T9" fmla="*/ 56117 h 212089"/>
              <a:gd name="T10" fmla="*/ 769433 w 786765"/>
              <a:gd name="T11" fmla="*/ 106166 h 212089"/>
              <a:gd name="T12" fmla="*/ 768643 w 786765"/>
              <a:gd name="T13" fmla="*/ 125061 h 212089"/>
              <a:gd name="T14" fmla="*/ 756818 w 786765"/>
              <a:gd name="T15" fmla="*/ 171331 h 212089"/>
              <a:gd name="T16" fmla="*/ 730427 w 786765"/>
              <a:gd name="T17" fmla="*/ 200250 h 212089"/>
              <a:gd name="T18" fmla="*/ 718340 w 786765"/>
              <a:gd name="T19" fmla="*/ 205648 h 212089"/>
              <a:gd name="T20" fmla="*/ 721016 w 786765"/>
              <a:gd name="T21" fmla="*/ 214388 h 212089"/>
              <a:gd name="T22" fmla="*/ 761616 w 786765"/>
              <a:gd name="T23" fmla="*/ 189987 h 212089"/>
              <a:gd name="T24" fmla="*/ 784419 w 786765"/>
              <a:gd name="T25" fmla="*/ 145110 h 212089"/>
              <a:gd name="T26" fmla="*/ 788799 w 786765"/>
              <a:gd name="T27" fmla="*/ 107195 h 212089"/>
              <a:gd name="T28" fmla="*/ 787699 w 786765"/>
              <a:gd name="T29" fmla="*/ 87581 h 212089"/>
              <a:gd name="T30" fmla="*/ 771215 w 786765"/>
              <a:gd name="T31" fmla="*/ 37660 h 212089"/>
              <a:gd name="T32" fmla="*/ 736420 w 786765"/>
              <a:gd name="T33" fmla="*/ 5614 h 212089"/>
              <a:gd name="T34" fmla="*/ 721016 w 786765"/>
              <a:gd name="T35" fmla="*/ 0 h 212089"/>
              <a:gd name="T36" fmla="*/ 67784 w 786765"/>
              <a:gd name="T37" fmla="*/ 0 h 212089"/>
              <a:gd name="T38" fmla="*/ 27254 w 786765"/>
              <a:gd name="T39" fmla="*/ 24454 h 212089"/>
              <a:gd name="T40" fmla="*/ 4397 w 786765"/>
              <a:gd name="T41" fmla="*/ 69438 h 212089"/>
              <a:gd name="T42" fmla="*/ 0 w 786765"/>
              <a:gd name="T43" fmla="*/ 107195 h 212089"/>
              <a:gd name="T44" fmla="*/ 1097 w 786765"/>
              <a:gd name="T45" fmla="*/ 126935 h 212089"/>
              <a:gd name="T46" fmla="*/ 17455 w 786765"/>
              <a:gd name="T47" fmla="*/ 176858 h 212089"/>
              <a:gd name="T48" fmla="*/ 52321 w 786765"/>
              <a:gd name="T49" fmla="*/ 208776 h 212089"/>
              <a:gd name="T50" fmla="*/ 67784 w 786765"/>
              <a:gd name="T51" fmla="*/ 214388 h 212089"/>
              <a:gd name="T52" fmla="*/ 70459 w 786765"/>
              <a:gd name="T53" fmla="*/ 205648 h 212089"/>
              <a:gd name="T54" fmla="*/ 58371 w 786765"/>
              <a:gd name="T55" fmla="*/ 200250 h 212089"/>
              <a:gd name="T56" fmla="*/ 47923 w 786765"/>
              <a:gd name="T57" fmla="*/ 192730 h 212089"/>
              <a:gd name="T58" fmla="*/ 26460 w 786765"/>
              <a:gd name="T59" fmla="*/ 157641 h 212089"/>
              <a:gd name="T60" fmla="*/ 19368 w 786765"/>
              <a:gd name="T61" fmla="*/ 106166 h 212089"/>
              <a:gd name="T62" fmla="*/ 20153 w 786765"/>
              <a:gd name="T63" fmla="*/ 87876 h 212089"/>
              <a:gd name="T64" fmla="*/ 31981 w 786765"/>
              <a:gd name="T65" fmla="*/ 42672 h 212089"/>
              <a:gd name="T66" fmla="*/ 58586 w 786765"/>
              <a:gd name="T67" fmla="*/ 14114 h 212089"/>
              <a:gd name="T68" fmla="*/ 70840 w 786765"/>
              <a:gd name="T69" fmla="*/ 8740 h 212089"/>
              <a:gd name="T70" fmla="*/ 67784 w 786765"/>
              <a:gd name="T71" fmla="*/ 0 h 21208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86765" h="212089">
                <a:moveTo>
                  <a:pt x="718693" y="0"/>
                </a:moveTo>
                <a:lnTo>
                  <a:pt x="715645" y="8636"/>
                </a:lnTo>
                <a:lnTo>
                  <a:pt x="727930" y="13946"/>
                </a:lnTo>
                <a:lnTo>
                  <a:pt x="738489" y="21304"/>
                </a:lnTo>
                <a:lnTo>
                  <a:pt x="759880" y="55449"/>
                </a:lnTo>
                <a:lnTo>
                  <a:pt x="766953" y="104902"/>
                </a:lnTo>
                <a:lnTo>
                  <a:pt x="766167" y="123571"/>
                </a:lnTo>
                <a:lnTo>
                  <a:pt x="754380" y="169291"/>
                </a:lnTo>
                <a:lnTo>
                  <a:pt x="728073" y="197866"/>
                </a:lnTo>
                <a:lnTo>
                  <a:pt x="716026" y="203200"/>
                </a:lnTo>
                <a:lnTo>
                  <a:pt x="718693" y="211836"/>
                </a:lnTo>
                <a:lnTo>
                  <a:pt x="759162" y="187725"/>
                </a:lnTo>
                <a:lnTo>
                  <a:pt x="781891" y="143382"/>
                </a:lnTo>
                <a:lnTo>
                  <a:pt x="786257" y="105918"/>
                </a:lnTo>
                <a:lnTo>
                  <a:pt x="785161" y="86538"/>
                </a:lnTo>
                <a:lnTo>
                  <a:pt x="768731" y="37211"/>
                </a:lnTo>
                <a:lnTo>
                  <a:pt x="734048" y="5546"/>
                </a:lnTo>
                <a:lnTo>
                  <a:pt x="718693" y="0"/>
                </a:lnTo>
                <a:close/>
              </a:path>
              <a:path w="786765" h="212089">
                <a:moveTo>
                  <a:pt x="67564" y="0"/>
                </a:moveTo>
                <a:lnTo>
                  <a:pt x="27166" y="24163"/>
                </a:lnTo>
                <a:lnTo>
                  <a:pt x="4381" y="68611"/>
                </a:lnTo>
                <a:lnTo>
                  <a:pt x="0" y="105918"/>
                </a:lnTo>
                <a:lnTo>
                  <a:pt x="1093" y="125424"/>
                </a:lnTo>
                <a:lnTo>
                  <a:pt x="17399" y="174752"/>
                </a:lnTo>
                <a:lnTo>
                  <a:pt x="52153" y="206291"/>
                </a:lnTo>
                <a:lnTo>
                  <a:pt x="67564" y="211836"/>
                </a:lnTo>
                <a:lnTo>
                  <a:pt x="70231" y="203200"/>
                </a:lnTo>
                <a:lnTo>
                  <a:pt x="58183" y="197866"/>
                </a:lnTo>
                <a:lnTo>
                  <a:pt x="47767" y="190436"/>
                </a:lnTo>
                <a:lnTo>
                  <a:pt x="26376" y="155765"/>
                </a:lnTo>
                <a:lnTo>
                  <a:pt x="19304" y="104902"/>
                </a:lnTo>
                <a:lnTo>
                  <a:pt x="20089" y="86830"/>
                </a:lnTo>
                <a:lnTo>
                  <a:pt x="31877" y="42164"/>
                </a:lnTo>
                <a:lnTo>
                  <a:pt x="58398" y="13946"/>
                </a:lnTo>
                <a:lnTo>
                  <a:pt x="70612" y="8636"/>
                </a:lnTo>
                <a:lnTo>
                  <a:pt x="6756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8688" name="object 16">
            <a:extLst>
              <a:ext uri="{FF2B5EF4-FFF2-40B4-BE49-F238E27FC236}">
                <a16:creationId xmlns:a16="http://schemas.microsoft.com/office/drawing/2014/main" id="{5F21DADE-B939-456E-8186-9F6867A17E68}"/>
              </a:ext>
            </a:extLst>
          </p:cNvPr>
          <p:cNvSpPr txBox="1">
            <a:spLocks noChangeArrowheads="1"/>
          </p:cNvSpPr>
          <p:nvPr/>
        </p:nvSpPr>
        <p:spPr bwMode="auto">
          <a:xfrm>
            <a:off x="6810375" y="4548188"/>
            <a:ext cx="20066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ts val="100"/>
              </a:spcBef>
              <a:buFontTx/>
              <a:buNone/>
            </a:pPr>
            <a:r>
              <a:rPr lang="es-PE" altLang="en-US" sz="1800">
                <a:latin typeface="Cambria Math" panose="02040503050406030204" pitchFamily="18" charset="0"/>
                <a:ea typeface="Cambria Math" panose="02040503050406030204" pitchFamily="18" charset="0"/>
                <a:cs typeface="Cambria Math" panose="02040503050406030204" pitchFamily="18" charset="0"/>
              </a:rPr>
              <a:t>= sen(−150°)</a:t>
            </a:r>
          </a:p>
          <a:p>
            <a:pPr>
              <a:spcBef>
                <a:spcPct val="0"/>
              </a:spcBef>
              <a:buFontTx/>
              <a:buNone/>
            </a:pPr>
            <a:r>
              <a:rPr lang="es-PE" altLang="en-US" sz="1800">
                <a:latin typeface="Cambria Math" panose="02040503050406030204" pitchFamily="18" charset="0"/>
                <a:ea typeface="Cambria Math" panose="02040503050406030204" pitchFamily="18" charset="0"/>
                <a:cs typeface="Cambria Math" panose="02040503050406030204" pitchFamily="18" charset="0"/>
              </a:rPr>
              <a:t>= cos  −140°</a:t>
            </a:r>
          </a:p>
        </p:txBody>
      </p:sp>
      <p:sp>
        <p:nvSpPr>
          <p:cNvPr id="28689" name="object 17">
            <a:extLst>
              <a:ext uri="{FF2B5EF4-FFF2-40B4-BE49-F238E27FC236}">
                <a16:creationId xmlns:a16="http://schemas.microsoft.com/office/drawing/2014/main" id="{BA0DA79D-1AA3-4567-8DAD-747266E96826}"/>
              </a:ext>
            </a:extLst>
          </p:cNvPr>
          <p:cNvSpPr txBox="1">
            <a:spLocks noChangeArrowheads="1"/>
          </p:cNvSpPr>
          <p:nvPr/>
        </p:nvSpPr>
        <p:spPr bwMode="auto">
          <a:xfrm>
            <a:off x="4651375" y="4548188"/>
            <a:ext cx="2309813"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ts val="100"/>
              </a:spcBef>
              <a:buFontTx/>
              <a:buNone/>
            </a:pPr>
            <a:r>
              <a:rPr lang="es-PE" altLang="en-US" sz="1800">
                <a:latin typeface="Cambria Math" panose="02040503050406030204" pitchFamily="18" charset="0"/>
                <a:ea typeface="Cambria Math" panose="02040503050406030204" pitchFamily="18" charset="0"/>
                <a:cs typeface="Cambria Math" panose="02040503050406030204" pitchFamily="18" charset="0"/>
              </a:rPr>
              <a:t>− sen 30° = sen 210°</a:t>
            </a:r>
          </a:p>
          <a:p>
            <a:pPr>
              <a:spcBef>
                <a:spcPct val="0"/>
              </a:spcBef>
              <a:buFontTx/>
              <a:buNone/>
            </a:pPr>
            <a:r>
              <a:rPr lang="es-PE" altLang="en-US" sz="1800">
                <a:latin typeface="Cambria Math" panose="02040503050406030204" pitchFamily="18" charset="0"/>
                <a:ea typeface="Cambria Math" panose="02040503050406030204" pitchFamily="18" charset="0"/>
                <a:cs typeface="Cambria Math" panose="02040503050406030204" pitchFamily="18" charset="0"/>
              </a:rPr>
              <a:t>− cos 40° = cos 220°</a:t>
            </a:r>
          </a:p>
          <a:p>
            <a:pPr>
              <a:spcBef>
                <a:spcPct val="0"/>
              </a:spcBef>
              <a:buFontTx/>
              <a:buNone/>
            </a:pPr>
            <a:r>
              <a:rPr lang="es-PE" altLang="en-US" sz="1800">
                <a:latin typeface="Cambria Math" panose="02040503050406030204" pitchFamily="18" charset="0"/>
                <a:ea typeface="Cambria Math" panose="02040503050406030204" pitchFamily="18" charset="0"/>
                <a:cs typeface="Cambria Math" panose="02040503050406030204" pitchFamily="18" charset="0"/>
              </a:rPr>
              <a:t>− cos 40° =sen(-130°)</a:t>
            </a:r>
          </a:p>
          <a:p>
            <a:pPr>
              <a:spcBef>
                <a:spcPct val="0"/>
              </a:spcBef>
              <a:buFontTx/>
              <a:buNone/>
            </a:pPr>
            <a:r>
              <a:rPr lang="es-PE" altLang="en-US" sz="1800">
                <a:latin typeface="Cambria Math" panose="02040503050406030204" pitchFamily="18" charset="0"/>
                <a:ea typeface="Cambria Math" panose="02040503050406030204" pitchFamily="18" charset="0"/>
                <a:cs typeface="Cambria Math" panose="02040503050406030204" pitchFamily="18" charset="0"/>
              </a:rPr>
              <a:t>− sin 30° = cos(120°)</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DBC61D48-8B75-4566-89FB-EDDDC5366687}"/>
              </a:ext>
            </a:extLst>
          </p:cNvPr>
          <p:cNvSpPr txBox="1"/>
          <p:nvPr/>
        </p:nvSpPr>
        <p:spPr>
          <a:xfrm>
            <a:off x="598488" y="806450"/>
            <a:ext cx="6972300" cy="514350"/>
          </a:xfrm>
          <a:prstGeom prst="rect">
            <a:avLst/>
          </a:prstGeom>
        </p:spPr>
        <p:txBody>
          <a:bodyPr lIns="0" tIns="12700" rIns="0" bIns="0">
            <a:spAutoFit/>
          </a:bodyPr>
          <a:lstStyle/>
          <a:p>
            <a:pPr marL="12700">
              <a:spcBef>
                <a:spcPts val="100"/>
              </a:spcBef>
              <a:defRPr/>
            </a:pPr>
            <a:r>
              <a:rPr sz="3200" spc="-5" dirty="0">
                <a:solidFill>
                  <a:srgbClr val="C00000"/>
                </a:solidFill>
                <a:latin typeface="Arial"/>
                <a:cs typeface="Arial"/>
              </a:rPr>
              <a:t>Valores instantáneos: </a:t>
            </a:r>
            <a:r>
              <a:rPr spc="-5" dirty="0">
                <a:latin typeface="Arial"/>
                <a:cs typeface="Arial"/>
              </a:rPr>
              <a:t>varían en función del</a:t>
            </a:r>
            <a:r>
              <a:rPr spc="30" dirty="0">
                <a:latin typeface="Arial"/>
                <a:cs typeface="Arial"/>
              </a:rPr>
              <a:t> </a:t>
            </a:r>
            <a:r>
              <a:rPr spc="-5" dirty="0">
                <a:latin typeface="Arial"/>
                <a:cs typeface="Arial"/>
              </a:rPr>
              <a:t>tiempo.</a:t>
            </a:r>
            <a:endParaRPr>
              <a:latin typeface="Arial"/>
              <a:cs typeface="Arial"/>
            </a:endParaRPr>
          </a:p>
        </p:txBody>
      </p:sp>
      <p:sp>
        <p:nvSpPr>
          <p:cNvPr id="29699" name="object 3">
            <a:extLst>
              <a:ext uri="{FF2B5EF4-FFF2-40B4-BE49-F238E27FC236}">
                <a16:creationId xmlns:a16="http://schemas.microsoft.com/office/drawing/2014/main" id="{2066A112-8DFB-4E53-835E-F192BCD51A1E}"/>
              </a:ext>
            </a:extLst>
          </p:cNvPr>
          <p:cNvSpPr txBox="1">
            <a:spLocks noChangeArrowheads="1"/>
          </p:cNvSpPr>
          <p:nvPr/>
        </p:nvSpPr>
        <p:spPr bwMode="auto">
          <a:xfrm>
            <a:off x="598488" y="3367088"/>
            <a:ext cx="7718425"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0160" rIns="0" bIns="0">
            <a:spAutoFit/>
          </a:bodyPr>
          <a:lstStyle>
            <a:lvl1pPr marL="355600" indent="-342900">
              <a:spcBef>
                <a:spcPct val="20000"/>
              </a:spcBef>
              <a:buChar char="•"/>
              <a:tabLst>
                <a:tab pos="5978525" algn="l"/>
              </a:tabLst>
              <a:defRPr sz="2400">
                <a:solidFill>
                  <a:schemeClr val="tx1"/>
                </a:solidFill>
                <a:latin typeface="Arial" panose="020B0604020202020204" pitchFamily="34" charset="0"/>
              </a:defRPr>
            </a:lvl1pPr>
            <a:lvl2pPr marL="742950" indent="-285750">
              <a:spcBef>
                <a:spcPct val="20000"/>
              </a:spcBef>
              <a:buChar char="–"/>
              <a:tabLst>
                <a:tab pos="5978525" algn="l"/>
              </a:tabLst>
              <a:defRPr sz="2000">
                <a:solidFill>
                  <a:schemeClr val="tx1"/>
                </a:solidFill>
                <a:latin typeface="Arial" panose="020B0604020202020204" pitchFamily="34" charset="0"/>
              </a:defRPr>
            </a:lvl2pPr>
            <a:lvl3pPr marL="1143000" indent="-228600">
              <a:spcBef>
                <a:spcPct val="20000"/>
              </a:spcBef>
              <a:buChar char="•"/>
              <a:tabLst>
                <a:tab pos="5978525" algn="l"/>
              </a:tabLst>
              <a:defRPr>
                <a:solidFill>
                  <a:schemeClr val="tx1"/>
                </a:solidFill>
                <a:latin typeface="Arial" panose="020B0604020202020204" pitchFamily="34" charset="0"/>
              </a:defRPr>
            </a:lvl3pPr>
            <a:lvl4pPr marL="1600200" indent="-228600">
              <a:spcBef>
                <a:spcPct val="20000"/>
              </a:spcBef>
              <a:buChar char="–"/>
              <a:tabLst>
                <a:tab pos="5978525" algn="l"/>
              </a:tabLst>
              <a:defRPr sz="1600">
                <a:solidFill>
                  <a:schemeClr val="tx1"/>
                </a:solidFill>
                <a:latin typeface="Arial" panose="020B0604020202020204" pitchFamily="34" charset="0"/>
              </a:defRPr>
            </a:lvl4pPr>
            <a:lvl5pPr marL="2057400" indent="-228600">
              <a:spcBef>
                <a:spcPct val="20000"/>
              </a:spcBef>
              <a:buChar char="»"/>
              <a:tabLst>
                <a:tab pos="5978525" algn="l"/>
              </a:tabLst>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5978525" algn="l"/>
              </a:tabLst>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5978525" algn="l"/>
              </a:tabLst>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5978525" algn="l"/>
              </a:tabLst>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5978525" algn="l"/>
              </a:tabLst>
              <a:defRPr sz="1600">
                <a:solidFill>
                  <a:schemeClr val="tx1"/>
                </a:solidFill>
                <a:latin typeface="Arial" panose="020B0604020202020204" pitchFamily="34" charset="0"/>
              </a:defRPr>
            </a:lvl9pPr>
          </a:lstStyle>
          <a:p>
            <a:pPr>
              <a:lnSpc>
                <a:spcPct val="101000"/>
              </a:lnSpc>
              <a:spcBef>
                <a:spcPts val="75"/>
              </a:spcBef>
              <a:buFontTx/>
              <a:buNone/>
            </a:pPr>
            <a:r>
              <a:rPr lang="es-PE" altLang="en-US" sz="3200">
                <a:solidFill>
                  <a:srgbClr val="C00000"/>
                </a:solidFill>
                <a:cs typeface="Arial" panose="020B0604020202020204" pitchFamily="34" charset="0"/>
              </a:rPr>
              <a:t>Valores eficaces: </a:t>
            </a:r>
            <a:r>
              <a:rPr lang="es-PE" altLang="en-US" sz="1800">
                <a:cs typeface="Arial" panose="020B0604020202020204" pitchFamily="34" charset="0"/>
              </a:rPr>
              <a:t>aquel valor que debería tener una CC para  producir la misma energía en las mismas condiciones.	Es aprox. el 70%  del valor máximo.</a:t>
            </a:r>
          </a:p>
        </p:txBody>
      </p:sp>
      <p:sp>
        <p:nvSpPr>
          <p:cNvPr id="29700" name="object 4">
            <a:extLst>
              <a:ext uri="{FF2B5EF4-FFF2-40B4-BE49-F238E27FC236}">
                <a16:creationId xmlns:a16="http://schemas.microsoft.com/office/drawing/2014/main" id="{7644EFE7-B68A-4C13-B2E4-12AAF7A6E42F}"/>
              </a:ext>
            </a:extLst>
          </p:cNvPr>
          <p:cNvSpPr>
            <a:spLocks noChangeArrowheads="1"/>
          </p:cNvSpPr>
          <p:nvPr/>
        </p:nvSpPr>
        <p:spPr bwMode="auto">
          <a:xfrm>
            <a:off x="1054100" y="4651375"/>
            <a:ext cx="4500563" cy="1552575"/>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s-PE" altLang="en-US" sz="1800"/>
          </a:p>
        </p:txBody>
      </p:sp>
      <p:sp>
        <p:nvSpPr>
          <p:cNvPr id="29701" name="object 5">
            <a:extLst>
              <a:ext uri="{FF2B5EF4-FFF2-40B4-BE49-F238E27FC236}">
                <a16:creationId xmlns:a16="http://schemas.microsoft.com/office/drawing/2014/main" id="{768FC880-1B44-410C-AC01-A2B45188FFAB}"/>
              </a:ext>
            </a:extLst>
          </p:cNvPr>
          <p:cNvSpPr>
            <a:spLocks noChangeArrowheads="1"/>
          </p:cNvSpPr>
          <p:nvPr/>
        </p:nvSpPr>
        <p:spPr bwMode="auto">
          <a:xfrm>
            <a:off x="893763" y="1320800"/>
            <a:ext cx="6383337" cy="2060575"/>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s-PE" altLang="en-US" sz="18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47A8E519-624F-41FA-A4C4-74C73902C756}"/>
              </a:ext>
            </a:extLst>
          </p:cNvPr>
          <p:cNvSpPr txBox="1">
            <a:spLocks noGrp="1"/>
          </p:cNvSpPr>
          <p:nvPr>
            <p:ph type="title"/>
          </p:nvPr>
        </p:nvSpPr>
        <p:spPr>
          <a:xfrm>
            <a:off x="647700" y="736600"/>
            <a:ext cx="7715250" cy="941388"/>
          </a:xfrm>
        </p:spPr>
        <p:txBody>
          <a:bodyPr tIns="12700" rtlCol="0">
            <a:spAutoFit/>
          </a:bodyPr>
          <a:lstStyle/>
          <a:p>
            <a:pPr>
              <a:spcBef>
                <a:spcPts val="100"/>
              </a:spcBef>
              <a:defRPr/>
            </a:pPr>
            <a:r>
              <a:rPr sz="3000" spc="-5" dirty="0">
                <a:solidFill>
                  <a:srgbClr val="FF0000"/>
                </a:solidFill>
                <a:latin typeface="Verdana"/>
                <a:cs typeface="Verdana"/>
              </a:rPr>
              <a:t>Resistencias que introducen</a:t>
            </a:r>
            <a:r>
              <a:rPr sz="3000" spc="-30" dirty="0">
                <a:solidFill>
                  <a:srgbClr val="FF0000"/>
                </a:solidFill>
                <a:latin typeface="Verdana"/>
                <a:cs typeface="Verdana"/>
              </a:rPr>
              <a:t> </a:t>
            </a:r>
            <a:r>
              <a:rPr sz="3000" spc="-5" dirty="0">
                <a:solidFill>
                  <a:srgbClr val="FF0000"/>
                </a:solidFill>
                <a:latin typeface="Verdana"/>
                <a:cs typeface="Verdana"/>
              </a:rPr>
              <a:t>los</a:t>
            </a:r>
            <a:br>
              <a:rPr sz="3000" dirty="0">
                <a:solidFill>
                  <a:srgbClr val="FF0000"/>
                </a:solidFill>
                <a:latin typeface="Verdana"/>
                <a:cs typeface="Verdana"/>
              </a:rPr>
            </a:br>
            <a:r>
              <a:rPr sz="3000" dirty="0">
                <a:solidFill>
                  <a:srgbClr val="FF0000"/>
                </a:solidFill>
                <a:latin typeface="Verdana"/>
                <a:cs typeface="Verdana"/>
              </a:rPr>
              <a:t>componentes </a:t>
            </a:r>
            <a:r>
              <a:rPr sz="3000" spc="-5" dirty="0">
                <a:solidFill>
                  <a:srgbClr val="FF0000"/>
                </a:solidFill>
                <a:latin typeface="Verdana"/>
                <a:cs typeface="Verdana"/>
              </a:rPr>
              <a:t>pasivos </a:t>
            </a:r>
            <a:r>
              <a:rPr sz="3000" dirty="0">
                <a:solidFill>
                  <a:srgbClr val="FF0000"/>
                </a:solidFill>
                <a:latin typeface="Verdana"/>
                <a:cs typeface="Verdana"/>
              </a:rPr>
              <a:t>a un</a:t>
            </a:r>
            <a:r>
              <a:rPr sz="3000" spc="-80" dirty="0">
                <a:solidFill>
                  <a:srgbClr val="FF0000"/>
                </a:solidFill>
                <a:latin typeface="Verdana"/>
                <a:cs typeface="Verdana"/>
              </a:rPr>
              <a:t> </a:t>
            </a:r>
            <a:r>
              <a:rPr sz="3000" dirty="0">
                <a:solidFill>
                  <a:srgbClr val="FF0000"/>
                </a:solidFill>
                <a:latin typeface="Verdana"/>
                <a:cs typeface="Verdana"/>
              </a:rPr>
              <a:t>circuito</a:t>
            </a:r>
          </a:p>
        </p:txBody>
      </p:sp>
      <p:sp>
        <p:nvSpPr>
          <p:cNvPr id="30723" name="object 3">
            <a:extLst>
              <a:ext uri="{FF2B5EF4-FFF2-40B4-BE49-F238E27FC236}">
                <a16:creationId xmlns:a16="http://schemas.microsoft.com/office/drawing/2014/main" id="{C6612E2A-D86B-4494-9B5B-872036156F39}"/>
              </a:ext>
            </a:extLst>
          </p:cNvPr>
          <p:cNvSpPr>
            <a:spLocks noChangeArrowheads="1"/>
          </p:cNvSpPr>
          <p:nvPr/>
        </p:nvSpPr>
        <p:spPr bwMode="auto">
          <a:xfrm>
            <a:off x="328613" y="1801813"/>
            <a:ext cx="8351837" cy="4645025"/>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s-PE" altLang="en-US" sz="18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a:extLst>
              <a:ext uri="{FF2B5EF4-FFF2-40B4-BE49-F238E27FC236}">
                <a16:creationId xmlns:a16="http://schemas.microsoft.com/office/drawing/2014/main" id="{B80351E8-38E2-4335-BB5D-E7CE2CED4980}"/>
              </a:ext>
            </a:extLst>
          </p:cNvPr>
          <p:cNvGraphicFramePr>
            <a:graphicFrameLocks noGrp="1"/>
          </p:cNvGraphicFramePr>
          <p:nvPr/>
        </p:nvGraphicFramePr>
        <p:xfrm>
          <a:off x="455613" y="973138"/>
          <a:ext cx="8107362" cy="1101725"/>
        </p:xfrm>
        <a:graphic>
          <a:graphicData uri="http://schemas.openxmlformats.org/drawingml/2006/table">
            <a:tbl>
              <a:tblPr/>
              <a:tblGrid>
                <a:gridCol w="4562475">
                  <a:extLst>
                    <a:ext uri="{9D8B030D-6E8A-4147-A177-3AD203B41FA5}">
                      <a16:colId xmlns:a16="http://schemas.microsoft.com/office/drawing/2014/main" val="20000"/>
                    </a:ext>
                  </a:extLst>
                </a:gridCol>
                <a:gridCol w="638175">
                  <a:extLst>
                    <a:ext uri="{9D8B030D-6E8A-4147-A177-3AD203B41FA5}">
                      <a16:colId xmlns:a16="http://schemas.microsoft.com/office/drawing/2014/main" val="20001"/>
                    </a:ext>
                  </a:extLst>
                </a:gridCol>
                <a:gridCol w="2906712">
                  <a:extLst>
                    <a:ext uri="{9D8B030D-6E8A-4147-A177-3AD203B41FA5}">
                      <a16:colId xmlns:a16="http://schemas.microsoft.com/office/drawing/2014/main" val="20002"/>
                    </a:ext>
                  </a:extLst>
                </a:gridCol>
              </a:tblGrid>
              <a:tr h="368300">
                <a:tc>
                  <a:txBody>
                    <a:bodyPr/>
                    <a:lstStyle>
                      <a:lvl1pPr marL="31750">
                        <a:spcBef>
                          <a:spcPct val="20000"/>
                        </a:spcBef>
                        <a:tabLst>
                          <a:tab pos="976313" algn="l"/>
                          <a:tab pos="1670050" algn="l"/>
                          <a:tab pos="4227513" algn="l"/>
                        </a:tabLst>
                        <a:defRPr sz="2000">
                          <a:solidFill>
                            <a:schemeClr val="tx1"/>
                          </a:solidFill>
                          <a:latin typeface="Arial" panose="020B0604020202020204" pitchFamily="34" charset="0"/>
                        </a:defRPr>
                      </a:lvl1pPr>
                      <a:lvl2pPr marL="742950" indent="-285750">
                        <a:spcBef>
                          <a:spcPct val="20000"/>
                        </a:spcBef>
                        <a:tabLst>
                          <a:tab pos="976313" algn="l"/>
                          <a:tab pos="1670050" algn="l"/>
                          <a:tab pos="4227513" algn="l"/>
                        </a:tabLst>
                        <a:defRPr>
                          <a:solidFill>
                            <a:schemeClr val="tx1"/>
                          </a:solidFill>
                          <a:latin typeface="Arial" panose="020B0604020202020204" pitchFamily="34" charset="0"/>
                        </a:defRPr>
                      </a:lvl2pPr>
                      <a:lvl3pPr marL="1143000" indent="-228600">
                        <a:spcBef>
                          <a:spcPct val="20000"/>
                        </a:spcBef>
                        <a:tabLst>
                          <a:tab pos="976313" algn="l"/>
                          <a:tab pos="1670050" algn="l"/>
                          <a:tab pos="4227513" algn="l"/>
                        </a:tabLst>
                        <a:defRPr sz="1600">
                          <a:solidFill>
                            <a:schemeClr val="tx1"/>
                          </a:solidFill>
                          <a:latin typeface="Arial" panose="020B0604020202020204" pitchFamily="34" charset="0"/>
                        </a:defRPr>
                      </a:lvl3pPr>
                      <a:lvl4pPr marL="1600200" indent="-228600">
                        <a:spcBef>
                          <a:spcPct val="20000"/>
                        </a:spcBef>
                        <a:tabLst>
                          <a:tab pos="976313" algn="l"/>
                          <a:tab pos="1670050" algn="l"/>
                          <a:tab pos="4227513" algn="l"/>
                        </a:tabLst>
                        <a:defRPr sz="1400">
                          <a:solidFill>
                            <a:schemeClr val="tx1"/>
                          </a:solidFill>
                          <a:latin typeface="Arial" panose="020B0604020202020204" pitchFamily="34" charset="0"/>
                        </a:defRPr>
                      </a:lvl4pPr>
                      <a:lvl5pPr marL="2057400" indent="-228600">
                        <a:spcBef>
                          <a:spcPct val="20000"/>
                        </a:spcBef>
                        <a:tabLst>
                          <a:tab pos="976313" algn="l"/>
                          <a:tab pos="1670050" algn="l"/>
                          <a:tab pos="4227513" algn="l"/>
                        </a:tabLst>
                        <a:defRPr sz="1400">
                          <a:solidFill>
                            <a:schemeClr val="tx1"/>
                          </a:solidFill>
                          <a:latin typeface="Arial" panose="020B0604020202020204" pitchFamily="34" charset="0"/>
                        </a:defRPr>
                      </a:lvl5pPr>
                      <a:lvl6pPr marL="2514600" indent="-228600" eaLnBrk="0" fontAlgn="base" hangingPunct="0">
                        <a:spcBef>
                          <a:spcPct val="20000"/>
                        </a:spcBef>
                        <a:spcAft>
                          <a:spcPct val="0"/>
                        </a:spcAft>
                        <a:tabLst>
                          <a:tab pos="976313" algn="l"/>
                          <a:tab pos="1670050" algn="l"/>
                          <a:tab pos="4227513" algn="l"/>
                        </a:tabLst>
                        <a:defRPr sz="1400">
                          <a:solidFill>
                            <a:schemeClr val="tx1"/>
                          </a:solidFill>
                          <a:latin typeface="Arial" panose="020B0604020202020204" pitchFamily="34" charset="0"/>
                        </a:defRPr>
                      </a:lvl6pPr>
                      <a:lvl7pPr marL="2971800" indent="-228600" eaLnBrk="0" fontAlgn="base" hangingPunct="0">
                        <a:spcBef>
                          <a:spcPct val="20000"/>
                        </a:spcBef>
                        <a:spcAft>
                          <a:spcPct val="0"/>
                        </a:spcAft>
                        <a:tabLst>
                          <a:tab pos="976313" algn="l"/>
                          <a:tab pos="1670050" algn="l"/>
                          <a:tab pos="4227513" algn="l"/>
                        </a:tabLst>
                        <a:defRPr sz="1400">
                          <a:solidFill>
                            <a:schemeClr val="tx1"/>
                          </a:solidFill>
                          <a:latin typeface="Arial" panose="020B0604020202020204" pitchFamily="34" charset="0"/>
                        </a:defRPr>
                      </a:lvl7pPr>
                      <a:lvl8pPr marL="3429000" indent="-228600" eaLnBrk="0" fontAlgn="base" hangingPunct="0">
                        <a:spcBef>
                          <a:spcPct val="20000"/>
                        </a:spcBef>
                        <a:spcAft>
                          <a:spcPct val="0"/>
                        </a:spcAft>
                        <a:tabLst>
                          <a:tab pos="976313" algn="l"/>
                          <a:tab pos="1670050" algn="l"/>
                          <a:tab pos="4227513" algn="l"/>
                        </a:tabLst>
                        <a:defRPr sz="1400">
                          <a:solidFill>
                            <a:schemeClr val="tx1"/>
                          </a:solidFill>
                          <a:latin typeface="Arial" panose="020B0604020202020204" pitchFamily="34" charset="0"/>
                        </a:defRPr>
                      </a:lvl8pPr>
                      <a:lvl9pPr marL="3886200" indent="-228600" eaLnBrk="0" fontAlgn="base" hangingPunct="0">
                        <a:spcBef>
                          <a:spcPct val="20000"/>
                        </a:spcBef>
                        <a:spcAft>
                          <a:spcPct val="0"/>
                        </a:spcAft>
                        <a:tabLst>
                          <a:tab pos="976313" algn="l"/>
                          <a:tab pos="1670050" algn="l"/>
                          <a:tab pos="4227513" algn="l"/>
                        </a:tabLst>
                        <a:defRPr sz="1400">
                          <a:solidFill>
                            <a:schemeClr val="tx1"/>
                          </a:solidFill>
                          <a:latin typeface="Arial" panose="020B0604020202020204" pitchFamily="34" charset="0"/>
                        </a:defRPr>
                      </a:lvl9pPr>
                    </a:lstStyle>
                    <a:p>
                      <a:pPr marL="31750" marR="0" lvl="0" indent="0" algn="l" defTabSz="914400" rtl="0" eaLnBrk="1" fontAlgn="base" latinLnBrk="0" hangingPunct="1">
                        <a:lnSpc>
                          <a:spcPts val="2788"/>
                        </a:lnSpc>
                        <a:spcBef>
                          <a:spcPts val="13"/>
                        </a:spcBef>
                        <a:spcAft>
                          <a:spcPct val="0"/>
                        </a:spcAft>
                        <a:buClrTx/>
                        <a:buSzTx/>
                        <a:buFontTx/>
                        <a:buNone/>
                        <a:tabLst>
                          <a:tab pos="976313" algn="l"/>
                          <a:tab pos="1670050" algn="l"/>
                          <a:tab pos="4227513" algn="l"/>
                        </a:tabLst>
                      </a:pPr>
                      <a:r>
                        <a:rPr kumimoji="0" lang="es-PE" sz="2400" b="0" i="1"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Pero	los	condensadores	y</a:t>
                      </a:r>
                    </a:p>
                  </a:txBody>
                  <a:tcPr marL="0" marR="0" marT="1270" marB="0" horzOverflow="overflow">
                    <a:lnL>
                      <a:noFill/>
                    </a:lnL>
                    <a:lnR>
                      <a:noFill/>
                    </a:lnR>
                    <a:lnT>
                      <a:noFill/>
                    </a:lnT>
                    <a:lnB>
                      <a:noFill/>
                    </a:lnB>
                    <a:lnTlToBr>
                      <a:noFill/>
                    </a:lnTlToBr>
                    <a:lnBlToTr>
                      <a:noFill/>
                    </a:lnBlToTr>
                    <a:noFill/>
                  </a:tcPr>
                </a:tc>
                <a:tc>
                  <a:txBody>
                    <a:bodyPr/>
                    <a:lstStyle>
                      <a:lvl1pPr marL="6350">
                        <a:spcBef>
                          <a:spcPct val="20000"/>
                        </a:spcBef>
                        <a:defRPr sz="2000">
                          <a:solidFill>
                            <a:schemeClr val="tx1"/>
                          </a:solidFill>
                          <a:latin typeface="Arial" panose="020B0604020202020204" pitchFamily="34" charset="0"/>
                        </a:defRPr>
                      </a:lvl1pPr>
                      <a:lvl2pPr marL="742950" indent="-285750">
                        <a:spcBef>
                          <a:spcPct val="20000"/>
                        </a:spcBef>
                        <a:defRPr>
                          <a:solidFill>
                            <a:schemeClr val="tx1"/>
                          </a:solidFill>
                          <a:latin typeface="Arial" panose="020B0604020202020204" pitchFamily="34" charset="0"/>
                        </a:defRPr>
                      </a:lvl2pPr>
                      <a:lvl3pPr marL="1143000" indent="-228600">
                        <a:spcBef>
                          <a:spcPct val="20000"/>
                        </a:spcBef>
                        <a:defRPr sz="1600">
                          <a:solidFill>
                            <a:schemeClr val="tx1"/>
                          </a:solidFill>
                          <a:latin typeface="Arial" panose="020B0604020202020204" pitchFamily="34" charset="0"/>
                        </a:defRPr>
                      </a:lvl3pPr>
                      <a:lvl4pPr marL="1600200" indent="-228600">
                        <a:spcBef>
                          <a:spcPct val="20000"/>
                        </a:spcBef>
                        <a:defRPr sz="14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marL="6350" marR="0" lvl="0" indent="0" algn="ctr" defTabSz="914400" rtl="0" eaLnBrk="1" fontAlgn="base" latinLnBrk="0" hangingPunct="1">
                        <a:lnSpc>
                          <a:spcPts val="2788"/>
                        </a:lnSpc>
                        <a:spcBef>
                          <a:spcPts val="13"/>
                        </a:spcBef>
                        <a:spcAft>
                          <a:spcPct val="0"/>
                        </a:spcAft>
                        <a:buClrTx/>
                        <a:buSzTx/>
                        <a:buFontTx/>
                        <a:buNone/>
                        <a:tabLst/>
                      </a:pPr>
                      <a:r>
                        <a:rPr kumimoji="0" lang="es-PE" sz="2400" b="0" i="1" u="none" strike="noStrike" cap="none" normalizeH="0" baseline="0">
                          <a:ln>
                            <a:noFill/>
                          </a:ln>
                          <a:solidFill>
                            <a:srgbClr val="006FC0"/>
                          </a:solidFill>
                          <a:effectLst/>
                          <a:latin typeface="Verdana" panose="020B0604030504040204" pitchFamily="34" charset="0"/>
                          <a:ea typeface="Verdana" panose="020B0604030504040204" pitchFamily="34" charset="0"/>
                          <a:cs typeface="Verdana" panose="020B0604030504040204" pitchFamily="34" charset="0"/>
                        </a:rPr>
                        <a:t>las</a:t>
                      </a:r>
                      <a:endParaRPr kumimoji="0" lang="es-PE" sz="2400" b="0" i="1" u="none" strike="noStrike" cap="none" normalizeH="0" baseline="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1270" marB="0" horzOverflow="overflow">
                    <a:lnL>
                      <a:noFill/>
                    </a:lnL>
                    <a:lnR>
                      <a:noFill/>
                    </a:lnR>
                    <a:lnT>
                      <a:noFill/>
                    </a:lnT>
                    <a:lnB>
                      <a:noFill/>
                    </a:lnB>
                    <a:lnTlToBr>
                      <a:noFill/>
                    </a:lnTlToBr>
                    <a:lnBlToTr>
                      <a:noFill/>
                    </a:lnBlToTr>
                    <a:noFill/>
                  </a:tcPr>
                </a:tc>
                <a:tc>
                  <a:txBody>
                    <a:bodyPr/>
                    <a:lstStyle>
                      <a:lvl1pPr>
                        <a:spcBef>
                          <a:spcPct val="20000"/>
                        </a:spcBef>
                        <a:tabLst>
                          <a:tab pos="1450975" algn="l"/>
                          <a:tab pos="2098675" algn="l"/>
                        </a:tabLst>
                        <a:defRPr sz="2000">
                          <a:solidFill>
                            <a:schemeClr val="tx1"/>
                          </a:solidFill>
                          <a:latin typeface="Arial" panose="020B0604020202020204" pitchFamily="34" charset="0"/>
                        </a:defRPr>
                      </a:lvl1pPr>
                      <a:lvl2pPr marL="742950" indent="-285750">
                        <a:spcBef>
                          <a:spcPct val="20000"/>
                        </a:spcBef>
                        <a:tabLst>
                          <a:tab pos="1450975" algn="l"/>
                          <a:tab pos="2098675" algn="l"/>
                        </a:tabLst>
                        <a:defRPr>
                          <a:solidFill>
                            <a:schemeClr val="tx1"/>
                          </a:solidFill>
                          <a:latin typeface="Arial" panose="020B0604020202020204" pitchFamily="34" charset="0"/>
                        </a:defRPr>
                      </a:lvl2pPr>
                      <a:lvl3pPr marL="1143000" indent="-228600">
                        <a:spcBef>
                          <a:spcPct val="20000"/>
                        </a:spcBef>
                        <a:tabLst>
                          <a:tab pos="1450975" algn="l"/>
                          <a:tab pos="2098675" algn="l"/>
                        </a:tabLst>
                        <a:defRPr sz="1600">
                          <a:solidFill>
                            <a:schemeClr val="tx1"/>
                          </a:solidFill>
                          <a:latin typeface="Arial" panose="020B0604020202020204" pitchFamily="34" charset="0"/>
                        </a:defRPr>
                      </a:lvl3pPr>
                      <a:lvl4pPr marL="1600200" indent="-228600">
                        <a:spcBef>
                          <a:spcPct val="20000"/>
                        </a:spcBef>
                        <a:tabLst>
                          <a:tab pos="1450975" algn="l"/>
                          <a:tab pos="2098675" algn="l"/>
                        </a:tabLst>
                        <a:defRPr sz="1400">
                          <a:solidFill>
                            <a:schemeClr val="tx1"/>
                          </a:solidFill>
                          <a:latin typeface="Arial" panose="020B0604020202020204" pitchFamily="34" charset="0"/>
                        </a:defRPr>
                      </a:lvl4pPr>
                      <a:lvl5pPr marL="2057400" indent="-228600">
                        <a:spcBef>
                          <a:spcPct val="20000"/>
                        </a:spcBef>
                        <a:tabLst>
                          <a:tab pos="1450975" algn="l"/>
                          <a:tab pos="2098675" algn="l"/>
                        </a:tabLst>
                        <a:defRPr sz="1400">
                          <a:solidFill>
                            <a:schemeClr val="tx1"/>
                          </a:solidFill>
                          <a:latin typeface="Arial" panose="020B0604020202020204" pitchFamily="34" charset="0"/>
                        </a:defRPr>
                      </a:lvl5pPr>
                      <a:lvl6pPr marL="2514600" indent="-228600" eaLnBrk="0" fontAlgn="base" hangingPunct="0">
                        <a:spcBef>
                          <a:spcPct val="20000"/>
                        </a:spcBef>
                        <a:spcAft>
                          <a:spcPct val="0"/>
                        </a:spcAft>
                        <a:tabLst>
                          <a:tab pos="1450975" algn="l"/>
                          <a:tab pos="2098675" algn="l"/>
                        </a:tabLst>
                        <a:defRPr sz="1400">
                          <a:solidFill>
                            <a:schemeClr val="tx1"/>
                          </a:solidFill>
                          <a:latin typeface="Arial" panose="020B0604020202020204" pitchFamily="34" charset="0"/>
                        </a:defRPr>
                      </a:lvl6pPr>
                      <a:lvl7pPr marL="2971800" indent="-228600" eaLnBrk="0" fontAlgn="base" hangingPunct="0">
                        <a:spcBef>
                          <a:spcPct val="20000"/>
                        </a:spcBef>
                        <a:spcAft>
                          <a:spcPct val="0"/>
                        </a:spcAft>
                        <a:tabLst>
                          <a:tab pos="1450975" algn="l"/>
                          <a:tab pos="2098675" algn="l"/>
                        </a:tabLst>
                        <a:defRPr sz="1400">
                          <a:solidFill>
                            <a:schemeClr val="tx1"/>
                          </a:solidFill>
                          <a:latin typeface="Arial" panose="020B0604020202020204" pitchFamily="34" charset="0"/>
                        </a:defRPr>
                      </a:lvl7pPr>
                      <a:lvl8pPr marL="3429000" indent="-228600" eaLnBrk="0" fontAlgn="base" hangingPunct="0">
                        <a:spcBef>
                          <a:spcPct val="20000"/>
                        </a:spcBef>
                        <a:spcAft>
                          <a:spcPct val="0"/>
                        </a:spcAft>
                        <a:tabLst>
                          <a:tab pos="1450975" algn="l"/>
                          <a:tab pos="2098675" algn="l"/>
                        </a:tabLst>
                        <a:defRPr sz="1400">
                          <a:solidFill>
                            <a:schemeClr val="tx1"/>
                          </a:solidFill>
                          <a:latin typeface="Arial" panose="020B0604020202020204" pitchFamily="34" charset="0"/>
                        </a:defRPr>
                      </a:lvl8pPr>
                      <a:lvl9pPr marL="3886200" indent="-228600" eaLnBrk="0" fontAlgn="base" hangingPunct="0">
                        <a:spcBef>
                          <a:spcPct val="20000"/>
                        </a:spcBef>
                        <a:spcAft>
                          <a:spcPct val="0"/>
                        </a:spcAft>
                        <a:tabLst>
                          <a:tab pos="1450975" algn="l"/>
                          <a:tab pos="2098675" algn="l"/>
                        </a:tabLst>
                        <a:defRPr sz="1400">
                          <a:solidFill>
                            <a:schemeClr val="tx1"/>
                          </a:solidFill>
                          <a:latin typeface="Arial" panose="020B0604020202020204" pitchFamily="34" charset="0"/>
                        </a:defRPr>
                      </a:lvl9pPr>
                    </a:lstStyle>
                    <a:p>
                      <a:pPr marL="0" marR="0" lvl="0" indent="0" algn="r" defTabSz="914400" rtl="0" eaLnBrk="1" fontAlgn="base" latinLnBrk="0" hangingPunct="1">
                        <a:lnSpc>
                          <a:spcPts val="2788"/>
                        </a:lnSpc>
                        <a:spcBef>
                          <a:spcPts val="13"/>
                        </a:spcBef>
                        <a:spcAft>
                          <a:spcPct val="0"/>
                        </a:spcAft>
                        <a:buClrTx/>
                        <a:buSzTx/>
                        <a:buFontTx/>
                        <a:buNone/>
                        <a:tabLst>
                          <a:tab pos="1450975" algn="l"/>
                          <a:tab pos="2098675" algn="l"/>
                        </a:tabLst>
                      </a:pPr>
                      <a:r>
                        <a:rPr kumimoji="0" lang="es-PE" sz="2400" b="0" i="1" u="none" strike="noStrike" cap="none" normalizeH="0" baseline="0">
                          <a:ln>
                            <a:noFill/>
                          </a:ln>
                          <a:solidFill>
                            <a:srgbClr val="006FC0"/>
                          </a:solidFill>
                          <a:effectLst/>
                          <a:latin typeface="Verdana" panose="020B0604030504040204" pitchFamily="34" charset="0"/>
                          <a:ea typeface="Verdana" panose="020B0604030504040204" pitchFamily="34" charset="0"/>
                          <a:cs typeface="Verdana" panose="020B0604030504040204" pitchFamily="34" charset="0"/>
                        </a:rPr>
                        <a:t>bobinas	no	sólo</a:t>
                      </a:r>
                      <a:endParaRPr kumimoji="0" lang="es-PE" sz="2400" b="0" i="1" u="none" strike="noStrike" cap="none" normalizeH="0" baseline="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127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365125">
                <a:tc>
                  <a:txBody>
                    <a:bodyPr/>
                    <a:lstStyle>
                      <a:lvl1pPr marL="31750">
                        <a:spcBef>
                          <a:spcPct val="20000"/>
                        </a:spcBef>
                        <a:tabLst>
                          <a:tab pos="1955800" algn="l"/>
                          <a:tab pos="2819400" algn="l"/>
                        </a:tabLst>
                        <a:defRPr sz="2000">
                          <a:solidFill>
                            <a:schemeClr val="tx1"/>
                          </a:solidFill>
                          <a:latin typeface="Arial" panose="020B0604020202020204" pitchFamily="34" charset="0"/>
                        </a:defRPr>
                      </a:lvl1pPr>
                      <a:lvl2pPr marL="742950" indent="-285750">
                        <a:spcBef>
                          <a:spcPct val="20000"/>
                        </a:spcBef>
                        <a:tabLst>
                          <a:tab pos="1955800" algn="l"/>
                          <a:tab pos="2819400" algn="l"/>
                        </a:tabLst>
                        <a:defRPr>
                          <a:solidFill>
                            <a:schemeClr val="tx1"/>
                          </a:solidFill>
                          <a:latin typeface="Arial" panose="020B0604020202020204" pitchFamily="34" charset="0"/>
                        </a:defRPr>
                      </a:lvl2pPr>
                      <a:lvl3pPr marL="1143000" indent="-228600">
                        <a:spcBef>
                          <a:spcPct val="20000"/>
                        </a:spcBef>
                        <a:tabLst>
                          <a:tab pos="1955800" algn="l"/>
                          <a:tab pos="2819400" algn="l"/>
                        </a:tabLst>
                        <a:defRPr sz="1600">
                          <a:solidFill>
                            <a:schemeClr val="tx1"/>
                          </a:solidFill>
                          <a:latin typeface="Arial" panose="020B0604020202020204" pitchFamily="34" charset="0"/>
                        </a:defRPr>
                      </a:lvl3pPr>
                      <a:lvl4pPr marL="1600200" indent="-228600">
                        <a:spcBef>
                          <a:spcPct val="20000"/>
                        </a:spcBef>
                        <a:tabLst>
                          <a:tab pos="1955800" algn="l"/>
                          <a:tab pos="2819400" algn="l"/>
                        </a:tabLst>
                        <a:defRPr sz="1400">
                          <a:solidFill>
                            <a:schemeClr val="tx1"/>
                          </a:solidFill>
                          <a:latin typeface="Arial" panose="020B0604020202020204" pitchFamily="34" charset="0"/>
                        </a:defRPr>
                      </a:lvl4pPr>
                      <a:lvl5pPr marL="2057400" indent="-228600">
                        <a:spcBef>
                          <a:spcPct val="20000"/>
                        </a:spcBef>
                        <a:tabLst>
                          <a:tab pos="1955800" algn="l"/>
                          <a:tab pos="2819400" algn="l"/>
                        </a:tabLst>
                        <a:defRPr sz="1400">
                          <a:solidFill>
                            <a:schemeClr val="tx1"/>
                          </a:solidFill>
                          <a:latin typeface="Arial" panose="020B0604020202020204" pitchFamily="34" charset="0"/>
                        </a:defRPr>
                      </a:lvl5pPr>
                      <a:lvl6pPr marL="2514600" indent="-228600" eaLnBrk="0" fontAlgn="base" hangingPunct="0">
                        <a:spcBef>
                          <a:spcPct val="20000"/>
                        </a:spcBef>
                        <a:spcAft>
                          <a:spcPct val="0"/>
                        </a:spcAft>
                        <a:tabLst>
                          <a:tab pos="1955800" algn="l"/>
                          <a:tab pos="2819400" algn="l"/>
                        </a:tabLst>
                        <a:defRPr sz="1400">
                          <a:solidFill>
                            <a:schemeClr val="tx1"/>
                          </a:solidFill>
                          <a:latin typeface="Arial" panose="020B0604020202020204" pitchFamily="34" charset="0"/>
                        </a:defRPr>
                      </a:lvl6pPr>
                      <a:lvl7pPr marL="2971800" indent="-228600" eaLnBrk="0" fontAlgn="base" hangingPunct="0">
                        <a:spcBef>
                          <a:spcPct val="20000"/>
                        </a:spcBef>
                        <a:spcAft>
                          <a:spcPct val="0"/>
                        </a:spcAft>
                        <a:tabLst>
                          <a:tab pos="1955800" algn="l"/>
                          <a:tab pos="2819400" algn="l"/>
                        </a:tabLst>
                        <a:defRPr sz="1400">
                          <a:solidFill>
                            <a:schemeClr val="tx1"/>
                          </a:solidFill>
                          <a:latin typeface="Arial" panose="020B0604020202020204" pitchFamily="34" charset="0"/>
                        </a:defRPr>
                      </a:lvl7pPr>
                      <a:lvl8pPr marL="3429000" indent="-228600" eaLnBrk="0" fontAlgn="base" hangingPunct="0">
                        <a:spcBef>
                          <a:spcPct val="20000"/>
                        </a:spcBef>
                        <a:spcAft>
                          <a:spcPct val="0"/>
                        </a:spcAft>
                        <a:tabLst>
                          <a:tab pos="1955800" algn="l"/>
                          <a:tab pos="2819400" algn="l"/>
                        </a:tabLst>
                        <a:defRPr sz="1400">
                          <a:solidFill>
                            <a:schemeClr val="tx1"/>
                          </a:solidFill>
                          <a:latin typeface="Arial" panose="020B0604020202020204" pitchFamily="34" charset="0"/>
                        </a:defRPr>
                      </a:lvl8pPr>
                      <a:lvl9pPr marL="3886200" indent="-228600" eaLnBrk="0" fontAlgn="base" hangingPunct="0">
                        <a:spcBef>
                          <a:spcPct val="20000"/>
                        </a:spcBef>
                        <a:spcAft>
                          <a:spcPct val="0"/>
                        </a:spcAft>
                        <a:tabLst>
                          <a:tab pos="1955800" algn="l"/>
                          <a:tab pos="2819400" algn="l"/>
                        </a:tabLst>
                        <a:defRPr sz="1400">
                          <a:solidFill>
                            <a:schemeClr val="tx1"/>
                          </a:solidFill>
                          <a:latin typeface="Arial" panose="020B0604020202020204" pitchFamily="34" charset="0"/>
                        </a:defRPr>
                      </a:lvl9pPr>
                    </a:lstStyle>
                    <a:p>
                      <a:pPr marL="31750" marR="0" lvl="0" indent="0" algn="l" defTabSz="914400" rtl="0" eaLnBrk="1" fontAlgn="base" latinLnBrk="0" hangingPunct="1">
                        <a:lnSpc>
                          <a:spcPts val="2775"/>
                        </a:lnSpc>
                        <a:spcBef>
                          <a:spcPct val="0"/>
                        </a:spcBef>
                        <a:spcAft>
                          <a:spcPct val="0"/>
                        </a:spcAft>
                        <a:buClrTx/>
                        <a:buSzTx/>
                        <a:buFontTx/>
                        <a:buNone/>
                        <a:tabLst>
                          <a:tab pos="1955800" algn="l"/>
                          <a:tab pos="2819400" algn="l"/>
                        </a:tabLst>
                      </a:pPr>
                      <a:r>
                        <a:rPr kumimoji="0" lang="es-PE" sz="2400" b="0" i="1" u="none" strike="noStrike" cap="none" normalizeH="0" baseline="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introducen	una	resistencia</a:t>
                      </a: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a:solidFill>
                            <a:schemeClr val="tx1"/>
                          </a:solidFill>
                          <a:latin typeface="Arial" panose="020B0604020202020204" pitchFamily="34" charset="0"/>
                        </a:defRPr>
                      </a:lvl2pPr>
                      <a:lvl3pPr marL="1143000" indent="-228600">
                        <a:spcBef>
                          <a:spcPct val="20000"/>
                        </a:spcBef>
                        <a:defRPr sz="1600">
                          <a:solidFill>
                            <a:schemeClr val="tx1"/>
                          </a:solidFill>
                          <a:latin typeface="Arial" panose="020B0604020202020204" pitchFamily="34" charset="0"/>
                        </a:defRPr>
                      </a:lvl3pPr>
                      <a:lvl4pPr marL="1600200" indent="-228600">
                        <a:spcBef>
                          <a:spcPct val="20000"/>
                        </a:spcBef>
                        <a:defRPr sz="14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marL="0" marR="0" lvl="0" indent="0" algn="ctr" defTabSz="914400" rtl="0" eaLnBrk="1" fontAlgn="base" latinLnBrk="0" hangingPunct="1">
                        <a:lnSpc>
                          <a:spcPts val="2775"/>
                        </a:lnSpc>
                        <a:spcBef>
                          <a:spcPct val="0"/>
                        </a:spcBef>
                        <a:spcAft>
                          <a:spcPct val="0"/>
                        </a:spcAft>
                        <a:buClrTx/>
                        <a:buSzTx/>
                        <a:buFontTx/>
                        <a:buNone/>
                        <a:tabLst/>
                      </a:pPr>
                      <a:r>
                        <a:rPr kumimoji="0" lang="es-PE" sz="2400" b="0" i="1" u="none" strike="noStrike" cap="none" normalizeH="0" baseline="0">
                          <a:ln>
                            <a:noFill/>
                          </a:ln>
                          <a:solidFill>
                            <a:srgbClr val="006FC0"/>
                          </a:solidFill>
                          <a:effectLst/>
                          <a:latin typeface="Verdana" panose="020B0604030504040204" pitchFamily="34" charset="0"/>
                          <a:ea typeface="Verdana" panose="020B0604030504040204" pitchFamily="34" charset="0"/>
                          <a:cs typeface="Verdana" panose="020B0604030504040204" pitchFamily="34" charset="0"/>
                        </a:rPr>
                        <a:t>al</a:t>
                      </a:r>
                      <a:endParaRPr kumimoji="0" lang="es-PE" sz="2400" b="0" i="1" u="none" strike="noStrike" cap="none" normalizeH="0" baseline="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tabLst>
                          <a:tab pos="1520825" algn="l"/>
                        </a:tabLst>
                        <a:defRPr sz="2000">
                          <a:solidFill>
                            <a:schemeClr val="tx1"/>
                          </a:solidFill>
                          <a:latin typeface="Arial" panose="020B0604020202020204" pitchFamily="34" charset="0"/>
                        </a:defRPr>
                      </a:lvl1pPr>
                      <a:lvl2pPr marL="742950" indent="-285750">
                        <a:spcBef>
                          <a:spcPct val="20000"/>
                        </a:spcBef>
                        <a:tabLst>
                          <a:tab pos="1520825" algn="l"/>
                        </a:tabLst>
                        <a:defRPr>
                          <a:solidFill>
                            <a:schemeClr val="tx1"/>
                          </a:solidFill>
                          <a:latin typeface="Arial" panose="020B0604020202020204" pitchFamily="34" charset="0"/>
                        </a:defRPr>
                      </a:lvl2pPr>
                      <a:lvl3pPr marL="1143000" indent="-228600">
                        <a:spcBef>
                          <a:spcPct val="20000"/>
                        </a:spcBef>
                        <a:tabLst>
                          <a:tab pos="1520825" algn="l"/>
                        </a:tabLst>
                        <a:defRPr sz="1600">
                          <a:solidFill>
                            <a:schemeClr val="tx1"/>
                          </a:solidFill>
                          <a:latin typeface="Arial" panose="020B0604020202020204" pitchFamily="34" charset="0"/>
                        </a:defRPr>
                      </a:lvl3pPr>
                      <a:lvl4pPr marL="1600200" indent="-228600">
                        <a:spcBef>
                          <a:spcPct val="20000"/>
                        </a:spcBef>
                        <a:tabLst>
                          <a:tab pos="1520825" algn="l"/>
                        </a:tabLst>
                        <a:defRPr sz="1400">
                          <a:solidFill>
                            <a:schemeClr val="tx1"/>
                          </a:solidFill>
                          <a:latin typeface="Arial" panose="020B0604020202020204" pitchFamily="34" charset="0"/>
                        </a:defRPr>
                      </a:lvl4pPr>
                      <a:lvl5pPr marL="2057400" indent="-228600">
                        <a:spcBef>
                          <a:spcPct val="20000"/>
                        </a:spcBef>
                        <a:tabLst>
                          <a:tab pos="1520825" algn="l"/>
                        </a:tabLst>
                        <a:defRPr sz="1400">
                          <a:solidFill>
                            <a:schemeClr val="tx1"/>
                          </a:solidFill>
                          <a:latin typeface="Arial" panose="020B0604020202020204" pitchFamily="34" charset="0"/>
                        </a:defRPr>
                      </a:lvl5pPr>
                      <a:lvl6pPr marL="2514600" indent="-228600" eaLnBrk="0" fontAlgn="base" hangingPunct="0">
                        <a:spcBef>
                          <a:spcPct val="20000"/>
                        </a:spcBef>
                        <a:spcAft>
                          <a:spcPct val="0"/>
                        </a:spcAft>
                        <a:tabLst>
                          <a:tab pos="1520825" algn="l"/>
                        </a:tabLst>
                        <a:defRPr sz="1400">
                          <a:solidFill>
                            <a:schemeClr val="tx1"/>
                          </a:solidFill>
                          <a:latin typeface="Arial" panose="020B0604020202020204" pitchFamily="34" charset="0"/>
                        </a:defRPr>
                      </a:lvl6pPr>
                      <a:lvl7pPr marL="2971800" indent="-228600" eaLnBrk="0" fontAlgn="base" hangingPunct="0">
                        <a:spcBef>
                          <a:spcPct val="20000"/>
                        </a:spcBef>
                        <a:spcAft>
                          <a:spcPct val="0"/>
                        </a:spcAft>
                        <a:tabLst>
                          <a:tab pos="1520825" algn="l"/>
                        </a:tabLst>
                        <a:defRPr sz="1400">
                          <a:solidFill>
                            <a:schemeClr val="tx1"/>
                          </a:solidFill>
                          <a:latin typeface="Arial" panose="020B0604020202020204" pitchFamily="34" charset="0"/>
                        </a:defRPr>
                      </a:lvl7pPr>
                      <a:lvl8pPr marL="3429000" indent="-228600" eaLnBrk="0" fontAlgn="base" hangingPunct="0">
                        <a:spcBef>
                          <a:spcPct val="20000"/>
                        </a:spcBef>
                        <a:spcAft>
                          <a:spcPct val="0"/>
                        </a:spcAft>
                        <a:tabLst>
                          <a:tab pos="1520825" algn="l"/>
                        </a:tabLst>
                        <a:defRPr sz="1400">
                          <a:solidFill>
                            <a:schemeClr val="tx1"/>
                          </a:solidFill>
                          <a:latin typeface="Arial" panose="020B0604020202020204" pitchFamily="34" charset="0"/>
                        </a:defRPr>
                      </a:lvl8pPr>
                      <a:lvl9pPr marL="3886200" indent="-228600" eaLnBrk="0" fontAlgn="base" hangingPunct="0">
                        <a:spcBef>
                          <a:spcPct val="20000"/>
                        </a:spcBef>
                        <a:spcAft>
                          <a:spcPct val="0"/>
                        </a:spcAft>
                        <a:tabLst>
                          <a:tab pos="1520825" algn="l"/>
                        </a:tabLst>
                        <a:defRPr sz="1400">
                          <a:solidFill>
                            <a:schemeClr val="tx1"/>
                          </a:solidFill>
                          <a:latin typeface="Arial" panose="020B0604020202020204" pitchFamily="34" charset="0"/>
                        </a:defRPr>
                      </a:lvl9pPr>
                    </a:lstStyle>
                    <a:p>
                      <a:pPr marL="0" marR="0" lvl="0" indent="0" algn="r" defTabSz="914400" rtl="0" eaLnBrk="1" fontAlgn="base" latinLnBrk="0" hangingPunct="1">
                        <a:lnSpc>
                          <a:spcPts val="2775"/>
                        </a:lnSpc>
                        <a:spcBef>
                          <a:spcPct val="0"/>
                        </a:spcBef>
                        <a:spcAft>
                          <a:spcPct val="0"/>
                        </a:spcAft>
                        <a:buClrTx/>
                        <a:buSzTx/>
                        <a:buFontTx/>
                        <a:buNone/>
                        <a:tabLst>
                          <a:tab pos="1520825" algn="l"/>
                        </a:tabLst>
                      </a:pPr>
                      <a:r>
                        <a:rPr kumimoji="0" lang="es-PE" sz="2400" b="0" i="1" u="none" strike="noStrike" cap="none" normalizeH="0" baseline="0">
                          <a:ln>
                            <a:noFill/>
                          </a:ln>
                          <a:solidFill>
                            <a:srgbClr val="006FC0"/>
                          </a:solidFill>
                          <a:effectLst/>
                          <a:latin typeface="Verdana" panose="020B0604030504040204" pitchFamily="34" charset="0"/>
                          <a:ea typeface="Verdana" panose="020B0604030504040204" pitchFamily="34" charset="0"/>
                          <a:cs typeface="Verdana" panose="020B0604030504040204" pitchFamily="34" charset="0"/>
                        </a:rPr>
                        <a:t>circuito,	también</a:t>
                      </a:r>
                      <a:endParaRPr kumimoji="0" lang="es-PE" sz="2400" b="0" i="1" u="none" strike="noStrike" cap="none" normalizeH="0" baseline="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368300">
                <a:tc>
                  <a:txBody>
                    <a:bodyPr/>
                    <a:lstStyle>
                      <a:lvl1pPr marL="31750">
                        <a:spcBef>
                          <a:spcPct val="20000"/>
                        </a:spcBef>
                        <a:defRPr sz="2000">
                          <a:solidFill>
                            <a:schemeClr val="tx1"/>
                          </a:solidFill>
                          <a:latin typeface="Arial" panose="020B0604020202020204" pitchFamily="34" charset="0"/>
                        </a:defRPr>
                      </a:lvl1pPr>
                      <a:lvl2pPr marL="742950" indent="-285750">
                        <a:spcBef>
                          <a:spcPct val="20000"/>
                        </a:spcBef>
                        <a:defRPr>
                          <a:solidFill>
                            <a:schemeClr val="tx1"/>
                          </a:solidFill>
                          <a:latin typeface="Arial" panose="020B0604020202020204" pitchFamily="34" charset="0"/>
                        </a:defRPr>
                      </a:lvl2pPr>
                      <a:lvl3pPr marL="1143000" indent="-228600">
                        <a:spcBef>
                          <a:spcPct val="20000"/>
                        </a:spcBef>
                        <a:defRPr sz="1600">
                          <a:solidFill>
                            <a:schemeClr val="tx1"/>
                          </a:solidFill>
                          <a:latin typeface="Arial" panose="020B0604020202020204" pitchFamily="34" charset="0"/>
                        </a:defRPr>
                      </a:lvl3pPr>
                      <a:lvl4pPr marL="1600200" indent="-228600">
                        <a:spcBef>
                          <a:spcPct val="20000"/>
                        </a:spcBef>
                        <a:defRPr sz="14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marL="31750" marR="0" lvl="0" indent="0" algn="l" defTabSz="914400" rtl="0" eaLnBrk="1" fontAlgn="base" latinLnBrk="0" hangingPunct="1">
                        <a:lnSpc>
                          <a:spcPts val="2800"/>
                        </a:lnSpc>
                        <a:spcBef>
                          <a:spcPct val="0"/>
                        </a:spcBef>
                        <a:spcAft>
                          <a:spcPct val="0"/>
                        </a:spcAft>
                        <a:buClrTx/>
                        <a:buSzTx/>
                        <a:buFontTx/>
                        <a:buNone/>
                        <a:tabLst/>
                      </a:pPr>
                      <a:r>
                        <a:rPr kumimoji="0" lang="es-PE" sz="2400" b="0" i="1"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producen otro efecto.</a:t>
                      </a: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a:solidFill>
                            <a:schemeClr val="tx1"/>
                          </a:solidFill>
                          <a:latin typeface="Arial" panose="020B0604020202020204" pitchFamily="34" charset="0"/>
                        </a:defRPr>
                      </a:lvl2pPr>
                      <a:lvl3pPr marL="1143000" indent="-228600">
                        <a:spcBef>
                          <a:spcPct val="20000"/>
                        </a:spcBef>
                        <a:defRPr sz="1600">
                          <a:solidFill>
                            <a:schemeClr val="tx1"/>
                          </a:solidFill>
                          <a:latin typeface="Arial" panose="020B0604020202020204" pitchFamily="34" charset="0"/>
                        </a:defRPr>
                      </a:lvl3pPr>
                      <a:lvl4pPr marL="1600200" indent="-228600">
                        <a:spcBef>
                          <a:spcPct val="20000"/>
                        </a:spcBef>
                        <a:defRPr sz="14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2300" b="0" i="1"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a:solidFill>
                            <a:schemeClr val="tx1"/>
                          </a:solidFill>
                          <a:latin typeface="Arial" panose="020B0604020202020204" pitchFamily="34" charset="0"/>
                        </a:defRPr>
                      </a:lvl2pPr>
                      <a:lvl3pPr marL="1143000" indent="-228600">
                        <a:spcBef>
                          <a:spcPct val="20000"/>
                        </a:spcBef>
                        <a:defRPr sz="1600">
                          <a:solidFill>
                            <a:schemeClr val="tx1"/>
                          </a:solidFill>
                          <a:latin typeface="Arial" panose="020B0604020202020204" pitchFamily="34" charset="0"/>
                        </a:defRPr>
                      </a:lvl3pPr>
                      <a:lvl4pPr marL="1600200" indent="-228600">
                        <a:spcBef>
                          <a:spcPct val="20000"/>
                        </a:spcBef>
                        <a:defRPr sz="14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23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bl>
          </a:graphicData>
        </a:graphic>
      </p:graphicFrame>
      <p:sp>
        <p:nvSpPr>
          <p:cNvPr id="31756" name="object 3">
            <a:extLst>
              <a:ext uri="{FF2B5EF4-FFF2-40B4-BE49-F238E27FC236}">
                <a16:creationId xmlns:a16="http://schemas.microsoft.com/office/drawing/2014/main" id="{4A949C43-FBF8-44D4-A1C9-E2D1DE2D1710}"/>
              </a:ext>
            </a:extLst>
          </p:cNvPr>
          <p:cNvSpPr txBox="1">
            <a:spLocks noChangeArrowheads="1"/>
          </p:cNvSpPr>
          <p:nvPr/>
        </p:nvSpPr>
        <p:spPr bwMode="auto">
          <a:xfrm>
            <a:off x="536575" y="2463800"/>
            <a:ext cx="8074025" cy="322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065" rIns="0" bIns="0">
            <a:spAutoFit/>
          </a:bodyPr>
          <a:lstStyle>
            <a:lvl1pPr marL="355600" indent="-342900">
              <a:spcBef>
                <a:spcPct val="20000"/>
              </a:spcBef>
              <a:buChar char="•"/>
              <a:tabLst>
                <a:tab pos="355600" algn="l"/>
              </a:tabLst>
              <a:defRPr sz="2400">
                <a:solidFill>
                  <a:schemeClr val="tx1"/>
                </a:solidFill>
                <a:latin typeface="Arial" panose="020B0604020202020204" pitchFamily="34" charset="0"/>
              </a:defRPr>
            </a:lvl1pPr>
            <a:lvl2pPr marL="742950" indent="-285750">
              <a:spcBef>
                <a:spcPct val="20000"/>
              </a:spcBef>
              <a:buChar char="–"/>
              <a:tabLst>
                <a:tab pos="355600" algn="l"/>
              </a:tabLst>
              <a:defRPr sz="2000">
                <a:solidFill>
                  <a:schemeClr val="tx1"/>
                </a:solidFill>
                <a:latin typeface="Arial" panose="020B0604020202020204" pitchFamily="34" charset="0"/>
              </a:defRPr>
            </a:lvl2pPr>
            <a:lvl3pPr marL="1143000" indent="-228600">
              <a:spcBef>
                <a:spcPct val="20000"/>
              </a:spcBef>
              <a:buChar char="•"/>
              <a:tabLst>
                <a:tab pos="355600" algn="l"/>
              </a:tabLst>
              <a:defRPr>
                <a:solidFill>
                  <a:schemeClr val="tx1"/>
                </a:solidFill>
                <a:latin typeface="Arial" panose="020B0604020202020204" pitchFamily="34" charset="0"/>
              </a:defRPr>
            </a:lvl3pPr>
            <a:lvl4pPr marL="1600200" indent="-228600">
              <a:spcBef>
                <a:spcPct val="20000"/>
              </a:spcBef>
              <a:buChar char="–"/>
              <a:tabLst>
                <a:tab pos="355600" algn="l"/>
              </a:tabLst>
              <a:defRPr sz="1600">
                <a:solidFill>
                  <a:schemeClr val="tx1"/>
                </a:solidFill>
                <a:latin typeface="Arial" panose="020B0604020202020204" pitchFamily="34" charset="0"/>
              </a:defRPr>
            </a:lvl4pPr>
            <a:lvl5pPr marL="2057400" indent="-228600">
              <a:spcBef>
                <a:spcPct val="20000"/>
              </a:spcBef>
              <a:buChar char="»"/>
              <a:tabLst>
                <a:tab pos="355600" algn="l"/>
              </a:tabLst>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355600" algn="l"/>
              </a:tabLst>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355600" algn="l"/>
              </a:tabLst>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355600" algn="l"/>
              </a:tabLst>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355600" algn="l"/>
              </a:tabLst>
              <a:defRPr sz="1600">
                <a:solidFill>
                  <a:schemeClr val="tx1"/>
                </a:solidFill>
                <a:latin typeface="Arial" panose="020B0604020202020204" pitchFamily="34" charset="0"/>
              </a:defRPr>
            </a:lvl9pPr>
          </a:lstStyle>
          <a:p>
            <a:pPr algn="just">
              <a:spcBef>
                <a:spcPts val="100"/>
              </a:spcBef>
            </a:pPr>
            <a:r>
              <a:rPr lang="es-PE" altLang="en-US" sz="2800" i="1" u="sng">
                <a:cs typeface="Arial" panose="020B0604020202020204" pitchFamily="34" charset="0"/>
              </a:rPr>
              <a:t>Condensador</a:t>
            </a:r>
            <a:r>
              <a:rPr lang="es-PE" altLang="en-US" sz="2800" i="1">
                <a:cs typeface="Arial" panose="020B0604020202020204" pitchFamily="34" charset="0"/>
              </a:rPr>
              <a:t>: Produce un desfase en la  corriente de 90º, haciendo que la intensidad se  adelante respecto a la tensión.</a:t>
            </a:r>
          </a:p>
          <a:p>
            <a:pPr>
              <a:spcBef>
                <a:spcPts val="50"/>
              </a:spcBef>
            </a:pPr>
            <a:endParaRPr lang="es-PE" altLang="en-US" sz="4000" i="1">
              <a:latin typeface="Times New Roman" panose="02020603050405020304" pitchFamily="18" charset="0"/>
              <a:cs typeface="Times New Roman" panose="02020603050405020304" pitchFamily="18" charset="0"/>
            </a:endParaRPr>
          </a:p>
          <a:p>
            <a:pPr algn="just">
              <a:spcBef>
                <a:spcPct val="0"/>
              </a:spcBef>
            </a:pPr>
            <a:r>
              <a:rPr lang="es-PE" altLang="en-US" sz="2800" i="1" u="sng">
                <a:cs typeface="Arial" panose="020B0604020202020204" pitchFamily="34" charset="0"/>
              </a:rPr>
              <a:t>Bobina</a:t>
            </a:r>
            <a:r>
              <a:rPr lang="es-PE" altLang="en-US" sz="2800" i="1">
                <a:cs typeface="Arial" panose="020B0604020202020204" pitchFamily="34" charset="0"/>
              </a:rPr>
              <a:t>: Produce un desfase de 90º, haciendo  que la intensidad se retrase respecto a la  tensión.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object 3">
            <a:extLst>
              <a:ext uri="{FF2B5EF4-FFF2-40B4-BE49-F238E27FC236}">
                <a16:creationId xmlns:a16="http://schemas.microsoft.com/office/drawing/2014/main" id="{290DE6F6-2BF8-47C1-AD32-8BF4D1732DE8}"/>
              </a:ext>
            </a:extLst>
          </p:cNvPr>
          <p:cNvSpPr>
            <a:spLocks/>
          </p:cNvSpPr>
          <p:nvPr/>
        </p:nvSpPr>
        <p:spPr bwMode="auto">
          <a:xfrm>
            <a:off x="1041400" y="4000500"/>
            <a:ext cx="3387725" cy="1693863"/>
          </a:xfrm>
          <a:custGeom>
            <a:avLst/>
            <a:gdLst>
              <a:gd name="T0" fmla="*/ 0 w 3387725"/>
              <a:gd name="T1" fmla="*/ 1692346 h 1694179"/>
              <a:gd name="T2" fmla="*/ 3387725 w 3387725"/>
              <a:gd name="T3" fmla="*/ 1692346 h 1694179"/>
              <a:gd name="T4" fmla="*/ 3387725 w 3387725"/>
              <a:gd name="T5" fmla="*/ 0 h 1694179"/>
              <a:gd name="T6" fmla="*/ 0 w 3387725"/>
              <a:gd name="T7" fmla="*/ 0 h 1694179"/>
              <a:gd name="T8" fmla="*/ 0 w 3387725"/>
              <a:gd name="T9" fmla="*/ 1692346 h 16941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7725" h="1694179">
                <a:moveTo>
                  <a:pt x="0" y="1693926"/>
                </a:moveTo>
                <a:lnTo>
                  <a:pt x="3387725" y="1693926"/>
                </a:lnTo>
                <a:lnTo>
                  <a:pt x="3387725" y="0"/>
                </a:lnTo>
                <a:lnTo>
                  <a:pt x="0" y="0"/>
                </a:lnTo>
                <a:lnTo>
                  <a:pt x="0" y="1693926"/>
                </a:lnTo>
                <a:close/>
              </a:path>
            </a:pathLst>
          </a:custGeom>
          <a:noFill/>
          <a:ln w="12699">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2771" name="object 4">
            <a:extLst>
              <a:ext uri="{FF2B5EF4-FFF2-40B4-BE49-F238E27FC236}">
                <a16:creationId xmlns:a16="http://schemas.microsoft.com/office/drawing/2014/main" id="{F2DDEF99-A2B3-4C89-BB10-D311A0760125}"/>
              </a:ext>
            </a:extLst>
          </p:cNvPr>
          <p:cNvSpPr>
            <a:spLocks/>
          </p:cNvSpPr>
          <p:nvPr/>
        </p:nvSpPr>
        <p:spPr bwMode="auto">
          <a:xfrm>
            <a:off x="1284288" y="5172075"/>
            <a:ext cx="1573212" cy="76200"/>
          </a:xfrm>
          <a:custGeom>
            <a:avLst/>
            <a:gdLst>
              <a:gd name="T0" fmla="*/ 1500467 w 1572260"/>
              <a:gd name="T1" fmla="*/ 0 h 76200"/>
              <a:gd name="T2" fmla="*/ 1500467 w 1572260"/>
              <a:gd name="T3" fmla="*/ 76199 h 76200"/>
              <a:gd name="T4" fmla="*/ 1564160 w 1572260"/>
              <a:gd name="T5" fmla="*/ 44450 h 76200"/>
              <a:gd name="T6" fmla="*/ 1513206 w 1572260"/>
              <a:gd name="T7" fmla="*/ 44450 h 76200"/>
              <a:gd name="T8" fmla="*/ 1513206 w 1572260"/>
              <a:gd name="T9" fmla="*/ 31750 h 76200"/>
              <a:gd name="T10" fmla="*/ 1564160 w 1572260"/>
              <a:gd name="T11" fmla="*/ 31750 h 76200"/>
              <a:gd name="T12" fmla="*/ 1500467 w 1572260"/>
              <a:gd name="T13" fmla="*/ 0 h 76200"/>
              <a:gd name="T14" fmla="*/ 1500467 w 1572260"/>
              <a:gd name="T15" fmla="*/ 31750 h 76200"/>
              <a:gd name="T16" fmla="*/ 0 w 1572260"/>
              <a:gd name="T17" fmla="*/ 31750 h 76200"/>
              <a:gd name="T18" fmla="*/ 0 w 1572260"/>
              <a:gd name="T19" fmla="*/ 44450 h 76200"/>
              <a:gd name="T20" fmla="*/ 1500467 w 1572260"/>
              <a:gd name="T21" fmla="*/ 44450 h 76200"/>
              <a:gd name="T22" fmla="*/ 1500467 w 1572260"/>
              <a:gd name="T23" fmla="*/ 31750 h 76200"/>
              <a:gd name="T24" fmla="*/ 1564160 w 1572260"/>
              <a:gd name="T25" fmla="*/ 31750 h 76200"/>
              <a:gd name="T26" fmla="*/ 1513206 w 1572260"/>
              <a:gd name="T27" fmla="*/ 31750 h 76200"/>
              <a:gd name="T28" fmla="*/ 1513206 w 1572260"/>
              <a:gd name="T29" fmla="*/ 44450 h 76200"/>
              <a:gd name="T30" fmla="*/ 1564160 w 1572260"/>
              <a:gd name="T31" fmla="*/ 44450 h 76200"/>
              <a:gd name="T32" fmla="*/ 1576898 w 1572260"/>
              <a:gd name="T33" fmla="*/ 38100 h 76200"/>
              <a:gd name="T34" fmla="*/ 1564160 w 1572260"/>
              <a:gd name="T35" fmla="*/ 31750 h 762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72260" h="76200">
                <a:moveTo>
                  <a:pt x="1495933" y="0"/>
                </a:moveTo>
                <a:lnTo>
                  <a:pt x="1495933" y="76199"/>
                </a:lnTo>
                <a:lnTo>
                  <a:pt x="1559433" y="44450"/>
                </a:lnTo>
                <a:lnTo>
                  <a:pt x="1508633" y="44450"/>
                </a:lnTo>
                <a:lnTo>
                  <a:pt x="1508633" y="31750"/>
                </a:lnTo>
                <a:lnTo>
                  <a:pt x="1559433" y="31750"/>
                </a:lnTo>
                <a:lnTo>
                  <a:pt x="1495933" y="0"/>
                </a:lnTo>
                <a:close/>
              </a:path>
              <a:path w="1572260" h="76200">
                <a:moveTo>
                  <a:pt x="1495933" y="31750"/>
                </a:moveTo>
                <a:lnTo>
                  <a:pt x="0" y="31750"/>
                </a:lnTo>
                <a:lnTo>
                  <a:pt x="0" y="44450"/>
                </a:lnTo>
                <a:lnTo>
                  <a:pt x="1495933" y="44450"/>
                </a:lnTo>
                <a:lnTo>
                  <a:pt x="1495933" y="31750"/>
                </a:lnTo>
                <a:close/>
              </a:path>
              <a:path w="1572260" h="76200">
                <a:moveTo>
                  <a:pt x="1559433" y="31750"/>
                </a:moveTo>
                <a:lnTo>
                  <a:pt x="1508633" y="31750"/>
                </a:lnTo>
                <a:lnTo>
                  <a:pt x="1508633" y="44450"/>
                </a:lnTo>
                <a:lnTo>
                  <a:pt x="1559433" y="44450"/>
                </a:lnTo>
                <a:lnTo>
                  <a:pt x="1572133" y="38100"/>
                </a:lnTo>
                <a:lnTo>
                  <a:pt x="1559433" y="317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32772" name="object 5">
            <a:extLst>
              <a:ext uri="{FF2B5EF4-FFF2-40B4-BE49-F238E27FC236}">
                <a16:creationId xmlns:a16="http://schemas.microsoft.com/office/drawing/2014/main" id="{27A9AA79-A5A1-4B48-BE8C-1C982A643544}"/>
              </a:ext>
            </a:extLst>
          </p:cNvPr>
          <p:cNvSpPr>
            <a:spLocks/>
          </p:cNvSpPr>
          <p:nvPr/>
        </p:nvSpPr>
        <p:spPr bwMode="auto">
          <a:xfrm>
            <a:off x="2819400" y="4364038"/>
            <a:ext cx="76200" cy="846137"/>
          </a:xfrm>
          <a:custGeom>
            <a:avLst/>
            <a:gdLst>
              <a:gd name="T0" fmla="*/ 44450 w 76200"/>
              <a:gd name="T1" fmla="*/ 63379 h 846454"/>
              <a:gd name="T2" fmla="*/ 31750 w 76200"/>
              <a:gd name="T3" fmla="*/ 63379 h 846454"/>
              <a:gd name="T4" fmla="*/ 31750 w 76200"/>
              <a:gd name="T5" fmla="*/ 844743 h 846454"/>
              <a:gd name="T6" fmla="*/ 44450 w 76200"/>
              <a:gd name="T7" fmla="*/ 844743 h 846454"/>
              <a:gd name="T8" fmla="*/ 44450 w 76200"/>
              <a:gd name="T9" fmla="*/ 63379 h 846454"/>
              <a:gd name="T10" fmla="*/ 38100 w 76200"/>
              <a:gd name="T11" fmla="*/ 0 h 846454"/>
              <a:gd name="T12" fmla="*/ 0 w 76200"/>
              <a:gd name="T13" fmla="*/ 76055 h 846454"/>
              <a:gd name="T14" fmla="*/ 31750 w 76200"/>
              <a:gd name="T15" fmla="*/ 76055 h 846454"/>
              <a:gd name="T16" fmla="*/ 31750 w 76200"/>
              <a:gd name="T17" fmla="*/ 63379 h 846454"/>
              <a:gd name="T18" fmla="*/ 69850 w 76200"/>
              <a:gd name="T19" fmla="*/ 63379 h 846454"/>
              <a:gd name="T20" fmla="*/ 38100 w 76200"/>
              <a:gd name="T21" fmla="*/ 0 h 846454"/>
              <a:gd name="T22" fmla="*/ 69850 w 76200"/>
              <a:gd name="T23" fmla="*/ 63379 h 846454"/>
              <a:gd name="T24" fmla="*/ 44450 w 76200"/>
              <a:gd name="T25" fmla="*/ 63379 h 846454"/>
              <a:gd name="T26" fmla="*/ 44450 w 76200"/>
              <a:gd name="T27" fmla="*/ 76055 h 846454"/>
              <a:gd name="T28" fmla="*/ 76200 w 76200"/>
              <a:gd name="T29" fmla="*/ 76055 h 846454"/>
              <a:gd name="T30" fmla="*/ 69850 w 76200"/>
              <a:gd name="T31" fmla="*/ 63379 h 8464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6200" h="846454">
                <a:moveTo>
                  <a:pt x="44450" y="63499"/>
                </a:moveTo>
                <a:lnTo>
                  <a:pt x="31750" y="63499"/>
                </a:lnTo>
                <a:lnTo>
                  <a:pt x="31750" y="846327"/>
                </a:lnTo>
                <a:lnTo>
                  <a:pt x="44450" y="846327"/>
                </a:lnTo>
                <a:lnTo>
                  <a:pt x="44450" y="63499"/>
                </a:lnTo>
                <a:close/>
              </a:path>
              <a:path w="76200" h="846454">
                <a:moveTo>
                  <a:pt x="38100" y="0"/>
                </a:moveTo>
                <a:lnTo>
                  <a:pt x="0" y="76199"/>
                </a:lnTo>
                <a:lnTo>
                  <a:pt x="31750" y="76199"/>
                </a:lnTo>
                <a:lnTo>
                  <a:pt x="31750" y="63499"/>
                </a:lnTo>
                <a:lnTo>
                  <a:pt x="69850" y="63499"/>
                </a:lnTo>
                <a:lnTo>
                  <a:pt x="38100" y="0"/>
                </a:lnTo>
                <a:close/>
              </a:path>
              <a:path w="76200" h="846454">
                <a:moveTo>
                  <a:pt x="69850" y="63499"/>
                </a:moveTo>
                <a:lnTo>
                  <a:pt x="44450" y="63499"/>
                </a:lnTo>
                <a:lnTo>
                  <a:pt x="44450" y="76199"/>
                </a:lnTo>
                <a:lnTo>
                  <a:pt x="76200" y="76199"/>
                </a:lnTo>
                <a:lnTo>
                  <a:pt x="69850" y="634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32773" name="object 6">
            <a:extLst>
              <a:ext uri="{FF2B5EF4-FFF2-40B4-BE49-F238E27FC236}">
                <a16:creationId xmlns:a16="http://schemas.microsoft.com/office/drawing/2014/main" id="{4556220A-158A-4ED1-B0B3-AE5B7FB3C37B}"/>
              </a:ext>
            </a:extLst>
          </p:cNvPr>
          <p:cNvSpPr>
            <a:spLocks/>
          </p:cNvSpPr>
          <p:nvPr/>
        </p:nvSpPr>
        <p:spPr bwMode="auto">
          <a:xfrm>
            <a:off x="1281113" y="4364038"/>
            <a:ext cx="1574800" cy="852487"/>
          </a:xfrm>
          <a:custGeom>
            <a:avLst/>
            <a:gdLst>
              <a:gd name="T0" fmla="*/ 1502076 w 1575435"/>
              <a:gd name="T1" fmla="*/ 30565 h 852170"/>
              <a:gd name="T2" fmla="*/ 0 w 1575435"/>
              <a:gd name="T3" fmla="*/ 842304 h 852170"/>
              <a:gd name="T4" fmla="*/ 5959 w 1575435"/>
              <a:gd name="T5" fmla="*/ 853500 h 852170"/>
              <a:gd name="T6" fmla="*/ 1508085 w 1575435"/>
              <a:gd name="T7" fmla="*/ 41806 h 852170"/>
              <a:gd name="T8" fmla="*/ 1502076 w 1575435"/>
              <a:gd name="T9" fmla="*/ 30565 h 852170"/>
              <a:gd name="T10" fmla="*/ 1554810 w 1575435"/>
              <a:gd name="T11" fmla="*/ 24555 h 852170"/>
              <a:gd name="T12" fmla="*/ 1513200 w 1575435"/>
              <a:gd name="T13" fmla="*/ 24555 h 852170"/>
              <a:gd name="T14" fmla="*/ 1519283 w 1575435"/>
              <a:gd name="T15" fmla="*/ 35751 h 852170"/>
              <a:gd name="T16" fmla="*/ 1508085 w 1575435"/>
              <a:gd name="T17" fmla="*/ 41806 h 852170"/>
              <a:gd name="T18" fmla="*/ 1523086 w 1575435"/>
              <a:gd name="T19" fmla="*/ 69852 h 852170"/>
              <a:gd name="T20" fmla="*/ 1554810 w 1575435"/>
              <a:gd name="T21" fmla="*/ 24555 h 852170"/>
              <a:gd name="T22" fmla="*/ 1513200 w 1575435"/>
              <a:gd name="T23" fmla="*/ 24555 h 852170"/>
              <a:gd name="T24" fmla="*/ 1502076 w 1575435"/>
              <a:gd name="T25" fmla="*/ 30565 h 852170"/>
              <a:gd name="T26" fmla="*/ 1508085 w 1575435"/>
              <a:gd name="T27" fmla="*/ 41806 h 852170"/>
              <a:gd name="T28" fmla="*/ 1519283 w 1575435"/>
              <a:gd name="T29" fmla="*/ 35751 h 852170"/>
              <a:gd name="T30" fmla="*/ 1513200 w 1575435"/>
              <a:gd name="T31" fmla="*/ 24555 h 852170"/>
              <a:gd name="T32" fmla="*/ 1572009 w 1575435"/>
              <a:gd name="T33" fmla="*/ 0 h 852170"/>
              <a:gd name="T34" fmla="*/ 1487090 w 1575435"/>
              <a:gd name="T35" fmla="*/ 2544 h 852170"/>
              <a:gd name="T36" fmla="*/ 1502076 w 1575435"/>
              <a:gd name="T37" fmla="*/ 30565 h 852170"/>
              <a:gd name="T38" fmla="*/ 1513200 w 1575435"/>
              <a:gd name="T39" fmla="*/ 24555 h 852170"/>
              <a:gd name="T40" fmla="*/ 1554810 w 1575435"/>
              <a:gd name="T41" fmla="*/ 24555 h 852170"/>
              <a:gd name="T42" fmla="*/ 1572009 w 1575435"/>
              <a:gd name="T43" fmla="*/ 0 h 85217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75435" h="852170">
                <a:moveTo>
                  <a:pt x="1505107" y="30510"/>
                </a:moveTo>
                <a:lnTo>
                  <a:pt x="0" y="840739"/>
                </a:lnTo>
                <a:lnTo>
                  <a:pt x="5969" y="851915"/>
                </a:lnTo>
                <a:lnTo>
                  <a:pt x="1511128" y="41726"/>
                </a:lnTo>
                <a:lnTo>
                  <a:pt x="1505107" y="30510"/>
                </a:lnTo>
                <a:close/>
              </a:path>
              <a:path w="1575435" h="852170">
                <a:moveTo>
                  <a:pt x="1557947" y="24510"/>
                </a:moveTo>
                <a:lnTo>
                  <a:pt x="1516253" y="24510"/>
                </a:lnTo>
                <a:lnTo>
                  <a:pt x="1522349" y="35686"/>
                </a:lnTo>
                <a:lnTo>
                  <a:pt x="1511128" y="41726"/>
                </a:lnTo>
                <a:lnTo>
                  <a:pt x="1526159" y="69722"/>
                </a:lnTo>
                <a:lnTo>
                  <a:pt x="1557947" y="24510"/>
                </a:lnTo>
                <a:close/>
              </a:path>
              <a:path w="1575435" h="852170">
                <a:moveTo>
                  <a:pt x="1516253" y="24510"/>
                </a:moveTo>
                <a:lnTo>
                  <a:pt x="1505107" y="30510"/>
                </a:lnTo>
                <a:lnTo>
                  <a:pt x="1511128" y="41726"/>
                </a:lnTo>
                <a:lnTo>
                  <a:pt x="1522349" y="35686"/>
                </a:lnTo>
                <a:lnTo>
                  <a:pt x="1516253" y="24510"/>
                </a:lnTo>
                <a:close/>
              </a:path>
              <a:path w="1575435" h="852170">
                <a:moveTo>
                  <a:pt x="1575181" y="0"/>
                </a:moveTo>
                <a:lnTo>
                  <a:pt x="1490091" y="2539"/>
                </a:lnTo>
                <a:lnTo>
                  <a:pt x="1505107" y="30510"/>
                </a:lnTo>
                <a:lnTo>
                  <a:pt x="1516253" y="24510"/>
                </a:lnTo>
                <a:lnTo>
                  <a:pt x="1557947" y="24510"/>
                </a:lnTo>
                <a:lnTo>
                  <a:pt x="157518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 name="object 7">
            <a:extLst>
              <a:ext uri="{FF2B5EF4-FFF2-40B4-BE49-F238E27FC236}">
                <a16:creationId xmlns:a16="http://schemas.microsoft.com/office/drawing/2014/main" id="{7F6EB1B4-C7CC-4BE3-8670-FAB24B19D21E}"/>
              </a:ext>
            </a:extLst>
          </p:cNvPr>
          <p:cNvSpPr txBox="1"/>
          <p:nvPr/>
        </p:nvSpPr>
        <p:spPr>
          <a:xfrm>
            <a:off x="3816350" y="4622800"/>
            <a:ext cx="112713" cy="204788"/>
          </a:xfrm>
          <a:prstGeom prst="rect">
            <a:avLst/>
          </a:prstGeom>
        </p:spPr>
        <p:txBody>
          <a:bodyPr lIns="0" tIns="15875" rIns="0" bIns="0">
            <a:spAutoFit/>
          </a:bodyPr>
          <a:lstStyle/>
          <a:p>
            <a:pPr>
              <a:spcBef>
                <a:spcPts val="125"/>
              </a:spcBef>
              <a:defRPr/>
            </a:pPr>
            <a:r>
              <a:rPr sz="1150" i="1" spc="10" dirty="0">
                <a:latin typeface="Times New Roman"/>
                <a:cs typeface="Times New Roman"/>
              </a:rPr>
              <a:t>C</a:t>
            </a:r>
            <a:endParaRPr sz="1150">
              <a:latin typeface="Times New Roman"/>
              <a:cs typeface="Times New Roman"/>
            </a:endParaRPr>
          </a:p>
        </p:txBody>
      </p:sp>
      <p:sp>
        <p:nvSpPr>
          <p:cNvPr id="8" name="object 8">
            <a:extLst>
              <a:ext uri="{FF2B5EF4-FFF2-40B4-BE49-F238E27FC236}">
                <a16:creationId xmlns:a16="http://schemas.microsoft.com/office/drawing/2014/main" id="{F1ECC315-F5C3-467B-BB85-7C579DAC6821}"/>
              </a:ext>
            </a:extLst>
          </p:cNvPr>
          <p:cNvSpPr txBox="1"/>
          <p:nvPr/>
        </p:nvSpPr>
        <p:spPr>
          <a:xfrm>
            <a:off x="3292475" y="4622800"/>
            <a:ext cx="96838" cy="204788"/>
          </a:xfrm>
          <a:prstGeom prst="rect">
            <a:avLst/>
          </a:prstGeom>
        </p:spPr>
        <p:txBody>
          <a:bodyPr lIns="0" tIns="15875" rIns="0" bIns="0">
            <a:spAutoFit/>
          </a:bodyPr>
          <a:lstStyle/>
          <a:p>
            <a:pPr>
              <a:spcBef>
                <a:spcPts val="125"/>
              </a:spcBef>
              <a:defRPr/>
            </a:pPr>
            <a:r>
              <a:rPr sz="1150" i="1" spc="5" dirty="0">
                <a:latin typeface="Times New Roman"/>
                <a:cs typeface="Times New Roman"/>
              </a:rPr>
              <a:t>L</a:t>
            </a:r>
            <a:endParaRPr sz="1150">
              <a:latin typeface="Times New Roman"/>
              <a:cs typeface="Times New Roman"/>
            </a:endParaRPr>
          </a:p>
        </p:txBody>
      </p:sp>
      <p:sp>
        <p:nvSpPr>
          <p:cNvPr id="9" name="object 9">
            <a:extLst>
              <a:ext uri="{FF2B5EF4-FFF2-40B4-BE49-F238E27FC236}">
                <a16:creationId xmlns:a16="http://schemas.microsoft.com/office/drawing/2014/main" id="{AE9DAE07-DE71-4DDA-B53F-B97E55C387C6}"/>
              </a:ext>
            </a:extLst>
          </p:cNvPr>
          <p:cNvSpPr txBox="1"/>
          <p:nvPr/>
        </p:nvSpPr>
        <p:spPr>
          <a:xfrm>
            <a:off x="3011488" y="4368800"/>
            <a:ext cx="1042987" cy="433388"/>
          </a:xfrm>
          <a:prstGeom prst="rect">
            <a:avLst/>
          </a:prstGeom>
        </p:spPr>
        <p:txBody>
          <a:bodyPr lIns="0" tIns="14604" rIns="0" bIns="0">
            <a:spAutoFit/>
          </a:bodyPr>
          <a:lstStyle/>
          <a:p>
            <a:pPr>
              <a:spcBef>
                <a:spcPts val="114"/>
              </a:spcBef>
              <a:tabLst>
                <a:tab pos="431165" algn="l"/>
                <a:tab pos="946150" algn="l"/>
              </a:tabLst>
              <a:defRPr/>
            </a:pPr>
            <a:r>
              <a:rPr sz="2650" spc="-160" dirty="0">
                <a:latin typeface="Symbol"/>
                <a:cs typeface="Symbol"/>
              </a:rPr>
              <a:t></a:t>
            </a:r>
            <a:r>
              <a:rPr sz="2000" i="1" dirty="0">
                <a:latin typeface="Times New Roman"/>
                <a:cs typeface="Times New Roman"/>
              </a:rPr>
              <a:t>X	</a:t>
            </a:r>
            <a:r>
              <a:rPr sz="2000" dirty="0">
                <a:latin typeface="Symbol"/>
                <a:cs typeface="Symbol"/>
              </a:rPr>
              <a:t></a:t>
            </a:r>
            <a:r>
              <a:rPr sz="2000" spc="-60" dirty="0">
                <a:latin typeface="Times New Roman"/>
                <a:cs typeface="Times New Roman"/>
              </a:rPr>
              <a:t> </a:t>
            </a:r>
            <a:r>
              <a:rPr sz="2000" i="1" dirty="0">
                <a:latin typeface="Times New Roman"/>
                <a:cs typeface="Times New Roman"/>
              </a:rPr>
              <a:t>X	</a:t>
            </a:r>
            <a:r>
              <a:rPr sz="2650" spc="-225" dirty="0">
                <a:latin typeface="Symbol"/>
                <a:cs typeface="Symbol"/>
              </a:rPr>
              <a:t></a:t>
            </a:r>
            <a:endParaRPr sz="2650">
              <a:latin typeface="Symbol"/>
              <a:cs typeface="Symbol"/>
            </a:endParaRPr>
          </a:p>
        </p:txBody>
      </p:sp>
      <p:sp>
        <p:nvSpPr>
          <p:cNvPr id="10" name="object 10">
            <a:extLst>
              <a:ext uri="{FF2B5EF4-FFF2-40B4-BE49-F238E27FC236}">
                <a16:creationId xmlns:a16="http://schemas.microsoft.com/office/drawing/2014/main" id="{DC45C3DF-E794-47D4-9946-3BC6C422238F}"/>
              </a:ext>
            </a:extLst>
          </p:cNvPr>
          <p:cNvSpPr txBox="1"/>
          <p:nvPr/>
        </p:nvSpPr>
        <p:spPr>
          <a:xfrm>
            <a:off x="1552575" y="4313238"/>
            <a:ext cx="103188" cy="220662"/>
          </a:xfrm>
          <a:prstGeom prst="rect">
            <a:avLst/>
          </a:prstGeom>
        </p:spPr>
        <p:txBody>
          <a:bodyPr lIns="0" tIns="16510" rIns="0" bIns="0">
            <a:spAutoFit/>
          </a:bodyPr>
          <a:lstStyle/>
          <a:p>
            <a:pPr>
              <a:spcBef>
                <a:spcPts val="130"/>
              </a:spcBef>
              <a:defRPr/>
            </a:pPr>
            <a:r>
              <a:rPr sz="1250" i="1" spc="5" dirty="0">
                <a:latin typeface="Times New Roman"/>
                <a:cs typeface="Times New Roman"/>
              </a:rPr>
              <a:t>Z</a:t>
            </a:r>
            <a:endParaRPr sz="1250">
              <a:latin typeface="Times New Roman"/>
              <a:cs typeface="Times New Roman"/>
            </a:endParaRPr>
          </a:p>
        </p:txBody>
      </p:sp>
      <p:sp>
        <p:nvSpPr>
          <p:cNvPr id="32778" name="object 11">
            <a:extLst>
              <a:ext uri="{FF2B5EF4-FFF2-40B4-BE49-F238E27FC236}">
                <a16:creationId xmlns:a16="http://schemas.microsoft.com/office/drawing/2014/main" id="{560960DB-F31F-4DA1-9E06-E3D7B629D45D}"/>
              </a:ext>
            </a:extLst>
          </p:cNvPr>
          <p:cNvSpPr>
            <a:spLocks/>
          </p:cNvSpPr>
          <p:nvPr/>
        </p:nvSpPr>
        <p:spPr bwMode="auto">
          <a:xfrm>
            <a:off x="1766888" y="4967288"/>
            <a:ext cx="122237" cy="242887"/>
          </a:xfrm>
          <a:custGeom>
            <a:avLst/>
            <a:gdLst>
              <a:gd name="T0" fmla="*/ 0 w 121919"/>
              <a:gd name="T1" fmla="*/ 0 h 242570"/>
              <a:gd name="T2" fmla="*/ 62207 w 121919"/>
              <a:gd name="T3" fmla="*/ 33286 h 242570"/>
              <a:gd name="T4" fmla="*/ 87154 w 121919"/>
              <a:gd name="T5" fmla="*/ 71410 h 242570"/>
              <a:gd name="T6" fmla="*/ 106429 w 121919"/>
              <a:gd name="T7" fmla="*/ 120749 h 242570"/>
              <a:gd name="T8" fmla="*/ 118857 w 121919"/>
              <a:gd name="T9" fmla="*/ 178979 h 242570"/>
              <a:gd name="T10" fmla="*/ 123261 w 121919"/>
              <a:gd name="T11" fmla="*/ 243776 h 2425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1919" h="242570">
                <a:moveTo>
                  <a:pt x="0" y="0"/>
                </a:moveTo>
                <a:lnTo>
                  <a:pt x="61402" y="33071"/>
                </a:lnTo>
                <a:lnTo>
                  <a:pt x="86026" y="70945"/>
                </a:lnTo>
                <a:lnTo>
                  <a:pt x="105052" y="119963"/>
                </a:lnTo>
                <a:lnTo>
                  <a:pt x="117319" y="177814"/>
                </a:lnTo>
                <a:lnTo>
                  <a:pt x="121666" y="242189"/>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2" name="object 12">
            <a:extLst>
              <a:ext uri="{FF2B5EF4-FFF2-40B4-BE49-F238E27FC236}">
                <a16:creationId xmlns:a16="http://schemas.microsoft.com/office/drawing/2014/main" id="{FA845CB0-92FB-4005-9F53-EE296D589B67}"/>
              </a:ext>
            </a:extLst>
          </p:cNvPr>
          <p:cNvSpPr txBox="1"/>
          <p:nvPr/>
        </p:nvSpPr>
        <p:spPr>
          <a:xfrm>
            <a:off x="1795463" y="4840288"/>
            <a:ext cx="254000" cy="549275"/>
          </a:xfrm>
          <a:prstGeom prst="rect">
            <a:avLst/>
          </a:prstGeom>
        </p:spPr>
        <p:txBody>
          <a:bodyPr lIns="0" tIns="41275" rIns="0" bIns="0">
            <a:spAutoFit/>
          </a:bodyPr>
          <a:lstStyle/>
          <a:p>
            <a:pPr marL="109855">
              <a:spcBef>
                <a:spcPts val="325"/>
              </a:spcBef>
              <a:defRPr/>
            </a:pPr>
            <a:r>
              <a:rPr sz="1850" i="1" spc="-85" dirty="0">
                <a:latin typeface="Symbol"/>
                <a:cs typeface="Symbol"/>
              </a:rPr>
              <a:t></a:t>
            </a:r>
            <a:endParaRPr sz="1850">
              <a:latin typeface="Symbol"/>
              <a:cs typeface="Symbol"/>
            </a:endParaRPr>
          </a:p>
          <a:p>
            <a:pPr>
              <a:spcBef>
                <a:spcPts val="165"/>
              </a:spcBef>
              <a:defRPr/>
            </a:pPr>
            <a:r>
              <a:rPr sz="1250" i="1" spc="-35" dirty="0">
                <a:latin typeface="Times New Roman"/>
                <a:cs typeface="Times New Roman"/>
              </a:rPr>
              <a:t>R</a:t>
            </a:r>
            <a:endParaRPr sz="1250">
              <a:latin typeface="Times New Roman"/>
              <a:cs typeface="Times New Roman"/>
            </a:endParaRPr>
          </a:p>
        </p:txBody>
      </p:sp>
      <p:sp>
        <p:nvSpPr>
          <p:cNvPr id="32780" name="object 13">
            <a:extLst>
              <a:ext uri="{FF2B5EF4-FFF2-40B4-BE49-F238E27FC236}">
                <a16:creationId xmlns:a16="http://schemas.microsoft.com/office/drawing/2014/main" id="{0D82BEB1-09C2-4AC1-8F6A-361E1B082D9F}"/>
              </a:ext>
            </a:extLst>
          </p:cNvPr>
          <p:cNvSpPr>
            <a:spLocks noChangeArrowheads="1"/>
          </p:cNvSpPr>
          <p:nvPr/>
        </p:nvSpPr>
        <p:spPr bwMode="auto">
          <a:xfrm>
            <a:off x="4518025" y="4541838"/>
            <a:ext cx="1049338" cy="382587"/>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s-PE" altLang="en-US" sz="1800"/>
          </a:p>
        </p:txBody>
      </p:sp>
      <p:sp>
        <p:nvSpPr>
          <p:cNvPr id="32781" name="object 14">
            <a:extLst>
              <a:ext uri="{FF2B5EF4-FFF2-40B4-BE49-F238E27FC236}">
                <a16:creationId xmlns:a16="http://schemas.microsoft.com/office/drawing/2014/main" id="{2EEFAB69-4A5B-4272-93CB-08B5EC80A200}"/>
              </a:ext>
            </a:extLst>
          </p:cNvPr>
          <p:cNvSpPr>
            <a:spLocks noChangeArrowheads="1"/>
          </p:cNvSpPr>
          <p:nvPr/>
        </p:nvSpPr>
        <p:spPr bwMode="auto">
          <a:xfrm>
            <a:off x="5253038" y="4541838"/>
            <a:ext cx="461962" cy="382587"/>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s-PE" altLang="en-US" sz="1800"/>
          </a:p>
        </p:txBody>
      </p:sp>
      <p:sp>
        <p:nvSpPr>
          <p:cNvPr id="32782" name="object 15">
            <a:extLst>
              <a:ext uri="{FF2B5EF4-FFF2-40B4-BE49-F238E27FC236}">
                <a16:creationId xmlns:a16="http://schemas.microsoft.com/office/drawing/2014/main" id="{5448015B-806B-4075-8594-097CD7C9542C}"/>
              </a:ext>
            </a:extLst>
          </p:cNvPr>
          <p:cNvSpPr>
            <a:spLocks noChangeArrowheads="1"/>
          </p:cNvSpPr>
          <p:nvPr/>
        </p:nvSpPr>
        <p:spPr bwMode="auto">
          <a:xfrm>
            <a:off x="5465763" y="4541838"/>
            <a:ext cx="2419350" cy="382587"/>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s-PE" altLang="en-US" sz="1800"/>
          </a:p>
        </p:txBody>
      </p:sp>
      <p:sp>
        <p:nvSpPr>
          <p:cNvPr id="16" name="object 16">
            <a:extLst>
              <a:ext uri="{FF2B5EF4-FFF2-40B4-BE49-F238E27FC236}">
                <a16:creationId xmlns:a16="http://schemas.microsoft.com/office/drawing/2014/main" id="{5C962526-1507-4A60-B84E-D3B0B0FA02CC}"/>
              </a:ext>
            </a:extLst>
          </p:cNvPr>
          <p:cNvSpPr txBox="1"/>
          <p:nvPr/>
        </p:nvSpPr>
        <p:spPr>
          <a:xfrm>
            <a:off x="4651375" y="4600575"/>
            <a:ext cx="3079750" cy="298450"/>
          </a:xfrm>
          <a:prstGeom prst="rect">
            <a:avLst/>
          </a:prstGeom>
        </p:spPr>
        <p:txBody>
          <a:bodyPr lIns="0" tIns="12700" rIns="0" bIns="0">
            <a:spAutoFit/>
          </a:bodyPr>
          <a:lstStyle/>
          <a:p>
            <a:pPr marL="12700">
              <a:spcBef>
                <a:spcPts val="100"/>
              </a:spcBef>
              <a:defRPr/>
            </a:pPr>
            <a:r>
              <a:rPr spc="-5" dirty="0">
                <a:latin typeface="Arial"/>
                <a:cs typeface="Arial"/>
              </a:rPr>
              <a:t>siendo </a:t>
            </a:r>
            <a:r>
              <a:rPr dirty="0">
                <a:latin typeface="Arial"/>
                <a:cs typeface="Arial"/>
              </a:rPr>
              <a:t>φ </a:t>
            </a:r>
            <a:r>
              <a:rPr spc="-5" dirty="0">
                <a:latin typeface="Arial"/>
                <a:cs typeface="Arial"/>
              </a:rPr>
              <a:t>el ángulo de</a:t>
            </a:r>
            <a:r>
              <a:rPr spc="-35" dirty="0">
                <a:latin typeface="Arial"/>
                <a:cs typeface="Arial"/>
              </a:rPr>
              <a:t> </a:t>
            </a:r>
            <a:r>
              <a:rPr spc="-5" dirty="0">
                <a:latin typeface="Arial"/>
                <a:cs typeface="Arial"/>
              </a:rPr>
              <a:t>desfase</a:t>
            </a:r>
            <a:endParaRPr>
              <a:latin typeface="Arial"/>
              <a:cs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object 2">
            <a:extLst>
              <a:ext uri="{FF2B5EF4-FFF2-40B4-BE49-F238E27FC236}">
                <a16:creationId xmlns:a16="http://schemas.microsoft.com/office/drawing/2014/main" id="{B3AF1454-7D61-4F0B-B0CF-0C7402F364E0}"/>
              </a:ext>
            </a:extLst>
          </p:cNvPr>
          <p:cNvSpPr>
            <a:spLocks noGrp="1"/>
          </p:cNvSpPr>
          <p:nvPr>
            <p:ph type="title"/>
          </p:nvPr>
        </p:nvSpPr>
        <p:spPr>
          <a:xfrm>
            <a:off x="2957513" y="765175"/>
            <a:ext cx="3784600" cy="566738"/>
          </a:xfrm>
        </p:spPr>
        <p:txBody>
          <a:bodyPr lIns="0" tIns="12700" rIns="0" bIns="0">
            <a:spAutoFit/>
          </a:bodyPr>
          <a:lstStyle/>
          <a:p>
            <a:pPr marL="12700">
              <a:spcBef>
                <a:spcPts val="100"/>
              </a:spcBef>
            </a:pPr>
            <a:r>
              <a:rPr lang="es-PE" altLang="en-US" sz="3600" i="1">
                <a:solidFill>
                  <a:srgbClr val="FF0000"/>
                </a:solidFill>
              </a:rPr>
              <a:t>Resonancia</a:t>
            </a:r>
          </a:p>
        </p:txBody>
      </p:sp>
      <p:sp>
        <p:nvSpPr>
          <p:cNvPr id="33795" name="object 3">
            <a:extLst>
              <a:ext uri="{FF2B5EF4-FFF2-40B4-BE49-F238E27FC236}">
                <a16:creationId xmlns:a16="http://schemas.microsoft.com/office/drawing/2014/main" id="{999C85E6-0204-4F9D-84BE-CB69613627DE}"/>
              </a:ext>
            </a:extLst>
          </p:cNvPr>
          <p:cNvSpPr txBox="1">
            <a:spLocks noChangeArrowheads="1"/>
          </p:cNvSpPr>
          <p:nvPr/>
        </p:nvSpPr>
        <p:spPr bwMode="auto">
          <a:xfrm>
            <a:off x="501650" y="1638300"/>
            <a:ext cx="8218488" cy="279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620" rIns="0" bIns="0">
            <a:spAutoFit/>
          </a:bodyPr>
          <a:lstStyle>
            <a:lvl1pPr marL="12700">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just">
              <a:lnSpc>
                <a:spcPct val="101000"/>
              </a:lnSpc>
              <a:spcBef>
                <a:spcPts val="63"/>
              </a:spcBef>
              <a:buFontTx/>
              <a:buNone/>
            </a:pPr>
            <a:r>
              <a:rPr lang="es-PE" altLang="en-US" sz="2800">
                <a:cs typeface="Arial" panose="020B0604020202020204" pitchFamily="34" charset="0"/>
              </a:rPr>
              <a:t>En el caso particular, en el que la reactancia es  nula, es decir reactancia inductiva o  inductancia es igual a la reactancia capacitiva  o capacitancia, el circuito está en </a:t>
            </a:r>
            <a:r>
              <a:rPr lang="es-PE" altLang="en-US" sz="2800" b="1" i="1">
                <a:cs typeface="Arial" panose="020B0604020202020204" pitchFamily="34" charset="0"/>
              </a:rPr>
              <a:t>resonancia</a:t>
            </a:r>
            <a:r>
              <a:rPr lang="es-PE" altLang="en-US" sz="2800">
                <a:cs typeface="Arial" panose="020B0604020202020204" pitchFamily="34" charset="0"/>
              </a:rPr>
              <a:t>.</a:t>
            </a:r>
          </a:p>
          <a:p>
            <a:pPr>
              <a:spcBef>
                <a:spcPts val="13"/>
              </a:spcBef>
              <a:buFontTx/>
              <a:buNone/>
            </a:pPr>
            <a:endParaRPr lang="es-PE" altLang="en-US" sz="3600">
              <a:latin typeface="Times New Roman" panose="02020603050405020304" pitchFamily="18" charset="0"/>
              <a:cs typeface="Times New Roman" panose="02020603050405020304" pitchFamily="18" charset="0"/>
            </a:endParaRPr>
          </a:p>
          <a:p>
            <a:pPr>
              <a:spcBef>
                <a:spcPct val="0"/>
              </a:spcBef>
              <a:buFontTx/>
              <a:buNone/>
            </a:pPr>
            <a:r>
              <a:rPr lang="es-PE" altLang="en-US" sz="3200">
                <a:cs typeface="Arial" panose="020B0604020202020204" pitchFamily="34" charset="0"/>
              </a:rPr>
              <a:t>X</a:t>
            </a:r>
            <a:r>
              <a:rPr lang="es-PE" altLang="en-US" sz="3100" baseline="-21000">
                <a:cs typeface="Arial" panose="020B0604020202020204" pitchFamily="34" charset="0"/>
              </a:rPr>
              <a:t>L</a:t>
            </a:r>
            <a:r>
              <a:rPr lang="es-PE" altLang="en-US" sz="3200">
                <a:cs typeface="Arial" panose="020B0604020202020204" pitchFamily="34" charset="0"/>
              </a:rPr>
              <a:t>= X</a:t>
            </a:r>
            <a:r>
              <a:rPr lang="es-PE" altLang="en-US" sz="3100" baseline="-21000">
                <a:cs typeface="Arial" panose="020B0604020202020204" pitchFamily="34" charset="0"/>
              </a:rPr>
              <a:t>C	</a:t>
            </a:r>
            <a:r>
              <a:rPr lang="es-PE" altLang="en-US" sz="3200">
                <a:cs typeface="Arial" panose="020B0604020202020204" pitchFamily="34" charset="0"/>
              </a:rPr>
              <a:t>X</a:t>
            </a:r>
            <a:r>
              <a:rPr lang="es-PE" altLang="en-US" sz="3100" baseline="-21000">
                <a:cs typeface="Arial" panose="020B0604020202020204" pitchFamily="34" charset="0"/>
              </a:rPr>
              <a:t>L </a:t>
            </a:r>
            <a:r>
              <a:rPr lang="es-PE" altLang="en-US" sz="3200">
                <a:cs typeface="Arial" panose="020B0604020202020204" pitchFamily="34" charset="0"/>
              </a:rPr>
              <a:t>-X</a:t>
            </a:r>
            <a:r>
              <a:rPr lang="es-PE" altLang="en-US" sz="3100" baseline="-21000">
                <a:cs typeface="Arial" panose="020B0604020202020204" pitchFamily="34" charset="0"/>
              </a:rPr>
              <a:t>C</a:t>
            </a:r>
            <a:r>
              <a:rPr lang="es-PE" altLang="en-US" sz="3200">
                <a:cs typeface="Arial" panose="020B0604020202020204" pitchFamily="34" charset="0"/>
              </a:rPr>
              <a:t>= 0</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6F39C27B-0C4C-4D38-9F52-0483FAB67185}"/>
              </a:ext>
            </a:extLst>
          </p:cNvPr>
          <p:cNvSpPr txBox="1">
            <a:spLocks noGrp="1"/>
          </p:cNvSpPr>
          <p:nvPr>
            <p:ph type="title"/>
          </p:nvPr>
        </p:nvSpPr>
        <p:spPr>
          <a:xfrm>
            <a:off x="1116013" y="787400"/>
            <a:ext cx="7642225" cy="750888"/>
          </a:xfrm>
        </p:spPr>
        <p:txBody>
          <a:bodyPr tIns="12700" rtlCol="0">
            <a:spAutoFit/>
          </a:bodyPr>
          <a:lstStyle/>
          <a:p>
            <a:pPr marL="20955">
              <a:spcBef>
                <a:spcPts val="100"/>
              </a:spcBef>
              <a:defRPr/>
            </a:pPr>
            <a:r>
              <a:rPr spc="-5" dirty="0">
                <a:solidFill>
                  <a:srgbClr val="FF0000"/>
                </a:solidFill>
              </a:rPr>
              <a:t>Energía disipada en </a:t>
            </a:r>
            <a:r>
              <a:rPr dirty="0">
                <a:solidFill>
                  <a:srgbClr val="FF0000"/>
                </a:solidFill>
              </a:rPr>
              <a:t>forma </a:t>
            </a:r>
            <a:r>
              <a:rPr spc="-5" dirty="0">
                <a:solidFill>
                  <a:srgbClr val="FF0000"/>
                </a:solidFill>
              </a:rPr>
              <a:t>de</a:t>
            </a:r>
            <a:r>
              <a:rPr spc="-20" dirty="0">
                <a:solidFill>
                  <a:srgbClr val="FF0000"/>
                </a:solidFill>
              </a:rPr>
              <a:t> </a:t>
            </a:r>
            <a:r>
              <a:rPr spc="-5" dirty="0">
                <a:solidFill>
                  <a:srgbClr val="FF0000"/>
                </a:solidFill>
              </a:rPr>
              <a:t>calor</a:t>
            </a:r>
            <a:br>
              <a:rPr spc="-5" dirty="0">
                <a:solidFill>
                  <a:srgbClr val="FF0000"/>
                </a:solidFill>
              </a:rPr>
            </a:br>
            <a:r>
              <a:rPr spc="-5" dirty="0">
                <a:solidFill>
                  <a:srgbClr val="FF0000"/>
                </a:solidFill>
              </a:rPr>
              <a:t>(Efecto</a:t>
            </a:r>
            <a:r>
              <a:rPr spc="-25" dirty="0">
                <a:solidFill>
                  <a:srgbClr val="FF0000"/>
                </a:solidFill>
              </a:rPr>
              <a:t> </a:t>
            </a:r>
            <a:r>
              <a:rPr dirty="0">
                <a:solidFill>
                  <a:srgbClr val="FF0000"/>
                </a:solidFill>
              </a:rPr>
              <a:t>Joule)</a:t>
            </a:r>
          </a:p>
        </p:txBody>
      </p:sp>
      <p:sp>
        <p:nvSpPr>
          <p:cNvPr id="34819" name="object 3">
            <a:extLst>
              <a:ext uri="{FF2B5EF4-FFF2-40B4-BE49-F238E27FC236}">
                <a16:creationId xmlns:a16="http://schemas.microsoft.com/office/drawing/2014/main" id="{21327372-F542-4586-A70F-6E699E9064A4}"/>
              </a:ext>
            </a:extLst>
          </p:cNvPr>
          <p:cNvSpPr>
            <a:spLocks noChangeArrowheads="1"/>
          </p:cNvSpPr>
          <p:nvPr/>
        </p:nvSpPr>
        <p:spPr bwMode="auto">
          <a:xfrm>
            <a:off x="250825" y="2492375"/>
            <a:ext cx="8532813" cy="20574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s-PE" altLang="en-US" sz="18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811E09BC-C442-48E8-A6C4-EC3518C8E752}"/>
              </a:ext>
            </a:extLst>
          </p:cNvPr>
          <p:cNvSpPr txBox="1">
            <a:spLocks noGrp="1"/>
          </p:cNvSpPr>
          <p:nvPr>
            <p:ph type="title"/>
          </p:nvPr>
        </p:nvSpPr>
        <p:spPr>
          <a:xfrm>
            <a:off x="2878138" y="552450"/>
            <a:ext cx="3673475" cy="635000"/>
          </a:xfrm>
        </p:spPr>
        <p:txBody>
          <a:bodyPr lIns="0" tIns="12065" rIns="0" bIns="0" rtlCol="0">
            <a:spAutoFit/>
          </a:bodyPr>
          <a:lstStyle/>
          <a:p>
            <a:pPr marL="12700">
              <a:spcBef>
                <a:spcPts val="95"/>
              </a:spcBef>
              <a:defRPr/>
            </a:pPr>
            <a:r>
              <a:rPr sz="4000" spc="-5" dirty="0">
                <a:solidFill>
                  <a:srgbClr val="FF0000"/>
                </a:solidFill>
              </a:rPr>
              <a:t>Potencia</a:t>
            </a:r>
            <a:endParaRPr sz="4000" dirty="0">
              <a:solidFill>
                <a:srgbClr val="FF0000"/>
              </a:solidFill>
            </a:endParaRPr>
          </a:p>
        </p:txBody>
      </p:sp>
      <p:sp>
        <p:nvSpPr>
          <p:cNvPr id="35843" name="object 3">
            <a:extLst>
              <a:ext uri="{FF2B5EF4-FFF2-40B4-BE49-F238E27FC236}">
                <a16:creationId xmlns:a16="http://schemas.microsoft.com/office/drawing/2014/main" id="{E3991987-929F-48B7-804B-0EE464B9D1C8}"/>
              </a:ext>
            </a:extLst>
          </p:cNvPr>
          <p:cNvSpPr txBox="1">
            <a:spLocks noChangeArrowheads="1"/>
          </p:cNvSpPr>
          <p:nvPr/>
        </p:nvSpPr>
        <p:spPr bwMode="auto">
          <a:xfrm>
            <a:off x="993775" y="1620838"/>
            <a:ext cx="7545388" cy="149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335" rIns="0" bIns="0">
            <a:spAutoFit/>
          </a:bodyPr>
          <a:lstStyle>
            <a:lvl1pPr marL="12700">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just">
              <a:spcBef>
                <a:spcPts val="100"/>
              </a:spcBef>
              <a:buFontTx/>
              <a:buNone/>
            </a:pPr>
            <a:r>
              <a:rPr lang="es-PE" altLang="en-US" sz="3200">
                <a:cs typeface="Arial" panose="020B0604020202020204" pitchFamily="34" charset="0"/>
              </a:rPr>
              <a:t>Multiplicando el triángulo de impedancias  por I</a:t>
            </a:r>
            <a:r>
              <a:rPr lang="es-PE" altLang="en-US" sz="3100" baseline="25000">
                <a:cs typeface="Arial" panose="020B0604020202020204" pitchFamily="34" charset="0"/>
              </a:rPr>
              <a:t>2</a:t>
            </a:r>
            <a:r>
              <a:rPr lang="es-PE" altLang="en-US" sz="3200">
                <a:cs typeface="Arial" panose="020B0604020202020204" pitchFamily="34" charset="0"/>
              </a:rPr>
              <a:t>, obtenemos el </a:t>
            </a:r>
            <a:r>
              <a:rPr lang="es-PE" altLang="en-US" sz="3200" i="1" u="sng">
                <a:cs typeface="Arial" panose="020B0604020202020204" pitchFamily="34" charset="0"/>
              </a:rPr>
              <a:t>triángulo de </a:t>
            </a:r>
            <a:r>
              <a:rPr lang="es-PE" altLang="en-US" sz="3200" i="1">
                <a:cs typeface="Arial" panose="020B0604020202020204" pitchFamily="34" charset="0"/>
              </a:rPr>
              <a:t> </a:t>
            </a:r>
            <a:r>
              <a:rPr lang="es-PE" altLang="en-US" sz="3200" i="1" u="sng">
                <a:cs typeface="Arial" panose="020B0604020202020204" pitchFamily="34" charset="0"/>
              </a:rPr>
              <a:t>potencias</a:t>
            </a:r>
            <a:r>
              <a:rPr lang="es-PE" altLang="en-US" sz="3200">
                <a:cs typeface="Arial" panose="020B0604020202020204" pitchFamily="34" charset="0"/>
              </a:rPr>
              <a:t>.</a:t>
            </a:r>
          </a:p>
        </p:txBody>
      </p:sp>
      <p:sp>
        <p:nvSpPr>
          <p:cNvPr id="35844" name="object 4">
            <a:extLst>
              <a:ext uri="{FF2B5EF4-FFF2-40B4-BE49-F238E27FC236}">
                <a16:creationId xmlns:a16="http://schemas.microsoft.com/office/drawing/2014/main" id="{5D1ADB89-6626-48EA-906A-42277142119B}"/>
              </a:ext>
            </a:extLst>
          </p:cNvPr>
          <p:cNvSpPr>
            <a:spLocks noChangeArrowheads="1"/>
          </p:cNvSpPr>
          <p:nvPr/>
        </p:nvSpPr>
        <p:spPr bwMode="auto">
          <a:xfrm>
            <a:off x="539750" y="3344863"/>
            <a:ext cx="4175125" cy="22987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s-PE" altLang="en-US" sz="1800"/>
          </a:p>
        </p:txBody>
      </p:sp>
      <p:sp>
        <p:nvSpPr>
          <p:cNvPr id="35845" name="object 5">
            <a:extLst>
              <a:ext uri="{FF2B5EF4-FFF2-40B4-BE49-F238E27FC236}">
                <a16:creationId xmlns:a16="http://schemas.microsoft.com/office/drawing/2014/main" id="{3CAB7936-093B-4DAB-AC65-DAA6BE749DBB}"/>
              </a:ext>
            </a:extLst>
          </p:cNvPr>
          <p:cNvSpPr txBox="1">
            <a:spLocks noChangeArrowheads="1"/>
          </p:cNvSpPr>
          <p:nvPr/>
        </p:nvSpPr>
        <p:spPr bwMode="auto">
          <a:xfrm>
            <a:off x="4864100" y="3694113"/>
            <a:ext cx="2925763"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65100" rIns="0" bIns="0">
            <a:spAutoFit/>
          </a:bodyPr>
          <a:lstStyle>
            <a:lvl1pPr marL="12700">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ts val="1300"/>
              </a:spcBef>
              <a:buFontTx/>
              <a:buNone/>
            </a:pPr>
            <a:r>
              <a:rPr lang="es-PE" altLang="en-US" sz="2000">
                <a:cs typeface="Arial" panose="020B0604020202020204" pitchFamily="34" charset="0"/>
              </a:rPr>
              <a:t>P: potencia activa (W)</a:t>
            </a:r>
          </a:p>
          <a:p>
            <a:pPr>
              <a:lnSpc>
                <a:spcPts val="3600"/>
              </a:lnSpc>
              <a:spcBef>
                <a:spcPts val="325"/>
              </a:spcBef>
              <a:buFontTx/>
              <a:buNone/>
            </a:pPr>
            <a:r>
              <a:rPr lang="es-PE" altLang="en-US" sz="2000">
                <a:cs typeface="Arial" panose="020B0604020202020204" pitchFamily="34" charset="0"/>
              </a:rPr>
              <a:t>Q: potencia reactiva (VAr)  S: potencia aparente (VA)</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object 2">
            <a:extLst>
              <a:ext uri="{FF2B5EF4-FFF2-40B4-BE49-F238E27FC236}">
                <a16:creationId xmlns:a16="http://schemas.microsoft.com/office/drawing/2014/main" id="{182DF00E-02A7-4B2E-BB77-77D8D8211A3A}"/>
              </a:ext>
            </a:extLst>
          </p:cNvPr>
          <p:cNvSpPr>
            <a:spLocks noChangeArrowheads="1"/>
          </p:cNvSpPr>
          <p:nvPr/>
        </p:nvSpPr>
        <p:spPr bwMode="auto">
          <a:xfrm>
            <a:off x="1116013" y="1252538"/>
            <a:ext cx="6731000" cy="12255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s-PE" altLang="en-US" sz="1800"/>
          </a:p>
        </p:txBody>
      </p:sp>
      <p:sp>
        <p:nvSpPr>
          <p:cNvPr id="36867" name="object 3">
            <a:extLst>
              <a:ext uri="{FF2B5EF4-FFF2-40B4-BE49-F238E27FC236}">
                <a16:creationId xmlns:a16="http://schemas.microsoft.com/office/drawing/2014/main" id="{7E1A6EB5-9DDA-4559-A2CD-E71D8EADB97D}"/>
              </a:ext>
            </a:extLst>
          </p:cNvPr>
          <p:cNvSpPr>
            <a:spLocks noChangeArrowheads="1"/>
          </p:cNvSpPr>
          <p:nvPr/>
        </p:nvSpPr>
        <p:spPr bwMode="auto">
          <a:xfrm>
            <a:off x="1116013" y="2919413"/>
            <a:ext cx="6049962" cy="1152525"/>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s-PE" altLang="en-US" sz="1800"/>
          </a:p>
        </p:txBody>
      </p:sp>
      <p:sp>
        <p:nvSpPr>
          <p:cNvPr id="36868" name="object 4">
            <a:extLst>
              <a:ext uri="{FF2B5EF4-FFF2-40B4-BE49-F238E27FC236}">
                <a16:creationId xmlns:a16="http://schemas.microsoft.com/office/drawing/2014/main" id="{4AE98333-AB18-47CC-983F-CDD56BF0C5A4}"/>
              </a:ext>
            </a:extLst>
          </p:cNvPr>
          <p:cNvSpPr>
            <a:spLocks noChangeArrowheads="1"/>
          </p:cNvSpPr>
          <p:nvPr/>
        </p:nvSpPr>
        <p:spPr bwMode="auto">
          <a:xfrm>
            <a:off x="1042988" y="4429125"/>
            <a:ext cx="6553200" cy="1571625"/>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s-PE" altLang="en-US" sz="1800"/>
          </a:p>
        </p:txBody>
      </p:sp>
      <p:sp>
        <p:nvSpPr>
          <p:cNvPr id="5" name="object 5">
            <a:extLst>
              <a:ext uri="{FF2B5EF4-FFF2-40B4-BE49-F238E27FC236}">
                <a16:creationId xmlns:a16="http://schemas.microsoft.com/office/drawing/2014/main" id="{F410C4B2-AD67-4CA3-B409-02E788876C5E}"/>
              </a:ext>
            </a:extLst>
          </p:cNvPr>
          <p:cNvSpPr txBox="1">
            <a:spLocks noGrp="1"/>
          </p:cNvSpPr>
          <p:nvPr>
            <p:ph type="title"/>
          </p:nvPr>
        </p:nvSpPr>
        <p:spPr>
          <a:xfrm>
            <a:off x="687388" y="922338"/>
            <a:ext cx="3106737" cy="330200"/>
          </a:xfrm>
        </p:spPr>
        <p:txBody>
          <a:bodyPr lIns="0" tIns="13335" rIns="0" bIns="0" rtlCol="0">
            <a:spAutoFit/>
          </a:bodyPr>
          <a:lstStyle/>
          <a:p>
            <a:pPr marL="12700">
              <a:spcBef>
                <a:spcPts val="105"/>
              </a:spcBef>
              <a:defRPr/>
            </a:pPr>
            <a:r>
              <a:rPr sz="2000" dirty="0">
                <a:solidFill>
                  <a:srgbClr val="FF0000"/>
                </a:solidFill>
              </a:rPr>
              <a:t>Potencia</a:t>
            </a:r>
            <a:r>
              <a:rPr sz="2000" spc="-60" dirty="0">
                <a:solidFill>
                  <a:srgbClr val="FF0000"/>
                </a:solidFill>
              </a:rPr>
              <a:t> </a:t>
            </a:r>
            <a:r>
              <a:rPr sz="2000" spc="-5" dirty="0">
                <a:solidFill>
                  <a:srgbClr val="FF0000"/>
                </a:solidFill>
              </a:rPr>
              <a:t>activa</a:t>
            </a:r>
            <a:endParaRPr sz="2000" dirty="0">
              <a:solidFill>
                <a:srgbClr val="FF0000"/>
              </a:solidFill>
            </a:endParaRPr>
          </a:p>
        </p:txBody>
      </p:sp>
      <p:sp>
        <p:nvSpPr>
          <p:cNvPr id="6" name="object 6">
            <a:extLst>
              <a:ext uri="{FF2B5EF4-FFF2-40B4-BE49-F238E27FC236}">
                <a16:creationId xmlns:a16="http://schemas.microsoft.com/office/drawing/2014/main" id="{2781F640-50AE-42B6-9515-8490C99464BD}"/>
              </a:ext>
            </a:extLst>
          </p:cNvPr>
          <p:cNvSpPr txBox="1"/>
          <p:nvPr/>
        </p:nvSpPr>
        <p:spPr>
          <a:xfrm>
            <a:off x="1195388" y="2625725"/>
            <a:ext cx="2598737" cy="320675"/>
          </a:xfrm>
          <a:prstGeom prst="rect">
            <a:avLst/>
          </a:prstGeom>
        </p:spPr>
        <p:txBody>
          <a:bodyPr lIns="0" tIns="12700" rIns="0" bIns="0">
            <a:spAutoFit/>
          </a:bodyPr>
          <a:lstStyle/>
          <a:p>
            <a:pPr marL="12700">
              <a:spcBef>
                <a:spcPts val="100"/>
              </a:spcBef>
              <a:defRPr/>
            </a:pPr>
            <a:r>
              <a:rPr sz="2000" b="1" dirty="0">
                <a:solidFill>
                  <a:srgbClr val="FF0000"/>
                </a:solidFill>
                <a:latin typeface="Arial"/>
                <a:cs typeface="Arial"/>
              </a:rPr>
              <a:t>Potencia</a:t>
            </a:r>
            <a:r>
              <a:rPr sz="2000" b="1" spc="-70" dirty="0">
                <a:solidFill>
                  <a:srgbClr val="FF0000"/>
                </a:solidFill>
                <a:latin typeface="Arial"/>
                <a:cs typeface="Arial"/>
              </a:rPr>
              <a:t> </a:t>
            </a:r>
            <a:r>
              <a:rPr sz="2000" b="1" spc="-5" dirty="0">
                <a:solidFill>
                  <a:srgbClr val="FF0000"/>
                </a:solidFill>
                <a:latin typeface="Arial"/>
                <a:cs typeface="Arial"/>
              </a:rPr>
              <a:t>reactiva</a:t>
            </a:r>
            <a:endParaRPr sz="2000" b="1" dirty="0">
              <a:solidFill>
                <a:srgbClr val="FF0000"/>
              </a:solidFill>
              <a:latin typeface="Arial"/>
              <a:cs typeface="Arial"/>
            </a:endParaRPr>
          </a:p>
        </p:txBody>
      </p:sp>
      <p:sp>
        <p:nvSpPr>
          <p:cNvPr id="36871" name="object 7">
            <a:extLst>
              <a:ext uri="{FF2B5EF4-FFF2-40B4-BE49-F238E27FC236}">
                <a16:creationId xmlns:a16="http://schemas.microsoft.com/office/drawing/2014/main" id="{2EFFDAAD-FCAF-4B6C-8C99-E354F3601428}"/>
              </a:ext>
            </a:extLst>
          </p:cNvPr>
          <p:cNvSpPr txBox="1">
            <a:spLocks noChangeArrowheads="1"/>
          </p:cNvSpPr>
          <p:nvPr/>
        </p:nvSpPr>
        <p:spPr bwMode="auto">
          <a:xfrm>
            <a:off x="6072188" y="5429250"/>
            <a:ext cx="357187" cy="307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41275" rIns="0" bIns="0">
            <a:spAutoFit/>
          </a:bodyPr>
          <a:lstStyle>
            <a:lvl1pPr marL="92075">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ts val="325"/>
              </a:spcBef>
              <a:buFontTx/>
              <a:buNone/>
            </a:pPr>
            <a:r>
              <a:rPr lang="es-PE" altLang="en-US" sz="1400">
                <a:cs typeface="Arial" panose="020B0604020202020204" pitchFamily="34" charset="0"/>
              </a:rPr>
              <a:t>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A7E8383F-F8CF-4C3E-8011-8CDEBF00A0A3}"/>
              </a:ext>
            </a:extLst>
          </p:cNvPr>
          <p:cNvSpPr txBox="1"/>
          <p:nvPr/>
        </p:nvSpPr>
        <p:spPr>
          <a:xfrm>
            <a:off x="536575" y="952500"/>
            <a:ext cx="7812088" cy="452438"/>
          </a:xfrm>
          <a:prstGeom prst="rect">
            <a:avLst/>
          </a:prstGeom>
        </p:spPr>
        <p:txBody>
          <a:bodyPr lIns="0" tIns="12065" rIns="0" bIns="0">
            <a:spAutoFit/>
          </a:bodyPr>
          <a:lstStyle/>
          <a:p>
            <a:pPr marL="355600" indent="-342900">
              <a:spcBef>
                <a:spcPts val="95"/>
              </a:spcBef>
              <a:buFontTx/>
              <a:buChar char="•"/>
              <a:tabLst>
                <a:tab pos="355600" algn="l"/>
                <a:tab pos="356235" algn="l"/>
              </a:tabLst>
              <a:defRPr/>
            </a:pPr>
            <a:r>
              <a:rPr sz="2800" spc="-5" dirty="0">
                <a:latin typeface="Arial"/>
                <a:cs typeface="Arial"/>
              </a:rPr>
              <a:t>El factor de potencia, debe ser lo mas</a:t>
            </a:r>
            <a:r>
              <a:rPr sz="2800" spc="175" dirty="0">
                <a:latin typeface="Arial"/>
                <a:cs typeface="Arial"/>
              </a:rPr>
              <a:t> </a:t>
            </a:r>
            <a:r>
              <a:rPr sz="2800" spc="-5" dirty="0">
                <a:latin typeface="Arial"/>
                <a:cs typeface="Arial"/>
              </a:rPr>
              <a:t>próximo</a:t>
            </a:r>
            <a:endParaRPr sz="2800" dirty="0">
              <a:latin typeface="Arial"/>
              <a:cs typeface="Arial"/>
            </a:endParaRPr>
          </a:p>
        </p:txBody>
      </p:sp>
      <p:graphicFrame>
        <p:nvGraphicFramePr>
          <p:cNvPr id="3" name="object 3">
            <a:extLst>
              <a:ext uri="{FF2B5EF4-FFF2-40B4-BE49-F238E27FC236}">
                <a16:creationId xmlns:a16="http://schemas.microsoft.com/office/drawing/2014/main" id="{6776F88B-303E-4E8E-8466-AEF9B3CEBAEA}"/>
              </a:ext>
            </a:extLst>
          </p:cNvPr>
          <p:cNvGraphicFramePr>
            <a:graphicFrameLocks noGrp="1"/>
          </p:cNvGraphicFramePr>
          <p:nvPr/>
        </p:nvGraphicFramePr>
        <p:xfrm>
          <a:off x="860425" y="1425575"/>
          <a:ext cx="7507288" cy="1249364"/>
        </p:xfrm>
        <a:graphic>
          <a:graphicData uri="http://schemas.openxmlformats.org/drawingml/2006/table">
            <a:tbl>
              <a:tblPr/>
              <a:tblGrid>
                <a:gridCol w="1898650">
                  <a:extLst>
                    <a:ext uri="{9D8B030D-6E8A-4147-A177-3AD203B41FA5}">
                      <a16:colId xmlns:a16="http://schemas.microsoft.com/office/drawing/2014/main" val="20000"/>
                    </a:ext>
                  </a:extLst>
                </a:gridCol>
                <a:gridCol w="2609850">
                  <a:extLst>
                    <a:ext uri="{9D8B030D-6E8A-4147-A177-3AD203B41FA5}">
                      <a16:colId xmlns:a16="http://schemas.microsoft.com/office/drawing/2014/main" val="20001"/>
                    </a:ext>
                  </a:extLst>
                </a:gridCol>
                <a:gridCol w="611188">
                  <a:extLst>
                    <a:ext uri="{9D8B030D-6E8A-4147-A177-3AD203B41FA5}">
                      <a16:colId xmlns:a16="http://schemas.microsoft.com/office/drawing/2014/main" val="20002"/>
                    </a:ext>
                  </a:extLst>
                </a:gridCol>
                <a:gridCol w="2387600">
                  <a:extLst>
                    <a:ext uri="{9D8B030D-6E8A-4147-A177-3AD203B41FA5}">
                      <a16:colId xmlns:a16="http://schemas.microsoft.com/office/drawing/2014/main" val="20003"/>
                    </a:ext>
                  </a:extLst>
                </a:gridCol>
              </a:tblGrid>
              <a:tr h="411163">
                <a:tc>
                  <a:txBody>
                    <a:bodyPr/>
                    <a:lstStyle>
                      <a:lvl1pPr marL="31750">
                        <a:spcBef>
                          <a:spcPct val="20000"/>
                        </a:spcBef>
                        <a:tabLst>
                          <a:tab pos="441325" algn="l"/>
                          <a:tab pos="952500" algn="l"/>
                          <a:tab pos="1481138" algn="l"/>
                        </a:tabLst>
                        <a:defRPr sz="2000">
                          <a:solidFill>
                            <a:schemeClr val="tx1"/>
                          </a:solidFill>
                          <a:latin typeface="Arial" panose="020B0604020202020204" pitchFamily="34" charset="0"/>
                        </a:defRPr>
                      </a:lvl1pPr>
                      <a:lvl2pPr marL="742950" indent="-285750">
                        <a:spcBef>
                          <a:spcPct val="20000"/>
                        </a:spcBef>
                        <a:tabLst>
                          <a:tab pos="441325" algn="l"/>
                          <a:tab pos="952500" algn="l"/>
                          <a:tab pos="1481138" algn="l"/>
                        </a:tabLst>
                        <a:defRPr>
                          <a:solidFill>
                            <a:schemeClr val="tx1"/>
                          </a:solidFill>
                          <a:latin typeface="Arial" panose="020B0604020202020204" pitchFamily="34" charset="0"/>
                        </a:defRPr>
                      </a:lvl2pPr>
                      <a:lvl3pPr marL="1143000" indent="-228600">
                        <a:spcBef>
                          <a:spcPct val="20000"/>
                        </a:spcBef>
                        <a:tabLst>
                          <a:tab pos="441325" algn="l"/>
                          <a:tab pos="952500" algn="l"/>
                          <a:tab pos="1481138" algn="l"/>
                        </a:tabLst>
                        <a:defRPr sz="1600">
                          <a:solidFill>
                            <a:schemeClr val="tx1"/>
                          </a:solidFill>
                          <a:latin typeface="Arial" panose="020B0604020202020204" pitchFamily="34" charset="0"/>
                        </a:defRPr>
                      </a:lvl3pPr>
                      <a:lvl4pPr marL="1600200" indent="-228600">
                        <a:spcBef>
                          <a:spcPct val="20000"/>
                        </a:spcBef>
                        <a:tabLst>
                          <a:tab pos="441325" algn="l"/>
                          <a:tab pos="952500" algn="l"/>
                          <a:tab pos="1481138" algn="l"/>
                        </a:tabLst>
                        <a:defRPr sz="1400">
                          <a:solidFill>
                            <a:schemeClr val="tx1"/>
                          </a:solidFill>
                          <a:latin typeface="Arial" panose="020B0604020202020204" pitchFamily="34" charset="0"/>
                        </a:defRPr>
                      </a:lvl4pPr>
                      <a:lvl5pPr marL="2057400" indent="-228600">
                        <a:spcBef>
                          <a:spcPct val="20000"/>
                        </a:spcBef>
                        <a:tabLst>
                          <a:tab pos="441325" algn="l"/>
                          <a:tab pos="952500" algn="l"/>
                          <a:tab pos="1481138" algn="l"/>
                        </a:tabLst>
                        <a:defRPr sz="1400">
                          <a:solidFill>
                            <a:schemeClr val="tx1"/>
                          </a:solidFill>
                          <a:latin typeface="Arial" panose="020B0604020202020204" pitchFamily="34" charset="0"/>
                        </a:defRPr>
                      </a:lvl5pPr>
                      <a:lvl6pPr marL="2514600" indent="-228600" eaLnBrk="0" fontAlgn="base" hangingPunct="0">
                        <a:spcBef>
                          <a:spcPct val="20000"/>
                        </a:spcBef>
                        <a:spcAft>
                          <a:spcPct val="0"/>
                        </a:spcAft>
                        <a:tabLst>
                          <a:tab pos="441325" algn="l"/>
                          <a:tab pos="952500" algn="l"/>
                          <a:tab pos="1481138" algn="l"/>
                        </a:tabLst>
                        <a:defRPr sz="1400">
                          <a:solidFill>
                            <a:schemeClr val="tx1"/>
                          </a:solidFill>
                          <a:latin typeface="Arial" panose="020B0604020202020204" pitchFamily="34" charset="0"/>
                        </a:defRPr>
                      </a:lvl6pPr>
                      <a:lvl7pPr marL="2971800" indent="-228600" eaLnBrk="0" fontAlgn="base" hangingPunct="0">
                        <a:spcBef>
                          <a:spcPct val="20000"/>
                        </a:spcBef>
                        <a:spcAft>
                          <a:spcPct val="0"/>
                        </a:spcAft>
                        <a:tabLst>
                          <a:tab pos="441325" algn="l"/>
                          <a:tab pos="952500" algn="l"/>
                          <a:tab pos="1481138" algn="l"/>
                        </a:tabLst>
                        <a:defRPr sz="1400">
                          <a:solidFill>
                            <a:schemeClr val="tx1"/>
                          </a:solidFill>
                          <a:latin typeface="Arial" panose="020B0604020202020204" pitchFamily="34" charset="0"/>
                        </a:defRPr>
                      </a:lvl7pPr>
                      <a:lvl8pPr marL="3429000" indent="-228600" eaLnBrk="0" fontAlgn="base" hangingPunct="0">
                        <a:spcBef>
                          <a:spcPct val="20000"/>
                        </a:spcBef>
                        <a:spcAft>
                          <a:spcPct val="0"/>
                        </a:spcAft>
                        <a:tabLst>
                          <a:tab pos="441325" algn="l"/>
                          <a:tab pos="952500" algn="l"/>
                          <a:tab pos="1481138" algn="l"/>
                        </a:tabLst>
                        <a:defRPr sz="1400">
                          <a:solidFill>
                            <a:schemeClr val="tx1"/>
                          </a:solidFill>
                          <a:latin typeface="Arial" panose="020B0604020202020204" pitchFamily="34" charset="0"/>
                        </a:defRPr>
                      </a:lvl8pPr>
                      <a:lvl9pPr marL="3886200" indent="-228600" eaLnBrk="0" fontAlgn="base" hangingPunct="0">
                        <a:spcBef>
                          <a:spcPct val="20000"/>
                        </a:spcBef>
                        <a:spcAft>
                          <a:spcPct val="0"/>
                        </a:spcAft>
                        <a:tabLst>
                          <a:tab pos="441325" algn="l"/>
                          <a:tab pos="952500" algn="l"/>
                          <a:tab pos="1481138" algn="l"/>
                        </a:tabLst>
                        <a:defRPr sz="1400">
                          <a:solidFill>
                            <a:schemeClr val="tx1"/>
                          </a:solidFill>
                          <a:latin typeface="Arial" panose="020B0604020202020204" pitchFamily="34" charset="0"/>
                        </a:defRPr>
                      </a:lvl9pPr>
                    </a:lstStyle>
                    <a:p>
                      <a:pPr marL="31750" marR="0" lvl="0" indent="0" algn="l" defTabSz="914400" rtl="0" eaLnBrk="1" fontAlgn="base" latinLnBrk="0" hangingPunct="1">
                        <a:lnSpc>
                          <a:spcPts val="3088"/>
                        </a:lnSpc>
                        <a:spcBef>
                          <a:spcPct val="0"/>
                        </a:spcBef>
                        <a:spcAft>
                          <a:spcPct val="0"/>
                        </a:spcAft>
                        <a:buClrTx/>
                        <a:buSzTx/>
                        <a:buFontTx/>
                        <a:buNone/>
                        <a:tabLst>
                          <a:tab pos="441325" algn="l"/>
                          <a:tab pos="952500" algn="l"/>
                          <a:tab pos="1481138" algn="l"/>
                        </a:tabLst>
                      </a:pPr>
                      <a:r>
                        <a:rPr kumimoji="0" lang="es-PE" sz="28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a	1.	Si	se</a:t>
                      </a:r>
                    </a:p>
                  </a:txBody>
                  <a:tcPr marL="0" marR="0" marT="0" marB="0" horzOverflow="overflow">
                    <a:lnL>
                      <a:noFill/>
                    </a:lnL>
                    <a:lnR>
                      <a:noFill/>
                    </a:lnR>
                    <a:lnT>
                      <a:noFill/>
                    </a:lnT>
                    <a:lnB>
                      <a:noFill/>
                    </a:lnB>
                    <a:lnTlToBr>
                      <a:noFill/>
                    </a:lnTlToBr>
                    <a:lnBlToTr>
                      <a:noFill/>
                    </a:lnBlToTr>
                    <a:noFill/>
                  </a:tcPr>
                </a:tc>
                <a:tc>
                  <a:txBody>
                    <a:bodyPr/>
                    <a:lstStyle>
                      <a:lvl1pPr marL="173038">
                        <a:spcBef>
                          <a:spcPct val="20000"/>
                        </a:spcBef>
                        <a:tabLst>
                          <a:tab pos="1435100" algn="l"/>
                        </a:tabLst>
                        <a:defRPr sz="2000">
                          <a:solidFill>
                            <a:schemeClr val="tx1"/>
                          </a:solidFill>
                          <a:latin typeface="Arial" panose="020B0604020202020204" pitchFamily="34" charset="0"/>
                        </a:defRPr>
                      </a:lvl1pPr>
                      <a:lvl2pPr marL="742950" indent="-285750">
                        <a:spcBef>
                          <a:spcPct val="20000"/>
                        </a:spcBef>
                        <a:tabLst>
                          <a:tab pos="1435100" algn="l"/>
                        </a:tabLst>
                        <a:defRPr>
                          <a:solidFill>
                            <a:schemeClr val="tx1"/>
                          </a:solidFill>
                          <a:latin typeface="Arial" panose="020B0604020202020204" pitchFamily="34" charset="0"/>
                        </a:defRPr>
                      </a:lvl2pPr>
                      <a:lvl3pPr marL="1143000" indent="-228600">
                        <a:spcBef>
                          <a:spcPct val="20000"/>
                        </a:spcBef>
                        <a:tabLst>
                          <a:tab pos="1435100" algn="l"/>
                        </a:tabLst>
                        <a:defRPr sz="1600">
                          <a:solidFill>
                            <a:schemeClr val="tx1"/>
                          </a:solidFill>
                          <a:latin typeface="Arial" panose="020B0604020202020204" pitchFamily="34" charset="0"/>
                        </a:defRPr>
                      </a:lvl3pPr>
                      <a:lvl4pPr marL="1600200" indent="-228600">
                        <a:spcBef>
                          <a:spcPct val="20000"/>
                        </a:spcBef>
                        <a:tabLst>
                          <a:tab pos="1435100" algn="l"/>
                        </a:tabLst>
                        <a:defRPr sz="1400">
                          <a:solidFill>
                            <a:schemeClr val="tx1"/>
                          </a:solidFill>
                          <a:latin typeface="Arial" panose="020B0604020202020204" pitchFamily="34" charset="0"/>
                        </a:defRPr>
                      </a:lvl4pPr>
                      <a:lvl5pPr marL="2057400" indent="-228600">
                        <a:spcBef>
                          <a:spcPct val="20000"/>
                        </a:spcBef>
                        <a:tabLst>
                          <a:tab pos="1435100" algn="l"/>
                        </a:tabLst>
                        <a:defRPr sz="1400">
                          <a:solidFill>
                            <a:schemeClr val="tx1"/>
                          </a:solidFill>
                          <a:latin typeface="Arial" panose="020B0604020202020204" pitchFamily="34" charset="0"/>
                        </a:defRPr>
                      </a:lvl5pPr>
                      <a:lvl6pPr marL="2514600" indent="-228600" eaLnBrk="0" fontAlgn="base" hangingPunct="0">
                        <a:spcBef>
                          <a:spcPct val="20000"/>
                        </a:spcBef>
                        <a:spcAft>
                          <a:spcPct val="0"/>
                        </a:spcAft>
                        <a:tabLst>
                          <a:tab pos="1435100" algn="l"/>
                        </a:tabLst>
                        <a:defRPr sz="1400">
                          <a:solidFill>
                            <a:schemeClr val="tx1"/>
                          </a:solidFill>
                          <a:latin typeface="Arial" panose="020B0604020202020204" pitchFamily="34" charset="0"/>
                        </a:defRPr>
                      </a:lvl6pPr>
                      <a:lvl7pPr marL="2971800" indent="-228600" eaLnBrk="0" fontAlgn="base" hangingPunct="0">
                        <a:spcBef>
                          <a:spcPct val="20000"/>
                        </a:spcBef>
                        <a:spcAft>
                          <a:spcPct val="0"/>
                        </a:spcAft>
                        <a:tabLst>
                          <a:tab pos="1435100" algn="l"/>
                        </a:tabLst>
                        <a:defRPr sz="1400">
                          <a:solidFill>
                            <a:schemeClr val="tx1"/>
                          </a:solidFill>
                          <a:latin typeface="Arial" panose="020B0604020202020204" pitchFamily="34" charset="0"/>
                        </a:defRPr>
                      </a:lvl7pPr>
                      <a:lvl8pPr marL="3429000" indent="-228600" eaLnBrk="0" fontAlgn="base" hangingPunct="0">
                        <a:spcBef>
                          <a:spcPct val="20000"/>
                        </a:spcBef>
                        <a:spcAft>
                          <a:spcPct val="0"/>
                        </a:spcAft>
                        <a:tabLst>
                          <a:tab pos="1435100" algn="l"/>
                        </a:tabLst>
                        <a:defRPr sz="1400">
                          <a:solidFill>
                            <a:schemeClr val="tx1"/>
                          </a:solidFill>
                          <a:latin typeface="Arial" panose="020B0604020202020204" pitchFamily="34" charset="0"/>
                        </a:defRPr>
                      </a:lvl8pPr>
                      <a:lvl9pPr marL="3886200" indent="-228600" eaLnBrk="0" fontAlgn="base" hangingPunct="0">
                        <a:spcBef>
                          <a:spcPct val="20000"/>
                        </a:spcBef>
                        <a:spcAft>
                          <a:spcPct val="0"/>
                        </a:spcAft>
                        <a:tabLst>
                          <a:tab pos="1435100" algn="l"/>
                        </a:tabLst>
                        <a:defRPr sz="1400">
                          <a:solidFill>
                            <a:schemeClr val="tx1"/>
                          </a:solidFill>
                          <a:latin typeface="Arial" panose="020B0604020202020204" pitchFamily="34" charset="0"/>
                        </a:defRPr>
                      </a:lvl9pPr>
                    </a:lstStyle>
                    <a:p>
                      <a:pPr marL="173038" marR="0" lvl="0" indent="0" algn="l" defTabSz="914400" rtl="0" eaLnBrk="1" fontAlgn="base" latinLnBrk="0" hangingPunct="1">
                        <a:lnSpc>
                          <a:spcPts val="3088"/>
                        </a:lnSpc>
                        <a:spcBef>
                          <a:spcPct val="0"/>
                        </a:spcBef>
                        <a:spcAft>
                          <a:spcPct val="0"/>
                        </a:spcAft>
                        <a:buClrTx/>
                        <a:buSzTx/>
                        <a:buFontTx/>
                        <a:buNone/>
                        <a:tabLst>
                          <a:tab pos="1435100" algn="l"/>
                        </a:tabLst>
                      </a:pPr>
                      <a:r>
                        <a:rPr kumimoji="0" lang="es-PE" sz="2800" b="0" i="0" u="none" strike="noStrike" cap="none" normalizeH="0" baseline="0">
                          <a:ln>
                            <a:noFill/>
                          </a:ln>
                          <a:solidFill>
                            <a:schemeClr val="tx1"/>
                          </a:solidFill>
                          <a:effectLst/>
                          <a:latin typeface="Arial" panose="020B0604020202020204" pitchFamily="34" charset="0"/>
                          <a:cs typeface="Arial" panose="020B0604020202020204" pitchFamily="34" charset="0"/>
                        </a:rPr>
                        <a:t>desvía	mucho</a:t>
                      </a:r>
                    </a:p>
                  </a:txBody>
                  <a:tcPr marL="0" marR="0" marT="0" marB="0" horzOverflow="overflow">
                    <a:lnL>
                      <a:noFill/>
                    </a:lnL>
                    <a:lnR>
                      <a:noFill/>
                    </a:lnR>
                    <a:lnT>
                      <a:noFill/>
                    </a:lnT>
                    <a:lnB>
                      <a:noFill/>
                    </a:lnB>
                    <a:lnTlToBr>
                      <a:noFill/>
                    </a:lnTlToBr>
                    <a:lnBlToTr>
                      <a:noFill/>
                    </a:lnBlToTr>
                    <a:noFill/>
                  </a:tcPr>
                </a:tc>
                <a:tc>
                  <a:txBody>
                    <a:bodyPr/>
                    <a:lstStyle>
                      <a:lvl1pPr marL="3175">
                        <a:spcBef>
                          <a:spcPct val="20000"/>
                        </a:spcBef>
                        <a:defRPr sz="2000">
                          <a:solidFill>
                            <a:schemeClr val="tx1"/>
                          </a:solidFill>
                          <a:latin typeface="Arial" panose="020B0604020202020204" pitchFamily="34" charset="0"/>
                        </a:defRPr>
                      </a:lvl1pPr>
                      <a:lvl2pPr marL="742950" indent="-285750">
                        <a:spcBef>
                          <a:spcPct val="20000"/>
                        </a:spcBef>
                        <a:defRPr>
                          <a:solidFill>
                            <a:schemeClr val="tx1"/>
                          </a:solidFill>
                          <a:latin typeface="Arial" panose="020B0604020202020204" pitchFamily="34" charset="0"/>
                        </a:defRPr>
                      </a:lvl2pPr>
                      <a:lvl3pPr marL="1143000" indent="-228600">
                        <a:spcBef>
                          <a:spcPct val="20000"/>
                        </a:spcBef>
                        <a:defRPr sz="1600">
                          <a:solidFill>
                            <a:schemeClr val="tx1"/>
                          </a:solidFill>
                          <a:latin typeface="Arial" panose="020B0604020202020204" pitchFamily="34" charset="0"/>
                        </a:defRPr>
                      </a:lvl3pPr>
                      <a:lvl4pPr marL="1600200" indent="-228600">
                        <a:spcBef>
                          <a:spcPct val="20000"/>
                        </a:spcBef>
                        <a:defRPr sz="14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marL="3175" marR="0" lvl="0" indent="0" algn="ctr" defTabSz="914400" rtl="0" eaLnBrk="1" fontAlgn="base" latinLnBrk="0" hangingPunct="1">
                        <a:lnSpc>
                          <a:spcPts val="3088"/>
                        </a:lnSpc>
                        <a:spcBef>
                          <a:spcPct val="0"/>
                        </a:spcBef>
                        <a:spcAft>
                          <a:spcPct val="0"/>
                        </a:spcAft>
                        <a:buClrTx/>
                        <a:buSzTx/>
                        <a:buFontTx/>
                        <a:buNone/>
                        <a:tabLst/>
                      </a:pPr>
                      <a:r>
                        <a:rPr kumimoji="0" lang="es-PE" sz="2800" b="0" i="0" u="none" strike="noStrike" cap="none" normalizeH="0" baseline="0">
                          <a:ln>
                            <a:noFill/>
                          </a:ln>
                          <a:solidFill>
                            <a:schemeClr val="tx1"/>
                          </a:solidFill>
                          <a:effectLst/>
                          <a:latin typeface="Arial" panose="020B0604020202020204" pitchFamily="34" charset="0"/>
                          <a:cs typeface="Arial" panose="020B0604020202020204" pitchFamily="34" charset="0"/>
                        </a:rPr>
                        <a:t>de</a:t>
                      </a: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tabLst>
                          <a:tab pos="885825" algn="l"/>
                          <a:tab pos="1971675" algn="l"/>
                        </a:tabLst>
                        <a:defRPr sz="2000">
                          <a:solidFill>
                            <a:schemeClr val="tx1"/>
                          </a:solidFill>
                          <a:latin typeface="Arial" panose="020B0604020202020204" pitchFamily="34" charset="0"/>
                        </a:defRPr>
                      </a:lvl1pPr>
                      <a:lvl2pPr marL="742950" indent="-285750">
                        <a:spcBef>
                          <a:spcPct val="20000"/>
                        </a:spcBef>
                        <a:tabLst>
                          <a:tab pos="885825" algn="l"/>
                          <a:tab pos="1971675" algn="l"/>
                        </a:tabLst>
                        <a:defRPr>
                          <a:solidFill>
                            <a:schemeClr val="tx1"/>
                          </a:solidFill>
                          <a:latin typeface="Arial" panose="020B0604020202020204" pitchFamily="34" charset="0"/>
                        </a:defRPr>
                      </a:lvl2pPr>
                      <a:lvl3pPr marL="1143000" indent="-228600">
                        <a:spcBef>
                          <a:spcPct val="20000"/>
                        </a:spcBef>
                        <a:tabLst>
                          <a:tab pos="885825" algn="l"/>
                          <a:tab pos="1971675" algn="l"/>
                        </a:tabLst>
                        <a:defRPr sz="1600">
                          <a:solidFill>
                            <a:schemeClr val="tx1"/>
                          </a:solidFill>
                          <a:latin typeface="Arial" panose="020B0604020202020204" pitchFamily="34" charset="0"/>
                        </a:defRPr>
                      </a:lvl3pPr>
                      <a:lvl4pPr marL="1600200" indent="-228600">
                        <a:spcBef>
                          <a:spcPct val="20000"/>
                        </a:spcBef>
                        <a:tabLst>
                          <a:tab pos="885825" algn="l"/>
                          <a:tab pos="1971675" algn="l"/>
                        </a:tabLst>
                        <a:defRPr sz="1400">
                          <a:solidFill>
                            <a:schemeClr val="tx1"/>
                          </a:solidFill>
                          <a:latin typeface="Arial" panose="020B0604020202020204" pitchFamily="34" charset="0"/>
                        </a:defRPr>
                      </a:lvl4pPr>
                      <a:lvl5pPr marL="2057400" indent="-228600">
                        <a:spcBef>
                          <a:spcPct val="20000"/>
                        </a:spcBef>
                        <a:tabLst>
                          <a:tab pos="885825" algn="l"/>
                          <a:tab pos="1971675" algn="l"/>
                        </a:tabLst>
                        <a:defRPr sz="1400">
                          <a:solidFill>
                            <a:schemeClr val="tx1"/>
                          </a:solidFill>
                          <a:latin typeface="Arial" panose="020B0604020202020204" pitchFamily="34" charset="0"/>
                        </a:defRPr>
                      </a:lvl5pPr>
                      <a:lvl6pPr marL="2514600" indent="-228600" eaLnBrk="0" fontAlgn="base" hangingPunct="0">
                        <a:spcBef>
                          <a:spcPct val="20000"/>
                        </a:spcBef>
                        <a:spcAft>
                          <a:spcPct val="0"/>
                        </a:spcAft>
                        <a:tabLst>
                          <a:tab pos="885825" algn="l"/>
                          <a:tab pos="1971675" algn="l"/>
                        </a:tabLst>
                        <a:defRPr sz="1400">
                          <a:solidFill>
                            <a:schemeClr val="tx1"/>
                          </a:solidFill>
                          <a:latin typeface="Arial" panose="020B0604020202020204" pitchFamily="34" charset="0"/>
                        </a:defRPr>
                      </a:lvl6pPr>
                      <a:lvl7pPr marL="2971800" indent="-228600" eaLnBrk="0" fontAlgn="base" hangingPunct="0">
                        <a:spcBef>
                          <a:spcPct val="20000"/>
                        </a:spcBef>
                        <a:spcAft>
                          <a:spcPct val="0"/>
                        </a:spcAft>
                        <a:tabLst>
                          <a:tab pos="885825" algn="l"/>
                          <a:tab pos="1971675" algn="l"/>
                        </a:tabLst>
                        <a:defRPr sz="1400">
                          <a:solidFill>
                            <a:schemeClr val="tx1"/>
                          </a:solidFill>
                          <a:latin typeface="Arial" panose="020B0604020202020204" pitchFamily="34" charset="0"/>
                        </a:defRPr>
                      </a:lvl7pPr>
                      <a:lvl8pPr marL="3429000" indent="-228600" eaLnBrk="0" fontAlgn="base" hangingPunct="0">
                        <a:spcBef>
                          <a:spcPct val="20000"/>
                        </a:spcBef>
                        <a:spcAft>
                          <a:spcPct val="0"/>
                        </a:spcAft>
                        <a:tabLst>
                          <a:tab pos="885825" algn="l"/>
                          <a:tab pos="1971675" algn="l"/>
                        </a:tabLst>
                        <a:defRPr sz="1400">
                          <a:solidFill>
                            <a:schemeClr val="tx1"/>
                          </a:solidFill>
                          <a:latin typeface="Arial" panose="020B0604020202020204" pitchFamily="34" charset="0"/>
                        </a:defRPr>
                      </a:lvl8pPr>
                      <a:lvl9pPr marL="3886200" indent="-228600" eaLnBrk="0" fontAlgn="base" hangingPunct="0">
                        <a:spcBef>
                          <a:spcPct val="20000"/>
                        </a:spcBef>
                        <a:spcAft>
                          <a:spcPct val="0"/>
                        </a:spcAft>
                        <a:tabLst>
                          <a:tab pos="885825" algn="l"/>
                          <a:tab pos="1971675" algn="l"/>
                        </a:tabLst>
                        <a:defRPr sz="1400">
                          <a:solidFill>
                            <a:schemeClr val="tx1"/>
                          </a:solidFill>
                          <a:latin typeface="Arial" panose="020B0604020202020204" pitchFamily="34" charset="0"/>
                        </a:defRPr>
                      </a:lvl9pPr>
                    </a:lstStyle>
                    <a:p>
                      <a:pPr marL="0" marR="0" lvl="0" indent="0" algn="r" defTabSz="914400" rtl="0" eaLnBrk="1" fontAlgn="base" latinLnBrk="0" hangingPunct="1">
                        <a:lnSpc>
                          <a:spcPts val="3088"/>
                        </a:lnSpc>
                        <a:spcBef>
                          <a:spcPct val="0"/>
                        </a:spcBef>
                        <a:spcAft>
                          <a:spcPct val="0"/>
                        </a:spcAft>
                        <a:buClrTx/>
                        <a:buSzTx/>
                        <a:buFontTx/>
                        <a:buNone/>
                        <a:tabLst>
                          <a:tab pos="885825" algn="l"/>
                          <a:tab pos="1971675" algn="l"/>
                        </a:tabLst>
                      </a:pPr>
                      <a:r>
                        <a:rPr kumimoji="0" lang="es-PE" sz="2800" b="0" i="0" u="none" strike="noStrike" cap="none" normalizeH="0" baseline="0">
                          <a:ln>
                            <a:noFill/>
                          </a:ln>
                          <a:solidFill>
                            <a:schemeClr val="tx1"/>
                          </a:solidFill>
                          <a:effectLst/>
                          <a:latin typeface="Arial" panose="020B0604020202020204" pitchFamily="34" charset="0"/>
                          <a:cs typeface="Arial" panose="020B0604020202020204" pitchFamily="34" charset="0"/>
                        </a:rPr>
                        <a:t>este	valor,	la</a:t>
                      </a:r>
                    </a:p>
                  </a:txBody>
                  <a:tcPr marL="0" marR="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427038">
                <a:tc>
                  <a:txBody>
                    <a:bodyPr/>
                    <a:lstStyle>
                      <a:lvl1pPr marL="31750">
                        <a:spcBef>
                          <a:spcPct val="20000"/>
                        </a:spcBef>
                        <a:defRPr sz="2000">
                          <a:solidFill>
                            <a:schemeClr val="tx1"/>
                          </a:solidFill>
                          <a:latin typeface="Arial" panose="020B0604020202020204" pitchFamily="34" charset="0"/>
                        </a:defRPr>
                      </a:lvl1pPr>
                      <a:lvl2pPr marL="742950" indent="-285750">
                        <a:spcBef>
                          <a:spcPct val="20000"/>
                        </a:spcBef>
                        <a:defRPr>
                          <a:solidFill>
                            <a:schemeClr val="tx1"/>
                          </a:solidFill>
                          <a:latin typeface="Arial" panose="020B0604020202020204" pitchFamily="34" charset="0"/>
                        </a:defRPr>
                      </a:lvl2pPr>
                      <a:lvl3pPr marL="1143000" indent="-228600">
                        <a:spcBef>
                          <a:spcPct val="20000"/>
                        </a:spcBef>
                        <a:defRPr sz="1600">
                          <a:solidFill>
                            <a:schemeClr val="tx1"/>
                          </a:solidFill>
                          <a:latin typeface="Arial" panose="020B0604020202020204" pitchFamily="34" charset="0"/>
                        </a:defRPr>
                      </a:lvl3pPr>
                      <a:lvl4pPr marL="1600200" indent="-228600">
                        <a:spcBef>
                          <a:spcPct val="20000"/>
                        </a:spcBef>
                        <a:defRPr sz="14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marL="31750" marR="0" lvl="0" indent="0" algn="l" defTabSz="914400" rtl="0" eaLnBrk="1" fontAlgn="base" latinLnBrk="0" hangingPunct="1">
                        <a:lnSpc>
                          <a:spcPts val="3213"/>
                        </a:lnSpc>
                        <a:spcBef>
                          <a:spcPct val="0"/>
                        </a:spcBef>
                        <a:spcAft>
                          <a:spcPct val="0"/>
                        </a:spcAft>
                        <a:buClrTx/>
                        <a:buSzTx/>
                        <a:buFontTx/>
                        <a:buNone/>
                        <a:tabLst/>
                      </a:pPr>
                      <a:r>
                        <a:rPr kumimoji="0" lang="es-PE" sz="2800" b="0" i="1" u="none" strike="noStrike" cap="none" normalizeH="0" baseline="0">
                          <a:ln>
                            <a:noFill/>
                          </a:ln>
                          <a:solidFill>
                            <a:schemeClr val="tx1"/>
                          </a:solidFill>
                          <a:effectLst/>
                          <a:latin typeface="Arial" panose="020B0604020202020204" pitchFamily="34" charset="0"/>
                          <a:cs typeface="Arial" panose="020B0604020202020204" pitchFamily="34" charset="0"/>
                        </a:rPr>
                        <a:t>compañía</a:t>
                      </a:r>
                    </a:p>
                  </a:txBody>
                  <a:tcPr marL="0" marR="0" marT="0" marB="0" horzOverflow="overflow">
                    <a:lnL>
                      <a:noFill/>
                    </a:lnL>
                    <a:lnR>
                      <a:noFill/>
                    </a:lnR>
                    <a:lnT>
                      <a:noFill/>
                    </a:lnT>
                    <a:lnB>
                      <a:noFill/>
                    </a:lnB>
                    <a:lnTlToBr>
                      <a:noFill/>
                    </a:lnTlToBr>
                    <a:lnBlToTr>
                      <a:noFill/>
                    </a:lnBlToTr>
                    <a:noFill/>
                  </a:tcPr>
                </a:tc>
                <a:tc>
                  <a:txBody>
                    <a:bodyPr/>
                    <a:lstStyle>
                      <a:lvl1pPr marL="38100">
                        <a:spcBef>
                          <a:spcPct val="20000"/>
                        </a:spcBef>
                        <a:defRPr sz="2000">
                          <a:solidFill>
                            <a:schemeClr val="tx1"/>
                          </a:solidFill>
                          <a:latin typeface="Arial" panose="020B0604020202020204" pitchFamily="34" charset="0"/>
                        </a:defRPr>
                      </a:lvl1pPr>
                      <a:lvl2pPr marL="742950" indent="-285750">
                        <a:spcBef>
                          <a:spcPct val="20000"/>
                        </a:spcBef>
                        <a:defRPr>
                          <a:solidFill>
                            <a:schemeClr val="tx1"/>
                          </a:solidFill>
                          <a:latin typeface="Arial" panose="020B0604020202020204" pitchFamily="34" charset="0"/>
                        </a:defRPr>
                      </a:lvl2pPr>
                      <a:lvl3pPr marL="1143000" indent="-228600">
                        <a:spcBef>
                          <a:spcPct val="20000"/>
                        </a:spcBef>
                        <a:defRPr sz="1600">
                          <a:solidFill>
                            <a:schemeClr val="tx1"/>
                          </a:solidFill>
                          <a:latin typeface="Arial" panose="020B0604020202020204" pitchFamily="34" charset="0"/>
                        </a:defRPr>
                      </a:lvl3pPr>
                      <a:lvl4pPr marL="1600200" indent="-228600">
                        <a:spcBef>
                          <a:spcPct val="20000"/>
                        </a:spcBef>
                        <a:defRPr sz="14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marL="38100" marR="0" lvl="0" indent="0" algn="l" defTabSz="914400" rtl="0" eaLnBrk="1" fontAlgn="base" latinLnBrk="0" hangingPunct="1">
                        <a:lnSpc>
                          <a:spcPts val="3213"/>
                        </a:lnSpc>
                        <a:spcBef>
                          <a:spcPct val="0"/>
                        </a:spcBef>
                        <a:spcAft>
                          <a:spcPct val="0"/>
                        </a:spcAft>
                        <a:buClrTx/>
                        <a:buSzTx/>
                        <a:buFontTx/>
                        <a:buNone/>
                        <a:tabLst/>
                      </a:pPr>
                      <a:r>
                        <a:rPr kumimoji="0" lang="es-PE" sz="2800" b="0" i="0" u="none" strike="noStrike" cap="none" normalizeH="0" baseline="0">
                          <a:ln>
                            <a:noFill/>
                          </a:ln>
                          <a:solidFill>
                            <a:schemeClr val="tx1"/>
                          </a:solidFill>
                          <a:effectLst/>
                          <a:latin typeface="Arial" panose="020B0604020202020204" pitchFamily="34" charset="0"/>
                          <a:cs typeface="Arial" panose="020B0604020202020204" pitchFamily="34" charset="0"/>
                        </a:rPr>
                        <a:t>suministradora</a:t>
                      </a: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a:solidFill>
                            <a:schemeClr val="tx1"/>
                          </a:solidFill>
                          <a:latin typeface="Arial" panose="020B0604020202020204" pitchFamily="34" charset="0"/>
                        </a:defRPr>
                      </a:lvl2pPr>
                      <a:lvl3pPr marL="1143000" indent="-228600">
                        <a:spcBef>
                          <a:spcPct val="20000"/>
                        </a:spcBef>
                        <a:defRPr sz="1600">
                          <a:solidFill>
                            <a:schemeClr val="tx1"/>
                          </a:solidFill>
                          <a:latin typeface="Arial" panose="020B0604020202020204" pitchFamily="34" charset="0"/>
                        </a:defRPr>
                      </a:lvl3pPr>
                      <a:lvl4pPr marL="1600200" indent="-228600">
                        <a:spcBef>
                          <a:spcPct val="20000"/>
                        </a:spcBef>
                        <a:defRPr sz="14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marL="0" marR="0" lvl="0" indent="0" algn="ctr" defTabSz="914400" rtl="0" eaLnBrk="1" fontAlgn="base" latinLnBrk="0" hangingPunct="1">
                        <a:lnSpc>
                          <a:spcPts val="3213"/>
                        </a:lnSpc>
                        <a:spcBef>
                          <a:spcPct val="0"/>
                        </a:spcBef>
                        <a:spcAft>
                          <a:spcPct val="0"/>
                        </a:spcAft>
                        <a:buClrTx/>
                        <a:buSzTx/>
                        <a:buFontTx/>
                        <a:buNone/>
                        <a:tabLst/>
                      </a:pPr>
                      <a:r>
                        <a:rPr kumimoji="0" lang="es-PE" sz="2800" b="0" i="0" u="none" strike="noStrike" cap="none" normalizeH="0" baseline="0">
                          <a:ln>
                            <a:noFill/>
                          </a:ln>
                          <a:solidFill>
                            <a:schemeClr val="tx1"/>
                          </a:solidFill>
                          <a:effectLst/>
                          <a:latin typeface="Arial" panose="020B0604020202020204" pitchFamily="34" charset="0"/>
                          <a:cs typeface="Arial" panose="020B0604020202020204" pitchFamily="34" charset="0"/>
                        </a:rPr>
                        <a:t>de</a:t>
                      </a: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tabLst>
                          <a:tab pos="1547813" algn="l"/>
                        </a:tabLst>
                        <a:defRPr sz="2000">
                          <a:solidFill>
                            <a:schemeClr val="tx1"/>
                          </a:solidFill>
                          <a:latin typeface="Arial" panose="020B0604020202020204" pitchFamily="34" charset="0"/>
                        </a:defRPr>
                      </a:lvl1pPr>
                      <a:lvl2pPr marL="742950" indent="-285750">
                        <a:spcBef>
                          <a:spcPct val="20000"/>
                        </a:spcBef>
                        <a:tabLst>
                          <a:tab pos="1547813" algn="l"/>
                        </a:tabLst>
                        <a:defRPr>
                          <a:solidFill>
                            <a:schemeClr val="tx1"/>
                          </a:solidFill>
                          <a:latin typeface="Arial" panose="020B0604020202020204" pitchFamily="34" charset="0"/>
                        </a:defRPr>
                      </a:lvl2pPr>
                      <a:lvl3pPr marL="1143000" indent="-228600">
                        <a:spcBef>
                          <a:spcPct val="20000"/>
                        </a:spcBef>
                        <a:tabLst>
                          <a:tab pos="1547813" algn="l"/>
                        </a:tabLst>
                        <a:defRPr sz="1600">
                          <a:solidFill>
                            <a:schemeClr val="tx1"/>
                          </a:solidFill>
                          <a:latin typeface="Arial" panose="020B0604020202020204" pitchFamily="34" charset="0"/>
                        </a:defRPr>
                      </a:lvl3pPr>
                      <a:lvl4pPr marL="1600200" indent="-228600">
                        <a:spcBef>
                          <a:spcPct val="20000"/>
                        </a:spcBef>
                        <a:tabLst>
                          <a:tab pos="1547813" algn="l"/>
                        </a:tabLst>
                        <a:defRPr sz="1400">
                          <a:solidFill>
                            <a:schemeClr val="tx1"/>
                          </a:solidFill>
                          <a:latin typeface="Arial" panose="020B0604020202020204" pitchFamily="34" charset="0"/>
                        </a:defRPr>
                      </a:lvl4pPr>
                      <a:lvl5pPr marL="2057400" indent="-228600">
                        <a:spcBef>
                          <a:spcPct val="20000"/>
                        </a:spcBef>
                        <a:tabLst>
                          <a:tab pos="1547813" algn="l"/>
                        </a:tabLst>
                        <a:defRPr sz="1400">
                          <a:solidFill>
                            <a:schemeClr val="tx1"/>
                          </a:solidFill>
                          <a:latin typeface="Arial" panose="020B0604020202020204" pitchFamily="34" charset="0"/>
                        </a:defRPr>
                      </a:lvl5pPr>
                      <a:lvl6pPr marL="2514600" indent="-228600" eaLnBrk="0" fontAlgn="base" hangingPunct="0">
                        <a:spcBef>
                          <a:spcPct val="20000"/>
                        </a:spcBef>
                        <a:spcAft>
                          <a:spcPct val="0"/>
                        </a:spcAft>
                        <a:tabLst>
                          <a:tab pos="1547813" algn="l"/>
                        </a:tabLst>
                        <a:defRPr sz="1400">
                          <a:solidFill>
                            <a:schemeClr val="tx1"/>
                          </a:solidFill>
                          <a:latin typeface="Arial" panose="020B0604020202020204" pitchFamily="34" charset="0"/>
                        </a:defRPr>
                      </a:lvl6pPr>
                      <a:lvl7pPr marL="2971800" indent="-228600" eaLnBrk="0" fontAlgn="base" hangingPunct="0">
                        <a:spcBef>
                          <a:spcPct val="20000"/>
                        </a:spcBef>
                        <a:spcAft>
                          <a:spcPct val="0"/>
                        </a:spcAft>
                        <a:tabLst>
                          <a:tab pos="1547813" algn="l"/>
                        </a:tabLst>
                        <a:defRPr sz="1400">
                          <a:solidFill>
                            <a:schemeClr val="tx1"/>
                          </a:solidFill>
                          <a:latin typeface="Arial" panose="020B0604020202020204" pitchFamily="34" charset="0"/>
                        </a:defRPr>
                      </a:lvl7pPr>
                      <a:lvl8pPr marL="3429000" indent="-228600" eaLnBrk="0" fontAlgn="base" hangingPunct="0">
                        <a:spcBef>
                          <a:spcPct val="20000"/>
                        </a:spcBef>
                        <a:spcAft>
                          <a:spcPct val="0"/>
                        </a:spcAft>
                        <a:tabLst>
                          <a:tab pos="1547813" algn="l"/>
                        </a:tabLst>
                        <a:defRPr sz="1400">
                          <a:solidFill>
                            <a:schemeClr val="tx1"/>
                          </a:solidFill>
                          <a:latin typeface="Arial" panose="020B0604020202020204" pitchFamily="34" charset="0"/>
                        </a:defRPr>
                      </a:lvl8pPr>
                      <a:lvl9pPr marL="3886200" indent="-228600" eaLnBrk="0" fontAlgn="base" hangingPunct="0">
                        <a:spcBef>
                          <a:spcPct val="20000"/>
                        </a:spcBef>
                        <a:spcAft>
                          <a:spcPct val="0"/>
                        </a:spcAft>
                        <a:tabLst>
                          <a:tab pos="1547813" algn="l"/>
                        </a:tabLst>
                        <a:defRPr sz="1400">
                          <a:solidFill>
                            <a:schemeClr val="tx1"/>
                          </a:solidFill>
                          <a:latin typeface="Arial" panose="020B0604020202020204" pitchFamily="34" charset="0"/>
                        </a:defRPr>
                      </a:lvl9pPr>
                    </a:lstStyle>
                    <a:p>
                      <a:pPr marL="0" marR="0" lvl="0" indent="0" algn="r" defTabSz="914400" rtl="0" eaLnBrk="1" fontAlgn="base" latinLnBrk="0" hangingPunct="1">
                        <a:lnSpc>
                          <a:spcPts val="3213"/>
                        </a:lnSpc>
                        <a:spcBef>
                          <a:spcPct val="0"/>
                        </a:spcBef>
                        <a:spcAft>
                          <a:spcPct val="0"/>
                        </a:spcAft>
                        <a:buClrTx/>
                        <a:buSzTx/>
                        <a:buFontTx/>
                        <a:buNone/>
                        <a:tabLst>
                          <a:tab pos="1547813" algn="l"/>
                        </a:tabLst>
                      </a:pPr>
                      <a:r>
                        <a:rPr kumimoji="0" lang="es-PE" sz="2800" b="0" i="0" u="none" strike="noStrike" cap="none" normalizeH="0" baseline="0">
                          <a:ln>
                            <a:noFill/>
                          </a:ln>
                          <a:solidFill>
                            <a:schemeClr val="tx1"/>
                          </a:solidFill>
                          <a:effectLst/>
                          <a:latin typeface="Arial" panose="020B0604020202020204" pitchFamily="34" charset="0"/>
                          <a:cs typeface="Arial" panose="020B0604020202020204" pitchFamily="34" charset="0"/>
                        </a:rPr>
                        <a:t>energía	nos</a:t>
                      </a:r>
                    </a:p>
                  </a:txBody>
                  <a:tcPr marL="0" marR="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411163">
                <a:tc>
                  <a:txBody>
                    <a:bodyPr/>
                    <a:lstStyle>
                      <a:lvl1pPr marL="31750">
                        <a:spcBef>
                          <a:spcPct val="20000"/>
                        </a:spcBef>
                        <a:defRPr sz="2000">
                          <a:solidFill>
                            <a:schemeClr val="tx1"/>
                          </a:solidFill>
                          <a:latin typeface="Arial" panose="020B0604020202020204" pitchFamily="34" charset="0"/>
                        </a:defRPr>
                      </a:lvl1pPr>
                      <a:lvl2pPr marL="742950" indent="-285750">
                        <a:spcBef>
                          <a:spcPct val="20000"/>
                        </a:spcBef>
                        <a:defRPr>
                          <a:solidFill>
                            <a:schemeClr val="tx1"/>
                          </a:solidFill>
                          <a:latin typeface="Arial" panose="020B0604020202020204" pitchFamily="34" charset="0"/>
                        </a:defRPr>
                      </a:lvl2pPr>
                      <a:lvl3pPr marL="1143000" indent="-228600">
                        <a:spcBef>
                          <a:spcPct val="20000"/>
                        </a:spcBef>
                        <a:defRPr sz="1600">
                          <a:solidFill>
                            <a:schemeClr val="tx1"/>
                          </a:solidFill>
                          <a:latin typeface="Arial" panose="020B0604020202020204" pitchFamily="34" charset="0"/>
                        </a:defRPr>
                      </a:lvl3pPr>
                      <a:lvl4pPr marL="1600200" indent="-228600">
                        <a:spcBef>
                          <a:spcPct val="20000"/>
                        </a:spcBef>
                        <a:defRPr sz="14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marL="31750" marR="0" lvl="0" indent="0" algn="l" defTabSz="914400" rtl="0" eaLnBrk="1" fontAlgn="base" latinLnBrk="0" hangingPunct="1">
                        <a:lnSpc>
                          <a:spcPts val="3150"/>
                        </a:lnSpc>
                        <a:spcBef>
                          <a:spcPct val="0"/>
                        </a:spcBef>
                        <a:spcAft>
                          <a:spcPct val="0"/>
                        </a:spcAft>
                        <a:buClrTx/>
                        <a:buSzTx/>
                        <a:buFontTx/>
                        <a:buNone/>
                        <a:tabLst/>
                      </a:pPr>
                      <a:r>
                        <a:rPr kumimoji="0" lang="es-PE" sz="28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penalizará.</a:t>
                      </a: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a:solidFill>
                            <a:schemeClr val="tx1"/>
                          </a:solidFill>
                          <a:latin typeface="Arial" panose="020B0604020202020204" pitchFamily="34" charset="0"/>
                        </a:defRPr>
                      </a:lvl2pPr>
                      <a:lvl3pPr marL="1143000" indent="-228600">
                        <a:spcBef>
                          <a:spcPct val="20000"/>
                        </a:spcBef>
                        <a:defRPr sz="1600">
                          <a:solidFill>
                            <a:schemeClr val="tx1"/>
                          </a:solidFill>
                          <a:latin typeface="Arial" panose="020B0604020202020204" pitchFamily="34" charset="0"/>
                        </a:defRPr>
                      </a:lvl3pPr>
                      <a:lvl4pPr marL="1600200" indent="-228600">
                        <a:spcBef>
                          <a:spcPct val="20000"/>
                        </a:spcBef>
                        <a:defRPr sz="14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2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a:solidFill>
                            <a:schemeClr val="tx1"/>
                          </a:solidFill>
                          <a:latin typeface="Arial" panose="020B0604020202020204" pitchFamily="34" charset="0"/>
                        </a:defRPr>
                      </a:lvl2pPr>
                      <a:lvl3pPr marL="1143000" indent="-228600">
                        <a:spcBef>
                          <a:spcPct val="20000"/>
                        </a:spcBef>
                        <a:defRPr sz="1600">
                          <a:solidFill>
                            <a:schemeClr val="tx1"/>
                          </a:solidFill>
                          <a:latin typeface="Arial" panose="020B0604020202020204" pitchFamily="34" charset="0"/>
                        </a:defRPr>
                      </a:lvl3pPr>
                      <a:lvl4pPr marL="1600200" indent="-228600">
                        <a:spcBef>
                          <a:spcPct val="20000"/>
                        </a:spcBef>
                        <a:defRPr sz="14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2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a:solidFill>
                            <a:schemeClr val="tx1"/>
                          </a:solidFill>
                          <a:latin typeface="Arial" panose="020B0604020202020204" pitchFamily="34" charset="0"/>
                        </a:defRPr>
                      </a:lvl2pPr>
                      <a:lvl3pPr marL="1143000" indent="-228600">
                        <a:spcBef>
                          <a:spcPct val="20000"/>
                        </a:spcBef>
                        <a:defRPr sz="1600">
                          <a:solidFill>
                            <a:schemeClr val="tx1"/>
                          </a:solidFill>
                          <a:latin typeface="Arial" panose="020B0604020202020204" pitchFamily="34" charset="0"/>
                        </a:defRPr>
                      </a:lvl3pPr>
                      <a:lvl4pPr marL="1600200" indent="-228600">
                        <a:spcBef>
                          <a:spcPct val="20000"/>
                        </a:spcBef>
                        <a:defRPr sz="14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2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bl>
          </a:graphicData>
        </a:graphic>
      </p:graphicFrame>
      <p:sp>
        <p:nvSpPr>
          <p:cNvPr id="37904" name="object 4">
            <a:extLst>
              <a:ext uri="{FF2B5EF4-FFF2-40B4-BE49-F238E27FC236}">
                <a16:creationId xmlns:a16="http://schemas.microsoft.com/office/drawing/2014/main" id="{52E9DB68-025D-487F-8286-5CE393C710BE}"/>
              </a:ext>
            </a:extLst>
          </p:cNvPr>
          <p:cNvSpPr txBox="1">
            <a:spLocks noChangeArrowheads="1"/>
          </p:cNvSpPr>
          <p:nvPr/>
        </p:nvSpPr>
        <p:spPr bwMode="auto">
          <a:xfrm>
            <a:off x="536575" y="3257550"/>
            <a:ext cx="7816850"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065" rIns="0" bIns="0">
            <a:spAutoFit/>
          </a:bodyPr>
          <a:lstStyle>
            <a:lvl1pPr marL="355600" indent="-342900">
              <a:spcBef>
                <a:spcPct val="20000"/>
              </a:spcBef>
              <a:buChar char="•"/>
              <a:tabLst>
                <a:tab pos="355600" algn="l"/>
              </a:tabLst>
              <a:defRPr sz="2400">
                <a:solidFill>
                  <a:schemeClr val="tx1"/>
                </a:solidFill>
                <a:latin typeface="Arial" panose="020B0604020202020204" pitchFamily="34" charset="0"/>
              </a:defRPr>
            </a:lvl1pPr>
            <a:lvl2pPr marL="742950" indent="-285750">
              <a:spcBef>
                <a:spcPct val="20000"/>
              </a:spcBef>
              <a:buChar char="–"/>
              <a:tabLst>
                <a:tab pos="355600" algn="l"/>
              </a:tabLst>
              <a:defRPr sz="2000">
                <a:solidFill>
                  <a:schemeClr val="tx1"/>
                </a:solidFill>
                <a:latin typeface="Arial" panose="020B0604020202020204" pitchFamily="34" charset="0"/>
              </a:defRPr>
            </a:lvl2pPr>
            <a:lvl3pPr marL="1143000" indent="-228600">
              <a:spcBef>
                <a:spcPct val="20000"/>
              </a:spcBef>
              <a:buChar char="•"/>
              <a:tabLst>
                <a:tab pos="355600" algn="l"/>
              </a:tabLst>
              <a:defRPr>
                <a:solidFill>
                  <a:schemeClr val="tx1"/>
                </a:solidFill>
                <a:latin typeface="Arial" panose="020B0604020202020204" pitchFamily="34" charset="0"/>
              </a:defRPr>
            </a:lvl3pPr>
            <a:lvl4pPr marL="1600200" indent="-228600">
              <a:spcBef>
                <a:spcPct val="20000"/>
              </a:spcBef>
              <a:buChar char="–"/>
              <a:tabLst>
                <a:tab pos="355600" algn="l"/>
              </a:tabLst>
              <a:defRPr sz="1600">
                <a:solidFill>
                  <a:schemeClr val="tx1"/>
                </a:solidFill>
                <a:latin typeface="Arial" panose="020B0604020202020204" pitchFamily="34" charset="0"/>
              </a:defRPr>
            </a:lvl4pPr>
            <a:lvl5pPr marL="2057400" indent="-228600">
              <a:spcBef>
                <a:spcPct val="20000"/>
              </a:spcBef>
              <a:buChar char="»"/>
              <a:tabLst>
                <a:tab pos="355600" algn="l"/>
              </a:tabLst>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355600" algn="l"/>
              </a:tabLst>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355600" algn="l"/>
              </a:tabLst>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355600" algn="l"/>
              </a:tabLst>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355600" algn="l"/>
              </a:tabLst>
              <a:defRPr sz="1600">
                <a:solidFill>
                  <a:schemeClr val="tx1"/>
                </a:solidFill>
                <a:latin typeface="Arial" panose="020B0604020202020204" pitchFamily="34" charset="0"/>
              </a:defRPr>
            </a:lvl9pPr>
          </a:lstStyle>
          <a:p>
            <a:pPr algn="just">
              <a:spcBef>
                <a:spcPts val="100"/>
              </a:spcBef>
            </a:pPr>
            <a:r>
              <a:rPr lang="es-PE" altLang="en-US" sz="2800">
                <a:cs typeface="Arial" panose="020B0604020202020204" pitchFamily="34" charset="0"/>
              </a:rPr>
              <a:t>En la industria, con un gran número de  motores y por tanto de bobinas, la inductancia  es elevada por eso para compensar disponen  de condensadores con la única misión de  acercar el factor de potencia a la unidad.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4EA0C813-620C-4A28-B7DE-86FB0B5CE432}"/>
              </a:ext>
            </a:extLst>
          </p:cNvPr>
          <p:cNvSpPr txBox="1">
            <a:spLocks noGrp="1"/>
          </p:cNvSpPr>
          <p:nvPr>
            <p:ph type="title"/>
          </p:nvPr>
        </p:nvSpPr>
        <p:spPr>
          <a:xfrm>
            <a:off x="2319338" y="655638"/>
            <a:ext cx="4373562" cy="696912"/>
          </a:xfrm>
        </p:spPr>
        <p:txBody>
          <a:bodyPr lIns="0" tIns="13335" rIns="0" bIns="0" rtlCol="0">
            <a:spAutoFit/>
          </a:bodyPr>
          <a:lstStyle/>
          <a:p>
            <a:pPr marL="12700">
              <a:spcBef>
                <a:spcPts val="105"/>
              </a:spcBef>
              <a:defRPr/>
            </a:pPr>
            <a:r>
              <a:rPr sz="4400" dirty="0">
                <a:solidFill>
                  <a:srgbClr val="FF0000"/>
                </a:solidFill>
              </a:rPr>
              <a:t>INTR</a:t>
            </a:r>
            <a:r>
              <a:rPr sz="4400" spc="-15" dirty="0">
                <a:solidFill>
                  <a:srgbClr val="FF0000"/>
                </a:solidFill>
              </a:rPr>
              <a:t>O</a:t>
            </a:r>
            <a:r>
              <a:rPr sz="4400" dirty="0">
                <a:solidFill>
                  <a:srgbClr val="FF0000"/>
                </a:solidFill>
              </a:rPr>
              <a:t>DUCCI</a:t>
            </a:r>
            <a:r>
              <a:rPr lang="es-PE" sz="4400" spc="-15" dirty="0">
                <a:solidFill>
                  <a:srgbClr val="FF0000"/>
                </a:solidFill>
              </a:rPr>
              <a:t>Ó</a:t>
            </a:r>
            <a:r>
              <a:rPr sz="4400" dirty="0">
                <a:solidFill>
                  <a:srgbClr val="FF0000"/>
                </a:solidFill>
              </a:rPr>
              <a:t>N</a:t>
            </a:r>
          </a:p>
        </p:txBody>
      </p:sp>
      <p:sp>
        <p:nvSpPr>
          <p:cNvPr id="3" name="object 3">
            <a:extLst>
              <a:ext uri="{FF2B5EF4-FFF2-40B4-BE49-F238E27FC236}">
                <a16:creationId xmlns:a16="http://schemas.microsoft.com/office/drawing/2014/main" id="{3E0C64DA-E2E5-47D8-92BF-3E44C231A80D}"/>
              </a:ext>
            </a:extLst>
          </p:cNvPr>
          <p:cNvSpPr txBox="1"/>
          <p:nvPr/>
        </p:nvSpPr>
        <p:spPr>
          <a:xfrm>
            <a:off x="384175" y="1579563"/>
            <a:ext cx="2289175" cy="331787"/>
          </a:xfrm>
          <a:prstGeom prst="rect">
            <a:avLst/>
          </a:prstGeom>
        </p:spPr>
        <p:txBody>
          <a:bodyPr lIns="0" tIns="13335" rIns="0" bIns="0">
            <a:spAutoFit/>
          </a:bodyPr>
          <a:lstStyle/>
          <a:p>
            <a:pPr marL="355600" indent="-342900">
              <a:spcBef>
                <a:spcPts val="105"/>
              </a:spcBef>
              <a:buFontTx/>
              <a:buChar char="•"/>
              <a:tabLst>
                <a:tab pos="354965" algn="l"/>
                <a:tab pos="355600" algn="l"/>
                <a:tab pos="1057910" algn="l"/>
              </a:tabLst>
              <a:defRPr/>
            </a:pPr>
            <a:r>
              <a:rPr sz="2000" i="1" spc="-5" dirty="0">
                <a:latin typeface="Arial"/>
                <a:cs typeface="Arial"/>
              </a:rPr>
              <a:t>E</a:t>
            </a:r>
            <a:r>
              <a:rPr sz="2000" i="1" dirty="0">
                <a:latin typeface="Arial"/>
                <a:cs typeface="Arial"/>
              </a:rPr>
              <a:t>N	NUESTRA</a:t>
            </a:r>
          </a:p>
        </p:txBody>
      </p:sp>
      <p:sp>
        <p:nvSpPr>
          <p:cNvPr id="4" name="object 4">
            <a:extLst>
              <a:ext uri="{FF2B5EF4-FFF2-40B4-BE49-F238E27FC236}">
                <a16:creationId xmlns:a16="http://schemas.microsoft.com/office/drawing/2014/main" id="{D04E30CE-6CF8-4CCE-A3D3-F622AC7CE208}"/>
              </a:ext>
            </a:extLst>
          </p:cNvPr>
          <p:cNvSpPr txBox="1"/>
          <p:nvPr/>
        </p:nvSpPr>
        <p:spPr>
          <a:xfrm>
            <a:off x="2995613" y="1579563"/>
            <a:ext cx="619125" cy="331787"/>
          </a:xfrm>
          <a:prstGeom prst="rect">
            <a:avLst/>
          </a:prstGeom>
        </p:spPr>
        <p:txBody>
          <a:bodyPr lIns="0" tIns="13335" rIns="0" bIns="0">
            <a:spAutoFit/>
          </a:bodyPr>
          <a:lstStyle/>
          <a:p>
            <a:pPr marL="12700">
              <a:spcBef>
                <a:spcPts val="105"/>
              </a:spcBef>
              <a:defRPr/>
            </a:pPr>
            <a:r>
              <a:rPr sz="2000" i="1" dirty="0">
                <a:latin typeface="Arial"/>
                <a:cs typeface="Arial"/>
              </a:rPr>
              <a:t>V</a:t>
            </a:r>
            <a:r>
              <a:rPr sz="2000" i="1" spc="-15" dirty="0">
                <a:latin typeface="Arial"/>
                <a:cs typeface="Arial"/>
              </a:rPr>
              <a:t>I</a:t>
            </a:r>
            <a:r>
              <a:rPr sz="2000" i="1" dirty="0">
                <a:latin typeface="Arial"/>
                <a:cs typeface="Arial"/>
              </a:rPr>
              <a:t>DA</a:t>
            </a:r>
          </a:p>
        </p:txBody>
      </p:sp>
      <p:sp>
        <p:nvSpPr>
          <p:cNvPr id="12293" name="object 5">
            <a:extLst>
              <a:ext uri="{FF2B5EF4-FFF2-40B4-BE49-F238E27FC236}">
                <a16:creationId xmlns:a16="http://schemas.microsoft.com/office/drawing/2014/main" id="{4B8B5693-4E3F-4E89-927B-BE2E621A5D0F}"/>
              </a:ext>
            </a:extLst>
          </p:cNvPr>
          <p:cNvSpPr txBox="1">
            <a:spLocks noChangeArrowheads="1"/>
          </p:cNvSpPr>
          <p:nvPr/>
        </p:nvSpPr>
        <p:spPr bwMode="auto">
          <a:xfrm>
            <a:off x="3994150" y="1579563"/>
            <a:ext cx="873125"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335" rIns="0" bIns="0">
            <a:spAutoFit/>
          </a:bodyPr>
          <a:lstStyle>
            <a:lvl1pPr marL="12700">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ts val="100"/>
              </a:spcBef>
              <a:buFontTx/>
              <a:buNone/>
            </a:pPr>
            <a:r>
              <a:rPr lang="es-PE" altLang="en-US" sz="2000" i="1">
                <a:cs typeface="Arial" panose="020B0604020202020204" pitchFamily="34" charset="0"/>
              </a:rPr>
              <a:t>DIARIA</a:t>
            </a:r>
          </a:p>
        </p:txBody>
      </p:sp>
      <p:sp>
        <p:nvSpPr>
          <p:cNvPr id="6" name="object 6">
            <a:extLst>
              <a:ext uri="{FF2B5EF4-FFF2-40B4-BE49-F238E27FC236}">
                <a16:creationId xmlns:a16="http://schemas.microsoft.com/office/drawing/2014/main" id="{DA1D8BC9-24A0-4E0B-AADA-8B97B2C98DBD}"/>
              </a:ext>
            </a:extLst>
          </p:cNvPr>
          <p:cNvSpPr txBox="1"/>
          <p:nvPr/>
        </p:nvSpPr>
        <p:spPr>
          <a:xfrm>
            <a:off x="5013325" y="1566863"/>
            <a:ext cx="1268413" cy="331787"/>
          </a:xfrm>
          <a:prstGeom prst="rect">
            <a:avLst/>
          </a:prstGeom>
        </p:spPr>
        <p:txBody>
          <a:bodyPr lIns="0" tIns="13335" rIns="0" bIns="0">
            <a:spAutoFit/>
          </a:bodyPr>
          <a:lstStyle/>
          <a:p>
            <a:pPr marL="12700">
              <a:spcBef>
                <a:spcPts val="105"/>
              </a:spcBef>
              <a:defRPr/>
            </a:pPr>
            <a:r>
              <a:rPr sz="2000" i="1" spc="-5" dirty="0">
                <a:latin typeface="Arial"/>
                <a:cs typeface="Arial"/>
              </a:rPr>
              <a:t>ESTAMOS</a:t>
            </a:r>
            <a:endParaRPr sz="2000" i="1" dirty="0">
              <a:latin typeface="Arial"/>
              <a:cs typeface="Arial"/>
            </a:endParaRPr>
          </a:p>
        </p:txBody>
      </p:sp>
      <p:sp>
        <p:nvSpPr>
          <p:cNvPr id="7" name="object 7">
            <a:extLst>
              <a:ext uri="{FF2B5EF4-FFF2-40B4-BE49-F238E27FC236}">
                <a16:creationId xmlns:a16="http://schemas.microsoft.com/office/drawing/2014/main" id="{4B16193A-A166-4721-8560-3C5D566C9F21}"/>
              </a:ext>
            </a:extLst>
          </p:cNvPr>
          <p:cNvSpPr txBox="1"/>
          <p:nvPr/>
        </p:nvSpPr>
        <p:spPr>
          <a:xfrm>
            <a:off x="6586538" y="1566863"/>
            <a:ext cx="2185987" cy="330200"/>
          </a:xfrm>
          <a:prstGeom prst="rect">
            <a:avLst/>
          </a:prstGeom>
        </p:spPr>
        <p:txBody>
          <a:bodyPr lIns="0" tIns="13335" rIns="0" bIns="0">
            <a:spAutoFit/>
          </a:bodyPr>
          <a:lstStyle/>
          <a:p>
            <a:pPr marL="12700">
              <a:spcBef>
                <a:spcPts val="105"/>
              </a:spcBef>
              <a:tabLst>
                <a:tab pos="1818639" algn="l"/>
              </a:tabLst>
              <a:defRPr/>
            </a:pPr>
            <a:r>
              <a:rPr sz="2000" i="1" dirty="0">
                <a:latin typeface="Arial"/>
                <a:cs typeface="Arial"/>
              </a:rPr>
              <a:t>RO</a:t>
            </a:r>
            <a:r>
              <a:rPr sz="2000" i="1" spc="5" dirty="0">
                <a:latin typeface="Arial"/>
                <a:cs typeface="Arial"/>
              </a:rPr>
              <a:t>D</a:t>
            </a:r>
            <a:r>
              <a:rPr sz="2000" i="1" dirty="0">
                <a:latin typeface="Arial"/>
                <a:cs typeface="Arial"/>
              </a:rPr>
              <a:t>E</a:t>
            </a:r>
            <a:r>
              <a:rPr sz="2000" i="1" spc="-15" dirty="0">
                <a:latin typeface="Arial"/>
                <a:cs typeface="Arial"/>
              </a:rPr>
              <a:t>A</a:t>
            </a:r>
            <a:r>
              <a:rPr sz="2000" i="1" dirty="0">
                <a:latin typeface="Arial"/>
                <a:cs typeface="Arial"/>
              </a:rPr>
              <a:t>DOS	DE</a:t>
            </a:r>
          </a:p>
        </p:txBody>
      </p:sp>
      <p:sp>
        <p:nvSpPr>
          <p:cNvPr id="12296" name="object 8">
            <a:extLst>
              <a:ext uri="{FF2B5EF4-FFF2-40B4-BE49-F238E27FC236}">
                <a16:creationId xmlns:a16="http://schemas.microsoft.com/office/drawing/2014/main" id="{0FA194C3-DCC3-4162-A4D5-095B2E50D0B3}"/>
              </a:ext>
            </a:extLst>
          </p:cNvPr>
          <p:cNvSpPr txBox="1">
            <a:spLocks noChangeArrowheads="1"/>
          </p:cNvSpPr>
          <p:nvPr/>
        </p:nvSpPr>
        <p:spPr bwMode="auto">
          <a:xfrm>
            <a:off x="727075" y="1884363"/>
            <a:ext cx="8188325" cy="155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335" rIns="0" bIns="0">
            <a:spAutoFit/>
          </a:bodyPr>
          <a:lstStyle>
            <a:lvl1pPr marL="12700">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just">
              <a:spcBef>
                <a:spcPts val="100"/>
              </a:spcBef>
              <a:buFontTx/>
              <a:buNone/>
            </a:pPr>
            <a:r>
              <a:rPr lang="es-PE" altLang="en-US" sz="2000" i="1">
                <a:cs typeface="Arial" panose="020B0604020202020204" pitchFamily="34" charset="0"/>
              </a:rPr>
              <a:t>ARTEFACTOS ELECTRODOMESTICOS, ILUMINARIAS,MOTORES  ELECTRICOS, ETC,QUE NECESITAN EL USO DE LA CORRIENTE  ALTERNA COMO FUENTE DE ALIMENTACION PARA SUS DICHOS  FUNCIONAMIENTOS, POR ESO VEMOS LA IMPORTANCIA DEL  ESTUDIO DE LA MISMA.</a:t>
            </a:r>
          </a:p>
        </p:txBody>
      </p:sp>
      <p:sp>
        <p:nvSpPr>
          <p:cNvPr id="12297" name="object 9">
            <a:extLst>
              <a:ext uri="{FF2B5EF4-FFF2-40B4-BE49-F238E27FC236}">
                <a16:creationId xmlns:a16="http://schemas.microsoft.com/office/drawing/2014/main" id="{248A898E-BF7F-4B70-AD02-6B4AC6B23A0C}"/>
              </a:ext>
            </a:extLst>
          </p:cNvPr>
          <p:cNvSpPr>
            <a:spLocks noChangeArrowheads="1"/>
          </p:cNvSpPr>
          <p:nvPr/>
        </p:nvSpPr>
        <p:spPr bwMode="auto">
          <a:xfrm>
            <a:off x="6134100" y="3573463"/>
            <a:ext cx="2540000" cy="2159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s-PE" altLang="en-US" sz="1800"/>
          </a:p>
        </p:txBody>
      </p:sp>
      <p:sp>
        <p:nvSpPr>
          <p:cNvPr id="12298" name="object 10">
            <a:extLst>
              <a:ext uri="{FF2B5EF4-FFF2-40B4-BE49-F238E27FC236}">
                <a16:creationId xmlns:a16="http://schemas.microsoft.com/office/drawing/2014/main" id="{397085D5-8292-4782-B07E-9B1AAA06FA50}"/>
              </a:ext>
            </a:extLst>
          </p:cNvPr>
          <p:cNvSpPr>
            <a:spLocks noChangeArrowheads="1"/>
          </p:cNvSpPr>
          <p:nvPr/>
        </p:nvSpPr>
        <p:spPr bwMode="auto">
          <a:xfrm>
            <a:off x="3365500" y="4022725"/>
            <a:ext cx="2501900" cy="20701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s-PE" altLang="en-US" sz="1800"/>
          </a:p>
        </p:txBody>
      </p:sp>
      <p:sp>
        <p:nvSpPr>
          <p:cNvPr id="12299" name="object 11">
            <a:extLst>
              <a:ext uri="{FF2B5EF4-FFF2-40B4-BE49-F238E27FC236}">
                <a16:creationId xmlns:a16="http://schemas.microsoft.com/office/drawing/2014/main" id="{28AACB34-8312-460B-9305-263A87794EC4}"/>
              </a:ext>
            </a:extLst>
          </p:cNvPr>
          <p:cNvSpPr>
            <a:spLocks noChangeArrowheads="1"/>
          </p:cNvSpPr>
          <p:nvPr/>
        </p:nvSpPr>
        <p:spPr bwMode="auto">
          <a:xfrm>
            <a:off x="635000" y="3540125"/>
            <a:ext cx="2514600" cy="212090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s-PE" altLang="en-US" sz="18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64">
            <a:extLst>
              <a:ext uri="{FF2B5EF4-FFF2-40B4-BE49-F238E27FC236}">
                <a16:creationId xmlns:a16="http://schemas.microsoft.com/office/drawing/2014/main" id="{0FD54485-1368-451E-B789-EA6A495A50FC}"/>
              </a:ext>
            </a:extLst>
          </p:cNvPr>
          <p:cNvSpPr txBox="1">
            <a:spLocks noChangeArrowheads="1"/>
          </p:cNvSpPr>
          <p:nvPr/>
        </p:nvSpPr>
        <p:spPr bwMode="auto">
          <a:xfrm>
            <a:off x="468313" y="1117600"/>
            <a:ext cx="800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50000"/>
              </a:spcBef>
              <a:buFontTx/>
              <a:buNone/>
            </a:pPr>
            <a:r>
              <a:rPr lang="es-ES_tradnl" altLang="en-US" sz="1800">
                <a:solidFill>
                  <a:srgbClr val="009900"/>
                </a:solidFill>
              </a:rPr>
              <a:t>Se dice que una corriente es alterna si cambia de sentido periódicamente. </a:t>
            </a:r>
            <a:endParaRPr lang="es-ES" altLang="en-US" sz="1800">
              <a:solidFill>
                <a:srgbClr val="009900"/>
              </a:solidFill>
            </a:endParaRPr>
          </a:p>
        </p:txBody>
      </p:sp>
      <p:grpSp>
        <p:nvGrpSpPr>
          <p:cNvPr id="38915" name="Group 88">
            <a:extLst>
              <a:ext uri="{FF2B5EF4-FFF2-40B4-BE49-F238E27FC236}">
                <a16:creationId xmlns:a16="http://schemas.microsoft.com/office/drawing/2014/main" id="{CE8BCF95-16BB-4CFB-A28F-8C2C9610E3F2}"/>
              </a:ext>
            </a:extLst>
          </p:cNvPr>
          <p:cNvGrpSpPr>
            <a:grpSpLocks/>
          </p:cNvGrpSpPr>
          <p:nvPr/>
        </p:nvGrpSpPr>
        <p:grpSpPr bwMode="auto">
          <a:xfrm>
            <a:off x="457200" y="1501775"/>
            <a:ext cx="7874000" cy="990600"/>
            <a:chOff x="288" y="912"/>
            <a:chExt cx="4960" cy="624"/>
          </a:xfrm>
        </p:grpSpPr>
        <p:sp>
          <p:nvSpPr>
            <p:cNvPr id="38941" name="Text Box 65">
              <a:extLst>
                <a:ext uri="{FF2B5EF4-FFF2-40B4-BE49-F238E27FC236}">
                  <a16:creationId xmlns:a16="http://schemas.microsoft.com/office/drawing/2014/main" id="{980E8A4F-927D-401B-882D-50DEF0C900F0}"/>
                </a:ext>
              </a:extLst>
            </p:cNvPr>
            <p:cNvSpPr txBox="1">
              <a:spLocks noChangeArrowheads="1"/>
            </p:cNvSpPr>
            <p:nvPr/>
          </p:nvSpPr>
          <p:spPr bwMode="auto">
            <a:xfrm>
              <a:off x="288" y="912"/>
              <a:ext cx="124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50000"/>
                </a:spcBef>
                <a:buFontTx/>
                <a:buNone/>
              </a:pPr>
              <a:r>
                <a:rPr lang="es-ES_tradnl" altLang="en-US" sz="1800">
                  <a:solidFill>
                    <a:srgbClr val="CC3399"/>
                  </a:solidFill>
                </a:rPr>
                <a:t>Generador de corriente alterna</a:t>
              </a:r>
              <a:endParaRPr lang="es-ES" altLang="en-US" sz="1800">
                <a:solidFill>
                  <a:srgbClr val="CC3399"/>
                </a:solidFill>
              </a:endParaRPr>
            </a:p>
          </p:txBody>
        </p:sp>
        <p:sp>
          <p:nvSpPr>
            <p:cNvPr id="38942" name="AutoShape 66">
              <a:extLst>
                <a:ext uri="{FF2B5EF4-FFF2-40B4-BE49-F238E27FC236}">
                  <a16:creationId xmlns:a16="http://schemas.microsoft.com/office/drawing/2014/main" id="{4663CC36-CD87-452A-9E0C-B58657EDBF78}"/>
                </a:ext>
              </a:extLst>
            </p:cNvPr>
            <p:cNvSpPr>
              <a:spLocks noChangeArrowheads="1"/>
            </p:cNvSpPr>
            <p:nvPr/>
          </p:nvSpPr>
          <p:spPr bwMode="auto">
            <a:xfrm>
              <a:off x="1152" y="1296"/>
              <a:ext cx="624" cy="240"/>
            </a:xfrm>
            <a:prstGeom prst="curvedUpArrow">
              <a:avLst>
                <a:gd name="adj1" fmla="val 52000"/>
                <a:gd name="adj2" fmla="val 104000"/>
                <a:gd name="adj3" fmla="val 33333"/>
              </a:avLst>
            </a:prstGeom>
            <a:gradFill rotWithShape="0">
              <a:gsLst>
                <a:gs pos="0">
                  <a:srgbClr val="FFCC99"/>
                </a:gs>
                <a:gs pos="100000">
                  <a:srgbClr val="99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eaLnBrk="1" hangingPunct="1">
                <a:spcBef>
                  <a:spcPct val="0"/>
                </a:spcBef>
                <a:buFontTx/>
                <a:buNone/>
              </a:pPr>
              <a:endParaRPr lang="es-PE" altLang="en-US" sz="1800"/>
            </a:p>
          </p:txBody>
        </p:sp>
        <p:sp>
          <p:nvSpPr>
            <p:cNvPr id="38943" name="Text Box 67">
              <a:extLst>
                <a:ext uri="{FF2B5EF4-FFF2-40B4-BE49-F238E27FC236}">
                  <a16:creationId xmlns:a16="http://schemas.microsoft.com/office/drawing/2014/main" id="{161C8914-9234-41C7-A7D0-D6C2EED49027}"/>
                </a:ext>
              </a:extLst>
            </p:cNvPr>
            <p:cNvSpPr txBox="1">
              <a:spLocks noChangeArrowheads="1"/>
            </p:cNvSpPr>
            <p:nvPr/>
          </p:nvSpPr>
          <p:spPr bwMode="auto">
            <a:xfrm>
              <a:off x="1744" y="960"/>
              <a:ext cx="350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just" eaLnBrk="1" hangingPunct="1">
                <a:spcBef>
                  <a:spcPct val="50000"/>
                </a:spcBef>
                <a:buFontTx/>
                <a:buNone/>
              </a:pPr>
              <a:r>
                <a:rPr lang="es-ES_tradnl" altLang="en-US" sz="1800">
                  <a:solidFill>
                    <a:srgbClr val="9933FF"/>
                  </a:solidFill>
                </a:rPr>
                <a:t>Una espira que gira con velocidad angular constante en el seno de un campo magnético uniforme</a:t>
              </a:r>
              <a:endParaRPr lang="es-ES" altLang="en-US" sz="1800">
                <a:solidFill>
                  <a:srgbClr val="9933FF"/>
                </a:solidFill>
              </a:endParaRPr>
            </a:p>
          </p:txBody>
        </p:sp>
      </p:grpSp>
      <p:grpSp>
        <p:nvGrpSpPr>
          <p:cNvPr id="3" name="Group 153">
            <a:extLst>
              <a:ext uri="{FF2B5EF4-FFF2-40B4-BE49-F238E27FC236}">
                <a16:creationId xmlns:a16="http://schemas.microsoft.com/office/drawing/2014/main" id="{02A1AECC-BB0F-41FF-B654-CBC1436693E7}"/>
              </a:ext>
            </a:extLst>
          </p:cNvPr>
          <p:cNvGrpSpPr>
            <a:grpSpLocks/>
          </p:cNvGrpSpPr>
          <p:nvPr/>
        </p:nvGrpSpPr>
        <p:grpSpPr bwMode="auto">
          <a:xfrm>
            <a:off x="457200" y="2371725"/>
            <a:ext cx="6096000" cy="2209800"/>
            <a:chOff x="288" y="1440"/>
            <a:chExt cx="3840" cy="1392"/>
          </a:xfrm>
        </p:grpSpPr>
        <p:pic>
          <p:nvPicPr>
            <p:cNvPr id="38939" name="Picture 68" descr="D:\Art\CH31-35\F31-01a.JPG">
              <a:extLst>
                <a:ext uri="{FF2B5EF4-FFF2-40B4-BE49-F238E27FC236}">
                  <a16:creationId xmlns:a16="http://schemas.microsoft.com/office/drawing/2014/main" id="{D66B76F1-9352-46EE-A4B1-1E4316A62395}"/>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8" y="1487"/>
              <a:ext cx="1793" cy="1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40" name="Picture 69" descr="D:\Art\CH31-35\F31-01b.JPG">
              <a:extLst>
                <a:ext uri="{FF2B5EF4-FFF2-40B4-BE49-F238E27FC236}">
                  <a16:creationId xmlns:a16="http://schemas.microsoft.com/office/drawing/2014/main" id="{7C22545D-97FC-4E28-B316-87F57351E3EF}"/>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06" y="1440"/>
              <a:ext cx="2022" cy="1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73" name="Object 70">
            <a:extLst>
              <a:ext uri="{FF2B5EF4-FFF2-40B4-BE49-F238E27FC236}">
                <a16:creationId xmlns:a16="http://schemas.microsoft.com/office/drawing/2014/main" id="{3EE9450D-0D6C-4877-AE6B-3785ADD57E0C}"/>
              </a:ext>
            </a:extLst>
          </p:cNvPr>
          <p:cNvGraphicFramePr>
            <a:graphicFrameLocks noChangeAspect="1"/>
          </p:cNvGraphicFramePr>
          <p:nvPr/>
        </p:nvGraphicFramePr>
        <p:xfrm>
          <a:off x="6870700" y="2552700"/>
          <a:ext cx="1371600" cy="292100"/>
        </p:xfrm>
        <a:graphic>
          <a:graphicData uri="http://schemas.openxmlformats.org/presentationml/2006/ole">
            <mc:AlternateContent xmlns:mc="http://schemas.openxmlformats.org/markup-compatibility/2006">
              <mc:Choice xmlns:v="urn:schemas-microsoft-com:vml" Requires="v">
                <p:oleObj spid="_x0000_s1026" name="Ecuación" r:id="rId5" imgW="1352674" imgH="276142" progId="Equation.3">
                  <p:embed/>
                </p:oleObj>
              </mc:Choice>
              <mc:Fallback>
                <p:oleObj name="Ecuación" r:id="rId5" imgW="1352674" imgH="276142" progId="Equation.3">
                  <p:embed/>
                  <p:pic>
                    <p:nvPicPr>
                      <p:cNvPr id="73" name="Object 70">
                        <a:extLst>
                          <a:ext uri="{FF2B5EF4-FFF2-40B4-BE49-F238E27FC236}">
                            <a16:creationId xmlns:a16="http://schemas.microsoft.com/office/drawing/2014/main" id="{3EE9450D-0D6C-4877-AE6B-3785ADD57E0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70700" y="2552700"/>
                        <a:ext cx="13716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4" name="Group 89">
            <a:extLst>
              <a:ext uri="{FF2B5EF4-FFF2-40B4-BE49-F238E27FC236}">
                <a16:creationId xmlns:a16="http://schemas.microsoft.com/office/drawing/2014/main" id="{D1106BB6-02F1-4933-9FB1-044DD1F0D7C9}"/>
              </a:ext>
            </a:extLst>
          </p:cNvPr>
          <p:cNvGrpSpPr>
            <a:grpSpLocks/>
          </p:cNvGrpSpPr>
          <p:nvPr/>
        </p:nvGrpSpPr>
        <p:grpSpPr bwMode="auto">
          <a:xfrm>
            <a:off x="6605588" y="3265488"/>
            <a:ext cx="2119312" cy="760412"/>
            <a:chOff x="4161" y="2057"/>
            <a:chExt cx="1335" cy="479"/>
          </a:xfrm>
        </p:grpSpPr>
        <p:sp>
          <p:nvSpPr>
            <p:cNvPr id="38936" name="Text Box 71">
              <a:extLst>
                <a:ext uri="{FF2B5EF4-FFF2-40B4-BE49-F238E27FC236}">
                  <a16:creationId xmlns:a16="http://schemas.microsoft.com/office/drawing/2014/main" id="{CAA4BD94-8721-491E-9115-4AE1506DD65D}"/>
                </a:ext>
              </a:extLst>
            </p:cNvPr>
            <p:cNvSpPr txBox="1">
              <a:spLocks noChangeArrowheads="1"/>
            </p:cNvSpPr>
            <p:nvPr/>
          </p:nvSpPr>
          <p:spPr bwMode="auto">
            <a:xfrm>
              <a:off x="4161" y="2057"/>
              <a:ext cx="62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50000"/>
                </a:spcBef>
                <a:buFontTx/>
                <a:buNone/>
              </a:pPr>
              <a:r>
                <a:rPr lang="es-ES_tradnl" altLang="en-US" sz="1800">
                  <a:solidFill>
                    <a:srgbClr val="C00000"/>
                  </a:solidFill>
                </a:rPr>
                <a:t>Como:</a:t>
              </a:r>
              <a:endParaRPr lang="es-ES" altLang="en-US" sz="1800">
                <a:solidFill>
                  <a:srgbClr val="C00000"/>
                </a:solidFill>
              </a:endParaRPr>
            </a:p>
          </p:txBody>
        </p:sp>
        <p:graphicFrame>
          <p:nvGraphicFramePr>
            <p:cNvPr id="38937" name="Object 72">
              <a:extLst>
                <a:ext uri="{FF2B5EF4-FFF2-40B4-BE49-F238E27FC236}">
                  <a16:creationId xmlns:a16="http://schemas.microsoft.com/office/drawing/2014/main" id="{4FCD600D-460C-4E21-96D0-076E10DDD77E}"/>
                </a:ext>
              </a:extLst>
            </p:cNvPr>
            <p:cNvGraphicFramePr>
              <a:graphicFrameLocks noChangeAspect="1"/>
            </p:cNvGraphicFramePr>
            <p:nvPr/>
          </p:nvGraphicFramePr>
          <p:xfrm>
            <a:off x="4704" y="2080"/>
            <a:ext cx="672" cy="184"/>
          </p:xfrm>
          <a:graphic>
            <a:graphicData uri="http://schemas.openxmlformats.org/presentationml/2006/ole">
              <mc:AlternateContent xmlns:mc="http://schemas.openxmlformats.org/markup-compatibility/2006">
                <mc:Choice xmlns:v="urn:schemas-microsoft-com:vml" Requires="v">
                  <p:oleObj spid="_x0000_s1027" name="Ecuación" r:id="rId7" imgW="1047641" imgH="276142" progId="Equation.3">
                    <p:embed/>
                  </p:oleObj>
                </mc:Choice>
                <mc:Fallback>
                  <p:oleObj name="Ecuación" r:id="rId7" imgW="1047641" imgH="276142" progId="Equation.3">
                    <p:embed/>
                    <p:pic>
                      <p:nvPicPr>
                        <p:cNvPr id="38937" name="Object 72">
                          <a:extLst>
                            <a:ext uri="{FF2B5EF4-FFF2-40B4-BE49-F238E27FC236}">
                              <a16:creationId xmlns:a16="http://schemas.microsoft.com/office/drawing/2014/main" id="{4FCD600D-460C-4E21-96D0-076E10DDD77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04" y="2080"/>
                          <a:ext cx="672"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8938" name="Object 73">
              <a:extLst>
                <a:ext uri="{FF2B5EF4-FFF2-40B4-BE49-F238E27FC236}">
                  <a16:creationId xmlns:a16="http://schemas.microsoft.com/office/drawing/2014/main" id="{5A87552C-523F-4FBB-A124-90739C1FD987}"/>
                </a:ext>
              </a:extLst>
            </p:cNvPr>
            <p:cNvGraphicFramePr>
              <a:graphicFrameLocks noChangeAspect="1"/>
            </p:cNvGraphicFramePr>
            <p:nvPr/>
          </p:nvGraphicFramePr>
          <p:xfrm>
            <a:off x="4176" y="2352"/>
            <a:ext cx="1320" cy="184"/>
          </p:xfrm>
          <a:graphic>
            <a:graphicData uri="http://schemas.openxmlformats.org/presentationml/2006/ole">
              <mc:AlternateContent xmlns:mc="http://schemas.openxmlformats.org/markup-compatibility/2006">
                <mc:Choice xmlns:v="urn:schemas-microsoft-com:vml" Requires="v">
                  <p:oleObj spid="_x0000_s1028" name="Ecuación" r:id="rId9" imgW="2076385" imgH="276142" progId="Equation.3">
                    <p:embed/>
                  </p:oleObj>
                </mc:Choice>
                <mc:Fallback>
                  <p:oleObj name="Ecuación" r:id="rId9" imgW="2076385" imgH="276142" progId="Equation.3">
                    <p:embed/>
                    <p:pic>
                      <p:nvPicPr>
                        <p:cNvPr id="38938" name="Object 73">
                          <a:extLst>
                            <a:ext uri="{FF2B5EF4-FFF2-40B4-BE49-F238E27FC236}">
                              <a16:creationId xmlns:a16="http://schemas.microsoft.com/office/drawing/2014/main" id="{5A87552C-523F-4FBB-A124-90739C1FD98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76" y="2352"/>
                          <a:ext cx="1320"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5" name="Group 90">
            <a:extLst>
              <a:ext uri="{FF2B5EF4-FFF2-40B4-BE49-F238E27FC236}">
                <a16:creationId xmlns:a16="http://schemas.microsoft.com/office/drawing/2014/main" id="{7D4D50A9-590A-4FEC-AAC5-BBE13D87930B}"/>
              </a:ext>
            </a:extLst>
          </p:cNvPr>
          <p:cNvGrpSpPr>
            <a:grpSpLocks/>
          </p:cNvGrpSpPr>
          <p:nvPr/>
        </p:nvGrpSpPr>
        <p:grpSpPr bwMode="auto">
          <a:xfrm>
            <a:off x="1116013" y="4648200"/>
            <a:ext cx="5202237" cy="641350"/>
            <a:chOff x="415" y="2928"/>
            <a:chExt cx="3277" cy="404"/>
          </a:xfrm>
        </p:grpSpPr>
        <p:sp>
          <p:nvSpPr>
            <p:cNvPr id="38934" name="Text Box 74">
              <a:extLst>
                <a:ext uri="{FF2B5EF4-FFF2-40B4-BE49-F238E27FC236}">
                  <a16:creationId xmlns:a16="http://schemas.microsoft.com/office/drawing/2014/main" id="{E69A95FE-DDF5-4FB1-B9B6-0909F0E909BE}"/>
                </a:ext>
              </a:extLst>
            </p:cNvPr>
            <p:cNvSpPr txBox="1">
              <a:spLocks noChangeArrowheads="1"/>
            </p:cNvSpPr>
            <p:nvPr/>
          </p:nvSpPr>
          <p:spPr bwMode="auto">
            <a:xfrm>
              <a:off x="415" y="2928"/>
              <a:ext cx="2033"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50000"/>
                </a:spcBef>
                <a:buFontTx/>
                <a:buNone/>
              </a:pPr>
              <a:r>
                <a:rPr lang="es-ES_tradnl" altLang="en-US" sz="1800">
                  <a:solidFill>
                    <a:srgbClr val="9933FF"/>
                  </a:solidFill>
                </a:rPr>
                <a:t>Tomando </a:t>
              </a:r>
              <a:r>
                <a:rPr lang="es-ES_tradnl" altLang="en-US" sz="1800">
                  <a:solidFill>
                    <a:srgbClr val="9933FF"/>
                  </a:solidFill>
                  <a:sym typeface="Symbol" panose="05050102010706020507" pitchFamily="18" charset="2"/>
                </a:rPr>
                <a:t></a:t>
              </a:r>
              <a:r>
                <a:rPr lang="es-ES_tradnl" altLang="en-US" sz="1400">
                  <a:solidFill>
                    <a:srgbClr val="9933FF"/>
                  </a:solidFill>
                  <a:sym typeface="Symbol" panose="05050102010706020507" pitchFamily="18" charset="2"/>
                </a:rPr>
                <a:t>o</a:t>
              </a:r>
              <a:r>
                <a:rPr lang="es-ES_tradnl" altLang="en-US" sz="1800">
                  <a:solidFill>
                    <a:srgbClr val="9933FF"/>
                  </a:solidFill>
                  <a:sym typeface="Symbol" panose="05050102010706020507" pitchFamily="18" charset="2"/>
                </a:rPr>
                <a:t>=</a:t>
              </a:r>
              <a:r>
                <a:rPr lang="el-GR" altLang="en-US" sz="1800">
                  <a:solidFill>
                    <a:srgbClr val="9933FF"/>
                  </a:solidFill>
                  <a:latin typeface="Times New Roman" panose="02020603050405020304" pitchFamily="18" charset="0"/>
                  <a:cs typeface="Times New Roman" panose="02020603050405020304" pitchFamily="18" charset="0"/>
                  <a:sym typeface="Symbol" panose="05050102010706020507" pitchFamily="18" charset="2"/>
                </a:rPr>
                <a:t>π</a:t>
              </a:r>
              <a:r>
                <a:rPr lang="es-ES_tradnl" altLang="en-US" sz="1800">
                  <a:solidFill>
                    <a:srgbClr val="9933FF"/>
                  </a:solidFill>
                  <a:sym typeface="Symbol" panose="05050102010706020507" pitchFamily="18" charset="2"/>
                </a:rPr>
                <a:t>/2, </a:t>
              </a:r>
              <a:r>
                <a:rPr lang="es-ES_tradnl" altLang="en-US" sz="1800">
                  <a:solidFill>
                    <a:srgbClr val="9933FF"/>
                  </a:solidFill>
                </a:rPr>
                <a:t>para una espira con N vueltas</a:t>
              </a:r>
              <a:endParaRPr lang="es-ES" altLang="en-US" sz="1800">
                <a:solidFill>
                  <a:srgbClr val="9933FF"/>
                </a:solidFill>
              </a:endParaRPr>
            </a:p>
          </p:txBody>
        </p:sp>
        <p:graphicFrame>
          <p:nvGraphicFramePr>
            <p:cNvPr id="38935" name="Object 75">
              <a:extLst>
                <a:ext uri="{FF2B5EF4-FFF2-40B4-BE49-F238E27FC236}">
                  <a16:creationId xmlns:a16="http://schemas.microsoft.com/office/drawing/2014/main" id="{2C3B0E74-F5E4-4E59-9D10-1DA673526C7E}"/>
                </a:ext>
              </a:extLst>
            </p:cNvPr>
            <p:cNvGraphicFramePr>
              <a:graphicFrameLocks noChangeAspect="1"/>
            </p:cNvGraphicFramePr>
            <p:nvPr/>
          </p:nvGraphicFramePr>
          <p:xfrm>
            <a:off x="2524" y="2976"/>
            <a:ext cx="1168" cy="184"/>
          </p:xfrm>
          <a:graphic>
            <a:graphicData uri="http://schemas.openxmlformats.org/presentationml/2006/ole">
              <mc:AlternateContent xmlns:mc="http://schemas.openxmlformats.org/markup-compatibility/2006">
                <mc:Choice xmlns:v="urn:schemas-microsoft-com:vml" Requires="v">
                  <p:oleObj spid="_x0000_s1029" name="Ecuación" r:id="rId11" imgW="1838297" imgH="276142" progId="Equation.3">
                    <p:embed/>
                  </p:oleObj>
                </mc:Choice>
                <mc:Fallback>
                  <p:oleObj name="Ecuación" r:id="rId11" imgW="1838297" imgH="276142" progId="Equation.3">
                    <p:embed/>
                    <p:pic>
                      <p:nvPicPr>
                        <p:cNvPr id="38935" name="Object 75">
                          <a:extLst>
                            <a:ext uri="{FF2B5EF4-FFF2-40B4-BE49-F238E27FC236}">
                              <a16:creationId xmlns:a16="http://schemas.microsoft.com/office/drawing/2014/main" id="{2C3B0E74-F5E4-4E59-9D10-1DA673526C7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24" y="2976"/>
                          <a:ext cx="1168"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6" name="Group 91">
            <a:extLst>
              <a:ext uri="{FF2B5EF4-FFF2-40B4-BE49-F238E27FC236}">
                <a16:creationId xmlns:a16="http://schemas.microsoft.com/office/drawing/2014/main" id="{2CF5C506-FA1E-4A76-9681-F4D0E15E0BA6}"/>
              </a:ext>
            </a:extLst>
          </p:cNvPr>
          <p:cNvGrpSpPr>
            <a:grpSpLocks/>
          </p:cNvGrpSpPr>
          <p:nvPr/>
        </p:nvGrpSpPr>
        <p:grpSpPr bwMode="auto">
          <a:xfrm>
            <a:off x="1141413" y="5373688"/>
            <a:ext cx="5734050" cy="547687"/>
            <a:chOff x="336" y="3448"/>
            <a:chExt cx="3612" cy="344"/>
          </a:xfrm>
        </p:grpSpPr>
        <p:sp>
          <p:nvSpPr>
            <p:cNvPr id="38932" name="Text Box 76">
              <a:extLst>
                <a:ext uri="{FF2B5EF4-FFF2-40B4-BE49-F238E27FC236}">
                  <a16:creationId xmlns:a16="http://schemas.microsoft.com/office/drawing/2014/main" id="{A256C936-151B-4D8E-8861-4CD5D4F85516}"/>
                </a:ext>
              </a:extLst>
            </p:cNvPr>
            <p:cNvSpPr txBox="1">
              <a:spLocks noChangeArrowheads="1"/>
            </p:cNvSpPr>
            <p:nvPr/>
          </p:nvSpPr>
          <p:spPr bwMode="auto">
            <a:xfrm>
              <a:off x="336" y="3504"/>
              <a:ext cx="196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50000"/>
                </a:spcBef>
                <a:buFontTx/>
                <a:buNone/>
              </a:pPr>
              <a:r>
                <a:rPr lang="es-ES_tradnl" altLang="en-US" sz="1800">
                  <a:solidFill>
                    <a:srgbClr val="3333CC"/>
                  </a:solidFill>
                </a:rPr>
                <a:t>Aplicando la ley de Faraday </a:t>
              </a:r>
              <a:endParaRPr lang="es-ES" altLang="en-US" sz="1800">
                <a:solidFill>
                  <a:srgbClr val="3333CC"/>
                </a:solidFill>
              </a:endParaRPr>
            </a:p>
          </p:txBody>
        </p:sp>
        <p:graphicFrame>
          <p:nvGraphicFramePr>
            <p:cNvPr id="38933" name="Object 77">
              <a:extLst>
                <a:ext uri="{FF2B5EF4-FFF2-40B4-BE49-F238E27FC236}">
                  <a16:creationId xmlns:a16="http://schemas.microsoft.com/office/drawing/2014/main" id="{85293FF2-DBB9-4679-AF47-056D74CE5E7D}"/>
                </a:ext>
              </a:extLst>
            </p:cNvPr>
            <p:cNvGraphicFramePr>
              <a:graphicFrameLocks noChangeAspect="1"/>
            </p:cNvGraphicFramePr>
            <p:nvPr/>
          </p:nvGraphicFramePr>
          <p:xfrm>
            <a:off x="2364" y="3448"/>
            <a:ext cx="1584" cy="344"/>
          </p:xfrm>
          <a:graphic>
            <a:graphicData uri="http://schemas.openxmlformats.org/presentationml/2006/ole">
              <mc:AlternateContent xmlns:mc="http://schemas.openxmlformats.org/markup-compatibility/2006">
                <mc:Choice xmlns:v="urn:schemas-microsoft-com:vml" Requires="v">
                  <p:oleObj spid="_x0000_s1030" name="Ecuación" r:id="rId13" imgW="2495603" imgH="523941" progId="Equation.3">
                    <p:embed/>
                  </p:oleObj>
                </mc:Choice>
                <mc:Fallback>
                  <p:oleObj name="Ecuación" r:id="rId13" imgW="2495603" imgH="523941" progId="Equation.3">
                    <p:embed/>
                    <p:pic>
                      <p:nvPicPr>
                        <p:cNvPr id="38933" name="Object 77">
                          <a:extLst>
                            <a:ext uri="{FF2B5EF4-FFF2-40B4-BE49-F238E27FC236}">
                              <a16:creationId xmlns:a16="http://schemas.microsoft.com/office/drawing/2014/main" id="{85293FF2-DBB9-4679-AF47-056D74CE5E7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64" y="3448"/>
                          <a:ext cx="1584"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7" name="Group 92">
            <a:extLst>
              <a:ext uri="{FF2B5EF4-FFF2-40B4-BE49-F238E27FC236}">
                <a16:creationId xmlns:a16="http://schemas.microsoft.com/office/drawing/2014/main" id="{14FFD302-57EA-4F3A-AF52-6E2FAE4EFF94}"/>
              </a:ext>
            </a:extLst>
          </p:cNvPr>
          <p:cNvGrpSpPr>
            <a:grpSpLocks/>
          </p:cNvGrpSpPr>
          <p:nvPr/>
        </p:nvGrpSpPr>
        <p:grpSpPr bwMode="auto">
          <a:xfrm>
            <a:off x="2349500" y="6092825"/>
            <a:ext cx="5872163" cy="419100"/>
            <a:chOff x="1480" y="3864"/>
            <a:chExt cx="3699" cy="264"/>
          </a:xfrm>
        </p:grpSpPr>
        <p:graphicFrame>
          <p:nvGraphicFramePr>
            <p:cNvPr id="38923" name="Object 79">
              <a:extLst>
                <a:ext uri="{FF2B5EF4-FFF2-40B4-BE49-F238E27FC236}">
                  <a16:creationId xmlns:a16="http://schemas.microsoft.com/office/drawing/2014/main" id="{B3F006D5-C0AE-474D-91DB-8C748FC9F189}"/>
                </a:ext>
              </a:extLst>
            </p:cNvPr>
            <p:cNvGraphicFramePr>
              <a:graphicFrameLocks noChangeAspect="1"/>
            </p:cNvGraphicFramePr>
            <p:nvPr/>
          </p:nvGraphicFramePr>
          <p:xfrm>
            <a:off x="1536" y="3896"/>
            <a:ext cx="768" cy="184"/>
          </p:xfrm>
          <a:graphic>
            <a:graphicData uri="http://schemas.openxmlformats.org/presentationml/2006/ole">
              <mc:AlternateContent xmlns:mc="http://schemas.openxmlformats.org/markup-compatibility/2006">
                <mc:Choice xmlns:v="urn:schemas-microsoft-com:vml" Requires="v">
                  <p:oleObj spid="_x0000_s1031" name="Ecuación" r:id="rId15" imgW="1200157" imgH="276142" progId="Equation.3">
                    <p:embed/>
                  </p:oleObj>
                </mc:Choice>
                <mc:Fallback>
                  <p:oleObj name="Ecuación" r:id="rId15" imgW="1200157" imgH="276142" progId="Equation.3">
                    <p:embed/>
                    <p:pic>
                      <p:nvPicPr>
                        <p:cNvPr id="38923" name="Object 79">
                          <a:extLst>
                            <a:ext uri="{FF2B5EF4-FFF2-40B4-BE49-F238E27FC236}">
                              <a16:creationId xmlns:a16="http://schemas.microsoft.com/office/drawing/2014/main" id="{B3F006D5-C0AE-474D-91DB-8C748FC9F189}"/>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36" y="3896"/>
                          <a:ext cx="768"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8924" name="Text Box 80">
              <a:extLst>
                <a:ext uri="{FF2B5EF4-FFF2-40B4-BE49-F238E27FC236}">
                  <a16:creationId xmlns:a16="http://schemas.microsoft.com/office/drawing/2014/main" id="{73CA47D6-EBE6-4F6A-A8F7-3AC4E4FE4A88}"/>
                </a:ext>
              </a:extLst>
            </p:cNvPr>
            <p:cNvSpPr txBox="1">
              <a:spLocks noChangeArrowheads="1"/>
            </p:cNvSpPr>
            <p:nvPr/>
          </p:nvSpPr>
          <p:spPr bwMode="auto">
            <a:xfrm>
              <a:off x="2384" y="3872"/>
              <a:ext cx="225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eaLnBrk="1" hangingPunct="1">
                <a:spcBef>
                  <a:spcPct val="50000"/>
                </a:spcBef>
                <a:buFontTx/>
                <a:buNone/>
              </a:pPr>
              <a:r>
                <a:rPr lang="es-ES_tradnl" altLang="en-US" sz="1800">
                  <a:solidFill>
                    <a:srgbClr val="CC6600"/>
                  </a:solidFill>
                </a:rPr>
                <a:t>Generador de corriente alterna </a:t>
              </a:r>
              <a:endParaRPr lang="es-ES" altLang="en-US" sz="1800">
                <a:solidFill>
                  <a:srgbClr val="CC6600"/>
                </a:solidFill>
              </a:endParaRPr>
            </a:p>
          </p:txBody>
        </p:sp>
        <p:grpSp>
          <p:nvGrpSpPr>
            <p:cNvPr id="38925" name="Group 81">
              <a:extLst>
                <a:ext uri="{FF2B5EF4-FFF2-40B4-BE49-F238E27FC236}">
                  <a16:creationId xmlns:a16="http://schemas.microsoft.com/office/drawing/2014/main" id="{F085ECCA-8B4F-4573-8CCA-0FC219C43A99}"/>
                </a:ext>
              </a:extLst>
            </p:cNvPr>
            <p:cNvGrpSpPr>
              <a:grpSpLocks/>
            </p:cNvGrpSpPr>
            <p:nvPr/>
          </p:nvGrpSpPr>
          <p:grpSpPr bwMode="auto">
            <a:xfrm>
              <a:off x="4634" y="3904"/>
              <a:ext cx="538" cy="204"/>
              <a:chOff x="7575" y="4083"/>
              <a:chExt cx="1347" cy="510"/>
            </a:xfrm>
          </p:grpSpPr>
          <p:grpSp>
            <p:nvGrpSpPr>
              <p:cNvPr id="38927" name="Group 82">
                <a:extLst>
                  <a:ext uri="{FF2B5EF4-FFF2-40B4-BE49-F238E27FC236}">
                    <a16:creationId xmlns:a16="http://schemas.microsoft.com/office/drawing/2014/main" id="{87735C27-9968-4B7F-86F3-EB3F87E1E748}"/>
                  </a:ext>
                </a:extLst>
              </p:cNvPr>
              <p:cNvGrpSpPr>
                <a:grpSpLocks/>
              </p:cNvGrpSpPr>
              <p:nvPr/>
            </p:nvGrpSpPr>
            <p:grpSpPr bwMode="auto">
              <a:xfrm>
                <a:off x="7971" y="4083"/>
                <a:ext cx="570" cy="510"/>
                <a:chOff x="6195" y="4260"/>
                <a:chExt cx="570" cy="510"/>
              </a:xfrm>
            </p:grpSpPr>
            <p:sp>
              <p:nvSpPr>
                <p:cNvPr id="38930" name="Oval 83">
                  <a:extLst>
                    <a:ext uri="{FF2B5EF4-FFF2-40B4-BE49-F238E27FC236}">
                      <a16:creationId xmlns:a16="http://schemas.microsoft.com/office/drawing/2014/main" id="{7D01E824-57F6-4C92-9A78-6561ADB17E2B}"/>
                    </a:ext>
                  </a:extLst>
                </p:cNvPr>
                <p:cNvSpPr>
                  <a:spLocks noChangeArrowheads="1"/>
                </p:cNvSpPr>
                <p:nvPr/>
              </p:nvSpPr>
              <p:spPr bwMode="auto">
                <a:xfrm>
                  <a:off x="6195" y="4260"/>
                  <a:ext cx="570" cy="510"/>
                </a:xfrm>
                <a:prstGeom prst="ellipse">
                  <a:avLst/>
                </a:prstGeom>
                <a:solidFill>
                  <a:srgbClr val="FFFFFF"/>
                </a:solidFill>
                <a:ln w="9525">
                  <a:solidFill>
                    <a:srgbClr val="993300"/>
                  </a:solidFill>
                  <a:round/>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eaLnBrk="1" hangingPunct="1">
                    <a:spcBef>
                      <a:spcPct val="0"/>
                    </a:spcBef>
                    <a:buFontTx/>
                    <a:buNone/>
                  </a:pPr>
                  <a:endParaRPr lang="es-PE" altLang="en-US" sz="1800"/>
                </a:p>
              </p:txBody>
            </p:sp>
            <p:sp>
              <p:nvSpPr>
                <p:cNvPr id="38931" name="AutoShape 84">
                  <a:extLst>
                    <a:ext uri="{FF2B5EF4-FFF2-40B4-BE49-F238E27FC236}">
                      <a16:creationId xmlns:a16="http://schemas.microsoft.com/office/drawing/2014/main" id="{C404A2C9-BF22-4B09-AC43-6ACF8F6DA537}"/>
                    </a:ext>
                  </a:extLst>
                </p:cNvPr>
                <p:cNvSpPr>
                  <a:spLocks noChangeArrowheads="1"/>
                </p:cNvSpPr>
                <p:nvPr/>
              </p:nvSpPr>
              <p:spPr bwMode="auto">
                <a:xfrm>
                  <a:off x="6255" y="4446"/>
                  <a:ext cx="444" cy="143"/>
                </a:xfrm>
                <a:prstGeom prst="wave">
                  <a:avLst>
                    <a:gd name="adj1" fmla="val 20644"/>
                    <a:gd name="adj2" fmla="val -4731"/>
                  </a:avLst>
                </a:prstGeom>
                <a:solidFill>
                  <a:srgbClr val="000000"/>
                </a:solidFill>
                <a:ln w="3175">
                  <a:solidFill>
                    <a:srgbClr val="993300"/>
                  </a:solidFill>
                  <a:round/>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eaLnBrk="1" hangingPunct="1">
                    <a:spcBef>
                      <a:spcPct val="0"/>
                    </a:spcBef>
                    <a:buFontTx/>
                    <a:buNone/>
                  </a:pPr>
                  <a:endParaRPr lang="es-PE" altLang="en-US" sz="1800"/>
                </a:p>
              </p:txBody>
            </p:sp>
          </p:grpSp>
          <p:sp>
            <p:nvSpPr>
              <p:cNvPr id="38928" name="Line 85">
                <a:extLst>
                  <a:ext uri="{FF2B5EF4-FFF2-40B4-BE49-F238E27FC236}">
                    <a16:creationId xmlns:a16="http://schemas.microsoft.com/office/drawing/2014/main" id="{09F7311A-6039-4FD9-BC1D-F8B31D796DA5}"/>
                  </a:ext>
                </a:extLst>
              </p:cNvPr>
              <p:cNvSpPr>
                <a:spLocks noChangeShapeType="1"/>
              </p:cNvSpPr>
              <p:nvPr/>
            </p:nvSpPr>
            <p:spPr bwMode="auto">
              <a:xfrm flipH="1">
                <a:off x="7575" y="4344"/>
                <a:ext cx="381" cy="0"/>
              </a:xfrm>
              <a:prstGeom prst="line">
                <a:avLst/>
              </a:prstGeom>
              <a:noFill/>
              <a:ln w="9525">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29" name="Line 86">
                <a:extLst>
                  <a:ext uri="{FF2B5EF4-FFF2-40B4-BE49-F238E27FC236}">
                    <a16:creationId xmlns:a16="http://schemas.microsoft.com/office/drawing/2014/main" id="{A61829EF-692A-4C55-A07B-BDB1B2418E63}"/>
                  </a:ext>
                </a:extLst>
              </p:cNvPr>
              <p:cNvSpPr>
                <a:spLocks noChangeShapeType="1"/>
              </p:cNvSpPr>
              <p:nvPr/>
            </p:nvSpPr>
            <p:spPr bwMode="auto">
              <a:xfrm flipH="1">
                <a:off x="8541" y="4344"/>
                <a:ext cx="381" cy="0"/>
              </a:xfrm>
              <a:prstGeom prst="line">
                <a:avLst/>
              </a:prstGeom>
              <a:noFill/>
              <a:ln w="9525">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8926" name="Rectangle 87">
              <a:extLst>
                <a:ext uri="{FF2B5EF4-FFF2-40B4-BE49-F238E27FC236}">
                  <a16:creationId xmlns:a16="http://schemas.microsoft.com/office/drawing/2014/main" id="{9D8427E0-1BDE-432F-B6B3-14AB503412D2}"/>
                </a:ext>
              </a:extLst>
            </p:cNvPr>
            <p:cNvSpPr>
              <a:spLocks noChangeArrowheads="1"/>
            </p:cNvSpPr>
            <p:nvPr/>
          </p:nvSpPr>
          <p:spPr bwMode="auto">
            <a:xfrm>
              <a:off x="1480" y="3864"/>
              <a:ext cx="880" cy="264"/>
            </a:xfrm>
            <a:prstGeom prst="rect">
              <a:avLst/>
            </a:prstGeom>
            <a:noFill/>
            <a:ln w="19050">
              <a:solidFill>
                <a:srgbClr val="3333C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eaLnBrk="1" hangingPunct="1">
                <a:spcBef>
                  <a:spcPct val="0"/>
                </a:spcBef>
                <a:buFontTx/>
                <a:buNone/>
              </a:pPr>
              <a:endParaRPr lang="es-PE" altLang="en-US" sz="1800"/>
            </a:p>
          </p:txBody>
        </p:sp>
      </p:grpSp>
      <p:sp>
        <p:nvSpPr>
          <p:cNvPr id="38922" name="Rectangle 2">
            <a:extLst>
              <a:ext uri="{FF2B5EF4-FFF2-40B4-BE49-F238E27FC236}">
                <a16:creationId xmlns:a16="http://schemas.microsoft.com/office/drawing/2014/main" id="{0541E350-E001-44AA-9478-B6920C132E6E}"/>
              </a:ext>
            </a:extLst>
          </p:cNvPr>
          <p:cNvSpPr>
            <a:spLocks noGrp="1" noChangeArrowheads="1"/>
          </p:cNvSpPr>
          <p:nvPr>
            <p:ph type="title"/>
          </p:nvPr>
        </p:nvSpPr>
        <p:spPr>
          <a:xfrm>
            <a:off x="971550" y="476250"/>
            <a:ext cx="7272338" cy="581025"/>
          </a:xfrm>
        </p:spPr>
        <p:txBody>
          <a:bodyPr/>
          <a:lstStyle/>
          <a:p>
            <a:pPr eaLnBrk="1" hangingPunct="1"/>
            <a:r>
              <a:rPr lang="es-ES" altLang="en-US" sz="2800"/>
              <a:t>Producción de fem alternas sinusoidales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73"/>
                                        </p:tgtEl>
                                        <p:attrNameLst>
                                          <p:attrName>style.visibility</p:attrName>
                                        </p:attrNameLst>
                                      </p:cBhvr>
                                      <p:to>
                                        <p:strVal val="visible"/>
                                      </p:to>
                                    </p:set>
                                    <p:animEffect transition="in" filter="blinds(horizontal)">
                                      <p:cBhvr>
                                        <p:cTn id="15" dur="500"/>
                                        <p:tgtEl>
                                          <p:spTgt spid="7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16"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ox(in)">
                                      <p:cBhvr>
                                        <p:cTn id="26" dur="500"/>
                                        <p:tgtEl>
                                          <p:spTgt spid="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linds(horizontal)">
                                      <p:cBhvr>
                                        <p:cTn id="31" dur="500"/>
                                        <p:tgtEl>
                                          <p:spTgt spid="6"/>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1"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ppt_x"/>
                                          </p:val>
                                        </p:tav>
                                        <p:tav tm="100000">
                                          <p:val>
                                            <p:strVal val="#ppt_x"/>
                                          </p:val>
                                        </p:tav>
                                      </p:tavLst>
                                    </p:anim>
                                    <p:anim calcmode="lin" valueType="num">
                                      <p:cBhvr additive="base">
                                        <p:cTn id="37"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62">
            <a:extLst>
              <a:ext uri="{FF2B5EF4-FFF2-40B4-BE49-F238E27FC236}">
                <a16:creationId xmlns:a16="http://schemas.microsoft.com/office/drawing/2014/main" id="{3463DE81-5E8A-437E-A31D-50ECDD52EE5B}"/>
              </a:ext>
            </a:extLst>
          </p:cNvPr>
          <p:cNvSpPr txBox="1">
            <a:spLocks noChangeArrowheads="1"/>
          </p:cNvSpPr>
          <p:nvPr/>
        </p:nvSpPr>
        <p:spPr bwMode="auto">
          <a:xfrm>
            <a:off x="1403350" y="549275"/>
            <a:ext cx="33845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50000"/>
              </a:spcBef>
              <a:buFontTx/>
              <a:buNone/>
            </a:pPr>
            <a:r>
              <a:rPr lang="es-ES_tradnl" altLang="en-US" sz="2600">
                <a:solidFill>
                  <a:srgbClr val="C61010"/>
                </a:solidFill>
              </a:rPr>
              <a:t>REPRESENTACIÓN</a:t>
            </a:r>
            <a:endParaRPr lang="es-ES" altLang="en-US" sz="3200">
              <a:solidFill>
                <a:srgbClr val="C61010"/>
              </a:solidFill>
            </a:endParaRPr>
          </a:p>
        </p:txBody>
      </p:sp>
      <p:grpSp>
        <p:nvGrpSpPr>
          <p:cNvPr id="39939" name="Group 68">
            <a:extLst>
              <a:ext uri="{FF2B5EF4-FFF2-40B4-BE49-F238E27FC236}">
                <a16:creationId xmlns:a16="http://schemas.microsoft.com/office/drawing/2014/main" id="{AB496A77-E0E8-4C4E-B1D1-95DAFD8C9986}"/>
              </a:ext>
            </a:extLst>
          </p:cNvPr>
          <p:cNvGrpSpPr>
            <a:grpSpLocks/>
          </p:cNvGrpSpPr>
          <p:nvPr/>
        </p:nvGrpSpPr>
        <p:grpSpPr bwMode="auto">
          <a:xfrm>
            <a:off x="952500" y="1130300"/>
            <a:ext cx="7294855" cy="3914775"/>
            <a:chOff x="864" y="384"/>
            <a:chExt cx="4320" cy="2659"/>
          </a:xfrm>
        </p:grpSpPr>
        <p:pic>
          <p:nvPicPr>
            <p:cNvPr id="39952" name="Picture 65">
              <a:extLst>
                <a:ext uri="{FF2B5EF4-FFF2-40B4-BE49-F238E27FC236}">
                  <a16:creationId xmlns:a16="http://schemas.microsoft.com/office/drawing/2014/main" id="{81FEDACD-C2D3-4CB8-B14D-491B3AA171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 y="384"/>
              <a:ext cx="4320" cy="2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53" name="Text Box 67">
              <a:extLst>
                <a:ext uri="{FF2B5EF4-FFF2-40B4-BE49-F238E27FC236}">
                  <a16:creationId xmlns:a16="http://schemas.microsoft.com/office/drawing/2014/main" id="{B5C0CA2E-6C82-42E5-9DAF-5F6110401D17}"/>
                </a:ext>
              </a:extLst>
            </p:cNvPr>
            <p:cNvSpPr txBox="1">
              <a:spLocks noChangeArrowheads="1"/>
            </p:cNvSpPr>
            <p:nvPr/>
          </p:nvSpPr>
          <p:spPr bwMode="auto">
            <a:xfrm>
              <a:off x="2592" y="2592"/>
              <a:ext cx="2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eaLnBrk="1" hangingPunct="1">
                <a:spcBef>
                  <a:spcPct val="50000"/>
                </a:spcBef>
                <a:buFontTx/>
                <a:buNone/>
              </a:pPr>
              <a:r>
                <a:rPr lang="es-ES_tradnl" altLang="en-US" sz="1800">
                  <a:solidFill>
                    <a:srgbClr val="009900"/>
                  </a:solidFill>
                </a:rPr>
                <a:t>T</a:t>
              </a:r>
              <a:endParaRPr lang="es-ES" altLang="en-US" sz="1800">
                <a:solidFill>
                  <a:srgbClr val="009900"/>
                </a:solidFill>
              </a:endParaRPr>
            </a:p>
          </p:txBody>
        </p:sp>
        <p:sp>
          <p:nvSpPr>
            <p:cNvPr id="39954" name="Line 66">
              <a:extLst>
                <a:ext uri="{FF2B5EF4-FFF2-40B4-BE49-F238E27FC236}">
                  <a16:creationId xmlns:a16="http://schemas.microsoft.com/office/drawing/2014/main" id="{B1B27859-2790-4A4C-B6F9-73FE4BB1A4AE}"/>
                </a:ext>
              </a:extLst>
            </p:cNvPr>
            <p:cNvSpPr>
              <a:spLocks noChangeShapeType="1"/>
            </p:cNvSpPr>
            <p:nvPr/>
          </p:nvSpPr>
          <p:spPr bwMode="auto">
            <a:xfrm>
              <a:off x="1968" y="2880"/>
              <a:ext cx="1680" cy="0"/>
            </a:xfrm>
            <a:prstGeom prst="line">
              <a:avLst/>
            </a:prstGeom>
            <a:noFill/>
            <a:ln w="28575">
              <a:solidFill>
                <a:srgbClr val="0099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3" name="Group 80">
            <a:extLst>
              <a:ext uri="{FF2B5EF4-FFF2-40B4-BE49-F238E27FC236}">
                <a16:creationId xmlns:a16="http://schemas.microsoft.com/office/drawing/2014/main" id="{0DFBF150-B3DC-4CE6-A912-3618F753512D}"/>
              </a:ext>
            </a:extLst>
          </p:cNvPr>
          <p:cNvGrpSpPr>
            <a:grpSpLocks/>
          </p:cNvGrpSpPr>
          <p:nvPr/>
        </p:nvGrpSpPr>
        <p:grpSpPr bwMode="auto">
          <a:xfrm>
            <a:off x="755650" y="5013325"/>
            <a:ext cx="6856413" cy="368300"/>
            <a:chOff x="285" y="3072"/>
            <a:chExt cx="4319" cy="232"/>
          </a:xfrm>
        </p:grpSpPr>
        <p:sp>
          <p:nvSpPr>
            <p:cNvPr id="39949" name="Text Box 69">
              <a:extLst>
                <a:ext uri="{FF2B5EF4-FFF2-40B4-BE49-F238E27FC236}">
                  <a16:creationId xmlns:a16="http://schemas.microsoft.com/office/drawing/2014/main" id="{33125A70-BCB4-44A8-A6F4-2BC83283D1EB}"/>
                </a:ext>
              </a:extLst>
            </p:cNvPr>
            <p:cNvSpPr txBox="1">
              <a:spLocks noChangeArrowheads="1"/>
            </p:cNvSpPr>
            <p:nvPr/>
          </p:nvSpPr>
          <p:spPr bwMode="auto">
            <a:xfrm>
              <a:off x="285" y="3072"/>
              <a:ext cx="172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eaLnBrk="1" hangingPunct="1">
                <a:spcBef>
                  <a:spcPct val="50000"/>
                </a:spcBef>
                <a:buFontTx/>
                <a:buNone/>
              </a:pPr>
              <a:r>
                <a:rPr lang="es-ES_tradnl" altLang="en-US" sz="1800" dirty="0" err="1">
                  <a:solidFill>
                    <a:srgbClr val="993366"/>
                  </a:solidFill>
                  <a:latin typeface="Symbol" panose="05050102010706020507" pitchFamily="18" charset="2"/>
                </a:rPr>
                <a:t>e</a:t>
              </a:r>
              <a:r>
                <a:rPr lang="es-ES_tradnl" altLang="en-US" sz="1800" baseline="-25000" dirty="0" err="1">
                  <a:solidFill>
                    <a:srgbClr val="993366"/>
                  </a:solidFill>
                </a:rPr>
                <a:t>o</a:t>
              </a:r>
              <a:r>
                <a:rPr lang="es-ES_tradnl" altLang="en-US" sz="1800" dirty="0">
                  <a:solidFill>
                    <a:srgbClr val="993366"/>
                  </a:solidFill>
                </a:rPr>
                <a:t>: Amplitud de la función</a:t>
              </a:r>
              <a:endParaRPr lang="es-ES" altLang="en-US" sz="1800" dirty="0">
                <a:solidFill>
                  <a:srgbClr val="993366"/>
                </a:solidFill>
              </a:endParaRPr>
            </a:p>
          </p:txBody>
        </p:sp>
        <p:sp>
          <p:nvSpPr>
            <p:cNvPr id="39950" name="AutoShape 70">
              <a:extLst>
                <a:ext uri="{FF2B5EF4-FFF2-40B4-BE49-F238E27FC236}">
                  <a16:creationId xmlns:a16="http://schemas.microsoft.com/office/drawing/2014/main" id="{8AD70E5F-1844-4D6F-9B89-6FAC7C871934}"/>
                </a:ext>
              </a:extLst>
            </p:cNvPr>
            <p:cNvSpPr>
              <a:spLocks noChangeArrowheads="1"/>
            </p:cNvSpPr>
            <p:nvPr/>
          </p:nvSpPr>
          <p:spPr bwMode="auto">
            <a:xfrm>
              <a:off x="2100" y="3120"/>
              <a:ext cx="288" cy="143"/>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5 w 21600"/>
                <a:gd name="T13" fmla="*/ 5438 h 21600"/>
                <a:gd name="T14" fmla="*/ 18900 w 21600"/>
                <a:gd name="T15" fmla="*/ 1616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0">
              <a:gsLst>
                <a:gs pos="0">
                  <a:srgbClr val="669900"/>
                </a:gs>
                <a:gs pos="100000">
                  <a:srgbClr val="FFFF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9951" name="Text Box 71">
              <a:extLst>
                <a:ext uri="{FF2B5EF4-FFF2-40B4-BE49-F238E27FC236}">
                  <a16:creationId xmlns:a16="http://schemas.microsoft.com/office/drawing/2014/main" id="{389E8988-9C7F-47AE-A204-001276D19481}"/>
                </a:ext>
              </a:extLst>
            </p:cNvPr>
            <p:cNvSpPr txBox="1">
              <a:spLocks noChangeArrowheads="1"/>
            </p:cNvSpPr>
            <p:nvPr/>
          </p:nvSpPr>
          <p:spPr bwMode="auto">
            <a:xfrm>
              <a:off x="2463" y="3072"/>
              <a:ext cx="2141"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50000"/>
                </a:spcBef>
                <a:buFontTx/>
                <a:buNone/>
              </a:pPr>
              <a:r>
                <a:rPr lang="es-ES_tradnl" altLang="en-US" sz="1800" dirty="0">
                  <a:solidFill>
                    <a:srgbClr val="9900FF"/>
                  </a:solidFill>
                </a:rPr>
                <a:t>Fuerza electromotriz máxima</a:t>
              </a:r>
              <a:endParaRPr lang="es-ES" altLang="en-US" sz="1800" dirty="0">
                <a:solidFill>
                  <a:srgbClr val="9900FF"/>
                </a:solidFill>
              </a:endParaRPr>
            </a:p>
          </p:txBody>
        </p:sp>
      </p:grpSp>
      <p:grpSp>
        <p:nvGrpSpPr>
          <p:cNvPr id="4" name="Group 81">
            <a:extLst>
              <a:ext uri="{FF2B5EF4-FFF2-40B4-BE49-F238E27FC236}">
                <a16:creationId xmlns:a16="http://schemas.microsoft.com/office/drawing/2014/main" id="{3F8CE77C-B57F-4838-8DAA-FA2E5FBCFE6A}"/>
              </a:ext>
            </a:extLst>
          </p:cNvPr>
          <p:cNvGrpSpPr>
            <a:grpSpLocks/>
          </p:cNvGrpSpPr>
          <p:nvPr/>
        </p:nvGrpSpPr>
        <p:grpSpPr bwMode="auto">
          <a:xfrm>
            <a:off x="734686" y="5464056"/>
            <a:ext cx="8509000" cy="504825"/>
            <a:chOff x="240" y="3408"/>
            <a:chExt cx="5383" cy="240"/>
          </a:xfrm>
        </p:grpSpPr>
        <p:sp>
          <p:nvSpPr>
            <p:cNvPr id="39946" name="Text Box 72">
              <a:extLst>
                <a:ext uri="{FF2B5EF4-FFF2-40B4-BE49-F238E27FC236}">
                  <a16:creationId xmlns:a16="http://schemas.microsoft.com/office/drawing/2014/main" id="{DBD43B91-C3CA-48CF-B970-7D2790FF6DD3}"/>
                </a:ext>
              </a:extLst>
            </p:cNvPr>
            <p:cNvSpPr txBox="1">
              <a:spLocks noChangeArrowheads="1"/>
            </p:cNvSpPr>
            <p:nvPr/>
          </p:nvSpPr>
          <p:spPr bwMode="auto">
            <a:xfrm>
              <a:off x="240" y="3408"/>
              <a:ext cx="182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eaLnBrk="1" hangingPunct="1">
                <a:spcBef>
                  <a:spcPct val="50000"/>
                </a:spcBef>
                <a:buFontTx/>
                <a:buNone/>
              </a:pPr>
              <a:r>
                <a:rPr lang="es-ES_tradnl" altLang="en-US" sz="1800" dirty="0">
                  <a:solidFill>
                    <a:srgbClr val="D60093"/>
                  </a:solidFill>
                </a:rPr>
                <a:t>T=2</a:t>
              </a:r>
              <a:r>
                <a:rPr lang="es-ES_tradnl" altLang="en-US" sz="1800" dirty="0">
                  <a:solidFill>
                    <a:srgbClr val="D60093"/>
                  </a:solidFill>
                  <a:latin typeface="Symbol" panose="05050102010706020507" pitchFamily="18" charset="2"/>
                </a:rPr>
                <a:t>p</a:t>
              </a:r>
              <a:r>
                <a:rPr lang="es-ES_tradnl" altLang="en-US" sz="1800" dirty="0">
                  <a:solidFill>
                    <a:srgbClr val="D60093"/>
                  </a:solidFill>
                </a:rPr>
                <a:t>/</a:t>
              </a:r>
              <a:r>
                <a:rPr lang="es-ES_tradnl" altLang="en-US" sz="1800" dirty="0">
                  <a:solidFill>
                    <a:srgbClr val="D60093"/>
                  </a:solidFill>
                  <a:latin typeface="Symbol" panose="05050102010706020507" pitchFamily="18" charset="2"/>
                </a:rPr>
                <a:t>w: </a:t>
              </a:r>
              <a:r>
                <a:rPr lang="es-ES_tradnl" altLang="en-US" sz="1800" dirty="0">
                  <a:solidFill>
                    <a:srgbClr val="D60093"/>
                  </a:solidFill>
                </a:rPr>
                <a:t>Periodo de la </a:t>
              </a:r>
              <a:r>
                <a:rPr lang="es-ES_tradnl" altLang="en-US" sz="1800" dirty="0" err="1">
                  <a:solidFill>
                    <a:srgbClr val="D60093"/>
                  </a:solidFill>
                </a:rPr>
                <a:t>fem</a:t>
              </a:r>
              <a:endParaRPr lang="es-ES" altLang="en-US" sz="1800" dirty="0">
                <a:solidFill>
                  <a:srgbClr val="D60093"/>
                </a:solidFill>
              </a:endParaRPr>
            </a:p>
          </p:txBody>
        </p:sp>
        <p:sp>
          <p:nvSpPr>
            <p:cNvPr id="39947" name="Text Box 73">
              <a:extLst>
                <a:ext uri="{FF2B5EF4-FFF2-40B4-BE49-F238E27FC236}">
                  <a16:creationId xmlns:a16="http://schemas.microsoft.com/office/drawing/2014/main" id="{9F1EB2AE-7DC3-4DB6-BEAE-62F24396D681}"/>
                </a:ext>
              </a:extLst>
            </p:cNvPr>
            <p:cNvSpPr txBox="1">
              <a:spLocks noChangeArrowheads="1"/>
            </p:cNvSpPr>
            <p:nvPr/>
          </p:nvSpPr>
          <p:spPr bwMode="auto">
            <a:xfrm>
              <a:off x="2455" y="3417"/>
              <a:ext cx="316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50000"/>
                </a:spcBef>
                <a:buFontTx/>
                <a:buNone/>
              </a:pPr>
              <a:r>
                <a:rPr lang="es-ES_tradnl" altLang="en-US" sz="1800" dirty="0">
                  <a:solidFill>
                    <a:srgbClr val="6666FF"/>
                  </a:solidFill>
                </a:rPr>
                <a:t>Tiempo que tarda en recorrer un ciclo completo</a:t>
              </a:r>
              <a:endParaRPr lang="es-ES" altLang="en-US" sz="1800" dirty="0">
                <a:solidFill>
                  <a:srgbClr val="6666FF"/>
                </a:solidFill>
              </a:endParaRPr>
            </a:p>
          </p:txBody>
        </p:sp>
        <p:sp>
          <p:nvSpPr>
            <p:cNvPr id="39948" name="AutoShape 78">
              <a:extLst>
                <a:ext uri="{FF2B5EF4-FFF2-40B4-BE49-F238E27FC236}">
                  <a16:creationId xmlns:a16="http://schemas.microsoft.com/office/drawing/2014/main" id="{32BB5949-DEF3-4D14-AC3A-EF0284107E95}"/>
                </a:ext>
              </a:extLst>
            </p:cNvPr>
            <p:cNvSpPr>
              <a:spLocks noChangeArrowheads="1"/>
            </p:cNvSpPr>
            <p:nvPr/>
          </p:nvSpPr>
          <p:spPr bwMode="auto">
            <a:xfrm>
              <a:off x="2112" y="3456"/>
              <a:ext cx="288" cy="143"/>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5 w 21600"/>
                <a:gd name="T13" fmla="*/ 5438 h 21600"/>
                <a:gd name="T14" fmla="*/ 18900 w 21600"/>
                <a:gd name="T15" fmla="*/ 1616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0">
              <a:gsLst>
                <a:gs pos="0">
                  <a:srgbClr val="669900"/>
                </a:gs>
                <a:gs pos="100000">
                  <a:srgbClr val="FFFF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5" name="Group 82">
            <a:extLst>
              <a:ext uri="{FF2B5EF4-FFF2-40B4-BE49-F238E27FC236}">
                <a16:creationId xmlns:a16="http://schemas.microsoft.com/office/drawing/2014/main" id="{E11977E9-0F45-4FD4-8565-CD539CF57603}"/>
              </a:ext>
            </a:extLst>
          </p:cNvPr>
          <p:cNvGrpSpPr>
            <a:grpSpLocks/>
          </p:cNvGrpSpPr>
          <p:nvPr/>
        </p:nvGrpSpPr>
        <p:grpSpPr bwMode="auto">
          <a:xfrm>
            <a:off x="2249521" y="5853499"/>
            <a:ext cx="6478529" cy="392974"/>
            <a:chOff x="431" y="3731"/>
            <a:chExt cx="4291" cy="218"/>
          </a:xfrm>
        </p:grpSpPr>
        <p:sp>
          <p:nvSpPr>
            <p:cNvPr id="39943" name="Text Box 74">
              <a:extLst>
                <a:ext uri="{FF2B5EF4-FFF2-40B4-BE49-F238E27FC236}">
                  <a16:creationId xmlns:a16="http://schemas.microsoft.com/office/drawing/2014/main" id="{048E4367-F18F-48EE-B5EA-1A74CFB18C5C}"/>
                </a:ext>
              </a:extLst>
            </p:cNvPr>
            <p:cNvSpPr txBox="1">
              <a:spLocks noChangeArrowheads="1"/>
            </p:cNvSpPr>
            <p:nvPr/>
          </p:nvSpPr>
          <p:spPr bwMode="auto">
            <a:xfrm>
              <a:off x="431" y="3744"/>
              <a:ext cx="1297"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eaLnBrk="1" hangingPunct="1">
                <a:spcBef>
                  <a:spcPct val="50000"/>
                </a:spcBef>
                <a:buFontTx/>
                <a:buNone/>
              </a:pPr>
              <a:r>
                <a:rPr lang="es-ES_tradnl" altLang="en-US" sz="1800" dirty="0">
                  <a:solidFill>
                    <a:srgbClr val="CC0000"/>
                  </a:solidFill>
                </a:rPr>
                <a:t>f=1/T: Frecuencia</a:t>
              </a:r>
              <a:endParaRPr lang="es-ES" altLang="en-US" sz="1800" dirty="0">
                <a:solidFill>
                  <a:srgbClr val="CC0000"/>
                </a:solidFill>
              </a:endParaRPr>
            </a:p>
          </p:txBody>
        </p:sp>
        <p:sp>
          <p:nvSpPr>
            <p:cNvPr id="39944" name="Text Box 75">
              <a:extLst>
                <a:ext uri="{FF2B5EF4-FFF2-40B4-BE49-F238E27FC236}">
                  <a16:creationId xmlns:a16="http://schemas.microsoft.com/office/drawing/2014/main" id="{448BFC2C-A9ED-449A-AB2E-F078A14A09C5}"/>
                </a:ext>
              </a:extLst>
            </p:cNvPr>
            <p:cNvSpPr txBox="1">
              <a:spLocks noChangeArrowheads="1"/>
            </p:cNvSpPr>
            <p:nvPr/>
          </p:nvSpPr>
          <p:spPr bwMode="auto">
            <a:xfrm>
              <a:off x="1541" y="3731"/>
              <a:ext cx="3181"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50000"/>
                </a:spcBef>
                <a:buFontTx/>
                <a:buNone/>
              </a:pPr>
              <a:r>
                <a:rPr lang="es-ES_tradnl" altLang="en-US" sz="1800" dirty="0">
                  <a:solidFill>
                    <a:srgbClr val="0033CC"/>
                  </a:solidFill>
                </a:rPr>
                <a:t>Ciclos realizados por unidad de tiempo (Hz)</a:t>
              </a:r>
              <a:endParaRPr lang="es-ES" altLang="en-US" sz="1800" dirty="0">
                <a:solidFill>
                  <a:srgbClr val="0033CC"/>
                </a:solidFill>
              </a:endParaRPr>
            </a:p>
          </p:txBody>
        </p:sp>
        <p:sp>
          <p:nvSpPr>
            <p:cNvPr id="39945" name="AutoShape 79">
              <a:extLst>
                <a:ext uri="{FF2B5EF4-FFF2-40B4-BE49-F238E27FC236}">
                  <a16:creationId xmlns:a16="http://schemas.microsoft.com/office/drawing/2014/main" id="{A9677231-4322-42AC-AB95-C3126F02C144}"/>
                </a:ext>
              </a:extLst>
            </p:cNvPr>
            <p:cNvSpPr>
              <a:spLocks noChangeArrowheads="1"/>
            </p:cNvSpPr>
            <p:nvPr/>
          </p:nvSpPr>
          <p:spPr bwMode="auto">
            <a:xfrm>
              <a:off x="1814" y="3776"/>
              <a:ext cx="288" cy="143"/>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5 w 21600"/>
                <a:gd name="T13" fmla="*/ 5438 h 21600"/>
                <a:gd name="T14" fmla="*/ 18900 w 21600"/>
                <a:gd name="T15" fmla="*/ 1616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0">
              <a:gsLst>
                <a:gs pos="0">
                  <a:srgbClr val="669900"/>
                </a:gs>
                <a:gs pos="100000">
                  <a:srgbClr val="FFFF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1">
            <a:extLst>
              <a:ext uri="{FF2B5EF4-FFF2-40B4-BE49-F238E27FC236}">
                <a16:creationId xmlns:a16="http://schemas.microsoft.com/office/drawing/2014/main" id="{CA1CADFD-D40E-412E-83F2-A5C0F6EDDE20}"/>
              </a:ext>
            </a:extLst>
          </p:cNvPr>
          <p:cNvSpPr>
            <a:spLocks noChangeArrowheads="1"/>
          </p:cNvSpPr>
          <p:nvPr/>
        </p:nvSpPr>
        <p:spPr bwMode="auto">
          <a:xfrm>
            <a:off x="1114425" y="549275"/>
            <a:ext cx="4105275" cy="492125"/>
          </a:xfrm>
          <a:prstGeom prst="rect">
            <a:avLst/>
          </a:prstGeom>
          <a:noFill/>
          <a:ln w="9525">
            <a:noFill/>
            <a:miter lim="800000"/>
            <a:headEnd/>
            <a:tailEnd/>
          </a:ln>
        </p:spPr>
        <p:txBody>
          <a:bodyPr>
            <a:spAutoFit/>
          </a:bodyPr>
          <a:lstStyle/>
          <a:p>
            <a:pPr eaLnBrk="1" hangingPunct="1">
              <a:defRPr/>
            </a:pPr>
            <a:r>
              <a:rPr lang="es-ES_tradnl" sz="2600" dirty="0">
                <a:solidFill>
                  <a:srgbClr val="C61010"/>
                </a:solidFill>
                <a:latin typeface="+mj-lt"/>
                <a:ea typeface="+mj-ea"/>
                <a:cs typeface="+mj-cs"/>
              </a:rPr>
              <a:t>Valores medios y eficaces</a:t>
            </a:r>
            <a:endParaRPr lang="es-ES" sz="2600" dirty="0">
              <a:solidFill>
                <a:srgbClr val="C61010"/>
              </a:solidFill>
              <a:latin typeface="+mj-lt"/>
              <a:ea typeface="+mj-ea"/>
              <a:cs typeface="+mj-cs"/>
            </a:endParaRPr>
          </a:p>
        </p:txBody>
      </p:sp>
      <p:sp>
        <p:nvSpPr>
          <p:cNvPr id="40963" name="Text Box 63">
            <a:extLst>
              <a:ext uri="{FF2B5EF4-FFF2-40B4-BE49-F238E27FC236}">
                <a16:creationId xmlns:a16="http://schemas.microsoft.com/office/drawing/2014/main" id="{71E01502-EC2C-4585-B1E9-5462C2F28691}"/>
              </a:ext>
            </a:extLst>
          </p:cNvPr>
          <p:cNvSpPr txBox="1">
            <a:spLocks noChangeArrowheads="1"/>
          </p:cNvSpPr>
          <p:nvPr/>
        </p:nvSpPr>
        <p:spPr bwMode="auto">
          <a:xfrm>
            <a:off x="915988" y="1196975"/>
            <a:ext cx="6248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eaLnBrk="1" hangingPunct="1">
              <a:spcBef>
                <a:spcPct val="50000"/>
              </a:spcBef>
              <a:buFontTx/>
              <a:buNone/>
            </a:pPr>
            <a:r>
              <a:rPr lang="es-ES_tradnl" altLang="en-US" sz="1800"/>
              <a:t>Caracterización de una corriente utilizando valores medios</a:t>
            </a:r>
            <a:endParaRPr lang="es-ES" altLang="en-US" sz="1800"/>
          </a:p>
        </p:txBody>
      </p:sp>
      <p:grpSp>
        <p:nvGrpSpPr>
          <p:cNvPr id="40964" name="Group 74">
            <a:extLst>
              <a:ext uri="{FF2B5EF4-FFF2-40B4-BE49-F238E27FC236}">
                <a16:creationId xmlns:a16="http://schemas.microsoft.com/office/drawing/2014/main" id="{642E06FA-0914-4612-95B9-8966FE81AC4E}"/>
              </a:ext>
            </a:extLst>
          </p:cNvPr>
          <p:cNvGrpSpPr>
            <a:grpSpLocks/>
          </p:cNvGrpSpPr>
          <p:nvPr/>
        </p:nvGrpSpPr>
        <p:grpSpPr bwMode="auto">
          <a:xfrm>
            <a:off x="2435225" y="1700213"/>
            <a:ext cx="2857500" cy="1676400"/>
            <a:chOff x="1420" y="864"/>
            <a:chExt cx="1800" cy="1056"/>
          </a:xfrm>
        </p:grpSpPr>
        <p:graphicFrame>
          <p:nvGraphicFramePr>
            <p:cNvPr id="40972" name="Object 64">
              <a:extLst>
                <a:ext uri="{FF2B5EF4-FFF2-40B4-BE49-F238E27FC236}">
                  <a16:creationId xmlns:a16="http://schemas.microsoft.com/office/drawing/2014/main" id="{B1D21792-A539-4197-96C8-93BF9E8092F9}"/>
                </a:ext>
              </a:extLst>
            </p:cNvPr>
            <p:cNvGraphicFramePr>
              <a:graphicFrameLocks noChangeAspect="1"/>
            </p:cNvGraphicFramePr>
            <p:nvPr/>
          </p:nvGraphicFramePr>
          <p:xfrm>
            <a:off x="1420" y="1008"/>
            <a:ext cx="752" cy="536"/>
          </p:xfrm>
          <a:graphic>
            <a:graphicData uri="http://schemas.openxmlformats.org/presentationml/2006/ole">
              <mc:AlternateContent xmlns:mc="http://schemas.openxmlformats.org/markup-compatibility/2006">
                <mc:Choice xmlns:v="urn:schemas-microsoft-com:vml" Requires="v">
                  <p:oleObj spid="_x0000_s2050" name="Ecuación" r:id="rId3" imgW="1171543" imgH="828696" progId="Equation.3">
                    <p:embed/>
                  </p:oleObj>
                </mc:Choice>
                <mc:Fallback>
                  <p:oleObj name="Ecuación" r:id="rId3" imgW="1171543" imgH="828696" progId="Equation.3">
                    <p:embed/>
                    <p:pic>
                      <p:nvPicPr>
                        <p:cNvPr id="40972" name="Object 64">
                          <a:extLst>
                            <a:ext uri="{FF2B5EF4-FFF2-40B4-BE49-F238E27FC236}">
                              <a16:creationId xmlns:a16="http://schemas.microsoft.com/office/drawing/2014/main" id="{B1D21792-A539-4197-96C8-93BF9E8092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0" y="1008"/>
                          <a:ext cx="752" cy="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0973" name="AutoShape 65">
              <a:extLst>
                <a:ext uri="{FF2B5EF4-FFF2-40B4-BE49-F238E27FC236}">
                  <a16:creationId xmlns:a16="http://schemas.microsoft.com/office/drawing/2014/main" id="{93AD8E61-9996-4350-9D34-BDD04C061A9F}"/>
                </a:ext>
              </a:extLst>
            </p:cNvPr>
            <p:cNvSpPr>
              <a:spLocks/>
            </p:cNvSpPr>
            <p:nvPr/>
          </p:nvSpPr>
          <p:spPr bwMode="auto">
            <a:xfrm>
              <a:off x="2188" y="912"/>
              <a:ext cx="144" cy="1008"/>
            </a:xfrm>
            <a:prstGeom prst="leftBrace">
              <a:avLst>
                <a:gd name="adj1" fmla="val 58333"/>
                <a:gd name="adj2" fmla="val 50000"/>
              </a:avLst>
            </a:prstGeom>
            <a:noFill/>
            <a:ln w="28575">
              <a:solidFill>
                <a:srgbClr val="3333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eaLnBrk="1" hangingPunct="1">
                <a:spcBef>
                  <a:spcPct val="0"/>
                </a:spcBef>
                <a:buFontTx/>
                <a:buNone/>
              </a:pPr>
              <a:endParaRPr lang="es-PE" altLang="en-US" sz="1800"/>
            </a:p>
          </p:txBody>
        </p:sp>
        <p:graphicFrame>
          <p:nvGraphicFramePr>
            <p:cNvPr id="40974" name="Object 66">
              <a:extLst>
                <a:ext uri="{FF2B5EF4-FFF2-40B4-BE49-F238E27FC236}">
                  <a16:creationId xmlns:a16="http://schemas.microsoft.com/office/drawing/2014/main" id="{EDA40A88-9710-4712-A2BD-BDC42BB35CD2}"/>
                </a:ext>
              </a:extLst>
            </p:cNvPr>
            <p:cNvGraphicFramePr>
              <a:graphicFrameLocks noChangeAspect="1"/>
            </p:cNvGraphicFramePr>
            <p:nvPr/>
          </p:nvGraphicFramePr>
          <p:xfrm>
            <a:off x="2388" y="864"/>
            <a:ext cx="832" cy="536"/>
          </p:xfrm>
          <a:graphic>
            <a:graphicData uri="http://schemas.openxmlformats.org/presentationml/2006/ole">
              <mc:AlternateContent xmlns:mc="http://schemas.openxmlformats.org/markup-compatibility/2006">
                <mc:Choice xmlns:v="urn:schemas-microsoft-com:vml" Requires="v">
                  <p:oleObj spid="_x0000_s2051" name="Ecuación" r:id="rId5" imgW="1304894" imgH="828696" progId="Equation.3">
                    <p:embed/>
                  </p:oleObj>
                </mc:Choice>
                <mc:Fallback>
                  <p:oleObj name="Ecuación" r:id="rId5" imgW="1304894" imgH="828696" progId="Equation.3">
                    <p:embed/>
                    <p:pic>
                      <p:nvPicPr>
                        <p:cNvPr id="40974" name="Object 66">
                          <a:extLst>
                            <a:ext uri="{FF2B5EF4-FFF2-40B4-BE49-F238E27FC236}">
                              <a16:creationId xmlns:a16="http://schemas.microsoft.com/office/drawing/2014/main" id="{EDA40A88-9710-4712-A2BD-BDC42BB35CD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88" y="864"/>
                          <a:ext cx="832" cy="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0975" name="Object 67">
              <a:extLst>
                <a:ext uri="{FF2B5EF4-FFF2-40B4-BE49-F238E27FC236}">
                  <a16:creationId xmlns:a16="http://schemas.microsoft.com/office/drawing/2014/main" id="{4E51CD85-E9E2-4415-9563-FFC0D925F90E}"/>
                </a:ext>
              </a:extLst>
            </p:cNvPr>
            <p:cNvGraphicFramePr>
              <a:graphicFrameLocks noChangeAspect="1"/>
            </p:cNvGraphicFramePr>
            <p:nvPr/>
          </p:nvGraphicFramePr>
          <p:xfrm>
            <a:off x="2400" y="1352"/>
            <a:ext cx="712" cy="536"/>
          </p:xfrm>
          <a:graphic>
            <a:graphicData uri="http://schemas.openxmlformats.org/presentationml/2006/ole">
              <mc:AlternateContent xmlns:mc="http://schemas.openxmlformats.org/markup-compatibility/2006">
                <mc:Choice xmlns:v="urn:schemas-microsoft-com:vml" Requires="v">
                  <p:oleObj spid="_x0000_s2052" name="Ecuación" r:id="rId7" imgW="1114316" imgH="828696" progId="Equation.3">
                    <p:embed/>
                  </p:oleObj>
                </mc:Choice>
                <mc:Fallback>
                  <p:oleObj name="Ecuación" r:id="rId7" imgW="1114316" imgH="828696" progId="Equation.3">
                    <p:embed/>
                    <p:pic>
                      <p:nvPicPr>
                        <p:cNvPr id="40975" name="Object 67">
                          <a:extLst>
                            <a:ext uri="{FF2B5EF4-FFF2-40B4-BE49-F238E27FC236}">
                              <a16:creationId xmlns:a16="http://schemas.microsoft.com/office/drawing/2014/main" id="{4E51CD85-E9E2-4415-9563-FFC0D925F90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00" y="1352"/>
                          <a:ext cx="712" cy="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40965" name="Object 68">
            <a:extLst>
              <a:ext uri="{FF2B5EF4-FFF2-40B4-BE49-F238E27FC236}">
                <a16:creationId xmlns:a16="http://schemas.microsoft.com/office/drawing/2014/main" id="{E337CCA6-587A-4127-8DE9-61C4EC0D1A5A}"/>
              </a:ext>
            </a:extLst>
          </p:cNvPr>
          <p:cNvGraphicFramePr>
            <a:graphicFrameLocks noChangeAspect="1"/>
          </p:cNvGraphicFramePr>
          <p:nvPr/>
        </p:nvGraphicFramePr>
        <p:xfrm>
          <a:off x="1582738" y="3681413"/>
          <a:ext cx="2844800" cy="546100"/>
        </p:xfrm>
        <a:graphic>
          <a:graphicData uri="http://schemas.openxmlformats.org/presentationml/2006/ole">
            <mc:AlternateContent xmlns:mc="http://schemas.openxmlformats.org/markup-compatibility/2006">
              <mc:Choice xmlns:v="urn:schemas-microsoft-com:vml" Requires="v">
                <p:oleObj spid="_x0000_s2053" name="Ecuación" r:id="rId9" imgW="2828980" imgH="523941" progId="Equation.3">
                  <p:embed/>
                </p:oleObj>
              </mc:Choice>
              <mc:Fallback>
                <p:oleObj name="Ecuación" r:id="rId9" imgW="2828980" imgH="523941" progId="Equation.3">
                  <p:embed/>
                  <p:pic>
                    <p:nvPicPr>
                      <p:cNvPr id="40965" name="Object 68">
                        <a:extLst>
                          <a:ext uri="{FF2B5EF4-FFF2-40B4-BE49-F238E27FC236}">
                            <a16:creationId xmlns:a16="http://schemas.microsoft.com/office/drawing/2014/main" id="{E337CCA6-587A-4127-8DE9-61C4EC0D1A5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82738" y="3681413"/>
                        <a:ext cx="28448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0966" name="Object 69">
            <a:extLst>
              <a:ext uri="{FF2B5EF4-FFF2-40B4-BE49-F238E27FC236}">
                <a16:creationId xmlns:a16="http://schemas.microsoft.com/office/drawing/2014/main" id="{3256F359-95DB-4E5D-A3AB-609DC627C758}"/>
              </a:ext>
            </a:extLst>
          </p:cNvPr>
          <p:cNvGraphicFramePr>
            <a:graphicFrameLocks noChangeAspect="1"/>
          </p:cNvGraphicFramePr>
          <p:nvPr/>
        </p:nvGraphicFramePr>
        <p:xfrm>
          <a:off x="1185863" y="4306888"/>
          <a:ext cx="4178300" cy="850900"/>
        </p:xfrm>
        <a:graphic>
          <a:graphicData uri="http://schemas.openxmlformats.org/presentationml/2006/ole">
            <mc:AlternateContent xmlns:mc="http://schemas.openxmlformats.org/markup-compatibility/2006">
              <mc:Choice xmlns:v="urn:schemas-microsoft-com:vml" Requires="v">
                <p:oleObj spid="_x0000_s2054" name="Ecuación" r:id="rId11" imgW="4162488" imgH="828696" progId="Equation.3">
                  <p:embed/>
                </p:oleObj>
              </mc:Choice>
              <mc:Fallback>
                <p:oleObj name="Ecuación" r:id="rId11" imgW="4162488" imgH="828696" progId="Equation.3">
                  <p:embed/>
                  <p:pic>
                    <p:nvPicPr>
                      <p:cNvPr id="40966" name="Object 69">
                        <a:extLst>
                          <a:ext uri="{FF2B5EF4-FFF2-40B4-BE49-F238E27FC236}">
                            <a16:creationId xmlns:a16="http://schemas.microsoft.com/office/drawing/2014/main" id="{3256F359-95DB-4E5D-A3AB-609DC627C75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85863" y="4306888"/>
                        <a:ext cx="41783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0967" name="Object 70">
            <a:extLst>
              <a:ext uri="{FF2B5EF4-FFF2-40B4-BE49-F238E27FC236}">
                <a16:creationId xmlns:a16="http://schemas.microsoft.com/office/drawing/2014/main" id="{9DC46B37-48B4-4F91-A386-BA8B03D26F15}"/>
              </a:ext>
            </a:extLst>
          </p:cNvPr>
          <p:cNvGraphicFramePr>
            <a:graphicFrameLocks noChangeAspect="1"/>
          </p:cNvGraphicFramePr>
          <p:nvPr/>
        </p:nvGraphicFramePr>
        <p:xfrm>
          <a:off x="1257300" y="5300663"/>
          <a:ext cx="3962400" cy="850900"/>
        </p:xfrm>
        <a:graphic>
          <a:graphicData uri="http://schemas.openxmlformats.org/presentationml/2006/ole">
            <mc:AlternateContent xmlns:mc="http://schemas.openxmlformats.org/markup-compatibility/2006">
              <mc:Choice xmlns:v="urn:schemas-microsoft-com:vml" Requires="v">
                <p:oleObj spid="_x0000_s2055" name="Ecuación" r:id="rId13" imgW="3943296" imgH="828696" progId="Equation.3">
                  <p:embed/>
                </p:oleObj>
              </mc:Choice>
              <mc:Fallback>
                <p:oleObj name="Ecuación" r:id="rId13" imgW="3943296" imgH="828696" progId="Equation.3">
                  <p:embed/>
                  <p:pic>
                    <p:nvPicPr>
                      <p:cNvPr id="40967" name="Object 70">
                        <a:extLst>
                          <a:ext uri="{FF2B5EF4-FFF2-40B4-BE49-F238E27FC236}">
                            <a16:creationId xmlns:a16="http://schemas.microsoft.com/office/drawing/2014/main" id="{9DC46B37-48B4-4F91-A386-BA8B03D26F1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57300" y="5300663"/>
                        <a:ext cx="39624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40968" name="Group 75">
            <a:extLst>
              <a:ext uri="{FF2B5EF4-FFF2-40B4-BE49-F238E27FC236}">
                <a16:creationId xmlns:a16="http://schemas.microsoft.com/office/drawing/2014/main" id="{88DC910F-47E4-4D91-BEA3-13074CFBD9F5}"/>
              </a:ext>
            </a:extLst>
          </p:cNvPr>
          <p:cNvGrpSpPr>
            <a:grpSpLocks/>
          </p:cNvGrpSpPr>
          <p:nvPr/>
        </p:nvGrpSpPr>
        <p:grpSpPr bwMode="auto">
          <a:xfrm>
            <a:off x="5364163" y="4292600"/>
            <a:ext cx="3532187" cy="2057400"/>
            <a:chOff x="3135" y="2304"/>
            <a:chExt cx="2225" cy="1296"/>
          </a:xfrm>
        </p:grpSpPr>
        <p:sp>
          <p:nvSpPr>
            <p:cNvPr id="40969" name="AutoShape 71">
              <a:extLst>
                <a:ext uri="{FF2B5EF4-FFF2-40B4-BE49-F238E27FC236}">
                  <a16:creationId xmlns:a16="http://schemas.microsoft.com/office/drawing/2014/main" id="{1D526FCD-FA87-4D75-9F44-7861ECFE0A95}"/>
                </a:ext>
              </a:extLst>
            </p:cNvPr>
            <p:cNvSpPr>
              <a:spLocks/>
            </p:cNvSpPr>
            <p:nvPr/>
          </p:nvSpPr>
          <p:spPr bwMode="auto">
            <a:xfrm>
              <a:off x="3135" y="2304"/>
              <a:ext cx="48" cy="1296"/>
            </a:xfrm>
            <a:prstGeom prst="rightBracket">
              <a:avLst>
                <a:gd name="adj" fmla="val 225000"/>
              </a:avLst>
            </a:prstGeom>
            <a:noFill/>
            <a:ln w="28575">
              <a:solidFill>
                <a:srgbClr val="99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eaLnBrk="1" hangingPunct="1">
                <a:spcBef>
                  <a:spcPct val="0"/>
                </a:spcBef>
                <a:buFontTx/>
                <a:buNone/>
              </a:pPr>
              <a:endParaRPr lang="es-PE" altLang="en-US" sz="1800"/>
            </a:p>
          </p:txBody>
        </p:sp>
        <p:sp>
          <p:nvSpPr>
            <p:cNvPr id="40970" name="AutoShape 72">
              <a:extLst>
                <a:ext uri="{FF2B5EF4-FFF2-40B4-BE49-F238E27FC236}">
                  <a16:creationId xmlns:a16="http://schemas.microsoft.com/office/drawing/2014/main" id="{58425089-BE0A-432C-9F7E-9C24E56AC41D}"/>
                </a:ext>
              </a:extLst>
            </p:cNvPr>
            <p:cNvSpPr>
              <a:spLocks noChangeArrowheads="1"/>
            </p:cNvSpPr>
            <p:nvPr/>
          </p:nvSpPr>
          <p:spPr bwMode="auto">
            <a:xfrm>
              <a:off x="3286" y="2832"/>
              <a:ext cx="240" cy="119"/>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30 w 21600"/>
                <a:gd name="T13" fmla="*/ 5445 h 21600"/>
                <a:gd name="T14" fmla="*/ 18900 w 21600"/>
                <a:gd name="T15" fmla="*/ 16155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993366"/>
            </a:solidFill>
            <a:ln w="9525">
              <a:solidFill>
                <a:srgbClr val="FF6600"/>
              </a:solidFill>
              <a:miter lim="800000"/>
              <a:headEnd/>
              <a:tailEnd/>
            </a:ln>
          </p:spPr>
          <p:txBody>
            <a:bodyPr wrap="none" anchor="ctr"/>
            <a:lstStyle/>
            <a:p>
              <a:endParaRPr lang="en-US"/>
            </a:p>
          </p:txBody>
        </p:sp>
        <p:sp>
          <p:nvSpPr>
            <p:cNvPr id="40971" name="Text Box 73">
              <a:extLst>
                <a:ext uri="{FF2B5EF4-FFF2-40B4-BE49-F238E27FC236}">
                  <a16:creationId xmlns:a16="http://schemas.microsoft.com/office/drawing/2014/main" id="{07C75FBB-F1F0-413A-9355-DFCA988A9F09}"/>
                </a:ext>
              </a:extLst>
            </p:cNvPr>
            <p:cNvSpPr txBox="1">
              <a:spLocks noChangeArrowheads="1"/>
            </p:cNvSpPr>
            <p:nvPr/>
          </p:nvSpPr>
          <p:spPr bwMode="auto">
            <a:xfrm>
              <a:off x="3552" y="2592"/>
              <a:ext cx="1808"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just" eaLnBrk="1" hangingPunct="1">
                <a:spcBef>
                  <a:spcPct val="50000"/>
                </a:spcBef>
                <a:buFontTx/>
                <a:buNone/>
              </a:pPr>
              <a:r>
                <a:rPr lang="es-ES_tradnl" altLang="en-US" sz="1800">
                  <a:solidFill>
                    <a:srgbClr val="008000"/>
                  </a:solidFill>
                </a:rPr>
                <a:t>Los valores medios no dan información sobre las corrientes alternas.</a:t>
              </a:r>
              <a:endParaRPr lang="es-ES" altLang="en-US" sz="1800">
                <a:solidFill>
                  <a:srgbClr val="008000"/>
                </a:solidFill>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5">
            <a:extLst>
              <a:ext uri="{FF2B5EF4-FFF2-40B4-BE49-F238E27FC236}">
                <a16:creationId xmlns:a16="http://schemas.microsoft.com/office/drawing/2014/main" id="{89179174-A9D4-4BFE-8EC7-FEA955C4DA18}"/>
              </a:ext>
            </a:extLst>
          </p:cNvPr>
          <p:cNvSpPr txBox="1">
            <a:spLocks noChangeArrowheads="1"/>
          </p:cNvSpPr>
          <p:nvPr/>
        </p:nvSpPr>
        <p:spPr bwMode="auto">
          <a:xfrm>
            <a:off x="895350" y="549275"/>
            <a:ext cx="7924800" cy="892175"/>
          </a:xfrm>
          <a:prstGeom prst="rect">
            <a:avLst/>
          </a:prstGeom>
          <a:noFill/>
          <a:ln w="9525">
            <a:noFill/>
            <a:miter lim="800000"/>
            <a:headEnd/>
            <a:tailEnd/>
          </a:ln>
        </p:spPr>
        <p:txBody>
          <a:bodyPr>
            <a:spAutoFit/>
          </a:bodyPr>
          <a:lstStyle/>
          <a:p>
            <a:pPr eaLnBrk="1" hangingPunct="1">
              <a:spcBef>
                <a:spcPct val="50000"/>
              </a:spcBef>
              <a:defRPr/>
            </a:pPr>
            <a:r>
              <a:rPr lang="es-ES_tradnl" sz="2600" dirty="0">
                <a:solidFill>
                  <a:srgbClr val="C61010"/>
                </a:solidFill>
                <a:latin typeface="+mj-lt"/>
                <a:ea typeface="+mj-ea"/>
                <a:cs typeface="+mj-cs"/>
              </a:rPr>
              <a:t>Caracterización de las corrientes alternas utilizando valores eficaces</a:t>
            </a:r>
            <a:endParaRPr lang="es-ES" sz="2600" dirty="0">
              <a:solidFill>
                <a:srgbClr val="C61010"/>
              </a:solidFill>
              <a:latin typeface="+mj-lt"/>
              <a:ea typeface="+mj-ea"/>
              <a:cs typeface="+mj-cs"/>
            </a:endParaRPr>
          </a:p>
        </p:txBody>
      </p:sp>
      <p:grpSp>
        <p:nvGrpSpPr>
          <p:cNvPr id="41987" name="Group 77">
            <a:extLst>
              <a:ext uri="{FF2B5EF4-FFF2-40B4-BE49-F238E27FC236}">
                <a16:creationId xmlns:a16="http://schemas.microsoft.com/office/drawing/2014/main" id="{4D50E640-532B-4C52-83B2-3E9787E6DA5F}"/>
              </a:ext>
            </a:extLst>
          </p:cNvPr>
          <p:cNvGrpSpPr>
            <a:grpSpLocks/>
          </p:cNvGrpSpPr>
          <p:nvPr/>
        </p:nvGrpSpPr>
        <p:grpSpPr bwMode="auto">
          <a:xfrm>
            <a:off x="2949575" y="1425401"/>
            <a:ext cx="2559050" cy="1244600"/>
            <a:chOff x="1460" y="608"/>
            <a:chExt cx="1612" cy="784"/>
          </a:xfrm>
        </p:grpSpPr>
        <p:graphicFrame>
          <p:nvGraphicFramePr>
            <p:cNvPr id="42001" name="Object 61">
              <a:extLst>
                <a:ext uri="{FF2B5EF4-FFF2-40B4-BE49-F238E27FC236}">
                  <a16:creationId xmlns:a16="http://schemas.microsoft.com/office/drawing/2014/main" id="{39075ADF-C3BF-4BF3-BA0B-786DB285F0E1}"/>
                </a:ext>
              </a:extLst>
            </p:cNvPr>
            <p:cNvGraphicFramePr>
              <a:graphicFrameLocks noChangeAspect="1"/>
            </p:cNvGraphicFramePr>
            <p:nvPr/>
          </p:nvGraphicFramePr>
          <p:xfrm>
            <a:off x="1460" y="836"/>
            <a:ext cx="672" cy="304"/>
          </p:xfrm>
          <a:graphic>
            <a:graphicData uri="http://schemas.openxmlformats.org/presentationml/2006/ole">
              <mc:AlternateContent xmlns:mc="http://schemas.openxmlformats.org/markup-compatibility/2006">
                <mc:Choice xmlns:v="urn:schemas-microsoft-com:vml" Requires="v">
                  <p:oleObj spid="_x0000_s3074" name="Ecuación" r:id="rId3" imgW="1047641" imgH="466715" progId="Equation.3">
                    <p:embed/>
                  </p:oleObj>
                </mc:Choice>
                <mc:Fallback>
                  <p:oleObj name="Ecuación" r:id="rId3" imgW="1047641" imgH="466715" progId="Equation.3">
                    <p:embed/>
                    <p:pic>
                      <p:nvPicPr>
                        <p:cNvPr id="42001" name="Object 61">
                          <a:extLst>
                            <a:ext uri="{FF2B5EF4-FFF2-40B4-BE49-F238E27FC236}">
                              <a16:creationId xmlns:a16="http://schemas.microsoft.com/office/drawing/2014/main" id="{39075ADF-C3BF-4BF3-BA0B-786DB285F0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0" y="836"/>
                          <a:ext cx="672"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2002" name="AutoShape 62">
              <a:extLst>
                <a:ext uri="{FF2B5EF4-FFF2-40B4-BE49-F238E27FC236}">
                  <a16:creationId xmlns:a16="http://schemas.microsoft.com/office/drawing/2014/main" id="{79BD1A40-EEB0-444D-9D47-76C93ADBA94E}"/>
                </a:ext>
              </a:extLst>
            </p:cNvPr>
            <p:cNvSpPr>
              <a:spLocks/>
            </p:cNvSpPr>
            <p:nvPr/>
          </p:nvSpPr>
          <p:spPr bwMode="auto">
            <a:xfrm>
              <a:off x="2188" y="624"/>
              <a:ext cx="110" cy="768"/>
            </a:xfrm>
            <a:prstGeom prst="leftBrace">
              <a:avLst>
                <a:gd name="adj1" fmla="val 58182"/>
                <a:gd name="adj2" fmla="val 50000"/>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eaLnBrk="1" hangingPunct="1">
                <a:spcBef>
                  <a:spcPct val="0"/>
                </a:spcBef>
                <a:buFontTx/>
                <a:buNone/>
              </a:pPr>
              <a:endParaRPr lang="es-PE" altLang="en-US" sz="1800"/>
            </a:p>
          </p:txBody>
        </p:sp>
        <p:graphicFrame>
          <p:nvGraphicFramePr>
            <p:cNvPr id="42003" name="Object 66">
              <a:extLst>
                <a:ext uri="{FF2B5EF4-FFF2-40B4-BE49-F238E27FC236}">
                  <a16:creationId xmlns:a16="http://schemas.microsoft.com/office/drawing/2014/main" id="{76D66932-11D4-44AD-8697-06046D77BF17}"/>
                </a:ext>
              </a:extLst>
            </p:cNvPr>
            <p:cNvGraphicFramePr>
              <a:graphicFrameLocks noChangeAspect="1"/>
            </p:cNvGraphicFramePr>
            <p:nvPr/>
          </p:nvGraphicFramePr>
          <p:xfrm>
            <a:off x="2320" y="608"/>
            <a:ext cx="752" cy="304"/>
          </p:xfrm>
          <a:graphic>
            <a:graphicData uri="http://schemas.openxmlformats.org/presentationml/2006/ole">
              <mc:AlternateContent xmlns:mc="http://schemas.openxmlformats.org/markup-compatibility/2006">
                <mc:Choice xmlns:v="urn:schemas-microsoft-com:vml" Requires="v">
                  <p:oleObj spid="_x0000_s3075" name="Ecuación" r:id="rId5" imgW="1171543" imgH="466715" progId="Equation.3">
                    <p:embed/>
                  </p:oleObj>
                </mc:Choice>
                <mc:Fallback>
                  <p:oleObj name="Ecuación" r:id="rId5" imgW="1171543" imgH="466715" progId="Equation.3">
                    <p:embed/>
                    <p:pic>
                      <p:nvPicPr>
                        <p:cNvPr id="42003" name="Object 66">
                          <a:extLst>
                            <a:ext uri="{FF2B5EF4-FFF2-40B4-BE49-F238E27FC236}">
                              <a16:creationId xmlns:a16="http://schemas.microsoft.com/office/drawing/2014/main" id="{76D66932-11D4-44AD-8697-06046D77BF1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20" y="608"/>
                          <a:ext cx="752"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2004" name="Object 67">
              <a:extLst>
                <a:ext uri="{FF2B5EF4-FFF2-40B4-BE49-F238E27FC236}">
                  <a16:creationId xmlns:a16="http://schemas.microsoft.com/office/drawing/2014/main" id="{1A5E48E1-A89B-42D6-82F4-2B5851DF786D}"/>
                </a:ext>
              </a:extLst>
            </p:cNvPr>
            <p:cNvGraphicFramePr>
              <a:graphicFrameLocks noChangeAspect="1"/>
            </p:cNvGraphicFramePr>
            <p:nvPr/>
          </p:nvGraphicFramePr>
          <p:xfrm>
            <a:off x="2352" y="992"/>
            <a:ext cx="648" cy="304"/>
          </p:xfrm>
          <a:graphic>
            <a:graphicData uri="http://schemas.openxmlformats.org/presentationml/2006/ole">
              <mc:AlternateContent xmlns:mc="http://schemas.openxmlformats.org/markup-compatibility/2006">
                <mc:Choice xmlns:v="urn:schemas-microsoft-com:vml" Requires="v">
                  <p:oleObj spid="_x0000_s3076" name="Ecuación" r:id="rId7" imgW="1009579" imgH="466715" progId="Equation.3">
                    <p:embed/>
                  </p:oleObj>
                </mc:Choice>
                <mc:Fallback>
                  <p:oleObj name="Ecuación" r:id="rId7" imgW="1009579" imgH="466715" progId="Equation.3">
                    <p:embed/>
                    <p:pic>
                      <p:nvPicPr>
                        <p:cNvPr id="42004" name="Object 67">
                          <a:extLst>
                            <a:ext uri="{FF2B5EF4-FFF2-40B4-BE49-F238E27FC236}">
                              <a16:creationId xmlns:a16="http://schemas.microsoft.com/office/drawing/2014/main" id="{1A5E48E1-A89B-42D6-82F4-2B5851DF786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52" y="992"/>
                          <a:ext cx="648"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10" name="Text Box 74">
            <a:extLst>
              <a:ext uri="{FF2B5EF4-FFF2-40B4-BE49-F238E27FC236}">
                <a16:creationId xmlns:a16="http://schemas.microsoft.com/office/drawing/2014/main" id="{225919AB-E837-443C-8DED-79CD9865F8C2}"/>
              </a:ext>
            </a:extLst>
          </p:cNvPr>
          <p:cNvSpPr txBox="1">
            <a:spLocks noChangeArrowheads="1"/>
          </p:cNvSpPr>
          <p:nvPr/>
        </p:nvSpPr>
        <p:spPr bwMode="auto">
          <a:xfrm>
            <a:off x="1403350" y="5445125"/>
            <a:ext cx="63373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50000"/>
              </a:spcBef>
              <a:buFontTx/>
              <a:buNone/>
            </a:pPr>
            <a:r>
              <a:rPr lang="es-ES_tradnl" altLang="en-US" sz="1800" dirty="0">
                <a:solidFill>
                  <a:srgbClr val="0070C0"/>
                </a:solidFill>
              </a:rPr>
              <a:t>Los voltímetros y amperímetros están diseñados para medir valores eficaces de la corriente o la tensión.</a:t>
            </a:r>
            <a:endParaRPr lang="es-ES" altLang="en-US" sz="1800" dirty="0">
              <a:solidFill>
                <a:srgbClr val="0070C0"/>
              </a:solidFill>
            </a:endParaRPr>
          </a:p>
        </p:txBody>
      </p:sp>
      <p:grpSp>
        <p:nvGrpSpPr>
          <p:cNvPr id="3" name="Group 140">
            <a:extLst>
              <a:ext uri="{FF2B5EF4-FFF2-40B4-BE49-F238E27FC236}">
                <a16:creationId xmlns:a16="http://schemas.microsoft.com/office/drawing/2014/main" id="{5F3F70B9-231C-4CE8-810C-6EB2A9DAC63D}"/>
              </a:ext>
            </a:extLst>
          </p:cNvPr>
          <p:cNvGrpSpPr>
            <a:grpSpLocks/>
          </p:cNvGrpSpPr>
          <p:nvPr/>
        </p:nvGrpSpPr>
        <p:grpSpPr bwMode="auto">
          <a:xfrm>
            <a:off x="742950" y="2624138"/>
            <a:ext cx="7975600" cy="1219200"/>
            <a:chOff x="468" y="1296"/>
            <a:chExt cx="5024" cy="768"/>
          </a:xfrm>
        </p:grpSpPr>
        <p:graphicFrame>
          <p:nvGraphicFramePr>
            <p:cNvPr id="41996" name="Object 68">
              <a:extLst>
                <a:ext uri="{FF2B5EF4-FFF2-40B4-BE49-F238E27FC236}">
                  <a16:creationId xmlns:a16="http://schemas.microsoft.com/office/drawing/2014/main" id="{16B34DE3-9F82-4FAA-B1DE-1E98DB63AF83}"/>
                </a:ext>
              </a:extLst>
            </p:cNvPr>
            <p:cNvGraphicFramePr>
              <a:graphicFrameLocks noChangeAspect="1"/>
            </p:cNvGraphicFramePr>
            <p:nvPr/>
          </p:nvGraphicFramePr>
          <p:xfrm>
            <a:off x="468" y="1528"/>
            <a:ext cx="3992" cy="536"/>
          </p:xfrm>
          <a:graphic>
            <a:graphicData uri="http://schemas.openxmlformats.org/presentationml/2006/ole">
              <mc:AlternateContent xmlns:mc="http://schemas.openxmlformats.org/markup-compatibility/2006">
                <mc:Choice xmlns:v="urn:schemas-microsoft-com:vml" Requires="v">
                  <p:oleObj spid="_x0000_s3077" name="Ecuación" r:id="rId9" imgW="6314997" imgH="828696" progId="Equation.3">
                    <p:embed/>
                  </p:oleObj>
                </mc:Choice>
                <mc:Fallback>
                  <p:oleObj name="Ecuación" r:id="rId9" imgW="6314997" imgH="828696" progId="Equation.3">
                    <p:embed/>
                    <p:pic>
                      <p:nvPicPr>
                        <p:cNvPr id="41996" name="Object 68">
                          <a:extLst>
                            <a:ext uri="{FF2B5EF4-FFF2-40B4-BE49-F238E27FC236}">
                              <a16:creationId xmlns:a16="http://schemas.microsoft.com/office/drawing/2014/main" id="{16B34DE3-9F82-4FAA-B1DE-1E98DB63AF8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8" y="1528"/>
                          <a:ext cx="3992" cy="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41997" name="Group 78">
              <a:extLst>
                <a:ext uri="{FF2B5EF4-FFF2-40B4-BE49-F238E27FC236}">
                  <a16:creationId xmlns:a16="http://schemas.microsoft.com/office/drawing/2014/main" id="{65324BCE-3904-43E7-8C64-47656F0C487D}"/>
                </a:ext>
              </a:extLst>
            </p:cNvPr>
            <p:cNvGrpSpPr>
              <a:grpSpLocks/>
            </p:cNvGrpSpPr>
            <p:nvPr/>
          </p:nvGrpSpPr>
          <p:grpSpPr bwMode="auto">
            <a:xfrm>
              <a:off x="4404" y="1296"/>
              <a:ext cx="1088" cy="704"/>
              <a:chOff x="4176" y="1296"/>
              <a:chExt cx="1088" cy="704"/>
            </a:xfrm>
          </p:grpSpPr>
          <p:graphicFrame>
            <p:nvGraphicFramePr>
              <p:cNvPr id="41998" name="Object 69">
                <a:extLst>
                  <a:ext uri="{FF2B5EF4-FFF2-40B4-BE49-F238E27FC236}">
                    <a16:creationId xmlns:a16="http://schemas.microsoft.com/office/drawing/2014/main" id="{B1EF2936-C685-4280-93E9-617E6A2686C3}"/>
                  </a:ext>
                </a:extLst>
              </p:cNvPr>
              <p:cNvGraphicFramePr>
                <a:graphicFrameLocks noChangeAspect="1"/>
              </p:cNvGraphicFramePr>
              <p:nvPr/>
            </p:nvGraphicFramePr>
            <p:xfrm>
              <a:off x="4560" y="1584"/>
              <a:ext cx="560" cy="352"/>
            </p:xfrm>
            <a:graphic>
              <a:graphicData uri="http://schemas.openxmlformats.org/presentationml/2006/ole">
                <mc:AlternateContent xmlns:mc="http://schemas.openxmlformats.org/markup-compatibility/2006">
                  <mc:Choice xmlns:v="urn:schemas-microsoft-com:vml" Requires="v">
                    <p:oleObj spid="_x0000_s3078" name="Ecuación" r:id="rId11" imgW="866780" imgH="542836" progId="Equation.3">
                      <p:embed/>
                    </p:oleObj>
                  </mc:Choice>
                  <mc:Fallback>
                    <p:oleObj name="Ecuación" r:id="rId11" imgW="866780" imgH="542836" progId="Equation.3">
                      <p:embed/>
                      <p:pic>
                        <p:nvPicPr>
                          <p:cNvPr id="41998" name="Object 69">
                            <a:extLst>
                              <a:ext uri="{FF2B5EF4-FFF2-40B4-BE49-F238E27FC236}">
                                <a16:creationId xmlns:a16="http://schemas.microsoft.com/office/drawing/2014/main" id="{B1EF2936-C685-4280-93E9-617E6A2686C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60" y="1584"/>
                            <a:ext cx="560"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999" name="AutoShape 70">
                <a:extLst>
                  <a:ext uri="{FF2B5EF4-FFF2-40B4-BE49-F238E27FC236}">
                    <a16:creationId xmlns:a16="http://schemas.microsoft.com/office/drawing/2014/main" id="{23CA396E-EC22-4EF9-9765-A2FF936C4AFE}"/>
                  </a:ext>
                </a:extLst>
              </p:cNvPr>
              <p:cNvSpPr>
                <a:spLocks noChangeArrowheads="1"/>
              </p:cNvSpPr>
              <p:nvPr/>
            </p:nvSpPr>
            <p:spPr bwMode="auto">
              <a:xfrm>
                <a:off x="4176" y="1296"/>
                <a:ext cx="432" cy="240"/>
              </a:xfrm>
              <a:prstGeom prst="curvedDownArrow">
                <a:avLst>
                  <a:gd name="adj1" fmla="val 36000"/>
                  <a:gd name="adj2" fmla="val 72000"/>
                  <a:gd name="adj3" fmla="val 33333"/>
                </a:avLst>
              </a:prstGeom>
              <a:gradFill rotWithShape="0">
                <a:gsLst>
                  <a:gs pos="0">
                    <a:srgbClr val="990000"/>
                  </a:gs>
                  <a:gs pos="100000">
                    <a:srgbClr val="FFCC00"/>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eaLnBrk="1" hangingPunct="1">
                  <a:spcBef>
                    <a:spcPct val="0"/>
                  </a:spcBef>
                  <a:buFontTx/>
                  <a:buNone/>
                </a:pPr>
                <a:endParaRPr lang="es-PE" altLang="en-US" sz="1800"/>
              </a:p>
            </p:txBody>
          </p:sp>
          <p:sp>
            <p:nvSpPr>
              <p:cNvPr id="42000" name="Rectangle 75">
                <a:extLst>
                  <a:ext uri="{FF2B5EF4-FFF2-40B4-BE49-F238E27FC236}">
                    <a16:creationId xmlns:a16="http://schemas.microsoft.com/office/drawing/2014/main" id="{6A5C418C-08C6-4965-9CB8-BD60EBF582FC}"/>
                  </a:ext>
                </a:extLst>
              </p:cNvPr>
              <p:cNvSpPr>
                <a:spLocks noChangeArrowheads="1"/>
              </p:cNvSpPr>
              <p:nvPr/>
            </p:nvSpPr>
            <p:spPr bwMode="auto">
              <a:xfrm>
                <a:off x="4488" y="1552"/>
                <a:ext cx="776" cy="448"/>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eaLnBrk="1" hangingPunct="1">
                  <a:spcBef>
                    <a:spcPct val="0"/>
                  </a:spcBef>
                  <a:buFontTx/>
                  <a:buNone/>
                </a:pPr>
                <a:endParaRPr lang="es-PE" altLang="en-US" sz="1800"/>
              </a:p>
            </p:txBody>
          </p:sp>
        </p:grpSp>
      </p:grpSp>
      <p:grpSp>
        <p:nvGrpSpPr>
          <p:cNvPr id="6" name="Group 141">
            <a:extLst>
              <a:ext uri="{FF2B5EF4-FFF2-40B4-BE49-F238E27FC236}">
                <a16:creationId xmlns:a16="http://schemas.microsoft.com/office/drawing/2014/main" id="{DDCBC652-E2CA-4D0A-AB32-5A4808F5148C}"/>
              </a:ext>
            </a:extLst>
          </p:cNvPr>
          <p:cNvGrpSpPr>
            <a:grpSpLocks/>
          </p:cNvGrpSpPr>
          <p:nvPr/>
        </p:nvGrpSpPr>
        <p:grpSpPr bwMode="auto">
          <a:xfrm>
            <a:off x="977900" y="3995738"/>
            <a:ext cx="7740650" cy="1346200"/>
            <a:chOff x="616" y="2160"/>
            <a:chExt cx="4876" cy="848"/>
          </a:xfrm>
        </p:grpSpPr>
        <p:graphicFrame>
          <p:nvGraphicFramePr>
            <p:cNvPr id="41991" name="Object 71">
              <a:extLst>
                <a:ext uri="{FF2B5EF4-FFF2-40B4-BE49-F238E27FC236}">
                  <a16:creationId xmlns:a16="http://schemas.microsoft.com/office/drawing/2014/main" id="{60104CC8-9425-4440-84B3-D6B02A5A3FE2}"/>
                </a:ext>
              </a:extLst>
            </p:cNvPr>
            <p:cNvGraphicFramePr>
              <a:graphicFrameLocks noChangeAspect="1"/>
            </p:cNvGraphicFramePr>
            <p:nvPr/>
          </p:nvGraphicFramePr>
          <p:xfrm>
            <a:off x="616" y="2160"/>
            <a:ext cx="3696" cy="536"/>
          </p:xfrm>
          <a:graphic>
            <a:graphicData uri="http://schemas.openxmlformats.org/presentationml/2006/ole">
              <mc:AlternateContent xmlns:mc="http://schemas.openxmlformats.org/markup-compatibility/2006">
                <mc:Choice xmlns:v="urn:schemas-microsoft-com:vml" Requires="v">
                  <p:oleObj spid="_x0000_s3079" name="Ecuación" r:id="rId13" imgW="5848269" imgH="828696" progId="Equation.3">
                    <p:embed/>
                  </p:oleObj>
                </mc:Choice>
                <mc:Fallback>
                  <p:oleObj name="Ecuación" r:id="rId13" imgW="5848269" imgH="828696" progId="Equation.3">
                    <p:embed/>
                    <p:pic>
                      <p:nvPicPr>
                        <p:cNvPr id="41991" name="Object 71">
                          <a:extLst>
                            <a:ext uri="{FF2B5EF4-FFF2-40B4-BE49-F238E27FC236}">
                              <a16:creationId xmlns:a16="http://schemas.microsoft.com/office/drawing/2014/main" id="{60104CC8-9425-4440-84B3-D6B02A5A3FE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6" y="2160"/>
                          <a:ext cx="3696" cy="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41992" name="Group 79">
              <a:extLst>
                <a:ext uri="{FF2B5EF4-FFF2-40B4-BE49-F238E27FC236}">
                  <a16:creationId xmlns:a16="http://schemas.microsoft.com/office/drawing/2014/main" id="{C81D26F8-A520-4824-9104-7C2F69FD0B83}"/>
                </a:ext>
              </a:extLst>
            </p:cNvPr>
            <p:cNvGrpSpPr>
              <a:grpSpLocks/>
            </p:cNvGrpSpPr>
            <p:nvPr/>
          </p:nvGrpSpPr>
          <p:grpSpPr bwMode="auto">
            <a:xfrm>
              <a:off x="4308" y="2304"/>
              <a:ext cx="1184" cy="704"/>
              <a:chOff x="4080" y="2304"/>
              <a:chExt cx="1184" cy="704"/>
            </a:xfrm>
          </p:grpSpPr>
          <p:graphicFrame>
            <p:nvGraphicFramePr>
              <p:cNvPr id="41993" name="Object 72">
                <a:extLst>
                  <a:ext uri="{FF2B5EF4-FFF2-40B4-BE49-F238E27FC236}">
                    <a16:creationId xmlns:a16="http://schemas.microsoft.com/office/drawing/2014/main" id="{CF285B1A-65F3-4CE8-BA61-83F7AD596EC8}"/>
                  </a:ext>
                </a:extLst>
              </p:cNvPr>
              <p:cNvGraphicFramePr>
                <a:graphicFrameLocks noChangeAspect="1"/>
              </p:cNvGraphicFramePr>
              <p:nvPr/>
            </p:nvGraphicFramePr>
            <p:xfrm>
              <a:off x="4560" y="2352"/>
              <a:ext cx="520" cy="352"/>
            </p:xfrm>
            <a:graphic>
              <a:graphicData uri="http://schemas.openxmlformats.org/presentationml/2006/ole">
                <mc:AlternateContent xmlns:mc="http://schemas.openxmlformats.org/markup-compatibility/2006">
                  <mc:Choice xmlns:v="urn:schemas-microsoft-com:vml" Requires="v">
                    <p:oleObj spid="_x0000_s3080" name="Ecuación" r:id="rId15" imgW="809553" imgH="542836" progId="Equation.3">
                      <p:embed/>
                    </p:oleObj>
                  </mc:Choice>
                  <mc:Fallback>
                    <p:oleObj name="Ecuación" r:id="rId15" imgW="809553" imgH="542836" progId="Equation.3">
                      <p:embed/>
                      <p:pic>
                        <p:nvPicPr>
                          <p:cNvPr id="41993" name="Object 72">
                            <a:extLst>
                              <a:ext uri="{FF2B5EF4-FFF2-40B4-BE49-F238E27FC236}">
                                <a16:creationId xmlns:a16="http://schemas.microsoft.com/office/drawing/2014/main" id="{CF285B1A-65F3-4CE8-BA61-83F7AD596EC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560" y="2352"/>
                            <a:ext cx="520"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994" name="AutoShape 73">
                <a:extLst>
                  <a:ext uri="{FF2B5EF4-FFF2-40B4-BE49-F238E27FC236}">
                    <a16:creationId xmlns:a16="http://schemas.microsoft.com/office/drawing/2014/main" id="{ED454415-4A6F-40B2-AE40-EAC94AAD7DCA}"/>
                  </a:ext>
                </a:extLst>
              </p:cNvPr>
              <p:cNvSpPr>
                <a:spLocks noChangeArrowheads="1"/>
              </p:cNvSpPr>
              <p:nvPr/>
            </p:nvSpPr>
            <p:spPr bwMode="auto">
              <a:xfrm>
                <a:off x="4080" y="2768"/>
                <a:ext cx="480" cy="240"/>
              </a:xfrm>
              <a:prstGeom prst="curvedUpArrow">
                <a:avLst>
                  <a:gd name="adj1" fmla="val 40000"/>
                  <a:gd name="adj2" fmla="val 80000"/>
                  <a:gd name="adj3" fmla="val 33333"/>
                </a:avLst>
              </a:prstGeom>
              <a:gradFill rotWithShape="0">
                <a:gsLst>
                  <a:gs pos="0">
                    <a:srgbClr val="FFCC00"/>
                  </a:gs>
                  <a:gs pos="100000">
                    <a:srgbClr val="990000"/>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eaLnBrk="1" hangingPunct="1">
                  <a:spcBef>
                    <a:spcPct val="0"/>
                  </a:spcBef>
                  <a:buFontTx/>
                  <a:buNone/>
                </a:pPr>
                <a:endParaRPr lang="es-PE" altLang="en-US" sz="1800"/>
              </a:p>
            </p:txBody>
          </p:sp>
          <p:sp>
            <p:nvSpPr>
              <p:cNvPr id="41995" name="Rectangle 76">
                <a:extLst>
                  <a:ext uri="{FF2B5EF4-FFF2-40B4-BE49-F238E27FC236}">
                    <a16:creationId xmlns:a16="http://schemas.microsoft.com/office/drawing/2014/main" id="{BFAFF4E3-1CDB-4F67-936E-FA14C7F26F4C}"/>
                  </a:ext>
                </a:extLst>
              </p:cNvPr>
              <p:cNvSpPr>
                <a:spLocks noChangeArrowheads="1"/>
              </p:cNvSpPr>
              <p:nvPr/>
            </p:nvSpPr>
            <p:spPr bwMode="auto">
              <a:xfrm>
                <a:off x="4488" y="2304"/>
                <a:ext cx="776" cy="448"/>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eaLnBrk="1" hangingPunct="1">
                  <a:spcBef>
                    <a:spcPct val="0"/>
                  </a:spcBef>
                  <a:buFontTx/>
                  <a:buNone/>
                </a:pPr>
                <a:endParaRPr lang="es-PE" altLang="en-US" sz="1800"/>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ppt_w/2"/>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ppt_w</p:attrName>
                                        </p:attrNameLst>
                                      </p:cBhvr>
                                      <p:tavLst>
                                        <p:tav tm="0">
                                          <p:val>
                                            <p:fltVal val="0"/>
                                          </p:val>
                                        </p:tav>
                                        <p:tav tm="100000">
                                          <p:val>
                                            <p:strVal val="#ppt_w"/>
                                          </p:val>
                                        </p:tav>
                                      </p:tavLst>
                                    </p:anim>
                                    <p:anim calcmode="lin" valueType="num">
                                      <p:cBhvr>
                                        <p:cTn id="10"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8"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ppt_x</p:attrName>
                                        </p:attrNameLst>
                                      </p:cBhvr>
                                      <p:tavLst>
                                        <p:tav tm="0">
                                          <p:val>
                                            <p:strVal val="#ppt_x-#ppt_w/2"/>
                                          </p:val>
                                        </p:tav>
                                        <p:tav tm="100000">
                                          <p:val>
                                            <p:strVal val="#ppt_x"/>
                                          </p:val>
                                        </p:tav>
                                      </p:tavLst>
                                    </p:anim>
                                    <p:anim calcmode="lin" valueType="num">
                                      <p:cBhvr>
                                        <p:cTn id="16" dur="500" fill="hold"/>
                                        <p:tgtEl>
                                          <p:spTgt spid="6"/>
                                        </p:tgtEl>
                                        <p:attrNameLst>
                                          <p:attrName>ppt_y</p:attrName>
                                        </p:attrNameLst>
                                      </p:cBhvr>
                                      <p:tavLst>
                                        <p:tav tm="0">
                                          <p:val>
                                            <p:strVal val="#ppt_y"/>
                                          </p:val>
                                        </p:tav>
                                        <p:tav tm="100000">
                                          <p:val>
                                            <p:strVal val="#ppt_y"/>
                                          </p:val>
                                        </p:tav>
                                      </p:tavLst>
                                    </p:anim>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linds(horizontal)">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75">
            <a:extLst>
              <a:ext uri="{FF2B5EF4-FFF2-40B4-BE49-F238E27FC236}">
                <a16:creationId xmlns:a16="http://schemas.microsoft.com/office/drawing/2014/main" id="{107CAB9B-39E0-48D8-A79B-654009E2DF1D}"/>
              </a:ext>
            </a:extLst>
          </p:cNvPr>
          <p:cNvSpPr>
            <a:spLocks noChangeArrowheads="1"/>
          </p:cNvSpPr>
          <p:nvPr/>
        </p:nvSpPr>
        <p:spPr bwMode="auto">
          <a:xfrm>
            <a:off x="457200" y="274638"/>
            <a:ext cx="82296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eaLnBrk="1" hangingPunct="1">
              <a:lnSpc>
                <a:spcPct val="90000"/>
              </a:lnSpc>
              <a:spcBef>
                <a:spcPct val="0"/>
              </a:spcBef>
              <a:buFontTx/>
              <a:buNone/>
            </a:pPr>
            <a:endParaRPr lang="en-US" altLang="en-US" sz="2800" i="1">
              <a:solidFill>
                <a:schemeClr val="hlink"/>
              </a:solidFill>
              <a:latin typeface="Monotype Corsiva" panose="03010101010201010101" pitchFamily="66" charset="0"/>
            </a:endParaRPr>
          </a:p>
        </p:txBody>
      </p:sp>
      <p:sp>
        <p:nvSpPr>
          <p:cNvPr id="43011" name="Rectangle 178">
            <a:extLst>
              <a:ext uri="{FF2B5EF4-FFF2-40B4-BE49-F238E27FC236}">
                <a16:creationId xmlns:a16="http://schemas.microsoft.com/office/drawing/2014/main" id="{F8ECD0E3-7C59-43B0-8FB5-AB1203384421}"/>
              </a:ext>
            </a:extLst>
          </p:cNvPr>
          <p:cNvSpPr>
            <a:spLocks noGrp="1" noChangeArrowheads="1"/>
          </p:cNvSpPr>
          <p:nvPr>
            <p:ph type="title" idx="4294967295"/>
          </p:nvPr>
        </p:nvSpPr>
        <p:spPr>
          <a:xfrm>
            <a:off x="0" y="773113"/>
            <a:ext cx="8207375" cy="495300"/>
          </a:xfrm>
        </p:spPr>
        <p:txBody>
          <a:bodyPr/>
          <a:lstStyle/>
          <a:p>
            <a:r>
              <a:rPr lang="es-MX" altLang="en-US" sz="2400" dirty="0">
                <a:solidFill>
                  <a:srgbClr val="C00000"/>
                </a:solidFill>
              </a:rPr>
              <a:t>Voltaje de corriente alterna (CA) y de corriente directa (CD)</a:t>
            </a:r>
            <a:endParaRPr lang="en-US" altLang="en-US" sz="2400" dirty="0">
              <a:solidFill>
                <a:srgbClr val="C00000"/>
              </a:solidFill>
            </a:endParaRPr>
          </a:p>
        </p:txBody>
      </p:sp>
      <p:pic>
        <p:nvPicPr>
          <p:cNvPr id="43012" name="Picture 179">
            <a:extLst>
              <a:ext uri="{FF2B5EF4-FFF2-40B4-BE49-F238E27FC236}">
                <a16:creationId xmlns:a16="http://schemas.microsoft.com/office/drawing/2014/main" id="{0AC3A312-F297-414C-AF17-640059E3B1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2800" y="1412875"/>
            <a:ext cx="7597775" cy="412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Text Box 180">
            <a:extLst>
              <a:ext uri="{FF2B5EF4-FFF2-40B4-BE49-F238E27FC236}">
                <a16:creationId xmlns:a16="http://schemas.microsoft.com/office/drawing/2014/main" id="{CBCFE502-EC3F-40E9-B483-140F438CCE00}"/>
              </a:ext>
            </a:extLst>
          </p:cNvPr>
          <p:cNvSpPr txBox="1">
            <a:spLocks noChangeArrowheads="1"/>
          </p:cNvSpPr>
          <p:nvPr/>
        </p:nvSpPr>
        <p:spPr bwMode="auto">
          <a:xfrm>
            <a:off x="1476375" y="5589588"/>
            <a:ext cx="71278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just" eaLnBrk="1" hangingPunct="1">
              <a:spcBef>
                <a:spcPct val="0"/>
              </a:spcBef>
            </a:pPr>
            <a:r>
              <a:rPr lang="es-MX" altLang="en-US" sz="1800" dirty="0">
                <a:solidFill>
                  <a:srgbClr val="C00000"/>
                </a:solidFill>
              </a:rPr>
              <a:t> voltaje alterno de un contacto de alimentación de 120 V, </a:t>
            </a:r>
          </a:p>
          <a:p>
            <a:pPr algn="just" eaLnBrk="1" hangingPunct="1">
              <a:spcBef>
                <a:spcPct val="0"/>
              </a:spcBef>
            </a:pPr>
            <a:r>
              <a:rPr lang="es-MX" altLang="en-US" sz="1800" dirty="0">
                <a:solidFill>
                  <a:srgbClr val="526BE8"/>
                </a:solidFill>
              </a:rPr>
              <a:t> voltaje resultante de conectar diez acumuladores de 12V en serie</a:t>
            </a:r>
            <a:endParaRPr lang="en-US" altLang="en-US" sz="1800" i="1"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7F4BB167-D2C3-4A29-BF52-D8638E50F331}"/>
              </a:ext>
            </a:extLst>
          </p:cNvPr>
          <p:cNvSpPr>
            <a:spLocks noGrp="1" noChangeArrowheads="1"/>
          </p:cNvSpPr>
          <p:nvPr>
            <p:ph type="title"/>
          </p:nvPr>
        </p:nvSpPr>
        <p:spPr>
          <a:xfrm>
            <a:off x="1042988" y="615950"/>
            <a:ext cx="7200900" cy="796925"/>
          </a:xfrm>
        </p:spPr>
        <p:txBody>
          <a:bodyPr anchor="t">
            <a:normAutofit fontScale="90000"/>
          </a:bodyPr>
          <a:lstStyle/>
          <a:p>
            <a:r>
              <a:rPr lang="es-MX" altLang="en-US" sz="2800"/>
              <a:t>Valor rms de un voltaje senoidal y valor de corriente directa equivalente</a:t>
            </a:r>
            <a:r>
              <a:rPr lang="en-US" altLang="en-US" sz="2800"/>
              <a:t> </a:t>
            </a:r>
          </a:p>
        </p:txBody>
      </p:sp>
      <p:sp>
        <p:nvSpPr>
          <p:cNvPr id="45059" name="Rectangle 3">
            <a:extLst>
              <a:ext uri="{FF2B5EF4-FFF2-40B4-BE49-F238E27FC236}">
                <a16:creationId xmlns:a16="http://schemas.microsoft.com/office/drawing/2014/main" id="{1E1286D7-D97F-4771-AADF-A8908955677A}"/>
              </a:ext>
            </a:extLst>
          </p:cNvPr>
          <p:cNvSpPr>
            <a:spLocks noGrp="1" noChangeArrowheads="1"/>
          </p:cNvSpPr>
          <p:nvPr>
            <p:ph idx="1"/>
          </p:nvPr>
        </p:nvSpPr>
        <p:spPr>
          <a:xfrm>
            <a:off x="755650" y="1600200"/>
            <a:ext cx="7993063" cy="4525963"/>
          </a:xfrm>
        </p:spPr>
        <p:txBody>
          <a:bodyPr/>
          <a:lstStyle/>
          <a:p>
            <a:pPr marL="0" indent="6350" algn="just">
              <a:buFontTx/>
              <a:buNone/>
            </a:pPr>
            <a:r>
              <a:rPr lang="es-MX" altLang="en-US" sz="2600"/>
              <a:t>El valor eficaz de un voltaje es un valor equivalente de corriente directa que al ser aplicado a una resistencia resulta en la misma disipación de potencia que dicho valor de CD</a:t>
            </a:r>
            <a:r>
              <a:rPr lang="en-US" altLang="en-US" sz="2600"/>
              <a:t>.</a:t>
            </a:r>
          </a:p>
        </p:txBody>
      </p:sp>
      <p:pic>
        <p:nvPicPr>
          <p:cNvPr id="45060" name="Picture 4">
            <a:extLst>
              <a:ext uri="{FF2B5EF4-FFF2-40B4-BE49-F238E27FC236}">
                <a16:creationId xmlns:a16="http://schemas.microsoft.com/office/drawing/2014/main" id="{F8517C10-65B5-4934-A50E-03E0D5449A2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350" y="3597275"/>
            <a:ext cx="6697663"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1B1244F3-8D97-4FE8-8A12-EC9F31E3BE60}"/>
              </a:ext>
            </a:extLst>
          </p:cNvPr>
          <p:cNvSpPr>
            <a:spLocks noGrp="1" noChangeArrowheads="1"/>
          </p:cNvSpPr>
          <p:nvPr>
            <p:ph type="title"/>
          </p:nvPr>
        </p:nvSpPr>
        <p:spPr>
          <a:xfrm>
            <a:off x="2987675" y="620713"/>
            <a:ext cx="2736850" cy="431800"/>
          </a:xfrm>
        </p:spPr>
        <p:txBody>
          <a:bodyPr anchor="t">
            <a:normAutofit fontScale="90000"/>
          </a:bodyPr>
          <a:lstStyle/>
          <a:p>
            <a:r>
              <a:rPr lang="es-MX" altLang="en-US" sz="2800"/>
              <a:t>Valor rms</a:t>
            </a:r>
            <a:endParaRPr lang="en-US" altLang="en-US" sz="2800"/>
          </a:p>
        </p:txBody>
      </p:sp>
      <p:sp>
        <p:nvSpPr>
          <p:cNvPr id="46083" name="Rectangle 5">
            <a:extLst>
              <a:ext uri="{FF2B5EF4-FFF2-40B4-BE49-F238E27FC236}">
                <a16:creationId xmlns:a16="http://schemas.microsoft.com/office/drawing/2014/main" id="{81CCDD28-62BA-4D6E-9B83-99FDE3610702}"/>
              </a:ext>
            </a:extLst>
          </p:cNvPr>
          <p:cNvSpPr>
            <a:spLocks noChangeArrowheads="1"/>
          </p:cNvSpPr>
          <p:nvPr/>
        </p:nvSpPr>
        <p:spPr bwMode="auto">
          <a:xfrm>
            <a:off x="0" y="31575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eaLnBrk="1" hangingPunct="1">
              <a:spcBef>
                <a:spcPct val="0"/>
              </a:spcBef>
              <a:buFontTx/>
              <a:buNone/>
            </a:pPr>
            <a:endParaRPr lang="es-PE" altLang="en-US" sz="1800"/>
          </a:p>
        </p:txBody>
      </p:sp>
      <p:pic>
        <p:nvPicPr>
          <p:cNvPr id="46084" name="Picture 8406138" descr="S9Picture 8406138">
            <a:extLst>
              <a:ext uri="{FF2B5EF4-FFF2-40B4-BE49-F238E27FC236}">
                <a16:creationId xmlns:a16="http://schemas.microsoft.com/office/drawing/2014/main" id="{DAD89435-60BE-493A-8089-45CAA62D802D}"/>
              </a:ext>
            </a:extLst>
          </p:cNvPr>
          <p:cNvPicPr>
            <a:picLocks noChangeAspect="1" noChangeArrowheads="1"/>
          </p:cNvPicPr>
          <p:nvPr>
            <p:custDataLst>
              <p:tags r:id="rId1"/>
            </p:custDataLst>
          </p:nvPr>
        </p:nvPicPr>
        <p:blipFill>
          <a:blip r:embed="rId5">
            <a:clrChange>
              <a:clrFrom>
                <a:srgbClr val="986E76"/>
              </a:clrFrom>
              <a:clrTo>
                <a:srgbClr val="986E76">
                  <a:alpha val="0"/>
                </a:srgbClr>
              </a:clrTo>
            </a:clrChange>
            <a:extLst>
              <a:ext uri="{28A0092B-C50C-407E-A947-70E740481C1C}">
                <a14:useLocalDpi xmlns:a14="http://schemas.microsoft.com/office/drawing/2010/main" val="0"/>
              </a:ext>
            </a:extLst>
          </a:blip>
          <a:srcRect/>
          <a:stretch>
            <a:fillRect/>
          </a:stretch>
        </p:blipFill>
        <p:spPr bwMode="auto">
          <a:xfrm>
            <a:off x="1023938" y="1268413"/>
            <a:ext cx="729297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Rectangle 7">
            <a:extLst>
              <a:ext uri="{FF2B5EF4-FFF2-40B4-BE49-F238E27FC236}">
                <a16:creationId xmlns:a16="http://schemas.microsoft.com/office/drawing/2014/main" id="{542B07DE-EBCD-4169-B2C1-40DB2C373145}"/>
              </a:ext>
            </a:extLst>
          </p:cNvPr>
          <p:cNvSpPr>
            <a:spLocks noChangeArrowheads="1"/>
          </p:cNvSpPr>
          <p:nvPr/>
        </p:nvSpPr>
        <p:spPr bwMode="auto">
          <a:xfrm>
            <a:off x="0" y="31670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eaLnBrk="1" hangingPunct="1">
              <a:spcBef>
                <a:spcPct val="0"/>
              </a:spcBef>
              <a:buFontTx/>
              <a:buNone/>
            </a:pPr>
            <a:endParaRPr lang="es-PE" altLang="en-US" sz="1800"/>
          </a:p>
        </p:txBody>
      </p:sp>
      <p:pic>
        <p:nvPicPr>
          <p:cNvPr id="46086" name="Picture 9240626" descr="S9Picture 9240626">
            <a:extLst>
              <a:ext uri="{FF2B5EF4-FFF2-40B4-BE49-F238E27FC236}">
                <a16:creationId xmlns:a16="http://schemas.microsoft.com/office/drawing/2014/main" id="{8EB9ACE0-4A99-4106-9099-7D0E3FCCC22A}"/>
              </a:ext>
            </a:extLst>
          </p:cNvPr>
          <p:cNvPicPr>
            <a:picLocks noChangeAspect="1" noChangeArrowheads="1"/>
          </p:cNvPicPr>
          <p:nvPr>
            <p:custDataLst>
              <p:tags r:id="rId2"/>
            </p:custDataLst>
          </p:nvPr>
        </p:nvPicPr>
        <p:blipFill>
          <a:blip r:embed="rId6">
            <a:clrChange>
              <a:clrFrom>
                <a:srgbClr val="986E76"/>
              </a:clrFrom>
              <a:clrTo>
                <a:srgbClr val="986E76">
                  <a:alpha val="0"/>
                </a:srgbClr>
              </a:clrTo>
            </a:clrChange>
            <a:extLst>
              <a:ext uri="{28A0092B-C50C-407E-A947-70E740481C1C}">
                <a14:useLocalDpi xmlns:a14="http://schemas.microsoft.com/office/drawing/2010/main" val="0"/>
              </a:ext>
            </a:extLst>
          </a:blip>
          <a:srcRect/>
          <a:stretch>
            <a:fillRect/>
          </a:stretch>
        </p:blipFill>
        <p:spPr bwMode="auto">
          <a:xfrm>
            <a:off x="107950" y="3068638"/>
            <a:ext cx="89154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7" name="Rectangle 9">
            <a:extLst>
              <a:ext uri="{FF2B5EF4-FFF2-40B4-BE49-F238E27FC236}">
                <a16:creationId xmlns:a16="http://schemas.microsoft.com/office/drawing/2014/main" id="{E99177B2-EBA8-45BD-A9FE-7448FE8D8337}"/>
              </a:ext>
            </a:extLst>
          </p:cNvPr>
          <p:cNvSpPr>
            <a:spLocks noChangeArrowheads="1"/>
          </p:cNvSpPr>
          <p:nvPr/>
        </p:nvSpPr>
        <p:spPr bwMode="auto">
          <a:xfrm>
            <a:off x="0" y="29718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eaLnBrk="1" hangingPunct="1">
              <a:spcBef>
                <a:spcPct val="0"/>
              </a:spcBef>
              <a:buFontTx/>
              <a:buNone/>
            </a:pPr>
            <a:endParaRPr lang="es-PE" altLang="en-US" sz="1800"/>
          </a:p>
        </p:txBody>
      </p:sp>
      <p:pic>
        <p:nvPicPr>
          <p:cNvPr id="11272" name="Picture 7222543" descr="S9Picture 7222543">
            <a:extLst>
              <a:ext uri="{FF2B5EF4-FFF2-40B4-BE49-F238E27FC236}">
                <a16:creationId xmlns:a16="http://schemas.microsoft.com/office/drawing/2014/main" id="{2F8A2E7A-300E-4FE9-820F-AA2475DFD703}"/>
              </a:ext>
            </a:extLst>
          </p:cNvPr>
          <p:cNvPicPr>
            <a:picLocks noChangeAspect="1" noChangeArrowheads="1"/>
          </p:cNvPicPr>
          <p:nvPr>
            <p:custDataLst>
              <p:tags r:id="rId3"/>
            </p:custDataLst>
          </p:nvPr>
        </p:nvPicPr>
        <p:blipFill>
          <a:blip r:embed="rId7" cstate="print">
            <a:clrChange>
              <a:clrFrom>
                <a:srgbClr val="986E76"/>
              </a:clrFrom>
              <a:clrTo>
                <a:srgbClr val="986E76">
                  <a:alpha val="0"/>
                </a:srgbClr>
              </a:clrTo>
            </a:clrChange>
            <a:duotone>
              <a:prstClr val="black"/>
              <a:schemeClr val="accent4">
                <a:tint val="45000"/>
                <a:satMod val="400000"/>
              </a:schemeClr>
            </a:duotone>
          </a:blip>
          <a:srcRect/>
          <a:stretch>
            <a:fillRect/>
          </a:stretch>
        </p:blipFill>
        <p:spPr bwMode="auto">
          <a:xfrm>
            <a:off x="3022600" y="4365104"/>
            <a:ext cx="3136900" cy="1727200"/>
          </a:xfrm>
          <a:prstGeom prst="rect">
            <a:avLst/>
          </a:prstGeom>
          <a:noFill/>
          <a:ln w="9525">
            <a:noFill/>
            <a:miter lim="800000"/>
            <a:headEnd/>
            <a:tailEnd/>
          </a:ln>
        </p:spPr>
      </p:pic>
      <p:sp>
        <p:nvSpPr>
          <p:cNvPr id="46089" name="Text Box 10">
            <a:extLst>
              <a:ext uri="{FF2B5EF4-FFF2-40B4-BE49-F238E27FC236}">
                <a16:creationId xmlns:a16="http://schemas.microsoft.com/office/drawing/2014/main" id="{B45FCFA3-A385-43E2-A828-114EF2BECE8C}"/>
              </a:ext>
            </a:extLst>
          </p:cNvPr>
          <p:cNvSpPr txBox="1">
            <a:spLocks noChangeArrowheads="1"/>
          </p:cNvSpPr>
          <p:nvPr/>
        </p:nvSpPr>
        <p:spPr bwMode="auto">
          <a:xfrm>
            <a:off x="377825" y="2420938"/>
            <a:ext cx="14986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eaLnBrk="1" hangingPunct="1">
              <a:spcBef>
                <a:spcPct val="0"/>
              </a:spcBef>
              <a:buFontTx/>
              <a:buNone/>
            </a:pPr>
            <a:r>
              <a:rPr lang="es-MX" altLang="en-US" sz="1800"/>
              <a:t>Onda senoidal</a:t>
            </a:r>
            <a:endParaRPr lang="en-US" altLang="en-US" sz="18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260A6316-242A-4B3E-AD50-8FB6E8E26926}"/>
              </a:ext>
            </a:extLst>
          </p:cNvPr>
          <p:cNvSpPr>
            <a:spLocks noGrp="1" noChangeArrowheads="1"/>
          </p:cNvSpPr>
          <p:nvPr>
            <p:ph type="title"/>
          </p:nvPr>
        </p:nvSpPr>
        <p:spPr>
          <a:xfrm>
            <a:off x="468313" y="1341438"/>
            <a:ext cx="2628900" cy="4175125"/>
          </a:xfrm>
        </p:spPr>
        <p:txBody>
          <a:bodyPr anchor="t">
            <a:normAutofit fontScale="90000"/>
          </a:bodyPr>
          <a:lstStyle/>
          <a:p>
            <a:pPr>
              <a:lnSpc>
                <a:spcPct val="110000"/>
              </a:lnSpc>
            </a:pPr>
            <a:r>
              <a:rPr lang="es-MX" altLang="en-US">
                <a:solidFill>
                  <a:schemeClr val="tx1"/>
                </a:solidFill>
              </a:rPr>
              <a:t>Voltaje sinusoidal, elevado al cuadrado, valor promedio del valor al cuadrado, y raíz del promedio de la función al cuadrado</a:t>
            </a:r>
            <a:r>
              <a:rPr lang="en-US" altLang="en-US">
                <a:solidFill>
                  <a:schemeClr val="tx1"/>
                </a:solidFill>
              </a:rPr>
              <a:t>.</a:t>
            </a:r>
          </a:p>
        </p:txBody>
      </p:sp>
      <p:pic>
        <p:nvPicPr>
          <p:cNvPr id="47107" name="Picture 4">
            <a:extLst>
              <a:ext uri="{FF2B5EF4-FFF2-40B4-BE49-F238E27FC236}">
                <a16:creationId xmlns:a16="http://schemas.microsoft.com/office/drawing/2014/main" id="{8E215C8B-48AD-4BC1-BAFD-93C23BA8FB3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475" y="404813"/>
            <a:ext cx="4621213" cy="638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05E51858-DAF6-4003-9436-E4BA4A7E4EFC}"/>
              </a:ext>
            </a:extLst>
          </p:cNvPr>
          <p:cNvSpPr>
            <a:spLocks noGrp="1" noChangeArrowheads="1"/>
          </p:cNvSpPr>
          <p:nvPr>
            <p:ph type="title"/>
          </p:nvPr>
        </p:nvSpPr>
        <p:spPr/>
        <p:txBody>
          <a:bodyPr/>
          <a:lstStyle/>
          <a:p>
            <a:pPr eaLnBrk="1" hangingPunct="1"/>
            <a:r>
              <a:rPr lang="es-ES" altLang="en-US" sz="3200"/>
              <a:t>CIRCUITO “R” – INTENSIDAD (I) y POTENCIA (P)</a:t>
            </a:r>
          </a:p>
        </p:txBody>
      </p:sp>
      <p:sp>
        <p:nvSpPr>
          <p:cNvPr id="48131" name="Rectangle 3">
            <a:extLst>
              <a:ext uri="{FF2B5EF4-FFF2-40B4-BE49-F238E27FC236}">
                <a16:creationId xmlns:a16="http://schemas.microsoft.com/office/drawing/2014/main" id="{82793846-6B48-4EC1-84CA-2EBE53855BD8}"/>
              </a:ext>
            </a:extLst>
          </p:cNvPr>
          <p:cNvSpPr>
            <a:spLocks noGrp="1" noChangeArrowheads="1"/>
          </p:cNvSpPr>
          <p:nvPr>
            <p:ph idx="1"/>
          </p:nvPr>
        </p:nvSpPr>
        <p:spPr>
          <a:xfrm>
            <a:off x="1763713" y="1600200"/>
            <a:ext cx="5472112" cy="388938"/>
          </a:xfrm>
        </p:spPr>
        <p:txBody>
          <a:bodyPr/>
          <a:lstStyle/>
          <a:p>
            <a:r>
              <a:rPr lang="es-ES" altLang="en-US" sz="1600" b="1"/>
              <a:t>Intensidad Instantánea i(t) e Intensidad Eficaz I </a:t>
            </a:r>
            <a:r>
              <a:rPr lang="es-ES" altLang="en-US" sz="1600"/>
              <a:t> </a:t>
            </a:r>
          </a:p>
        </p:txBody>
      </p:sp>
      <p:pic>
        <p:nvPicPr>
          <p:cNvPr id="48132" name="Picture 6" descr="http://www.tuveras.com/electrotecnia/circuito_R/circuitoR.gif">
            <a:extLst>
              <a:ext uri="{FF2B5EF4-FFF2-40B4-BE49-F238E27FC236}">
                <a16:creationId xmlns:a16="http://schemas.microsoft.com/office/drawing/2014/main" id="{50E8AD5B-2B54-4C3F-8CF8-E617EE6067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1916113"/>
            <a:ext cx="540067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5 Rectángulo">
            <a:extLst>
              <a:ext uri="{FF2B5EF4-FFF2-40B4-BE49-F238E27FC236}">
                <a16:creationId xmlns:a16="http://schemas.microsoft.com/office/drawing/2014/main" id="{D98E8CB9-E8A0-4313-B005-45EC1D1CED42}"/>
              </a:ext>
            </a:extLst>
          </p:cNvPr>
          <p:cNvSpPr>
            <a:spLocks noChangeArrowheads="1"/>
          </p:cNvSpPr>
          <p:nvPr/>
        </p:nvSpPr>
        <p:spPr bwMode="auto">
          <a:xfrm>
            <a:off x="2484438" y="5805488"/>
            <a:ext cx="43195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eaLnBrk="1" hangingPunct="1">
              <a:spcBef>
                <a:spcPct val="0"/>
              </a:spcBef>
              <a:buFontTx/>
              <a:buNone/>
            </a:pPr>
            <a:r>
              <a:rPr lang="es-ES" altLang="en-US" sz="1600"/>
              <a:t>v(t) = √2 V sen(</a:t>
            </a:r>
            <a:r>
              <a:rPr lang="el-GR" altLang="en-US" sz="1600">
                <a:latin typeface="Times New Roman" panose="02020603050405020304" pitchFamily="18" charset="0"/>
                <a:cs typeface="Times New Roman" panose="02020603050405020304" pitchFamily="18" charset="0"/>
              </a:rPr>
              <a:t>ω</a:t>
            </a:r>
            <a:r>
              <a:rPr lang="es-ES" altLang="en-US" sz="1600"/>
              <a:t>t)                i(t) = √2 I sen(</a:t>
            </a:r>
            <a:r>
              <a:rPr lang="el-GR" altLang="en-US" sz="1600">
                <a:latin typeface="Times New Roman" panose="02020603050405020304" pitchFamily="18" charset="0"/>
                <a:cs typeface="Times New Roman" panose="02020603050405020304" pitchFamily="18" charset="0"/>
              </a:rPr>
              <a:t>ω</a:t>
            </a:r>
            <a:r>
              <a:rPr lang="es-ES" altLang="en-US" sz="1600"/>
              <a:t>t)</a:t>
            </a:r>
          </a:p>
        </p:txBody>
      </p:sp>
      <p:sp>
        <p:nvSpPr>
          <p:cNvPr id="48134" name="8 Rectángulo">
            <a:extLst>
              <a:ext uri="{FF2B5EF4-FFF2-40B4-BE49-F238E27FC236}">
                <a16:creationId xmlns:a16="http://schemas.microsoft.com/office/drawing/2014/main" id="{02FDC7B1-3142-4BC5-BF3D-F2F21CE97294}"/>
              </a:ext>
            </a:extLst>
          </p:cNvPr>
          <p:cNvSpPr>
            <a:spLocks noChangeArrowheads="1"/>
          </p:cNvSpPr>
          <p:nvPr/>
        </p:nvSpPr>
        <p:spPr bwMode="auto">
          <a:xfrm>
            <a:off x="6804025" y="3284538"/>
            <a:ext cx="23399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s-ES" altLang="en-US" sz="1200" b="1"/>
              <a:t>V: tensión en Voltios (V)</a:t>
            </a:r>
          </a:p>
          <a:p>
            <a:pPr eaLnBrk="1" hangingPunct="1">
              <a:spcBef>
                <a:spcPct val="0"/>
              </a:spcBef>
              <a:buFontTx/>
              <a:buNone/>
            </a:pPr>
            <a:r>
              <a:rPr lang="es-ES" altLang="en-US" sz="1200" b="1"/>
              <a:t>I: intensidad en Amperios (A)</a:t>
            </a:r>
            <a:endParaRPr lang="es-ES" altLang="en-US" sz="1200"/>
          </a:p>
          <a:p>
            <a:pPr eaLnBrk="1" hangingPunct="1">
              <a:spcBef>
                <a:spcPct val="0"/>
              </a:spcBef>
              <a:buFontTx/>
              <a:buNone/>
            </a:pPr>
            <a:r>
              <a:rPr lang="es-ES" altLang="en-US" sz="1200" b="1"/>
              <a:t>R: resistencia en ohmios (</a:t>
            </a:r>
            <a:r>
              <a:rPr lang="el-GR" altLang="en-US" sz="1200" b="1"/>
              <a:t>Ω</a:t>
            </a:r>
            <a:r>
              <a:rPr lang="es-ES" altLang="en-US" sz="1200" b="1"/>
              <a:t>)</a:t>
            </a:r>
            <a:endParaRPr lang="es-ES" altLang="en-US" sz="1200"/>
          </a:p>
        </p:txBody>
      </p:sp>
      <p:sp>
        <p:nvSpPr>
          <p:cNvPr id="48135" name="12 Rectángulo">
            <a:extLst>
              <a:ext uri="{FF2B5EF4-FFF2-40B4-BE49-F238E27FC236}">
                <a16:creationId xmlns:a16="http://schemas.microsoft.com/office/drawing/2014/main" id="{A5F77610-094E-47BD-9E79-FBB78A379DAB}"/>
              </a:ext>
            </a:extLst>
          </p:cNvPr>
          <p:cNvSpPr>
            <a:spLocks noChangeArrowheads="1"/>
          </p:cNvSpPr>
          <p:nvPr/>
        </p:nvSpPr>
        <p:spPr bwMode="auto">
          <a:xfrm>
            <a:off x="3203575" y="3357563"/>
            <a:ext cx="720725" cy="142875"/>
          </a:xfrm>
          <a:prstGeom prst="rect">
            <a:avLst/>
          </a:prstGeom>
          <a:solidFill>
            <a:schemeClr val="bg1"/>
          </a:solidFill>
          <a:ln w="9525" algn="ctr">
            <a:solidFill>
              <a:schemeClr val="bg1"/>
            </a:solidFill>
            <a:round/>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eaLnBrk="1" hangingPunct="1">
              <a:spcBef>
                <a:spcPct val="0"/>
              </a:spcBef>
              <a:buFontTx/>
              <a:buNone/>
            </a:pPr>
            <a:endParaRPr lang="es-PE" altLang="en-US" sz="1800">
              <a:solidFill>
                <a:schemeClr val="bg1"/>
              </a:solidFill>
            </a:endParaRPr>
          </a:p>
        </p:txBody>
      </p:sp>
      <p:sp>
        <p:nvSpPr>
          <p:cNvPr id="48136" name="14 Rectángulo redondeado">
            <a:extLst>
              <a:ext uri="{FF2B5EF4-FFF2-40B4-BE49-F238E27FC236}">
                <a16:creationId xmlns:a16="http://schemas.microsoft.com/office/drawing/2014/main" id="{1A67BAF9-0454-4A6F-A13E-4D90BB7E3C0F}"/>
              </a:ext>
            </a:extLst>
          </p:cNvPr>
          <p:cNvSpPr>
            <a:spLocks noChangeArrowheads="1"/>
          </p:cNvSpPr>
          <p:nvPr/>
        </p:nvSpPr>
        <p:spPr bwMode="auto">
          <a:xfrm>
            <a:off x="2771775" y="4581525"/>
            <a:ext cx="504825" cy="142875"/>
          </a:xfrm>
          <a:prstGeom prst="roundRect">
            <a:avLst>
              <a:gd name="adj" fmla="val 16667"/>
            </a:avLst>
          </a:prstGeom>
          <a:solidFill>
            <a:schemeClr val="bg1"/>
          </a:solidFill>
          <a:ln w="9525" algn="ctr">
            <a:solidFill>
              <a:schemeClr val="bg1"/>
            </a:solidFill>
            <a:round/>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eaLnBrk="1" hangingPunct="1">
              <a:spcBef>
                <a:spcPct val="0"/>
              </a:spcBef>
              <a:buFontTx/>
              <a:buNone/>
            </a:pPr>
            <a:endParaRPr lang="es-PE" altLang="en-US" sz="18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www.tuveras.com/electrotecnia/circuito_R/potenciaP.gif">
            <a:extLst>
              <a:ext uri="{FF2B5EF4-FFF2-40B4-BE49-F238E27FC236}">
                <a16:creationId xmlns:a16="http://schemas.microsoft.com/office/drawing/2014/main" id="{FA29A1BB-73E0-4327-BD96-7D806CB7F1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765175"/>
            <a:ext cx="6911975" cy="577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Rectangle 3">
            <a:extLst>
              <a:ext uri="{FF2B5EF4-FFF2-40B4-BE49-F238E27FC236}">
                <a16:creationId xmlns:a16="http://schemas.microsoft.com/office/drawing/2014/main" id="{6EFCA9AC-EE08-46E3-AE48-3007A8DD9D8B}"/>
              </a:ext>
            </a:extLst>
          </p:cNvPr>
          <p:cNvSpPr>
            <a:spLocks noGrp="1" noChangeArrowheads="1"/>
          </p:cNvSpPr>
          <p:nvPr>
            <p:ph idx="1"/>
          </p:nvPr>
        </p:nvSpPr>
        <p:spPr>
          <a:xfrm>
            <a:off x="1763713" y="476250"/>
            <a:ext cx="5472112" cy="388938"/>
          </a:xfrm>
        </p:spPr>
        <p:txBody>
          <a:bodyPr/>
          <a:lstStyle/>
          <a:p>
            <a:r>
              <a:rPr lang="es-ES" altLang="en-US" sz="1600" b="1"/>
              <a:t>Potencia Instantánea p(t) y Potencia Media P</a:t>
            </a:r>
            <a:endParaRPr lang="es-ES" altLang="en-US" sz="1600"/>
          </a:p>
        </p:txBody>
      </p:sp>
      <p:sp>
        <p:nvSpPr>
          <p:cNvPr id="49156" name="8 Rectángulo">
            <a:extLst>
              <a:ext uri="{FF2B5EF4-FFF2-40B4-BE49-F238E27FC236}">
                <a16:creationId xmlns:a16="http://schemas.microsoft.com/office/drawing/2014/main" id="{F0CAC751-D9E4-4628-89C8-38A730D9B2CC}"/>
              </a:ext>
            </a:extLst>
          </p:cNvPr>
          <p:cNvSpPr>
            <a:spLocks noChangeArrowheads="1"/>
          </p:cNvSpPr>
          <p:nvPr/>
        </p:nvSpPr>
        <p:spPr bwMode="auto">
          <a:xfrm>
            <a:off x="2555875" y="5930900"/>
            <a:ext cx="23034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s-ES" altLang="en-US" sz="1200"/>
              <a:t>Potencia P en Watios (W); Tensión (V);  Intensidad (A); Resistencia (</a:t>
            </a:r>
            <a:r>
              <a:rPr lang="el-GR" altLang="en-US" sz="1200"/>
              <a:t>Ω</a:t>
            </a:r>
            <a:r>
              <a:rPr lang="es-ES" altLang="en-US" sz="1200"/>
              <a:t>)</a:t>
            </a:r>
          </a:p>
        </p:txBody>
      </p:sp>
      <p:sp>
        <p:nvSpPr>
          <p:cNvPr id="49157" name="Text Box 67">
            <a:extLst>
              <a:ext uri="{FF2B5EF4-FFF2-40B4-BE49-F238E27FC236}">
                <a16:creationId xmlns:a16="http://schemas.microsoft.com/office/drawing/2014/main" id="{3AC1C71C-63B7-40C7-83A8-9C3D25E28922}"/>
              </a:ext>
            </a:extLst>
          </p:cNvPr>
          <p:cNvSpPr txBox="1">
            <a:spLocks noChangeArrowheads="1"/>
          </p:cNvSpPr>
          <p:nvPr/>
        </p:nvSpPr>
        <p:spPr bwMode="auto">
          <a:xfrm>
            <a:off x="395288" y="908050"/>
            <a:ext cx="4032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50000"/>
              </a:spcBef>
              <a:buFontTx/>
              <a:buNone/>
            </a:pPr>
            <a:r>
              <a:rPr lang="es-ES" altLang="en-US" sz="1400">
                <a:solidFill>
                  <a:srgbClr val="CC9900"/>
                </a:solidFill>
              </a:rPr>
              <a:t>Como la resistencia no introduce diferencia de fase entre corriente y voltaje, podemos escribir:</a:t>
            </a:r>
          </a:p>
        </p:txBody>
      </p:sp>
      <p:sp>
        <p:nvSpPr>
          <p:cNvPr id="11" name="Text Box 73">
            <a:extLst>
              <a:ext uri="{FF2B5EF4-FFF2-40B4-BE49-F238E27FC236}">
                <a16:creationId xmlns:a16="http://schemas.microsoft.com/office/drawing/2014/main" id="{5F509791-90A1-4F55-812B-7E75FBC2B63B}"/>
              </a:ext>
            </a:extLst>
          </p:cNvPr>
          <p:cNvSpPr txBox="1">
            <a:spLocks noChangeArrowheads="1"/>
          </p:cNvSpPr>
          <p:nvPr/>
        </p:nvSpPr>
        <p:spPr bwMode="auto">
          <a:xfrm>
            <a:off x="3779838" y="6443663"/>
            <a:ext cx="5364162"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50000"/>
              </a:spcBef>
              <a:buFontTx/>
              <a:buNone/>
            </a:pPr>
            <a:r>
              <a:rPr lang="es-ES" altLang="en-US" sz="1400">
                <a:solidFill>
                  <a:srgbClr val="FFC000"/>
                </a:solidFill>
              </a:rPr>
              <a:t>La resistencia disipa energía en forma de calor por efecto Joule</a:t>
            </a:r>
            <a:r>
              <a:rPr lang="es-ES_tradnl" altLang="en-US" sz="1800">
                <a:solidFill>
                  <a:srgbClr val="FFC000"/>
                </a:solidFill>
              </a:rPr>
              <a:t>.</a:t>
            </a:r>
            <a:endParaRPr lang="es-ES" altLang="en-US" sz="1800">
              <a:solidFill>
                <a:srgbClr val="FFC000"/>
              </a:solidFill>
            </a:endParaRPr>
          </a:p>
        </p:txBody>
      </p:sp>
      <p:sp>
        <p:nvSpPr>
          <p:cNvPr id="49159" name="12 Rectángulo">
            <a:extLst>
              <a:ext uri="{FF2B5EF4-FFF2-40B4-BE49-F238E27FC236}">
                <a16:creationId xmlns:a16="http://schemas.microsoft.com/office/drawing/2014/main" id="{8E8313BF-3694-411B-9846-74EBC57EB672}"/>
              </a:ext>
            </a:extLst>
          </p:cNvPr>
          <p:cNvSpPr>
            <a:spLocks noChangeArrowheads="1"/>
          </p:cNvSpPr>
          <p:nvPr/>
        </p:nvSpPr>
        <p:spPr bwMode="auto">
          <a:xfrm>
            <a:off x="2071688" y="3071813"/>
            <a:ext cx="785812" cy="142875"/>
          </a:xfrm>
          <a:prstGeom prst="rect">
            <a:avLst/>
          </a:prstGeom>
          <a:solidFill>
            <a:schemeClr val="bg1"/>
          </a:solidFill>
          <a:ln w="9525" algn="ctr">
            <a:solidFill>
              <a:schemeClr val="bg1"/>
            </a:solidFill>
            <a:round/>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eaLnBrk="1" hangingPunct="1">
              <a:spcBef>
                <a:spcPct val="0"/>
              </a:spcBef>
              <a:buFontTx/>
              <a:buNone/>
            </a:pPr>
            <a:endParaRPr lang="es-PE" altLang="en-US" sz="1800">
              <a:solidFill>
                <a:schemeClr val="bg1"/>
              </a:solidFill>
            </a:endParaRPr>
          </a:p>
        </p:txBody>
      </p:sp>
      <p:sp>
        <p:nvSpPr>
          <p:cNvPr id="8" name="7 Rectángulo">
            <a:extLst>
              <a:ext uri="{FF2B5EF4-FFF2-40B4-BE49-F238E27FC236}">
                <a16:creationId xmlns:a16="http://schemas.microsoft.com/office/drawing/2014/main" id="{92978786-4697-4A58-B554-B1DD4A5A9093}"/>
              </a:ext>
            </a:extLst>
          </p:cNvPr>
          <p:cNvSpPr/>
          <p:nvPr/>
        </p:nvSpPr>
        <p:spPr bwMode="auto">
          <a:xfrm>
            <a:off x="6929438" y="2357438"/>
            <a:ext cx="214312" cy="142875"/>
          </a:xfrm>
          <a:prstGeom prst="rect">
            <a:avLst/>
          </a:prstGeom>
          <a:solidFill>
            <a:schemeClr val="bg1"/>
          </a:solidFill>
          <a:ln w="9525" cap="flat" cmpd="sng" algn="ctr">
            <a:noFill/>
            <a:prstDash val="solid"/>
            <a:round/>
            <a:headEnd type="none" w="med" len="med"/>
            <a:tailEnd type="none" w="med" len="med"/>
          </a:ln>
          <a:effectLst>
            <a:outerShdw blurRad="50800" dist="50800" dir="5400000" algn="ctr" rotWithShape="0">
              <a:schemeClr val="bg1"/>
            </a:outerShdw>
          </a:effectLst>
        </p:spPr>
        <p:txBody>
          <a:bodyPr/>
          <a:lstStyle/>
          <a:p>
            <a:pPr algn="r" eaLnBrk="1" hangingPunct="1">
              <a:defRPr/>
            </a:pPr>
            <a:endParaRPr lang="es-ES">
              <a:latin typeface="Arial" charset="0"/>
            </a:endParaRPr>
          </a:p>
        </p:txBody>
      </p:sp>
      <p:sp>
        <p:nvSpPr>
          <p:cNvPr id="49161" name="8 Rectángulo">
            <a:extLst>
              <a:ext uri="{FF2B5EF4-FFF2-40B4-BE49-F238E27FC236}">
                <a16:creationId xmlns:a16="http://schemas.microsoft.com/office/drawing/2014/main" id="{C7BA31B1-BA07-4D04-9A81-A36BC5F83492}"/>
              </a:ext>
            </a:extLst>
          </p:cNvPr>
          <p:cNvSpPr>
            <a:spLocks noChangeArrowheads="1"/>
          </p:cNvSpPr>
          <p:nvPr/>
        </p:nvSpPr>
        <p:spPr bwMode="auto">
          <a:xfrm>
            <a:off x="6357938" y="2357438"/>
            <a:ext cx="500062" cy="142875"/>
          </a:xfrm>
          <a:prstGeom prst="rect">
            <a:avLst/>
          </a:prstGeom>
          <a:solidFill>
            <a:srgbClr val="F4DAAA"/>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eaLnBrk="1" hangingPunct="1">
              <a:spcBef>
                <a:spcPct val="0"/>
              </a:spcBef>
              <a:buFontTx/>
              <a:buNone/>
            </a:pPr>
            <a:endParaRPr lang="es-PE" altLang="en-US" sz="1800"/>
          </a:p>
        </p:txBody>
      </p:sp>
      <p:sp>
        <p:nvSpPr>
          <p:cNvPr id="49162" name="12 Rectángulo">
            <a:extLst>
              <a:ext uri="{FF2B5EF4-FFF2-40B4-BE49-F238E27FC236}">
                <a16:creationId xmlns:a16="http://schemas.microsoft.com/office/drawing/2014/main" id="{ADFF5AD4-364A-4FE9-B01E-9B65038B6349}"/>
              </a:ext>
            </a:extLst>
          </p:cNvPr>
          <p:cNvSpPr>
            <a:spLocks noChangeArrowheads="1"/>
          </p:cNvSpPr>
          <p:nvPr/>
        </p:nvSpPr>
        <p:spPr bwMode="auto">
          <a:xfrm>
            <a:off x="6858000" y="4143375"/>
            <a:ext cx="785813" cy="142875"/>
          </a:xfrm>
          <a:prstGeom prst="rect">
            <a:avLst/>
          </a:prstGeom>
          <a:solidFill>
            <a:schemeClr val="bg1"/>
          </a:solidFill>
          <a:ln w="9525" algn="ctr">
            <a:solidFill>
              <a:schemeClr val="bg1"/>
            </a:solidFill>
            <a:round/>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eaLnBrk="1" hangingPunct="1">
              <a:spcBef>
                <a:spcPct val="0"/>
              </a:spcBef>
              <a:buFontTx/>
              <a:buNone/>
            </a:pPr>
            <a:endParaRPr lang="es-PE" altLang="en-US" sz="18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5B59FABC-D156-4B0F-A686-07089029FE8C}"/>
              </a:ext>
            </a:extLst>
          </p:cNvPr>
          <p:cNvSpPr txBox="1">
            <a:spLocks noGrp="1"/>
          </p:cNvSpPr>
          <p:nvPr>
            <p:ph type="title"/>
          </p:nvPr>
        </p:nvSpPr>
        <p:spPr>
          <a:xfrm>
            <a:off x="2065338" y="565150"/>
            <a:ext cx="5013325" cy="635000"/>
          </a:xfrm>
        </p:spPr>
        <p:txBody>
          <a:bodyPr lIns="0" tIns="12065" rIns="0" bIns="0" rtlCol="0">
            <a:spAutoFit/>
          </a:bodyPr>
          <a:lstStyle/>
          <a:p>
            <a:pPr marL="12700">
              <a:spcBef>
                <a:spcPts val="95"/>
              </a:spcBef>
              <a:defRPr/>
            </a:pPr>
            <a:r>
              <a:rPr sz="4000" i="1" spc="-5" dirty="0">
                <a:solidFill>
                  <a:srgbClr val="FF0000"/>
                </a:solidFill>
              </a:rPr>
              <a:t>Circuito</a:t>
            </a:r>
            <a:r>
              <a:rPr sz="4000" i="1" spc="-30" dirty="0">
                <a:solidFill>
                  <a:srgbClr val="FF0000"/>
                </a:solidFill>
              </a:rPr>
              <a:t> </a:t>
            </a:r>
            <a:r>
              <a:rPr sz="4000" i="1" spc="-5" dirty="0">
                <a:solidFill>
                  <a:srgbClr val="FF0000"/>
                </a:solidFill>
              </a:rPr>
              <a:t>eléctrico</a:t>
            </a:r>
            <a:endParaRPr sz="4000" i="1" dirty="0">
              <a:solidFill>
                <a:srgbClr val="FF0000"/>
              </a:solidFill>
            </a:endParaRPr>
          </a:p>
        </p:txBody>
      </p:sp>
      <p:sp>
        <p:nvSpPr>
          <p:cNvPr id="13315" name="object 3">
            <a:extLst>
              <a:ext uri="{FF2B5EF4-FFF2-40B4-BE49-F238E27FC236}">
                <a16:creationId xmlns:a16="http://schemas.microsoft.com/office/drawing/2014/main" id="{5C6E9D88-9FCC-4512-A386-592EFABD3F81}"/>
              </a:ext>
            </a:extLst>
          </p:cNvPr>
          <p:cNvSpPr txBox="1">
            <a:spLocks noChangeArrowheads="1"/>
          </p:cNvSpPr>
          <p:nvPr/>
        </p:nvSpPr>
        <p:spPr bwMode="auto">
          <a:xfrm>
            <a:off x="536575" y="1368425"/>
            <a:ext cx="8070850" cy="420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7155" rIns="0" bIns="0">
            <a:spAutoFit/>
          </a:bodyPr>
          <a:lstStyle>
            <a:lvl1pPr marL="355600" indent="-342900">
              <a:spcBef>
                <a:spcPct val="20000"/>
              </a:spcBef>
              <a:buChar char="•"/>
              <a:tabLst>
                <a:tab pos="355600" algn="l"/>
              </a:tabLst>
              <a:defRPr sz="2400">
                <a:solidFill>
                  <a:schemeClr val="tx1"/>
                </a:solidFill>
                <a:latin typeface="Arial" panose="020B0604020202020204" pitchFamily="34" charset="0"/>
              </a:defRPr>
            </a:lvl1pPr>
            <a:lvl2pPr marL="755650" indent="-285750">
              <a:spcBef>
                <a:spcPct val="20000"/>
              </a:spcBef>
              <a:buChar char="–"/>
              <a:tabLst>
                <a:tab pos="355600" algn="l"/>
              </a:tabLst>
              <a:defRPr sz="2000">
                <a:solidFill>
                  <a:schemeClr val="tx1"/>
                </a:solidFill>
                <a:latin typeface="Arial" panose="020B0604020202020204" pitchFamily="34" charset="0"/>
              </a:defRPr>
            </a:lvl2pPr>
            <a:lvl3pPr marL="1143000" indent="-228600">
              <a:spcBef>
                <a:spcPct val="20000"/>
              </a:spcBef>
              <a:buChar char="•"/>
              <a:tabLst>
                <a:tab pos="355600" algn="l"/>
              </a:tabLst>
              <a:defRPr>
                <a:solidFill>
                  <a:schemeClr val="tx1"/>
                </a:solidFill>
                <a:latin typeface="Arial" panose="020B0604020202020204" pitchFamily="34" charset="0"/>
              </a:defRPr>
            </a:lvl3pPr>
            <a:lvl4pPr marL="1600200" indent="-228600">
              <a:spcBef>
                <a:spcPct val="20000"/>
              </a:spcBef>
              <a:buChar char="–"/>
              <a:tabLst>
                <a:tab pos="355600" algn="l"/>
              </a:tabLst>
              <a:defRPr sz="1600">
                <a:solidFill>
                  <a:schemeClr val="tx1"/>
                </a:solidFill>
                <a:latin typeface="Arial" panose="020B0604020202020204" pitchFamily="34" charset="0"/>
              </a:defRPr>
            </a:lvl4pPr>
            <a:lvl5pPr marL="2057400" indent="-228600">
              <a:spcBef>
                <a:spcPct val="20000"/>
              </a:spcBef>
              <a:buChar char="»"/>
              <a:tabLst>
                <a:tab pos="355600" algn="l"/>
              </a:tabLst>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355600" algn="l"/>
              </a:tabLst>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355600" algn="l"/>
              </a:tabLst>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355600" algn="l"/>
              </a:tabLst>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355600" algn="l"/>
              </a:tabLst>
              <a:defRPr sz="1600">
                <a:solidFill>
                  <a:schemeClr val="tx1"/>
                </a:solidFill>
                <a:latin typeface="Arial" panose="020B0604020202020204" pitchFamily="34" charset="0"/>
              </a:defRPr>
            </a:lvl9pPr>
          </a:lstStyle>
          <a:p>
            <a:pPr algn="just">
              <a:lnSpc>
                <a:spcPct val="80000"/>
              </a:lnSpc>
              <a:spcBef>
                <a:spcPts val="763"/>
              </a:spcBef>
            </a:pPr>
            <a:r>
              <a:rPr lang="es-PE" altLang="en-US" sz="2800" i="1" dirty="0">
                <a:cs typeface="Arial" panose="020B0604020202020204" pitchFamily="34" charset="0"/>
              </a:rPr>
              <a:t>Un circuito eléctrico es un conjunto de  elementos conectados entre sí, formando un  circuito cerrado, y que permiten la circulación de  la corriente a través de ellos.</a:t>
            </a:r>
          </a:p>
          <a:p>
            <a:pPr algn="just">
              <a:lnSpc>
                <a:spcPct val="80000"/>
              </a:lnSpc>
              <a:spcBef>
                <a:spcPts val="763"/>
              </a:spcBef>
            </a:pPr>
            <a:endParaRPr lang="es-PE" altLang="en-US" sz="2800" i="1" dirty="0">
              <a:cs typeface="Arial" panose="020B0604020202020204" pitchFamily="34" charset="0"/>
            </a:endParaRPr>
          </a:p>
          <a:p>
            <a:pPr>
              <a:spcBef>
                <a:spcPct val="0"/>
              </a:spcBef>
            </a:pPr>
            <a:r>
              <a:rPr lang="es-PE" altLang="en-US" sz="2800" i="1" dirty="0">
                <a:cs typeface="Arial" panose="020B0604020202020204" pitchFamily="34" charset="0"/>
              </a:rPr>
              <a:t>Los componentes de un circuito eléctrico son:</a:t>
            </a:r>
          </a:p>
          <a:p>
            <a:pPr lvl="1">
              <a:spcBef>
                <a:spcPts val="13"/>
              </a:spcBef>
            </a:pPr>
            <a:r>
              <a:rPr lang="es-PE" altLang="en-US" sz="2400" i="1" dirty="0">
                <a:cs typeface="Arial" panose="020B0604020202020204" pitchFamily="34" charset="0"/>
              </a:rPr>
              <a:t>Generador</a:t>
            </a:r>
          </a:p>
          <a:p>
            <a:pPr lvl="1">
              <a:spcBef>
                <a:spcPct val="0"/>
              </a:spcBef>
            </a:pPr>
            <a:r>
              <a:rPr lang="es-PE" altLang="en-US" sz="2400" i="1" dirty="0">
                <a:cs typeface="Arial" panose="020B0604020202020204" pitchFamily="34" charset="0"/>
              </a:rPr>
              <a:t>Conductores</a:t>
            </a:r>
          </a:p>
          <a:p>
            <a:pPr lvl="1">
              <a:spcBef>
                <a:spcPct val="0"/>
              </a:spcBef>
            </a:pPr>
            <a:r>
              <a:rPr lang="es-PE" altLang="en-US" sz="2400" i="1" dirty="0">
                <a:cs typeface="Arial" panose="020B0604020202020204" pitchFamily="34" charset="0"/>
              </a:rPr>
              <a:t>Receptores</a:t>
            </a:r>
          </a:p>
          <a:p>
            <a:pPr lvl="1">
              <a:spcBef>
                <a:spcPct val="0"/>
              </a:spcBef>
            </a:pPr>
            <a:r>
              <a:rPr lang="es-PE" altLang="en-US" sz="2400" i="1" dirty="0">
                <a:cs typeface="Arial" panose="020B0604020202020204" pitchFamily="34" charset="0"/>
              </a:rPr>
              <a:t>Elementos de control y maniobra</a:t>
            </a:r>
          </a:p>
          <a:p>
            <a:pPr lvl="1">
              <a:spcBef>
                <a:spcPct val="0"/>
              </a:spcBef>
            </a:pPr>
            <a:r>
              <a:rPr lang="es-PE" altLang="en-US" sz="2400" i="1" dirty="0">
                <a:cs typeface="Arial" panose="020B0604020202020204" pitchFamily="34" charset="0"/>
              </a:rPr>
              <a:t>Elementos de protección.</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a:extLst>
              <a:ext uri="{FF2B5EF4-FFF2-40B4-BE49-F238E27FC236}">
                <a16:creationId xmlns:a16="http://schemas.microsoft.com/office/drawing/2014/main" id="{82436252-91AB-4699-ADFE-549C4B20D0B1}"/>
              </a:ext>
            </a:extLst>
          </p:cNvPr>
          <p:cNvSpPr>
            <a:spLocks noGrp="1" noChangeArrowheads="1"/>
          </p:cNvSpPr>
          <p:nvPr>
            <p:ph type="title"/>
          </p:nvPr>
        </p:nvSpPr>
        <p:spPr>
          <a:xfrm>
            <a:off x="406400" y="592138"/>
            <a:ext cx="8893175" cy="504825"/>
          </a:xfrm>
        </p:spPr>
        <p:txBody>
          <a:bodyPr/>
          <a:lstStyle/>
          <a:p>
            <a:pPr eaLnBrk="1" hangingPunct="1"/>
            <a:r>
              <a:rPr lang="es-ES" altLang="en-US" sz="3000"/>
              <a:t>CIRCUITO “L”– INTENSIDAD (I) y POTENCIA (P)</a:t>
            </a:r>
          </a:p>
        </p:txBody>
      </p:sp>
      <p:sp>
        <p:nvSpPr>
          <p:cNvPr id="51202" name="Rectangle 3">
            <a:extLst>
              <a:ext uri="{FF2B5EF4-FFF2-40B4-BE49-F238E27FC236}">
                <a16:creationId xmlns:a16="http://schemas.microsoft.com/office/drawing/2014/main" id="{A6C549B2-7738-4262-BE9C-3AD8DFC23014}"/>
              </a:ext>
            </a:extLst>
          </p:cNvPr>
          <p:cNvSpPr>
            <a:spLocks noGrp="1" noChangeArrowheads="1"/>
          </p:cNvSpPr>
          <p:nvPr>
            <p:ph idx="1"/>
          </p:nvPr>
        </p:nvSpPr>
        <p:spPr>
          <a:xfrm>
            <a:off x="1763713" y="1143000"/>
            <a:ext cx="5472112" cy="387350"/>
          </a:xfrm>
        </p:spPr>
        <p:txBody>
          <a:bodyPr/>
          <a:lstStyle/>
          <a:p>
            <a:r>
              <a:rPr lang="es-ES" altLang="en-US" sz="1600" b="1"/>
              <a:t>Intensidad Instantánea i(t) e Intensidad Eficaz I </a:t>
            </a:r>
            <a:r>
              <a:rPr lang="es-ES" altLang="en-US" sz="1600"/>
              <a:t> </a:t>
            </a:r>
          </a:p>
        </p:txBody>
      </p:sp>
      <p:pic>
        <p:nvPicPr>
          <p:cNvPr id="51204" name="Picture 2" descr="http://www.tuveras.com/electrotecnia/circuito_L/circuitoL.gif">
            <a:extLst>
              <a:ext uri="{FF2B5EF4-FFF2-40B4-BE49-F238E27FC236}">
                <a16:creationId xmlns:a16="http://schemas.microsoft.com/office/drawing/2014/main" id="{A5706D4F-A267-45AE-8998-9B30CCBD24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3513" y="1516063"/>
            <a:ext cx="5875337"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12 Rectángulo">
            <a:extLst>
              <a:ext uri="{FF2B5EF4-FFF2-40B4-BE49-F238E27FC236}">
                <a16:creationId xmlns:a16="http://schemas.microsoft.com/office/drawing/2014/main" id="{698E100C-E140-4C5B-B636-C6A6B2D1292A}"/>
              </a:ext>
            </a:extLst>
          </p:cNvPr>
          <p:cNvSpPr>
            <a:spLocks noChangeArrowheads="1"/>
          </p:cNvSpPr>
          <p:nvPr/>
        </p:nvSpPr>
        <p:spPr bwMode="auto">
          <a:xfrm>
            <a:off x="3995738" y="6308725"/>
            <a:ext cx="3889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eaLnBrk="1" hangingPunct="1">
              <a:spcBef>
                <a:spcPct val="0"/>
              </a:spcBef>
              <a:buFontTx/>
              <a:buNone/>
            </a:pPr>
            <a:r>
              <a:rPr lang="es-ES" altLang="en-US" sz="1400"/>
              <a:t>v(t) = √2 V sen(</a:t>
            </a:r>
            <a:r>
              <a:rPr lang="el-GR" altLang="en-US" sz="1400">
                <a:latin typeface="Times New Roman" panose="02020603050405020304" pitchFamily="18" charset="0"/>
                <a:cs typeface="Times New Roman" panose="02020603050405020304" pitchFamily="18" charset="0"/>
              </a:rPr>
              <a:t>ω</a:t>
            </a:r>
            <a:r>
              <a:rPr lang="es-ES" altLang="en-US" sz="1400"/>
              <a:t>t)    </a:t>
            </a:r>
            <a:r>
              <a:rPr lang="sv-SE" altLang="en-US" sz="1400"/>
              <a:t>i(t) = √2 I sen (</a:t>
            </a:r>
            <a:r>
              <a:rPr lang="el-GR" altLang="en-US" sz="1400">
                <a:latin typeface="Times New Roman" panose="02020603050405020304" pitchFamily="18" charset="0"/>
                <a:cs typeface="Times New Roman" panose="02020603050405020304" pitchFamily="18" charset="0"/>
              </a:rPr>
              <a:t>ω</a:t>
            </a:r>
            <a:r>
              <a:rPr lang="sv-SE" altLang="en-US" sz="1400"/>
              <a:t>t-</a:t>
            </a:r>
            <a:r>
              <a:rPr lang="el-GR" altLang="en-US" sz="1400">
                <a:latin typeface="Times New Roman" panose="02020603050405020304" pitchFamily="18" charset="0"/>
                <a:cs typeface="Times New Roman" panose="02020603050405020304" pitchFamily="18" charset="0"/>
              </a:rPr>
              <a:t>π</a:t>
            </a:r>
            <a:r>
              <a:rPr lang="sv-SE" altLang="en-US" sz="1400"/>
              <a:t>/2)</a:t>
            </a:r>
          </a:p>
        </p:txBody>
      </p:sp>
      <p:sp>
        <p:nvSpPr>
          <p:cNvPr id="51206" name="13 Rectángulo">
            <a:extLst>
              <a:ext uri="{FF2B5EF4-FFF2-40B4-BE49-F238E27FC236}">
                <a16:creationId xmlns:a16="http://schemas.microsoft.com/office/drawing/2014/main" id="{CAAB4ADC-0241-4BDE-AE46-83F1F8885C23}"/>
              </a:ext>
            </a:extLst>
          </p:cNvPr>
          <p:cNvSpPr>
            <a:spLocks noChangeArrowheads="1"/>
          </p:cNvSpPr>
          <p:nvPr/>
        </p:nvSpPr>
        <p:spPr bwMode="auto">
          <a:xfrm>
            <a:off x="7308850" y="5516563"/>
            <a:ext cx="1531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eaLnBrk="1" hangingPunct="1">
              <a:spcBef>
                <a:spcPct val="0"/>
              </a:spcBef>
              <a:buFontTx/>
              <a:buNone/>
            </a:pPr>
            <a:r>
              <a:rPr lang="es-ES" altLang="en-US" sz="1400" b="1"/>
              <a:t>X</a:t>
            </a:r>
            <a:r>
              <a:rPr lang="es-ES" altLang="en-US" sz="1400" b="1" baseline="-25000"/>
              <a:t>L</a:t>
            </a:r>
            <a:r>
              <a:rPr lang="es-ES" altLang="en-US" sz="1400" b="1"/>
              <a:t> : reactancia </a:t>
            </a:r>
          </a:p>
          <a:p>
            <a:pPr algn="r" eaLnBrk="1" hangingPunct="1">
              <a:spcBef>
                <a:spcPct val="0"/>
              </a:spcBef>
              <a:buFontTx/>
              <a:buNone/>
            </a:pPr>
            <a:r>
              <a:rPr lang="es-ES" altLang="en-US" sz="1400" b="1"/>
              <a:t>Inductiva en (</a:t>
            </a:r>
            <a:r>
              <a:rPr lang="el-GR" altLang="en-US" sz="1400" b="1"/>
              <a:t>Ω</a:t>
            </a:r>
            <a:r>
              <a:rPr lang="es-ES" altLang="en-US" sz="1400" b="1"/>
              <a:t>)</a:t>
            </a:r>
            <a:endParaRPr lang="es-ES" altLang="en-US" sz="1400"/>
          </a:p>
        </p:txBody>
      </p:sp>
      <p:sp>
        <p:nvSpPr>
          <p:cNvPr id="51207" name="12 Rectángulo">
            <a:extLst>
              <a:ext uri="{FF2B5EF4-FFF2-40B4-BE49-F238E27FC236}">
                <a16:creationId xmlns:a16="http://schemas.microsoft.com/office/drawing/2014/main" id="{13BAE249-19B8-4E54-9EBA-4737D047EDE6}"/>
              </a:ext>
            </a:extLst>
          </p:cNvPr>
          <p:cNvSpPr>
            <a:spLocks noChangeArrowheads="1"/>
          </p:cNvSpPr>
          <p:nvPr/>
        </p:nvSpPr>
        <p:spPr bwMode="auto">
          <a:xfrm>
            <a:off x="2143125" y="2928938"/>
            <a:ext cx="785813" cy="142875"/>
          </a:xfrm>
          <a:prstGeom prst="rect">
            <a:avLst/>
          </a:prstGeom>
          <a:solidFill>
            <a:schemeClr val="bg1"/>
          </a:solidFill>
          <a:ln w="9525" algn="ctr">
            <a:solidFill>
              <a:schemeClr val="bg1"/>
            </a:solidFill>
            <a:round/>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eaLnBrk="1" hangingPunct="1">
              <a:spcBef>
                <a:spcPct val="0"/>
              </a:spcBef>
              <a:buFontTx/>
              <a:buNone/>
            </a:pPr>
            <a:endParaRPr lang="es-PE" altLang="en-US" sz="1800">
              <a:solidFill>
                <a:schemeClr val="bg1"/>
              </a:solidFill>
            </a:endParaRPr>
          </a:p>
        </p:txBody>
      </p:sp>
      <p:sp>
        <p:nvSpPr>
          <p:cNvPr id="51208" name="7 Rectángulo">
            <a:extLst>
              <a:ext uri="{FF2B5EF4-FFF2-40B4-BE49-F238E27FC236}">
                <a16:creationId xmlns:a16="http://schemas.microsoft.com/office/drawing/2014/main" id="{D40979BD-D861-469B-BB69-3FFF351EC617}"/>
              </a:ext>
            </a:extLst>
          </p:cNvPr>
          <p:cNvSpPr>
            <a:spLocks noChangeArrowheads="1"/>
          </p:cNvSpPr>
          <p:nvPr/>
        </p:nvSpPr>
        <p:spPr bwMode="auto">
          <a:xfrm>
            <a:off x="3571875" y="4714875"/>
            <a:ext cx="214313" cy="14287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eaLnBrk="1" hangingPunct="1">
              <a:spcBef>
                <a:spcPct val="0"/>
              </a:spcBef>
              <a:buFontTx/>
              <a:buNone/>
            </a:pPr>
            <a:endParaRPr lang="es-PE" altLang="en-US" sz="1800"/>
          </a:p>
        </p:txBody>
      </p:sp>
      <p:sp>
        <p:nvSpPr>
          <p:cNvPr id="51209" name="9 Rectángulo">
            <a:extLst>
              <a:ext uri="{FF2B5EF4-FFF2-40B4-BE49-F238E27FC236}">
                <a16:creationId xmlns:a16="http://schemas.microsoft.com/office/drawing/2014/main" id="{786689A0-6551-4E62-8044-B77AEB1CEC6D}"/>
              </a:ext>
            </a:extLst>
          </p:cNvPr>
          <p:cNvSpPr>
            <a:spLocks noChangeArrowheads="1"/>
          </p:cNvSpPr>
          <p:nvPr/>
        </p:nvSpPr>
        <p:spPr bwMode="auto">
          <a:xfrm>
            <a:off x="3071813" y="4714875"/>
            <a:ext cx="214312" cy="14287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eaLnBrk="1" hangingPunct="1">
              <a:spcBef>
                <a:spcPct val="0"/>
              </a:spcBef>
              <a:buFontTx/>
              <a:buNone/>
            </a:pPr>
            <a:endParaRPr lang="es-PE" altLang="en-US" sz="18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a:extLst>
              <a:ext uri="{FF2B5EF4-FFF2-40B4-BE49-F238E27FC236}">
                <a16:creationId xmlns:a16="http://schemas.microsoft.com/office/drawing/2014/main" id="{305FE8FD-5B6F-49A3-9C1E-C41754D77A8C}"/>
              </a:ext>
            </a:extLst>
          </p:cNvPr>
          <p:cNvSpPr txBox="1">
            <a:spLocks noChangeArrowheads="1"/>
          </p:cNvSpPr>
          <p:nvPr/>
        </p:nvSpPr>
        <p:spPr bwMode="auto">
          <a:xfrm>
            <a:off x="1763713" y="476250"/>
            <a:ext cx="5472112" cy="388938"/>
          </a:xfrm>
          <a:prstGeom prst="rect">
            <a:avLst/>
          </a:prstGeom>
          <a:noFill/>
          <a:ln w="9525">
            <a:noFill/>
            <a:miter lim="800000"/>
            <a:headEnd/>
            <a:tailEnd/>
          </a:ln>
        </p:spPr>
        <p:txBody>
          <a:bodyPr/>
          <a:lstStyle/>
          <a:p>
            <a:pPr marL="342900" indent="-342900">
              <a:spcBef>
                <a:spcPct val="20000"/>
              </a:spcBef>
              <a:buFontTx/>
              <a:buChar char="•"/>
              <a:defRPr/>
            </a:pPr>
            <a:r>
              <a:rPr lang="es-ES" sz="1600" b="1" kern="0" dirty="0">
                <a:latin typeface="+mn-lt"/>
              </a:rPr>
              <a:t>Potencia Instantánea p(t) y Potencia Media P</a:t>
            </a:r>
            <a:endParaRPr lang="es-ES" sz="1600" kern="0" dirty="0">
              <a:latin typeface="+mn-lt"/>
            </a:endParaRPr>
          </a:p>
        </p:txBody>
      </p:sp>
      <p:pic>
        <p:nvPicPr>
          <p:cNvPr id="53251" name="Picture 2" descr="http://www.tuveras.com/electrotecnia/circuito_L/potenciaL.gif">
            <a:extLst>
              <a:ext uri="{FF2B5EF4-FFF2-40B4-BE49-F238E27FC236}">
                <a16:creationId xmlns:a16="http://schemas.microsoft.com/office/drawing/2014/main" id="{B2AC78BC-6E58-4D0A-A1C9-4191D7994C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8463" y="927100"/>
            <a:ext cx="6575425" cy="576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12 Rectángulo">
            <a:extLst>
              <a:ext uri="{FF2B5EF4-FFF2-40B4-BE49-F238E27FC236}">
                <a16:creationId xmlns:a16="http://schemas.microsoft.com/office/drawing/2014/main" id="{03974A93-BEF0-4D24-8899-17F699C0C4D0}"/>
              </a:ext>
            </a:extLst>
          </p:cNvPr>
          <p:cNvSpPr>
            <a:spLocks noChangeArrowheads="1"/>
          </p:cNvSpPr>
          <p:nvPr/>
        </p:nvSpPr>
        <p:spPr bwMode="auto">
          <a:xfrm>
            <a:off x="2286000" y="3143250"/>
            <a:ext cx="785813" cy="142875"/>
          </a:xfrm>
          <a:prstGeom prst="rect">
            <a:avLst/>
          </a:prstGeom>
          <a:solidFill>
            <a:schemeClr val="bg1"/>
          </a:solidFill>
          <a:ln w="9525" algn="ctr">
            <a:solidFill>
              <a:schemeClr val="bg1"/>
            </a:solidFill>
            <a:round/>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eaLnBrk="1" hangingPunct="1">
              <a:spcBef>
                <a:spcPct val="0"/>
              </a:spcBef>
              <a:buFontTx/>
              <a:buNone/>
            </a:pPr>
            <a:endParaRPr lang="es-PE" altLang="en-US" sz="1800">
              <a:solidFill>
                <a:schemeClr val="bg1"/>
              </a:solidFill>
            </a:endParaRPr>
          </a:p>
        </p:txBody>
      </p:sp>
      <p:sp>
        <p:nvSpPr>
          <p:cNvPr id="53253" name="5 Rectángulo">
            <a:extLst>
              <a:ext uri="{FF2B5EF4-FFF2-40B4-BE49-F238E27FC236}">
                <a16:creationId xmlns:a16="http://schemas.microsoft.com/office/drawing/2014/main" id="{9DF58CB9-7AF0-420D-A4F6-8C3DE55309D3}"/>
              </a:ext>
            </a:extLst>
          </p:cNvPr>
          <p:cNvSpPr>
            <a:spLocks noChangeArrowheads="1"/>
          </p:cNvSpPr>
          <p:nvPr/>
        </p:nvSpPr>
        <p:spPr bwMode="auto">
          <a:xfrm>
            <a:off x="6572250" y="2714625"/>
            <a:ext cx="357188" cy="14287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eaLnBrk="1" hangingPunct="1">
              <a:spcBef>
                <a:spcPct val="0"/>
              </a:spcBef>
              <a:buFontTx/>
              <a:buNone/>
            </a:pPr>
            <a:endParaRPr lang="es-PE" altLang="en-US" sz="1800"/>
          </a:p>
        </p:txBody>
      </p:sp>
      <p:sp>
        <p:nvSpPr>
          <p:cNvPr id="53254" name="6 Rectángulo">
            <a:extLst>
              <a:ext uri="{FF2B5EF4-FFF2-40B4-BE49-F238E27FC236}">
                <a16:creationId xmlns:a16="http://schemas.microsoft.com/office/drawing/2014/main" id="{6DB2C7B4-0A31-4A84-8220-E5365E64065D}"/>
              </a:ext>
            </a:extLst>
          </p:cNvPr>
          <p:cNvSpPr>
            <a:spLocks noChangeArrowheads="1"/>
          </p:cNvSpPr>
          <p:nvPr/>
        </p:nvSpPr>
        <p:spPr bwMode="auto">
          <a:xfrm>
            <a:off x="6215063" y="2714625"/>
            <a:ext cx="71437" cy="14287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eaLnBrk="1" hangingPunct="1">
              <a:spcBef>
                <a:spcPct val="0"/>
              </a:spcBef>
              <a:buFontTx/>
              <a:buNone/>
            </a:pPr>
            <a:endParaRPr lang="es-PE" altLang="en-US" sz="1800"/>
          </a:p>
        </p:txBody>
      </p:sp>
      <p:sp>
        <p:nvSpPr>
          <p:cNvPr id="53255" name="7 Rectángulo">
            <a:extLst>
              <a:ext uri="{FF2B5EF4-FFF2-40B4-BE49-F238E27FC236}">
                <a16:creationId xmlns:a16="http://schemas.microsoft.com/office/drawing/2014/main" id="{81523D3D-C5BC-47BB-82BA-FDFF052DAA1A}"/>
              </a:ext>
            </a:extLst>
          </p:cNvPr>
          <p:cNvSpPr>
            <a:spLocks noChangeArrowheads="1"/>
          </p:cNvSpPr>
          <p:nvPr/>
        </p:nvSpPr>
        <p:spPr bwMode="auto">
          <a:xfrm>
            <a:off x="6357938" y="2786063"/>
            <a:ext cx="71437" cy="71437"/>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eaLnBrk="1" hangingPunct="1">
              <a:spcBef>
                <a:spcPct val="0"/>
              </a:spcBef>
              <a:buFontTx/>
              <a:buNone/>
            </a:pPr>
            <a:endParaRPr lang="es-PE" altLang="en-US" sz="1800"/>
          </a:p>
        </p:txBody>
      </p:sp>
      <p:sp>
        <p:nvSpPr>
          <p:cNvPr id="53256" name="8 Rectángulo">
            <a:extLst>
              <a:ext uri="{FF2B5EF4-FFF2-40B4-BE49-F238E27FC236}">
                <a16:creationId xmlns:a16="http://schemas.microsoft.com/office/drawing/2014/main" id="{79C448DF-517C-4ECF-A908-CBB40E90B11F}"/>
              </a:ext>
            </a:extLst>
          </p:cNvPr>
          <p:cNvSpPr>
            <a:spLocks noChangeArrowheads="1"/>
          </p:cNvSpPr>
          <p:nvPr/>
        </p:nvSpPr>
        <p:spPr bwMode="auto">
          <a:xfrm>
            <a:off x="7143750" y="4000500"/>
            <a:ext cx="357188" cy="14287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eaLnBrk="1" hangingPunct="1">
              <a:spcBef>
                <a:spcPct val="0"/>
              </a:spcBef>
              <a:buFontTx/>
              <a:buNone/>
            </a:pPr>
            <a:endParaRPr lang="es-PE" altLang="en-US" sz="1800"/>
          </a:p>
        </p:txBody>
      </p:sp>
      <p:sp>
        <p:nvSpPr>
          <p:cNvPr id="53257" name="10 Rectángulo">
            <a:extLst>
              <a:ext uri="{FF2B5EF4-FFF2-40B4-BE49-F238E27FC236}">
                <a16:creationId xmlns:a16="http://schemas.microsoft.com/office/drawing/2014/main" id="{2AB63757-F1FA-4DD6-95D8-0991D9B1E69E}"/>
              </a:ext>
            </a:extLst>
          </p:cNvPr>
          <p:cNvSpPr>
            <a:spLocks noChangeArrowheads="1"/>
          </p:cNvSpPr>
          <p:nvPr/>
        </p:nvSpPr>
        <p:spPr bwMode="auto">
          <a:xfrm>
            <a:off x="6643688" y="4000500"/>
            <a:ext cx="571500" cy="7143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eaLnBrk="1" hangingPunct="1">
              <a:spcBef>
                <a:spcPct val="0"/>
              </a:spcBef>
              <a:buFontTx/>
              <a:buNone/>
            </a:pPr>
            <a:endParaRPr lang="es-PE" altLang="en-US" sz="18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9 Tabla">
            <a:extLst>
              <a:ext uri="{FF2B5EF4-FFF2-40B4-BE49-F238E27FC236}">
                <a16:creationId xmlns:a16="http://schemas.microsoft.com/office/drawing/2014/main" id="{E4FCB3C5-E5BE-44F4-B170-F9CC57CFF3B1}"/>
              </a:ext>
            </a:extLst>
          </p:cNvPr>
          <p:cNvGraphicFramePr>
            <a:graphicFrameLocks noGrp="1"/>
          </p:cNvGraphicFramePr>
          <p:nvPr/>
        </p:nvGraphicFramePr>
        <p:xfrm>
          <a:off x="1403350" y="1398588"/>
          <a:ext cx="6337300" cy="806450"/>
        </p:xfrm>
        <a:graphic>
          <a:graphicData uri="http://schemas.openxmlformats.org/drawingml/2006/table">
            <a:tbl>
              <a:tblPr/>
              <a:tblGrid>
                <a:gridCol w="3163548">
                  <a:extLst>
                    <a:ext uri="{9D8B030D-6E8A-4147-A177-3AD203B41FA5}">
                      <a16:colId xmlns:a16="http://schemas.microsoft.com/office/drawing/2014/main" val="20000"/>
                    </a:ext>
                  </a:extLst>
                </a:gridCol>
                <a:gridCol w="3173752">
                  <a:extLst>
                    <a:ext uri="{9D8B030D-6E8A-4147-A177-3AD203B41FA5}">
                      <a16:colId xmlns:a16="http://schemas.microsoft.com/office/drawing/2014/main" val="20001"/>
                    </a:ext>
                  </a:extLst>
                </a:gridCol>
              </a:tblGrid>
              <a:tr h="403225">
                <a:tc>
                  <a:txBody>
                    <a:bodyPr/>
                    <a:lstStyle/>
                    <a:p>
                      <a:pPr algn="ctr"/>
                      <a:r>
                        <a:rPr lang="es-ES" sz="1800" dirty="0"/>
                        <a:t>p(t) = U</a:t>
                      </a:r>
                      <a:r>
                        <a:rPr lang="es-ES" sz="1800" b="1" baseline="-25000" dirty="0"/>
                        <a:t>0</a:t>
                      </a:r>
                      <a:r>
                        <a:rPr lang="es-ES" sz="1800" dirty="0"/>
                        <a:t> I</a:t>
                      </a:r>
                      <a:r>
                        <a:rPr lang="es-ES" sz="1800" b="1" baseline="-25000" dirty="0"/>
                        <a:t>0</a:t>
                      </a:r>
                      <a:r>
                        <a:rPr lang="es-ES" sz="1800" dirty="0"/>
                        <a:t> sen(</a:t>
                      </a:r>
                      <a:r>
                        <a:rPr lang="es-ES" sz="1800" dirty="0" err="1"/>
                        <a:t>wt</a:t>
                      </a:r>
                      <a:r>
                        <a:rPr lang="es-ES" sz="1800" dirty="0"/>
                        <a:t>)sen(</a:t>
                      </a:r>
                      <a:r>
                        <a:rPr lang="es-ES" sz="1800" dirty="0" err="1"/>
                        <a:t>wt</a:t>
                      </a:r>
                      <a:r>
                        <a:rPr lang="es-ES" sz="1800" dirty="0"/>
                        <a:t>-</a:t>
                      </a:r>
                      <a:r>
                        <a:rPr lang="el-GR" sz="1800" dirty="0">
                          <a:latin typeface="Times New Roman"/>
                          <a:cs typeface="Times New Roman"/>
                        </a:rPr>
                        <a:t>π</a:t>
                      </a:r>
                      <a:r>
                        <a:rPr lang="es-ES" sz="1800" dirty="0"/>
                        <a:t>/2)</a:t>
                      </a:r>
                    </a:p>
                  </a:txBody>
                  <a:tcPr marL="28578" marR="28578" marT="28557" marB="2855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C082"/>
                    </a:solidFill>
                  </a:tcPr>
                </a:tc>
                <a:tc>
                  <a:txBody>
                    <a:bodyPr/>
                    <a:lstStyle/>
                    <a:p>
                      <a:pPr algn="ctr"/>
                      <a:r>
                        <a:rPr lang="es-ES" sz="1800" dirty="0"/>
                        <a:t>p(t) = U I sen(2wt)</a:t>
                      </a:r>
                    </a:p>
                  </a:txBody>
                  <a:tcPr marL="28578" marR="28578" marT="28557" marB="2855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C082"/>
                    </a:solidFill>
                  </a:tcPr>
                </a:tc>
                <a:extLst>
                  <a:ext uri="{0D108BD9-81ED-4DB2-BD59-A6C34878D82A}">
                    <a16:rowId xmlns:a16="http://schemas.microsoft.com/office/drawing/2014/main" val="10000"/>
                  </a:ext>
                </a:extLst>
              </a:tr>
              <a:tr h="403225">
                <a:tc gridSpan="2">
                  <a:txBody>
                    <a:bodyPr/>
                    <a:lstStyle/>
                    <a:p>
                      <a:pPr algn="ctr"/>
                      <a:r>
                        <a:rPr lang="es-ES" sz="1800" b="1" dirty="0"/>
                        <a:t>P = 0</a:t>
                      </a:r>
                      <a:endParaRPr lang="es-ES" sz="1800" dirty="0"/>
                    </a:p>
                  </a:txBody>
                  <a:tcPr marL="28578" marR="28578" marT="28557" marB="2855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CCCCC"/>
                    </a:solidFill>
                  </a:tcPr>
                </a:tc>
                <a:tc hMerge="1">
                  <a:txBody>
                    <a:bodyPr/>
                    <a:lstStyle/>
                    <a:p>
                      <a:endParaRPr lang="es-ES"/>
                    </a:p>
                  </a:txBody>
                  <a:tcPr/>
                </a:tc>
                <a:extLst>
                  <a:ext uri="{0D108BD9-81ED-4DB2-BD59-A6C34878D82A}">
                    <a16:rowId xmlns:a16="http://schemas.microsoft.com/office/drawing/2014/main" val="10001"/>
                  </a:ext>
                </a:extLst>
              </a:tr>
            </a:tbl>
          </a:graphicData>
        </a:graphic>
      </p:graphicFrame>
      <p:pic>
        <p:nvPicPr>
          <p:cNvPr id="54284" name="Picture 2" descr="http://www.tuveras.com/electrotecnia/circuito_L/potenciaL2.gif">
            <a:extLst>
              <a:ext uri="{FF2B5EF4-FFF2-40B4-BE49-F238E27FC236}">
                <a16:creationId xmlns:a16="http://schemas.microsoft.com/office/drawing/2014/main" id="{27004682-B7E1-4362-8D05-649583F979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2420938"/>
            <a:ext cx="7991475" cy="341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5" name="Rectangle 3">
            <a:extLst>
              <a:ext uri="{FF2B5EF4-FFF2-40B4-BE49-F238E27FC236}">
                <a16:creationId xmlns:a16="http://schemas.microsoft.com/office/drawing/2014/main" id="{7CEAF79A-FFD3-44CB-875A-3B0E6C5F4E08}"/>
              </a:ext>
            </a:extLst>
          </p:cNvPr>
          <p:cNvSpPr txBox="1">
            <a:spLocks noChangeArrowheads="1"/>
          </p:cNvSpPr>
          <p:nvPr/>
        </p:nvSpPr>
        <p:spPr bwMode="auto">
          <a:xfrm>
            <a:off x="1619250" y="736600"/>
            <a:ext cx="5473700"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pt-BR" altLang="en-US" sz="1600" b="1"/>
              <a:t>Circuito L:  Potencia Reactiva Q</a:t>
            </a:r>
            <a:endParaRPr lang="pt-BR" altLang="en-US" sz="1600"/>
          </a:p>
        </p:txBody>
      </p:sp>
      <p:sp>
        <p:nvSpPr>
          <p:cNvPr id="54286" name="12 Rectángulo">
            <a:extLst>
              <a:ext uri="{FF2B5EF4-FFF2-40B4-BE49-F238E27FC236}">
                <a16:creationId xmlns:a16="http://schemas.microsoft.com/office/drawing/2014/main" id="{28318552-B651-4389-8A08-394A43A4003E}"/>
              </a:ext>
            </a:extLst>
          </p:cNvPr>
          <p:cNvSpPr>
            <a:spLocks noChangeArrowheads="1"/>
          </p:cNvSpPr>
          <p:nvPr/>
        </p:nvSpPr>
        <p:spPr bwMode="auto">
          <a:xfrm>
            <a:off x="3328988" y="5805488"/>
            <a:ext cx="2611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eaLnBrk="1" hangingPunct="1">
              <a:spcBef>
                <a:spcPct val="0"/>
              </a:spcBef>
              <a:buFontTx/>
              <a:buNone/>
            </a:pPr>
            <a:r>
              <a:rPr lang="es-ES" altLang="en-US" sz="1400" b="1"/>
              <a:t>Qx</a:t>
            </a:r>
            <a:r>
              <a:rPr lang="es-ES" altLang="en-US" sz="1400" b="1" baseline="-25000"/>
              <a:t>l</a:t>
            </a:r>
            <a:r>
              <a:rPr lang="es-ES" altLang="en-US" sz="1400" b="1"/>
              <a:t> : potencia reactiva (VAR)</a:t>
            </a:r>
            <a:endParaRPr lang="es-ES" altLang="en-US" sz="1400"/>
          </a:p>
        </p:txBody>
      </p:sp>
      <p:sp>
        <p:nvSpPr>
          <p:cNvPr id="54287" name="5 CuadroTexto">
            <a:extLst>
              <a:ext uri="{FF2B5EF4-FFF2-40B4-BE49-F238E27FC236}">
                <a16:creationId xmlns:a16="http://schemas.microsoft.com/office/drawing/2014/main" id="{25DF86C3-23FB-4935-869F-3E5C46C04422}"/>
              </a:ext>
            </a:extLst>
          </p:cNvPr>
          <p:cNvSpPr txBox="1">
            <a:spLocks noChangeArrowheads="1"/>
          </p:cNvSpPr>
          <p:nvPr/>
        </p:nvSpPr>
        <p:spPr bwMode="auto">
          <a:xfrm>
            <a:off x="2843213" y="6330950"/>
            <a:ext cx="31686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eaLnBrk="1" hangingPunct="1">
              <a:spcBef>
                <a:spcPct val="0"/>
              </a:spcBef>
              <a:buFontTx/>
              <a:buNone/>
            </a:pPr>
            <a:r>
              <a:rPr lang="es-ES" altLang="en-US" sz="1600"/>
              <a:t>Ing. Raúl Matos Acuña</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http://www.tuveras.com/electrotecnia/circuito_C/circuitoC.gif">
            <a:extLst>
              <a:ext uri="{FF2B5EF4-FFF2-40B4-BE49-F238E27FC236}">
                <a16:creationId xmlns:a16="http://schemas.microsoft.com/office/drawing/2014/main" id="{262E087B-CC3D-44E8-91B2-E46903006E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1508125"/>
            <a:ext cx="5791200" cy="508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Rectangle 2">
            <a:extLst>
              <a:ext uri="{FF2B5EF4-FFF2-40B4-BE49-F238E27FC236}">
                <a16:creationId xmlns:a16="http://schemas.microsoft.com/office/drawing/2014/main" id="{845AEE49-86EA-4163-89E0-E768880C9809}"/>
              </a:ext>
            </a:extLst>
          </p:cNvPr>
          <p:cNvSpPr>
            <a:spLocks noGrp="1" noChangeArrowheads="1"/>
          </p:cNvSpPr>
          <p:nvPr>
            <p:ph type="title"/>
          </p:nvPr>
        </p:nvSpPr>
        <p:spPr>
          <a:xfrm>
            <a:off x="36513" y="765175"/>
            <a:ext cx="9144000" cy="431800"/>
          </a:xfrm>
        </p:spPr>
        <p:txBody>
          <a:bodyPr>
            <a:normAutofit fontScale="90000"/>
          </a:bodyPr>
          <a:lstStyle/>
          <a:p>
            <a:pPr eaLnBrk="1" hangingPunct="1"/>
            <a:r>
              <a:rPr lang="es-ES" altLang="en-US" sz="3000"/>
              <a:t>CIRCUITO “C”– INTENSIDAD (I) y POTENCIA (P)</a:t>
            </a:r>
          </a:p>
        </p:txBody>
      </p:sp>
      <p:sp>
        <p:nvSpPr>
          <p:cNvPr id="55299" name="Rectangle 3">
            <a:extLst>
              <a:ext uri="{FF2B5EF4-FFF2-40B4-BE49-F238E27FC236}">
                <a16:creationId xmlns:a16="http://schemas.microsoft.com/office/drawing/2014/main" id="{218EE63B-172C-41E9-9EC9-A73ADD0BB367}"/>
              </a:ext>
            </a:extLst>
          </p:cNvPr>
          <p:cNvSpPr>
            <a:spLocks noGrp="1" noChangeArrowheads="1"/>
          </p:cNvSpPr>
          <p:nvPr>
            <p:ph idx="1"/>
          </p:nvPr>
        </p:nvSpPr>
        <p:spPr>
          <a:xfrm>
            <a:off x="1763713" y="1341438"/>
            <a:ext cx="5472112" cy="358775"/>
          </a:xfrm>
        </p:spPr>
        <p:txBody>
          <a:bodyPr/>
          <a:lstStyle/>
          <a:p>
            <a:r>
              <a:rPr lang="es-ES" altLang="en-US" sz="1600" b="1"/>
              <a:t>Intensidad Instantánea i(t) e Intensidad Eficaz I </a:t>
            </a:r>
            <a:r>
              <a:rPr lang="es-ES" altLang="en-US" sz="1600"/>
              <a:t> </a:t>
            </a:r>
          </a:p>
        </p:txBody>
      </p:sp>
      <p:sp>
        <p:nvSpPr>
          <p:cNvPr id="55301" name="9 Rectángulo">
            <a:extLst>
              <a:ext uri="{FF2B5EF4-FFF2-40B4-BE49-F238E27FC236}">
                <a16:creationId xmlns:a16="http://schemas.microsoft.com/office/drawing/2014/main" id="{02CE8CD1-97A3-4EE2-A4AE-303CDFA3BBED}"/>
              </a:ext>
            </a:extLst>
          </p:cNvPr>
          <p:cNvSpPr>
            <a:spLocks noChangeArrowheads="1"/>
          </p:cNvSpPr>
          <p:nvPr/>
        </p:nvSpPr>
        <p:spPr bwMode="auto">
          <a:xfrm>
            <a:off x="3995738" y="6381750"/>
            <a:ext cx="3889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eaLnBrk="1" hangingPunct="1">
              <a:spcBef>
                <a:spcPct val="0"/>
              </a:spcBef>
              <a:buFontTx/>
              <a:buNone/>
            </a:pPr>
            <a:r>
              <a:rPr lang="es-ES" altLang="en-US" sz="1400"/>
              <a:t>v(t) = √2 V sen(</a:t>
            </a:r>
            <a:r>
              <a:rPr lang="el-GR" altLang="en-US" sz="1400">
                <a:latin typeface="Times New Roman" panose="02020603050405020304" pitchFamily="18" charset="0"/>
                <a:cs typeface="Times New Roman" panose="02020603050405020304" pitchFamily="18" charset="0"/>
              </a:rPr>
              <a:t>ω</a:t>
            </a:r>
            <a:r>
              <a:rPr lang="es-ES" altLang="en-US" sz="1400"/>
              <a:t>t)    </a:t>
            </a:r>
            <a:r>
              <a:rPr lang="sv-SE" altLang="en-US" sz="1400"/>
              <a:t>i(t) = √2 I sen (</a:t>
            </a:r>
            <a:r>
              <a:rPr lang="el-GR" altLang="en-US" sz="1400">
                <a:latin typeface="Times New Roman" panose="02020603050405020304" pitchFamily="18" charset="0"/>
                <a:cs typeface="Times New Roman" panose="02020603050405020304" pitchFamily="18" charset="0"/>
              </a:rPr>
              <a:t>ω</a:t>
            </a:r>
            <a:r>
              <a:rPr lang="sv-SE" altLang="en-US" sz="1400"/>
              <a:t>t+</a:t>
            </a:r>
            <a:r>
              <a:rPr lang="el-GR" altLang="en-US" sz="1400">
                <a:latin typeface="Times New Roman" panose="02020603050405020304" pitchFamily="18" charset="0"/>
                <a:cs typeface="Times New Roman" panose="02020603050405020304" pitchFamily="18" charset="0"/>
              </a:rPr>
              <a:t>π</a:t>
            </a:r>
            <a:r>
              <a:rPr lang="sv-SE" altLang="en-US" sz="1400"/>
              <a:t>/2)</a:t>
            </a:r>
          </a:p>
        </p:txBody>
      </p:sp>
      <p:sp>
        <p:nvSpPr>
          <p:cNvPr id="55302" name="10 Rectángulo">
            <a:extLst>
              <a:ext uri="{FF2B5EF4-FFF2-40B4-BE49-F238E27FC236}">
                <a16:creationId xmlns:a16="http://schemas.microsoft.com/office/drawing/2014/main" id="{BA578579-941D-45C5-96AD-9D1166B88CF6}"/>
              </a:ext>
            </a:extLst>
          </p:cNvPr>
          <p:cNvSpPr>
            <a:spLocks noChangeArrowheads="1"/>
          </p:cNvSpPr>
          <p:nvPr/>
        </p:nvSpPr>
        <p:spPr bwMode="auto">
          <a:xfrm>
            <a:off x="7164388" y="5661025"/>
            <a:ext cx="16430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eaLnBrk="1" hangingPunct="1">
              <a:spcBef>
                <a:spcPct val="0"/>
              </a:spcBef>
              <a:buFontTx/>
              <a:buNone/>
            </a:pPr>
            <a:r>
              <a:rPr lang="es-ES" altLang="en-US" sz="1400" b="1"/>
              <a:t>X</a:t>
            </a:r>
            <a:r>
              <a:rPr lang="es-ES" altLang="en-US" sz="1400" b="1" baseline="-25000"/>
              <a:t>C</a:t>
            </a:r>
            <a:r>
              <a:rPr lang="es-ES" altLang="en-US" sz="1400" b="1"/>
              <a:t> : reactancia </a:t>
            </a:r>
          </a:p>
          <a:p>
            <a:pPr algn="r" eaLnBrk="1" hangingPunct="1">
              <a:spcBef>
                <a:spcPct val="0"/>
              </a:spcBef>
              <a:buFontTx/>
              <a:buNone/>
            </a:pPr>
            <a:r>
              <a:rPr lang="es-ES" altLang="en-US" sz="1400" b="1"/>
              <a:t>Capacitiva en (</a:t>
            </a:r>
            <a:r>
              <a:rPr lang="el-GR" altLang="en-US" sz="1400" b="1"/>
              <a:t>Ω</a:t>
            </a:r>
            <a:r>
              <a:rPr lang="es-ES" altLang="en-US" sz="1400" b="1"/>
              <a:t>)</a:t>
            </a:r>
            <a:endParaRPr lang="es-ES" altLang="en-US" sz="1400"/>
          </a:p>
        </p:txBody>
      </p:sp>
      <p:sp>
        <p:nvSpPr>
          <p:cNvPr id="55303" name="12 Rectángulo">
            <a:extLst>
              <a:ext uri="{FF2B5EF4-FFF2-40B4-BE49-F238E27FC236}">
                <a16:creationId xmlns:a16="http://schemas.microsoft.com/office/drawing/2014/main" id="{E65CC424-0225-47F6-8E41-DC2947EEF589}"/>
              </a:ext>
            </a:extLst>
          </p:cNvPr>
          <p:cNvSpPr>
            <a:spLocks noChangeArrowheads="1"/>
          </p:cNvSpPr>
          <p:nvPr/>
        </p:nvSpPr>
        <p:spPr bwMode="auto">
          <a:xfrm>
            <a:off x="2214563" y="2857500"/>
            <a:ext cx="785812" cy="142875"/>
          </a:xfrm>
          <a:prstGeom prst="rect">
            <a:avLst/>
          </a:prstGeom>
          <a:solidFill>
            <a:schemeClr val="bg1"/>
          </a:solidFill>
          <a:ln w="9525" algn="ctr">
            <a:solidFill>
              <a:schemeClr val="bg1"/>
            </a:solidFill>
            <a:round/>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eaLnBrk="1" hangingPunct="1">
              <a:spcBef>
                <a:spcPct val="0"/>
              </a:spcBef>
              <a:buFontTx/>
              <a:buNone/>
            </a:pPr>
            <a:endParaRPr lang="es-PE" altLang="en-US" sz="1800">
              <a:solidFill>
                <a:schemeClr val="bg1"/>
              </a:solidFill>
            </a:endParaRPr>
          </a:p>
        </p:txBody>
      </p:sp>
      <p:sp>
        <p:nvSpPr>
          <p:cNvPr id="55304" name="8 Rectángulo">
            <a:extLst>
              <a:ext uri="{FF2B5EF4-FFF2-40B4-BE49-F238E27FC236}">
                <a16:creationId xmlns:a16="http://schemas.microsoft.com/office/drawing/2014/main" id="{11359F37-86C6-4B8D-A5A4-73BC69AF26C3}"/>
              </a:ext>
            </a:extLst>
          </p:cNvPr>
          <p:cNvSpPr>
            <a:spLocks noChangeArrowheads="1"/>
          </p:cNvSpPr>
          <p:nvPr/>
        </p:nvSpPr>
        <p:spPr bwMode="auto">
          <a:xfrm>
            <a:off x="2857500" y="4286250"/>
            <a:ext cx="357188" cy="14287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eaLnBrk="1" hangingPunct="1">
              <a:spcBef>
                <a:spcPct val="0"/>
              </a:spcBef>
              <a:buFontTx/>
              <a:buNone/>
            </a:pPr>
            <a:endParaRPr lang="es-PE" altLang="en-US" sz="1800"/>
          </a:p>
        </p:txBody>
      </p:sp>
      <p:sp>
        <p:nvSpPr>
          <p:cNvPr id="55305" name="9 Rectángulo">
            <a:extLst>
              <a:ext uri="{FF2B5EF4-FFF2-40B4-BE49-F238E27FC236}">
                <a16:creationId xmlns:a16="http://schemas.microsoft.com/office/drawing/2014/main" id="{E5795117-EB27-4D0F-8EAA-98C4E807B390}"/>
              </a:ext>
            </a:extLst>
          </p:cNvPr>
          <p:cNvSpPr>
            <a:spLocks noChangeArrowheads="1"/>
          </p:cNvSpPr>
          <p:nvPr/>
        </p:nvSpPr>
        <p:spPr bwMode="auto">
          <a:xfrm>
            <a:off x="2571750" y="4286250"/>
            <a:ext cx="214313" cy="14287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eaLnBrk="1" hangingPunct="1">
              <a:spcBef>
                <a:spcPct val="0"/>
              </a:spcBef>
              <a:buFontTx/>
              <a:buNone/>
            </a:pPr>
            <a:endParaRPr lang="es-PE" altLang="en-US" sz="1800"/>
          </a:p>
        </p:txBody>
      </p:sp>
      <p:sp>
        <p:nvSpPr>
          <p:cNvPr id="55306" name="12 Rectángulo">
            <a:extLst>
              <a:ext uri="{FF2B5EF4-FFF2-40B4-BE49-F238E27FC236}">
                <a16:creationId xmlns:a16="http://schemas.microsoft.com/office/drawing/2014/main" id="{12EC4CB8-9458-4114-969A-C309F8932826}"/>
              </a:ext>
            </a:extLst>
          </p:cNvPr>
          <p:cNvSpPr>
            <a:spLocks noChangeArrowheads="1"/>
          </p:cNvSpPr>
          <p:nvPr/>
        </p:nvSpPr>
        <p:spPr bwMode="auto">
          <a:xfrm>
            <a:off x="6500813" y="5143500"/>
            <a:ext cx="785812" cy="142875"/>
          </a:xfrm>
          <a:prstGeom prst="rect">
            <a:avLst/>
          </a:prstGeom>
          <a:solidFill>
            <a:schemeClr val="bg1"/>
          </a:solidFill>
          <a:ln w="9525" algn="ctr">
            <a:solidFill>
              <a:schemeClr val="bg1"/>
            </a:solidFill>
            <a:round/>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eaLnBrk="1" hangingPunct="1">
              <a:spcBef>
                <a:spcPct val="0"/>
              </a:spcBef>
              <a:buFontTx/>
              <a:buNone/>
            </a:pPr>
            <a:endParaRPr lang="es-PE" altLang="en-US" sz="1800">
              <a:solidFill>
                <a:schemeClr val="bg1"/>
              </a:solidFill>
            </a:endParaRPr>
          </a:p>
        </p:txBody>
      </p:sp>
      <p:sp>
        <p:nvSpPr>
          <p:cNvPr id="55307" name="12 Rectángulo">
            <a:extLst>
              <a:ext uri="{FF2B5EF4-FFF2-40B4-BE49-F238E27FC236}">
                <a16:creationId xmlns:a16="http://schemas.microsoft.com/office/drawing/2014/main" id="{B9CEDD32-AF86-4C40-9A43-9A56168DEC9A}"/>
              </a:ext>
            </a:extLst>
          </p:cNvPr>
          <p:cNvSpPr>
            <a:spLocks noChangeArrowheads="1"/>
          </p:cNvSpPr>
          <p:nvPr/>
        </p:nvSpPr>
        <p:spPr bwMode="auto">
          <a:xfrm>
            <a:off x="3214688" y="6000750"/>
            <a:ext cx="785812" cy="142875"/>
          </a:xfrm>
          <a:prstGeom prst="rect">
            <a:avLst/>
          </a:prstGeom>
          <a:solidFill>
            <a:schemeClr val="bg1"/>
          </a:solidFill>
          <a:ln w="9525" algn="ctr">
            <a:solidFill>
              <a:schemeClr val="bg1"/>
            </a:solidFill>
            <a:round/>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eaLnBrk="1" hangingPunct="1">
              <a:spcBef>
                <a:spcPct val="0"/>
              </a:spcBef>
              <a:buFontTx/>
              <a:buNone/>
            </a:pPr>
            <a:endParaRPr lang="es-PE" altLang="en-US" sz="1800">
              <a:solidFill>
                <a:schemeClr val="bg1"/>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http://www.tuveras.com/electrotecnia/circuito_C/potencia.gif">
            <a:extLst>
              <a:ext uri="{FF2B5EF4-FFF2-40B4-BE49-F238E27FC236}">
                <a16:creationId xmlns:a16="http://schemas.microsoft.com/office/drawing/2014/main" id="{641EF9ED-EC6F-480C-8437-D69DCA6609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3225" y="981075"/>
            <a:ext cx="6715125"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3">
            <a:extLst>
              <a:ext uri="{FF2B5EF4-FFF2-40B4-BE49-F238E27FC236}">
                <a16:creationId xmlns:a16="http://schemas.microsoft.com/office/drawing/2014/main" id="{ED52D3F6-7830-4962-9841-6846E1BDC460}"/>
              </a:ext>
            </a:extLst>
          </p:cNvPr>
          <p:cNvSpPr txBox="1">
            <a:spLocks noChangeArrowheads="1"/>
          </p:cNvSpPr>
          <p:nvPr/>
        </p:nvSpPr>
        <p:spPr bwMode="auto">
          <a:xfrm>
            <a:off x="1763713" y="476250"/>
            <a:ext cx="5472112" cy="388938"/>
          </a:xfrm>
          <a:prstGeom prst="rect">
            <a:avLst/>
          </a:prstGeom>
          <a:noFill/>
          <a:ln w="9525">
            <a:noFill/>
            <a:miter lim="800000"/>
            <a:headEnd/>
            <a:tailEnd/>
          </a:ln>
        </p:spPr>
        <p:txBody>
          <a:bodyPr/>
          <a:lstStyle/>
          <a:p>
            <a:pPr marL="342900" indent="-342900">
              <a:spcBef>
                <a:spcPct val="20000"/>
              </a:spcBef>
              <a:buFontTx/>
              <a:buChar char="•"/>
              <a:defRPr/>
            </a:pPr>
            <a:r>
              <a:rPr lang="es-ES" sz="1600" b="1" kern="0" dirty="0">
                <a:latin typeface="+mn-lt"/>
              </a:rPr>
              <a:t>Potencia Instantánea p(t) y Potencia Media P</a:t>
            </a:r>
            <a:endParaRPr lang="es-ES" sz="1600" kern="0" dirty="0">
              <a:latin typeface="+mn-lt"/>
            </a:endParaRPr>
          </a:p>
        </p:txBody>
      </p:sp>
      <p:sp>
        <p:nvSpPr>
          <p:cNvPr id="56324" name="12 Rectángulo">
            <a:extLst>
              <a:ext uri="{FF2B5EF4-FFF2-40B4-BE49-F238E27FC236}">
                <a16:creationId xmlns:a16="http://schemas.microsoft.com/office/drawing/2014/main" id="{5151964F-7BD8-437F-9DC9-BB8D4D7ABB0C}"/>
              </a:ext>
            </a:extLst>
          </p:cNvPr>
          <p:cNvSpPr>
            <a:spLocks noChangeArrowheads="1"/>
          </p:cNvSpPr>
          <p:nvPr/>
        </p:nvSpPr>
        <p:spPr bwMode="auto">
          <a:xfrm>
            <a:off x="2286000" y="2928938"/>
            <a:ext cx="785813" cy="142875"/>
          </a:xfrm>
          <a:prstGeom prst="rect">
            <a:avLst/>
          </a:prstGeom>
          <a:solidFill>
            <a:schemeClr val="bg1"/>
          </a:solidFill>
          <a:ln w="9525" algn="ctr">
            <a:solidFill>
              <a:schemeClr val="bg1"/>
            </a:solidFill>
            <a:round/>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eaLnBrk="1" hangingPunct="1">
              <a:spcBef>
                <a:spcPct val="0"/>
              </a:spcBef>
              <a:buFontTx/>
              <a:buNone/>
            </a:pPr>
            <a:endParaRPr lang="es-PE" altLang="en-US" sz="1800">
              <a:solidFill>
                <a:schemeClr val="bg1"/>
              </a:solidFill>
            </a:endParaRPr>
          </a:p>
        </p:txBody>
      </p:sp>
      <p:sp>
        <p:nvSpPr>
          <p:cNvPr id="56325" name="12 Rectángulo">
            <a:extLst>
              <a:ext uri="{FF2B5EF4-FFF2-40B4-BE49-F238E27FC236}">
                <a16:creationId xmlns:a16="http://schemas.microsoft.com/office/drawing/2014/main" id="{FDFB035B-6174-4D34-B74A-BFD1E208CEC2}"/>
              </a:ext>
            </a:extLst>
          </p:cNvPr>
          <p:cNvSpPr>
            <a:spLocks noChangeArrowheads="1"/>
          </p:cNvSpPr>
          <p:nvPr/>
        </p:nvSpPr>
        <p:spPr bwMode="auto">
          <a:xfrm>
            <a:off x="3571875" y="3643313"/>
            <a:ext cx="785813" cy="142875"/>
          </a:xfrm>
          <a:prstGeom prst="rect">
            <a:avLst/>
          </a:prstGeom>
          <a:solidFill>
            <a:schemeClr val="bg1"/>
          </a:solidFill>
          <a:ln w="9525" algn="ctr">
            <a:solidFill>
              <a:schemeClr val="bg1"/>
            </a:solidFill>
            <a:round/>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eaLnBrk="1" hangingPunct="1">
              <a:spcBef>
                <a:spcPct val="0"/>
              </a:spcBef>
              <a:buFontTx/>
              <a:buNone/>
            </a:pPr>
            <a:endParaRPr lang="es-PE" altLang="en-US" sz="1800">
              <a:solidFill>
                <a:schemeClr val="bg1"/>
              </a:solidFill>
            </a:endParaRPr>
          </a:p>
        </p:txBody>
      </p:sp>
      <p:sp>
        <p:nvSpPr>
          <p:cNvPr id="56326" name="12 Rectángulo">
            <a:extLst>
              <a:ext uri="{FF2B5EF4-FFF2-40B4-BE49-F238E27FC236}">
                <a16:creationId xmlns:a16="http://schemas.microsoft.com/office/drawing/2014/main" id="{ADB739B0-F206-48C4-A20F-621A5F638641}"/>
              </a:ext>
            </a:extLst>
          </p:cNvPr>
          <p:cNvSpPr>
            <a:spLocks noChangeArrowheads="1"/>
          </p:cNvSpPr>
          <p:nvPr/>
        </p:nvSpPr>
        <p:spPr bwMode="auto">
          <a:xfrm>
            <a:off x="7072313" y="4143375"/>
            <a:ext cx="785812" cy="142875"/>
          </a:xfrm>
          <a:prstGeom prst="rect">
            <a:avLst/>
          </a:prstGeom>
          <a:solidFill>
            <a:schemeClr val="bg1"/>
          </a:solidFill>
          <a:ln w="9525" algn="ctr">
            <a:solidFill>
              <a:schemeClr val="bg1"/>
            </a:solidFill>
            <a:round/>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eaLnBrk="1" hangingPunct="1">
              <a:spcBef>
                <a:spcPct val="0"/>
              </a:spcBef>
              <a:buFontTx/>
              <a:buNone/>
            </a:pPr>
            <a:endParaRPr lang="es-PE" altLang="en-US" sz="1800">
              <a:solidFill>
                <a:schemeClr val="bg1"/>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346" name="Group 81">
            <a:extLst>
              <a:ext uri="{FF2B5EF4-FFF2-40B4-BE49-F238E27FC236}">
                <a16:creationId xmlns:a16="http://schemas.microsoft.com/office/drawing/2014/main" id="{A616ABCD-52FC-4EED-97A1-A369E2A163F0}"/>
              </a:ext>
            </a:extLst>
          </p:cNvPr>
          <p:cNvGrpSpPr>
            <a:grpSpLocks/>
          </p:cNvGrpSpPr>
          <p:nvPr/>
        </p:nvGrpSpPr>
        <p:grpSpPr bwMode="auto">
          <a:xfrm>
            <a:off x="923925" y="1277938"/>
            <a:ext cx="6311900" cy="927100"/>
            <a:chOff x="192" y="400"/>
            <a:chExt cx="3976" cy="584"/>
          </a:xfrm>
        </p:grpSpPr>
        <p:sp>
          <p:nvSpPr>
            <p:cNvPr id="57366" name="Text Box 62">
              <a:extLst>
                <a:ext uri="{FF2B5EF4-FFF2-40B4-BE49-F238E27FC236}">
                  <a16:creationId xmlns:a16="http://schemas.microsoft.com/office/drawing/2014/main" id="{BD481F05-C3E0-4045-A91F-545C0D83AD9D}"/>
                </a:ext>
              </a:extLst>
            </p:cNvPr>
            <p:cNvSpPr txBox="1">
              <a:spLocks noChangeArrowheads="1"/>
            </p:cNvSpPr>
            <p:nvPr/>
          </p:nvSpPr>
          <p:spPr bwMode="auto">
            <a:xfrm>
              <a:off x="192" y="576"/>
              <a:ext cx="29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50000"/>
                </a:spcBef>
                <a:buFontTx/>
                <a:buNone/>
              </a:pPr>
              <a:r>
                <a:rPr lang="es-ES" altLang="en-US" sz="1800"/>
                <a:t>Supongamos un circuito caracterizado por</a:t>
              </a:r>
            </a:p>
          </p:txBody>
        </p:sp>
        <p:sp>
          <p:nvSpPr>
            <p:cNvPr id="57367" name="AutoShape 63">
              <a:extLst>
                <a:ext uri="{FF2B5EF4-FFF2-40B4-BE49-F238E27FC236}">
                  <a16:creationId xmlns:a16="http://schemas.microsoft.com/office/drawing/2014/main" id="{D28AC783-A0D6-4B70-93CA-DCCEDB5CAC2F}"/>
                </a:ext>
              </a:extLst>
            </p:cNvPr>
            <p:cNvSpPr>
              <a:spLocks/>
            </p:cNvSpPr>
            <p:nvPr/>
          </p:nvSpPr>
          <p:spPr bwMode="auto">
            <a:xfrm>
              <a:off x="3107" y="400"/>
              <a:ext cx="32" cy="584"/>
            </a:xfrm>
            <a:prstGeom prst="leftBracket">
              <a:avLst>
                <a:gd name="adj" fmla="val 152083"/>
              </a:avLst>
            </a:prstGeom>
            <a:noFill/>
            <a:ln w="9525">
              <a:solidFill>
                <a:srgbClr val="99663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eaLnBrk="1" hangingPunct="1">
                <a:spcBef>
                  <a:spcPct val="0"/>
                </a:spcBef>
                <a:buFontTx/>
                <a:buNone/>
              </a:pPr>
              <a:endParaRPr lang="es-PE" altLang="en-US" sz="1800"/>
            </a:p>
          </p:txBody>
        </p:sp>
        <p:graphicFrame>
          <p:nvGraphicFramePr>
            <p:cNvPr id="57368" name="Object 64">
              <a:extLst>
                <a:ext uri="{FF2B5EF4-FFF2-40B4-BE49-F238E27FC236}">
                  <a16:creationId xmlns:a16="http://schemas.microsoft.com/office/drawing/2014/main" id="{E27CC877-A4BC-4A0C-AD1F-319939CF7629}"/>
                </a:ext>
              </a:extLst>
            </p:cNvPr>
            <p:cNvGraphicFramePr>
              <a:graphicFrameLocks noChangeAspect="1"/>
            </p:cNvGraphicFramePr>
            <p:nvPr/>
          </p:nvGraphicFramePr>
          <p:xfrm>
            <a:off x="3176" y="484"/>
            <a:ext cx="992" cy="408"/>
          </p:xfrm>
          <a:graphic>
            <a:graphicData uri="http://schemas.openxmlformats.org/presentationml/2006/ole">
              <mc:AlternateContent xmlns:mc="http://schemas.openxmlformats.org/markup-compatibility/2006">
                <mc:Choice xmlns:v="urn:schemas-microsoft-com:vml" Requires="v">
                  <p:oleObj spid="_x0000_s4098" name="Ecuación" r:id="rId3" imgW="1552700" imgH="628675" progId="Equation.3">
                    <p:embed/>
                  </p:oleObj>
                </mc:Choice>
                <mc:Fallback>
                  <p:oleObj name="Ecuación" r:id="rId3" imgW="1552700" imgH="628675" progId="Equation.3">
                    <p:embed/>
                    <p:pic>
                      <p:nvPicPr>
                        <p:cNvPr id="57368" name="Object 64">
                          <a:extLst>
                            <a:ext uri="{FF2B5EF4-FFF2-40B4-BE49-F238E27FC236}">
                              <a16:creationId xmlns:a16="http://schemas.microsoft.com/office/drawing/2014/main" id="{E27CC877-A4BC-4A0C-AD1F-319939CF76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6" y="484"/>
                          <a:ext cx="992"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57347" name="Group 82">
            <a:extLst>
              <a:ext uri="{FF2B5EF4-FFF2-40B4-BE49-F238E27FC236}">
                <a16:creationId xmlns:a16="http://schemas.microsoft.com/office/drawing/2014/main" id="{A297C5F0-9741-4249-B2CE-E03EECA7B16C}"/>
              </a:ext>
            </a:extLst>
          </p:cNvPr>
          <p:cNvGrpSpPr>
            <a:grpSpLocks/>
          </p:cNvGrpSpPr>
          <p:nvPr/>
        </p:nvGrpSpPr>
        <p:grpSpPr bwMode="auto">
          <a:xfrm>
            <a:off x="1441450" y="2230438"/>
            <a:ext cx="3562350" cy="622300"/>
            <a:chOff x="752" y="1107"/>
            <a:chExt cx="2244" cy="392"/>
          </a:xfrm>
        </p:grpSpPr>
        <p:sp>
          <p:nvSpPr>
            <p:cNvPr id="57363" name="Text Box 65">
              <a:extLst>
                <a:ext uri="{FF2B5EF4-FFF2-40B4-BE49-F238E27FC236}">
                  <a16:creationId xmlns:a16="http://schemas.microsoft.com/office/drawing/2014/main" id="{AD815DD9-EA31-43EE-A1E5-C91078BEDAE9}"/>
                </a:ext>
              </a:extLst>
            </p:cNvPr>
            <p:cNvSpPr txBox="1">
              <a:spLocks noChangeArrowheads="1"/>
            </p:cNvSpPr>
            <p:nvPr/>
          </p:nvSpPr>
          <p:spPr bwMode="auto">
            <a:xfrm>
              <a:off x="752" y="1160"/>
              <a:ext cx="60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50000"/>
                </a:spcBef>
                <a:buFontTx/>
                <a:buNone/>
              </a:pPr>
              <a:r>
                <a:rPr lang="es-ES" altLang="en-US" sz="1800"/>
                <a:t>siendo</a:t>
              </a:r>
            </a:p>
          </p:txBody>
        </p:sp>
        <p:graphicFrame>
          <p:nvGraphicFramePr>
            <p:cNvPr id="57364" name="Object 66">
              <a:extLst>
                <a:ext uri="{FF2B5EF4-FFF2-40B4-BE49-F238E27FC236}">
                  <a16:creationId xmlns:a16="http://schemas.microsoft.com/office/drawing/2014/main" id="{C4BE066E-7641-4838-BD28-E9029057A972}"/>
                </a:ext>
              </a:extLst>
            </p:cNvPr>
            <p:cNvGraphicFramePr>
              <a:graphicFrameLocks noChangeAspect="1"/>
            </p:cNvGraphicFramePr>
            <p:nvPr/>
          </p:nvGraphicFramePr>
          <p:xfrm>
            <a:off x="1440" y="1107"/>
            <a:ext cx="480" cy="392"/>
          </p:xfrm>
          <a:graphic>
            <a:graphicData uri="http://schemas.openxmlformats.org/presentationml/2006/ole">
              <mc:AlternateContent xmlns:mc="http://schemas.openxmlformats.org/markup-compatibility/2006">
                <mc:Choice xmlns:v="urn:schemas-microsoft-com:vml" Requires="v">
                  <p:oleObj spid="_x0000_s4099" name="Ecuación" r:id="rId5" imgW="742877" imgH="600062" progId="Equation.3">
                    <p:embed/>
                  </p:oleObj>
                </mc:Choice>
                <mc:Fallback>
                  <p:oleObj name="Ecuación" r:id="rId5" imgW="742877" imgH="600062" progId="Equation.3">
                    <p:embed/>
                    <p:pic>
                      <p:nvPicPr>
                        <p:cNvPr id="57364" name="Object 66">
                          <a:extLst>
                            <a:ext uri="{FF2B5EF4-FFF2-40B4-BE49-F238E27FC236}">
                              <a16:creationId xmlns:a16="http://schemas.microsoft.com/office/drawing/2014/main" id="{C4BE066E-7641-4838-BD28-E9029057A97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0" y="1107"/>
                          <a:ext cx="480"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7365" name="Object 67">
              <a:extLst>
                <a:ext uri="{FF2B5EF4-FFF2-40B4-BE49-F238E27FC236}">
                  <a16:creationId xmlns:a16="http://schemas.microsoft.com/office/drawing/2014/main" id="{A58F5F80-151D-4AD4-8CDD-653AC9C2D7F3}"/>
                </a:ext>
              </a:extLst>
            </p:cNvPr>
            <p:cNvGraphicFramePr>
              <a:graphicFrameLocks noChangeAspect="1"/>
            </p:cNvGraphicFramePr>
            <p:nvPr/>
          </p:nvGraphicFramePr>
          <p:xfrm>
            <a:off x="2188" y="1108"/>
            <a:ext cx="808" cy="376"/>
          </p:xfrm>
          <a:graphic>
            <a:graphicData uri="http://schemas.openxmlformats.org/presentationml/2006/ole">
              <mc:AlternateContent xmlns:mc="http://schemas.openxmlformats.org/markup-compatibility/2006">
                <mc:Choice xmlns:v="urn:schemas-microsoft-com:vml" Requires="v">
                  <p:oleObj spid="_x0000_s4100" name="Ecuación" r:id="rId7" imgW="1266833" imgH="580897" progId="Equation.3">
                    <p:embed/>
                  </p:oleObj>
                </mc:Choice>
                <mc:Fallback>
                  <p:oleObj name="Ecuación" r:id="rId7" imgW="1266833" imgH="580897" progId="Equation.3">
                    <p:embed/>
                    <p:pic>
                      <p:nvPicPr>
                        <p:cNvPr id="57365" name="Object 67">
                          <a:extLst>
                            <a:ext uri="{FF2B5EF4-FFF2-40B4-BE49-F238E27FC236}">
                              <a16:creationId xmlns:a16="http://schemas.microsoft.com/office/drawing/2014/main" id="{A58F5F80-151D-4AD4-8CDD-653AC9C2D7F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88" y="1108"/>
                          <a:ext cx="808"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4" name="Group 83">
            <a:extLst>
              <a:ext uri="{FF2B5EF4-FFF2-40B4-BE49-F238E27FC236}">
                <a16:creationId xmlns:a16="http://schemas.microsoft.com/office/drawing/2014/main" id="{B8AF7825-CF21-4546-A499-C2ACE7A98D26}"/>
              </a:ext>
            </a:extLst>
          </p:cNvPr>
          <p:cNvGrpSpPr>
            <a:grpSpLocks/>
          </p:cNvGrpSpPr>
          <p:nvPr/>
        </p:nvGrpSpPr>
        <p:grpSpPr bwMode="auto">
          <a:xfrm>
            <a:off x="774700" y="3032125"/>
            <a:ext cx="3729038" cy="396875"/>
            <a:chOff x="488" y="1632"/>
            <a:chExt cx="2349" cy="250"/>
          </a:xfrm>
        </p:grpSpPr>
        <p:sp>
          <p:nvSpPr>
            <p:cNvPr id="57361" name="Text Box 68">
              <a:extLst>
                <a:ext uri="{FF2B5EF4-FFF2-40B4-BE49-F238E27FC236}">
                  <a16:creationId xmlns:a16="http://schemas.microsoft.com/office/drawing/2014/main" id="{7C097D3F-7238-4684-983C-581397E43F6D}"/>
                </a:ext>
              </a:extLst>
            </p:cNvPr>
            <p:cNvSpPr txBox="1">
              <a:spLocks noChangeArrowheads="1"/>
            </p:cNvSpPr>
            <p:nvPr/>
          </p:nvSpPr>
          <p:spPr bwMode="auto">
            <a:xfrm>
              <a:off x="488" y="1632"/>
              <a:ext cx="154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50000"/>
                </a:spcBef>
                <a:buFontTx/>
                <a:buNone/>
              </a:pPr>
              <a:r>
                <a:rPr lang="es-ES" altLang="en-US" sz="2000" b="1" i="1">
                  <a:solidFill>
                    <a:srgbClr val="CC0000"/>
                  </a:solidFill>
                  <a:latin typeface="Arial Narrow" panose="020B0606020202030204" pitchFamily="34" charset="0"/>
                </a:rPr>
                <a:t>Potencia instantánea</a:t>
              </a:r>
            </a:p>
          </p:txBody>
        </p:sp>
        <p:graphicFrame>
          <p:nvGraphicFramePr>
            <p:cNvPr id="57362" name="Object 69">
              <a:extLst>
                <a:ext uri="{FF2B5EF4-FFF2-40B4-BE49-F238E27FC236}">
                  <a16:creationId xmlns:a16="http://schemas.microsoft.com/office/drawing/2014/main" id="{E010A593-0AFE-4CB2-9A68-2DFA68142A14}"/>
                </a:ext>
              </a:extLst>
            </p:cNvPr>
            <p:cNvGraphicFramePr>
              <a:graphicFrameLocks noChangeAspect="1"/>
            </p:cNvGraphicFramePr>
            <p:nvPr/>
          </p:nvGraphicFramePr>
          <p:xfrm>
            <a:off x="1973" y="1692"/>
            <a:ext cx="864" cy="168"/>
          </p:xfrm>
          <a:graphic>
            <a:graphicData uri="http://schemas.openxmlformats.org/presentationml/2006/ole">
              <mc:AlternateContent xmlns:mc="http://schemas.openxmlformats.org/markup-compatibility/2006">
                <mc:Choice xmlns:v="urn:schemas-microsoft-com:vml" Requires="v">
                  <p:oleObj spid="_x0000_s4101" name="Ecuación" r:id="rId9" imgW="1352674" imgH="247529" progId="Equation.3">
                    <p:embed/>
                  </p:oleObj>
                </mc:Choice>
                <mc:Fallback>
                  <p:oleObj name="Ecuación" r:id="rId9" imgW="1352674" imgH="247529" progId="Equation.3">
                    <p:embed/>
                    <p:pic>
                      <p:nvPicPr>
                        <p:cNvPr id="57362" name="Object 69">
                          <a:extLst>
                            <a:ext uri="{FF2B5EF4-FFF2-40B4-BE49-F238E27FC236}">
                              <a16:creationId xmlns:a16="http://schemas.microsoft.com/office/drawing/2014/main" id="{E010A593-0AFE-4CB2-9A68-2DFA68142A1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73" y="1692"/>
                          <a:ext cx="864"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63" name="Object 70">
            <a:extLst>
              <a:ext uri="{FF2B5EF4-FFF2-40B4-BE49-F238E27FC236}">
                <a16:creationId xmlns:a16="http://schemas.microsoft.com/office/drawing/2014/main" id="{5E0D5CEF-93F5-412B-A6C3-711842DBCE71}"/>
              </a:ext>
            </a:extLst>
          </p:cNvPr>
          <p:cNvGraphicFramePr>
            <a:graphicFrameLocks noChangeAspect="1"/>
          </p:cNvGraphicFramePr>
          <p:nvPr/>
        </p:nvGraphicFramePr>
        <p:xfrm>
          <a:off x="3851275" y="3568700"/>
          <a:ext cx="2717800" cy="292100"/>
        </p:xfrm>
        <a:graphic>
          <a:graphicData uri="http://schemas.openxmlformats.org/presentationml/2006/ole">
            <mc:AlternateContent xmlns:mc="http://schemas.openxmlformats.org/markup-compatibility/2006">
              <mc:Choice xmlns:v="urn:schemas-microsoft-com:vml" Requires="v">
                <p:oleObj spid="_x0000_s4102" name="Ecuación" r:id="rId11" imgW="2695630" imgH="276142" progId="Equation.3">
                  <p:embed/>
                </p:oleObj>
              </mc:Choice>
              <mc:Fallback>
                <p:oleObj name="Ecuación" r:id="rId11" imgW="2695630" imgH="276142" progId="Equation.3">
                  <p:embed/>
                  <p:pic>
                    <p:nvPicPr>
                      <p:cNvPr id="63" name="Object 70">
                        <a:extLst>
                          <a:ext uri="{FF2B5EF4-FFF2-40B4-BE49-F238E27FC236}">
                            <a16:creationId xmlns:a16="http://schemas.microsoft.com/office/drawing/2014/main" id="{5E0D5CEF-93F5-412B-A6C3-711842DBCE7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51275" y="3568700"/>
                        <a:ext cx="27178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5" name="Group 84">
            <a:extLst>
              <a:ext uri="{FF2B5EF4-FFF2-40B4-BE49-F238E27FC236}">
                <a16:creationId xmlns:a16="http://schemas.microsoft.com/office/drawing/2014/main" id="{21DF43AF-8569-418F-AAE5-E8FFE5951F41}"/>
              </a:ext>
            </a:extLst>
          </p:cNvPr>
          <p:cNvGrpSpPr>
            <a:grpSpLocks/>
          </p:cNvGrpSpPr>
          <p:nvPr/>
        </p:nvGrpSpPr>
        <p:grpSpPr bwMode="auto">
          <a:xfrm>
            <a:off x="755650" y="3933825"/>
            <a:ext cx="7848600" cy="1339850"/>
            <a:chOff x="356" y="2548"/>
            <a:chExt cx="4944" cy="819"/>
          </a:xfrm>
        </p:grpSpPr>
        <p:sp>
          <p:nvSpPr>
            <p:cNvPr id="57357" name="Text Box 71">
              <a:extLst>
                <a:ext uri="{FF2B5EF4-FFF2-40B4-BE49-F238E27FC236}">
                  <a16:creationId xmlns:a16="http://schemas.microsoft.com/office/drawing/2014/main" id="{4B18378D-110E-4FDF-A516-BA8A99CAA3BE}"/>
                </a:ext>
              </a:extLst>
            </p:cNvPr>
            <p:cNvSpPr txBox="1">
              <a:spLocks noChangeArrowheads="1"/>
            </p:cNvSpPr>
            <p:nvPr/>
          </p:nvSpPr>
          <p:spPr bwMode="auto">
            <a:xfrm>
              <a:off x="356" y="2548"/>
              <a:ext cx="112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50000"/>
                </a:spcBef>
                <a:buFontTx/>
                <a:buNone/>
              </a:pPr>
              <a:r>
                <a:rPr lang="es-ES" altLang="en-US" sz="2000" b="1" i="1">
                  <a:solidFill>
                    <a:srgbClr val="CC0000"/>
                  </a:solidFill>
                  <a:latin typeface="Arial Narrow" panose="020B0606020202030204" pitchFamily="34" charset="0"/>
                </a:rPr>
                <a:t>Potencia media</a:t>
              </a:r>
            </a:p>
          </p:txBody>
        </p:sp>
        <p:graphicFrame>
          <p:nvGraphicFramePr>
            <p:cNvPr id="57358" name="Object 72">
              <a:extLst>
                <a:ext uri="{FF2B5EF4-FFF2-40B4-BE49-F238E27FC236}">
                  <a16:creationId xmlns:a16="http://schemas.microsoft.com/office/drawing/2014/main" id="{6B94B41A-6789-4F15-8C84-756D3A58C8AA}"/>
                </a:ext>
              </a:extLst>
            </p:cNvPr>
            <p:cNvGraphicFramePr>
              <a:graphicFrameLocks noChangeAspect="1"/>
            </p:cNvGraphicFramePr>
            <p:nvPr/>
          </p:nvGraphicFramePr>
          <p:xfrm>
            <a:off x="460" y="2788"/>
            <a:ext cx="4840" cy="296"/>
          </p:xfrm>
          <a:graphic>
            <a:graphicData uri="http://schemas.openxmlformats.org/presentationml/2006/ole">
              <mc:AlternateContent xmlns:mc="http://schemas.openxmlformats.org/markup-compatibility/2006">
                <mc:Choice xmlns:v="urn:schemas-microsoft-com:vml" Requires="v">
                  <p:oleObj spid="_x0000_s4103" name="Ecuación" r:id="rId13" imgW="7667670" imgH="447550" progId="Equation.3">
                    <p:embed/>
                  </p:oleObj>
                </mc:Choice>
                <mc:Fallback>
                  <p:oleObj name="Ecuación" r:id="rId13" imgW="7667670" imgH="447550" progId="Equation.3">
                    <p:embed/>
                    <p:pic>
                      <p:nvPicPr>
                        <p:cNvPr id="57358" name="Object 72">
                          <a:extLst>
                            <a:ext uri="{FF2B5EF4-FFF2-40B4-BE49-F238E27FC236}">
                              <a16:creationId xmlns:a16="http://schemas.microsoft.com/office/drawing/2014/main" id="{6B94B41A-6789-4F15-8C84-756D3A58C8A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0" y="2788"/>
                          <a:ext cx="4840"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7359" name="Line 73">
              <a:extLst>
                <a:ext uri="{FF2B5EF4-FFF2-40B4-BE49-F238E27FC236}">
                  <a16:creationId xmlns:a16="http://schemas.microsoft.com/office/drawing/2014/main" id="{0E98408F-22CF-4F89-9680-D4829E4E9D16}"/>
                </a:ext>
              </a:extLst>
            </p:cNvPr>
            <p:cNvSpPr>
              <a:spLocks noChangeShapeType="1"/>
            </p:cNvSpPr>
            <p:nvPr/>
          </p:nvSpPr>
          <p:spPr bwMode="auto">
            <a:xfrm flipH="1">
              <a:off x="4592" y="2720"/>
              <a:ext cx="224" cy="39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60" name="Text Box 74">
              <a:extLst>
                <a:ext uri="{FF2B5EF4-FFF2-40B4-BE49-F238E27FC236}">
                  <a16:creationId xmlns:a16="http://schemas.microsoft.com/office/drawing/2014/main" id="{00F5006E-942A-486E-9970-DED2FEF8C0EF}"/>
                </a:ext>
              </a:extLst>
            </p:cNvPr>
            <p:cNvSpPr txBox="1">
              <a:spLocks noChangeArrowheads="1"/>
            </p:cNvSpPr>
            <p:nvPr/>
          </p:nvSpPr>
          <p:spPr bwMode="auto">
            <a:xfrm>
              <a:off x="4512" y="3136"/>
              <a:ext cx="27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eaLnBrk="1" hangingPunct="1">
                <a:spcBef>
                  <a:spcPct val="50000"/>
                </a:spcBef>
                <a:buFontTx/>
                <a:buNone/>
              </a:pPr>
              <a:r>
                <a:rPr lang="es-ES" altLang="en-US" sz="1800"/>
                <a:t>0</a:t>
              </a:r>
            </a:p>
          </p:txBody>
        </p:sp>
      </p:grpSp>
      <p:grpSp>
        <p:nvGrpSpPr>
          <p:cNvPr id="6" name="Group 86">
            <a:extLst>
              <a:ext uri="{FF2B5EF4-FFF2-40B4-BE49-F238E27FC236}">
                <a16:creationId xmlns:a16="http://schemas.microsoft.com/office/drawing/2014/main" id="{D1748A84-7BD9-4916-A53A-05FEC1157AC0}"/>
              </a:ext>
            </a:extLst>
          </p:cNvPr>
          <p:cNvGrpSpPr>
            <a:grpSpLocks/>
          </p:cNvGrpSpPr>
          <p:nvPr/>
        </p:nvGrpSpPr>
        <p:grpSpPr bwMode="auto">
          <a:xfrm>
            <a:off x="2306638" y="5516563"/>
            <a:ext cx="4210050" cy="696912"/>
            <a:chOff x="496" y="3666"/>
            <a:chExt cx="2652" cy="439"/>
          </a:xfrm>
        </p:grpSpPr>
        <p:sp>
          <p:nvSpPr>
            <p:cNvPr id="57354" name="Text Box 78">
              <a:extLst>
                <a:ext uri="{FF2B5EF4-FFF2-40B4-BE49-F238E27FC236}">
                  <a16:creationId xmlns:a16="http://schemas.microsoft.com/office/drawing/2014/main" id="{397F0CFC-9EAF-4D5E-9E0F-19CE9A9AAE36}"/>
                </a:ext>
              </a:extLst>
            </p:cNvPr>
            <p:cNvSpPr txBox="1">
              <a:spLocks noChangeArrowheads="1"/>
            </p:cNvSpPr>
            <p:nvPr/>
          </p:nvSpPr>
          <p:spPr bwMode="auto">
            <a:xfrm>
              <a:off x="496" y="3752"/>
              <a:ext cx="184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50000"/>
                </a:spcBef>
                <a:buFontTx/>
                <a:buNone/>
              </a:pPr>
              <a:r>
                <a:rPr lang="es-ES" altLang="en-US" sz="1800">
                  <a:solidFill>
                    <a:srgbClr val="009900"/>
                  </a:solidFill>
                </a:rPr>
                <a:t>Con valores eficaces</a:t>
              </a:r>
            </a:p>
          </p:txBody>
        </p:sp>
        <p:graphicFrame>
          <p:nvGraphicFramePr>
            <p:cNvPr id="57355" name="Object 79">
              <a:extLst>
                <a:ext uri="{FF2B5EF4-FFF2-40B4-BE49-F238E27FC236}">
                  <a16:creationId xmlns:a16="http://schemas.microsoft.com/office/drawing/2014/main" id="{B0B84B4D-DAB0-44E0-A756-14608CF9FC0F}"/>
                </a:ext>
              </a:extLst>
            </p:cNvPr>
            <p:cNvGraphicFramePr>
              <a:graphicFrameLocks noChangeAspect="1"/>
            </p:cNvGraphicFramePr>
            <p:nvPr/>
          </p:nvGraphicFramePr>
          <p:xfrm>
            <a:off x="2086" y="3780"/>
            <a:ext cx="920" cy="184"/>
          </p:xfrm>
          <a:graphic>
            <a:graphicData uri="http://schemas.openxmlformats.org/presentationml/2006/ole">
              <mc:AlternateContent xmlns:mc="http://schemas.openxmlformats.org/markup-compatibility/2006">
                <mc:Choice xmlns:v="urn:schemas-microsoft-com:vml" Requires="v">
                  <p:oleObj spid="_x0000_s4104" name="Ecuación" r:id="rId15" imgW="1438245" imgH="276142" progId="Equation.3">
                    <p:embed/>
                  </p:oleObj>
                </mc:Choice>
                <mc:Fallback>
                  <p:oleObj name="Ecuación" r:id="rId15" imgW="1438245" imgH="276142" progId="Equation.3">
                    <p:embed/>
                    <p:pic>
                      <p:nvPicPr>
                        <p:cNvPr id="57355" name="Object 79">
                          <a:extLst>
                            <a:ext uri="{FF2B5EF4-FFF2-40B4-BE49-F238E27FC236}">
                              <a16:creationId xmlns:a16="http://schemas.microsoft.com/office/drawing/2014/main" id="{B0B84B4D-DAB0-44E0-A756-14608CF9FC0F}"/>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086" y="3780"/>
                          <a:ext cx="920"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7356" name="Rectangle 80">
              <a:extLst>
                <a:ext uri="{FF2B5EF4-FFF2-40B4-BE49-F238E27FC236}">
                  <a16:creationId xmlns:a16="http://schemas.microsoft.com/office/drawing/2014/main" id="{B520D0A8-8377-4B36-9BFD-95C3909073BD}"/>
                </a:ext>
              </a:extLst>
            </p:cNvPr>
            <p:cNvSpPr>
              <a:spLocks noChangeArrowheads="1"/>
            </p:cNvSpPr>
            <p:nvPr/>
          </p:nvSpPr>
          <p:spPr bwMode="auto">
            <a:xfrm>
              <a:off x="1996" y="3666"/>
              <a:ext cx="1152" cy="439"/>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eaLnBrk="1" hangingPunct="1">
                <a:spcBef>
                  <a:spcPct val="0"/>
                </a:spcBef>
                <a:buFontTx/>
                <a:buNone/>
              </a:pPr>
              <a:endParaRPr lang="es-PE" altLang="en-US" sz="1800"/>
            </a:p>
          </p:txBody>
        </p:sp>
      </p:grpSp>
      <p:graphicFrame>
        <p:nvGraphicFramePr>
          <p:cNvPr id="21581" name="Object 77">
            <a:extLst>
              <a:ext uri="{FF2B5EF4-FFF2-40B4-BE49-F238E27FC236}">
                <a16:creationId xmlns:a16="http://schemas.microsoft.com/office/drawing/2014/main" id="{63B8DA98-AF6F-4970-9648-B2263ECBF1AE}"/>
              </a:ext>
            </a:extLst>
          </p:cNvPr>
          <p:cNvGraphicFramePr>
            <a:graphicFrameLocks noChangeAspect="1"/>
          </p:cNvGraphicFramePr>
          <p:nvPr/>
        </p:nvGraphicFramePr>
        <p:xfrm>
          <a:off x="3497263" y="4868863"/>
          <a:ext cx="2082800" cy="546100"/>
        </p:xfrm>
        <a:graphic>
          <a:graphicData uri="http://schemas.openxmlformats.org/presentationml/2006/ole">
            <mc:AlternateContent xmlns:mc="http://schemas.openxmlformats.org/markup-compatibility/2006">
              <mc:Choice xmlns:v="urn:schemas-microsoft-com:vml" Requires="v">
                <p:oleObj spid="_x0000_s4105" name="Ecuación" r:id="rId17" imgW="2066937" imgH="523941" progId="Equation.3">
                  <p:embed/>
                </p:oleObj>
              </mc:Choice>
              <mc:Fallback>
                <p:oleObj name="Ecuación" r:id="rId17" imgW="2066937" imgH="523941" progId="Equation.3">
                  <p:embed/>
                  <p:pic>
                    <p:nvPicPr>
                      <p:cNvPr id="21581" name="Object 77">
                        <a:extLst>
                          <a:ext uri="{FF2B5EF4-FFF2-40B4-BE49-F238E27FC236}">
                            <a16:creationId xmlns:a16="http://schemas.microsoft.com/office/drawing/2014/main" id="{63B8DA98-AF6F-4970-9648-B2263ECBF1AE}"/>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497263" y="4868863"/>
                        <a:ext cx="20828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3" name="Text Box 61">
            <a:extLst>
              <a:ext uri="{FF2B5EF4-FFF2-40B4-BE49-F238E27FC236}">
                <a16:creationId xmlns:a16="http://schemas.microsoft.com/office/drawing/2014/main" id="{F79448AF-A3F1-48EB-A59D-E9246982C768}"/>
              </a:ext>
            </a:extLst>
          </p:cNvPr>
          <p:cNvSpPr txBox="1">
            <a:spLocks noChangeArrowheads="1"/>
          </p:cNvSpPr>
          <p:nvPr/>
        </p:nvSpPr>
        <p:spPr bwMode="auto">
          <a:xfrm>
            <a:off x="611188" y="944563"/>
            <a:ext cx="1728787" cy="460375"/>
          </a:xfrm>
          <a:prstGeom prst="rect">
            <a:avLst/>
          </a:prstGeom>
          <a:noFill/>
          <a:ln w="9525">
            <a:noFill/>
            <a:miter lim="800000"/>
            <a:headEnd/>
            <a:tailEnd/>
          </a:ln>
          <a:effectLst/>
        </p:spPr>
        <p:txBody>
          <a:bodyPr>
            <a:spAutoFit/>
          </a:bodyPr>
          <a:lstStyle/>
          <a:p>
            <a:pPr eaLnBrk="1" hangingPunct="1">
              <a:spcBef>
                <a:spcPct val="50000"/>
              </a:spcBef>
              <a:defRPr/>
            </a:pPr>
            <a:r>
              <a:rPr lang="es-ES" sz="2400" u="sng" dirty="0">
                <a:solidFill>
                  <a:srgbClr val="C00000"/>
                </a:solidFill>
                <a:effectLst>
                  <a:outerShdw blurRad="38100" dist="38100" dir="2700000" algn="tl">
                    <a:srgbClr val="C0C0C0"/>
                  </a:outerShdw>
                </a:effectLst>
                <a:latin typeface="Arial Narrow" pitchFamily="34" charset="0"/>
              </a:rPr>
              <a:t>Caso</a:t>
            </a:r>
            <a:r>
              <a:rPr lang="es-ES" sz="2400" u="sng" dirty="0">
                <a:solidFill>
                  <a:schemeClr val="accent2"/>
                </a:solidFill>
                <a:effectLst>
                  <a:outerShdw blurRad="38100" dist="38100" dir="2700000" algn="tl">
                    <a:srgbClr val="C0C0C0"/>
                  </a:outerShdw>
                </a:effectLst>
                <a:latin typeface="Arial Narrow" pitchFamily="34" charset="0"/>
              </a:rPr>
              <a:t> </a:t>
            </a:r>
            <a:r>
              <a:rPr lang="es-ES" sz="2400" u="sng" dirty="0">
                <a:solidFill>
                  <a:srgbClr val="C00000"/>
                </a:solidFill>
                <a:effectLst>
                  <a:outerShdw blurRad="38100" dist="38100" dir="2700000" algn="tl">
                    <a:srgbClr val="C0C0C0"/>
                  </a:outerShdw>
                </a:effectLst>
                <a:latin typeface="Arial Narrow" pitchFamily="34" charset="0"/>
              </a:rPr>
              <a:t>general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nodeType="clickEffect">
                                  <p:stCondLst>
                                    <p:cond delay="0"/>
                                  </p:stCondLst>
                                  <p:childTnLst>
                                    <p:set>
                                      <p:cBhvr>
                                        <p:cTn id="12" dur="1" fill="hold">
                                          <p:stCondLst>
                                            <p:cond delay="0"/>
                                          </p:stCondLst>
                                        </p:cTn>
                                        <p:tgtEl>
                                          <p:spTgt spid="63"/>
                                        </p:tgtEl>
                                        <p:attrNameLst>
                                          <p:attrName>style.visibility</p:attrName>
                                        </p:attrNameLst>
                                      </p:cBhvr>
                                      <p:to>
                                        <p:strVal val="visible"/>
                                      </p:to>
                                    </p:set>
                                    <p:animEffect transition="in" filter="blinds(horizontal)">
                                      <p:cBhvr>
                                        <p:cTn id="13" dur="500"/>
                                        <p:tgtEl>
                                          <p:spTgt spid="6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1"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5" fill="hold" nodeType="clickEffect">
                                  <p:stCondLst>
                                    <p:cond delay="0"/>
                                  </p:stCondLst>
                                  <p:childTnLst>
                                    <p:set>
                                      <p:cBhvr>
                                        <p:cTn id="23" dur="1" fill="hold">
                                          <p:stCondLst>
                                            <p:cond delay="0"/>
                                          </p:stCondLst>
                                        </p:cTn>
                                        <p:tgtEl>
                                          <p:spTgt spid="21581"/>
                                        </p:tgtEl>
                                        <p:attrNameLst>
                                          <p:attrName>style.visibility</p:attrName>
                                        </p:attrNameLst>
                                      </p:cBhvr>
                                      <p:to>
                                        <p:strVal val="visible"/>
                                      </p:to>
                                    </p:set>
                                    <p:animEffect transition="in" filter="blinds(vertical)">
                                      <p:cBhvr>
                                        <p:cTn id="24" dur="500"/>
                                        <p:tgtEl>
                                          <p:spTgt spid="21581"/>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5"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1000" fill="hold"/>
                                        <p:tgtEl>
                                          <p:spTgt spid="6"/>
                                        </p:tgtEl>
                                        <p:attrNameLst>
                                          <p:attrName>ppt_w</p:attrName>
                                        </p:attrNameLst>
                                      </p:cBhvr>
                                      <p:tavLst>
                                        <p:tav tm="0">
                                          <p:val>
                                            <p:fltVal val="0"/>
                                          </p:val>
                                        </p:tav>
                                        <p:tav tm="100000">
                                          <p:val>
                                            <p:strVal val="#ppt_w"/>
                                          </p:val>
                                        </p:tav>
                                      </p:tavLst>
                                    </p:anim>
                                    <p:anim calcmode="lin" valueType="num">
                                      <p:cBhvr>
                                        <p:cTn id="30" dur="1000" fill="hold"/>
                                        <p:tgtEl>
                                          <p:spTgt spid="6"/>
                                        </p:tgtEl>
                                        <p:attrNameLst>
                                          <p:attrName>ppt_h</p:attrName>
                                        </p:attrNameLst>
                                      </p:cBhvr>
                                      <p:tavLst>
                                        <p:tav tm="0">
                                          <p:val>
                                            <p:fltVal val="0"/>
                                          </p:val>
                                        </p:tav>
                                        <p:tav tm="100000">
                                          <p:val>
                                            <p:strVal val="#ppt_h"/>
                                          </p:val>
                                        </p:tav>
                                      </p:tavLst>
                                    </p:anim>
                                    <p:anim calcmode="lin" valueType="num">
                                      <p:cBhvr>
                                        <p:cTn id="31"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a:extLst>
              <a:ext uri="{FF2B5EF4-FFF2-40B4-BE49-F238E27FC236}">
                <a16:creationId xmlns:a16="http://schemas.microsoft.com/office/drawing/2014/main" id="{75E5F0CC-E29B-4F7E-B1F0-512B4FD66D04}"/>
              </a:ext>
            </a:extLst>
          </p:cNvPr>
          <p:cNvSpPr txBox="1">
            <a:spLocks noChangeArrowheads="1"/>
          </p:cNvSpPr>
          <p:nvPr/>
        </p:nvSpPr>
        <p:spPr bwMode="auto">
          <a:xfrm>
            <a:off x="1619250" y="736600"/>
            <a:ext cx="5473700"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pt-BR" altLang="en-US" sz="1600" b="1"/>
              <a:t>Circuito C:  Potencia Reactiva Q</a:t>
            </a:r>
            <a:endParaRPr lang="pt-BR" altLang="en-US" sz="1600"/>
          </a:p>
        </p:txBody>
      </p:sp>
      <p:graphicFrame>
        <p:nvGraphicFramePr>
          <p:cNvPr id="11" name="10 Tabla">
            <a:extLst>
              <a:ext uri="{FF2B5EF4-FFF2-40B4-BE49-F238E27FC236}">
                <a16:creationId xmlns:a16="http://schemas.microsoft.com/office/drawing/2014/main" id="{359B28EF-D3B2-484E-9266-85168A8EDCE4}"/>
              </a:ext>
            </a:extLst>
          </p:cNvPr>
          <p:cNvGraphicFramePr>
            <a:graphicFrameLocks noGrp="1"/>
          </p:cNvGraphicFramePr>
          <p:nvPr/>
        </p:nvGraphicFramePr>
        <p:xfrm>
          <a:off x="1403350" y="1398588"/>
          <a:ext cx="6337300" cy="806450"/>
        </p:xfrm>
        <a:graphic>
          <a:graphicData uri="http://schemas.openxmlformats.org/drawingml/2006/table">
            <a:tbl>
              <a:tblPr/>
              <a:tblGrid>
                <a:gridCol w="3163548">
                  <a:extLst>
                    <a:ext uri="{9D8B030D-6E8A-4147-A177-3AD203B41FA5}">
                      <a16:colId xmlns:a16="http://schemas.microsoft.com/office/drawing/2014/main" val="20000"/>
                    </a:ext>
                  </a:extLst>
                </a:gridCol>
                <a:gridCol w="3173752">
                  <a:extLst>
                    <a:ext uri="{9D8B030D-6E8A-4147-A177-3AD203B41FA5}">
                      <a16:colId xmlns:a16="http://schemas.microsoft.com/office/drawing/2014/main" val="20001"/>
                    </a:ext>
                  </a:extLst>
                </a:gridCol>
              </a:tblGrid>
              <a:tr h="403225">
                <a:tc>
                  <a:txBody>
                    <a:bodyPr/>
                    <a:lstStyle/>
                    <a:p>
                      <a:pPr algn="ctr"/>
                      <a:r>
                        <a:rPr lang="es-ES" sz="1800" dirty="0"/>
                        <a:t>p(t) = U</a:t>
                      </a:r>
                      <a:r>
                        <a:rPr lang="es-ES" sz="1800" b="1" baseline="-25000" dirty="0"/>
                        <a:t>0</a:t>
                      </a:r>
                      <a:r>
                        <a:rPr lang="es-ES" sz="1800" dirty="0"/>
                        <a:t> I</a:t>
                      </a:r>
                      <a:r>
                        <a:rPr lang="es-ES" sz="1800" b="1" baseline="-25000" dirty="0"/>
                        <a:t>0</a:t>
                      </a:r>
                      <a:r>
                        <a:rPr lang="es-ES" sz="1800" dirty="0"/>
                        <a:t> sen(</a:t>
                      </a:r>
                      <a:r>
                        <a:rPr lang="es-ES" sz="1800" dirty="0" err="1"/>
                        <a:t>wt</a:t>
                      </a:r>
                      <a:r>
                        <a:rPr lang="es-ES" sz="1800" dirty="0"/>
                        <a:t>)sen(</a:t>
                      </a:r>
                      <a:r>
                        <a:rPr lang="es-ES" sz="1800" dirty="0" err="1"/>
                        <a:t>wt</a:t>
                      </a:r>
                      <a:r>
                        <a:rPr lang="es-ES" sz="1800" dirty="0"/>
                        <a:t>+</a:t>
                      </a:r>
                      <a:r>
                        <a:rPr lang="el-GR" sz="1800" dirty="0">
                          <a:latin typeface="Times New Roman"/>
                          <a:cs typeface="Times New Roman"/>
                        </a:rPr>
                        <a:t>π</a:t>
                      </a:r>
                      <a:r>
                        <a:rPr lang="es-ES" sz="1800" dirty="0"/>
                        <a:t>/2)</a:t>
                      </a:r>
                    </a:p>
                  </a:txBody>
                  <a:tcPr marL="28578" marR="28578" marT="28557" marB="2855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C082"/>
                    </a:solidFill>
                  </a:tcPr>
                </a:tc>
                <a:tc>
                  <a:txBody>
                    <a:bodyPr/>
                    <a:lstStyle/>
                    <a:p>
                      <a:pPr algn="ctr"/>
                      <a:r>
                        <a:rPr lang="es-ES" sz="1800"/>
                        <a:t>p(t) = U I sen(2wt)</a:t>
                      </a:r>
                    </a:p>
                  </a:txBody>
                  <a:tcPr marL="28578" marR="28578" marT="28557" marB="2855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C082"/>
                    </a:solidFill>
                  </a:tcPr>
                </a:tc>
                <a:extLst>
                  <a:ext uri="{0D108BD9-81ED-4DB2-BD59-A6C34878D82A}">
                    <a16:rowId xmlns:a16="http://schemas.microsoft.com/office/drawing/2014/main" val="10000"/>
                  </a:ext>
                </a:extLst>
              </a:tr>
              <a:tr h="403225">
                <a:tc gridSpan="2">
                  <a:txBody>
                    <a:bodyPr/>
                    <a:lstStyle/>
                    <a:p>
                      <a:pPr algn="ctr"/>
                      <a:r>
                        <a:rPr lang="es-ES" sz="1800" b="1" dirty="0"/>
                        <a:t>P = 0</a:t>
                      </a:r>
                      <a:endParaRPr lang="es-ES" sz="1800" dirty="0"/>
                    </a:p>
                  </a:txBody>
                  <a:tcPr marL="28578" marR="28578" marT="28557" marB="2855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CCCCC"/>
                    </a:solidFill>
                  </a:tcPr>
                </a:tc>
                <a:tc hMerge="1">
                  <a:txBody>
                    <a:bodyPr/>
                    <a:lstStyle/>
                    <a:p>
                      <a:endParaRPr lang="es-ES"/>
                    </a:p>
                  </a:txBody>
                  <a:tcPr/>
                </a:tc>
                <a:extLst>
                  <a:ext uri="{0D108BD9-81ED-4DB2-BD59-A6C34878D82A}">
                    <a16:rowId xmlns:a16="http://schemas.microsoft.com/office/drawing/2014/main" val="10001"/>
                  </a:ext>
                </a:extLst>
              </a:tr>
            </a:tbl>
          </a:graphicData>
        </a:graphic>
      </p:graphicFrame>
      <p:pic>
        <p:nvPicPr>
          <p:cNvPr id="58381" name="Picture 2" descr="http://www.tuveras.com/electrotecnia/circuito_C/potencia2.gif">
            <a:extLst>
              <a:ext uri="{FF2B5EF4-FFF2-40B4-BE49-F238E27FC236}">
                <a16:creationId xmlns:a16="http://schemas.microsoft.com/office/drawing/2014/main" id="{9D3D464C-9F53-4414-972A-FAC8770993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2420938"/>
            <a:ext cx="7583488" cy="347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82" name="11 Rectángulo">
            <a:extLst>
              <a:ext uri="{FF2B5EF4-FFF2-40B4-BE49-F238E27FC236}">
                <a16:creationId xmlns:a16="http://schemas.microsoft.com/office/drawing/2014/main" id="{45D6DA9B-0B7B-4CB7-B798-B8ACA1823EDF}"/>
              </a:ext>
            </a:extLst>
          </p:cNvPr>
          <p:cNvSpPr>
            <a:spLocks noChangeArrowheads="1"/>
          </p:cNvSpPr>
          <p:nvPr/>
        </p:nvSpPr>
        <p:spPr bwMode="auto">
          <a:xfrm>
            <a:off x="3363913" y="5876925"/>
            <a:ext cx="26479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eaLnBrk="1" hangingPunct="1">
              <a:spcBef>
                <a:spcPct val="0"/>
              </a:spcBef>
              <a:buFontTx/>
              <a:buNone/>
            </a:pPr>
            <a:r>
              <a:rPr lang="es-ES" altLang="en-US" sz="1400" b="1"/>
              <a:t>Qx</a:t>
            </a:r>
            <a:r>
              <a:rPr lang="es-ES" altLang="en-US" sz="1400" b="1" baseline="-25000"/>
              <a:t>C</a:t>
            </a:r>
            <a:r>
              <a:rPr lang="es-ES" altLang="en-US" sz="1400" b="1"/>
              <a:t>: potencia reactiva (VAR)</a:t>
            </a:r>
            <a:endParaRPr lang="es-ES" altLang="en-US" sz="14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58C5F7C8-721A-405C-B8FD-468ED9F9731C}"/>
              </a:ext>
            </a:extLst>
          </p:cNvPr>
          <p:cNvSpPr>
            <a:spLocks noGrp="1" noChangeArrowheads="1"/>
          </p:cNvSpPr>
          <p:nvPr>
            <p:ph type="title"/>
          </p:nvPr>
        </p:nvSpPr>
        <p:spPr>
          <a:xfrm>
            <a:off x="755650" y="549275"/>
            <a:ext cx="7570788" cy="503238"/>
          </a:xfrm>
        </p:spPr>
        <p:txBody>
          <a:bodyPr/>
          <a:lstStyle/>
          <a:p>
            <a:pPr eaLnBrk="1" hangingPunct="1"/>
            <a:r>
              <a:rPr lang="es-ES" altLang="en-US" sz="2800"/>
              <a:t>RESUMEN: (V) y (P) efectiva</a:t>
            </a:r>
          </a:p>
        </p:txBody>
      </p:sp>
      <p:grpSp>
        <p:nvGrpSpPr>
          <p:cNvPr id="59395" name="Group 10">
            <a:extLst>
              <a:ext uri="{FF2B5EF4-FFF2-40B4-BE49-F238E27FC236}">
                <a16:creationId xmlns:a16="http://schemas.microsoft.com/office/drawing/2014/main" id="{D8817BEF-7F02-468E-BE90-6EFC934300F5}"/>
              </a:ext>
            </a:extLst>
          </p:cNvPr>
          <p:cNvGrpSpPr>
            <a:grpSpLocks/>
          </p:cNvGrpSpPr>
          <p:nvPr/>
        </p:nvGrpSpPr>
        <p:grpSpPr bwMode="auto">
          <a:xfrm>
            <a:off x="468313" y="1254125"/>
            <a:ext cx="8064500" cy="2593975"/>
            <a:chOff x="295" y="790"/>
            <a:chExt cx="5080" cy="1634"/>
          </a:xfrm>
        </p:grpSpPr>
        <p:sp>
          <p:nvSpPr>
            <p:cNvPr id="59397" name="Rectangle 3">
              <a:extLst>
                <a:ext uri="{FF2B5EF4-FFF2-40B4-BE49-F238E27FC236}">
                  <a16:creationId xmlns:a16="http://schemas.microsoft.com/office/drawing/2014/main" id="{852F9C9B-50A8-4249-9A7F-A6723E075C0C}"/>
                </a:ext>
              </a:extLst>
            </p:cNvPr>
            <p:cNvSpPr>
              <a:spLocks noChangeArrowheads="1"/>
            </p:cNvSpPr>
            <p:nvPr/>
          </p:nvSpPr>
          <p:spPr bwMode="auto">
            <a:xfrm>
              <a:off x="295" y="790"/>
              <a:ext cx="5080" cy="1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br>
                <a:rPr lang="es-ES" altLang="en-US" sz="1000"/>
              </a:br>
              <a:r>
                <a:rPr lang="es-ES" altLang="en-US" sz="1800"/>
                <a:t>Así podemos reescribir las formulas de potencia promedio como:</a:t>
              </a:r>
            </a:p>
            <a:p>
              <a:pPr>
                <a:spcBef>
                  <a:spcPct val="0"/>
                </a:spcBef>
                <a:buFontTx/>
                <a:buNone/>
              </a:pPr>
              <a:endParaRPr lang="es-ES" altLang="en-US" sz="1800"/>
            </a:p>
            <a:p>
              <a:pPr>
                <a:spcBef>
                  <a:spcPct val="0"/>
                </a:spcBef>
                <a:buFontTx/>
                <a:buNone/>
              </a:pPr>
              <a:r>
                <a:rPr lang="es-ES" altLang="en-US" sz="1800"/>
                <a:t> </a:t>
              </a:r>
            </a:p>
            <a:p>
              <a:pPr>
                <a:spcBef>
                  <a:spcPct val="0"/>
                </a:spcBef>
                <a:buFontTx/>
                <a:buNone/>
              </a:pPr>
              <a:r>
                <a:rPr lang="es-ES" altLang="en-US" sz="1800"/>
                <a:t>                                         </a:t>
              </a:r>
            </a:p>
            <a:p>
              <a:pPr>
                <a:spcBef>
                  <a:spcPct val="0"/>
                </a:spcBef>
                <a:buFontTx/>
                <a:buNone/>
              </a:pPr>
              <a:r>
                <a:rPr lang="es-ES" altLang="en-US" sz="1800"/>
                <a:t>                                                                                                    </a:t>
              </a:r>
            </a:p>
            <a:p>
              <a:pPr>
                <a:spcBef>
                  <a:spcPct val="0"/>
                </a:spcBef>
                <a:buFontTx/>
                <a:buNone/>
              </a:pPr>
              <a:r>
                <a:rPr lang="es-ES" altLang="en-US" sz="1800">
                  <a:solidFill>
                    <a:srgbClr val="0066CC"/>
                  </a:solidFill>
                </a:rPr>
                <a:t>Para ver la explicación de la animación, ponga el puntero sobre el profesor. Después mantenga oprimido el botón izquierdo del ratón para complementar la explicación.</a:t>
              </a:r>
              <a:endParaRPr lang="es-ES" altLang="en-US" sz="1800"/>
            </a:p>
            <a:p>
              <a:pPr>
                <a:spcBef>
                  <a:spcPct val="0"/>
                </a:spcBef>
                <a:buFontTx/>
                <a:buNone/>
              </a:pPr>
              <a:r>
                <a:rPr lang="es-ES" altLang="en-US" sz="1000"/>
                <a:t> </a:t>
              </a:r>
            </a:p>
          </p:txBody>
        </p:sp>
        <p:pic>
          <p:nvPicPr>
            <p:cNvPr id="59398" name="Picture 4" descr="Eqn010">
              <a:extLst>
                <a:ext uri="{FF2B5EF4-FFF2-40B4-BE49-F238E27FC236}">
                  <a16:creationId xmlns:a16="http://schemas.microsoft.com/office/drawing/2014/main" id="{CF827515-793F-418F-BF6F-655443456E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 y="1278"/>
              <a:ext cx="817"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9" name="Picture 5" descr="Eqn011">
              <a:extLst>
                <a:ext uri="{FF2B5EF4-FFF2-40B4-BE49-F238E27FC236}">
                  <a16:creationId xmlns:a16="http://schemas.microsoft.com/office/drawing/2014/main" id="{64B2BE41-E654-445D-9D90-4C45F0749F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83" y="1141"/>
              <a:ext cx="679" cy="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0" name="Picture 6" descr="Eqn012">
              <a:extLst>
                <a:ext uri="{FF2B5EF4-FFF2-40B4-BE49-F238E27FC236}">
                  <a16:creationId xmlns:a16="http://schemas.microsoft.com/office/drawing/2014/main" id="{CC20B7A9-A138-4004-8C9A-BD35D16DBA1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77" y="1283"/>
              <a:ext cx="1527"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ontrols>
      <mc:AlternateContent xmlns:mc="http://schemas.openxmlformats.org/markup-compatibility/2006">
        <mc:Choice xmlns:v="urn:schemas-microsoft-com:vml" Requires="v">
          <p:control spid="5122" r:id="rId2" imgW="4962525" imgH="3200400"/>
        </mc:Choice>
        <mc:Fallback>
          <p:control r:id="rId2" imgW="4962525" imgH="3200400">
            <p:pic>
              <p:nvPicPr>
                <p:cNvPr id="2" name="DefaultOcx"/>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2555875" y="3716338"/>
                  <a:ext cx="4032250" cy="165735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object 2">
            <a:extLst>
              <a:ext uri="{FF2B5EF4-FFF2-40B4-BE49-F238E27FC236}">
                <a16:creationId xmlns:a16="http://schemas.microsoft.com/office/drawing/2014/main" id="{2A219477-054E-46D8-B523-99E186417739}"/>
              </a:ext>
            </a:extLst>
          </p:cNvPr>
          <p:cNvSpPr>
            <a:spLocks/>
          </p:cNvSpPr>
          <p:nvPr/>
        </p:nvSpPr>
        <p:spPr bwMode="auto">
          <a:xfrm>
            <a:off x="0" y="6092825"/>
            <a:ext cx="2195513" cy="766763"/>
          </a:xfrm>
          <a:custGeom>
            <a:avLst/>
            <a:gdLst>
              <a:gd name="T0" fmla="*/ 0 w 2195830"/>
              <a:gd name="T1" fmla="*/ 767628 h 766445"/>
              <a:gd name="T2" fmla="*/ 2194435 w 2195830"/>
              <a:gd name="T3" fmla="*/ 767628 h 766445"/>
              <a:gd name="T4" fmla="*/ 2194435 w 2195830"/>
              <a:gd name="T5" fmla="*/ 0 h 766445"/>
              <a:gd name="T6" fmla="*/ 0 w 2195830"/>
              <a:gd name="T7" fmla="*/ 0 h 766445"/>
              <a:gd name="T8" fmla="*/ 0 w 2195830"/>
              <a:gd name="T9" fmla="*/ 767628 h 7664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95830" h="766445">
                <a:moveTo>
                  <a:pt x="0" y="766356"/>
                </a:moveTo>
                <a:lnTo>
                  <a:pt x="2195703" y="766356"/>
                </a:lnTo>
                <a:lnTo>
                  <a:pt x="2195703" y="0"/>
                </a:lnTo>
                <a:lnTo>
                  <a:pt x="0" y="0"/>
                </a:lnTo>
                <a:lnTo>
                  <a:pt x="0" y="7663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3" name="object 3">
            <a:extLst>
              <a:ext uri="{FF2B5EF4-FFF2-40B4-BE49-F238E27FC236}">
                <a16:creationId xmlns:a16="http://schemas.microsoft.com/office/drawing/2014/main" id="{2500DE23-973E-4065-B365-D325DDCD3188}"/>
              </a:ext>
            </a:extLst>
          </p:cNvPr>
          <p:cNvSpPr txBox="1">
            <a:spLocks noGrp="1"/>
          </p:cNvSpPr>
          <p:nvPr>
            <p:ph type="title"/>
          </p:nvPr>
        </p:nvSpPr>
        <p:spPr>
          <a:xfrm>
            <a:off x="3671888" y="601663"/>
            <a:ext cx="1739900" cy="382587"/>
          </a:xfrm>
        </p:spPr>
        <p:txBody>
          <a:bodyPr lIns="0" tIns="12065" rIns="0" bIns="0" rtlCol="0">
            <a:spAutoFit/>
          </a:bodyPr>
          <a:lstStyle/>
          <a:p>
            <a:pPr marL="12700">
              <a:spcBef>
                <a:spcPts val="95"/>
              </a:spcBef>
              <a:defRPr/>
            </a:pPr>
            <a:r>
              <a:rPr spc="-5" dirty="0">
                <a:solidFill>
                  <a:srgbClr val="FF0000"/>
                </a:solidFill>
              </a:rPr>
              <a:t>FA</a:t>
            </a:r>
            <a:r>
              <a:rPr spc="-20" dirty="0">
                <a:solidFill>
                  <a:srgbClr val="FF0000"/>
                </a:solidFill>
              </a:rPr>
              <a:t>S</a:t>
            </a:r>
            <a:r>
              <a:rPr spc="-5" dirty="0">
                <a:solidFill>
                  <a:srgbClr val="FF0000"/>
                </a:solidFill>
              </a:rPr>
              <a:t>OR</a:t>
            </a:r>
            <a:r>
              <a:rPr spc="-20" dirty="0">
                <a:solidFill>
                  <a:srgbClr val="FF0000"/>
                </a:solidFill>
              </a:rPr>
              <a:t>E</a:t>
            </a:r>
            <a:r>
              <a:rPr spc="-5" dirty="0">
                <a:solidFill>
                  <a:srgbClr val="FF0000"/>
                </a:solidFill>
              </a:rPr>
              <a:t>S</a:t>
            </a:r>
          </a:p>
        </p:txBody>
      </p:sp>
      <p:sp>
        <p:nvSpPr>
          <p:cNvPr id="60420" name="object 4">
            <a:extLst>
              <a:ext uri="{FF2B5EF4-FFF2-40B4-BE49-F238E27FC236}">
                <a16:creationId xmlns:a16="http://schemas.microsoft.com/office/drawing/2014/main" id="{59E3DD7B-21DC-4F30-A18F-22EAC747CE81}"/>
              </a:ext>
            </a:extLst>
          </p:cNvPr>
          <p:cNvSpPr txBox="1">
            <a:spLocks noChangeArrowheads="1"/>
          </p:cNvSpPr>
          <p:nvPr/>
        </p:nvSpPr>
        <p:spPr bwMode="auto">
          <a:xfrm>
            <a:off x="468313" y="1219200"/>
            <a:ext cx="7543800"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ts val="100"/>
              </a:spcBef>
              <a:buFontTx/>
              <a:buNone/>
            </a:pPr>
            <a:r>
              <a:rPr lang="es-PE" altLang="en-US" sz="1800" b="1">
                <a:cs typeface="Arial" panose="020B0604020202020204" pitchFamily="34" charset="0"/>
              </a:rPr>
              <a:t>Definición</a:t>
            </a:r>
            <a:endParaRPr lang="es-PE" altLang="en-US" sz="1800">
              <a:cs typeface="Arial" panose="020B0604020202020204" pitchFamily="34" charset="0"/>
            </a:endParaRPr>
          </a:p>
          <a:p>
            <a:pPr>
              <a:spcBef>
                <a:spcPct val="0"/>
              </a:spcBef>
              <a:buFontTx/>
              <a:buNone/>
            </a:pPr>
            <a:r>
              <a:rPr lang="es-PE" altLang="en-US" sz="1800">
                <a:cs typeface="Arial" panose="020B0604020202020204" pitchFamily="34" charset="0"/>
              </a:rPr>
              <a:t>Es un número complejo que representa la amplitud y fase de un senoide.</a:t>
            </a:r>
          </a:p>
          <a:p>
            <a:pPr>
              <a:spcBef>
                <a:spcPts val="38"/>
              </a:spcBef>
              <a:buFontTx/>
              <a:buNone/>
            </a:pPr>
            <a:endParaRPr lang="es-PE" altLang="en-US" sz="1800">
              <a:latin typeface="Times New Roman" panose="02020603050405020304" pitchFamily="18" charset="0"/>
              <a:cs typeface="Times New Roman" panose="02020603050405020304" pitchFamily="18" charset="0"/>
            </a:endParaRPr>
          </a:p>
          <a:p>
            <a:pPr>
              <a:spcBef>
                <a:spcPct val="0"/>
              </a:spcBef>
              <a:buFontTx/>
              <a:buNone/>
            </a:pPr>
            <a:r>
              <a:rPr lang="es-PE" altLang="en-US" sz="1800">
                <a:cs typeface="Arial" panose="020B0604020202020204" pitchFamily="34" charset="0"/>
              </a:rPr>
              <a:t>Los senoides se pueden expresar fácilmente como fasores.</a:t>
            </a:r>
          </a:p>
          <a:p>
            <a:pPr>
              <a:spcBef>
                <a:spcPts val="25"/>
              </a:spcBef>
              <a:buFontTx/>
              <a:buNone/>
            </a:pPr>
            <a:endParaRPr lang="es-PE" altLang="en-US" sz="1800">
              <a:latin typeface="Times New Roman" panose="02020603050405020304" pitchFamily="18" charset="0"/>
              <a:cs typeface="Times New Roman" panose="02020603050405020304" pitchFamily="18" charset="0"/>
            </a:endParaRPr>
          </a:p>
          <a:p>
            <a:pPr>
              <a:spcBef>
                <a:spcPct val="0"/>
              </a:spcBef>
              <a:buFontTx/>
              <a:buNone/>
            </a:pPr>
            <a:r>
              <a:rPr lang="es-PE" altLang="en-US" sz="1800">
                <a:cs typeface="Arial" panose="020B0604020202020204" pitchFamily="34" charset="0"/>
              </a:rPr>
              <a:t>Es más fácil trabajar con fasores que directamente con las señales seno y  coseno.</a:t>
            </a:r>
          </a:p>
        </p:txBody>
      </p:sp>
      <p:sp>
        <p:nvSpPr>
          <p:cNvPr id="5" name="object 5">
            <a:extLst>
              <a:ext uri="{FF2B5EF4-FFF2-40B4-BE49-F238E27FC236}">
                <a16:creationId xmlns:a16="http://schemas.microsoft.com/office/drawing/2014/main" id="{B0B7BEC4-D0B3-43B4-AE11-E93984E8859C}"/>
              </a:ext>
            </a:extLst>
          </p:cNvPr>
          <p:cNvSpPr txBox="1"/>
          <p:nvPr/>
        </p:nvSpPr>
        <p:spPr>
          <a:xfrm>
            <a:off x="661988" y="5943600"/>
            <a:ext cx="7759700" cy="298450"/>
          </a:xfrm>
          <a:prstGeom prst="rect">
            <a:avLst/>
          </a:prstGeom>
        </p:spPr>
        <p:txBody>
          <a:bodyPr lIns="0" tIns="12700" rIns="0" bIns="0">
            <a:spAutoFit/>
          </a:bodyPr>
          <a:lstStyle/>
          <a:p>
            <a:pPr marL="12700">
              <a:spcBef>
                <a:spcPts val="100"/>
              </a:spcBef>
              <a:defRPr/>
            </a:pPr>
            <a:r>
              <a:rPr spc="-5" dirty="0">
                <a:latin typeface="Arial"/>
                <a:cs typeface="Arial"/>
              </a:rPr>
              <a:t>Repaso de números complejos a continuación, previo a estudiar los</a:t>
            </a:r>
            <a:r>
              <a:rPr spc="175" dirty="0">
                <a:latin typeface="Arial"/>
                <a:cs typeface="Arial"/>
              </a:rPr>
              <a:t> </a:t>
            </a:r>
            <a:r>
              <a:rPr spc="-5" dirty="0">
                <a:latin typeface="Arial"/>
                <a:cs typeface="Arial"/>
              </a:rPr>
              <a:t>fasores.</a:t>
            </a:r>
            <a:endParaRPr dirty="0">
              <a:latin typeface="Arial"/>
              <a:cs typeface="Arial"/>
            </a:endParaRPr>
          </a:p>
        </p:txBody>
      </p:sp>
      <p:sp>
        <p:nvSpPr>
          <p:cNvPr id="60422" name="AutoShape 9" descr="Resultado de imagen para FASORES">
            <a:extLst>
              <a:ext uri="{FF2B5EF4-FFF2-40B4-BE49-F238E27FC236}">
                <a16:creationId xmlns:a16="http://schemas.microsoft.com/office/drawing/2014/main" id="{4DB64A51-54B8-42B6-BE80-0004E6AB959D}"/>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PE" altLang="en-US"/>
          </a:p>
        </p:txBody>
      </p:sp>
      <p:pic>
        <p:nvPicPr>
          <p:cNvPr id="60423" name="Picture 11" descr="Resultado de imagen para FASORES">
            <a:extLst>
              <a:ext uri="{FF2B5EF4-FFF2-40B4-BE49-F238E27FC236}">
                <a16:creationId xmlns:a16="http://schemas.microsoft.com/office/drawing/2014/main" id="{7FFA099F-2387-42EC-BAFE-D96BEF064F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2288" y="3511550"/>
            <a:ext cx="23495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object 2">
            <a:extLst>
              <a:ext uri="{FF2B5EF4-FFF2-40B4-BE49-F238E27FC236}">
                <a16:creationId xmlns:a16="http://schemas.microsoft.com/office/drawing/2014/main" id="{084ECD17-6722-49E8-82AA-F94AEE7F3536}"/>
              </a:ext>
            </a:extLst>
          </p:cNvPr>
          <p:cNvSpPr>
            <a:spLocks noChangeArrowheads="1"/>
          </p:cNvSpPr>
          <p:nvPr/>
        </p:nvSpPr>
        <p:spPr bwMode="auto">
          <a:xfrm>
            <a:off x="2319338" y="4365625"/>
            <a:ext cx="6819900" cy="2486025"/>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s-PE" altLang="en-US" sz="1800"/>
          </a:p>
        </p:txBody>
      </p:sp>
      <p:sp>
        <p:nvSpPr>
          <p:cNvPr id="61443" name="object 3">
            <a:extLst>
              <a:ext uri="{FF2B5EF4-FFF2-40B4-BE49-F238E27FC236}">
                <a16:creationId xmlns:a16="http://schemas.microsoft.com/office/drawing/2014/main" id="{68A428B3-B2B0-4EC4-9EE5-46D5927ECB49}"/>
              </a:ext>
            </a:extLst>
          </p:cNvPr>
          <p:cNvSpPr>
            <a:spLocks/>
          </p:cNvSpPr>
          <p:nvPr/>
        </p:nvSpPr>
        <p:spPr bwMode="auto">
          <a:xfrm>
            <a:off x="0" y="6092825"/>
            <a:ext cx="2195513" cy="766763"/>
          </a:xfrm>
          <a:custGeom>
            <a:avLst/>
            <a:gdLst>
              <a:gd name="T0" fmla="*/ 0 w 2195830"/>
              <a:gd name="T1" fmla="*/ 767628 h 766445"/>
              <a:gd name="T2" fmla="*/ 2194435 w 2195830"/>
              <a:gd name="T3" fmla="*/ 767628 h 766445"/>
              <a:gd name="T4" fmla="*/ 2194435 w 2195830"/>
              <a:gd name="T5" fmla="*/ 0 h 766445"/>
              <a:gd name="T6" fmla="*/ 0 w 2195830"/>
              <a:gd name="T7" fmla="*/ 0 h 766445"/>
              <a:gd name="T8" fmla="*/ 0 w 2195830"/>
              <a:gd name="T9" fmla="*/ 767628 h 7664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95830" h="766445">
                <a:moveTo>
                  <a:pt x="0" y="766356"/>
                </a:moveTo>
                <a:lnTo>
                  <a:pt x="2195703" y="766356"/>
                </a:lnTo>
                <a:lnTo>
                  <a:pt x="2195703" y="0"/>
                </a:lnTo>
                <a:lnTo>
                  <a:pt x="0" y="0"/>
                </a:lnTo>
                <a:lnTo>
                  <a:pt x="0" y="7663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 name="object 4">
            <a:extLst>
              <a:ext uri="{FF2B5EF4-FFF2-40B4-BE49-F238E27FC236}">
                <a16:creationId xmlns:a16="http://schemas.microsoft.com/office/drawing/2014/main" id="{7FBE9BD7-1555-4D5E-91DE-49EFB7D79A4F}"/>
              </a:ext>
            </a:extLst>
          </p:cNvPr>
          <p:cNvSpPr txBox="1">
            <a:spLocks noGrp="1"/>
          </p:cNvSpPr>
          <p:nvPr>
            <p:ph type="title"/>
          </p:nvPr>
        </p:nvSpPr>
        <p:spPr>
          <a:xfrm>
            <a:off x="3671888" y="566738"/>
            <a:ext cx="1739900" cy="452437"/>
          </a:xfrm>
        </p:spPr>
        <p:txBody>
          <a:bodyPr lIns="0" tIns="12065" rIns="0" bIns="0" rtlCol="0">
            <a:spAutoFit/>
          </a:bodyPr>
          <a:lstStyle/>
          <a:p>
            <a:pPr marL="12700">
              <a:spcBef>
                <a:spcPts val="95"/>
              </a:spcBef>
              <a:defRPr/>
            </a:pPr>
            <a:r>
              <a:rPr spc="-5" dirty="0"/>
              <a:t>FA</a:t>
            </a:r>
            <a:r>
              <a:rPr spc="-20" dirty="0"/>
              <a:t>S</a:t>
            </a:r>
            <a:r>
              <a:rPr spc="-5" dirty="0"/>
              <a:t>OR</a:t>
            </a:r>
            <a:r>
              <a:rPr spc="-20" dirty="0"/>
              <a:t>E</a:t>
            </a:r>
            <a:r>
              <a:rPr spc="-5" dirty="0"/>
              <a:t>S</a:t>
            </a:r>
          </a:p>
        </p:txBody>
      </p:sp>
      <p:sp>
        <p:nvSpPr>
          <p:cNvPr id="5" name="object 5">
            <a:extLst>
              <a:ext uri="{FF2B5EF4-FFF2-40B4-BE49-F238E27FC236}">
                <a16:creationId xmlns:a16="http://schemas.microsoft.com/office/drawing/2014/main" id="{2040CF43-977C-4E39-BBB0-C2B2CBF5CA90}"/>
              </a:ext>
            </a:extLst>
          </p:cNvPr>
          <p:cNvSpPr txBox="1"/>
          <p:nvPr/>
        </p:nvSpPr>
        <p:spPr>
          <a:xfrm>
            <a:off x="506413" y="1368425"/>
            <a:ext cx="2427287" cy="300038"/>
          </a:xfrm>
          <a:prstGeom prst="rect">
            <a:avLst/>
          </a:prstGeom>
        </p:spPr>
        <p:txBody>
          <a:bodyPr lIns="0" tIns="12700" rIns="0" bIns="0">
            <a:spAutoFit/>
          </a:bodyPr>
          <a:lstStyle/>
          <a:p>
            <a:pPr marL="12700">
              <a:spcBef>
                <a:spcPts val="100"/>
              </a:spcBef>
              <a:defRPr/>
            </a:pPr>
            <a:r>
              <a:rPr b="1" spc="-10" dirty="0">
                <a:latin typeface="Arial"/>
                <a:cs typeface="Arial"/>
              </a:rPr>
              <a:t>Aplicación </a:t>
            </a:r>
            <a:r>
              <a:rPr b="1" spc="-5" dirty="0">
                <a:latin typeface="Arial"/>
                <a:cs typeface="Arial"/>
              </a:rPr>
              <a:t>a</a:t>
            </a:r>
            <a:r>
              <a:rPr b="1" spc="35" dirty="0">
                <a:latin typeface="Arial"/>
                <a:cs typeface="Arial"/>
              </a:rPr>
              <a:t> </a:t>
            </a:r>
            <a:r>
              <a:rPr b="1" spc="-5" dirty="0">
                <a:latin typeface="Arial"/>
                <a:cs typeface="Arial"/>
              </a:rPr>
              <a:t>senoides</a:t>
            </a:r>
            <a:endParaRPr>
              <a:latin typeface="Arial"/>
              <a:cs typeface="Arial"/>
            </a:endParaRPr>
          </a:p>
        </p:txBody>
      </p:sp>
      <p:sp>
        <p:nvSpPr>
          <p:cNvPr id="61446" name="object 6">
            <a:extLst>
              <a:ext uri="{FF2B5EF4-FFF2-40B4-BE49-F238E27FC236}">
                <a16:creationId xmlns:a16="http://schemas.microsoft.com/office/drawing/2014/main" id="{FBA8C4A1-A9A7-40D6-B9D2-E0411A7FBDC3}"/>
              </a:ext>
            </a:extLst>
          </p:cNvPr>
          <p:cNvSpPr>
            <a:spLocks noChangeArrowheads="1"/>
          </p:cNvSpPr>
          <p:nvPr/>
        </p:nvSpPr>
        <p:spPr bwMode="auto">
          <a:xfrm>
            <a:off x="669925" y="1987550"/>
            <a:ext cx="246063" cy="211138"/>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s-PE" altLang="en-US" sz="1800"/>
          </a:p>
        </p:txBody>
      </p:sp>
      <p:sp>
        <p:nvSpPr>
          <p:cNvPr id="7" name="object 7">
            <a:extLst>
              <a:ext uri="{FF2B5EF4-FFF2-40B4-BE49-F238E27FC236}">
                <a16:creationId xmlns:a16="http://schemas.microsoft.com/office/drawing/2014/main" id="{BC47901D-8755-40AB-8DEE-3C60A650B25E}"/>
              </a:ext>
            </a:extLst>
          </p:cNvPr>
          <p:cNvSpPr txBox="1"/>
          <p:nvPr/>
        </p:nvSpPr>
        <p:spPr>
          <a:xfrm>
            <a:off x="506413" y="1916113"/>
            <a:ext cx="341312" cy="300037"/>
          </a:xfrm>
          <a:prstGeom prst="rect">
            <a:avLst/>
          </a:prstGeom>
        </p:spPr>
        <p:txBody>
          <a:bodyPr lIns="0" tIns="12700" rIns="0" bIns="0">
            <a:spAutoFit/>
          </a:bodyPr>
          <a:lstStyle/>
          <a:p>
            <a:pPr marL="12700">
              <a:spcBef>
                <a:spcPts val="100"/>
              </a:spcBef>
              <a:defRPr/>
            </a:pPr>
            <a:r>
              <a:rPr dirty="0">
                <a:latin typeface="Cambria Math"/>
                <a:cs typeface="Cambria Math"/>
              </a:rPr>
              <a:t>𝑣</a:t>
            </a:r>
            <a:r>
              <a:rPr spc="305" dirty="0">
                <a:latin typeface="Cambria Math"/>
                <a:cs typeface="Cambria Math"/>
              </a:rPr>
              <a:t> </a:t>
            </a:r>
            <a:r>
              <a:rPr dirty="0">
                <a:latin typeface="Cambria Math"/>
                <a:cs typeface="Cambria Math"/>
              </a:rPr>
              <a:t>𝑡</a:t>
            </a:r>
            <a:endParaRPr>
              <a:latin typeface="Cambria Math"/>
              <a:cs typeface="Cambria Math"/>
            </a:endParaRPr>
          </a:p>
        </p:txBody>
      </p:sp>
      <p:sp>
        <p:nvSpPr>
          <p:cNvPr id="61448" name="object 8">
            <a:extLst>
              <a:ext uri="{FF2B5EF4-FFF2-40B4-BE49-F238E27FC236}">
                <a16:creationId xmlns:a16="http://schemas.microsoft.com/office/drawing/2014/main" id="{3D42CDA5-452D-47C9-ADBE-C3E8D8F3476E}"/>
              </a:ext>
            </a:extLst>
          </p:cNvPr>
          <p:cNvSpPr>
            <a:spLocks/>
          </p:cNvSpPr>
          <p:nvPr/>
        </p:nvSpPr>
        <p:spPr bwMode="auto">
          <a:xfrm>
            <a:off x="1868488" y="1987550"/>
            <a:ext cx="847725" cy="211138"/>
          </a:xfrm>
          <a:custGeom>
            <a:avLst/>
            <a:gdLst>
              <a:gd name="T0" fmla="*/ 779652 w 847725"/>
              <a:gd name="T1" fmla="*/ 0 h 212089"/>
              <a:gd name="T2" fmla="*/ 776604 w 847725"/>
              <a:gd name="T3" fmla="*/ 8481 h 212089"/>
              <a:gd name="T4" fmla="*/ 788890 w 847725"/>
              <a:gd name="T5" fmla="*/ 13697 h 212089"/>
              <a:gd name="T6" fmla="*/ 799449 w 847725"/>
              <a:gd name="T7" fmla="*/ 20924 h 212089"/>
              <a:gd name="T8" fmla="*/ 820840 w 847725"/>
              <a:gd name="T9" fmla="*/ 54444 h 212089"/>
              <a:gd name="T10" fmla="*/ 827913 w 847725"/>
              <a:gd name="T11" fmla="*/ 103033 h 212089"/>
              <a:gd name="T12" fmla="*/ 827127 w 847725"/>
              <a:gd name="T13" fmla="*/ 121369 h 212089"/>
              <a:gd name="T14" fmla="*/ 815339 w 847725"/>
              <a:gd name="T15" fmla="*/ 166274 h 212089"/>
              <a:gd name="T16" fmla="*/ 789033 w 847725"/>
              <a:gd name="T17" fmla="*/ 194341 h 212089"/>
              <a:gd name="T18" fmla="*/ 776985 w 847725"/>
              <a:gd name="T19" fmla="*/ 199580 h 212089"/>
              <a:gd name="T20" fmla="*/ 779652 w 847725"/>
              <a:gd name="T21" fmla="*/ 207936 h 212089"/>
              <a:gd name="T22" fmla="*/ 820122 w 847725"/>
              <a:gd name="T23" fmla="*/ 184361 h 212089"/>
              <a:gd name="T24" fmla="*/ 842851 w 847725"/>
              <a:gd name="T25" fmla="*/ 140781 h 212089"/>
              <a:gd name="T26" fmla="*/ 847216 w 847725"/>
              <a:gd name="T27" fmla="*/ 104029 h 212089"/>
              <a:gd name="T28" fmla="*/ 846121 w 847725"/>
              <a:gd name="T29" fmla="*/ 84994 h 212089"/>
              <a:gd name="T30" fmla="*/ 829690 w 847725"/>
              <a:gd name="T31" fmla="*/ 36422 h 212089"/>
              <a:gd name="T32" fmla="*/ 795008 w 847725"/>
              <a:gd name="T33" fmla="*/ 5444 h 212089"/>
              <a:gd name="T34" fmla="*/ 779652 w 847725"/>
              <a:gd name="T35" fmla="*/ 0 h 212089"/>
              <a:gd name="T36" fmla="*/ 67563 w 847725"/>
              <a:gd name="T37" fmla="*/ 0 h 212089"/>
              <a:gd name="T38" fmla="*/ 27166 w 847725"/>
              <a:gd name="T39" fmla="*/ 23680 h 212089"/>
              <a:gd name="T40" fmla="*/ 4381 w 847725"/>
              <a:gd name="T41" fmla="*/ 67373 h 212089"/>
              <a:gd name="T42" fmla="*/ 0 w 847725"/>
              <a:gd name="T43" fmla="*/ 104029 h 212089"/>
              <a:gd name="T44" fmla="*/ 1093 w 847725"/>
              <a:gd name="T45" fmla="*/ 123136 h 212089"/>
              <a:gd name="T46" fmla="*/ 17398 w 847725"/>
              <a:gd name="T47" fmla="*/ 171637 h 212089"/>
              <a:gd name="T48" fmla="*/ 52153 w 847725"/>
              <a:gd name="T49" fmla="*/ 202511 h 212089"/>
              <a:gd name="T50" fmla="*/ 67563 w 847725"/>
              <a:gd name="T51" fmla="*/ 207936 h 212089"/>
              <a:gd name="T52" fmla="*/ 70231 w 847725"/>
              <a:gd name="T53" fmla="*/ 199580 h 212089"/>
              <a:gd name="T54" fmla="*/ 58183 w 847725"/>
              <a:gd name="T55" fmla="*/ 194341 h 212089"/>
              <a:gd name="T56" fmla="*/ 47767 w 847725"/>
              <a:gd name="T57" fmla="*/ 187044 h 212089"/>
              <a:gd name="T58" fmla="*/ 26376 w 847725"/>
              <a:gd name="T59" fmla="*/ 152991 h 212089"/>
              <a:gd name="T60" fmla="*/ 19303 w 847725"/>
              <a:gd name="T61" fmla="*/ 103033 h 212089"/>
              <a:gd name="T62" fmla="*/ 20089 w 847725"/>
              <a:gd name="T63" fmla="*/ 85230 h 212089"/>
              <a:gd name="T64" fmla="*/ 31876 w 847725"/>
              <a:gd name="T65" fmla="*/ 41412 h 212089"/>
              <a:gd name="T66" fmla="*/ 58344 w 847725"/>
              <a:gd name="T67" fmla="*/ 13697 h 212089"/>
              <a:gd name="T68" fmla="*/ 70611 w 847725"/>
              <a:gd name="T69" fmla="*/ 8481 h 212089"/>
              <a:gd name="T70" fmla="*/ 67563 w 847725"/>
              <a:gd name="T71" fmla="*/ 0 h 21208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47725" h="212089">
                <a:moveTo>
                  <a:pt x="779652" y="0"/>
                </a:moveTo>
                <a:lnTo>
                  <a:pt x="776604" y="8635"/>
                </a:lnTo>
                <a:lnTo>
                  <a:pt x="788890" y="13946"/>
                </a:lnTo>
                <a:lnTo>
                  <a:pt x="799449" y="21304"/>
                </a:lnTo>
                <a:lnTo>
                  <a:pt x="820840" y="55431"/>
                </a:lnTo>
                <a:lnTo>
                  <a:pt x="827913" y="104901"/>
                </a:lnTo>
                <a:lnTo>
                  <a:pt x="827127" y="123571"/>
                </a:lnTo>
                <a:lnTo>
                  <a:pt x="815339" y="169290"/>
                </a:lnTo>
                <a:lnTo>
                  <a:pt x="789033" y="197865"/>
                </a:lnTo>
                <a:lnTo>
                  <a:pt x="776985" y="203200"/>
                </a:lnTo>
                <a:lnTo>
                  <a:pt x="779652" y="211708"/>
                </a:lnTo>
                <a:lnTo>
                  <a:pt x="820122" y="187705"/>
                </a:lnTo>
                <a:lnTo>
                  <a:pt x="842851" y="143335"/>
                </a:lnTo>
                <a:lnTo>
                  <a:pt x="847216" y="105917"/>
                </a:lnTo>
                <a:lnTo>
                  <a:pt x="846121" y="86536"/>
                </a:lnTo>
                <a:lnTo>
                  <a:pt x="829690" y="37083"/>
                </a:lnTo>
                <a:lnTo>
                  <a:pt x="795008" y="5544"/>
                </a:lnTo>
                <a:lnTo>
                  <a:pt x="779652" y="0"/>
                </a:lnTo>
                <a:close/>
              </a:path>
              <a:path w="847725" h="212089">
                <a:moveTo>
                  <a:pt x="67563" y="0"/>
                </a:moveTo>
                <a:lnTo>
                  <a:pt x="27166" y="24110"/>
                </a:lnTo>
                <a:lnTo>
                  <a:pt x="4381" y="68595"/>
                </a:lnTo>
                <a:lnTo>
                  <a:pt x="0" y="105917"/>
                </a:lnTo>
                <a:lnTo>
                  <a:pt x="1093" y="125370"/>
                </a:lnTo>
                <a:lnTo>
                  <a:pt x="17398" y="174751"/>
                </a:lnTo>
                <a:lnTo>
                  <a:pt x="52153" y="206184"/>
                </a:lnTo>
                <a:lnTo>
                  <a:pt x="67563" y="211708"/>
                </a:lnTo>
                <a:lnTo>
                  <a:pt x="70231" y="203200"/>
                </a:lnTo>
                <a:lnTo>
                  <a:pt x="58183" y="197865"/>
                </a:lnTo>
                <a:lnTo>
                  <a:pt x="47767" y="190436"/>
                </a:lnTo>
                <a:lnTo>
                  <a:pt x="26376" y="155765"/>
                </a:lnTo>
                <a:lnTo>
                  <a:pt x="19303" y="104901"/>
                </a:lnTo>
                <a:lnTo>
                  <a:pt x="20089" y="86776"/>
                </a:lnTo>
                <a:lnTo>
                  <a:pt x="31876" y="42163"/>
                </a:lnTo>
                <a:lnTo>
                  <a:pt x="58344" y="13946"/>
                </a:lnTo>
                <a:lnTo>
                  <a:pt x="70611" y="8635"/>
                </a:lnTo>
                <a:lnTo>
                  <a:pt x="6756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 name="object 9">
            <a:extLst>
              <a:ext uri="{FF2B5EF4-FFF2-40B4-BE49-F238E27FC236}">
                <a16:creationId xmlns:a16="http://schemas.microsoft.com/office/drawing/2014/main" id="{8536387D-05EC-42BB-9829-509466BA725C}"/>
              </a:ext>
            </a:extLst>
          </p:cNvPr>
          <p:cNvSpPr txBox="1"/>
          <p:nvPr/>
        </p:nvSpPr>
        <p:spPr>
          <a:xfrm>
            <a:off x="912813" y="1916113"/>
            <a:ext cx="1736725" cy="858837"/>
          </a:xfrm>
          <a:prstGeom prst="rect">
            <a:avLst/>
          </a:prstGeom>
        </p:spPr>
        <p:txBody>
          <a:bodyPr lIns="0" tIns="12700" rIns="0" bIns="0">
            <a:spAutoFit/>
          </a:bodyPr>
          <a:lstStyle/>
          <a:p>
            <a:pPr marL="85725">
              <a:spcBef>
                <a:spcPts val="100"/>
              </a:spcBef>
              <a:defRPr/>
            </a:pPr>
            <a:r>
              <a:rPr dirty="0">
                <a:latin typeface="Cambria Math"/>
                <a:cs typeface="Cambria Math"/>
              </a:rPr>
              <a:t>= </a:t>
            </a:r>
            <a:r>
              <a:rPr spc="-140" dirty="0">
                <a:latin typeface="Cambria Math"/>
                <a:cs typeface="Cambria Math"/>
              </a:rPr>
              <a:t>𝑉</a:t>
            </a:r>
            <a:r>
              <a:rPr sz="1950" spc="-209" baseline="-14957" dirty="0">
                <a:latin typeface="Cambria Math"/>
                <a:cs typeface="Cambria Math"/>
              </a:rPr>
              <a:t>𝑚 </a:t>
            </a:r>
            <a:r>
              <a:rPr dirty="0">
                <a:latin typeface="Cambria Math"/>
                <a:cs typeface="Cambria Math"/>
              </a:rPr>
              <a:t>cos 𝑤𝑡 +</a:t>
            </a:r>
            <a:r>
              <a:rPr spc="-55" dirty="0">
                <a:latin typeface="Cambria Math"/>
                <a:cs typeface="Cambria Math"/>
              </a:rPr>
              <a:t> </a:t>
            </a:r>
            <a:r>
              <a:rPr dirty="0">
                <a:latin typeface="Cambria Math"/>
                <a:cs typeface="Cambria Math"/>
              </a:rPr>
              <a:t>𝜙</a:t>
            </a:r>
            <a:endParaRPr>
              <a:latin typeface="Cambria Math"/>
              <a:cs typeface="Cambria Math"/>
            </a:endParaRPr>
          </a:p>
          <a:p>
            <a:pPr>
              <a:spcBef>
                <a:spcPts val="45"/>
              </a:spcBef>
              <a:defRPr/>
            </a:pPr>
            <a:endParaRPr sz="1900">
              <a:latin typeface="Times New Roman"/>
              <a:cs typeface="Times New Roman"/>
            </a:endParaRPr>
          </a:p>
          <a:p>
            <a:pPr marL="12700">
              <a:spcBef>
                <a:spcPts val="5"/>
              </a:spcBef>
              <a:defRPr/>
            </a:pPr>
            <a:r>
              <a:rPr dirty="0">
                <a:latin typeface="Cambria Math"/>
                <a:cs typeface="Cambria Math"/>
              </a:rPr>
              <a:t>= </a:t>
            </a:r>
            <a:r>
              <a:rPr spc="5" dirty="0">
                <a:latin typeface="Cambria Math"/>
                <a:cs typeface="Cambria Math"/>
              </a:rPr>
              <a:t>𝑅𝑒(</a:t>
            </a:r>
            <a:r>
              <a:rPr spc="5" dirty="0">
                <a:solidFill>
                  <a:srgbClr val="C00000"/>
                </a:solidFill>
                <a:latin typeface="Cambria Math"/>
                <a:cs typeface="Cambria Math"/>
              </a:rPr>
              <a:t>𝑽</a:t>
            </a:r>
            <a:r>
              <a:rPr spc="90" dirty="0">
                <a:solidFill>
                  <a:srgbClr val="C00000"/>
                </a:solidFill>
                <a:latin typeface="Cambria Math"/>
                <a:cs typeface="Cambria Math"/>
              </a:rPr>
              <a:t> </a:t>
            </a:r>
            <a:r>
              <a:rPr spc="100" dirty="0">
                <a:latin typeface="Cambria Math"/>
                <a:cs typeface="Cambria Math"/>
              </a:rPr>
              <a:t>𝑒</a:t>
            </a:r>
            <a:r>
              <a:rPr sz="1950" spc="150" baseline="27777" dirty="0">
                <a:latin typeface="Cambria Math"/>
                <a:cs typeface="Cambria Math"/>
              </a:rPr>
              <a:t>𝑗𝑤𝑡</a:t>
            </a:r>
            <a:r>
              <a:rPr spc="100" dirty="0">
                <a:latin typeface="Cambria Math"/>
                <a:cs typeface="Cambria Math"/>
              </a:rPr>
              <a:t>)</a:t>
            </a:r>
            <a:endParaRPr>
              <a:latin typeface="Cambria Math"/>
              <a:cs typeface="Cambria Math"/>
            </a:endParaRPr>
          </a:p>
        </p:txBody>
      </p:sp>
      <p:sp>
        <p:nvSpPr>
          <p:cNvPr id="61450" name="object 10">
            <a:extLst>
              <a:ext uri="{FF2B5EF4-FFF2-40B4-BE49-F238E27FC236}">
                <a16:creationId xmlns:a16="http://schemas.microsoft.com/office/drawing/2014/main" id="{7E4A97AF-92AF-4E57-985C-7582E80E00C9}"/>
              </a:ext>
            </a:extLst>
          </p:cNvPr>
          <p:cNvSpPr>
            <a:spLocks/>
          </p:cNvSpPr>
          <p:nvPr/>
        </p:nvSpPr>
        <p:spPr bwMode="auto">
          <a:xfrm>
            <a:off x="1971675" y="3621088"/>
            <a:ext cx="576263" cy="155575"/>
          </a:xfrm>
          <a:custGeom>
            <a:avLst/>
            <a:gdLst>
              <a:gd name="T0" fmla="*/ 529017 w 575310"/>
              <a:gd name="T1" fmla="*/ 0 h 155575"/>
              <a:gd name="T2" fmla="*/ 526715 w 575310"/>
              <a:gd name="T3" fmla="*/ 6350 h 155575"/>
              <a:gd name="T4" fmla="*/ 535775 w 575310"/>
              <a:gd name="T5" fmla="*/ 10233 h 155575"/>
              <a:gd name="T6" fmla="*/ 543574 w 575310"/>
              <a:gd name="T7" fmla="*/ 15605 h 155575"/>
              <a:gd name="T8" fmla="*/ 562256 w 575310"/>
              <a:gd name="T9" fmla="*/ 51514 h 155575"/>
              <a:gd name="T10" fmla="*/ 564558 w 575310"/>
              <a:gd name="T11" fmla="*/ 76835 h 155575"/>
              <a:gd name="T12" fmla="*/ 563982 w 575310"/>
              <a:gd name="T13" fmla="*/ 90503 h 155575"/>
              <a:gd name="T14" fmla="*/ 550073 w 575310"/>
              <a:gd name="T15" fmla="*/ 132629 h 155575"/>
              <a:gd name="T16" fmla="*/ 526971 w 575310"/>
              <a:gd name="T17" fmla="*/ 148971 h 155575"/>
              <a:gd name="T18" fmla="*/ 529017 w 575310"/>
              <a:gd name="T19" fmla="*/ 155321 h 155575"/>
              <a:gd name="T20" fmla="*/ 565962 w 575310"/>
              <a:gd name="T21" fmla="*/ 128143 h 155575"/>
              <a:gd name="T22" fmla="*/ 578062 w 575310"/>
              <a:gd name="T23" fmla="*/ 91959 h 155575"/>
              <a:gd name="T24" fmla="*/ 578876 w 575310"/>
              <a:gd name="T25" fmla="*/ 77724 h 155575"/>
              <a:gd name="T26" fmla="*/ 578062 w 575310"/>
              <a:gd name="T27" fmla="*/ 63432 h 155575"/>
              <a:gd name="T28" fmla="*/ 565962 w 575310"/>
              <a:gd name="T29" fmla="*/ 27178 h 155575"/>
              <a:gd name="T30" fmla="*/ 540327 w 575310"/>
              <a:gd name="T31" fmla="*/ 4050 h 155575"/>
              <a:gd name="T32" fmla="*/ 529017 w 575310"/>
              <a:gd name="T33" fmla="*/ 0 h 155575"/>
              <a:gd name="T34" fmla="*/ 49857 w 575310"/>
              <a:gd name="T35" fmla="*/ 0 h 155575"/>
              <a:gd name="T36" fmla="*/ 12910 w 575310"/>
              <a:gd name="T37" fmla="*/ 27178 h 155575"/>
              <a:gd name="T38" fmla="*/ 811 w 575310"/>
              <a:gd name="T39" fmla="*/ 63432 h 155575"/>
              <a:gd name="T40" fmla="*/ 0 w 575310"/>
              <a:gd name="T41" fmla="*/ 77724 h 155575"/>
              <a:gd name="T42" fmla="*/ 791 w 575310"/>
              <a:gd name="T43" fmla="*/ 91959 h 155575"/>
              <a:gd name="T44" fmla="*/ 19926 w 575310"/>
              <a:gd name="T45" fmla="*/ 137622 h 155575"/>
              <a:gd name="T46" fmla="*/ 49857 w 575310"/>
              <a:gd name="T47" fmla="*/ 155321 h 155575"/>
              <a:gd name="T48" fmla="*/ 51775 w 575310"/>
              <a:gd name="T49" fmla="*/ 148971 h 155575"/>
              <a:gd name="T50" fmla="*/ 42886 w 575310"/>
              <a:gd name="T51" fmla="*/ 145063 h 155575"/>
              <a:gd name="T52" fmla="*/ 35204 w 575310"/>
              <a:gd name="T53" fmla="*/ 139620 h 155575"/>
              <a:gd name="T54" fmla="*/ 16554 w 575310"/>
              <a:gd name="T55" fmla="*/ 102933 h 155575"/>
              <a:gd name="T56" fmla="*/ 14188 w 575310"/>
              <a:gd name="T57" fmla="*/ 76835 h 155575"/>
              <a:gd name="T58" fmla="*/ 14784 w 575310"/>
              <a:gd name="T59" fmla="*/ 63597 h 155575"/>
              <a:gd name="T60" fmla="*/ 28767 w 575310"/>
              <a:gd name="T61" fmla="*/ 22477 h 155575"/>
              <a:gd name="T62" fmla="*/ 52032 w 575310"/>
              <a:gd name="T63" fmla="*/ 6350 h 155575"/>
              <a:gd name="T64" fmla="*/ 49857 w 575310"/>
              <a:gd name="T65" fmla="*/ 0 h 1555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75310" h="155575">
                <a:moveTo>
                  <a:pt x="525526" y="0"/>
                </a:moveTo>
                <a:lnTo>
                  <a:pt x="523239" y="6350"/>
                </a:lnTo>
                <a:lnTo>
                  <a:pt x="532239" y="10233"/>
                </a:lnTo>
                <a:lnTo>
                  <a:pt x="539988" y="15605"/>
                </a:lnTo>
                <a:lnTo>
                  <a:pt x="558546" y="51514"/>
                </a:lnTo>
                <a:lnTo>
                  <a:pt x="560832" y="76835"/>
                </a:lnTo>
                <a:lnTo>
                  <a:pt x="560260" y="90503"/>
                </a:lnTo>
                <a:lnTo>
                  <a:pt x="546443" y="132629"/>
                </a:lnTo>
                <a:lnTo>
                  <a:pt x="523494" y="148971"/>
                </a:lnTo>
                <a:lnTo>
                  <a:pt x="525526" y="155321"/>
                </a:lnTo>
                <a:lnTo>
                  <a:pt x="562228" y="128143"/>
                </a:lnTo>
                <a:lnTo>
                  <a:pt x="574248" y="91959"/>
                </a:lnTo>
                <a:lnTo>
                  <a:pt x="575056" y="77724"/>
                </a:lnTo>
                <a:lnTo>
                  <a:pt x="574248" y="63432"/>
                </a:lnTo>
                <a:lnTo>
                  <a:pt x="562228" y="27178"/>
                </a:lnTo>
                <a:lnTo>
                  <a:pt x="536761" y="4050"/>
                </a:lnTo>
                <a:lnTo>
                  <a:pt x="525526" y="0"/>
                </a:lnTo>
                <a:close/>
              </a:path>
              <a:path w="575310" h="155575">
                <a:moveTo>
                  <a:pt x="49529" y="0"/>
                </a:moveTo>
                <a:lnTo>
                  <a:pt x="12826" y="27178"/>
                </a:lnTo>
                <a:lnTo>
                  <a:pt x="807" y="63432"/>
                </a:lnTo>
                <a:lnTo>
                  <a:pt x="0" y="77724"/>
                </a:lnTo>
                <a:lnTo>
                  <a:pt x="787" y="91959"/>
                </a:lnTo>
                <a:lnTo>
                  <a:pt x="19794" y="137622"/>
                </a:lnTo>
                <a:lnTo>
                  <a:pt x="49529" y="155321"/>
                </a:lnTo>
                <a:lnTo>
                  <a:pt x="51434" y="148971"/>
                </a:lnTo>
                <a:lnTo>
                  <a:pt x="42602" y="145063"/>
                </a:lnTo>
                <a:lnTo>
                  <a:pt x="34972" y="139620"/>
                </a:lnTo>
                <a:lnTo>
                  <a:pt x="16446" y="102933"/>
                </a:lnTo>
                <a:lnTo>
                  <a:pt x="14096" y="76835"/>
                </a:lnTo>
                <a:lnTo>
                  <a:pt x="14688" y="63597"/>
                </a:lnTo>
                <a:lnTo>
                  <a:pt x="28578" y="22477"/>
                </a:lnTo>
                <a:lnTo>
                  <a:pt x="51688" y="6350"/>
                </a:lnTo>
                <a:lnTo>
                  <a:pt x="49529" y="0"/>
                </a:lnTo>
                <a:close/>
              </a:path>
            </a:pathLst>
          </a:custGeom>
          <a:solidFill>
            <a:srgbClr val="00AFE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1451" name="object 11">
            <a:extLst>
              <a:ext uri="{FF2B5EF4-FFF2-40B4-BE49-F238E27FC236}">
                <a16:creationId xmlns:a16="http://schemas.microsoft.com/office/drawing/2014/main" id="{40692A52-9AF0-43DE-849D-ACAD4C5AEC7B}"/>
              </a:ext>
            </a:extLst>
          </p:cNvPr>
          <p:cNvSpPr>
            <a:spLocks/>
          </p:cNvSpPr>
          <p:nvPr/>
        </p:nvSpPr>
        <p:spPr bwMode="auto">
          <a:xfrm>
            <a:off x="1539875" y="2873375"/>
            <a:ext cx="223838" cy="287338"/>
          </a:xfrm>
          <a:custGeom>
            <a:avLst/>
            <a:gdLst>
              <a:gd name="T0" fmla="*/ 209819 w 224155"/>
              <a:gd name="T1" fmla="*/ 238507 h 288289"/>
              <a:gd name="T2" fmla="*/ 159495 w 224155"/>
              <a:gd name="T3" fmla="*/ 238507 h 288289"/>
              <a:gd name="T4" fmla="*/ 159622 w 224155"/>
              <a:gd name="T5" fmla="*/ 254173 h 288289"/>
              <a:gd name="T6" fmla="*/ 147171 w 224155"/>
              <a:gd name="T7" fmla="*/ 254204 h 288289"/>
              <a:gd name="T8" fmla="*/ 148130 w 224155"/>
              <a:gd name="T9" fmla="*/ 284254 h 288289"/>
              <a:gd name="T10" fmla="*/ 222637 w 224155"/>
              <a:gd name="T11" fmla="*/ 244398 h 288289"/>
              <a:gd name="T12" fmla="*/ 209819 w 224155"/>
              <a:gd name="T13" fmla="*/ 238507 h 288289"/>
              <a:gd name="T14" fmla="*/ 15787 w 224155"/>
              <a:gd name="T15" fmla="*/ 0 h 288289"/>
              <a:gd name="T16" fmla="*/ 0 w 224155"/>
              <a:gd name="T17" fmla="*/ 0 h 288289"/>
              <a:gd name="T18" fmla="*/ 0 w 224155"/>
              <a:gd name="T19" fmla="*/ 248784 h 288289"/>
              <a:gd name="T20" fmla="*/ 758 w 224155"/>
              <a:gd name="T21" fmla="*/ 250789 h 288289"/>
              <a:gd name="T22" fmla="*/ 2274 w 224155"/>
              <a:gd name="T23" fmla="*/ 252169 h 288289"/>
              <a:gd name="T24" fmla="*/ 3790 w 224155"/>
              <a:gd name="T25" fmla="*/ 253673 h 288289"/>
              <a:gd name="T26" fmla="*/ 5810 w 224155"/>
              <a:gd name="T27" fmla="*/ 254551 h 288289"/>
              <a:gd name="T28" fmla="*/ 147171 w 224155"/>
              <a:gd name="T29" fmla="*/ 254204 h 288289"/>
              <a:gd name="T30" fmla="*/ 146930 w 224155"/>
              <a:gd name="T31" fmla="*/ 246655 h 288289"/>
              <a:gd name="T32" fmla="*/ 15787 w 224155"/>
              <a:gd name="T33" fmla="*/ 246655 h 288289"/>
              <a:gd name="T34" fmla="*/ 7830 w 224155"/>
              <a:gd name="T35" fmla="*/ 238883 h 288289"/>
              <a:gd name="T36" fmla="*/ 15787 w 224155"/>
              <a:gd name="T37" fmla="*/ 238864 h 288289"/>
              <a:gd name="T38" fmla="*/ 15787 w 224155"/>
              <a:gd name="T39" fmla="*/ 0 h 288289"/>
              <a:gd name="T40" fmla="*/ 159495 w 224155"/>
              <a:gd name="T41" fmla="*/ 238507 h 288289"/>
              <a:gd name="T42" fmla="*/ 146671 w 224155"/>
              <a:gd name="T43" fmla="*/ 238540 h 288289"/>
              <a:gd name="T44" fmla="*/ 147171 w 224155"/>
              <a:gd name="T45" fmla="*/ 254204 h 288289"/>
              <a:gd name="T46" fmla="*/ 159622 w 224155"/>
              <a:gd name="T47" fmla="*/ 254173 h 288289"/>
              <a:gd name="T48" fmla="*/ 159495 w 224155"/>
              <a:gd name="T49" fmla="*/ 238507 h 288289"/>
              <a:gd name="T50" fmla="*/ 15787 w 224155"/>
              <a:gd name="T51" fmla="*/ 238864 h 288289"/>
              <a:gd name="T52" fmla="*/ 7830 w 224155"/>
              <a:gd name="T53" fmla="*/ 238883 h 288289"/>
              <a:gd name="T54" fmla="*/ 15787 w 224155"/>
              <a:gd name="T55" fmla="*/ 246655 h 288289"/>
              <a:gd name="T56" fmla="*/ 15787 w 224155"/>
              <a:gd name="T57" fmla="*/ 238864 h 288289"/>
              <a:gd name="T58" fmla="*/ 146671 w 224155"/>
              <a:gd name="T59" fmla="*/ 238540 h 288289"/>
              <a:gd name="T60" fmla="*/ 15787 w 224155"/>
              <a:gd name="T61" fmla="*/ 238864 h 288289"/>
              <a:gd name="T62" fmla="*/ 15787 w 224155"/>
              <a:gd name="T63" fmla="*/ 246655 h 288289"/>
              <a:gd name="T64" fmla="*/ 146930 w 224155"/>
              <a:gd name="T65" fmla="*/ 246655 h 288289"/>
              <a:gd name="T66" fmla="*/ 146671 w 224155"/>
              <a:gd name="T67" fmla="*/ 238540 h 288289"/>
              <a:gd name="T68" fmla="*/ 145731 w 224155"/>
              <a:gd name="T69" fmla="*/ 209055 h 288289"/>
              <a:gd name="T70" fmla="*/ 146671 w 224155"/>
              <a:gd name="T71" fmla="*/ 238540 h 288289"/>
              <a:gd name="T72" fmla="*/ 209819 w 224155"/>
              <a:gd name="T73" fmla="*/ 238507 h 288289"/>
              <a:gd name="T74" fmla="*/ 145731 w 224155"/>
              <a:gd name="T75" fmla="*/ 209055 h 28828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24155" h="288289">
                <a:moveTo>
                  <a:pt x="211010" y="241680"/>
                </a:moveTo>
                <a:lnTo>
                  <a:pt x="160401" y="241680"/>
                </a:lnTo>
                <a:lnTo>
                  <a:pt x="160528" y="257555"/>
                </a:lnTo>
                <a:lnTo>
                  <a:pt x="148006" y="257586"/>
                </a:lnTo>
                <a:lnTo>
                  <a:pt x="148971" y="288036"/>
                </a:lnTo>
                <a:lnTo>
                  <a:pt x="223901" y="247650"/>
                </a:lnTo>
                <a:lnTo>
                  <a:pt x="211010" y="241680"/>
                </a:lnTo>
                <a:close/>
              </a:path>
              <a:path w="224155" h="288289">
                <a:moveTo>
                  <a:pt x="15875" y="0"/>
                </a:moveTo>
                <a:lnTo>
                  <a:pt x="0" y="0"/>
                </a:lnTo>
                <a:lnTo>
                  <a:pt x="0" y="252094"/>
                </a:lnTo>
                <a:lnTo>
                  <a:pt x="762" y="254126"/>
                </a:lnTo>
                <a:lnTo>
                  <a:pt x="2286" y="255524"/>
                </a:lnTo>
                <a:lnTo>
                  <a:pt x="3810" y="257048"/>
                </a:lnTo>
                <a:lnTo>
                  <a:pt x="5842" y="257937"/>
                </a:lnTo>
                <a:lnTo>
                  <a:pt x="148006" y="257586"/>
                </a:lnTo>
                <a:lnTo>
                  <a:pt x="147764" y="249936"/>
                </a:lnTo>
                <a:lnTo>
                  <a:pt x="15875" y="249936"/>
                </a:lnTo>
                <a:lnTo>
                  <a:pt x="7874" y="242062"/>
                </a:lnTo>
                <a:lnTo>
                  <a:pt x="15875" y="242042"/>
                </a:lnTo>
                <a:lnTo>
                  <a:pt x="15875" y="0"/>
                </a:lnTo>
                <a:close/>
              </a:path>
              <a:path w="224155" h="288289">
                <a:moveTo>
                  <a:pt x="160401" y="241680"/>
                </a:moveTo>
                <a:lnTo>
                  <a:pt x="147504" y="241713"/>
                </a:lnTo>
                <a:lnTo>
                  <a:pt x="148006" y="257586"/>
                </a:lnTo>
                <a:lnTo>
                  <a:pt x="160528" y="257555"/>
                </a:lnTo>
                <a:lnTo>
                  <a:pt x="160401" y="241680"/>
                </a:lnTo>
                <a:close/>
              </a:path>
              <a:path w="224155" h="288289">
                <a:moveTo>
                  <a:pt x="15875" y="242042"/>
                </a:moveTo>
                <a:lnTo>
                  <a:pt x="7874" y="242062"/>
                </a:lnTo>
                <a:lnTo>
                  <a:pt x="15875" y="249936"/>
                </a:lnTo>
                <a:lnTo>
                  <a:pt x="15875" y="242042"/>
                </a:lnTo>
                <a:close/>
              </a:path>
              <a:path w="224155" h="288289">
                <a:moveTo>
                  <a:pt x="147504" y="241713"/>
                </a:moveTo>
                <a:lnTo>
                  <a:pt x="15875" y="242042"/>
                </a:lnTo>
                <a:lnTo>
                  <a:pt x="15875" y="249936"/>
                </a:lnTo>
                <a:lnTo>
                  <a:pt x="147764" y="249936"/>
                </a:lnTo>
                <a:lnTo>
                  <a:pt x="147504" y="241713"/>
                </a:lnTo>
                <a:close/>
              </a:path>
              <a:path w="224155" h="288289">
                <a:moveTo>
                  <a:pt x="146558" y="211836"/>
                </a:moveTo>
                <a:lnTo>
                  <a:pt x="147504" y="241713"/>
                </a:lnTo>
                <a:lnTo>
                  <a:pt x="211010" y="241680"/>
                </a:lnTo>
                <a:lnTo>
                  <a:pt x="146558" y="21183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1452" name="object 12">
            <a:extLst>
              <a:ext uri="{FF2B5EF4-FFF2-40B4-BE49-F238E27FC236}">
                <a16:creationId xmlns:a16="http://schemas.microsoft.com/office/drawing/2014/main" id="{BD0EC338-EFDB-4988-872C-1888D0CB4397}"/>
              </a:ext>
            </a:extLst>
          </p:cNvPr>
          <p:cNvSpPr>
            <a:spLocks/>
          </p:cNvSpPr>
          <p:nvPr/>
        </p:nvSpPr>
        <p:spPr bwMode="auto">
          <a:xfrm>
            <a:off x="3492500" y="3003550"/>
            <a:ext cx="71438" cy="215900"/>
          </a:xfrm>
          <a:custGeom>
            <a:avLst/>
            <a:gdLst>
              <a:gd name="T0" fmla="*/ 68299 w 72389"/>
              <a:gd name="T1" fmla="*/ 0 h 216535"/>
              <a:gd name="T2" fmla="*/ 0 w 72389"/>
              <a:gd name="T3" fmla="*/ 213502 h 216535"/>
              <a:gd name="T4" fmla="*/ 0 60000 65536"/>
              <a:gd name="T5" fmla="*/ 0 60000 65536"/>
            </a:gdLst>
            <a:ahLst/>
            <a:cxnLst>
              <a:cxn ang="T4">
                <a:pos x="T0" y="T1"/>
              </a:cxn>
              <a:cxn ang="T5">
                <a:pos x="T2" y="T3"/>
              </a:cxn>
            </a:cxnLst>
            <a:rect l="0" t="0" r="r" b="b"/>
            <a:pathLst>
              <a:path w="72389" h="216535">
                <a:moveTo>
                  <a:pt x="72009" y="0"/>
                </a:moveTo>
                <a:lnTo>
                  <a:pt x="0" y="216026"/>
                </a:lnTo>
              </a:path>
            </a:pathLst>
          </a:custGeom>
          <a:noFill/>
          <a:ln w="9525">
            <a:solidFill>
              <a:srgbClr val="A21B0D"/>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3" name="object 13">
            <a:extLst>
              <a:ext uri="{FF2B5EF4-FFF2-40B4-BE49-F238E27FC236}">
                <a16:creationId xmlns:a16="http://schemas.microsoft.com/office/drawing/2014/main" id="{25E964F2-53B3-481A-8675-7A458A78B7A3}"/>
              </a:ext>
            </a:extLst>
          </p:cNvPr>
          <p:cNvSpPr txBox="1"/>
          <p:nvPr/>
        </p:nvSpPr>
        <p:spPr>
          <a:xfrm>
            <a:off x="887413" y="2974975"/>
            <a:ext cx="2916237" cy="914400"/>
          </a:xfrm>
          <a:prstGeom prst="rect">
            <a:avLst/>
          </a:prstGeom>
        </p:spPr>
        <p:txBody>
          <a:bodyPr lIns="0" tIns="12700" rIns="0" bIns="0">
            <a:spAutoFit/>
          </a:bodyPr>
          <a:lstStyle/>
          <a:p>
            <a:pPr marL="960119">
              <a:spcBef>
                <a:spcPts val="100"/>
              </a:spcBef>
              <a:defRPr/>
            </a:pPr>
            <a:r>
              <a:rPr dirty="0">
                <a:solidFill>
                  <a:srgbClr val="C00000"/>
                </a:solidFill>
                <a:latin typeface="Cambria Math"/>
                <a:cs typeface="Cambria Math"/>
              </a:rPr>
              <a:t>𝑽 = </a:t>
            </a:r>
            <a:r>
              <a:rPr spc="30" dirty="0">
                <a:solidFill>
                  <a:srgbClr val="C00000"/>
                </a:solidFill>
                <a:latin typeface="Cambria Math"/>
                <a:cs typeface="Cambria Math"/>
              </a:rPr>
              <a:t>𝑉</a:t>
            </a:r>
            <a:r>
              <a:rPr sz="1950" spc="44" baseline="-14957" dirty="0">
                <a:solidFill>
                  <a:srgbClr val="C00000"/>
                </a:solidFill>
                <a:latin typeface="Cambria Math"/>
                <a:cs typeface="Cambria Math"/>
              </a:rPr>
              <a:t>𝑚</a:t>
            </a:r>
            <a:r>
              <a:rPr spc="30" dirty="0">
                <a:solidFill>
                  <a:srgbClr val="C00000"/>
                </a:solidFill>
                <a:latin typeface="Cambria Math"/>
                <a:cs typeface="Cambria Math"/>
              </a:rPr>
              <a:t>𝑒</a:t>
            </a:r>
            <a:r>
              <a:rPr sz="1950" spc="44" baseline="27777" dirty="0">
                <a:solidFill>
                  <a:srgbClr val="C00000"/>
                </a:solidFill>
                <a:latin typeface="Cambria Math"/>
                <a:cs typeface="Cambria Math"/>
              </a:rPr>
              <a:t>𝑗𝜙 </a:t>
            </a:r>
            <a:r>
              <a:rPr dirty="0">
                <a:solidFill>
                  <a:srgbClr val="C00000"/>
                </a:solidFill>
                <a:latin typeface="Cambria Math"/>
                <a:cs typeface="Cambria Math"/>
              </a:rPr>
              <a:t>=</a:t>
            </a:r>
            <a:r>
              <a:rPr spc="100" dirty="0">
                <a:solidFill>
                  <a:srgbClr val="C00000"/>
                </a:solidFill>
                <a:latin typeface="Cambria Math"/>
                <a:cs typeface="Cambria Math"/>
              </a:rPr>
              <a:t> </a:t>
            </a:r>
            <a:r>
              <a:rPr spc="-140" dirty="0">
                <a:solidFill>
                  <a:srgbClr val="C00000"/>
                </a:solidFill>
                <a:latin typeface="Cambria Math"/>
                <a:cs typeface="Cambria Math"/>
              </a:rPr>
              <a:t>𝑉</a:t>
            </a:r>
            <a:r>
              <a:rPr sz="1950" spc="-209" baseline="-14957" dirty="0">
                <a:solidFill>
                  <a:srgbClr val="C00000"/>
                </a:solidFill>
                <a:latin typeface="Cambria Math"/>
                <a:cs typeface="Cambria Math"/>
              </a:rPr>
              <a:t>𝑚</a:t>
            </a:r>
            <a:r>
              <a:rPr sz="1950" u="sng" spc="-209" baseline="19230" dirty="0">
                <a:solidFill>
                  <a:srgbClr val="C00000"/>
                </a:solidFill>
                <a:uFill>
                  <a:solidFill>
                    <a:srgbClr val="C50F0F"/>
                  </a:solidFill>
                </a:uFill>
                <a:latin typeface="Cambria Math"/>
                <a:cs typeface="Cambria Math"/>
              </a:rPr>
              <a:t> </a:t>
            </a:r>
            <a:r>
              <a:rPr sz="2700" u="sng" baseline="13888" dirty="0">
                <a:solidFill>
                  <a:srgbClr val="C00000"/>
                </a:solidFill>
                <a:uFill>
                  <a:solidFill>
                    <a:srgbClr val="C50F0F"/>
                  </a:solidFill>
                </a:uFill>
                <a:latin typeface="Cambria Math"/>
                <a:cs typeface="Cambria Math"/>
              </a:rPr>
              <a:t>𝜙</a:t>
            </a:r>
            <a:endParaRPr sz="2700" baseline="13888">
              <a:latin typeface="Cambria Math"/>
              <a:cs typeface="Cambria Math"/>
            </a:endParaRPr>
          </a:p>
          <a:p>
            <a:pPr>
              <a:spcBef>
                <a:spcPts val="45"/>
              </a:spcBef>
              <a:defRPr/>
            </a:pPr>
            <a:endParaRPr sz="2300">
              <a:latin typeface="Times New Roman"/>
              <a:cs typeface="Times New Roman"/>
            </a:endParaRPr>
          </a:p>
          <a:p>
            <a:pPr marL="12700">
              <a:defRPr/>
            </a:pPr>
            <a:r>
              <a:rPr dirty="0">
                <a:latin typeface="Cambria Math"/>
                <a:cs typeface="Cambria Math"/>
              </a:rPr>
              <a:t>= </a:t>
            </a:r>
            <a:r>
              <a:rPr spc="5" dirty="0">
                <a:solidFill>
                  <a:srgbClr val="00AFEF"/>
                </a:solidFill>
                <a:latin typeface="Cambria Math"/>
                <a:cs typeface="Cambria Math"/>
              </a:rPr>
              <a:t>𝑅𝑒(𝑉</a:t>
            </a:r>
            <a:r>
              <a:rPr sz="1950" spc="7" baseline="-14957" dirty="0">
                <a:solidFill>
                  <a:srgbClr val="00AFEF"/>
                </a:solidFill>
                <a:latin typeface="Cambria Math"/>
                <a:cs typeface="Cambria Math"/>
              </a:rPr>
              <a:t>𝑚</a:t>
            </a:r>
            <a:r>
              <a:rPr spc="5" dirty="0">
                <a:solidFill>
                  <a:srgbClr val="00AFEF"/>
                </a:solidFill>
                <a:latin typeface="Cambria Math"/>
                <a:cs typeface="Cambria Math"/>
              </a:rPr>
              <a:t>𝑒</a:t>
            </a:r>
            <a:r>
              <a:rPr sz="1950" spc="7" baseline="27777" dirty="0">
                <a:solidFill>
                  <a:srgbClr val="00AFEF"/>
                </a:solidFill>
                <a:latin typeface="Cambria Math"/>
                <a:cs typeface="Cambria Math"/>
              </a:rPr>
              <a:t>𝑗 </a:t>
            </a:r>
            <a:r>
              <a:rPr sz="1950" spc="112" baseline="27777" dirty="0">
                <a:solidFill>
                  <a:srgbClr val="00AFEF"/>
                </a:solidFill>
                <a:latin typeface="Cambria Math"/>
                <a:cs typeface="Cambria Math"/>
              </a:rPr>
              <a:t>𝑤𝑡+𝜙</a:t>
            </a:r>
            <a:r>
              <a:rPr sz="1950" spc="127" baseline="27777" dirty="0">
                <a:solidFill>
                  <a:srgbClr val="00AFEF"/>
                </a:solidFill>
                <a:latin typeface="Cambria Math"/>
                <a:cs typeface="Cambria Math"/>
              </a:rPr>
              <a:t> </a:t>
            </a:r>
            <a:r>
              <a:rPr dirty="0">
                <a:solidFill>
                  <a:srgbClr val="00AFEF"/>
                </a:solidFill>
                <a:latin typeface="Cambria Math"/>
                <a:cs typeface="Cambria Math"/>
              </a:rPr>
              <a:t>)</a:t>
            </a:r>
            <a:endParaRPr>
              <a:latin typeface="Cambria Math"/>
              <a:cs typeface="Cambria Math"/>
            </a:endParaRPr>
          </a:p>
        </p:txBody>
      </p:sp>
      <p:sp>
        <p:nvSpPr>
          <p:cNvPr id="14" name="object 14">
            <a:extLst>
              <a:ext uri="{FF2B5EF4-FFF2-40B4-BE49-F238E27FC236}">
                <a16:creationId xmlns:a16="http://schemas.microsoft.com/office/drawing/2014/main" id="{7001BAA3-ECB8-4BA4-8583-902A80257EBF}"/>
              </a:ext>
            </a:extLst>
          </p:cNvPr>
          <p:cNvSpPr txBox="1"/>
          <p:nvPr/>
        </p:nvSpPr>
        <p:spPr>
          <a:xfrm>
            <a:off x="4146550" y="3001963"/>
            <a:ext cx="4835525" cy="300037"/>
          </a:xfrm>
          <a:prstGeom prst="rect">
            <a:avLst/>
          </a:prstGeom>
        </p:spPr>
        <p:txBody>
          <a:bodyPr lIns="0" tIns="12700" rIns="0" bIns="0">
            <a:spAutoFit/>
          </a:bodyPr>
          <a:lstStyle/>
          <a:p>
            <a:pPr marL="12700">
              <a:spcBef>
                <a:spcPts val="100"/>
              </a:spcBef>
              <a:defRPr/>
            </a:pPr>
            <a:r>
              <a:rPr b="1" spc="-5" dirty="0">
                <a:latin typeface="Arial"/>
                <a:cs typeface="Arial"/>
              </a:rPr>
              <a:t>Constante: </a:t>
            </a:r>
            <a:r>
              <a:rPr spc="-5" dirty="0">
                <a:latin typeface="Arial"/>
                <a:cs typeface="Arial"/>
              </a:rPr>
              <a:t>magnitud </a:t>
            </a:r>
            <a:r>
              <a:rPr dirty="0">
                <a:latin typeface="Arial"/>
                <a:cs typeface="Arial"/>
              </a:rPr>
              <a:t>y </a:t>
            </a:r>
            <a:r>
              <a:rPr spc="-5" dirty="0">
                <a:latin typeface="Arial"/>
                <a:cs typeface="Arial"/>
              </a:rPr>
              <a:t>ángulo </a:t>
            </a:r>
            <a:r>
              <a:rPr spc="-5" dirty="0">
                <a:solidFill>
                  <a:srgbClr val="FF0000"/>
                </a:solidFill>
                <a:latin typeface="Arial"/>
                <a:cs typeface="Arial"/>
              </a:rPr>
              <a:t>(posición</a:t>
            </a:r>
            <a:r>
              <a:rPr spc="50" dirty="0">
                <a:solidFill>
                  <a:srgbClr val="FF0000"/>
                </a:solidFill>
                <a:latin typeface="Arial"/>
                <a:cs typeface="Arial"/>
              </a:rPr>
              <a:t> </a:t>
            </a:r>
            <a:r>
              <a:rPr spc="-5" dirty="0">
                <a:solidFill>
                  <a:srgbClr val="FF0000"/>
                </a:solidFill>
                <a:latin typeface="Arial"/>
                <a:cs typeface="Arial"/>
              </a:rPr>
              <a:t>inicial)</a:t>
            </a:r>
            <a:endParaRPr>
              <a:latin typeface="Arial"/>
              <a:cs typeface="Arial"/>
            </a:endParaRPr>
          </a:p>
        </p:txBody>
      </p:sp>
      <p:sp>
        <p:nvSpPr>
          <p:cNvPr id="15" name="object 15">
            <a:extLst>
              <a:ext uri="{FF2B5EF4-FFF2-40B4-BE49-F238E27FC236}">
                <a16:creationId xmlns:a16="http://schemas.microsoft.com/office/drawing/2014/main" id="{A7F0274B-E52E-405B-8BD5-0DE3B3330804}"/>
              </a:ext>
            </a:extLst>
          </p:cNvPr>
          <p:cNvSpPr txBox="1"/>
          <p:nvPr/>
        </p:nvSpPr>
        <p:spPr>
          <a:xfrm>
            <a:off x="4138613" y="3668713"/>
            <a:ext cx="4972050" cy="300037"/>
          </a:xfrm>
          <a:prstGeom prst="rect">
            <a:avLst/>
          </a:prstGeom>
        </p:spPr>
        <p:txBody>
          <a:bodyPr lIns="0" tIns="12700" rIns="0" bIns="0">
            <a:spAutoFit/>
          </a:bodyPr>
          <a:lstStyle/>
          <a:p>
            <a:pPr marL="12700">
              <a:spcBef>
                <a:spcPts val="100"/>
              </a:spcBef>
              <a:defRPr/>
            </a:pPr>
            <a:r>
              <a:rPr b="1" spc="-5" dirty="0">
                <a:latin typeface="Arial"/>
                <a:cs typeface="Arial"/>
              </a:rPr>
              <a:t>Constante: </a:t>
            </a:r>
            <a:r>
              <a:rPr spc="-5" dirty="0">
                <a:latin typeface="Arial"/>
                <a:cs typeface="Arial"/>
              </a:rPr>
              <a:t>magnitud</a:t>
            </a:r>
            <a:r>
              <a:rPr b="1" spc="-5" dirty="0">
                <a:latin typeface="Arial"/>
                <a:cs typeface="Arial"/>
              </a:rPr>
              <a:t>, </a:t>
            </a:r>
            <a:r>
              <a:rPr b="1" spc="-15" dirty="0">
                <a:latin typeface="Arial"/>
                <a:cs typeface="Arial"/>
              </a:rPr>
              <a:t>Variable: </a:t>
            </a:r>
            <a:r>
              <a:rPr spc="-5" dirty="0">
                <a:latin typeface="Arial"/>
                <a:cs typeface="Arial"/>
              </a:rPr>
              <a:t>ángulo</a:t>
            </a:r>
            <a:r>
              <a:rPr spc="70" dirty="0">
                <a:latin typeface="Arial"/>
                <a:cs typeface="Arial"/>
              </a:rPr>
              <a:t> </a:t>
            </a:r>
            <a:r>
              <a:rPr sz="1600" spc="-5" dirty="0">
                <a:solidFill>
                  <a:srgbClr val="C00000"/>
                </a:solidFill>
                <a:latin typeface="Arial"/>
                <a:cs typeface="Arial"/>
              </a:rPr>
              <a:t>(</a:t>
            </a:r>
            <a:r>
              <a:rPr sz="1600" spc="-5" dirty="0">
                <a:solidFill>
                  <a:srgbClr val="00AFEF"/>
                </a:solidFill>
                <a:latin typeface="Arial"/>
                <a:cs typeface="Arial"/>
              </a:rPr>
              <a:t>rotación</a:t>
            </a:r>
            <a:r>
              <a:rPr sz="1600" spc="-5" dirty="0">
                <a:solidFill>
                  <a:srgbClr val="C00000"/>
                </a:solidFill>
                <a:latin typeface="Arial"/>
                <a:cs typeface="Arial"/>
              </a:rPr>
              <a:t>)</a:t>
            </a:r>
            <a:endParaRPr sz="1600">
              <a:latin typeface="Arial"/>
              <a:cs typeface="Arial"/>
            </a:endParaRPr>
          </a:p>
        </p:txBody>
      </p:sp>
      <p:sp>
        <p:nvSpPr>
          <p:cNvPr id="61456" name="object 16">
            <a:extLst>
              <a:ext uri="{FF2B5EF4-FFF2-40B4-BE49-F238E27FC236}">
                <a16:creationId xmlns:a16="http://schemas.microsoft.com/office/drawing/2014/main" id="{56274D1E-AEAD-4A4C-8061-8DC2763EB968}"/>
              </a:ext>
            </a:extLst>
          </p:cNvPr>
          <p:cNvSpPr>
            <a:spLocks/>
          </p:cNvSpPr>
          <p:nvPr/>
        </p:nvSpPr>
        <p:spPr bwMode="auto">
          <a:xfrm>
            <a:off x="3563938" y="3235325"/>
            <a:ext cx="581025" cy="1611313"/>
          </a:xfrm>
          <a:custGeom>
            <a:avLst/>
            <a:gdLst>
              <a:gd name="T0" fmla="*/ 37337 w 581025"/>
              <a:gd name="T1" fmla="*/ 1612267 h 1610995"/>
              <a:gd name="T2" fmla="*/ 42799 w 581025"/>
              <a:gd name="T3" fmla="*/ 1548844 h 1610995"/>
              <a:gd name="T4" fmla="*/ 33484 w 581025"/>
              <a:gd name="T5" fmla="*/ 1536016 h 1610995"/>
              <a:gd name="T6" fmla="*/ 33484 w 581025"/>
              <a:gd name="T7" fmla="*/ 1536016 h 1610995"/>
              <a:gd name="T8" fmla="*/ 42799 w 581025"/>
              <a:gd name="T9" fmla="*/ 1548844 h 1610995"/>
              <a:gd name="T10" fmla="*/ 33484 w 581025"/>
              <a:gd name="T11" fmla="*/ 1536016 h 1610995"/>
              <a:gd name="T12" fmla="*/ 42799 w 581025"/>
              <a:gd name="T13" fmla="*/ 1548844 h 1610995"/>
              <a:gd name="T14" fmla="*/ 76200 w 581025"/>
              <a:gd name="T15" fmla="*/ 1536514 h 1610995"/>
              <a:gd name="T16" fmla="*/ 571373 w 581025"/>
              <a:gd name="T17" fmla="*/ 0 h 1610995"/>
              <a:gd name="T18" fmla="*/ 558164 w 581025"/>
              <a:gd name="T19" fmla="*/ 99393 h 1610995"/>
              <a:gd name="T20" fmla="*/ 522097 w 581025"/>
              <a:gd name="T21" fmla="*/ 191667 h 1610995"/>
              <a:gd name="T22" fmla="*/ 458470 w 581025"/>
              <a:gd name="T23" fmla="*/ 280762 h 1610995"/>
              <a:gd name="T24" fmla="*/ 391413 w 581025"/>
              <a:gd name="T25" fmla="*/ 333130 h 1610995"/>
              <a:gd name="T26" fmla="*/ 306831 w 581025"/>
              <a:gd name="T27" fmla="*/ 356514 h 1610995"/>
              <a:gd name="T28" fmla="*/ 259841 w 581025"/>
              <a:gd name="T29" fmla="*/ 379394 h 1610995"/>
              <a:gd name="T30" fmla="*/ 209803 w 581025"/>
              <a:gd name="T31" fmla="*/ 454130 h 1610995"/>
              <a:gd name="T32" fmla="*/ 174751 w 581025"/>
              <a:gd name="T33" fmla="*/ 539666 h 1610995"/>
              <a:gd name="T34" fmla="*/ 147320 w 581025"/>
              <a:gd name="T35" fmla="*/ 627748 h 1610995"/>
              <a:gd name="T36" fmla="*/ 126873 w 581025"/>
              <a:gd name="T37" fmla="*/ 708076 h 1610995"/>
              <a:gd name="T38" fmla="*/ 107950 w 581025"/>
              <a:gd name="T39" fmla="*/ 796155 h 1610995"/>
              <a:gd name="T40" fmla="*/ 90677 w 581025"/>
              <a:gd name="T41" fmla="*/ 891100 h 1610995"/>
              <a:gd name="T42" fmla="*/ 75184 w 581025"/>
              <a:gd name="T43" fmla="*/ 992018 h 1610995"/>
              <a:gd name="T44" fmla="*/ 61739 w 581025"/>
              <a:gd name="T45" fmla="*/ 1099036 h 1610995"/>
              <a:gd name="T46" fmla="*/ 50725 w 581025"/>
              <a:gd name="T47" fmla="*/ 1208850 h 1610995"/>
              <a:gd name="T48" fmla="*/ 42126 w 581025"/>
              <a:gd name="T49" fmla="*/ 1321843 h 1610995"/>
              <a:gd name="T50" fmla="*/ 36055 w 581025"/>
              <a:gd name="T51" fmla="*/ 1437124 h 1610995"/>
              <a:gd name="T52" fmla="*/ 33484 w 581025"/>
              <a:gd name="T53" fmla="*/ 1536016 h 1610995"/>
              <a:gd name="T54" fmla="*/ 43696 w 581025"/>
              <a:gd name="T55" fmla="*/ 1495081 h 1610995"/>
              <a:gd name="T56" fmla="*/ 48296 w 581025"/>
              <a:gd name="T57" fmla="*/ 1378656 h 1610995"/>
              <a:gd name="T58" fmla="*/ 55700 w 581025"/>
              <a:gd name="T59" fmla="*/ 1264137 h 1610995"/>
              <a:gd name="T60" fmla="*/ 65638 w 581025"/>
              <a:gd name="T61" fmla="*/ 1152416 h 1610995"/>
              <a:gd name="T62" fmla="*/ 77724 w 581025"/>
              <a:gd name="T63" fmla="*/ 1045652 h 1610995"/>
              <a:gd name="T64" fmla="*/ 92075 w 581025"/>
              <a:gd name="T65" fmla="*/ 942321 h 1610995"/>
              <a:gd name="T66" fmla="*/ 108458 w 581025"/>
              <a:gd name="T67" fmla="*/ 844582 h 1610995"/>
              <a:gd name="T68" fmla="*/ 126491 w 581025"/>
              <a:gd name="T69" fmla="*/ 753324 h 1610995"/>
              <a:gd name="T70" fmla="*/ 146176 w 581025"/>
              <a:gd name="T71" fmla="*/ 669309 h 1610995"/>
              <a:gd name="T72" fmla="*/ 167259 w 581025"/>
              <a:gd name="T73" fmla="*/ 593684 h 1610995"/>
              <a:gd name="T74" fmla="*/ 200787 w 581025"/>
              <a:gd name="T75" fmla="*/ 497596 h 1610995"/>
              <a:gd name="T76" fmla="*/ 242188 w 581025"/>
              <a:gd name="T77" fmla="*/ 416252 h 1610995"/>
              <a:gd name="T78" fmla="*/ 301116 w 581025"/>
              <a:gd name="T79" fmla="*/ 366555 h 1610995"/>
              <a:gd name="T80" fmla="*/ 333121 w 581025"/>
              <a:gd name="T81" fmla="*/ 363888 h 1610995"/>
              <a:gd name="T82" fmla="*/ 408431 w 581025"/>
              <a:gd name="T83" fmla="*/ 334146 h 1610995"/>
              <a:gd name="T84" fmla="*/ 475996 w 581025"/>
              <a:gd name="T85" fmla="*/ 275805 h 1610995"/>
              <a:gd name="T86" fmla="*/ 545211 w 581025"/>
              <a:gd name="T87" fmla="*/ 165739 h 1610995"/>
              <a:gd name="T88" fmla="*/ 574928 w 581025"/>
              <a:gd name="T89" fmla="*/ 68251 h 1610995"/>
              <a:gd name="T90" fmla="*/ 580898 w 581025"/>
              <a:gd name="T91" fmla="*/ 253 h 161099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81025" h="1610995">
                <a:moveTo>
                  <a:pt x="0" y="1534414"/>
                </a:moveTo>
                <a:lnTo>
                  <a:pt x="37337" y="1610995"/>
                </a:lnTo>
                <a:lnTo>
                  <a:pt x="69875" y="1547621"/>
                </a:lnTo>
                <a:lnTo>
                  <a:pt x="42799" y="1547621"/>
                </a:lnTo>
                <a:lnTo>
                  <a:pt x="33274" y="1547495"/>
                </a:lnTo>
                <a:lnTo>
                  <a:pt x="33484" y="1534804"/>
                </a:lnTo>
                <a:lnTo>
                  <a:pt x="0" y="1534414"/>
                </a:lnTo>
                <a:close/>
              </a:path>
              <a:path w="581025" h="1610995">
                <a:moveTo>
                  <a:pt x="33484" y="1534804"/>
                </a:moveTo>
                <a:lnTo>
                  <a:pt x="33274" y="1547495"/>
                </a:lnTo>
                <a:lnTo>
                  <a:pt x="42799" y="1547621"/>
                </a:lnTo>
                <a:lnTo>
                  <a:pt x="43010" y="1534915"/>
                </a:lnTo>
                <a:lnTo>
                  <a:pt x="33484" y="1534804"/>
                </a:lnTo>
                <a:close/>
              </a:path>
              <a:path w="581025" h="1610995">
                <a:moveTo>
                  <a:pt x="43010" y="1534915"/>
                </a:moveTo>
                <a:lnTo>
                  <a:pt x="42799" y="1547621"/>
                </a:lnTo>
                <a:lnTo>
                  <a:pt x="69875" y="1547621"/>
                </a:lnTo>
                <a:lnTo>
                  <a:pt x="76200" y="1535302"/>
                </a:lnTo>
                <a:lnTo>
                  <a:pt x="43010" y="1534915"/>
                </a:lnTo>
                <a:close/>
              </a:path>
              <a:path w="581025" h="1610995">
                <a:moveTo>
                  <a:pt x="571373" y="0"/>
                </a:moveTo>
                <a:lnTo>
                  <a:pt x="567943" y="50164"/>
                </a:lnTo>
                <a:lnTo>
                  <a:pt x="558164" y="99313"/>
                </a:lnTo>
                <a:lnTo>
                  <a:pt x="542798" y="146812"/>
                </a:lnTo>
                <a:lnTo>
                  <a:pt x="522097" y="191515"/>
                </a:lnTo>
                <a:lnTo>
                  <a:pt x="488188" y="245490"/>
                </a:lnTo>
                <a:lnTo>
                  <a:pt x="458470" y="280542"/>
                </a:lnTo>
                <a:lnTo>
                  <a:pt x="425958" y="310006"/>
                </a:lnTo>
                <a:lnTo>
                  <a:pt x="391413" y="332866"/>
                </a:lnTo>
                <a:lnTo>
                  <a:pt x="355600" y="348361"/>
                </a:lnTo>
                <a:lnTo>
                  <a:pt x="306831" y="356234"/>
                </a:lnTo>
                <a:lnTo>
                  <a:pt x="300354" y="356742"/>
                </a:lnTo>
                <a:lnTo>
                  <a:pt x="259841" y="379094"/>
                </a:lnTo>
                <a:lnTo>
                  <a:pt x="234441" y="410463"/>
                </a:lnTo>
                <a:lnTo>
                  <a:pt x="209803" y="453770"/>
                </a:lnTo>
                <a:lnTo>
                  <a:pt x="192024" y="493521"/>
                </a:lnTo>
                <a:lnTo>
                  <a:pt x="174751" y="539241"/>
                </a:lnTo>
                <a:lnTo>
                  <a:pt x="158114" y="590422"/>
                </a:lnTo>
                <a:lnTo>
                  <a:pt x="147320" y="627252"/>
                </a:lnTo>
                <a:lnTo>
                  <a:pt x="136905" y="666368"/>
                </a:lnTo>
                <a:lnTo>
                  <a:pt x="126873" y="707516"/>
                </a:lnTo>
                <a:lnTo>
                  <a:pt x="117221" y="750696"/>
                </a:lnTo>
                <a:lnTo>
                  <a:pt x="107950" y="795527"/>
                </a:lnTo>
                <a:lnTo>
                  <a:pt x="99060" y="842136"/>
                </a:lnTo>
                <a:lnTo>
                  <a:pt x="90677" y="890396"/>
                </a:lnTo>
                <a:lnTo>
                  <a:pt x="82676" y="940180"/>
                </a:lnTo>
                <a:lnTo>
                  <a:pt x="75184" y="991234"/>
                </a:lnTo>
                <a:lnTo>
                  <a:pt x="68199" y="1043558"/>
                </a:lnTo>
                <a:lnTo>
                  <a:pt x="61739" y="1098168"/>
                </a:lnTo>
                <a:lnTo>
                  <a:pt x="56006" y="1151508"/>
                </a:lnTo>
                <a:lnTo>
                  <a:pt x="50725" y="1207896"/>
                </a:lnTo>
                <a:lnTo>
                  <a:pt x="46100" y="1263141"/>
                </a:lnTo>
                <a:lnTo>
                  <a:pt x="42126" y="1320799"/>
                </a:lnTo>
                <a:lnTo>
                  <a:pt x="38705" y="1378203"/>
                </a:lnTo>
                <a:lnTo>
                  <a:pt x="36055" y="1435989"/>
                </a:lnTo>
                <a:lnTo>
                  <a:pt x="34158" y="1494154"/>
                </a:lnTo>
                <a:lnTo>
                  <a:pt x="33484" y="1534804"/>
                </a:lnTo>
                <a:lnTo>
                  <a:pt x="43010" y="1534915"/>
                </a:lnTo>
                <a:lnTo>
                  <a:pt x="43696" y="1493901"/>
                </a:lnTo>
                <a:lnTo>
                  <a:pt x="45610" y="1435608"/>
                </a:lnTo>
                <a:lnTo>
                  <a:pt x="48296" y="1377568"/>
                </a:lnTo>
                <a:lnTo>
                  <a:pt x="51607" y="1320164"/>
                </a:lnTo>
                <a:lnTo>
                  <a:pt x="55700" y="1263141"/>
                </a:lnTo>
                <a:lnTo>
                  <a:pt x="60408" y="1207008"/>
                </a:lnTo>
                <a:lnTo>
                  <a:pt x="65638" y="1151508"/>
                </a:lnTo>
                <a:lnTo>
                  <a:pt x="71247" y="1098168"/>
                </a:lnTo>
                <a:lnTo>
                  <a:pt x="77724" y="1044828"/>
                </a:lnTo>
                <a:lnTo>
                  <a:pt x="84581" y="992631"/>
                </a:lnTo>
                <a:lnTo>
                  <a:pt x="92075" y="941577"/>
                </a:lnTo>
                <a:lnTo>
                  <a:pt x="100075" y="892047"/>
                </a:lnTo>
                <a:lnTo>
                  <a:pt x="108458" y="843914"/>
                </a:lnTo>
                <a:lnTo>
                  <a:pt x="117221" y="797432"/>
                </a:lnTo>
                <a:lnTo>
                  <a:pt x="126491" y="752728"/>
                </a:lnTo>
                <a:lnTo>
                  <a:pt x="136143" y="709802"/>
                </a:lnTo>
                <a:lnTo>
                  <a:pt x="146176" y="668781"/>
                </a:lnTo>
                <a:lnTo>
                  <a:pt x="156463" y="629919"/>
                </a:lnTo>
                <a:lnTo>
                  <a:pt x="167259" y="593216"/>
                </a:lnTo>
                <a:lnTo>
                  <a:pt x="183768" y="542416"/>
                </a:lnTo>
                <a:lnTo>
                  <a:pt x="200787" y="497204"/>
                </a:lnTo>
                <a:lnTo>
                  <a:pt x="218439" y="458088"/>
                </a:lnTo>
                <a:lnTo>
                  <a:pt x="242188" y="415924"/>
                </a:lnTo>
                <a:lnTo>
                  <a:pt x="266191" y="386206"/>
                </a:lnTo>
                <a:lnTo>
                  <a:pt x="301116" y="366267"/>
                </a:lnTo>
                <a:lnTo>
                  <a:pt x="320166" y="365125"/>
                </a:lnTo>
                <a:lnTo>
                  <a:pt x="333121" y="363600"/>
                </a:lnTo>
                <a:lnTo>
                  <a:pt x="371475" y="352805"/>
                </a:lnTo>
                <a:lnTo>
                  <a:pt x="408431" y="333882"/>
                </a:lnTo>
                <a:lnTo>
                  <a:pt x="443484" y="307848"/>
                </a:lnTo>
                <a:lnTo>
                  <a:pt x="475996" y="275589"/>
                </a:lnTo>
                <a:lnTo>
                  <a:pt x="514223" y="224281"/>
                </a:lnTo>
                <a:lnTo>
                  <a:pt x="545211" y="165607"/>
                </a:lnTo>
                <a:lnTo>
                  <a:pt x="562863" y="117982"/>
                </a:lnTo>
                <a:lnTo>
                  <a:pt x="574928" y="68199"/>
                </a:lnTo>
                <a:lnTo>
                  <a:pt x="580522" y="16890"/>
                </a:lnTo>
                <a:lnTo>
                  <a:pt x="580898" y="253"/>
                </a:lnTo>
                <a:lnTo>
                  <a:pt x="571373" y="0"/>
                </a:lnTo>
                <a:close/>
              </a:path>
            </a:pathLst>
          </a:custGeom>
          <a:solidFill>
            <a:srgbClr val="C50F0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7" name="object 17">
            <a:extLst>
              <a:ext uri="{FF2B5EF4-FFF2-40B4-BE49-F238E27FC236}">
                <a16:creationId xmlns:a16="http://schemas.microsoft.com/office/drawing/2014/main" id="{B3D15FC2-D90A-4D76-AAD4-DAC7E9A7A617}"/>
              </a:ext>
            </a:extLst>
          </p:cNvPr>
          <p:cNvSpPr txBox="1"/>
          <p:nvPr/>
        </p:nvSpPr>
        <p:spPr>
          <a:xfrm>
            <a:off x="312738" y="4752975"/>
            <a:ext cx="1692275" cy="300038"/>
          </a:xfrm>
          <a:prstGeom prst="rect">
            <a:avLst/>
          </a:prstGeom>
        </p:spPr>
        <p:txBody>
          <a:bodyPr lIns="0" tIns="12700" rIns="0" bIns="0">
            <a:spAutoFit/>
          </a:bodyPr>
          <a:lstStyle/>
          <a:p>
            <a:pPr marL="12700">
              <a:spcBef>
                <a:spcPts val="100"/>
              </a:spcBef>
              <a:defRPr/>
            </a:pPr>
            <a:r>
              <a:rPr b="1" spc="-5" dirty="0">
                <a:latin typeface="Arial"/>
                <a:cs typeface="Arial"/>
              </a:rPr>
              <a:t>Posición</a:t>
            </a:r>
            <a:r>
              <a:rPr b="1" spc="-50" dirty="0">
                <a:latin typeface="Arial"/>
                <a:cs typeface="Arial"/>
              </a:rPr>
              <a:t> </a:t>
            </a:r>
            <a:r>
              <a:rPr b="1" dirty="0">
                <a:latin typeface="Arial"/>
                <a:cs typeface="Arial"/>
              </a:rPr>
              <a:t>inicial</a:t>
            </a:r>
            <a:endParaRPr>
              <a:latin typeface="Arial"/>
              <a:cs typeface="Arial"/>
            </a:endParaRPr>
          </a:p>
        </p:txBody>
      </p:sp>
      <p:sp>
        <p:nvSpPr>
          <p:cNvPr id="61458" name="object 18">
            <a:extLst>
              <a:ext uri="{FF2B5EF4-FFF2-40B4-BE49-F238E27FC236}">
                <a16:creationId xmlns:a16="http://schemas.microsoft.com/office/drawing/2014/main" id="{A37616AE-D409-42FD-AB01-373EF072564B}"/>
              </a:ext>
            </a:extLst>
          </p:cNvPr>
          <p:cNvSpPr>
            <a:spLocks/>
          </p:cNvSpPr>
          <p:nvPr/>
        </p:nvSpPr>
        <p:spPr bwMode="auto">
          <a:xfrm>
            <a:off x="2098675" y="4811713"/>
            <a:ext cx="1322388" cy="103187"/>
          </a:xfrm>
          <a:custGeom>
            <a:avLst/>
            <a:gdLst>
              <a:gd name="T0" fmla="*/ 1248157 w 1321435"/>
              <a:gd name="T1" fmla="*/ 33791 h 102870"/>
              <a:gd name="T2" fmla="*/ 0 w 1321435"/>
              <a:gd name="T3" fmla="*/ 94372 h 102870"/>
              <a:gd name="T4" fmla="*/ 381 w 1321435"/>
              <a:gd name="T5" fmla="*/ 104017 h 102870"/>
              <a:gd name="T6" fmla="*/ 1248618 w 1321435"/>
              <a:gd name="T7" fmla="*/ 43436 h 102870"/>
              <a:gd name="T8" fmla="*/ 1248157 w 1321435"/>
              <a:gd name="T9" fmla="*/ 33791 h 102870"/>
              <a:gd name="T10" fmla="*/ 1320990 w 1321435"/>
              <a:gd name="T11" fmla="*/ 33172 h 102870"/>
              <a:gd name="T12" fmla="*/ 1260930 w 1321435"/>
              <a:gd name="T13" fmla="*/ 33172 h 102870"/>
              <a:gd name="T14" fmla="*/ 1261440 w 1321435"/>
              <a:gd name="T15" fmla="*/ 42815 h 102870"/>
              <a:gd name="T16" fmla="*/ 1248618 w 1321435"/>
              <a:gd name="T17" fmla="*/ 43436 h 102870"/>
              <a:gd name="T18" fmla="*/ 1250232 w 1321435"/>
              <a:gd name="T19" fmla="*/ 77144 h 102870"/>
              <a:gd name="T20" fmla="*/ 1324741 w 1321435"/>
              <a:gd name="T21" fmla="*/ 34843 h 102870"/>
              <a:gd name="T22" fmla="*/ 1320990 w 1321435"/>
              <a:gd name="T23" fmla="*/ 33172 h 102870"/>
              <a:gd name="T24" fmla="*/ 1260930 w 1321435"/>
              <a:gd name="T25" fmla="*/ 33172 h 102870"/>
              <a:gd name="T26" fmla="*/ 1248157 w 1321435"/>
              <a:gd name="T27" fmla="*/ 33791 h 102870"/>
              <a:gd name="T28" fmla="*/ 1248618 w 1321435"/>
              <a:gd name="T29" fmla="*/ 43436 h 102870"/>
              <a:gd name="T30" fmla="*/ 1261440 w 1321435"/>
              <a:gd name="T31" fmla="*/ 42815 h 102870"/>
              <a:gd name="T32" fmla="*/ 1260930 w 1321435"/>
              <a:gd name="T33" fmla="*/ 33172 h 102870"/>
              <a:gd name="T34" fmla="*/ 1246537 w 1321435"/>
              <a:gd name="T35" fmla="*/ 0 h 102870"/>
              <a:gd name="T36" fmla="*/ 1248157 w 1321435"/>
              <a:gd name="T37" fmla="*/ 33791 h 102870"/>
              <a:gd name="T38" fmla="*/ 1260930 w 1321435"/>
              <a:gd name="T39" fmla="*/ 33172 h 102870"/>
              <a:gd name="T40" fmla="*/ 1320990 w 1321435"/>
              <a:gd name="T41" fmla="*/ 33172 h 102870"/>
              <a:gd name="T42" fmla="*/ 1246537 w 1321435"/>
              <a:gd name="T43" fmla="*/ 0 h 10287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321435" h="102870">
                <a:moveTo>
                  <a:pt x="1244562" y="33378"/>
                </a:moveTo>
                <a:lnTo>
                  <a:pt x="0" y="93218"/>
                </a:lnTo>
                <a:lnTo>
                  <a:pt x="381" y="102743"/>
                </a:lnTo>
                <a:lnTo>
                  <a:pt x="1245022" y="42905"/>
                </a:lnTo>
                <a:lnTo>
                  <a:pt x="1244562" y="33378"/>
                </a:lnTo>
                <a:close/>
              </a:path>
              <a:path w="1321435" h="102870">
                <a:moveTo>
                  <a:pt x="1317186" y="32766"/>
                </a:moveTo>
                <a:lnTo>
                  <a:pt x="1257299" y="32766"/>
                </a:lnTo>
                <a:lnTo>
                  <a:pt x="1257808" y="42291"/>
                </a:lnTo>
                <a:lnTo>
                  <a:pt x="1245022" y="42905"/>
                </a:lnTo>
                <a:lnTo>
                  <a:pt x="1246632" y="76200"/>
                </a:lnTo>
                <a:lnTo>
                  <a:pt x="1320926" y="34417"/>
                </a:lnTo>
                <a:lnTo>
                  <a:pt x="1317186" y="32766"/>
                </a:lnTo>
                <a:close/>
              </a:path>
              <a:path w="1321435" h="102870">
                <a:moveTo>
                  <a:pt x="1257299" y="32766"/>
                </a:moveTo>
                <a:lnTo>
                  <a:pt x="1244562" y="33378"/>
                </a:lnTo>
                <a:lnTo>
                  <a:pt x="1245022" y="42905"/>
                </a:lnTo>
                <a:lnTo>
                  <a:pt x="1257808" y="42291"/>
                </a:lnTo>
                <a:lnTo>
                  <a:pt x="1257299" y="32766"/>
                </a:lnTo>
                <a:close/>
              </a:path>
              <a:path w="1321435" h="102870">
                <a:moveTo>
                  <a:pt x="1242948" y="0"/>
                </a:moveTo>
                <a:lnTo>
                  <a:pt x="1244562" y="33378"/>
                </a:lnTo>
                <a:lnTo>
                  <a:pt x="1257299" y="32766"/>
                </a:lnTo>
                <a:lnTo>
                  <a:pt x="1317186" y="32766"/>
                </a:lnTo>
                <a:lnTo>
                  <a:pt x="1242948"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E7F7A5BB-CEDE-446E-94B0-8F45F157DC6E}"/>
              </a:ext>
            </a:extLst>
          </p:cNvPr>
          <p:cNvSpPr/>
          <p:nvPr/>
        </p:nvSpPr>
        <p:spPr>
          <a:xfrm>
            <a:off x="1030288" y="2971800"/>
            <a:ext cx="9574212" cy="461963"/>
          </a:xfrm>
          <a:prstGeom prst="rect">
            <a:avLst/>
          </a:prstGeom>
        </p:spPr>
        <p:txBody>
          <a:bodyPr>
            <a:spAutoFit/>
          </a:bodyPr>
          <a:lstStyle/>
          <a:p>
            <a:pPr marL="12700">
              <a:spcBef>
                <a:spcPts val="95"/>
              </a:spcBef>
              <a:tabLst>
                <a:tab pos="2025650" algn="l"/>
                <a:tab pos="3265170" algn="l"/>
                <a:tab pos="4940300" algn="l"/>
                <a:tab pos="5683885" algn="l"/>
              </a:tabLst>
              <a:defRPr/>
            </a:pPr>
            <a:r>
              <a:rPr lang="es-PE" sz="1600" spc="-5" dirty="0">
                <a:latin typeface="Arial"/>
                <a:cs typeface="Arial"/>
              </a:rPr>
              <a:t>C</a:t>
            </a:r>
            <a:r>
              <a:rPr lang="es-PE" sz="2400" spc="-5" dirty="0">
                <a:latin typeface="Arial"/>
                <a:cs typeface="Arial"/>
              </a:rPr>
              <a:t>arga eléctrica en superficies relativamente pequeñas.</a:t>
            </a:r>
          </a:p>
        </p:txBody>
      </p:sp>
      <p:sp>
        <p:nvSpPr>
          <p:cNvPr id="2" name="object 2">
            <a:extLst>
              <a:ext uri="{FF2B5EF4-FFF2-40B4-BE49-F238E27FC236}">
                <a16:creationId xmlns:a16="http://schemas.microsoft.com/office/drawing/2014/main" id="{006519E8-0F7B-4EFD-93DC-25A254E800AF}"/>
              </a:ext>
            </a:extLst>
          </p:cNvPr>
          <p:cNvSpPr txBox="1">
            <a:spLocks noGrp="1"/>
          </p:cNvSpPr>
          <p:nvPr>
            <p:ph type="title"/>
          </p:nvPr>
        </p:nvSpPr>
        <p:spPr>
          <a:xfrm>
            <a:off x="506413" y="547688"/>
            <a:ext cx="8053387" cy="936625"/>
          </a:xfrm>
        </p:spPr>
        <p:txBody>
          <a:bodyPr lIns="0" tIns="12700" rIns="0" bIns="0" rtlCol="0">
            <a:spAutoFit/>
          </a:bodyPr>
          <a:lstStyle/>
          <a:p>
            <a:pPr marL="12700">
              <a:spcBef>
                <a:spcPts val="100"/>
              </a:spcBef>
              <a:defRPr/>
            </a:pPr>
            <a:r>
              <a:rPr sz="3000" i="1" spc="-5" dirty="0">
                <a:solidFill>
                  <a:srgbClr val="FF0000"/>
                </a:solidFill>
                <a:latin typeface="Verdana"/>
                <a:cs typeface="Verdana"/>
              </a:rPr>
              <a:t>Elementos pasivos de </a:t>
            </a:r>
            <a:r>
              <a:rPr sz="3000" i="1" dirty="0">
                <a:solidFill>
                  <a:srgbClr val="FF0000"/>
                </a:solidFill>
                <a:latin typeface="Verdana"/>
                <a:cs typeface="Verdana"/>
              </a:rPr>
              <a:t>un circuito</a:t>
            </a:r>
            <a:r>
              <a:rPr sz="3000" i="1" spc="-65" dirty="0">
                <a:solidFill>
                  <a:srgbClr val="FF0000"/>
                </a:solidFill>
                <a:latin typeface="Verdana"/>
                <a:cs typeface="Verdana"/>
              </a:rPr>
              <a:t> </a:t>
            </a:r>
            <a:r>
              <a:rPr sz="3000" i="1" dirty="0">
                <a:solidFill>
                  <a:srgbClr val="FF0000"/>
                </a:solidFill>
                <a:latin typeface="Verdana"/>
                <a:cs typeface="Verdana"/>
              </a:rPr>
              <a:t>eléctrico</a:t>
            </a:r>
          </a:p>
        </p:txBody>
      </p:sp>
      <p:sp>
        <p:nvSpPr>
          <p:cNvPr id="3" name="object 3">
            <a:extLst>
              <a:ext uri="{FF2B5EF4-FFF2-40B4-BE49-F238E27FC236}">
                <a16:creationId xmlns:a16="http://schemas.microsoft.com/office/drawing/2014/main" id="{B3FBF4C0-CA54-4A48-89A9-051C2D07BD0A}"/>
              </a:ext>
            </a:extLst>
          </p:cNvPr>
          <p:cNvSpPr txBox="1">
            <a:spLocks noGrp="1"/>
          </p:cNvSpPr>
          <p:nvPr>
            <p:ph idx="1"/>
          </p:nvPr>
        </p:nvSpPr>
        <p:spPr>
          <a:xfrm>
            <a:off x="506413" y="1516063"/>
            <a:ext cx="7613650" cy="1474121"/>
          </a:xfrm>
        </p:spPr>
        <p:txBody>
          <a:bodyPr lIns="0" tIns="12065" rIns="0" bIns="0" rtlCol="0">
            <a:spAutoFit/>
          </a:bodyPr>
          <a:lstStyle/>
          <a:p>
            <a:pPr marL="355600">
              <a:lnSpc>
                <a:spcPts val="3025"/>
              </a:lnSpc>
              <a:spcBef>
                <a:spcPts val="95"/>
              </a:spcBef>
              <a:buFont typeface="Wingdings" panose="05000000000000000000" pitchFamily="2" charset="2"/>
              <a:buChar char="q"/>
              <a:tabLst>
                <a:tab pos="354965" algn="l"/>
                <a:tab pos="355600" algn="l"/>
                <a:tab pos="2688590" algn="l"/>
                <a:tab pos="3280410" algn="l"/>
                <a:tab pos="4645660" algn="l"/>
                <a:tab pos="5238750" algn="l"/>
                <a:tab pos="5732780" algn="l"/>
                <a:tab pos="7453630" algn="l"/>
              </a:tabLst>
              <a:defRPr/>
            </a:pPr>
            <a:r>
              <a:rPr i="1" u="heavy" spc="-5" dirty="0" err="1">
                <a:cs typeface="Arial"/>
              </a:rPr>
              <a:t>Re</a:t>
            </a:r>
            <a:r>
              <a:rPr i="1" u="heavy" dirty="0" err="1">
                <a:cs typeface="Arial"/>
              </a:rPr>
              <a:t>s</a:t>
            </a:r>
            <a:r>
              <a:rPr i="1" u="heavy" spc="-5" dirty="0" err="1">
                <a:cs typeface="Arial"/>
              </a:rPr>
              <a:t>i</a:t>
            </a:r>
            <a:r>
              <a:rPr i="1" u="heavy" dirty="0" err="1">
                <a:cs typeface="Arial"/>
              </a:rPr>
              <a:t>s</a:t>
            </a:r>
            <a:r>
              <a:rPr i="1" u="heavy" spc="-5" dirty="0" err="1">
                <a:cs typeface="Arial"/>
              </a:rPr>
              <a:t>te</a:t>
            </a:r>
            <a:r>
              <a:rPr i="1" u="heavy" dirty="0" err="1">
                <a:cs typeface="Arial"/>
              </a:rPr>
              <a:t>n</a:t>
            </a:r>
            <a:r>
              <a:rPr i="1" u="heavy" spc="-5" dirty="0" err="1">
                <a:cs typeface="Arial"/>
              </a:rPr>
              <a:t>c</a:t>
            </a:r>
            <a:r>
              <a:rPr i="1" u="heavy" dirty="0" err="1">
                <a:cs typeface="Arial"/>
              </a:rPr>
              <a:t>i</a:t>
            </a:r>
            <a:r>
              <a:rPr i="1" u="heavy" spc="-5" dirty="0" err="1">
                <a:cs typeface="Arial"/>
              </a:rPr>
              <a:t>a</a:t>
            </a:r>
            <a:r>
              <a:rPr i="1" u="heavy" spc="15" dirty="0" err="1">
                <a:cs typeface="Arial"/>
              </a:rPr>
              <a:t>s</a:t>
            </a:r>
            <a:r>
              <a:rPr spc="-5" dirty="0"/>
              <a:t>:</a:t>
            </a:r>
            <a:r>
              <a:rPr lang="es-PE" dirty="0"/>
              <a:t> S</a:t>
            </a:r>
            <a:r>
              <a:rPr spc="-5" dirty="0"/>
              <a:t>u</a:t>
            </a:r>
            <a:r>
              <a:rPr lang="es-CL" spc="-5" dirty="0"/>
              <a:t> </a:t>
            </a:r>
            <a:r>
              <a:rPr spc="-5" dirty="0" err="1"/>
              <a:t>fu</a:t>
            </a:r>
            <a:r>
              <a:rPr dirty="0" err="1"/>
              <a:t>n</a:t>
            </a:r>
            <a:r>
              <a:rPr spc="-5" dirty="0" err="1"/>
              <a:t>c</a:t>
            </a:r>
            <a:r>
              <a:rPr dirty="0" err="1"/>
              <a:t>i</a:t>
            </a:r>
            <a:r>
              <a:rPr spc="-5" dirty="0" err="1"/>
              <a:t>ón</a:t>
            </a:r>
            <a:r>
              <a:rPr lang="es-PE" dirty="0"/>
              <a:t> </a:t>
            </a:r>
            <a:r>
              <a:rPr dirty="0" err="1"/>
              <a:t>e</a:t>
            </a:r>
            <a:r>
              <a:rPr spc="-5" dirty="0" err="1"/>
              <a:t>s</a:t>
            </a:r>
            <a:r>
              <a:rPr lang="es-PE" dirty="0"/>
              <a:t> </a:t>
            </a:r>
            <a:r>
              <a:rPr spc="-5" dirty="0"/>
              <a:t>la</a:t>
            </a:r>
            <a:r>
              <a:rPr lang="es-PE" dirty="0"/>
              <a:t> </a:t>
            </a:r>
            <a:r>
              <a:rPr spc="-5" dirty="0" err="1"/>
              <a:t>opo</a:t>
            </a:r>
            <a:r>
              <a:rPr dirty="0" err="1"/>
              <a:t>s</a:t>
            </a:r>
            <a:r>
              <a:rPr spc="-5" dirty="0" err="1"/>
              <a:t>i</a:t>
            </a:r>
            <a:r>
              <a:rPr dirty="0" err="1"/>
              <a:t>c</a:t>
            </a:r>
            <a:r>
              <a:rPr spc="-5" dirty="0" err="1"/>
              <a:t>i</a:t>
            </a:r>
            <a:r>
              <a:rPr dirty="0" err="1"/>
              <a:t>ó</a:t>
            </a:r>
            <a:r>
              <a:rPr spc="-5" dirty="0" err="1"/>
              <a:t>n</a:t>
            </a:r>
            <a:r>
              <a:rPr lang="es-PE" dirty="0"/>
              <a:t> </a:t>
            </a:r>
            <a:r>
              <a:rPr dirty="0"/>
              <a:t>al</a:t>
            </a:r>
            <a:r>
              <a:rPr lang="es-PE" dirty="0"/>
              <a:t> </a:t>
            </a:r>
            <a:r>
              <a:rPr spc="-5" dirty="0" err="1"/>
              <a:t>paso</a:t>
            </a:r>
            <a:r>
              <a:rPr spc="-5" dirty="0"/>
              <a:t> de la corriente</a:t>
            </a:r>
            <a:r>
              <a:rPr spc="25" dirty="0"/>
              <a:t> </a:t>
            </a:r>
            <a:r>
              <a:rPr dirty="0"/>
              <a:t>eléctrica.</a:t>
            </a:r>
          </a:p>
          <a:p>
            <a:pPr>
              <a:spcBef>
                <a:spcPts val="25"/>
              </a:spcBef>
              <a:defRPr/>
            </a:pPr>
            <a:endParaRPr sz="2900" dirty="0">
              <a:latin typeface="Times New Roman"/>
              <a:cs typeface="Times New Roman"/>
            </a:endParaRPr>
          </a:p>
          <a:p>
            <a:pPr marL="355600">
              <a:spcBef>
                <a:spcPts val="5"/>
              </a:spcBef>
              <a:buFont typeface="Wingdings" panose="05000000000000000000" pitchFamily="2" charset="2"/>
              <a:buChar char="q"/>
              <a:tabLst>
                <a:tab pos="354965" algn="l"/>
                <a:tab pos="355600" algn="l"/>
                <a:tab pos="3552825" algn="l"/>
                <a:tab pos="5798185" algn="l"/>
                <a:tab pos="7331709" algn="l"/>
              </a:tabLst>
              <a:defRPr/>
            </a:pPr>
            <a:r>
              <a:rPr i="1" u="heavy" spc="-5" dirty="0" err="1">
                <a:cs typeface="Arial"/>
              </a:rPr>
              <a:t>Con</a:t>
            </a:r>
            <a:r>
              <a:rPr i="1" u="heavy" spc="10" dirty="0" err="1">
                <a:cs typeface="Arial"/>
              </a:rPr>
              <a:t>d</a:t>
            </a:r>
            <a:r>
              <a:rPr i="1" u="heavy" spc="-5" dirty="0" err="1">
                <a:cs typeface="Arial"/>
              </a:rPr>
              <a:t>e</a:t>
            </a:r>
            <a:r>
              <a:rPr i="1" u="heavy" dirty="0" err="1">
                <a:cs typeface="Arial"/>
              </a:rPr>
              <a:t>n</a:t>
            </a:r>
            <a:r>
              <a:rPr i="1" u="heavy" spc="-5" dirty="0" err="1">
                <a:cs typeface="Arial"/>
              </a:rPr>
              <a:t>s</a:t>
            </a:r>
            <a:r>
              <a:rPr i="1" u="heavy" dirty="0" err="1">
                <a:cs typeface="Arial"/>
              </a:rPr>
              <a:t>a</a:t>
            </a:r>
            <a:r>
              <a:rPr i="1" u="heavy" spc="-5" dirty="0" err="1">
                <a:cs typeface="Arial"/>
              </a:rPr>
              <a:t>d</a:t>
            </a:r>
            <a:r>
              <a:rPr i="1" u="heavy" dirty="0" err="1">
                <a:cs typeface="Arial"/>
              </a:rPr>
              <a:t>o</a:t>
            </a:r>
            <a:r>
              <a:rPr i="1" u="heavy" spc="-5" dirty="0" err="1">
                <a:cs typeface="Arial"/>
              </a:rPr>
              <a:t>r</a:t>
            </a:r>
            <a:r>
              <a:rPr i="1" u="heavy" dirty="0" err="1">
                <a:cs typeface="Arial"/>
              </a:rPr>
              <a:t>e</a:t>
            </a:r>
            <a:r>
              <a:rPr i="1" u="heavy" spc="10" dirty="0" err="1">
                <a:cs typeface="Arial"/>
              </a:rPr>
              <a:t>s</a:t>
            </a:r>
            <a:r>
              <a:rPr spc="-5" dirty="0"/>
              <a:t>:</a:t>
            </a:r>
            <a:r>
              <a:rPr lang="es-PE" dirty="0"/>
              <a:t> </a:t>
            </a:r>
            <a:r>
              <a:rPr lang="es-PE" spc="-5" dirty="0"/>
              <a:t>D</a:t>
            </a:r>
            <a:r>
              <a:rPr dirty="0" err="1"/>
              <a:t>i</a:t>
            </a:r>
            <a:r>
              <a:rPr spc="-5" dirty="0" err="1"/>
              <a:t>s</a:t>
            </a:r>
            <a:r>
              <a:rPr dirty="0" err="1"/>
              <a:t>p</a:t>
            </a:r>
            <a:r>
              <a:rPr spc="-5" dirty="0" err="1"/>
              <a:t>o</a:t>
            </a:r>
            <a:r>
              <a:rPr dirty="0" err="1"/>
              <a:t>s</a:t>
            </a:r>
            <a:r>
              <a:rPr spc="-5" dirty="0" err="1"/>
              <a:t>it</a:t>
            </a:r>
            <a:r>
              <a:rPr dirty="0" err="1"/>
              <a:t>i</a:t>
            </a:r>
            <a:r>
              <a:rPr spc="-5" dirty="0" err="1"/>
              <a:t>vo</a:t>
            </a:r>
            <a:r>
              <a:rPr lang="es-PE" dirty="0"/>
              <a:t> </a:t>
            </a:r>
            <a:r>
              <a:rPr dirty="0" err="1"/>
              <a:t>capa</a:t>
            </a:r>
            <a:r>
              <a:rPr spc="-5" dirty="0" err="1"/>
              <a:t>z</a:t>
            </a:r>
            <a:r>
              <a:rPr lang="es-PE" dirty="0"/>
              <a:t> </a:t>
            </a:r>
            <a:r>
              <a:rPr spc="5" dirty="0"/>
              <a:t>de</a:t>
            </a:r>
            <a:r>
              <a:rPr lang="es-PE" spc="5" dirty="0"/>
              <a:t> almacenar </a:t>
            </a:r>
            <a:endParaRPr spc="5" dirty="0"/>
          </a:p>
        </p:txBody>
      </p:sp>
      <p:sp>
        <p:nvSpPr>
          <p:cNvPr id="5" name="object 5">
            <a:extLst>
              <a:ext uri="{FF2B5EF4-FFF2-40B4-BE49-F238E27FC236}">
                <a16:creationId xmlns:a16="http://schemas.microsoft.com/office/drawing/2014/main" id="{AF6B30E7-925D-4A84-93A1-68F0B185EA11}"/>
              </a:ext>
            </a:extLst>
          </p:cNvPr>
          <p:cNvSpPr txBox="1"/>
          <p:nvPr/>
        </p:nvSpPr>
        <p:spPr>
          <a:xfrm>
            <a:off x="1208088" y="3275013"/>
            <a:ext cx="3927475" cy="1000125"/>
          </a:xfrm>
          <a:prstGeom prst="rect">
            <a:avLst/>
          </a:prstGeom>
        </p:spPr>
        <p:txBody>
          <a:bodyPr lIns="0" tIns="153670" rIns="0" bIns="0">
            <a:spAutoFit/>
          </a:bodyPr>
          <a:lstStyle/>
          <a:p>
            <a:pPr marL="12700">
              <a:spcBef>
                <a:spcPts val="1210"/>
              </a:spcBef>
              <a:defRPr/>
            </a:pPr>
            <a:r>
              <a:rPr sz="2800" spc="-5" dirty="0">
                <a:latin typeface="Arial"/>
                <a:cs typeface="Arial"/>
              </a:rPr>
              <a:t>.</a:t>
            </a:r>
            <a:endParaRPr sz="2800" dirty="0">
              <a:latin typeface="Arial"/>
              <a:cs typeface="Arial"/>
            </a:endParaRPr>
          </a:p>
          <a:p>
            <a:pPr marL="584200">
              <a:spcBef>
                <a:spcPts val="795"/>
              </a:spcBef>
              <a:defRPr/>
            </a:pPr>
            <a:r>
              <a:rPr sz="2000" dirty="0">
                <a:latin typeface="Arial"/>
                <a:cs typeface="Arial"/>
              </a:rPr>
              <a:t>Carga almacenada</a:t>
            </a:r>
            <a:r>
              <a:rPr sz="2000" spc="-85" dirty="0">
                <a:latin typeface="Arial"/>
                <a:cs typeface="Arial"/>
              </a:rPr>
              <a:t> </a:t>
            </a:r>
            <a:r>
              <a:rPr sz="2000" dirty="0">
                <a:latin typeface="Arial"/>
                <a:cs typeface="Arial"/>
              </a:rPr>
              <a:t>Q=C·V</a:t>
            </a:r>
          </a:p>
        </p:txBody>
      </p:sp>
      <p:sp>
        <p:nvSpPr>
          <p:cNvPr id="6" name="object 6">
            <a:extLst>
              <a:ext uri="{FF2B5EF4-FFF2-40B4-BE49-F238E27FC236}">
                <a16:creationId xmlns:a16="http://schemas.microsoft.com/office/drawing/2014/main" id="{C0DEA91D-9B44-4F37-BFEF-3E3755D76758}"/>
              </a:ext>
            </a:extLst>
          </p:cNvPr>
          <p:cNvSpPr txBox="1"/>
          <p:nvPr/>
        </p:nvSpPr>
        <p:spPr>
          <a:xfrm>
            <a:off x="506413" y="4475163"/>
            <a:ext cx="4892675" cy="381000"/>
          </a:xfrm>
          <a:prstGeom prst="rect">
            <a:avLst/>
          </a:prstGeom>
        </p:spPr>
        <p:txBody>
          <a:bodyPr lIns="0" tIns="12065" rIns="0" bIns="0">
            <a:spAutoFit/>
          </a:bodyPr>
          <a:lstStyle/>
          <a:p>
            <a:pPr marL="469900" indent="-457200">
              <a:spcBef>
                <a:spcPts val="95"/>
              </a:spcBef>
              <a:buFont typeface="Wingdings" panose="05000000000000000000" pitchFamily="2" charset="2"/>
              <a:buChar char="q"/>
              <a:tabLst>
                <a:tab pos="354965" algn="l"/>
                <a:tab pos="355600" algn="l"/>
                <a:tab pos="1892935" algn="l"/>
                <a:tab pos="2461895" algn="l"/>
              </a:tabLst>
              <a:defRPr/>
            </a:pPr>
            <a:r>
              <a:rPr sz="2400" i="1" u="heavy" spc="-5" dirty="0">
                <a:latin typeface="Arial"/>
                <a:cs typeface="Arial"/>
              </a:rPr>
              <a:t>Bobinas</a:t>
            </a:r>
            <a:r>
              <a:rPr sz="2400" i="1" spc="-5" dirty="0">
                <a:latin typeface="Arial"/>
                <a:cs typeface="Arial"/>
              </a:rPr>
              <a:t>	</a:t>
            </a:r>
            <a:r>
              <a:rPr sz="2400" spc="-5" dirty="0">
                <a:latin typeface="Arial"/>
                <a:cs typeface="Arial"/>
              </a:rPr>
              <a:t>(o	autoinducción):</a:t>
            </a:r>
            <a:endParaRPr sz="2400" dirty="0">
              <a:latin typeface="Arial"/>
              <a:cs typeface="Arial"/>
            </a:endParaRPr>
          </a:p>
        </p:txBody>
      </p:sp>
      <p:sp>
        <p:nvSpPr>
          <p:cNvPr id="7" name="object 7">
            <a:extLst>
              <a:ext uri="{FF2B5EF4-FFF2-40B4-BE49-F238E27FC236}">
                <a16:creationId xmlns:a16="http://schemas.microsoft.com/office/drawing/2014/main" id="{8DF4530E-8EE9-440A-A38B-F02334E983DE}"/>
              </a:ext>
            </a:extLst>
          </p:cNvPr>
          <p:cNvSpPr txBox="1"/>
          <p:nvPr/>
        </p:nvSpPr>
        <p:spPr>
          <a:xfrm>
            <a:off x="5135563" y="4462463"/>
            <a:ext cx="2625725" cy="381000"/>
          </a:xfrm>
          <a:prstGeom prst="rect">
            <a:avLst/>
          </a:prstGeom>
        </p:spPr>
        <p:txBody>
          <a:bodyPr lIns="0" tIns="12065" rIns="0" bIns="0">
            <a:spAutoFit/>
          </a:bodyPr>
          <a:lstStyle/>
          <a:p>
            <a:pPr marL="12700">
              <a:spcBef>
                <a:spcPts val="95"/>
              </a:spcBef>
              <a:tabLst>
                <a:tab pos="1568450" algn="l"/>
                <a:tab pos="2216150" algn="l"/>
              </a:tabLst>
              <a:defRPr/>
            </a:pPr>
            <a:r>
              <a:rPr sz="2400" spc="-5" dirty="0">
                <a:latin typeface="Arial"/>
                <a:cs typeface="Arial"/>
              </a:rPr>
              <a:t>c</a:t>
            </a:r>
            <a:r>
              <a:rPr sz="2400" dirty="0">
                <a:latin typeface="Arial"/>
                <a:cs typeface="Arial"/>
              </a:rPr>
              <a:t>o</a:t>
            </a:r>
            <a:r>
              <a:rPr sz="2400" spc="-5" dirty="0">
                <a:latin typeface="Arial"/>
                <a:cs typeface="Arial"/>
              </a:rPr>
              <a:t>n</a:t>
            </a:r>
            <a:r>
              <a:rPr sz="2400" dirty="0">
                <a:latin typeface="Arial"/>
                <a:cs typeface="Arial"/>
              </a:rPr>
              <a:t>s</a:t>
            </a:r>
            <a:r>
              <a:rPr sz="2400" spc="-5" dirty="0">
                <a:latin typeface="Arial"/>
                <a:cs typeface="Arial"/>
              </a:rPr>
              <a:t>iste</a:t>
            </a:r>
            <a:r>
              <a:rPr sz="2400" dirty="0">
                <a:latin typeface="Arial"/>
                <a:cs typeface="Arial"/>
              </a:rPr>
              <a:t>	e</a:t>
            </a:r>
            <a:r>
              <a:rPr sz="2400" spc="-5" dirty="0">
                <a:latin typeface="Arial"/>
                <a:cs typeface="Arial"/>
              </a:rPr>
              <a:t>n</a:t>
            </a:r>
            <a:r>
              <a:rPr sz="2400" dirty="0">
                <a:latin typeface="Arial"/>
                <a:cs typeface="Arial"/>
              </a:rPr>
              <a:t>	un</a:t>
            </a:r>
          </a:p>
        </p:txBody>
      </p:sp>
      <p:sp>
        <p:nvSpPr>
          <p:cNvPr id="14343" name="object 8">
            <a:extLst>
              <a:ext uri="{FF2B5EF4-FFF2-40B4-BE49-F238E27FC236}">
                <a16:creationId xmlns:a16="http://schemas.microsoft.com/office/drawing/2014/main" id="{44F067AF-94AD-4C15-94A2-AA2F5835CFFF}"/>
              </a:ext>
            </a:extLst>
          </p:cNvPr>
          <p:cNvSpPr txBox="1">
            <a:spLocks noChangeArrowheads="1"/>
          </p:cNvSpPr>
          <p:nvPr/>
        </p:nvSpPr>
        <p:spPr bwMode="auto">
          <a:xfrm>
            <a:off x="912813" y="4862513"/>
            <a:ext cx="7713662"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7155" rIns="0" bIns="0">
            <a:spAutoFit/>
          </a:bodyPr>
          <a:lstStyle>
            <a:lvl1pPr marL="12700">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just">
              <a:lnSpc>
                <a:spcPct val="80000"/>
              </a:lnSpc>
              <a:spcBef>
                <a:spcPts val="763"/>
              </a:spcBef>
              <a:buFontTx/>
              <a:buNone/>
            </a:pPr>
            <a:r>
              <a:rPr lang="es-PE" altLang="en-US">
                <a:cs typeface="Arial" panose="020B0604020202020204" pitchFamily="34" charset="0"/>
              </a:rPr>
              <a:t>conductor arrollado en espiral sobre en núcleo  neutro, frecuentemente de material  magnético</a:t>
            </a:r>
            <a:r>
              <a:rPr lang="es-PE" altLang="en-US" sz="2800">
                <a:cs typeface="Arial" panose="020B0604020202020204" pitchFamily="34" charset="0"/>
              </a:rPr>
              <a:t>.</a:t>
            </a:r>
          </a:p>
        </p:txBody>
      </p:sp>
      <p:sp>
        <p:nvSpPr>
          <p:cNvPr id="14344" name="object 9">
            <a:extLst>
              <a:ext uri="{FF2B5EF4-FFF2-40B4-BE49-F238E27FC236}">
                <a16:creationId xmlns:a16="http://schemas.microsoft.com/office/drawing/2014/main" id="{F4E87E52-F4E3-4779-BF3C-F0B5C69A5BF3}"/>
              </a:ext>
            </a:extLst>
          </p:cNvPr>
          <p:cNvSpPr>
            <a:spLocks noChangeArrowheads="1"/>
          </p:cNvSpPr>
          <p:nvPr/>
        </p:nvSpPr>
        <p:spPr bwMode="auto">
          <a:xfrm>
            <a:off x="7847013" y="1450975"/>
            <a:ext cx="1162050" cy="752475"/>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s-PE" altLang="en-US" sz="1800"/>
          </a:p>
        </p:txBody>
      </p:sp>
      <p:sp>
        <p:nvSpPr>
          <p:cNvPr id="14345" name="object 10">
            <a:extLst>
              <a:ext uri="{FF2B5EF4-FFF2-40B4-BE49-F238E27FC236}">
                <a16:creationId xmlns:a16="http://schemas.microsoft.com/office/drawing/2014/main" id="{F8D16D57-C86F-46E3-91F2-58B5EC8D3E38}"/>
              </a:ext>
            </a:extLst>
          </p:cNvPr>
          <p:cNvSpPr>
            <a:spLocks noChangeArrowheads="1"/>
          </p:cNvSpPr>
          <p:nvPr/>
        </p:nvSpPr>
        <p:spPr bwMode="auto">
          <a:xfrm>
            <a:off x="7724775" y="3705225"/>
            <a:ext cx="1247775" cy="59055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s-PE" altLang="en-US" sz="1800"/>
          </a:p>
        </p:txBody>
      </p:sp>
      <p:sp>
        <p:nvSpPr>
          <p:cNvPr id="14346" name="object 11">
            <a:extLst>
              <a:ext uri="{FF2B5EF4-FFF2-40B4-BE49-F238E27FC236}">
                <a16:creationId xmlns:a16="http://schemas.microsoft.com/office/drawing/2014/main" id="{BA75520F-720B-4C9C-8199-52624ACD4623}"/>
              </a:ext>
            </a:extLst>
          </p:cNvPr>
          <p:cNvSpPr>
            <a:spLocks noChangeArrowheads="1"/>
          </p:cNvSpPr>
          <p:nvPr/>
        </p:nvSpPr>
        <p:spPr bwMode="auto">
          <a:xfrm>
            <a:off x="6291263" y="3630613"/>
            <a:ext cx="936625" cy="712787"/>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s-PE" altLang="en-US" sz="1800"/>
          </a:p>
        </p:txBody>
      </p:sp>
      <p:sp>
        <p:nvSpPr>
          <p:cNvPr id="14347" name="object 12">
            <a:extLst>
              <a:ext uri="{FF2B5EF4-FFF2-40B4-BE49-F238E27FC236}">
                <a16:creationId xmlns:a16="http://schemas.microsoft.com/office/drawing/2014/main" id="{FFB5FFBF-096C-4D74-9777-8FDB72492135}"/>
              </a:ext>
            </a:extLst>
          </p:cNvPr>
          <p:cNvSpPr>
            <a:spLocks noChangeArrowheads="1"/>
          </p:cNvSpPr>
          <p:nvPr/>
        </p:nvSpPr>
        <p:spPr bwMode="auto">
          <a:xfrm>
            <a:off x="6853561" y="5246703"/>
            <a:ext cx="2160264" cy="1222360"/>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s-PE" altLang="en-US" sz="180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object 2">
            <a:extLst>
              <a:ext uri="{FF2B5EF4-FFF2-40B4-BE49-F238E27FC236}">
                <a16:creationId xmlns:a16="http://schemas.microsoft.com/office/drawing/2014/main" id="{80F77E73-5E1D-44AF-A517-4127F9979CA3}"/>
              </a:ext>
            </a:extLst>
          </p:cNvPr>
          <p:cNvSpPr>
            <a:spLocks/>
          </p:cNvSpPr>
          <p:nvPr/>
        </p:nvSpPr>
        <p:spPr bwMode="auto">
          <a:xfrm>
            <a:off x="0" y="6092825"/>
            <a:ext cx="2195513" cy="766763"/>
          </a:xfrm>
          <a:custGeom>
            <a:avLst/>
            <a:gdLst>
              <a:gd name="T0" fmla="*/ 0 w 2195830"/>
              <a:gd name="T1" fmla="*/ 767628 h 766445"/>
              <a:gd name="T2" fmla="*/ 2194435 w 2195830"/>
              <a:gd name="T3" fmla="*/ 767628 h 766445"/>
              <a:gd name="T4" fmla="*/ 2194435 w 2195830"/>
              <a:gd name="T5" fmla="*/ 0 h 766445"/>
              <a:gd name="T6" fmla="*/ 0 w 2195830"/>
              <a:gd name="T7" fmla="*/ 0 h 766445"/>
              <a:gd name="T8" fmla="*/ 0 w 2195830"/>
              <a:gd name="T9" fmla="*/ 767628 h 7664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95830" h="766445">
                <a:moveTo>
                  <a:pt x="0" y="766356"/>
                </a:moveTo>
                <a:lnTo>
                  <a:pt x="2195703" y="766356"/>
                </a:lnTo>
                <a:lnTo>
                  <a:pt x="2195703" y="0"/>
                </a:lnTo>
                <a:lnTo>
                  <a:pt x="0" y="0"/>
                </a:lnTo>
                <a:lnTo>
                  <a:pt x="0" y="7663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3" name="object 3">
            <a:extLst>
              <a:ext uri="{FF2B5EF4-FFF2-40B4-BE49-F238E27FC236}">
                <a16:creationId xmlns:a16="http://schemas.microsoft.com/office/drawing/2014/main" id="{D8EE999A-F07F-4BCC-83EA-08C883D69965}"/>
              </a:ext>
            </a:extLst>
          </p:cNvPr>
          <p:cNvSpPr txBox="1">
            <a:spLocks noGrp="1"/>
          </p:cNvSpPr>
          <p:nvPr>
            <p:ph type="title"/>
          </p:nvPr>
        </p:nvSpPr>
        <p:spPr>
          <a:xfrm>
            <a:off x="2538413" y="566738"/>
            <a:ext cx="4008437" cy="452437"/>
          </a:xfrm>
        </p:spPr>
        <p:txBody>
          <a:bodyPr lIns="0" tIns="12065" rIns="0" bIns="0" rtlCol="0">
            <a:spAutoFit/>
          </a:bodyPr>
          <a:lstStyle/>
          <a:p>
            <a:pPr marL="12700">
              <a:spcBef>
                <a:spcPts val="95"/>
              </a:spcBef>
              <a:defRPr/>
            </a:pPr>
            <a:r>
              <a:rPr spc="-10" dirty="0"/>
              <a:t>FASORES </a:t>
            </a:r>
            <a:r>
              <a:rPr spc="-5" dirty="0"/>
              <a:t>Y</a:t>
            </a:r>
            <a:r>
              <a:rPr spc="-25" dirty="0"/>
              <a:t> </a:t>
            </a:r>
            <a:r>
              <a:rPr spc="-10" dirty="0"/>
              <a:t>SENOIDES</a:t>
            </a:r>
          </a:p>
        </p:txBody>
      </p:sp>
      <p:sp>
        <p:nvSpPr>
          <p:cNvPr id="62468" name="object 4">
            <a:extLst>
              <a:ext uri="{FF2B5EF4-FFF2-40B4-BE49-F238E27FC236}">
                <a16:creationId xmlns:a16="http://schemas.microsoft.com/office/drawing/2014/main" id="{0EAE231C-A8B4-4094-90CE-EEC9CC71A783}"/>
              </a:ext>
            </a:extLst>
          </p:cNvPr>
          <p:cNvSpPr>
            <a:spLocks noChangeArrowheads="1"/>
          </p:cNvSpPr>
          <p:nvPr/>
        </p:nvSpPr>
        <p:spPr bwMode="auto">
          <a:xfrm>
            <a:off x="5145088" y="3068638"/>
            <a:ext cx="3998912" cy="3789362"/>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s-PE" altLang="en-US" sz="1800"/>
          </a:p>
        </p:txBody>
      </p:sp>
      <p:sp>
        <p:nvSpPr>
          <p:cNvPr id="62469" name="object 5">
            <a:extLst>
              <a:ext uri="{FF2B5EF4-FFF2-40B4-BE49-F238E27FC236}">
                <a16:creationId xmlns:a16="http://schemas.microsoft.com/office/drawing/2014/main" id="{B32C57C4-D32B-4661-818A-F06B29003BF5}"/>
              </a:ext>
            </a:extLst>
          </p:cNvPr>
          <p:cNvSpPr>
            <a:spLocks noChangeArrowheads="1"/>
          </p:cNvSpPr>
          <p:nvPr/>
        </p:nvSpPr>
        <p:spPr bwMode="auto">
          <a:xfrm>
            <a:off x="541338" y="1909763"/>
            <a:ext cx="244475" cy="212725"/>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s-PE" altLang="en-US" sz="1800"/>
          </a:p>
        </p:txBody>
      </p:sp>
      <p:sp>
        <p:nvSpPr>
          <p:cNvPr id="62470" name="object 6">
            <a:extLst>
              <a:ext uri="{FF2B5EF4-FFF2-40B4-BE49-F238E27FC236}">
                <a16:creationId xmlns:a16="http://schemas.microsoft.com/office/drawing/2014/main" id="{6AC7F29D-4D5C-4EFB-9D81-CF7C35E3AB8D}"/>
              </a:ext>
            </a:extLst>
          </p:cNvPr>
          <p:cNvSpPr>
            <a:spLocks/>
          </p:cNvSpPr>
          <p:nvPr/>
        </p:nvSpPr>
        <p:spPr bwMode="auto">
          <a:xfrm>
            <a:off x="4932363" y="1914525"/>
            <a:ext cx="71437" cy="217488"/>
          </a:xfrm>
          <a:custGeom>
            <a:avLst/>
            <a:gdLst>
              <a:gd name="T0" fmla="*/ 68294 w 72389"/>
              <a:gd name="T1" fmla="*/ 0 h 216535"/>
              <a:gd name="T2" fmla="*/ 0 w 72389"/>
              <a:gd name="T3" fmla="*/ 219854 h 216535"/>
              <a:gd name="T4" fmla="*/ 0 60000 65536"/>
              <a:gd name="T5" fmla="*/ 0 60000 65536"/>
            </a:gdLst>
            <a:ahLst/>
            <a:cxnLst>
              <a:cxn ang="T4">
                <a:pos x="T0" y="T1"/>
              </a:cxn>
              <a:cxn ang="T5">
                <a:pos x="T2" y="T3"/>
              </a:cxn>
            </a:cxnLst>
            <a:rect l="0" t="0" r="r" b="b"/>
            <a:pathLst>
              <a:path w="72389" h="216535">
                <a:moveTo>
                  <a:pt x="72008" y="0"/>
                </a:moveTo>
                <a:lnTo>
                  <a:pt x="0" y="216026"/>
                </a:lnTo>
              </a:path>
            </a:pathLst>
          </a:custGeom>
          <a:noFill/>
          <a:ln w="9525">
            <a:solidFill>
              <a:srgbClr val="A21B0D"/>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 name="object 7">
            <a:extLst>
              <a:ext uri="{FF2B5EF4-FFF2-40B4-BE49-F238E27FC236}">
                <a16:creationId xmlns:a16="http://schemas.microsoft.com/office/drawing/2014/main" id="{B208BB64-4B38-4A8B-98E7-A71798BF99E8}"/>
              </a:ext>
            </a:extLst>
          </p:cNvPr>
          <p:cNvSpPr txBox="1"/>
          <p:nvPr/>
        </p:nvSpPr>
        <p:spPr>
          <a:xfrm>
            <a:off x="376238" y="1219200"/>
            <a:ext cx="7902575" cy="920750"/>
          </a:xfrm>
          <a:prstGeom prst="rect">
            <a:avLst/>
          </a:prstGeom>
        </p:spPr>
        <p:txBody>
          <a:bodyPr lIns="0" tIns="12700" rIns="0" bIns="0">
            <a:spAutoFit/>
          </a:bodyPr>
          <a:lstStyle/>
          <a:p>
            <a:pPr marL="104139">
              <a:spcBef>
                <a:spcPts val="100"/>
              </a:spcBef>
              <a:tabLst>
                <a:tab pos="3761740" algn="l"/>
              </a:tabLst>
              <a:defRPr/>
            </a:pPr>
            <a:r>
              <a:rPr b="1" spc="-5" dirty="0">
                <a:latin typeface="Arial"/>
                <a:cs typeface="Arial"/>
              </a:rPr>
              <a:t>Representación en</a:t>
            </a:r>
            <a:r>
              <a:rPr b="1" spc="30" dirty="0">
                <a:latin typeface="Arial"/>
                <a:cs typeface="Arial"/>
              </a:rPr>
              <a:t> </a:t>
            </a:r>
            <a:r>
              <a:rPr b="1" spc="-5" dirty="0">
                <a:latin typeface="Arial"/>
                <a:cs typeface="Arial"/>
              </a:rPr>
              <a:t>el</a:t>
            </a:r>
            <a:r>
              <a:rPr b="1" spc="15" dirty="0">
                <a:latin typeface="Arial"/>
                <a:cs typeface="Arial"/>
              </a:rPr>
              <a:t> </a:t>
            </a:r>
            <a:r>
              <a:rPr b="1" spc="-5" dirty="0">
                <a:latin typeface="Arial"/>
                <a:cs typeface="Arial"/>
              </a:rPr>
              <a:t>tiempo	Representación en el dominio</a:t>
            </a:r>
            <a:r>
              <a:rPr b="1" dirty="0">
                <a:latin typeface="Arial"/>
                <a:cs typeface="Arial"/>
              </a:rPr>
              <a:t> </a:t>
            </a:r>
            <a:r>
              <a:rPr b="1" spc="-5" dirty="0">
                <a:latin typeface="Arial"/>
                <a:cs typeface="Arial"/>
              </a:rPr>
              <a:t>fasorial</a:t>
            </a:r>
            <a:endParaRPr>
              <a:latin typeface="Arial"/>
              <a:cs typeface="Arial"/>
            </a:endParaRPr>
          </a:p>
          <a:p>
            <a:pPr>
              <a:spcBef>
                <a:spcPts val="30"/>
              </a:spcBef>
              <a:defRPr/>
            </a:pPr>
            <a:endParaRPr sz="2350">
              <a:latin typeface="Times New Roman"/>
              <a:cs typeface="Times New Roman"/>
            </a:endParaRPr>
          </a:p>
          <a:p>
            <a:pPr marL="12700">
              <a:tabLst>
                <a:tab pos="492125" algn="l"/>
                <a:tab pos="3742054" algn="l"/>
                <a:tab pos="5588000" algn="l"/>
              </a:tabLst>
              <a:defRPr/>
            </a:pPr>
            <a:r>
              <a:rPr dirty="0">
                <a:latin typeface="Cambria Math"/>
                <a:cs typeface="Cambria Math"/>
              </a:rPr>
              <a:t>𝑣  𝑡	= </a:t>
            </a:r>
            <a:r>
              <a:rPr spc="-140" dirty="0">
                <a:latin typeface="Cambria Math"/>
                <a:cs typeface="Cambria Math"/>
              </a:rPr>
              <a:t>𝑉</a:t>
            </a:r>
            <a:r>
              <a:rPr sz="1950" spc="-209" baseline="-14957" dirty="0">
                <a:latin typeface="Cambria Math"/>
                <a:cs typeface="Cambria Math"/>
              </a:rPr>
              <a:t>𝑚   </a:t>
            </a:r>
            <a:r>
              <a:rPr spc="-5" dirty="0">
                <a:latin typeface="Cambria Math"/>
                <a:cs typeface="Cambria Math"/>
              </a:rPr>
              <a:t>cos(𝑤𝑡</a:t>
            </a:r>
            <a:r>
              <a:rPr spc="95" dirty="0">
                <a:latin typeface="Cambria Math"/>
                <a:cs typeface="Cambria Math"/>
              </a:rPr>
              <a:t> </a:t>
            </a:r>
            <a:r>
              <a:rPr dirty="0">
                <a:latin typeface="Cambria Math"/>
                <a:cs typeface="Cambria Math"/>
              </a:rPr>
              <a:t>+</a:t>
            </a:r>
            <a:r>
              <a:rPr spc="10" dirty="0">
                <a:latin typeface="Cambria Math"/>
                <a:cs typeface="Cambria Math"/>
              </a:rPr>
              <a:t> </a:t>
            </a:r>
            <a:r>
              <a:rPr spc="20" dirty="0">
                <a:latin typeface="Cambria Math"/>
                <a:cs typeface="Cambria Math"/>
              </a:rPr>
              <a:t>𝜙)	</a:t>
            </a:r>
            <a:r>
              <a:rPr dirty="0">
                <a:latin typeface="Cambria Math"/>
                <a:cs typeface="Cambria Math"/>
              </a:rPr>
              <a:t>𝑽 =</a:t>
            </a:r>
            <a:r>
              <a:rPr spc="200" dirty="0">
                <a:latin typeface="Cambria Math"/>
                <a:cs typeface="Cambria Math"/>
              </a:rPr>
              <a:t> </a:t>
            </a:r>
            <a:r>
              <a:rPr spc="-140" dirty="0">
                <a:latin typeface="Cambria Math"/>
                <a:cs typeface="Cambria Math"/>
              </a:rPr>
              <a:t>𝑉</a:t>
            </a:r>
            <a:r>
              <a:rPr sz="1950" spc="-209" baseline="-14957" dirty="0">
                <a:latin typeface="Cambria Math"/>
                <a:cs typeface="Cambria Math"/>
              </a:rPr>
              <a:t>𝑚        </a:t>
            </a:r>
            <a:r>
              <a:rPr sz="1950" u="sng" spc="-209" baseline="4273" dirty="0">
                <a:solidFill>
                  <a:srgbClr val="C00000"/>
                </a:solidFill>
                <a:uFill>
                  <a:solidFill>
                    <a:srgbClr val="C50F0F"/>
                  </a:solidFill>
                </a:uFill>
                <a:latin typeface="Cambria Math"/>
                <a:cs typeface="Cambria Math"/>
              </a:rPr>
              <a:t>     </a:t>
            </a:r>
            <a:r>
              <a:rPr sz="1950" u="sng" spc="-172" baseline="4273" dirty="0">
                <a:solidFill>
                  <a:srgbClr val="C00000"/>
                </a:solidFill>
                <a:uFill>
                  <a:solidFill>
                    <a:srgbClr val="C50F0F"/>
                  </a:solidFill>
                </a:uFill>
                <a:latin typeface="Cambria Math"/>
                <a:cs typeface="Cambria Math"/>
              </a:rPr>
              <a:t> </a:t>
            </a:r>
            <a:r>
              <a:rPr sz="2700" u="sng" baseline="3086" dirty="0">
                <a:solidFill>
                  <a:srgbClr val="C00000"/>
                </a:solidFill>
                <a:uFill>
                  <a:solidFill>
                    <a:srgbClr val="C50F0F"/>
                  </a:solidFill>
                </a:uFill>
                <a:latin typeface="Cambria Math"/>
                <a:cs typeface="Cambria Math"/>
              </a:rPr>
              <a:t>𝜙</a:t>
            </a:r>
            <a:r>
              <a:rPr sz="2700" baseline="3086" dirty="0">
                <a:solidFill>
                  <a:srgbClr val="C00000"/>
                </a:solidFill>
                <a:latin typeface="Cambria Math"/>
                <a:cs typeface="Cambria Math"/>
              </a:rPr>
              <a:t>	</a:t>
            </a:r>
            <a:r>
              <a:rPr spc="-5" dirty="0">
                <a:latin typeface="Arial"/>
                <a:cs typeface="Arial"/>
              </a:rPr>
              <a:t>(fasor)</a:t>
            </a:r>
            <a:endParaRPr>
              <a:latin typeface="Arial"/>
              <a:cs typeface="Arial"/>
            </a:endParaRPr>
          </a:p>
        </p:txBody>
      </p:sp>
      <p:sp>
        <p:nvSpPr>
          <p:cNvPr id="62472" name="object 8">
            <a:extLst>
              <a:ext uri="{FF2B5EF4-FFF2-40B4-BE49-F238E27FC236}">
                <a16:creationId xmlns:a16="http://schemas.microsoft.com/office/drawing/2014/main" id="{A7A0D335-80DE-4397-BB93-E6CA8FABD105}"/>
              </a:ext>
            </a:extLst>
          </p:cNvPr>
          <p:cNvSpPr>
            <a:spLocks/>
          </p:cNvSpPr>
          <p:nvPr/>
        </p:nvSpPr>
        <p:spPr bwMode="auto">
          <a:xfrm>
            <a:off x="1239838" y="3865563"/>
            <a:ext cx="71437" cy="215900"/>
          </a:xfrm>
          <a:custGeom>
            <a:avLst/>
            <a:gdLst>
              <a:gd name="T0" fmla="*/ 68303 w 72390"/>
              <a:gd name="T1" fmla="*/ 0 h 216535"/>
              <a:gd name="T2" fmla="*/ 0 w 72390"/>
              <a:gd name="T3" fmla="*/ 213502 h 216535"/>
              <a:gd name="T4" fmla="*/ 0 60000 65536"/>
              <a:gd name="T5" fmla="*/ 0 60000 65536"/>
            </a:gdLst>
            <a:ahLst/>
            <a:cxnLst>
              <a:cxn ang="T4">
                <a:pos x="T0" y="T1"/>
              </a:cxn>
              <a:cxn ang="T5">
                <a:pos x="T2" y="T3"/>
              </a:cxn>
            </a:cxnLst>
            <a:rect l="0" t="0" r="r" b="b"/>
            <a:pathLst>
              <a:path w="72390" h="216535">
                <a:moveTo>
                  <a:pt x="72021" y="0"/>
                </a:moveTo>
                <a:lnTo>
                  <a:pt x="0" y="216026"/>
                </a:lnTo>
              </a:path>
            </a:pathLst>
          </a:custGeom>
          <a:noFill/>
          <a:ln w="9525">
            <a:solidFill>
              <a:srgbClr val="A21B0D"/>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2473" name="object 9">
            <a:extLst>
              <a:ext uri="{FF2B5EF4-FFF2-40B4-BE49-F238E27FC236}">
                <a16:creationId xmlns:a16="http://schemas.microsoft.com/office/drawing/2014/main" id="{1F2F467F-F972-4FE5-B0C6-10CF744D5038}"/>
              </a:ext>
            </a:extLst>
          </p:cNvPr>
          <p:cNvSpPr>
            <a:spLocks/>
          </p:cNvSpPr>
          <p:nvPr/>
        </p:nvSpPr>
        <p:spPr bwMode="auto">
          <a:xfrm>
            <a:off x="1181100" y="4421188"/>
            <a:ext cx="73025" cy="215900"/>
          </a:xfrm>
          <a:custGeom>
            <a:avLst/>
            <a:gdLst>
              <a:gd name="T0" fmla="*/ 74569 w 72390"/>
              <a:gd name="T1" fmla="*/ 0 h 216535"/>
              <a:gd name="T2" fmla="*/ 0 w 72390"/>
              <a:gd name="T3" fmla="*/ 213502 h 216535"/>
              <a:gd name="T4" fmla="*/ 0 60000 65536"/>
              <a:gd name="T5" fmla="*/ 0 60000 65536"/>
            </a:gdLst>
            <a:ahLst/>
            <a:cxnLst>
              <a:cxn ang="T4">
                <a:pos x="T0" y="T1"/>
              </a:cxn>
              <a:cxn ang="T5">
                <a:pos x="T2" y="T3"/>
              </a:cxn>
            </a:cxnLst>
            <a:rect l="0" t="0" r="r" b="b"/>
            <a:pathLst>
              <a:path w="72390" h="216535">
                <a:moveTo>
                  <a:pt x="72009" y="0"/>
                </a:moveTo>
                <a:lnTo>
                  <a:pt x="0" y="216026"/>
                </a:lnTo>
              </a:path>
            </a:pathLst>
          </a:custGeom>
          <a:noFill/>
          <a:ln w="9525">
            <a:solidFill>
              <a:srgbClr val="A21B0D"/>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2474" name="object 10">
            <a:extLst>
              <a:ext uri="{FF2B5EF4-FFF2-40B4-BE49-F238E27FC236}">
                <a16:creationId xmlns:a16="http://schemas.microsoft.com/office/drawing/2014/main" id="{AA72E6C2-A4A6-4DE0-82C0-334030690A92}"/>
              </a:ext>
            </a:extLst>
          </p:cNvPr>
          <p:cNvSpPr txBox="1">
            <a:spLocks noChangeArrowheads="1"/>
          </p:cNvSpPr>
          <p:nvPr/>
        </p:nvSpPr>
        <p:spPr bwMode="auto">
          <a:xfrm>
            <a:off x="431800" y="3792538"/>
            <a:ext cx="1250950"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ts val="100"/>
              </a:spcBef>
              <a:buFontTx/>
              <a:buNone/>
            </a:pPr>
            <a:r>
              <a:rPr lang="es-PE" altLang="en-US" sz="1800">
                <a:latin typeface="Cambria Math" panose="02040503050406030204" pitchFamily="18" charset="0"/>
                <a:ea typeface="Cambria Math" panose="02040503050406030204" pitchFamily="18" charset="0"/>
                <a:cs typeface="Cambria Math" panose="02040503050406030204" pitchFamily="18" charset="0"/>
              </a:rPr>
              <a:t>𝑉 = 𝑉</a:t>
            </a:r>
            <a:r>
              <a:rPr lang="es-PE" altLang="en-US" sz="1900" baseline="-15000">
                <a:latin typeface="Cambria Math" panose="02040503050406030204" pitchFamily="18" charset="0"/>
                <a:ea typeface="Cambria Math" panose="02040503050406030204" pitchFamily="18" charset="0"/>
                <a:cs typeface="Cambria Math" panose="02040503050406030204" pitchFamily="18" charset="0"/>
              </a:rPr>
              <a:t>𝑚</a:t>
            </a:r>
            <a:r>
              <a:rPr lang="es-PE" altLang="en-US" sz="1900" u="sng" baseline="4000">
                <a:solidFill>
                  <a:srgbClr val="C00000"/>
                </a:solidFill>
                <a:latin typeface="Cambria Math" panose="02040503050406030204" pitchFamily="18" charset="0"/>
                <a:ea typeface="Cambria Math" panose="02040503050406030204" pitchFamily="18" charset="0"/>
                <a:cs typeface="Cambria Math" panose="02040503050406030204" pitchFamily="18" charset="0"/>
              </a:rPr>
              <a:t> </a:t>
            </a:r>
            <a:r>
              <a:rPr lang="es-PE" altLang="en-US" sz="2700" u="sng" baseline="3000">
                <a:solidFill>
                  <a:srgbClr val="C00000"/>
                </a:solidFill>
                <a:latin typeface="Cambria Math" panose="02040503050406030204" pitchFamily="18" charset="0"/>
                <a:ea typeface="Cambria Math" panose="02040503050406030204" pitchFamily="18" charset="0"/>
                <a:cs typeface="Cambria Math" panose="02040503050406030204" pitchFamily="18" charset="0"/>
              </a:rPr>
              <a:t>𝜙</a:t>
            </a:r>
            <a:endParaRPr lang="es-PE" altLang="en-US" sz="2700" baseline="3000">
              <a:latin typeface="Cambria Math" panose="02040503050406030204" pitchFamily="18" charset="0"/>
              <a:ea typeface="Cambria Math" panose="02040503050406030204" pitchFamily="18" charset="0"/>
              <a:cs typeface="Cambria Math" panose="02040503050406030204" pitchFamily="18" charset="0"/>
            </a:endParaRPr>
          </a:p>
          <a:p>
            <a:pPr>
              <a:spcBef>
                <a:spcPts val="2163"/>
              </a:spcBef>
              <a:buFontTx/>
              <a:buNone/>
            </a:pPr>
            <a:r>
              <a:rPr lang="es-PE" altLang="en-US" sz="1800">
                <a:latin typeface="Cambria Math" panose="02040503050406030204" pitchFamily="18" charset="0"/>
                <a:ea typeface="Cambria Math" panose="02040503050406030204" pitchFamily="18" charset="0"/>
                <a:cs typeface="Cambria Math" panose="02040503050406030204" pitchFamily="18" charset="0"/>
              </a:rPr>
              <a:t>𝐼 = 𝐼</a:t>
            </a:r>
            <a:r>
              <a:rPr lang="es-PE" altLang="en-US" sz="1900" baseline="-15000">
                <a:latin typeface="Cambria Math" panose="02040503050406030204" pitchFamily="18" charset="0"/>
                <a:ea typeface="Cambria Math" panose="02040503050406030204" pitchFamily="18" charset="0"/>
                <a:cs typeface="Cambria Math" panose="02040503050406030204" pitchFamily="18" charset="0"/>
              </a:rPr>
              <a:t>𝑚</a:t>
            </a:r>
            <a:r>
              <a:rPr lang="es-PE" altLang="en-US" sz="1900" u="sng" baseline="2000">
                <a:solidFill>
                  <a:srgbClr val="C00000"/>
                </a:solidFill>
                <a:latin typeface="Cambria Math" panose="02040503050406030204" pitchFamily="18" charset="0"/>
                <a:ea typeface="Cambria Math" panose="02040503050406030204" pitchFamily="18" charset="0"/>
                <a:cs typeface="Cambria Math" panose="02040503050406030204" pitchFamily="18" charset="0"/>
              </a:rPr>
              <a:t> </a:t>
            </a:r>
            <a:r>
              <a:rPr lang="es-PE" altLang="en-US" sz="2700" u="sng" baseline="2000">
                <a:solidFill>
                  <a:srgbClr val="C00000"/>
                </a:solidFill>
                <a:latin typeface="Cambria Math" panose="02040503050406030204" pitchFamily="18" charset="0"/>
                <a:ea typeface="Cambria Math" panose="02040503050406030204" pitchFamily="18" charset="0"/>
                <a:cs typeface="Cambria Math" panose="02040503050406030204" pitchFamily="18" charset="0"/>
              </a:rPr>
              <a:t>−𝜃 </a:t>
            </a:r>
            <a:endParaRPr lang="es-PE" altLang="en-US" sz="2700" baseline="2000">
              <a:latin typeface="Cambria Math" panose="02040503050406030204" pitchFamily="18" charset="0"/>
              <a:ea typeface="Cambria Math" panose="02040503050406030204" pitchFamily="18" charset="0"/>
              <a:cs typeface="Cambria Math" panose="02040503050406030204" pitchFamily="18" charset="0"/>
            </a:endParaRPr>
          </a:p>
        </p:txBody>
      </p:sp>
      <p:sp>
        <p:nvSpPr>
          <p:cNvPr id="11" name="object 11">
            <a:extLst>
              <a:ext uri="{FF2B5EF4-FFF2-40B4-BE49-F238E27FC236}">
                <a16:creationId xmlns:a16="http://schemas.microsoft.com/office/drawing/2014/main" id="{7B4CAA26-6B0D-4DE5-8DE2-7DEEAFFA8A59}"/>
              </a:ext>
            </a:extLst>
          </p:cNvPr>
          <p:cNvSpPr txBox="1"/>
          <p:nvPr/>
        </p:nvSpPr>
        <p:spPr>
          <a:xfrm>
            <a:off x="6956425" y="3097213"/>
            <a:ext cx="1816100" cy="298450"/>
          </a:xfrm>
          <a:prstGeom prst="rect">
            <a:avLst/>
          </a:prstGeom>
        </p:spPr>
        <p:txBody>
          <a:bodyPr lIns="0" tIns="12700" rIns="0" bIns="0">
            <a:spAutoFit/>
          </a:bodyPr>
          <a:lstStyle/>
          <a:p>
            <a:pPr marL="12700">
              <a:spcBef>
                <a:spcPts val="100"/>
              </a:spcBef>
              <a:defRPr/>
            </a:pPr>
            <a:r>
              <a:rPr spc="-5" dirty="0">
                <a:latin typeface="Arial"/>
                <a:cs typeface="Arial"/>
              </a:rPr>
              <a:t>Diagrama</a:t>
            </a:r>
            <a:r>
              <a:rPr spc="-35" dirty="0">
                <a:latin typeface="Arial"/>
                <a:cs typeface="Arial"/>
              </a:rPr>
              <a:t> </a:t>
            </a:r>
            <a:r>
              <a:rPr spc="-5" dirty="0">
                <a:latin typeface="Arial"/>
                <a:cs typeface="Arial"/>
              </a:rPr>
              <a:t>fasorial</a:t>
            </a:r>
            <a:endParaRPr>
              <a:latin typeface="Arial"/>
              <a:cs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object 2">
            <a:extLst>
              <a:ext uri="{FF2B5EF4-FFF2-40B4-BE49-F238E27FC236}">
                <a16:creationId xmlns:a16="http://schemas.microsoft.com/office/drawing/2014/main" id="{58769803-4EFA-41B3-9E1C-3E8D95394635}"/>
              </a:ext>
            </a:extLst>
          </p:cNvPr>
          <p:cNvSpPr>
            <a:spLocks/>
          </p:cNvSpPr>
          <p:nvPr/>
        </p:nvSpPr>
        <p:spPr bwMode="auto">
          <a:xfrm>
            <a:off x="0" y="6092825"/>
            <a:ext cx="2195513" cy="766763"/>
          </a:xfrm>
          <a:custGeom>
            <a:avLst/>
            <a:gdLst>
              <a:gd name="T0" fmla="*/ 0 w 2195830"/>
              <a:gd name="T1" fmla="*/ 767628 h 766445"/>
              <a:gd name="T2" fmla="*/ 2194435 w 2195830"/>
              <a:gd name="T3" fmla="*/ 767628 h 766445"/>
              <a:gd name="T4" fmla="*/ 2194435 w 2195830"/>
              <a:gd name="T5" fmla="*/ 0 h 766445"/>
              <a:gd name="T6" fmla="*/ 0 w 2195830"/>
              <a:gd name="T7" fmla="*/ 0 h 766445"/>
              <a:gd name="T8" fmla="*/ 0 w 2195830"/>
              <a:gd name="T9" fmla="*/ 767628 h 7664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95830" h="766445">
                <a:moveTo>
                  <a:pt x="0" y="766356"/>
                </a:moveTo>
                <a:lnTo>
                  <a:pt x="2195703" y="766356"/>
                </a:lnTo>
                <a:lnTo>
                  <a:pt x="2195703" y="0"/>
                </a:lnTo>
                <a:lnTo>
                  <a:pt x="0" y="0"/>
                </a:lnTo>
                <a:lnTo>
                  <a:pt x="0" y="7663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3491" name="object 3">
            <a:extLst>
              <a:ext uri="{FF2B5EF4-FFF2-40B4-BE49-F238E27FC236}">
                <a16:creationId xmlns:a16="http://schemas.microsoft.com/office/drawing/2014/main" id="{A1045324-1F2B-4780-90C1-DDC41A203111}"/>
              </a:ext>
            </a:extLst>
          </p:cNvPr>
          <p:cNvSpPr>
            <a:spLocks noChangeArrowheads="1"/>
          </p:cNvSpPr>
          <p:nvPr/>
        </p:nvSpPr>
        <p:spPr bwMode="auto">
          <a:xfrm>
            <a:off x="14288" y="3862388"/>
            <a:ext cx="4421187" cy="2976562"/>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s-PE" altLang="en-US" sz="1800"/>
          </a:p>
        </p:txBody>
      </p:sp>
      <p:sp>
        <p:nvSpPr>
          <p:cNvPr id="63492" name="object 4">
            <a:extLst>
              <a:ext uri="{FF2B5EF4-FFF2-40B4-BE49-F238E27FC236}">
                <a16:creationId xmlns:a16="http://schemas.microsoft.com/office/drawing/2014/main" id="{F210575D-721C-4D19-8676-729D666FD228}"/>
              </a:ext>
            </a:extLst>
          </p:cNvPr>
          <p:cNvSpPr>
            <a:spLocks noGrp="1"/>
          </p:cNvSpPr>
          <p:nvPr>
            <p:ph type="title"/>
          </p:nvPr>
        </p:nvSpPr>
        <p:spPr>
          <a:xfrm>
            <a:off x="3052763" y="354013"/>
            <a:ext cx="2981325" cy="879475"/>
          </a:xfrm>
        </p:spPr>
        <p:txBody>
          <a:bodyPr lIns="0" tIns="12065" rIns="0" bIns="0">
            <a:spAutoFit/>
          </a:bodyPr>
          <a:lstStyle/>
          <a:p>
            <a:pPr marL="12700" indent="133350">
              <a:spcBef>
                <a:spcPts val="100"/>
              </a:spcBef>
            </a:pPr>
            <a:r>
              <a:rPr lang="es-PE" altLang="en-US"/>
              <a:t>Transformación  SENOIDE-FASOR</a:t>
            </a:r>
          </a:p>
        </p:txBody>
      </p:sp>
      <p:sp>
        <p:nvSpPr>
          <p:cNvPr id="5" name="object 5">
            <a:extLst>
              <a:ext uri="{FF2B5EF4-FFF2-40B4-BE49-F238E27FC236}">
                <a16:creationId xmlns:a16="http://schemas.microsoft.com/office/drawing/2014/main" id="{90B5378B-75A1-4FA9-A6DA-A53313A4EB5F}"/>
              </a:ext>
            </a:extLst>
          </p:cNvPr>
          <p:cNvSpPr txBox="1"/>
          <p:nvPr/>
        </p:nvSpPr>
        <p:spPr>
          <a:xfrm>
            <a:off x="468313" y="1219200"/>
            <a:ext cx="1738312" cy="574675"/>
          </a:xfrm>
          <a:prstGeom prst="rect">
            <a:avLst/>
          </a:prstGeom>
        </p:spPr>
        <p:txBody>
          <a:bodyPr lIns="0" tIns="12700" rIns="0" bIns="0">
            <a:spAutoFit/>
          </a:bodyPr>
          <a:lstStyle/>
          <a:p>
            <a:pPr marL="12700">
              <a:spcBef>
                <a:spcPts val="100"/>
              </a:spcBef>
              <a:defRPr/>
            </a:pPr>
            <a:r>
              <a:rPr b="1" spc="-5" dirty="0">
                <a:latin typeface="Arial"/>
                <a:cs typeface="Arial"/>
              </a:rPr>
              <a:t>Representación</a:t>
            </a:r>
            <a:endParaRPr>
              <a:latin typeface="Arial"/>
              <a:cs typeface="Arial"/>
            </a:endParaRPr>
          </a:p>
          <a:p>
            <a:pPr marL="12700">
              <a:defRPr/>
            </a:pPr>
            <a:r>
              <a:rPr b="1" spc="-5" dirty="0">
                <a:latin typeface="Arial"/>
                <a:cs typeface="Arial"/>
              </a:rPr>
              <a:t>en el</a:t>
            </a:r>
            <a:r>
              <a:rPr b="1" spc="-25" dirty="0">
                <a:latin typeface="Arial"/>
                <a:cs typeface="Arial"/>
              </a:rPr>
              <a:t> </a:t>
            </a:r>
            <a:r>
              <a:rPr b="1" dirty="0">
                <a:latin typeface="Arial"/>
                <a:cs typeface="Arial"/>
              </a:rPr>
              <a:t>tiempo</a:t>
            </a:r>
            <a:endParaRPr>
              <a:latin typeface="Arial"/>
              <a:cs typeface="Arial"/>
            </a:endParaRPr>
          </a:p>
        </p:txBody>
      </p:sp>
      <p:sp>
        <p:nvSpPr>
          <p:cNvPr id="63494" name="object 6">
            <a:extLst>
              <a:ext uri="{FF2B5EF4-FFF2-40B4-BE49-F238E27FC236}">
                <a16:creationId xmlns:a16="http://schemas.microsoft.com/office/drawing/2014/main" id="{48204C7D-87FA-4E83-9444-2DF94CB17D4E}"/>
              </a:ext>
            </a:extLst>
          </p:cNvPr>
          <p:cNvSpPr>
            <a:spLocks noChangeArrowheads="1"/>
          </p:cNvSpPr>
          <p:nvPr/>
        </p:nvSpPr>
        <p:spPr bwMode="auto">
          <a:xfrm>
            <a:off x="5145088" y="3068638"/>
            <a:ext cx="3998912" cy="3789362"/>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s-PE" altLang="en-US" sz="1800"/>
          </a:p>
        </p:txBody>
      </p:sp>
      <p:sp>
        <p:nvSpPr>
          <p:cNvPr id="63495" name="object 7">
            <a:extLst>
              <a:ext uri="{FF2B5EF4-FFF2-40B4-BE49-F238E27FC236}">
                <a16:creationId xmlns:a16="http://schemas.microsoft.com/office/drawing/2014/main" id="{3D248254-DE90-4A4C-B7DD-69219BF8B446}"/>
              </a:ext>
            </a:extLst>
          </p:cNvPr>
          <p:cNvSpPr>
            <a:spLocks noChangeArrowheads="1"/>
          </p:cNvSpPr>
          <p:nvPr/>
        </p:nvSpPr>
        <p:spPr bwMode="auto">
          <a:xfrm>
            <a:off x="541338" y="1909763"/>
            <a:ext cx="244475" cy="212725"/>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s-PE" altLang="en-US" sz="1800"/>
          </a:p>
        </p:txBody>
      </p:sp>
      <p:sp>
        <p:nvSpPr>
          <p:cNvPr id="63496" name="object 8">
            <a:extLst>
              <a:ext uri="{FF2B5EF4-FFF2-40B4-BE49-F238E27FC236}">
                <a16:creationId xmlns:a16="http://schemas.microsoft.com/office/drawing/2014/main" id="{61B46566-8B74-4615-B260-8575F627E712}"/>
              </a:ext>
            </a:extLst>
          </p:cNvPr>
          <p:cNvSpPr>
            <a:spLocks noChangeArrowheads="1"/>
          </p:cNvSpPr>
          <p:nvPr/>
        </p:nvSpPr>
        <p:spPr bwMode="auto">
          <a:xfrm>
            <a:off x="541338" y="2459038"/>
            <a:ext cx="244475" cy="211137"/>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s-PE" altLang="en-US" sz="1800"/>
          </a:p>
        </p:txBody>
      </p:sp>
      <p:sp>
        <p:nvSpPr>
          <p:cNvPr id="63497" name="object 9">
            <a:extLst>
              <a:ext uri="{FF2B5EF4-FFF2-40B4-BE49-F238E27FC236}">
                <a16:creationId xmlns:a16="http://schemas.microsoft.com/office/drawing/2014/main" id="{493A11FE-BFAE-4D4F-AE04-8E8540454C7B}"/>
              </a:ext>
            </a:extLst>
          </p:cNvPr>
          <p:cNvSpPr>
            <a:spLocks noChangeArrowheads="1"/>
          </p:cNvSpPr>
          <p:nvPr/>
        </p:nvSpPr>
        <p:spPr bwMode="auto">
          <a:xfrm>
            <a:off x="490538" y="3008313"/>
            <a:ext cx="244475" cy="211137"/>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s-PE" altLang="en-US" sz="1800"/>
          </a:p>
        </p:txBody>
      </p:sp>
      <p:sp>
        <p:nvSpPr>
          <p:cNvPr id="63498" name="object 10">
            <a:extLst>
              <a:ext uri="{FF2B5EF4-FFF2-40B4-BE49-F238E27FC236}">
                <a16:creationId xmlns:a16="http://schemas.microsoft.com/office/drawing/2014/main" id="{99DCA7B8-C4EB-49C3-8397-969A2CF4B206}"/>
              </a:ext>
            </a:extLst>
          </p:cNvPr>
          <p:cNvSpPr>
            <a:spLocks noChangeArrowheads="1"/>
          </p:cNvSpPr>
          <p:nvPr/>
        </p:nvSpPr>
        <p:spPr bwMode="auto">
          <a:xfrm>
            <a:off x="490538" y="3556000"/>
            <a:ext cx="244475" cy="212725"/>
          </a:xfrm>
          <a:prstGeom prst="rect">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s-PE" altLang="en-US" sz="1800"/>
          </a:p>
        </p:txBody>
      </p:sp>
      <p:sp>
        <p:nvSpPr>
          <p:cNvPr id="11" name="object 11">
            <a:extLst>
              <a:ext uri="{FF2B5EF4-FFF2-40B4-BE49-F238E27FC236}">
                <a16:creationId xmlns:a16="http://schemas.microsoft.com/office/drawing/2014/main" id="{EA8E1FD7-944D-4A70-8C49-62E58228A6BE}"/>
              </a:ext>
            </a:extLst>
          </p:cNvPr>
          <p:cNvSpPr txBox="1"/>
          <p:nvPr/>
        </p:nvSpPr>
        <p:spPr>
          <a:xfrm>
            <a:off x="6883400" y="3084513"/>
            <a:ext cx="1816100" cy="300037"/>
          </a:xfrm>
          <a:prstGeom prst="rect">
            <a:avLst/>
          </a:prstGeom>
        </p:spPr>
        <p:txBody>
          <a:bodyPr lIns="0" tIns="12700" rIns="0" bIns="0">
            <a:spAutoFit/>
          </a:bodyPr>
          <a:lstStyle/>
          <a:p>
            <a:pPr marL="12700">
              <a:spcBef>
                <a:spcPts val="100"/>
              </a:spcBef>
              <a:defRPr/>
            </a:pPr>
            <a:r>
              <a:rPr spc="-5" dirty="0">
                <a:latin typeface="Arial"/>
                <a:cs typeface="Arial"/>
              </a:rPr>
              <a:t>Diagrama</a:t>
            </a:r>
            <a:r>
              <a:rPr spc="-35" dirty="0">
                <a:latin typeface="Arial"/>
                <a:cs typeface="Arial"/>
              </a:rPr>
              <a:t> </a:t>
            </a:r>
            <a:r>
              <a:rPr spc="-5" dirty="0">
                <a:latin typeface="Arial"/>
                <a:cs typeface="Arial"/>
              </a:rPr>
              <a:t>fasorial</a:t>
            </a:r>
            <a:endParaRPr>
              <a:latin typeface="Arial"/>
              <a:cs typeface="Arial"/>
            </a:endParaRPr>
          </a:p>
        </p:txBody>
      </p:sp>
      <p:graphicFrame>
        <p:nvGraphicFramePr>
          <p:cNvPr id="12" name="object 12">
            <a:extLst>
              <a:ext uri="{FF2B5EF4-FFF2-40B4-BE49-F238E27FC236}">
                <a16:creationId xmlns:a16="http://schemas.microsoft.com/office/drawing/2014/main" id="{CD4C9257-C1F8-4658-A970-FAAB18604919}"/>
              </a:ext>
            </a:extLst>
          </p:cNvPr>
          <p:cNvGraphicFramePr>
            <a:graphicFrameLocks noGrp="1"/>
          </p:cNvGraphicFramePr>
          <p:nvPr/>
        </p:nvGraphicFramePr>
        <p:xfrm>
          <a:off x="357188" y="1863725"/>
          <a:ext cx="3643312" cy="1970088"/>
        </p:xfrm>
        <a:graphic>
          <a:graphicData uri="http://schemas.openxmlformats.org/drawingml/2006/table">
            <a:tbl>
              <a:tblPr/>
              <a:tblGrid>
                <a:gridCol w="404812">
                  <a:extLst>
                    <a:ext uri="{9D8B030D-6E8A-4147-A177-3AD203B41FA5}">
                      <a16:colId xmlns:a16="http://schemas.microsoft.com/office/drawing/2014/main" val="3804765344"/>
                    </a:ext>
                  </a:extLst>
                </a:gridCol>
                <a:gridCol w="2187575">
                  <a:extLst>
                    <a:ext uri="{9D8B030D-6E8A-4147-A177-3AD203B41FA5}">
                      <a16:colId xmlns:a16="http://schemas.microsoft.com/office/drawing/2014/main" val="34276777"/>
                    </a:ext>
                  </a:extLst>
                </a:gridCol>
                <a:gridCol w="1050925">
                  <a:extLst>
                    <a:ext uri="{9D8B030D-6E8A-4147-A177-3AD203B41FA5}">
                      <a16:colId xmlns:a16="http://schemas.microsoft.com/office/drawing/2014/main" val="104505202"/>
                    </a:ext>
                  </a:extLst>
                </a:gridCol>
              </a:tblGrid>
              <a:tr h="436563">
                <a:tc>
                  <a: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ts val="2075"/>
                        </a:lnSpc>
                        <a:spcBef>
                          <a:spcPct val="0"/>
                        </a:spcBef>
                        <a:spcAft>
                          <a:spcPct val="0"/>
                        </a:spcAft>
                        <a:buClrTx/>
                        <a:buSzTx/>
                        <a:buFontTx/>
                        <a:buNone/>
                        <a:tabLst/>
                      </a:pPr>
                      <a:r>
                        <a:rPr kumimoji="0" lang="es-PE" altLang="en-US" sz="1800" b="0" i="0" u="none" strike="noStrike" cap="none" normalizeH="0" baseline="0">
                          <a:ln>
                            <a:noFill/>
                          </a:ln>
                          <a:solidFill>
                            <a:schemeClr val="tx1"/>
                          </a:solidFill>
                          <a:effectLst/>
                          <a:latin typeface="Cambria Math" panose="02040503050406030204" pitchFamily="18" charset="0"/>
                          <a:ea typeface="Cambria Math" panose="02040503050406030204" pitchFamily="18" charset="0"/>
                          <a:cs typeface="Cambria Math" panose="02040503050406030204" pitchFamily="18" charset="0"/>
                        </a:rPr>
                        <a:t>𝑣 𝑡</a:t>
                      </a:r>
                    </a:p>
                  </a:txBody>
                  <a:tcPr marL="0" marR="0" marT="0" marB="0" horzOverflow="overflow">
                    <a:lnL>
                      <a:noFill/>
                    </a:lnL>
                    <a:lnR>
                      <a:noFill/>
                    </a:lnR>
                    <a:lnT>
                      <a:noFill/>
                    </a:lnT>
                    <a:lnB>
                      <a:noFill/>
                    </a:lnB>
                    <a:lnTlToBr>
                      <a:noFill/>
                    </a:lnTlToBr>
                    <a:lnBlToTr>
                      <a:noFill/>
                    </a:lnBlToTr>
                    <a:noFill/>
                  </a:tcPr>
                </a:tc>
                <a:tc>
                  <a:txBody>
                    <a:bodyPr/>
                    <a:lstStyle>
                      <a:lvl1pPr marL="10636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106363" marR="0" lvl="0" indent="0" algn="l" defTabSz="914400" rtl="0" eaLnBrk="1" fontAlgn="base" latinLnBrk="0" hangingPunct="1">
                        <a:lnSpc>
                          <a:spcPts val="2075"/>
                        </a:lnSpc>
                        <a:spcBef>
                          <a:spcPct val="0"/>
                        </a:spcBef>
                        <a:spcAft>
                          <a:spcPct val="0"/>
                        </a:spcAft>
                        <a:buClrTx/>
                        <a:buSzTx/>
                        <a:buFontTx/>
                        <a:buNone/>
                        <a:tabLst/>
                      </a:pPr>
                      <a:r>
                        <a:rPr kumimoji="0" lang="es-PE" altLang="en-US" sz="1800" b="0" i="0" u="none" strike="noStrike" cap="none" normalizeH="0" baseline="0">
                          <a:ln>
                            <a:noFill/>
                          </a:ln>
                          <a:solidFill>
                            <a:schemeClr val="tx1"/>
                          </a:solidFill>
                          <a:effectLst/>
                          <a:latin typeface="Cambria Math" panose="02040503050406030204" pitchFamily="18" charset="0"/>
                          <a:ea typeface="Cambria Math" panose="02040503050406030204" pitchFamily="18" charset="0"/>
                          <a:cs typeface="Cambria Math" panose="02040503050406030204" pitchFamily="18" charset="0"/>
                        </a:rPr>
                        <a:t>= 𝑉</a:t>
                      </a:r>
                      <a:r>
                        <a:rPr kumimoji="0" lang="es-PE" altLang="en-US" sz="1900" b="0" i="0" u="none" strike="noStrike" cap="none" normalizeH="0" baseline="-15000">
                          <a:ln>
                            <a:noFill/>
                          </a:ln>
                          <a:solidFill>
                            <a:schemeClr val="tx1"/>
                          </a:solidFill>
                          <a:effectLst/>
                          <a:latin typeface="Cambria Math" panose="02040503050406030204" pitchFamily="18" charset="0"/>
                          <a:ea typeface="Cambria Math" panose="02040503050406030204" pitchFamily="18" charset="0"/>
                          <a:cs typeface="Cambria Math" panose="02040503050406030204" pitchFamily="18" charset="0"/>
                        </a:rPr>
                        <a:t>𝑚 </a:t>
                      </a:r>
                      <a:r>
                        <a:rPr kumimoji="0" lang="es-PE" altLang="en-US" sz="1800" b="0" i="0" u="none" strike="noStrike" cap="none" normalizeH="0" baseline="0">
                          <a:ln>
                            <a:noFill/>
                          </a:ln>
                          <a:solidFill>
                            <a:schemeClr val="tx1"/>
                          </a:solidFill>
                          <a:effectLst/>
                          <a:latin typeface="Cambria Math" panose="02040503050406030204" pitchFamily="18" charset="0"/>
                          <a:ea typeface="Cambria Math" panose="02040503050406030204" pitchFamily="18" charset="0"/>
                          <a:cs typeface="Cambria Math" panose="02040503050406030204" pitchFamily="18" charset="0"/>
                        </a:rPr>
                        <a:t>cos(𝑤𝑡 + 𝜙)</a:t>
                      </a:r>
                    </a:p>
                  </a:txBody>
                  <a:tcPr marL="0" marR="0" marT="0" marB="0" horzOverflow="overflow">
                    <a:lnL>
                      <a:noFill/>
                    </a:lnL>
                    <a:lnR>
                      <a:noFill/>
                    </a:lnR>
                    <a:lnT>
                      <a:noFill/>
                    </a:lnT>
                    <a:lnB>
                      <a:noFill/>
                    </a:lnB>
                    <a:lnTlToBr>
                      <a:noFill/>
                    </a:lnTlToBr>
                    <a:lnBlToTr>
                      <a:noFill/>
                    </a:lnBlToTr>
                    <a:noFill/>
                  </a:tcPr>
                </a:tc>
                <a:tc>
                  <a: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ts val="75"/>
                        </a:spcBef>
                        <a:spcAft>
                          <a:spcPct val="0"/>
                        </a:spcAft>
                        <a:buClrTx/>
                        <a:buSzTx/>
                        <a:buFontTx/>
                        <a:buNone/>
                        <a:tabLst/>
                      </a:pPr>
                      <a:r>
                        <a:rPr kumimoji="0" lang="es-PE" altLang="en-US" sz="1800" b="0" i="0" u="none" strike="noStrike" cap="none" normalizeH="0" baseline="0">
                          <a:ln>
                            <a:noFill/>
                          </a:ln>
                          <a:solidFill>
                            <a:schemeClr val="tx1"/>
                          </a:solidFill>
                          <a:effectLst/>
                          <a:latin typeface="Cambria Math" panose="02040503050406030204" pitchFamily="18" charset="0"/>
                          <a:ea typeface="Cambria Math" panose="02040503050406030204" pitchFamily="18" charset="0"/>
                          <a:cs typeface="Cambria Math" panose="02040503050406030204" pitchFamily="18" charset="0"/>
                        </a:rPr>
                        <a:t>𝑽 = 𝑉</a:t>
                      </a:r>
                      <a:r>
                        <a:rPr kumimoji="0" lang="es-PE" altLang="en-US" sz="1900" b="0" i="0" u="none" strike="noStrike" cap="none" normalizeH="0" baseline="-15000">
                          <a:ln>
                            <a:noFill/>
                          </a:ln>
                          <a:solidFill>
                            <a:schemeClr val="tx1"/>
                          </a:solidFill>
                          <a:effectLst/>
                          <a:latin typeface="Cambria Math" panose="02040503050406030204" pitchFamily="18" charset="0"/>
                          <a:ea typeface="Cambria Math" panose="02040503050406030204" pitchFamily="18" charset="0"/>
                          <a:cs typeface="Cambria Math" panose="02040503050406030204" pitchFamily="18" charset="0"/>
                        </a:rPr>
                        <a:t>𝑚</a:t>
                      </a:r>
                    </a:p>
                  </a:txBody>
                  <a:tcPr marL="0" marR="0" marT="9525"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603127292"/>
                  </a:ext>
                </a:extLst>
              </a:tr>
              <a:tr h="549275">
                <a:tc>
                  <a: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800"/>
                        </a:spcBef>
                        <a:spcAft>
                          <a:spcPct val="0"/>
                        </a:spcAft>
                        <a:buClrTx/>
                        <a:buSzTx/>
                        <a:buFontTx/>
                        <a:buNone/>
                        <a:tabLst/>
                      </a:pPr>
                      <a:r>
                        <a:rPr kumimoji="0" lang="es-PE" altLang="en-US" sz="1800" b="0" i="0" u="none" strike="noStrike" cap="none" normalizeH="0" baseline="0">
                          <a:ln>
                            <a:noFill/>
                          </a:ln>
                          <a:solidFill>
                            <a:schemeClr val="tx1"/>
                          </a:solidFill>
                          <a:effectLst/>
                          <a:latin typeface="Cambria Math" panose="02040503050406030204" pitchFamily="18" charset="0"/>
                          <a:ea typeface="Cambria Math" panose="02040503050406030204" pitchFamily="18" charset="0"/>
                          <a:cs typeface="Cambria Math" panose="02040503050406030204" pitchFamily="18" charset="0"/>
                        </a:rPr>
                        <a:t>𝑣 𝑡</a:t>
                      </a:r>
                    </a:p>
                  </a:txBody>
                  <a:tcPr marL="0" marR="0" marT="101600" marB="0" horzOverflow="overflow">
                    <a:lnL>
                      <a:noFill/>
                    </a:lnL>
                    <a:lnR>
                      <a:noFill/>
                    </a:lnR>
                    <a:lnT>
                      <a:noFill/>
                    </a:lnT>
                    <a:lnB>
                      <a:noFill/>
                    </a:lnB>
                    <a:lnTlToBr>
                      <a:noFill/>
                    </a:lnTlToBr>
                    <a:lnBlToTr>
                      <a:noFill/>
                    </a:lnBlToTr>
                    <a:noFill/>
                  </a:tcPr>
                </a:tc>
                <a:tc>
                  <a:txBody>
                    <a:bodyPr/>
                    <a:lstStyle>
                      <a:lvl1pPr marL="10636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106363" marR="0" lvl="0" indent="0" algn="l" defTabSz="914400" rtl="0" eaLnBrk="1" fontAlgn="base" latinLnBrk="0" hangingPunct="1">
                        <a:lnSpc>
                          <a:spcPct val="100000"/>
                        </a:lnSpc>
                        <a:spcBef>
                          <a:spcPts val="800"/>
                        </a:spcBef>
                        <a:spcAft>
                          <a:spcPct val="0"/>
                        </a:spcAft>
                        <a:buClrTx/>
                        <a:buSzTx/>
                        <a:buFontTx/>
                        <a:buNone/>
                        <a:tabLst/>
                      </a:pPr>
                      <a:r>
                        <a:rPr kumimoji="0" lang="es-PE" altLang="en-US" sz="1800" b="0" i="0" u="none" strike="noStrike" cap="none" normalizeH="0" baseline="0">
                          <a:ln>
                            <a:noFill/>
                          </a:ln>
                          <a:solidFill>
                            <a:schemeClr val="tx1"/>
                          </a:solidFill>
                          <a:effectLst/>
                          <a:latin typeface="Cambria Math" panose="02040503050406030204" pitchFamily="18" charset="0"/>
                          <a:ea typeface="Cambria Math" panose="02040503050406030204" pitchFamily="18" charset="0"/>
                          <a:cs typeface="Cambria Math" panose="02040503050406030204" pitchFamily="18" charset="0"/>
                        </a:rPr>
                        <a:t>= 𝑉</a:t>
                      </a:r>
                      <a:r>
                        <a:rPr kumimoji="0" lang="es-PE" altLang="en-US" sz="1900" b="0" i="0" u="none" strike="noStrike" cap="none" normalizeH="0" baseline="-15000">
                          <a:ln>
                            <a:noFill/>
                          </a:ln>
                          <a:solidFill>
                            <a:schemeClr val="tx1"/>
                          </a:solidFill>
                          <a:effectLst/>
                          <a:latin typeface="Cambria Math" panose="02040503050406030204" pitchFamily="18" charset="0"/>
                          <a:ea typeface="Cambria Math" panose="02040503050406030204" pitchFamily="18" charset="0"/>
                          <a:cs typeface="Cambria Math" panose="02040503050406030204" pitchFamily="18" charset="0"/>
                        </a:rPr>
                        <a:t>𝑚 </a:t>
                      </a:r>
                      <a:r>
                        <a:rPr kumimoji="0" lang="es-PE" altLang="en-US" sz="1800" b="0" i="0" u="none" strike="noStrike" cap="none" normalizeH="0" baseline="0">
                          <a:ln>
                            <a:noFill/>
                          </a:ln>
                          <a:solidFill>
                            <a:schemeClr val="tx1"/>
                          </a:solidFill>
                          <a:effectLst/>
                          <a:latin typeface="Cambria Math" panose="02040503050406030204" pitchFamily="18" charset="0"/>
                          <a:ea typeface="Cambria Math" panose="02040503050406030204" pitchFamily="18" charset="0"/>
                          <a:cs typeface="Cambria Math" panose="02040503050406030204" pitchFamily="18" charset="0"/>
                        </a:rPr>
                        <a:t>sen(𝑤𝑡 + 𝜙)</a:t>
                      </a:r>
                    </a:p>
                  </a:txBody>
                  <a:tcPr marL="0" marR="0" marT="101600" marB="0" horzOverflow="overflow">
                    <a:lnL>
                      <a:noFill/>
                    </a:lnL>
                    <a:lnR>
                      <a:noFill/>
                    </a:lnR>
                    <a:lnT>
                      <a:noFill/>
                    </a:lnT>
                    <a:lnB>
                      <a:noFill/>
                    </a:lnB>
                    <a:lnTlToBr>
                      <a:noFill/>
                    </a:lnTlToBr>
                    <a:lnBlToTr>
                      <a:noFill/>
                    </a:lnBlToTr>
                    <a:noFill/>
                  </a:tcPr>
                </a:tc>
                <a:tc>
                  <a: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ts val="963"/>
                        </a:spcBef>
                        <a:spcAft>
                          <a:spcPct val="0"/>
                        </a:spcAft>
                        <a:buClrTx/>
                        <a:buSzTx/>
                        <a:buFontTx/>
                        <a:buNone/>
                        <a:tabLst/>
                      </a:pPr>
                      <a:r>
                        <a:rPr kumimoji="0" lang="es-PE" altLang="en-US" sz="1800" b="0" i="0" u="none" strike="noStrike" cap="none" normalizeH="0" baseline="0">
                          <a:ln>
                            <a:noFill/>
                          </a:ln>
                          <a:solidFill>
                            <a:schemeClr val="tx1"/>
                          </a:solidFill>
                          <a:effectLst/>
                          <a:latin typeface="Cambria Math" panose="02040503050406030204" pitchFamily="18" charset="0"/>
                          <a:ea typeface="Cambria Math" panose="02040503050406030204" pitchFamily="18" charset="0"/>
                          <a:cs typeface="Cambria Math" panose="02040503050406030204" pitchFamily="18" charset="0"/>
                        </a:rPr>
                        <a:t>𝑽 = 𝑉</a:t>
                      </a:r>
                      <a:r>
                        <a:rPr kumimoji="0" lang="es-PE" altLang="en-US" sz="1900" b="0" i="0" u="none" strike="noStrike" cap="none" normalizeH="0" baseline="-15000">
                          <a:ln>
                            <a:noFill/>
                          </a:ln>
                          <a:solidFill>
                            <a:schemeClr val="tx1"/>
                          </a:solidFill>
                          <a:effectLst/>
                          <a:latin typeface="Cambria Math" panose="02040503050406030204" pitchFamily="18" charset="0"/>
                          <a:ea typeface="Cambria Math" panose="02040503050406030204" pitchFamily="18" charset="0"/>
                          <a:cs typeface="Cambria Math" panose="02040503050406030204" pitchFamily="18" charset="0"/>
                        </a:rPr>
                        <a:t>𝑚</a:t>
                      </a:r>
                    </a:p>
                  </a:txBody>
                  <a:tcPr marL="0" marR="0" marT="122555"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026733139"/>
                  </a:ext>
                </a:extLst>
              </a:tr>
              <a:tr h="549275">
                <a:tc>
                  <a: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800"/>
                        </a:spcBef>
                        <a:spcAft>
                          <a:spcPct val="0"/>
                        </a:spcAft>
                        <a:buClrTx/>
                        <a:buSzTx/>
                        <a:buFontTx/>
                        <a:buNone/>
                        <a:tabLst/>
                      </a:pPr>
                      <a:r>
                        <a:rPr kumimoji="0" lang="es-PE" altLang="en-US" sz="1800" b="0" i="0" u="none" strike="noStrike" cap="none" normalizeH="0" baseline="0">
                          <a:ln>
                            <a:noFill/>
                          </a:ln>
                          <a:solidFill>
                            <a:schemeClr val="tx1"/>
                          </a:solidFill>
                          <a:effectLst/>
                          <a:latin typeface="Cambria Math" panose="02040503050406030204" pitchFamily="18" charset="0"/>
                          <a:ea typeface="Cambria Math" panose="02040503050406030204" pitchFamily="18" charset="0"/>
                          <a:cs typeface="Cambria Math" panose="02040503050406030204" pitchFamily="18" charset="0"/>
                        </a:rPr>
                        <a:t>𝑖 𝑡</a:t>
                      </a:r>
                    </a:p>
                  </a:txBody>
                  <a:tcPr marL="0" marR="0" marT="101600" marB="0" horzOverflow="overflow">
                    <a:lnL>
                      <a:noFill/>
                    </a:lnL>
                    <a:lnR>
                      <a:noFill/>
                    </a:lnR>
                    <a:lnT>
                      <a:noFill/>
                    </a:lnT>
                    <a:lnB>
                      <a:noFill/>
                    </a:lnB>
                    <a:lnTlToBr>
                      <a:noFill/>
                    </a:lnTlToBr>
                    <a:lnBlToTr>
                      <a:noFill/>
                    </a:lnBlToTr>
                    <a:noFill/>
                  </a:tcPr>
                </a:tc>
                <a:tc>
                  <a:txBody>
                    <a:bodyPr/>
                    <a:lstStyle>
                      <a:lvl1pPr marL="5556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55563" marR="0" lvl="0" indent="0" algn="l" defTabSz="914400" rtl="0" eaLnBrk="1" fontAlgn="base" latinLnBrk="0" hangingPunct="1">
                        <a:lnSpc>
                          <a:spcPct val="100000"/>
                        </a:lnSpc>
                        <a:spcBef>
                          <a:spcPts val="800"/>
                        </a:spcBef>
                        <a:spcAft>
                          <a:spcPct val="0"/>
                        </a:spcAft>
                        <a:buClrTx/>
                        <a:buSzTx/>
                        <a:buFontTx/>
                        <a:buNone/>
                        <a:tabLst/>
                      </a:pPr>
                      <a:r>
                        <a:rPr kumimoji="0" lang="es-PE" altLang="en-US" sz="1800" b="0" i="0" u="none" strike="noStrike" cap="none" normalizeH="0" baseline="0">
                          <a:ln>
                            <a:noFill/>
                          </a:ln>
                          <a:solidFill>
                            <a:schemeClr val="tx1"/>
                          </a:solidFill>
                          <a:effectLst/>
                          <a:latin typeface="Cambria Math" panose="02040503050406030204" pitchFamily="18" charset="0"/>
                          <a:ea typeface="Cambria Math" panose="02040503050406030204" pitchFamily="18" charset="0"/>
                          <a:cs typeface="Cambria Math" panose="02040503050406030204" pitchFamily="18" charset="0"/>
                        </a:rPr>
                        <a:t>= 𝐼</a:t>
                      </a:r>
                      <a:r>
                        <a:rPr kumimoji="0" lang="es-PE" altLang="en-US" sz="1900" b="0" i="0" u="none" strike="noStrike" cap="none" normalizeH="0" baseline="-15000">
                          <a:ln>
                            <a:noFill/>
                          </a:ln>
                          <a:solidFill>
                            <a:schemeClr val="tx1"/>
                          </a:solidFill>
                          <a:effectLst/>
                          <a:latin typeface="Cambria Math" panose="02040503050406030204" pitchFamily="18" charset="0"/>
                          <a:ea typeface="Cambria Math" panose="02040503050406030204" pitchFamily="18" charset="0"/>
                          <a:cs typeface="Cambria Math" panose="02040503050406030204" pitchFamily="18" charset="0"/>
                        </a:rPr>
                        <a:t>𝑚 </a:t>
                      </a:r>
                      <a:r>
                        <a:rPr kumimoji="0" lang="es-PE" altLang="en-US" sz="1800" b="0" i="0" u="none" strike="noStrike" cap="none" normalizeH="0" baseline="0">
                          <a:ln>
                            <a:noFill/>
                          </a:ln>
                          <a:solidFill>
                            <a:schemeClr val="tx1"/>
                          </a:solidFill>
                          <a:effectLst/>
                          <a:latin typeface="Cambria Math" panose="02040503050406030204" pitchFamily="18" charset="0"/>
                          <a:ea typeface="Cambria Math" panose="02040503050406030204" pitchFamily="18" charset="0"/>
                          <a:cs typeface="Cambria Math" panose="02040503050406030204" pitchFamily="18" charset="0"/>
                        </a:rPr>
                        <a:t>cos(𝑤𝑡 + 𝜃)</a:t>
                      </a:r>
                    </a:p>
                  </a:txBody>
                  <a:tcPr marL="0" marR="0" marT="101600" marB="0" horzOverflow="overflow">
                    <a:lnL>
                      <a:noFill/>
                    </a:lnL>
                    <a:lnR>
                      <a:noFill/>
                    </a:lnR>
                    <a:lnT>
                      <a:noFill/>
                    </a:lnT>
                    <a:lnB>
                      <a:noFill/>
                    </a:lnB>
                    <a:lnTlToBr>
                      <a:noFill/>
                    </a:lnTlToBr>
                    <a:lnBlToTr>
                      <a:noFill/>
                    </a:lnBlToTr>
                    <a:noFill/>
                  </a:tcPr>
                </a:tc>
                <a:tc>
                  <a: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ts val="963"/>
                        </a:spcBef>
                        <a:spcAft>
                          <a:spcPct val="0"/>
                        </a:spcAft>
                        <a:buClrTx/>
                        <a:buSzTx/>
                        <a:buFontTx/>
                        <a:buNone/>
                        <a:tabLst/>
                      </a:pPr>
                      <a:r>
                        <a:rPr kumimoji="0" lang="es-PE" altLang="en-US" sz="1800" b="0" i="0" u="none" strike="noStrike" cap="none" normalizeH="0" baseline="0">
                          <a:ln>
                            <a:noFill/>
                          </a:ln>
                          <a:solidFill>
                            <a:schemeClr val="tx1"/>
                          </a:solidFill>
                          <a:effectLst/>
                          <a:latin typeface="Cambria Math" panose="02040503050406030204" pitchFamily="18" charset="0"/>
                          <a:ea typeface="Cambria Math" panose="02040503050406030204" pitchFamily="18" charset="0"/>
                          <a:cs typeface="Cambria Math" panose="02040503050406030204" pitchFamily="18" charset="0"/>
                        </a:rPr>
                        <a:t>𝑰 = 𝐼</a:t>
                      </a:r>
                      <a:r>
                        <a:rPr kumimoji="0" lang="es-PE" altLang="en-US" sz="1900" b="0" i="0" u="none" strike="noStrike" cap="none" normalizeH="0" baseline="-15000">
                          <a:ln>
                            <a:noFill/>
                          </a:ln>
                          <a:solidFill>
                            <a:schemeClr val="tx1"/>
                          </a:solidFill>
                          <a:effectLst/>
                          <a:latin typeface="Cambria Math" panose="02040503050406030204" pitchFamily="18" charset="0"/>
                          <a:ea typeface="Cambria Math" panose="02040503050406030204" pitchFamily="18" charset="0"/>
                          <a:cs typeface="Cambria Math" panose="02040503050406030204" pitchFamily="18" charset="0"/>
                        </a:rPr>
                        <a:t>𝑚</a:t>
                      </a:r>
                    </a:p>
                  </a:txBody>
                  <a:tcPr marL="0" marR="0" marT="122555"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36833016"/>
                  </a:ext>
                </a:extLst>
              </a:tr>
              <a:tr h="434975">
                <a:tc>
                  <a: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800"/>
                        </a:spcBef>
                        <a:spcAft>
                          <a:spcPct val="0"/>
                        </a:spcAft>
                        <a:buClrTx/>
                        <a:buSzTx/>
                        <a:buFontTx/>
                        <a:buNone/>
                        <a:tabLst/>
                      </a:pPr>
                      <a:r>
                        <a:rPr kumimoji="0" lang="es-PE" altLang="en-US" sz="1800" b="0" i="0" u="none" strike="noStrike" cap="none" normalizeH="0" baseline="0">
                          <a:ln>
                            <a:noFill/>
                          </a:ln>
                          <a:solidFill>
                            <a:schemeClr val="tx1"/>
                          </a:solidFill>
                          <a:effectLst/>
                          <a:latin typeface="Cambria Math" panose="02040503050406030204" pitchFamily="18" charset="0"/>
                          <a:ea typeface="Cambria Math" panose="02040503050406030204" pitchFamily="18" charset="0"/>
                          <a:cs typeface="Cambria Math" panose="02040503050406030204" pitchFamily="18" charset="0"/>
                        </a:rPr>
                        <a:t>𝑖 𝑡</a:t>
                      </a:r>
                    </a:p>
                  </a:txBody>
                  <a:tcPr marL="0" marR="0" marT="101600" marB="0" horzOverflow="overflow">
                    <a:lnL>
                      <a:noFill/>
                    </a:lnL>
                    <a:lnR>
                      <a:noFill/>
                    </a:lnR>
                    <a:lnT>
                      <a:noFill/>
                    </a:lnT>
                    <a:lnB>
                      <a:noFill/>
                    </a:lnB>
                    <a:lnTlToBr>
                      <a:noFill/>
                    </a:lnTlToBr>
                    <a:lnBlToTr>
                      <a:noFill/>
                    </a:lnBlToTr>
                    <a:noFill/>
                  </a:tcPr>
                </a:tc>
                <a:tc>
                  <a:txBody>
                    <a:bodyPr/>
                    <a:lstStyle>
                      <a:lvl1pPr marL="5556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55563" marR="0" lvl="0" indent="0" algn="l" defTabSz="914400" rtl="0" eaLnBrk="1" fontAlgn="base" latinLnBrk="0" hangingPunct="1">
                        <a:lnSpc>
                          <a:spcPct val="100000"/>
                        </a:lnSpc>
                        <a:spcBef>
                          <a:spcPts val="800"/>
                        </a:spcBef>
                        <a:spcAft>
                          <a:spcPct val="0"/>
                        </a:spcAft>
                        <a:buClrTx/>
                        <a:buSzTx/>
                        <a:buFontTx/>
                        <a:buNone/>
                        <a:tabLst/>
                      </a:pPr>
                      <a:r>
                        <a:rPr kumimoji="0" lang="es-PE" altLang="en-US" sz="1800" b="0" i="0" u="none" strike="noStrike" cap="none" normalizeH="0" baseline="0">
                          <a:ln>
                            <a:noFill/>
                          </a:ln>
                          <a:solidFill>
                            <a:schemeClr val="tx1"/>
                          </a:solidFill>
                          <a:effectLst/>
                          <a:latin typeface="Cambria Math" panose="02040503050406030204" pitchFamily="18" charset="0"/>
                          <a:ea typeface="Cambria Math" panose="02040503050406030204" pitchFamily="18" charset="0"/>
                          <a:cs typeface="Cambria Math" panose="02040503050406030204" pitchFamily="18" charset="0"/>
                        </a:rPr>
                        <a:t>= 𝐼</a:t>
                      </a:r>
                      <a:r>
                        <a:rPr kumimoji="0" lang="es-PE" altLang="en-US" sz="1900" b="0" i="0" u="none" strike="noStrike" cap="none" normalizeH="0" baseline="-15000">
                          <a:ln>
                            <a:noFill/>
                          </a:ln>
                          <a:solidFill>
                            <a:schemeClr val="tx1"/>
                          </a:solidFill>
                          <a:effectLst/>
                          <a:latin typeface="Cambria Math" panose="02040503050406030204" pitchFamily="18" charset="0"/>
                          <a:ea typeface="Cambria Math" panose="02040503050406030204" pitchFamily="18" charset="0"/>
                          <a:cs typeface="Cambria Math" panose="02040503050406030204" pitchFamily="18" charset="0"/>
                        </a:rPr>
                        <a:t>𝑚 </a:t>
                      </a:r>
                      <a:r>
                        <a:rPr kumimoji="0" lang="es-PE" altLang="en-US" sz="1800" b="0" i="0" u="none" strike="noStrike" cap="none" normalizeH="0" baseline="0">
                          <a:ln>
                            <a:noFill/>
                          </a:ln>
                          <a:solidFill>
                            <a:schemeClr val="tx1"/>
                          </a:solidFill>
                          <a:effectLst/>
                          <a:latin typeface="Cambria Math" panose="02040503050406030204" pitchFamily="18" charset="0"/>
                          <a:ea typeface="Cambria Math" panose="02040503050406030204" pitchFamily="18" charset="0"/>
                          <a:cs typeface="Cambria Math" panose="02040503050406030204" pitchFamily="18" charset="0"/>
                        </a:rPr>
                        <a:t>sen(𝑤𝑡 + 𝜃)</a:t>
                      </a:r>
                    </a:p>
                  </a:txBody>
                  <a:tcPr marL="0" marR="0" marT="101600" marB="0" horzOverflow="overflow">
                    <a:lnL>
                      <a:noFill/>
                    </a:lnL>
                    <a:lnR>
                      <a:noFill/>
                    </a:lnR>
                    <a:lnT>
                      <a:noFill/>
                    </a:lnT>
                    <a:lnB>
                      <a:noFill/>
                    </a:lnB>
                    <a:lnTlToBr>
                      <a:noFill/>
                    </a:lnTlToBr>
                    <a:lnBlToTr>
                      <a:noFill/>
                    </a:lnBlToTr>
                    <a:noFill/>
                  </a:tcPr>
                </a:tc>
                <a:tc>
                  <a: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ts val="963"/>
                        </a:spcBef>
                        <a:spcAft>
                          <a:spcPct val="0"/>
                        </a:spcAft>
                        <a:buClrTx/>
                        <a:buSzTx/>
                        <a:buFontTx/>
                        <a:buNone/>
                        <a:tabLst/>
                      </a:pPr>
                      <a:r>
                        <a:rPr kumimoji="0" lang="es-PE" altLang="en-US" sz="1800" b="0" i="0" u="none" strike="noStrike" cap="none" normalizeH="0" baseline="0">
                          <a:ln>
                            <a:noFill/>
                          </a:ln>
                          <a:solidFill>
                            <a:schemeClr val="tx1"/>
                          </a:solidFill>
                          <a:effectLst/>
                          <a:latin typeface="Cambria Math" panose="02040503050406030204" pitchFamily="18" charset="0"/>
                          <a:ea typeface="Cambria Math" panose="02040503050406030204" pitchFamily="18" charset="0"/>
                          <a:cs typeface="Cambria Math" panose="02040503050406030204" pitchFamily="18" charset="0"/>
                        </a:rPr>
                        <a:t>𝑰 = 𝐼</a:t>
                      </a:r>
                      <a:r>
                        <a:rPr kumimoji="0" lang="es-PE" altLang="en-US" sz="1900" b="0" i="0" u="none" strike="noStrike" cap="none" normalizeH="0" baseline="-15000">
                          <a:ln>
                            <a:noFill/>
                          </a:ln>
                          <a:solidFill>
                            <a:schemeClr val="tx1"/>
                          </a:solidFill>
                          <a:effectLst/>
                          <a:latin typeface="Cambria Math" panose="02040503050406030204" pitchFamily="18" charset="0"/>
                          <a:ea typeface="Cambria Math" panose="02040503050406030204" pitchFamily="18" charset="0"/>
                          <a:cs typeface="Cambria Math" panose="02040503050406030204" pitchFamily="18" charset="0"/>
                        </a:rPr>
                        <a:t>𝑚</a:t>
                      </a:r>
                    </a:p>
                  </a:txBody>
                  <a:tcPr marL="0" marR="0" marT="122555"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218129413"/>
                  </a:ext>
                </a:extLst>
              </a:tr>
            </a:tbl>
          </a:graphicData>
        </a:graphic>
      </p:graphicFrame>
      <p:sp>
        <p:nvSpPr>
          <p:cNvPr id="63513" name="object 13">
            <a:extLst>
              <a:ext uri="{FF2B5EF4-FFF2-40B4-BE49-F238E27FC236}">
                <a16:creationId xmlns:a16="http://schemas.microsoft.com/office/drawing/2014/main" id="{580688F8-AEE8-41F7-9404-9703BD403E8A}"/>
              </a:ext>
            </a:extLst>
          </p:cNvPr>
          <p:cNvSpPr>
            <a:spLocks/>
          </p:cNvSpPr>
          <p:nvPr/>
        </p:nvSpPr>
        <p:spPr bwMode="auto">
          <a:xfrm>
            <a:off x="4098925" y="1900238"/>
            <a:ext cx="73025" cy="217487"/>
          </a:xfrm>
          <a:custGeom>
            <a:avLst/>
            <a:gdLst>
              <a:gd name="T0" fmla="*/ 74573 w 72389"/>
              <a:gd name="T1" fmla="*/ 0 h 216535"/>
              <a:gd name="T2" fmla="*/ 0 w 72389"/>
              <a:gd name="T3" fmla="*/ 219850 h 216535"/>
              <a:gd name="T4" fmla="*/ 0 60000 65536"/>
              <a:gd name="T5" fmla="*/ 0 60000 65536"/>
            </a:gdLst>
            <a:ahLst/>
            <a:cxnLst>
              <a:cxn ang="T4">
                <a:pos x="T0" y="T1"/>
              </a:cxn>
              <a:cxn ang="T5">
                <a:pos x="T2" y="T3"/>
              </a:cxn>
            </a:cxnLst>
            <a:rect l="0" t="0" r="r" b="b"/>
            <a:pathLst>
              <a:path w="72389" h="216535">
                <a:moveTo>
                  <a:pt x="72009" y="0"/>
                </a:moveTo>
                <a:lnTo>
                  <a:pt x="0" y="216026"/>
                </a:lnTo>
              </a:path>
            </a:pathLst>
          </a:custGeom>
          <a:noFill/>
          <a:ln w="9525">
            <a:solidFill>
              <a:srgbClr val="A21B0D"/>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3514" name="object 14">
            <a:extLst>
              <a:ext uri="{FF2B5EF4-FFF2-40B4-BE49-F238E27FC236}">
                <a16:creationId xmlns:a16="http://schemas.microsoft.com/office/drawing/2014/main" id="{E4F02A2F-62B5-45E0-8732-DED658C7CABB}"/>
              </a:ext>
            </a:extLst>
          </p:cNvPr>
          <p:cNvSpPr txBox="1">
            <a:spLocks noChangeArrowheads="1"/>
          </p:cNvSpPr>
          <p:nvPr/>
        </p:nvSpPr>
        <p:spPr bwMode="auto">
          <a:xfrm>
            <a:off x="3211513" y="1219200"/>
            <a:ext cx="2071687"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ts val="100"/>
              </a:spcBef>
              <a:buFontTx/>
              <a:buNone/>
            </a:pPr>
            <a:r>
              <a:rPr lang="es-PE" altLang="en-US" sz="1800" b="1">
                <a:cs typeface="Arial" panose="020B0604020202020204" pitchFamily="34" charset="0"/>
              </a:rPr>
              <a:t>Representación en</a:t>
            </a:r>
            <a:endParaRPr lang="es-PE" altLang="en-US" sz="1800">
              <a:cs typeface="Arial" panose="020B0604020202020204" pitchFamily="34" charset="0"/>
            </a:endParaRPr>
          </a:p>
          <a:p>
            <a:pPr algn="ctr">
              <a:spcBef>
                <a:spcPct val="0"/>
              </a:spcBef>
              <a:buFontTx/>
              <a:buNone/>
            </a:pPr>
            <a:r>
              <a:rPr lang="es-PE" altLang="en-US" sz="1800" b="1">
                <a:cs typeface="Arial" panose="020B0604020202020204" pitchFamily="34" charset="0"/>
              </a:rPr>
              <a:t>el dominio fasorial</a:t>
            </a:r>
            <a:endParaRPr lang="es-PE" altLang="en-US" sz="1800">
              <a:cs typeface="Arial" panose="020B0604020202020204" pitchFamily="34" charset="0"/>
            </a:endParaRPr>
          </a:p>
          <a:p>
            <a:pPr algn="ctr">
              <a:spcBef>
                <a:spcPts val="375"/>
              </a:spcBef>
              <a:buFontTx/>
              <a:buNone/>
            </a:pPr>
            <a:r>
              <a:rPr lang="es-PE" altLang="en-US" sz="1800" u="sng">
                <a:solidFill>
                  <a:srgbClr val="C00000"/>
                </a:solidFill>
                <a:latin typeface="Times New Roman" panose="02020603050405020304" pitchFamily="18" charset="0"/>
                <a:cs typeface="Times New Roman" panose="02020603050405020304" pitchFamily="18" charset="0"/>
              </a:rPr>
              <a:t>  </a:t>
            </a:r>
            <a:r>
              <a:rPr lang="es-PE" altLang="en-US" sz="1800" u="sng">
                <a:solidFill>
                  <a:srgbClr val="C00000"/>
                </a:solidFill>
                <a:latin typeface="Cambria Math" panose="02040503050406030204" pitchFamily="18" charset="0"/>
                <a:ea typeface="Cambria Math" panose="02040503050406030204" pitchFamily="18" charset="0"/>
                <a:cs typeface="Cambria Math" panose="02040503050406030204" pitchFamily="18" charset="0"/>
              </a:rPr>
              <a:t>𝜙</a:t>
            </a:r>
            <a:endParaRPr lang="es-PE" altLang="en-US" sz="1800">
              <a:latin typeface="Cambria Math" panose="02040503050406030204" pitchFamily="18" charset="0"/>
              <a:ea typeface="Cambria Math" panose="02040503050406030204" pitchFamily="18" charset="0"/>
              <a:cs typeface="Cambria Math" panose="02040503050406030204" pitchFamily="18" charset="0"/>
            </a:endParaRPr>
          </a:p>
        </p:txBody>
      </p:sp>
      <p:sp>
        <p:nvSpPr>
          <p:cNvPr id="63515" name="object 15">
            <a:extLst>
              <a:ext uri="{FF2B5EF4-FFF2-40B4-BE49-F238E27FC236}">
                <a16:creationId xmlns:a16="http://schemas.microsoft.com/office/drawing/2014/main" id="{F66F9312-7C88-4821-A78F-7EECF709AF1A}"/>
              </a:ext>
            </a:extLst>
          </p:cNvPr>
          <p:cNvSpPr>
            <a:spLocks/>
          </p:cNvSpPr>
          <p:nvPr/>
        </p:nvSpPr>
        <p:spPr bwMode="auto">
          <a:xfrm>
            <a:off x="4106863" y="2424113"/>
            <a:ext cx="73025" cy="217487"/>
          </a:xfrm>
          <a:custGeom>
            <a:avLst/>
            <a:gdLst>
              <a:gd name="T0" fmla="*/ 74573 w 72389"/>
              <a:gd name="T1" fmla="*/ 0 h 216535"/>
              <a:gd name="T2" fmla="*/ 0 w 72389"/>
              <a:gd name="T3" fmla="*/ 219850 h 216535"/>
              <a:gd name="T4" fmla="*/ 0 60000 65536"/>
              <a:gd name="T5" fmla="*/ 0 60000 65536"/>
            </a:gdLst>
            <a:ahLst/>
            <a:cxnLst>
              <a:cxn ang="T4">
                <a:pos x="T0" y="T1"/>
              </a:cxn>
              <a:cxn ang="T5">
                <a:pos x="T2" y="T3"/>
              </a:cxn>
            </a:cxnLst>
            <a:rect l="0" t="0" r="r" b="b"/>
            <a:pathLst>
              <a:path w="72389" h="216535">
                <a:moveTo>
                  <a:pt x="72009" y="0"/>
                </a:moveTo>
                <a:lnTo>
                  <a:pt x="0" y="216026"/>
                </a:lnTo>
              </a:path>
            </a:pathLst>
          </a:custGeom>
          <a:noFill/>
          <a:ln w="9525">
            <a:solidFill>
              <a:srgbClr val="A21B0D"/>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3516" name="object 16">
            <a:extLst>
              <a:ext uri="{FF2B5EF4-FFF2-40B4-BE49-F238E27FC236}">
                <a16:creationId xmlns:a16="http://schemas.microsoft.com/office/drawing/2014/main" id="{BE9FE10E-47CD-4A48-9AF2-D293F203ADB6}"/>
              </a:ext>
            </a:extLst>
          </p:cNvPr>
          <p:cNvSpPr>
            <a:spLocks/>
          </p:cNvSpPr>
          <p:nvPr/>
        </p:nvSpPr>
        <p:spPr bwMode="auto">
          <a:xfrm>
            <a:off x="4064000" y="3533775"/>
            <a:ext cx="73025" cy="217488"/>
          </a:xfrm>
          <a:custGeom>
            <a:avLst/>
            <a:gdLst>
              <a:gd name="T0" fmla="*/ 74572 w 72389"/>
              <a:gd name="T1" fmla="*/ 0 h 216535"/>
              <a:gd name="T2" fmla="*/ 0 w 72389"/>
              <a:gd name="T3" fmla="*/ 219854 h 216535"/>
              <a:gd name="T4" fmla="*/ 0 60000 65536"/>
              <a:gd name="T5" fmla="*/ 0 60000 65536"/>
            </a:gdLst>
            <a:ahLst/>
            <a:cxnLst>
              <a:cxn ang="T4">
                <a:pos x="T0" y="T1"/>
              </a:cxn>
              <a:cxn ang="T5">
                <a:pos x="T2" y="T3"/>
              </a:cxn>
            </a:cxnLst>
            <a:rect l="0" t="0" r="r" b="b"/>
            <a:pathLst>
              <a:path w="72389" h="216535">
                <a:moveTo>
                  <a:pt x="72008" y="0"/>
                </a:moveTo>
                <a:lnTo>
                  <a:pt x="0" y="216026"/>
                </a:lnTo>
              </a:path>
            </a:pathLst>
          </a:custGeom>
          <a:noFill/>
          <a:ln w="9525">
            <a:solidFill>
              <a:srgbClr val="A21B0D"/>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3517" name="object 17">
            <a:extLst>
              <a:ext uri="{FF2B5EF4-FFF2-40B4-BE49-F238E27FC236}">
                <a16:creationId xmlns:a16="http://schemas.microsoft.com/office/drawing/2014/main" id="{3307855C-1907-4F2F-8582-4951AD308F47}"/>
              </a:ext>
            </a:extLst>
          </p:cNvPr>
          <p:cNvSpPr txBox="1">
            <a:spLocks noChangeArrowheads="1"/>
          </p:cNvSpPr>
          <p:nvPr/>
        </p:nvSpPr>
        <p:spPr bwMode="auto">
          <a:xfrm>
            <a:off x="4089400" y="2338388"/>
            <a:ext cx="990600"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ts val="100"/>
              </a:spcBef>
              <a:buFontTx/>
              <a:buNone/>
            </a:pPr>
            <a:r>
              <a:rPr lang="es-PE" altLang="en-US" sz="1800" u="sng">
                <a:solidFill>
                  <a:srgbClr val="C00000"/>
                </a:solidFill>
                <a:latin typeface="Times New Roman" panose="02020603050405020304" pitchFamily="18" charset="0"/>
                <a:cs typeface="Times New Roman" panose="02020603050405020304" pitchFamily="18" charset="0"/>
              </a:rPr>
              <a:t>   </a:t>
            </a:r>
            <a:r>
              <a:rPr lang="es-PE" altLang="en-US" sz="1800" u="sng">
                <a:solidFill>
                  <a:srgbClr val="C00000"/>
                </a:solidFill>
                <a:latin typeface="Cambria Math" panose="02040503050406030204" pitchFamily="18" charset="0"/>
                <a:ea typeface="Cambria Math" panose="02040503050406030204" pitchFamily="18" charset="0"/>
                <a:cs typeface="Cambria Math" panose="02040503050406030204" pitchFamily="18" charset="0"/>
              </a:rPr>
              <a:t>𝜙 − 90° </a:t>
            </a:r>
            <a:endParaRPr lang="es-PE" altLang="en-US" sz="1800">
              <a:latin typeface="Cambria Math" panose="02040503050406030204" pitchFamily="18" charset="0"/>
              <a:ea typeface="Cambria Math" panose="02040503050406030204" pitchFamily="18" charset="0"/>
              <a:cs typeface="Cambria Math" panose="02040503050406030204" pitchFamily="18" charset="0"/>
            </a:endParaRPr>
          </a:p>
        </p:txBody>
      </p:sp>
      <p:sp>
        <p:nvSpPr>
          <p:cNvPr id="63518" name="object 18">
            <a:extLst>
              <a:ext uri="{FF2B5EF4-FFF2-40B4-BE49-F238E27FC236}">
                <a16:creationId xmlns:a16="http://schemas.microsoft.com/office/drawing/2014/main" id="{430179B9-4DA7-4037-BC2C-0CEC20DAA7AF}"/>
              </a:ext>
            </a:extLst>
          </p:cNvPr>
          <p:cNvSpPr>
            <a:spLocks/>
          </p:cNvSpPr>
          <p:nvPr/>
        </p:nvSpPr>
        <p:spPr bwMode="auto">
          <a:xfrm>
            <a:off x="4073525" y="3000375"/>
            <a:ext cx="73025" cy="217488"/>
          </a:xfrm>
          <a:custGeom>
            <a:avLst/>
            <a:gdLst>
              <a:gd name="T0" fmla="*/ 74573 w 72389"/>
              <a:gd name="T1" fmla="*/ 0 h 216535"/>
              <a:gd name="T2" fmla="*/ 0 w 72389"/>
              <a:gd name="T3" fmla="*/ 219854 h 216535"/>
              <a:gd name="T4" fmla="*/ 0 60000 65536"/>
              <a:gd name="T5" fmla="*/ 0 60000 65536"/>
            </a:gdLst>
            <a:ahLst/>
            <a:cxnLst>
              <a:cxn ang="T4">
                <a:pos x="T0" y="T1"/>
              </a:cxn>
              <a:cxn ang="T5">
                <a:pos x="T2" y="T3"/>
              </a:cxn>
            </a:cxnLst>
            <a:rect l="0" t="0" r="r" b="b"/>
            <a:pathLst>
              <a:path w="72389" h="216535">
                <a:moveTo>
                  <a:pt x="72009" y="0"/>
                </a:moveTo>
                <a:lnTo>
                  <a:pt x="0" y="216026"/>
                </a:lnTo>
              </a:path>
            </a:pathLst>
          </a:custGeom>
          <a:noFill/>
          <a:ln w="9525">
            <a:solidFill>
              <a:srgbClr val="A21B0D"/>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3519" name="object 19">
            <a:extLst>
              <a:ext uri="{FF2B5EF4-FFF2-40B4-BE49-F238E27FC236}">
                <a16:creationId xmlns:a16="http://schemas.microsoft.com/office/drawing/2014/main" id="{F69D8E0B-ADBA-4DBE-B0F0-737A291A3E68}"/>
              </a:ext>
            </a:extLst>
          </p:cNvPr>
          <p:cNvSpPr txBox="1">
            <a:spLocks noChangeArrowheads="1"/>
          </p:cNvSpPr>
          <p:nvPr/>
        </p:nvSpPr>
        <p:spPr bwMode="auto">
          <a:xfrm>
            <a:off x="4046538" y="2957513"/>
            <a:ext cx="9906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25400">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ts val="100"/>
              </a:spcBef>
              <a:buFontTx/>
              <a:buNone/>
            </a:pPr>
            <a:r>
              <a:rPr lang="es-PE" altLang="en-US" sz="1800" u="sng">
                <a:solidFill>
                  <a:srgbClr val="C00000"/>
                </a:solidFill>
                <a:latin typeface="Times New Roman" panose="02020603050405020304" pitchFamily="18" charset="0"/>
                <a:cs typeface="Times New Roman" panose="02020603050405020304" pitchFamily="18" charset="0"/>
              </a:rPr>
              <a:t>  </a:t>
            </a:r>
            <a:r>
              <a:rPr lang="es-PE" altLang="en-US" sz="1800" u="sng">
                <a:solidFill>
                  <a:srgbClr val="C00000"/>
                </a:solidFill>
                <a:latin typeface="Cambria Math" panose="02040503050406030204" pitchFamily="18" charset="0"/>
                <a:ea typeface="Cambria Math" panose="02040503050406030204" pitchFamily="18" charset="0"/>
                <a:cs typeface="Cambria Math" panose="02040503050406030204" pitchFamily="18" charset="0"/>
              </a:rPr>
              <a:t>𝜃 </a:t>
            </a:r>
            <a:endParaRPr lang="es-PE" altLang="en-US" sz="1800">
              <a:latin typeface="Cambria Math" panose="02040503050406030204" pitchFamily="18" charset="0"/>
              <a:ea typeface="Cambria Math" panose="02040503050406030204" pitchFamily="18" charset="0"/>
              <a:cs typeface="Cambria Math" panose="02040503050406030204" pitchFamily="18" charset="0"/>
            </a:endParaRPr>
          </a:p>
          <a:p>
            <a:pPr>
              <a:spcBef>
                <a:spcPts val="1700"/>
              </a:spcBef>
              <a:buFontTx/>
              <a:buNone/>
            </a:pPr>
            <a:r>
              <a:rPr lang="es-PE" altLang="en-US" sz="1800" u="sng">
                <a:solidFill>
                  <a:srgbClr val="C00000"/>
                </a:solidFill>
                <a:latin typeface="Times New Roman" panose="02020603050405020304" pitchFamily="18" charset="0"/>
                <a:cs typeface="Times New Roman" panose="02020603050405020304" pitchFamily="18" charset="0"/>
              </a:rPr>
              <a:t>   </a:t>
            </a:r>
            <a:r>
              <a:rPr lang="es-PE" altLang="en-US" sz="1800" u="sng">
                <a:solidFill>
                  <a:srgbClr val="C00000"/>
                </a:solidFill>
                <a:latin typeface="Cambria Math" panose="02040503050406030204" pitchFamily="18" charset="0"/>
                <a:ea typeface="Cambria Math" panose="02040503050406030204" pitchFamily="18" charset="0"/>
                <a:cs typeface="Cambria Math" panose="02040503050406030204" pitchFamily="18" charset="0"/>
              </a:rPr>
              <a:t>𝜃 − 90° </a:t>
            </a:r>
            <a:endParaRPr lang="es-PE" altLang="en-US" sz="1800">
              <a:latin typeface="Cambria Math" panose="02040503050406030204" pitchFamily="18" charset="0"/>
              <a:ea typeface="Cambria Math" panose="02040503050406030204" pitchFamily="18" charset="0"/>
              <a:cs typeface="Cambria Math" panose="02040503050406030204"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object 2">
            <a:extLst>
              <a:ext uri="{FF2B5EF4-FFF2-40B4-BE49-F238E27FC236}">
                <a16:creationId xmlns:a16="http://schemas.microsoft.com/office/drawing/2014/main" id="{2DE28426-7E12-423D-97BD-4DBA269A9DBA}"/>
              </a:ext>
            </a:extLst>
          </p:cNvPr>
          <p:cNvSpPr>
            <a:spLocks/>
          </p:cNvSpPr>
          <p:nvPr/>
        </p:nvSpPr>
        <p:spPr bwMode="auto">
          <a:xfrm>
            <a:off x="0" y="6092825"/>
            <a:ext cx="2195513" cy="766763"/>
          </a:xfrm>
          <a:custGeom>
            <a:avLst/>
            <a:gdLst>
              <a:gd name="T0" fmla="*/ 0 w 2195830"/>
              <a:gd name="T1" fmla="*/ 767628 h 766445"/>
              <a:gd name="T2" fmla="*/ 2194435 w 2195830"/>
              <a:gd name="T3" fmla="*/ 767628 h 766445"/>
              <a:gd name="T4" fmla="*/ 2194435 w 2195830"/>
              <a:gd name="T5" fmla="*/ 0 h 766445"/>
              <a:gd name="T6" fmla="*/ 0 w 2195830"/>
              <a:gd name="T7" fmla="*/ 0 h 766445"/>
              <a:gd name="T8" fmla="*/ 0 w 2195830"/>
              <a:gd name="T9" fmla="*/ 767628 h 7664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95830" h="766445">
                <a:moveTo>
                  <a:pt x="0" y="766356"/>
                </a:moveTo>
                <a:lnTo>
                  <a:pt x="2195703" y="766356"/>
                </a:lnTo>
                <a:lnTo>
                  <a:pt x="2195703" y="0"/>
                </a:lnTo>
                <a:lnTo>
                  <a:pt x="0" y="0"/>
                </a:lnTo>
                <a:lnTo>
                  <a:pt x="0" y="7663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4515" name="object 3">
            <a:extLst>
              <a:ext uri="{FF2B5EF4-FFF2-40B4-BE49-F238E27FC236}">
                <a16:creationId xmlns:a16="http://schemas.microsoft.com/office/drawing/2014/main" id="{4A8C1BF6-D2AA-4987-9D8C-7556451FDC5E}"/>
              </a:ext>
            </a:extLst>
          </p:cNvPr>
          <p:cNvSpPr>
            <a:spLocks noGrp="1"/>
          </p:cNvSpPr>
          <p:nvPr>
            <p:ph type="title"/>
          </p:nvPr>
        </p:nvSpPr>
        <p:spPr/>
        <p:txBody>
          <a:bodyPr lIns="0" tIns="12065" rIns="0" bIns="0">
            <a:spAutoFit/>
          </a:bodyPr>
          <a:lstStyle/>
          <a:p>
            <a:pPr marL="241300" indent="-228600">
              <a:spcBef>
                <a:spcPts val="100"/>
              </a:spcBef>
            </a:pPr>
            <a:r>
              <a:rPr lang="es-PE" altLang="en-US"/>
              <a:t>RELACIONES FASORIALES DE  ELEMENTOS DE CIRCUITOS</a:t>
            </a:r>
          </a:p>
        </p:txBody>
      </p:sp>
      <p:sp>
        <p:nvSpPr>
          <p:cNvPr id="4" name="object 4">
            <a:extLst>
              <a:ext uri="{FF2B5EF4-FFF2-40B4-BE49-F238E27FC236}">
                <a16:creationId xmlns:a16="http://schemas.microsoft.com/office/drawing/2014/main" id="{14FBB938-64FE-4E43-AE06-DFDBB85D7C77}"/>
              </a:ext>
            </a:extLst>
          </p:cNvPr>
          <p:cNvSpPr txBox="1"/>
          <p:nvPr/>
        </p:nvSpPr>
        <p:spPr>
          <a:xfrm>
            <a:off x="468313" y="1493838"/>
            <a:ext cx="3898900" cy="1397000"/>
          </a:xfrm>
          <a:prstGeom prst="rect">
            <a:avLst/>
          </a:prstGeom>
        </p:spPr>
        <p:txBody>
          <a:bodyPr lIns="0" tIns="12700" rIns="0" bIns="0">
            <a:spAutoFit/>
          </a:bodyPr>
          <a:lstStyle/>
          <a:p>
            <a:pPr marL="12700">
              <a:spcBef>
                <a:spcPts val="100"/>
              </a:spcBef>
              <a:defRPr/>
            </a:pPr>
            <a:r>
              <a:rPr b="1" spc="-5" dirty="0">
                <a:latin typeface="Arial"/>
                <a:cs typeface="Arial"/>
              </a:rPr>
              <a:t>RESISTOR</a:t>
            </a:r>
            <a:endParaRPr>
              <a:latin typeface="Arial"/>
              <a:cs typeface="Arial"/>
            </a:endParaRPr>
          </a:p>
          <a:p>
            <a:pPr marL="12700">
              <a:defRPr/>
            </a:pPr>
            <a:r>
              <a:rPr spc="-5" dirty="0">
                <a:latin typeface="Arial"/>
                <a:cs typeface="Arial"/>
              </a:rPr>
              <a:t>Si la corriente por el </a:t>
            </a:r>
            <a:r>
              <a:rPr dirty="0">
                <a:latin typeface="Arial"/>
                <a:cs typeface="Arial"/>
              </a:rPr>
              <a:t>resistor</a:t>
            </a:r>
            <a:r>
              <a:rPr spc="5" dirty="0">
                <a:latin typeface="Arial"/>
                <a:cs typeface="Arial"/>
              </a:rPr>
              <a:t> </a:t>
            </a:r>
            <a:r>
              <a:rPr spc="-5" dirty="0">
                <a:latin typeface="Arial"/>
                <a:cs typeface="Arial"/>
              </a:rPr>
              <a:t>es:</a:t>
            </a:r>
            <a:endParaRPr>
              <a:latin typeface="Arial"/>
              <a:cs typeface="Arial"/>
            </a:endParaRPr>
          </a:p>
          <a:p>
            <a:pPr>
              <a:defRPr/>
            </a:pPr>
            <a:endParaRPr sz="2000">
              <a:latin typeface="Times New Roman"/>
              <a:cs typeface="Times New Roman"/>
            </a:endParaRPr>
          </a:p>
          <a:p>
            <a:pPr>
              <a:spcBef>
                <a:spcPts val="5"/>
              </a:spcBef>
              <a:defRPr/>
            </a:pPr>
            <a:endParaRPr sz="1750">
              <a:latin typeface="Times New Roman"/>
              <a:cs typeface="Times New Roman"/>
            </a:endParaRPr>
          </a:p>
          <a:p>
            <a:pPr marL="12700">
              <a:defRPr/>
            </a:pPr>
            <a:r>
              <a:rPr spc="-5" dirty="0">
                <a:latin typeface="Arial"/>
                <a:cs typeface="Arial"/>
              </a:rPr>
              <a:t>Aplicando la ley de </a:t>
            </a:r>
            <a:r>
              <a:rPr dirty="0">
                <a:latin typeface="Arial"/>
                <a:cs typeface="Arial"/>
              </a:rPr>
              <a:t>Ohm, </a:t>
            </a:r>
            <a:r>
              <a:rPr spc="-5" dirty="0">
                <a:latin typeface="Arial"/>
                <a:cs typeface="Arial"/>
              </a:rPr>
              <a:t>el voltaje</a:t>
            </a:r>
            <a:r>
              <a:rPr spc="10" dirty="0">
                <a:latin typeface="Arial"/>
                <a:cs typeface="Arial"/>
              </a:rPr>
              <a:t> </a:t>
            </a:r>
            <a:r>
              <a:rPr dirty="0">
                <a:latin typeface="Arial"/>
                <a:cs typeface="Arial"/>
              </a:rPr>
              <a:t>es:</a:t>
            </a:r>
            <a:endParaRPr>
              <a:latin typeface="Arial"/>
              <a:cs typeface="Arial"/>
            </a:endParaRPr>
          </a:p>
        </p:txBody>
      </p:sp>
      <p:sp>
        <p:nvSpPr>
          <p:cNvPr id="5" name="object 5">
            <a:extLst>
              <a:ext uri="{FF2B5EF4-FFF2-40B4-BE49-F238E27FC236}">
                <a16:creationId xmlns:a16="http://schemas.microsoft.com/office/drawing/2014/main" id="{3C6C5EF8-8D4B-42D4-B05D-57E95DB743B2}"/>
              </a:ext>
            </a:extLst>
          </p:cNvPr>
          <p:cNvSpPr txBox="1"/>
          <p:nvPr/>
        </p:nvSpPr>
        <p:spPr>
          <a:xfrm>
            <a:off x="468313" y="3687763"/>
            <a:ext cx="1843087" cy="300037"/>
          </a:xfrm>
          <a:prstGeom prst="rect">
            <a:avLst/>
          </a:prstGeom>
        </p:spPr>
        <p:txBody>
          <a:bodyPr lIns="0" tIns="12700" rIns="0" bIns="0">
            <a:spAutoFit/>
          </a:bodyPr>
          <a:lstStyle/>
          <a:p>
            <a:pPr marL="12700">
              <a:spcBef>
                <a:spcPts val="100"/>
              </a:spcBef>
              <a:defRPr/>
            </a:pPr>
            <a:r>
              <a:rPr spc="-5" dirty="0">
                <a:latin typeface="Arial"/>
                <a:cs typeface="Arial"/>
              </a:rPr>
              <a:t>Fasorialmente</a:t>
            </a:r>
            <a:r>
              <a:rPr spc="-35" dirty="0">
                <a:latin typeface="Arial"/>
                <a:cs typeface="Arial"/>
              </a:rPr>
              <a:t> </a:t>
            </a:r>
            <a:r>
              <a:rPr dirty="0">
                <a:latin typeface="Arial"/>
                <a:cs typeface="Arial"/>
              </a:rPr>
              <a:t>es:</a:t>
            </a:r>
            <a:endParaRPr>
              <a:latin typeface="Arial"/>
              <a:cs typeface="Arial"/>
            </a:endParaRPr>
          </a:p>
        </p:txBody>
      </p:sp>
      <p:sp>
        <p:nvSpPr>
          <p:cNvPr id="6" name="object 6">
            <a:extLst>
              <a:ext uri="{FF2B5EF4-FFF2-40B4-BE49-F238E27FC236}">
                <a16:creationId xmlns:a16="http://schemas.microsoft.com/office/drawing/2014/main" id="{6427BEEF-77C6-4406-B58C-432385FEEF2B}"/>
              </a:ext>
            </a:extLst>
          </p:cNvPr>
          <p:cNvSpPr txBox="1"/>
          <p:nvPr/>
        </p:nvSpPr>
        <p:spPr>
          <a:xfrm>
            <a:off x="468313" y="4786313"/>
            <a:ext cx="720725" cy="298450"/>
          </a:xfrm>
          <a:prstGeom prst="rect">
            <a:avLst/>
          </a:prstGeom>
        </p:spPr>
        <p:txBody>
          <a:bodyPr lIns="0" tIns="12700" rIns="0" bIns="0">
            <a:spAutoFit/>
          </a:bodyPr>
          <a:lstStyle/>
          <a:p>
            <a:pPr marL="12700">
              <a:spcBef>
                <a:spcPts val="100"/>
              </a:spcBef>
              <a:defRPr/>
            </a:pPr>
            <a:r>
              <a:rPr spc="-10" dirty="0">
                <a:latin typeface="Arial"/>
                <a:cs typeface="Arial"/>
              </a:rPr>
              <a:t>Luego:</a:t>
            </a:r>
            <a:endParaRPr>
              <a:latin typeface="Arial"/>
              <a:cs typeface="Arial"/>
            </a:endParaRPr>
          </a:p>
        </p:txBody>
      </p:sp>
      <p:sp>
        <p:nvSpPr>
          <p:cNvPr id="7" name="object 7">
            <a:extLst>
              <a:ext uri="{FF2B5EF4-FFF2-40B4-BE49-F238E27FC236}">
                <a16:creationId xmlns:a16="http://schemas.microsoft.com/office/drawing/2014/main" id="{846E27D7-2C8C-4882-8EAA-0BE1A235DC0F}"/>
              </a:ext>
            </a:extLst>
          </p:cNvPr>
          <p:cNvSpPr txBox="1"/>
          <p:nvPr/>
        </p:nvSpPr>
        <p:spPr>
          <a:xfrm>
            <a:off x="468313" y="5883275"/>
            <a:ext cx="3479800" cy="300038"/>
          </a:xfrm>
          <a:prstGeom prst="rect">
            <a:avLst/>
          </a:prstGeom>
        </p:spPr>
        <p:txBody>
          <a:bodyPr lIns="0" tIns="12700" rIns="0" bIns="0">
            <a:spAutoFit/>
          </a:bodyPr>
          <a:lstStyle/>
          <a:p>
            <a:pPr marL="12700">
              <a:spcBef>
                <a:spcPts val="100"/>
              </a:spcBef>
              <a:defRPr/>
            </a:pPr>
            <a:r>
              <a:rPr spc="-35" dirty="0">
                <a:latin typeface="Arial"/>
                <a:cs typeface="Arial"/>
              </a:rPr>
              <a:t>Tensión </a:t>
            </a:r>
            <a:r>
              <a:rPr dirty="0">
                <a:latin typeface="Arial"/>
                <a:cs typeface="Arial"/>
              </a:rPr>
              <a:t>y </a:t>
            </a:r>
            <a:r>
              <a:rPr spc="-5" dirty="0">
                <a:latin typeface="Arial"/>
                <a:cs typeface="Arial"/>
              </a:rPr>
              <a:t>corriente están </a:t>
            </a:r>
            <a:r>
              <a:rPr b="1" spc="-5" dirty="0">
                <a:latin typeface="Arial"/>
                <a:cs typeface="Arial"/>
              </a:rPr>
              <a:t>en</a:t>
            </a:r>
            <a:r>
              <a:rPr b="1" spc="15" dirty="0">
                <a:latin typeface="Arial"/>
                <a:cs typeface="Arial"/>
              </a:rPr>
              <a:t> </a:t>
            </a:r>
            <a:r>
              <a:rPr b="1" spc="-5" dirty="0">
                <a:latin typeface="Arial"/>
                <a:cs typeface="Arial"/>
              </a:rPr>
              <a:t>fase</a:t>
            </a:r>
            <a:r>
              <a:rPr spc="-5" dirty="0">
                <a:latin typeface="Arial"/>
                <a:cs typeface="Arial"/>
              </a:rPr>
              <a:t>.</a:t>
            </a:r>
            <a:endParaRPr>
              <a:latin typeface="Arial"/>
              <a:cs typeface="Arial"/>
            </a:endParaRPr>
          </a:p>
        </p:txBody>
      </p:sp>
      <p:sp>
        <p:nvSpPr>
          <p:cNvPr id="64520" name="object 8">
            <a:extLst>
              <a:ext uri="{FF2B5EF4-FFF2-40B4-BE49-F238E27FC236}">
                <a16:creationId xmlns:a16="http://schemas.microsoft.com/office/drawing/2014/main" id="{8794217E-16E3-4E9D-9E24-CFBFA4DE35B4}"/>
              </a:ext>
            </a:extLst>
          </p:cNvPr>
          <p:cNvSpPr>
            <a:spLocks noChangeArrowheads="1"/>
          </p:cNvSpPr>
          <p:nvPr/>
        </p:nvSpPr>
        <p:spPr bwMode="auto">
          <a:xfrm>
            <a:off x="6605588" y="1884363"/>
            <a:ext cx="2484437" cy="1976437"/>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s-PE" altLang="en-US" sz="1800"/>
          </a:p>
        </p:txBody>
      </p:sp>
      <p:sp>
        <p:nvSpPr>
          <p:cNvPr id="64521" name="object 9">
            <a:extLst>
              <a:ext uri="{FF2B5EF4-FFF2-40B4-BE49-F238E27FC236}">
                <a16:creationId xmlns:a16="http://schemas.microsoft.com/office/drawing/2014/main" id="{5A0A2051-2FCB-497D-95AD-8CD2008416F0}"/>
              </a:ext>
            </a:extLst>
          </p:cNvPr>
          <p:cNvSpPr txBox="1">
            <a:spLocks noChangeArrowheads="1"/>
          </p:cNvSpPr>
          <p:nvPr/>
        </p:nvSpPr>
        <p:spPr bwMode="auto">
          <a:xfrm>
            <a:off x="6797675" y="3935413"/>
            <a:ext cx="62071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indent="15875">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ts val="100"/>
              </a:spcBef>
              <a:buFontTx/>
              <a:buNone/>
            </a:pPr>
            <a:r>
              <a:rPr lang="es-PE" altLang="en-US" sz="1200">
                <a:cs typeface="Arial" panose="020B0604020202020204" pitchFamily="34" charset="0"/>
              </a:rPr>
              <a:t>Dominio  temporal</a:t>
            </a:r>
          </a:p>
        </p:txBody>
      </p:sp>
      <p:sp>
        <p:nvSpPr>
          <p:cNvPr id="64522" name="object 10">
            <a:extLst>
              <a:ext uri="{FF2B5EF4-FFF2-40B4-BE49-F238E27FC236}">
                <a16:creationId xmlns:a16="http://schemas.microsoft.com/office/drawing/2014/main" id="{B395AB2A-901B-4393-9E26-A67E6D0F2945}"/>
              </a:ext>
            </a:extLst>
          </p:cNvPr>
          <p:cNvSpPr txBox="1">
            <a:spLocks noChangeArrowheads="1"/>
          </p:cNvSpPr>
          <p:nvPr/>
        </p:nvSpPr>
        <p:spPr bwMode="auto">
          <a:xfrm>
            <a:off x="8226425" y="3935413"/>
            <a:ext cx="585788"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44450" indent="-33338">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ts val="100"/>
              </a:spcBef>
              <a:buFontTx/>
              <a:buNone/>
            </a:pPr>
            <a:r>
              <a:rPr lang="es-PE" altLang="en-US" sz="1200">
                <a:cs typeface="Arial" panose="020B0604020202020204" pitchFamily="34" charset="0"/>
              </a:rPr>
              <a:t>Dominio  fasorial</a:t>
            </a:r>
          </a:p>
        </p:txBody>
      </p:sp>
      <p:sp>
        <p:nvSpPr>
          <p:cNvPr id="64523" name="object 11">
            <a:extLst>
              <a:ext uri="{FF2B5EF4-FFF2-40B4-BE49-F238E27FC236}">
                <a16:creationId xmlns:a16="http://schemas.microsoft.com/office/drawing/2014/main" id="{151F9F25-D6F7-4737-8601-9B2391B29087}"/>
              </a:ext>
            </a:extLst>
          </p:cNvPr>
          <p:cNvSpPr>
            <a:spLocks noChangeArrowheads="1"/>
          </p:cNvSpPr>
          <p:nvPr/>
        </p:nvSpPr>
        <p:spPr bwMode="auto">
          <a:xfrm>
            <a:off x="900113" y="2257425"/>
            <a:ext cx="1439862" cy="23495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s-PE" altLang="en-US" sz="1800"/>
          </a:p>
        </p:txBody>
      </p:sp>
      <p:sp>
        <p:nvSpPr>
          <p:cNvPr id="64524" name="object 12">
            <a:extLst>
              <a:ext uri="{FF2B5EF4-FFF2-40B4-BE49-F238E27FC236}">
                <a16:creationId xmlns:a16="http://schemas.microsoft.com/office/drawing/2014/main" id="{9F96F95D-223B-4242-AD2B-88790E6F1D67}"/>
              </a:ext>
            </a:extLst>
          </p:cNvPr>
          <p:cNvSpPr>
            <a:spLocks noChangeArrowheads="1"/>
          </p:cNvSpPr>
          <p:nvPr/>
        </p:nvSpPr>
        <p:spPr bwMode="auto">
          <a:xfrm>
            <a:off x="900113" y="3025775"/>
            <a:ext cx="2114550" cy="28575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s-PE" altLang="en-US" sz="1800"/>
          </a:p>
        </p:txBody>
      </p:sp>
      <p:sp>
        <p:nvSpPr>
          <p:cNvPr id="64525" name="object 13">
            <a:extLst>
              <a:ext uri="{FF2B5EF4-FFF2-40B4-BE49-F238E27FC236}">
                <a16:creationId xmlns:a16="http://schemas.microsoft.com/office/drawing/2014/main" id="{9377F2BF-9415-4A0C-BF92-BD096400256F}"/>
              </a:ext>
            </a:extLst>
          </p:cNvPr>
          <p:cNvSpPr>
            <a:spLocks noChangeArrowheads="1"/>
          </p:cNvSpPr>
          <p:nvPr/>
        </p:nvSpPr>
        <p:spPr bwMode="auto">
          <a:xfrm>
            <a:off x="865188" y="4137025"/>
            <a:ext cx="1008062" cy="334963"/>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s-PE" altLang="en-US" sz="1800"/>
          </a:p>
        </p:txBody>
      </p:sp>
      <p:sp>
        <p:nvSpPr>
          <p:cNvPr id="64526" name="object 14">
            <a:extLst>
              <a:ext uri="{FF2B5EF4-FFF2-40B4-BE49-F238E27FC236}">
                <a16:creationId xmlns:a16="http://schemas.microsoft.com/office/drawing/2014/main" id="{893D9740-3889-433B-B1CA-3EF55647813E}"/>
              </a:ext>
            </a:extLst>
          </p:cNvPr>
          <p:cNvSpPr>
            <a:spLocks noChangeArrowheads="1"/>
          </p:cNvSpPr>
          <p:nvPr/>
        </p:nvSpPr>
        <p:spPr bwMode="auto">
          <a:xfrm>
            <a:off x="3055938" y="2276475"/>
            <a:ext cx="795337" cy="284163"/>
          </a:xfrm>
          <a:prstGeom prst="rect">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s-PE" altLang="en-US" sz="1800"/>
          </a:p>
        </p:txBody>
      </p:sp>
      <p:sp>
        <p:nvSpPr>
          <p:cNvPr id="64527" name="object 15">
            <a:extLst>
              <a:ext uri="{FF2B5EF4-FFF2-40B4-BE49-F238E27FC236}">
                <a16:creationId xmlns:a16="http://schemas.microsoft.com/office/drawing/2014/main" id="{92C74E93-EE48-4E23-BE3E-2830412DFA55}"/>
              </a:ext>
            </a:extLst>
          </p:cNvPr>
          <p:cNvSpPr>
            <a:spLocks noChangeArrowheads="1"/>
          </p:cNvSpPr>
          <p:nvPr/>
        </p:nvSpPr>
        <p:spPr bwMode="auto">
          <a:xfrm>
            <a:off x="762000" y="5319713"/>
            <a:ext cx="671513" cy="234950"/>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s-PE" altLang="en-US" sz="1800"/>
          </a:p>
        </p:txBody>
      </p:sp>
      <p:sp>
        <p:nvSpPr>
          <p:cNvPr id="64528" name="object 16">
            <a:extLst>
              <a:ext uri="{FF2B5EF4-FFF2-40B4-BE49-F238E27FC236}">
                <a16:creationId xmlns:a16="http://schemas.microsoft.com/office/drawing/2014/main" id="{D6FE6BF6-7A24-4AE0-8282-C4295C01883C}"/>
              </a:ext>
            </a:extLst>
          </p:cNvPr>
          <p:cNvSpPr>
            <a:spLocks noChangeArrowheads="1"/>
          </p:cNvSpPr>
          <p:nvPr/>
        </p:nvSpPr>
        <p:spPr bwMode="auto">
          <a:xfrm>
            <a:off x="6400800" y="4919663"/>
            <a:ext cx="2708275" cy="1938337"/>
          </a:xfrm>
          <a:prstGeom prst="rect">
            <a:avLst/>
          </a:prstGeom>
          <a:blipFill dpi="0" rotWithShape="1">
            <a:blip r:embed="rId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s-PE" altLang="en-US" sz="180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object 2">
            <a:extLst>
              <a:ext uri="{FF2B5EF4-FFF2-40B4-BE49-F238E27FC236}">
                <a16:creationId xmlns:a16="http://schemas.microsoft.com/office/drawing/2014/main" id="{F8F74332-B969-4D46-B45D-089F59D189AE}"/>
              </a:ext>
            </a:extLst>
          </p:cNvPr>
          <p:cNvSpPr>
            <a:spLocks/>
          </p:cNvSpPr>
          <p:nvPr/>
        </p:nvSpPr>
        <p:spPr bwMode="auto">
          <a:xfrm>
            <a:off x="0" y="6092825"/>
            <a:ext cx="2195513" cy="766763"/>
          </a:xfrm>
          <a:custGeom>
            <a:avLst/>
            <a:gdLst>
              <a:gd name="T0" fmla="*/ 0 w 2195830"/>
              <a:gd name="T1" fmla="*/ 767628 h 766445"/>
              <a:gd name="T2" fmla="*/ 2194435 w 2195830"/>
              <a:gd name="T3" fmla="*/ 767628 h 766445"/>
              <a:gd name="T4" fmla="*/ 2194435 w 2195830"/>
              <a:gd name="T5" fmla="*/ 0 h 766445"/>
              <a:gd name="T6" fmla="*/ 0 w 2195830"/>
              <a:gd name="T7" fmla="*/ 0 h 766445"/>
              <a:gd name="T8" fmla="*/ 0 w 2195830"/>
              <a:gd name="T9" fmla="*/ 767628 h 7664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95830" h="766445">
                <a:moveTo>
                  <a:pt x="0" y="766356"/>
                </a:moveTo>
                <a:lnTo>
                  <a:pt x="2195703" y="766356"/>
                </a:lnTo>
                <a:lnTo>
                  <a:pt x="2195703" y="0"/>
                </a:lnTo>
                <a:lnTo>
                  <a:pt x="0" y="0"/>
                </a:lnTo>
                <a:lnTo>
                  <a:pt x="0" y="7663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5539" name="object 3">
            <a:extLst>
              <a:ext uri="{FF2B5EF4-FFF2-40B4-BE49-F238E27FC236}">
                <a16:creationId xmlns:a16="http://schemas.microsoft.com/office/drawing/2014/main" id="{99D52273-D4FF-43C6-B347-EBF96E354917}"/>
              </a:ext>
            </a:extLst>
          </p:cNvPr>
          <p:cNvSpPr>
            <a:spLocks noGrp="1"/>
          </p:cNvSpPr>
          <p:nvPr>
            <p:ph type="title"/>
          </p:nvPr>
        </p:nvSpPr>
        <p:spPr/>
        <p:txBody>
          <a:bodyPr lIns="0" tIns="12065" rIns="0" bIns="0">
            <a:spAutoFit/>
          </a:bodyPr>
          <a:lstStyle/>
          <a:p>
            <a:pPr marL="241300" indent="-228600">
              <a:spcBef>
                <a:spcPts val="100"/>
              </a:spcBef>
            </a:pPr>
            <a:r>
              <a:rPr lang="es-PE" altLang="en-US"/>
              <a:t>RELACIONES FASORIALES DE  ELEMENTOS DE CIRCUITOS</a:t>
            </a:r>
          </a:p>
        </p:txBody>
      </p:sp>
      <p:sp>
        <p:nvSpPr>
          <p:cNvPr id="4" name="object 4">
            <a:extLst>
              <a:ext uri="{FF2B5EF4-FFF2-40B4-BE49-F238E27FC236}">
                <a16:creationId xmlns:a16="http://schemas.microsoft.com/office/drawing/2014/main" id="{9FEC5F52-DE0C-4144-8A49-C7BFDE05FE07}"/>
              </a:ext>
            </a:extLst>
          </p:cNvPr>
          <p:cNvSpPr txBox="1"/>
          <p:nvPr/>
        </p:nvSpPr>
        <p:spPr>
          <a:xfrm>
            <a:off x="468313" y="1493838"/>
            <a:ext cx="3690937" cy="1397000"/>
          </a:xfrm>
          <a:prstGeom prst="rect">
            <a:avLst/>
          </a:prstGeom>
        </p:spPr>
        <p:txBody>
          <a:bodyPr lIns="0" tIns="12700" rIns="0" bIns="0">
            <a:spAutoFit/>
          </a:bodyPr>
          <a:lstStyle/>
          <a:p>
            <a:pPr marL="12700">
              <a:spcBef>
                <a:spcPts val="100"/>
              </a:spcBef>
              <a:defRPr/>
            </a:pPr>
            <a:r>
              <a:rPr b="1" spc="-10" dirty="0">
                <a:latin typeface="Arial"/>
                <a:cs typeface="Arial"/>
              </a:rPr>
              <a:t>INDUCTOR</a:t>
            </a:r>
            <a:endParaRPr>
              <a:latin typeface="Arial"/>
              <a:cs typeface="Arial"/>
            </a:endParaRPr>
          </a:p>
          <a:p>
            <a:pPr marL="12700">
              <a:defRPr/>
            </a:pPr>
            <a:r>
              <a:rPr spc="-5" dirty="0">
                <a:latin typeface="Arial"/>
                <a:cs typeface="Arial"/>
              </a:rPr>
              <a:t>Si la corriente por el INDUCTOR</a:t>
            </a:r>
            <a:r>
              <a:rPr spc="-10" dirty="0">
                <a:latin typeface="Arial"/>
                <a:cs typeface="Arial"/>
              </a:rPr>
              <a:t> </a:t>
            </a:r>
            <a:r>
              <a:rPr dirty="0">
                <a:latin typeface="Arial"/>
                <a:cs typeface="Arial"/>
              </a:rPr>
              <a:t>es:</a:t>
            </a:r>
            <a:endParaRPr>
              <a:latin typeface="Arial"/>
              <a:cs typeface="Arial"/>
            </a:endParaRPr>
          </a:p>
          <a:p>
            <a:pPr>
              <a:defRPr/>
            </a:pPr>
            <a:endParaRPr sz="2000">
              <a:latin typeface="Times New Roman"/>
              <a:cs typeface="Times New Roman"/>
            </a:endParaRPr>
          </a:p>
          <a:p>
            <a:pPr>
              <a:spcBef>
                <a:spcPts val="5"/>
              </a:spcBef>
              <a:defRPr/>
            </a:pPr>
            <a:endParaRPr sz="1750">
              <a:latin typeface="Times New Roman"/>
              <a:cs typeface="Times New Roman"/>
            </a:endParaRPr>
          </a:p>
          <a:p>
            <a:pPr marL="12700">
              <a:defRPr/>
            </a:pPr>
            <a:r>
              <a:rPr spc="-5" dirty="0">
                <a:latin typeface="Arial"/>
                <a:cs typeface="Arial"/>
              </a:rPr>
              <a:t>La tensión </a:t>
            </a:r>
            <a:r>
              <a:rPr dirty="0">
                <a:latin typeface="Arial"/>
                <a:cs typeface="Arial"/>
              </a:rPr>
              <a:t>es:</a:t>
            </a:r>
            <a:endParaRPr>
              <a:latin typeface="Arial"/>
              <a:cs typeface="Arial"/>
            </a:endParaRPr>
          </a:p>
        </p:txBody>
      </p:sp>
      <p:sp>
        <p:nvSpPr>
          <p:cNvPr id="5" name="object 5">
            <a:extLst>
              <a:ext uri="{FF2B5EF4-FFF2-40B4-BE49-F238E27FC236}">
                <a16:creationId xmlns:a16="http://schemas.microsoft.com/office/drawing/2014/main" id="{0C1DDFE3-A8D4-4C5A-A6EB-C64DABD6D993}"/>
              </a:ext>
            </a:extLst>
          </p:cNvPr>
          <p:cNvSpPr txBox="1"/>
          <p:nvPr/>
        </p:nvSpPr>
        <p:spPr>
          <a:xfrm>
            <a:off x="468313" y="3962400"/>
            <a:ext cx="1843087" cy="300038"/>
          </a:xfrm>
          <a:prstGeom prst="rect">
            <a:avLst/>
          </a:prstGeom>
        </p:spPr>
        <p:txBody>
          <a:bodyPr lIns="0" tIns="12700" rIns="0" bIns="0">
            <a:spAutoFit/>
          </a:bodyPr>
          <a:lstStyle/>
          <a:p>
            <a:pPr marL="12700">
              <a:spcBef>
                <a:spcPts val="100"/>
              </a:spcBef>
              <a:defRPr/>
            </a:pPr>
            <a:r>
              <a:rPr spc="-5" dirty="0">
                <a:latin typeface="Arial"/>
                <a:cs typeface="Arial"/>
              </a:rPr>
              <a:t>Fasorialmente</a:t>
            </a:r>
            <a:r>
              <a:rPr spc="-35" dirty="0">
                <a:latin typeface="Arial"/>
                <a:cs typeface="Arial"/>
              </a:rPr>
              <a:t> </a:t>
            </a:r>
            <a:r>
              <a:rPr dirty="0">
                <a:latin typeface="Arial"/>
                <a:cs typeface="Arial"/>
              </a:rPr>
              <a:t>es:</a:t>
            </a:r>
            <a:endParaRPr>
              <a:latin typeface="Arial"/>
              <a:cs typeface="Arial"/>
            </a:endParaRPr>
          </a:p>
        </p:txBody>
      </p:sp>
      <p:sp>
        <p:nvSpPr>
          <p:cNvPr id="6" name="object 6">
            <a:extLst>
              <a:ext uri="{FF2B5EF4-FFF2-40B4-BE49-F238E27FC236}">
                <a16:creationId xmlns:a16="http://schemas.microsoft.com/office/drawing/2014/main" id="{973E2FDD-8F97-47DA-B3BB-FFECBE3F1613}"/>
              </a:ext>
            </a:extLst>
          </p:cNvPr>
          <p:cNvSpPr txBox="1"/>
          <p:nvPr/>
        </p:nvSpPr>
        <p:spPr>
          <a:xfrm>
            <a:off x="468313" y="5059363"/>
            <a:ext cx="720725" cy="300037"/>
          </a:xfrm>
          <a:prstGeom prst="rect">
            <a:avLst/>
          </a:prstGeom>
        </p:spPr>
        <p:txBody>
          <a:bodyPr lIns="0" tIns="12700" rIns="0" bIns="0">
            <a:spAutoFit/>
          </a:bodyPr>
          <a:lstStyle/>
          <a:p>
            <a:pPr marL="12700">
              <a:spcBef>
                <a:spcPts val="100"/>
              </a:spcBef>
              <a:defRPr/>
            </a:pPr>
            <a:r>
              <a:rPr spc="-10" dirty="0">
                <a:latin typeface="Arial"/>
                <a:cs typeface="Arial"/>
              </a:rPr>
              <a:t>Luego:</a:t>
            </a:r>
            <a:endParaRPr>
              <a:latin typeface="Arial"/>
              <a:cs typeface="Arial"/>
            </a:endParaRPr>
          </a:p>
        </p:txBody>
      </p:sp>
      <p:sp>
        <p:nvSpPr>
          <p:cNvPr id="7" name="object 7">
            <a:extLst>
              <a:ext uri="{FF2B5EF4-FFF2-40B4-BE49-F238E27FC236}">
                <a16:creationId xmlns:a16="http://schemas.microsoft.com/office/drawing/2014/main" id="{044D815A-2AE5-4DEF-AD14-A8C013E8A80B}"/>
              </a:ext>
            </a:extLst>
          </p:cNvPr>
          <p:cNvSpPr txBox="1"/>
          <p:nvPr/>
        </p:nvSpPr>
        <p:spPr>
          <a:xfrm>
            <a:off x="468313" y="6157913"/>
            <a:ext cx="4065587" cy="300037"/>
          </a:xfrm>
          <a:prstGeom prst="rect">
            <a:avLst/>
          </a:prstGeom>
        </p:spPr>
        <p:txBody>
          <a:bodyPr lIns="0" tIns="12700" rIns="0" bIns="0">
            <a:spAutoFit/>
          </a:bodyPr>
          <a:lstStyle/>
          <a:p>
            <a:pPr marL="12700">
              <a:spcBef>
                <a:spcPts val="100"/>
              </a:spcBef>
              <a:defRPr/>
            </a:pPr>
            <a:r>
              <a:rPr spc="-5" dirty="0">
                <a:latin typeface="Arial"/>
                <a:cs typeface="Arial"/>
              </a:rPr>
              <a:t>La corriente se atrasa 90° de la</a:t>
            </a:r>
            <a:r>
              <a:rPr spc="40" dirty="0">
                <a:latin typeface="Arial"/>
                <a:cs typeface="Arial"/>
              </a:rPr>
              <a:t> </a:t>
            </a:r>
            <a:r>
              <a:rPr spc="-5" dirty="0">
                <a:latin typeface="Arial"/>
                <a:cs typeface="Arial"/>
              </a:rPr>
              <a:t>tensión.</a:t>
            </a:r>
            <a:endParaRPr>
              <a:latin typeface="Arial"/>
              <a:cs typeface="Arial"/>
            </a:endParaRPr>
          </a:p>
        </p:txBody>
      </p:sp>
      <p:sp>
        <p:nvSpPr>
          <p:cNvPr id="65544" name="object 8">
            <a:extLst>
              <a:ext uri="{FF2B5EF4-FFF2-40B4-BE49-F238E27FC236}">
                <a16:creationId xmlns:a16="http://schemas.microsoft.com/office/drawing/2014/main" id="{43CD0027-7678-4304-830D-0C99752B2097}"/>
              </a:ext>
            </a:extLst>
          </p:cNvPr>
          <p:cNvSpPr txBox="1">
            <a:spLocks noChangeArrowheads="1"/>
          </p:cNvSpPr>
          <p:nvPr/>
        </p:nvSpPr>
        <p:spPr bwMode="auto">
          <a:xfrm>
            <a:off x="6797675" y="3935413"/>
            <a:ext cx="62071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indent="15875">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ts val="100"/>
              </a:spcBef>
              <a:buFontTx/>
              <a:buNone/>
            </a:pPr>
            <a:r>
              <a:rPr lang="es-PE" altLang="en-US" sz="1200">
                <a:cs typeface="Arial" panose="020B0604020202020204" pitchFamily="34" charset="0"/>
              </a:rPr>
              <a:t>Dominio  temporal</a:t>
            </a:r>
          </a:p>
        </p:txBody>
      </p:sp>
      <p:sp>
        <p:nvSpPr>
          <p:cNvPr id="65545" name="object 9">
            <a:extLst>
              <a:ext uri="{FF2B5EF4-FFF2-40B4-BE49-F238E27FC236}">
                <a16:creationId xmlns:a16="http://schemas.microsoft.com/office/drawing/2014/main" id="{A0A54696-7FEC-4F46-B642-486136C39A10}"/>
              </a:ext>
            </a:extLst>
          </p:cNvPr>
          <p:cNvSpPr txBox="1">
            <a:spLocks noChangeArrowheads="1"/>
          </p:cNvSpPr>
          <p:nvPr/>
        </p:nvSpPr>
        <p:spPr bwMode="auto">
          <a:xfrm>
            <a:off x="8226425" y="3935413"/>
            <a:ext cx="585788"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44450" indent="-33338">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ts val="100"/>
              </a:spcBef>
              <a:buFontTx/>
              <a:buNone/>
            </a:pPr>
            <a:r>
              <a:rPr lang="es-PE" altLang="en-US" sz="1200">
                <a:cs typeface="Arial" panose="020B0604020202020204" pitchFamily="34" charset="0"/>
              </a:rPr>
              <a:t>Dominio  fasorial</a:t>
            </a:r>
          </a:p>
        </p:txBody>
      </p:sp>
      <p:sp>
        <p:nvSpPr>
          <p:cNvPr id="65546" name="object 10">
            <a:extLst>
              <a:ext uri="{FF2B5EF4-FFF2-40B4-BE49-F238E27FC236}">
                <a16:creationId xmlns:a16="http://schemas.microsoft.com/office/drawing/2014/main" id="{85F3AB0E-6ABF-45F3-8187-6F2A5927410F}"/>
              </a:ext>
            </a:extLst>
          </p:cNvPr>
          <p:cNvSpPr>
            <a:spLocks noChangeArrowheads="1"/>
          </p:cNvSpPr>
          <p:nvPr/>
        </p:nvSpPr>
        <p:spPr bwMode="auto">
          <a:xfrm>
            <a:off x="900113" y="2257425"/>
            <a:ext cx="1439862" cy="2349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s-PE" altLang="en-US" sz="1800"/>
          </a:p>
        </p:txBody>
      </p:sp>
      <p:sp>
        <p:nvSpPr>
          <p:cNvPr id="65547" name="object 11">
            <a:extLst>
              <a:ext uri="{FF2B5EF4-FFF2-40B4-BE49-F238E27FC236}">
                <a16:creationId xmlns:a16="http://schemas.microsoft.com/office/drawing/2014/main" id="{29387FBE-B818-4066-A7FD-D34326832B3E}"/>
              </a:ext>
            </a:extLst>
          </p:cNvPr>
          <p:cNvSpPr>
            <a:spLocks noChangeArrowheads="1"/>
          </p:cNvSpPr>
          <p:nvPr/>
        </p:nvSpPr>
        <p:spPr bwMode="auto">
          <a:xfrm>
            <a:off x="3055938" y="2276475"/>
            <a:ext cx="795337" cy="284163"/>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s-PE" altLang="en-US" sz="1800"/>
          </a:p>
        </p:txBody>
      </p:sp>
      <p:sp>
        <p:nvSpPr>
          <p:cNvPr id="65548" name="object 12">
            <a:extLst>
              <a:ext uri="{FF2B5EF4-FFF2-40B4-BE49-F238E27FC236}">
                <a16:creationId xmlns:a16="http://schemas.microsoft.com/office/drawing/2014/main" id="{0CC16D6A-CED4-4B57-8AD9-8F4B634943E3}"/>
              </a:ext>
            </a:extLst>
          </p:cNvPr>
          <p:cNvSpPr>
            <a:spLocks noChangeArrowheads="1"/>
          </p:cNvSpPr>
          <p:nvPr/>
        </p:nvSpPr>
        <p:spPr bwMode="auto">
          <a:xfrm>
            <a:off x="6902450" y="1993900"/>
            <a:ext cx="2227263" cy="189865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s-PE" altLang="en-US" sz="1800"/>
          </a:p>
        </p:txBody>
      </p:sp>
      <p:sp>
        <p:nvSpPr>
          <p:cNvPr id="65549" name="object 13">
            <a:extLst>
              <a:ext uri="{FF2B5EF4-FFF2-40B4-BE49-F238E27FC236}">
                <a16:creationId xmlns:a16="http://schemas.microsoft.com/office/drawing/2014/main" id="{52A65421-1446-4A7D-B305-0FB1FB039431}"/>
              </a:ext>
            </a:extLst>
          </p:cNvPr>
          <p:cNvSpPr>
            <a:spLocks noChangeArrowheads="1"/>
          </p:cNvSpPr>
          <p:nvPr/>
        </p:nvSpPr>
        <p:spPr bwMode="auto">
          <a:xfrm>
            <a:off x="6011863" y="4776788"/>
            <a:ext cx="3117850" cy="2081212"/>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s-PE" altLang="en-US" sz="1800"/>
          </a:p>
        </p:txBody>
      </p:sp>
      <p:sp>
        <p:nvSpPr>
          <p:cNvPr id="65550" name="object 14">
            <a:extLst>
              <a:ext uri="{FF2B5EF4-FFF2-40B4-BE49-F238E27FC236}">
                <a16:creationId xmlns:a16="http://schemas.microsoft.com/office/drawing/2014/main" id="{400045C9-3729-4E85-A0E4-13092C529994}"/>
              </a:ext>
            </a:extLst>
          </p:cNvPr>
          <p:cNvSpPr>
            <a:spLocks noChangeArrowheads="1"/>
          </p:cNvSpPr>
          <p:nvPr/>
        </p:nvSpPr>
        <p:spPr bwMode="auto">
          <a:xfrm>
            <a:off x="900113" y="3057525"/>
            <a:ext cx="2417762" cy="461963"/>
          </a:xfrm>
          <a:prstGeom prst="rect">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s-PE" altLang="en-US" sz="1800"/>
          </a:p>
        </p:txBody>
      </p:sp>
      <p:sp>
        <p:nvSpPr>
          <p:cNvPr id="65551" name="object 15">
            <a:extLst>
              <a:ext uri="{FF2B5EF4-FFF2-40B4-BE49-F238E27FC236}">
                <a16:creationId xmlns:a16="http://schemas.microsoft.com/office/drawing/2014/main" id="{47E27EA0-E832-40D2-874C-6C4A6E81F579}"/>
              </a:ext>
            </a:extLst>
          </p:cNvPr>
          <p:cNvSpPr>
            <a:spLocks noChangeArrowheads="1"/>
          </p:cNvSpPr>
          <p:nvPr/>
        </p:nvSpPr>
        <p:spPr bwMode="auto">
          <a:xfrm>
            <a:off x="865188" y="3627438"/>
            <a:ext cx="2317750" cy="268287"/>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s-PE" altLang="en-US" sz="1800"/>
          </a:p>
        </p:txBody>
      </p:sp>
      <p:sp>
        <p:nvSpPr>
          <p:cNvPr id="65552" name="object 16">
            <a:extLst>
              <a:ext uri="{FF2B5EF4-FFF2-40B4-BE49-F238E27FC236}">
                <a16:creationId xmlns:a16="http://schemas.microsoft.com/office/drawing/2014/main" id="{CC4894ED-D64F-4F08-B19C-12540D6DC4DB}"/>
              </a:ext>
            </a:extLst>
          </p:cNvPr>
          <p:cNvSpPr>
            <a:spLocks noChangeArrowheads="1"/>
          </p:cNvSpPr>
          <p:nvPr/>
        </p:nvSpPr>
        <p:spPr bwMode="auto">
          <a:xfrm>
            <a:off x="831850" y="4565650"/>
            <a:ext cx="4171950" cy="385763"/>
          </a:xfrm>
          <a:prstGeom prst="rect">
            <a:avLst/>
          </a:prstGeom>
          <a:blipFill dpi="0" rotWithShape="1">
            <a:blip r:embed="rId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s-PE" altLang="en-US" sz="1800"/>
          </a:p>
        </p:txBody>
      </p:sp>
      <p:sp>
        <p:nvSpPr>
          <p:cNvPr id="65553" name="object 17">
            <a:extLst>
              <a:ext uri="{FF2B5EF4-FFF2-40B4-BE49-F238E27FC236}">
                <a16:creationId xmlns:a16="http://schemas.microsoft.com/office/drawing/2014/main" id="{3676A195-B715-44E3-A856-4077FCAAF231}"/>
              </a:ext>
            </a:extLst>
          </p:cNvPr>
          <p:cNvSpPr>
            <a:spLocks noChangeArrowheads="1"/>
          </p:cNvSpPr>
          <p:nvPr/>
        </p:nvSpPr>
        <p:spPr bwMode="auto">
          <a:xfrm>
            <a:off x="833438" y="5522913"/>
            <a:ext cx="771525" cy="277812"/>
          </a:xfrm>
          <a:prstGeom prst="rect">
            <a:avLst/>
          </a:prstGeom>
          <a:blipFill dpi="0" rotWithShape="1">
            <a:blip r:embed="rId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s-PE" altLang="en-US" sz="180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object 2">
            <a:extLst>
              <a:ext uri="{FF2B5EF4-FFF2-40B4-BE49-F238E27FC236}">
                <a16:creationId xmlns:a16="http://schemas.microsoft.com/office/drawing/2014/main" id="{8CF92016-6E3C-4AF3-A6C9-B16D215D479C}"/>
              </a:ext>
            </a:extLst>
          </p:cNvPr>
          <p:cNvSpPr>
            <a:spLocks/>
          </p:cNvSpPr>
          <p:nvPr/>
        </p:nvSpPr>
        <p:spPr bwMode="auto">
          <a:xfrm>
            <a:off x="0" y="6092825"/>
            <a:ext cx="2195513" cy="766763"/>
          </a:xfrm>
          <a:custGeom>
            <a:avLst/>
            <a:gdLst>
              <a:gd name="T0" fmla="*/ 0 w 2195830"/>
              <a:gd name="T1" fmla="*/ 767628 h 766445"/>
              <a:gd name="T2" fmla="*/ 2194435 w 2195830"/>
              <a:gd name="T3" fmla="*/ 767628 h 766445"/>
              <a:gd name="T4" fmla="*/ 2194435 w 2195830"/>
              <a:gd name="T5" fmla="*/ 0 h 766445"/>
              <a:gd name="T6" fmla="*/ 0 w 2195830"/>
              <a:gd name="T7" fmla="*/ 0 h 766445"/>
              <a:gd name="T8" fmla="*/ 0 w 2195830"/>
              <a:gd name="T9" fmla="*/ 767628 h 7664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95830" h="766445">
                <a:moveTo>
                  <a:pt x="0" y="766356"/>
                </a:moveTo>
                <a:lnTo>
                  <a:pt x="2195703" y="766356"/>
                </a:lnTo>
                <a:lnTo>
                  <a:pt x="2195703" y="0"/>
                </a:lnTo>
                <a:lnTo>
                  <a:pt x="0" y="0"/>
                </a:lnTo>
                <a:lnTo>
                  <a:pt x="0" y="7663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6563" name="object 3">
            <a:extLst>
              <a:ext uri="{FF2B5EF4-FFF2-40B4-BE49-F238E27FC236}">
                <a16:creationId xmlns:a16="http://schemas.microsoft.com/office/drawing/2014/main" id="{8EAE419D-D726-4440-B599-81CE048246A3}"/>
              </a:ext>
            </a:extLst>
          </p:cNvPr>
          <p:cNvSpPr>
            <a:spLocks noGrp="1"/>
          </p:cNvSpPr>
          <p:nvPr>
            <p:ph type="title"/>
          </p:nvPr>
        </p:nvSpPr>
        <p:spPr/>
        <p:txBody>
          <a:bodyPr lIns="0" tIns="12065" rIns="0" bIns="0">
            <a:spAutoFit/>
          </a:bodyPr>
          <a:lstStyle/>
          <a:p>
            <a:pPr marL="241300" indent="-228600">
              <a:spcBef>
                <a:spcPts val="100"/>
              </a:spcBef>
            </a:pPr>
            <a:r>
              <a:rPr lang="es-PE" altLang="en-US"/>
              <a:t>RELACIONES FASORIALES DE  ELEMENTOS DE CIRCUITOS</a:t>
            </a:r>
          </a:p>
        </p:txBody>
      </p:sp>
      <p:sp>
        <p:nvSpPr>
          <p:cNvPr id="4" name="object 4">
            <a:extLst>
              <a:ext uri="{FF2B5EF4-FFF2-40B4-BE49-F238E27FC236}">
                <a16:creationId xmlns:a16="http://schemas.microsoft.com/office/drawing/2014/main" id="{57B037DA-C853-4A43-AAEB-128DCCB419BD}"/>
              </a:ext>
            </a:extLst>
          </p:cNvPr>
          <p:cNvSpPr txBox="1"/>
          <p:nvPr/>
        </p:nvSpPr>
        <p:spPr>
          <a:xfrm>
            <a:off x="468313" y="1493838"/>
            <a:ext cx="3802062" cy="1397000"/>
          </a:xfrm>
          <a:prstGeom prst="rect">
            <a:avLst/>
          </a:prstGeom>
        </p:spPr>
        <p:txBody>
          <a:bodyPr lIns="0" tIns="12700" rIns="0" bIns="0">
            <a:spAutoFit/>
          </a:bodyPr>
          <a:lstStyle/>
          <a:p>
            <a:pPr marL="12700">
              <a:spcBef>
                <a:spcPts val="100"/>
              </a:spcBef>
              <a:defRPr/>
            </a:pPr>
            <a:r>
              <a:rPr b="1" spc="-30" dirty="0">
                <a:latin typeface="Arial"/>
                <a:cs typeface="Arial"/>
              </a:rPr>
              <a:t>CAPACITOR</a:t>
            </a:r>
            <a:endParaRPr>
              <a:latin typeface="Arial"/>
              <a:cs typeface="Arial"/>
            </a:endParaRPr>
          </a:p>
          <a:p>
            <a:pPr marL="12700">
              <a:defRPr/>
            </a:pPr>
            <a:r>
              <a:rPr spc="-5" dirty="0">
                <a:latin typeface="Arial"/>
                <a:cs typeface="Arial"/>
              </a:rPr>
              <a:t>Si la corriente por el </a:t>
            </a:r>
            <a:r>
              <a:rPr spc="-20" dirty="0">
                <a:latin typeface="Arial"/>
                <a:cs typeface="Arial"/>
              </a:rPr>
              <a:t>CAPACITOR</a:t>
            </a:r>
            <a:r>
              <a:rPr dirty="0">
                <a:latin typeface="Arial"/>
                <a:cs typeface="Arial"/>
              </a:rPr>
              <a:t> es:</a:t>
            </a:r>
            <a:endParaRPr>
              <a:latin typeface="Arial"/>
              <a:cs typeface="Arial"/>
            </a:endParaRPr>
          </a:p>
          <a:p>
            <a:pPr>
              <a:defRPr/>
            </a:pPr>
            <a:endParaRPr sz="2000">
              <a:latin typeface="Times New Roman"/>
              <a:cs typeface="Times New Roman"/>
            </a:endParaRPr>
          </a:p>
          <a:p>
            <a:pPr>
              <a:spcBef>
                <a:spcPts val="5"/>
              </a:spcBef>
              <a:defRPr/>
            </a:pPr>
            <a:endParaRPr sz="1750">
              <a:latin typeface="Times New Roman"/>
              <a:cs typeface="Times New Roman"/>
            </a:endParaRPr>
          </a:p>
          <a:p>
            <a:pPr marL="12700">
              <a:defRPr/>
            </a:pPr>
            <a:r>
              <a:rPr spc="-5" dirty="0">
                <a:latin typeface="Arial"/>
                <a:cs typeface="Arial"/>
              </a:rPr>
              <a:t>La tensión </a:t>
            </a:r>
            <a:r>
              <a:rPr dirty="0">
                <a:latin typeface="Arial"/>
                <a:cs typeface="Arial"/>
              </a:rPr>
              <a:t>es:</a:t>
            </a:r>
            <a:endParaRPr>
              <a:latin typeface="Arial"/>
              <a:cs typeface="Arial"/>
            </a:endParaRPr>
          </a:p>
        </p:txBody>
      </p:sp>
      <p:sp>
        <p:nvSpPr>
          <p:cNvPr id="5" name="object 5">
            <a:extLst>
              <a:ext uri="{FF2B5EF4-FFF2-40B4-BE49-F238E27FC236}">
                <a16:creationId xmlns:a16="http://schemas.microsoft.com/office/drawing/2014/main" id="{D26899B0-8BC6-4299-B99F-5E4DBA7A66C4}"/>
              </a:ext>
            </a:extLst>
          </p:cNvPr>
          <p:cNvSpPr txBox="1"/>
          <p:nvPr/>
        </p:nvSpPr>
        <p:spPr>
          <a:xfrm>
            <a:off x="468313" y="3962400"/>
            <a:ext cx="3390900" cy="300038"/>
          </a:xfrm>
          <a:prstGeom prst="rect">
            <a:avLst/>
          </a:prstGeom>
        </p:spPr>
        <p:txBody>
          <a:bodyPr lIns="0" tIns="12700" rIns="0" bIns="0">
            <a:spAutoFit/>
          </a:bodyPr>
          <a:lstStyle/>
          <a:p>
            <a:pPr marL="12700">
              <a:spcBef>
                <a:spcPts val="100"/>
              </a:spcBef>
              <a:defRPr/>
            </a:pPr>
            <a:r>
              <a:rPr spc="-5" dirty="0">
                <a:latin typeface="Arial"/>
                <a:cs typeface="Arial"/>
              </a:rPr>
              <a:t>Luego, se puede comprobar</a:t>
            </a:r>
            <a:r>
              <a:rPr spc="5" dirty="0">
                <a:latin typeface="Arial"/>
                <a:cs typeface="Arial"/>
              </a:rPr>
              <a:t> </a:t>
            </a:r>
            <a:r>
              <a:rPr spc="-5" dirty="0">
                <a:latin typeface="Arial"/>
                <a:cs typeface="Arial"/>
              </a:rPr>
              <a:t>que:</a:t>
            </a:r>
            <a:endParaRPr>
              <a:latin typeface="Arial"/>
              <a:cs typeface="Arial"/>
            </a:endParaRPr>
          </a:p>
        </p:txBody>
      </p:sp>
      <p:sp>
        <p:nvSpPr>
          <p:cNvPr id="6" name="object 6">
            <a:extLst>
              <a:ext uri="{FF2B5EF4-FFF2-40B4-BE49-F238E27FC236}">
                <a16:creationId xmlns:a16="http://schemas.microsoft.com/office/drawing/2014/main" id="{858CE459-9D68-4995-B66D-92C338ADDFF2}"/>
              </a:ext>
            </a:extLst>
          </p:cNvPr>
          <p:cNvSpPr txBox="1"/>
          <p:nvPr/>
        </p:nvSpPr>
        <p:spPr>
          <a:xfrm>
            <a:off x="468313" y="5883275"/>
            <a:ext cx="4498975" cy="300038"/>
          </a:xfrm>
          <a:prstGeom prst="rect">
            <a:avLst/>
          </a:prstGeom>
        </p:spPr>
        <p:txBody>
          <a:bodyPr lIns="0" tIns="12700" rIns="0" bIns="0">
            <a:spAutoFit/>
          </a:bodyPr>
          <a:lstStyle/>
          <a:p>
            <a:pPr marL="12700">
              <a:spcBef>
                <a:spcPts val="100"/>
              </a:spcBef>
              <a:defRPr/>
            </a:pPr>
            <a:r>
              <a:rPr spc="-5" dirty="0">
                <a:latin typeface="Arial"/>
                <a:cs typeface="Arial"/>
              </a:rPr>
              <a:t>La corriente </a:t>
            </a:r>
            <a:r>
              <a:rPr dirty="0">
                <a:latin typeface="Arial"/>
                <a:cs typeface="Arial"/>
              </a:rPr>
              <a:t>se </a:t>
            </a:r>
            <a:r>
              <a:rPr spc="-5" dirty="0">
                <a:latin typeface="Arial"/>
                <a:cs typeface="Arial"/>
              </a:rPr>
              <a:t>adelanta </a:t>
            </a:r>
            <a:r>
              <a:rPr dirty="0">
                <a:latin typeface="Arial"/>
                <a:cs typeface="Arial"/>
              </a:rPr>
              <a:t>a la </a:t>
            </a:r>
            <a:r>
              <a:rPr spc="-5" dirty="0">
                <a:latin typeface="Arial"/>
                <a:cs typeface="Arial"/>
              </a:rPr>
              <a:t>tensión en</a:t>
            </a:r>
            <a:r>
              <a:rPr spc="-25" dirty="0">
                <a:latin typeface="Arial"/>
                <a:cs typeface="Arial"/>
              </a:rPr>
              <a:t> </a:t>
            </a:r>
            <a:r>
              <a:rPr spc="-5" dirty="0">
                <a:latin typeface="Arial"/>
                <a:cs typeface="Arial"/>
              </a:rPr>
              <a:t>90°.</a:t>
            </a:r>
            <a:endParaRPr>
              <a:latin typeface="Arial"/>
              <a:cs typeface="Arial"/>
            </a:endParaRPr>
          </a:p>
        </p:txBody>
      </p:sp>
      <p:sp>
        <p:nvSpPr>
          <p:cNvPr id="66567" name="object 7">
            <a:extLst>
              <a:ext uri="{FF2B5EF4-FFF2-40B4-BE49-F238E27FC236}">
                <a16:creationId xmlns:a16="http://schemas.microsoft.com/office/drawing/2014/main" id="{0B4ED47A-90B1-40DA-BC13-533DA0EEFDFC}"/>
              </a:ext>
            </a:extLst>
          </p:cNvPr>
          <p:cNvSpPr txBox="1">
            <a:spLocks noChangeArrowheads="1"/>
          </p:cNvSpPr>
          <p:nvPr/>
        </p:nvSpPr>
        <p:spPr bwMode="auto">
          <a:xfrm>
            <a:off x="6797675" y="3935413"/>
            <a:ext cx="62071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indent="15875">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ts val="100"/>
              </a:spcBef>
              <a:buFontTx/>
              <a:buNone/>
            </a:pPr>
            <a:r>
              <a:rPr lang="es-PE" altLang="en-US" sz="1200">
                <a:cs typeface="Arial" panose="020B0604020202020204" pitchFamily="34" charset="0"/>
              </a:rPr>
              <a:t>Dominio  temporal</a:t>
            </a:r>
          </a:p>
        </p:txBody>
      </p:sp>
      <p:sp>
        <p:nvSpPr>
          <p:cNvPr id="66568" name="object 8">
            <a:extLst>
              <a:ext uri="{FF2B5EF4-FFF2-40B4-BE49-F238E27FC236}">
                <a16:creationId xmlns:a16="http://schemas.microsoft.com/office/drawing/2014/main" id="{FDFAFDE0-6CD0-47D1-9A0E-F98D9A7AD207}"/>
              </a:ext>
            </a:extLst>
          </p:cNvPr>
          <p:cNvSpPr txBox="1">
            <a:spLocks noChangeArrowheads="1"/>
          </p:cNvSpPr>
          <p:nvPr/>
        </p:nvSpPr>
        <p:spPr bwMode="auto">
          <a:xfrm>
            <a:off x="8226425" y="3935413"/>
            <a:ext cx="585788"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44450" indent="-33338">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ts val="100"/>
              </a:spcBef>
              <a:buFontTx/>
              <a:buNone/>
            </a:pPr>
            <a:r>
              <a:rPr lang="es-PE" altLang="en-US" sz="1200">
                <a:cs typeface="Arial" panose="020B0604020202020204" pitchFamily="34" charset="0"/>
              </a:rPr>
              <a:t>Dominio  fasorial</a:t>
            </a:r>
          </a:p>
        </p:txBody>
      </p:sp>
      <p:sp>
        <p:nvSpPr>
          <p:cNvPr id="66569" name="object 9">
            <a:extLst>
              <a:ext uri="{FF2B5EF4-FFF2-40B4-BE49-F238E27FC236}">
                <a16:creationId xmlns:a16="http://schemas.microsoft.com/office/drawing/2014/main" id="{DC84BC3E-8489-4B1C-8284-015851CBB41D}"/>
              </a:ext>
            </a:extLst>
          </p:cNvPr>
          <p:cNvSpPr>
            <a:spLocks noChangeArrowheads="1"/>
          </p:cNvSpPr>
          <p:nvPr/>
        </p:nvSpPr>
        <p:spPr bwMode="auto">
          <a:xfrm>
            <a:off x="900113" y="3057525"/>
            <a:ext cx="287337" cy="461963"/>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s-PE" altLang="en-US" sz="1800"/>
          </a:p>
        </p:txBody>
      </p:sp>
      <p:sp>
        <p:nvSpPr>
          <p:cNvPr id="66570" name="object 10">
            <a:extLst>
              <a:ext uri="{FF2B5EF4-FFF2-40B4-BE49-F238E27FC236}">
                <a16:creationId xmlns:a16="http://schemas.microsoft.com/office/drawing/2014/main" id="{E4B62D03-1F64-42EC-9CE4-5BF1EE4A12C1}"/>
              </a:ext>
            </a:extLst>
          </p:cNvPr>
          <p:cNvSpPr>
            <a:spLocks noChangeArrowheads="1"/>
          </p:cNvSpPr>
          <p:nvPr/>
        </p:nvSpPr>
        <p:spPr bwMode="auto">
          <a:xfrm>
            <a:off x="5786438" y="4683125"/>
            <a:ext cx="3357562" cy="21590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s-PE" altLang="en-US" sz="1800"/>
          </a:p>
        </p:txBody>
      </p:sp>
      <p:sp>
        <p:nvSpPr>
          <p:cNvPr id="66571" name="object 11">
            <a:extLst>
              <a:ext uri="{FF2B5EF4-FFF2-40B4-BE49-F238E27FC236}">
                <a16:creationId xmlns:a16="http://schemas.microsoft.com/office/drawing/2014/main" id="{845FDDA6-741C-4DB0-805C-E7682AF2EC23}"/>
              </a:ext>
            </a:extLst>
          </p:cNvPr>
          <p:cNvSpPr>
            <a:spLocks noChangeArrowheads="1"/>
          </p:cNvSpPr>
          <p:nvPr/>
        </p:nvSpPr>
        <p:spPr bwMode="auto">
          <a:xfrm>
            <a:off x="6713538" y="1916113"/>
            <a:ext cx="2374900" cy="187325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s-PE" altLang="en-US" sz="1800"/>
          </a:p>
        </p:txBody>
      </p:sp>
      <p:sp>
        <p:nvSpPr>
          <p:cNvPr id="66572" name="object 12">
            <a:extLst>
              <a:ext uri="{FF2B5EF4-FFF2-40B4-BE49-F238E27FC236}">
                <a16:creationId xmlns:a16="http://schemas.microsoft.com/office/drawing/2014/main" id="{6B19CE28-5B6A-4796-89E8-F972389EDF97}"/>
              </a:ext>
            </a:extLst>
          </p:cNvPr>
          <p:cNvSpPr>
            <a:spLocks noChangeArrowheads="1"/>
          </p:cNvSpPr>
          <p:nvPr/>
        </p:nvSpPr>
        <p:spPr bwMode="auto">
          <a:xfrm>
            <a:off x="884238" y="2135188"/>
            <a:ext cx="654050" cy="495300"/>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s-PE" altLang="en-US" sz="1800"/>
          </a:p>
        </p:txBody>
      </p:sp>
      <p:sp>
        <p:nvSpPr>
          <p:cNvPr id="66573" name="object 13">
            <a:extLst>
              <a:ext uri="{FF2B5EF4-FFF2-40B4-BE49-F238E27FC236}">
                <a16:creationId xmlns:a16="http://schemas.microsoft.com/office/drawing/2014/main" id="{E18A92DB-2015-4569-8B0B-C20ED2853322}"/>
              </a:ext>
            </a:extLst>
          </p:cNvPr>
          <p:cNvSpPr>
            <a:spLocks noChangeArrowheads="1"/>
          </p:cNvSpPr>
          <p:nvPr/>
        </p:nvSpPr>
        <p:spPr bwMode="auto">
          <a:xfrm>
            <a:off x="1187450" y="3217863"/>
            <a:ext cx="1092200" cy="209550"/>
          </a:xfrm>
          <a:prstGeom prst="rect">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s-PE" altLang="en-US" sz="1800"/>
          </a:p>
        </p:txBody>
      </p:sp>
      <p:sp>
        <p:nvSpPr>
          <p:cNvPr id="66574" name="object 14">
            <a:extLst>
              <a:ext uri="{FF2B5EF4-FFF2-40B4-BE49-F238E27FC236}">
                <a16:creationId xmlns:a16="http://schemas.microsoft.com/office/drawing/2014/main" id="{74ADA832-191D-4465-8465-61C7A9696903}"/>
              </a:ext>
            </a:extLst>
          </p:cNvPr>
          <p:cNvSpPr>
            <a:spLocks noChangeArrowheads="1"/>
          </p:cNvSpPr>
          <p:nvPr/>
        </p:nvSpPr>
        <p:spPr bwMode="auto">
          <a:xfrm>
            <a:off x="800100" y="4438650"/>
            <a:ext cx="796925" cy="244475"/>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s-PE" altLang="en-US" sz="1800"/>
          </a:p>
        </p:txBody>
      </p:sp>
      <p:sp>
        <p:nvSpPr>
          <p:cNvPr id="66575" name="object 15">
            <a:extLst>
              <a:ext uri="{FF2B5EF4-FFF2-40B4-BE49-F238E27FC236}">
                <a16:creationId xmlns:a16="http://schemas.microsoft.com/office/drawing/2014/main" id="{FE6B0A60-B6AA-4389-8DFF-A8FA6F9C05DC}"/>
              </a:ext>
            </a:extLst>
          </p:cNvPr>
          <p:cNvSpPr>
            <a:spLocks noChangeArrowheads="1"/>
          </p:cNvSpPr>
          <p:nvPr/>
        </p:nvSpPr>
        <p:spPr bwMode="auto">
          <a:xfrm>
            <a:off x="2016125" y="4351338"/>
            <a:ext cx="679450" cy="487362"/>
          </a:xfrm>
          <a:prstGeom prst="rect">
            <a:avLst/>
          </a:prstGeom>
          <a:blipFill dpi="0" rotWithShape="1">
            <a:blip r:embed="rId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s-PE" altLang="en-US" sz="180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object 2">
            <a:extLst>
              <a:ext uri="{FF2B5EF4-FFF2-40B4-BE49-F238E27FC236}">
                <a16:creationId xmlns:a16="http://schemas.microsoft.com/office/drawing/2014/main" id="{3CA32F26-1CB2-46BF-8A9C-1EF7CB309748}"/>
              </a:ext>
            </a:extLst>
          </p:cNvPr>
          <p:cNvSpPr>
            <a:spLocks noGrp="1"/>
          </p:cNvSpPr>
          <p:nvPr>
            <p:ph type="title"/>
          </p:nvPr>
        </p:nvSpPr>
        <p:spPr/>
        <p:txBody>
          <a:bodyPr lIns="0" tIns="12065" rIns="0" bIns="0">
            <a:spAutoFit/>
          </a:bodyPr>
          <a:lstStyle/>
          <a:p>
            <a:pPr marL="241300" indent="-228600">
              <a:spcBef>
                <a:spcPts val="100"/>
              </a:spcBef>
            </a:pPr>
            <a:r>
              <a:rPr lang="es-PE" altLang="en-US"/>
              <a:t>RELACIONES FASORIALES DE  ELEMENTOS DE CIRCUITOS</a:t>
            </a:r>
          </a:p>
        </p:txBody>
      </p:sp>
      <p:sp>
        <p:nvSpPr>
          <p:cNvPr id="3" name="object 3">
            <a:extLst>
              <a:ext uri="{FF2B5EF4-FFF2-40B4-BE49-F238E27FC236}">
                <a16:creationId xmlns:a16="http://schemas.microsoft.com/office/drawing/2014/main" id="{B64E01CB-333E-4A19-BC88-5BAFC2CA7DF3}"/>
              </a:ext>
            </a:extLst>
          </p:cNvPr>
          <p:cNvSpPr txBox="1"/>
          <p:nvPr/>
        </p:nvSpPr>
        <p:spPr>
          <a:xfrm>
            <a:off x="468313" y="1493838"/>
            <a:ext cx="1168400" cy="298450"/>
          </a:xfrm>
          <a:prstGeom prst="rect">
            <a:avLst/>
          </a:prstGeom>
        </p:spPr>
        <p:txBody>
          <a:bodyPr lIns="0" tIns="12700" rIns="0" bIns="0">
            <a:spAutoFit/>
          </a:bodyPr>
          <a:lstStyle/>
          <a:p>
            <a:pPr marL="12700">
              <a:spcBef>
                <a:spcPts val="100"/>
              </a:spcBef>
              <a:defRPr/>
            </a:pPr>
            <a:r>
              <a:rPr b="1" spc="-5" dirty="0">
                <a:latin typeface="Arial"/>
                <a:cs typeface="Arial"/>
              </a:rPr>
              <a:t>RES</a:t>
            </a:r>
            <a:r>
              <a:rPr b="1" spc="-15" dirty="0">
                <a:latin typeface="Arial"/>
                <a:cs typeface="Arial"/>
              </a:rPr>
              <a:t>U</a:t>
            </a:r>
            <a:r>
              <a:rPr b="1" spc="-5" dirty="0">
                <a:latin typeface="Arial"/>
                <a:cs typeface="Arial"/>
              </a:rPr>
              <a:t>MEN</a:t>
            </a:r>
            <a:endParaRPr>
              <a:latin typeface="Arial"/>
              <a:cs typeface="Arial"/>
            </a:endParaRPr>
          </a:p>
        </p:txBody>
      </p:sp>
      <p:sp>
        <p:nvSpPr>
          <p:cNvPr id="67588" name="object 4">
            <a:extLst>
              <a:ext uri="{FF2B5EF4-FFF2-40B4-BE49-F238E27FC236}">
                <a16:creationId xmlns:a16="http://schemas.microsoft.com/office/drawing/2014/main" id="{DB75A160-D69F-452C-A29F-C897C53BD452}"/>
              </a:ext>
            </a:extLst>
          </p:cNvPr>
          <p:cNvSpPr>
            <a:spLocks noChangeArrowheads="1"/>
          </p:cNvSpPr>
          <p:nvPr/>
        </p:nvSpPr>
        <p:spPr bwMode="auto">
          <a:xfrm>
            <a:off x="388938" y="2068513"/>
            <a:ext cx="7224712" cy="1936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s-PE" altLang="en-US" sz="180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4">
            <a:extLst>
              <a:ext uri="{FF2B5EF4-FFF2-40B4-BE49-F238E27FC236}">
                <a16:creationId xmlns:a16="http://schemas.microsoft.com/office/drawing/2014/main" id="{C517C3EC-8F1E-4473-A3CA-07C66BB1BB7A}"/>
              </a:ext>
            </a:extLst>
          </p:cNvPr>
          <p:cNvSpPr>
            <a:spLocks noChangeArrowheads="1"/>
          </p:cNvSpPr>
          <p:nvPr/>
        </p:nvSpPr>
        <p:spPr bwMode="auto">
          <a:xfrm>
            <a:off x="3132138" y="476250"/>
            <a:ext cx="26638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0"/>
              </a:spcBef>
              <a:buFontTx/>
              <a:buNone/>
            </a:pPr>
            <a:r>
              <a:rPr lang="es-MX" altLang="en-US" sz="2800">
                <a:solidFill>
                  <a:srgbClr val="C61010"/>
                </a:solidFill>
              </a:rPr>
              <a:t>El fasor</a:t>
            </a:r>
            <a:endParaRPr lang="en-US" altLang="en-US" sz="2800">
              <a:solidFill>
                <a:srgbClr val="C61010"/>
              </a:solidFill>
            </a:endParaRPr>
          </a:p>
        </p:txBody>
      </p:sp>
      <p:sp>
        <p:nvSpPr>
          <p:cNvPr id="68611" name="Rectangle 10">
            <a:extLst>
              <a:ext uri="{FF2B5EF4-FFF2-40B4-BE49-F238E27FC236}">
                <a16:creationId xmlns:a16="http://schemas.microsoft.com/office/drawing/2014/main" id="{07A0993A-4F74-40AE-A808-1D6B72F40091}"/>
              </a:ext>
            </a:extLst>
          </p:cNvPr>
          <p:cNvSpPr>
            <a:spLocks noChangeArrowheads="1"/>
          </p:cNvSpPr>
          <p:nvPr/>
        </p:nvSpPr>
        <p:spPr bwMode="auto">
          <a:xfrm>
            <a:off x="684213" y="1125538"/>
            <a:ext cx="2381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s-ES" altLang="en-US" sz="1800"/>
              <a:t>La tensión sinusoidal:</a:t>
            </a:r>
          </a:p>
        </p:txBody>
      </p:sp>
      <p:sp>
        <p:nvSpPr>
          <p:cNvPr id="68612" name="Rectangle 11">
            <a:extLst>
              <a:ext uri="{FF2B5EF4-FFF2-40B4-BE49-F238E27FC236}">
                <a16:creationId xmlns:a16="http://schemas.microsoft.com/office/drawing/2014/main" id="{4A8602CC-C9A2-4357-A610-1326F08C104D}"/>
              </a:ext>
            </a:extLst>
          </p:cNvPr>
          <p:cNvSpPr>
            <a:spLocks noChangeArrowheads="1"/>
          </p:cNvSpPr>
          <p:nvPr/>
        </p:nvSpPr>
        <p:spPr bwMode="auto">
          <a:xfrm>
            <a:off x="1814513" y="3500438"/>
            <a:ext cx="3981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s-ES" altLang="en-US" sz="1800"/>
              <a:t>¡El giro y la proyección son comunes!</a:t>
            </a:r>
          </a:p>
        </p:txBody>
      </p:sp>
      <p:pic>
        <p:nvPicPr>
          <p:cNvPr id="68613" name="Picture 12">
            <a:extLst>
              <a:ext uri="{FF2B5EF4-FFF2-40B4-BE49-F238E27FC236}">
                <a16:creationId xmlns:a16="http://schemas.microsoft.com/office/drawing/2014/main" id="{04769CBE-0EEB-45BA-9546-E486FC7577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6613" y="1585913"/>
            <a:ext cx="5345112"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4" name="Rectangle 14">
            <a:extLst>
              <a:ext uri="{FF2B5EF4-FFF2-40B4-BE49-F238E27FC236}">
                <a16:creationId xmlns:a16="http://schemas.microsoft.com/office/drawing/2014/main" id="{76CA2FC2-C2BD-43D4-A043-EB5AB087E07F}"/>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s-PE" altLang="en-US" sz="1800"/>
          </a:p>
        </p:txBody>
      </p:sp>
      <p:sp>
        <p:nvSpPr>
          <p:cNvPr id="68615" name="Rectangle 16">
            <a:extLst>
              <a:ext uri="{FF2B5EF4-FFF2-40B4-BE49-F238E27FC236}">
                <a16:creationId xmlns:a16="http://schemas.microsoft.com/office/drawing/2014/main" id="{2200D337-EDF3-4B1D-B0B0-C3B6510EA623}"/>
              </a:ext>
            </a:extLst>
          </p:cNvPr>
          <p:cNvSpPr>
            <a:spLocks noChangeArrowheads="1"/>
          </p:cNvSpPr>
          <p:nvPr/>
        </p:nvSpPr>
        <p:spPr bwMode="auto">
          <a:xfrm>
            <a:off x="0" y="33004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s-PE" altLang="en-US" sz="1800"/>
          </a:p>
        </p:txBody>
      </p:sp>
      <p:sp>
        <p:nvSpPr>
          <p:cNvPr id="68616" name="Rectangle 18">
            <a:extLst>
              <a:ext uri="{FF2B5EF4-FFF2-40B4-BE49-F238E27FC236}">
                <a16:creationId xmlns:a16="http://schemas.microsoft.com/office/drawing/2014/main" id="{77FBF542-DDEB-4563-8D9D-9841C1C9675F}"/>
              </a:ext>
            </a:extLst>
          </p:cNvPr>
          <p:cNvSpPr>
            <a:spLocks noChangeArrowheads="1"/>
          </p:cNvSpPr>
          <p:nvPr/>
        </p:nvSpPr>
        <p:spPr bwMode="auto">
          <a:xfrm>
            <a:off x="0" y="32908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s-PE" altLang="en-US" sz="1800"/>
          </a:p>
        </p:txBody>
      </p:sp>
      <p:grpSp>
        <p:nvGrpSpPr>
          <p:cNvPr id="68617" name="Group 27">
            <a:extLst>
              <a:ext uri="{FF2B5EF4-FFF2-40B4-BE49-F238E27FC236}">
                <a16:creationId xmlns:a16="http://schemas.microsoft.com/office/drawing/2014/main" id="{30091079-E908-4025-B733-826719E6986B}"/>
              </a:ext>
            </a:extLst>
          </p:cNvPr>
          <p:cNvGrpSpPr>
            <a:grpSpLocks/>
          </p:cNvGrpSpPr>
          <p:nvPr/>
        </p:nvGrpSpPr>
        <p:grpSpPr bwMode="auto">
          <a:xfrm>
            <a:off x="684213" y="4076700"/>
            <a:ext cx="7704137" cy="915988"/>
            <a:chOff x="431" y="2568"/>
            <a:chExt cx="4853" cy="577"/>
          </a:xfrm>
        </p:grpSpPr>
        <p:sp>
          <p:nvSpPr>
            <p:cNvPr id="68625" name="Rectangle 9">
              <a:extLst>
                <a:ext uri="{FF2B5EF4-FFF2-40B4-BE49-F238E27FC236}">
                  <a16:creationId xmlns:a16="http://schemas.microsoft.com/office/drawing/2014/main" id="{E15367A2-BD9C-4C69-B445-D5F3CDF9258C}"/>
                </a:ext>
              </a:extLst>
            </p:cNvPr>
            <p:cNvSpPr>
              <a:spLocks noChangeArrowheads="1"/>
            </p:cNvSpPr>
            <p:nvPr/>
          </p:nvSpPr>
          <p:spPr bwMode="auto">
            <a:xfrm>
              <a:off x="431" y="2568"/>
              <a:ext cx="4853"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just" eaLnBrk="1" hangingPunct="1">
                <a:spcBef>
                  <a:spcPct val="0"/>
                </a:spcBef>
                <a:buFontTx/>
                <a:buNone/>
              </a:pPr>
              <a:r>
                <a:rPr lang="es-ES" altLang="en-US" sz="1800"/>
                <a:t>La transformación fasorial transfiere funciones sinusoidales al plano complejo, también denominado dominio de la frecuencia            se escribe normalmente como            .</a:t>
              </a:r>
            </a:p>
          </p:txBody>
        </p:sp>
        <p:graphicFrame>
          <p:nvGraphicFramePr>
            <p:cNvPr id="68626" name="Object 15">
              <a:extLst>
                <a:ext uri="{FF2B5EF4-FFF2-40B4-BE49-F238E27FC236}">
                  <a16:creationId xmlns:a16="http://schemas.microsoft.com/office/drawing/2014/main" id="{0186B0C9-9365-4376-8F18-69AFF70A582E}"/>
                </a:ext>
              </a:extLst>
            </p:cNvPr>
            <p:cNvGraphicFramePr>
              <a:graphicFrameLocks noChangeAspect="1"/>
            </p:cNvGraphicFramePr>
            <p:nvPr/>
          </p:nvGraphicFramePr>
          <p:xfrm>
            <a:off x="4150" y="2733"/>
            <a:ext cx="408" cy="230"/>
          </p:xfrm>
          <a:graphic>
            <a:graphicData uri="http://schemas.openxmlformats.org/presentationml/2006/ole">
              <mc:AlternateContent xmlns:mc="http://schemas.openxmlformats.org/markup-compatibility/2006">
                <mc:Choice xmlns:v="urn:schemas-microsoft-com:vml" Requires="v">
                  <p:oleObj spid="_x0000_s6146" name="Ecuación" r:id="rId4" imgW="355292" imgH="203024" progId="Equation.3">
                    <p:embed/>
                  </p:oleObj>
                </mc:Choice>
                <mc:Fallback>
                  <p:oleObj name="Ecuación" r:id="rId4" imgW="355292" imgH="203024" progId="Equation.3">
                    <p:embed/>
                    <p:pic>
                      <p:nvPicPr>
                        <p:cNvPr id="68626" name="Object 15">
                          <a:extLst>
                            <a:ext uri="{FF2B5EF4-FFF2-40B4-BE49-F238E27FC236}">
                              <a16:creationId xmlns:a16="http://schemas.microsoft.com/office/drawing/2014/main" id="{0186B0C9-9365-4376-8F18-69AFF70A58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0" y="2733"/>
                          <a:ext cx="40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8627" name="Object 17">
              <a:extLst>
                <a:ext uri="{FF2B5EF4-FFF2-40B4-BE49-F238E27FC236}">
                  <a16:creationId xmlns:a16="http://schemas.microsoft.com/office/drawing/2014/main" id="{BB8149AE-7F5E-4D77-A1D3-2E9C8CD8F962}"/>
                </a:ext>
              </a:extLst>
            </p:cNvPr>
            <p:cNvGraphicFramePr>
              <a:graphicFrameLocks noChangeAspect="1"/>
            </p:cNvGraphicFramePr>
            <p:nvPr/>
          </p:nvGraphicFramePr>
          <p:xfrm>
            <a:off x="1791" y="2918"/>
            <a:ext cx="363" cy="219"/>
          </p:xfrm>
          <a:graphic>
            <a:graphicData uri="http://schemas.openxmlformats.org/presentationml/2006/ole">
              <mc:AlternateContent xmlns:mc="http://schemas.openxmlformats.org/markup-compatibility/2006">
                <mc:Choice xmlns:v="urn:schemas-microsoft-com:vml" Requires="v">
                  <p:oleObj spid="_x0000_s6147" name="Ecuación" r:id="rId6" imgW="330057" imgH="203112" progId="Equation.3">
                    <p:embed/>
                  </p:oleObj>
                </mc:Choice>
                <mc:Fallback>
                  <p:oleObj name="Ecuación" r:id="rId6" imgW="330057" imgH="203112" progId="Equation.3">
                    <p:embed/>
                    <p:pic>
                      <p:nvPicPr>
                        <p:cNvPr id="68627" name="Object 17">
                          <a:extLst>
                            <a:ext uri="{FF2B5EF4-FFF2-40B4-BE49-F238E27FC236}">
                              <a16:creationId xmlns:a16="http://schemas.microsoft.com/office/drawing/2014/main" id="{BB8149AE-7F5E-4D77-A1D3-2E9C8CD8F96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1" y="2918"/>
                          <a:ext cx="363"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68618" name="Group 28">
            <a:extLst>
              <a:ext uri="{FF2B5EF4-FFF2-40B4-BE49-F238E27FC236}">
                <a16:creationId xmlns:a16="http://schemas.microsoft.com/office/drawing/2014/main" id="{C4796DA9-44AC-46D8-84D4-1A9240C78065}"/>
              </a:ext>
            </a:extLst>
          </p:cNvPr>
          <p:cNvGrpSpPr>
            <a:grpSpLocks/>
          </p:cNvGrpSpPr>
          <p:nvPr/>
        </p:nvGrpSpPr>
        <p:grpSpPr bwMode="auto">
          <a:xfrm>
            <a:off x="684213" y="5084763"/>
            <a:ext cx="4168775" cy="760412"/>
            <a:chOff x="431" y="3203"/>
            <a:chExt cx="2626" cy="479"/>
          </a:xfrm>
        </p:grpSpPr>
        <p:sp>
          <p:nvSpPr>
            <p:cNvPr id="68623" name="Rectangle 19">
              <a:extLst>
                <a:ext uri="{FF2B5EF4-FFF2-40B4-BE49-F238E27FC236}">
                  <a16:creationId xmlns:a16="http://schemas.microsoft.com/office/drawing/2014/main" id="{DE7B55C1-2624-4690-9779-36C47B3500EB}"/>
                </a:ext>
              </a:extLst>
            </p:cNvPr>
            <p:cNvSpPr>
              <a:spLocks noChangeArrowheads="1"/>
            </p:cNvSpPr>
            <p:nvPr/>
          </p:nvSpPr>
          <p:spPr bwMode="auto">
            <a:xfrm>
              <a:off x="431" y="3203"/>
              <a:ext cx="126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s-ES" altLang="en-US" sz="1800"/>
                <a:t>Notación habitual:</a:t>
              </a:r>
            </a:p>
          </p:txBody>
        </p:sp>
        <p:pic>
          <p:nvPicPr>
            <p:cNvPr id="68624" name="Picture 21">
              <a:extLst>
                <a:ext uri="{FF2B5EF4-FFF2-40B4-BE49-F238E27FC236}">
                  <a16:creationId xmlns:a16="http://schemas.microsoft.com/office/drawing/2014/main" id="{4F5C9896-2A00-4B70-9452-892EC9496C3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2" y="3462"/>
              <a:ext cx="2445"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8619" name="Rectangle 24">
            <a:extLst>
              <a:ext uri="{FF2B5EF4-FFF2-40B4-BE49-F238E27FC236}">
                <a16:creationId xmlns:a16="http://schemas.microsoft.com/office/drawing/2014/main" id="{99CA1513-E327-4115-907D-2229EAC97584}"/>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s-PE" altLang="en-US" sz="1800"/>
          </a:p>
        </p:txBody>
      </p:sp>
      <p:grpSp>
        <p:nvGrpSpPr>
          <p:cNvPr id="68620" name="Group 25">
            <a:extLst>
              <a:ext uri="{FF2B5EF4-FFF2-40B4-BE49-F238E27FC236}">
                <a16:creationId xmlns:a16="http://schemas.microsoft.com/office/drawing/2014/main" id="{8B1874C4-7A50-489A-8253-96ED62D85454}"/>
              </a:ext>
            </a:extLst>
          </p:cNvPr>
          <p:cNvGrpSpPr>
            <a:grpSpLocks/>
          </p:cNvGrpSpPr>
          <p:nvPr/>
        </p:nvGrpSpPr>
        <p:grpSpPr bwMode="auto">
          <a:xfrm>
            <a:off x="5580063" y="5334000"/>
            <a:ext cx="2447925" cy="974725"/>
            <a:chOff x="3515" y="3360"/>
            <a:chExt cx="1814" cy="779"/>
          </a:xfrm>
        </p:grpSpPr>
        <p:sp>
          <p:nvSpPr>
            <p:cNvPr id="68621" name="Rectangle 20">
              <a:extLst>
                <a:ext uri="{FF2B5EF4-FFF2-40B4-BE49-F238E27FC236}">
                  <a16:creationId xmlns:a16="http://schemas.microsoft.com/office/drawing/2014/main" id="{4865CAEB-241A-426E-9B7D-270046C4C919}"/>
                </a:ext>
              </a:extLst>
            </p:cNvPr>
            <p:cNvSpPr>
              <a:spLocks noChangeArrowheads="1"/>
            </p:cNvSpPr>
            <p:nvPr/>
          </p:nvSpPr>
          <p:spPr bwMode="auto">
            <a:xfrm>
              <a:off x="3515" y="3360"/>
              <a:ext cx="1814"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s-ES" altLang="en-US" sz="1400"/>
                <a:t>Valor instantáneo: v </a:t>
              </a:r>
            </a:p>
            <a:p>
              <a:pPr eaLnBrk="1" hangingPunct="1">
                <a:spcBef>
                  <a:spcPct val="0"/>
                </a:spcBef>
                <a:buFontTx/>
                <a:buNone/>
              </a:pPr>
              <a:r>
                <a:rPr lang="es-ES" altLang="en-US" sz="1400"/>
                <a:t>Valor eficaz: V</a:t>
              </a:r>
            </a:p>
            <a:p>
              <a:pPr eaLnBrk="1" hangingPunct="1">
                <a:spcBef>
                  <a:spcPct val="0"/>
                </a:spcBef>
                <a:buFontTx/>
                <a:buNone/>
              </a:pPr>
              <a:r>
                <a:rPr lang="es-ES" altLang="en-US" sz="1400"/>
                <a:t>Valor máximo: Vm</a:t>
              </a:r>
            </a:p>
            <a:p>
              <a:pPr eaLnBrk="1" hangingPunct="1">
                <a:spcBef>
                  <a:spcPct val="0"/>
                </a:spcBef>
                <a:buFontTx/>
                <a:buNone/>
              </a:pPr>
              <a:r>
                <a:rPr lang="es-ES" altLang="en-US" sz="1400"/>
                <a:t>Fasor: </a:t>
              </a:r>
            </a:p>
          </p:txBody>
        </p:sp>
        <p:graphicFrame>
          <p:nvGraphicFramePr>
            <p:cNvPr id="68622" name="Object 23">
              <a:extLst>
                <a:ext uri="{FF2B5EF4-FFF2-40B4-BE49-F238E27FC236}">
                  <a16:creationId xmlns:a16="http://schemas.microsoft.com/office/drawing/2014/main" id="{48E79760-0763-45EC-9D0A-AF437EA43A1D}"/>
                </a:ext>
              </a:extLst>
            </p:cNvPr>
            <p:cNvGraphicFramePr>
              <a:graphicFrameLocks noChangeAspect="1"/>
            </p:cNvGraphicFramePr>
            <p:nvPr/>
          </p:nvGraphicFramePr>
          <p:xfrm>
            <a:off x="4049" y="3863"/>
            <a:ext cx="196" cy="276"/>
          </p:xfrm>
          <a:graphic>
            <a:graphicData uri="http://schemas.openxmlformats.org/presentationml/2006/ole">
              <mc:AlternateContent xmlns:mc="http://schemas.openxmlformats.org/markup-compatibility/2006">
                <mc:Choice xmlns:v="urn:schemas-microsoft-com:vml" Requires="v">
                  <p:oleObj spid="_x0000_s6148" name="Ecuación" r:id="rId9" imgW="152268" imgH="215713" progId="Equation.3">
                    <p:embed/>
                  </p:oleObj>
                </mc:Choice>
                <mc:Fallback>
                  <p:oleObj name="Ecuación" r:id="rId9" imgW="152268" imgH="215713" progId="Equation.3">
                    <p:embed/>
                    <p:pic>
                      <p:nvPicPr>
                        <p:cNvPr id="68622" name="Object 23">
                          <a:extLst>
                            <a:ext uri="{FF2B5EF4-FFF2-40B4-BE49-F238E27FC236}">
                              <a16:creationId xmlns:a16="http://schemas.microsoft.com/office/drawing/2014/main" id="{48E79760-0763-45EC-9D0A-AF437EA43A1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49" y="3863"/>
                          <a:ext cx="196"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4">
            <a:extLst>
              <a:ext uri="{FF2B5EF4-FFF2-40B4-BE49-F238E27FC236}">
                <a16:creationId xmlns:a16="http://schemas.microsoft.com/office/drawing/2014/main" id="{16C496F2-E3A5-4C39-9761-04D6AE5B9A9C}"/>
              </a:ext>
            </a:extLst>
          </p:cNvPr>
          <p:cNvSpPr>
            <a:spLocks noChangeArrowheads="1"/>
          </p:cNvSpPr>
          <p:nvPr/>
        </p:nvSpPr>
        <p:spPr bwMode="auto">
          <a:xfrm>
            <a:off x="1187450" y="620713"/>
            <a:ext cx="540067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2800">
                <a:solidFill>
                  <a:srgbClr val="C61010"/>
                </a:solidFill>
              </a:rPr>
              <a:t>Onda sinusoidal y fasorial</a:t>
            </a:r>
          </a:p>
        </p:txBody>
      </p:sp>
      <p:pic>
        <p:nvPicPr>
          <p:cNvPr id="69635" name="Picture 6">
            <a:extLst>
              <a:ext uri="{FF2B5EF4-FFF2-40B4-BE49-F238E27FC236}">
                <a16:creationId xmlns:a16="http://schemas.microsoft.com/office/drawing/2014/main" id="{8F20617F-4E04-496D-BC3B-2BDA34AC8F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8963" y="1052513"/>
            <a:ext cx="5665787" cy="302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6" name="Picture 7">
            <a:extLst>
              <a:ext uri="{FF2B5EF4-FFF2-40B4-BE49-F238E27FC236}">
                <a16:creationId xmlns:a16="http://schemas.microsoft.com/office/drawing/2014/main" id="{9D5EF696-BB9A-4299-9700-5772DCD996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4221163"/>
            <a:ext cx="533082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6">
            <a:extLst>
              <a:ext uri="{FF2B5EF4-FFF2-40B4-BE49-F238E27FC236}">
                <a16:creationId xmlns:a16="http://schemas.microsoft.com/office/drawing/2014/main" id="{382D3F74-0439-414B-A2BC-C6987B81A835}"/>
              </a:ext>
            </a:extLst>
          </p:cNvPr>
          <p:cNvSpPr>
            <a:spLocks noChangeArrowheads="1"/>
          </p:cNvSpPr>
          <p:nvPr/>
        </p:nvSpPr>
        <p:spPr bwMode="auto">
          <a:xfrm>
            <a:off x="755650" y="1708150"/>
            <a:ext cx="72009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s-ES" altLang="en-US" sz="1800"/>
              <a:t>A partir de las relaciones entre v(t) e i(t) en cada uno de los elementos pasivos determinaremos su respuesta</a:t>
            </a:r>
          </a:p>
        </p:txBody>
      </p:sp>
      <p:sp>
        <p:nvSpPr>
          <p:cNvPr id="70659" name="Rectangle 7">
            <a:extLst>
              <a:ext uri="{FF2B5EF4-FFF2-40B4-BE49-F238E27FC236}">
                <a16:creationId xmlns:a16="http://schemas.microsoft.com/office/drawing/2014/main" id="{CB5F972A-E692-4EEB-BE27-24CCD9184F93}"/>
              </a:ext>
            </a:extLst>
          </p:cNvPr>
          <p:cNvSpPr>
            <a:spLocks noChangeArrowheads="1"/>
          </p:cNvSpPr>
          <p:nvPr/>
        </p:nvSpPr>
        <p:spPr bwMode="auto">
          <a:xfrm>
            <a:off x="757238" y="2716213"/>
            <a:ext cx="75596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s-ES" altLang="en-US" sz="1800"/>
              <a:t>Buscamos encontrar los valores de V y v en función de I, i y los valores de los parámetros R, L y C</a:t>
            </a:r>
          </a:p>
        </p:txBody>
      </p:sp>
      <p:sp>
        <p:nvSpPr>
          <p:cNvPr id="70660" name="Rectangle 8">
            <a:extLst>
              <a:ext uri="{FF2B5EF4-FFF2-40B4-BE49-F238E27FC236}">
                <a16:creationId xmlns:a16="http://schemas.microsoft.com/office/drawing/2014/main" id="{90043D02-BFCC-4E32-9AF9-7C0EBAF6D22D}"/>
              </a:ext>
            </a:extLst>
          </p:cNvPr>
          <p:cNvSpPr>
            <a:spLocks noChangeArrowheads="1"/>
          </p:cNvSpPr>
          <p:nvPr/>
        </p:nvSpPr>
        <p:spPr bwMode="auto">
          <a:xfrm>
            <a:off x="755650" y="3716338"/>
            <a:ext cx="4572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s-ES" altLang="en-US" sz="1800"/>
              <a:t>Los fasores de corriente y tensión son: </a:t>
            </a:r>
          </a:p>
        </p:txBody>
      </p:sp>
      <p:pic>
        <p:nvPicPr>
          <p:cNvPr id="70661" name="Picture 9">
            <a:extLst>
              <a:ext uri="{FF2B5EF4-FFF2-40B4-BE49-F238E27FC236}">
                <a16:creationId xmlns:a16="http://schemas.microsoft.com/office/drawing/2014/main" id="{50B0FFDB-B59E-4B1B-9F11-1E56EAA51B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4292600"/>
            <a:ext cx="4608513"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2" name="Rectangle 10">
            <a:extLst>
              <a:ext uri="{FF2B5EF4-FFF2-40B4-BE49-F238E27FC236}">
                <a16:creationId xmlns:a16="http://schemas.microsoft.com/office/drawing/2014/main" id="{509ED9BF-F569-49A7-83EE-652B636C974A}"/>
              </a:ext>
            </a:extLst>
          </p:cNvPr>
          <p:cNvSpPr>
            <a:spLocks noChangeArrowheads="1"/>
          </p:cNvSpPr>
          <p:nvPr/>
        </p:nvSpPr>
        <p:spPr bwMode="auto">
          <a:xfrm>
            <a:off x="1546225" y="822325"/>
            <a:ext cx="60499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s-ES" altLang="en-US" sz="2800">
                <a:solidFill>
                  <a:srgbClr val="C61010"/>
                </a:solidFill>
              </a:rPr>
              <a:t>Respuesta de los elementos pasivos</a:t>
            </a:r>
            <a:r>
              <a:rPr lang="es-ES" altLang="en-US" sz="1800"/>
              <a:t>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4">
            <a:extLst>
              <a:ext uri="{FF2B5EF4-FFF2-40B4-BE49-F238E27FC236}">
                <a16:creationId xmlns:a16="http://schemas.microsoft.com/office/drawing/2014/main" id="{C9F039E1-8509-439A-BC82-5DE8C88086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050" y="3141663"/>
            <a:ext cx="5168900"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3" name="Picture 5">
            <a:extLst>
              <a:ext uri="{FF2B5EF4-FFF2-40B4-BE49-F238E27FC236}">
                <a16:creationId xmlns:a16="http://schemas.microsoft.com/office/drawing/2014/main" id="{52F59491-D834-439A-9924-6C5F0B2320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6238" y="2276475"/>
            <a:ext cx="12954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4" name="Picture 7">
            <a:extLst>
              <a:ext uri="{FF2B5EF4-FFF2-40B4-BE49-F238E27FC236}">
                <a16:creationId xmlns:a16="http://schemas.microsoft.com/office/drawing/2014/main" id="{2A3D835A-55BC-4CDF-BC0D-54268095ED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1268413"/>
            <a:ext cx="2300287"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5" name="Picture 8">
            <a:extLst>
              <a:ext uri="{FF2B5EF4-FFF2-40B4-BE49-F238E27FC236}">
                <a16:creationId xmlns:a16="http://schemas.microsoft.com/office/drawing/2014/main" id="{32FB3464-8DBD-4044-9509-32AD84AA88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9700" y="2471738"/>
            <a:ext cx="2808288"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6" name="Picture 9">
            <a:extLst>
              <a:ext uri="{FF2B5EF4-FFF2-40B4-BE49-F238E27FC236}">
                <a16:creationId xmlns:a16="http://schemas.microsoft.com/office/drawing/2014/main" id="{85B03F7A-BA30-4B5F-97EB-58F31014A4D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6013" y="765175"/>
            <a:ext cx="29035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7" name="Picture 12">
            <a:extLst>
              <a:ext uri="{FF2B5EF4-FFF2-40B4-BE49-F238E27FC236}">
                <a16:creationId xmlns:a16="http://schemas.microsoft.com/office/drawing/2014/main" id="{60BE4EB1-9B23-461C-B674-0C7577B2039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56325" y="1320800"/>
            <a:ext cx="151130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8" name="Picture 13">
            <a:extLst>
              <a:ext uri="{FF2B5EF4-FFF2-40B4-BE49-F238E27FC236}">
                <a16:creationId xmlns:a16="http://schemas.microsoft.com/office/drawing/2014/main" id="{D20ABCE5-E559-4AF4-8B8D-CF3C2A4B628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32363" y="1341438"/>
            <a:ext cx="865187"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object 5">
            <a:extLst>
              <a:ext uri="{FF2B5EF4-FFF2-40B4-BE49-F238E27FC236}">
                <a16:creationId xmlns:a16="http://schemas.microsoft.com/office/drawing/2014/main" id="{4B9F7E7B-847C-4C9C-B857-BDF79CBD297C}"/>
              </a:ext>
            </a:extLst>
          </p:cNvPr>
          <p:cNvSpPr>
            <a:spLocks noChangeArrowheads="1"/>
          </p:cNvSpPr>
          <p:nvPr/>
        </p:nvSpPr>
        <p:spPr bwMode="auto">
          <a:xfrm>
            <a:off x="5133975" y="2498725"/>
            <a:ext cx="1295400" cy="1050925"/>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s-PE" altLang="en-US" sz="1800"/>
          </a:p>
        </p:txBody>
      </p:sp>
      <p:sp>
        <p:nvSpPr>
          <p:cNvPr id="2" name="object 2">
            <a:extLst>
              <a:ext uri="{FF2B5EF4-FFF2-40B4-BE49-F238E27FC236}">
                <a16:creationId xmlns:a16="http://schemas.microsoft.com/office/drawing/2014/main" id="{0B542B74-1960-4A31-9DD3-20FBB9120276}"/>
              </a:ext>
            </a:extLst>
          </p:cNvPr>
          <p:cNvSpPr txBox="1">
            <a:spLocks noGrp="1"/>
          </p:cNvSpPr>
          <p:nvPr>
            <p:ph type="title"/>
          </p:nvPr>
        </p:nvSpPr>
        <p:spPr>
          <a:xfrm>
            <a:off x="2092325" y="677863"/>
            <a:ext cx="5646738" cy="635000"/>
          </a:xfrm>
        </p:spPr>
        <p:txBody>
          <a:bodyPr lIns="0" tIns="12065" rIns="0" bIns="0" rtlCol="0">
            <a:spAutoFit/>
          </a:bodyPr>
          <a:lstStyle/>
          <a:p>
            <a:pPr marL="12700">
              <a:spcBef>
                <a:spcPts val="95"/>
              </a:spcBef>
              <a:defRPr/>
            </a:pPr>
            <a:r>
              <a:rPr sz="4000" spc="-5" dirty="0">
                <a:solidFill>
                  <a:srgbClr val="FF0000"/>
                </a:solidFill>
              </a:rPr>
              <a:t>Tipos de</a:t>
            </a:r>
            <a:r>
              <a:rPr sz="4000" spc="-40" dirty="0">
                <a:solidFill>
                  <a:srgbClr val="FF0000"/>
                </a:solidFill>
              </a:rPr>
              <a:t> </a:t>
            </a:r>
            <a:r>
              <a:rPr sz="4000" spc="-5" dirty="0">
                <a:solidFill>
                  <a:srgbClr val="FF0000"/>
                </a:solidFill>
              </a:rPr>
              <a:t>corriente</a:t>
            </a:r>
            <a:endParaRPr sz="4000" dirty="0">
              <a:solidFill>
                <a:srgbClr val="FF0000"/>
              </a:solidFill>
            </a:endParaRPr>
          </a:p>
        </p:txBody>
      </p:sp>
      <p:sp>
        <p:nvSpPr>
          <p:cNvPr id="15363" name="object 3">
            <a:extLst>
              <a:ext uri="{FF2B5EF4-FFF2-40B4-BE49-F238E27FC236}">
                <a16:creationId xmlns:a16="http://schemas.microsoft.com/office/drawing/2014/main" id="{326BCEC6-4C68-4A29-AB19-52E1ED42CB4B}"/>
              </a:ext>
            </a:extLst>
          </p:cNvPr>
          <p:cNvSpPr txBox="1">
            <a:spLocks noChangeArrowheads="1"/>
          </p:cNvSpPr>
          <p:nvPr/>
        </p:nvSpPr>
        <p:spPr bwMode="auto">
          <a:xfrm>
            <a:off x="793750" y="1570038"/>
            <a:ext cx="7700963" cy="403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065" rIns="0" bIns="0">
            <a:spAutoFit/>
          </a:bodyPr>
          <a:lstStyle>
            <a:lvl1pPr marL="355600" indent="-342900">
              <a:spcBef>
                <a:spcPct val="20000"/>
              </a:spcBef>
              <a:buChar char="•"/>
              <a:tabLst>
                <a:tab pos="355600" algn="l"/>
              </a:tabLst>
              <a:defRPr sz="2400">
                <a:solidFill>
                  <a:schemeClr val="tx1"/>
                </a:solidFill>
                <a:latin typeface="Arial" panose="020B0604020202020204" pitchFamily="34" charset="0"/>
              </a:defRPr>
            </a:lvl1pPr>
            <a:lvl2pPr marL="742950" indent="-285750">
              <a:spcBef>
                <a:spcPct val="20000"/>
              </a:spcBef>
              <a:buChar char="–"/>
              <a:tabLst>
                <a:tab pos="355600" algn="l"/>
              </a:tabLst>
              <a:defRPr sz="2000">
                <a:solidFill>
                  <a:schemeClr val="tx1"/>
                </a:solidFill>
                <a:latin typeface="Arial" panose="020B0604020202020204" pitchFamily="34" charset="0"/>
              </a:defRPr>
            </a:lvl2pPr>
            <a:lvl3pPr marL="1143000" indent="-228600">
              <a:spcBef>
                <a:spcPct val="20000"/>
              </a:spcBef>
              <a:buChar char="•"/>
              <a:tabLst>
                <a:tab pos="355600" algn="l"/>
              </a:tabLst>
              <a:defRPr>
                <a:solidFill>
                  <a:schemeClr val="tx1"/>
                </a:solidFill>
                <a:latin typeface="Arial" panose="020B0604020202020204" pitchFamily="34" charset="0"/>
              </a:defRPr>
            </a:lvl3pPr>
            <a:lvl4pPr marL="1600200" indent="-228600">
              <a:spcBef>
                <a:spcPct val="20000"/>
              </a:spcBef>
              <a:buChar char="–"/>
              <a:tabLst>
                <a:tab pos="355600" algn="l"/>
              </a:tabLst>
              <a:defRPr sz="1600">
                <a:solidFill>
                  <a:schemeClr val="tx1"/>
                </a:solidFill>
                <a:latin typeface="Arial" panose="020B0604020202020204" pitchFamily="34" charset="0"/>
              </a:defRPr>
            </a:lvl4pPr>
            <a:lvl5pPr marL="2057400" indent="-228600">
              <a:spcBef>
                <a:spcPct val="20000"/>
              </a:spcBef>
              <a:buChar char="»"/>
              <a:tabLst>
                <a:tab pos="355600" algn="l"/>
              </a:tabLst>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355600" algn="l"/>
              </a:tabLst>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355600" algn="l"/>
              </a:tabLst>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355600" algn="l"/>
              </a:tabLst>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355600" algn="l"/>
              </a:tabLst>
              <a:defRPr sz="1600">
                <a:solidFill>
                  <a:schemeClr val="tx1"/>
                </a:solidFill>
                <a:latin typeface="Arial" panose="020B0604020202020204" pitchFamily="34" charset="0"/>
              </a:defRPr>
            </a:lvl9pPr>
          </a:lstStyle>
          <a:p>
            <a:pPr algn="just">
              <a:spcBef>
                <a:spcPts val="100"/>
              </a:spcBef>
            </a:pPr>
            <a:r>
              <a:rPr lang="es-PE" altLang="en-US" sz="2800" u="sng">
                <a:cs typeface="Arial" panose="020B0604020202020204" pitchFamily="34" charset="0"/>
              </a:rPr>
              <a:t>Corriente Continua</a:t>
            </a:r>
            <a:r>
              <a:rPr lang="es-PE" altLang="en-US" sz="2800">
                <a:cs typeface="Arial" panose="020B0604020202020204" pitchFamily="34" charset="0"/>
              </a:rPr>
              <a:t>: es aquella en la que el  sentido del movimiento de los electrones es  siempre el mismo.</a:t>
            </a:r>
          </a:p>
          <a:p>
            <a:pPr>
              <a:spcBef>
                <a:spcPts val="50"/>
              </a:spcBef>
            </a:pPr>
            <a:endParaRPr lang="es-PE" altLang="en-US" sz="4000">
              <a:latin typeface="Times New Roman" panose="02020603050405020304" pitchFamily="18" charset="0"/>
              <a:cs typeface="Times New Roman" panose="02020603050405020304" pitchFamily="18" charset="0"/>
            </a:endParaRPr>
          </a:p>
          <a:p>
            <a:pPr algn="just">
              <a:spcBef>
                <a:spcPct val="0"/>
              </a:spcBef>
            </a:pPr>
            <a:r>
              <a:rPr lang="es-PE" altLang="en-US" sz="2800" u="sng">
                <a:cs typeface="Arial" panose="020B0604020202020204" pitchFamily="34" charset="0"/>
              </a:rPr>
              <a:t>Corriente Alterna</a:t>
            </a:r>
            <a:r>
              <a:rPr lang="es-PE" altLang="en-US" sz="2800">
                <a:cs typeface="Arial" panose="020B0604020202020204" pitchFamily="34" charset="0"/>
              </a:rPr>
              <a:t>: es aquella en la que es  sentido del movimiento de los electrones varia  en función del tiempo. Puede ser rectangular,  triangular,… pero la más habitual es la  senoidal.</a:t>
            </a:r>
          </a:p>
        </p:txBody>
      </p:sp>
      <p:sp>
        <p:nvSpPr>
          <p:cNvPr id="15364" name="object 4">
            <a:extLst>
              <a:ext uri="{FF2B5EF4-FFF2-40B4-BE49-F238E27FC236}">
                <a16:creationId xmlns:a16="http://schemas.microsoft.com/office/drawing/2014/main" id="{DDAD8177-8CEE-464D-BA92-03945EE1FEAE}"/>
              </a:ext>
            </a:extLst>
          </p:cNvPr>
          <p:cNvSpPr>
            <a:spLocks noChangeArrowheads="1"/>
          </p:cNvSpPr>
          <p:nvPr/>
        </p:nvSpPr>
        <p:spPr bwMode="auto">
          <a:xfrm>
            <a:off x="4110361" y="5287962"/>
            <a:ext cx="4489128" cy="1092201"/>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s-PE" altLang="en-US" sz="180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5">
            <a:extLst>
              <a:ext uri="{FF2B5EF4-FFF2-40B4-BE49-F238E27FC236}">
                <a16:creationId xmlns:a16="http://schemas.microsoft.com/office/drawing/2014/main" id="{48BD2F61-6185-4691-B3F5-A3E47C639B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981075"/>
            <a:ext cx="817562"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7" name="Picture 6">
            <a:extLst>
              <a:ext uri="{FF2B5EF4-FFF2-40B4-BE49-F238E27FC236}">
                <a16:creationId xmlns:a16="http://schemas.microsoft.com/office/drawing/2014/main" id="{2E04ADE2-AF0D-4F60-8301-9BD55C7AAC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8888" y="1484313"/>
            <a:ext cx="2160587"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8" name="Picture 7">
            <a:extLst>
              <a:ext uri="{FF2B5EF4-FFF2-40B4-BE49-F238E27FC236}">
                <a16:creationId xmlns:a16="http://schemas.microsoft.com/office/drawing/2014/main" id="{B586C0A7-A983-4B73-9840-ECB3608CBC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825" y="1052513"/>
            <a:ext cx="1582738"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9" name="Picture 8">
            <a:extLst>
              <a:ext uri="{FF2B5EF4-FFF2-40B4-BE49-F238E27FC236}">
                <a16:creationId xmlns:a16="http://schemas.microsoft.com/office/drawing/2014/main" id="{CE8E1C23-0E58-486E-80DA-F8285B06D7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8888" y="1912938"/>
            <a:ext cx="273685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0" name="Picture 9">
            <a:extLst>
              <a:ext uri="{FF2B5EF4-FFF2-40B4-BE49-F238E27FC236}">
                <a16:creationId xmlns:a16="http://schemas.microsoft.com/office/drawing/2014/main" id="{9A50279E-80B3-4BF2-A56E-2DCF6B5C497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40325" y="2133600"/>
            <a:ext cx="144780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1" name="Picture 10">
            <a:extLst>
              <a:ext uri="{FF2B5EF4-FFF2-40B4-BE49-F238E27FC236}">
                <a16:creationId xmlns:a16="http://schemas.microsoft.com/office/drawing/2014/main" id="{617F911D-2898-4CEE-86AB-05749CE857C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74788" y="3500438"/>
            <a:ext cx="4826000"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2" name="Rectangle 13">
            <a:extLst>
              <a:ext uri="{FF2B5EF4-FFF2-40B4-BE49-F238E27FC236}">
                <a16:creationId xmlns:a16="http://schemas.microsoft.com/office/drawing/2014/main" id="{6033BEAC-03C8-4DDC-9F8C-544BB9ABB600}"/>
              </a:ext>
            </a:extLst>
          </p:cNvPr>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s-PE" altLang="en-US" sz="1800"/>
          </a:p>
        </p:txBody>
      </p:sp>
      <p:grpSp>
        <p:nvGrpSpPr>
          <p:cNvPr id="72713" name="Group 16">
            <a:extLst>
              <a:ext uri="{FF2B5EF4-FFF2-40B4-BE49-F238E27FC236}">
                <a16:creationId xmlns:a16="http://schemas.microsoft.com/office/drawing/2014/main" id="{DF40B850-EB0D-47A6-BD03-6DB02C7A1EDD}"/>
              </a:ext>
            </a:extLst>
          </p:cNvPr>
          <p:cNvGrpSpPr>
            <a:grpSpLocks/>
          </p:cNvGrpSpPr>
          <p:nvPr/>
        </p:nvGrpSpPr>
        <p:grpSpPr bwMode="auto">
          <a:xfrm>
            <a:off x="827088" y="2781300"/>
            <a:ext cx="5689600" cy="673100"/>
            <a:chOff x="521" y="1752"/>
            <a:chExt cx="3584" cy="424"/>
          </a:xfrm>
        </p:grpSpPr>
        <p:sp>
          <p:nvSpPr>
            <p:cNvPr id="72715" name="Rectangle 11">
              <a:extLst>
                <a:ext uri="{FF2B5EF4-FFF2-40B4-BE49-F238E27FC236}">
                  <a16:creationId xmlns:a16="http://schemas.microsoft.com/office/drawing/2014/main" id="{A5501305-C764-49C3-84C3-4D01DF17C01A}"/>
                </a:ext>
              </a:extLst>
            </p:cNvPr>
            <p:cNvSpPr>
              <a:spLocks noChangeArrowheads="1"/>
            </p:cNvSpPr>
            <p:nvPr/>
          </p:nvSpPr>
          <p:spPr bwMode="auto">
            <a:xfrm>
              <a:off x="521" y="1752"/>
              <a:ext cx="358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s-ES" altLang="en-US" sz="1800"/>
                <a:t>1. Tensión 90º adelantada (pasa antes por 0º al subir)</a:t>
              </a:r>
            </a:p>
            <a:p>
              <a:pPr eaLnBrk="1" hangingPunct="1">
                <a:spcBef>
                  <a:spcPct val="0"/>
                </a:spcBef>
                <a:buFontTx/>
                <a:buNone/>
              </a:pPr>
              <a:r>
                <a:rPr lang="es-ES" altLang="en-US" sz="1800"/>
                <a:t>2. Amplitud de valor </a:t>
              </a:r>
            </a:p>
          </p:txBody>
        </p:sp>
        <p:graphicFrame>
          <p:nvGraphicFramePr>
            <p:cNvPr id="72716" name="Object 12">
              <a:extLst>
                <a:ext uri="{FF2B5EF4-FFF2-40B4-BE49-F238E27FC236}">
                  <a16:creationId xmlns:a16="http://schemas.microsoft.com/office/drawing/2014/main" id="{2962426B-B6B5-4A18-ABD5-4C0093DC063B}"/>
                </a:ext>
              </a:extLst>
            </p:cNvPr>
            <p:cNvGraphicFramePr>
              <a:graphicFrameLocks noChangeAspect="1"/>
            </p:cNvGraphicFramePr>
            <p:nvPr/>
          </p:nvGraphicFramePr>
          <p:xfrm>
            <a:off x="1882" y="1907"/>
            <a:ext cx="1225" cy="269"/>
          </p:xfrm>
          <a:graphic>
            <a:graphicData uri="http://schemas.openxmlformats.org/presentationml/2006/ole">
              <mc:AlternateContent xmlns:mc="http://schemas.openxmlformats.org/markup-compatibility/2006">
                <mc:Choice xmlns:v="urn:schemas-microsoft-com:vml" Requires="v">
                  <p:oleObj spid="_x0000_s7170" name="Ecuación" r:id="rId9" imgW="952087" imgH="253890" progId="Equation.3">
                    <p:embed/>
                  </p:oleObj>
                </mc:Choice>
                <mc:Fallback>
                  <p:oleObj name="Ecuación" r:id="rId9" imgW="952087" imgH="253890" progId="Equation.3">
                    <p:embed/>
                    <p:pic>
                      <p:nvPicPr>
                        <p:cNvPr id="72716" name="Object 12">
                          <a:extLst>
                            <a:ext uri="{FF2B5EF4-FFF2-40B4-BE49-F238E27FC236}">
                              <a16:creationId xmlns:a16="http://schemas.microsoft.com/office/drawing/2014/main" id="{2962426B-B6B5-4A18-ABD5-4C0093DC063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82" y="1907"/>
                          <a:ext cx="1225"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pic>
        <p:nvPicPr>
          <p:cNvPr id="72714" name="Picture 15">
            <a:extLst>
              <a:ext uri="{FF2B5EF4-FFF2-40B4-BE49-F238E27FC236}">
                <a16:creationId xmlns:a16="http://schemas.microsoft.com/office/drawing/2014/main" id="{A77A67F4-1017-4F6E-8BED-2755BB3D258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32588" y="3300413"/>
            <a:ext cx="2087562" cy="110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4">
            <a:extLst>
              <a:ext uri="{FF2B5EF4-FFF2-40B4-BE49-F238E27FC236}">
                <a16:creationId xmlns:a16="http://schemas.microsoft.com/office/drawing/2014/main" id="{1AA927BB-B4AE-4F11-ADB1-A49E6AD9E3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1341438"/>
            <a:ext cx="28813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1" name="Picture 5">
            <a:extLst>
              <a:ext uri="{FF2B5EF4-FFF2-40B4-BE49-F238E27FC236}">
                <a16:creationId xmlns:a16="http://schemas.microsoft.com/office/drawing/2014/main" id="{D64CB207-C87B-4A63-BDB1-A4E6F69D24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908050"/>
            <a:ext cx="1604962"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2" name="Picture 6">
            <a:extLst>
              <a:ext uri="{FF2B5EF4-FFF2-40B4-BE49-F238E27FC236}">
                <a16:creationId xmlns:a16="http://schemas.microsoft.com/office/drawing/2014/main" id="{B1723B85-035C-419F-95BB-7D08A5D09A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7000" y="1008063"/>
            <a:ext cx="1597025"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3" name="Picture 7">
            <a:extLst>
              <a:ext uri="{FF2B5EF4-FFF2-40B4-BE49-F238E27FC236}">
                <a16:creationId xmlns:a16="http://schemas.microsoft.com/office/drawing/2014/main" id="{E3DE1A50-B2D2-4FC6-ADB2-146A96C7729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67525" y="3243263"/>
            <a:ext cx="2168525"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4" name="Picture 9">
            <a:extLst>
              <a:ext uri="{FF2B5EF4-FFF2-40B4-BE49-F238E27FC236}">
                <a16:creationId xmlns:a16="http://schemas.microsoft.com/office/drawing/2014/main" id="{E021518F-6996-4D81-A5F2-1535E1C0F0A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73850" y="1844675"/>
            <a:ext cx="149860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5" name="Picture 10">
            <a:extLst>
              <a:ext uri="{FF2B5EF4-FFF2-40B4-BE49-F238E27FC236}">
                <a16:creationId xmlns:a16="http://schemas.microsoft.com/office/drawing/2014/main" id="{079C062F-FD53-4748-AA37-985D195C555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54138" y="3394075"/>
            <a:ext cx="4586287" cy="259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6" name="Picture 12">
            <a:extLst>
              <a:ext uri="{FF2B5EF4-FFF2-40B4-BE49-F238E27FC236}">
                <a16:creationId xmlns:a16="http://schemas.microsoft.com/office/drawing/2014/main" id="{F378F5B0-FCDA-4ADD-ABEB-664C6E31BFF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7088" y="1831975"/>
            <a:ext cx="2160587"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7" name="Picture 13">
            <a:extLst>
              <a:ext uri="{FF2B5EF4-FFF2-40B4-BE49-F238E27FC236}">
                <a16:creationId xmlns:a16="http://schemas.microsoft.com/office/drawing/2014/main" id="{FB356AF7-B646-47EC-9809-0CADF85493A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21063" y="1870075"/>
            <a:ext cx="172720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8" name="Rectangle 15">
            <a:extLst>
              <a:ext uri="{FF2B5EF4-FFF2-40B4-BE49-F238E27FC236}">
                <a16:creationId xmlns:a16="http://schemas.microsoft.com/office/drawing/2014/main" id="{FF9014B3-7041-498A-B8F4-B4E683FC8E58}"/>
              </a:ext>
            </a:extLst>
          </p:cNvPr>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s-PE" altLang="en-US" sz="1800"/>
          </a:p>
        </p:txBody>
      </p:sp>
      <p:grpSp>
        <p:nvGrpSpPr>
          <p:cNvPr id="73739" name="Group 16">
            <a:extLst>
              <a:ext uri="{FF2B5EF4-FFF2-40B4-BE49-F238E27FC236}">
                <a16:creationId xmlns:a16="http://schemas.microsoft.com/office/drawing/2014/main" id="{D235EB28-7BA4-4D9E-BDF9-19C00E7A0F06}"/>
              </a:ext>
            </a:extLst>
          </p:cNvPr>
          <p:cNvGrpSpPr>
            <a:grpSpLocks/>
          </p:cNvGrpSpPr>
          <p:nvPr/>
        </p:nvGrpSpPr>
        <p:grpSpPr bwMode="auto">
          <a:xfrm>
            <a:off x="611188" y="2833688"/>
            <a:ext cx="7129462" cy="666750"/>
            <a:chOff x="385" y="1785"/>
            <a:chExt cx="4491" cy="420"/>
          </a:xfrm>
        </p:grpSpPr>
        <p:sp>
          <p:nvSpPr>
            <p:cNvPr id="73740" name="Rectangle 11">
              <a:extLst>
                <a:ext uri="{FF2B5EF4-FFF2-40B4-BE49-F238E27FC236}">
                  <a16:creationId xmlns:a16="http://schemas.microsoft.com/office/drawing/2014/main" id="{3A96091E-142A-4554-80FD-B5721AF94CCF}"/>
                </a:ext>
              </a:extLst>
            </p:cNvPr>
            <p:cNvSpPr>
              <a:spLocks noChangeArrowheads="1"/>
            </p:cNvSpPr>
            <p:nvPr/>
          </p:nvSpPr>
          <p:spPr bwMode="auto">
            <a:xfrm>
              <a:off x="385" y="1785"/>
              <a:ext cx="4491"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s-ES" altLang="en-US" sz="1800"/>
                <a:t>1. Tensión retrasada 90º (corriente pasa antes por 0º al subir)</a:t>
              </a:r>
            </a:p>
            <a:p>
              <a:pPr eaLnBrk="1" hangingPunct="1">
                <a:spcBef>
                  <a:spcPct val="0"/>
                </a:spcBef>
                <a:buFontTx/>
                <a:buNone/>
              </a:pPr>
              <a:r>
                <a:rPr lang="es-ES" altLang="en-US" sz="1800"/>
                <a:t>2. Amplitud de valor</a:t>
              </a:r>
            </a:p>
          </p:txBody>
        </p:sp>
        <p:graphicFrame>
          <p:nvGraphicFramePr>
            <p:cNvPr id="73741" name="Object 14">
              <a:extLst>
                <a:ext uri="{FF2B5EF4-FFF2-40B4-BE49-F238E27FC236}">
                  <a16:creationId xmlns:a16="http://schemas.microsoft.com/office/drawing/2014/main" id="{5BA26EDB-AA94-4CA0-AD25-89AB722CF32A}"/>
                </a:ext>
              </a:extLst>
            </p:cNvPr>
            <p:cNvGraphicFramePr>
              <a:graphicFrameLocks noChangeAspect="1"/>
            </p:cNvGraphicFramePr>
            <p:nvPr/>
          </p:nvGraphicFramePr>
          <p:xfrm>
            <a:off x="1792" y="1967"/>
            <a:ext cx="1406" cy="238"/>
          </p:xfrm>
          <a:graphic>
            <a:graphicData uri="http://schemas.openxmlformats.org/presentationml/2006/ole">
              <mc:AlternateContent xmlns:mc="http://schemas.openxmlformats.org/markup-compatibility/2006">
                <mc:Choice xmlns:v="urn:schemas-microsoft-com:vml" Requires="v">
                  <p:oleObj spid="_x0000_s8194" name="Ecuación" r:id="rId11" imgW="1358310" imgH="253890" progId="Equation.3">
                    <p:embed/>
                  </p:oleObj>
                </mc:Choice>
                <mc:Fallback>
                  <p:oleObj name="Ecuación" r:id="rId11" imgW="1358310" imgH="253890" progId="Equation.3">
                    <p:embed/>
                    <p:pic>
                      <p:nvPicPr>
                        <p:cNvPr id="73741" name="Object 14">
                          <a:extLst>
                            <a:ext uri="{FF2B5EF4-FFF2-40B4-BE49-F238E27FC236}">
                              <a16:creationId xmlns:a16="http://schemas.microsoft.com/office/drawing/2014/main" id="{5BA26EDB-AA94-4CA0-AD25-89AB722CF32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92" y="1967"/>
                          <a:ext cx="1406"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4">
            <a:extLst>
              <a:ext uri="{FF2B5EF4-FFF2-40B4-BE49-F238E27FC236}">
                <a16:creationId xmlns:a16="http://schemas.microsoft.com/office/drawing/2014/main" id="{589CC23E-6F92-4DA8-BAFF-2C79FF255CD1}"/>
              </a:ext>
            </a:extLst>
          </p:cNvPr>
          <p:cNvSpPr>
            <a:spLocks noChangeArrowheads="1"/>
          </p:cNvSpPr>
          <p:nvPr/>
        </p:nvSpPr>
        <p:spPr bwMode="auto">
          <a:xfrm>
            <a:off x="755650" y="1268413"/>
            <a:ext cx="7283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s-ES" altLang="en-US" sz="1800"/>
              <a:t>La </a:t>
            </a:r>
            <a:r>
              <a:rPr lang="es-ES" altLang="en-US" sz="1800" b="1"/>
              <a:t>impedancia </a:t>
            </a:r>
            <a:r>
              <a:rPr lang="es-ES" altLang="en-US" sz="1800"/>
              <a:t>es el cociente entre los fasores de tensión y corriente.</a:t>
            </a:r>
          </a:p>
        </p:txBody>
      </p:sp>
      <p:sp>
        <p:nvSpPr>
          <p:cNvPr id="74755" name="Rectangle 5">
            <a:extLst>
              <a:ext uri="{FF2B5EF4-FFF2-40B4-BE49-F238E27FC236}">
                <a16:creationId xmlns:a16="http://schemas.microsoft.com/office/drawing/2014/main" id="{8C2409D2-4AF7-448A-A99D-7257EEDB5A43}"/>
              </a:ext>
            </a:extLst>
          </p:cNvPr>
          <p:cNvSpPr>
            <a:spLocks noChangeArrowheads="1"/>
          </p:cNvSpPr>
          <p:nvPr/>
        </p:nvSpPr>
        <p:spPr bwMode="auto">
          <a:xfrm>
            <a:off x="1476375" y="606425"/>
            <a:ext cx="64087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eaLnBrk="1" hangingPunct="1">
              <a:spcBef>
                <a:spcPct val="0"/>
              </a:spcBef>
              <a:buFontTx/>
              <a:buNone/>
            </a:pPr>
            <a:r>
              <a:rPr lang="es-ES" altLang="en-US" sz="2800">
                <a:solidFill>
                  <a:srgbClr val="C61010"/>
                </a:solidFill>
              </a:rPr>
              <a:t>Impedancia, resistencia y reactancia</a:t>
            </a:r>
            <a:r>
              <a:rPr lang="es-ES" altLang="en-US" sz="1800"/>
              <a:t> </a:t>
            </a:r>
          </a:p>
        </p:txBody>
      </p:sp>
      <p:pic>
        <p:nvPicPr>
          <p:cNvPr id="74756" name="Picture 6">
            <a:extLst>
              <a:ext uri="{FF2B5EF4-FFF2-40B4-BE49-F238E27FC236}">
                <a16:creationId xmlns:a16="http://schemas.microsoft.com/office/drawing/2014/main" id="{F6DEF64F-79E9-45CE-A6FE-28F8FD0637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1773238"/>
            <a:ext cx="792163"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7" name="Picture 7">
            <a:extLst>
              <a:ext uri="{FF2B5EF4-FFF2-40B4-BE49-F238E27FC236}">
                <a16:creationId xmlns:a16="http://schemas.microsoft.com/office/drawing/2014/main" id="{C4C99BC8-EC17-490C-868A-F6F803EBA2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738" y="1916113"/>
            <a:ext cx="20764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8" name="Rectangle 8">
            <a:extLst>
              <a:ext uri="{FF2B5EF4-FFF2-40B4-BE49-F238E27FC236}">
                <a16:creationId xmlns:a16="http://schemas.microsoft.com/office/drawing/2014/main" id="{52C06EDE-C4A8-4352-918D-F5B3DCBE2878}"/>
              </a:ext>
            </a:extLst>
          </p:cNvPr>
          <p:cNvSpPr>
            <a:spLocks noChangeArrowheads="1"/>
          </p:cNvSpPr>
          <p:nvPr/>
        </p:nvSpPr>
        <p:spPr bwMode="auto">
          <a:xfrm>
            <a:off x="750888" y="2420938"/>
            <a:ext cx="2813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s-ES" altLang="en-US" sz="1800"/>
              <a:t>Formas de la impedancia:</a:t>
            </a:r>
          </a:p>
        </p:txBody>
      </p:sp>
      <p:sp>
        <p:nvSpPr>
          <p:cNvPr id="74759" name="Rectangle 9">
            <a:extLst>
              <a:ext uri="{FF2B5EF4-FFF2-40B4-BE49-F238E27FC236}">
                <a16:creationId xmlns:a16="http://schemas.microsoft.com/office/drawing/2014/main" id="{4076C89E-2BD3-4066-B31A-3B01DF943DFF}"/>
              </a:ext>
            </a:extLst>
          </p:cNvPr>
          <p:cNvSpPr>
            <a:spLocks noChangeArrowheads="1"/>
          </p:cNvSpPr>
          <p:nvPr/>
        </p:nvSpPr>
        <p:spPr bwMode="auto">
          <a:xfrm>
            <a:off x="755650" y="4300538"/>
            <a:ext cx="70564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pPr>
            <a:r>
              <a:rPr lang="es-ES" altLang="en-US" sz="1800"/>
              <a:t> La parte real de la impedancia se denomina </a:t>
            </a:r>
            <a:r>
              <a:rPr lang="es-ES" altLang="en-US" sz="1800" b="1"/>
              <a:t>resistencia.</a:t>
            </a:r>
            <a:endParaRPr lang="es-ES" altLang="en-US" sz="1800"/>
          </a:p>
          <a:p>
            <a:pPr eaLnBrk="1" hangingPunct="1">
              <a:spcBef>
                <a:spcPct val="0"/>
              </a:spcBef>
            </a:pPr>
            <a:r>
              <a:rPr lang="es-ES" altLang="en-US" sz="1800"/>
              <a:t> La parte imaginaria de la impedancia se denomina </a:t>
            </a:r>
            <a:r>
              <a:rPr lang="es-ES" altLang="en-US" sz="1800" b="1"/>
              <a:t>reactancia.</a:t>
            </a:r>
          </a:p>
        </p:txBody>
      </p:sp>
      <p:pic>
        <p:nvPicPr>
          <p:cNvPr id="74760" name="Picture 10">
            <a:extLst>
              <a:ext uri="{FF2B5EF4-FFF2-40B4-BE49-F238E27FC236}">
                <a16:creationId xmlns:a16="http://schemas.microsoft.com/office/drawing/2014/main" id="{EDE0531A-5B88-40D4-9237-337FDFDDD5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375" y="2446338"/>
            <a:ext cx="2663825"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61" name="Rectangle 11">
            <a:extLst>
              <a:ext uri="{FF2B5EF4-FFF2-40B4-BE49-F238E27FC236}">
                <a16:creationId xmlns:a16="http://schemas.microsoft.com/office/drawing/2014/main" id="{75414F04-8EFC-436C-8D06-0817A168BF11}"/>
              </a:ext>
            </a:extLst>
          </p:cNvPr>
          <p:cNvSpPr>
            <a:spLocks noChangeArrowheads="1"/>
          </p:cNvSpPr>
          <p:nvPr/>
        </p:nvSpPr>
        <p:spPr bwMode="auto">
          <a:xfrm>
            <a:off x="684213" y="5006975"/>
            <a:ext cx="2698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s-ES" altLang="en-US" sz="1800"/>
              <a:t>Formas de la reactancia:</a:t>
            </a:r>
          </a:p>
        </p:txBody>
      </p:sp>
      <p:pic>
        <p:nvPicPr>
          <p:cNvPr id="74762" name="Picture 12">
            <a:extLst>
              <a:ext uri="{FF2B5EF4-FFF2-40B4-BE49-F238E27FC236}">
                <a16:creationId xmlns:a16="http://schemas.microsoft.com/office/drawing/2014/main" id="{8C2199B7-F2FC-4D05-A3CD-F0C36A14F5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5425" y="5487988"/>
            <a:ext cx="11318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3" name="Picture 13">
            <a:extLst>
              <a:ext uri="{FF2B5EF4-FFF2-40B4-BE49-F238E27FC236}">
                <a16:creationId xmlns:a16="http://schemas.microsoft.com/office/drawing/2014/main" id="{2E85CBB1-D3EB-4449-A4A0-302AF781F51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3863" y="5824538"/>
            <a:ext cx="5016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4" name="Picture 14">
            <a:extLst>
              <a:ext uri="{FF2B5EF4-FFF2-40B4-BE49-F238E27FC236}">
                <a16:creationId xmlns:a16="http://schemas.microsoft.com/office/drawing/2014/main" id="{65E590FD-A92D-460E-9AB3-676C5D920B7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57550" y="5516563"/>
            <a:ext cx="738188"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5" name="Picture 15">
            <a:extLst>
              <a:ext uri="{FF2B5EF4-FFF2-40B4-BE49-F238E27FC236}">
                <a16:creationId xmlns:a16="http://schemas.microsoft.com/office/drawing/2014/main" id="{33AFFCDB-FFDA-429A-AB04-FB201938FCE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40113" y="5805488"/>
            <a:ext cx="113188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6" name="Picture 16">
            <a:extLst>
              <a:ext uri="{FF2B5EF4-FFF2-40B4-BE49-F238E27FC236}">
                <a16:creationId xmlns:a16="http://schemas.microsoft.com/office/drawing/2014/main" id="{34100E90-8B10-499F-A490-8CC32E382D8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48263" y="5527675"/>
            <a:ext cx="128905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7" name="Picture 17">
            <a:extLst>
              <a:ext uri="{FF2B5EF4-FFF2-40B4-BE49-F238E27FC236}">
                <a16:creationId xmlns:a16="http://schemas.microsoft.com/office/drawing/2014/main" id="{990E1EDE-3A7D-4630-8DD6-E501E14F5B9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64163" y="5764213"/>
            <a:ext cx="1328737"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68" name="Rectangle 18">
            <a:extLst>
              <a:ext uri="{FF2B5EF4-FFF2-40B4-BE49-F238E27FC236}">
                <a16:creationId xmlns:a16="http://schemas.microsoft.com/office/drawing/2014/main" id="{AAD751B9-E922-4650-ACEA-DFA12252AC90}"/>
              </a:ext>
            </a:extLst>
          </p:cNvPr>
          <p:cNvSpPr>
            <a:spLocks noChangeArrowheads="1"/>
          </p:cNvSpPr>
          <p:nvPr/>
        </p:nvSpPr>
        <p:spPr bwMode="auto">
          <a:xfrm>
            <a:off x="684213" y="3709988"/>
            <a:ext cx="3892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s-ES" altLang="en-US" sz="1800"/>
              <a:t>Las impedancias en serie se suman:</a:t>
            </a:r>
          </a:p>
        </p:txBody>
      </p:sp>
      <p:pic>
        <p:nvPicPr>
          <p:cNvPr id="74769" name="Picture 19">
            <a:extLst>
              <a:ext uri="{FF2B5EF4-FFF2-40B4-BE49-F238E27FC236}">
                <a16:creationId xmlns:a16="http://schemas.microsoft.com/office/drawing/2014/main" id="{405E89AF-A2DF-486A-A94E-FDDF4BF15EF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16463" y="3779838"/>
            <a:ext cx="27352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4">
            <a:extLst>
              <a:ext uri="{FF2B5EF4-FFF2-40B4-BE49-F238E27FC236}">
                <a16:creationId xmlns:a16="http://schemas.microsoft.com/office/drawing/2014/main" id="{103CF5AA-03FF-4D97-A1F1-C3F2E64C89E6}"/>
              </a:ext>
            </a:extLst>
          </p:cNvPr>
          <p:cNvSpPr>
            <a:spLocks noChangeArrowheads="1"/>
          </p:cNvSpPr>
          <p:nvPr/>
        </p:nvSpPr>
        <p:spPr bwMode="auto">
          <a:xfrm>
            <a:off x="1403350" y="620713"/>
            <a:ext cx="66976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s-ES" altLang="en-US" sz="2800">
                <a:solidFill>
                  <a:srgbClr val="C61010"/>
                </a:solidFill>
              </a:rPr>
              <a:t>Admitancia, conductancia y susceptancia</a:t>
            </a:r>
          </a:p>
        </p:txBody>
      </p:sp>
      <p:sp>
        <p:nvSpPr>
          <p:cNvPr id="75779" name="Rectangle 5">
            <a:extLst>
              <a:ext uri="{FF2B5EF4-FFF2-40B4-BE49-F238E27FC236}">
                <a16:creationId xmlns:a16="http://schemas.microsoft.com/office/drawing/2014/main" id="{3E68A170-C5E8-41AF-9255-ABC2AC373D53}"/>
              </a:ext>
            </a:extLst>
          </p:cNvPr>
          <p:cNvSpPr>
            <a:spLocks noChangeArrowheads="1"/>
          </p:cNvSpPr>
          <p:nvPr/>
        </p:nvSpPr>
        <p:spPr bwMode="auto">
          <a:xfrm>
            <a:off x="755650" y="1341438"/>
            <a:ext cx="6203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s-ES" altLang="en-US" sz="1800"/>
              <a:t>La </a:t>
            </a:r>
            <a:r>
              <a:rPr lang="es-ES" altLang="en-US" sz="1800" b="1"/>
              <a:t>admitancia</a:t>
            </a:r>
            <a:r>
              <a:rPr lang="es-ES" altLang="en-US" sz="1800"/>
              <a:t> se define como la inversa de la impedancia:</a:t>
            </a:r>
          </a:p>
        </p:txBody>
      </p:sp>
      <p:pic>
        <p:nvPicPr>
          <p:cNvPr id="75780" name="Picture 6">
            <a:extLst>
              <a:ext uri="{FF2B5EF4-FFF2-40B4-BE49-F238E27FC236}">
                <a16:creationId xmlns:a16="http://schemas.microsoft.com/office/drawing/2014/main" id="{1ACF6D7C-25E3-4E74-BC1B-B005CFE089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1844675"/>
            <a:ext cx="151288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1" name="Rectangle 7">
            <a:extLst>
              <a:ext uri="{FF2B5EF4-FFF2-40B4-BE49-F238E27FC236}">
                <a16:creationId xmlns:a16="http://schemas.microsoft.com/office/drawing/2014/main" id="{70A2C94C-21A8-488B-A8D7-38F38C25867A}"/>
              </a:ext>
            </a:extLst>
          </p:cNvPr>
          <p:cNvSpPr>
            <a:spLocks noChangeArrowheads="1"/>
          </p:cNvSpPr>
          <p:nvPr/>
        </p:nvSpPr>
        <p:spPr bwMode="auto">
          <a:xfrm>
            <a:off x="3419475" y="1939925"/>
            <a:ext cx="3654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s-ES" altLang="en-US" sz="1600"/>
              <a:t>se mide en Siemens [S] ó [Ω-1]</a:t>
            </a:r>
          </a:p>
        </p:txBody>
      </p:sp>
      <p:sp>
        <p:nvSpPr>
          <p:cNvPr id="75782" name="Rectangle 8">
            <a:extLst>
              <a:ext uri="{FF2B5EF4-FFF2-40B4-BE49-F238E27FC236}">
                <a16:creationId xmlns:a16="http://schemas.microsoft.com/office/drawing/2014/main" id="{B13FEBFA-0EBC-4750-AC4C-39F7D8A6BF2B}"/>
              </a:ext>
            </a:extLst>
          </p:cNvPr>
          <p:cNvSpPr>
            <a:spLocks noChangeArrowheads="1"/>
          </p:cNvSpPr>
          <p:nvPr/>
        </p:nvSpPr>
        <p:spPr bwMode="auto">
          <a:xfrm>
            <a:off x="755650" y="3494088"/>
            <a:ext cx="4572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s-ES" altLang="en-US" sz="1800"/>
              <a:t>Las admitancias en paralelo se suman:</a:t>
            </a:r>
          </a:p>
        </p:txBody>
      </p:sp>
      <p:sp>
        <p:nvSpPr>
          <p:cNvPr id="75783" name="Rectangle 10">
            <a:extLst>
              <a:ext uri="{FF2B5EF4-FFF2-40B4-BE49-F238E27FC236}">
                <a16:creationId xmlns:a16="http://schemas.microsoft.com/office/drawing/2014/main" id="{7D6F0DB1-4A62-45A5-9153-9AEF90E04733}"/>
              </a:ext>
            </a:extLst>
          </p:cNvPr>
          <p:cNvSpPr>
            <a:spLocks noChangeArrowheads="1"/>
          </p:cNvSpPr>
          <p:nvPr/>
        </p:nvSpPr>
        <p:spPr bwMode="auto">
          <a:xfrm>
            <a:off x="0" y="32813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s-PE" altLang="en-US" sz="1800"/>
          </a:p>
        </p:txBody>
      </p:sp>
      <p:graphicFrame>
        <p:nvGraphicFramePr>
          <p:cNvPr id="75784" name="Object 9">
            <a:extLst>
              <a:ext uri="{FF2B5EF4-FFF2-40B4-BE49-F238E27FC236}">
                <a16:creationId xmlns:a16="http://schemas.microsoft.com/office/drawing/2014/main" id="{5761C946-2D30-42DD-815B-6E74CBDC4D72}"/>
              </a:ext>
            </a:extLst>
          </p:cNvPr>
          <p:cNvGraphicFramePr>
            <a:graphicFrameLocks noChangeAspect="1"/>
          </p:cNvGraphicFramePr>
          <p:nvPr/>
        </p:nvGraphicFramePr>
        <p:xfrm>
          <a:off x="1439863" y="2492375"/>
          <a:ext cx="1044575" cy="404813"/>
        </p:xfrm>
        <a:graphic>
          <a:graphicData uri="http://schemas.openxmlformats.org/presentationml/2006/ole">
            <mc:AlternateContent xmlns:mc="http://schemas.openxmlformats.org/markup-compatibility/2006">
              <mc:Choice xmlns:v="urn:schemas-microsoft-com:vml" Requires="v">
                <p:oleObj spid="_x0000_s9218" name="Ecuación" r:id="rId4" imgW="469696" imgH="215806" progId="Equation.3">
                  <p:embed/>
                </p:oleObj>
              </mc:Choice>
              <mc:Fallback>
                <p:oleObj name="Ecuación" r:id="rId4" imgW="469696" imgH="215806" progId="Equation.3">
                  <p:embed/>
                  <p:pic>
                    <p:nvPicPr>
                      <p:cNvPr id="75784" name="Object 9">
                        <a:extLst>
                          <a:ext uri="{FF2B5EF4-FFF2-40B4-BE49-F238E27FC236}">
                            <a16:creationId xmlns:a16="http://schemas.microsoft.com/office/drawing/2014/main" id="{5761C946-2D30-42DD-815B-6E74CBDC4D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9863" y="2492375"/>
                        <a:ext cx="1044575"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5785" name="Rectangle 11">
            <a:extLst>
              <a:ext uri="{FF2B5EF4-FFF2-40B4-BE49-F238E27FC236}">
                <a16:creationId xmlns:a16="http://schemas.microsoft.com/office/drawing/2014/main" id="{3C173A78-4D4A-463B-B49B-49B9032FE8CD}"/>
              </a:ext>
            </a:extLst>
          </p:cNvPr>
          <p:cNvSpPr>
            <a:spLocks noChangeArrowheads="1"/>
          </p:cNvSpPr>
          <p:nvPr/>
        </p:nvSpPr>
        <p:spPr bwMode="auto">
          <a:xfrm>
            <a:off x="684213" y="4508500"/>
            <a:ext cx="66246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pPr>
            <a:r>
              <a:rPr lang="es-ES" altLang="en-US" sz="1800"/>
              <a:t> La parte real de la admitancia es la </a:t>
            </a:r>
            <a:r>
              <a:rPr lang="es-ES" altLang="en-US" sz="1800" b="1"/>
              <a:t>conductancia.</a:t>
            </a:r>
            <a:endParaRPr lang="es-ES" altLang="en-US" sz="1800"/>
          </a:p>
          <a:p>
            <a:pPr eaLnBrk="1" hangingPunct="1">
              <a:spcBef>
                <a:spcPct val="0"/>
              </a:spcBef>
              <a:buFontTx/>
              <a:buNone/>
            </a:pPr>
            <a:r>
              <a:rPr lang="es-ES" altLang="en-US" sz="1800"/>
              <a:t>• La parte imaginaria de la admitancia es la </a:t>
            </a:r>
            <a:r>
              <a:rPr lang="es-ES" altLang="en-US" sz="1800" b="1"/>
              <a:t>susceptancia.</a:t>
            </a:r>
          </a:p>
        </p:txBody>
      </p:sp>
      <p:pic>
        <p:nvPicPr>
          <p:cNvPr id="75786" name="Picture 12">
            <a:extLst>
              <a:ext uri="{FF2B5EF4-FFF2-40B4-BE49-F238E27FC236}">
                <a16:creationId xmlns:a16="http://schemas.microsoft.com/office/drawing/2014/main" id="{AE1960EF-4F35-45F9-ADC0-8DBD890A3EA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1413" y="3933825"/>
            <a:ext cx="2808287"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4">
            <a:extLst>
              <a:ext uri="{FF2B5EF4-FFF2-40B4-BE49-F238E27FC236}">
                <a16:creationId xmlns:a16="http://schemas.microsoft.com/office/drawing/2014/main" id="{2EA6A0B1-1326-4719-9E98-D596931201A6}"/>
              </a:ext>
            </a:extLst>
          </p:cNvPr>
          <p:cNvSpPr>
            <a:spLocks noChangeArrowheads="1"/>
          </p:cNvSpPr>
          <p:nvPr/>
        </p:nvSpPr>
        <p:spPr bwMode="auto">
          <a:xfrm>
            <a:off x="2339975" y="749300"/>
            <a:ext cx="39608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eaLnBrk="1" hangingPunct="1">
              <a:spcBef>
                <a:spcPct val="0"/>
              </a:spcBef>
              <a:buFontTx/>
              <a:buNone/>
            </a:pPr>
            <a:r>
              <a:rPr lang="es-ES" altLang="en-US" sz="2800">
                <a:solidFill>
                  <a:srgbClr val="C61010"/>
                </a:solidFill>
              </a:rPr>
              <a:t>Leyes de Kirchhoff</a:t>
            </a:r>
            <a:r>
              <a:rPr lang="es-ES" altLang="en-US" sz="1800"/>
              <a:t> </a:t>
            </a:r>
          </a:p>
        </p:txBody>
      </p:sp>
      <p:pic>
        <p:nvPicPr>
          <p:cNvPr id="76803" name="Picture 6">
            <a:extLst>
              <a:ext uri="{FF2B5EF4-FFF2-40B4-BE49-F238E27FC236}">
                <a16:creationId xmlns:a16="http://schemas.microsoft.com/office/drawing/2014/main" id="{447030DC-894A-4CA2-BA92-C027106101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6475" y="4673600"/>
            <a:ext cx="3375025"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4" name="Picture 7">
            <a:extLst>
              <a:ext uri="{FF2B5EF4-FFF2-40B4-BE49-F238E27FC236}">
                <a16:creationId xmlns:a16="http://schemas.microsoft.com/office/drawing/2014/main" id="{E6121ADA-E2FF-40F4-B569-3642614563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2703513"/>
            <a:ext cx="287972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5" name="Rectangle 8">
            <a:extLst>
              <a:ext uri="{FF2B5EF4-FFF2-40B4-BE49-F238E27FC236}">
                <a16:creationId xmlns:a16="http://schemas.microsoft.com/office/drawing/2014/main" id="{88300FB4-C8AC-4C4D-AED6-318A63CF8A6A}"/>
              </a:ext>
            </a:extLst>
          </p:cNvPr>
          <p:cNvSpPr>
            <a:spLocks noChangeArrowheads="1"/>
          </p:cNvSpPr>
          <p:nvPr/>
        </p:nvSpPr>
        <p:spPr bwMode="auto">
          <a:xfrm>
            <a:off x="1042988" y="2198688"/>
            <a:ext cx="6292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s-ES" altLang="en-US" sz="1800"/>
              <a:t>Ley de Kirchhoff de tensiones en el dominio de la frecuencia</a:t>
            </a:r>
          </a:p>
        </p:txBody>
      </p:sp>
      <p:sp>
        <p:nvSpPr>
          <p:cNvPr id="76806" name="Rectangle 9">
            <a:extLst>
              <a:ext uri="{FF2B5EF4-FFF2-40B4-BE49-F238E27FC236}">
                <a16:creationId xmlns:a16="http://schemas.microsoft.com/office/drawing/2014/main" id="{73CDDC23-6066-42BB-A943-0846731DD187}"/>
              </a:ext>
            </a:extLst>
          </p:cNvPr>
          <p:cNvSpPr>
            <a:spLocks noChangeArrowheads="1"/>
          </p:cNvSpPr>
          <p:nvPr/>
        </p:nvSpPr>
        <p:spPr bwMode="auto">
          <a:xfrm>
            <a:off x="990600" y="4214813"/>
            <a:ext cx="6318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s-ES" altLang="en-US" sz="1800"/>
              <a:t>Ley de Kirchhoff de corrientes en el dominio de la frecuencia</a:t>
            </a:r>
          </a:p>
        </p:txBody>
      </p:sp>
      <p:sp>
        <p:nvSpPr>
          <p:cNvPr id="76807" name="Rectangle 11">
            <a:extLst>
              <a:ext uri="{FF2B5EF4-FFF2-40B4-BE49-F238E27FC236}">
                <a16:creationId xmlns:a16="http://schemas.microsoft.com/office/drawing/2014/main" id="{9CCFC754-4EFD-4560-B6BB-55A0DF421871}"/>
              </a:ext>
            </a:extLst>
          </p:cNvPr>
          <p:cNvSpPr>
            <a:spLocks noChangeArrowheads="1"/>
          </p:cNvSpPr>
          <p:nvPr/>
        </p:nvSpPr>
        <p:spPr bwMode="auto">
          <a:xfrm>
            <a:off x="1042988" y="1492250"/>
            <a:ext cx="77771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s-ES" altLang="en-US" sz="1800" b="1"/>
              <a:t>La suma algebraica de las tensiones a lo largo de cualquier camino cerrado en un circuito es igual a 0</a:t>
            </a:r>
          </a:p>
        </p:txBody>
      </p:sp>
      <p:sp>
        <p:nvSpPr>
          <p:cNvPr id="76808" name="Rectangle 12">
            <a:extLst>
              <a:ext uri="{FF2B5EF4-FFF2-40B4-BE49-F238E27FC236}">
                <a16:creationId xmlns:a16="http://schemas.microsoft.com/office/drawing/2014/main" id="{732C4217-2EDA-485B-B245-18387D93DDB0}"/>
              </a:ext>
            </a:extLst>
          </p:cNvPr>
          <p:cNvSpPr>
            <a:spLocks noChangeArrowheads="1"/>
          </p:cNvSpPr>
          <p:nvPr/>
        </p:nvSpPr>
        <p:spPr bwMode="auto">
          <a:xfrm>
            <a:off x="963613" y="3508375"/>
            <a:ext cx="76406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s-ES" altLang="en-US" sz="1800" b="1"/>
              <a:t>La suma algebraica de todas la corrientes que inciden en un nudo es igual a 0</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4">
            <a:extLst>
              <a:ext uri="{FF2B5EF4-FFF2-40B4-BE49-F238E27FC236}">
                <a16:creationId xmlns:a16="http://schemas.microsoft.com/office/drawing/2014/main" id="{A9876027-9811-4B02-80F7-963475E0D03F}"/>
              </a:ext>
            </a:extLst>
          </p:cNvPr>
          <p:cNvSpPr>
            <a:spLocks noChangeArrowheads="1"/>
          </p:cNvSpPr>
          <p:nvPr/>
        </p:nvSpPr>
        <p:spPr bwMode="auto">
          <a:xfrm>
            <a:off x="1258888" y="822325"/>
            <a:ext cx="17097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s-ES" altLang="en-US" sz="2800">
                <a:solidFill>
                  <a:srgbClr val="C61010"/>
                </a:solidFill>
              </a:rPr>
              <a:t>Resumen</a:t>
            </a:r>
          </a:p>
        </p:txBody>
      </p:sp>
      <p:pic>
        <p:nvPicPr>
          <p:cNvPr id="77827" name="Picture 5">
            <a:extLst>
              <a:ext uri="{FF2B5EF4-FFF2-40B4-BE49-F238E27FC236}">
                <a16:creationId xmlns:a16="http://schemas.microsoft.com/office/drawing/2014/main" id="{F6EFAE97-10DF-44F4-8D6A-33BAAD1052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412875"/>
            <a:ext cx="6696075" cy="364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4">
            <a:extLst>
              <a:ext uri="{FF2B5EF4-FFF2-40B4-BE49-F238E27FC236}">
                <a16:creationId xmlns:a16="http://schemas.microsoft.com/office/drawing/2014/main" id="{D4A36CDB-CA6A-43CA-A773-ED02988741FD}"/>
              </a:ext>
            </a:extLst>
          </p:cNvPr>
          <p:cNvSpPr>
            <a:spLocks noChangeArrowheads="1"/>
          </p:cNvSpPr>
          <p:nvPr/>
        </p:nvSpPr>
        <p:spPr bwMode="auto">
          <a:xfrm>
            <a:off x="900113" y="822325"/>
            <a:ext cx="55721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s-ES" altLang="en-US" sz="2800">
                <a:solidFill>
                  <a:srgbClr val="C61010"/>
                </a:solidFill>
              </a:rPr>
              <a:t>Transformación estrella / triángulo</a:t>
            </a:r>
          </a:p>
        </p:txBody>
      </p:sp>
      <p:pic>
        <p:nvPicPr>
          <p:cNvPr id="78851" name="Picture 5">
            <a:extLst>
              <a:ext uri="{FF2B5EF4-FFF2-40B4-BE49-F238E27FC236}">
                <a16:creationId xmlns:a16="http://schemas.microsoft.com/office/drawing/2014/main" id="{859ACAFD-6B1A-408C-9CB0-55C89CD1FF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1739900"/>
            <a:ext cx="6432550"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CuadroTexto 3">
            <a:extLst>
              <a:ext uri="{FF2B5EF4-FFF2-40B4-BE49-F238E27FC236}">
                <a16:creationId xmlns:a16="http://schemas.microsoft.com/office/drawing/2014/main" id="{6C856040-5D50-4A12-9CAC-7F515B96C784}"/>
              </a:ext>
            </a:extLst>
          </p:cNvPr>
          <p:cNvSpPr txBox="1">
            <a:spLocks noChangeArrowheads="1"/>
          </p:cNvSpPr>
          <p:nvPr/>
        </p:nvSpPr>
        <p:spPr bwMode="auto">
          <a:xfrm>
            <a:off x="1309688" y="917575"/>
            <a:ext cx="6878637"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PE" altLang="en-US" sz="8000" b="1">
                <a:solidFill>
                  <a:srgbClr val="FF0000"/>
                </a:solidFill>
              </a:rPr>
              <a:t>EJERCICIOS</a:t>
            </a:r>
            <a:r>
              <a:rPr lang="es-PE" altLang="en-US" sz="2800"/>
              <a:t> </a:t>
            </a:r>
          </a:p>
        </p:txBody>
      </p:sp>
      <p:sp>
        <p:nvSpPr>
          <p:cNvPr id="79875" name="CuadroTexto 4">
            <a:extLst>
              <a:ext uri="{FF2B5EF4-FFF2-40B4-BE49-F238E27FC236}">
                <a16:creationId xmlns:a16="http://schemas.microsoft.com/office/drawing/2014/main" id="{4C801830-F2C0-48E3-AEF9-89A416D575C5}"/>
              </a:ext>
            </a:extLst>
          </p:cNvPr>
          <p:cNvSpPr txBox="1">
            <a:spLocks noChangeArrowheads="1"/>
          </p:cNvSpPr>
          <p:nvPr/>
        </p:nvSpPr>
        <p:spPr bwMode="auto">
          <a:xfrm>
            <a:off x="341313" y="3494088"/>
            <a:ext cx="86248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 typeface="Wingdings" panose="05000000000000000000" pitchFamily="2" charset="2"/>
              <a:buChar char="q"/>
            </a:pPr>
            <a:r>
              <a:rPr lang="es-PE" altLang="en-US" i="1"/>
              <a:t>La relación de fase entre dos formas de ondas indica que una de ellas se adelanta o atrasa ( en grados o radianes ) </a:t>
            </a:r>
          </a:p>
        </p:txBody>
      </p:sp>
      <p:sp>
        <p:nvSpPr>
          <p:cNvPr id="6" name="CuadroTexto 5">
            <a:extLst>
              <a:ext uri="{FF2B5EF4-FFF2-40B4-BE49-F238E27FC236}">
                <a16:creationId xmlns:a16="http://schemas.microsoft.com/office/drawing/2014/main" id="{7D52779A-95B1-42B1-A38F-192508F2FB0B}"/>
              </a:ext>
            </a:extLst>
          </p:cNvPr>
          <p:cNvSpPr txBox="1"/>
          <p:nvPr/>
        </p:nvSpPr>
        <p:spPr>
          <a:xfrm>
            <a:off x="3167063" y="2381250"/>
            <a:ext cx="3984625" cy="461963"/>
          </a:xfrm>
          <a:prstGeom prst="rect">
            <a:avLst/>
          </a:prstGeom>
          <a:noFill/>
        </p:spPr>
        <p:txBody>
          <a:bodyPr>
            <a:spAutoFit/>
          </a:bodyPr>
          <a:lstStyle/>
          <a:p>
            <a:pPr>
              <a:defRPr/>
            </a:pPr>
            <a:r>
              <a:rPr lang="es-PE" sz="2400" b="1" i="1" dirty="0">
                <a:solidFill>
                  <a:schemeClr val="accent2"/>
                </a:solidFill>
                <a:effectLst>
                  <a:outerShdw blurRad="38100" dist="38100" dir="2700000" algn="tl">
                    <a:srgbClr val="000000">
                      <a:alpha val="43137"/>
                    </a:srgbClr>
                  </a:outerShdw>
                </a:effectLst>
              </a:rPr>
              <a:t>“RECORDAR”</a:t>
            </a:r>
            <a:endParaRPr lang="es-PE" dirty="0">
              <a:solidFill>
                <a:schemeClr val="accent2"/>
              </a:solidFill>
            </a:endParaRPr>
          </a:p>
        </p:txBody>
      </p:sp>
      <p:sp>
        <p:nvSpPr>
          <p:cNvPr id="79877" name="CuadroTexto 7">
            <a:extLst>
              <a:ext uri="{FF2B5EF4-FFF2-40B4-BE49-F238E27FC236}">
                <a16:creationId xmlns:a16="http://schemas.microsoft.com/office/drawing/2014/main" id="{9D92DCC6-5784-46DE-B15A-707083789E43}"/>
              </a:ext>
            </a:extLst>
          </p:cNvPr>
          <p:cNvSpPr txBox="1">
            <a:spLocks noChangeArrowheads="1"/>
          </p:cNvSpPr>
          <p:nvPr/>
        </p:nvSpPr>
        <p:spPr bwMode="auto">
          <a:xfrm>
            <a:off x="341313" y="4421188"/>
            <a:ext cx="86248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 typeface="Wingdings" panose="05000000000000000000" pitchFamily="2" charset="2"/>
              <a:buChar char="q"/>
            </a:pPr>
            <a:r>
              <a:rPr lang="es-PE" altLang="en-US" i="1"/>
              <a:t>La corriente alterna basa su gráfica en una onda senoidal </a:t>
            </a:r>
          </a:p>
        </p:txBody>
      </p:sp>
      <p:sp>
        <p:nvSpPr>
          <p:cNvPr id="9" name="CuadroTexto 8">
            <a:extLst>
              <a:ext uri="{FF2B5EF4-FFF2-40B4-BE49-F238E27FC236}">
                <a16:creationId xmlns:a16="http://schemas.microsoft.com/office/drawing/2014/main" id="{B31C27C0-AC80-42EC-B5BB-9DC36C152824}"/>
              </a:ext>
            </a:extLst>
          </p:cNvPr>
          <p:cNvSpPr txBox="1"/>
          <p:nvPr/>
        </p:nvSpPr>
        <p:spPr>
          <a:xfrm>
            <a:off x="0" y="5484813"/>
            <a:ext cx="8624888" cy="1139825"/>
          </a:xfrm>
          <a:prstGeom prst="rect">
            <a:avLst/>
          </a:prstGeom>
          <a:noFill/>
        </p:spPr>
        <p:txBody>
          <a:bodyPr>
            <a:spAutoFit/>
          </a:bodyPr>
          <a:lstStyle/>
          <a:p>
            <a:pPr marL="285750" indent="-285750" algn="ctr">
              <a:buFont typeface="Wingdings" panose="05000000000000000000" pitchFamily="2" charset="2"/>
              <a:buChar char="q"/>
              <a:defRPr/>
            </a:pPr>
            <a:r>
              <a:rPr lang="es-PE" i="1" dirty="0"/>
              <a:t>Matemática los circuitos de C.A se representan  en la siguiente ecuación                                                 </a:t>
            </a:r>
            <a:r>
              <a:rPr lang="es-PE"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t>
            </a:r>
            <a:r>
              <a:rPr lang="es-PE" sz="3200" b="1" dirty="0">
                <a:effectLst>
                  <a:outerShdw blurRad="38100" dist="38100" dir="2700000" algn="tl">
                    <a:srgbClr val="000000">
                      <a:alpha val="43137"/>
                    </a:srgbClr>
                  </a:outerShdw>
                </a:effectLst>
                <a:latin typeface="Symbol" panose="05050102010706020507" pitchFamily="18" charset="2"/>
                <a:ea typeface="Symbol" panose="05050102010706020507" pitchFamily="18" charset="2"/>
                <a:cs typeface="Symbol" panose="05050102010706020507" pitchFamily="18" charset="2"/>
              </a:rPr>
              <a:t></a:t>
            </a:r>
            <a:r>
              <a:rPr lang="es-PE"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s-PE"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a:t>
            </a:r>
            <a:r>
              <a:rPr lang="es-PE" sz="2800" b="1" baseline="-24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a:t>
            </a:r>
            <a:r>
              <a:rPr lang="es-PE" sz="2800" b="1" baseline="-2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s-PE"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sen</a:t>
            </a:r>
            <a:r>
              <a:rPr lang="es-PE"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s-PE" sz="3200" b="1" dirty="0">
                <a:effectLst>
                  <a:outerShdw blurRad="38100" dist="38100" dir="2700000" algn="tl">
                    <a:srgbClr val="000000">
                      <a:alpha val="43137"/>
                    </a:srgbClr>
                  </a:outerShdw>
                </a:effectLst>
                <a:latin typeface="Symbol" panose="05050102010706020507" pitchFamily="18" charset="2"/>
                <a:ea typeface="Symbol" panose="05050102010706020507" pitchFamily="18" charset="2"/>
                <a:cs typeface="Symbol" panose="05050102010706020507" pitchFamily="18" charset="2"/>
              </a:rPr>
              <a:t></a:t>
            </a:r>
            <a:r>
              <a:rPr lang="es-PE"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 </a:t>
            </a:r>
            <a:r>
              <a:rPr lang="es-PE" sz="3200" b="1" dirty="0">
                <a:effectLst>
                  <a:outerShdw blurRad="38100" dist="38100" dir="2700000" algn="tl">
                    <a:srgbClr val="000000">
                      <a:alpha val="43137"/>
                    </a:srgbClr>
                  </a:outerShdw>
                </a:effectLst>
                <a:latin typeface="Symbol" panose="05050102010706020507" pitchFamily="18" charset="2"/>
                <a:ea typeface="Symbol" panose="05050102010706020507" pitchFamily="18" charset="2"/>
                <a:cs typeface="Symbol" panose="05050102010706020507" pitchFamily="18" charset="2"/>
              </a:rPr>
              <a:t></a:t>
            </a:r>
            <a:r>
              <a:rPr lang="es-PE"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s-PE" sz="3200" b="1" dirty="0">
                <a:effectLst>
                  <a:outerShdw blurRad="38100" dist="38100" dir="2700000" algn="tl">
                    <a:srgbClr val="000000">
                      <a:alpha val="43137"/>
                    </a:srgbClr>
                  </a:outerShdw>
                </a:effectLst>
                <a:latin typeface="Symbol" panose="05050102010706020507" pitchFamily="18" charset="2"/>
                <a:ea typeface="Symbol" panose="05050102010706020507" pitchFamily="18" charset="2"/>
                <a:cs typeface="Symbol" panose="05050102010706020507" pitchFamily="18" charset="2"/>
              </a:rPr>
              <a:t></a:t>
            </a:r>
            <a:r>
              <a:rPr lang="es-PE"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marL="285750" indent="-285750">
              <a:buFont typeface="Wingdings" panose="05000000000000000000" pitchFamily="2" charset="2"/>
              <a:buChar char="q"/>
              <a:defRPr/>
            </a:pPr>
            <a:r>
              <a:rPr lang="es-PE" i="1" dirty="0"/>
              <a:t> </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FC30D36-A490-49F1-AD62-45815CEF1513}"/>
              </a:ext>
            </a:extLst>
          </p:cNvPr>
          <p:cNvSpPr txBox="1">
            <a:spLocks noRot="1" noChangeAspect="1" noMove="1" noResize="1" noEditPoints="1" noAdjustHandles="1" noChangeArrowheads="1" noChangeShapeType="1" noTextEdit="1"/>
          </p:cNvSpPr>
          <p:nvPr/>
        </p:nvSpPr>
        <p:spPr>
          <a:xfrm>
            <a:off x="354842" y="791571"/>
            <a:ext cx="8461612" cy="2462213"/>
          </a:xfrm>
          <a:prstGeom prst="rect">
            <a:avLst/>
          </a:prstGeom>
          <a:blipFill rotWithShape="0">
            <a:blip r:embed="rId2"/>
            <a:stretch>
              <a:fillRect l="-720" t="-1238"/>
            </a:stretch>
          </a:blipFill>
        </p:spPr>
        <p:txBody>
          <a:bodyPr/>
          <a:lstStyle/>
          <a:p>
            <a:r>
              <a:rPr lang="es-PE">
                <a:noFill/>
              </a:rPr>
              <a:t> </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2E8B6FB1-D626-4659-AC8C-596B7E1138CB}"/>
              </a:ext>
            </a:extLst>
          </p:cNvPr>
          <p:cNvSpPr>
            <a:spLocks noRot="1" noChangeAspect="1" noMove="1" noResize="1" noEditPoints="1" noAdjustHandles="1" noChangeArrowheads="1" noChangeShapeType="1" noTextEdit="1"/>
          </p:cNvSpPr>
          <p:nvPr/>
        </p:nvSpPr>
        <p:spPr>
          <a:xfrm>
            <a:off x="484496" y="709389"/>
            <a:ext cx="8318310" cy="1938992"/>
          </a:xfrm>
          <a:prstGeom prst="rect">
            <a:avLst/>
          </a:prstGeom>
          <a:blipFill rotWithShape="0">
            <a:blip r:embed="rId2"/>
            <a:stretch>
              <a:fillRect l="-733" t="-1258"/>
            </a:stretch>
          </a:blipFill>
        </p:spPr>
        <p:txBody>
          <a:bodyPr/>
          <a:lstStyle/>
          <a:p>
            <a:r>
              <a:rPr lang="es-PE">
                <a:noFill/>
              </a:rPr>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object 2">
            <a:extLst>
              <a:ext uri="{FF2B5EF4-FFF2-40B4-BE49-F238E27FC236}">
                <a16:creationId xmlns:a16="http://schemas.microsoft.com/office/drawing/2014/main" id="{220E2688-E7C2-4FD8-B673-8963823C6A84}"/>
              </a:ext>
            </a:extLst>
          </p:cNvPr>
          <p:cNvSpPr>
            <a:spLocks noChangeArrowheads="1"/>
          </p:cNvSpPr>
          <p:nvPr/>
        </p:nvSpPr>
        <p:spPr bwMode="auto">
          <a:xfrm>
            <a:off x="6858000" y="2000250"/>
            <a:ext cx="1720850" cy="1227138"/>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s-PE" altLang="en-US" sz="1800"/>
          </a:p>
        </p:txBody>
      </p:sp>
      <p:sp>
        <p:nvSpPr>
          <p:cNvPr id="16387" name="object 3">
            <a:extLst>
              <a:ext uri="{FF2B5EF4-FFF2-40B4-BE49-F238E27FC236}">
                <a16:creationId xmlns:a16="http://schemas.microsoft.com/office/drawing/2014/main" id="{1277045E-D599-4B3D-9839-DD542F4C566D}"/>
              </a:ext>
            </a:extLst>
          </p:cNvPr>
          <p:cNvSpPr>
            <a:spLocks noChangeArrowheads="1"/>
          </p:cNvSpPr>
          <p:nvPr/>
        </p:nvSpPr>
        <p:spPr bwMode="auto">
          <a:xfrm>
            <a:off x="6994525" y="4240213"/>
            <a:ext cx="1949450" cy="14478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s-PE" altLang="en-US" sz="1800"/>
          </a:p>
        </p:txBody>
      </p:sp>
      <p:sp>
        <p:nvSpPr>
          <p:cNvPr id="16388" name="object 4">
            <a:extLst>
              <a:ext uri="{FF2B5EF4-FFF2-40B4-BE49-F238E27FC236}">
                <a16:creationId xmlns:a16="http://schemas.microsoft.com/office/drawing/2014/main" id="{C29C4455-0376-49AC-A76E-A1A108C73B91}"/>
              </a:ext>
            </a:extLst>
          </p:cNvPr>
          <p:cNvSpPr>
            <a:spLocks noChangeArrowheads="1"/>
          </p:cNvSpPr>
          <p:nvPr/>
        </p:nvSpPr>
        <p:spPr bwMode="auto">
          <a:xfrm>
            <a:off x="1084263" y="479425"/>
            <a:ext cx="5910262" cy="938213"/>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s-PE" altLang="en-US" sz="1800"/>
          </a:p>
        </p:txBody>
      </p:sp>
      <p:sp>
        <p:nvSpPr>
          <p:cNvPr id="16389" name="object 5">
            <a:extLst>
              <a:ext uri="{FF2B5EF4-FFF2-40B4-BE49-F238E27FC236}">
                <a16:creationId xmlns:a16="http://schemas.microsoft.com/office/drawing/2014/main" id="{DEE654C6-81B1-46AF-842A-CD91CD784B55}"/>
              </a:ext>
            </a:extLst>
          </p:cNvPr>
          <p:cNvSpPr txBox="1">
            <a:spLocks noChangeArrowheads="1"/>
          </p:cNvSpPr>
          <p:nvPr/>
        </p:nvSpPr>
        <p:spPr bwMode="auto">
          <a:xfrm>
            <a:off x="307975" y="1598613"/>
            <a:ext cx="6321425"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just">
              <a:spcBef>
                <a:spcPct val="0"/>
              </a:spcBef>
              <a:buFontTx/>
              <a:buNone/>
            </a:pPr>
            <a:r>
              <a:rPr lang="es-PE" altLang="en-US" sz="1800">
                <a:cs typeface="Arial" panose="020B0604020202020204" pitchFamily="34" charset="0"/>
              </a:rPr>
              <a:t>Se denomina </a:t>
            </a:r>
            <a:r>
              <a:rPr lang="es-PE" altLang="en-US" sz="1800" b="1">
                <a:cs typeface="Arial" panose="020B0604020202020204" pitchFamily="34" charset="0"/>
              </a:rPr>
              <a:t>corriente alterna </a:t>
            </a:r>
            <a:r>
              <a:rPr lang="es-PE" altLang="en-US" sz="1800">
                <a:cs typeface="Arial" panose="020B0604020202020204" pitchFamily="34" charset="0"/>
              </a:rPr>
              <a:t>(abreviada </a:t>
            </a:r>
            <a:r>
              <a:rPr lang="es-PE" altLang="en-US" sz="1800" b="1">
                <a:cs typeface="Arial" panose="020B0604020202020204" pitchFamily="34" charset="0"/>
              </a:rPr>
              <a:t>CA </a:t>
            </a:r>
            <a:r>
              <a:rPr lang="es-PE" altLang="en-US" sz="1800">
                <a:cs typeface="Arial" panose="020B0604020202020204" pitchFamily="34" charset="0"/>
              </a:rPr>
              <a:t>en español y  </a:t>
            </a:r>
            <a:r>
              <a:rPr lang="es-PE" altLang="en-US" sz="1800" b="1">
                <a:cs typeface="Arial" panose="020B0604020202020204" pitchFamily="34" charset="0"/>
              </a:rPr>
              <a:t>AC </a:t>
            </a:r>
            <a:r>
              <a:rPr lang="es-PE" altLang="en-US" sz="1800">
                <a:cs typeface="Arial" panose="020B0604020202020204" pitchFamily="34" charset="0"/>
              </a:rPr>
              <a:t>en inglés, de Alternating Current) a la </a:t>
            </a:r>
            <a:r>
              <a:rPr lang="es-PE" altLang="en-US" sz="1800" i="1">
                <a:latin typeface="Times New Roman" panose="02020603050405020304" pitchFamily="18" charset="0"/>
                <a:cs typeface="Times New Roman" panose="02020603050405020304" pitchFamily="18" charset="0"/>
              </a:rPr>
              <a:t>corriente eléctrica en  la que la magnitud y dirección varían cíclicamente</a:t>
            </a:r>
            <a:r>
              <a:rPr lang="es-PE" altLang="en-US" sz="1800" i="1" u="sng">
                <a:solidFill>
                  <a:srgbClr val="FF0000"/>
                </a:solidFill>
                <a:cs typeface="Arial" panose="020B0604020202020204" pitchFamily="34" charset="0"/>
              </a:rPr>
              <a:t>. La forma de  onda de la corriente alterna más comúnmente utilizada es la  de una onda senoidal</a:t>
            </a:r>
            <a:r>
              <a:rPr lang="es-PE" altLang="en-US" sz="1800">
                <a:cs typeface="Arial" panose="020B0604020202020204" pitchFamily="34" charset="0"/>
              </a:rPr>
              <a:t> (figura 1), puesto que se consigue una  transmisión más eficiente de la energía. Sin embargo, en  ciertas aplicaciones se utilizan otras formas de onda  periódicas, tales como la triangular o la cuadrada.</a:t>
            </a:r>
          </a:p>
          <a:p>
            <a:pPr algn="just">
              <a:spcBef>
                <a:spcPct val="0"/>
              </a:spcBef>
              <a:buFontTx/>
              <a:buNone/>
            </a:pPr>
            <a:endParaRPr lang="es-PE" altLang="en-US" sz="1800">
              <a:cs typeface="Arial" panose="020B0604020202020204" pitchFamily="34" charset="0"/>
            </a:endParaRPr>
          </a:p>
          <a:p>
            <a:pPr algn="just">
              <a:spcBef>
                <a:spcPct val="0"/>
              </a:spcBef>
              <a:buFontTx/>
              <a:buNone/>
            </a:pPr>
            <a:r>
              <a:rPr lang="es-PE" altLang="en-US" sz="1800">
                <a:cs typeface="Arial" panose="020B0604020202020204" pitchFamily="34" charset="0"/>
              </a:rPr>
              <a:t>La </a:t>
            </a:r>
            <a:r>
              <a:rPr lang="es-PE" altLang="en-US" sz="1800">
                <a:solidFill>
                  <a:srgbClr val="C00000"/>
                </a:solidFill>
                <a:cs typeface="Arial" panose="020B0604020202020204" pitchFamily="34" charset="0"/>
              </a:rPr>
              <a:t>corriente eléctrica </a:t>
            </a:r>
            <a:r>
              <a:rPr lang="es-PE" altLang="en-US" sz="1800">
                <a:cs typeface="Arial" panose="020B0604020202020204" pitchFamily="34" charset="0"/>
              </a:rPr>
              <a:t>es el movimiento de electrones libres a  lo largo de un conductor que está conectado a un Circuito en  el cual existe una diferencia de potencial.</a:t>
            </a:r>
          </a:p>
          <a:p>
            <a:pPr algn="just">
              <a:spcBef>
                <a:spcPts val="763"/>
              </a:spcBef>
              <a:buFontTx/>
              <a:buNone/>
            </a:pPr>
            <a:r>
              <a:rPr lang="es-PE" altLang="en-US" sz="1800">
                <a:cs typeface="Arial" panose="020B0604020202020204" pitchFamily="34" charset="0"/>
              </a:rPr>
              <a:t>En tanto exista una diferencia de potencial, fluirá corriente,  cuando la diferencia de potencial no varía, la corriente fluirá  en una sola dirección, por lo que se le llama corriente  continua o directa (C.C. o C.D.).</a:t>
            </a:r>
          </a:p>
        </p:txBody>
      </p:sp>
      <p:sp>
        <p:nvSpPr>
          <p:cNvPr id="6" name="object 6">
            <a:extLst>
              <a:ext uri="{FF2B5EF4-FFF2-40B4-BE49-F238E27FC236}">
                <a16:creationId xmlns:a16="http://schemas.microsoft.com/office/drawing/2014/main" id="{69B88EEA-2ABB-4FC7-90E6-08A8752692C4}"/>
              </a:ext>
            </a:extLst>
          </p:cNvPr>
          <p:cNvSpPr txBox="1"/>
          <p:nvPr/>
        </p:nvSpPr>
        <p:spPr>
          <a:xfrm>
            <a:off x="7699375" y="3394075"/>
            <a:ext cx="871538" cy="255588"/>
          </a:xfrm>
          <a:prstGeom prst="rect">
            <a:avLst/>
          </a:prstGeom>
        </p:spPr>
        <p:txBody>
          <a:bodyPr lIns="0" tIns="0" rIns="0" bIns="0">
            <a:spAutoFit/>
          </a:bodyPr>
          <a:lstStyle/>
          <a:p>
            <a:pPr marL="12700">
              <a:defRPr/>
            </a:pPr>
            <a:r>
              <a:rPr sz="1600" spc="-5" dirty="0">
                <a:latin typeface="Arial"/>
                <a:cs typeface="Arial"/>
              </a:rPr>
              <a:t>figura 1</a:t>
            </a:r>
            <a:r>
              <a:rPr sz="1600" spc="-95" dirty="0">
                <a:latin typeface="Arial"/>
                <a:cs typeface="Arial"/>
              </a:rPr>
              <a:t> </a:t>
            </a:r>
            <a:r>
              <a:rPr sz="1600" spc="-5" dirty="0">
                <a:latin typeface="Arial"/>
                <a:cs typeface="Arial"/>
              </a:rPr>
              <a:t>a</a:t>
            </a:r>
            <a:endParaRPr sz="1600">
              <a:latin typeface="Arial"/>
              <a:cs typeface="Arial"/>
            </a:endParaRPr>
          </a:p>
        </p:txBody>
      </p:sp>
      <p:sp>
        <p:nvSpPr>
          <p:cNvPr id="7" name="object 7">
            <a:extLst>
              <a:ext uri="{FF2B5EF4-FFF2-40B4-BE49-F238E27FC236}">
                <a16:creationId xmlns:a16="http://schemas.microsoft.com/office/drawing/2014/main" id="{634399EE-7232-44A5-95B7-978B2392ECB8}"/>
              </a:ext>
            </a:extLst>
          </p:cNvPr>
          <p:cNvSpPr txBox="1"/>
          <p:nvPr/>
        </p:nvSpPr>
        <p:spPr>
          <a:xfrm>
            <a:off x="7532688" y="5688013"/>
            <a:ext cx="873125" cy="255587"/>
          </a:xfrm>
          <a:prstGeom prst="rect">
            <a:avLst/>
          </a:prstGeom>
        </p:spPr>
        <p:txBody>
          <a:bodyPr lIns="0" tIns="0" rIns="0" bIns="0">
            <a:spAutoFit/>
          </a:bodyPr>
          <a:lstStyle/>
          <a:p>
            <a:pPr marL="12700">
              <a:defRPr/>
            </a:pPr>
            <a:r>
              <a:rPr sz="1600" spc="-5" dirty="0">
                <a:latin typeface="Arial"/>
                <a:cs typeface="Arial"/>
              </a:rPr>
              <a:t>figura 1</a:t>
            </a:r>
            <a:r>
              <a:rPr sz="1600" spc="-95" dirty="0">
                <a:latin typeface="Arial"/>
                <a:cs typeface="Arial"/>
              </a:rPr>
              <a:t> </a:t>
            </a:r>
            <a:r>
              <a:rPr sz="1600" spc="-5" dirty="0">
                <a:latin typeface="Arial"/>
                <a:cs typeface="Arial"/>
              </a:rPr>
              <a:t>b</a:t>
            </a:r>
            <a:endParaRPr sz="1600" dirty="0">
              <a:latin typeface="Arial"/>
              <a:cs typeface="Aria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790898F5-227B-43E6-92AE-FE7CCE1A9B7B}"/>
              </a:ext>
            </a:extLst>
          </p:cNvPr>
          <p:cNvSpPr>
            <a:spLocks noRot="1" noChangeAspect="1" noMove="1" noResize="1" noEditPoints="1" noAdjustHandles="1" noChangeArrowheads="1" noChangeShapeType="1" noTextEdit="1"/>
          </p:cNvSpPr>
          <p:nvPr/>
        </p:nvSpPr>
        <p:spPr>
          <a:xfrm>
            <a:off x="170596" y="763981"/>
            <a:ext cx="8031708" cy="2123658"/>
          </a:xfrm>
          <a:prstGeom prst="rect">
            <a:avLst/>
          </a:prstGeom>
          <a:blipFill rotWithShape="0">
            <a:blip r:embed="rId2"/>
            <a:stretch>
              <a:fillRect l="-835" t="-1146"/>
            </a:stretch>
          </a:blipFill>
        </p:spPr>
        <p:txBody>
          <a:bodyPr/>
          <a:lstStyle/>
          <a:p>
            <a:r>
              <a:rPr lang="es-PE">
                <a:noFill/>
              </a:rPr>
              <a:t> </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19283F9F-F5B7-4377-AF50-F110FA805225}"/>
              </a:ext>
            </a:extLst>
          </p:cNvPr>
          <p:cNvSpPr>
            <a:spLocks noRot="1" noChangeAspect="1" noMove="1" noResize="1" noEditPoints="1" noAdjustHandles="1" noChangeArrowheads="1" noChangeShapeType="1" noTextEdit="1"/>
          </p:cNvSpPr>
          <p:nvPr/>
        </p:nvSpPr>
        <p:spPr>
          <a:xfrm>
            <a:off x="477672" y="656819"/>
            <a:ext cx="8038531" cy="1015663"/>
          </a:xfrm>
          <a:prstGeom prst="rect">
            <a:avLst/>
          </a:prstGeom>
          <a:blipFill rotWithShape="0">
            <a:blip r:embed="rId2"/>
            <a:stretch>
              <a:fillRect l="-758" t="-3012" r="-21380" b="-10843"/>
            </a:stretch>
          </a:blipFill>
        </p:spPr>
        <p:txBody>
          <a:bodyPr/>
          <a:lstStyle/>
          <a:p>
            <a:r>
              <a:rPr lang="es-PE">
                <a:noFill/>
              </a:rPr>
              <a:t> </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ángulo 4">
            <a:extLst>
              <a:ext uri="{FF2B5EF4-FFF2-40B4-BE49-F238E27FC236}">
                <a16:creationId xmlns:a16="http://schemas.microsoft.com/office/drawing/2014/main" id="{4A90CB58-7578-470E-A373-333BCBC75E96}"/>
              </a:ext>
            </a:extLst>
          </p:cNvPr>
          <p:cNvSpPr>
            <a:spLocks noChangeArrowheads="1"/>
          </p:cNvSpPr>
          <p:nvPr/>
        </p:nvSpPr>
        <p:spPr bwMode="auto">
          <a:xfrm>
            <a:off x="430213" y="804863"/>
            <a:ext cx="8399462"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PE" altLang="en-US" sz="2000" i="1">
                <a:solidFill>
                  <a:srgbClr val="FF0000"/>
                </a:solidFill>
              </a:rPr>
              <a:t>5.- Dado el  </a:t>
            </a:r>
            <a:r>
              <a:rPr lang="es-PE" altLang="en-US" sz="2000" i="1">
                <a:solidFill>
                  <a:schemeClr val="accent2"/>
                </a:solidFill>
              </a:rPr>
              <a:t>V= 100 sen377 t </a:t>
            </a:r>
            <a:r>
              <a:rPr lang="es-PE" altLang="en-US" sz="2000" i="1">
                <a:solidFill>
                  <a:srgbClr val="FF0000"/>
                </a:solidFill>
              </a:rPr>
              <a:t>en el resistor de  10 </a:t>
            </a:r>
            <a:r>
              <a:rPr lang="el-GR" altLang="en-US" sz="2000">
                <a:solidFill>
                  <a:srgbClr val="FF0000"/>
                </a:solidFill>
              </a:rPr>
              <a:t>Ω</a:t>
            </a:r>
            <a:r>
              <a:rPr lang="es-PE" altLang="en-US" sz="2000">
                <a:solidFill>
                  <a:srgbClr val="FF0000"/>
                </a:solidFill>
              </a:rPr>
              <a:t>  hállese  la expresión senoidal de la corriente.</a:t>
            </a:r>
            <a:r>
              <a:rPr lang="es-PE" altLang="en-US" sz="2000" i="1">
                <a:solidFill>
                  <a:srgbClr val="FF0000"/>
                </a:solidFill>
              </a:rPr>
              <a:t> </a:t>
            </a:r>
          </a:p>
          <a:p>
            <a:endParaRPr lang="es-PE" altLang="en-US" i="1">
              <a:solidFill>
                <a:schemeClr val="accent2"/>
              </a:solidFill>
              <a:latin typeface="Cambria Math" panose="02040503050406030204" pitchFamily="18" charset="0"/>
            </a:endParaRPr>
          </a:p>
          <a:p>
            <a:endParaRPr lang="es-PE" alt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ángulo 3">
            <a:extLst>
              <a:ext uri="{FF2B5EF4-FFF2-40B4-BE49-F238E27FC236}">
                <a16:creationId xmlns:a16="http://schemas.microsoft.com/office/drawing/2014/main" id="{4F4793E8-9EF5-496B-84E7-A5D5707D23A9}"/>
              </a:ext>
            </a:extLst>
          </p:cNvPr>
          <p:cNvSpPr>
            <a:spLocks noChangeArrowheads="1"/>
          </p:cNvSpPr>
          <p:nvPr/>
        </p:nvSpPr>
        <p:spPr bwMode="auto">
          <a:xfrm>
            <a:off x="334963" y="838200"/>
            <a:ext cx="86725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PE" altLang="en-US" sz="2000" i="1">
                <a:solidFill>
                  <a:srgbClr val="FF0000"/>
                </a:solidFill>
              </a:rPr>
              <a:t>6.- Dado el  </a:t>
            </a:r>
            <a:r>
              <a:rPr lang="es-PE" altLang="en-US" sz="2000" i="1">
                <a:solidFill>
                  <a:schemeClr val="accent2"/>
                </a:solidFill>
              </a:rPr>
              <a:t>V= 25 sen(377 t+ 60°)</a:t>
            </a:r>
            <a:r>
              <a:rPr lang="es-PE" altLang="en-US" sz="2000">
                <a:solidFill>
                  <a:srgbClr val="FF0000"/>
                </a:solidFill>
              </a:rPr>
              <a:t>. Hallar  la expresión senoidal de la i, si</a:t>
            </a:r>
          </a:p>
          <a:p>
            <a:r>
              <a:rPr lang="es-PE" altLang="en-US" sz="2000">
                <a:solidFill>
                  <a:srgbClr val="FF0000"/>
                </a:solidFill>
              </a:rPr>
              <a:t>     R= </a:t>
            </a:r>
            <a:r>
              <a:rPr lang="es-PE" altLang="en-US" sz="2000" i="1">
                <a:solidFill>
                  <a:srgbClr val="FF0000"/>
                </a:solidFill>
              </a:rPr>
              <a:t>10 </a:t>
            </a:r>
            <a:r>
              <a:rPr lang="el-GR" altLang="en-US" sz="2000">
                <a:solidFill>
                  <a:srgbClr val="FF0000"/>
                </a:solidFill>
              </a:rPr>
              <a:t>Ω</a:t>
            </a:r>
            <a:r>
              <a:rPr lang="es-PE" altLang="en-US" sz="2000">
                <a:solidFill>
                  <a:srgbClr val="FF0000"/>
                </a:solidFill>
              </a:rPr>
              <a:t> </a:t>
            </a:r>
            <a:endParaRPr lang="es-PE" altLang="en-US" sz="2000" i="1">
              <a:solidFill>
                <a:srgbClr val="FF0000"/>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ángulo 3">
            <a:extLst>
              <a:ext uri="{FF2B5EF4-FFF2-40B4-BE49-F238E27FC236}">
                <a16:creationId xmlns:a16="http://schemas.microsoft.com/office/drawing/2014/main" id="{85D95404-26CA-4420-AA53-94B64EB1F5A2}"/>
              </a:ext>
            </a:extLst>
          </p:cNvPr>
          <p:cNvSpPr>
            <a:spLocks noChangeArrowheads="1"/>
          </p:cNvSpPr>
          <p:nvPr/>
        </p:nvSpPr>
        <p:spPr bwMode="auto">
          <a:xfrm>
            <a:off x="293688" y="769938"/>
            <a:ext cx="83454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PE" altLang="en-US" sz="2000" i="1">
                <a:solidFill>
                  <a:srgbClr val="FF0000"/>
                </a:solidFill>
              </a:rPr>
              <a:t>7.- Hallar la expresión senoidal para la tensión que existe en una bobina de 0.1 H. Cuando para por  el </a:t>
            </a:r>
            <a:r>
              <a:rPr lang="es-PE" altLang="en-US" sz="2000" i="1">
                <a:solidFill>
                  <a:schemeClr val="accent2"/>
                </a:solidFill>
              </a:rPr>
              <a:t>i= 10 sen 377t  </a:t>
            </a:r>
            <a:r>
              <a:rPr lang="es-PE" altLang="en-US" sz="2000" i="1">
                <a:solidFill>
                  <a:srgbClr val="FF0000"/>
                </a:solidFill>
              </a:rPr>
              <a:t>y bosquéjese las curva de V y i.</a:t>
            </a:r>
            <a:endParaRPr lang="es-PE" altLang="en-US" sz="2000" i="1">
              <a:solidFill>
                <a:schemeClr val="accent2"/>
              </a:solidFil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ángulo 3">
            <a:extLst>
              <a:ext uri="{FF2B5EF4-FFF2-40B4-BE49-F238E27FC236}">
                <a16:creationId xmlns:a16="http://schemas.microsoft.com/office/drawing/2014/main" id="{65B28611-D3AA-4257-AEF0-65E889EB50AA}"/>
              </a:ext>
            </a:extLst>
          </p:cNvPr>
          <p:cNvSpPr>
            <a:spLocks noChangeArrowheads="1"/>
          </p:cNvSpPr>
          <p:nvPr/>
        </p:nvSpPr>
        <p:spPr bwMode="auto">
          <a:xfrm>
            <a:off x="293688" y="769938"/>
            <a:ext cx="85232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PE" altLang="en-US" sz="2000" i="1">
                <a:solidFill>
                  <a:srgbClr val="FF0000"/>
                </a:solidFill>
              </a:rPr>
              <a:t>8.- Para  </a:t>
            </a:r>
            <a:r>
              <a:rPr lang="es-PE" altLang="en-US" sz="2000" i="1">
                <a:solidFill>
                  <a:schemeClr val="accent2"/>
                </a:solidFill>
              </a:rPr>
              <a:t>i= 7sen( 377t – 70 ) </a:t>
            </a:r>
            <a:r>
              <a:rPr lang="es-PE" altLang="en-US" sz="2000" i="1">
                <a:solidFill>
                  <a:srgbClr val="FF0000"/>
                </a:solidFill>
              </a:rPr>
              <a:t>, y L= 0.1 H , hallar la expresión senoidal de </a:t>
            </a:r>
          </a:p>
          <a:p>
            <a:r>
              <a:rPr lang="es-PE" altLang="en-US" sz="2000" i="1">
                <a:solidFill>
                  <a:srgbClr val="FF0000"/>
                </a:solidFill>
              </a:rPr>
              <a:t>     la  tensión de un inductor . Bosquéjese las curva de V y i.</a:t>
            </a:r>
            <a:endParaRPr lang="es-PE" altLang="en-US" sz="2000" i="1">
              <a:solidFill>
                <a:schemeClr val="accent2"/>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ángulo 3">
            <a:extLst>
              <a:ext uri="{FF2B5EF4-FFF2-40B4-BE49-F238E27FC236}">
                <a16:creationId xmlns:a16="http://schemas.microsoft.com/office/drawing/2014/main" id="{452E4F32-8FD1-4252-AA19-0C62423B8CE2}"/>
              </a:ext>
            </a:extLst>
          </p:cNvPr>
          <p:cNvSpPr>
            <a:spLocks noChangeArrowheads="1"/>
          </p:cNvSpPr>
          <p:nvPr/>
        </p:nvSpPr>
        <p:spPr bwMode="auto">
          <a:xfrm>
            <a:off x="388938" y="727075"/>
            <a:ext cx="83042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PE" altLang="en-US" sz="2000" i="1">
                <a:solidFill>
                  <a:srgbClr val="FF0000"/>
                </a:solidFill>
              </a:rPr>
              <a:t>9.- Dado la tensión  </a:t>
            </a:r>
            <a:r>
              <a:rPr lang="es-PE" altLang="en-US" sz="2000" i="1">
                <a:solidFill>
                  <a:schemeClr val="accent2"/>
                </a:solidFill>
              </a:rPr>
              <a:t>v= 30 sen400 t  </a:t>
            </a:r>
            <a:r>
              <a:rPr lang="es-PE" altLang="en-US" sz="2000" i="1">
                <a:solidFill>
                  <a:srgbClr val="FF0000"/>
                </a:solidFill>
              </a:rPr>
              <a:t>en el capacitor de 1uF, determine la expresión senoidal para la corriente , bosquéjese las curvas del v y i.</a:t>
            </a:r>
            <a:endParaRPr lang="es-PE" altLang="en-US" sz="200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ángulo 3">
            <a:extLst>
              <a:ext uri="{FF2B5EF4-FFF2-40B4-BE49-F238E27FC236}">
                <a16:creationId xmlns:a16="http://schemas.microsoft.com/office/drawing/2014/main" id="{2111ADC6-200B-4F83-8EB5-6DE642E32F8D}"/>
              </a:ext>
            </a:extLst>
          </p:cNvPr>
          <p:cNvSpPr>
            <a:spLocks noChangeArrowheads="1"/>
          </p:cNvSpPr>
          <p:nvPr/>
        </p:nvSpPr>
        <p:spPr bwMode="auto">
          <a:xfrm>
            <a:off x="334963" y="781050"/>
            <a:ext cx="83042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PE" altLang="en-US" sz="2000" i="1">
                <a:solidFill>
                  <a:srgbClr val="FF0000"/>
                </a:solidFill>
              </a:rPr>
              <a:t>10.- Para el </a:t>
            </a:r>
            <a:r>
              <a:rPr lang="es-PE" altLang="en-US" sz="2000" i="1">
                <a:solidFill>
                  <a:schemeClr val="accent2"/>
                </a:solidFill>
              </a:rPr>
              <a:t>v= 20sen( 10 t +60) </a:t>
            </a:r>
            <a:r>
              <a:rPr lang="es-PE" altLang="en-US" sz="2000" i="1">
                <a:solidFill>
                  <a:srgbClr val="FF0000"/>
                </a:solidFill>
              </a:rPr>
              <a:t>en el capacitor de 1uF, determine la expresión senoidal para la corriente , bosquéjese las curvas del v y i.</a:t>
            </a:r>
            <a:endParaRPr lang="es-PE" altLang="en-US" sz="200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a:extLst>
              <a:ext uri="{FF2B5EF4-FFF2-40B4-BE49-F238E27FC236}">
                <a16:creationId xmlns:a16="http://schemas.microsoft.com/office/drawing/2014/main" id="{8770ABD8-12A7-413F-8536-24AA42806457}"/>
              </a:ext>
            </a:extLst>
          </p:cNvPr>
          <p:cNvSpPr>
            <a:spLocks noGrp="1" noChangeArrowheads="1"/>
          </p:cNvSpPr>
          <p:nvPr>
            <p:ph idx="1"/>
          </p:nvPr>
        </p:nvSpPr>
        <p:spPr>
          <a:xfrm>
            <a:off x="0" y="685800"/>
            <a:ext cx="8324850" cy="1058863"/>
          </a:xfrm>
        </p:spPr>
        <p:txBody>
          <a:bodyPr>
            <a:normAutofit lnSpcReduction="10000"/>
          </a:bodyPr>
          <a:lstStyle/>
          <a:p>
            <a:pPr algn="just">
              <a:lnSpc>
                <a:spcPct val="80000"/>
              </a:lnSpc>
            </a:pPr>
            <a:r>
              <a:rPr lang="es-MX" altLang="en-US" sz="2000" i="1">
                <a:solidFill>
                  <a:srgbClr val="FF0000"/>
                </a:solidFill>
              </a:rPr>
              <a:t>11.- Se tiene un voltaje de 120 V rms y una frecuencia de 60 Hz. ¿Cuál es el valor del voltaje de pico a pico y qué barrido en segundos por división se deben tener en un osciloscopio para lograr seis ciclos en la pantalla (diez divisiones)?</a:t>
            </a:r>
            <a:endParaRPr lang="en-US" altLang="en-US" sz="2000" i="1">
              <a:solidFill>
                <a:srgbClr val="FF0000"/>
              </a:solidFill>
            </a:endParaRPr>
          </a:p>
        </p:txBody>
      </p:sp>
      <p:sp>
        <p:nvSpPr>
          <p:cNvPr id="13316" name="Rectangle 4">
            <a:extLst>
              <a:ext uri="{FF2B5EF4-FFF2-40B4-BE49-F238E27FC236}">
                <a16:creationId xmlns:a16="http://schemas.microsoft.com/office/drawing/2014/main" id="{1F2D272F-5510-4078-9B15-16AED932B7C6}"/>
              </a:ext>
            </a:extLst>
          </p:cNvPr>
          <p:cNvSpPr>
            <a:spLocks noChangeArrowheads="1"/>
          </p:cNvSpPr>
          <p:nvPr/>
        </p:nvSpPr>
        <p:spPr bwMode="auto">
          <a:xfrm>
            <a:off x="333375" y="2365375"/>
            <a:ext cx="8229600" cy="328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spcBef>
                <a:spcPct val="20000"/>
              </a:spcBef>
              <a:buChar char="•"/>
              <a:defRPr sz="2400">
                <a:solidFill>
                  <a:schemeClr val="tx1"/>
                </a:solidFill>
                <a:latin typeface="Arial" panose="020B0604020202020204" pitchFamily="34" charset="0"/>
              </a:defRPr>
            </a:lvl1pPr>
            <a:lvl2pPr marL="685800" indent="-22860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lnSpc>
                <a:spcPct val="90000"/>
              </a:lnSpc>
              <a:spcBef>
                <a:spcPct val="30000"/>
              </a:spcBef>
              <a:buFontTx/>
              <a:buNone/>
            </a:pPr>
            <a:r>
              <a:rPr lang="es-MX" altLang="en-US" u="sng"/>
              <a:t>Solución:</a:t>
            </a:r>
          </a:p>
          <a:p>
            <a:pPr eaLnBrk="1" hangingPunct="1">
              <a:lnSpc>
                <a:spcPct val="90000"/>
              </a:lnSpc>
              <a:spcBef>
                <a:spcPct val="30000"/>
              </a:spcBef>
              <a:buFontTx/>
              <a:buNone/>
            </a:pPr>
            <a:endParaRPr lang="es-MX" altLang="en-US"/>
          </a:p>
          <a:p>
            <a:pPr lvl="1" eaLnBrk="1" hangingPunct="1">
              <a:lnSpc>
                <a:spcPct val="90000"/>
              </a:lnSpc>
              <a:spcBef>
                <a:spcPct val="30000"/>
              </a:spcBef>
            </a:pPr>
            <a:r>
              <a:rPr lang="es-MX" altLang="en-US" sz="1800"/>
              <a:t>	La amplitud es (2)</a:t>
            </a:r>
            <a:r>
              <a:rPr lang="es-MX" altLang="en-US" sz="1800" baseline="30000"/>
              <a:t>0.5</a:t>
            </a:r>
            <a:r>
              <a:rPr lang="es-MX" altLang="en-US" sz="1800"/>
              <a:t> 120 y el valor de pico a pico es el doble, 339.4 V.  Un ajuste de 50 ó 100 V / div es adecuado.</a:t>
            </a:r>
          </a:p>
          <a:p>
            <a:pPr lvl="1" eaLnBrk="1" hangingPunct="1">
              <a:lnSpc>
                <a:spcPct val="90000"/>
              </a:lnSpc>
              <a:spcBef>
                <a:spcPct val="30000"/>
              </a:spcBef>
              <a:buFontTx/>
              <a:buNone/>
            </a:pPr>
            <a:endParaRPr lang="es-MX" altLang="en-US" sz="1800"/>
          </a:p>
          <a:p>
            <a:pPr lvl="1" eaLnBrk="1" hangingPunct="1">
              <a:lnSpc>
                <a:spcPct val="90000"/>
              </a:lnSpc>
              <a:spcBef>
                <a:spcPct val="30000"/>
              </a:spcBef>
            </a:pPr>
            <a:r>
              <a:rPr lang="es-MX" altLang="en-US" sz="1800"/>
              <a:t>	Seis ciclos en diez divisiones corresponden a 0.6 ciclos / div = 0.6*1/60 s /div = 0.01 s / div = 10 ms / div.</a:t>
            </a:r>
            <a:endParaRPr lang="en-US" altLang="en-U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box(in)">
                                      <p:cBhvr>
                                        <p:cTn id="7" dur="500"/>
                                        <p:tgtEl>
                                          <p:spTgt spid="133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316"/>
                                        </p:tgtEl>
                                        <p:attrNameLst>
                                          <p:attrName>style.visibility</p:attrName>
                                        </p:attrNameLst>
                                      </p:cBhvr>
                                      <p:to>
                                        <p:strVal val="visible"/>
                                      </p:to>
                                    </p:set>
                                    <p:animEffect transition="in" filter="box(in)">
                                      <p:cBhvr>
                                        <p:cTn id="12" dur="5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P spid="13316"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5">
            <a:extLst>
              <a:ext uri="{FF2B5EF4-FFF2-40B4-BE49-F238E27FC236}">
                <a16:creationId xmlns:a16="http://schemas.microsoft.com/office/drawing/2014/main" id="{74DFCB68-2489-47DA-8C3B-7D5DB18DA045}"/>
              </a:ext>
            </a:extLst>
          </p:cNvPr>
          <p:cNvSpPr>
            <a:spLocks noGrp="1" noChangeArrowheads="1"/>
          </p:cNvSpPr>
          <p:nvPr>
            <p:ph sz="half" idx="1"/>
          </p:nvPr>
        </p:nvSpPr>
        <p:spPr>
          <a:xfrm>
            <a:off x="179388" y="615950"/>
            <a:ext cx="4464050" cy="1241425"/>
          </a:xfrm>
        </p:spPr>
        <p:txBody>
          <a:bodyPr>
            <a:normAutofit fontScale="92500" lnSpcReduction="10000"/>
          </a:bodyPr>
          <a:lstStyle/>
          <a:p>
            <a:pPr marL="250825" indent="-250825"/>
            <a:r>
              <a:rPr lang="es-MX" altLang="en-US" sz="1800" i="1">
                <a:solidFill>
                  <a:srgbClr val="FF0000"/>
                </a:solidFill>
              </a:rPr>
              <a:t>12.- Con 125 V rms, 0.8 A rms y un factor de potencia 0.8 atrasado, grafique el voltaje, la corriente, la potencias instantáneas en la red, en la resistencia del equivalente serie y en la reactancia del equivalente serie</a:t>
            </a:r>
            <a:r>
              <a:rPr lang="es-MX" altLang="en-US" sz="1600">
                <a:solidFill>
                  <a:srgbClr val="FF0000"/>
                </a:solidFill>
              </a:rPr>
              <a:t>.</a:t>
            </a:r>
            <a:endParaRPr lang="en-US" altLang="en-US" sz="1600">
              <a:solidFill>
                <a:srgbClr val="FF0000"/>
              </a:solidFill>
            </a:endParaRPr>
          </a:p>
        </p:txBody>
      </p:sp>
      <p:sp>
        <p:nvSpPr>
          <p:cNvPr id="1029" name="Rectangle 6">
            <a:extLst>
              <a:ext uri="{FF2B5EF4-FFF2-40B4-BE49-F238E27FC236}">
                <a16:creationId xmlns:a16="http://schemas.microsoft.com/office/drawing/2014/main" id="{6E8F06A3-A0DD-4EF9-9440-E1D48B2D01C0}"/>
              </a:ext>
            </a:extLst>
          </p:cNvPr>
          <p:cNvSpPr>
            <a:spLocks noGrp="1" noChangeArrowheads="1"/>
          </p:cNvSpPr>
          <p:nvPr>
            <p:ph sz="half" idx="2"/>
          </p:nvPr>
        </p:nvSpPr>
        <p:spPr>
          <a:xfrm>
            <a:off x="539750" y="2565400"/>
            <a:ext cx="4103688" cy="3384550"/>
          </a:xfrm>
        </p:spPr>
        <p:txBody>
          <a:bodyPr>
            <a:normAutofit fontScale="92500" lnSpcReduction="10000"/>
          </a:bodyPr>
          <a:lstStyle/>
          <a:p>
            <a:pPr>
              <a:buFontTx/>
              <a:buNone/>
              <a:defRPr/>
            </a:pPr>
            <a:r>
              <a:rPr lang="es-MX" sz="1500" i="1" u="sng" dirty="0"/>
              <a:t>Solución:</a:t>
            </a:r>
            <a:endParaRPr lang="es-MX" sz="1500" i="1" dirty="0"/>
          </a:p>
          <a:p>
            <a:pPr marL="0">
              <a:buFontTx/>
              <a:buNone/>
              <a:defRPr/>
            </a:pPr>
            <a:r>
              <a:rPr lang="es-MX" sz="1500" i="1" dirty="0"/>
              <a:t>En la figura se aprecia que la potencia en la red, p, y la potencia en la resistencia, </a:t>
            </a:r>
            <a:r>
              <a:rPr lang="es-MX" sz="1500" i="1" dirty="0" err="1"/>
              <a:t>p</a:t>
            </a:r>
            <a:r>
              <a:rPr lang="es-MX" sz="1500" i="1" baseline="-25000" dirty="0" err="1"/>
              <a:t>R</a:t>
            </a:r>
            <a:r>
              <a:rPr lang="es-MX" sz="1500" i="1" dirty="0"/>
              <a:t>, tienen el mismo valor promedio de 80 W.  Se aprecia además que la potencia en la reactancia, </a:t>
            </a:r>
            <a:r>
              <a:rPr lang="es-MX" sz="1500" i="1" dirty="0" err="1"/>
              <a:t>p</a:t>
            </a:r>
            <a:r>
              <a:rPr lang="es-MX" sz="1500" i="1" baseline="-25000" dirty="0" err="1"/>
              <a:t>X</a:t>
            </a:r>
            <a:r>
              <a:rPr lang="es-MX" sz="1500" i="1" dirty="0"/>
              <a:t>, tiene valor promedio cero.  Este resultado se justifica cuando recordamos que la potencia promedio que disipa un elemento puramente reactivo es cero, de tal manera que la potencia promedio que disipa la red es la misma que la que disipa la resistencia en el equivalente.  La amplitud de la potencia instantánea en la reactancia es de 60 </a:t>
            </a:r>
            <a:r>
              <a:rPr lang="es-MX" sz="1500" i="1" dirty="0" err="1"/>
              <a:t>VAr</a:t>
            </a:r>
            <a:r>
              <a:rPr lang="es-MX" sz="1500" i="1" dirty="0"/>
              <a:t> y corresponde a la potencia reactiva.</a:t>
            </a:r>
            <a:endParaRPr lang="en-US" sz="1500" i="1" dirty="0"/>
          </a:p>
        </p:txBody>
      </p:sp>
      <p:sp>
        <p:nvSpPr>
          <p:cNvPr id="92164" name="Rectangle 8">
            <a:extLst>
              <a:ext uri="{FF2B5EF4-FFF2-40B4-BE49-F238E27FC236}">
                <a16:creationId xmlns:a16="http://schemas.microsoft.com/office/drawing/2014/main" id="{8C3E809E-94CE-4504-B907-2C6ED9955576}"/>
              </a:ext>
            </a:extLst>
          </p:cNvPr>
          <p:cNvSpPr>
            <a:spLocks noChangeArrowheads="1"/>
          </p:cNvSpPr>
          <p:nvPr/>
        </p:nvSpPr>
        <p:spPr bwMode="auto">
          <a:xfrm>
            <a:off x="0" y="11477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eaLnBrk="1" hangingPunct="1">
              <a:spcBef>
                <a:spcPct val="0"/>
              </a:spcBef>
              <a:buFontTx/>
              <a:buNone/>
            </a:pPr>
            <a:endParaRPr lang="es-PE" altLang="en-US" sz="1800"/>
          </a:p>
        </p:txBody>
      </p:sp>
      <p:graphicFrame>
        <p:nvGraphicFramePr>
          <p:cNvPr id="1026" name="Object 7">
            <a:extLst>
              <a:ext uri="{FF2B5EF4-FFF2-40B4-BE49-F238E27FC236}">
                <a16:creationId xmlns:a16="http://schemas.microsoft.com/office/drawing/2014/main" id="{82E2E7BF-2E8F-4AAF-A1E4-AD6D51EA050B}"/>
              </a:ext>
            </a:extLst>
          </p:cNvPr>
          <p:cNvGraphicFramePr>
            <a:graphicFrameLocks noChangeAspect="1"/>
          </p:cNvGraphicFramePr>
          <p:nvPr/>
        </p:nvGraphicFramePr>
        <p:xfrm>
          <a:off x="4716463" y="979488"/>
          <a:ext cx="4378325" cy="5762625"/>
        </p:xfrm>
        <a:graphic>
          <a:graphicData uri="http://schemas.openxmlformats.org/presentationml/2006/ole">
            <mc:AlternateContent xmlns:mc="http://schemas.openxmlformats.org/markup-compatibility/2006">
              <mc:Choice xmlns:v="urn:schemas-microsoft-com:vml" Requires="v">
                <p:oleObj spid="_x0000_s10242" name="Picture" r:id="rId3" imgW="3467100" imgH="4561840" progId="Word.Picture.8">
                  <p:embed/>
                </p:oleObj>
              </mc:Choice>
              <mc:Fallback>
                <p:oleObj name="Picture" r:id="rId3" imgW="3467100" imgH="4561840" progId="Word.Picture.8">
                  <p:embed/>
                  <p:pic>
                    <p:nvPicPr>
                      <p:cNvPr id="1026" name="Object 7">
                        <a:extLst>
                          <a:ext uri="{FF2B5EF4-FFF2-40B4-BE49-F238E27FC236}">
                            <a16:creationId xmlns:a16="http://schemas.microsoft.com/office/drawing/2014/main" id="{82E2E7BF-2E8F-4AAF-A1E4-AD6D51EA05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463" y="979488"/>
                        <a:ext cx="4378325" cy="576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28">
                                            <p:txEl>
                                              <p:pRg st="0" end="0"/>
                                            </p:txEl>
                                          </p:spTgt>
                                        </p:tgtEl>
                                        <p:attrNameLst>
                                          <p:attrName>style.visibility</p:attrName>
                                        </p:attrNameLst>
                                      </p:cBhvr>
                                      <p:to>
                                        <p:strVal val="visible"/>
                                      </p:to>
                                    </p:set>
                                    <p:animEffect transition="in" filter="box(in)">
                                      <p:cBhvr>
                                        <p:cTn id="7" dur="500"/>
                                        <p:tgtEl>
                                          <p:spTgt spid="102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checkerboard(across)">
                                      <p:cBhvr>
                                        <p:cTn id="12" dur="500"/>
                                        <p:tgtEl>
                                          <p:spTgt spid="10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29">
                                            <p:txEl>
                                              <p:pRg st="0" end="0"/>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2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 grpId="0" build="p"/>
      <p:bldP spid="102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object 2">
            <a:extLst>
              <a:ext uri="{FF2B5EF4-FFF2-40B4-BE49-F238E27FC236}">
                <a16:creationId xmlns:a16="http://schemas.microsoft.com/office/drawing/2014/main" id="{30DB1AAA-4818-41A1-9FD9-E7D3C0CDCC49}"/>
              </a:ext>
            </a:extLst>
          </p:cNvPr>
          <p:cNvSpPr>
            <a:spLocks noGrp="1"/>
          </p:cNvSpPr>
          <p:nvPr>
            <p:ph type="title"/>
          </p:nvPr>
        </p:nvSpPr>
        <p:spPr>
          <a:xfrm>
            <a:off x="231775" y="896938"/>
            <a:ext cx="8529638" cy="1098550"/>
          </a:xfrm>
        </p:spPr>
        <p:txBody>
          <a:bodyPr lIns="0" tIns="0" rIns="0" bIns="0">
            <a:spAutoFit/>
          </a:bodyPr>
          <a:lstStyle/>
          <a:p>
            <a:pPr marL="12700" algn="just"/>
            <a:r>
              <a:rPr lang="es-PE" altLang="en-US" sz="1800">
                <a:solidFill>
                  <a:srgbClr val="000000"/>
                </a:solidFill>
              </a:rPr>
              <a:t>En </a:t>
            </a:r>
            <a:r>
              <a:rPr lang="es-PE" altLang="en-US" sz="1800">
                <a:solidFill>
                  <a:srgbClr val="C00000"/>
                </a:solidFill>
              </a:rPr>
              <a:t>1882 </a:t>
            </a:r>
            <a:r>
              <a:rPr lang="es-PE" altLang="en-US" sz="1800">
                <a:solidFill>
                  <a:srgbClr val="000000"/>
                </a:solidFill>
              </a:rPr>
              <a:t>el físico, matemático, inventor e ingeniero Nicola Tesla, diseñó y construyó  el primer motor de inducción de CA. Posteriormente el físico William Stanley,  reutilizó, en </a:t>
            </a:r>
            <a:r>
              <a:rPr lang="es-PE" altLang="en-US" sz="1800">
                <a:solidFill>
                  <a:srgbClr val="C00000"/>
                </a:solidFill>
              </a:rPr>
              <a:t>1885</a:t>
            </a:r>
            <a:r>
              <a:rPr lang="es-PE" altLang="en-US" sz="1800">
                <a:solidFill>
                  <a:srgbClr val="000000"/>
                </a:solidFill>
              </a:rPr>
              <a:t>, el principio de inducción para transferir la CA entre dos Circuitos  eléctricamente aislados.</a:t>
            </a:r>
            <a:endParaRPr lang="es-PE" altLang="en-US" sz="1800"/>
          </a:p>
        </p:txBody>
      </p:sp>
      <p:sp>
        <p:nvSpPr>
          <p:cNvPr id="17411" name="object 3">
            <a:extLst>
              <a:ext uri="{FF2B5EF4-FFF2-40B4-BE49-F238E27FC236}">
                <a16:creationId xmlns:a16="http://schemas.microsoft.com/office/drawing/2014/main" id="{F4EC515D-C29F-4700-A475-B4635C67237C}"/>
              </a:ext>
            </a:extLst>
          </p:cNvPr>
          <p:cNvSpPr txBox="1">
            <a:spLocks noChangeArrowheads="1"/>
          </p:cNvSpPr>
          <p:nvPr/>
        </p:nvSpPr>
        <p:spPr bwMode="auto">
          <a:xfrm>
            <a:off x="231775" y="1995488"/>
            <a:ext cx="852963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just">
              <a:spcBef>
                <a:spcPct val="0"/>
              </a:spcBef>
              <a:buFontTx/>
              <a:buNone/>
            </a:pPr>
            <a:r>
              <a:rPr lang="es-PE" altLang="en-US" sz="1800">
                <a:cs typeface="Arial" panose="020B0604020202020204" pitchFamily="34" charset="0"/>
              </a:rPr>
              <a:t>La idea central fue la de enrollar un par de bobinas en una base de hierro común,  denominada bobina de inducción. De este modo se obtuvo lo que sería el precursor  del actual transformador. El sistema usado hoy en día fue ideado  fundamentalmente por </a:t>
            </a:r>
            <a:r>
              <a:rPr lang="es-PE" altLang="en-US" sz="1800" u="sng">
                <a:solidFill>
                  <a:srgbClr val="009999"/>
                </a:solidFill>
                <a:cs typeface="Arial" panose="020B0604020202020204" pitchFamily="34" charset="0"/>
                <a:hlinkClick r:id="rId2"/>
              </a:rPr>
              <a:t>Nicola</a:t>
            </a:r>
            <a:r>
              <a:rPr lang="es-PE" altLang="en-US" sz="1800" u="sng">
                <a:solidFill>
                  <a:srgbClr val="009999"/>
                </a:solidFill>
                <a:cs typeface="Arial" panose="020B0604020202020204" pitchFamily="34" charset="0"/>
              </a:rPr>
              <a:t> </a:t>
            </a:r>
            <a:r>
              <a:rPr lang="es-PE" altLang="en-US" sz="1800" u="sng">
                <a:solidFill>
                  <a:srgbClr val="009999"/>
                </a:solidFill>
                <a:cs typeface="Arial" panose="020B0604020202020204" pitchFamily="34" charset="0"/>
                <a:hlinkClick r:id="rId2"/>
              </a:rPr>
              <a:t>Tesla</a:t>
            </a:r>
            <a:r>
              <a:rPr lang="es-PE" altLang="en-US" sz="1800">
                <a:cs typeface="Arial" panose="020B0604020202020204" pitchFamily="34" charset="0"/>
              </a:rPr>
              <a:t>; la distribución de la corriente alterna fue  comercializada por George Westinghouse. Otros que contribuyeron en el desarrollo  y mejora de este sistema fueron Lucien Gaulard, John Gibbs y Oliver Shallenger  entre los años 1881 y 1889. La corriente alterna superó las limitaciones que  aparecían al emplear la corriente continua (CC), el cual es un sistema ineficiente  para la distribución de energía a gran escala debido a problemas en la transmisión  de </a:t>
            </a:r>
            <a:r>
              <a:rPr lang="es-PE" altLang="en-US" sz="1800">
                <a:solidFill>
                  <a:srgbClr val="00AF50"/>
                </a:solidFill>
                <a:cs typeface="Arial" panose="020B0604020202020204" pitchFamily="34" charset="0"/>
              </a:rPr>
              <a:t>potencia</a:t>
            </a:r>
            <a:r>
              <a:rPr lang="es-PE" altLang="en-US" sz="1800">
                <a:cs typeface="Arial" panose="020B0604020202020204" pitchFamily="34" charset="0"/>
              </a:rPr>
              <a:t>, comercializado en su día con gran agresividad por Thomas Edison.</a:t>
            </a:r>
          </a:p>
        </p:txBody>
      </p:sp>
      <p:sp>
        <p:nvSpPr>
          <p:cNvPr id="17412" name="object 4">
            <a:extLst>
              <a:ext uri="{FF2B5EF4-FFF2-40B4-BE49-F238E27FC236}">
                <a16:creationId xmlns:a16="http://schemas.microsoft.com/office/drawing/2014/main" id="{995C92C1-F229-426D-A9B9-1826D629492A}"/>
              </a:ext>
            </a:extLst>
          </p:cNvPr>
          <p:cNvSpPr>
            <a:spLocks noChangeArrowheads="1"/>
          </p:cNvSpPr>
          <p:nvPr/>
        </p:nvSpPr>
        <p:spPr bwMode="auto">
          <a:xfrm>
            <a:off x="3246438" y="398463"/>
            <a:ext cx="1924050" cy="479425"/>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s-PE" altLang="en-US" sz="1800"/>
          </a:p>
        </p:txBody>
      </p:sp>
      <p:sp>
        <p:nvSpPr>
          <p:cNvPr id="17413" name="object 5">
            <a:extLst>
              <a:ext uri="{FF2B5EF4-FFF2-40B4-BE49-F238E27FC236}">
                <a16:creationId xmlns:a16="http://schemas.microsoft.com/office/drawing/2014/main" id="{29A91B29-5E1F-41BD-8FAC-965CC4A068FB}"/>
              </a:ext>
            </a:extLst>
          </p:cNvPr>
          <p:cNvSpPr>
            <a:spLocks noChangeArrowheads="1"/>
          </p:cNvSpPr>
          <p:nvPr/>
        </p:nvSpPr>
        <p:spPr bwMode="auto">
          <a:xfrm>
            <a:off x="460375" y="4738688"/>
            <a:ext cx="927100" cy="1141412"/>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s-PE" altLang="en-US" sz="1800"/>
          </a:p>
        </p:txBody>
      </p:sp>
      <p:sp>
        <p:nvSpPr>
          <p:cNvPr id="6" name="object 6">
            <a:extLst>
              <a:ext uri="{FF2B5EF4-FFF2-40B4-BE49-F238E27FC236}">
                <a16:creationId xmlns:a16="http://schemas.microsoft.com/office/drawing/2014/main" id="{C78D29DB-8795-4C13-9215-E20428AA016B}"/>
              </a:ext>
            </a:extLst>
          </p:cNvPr>
          <p:cNvSpPr txBox="1"/>
          <p:nvPr/>
        </p:nvSpPr>
        <p:spPr>
          <a:xfrm>
            <a:off x="460375" y="5969000"/>
            <a:ext cx="1071563" cy="254000"/>
          </a:xfrm>
          <a:prstGeom prst="rect">
            <a:avLst/>
          </a:prstGeom>
        </p:spPr>
        <p:txBody>
          <a:bodyPr lIns="0" tIns="0" rIns="0" bIns="0">
            <a:spAutoFit/>
          </a:bodyPr>
          <a:lstStyle/>
          <a:p>
            <a:pPr marL="12700">
              <a:defRPr/>
            </a:pPr>
            <a:r>
              <a:rPr sz="1600" spc="-5" dirty="0">
                <a:latin typeface="Arial"/>
                <a:cs typeface="Arial"/>
              </a:rPr>
              <a:t>Nikola</a:t>
            </a:r>
            <a:r>
              <a:rPr sz="1600" spc="-125" dirty="0">
                <a:latin typeface="Arial"/>
                <a:cs typeface="Arial"/>
              </a:rPr>
              <a:t> </a:t>
            </a:r>
            <a:r>
              <a:rPr sz="1600" dirty="0">
                <a:latin typeface="Arial"/>
                <a:cs typeface="Arial"/>
              </a:rPr>
              <a:t>tesla</a:t>
            </a:r>
            <a:endParaRPr sz="1600">
              <a:latin typeface="Arial"/>
              <a:cs typeface="Arial"/>
            </a:endParaRPr>
          </a:p>
        </p:txBody>
      </p:sp>
      <p:sp>
        <p:nvSpPr>
          <p:cNvPr id="17415" name="object 7">
            <a:extLst>
              <a:ext uri="{FF2B5EF4-FFF2-40B4-BE49-F238E27FC236}">
                <a16:creationId xmlns:a16="http://schemas.microsoft.com/office/drawing/2014/main" id="{BB6515A3-0462-4F9A-8C78-893C8DA51FCE}"/>
              </a:ext>
            </a:extLst>
          </p:cNvPr>
          <p:cNvSpPr>
            <a:spLocks noChangeArrowheads="1"/>
          </p:cNvSpPr>
          <p:nvPr/>
        </p:nvSpPr>
        <p:spPr bwMode="auto">
          <a:xfrm>
            <a:off x="2543175" y="4876800"/>
            <a:ext cx="809625" cy="1123950"/>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s-PE" altLang="en-US" sz="1800"/>
          </a:p>
        </p:txBody>
      </p:sp>
      <p:sp>
        <p:nvSpPr>
          <p:cNvPr id="8" name="object 8">
            <a:extLst>
              <a:ext uri="{FF2B5EF4-FFF2-40B4-BE49-F238E27FC236}">
                <a16:creationId xmlns:a16="http://schemas.microsoft.com/office/drawing/2014/main" id="{AF4317CD-1135-4D5A-B7E4-AFD839858886}"/>
              </a:ext>
            </a:extLst>
          </p:cNvPr>
          <p:cNvSpPr txBox="1"/>
          <p:nvPr/>
        </p:nvSpPr>
        <p:spPr>
          <a:xfrm>
            <a:off x="2239963" y="5969000"/>
            <a:ext cx="1411287" cy="254000"/>
          </a:xfrm>
          <a:prstGeom prst="rect">
            <a:avLst/>
          </a:prstGeom>
        </p:spPr>
        <p:txBody>
          <a:bodyPr lIns="0" tIns="0" rIns="0" bIns="0">
            <a:spAutoFit/>
          </a:bodyPr>
          <a:lstStyle/>
          <a:p>
            <a:pPr marL="12700">
              <a:defRPr/>
            </a:pPr>
            <a:r>
              <a:rPr sz="1600" spc="-5" dirty="0">
                <a:latin typeface="Arial"/>
                <a:cs typeface="Arial"/>
              </a:rPr>
              <a:t>William</a:t>
            </a:r>
            <a:r>
              <a:rPr sz="1600" spc="-95" dirty="0">
                <a:latin typeface="Arial"/>
                <a:cs typeface="Arial"/>
              </a:rPr>
              <a:t> </a:t>
            </a:r>
            <a:r>
              <a:rPr sz="1600" spc="-5" dirty="0">
                <a:latin typeface="Arial"/>
                <a:cs typeface="Arial"/>
              </a:rPr>
              <a:t>Stanley</a:t>
            </a:r>
            <a:endParaRPr sz="1600">
              <a:latin typeface="Arial"/>
              <a:cs typeface="Arial"/>
            </a:endParaRPr>
          </a:p>
        </p:txBody>
      </p:sp>
      <p:sp>
        <p:nvSpPr>
          <p:cNvPr id="17417" name="object 9">
            <a:extLst>
              <a:ext uri="{FF2B5EF4-FFF2-40B4-BE49-F238E27FC236}">
                <a16:creationId xmlns:a16="http://schemas.microsoft.com/office/drawing/2014/main" id="{15DA4DF6-CA75-4737-82DB-CF24F7655690}"/>
              </a:ext>
            </a:extLst>
          </p:cNvPr>
          <p:cNvSpPr>
            <a:spLocks noChangeArrowheads="1"/>
          </p:cNvSpPr>
          <p:nvPr/>
        </p:nvSpPr>
        <p:spPr bwMode="auto">
          <a:xfrm>
            <a:off x="4535488" y="4876800"/>
            <a:ext cx="874712" cy="1123950"/>
          </a:xfrm>
          <a:prstGeom prst="rect">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s-PE" altLang="en-US" sz="1800"/>
          </a:p>
        </p:txBody>
      </p:sp>
      <p:sp>
        <p:nvSpPr>
          <p:cNvPr id="10" name="object 10">
            <a:extLst>
              <a:ext uri="{FF2B5EF4-FFF2-40B4-BE49-F238E27FC236}">
                <a16:creationId xmlns:a16="http://schemas.microsoft.com/office/drawing/2014/main" id="{C130F999-EF99-4531-B898-5E41DCCB3BF0}"/>
              </a:ext>
            </a:extLst>
          </p:cNvPr>
          <p:cNvSpPr txBox="1"/>
          <p:nvPr/>
        </p:nvSpPr>
        <p:spPr>
          <a:xfrm>
            <a:off x="4232275" y="5969000"/>
            <a:ext cx="2043113" cy="254000"/>
          </a:xfrm>
          <a:prstGeom prst="rect">
            <a:avLst/>
          </a:prstGeom>
        </p:spPr>
        <p:txBody>
          <a:bodyPr lIns="0" tIns="0" rIns="0" bIns="0">
            <a:spAutoFit/>
          </a:bodyPr>
          <a:lstStyle/>
          <a:p>
            <a:pPr marL="12700">
              <a:defRPr/>
            </a:pPr>
            <a:r>
              <a:rPr sz="1600" spc="-10" dirty="0">
                <a:latin typeface="Arial"/>
                <a:cs typeface="Arial"/>
              </a:rPr>
              <a:t>George</a:t>
            </a:r>
            <a:r>
              <a:rPr sz="1600" spc="-40" dirty="0">
                <a:latin typeface="Arial"/>
                <a:cs typeface="Arial"/>
              </a:rPr>
              <a:t> </a:t>
            </a:r>
            <a:r>
              <a:rPr sz="1600" spc="-10" dirty="0">
                <a:latin typeface="Arial"/>
                <a:cs typeface="Arial"/>
              </a:rPr>
              <a:t>Westinghouse</a:t>
            </a:r>
            <a:endParaRPr sz="1600">
              <a:latin typeface="Arial"/>
              <a:cs typeface="Arial"/>
            </a:endParaRPr>
          </a:p>
        </p:txBody>
      </p:sp>
      <p:sp>
        <p:nvSpPr>
          <p:cNvPr id="17419" name="object 11">
            <a:extLst>
              <a:ext uri="{FF2B5EF4-FFF2-40B4-BE49-F238E27FC236}">
                <a16:creationId xmlns:a16="http://schemas.microsoft.com/office/drawing/2014/main" id="{B1273ACC-5E7A-4059-8F49-97F5E9A97D0A}"/>
              </a:ext>
            </a:extLst>
          </p:cNvPr>
          <p:cNvSpPr>
            <a:spLocks noChangeArrowheads="1"/>
          </p:cNvSpPr>
          <p:nvPr/>
        </p:nvSpPr>
        <p:spPr bwMode="auto">
          <a:xfrm>
            <a:off x="7077075" y="4953000"/>
            <a:ext cx="1057275" cy="1047750"/>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s-PE" altLang="en-US" sz="1800"/>
          </a:p>
        </p:txBody>
      </p:sp>
      <p:sp>
        <p:nvSpPr>
          <p:cNvPr id="12" name="object 12">
            <a:extLst>
              <a:ext uri="{FF2B5EF4-FFF2-40B4-BE49-F238E27FC236}">
                <a16:creationId xmlns:a16="http://schemas.microsoft.com/office/drawing/2014/main" id="{5E241EDE-DC92-42B5-A16C-13C6B3F8C98A}"/>
              </a:ext>
            </a:extLst>
          </p:cNvPr>
          <p:cNvSpPr txBox="1"/>
          <p:nvPr/>
        </p:nvSpPr>
        <p:spPr>
          <a:xfrm>
            <a:off x="6861175" y="5969000"/>
            <a:ext cx="1438275" cy="254000"/>
          </a:xfrm>
          <a:prstGeom prst="rect">
            <a:avLst/>
          </a:prstGeom>
        </p:spPr>
        <p:txBody>
          <a:bodyPr lIns="0" tIns="0" rIns="0" bIns="0">
            <a:spAutoFit/>
          </a:bodyPr>
          <a:lstStyle/>
          <a:p>
            <a:pPr marL="12700">
              <a:defRPr/>
            </a:pPr>
            <a:r>
              <a:rPr sz="1600" spc="-5" dirty="0">
                <a:latin typeface="Arial"/>
                <a:cs typeface="Arial"/>
              </a:rPr>
              <a:t>Thomas</a:t>
            </a:r>
            <a:r>
              <a:rPr sz="1600" spc="-90" dirty="0">
                <a:latin typeface="Arial"/>
                <a:cs typeface="Arial"/>
              </a:rPr>
              <a:t> </a:t>
            </a:r>
            <a:r>
              <a:rPr sz="1600" spc="-5" dirty="0">
                <a:latin typeface="Arial"/>
                <a:cs typeface="Arial"/>
              </a:rPr>
              <a:t>Edison</a:t>
            </a:r>
            <a:endParaRPr sz="1600">
              <a:latin typeface="Arial"/>
              <a:cs typeface="Aria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4">
            <a:extLst>
              <a:ext uri="{FF2B5EF4-FFF2-40B4-BE49-F238E27FC236}">
                <a16:creationId xmlns:a16="http://schemas.microsoft.com/office/drawing/2014/main" id="{619E3141-FD1F-433A-8679-84249EDCBE00}"/>
              </a:ext>
            </a:extLst>
          </p:cNvPr>
          <p:cNvSpPr>
            <a:spLocks noChangeArrowheads="1"/>
          </p:cNvSpPr>
          <p:nvPr/>
        </p:nvSpPr>
        <p:spPr bwMode="auto">
          <a:xfrm>
            <a:off x="1187450" y="1371600"/>
            <a:ext cx="7345363" cy="499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just">
              <a:spcBef>
                <a:spcPct val="0"/>
              </a:spcBef>
              <a:buFontTx/>
              <a:buNone/>
            </a:pPr>
            <a:r>
              <a:rPr lang="es-ES" altLang="en-US" sz="1800"/>
              <a:t>Encuentre los valores efectivos de los siguientes voltajes y corrientes: </a:t>
            </a:r>
          </a:p>
          <a:p>
            <a:pPr algn="just">
              <a:spcBef>
                <a:spcPct val="0"/>
              </a:spcBef>
              <a:buFontTx/>
              <a:buNone/>
            </a:pPr>
            <a:r>
              <a:rPr lang="es-ES" altLang="en-US" sz="1400"/>
              <a:t>a)</a:t>
            </a:r>
            <a:r>
              <a:rPr lang="es-ES" altLang="en-US" sz="1800"/>
              <a:t> </a:t>
            </a:r>
            <a:endParaRPr lang="es-ES" altLang="en-US" sz="1400"/>
          </a:p>
          <a:p>
            <a:pPr algn="just">
              <a:spcBef>
                <a:spcPct val="0"/>
              </a:spcBef>
              <a:buFontTx/>
              <a:buNone/>
            </a:pPr>
            <a:r>
              <a:rPr lang="es-ES" altLang="en-US" sz="1400"/>
              <a:t>                                   </a:t>
            </a:r>
            <a:br>
              <a:rPr lang="es-ES" altLang="en-US" sz="1400"/>
            </a:br>
            <a:r>
              <a:rPr lang="es-ES" altLang="en-US" sz="1400"/>
              <a:t>b) </a:t>
            </a:r>
          </a:p>
          <a:p>
            <a:pPr algn="just">
              <a:spcBef>
                <a:spcPct val="0"/>
              </a:spcBef>
              <a:buFontTx/>
              <a:buNone/>
            </a:pPr>
            <a:r>
              <a:rPr lang="es-ES" altLang="en-US" sz="1400"/>
              <a:t>                                       </a:t>
            </a:r>
            <a:br>
              <a:rPr lang="es-ES" altLang="en-US" sz="1400"/>
            </a:br>
            <a:r>
              <a:rPr lang="es-ES" altLang="en-US" sz="1400"/>
              <a:t>c) </a:t>
            </a:r>
          </a:p>
          <a:p>
            <a:pPr algn="just">
              <a:spcBef>
                <a:spcPct val="0"/>
              </a:spcBef>
              <a:buFontTx/>
              <a:buNone/>
            </a:pPr>
            <a:r>
              <a:rPr lang="es-ES" altLang="en-US" sz="1400"/>
              <a:t>                                               </a:t>
            </a:r>
            <a:br>
              <a:rPr lang="es-ES" altLang="en-US" sz="1400"/>
            </a:br>
            <a:r>
              <a:rPr lang="es-ES" altLang="en-US" sz="1400"/>
              <a:t>d) </a:t>
            </a:r>
          </a:p>
          <a:p>
            <a:pPr algn="just">
              <a:spcBef>
                <a:spcPct val="0"/>
              </a:spcBef>
              <a:buFontTx/>
              <a:buNone/>
            </a:pPr>
            <a:r>
              <a:rPr lang="es-ES" altLang="en-US" sz="1800"/>
              <a:t>  </a:t>
            </a:r>
            <a:r>
              <a:rPr lang="es-ES" altLang="en-US" sz="1400"/>
              <a:t>               </a:t>
            </a:r>
            <a:r>
              <a:rPr lang="es-ES" altLang="en-US" sz="1800"/>
              <a:t>         </a:t>
            </a:r>
          </a:p>
          <a:p>
            <a:pPr algn="just">
              <a:spcBef>
                <a:spcPct val="0"/>
              </a:spcBef>
              <a:buFontTx/>
              <a:buNone/>
            </a:pPr>
            <a:r>
              <a:rPr lang="es-ES" altLang="en-US" sz="1800" b="1">
                <a:solidFill>
                  <a:srgbClr val="123263"/>
                </a:solidFill>
              </a:rPr>
              <a:t>SOLUCIÓN:</a:t>
            </a:r>
          </a:p>
          <a:p>
            <a:pPr algn="just">
              <a:spcBef>
                <a:spcPct val="0"/>
              </a:spcBef>
              <a:buFontTx/>
              <a:buNone/>
            </a:pPr>
            <a:endParaRPr lang="es-ES" altLang="en-US" sz="1400"/>
          </a:p>
          <a:p>
            <a:pPr algn="just">
              <a:spcBef>
                <a:spcPct val="0"/>
              </a:spcBef>
              <a:buFontTx/>
              <a:buNone/>
            </a:pPr>
            <a:r>
              <a:rPr lang="es-ES" altLang="en-US" sz="1800" b="1"/>
              <a:t>     a) </a:t>
            </a:r>
            <a:endParaRPr lang="es-ES" altLang="en-US" sz="1800"/>
          </a:p>
          <a:p>
            <a:pPr algn="just">
              <a:spcBef>
                <a:spcPct val="0"/>
              </a:spcBef>
              <a:buFontTx/>
              <a:buNone/>
            </a:pPr>
            <a:r>
              <a:rPr lang="es-ES" altLang="en-US" sz="1800"/>
              <a:t>                                                          </a:t>
            </a:r>
          </a:p>
          <a:p>
            <a:pPr algn="just">
              <a:spcBef>
                <a:spcPct val="0"/>
              </a:spcBef>
              <a:buFontTx/>
              <a:buNone/>
            </a:pPr>
            <a:r>
              <a:rPr lang="es-ES" altLang="en-US" sz="1800" b="1"/>
              <a:t>     b)</a:t>
            </a:r>
            <a:r>
              <a:rPr lang="es-ES" altLang="en-US" sz="1800"/>
              <a:t> </a:t>
            </a:r>
          </a:p>
          <a:p>
            <a:pPr algn="just">
              <a:spcBef>
                <a:spcPct val="0"/>
              </a:spcBef>
              <a:buFontTx/>
              <a:buNone/>
            </a:pPr>
            <a:r>
              <a:rPr lang="es-ES" altLang="en-US" sz="1800"/>
              <a:t>                                                           </a:t>
            </a:r>
          </a:p>
          <a:p>
            <a:pPr algn="just">
              <a:spcBef>
                <a:spcPct val="0"/>
              </a:spcBef>
              <a:buFontTx/>
              <a:buNone/>
            </a:pPr>
            <a:r>
              <a:rPr lang="es-ES" altLang="en-US" sz="1800" b="1"/>
              <a:t>     c) </a:t>
            </a:r>
            <a:endParaRPr lang="es-ES" altLang="en-US" sz="1800"/>
          </a:p>
          <a:p>
            <a:pPr algn="just">
              <a:spcBef>
                <a:spcPct val="0"/>
              </a:spcBef>
              <a:buFontTx/>
              <a:buNone/>
            </a:pPr>
            <a:r>
              <a:rPr lang="es-ES" altLang="en-US" sz="1800"/>
              <a:t>                                                                       </a:t>
            </a:r>
          </a:p>
          <a:p>
            <a:pPr algn="just">
              <a:spcBef>
                <a:spcPct val="0"/>
              </a:spcBef>
              <a:buFontTx/>
              <a:buNone/>
            </a:pPr>
            <a:r>
              <a:rPr lang="es-ES" altLang="en-US" sz="1800" b="1"/>
              <a:t>     d) </a:t>
            </a:r>
            <a:endParaRPr lang="es-ES" altLang="en-US" sz="1800"/>
          </a:p>
          <a:p>
            <a:pPr algn="just">
              <a:spcBef>
                <a:spcPct val="0"/>
              </a:spcBef>
              <a:buFontTx/>
              <a:buNone/>
            </a:pPr>
            <a:r>
              <a:rPr lang="es-ES" altLang="en-US" sz="1000"/>
              <a:t>  </a:t>
            </a:r>
            <a:r>
              <a:rPr lang="es-ES" altLang="en-US" sz="2600"/>
              <a:t> </a:t>
            </a:r>
            <a:r>
              <a:rPr lang="es-ES" altLang="en-US" sz="1000"/>
              <a:t>                                                 </a:t>
            </a:r>
          </a:p>
        </p:txBody>
      </p:sp>
      <p:pic>
        <p:nvPicPr>
          <p:cNvPr id="93187" name="Picture 6" descr="Eqn014">
            <a:extLst>
              <a:ext uri="{FF2B5EF4-FFF2-40B4-BE49-F238E27FC236}">
                <a16:creationId xmlns:a16="http://schemas.microsoft.com/office/drawing/2014/main" id="{AE373FEE-B333-44E9-B930-E073441094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2133600"/>
            <a:ext cx="1925638"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8" name="Picture 7" descr="Eqn015">
            <a:extLst>
              <a:ext uri="{FF2B5EF4-FFF2-40B4-BE49-F238E27FC236}">
                <a16:creationId xmlns:a16="http://schemas.microsoft.com/office/drawing/2014/main" id="{BFBC87B6-D907-465B-8A4E-D9CFFF1088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3538" y="2598738"/>
            <a:ext cx="23622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9" name="Rectangle 15">
            <a:extLst>
              <a:ext uri="{FF2B5EF4-FFF2-40B4-BE49-F238E27FC236}">
                <a16:creationId xmlns:a16="http://schemas.microsoft.com/office/drawing/2014/main" id="{B9109B65-0B01-42F9-8D82-1C9921E2FD78}"/>
              </a:ext>
            </a:extLst>
          </p:cNvPr>
          <p:cNvSpPr>
            <a:spLocks noChangeArrowheads="1"/>
          </p:cNvSpPr>
          <p:nvPr/>
        </p:nvSpPr>
        <p:spPr bwMode="auto">
          <a:xfrm>
            <a:off x="0" y="32813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s-PE" altLang="en-US" sz="1800"/>
          </a:p>
        </p:txBody>
      </p:sp>
      <p:graphicFrame>
        <p:nvGraphicFramePr>
          <p:cNvPr id="93190" name="Object 14">
            <a:extLst>
              <a:ext uri="{FF2B5EF4-FFF2-40B4-BE49-F238E27FC236}">
                <a16:creationId xmlns:a16="http://schemas.microsoft.com/office/drawing/2014/main" id="{44D7FF5A-92EB-47C9-8AE1-BDCA9E65DE57}"/>
              </a:ext>
            </a:extLst>
          </p:cNvPr>
          <p:cNvGraphicFramePr>
            <a:graphicFrameLocks noChangeAspect="1"/>
          </p:cNvGraphicFramePr>
          <p:nvPr/>
        </p:nvGraphicFramePr>
        <p:xfrm>
          <a:off x="1636713" y="1663700"/>
          <a:ext cx="1639887" cy="325438"/>
        </p:xfrm>
        <a:graphic>
          <a:graphicData uri="http://schemas.openxmlformats.org/presentationml/2006/ole">
            <mc:AlternateContent xmlns:mc="http://schemas.openxmlformats.org/markup-compatibility/2006">
              <mc:Choice xmlns:v="urn:schemas-microsoft-com:vml" Requires="v">
                <p:oleObj spid="_x0000_s11266" name="Ecuación" r:id="rId5" imgW="1066337" imgH="215806" progId="Equation.3">
                  <p:embed/>
                </p:oleObj>
              </mc:Choice>
              <mc:Fallback>
                <p:oleObj name="Ecuación" r:id="rId5" imgW="1066337" imgH="215806" progId="Equation.3">
                  <p:embed/>
                  <p:pic>
                    <p:nvPicPr>
                      <p:cNvPr id="93190" name="Object 14">
                        <a:extLst>
                          <a:ext uri="{FF2B5EF4-FFF2-40B4-BE49-F238E27FC236}">
                            <a16:creationId xmlns:a16="http://schemas.microsoft.com/office/drawing/2014/main" id="{44D7FF5A-92EB-47C9-8AE1-BDCA9E65DE5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36713" y="1663700"/>
                        <a:ext cx="1639887"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3191" name="Rectangle 17">
            <a:extLst>
              <a:ext uri="{FF2B5EF4-FFF2-40B4-BE49-F238E27FC236}">
                <a16:creationId xmlns:a16="http://schemas.microsoft.com/office/drawing/2014/main" id="{7CF98C65-BD34-4BD9-972B-ACD110DE8E4F}"/>
              </a:ext>
            </a:extLst>
          </p:cNvPr>
          <p:cNvSpPr>
            <a:spLocks noChangeArrowheads="1"/>
          </p:cNvSpPr>
          <p:nvPr/>
        </p:nvSpPr>
        <p:spPr bwMode="auto">
          <a:xfrm>
            <a:off x="0" y="32813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s-PE" altLang="en-US" sz="1800"/>
          </a:p>
        </p:txBody>
      </p:sp>
      <p:graphicFrame>
        <p:nvGraphicFramePr>
          <p:cNvPr id="93192" name="Object 16">
            <a:extLst>
              <a:ext uri="{FF2B5EF4-FFF2-40B4-BE49-F238E27FC236}">
                <a16:creationId xmlns:a16="http://schemas.microsoft.com/office/drawing/2014/main" id="{25B8F73A-8B10-4DEF-9AB4-ED2F63F88061}"/>
              </a:ext>
            </a:extLst>
          </p:cNvPr>
          <p:cNvGraphicFramePr>
            <a:graphicFrameLocks noChangeAspect="1"/>
          </p:cNvGraphicFramePr>
          <p:nvPr/>
        </p:nvGraphicFramePr>
        <p:xfrm>
          <a:off x="1657350" y="2924175"/>
          <a:ext cx="1401763" cy="338138"/>
        </p:xfrm>
        <a:graphic>
          <a:graphicData uri="http://schemas.openxmlformats.org/presentationml/2006/ole">
            <mc:AlternateContent xmlns:mc="http://schemas.openxmlformats.org/markup-compatibility/2006">
              <mc:Choice xmlns:v="urn:schemas-microsoft-com:vml" Requires="v">
                <p:oleObj spid="_x0000_s11267" name="Ecuación" r:id="rId7" imgW="875920" imgH="215806" progId="Equation.3">
                  <p:embed/>
                </p:oleObj>
              </mc:Choice>
              <mc:Fallback>
                <p:oleObj name="Ecuación" r:id="rId7" imgW="875920" imgH="215806" progId="Equation.3">
                  <p:embed/>
                  <p:pic>
                    <p:nvPicPr>
                      <p:cNvPr id="93192" name="Object 16">
                        <a:extLst>
                          <a:ext uri="{FF2B5EF4-FFF2-40B4-BE49-F238E27FC236}">
                            <a16:creationId xmlns:a16="http://schemas.microsoft.com/office/drawing/2014/main" id="{25B8F73A-8B10-4DEF-9AB4-ED2F63F8806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57350" y="2924175"/>
                        <a:ext cx="14017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3193" name="Rectangle 19">
            <a:extLst>
              <a:ext uri="{FF2B5EF4-FFF2-40B4-BE49-F238E27FC236}">
                <a16:creationId xmlns:a16="http://schemas.microsoft.com/office/drawing/2014/main" id="{0F3B254E-B9AF-4B42-BA70-A04F5474CE49}"/>
              </a:ext>
            </a:extLst>
          </p:cNvPr>
          <p:cNvSpPr>
            <a:spLocks noChangeArrowheads="1"/>
          </p:cNvSpPr>
          <p:nvPr/>
        </p:nvSpPr>
        <p:spPr bwMode="auto">
          <a:xfrm>
            <a:off x="0" y="32623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s-PE" altLang="en-US" sz="1800"/>
          </a:p>
        </p:txBody>
      </p:sp>
      <p:graphicFrame>
        <p:nvGraphicFramePr>
          <p:cNvPr id="93194" name="Object 18">
            <a:extLst>
              <a:ext uri="{FF2B5EF4-FFF2-40B4-BE49-F238E27FC236}">
                <a16:creationId xmlns:a16="http://schemas.microsoft.com/office/drawing/2014/main" id="{64292C66-7AEE-4FBF-BF32-FDA45A1C818A}"/>
              </a:ext>
            </a:extLst>
          </p:cNvPr>
          <p:cNvGraphicFramePr>
            <a:graphicFrameLocks noChangeAspect="1"/>
          </p:cNvGraphicFramePr>
          <p:nvPr/>
        </p:nvGraphicFramePr>
        <p:xfrm>
          <a:off x="1979613" y="3984625"/>
          <a:ext cx="1296987" cy="381000"/>
        </p:xfrm>
        <a:graphic>
          <a:graphicData uri="http://schemas.openxmlformats.org/presentationml/2006/ole">
            <mc:AlternateContent xmlns:mc="http://schemas.openxmlformats.org/markup-compatibility/2006">
              <mc:Choice xmlns:v="urn:schemas-microsoft-com:vml" Requires="v">
                <p:oleObj spid="_x0000_s11268" name="Ecuación" r:id="rId9" imgW="812447" imgH="241195" progId="Equation.3">
                  <p:embed/>
                </p:oleObj>
              </mc:Choice>
              <mc:Fallback>
                <p:oleObj name="Ecuación" r:id="rId9" imgW="812447" imgH="241195" progId="Equation.3">
                  <p:embed/>
                  <p:pic>
                    <p:nvPicPr>
                      <p:cNvPr id="93194" name="Object 18">
                        <a:extLst>
                          <a:ext uri="{FF2B5EF4-FFF2-40B4-BE49-F238E27FC236}">
                            <a16:creationId xmlns:a16="http://schemas.microsoft.com/office/drawing/2014/main" id="{64292C66-7AEE-4FBF-BF32-FDA45A1C818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79613" y="3984625"/>
                        <a:ext cx="129698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3195" name="Rectangle 21">
            <a:extLst>
              <a:ext uri="{FF2B5EF4-FFF2-40B4-BE49-F238E27FC236}">
                <a16:creationId xmlns:a16="http://schemas.microsoft.com/office/drawing/2014/main" id="{9972E0FC-FA74-4FF5-8A1B-6B6A7091635D}"/>
              </a:ext>
            </a:extLst>
          </p:cNvPr>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s-PE" altLang="en-US" sz="1800"/>
          </a:p>
        </p:txBody>
      </p:sp>
      <p:graphicFrame>
        <p:nvGraphicFramePr>
          <p:cNvPr id="93196" name="Object 20">
            <a:extLst>
              <a:ext uri="{FF2B5EF4-FFF2-40B4-BE49-F238E27FC236}">
                <a16:creationId xmlns:a16="http://schemas.microsoft.com/office/drawing/2014/main" id="{45350F55-1A62-4534-AFA6-0F9D5FF08776}"/>
              </a:ext>
            </a:extLst>
          </p:cNvPr>
          <p:cNvGraphicFramePr>
            <a:graphicFrameLocks noChangeAspect="1"/>
          </p:cNvGraphicFramePr>
          <p:nvPr/>
        </p:nvGraphicFramePr>
        <p:xfrm>
          <a:off x="4067175" y="3933825"/>
          <a:ext cx="1584325" cy="398463"/>
        </p:xfrm>
        <a:graphic>
          <a:graphicData uri="http://schemas.openxmlformats.org/presentationml/2006/ole">
            <mc:AlternateContent xmlns:mc="http://schemas.openxmlformats.org/markup-compatibility/2006">
              <mc:Choice xmlns:v="urn:schemas-microsoft-com:vml" Requires="v">
                <p:oleObj spid="_x0000_s11269" name="Ecuación" r:id="rId11" imgW="977476" imgH="253890" progId="Equation.3">
                  <p:embed/>
                </p:oleObj>
              </mc:Choice>
              <mc:Fallback>
                <p:oleObj name="Ecuación" r:id="rId11" imgW="977476" imgH="253890" progId="Equation.3">
                  <p:embed/>
                  <p:pic>
                    <p:nvPicPr>
                      <p:cNvPr id="93196" name="Object 20">
                        <a:extLst>
                          <a:ext uri="{FF2B5EF4-FFF2-40B4-BE49-F238E27FC236}">
                            <a16:creationId xmlns:a16="http://schemas.microsoft.com/office/drawing/2014/main" id="{45350F55-1A62-4534-AFA6-0F9D5FF0877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67175" y="3933825"/>
                        <a:ext cx="1584325"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3197" name="Rectangle 23">
            <a:extLst>
              <a:ext uri="{FF2B5EF4-FFF2-40B4-BE49-F238E27FC236}">
                <a16:creationId xmlns:a16="http://schemas.microsoft.com/office/drawing/2014/main" id="{B09FD6E5-FFBA-4356-BA69-EEBD93B00782}"/>
              </a:ext>
            </a:extLst>
          </p:cNvPr>
          <p:cNvSpPr>
            <a:spLocks noChangeArrowheads="1"/>
          </p:cNvSpPr>
          <p:nvPr/>
        </p:nvSpPr>
        <p:spPr bwMode="auto">
          <a:xfrm>
            <a:off x="0" y="3271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s-PE" altLang="en-US" sz="1800"/>
          </a:p>
        </p:txBody>
      </p:sp>
      <p:graphicFrame>
        <p:nvGraphicFramePr>
          <p:cNvPr id="93198" name="Object 22">
            <a:extLst>
              <a:ext uri="{FF2B5EF4-FFF2-40B4-BE49-F238E27FC236}">
                <a16:creationId xmlns:a16="http://schemas.microsoft.com/office/drawing/2014/main" id="{36DE2B11-3227-43B0-BC65-6D649A18B9B8}"/>
              </a:ext>
            </a:extLst>
          </p:cNvPr>
          <p:cNvGraphicFramePr>
            <a:graphicFrameLocks noChangeAspect="1"/>
          </p:cNvGraphicFramePr>
          <p:nvPr/>
        </p:nvGraphicFramePr>
        <p:xfrm>
          <a:off x="1865313" y="5637213"/>
          <a:ext cx="1239837" cy="384175"/>
        </p:xfrm>
        <a:graphic>
          <a:graphicData uri="http://schemas.openxmlformats.org/presentationml/2006/ole">
            <mc:AlternateContent xmlns:mc="http://schemas.openxmlformats.org/markup-compatibility/2006">
              <mc:Choice xmlns:v="urn:schemas-microsoft-com:vml" Requires="v">
                <p:oleObj spid="_x0000_s11270" name="Ecuación" r:id="rId13" imgW="723586" imgH="228501" progId="Equation.3">
                  <p:embed/>
                </p:oleObj>
              </mc:Choice>
              <mc:Fallback>
                <p:oleObj name="Ecuación" r:id="rId13" imgW="723586" imgH="228501" progId="Equation.3">
                  <p:embed/>
                  <p:pic>
                    <p:nvPicPr>
                      <p:cNvPr id="93198" name="Object 22">
                        <a:extLst>
                          <a:ext uri="{FF2B5EF4-FFF2-40B4-BE49-F238E27FC236}">
                            <a16:creationId xmlns:a16="http://schemas.microsoft.com/office/drawing/2014/main" id="{36DE2B11-3227-43B0-BC65-6D649A18B9B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865313" y="5637213"/>
                        <a:ext cx="1239837"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3199" name="Rectangle 25">
            <a:extLst>
              <a:ext uri="{FF2B5EF4-FFF2-40B4-BE49-F238E27FC236}">
                <a16:creationId xmlns:a16="http://schemas.microsoft.com/office/drawing/2014/main" id="{85EC27E1-5296-41AE-9874-EFEB76A71F13}"/>
              </a:ext>
            </a:extLst>
          </p:cNvPr>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s-PE" altLang="en-US" sz="1800"/>
          </a:p>
        </p:txBody>
      </p:sp>
      <p:graphicFrame>
        <p:nvGraphicFramePr>
          <p:cNvPr id="93200" name="Object 24">
            <a:extLst>
              <a:ext uri="{FF2B5EF4-FFF2-40B4-BE49-F238E27FC236}">
                <a16:creationId xmlns:a16="http://schemas.microsoft.com/office/drawing/2014/main" id="{26CDF2E0-FF26-4F63-8F72-53A29C1D7E8F}"/>
              </a:ext>
            </a:extLst>
          </p:cNvPr>
          <p:cNvGraphicFramePr>
            <a:graphicFrameLocks noChangeAspect="1"/>
          </p:cNvGraphicFramePr>
          <p:nvPr/>
        </p:nvGraphicFramePr>
        <p:xfrm>
          <a:off x="4068763" y="5589588"/>
          <a:ext cx="1295400" cy="406400"/>
        </p:xfrm>
        <a:graphic>
          <a:graphicData uri="http://schemas.openxmlformats.org/presentationml/2006/ole">
            <mc:AlternateContent xmlns:mc="http://schemas.openxmlformats.org/markup-compatibility/2006">
              <mc:Choice xmlns:v="urn:schemas-microsoft-com:vml" Requires="v">
                <p:oleObj spid="_x0000_s11271" name="Ecuación" r:id="rId15" imgW="787058" imgH="253890" progId="Equation.3">
                  <p:embed/>
                </p:oleObj>
              </mc:Choice>
              <mc:Fallback>
                <p:oleObj name="Ecuación" r:id="rId15" imgW="787058" imgH="253890" progId="Equation.3">
                  <p:embed/>
                  <p:pic>
                    <p:nvPicPr>
                      <p:cNvPr id="93200" name="Object 24">
                        <a:extLst>
                          <a:ext uri="{FF2B5EF4-FFF2-40B4-BE49-F238E27FC236}">
                            <a16:creationId xmlns:a16="http://schemas.microsoft.com/office/drawing/2014/main" id="{26CDF2E0-FF26-4F63-8F72-53A29C1D7E8F}"/>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068763" y="5589588"/>
                        <a:ext cx="1295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3201" name="Rectangle 27">
            <a:extLst>
              <a:ext uri="{FF2B5EF4-FFF2-40B4-BE49-F238E27FC236}">
                <a16:creationId xmlns:a16="http://schemas.microsoft.com/office/drawing/2014/main" id="{D8641A46-6E10-41D5-9F63-7399A46E50A0}"/>
              </a:ext>
            </a:extLst>
          </p:cNvPr>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s-PE" altLang="en-US" sz="1800"/>
          </a:p>
        </p:txBody>
      </p:sp>
      <p:graphicFrame>
        <p:nvGraphicFramePr>
          <p:cNvPr id="93202" name="Object 26">
            <a:extLst>
              <a:ext uri="{FF2B5EF4-FFF2-40B4-BE49-F238E27FC236}">
                <a16:creationId xmlns:a16="http://schemas.microsoft.com/office/drawing/2014/main" id="{CC2C0B58-D9A9-49D0-9567-F2A3C7B384F6}"/>
              </a:ext>
            </a:extLst>
          </p:cNvPr>
          <p:cNvGraphicFramePr>
            <a:graphicFrameLocks noChangeAspect="1"/>
          </p:cNvGraphicFramePr>
          <p:nvPr/>
        </p:nvGraphicFramePr>
        <p:xfrm>
          <a:off x="1939925" y="4508500"/>
          <a:ext cx="1735138" cy="387350"/>
        </p:xfrm>
        <a:graphic>
          <a:graphicData uri="http://schemas.openxmlformats.org/presentationml/2006/ole">
            <mc:AlternateContent xmlns:mc="http://schemas.openxmlformats.org/markup-compatibility/2006">
              <mc:Choice xmlns:v="urn:schemas-microsoft-com:vml" Requires="v">
                <p:oleObj spid="_x0000_s11272" name="Ecuación" r:id="rId17" imgW="1104900" imgH="254000" progId="Equation.3">
                  <p:embed/>
                </p:oleObj>
              </mc:Choice>
              <mc:Fallback>
                <p:oleObj name="Ecuación" r:id="rId17" imgW="1104900" imgH="254000" progId="Equation.3">
                  <p:embed/>
                  <p:pic>
                    <p:nvPicPr>
                      <p:cNvPr id="93202" name="Object 26">
                        <a:extLst>
                          <a:ext uri="{FF2B5EF4-FFF2-40B4-BE49-F238E27FC236}">
                            <a16:creationId xmlns:a16="http://schemas.microsoft.com/office/drawing/2014/main" id="{CC2C0B58-D9A9-49D0-9567-F2A3C7B384F6}"/>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939925" y="4508500"/>
                        <a:ext cx="1735138"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3203" name="Rectangle 29">
            <a:extLst>
              <a:ext uri="{FF2B5EF4-FFF2-40B4-BE49-F238E27FC236}">
                <a16:creationId xmlns:a16="http://schemas.microsoft.com/office/drawing/2014/main" id="{BC5C8C1F-6675-4C9F-AEFA-C6EF72AA7BCB}"/>
              </a:ext>
            </a:extLst>
          </p:cNvPr>
          <p:cNvSpPr>
            <a:spLocks noChangeArrowheads="1"/>
          </p:cNvSpPr>
          <p:nvPr/>
        </p:nvSpPr>
        <p:spPr bwMode="auto">
          <a:xfrm>
            <a:off x="0" y="32813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s-PE" altLang="en-US" sz="1800"/>
          </a:p>
        </p:txBody>
      </p:sp>
      <p:graphicFrame>
        <p:nvGraphicFramePr>
          <p:cNvPr id="93204" name="Object 28">
            <a:extLst>
              <a:ext uri="{FF2B5EF4-FFF2-40B4-BE49-F238E27FC236}">
                <a16:creationId xmlns:a16="http://schemas.microsoft.com/office/drawing/2014/main" id="{4C7B1903-B7DC-4F1E-943C-5FC4A9F25102}"/>
              </a:ext>
            </a:extLst>
          </p:cNvPr>
          <p:cNvGraphicFramePr>
            <a:graphicFrameLocks noChangeAspect="1"/>
          </p:cNvGraphicFramePr>
          <p:nvPr/>
        </p:nvGraphicFramePr>
        <p:xfrm>
          <a:off x="4211638" y="4508500"/>
          <a:ext cx="1152525" cy="344488"/>
        </p:xfrm>
        <a:graphic>
          <a:graphicData uri="http://schemas.openxmlformats.org/presentationml/2006/ole">
            <mc:AlternateContent xmlns:mc="http://schemas.openxmlformats.org/markup-compatibility/2006">
              <mc:Choice xmlns:v="urn:schemas-microsoft-com:vml" Requires="v">
                <p:oleObj spid="_x0000_s11273" name="Ecuación" r:id="rId19" imgW="710891" imgH="215806" progId="Equation.3">
                  <p:embed/>
                </p:oleObj>
              </mc:Choice>
              <mc:Fallback>
                <p:oleObj name="Ecuación" r:id="rId19" imgW="710891" imgH="215806" progId="Equation.3">
                  <p:embed/>
                  <p:pic>
                    <p:nvPicPr>
                      <p:cNvPr id="93204" name="Object 28">
                        <a:extLst>
                          <a:ext uri="{FF2B5EF4-FFF2-40B4-BE49-F238E27FC236}">
                            <a16:creationId xmlns:a16="http://schemas.microsoft.com/office/drawing/2014/main" id="{4C7B1903-B7DC-4F1E-943C-5FC4A9F25102}"/>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211638" y="4508500"/>
                        <a:ext cx="1152525"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3205" name="Rectangle 31">
            <a:extLst>
              <a:ext uri="{FF2B5EF4-FFF2-40B4-BE49-F238E27FC236}">
                <a16:creationId xmlns:a16="http://schemas.microsoft.com/office/drawing/2014/main" id="{82493FFE-1277-424F-BEEE-6CAB21B74066}"/>
              </a:ext>
            </a:extLst>
          </p:cNvPr>
          <p:cNvSpPr>
            <a:spLocks noChangeArrowheads="1"/>
          </p:cNvSpPr>
          <p:nvPr/>
        </p:nvSpPr>
        <p:spPr bwMode="auto">
          <a:xfrm>
            <a:off x="0" y="32813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s-PE" altLang="en-US" sz="1800"/>
          </a:p>
        </p:txBody>
      </p:sp>
      <p:graphicFrame>
        <p:nvGraphicFramePr>
          <p:cNvPr id="93206" name="Object 30">
            <a:extLst>
              <a:ext uri="{FF2B5EF4-FFF2-40B4-BE49-F238E27FC236}">
                <a16:creationId xmlns:a16="http://schemas.microsoft.com/office/drawing/2014/main" id="{A82B0E0F-A8BF-4269-A7A4-AB8646F422BB}"/>
              </a:ext>
            </a:extLst>
          </p:cNvPr>
          <p:cNvGraphicFramePr>
            <a:graphicFrameLocks noChangeAspect="1"/>
          </p:cNvGraphicFramePr>
          <p:nvPr/>
        </p:nvGraphicFramePr>
        <p:xfrm>
          <a:off x="1916113" y="5084763"/>
          <a:ext cx="1495425" cy="346075"/>
        </p:xfrm>
        <a:graphic>
          <a:graphicData uri="http://schemas.openxmlformats.org/presentationml/2006/ole">
            <mc:AlternateContent xmlns:mc="http://schemas.openxmlformats.org/markup-compatibility/2006">
              <mc:Choice xmlns:v="urn:schemas-microsoft-com:vml" Requires="v">
                <p:oleObj spid="_x0000_s11274" name="Ecuación" r:id="rId21" imgW="914003" imgH="215806" progId="Equation.3">
                  <p:embed/>
                </p:oleObj>
              </mc:Choice>
              <mc:Fallback>
                <p:oleObj name="Ecuación" r:id="rId21" imgW="914003" imgH="215806" progId="Equation.3">
                  <p:embed/>
                  <p:pic>
                    <p:nvPicPr>
                      <p:cNvPr id="93206" name="Object 30">
                        <a:extLst>
                          <a:ext uri="{FF2B5EF4-FFF2-40B4-BE49-F238E27FC236}">
                            <a16:creationId xmlns:a16="http://schemas.microsoft.com/office/drawing/2014/main" id="{A82B0E0F-A8BF-4269-A7A4-AB8646F422BB}"/>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916113" y="5084763"/>
                        <a:ext cx="149542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3207" name="Rectangle 33">
            <a:extLst>
              <a:ext uri="{FF2B5EF4-FFF2-40B4-BE49-F238E27FC236}">
                <a16:creationId xmlns:a16="http://schemas.microsoft.com/office/drawing/2014/main" id="{98D6756B-7030-4FEA-9B74-12DC57D48813}"/>
              </a:ext>
            </a:extLst>
          </p:cNvPr>
          <p:cNvSpPr>
            <a:spLocks noChangeArrowheads="1"/>
          </p:cNvSpPr>
          <p:nvPr/>
        </p:nvSpPr>
        <p:spPr bwMode="auto">
          <a:xfrm>
            <a:off x="0" y="32813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s-PE" altLang="en-US" sz="1800"/>
          </a:p>
        </p:txBody>
      </p:sp>
      <p:graphicFrame>
        <p:nvGraphicFramePr>
          <p:cNvPr id="93208" name="Object 32">
            <a:extLst>
              <a:ext uri="{FF2B5EF4-FFF2-40B4-BE49-F238E27FC236}">
                <a16:creationId xmlns:a16="http://schemas.microsoft.com/office/drawing/2014/main" id="{4BCE9A18-7F8E-4449-BF74-5BEC00FB6FEA}"/>
              </a:ext>
            </a:extLst>
          </p:cNvPr>
          <p:cNvGraphicFramePr>
            <a:graphicFrameLocks noChangeAspect="1"/>
          </p:cNvGraphicFramePr>
          <p:nvPr/>
        </p:nvGraphicFramePr>
        <p:xfrm>
          <a:off x="4140200" y="5084763"/>
          <a:ext cx="1655763" cy="344487"/>
        </p:xfrm>
        <a:graphic>
          <a:graphicData uri="http://schemas.openxmlformats.org/presentationml/2006/ole">
            <mc:AlternateContent xmlns:mc="http://schemas.openxmlformats.org/markup-compatibility/2006">
              <mc:Choice xmlns:v="urn:schemas-microsoft-com:vml" Requires="v">
                <p:oleObj spid="_x0000_s11275" name="Ecuación" r:id="rId23" imgW="1015559" imgH="215806" progId="Equation.3">
                  <p:embed/>
                </p:oleObj>
              </mc:Choice>
              <mc:Fallback>
                <p:oleObj name="Ecuación" r:id="rId23" imgW="1015559" imgH="215806" progId="Equation.3">
                  <p:embed/>
                  <p:pic>
                    <p:nvPicPr>
                      <p:cNvPr id="93208" name="Object 32">
                        <a:extLst>
                          <a:ext uri="{FF2B5EF4-FFF2-40B4-BE49-F238E27FC236}">
                            <a16:creationId xmlns:a16="http://schemas.microsoft.com/office/drawing/2014/main" id="{4BCE9A18-7F8E-4449-BF74-5BEC00FB6FEA}"/>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140200" y="5084763"/>
                        <a:ext cx="1655763"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3209" name="CuadroTexto 1">
            <a:extLst>
              <a:ext uri="{FF2B5EF4-FFF2-40B4-BE49-F238E27FC236}">
                <a16:creationId xmlns:a16="http://schemas.microsoft.com/office/drawing/2014/main" id="{9F23E8CF-E90F-441C-89D5-73EB064B8146}"/>
              </a:ext>
            </a:extLst>
          </p:cNvPr>
          <p:cNvSpPr txBox="1">
            <a:spLocks noChangeArrowheads="1"/>
          </p:cNvSpPr>
          <p:nvPr/>
        </p:nvSpPr>
        <p:spPr bwMode="auto">
          <a:xfrm>
            <a:off x="531813" y="627063"/>
            <a:ext cx="2282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PE" altLang="en-US" sz="2400" i="1">
                <a:solidFill>
                  <a:srgbClr val="FF0000"/>
                </a:solidFill>
              </a:rPr>
              <a:t>13.- Resolver : </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210" name="Group 7">
            <a:extLst>
              <a:ext uri="{FF2B5EF4-FFF2-40B4-BE49-F238E27FC236}">
                <a16:creationId xmlns:a16="http://schemas.microsoft.com/office/drawing/2014/main" id="{D9D81349-A241-402D-85B6-8AC0F15BBEF4}"/>
              </a:ext>
            </a:extLst>
          </p:cNvPr>
          <p:cNvGrpSpPr>
            <a:grpSpLocks/>
          </p:cNvGrpSpPr>
          <p:nvPr/>
        </p:nvGrpSpPr>
        <p:grpSpPr bwMode="auto">
          <a:xfrm>
            <a:off x="933450" y="1412875"/>
            <a:ext cx="7167563" cy="3973513"/>
            <a:chOff x="612" y="700"/>
            <a:chExt cx="4515" cy="2503"/>
          </a:xfrm>
        </p:grpSpPr>
        <p:pic>
          <p:nvPicPr>
            <p:cNvPr id="94212" name="Picture 5">
              <a:extLst>
                <a:ext uri="{FF2B5EF4-FFF2-40B4-BE49-F238E27FC236}">
                  <a16:creationId xmlns:a16="http://schemas.microsoft.com/office/drawing/2014/main" id="{4A974A36-ADB5-40C7-9152-347301A7BB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 y="700"/>
              <a:ext cx="4515" cy="2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3" name="Text Box 6">
              <a:extLst>
                <a:ext uri="{FF2B5EF4-FFF2-40B4-BE49-F238E27FC236}">
                  <a16:creationId xmlns:a16="http://schemas.microsoft.com/office/drawing/2014/main" id="{9E69D626-A179-4659-B960-9322AB005C24}"/>
                </a:ext>
              </a:extLst>
            </p:cNvPr>
            <p:cNvSpPr txBox="1">
              <a:spLocks noChangeArrowheads="1"/>
            </p:cNvSpPr>
            <p:nvPr/>
          </p:nvSpPr>
          <p:spPr bwMode="auto">
            <a:xfrm>
              <a:off x="3460" y="1128"/>
              <a:ext cx="1416" cy="352"/>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s-ES" altLang="en-US"/>
                <a:t>(fasorialmente)</a:t>
              </a:r>
            </a:p>
          </p:txBody>
        </p:sp>
      </p:grpSp>
      <p:sp>
        <p:nvSpPr>
          <p:cNvPr id="94211" name="Rectángulo 1">
            <a:extLst>
              <a:ext uri="{FF2B5EF4-FFF2-40B4-BE49-F238E27FC236}">
                <a16:creationId xmlns:a16="http://schemas.microsoft.com/office/drawing/2014/main" id="{DC165299-C896-42DD-9D12-EF834F2DA738}"/>
              </a:ext>
            </a:extLst>
          </p:cNvPr>
          <p:cNvSpPr>
            <a:spLocks noChangeArrowheads="1"/>
          </p:cNvSpPr>
          <p:nvPr/>
        </p:nvSpPr>
        <p:spPr bwMode="auto">
          <a:xfrm>
            <a:off x="654050" y="692150"/>
            <a:ext cx="1825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PE" altLang="en-US" b="1" i="1">
                <a:solidFill>
                  <a:srgbClr val="FF0000"/>
                </a:solidFill>
              </a:rPr>
              <a:t>14.- Resolver : </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4">
            <a:extLst>
              <a:ext uri="{FF2B5EF4-FFF2-40B4-BE49-F238E27FC236}">
                <a16:creationId xmlns:a16="http://schemas.microsoft.com/office/drawing/2014/main" id="{CD506E0C-0023-4AE6-AB19-2324492A20B9}"/>
              </a:ext>
            </a:extLst>
          </p:cNvPr>
          <p:cNvSpPr>
            <a:spLocks noChangeArrowheads="1"/>
          </p:cNvSpPr>
          <p:nvPr/>
        </p:nvSpPr>
        <p:spPr bwMode="auto">
          <a:xfrm>
            <a:off x="827088" y="1484313"/>
            <a:ext cx="75596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s-ES" altLang="en-US" sz="1800"/>
              <a:t>Determinar el receptor equivalente (Req) en el sistema trifásico, indicar su respuesta en conexión estrella (a, b, c).</a:t>
            </a:r>
          </a:p>
        </p:txBody>
      </p:sp>
      <p:sp>
        <p:nvSpPr>
          <p:cNvPr id="95235" name="Rectangle 4">
            <a:extLst>
              <a:ext uri="{FF2B5EF4-FFF2-40B4-BE49-F238E27FC236}">
                <a16:creationId xmlns:a16="http://schemas.microsoft.com/office/drawing/2014/main" id="{3A84EF40-383B-402D-AACE-9320D0872839}"/>
              </a:ext>
            </a:extLst>
          </p:cNvPr>
          <p:cNvSpPr>
            <a:spLocks noChangeArrowheads="1"/>
          </p:cNvSpPr>
          <p:nvPr/>
        </p:nvSpPr>
        <p:spPr bwMode="auto">
          <a:xfrm>
            <a:off x="323850" y="692150"/>
            <a:ext cx="83629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0"/>
              </a:spcBef>
              <a:buFontTx/>
              <a:buNone/>
            </a:pPr>
            <a:endParaRPr lang="en-US" altLang="en-US" sz="2800">
              <a:solidFill>
                <a:srgbClr val="C61010"/>
              </a:solidFill>
            </a:endParaRPr>
          </a:p>
        </p:txBody>
      </p:sp>
      <p:pic>
        <p:nvPicPr>
          <p:cNvPr id="95236" name="Picture 8">
            <a:extLst>
              <a:ext uri="{FF2B5EF4-FFF2-40B4-BE49-F238E27FC236}">
                <a16:creationId xmlns:a16="http://schemas.microsoft.com/office/drawing/2014/main" id="{FADDFDEE-1F9E-44F7-A46B-C8DF386D5F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2468563"/>
            <a:ext cx="4752975" cy="183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7" name="Rectángulo 1">
            <a:extLst>
              <a:ext uri="{FF2B5EF4-FFF2-40B4-BE49-F238E27FC236}">
                <a16:creationId xmlns:a16="http://schemas.microsoft.com/office/drawing/2014/main" id="{5E4AC366-2716-4716-B0BB-1488A3C73C60}"/>
              </a:ext>
            </a:extLst>
          </p:cNvPr>
          <p:cNvSpPr>
            <a:spLocks noChangeArrowheads="1"/>
          </p:cNvSpPr>
          <p:nvPr/>
        </p:nvSpPr>
        <p:spPr bwMode="auto">
          <a:xfrm>
            <a:off x="814388" y="741363"/>
            <a:ext cx="1825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PE" altLang="en-US" b="1" i="1">
                <a:solidFill>
                  <a:srgbClr val="FF0000"/>
                </a:solidFill>
              </a:rPr>
              <a:t>15.- Resolver : </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E71398D5-C361-42B9-A441-E31B55622B8D}"/>
              </a:ext>
            </a:extLst>
          </p:cNvPr>
          <p:cNvSpPr>
            <a:spLocks noGrp="1" noChangeArrowheads="1"/>
          </p:cNvSpPr>
          <p:nvPr>
            <p:ph type="title"/>
          </p:nvPr>
        </p:nvSpPr>
        <p:spPr>
          <a:xfrm>
            <a:off x="323850" y="687388"/>
            <a:ext cx="8362950" cy="796925"/>
          </a:xfrm>
        </p:spPr>
        <p:txBody>
          <a:bodyPr>
            <a:normAutofit fontScale="90000"/>
          </a:bodyPr>
          <a:lstStyle/>
          <a:p>
            <a:pPr eaLnBrk="1" hangingPunct="1"/>
            <a:r>
              <a:rPr lang="es-PE" altLang="en-US">
                <a:solidFill>
                  <a:srgbClr val="FF0000"/>
                </a:solidFill>
              </a:rPr>
              <a:t>CONCLUSIONES Y/O ACTIVIDADES DE INVESTIGACIÓN SUGERIDAS</a:t>
            </a:r>
            <a:endParaRPr lang="es-ES" altLang="en-US">
              <a:solidFill>
                <a:srgbClr val="FF0000"/>
              </a:solidFill>
            </a:endParaRPr>
          </a:p>
        </p:txBody>
      </p:sp>
      <p:sp>
        <p:nvSpPr>
          <p:cNvPr id="5" name="Rectangle 3">
            <a:extLst>
              <a:ext uri="{FF2B5EF4-FFF2-40B4-BE49-F238E27FC236}">
                <a16:creationId xmlns:a16="http://schemas.microsoft.com/office/drawing/2014/main" id="{7B99BDE7-87F6-4202-80D0-D518498A7350}"/>
              </a:ext>
            </a:extLst>
          </p:cNvPr>
          <p:cNvSpPr txBox="1">
            <a:spLocks noChangeArrowheads="1"/>
          </p:cNvSpPr>
          <p:nvPr/>
        </p:nvSpPr>
        <p:spPr bwMode="auto">
          <a:xfrm>
            <a:off x="468313" y="1989138"/>
            <a:ext cx="8229600" cy="3095625"/>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lstStyle>
            <a:lvl1pPr marL="342900" indent="-342900">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lnSpc>
                <a:spcPct val="80000"/>
              </a:lnSpc>
            </a:pPr>
            <a:r>
              <a:rPr lang="es-MX" altLang="en-US" sz="2000"/>
              <a:t>En la clase practica se desarrollarán aplicaciones de circuitos de corriente alterna con R, L y C. El estudiante debe revisar los problemas propuestos.</a:t>
            </a:r>
          </a:p>
          <a:p>
            <a:pPr eaLnBrk="1" hangingPunct="1">
              <a:lnSpc>
                <a:spcPct val="80000"/>
              </a:lnSpc>
              <a:buFontTx/>
              <a:buNone/>
            </a:pPr>
            <a:endParaRPr lang="es-ES" altLang="en-US" sz="2000"/>
          </a:p>
          <a:p>
            <a:pPr eaLnBrk="1" hangingPunct="1">
              <a:lnSpc>
                <a:spcPct val="80000"/>
              </a:lnSpc>
            </a:pPr>
            <a:r>
              <a:rPr lang="es-MX" altLang="en-US" sz="2000"/>
              <a:t>Se sugiere que el alumno revise los links y/o videos del tutorial.</a:t>
            </a:r>
          </a:p>
          <a:p>
            <a:pPr eaLnBrk="1" hangingPunct="1">
              <a:lnSpc>
                <a:spcPct val="80000"/>
              </a:lnSpc>
            </a:pPr>
            <a:endParaRPr lang="es-MX" altLang="en-US" sz="2000"/>
          </a:p>
          <a:p>
            <a:pPr eaLnBrk="1" hangingPunct="1">
              <a:lnSpc>
                <a:spcPct val="80000"/>
              </a:lnSpc>
            </a:pPr>
            <a:r>
              <a:rPr lang="es-MX" altLang="en-US" sz="2000"/>
              <a:t>Revisar el </a:t>
            </a:r>
            <a:r>
              <a:rPr lang="es-MX" altLang="en-US" sz="2000" b="1"/>
              <a:t>BLOG del curso</a:t>
            </a:r>
            <a:r>
              <a:rPr lang="es-MX" altLang="en-US" sz="2000"/>
              <a:t>.</a:t>
            </a:r>
          </a:p>
          <a:p>
            <a:pPr eaLnBrk="1" hangingPunct="1">
              <a:lnSpc>
                <a:spcPct val="80000"/>
              </a:lnSpc>
              <a:buFontTx/>
              <a:buNone/>
            </a:pPr>
            <a:endParaRPr lang="es-ES" altLang="en-US" sz="2000"/>
          </a:p>
          <a:p>
            <a:pPr eaLnBrk="1" hangingPunct="1">
              <a:lnSpc>
                <a:spcPct val="80000"/>
              </a:lnSpc>
            </a:pPr>
            <a:r>
              <a:rPr lang="es-MX" altLang="en-US" sz="2000"/>
              <a:t>La próxima tutoría tratará sobre el Tema de Circuitos de Corriente Alterna  RL, RC y RLC. El estudiante debe revisar los tutoriales de la semana 2. </a:t>
            </a:r>
          </a:p>
          <a:p>
            <a:pPr eaLnBrk="1" hangingPunct="1">
              <a:lnSpc>
                <a:spcPct val="80000"/>
              </a:lnSpc>
            </a:pPr>
            <a:endParaRPr lang="es-ES" altLang="en-US" sz="2000"/>
          </a:p>
          <a:p>
            <a:pPr eaLnBrk="1" hangingPunct="1">
              <a:lnSpc>
                <a:spcPct val="80000"/>
              </a:lnSpc>
            </a:pPr>
            <a:endParaRPr lang="es-ES" altLang="en-US" sz="2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down)">
                                      <p:cBhvr>
                                        <p:cTn id="7" dur="500"/>
                                        <p:tgtEl>
                                          <p:spTgt spid="5">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wipe(down)">
                                      <p:cBhvr>
                                        <p:cTn id="22" dur="500"/>
                                        <p:tgtEl>
                                          <p:spTgt spid="5">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wipe(down)">
                                      <p:cBhvr>
                                        <p:cTn id="2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object 2">
            <a:extLst>
              <a:ext uri="{FF2B5EF4-FFF2-40B4-BE49-F238E27FC236}">
                <a16:creationId xmlns:a16="http://schemas.microsoft.com/office/drawing/2014/main" id="{19BF2E23-CEDF-4549-B6CC-71C219E49B5C}"/>
              </a:ext>
            </a:extLst>
          </p:cNvPr>
          <p:cNvSpPr txBox="1">
            <a:spLocks noChangeArrowheads="1"/>
          </p:cNvSpPr>
          <p:nvPr/>
        </p:nvSpPr>
        <p:spPr bwMode="auto">
          <a:xfrm>
            <a:off x="177800" y="898525"/>
            <a:ext cx="867886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0"/>
              </a:spcBef>
              <a:buFontTx/>
              <a:buNone/>
            </a:pPr>
            <a:r>
              <a:rPr lang="es-PE" altLang="en-US" sz="3200">
                <a:solidFill>
                  <a:srgbClr val="FF0000"/>
                </a:solidFill>
                <a:cs typeface="Arial" panose="020B0604020202020204" pitchFamily="34" charset="0"/>
              </a:rPr>
              <a:t>¿Que aplicación práctica tiene? </a:t>
            </a:r>
          </a:p>
          <a:p>
            <a:pPr algn="just">
              <a:spcBef>
                <a:spcPct val="0"/>
              </a:spcBef>
              <a:buFontTx/>
              <a:buNone/>
            </a:pPr>
            <a:endParaRPr lang="es-PE" altLang="en-US" sz="2800">
              <a:solidFill>
                <a:srgbClr val="FF0000"/>
              </a:solidFill>
              <a:latin typeface="Times New Roman" panose="02020603050405020304" pitchFamily="18" charset="0"/>
              <a:cs typeface="Arial" panose="020B0604020202020204" pitchFamily="34" charset="0"/>
            </a:endParaRPr>
          </a:p>
          <a:p>
            <a:pPr algn="just">
              <a:spcBef>
                <a:spcPct val="0"/>
              </a:spcBef>
              <a:buFontTx/>
              <a:buNone/>
            </a:pPr>
            <a:r>
              <a:rPr lang="es-PE" altLang="en-US" sz="1800" i="1">
                <a:cs typeface="Arial" panose="020B0604020202020204" pitchFamily="34" charset="0"/>
              </a:rPr>
              <a:t>La primera corriente descubierta y por lo mismo usada, fue la corriente directa (C.D.), pero en  cuanto se descubrió la corriente alterna, esta fue sustituyendo a la anterior. Hoy, el uso de la  corriente alterna podemos decir que es la que mayormente se usa en el mundo, aunque en  algunos lugares, se sigue usando corriente directa.</a:t>
            </a:r>
          </a:p>
          <a:p>
            <a:pPr>
              <a:spcBef>
                <a:spcPts val="25"/>
              </a:spcBef>
              <a:buFontTx/>
              <a:buNone/>
            </a:pPr>
            <a:endParaRPr lang="es-PE" altLang="en-US" sz="1800" i="1">
              <a:latin typeface="Times New Roman" panose="02020603050405020304" pitchFamily="18" charset="0"/>
              <a:cs typeface="Times New Roman" panose="02020603050405020304" pitchFamily="18" charset="0"/>
            </a:endParaRPr>
          </a:p>
          <a:p>
            <a:pPr algn="just">
              <a:spcBef>
                <a:spcPct val="0"/>
              </a:spcBef>
              <a:buFontTx/>
              <a:buNone/>
            </a:pPr>
            <a:r>
              <a:rPr lang="es-PE" altLang="en-US" sz="1800" i="1">
                <a:cs typeface="Arial" panose="020B0604020202020204" pitchFamily="34" charset="0"/>
              </a:rPr>
              <a:t>La razón de esta diferencia en el uso, se debe a que se aplica lo mismo que la corriente directa,  con la ventaja que producirla y llevarla hasta los hogares es más barato y fácil, otra de las razones  es que la corriente alterna se puede aplicar donde no lo podemos hacer con la C.D. Hay que hacer  la salvedad que la corriente alterna no es adecuada para algunas aplicaciones, solamente se  puede usar corriente directa, por ejemplo en los Circuitos de los equipos electrónicos no  funcionarían con corriente alterna, por lo mismo se hace la conversión a corriente directa por  medio de rectificadores y filtros.</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KIP" val="SKIP"/>
  <p:tag name="RNROPT" val="Object 4"/>
</p:tagLst>
</file>

<file path=ppt/tags/tag2.xml><?xml version="1.0" encoding="utf-8"?>
<p:tagLst xmlns:a="http://schemas.openxmlformats.org/drawingml/2006/main" xmlns:r="http://schemas.openxmlformats.org/officeDocument/2006/relationships" xmlns:p="http://schemas.openxmlformats.org/presentationml/2006/main">
  <p:tag name="SKIP" val="SKIP"/>
  <p:tag name="RNROPT" val="Object 6"/>
</p:tagLst>
</file>

<file path=ppt/tags/tag3.xml><?xml version="1.0" encoding="utf-8"?>
<p:tagLst xmlns:a="http://schemas.openxmlformats.org/drawingml/2006/main" xmlns:r="http://schemas.openxmlformats.org/officeDocument/2006/relationships" xmlns:p="http://schemas.openxmlformats.org/presentationml/2006/main">
  <p:tag name="SKIP" val="SKIP"/>
  <p:tag name="RNROPT" val="Object 8"/>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2117</TotalTime>
  <Words>4697</Words>
  <Application>Microsoft Office PowerPoint</Application>
  <PresentationFormat>Presentación en pantalla (4:3)</PresentationFormat>
  <Paragraphs>460</Paragraphs>
  <Slides>83</Slides>
  <Notes>3</Notes>
  <HiddenSlides>0</HiddenSlides>
  <MMClips>0</MMClips>
  <ScaleCrop>false</ScaleCrop>
  <HeadingPairs>
    <vt:vector size="8" baseType="variant">
      <vt:variant>
        <vt:lpstr>Fuentes usadas</vt:lpstr>
      </vt:variant>
      <vt:variant>
        <vt:i4>10</vt:i4>
      </vt:variant>
      <vt:variant>
        <vt:lpstr>Tema</vt:lpstr>
      </vt:variant>
      <vt:variant>
        <vt:i4>1</vt:i4>
      </vt:variant>
      <vt:variant>
        <vt:lpstr>Servidores OLE incrustados</vt:lpstr>
      </vt:variant>
      <vt:variant>
        <vt:i4>2</vt:i4>
      </vt:variant>
      <vt:variant>
        <vt:lpstr>Títulos de diapositiva</vt:lpstr>
      </vt:variant>
      <vt:variant>
        <vt:i4>83</vt:i4>
      </vt:variant>
    </vt:vector>
  </HeadingPairs>
  <TitlesOfParts>
    <vt:vector size="96" baseType="lpstr">
      <vt:lpstr>Arial</vt:lpstr>
      <vt:lpstr>Arial Narrow</vt:lpstr>
      <vt:lpstr>Calibri</vt:lpstr>
      <vt:lpstr>Calibri Light</vt:lpstr>
      <vt:lpstr>Cambria Math</vt:lpstr>
      <vt:lpstr>Monotype Corsiva</vt:lpstr>
      <vt:lpstr>Symbol</vt:lpstr>
      <vt:lpstr>Times New Roman</vt:lpstr>
      <vt:lpstr>Verdana</vt:lpstr>
      <vt:lpstr>Wingdings</vt:lpstr>
      <vt:lpstr>Tema de Office</vt:lpstr>
      <vt:lpstr>Ecuación</vt:lpstr>
      <vt:lpstr>Picture</vt:lpstr>
      <vt:lpstr>CONTENIDOS TEMÁTICOS</vt:lpstr>
      <vt:lpstr>ELECTRICIDAD </vt:lpstr>
      <vt:lpstr>INTRODUCCIÓN</vt:lpstr>
      <vt:lpstr>Circuito eléctrico</vt:lpstr>
      <vt:lpstr>Elementos pasivos de un circuito eléctrico</vt:lpstr>
      <vt:lpstr>Tipos de corriente</vt:lpstr>
      <vt:lpstr>Presentación de PowerPoint</vt:lpstr>
      <vt:lpstr>En 1882 el físico, matemático, inventor e ingeniero Nicola Tesla, diseñó y construyó  el primer motor de inducción de CA. Posteriormente el físico William Stanley,  reutilizó, en 1885, el principio de inducción para transferir la CA entre dos Circuitos  eléctricamente aislados.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REPRESENTACIÓN FASORIAL:</vt:lpstr>
      <vt:lpstr>Corriente Alterna (senoidal)</vt:lpstr>
      <vt:lpstr>SENOIDES</vt:lpstr>
      <vt:lpstr>Presentación de PowerPoint</vt:lpstr>
      <vt:lpstr>Resistencias que introducen los componentes pasivos a un circuito</vt:lpstr>
      <vt:lpstr>Presentación de PowerPoint</vt:lpstr>
      <vt:lpstr>Presentación de PowerPoint</vt:lpstr>
      <vt:lpstr>Resonancia</vt:lpstr>
      <vt:lpstr>Energía disipada en forma de calor (Efecto Joule)</vt:lpstr>
      <vt:lpstr>Potencia</vt:lpstr>
      <vt:lpstr>Potencia activa</vt:lpstr>
      <vt:lpstr>Presentación de PowerPoint</vt:lpstr>
      <vt:lpstr>Producción de fem alternas sinusoidales</vt:lpstr>
      <vt:lpstr>Presentación de PowerPoint</vt:lpstr>
      <vt:lpstr>Presentación de PowerPoint</vt:lpstr>
      <vt:lpstr>Presentación de PowerPoint</vt:lpstr>
      <vt:lpstr>Voltaje de corriente alterna (CA) y de corriente directa (CD)</vt:lpstr>
      <vt:lpstr>Valor rms de un voltaje senoidal y valor de corriente directa equivalente </vt:lpstr>
      <vt:lpstr>Valor rms</vt:lpstr>
      <vt:lpstr>Voltaje sinusoidal, elevado al cuadrado, valor promedio del valor al cuadrado, y raíz del promedio de la función al cuadrado.</vt:lpstr>
      <vt:lpstr>CIRCUITO “R” – INTENSIDAD (I) y POTENCIA (P)</vt:lpstr>
      <vt:lpstr>Presentación de PowerPoint</vt:lpstr>
      <vt:lpstr>CIRCUITO “L”– INTENSIDAD (I) y POTENCIA (P)</vt:lpstr>
      <vt:lpstr>Presentación de PowerPoint</vt:lpstr>
      <vt:lpstr>Presentación de PowerPoint</vt:lpstr>
      <vt:lpstr>CIRCUITO “C”– INTENSIDAD (I) y POTENCIA (P)</vt:lpstr>
      <vt:lpstr>Presentación de PowerPoint</vt:lpstr>
      <vt:lpstr>Presentación de PowerPoint</vt:lpstr>
      <vt:lpstr>Presentación de PowerPoint</vt:lpstr>
      <vt:lpstr>RESUMEN: (V) y (P) efectiva</vt:lpstr>
      <vt:lpstr>FASORES</vt:lpstr>
      <vt:lpstr>FASORES</vt:lpstr>
      <vt:lpstr>FASORES Y SENOIDES</vt:lpstr>
      <vt:lpstr>Transformación  SENOIDE-FASOR</vt:lpstr>
      <vt:lpstr>RELACIONES FASORIALES DE  ELEMENTOS DE CIRCUITOS</vt:lpstr>
      <vt:lpstr>RELACIONES FASORIALES DE  ELEMENTOS DE CIRCUITOS</vt:lpstr>
      <vt:lpstr>RELACIONES FASORIALES DE  ELEMENTOS DE CIRCUITOS</vt:lpstr>
      <vt:lpstr>RELACIONES FASORIALES DE  ELEMENTOS DE CIRCUITOS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CONCLUSIONES Y/O ACTIVIDADES DE INVESTIGACIÓN SUGERIDAS</vt:lpstr>
    </vt:vector>
  </TitlesOfParts>
  <Company>UDED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Raul</dc:creator>
  <cp:lastModifiedBy>Roberto</cp:lastModifiedBy>
  <cp:revision>151</cp:revision>
  <dcterms:created xsi:type="dcterms:W3CDTF">2010-06-28T14:29:02Z</dcterms:created>
  <dcterms:modified xsi:type="dcterms:W3CDTF">2021-11-05T13:56:16Z</dcterms:modified>
</cp:coreProperties>
</file>