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6"/>
  </p:notesMasterIdLst>
  <p:sldIdLst>
    <p:sldId id="404" r:id="rId2"/>
    <p:sldId id="405" r:id="rId3"/>
    <p:sldId id="420" r:id="rId4"/>
    <p:sldId id="421" r:id="rId5"/>
    <p:sldId id="419" r:id="rId6"/>
    <p:sldId id="423" r:id="rId7"/>
    <p:sldId id="424" r:id="rId8"/>
    <p:sldId id="407" r:id="rId9"/>
    <p:sldId id="408" r:id="rId10"/>
    <p:sldId id="409" r:id="rId11"/>
    <p:sldId id="411" r:id="rId12"/>
    <p:sldId id="412" r:id="rId13"/>
    <p:sldId id="413" r:id="rId14"/>
    <p:sldId id="414" r:id="rId15"/>
    <p:sldId id="415" r:id="rId16"/>
    <p:sldId id="416"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9" r:id="rId30"/>
    <p:sldId id="440" r:id="rId31"/>
    <p:sldId id="441" r:id="rId32"/>
    <p:sldId id="442" r:id="rId33"/>
    <p:sldId id="443" r:id="rId34"/>
    <p:sldId id="446" r:id="rId35"/>
    <p:sldId id="444" r:id="rId36"/>
    <p:sldId id="382" r:id="rId37"/>
    <p:sldId id="386" r:id="rId38"/>
    <p:sldId id="387" r:id="rId39"/>
    <p:sldId id="445" r:id="rId40"/>
    <p:sldId id="393" r:id="rId41"/>
    <p:sldId id="395" r:id="rId42"/>
    <p:sldId id="396" r:id="rId43"/>
    <p:sldId id="397" r:id="rId44"/>
    <p:sldId id="398" r:id="rId45"/>
  </p:sldIdLst>
  <p:sldSz cx="9144000" cy="6858000" type="screen4x3"/>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D9D9D9"/>
    <a:srgbClr val="121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737" autoAdjust="0"/>
  </p:normalViewPr>
  <p:slideViewPr>
    <p:cSldViewPr snapToGrid="0" snapToObjects="1">
      <p:cViewPr varScale="1">
        <p:scale>
          <a:sx n="114" d="100"/>
          <a:sy n="114" d="100"/>
        </p:scale>
        <p:origin x="1524" y="108"/>
      </p:cViewPr>
      <p:guideLst>
        <p:guide orient="horz" pos="2160"/>
        <p:guide pos="2880"/>
      </p:guideLst>
    </p:cSldViewPr>
  </p:slideViewPr>
  <p:outlineViewPr>
    <p:cViewPr>
      <p:scale>
        <a:sx n="33" d="100"/>
        <a:sy n="33" d="100"/>
      </p:scale>
      <p:origin x="114" y="2386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51.wmf"/><Relationship Id="rId4"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0.wmf"/><Relationship Id="rId4"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5" Type="http://schemas.openxmlformats.org/officeDocument/2006/relationships/image" Target="../media/image125.wmf"/><Relationship Id="rId4" Type="http://schemas.openxmlformats.org/officeDocument/2006/relationships/image" Target="../media/image12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A055A9-3BA2-49A9-9694-4E7AC3B2777F}" type="datetimeFigureOut">
              <a:rPr lang="es-ES"/>
              <a:pPr>
                <a:defRPr/>
              </a:pPr>
              <a:t>24/11/2021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62B4235-A4A2-444D-A97A-BBC42C2C53F9}"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5798DDCE-FE4D-44F5-BD5D-847B949B9756}" type="datetime1">
              <a:rPr lang="es-ES" smtClean="0"/>
              <a:pPr>
                <a:defRPr/>
              </a:pPr>
              <a:t>24/11/2021</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09135F89-2DAA-46EB-9E9E-557123B9A3C6}" type="slidenum">
              <a:rPr lang="es-ES" smtClean="0"/>
              <a:pPr>
                <a:defRPr/>
              </a:pPr>
              <a:t>‹Nº›</a:t>
            </a:fld>
            <a:endParaRPr lang="es-E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913643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3E66F0A8-18EF-45EF-BD21-A9A76A07E43F}" type="datetime1">
              <a:rPr lang="es-ES" smtClean="0"/>
              <a:pPr>
                <a:defRPr/>
              </a:pPr>
              <a:t>24/11/2021</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30DB03E3-F0E6-4827-ACEE-FE802B1DD399}" type="slidenum">
              <a:rPr lang="es-ES" smtClean="0"/>
              <a:pPr>
                <a:defRPr/>
              </a:pPr>
              <a:t>‹Nº›</a:t>
            </a:fld>
            <a:endParaRPr lang="es-ES" dirty="0"/>
          </a:p>
        </p:txBody>
      </p:sp>
    </p:spTree>
    <p:extLst>
      <p:ext uri="{BB962C8B-B14F-4D97-AF65-F5344CB8AC3E}">
        <p14:creationId xmlns:p14="http://schemas.microsoft.com/office/powerpoint/2010/main" val="176218344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44F1F333-B23C-4294-B1EE-4BA68A27F08D}" type="datetime1">
              <a:rPr lang="es-ES" smtClean="0"/>
              <a:pPr>
                <a:defRPr/>
              </a:pPr>
              <a:t>24/11/2021</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09B6A2-CB98-4595-BE10-CD0F1330F7EC}" type="slidenum">
              <a:rPr lang="es-ES" smtClean="0"/>
              <a:pPr>
                <a:defRPr/>
              </a:pPr>
              <a:t>‹Nº›</a:t>
            </a:fld>
            <a:endParaRPr lang="es-ES" dirty="0"/>
          </a:p>
        </p:txBody>
      </p:sp>
    </p:spTree>
    <p:extLst>
      <p:ext uri="{BB962C8B-B14F-4D97-AF65-F5344CB8AC3E}">
        <p14:creationId xmlns:p14="http://schemas.microsoft.com/office/powerpoint/2010/main" val="264197022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C7740C80-BDAA-4FE6-A51D-335A1B4E0645}" type="datetime1">
              <a:rPr lang="es-ES" smtClean="0"/>
              <a:pPr>
                <a:defRPr/>
              </a:pPr>
              <a:t>24/11/2021</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54BC080-EF9F-4F3D-B6BE-712CAFD81343}" type="slidenum">
              <a:rPr lang="es-ES" smtClean="0"/>
              <a:pPr>
                <a:defRPr/>
              </a:pPr>
              <a:t>‹Nº›</a:t>
            </a:fld>
            <a:endParaRPr lang="es-ES" dirty="0"/>
          </a:p>
        </p:txBody>
      </p:sp>
    </p:spTree>
    <p:extLst>
      <p:ext uri="{BB962C8B-B14F-4D97-AF65-F5344CB8AC3E}">
        <p14:creationId xmlns:p14="http://schemas.microsoft.com/office/powerpoint/2010/main" val="20799559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640A28B1-5D08-4B3E-B160-4F201034D900}" type="datetime1">
              <a:rPr lang="es-ES" smtClean="0"/>
              <a:pPr>
                <a:defRPr/>
              </a:pPr>
              <a:t>24/11/2021</a:t>
            </a:fld>
            <a:endParaRPr lang="es-ES" dirty="0"/>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26858B5-E15A-4B8C-9A4B-05EAA8B7CB0F}" type="slidenum">
              <a:rPr lang="es-ES" smtClean="0"/>
              <a:pPr>
                <a:defRPr/>
              </a:pPr>
              <a:t>‹Nº›</a:t>
            </a:fld>
            <a:endParaRPr lang="es-E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788247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FB0650F6-EEE6-41C4-8DA5-37673A91A048}" type="datetime1">
              <a:rPr lang="es-ES" smtClean="0"/>
              <a:pPr>
                <a:defRPr/>
              </a:pPr>
              <a:t>24/11/2021</a:t>
            </a:fld>
            <a:endParaRPr lang="es-ES" dirty="0"/>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CDDB0C60-127B-4488-819C-CDB0B6328010}" type="slidenum">
              <a:rPr lang="es-ES" smtClean="0"/>
              <a:pPr>
                <a:defRPr/>
              </a:pPr>
              <a:t>‹Nº›</a:t>
            </a:fld>
            <a:endParaRPr lang="es-ES" dirty="0"/>
          </a:p>
        </p:txBody>
      </p:sp>
    </p:spTree>
    <p:extLst>
      <p:ext uri="{BB962C8B-B14F-4D97-AF65-F5344CB8AC3E}">
        <p14:creationId xmlns:p14="http://schemas.microsoft.com/office/powerpoint/2010/main" val="333294653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C950F8D5-AE91-4787-B398-54178A8FD3AB}" type="datetime1">
              <a:rPr lang="es-ES" smtClean="0"/>
              <a:pPr>
                <a:defRPr/>
              </a:pPr>
              <a:t>24/11/2021</a:t>
            </a:fld>
            <a:endParaRPr lang="es-ES" dirty="0"/>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B6C6EAA2-BE2C-4417-A2FD-B525F960C796}" type="slidenum">
              <a:rPr lang="es-ES" smtClean="0"/>
              <a:pPr>
                <a:defRPr/>
              </a:pPr>
              <a:t>‹Nº›</a:t>
            </a:fld>
            <a:endParaRPr lang="es-ES" dirty="0"/>
          </a:p>
        </p:txBody>
      </p:sp>
    </p:spTree>
    <p:extLst>
      <p:ext uri="{BB962C8B-B14F-4D97-AF65-F5344CB8AC3E}">
        <p14:creationId xmlns:p14="http://schemas.microsoft.com/office/powerpoint/2010/main" val="11563518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5BAC9C00-3B00-41A6-8924-5558A466EDDA}" type="datetime1">
              <a:rPr lang="es-ES" smtClean="0"/>
              <a:pPr>
                <a:defRPr/>
              </a:pPr>
              <a:t>24/11/2021</a:t>
            </a:fld>
            <a:endParaRPr lang="es-ES" dirty="0"/>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616D5FA-DDCC-47E0-AEA1-4CB6D03D8D31}" type="slidenum">
              <a:rPr lang="es-ES" smtClean="0"/>
              <a:pPr>
                <a:defRPr/>
              </a:pPr>
              <a:t>‹Nº›</a:t>
            </a:fld>
            <a:endParaRPr lang="es-ES" dirty="0"/>
          </a:p>
        </p:txBody>
      </p:sp>
    </p:spTree>
    <p:extLst>
      <p:ext uri="{BB962C8B-B14F-4D97-AF65-F5344CB8AC3E}">
        <p14:creationId xmlns:p14="http://schemas.microsoft.com/office/powerpoint/2010/main" val="383844633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9AF6FBA-A662-4496-A955-0FD7A17B53CF}" type="datetime1">
              <a:rPr lang="es-ES" smtClean="0"/>
              <a:pPr>
                <a:defRPr/>
              </a:pPr>
              <a:t>24/11/2021</a:t>
            </a:fld>
            <a:endParaRPr lang="es-E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s-ES"/>
          </a:p>
        </p:txBody>
      </p:sp>
      <p:sp>
        <p:nvSpPr>
          <p:cNvPr id="9" name="Slide Number Placeholder 8"/>
          <p:cNvSpPr>
            <a:spLocks noGrp="1"/>
          </p:cNvSpPr>
          <p:nvPr>
            <p:ph type="sldNum" sz="quarter" idx="12"/>
          </p:nvPr>
        </p:nvSpPr>
        <p:spPr/>
        <p:txBody>
          <a:bodyPr/>
          <a:lstStyle/>
          <a:p>
            <a:pPr>
              <a:defRPr/>
            </a:pPr>
            <a:fld id="{F183DF81-527E-4B76-942B-4763E387F4D7}" type="slidenum">
              <a:rPr lang="es-ES" smtClean="0"/>
              <a:pPr>
                <a:defRPr/>
              </a:pPr>
              <a:t>‹Nº›</a:t>
            </a:fld>
            <a:endParaRPr lang="es-ES" dirty="0"/>
          </a:p>
        </p:txBody>
      </p:sp>
    </p:spTree>
    <p:extLst>
      <p:ext uri="{BB962C8B-B14F-4D97-AF65-F5344CB8AC3E}">
        <p14:creationId xmlns:p14="http://schemas.microsoft.com/office/powerpoint/2010/main" val="103629935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57AD928F-0C2B-4AA9-9757-B43808E8697C}" type="datetime1">
              <a:rPr lang="es-ES" smtClean="0"/>
              <a:pPr>
                <a:defRPr/>
              </a:pPr>
              <a:t>24/11/2021</a:t>
            </a:fld>
            <a:endParaRPr lang="es-E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EB79D17-1AC3-45B8-90A0-3280A52DF1CD}" type="slidenum">
              <a:rPr lang="es-ES" smtClean="0"/>
              <a:pPr>
                <a:defRPr/>
              </a:pPr>
              <a:t>‹Nº›</a:t>
            </a:fld>
            <a:endParaRPr lang="es-ES" dirty="0"/>
          </a:p>
        </p:txBody>
      </p:sp>
    </p:spTree>
    <p:extLst>
      <p:ext uri="{BB962C8B-B14F-4D97-AF65-F5344CB8AC3E}">
        <p14:creationId xmlns:p14="http://schemas.microsoft.com/office/powerpoint/2010/main" val="193699590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465C155A-1E5E-4BCA-9882-8D633A19CA13}" type="datetime1">
              <a:rPr lang="es-ES" smtClean="0"/>
              <a:pPr>
                <a:defRPr/>
              </a:pPr>
              <a:t>24/11/2021</a:t>
            </a:fld>
            <a:endParaRPr lang="es-ES" dirty="0"/>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8E992BE-50C6-4CD5-8A0F-9D2E9BB72778}" type="slidenum">
              <a:rPr lang="es-ES" smtClean="0"/>
              <a:pPr>
                <a:defRPr/>
              </a:pPr>
              <a:t>‹Nº›</a:t>
            </a:fld>
            <a:endParaRPr lang="es-ES" dirty="0"/>
          </a:p>
        </p:txBody>
      </p:sp>
    </p:spTree>
    <p:extLst>
      <p:ext uri="{BB962C8B-B14F-4D97-AF65-F5344CB8AC3E}">
        <p14:creationId xmlns:p14="http://schemas.microsoft.com/office/powerpoint/2010/main" val="10238714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5BAC9C00-3B00-41A6-8924-5558A466EDDA}" type="datetime1">
              <a:rPr lang="es-ES" smtClean="0"/>
              <a:pPr>
                <a:defRPr/>
              </a:pPr>
              <a:t>24/11/2021</a:t>
            </a:fld>
            <a:endParaRPr lang="es-E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616D5FA-DDCC-47E0-AEA1-4CB6D03D8D31}" type="slidenum">
              <a:rPr lang="es-ES" smtClean="0"/>
              <a:pPr>
                <a:defRPr/>
              </a:pPr>
              <a:t>‹Nº›</a:t>
            </a:fld>
            <a:endParaRPr lang="es-E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1382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r"/>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49.png"/><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0.wmf"/></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9.bin"/><Relationship Id="rId7" Type="http://schemas.openxmlformats.org/officeDocument/2006/relationships/oleObject" Target="../embeddings/oleObject30.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6.png"/><Relationship Id="rId11" Type="http://schemas.openxmlformats.org/officeDocument/2006/relationships/oleObject" Target="../embeddings/oleObject32.bin"/><Relationship Id="rId5" Type="http://schemas.openxmlformats.org/officeDocument/2006/relationships/image" Target="../media/image23.png"/><Relationship Id="rId10" Type="http://schemas.openxmlformats.org/officeDocument/2006/relationships/image" Target="../media/image19.wmf"/><Relationship Id="rId4" Type="http://schemas.openxmlformats.org/officeDocument/2006/relationships/image" Target="../media/image51.wmf"/><Relationship Id="rId9"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3.wmf"/><Relationship Id="rId5" Type="http://schemas.openxmlformats.org/officeDocument/2006/relationships/oleObject" Target="../embeddings/oleObject34.bin"/><Relationship Id="rId10" Type="http://schemas.openxmlformats.org/officeDocument/2006/relationships/image" Target="../media/image55.wmf"/><Relationship Id="rId4" Type="http://schemas.openxmlformats.org/officeDocument/2006/relationships/image" Target="../media/image50.wmf"/><Relationship Id="rId9"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7.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62.wmf"/><Relationship Id="rId5" Type="http://schemas.openxmlformats.org/officeDocument/2006/relationships/oleObject" Target="../embeddings/oleObject43.bin"/><Relationship Id="rId4" Type="http://schemas.openxmlformats.org/officeDocument/2006/relationships/image" Target="../media/image6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4.bin"/><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4.wmf"/><Relationship Id="rId11" Type="http://schemas.openxmlformats.org/officeDocument/2006/relationships/image" Target="../media/image66.wmf"/><Relationship Id="rId5" Type="http://schemas.openxmlformats.org/officeDocument/2006/relationships/oleObject" Target="../embeddings/oleObject45.bin"/><Relationship Id="rId10" Type="http://schemas.openxmlformats.org/officeDocument/2006/relationships/oleObject" Target="../embeddings/oleObject47.bin"/><Relationship Id="rId4" Type="http://schemas.openxmlformats.org/officeDocument/2006/relationships/image" Target="../media/image63.wmf"/><Relationship Id="rId9" Type="http://schemas.openxmlformats.org/officeDocument/2006/relationships/image" Target="../media/image65.wmf"/></Relationships>
</file>

<file path=ppt/slides/_rels/slide25.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9.wmf"/><Relationship Id="rId5" Type="http://schemas.openxmlformats.org/officeDocument/2006/relationships/oleObject" Target="../embeddings/oleObject49.bin"/><Relationship Id="rId4" Type="http://schemas.openxmlformats.org/officeDocument/2006/relationships/image" Target="../media/image68.wmf"/></Relationships>
</file>

<file path=ppt/slides/_rels/slide26.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2.wmf"/><Relationship Id="rId5" Type="http://schemas.openxmlformats.org/officeDocument/2006/relationships/oleObject" Target="../embeddings/oleObject52.bin"/><Relationship Id="rId4" Type="http://schemas.openxmlformats.org/officeDocument/2006/relationships/image" Target="../media/image71.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78.wmf"/><Relationship Id="rId3" Type="http://schemas.openxmlformats.org/officeDocument/2006/relationships/oleObject" Target="../embeddings/oleObject54.bin"/><Relationship Id="rId7" Type="http://schemas.openxmlformats.org/officeDocument/2006/relationships/image" Target="../media/image80.png"/><Relationship Id="rId12"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5.wmf"/><Relationship Id="rId11" Type="http://schemas.openxmlformats.org/officeDocument/2006/relationships/image" Target="../media/image77.wmf"/><Relationship Id="rId5" Type="http://schemas.openxmlformats.org/officeDocument/2006/relationships/oleObject" Target="../embeddings/oleObject55.bin"/><Relationship Id="rId15" Type="http://schemas.openxmlformats.org/officeDocument/2006/relationships/image" Target="../media/image79.wmf"/><Relationship Id="rId10" Type="http://schemas.openxmlformats.org/officeDocument/2006/relationships/oleObject" Target="../embeddings/oleObject57.bin"/><Relationship Id="rId4" Type="http://schemas.openxmlformats.org/officeDocument/2006/relationships/image" Target="../media/image74.wmf"/><Relationship Id="rId9" Type="http://schemas.openxmlformats.org/officeDocument/2006/relationships/image" Target="../media/image76.wmf"/><Relationship Id="rId14" Type="http://schemas.openxmlformats.org/officeDocument/2006/relationships/oleObject" Target="../embeddings/oleObject59.bin"/></Relationships>
</file>

<file path=ppt/slides/_rels/slide28.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2.wmf"/><Relationship Id="rId5" Type="http://schemas.openxmlformats.org/officeDocument/2006/relationships/oleObject" Target="../embeddings/oleObject61.bin"/><Relationship Id="rId4" Type="http://schemas.openxmlformats.org/officeDocument/2006/relationships/image" Target="../media/image81.wmf"/></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5.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64.bin"/><Relationship Id="rId5" Type="http://schemas.openxmlformats.org/officeDocument/2006/relationships/image" Target="../media/image84.wmf"/><Relationship Id="rId4"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oleObject" Target="../embeddings/oleObject9.bin"/><Relationship Id="rId1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image" Target="../media/image13.png"/><Relationship Id="rId12" Type="http://schemas.openxmlformats.org/officeDocument/2006/relationships/image" Target="../media/image9.wmf"/><Relationship Id="rId17" Type="http://schemas.openxmlformats.org/officeDocument/2006/relationships/oleObject" Target="../embeddings/oleObject11.bin"/><Relationship Id="rId2" Type="http://schemas.openxmlformats.org/officeDocument/2006/relationships/slideLayout" Target="../slideLayouts/slideLayout7.xml"/><Relationship Id="rId16" Type="http://schemas.openxmlformats.org/officeDocument/2006/relationships/image" Target="../media/image11.wmf"/><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8.bin"/><Relationship Id="rId5" Type="http://schemas.openxmlformats.org/officeDocument/2006/relationships/oleObject" Target="../embeddings/oleObject6.bin"/><Relationship Id="rId15" Type="http://schemas.openxmlformats.org/officeDocument/2006/relationships/oleObject" Target="../embeddings/oleObject10.bin"/><Relationship Id="rId10" Type="http://schemas.openxmlformats.org/officeDocument/2006/relationships/image" Target="../media/image8.wmf"/><Relationship Id="rId4" Type="http://schemas.openxmlformats.org/officeDocument/2006/relationships/image" Target="../media/image6.wmf"/><Relationship Id="rId9" Type="http://schemas.openxmlformats.org/officeDocument/2006/relationships/oleObject" Target="../embeddings/oleObject7.bin"/><Relationship Id="rId14" Type="http://schemas.openxmlformats.org/officeDocument/2006/relationships/image" Target="../media/image10.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88.wmf"/><Relationship Id="rId5" Type="http://schemas.openxmlformats.org/officeDocument/2006/relationships/oleObject" Target="../embeddings/oleObject66.bin"/><Relationship Id="rId4" Type="http://schemas.openxmlformats.org/officeDocument/2006/relationships/image" Target="../media/image87.wmf"/></Relationships>
</file>

<file path=ppt/slides/_rels/slide31.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90.wmf"/><Relationship Id="rId5" Type="http://schemas.openxmlformats.org/officeDocument/2006/relationships/oleObject" Target="../embeddings/oleObject68.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70.bin"/></Relationships>
</file>

<file path=ppt/slides/_rels/slide32.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94.wmf"/><Relationship Id="rId5" Type="http://schemas.openxmlformats.org/officeDocument/2006/relationships/oleObject" Target="../embeddings/oleObject72.bin"/><Relationship Id="rId4" Type="http://schemas.openxmlformats.org/officeDocument/2006/relationships/image" Target="../media/image9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97.wmf"/><Relationship Id="rId5" Type="http://schemas.openxmlformats.org/officeDocument/2006/relationships/oleObject" Target="../embeddings/oleObject75.bin"/><Relationship Id="rId4" Type="http://schemas.openxmlformats.org/officeDocument/2006/relationships/image" Target="../media/image96.wmf"/></Relationships>
</file>

<file path=ppt/slides/_rels/slide3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oleObject" Target="../embeddings/oleObject79.bin"/><Relationship Id="rId18" Type="http://schemas.openxmlformats.org/officeDocument/2006/relationships/oleObject" Target="../embeddings/oleObject81.bin"/><Relationship Id="rId3" Type="http://schemas.openxmlformats.org/officeDocument/2006/relationships/oleObject" Target="../embeddings/oleObject76.bin"/><Relationship Id="rId21" Type="http://schemas.openxmlformats.org/officeDocument/2006/relationships/image" Target="../media/image104.wmf"/><Relationship Id="rId7" Type="http://schemas.openxmlformats.org/officeDocument/2006/relationships/image" Target="../media/image105.png"/><Relationship Id="rId12" Type="http://schemas.openxmlformats.org/officeDocument/2006/relationships/image" Target="../media/image100.wmf"/><Relationship Id="rId17" Type="http://schemas.openxmlformats.org/officeDocument/2006/relationships/image" Target="../media/image109.png"/><Relationship Id="rId2" Type="http://schemas.openxmlformats.org/officeDocument/2006/relationships/slideLayout" Target="../slideLayouts/slideLayout7.xml"/><Relationship Id="rId16" Type="http://schemas.openxmlformats.org/officeDocument/2006/relationships/image" Target="../media/image102.wmf"/><Relationship Id="rId20" Type="http://schemas.openxmlformats.org/officeDocument/2006/relationships/oleObject" Target="../embeddings/oleObject82.bin"/><Relationship Id="rId1" Type="http://schemas.openxmlformats.org/officeDocument/2006/relationships/vmlDrawing" Target="../drawings/vmlDrawing29.vml"/><Relationship Id="rId6" Type="http://schemas.openxmlformats.org/officeDocument/2006/relationships/image" Target="../media/image99.wmf"/><Relationship Id="rId11" Type="http://schemas.openxmlformats.org/officeDocument/2006/relationships/oleObject" Target="../embeddings/oleObject78.bin"/><Relationship Id="rId5" Type="http://schemas.openxmlformats.org/officeDocument/2006/relationships/oleObject" Target="../embeddings/oleObject77.bin"/><Relationship Id="rId15" Type="http://schemas.openxmlformats.org/officeDocument/2006/relationships/oleObject" Target="../embeddings/oleObject80.bin"/><Relationship Id="rId10" Type="http://schemas.openxmlformats.org/officeDocument/2006/relationships/image" Target="../media/image108.png"/><Relationship Id="rId19" Type="http://schemas.openxmlformats.org/officeDocument/2006/relationships/image" Target="../media/image103.wmf"/><Relationship Id="rId4" Type="http://schemas.openxmlformats.org/officeDocument/2006/relationships/image" Target="../media/image98.wmf"/><Relationship Id="rId9" Type="http://schemas.openxmlformats.org/officeDocument/2006/relationships/image" Target="../media/image107.png"/><Relationship Id="rId14" Type="http://schemas.openxmlformats.org/officeDocument/2006/relationships/image" Target="../media/image101.wmf"/></Relationships>
</file>

<file path=ppt/slides/_rels/slide35.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11.wmf"/><Relationship Id="rId5" Type="http://schemas.openxmlformats.org/officeDocument/2006/relationships/oleObject" Target="../embeddings/oleObject84.bin"/><Relationship Id="rId4" Type="http://schemas.openxmlformats.org/officeDocument/2006/relationships/image" Target="../media/image110.wmf"/></Relationships>
</file>

<file path=ppt/slides/_rels/slide36.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117.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14.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89.bin"/><Relationship Id="rId14" Type="http://schemas.openxmlformats.org/officeDocument/2006/relationships/image" Target="../media/image118.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20.wmf"/><Relationship Id="rId5" Type="http://schemas.openxmlformats.org/officeDocument/2006/relationships/oleObject" Target="../embeddings/oleObject93.bin"/><Relationship Id="rId4" Type="http://schemas.openxmlformats.org/officeDocument/2006/relationships/image" Target="../media/image119.wmf"/></Relationships>
</file>

<file path=ppt/slides/_rels/slide38.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125.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22.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9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9.bin"/><Relationship Id="rId7" Type="http://schemas.openxmlformats.org/officeDocument/2006/relationships/image" Target="../media/image128.pn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27.wmf"/><Relationship Id="rId5" Type="http://schemas.openxmlformats.org/officeDocument/2006/relationships/oleObject" Target="../embeddings/oleObject100.bin"/><Relationship Id="rId4" Type="http://schemas.openxmlformats.org/officeDocument/2006/relationships/image" Target="../media/image126.w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40.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30.wmf"/><Relationship Id="rId5" Type="http://schemas.openxmlformats.org/officeDocument/2006/relationships/oleObject" Target="../embeddings/oleObject102.bin"/><Relationship Id="rId4" Type="http://schemas.openxmlformats.org/officeDocument/2006/relationships/image" Target="../media/image129.wmf"/></Relationships>
</file>

<file path=ppt/slides/_rels/slide41.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33.wmf"/><Relationship Id="rId5" Type="http://schemas.openxmlformats.org/officeDocument/2006/relationships/oleObject" Target="../embeddings/oleObject105.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107.bin"/></Relationships>
</file>

<file path=ppt/slides/_rels/slide42.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08.bin"/><Relationship Id="rId7"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37.wmf"/><Relationship Id="rId5" Type="http://schemas.openxmlformats.org/officeDocument/2006/relationships/oleObject" Target="../embeddings/oleObject109.bin"/><Relationship Id="rId4" Type="http://schemas.openxmlformats.org/officeDocument/2006/relationships/image" Target="../media/image136.wmf"/></Relationships>
</file>

<file path=ppt/slides/_rels/slide43.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40.wmf"/><Relationship Id="rId5" Type="http://schemas.openxmlformats.org/officeDocument/2006/relationships/oleObject" Target="../embeddings/oleObject112.bin"/><Relationship Id="rId4" Type="http://schemas.openxmlformats.org/officeDocument/2006/relationships/image" Target="../media/image13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43.wmf"/><Relationship Id="rId5" Type="http://schemas.openxmlformats.org/officeDocument/2006/relationships/oleObject" Target="../embeddings/oleObject115.bin"/><Relationship Id="rId4" Type="http://schemas.openxmlformats.org/officeDocument/2006/relationships/image" Target="../media/image142.wmf"/></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9.wmf"/><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png"/><Relationship Id="rId11" Type="http://schemas.openxmlformats.org/officeDocument/2006/relationships/image" Target="../media/image18.wmf"/><Relationship Id="rId5" Type="http://schemas.openxmlformats.org/officeDocument/2006/relationships/image" Target="../media/image22.png"/><Relationship Id="rId10" Type="http://schemas.openxmlformats.org/officeDocument/2006/relationships/oleObject" Target="../embeddings/oleObject15.bin"/><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9.png"/><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17.bin"/><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1.wmf"/></Relationships>
</file>

<file path=ppt/slides/_rels/slide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upload.wikimedia.org/wikipedia/commons/a/a4/Induction-motor-3a.gi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hyperlink" Target="http://upload.wikimedia.org/wikipedia/commons/6/64/Transformer3d_col3.svg" TargetMode="Externa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upload.wikimedia.org/wikipedia/commons/4/49/Transformer_under_load.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60638"/>
            <a:ext cx="8229600" cy="1143000"/>
          </a:xfrm>
        </p:spPr>
        <p:txBody>
          <a:bodyPr>
            <a:normAutofit fontScale="90000"/>
          </a:bodyPr>
          <a:lstStyle/>
          <a:p>
            <a:r>
              <a:rPr lang="es-VE" dirty="0"/>
              <a:t>Radiaciones y Ondas:</a:t>
            </a:r>
            <a:br>
              <a:rPr lang="es-VE" dirty="0"/>
            </a:br>
            <a:r>
              <a:rPr lang="es-VE" dirty="0"/>
              <a:t>Ecuaciones de Maxwell</a:t>
            </a:r>
            <a:br>
              <a:rPr lang="es-VE" dirty="0"/>
            </a:br>
            <a:br>
              <a:rPr lang="es-VE" dirty="0"/>
            </a:br>
            <a:br>
              <a:rPr lang="es-VE" dirty="0"/>
            </a:br>
            <a:br>
              <a:rPr lang="es-VE" dirty="0"/>
            </a:br>
            <a:endParaRPr lang="es-VE" dirty="0"/>
          </a:p>
        </p:txBody>
      </p:sp>
      <p:sp>
        <p:nvSpPr>
          <p:cNvPr id="3" name="2 Marcador de número de diapositiva"/>
          <p:cNvSpPr>
            <a:spLocks noGrp="1"/>
          </p:cNvSpPr>
          <p:nvPr>
            <p:ph type="sldNum" sz="quarter" idx="12"/>
          </p:nvPr>
        </p:nvSpPr>
        <p:spPr/>
        <p:txBody>
          <a:bodyPr/>
          <a:lstStyle/>
          <a:p>
            <a:pPr>
              <a:defRPr/>
            </a:pPr>
            <a:fld id="{8B0AFED2-830E-4944-BAFF-426980A66CE6}" type="slidenum">
              <a:rPr lang="es-ES" smtClean="0"/>
              <a:pPr>
                <a:defRPr/>
              </a:pPr>
              <a:t>1</a:t>
            </a:fld>
            <a:endParaRPr lang="es-ES" dirty="0"/>
          </a:p>
        </p:txBody>
      </p:sp>
      <p:pic>
        <p:nvPicPr>
          <p:cNvPr id="205826" name="Picture 2"/>
          <p:cNvPicPr>
            <a:picLocks noChangeAspect="1" noChangeArrowheads="1"/>
          </p:cNvPicPr>
          <p:nvPr/>
        </p:nvPicPr>
        <p:blipFill>
          <a:blip r:embed="rId2"/>
          <a:srcRect/>
          <a:stretch>
            <a:fillRect/>
          </a:stretch>
        </p:blipFill>
        <p:spPr bwMode="auto">
          <a:xfrm>
            <a:off x="1653987" y="2072072"/>
            <a:ext cx="5997389" cy="3166580"/>
          </a:xfrm>
          <a:prstGeom prst="rect">
            <a:avLst/>
          </a:prstGeom>
          <a:noFill/>
          <a:ln w="9525">
            <a:noFill/>
            <a:miter lim="800000"/>
            <a:headEnd/>
            <a:tailEnd/>
          </a:ln>
          <a:effectLst/>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6564"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6565"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6566" name="Rectangle 6"/>
          <p:cNvSpPr>
            <a:spLocks noChangeArrowheads="1"/>
          </p:cNvSpPr>
          <p:nvPr/>
        </p:nvSpPr>
        <p:spPr bwMode="auto">
          <a:xfrm>
            <a:off x="684213" y="476250"/>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dirty="0" err="1">
                <a:latin typeface="Times New Roman" pitchFamily="18" charset="0"/>
                <a:ea typeface="新細明體" charset="-120"/>
              </a:rPr>
              <a:t>Ley</a:t>
            </a:r>
            <a:r>
              <a:rPr lang="en-US" altLang="zh-TW" sz="3200" b="1" dirty="0">
                <a:latin typeface="Times New Roman" pitchFamily="18" charset="0"/>
                <a:ea typeface="新細明體" charset="-120"/>
              </a:rPr>
              <a:t> de Faraday. </a:t>
            </a:r>
            <a:r>
              <a:rPr lang="en-US" altLang="zh-TW" sz="3200" b="1" dirty="0" err="1">
                <a:latin typeface="Times New Roman" pitchFamily="18" charset="0"/>
                <a:ea typeface="新細明體" charset="-120"/>
              </a:rPr>
              <a:t>Aplicaciones</a:t>
            </a:r>
            <a:endParaRPr lang="en-US" altLang="zh-TW" sz="2800" b="1" dirty="0">
              <a:latin typeface="Times New Roman" pitchFamily="18" charset="0"/>
              <a:ea typeface="新細明體" charset="-120"/>
            </a:endParaRPr>
          </a:p>
        </p:txBody>
      </p:sp>
      <p:sp>
        <p:nvSpPr>
          <p:cNvPr id="66567"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66568"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66569"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6657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66571"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s-VE"/>
          </a:p>
        </p:txBody>
      </p:sp>
      <p:pic>
        <p:nvPicPr>
          <p:cNvPr id="66577" name="Picture 17" descr="points"/>
          <p:cNvPicPr>
            <a:picLocks noChangeAspect="1" noChangeArrowheads="1"/>
          </p:cNvPicPr>
          <p:nvPr/>
        </p:nvPicPr>
        <p:blipFill>
          <a:blip r:embed="rId2"/>
          <a:srcRect/>
          <a:stretch>
            <a:fillRect/>
          </a:stretch>
        </p:blipFill>
        <p:spPr bwMode="auto">
          <a:xfrm>
            <a:off x="495300" y="2132013"/>
            <a:ext cx="4953839" cy="3262947"/>
          </a:xfrm>
          <a:prstGeom prst="rect">
            <a:avLst/>
          </a:prstGeom>
          <a:noFill/>
          <a:ln w="9525">
            <a:noFill/>
            <a:miter lim="800000"/>
            <a:headEnd/>
            <a:tailEnd/>
          </a:ln>
        </p:spPr>
      </p:pic>
      <p:sp>
        <p:nvSpPr>
          <p:cNvPr id="66580" name="Text Box 20"/>
          <p:cNvSpPr txBox="1">
            <a:spLocks noChangeArrowheads="1"/>
          </p:cNvSpPr>
          <p:nvPr/>
        </p:nvSpPr>
        <p:spPr bwMode="auto">
          <a:xfrm>
            <a:off x="3419475" y="1352550"/>
            <a:ext cx="2384425" cy="457200"/>
          </a:xfrm>
          <a:prstGeom prst="rect">
            <a:avLst/>
          </a:prstGeom>
          <a:noFill/>
          <a:ln w="9525">
            <a:noFill/>
            <a:miter lim="800000"/>
            <a:headEnd/>
            <a:tailEnd/>
          </a:ln>
          <a:effectLst/>
        </p:spPr>
        <p:txBody>
          <a:bodyPr wrap="none">
            <a:spAutoFit/>
          </a:bodyPr>
          <a:lstStyle/>
          <a:p>
            <a:r>
              <a:rPr lang="es-ES" sz="2400" b="1">
                <a:latin typeface="Times New Roman" pitchFamily="18" charset="0"/>
              </a:rPr>
              <a:t>Bujía de ignición</a:t>
            </a:r>
          </a:p>
        </p:txBody>
      </p:sp>
      <p:pic>
        <p:nvPicPr>
          <p:cNvPr id="66581" name="Picture 21" descr="igcoil2"/>
          <p:cNvPicPr>
            <a:picLocks noChangeAspect="1" noChangeArrowheads="1"/>
          </p:cNvPicPr>
          <p:nvPr/>
        </p:nvPicPr>
        <p:blipFill>
          <a:blip r:embed="rId3"/>
          <a:srcRect/>
          <a:stretch>
            <a:fillRect/>
          </a:stretch>
        </p:blipFill>
        <p:spPr bwMode="auto">
          <a:xfrm>
            <a:off x="5607957" y="3581400"/>
            <a:ext cx="3157220" cy="2168086"/>
          </a:xfrm>
          <a:prstGeom prst="rect">
            <a:avLst/>
          </a:prstGeom>
          <a:noFill/>
          <a:ln w="9525">
            <a:noFill/>
            <a:miter lim="800000"/>
            <a:headEnd/>
            <a:tailEnd/>
          </a:ln>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8612"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8613"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8614" name="Rectangle 6"/>
          <p:cNvSpPr>
            <a:spLocks noChangeArrowheads="1"/>
          </p:cNvSpPr>
          <p:nvPr/>
        </p:nvSpPr>
        <p:spPr bwMode="auto">
          <a:xfrm>
            <a:off x="684213" y="84138"/>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a:latin typeface="Times New Roman" pitchFamily="18" charset="0"/>
                <a:ea typeface="新細明體" charset="-120"/>
              </a:rPr>
              <a:t>Demostrando la Ley de Lenz</a:t>
            </a:r>
            <a:endParaRPr lang="en-US" altLang="zh-TW" sz="2800" b="1">
              <a:latin typeface="Times New Roman" pitchFamily="18" charset="0"/>
              <a:ea typeface="新細明體" charset="-120"/>
            </a:endParaRPr>
          </a:p>
        </p:txBody>
      </p:sp>
      <p:sp>
        <p:nvSpPr>
          <p:cNvPr id="68615"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68616"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68617"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6861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68619"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s-VE"/>
          </a:p>
        </p:txBody>
      </p:sp>
      <p:sp>
        <p:nvSpPr>
          <p:cNvPr id="68625" name="Rectangle 17"/>
          <p:cNvSpPr>
            <a:spLocks noChangeArrowheads="1"/>
          </p:cNvSpPr>
          <p:nvPr/>
        </p:nvSpPr>
        <p:spPr bwMode="auto">
          <a:xfrm>
            <a:off x="0" y="2319338"/>
            <a:ext cx="9144000" cy="0"/>
          </a:xfrm>
          <a:prstGeom prst="rect">
            <a:avLst/>
          </a:prstGeom>
          <a:noFill/>
          <a:ln w="9525">
            <a:noFill/>
            <a:miter lim="800000"/>
            <a:headEnd/>
            <a:tailEnd/>
          </a:ln>
          <a:effectLst/>
        </p:spPr>
        <p:txBody>
          <a:bodyPr wrap="none" anchor="ctr">
            <a:spAutoFit/>
          </a:bodyPr>
          <a:lstStyle/>
          <a:p>
            <a:endParaRPr lang="es-VE"/>
          </a:p>
        </p:txBody>
      </p:sp>
      <p:graphicFrame>
        <p:nvGraphicFramePr>
          <p:cNvPr id="68624" name="Object 16"/>
          <p:cNvGraphicFramePr>
            <a:graphicFrameLocks noChangeAspect="1"/>
          </p:cNvGraphicFramePr>
          <p:nvPr>
            <p:extLst>
              <p:ext uri="{D42A27DB-BD31-4B8C-83A1-F6EECF244321}">
                <p14:modId xmlns:p14="http://schemas.microsoft.com/office/powerpoint/2010/main" val="626260772"/>
              </p:ext>
            </p:extLst>
          </p:nvPr>
        </p:nvGraphicFramePr>
        <p:xfrm>
          <a:off x="684212" y="3060700"/>
          <a:ext cx="2630487" cy="3063694"/>
        </p:xfrm>
        <a:graphic>
          <a:graphicData uri="http://schemas.openxmlformats.org/presentationml/2006/ole">
            <mc:AlternateContent xmlns:mc="http://schemas.openxmlformats.org/markup-compatibility/2006">
              <mc:Choice xmlns:v="urn:schemas-microsoft-com:vml" Requires="v">
                <p:oleObj spid="_x0000_s182276" name="Imagen de mapa de bits" r:id="rId3" imgW="1905128" imgH="2219313" progId="PBrush">
                  <p:embed/>
                </p:oleObj>
              </mc:Choice>
              <mc:Fallback>
                <p:oleObj name="Imagen de mapa de bits" r:id="rId3" imgW="1905128" imgH="2219313"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2" y="3060700"/>
                        <a:ext cx="2630487" cy="3063694"/>
                      </a:xfrm>
                      <a:prstGeom prst="rect">
                        <a:avLst/>
                      </a:prstGeom>
                      <a:noFill/>
                    </p:spPr>
                  </p:pic>
                </p:oleObj>
              </mc:Fallback>
            </mc:AlternateContent>
          </a:graphicData>
        </a:graphic>
      </p:graphicFrame>
      <p:sp>
        <p:nvSpPr>
          <p:cNvPr id="68626" name="Rectangle 18"/>
          <p:cNvSpPr>
            <a:spLocks noChangeArrowheads="1"/>
          </p:cNvSpPr>
          <p:nvPr/>
        </p:nvSpPr>
        <p:spPr bwMode="auto">
          <a:xfrm>
            <a:off x="3686175" y="3895725"/>
            <a:ext cx="4946650" cy="1581150"/>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Cuando el imán se acerca a la espira, la corriente que induce en ésta hace que se comporte como un pequeño imán con su polo norte y sur a cada lado de la bobina y como polos iguales se repelen y polos opuestos se atraen, el momento magnético inducido en la espira ejercerá una fuerza sobre la barra imanada que se opondrá al movimiento del imán, la espira se mueve hacia adelante o atrás.</a:t>
            </a:r>
          </a:p>
        </p:txBody>
      </p:sp>
      <p:sp>
        <p:nvSpPr>
          <p:cNvPr id="68627" name="Rectangle 19"/>
          <p:cNvSpPr>
            <a:spLocks noChangeArrowheads="1"/>
          </p:cNvSpPr>
          <p:nvPr/>
        </p:nvSpPr>
        <p:spPr bwMode="auto">
          <a:xfrm>
            <a:off x="195263" y="838200"/>
            <a:ext cx="7245350" cy="1217613"/>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Materiales: </a:t>
            </a:r>
          </a:p>
          <a:p>
            <a:pPr algn="just"/>
            <a:r>
              <a:rPr lang="es-MX" sz="1400" b="1">
                <a:latin typeface="Times New Roman" pitchFamily="18" charset="0"/>
              </a:rPr>
              <a:t>un imán recto de 0.8cm x 1.2cm x 10cm</a:t>
            </a:r>
          </a:p>
          <a:p>
            <a:pPr algn="just"/>
            <a:r>
              <a:rPr lang="es-MX" sz="1400" b="1">
                <a:latin typeface="Times New Roman" pitchFamily="18" charset="0"/>
              </a:rPr>
              <a:t>tubo de pvc 20 cm de</a:t>
            </a:r>
            <a:r>
              <a:rPr lang="es-MX"/>
              <a:t> </a:t>
            </a:r>
            <a:r>
              <a:rPr lang="es-MX" sz="1400" b="1">
                <a:latin typeface="Times New Roman" pitchFamily="18" charset="0"/>
              </a:rPr>
              <a:t>y ½” de diámetro</a:t>
            </a:r>
          </a:p>
          <a:p>
            <a:pPr algn="just"/>
            <a:r>
              <a:rPr lang="es-MX" sz="1400" b="1">
                <a:latin typeface="Times New Roman" pitchFamily="18" charset="0"/>
              </a:rPr>
              <a:t>una bobina de 1 espira cerrada de 3 cm de diámetro de alambre de cobre calibre no. 20</a:t>
            </a:r>
          </a:p>
          <a:p>
            <a:pPr algn="just"/>
            <a:r>
              <a:rPr lang="es-MX" sz="1400" b="1">
                <a:latin typeface="Times New Roman" pitchFamily="18" charset="0"/>
              </a:rPr>
              <a:t>un soporte universal. </a:t>
            </a:r>
          </a:p>
        </p:txBody>
      </p:sp>
      <p:sp>
        <p:nvSpPr>
          <p:cNvPr id="68628" name="Rectangle 20"/>
          <p:cNvSpPr>
            <a:spLocks noChangeArrowheads="1"/>
          </p:cNvSpPr>
          <p:nvPr/>
        </p:nvSpPr>
        <p:spPr bwMode="auto">
          <a:xfrm>
            <a:off x="195263" y="2362200"/>
            <a:ext cx="8880475" cy="517525"/>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Coloca la bobina, y el tubo tal como se muestra en la figura no.1. Introduzca el imán en la parte en el tubo a velocidad constante, espere un momento y sáquelo, observe lo que le pasa a la bobina en ambos casos.</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9636"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9637"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9638" name="Rectangle 6"/>
          <p:cNvSpPr>
            <a:spLocks noChangeArrowheads="1"/>
          </p:cNvSpPr>
          <p:nvPr/>
        </p:nvSpPr>
        <p:spPr bwMode="auto">
          <a:xfrm>
            <a:off x="684213" y="476250"/>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a:latin typeface="Times New Roman" pitchFamily="18" charset="0"/>
                <a:ea typeface="新細明體" charset="-120"/>
              </a:rPr>
              <a:t>Demostrando la Ley de Lenz</a:t>
            </a:r>
            <a:endParaRPr lang="en-US" altLang="zh-TW" sz="2800" b="1">
              <a:latin typeface="Times New Roman" pitchFamily="18" charset="0"/>
              <a:ea typeface="新細明體" charset="-120"/>
            </a:endParaRPr>
          </a:p>
        </p:txBody>
      </p:sp>
      <p:sp>
        <p:nvSpPr>
          <p:cNvPr id="69639"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69640"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69641"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69642"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69644" name="Rectangle 12"/>
          <p:cNvSpPr>
            <a:spLocks noChangeArrowheads="1"/>
          </p:cNvSpPr>
          <p:nvPr/>
        </p:nvSpPr>
        <p:spPr bwMode="auto">
          <a:xfrm>
            <a:off x="0" y="2319338"/>
            <a:ext cx="9144000" cy="0"/>
          </a:xfrm>
          <a:prstGeom prst="rect">
            <a:avLst/>
          </a:prstGeom>
          <a:noFill/>
          <a:ln w="9525">
            <a:noFill/>
            <a:miter lim="800000"/>
            <a:headEnd/>
            <a:tailEnd/>
          </a:ln>
          <a:effectLst/>
        </p:spPr>
        <p:txBody>
          <a:bodyPr wrap="none" anchor="ctr">
            <a:spAutoFit/>
          </a:bodyPr>
          <a:lstStyle/>
          <a:p>
            <a:endParaRPr lang="es-VE"/>
          </a:p>
        </p:txBody>
      </p:sp>
      <p:sp>
        <p:nvSpPr>
          <p:cNvPr id="69648" name="Rectangle 16"/>
          <p:cNvSpPr>
            <a:spLocks noChangeArrowheads="1"/>
          </p:cNvSpPr>
          <p:nvPr/>
        </p:nvSpPr>
        <p:spPr bwMode="auto">
          <a:xfrm>
            <a:off x="0" y="2562225"/>
            <a:ext cx="9144000" cy="0"/>
          </a:xfrm>
          <a:prstGeom prst="rect">
            <a:avLst/>
          </a:prstGeom>
          <a:noFill/>
          <a:ln w="9525">
            <a:noFill/>
            <a:miter lim="800000"/>
            <a:headEnd/>
            <a:tailEnd/>
          </a:ln>
          <a:effectLst/>
        </p:spPr>
        <p:txBody>
          <a:bodyPr wrap="none" anchor="ctr">
            <a:spAutoFit/>
          </a:bodyPr>
          <a:lstStyle/>
          <a:p>
            <a:endParaRPr lang="es-VE"/>
          </a:p>
        </p:txBody>
      </p:sp>
      <p:graphicFrame>
        <p:nvGraphicFramePr>
          <p:cNvPr id="69647" name="Object 15"/>
          <p:cNvGraphicFramePr>
            <a:graphicFrameLocks noChangeAspect="1"/>
          </p:cNvGraphicFramePr>
          <p:nvPr>
            <p:extLst>
              <p:ext uri="{D42A27DB-BD31-4B8C-83A1-F6EECF244321}">
                <p14:modId xmlns:p14="http://schemas.microsoft.com/office/powerpoint/2010/main" val="3000032785"/>
              </p:ext>
            </p:extLst>
          </p:nvPr>
        </p:nvGraphicFramePr>
        <p:xfrm>
          <a:off x="293616" y="3281364"/>
          <a:ext cx="4310134" cy="3006566"/>
        </p:xfrm>
        <a:graphic>
          <a:graphicData uri="http://schemas.openxmlformats.org/presentationml/2006/ole">
            <mc:AlternateContent xmlns:mc="http://schemas.openxmlformats.org/markup-compatibility/2006">
              <mc:Choice xmlns:v="urn:schemas-microsoft-com:vml" Requires="v">
                <p:oleObj spid="_x0000_s183300" name="Imagen de mapa de bits" r:id="rId3" imgW="2486134" imgH="1733627" progId="PBrush">
                  <p:embed/>
                </p:oleObj>
              </mc:Choice>
              <mc:Fallback>
                <p:oleObj name="Imagen de mapa de bits" r:id="rId3" imgW="2486134" imgH="173362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16" y="3281364"/>
                        <a:ext cx="4310134" cy="3006566"/>
                      </a:xfrm>
                      <a:prstGeom prst="rect">
                        <a:avLst/>
                      </a:prstGeom>
                      <a:noFill/>
                    </p:spPr>
                  </p:pic>
                </p:oleObj>
              </mc:Fallback>
            </mc:AlternateContent>
          </a:graphicData>
        </a:graphic>
      </p:graphicFrame>
      <p:sp>
        <p:nvSpPr>
          <p:cNvPr id="69649" name="Rectangle 17"/>
          <p:cNvSpPr>
            <a:spLocks noChangeArrowheads="1"/>
          </p:cNvSpPr>
          <p:nvPr/>
        </p:nvSpPr>
        <p:spPr bwMode="auto">
          <a:xfrm>
            <a:off x="4683125" y="3687763"/>
            <a:ext cx="4410075" cy="2644775"/>
          </a:xfrm>
          <a:prstGeom prst="rect">
            <a:avLst/>
          </a:prstGeom>
          <a:noFill/>
          <a:ln w="9525">
            <a:noFill/>
            <a:miter lim="800000"/>
            <a:headEnd/>
            <a:tailEnd/>
          </a:ln>
          <a:effectLst/>
        </p:spPr>
        <p:txBody>
          <a:bodyPr anchor="ctr">
            <a:spAutoFit/>
          </a:bodyPr>
          <a:lstStyle/>
          <a:p>
            <a:r>
              <a:rPr lang="es-MX" sz="1400" b="1">
                <a:latin typeface="Times New Roman" pitchFamily="18" charset="0"/>
              </a:rPr>
              <a:t>Las corrientes inducidas se pueden excitar también en conductores macizos, en este caso reciben el nombre de </a:t>
            </a:r>
            <a:r>
              <a:rPr lang="es-MX" sz="1400" b="1" i="1">
                <a:latin typeface="Times New Roman" pitchFamily="18" charset="0"/>
              </a:rPr>
              <a:t>corrientes de Foucault</a:t>
            </a:r>
            <a:r>
              <a:rPr lang="es-MX" sz="1400" b="1">
                <a:latin typeface="Times New Roman" pitchFamily="18" charset="0"/>
              </a:rPr>
              <a:t> o </a:t>
            </a:r>
            <a:r>
              <a:rPr lang="es-MX" sz="1400" b="1" i="1">
                <a:latin typeface="Times New Roman" pitchFamily="18" charset="0"/>
              </a:rPr>
              <a:t>corrientes en torbellino.</a:t>
            </a:r>
            <a:r>
              <a:rPr lang="es-MX" sz="1400" b="1">
                <a:latin typeface="Times New Roman" pitchFamily="18" charset="0"/>
              </a:rPr>
              <a:t> De acuerdo con la ley de Lenz, las corrientes de Foucault, tienen dentro del conductor caminos y direcciones más </a:t>
            </a:r>
            <a:r>
              <a:rPr lang="es-MX" sz="1400" b="1" i="1">
                <a:latin typeface="Times New Roman" pitchFamily="18" charset="0"/>
              </a:rPr>
              <a:t>convenientes</a:t>
            </a:r>
            <a:r>
              <a:rPr lang="es-MX" sz="1400" b="1">
                <a:latin typeface="Times New Roman" pitchFamily="18" charset="0"/>
              </a:rPr>
              <a:t> para que con su acción oponerse lo más intensamente posible a la causa que lo produce, dando como consecuencia un fuerte frenado debido a la interacción de las corrientes de Foucault con el campo magnético. El frenado sólo se produce cuando la lámina se mueve, y desaparece cuando está en reposo.</a:t>
            </a:r>
            <a:endParaRPr lang="es-ES" sz="1400" b="1">
              <a:latin typeface="Times New Roman" pitchFamily="18" charset="0"/>
            </a:endParaRPr>
          </a:p>
          <a:p>
            <a:pPr eaLnBrk="0" hangingPunct="0"/>
            <a:endParaRPr lang="es-ES" sz="1400" b="1">
              <a:latin typeface="Times New Roman" pitchFamily="18" charset="0"/>
            </a:endParaRPr>
          </a:p>
        </p:txBody>
      </p:sp>
      <p:sp>
        <p:nvSpPr>
          <p:cNvPr id="69650" name="Rectangle 18"/>
          <p:cNvSpPr>
            <a:spLocks noChangeArrowheads="1"/>
          </p:cNvSpPr>
          <p:nvPr/>
        </p:nvSpPr>
        <p:spPr bwMode="auto">
          <a:xfrm>
            <a:off x="684213" y="2439988"/>
            <a:ext cx="8070850" cy="517525"/>
          </a:xfrm>
          <a:prstGeom prst="rect">
            <a:avLst/>
          </a:prstGeom>
          <a:noFill/>
          <a:ln w="9525">
            <a:noFill/>
            <a:miter lim="800000"/>
            <a:headEnd/>
            <a:tailEnd/>
          </a:ln>
          <a:effectLst/>
        </p:spPr>
        <p:txBody>
          <a:bodyPr anchor="ctr">
            <a:spAutoFit/>
          </a:bodyPr>
          <a:lstStyle/>
          <a:p>
            <a:r>
              <a:rPr lang="es-MX" sz="1400" b="1">
                <a:latin typeface="Times New Roman" pitchFamily="18" charset="0"/>
              </a:rPr>
              <a:t>Haz balancear la placa, observa la amplitud de la oscilación, introduzce el imán de herradura entre la placa y observa que la amplitud de la oscilación se reduce y se extingue muy rápidamente.</a:t>
            </a:r>
            <a:r>
              <a:rPr lang="es-ES" sz="1400" b="1">
                <a:latin typeface="Times New Roman" pitchFamily="18" charset="0"/>
              </a:rPr>
              <a:t> </a:t>
            </a:r>
          </a:p>
        </p:txBody>
      </p:sp>
      <p:sp>
        <p:nvSpPr>
          <p:cNvPr id="69651" name="Rectangle 19"/>
          <p:cNvSpPr>
            <a:spLocks noChangeArrowheads="1"/>
          </p:cNvSpPr>
          <p:nvPr/>
        </p:nvSpPr>
        <p:spPr bwMode="auto">
          <a:xfrm>
            <a:off x="684213" y="1144588"/>
            <a:ext cx="7045325" cy="942975"/>
          </a:xfrm>
          <a:prstGeom prst="rect">
            <a:avLst/>
          </a:prstGeom>
          <a:noFill/>
          <a:ln w="9525">
            <a:noFill/>
            <a:miter lim="800000"/>
            <a:headEnd/>
            <a:tailEnd/>
          </a:ln>
          <a:effectLst/>
        </p:spPr>
        <p:txBody>
          <a:bodyPr anchor="ctr">
            <a:spAutoFit/>
          </a:bodyPr>
          <a:lstStyle/>
          <a:p>
            <a:r>
              <a:rPr lang="es-MX" sz="1400" b="1" u="sng">
                <a:latin typeface="Times New Roman" pitchFamily="18" charset="0"/>
              </a:rPr>
              <a:t>Materiales: </a:t>
            </a:r>
          </a:p>
          <a:p>
            <a:r>
              <a:rPr lang="es-MX" sz="1400" b="1">
                <a:latin typeface="Times New Roman" pitchFamily="18" charset="0"/>
              </a:rPr>
              <a:t>un imán de herradura de 6cm x 6cm x 6cm. </a:t>
            </a:r>
          </a:p>
          <a:p>
            <a:r>
              <a:rPr lang="es-MX" sz="1400" b="1">
                <a:latin typeface="Times New Roman" pitchFamily="18" charset="0"/>
              </a:rPr>
              <a:t>una lámina de aluminio seccionada</a:t>
            </a:r>
          </a:p>
          <a:p>
            <a:r>
              <a:rPr lang="es-MX" sz="1400" b="1">
                <a:latin typeface="Times New Roman" pitchFamily="18" charset="0"/>
              </a:rPr>
              <a:t>un soporte universal</a:t>
            </a:r>
            <a:r>
              <a:rPr lang="es-MX" sz="1400">
                <a:latin typeface="Times New Roman" pitchFamily="18" charset="0"/>
              </a:rPr>
              <a:t>. </a:t>
            </a:r>
            <a:endParaRPr lang="es-ES" sz="1400">
              <a:latin typeface="Times New Roman" pitchFamily="18"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0660"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0661"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0662" name="Rectangle 6"/>
          <p:cNvSpPr>
            <a:spLocks noChangeArrowheads="1"/>
          </p:cNvSpPr>
          <p:nvPr/>
        </p:nvSpPr>
        <p:spPr bwMode="auto">
          <a:xfrm>
            <a:off x="684213" y="476250"/>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a:latin typeface="Times New Roman" pitchFamily="18" charset="0"/>
                <a:ea typeface="新細明體" charset="-120"/>
              </a:rPr>
              <a:t>Demostrando la Ley de Lenz</a:t>
            </a:r>
            <a:endParaRPr lang="en-US" altLang="zh-TW" sz="2800" b="1">
              <a:latin typeface="Times New Roman" pitchFamily="18" charset="0"/>
              <a:ea typeface="新細明體" charset="-120"/>
            </a:endParaRPr>
          </a:p>
        </p:txBody>
      </p:sp>
      <p:sp>
        <p:nvSpPr>
          <p:cNvPr id="70663"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70664"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70665"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70666"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70667" name="Rectangle 11"/>
          <p:cNvSpPr>
            <a:spLocks noChangeArrowheads="1"/>
          </p:cNvSpPr>
          <p:nvPr/>
        </p:nvSpPr>
        <p:spPr bwMode="auto">
          <a:xfrm>
            <a:off x="0" y="2319338"/>
            <a:ext cx="9144000" cy="0"/>
          </a:xfrm>
          <a:prstGeom prst="rect">
            <a:avLst/>
          </a:prstGeom>
          <a:noFill/>
          <a:ln w="9525">
            <a:noFill/>
            <a:miter lim="800000"/>
            <a:headEnd/>
            <a:tailEnd/>
          </a:ln>
          <a:effectLst/>
        </p:spPr>
        <p:txBody>
          <a:bodyPr wrap="none" anchor="ctr">
            <a:spAutoFit/>
          </a:bodyPr>
          <a:lstStyle/>
          <a:p>
            <a:endParaRPr lang="es-VE"/>
          </a:p>
        </p:txBody>
      </p:sp>
      <p:sp>
        <p:nvSpPr>
          <p:cNvPr id="70668" name="Rectangle 12"/>
          <p:cNvSpPr>
            <a:spLocks noChangeArrowheads="1"/>
          </p:cNvSpPr>
          <p:nvPr/>
        </p:nvSpPr>
        <p:spPr bwMode="auto">
          <a:xfrm>
            <a:off x="0" y="2562225"/>
            <a:ext cx="9144000" cy="0"/>
          </a:xfrm>
          <a:prstGeom prst="rect">
            <a:avLst/>
          </a:prstGeom>
          <a:noFill/>
          <a:ln w="9525">
            <a:noFill/>
            <a:miter lim="800000"/>
            <a:headEnd/>
            <a:tailEnd/>
          </a:ln>
          <a:effectLst/>
        </p:spPr>
        <p:txBody>
          <a:bodyPr wrap="none" anchor="ctr">
            <a:spAutoFit/>
          </a:bodyPr>
          <a:lstStyle/>
          <a:p>
            <a:endParaRPr lang="es-VE"/>
          </a:p>
        </p:txBody>
      </p:sp>
      <p:graphicFrame>
        <p:nvGraphicFramePr>
          <p:cNvPr id="70671" name="Object 15"/>
          <p:cNvGraphicFramePr>
            <a:graphicFrameLocks noChangeAspect="1"/>
          </p:cNvGraphicFramePr>
          <p:nvPr>
            <p:extLst>
              <p:ext uri="{D42A27DB-BD31-4B8C-83A1-F6EECF244321}">
                <p14:modId xmlns:p14="http://schemas.microsoft.com/office/powerpoint/2010/main" val="1415039466"/>
              </p:ext>
            </p:extLst>
          </p:nvPr>
        </p:nvGraphicFramePr>
        <p:xfrm>
          <a:off x="1124125" y="4135439"/>
          <a:ext cx="2660475" cy="2212456"/>
        </p:xfrm>
        <a:graphic>
          <a:graphicData uri="http://schemas.openxmlformats.org/presentationml/2006/ole">
            <mc:AlternateContent xmlns:mc="http://schemas.openxmlformats.org/markup-compatibility/2006">
              <mc:Choice xmlns:v="urn:schemas-microsoft-com:vml" Requires="v">
                <p:oleObj spid="_x0000_s184324" name="Imagen de mapa de bits" r:id="rId3" imgW="2467229" imgH="1724195" progId="PBrush">
                  <p:embed/>
                </p:oleObj>
              </mc:Choice>
              <mc:Fallback>
                <p:oleObj name="Imagen de mapa de bits" r:id="rId3" imgW="2467229" imgH="1724195"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125" y="4135439"/>
                        <a:ext cx="2660475" cy="2212456"/>
                      </a:xfrm>
                      <a:prstGeom prst="rect">
                        <a:avLst/>
                      </a:prstGeom>
                      <a:noFill/>
                    </p:spPr>
                  </p:pic>
                </p:oleObj>
              </mc:Fallback>
            </mc:AlternateContent>
          </a:graphicData>
        </a:graphic>
      </p:graphicFrame>
      <p:sp>
        <p:nvSpPr>
          <p:cNvPr id="70673" name="Rectangle 17"/>
          <p:cNvSpPr>
            <a:spLocks noChangeArrowheads="1"/>
          </p:cNvSpPr>
          <p:nvPr/>
        </p:nvSpPr>
        <p:spPr bwMode="auto">
          <a:xfrm>
            <a:off x="4724400" y="4533900"/>
            <a:ext cx="3108325" cy="942975"/>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Este experimento es exactamente igual que en caso anterior, sólo que el imán es el que esta en movimiento y el conductor se encuentra fijo.</a:t>
            </a:r>
          </a:p>
        </p:txBody>
      </p:sp>
      <p:sp>
        <p:nvSpPr>
          <p:cNvPr id="70674" name="Rectangle 18"/>
          <p:cNvSpPr>
            <a:spLocks noChangeArrowheads="1"/>
          </p:cNvSpPr>
          <p:nvPr/>
        </p:nvSpPr>
        <p:spPr bwMode="auto">
          <a:xfrm>
            <a:off x="649288" y="2638425"/>
            <a:ext cx="8310562" cy="942975"/>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Inclina el angulo un ángulo de 60º. Tal como se indica en la fig. Coloca el trozo de hierro en la parte superior del angular, suéltalo y observa el tiempo que tarda en deslizarse, enseguida coloca el imán suéltelo para que se deslice y observe que tarda más tiempo en descender por el plano inclinado, inclusive si el ángulo de inclinación es próximo a 90º, casi no logramos incrementar el tiempo de descenso.</a:t>
            </a:r>
          </a:p>
        </p:txBody>
      </p:sp>
      <p:sp>
        <p:nvSpPr>
          <p:cNvPr id="70675" name="Rectangle 19"/>
          <p:cNvSpPr>
            <a:spLocks noChangeArrowheads="1"/>
          </p:cNvSpPr>
          <p:nvPr/>
        </p:nvSpPr>
        <p:spPr bwMode="auto">
          <a:xfrm>
            <a:off x="649288" y="1443038"/>
            <a:ext cx="7540625" cy="730250"/>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Materiales:</a:t>
            </a:r>
          </a:p>
          <a:p>
            <a:pPr algn="just"/>
            <a:r>
              <a:rPr lang="es-MX" sz="1400" b="1">
                <a:latin typeface="Times New Roman" pitchFamily="18" charset="0"/>
              </a:rPr>
              <a:t>un imán recto un trozo de hierro</a:t>
            </a:r>
          </a:p>
          <a:p>
            <a:pPr algn="just"/>
            <a:r>
              <a:rPr lang="es-MX" sz="1400" b="1">
                <a:latin typeface="Times New Roman" pitchFamily="18" charset="0"/>
              </a:rPr>
              <a:t>un angulo de aluminio de 1½” x 1/8” x 30 cm de largo. </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1684"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1685"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1686" name="Rectangle 6"/>
          <p:cNvSpPr>
            <a:spLocks noChangeArrowheads="1"/>
          </p:cNvSpPr>
          <p:nvPr/>
        </p:nvSpPr>
        <p:spPr bwMode="auto">
          <a:xfrm>
            <a:off x="684213" y="209550"/>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a:latin typeface="Times New Roman" pitchFamily="18" charset="0"/>
                <a:ea typeface="新細明體" charset="-120"/>
              </a:rPr>
              <a:t>Demostrando la Ley de Lenz</a:t>
            </a:r>
            <a:endParaRPr lang="en-US" altLang="zh-TW" sz="2800" b="1">
              <a:latin typeface="Times New Roman" pitchFamily="18" charset="0"/>
              <a:ea typeface="新細明體" charset="-120"/>
            </a:endParaRPr>
          </a:p>
        </p:txBody>
      </p:sp>
      <p:sp>
        <p:nvSpPr>
          <p:cNvPr id="71688"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71689"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7169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71691" name="Rectangle 11"/>
          <p:cNvSpPr>
            <a:spLocks noChangeArrowheads="1"/>
          </p:cNvSpPr>
          <p:nvPr/>
        </p:nvSpPr>
        <p:spPr bwMode="auto">
          <a:xfrm>
            <a:off x="0" y="2319338"/>
            <a:ext cx="9144000" cy="0"/>
          </a:xfrm>
          <a:prstGeom prst="rect">
            <a:avLst/>
          </a:prstGeom>
          <a:noFill/>
          <a:ln w="9525">
            <a:noFill/>
            <a:miter lim="800000"/>
            <a:headEnd/>
            <a:tailEnd/>
          </a:ln>
          <a:effectLst/>
        </p:spPr>
        <p:txBody>
          <a:bodyPr wrap="none" anchor="ctr">
            <a:spAutoFit/>
          </a:bodyPr>
          <a:lstStyle/>
          <a:p>
            <a:endParaRPr lang="es-VE"/>
          </a:p>
        </p:txBody>
      </p:sp>
      <p:sp>
        <p:nvSpPr>
          <p:cNvPr id="71692" name="Rectangle 12"/>
          <p:cNvSpPr>
            <a:spLocks noChangeArrowheads="1"/>
          </p:cNvSpPr>
          <p:nvPr/>
        </p:nvSpPr>
        <p:spPr bwMode="auto">
          <a:xfrm>
            <a:off x="0" y="2562225"/>
            <a:ext cx="9144000" cy="0"/>
          </a:xfrm>
          <a:prstGeom prst="rect">
            <a:avLst/>
          </a:prstGeom>
          <a:noFill/>
          <a:ln w="9525">
            <a:noFill/>
            <a:miter lim="800000"/>
            <a:headEnd/>
            <a:tailEnd/>
          </a:ln>
          <a:effectLst/>
        </p:spPr>
        <p:txBody>
          <a:bodyPr wrap="none" anchor="ctr">
            <a:spAutoFit/>
          </a:bodyPr>
          <a:lstStyle/>
          <a:p>
            <a:endParaRPr lang="es-VE"/>
          </a:p>
        </p:txBody>
      </p:sp>
      <p:sp>
        <p:nvSpPr>
          <p:cNvPr id="71693" name="Rectangle 13"/>
          <p:cNvSpPr>
            <a:spLocks noChangeArrowheads="1"/>
          </p:cNvSpPr>
          <p:nvPr/>
        </p:nvSpPr>
        <p:spPr bwMode="auto">
          <a:xfrm>
            <a:off x="0" y="2566988"/>
            <a:ext cx="9144000" cy="0"/>
          </a:xfrm>
          <a:prstGeom prst="rect">
            <a:avLst/>
          </a:prstGeom>
          <a:noFill/>
          <a:ln w="9525">
            <a:noFill/>
            <a:miter lim="800000"/>
            <a:headEnd/>
            <a:tailEnd/>
          </a:ln>
          <a:effectLst/>
        </p:spPr>
        <p:txBody>
          <a:bodyPr wrap="none" anchor="ctr">
            <a:spAutoFit/>
          </a:bodyPr>
          <a:lstStyle/>
          <a:p>
            <a:endParaRPr lang="es-VE"/>
          </a:p>
        </p:txBody>
      </p:sp>
      <p:sp>
        <p:nvSpPr>
          <p:cNvPr id="71697" name="Rectangle 17"/>
          <p:cNvSpPr>
            <a:spLocks noChangeArrowheads="1"/>
          </p:cNvSpPr>
          <p:nvPr/>
        </p:nvSpPr>
        <p:spPr bwMode="auto">
          <a:xfrm>
            <a:off x="0" y="2143125"/>
            <a:ext cx="9144000" cy="0"/>
          </a:xfrm>
          <a:prstGeom prst="rect">
            <a:avLst/>
          </a:prstGeom>
          <a:noFill/>
          <a:ln w="9525">
            <a:noFill/>
            <a:miter lim="800000"/>
            <a:headEnd/>
            <a:tailEnd/>
          </a:ln>
          <a:effectLst/>
        </p:spPr>
        <p:txBody>
          <a:bodyPr wrap="none" anchor="ctr">
            <a:spAutoFit/>
          </a:bodyPr>
          <a:lstStyle/>
          <a:p>
            <a:endParaRPr lang="es-VE"/>
          </a:p>
        </p:txBody>
      </p:sp>
      <p:graphicFrame>
        <p:nvGraphicFramePr>
          <p:cNvPr id="71696" name="Object 16"/>
          <p:cNvGraphicFramePr>
            <a:graphicFrameLocks noChangeAspect="1"/>
          </p:cNvGraphicFramePr>
          <p:nvPr/>
        </p:nvGraphicFramePr>
        <p:xfrm>
          <a:off x="495300" y="3403600"/>
          <a:ext cx="3392488" cy="2312988"/>
        </p:xfrm>
        <a:graphic>
          <a:graphicData uri="http://schemas.openxmlformats.org/presentationml/2006/ole">
            <mc:AlternateContent xmlns:mc="http://schemas.openxmlformats.org/markup-compatibility/2006">
              <mc:Choice xmlns:v="urn:schemas-microsoft-com:vml" Requires="v">
                <p:oleObj spid="_x0000_s185348" name="Imagen de mapa de bits" r:id="rId3" imgW="3771613" imgH="2572127" progId="PBrush">
                  <p:embed/>
                </p:oleObj>
              </mc:Choice>
              <mc:Fallback>
                <p:oleObj name="Imagen de mapa de bits" r:id="rId3" imgW="3771613" imgH="257212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3403600"/>
                        <a:ext cx="3392488" cy="231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8" name="Rectangle 18"/>
          <p:cNvSpPr>
            <a:spLocks noChangeArrowheads="1"/>
          </p:cNvSpPr>
          <p:nvPr/>
        </p:nvSpPr>
        <p:spPr bwMode="auto">
          <a:xfrm>
            <a:off x="3938588" y="3260725"/>
            <a:ext cx="5059362" cy="2644775"/>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Considerando que la punta de la pistola es una bobina de media vuelta que se encuentra sumergida en soldadura líquida y que al encender la pistola se genera un campo magnético muy intenso (se puede comprobar al aproximar un imán, sentimos la vibración que produce la corriente alterna), la punta induce una corriente en la soldadura en estado líquido, produciéndose una fuerza que la arrastra hacia adelante de la punta la soldadura, este movimiento se produce en forma similar al primer experimento, por ser una corriente alterna,  se llega en un determinado tiempo a producir un torbellino del líquido, para observar mejor este efecto agregue un poco de pasta para soldar de uso electrónico a la soldadura derretida.</a:t>
            </a:r>
          </a:p>
        </p:txBody>
      </p:sp>
      <p:sp>
        <p:nvSpPr>
          <p:cNvPr id="71699" name="Rectangle 19"/>
          <p:cNvSpPr>
            <a:spLocks noChangeArrowheads="1"/>
          </p:cNvSpPr>
          <p:nvPr/>
        </p:nvSpPr>
        <p:spPr bwMode="auto">
          <a:xfrm>
            <a:off x="684213" y="1954213"/>
            <a:ext cx="8313737" cy="730250"/>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Derrita suficiente soldadura hasta formar una gota de aproximadamente de 1.5cm de diámetro, como se indica en la figura. Apague la pistola y observe que la gota de soldadura se junta para formar una superficie circular. Encienda la pistola y observe que la soldadura sale disparada.</a:t>
            </a:r>
          </a:p>
        </p:txBody>
      </p:sp>
      <p:sp>
        <p:nvSpPr>
          <p:cNvPr id="71700" name="Rectangle 20"/>
          <p:cNvSpPr>
            <a:spLocks noChangeArrowheads="1"/>
          </p:cNvSpPr>
          <p:nvPr/>
        </p:nvSpPr>
        <p:spPr bwMode="auto">
          <a:xfrm>
            <a:off x="684213" y="1200150"/>
            <a:ext cx="7140575" cy="730250"/>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Materiales: pistola de soldar de 100-140 watts</a:t>
            </a:r>
          </a:p>
          <a:p>
            <a:pPr algn="just"/>
            <a:r>
              <a:rPr lang="es-MX" sz="1400" b="1">
                <a:latin typeface="Times New Roman" pitchFamily="18" charset="0"/>
              </a:rPr>
              <a:t>soldadura de estaño</a:t>
            </a:r>
          </a:p>
          <a:p>
            <a:pPr algn="just"/>
            <a:r>
              <a:rPr lang="es-MX" sz="1400" b="1">
                <a:latin typeface="Times New Roman" pitchFamily="18" charset="0"/>
              </a:rPr>
              <a:t>piso cerámico de 20cm x 20cm</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2708"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2709"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2710" name="Rectangle 6"/>
          <p:cNvSpPr>
            <a:spLocks noChangeArrowheads="1"/>
          </p:cNvSpPr>
          <p:nvPr/>
        </p:nvSpPr>
        <p:spPr bwMode="auto">
          <a:xfrm>
            <a:off x="684213" y="209550"/>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a:latin typeface="Times New Roman" pitchFamily="18" charset="0"/>
                <a:ea typeface="新細明體" charset="-120"/>
              </a:rPr>
              <a:t>Demostrando la Ley de Lenz</a:t>
            </a:r>
            <a:endParaRPr lang="en-US" altLang="zh-TW" sz="2800" b="1">
              <a:latin typeface="Times New Roman" pitchFamily="18" charset="0"/>
              <a:ea typeface="新細明體" charset="-120"/>
            </a:endParaRPr>
          </a:p>
        </p:txBody>
      </p:sp>
      <p:sp>
        <p:nvSpPr>
          <p:cNvPr id="72711"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72712"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72713"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72714"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72715" name="Rectangle 11"/>
          <p:cNvSpPr>
            <a:spLocks noChangeArrowheads="1"/>
          </p:cNvSpPr>
          <p:nvPr/>
        </p:nvSpPr>
        <p:spPr bwMode="auto">
          <a:xfrm>
            <a:off x="0" y="2319338"/>
            <a:ext cx="9144000" cy="0"/>
          </a:xfrm>
          <a:prstGeom prst="rect">
            <a:avLst/>
          </a:prstGeom>
          <a:noFill/>
          <a:ln w="9525">
            <a:noFill/>
            <a:miter lim="800000"/>
            <a:headEnd/>
            <a:tailEnd/>
          </a:ln>
          <a:effectLst/>
        </p:spPr>
        <p:txBody>
          <a:bodyPr wrap="none" anchor="ctr">
            <a:spAutoFit/>
          </a:bodyPr>
          <a:lstStyle/>
          <a:p>
            <a:endParaRPr lang="es-VE"/>
          </a:p>
        </p:txBody>
      </p:sp>
      <p:sp>
        <p:nvSpPr>
          <p:cNvPr id="72716" name="Rectangle 12"/>
          <p:cNvSpPr>
            <a:spLocks noChangeArrowheads="1"/>
          </p:cNvSpPr>
          <p:nvPr/>
        </p:nvSpPr>
        <p:spPr bwMode="auto">
          <a:xfrm>
            <a:off x="0" y="2562225"/>
            <a:ext cx="9144000" cy="0"/>
          </a:xfrm>
          <a:prstGeom prst="rect">
            <a:avLst/>
          </a:prstGeom>
          <a:noFill/>
          <a:ln w="9525">
            <a:noFill/>
            <a:miter lim="800000"/>
            <a:headEnd/>
            <a:tailEnd/>
          </a:ln>
          <a:effectLst/>
        </p:spPr>
        <p:txBody>
          <a:bodyPr wrap="none" anchor="ctr">
            <a:spAutoFit/>
          </a:bodyPr>
          <a:lstStyle/>
          <a:p>
            <a:endParaRPr lang="es-VE"/>
          </a:p>
        </p:txBody>
      </p:sp>
      <p:sp>
        <p:nvSpPr>
          <p:cNvPr id="72717" name="Rectangle 13"/>
          <p:cNvSpPr>
            <a:spLocks noChangeArrowheads="1"/>
          </p:cNvSpPr>
          <p:nvPr/>
        </p:nvSpPr>
        <p:spPr bwMode="auto">
          <a:xfrm>
            <a:off x="0" y="2566988"/>
            <a:ext cx="9144000" cy="0"/>
          </a:xfrm>
          <a:prstGeom prst="rect">
            <a:avLst/>
          </a:prstGeom>
          <a:noFill/>
          <a:ln w="9525">
            <a:noFill/>
            <a:miter lim="800000"/>
            <a:headEnd/>
            <a:tailEnd/>
          </a:ln>
          <a:effectLst/>
        </p:spPr>
        <p:txBody>
          <a:bodyPr wrap="none" anchor="ctr">
            <a:spAutoFit/>
          </a:bodyPr>
          <a:lstStyle/>
          <a:p>
            <a:endParaRPr lang="es-VE"/>
          </a:p>
        </p:txBody>
      </p:sp>
      <p:sp>
        <p:nvSpPr>
          <p:cNvPr id="72718" name="Rectangle 14"/>
          <p:cNvSpPr>
            <a:spLocks noChangeArrowheads="1"/>
          </p:cNvSpPr>
          <p:nvPr/>
        </p:nvSpPr>
        <p:spPr bwMode="auto">
          <a:xfrm>
            <a:off x="0" y="2143125"/>
            <a:ext cx="9144000" cy="0"/>
          </a:xfrm>
          <a:prstGeom prst="rect">
            <a:avLst/>
          </a:prstGeom>
          <a:noFill/>
          <a:ln w="9525">
            <a:noFill/>
            <a:miter lim="800000"/>
            <a:headEnd/>
            <a:tailEnd/>
          </a:ln>
          <a:effectLst/>
        </p:spPr>
        <p:txBody>
          <a:bodyPr wrap="none" anchor="ctr">
            <a:spAutoFit/>
          </a:bodyPr>
          <a:lstStyle/>
          <a:p>
            <a:endParaRPr lang="es-VE"/>
          </a:p>
        </p:txBody>
      </p:sp>
      <p:sp>
        <p:nvSpPr>
          <p:cNvPr id="72722" name="Rectangle 18"/>
          <p:cNvSpPr>
            <a:spLocks noChangeArrowheads="1"/>
          </p:cNvSpPr>
          <p:nvPr/>
        </p:nvSpPr>
        <p:spPr bwMode="auto">
          <a:xfrm>
            <a:off x="0" y="2181225"/>
            <a:ext cx="9144000" cy="0"/>
          </a:xfrm>
          <a:prstGeom prst="rect">
            <a:avLst/>
          </a:prstGeom>
          <a:noFill/>
          <a:ln w="9525">
            <a:noFill/>
            <a:miter lim="800000"/>
            <a:headEnd/>
            <a:tailEnd/>
          </a:ln>
          <a:effectLst/>
        </p:spPr>
        <p:txBody>
          <a:bodyPr wrap="none" anchor="ctr">
            <a:spAutoFit/>
          </a:bodyPr>
          <a:lstStyle/>
          <a:p>
            <a:endParaRPr lang="es-VE"/>
          </a:p>
        </p:txBody>
      </p:sp>
      <p:graphicFrame>
        <p:nvGraphicFramePr>
          <p:cNvPr id="72721" name="Object 17"/>
          <p:cNvGraphicFramePr>
            <a:graphicFrameLocks noChangeAspect="1"/>
          </p:cNvGraphicFramePr>
          <p:nvPr/>
        </p:nvGraphicFramePr>
        <p:xfrm>
          <a:off x="60325" y="3560763"/>
          <a:ext cx="4384675" cy="2605087"/>
        </p:xfrm>
        <a:graphic>
          <a:graphicData uri="http://schemas.openxmlformats.org/presentationml/2006/ole">
            <mc:AlternateContent xmlns:mc="http://schemas.openxmlformats.org/markup-compatibility/2006">
              <mc:Choice xmlns:v="urn:schemas-microsoft-com:vml" Requires="v">
                <p:oleObj spid="_x0000_s186372" name="Imagen de mapa de bits" r:id="rId3" imgW="4200000" imgH="2495243" progId="PBrush">
                  <p:embed/>
                </p:oleObj>
              </mc:Choice>
              <mc:Fallback>
                <p:oleObj name="Imagen de mapa de bits" r:id="rId3" imgW="4200000" imgH="2495243"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3560763"/>
                        <a:ext cx="4384675" cy="2605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23" name="Rectangle 19"/>
          <p:cNvSpPr>
            <a:spLocks noChangeArrowheads="1"/>
          </p:cNvSpPr>
          <p:nvPr/>
        </p:nvSpPr>
        <p:spPr bwMode="auto">
          <a:xfrm>
            <a:off x="4546600" y="3581400"/>
            <a:ext cx="4451350" cy="3070225"/>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Al oprimir el interruptor, se energiza la bobina grande creando un campo magnético a su alrededor, pero concentrado en el núcleo de hierro el cual actúa como un transformador, induciendo una f.e.m. en mayor grado en la bobina chica la cual forma un circuito cerrado (bobina cortocircuitada), creando su propio campo magnético, el cual es opuesto al campo inicial y como la bobina grande esta fija y la bobina chica se encuentra suspendida, entonces se separa. El hecho de utilizar corriente alterna, nos muestra con mucha facilidad la oposición a la inducción, si empleáramos corriente continua solo observaríamos una repulsión instantánea. Al introducir el tubo de cobre, el efecto es mucho mayor, ya que sale disparado</a:t>
            </a:r>
            <a:r>
              <a:rPr lang="es-MX" sz="1400">
                <a:latin typeface="Times New Roman" pitchFamily="18" charset="0"/>
              </a:rPr>
              <a:t>.</a:t>
            </a:r>
          </a:p>
        </p:txBody>
      </p:sp>
      <p:sp>
        <p:nvSpPr>
          <p:cNvPr id="72724" name="Rectangle 20"/>
          <p:cNvSpPr>
            <a:spLocks noChangeArrowheads="1"/>
          </p:cNvSpPr>
          <p:nvPr/>
        </p:nvSpPr>
        <p:spPr bwMode="auto">
          <a:xfrm>
            <a:off x="219075" y="2393950"/>
            <a:ext cx="8778875" cy="730250"/>
          </a:xfrm>
          <a:prstGeom prst="rect">
            <a:avLst/>
          </a:prstGeom>
          <a:noFill/>
          <a:ln w="9525">
            <a:noFill/>
            <a:miter lim="800000"/>
            <a:headEnd/>
            <a:tailEnd/>
          </a:ln>
          <a:effectLst/>
        </p:spPr>
        <p:txBody>
          <a:bodyPr anchor="ctr">
            <a:spAutoFit/>
          </a:bodyPr>
          <a:lstStyle/>
          <a:p>
            <a:r>
              <a:rPr lang="es-MX" sz="1400" b="1">
                <a:latin typeface="Times New Roman" pitchFamily="18" charset="0"/>
              </a:rPr>
              <a:t>Arme el equipo tal como se muestra en la figura no. 5.</a:t>
            </a:r>
            <a:r>
              <a:rPr lang="es-ES" sz="1400" b="1">
                <a:latin typeface="Times New Roman" pitchFamily="18" charset="0"/>
              </a:rPr>
              <a:t> </a:t>
            </a:r>
            <a:r>
              <a:rPr lang="es-MX" sz="1400" b="1">
                <a:latin typeface="Times New Roman" pitchFamily="18" charset="0"/>
              </a:rPr>
              <a:t>Oprima el interruptor y observe lo que pasa con la bobina chica. Retire la bobina chica e introduzca el tubo de cobre, de tal forma que quede 2/3 partes fuera de la bobina grande, oprima el interruptor y observe lo que pasa.</a:t>
            </a:r>
          </a:p>
        </p:txBody>
      </p:sp>
      <p:sp>
        <p:nvSpPr>
          <p:cNvPr id="72725" name="Rectangle 21"/>
          <p:cNvSpPr>
            <a:spLocks noChangeArrowheads="1"/>
          </p:cNvSpPr>
          <p:nvPr/>
        </p:nvSpPr>
        <p:spPr bwMode="auto">
          <a:xfrm>
            <a:off x="288925" y="890588"/>
            <a:ext cx="6642100" cy="1368425"/>
          </a:xfrm>
          <a:prstGeom prst="rect">
            <a:avLst/>
          </a:prstGeom>
          <a:noFill/>
          <a:ln w="9525">
            <a:noFill/>
            <a:miter lim="800000"/>
            <a:headEnd/>
            <a:tailEnd/>
          </a:ln>
          <a:effectLst/>
        </p:spPr>
        <p:txBody>
          <a:bodyPr anchor="ctr">
            <a:spAutoFit/>
          </a:bodyPr>
          <a:lstStyle/>
          <a:p>
            <a:r>
              <a:rPr lang="es-MX" sz="1400" b="1">
                <a:latin typeface="Times New Roman" pitchFamily="18" charset="0"/>
              </a:rPr>
              <a:t>Materiales: </a:t>
            </a:r>
          </a:p>
          <a:p>
            <a:r>
              <a:rPr lang="es-MX" sz="1400" b="1">
                <a:latin typeface="Times New Roman" pitchFamily="18" charset="0"/>
              </a:rPr>
              <a:t>bobina de 400 vueltas</a:t>
            </a:r>
          </a:p>
          <a:p>
            <a:r>
              <a:rPr lang="es-MX" sz="1400" b="1">
                <a:latin typeface="Times New Roman" pitchFamily="18" charset="0"/>
              </a:rPr>
              <a:t>bobina de 50 vueltas y/o un tubo de cobre de 3/4” de diámetro por 1cm de longitud </a:t>
            </a:r>
          </a:p>
          <a:p>
            <a:r>
              <a:rPr lang="es-MX" sz="1400" b="1">
                <a:latin typeface="Times New Roman" pitchFamily="18" charset="0"/>
              </a:rPr>
              <a:t>un soporte universal</a:t>
            </a:r>
          </a:p>
          <a:p>
            <a:r>
              <a:rPr lang="es-MX" sz="1400" b="1">
                <a:latin typeface="Times New Roman" pitchFamily="18" charset="0"/>
              </a:rPr>
              <a:t>una fuente de poder de 12 a 24Vca</a:t>
            </a:r>
          </a:p>
          <a:p>
            <a:r>
              <a:rPr lang="es-MX" sz="1400" b="1">
                <a:latin typeface="Times New Roman" pitchFamily="18" charset="0"/>
              </a:rPr>
              <a:t>cables conductores un interruptor de timbre. </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3732"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3733"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73734" name="Rectangle 6"/>
          <p:cNvSpPr>
            <a:spLocks noChangeArrowheads="1"/>
          </p:cNvSpPr>
          <p:nvPr/>
        </p:nvSpPr>
        <p:spPr bwMode="auto">
          <a:xfrm>
            <a:off x="684213" y="209550"/>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a:latin typeface="Times New Roman" pitchFamily="18" charset="0"/>
                <a:ea typeface="新細明體" charset="-120"/>
              </a:rPr>
              <a:t>Demostrando la Ley de Lenz</a:t>
            </a:r>
            <a:endParaRPr lang="en-US" altLang="zh-TW" sz="2800" b="1">
              <a:latin typeface="Times New Roman" pitchFamily="18" charset="0"/>
              <a:ea typeface="新細明體" charset="-120"/>
            </a:endParaRPr>
          </a:p>
        </p:txBody>
      </p:sp>
      <p:sp>
        <p:nvSpPr>
          <p:cNvPr id="73735"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73736"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73737"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7373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73739" name="Rectangle 11"/>
          <p:cNvSpPr>
            <a:spLocks noChangeArrowheads="1"/>
          </p:cNvSpPr>
          <p:nvPr/>
        </p:nvSpPr>
        <p:spPr bwMode="auto">
          <a:xfrm>
            <a:off x="0" y="2319338"/>
            <a:ext cx="9144000" cy="0"/>
          </a:xfrm>
          <a:prstGeom prst="rect">
            <a:avLst/>
          </a:prstGeom>
          <a:noFill/>
          <a:ln w="9525">
            <a:noFill/>
            <a:miter lim="800000"/>
            <a:headEnd/>
            <a:tailEnd/>
          </a:ln>
          <a:effectLst/>
        </p:spPr>
        <p:txBody>
          <a:bodyPr wrap="none" anchor="ctr">
            <a:spAutoFit/>
          </a:bodyPr>
          <a:lstStyle/>
          <a:p>
            <a:endParaRPr lang="es-VE"/>
          </a:p>
        </p:txBody>
      </p:sp>
      <p:sp>
        <p:nvSpPr>
          <p:cNvPr id="73740" name="Rectangle 12"/>
          <p:cNvSpPr>
            <a:spLocks noChangeArrowheads="1"/>
          </p:cNvSpPr>
          <p:nvPr/>
        </p:nvSpPr>
        <p:spPr bwMode="auto">
          <a:xfrm>
            <a:off x="0" y="2562225"/>
            <a:ext cx="9144000" cy="0"/>
          </a:xfrm>
          <a:prstGeom prst="rect">
            <a:avLst/>
          </a:prstGeom>
          <a:noFill/>
          <a:ln w="9525">
            <a:noFill/>
            <a:miter lim="800000"/>
            <a:headEnd/>
            <a:tailEnd/>
          </a:ln>
          <a:effectLst/>
        </p:spPr>
        <p:txBody>
          <a:bodyPr wrap="none" anchor="ctr">
            <a:spAutoFit/>
          </a:bodyPr>
          <a:lstStyle/>
          <a:p>
            <a:endParaRPr lang="es-VE"/>
          </a:p>
        </p:txBody>
      </p:sp>
      <p:sp>
        <p:nvSpPr>
          <p:cNvPr id="73741" name="Rectangle 13"/>
          <p:cNvSpPr>
            <a:spLocks noChangeArrowheads="1"/>
          </p:cNvSpPr>
          <p:nvPr/>
        </p:nvSpPr>
        <p:spPr bwMode="auto">
          <a:xfrm>
            <a:off x="0" y="2566988"/>
            <a:ext cx="9144000" cy="0"/>
          </a:xfrm>
          <a:prstGeom prst="rect">
            <a:avLst/>
          </a:prstGeom>
          <a:noFill/>
          <a:ln w="9525">
            <a:noFill/>
            <a:miter lim="800000"/>
            <a:headEnd/>
            <a:tailEnd/>
          </a:ln>
          <a:effectLst/>
        </p:spPr>
        <p:txBody>
          <a:bodyPr wrap="none" anchor="ctr">
            <a:spAutoFit/>
          </a:bodyPr>
          <a:lstStyle/>
          <a:p>
            <a:endParaRPr lang="es-VE"/>
          </a:p>
        </p:txBody>
      </p:sp>
      <p:sp>
        <p:nvSpPr>
          <p:cNvPr id="73742" name="Rectangle 14"/>
          <p:cNvSpPr>
            <a:spLocks noChangeArrowheads="1"/>
          </p:cNvSpPr>
          <p:nvPr/>
        </p:nvSpPr>
        <p:spPr bwMode="auto">
          <a:xfrm>
            <a:off x="0" y="2143125"/>
            <a:ext cx="9144000" cy="0"/>
          </a:xfrm>
          <a:prstGeom prst="rect">
            <a:avLst/>
          </a:prstGeom>
          <a:noFill/>
          <a:ln w="9525">
            <a:noFill/>
            <a:miter lim="800000"/>
            <a:headEnd/>
            <a:tailEnd/>
          </a:ln>
          <a:effectLst/>
        </p:spPr>
        <p:txBody>
          <a:bodyPr wrap="none" anchor="ctr">
            <a:spAutoFit/>
          </a:bodyPr>
          <a:lstStyle/>
          <a:p>
            <a:endParaRPr lang="es-VE"/>
          </a:p>
        </p:txBody>
      </p:sp>
      <p:sp>
        <p:nvSpPr>
          <p:cNvPr id="73743" name="Rectangle 15"/>
          <p:cNvSpPr>
            <a:spLocks noChangeArrowheads="1"/>
          </p:cNvSpPr>
          <p:nvPr/>
        </p:nvSpPr>
        <p:spPr bwMode="auto">
          <a:xfrm>
            <a:off x="0" y="2181225"/>
            <a:ext cx="9144000" cy="0"/>
          </a:xfrm>
          <a:prstGeom prst="rect">
            <a:avLst/>
          </a:prstGeom>
          <a:noFill/>
          <a:ln w="9525">
            <a:noFill/>
            <a:miter lim="800000"/>
            <a:headEnd/>
            <a:tailEnd/>
          </a:ln>
          <a:effectLst/>
        </p:spPr>
        <p:txBody>
          <a:bodyPr wrap="none" anchor="ctr">
            <a:spAutoFit/>
          </a:bodyPr>
          <a:lstStyle/>
          <a:p>
            <a:endParaRPr lang="es-VE"/>
          </a:p>
        </p:txBody>
      </p:sp>
      <p:graphicFrame>
        <p:nvGraphicFramePr>
          <p:cNvPr id="73746" name="Object 18"/>
          <p:cNvGraphicFramePr>
            <a:graphicFrameLocks noChangeAspect="1"/>
          </p:cNvGraphicFramePr>
          <p:nvPr/>
        </p:nvGraphicFramePr>
        <p:xfrm>
          <a:off x="184150" y="3276600"/>
          <a:ext cx="4773613" cy="1789113"/>
        </p:xfrm>
        <a:graphic>
          <a:graphicData uri="http://schemas.openxmlformats.org/presentationml/2006/ole">
            <mc:AlternateContent xmlns:mc="http://schemas.openxmlformats.org/markup-compatibility/2006">
              <mc:Choice xmlns:v="urn:schemas-microsoft-com:vml" Requires="v">
                <p:oleObj spid="_x0000_s187396" name="Imagen de mapa de bits" r:id="rId3" imgW="3914939" imgH="1467147" progId="PBrush">
                  <p:embed/>
                </p:oleObj>
              </mc:Choice>
              <mc:Fallback>
                <p:oleObj name="Imagen de mapa de bits" r:id="rId3" imgW="3914939" imgH="146714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3276600"/>
                        <a:ext cx="4773613" cy="178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8" name="Rectangle 20"/>
          <p:cNvSpPr>
            <a:spLocks noChangeArrowheads="1"/>
          </p:cNvSpPr>
          <p:nvPr/>
        </p:nvSpPr>
        <p:spPr bwMode="auto">
          <a:xfrm>
            <a:off x="4957763" y="3176588"/>
            <a:ext cx="4122737" cy="2857500"/>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En este caso, la aplicación de la ley de Lenz es para el frenado dinámico de motores monofásicos o trifásicos tipo jaula de ardilla, para llevar a cabo esta operación eliminamos la potencia de corriente alterna del estator reemplazándola por corriente continua pulsante cuyo rotor (inducido) está cortocircuitado, esto produce fuertes corrientes en el inducido (rotor) que establecen campos muy intensos debido a la ley de Lenz en reacción contra el campo estatórico continuo. Por tanto, la energía cinética del rotor y su carga conectada se consume en generar la corriente y tensión rotórica, llevando el rotor rápidamente al reposo</a:t>
            </a:r>
          </a:p>
        </p:txBody>
      </p:sp>
      <p:sp>
        <p:nvSpPr>
          <p:cNvPr id="73749" name="Rectangle 21"/>
          <p:cNvSpPr>
            <a:spLocks noChangeArrowheads="1"/>
          </p:cNvSpPr>
          <p:nvPr/>
        </p:nvSpPr>
        <p:spPr bwMode="auto">
          <a:xfrm>
            <a:off x="874713" y="1027113"/>
            <a:ext cx="6737350" cy="1793875"/>
          </a:xfrm>
          <a:prstGeom prst="rect">
            <a:avLst/>
          </a:prstGeom>
          <a:noFill/>
          <a:ln w="9525">
            <a:noFill/>
            <a:miter lim="800000"/>
            <a:headEnd/>
            <a:tailEnd/>
          </a:ln>
          <a:effectLst/>
        </p:spPr>
        <p:txBody>
          <a:bodyPr anchor="ctr">
            <a:spAutoFit/>
          </a:bodyPr>
          <a:lstStyle/>
          <a:p>
            <a:pPr algn="just"/>
            <a:r>
              <a:rPr lang="es-MX" sz="1400" b="1">
                <a:latin typeface="Times New Roman" pitchFamily="18" charset="0"/>
              </a:rPr>
              <a:t>Materiales:</a:t>
            </a:r>
          </a:p>
          <a:p>
            <a:pPr algn="just"/>
            <a:r>
              <a:rPr lang="es-MX" sz="1400" b="1">
                <a:latin typeface="Times New Roman" pitchFamily="18" charset="0"/>
              </a:rPr>
              <a:t>ventilador de mesa o pedestal</a:t>
            </a:r>
          </a:p>
          <a:p>
            <a:pPr algn="just"/>
            <a:r>
              <a:rPr lang="es-MX" sz="1400" b="1">
                <a:latin typeface="Times New Roman" pitchFamily="18" charset="0"/>
              </a:rPr>
              <a:t>un puente rectificador</a:t>
            </a:r>
          </a:p>
          <a:p>
            <a:pPr algn="just"/>
            <a:r>
              <a:rPr lang="es-MX" sz="1400" b="1">
                <a:latin typeface="Times New Roman" pitchFamily="18" charset="0"/>
              </a:rPr>
              <a:t>un interruptor de 2 polos 2 tiros</a:t>
            </a:r>
          </a:p>
          <a:p>
            <a:pPr algn="just"/>
            <a:r>
              <a:rPr lang="es-MX" sz="1400" b="1">
                <a:latin typeface="Times New Roman" pitchFamily="18" charset="0"/>
              </a:rPr>
              <a:t>cables y tomacorriente</a:t>
            </a:r>
          </a:p>
          <a:p>
            <a:pPr algn="just"/>
            <a:r>
              <a:rPr lang="es-MX" sz="1400" b="1">
                <a:latin typeface="Times New Roman" pitchFamily="18" charset="0"/>
              </a:rPr>
              <a:t>cinta aislante. </a:t>
            </a:r>
          </a:p>
          <a:p>
            <a:pPr algn="just"/>
            <a:endParaRPr lang="es-MX" sz="1400" b="1">
              <a:latin typeface="Times New Roman" pitchFamily="18" charset="0"/>
            </a:endParaRPr>
          </a:p>
          <a:p>
            <a:pPr algn="just"/>
            <a:r>
              <a:rPr lang="es-MX" sz="1400" b="1">
                <a:latin typeface="Times New Roman" pitchFamily="18" charset="0"/>
              </a:rPr>
              <a:t>Conecta todo tal como se muestra en la figura no.6.</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154BC080-EF9F-4F3D-B6BE-712CAFD81343}" type="slidenum">
              <a:rPr lang="es-ES" smtClean="0"/>
              <a:pPr>
                <a:defRPr/>
              </a:pPr>
              <a:t>17</a:t>
            </a:fld>
            <a:endParaRPr lang="es-ES" dirty="0"/>
          </a:p>
        </p:txBody>
      </p:sp>
      <p:sp>
        <p:nvSpPr>
          <p:cNvPr id="5" name="Rectangle 6"/>
          <p:cNvSpPr>
            <a:spLocks noChangeArrowheads="1"/>
          </p:cNvSpPr>
          <p:nvPr/>
        </p:nvSpPr>
        <p:spPr bwMode="auto">
          <a:xfrm>
            <a:off x="460375" y="724469"/>
            <a:ext cx="5170676" cy="647700"/>
          </a:xfrm>
          <a:prstGeom prst="rect">
            <a:avLst/>
          </a:prstGeom>
          <a:noFill/>
          <a:ln w="12700">
            <a:noFill/>
            <a:miter lim="800000"/>
            <a:headEnd/>
            <a:tailEnd/>
          </a:ln>
          <a:effectLst/>
        </p:spPr>
        <p:txBody>
          <a:bodyPr lIns="90488" tIns="44450" rIns="90488" bIns="44450"/>
          <a:lstStyle/>
          <a:p>
            <a:pPr algn="just">
              <a:spcBef>
                <a:spcPct val="20000"/>
              </a:spcBef>
            </a:pPr>
            <a:r>
              <a:rPr lang="en-US" altLang="zh-TW" b="1" u="sng" dirty="0" err="1">
                <a:latin typeface="Times New Roman" pitchFamily="18" charset="0"/>
                <a:ea typeface="新細明體" charset="-120"/>
              </a:rPr>
              <a:t>Consecuencias</a:t>
            </a:r>
            <a:r>
              <a:rPr lang="en-US" altLang="zh-TW" b="1" u="sng" dirty="0">
                <a:latin typeface="Times New Roman" pitchFamily="18" charset="0"/>
                <a:ea typeface="新細明體" charset="-120"/>
              </a:rPr>
              <a:t> de la </a:t>
            </a:r>
            <a:r>
              <a:rPr lang="en-US" altLang="zh-TW" b="1" u="sng" dirty="0" err="1">
                <a:latin typeface="Times New Roman" pitchFamily="18" charset="0"/>
                <a:ea typeface="新細明體" charset="-120"/>
              </a:rPr>
              <a:t>Ley</a:t>
            </a:r>
            <a:r>
              <a:rPr lang="en-US" altLang="zh-TW" b="1" u="sng" dirty="0">
                <a:latin typeface="Times New Roman" pitchFamily="18" charset="0"/>
                <a:ea typeface="新細明體" charset="-120"/>
              </a:rPr>
              <a:t> de Faraday.</a:t>
            </a:r>
          </a:p>
          <a:p>
            <a:pPr algn="just">
              <a:spcBef>
                <a:spcPct val="20000"/>
              </a:spcBef>
            </a:pPr>
            <a:endParaRPr lang="en-US" altLang="zh-TW" b="1" u="sng" dirty="0">
              <a:latin typeface="Times New Roman" pitchFamily="18" charset="0"/>
              <a:ea typeface="新細明體" charset="-120"/>
            </a:endParaRPr>
          </a:p>
          <a:p>
            <a:pPr algn="just">
              <a:spcBef>
                <a:spcPct val="20000"/>
              </a:spcBef>
            </a:pPr>
            <a:r>
              <a:rPr lang="en-US" altLang="zh-TW" b="1" dirty="0">
                <a:latin typeface="Times New Roman" pitchFamily="18" charset="0"/>
                <a:ea typeface="新細明體" charset="-120"/>
              </a:rPr>
              <a:t>La </a:t>
            </a:r>
            <a:r>
              <a:rPr lang="en-US" altLang="zh-TW" b="1" dirty="0" err="1">
                <a:latin typeface="Times New Roman" pitchFamily="18" charset="0"/>
                <a:ea typeface="新細明體" charset="-120"/>
              </a:rPr>
              <a:t>Ley</a:t>
            </a:r>
            <a:r>
              <a:rPr lang="en-US" altLang="zh-TW" b="1" dirty="0">
                <a:latin typeface="Times New Roman" pitchFamily="18" charset="0"/>
                <a:ea typeface="新細明體" charset="-120"/>
              </a:rPr>
              <a:t> de Faraday </a:t>
            </a:r>
            <a:r>
              <a:rPr lang="en-US" altLang="zh-TW" b="1" dirty="0" err="1">
                <a:latin typeface="Times New Roman" pitchFamily="18" charset="0"/>
                <a:ea typeface="新細明體" charset="-120"/>
              </a:rPr>
              <a:t>trajo</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consigo</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consecuencias</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tanto</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experimentales</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como</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teóricas</a:t>
            </a:r>
            <a:r>
              <a:rPr lang="en-US" altLang="zh-TW" b="1" dirty="0">
                <a:latin typeface="Times New Roman" pitchFamily="18" charset="0"/>
                <a:ea typeface="新細明體" charset="-120"/>
              </a:rPr>
              <a:t>.</a:t>
            </a:r>
          </a:p>
          <a:p>
            <a:pPr algn="just">
              <a:spcBef>
                <a:spcPct val="20000"/>
              </a:spcBef>
            </a:pPr>
            <a:endParaRPr lang="en-US" altLang="zh-TW" b="1" dirty="0">
              <a:latin typeface="Times New Roman" pitchFamily="18" charset="0"/>
              <a:ea typeface="新細明體" charset="-120"/>
            </a:endParaRPr>
          </a:p>
          <a:p>
            <a:pPr algn="just">
              <a:spcBef>
                <a:spcPct val="20000"/>
              </a:spcBef>
            </a:pPr>
            <a:r>
              <a:rPr lang="en-US" altLang="zh-TW" b="1" dirty="0">
                <a:latin typeface="Times New Roman" pitchFamily="18" charset="0"/>
                <a:ea typeface="新細明體" charset="-120"/>
              </a:rPr>
              <a:t>En </a:t>
            </a:r>
            <a:r>
              <a:rPr lang="en-US" altLang="zh-TW" b="1" dirty="0" err="1">
                <a:latin typeface="Times New Roman" pitchFamily="18" charset="0"/>
                <a:ea typeface="新細明體" charset="-120"/>
              </a:rPr>
              <a:t>esta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sección</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discutiremos</a:t>
            </a:r>
            <a:r>
              <a:rPr lang="en-US" altLang="zh-TW" b="1" dirty="0">
                <a:latin typeface="Times New Roman" pitchFamily="18" charset="0"/>
                <a:ea typeface="新細明體" charset="-120"/>
              </a:rPr>
              <a:t> los </a:t>
            </a:r>
            <a:r>
              <a:rPr lang="en-US" altLang="zh-TW" b="1" dirty="0" err="1">
                <a:latin typeface="Times New Roman" pitchFamily="18" charset="0"/>
                <a:ea typeface="新細明體" charset="-120"/>
              </a:rPr>
              <a:t>aspectos</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prácticos</a:t>
            </a:r>
            <a:r>
              <a:rPr lang="en-US" altLang="zh-TW" b="1" dirty="0">
                <a:latin typeface="Times New Roman" pitchFamily="18" charset="0"/>
                <a:ea typeface="新細明體" charset="-120"/>
              </a:rPr>
              <a:t> de la </a:t>
            </a:r>
            <a:r>
              <a:rPr lang="en-US" altLang="zh-TW" b="1" dirty="0" err="1">
                <a:latin typeface="Times New Roman" pitchFamily="18" charset="0"/>
                <a:ea typeface="新細明體" charset="-120"/>
              </a:rPr>
              <a:t>Ley</a:t>
            </a:r>
            <a:r>
              <a:rPr lang="en-US" altLang="zh-TW" b="1" dirty="0">
                <a:latin typeface="Times New Roman" pitchFamily="18" charset="0"/>
                <a:ea typeface="新細明體" charset="-120"/>
              </a:rPr>
              <a:t> de Faraday. </a:t>
            </a:r>
            <a:r>
              <a:rPr lang="en-US" altLang="zh-TW" b="1" dirty="0" err="1">
                <a:latin typeface="Times New Roman" pitchFamily="18" charset="0"/>
                <a:ea typeface="新細明體" charset="-120"/>
              </a:rPr>
              <a:t>Consideremos</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una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circular y </a:t>
            </a:r>
            <a:r>
              <a:rPr lang="en-US" altLang="zh-TW" b="1" dirty="0" err="1">
                <a:latin typeface="Times New Roman" pitchFamily="18" charset="0"/>
                <a:ea typeface="新細明體" charset="-120"/>
              </a:rPr>
              <a:t>otra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cuadrada</a:t>
            </a:r>
            <a:r>
              <a:rPr lang="en-US" altLang="zh-TW" b="1" dirty="0">
                <a:latin typeface="Times New Roman" pitchFamily="18" charset="0"/>
                <a:ea typeface="新細明體" charset="-120"/>
              </a:rPr>
              <a:t>, y dos </a:t>
            </a:r>
            <a:r>
              <a:rPr lang="en-US" altLang="zh-TW" b="1" dirty="0" err="1">
                <a:latin typeface="Times New Roman" pitchFamily="18" charset="0"/>
                <a:ea typeface="新細明體" charset="-120"/>
              </a:rPr>
              <a:t>situaciones</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experimentales</a:t>
            </a:r>
            <a:r>
              <a:rPr lang="en-US" altLang="zh-TW" b="1" dirty="0">
                <a:latin typeface="Times New Roman" pitchFamily="18" charset="0"/>
                <a:ea typeface="新細明體" charset="-120"/>
              </a:rPr>
              <a:t>: a)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fija</a:t>
            </a:r>
            <a:r>
              <a:rPr lang="en-US" altLang="zh-TW" b="1" dirty="0">
                <a:latin typeface="Times New Roman" pitchFamily="18" charset="0"/>
                <a:ea typeface="新細明體" charset="-120"/>
              </a:rPr>
              <a:t> con </a:t>
            </a:r>
            <a:r>
              <a:rPr lang="en-US" altLang="zh-TW" b="1" dirty="0" err="1">
                <a:latin typeface="Times New Roman" pitchFamily="18" charset="0"/>
                <a:ea typeface="新細明體" charset="-120"/>
              </a:rPr>
              <a:t>imán</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moviéndose</a:t>
            </a:r>
            <a:r>
              <a:rPr lang="en-US" altLang="zh-TW" b="1" dirty="0">
                <a:latin typeface="Times New Roman" pitchFamily="18" charset="0"/>
                <a:ea typeface="新細明體" charset="-120"/>
              </a:rPr>
              <a:t> a lo largo del </a:t>
            </a:r>
            <a:r>
              <a:rPr lang="en-US" altLang="zh-TW" b="1" dirty="0" err="1">
                <a:latin typeface="Times New Roman" pitchFamily="18" charset="0"/>
                <a:ea typeface="新細明體" charset="-120"/>
              </a:rPr>
              <a:t>eje</a:t>
            </a:r>
            <a:r>
              <a:rPr lang="en-US" altLang="zh-TW" b="1" dirty="0">
                <a:latin typeface="Times New Roman" pitchFamily="18" charset="0"/>
                <a:ea typeface="新細明體" charset="-120"/>
              </a:rPr>
              <a:t> de la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con </a:t>
            </a:r>
            <a:r>
              <a:rPr lang="en-US" altLang="zh-TW" b="1" dirty="0" err="1">
                <a:latin typeface="Times New Roman" pitchFamily="18" charset="0"/>
                <a:ea typeface="新細明體" charset="-120"/>
              </a:rPr>
              <a:t>frecuencia</a:t>
            </a:r>
            <a:r>
              <a:rPr lang="en-US" altLang="zh-TW" b="1" dirty="0">
                <a:latin typeface="Times New Roman" pitchFamily="18" charset="0"/>
                <a:ea typeface="新細明體" charset="-120"/>
              </a:rPr>
              <a:t> angular </a:t>
            </a:r>
            <a:r>
              <a:rPr lang="en-US" altLang="zh-TW" b="1" i="1" dirty="0">
                <a:latin typeface="Times New Roman" pitchFamily="18" charset="0"/>
                <a:ea typeface="新細明體" charset="-120"/>
                <a:sym typeface="Symbol"/>
              </a:rPr>
              <a:t> = </a:t>
            </a:r>
            <a:r>
              <a:rPr lang="en-US" altLang="zh-TW" b="1" dirty="0">
                <a:latin typeface="Times New Roman" pitchFamily="18" charset="0"/>
                <a:ea typeface="新細明體" charset="-120"/>
                <a:sym typeface="Symbol"/>
              </a:rPr>
              <a:t>2 </a:t>
            </a:r>
            <a:r>
              <a:rPr lang="en-US" altLang="zh-TW" b="1" i="1" dirty="0">
                <a:latin typeface="Times New Roman" pitchFamily="18" charset="0"/>
                <a:ea typeface="新細明體" charset="-120"/>
                <a:sym typeface="Symbol"/>
              </a:rPr>
              <a:t>f</a:t>
            </a:r>
            <a:r>
              <a:rPr lang="en-US" altLang="zh-TW" b="1" dirty="0">
                <a:latin typeface="Times New Roman" pitchFamily="18" charset="0"/>
                <a:ea typeface="新細明體" charset="-120"/>
                <a:sym typeface="Symbol"/>
              </a:rPr>
              <a:t>; b) campo </a:t>
            </a:r>
            <a:r>
              <a:rPr lang="en-US" altLang="zh-TW" b="1" dirty="0" err="1">
                <a:latin typeface="Times New Roman" pitchFamily="18" charset="0"/>
                <a:ea typeface="新細明體" charset="-120"/>
                <a:sym typeface="Symbol"/>
              </a:rPr>
              <a:t>fijo</a:t>
            </a:r>
            <a:r>
              <a:rPr lang="en-US" altLang="zh-TW" b="1" dirty="0">
                <a:latin typeface="Times New Roman" pitchFamily="18" charset="0"/>
                <a:ea typeface="新細明體" charset="-120"/>
                <a:sym typeface="Symbol"/>
              </a:rPr>
              <a:t> y </a:t>
            </a:r>
            <a:r>
              <a:rPr lang="en-US" altLang="zh-TW" b="1" dirty="0" err="1">
                <a:latin typeface="Times New Roman" pitchFamily="18" charset="0"/>
                <a:ea typeface="新細明體" charset="-120"/>
                <a:sym typeface="Symbol"/>
              </a:rPr>
              <a:t>bobina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oscilando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respecto</a:t>
            </a:r>
            <a:r>
              <a:rPr lang="en-US" altLang="zh-TW" b="1" dirty="0">
                <a:latin typeface="Times New Roman" pitchFamily="18" charset="0"/>
                <a:ea typeface="新細明體" charset="-120"/>
                <a:sym typeface="Symbol"/>
              </a:rPr>
              <a:t> a la </a:t>
            </a:r>
            <a:r>
              <a:rPr lang="en-US" altLang="zh-TW" b="1" dirty="0" err="1">
                <a:latin typeface="Times New Roman" pitchFamily="18" charset="0"/>
                <a:ea typeface="新細明體" charset="-120"/>
                <a:sym typeface="Symbol"/>
              </a:rPr>
              <a:t>dirección</a:t>
            </a:r>
            <a:r>
              <a:rPr lang="en-US" altLang="zh-TW" b="1" dirty="0">
                <a:latin typeface="Times New Roman" pitchFamily="18" charset="0"/>
                <a:ea typeface="新細明體" charset="-120"/>
                <a:sym typeface="Symbol"/>
              </a:rPr>
              <a:t> del campo.</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Se </a:t>
            </a:r>
            <a:r>
              <a:rPr lang="en-US" altLang="zh-TW" b="1" dirty="0" err="1">
                <a:latin typeface="Times New Roman" pitchFamily="18" charset="0"/>
                <a:ea typeface="新細明體" charset="-120"/>
                <a:sym typeface="Symbol"/>
              </a:rPr>
              <a:t>desea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determinar</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fuerza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electromotriz</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inducida</a:t>
            </a:r>
            <a:r>
              <a:rPr lang="en-US" altLang="zh-TW" b="1">
                <a:latin typeface="Times New Roman" pitchFamily="18" charset="0"/>
                <a:ea typeface="新細明體" charset="-120"/>
                <a:sym typeface="Symbol"/>
              </a:rPr>
              <a:t> en </a:t>
            </a:r>
            <a:r>
              <a:rPr lang="en-US" altLang="zh-TW" b="1" dirty="0">
                <a:latin typeface="Times New Roman" pitchFamily="18" charset="0"/>
                <a:ea typeface="新細明體" charset="-120"/>
                <a:sym typeface="Symbol"/>
              </a:rPr>
              <a:t>ambos </a:t>
            </a:r>
            <a:r>
              <a:rPr lang="en-US" altLang="zh-TW" b="1" dirty="0" err="1">
                <a:latin typeface="Times New Roman" pitchFamily="18" charset="0"/>
                <a:ea typeface="新細明體" charset="-120"/>
                <a:sym typeface="Symbol"/>
              </a:rPr>
              <a:t>experimentos</a:t>
            </a:r>
            <a:r>
              <a:rPr lang="en-US" altLang="zh-TW" b="1" dirty="0">
                <a:latin typeface="Times New Roman" pitchFamily="18" charset="0"/>
                <a:ea typeface="新細明體" charset="-120"/>
                <a:sym typeface="Symbol"/>
              </a:rPr>
              <a:t>.</a:t>
            </a:r>
            <a:endParaRPr lang="en-US" altLang="zh-TW" b="1" dirty="0">
              <a:latin typeface="Times New Roman" pitchFamily="18" charset="0"/>
              <a:ea typeface="新細明體" charset="-120"/>
            </a:endParaRPr>
          </a:p>
        </p:txBody>
      </p:sp>
      <p:sp>
        <p:nvSpPr>
          <p:cNvPr id="240646" name="AutoShape 6" descr="Que son las bobinas y sus tipos - Ingeniería Meca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240647" name="Picture 7"/>
          <p:cNvPicPr>
            <a:picLocks noChangeAspect="1" noChangeArrowheads="1"/>
          </p:cNvPicPr>
          <p:nvPr/>
        </p:nvPicPr>
        <p:blipFill>
          <a:blip r:embed="rId2"/>
          <a:srcRect/>
          <a:stretch>
            <a:fillRect/>
          </a:stretch>
        </p:blipFill>
        <p:spPr bwMode="auto">
          <a:xfrm>
            <a:off x="6464607" y="399281"/>
            <a:ext cx="2222193" cy="2346275"/>
          </a:xfrm>
          <a:prstGeom prst="rect">
            <a:avLst/>
          </a:prstGeom>
          <a:noFill/>
          <a:ln w="9525">
            <a:noFill/>
            <a:miter lim="800000"/>
            <a:headEnd/>
            <a:tailEnd/>
          </a:ln>
          <a:effectLst/>
        </p:spPr>
      </p:pic>
      <p:pic>
        <p:nvPicPr>
          <p:cNvPr id="240649" name="Picture 9"/>
          <p:cNvPicPr>
            <a:picLocks noChangeAspect="1" noChangeArrowheads="1"/>
          </p:cNvPicPr>
          <p:nvPr/>
        </p:nvPicPr>
        <p:blipFill>
          <a:blip r:embed="rId3"/>
          <a:srcRect/>
          <a:stretch>
            <a:fillRect/>
          </a:stretch>
        </p:blipFill>
        <p:spPr bwMode="auto">
          <a:xfrm>
            <a:off x="6783104" y="3227699"/>
            <a:ext cx="1790700" cy="2400300"/>
          </a:xfrm>
          <a:prstGeom prst="rect">
            <a:avLst/>
          </a:prstGeom>
          <a:noFill/>
          <a:ln w="9525">
            <a:noFill/>
            <a:miter lim="800000"/>
            <a:headEnd/>
            <a:tailEnd/>
          </a:ln>
          <a:effectLst/>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154BC080-EF9F-4F3D-B6BE-712CAFD81343}" type="slidenum">
              <a:rPr lang="es-ES" smtClean="0"/>
              <a:pPr>
                <a:defRPr/>
              </a:pPr>
              <a:t>18</a:t>
            </a:fld>
            <a:endParaRPr lang="es-ES" dirty="0"/>
          </a:p>
        </p:txBody>
      </p:sp>
      <p:sp>
        <p:nvSpPr>
          <p:cNvPr id="5" name="Rectangle 6"/>
          <p:cNvSpPr>
            <a:spLocks noChangeArrowheads="1"/>
          </p:cNvSpPr>
          <p:nvPr/>
        </p:nvSpPr>
        <p:spPr bwMode="auto">
          <a:xfrm>
            <a:off x="460374" y="400619"/>
            <a:ext cx="8226425" cy="647700"/>
          </a:xfrm>
          <a:prstGeom prst="rect">
            <a:avLst/>
          </a:prstGeom>
          <a:noFill/>
          <a:ln w="12700">
            <a:noFill/>
            <a:miter lim="800000"/>
            <a:headEnd/>
            <a:tailEnd/>
          </a:ln>
          <a:effectLst/>
        </p:spPr>
        <p:txBody>
          <a:bodyPr lIns="90488" tIns="44450" rIns="90488" bIns="44450"/>
          <a:lstStyle/>
          <a:p>
            <a:pPr algn="just">
              <a:spcBef>
                <a:spcPct val="20000"/>
              </a:spcBef>
            </a:pPr>
            <a:r>
              <a:rPr lang="en-US" altLang="zh-TW" b="1" u="sng" dirty="0" err="1">
                <a:latin typeface="Times New Roman" pitchFamily="18" charset="0"/>
                <a:ea typeface="新細明體" charset="-120"/>
              </a:rPr>
              <a:t>Experimento</a:t>
            </a:r>
            <a:r>
              <a:rPr lang="en-US" altLang="zh-TW" b="1" u="sng" dirty="0">
                <a:latin typeface="Times New Roman" pitchFamily="18" charset="0"/>
                <a:ea typeface="新細明體" charset="-120"/>
              </a:rPr>
              <a:t> (a).</a:t>
            </a:r>
          </a:p>
          <a:p>
            <a:pPr algn="just">
              <a:spcBef>
                <a:spcPct val="20000"/>
              </a:spcBef>
            </a:pPr>
            <a:endParaRPr lang="en-US" altLang="zh-TW" b="1" u="sng" dirty="0">
              <a:latin typeface="Times New Roman" pitchFamily="18" charset="0"/>
              <a:ea typeface="新細明體" charset="-120"/>
            </a:endParaRPr>
          </a:p>
          <a:p>
            <a:pPr algn="just">
              <a:spcBef>
                <a:spcPct val="20000"/>
              </a:spcBef>
            </a:pP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fija</a:t>
            </a:r>
            <a:r>
              <a:rPr lang="en-US" altLang="zh-TW" b="1" dirty="0">
                <a:latin typeface="Times New Roman" pitchFamily="18" charset="0"/>
                <a:ea typeface="新細明體" charset="-120"/>
              </a:rPr>
              <a:t> con </a:t>
            </a:r>
            <a:r>
              <a:rPr lang="en-US" altLang="zh-TW" b="1" dirty="0" err="1">
                <a:latin typeface="Times New Roman" pitchFamily="18" charset="0"/>
                <a:ea typeface="新細明體" charset="-120"/>
              </a:rPr>
              <a:t>imán</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moviéndose</a:t>
            </a:r>
            <a:r>
              <a:rPr lang="en-US" altLang="zh-TW" b="1" dirty="0">
                <a:latin typeface="Times New Roman" pitchFamily="18" charset="0"/>
                <a:ea typeface="新細明體" charset="-120"/>
              </a:rPr>
              <a:t> a lo largo del </a:t>
            </a:r>
            <a:r>
              <a:rPr lang="en-US" altLang="zh-TW" b="1" dirty="0" err="1">
                <a:latin typeface="Times New Roman" pitchFamily="18" charset="0"/>
                <a:ea typeface="新細明體" charset="-120"/>
              </a:rPr>
              <a:t>eje</a:t>
            </a:r>
            <a:r>
              <a:rPr lang="en-US" altLang="zh-TW" b="1" dirty="0">
                <a:latin typeface="Times New Roman" pitchFamily="18" charset="0"/>
                <a:ea typeface="新細明體" charset="-120"/>
              </a:rPr>
              <a:t> de la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con </a:t>
            </a:r>
            <a:r>
              <a:rPr lang="en-US" altLang="zh-TW" b="1" dirty="0" err="1">
                <a:latin typeface="Times New Roman" pitchFamily="18" charset="0"/>
                <a:ea typeface="新細明體" charset="-120"/>
              </a:rPr>
              <a:t>frecuencia</a:t>
            </a:r>
            <a:r>
              <a:rPr lang="en-US" altLang="zh-TW" b="1" dirty="0">
                <a:latin typeface="Times New Roman" pitchFamily="18" charset="0"/>
                <a:ea typeface="新細明體" charset="-120"/>
              </a:rPr>
              <a:t> angular </a:t>
            </a:r>
            <a:r>
              <a:rPr lang="en-US" altLang="zh-TW" b="1" i="1" dirty="0">
                <a:latin typeface="Times New Roman" pitchFamily="18" charset="0"/>
                <a:ea typeface="新細明體" charset="-120"/>
                <a:sym typeface="Symbol"/>
              </a:rPr>
              <a:t> = </a:t>
            </a:r>
            <a:r>
              <a:rPr lang="en-US" altLang="zh-TW" b="1" dirty="0">
                <a:latin typeface="Times New Roman" pitchFamily="18" charset="0"/>
                <a:ea typeface="新細明體" charset="-120"/>
                <a:sym typeface="Symbol"/>
              </a:rPr>
              <a:t>2 </a:t>
            </a:r>
            <a:r>
              <a:rPr lang="en-US" altLang="zh-TW" b="1" i="1" dirty="0">
                <a:latin typeface="Times New Roman" pitchFamily="18" charset="0"/>
                <a:ea typeface="新細明體" charset="-120"/>
                <a:sym typeface="Symbol"/>
              </a:rPr>
              <a:t>f.</a:t>
            </a: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Aplicando</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Ley</a:t>
            </a:r>
            <a:r>
              <a:rPr lang="en-US" altLang="zh-TW" b="1" dirty="0">
                <a:latin typeface="Times New Roman" pitchFamily="18" charset="0"/>
                <a:ea typeface="新細明體" charset="-120"/>
                <a:sym typeface="Symbol"/>
              </a:rPr>
              <a:t> de Faraday:</a:t>
            </a:r>
          </a:p>
          <a:p>
            <a:pPr algn="just">
              <a:spcBef>
                <a:spcPct val="20000"/>
              </a:spcBef>
            </a:pPr>
            <a:endParaRPr lang="en-US" altLang="zh-TW" b="1" dirty="0">
              <a:latin typeface="Times New Roman" pitchFamily="18" charset="0"/>
              <a:ea typeface="新細明體" charset="-120"/>
              <a:sym typeface="Symbol"/>
            </a:endParaRPr>
          </a:p>
        </p:txBody>
      </p:sp>
      <p:graphicFrame>
        <p:nvGraphicFramePr>
          <p:cNvPr id="240642" name="Object 2"/>
          <p:cNvGraphicFramePr>
            <a:graphicFrameLocks noChangeAspect="1"/>
          </p:cNvGraphicFramePr>
          <p:nvPr/>
        </p:nvGraphicFramePr>
        <p:xfrm>
          <a:off x="684213" y="5389563"/>
          <a:ext cx="7359650" cy="682625"/>
        </p:xfrm>
        <a:graphic>
          <a:graphicData uri="http://schemas.openxmlformats.org/presentationml/2006/ole">
            <mc:AlternateContent xmlns:mc="http://schemas.openxmlformats.org/markup-compatibility/2006">
              <mc:Choice xmlns:v="urn:schemas-microsoft-com:vml" Requires="v">
                <p:oleObj spid="_x0000_s247815" name="Ecuación" r:id="rId3" imgW="4762440" imgH="444240" progId="Equation.3">
                  <p:embed/>
                </p:oleObj>
              </mc:Choice>
              <mc:Fallback>
                <p:oleObj name="Ecuación" r:id="rId3" imgW="476244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389563"/>
                        <a:ext cx="7359650" cy="682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6" name="AutoShape 6" descr="Que son las bobinas y sus tipos - Ingeniería Meca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grpSp>
        <p:nvGrpSpPr>
          <p:cNvPr id="12" name="11 Grupo"/>
          <p:cNvGrpSpPr/>
          <p:nvPr/>
        </p:nvGrpSpPr>
        <p:grpSpPr>
          <a:xfrm>
            <a:off x="1528545" y="2019872"/>
            <a:ext cx="5841242" cy="2456597"/>
            <a:chOff x="1760561" y="1842448"/>
            <a:chExt cx="5841242" cy="2456597"/>
          </a:xfrm>
        </p:grpSpPr>
        <p:pic>
          <p:nvPicPr>
            <p:cNvPr id="247811" name="Picture 3"/>
            <p:cNvPicPr>
              <a:picLocks noChangeAspect="1" noChangeArrowheads="1"/>
            </p:cNvPicPr>
            <p:nvPr/>
          </p:nvPicPr>
          <p:blipFill>
            <a:blip r:embed="rId5"/>
            <a:srcRect/>
            <a:stretch>
              <a:fillRect/>
            </a:stretch>
          </p:blipFill>
          <p:spPr bwMode="auto">
            <a:xfrm>
              <a:off x="2230079" y="2141750"/>
              <a:ext cx="4323121" cy="1870691"/>
            </a:xfrm>
            <a:prstGeom prst="rect">
              <a:avLst/>
            </a:prstGeom>
            <a:noFill/>
            <a:ln w="9525">
              <a:noFill/>
              <a:miter lim="800000"/>
              <a:headEnd/>
              <a:tailEnd/>
            </a:ln>
            <a:effectLst/>
          </p:spPr>
        </p:pic>
        <p:graphicFrame>
          <p:nvGraphicFramePr>
            <p:cNvPr id="247812" name="Object 4"/>
            <p:cNvGraphicFramePr>
              <a:graphicFrameLocks noChangeAspect="1"/>
            </p:cNvGraphicFramePr>
            <p:nvPr/>
          </p:nvGraphicFramePr>
          <p:xfrm>
            <a:off x="5785091" y="2475289"/>
            <a:ext cx="1536700" cy="377825"/>
          </p:xfrm>
          <a:graphic>
            <a:graphicData uri="http://schemas.openxmlformats.org/presentationml/2006/ole">
              <mc:AlternateContent xmlns:mc="http://schemas.openxmlformats.org/markup-compatibility/2006">
                <mc:Choice xmlns:v="urn:schemas-microsoft-com:vml" Requires="v">
                  <p:oleObj spid="_x0000_s247816" name="Ecuación" r:id="rId6" imgW="1028520" imgH="253800" progId="Equation.3">
                    <p:embed/>
                  </p:oleObj>
                </mc:Choice>
                <mc:Fallback>
                  <p:oleObj name="Ecuación" r:id="rId6" imgW="1028520" imgH="2538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5091" y="2475289"/>
                          <a:ext cx="1536700" cy="3778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Rectángulo"/>
            <p:cNvSpPr/>
            <p:nvPr/>
          </p:nvSpPr>
          <p:spPr>
            <a:xfrm>
              <a:off x="1760561" y="1842448"/>
              <a:ext cx="5841242" cy="2456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154BC080-EF9F-4F3D-B6BE-712CAFD81343}" type="slidenum">
              <a:rPr lang="es-ES" smtClean="0"/>
              <a:pPr>
                <a:defRPr/>
              </a:pPr>
              <a:t>19</a:t>
            </a:fld>
            <a:endParaRPr lang="es-ES" dirty="0"/>
          </a:p>
        </p:txBody>
      </p:sp>
      <p:graphicFrame>
        <p:nvGraphicFramePr>
          <p:cNvPr id="240642" name="Object 2"/>
          <p:cNvGraphicFramePr>
            <a:graphicFrameLocks noChangeAspect="1"/>
          </p:cNvGraphicFramePr>
          <p:nvPr/>
        </p:nvGraphicFramePr>
        <p:xfrm>
          <a:off x="572154" y="1583853"/>
          <a:ext cx="3999837" cy="831464"/>
        </p:xfrm>
        <a:graphic>
          <a:graphicData uri="http://schemas.openxmlformats.org/presentationml/2006/ole">
            <mc:AlternateContent xmlns:mc="http://schemas.openxmlformats.org/markup-compatibility/2006">
              <mc:Choice xmlns:v="urn:schemas-microsoft-com:vml" Requires="v">
                <p:oleObj spid="_x0000_s252932" name="Ecuación" r:id="rId3" imgW="2425680" imgH="507960" progId="Equation.3">
                  <p:embed/>
                </p:oleObj>
              </mc:Choice>
              <mc:Fallback>
                <p:oleObj name="Ecuación" r:id="rId3" imgW="242568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54" y="1583853"/>
                        <a:ext cx="3999837" cy="83146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6" name="AutoShape 6" descr="Que son las bobinas y sus tipos - Ingeniería Meca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24" name="Rectangle 6"/>
          <p:cNvSpPr>
            <a:spLocks noChangeArrowheads="1"/>
          </p:cNvSpPr>
          <p:nvPr/>
        </p:nvSpPr>
        <p:spPr bwMode="auto">
          <a:xfrm>
            <a:off x="242006" y="400619"/>
            <a:ext cx="8226425" cy="647700"/>
          </a:xfrm>
          <a:prstGeom prst="rect">
            <a:avLst/>
          </a:prstGeom>
          <a:noFill/>
          <a:ln w="12700">
            <a:noFill/>
            <a:miter lim="800000"/>
            <a:headEnd/>
            <a:tailEnd/>
          </a:ln>
          <a:effectLst/>
        </p:spPr>
        <p:txBody>
          <a:bodyPr lIns="90488" tIns="44450" rIns="90488" bIns="44450"/>
          <a:lstStyle/>
          <a:p>
            <a:pPr algn="just">
              <a:spcBef>
                <a:spcPct val="20000"/>
              </a:spcBef>
            </a:pPr>
            <a:r>
              <a:rPr lang="en-US" altLang="zh-TW" b="1" dirty="0">
                <a:latin typeface="Times New Roman" pitchFamily="18" charset="0"/>
                <a:ea typeface="新細明體" charset="-120"/>
                <a:sym typeface="Symbol"/>
              </a:rPr>
              <a:t>Si </a:t>
            </a:r>
            <a:r>
              <a:rPr lang="en-US" altLang="zh-TW" b="1" dirty="0" err="1">
                <a:latin typeface="Times New Roman" pitchFamily="18" charset="0"/>
                <a:ea typeface="新細明體" charset="-120"/>
                <a:sym typeface="Symbol"/>
              </a:rPr>
              <a:t>las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bobinas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tienen</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las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dimensiones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transversales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indicadas</a:t>
            </a: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en la </a:t>
            </a:r>
            <a:r>
              <a:rPr lang="en-US" altLang="zh-TW" b="1" dirty="0" err="1">
                <a:latin typeface="Times New Roman" pitchFamily="18" charset="0"/>
                <a:ea typeface="新細明體" charset="-120"/>
                <a:sym typeface="Symbol"/>
              </a:rPr>
              <a:t>Figura</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fuerza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electromotriz</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inducida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en </a:t>
            </a:r>
            <a:r>
              <a:rPr lang="en-US" altLang="zh-TW" b="1" dirty="0" err="1">
                <a:latin typeface="Times New Roman" pitchFamily="18" charset="0"/>
                <a:ea typeface="新細明體" charset="-120"/>
                <a:sym typeface="Symbol"/>
              </a:rPr>
              <a:t>cada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caso</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p:txBody>
      </p:sp>
      <p:sp>
        <p:nvSpPr>
          <p:cNvPr id="27" name="Rectangle 6"/>
          <p:cNvSpPr>
            <a:spLocks noChangeArrowheads="1"/>
          </p:cNvSpPr>
          <p:nvPr/>
        </p:nvSpPr>
        <p:spPr bwMode="auto">
          <a:xfrm>
            <a:off x="242007" y="2796982"/>
            <a:ext cx="8226425" cy="647700"/>
          </a:xfrm>
          <a:prstGeom prst="rect">
            <a:avLst/>
          </a:prstGeom>
          <a:noFill/>
          <a:ln w="12700">
            <a:noFill/>
            <a:miter lim="800000"/>
            <a:headEnd/>
            <a:tailEnd/>
          </a:ln>
          <a:effectLst/>
        </p:spPr>
        <p:txBody>
          <a:bodyPr lIns="90488" tIns="44450" rIns="90488" bIns="44450"/>
          <a:lstStyle/>
          <a:p>
            <a:pPr algn="just">
              <a:spcBef>
                <a:spcPct val="20000"/>
              </a:spcBef>
            </a:pPr>
            <a:r>
              <a:rPr lang="en-US" altLang="zh-TW" b="1" dirty="0">
                <a:latin typeface="Times New Roman" pitchFamily="18" charset="0"/>
                <a:ea typeface="新細明體" charset="-120"/>
                <a:sym typeface="Symbol"/>
              </a:rPr>
              <a:t>La </a:t>
            </a:r>
            <a:r>
              <a:rPr lang="en-US" altLang="zh-TW" b="1" dirty="0" err="1">
                <a:latin typeface="Times New Roman" pitchFamily="18" charset="0"/>
                <a:ea typeface="新細明體" charset="-120"/>
                <a:sym typeface="Symbol"/>
              </a:rPr>
              <a:t>fuerza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electromotriz</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indicida</a:t>
            </a:r>
            <a:r>
              <a:rPr lang="en-US" altLang="zh-TW" b="1" dirty="0">
                <a:latin typeface="Times New Roman" pitchFamily="18" charset="0"/>
                <a:ea typeface="新細明體" charset="-120"/>
                <a:sym typeface="Symbol"/>
              </a:rPr>
              <a:t> en la </a:t>
            </a:r>
            <a:r>
              <a:rPr lang="en-US" altLang="zh-TW" b="1" dirty="0" err="1">
                <a:latin typeface="Times New Roman" pitchFamily="18" charset="0"/>
                <a:ea typeface="新細明體" charset="-120"/>
                <a:sym typeface="Symbol"/>
              </a:rPr>
              <a:t>bobina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cuadrada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4/ </a:t>
            </a:r>
            <a:r>
              <a:rPr lang="en-US" altLang="zh-TW" b="1" dirty="0" err="1">
                <a:latin typeface="Times New Roman" pitchFamily="18" charset="0"/>
                <a:ea typeface="新細明體" charset="-120"/>
                <a:sym typeface="Symbol"/>
              </a:rPr>
              <a:t>veces</a:t>
            </a:r>
            <a:r>
              <a:rPr lang="en-US" altLang="zh-TW" b="1" dirty="0">
                <a:latin typeface="Times New Roman" pitchFamily="18" charset="0"/>
                <a:ea typeface="新細明體" charset="-120"/>
                <a:sym typeface="Symbol"/>
              </a:rPr>
              <a:t> mayor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en la </a:t>
            </a:r>
            <a:r>
              <a:rPr lang="en-US" altLang="zh-TW" b="1" dirty="0" err="1">
                <a:latin typeface="Times New Roman" pitchFamily="18" charset="0"/>
                <a:ea typeface="新細明體" charset="-120"/>
                <a:sym typeface="Symbol"/>
              </a:rPr>
              <a:t>bobina</a:t>
            </a:r>
            <a:r>
              <a:rPr lang="en-US" altLang="zh-TW" b="1" dirty="0">
                <a:latin typeface="Times New Roman" pitchFamily="18" charset="0"/>
                <a:ea typeface="新細明體" charset="-120"/>
                <a:sym typeface="Symbol"/>
              </a:rPr>
              <a:t> circular, con lo </a:t>
            </a:r>
            <a:r>
              <a:rPr lang="en-US" altLang="zh-TW" b="1" dirty="0" err="1">
                <a:latin typeface="Times New Roman" pitchFamily="18" charset="0"/>
                <a:ea typeface="新細明體" charset="-120"/>
                <a:sym typeface="Symbol"/>
              </a:rPr>
              <a:t>cual</a:t>
            </a:r>
            <a:r>
              <a:rPr lang="en-US" altLang="zh-TW" b="1" dirty="0">
                <a:latin typeface="Times New Roman" pitchFamily="18" charset="0"/>
                <a:ea typeface="新細明體" charset="-120"/>
                <a:sym typeface="Symbol"/>
              </a:rPr>
              <a:t>, la</a:t>
            </a:r>
          </a:p>
          <a:p>
            <a:pPr algn="just">
              <a:spcBef>
                <a:spcPct val="20000"/>
              </a:spcBef>
            </a:pP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inducida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también</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será</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cuatro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veces</a:t>
            </a:r>
            <a:r>
              <a:rPr lang="en-US" altLang="zh-TW" b="1" dirty="0">
                <a:latin typeface="Times New Roman" pitchFamily="18" charset="0"/>
                <a:ea typeface="新細明體" charset="-120"/>
                <a:sym typeface="Symbol"/>
              </a:rPr>
              <a:t> mayor.</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Si se </a:t>
            </a:r>
            <a:r>
              <a:rPr lang="en-US" altLang="zh-TW" b="1" dirty="0" err="1">
                <a:latin typeface="Times New Roman" pitchFamily="18" charset="0"/>
                <a:ea typeface="新細明體" charset="-120"/>
                <a:sym typeface="Symbol"/>
              </a:rPr>
              <a:t>invierte</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situación</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decir</a:t>
            </a:r>
            <a:r>
              <a:rPr lang="en-US" altLang="zh-TW" b="1" dirty="0">
                <a:latin typeface="Times New Roman" pitchFamily="18" charset="0"/>
                <a:ea typeface="新細明體" charset="-120"/>
                <a:sym typeface="Symbol"/>
              </a:rPr>
              <a:t>, el </a:t>
            </a:r>
            <a:r>
              <a:rPr lang="en-US" altLang="zh-TW" b="1" dirty="0" err="1">
                <a:latin typeface="Times New Roman" pitchFamily="18" charset="0"/>
                <a:ea typeface="新細明體" charset="-120"/>
                <a:sym typeface="Symbol"/>
              </a:rPr>
              <a:t>área</a:t>
            </a:r>
            <a:r>
              <a:rPr lang="en-US" altLang="zh-TW" b="1" dirty="0">
                <a:latin typeface="Times New Roman" pitchFamily="18" charset="0"/>
                <a:ea typeface="新細明體" charset="-120"/>
                <a:sym typeface="Symbol"/>
              </a:rPr>
              <a:t> de la </a:t>
            </a:r>
            <a:r>
              <a:rPr lang="en-US" altLang="zh-TW" b="1" dirty="0" err="1">
                <a:latin typeface="Times New Roman" pitchFamily="18" charset="0"/>
                <a:ea typeface="新細明體" charset="-120"/>
                <a:sym typeface="Symbol"/>
              </a:rPr>
              <a:t>bobina</a:t>
            </a:r>
            <a:endParaRPr lang="en-US" altLang="zh-TW" b="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cuadrada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menor</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el </a:t>
            </a:r>
            <a:r>
              <a:rPr lang="en-US" altLang="zh-TW" b="1" dirty="0" err="1">
                <a:latin typeface="Times New Roman" pitchFamily="18" charset="0"/>
                <a:ea typeface="新細明體" charset="-120"/>
                <a:sym typeface="Symbol"/>
              </a:rPr>
              <a:t>área</a:t>
            </a:r>
            <a:r>
              <a:rPr lang="en-US" altLang="zh-TW" b="1" dirty="0">
                <a:latin typeface="Times New Roman" pitchFamily="18" charset="0"/>
                <a:ea typeface="新細明體" charset="-120"/>
                <a:sym typeface="Symbol"/>
              </a:rPr>
              <a:t> de la </a:t>
            </a:r>
            <a:r>
              <a:rPr lang="en-US" altLang="zh-TW" b="1" dirty="0" err="1">
                <a:latin typeface="Times New Roman" pitchFamily="18" charset="0"/>
                <a:ea typeface="新細明體" charset="-120"/>
                <a:sym typeface="Symbol"/>
              </a:rPr>
              <a:t>bobina</a:t>
            </a:r>
            <a:r>
              <a:rPr lang="en-US" altLang="zh-TW" b="1" dirty="0">
                <a:latin typeface="Times New Roman" pitchFamily="18" charset="0"/>
                <a:ea typeface="新細明體" charset="-120"/>
                <a:sym typeface="Symbol"/>
              </a:rPr>
              <a:t> circular, el</a:t>
            </a:r>
          </a:p>
          <a:p>
            <a:pPr algn="just">
              <a:spcBef>
                <a:spcPct val="20000"/>
              </a:spcBef>
            </a:pPr>
            <a:r>
              <a:rPr lang="en-US" altLang="zh-TW" b="1" dirty="0" err="1">
                <a:latin typeface="Times New Roman" pitchFamily="18" charset="0"/>
                <a:ea typeface="新細明體" charset="-120"/>
                <a:sym typeface="Symbol"/>
              </a:rPr>
              <a:t>resultado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será</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equivalente</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p:txBody>
      </p:sp>
      <p:grpSp>
        <p:nvGrpSpPr>
          <p:cNvPr id="45" name="44 Grupo"/>
          <p:cNvGrpSpPr/>
          <p:nvPr/>
        </p:nvGrpSpPr>
        <p:grpSpPr>
          <a:xfrm>
            <a:off x="6114674" y="1906894"/>
            <a:ext cx="2881512" cy="3007100"/>
            <a:chOff x="6114674" y="1906894"/>
            <a:chExt cx="2881512" cy="3007100"/>
          </a:xfrm>
        </p:grpSpPr>
        <p:grpSp>
          <p:nvGrpSpPr>
            <p:cNvPr id="26" name="25 Grupo"/>
            <p:cNvGrpSpPr/>
            <p:nvPr/>
          </p:nvGrpSpPr>
          <p:grpSpPr>
            <a:xfrm>
              <a:off x="6737420" y="1906894"/>
              <a:ext cx="1860664" cy="2427876"/>
              <a:chOff x="6682834" y="1737786"/>
              <a:chExt cx="1860664" cy="2427876"/>
            </a:xfrm>
          </p:grpSpPr>
          <p:sp>
            <p:nvSpPr>
              <p:cNvPr id="12" name="11 Rectángulo redondeado"/>
              <p:cNvSpPr/>
              <p:nvPr/>
            </p:nvSpPr>
            <p:spPr>
              <a:xfrm>
                <a:off x="6701050" y="2254974"/>
                <a:ext cx="1842448" cy="1910687"/>
              </a:xfrm>
              <a:prstGeom prst="roundRect">
                <a:avLst/>
              </a:prstGeom>
              <a:solidFill>
                <a:schemeClr val="accent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8" name="17 Conector recto"/>
              <p:cNvCxnSpPr/>
              <p:nvPr/>
            </p:nvCxnSpPr>
            <p:spPr>
              <a:xfrm>
                <a:off x="6682834" y="2119926"/>
                <a:ext cx="1758304" cy="1"/>
              </a:xfrm>
              <a:prstGeom prst="line">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7365231" y="1737786"/>
                <a:ext cx="453970" cy="369332"/>
              </a:xfrm>
              <a:prstGeom prst="rect">
                <a:avLst/>
              </a:prstGeom>
              <a:noFill/>
            </p:spPr>
            <p:txBody>
              <a:bodyPr wrap="none" rtlCol="0">
                <a:spAutoFit/>
              </a:bodyPr>
              <a:lstStyle/>
              <a:p>
                <a:r>
                  <a:rPr lang="es-VE" b="1" i="1" dirty="0">
                    <a:latin typeface="Times New Roman" pitchFamily="18" charset="0"/>
                    <a:cs typeface="Times New Roman" pitchFamily="18" charset="0"/>
                  </a:rPr>
                  <a:t>2R</a:t>
                </a:r>
              </a:p>
            </p:txBody>
          </p:sp>
          <p:sp>
            <p:nvSpPr>
              <p:cNvPr id="13" name="12 Elipse"/>
              <p:cNvSpPr/>
              <p:nvPr/>
            </p:nvSpPr>
            <p:spPr>
              <a:xfrm>
                <a:off x="6701051" y="2254975"/>
                <a:ext cx="1842447" cy="1910687"/>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5" name="14 Conector recto"/>
              <p:cNvCxnSpPr/>
              <p:nvPr/>
            </p:nvCxnSpPr>
            <p:spPr>
              <a:xfrm>
                <a:off x="7633289" y="3234516"/>
                <a:ext cx="859808"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799695" y="2854650"/>
                <a:ext cx="338554" cy="369332"/>
              </a:xfrm>
              <a:prstGeom prst="rect">
                <a:avLst/>
              </a:prstGeom>
              <a:noFill/>
            </p:spPr>
            <p:txBody>
              <a:bodyPr wrap="none" rtlCol="0">
                <a:spAutoFit/>
              </a:bodyPr>
              <a:lstStyle/>
              <a:p>
                <a:r>
                  <a:rPr lang="es-VE" b="1" i="1" dirty="0">
                    <a:latin typeface="Times New Roman" pitchFamily="18" charset="0"/>
                    <a:cs typeface="Times New Roman" pitchFamily="18" charset="0"/>
                  </a:rPr>
                  <a:t>R</a:t>
                </a:r>
              </a:p>
            </p:txBody>
          </p:sp>
        </p:grpSp>
        <p:cxnSp>
          <p:nvCxnSpPr>
            <p:cNvPr id="29" name="28 Conector recto"/>
            <p:cNvCxnSpPr/>
            <p:nvPr/>
          </p:nvCxnSpPr>
          <p:spPr>
            <a:xfrm rot="5400000">
              <a:off x="6630199" y="4282783"/>
              <a:ext cx="455595" cy="204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16200000" flipH="1">
              <a:off x="8257693" y="4272548"/>
              <a:ext cx="455595" cy="116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6553200" y="2475972"/>
              <a:ext cx="407157" cy="167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a:off x="8463718" y="2420035"/>
              <a:ext cx="227798" cy="218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36 Rectángulo"/>
            <p:cNvSpPr/>
            <p:nvPr/>
          </p:nvSpPr>
          <p:spPr>
            <a:xfrm>
              <a:off x="6114674" y="2213552"/>
              <a:ext cx="490840" cy="369332"/>
            </a:xfrm>
            <a:prstGeom prst="rect">
              <a:avLst/>
            </a:prstGeom>
          </p:spPr>
          <p:txBody>
            <a:bodyPr wrap="none">
              <a:spAutoFit/>
            </a:bodyPr>
            <a:lstStyle/>
            <a:p>
              <a:r>
                <a:rPr lang="en-US" altLang="zh-TW" b="1" dirty="0">
                  <a:latin typeface="Times New Roman" pitchFamily="18" charset="0"/>
                  <a:ea typeface="新細明體" charset="-120"/>
                  <a:sym typeface="Symbol"/>
                </a:rPr>
                <a:t>1/</a:t>
              </a:r>
              <a:endParaRPr lang="es-VE" dirty="0"/>
            </a:p>
          </p:txBody>
        </p:sp>
        <p:sp>
          <p:nvSpPr>
            <p:cNvPr id="38" name="37 Rectángulo"/>
            <p:cNvSpPr/>
            <p:nvPr/>
          </p:nvSpPr>
          <p:spPr>
            <a:xfrm>
              <a:off x="8505346" y="2106640"/>
              <a:ext cx="490840" cy="369332"/>
            </a:xfrm>
            <a:prstGeom prst="rect">
              <a:avLst/>
            </a:prstGeom>
          </p:spPr>
          <p:txBody>
            <a:bodyPr wrap="none">
              <a:spAutoFit/>
            </a:bodyPr>
            <a:lstStyle/>
            <a:p>
              <a:r>
                <a:rPr lang="en-US" altLang="zh-TW" b="1" dirty="0">
                  <a:latin typeface="Times New Roman" pitchFamily="18" charset="0"/>
                  <a:ea typeface="新細明體" charset="-120"/>
                  <a:sym typeface="Symbol"/>
                </a:rPr>
                <a:t>1/</a:t>
              </a:r>
              <a:endParaRPr lang="es-VE" dirty="0"/>
            </a:p>
          </p:txBody>
        </p:sp>
        <p:sp>
          <p:nvSpPr>
            <p:cNvPr id="40" name="39 Rectángulo"/>
            <p:cNvSpPr/>
            <p:nvPr/>
          </p:nvSpPr>
          <p:spPr>
            <a:xfrm>
              <a:off x="6308018" y="4535984"/>
              <a:ext cx="490840" cy="369332"/>
            </a:xfrm>
            <a:prstGeom prst="rect">
              <a:avLst/>
            </a:prstGeom>
          </p:spPr>
          <p:txBody>
            <a:bodyPr wrap="none">
              <a:spAutoFit/>
            </a:bodyPr>
            <a:lstStyle/>
            <a:p>
              <a:r>
                <a:rPr lang="en-US" altLang="zh-TW" b="1" dirty="0">
                  <a:latin typeface="Times New Roman" pitchFamily="18" charset="0"/>
                  <a:ea typeface="新細明體" charset="-120"/>
                  <a:sym typeface="Symbol"/>
                </a:rPr>
                <a:t>1/</a:t>
              </a:r>
              <a:endParaRPr lang="es-VE" dirty="0"/>
            </a:p>
          </p:txBody>
        </p:sp>
        <p:sp>
          <p:nvSpPr>
            <p:cNvPr id="41" name="40 Rectángulo"/>
            <p:cNvSpPr/>
            <p:nvPr/>
          </p:nvSpPr>
          <p:spPr>
            <a:xfrm>
              <a:off x="8352664" y="4544662"/>
              <a:ext cx="490840" cy="369332"/>
            </a:xfrm>
            <a:prstGeom prst="rect">
              <a:avLst/>
            </a:prstGeom>
          </p:spPr>
          <p:txBody>
            <a:bodyPr wrap="none">
              <a:spAutoFit/>
            </a:bodyPr>
            <a:lstStyle/>
            <a:p>
              <a:r>
                <a:rPr lang="en-US" altLang="zh-TW" b="1" dirty="0">
                  <a:latin typeface="Times New Roman" pitchFamily="18" charset="0"/>
                  <a:ea typeface="新細明體" charset="-120"/>
                  <a:sym typeface="Symbol"/>
                </a:rPr>
                <a:t>1/</a:t>
              </a:r>
              <a:endParaRPr lang="es-VE" dirty="0"/>
            </a:p>
          </p:txBody>
        </p:sp>
      </p:gr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42910" y="285728"/>
            <a:ext cx="8341066" cy="5262979"/>
          </a:xfrm>
          <a:prstGeom prst="rect">
            <a:avLst/>
          </a:prstGeom>
          <a:noFill/>
          <a:ln w="9525">
            <a:noFill/>
            <a:miter lim="800000"/>
            <a:headEnd/>
            <a:tailEnd/>
          </a:ln>
          <a:effectLst/>
        </p:spPr>
        <p:txBody>
          <a:bodyPr wrap="none">
            <a:spAutoFit/>
          </a:bodyPr>
          <a:lstStyle/>
          <a:p>
            <a:pPr marL="457200" indent="-457200" algn="just">
              <a:buAutoNum type="arabicPeriod"/>
              <a:defRPr/>
            </a:pPr>
            <a:r>
              <a:rPr lang="es-ES" sz="2400" b="1" dirty="0">
                <a:latin typeface="Times New Roman" pitchFamily="18" charset="0"/>
                <a:cs typeface="Times New Roman" pitchFamily="18" charset="0"/>
              </a:rPr>
              <a:t>Campos Electromagnéticos variables. Ley de </a:t>
            </a:r>
            <a:r>
              <a:rPr lang="es-ES" sz="2400" b="1" dirty="0" err="1">
                <a:latin typeface="Times New Roman" pitchFamily="18" charset="0"/>
                <a:cs typeface="Times New Roman" pitchFamily="18" charset="0"/>
              </a:rPr>
              <a:t>Faraday</a:t>
            </a:r>
            <a:r>
              <a:rPr lang="es-ES" sz="2400" b="1" dirty="0">
                <a:latin typeface="Times New Roman" pitchFamily="18" charset="0"/>
                <a:cs typeface="Times New Roman" pitchFamily="18" charset="0"/>
              </a:rPr>
              <a:t>.</a:t>
            </a:r>
          </a:p>
          <a:p>
            <a:pPr marL="457200" indent="-457200" algn="just">
              <a:buAutoNum type="arabicPeriod"/>
              <a:defRPr/>
            </a:pPr>
            <a:endParaRPr lang="es-ES" sz="2400"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Un campo Eléctrico constante en el tiempo tiene la propiedad de ser </a:t>
            </a:r>
            <a:r>
              <a:rPr lang="es-ES" b="1" dirty="0" err="1">
                <a:latin typeface="Times New Roman" pitchFamily="18" charset="0"/>
                <a:cs typeface="Times New Roman" pitchFamily="18" charset="0"/>
              </a:rPr>
              <a:t>irrotacional</a:t>
            </a:r>
            <a:r>
              <a:rPr lang="es-ES" b="1" dirty="0">
                <a:latin typeface="Times New Roman" pitchFamily="18" charset="0"/>
                <a:cs typeface="Times New Roman" pitchFamily="18" charset="0"/>
              </a:rPr>
              <a:t>,</a:t>
            </a:r>
          </a:p>
          <a:p>
            <a:pPr marL="457200" indent="-457200" algn="just">
              <a:defRPr/>
            </a:pPr>
            <a:r>
              <a:rPr lang="es-ES" b="1" dirty="0">
                <a:latin typeface="Times New Roman" pitchFamily="18" charset="0"/>
                <a:cs typeface="Times New Roman" pitchFamily="18" charset="0"/>
              </a:rPr>
              <a:t>es decir,</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Lo cual es equivalente a decir que el campo es conservativo:</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Consideremos el circuito simple de la Figura. La caída de potencial entre las placas</a:t>
            </a:r>
          </a:p>
          <a:p>
            <a:pPr marL="457200" indent="-457200" algn="just">
              <a:defRPr/>
            </a:pPr>
            <a:r>
              <a:rPr lang="es-ES" b="1" dirty="0">
                <a:latin typeface="Times New Roman" pitchFamily="18" charset="0"/>
                <a:cs typeface="Times New Roman" pitchFamily="18" charset="0"/>
              </a:rPr>
              <a:t>del condensador es:</a:t>
            </a: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 </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2</a:t>
            </a:fld>
            <a:endParaRPr lang="es-ES" dirty="0"/>
          </a:p>
        </p:txBody>
      </p:sp>
      <p:graphicFrame>
        <p:nvGraphicFramePr>
          <p:cNvPr id="26" name="Object 6"/>
          <p:cNvGraphicFramePr>
            <a:graphicFrameLocks noChangeAspect="1"/>
          </p:cNvGraphicFramePr>
          <p:nvPr/>
        </p:nvGraphicFramePr>
        <p:xfrm>
          <a:off x="752020" y="2980067"/>
          <a:ext cx="1185863" cy="398462"/>
        </p:xfrm>
        <a:graphic>
          <a:graphicData uri="http://schemas.openxmlformats.org/presentationml/2006/ole">
            <mc:AlternateContent xmlns:mc="http://schemas.openxmlformats.org/markup-compatibility/2006">
              <mc:Choice xmlns:v="urn:schemas-microsoft-com:vml" Requires="v">
                <p:oleObj spid="_x0000_s204814" name="Ecuación" r:id="rId3" imgW="457200" imgH="139680" progId="Equation.3">
                  <p:embed/>
                </p:oleObj>
              </mc:Choice>
              <mc:Fallback>
                <p:oleObj name="Ecuación" r:id="rId3" imgW="457200" imgH="1396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020" y="2980067"/>
                        <a:ext cx="1185863"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07" name="Object 7"/>
          <p:cNvGraphicFramePr>
            <a:graphicFrameLocks noChangeAspect="1"/>
          </p:cNvGraphicFramePr>
          <p:nvPr/>
        </p:nvGraphicFramePr>
        <p:xfrm>
          <a:off x="752020" y="1725331"/>
          <a:ext cx="1031285" cy="339507"/>
        </p:xfrm>
        <a:graphic>
          <a:graphicData uri="http://schemas.openxmlformats.org/presentationml/2006/ole">
            <mc:AlternateContent xmlns:mc="http://schemas.openxmlformats.org/markup-compatibility/2006">
              <mc:Choice xmlns:v="urn:schemas-microsoft-com:vml" Requires="v">
                <p:oleObj spid="_x0000_s204815" name="Ecuación" r:id="rId5" imgW="609480" imgH="215640" progId="Equation.3">
                  <p:embed/>
                </p:oleObj>
              </mc:Choice>
              <mc:Fallback>
                <p:oleObj name="Ecuación" r:id="rId5" imgW="609480" imgH="215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020" y="1725331"/>
                        <a:ext cx="1031285" cy="339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08" name="Object 8"/>
          <p:cNvGraphicFramePr>
            <a:graphicFrameLocks noChangeAspect="1"/>
          </p:cNvGraphicFramePr>
          <p:nvPr/>
        </p:nvGraphicFramePr>
        <p:xfrm>
          <a:off x="2482620" y="2997448"/>
          <a:ext cx="1821364" cy="589199"/>
        </p:xfrm>
        <a:graphic>
          <a:graphicData uri="http://schemas.openxmlformats.org/presentationml/2006/ole">
            <mc:AlternateContent xmlns:mc="http://schemas.openxmlformats.org/markup-compatibility/2006">
              <mc:Choice xmlns:v="urn:schemas-microsoft-com:vml" Requires="v">
                <p:oleObj spid="_x0000_s204816" name="Ecuación" r:id="rId7" imgW="1091880" imgH="380880" progId="Equation.3">
                  <p:embed/>
                </p:oleObj>
              </mc:Choice>
              <mc:Fallback>
                <p:oleObj name="Ecuación" r:id="rId7" imgW="1091880" imgH="38088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2620" y="2997448"/>
                        <a:ext cx="1821364" cy="589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09" name="Object 9"/>
          <p:cNvGraphicFramePr>
            <a:graphicFrameLocks noChangeAspect="1"/>
          </p:cNvGraphicFramePr>
          <p:nvPr/>
        </p:nvGraphicFramePr>
        <p:xfrm>
          <a:off x="2846761" y="4606925"/>
          <a:ext cx="1990725" cy="766763"/>
        </p:xfrm>
        <a:graphic>
          <a:graphicData uri="http://schemas.openxmlformats.org/presentationml/2006/ole">
            <mc:AlternateContent xmlns:mc="http://schemas.openxmlformats.org/markup-compatibility/2006">
              <mc:Choice xmlns:v="urn:schemas-microsoft-com:vml" Requires="v">
                <p:oleObj spid="_x0000_s204817" name="Ecuación" r:id="rId9" imgW="1193760" imgH="495000" progId="Equation.3">
                  <p:embed/>
                </p:oleObj>
              </mc:Choice>
              <mc:Fallback>
                <p:oleObj name="Ecuación" r:id="rId9" imgW="1193760" imgH="4950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6761" y="4606925"/>
                        <a:ext cx="1990725"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154BC080-EF9F-4F3D-B6BE-712CAFD81343}" type="slidenum">
              <a:rPr lang="es-ES" smtClean="0"/>
              <a:pPr>
                <a:defRPr/>
              </a:pPr>
              <a:t>20</a:t>
            </a:fld>
            <a:endParaRPr lang="es-ES" dirty="0"/>
          </a:p>
        </p:txBody>
      </p:sp>
      <p:sp>
        <p:nvSpPr>
          <p:cNvPr id="5" name="Rectangle 6"/>
          <p:cNvSpPr>
            <a:spLocks noChangeArrowheads="1"/>
          </p:cNvSpPr>
          <p:nvPr/>
        </p:nvSpPr>
        <p:spPr bwMode="auto">
          <a:xfrm>
            <a:off x="460374" y="400619"/>
            <a:ext cx="8226425" cy="647700"/>
          </a:xfrm>
          <a:prstGeom prst="rect">
            <a:avLst/>
          </a:prstGeom>
          <a:noFill/>
          <a:ln w="12700">
            <a:noFill/>
            <a:miter lim="800000"/>
            <a:headEnd/>
            <a:tailEnd/>
          </a:ln>
          <a:effectLst/>
        </p:spPr>
        <p:txBody>
          <a:bodyPr lIns="90488" tIns="44450" rIns="90488" bIns="44450"/>
          <a:lstStyle/>
          <a:p>
            <a:pPr algn="just">
              <a:spcBef>
                <a:spcPct val="20000"/>
              </a:spcBef>
            </a:pPr>
            <a:r>
              <a:rPr lang="en-US" altLang="zh-TW" b="1" u="sng" dirty="0" err="1">
                <a:latin typeface="Times New Roman" pitchFamily="18" charset="0"/>
                <a:ea typeface="新細明體" charset="-120"/>
              </a:rPr>
              <a:t>Experimento</a:t>
            </a:r>
            <a:r>
              <a:rPr lang="en-US" altLang="zh-TW" b="1" u="sng" dirty="0">
                <a:latin typeface="Times New Roman" pitchFamily="18" charset="0"/>
                <a:ea typeface="新細明體" charset="-120"/>
              </a:rPr>
              <a:t> (b).</a:t>
            </a:r>
          </a:p>
          <a:p>
            <a:pPr algn="just">
              <a:spcBef>
                <a:spcPct val="20000"/>
              </a:spcBef>
            </a:pPr>
            <a:endParaRPr lang="en-US" altLang="zh-TW" b="1" u="sng" dirty="0">
              <a:latin typeface="Times New Roman" pitchFamily="18" charset="0"/>
              <a:ea typeface="新細明體" charset="-120"/>
            </a:endParaRPr>
          </a:p>
          <a:p>
            <a:pPr algn="just">
              <a:spcBef>
                <a:spcPct val="20000"/>
              </a:spcBef>
            </a:pPr>
            <a:r>
              <a:rPr lang="en-US" altLang="zh-TW" b="1" dirty="0" err="1">
                <a:latin typeface="Times New Roman" pitchFamily="18" charset="0"/>
                <a:ea typeface="新細明體" charset="-120"/>
              </a:rPr>
              <a:t>Imán</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fijo</a:t>
            </a:r>
            <a:r>
              <a:rPr lang="en-US" altLang="zh-TW" b="1" dirty="0">
                <a:latin typeface="Times New Roman" pitchFamily="18" charset="0"/>
                <a:ea typeface="新細明體" charset="-120"/>
              </a:rPr>
              <a:t>, con la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inclinándose</a:t>
            </a:r>
            <a:r>
              <a:rPr lang="en-US" altLang="zh-TW" b="1" dirty="0">
                <a:latin typeface="Times New Roman" pitchFamily="18" charset="0"/>
                <a:ea typeface="新細明體" charset="-120"/>
              </a:rPr>
              <a:t> un </a:t>
            </a:r>
            <a:r>
              <a:rPr lang="en-US" altLang="zh-TW" b="1" dirty="0" err="1">
                <a:latin typeface="Times New Roman" pitchFamily="18" charset="0"/>
                <a:ea typeface="新細明體" charset="-120"/>
              </a:rPr>
              <a:t>ángulo</a:t>
            </a:r>
            <a:r>
              <a:rPr lang="en-US" altLang="zh-TW" b="1" dirty="0">
                <a:latin typeface="Times New Roman" pitchFamily="18" charset="0"/>
                <a:ea typeface="新細明體" charset="-120"/>
              </a:rPr>
              <a:t> </a:t>
            </a:r>
            <a:r>
              <a:rPr lang="en-US" altLang="zh-TW" b="1" i="1" dirty="0">
                <a:latin typeface="Times New Roman" pitchFamily="18" charset="0"/>
                <a:ea typeface="新細明體" charset="-120"/>
                <a:sym typeface="Symbol"/>
              </a:rPr>
              <a:t></a:t>
            </a:r>
            <a:r>
              <a:rPr lang="en-US" altLang="zh-TW" b="1" dirty="0">
                <a:latin typeface="Times New Roman" pitchFamily="18" charset="0"/>
                <a:ea typeface="新細明體" charset="-120"/>
                <a:sym typeface="Symbol"/>
              </a:rPr>
              <a:t>(</a:t>
            </a:r>
            <a:r>
              <a:rPr lang="en-US" altLang="zh-TW" b="1" i="1" dirty="0">
                <a:latin typeface="Times New Roman" pitchFamily="18" charset="0"/>
                <a:ea typeface="新細明體" charset="-120"/>
                <a:sym typeface="Symbol"/>
              </a:rPr>
              <a:t>t</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rPr>
              <a:t>alrededor</a:t>
            </a:r>
            <a:r>
              <a:rPr lang="en-US" altLang="zh-TW" b="1" dirty="0">
                <a:latin typeface="Times New Roman" pitchFamily="18" charset="0"/>
                <a:ea typeface="新細明體" charset="-120"/>
              </a:rPr>
              <a:t> del </a:t>
            </a:r>
            <a:r>
              <a:rPr lang="en-US" altLang="zh-TW" b="1" dirty="0" err="1">
                <a:latin typeface="Times New Roman" pitchFamily="18" charset="0"/>
                <a:ea typeface="新細明體" charset="-120"/>
              </a:rPr>
              <a:t>eje</a:t>
            </a:r>
            <a:r>
              <a:rPr lang="en-US" altLang="zh-TW" b="1" dirty="0">
                <a:latin typeface="Times New Roman" pitchFamily="18" charset="0"/>
                <a:ea typeface="新細明體" charset="-120"/>
              </a:rPr>
              <a:t> del </a:t>
            </a:r>
            <a:r>
              <a:rPr lang="en-US" altLang="zh-TW" b="1" dirty="0" err="1">
                <a:latin typeface="Times New Roman" pitchFamily="18" charset="0"/>
                <a:ea typeface="新細明體" charset="-120"/>
              </a:rPr>
              <a:t>imán</a:t>
            </a:r>
            <a:r>
              <a:rPr lang="en-US" altLang="zh-TW" b="1" dirty="0">
                <a:latin typeface="Times New Roman" pitchFamily="18" charset="0"/>
                <a:ea typeface="新細明體" charset="-120"/>
              </a:rPr>
              <a:t>.</a:t>
            </a:r>
            <a:endParaRPr lang="en-US" altLang="zh-TW" b="1" i="1" dirty="0">
              <a:latin typeface="Times New Roman" pitchFamily="18" charset="0"/>
              <a:ea typeface="新細明體" charset="-120"/>
              <a:sym typeface="Symbol"/>
            </a:endParaRPr>
          </a:p>
        </p:txBody>
      </p:sp>
      <p:graphicFrame>
        <p:nvGraphicFramePr>
          <p:cNvPr id="240642" name="Object 2"/>
          <p:cNvGraphicFramePr>
            <a:graphicFrameLocks noChangeAspect="1"/>
          </p:cNvGraphicFramePr>
          <p:nvPr/>
        </p:nvGraphicFramePr>
        <p:xfrm>
          <a:off x="734772" y="2251075"/>
          <a:ext cx="4867275" cy="604838"/>
        </p:xfrm>
        <a:graphic>
          <a:graphicData uri="http://schemas.openxmlformats.org/presentationml/2006/ole">
            <mc:AlternateContent xmlns:mc="http://schemas.openxmlformats.org/markup-compatibility/2006">
              <mc:Choice xmlns:v="urn:schemas-microsoft-com:vml" Requires="v">
                <p:oleObj spid="_x0000_s254987" name="Ecuación" r:id="rId3" imgW="3149280" imgH="393480" progId="Equation.3">
                  <p:embed/>
                </p:oleObj>
              </mc:Choice>
              <mc:Fallback>
                <p:oleObj name="Ecuación" r:id="rId3" imgW="31492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72" y="2251075"/>
                        <a:ext cx="4867275" cy="6048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6" name="AutoShape 6" descr="Que son las bobinas y sus tipos - Ingeniería Meca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grpSp>
        <p:nvGrpSpPr>
          <p:cNvPr id="44" name="43 Grupo"/>
          <p:cNvGrpSpPr/>
          <p:nvPr/>
        </p:nvGrpSpPr>
        <p:grpSpPr>
          <a:xfrm>
            <a:off x="6279889" y="1828497"/>
            <a:ext cx="2047122" cy="2797176"/>
            <a:chOff x="4875255" y="2443229"/>
            <a:chExt cx="2047122" cy="2797176"/>
          </a:xfrm>
        </p:grpSpPr>
        <p:pic>
          <p:nvPicPr>
            <p:cNvPr id="12" name="Picture 2"/>
            <p:cNvPicPr>
              <a:picLocks noChangeAspect="1" noChangeArrowheads="1"/>
            </p:cNvPicPr>
            <p:nvPr/>
          </p:nvPicPr>
          <p:blipFill>
            <a:blip r:embed="rId5"/>
            <a:srcRect/>
            <a:stretch>
              <a:fillRect/>
            </a:stretch>
          </p:blipFill>
          <p:spPr bwMode="auto">
            <a:xfrm rot="2803300">
              <a:off x="5000915" y="3198216"/>
              <a:ext cx="1795801" cy="2047122"/>
            </a:xfrm>
            <a:prstGeom prst="rect">
              <a:avLst/>
            </a:prstGeom>
            <a:noFill/>
            <a:ln w="9525">
              <a:noFill/>
              <a:miter lim="800000"/>
              <a:headEnd/>
              <a:tailEnd/>
            </a:ln>
            <a:effectLst/>
          </p:spPr>
        </p:pic>
        <p:grpSp>
          <p:nvGrpSpPr>
            <p:cNvPr id="14" name="30 Grupo"/>
            <p:cNvGrpSpPr/>
            <p:nvPr/>
          </p:nvGrpSpPr>
          <p:grpSpPr>
            <a:xfrm>
              <a:off x="5588927" y="2443229"/>
              <a:ext cx="1103236" cy="2797176"/>
              <a:chOff x="4097414" y="736600"/>
              <a:chExt cx="1103236" cy="2797176"/>
            </a:xfrm>
          </p:grpSpPr>
          <p:sp>
            <p:nvSpPr>
              <p:cNvPr id="35" name="34 Forma libre"/>
              <p:cNvSpPr/>
              <p:nvPr/>
            </p:nvSpPr>
            <p:spPr>
              <a:xfrm>
                <a:off x="4788376" y="3069672"/>
                <a:ext cx="412274" cy="464104"/>
              </a:xfrm>
              <a:custGeom>
                <a:avLst/>
                <a:gdLst>
                  <a:gd name="connsiteX0" fmla="*/ 285750 w 285750"/>
                  <a:gd name="connsiteY0" fmla="*/ 333375 h 333375"/>
                  <a:gd name="connsiteX1" fmla="*/ 9525 w 285750"/>
                  <a:gd name="connsiteY1" fmla="*/ 9525 h 333375"/>
                  <a:gd name="connsiteX2" fmla="*/ 9525 w 285750"/>
                  <a:gd name="connsiteY2" fmla="*/ 9525 h 333375"/>
                  <a:gd name="connsiteX3" fmla="*/ 0 w 285750"/>
                  <a:gd name="connsiteY3" fmla="*/ 0 h 333375"/>
                </a:gdLst>
                <a:ahLst/>
                <a:cxnLst>
                  <a:cxn ang="0">
                    <a:pos x="connsiteX0" y="connsiteY0"/>
                  </a:cxn>
                  <a:cxn ang="0">
                    <a:pos x="connsiteX1" y="connsiteY1"/>
                  </a:cxn>
                  <a:cxn ang="0">
                    <a:pos x="connsiteX2" y="connsiteY2"/>
                  </a:cxn>
                  <a:cxn ang="0">
                    <a:pos x="connsiteX3" y="connsiteY3"/>
                  </a:cxn>
                </a:cxnLst>
                <a:rect l="l" t="t" r="r" b="b"/>
                <a:pathLst>
                  <a:path w="285750" h="333375">
                    <a:moveTo>
                      <a:pt x="285750" y="333375"/>
                    </a:moveTo>
                    <a:lnTo>
                      <a:pt x="9525" y="9525"/>
                    </a:lnTo>
                    <a:lnTo>
                      <a:pt x="9525" y="9525"/>
                    </a:lnTo>
                    <a:lnTo>
                      <a:pt x="0"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cxnSp>
            <p:nvCxnSpPr>
              <p:cNvPr id="36" name="35 Conector recto"/>
              <p:cNvCxnSpPr/>
              <p:nvPr/>
            </p:nvCxnSpPr>
            <p:spPr>
              <a:xfrm rot="10800000">
                <a:off x="5196774" y="2951674"/>
                <a:ext cx="3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10800000">
                <a:off x="5038726" y="2919044"/>
                <a:ext cx="161924" cy="14110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rot="5400000" flipH="1" flipV="1">
                <a:off x="3995613" y="1683980"/>
                <a:ext cx="1209920" cy="3756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38 Flecha arriba"/>
              <p:cNvSpPr/>
              <p:nvPr/>
            </p:nvSpPr>
            <p:spPr>
              <a:xfrm>
                <a:off x="4219575" y="1114425"/>
                <a:ext cx="193195" cy="7693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40" name="Picture 7"/>
              <p:cNvPicPr>
                <a:picLocks noChangeAspect="1" noChangeArrowheads="1"/>
              </p:cNvPicPr>
              <p:nvPr/>
            </p:nvPicPr>
            <p:blipFill>
              <a:blip r:embed="rId6"/>
              <a:srcRect/>
              <a:stretch>
                <a:fillRect/>
              </a:stretch>
            </p:blipFill>
            <p:spPr bwMode="auto">
              <a:xfrm>
                <a:off x="4191000" y="1912386"/>
                <a:ext cx="259870" cy="1147760"/>
              </a:xfrm>
              <a:prstGeom prst="rect">
                <a:avLst/>
              </a:prstGeom>
              <a:noFill/>
              <a:ln w="9525">
                <a:noFill/>
                <a:miter lim="800000"/>
                <a:headEnd/>
                <a:tailEnd/>
              </a:ln>
              <a:effectLst/>
            </p:spPr>
          </p:pic>
          <p:sp>
            <p:nvSpPr>
              <p:cNvPr id="41" name="40 Arco"/>
              <p:cNvSpPr/>
              <p:nvPr/>
            </p:nvSpPr>
            <p:spPr>
              <a:xfrm rot="21014558">
                <a:off x="4097414" y="1338036"/>
                <a:ext cx="613020" cy="152852"/>
              </a:xfrm>
              <a:prstGeom prst="arc">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graphicFrame>
            <p:nvGraphicFramePr>
              <p:cNvPr id="42" name="Object 8"/>
              <p:cNvGraphicFramePr>
                <a:graphicFrameLocks noChangeAspect="1"/>
              </p:cNvGraphicFramePr>
              <p:nvPr/>
            </p:nvGraphicFramePr>
            <p:xfrm>
              <a:off x="4191000" y="736600"/>
              <a:ext cx="254000" cy="314325"/>
            </p:xfrm>
            <a:graphic>
              <a:graphicData uri="http://schemas.openxmlformats.org/presentationml/2006/ole">
                <mc:AlternateContent xmlns:mc="http://schemas.openxmlformats.org/markup-compatibility/2006">
                  <mc:Choice xmlns:v="urn:schemas-microsoft-com:vml" Requires="v">
                    <p:oleObj spid="_x0000_s254988" name="Ecuación" r:id="rId7" imgW="152280" imgH="203040" progId="Equation.3">
                      <p:embed/>
                    </p:oleObj>
                  </mc:Choice>
                  <mc:Fallback>
                    <p:oleObj name="Ecuación" r:id="rId7" imgW="1522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736600"/>
                            <a:ext cx="2540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9"/>
              <p:cNvGraphicFramePr>
                <a:graphicFrameLocks noChangeAspect="1"/>
              </p:cNvGraphicFramePr>
              <p:nvPr/>
            </p:nvGraphicFramePr>
            <p:xfrm>
              <a:off x="4430713" y="1289050"/>
              <a:ext cx="211137" cy="274638"/>
            </p:xfrm>
            <a:graphic>
              <a:graphicData uri="http://schemas.openxmlformats.org/presentationml/2006/ole">
                <mc:AlternateContent xmlns:mc="http://schemas.openxmlformats.org/markup-compatibility/2006">
                  <mc:Choice xmlns:v="urn:schemas-microsoft-com:vml" Requires="v">
                    <p:oleObj spid="_x0000_s254989" name="Ecuación" r:id="rId9" imgW="126720" imgH="177480" progId="Equation.3">
                      <p:embed/>
                    </p:oleObj>
                  </mc:Choice>
                  <mc:Fallback>
                    <p:oleObj name="Ecuación" r:id="rId9" imgW="126720" imgH="177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0713" y="1289050"/>
                            <a:ext cx="211137" cy="27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5" name="44 Rectángulo"/>
          <p:cNvSpPr/>
          <p:nvPr/>
        </p:nvSpPr>
        <p:spPr>
          <a:xfrm>
            <a:off x="460375" y="1643831"/>
            <a:ext cx="3121367"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sym typeface="Symbol"/>
              </a:rPr>
              <a:t>Aplicando</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Ley</a:t>
            </a:r>
            <a:r>
              <a:rPr lang="en-US" altLang="zh-TW" b="1" dirty="0">
                <a:latin typeface="Times New Roman" pitchFamily="18" charset="0"/>
                <a:ea typeface="新細明體" charset="-120"/>
                <a:sym typeface="Symbol"/>
              </a:rPr>
              <a:t> de Faraday:</a:t>
            </a:r>
          </a:p>
        </p:txBody>
      </p:sp>
      <p:sp>
        <p:nvSpPr>
          <p:cNvPr id="46" name="45 Rectángulo"/>
          <p:cNvSpPr/>
          <p:nvPr/>
        </p:nvSpPr>
        <p:spPr>
          <a:xfrm>
            <a:off x="489943" y="3004283"/>
            <a:ext cx="922047"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sym typeface="Symbol"/>
              </a:rPr>
              <a:t>donde</a:t>
            </a:r>
            <a:r>
              <a:rPr lang="en-US" altLang="zh-TW" b="1" dirty="0">
                <a:latin typeface="Times New Roman" pitchFamily="18" charset="0"/>
                <a:ea typeface="新細明體" charset="-120"/>
                <a:sym typeface="Symbol"/>
              </a:rPr>
              <a:t>: </a:t>
            </a:r>
          </a:p>
        </p:txBody>
      </p:sp>
      <p:graphicFrame>
        <p:nvGraphicFramePr>
          <p:cNvPr id="254982" name="Object 6"/>
          <p:cNvGraphicFramePr>
            <a:graphicFrameLocks noChangeAspect="1"/>
          </p:cNvGraphicFramePr>
          <p:nvPr/>
        </p:nvGraphicFramePr>
        <p:xfrm>
          <a:off x="734772" y="3530695"/>
          <a:ext cx="807261" cy="621347"/>
        </p:xfrm>
        <a:graphic>
          <a:graphicData uri="http://schemas.openxmlformats.org/presentationml/2006/ole">
            <mc:AlternateContent xmlns:mc="http://schemas.openxmlformats.org/markup-compatibility/2006">
              <mc:Choice xmlns:v="urn:schemas-microsoft-com:vml" Requires="v">
                <p:oleObj spid="_x0000_s254990" name="Ecuación" r:id="rId11" imgW="507960" imgH="393480" progId="Equation.3">
                  <p:embed/>
                </p:oleObj>
              </mc:Choice>
              <mc:Fallback>
                <p:oleObj name="Ecuación" r:id="rId11" imgW="507960" imgH="3934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772" y="3530695"/>
                        <a:ext cx="807261" cy="6213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46 Rectángulo"/>
          <p:cNvSpPr/>
          <p:nvPr/>
        </p:nvSpPr>
        <p:spPr>
          <a:xfrm>
            <a:off x="442562" y="4256341"/>
            <a:ext cx="5605061" cy="1034129"/>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sym typeface="Symbol"/>
              </a:rPr>
              <a:t>Se </a:t>
            </a:r>
            <a:r>
              <a:rPr lang="en-US" altLang="zh-TW" b="1" dirty="0" err="1">
                <a:latin typeface="Times New Roman" pitchFamily="18" charset="0"/>
                <a:ea typeface="新細明體" charset="-120"/>
                <a:sym typeface="Symbol"/>
              </a:rPr>
              <a:t>puede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verificar</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fácilmente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relación</a:t>
            </a:r>
            <a:r>
              <a:rPr lang="en-US" altLang="zh-TW" b="1" dirty="0">
                <a:latin typeface="Times New Roman" pitchFamily="18" charset="0"/>
                <a:ea typeface="新細明體" charset="-120"/>
                <a:sym typeface="Symbol"/>
              </a:rPr>
              <a:t> entre </a:t>
            </a:r>
            <a:r>
              <a:rPr lang="en-US" altLang="zh-TW" b="1" dirty="0" err="1">
                <a:latin typeface="Times New Roman" pitchFamily="18" charset="0"/>
                <a:ea typeface="新細明體" charset="-120"/>
                <a:sym typeface="Symbol"/>
              </a:rPr>
              <a:t>las</a:t>
            </a:r>
            <a:endParaRPr lang="en-US" altLang="zh-TW" b="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fuerzas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electromotrices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inducidas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misma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en el</a:t>
            </a:r>
          </a:p>
          <a:p>
            <a:pPr algn="just">
              <a:spcBef>
                <a:spcPct val="20000"/>
              </a:spcBef>
            </a:pPr>
            <a:r>
              <a:rPr lang="en-US" altLang="zh-TW" b="1" dirty="0" err="1">
                <a:latin typeface="Times New Roman" pitchFamily="18" charset="0"/>
                <a:ea typeface="新細明體" charset="-120"/>
                <a:sym typeface="Symbol"/>
              </a:rPr>
              <a:t>Experimento</a:t>
            </a:r>
            <a:r>
              <a:rPr lang="en-US" altLang="zh-TW" b="1" dirty="0">
                <a:latin typeface="Times New Roman" pitchFamily="18" charset="0"/>
                <a:ea typeface="新細明體" charset="-120"/>
                <a:sym typeface="Symbol"/>
              </a:rPr>
              <a:t> (a).</a:t>
            </a:r>
          </a:p>
        </p:txBody>
      </p:sp>
      <p:sp>
        <p:nvSpPr>
          <p:cNvPr id="48" name="47 Rectángulo"/>
          <p:cNvSpPr/>
          <p:nvPr/>
        </p:nvSpPr>
        <p:spPr>
          <a:xfrm>
            <a:off x="428914" y="5442870"/>
            <a:ext cx="7821372" cy="701731"/>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sym typeface="Symbol"/>
              </a:rPr>
              <a:t>Esto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demuestra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no </a:t>
            </a:r>
            <a:r>
              <a:rPr lang="en-US" altLang="zh-TW" b="1" dirty="0" err="1">
                <a:latin typeface="Times New Roman" pitchFamily="18" charset="0"/>
                <a:ea typeface="新細明體" charset="-120"/>
                <a:sym typeface="Symbol"/>
              </a:rPr>
              <a:t>importa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cómo</a:t>
            </a:r>
            <a:r>
              <a:rPr lang="en-US" altLang="zh-TW" b="1" dirty="0">
                <a:latin typeface="Times New Roman" pitchFamily="18" charset="0"/>
                <a:ea typeface="新細明體" charset="-120"/>
                <a:sym typeface="Symbol"/>
              </a:rPr>
              <a:t> se induce la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sino</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geometría</a:t>
            </a: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de la </a:t>
            </a:r>
            <a:r>
              <a:rPr lang="en-US" altLang="zh-TW" b="1" dirty="0" err="1">
                <a:latin typeface="Times New Roman" pitchFamily="18" charset="0"/>
                <a:ea typeface="新細明體" charset="-120"/>
                <a:sym typeface="Symbol"/>
              </a:rPr>
              <a:t>bobina</a:t>
            </a:r>
            <a:r>
              <a:rPr lang="en-US" altLang="zh-TW" b="1" dirty="0">
                <a:latin typeface="Times New Roman" pitchFamily="18" charset="0"/>
                <a:ea typeface="新細明體" charset="-120"/>
                <a:sym typeface="Symbol"/>
              </a:rPr>
              <a:t>.</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21</a:t>
            </a:fld>
            <a:endParaRPr lang="es-ES" dirty="0"/>
          </a:p>
        </p:txBody>
      </p:sp>
      <p:sp>
        <p:nvSpPr>
          <p:cNvPr id="3" name="Rectangle 6"/>
          <p:cNvSpPr>
            <a:spLocks noChangeArrowheads="1"/>
          </p:cNvSpPr>
          <p:nvPr/>
        </p:nvSpPr>
        <p:spPr bwMode="auto">
          <a:xfrm>
            <a:off x="460374" y="400619"/>
            <a:ext cx="8226425" cy="647700"/>
          </a:xfrm>
          <a:prstGeom prst="rect">
            <a:avLst/>
          </a:prstGeom>
          <a:noFill/>
          <a:ln w="12700">
            <a:noFill/>
            <a:miter lim="800000"/>
            <a:headEnd/>
            <a:tailEnd/>
          </a:ln>
          <a:effectLst/>
        </p:spPr>
        <p:txBody>
          <a:bodyPr lIns="90488" tIns="44450" rIns="90488" bIns="44450"/>
          <a:lstStyle/>
          <a:p>
            <a:pPr algn="just">
              <a:spcBef>
                <a:spcPct val="20000"/>
              </a:spcBef>
            </a:pPr>
            <a:r>
              <a:rPr lang="en-US" altLang="zh-TW" b="1" u="sng" dirty="0">
                <a:latin typeface="Times New Roman" pitchFamily="18" charset="0"/>
                <a:ea typeface="新細明體" charset="-120"/>
              </a:rPr>
              <a:t>Ejemplo1</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Determinar</a:t>
            </a:r>
            <a:r>
              <a:rPr lang="en-US" altLang="zh-TW" b="1" dirty="0">
                <a:latin typeface="Times New Roman" pitchFamily="18" charset="0"/>
                <a:ea typeface="新細明體" charset="-120"/>
              </a:rPr>
              <a:t> la </a:t>
            </a:r>
            <a:r>
              <a:rPr lang="en-US" altLang="zh-TW" b="1" dirty="0" err="1">
                <a:latin typeface="Times New Roman" pitchFamily="18" charset="0"/>
                <a:ea typeface="新細明體" charset="-120"/>
              </a:rPr>
              <a:t>corriente</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inducida</a:t>
            </a:r>
            <a:r>
              <a:rPr lang="en-US" altLang="zh-TW" b="1" dirty="0">
                <a:latin typeface="Times New Roman" pitchFamily="18" charset="0"/>
                <a:ea typeface="新細明體" charset="-120"/>
              </a:rPr>
              <a:t> en </a:t>
            </a:r>
            <a:r>
              <a:rPr lang="en-US" altLang="zh-TW" b="1" dirty="0" err="1">
                <a:latin typeface="Times New Roman" pitchFamily="18" charset="0"/>
                <a:ea typeface="新細明體" charset="-120"/>
              </a:rPr>
              <a:t>una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circular y </a:t>
            </a:r>
            <a:r>
              <a:rPr lang="en-US" altLang="zh-TW" b="1" dirty="0" err="1">
                <a:latin typeface="Times New Roman" pitchFamily="18" charset="0"/>
                <a:ea typeface="新細明體" charset="-120"/>
              </a:rPr>
              <a:t>una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cuadrada</a:t>
            </a:r>
            <a:r>
              <a:rPr lang="en-US" altLang="zh-TW" b="1" dirty="0">
                <a:latin typeface="Times New Roman" pitchFamily="18" charset="0"/>
                <a:ea typeface="新細明體" charset="-120"/>
              </a:rPr>
              <a:t>.</a:t>
            </a:r>
          </a:p>
          <a:p>
            <a:pPr algn="just">
              <a:spcBef>
                <a:spcPct val="20000"/>
              </a:spcBef>
            </a:pPr>
            <a:endParaRPr lang="en-US" altLang="zh-TW" b="1" u="sng" dirty="0">
              <a:latin typeface="Times New Roman" pitchFamily="18" charset="0"/>
              <a:ea typeface="新細明體" charset="-120"/>
            </a:endParaRPr>
          </a:p>
          <a:p>
            <a:pPr algn="just">
              <a:spcBef>
                <a:spcPct val="20000"/>
              </a:spcBef>
            </a:pPr>
            <a:r>
              <a:rPr lang="en-US" altLang="zh-TW" b="1" u="sng" dirty="0" err="1">
                <a:latin typeface="Times New Roman" pitchFamily="18" charset="0"/>
                <a:ea typeface="新細明體" charset="-120"/>
              </a:rPr>
              <a:t>Solución</a:t>
            </a:r>
            <a:r>
              <a:rPr lang="en-US" altLang="zh-TW" b="1" u="sng" dirty="0">
                <a:latin typeface="Times New Roman" pitchFamily="18" charset="0"/>
                <a:ea typeface="新細明體" charset="-120"/>
              </a:rPr>
              <a:t>:</a:t>
            </a:r>
          </a:p>
          <a:p>
            <a:pPr algn="just">
              <a:spcBef>
                <a:spcPct val="20000"/>
              </a:spcBef>
            </a:pPr>
            <a:endParaRPr lang="en-US" altLang="zh-TW" b="1" u="sng" dirty="0">
              <a:latin typeface="Times New Roman" pitchFamily="18" charset="0"/>
              <a:ea typeface="新細明體" charset="-120"/>
            </a:endParaRPr>
          </a:p>
          <a:p>
            <a:pPr algn="just">
              <a:spcBef>
                <a:spcPct val="20000"/>
              </a:spcBef>
            </a:pPr>
            <a:r>
              <a:rPr lang="en-US" altLang="zh-TW" b="1" dirty="0">
                <a:latin typeface="Times New Roman" pitchFamily="18" charset="0"/>
                <a:ea typeface="新細明體" charset="-120"/>
              </a:rPr>
              <a:t>1)</a:t>
            </a:r>
          </a:p>
          <a:p>
            <a:pPr algn="just">
              <a:spcBef>
                <a:spcPct val="20000"/>
              </a:spcBef>
            </a:pPr>
            <a:endParaRPr lang="en-US" altLang="zh-TW" b="1" dirty="0">
              <a:latin typeface="Times New Roman" pitchFamily="18" charset="0"/>
              <a:ea typeface="新細明體" charset="-120"/>
            </a:endParaRPr>
          </a:p>
          <a:p>
            <a:pPr algn="just">
              <a:spcBef>
                <a:spcPct val="20000"/>
              </a:spcBef>
            </a:pPr>
            <a:r>
              <a:rPr lang="en-US" altLang="zh-TW" b="1" dirty="0">
                <a:latin typeface="Times New Roman" pitchFamily="18" charset="0"/>
                <a:ea typeface="新細明體" charset="-120"/>
              </a:rPr>
              <a:t>2)</a:t>
            </a:r>
          </a:p>
          <a:p>
            <a:pPr algn="just">
              <a:spcBef>
                <a:spcPct val="20000"/>
              </a:spcBef>
            </a:pPr>
            <a:endParaRPr lang="en-US" altLang="zh-TW" b="1" dirty="0">
              <a:latin typeface="Times New Roman" pitchFamily="18" charset="0"/>
              <a:ea typeface="新細明體" charset="-120"/>
            </a:endParaRPr>
          </a:p>
          <a:p>
            <a:pPr algn="just">
              <a:spcBef>
                <a:spcPct val="20000"/>
              </a:spcBef>
            </a:pPr>
            <a:endParaRPr lang="en-US" altLang="zh-TW" b="1" dirty="0">
              <a:latin typeface="Times New Roman" pitchFamily="18" charset="0"/>
              <a:ea typeface="新細明體" charset="-120"/>
            </a:endParaRPr>
          </a:p>
        </p:txBody>
      </p:sp>
      <p:graphicFrame>
        <p:nvGraphicFramePr>
          <p:cNvPr id="256002" name="Object 2"/>
          <p:cNvGraphicFramePr>
            <a:graphicFrameLocks noChangeAspect="1"/>
          </p:cNvGraphicFramePr>
          <p:nvPr/>
        </p:nvGraphicFramePr>
        <p:xfrm>
          <a:off x="874968" y="1794225"/>
          <a:ext cx="4000500" cy="830263"/>
        </p:xfrm>
        <a:graphic>
          <a:graphicData uri="http://schemas.openxmlformats.org/presentationml/2006/ole">
            <mc:AlternateContent xmlns:mc="http://schemas.openxmlformats.org/markup-compatibility/2006">
              <mc:Choice xmlns:v="urn:schemas-microsoft-com:vml" Requires="v">
                <p:oleObj spid="_x0000_s256013" name="Ecuación" r:id="rId3" imgW="2425680" imgH="507960" progId="Equation.3">
                  <p:embed/>
                </p:oleObj>
              </mc:Choice>
              <mc:Fallback>
                <p:oleObj name="Ecuación" r:id="rId3" imgW="242568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68" y="1794225"/>
                        <a:ext cx="4000500" cy="8302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03" name="Object 3"/>
          <p:cNvGraphicFramePr>
            <a:graphicFrameLocks noChangeAspect="1"/>
          </p:cNvGraphicFramePr>
          <p:nvPr/>
        </p:nvGraphicFramePr>
        <p:xfrm>
          <a:off x="828867" y="2651784"/>
          <a:ext cx="1812925" cy="587375"/>
        </p:xfrm>
        <a:graphic>
          <a:graphicData uri="http://schemas.openxmlformats.org/presentationml/2006/ole">
            <mc:AlternateContent xmlns:mc="http://schemas.openxmlformats.org/markup-compatibility/2006">
              <mc:Choice xmlns:v="urn:schemas-microsoft-com:vml" Requires="v">
                <p:oleObj spid="_x0000_s256014" name="Ecuación" r:id="rId5" imgW="1168200" imgH="380880" progId="Equation.3">
                  <p:embed/>
                </p:oleObj>
              </mc:Choice>
              <mc:Fallback>
                <p:oleObj name="Ecuación" r:id="rId5" imgW="1168200" imgH="380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867" y="2651784"/>
                        <a:ext cx="1812925" cy="587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460374" y="3429000"/>
            <a:ext cx="3031599" cy="369332"/>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rPr>
              <a:t>La </a:t>
            </a:r>
            <a:r>
              <a:rPr lang="en-US" altLang="zh-TW" b="1" dirty="0" err="1">
                <a:latin typeface="Times New Roman" pitchFamily="18" charset="0"/>
                <a:ea typeface="新細明體" charset="-120"/>
              </a:rPr>
              <a:t>Ecuación</a:t>
            </a:r>
            <a:r>
              <a:rPr lang="en-US" altLang="zh-TW" b="1" dirty="0">
                <a:latin typeface="Times New Roman" pitchFamily="18" charset="0"/>
                <a:ea typeface="新細明體" charset="-120"/>
              </a:rPr>
              <a:t> (2) </a:t>
            </a:r>
            <a:r>
              <a:rPr lang="en-US" altLang="zh-TW" b="1" dirty="0" err="1">
                <a:latin typeface="Times New Roman" pitchFamily="18" charset="0"/>
                <a:ea typeface="新細明體" charset="-120"/>
              </a:rPr>
              <a:t>implica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que</a:t>
            </a:r>
            <a:r>
              <a:rPr lang="en-US" altLang="zh-TW" b="1" dirty="0">
                <a:latin typeface="Times New Roman" pitchFamily="18" charset="0"/>
                <a:ea typeface="新細明體" charset="-120"/>
              </a:rPr>
              <a:t>:</a:t>
            </a:r>
          </a:p>
        </p:txBody>
      </p:sp>
      <p:graphicFrame>
        <p:nvGraphicFramePr>
          <p:cNvPr id="256007" name="Object 7"/>
          <p:cNvGraphicFramePr>
            <a:graphicFrameLocks noChangeAspect="1"/>
          </p:cNvGraphicFramePr>
          <p:nvPr/>
        </p:nvGraphicFramePr>
        <p:xfrm>
          <a:off x="922691" y="3938588"/>
          <a:ext cx="1498600" cy="646112"/>
        </p:xfrm>
        <a:graphic>
          <a:graphicData uri="http://schemas.openxmlformats.org/presentationml/2006/ole">
            <mc:AlternateContent xmlns:mc="http://schemas.openxmlformats.org/markup-compatibility/2006">
              <mc:Choice xmlns:v="urn:schemas-microsoft-com:vml" Requires="v">
                <p:oleObj spid="_x0000_s256015" name="Ecuación" r:id="rId7" imgW="965160" imgH="419040" progId="Equation.3">
                  <p:embed/>
                </p:oleObj>
              </mc:Choice>
              <mc:Fallback>
                <p:oleObj name="Ecuación" r:id="rId7" imgW="965160" imgH="41904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691" y="3938588"/>
                        <a:ext cx="1498600" cy="6461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Rectángulo"/>
          <p:cNvSpPr/>
          <p:nvPr/>
        </p:nvSpPr>
        <p:spPr>
          <a:xfrm>
            <a:off x="460374" y="4775874"/>
            <a:ext cx="5915081"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rPr>
              <a:t>Expresando</a:t>
            </a:r>
            <a:r>
              <a:rPr lang="en-US" altLang="zh-TW" b="1" dirty="0">
                <a:latin typeface="Times New Roman" pitchFamily="18" charset="0"/>
                <a:ea typeface="新細明體" charset="-120"/>
              </a:rPr>
              <a:t> (1) en </a:t>
            </a:r>
            <a:r>
              <a:rPr lang="en-US" altLang="zh-TW" b="1" dirty="0" err="1">
                <a:latin typeface="Times New Roman" pitchFamily="18" charset="0"/>
                <a:ea typeface="新細明體" charset="-120"/>
              </a:rPr>
              <a:t>términos</a:t>
            </a:r>
            <a:r>
              <a:rPr lang="en-US" altLang="zh-TW" b="1" dirty="0">
                <a:latin typeface="Times New Roman" pitchFamily="18" charset="0"/>
                <a:ea typeface="新細明體" charset="-120"/>
              </a:rPr>
              <a:t> del </a:t>
            </a:r>
            <a:r>
              <a:rPr lang="en-US" altLang="zh-TW" b="1" dirty="0" err="1">
                <a:latin typeface="Times New Roman" pitchFamily="18" charset="0"/>
                <a:ea typeface="新細明體" charset="-120"/>
              </a:rPr>
              <a:t>perímetro</a:t>
            </a:r>
            <a:r>
              <a:rPr lang="en-US" altLang="zh-TW" b="1" dirty="0">
                <a:latin typeface="Times New Roman" pitchFamily="18" charset="0"/>
                <a:ea typeface="新細明體" charset="-120"/>
              </a:rPr>
              <a:t> de la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 </a:t>
            </a:r>
            <a:r>
              <a:rPr lang="en-US" altLang="zh-TW" b="1" i="1" dirty="0">
                <a:latin typeface="Times New Roman" pitchFamily="18" charset="0"/>
                <a:ea typeface="新細明體" charset="-120"/>
              </a:rPr>
              <a:t>l</a:t>
            </a:r>
            <a:r>
              <a:rPr lang="en-US" altLang="zh-TW" b="1" dirty="0">
                <a:latin typeface="Times New Roman" pitchFamily="18" charset="0"/>
                <a:ea typeface="新細明體" charset="-120"/>
              </a:rPr>
              <a:t>)</a:t>
            </a:r>
            <a:r>
              <a:rPr lang="en-US" altLang="zh-TW" b="1" i="1" dirty="0">
                <a:latin typeface="Times New Roman" pitchFamily="18" charset="0"/>
                <a:ea typeface="新細明體" charset="-120"/>
              </a:rPr>
              <a:t>:</a:t>
            </a:r>
          </a:p>
        </p:txBody>
      </p:sp>
      <p:graphicFrame>
        <p:nvGraphicFramePr>
          <p:cNvPr id="256008" name="Object 8"/>
          <p:cNvGraphicFramePr>
            <a:graphicFrameLocks noChangeAspect="1"/>
          </p:cNvGraphicFramePr>
          <p:nvPr>
            <p:extLst>
              <p:ext uri="{D42A27DB-BD31-4B8C-83A1-F6EECF244321}">
                <p14:modId xmlns:p14="http://schemas.microsoft.com/office/powerpoint/2010/main" val="2626008469"/>
              </p:ext>
            </p:extLst>
          </p:nvPr>
        </p:nvGraphicFramePr>
        <p:xfrm>
          <a:off x="531813" y="5268913"/>
          <a:ext cx="3142565" cy="981716"/>
        </p:xfrm>
        <a:graphic>
          <a:graphicData uri="http://schemas.openxmlformats.org/presentationml/2006/ole">
            <mc:AlternateContent xmlns:mc="http://schemas.openxmlformats.org/markup-compatibility/2006">
              <mc:Choice xmlns:v="urn:schemas-microsoft-com:vml" Requires="v">
                <p:oleObj spid="_x0000_s256016" name="Ecuación" r:id="rId9" imgW="2819160" imgH="888840" progId="Equation.3">
                  <p:embed/>
                </p:oleObj>
              </mc:Choice>
              <mc:Fallback>
                <p:oleObj name="Ecuación" r:id="rId9" imgW="2819160" imgH="88884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813" y="5268913"/>
                        <a:ext cx="3142565" cy="981716"/>
                      </a:xfrm>
                      <a:prstGeom prst="rect">
                        <a:avLst/>
                      </a:prstGeom>
                      <a:noFill/>
                      <a:ln w="9525">
                        <a:solidFill>
                          <a:schemeClr val="bg1"/>
                        </a:solidFill>
                        <a:miter lim="800000"/>
                        <a:headEnd/>
                        <a:tailEnd/>
                      </a:ln>
                    </p:spPr>
                  </p:pic>
                </p:oleObj>
              </mc:Fallback>
            </mc:AlternateContent>
          </a:graphicData>
        </a:graphic>
      </p:graphicFrame>
      <p:sp>
        <p:nvSpPr>
          <p:cNvPr id="14" name="13 Rectángulo"/>
          <p:cNvSpPr/>
          <p:nvPr/>
        </p:nvSpPr>
        <p:spPr>
          <a:xfrm>
            <a:off x="3029827" y="6185332"/>
            <a:ext cx="924292"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rPr>
              <a:t>Círculo</a:t>
            </a:r>
            <a:endParaRPr lang="en-US" altLang="zh-TW" b="1" dirty="0">
              <a:latin typeface="Times New Roman" pitchFamily="18" charset="0"/>
              <a:ea typeface="新細明體" charset="-120"/>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22</a:t>
            </a:fld>
            <a:endParaRPr lang="es-ES" dirty="0"/>
          </a:p>
        </p:txBody>
      </p:sp>
      <p:graphicFrame>
        <p:nvGraphicFramePr>
          <p:cNvPr id="256008" name="Object 8"/>
          <p:cNvGraphicFramePr>
            <a:graphicFrameLocks noChangeAspect="1"/>
          </p:cNvGraphicFramePr>
          <p:nvPr/>
        </p:nvGraphicFramePr>
        <p:xfrm>
          <a:off x="625475" y="352425"/>
          <a:ext cx="4462463" cy="1452563"/>
        </p:xfrm>
        <a:graphic>
          <a:graphicData uri="http://schemas.openxmlformats.org/presentationml/2006/ole">
            <mc:AlternateContent xmlns:mc="http://schemas.openxmlformats.org/markup-compatibility/2006">
              <mc:Choice xmlns:v="urn:schemas-microsoft-com:vml" Requires="v">
                <p:oleObj spid="_x0000_s260112" name="Ecuación" r:id="rId3" imgW="2705040" imgH="888840" progId="Equation.3">
                  <p:embed/>
                </p:oleObj>
              </mc:Choice>
              <mc:Fallback>
                <p:oleObj name="Ecuación" r:id="rId3" imgW="2705040" imgH="8888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352425"/>
                        <a:ext cx="4462463" cy="14525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13 Rectángulo"/>
          <p:cNvSpPr/>
          <p:nvPr/>
        </p:nvSpPr>
        <p:spPr>
          <a:xfrm>
            <a:off x="3424242" y="1335796"/>
            <a:ext cx="1184940"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rPr>
              <a:t>Cuadrado</a:t>
            </a:r>
            <a:endParaRPr lang="en-US" altLang="zh-TW" b="1" dirty="0">
              <a:latin typeface="Times New Roman" pitchFamily="18" charset="0"/>
              <a:ea typeface="新細明體" charset="-120"/>
            </a:endParaRPr>
          </a:p>
        </p:txBody>
      </p:sp>
      <p:sp>
        <p:nvSpPr>
          <p:cNvPr id="11" name="10 Rectángulo"/>
          <p:cNvSpPr/>
          <p:nvPr/>
        </p:nvSpPr>
        <p:spPr>
          <a:xfrm>
            <a:off x="625475" y="2128208"/>
            <a:ext cx="2332690" cy="369332"/>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rPr>
              <a:t>El campo </a:t>
            </a:r>
            <a:r>
              <a:rPr lang="en-US" altLang="zh-TW" b="1" dirty="0" err="1">
                <a:latin typeface="Times New Roman" pitchFamily="18" charset="0"/>
                <a:ea typeface="新細明體" charset="-120"/>
              </a:rPr>
              <a:t>eléctrico</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es</a:t>
            </a:r>
            <a:r>
              <a:rPr lang="en-US" altLang="zh-TW" b="1" dirty="0">
                <a:latin typeface="Times New Roman" pitchFamily="18" charset="0"/>
                <a:ea typeface="新細明體" charset="-120"/>
              </a:rPr>
              <a:t>:</a:t>
            </a:r>
          </a:p>
        </p:txBody>
      </p:sp>
      <p:graphicFrame>
        <p:nvGraphicFramePr>
          <p:cNvPr id="260102" name="Object 6"/>
          <p:cNvGraphicFramePr>
            <a:graphicFrameLocks noChangeAspect="1"/>
          </p:cNvGraphicFramePr>
          <p:nvPr/>
        </p:nvGraphicFramePr>
        <p:xfrm>
          <a:off x="625475" y="2765425"/>
          <a:ext cx="6153150" cy="646113"/>
        </p:xfrm>
        <a:graphic>
          <a:graphicData uri="http://schemas.openxmlformats.org/presentationml/2006/ole">
            <mc:AlternateContent xmlns:mc="http://schemas.openxmlformats.org/markup-compatibility/2006">
              <mc:Choice xmlns:v="urn:schemas-microsoft-com:vml" Requires="v">
                <p:oleObj spid="_x0000_s260113" name="Ecuación" r:id="rId5" imgW="3962160" imgH="419040" progId="Equation.3">
                  <p:embed/>
                </p:oleObj>
              </mc:Choice>
              <mc:Fallback>
                <p:oleObj name="Ecuación" r:id="rId5" imgW="3962160" imgH="4190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75" y="2765425"/>
                        <a:ext cx="6153150" cy="646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14 Rectángulo"/>
          <p:cNvSpPr/>
          <p:nvPr/>
        </p:nvSpPr>
        <p:spPr>
          <a:xfrm>
            <a:off x="7101526" y="2915553"/>
            <a:ext cx="924292"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rPr>
              <a:t>Círculo</a:t>
            </a:r>
            <a:endParaRPr lang="en-US" altLang="zh-TW" b="1" dirty="0">
              <a:latin typeface="Times New Roman" pitchFamily="18" charset="0"/>
              <a:ea typeface="新細明體" charset="-120"/>
            </a:endParaRPr>
          </a:p>
        </p:txBody>
      </p:sp>
      <p:graphicFrame>
        <p:nvGraphicFramePr>
          <p:cNvPr id="260104" name="Object 8"/>
          <p:cNvGraphicFramePr>
            <a:graphicFrameLocks noChangeAspect="1"/>
          </p:cNvGraphicFramePr>
          <p:nvPr/>
        </p:nvGraphicFramePr>
        <p:xfrm>
          <a:off x="620668" y="3627438"/>
          <a:ext cx="6330950" cy="646112"/>
        </p:xfrm>
        <a:graphic>
          <a:graphicData uri="http://schemas.openxmlformats.org/presentationml/2006/ole">
            <mc:AlternateContent xmlns:mc="http://schemas.openxmlformats.org/markup-compatibility/2006">
              <mc:Choice xmlns:v="urn:schemas-microsoft-com:vml" Requires="v">
                <p:oleObj spid="_x0000_s260114" name="Ecuación" r:id="rId7" imgW="4076640" imgH="419040" progId="Equation.3">
                  <p:embed/>
                </p:oleObj>
              </mc:Choice>
              <mc:Fallback>
                <p:oleObj name="Ecuación" r:id="rId7" imgW="4076640" imgH="4190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668" y="3627438"/>
                        <a:ext cx="6330950" cy="6461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Rectángulo"/>
          <p:cNvSpPr/>
          <p:nvPr/>
        </p:nvSpPr>
        <p:spPr>
          <a:xfrm>
            <a:off x="7156118" y="3750270"/>
            <a:ext cx="1184940"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rPr>
              <a:t>Cuadrado</a:t>
            </a:r>
            <a:endParaRPr lang="en-US" altLang="zh-TW" b="1" dirty="0">
              <a:latin typeface="Times New Roman" pitchFamily="18" charset="0"/>
              <a:ea typeface="新細明體" charset="-120"/>
            </a:endParaRPr>
          </a:p>
        </p:txBody>
      </p:sp>
      <p:sp>
        <p:nvSpPr>
          <p:cNvPr id="17" name="16 Rectángulo"/>
          <p:cNvSpPr/>
          <p:nvPr/>
        </p:nvSpPr>
        <p:spPr>
          <a:xfrm>
            <a:off x="543587" y="4505566"/>
            <a:ext cx="5245988" cy="369332"/>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rPr>
              <a:t>La </a:t>
            </a:r>
            <a:r>
              <a:rPr lang="en-US" altLang="zh-TW" b="1" dirty="0" err="1">
                <a:latin typeface="Times New Roman" pitchFamily="18" charset="0"/>
                <a:ea typeface="新細明體" charset="-120"/>
              </a:rPr>
              <a:t>corriente</a:t>
            </a:r>
            <a:r>
              <a:rPr lang="en-US" altLang="zh-TW" b="1" dirty="0">
                <a:latin typeface="Times New Roman" pitchFamily="18" charset="0"/>
                <a:ea typeface="新細明體" charset="-120"/>
              </a:rPr>
              <a:t> la </a:t>
            </a:r>
            <a:r>
              <a:rPr lang="en-US" altLang="zh-TW" b="1" dirty="0" err="1">
                <a:latin typeface="Times New Roman" pitchFamily="18" charset="0"/>
                <a:ea typeface="新細明體" charset="-120"/>
              </a:rPr>
              <a:t>calculamos</a:t>
            </a:r>
            <a:r>
              <a:rPr lang="en-US" altLang="zh-TW" b="1" dirty="0">
                <a:latin typeface="Times New Roman" pitchFamily="18" charset="0"/>
                <a:ea typeface="新細明體" charset="-120"/>
              </a:rPr>
              <a:t> a </a:t>
            </a:r>
            <a:r>
              <a:rPr lang="en-US" altLang="zh-TW" b="1" dirty="0" err="1">
                <a:latin typeface="Times New Roman" pitchFamily="18" charset="0"/>
                <a:ea typeface="新細明體" charset="-120"/>
              </a:rPr>
              <a:t>partir</a:t>
            </a:r>
            <a:r>
              <a:rPr lang="en-US" altLang="zh-TW" b="1" dirty="0">
                <a:latin typeface="Times New Roman" pitchFamily="18" charset="0"/>
                <a:ea typeface="新細明體" charset="-120"/>
              </a:rPr>
              <a:t> de la </a:t>
            </a:r>
            <a:r>
              <a:rPr lang="en-US" altLang="zh-TW" b="1" dirty="0" err="1">
                <a:latin typeface="Times New Roman" pitchFamily="18" charset="0"/>
                <a:ea typeface="新細明體" charset="-120"/>
              </a:rPr>
              <a:t>definición</a:t>
            </a:r>
            <a:r>
              <a:rPr lang="en-US" altLang="zh-TW" b="1" dirty="0">
                <a:latin typeface="Times New Roman" pitchFamily="18" charset="0"/>
                <a:ea typeface="新細明體" charset="-120"/>
              </a:rPr>
              <a:t>:</a:t>
            </a:r>
          </a:p>
        </p:txBody>
      </p:sp>
      <p:graphicFrame>
        <p:nvGraphicFramePr>
          <p:cNvPr id="260105" name="Object 9"/>
          <p:cNvGraphicFramePr>
            <a:graphicFrameLocks noChangeAspect="1"/>
          </p:cNvGraphicFramePr>
          <p:nvPr/>
        </p:nvGraphicFramePr>
        <p:xfrm>
          <a:off x="5793935" y="4505566"/>
          <a:ext cx="1300162" cy="430213"/>
        </p:xfrm>
        <a:graphic>
          <a:graphicData uri="http://schemas.openxmlformats.org/presentationml/2006/ole">
            <mc:AlternateContent xmlns:mc="http://schemas.openxmlformats.org/markup-compatibility/2006">
              <mc:Choice xmlns:v="urn:schemas-microsoft-com:vml" Requires="v">
                <p:oleObj spid="_x0000_s260115" name="Ecuación" r:id="rId9" imgW="838080" imgH="279360" progId="Equation.3">
                  <p:embed/>
                </p:oleObj>
              </mc:Choice>
              <mc:Fallback>
                <p:oleObj name="Ecuación" r:id="rId9" imgW="838080" imgH="27936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3935" y="4505566"/>
                        <a:ext cx="1300162" cy="4302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18 Rectángulo"/>
          <p:cNvSpPr/>
          <p:nvPr/>
        </p:nvSpPr>
        <p:spPr>
          <a:xfrm>
            <a:off x="545859" y="5267193"/>
            <a:ext cx="2185214" cy="369332"/>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rPr>
              <a:t>Con la </a:t>
            </a:r>
            <a:r>
              <a:rPr lang="en-US" altLang="zh-TW" b="1" dirty="0" err="1">
                <a:latin typeface="Times New Roman" pitchFamily="18" charset="0"/>
                <a:ea typeface="新細明體" charset="-120"/>
              </a:rPr>
              <a:t>Ley</a:t>
            </a:r>
            <a:r>
              <a:rPr lang="en-US" altLang="zh-TW" b="1" dirty="0">
                <a:latin typeface="Times New Roman" pitchFamily="18" charset="0"/>
                <a:ea typeface="新細明體" charset="-120"/>
              </a:rPr>
              <a:t> de Ohm:</a:t>
            </a:r>
          </a:p>
        </p:txBody>
      </p:sp>
      <p:graphicFrame>
        <p:nvGraphicFramePr>
          <p:cNvPr id="260106" name="Object 10"/>
          <p:cNvGraphicFramePr>
            <a:graphicFrameLocks noChangeAspect="1"/>
          </p:cNvGraphicFramePr>
          <p:nvPr/>
        </p:nvGraphicFramePr>
        <p:xfrm>
          <a:off x="2655647" y="5262871"/>
          <a:ext cx="984250" cy="371475"/>
        </p:xfrm>
        <a:graphic>
          <a:graphicData uri="http://schemas.openxmlformats.org/presentationml/2006/ole">
            <mc:AlternateContent xmlns:mc="http://schemas.openxmlformats.org/markup-compatibility/2006">
              <mc:Choice xmlns:v="urn:schemas-microsoft-com:vml" Requires="v">
                <p:oleObj spid="_x0000_s260116" name="Ecuación" r:id="rId11" imgW="634680" imgH="241200" progId="Equation.3">
                  <p:embed/>
                </p:oleObj>
              </mc:Choice>
              <mc:Fallback>
                <p:oleObj name="Ecuación" r:id="rId11" imgW="634680" imgH="2412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5647" y="5262871"/>
                        <a:ext cx="984250" cy="371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23</a:t>
            </a:fld>
            <a:endParaRPr lang="es-ES" dirty="0"/>
          </a:p>
        </p:txBody>
      </p:sp>
      <p:sp>
        <p:nvSpPr>
          <p:cNvPr id="11" name="10 Rectángulo"/>
          <p:cNvSpPr/>
          <p:nvPr/>
        </p:nvSpPr>
        <p:spPr>
          <a:xfrm>
            <a:off x="398383" y="435886"/>
            <a:ext cx="6006773"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rPr>
              <a:t>Combinando</a:t>
            </a:r>
            <a:r>
              <a:rPr lang="en-US" altLang="zh-TW" b="1" dirty="0">
                <a:latin typeface="Times New Roman" pitchFamily="18" charset="0"/>
                <a:ea typeface="新細明體" charset="-120"/>
              </a:rPr>
              <a:t> la </a:t>
            </a:r>
            <a:r>
              <a:rPr lang="en-US" altLang="zh-TW" b="1" dirty="0" err="1">
                <a:latin typeface="Times New Roman" pitchFamily="18" charset="0"/>
                <a:ea typeface="新細明體" charset="-120"/>
              </a:rPr>
              <a:t>Ley</a:t>
            </a:r>
            <a:r>
              <a:rPr lang="en-US" altLang="zh-TW" b="1" dirty="0">
                <a:latin typeface="Times New Roman" pitchFamily="18" charset="0"/>
                <a:ea typeface="新細明體" charset="-120"/>
              </a:rPr>
              <a:t> de Ohm con la integral de la </a:t>
            </a:r>
            <a:r>
              <a:rPr lang="en-US" altLang="zh-TW" b="1" dirty="0" err="1">
                <a:latin typeface="Times New Roman" pitchFamily="18" charset="0"/>
                <a:ea typeface="新細明體" charset="-120"/>
              </a:rPr>
              <a:t>corriente</a:t>
            </a:r>
            <a:r>
              <a:rPr lang="en-US" altLang="zh-TW" b="1" dirty="0">
                <a:latin typeface="Times New Roman" pitchFamily="18" charset="0"/>
                <a:ea typeface="新細明體" charset="-120"/>
              </a:rPr>
              <a:t>:</a:t>
            </a:r>
          </a:p>
        </p:txBody>
      </p:sp>
      <p:sp>
        <p:nvSpPr>
          <p:cNvPr id="15" name="14 Rectángulo"/>
          <p:cNvSpPr/>
          <p:nvPr/>
        </p:nvSpPr>
        <p:spPr>
          <a:xfrm>
            <a:off x="6316479" y="1144851"/>
            <a:ext cx="924292"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rPr>
              <a:t>Círculo</a:t>
            </a:r>
            <a:endParaRPr lang="en-US" altLang="zh-TW" b="1" dirty="0">
              <a:latin typeface="Times New Roman" pitchFamily="18" charset="0"/>
              <a:ea typeface="新細明體" charset="-120"/>
            </a:endParaRPr>
          </a:p>
        </p:txBody>
      </p:sp>
      <p:sp>
        <p:nvSpPr>
          <p:cNvPr id="16" name="15 Rectángulo"/>
          <p:cNvSpPr/>
          <p:nvPr/>
        </p:nvSpPr>
        <p:spPr>
          <a:xfrm>
            <a:off x="6186155" y="1766888"/>
            <a:ext cx="1184940"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rPr>
              <a:t>Cuadrado</a:t>
            </a:r>
            <a:endParaRPr lang="en-US" altLang="zh-TW" b="1" dirty="0">
              <a:latin typeface="Times New Roman" pitchFamily="18" charset="0"/>
              <a:ea typeface="新細明體" charset="-120"/>
            </a:endParaRPr>
          </a:p>
        </p:txBody>
      </p:sp>
      <p:graphicFrame>
        <p:nvGraphicFramePr>
          <p:cNvPr id="260105" name="Object 9"/>
          <p:cNvGraphicFramePr>
            <a:graphicFrameLocks noChangeAspect="1"/>
          </p:cNvGraphicFramePr>
          <p:nvPr/>
        </p:nvGraphicFramePr>
        <p:xfrm>
          <a:off x="938213" y="1103313"/>
          <a:ext cx="5157787" cy="430212"/>
        </p:xfrm>
        <a:graphic>
          <a:graphicData uri="http://schemas.openxmlformats.org/presentationml/2006/ole">
            <mc:AlternateContent xmlns:mc="http://schemas.openxmlformats.org/markup-compatibility/2006">
              <mc:Choice xmlns:v="urn:schemas-microsoft-com:vml" Requires="v">
                <p:oleObj spid="_x0000_s261130" name="Ecuación" r:id="rId3" imgW="3327120" imgH="279360" progId="Equation.3">
                  <p:embed/>
                </p:oleObj>
              </mc:Choice>
              <mc:Fallback>
                <p:oleObj name="Ecuación" r:id="rId3" imgW="3327120" imgH="27936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1103313"/>
                        <a:ext cx="5157787" cy="430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1127" name="Object 7"/>
          <p:cNvGraphicFramePr>
            <a:graphicFrameLocks noChangeAspect="1"/>
          </p:cNvGraphicFramePr>
          <p:nvPr/>
        </p:nvGraphicFramePr>
        <p:xfrm>
          <a:off x="890588" y="1766888"/>
          <a:ext cx="5276850" cy="430212"/>
        </p:xfrm>
        <a:graphic>
          <a:graphicData uri="http://schemas.openxmlformats.org/presentationml/2006/ole">
            <mc:AlternateContent xmlns:mc="http://schemas.openxmlformats.org/markup-compatibility/2006">
              <mc:Choice xmlns:v="urn:schemas-microsoft-com:vml" Requires="v">
                <p:oleObj spid="_x0000_s261131" name="Ecuación" r:id="rId5" imgW="3403440" imgH="279360" progId="Equation.3">
                  <p:embed/>
                </p:oleObj>
              </mc:Choice>
              <mc:Fallback>
                <p:oleObj name="Ecuación" r:id="rId5" imgW="3403440" imgH="2793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88" y="1766888"/>
                        <a:ext cx="5276850" cy="430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Rectángulo"/>
          <p:cNvSpPr/>
          <p:nvPr/>
        </p:nvSpPr>
        <p:spPr>
          <a:xfrm>
            <a:off x="356338" y="2557694"/>
            <a:ext cx="8253221" cy="701731"/>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rPr>
              <a:t>La </a:t>
            </a:r>
            <a:r>
              <a:rPr lang="en-US" altLang="zh-TW" b="1" dirty="0" err="1">
                <a:latin typeface="Times New Roman" pitchFamily="18" charset="0"/>
                <a:ea typeface="新細明體" charset="-120"/>
              </a:rPr>
              <a:t>corriente</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inducida</a:t>
            </a:r>
            <a:r>
              <a:rPr lang="en-US" altLang="zh-TW" b="1" dirty="0">
                <a:latin typeface="Times New Roman" pitchFamily="18" charset="0"/>
                <a:ea typeface="新細明體" charset="-120"/>
              </a:rPr>
              <a:t> en la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cuadrada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es</a:t>
            </a:r>
            <a:r>
              <a:rPr lang="en-US" altLang="zh-TW" b="1" dirty="0">
                <a:latin typeface="Times New Roman" pitchFamily="18" charset="0"/>
                <a:ea typeface="新細明體" charset="-120"/>
              </a:rPr>
              <a:t> 8/</a:t>
            </a:r>
            <a:r>
              <a:rPr lang="en-US" altLang="zh-TW" b="1" dirty="0">
                <a:latin typeface="Times New Roman" pitchFamily="18" charset="0"/>
                <a:ea typeface="新細明體" charset="-120"/>
                <a:sym typeface="Symbol"/>
              </a:rPr>
              <a:t></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veces</a:t>
            </a:r>
            <a:r>
              <a:rPr lang="en-US" altLang="zh-TW" b="1" dirty="0">
                <a:latin typeface="Times New Roman" pitchFamily="18" charset="0"/>
                <a:ea typeface="新細明體" charset="-120"/>
              </a:rPr>
              <a:t> mayor </a:t>
            </a:r>
            <a:r>
              <a:rPr lang="en-US" altLang="zh-TW" b="1" dirty="0" err="1">
                <a:latin typeface="Times New Roman" pitchFamily="18" charset="0"/>
                <a:ea typeface="新細明體" charset="-120"/>
              </a:rPr>
              <a:t>que</a:t>
            </a:r>
            <a:r>
              <a:rPr lang="en-US" altLang="zh-TW" b="1" dirty="0">
                <a:latin typeface="Times New Roman" pitchFamily="18" charset="0"/>
                <a:ea typeface="新細明體" charset="-120"/>
              </a:rPr>
              <a:t> en la </a:t>
            </a:r>
            <a:r>
              <a:rPr lang="en-US" altLang="zh-TW" b="1" dirty="0" err="1">
                <a:latin typeface="Times New Roman" pitchFamily="18" charset="0"/>
                <a:ea typeface="新細明體" charset="-120"/>
              </a:rPr>
              <a:t>bobina</a:t>
            </a:r>
            <a:r>
              <a:rPr lang="en-US" altLang="zh-TW" b="1" dirty="0">
                <a:latin typeface="Times New Roman" pitchFamily="18" charset="0"/>
                <a:ea typeface="新細明體" charset="-120"/>
              </a:rPr>
              <a:t> </a:t>
            </a:r>
          </a:p>
          <a:p>
            <a:pPr algn="just">
              <a:spcBef>
                <a:spcPct val="20000"/>
              </a:spcBef>
            </a:pPr>
            <a:r>
              <a:rPr lang="en-US" altLang="zh-TW" b="1" dirty="0">
                <a:latin typeface="Times New Roman" pitchFamily="18" charset="0"/>
                <a:ea typeface="新細明體" charset="-120"/>
              </a:rPr>
              <a:t>circular</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154BC080-EF9F-4F3D-B6BE-712CAFD81343}" type="slidenum">
              <a:rPr lang="es-ES" smtClean="0"/>
              <a:pPr>
                <a:defRPr/>
              </a:pPr>
              <a:t>24</a:t>
            </a:fld>
            <a:endParaRPr lang="es-ES" dirty="0"/>
          </a:p>
        </p:txBody>
      </p:sp>
      <p:sp>
        <p:nvSpPr>
          <p:cNvPr id="5" name="Rectangle 6"/>
          <p:cNvSpPr>
            <a:spLocks noChangeArrowheads="1"/>
          </p:cNvSpPr>
          <p:nvPr/>
        </p:nvSpPr>
        <p:spPr bwMode="auto">
          <a:xfrm>
            <a:off x="242006" y="400619"/>
            <a:ext cx="8226425" cy="647700"/>
          </a:xfrm>
          <a:prstGeom prst="rect">
            <a:avLst/>
          </a:prstGeom>
          <a:noFill/>
          <a:ln w="12700">
            <a:noFill/>
            <a:miter lim="800000"/>
            <a:headEnd/>
            <a:tailEnd/>
          </a:ln>
          <a:effectLst/>
        </p:spPr>
        <p:txBody>
          <a:bodyPr lIns="90488" tIns="44450" rIns="90488" bIns="44450"/>
          <a:lstStyle/>
          <a:p>
            <a:pPr algn="just">
              <a:spcBef>
                <a:spcPct val="20000"/>
              </a:spcBef>
            </a:pPr>
            <a:r>
              <a:rPr lang="en-US" altLang="zh-TW" b="1" u="sng" dirty="0" err="1">
                <a:latin typeface="Times New Roman" pitchFamily="18" charset="0"/>
                <a:ea typeface="新細明體" charset="-120"/>
              </a:rPr>
              <a:t>Fuerza</a:t>
            </a:r>
            <a:r>
              <a:rPr lang="en-US" altLang="zh-TW" b="1" u="sng" dirty="0">
                <a:latin typeface="Times New Roman" pitchFamily="18" charset="0"/>
                <a:ea typeface="新細明體" charset="-120"/>
              </a:rPr>
              <a:t> </a:t>
            </a:r>
            <a:r>
              <a:rPr lang="en-US" altLang="zh-TW" b="1" u="sng" dirty="0" err="1">
                <a:latin typeface="Times New Roman" pitchFamily="18" charset="0"/>
                <a:ea typeface="新細明體" charset="-120"/>
              </a:rPr>
              <a:t>magnética</a:t>
            </a:r>
            <a:r>
              <a:rPr lang="en-US" altLang="zh-TW" b="1" u="sng" dirty="0">
                <a:latin typeface="Times New Roman" pitchFamily="18" charset="0"/>
                <a:ea typeface="新細明體" charset="-120"/>
              </a:rPr>
              <a:t>. </a:t>
            </a:r>
            <a:r>
              <a:rPr lang="en-US" altLang="zh-TW" b="1" u="sng" dirty="0" err="1">
                <a:latin typeface="Times New Roman" pitchFamily="18" charset="0"/>
                <a:ea typeface="新細明體" charset="-120"/>
              </a:rPr>
              <a:t>Movimiento</a:t>
            </a:r>
            <a:r>
              <a:rPr lang="en-US" altLang="zh-TW" b="1" u="sng" dirty="0">
                <a:latin typeface="Times New Roman" pitchFamily="18" charset="0"/>
                <a:ea typeface="新細明體" charset="-120"/>
              </a:rPr>
              <a:t> en </a:t>
            </a:r>
            <a:r>
              <a:rPr lang="en-US" altLang="zh-TW" b="1" u="sng" dirty="0" err="1">
                <a:latin typeface="Times New Roman" pitchFamily="18" charset="0"/>
                <a:ea typeface="新細明體" charset="-120"/>
              </a:rPr>
              <a:t>presencia</a:t>
            </a:r>
            <a:r>
              <a:rPr lang="en-US" altLang="zh-TW" b="1" u="sng" dirty="0">
                <a:latin typeface="Times New Roman" pitchFamily="18" charset="0"/>
                <a:ea typeface="新細明體" charset="-120"/>
              </a:rPr>
              <a:t> de un campo </a:t>
            </a:r>
            <a:r>
              <a:rPr lang="en-US" altLang="zh-TW" b="1" u="sng" dirty="0" err="1">
                <a:latin typeface="Times New Roman" pitchFamily="18" charset="0"/>
                <a:ea typeface="新細明體" charset="-120"/>
              </a:rPr>
              <a:t>magnético</a:t>
            </a:r>
            <a:r>
              <a:rPr lang="en-US" altLang="zh-TW" b="1" u="sng" dirty="0">
                <a:latin typeface="Times New Roman" pitchFamily="18" charset="0"/>
                <a:ea typeface="新細明體" charset="-120"/>
              </a:rPr>
              <a:t>.</a:t>
            </a:r>
          </a:p>
        </p:txBody>
      </p:sp>
      <p:sp>
        <p:nvSpPr>
          <p:cNvPr id="240646" name="AutoShape 6" descr="Que son las bobinas y sus tipos - Ingeniería Meca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45" name="44 Rectángulo"/>
          <p:cNvSpPr/>
          <p:nvPr/>
        </p:nvSpPr>
        <p:spPr>
          <a:xfrm>
            <a:off x="251490" y="864651"/>
            <a:ext cx="8310929" cy="1698927"/>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sym typeface="Symbol"/>
              </a:rPr>
              <a:t>La </a:t>
            </a:r>
            <a:r>
              <a:rPr lang="en-US" altLang="zh-TW" b="1" dirty="0" err="1">
                <a:latin typeface="Times New Roman" pitchFamily="18" charset="0"/>
                <a:ea typeface="新細明體" charset="-120"/>
                <a:sym typeface="Symbol"/>
              </a:rPr>
              <a:t>Ley</a:t>
            </a:r>
            <a:r>
              <a:rPr lang="en-US" altLang="zh-TW" b="1" dirty="0">
                <a:latin typeface="Times New Roman" pitchFamily="18" charset="0"/>
                <a:ea typeface="新細明體" charset="-120"/>
                <a:sym typeface="Symbol"/>
              </a:rPr>
              <a:t> de Faraday </a:t>
            </a:r>
            <a:r>
              <a:rPr lang="en-US" altLang="zh-TW" b="1" dirty="0" err="1">
                <a:latin typeface="Times New Roman" pitchFamily="18" charset="0"/>
                <a:ea typeface="新細明體" charset="-120"/>
                <a:sym typeface="Symbol"/>
              </a:rPr>
              <a:t>también</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útil</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para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calcular</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fuerza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ejerce</a:t>
            </a:r>
            <a:r>
              <a:rPr lang="en-US" altLang="zh-TW" b="1" dirty="0">
                <a:latin typeface="Times New Roman" pitchFamily="18" charset="0"/>
                <a:ea typeface="新細明體" charset="-120"/>
                <a:sym typeface="Symbol"/>
              </a:rPr>
              <a:t> un campo</a:t>
            </a:r>
          </a:p>
          <a:p>
            <a:pPr algn="just">
              <a:spcBef>
                <a:spcPct val="20000"/>
              </a:spcBef>
            </a:pPr>
            <a:r>
              <a:rPr lang="en-US" altLang="zh-TW" b="1" dirty="0" err="1">
                <a:latin typeface="Times New Roman" pitchFamily="18" charset="0"/>
                <a:ea typeface="新細明體" charset="-120"/>
                <a:sym typeface="Symbol"/>
              </a:rPr>
              <a:t>magnético</a:t>
            </a:r>
            <a:r>
              <a:rPr lang="en-US" altLang="zh-TW" b="1" dirty="0">
                <a:latin typeface="Times New Roman" pitchFamily="18" charset="0"/>
                <a:ea typeface="新細明體" charset="-120"/>
                <a:sym typeface="Symbol"/>
              </a:rPr>
              <a:t> variable </a:t>
            </a:r>
            <a:r>
              <a:rPr lang="en-US" altLang="zh-TW" b="1" dirty="0" err="1">
                <a:latin typeface="Times New Roman" pitchFamily="18" charset="0"/>
                <a:ea typeface="新細明體" charset="-120"/>
                <a:sym typeface="Symbol"/>
              </a:rPr>
              <a:t>sobre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Cuando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carga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eléctrica</a:t>
            </a:r>
            <a:r>
              <a:rPr lang="en-US" altLang="zh-TW" b="1" dirty="0">
                <a:latin typeface="Times New Roman" pitchFamily="18" charset="0"/>
                <a:ea typeface="新細明體" charset="-120"/>
                <a:sym typeface="Symbol"/>
              </a:rPr>
              <a:t> se </a:t>
            </a:r>
            <a:r>
              <a:rPr lang="en-US" altLang="zh-TW" b="1" dirty="0" err="1">
                <a:latin typeface="Times New Roman" pitchFamily="18" charset="0"/>
                <a:ea typeface="新細明體" charset="-120"/>
                <a:sym typeface="Symbol"/>
              </a:rPr>
              <a:t>mueve</a:t>
            </a:r>
            <a:r>
              <a:rPr lang="en-US" altLang="zh-TW" b="1" dirty="0">
                <a:latin typeface="Times New Roman" pitchFamily="18" charset="0"/>
                <a:ea typeface="新細明體" charset="-120"/>
                <a:sym typeface="Symbol"/>
              </a:rPr>
              <a:t> en </a:t>
            </a:r>
            <a:r>
              <a:rPr lang="en-US" altLang="zh-TW" b="1" dirty="0" err="1">
                <a:latin typeface="Times New Roman" pitchFamily="18" charset="0"/>
                <a:ea typeface="新細明體" charset="-120"/>
                <a:sym typeface="Symbol"/>
              </a:rPr>
              <a:t>presencia</a:t>
            </a:r>
            <a:r>
              <a:rPr lang="en-US" altLang="zh-TW" b="1" dirty="0">
                <a:latin typeface="Times New Roman" pitchFamily="18" charset="0"/>
                <a:ea typeface="新細明體" charset="-120"/>
                <a:sym typeface="Symbol"/>
              </a:rPr>
              <a:t> de un campo </a:t>
            </a:r>
            <a:r>
              <a:rPr lang="en-US" altLang="zh-TW" b="1" dirty="0" err="1">
                <a:latin typeface="Times New Roman" pitchFamily="18" charset="0"/>
                <a:ea typeface="新細明體" charset="-120"/>
                <a:sym typeface="Symbol"/>
              </a:rPr>
              <a:t>magnético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estático</a:t>
            </a:r>
            <a:r>
              <a:rPr lang="en-US" altLang="zh-TW" b="1" dirty="0">
                <a:latin typeface="Times New Roman" pitchFamily="18" charset="0"/>
                <a:ea typeface="新細明體" charset="-120"/>
                <a:sym typeface="Symbol"/>
              </a:rPr>
              <a:t>,</a:t>
            </a:r>
          </a:p>
          <a:p>
            <a:pPr algn="just">
              <a:spcBef>
                <a:spcPct val="20000"/>
              </a:spcBef>
            </a:pPr>
            <a:r>
              <a:rPr lang="en-US" altLang="zh-TW" b="1" dirty="0" err="1">
                <a:latin typeface="Times New Roman" pitchFamily="18" charset="0"/>
                <a:ea typeface="新細明體" charset="-120"/>
                <a:sym typeface="Symbol"/>
              </a:rPr>
              <a:t>experimenta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fuerza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magnética</a:t>
            </a:r>
            <a:r>
              <a:rPr lang="en-US" altLang="zh-TW" b="1" dirty="0">
                <a:latin typeface="Times New Roman" pitchFamily="18" charset="0"/>
                <a:ea typeface="新細明體" charset="-120"/>
                <a:sym typeface="Symbol"/>
              </a:rPr>
              <a:t>:</a:t>
            </a:r>
          </a:p>
        </p:txBody>
      </p:sp>
      <p:sp>
        <p:nvSpPr>
          <p:cNvPr id="46" name="45 Rectángulo"/>
          <p:cNvSpPr/>
          <p:nvPr/>
        </p:nvSpPr>
        <p:spPr>
          <a:xfrm>
            <a:off x="244279" y="3383974"/>
            <a:ext cx="3828933" cy="369332"/>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sym typeface="Symbol"/>
              </a:rPr>
              <a:t>Esta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llamada</a:t>
            </a:r>
            <a:r>
              <a:rPr lang="en-US" altLang="zh-TW" b="1" dirty="0">
                <a:latin typeface="Times New Roman" pitchFamily="18" charset="0"/>
                <a:ea typeface="新細明體" charset="-120"/>
                <a:sym typeface="Symbol"/>
              </a:rPr>
              <a:t> </a:t>
            </a:r>
            <a:r>
              <a:rPr lang="en-US" altLang="zh-TW" b="1" dirty="0" err="1">
                <a:solidFill>
                  <a:srgbClr val="FF0000"/>
                </a:solidFill>
                <a:latin typeface="Times New Roman" pitchFamily="18" charset="0"/>
                <a:ea typeface="新細明體" charset="-120"/>
                <a:sym typeface="Symbol"/>
              </a:rPr>
              <a:t>fuerza</a:t>
            </a:r>
            <a:r>
              <a:rPr lang="en-US" altLang="zh-TW" b="1" dirty="0">
                <a:solidFill>
                  <a:srgbClr val="FF0000"/>
                </a:solidFill>
                <a:latin typeface="Times New Roman" pitchFamily="18" charset="0"/>
                <a:ea typeface="新細明體" charset="-120"/>
                <a:sym typeface="Symbol"/>
              </a:rPr>
              <a:t> de Lorentz.</a:t>
            </a:r>
          </a:p>
        </p:txBody>
      </p:sp>
      <p:graphicFrame>
        <p:nvGraphicFramePr>
          <p:cNvPr id="254982" name="Object 6"/>
          <p:cNvGraphicFramePr>
            <a:graphicFrameLocks noChangeAspect="1"/>
          </p:cNvGraphicFramePr>
          <p:nvPr/>
        </p:nvGraphicFramePr>
        <p:xfrm>
          <a:off x="1602950" y="2785208"/>
          <a:ext cx="1344966" cy="390316"/>
        </p:xfrm>
        <a:graphic>
          <a:graphicData uri="http://schemas.openxmlformats.org/presentationml/2006/ole">
            <mc:AlternateContent xmlns:mc="http://schemas.openxmlformats.org/markup-compatibility/2006">
              <mc:Choice xmlns:v="urn:schemas-microsoft-com:vml" Requires="v">
                <p:oleObj spid="_x0000_s262158" name="Ecuación" r:id="rId3" imgW="825480" imgH="241200" progId="Equation.3">
                  <p:embed/>
                </p:oleObj>
              </mc:Choice>
              <mc:Fallback>
                <p:oleObj name="Ecuación" r:id="rId3" imgW="825480" imgH="2412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2950" y="2785208"/>
                        <a:ext cx="1344966" cy="3903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46 Rectángulo"/>
          <p:cNvSpPr/>
          <p:nvPr/>
        </p:nvSpPr>
        <p:spPr>
          <a:xfrm>
            <a:off x="224194" y="3964582"/>
            <a:ext cx="6175730" cy="1366528"/>
          </a:xfrm>
          <a:prstGeom prst="rect">
            <a:avLst/>
          </a:prstGeom>
        </p:spPr>
        <p:txBody>
          <a:bodyPr wrap="none">
            <a:spAutoFit/>
          </a:bodyPr>
          <a:lstStyle/>
          <a:p>
            <a:pPr algn="just">
              <a:spcBef>
                <a:spcPct val="20000"/>
              </a:spcBef>
            </a:pPr>
            <a:r>
              <a:rPr lang="en-US" altLang="zh-TW" b="1" dirty="0" err="1">
                <a:latin typeface="Times New Roman" pitchFamily="18" charset="0"/>
                <a:ea typeface="新細明體" charset="-120"/>
                <a:sym typeface="Symbol"/>
              </a:rPr>
              <a:t>Consideremos</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configuración</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se </a:t>
            </a:r>
            <a:r>
              <a:rPr lang="en-US" altLang="zh-TW" b="1" dirty="0" err="1">
                <a:latin typeface="Times New Roman" pitchFamily="18" charset="0"/>
                <a:ea typeface="新細明體" charset="-120"/>
                <a:sym typeface="Symbol"/>
              </a:rPr>
              <a:t>muestra</a:t>
            </a:r>
            <a:r>
              <a:rPr lang="en-US" altLang="zh-TW" b="1" dirty="0">
                <a:latin typeface="Times New Roman" pitchFamily="18" charset="0"/>
                <a:ea typeface="新細明體" charset="-120"/>
                <a:sym typeface="Symbol"/>
              </a:rPr>
              <a:t> en la </a:t>
            </a:r>
            <a:r>
              <a:rPr lang="en-US" altLang="zh-TW" b="1" dirty="0" err="1">
                <a:latin typeface="Times New Roman" pitchFamily="18" charset="0"/>
                <a:ea typeface="新細明體" charset="-120"/>
                <a:sym typeface="Symbol"/>
              </a:rPr>
              <a:t>Figura</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El campo </a:t>
            </a:r>
            <a:r>
              <a:rPr lang="en-US" altLang="zh-TW" b="1" dirty="0" err="1">
                <a:latin typeface="Times New Roman" pitchFamily="18" charset="0"/>
                <a:ea typeface="新細明體" charset="-120"/>
                <a:sym typeface="Symbol"/>
              </a:rPr>
              <a:t>eléctrico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inducido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sobre</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trayectoria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cerrada</a:t>
            </a:r>
            <a:r>
              <a:rPr lang="en-US" altLang="zh-TW" b="1" dirty="0">
                <a:latin typeface="Times New Roman" pitchFamily="18" charset="0"/>
                <a:ea typeface="新細明體" charset="-120"/>
                <a:sym typeface="Symbol"/>
              </a:rPr>
              <a:t> </a:t>
            </a:r>
            <a:r>
              <a:rPr lang="en-US" altLang="zh-TW" b="1" i="1" dirty="0">
                <a:latin typeface="Times New Roman" pitchFamily="18" charset="0"/>
                <a:ea typeface="新細明體" charset="-120"/>
                <a:sym typeface="Symbol"/>
              </a:rPr>
              <a:t>l</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p:txBody>
      </p:sp>
      <p:graphicFrame>
        <p:nvGraphicFramePr>
          <p:cNvPr id="262150" name="Object 6"/>
          <p:cNvGraphicFramePr>
            <a:graphicFrameLocks noChangeAspect="1"/>
          </p:cNvGraphicFramePr>
          <p:nvPr/>
        </p:nvGraphicFramePr>
        <p:xfrm>
          <a:off x="500063" y="5330825"/>
          <a:ext cx="2740025" cy="646113"/>
        </p:xfrm>
        <a:graphic>
          <a:graphicData uri="http://schemas.openxmlformats.org/presentationml/2006/ole">
            <mc:AlternateContent xmlns:mc="http://schemas.openxmlformats.org/markup-compatibility/2006">
              <mc:Choice xmlns:v="urn:schemas-microsoft-com:vml" Requires="v">
                <p:oleObj spid="_x0000_s262159" name="Ecuación" r:id="rId5" imgW="1765080" imgH="419040" progId="Equation.3">
                  <p:embed/>
                </p:oleObj>
              </mc:Choice>
              <mc:Fallback>
                <p:oleObj name="Ecuación" r:id="rId5" imgW="1765080" imgH="4190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5330825"/>
                        <a:ext cx="2740025" cy="646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2151" name="Picture 7"/>
          <p:cNvPicPr>
            <a:picLocks noChangeAspect="1" noChangeArrowheads="1"/>
          </p:cNvPicPr>
          <p:nvPr/>
        </p:nvPicPr>
        <p:blipFill>
          <a:blip r:embed="rId7"/>
          <a:srcRect/>
          <a:stretch>
            <a:fillRect/>
          </a:stretch>
        </p:blipFill>
        <p:spPr bwMode="auto">
          <a:xfrm>
            <a:off x="6611235" y="2563578"/>
            <a:ext cx="2428875" cy="2638425"/>
          </a:xfrm>
          <a:prstGeom prst="rect">
            <a:avLst/>
          </a:prstGeom>
          <a:noFill/>
          <a:ln w="9525">
            <a:noFill/>
            <a:miter lim="800000"/>
            <a:headEnd/>
            <a:tailEnd/>
          </a:ln>
          <a:effectLst/>
        </p:spPr>
      </p:pic>
      <p:sp>
        <p:nvSpPr>
          <p:cNvPr id="60" name="59 Flecha derecha"/>
          <p:cNvSpPr/>
          <p:nvPr/>
        </p:nvSpPr>
        <p:spPr>
          <a:xfrm>
            <a:off x="3375311" y="5554637"/>
            <a:ext cx="1084210" cy="313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262152" name="Object 8"/>
          <p:cNvGraphicFramePr>
            <a:graphicFrameLocks noChangeAspect="1"/>
          </p:cNvGraphicFramePr>
          <p:nvPr>
            <p:extLst>
              <p:ext uri="{D42A27DB-BD31-4B8C-83A1-F6EECF244321}">
                <p14:modId xmlns:p14="http://schemas.microsoft.com/office/powerpoint/2010/main" val="793996368"/>
              </p:ext>
            </p:extLst>
          </p:nvPr>
        </p:nvGraphicFramePr>
        <p:xfrm>
          <a:off x="8409363" y="5652586"/>
          <a:ext cx="709613" cy="625475"/>
        </p:xfrm>
        <a:graphic>
          <a:graphicData uri="http://schemas.openxmlformats.org/presentationml/2006/ole">
            <mc:AlternateContent xmlns:mc="http://schemas.openxmlformats.org/markup-compatibility/2006">
              <mc:Choice xmlns:v="urn:schemas-microsoft-com:vml" Requires="v">
                <p:oleObj spid="_x0000_s262160" name="Ecuación" r:id="rId8" imgW="457200" imgH="406080" progId="Equation.3">
                  <p:embed/>
                </p:oleObj>
              </mc:Choice>
              <mc:Fallback>
                <p:oleObj name="Ecuación" r:id="rId8" imgW="457200" imgH="40608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9363" y="5652586"/>
                        <a:ext cx="709613" cy="625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2153" name="Object 9"/>
          <p:cNvGraphicFramePr>
            <a:graphicFrameLocks noChangeAspect="1"/>
          </p:cNvGraphicFramePr>
          <p:nvPr/>
        </p:nvGraphicFramePr>
        <p:xfrm>
          <a:off x="4623297" y="5486397"/>
          <a:ext cx="3390900" cy="371475"/>
        </p:xfrm>
        <a:graphic>
          <a:graphicData uri="http://schemas.openxmlformats.org/presentationml/2006/ole">
            <mc:AlternateContent xmlns:mc="http://schemas.openxmlformats.org/markup-compatibility/2006">
              <mc:Choice xmlns:v="urn:schemas-microsoft-com:vml" Requires="v">
                <p:oleObj spid="_x0000_s262161" name="Ecuación" r:id="rId10" imgW="2184120" imgH="241200" progId="Equation.3">
                  <p:embed/>
                </p:oleObj>
              </mc:Choice>
              <mc:Fallback>
                <p:oleObj name="Ecuación" r:id="rId10" imgW="2184120" imgH="2412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3297" y="5486397"/>
                        <a:ext cx="3390900" cy="371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154BC080-EF9F-4F3D-B6BE-712CAFD81343}" type="slidenum">
              <a:rPr lang="es-ES" smtClean="0"/>
              <a:pPr>
                <a:defRPr/>
              </a:pPr>
              <a:t>25</a:t>
            </a:fld>
            <a:endParaRPr lang="es-ES" dirty="0"/>
          </a:p>
        </p:txBody>
      </p:sp>
      <p:sp>
        <p:nvSpPr>
          <p:cNvPr id="240646" name="AutoShape 6" descr="Que son las bobinas y sus tipos - Ingeniería Meca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graphicFrame>
        <p:nvGraphicFramePr>
          <p:cNvPr id="254982" name="Object 6"/>
          <p:cNvGraphicFramePr>
            <a:graphicFrameLocks noChangeAspect="1"/>
          </p:cNvGraphicFramePr>
          <p:nvPr/>
        </p:nvGraphicFramePr>
        <p:xfrm>
          <a:off x="937618" y="965200"/>
          <a:ext cx="6038850" cy="452438"/>
        </p:xfrm>
        <a:graphic>
          <a:graphicData uri="http://schemas.openxmlformats.org/presentationml/2006/ole">
            <mc:AlternateContent xmlns:mc="http://schemas.openxmlformats.org/markup-compatibility/2006">
              <mc:Choice xmlns:v="urn:schemas-microsoft-com:vml" Requires="v">
                <p:oleObj spid="_x0000_s264203" name="Ecuación" r:id="rId3" imgW="3708360" imgH="279360" progId="Equation.3">
                  <p:embed/>
                </p:oleObj>
              </mc:Choice>
              <mc:Fallback>
                <p:oleObj name="Ecuación" r:id="rId3" imgW="370836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618" y="965200"/>
                        <a:ext cx="6038850" cy="452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46 Rectángulo"/>
          <p:cNvSpPr/>
          <p:nvPr/>
        </p:nvSpPr>
        <p:spPr>
          <a:xfrm>
            <a:off x="377470" y="354842"/>
            <a:ext cx="8309330" cy="369332"/>
          </a:xfrm>
          <a:prstGeom prst="rect">
            <a:avLst/>
          </a:prstGeom>
        </p:spPr>
        <p:txBody>
          <a:bodyPr wrap="square">
            <a:spAutoFit/>
          </a:bodyPr>
          <a:lstStyle/>
          <a:p>
            <a:pPr algn="just">
              <a:spcBef>
                <a:spcPct val="20000"/>
              </a:spcBef>
            </a:pPr>
            <a:r>
              <a:rPr lang="en-US" altLang="zh-TW" b="1" dirty="0" err="1">
                <a:latin typeface="Times New Roman" pitchFamily="18" charset="0"/>
                <a:ea typeface="新細明體" charset="-120"/>
                <a:sym typeface="Symbol"/>
              </a:rPr>
              <a:t>Entonces</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fuerza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sobre</a:t>
            </a:r>
            <a:r>
              <a:rPr lang="en-US" altLang="zh-TW" b="1" dirty="0">
                <a:latin typeface="Times New Roman" pitchFamily="18" charset="0"/>
                <a:ea typeface="新細明體" charset="-120"/>
                <a:sym typeface="Symbol"/>
              </a:rPr>
              <a:t> un </a:t>
            </a:r>
            <a:r>
              <a:rPr lang="en-US" altLang="zh-TW" b="1" dirty="0" err="1">
                <a:latin typeface="Times New Roman" pitchFamily="18" charset="0"/>
                <a:ea typeface="新細明體" charset="-120"/>
                <a:sym typeface="Symbol"/>
              </a:rPr>
              <a:t>diferencial</a:t>
            </a:r>
            <a:r>
              <a:rPr lang="en-US" altLang="zh-TW" b="1" dirty="0">
                <a:latin typeface="Times New Roman" pitchFamily="18" charset="0"/>
                <a:ea typeface="新細明體" charset="-120"/>
                <a:sym typeface="Symbol"/>
              </a:rPr>
              <a:t> de </a:t>
            </a:r>
            <a:r>
              <a:rPr lang="en-US" altLang="zh-TW" b="1" dirty="0" err="1">
                <a:latin typeface="Times New Roman" pitchFamily="18" charset="0"/>
                <a:ea typeface="新細明體" charset="-120"/>
                <a:sym typeface="Symbol"/>
              </a:rPr>
              <a:t>carga</a:t>
            </a:r>
            <a:r>
              <a:rPr lang="en-US" altLang="zh-TW" b="1" dirty="0">
                <a:latin typeface="Times New Roman" pitchFamily="18" charset="0"/>
                <a:ea typeface="新細明體" charset="-120"/>
                <a:sym typeface="Symbol"/>
              </a:rPr>
              <a:t> </a:t>
            </a:r>
            <a:r>
              <a:rPr lang="en-US" altLang="zh-TW" b="1" i="1" dirty="0" err="1">
                <a:latin typeface="Times New Roman" pitchFamily="18" charset="0"/>
                <a:ea typeface="新細明體" charset="-120"/>
                <a:sym typeface="Symbol"/>
              </a:rPr>
              <a:t>dQ</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a:t>
            </a:r>
          </a:p>
        </p:txBody>
      </p:sp>
      <p:sp>
        <p:nvSpPr>
          <p:cNvPr id="14" name="13 Rectángulo"/>
          <p:cNvSpPr/>
          <p:nvPr/>
        </p:nvSpPr>
        <p:spPr>
          <a:xfrm>
            <a:off x="377470" y="1746071"/>
            <a:ext cx="8309330" cy="369332"/>
          </a:xfrm>
          <a:prstGeom prst="rect">
            <a:avLst/>
          </a:prstGeom>
        </p:spPr>
        <p:txBody>
          <a:bodyPr wrap="square">
            <a:spAutoFit/>
          </a:bodyPr>
          <a:lstStyle/>
          <a:p>
            <a:pPr algn="just">
              <a:spcBef>
                <a:spcPct val="20000"/>
              </a:spcBef>
            </a:pPr>
            <a:r>
              <a:rPr lang="en-US" altLang="zh-TW" b="1" dirty="0">
                <a:latin typeface="Times New Roman" pitchFamily="18" charset="0"/>
                <a:ea typeface="新細明體" charset="-120"/>
                <a:sym typeface="Symbol"/>
              </a:rPr>
              <a:t>O </a:t>
            </a:r>
            <a:r>
              <a:rPr lang="en-US" altLang="zh-TW" b="1" dirty="0" err="1">
                <a:latin typeface="Times New Roman" pitchFamily="18" charset="0"/>
                <a:ea typeface="新細明體" charset="-120"/>
                <a:sym typeface="Symbol"/>
              </a:rPr>
              <a:t>equivalentemente</a:t>
            </a:r>
            <a:r>
              <a:rPr lang="en-US" altLang="zh-TW" b="1" dirty="0">
                <a:latin typeface="Times New Roman" pitchFamily="18" charset="0"/>
                <a:ea typeface="新細明體" charset="-120"/>
                <a:sym typeface="Symbol"/>
              </a:rPr>
              <a:t>:</a:t>
            </a:r>
          </a:p>
        </p:txBody>
      </p:sp>
      <p:graphicFrame>
        <p:nvGraphicFramePr>
          <p:cNvPr id="264198" name="Object 6"/>
          <p:cNvGraphicFramePr>
            <a:graphicFrameLocks noChangeAspect="1"/>
          </p:cNvGraphicFramePr>
          <p:nvPr/>
        </p:nvGraphicFramePr>
        <p:xfrm>
          <a:off x="2660342" y="1758502"/>
          <a:ext cx="2316162" cy="452437"/>
        </p:xfrm>
        <a:graphic>
          <a:graphicData uri="http://schemas.openxmlformats.org/presentationml/2006/ole">
            <mc:AlternateContent xmlns:mc="http://schemas.openxmlformats.org/markup-compatibility/2006">
              <mc:Choice xmlns:v="urn:schemas-microsoft-com:vml" Requires="v">
                <p:oleObj spid="_x0000_s264204" name="Ecuación" r:id="rId5" imgW="1422360" imgH="279360" progId="Equation.3">
                  <p:embed/>
                </p:oleObj>
              </mc:Choice>
              <mc:Fallback>
                <p:oleObj name="Ecuación" r:id="rId5" imgW="1422360" imgH="27936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342" y="1758502"/>
                        <a:ext cx="2316162" cy="452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Rectángulo"/>
          <p:cNvSpPr/>
          <p:nvPr/>
        </p:nvSpPr>
        <p:spPr>
          <a:xfrm>
            <a:off x="257543" y="2491745"/>
            <a:ext cx="8309330" cy="2252924"/>
          </a:xfrm>
          <a:prstGeom prst="rect">
            <a:avLst/>
          </a:prstGeom>
        </p:spPr>
        <p:txBody>
          <a:bodyPr wrap="square">
            <a:spAutoFit/>
          </a:bodyPr>
          <a:lstStyle/>
          <a:p>
            <a:pPr algn="just">
              <a:spcBef>
                <a:spcPct val="20000"/>
              </a:spcBef>
            </a:pPr>
            <a:r>
              <a:rPr lang="en-US" altLang="zh-TW" b="1" u="sng" dirty="0" err="1">
                <a:latin typeface="Times New Roman" pitchFamily="18" charset="0"/>
                <a:ea typeface="新細明體" charset="-120"/>
                <a:sym typeface="Symbol"/>
              </a:rPr>
              <a:t>Ejemplo</a:t>
            </a:r>
            <a:r>
              <a:rPr lang="en-US" altLang="zh-TW" b="1" u="sng" dirty="0">
                <a:latin typeface="Times New Roman" pitchFamily="18" charset="0"/>
                <a:ea typeface="新細明體" charset="-120"/>
                <a:sym typeface="Symbol"/>
              </a:rPr>
              <a:t> 2:</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espira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conductora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como</a:t>
            </a:r>
            <a:r>
              <a:rPr lang="en-US" altLang="zh-TW" b="1" dirty="0">
                <a:latin typeface="Times New Roman" pitchFamily="18" charset="0"/>
                <a:ea typeface="新細明體" charset="-120"/>
                <a:sym typeface="Symbol"/>
              </a:rPr>
              <a:t> en la </a:t>
            </a:r>
            <a:r>
              <a:rPr lang="en-US" altLang="zh-TW" b="1" dirty="0" err="1">
                <a:latin typeface="Times New Roman" pitchFamily="18" charset="0"/>
                <a:ea typeface="新細明體" charset="-120"/>
                <a:sym typeface="Symbol"/>
              </a:rPr>
              <a:t>Figura</a:t>
            </a:r>
            <a:r>
              <a:rPr lang="en-US" altLang="zh-TW" b="1" dirty="0">
                <a:latin typeface="Times New Roman" pitchFamily="18" charset="0"/>
                <a:ea typeface="新細明體" charset="-120"/>
                <a:sym typeface="Symbol"/>
              </a:rPr>
              <a:t> se </a:t>
            </a:r>
            <a:r>
              <a:rPr lang="en-US" altLang="zh-TW" b="1" dirty="0" err="1">
                <a:latin typeface="Times New Roman" pitchFamily="18" charset="0"/>
                <a:ea typeface="新細明體" charset="-120"/>
                <a:sym typeface="Symbol"/>
              </a:rPr>
              <a:t>desplaza</a:t>
            </a:r>
            <a:r>
              <a:rPr lang="en-US" altLang="zh-TW" b="1" dirty="0">
                <a:latin typeface="Times New Roman" pitchFamily="18" charset="0"/>
                <a:ea typeface="新細明體" charset="-120"/>
                <a:sym typeface="Symbol"/>
              </a:rPr>
              <a:t> en la </a:t>
            </a:r>
            <a:r>
              <a:rPr lang="en-US" altLang="zh-TW" b="1" dirty="0" err="1">
                <a:latin typeface="Times New Roman" pitchFamily="18" charset="0"/>
                <a:ea typeface="新細明體" charset="-120"/>
                <a:sym typeface="Symbol"/>
              </a:rPr>
              <a:t>región</a:t>
            </a:r>
            <a:r>
              <a:rPr lang="en-US" altLang="zh-TW" b="1" dirty="0">
                <a:latin typeface="Times New Roman" pitchFamily="18" charset="0"/>
                <a:ea typeface="新細明體" charset="-120"/>
                <a:sym typeface="Symbol"/>
              </a:rPr>
              <a:t> de campo </a:t>
            </a:r>
            <a:r>
              <a:rPr lang="en-US" altLang="zh-TW" b="1" dirty="0" err="1">
                <a:latin typeface="Times New Roman" pitchFamily="18" charset="0"/>
                <a:ea typeface="新細明體" charset="-120"/>
                <a:sym typeface="Symbol"/>
              </a:rPr>
              <a:t>magnético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producido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por</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lineal </a:t>
            </a:r>
            <a:r>
              <a:rPr lang="en-US" altLang="zh-TW" b="1" dirty="0" err="1">
                <a:latin typeface="Times New Roman" pitchFamily="18" charset="0"/>
                <a:ea typeface="新細明體" charset="-120"/>
                <a:sym typeface="Symbol"/>
              </a:rPr>
              <a:t>infinita</a:t>
            </a:r>
            <a:r>
              <a:rPr lang="en-US" altLang="zh-TW" b="1" dirty="0">
                <a:latin typeface="Times New Roman" pitchFamily="18" charset="0"/>
                <a:ea typeface="新細明體" charset="-120"/>
                <a:sym typeface="Symbol"/>
              </a:rPr>
              <a:t> </a:t>
            </a:r>
            <a:r>
              <a:rPr lang="en-US" altLang="zh-TW" b="1" i="1" dirty="0">
                <a:latin typeface="Times New Roman" pitchFamily="18" charset="0"/>
                <a:ea typeface="新細明體" charset="-120"/>
                <a:sym typeface="Symbol"/>
              </a:rPr>
              <a:t>I</a:t>
            </a:r>
            <a:r>
              <a:rPr lang="en-US" altLang="zh-TW" b="1" baseline="-25000" dirty="0">
                <a:latin typeface="Times New Roman" pitchFamily="18" charset="0"/>
                <a:ea typeface="新細明體" charset="-120"/>
                <a:sym typeface="Symbol"/>
              </a:rPr>
              <a:t>1</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Determinar</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fuerza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actúa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sobre</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espira</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Solución</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El campo </a:t>
            </a:r>
            <a:r>
              <a:rPr lang="en-US" altLang="zh-TW" b="1" dirty="0" err="1">
                <a:latin typeface="Times New Roman" pitchFamily="18" charset="0"/>
                <a:ea typeface="新細明體" charset="-120"/>
                <a:sym typeface="Symbol"/>
              </a:rPr>
              <a:t>producido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por</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línea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infinita</a:t>
            </a:r>
            <a:r>
              <a:rPr lang="en-US" altLang="zh-TW" b="1" dirty="0">
                <a:latin typeface="Times New Roman" pitchFamily="18" charset="0"/>
                <a:ea typeface="新細明體" charset="-120"/>
                <a:sym typeface="Symbol"/>
              </a:rPr>
              <a:t> de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endParaRPr lang="en-US" altLang="zh-TW" b="1" dirty="0">
              <a:latin typeface="Times New Roman" pitchFamily="18" charset="0"/>
              <a:ea typeface="新細明體" charset="-120"/>
              <a:sym typeface="Symbol"/>
            </a:endParaRPr>
          </a:p>
        </p:txBody>
      </p:sp>
      <p:grpSp>
        <p:nvGrpSpPr>
          <p:cNvPr id="37" name="36 Grupo"/>
          <p:cNvGrpSpPr/>
          <p:nvPr/>
        </p:nvGrpSpPr>
        <p:grpSpPr>
          <a:xfrm>
            <a:off x="6086909" y="3766734"/>
            <a:ext cx="2705566" cy="2517066"/>
            <a:chOff x="5650173" y="3766734"/>
            <a:chExt cx="2705566" cy="2517066"/>
          </a:xfrm>
        </p:grpSpPr>
        <p:sp>
          <p:nvSpPr>
            <p:cNvPr id="9" name="8 Rectángulo redondeado"/>
            <p:cNvSpPr/>
            <p:nvPr/>
          </p:nvSpPr>
          <p:spPr>
            <a:xfrm rot="7474919">
              <a:off x="7551955" y="4929112"/>
              <a:ext cx="993825" cy="5732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1" name="10 Conector recto"/>
            <p:cNvCxnSpPr/>
            <p:nvPr/>
          </p:nvCxnSpPr>
          <p:spPr>
            <a:xfrm rot="5400000">
              <a:off x="5179326" y="5152031"/>
              <a:ext cx="2047164" cy="136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6196084" y="5172501"/>
              <a:ext cx="780384" cy="13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5534877" y="5287798"/>
              <a:ext cx="776504" cy="545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Rectángulo redondeado"/>
            <p:cNvSpPr/>
            <p:nvPr/>
          </p:nvSpPr>
          <p:spPr>
            <a:xfrm rot="7474919">
              <a:off x="6610862" y="4929112"/>
              <a:ext cx="993825" cy="5732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19 CuadroTexto"/>
            <p:cNvSpPr txBox="1"/>
            <p:nvPr/>
          </p:nvSpPr>
          <p:spPr>
            <a:xfrm>
              <a:off x="7914593" y="4274596"/>
              <a:ext cx="441146" cy="369332"/>
            </a:xfrm>
            <a:prstGeom prst="rect">
              <a:avLst/>
            </a:prstGeom>
            <a:noFill/>
          </p:spPr>
          <p:txBody>
            <a:bodyPr wrap="none" rtlCol="0">
              <a:spAutoFit/>
            </a:bodyPr>
            <a:lstStyle/>
            <a:p>
              <a:r>
                <a:rPr lang="es-VE" dirty="0">
                  <a:latin typeface="Times New Roman" pitchFamily="18" charset="0"/>
                  <a:cs typeface="Times New Roman" pitchFamily="18" charset="0"/>
                </a:rPr>
                <a:t>(a)</a:t>
              </a:r>
            </a:p>
          </p:txBody>
        </p:sp>
        <p:sp>
          <p:nvSpPr>
            <p:cNvPr id="21" name="20 CuadroTexto"/>
            <p:cNvSpPr txBox="1"/>
            <p:nvPr/>
          </p:nvSpPr>
          <p:spPr>
            <a:xfrm>
              <a:off x="6976468" y="4274596"/>
              <a:ext cx="453970" cy="369332"/>
            </a:xfrm>
            <a:prstGeom prst="rect">
              <a:avLst/>
            </a:prstGeom>
            <a:noFill/>
          </p:spPr>
          <p:txBody>
            <a:bodyPr wrap="none" rtlCol="0">
              <a:spAutoFit/>
            </a:bodyPr>
            <a:lstStyle/>
            <a:p>
              <a:r>
                <a:rPr lang="es-VE" dirty="0">
                  <a:latin typeface="Times New Roman" pitchFamily="18" charset="0"/>
                  <a:cs typeface="Times New Roman" pitchFamily="18" charset="0"/>
                </a:rPr>
                <a:t>(b)</a:t>
              </a:r>
            </a:p>
          </p:txBody>
        </p:sp>
        <p:cxnSp>
          <p:nvCxnSpPr>
            <p:cNvPr id="23" name="22 Conector recto de flecha"/>
            <p:cNvCxnSpPr/>
            <p:nvPr/>
          </p:nvCxnSpPr>
          <p:spPr>
            <a:xfrm rot="10800000">
              <a:off x="7430439" y="4643928"/>
              <a:ext cx="484155" cy="158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flipH="1" flipV="1">
              <a:off x="5804482" y="4390395"/>
              <a:ext cx="51024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742114" y="3766734"/>
              <a:ext cx="351378" cy="369332"/>
            </a:xfrm>
            <a:prstGeom prst="rect">
              <a:avLst/>
            </a:prstGeom>
            <a:noFill/>
          </p:spPr>
          <p:txBody>
            <a:bodyPr wrap="none" rtlCol="0">
              <a:spAutoFit/>
            </a:bodyPr>
            <a:lstStyle/>
            <a:p>
              <a:r>
                <a:rPr lang="es-VE" b="1" i="1" dirty="0">
                  <a:latin typeface="Times New Roman" pitchFamily="18" charset="0"/>
                  <a:cs typeface="Times New Roman" pitchFamily="18" charset="0"/>
                </a:rPr>
                <a:t>I</a:t>
              </a:r>
              <a:r>
                <a:rPr lang="es-VE" b="1" baseline="-25000" dirty="0">
                  <a:latin typeface="Times New Roman" pitchFamily="18" charset="0"/>
                  <a:cs typeface="Times New Roman" pitchFamily="18" charset="0"/>
                </a:rPr>
                <a:t>1</a:t>
              </a:r>
              <a:endParaRPr lang="es-VE" b="1" i="1" dirty="0">
                <a:latin typeface="Times New Roman" pitchFamily="18" charset="0"/>
                <a:cs typeface="Times New Roman" pitchFamily="18" charset="0"/>
              </a:endParaRPr>
            </a:p>
          </p:txBody>
        </p:sp>
        <p:sp>
          <p:nvSpPr>
            <p:cNvPr id="27" name="26 CuadroTexto"/>
            <p:cNvSpPr txBox="1"/>
            <p:nvPr/>
          </p:nvSpPr>
          <p:spPr>
            <a:xfrm rot="2301026">
              <a:off x="6839647" y="4710836"/>
              <a:ext cx="564578" cy="923330"/>
            </a:xfrm>
            <a:prstGeom prst="rect">
              <a:avLst/>
            </a:prstGeom>
            <a:noFill/>
          </p:spPr>
          <p:txBody>
            <a:bodyPr wrap="none" rtlCol="0">
              <a:spAutoFit/>
            </a:bodyPr>
            <a:lstStyle/>
            <a:p>
              <a:r>
                <a:rPr lang="es-VE" dirty="0">
                  <a:sym typeface="Symbol"/>
                </a:rPr>
                <a:t></a:t>
              </a:r>
            </a:p>
            <a:p>
              <a:r>
                <a:rPr lang="es-VE" dirty="0">
                  <a:sym typeface="Symbol"/>
                </a:rPr>
                <a:t></a:t>
              </a:r>
            </a:p>
            <a:p>
              <a:r>
                <a:rPr lang="es-VE" dirty="0">
                  <a:sym typeface="Symbol"/>
                </a:rPr>
                <a:t></a:t>
              </a:r>
            </a:p>
          </p:txBody>
        </p:sp>
        <p:sp>
          <p:nvSpPr>
            <p:cNvPr id="28" name="27 CuadroTexto"/>
            <p:cNvSpPr txBox="1"/>
            <p:nvPr/>
          </p:nvSpPr>
          <p:spPr>
            <a:xfrm rot="2301026">
              <a:off x="7776757" y="4788634"/>
              <a:ext cx="564578" cy="923330"/>
            </a:xfrm>
            <a:prstGeom prst="rect">
              <a:avLst/>
            </a:prstGeom>
            <a:noFill/>
          </p:spPr>
          <p:txBody>
            <a:bodyPr wrap="none" rtlCol="0">
              <a:spAutoFit/>
            </a:bodyPr>
            <a:lstStyle/>
            <a:p>
              <a:r>
                <a:rPr lang="es-VE" dirty="0">
                  <a:sym typeface="Symbol"/>
                </a:rPr>
                <a:t></a:t>
              </a:r>
            </a:p>
            <a:p>
              <a:r>
                <a:rPr lang="es-VE" dirty="0">
                  <a:sym typeface="Symbol"/>
                </a:rPr>
                <a:t></a:t>
              </a:r>
            </a:p>
            <a:p>
              <a:r>
                <a:rPr lang="es-VE" dirty="0">
                  <a:sym typeface="Symbol"/>
                </a:rPr>
                <a:t></a:t>
              </a:r>
            </a:p>
          </p:txBody>
        </p:sp>
        <p:sp>
          <p:nvSpPr>
            <p:cNvPr id="29" name="28 CuadroTexto"/>
            <p:cNvSpPr txBox="1"/>
            <p:nvPr/>
          </p:nvSpPr>
          <p:spPr>
            <a:xfrm>
              <a:off x="7123450" y="5914468"/>
              <a:ext cx="338554" cy="369332"/>
            </a:xfrm>
            <a:prstGeom prst="rect">
              <a:avLst/>
            </a:prstGeom>
            <a:noFill/>
          </p:spPr>
          <p:txBody>
            <a:bodyPr wrap="none" rtlCol="0">
              <a:spAutoFit/>
            </a:bodyPr>
            <a:lstStyle/>
            <a:p>
              <a:r>
                <a:rPr lang="es-VE" b="1" i="1" dirty="0">
                  <a:latin typeface="Times New Roman" pitchFamily="18" charset="0"/>
                  <a:cs typeface="Times New Roman" pitchFamily="18" charset="0"/>
                </a:rPr>
                <a:t>B</a:t>
              </a:r>
            </a:p>
          </p:txBody>
        </p:sp>
        <p:cxnSp>
          <p:nvCxnSpPr>
            <p:cNvPr id="31" name="30 Conector recto"/>
            <p:cNvCxnSpPr/>
            <p:nvPr/>
          </p:nvCxnSpPr>
          <p:spPr>
            <a:xfrm flipV="1">
              <a:off x="7373424" y="5482267"/>
              <a:ext cx="512682" cy="466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flipV="1">
              <a:off x="6914421" y="5414822"/>
              <a:ext cx="337759" cy="534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64199" name="Object 7"/>
          <p:cNvGraphicFramePr>
            <a:graphicFrameLocks noChangeAspect="1"/>
          </p:cNvGraphicFramePr>
          <p:nvPr/>
        </p:nvGraphicFramePr>
        <p:xfrm>
          <a:off x="1873250" y="5165725"/>
          <a:ext cx="1571625" cy="638175"/>
        </p:xfrm>
        <a:graphic>
          <a:graphicData uri="http://schemas.openxmlformats.org/presentationml/2006/ole">
            <mc:AlternateContent xmlns:mc="http://schemas.openxmlformats.org/markup-compatibility/2006">
              <mc:Choice xmlns:v="urn:schemas-microsoft-com:vml" Requires="v">
                <p:oleObj spid="_x0000_s264205" name="Ecuación" r:id="rId7" imgW="965160" imgH="393480" progId="Equation.3">
                  <p:embed/>
                </p:oleObj>
              </mc:Choice>
              <mc:Fallback>
                <p:oleObj name="Ecuación" r:id="rId7" imgW="965160" imgH="3934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3250" y="5165725"/>
                        <a:ext cx="1571625" cy="638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37 CuadroTexto"/>
          <p:cNvSpPr txBox="1"/>
          <p:nvPr/>
        </p:nvSpPr>
        <p:spPr>
          <a:xfrm>
            <a:off x="6872315" y="4876871"/>
            <a:ext cx="274434" cy="369332"/>
          </a:xfrm>
          <a:prstGeom prst="rect">
            <a:avLst/>
          </a:prstGeom>
          <a:noFill/>
        </p:spPr>
        <p:txBody>
          <a:bodyPr wrap="none" rtlCol="0">
            <a:spAutoFit/>
          </a:bodyPr>
          <a:lstStyle/>
          <a:p>
            <a:r>
              <a:rPr lang="es-VE" b="1" i="1" dirty="0">
                <a:latin typeface="Times New Roman" pitchFamily="18" charset="0"/>
                <a:cs typeface="Times New Roman" pitchFamily="18" charset="0"/>
              </a:rPr>
              <a:t>r</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154BC080-EF9F-4F3D-B6BE-712CAFD81343}" type="slidenum">
              <a:rPr lang="es-ES" smtClean="0"/>
              <a:pPr>
                <a:defRPr/>
              </a:pPr>
              <a:t>26</a:t>
            </a:fld>
            <a:endParaRPr lang="es-ES" dirty="0"/>
          </a:p>
        </p:txBody>
      </p:sp>
      <p:sp>
        <p:nvSpPr>
          <p:cNvPr id="240646" name="AutoShape 6" descr="Que son las bobinas y sus tipos - Ingeniería Mecafen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47" name="46 Rectángulo"/>
          <p:cNvSpPr/>
          <p:nvPr/>
        </p:nvSpPr>
        <p:spPr>
          <a:xfrm>
            <a:off x="377470" y="354842"/>
            <a:ext cx="8309330" cy="369332"/>
          </a:xfrm>
          <a:prstGeom prst="rect">
            <a:avLst/>
          </a:prstGeom>
        </p:spPr>
        <p:txBody>
          <a:bodyPr wrap="square">
            <a:spAutoFit/>
          </a:bodyPr>
          <a:lstStyle/>
          <a:p>
            <a:pPr algn="just">
              <a:spcBef>
                <a:spcPct val="20000"/>
              </a:spcBef>
            </a:pPr>
            <a:r>
              <a:rPr lang="en-US" altLang="zh-TW" b="1" dirty="0" err="1">
                <a:latin typeface="Times New Roman" pitchFamily="18" charset="0"/>
                <a:ea typeface="新細明體" charset="-120"/>
                <a:sym typeface="Symbol"/>
              </a:rPr>
              <a:t>Entonces</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fuerza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a:t>
            </a:r>
          </a:p>
        </p:txBody>
      </p:sp>
      <p:graphicFrame>
        <p:nvGraphicFramePr>
          <p:cNvPr id="264198" name="Object 6"/>
          <p:cNvGraphicFramePr>
            <a:graphicFrameLocks noChangeAspect="1"/>
          </p:cNvGraphicFramePr>
          <p:nvPr>
            <p:extLst>
              <p:ext uri="{D42A27DB-BD31-4B8C-83A1-F6EECF244321}">
                <p14:modId xmlns:p14="http://schemas.microsoft.com/office/powerpoint/2010/main" val="2959805784"/>
              </p:ext>
            </p:extLst>
          </p:nvPr>
        </p:nvGraphicFramePr>
        <p:xfrm>
          <a:off x="1506509" y="924404"/>
          <a:ext cx="5294312" cy="803275"/>
        </p:xfrm>
        <a:graphic>
          <a:graphicData uri="http://schemas.openxmlformats.org/presentationml/2006/ole">
            <mc:AlternateContent xmlns:mc="http://schemas.openxmlformats.org/markup-compatibility/2006">
              <mc:Choice xmlns:v="urn:schemas-microsoft-com:vml" Requires="v">
                <p:oleObj spid="_x0000_s268300" name="Ecuación" r:id="rId3" imgW="3251160" imgH="495000" progId="Equation.3">
                  <p:embed/>
                </p:oleObj>
              </mc:Choice>
              <mc:Fallback>
                <p:oleObj name="Ecuación" r:id="rId3" imgW="3251160" imgH="495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509" y="924404"/>
                        <a:ext cx="5294312" cy="803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29 Rectángulo"/>
          <p:cNvSpPr/>
          <p:nvPr/>
        </p:nvSpPr>
        <p:spPr>
          <a:xfrm>
            <a:off x="257543" y="2491745"/>
            <a:ext cx="8309330" cy="1366528"/>
          </a:xfrm>
          <a:prstGeom prst="rect">
            <a:avLst/>
          </a:prstGeom>
        </p:spPr>
        <p:txBody>
          <a:bodyPr wrap="square">
            <a:spAutoFit/>
          </a:bodyPr>
          <a:lstStyle/>
          <a:p>
            <a:pPr algn="just">
              <a:spcBef>
                <a:spcPct val="20000"/>
              </a:spcBef>
            </a:pPr>
            <a:r>
              <a:rPr lang="en-US" altLang="zh-TW" b="1" u="sng" dirty="0" err="1">
                <a:latin typeface="Times New Roman" pitchFamily="18" charset="0"/>
                <a:ea typeface="新細明體" charset="-120"/>
                <a:sym typeface="Symbol"/>
              </a:rPr>
              <a:t>Ejemplo</a:t>
            </a:r>
            <a:r>
              <a:rPr lang="en-US" altLang="zh-TW" b="1" u="sng" dirty="0">
                <a:latin typeface="Times New Roman" pitchFamily="18" charset="0"/>
                <a:ea typeface="新細明體" charset="-120"/>
                <a:sym typeface="Symbol"/>
              </a:rPr>
              <a:t> 3</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Determinar</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inducida</a:t>
            </a:r>
            <a:r>
              <a:rPr lang="en-US" altLang="zh-TW" b="1" dirty="0">
                <a:latin typeface="Times New Roman" pitchFamily="18" charset="0"/>
                <a:ea typeface="新細明體" charset="-120"/>
                <a:sym typeface="Symbol"/>
              </a:rPr>
              <a:t> en la </a:t>
            </a:r>
            <a:r>
              <a:rPr lang="en-US" altLang="zh-TW" b="1" dirty="0" err="1">
                <a:latin typeface="Times New Roman" pitchFamily="18" charset="0"/>
                <a:ea typeface="新細明體" charset="-120"/>
                <a:sym typeface="Symbol"/>
              </a:rPr>
              <a:t>espira</a:t>
            </a:r>
            <a:r>
              <a:rPr lang="en-US" altLang="zh-TW" b="1" dirty="0">
                <a:latin typeface="Times New Roman" pitchFamily="18" charset="0"/>
                <a:ea typeface="新細明體" charset="-120"/>
                <a:sym typeface="Symbol"/>
              </a:rPr>
              <a:t>, </a:t>
            </a:r>
            <a:r>
              <a:rPr lang="en-US" altLang="zh-TW" b="1" i="1" dirty="0">
                <a:latin typeface="Times New Roman" pitchFamily="18" charset="0"/>
                <a:ea typeface="新細明體" charset="-120"/>
                <a:sym typeface="Symbol"/>
              </a:rPr>
              <a:t>I</a:t>
            </a:r>
            <a:r>
              <a:rPr lang="en-US" altLang="zh-TW" b="1" baseline="-25000" dirty="0">
                <a:latin typeface="Times New Roman" pitchFamily="18" charset="0"/>
                <a:ea typeface="新細明體" charset="-120"/>
                <a:sym typeface="Symbol"/>
              </a:rPr>
              <a:t>2</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si</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ésta</a:t>
            </a:r>
            <a:r>
              <a:rPr lang="en-US" altLang="zh-TW" b="1" dirty="0">
                <a:latin typeface="Times New Roman" pitchFamily="18" charset="0"/>
                <a:ea typeface="新細明體" charset="-120"/>
                <a:sym typeface="Symbol"/>
              </a:rPr>
              <a:t> se </a:t>
            </a:r>
            <a:r>
              <a:rPr lang="en-US" altLang="zh-TW" b="1" dirty="0" err="1">
                <a:latin typeface="Times New Roman" pitchFamily="18" charset="0"/>
                <a:ea typeface="新細明體" charset="-120"/>
                <a:sym typeface="Symbol"/>
              </a:rPr>
              <a:t>desplaza</a:t>
            </a:r>
            <a:r>
              <a:rPr lang="en-US" altLang="zh-TW" b="1" dirty="0">
                <a:latin typeface="Times New Roman" pitchFamily="18" charset="0"/>
                <a:ea typeface="新細明體" charset="-120"/>
                <a:sym typeface="Symbol"/>
              </a:rPr>
              <a:t> con</a:t>
            </a:r>
          </a:p>
          <a:p>
            <a:pPr algn="just">
              <a:spcBef>
                <a:spcPct val="20000"/>
              </a:spcBef>
            </a:pPr>
            <a:r>
              <a:rPr lang="en-US" altLang="zh-TW" b="1" dirty="0" err="1">
                <a:latin typeface="Times New Roman" pitchFamily="18" charset="0"/>
                <a:ea typeface="新細明體" charset="-120"/>
                <a:sym typeface="Symbol"/>
              </a:rPr>
              <a:t>movimiento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rectilíneo</a:t>
            </a:r>
            <a:r>
              <a:rPr lang="en-US" altLang="zh-TW" b="1" u="sng"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uniforme</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Solución</a:t>
            </a:r>
            <a:r>
              <a:rPr lang="en-US" altLang="zh-TW" b="1" dirty="0">
                <a:latin typeface="Times New Roman" pitchFamily="18" charset="0"/>
                <a:ea typeface="新細明體" charset="-120"/>
                <a:sym typeface="Symbol"/>
              </a:rPr>
              <a:t>:</a:t>
            </a:r>
          </a:p>
        </p:txBody>
      </p:sp>
      <p:sp>
        <p:nvSpPr>
          <p:cNvPr id="32" name="31 Rectángulo"/>
          <p:cNvSpPr/>
          <p:nvPr/>
        </p:nvSpPr>
        <p:spPr>
          <a:xfrm>
            <a:off x="268286" y="3858273"/>
            <a:ext cx="5245988" cy="369332"/>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rPr>
              <a:t>La </a:t>
            </a:r>
            <a:r>
              <a:rPr lang="en-US" altLang="zh-TW" b="1" dirty="0" err="1">
                <a:latin typeface="Times New Roman" pitchFamily="18" charset="0"/>
                <a:ea typeface="新細明體" charset="-120"/>
              </a:rPr>
              <a:t>corriente</a:t>
            </a:r>
            <a:r>
              <a:rPr lang="en-US" altLang="zh-TW" b="1" dirty="0">
                <a:latin typeface="Times New Roman" pitchFamily="18" charset="0"/>
                <a:ea typeface="新細明體" charset="-120"/>
              </a:rPr>
              <a:t> la </a:t>
            </a:r>
            <a:r>
              <a:rPr lang="en-US" altLang="zh-TW" b="1" dirty="0" err="1">
                <a:latin typeface="Times New Roman" pitchFamily="18" charset="0"/>
                <a:ea typeface="新細明體" charset="-120"/>
              </a:rPr>
              <a:t>calculamos</a:t>
            </a:r>
            <a:r>
              <a:rPr lang="en-US" altLang="zh-TW" b="1" dirty="0">
                <a:latin typeface="Times New Roman" pitchFamily="18" charset="0"/>
                <a:ea typeface="新細明體" charset="-120"/>
              </a:rPr>
              <a:t> a </a:t>
            </a:r>
            <a:r>
              <a:rPr lang="en-US" altLang="zh-TW" b="1" dirty="0" err="1">
                <a:latin typeface="Times New Roman" pitchFamily="18" charset="0"/>
                <a:ea typeface="新細明體" charset="-120"/>
              </a:rPr>
              <a:t>partir</a:t>
            </a:r>
            <a:r>
              <a:rPr lang="en-US" altLang="zh-TW" b="1" dirty="0">
                <a:latin typeface="Times New Roman" pitchFamily="18" charset="0"/>
                <a:ea typeface="新細明體" charset="-120"/>
              </a:rPr>
              <a:t> de la </a:t>
            </a:r>
            <a:r>
              <a:rPr lang="en-US" altLang="zh-TW" b="1" dirty="0" err="1">
                <a:latin typeface="Times New Roman" pitchFamily="18" charset="0"/>
                <a:ea typeface="新細明體" charset="-120"/>
              </a:rPr>
              <a:t>definición</a:t>
            </a:r>
            <a:r>
              <a:rPr lang="en-US" altLang="zh-TW" b="1" dirty="0">
                <a:latin typeface="Times New Roman" pitchFamily="18" charset="0"/>
                <a:ea typeface="新細明體" charset="-120"/>
              </a:rPr>
              <a:t>:</a:t>
            </a:r>
          </a:p>
        </p:txBody>
      </p:sp>
      <p:graphicFrame>
        <p:nvGraphicFramePr>
          <p:cNvPr id="33" name="Object 9"/>
          <p:cNvGraphicFramePr>
            <a:graphicFrameLocks noChangeAspect="1"/>
          </p:cNvGraphicFramePr>
          <p:nvPr/>
        </p:nvGraphicFramePr>
        <p:xfrm>
          <a:off x="538163" y="4419600"/>
          <a:ext cx="5103812" cy="606425"/>
        </p:xfrm>
        <a:graphic>
          <a:graphicData uri="http://schemas.openxmlformats.org/presentationml/2006/ole">
            <mc:AlternateContent xmlns:mc="http://schemas.openxmlformats.org/markup-compatibility/2006">
              <mc:Choice xmlns:v="urn:schemas-microsoft-com:vml" Requires="v">
                <p:oleObj spid="_x0000_s268301" name="Ecuación" r:id="rId5" imgW="3288960" imgH="393480" progId="Equation.3">
                  <p:embed/>
                </p:oleObj>
              </mc:Choice>
              <mc:Fallback>
                <p:oleObj name="Ecuación" r:id="rId5" imgW="3288960" imgH="3934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4419600"/>
                        <a:ext cx="5103812" cy="606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38 Rectángulo"/>
          <p:cNvSpPr/>
          <p:nvPr/>
        </p:nvSpPr>
        <p:spPr>
          <a:xfrm>
            <a:off x="268286" y="5268542"/>
            <a:ext cx="3563796" cy="369332"/>
          </a:xfrm>
          <a:prstGeom prst="rect">
            <a:avLst/>
          </a:prstGeom>
        </p:spPr>
        <p:txBody>
          <a:bodyPr wrap="none">
            <a:spAutoFit/>
          </a:bodyPr>
          <a:lstStyle/>
          <a:p>
            <a:pPr algn="just">
              <a:spcBef>
                <a:spcPct val="20000"/>
              </a:spcBef>
            </a:pPr>
            <a:r>
              <a:rPr lang="en-US" altLang="zh-TW" b="1" dirty="0">
                <a:latin typeface="Times New Roman" pitchFamily="18" charset="0"/>
                <a:ea typeface="新細明體" charset="-120"/>
              </a:rPr>
              <a:t>Si la </a:t>
            </a:r>
            <a:r>
              <a:rPr lang="en-US" altLang="zh-TW" b="1" dirty="0" err="1">
                <a:latin typeface="Times New Roman" pitchFamily="18" charset="0"/>
                <a:ea typeface="新細明體" charset="-120"/>
              </a:rPr>
              <a:t>espira</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es</a:t>
            </a:r>
            <a:r>
              <a:rPr lang="en-US" altLang="zh-TW" b="1" dirty="0">
                <a:latin typeface="Times New Roman" pitchFamily="18" charset="0"/>
                <a:ea typeface="新細明體" charset="-120"/>
              </a:rPr>
              <a:t> </a:t>
            </a:r>
            <a:r>
              <a:rPr lang="en-US" altLang="zh-TW" b="1" dirty="0" err="1">
                <a:latin typeface="Times New Roman" pitchFamily="18" charset="0"/>
                <a:ea typeface="新細明體" charset="-120"/>
              </a:rPr>
              <a:t>cuadrada</a:t>
            </a:r>
            <a:r>
              <a:rPr lang="en-US" altLang="zh-TW" b="1" dirty="0">
                <a:latin typeface="Times New Roman" pitchFamily="18" charset="0"/>
                <a:ea typeface="新細明體" charset="-120"/>
              </a:rPr>
              <a:t> de </a:t>
            </a:r>
            <a:r>
              <a:rPr lang="en-US" altLang="zh-TW" b="1" dirty="0" err="1">
                <a:latin typeface="Times New Roman" pitchFamily="18" charset="0"/>
                <a:ea typeface="新細明體" charset="-120"/>
              </a:rPr>
              <a:t>lado</a:t>
            </a:r>
            <a:r>
              <a:rPr lang="en-US" altLang="zh-TW" b="1" dirty="0">
                <a:latin typeface="Times New Roman" pitchFamily="18" charset="0"/>
                <a:ea typeface="新細明體" charset="-120"/>
              </a:rPr>
              <a:t> </a:t>
            </a:r>
            <a:r>
              <a:rPr lang="en-US" altLang="zh-TW" b="1" i="1" dirty="0">
                <a:latin typeface="Times New Roman" pitchFamily="18" charset="0"/>
                <a:ea typeface="新細明體" charset="-120"/>
              </a:rPr>
              <a:t>L</a:t>
            </a:r>
            <a:r>
              <a:rPr lang="en-US" altLang="zh-TW" b="1" dirty="0">
                <a:latin typeface="Times New Roman" pitchFamily="18" charset="0"/>
                <a:ea typeface="新細明體" charset="-120"/>
              </a:rPr>
              <a:t>:</a:t>
            </a:r>
          </a:p>
        </p:txBody>
      </p:sp>
      <p:graphicFrame>
        <p:nvGraphicFramePr>
          <p:cNvPr id="268296" name="Object 8"/>
          <p:cNvGraphicFramePr>
            <a:graphicFrameLocks noChangeAspect="1"/>
          </p:cNvGraphicFramePr>
          <p:nvPr/>
        </p:nvGraphicFramePr>
        <p:xfrm>
          <a:off x="3839461" y="5637874"/>
          <a:ext cx="1674813" cy="663575"/>
        </p:xfrm>
        <a:graphic>
          <a:graphicData uri="http://schemas.openxmlformats.org/presentationml/2006/ole">
            <mc:AlternateContent xmlns:mc="http://schemas.openxmlformats.org/markup-compatibility/2006">
              <mc:Choice xmlns:v="urn:schemas-microsoft-com:vml" Requires="v">
                <p:oleObj spid="_x0000_s268302" name="Ecuación" r:id="rId7" imgW="1079280" imgH="431640" progId="Equation.3">
                  <p:embed/>
                </p:oleObj>
              </mc:Choice>
              <mc:Fallback>
                <p:oleObj name="Ecuación" r:id="rId7" imgW="1079280" imgH="4316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9461" y="5637874"/>
                        <a:ext cx="1674813" cy="663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27</a:t>
            </a:fld>
            <a:endParaRPr lang="es-ES" dirty="0"/>
          </a:p>
        </p:txBody>
      </p:sp>
      <p:sp>
        <p:nvSpPr>
          <p:cNvPr id="3" name="2 Rectángulo"/>
          <p:cNvSpPr/>
          <p:nvPr/>
        </p:nvSpPr>
        <p:spPr>
          <a:xfrm>
            <a:off x="377470" y="327546"/>
            <a:ext cx="8309330" cy="5632311"/>
          </a:xfrm>
          <a:prstGeom prst="rect">
            <a:avLst/>
          </a:prstGeom>
        </p:spPr>
        <p:txBody>
          <a:bodyPr wrap="square">
            <a:spAutoFit/>
          </a:bodyPr>
          <a:lstStyle/>
          <a:p>
            <a:pPr algn="just">
              <a:spcBef>
                <a:spcPct val="20000"/>
              </a:spcBef>
            </a:pPr>
            <a:r>
              <a:rPr lang="en-US" altLang="zh-TW" b="1" u="sng" dirty="0" err="1">
                <a:latin typeface="Times New Roman" pitchFamily="18" charset="0"/>
                <a:ea typeface="新細明體" charset="-120"/>
                <a:sym typeface="Symbol"/>
              </a:rPr>
              <a:t>Ejemplo</a:t>
            </a:r>
            <a:r>
              <a:rPr lang="en-US" altLang="zh-TW" b="1" u="sng" dirty="0">
                <a:latin typeface="Times New Roman" pitchFamily="18" charset="0"/>
                <a:ea typeface="新細明體" charset="-120"/>
                <a:sym typeface="Symbol"/>
              </a:rPr>
              <a:t> 4</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esfera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conductora</a:t>
            </a:r>
            <a:r>
              <a:rPr lang="en-US" altLang="zh-TW" b="1" dirty="0">
                <a:latin typeface="Times New Roman" pitchFamily="18" charset="0"/>
                <a:ea typeface="新細明體" charset="-120"/>
                <a:sym typeface="Symbol"/>
              </a:rPr>
              <a:t> de radio </a:t>
            </a:r>
            <a:r>
              <a:rPr lang="en-US" altLang="zh-TW" b="1" i="1" dirty="0">
                <a:latin typeface="Times New Roman" pitchFamily="18" charset="0"/>
                <a:ea typeface="新細明體" charset="-120"/>
                <a:sym typeface="Symbol"/>
              </a:rPr>
              <a:t>R</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gira</a:t>
            </a:r>
            <a:r>
              <a:rPr lang="en-US" altLang="zh-TW" b="1" dirty="0">
                <a:latin typeface="Times New Roman" pitchFamily="18" charset="0"/>
                <a:ea typeface="新細明體" charset="-120"/>
                <a:sym typeface="Symbol"/>
              </a:rPr>
              <a:t> con </a:t>
            </a:r>
            <a:r>
              <a:rPr lang="en-US" altLang="zh-TW" b="1" dirty="0" err="1">
                <a:latin typeface="Times New Roman" pitchFamily="18" charset="0"/>
                <a:ea typeface="新細明體" charset="-120"/>
                <a:sym typeface="Symbol"/>
              </a:rPr>
              <a:t>frecuencia</a:t>
            </a:r>
            <a:r>
              <a:rPr lang="en-US" altLang="zh-TW" b="1" dirty="0">
                <a:latin typeface="Times New Roman" pitchFamily="18" charset="0"/>
                <a:ea typeface="新細明體" charset="-120"/>
                <a:sym typeface="Symbol"/>
              </a:rPr>
              <a:t> angular</a:t>
            </a:r>
            <a:r>
              <a:rPr lang="en-US" altLang="zh-TW" b="1" i="1" dirty="0">
                <a:latin typeface="Times New Roman" pitchFamily="18" charset="0"/>
                <a:ea typeface="新細明體" charset="-120"/>
                <a:sym typeface="Symbol"/>
              </a:rPr>
              <a:t></a:t>
            </a:r>
            <a:r>
              <a:rPr lang="en-US" altLang="zh-TW" b="1" dirty="0">
                <a:latin typeface="Times New Roman" pitchFamily="18" charset="0"/>
                <a:ea typeface="新細明體" charset="-120"/>
                <a:sym typeface="Symbol"/>
              </a:rPr>
              <a:t>, en </a:t>
            </a:r>
            <a:r>
              <a:rPr lang="en-US" altLang="zh-TW" b="1" dirty="0" err="1">
                <a:latin typeface="Times New Roman" pitchFamily="18" charset="0"/>
                <a:ea typeface="新細明體" charset="-120"/>
                <a:sym typeface="Symbol"/>
              </a:rPr>
              <a:t>yna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región</a:t>
            </a:r>
            <a:r>
              <a:rPr lang="en-US" altLang="zh-TW" b="1" dirty="0">
                <a:latin typeface="Times New Roman" pitchFamily="18" charset="0"/>
                <a:ea typeface="新細明體" charset="-120"/>
                <a:sym typeface="Symbol"/>
              </a:rPr>
              <a:t> de </a:t>
            </a:r>
            <a:r>
              <a:rPr lang="en-US" altLang="zh-TW" b="1" dirty="0" err="1">
                <a:latin typeface="Times New Roman" pitchFamily="18" charset="0"/>
                <a:ea typeface="新細明體" charset="-120"/>
                <a:sym typeface="Symbol"/>
              </a:rPr>
              <a:t>inducción</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magnética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uniforme</a:t>
            </a:r>
            <a:r>
              <a:rPr lang="en-US" altLang="zh-TW" b="1" dirty="0">
                <a:latin typeface="Times New Roman" pitchFamily="18" charset="0"/>
                <a:ea typeface="新細明體" charset="-120"/>
                <a:sym typeface="Symbol"/>
              </a:rPr>
              <a:t>  </a:t>
            </a:r>
            <a:r>
              <a:rPr lang="en-US" altLang="zh-TW" b="1" i="1" dirty="0">
                <a:latin typeface="Times New Roman" pitchFamily="18" charset="0"/>
                <a:ea typeface="新細明體" charset="-120"/>
                <a:sym typeface="Symbol"/>
              </a:rPr>
              <a:t>B=B</a:t>
            </a:r>
            <a:r>
              <a:rPr lang="en-US" altLang="zh-TW" b="1" i="1" baseline="-25000" dirty="0">
                <a:latin typeface="Times New Roman" pitchFamily="18" charset="0"/>
                <a:ea typeface="新細明體" charset="-120"/>
                <a:sym typeface="Symbol"/>
              </a:rPr>
              <a:t>0</a:t>
            </a:r>
            <a:r>
              <a:rPr lang="en-US" altLang="zh-TW" b="1" i="1" dirty="0">
                <a:latin typeface="Times New Roman" pitchFamily="18" charset="0"/>
                <a:ea typeface="新細明體" charset="-120"/>
                <a:sym typeface="Symbol"/>
              </a:rPr>
              <a:t> z. </a:t>
            </a:r>
            <a:r>
              <a:rPr lang="en-US" altLang="zh-TW" b="1" dirty="0" err="1">
                <a:latin typeface="Times New Roman" pitchFamily="18" charset="0"/>
                <a:ea typeface="新細明體" charset="-120"/>
                <a:sym typeface="Symbol"/>
              </a:rPr>
              <a:t>Calcular</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inducida</a:t>
            </a: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en la </a:t>
            </a:r>
            <a:r>
              <a:rPr lang="en-US" altLang="zh-TW" b="1" dirty="0" err="1">
                <a:latin typeface="Times New Roman" pitchFamily="18" charset="0"/>
                <a:ea typeface="新細明體" charset="-120"/>
                <a:sym typeface="Symbol"/>
              </a:rPr>
              <a:t>superficie</a:t>
            </a:r>
            <a:r>
              <a:rPr lang="en-US" altLang="zh-TW" b="1" dirty="0">
                <a:latin typeface="Times New Roman" pitchFamily="18" charset="0"/>
                <a:ea typeface="新細明體" charset="-120"/>
                <a:sym typeface="Symbol"/>
              </a:rPr>
              <a:t> de la </a:t>
            </a:r>
            <a:r>
              <a:rPr lang="en-US" altLang="zh-TW" b="1" dirty="0" err="1">
                <a:latin typeface="Times New Roman" pitchFamily="18" charset="0"/>
                <a:ea typeface="新細明體" charset="-120"/>
                <a:sym typeface="Symbol"/>
              </a:rPr>
              <a:t>esfera</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Solución</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La </a:t>
            </a:r>
            <a:r>
              <a:rPr lang="en-US" altLang="zh-TW" b="1" dirty="0" err="1">
                <a:latin typeface="Times New Roman" pitchFamily="18" charset="0"/>
                <a:ea typeface="新細明體" charset="-120"/>
                <a:sym typeface="Symbol"/>
              </a:rPr>
              <a:t>velocidad</a:t>
            </a:r>
            <a:r>
              <a:rPr lang="en-US" altLang="zh-TW" b="1" dirty="0">
                <a:latin typeface="Times New Roman" pitchFamily="18" charset="0"/>
                <a:ea typeface="新細明體" charset="-120"/>
                <a:sym typeface="Symbol"/>
              </a:rPr>
              <a:t> de </a:t>
            </a:r>
            <a:r>
              <a:rPr lang="en-US" altLang="zh-TW" b="1" dirty="0" err="1">
                <a:latin typeface="Times New Roman" pitchFamily="18" charset="0"/>
                <a:ea typeface="新細明體" charset="-120"/>
                <a:sym typeface="Symbol"/>
              </a:rPr>
              <a:t>rotación</a:t>
            </a:r>
            <a:r>
              <a:rPr lang="en-US" altLang="zh-TW" b="1" dirty="0">
                <a:latin typeface="Times New Roman" pitchFamily="18" charset="0"/>
                <a:ea typeface="新細明體" charset="-120"/>
                <a:sym typeface="Symbol"/>
              </a:rPr>
              <a:t> de la </a:t>
            </a:r>
            <a:r>
              <a:rPr lang="en-US" altLang="zh-TW" b="1" dirty="0" err="1">
                <a:latin typeface="Times New Roman" pitchFamily="18" charset="0"/>
                <a:ea typeface="新細明體" charset="-120"/>
                <a:sym typeface="Symbol"/>
              </a:rPr>
              <a:t>esfera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ctr">
              <a:spcBef>
                <a:spcPct val="20000"/>
              </a:spcBef>
            </a:pPr>
            <a:r>
              <a:rPr lang="en-US" altLang="zh-TW" b="1" dirty="0">
                <a:latin typeface="Times New Roman" pitchFamily="18" charset="0"/>
                <a:ea typeface="新細明體" charset="-120"/>
                <a:sym typeface="Symbol"/>
              </a:rPr>
              <a:t>La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opuesta</a:t>
            </a:r>
            <a:r>
              <a:rPr lang="en-US" altLang="zh-TW" b="1" dirty="0">
                <a:latin typeface="Times New Roman" pitchFamily="18" charset="0"/>
                <a:ea typeface="新細明體" charset="-120"/>
                <a:sym typeface="Symbol"/>
              </a:rPr>
              <a:t> al </a:t>
            </a:r>
            <a:r>
              <a:rPr lang="en-US" altLang="zh-TW" b="1" dirty="0" err="1">
                <a:latin typeface="Times New Roman" pitchFamily="18" charset="0"/>
                <a:ea typeface="新細明體" charset="-120"/>
                <a:sym typeface="Symbol"/>
              </a:rPr>
              <a:t>sentido</a:t>
            </a:r>
            <a:r>
              <a:rPr lang="en-US" altLang="zh-TW" b="1" dirty="0">
                <a:latin typeface="Times New Roman" pitchFamily="18" charset="0"/>
                <a:ea typeface="新細明體" charset="-120"/>
                <a:sym typeface="Symbol"/>
              </a:rPr>
              <a:t> de la </a:t>
            </a:r>
            <a:r>
              <a:rPr lang="en-US" altLang="zh-TW" b="1" dirty="0" err="1">
                <a:latin typeface="Times New Roman" pitchFamily="18" charset="0"/>
                <a:ea typeface="新細明體" charset="-120"/>
                <a:sym typeface="Symbol"/>
              </a:rPr>
              <a:t>rotación</a:t>
            </a:r>
            <a:r>
              <a:rPr lang="en-US" altLang="zh-TW" b="1" dirty="0">
                <a:latin typeface="Times New Roman" pitchFamily="18" charset="0"/>
                <a:ea typeface="新細明體" charset="-120"/>
                <a:sym typeface="Symbol"/>
              </a:rPr>
              <a:t>.</a:t>
            </a:r>
          </a:p>
        </p:txBody>
      </p:sp>
      <p:graphicFrame>
        <p:nvGraphicFramePr>
          <p:cNvPr id="269314" name="Object 2"/>
          <p:cNvGraphicFramePr>
            <a:graphicFrameLocks noChangeAspect="1"/>
          </p:cNvGraphicFramePr>
          <p:nvPr/>
        </p:nvGraphicFramePr>
        <p:xfrm>
          <a:off x="1136650" y="2227263"/>
          <a:ext cx="3586163" cy="430212"/>
        </p:xfrm>
        <a:graphic>
          <a:graphicData uri="http://schemas.openxmlformats.org/presentationml/2006/ole">
            <mc:AlternateContent xmlns:mc="http://schemas.openxmlformats.org/markup-compatibility/2006">
              <mc:Choice xmlns:v="urn:schemas-microsoft-com:vml" Requires="v">
                <p:oleObj spid="_x0000_s269329" name="Ecuación" r:id="rId3" imgW="2311200" imgH="279360" progId="Equation.3">
                  <p:embed/>
                </p:oleObj>
              </mc:Choice>
              <mc:Fallback>
                <p:oleObj name="Ecuación" r:id="rId3" imgW="231120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2227263"/>
                        <a:ext cx="3586163" cy="430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15" name="Object 3"/>
          <p:cNvGraphicFramePr>
            <a:graphicFrameLocks noChangeAspect="1"/>
          </p:cNvGraphicFramePr>
          <p:nvPr/>
        </p:nvGraphicFramePr>
        <p:xfrm>
          <a:off x="4462084" y="3242187"/>
          <a:ext cx="946150" cy="333375"/>
        </p:xfrm>
        <a:graphic>
          <a:graphicData uri="http://schemas.openxmlformats.org/presentationml/2006/ole">
            <mc:AlternateContent xmlns:mc="http://schemas.openxmlformats.org/markup-compatibility/2006">
              <mc:Choice xmlns:v="urn:schemas-microsoft-com:vml" Requires="v">
                <p:oleObj spid="_x0000_s269330" name="Ecuación" r:id="rId5" imgW="609480" imgH="215640" progId="Equation.3">
                  <p:embed/>
                </p:oleObj>
              </mc:Choice>
              <mc:Fallback>
                <p:oleObj name="Ecuación" r:id="rId5" imgW="60948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2084" y="3242187"/>
                        <a:ext cx="946150" cy="333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9317" name="AutoShape 5" descr="Esfera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grpSp>
        <p:nvGrpSpPr>
          <p:cNvPr id="31" name="30 Grupo"/>
          <p:cNvGrpSpPr/>
          <p:nvPr/>
        </p:nvGrpSpPr>
        <p:grpSpPr>
          <a:xfrm>
            <a:off x="6059481" y="2091859"/>
            <a:ext cx="2613894" cy="2954624"/>
            <a:chOff x="5568153" y="1545939"/>
            <a:chExt cx="2613894" cy="2954624"/>
          </a:xfrm>
        </p:grpSpPr>
        <p:pic>
          <p:nvPicPr>
            <p:cNvPr id="269318" name="Picture 6"/>
            <p:cNvPicPr>
              <a:picLocks noChangeAspect="1" noChangeArrowheads="1"/>
            </p:cNvPicPr>
            <p:nvPr/>
          </p:nvPicPr>
          <p:blipFill>
            <a:blip r:embed="rId7"/>
            <a:srcRect/>
            <a:stretch>
              <a:fillRect/>
            </a:stretch>
          </p:blipFill>
          <p:spPr bwMode="auto">
            <a:xfrm>
              <a:off x="6038922" y="2357438"/>
              <a:ext cx="2143125" cy="2143125"/>
            </a:xfrm>
            <a:prstGeom prst="rect">
              <a:avLst/>
            </a:prstGeom>
            <a:noFill/>
            <a:ln w="9525">
              <a:noFill/>
              <a:miter lim="800000"/>
              <a:headEnd/>
              <a:tailEnd/>
            </a:ln>
            <a:effectLst/>
          </p:spPr>
        </p:pic>
        <p:grpSp>
          <p:nvGrpSpPr>
            <p:cNvPr id="23" name="22 Grupo"/>
            <p:cNvGrpSpPr/>
            <p:nvPr/>
          </p:nvGrpSpPr>
          <p:grpSpPr>
            <a:xfrm>
              <a:off x="6190528" y="1905932"/>
              <a:ext cx="1955508" cy="903011"/>
              <a:chOff x="6038129" y="4845749"/>
              <a:chExt cx="1955508" cy="903011"/>
            </a:xfrm>
          </p:grpSpPr>
          <p:cxnSp>
            <p:nvCxnSpPr>
              <p:cNvPr id="9" name="8 Conector recto de flecha"/>
              <p:cNvCxnSpPr/>
              <p:nvPr/>
            </p:nvCxnSpPr>
            <p:spPr>
              <a:xfrm rot="5400000" flipH="1" flipV="1">
                <a:off x="5649961" y="5233917"/>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flipH="1" flipV="1">
                <a:off x="5802361" y="5236189"/>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flipH="1" flipV="1">
                <a:off x="5954761" y="5252109"/>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flipH="1" flipV="1">
                <a:off x="6107161" y="5268029"/>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flipH="1" flipV="1">
                <a:off x="6259561" y="5270301"/>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flipH="1" flipV="1">
                <a:off x="6411961" y="5286221"/>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flipH="1" flipV="1">
                <a:off x="6564361" y="5288493"/>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flipH="1" flipV="1">
                <a:off x="6689481" y="5304429"/>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flipH="1" flipV="1">
                <a:off x="6841881" y="5306701"/>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flipH="1" flipV="1">
                <a:off x="6994281" y="5322621"/>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5400000" flipH="1" flipV="1">
                <a:off x="7146681" y="5338541"/>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flipH="1" flipV="1">
                <a:off x="7299081" y="5340813"/>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flipH="1" flipV="1">
                <a:off x="7451481" y="5356733"/>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flipH="1" flipV="1">
                <a:off x="7603881" y="5359005"/>
                <a:ext cx="7779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 name="23 Flecha curvada hacia la derecha"/>
            <p:cNvSpPr/>
            <p:nvPr/>
          </p:nvSpPr>
          <p:spPr>
            <a:xfrm>
              <a:off x="5830238" y="3242186"/>
              <a:ext cx="208684" cy="3908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cxnSp>
          <p:nvCxnSpPr>
            <p:cNvPr id="26" name="25 Conector recto de flecha"/>
            <p:cNvCxnSpPr/>
            <p:nvPr/>
          </p:nvCxnSpPr>
          <p:spPr>
            <a:xfrm>
              <a:off x="7106516" y="3487851"/>
              <a:ext cx="885531" cy="39087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269319" name="Object 7"/>
            <p:cNvGraphicFramePr>
              <a:graphicFrameLocks noChangeAspect="1"/>
            </p:cNvGraphicFramePr>
            <p:nvPr/>
          </p:nvGraphicFramePr>
          <p:xfrm>
            <a:off x="5568153" y="3256480"/>
            <a:ext cx="236538" cy="274638"/>
          </p:xfrm>
          <a:graphic>
            <a:graphicData uri="http://schemas.openxmlformats.org/presentationml/2006/ole">
              <mc:AlternateContent xmlns:mc="http://schemas.openxmlformats.org/markup-compatibility/2006">
                <mc:Choice xmlns:v="urn:schemas-microsoft-com:vml" Requires="v">
                  <p:oleObj spid="_x0000_s269331" name="Ecuación" r:id="rId8" imgW="152280" imgH="177480" progId="Equation.3">
                    <p:embed/>
                  </p:oleObj>
                </mc:Choice>
                <mc:Fallback>
                  <p:oleObj name="Ecuación" r:id="rId8" imgW="152280" imgH="17748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8153" y="3256480"/>
                          <a:ext cx="236538" cy="274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0" name="Object 8"/>
            <p:cNvGraphicFramePr>
              <a:graphicFrameLocks noChangeAspect="1"/>
            </p:cNvGraphicFramePr>
            <p:nvPr/>
          </p:nvGraphicFramePr>
          <p:xfrm>
            <a:off x="7595591" y="3400629"/>
            <a:ext cx="236538" cy="314325"/>
          </p:xfrm>
          <a:graphic>
            <a:graphicData uri="http://schemas.openxmlformats.org/presentationml/2006/ole">
              <mc:AlternateContent xmlns:mc="http://schemas.openxmlformats.org/markup-compatibility/2006">
                <mc:Choice xmlns:v="urn:schemas-microsoft-com:vml" Requires="v">
                  <p:oleObj spid="_x0000_s269332" name="Ecuación" r:id="rId10" imgW="152280" imgH="203040" progId="Equation.3">
                    <p:embed/>
                  </p:oleObj>
                </mc:Choice>
                <mc:Fallback>
                  <p:oleObj name="Ecuación" r:id="rId10" imgW="152280" imgH="20304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5591" y="3400629"/>
                          <a:ext cx="236538"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1" name="Object 9"/>
            <p:cNvGraphicFramePr>
              <a:graphicFrameLocks noChangeAspect="1"/>
            </p:cNvGraphicFramePr>
            <p:nvPr/>
          </p:nvGraphicFramePr>
          <p:xfrm>
            <a:off x="6808788" y="1545939"/>
            <a:ext cx="847725" cy="392113"/>
          </p:xfrm>
          <a:graphic>
            <a:graphicData uri="http://schemas.openxmlformats.org/presentationml/2006/ole">
              <mc:AlternateContent xmlns:mc="http://schemas.openxmlformats.org/markup-compatibility/2006">
                <mc:Choice xmlns:v="urn:schemas-microsoft-com:vml" Requires="v">
                  <p:oleObj spid="_x0000_s269333" name="Ecuación" r:id="rId12" imgW="545760" imgH="253800" progId="Equation.3">
                    <p:embed/>
                  </p:oleObj>
                </mc:Choice>
                <mc:Fallback>
                  <p:oleObj name="Ecuación" r:id="rId12" imgW="545760" imgH="2538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8788" y="1545939"/>
                          <a:ext cx="847725" cy="392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69322" name="Object 10"/>
          <p:cNvGraphicFramePr>
            <a:graphicFrameLocks noChangeAspect="1"/>
          </p:cNvGraphicFramePr>
          <p:nvPr/>
        </p:nvGraphicFramePr>
        <p:xfrm>
          <a:off x="552450" y="3946549"/>
          <a:ext cx="5083175" cy="1292225"/>
        </p:xfrm>
        <a:graphic>
          <a:graphicData uri="http://schemas.openxmlformats.org/presentationml/2006/ole">
            <mc:AlternateContent xmlns:mc="http://schemas.openxmlformats.org/markup-compatibility/2006">
              <mc:Choice xmlns:v="urn:schemas-microsoft-com:vml" Requires="v">
                <p:oleObj spid="_x0000_s269334" name="Ecuación" r:id="rId14" imgW="3276360" imgH="838080" progId="Equation.3">
                  <p:embed/>
                </p:oleObj>
              </mc:Choice>
              <mc:Fallback>
                <p:oleObj name="Ecuación" r:id="rId14" imgW="3276360" imgH="838080" progId="Equation.3">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2450" y="3946549"/>
                        <a:ext cx="5083175" cy="1292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28</a:t>
            </a:fld>
            <a:endParaRPr lang="es-ES" dirty="0"/>
          </a:p>
        </p:txBody>
      </p:sp>
      <p:sp>
        <p:nvSpPr>
          <p:cNvPr id="3" name="Text Box 8"/>
          <p:cNvSpPr txBox="1">
            <a:spLocks noChangeArrowheads="1"/>
          </p:cNvSpPr>
          <p:nvPr/>
        </p:nvSpPr>
        <p:spPr bwMode="auto">
          <a:xfrm>
            <a:off x="642910" y="285728"/>
            <a:ext cx="3627916" cy="461665"/>
          </a:xfrm>
          <a:prstGeom prst="rect">
            <a:avLst/>
          </a:prstGeom>
          <a:noFill/>
          <a:ln w="9525">
            <a:noFill/>
            <a:miter lim="800000"/>
            <a:headEnd/>
            <a:tailEnd/>
          </a:ln>
          <a:effectLst/>
        </p:spPr>
        <p:txBody>
          <a:bodyPr wrap="none">
            <a:spAutoFit/>
          </a:bodyPr>
          <a:lstStyle/>
          <a:p>
            <a:pPr marL="457200" indent="-457200" algn="just">
              <a:defRPr/>
            </a:pPr>
            <a:r>
              <a:rPr lang="es-ES" sz="2400" b="1" dirty="0">
                <a:latin typeface="Times New Roman" pitchFamily="18" charset="0"/>
                <a:cs typeface="Times New Roman" pitchFamily="18" charset="0"/>
              </a:rPr>
              <a:t>2. Ecuaciones de Maxwell.</a:t>
            </a:r>
          </a:p>
        </p:txBody>
      </p:sp>
      <p:graphicFrame>
        <p:nvGraphicFramePr>
          <p:cNvPr id="273411" name="Object 3"/>
          <p:cNvGraphicFramePr>
            <a:graphicFrameLocks noChangeAspect="1"/>
          </p:cNvGraphicFramePr>
          <p:nvPr/>
        </p:nvGraphicFramePr>
        <p:xfrm>
          <a:off x="959086" y="1594727"/>
          <a:ext cx="2649538" cy="682625"/>
        </p:xfrm>
        <a:graphic>
          <a:graphicData uri="http://schemas.openxmlformats.org/presentationml/2006/ole">
            <mc:AlternateContent xmlns:mc="http://schemas.openxmlformats.org/markup-compatibility/2006">
              <mc:Choice xmlns:v="urn:schemas-microsoft-com:vml" Requires="v">
                <p:oleObj spid="_x0000_s273417" name="Ecuación" r:id="rId3" imgW="1714320" imgH="444240" progId="Equation.3">
                  <p:embed/>
                </p:oleObj>
              </mc:Choice>
              <mc:Fallback>
                <p:oleObj name="Ecuación" r:id="rId3" imgW="171432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086" y="1594727"/>
                        <a:ext cx="2649538" cy="682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771150" y="991400"/>
            <a:ext cx="3634328" cy="369332"/>
          </a:xfrm>
          <a:prstGeom prst="rect">
            <a:avLst/>
          </a:prstGeom>
          <a:noFill/>
          <a:ln w="9525">
            <a:noFill/>
            <a:miter lim="800000"/>
            <a:headEnd/>
            <a:tailEnd/>
          </a:ln>
          <a:effectLst/>
        </p:spPr>
        <p:txBody>
          <a:bodyPr wrap="none">
            <a:spAutoFit/>
          </a:bodyPr>
          <a:lstStyle/>
          <a:p>
            <a:pPr marL="457200" indent="-457200" algn="just">
              <a:defRPr/>
            </a:pPr>
            <a:r>
              <a:rPr lang="es-ES" b="1" dirty="0">
                <a:latin typeface="Times New Roman" pitchFamily="18" charset="0"/>
                <a:cs typeface="Times New Roman" pitchFamily="18" charset="0"/>
              </a:rPr>
              <a:t>De acuerdo con la Ley de </a:t>
            </a:r>
            <a:r>
              <a:rPr lang="es-ES" b="1" dirty="0" err="1">
                <a:latin typeface="Times New Roman" pitchFamily="18" charset="0"/>
                <a:cs typeface="Times New Roman" pitchFamily="18" charset="0"/>
              </a:rPr>
              <a:t>Faraday</a:t>
            </a:r>
            <a:r>
              <a:rPr lang="es-ES" b="1" dirty="0">
                <a:latin typeface="Times New Roman" pitchFamily="18" charset="0"/>
                <a:cs typeface="Times New Roman" pitchFamily="18" charset="0"/>
              </a:rPr>
              <a:t>:</a:t>
            </a:r>
          </a:p>
        </p:txBody>
      </p:sp>
      <p:sp>
        <p:nvSpPr>
          <p:cNvPr id="7" name="Text Box 8"/>
          <p:cNvSpPr txBox="1">
            <a:spLocks noChangeArrowheads="1"/>
          </p:cNvSpPr>
          <p:nvPr/>
        </p:nvSpPr>
        <p:spPr bwMode="auto">
          <a:xfrm>
            <a:off x="771150" y="2578584"/>
            <a:ext cx="4203395" cy="369332"/>
          </a:xfrm>
          <a:prstGeom prst="rect">
            <a:avLst/>
          </a:prstGeom>
          <a:noFill/>
          <a:ln w="9525">
            <a:noFill/>
            <a:miter lim="800000"/>
            <a:headEnd/>
            <a:tailEnd/>
          </a:ln>
          <a:effectLst/>
        </p:spPr>
        <p:txBody>
          <a:bodyPr wrap="none">
            <a:spAutoFit/>
          </a:bodyPr>
          <a:lstStyle/>
          <a:p>
            <a:pPr marL="457200" indent="-457200" algn="just">
              <a:defRPr/>
            </a:pPr>
            <a:r>
              <a:rPr lang="es-ES" b="1" dirty="0">
                <a:latin typeface="Times New Roman" pitchFamily="18" charset="0"/>
                <a:cs typeface="Times New Roman" pitchFamily="18" charset="0"/>
              </a:rPr>
              <a:t>Pero el Teorema de Stokes establece que:</a:t>
            </a:r>
          </a:p>
        </p:txBody>
      </p:sp>
      <p:graphicFrame>
        <p:nvGraphicFramePr>
          <p:cNvPr id="273412" name="Object 4"/>
          <p:cNvGraphicFramePr>
            <a:graphicFrameLocks noChangeAspect="1"/>
          </p:cNvGraphicFramePr>
          <p:nvPr/>
        </p:nvGraphicFramePr>
        <p:xfrm>
          <a:off x="959086" y="3178174"/>
          <a:ext cx="6672263" cy="682625"/>
        </p:xfrm>
        <a:graphic>
          <a:graphicData uri="http://schemas.openxmlformats.org/presentationml/2006/ole">
            <mc:AlternateContent xmlns:mc="http://schemas.openxmlformats.org/markup-compatibility/2006">
              <mc:Choice xmlns:v="urn:schemas-microsoft-com:vml" Requires="v">
                <p:oleObj spid="_x0000_s273418" name="Ecuación" r:id="rId5" imgW="4317840" imgH="444240" progId="Equation.3">
                  <p:embed/>
                </p:oleObj>
              </mc:Choice>
              <mc:Fallback>
                <p:oleObj name="Ecuación" r:id="rId5" imgW="431784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086" y="3178174"/>
                        <a:ext cx="6672263" cy="682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13" name="Object 5"/>
          <p:cNvGraphicFramePr>
            <a:graphicFrameLocks noChangeAspect="1"/>
          </p:cNvGraphicFramePr>
          <p:nvPr/>
        </p:nvGraphicFramePr>
        <p:xfrm>
          <a:off x="3211513" y="3939844"/>
          <a:ext cx="2119312" cy="604838"/>
        </p:xfrm>
        <a:graphic>
          <a:graphicData uri="http://schemas.openxmlformats.org/presentationml/2006/ole">
            <mc:AlternateContent xmlns:mc="http://schemas.openxmlformats.org/markup-compatibility/2006">
              <mc:Choice xmlns:v="urn:schemas-microsoft-com:vml" Requires="v">
                <p:oleObj spid="_x0000_s273419" name="Ecuación" r:id="rId7" imgW="1371600" imgH="393480" progId="Equation.3">
                  <p:embed/>
                </p:oleObj>
              </mc:Choice>
              <mc:Fallback>
                <p:oleObj name="Ecuación" r:id="rId7" imgW="1371600" imgH="393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1513" y="3939844"/>
                        <a:ext cx="2119312" cy="6048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Rectángulo"/>
          <p:cNvSpPr/>
          <p:nvPr/>
        </p:nvSpPr>
        <p:spPr>
          <a:xfrm>
            <a:off x="3608624" y="3939844"/>
            <a:ext cx="2000606" cy="604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Text Box 8"/>
          <p:cNvSpPr txBox="1">
            <a:spLocks noChangeArrowheads="1"/>
          </p:cNvSpPr>
          <p:nvPr/>
        </p:nvSpPr>
        <p:spPr bwMode="auto">
          <a:xfrm>
            <a:off x="1019423" y="5358346"/>
            <a:ext cx="6772110" cy="646331"/>
          </a:xfrm>
          <a:prstGeom prst="rect">
            <a:avLst/>
          </a:prstGeom>
          <a:noFill/>
          <a:ln w="9525">
            <a:noFill/>
            <a:miter lim="800000"/>
            <a:headEnd/>
            <a:tailEnd/>
          </a:ln>
          <a:effectLst/>
        </p:spPr>
        <p:txBody>
          <a:bodyPr wrap="none">
            <a:spAutoFit/>
          </a:bodyPr>
          <a:lstStyle/>
          <a:p>
            <a:pPr marL="457200" indent="-457200" algn="just">
              <a:defRPr/>
            </a:pPr>
            <a:r>
              <a:rPr lang="es-ES" b="1" dirty="0">
                <a:latin typeface="Times New Roman" pitchFamily="18" charset="0"/>
                <a:cs typeface="Times New Roman" pitchFamily="18" charset="0"/>
              </a:rPr>
              <a:t>Esta es la forma diferencial de la Ley de </a:t>
            </a:r>
            <a:r>
              <a:rPr lang="es-ES" b="1" dirty="0" err="1">
                <a:latin typeface="Times New Roman" pitchFamily="18" charset="0"/>
                <a:cs typeface="Times New Roman" pitchFamily="18" charset="0"/>
              </a:rPr>
              <a:t>Faraday</a:t>
            </a:r>
            <a:r>
              <a:rPr lang="es-ES" b="1" dirty="0">
                <a:latin typeface="Times New Roman" pitchFamily="18" charset="0"/>
                <a:cs typeface="Times New Roman" pitchFamily="18" charset="0"/>
              </a:rPr>
              <a:t>, también llamada</a:t>
            </a:r>
          </a:p>
          <a:p>
            <a:pPr marL="457200" indent="-457200" algn="ctr">
              <a:defRPr/>
            </a:pPr>
            <a:r>
              <a:rPr lang="es-ES" b="1" dirty="0">
                <a:latin typeface="Times New Roman" pitchFamily="18" charset="0"/>
                <a:cs typeface="Times New Roman" pitchFamily="18" charset="0"/>
              </a:rPr>
              <a:t>primera Ecuación de Maxwell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6" grpId="0" autoUpdateAnimBg="0"/>
      <p:bldP spid="7" grpId="0" autoUpdateAnimBg="0"/>
      <p:bldP spid="1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29</a:t>
            </a:fld>
            <a:endParaRPr lang="es-ES" dirty="0"/>
          </a:p>
        </p:txBody>
      </p:sp>
      <p:sp>
        <p:nvSpPr>
          <p:cNvPr id="12" name="Text Box 8"/>
          <p:cNvSpPr txBox="1">
            <a:spLocks noChangeArrowheads="1"/>
          </p:cNvSpPr>
          <p:nvPr/>
        </p:nvSpPr>
        <p:spPr bwMode="auto">
          <a:xfrm>
            <a:off x="394439" y="367645"/>
            <a:ext cx="6244017" cy="369332"/>
          </a:xfrm>
          <a:prstGeom prst="rect">
            <a:avLst/>
          </a:prstGeom>
          <a:noFill/>
          <a:ln w="9525">
            <a:noFill/>
            <a:miter lim="800000"/>
            <a:headEnd/>
            <a:tailEnd/>
          </a:ln>
          <a:effectLst/>
        </p:spPr>
        <p:txBody>
          <a:bodyPr wrap="none">
            <a:spAutoFit/>
          </a:bodyPr>
          <a:lstStyle/>
          <a:p>
            <a:pPr marL="457200" indent="-457200" algn="just">
              <a:defRPr/>
            </a:pPr>
            <a:r>
              <a:rPr lang="es-ES" b="1" u="sng" dirty="0">
                <a:latin typeface="Times New Roman" pitchFamily="18" charset="0"/>
                <a:cs typeface="Times New Roman" pitchFamily="18" charset="0"/>
              </a:rPr>
              <a:t>Pérdidas de carga en una superficie. Ecuación de continuidad</a:t>
            </a:r>
          </a:p>
        </p:txBody>
      </p:sp>
      <p:sp>
        <p:nvSpPr>
          <p:cNvPr id="13" name="Text Box 8"/>
          <p:cNvSpPr txBox="1">
            <a:spLocks noChangeArrowheads="1"/>
          </p:cNvSpPr>
          <p:nvPr/>
        </p:nvSpPr>
        <p:spPr bwMode="auto">
          <a:xfrm>
            <a:off x="437654" y="844473"/>
            <a:ext cx="6244905" cy="1200329"/>
          </a:xfrm>
          <a:prstGeom prst="rect">
            <a:avLst/>
          </a:prstGeom>
          <a:noFill/>
          <a:ln w="9525">
            <a:noFill/>
            <a:miter lim="800000"/>
            <a:headEnd/>
            <a:tailEnd/>
          </a:ln>
          <a:effectLst/>
        </p:spPr>
        <p:txBody>
          <a:bodyPr wrap="square">
            <a:spAutoFit/>
          </a:bodyPr>
          <a:lstStyle/>
          <a:p>
            <a:pPr marL="457200" indent="-457200" algn="just">
              <a:defRPr/>
            </a:pPr>
            <a:r>
              <a:rPr lang="es-ES" b="1" dirty="0">
                <a:latin typeface="Times New Roman" pitchFamily="18" charset="0"/>
                <a:cs typeface="Times New Roman" pitchFamily="18" charset="0"/>
              </a:rPr>
              <a:t>Consideremos la situación en la cual una corriente </a:t>
            </a:r>
            <a:r>
              <a:rPr lang="es-ES" b="1" i="1" dirty="0" err="1">
                <a:latin typeface="Times New Roman" pitchFamily="18" charset="0"/>
                <a:cs typeface="Times New Roman" pitchFamily="18" charset="0"/>
              </a:rPr>
              <a:t>I</a:t>
            </a:r>
            <a:r>
              <a:rPr lang="es-ES" b="1" i="1" baseline="-25000" dirty="0" err="1">
                <a:latin typeface="Times New Roman" pitchFamily="18" charset="0"/>
                <a:cs typeface="Times New Roman" pitchFamily="18" charset="0"/>
              </a:rPr>
              <a:t>in</a:t>
            </a:r>
            <a:r>
              <a:rPr lang="es-ES" b="1" i="1" baseline="-25000" dirty="0">
                <a:latin typeface="Times New Roman" pitchFamily="18" charset="0"/>
                <a:cs typeface="Times New Roman" pitchFamily="18" charset="0"/>
              </a:rPr>
              <a:t> </a:t>
            </a:r>
            <a:r>
              <a:rPr lang="es-ES" b="1" i="1" dirty="0">
                <a:latin typeface="Times New Roman" pitchFamily="18" charset="0"/>
                <a:cs typeface="Times New Roman" pitchFamily="18" charset="0"/>
              </a:rPr>
              <a:t> </a:t>
            </a:r>
          </a:p>
          <a:p>
            <a:pPr marL="457200" indent="-457200" algn="just">
              <a:defRPr/>
            </a:pPr>
            <a:r>
              <a:rPr lang="es-ES" b="1" dirty="0">
                <a:latin typeface="Times New Roman" pitchFamily="18" charset="0"/>
                <a:cs typeface="Times New Roman" pitchFamily="18" charset="0"/>
              </a:rPr>
              <a:t>fluye a través de una superficie </a:t>
            </a:r>
            <a:r>
              <a:rPr lang="es-ES" b="1" i="1" dirty="0">
                <a:latin typeface="Times New Roman" pitchFamily="18" charset="0"/>
                <a:cs typeface="Times New Roman" pitchFamily="18" charset="0"/>
              </a:rPr>
              <a:t>S</a:t>
            </a:r>
            <a:r>
              <a:rPr lang="es-ES" b="1" dirty="0">
                <a:latin typeface="Times New Roman" pitchFamily="18" charset="0"/>
                <a:cs typeface="Times New Roman" pitchFamily="18" charset="0"/>
              </a:rPr>
              <a:t>, como en la Figura. </a:t>
            </a:r>
          </a:p>
          <a:p>
            <a:pPr marL="457200" indent="-457200" algn="just">
              <a:defRPr/>
            </a:pPr>
            <a:r>
              <a:rPr lang="es-ES" b="1" dirty="0">
                <a:latin typeface="Times New Roman" pitchFamily="18" charset="0"/>
                <a:cs typeface="Times New Roman" pitchFamily="18" charset="0"/>
              </a:rPr>
              <a:t>Si la corriente que atraviesa es </a:t>
            </a:r>
            <a:r>
              <a:rPr lang="es-ES" b="1" i="1" dirty="0" err="1">
                <a:latin typeface="Times New Roman" pitchFamily="18" charset="0"/>
                <a:cs typeface="Times New Roman" pitchFamily="18" charset="0"/>
              </a:rPr>
              <a:t>I</a:t>
            </a:r>
            <a:r>
              <a:rPr lang="es-ES" b="1" i="1" baseline="-25000" dirty="0" err="1">
                <a:latin typeface="Times New Roman" pitchFamily="18" charset="0"/>
                <a:cs typeface="Times New Roman" pitchFamily="18" charset="0"/>
              </a:rPr>
              <a:t>out</a:t>
            </a:r>
            <a:r>
              <a:rPr lang="es-ES" b="1" i="1" dirty="0">
                <a:latin typeface="Times New Roman" pitchFamily="18" charset="0"/>
                <a:cs typeface="Times New Roman" pitchFamily="18" charset="0"/>
              </a:rPr>
              <a:t> </a:t>
            </a:r>
            <a:r>
              <a:rPr lang="es-ES" b="1" dirty="0">
                <a:latin typeface="Times New Roman" pitchFamily="18" charset="0"/>
                <a:cs typeface="Times New Roman" pitchFamily="18" charset="0"/>
              </a:rPr>
              <a:t>se crea una densidad </a:t>
            </a:r>
          </a:p>
          <a:p>
            <a:pPr marL="457200" indent="-457200" algn="just">
              <a:defRPr/>
            </a:pPr>
            <a:r>
              <a:rPr lang="es-ES" b="1" dirty="0">
                <a:latin typeface="Times New Roman" pitchFamily="18" charset="0"/>
                <a:cs typeface="Times New Roman" pitchFamily="18" charset="0"/>
              </a:rPr>
              <a:t>de corriente </a:t>
            </a:r>
            <a:r>
              <a:rPr lang="es-ES" b="1" i="1" dirty="0">
                <a:latin typeface="Times New Roman" pitchFamily="18" charset="0"/>
                <a:cs typeface="Times New Roman" pitchFamily="18" charset="0"/>
              </a:rPr>
              <a:t>J, </a:t>
            </a:r>
            <a:r>
              <a:rPr lang="es-ES" b="1" dirty="0">
                <a:latin typeface="Times New Roman" pitchFamily="18" charset="0"/>
                <a:cs typeface="Times New Roman" pitchFamily="18" charset="0"/>
              </a:rPr>
              <a:t>tal que:</a:t>
            </a:r>
          </a:p>
        </p:txBody>
      </p:sp>
      <p:grpSp>
        <p:nvGrpSpPr>
          <p:cNvPr id="22" name="21 Grupo"/>
          <p:cNvGrpSpPr/>
          <p:nvPr/>
        </p:nvGrpSpPr>
        <p:grpSpPr>
          <a:xfrm>
            <a:off x="5964079" y="763767"/>
            <a:ext cx="2760027" cy="3403897"/>
            <a:chOff x="5513695" y="763767"/>
            <a:chExt cx="2760027" cy="3403897"/>
          </a:xfrm>
        </p:grpSpPr>
        <p:pic>
          <p:nvPicPr>
            <p:cNvPr id="276484" name="Picture 4"/>
            <p:cNvPicPr>
              <a:picLocks noChangeAspect="1" noChangeArrowheads="1"/>
            </p:cNvPicPr>
            <p:nvPr/>
          </p:nvPicPr>
          <p:blipFill>
            <a:blip r:embed="rId3"/>
            <a:srcRect/>
            <a:stretch>
              <a:fillRect/>
            </a:stretch>
          </p:blipFill>
          <p:spPr bwMode="auto">
            <a:xfrm rot="2240707">
              <a:off x="5513695" y="1654380"/>
              <a:ext cx="2590800" cy="1762125"/>
            </a:xfrm>
            <a:prstGeom prst="rect">
              <a:avLst/>
            </a:prstGeom>
            <a:noFill/>
            <a:ln w="9525">
              <a:noFill/>
              <a:miter lim="800000"/>
              <a:headEnd/>
              <a:tailEnd/>
            </a:ln>
            <a:effectLst/>
          </p:spPr>
        </p:pic>
        <p:sp>
          <p:nvSpPr>
            <p:cNvPr id="9" name="8 Flecha abajo"/>
            <p:cNvSpPr/>
            <p:nvPr/>
          </p:nvSpPr>
          <p:spPr>
            <a:xfrm rot="12881779">
              <a:off x="6155140" y="3098042"/>
              <a:ext cx="398060" cy="923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Flecha abajo"/>
            <p:cNvSpPr/>
            <p:nvPr/>
          </p:nvSpPr>
          <p:spPr>
            <a:xfrm rot="10920000">
              <a:off x="7044066" y="1053014"/>
              <a:ext cx="228631" cy="553022"/>
            </a:xfrm>
            <a:prstGeom prst="downArrow">
              <a:avLst>
                <a:gd name="adj1" fmla="val 50000"/>
                <a:gd name="adj2" fmla="val 46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uadroTexto"/>
            <p:cNvSpPr txBox="1"/>
            <p:nvPr/>
          </p:nvSpPr>
          <p:spPr>
            <a:xfrm>
              <a:off x="6045954" y="1460313"/>
              <a:ext cx="356188" cy="461665"/>
            </a:xfrm>
            <a:prstGeom prst="rect">
              <a:avLst/>
            </a:prstGeom>
            <a:noFill/>
          </p:spPr>
          <p:txBody>
            <a:bodyPr wrap="none" rtlCol="0">
              <a:spAutoFit/>
            </a:bodyPr>
            <a:lstStyle/>
            <a:p>
              <a:r>
                <a:rPr lang="es-VE" sz="2400" b="1" i="1" dirty="0">
                  <a:latin typeface="Times New Roman" pitchFamily="18" charset="0"/>
                  <a:cs typeface="Times New Roman" pitchFamily="18" charset="0"/>
                </a:rPr>
                <a:t>S</a:t>
              </a:r>
            </a:p>
          </p:txBody>
        </p:sp>
        <p:cxnSp>
          <p:nvCxnSpPr>
            <p:cNvPr id="17" name="16 Conector recto de flecha"/>
            <p:cNvCxnSpPr/>
            <p:nvPr/>
          </p:nvCxnSpPr>
          <p:spPr>
            <a:xfrm rot="5400000" flipH="1" flipV="1">
              <a:off x="7568891" y="2255010"/>
              <a:ext cx="360724" cy="2405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7814942" y="2018689"/>
              <a:ext cx="458780" cy="461665"/>
            </a:xfrm>
            <a:prstGeom prst="rect">
              <a:avLst/>
            </a:prstGeom>
            <a:noFill/>
          </p:spPr>
          <p:txBody>
            <a:bodyPr wrap="none" rtlCol="0">
              <a:spAutoFit/>
            </a:bodyPr>
            <a:lstStyle/>
            <a:p>
              <a:r>
                <a:rPr lang="es-VE" sz="2400" b="1" i="1" dirty="0" err="1">
                  <a:latin typeface="Times New Roman" pitchFamily="18" charset="0"/>
                  <a:cs typeface="Times New Roman" pitchFamily="18" charset="0"/>
                </a:rPr>
                <a:t>ds</a:t>
              </a:r>
              <a:endParaRPr lang="es-VE" sz="2400" b="1" i="1" dirty="0">
                <a:latin typeface="Times New Roman" pitchFamily="18" charset="0"/>
                <a:cs typeface="Times New Roman" pitchFamily="18" charset="0"/>
              </a:endParaRPr>
            </a:p>
          </p:txBody>
        </p:sp>
        <p:sp>
          <p:nvSpPr>
            <p:cNvPr id="20" name="19 Rectángulo"/>
            <p:cNvSpPr/>
            <p:nvPr/>
          </p:nvSpPr>
          <p:spPr>
            <a:xfrm>
              <a:off x="6232176" y="3705999"/>
              <a:ext cx="476412" cy="461665"/>
            </a:xfrm>
            <a:prstGeom prst="rect">
              <a:avLst/>
            </a:prstGeom>
          </p:spPr>
          <p:txBody>
            <a:bodyPr wrap="none">
              <a:spAutoFit/>
            </a:bodyPr>
            <a:lstStyle/>
            <a:p>
              <a:r>
                <a:rPr lang="es-ES" sz="2400" b="1" i="1" dirty="0" err="1">
                  <a:latin typeface="Times New Roman" pitchFamily="18" charset="0"/>
                  <a:cs typeface="Times New Roman" pitchFamily="18" charset="0"/>
                </a:rPr>
                <a:t>I</a:t>
              </a:r>
              <a:r>
                <a:rPr lang="es-ES" sz="2400" b="1" i="1" baseline="-25000" dirty="0" err="1">
                  <a:latin typeface="Times New Roman" pitchFamily="18" charset="0"/>
                  <a:cs typeface="Times New Roman" pitchFamily="18" charset="0"/>
                </a:rPr>
                <a:t>in</a:t>
              </a:r>
              <a:endParaRPr lang="es-VE" sz="2400" dirty="0"/>
            </a:p>
          </p:txBody>
        </p:sp>
        <p:sp>
          <p:nvSpPr>
            <p:cNvPr id="21" name="20 Rectángulo"/>
            <p:cNvSpPr/>
            <p:nvPr/>
          </p:nvSpPr>
          <p:spPr>
            <a:xfrm>
              <a:off x="7240270" y="763767"/>
              <a:ext cx="579005" cy="461665"/>
            </a:xfrm>
            <a:prstGeom prst="rect">
              <a:avLst/>
            </a:prstGeom>
          </p:spPr>
          <p:txBody>
            <a:bodyPr wrap="none">
              <a:spAutoFit/>
            </a:bodyPr>
            <a:lstStyle/>
            <a:p>
              <a:r>
                <a:rPr lang="es-ES" sz="2400" b="1" i="1" dirty="0" err="1">
                  <a:latin typeface="Times New Roman" pitchFamily="18" charset="0"/>
                  <a:cs typeface="Times New Roman" pitchFamily="18" charset="0"/>
                </a:rPr>
                <a:t>I</a:t>
              </a:r>
              <a:r>
                <a:rPr lang="es-ES" sz="2400" b="1" i="1" baseline="-25000" dirty="0" err="1">
                  <a:latin typeface="Times New Roman" pitchFamily="18" charset="0"/>
                  <a:cs typeface="Times New Roman" pitchFamily="18" charset="0"/>
                </a:rPr>
                <a:t>out</a:t>
              </a:r>
              <a:endParaRPr lang="es-VE" sz="2400" dirty="0"/>
            </a:p>
          </p:txBody>
        </p:sp>
      </p:grpSp>
      <p:graphicFrame>
        <p:nvGraphicFramePr>
          <p:cNvPr id="276485" name="Object 5"/>
          <p:cNvGraphicFramePr>
            <a:graphicFrameLocks noChangeAspect="1"/>
          </p:cNvGraphicFramePr>
          <p:nvPr/>
        </p:nvGraphicFramePr>
        <p:xfrm>
          <a:off x="519543" y="2139154"/>
          <a:ext cx="4687888" cy="1978025"/>
        </p:xfrm>
        <a:graphic>
          <a:graphicData uri="http://schemas.openxmlformats.org/presentationml/2006/ole">
            <mc:AlternateContent xmlns:mc="http://schemas.openxmlformats.org/markup-compatibility/2006">
              <mc:Choice xmlns:v="urn:schemas-microsoft-com:vml" Requires="v">
                <p:oleObj spid="_x0000_s276491" name="Ecuación" r:id="rId4" imgW="3022560" imgH="1282680" progId="Equation.3">
                  <p:embed/>
                </p:oleObj>
              </mc:Choice>
              <mc:Fallback>
                <p:oleObj name="Ecuación" r:id="rId4" imgW="3022560" imgH="128268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43" y="2139154"/>
                        <a:ext cx="4687888" cy="1978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8"/>
          <p:cNvSpPr txBox="1">
            <a:spLocks noChangeArrowheads="1"/>
          </p:cNvSpPr>
          <p:nvPr/>
        </p:nvSpPr>
        <p:spPr bwMode="auto">
          <a:xfrm>
            <a:off x="358046" y="4115045"/>
            <a:ext cx="4175502" cy="369332"/>
          </a:xfrm>
          <a:prstGeom prst="rect">
            <a:avLst/>
          </a:prstGeom>
          <a:noFill/>
          <a:ln w="9525">
            <a:noFill/>
            <a:miter lim="800000"/>
            <a:headEnd/>
            <a:tailEnd/>
          </a:ln>
          <a:effectLst/>
        </p:spPr>
        <p:txBody>
          <a:bodyPr wrap="none">
            <a:spAutoFit/>
          </a:bodyPr>
          <a:lstStyle/>
          <a:p>
            <a:pPr marL="457200" indent="-457200" algn="just">
              <a:defRPr/>
            </a:pPr>
            <a:r>
              <a:rPr lang="es-ES" b="1" dirty="0">
                <a:latin typeface="Times New Roman" pitchFamily="18" charset="0"/>
                <a:cs typeface="Times New Roman" pitchFamily="18" charset="0"/>
              </a:rPr>
              <a:t>Aplicando el Teorema de la Divergencia:</a:t>
            </a:r>
          </a:p>
        </p:txBody>
      </p:sp>
      <p:graphicFrame>
        <p:nvGraphicFramePr>
          <p:cNvPr id="276488" name="Object 8"/>
          <p:cNvGraphicFramePr>
            <a:graphicFrameLocks noChangeAspect="1"/>
          </p:cNvGraphicFramePr>
          <p:nvPr/>
        </p:nvGraphicFramePr>
        <p:xfrm>
          <a:off x="358046" y="4700829"/>
          <a:ext cx="5594350" cy="685800"/>
        </p:xfrm>
        <a:graphic>
          <a:graphicData uri="http://schemas.openxmlformats.org/presentationml/2006/ole">
            <mc:AlternateContent xmlns:mc="http://schemas.openxmlformats.org/markup-compatibility/2006">
              <mc:Choice xmlns:v="urn:schemas-microsoft-com:vml" Requires="v">
                <p:oleObj spid="_x0000_s276492" name="Ecuación" r:id="rId6" imgW="3606480" imgH="444240" progId="Equation.3">
                  <p:embed/>
                </p:oleObj>
              </mc:Choice>
              <mc:Fallback>
                <p:oleObj name="Ecuación" r:id="rId6" imgW="3606480" imgH="44424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046" y="4700829"/>
                        <a:ext cx="5594350" cy="68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26 Rectángulo"/>
          <p:cNvSpPr/>
          <p:nvPr/>
        </p:nvSpPr>
        <p:spPr>
          <a:xfrm>
            <a:off x="4572213" y="4659885"/>
            <a:ext cx="1553353"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Text Box 8"/>
          <p:cNvSpPr txBox="1">
            <a:spLocks noChangeArrowheads="1"/>
          </p:cNvSpPr>
          <p:nvPr/>
        </p:nvSpPr>
        <p:spPr bwMode="auto">
          <a:xfrm>
            <a:off x="383063" y="5612116"/>
            <a:ext cx="8302273" cy="923330"/>
          </a:xfrm>
          <a:prstGeom prst="rect">
            <a:avLst/>
          </a:prstGeom>
          <a:noFill/>
          <a:ln w="9525">
            <a:noFill/>
            <a:miter lim="800000"/>
            <a:headEnd/>
            <a:tailEnd/>
          </a:ln>
          <a:effectLst/>
        </p:spPr>
        <p:txBody>
          <a:bodyPr wrap="none">
            <a:spAutoFit/>
          </a:bodyPr>
          <a:lstStyle/>
          <a:p>
            <a:pPr marL="457200" indent="-457200" algn="just">
              <a:defRPr/>
            </a:pPr>
            <a:r>
              <a:rPr lang="es-ES" b="1" dirty="0">
                <a:latin typeface="Times New Roman" pitchFamily="18" charset="0"/>
                <a:cs typeface="Times New Roman" pitchFamily="18" charset="0"/>
              </a:rPr>
              <a:t>Esta es la Ecuación de continuidad, y aparece en innumerables casos de la Física e</a:t>
            </a:r>
          </a:p>
          <a:p>
            <a:pPr marL="457200" indent="-457200" algn="just">
              <a:defRPr/>
            </a:pPr>
            <a:r>
              <a:rPr lang="es-ES" b="1" dirty="0">
                <a:latin typeface="Times New Roman" pitchFamily="18" charset="0"/>
                <a:cs typeface="Times New Roman" pitchFamily="18" charset="0"/>
              </a:rPr>
              <a:t>Ingeniería.  Establece que el flujo de corriente a través de una superficie cerrada es</a:t>
            </a:r>
          </a:p>
          <a:p>
            <a:pPr marL="457200" indent="-457200" algn="just">
              <a:defRPr/>
            </a:pPr>
            <a:r>
              <a:rPr lang="es-ES" b="1" dirty="0">
                <a:latin typeface="Times New Roman" pitchFamily="18" charset="0"/>
                <a:cs typeface="Times New Roman" pitchFamily="18" charset="0"/>
              </a:rPr>
              <a:t>igual la variación de la carga en el volumen encerrado.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25" grpId="0" autoUpdateAnimBg="0"/>
      <p:bldP spid="2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3</a:t>
            </a:fld>
            <a:endParaRPr lang="es-ES" dirty="0"/>
          </a:p>
        </p:txBody>
      </p:sp>
      <p:graphicFrame>
        <p:nvGraphicFramePr>
          <p:cNvPr id="227334" name="Object 6"/>
          <p:cNvGraphicFramePr>
            <a:graphicFrameLocks noChangeAspect="1"/>
          </p:cNvGraphicFramePr>
          <p:nvPr/>
        </p:nvGraphicFramePr>
        <p:xfrm>
          <a:off x="387734" y="980281"/>
          <a:ext cx="3154363" cy="306388"/>
        </p:xfrm>
        <a:graphic>
          <a:graphicData uri="http://schemas.openxmlformats.org/presentationml/2006/ole">
            <mc:AlternateContent xmlns:mc="http://schemas.openxmlformats.org/markup-compatibility/2006">
              <mc:Choice xmlns:v="urn:schemas-microsoft-com:vml" Requires="v">
                <p:oleObj spid="_x0000_s227348" name="Ecuación" r:id="rId3" imgW="1942920" imgH="203040" progId="Equation.3">
                  <p:embed/>
                </p:oleObj>
              </mc:Choice>
              <mc:Fallback>
                <p:oleObj name="Ecuación" r:id="rId3" imgW="1942920" imgH="20304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34" y="980281"/>
                        <a:ext cx="3154363"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8"/>
          <p:cNvSpPr txBox="1">
            <a:spLocks noChangeArrowheads="1"/>
          </p:cNvSpPr>
          <p:nvPr/>
        </p:nvSpPr>
        <p:spPr bwMode="auto">
          <a:xfrm>
            <a:off x="387734" y="403361"/>
            <a:ext cx="4950748" cy="2308324"/>
          </a:xfrm>
          <a:prstGeom prst="rect">
            <a:avLst/>
          </a:prstGeom>
          <a:noFill/>
          <a:ln w="9525">
            <a:noFill/>
            <a:miter lim="800000"/>
            <a:headEnd/>
            <a:tailEnd/>
          </a:ln>
          <a:effectLst/>
        </p:spPr>
        <p:txBody>
          <a:bodyPr wrap="square">
            <a:spAutoFit/>
          </a:bodyPr>
          <a:lstStyle/>
          <a:p>
            <a:pPr marL="457200" indent="-457200" algn="just">
              <a:defRPr/>
            </a:pPr>
            <a:r>
              <a:rPr lang="es-ES" b="1" dirty="0">
                <a:latin typeface="Times New Roman" pitchFamily="18" charset="0"/>
                <a:cs typeface="Times New Roman" pitchFamily="18" charset="0"/>
              </a:rPr>
              <a:t>El potencial será entonces:</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Si ahora se substituye el circuito por un circuito</a:t>
            </a:r>
          </a:p>
          <a:p>
            <a:pPr marL="457200" indent="-457200" algn="just">
              <a:defRPr/>
            </a:pPr>
            <a:r>
              <a:rPr lang="es-ES" b="1" dirty="0">
                <a:latin typeface="Times New Roman" pitchFamily="18" charset="0"/>
                <a:cs typeface="Times New Roman" pitchFamily="18" charset="0"/>
              </a:rPr>
              <a:t>cerrado  necesariamente </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p:txBody>
      </p:sp>
      <p:graphicFrame>
        <p:nvGraphicFramePr>
          <p:cNvPr id="227335" name="Object 7"/>
          <p:cNvGraphicFramePr>
            <a:graphicFrameLocks noChangeAspect="1"/>
          </p:cNvGraphicFramePr>
          <p:nvPr/>
        </p:nvGraphicFramePr>
        <p:xfrm>
          <a:off x="1271972" y="2254464"/>
          <a:ext cx="1820863" cy="588963"/>
        </p:xfrm>
        <a:graphic>
          <a:graphicData uri="http://schemas.openxmlformats.org/presentationml/2006/ole">
            <mc:AlternateContent xmlns:mc="http://schemas.openxmlformats.org/markup-compatibility/2006">
              <mc:Choice xmlns:v="urn:schemas-microsoft-com:vml" Requires="v">
                <p:oleObj spid="_x0000_s227349" name="Ecuación" r:id="rId5" imgW="1091880" imgH="380880" progId="Equation.3">
                  <p:embed/>
                </p:oleObj>
              </mc:Choice>
              <mc:Fallback>
                <p:oleObj name="Ecuación" r:id="rId5" imgW="1091880" imgH="38088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972" y="2254464"/>
                        <a:ext cx="1820863"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7341" name="Picture 13"/>
          <p:cNvPicPr>
            <a:picLocks noChangeAspect="1" noChangeArrowheads="1"/>
          </p:cNvPicPr>
          <p:nvPr/>
        </p:nvPicPr>
        <p:blipFill>
          <a:blip r:embed="rId7"/>
          <a:srcRect/>
          <a:stretch>
            <a:fillRect/>
          </a:stretch>
        </p:blipFill>
        <p:spPr bwMode="auto">
          <a:xfrm>
            <a:off x="5338482" y="403361"/>
            <a:ext cx="3219450" cy="3532150"/>
          </a:xfrm>
          <a:prstGeom prst="rect">
            <a:avLst/>
          </a:prstGeom>
          <a:noFill/>
          <a:ln w="9525">
            <a:noFill/>
            <a:miter lim="800000"/>
            <a:headEnd/>
            <a:tailEnd/>
          </a:ln>
          <a:effectLst/>
        </p:spPr>
      </p:pic>
      <p:sp>
        <p:nvSpPr>
          <p:cNvPr id="28" name="27 Rectángulo"/>
          <p:cNvSpPr/>
          <p:nvPr/>
        </p:nvSpPr>
        <p:spPr>
          <a:xfrm>
            <a:off x="2798920" y="4075616"/>
            <a:ext cx="587829" cy="2312126"/>
          </a:xfrm>
          <a:prstGeom prst="rect">
            <a:avLst/>
          </a:prstGeom>
          <a:blipFill>
            <a:blip r:embed="rId8"/>
            <a:tile tx="0" ty="0" sx="100000" sy="100000" flip="none" algn="tl"/>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30" name="29 Conector recto de flecha"/>
          <p:cNvCxnSpPr/>
          <p:nvPr/>
        </p:nvCxnSpPr>
        <p:spPr>
          <a:xfrm>
            <a:off x="2798920" y="3804262"/>
            <a:ext cx="587829"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1789611" y="4611193"/>
            <a:ext cx="2651760" cy="1240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227336" name="Object 8"/>
          <p:cNvGraphicFramePr>
            <a:graphicFrameLocks noChangeAspect="1"/>
          </p:cNvGraphicFramePr>
          <p:nvPr/>
        </p:nvGraphicFramePr>
        <p:xfrm>
          <a:off x="2926261" y="3396621"/>
          <a:ext cx="254000" cy="314325"/>
        </p:xfrm>
        <a:graphic>
          <a:graphicData uri="http://schemas.openxmlformats.org/presentationml/2006/ole">
            <mc:AlternateContent xmlns:mc="http://schemas.openxmlformats.org/markup-compatibility/2006">
              <mc:Choice xmlns:v="urn:schemas-microsoft-com:vml" Requires="v">
                <p:oleObj spid="_x0000_s227350" name="Ecuación" r:id="rId9" imgW="152280" imgH="203040" progId="Equation.3">
                  <p:embed/>
                </p:oleObj>
              </mc:Choice>
              <mc:Fallback>
                <p:oleObj name="Ecuación" r:id="rId9" imgW="152280" imgH="20304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6261" y="3396621"/>
                        <a:ext cx="2540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7337" name="Object 9"/>
          <p:cNvGraphicFramePr>
            <a:graphicFrameLocks noChangeAspect="1"/>
          </p:cNvGraphicFramePr>
          <p:nvPr/>
        </p:nvGraphicFramePr>
        <p:xfrm>
          <a:off x="1561239" y="4339141"/>
          <a:ext cx="254000" cy="255588"/>
        </p:xfrm>
        <a:graphic>
          <a:graphicData uri="http://schemas.openxmlformats.org/presentationml/2006/ole">
            <mc:AlternateContent xmlns:mc="http://schemas.openxmlformats.org/markup-compatibility/2006">
              <mc:Choice xmlns:v="urn:schemas-microsoft-com:vml" Requires="v">
                <p:oleObj spid="_x0000_s227351" name="Ecuación" r:id="rId11" imgW="152280" imgH="164880" progId="Equation.3">
                  <p:embed/>
                </p:oleObj>
              </mc:Choice>
              <mc:Fallback>
                <p:oleObj name="Ecuación" r:id="rId11" imgW="152280" imgH="16488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1239" y="4339141"/>
                        <a:ext cx="254000"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7338" name="Object 10"/>
          <p:cNvGraphicFramePr>
            <a:graphicFrameLocks noChangeAspect="1"/>
          </p:cNvGraphicFramePr>
          <p:nvPr/>
        </p:nvGraphicFramePr>
        <p:xfrm>
          <a:off x="4441371" y="4326078"/>
          <a:ext cx="254000" cy="255588"/>
        </p:xfrm>
        <a:graphic>
          <a:graphicData uri="http://schemas.openxmlformats.org/presentationml/2006/ole">
            <mc:AlternateContent xmlns:mc="http://schemas.openxmlformats.org/markup-compatibility/2006">
              <mc:Choice xmlns:v="urn:schemas-microsoft-com:vml" Requires="v">
                <p:oleObj spid="_x0000_s227352" name="Ecuación" r:id="rId13" imgW="152280" imgH="164880" progId="Equation.3">
                  <p:embed/>
                </p:oleObj>
              </mc:Choice>
              <mc:Fallback>
                <p:oleObj name="Ecuación" r:id="rId13" imgW="152280" imgH="16488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1371" y="4326078"/>
                        <a:ext cx="254000"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7339" name="Object 11"/>
          <p:cNvGraphicFramePr>
            <a:graphicFrameLocks noChangeAspect="1"/>
          </p:cNvGraphicFramePr>
          <p:nvPr/>
        </p:nvGraphicFramePr>
        <p:xfrm>
          <a:off x="4435475" y="5864366"/>
          <a:ext cx="254000" cy="274637"/>
        </p:xfrm>
        <a:graphic>
          <a:graphicData uri="http://schemas.openxmlformats.org/presentationml/2006/ole">
            <mc:AlternateContent xmlns:mc="http://schemas.openxmlformats.org/markup-compatibility/2006">
              <mc:Choice xmlns:v="urn:schemas-microsoft-com:vml" Requires="v">
                <p:oleObj spid="_x0000_s227353" name="Ecuación" r:id="rId15" imgW="152280" imgH="177480" progId="Equation.3">
                  <p:embed/>
                </p:oleObj>
              </mc:Choice>
              <mc:Fallback>
                <p:oleObj name="Ecuación" r:id="rId15" imgW="152280" imgH="17748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5475" y="5864366"/>
                        <a:ext cx="254000"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7340" name="Object 12"/>
          <p:cNvGraphicFramePr>
            <a:graphicFrameLocks noChangeAspect="1"/>
          </p:cNvGraphicFramePr>
          <p:nvPr/>
        </p:nvGraphicFramePr>
        <p:xfrm>
          <a:off x="1517650" y="5848491"/>
          <a:ext cx="276225" cy="255587"/>
        </p:xfrm>
        <a:graphic>
          <a:graphicData uri="http://schemas.openxmlformats.org/presentationml/2006/ole">
            <mc:AlternateContent xmlns:mc="http://schemas.openxmlformats.org/markup-compatibility/2006">
              <mc:Choice xmlns:v="urn:schemas-microsoft-com:vml" Requires="v">
                <p:oleObj spid="_x0000_s227354" name="Ecuación" r:id="rId17" imgW="164880" imgH="164880" progId="Equation.3">
                  <p:embed/>
                </p:oleObj>
              </mc:Choice>
              <mc:Fallback>
                <p:oleObj name="Ecuación" r:id="rId17" imgW="164880" imgH="164880" progId="Equation.3">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7650" y="5848491"/>
                        <a:ext cx="276225" cy="25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0" name="39 Conector recto de flecha"/>
          <p:cNvCxnSpPr/>
          <p:nvPr/>
        </p:nvCxnSpPr>
        <p:spPr>
          <a:xfrm rot="5400000">
            <a:off x="4414520" y="5218612"/>
            <a:ext cx="561703"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rot="5400000">
            <a:off x="1275193" y="5244739"/>
            <a:ext cx="561703"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rot="10800000">
            <a:off x="2717080" y="4594729"/>
            <a:ext cx="676205" cy="16466"/>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10800000">
            <a:off x="2751913" y="5831358"/>
            <a:ext cx="676205" cy="16466"/>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30</a:t>
            </a:fld>
            <a:endParaRPr lang="es-ES" dirty="0"/>
          </a:p>
        </p:txBody>
      </p:sp>
      <p:sp>
        <p:nvSpPr>
          <p:cNvPr id="3" name="2 Rectángulo"/>
          <p:cNvSpPr/>
          <p:nvPr/>
        </p:nvSpPr>
        <p:spPr>
          <a:xfrm>
            <a:off x="377470" y="327546"/>
            <a:ext cx="8309330" cy="4967514"/>
          </a:xfrm>
          <a:prstGeom prst="rect">
            <a:avLst/>
          </a:prstGeom>
        </p:spPr>
        <p:txBody>
          <a:bodyPr wrap="square">
            <a:spAutoFit/>
          </a:bodyPr>
          <a:lstStyle/>
          <a:p>
            <a:pPr algn="just">
              <a:spcBef>
                <a:spcPct val="20000"/>
              </a:spcBef>
            </a:pPr>
            <a:r>
              <a:rPr lang="en-US" altLang="zh-TW" b="1" u="sng" dirty="0" err="1">
                <a:latin typeface="Times New Roman" pitchFamily="18" charset="0"/>
                <a:ea typeface="新細明體" charset="-120"/>
                <a:sym typeface="Symbol"/>
              </a:rPr>
              <a:t>Ejemplo</a:t>
            </a:r>
            <a:r>
              <a:rPr lang="en-US" altLang="zh-TW" b="1" u="sng" dirty="0">
                <a:latin typeface="Times New Roman" pitchFamily="18" charset="0"/>
                <a:ea typeface="新細明體" charset="-120"/>
                <a:sym typeface="Symbol"/>
              </a:rPr>
              <a:t> 5</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Considérese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carga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volumétrica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decayente</a:t>
            </a:r>
            <a:r>
              <a:rPr lang="en-US" altLang="zh-TW" b="1" dirty="0">
                <a:latin typeface="Times New Roman" pitchFamily="18" charset="0"/>
                <a:ea typeface="新細明體" charset="-120"/>
                <a:sym typeface="Symbol"/>
              </a:rPr>
              <a:t> </a:t>
            </a:r>
            <a:r>
              <a:rPr lang="en-US" altLang="zh-TW" b="1" i="1" dirty="0">
                <a:latin typeface="Times New Roman" pitchFamily="18" charset="0"/>
                <a:ea typeface="新細明體" charset="-120"/>
                <a:sym typeface="Symbol"/>
              </a:rPr>
              <a:t></a:t>
            </a:r>
            <a:r>
              <a:rPr lang="en-US" altLang="zh-TW" b="1" dirty="0">
                <a:latin typeface="Times New Roman" pitchFamily="18" charset="0"/>
                <a:ea typeface="新細明體" charset="-120"/>
                <a:sym typeface="Symbol"/>
              </a:rPr>
              <a:t>(</a:t>
            </a:r>
            <a:r>
              <a:rPr lang="en-US" altLang="zh-TW" b="1" i="1" dirty="0">
                <a:latin typeface="Times New Roman" pitchFamily="18" charset="0"/>
                <a:ea typeface="新細明體" charset="-120"/>
                <a:sym typeface="Symbol"/>
              </a:rPr>
              <a:t>t</a:t>
            </a:r>
            <a:r>
              <a:rPr lang="en-US" altLang="zh-TW" b="1" dirty="0">
                <a:latin typeface="Times New Roman" pitchFamily="18" charset="0"/>
                <a:ea typeface="新細明體" charset="-120"/>
                <a:sym typeface="Symbol"/>
              </a:rPr>
              <a:t>) =</a:t>
            </a:r>
            <a:r>
              <a:rPr lang="en-US" altLang="zh-TW" b="1" i="1" dirty="0">
                <a:latin typeface="Times New Roman" pitchFamily="18" charset="0"/>
                <a:ea typeface="新細明體" charset="-120"/>
                <a:sym typeface="Symbol"/>
              </a:rPr>
              <a:t> </a:t>
            </a:r>
            <a:r>
              <a:rPr lang="en-US" altLang="zh-TW" b="1" i="1" baseline="-25000" dirty="0">
                <a:latin typeface="Times New Roman" pitchFamily="18" charset="0"/>
                <a:ea typeface="新細明體" charset="-120"/>
                <a:sym typeface="Symbol"/>
              </a:rPr>
              <a:t>0 </a:t>
            </a:r>
            <a:r>
              <a:rPr lang="en-US" altLang="zh-TW" b="1" i="1" dirty="0">
                <a:latin typeface="Times New Roman" pitchFamily="18" charset="0"/>
                <a:ea typeface="新細明體" charset="-120"/>
                <a:sym typeface="Symbol"/>
              </a:rPr>
              <a:t>e</a:t>
            </a:r>
            <a:r>
              <a:rPr lang="en-US" altLang="zh-TW" b="1" i="1" baseline="30000" dirty="0">
                <a:latin typeface="Times New Roman" pitchFamily="18" charset="0"/>
                <a:ea typeface="新細明體" charset="-120"/>
                <a:sym typeface="Symbol"/>
              </a:rPr>
              <a:t> t/ </a:t>
            </a:r>
            <a:r>
              <a:rPr lang="en-US" altLang="zh-TW" b="1" i="1" dirty="0">
                <a:latin typeface="Times New Roman" pitchFamily="18" charset="0"/>
                <a:ea typeface="新細明體" charset="-120"/>
                <a:sym typeface="Symbol"/>
              </a:rPr>
              <a:t> , </a:t>
            </a:r>
            <a:r>
              <a:rPr lang="en-US" altLang="zh-TW" b="1" dirty="0" err="1">
                <a:latin typeface="Times New Roman" pitchFamily="18" charset="0"/>
                <a:ea typeface="新細明體" charset="-120"/>
                <a:sym typeface="Symbol"/>
              </a:rPr>
              <a:t>confinada</a:t>
            </a:r>
            <a:endParaRPr lang="en-US" altLang="zh-TW" b="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dentro</a:t>
            </a:r>
            <a:r>
              <a:rPr lang="en-US" altLang="zh-TW" b="1" dirty="0">
                <a:latin typeface="Times New Roman" pitchFamily="18" charset="0"/>
                <a:ea typeface="新細明體" charset="-120"/>
                <a:sym typeface="Symbol"/>
              </a:rPr>
              <a:t> de un </a:t>
            </a:r>
            <a:r>
              <a:rPr lang="en-US" altLang="zh-TW" b="1" dirty="0" err="1">
                <a:latin typeface="Times New Roman" pitchFamily="18" charset="0"/>
                <a:ea typeface="新細明體" charset="-120"/>
                <a:sym typeface="Symbol"/>
              </a:rPr>
              <a:t>tubo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cilíndrico</a:t>
            </a:r>
            <a:r>
              <a:rPr lang="en-US" altLang="zh-TW" b="1" dirty="0">
                <a:latin typeface="Times New Roman" pitchFamily="18" charset="0"/>
                <a:ea typeface="新細明體" charset="-120"/>
                <a:sym typeface="Symbol"/>
              </a:rPr>
              <a:t> de </a:t>
            </a:r>
            <a:r>
              <a:rPr lang="en-US" altLang="zh-TW" b="1" dirty="0" err="1">
                <a:latin typeface="Times New Roman" pitchFamily="18" charset="0"/>
                <a:ea typeface="新細明體" charset="-120"/>
                <a:sym typeface="Symbol"/>
              </a:rPr>
              <a:t>longitud</a:t>
            </a:r>
            <a:r>
              <a:rPr lang="en-US" altLang="zh-TW" b="1" dirty="0">
                <a:latin typeface="Times New Roman" pitchFamily="18" charset="0"/>
                <a:ea typeface="新細明體" charset="-120"/>
                <a:sym typeface="Symbol"/>
              </a:rPr>
              <a:t> L y radio R. </a:t>
            </a:r>
            <a:r>
              <a:rPr lang="en-US" altLang="zh-TW" b="1" dirty="0" err="1">
                <a:latin typeface="Times New Roman" pitchFamily="18" charset="0"/>
                <a:ea typeface="新細明體" charset="-120"/>
                <a:sym typeface="Symbol"/>
              </a:rPr>
              <a:t>Determinar</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que</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fluye</a:t>
            </a:r>
            <a:r>
              <a:rPr lang="en-US" altLang="zh-TW" b="1" dirty="0">
                <a:latin typeface="Times New Roman" pitchFamily="18" charset="0"/>
                <a:ea typeface="新細明體" charset="-120"/>
                <a:sym typeface="Symbol"/>
              </a:rPr>
              <a:t> del </a:t>
            </a:r>
            <a:r>
              <a:rPr lang="en-US" altLang="zh-TW" b="1" dirty="0" err="1">
                <a:latin typeface="Times New Roman" pitchFamily="18" charset="0"/>
                <a:ea typeface="新細明體" charset="-120"/>
                <a:sym typeface="Symbol"/>
              </a:rPr>
              <a:t>tubo</a:t>
            </a:r>
            <a:r>
              <a:rPr lang="en-US" altLang="zh-TW" b="1" dirty="0">
                <a:latin typeface="Times New Roman" pitchFamily="18" charset="0"/>
                <a:ea typeface="新細明體" charset="-120"/>
                <a:sym typeface="Symbol"/>
              </a:rPr>
              <a:t>.  </a:t>
            </a:r>
          </a:p>
          <a:p>
            <a:pPr algn="just">
              <a:spcBef>
                <a:spcPct val="20000"/>
              </a:spcBef>
            </a:pPr>
            <a:endParaRPr lang="en-US" altLang="zh-TW" b="1" i="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Solución</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err="1">
                <a:latin typeface="Times New Roman" pitchFamily="18" charset="0"/>
                <a:ea typeface="新細明體" charset="-120"/>
                <a:sym typeface="Symbol"/>
              </a:rPr>
              <a:t>Debemos</a:t>
            </a:r>
            <a:r>
              <a:rPr lang="en-US" altLang="zh-TW" b="1" dirty="0">
                <a:latin typeface="Times New Roman" pitchFamily="18" charset="0"/>
                <a:ea typeface="新細明體" charset="-120"/>
                <a:sym typeface="Symbol"/>
              </a:rPr>
              <a:t> resolver la </a:t>
            </a:r>
            <a:r>
              <a:rPr lang="en-US" altLang="zh-TW" b="1" dirty="0" err="1">
                <a:latin typeface="Times New Roman" pitchFamily="18" charset="0"/>
                <a:ea typeface="新細明體" charset="-120"/>
                <a:sym typeface="Symbol"/>
              </a:rPr>
              <a:t>Ecuación</a:t>
            </a:r>
            <a:r>
              <a:rPr lang="en-US" altLang="zh-TW" b="1" dirty="0">
                <a:latin typeface="Times New Roman" pitchFamily="18" charset="0"/>
                <a:ea typeface="新細明體" charset="-120"/>
                <a:sym typeface="Symbol"/>
              </a:rPr>
              <a:t> de</a:t>
            </a:r>
          </a:p>
          <a:p>
            <a:pPr algn="just">
              <a:spcBef>
                <a:spcPct val="20000"/>
              </a:spcBef>
            </a:pPr>
            <a:r>
              <a:rPr lang="en-US" altLang="zh-TW" b="1" dirty="0" err="1">
                <a:latin typeface="Times New Roman" pitchFamily="18" charset="0"/>
                <a:ea typeface="新細明體" charset="-120"/>
                <a:sym typeface="Symbol"/>
              </a:rPr>
              <a:t>Continuidad</a:t>
            </a:r>
            <a:r>
              <a:rPr lang="en-US" altLang="zh-TW" b="1" dirty="0">
                <a:latin typeface="Times New Roman" pitchFamily="18" charset="0"/>
                <a:ea typeface="新細明體" charset="-120"/>
                <a:sym typeface="Symbol"/>
              </a:rPr>
              <a:t> en </a:t>
            </a:r>
            <a:r>
              <a:rPr lang="en-US" altLang="zh-TW" b="1" dirty="0" err="1">
                <a:latin typeface="Times New Roman" pitchFamily="18" charset="0"/>
                <a:ea typeface="新細明體" charset="-120"/>
                <a:sym typeface="Symbol"/>
              </a:rPr>
              <a:t>coordenadas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cilín</a:t>
            </a:r>
            <a:r>
              <a:rPr lang="en-US" altLang="zh-TW" b="1" dirty="0">
                <a:latin typeface="Times New Roman" pitchFamily="18" charset="0"/>
                <a:ea typeface="新細明體" charset="-120"/>
                <a:sym typeface="Symbol"/>
              </a:rPr>
              <a:t>-</a:t>
            </a:r>
          </a:p>
          <a:p>
            <a:pPr algn="just">
              <a:spcBef>
                <a:spcPct val="20000"/>
              </a:spcBef>
            </a:pPr>
            <a:r>
              <a:rPr lang="en-US" altLang="zh-TW" b="1" dirty="0" err="1">
                <a:latin typeface="Times New Roman" pitchFamily="18" charset="0"/>
                <a:ea typeface="新細明體" charset="-120"/>
                <a:sym typeface="Symbol"/>
              </a:rPr>
              <a:t>dricas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Asumiendo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simetría</a:t>
            </a:r>
            <a:r>
              <a:rPr lang="en-US" altLang="zh-TW" b="1" dirty="0">
                <a:latin typeface="Times New Roman" pitchFamily="18" charset="0"/>
                <a:ea typeface="新細明體" charset="-120"/>
                <a:sym typeface="Symbol"/>
              </a:rPr>
              <a:t> radial</a:t>
            </a:r>
          </a:p>
          <a:p>
            <a:pPr algn="just">
              <a:spcBef>
                <a:spcPct val="20000"/>
              </a:spcBef>
            </a:pPr>
            <a:r>
              <a:rPr lang="en-US" altLang="zh-TW" b="1" dirty="0">
                <a:latin typeface="Times New Roman" pitchFamily="18" charset="0"/>
                <a:ea typeface="新細明體" charset="-120"/>
                <a:sym typeface="Symbol"/>
              </a:rPr>
              <a:t>y </a:t>
            </a:r>
            <a:r>
              <a:rPr lang="en-US" altLang="zh-TW" b="1" dirty="0" err="1">
                <a:latin typeface="Times New Roman" pitchFamily="18" charset="0"/>
                <a:ea typeface="新細明體" charset="-120"/>
                <a:sym typeface="Symbol"/>
              </a:rPr>
              <a:t>azimutal</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Esto</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a:t>
            </a: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endParaRPr lang="en-US" altLang="zh-TW" b="1" dirty="0">
              <a:latin typeface="Times New Roman" pitchFamily="18" charset="0"/>
              <a:ea typeface="新細明體" charset="-120"/>
              <a:sym typeface="Symbol"/>
            </a:endParaRPr>
          </a:p>
          <a:p>
            <a:pPr algn="just">
              <a:spcBef>
                <a:spcPct val="20000"/>
              </a:spcBef>
            </a:pP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una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constante</a:t>
            </a:r>
            <a:r>
              <a:rPr lang="en-US" altLang="zh-TW" b="1" dirty="0">
                <a:latin typeface="Times New Roman" pitchFamily="18" charset="0"/>
                <a:ea typeface="新細明體" charset="-120"/>
                <a:sym typeface="Symbol"/>
              </a:rPr>
              <a:t> de </a:t>
            </a:r>
            <a:r>
              <a:rPr lang="en-US" altLang="zh-TW" b="1" dirty="0" err="1">
                <a:latin typeface="Times New Roman" pitchFamily="18" charset="0"/>
                <a:ea typeface="新細明體" charset="-120"/>
                <a:sym typeface="Symbol"/>
              </a:rPr>
              <a:t>tiempo</a:t>
            </a:r>
            <a:r>
              <a:rPr lang="en-US" altLang="zh-TW" b="1" dirty="0">
                <a:latin typeface="Times New Roman" pitchFamily="18" charset="0"/>
                <a:ea typeface="新細明體" charset="-120"/>
                <a:sym typeface="Symbol"/>
              </a:rPr>
              <a:t>. La </a:t>
            </a:r>
            <a:r>
              <a:rPr lang="en-US" altLang="zh-TW" b="1" dirty="0" err="1">
                <a:latin typeface="Times New Roman" pitchFamily="18" charset="0"/>
                <a:ea typeface="新細明體" charset="-120"/>
                <a:sym typeface="Symbol"/>
              </a:rPr>
              <a:t>corriente</a:t>
            </a:r>
            <a:r>
              <a:rPr lang="en-US" altLang="zh-TW" b="1" dirty="0">
                <a:latin typeface="Times New Roman" pitchFamily="18" charset="0"/>
                <a:ea typeface="新細明體" charset="-120"/>
                <a:sym typeface="Symbol"/>
              </a:rPr>
              <a:t> (A) </a:t>
            </a:r>
            <a:r>
              <a:rPr lang="en-US" altLang="zh-TW" b="1" dirty="0" err="1">
                <a:latin typeface="Times New Roman" pitchFamily="18" charset="0"/>
                <a:ea typeface="新細明體" charset="-120"/>
                <a:sym typeface="Symbol"/>
              </a:rPr>
              <a:t>es</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definida</a:t>
            </a:r>
            <a:r>
              <a:rPr lang="en-US" altLang="zh-TW" b="1" dirty="0">
                <a:latin typeface="Times New Roman" pitchFamily="18" charset="0"/>
                <a:ea typeface="新細明體" charset="-120"/>
                <a:sym typeface="Symbol"/>
              </a:rPr>
              <a:t> </a:t>
            </a:r>
            <a:r>
              <a:rPr lang="en-US" altLang="zh-TW" b="1" dirty="0" err="1">
                <a:latin typeface="Times New Roman" pitchFamily="18" charset="0"/>
                <a:ea typeface="新細明體" charset="-120"/>
                <a:sym typeface="Symbol"/>
              </a:rPr>
              <a:t>como</a:t>
            </a:r>
            <a:r>
              <a:rPr lang="en-US" altLang="zh-TW" b="1" dirty="0">
                <a:latin typeface="Times New Roman" pitchFamily="18" charset="0"/>
                <a:ea typeface="新細明體" charset="-120"/>
                <a:sym typeface="Symbol"/>
              </a:rPr>
              <a:t>:</a:t>
            </a:r>
          </a:p>
        </p:txBody>
      </p:sp>
      <p:graphicFrame>
        <p:nvGraphicFramePr>
          <p:cNvPr id="277506" name="Object 2"/>
          <p:cNvGraphicFramePr>
            <a:graphicFrameLocks noChangeAspect="1"/>
          </p:cNvGraphicFramePr>
          <p:nvPr/>
        </p:nvGraphicFramePr>
        <p:xfrm>
          <a:off x="379413" y="3937000"/>
          <a:ext cx="4975225" cy="687388"/>
        </p:xfrm>
        <a:graphic>
          <a:graphicData uri="http://schemas.openxmlformats.org/presentationml/2006/ole">
            <mc:AlternateContent xmlns:mc="http://schemas.openxmlformats.org/markup-compatibility/2006">
              <mc:Choice xmlns:v="urn:schemas-microsoft-com:vml" Requires="v">
                <p:oleObj spid="_x0000_s277511" name="Ecuación" r:id="rId3" imgW="3466800" imgH="482400" progId="Equation.3">
                  <p:embed/>
                </p:oleObj>
              </mc:Choice>
              <mc:Fallback>
                <p:oleObj name="Ecuación" r:id="rId3" imgW="346680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3937000"/>
                        <a:ext cx="4975225" cy="6873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16 Grupo"/>
          <p:cNvGrpSpPr/>
          <p:nvPr/>
        </p:nvGrpSpPr>
        <p:grpSpPr>
          <a:xfrm>
            <a:off x="5172516" y="1828796"/>
            <a:ext cx="3607693" cy="1863339"/>
            <a:chOff x="5172516" y="2142700"/>
            <a:chExt cx="3607693" cy="1863339"/>
          </a:xfrm>
        </p:grpSpPr>
        <p:grpSp>
          <p:nvGrpSpPr>
            <p:cNvPr id="15" name="14 Grupo"/>
            <p:cNvGrpSpPr/>
            <p:nvPr/>
          </p:nvGrpSpPr>
          <p:grpSpPr>
            <a:xfrm>
              <a:off x="5172516" y="2142700"/>
              <a:ext cx="3607693" cy="1863339"/>
              <a:chOff x="4258100" y="2142700"/>
              <a:chExt cx="3607693" cy="1863339"/>
            </a:xfrm>
          </p:grpSpPr>
          <p:sp>
            <p:nvSpPr>
              <p:cNvPr id="4" name="3 Cilindro"/>
              <p:cNvSpPr/>
              <p:nvPr/>
            </p:nvSpPr>
            <p:spPr>
              <a:xfrm rot="5400000">
                <a:off x="5311317" y="1089483"/>
                <a:ext cx="1419369" cy="3525804"/>
              </a:xfrm>
              <a:prstGeom prst="can">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Nube"/>
              <p:cNvSpPr/>
              <p:nvPr/>
            </p:nvSpPr>
            <p:spPr>
              <a:xfrm>
                <a:off x="5486394" y="2497543"/>
                <a:ext cx="780198" cy="79157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i="1" dirty="0">
                    <a:solidFill>
                      <a:schemeClr val="tx1"/>
                    </a:solidFill>
                    <a:latin typeface="Times New Roman" pitchFamily="18" charset="0"/>
                    <a:ea typeface="新細明體" charset="-120"/>
                    <a:sym typeface="Symbol"/>
                  </a:rPr>
                  <a:t></a:t>
                </a:r>
                <a:r>
                  <a:rPr lang="en-US" altLang="zh-TW" b="1" dirty="0">
                    <a:solidFill>
                      <a:schemeClr val="tx1"/>
                    </a:solidFill>
                    <a:latin typeface="Times New Roman" pitchFamily="18" charset="0"/>
                    <a:ea typeface="新細明體" charset="-120"/>
                    <a:sym typeface="Symbol"/>
                  </a:rPr>
                  <a:t>(</a:t>
                </a:r>
                <a:r>
                  <a:rPr lang="en-US" altLang="zh-TW" b="1" i="1" dirty="0">
                    <a:solidFill>
                      <a:schemeClr val="tx1"/>
                    </a:solidFill>
                    <a:latin typeface="Times New Roman" pitchFamily="18" charset="0"/>
                    <a:ea typeface="新細明體" charset="-120"/>
                    <a:sym typeface="Symbol"/>
                  </a:rPr>
                  <a:t>t</a:t>
                </a:r>
                <a:r>
                  <a:rPr lang="en-US" altLang="zh-TW" b="1" dirty="0">
                    <a:solidFill>
                      <a:schemeClr val="tx1"/>
                    </a:solidFill>
                    <a:latin typeface="Times New Roman" pitchFamily="18" charset="0"/>
                    <a:ea typeface="新細明體" charset="-120"/>
                    <a:sym typeface="Symbol"/>
                  </a:rPr>
                  <a:t>)</a:t>
                </a:r>
                <a:endParaRPr lang="es-VE" dirty="0">
                  <a:solidFill>
                    <a:schemeClr val="tx1"/>
                  </a:solidFill>
                </a:endParaRPr>
              </a:p>
            </p:txBody>
          </p:sp>
          <p:cxnSp>
            <p:nvCxnSpPr>
              <p:cNvPr id="7" name="6 Conector recto de flecha"/>
              <p:cNvCxnSpPr/>
              <p:nvPr/>
            </p:nvCxnSpPr>
            <p:spPr>
              <a:xfrm flipV="1">
                <a:off x="4421875" y="3807725"/>
                <a:ext cx="3002507" cy="1364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5611868" y="3636707"/>
                <a:ext cx="338554" cy="369332"/>
              </a:xfrm>
              <a:prstGeom prst="rect">
                <a:avLst/>
              </a:prstGeom>
              <a:solidFill>
                <a:schemeClr val="bg1"/>
              </a:solidFill>
            </p:spPr>
            <p:txBody>
              <a:bodyPr wrap="none">
                <a:spAutoFit/>
              </a:bodyPr>
              <a:lstStyle/>
              <a:p>
                <a:r>
                  <a:rPr lang="en-US" altLang="zh-TW" b="1" dirty="0">
                    <a:latin typeface="Times New Roman" pitchFamily="18" charset="0"/>
                    <a:ea typeface="新細明體" charset="-120"/>
                    <a:sym typeface="Symbol"/>
                  </a:rPr>
                  <a:t>L</a:t>
                </a:r>
                <a:endParaRPr lang="es-VE" dirty="0"/>
              </a:p>
            </p:txBody>
          </p:sp>
          <p:cxnSp>
            <p:nvCxnSpPr>
              <p:cNvPr id="12" name="11 Conector recto de flecha"/>
              <p:cNvCxnSpPr/>
              <p:nvPr/>
            </p:nvCxnSpPr>
            <p:spPr>
              <a:xfrm rot="5400000" flipH="1" flipV="1">
                <a:off x="7233316" y="2497543"/>
                <a:ext cx="70968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7514415" y="2394765"/>
                <a:ext cx="351378" cy="369332"/>
              </a:xfrm>
              <a:prstGeom prst="rect">
                <a:avLst/>
              </a:prstGeom>
              <a:noFill/>
            </p:spPr>
            <p:txBody>
              <a:bodyPr wrap="none">
                <a:spAutoFit/>
              </a:bodyPr>
              <a:lstStyle/>
              <a:p>
                <a:r>
                  <a:rPr lang="en-US" b="1" dirty="0">
                    <a:latin typeface="Times New Roman" pitchFamily="18" charset="0"/>
                    <a:ea typeface="新細明體" charset="-120"/>
                    <a:sym typeface="Symbol"/>
                  </a:rPr>
                  <a:t>R</a:t>
                </a:r>
                <a:endParaRPr lang="es-VE" dirty="0"/>
              </a:p>
            </p:txBody>
          </p:sp>
        </p:grpSp>
        <p:sp>
          <p:nvSpPr>
            <p:cNvPr id="13" name="12 Flecha izquierda"/>
            <p:cNvSpPr/>
            <p:nvPr/>
          </p:nvSpPr>
          <p:spPr>
            <a:xfrm>
              <a:off x="5527343" y="2764097"/>
              <a:ext cx="696046" cy="2793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Flecha izquierda"/>
            <p:cNvSpPr/>
            <p:nvPr/>
          </p:nvSpPr>
          <p:spPr>
            <a:xfrm rot="10800000">
              <a:off x="7310678" y="2764097"/>
              <a:ext cx="696046" cy="2793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aphicFrame>
        <p:nvGraphicFramePr>
          <p:cNvPr id="277508" name="Object 4"/>
          <p:cNvGraphicFramePr>
            <a:graphicFrameLocks noChangeAspect="1"/>
          </p:cNvGraphicFramePr>
          <p:nvPr/>
        </p:nvGraphicFramePr>
        <p:xfrm>
          <a:off x="1245855" y="5395913"/>
          <a:ext cx="4281488" cy="704850"/>
        </p:xfrm>
        <a:graphic>
          <a:graphicData uri="http://schemas.openxmlformats.org/presentationml/2006/ole">
            <mc:AlternateContent xmlns:mc="http://schemas.openxmlformats.org/markup-compatibility/2006">
              <mc:Choice xmlns:v="urn:schemas-microsoft-com:vml" Requires="v">
                <p:oleObj spid="_x0000_s277512" name="Ecuación" r:id="rId5" imgW="2984400" imgH="495000" progId="Equation.3">
                  <p:embed/>
                </p:oleObj>
              </mc:Choice>
              <mc:Fallback>
                <p:oleObj name="Ecuación" r:id="rId5" imgW="2984400" imgH="4950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855" y="5395913"/>
                        <a:ext cx="4281488" cy="704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31</a:t>
            </a:fld>
            <a:endParaRPr lang="es-ES" dirty="0"/>
          </a:p>
        </p:txBody>
      </p:sp>
      <p:sp>
        <p:nvSpPr>
          <p:cNvPr id="13" name="Text Box 8"/>
          <p:cNvSpPr txBox="1">
            <a:spLocks noChangeArrowheads="1"/>
          </p:cNvSpPr>
          <p:nvPr/>
        </p:nvSpPr>
        <p:spPr bwMode="auto">
          <a:xfrm>
            <a:off x="449031" y="244813"/>
            <a:ext cx="7827784" cy="369332"/>
          </a:xfrm>
          <a:prstGeom prst="rect">
            <a:avLst/>
          </a:prstGeom>
          <a:noFill/>
          <a:ln w="9525">
            <a:noFill/>
            <a:miter lim="800000"/>
            <a:headEnd/>
            <a:tailEnd/>
          </a:ln>
          <a:effectLst/>
        </p:spPr>
        <p:txBody>
          <a:bodyPr wrap="none">
            <a:spAutoFit/>
          </a:bodyPr>
          <a:lstStyle/>
          <a:p>
            <a:pPr marL="457200" indent="-457200" algn="just">
              <a:defRPr/>
            </a:pPr>
            <a:r>
              <a:rPr lang="es-ES" b="1" u="sng" dirty="0">
                <a:latin typeface="Times New Roman" pitchFamily="18" charset="0"/>
                <a:cs typeface="Times New Roman" pitchFamily="18" charset="0"/>
              </a:rPr>
              <a:t>Consecuencias de la Ecuación de Continuidad. Segunda Ecuación de Maxwell.</a:t>
            </a:r>
          </a:p>
        </p:txBody>
      </p:sp>
      <p:sp>
        <p:nvSpPr>
          <p:cNvPr id="4" name="Text Box 8"/>
          <p:cNvSpPr txBox="1">
            <a:spLocks noChangeArrowheads="1"/>
          </p:cNvSpPr>
          <p:nvPr/>
        </p:nvSpPr>
        <p:spPr bwMode="auto">
          <a:xfrm>
            <a:off x="449031" y="752897"/>
            <a:ext cx="8544070" cy="5632311"/>
          </a:xfrm>
          <a:prstGeom prst="rect">
            <a:avLst/>
          </a:prstGeom>
          <a:noFill/>
          <a:ln w="9525">
            <a:noFill/>
            <a:miter lim="800000"/>
            <a:headEnd/>
            <a:tailEnd/>
          </a:ln>
          <a:effectLst/>
        </p:spPr>
        <p:txBody>
          <a:bodyPr wrap="none">
            <a:spAutoFit/>
          </a:bodyPr>
          <a:lstStyle/>
          <a:p>
            <a:pPr marL="457200" indent="-457200" algn="just">
              <a:defRPr/>
            </a:pPr>
            <a:r>
              <a:rPr lang="es-ES" b="1" dirty="0">
                <a:latin typeface="Times New Roman" pitchFamily="18" charset="0"/>
                <a:cs typeface="Times New Roman" pitchFamily="18" charset="0"/>
              </a:rPr>
              <a:t>En </a:t>
            </a:r>
            <a:r>
              <a:rPr lang="es-ES" b="1" dirty="0" err="1">
                <a:latin typeface="Times New Roman" pitchFamily="18" charset="0"/>
                <a:cs typeface="Times New Roman" pitchFamily="18" charset="0"/>
              </a:rPr>
              <a:t>Magnetostática</a:t>
            </a:r>
            <a:r>
              <a:rPr lang="es-ES" b="1" dirty="0">
                <a:latin typeface="Times New Roman" pitchFamily="18" charset="0"/>
                <a:cs typeface="Times New Roman" pitchFamily="18" charset="0"/>
              </a:rPr>
              <a:t>, la Ley que relaciona el campo y la corriente es la Ley de Ampere.</a:t>
            </a:r>
          </a:p>
          <a:p>
            <a:pPr marL="457200" indent="-457200" algn="just">
              <a:defRPr/>
            </a:pPr>
            <a:r>
              <a:rPr lang="es-ES" b="1" dirty="0">
                <a:latin typeface="Times New Roman" pitchFamily="18" charset="0"/>
                <a:cs typeface="Times New Roman" pitchFamily="18" charset="0"/>
              </a:rPr>
              <a:t>La cual, en su forma diferencial se escribe:</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Aplicando el operador divergencia a ambos lados,</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ya que la divergencia de un rotor es cero, tenemos que,</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Pero al mismo tiempo, según la Ecuación de Continuidad:</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ctr">
              <a:defRPr/>
            </a:pPr>
            <a:r>
              <a:rPr lang="es-ES" b="1" dirty="0">
                <a:latin typeface="Times New Roman" pitchFamily="18" charset="0"/>
                <a:cs typeface="Times New Roman" pitchFamily="18" charset="0"/>
              </a:rPr>
              <a:t>!!! Esto es una contradicción ¡¡¡</a:t>
            </a:r>
          </a:p>
          <a:p>
            <a:pPr marL="457200" indent="-457200" algn="ctr">
              <a:defRPr/>
            </a:pPr>
            <a:endParaRPr lang="es-ES" b="1" dirty="0">
              <a:latin typeface="Times New Roman" pitchFamily="18" charset="0"/>
              <a:cs typeface="Times New Roman" pitchFamily="18" charset="0"/>
            </a:endParaRPr>
          </a:p>
          <a:p>
            <a:pPr marL="457200" indent="-457200" algn="ctr">
              <a:defRPr/>
            </a:pPr>
            <a:r>
              <a:rPr lang="es-ES" b="1" dirty="0">
                <a:latin typeface="Times New Roman" pitchFamily="18" charset="0"/>
                <a:cs typeface="Times New Roman" pitchFamily="18" charset="0"/>
              </a:rPr>
              <a:t>¿Dónde está el incompatibilidad?</a:t>
            </a:r>
          </a:p>
        </p:txBody>
      </p:sp>
      <p:graphicFrame>
        <p:nvGraphicFramePr>
          <p:cNvPr id="278529" name="Object 1"/>
          <p:cNvGraphicFramePr>
            <a:graphicFrameLocks noChangeAspect="1"/>
          </p:cNvGraphicFramePr>
          <p:nvPr/>
        </p:nvGraphicFramePr>
        <p:xfrm>
          <a:off x="3692525" y="1529756"/>
          <a:ext cx="1157288" cy="369887"/>
        </p:xfrm>
        <a:graphic>
          <a:graphicData uri="http://schemas.openxmlformats.org/presentationml/2006/ole">
            <mc:AlternateContent xmlns:mc="http://schemas.openxmlformats.org/markup-compatibility/2006">
              <mc:Choice xmlns:v="urn:schemas-microsoft-com:vml" Requires="v">
                <p:oleObj spid="_x0000_s278537" name="Ecuación" r:id="rId3" imgW="749160" imgH="241200" progId="Equation.3">
                  <p:embed/>
                </p:oleObj>
              </mc:Choice>
              <mc:Fallback>
                <p:oleObj name="Ecuación" r:id="rId3" imgW="749160" imgH="24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525" y="1529756"/>
                        <a:ext cx="1157288"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30" name="Object 2"/>
          <p:cNvGraphicFramePr>
            <a:graphicFrameLocks noChangeAspect="1"/>
          </p:cNvGraphicFramePr>
          <p:nvPr/>
        </p:nvGraphicFramePr>
        <p:xfrm>
          <a:off x="3351213" y="2704506"/>
          <a:ext cx="1824037" cy="369887"/>
        </p:xfrm>
        <a:graphic>
          <a:graphicData uri="http://schemas.openxmlformats.org/presentationml/2006/ole">
            <mc:AlternateContent xmlns:mc="http://schemas.openxmlformats.org/markup-compatibility/2006">
              <mc:Choice xmlns:v="urn:schemas-microsoft-com:vml" Requires="v">
                <p:oleObj spid="_x0000_s278538" name="Ecuación" r:id="rId5" imgW="1180800" imgH="241200" progId="Equation.3">
                  <p:embed/>
                </p:oleObj>
              </mc:Choice>
              <mc:Fallback>
                <p:oleObj name="Ecuación" r:id="rId5" imgW="1180800" imgH="241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1213" y="2704506"/>
                        <a:ext cx="1824037"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31" name="Object 3"/>
          <p:cNvGraphicFramePr>
            <a:graphicFrameLocks noChangeAspect="1"/>
          </p:cNvGraphicFramePr>
          <p:nvPr/>
        </p:nvGraphicFramePr>
        <p:xfrm>
          <a:off x="2160587" y="3697268"/>
          <a:ext cx="4392613" cy="369887"/>
        </p:xfrm>
        <a:graphic>
          <a:graphicData uri="http://schemas.openxmlformats.org/presentationml/2006/ole">
            <mc:AlternateContent xmlns:mc="http://schemas.openxmlformats.org/markup-compatibility/2006">
              <mc:Choice xmlns:v="urn:schemas-microsoft-com:vml" Requires="v">
                <p:oleObj spid="_x0000_s278539" name="Ecuación" r:id="rId7" imgW="2844720" imgH="241200" progId="Equation.3">
                  <p:embed/>
                </p:oleObj>
              </mc:Choice>
              <mc:Fallback>
                <p:oleObj name="Ecuación" r:id="rId7" imgW="2844720" imgH="241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0587" y="3697268"/>
                        <a:ext cx="4392613"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32" name="Object 4"/>
          <p:cNvGraphicFramePr>
            <a:graphicFrameLocks noChangeAspect="1"/>
          </p:cNvGraphicFramePr>
          <p:nvPr/>
        </p:nvGraphicFramePr>
        <p:xfrm>
          <a:off x="2711450" y="4713776"/>
          <a:ext cx="2997200" cy="606425"/>
        </p:xfrm>
        <a:graphic>
          <a:graphicData uri="http://schemas.openxmlformats.org/presentationml/2006/ole">
            <mc:AlternateContent xmlns:mc="http://schemas.openxmlformats.org/markup-compatibility/2006">
              <mc:Choice xmlns:v="urn:schemas-microsoft-com:vml" Requires="v">
                <p:oleObj spid="_x0000_s278540" name="Ecuación" r:id="rId9" imgW="1930320" imgH="393480" progId="Equation.3">
                  <p:embed/>
                </p:oleObj>
              </mc:Choice>
              <mc:Fallback>
                <p:oleObj name="Ecuación" r:id="rId9" imgW="1930320" imgH="3934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1450" y="4713776"/>
                        <a:ext cx="2997200" cy="606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32</a:t>
            </a:fld>
            <a:endParaRPr lang="es-ES" dirty="0"/>
          </a:p>
        </p:txBody>
      </p:sp>
      <p:sp>
        <p:nvSpPr>
          <p:cNvPr id="13" name="Text Box 8"/>
          <p:cNvSpPr txBox="1">
            <a:spLocks noChangeArrowheads="1"/>
          </p:cNvSpPr>
          <p:nvPr/>
        </p:nvSpPr>
        <p:spPr bwMode="auto">
          <a:xfrm>
            <a:off x="449031" y="244813"/>
            <a:ext cx="5359159" cy="369332"/>
          </a:xfrm>
          <a:prstGeom prst="rect">
            <a:avLst/>
          </a:prstGeom>
          <a:noFill/>
          <a:ln w="9525">
            <a:noFill/>
            <a:miter lim="800000"/>
            <a:headEnd/>
            <a:tailEnd/>
          </a:ln>
          <a:effectLst/>
        </p:spPr>
        <p:txBody>
          <a:bodyPr wrap="none">
            <a:spAutoFit/>
          </a:bodyPr>
          <a:lstStyle/>
          <a:p>
            <a:pPr marL="457200" indent="-457200" algn="just">
              <a:defRPr/>
            </a:pPr>
            <a:r>
              <a:rPr lang="es-ES" b="1" u="sng" dirty="0">
                <a:latin typeface="Times New Roman" pitchFamily="18" charset="0"/>
                <a:cs typeface="Times New Roman" pitchFamily="18" charset="0"/>
              </a:rPr>
              <a:t>El término que faltaba. Corriente de desplazamiento</a:t>
            </a:r>
          </a:p>
        </p:txBody>
      </p:sp>
      <p:sp>
        <p:nvSpPr>
          <p:cNvPr id="4" name="Text Box 8"/>
          <p:cNvSpPr txBox="1">
            <a:spLocks noChangeArrowheads="1"/>
          </p:cNvSpPr>
          <p:nvPr/>
        </p:nvSpPr>
        <p:spPr bwMode="auto">
          <a:xfrm>
            <a:off x="449031" y="752897"/>
            <a:ext cx="8417689" cy="4801314"/>
          </a:xfrm>
          <a:prstGeom prst="rect">
            <a:avLst/>
          </a:prstGeom>
          <a:noFill/>
          <a:ln w="9525">
            <a:noFill/>
            <a:miter lim="800000"/>
            <a:headEnd/>
            <a:tailEnd/>
          </a:ln>
          <a:effectLst/>
        </p:spPr>
        <p:txBody>
          <a:bodyPr wrap="none">
            <a:spAutoFit/>
          </a:bodyPr>
          <a:lstStyle/>
          <a:p>
            <a:pPr marL="457200" indent="-457200" algn="just">
              <a:defRPr/>
            </a:pPr>
            <a:r>
              <a:rPr lang="es-ES" b="1" dirty="0">
                <a:latin typeface="Times New Roman" pitchFamily="18" charset="0"/>
                <a:cs typeface="Times New Roman" pitchFamily="18" charset="0"/>
              </a:rPr>
              <a:t>La Ecuación de Continuidad contradice a la Ley de Ampere en su forma original.</a:t>
            </a:r>
          </a:p>
          <a:p>
            <a:pPr marL="457200" indent="-457200" algn="just">
              <a:defRPr/>
            </a:pPr>
            <a:r>
              <a:rPr lang="es-ES" b="1" dirty="0">
                <a:latin typeface="Times New Roman" pitchFamily="18" charset="0"/>
                <a:cs typeface="Times New Roman" pitchFamily="18" charset="0"/>
              </a:rPr>
              <a:t>Entonces ¿cómo resolver esta incompatibilidad?.</a:t>
            </a: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La Ley de Gauss establece que la corriente de conducción y el campo eléctrico están</a:t>
            </a:r>
          </a:p>
          <a:p>
            <a:pPr marL="457200" indent="-457200" algn="just">
              <a:defRPr/>
            </a:pPr>
            <a:r>
              <a:rPr lang="es-ES" b="1" dirty="0">
                <a:latin typeface="Times New Roman" pitchFamily="18" charset="0"/>
                <a:cs typeface="Times New Roman" pitchFamily="18" charset="0"/>
              </a:rPr>
              <a:t>relacionados mediante la Ecuación:</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Combinando la Ley de Gauss y la Ecuación de Continuidad:</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Esto implica que la corriente de conducción debe ser corregida por el término</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p:txBody>
      </p:sp>
      <p:graphicFrame>
        <p:nvGraphicFramePr>
          <p:cNvPr id="278532" name="Object 4"/>
          <p:cNvGraphicFramePr>
            <a:graphicFrameLocks noChangeAspect="1"/>
          </p:cNvGraphicFramePr>
          <p:nvPr/>
        </p:nvGraphicFramePr>
        <p:xfrm>
          <a:off x="2644775" y="2424466"/>
          <a:ext cx="3332163" cy="371475"/>
        </p:xfrm>
        <a:graphic>
          <a:graphicData uri="http://schemas.openxmlformats.org/presentationml/2006/ole">
            <mc:AlternateContent xmlns:mc="http://schemas.openxmlformats.org/markup-compatibility/2006">
              <mc:Choice xmlns:v="urn:schemas-microsoft-com:vml" Requires="v">
                <p:oleObj spid="_x0000_s282635" name="Ecuación" r:id="rId3" imgW="2145960" imgH="241200" progId="Equation.3">
                  <p:embed/>
                </p:oleObj>
              </mc:Choice>
              <mc:Fallback>
                <p:oleObj name="Ecuación" r:id="rId3" imgW="2145960" imgH="2412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775" y="2424466"/>
                        <a:ext cx="3332163" cy="371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630" name="Object 6"/>
          <p:cNvGraphicFramePr>
            <a:graphicFrameLocks noChangeAspect="1"/>
          </p:cNvGraphicFramePr>
          <p:nvPr/>
        </p:nvGraphicFramePr>
        <p:xfrm>
          <a:off x="1249363" y="3630926"/>
          <a:ext cx="5481637" cy="665162"/>
        </p:xfrm>
        <a:graphic>
          <a:graphicData uri="http://schemas.openxmlformats.org/presentationml/2006/ole">
            <mc:AlternateContent xmlns:mc="http://schemas.openxmlformats.org/markup-compatibility/2006">
              <mc:Choice xmlns:v="urn:schemas-microsoft-com:vml" Requires="v">
                <p:oleObj spid="_x0000_s282636" name="Ecuación" r:id="rId5" imgW="3530520" imgH="431640" progId="Equation.3">
                  <p:embed/>
                </p:oleObj>
              </mc:Choice>
              <mc:Fallback>
                <p:oleObj name="Ecuación" r:id="rId5" imgW="3530520" imgH="4316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363" y="3630926"/>
                        <a:ext cx="5481637" cy="665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631" name="Object 7"/>
          <p:cNvGraphicFramePr>
            <a:graphicFrameLocks noChangeAspect="1"/>
          </p:cNvGraphicFramePr>
          <p:nvPr/>
        </p:nvGraphicFramePr>
        <p:xfrm>
          <a:off x="2644775" y="5250998"/>
          <a:ext cx="2801938" cy="606425"/>
        </p:xfrm>
        <a:graphic>
          <a:graphicData uri="http://schemas.openxmlformats.org/presentationml/2006/ole">
            <mc:AlternateContent xmlns:mc="http://schemas.openxmlformats.org/markup-compatibility/2006">
              <mc:Choice xmlns:v="urn:schemas-microsoft-com:vml" Requires="v">
                <p:oleObj spid="_x0000_s282637" name="Ecuación" r:id="rId7" imgW="1803240" imgH="393480" progId="Equation.3">
                  <p:embed/>
                </p:oleObj>
              </mc:Choice>
              <mc:Fallback>
                <p:oleObj name="Ecuación" r:id="rId7" imgW="1803240" imgH="3934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775" y="5250998"/>
                        <a:ext cx="2801938" cy="606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33</a:t>
            </a:fld>
            <a:endParaRPr lang="es-ES" dirty="0"/>
          </a:p>
        </p:txBody>
      </p:sp>
      <p:sp>
        <p:nvSpPr>
          <p:cNvPr id="4" name="Text Box 8"/>
          <p:cNvSpPr txBox="1">
            <a:spLocks noChangeArrowheads="1"/>
          </p:cNvSpPr>
          <p:nvPr/>
        </p:nvSpPr>
        <p:spPr bwMode="auto">
          <a:xfrm>
            <a:off x="449031" y="464024"/>
            <a:ext cx="8366393" cy="5078313"/>
          </a:xfrm>
          <a:prstGeom prst="rect">
            <a:avLst/>
          </a:prstGeom>
          <a:noFill/>
          <a:ln w="9525">
            <a:noFill/>
            <a:miter lim="800000"/>
            <a:headEnd/>
            <a:tailEnd/>
          </a:ln>
          <a:effectLst/>
        </p:spPr>
        <p:txBody>
          <a:bodyPr wrap="none">
            <a:spAutoFit/>
          </a:bodyPr>
          <a:lstStyle/>
          <a:p>
            <a:pPr marL="457200" indent="-457200" algn="just">
              <a:defRPr/>
            </a:pPr>
            <a:r>
              <a:rPr lang="es-ES" b="1" dirty="0">
                <a:latin typeface="Times New Roman" pitchFamily="18" charset="0"/>
                <a:cs typeface="Times New Roman" pitchFamily="18" charset="0"/>
              </a:rPr>
              <a:t>Finalmente, la Ecuación de Ampere </a:t>
            </a:r>
            <a:r>
              <a:rPr lang="es-ES" b="1" dirty="0" err="1">
                <a:latin typeface="Times New Roman" pitchFamily="18" charset="0"/>
                <a:cs typeface="Times New Roman" pitchFamily="18" charset="0"/>
              </a:rPr>
              <a:t>magnetostática</a:t>
            </a:r>
            <a:r>
              <a:rPr lang="es-ES" b="1" dirty="0">
                <a:latin typeface="Times New Roman" pitchFamily="18" charset="0"/>
                <a:cs typeface="Times New Roman" pitchFamily="18" charset="0"/>
              </a:rPr>
              <a:t> debe ser corregida, con lo cual</a:t>
            </a:r>
          </a:p>
          <a:p>
            <a:pPr marL="457200" indent="-457200" algn="just">
              <a:defRPr/>
            </a:pPr>
            <a:r>
              <a:rPr lang="es-ES" b="1" dirty="0">
                <a:latin typeface="Times New Roman" pitchFamily="18" charset="0"/>
                <a:cs typeface="Times New Roman" pitchFamily="18" charset="0"/>
              </a:rPr>
              <a:t>se obtiene:</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Esta es la Segunda Ecuación de Maxwell o Ley de Ampere-Maxwell.</a:t>
            </a: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El término de corrección fue obtenido por Maxwell y fue denominado </a:t>
            </a:r>
            <a:r>
              <a:rPr lang="es-ES" b="1" dirty="0">
                <a:solidFill>
                  <a:srgbClr val="FF0000"/>
                </a:solidFill>
                <a:latin typeface="Times New Roman" pitchFamily="18" charset="0"/>
                <a:cs typeface="Times New Roman" pitchFamily="18" charset="0"/>
              </a:rPr>
              <a:t>Corriente de</a:t>
            </a:r>
          </a:p>
          <a:p>
            <a:pPr marL="457200" indent="-457200" algn="just">
              <a:defRPr/>
            </a:pPr>
            <a:r>
              <a:rPr lang="es-ES" b="1" dirty="0">
                <a:solidFill>
                  <a:srgbClr val="FF0000"/>
                </a:solidFill>
                <a:latin typeface="Times New Roman" pitchFamily="18" charset="0"/>
                <a:cs typeface="Times New Roman" pitchFamily="18" charset="0"/>
              </a:rPr>
              <a:t>Desplazamiento</a:t>
            </a:r>
            <a:r>
              <a:rPr lang="es-ES" b="1" dirty="0">
                <a:latin typeface="Times New Roman" pitchFamily="18" charset="0"/>
                <a:cs typeface="Times New Roman" pitchFamily="18" charset="0"/>
              </a:rPr>
              <a:t>, </a:t>
            </a:r>
            <a:r>
              <a:rPr lang="es-ES" b="1" i="1" dirty="0">
                <a:latin typeface="Times New Roman" pitchFamily="18" charset="0"/>
                <a:cs typeface="Times New Roman" pitchFamily="18" charset="0"/>
              </a:rPr>
              <a:t>J</a:t>
            </a:r>
            <a:r>
              <a:rPr lang="es-ES" b="1" i="1" baseline="-25000" dirty="0">
                <a:latin typeface="Times New Roman" pitchFamily="18" charset="0"/>
                <a:cs typeface="Times New Roman" pitchFamily="18" charset="0"/>
              </a:rPr>
              <a:t>D</a:t>
            </a:r>
            <a:endParaRPr lang="es-ES" b="1" i="1" dirty="0">
              <a:latin typeface="Times New Roman" pitchFamily="18" charset="0"/>
              <a:cs typeface="Times New Roman" pitchFamily="18" charset="0"/>
            </a:endParaRPr>
          </a:p>
          <a:p>
            <a:pPr marL="457200" indent="-457200" algn="just">
              <a:defRPr/>
            </a:pPr>
            <a:endParaRPr lang="es-ES" b="1" i="1" dirty="0">
              <a:solidFill>
                <a:srgbClr val="FF0000"/>
              </a:solidFill>
              <a:latin typeface="Times New Roman" pitchFamily="18" charset="0"/>
              <a:cs typeface="Times New Roman" pitchFamily="18" charset="0"/>
            </a:endParaRPr>
          </a:p>
          <a:p>
            <a:pPr marL="457200" indent="-457200" algn="just">
              <a:defRPr/>
            </a:pPr>
            <a:endParaRPr lang="es-ES" b="1" i="1" dirty="0">
              <a:solidFill>
                <a:srgbClr val="FF0000"/>
              </a:solidFill>
              <a:latin typeface="Times New Roman" pitchFamily="18" charset="0"/>
              <a:cs typeface="Times New Roman" pitchFamily="18" charset="0"/>
            </a:endParaRPr>
          </a:p>
          <a:p>
            <a:pPr marL="457200" indent="-457200" algn="just">
              <a:defRPr/>
            </a:pPr>
            <a:endParaRPr lang="es-ES" b="1" i="1" dirty="0">
              <a:solidFill>
                <a:srgbClr val="FF0000"/>
              </a:solidFill>
              <a:latin typeface="Times New Roman" pitchFamily="18" charset="0"/>
              <a:cs typeface="Times New Roman" pitchFamily="18" charset="0"/>
            </a:endParaRPr>
          </a:p>
          <a:p>
            <a:pPr marL="457200" indent="-457200" algn="just">
              <a:defRPr/>
            </a:pPr>
            <a:endParaRPr lang="es-ES" b="1" i="1" dirty="0">
              <a:solidFill>
                <a:srgbClr val="FF0000"/>
              </a:solidFill>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El origen de esta corriente es el movimiento de las cargas que componen los dipolos</a:t>
            </a:r>
          </a:p>
          <a:p>
            <a:pPr marL="457200" indent="-457200" algn="just">
              <a:defRPr/>
            </a:pPr>
            <a:r>
              <a:rPr lang="es-ES" b="1" dirty="0">
                <a:latin typeface="Times New Roman" pitchFamily="18" charset="0"/>
                <a:cs typeface="Times New Roman" pitchFamily="18" charset="0"/>
              </a:rPr>
              <a:t>Eléctricos dentro del material.</a:t>
            </a:r>
          </a:p>
        </p:txBody>
      </p:sp>
      <p:graphicFrame>
        <p:nvGraphicFramePr>
          <p:cNvPr id="282634" name="Object 10"/>
          <p:cNvGraphicFramePr>
            <a:graphicFrameLocks noChangeAspect="1"/>
          </p:cNvGraphicFramePr>
          <p:nvPr/>
        </p:nvGraphicFramePr>
        <p:xfrm>
          <a:off x="1314450" y="1301427"/>
          <a:ext cx="5238750" cy="739775"/>
        </p:xfrm>
        <a:graphic>
          <a:graphicData uri="http://schemas.openxmlformats.org/presentationml/2006/ole">
            <mc:AlternateContent xmlns:mc="http://schemas.openxmlformats.org/markup-compatibility/2006">
              <mc:Choice xmlns:v="urn:schemas-microsoft-com:vml" Requires="v">
                <p:oleObj spid="_x0000_s283658" name="Ecuación" r:id="rId3" imgW="3390840" imgH="482400" progId="Equation.3">
                  <p:embed/>
                </p:oleObj>
              </mc:Choice>
              <mc:Fallback>
                <p:oleObj name="Ecuación" r:id="rId3" imgW="3390840" imgH="4824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1301427"/>
                        <a:ext cx="5238750" cy="739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13 Rectángulo"/>
          <p:cNvSpPr/>
          <p:nvPr/>
        </p:nvSpPr>
        <p:spPr>
          <a:xfrm>
            <a:off x="2784143" y="1110355"/>
            <a:ext cx="3971499" cy="1079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283655" name="Object 7"/>
          <p:cNvGraphicFramePr>
            <a:graphicFrameLocks noChangeAspect="1"/>
          </p:cNvGraphicFramePr>
          <p:nvPr/>
        </p:nvGraphicFramePr>
        <p:xfrm>
          <a:off x="2998788" y="3879850"/>
          <a:ext cx="2090737" cy="606425"/>
        </p:xfrm>
        <a:graphic>
          <a:graphicData uri="http://schemas.openxmlformats.org/presentationml/2006/ole">
            <mc:AlternateContent xmlns:mc="http://schemas.openxmlformats.org/markup-compatibility/2006">
              <mc:Choice xmlns:v="urn:schemas-microsoft-com:vml" Requires="v">
                <p:oleObj spid="_x0000_s283659" name="Ecuación" r:id="rId5" imgW="1346040" imgH="393480" progId="Equation.3">
                  <p:embed/>
                </p:oleObj>
              </mc:Choice>
              <mc:Fallback>
                <p:oleObj name="Ecuación" r:id="rId5" imgW="1346040" imgH="39348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8788" y="3879850"/>
                        <a:ext cx="2090737" cy="606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34</a:t>
            </a:fld>
            <a:endParaRPr lang="es-ES" dirty="0"/>
          </a:p>
        </p:txBody>
      </p:sp>
      <p:sp>
        <p:nvSpPr>
          <p:cNvPr id="4" name="Text Box 8"/>
          <p:cNvSpPr txBox="1">
            <a:spLocks noChangeArrowheads="1"/>
          </p:cNvSpPr>
          <p:nvPr/>
        </p:nvSpPr>
        <p:spPr bwMode="auto">
          <a:xfrm>
            <a:off x="244311" y="327544"/>
            <a:ext cx="8655126" cy="5632311"/>
          </a:xfrm>
          <a:prstGeom prst="rect">
            <a:avLst/>
          </a:prstGeom>
          <a:noFill/>
          <a:ln w="9525">
            <a:noFill/>
            <a:miter lim="800000"/>
            <a:headEnd/>
            <a:tailEnd/>
          </a:ln>
          <a:effectLst/>
        </p:spPr>
        <p:txBody>
          <a:bodyPr wrap="none">
            <a:spAutoFit/>
          </a:bodyPr>
          <a:lstStyle/>
          <a:p>
            <a:pPr marL="457200" indent="-457200" algn="just">
              <a:defRPr/>
            </a:pPr>
            <a:r>
              <a:rPr lang="es-ES" b="1" u="sng" dirty="0">
                <a:latin typeface="Times New Roman" pitchFamily="18" charset="0"/>
                <a:cs typeface="Times New Roman" pitchFamily="18" charset="0"/>
              </a:rPr>
              <a:t>Ejemplo 6:</a:t>
            </a:r>
            <a:r>
              <a:rPr lang="es-ES" b="1" dirty="0">
                <a:latin typeface="Times New Roman" pitchFamily="18" charset="0"/>
                <a:cs typeface="Times New Roman" pitchFamily="18" charset="0"/>
              </a:rPr>
              <a:t> Considérese un material conductor de conductividad </a:t>
            </a:r>
            <a:r>
              <a:rPr lang="es-ES" b="1" dirty="0">
                <a:latin typeface="Times New Roman" pitchFamily="18" charset="0"/>
                <a:cs typeface="Times New Roman" pitchFamily="18" charset="0"/>
                <a:sym typeface="Symbol"/>
              </a:rPr>
              <a:t> y </a:t>
            </a:r>
            <a:r>
              <a:rPr lang="es-ES" b="1" dirty="0" err="1">
                <a:latin typeface="Times New Roman" pitchFamily="18" charset="0"/>
                <a:cs typeface="Times New Roman" pitchFamily="18" charset="0"/>
                <a:sym typeface="Symbol"/>
              </a:rPr>
              <a:t>permitividad</a:t>
            </a:r>
            <a:endParaRPr lang="es-ES" b="1" dirty="0">
              <a:latin typeface="Times New Roman" pitchFamily="18" charset="0"/>
              <a:cs typeface="Times New Roman" pitchFamily="18" charset="0"/>
              <a:sym typeface="Symbol"/>
            </a:endParaRPr>
          </a:p>
          <a:p>
            <a:pPr marL="457200" indent="-457200" algn="just">
              <a:defRPr/>
            </a:pPr>
            <a:r>
              <a:rPr lang="es-ES" b="1" dirty="0">
                <a:latin typeface="Times New Roman" pitchFamily="18" charset="0"/>
                <a:cs typeface="Times New Roman" pitchFamily="18" charset="0"/>
                <a:sym typeface="Symbol"/>
              </a:rPr>
              <a:t>, conectado a una fuente de voltaje variable </a:t>
            </a:r>
            <a:r>
              <a:rPr lang="es-ES" b="1" i="1" dirty="0">
                <a:latin typeface="Times New Roman" pitchFamily="18" charset="0"/>
                <a:cs typeface="Times New Roman" pitchFamily="18" charset="0"/>
                <a:sym typeface="Symbol"/>
              </a:rPr>
              <a:t>VAC(t)</a:t>
            </a:r>
            <a:r>
              <a:rPr lang="es-ES" b="1" dirty="0">
                <a:latin typeface="Times New Roman" pitchFamily="18" charset="0"/>
                <a:cs typeface="Times New Roman" pitchFamily="18" charset="0"/>
                <a:sym typeface="Symbol"/>
              </a:rPr>
              <a:t>= </a:t>
            </a:r>
            <a:r>
              <a:rPr lang="es-ES" b="1" i="1" dirty="0">
                <a:latin typeface="Times New Roman" pitchFamily="18" charset="0"/>
                <a:cs typeface="Times New Roman" pitchFamily="18" charset="0"/>
                <a:sym typeface="Symbol"/>
              </a:rPr>
              <a:t>V</a:t>
            </a:r>
            <a:r>
              <a:rPr lang="es-ES" b="1" i="1" baseline="-25000" dirty="0">
                <a:latin typeface="Times New Roman" pitchFamily="18" charset="0"/>
                <a:cs typeface="Times New Roman" pitchFamily="18" charset="0"/>
                <a:sym typeface="Symbol"/>
              </a:rPr>
              <a:t>0</a:t>
            </a:r>
            <a:r>
              <a:rPr lang="es-ES" b="1" i="1" dirty="0">
                <a:latin typeface="Times New Roman" pitchFamily="18" charset="0"/>
                <a:cs typeface="Times New Roman" pitchFamily="18" charset="0"/>
                <a:sym typeface="Symbol"/>
              </a:rPr>
              <a:t> sin t</a:t>
            </a:r>
            <a:r>
              <a:rPr lang="es-ES" b="1" dirty="0">
                <a:latin typeface="Times New Roman" pitchFamily="18" charset="0"/>
                <a:cs typeface="Times New Roman" pitchFamily="18" charset="0"/>
                <a:sym typeface="Symbol"/>
              </a:rPr>
              <a:t>. Determinar la relación</a:t>
            </a:r>
          </a:p>
          <a:p>
            <a:pPr marL="457200" indent="-457200" algn="just">
              <a:defRPr/>
            </a:pPr>
            <a:r>
              <a:rPr lang="es-ES" b="1" dirty="0">
                <a:latin typeface="Times New Roman" pitchFamily="18" charset="0"/>
                <a:cs typeface="Times New Roman" pitchFamily="18" charset="0"/>
                <a:sym typeface="Symbol"/>
              </a:rPr>
              <a:t>entre la corriente total inducida en el conductor.</a:t>
            </a: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Solución:</a:t>
            </a: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La fuente induce una densidad corriente de </a:t>
            </a:r>
          </a:p>
          <a:p>
            <a:pPr marL="457200" indent="-457200" algn="just">
              <a:defRPr/>
            </a:pPr>
            <a:r>
              <a:rPr lang="es-ES" b="1" dirty="0">
                <a:latin typeface="Times New Roman" pitchFamily="18" charset="0"/>
                <a:cs typeface="Times New Roman" pitchFamily="18" charset="0"/>
              </a:rPr>
              <a:t>conducción</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y una densidad de corriente de desplazamiento </a:t>
            </a:r>
          </a:p>
          <a:p>
            <a:pPr marL="457200" indent="-457200" algn="just">
              <a:defRPr/>
            </a:pPr>
            <a:r>
              <a:rPr lang="es-ES" b="1" dirty="0">
                <a:latin typeface="Times New Roman" pitchFamily="18" charset="0"/>
                <a:cs typeface="Times New Roman" pitchFamily="18" charset="0"/>
              </a:rPr>
              <a:t>ó dipolar</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r>
              <a:rPr lang="es-ES" b="1" dirty="0">
                <a:latin typeface="Times New Roman" pitchFamily="18" charset="0"/>
                <a:cs typeface="Times New Roman" pitchFamily="18" charset="0"/>
              </a:rPr>
              <a:t>La corriente total inducida es:</a:t>
            </a: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a:p>
            <a:pPr marL="457200" indent="-457200" algn="just">
              <a:defRPr/>
            </a:pPr>
            <a:endParaRPr lang="es-ES" b="1" dirty="0">
              <a:latin typeface="Times New Roman" pitchFamily="18" charset="0"/>
              <a:cs typeface="Times New Roman" pitchFamily="18" charset="0"/>
            </a:endParaRPr>
          </a:p>
        </p:txBody>
      </p:sp>
      <p:graphicFrame>
        <p:nvGraphicFramePr>
          <p:cNvPr id="283655" name="Object 7"/>
          <p:cNvGraphicFramePr>
            <a:graphicFrameLocks noChangeAspect="1"/>
          </p:cNvGraphicFramePr>
          <p:nvPr/>
        </p:nvGraphicFramePr>
        <p:xfrm>
          <a:off x="514350" y="3651777"/>
          <a:ext cx="3471863" cy="606425"/>
        </p:xfrm>
        <a:graphic>
          <a:graphicData uri="http://schemas.openxmlformats.org/presentationml/2006/ole">
            <mc:AlternateContent xmlns:mc="http://schemas.openxmlformats.org/markup-compatibility/2006">
              <mc:Choice xmlns:v="urn:schemas-microsoft-com:vml" Requires="v">
                <p:oleObj spid="_x0000_s287767" name="Ecuación" r:id="rId3" imgW="2234880" imgH="393480" progId="Equation.3">
                  <p:embed/>
                </p:oleObj>
              </mc:Choice>
              <mc:Fallback>
                <p:oleObj name="Ecuación" r:id="rId3" imgW="223488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651777"/>
                        <a:ext cx="3471863" cy="606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7757" name="Object 13"/>
          <p:cNvGraphicFramePr>
            <a:graphicFrameLocks noChangeAspect="1"/>
          </p:cNvGraphicFramePr>
          <p:nvPr/>
        </p:nvGraphicFramePr>
        <p:xfrm>
          <a:off x="715436" y="2596815"/>
          <a:ext cx="2308225" cy="392113"/>
        </p:xfrm>
        <a:graphic>
          <a:graphicData uri="http://schemas.openxmlformats.org/presentationml/2006/ole">
            <mc:AlternateContent xmlns:mc="http://schemas.openxmlformats.org/markup-compatibility/2006">
              <mc:Choice xmlns:v="urn:schemas-microsoft-com:vml" Requires="v">
                <p:oleObj spid="_x0000_s287768" name="Ecuación" r:id="rId5" imgW="1485720" imgH="253800" progId="Equation.3">
                  <p:embed/>
                </p:oleObj>
              </mc:Choice>
              <mc:Fallback>
                <p:oleObj name="Ecuación" r:id="rId5" imgW="1485720" imgH="2538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436" y="2596815"/>
                        <a:ext cx="2308225" cy="392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7" name="66 Grupo"/>
          <p:cNvGrpSpPr/>
          <p:nvPr/>
        </p:nvGrpSpPr>
        <p:grpSpPr>
          <a:xfrm>
            <a:off x="5105770" y="1452254"/>
            <a:ext cx="3858169" cy="3129573"/>
            <a:chOff x="4996586" y="1452254"/>
            <a:chExt cx="3858169" cy="3129573"/>
          </a:xfrm>
        </p:grpSpPr>
        <p:cxnSp>
          <p:nvCxnSpPr>
            <p:cNvPr id="19" name="18 Conector recto"/>
            <p:cNvCxnSpPr/>
            <p:nvPr/>
          </p:nvCxnSpPr>
          <p:spPr>
            <a:xfrm rot="10800000" flipV="1">
              <a:off x="5270318" y="2471709"/>
              <a:ext cx="607586" cy="8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10800000" flipV="1">
              <a:off x="8245581" y="2471709"/>
              <a:ext cx="607586" cy="8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4433928" y="3314802"/>
              <a:ext cx="16682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8019844" y="3299729"/>
              <a:ext cx="16682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10800000">
              <a:off x="5270319" y="4145742"/>
              <a:ext cx="2208662" cy="11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10800000" flipV="1">
              <a:off x="7478982" y="4148288"/>
              <a:ext cx="1375138" cy="8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7750" name="Picture 6"/>
            <p:cNvPicPr>
              <a:picLocks noChangeAspect="1" noChangeArrowheads="1"/>
            </p:cNvPicPr>
            <p:nvPr/>
          </p:nvPicPr>
          <p:blipFill>
            <a:blip r:embed="rId7"/>
            <a:srcRect/>
            <a:stretch>
              <a:fillRect/>
            </a:stretch>
          </p:blipFill>
          <p:spPr bwMode="auto">
            <a:xfrm>
              <a:off x="4996586" y="2995613"/>
              <a:ext cx="542925" cy="866775"/>
            </a:xfrm>
            <a:prstGeom prst="rect">
              <a:avLst/>
            </a:prstGeom>
            <a:noFill/>
            <a:ln w="9525">
              <a:noFill/>
              <a:miter lim="800000"/>
              <a:headEnd/>
              <a:tailEnd/>
            </a:ln>
            <a:effectLst/>
          </p:spPr>
        </p:pic>
        <p:pic>
          <p:nvPicPr>
            <p:cNvPr id="287751" name="Picture 7"/>
            <p:cNvPicPr>
              <a:picLocks noChangeAspect="1" noChangeArrowheads="1"/>
            </p:cNvPicPr>
            <p:nvPr/>
          </p:nvPicPr>
          <p:blipFill>
            <a:blip r:embed="rId8"/>
            <a:srcRect/>
            <a:stretch>
              <a:fillRect/>
            </a:stretch>
          </p:blipFill>
          <p:spPr bwMode="auto">
            <a:xfrm>
              <a:off x="5539511" y="3324225"/>
              <a:ext cx="390525" cy="209550"/>
            </a:xfrm>
            <a:prstGeom prst="rect">
              <a:avLst/>
            </a:prstGeom>
            <a:noFill/>
            <a:ln w="9525">
              <a:noFill/>
              <a:miter lim="800000"/>
              <a:headEnd/>
              <a:tailEnd/>
            </a:ln>
            <a:effectLst/>
          </p:spPr>
        </p:pic>
        <p:pic>
          <p:nvPicPr>
            <p:cNvPr id="287752" name="Picture 8"/>
            <p:cNvPicPr>
              <a:picLocks noChangeAspect="1" noChangeArrowheads="1"/>
            </p:cNvPicPr>
            <p:nvPr/>
          </p:nvPicPr>
          <p:blipFill>
            <a:blip r:embed="rId9"/>
            <a:srcRect/>
            <a:stretch>
              <a:fillRect/>
            </a:stretch>
          </p:blipFill>
          <p:spPr bwMode="auto">
            <a:xfrm rot="16200000">
              <a:off x="6790641" y="3747280"/>
              <a:ext cx="290043" cy="922865"/>
            </a:xfrm>
            <a:prstGeom prst="rect">
              <a:avLst/>
            </a:prstGeom>
            <a:noFill/>
            <a:ln w="9525">
              <a:noFill/>
              <a:miter lim="800000"/>
              <a:headEnd/>
              <a:tailEnd/>
            </a:ln>
            <a:effectLst/>
          </p:spPr>
        </p:pic>
        <p:pic>
          <p:nvPicPr>
            <p:cNvPr id="287753" name="Picture 9"/>
            <p:cNvPicPr>
              <a:picLocks noChangeAspect="1" noChangeArrowheads="1"/>
            </p:cNvPicPr>
            <p:nvPr/>
          </p:nvPicPr>
          <p:blipFill>
            <a:blip r:embed="rId10"/>
            <a:srcRect/>
            <a:stretch>
              <a:fillRect/>
            </a:stretch>
          </p:blipFill>
          <p:spPr bwMode="auto">
            <a:xfrm>
              <a:off x="6938153" y="4296077"/>
              <a:ext cx="180975" cy="285750"/>
            </a:xfrm>
            <a:prstGeom prst="rect">
              <a:avLst/>
            </a:prstGeom>
            <a:noFill/>
            <a:ln w="9525">
              <a:noFill/>
              <a:miter lim="800000"/>
              <a:headEnd/>
              <a:tailEnd/>
            </a:ln>
            <a:effectLst/>
          </p:spPr>
        </p:pic>
        <p:graphicFrame>
          <p:nvGraphicFramePr>
            <p:cNvPr id="287754" name="Object 10"/>
            <p:cNvGraphicFramePr>
              <a:graphicFrameLocks noChangeAspect="1"/>
            </p:cNvGraphicFramePr>
            <p:nvPr/>
          </p:nvGraphicFramePr>
          <p:xfrm>
            <a:off x="7628768" y="2069711"/>
            <a:ext cx="452438" cy="254000"/>
          </p:xfrm>
          <a:graphic>
            <a:graphicData uri="http://schemas.openxmlformats.org/presentationml/2006/ole">
              <mc:AlternateContent xmlns:mc="http://schemas.openxmlformats.org/markup-compatibility/2006">
                <mc:Choice xmlns:v="urn:schemas-microsoft-com:vml" Requires="v">
                  <p:oleObj spid="_x0000_s287769" name="Ecuación" r:id="rId11" imgW="291960" imgH="164880" progId="Equation.3">
                    <p:embed/>
                  </p:oleObj>
                </mc:Choice>
                <mc:Fallback>
                  <p:oleObj name="Ecuación" r:id="rId11" imgW="291960" imgH="16488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8768" y="2069711"/>
                          <a:ext cx="452438" cy="25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7755" name="Object 11"/>
            <p:cNvGraphicFramePr>
              <a:graphicFrameLocks noChangeAspect="1"/>
            </p:cNvGraphicFramePr>
            <p:nvPr/>
          </p:nvGraphicFramePr>
          <p:xfrm>
            <a:off x="6120671" y="2095261"/>
            <a:ext cx="147294" cy="226356"/>
          </p:xfrm>
          <a:graphic>
            <a:graphicData uri="http://schemas.openxmlformats.org/presentationml/2006/ole">
              <mc:AlternateContent xmlns:mc="http://schemas.openxmlformats.org/markup-compatibility/2006">
                <mc:Choice xmlns:v="urn:schemas-microsoft-com:vml" Requires="v">
                  <p:oleObj spid="_x0000_s287770" name="Ecuación" r:id="rId13" imgW="139680" imgH="215640" progId="Equation.3">
                    <p:embed/>
                  </p:oleObj>
                </mc:Choice>
                <mc:Fallback>
                  <p:oleObj name="Ecuación" r:id="rId13" imgW="139680" imgH="21564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0671" y="2095261"/>
                          <a:ext cx="147294" cy="2263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52 Conector recto de flecha"/>
            <p:cNvCxnSpPr/>
            <p:nvPr/>
          </p:nvCxnSpPr>
          <p:spPr>
            <a:xfrm>
              <a:off x="5875631" y="1733266"/>
              <a:ext cx="2369950" cy="1364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87758" name="Object 14"/>
            <p:cNvGraphicFramePr>
              <a:graphicFrameLocks noChangeAspect="1"/>
            </p:cNvGraphicFramePr>
            <p:nvPr/>
          </p:nvGraphicFramePr>
          <p:xfrm>
            <a:off x="6953604" y="1452254"/>
            <a:ext cx="217487" cy="254000"/>
          </p:xfrm>
          <a:graphic>
            <a:graphicData uri="http://schemas.openxmlformats.org/presentationml/2006/ole">
              <mc:AlternateContent xmlns:mc="http://schemas.openxmlformats.org/markup-compatibility/2006">
                <mc:Choice xmlns:v="urn:schemas-microsoft-com:vml" Requires="v">
                  <p:oleObj spid="_x0000_s287771" name="Ecuación" r:id="rId15" imgW="139680" imgH="164880" progId="Equation.3">
                    <p:embed/>
                  </p:oleObj>
                </mc:Choice>
                <mc:Fallback>
                  <p:oleObj name="Ecuación" r:id="rId15" imgW="139680" imgH="164880" progId="Equation.3">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604" y="1452254"/>
                          <a:ext cx="217487" cy="25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6"/>
            <p:cNvPicPr>
              <a:picLocks noChangeAspect="1" noChangeArrowheads="1"/>
            </p:cNvPicPr>
            <p:nvPr/>
          </p:nvPicPr>
          <p:blipFill>
            <a:blip r:embed="rId17"/>
            <a:srcRect/>
            <a:stretch>
              <a:fillRect/>
            </a:stretch>
          </p:blipFill>
          <p:spPr bwMode="auto">
            <a:xfrm>
              <a:off x="6396603" y="2054317"/>
              <a:ext cx="582967" cy="449354"/>
            </a:xfrm>
            <a:prstGeom prst="rect">
              <a:avLst/>
            </a:prstGeom>
            <a:noFill/>
            <a:ln w="9525">
              <a:noFill/>
              <a:miter lim="800000"/>
              <a:headEnd/>
              <a:tailEnd/>
            </a:ln>
          </p:spPr>
        </p:pic>
        <p:pic>
          <p:nvPicPr>
            <p:cNvPr id="9" name="Picture 7"/>
            <p:cNvPicPr>
              <a:picLocks noChangeAspect="1" noChangeArrowheads="1"/>
            </p:cNvPicPr>
            <p:nvPr/>
          </p:nvPicPr>
          <p:blipFill>
            <a:blip r:embed="rId17"/>
            <a:srcRect/>
            <a:stretch>
              <a:fillRect/>
            </a:stretch>
          </p:blipFill>
          <p:spPr bwMode="auto">
            <a:xfrm>
              <a:off x="5716117" y="2323711"/>
              <a:ext cx="566893" cy="436964"/>
            </a:xfrm>
            <a:prstGeom prst="rect">
              <a:avLst/>
            </a:prstGeom>
            <a:noFill/>
            <a:ln w="9525">
              <a:noFill/>
              <a:miter lim="800000"/>
              <a:headEnd/>
              <a:tailEnd/>
            </a:ln>
          </p:spPr>
        </p:pic>
        <p:pic>
          <p:nvPicPr>
            <p:cNvPr id="10" name="Picture 8"/>
            <p:cNvPicPr>
              <a:picLocks noChangeAspect="1" noChangeArrowheads="1"/>
            </p:cNvPicPr>
            <p:nvPr/>
          </p:nvPicPr>
          <p:blipFill>
            <a:blip r:embed="rId17"/>
            <a:srcRect/>
            <a:stretch>
              <a:fillRect/>
            </a:stretch>
          </p:blipFill>
          <p:spPr bwMode="auto">
            <a:xfrm>
              <a:off x="7514313" y="2316165"/>
              <a:ext cx="566893" cy="436964"/>
            </a:xfrm>
            <a:prstGeom prst="rect">
              <a:avLst/>
            </a:prstGeom>
            <a:noFill/>
            <a:ln w="9525">
              <a:noFill/>
              <a:miter lim="800000"/>
              <a:headEnd/>
              <a:tailEnd/>
            </a:ln>
          </p:spPr>
        </p:pic>
        <p:pic>
          <p:nvPicPr>
            <p:cNvPr id="11" name="Picture 9"/>
            <p:cNvPicPr>
              <a:picLocks noChangeAspect="1" noChangeArrowheads="1"/>
            </p:cNvPicPr>
            <p:nvPr/>
          </p:nvPicPr>
          <p:blipFill>
            <a:blip r:embed="rId17"/>
            <a:srcRect/>
            <a:stretch>
              <a:fillRect/>
            </a:stretch>
          </p:blipFill>
          <p:spPr bwMode="auto">
            <a:xfrm>
              <a:off x="6979570" y="2091488"/>
              <a:ext cx="517598" cy="398967"/>
            </a:xfrm>
            <a:prstGeom prst="rect">
              <a:avLst/>
            </a:prstGeom>
            <a:noFill/>
            <a:ln w="9525">
              <a:noFill/>
              <a:miter lim="800000"/>
              <a:headEnd/>
              <a:tailEnd/>
            </a:ln>
          </p:spPr>
        </p:pic>
        <p:pic>
          <p:nvPicPr>
            <p:cNvPr id="12" name="Picture 10"/>
            <p:cNvPicPr>
              <a:picLocks noChangeAspect="1" noChangeArrowheads="1"/>
            </p:cNvPicPr>
            <p:nvPr/>
          </p:nvPicPr>
          <p:blipFill>
            <a:blip r:embed="rId17"/>
            <a:srcRect/>
            <a:stretch>
              <a:fillRect/>
            </a:stretch>
          </p:blipFill>
          <p:spPr bwMode="auto">
            <a:xfrm>
              <a:off x="6931346" y="2466500"/>
              <a:ext cx="584039" cy="450180"/>
            </a:xfrm>
            <a:prstGeom prst="rect">
              <a:avLst/>
            </a:prstGeom>
            <a:noFill/>
            <a:ln w="9525">
              <a:noFill/>
              <a:miter lim="800000"/>
              <a:headEnd/>
              <a:tailEnd/>
            </a:ln>
          </p:spPr>
        </p:pic>
        <p:pic>
          <p:nvPicPr>
            <p:cNvPr id="13" name="Picture 11"/>
            <p:cNvPicPr>
              <a:picLocks noChangeAspect="1" noChangeArrowheads="1"/>
            </p:cNvPicPr>
            <p:nvPr/>
          </p:nvPicPr>
          <p:blipFill>
            <a:blip r:embed="rId17"/>
            <a:srcRect/>
            <a:stretch>
              <a:fillRect/>
            </a:stretch>
          </p:blipFill>
          <p:spPr bwMode="auto">
            <a:xfrm>
              <a:off x="6347308" y="2466500"/>
              <a:ext cx="582967" cy="449354"/>
            </a:xfrm>
            <a:prstGeom prst="rect">
              <a:avLst/>
            </a:prstGeom>
            <a:noFill/>
            <a:ln w="9525">
              <a:noFill/>
              <a:miter lim="800000"/>
              <a:headEnd/>
              <a:tailEnd/>
            </a:ln>
          </p:spPr>
        </p:pic>
        <p:sp>
          <p:nvSpPr>
            <p:cNvPr id="16" name="15 Rectángulo"/>
            <p:cNvSpPr/>
            <p:nvPr/>
          </p:nvSpPr>
          <p:spPr>
            <a:xfrm>
              <a:off x="5716117" y="1935592"/>
              <a:ext cx="2365089" cy="109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0" name="59 Cilindro"/>
            <p:cNvSpPr/>
            <p:nvPr/>
          </p:nvSpPr>
          <p:spPr>
            <a:xfrm rot="5400000">
              <a:off x="6597706" y="1141476"/>
              <a:ext cx="893618" cy="2656796"/>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47" name="46 Conector recto de flecha"/>
            <p:cNvCxnSpPr/>
            <p:nvPr/>
          </p:nvCxnSpPr>
          <p:spPr>
            <a:xfrm>
              <a:off x="5881277" y="2091488"/>
              <a:ext cx="62608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7756" name="Object 12"/>
            <p:cNvGraphicFramePr>
              <a:graphicFrameLocks noChangeAspect="1"/>
            </p:cNvGraphicFramePr>
            <p:nvPr/>
          </p:nvGraphicFramePr>
          <p:xfrm>
            <a:off x="5930036" y="2688267"/>
            <a:ext cx="212725" cy="254000"/>
          </p:xfrm>
          <a:graphic>
            <a:graphicData uri="http://schemas.openxmlformats.org/presentationml/2006/ole">
              <mc:AlternateContent xmlns:mc="http://schemas.openxmlformats.org/markup-compatibility/2006">
                <mc:Choice xmlns:v="urn:schemas-microsoft-com:vml" Requires="v">
                  <p:oleObj spid="_x0000_s287772" name="Ecuación" r:id="rId18" imgW="203040" imgH="241200" progId="Equation.3">
                    <p:embed/>
                  </p:oleObj>
                </mc:Choice>
                <mc:Fallback>
                  <p:oleObj name="Ecuación" r:id="rId18" imgW="203040" imgH="241200" progId="Equation.3">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30036" y="2688267"/>
                          <a:ext cx="212725" cy="25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8" name="67 Rectángulo"/>
          <p:cNvSpPr/>
          <p:nvPr/>
        </p:nvSpPr>
        <p:spPr>
          <a:xfrm>
            <a:off x="6602894" y="4022746"/>
            <a:ext cx="930681" cy="3036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287759" name="Object 15"/>
          <p:cNvGraphicFramePr>
            <a:graphicFrameLocks noChangeAspect="1"/>
          </p:cNvGraphicFramePr>
          <p:nvPr/>
        </p:nvGraphicFramePr>
        <p:xfrm>
          <a:off x="352364" y="4940492"/>
          <a:ext cx="6153423" cy="1422156"/>
        </p:xfrm>
        <a:graphic>
          <a:graphicData uri="http://schemas.openxmlformats.org/presentationml/2006/ole">
            <mc:AlternateContent xmlns:mc="http://schemas.openxmlformats.org/markup-compatibility/2006">
              <mc:Choice xmlns:v="urn:schemas-microsoft-com:vml" Requires="v">
                <p:oleObj spid="_x0000_s287773" name="Ecuación" r:id="rId20" imgW="3924000" imgH="914400" progId="Equation.3">
                  <p:embed/>
                </p:oleObj>
              </mc:Choice>
              <mc:Fallback>
                <p:oleObj name="Ecuación" r:id="rId20" imgW="3924000" imgH="914400" progId="Equation.3">
                  <p:embed/>
                  <p:pic>
                    <p:nvPicPr>
                      <p:cNvPr id="0"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364" y="4940492"/>
                        <a:ext cx="6153423" cy="14221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642910" y="285728"/>
            <a:ext cx="7434279" cy="461665"/>
          </a:xfrm>
          <a:prstGeom prst="rect">
            <a:avLst/>
          </a:prstGeom>
          <a:noFill/>
          <a:ln w="9525">
            <a:noFill/>
            <a:miter lim="800000"/>
            <a:headEnd/>
            <a:tailEnd/>
          </a:ln>
          <a:effectLst/>
        </p:spPr>
        <p:txBody>
          <a:bodyPr wrap="none">
            <a:spAutoFit/>
          </a:bodyPr>
          <a:lstStyle/>
          <a:p>
            <a:pPr marL="457200" indent="-457200" algn="just">
              <a:defRPr/>
            </a:pPr>
            <a:r>
              <a:rPr lang="es-ES" sz="2400" b="1" dirty="0">
                <a:latin typeface="Times New Roman" pitchFamily="18" charset="0"/>
                <a:cs typeface="Times New Roman" pitchFamily="18" charset="0"/>
              </a:rPr>
              <a:t>3. Ecuaciones de Maxwell. Campos Electromagnéticos.</a:t>
            </a:r>
          </a:p>
        </p:txBody>
      </p:sp>
      <p:sp>
        <p:nvSpPr>
          <p:cNvPr id="4" name="3 Rectángulo"/>
          <p:cNvSpPr/>
          <p:nvPr/>
        </p:nvSpPr>
        <p:spPr>
          <a:xfrm>
            <a:off x="714348" y="857232"/>
            <a:ext cx="8168030" cy="1785104"/>
          </a:xfrm>
          <a:prstGeom prst="rect">
            <a:avLst/>
          </a:prstGeom>
        </p:spPr>
        <p:txBody>
          <a:bodyPr wrap="square">
            <a:spAutoFit/>
          </a:bodyPr>
          <a:lstStyle/>
          <a:p>
            <a:r>
              <a:rPr lang="es-MX" b="1" dirty="0">
                <a:latin typeface="Times New Roman" pitchFamily="18" charset="0"/>
                <a:cs typeface="Times New Roman" pitchFamily="18" charset="0"/>
              </a:rPr>
              <a:t>A las Leyes de </a:t>
            </a:r>
            <a:r>
              <a:rPr lang="es-MX" b="1" dirty="0" err="1">
                <a:latin typeface="Times New Roman" pitchFamily="18" charset="0"/>
                <a:cs typeface="Times New Roman" pitchFamily="18" charset="0"/>
              </a:rPr>
              <a:t>Faraday</a:t>
            </a:r>
            <a:r>
              <a:rPr lang="es-MX" b="1" dirty="0">
                <a:latin typeface="Times New Roman" pitchFamily="18" charset="0"/>
                <a:cs typeface="Times New Roman" pitchFamily="18" charset="0"/>
              </a:rPr>
              <a:t> y de Ampere-Maxwell se les agregan la Ley de Gauss y la Ley de la Divergencia del campo magnético:</a:t>
            </a:r>
          </a:p>
          <a:p>
            <a:endParaRPr lang="es-MX" b="1" dirty="0">
              <a:latin typeface="Times New Roman" pitchFamily="18" charset="0"/>
              <a:cs typeface="Times New Roman" pitchFamily="18" charset="0"/>
            </a:endParaRPr>
          </a:p>
          <a:p>
            <a:r>
              <a:rPr lang="es-MX" b="1" dirty="0">
                <a:latin typeface="Times New Roman" pitchFamily="18" charset="0"/>
                <a:cs typeface="Times New Roman" pitchFamily="18" charset="0"/>
              </a:rPr>
              <a:t>            (CGS)			                                           (SI)</a:t>
            </a:r>
          </a:p>
          <a:p>
            <a:endParaRPr lang="es-MX"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p:txBody>
      </p:sp>
      <p:graphicFrame>
        <p:nvGraphicFramePr>
          <p:cNvPr id="145409" name="Object 5"/>
          <p:cNvGraphicFramePr>
            <a:graphicFrameLocks noChangeAspect="1"/>
          </p:cNvGraphicFramePr>
          <p:nvPr>
            <p:extLst>
              <p:ext uri="{D42A27DB-BD31-4B8C-83A1-F6EECF244321}">
                <p14:modId xmlns:p14="http://schemas.microsoft.com/office/powerpoint/2010/main" val="3680782811"/>
              </p:ext>
            </p:extLst>
          </p:nvPr>
        </p:nvGraphicFramePr>
        <p:xfrm>
          <a:off x="1056887" y="2227346"/>
          <a:ext cx="2243129" cy="2014029"/>
        </p:xfrm>
        <a:graphic>
          <a:graphicData uri="http://schemas.openxmlformats.org/presentationml/2006/ole">
            <mc:AlternateContent xmlns:mc="http://schemas.openxmlformats.org/markup-compatibility/2006">
              <mc:Choice xmlns:v="urn:schemas-microsoft-com:vml" Requires="v">
                <p:oleObj spid="_x0000_s284680" name="Ecuación" r:id="rId3" imgW="749160" imgH="672840" progId="Equation.3">
                  <p:embed/>
                </p:oleObj>
              </mc:Choice>
              <mc:Fallback>
                <p:oleObj name="Ecuación" r:id="rId3" imgW="749160" imgH="6728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887" y="2227346"/>
                        <a:ext cx="2243129" cy="20140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3" name="Object 5"/>
          <p:cNvGraphicFramePr>
            <a:graphicFrameLocks noChangeAspect="1"/>
          </p:cNvGraphicFramePr>
          <p:nvPr/>
        </p:nvGraphicFramePr>
        <p:xfrm>
          <a:off x="4286248" y="2196271"/>
          <a:ext cx="1735149" cy="2089985"/>
        </p:xfrm>
        <a:graphic>
          <a:graphicData uri="http://schemas.openxmlformats.org/presentationml/2006/ole">
            <mc:AlternateContent xmlns:mc="http://schemas.openxmlformats.org/markup-compatibility/2006">
              <mc:Choice xmlns:v="urn:schemas-microsoft-com:vml" Requires="v">
                <p:oleObj spid="_x0000_s284681" name="Ecuación" r:id="rId5" imgW="558720" imgH="672840" progId="Equation.3">
                  <p:embed/>
                </p:oleObj>
              </mc:Choice>
              <mc:Fallback>
                <p:oleObj name="Ecuación" r:id="rId5" imgW="558720" imgH="672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48" y="2196271"/>
                        <a:ext cx="1735149" cy="2089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Rectángulo"/>
          <p:cNvSpPr/>
          <p:nvPr/>
        </p:nvSpPr>
        <p:spPr>
          <a:xfrm>
            <a:off x="595570" y="4644302"/>
            <a:ext cx="8286808" cy="1200329"/>
          </a:xfrm>
          <a:prstGeom prst="rect">
            <a:avLst/>
          </a:prstGeom>
        </p:spPr>
        <p:txBody>
          <a:bodyPr wrap="square">
            <a:spAutoFit/>
          </a:bodyPr>
          <a:lstStyle/>
          <a:p>
            <a:r>
              <a:rPr lang="es-MX" b="1" dirty="0">
                <a:latin typeface="Times New Roman" pitchFamily="18" charset="0"/>
                <a:cs typeface="Times New Roman" pitchFamily="18" charset="0"/>
              </a:rPr>
              <a:t>donde:</a:t>
            </a:r>
          </a:p>
          <a:p>
            <a:endParaRPr lang="es-MX" b="1" dirty="0">
              <a:latin typeface="Times New Roman" pitchFamily="18" charset="0"/>
              <a:cs typeface="Times New Roman" pitchFamily="18" charset="0"/>
            </a:endParaRPr>
          </a:p>
          <a:p>
            <a:r>
              <a:rPr lang="es-MX" b="1" dirty="0">
                <a:latin typeface="Times New Roman" pitchFamily="18" charset="0"/>
                <a:cs typeface="Times New Roman" pitchFamily="18" charset="0"/>
              </a:rPr>
              <a:t>Este sistema de Ecuaciones es conocido como Ecuaciones Maxwell y describen el proceso de transmisión y recepción de señales electromagnéticas. </a:t>
            </a:r>
          </a:p>
        </p:txBody>
      </p:sp>
      <p:graphicFrame>
        <p:nvGraphicFramePr>
          <p:cNvPr id="145415" name="Object 9"/>
          <p:cNvGraphicFramePr>
            <a:graphicFrameLocks noChangeAspect="1"/>
          </p:cNvGraphicFramePr>
          <p:nvPr/>
        </p:nvGraphicFramePr>
        <p:xfrm>
          <a:off x="1442376" y="4630654"/>
          <a:ext cx="3473450" cy="444500"/>
        </p:xfrm>
        <a:graphic>
          <a:graphicData uri="http://schemas.openxmlformats.org/presentationml/2006/ole">
            <mc:AlternateContent xmlns:mc="http://schemas.openxmlformats.org/markup-compatibility/2006">
              <mc:Choice xmlns:v="urn:schemas-microsoft-com:vml" Requires="v">
                <p:oleObj spid="_x0000_s284682" name="Ecuación" r:id="rId7" imgW="1091880" imgH="139680" progId="Equation.3">
                  <p:embed/>
                </p:oleObj>
              </mc:Choice>
              <mc:Fallback>
                <p:oleObj name="Ecuación" r:id="rId7" imgW="1091880" imgH="1396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2376" y="4630654"/>
                        <a:ext cx="347345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Marcador de número de diapositiva"/>
          <p:cNvSpPr>
            <a:spLocks noGrp="1"/>
          </p:cNvSpPr>
          <p:nvPr>
            <p:ph type="sldNum" sz="quarter" idx="12"/>
          </p:nvPr>
        </p:nvSpPr>
        <p:spPr/>
        <p:txBody>
          <a:bodyPr/>
          <a:lstStyle/>
          <a:p>
            <a:pPr>
              <a:defRPr/>
            </a:pPr>
            <a:fld id="{F183DF81-527E-4B76-942B-4763E387F4D7}" type="slidenum">
              <a:rPr lang="es-ES" smtClean="0"/>
              <a:pPr>
                <a:defRPr/>
              </a:pPr>
              <a:t>35</a:t>
            </a:fld>
            <a:endParaRPr lang="es-ES" dirty="0"/>
          </a:p>
        </p:txBody>
      </p:sp>
      <p:sp>
        <p:nvSpPr>
          <p:cNvPr id="9" name="8 CuadroTexto"/>
          <p:cNvSpPr txBox="1"/>
          <p:nvPr/>
        </p:nvSpPr>
        <p:spPr>
          <a:xfrm>
            <a:off x="6178153" y="2214554"/>
            <a:ext cx="787395" cy="369332"/>
          </a:xfrm>
          <a:prstGeom prst="rect">
            <a:avLst/>
          </a:prstGeom>
          <a:noFill/>
        </p:spPr>
        <p:txBody>
          <a:bodyPr wrap="none" rtlCol="0">
            <a:spAutoFit/>
          </a:bodyPr>
          <a:lstStyle/>
          <a:p>
            <a:r>
              <a:rPr lang="es-VE" b="1" dirty="0">
                <a:latin typeface="Times New Roman" pitchFamily="18" charset="0"/>
                <a:cs typeface="Times New Roman" pitchFamily="18" charset="0"/>
              </a:rPr>
              <a:t>Gauss</a:t>
            </a:r>
          </a:p>
        </p:txBody>
      </p:sp>
      <p:sp>
        <p:nvSpPr>
          <p:cNvPr id="10" name="9 CuadroTexto"/>
          <p:cNvSpPr txBox="1"/>
          <p:nvPr/>
        </p:nvSpPr>
        <p:spPr>
          <a:xfrm>
            <a:off x="6182455" y="3044421"/>
            <a:ext cx="1018227" cy="369332"/>
          </a:xfrm>
          <a:prstGeom prst="rect">
            <a:avLst/>
          </a:prstGeom>
          <a:noFill/>
        </p:spPr>
        <p:txBody>
          <a:bodyPr wrap="none" rtlCol="0">
            <a:spAutoFit/>
          </a:bodyPr>
          <a:lstStyle/>
          <a:p>
            <a:r>
              <a:rPr lang="es-VE" b="1" dirty="0" err="1">
                <a:latin typeface="Times New Roman" pitchFamily="18" charset="0"/>
                <a:cs typeface="Times New Roman" pitchFamily="18" charset="0"/>
              </a:rPr>
              <a:t>Faraday</a:t>
            </a:r>
            <a:endParaRPr lang="es-VE" b="1" dirty="0">
              <a:latin typeface="Times New Roman" pitchFamily="18" charset="0"/>
              <a:cs typeface="Times New Roman" pitchFamily="18" charset="0"/>
            </a:endParaRPr>
          </a:p>
        </p:txBody>
      </p:sp>
      <p:sp>
        <p:nvSpPr>
          <p:cNvPr id="11" name="10 CuadroTexto"/>
          <p:cNvSpPr txBox="1"/>
          <p:nvPr/>
        </p:nvSpPr>
        <p:spPr>
          <a:xfrm>
            <a:off x="6165036" y="3683720"/>
            <a:ext cx="1898918" cy="369332"/>
          </a:xfrm>
          <a:prstGeom prst="rect">
            <a:avLst/>
          </a:prstGeom>
          <a:noFill/>
        </p:spPr>
        <p:txBody>
          <a:bodyPr wrap="none" rtlCol="0">
            <a:spAutoFit/>
          </a:bodyPr>
          <a:lstStyle/>
          <a:p>
            <a:r>
              <a:rPr lang="es-VE" b="1" dirty="0">
                <a:latin typeface="Times New Roman" pitchFamily="18" charset="0"/>
                <a:cs typeface="Times New Roman" pitchFamily="18" charset="0"/>
              </a:rPr>
              <a:t>Ampere-Maxwell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p:cNvSpPr/>
          <p:nvPr/>
        </p:nvSpPr>
        <p:spPr>
          <a:xfrm>
            <a:off x="1785918" y="6072206"/>
            <a:ext cx="4929222"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31 Rectángulo"/>
          <p:cNvSpPr/>
          <p:nvPr/>
        </p:nvSpPr>
        <p:spPr>
          <a:xfrm>
            <a:off x="4429124" y="5072074"/>
            <a:ext cx="335758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149507" name="Object 12"/>
          <p:cNvGraphicFramePr>
            <a:graphicFrameLocks noChangeAspect="1"/>
          </p:cNvGraphicFramePr>
          <p:nvPr/>
        </p:nvGraphicFramePr>
        <p:xfrm>
          <a:off x="5072066" y="1928802"/>
          <a:ext cx="3487738" cy="590550"/>
        </p:xfrm>
        <a:graphic>
          <a:graphicData uri="http://schemas.openxmlformats.org/presentationml/2006/ole">
            <mc:AlternateContent xmlns:mc="http://schemas.openxmlformats.org/markup-compatibility/2006">
              <mc:Choice xmlns:v="urn:schemas-microsoft-com:vml" Requires="v">
                <p:oleObj spid="_x0000_s149520" name="Ecuación" r:id="rId3" imgW="2476500" imgH="419100" progId="Equation.3">
                  <p:embed/>
                </p:oleObj>
              </mc:Choice>
              <mc:Fallback>
                <p:oleObj name="Ecuación" r:id="rId3" imgW="2476500" imgH="41910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6" y="1928802"/>
                        <a:ext cx="348773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Rectángulo"/>
          <p:cNvSpPr/>
          <p:nvPr/>
        </p:nvSpPr>
        <p:spPr>
          <a:xfrm>
            <a:off x="285720" y="285728"/>
            <a:ext cx="8572528" cy="5324535"/>
          </a:xfrm>
          <a:prstGeom prst="rect">
            <a:avLst/>
          </a:prstGeom>
        </p:spPr>
        <p:txBody>
          <a:bodyPr wrap="square">
            <a:spAutoFit/>
          </a:bodyPr>
          <a:lstStyle/>
          <a:p>
            <a:pPr algn="just"/>
            <a:r>
              <a:rPr lang="es-MX" sz="2000" b="1" dirty="0">
                <a:latin typeface="Times New Roman" pitchFamily="18" charset="0"/>
                <a:cs typeface="Times New Roman" pitchFamily="18" charset="0"/>
              </a:rPr>
              <a:t>Las Ecuaciones de Maxwell están acopladas. El siguiente paso es proceder a desacoplarlas para obtener las Ecuaciones de los campos </a:t>
            </a:r>
            <a:r>
              <a:rPr lang="es-MX" sz="2000" b="1" dirty="0" err="1">
                <a:latin typeface="Times New Roman" pitchFamily="18" charset="0"/>
                <a:cs typeface="Times New Roman" pitchFamily="18" charset="0"/>
              </a:rPr>
              <a:t>EM´s</a:t>
            </a:r>
            <a:r>
              <a:rPr lang="es-MX" sz="2000" b="1" dirty="0">
                <a:latin typeface="Times New Roman" pitchFamily="18" charset="0"/>
                <a:cs typeface="Times New Roman" pitchFamily="18" charset="0"/>
              </a:rPr>
              <a:t>. </a:t>
            </a: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Describiremos a continuación paso a paso la obtención de la Ecuación para el campo Eléctrico:</a:t>
            </a: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1.</a:t>
            </a:r>
          </a:p>
          <a:p>
            <a:r>
              <a:rPr lang="es-MX" sz="2000" b="1" dirty="0">
                <a:latin typeface="Times New Roman" pitchFamily="18" charset="0"/>
                <a:cs typeface="Times New Roman" pitchFamily="18" charset="0"/>
              </a:rPr>
              <a:t> </a:t>
            </a: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2.</a:t>
            </a: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3.</a:t>
            </a: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4.  	</a:t>
            </a:r>
          </a:p>
        </p:txBody>
      </p:sp>
      <p:graphicFrame>
        <p:nvGraphicFramePr>
          <p:cNvPr id="149509" name="Object 5"/>
          <p:cNvGraphicFramePr>
            <a:graphicFrameLocks noChangeAspect="1"/>
          </p:cNvGraphicFramePr>
          <p:nvPr/>
        </p:nvGraphicFramePr>
        <p:xfrm>
          <a:off x="857224" y="1928802"/>
          <a:ext cx="4117975" cy="714375"/>
        </p:xfrm>
        <a:graphic>
          <a:graphicData uri="http://schemas.openxmlformats.org/presentationml/2006/ole">
            <mc:AlternateContent xmlns:mc="http://schemas.openxmlformats.org/markup-compatibility/2006">
              <mc:Choice xmlns:v="urn:schemas-microsoft-com:vml" Requires="v">
                <p:oleObj spid="_x0000_s149521" name="Ecuación" r:id="rId5" imgW="1536480" imgH="266400" progId="Equation.3">
                  <p:embed/>
                </p:oleObj>
              </mc:Choice>
              <mc:Fallback>
                <p:oleObj name="Ecuación" r:id="rId5" imgW="1536480" imgH="2664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1928802"/>
                        <a:ext cx="41179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10" name="Object 6"/>
          <p:cNvGraphicFramePr>
            <a:graphicFrameLocks noChangeAspect="1"/>
          </p:cNvGraphicFramePr>
          <p:nvPr/>
        </p:nvGraphicFramePr>
        <p:xfrm>
          <a:off x="785813" y="2890838"/>
          <a:ext cx="7321550" cy="681037"/>
        </p:xfrm>
        <a:graphic>
          <a:graphicData uri="http://schemas.openxmlformats.org/presentationml/2006/ole">
            <mc:AlternateContent xmlns:mc="http://schemas.openxmlformats.org/markup-compatibility/2006">
              <mc:Choice xmlns:v="urn:schemas-microsoft-com:vml" Requires="v">
                <p:oleObj spid="_x0000_s149522" name="Ecuación" r:id="rId7" imgW="2730240" imgH="253800" progId="Equation.3">
                  <p:embed/>
                </p:oleObj>
              </mc:Choice>
              <mc:Fallback>
                <p:oleObj name="Ecuación" r:id="rId7" imgW="2730240" imgH="253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2890838"/>
                        <a:ext cx="7321550"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15 Grupo"/>
          <p:cNvGrpSpPr/>
          <p:nvPr/>
        </p:nvGrpSpPr>
        <p:grpSpPr>
          <a:xfrm>
            <a:off x="1285852" y="3357562"/>
            <a:ext cx="2428892" cy="357190"/>
            <a:chOff x="1285852" y="3357562"/>
            <a:chExt cx="2644794" cy="285752"/>
          </a:xfrm>
        </p:grpSpPr>
        <p:cxnSp>
          <p:nvCxnSpPr>
            <p:cNvPr id="11" name="10 Conector recto de flecha"/>
            <p:cNvCxnSpPr/>
            <p:nvPr/>
          </p:nvCxnSpPr>
          <p:spPr>
            <a:xfrm rot="5400000">
              <a:off x="1143770" y="3499644"/>
              <a:ext cx="285752"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285852" y="3641726"/>
              <a:ext cx="264320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3786976" y="3499644"/>
              <a:ext cx="285752"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16 Grupo"/>
          <p:cNvGrpSpPr/>
          <p:nvPr/>
        </p:nvGrpSpPr>
        <p:grpSpPr>
          <a:xfrm rot="10800000">
            <a:off x="2428860" y="2714619"/>
            <a:ext cx="3143272" cy="285751"/>
            <a:chOff x="1285852" y="3357562"/>
            <a:chExt cx="2644794" cy="285752"/>
          </a:xfrm>
        </p:grpSpPr>
        <p:cxnSp>
          <p:nvCxnSpPr>
            <p:cNvPr id="18" name="17 Conector recto de flecha"/>
            <p:cNvCxnSpPr/>
            <p:nvPr/>
          </p:nvCxnSpPr>
          <p:spPr>
            <a:xfrm rot="5400000">
              <a:off x="1143770" y="3499644"/>
              <a:ext cx="285752"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285852" y="3641726"/>
              <a:ext cx="264320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a:off x="3786976" y="3499644"/>
              <a:ext cx="285752"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49511" name="Object 7"/>
          <p:cNvGraphicFramePr>
            <a:graphicFrameLocks noChangeAspect="1"/>
          </p:cNvGraphicFramePr>
          <p:nvPr/>
        </p:nvGraphicFramePr>
        <p:xfrm>
          <a:off x="506413" y="4105275"/>
          <a:ext cx="7354887" cy="681038"/>
        </p:xfrm>
        <a:graphic>
          <a:graphicData uri="http://schemas.openxmlformats.org/presentationml/2006/ole">
            <mc:AlternateContent xmlns:mc="http://schemas.openxmlformats.org/markup-compatibility/2006">
              <mc:Choice xmlns:v="urn:schemas-microsoft-com:vml" Requires="v">
                <p:oleObj spid="_x0000_s149523" name="Ecuación" r:id="rId9" imgW="2743200" imgH="253800" progId="Equation.3">
                  <p:embed/>
                </p:oleObj>
              </mc:Choice>
              <mc:Fallback>
                <p:oleObj name="Ecuación" r:id="rId9" imgW="2743200" imgH="253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413" y="4105275"/>
                        <a:ext cx="7354887"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21 Grupo"/>
          <p:cNvGrpSpPr/>
          <p:nvPr/>
        </p:nvGrpSpPr>
        <p:grpSpPr>
          <a:xfrm>
            <a:off x="1857356" y="4572008"/>
            <a:ext cx="3500462" cy="357190"/>
            <a:chOff x="1285852" y="3357562"/>
            <a:chExt cx="2644794" cy="285752"/>
          </a:xfrm>
        </p:grpSpPr>
        <p:cxnSp>
          <p:nvCxnSpPr>
            <p:cNvPr id="23" name="22 Conector recto de flecha"/>
            <p:cNvCxnSpPr/>
            <p:nvPr/>
          </p:nvCxnSpPr>
          <p:spPr>
            <a:xfrm rot="5400000">
              <a:off x="1143770" y="3499644"/>
              <a:ext cx="285752"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285852" y="3641726"/>
              <a:ext cx="264320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a:off x="3786976" y="3499644"/>
              <a:ext cx="285752"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25 Grupo"/>
          <p:cNvGrpSpPr/>
          <p:nvPr/>
        </p:nvGrpSpPr>
        <p:grpSpPr>
          <a:xfrm rot="10800000">
            <a:off x="3000364" y="3929066"/>
            <a:ext cx="3500462" cy="357190"/>
            <a:chOff x="1285852" y="3357562"/>
            <a:chExt cx="2644794" cy="285752"/>
          </a:xfrm>
        </p:grpSpPr>
        <p:cxnSp>
          <p:nvCxnSpPr>
            <p:cNvPr id="27" name="26 Conector recto de flecha"/>
            <p:cNvCxnSpPr/>
            <p:nvPr/>
          </p:nvCxnSpPr>
          <p:spPr>
            <a:xfrm rot="5400000">
              <a:off x="1143770" y="3499644"/>
              <a:ext cx="285752"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1285852" y="3641726"/>
              <a:ext cx="264320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3786976" y="3499644"/>
              <a:ext cx="285752"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49512" name="Object 8"/>
          <p:cNvGraphicFramePr>
            <a:graphicFrameLocks noChangeAspect="1"/>
          </p:cNvGraphicFramePr>
          <p:nvPr/>
        </p:nvGraphicFramePr>
        <p:xfrm>
          <a:off x="642910" y="5072074"/>
          <a:ext cx="3813175" cy="681037"/>
        </p:xfrm>
        <a:graphic>
          <a:graphicData uri="http://schemas.openxmlformats.org/presentationml/2006/ole">
            <mc:AlternateContent xmlns:mc="http://schemas.openxmlformats.org/markup-compatibility/2006">
              <mc:Choice xmlns:v="urn:schemas-microsoft-com:vml" Requires="v">
                <p:oleObj spid="_x0000_s149524" name="Ecuación" r:id="rId11" imgW="1422360" imgH="253800" progId="Equation.3">
                  <p:embed/>
                </p:oleObj>
              </mc:Choice>
              <mc:Fallback>
                <p:oleObj name="Ecuación" r:id="rId11" imgW="1422360" imgH="2538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10" y="5072074"/>
                        <a:ext cx="3813175"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13" name="Object 9"/>
          <p:cNvGraphicFramePr>
            <a:graphicFrameLocks noChangeAspect="1"/>
          </p:cNvGraphicFramePr>
          <p:nvPr/>
        </p:nvGraphicFramePr>
        <p:xfrm>
          <a:off x="4500562" y="5105416"/>
          <a:ext cx="3302000" cy="681038"/>
        </p:xfrm>
        <a:graphic>
          <a:graphicData uri="http://schemas.openxmlformats.org/presentationml/2006/ole">
            <mc:AlternateContent xmlns:mc="http://schemas.openxmlformats.org/markup-compatibility/2006">
              <mc:Choice xmlns:v="urn:schemas-microsoft-com:vml" Requires="v">
                <p:oleObj spid="_x0000_s149525" name="Ecuación" r:id="rId13" imgW="1231560" imgH="253800" progId="Equation.3">
                  <p:embed/>
                </p:oleObj>
              </mc:Choice>
              <mc:Fallback>
                <p:oleObj name="Ecuación" r:id="rId13" imgW="1231560" imgH="2538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0562" y="5105416"/>
                        <a:ext cx="33020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33 Rectángulo"/>
          <p:cNvSpPr/>
          <p:nvPr/>
        </p:nvSpPr>
        <p:spPr>
          <a:xfrm>
            <a:off x="1928794" y="6143644"/>
            <a:ext cx="4572032" cy="400110"/>
          </a:xfrm>
          <a:prstGeom prst="rect">
            <a:avLst/>
          </a:prstGeom>
        </p:spPr>
        <p:txBody>
          <a:bodyPr wrap="square">
            <a:spAutoFit/>
          </a:bodyPr>
          <a:lstStyle/>
          <a:p>
            <a:r>
              <a:rPr lang="es-MX" sz="2000" b="1" dirty="0">
                <a:latin typeface="Times New Roman" pitchFamily="18" charset="0"/>
                <a:cs typeface="Times New Roman" pitchFamily="18" charset="0"/>
              </a:rPr>
              <a:t>Esta es la Ecuación del Campo Eléctrico</a:t>
            </a:r>
          </a:p>
        </p:txBody>
      </p:sp>
      <p:sp>
        <p:nvSpPr>
          <p:cNvPr id="30" name="29 Marcador de número de diapositiva"/>
          <p:cNvSpPr>
            <a:spLocks noGrp="1"/>
          </p:cNvSpPr>
          <p:nvPr>
            <p:ph type="sldNum" sz="quarter" idx="12"/>
          </p:nvPr>
        </p:nvSpPr>
        <p:spPr/>
        <p:txBody>
          <a:bodyPr/>
          <a:lstStyle/>
          <a:p>
            <a:pPr>
              <a:defRPr/>
            </a:pPr>
            <a:fld id="{F183DF81-527E-4B76-942B-4763E387F4D7}" type="slidenum">
              <a:rPr lang="es-ES" smtClean="0"/>
              <a:pPr>
                <a:defRPr/>
              </a:pPr>
              <a:t>36</a:t>
            </a:fld>
            <a:endParaRPr lang="es-ES" dirty="0"/>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143240" y="2285992"/>
            <a:ext cx="2071702"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27 Rectángulo"/>
          <p:cNvSpPr/>
          <p:nvPr/>
        </p:nvSpPr>
        <p:spPr>
          <a:xfrm>
            <a:off x="214282" y="428604"/>
            <a:ext cx="8929718" cy="5324535"/>
          </a:xfrm>
          <a:prstGeom prst="rect">
            <a:avLst/>
          </a:prstGeom>
        </p:spPr>
        <p:txBody>
          <a:bodyPr wrap="square">
            <a:spAutoFit/>
          </a:bodyPr>
          <a:lstStyle/>
          <a:p>
            <a:r>
              <a:rPr lang="es-MX" sz="2000" b="1" dirty="0">
                <a:latin typeface="Times New Roman" pitchFamily="18" charset="0"/>
                <a:cs typeface="Times New Roman" pitchFamily="18" charset="0"/>
              </a:rPr>
              <a:t>Esta es una Ecuación Diferencial Parcial Lineal, y sus soluciones dependen del canal de propagación. </a:t>
            </a: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En el caso más común de propagación en el espacio libre (</a:t>
            </a:r>
            <a:r>
              <a:rPr lang="es-MX" sz="2000" b="1" i="1" dirty="0">
                <a:latin typeface="Times New Roman" pitchFamily="18" charset="0"/>
                <a:cs typeface="Times New Roman" pitchFamily="18" charset="0"/>
                <a:sym typeface="Symbol"/>
              </a:rPr>
              <a:t></a:t>
            </a:r>
            <a:r>
              <a:rPr lang="es-MX" sz="2000" b="1" dirty="0">
                <a:latin typeface="Times New Roman" pitchFamily="18" charset="0"/>
                <a:cs typeface="Times New Roman" pitchFamily="18" charset="0"/>
                <a:sym typeface="Symbol"/>
              </a:rPr>
              <a:t> =</a:t>
            </a:r>
            <a:r>
              <a:rPr lang="es-MX" sz="2000" b="1" i="1" dirty="0">
                <a:latin typeface="Times New Roman" pitchFamily="18" charset="0"/>
                <a:cs typeface="Times New Roman" pitchFamily="18" charset="0"/>
                <a:sym typeface="Symbol"/>
              </a:rPr>
              <a:t></a:t>
            </a:r>
            <a:r>
              <a:rPr lang="es-MX" sz="2000" b="1" i="1" baseline="-25000" dirty="0">
                <a:latin typeface="Times New Roman" pitchFamily="18" charset="0"/>
                <a:cs typeface="Times New Roman" pitchFamily="18" charset="0"/>
                <a:sym typeface="Symbol"/>
              </a:rPr>
              <a:t>0</a:t>
            </a:r>
            <a:r>
              <a:rPr lang="es-MX" sz="2000" b="1" i="1" dirty="0">
                <a:latin typeface="Times New Roman" pitchFamily="18" charset="0"/>
                <a:cs typeface="Times New Roman" pitchFamily="18" charset="0"/>
                <a:sym typeface="Symbol"/>
              </a:rPr>
              <a:t> ; </a:t>
            </a:r>
            <a:r>
              <a:rPr lang="es-MX" sz="2000" b="1" dirty="0">
                <a:latin typeface="Times New Roman" pitchFamily="18" charset="0"/>
                <a:cs typeface="Times New Roman" pitchFamily="18" charset="0"/>
                <a:sym typeface="Symbol"/>
              </a:rPr>
              <a:t>=</a:t>
            </a:r>
            <a:r>
              <a:rPr lang="es-MX" sz="2000" b="1" i="1" dirty="0">
                <a:latin typeface="Times New Roman" pitchFamily="18" charset="0"/>
                <a:cs typeface="Times New Roman" pitchFamily="18" charset="0"/>
                <a:sym typeface="Symbol"/>
              </a:rPr>
              <a:t> </a:t>
            </a:r>
            <a:r>
              <a:rPr lang="es-MX" sz="2000" b="1" i="1" baseline="-25000" dirty="0">
                <a:latin typeface="Times New Roman" pitchFamily="18" charset="0"/>
                <a:cs typeface="Times New Roman" pitchFamily="18" charset="0"/>
                <a:sym typeface="Symbol"/>
              </a:rPr>
              <a:t>0</a:t>
            </a:r>
            <a:r>
              <a:rPr lang="es-MX" sz="2000" b="1" baseline="-25000" dirty="0">
                <a:latin typeface="Times New Roman" pitchFamily="18" charset="0"/>
                <a:cs typeface="Times New Roman" pitchFamily="18" charset="0"/>
                <a:sym typeface="Symbol"/>
              </a:rPr>
              <a:t> </a:t>
            </a:r>
            <a:r>
              <a:rPr lang="es-MX" sz="2000" b="1" dirty="0">
                <a:latin typeface="Times New Roman" pitchFamily="18" charset="0"/>
                <a:cs typeface="Times New Roman" pitchFamily="18" charset="0"/>
                <a:sym typeface="Symbol"/>
              </a:rPr>
              <a:t>; </a:t>
            </a:r>
            <a:r>
              <a:rPr lang="es-MX" sz="2000" b="1" i="1" dirty="0">
                <a:latin typeface="Times New Roman" pitchFamily="18" charset="0"/>
                <a:cs typeface="Times New Roman" pitchFamily="18" charset="0"/>
                <a:sym typeface="Symbol"/>
              </a:rPr>
              <a:t> </a:t>
            </a:r>
            <a:r>
              <a:rPr lang="es-MX" sz="2000" b="1" dirty="0">
                <a:latin typeface="Times New Roman" pitchFamily="18" charset="0"/>
                <a:cs typeface="Times New Roman" pitchFamily="18" charset="0"/>
                <a:sym typeface="Symbol"/>
              </a:rPr>
              <a:t>=</a:t>
            </a:r>
            <a:r>
              <a:rPr lang="es-MX" sz="2000" b="1" dirty="0" err="1">
                <a:latin typeface="Times New Roman" pitchFamily="18" charset="0"/>
                <a:cs typeface="Times New Roman" pitchFamily="18" charset="0"/>
                <a:sym typeface="Symbol"/>
              </a:rPr>
              <a:t>const</a:t>
            </a:r>
            <a:r>
              <a:rPr lang="es-MX" sz="2000" b="1" dirty="0">
                <a:latin typeface="Times New Roman" pitchFamily="18" charset="0"/>
                <a:cs typeface="Times New Roman" pitchFamily="18" charset="0"/>
                <a:sym typeface="Symbol"/>
              </a:rPr>
              <a:t>; </a:t>
            </a:r>
          </a:p>
          <a:p>
            <a:pPr>
              <a:buFont typeface="Symbol"/>
              <a:buChar char="s"/>
            </a:pPr>
            <a:r>
              <a:rPr lang="es-MX" sz="2000" b="1" dirty="0">
                <a:latin typeface="Times New Roman" pitchFamily="18" charset="0"/>
                <a:cs typeface="Times New Roman" pitchFamily="18" charset="0"/>
                <a:sym typeface="Symbol"/>
              </a:rPr>
              <a:t>= 0), la Ecuación del Campo Eléctrico se re-escribe como:</a:t>
            </a:r>
          </a:p>
          <a:p>
            <a:pPr>
              <a:buFont typeface="Symbol"/>
              <a:buChar char="s"/>
            </a:pPr>
            <a:endParaRPr lang="es-MX" sz="2000" b="1" i="1" dirty="0">
              <a:latin typeface="Times New Roman" pitchFamily="18" charset="0"/>
              <a:cs typeface="Times New Roman" pitchFamily="18" charset="0"/>
              <a:sym typeface="Symbol"/>
            </a:endParaRPr>
          </a:p>
          <a:p>
            <a:pPr>
              <a:buFont typeface="Symbol"/>
              <a:buChar char="s"/>
            </a:pPr>
            <a:endParaRPr lang="es-MX" sz="2000" b="1" i="1" dirty="0">
              <a:latin typeface="Times New Roman" pitchFamily="18" charset="0"/>
              <a:cs typeface="Times New Roman" pitchFamily="18" charset="0"/>
              <a:sym typeface="Symbol"/>
            </a:endParaRPr>
          </a:p>
          <a:p>
            <a:pPr>
              <a:buFont typeface="Symbol"/>
              <a:buChar char="s"/>
            </a:pPr>
            <a:endParaRPr lang="es-MX" sz="2000" b="1" i="1" dirty="0">
              <a:latin typeface="Times New Roman" pitchFamily="18" charset="0"/>
              <a:cs typeface="Times New Roman" pitchFamily="18" charset="0"/>
              <a:sym typeface="Symbol"/>
            </a:endParaRPr>
          </a:p>
          <a:p>
            <a:pPr>
              <a:buFont typeface="Symbol"/>
              <a:buChar char="s"/>
            </a:pPr>
            <a:endParaRPr lang="es-MX" sz="2000" b="1" i="1" dirty="0">
              <a:latin typeface="Times New Roman" pitchFamily="18" charset="0"/>
              <a:cs typeface="Times New Roman" pitchFamily="18" charset="0"/>
              <a:sym typeface="Symbol"/>
            </a:endParaRPr>
          </a:p>
          <a:p>
            <a:endParaRPr lang="es-MX" sz="2000" b="1" dirty="0">
              <a:latin typeface="Times New Roman" pitchFamily="18" charset="0"/>
              <a:cs typeface="Times New Roman" pitchFamily="18" charset="0"/>
              <a:sym typeface="Symbol"/>
            </a:endParaRPr>
          </a:p>
          <a:p>
            <a:r>
              <a:rPr lang="es-MX" sz="2000" b="1" dirty="0">
                <a:latin typeface="Times New Roman" pitchFamily="18" charset="0"/>
                <a:cs typeface="Times New Roman" pitchFamily="18" charset="0"/>
                <a:sym typeface="Symbol"/>
              </a:rPr>
              <a:t>donde: </a:t>
            </a:r>
            <a:r>
              <a:rPr lang="es-MX" sz="2000" b="1" i="1" dirty="0">
                <a:latin typeface="Times New Roman" pitchFamily="18" charset="0"/>
                <a:cs typeface="Times New Roman" pitchFamily="18" charset="0"/>
                <a:sym typeface="Symbol"/>
              </a:rPr>
              <a:t></a:t>
            </a:r>
            <a:r>
              <a:rPr lang="es-MX" sz="2000" b="1" i="1" baseline="-25000" dirty="0">
                <a:latin typeface="Times New Roman" pitchFamily="18" charset="0"/>
                <a:cs typeface="Times New Roman" pitchFamily="18" charset="0"/>
                <a:sym typeface="Symbol"/>
              </a:rPr>
              <a:t>0</a:t>
            </a:r>
            <a:r>
              <a:rPr lang="es-MX" sz="2000" b="1" i="1" dirty="0">
                <a:latin typeface="Times New Roman" pitchFamily="18" charset="0"/>
                <a:cs typeface="Times New Roman" pitchFamily="18" charset="0"/>
                <a:sym typeface="Symbol"/>
              </a:rPr>
              <a:t></a:t>
            </a:r>
            <a:r>
              <a:rPr lang="es-MX" sz="2000" b="1" i="1" baseline="-25000" dirty="0">
                <a:latin typeface="Times New Roman" pitchFamily="18" charset="0"/>
                <a:cs typeface="Times New Roman" pitchFamily="18" charset="0"/>
                <a:sym typeface="Symbol"/>
              </a:rPr>
              <a:t>0</a:t>
            </a:r>
            <a:r>
              <a:rPr lang="es-MX" sz="2000" b="1" baseline="-25000" dirty="0">
                <a:latin typeface="Times New Roman" pitchFamily="18" charset="0"/>
                <a:cs typeface="Times New Roman" pitchFamily="18" charset="0"/>
                <a:sym typeface="Symbol"/>
              </a:rPr>
              <a:t> </a:t>
            </a:r>
            <a:r>
              <a:rPr lang="es-MX" sz="2000" b="1" dirty="0">
                <a:latin typeface="Times New Roman" pitchFamily="18" charset="0"/>
                <a:cs typeface="Times New Roman" pitchFamily="18" charset="0"/>
                <a:sym typeface="Symbol"/>
              </a:rPr>
              <a:t> = 1/</a:t>
            </a:r>
            <a:r>
              <a:rPr lang="es-MX" sz="2000" b="1" i="1" dirty="0">
                <a:latin typeface="Times New Roman" pitchFamily="18" charset="0"/>
                <a:cs typeface="Times New Roman" pitchFamily="18" charset="0"/>
                <a:sym typeface="Symbol"/>
              </a:rPr>
              <a:t>c</a:t>
            </a:r>
            <a:r>
              <a:rPr lang="es-MX" sz="2000" b="1" baseline="30000" dirty="0">
                <a:latin typeface="Times New Roman" pitchFamily="18" charset="0"/>
                <a:cs typeface="Times New Roman" pitchFamily="18" charset="0"/>
                <a:sym typeface="Symbol"/>
              </a:rPr>
              <a:t>2 </a:t>
            </a:r>
            <a:r>
              <a:rPr lang="es-MX" sz="2000" b="1" dirty="0">
                <a:latin typeface="Times New Roman" pitchFamily="18" charset="0"/>
                <a:cs typeface="Times New Roman" pitchFamily="18" charset="0"/>
                <a:sym typeface="Symbol"/>
              </a:rPr>
              <a:t> ( </a:t>
            </a:r>
            <a:r>
              <a:rPr lang="es-MX" sz="2000" b="1" i="1" dirty="0">
                <a:latin typeface="Times New Roman" pitchFamily="18" charset="0"/>
                <a:cs typeface="Times New Roman" pitchFamily="18" charset="0"/>
                <a:sym typeface="Symbol"/>
              </a:rPr>
              <a:t>c</a:t>
            </a:r>
            <a:r>
              <a:rPr lang="es-MX" sz="2000" b="1" dirty="0">
                <a:latin typeface="Times New Roman" pitchFamily="18" charset="0"/>
                <a:cs typeface="Times New Roman" pitchFamily="18" charset="0"/>
                <a:sym typeface="Symbol"/>
              </a:rPr>
              <a:t> es la velocidad de la luz en el espacio libre). Este es una Ecuación de Onda clásica.</a:t>
            </a:r>
          </a:p>
          <a:p>
            <a:endParaRPr lang="es-MX" sz="2000" b="1" dirty="0">
              <a:latin typeface="Times New Roman" pitchFamily="18" charset="0"/>
              <a:cs typeface="Times New Roman" pitchFamily="18" charset="0"/>
              <a:sym typeface="Symbol"/>
            </a:endParaRPr>
          </a:p>
          <a:p>
            <a:r>
              <a:rPr lang="es-MX" sz="2000" b="1" dirty="0">
                <a:latin typeface="Times New Roman" pitchFamily="18" charset="0"/>
                <a:cs typeface="Times New Roman" pitchFamily="18" charset="0"/>
                <a:sym typeface="Symbol"/>
              </a:rPr>
              <a:t>Las Ecuaciones obtenidas están escritas en el formato del sistema SI.</a:t>
            </a:r>
          </a:p>
          <a:p>
            <a:endParaRPr lang="es-MX" sz="2000" b="1" dirty="0">
              <a:latin typeface="Times New Roman" pitchFamily="18" charset="0"/>
              <a:cs typeface="Times New Roman" pitchFamily="18" charset="0"/>
              <a:sym typeface="Symbol"/>
            </a:endParaRPr>
          </a:p>
          <a:p>
            <a:r>
              <a:rPr lang="es-MX" sz="2000" b="1" dirty="0">
                <a:latin typeface="Times New Roman" pitchFamily="18" charset="0"/>
                <a:cs typeface="Times New Roman" pitchFamily="18" charset="0"/>
                <a:sym typeface="Symbol"/>
              </a:rPr>
              <a:t>Siguiendo el paso a paso descrito, se obtiene una ecuación similar para el</a:t>
            </a:r>
          </a:p>
          <a:p>
            <a:r>
              <a:rPr lang="es-MX" sz="2000" b="1" dirty="0">
                <a:latin typeface="Times New Roman" pitchFamily="18" charset="0"/>
                <a:cs typeface="Times New Roman" pitchFamily="18" charset="0"/>
                <a:sym typeface="Symbol"/>
              </a:rPr>
              <a:t>Campo Magnético (se deja al Estudiante). </a:t>
            </a:r>
          </a:p>
        </p:txBody>
      </p:sp>
      <p:graphicFrame>
        <p:nvGraphicFramePr>
          <p:cNvPr id="152579" name="Object 3"/>
          <p:cNvGraphicFramePr>
            <a:graphicFrameLocks noChangeAspect="1"/>
          </p:cNvGraphicFramePr>
          <p:nvPr/>
        </p:nvGraphicFramePr>
        <p:xfrm>
          <a:off x="3248025" y="2357438"/>
          <a:ext cx="1804988" cy="681037"/>
        </p:xfrm>
        <a:graphic>
          <a:graphicData uri="http://schemas.openxmlformats.org/presentationml/2006/ole">
            <mc:AlternateContent xmlns:mc="http://schemas.openxmlformats.org/markup-compatibility/2006">
              <mc:Choice xmlns:v="urn:schemas-microsoft-com:vml" Requires="v">
                <p:oleObj spid="_x0000_s152583" name="Ecuación" r:id="rId3" imgW="672840" imgH="253800" progId="Equation.3">
                  <p:embed/>
                </p:oleObj>
              </mc:Choice>
              <mc:Fallback>
                <p:oleObj name="Ecuación" r:id="rId3" imgW="672840" imgH="253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2357438"/>
                        <a:ext cx="1804988"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0" name="Object 4"/>
          <p:cNvGraphicFramePr>
            <a:graphicFrameLocks noChangeAspect="1"/>
          </p:cNvGraphicFramePr>
          <p:nvPr>
            <p:extLst>
              <p:ext uri="{D42A27DB-BD31-4B8C-83A1-F6EECF244321}">
                <p14:modId xmlns:p14="http://schemas.microsoft.com/office/powerpoint/2010/main" val="813827308"/>
              </p:ext>
            </p:extLst>
          </p:nvPr>
        </p:nvGraphicFramePr>
        <p:xfrm>
          <a:off x="3308355" y="5673317"/>
          <a:ext cx="1906587" cy="681038"/>
        </p:xfrm>
        <a:graphic>
          <a:graphicData uri="http://schemas.openxmlformats.org/presentationml/2006/ole">
            <mc:AlternateContent xmlns:mc="http://schemas.openxmlformats.org/markup-compatibility/2006">
              <mc:Choice xmlns:v="urn:schemas-microsoft-com:vml" Requires="v">
                <p:oleObj spid="_x0000_s152584" name="Ecuación" r:id="rId5" imgW="711000" imgH="253800" progId="Equation.3">
                  <p:embed/>
                </p:oleObj>
              </mc:Choice>
              <mc:Fallback>
                <p:oleObj name="Ecuación" r:id="rId5" imgW="711000" imgH="253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8355" y="5673317"/>
                        <a:ext cx="1906587"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Marcador de número de diapositiva"/>
          <p:cNvSpPr>
            <a:spLocks noGrp="1"/>
          </p:cNvSpPr>
          <p:nvPr>
            <p:ph type="sldNum" sz="quarter" idx="12"/>
          </p:nvPr>
        </p:nvSpPr>
        <p:spPr/>
        <p:txBody>
          <a:bodyPr/>
          <a:lstStyle/>
          <a:p>
            <a:pPr>
              <a:defRPr/>
            </a:pPr>
            <a:fld id="{F183DF81-527E-4B76-942B-4763E387F4D7}" type="slidenum">
              <a:rPr lang="es-ES" smtClean="0"/>
              <a:pPr>
                <a:defRPr/>
              </a:pPr>
              <a:t>37</a:t>
            </a:fld>
            <a:endParaRPr lang="es-E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214282" y="214290"/>
            <a:ext cx="8707649" cy="5324535"/>
          </a:xfrm>
          <a:prstGeom prst="rect">
            <a:avLst/>
          </a:prstGeom>
        </p:spPr>
        <p:txBody>
          <a:bodyPr wrap="square">
            <a:spAutoFit/>
          </a:bodyPr>
          <a:lstStyle/>
          <a:p>
            <a:r>
              <a:rPr lang="es-MX" sz="2000" b="1" u="sng" dirty="0">
                <a:latin typeface="Times New Roman" pitchFamily="18" charset="0"/>
                <a:cs typeface="Times New Roman" pitchFamily="18" charset="0"/>
              </a:rPr>
              <a:t>Solución de las Ecuaciones del Campo Electromagnético</a:t>
            </a:r>
            <a:r>
              <a:rPr lang="es-MX" sz="2000" b="1" dirty="0">
                <a:latin typeface="Times New Roman" pitchFamily="18" charset="0"/>
                <a:cs typeface="Times New Roman" pitchFamily="18" charset="0"/>
              </a:rPr>
              <a:t>. Consideremos la</a:t>
            </a:r>
          </a:p>
          <a:p>
            <a:r>
              <a:rPr lang="es-MX" sz="2000" b="1" dirty="0">
                <a:latin typeface="Times New Roman" pitchFamily="18" charset="0"/>
                <a:cs typeface="Times New Roman" pitchFamily="18" charset="0"/>
              </a:rPr>
              <a:t>Ecuación del Campo Eléctrico en el espacio libre, es decir</a:t>
            </a:r>
          </a:p>
          <a:p>
            <a:endParaRPr lang="es-MX" sz="2000" b="1" u="sng" dirty="0">
              <a:latin typeface="Times New Roman" pitchFamily="18" charset="0"/>
              <a:cs typeface="Times New Roman" pitchFamily="18" charset="0"/>
            </a:endParaRPr>
          </a:p>
          <a:p>
            <a:endParaRPr lang="es-MX" sz="2000" b="1" u="sng" dirty="0">
              <a:latin typeface="Times New Roman" pitchFamily="18" charset="0"/>
              <a:cs typeface="Times New Roman" pitchFamily="18" charset="0"/>
            </a:endParaRPr>
          </a:p>
          <a:p>
            <a:endParaRPr lang="es-MX" sz="2000" b="1" u="sng" dirty="0">
              <a:latin typeface="Times New Roman" pitchFamily="18" charset="0"/>
              <a:cs typeface="Times New Roman" pitchFamily="18" charset="0"/>
            </a:endParaRPr>
          </a:p>
          <a:p>
            <a:r>
              <a:rPr lang="es-MX" sz="2000" b="1" dirty="0">
                <a:latin typeface="Times New Roman" pitchFamily="18" charset="0"/>
                <a:cs typeface="Times New Roman" pitchFamily="18" charset="0"/>
              </a:rPr>
              <a:t>Esta Ecuación se resuelve fácilmente mediante la técnica de</a:t>
            </a:r>
            <a:r>
              <a:rPr lang="es-MX" sz="2000" b="1" u="sng" dirty="0">
                <a:latin typeface="Times New Roman" pitchFamily="18" charset="0"/>
                <a:cs typeface="Times New Roman" pitchFamily="18" charset="0"/>
              </a:rPr>
              <a:t> Variables Separadas</a:t>
            </a:r>
            <a:r>
              <a:rPr lang="es-MX" sz="2000" b="1" dirty="0">
                <a:latin typeface="Times New Roman" pitchFamily="18" charset="0"/>
                <a:cs typeface="Times New Roman" pitchFamily="18" charset="0"/>
              </a:rPr>
              <a:t>, la cual consiste en asumir que el Campo es de la forma:</a:t>
            </a: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Las soluciones dependen de la simetría del problema. En el caso más simple</a:t>
            </a:r>
          </a:p>
          <a:p>
            <a:r>
              <a:rPr lang="es-MX" sz="2000" b="1" dirty="0">
                <a:latin typeface="Times New Roman" pitchFamily="18" charset="0"/>
                <a:cs typeface="Times New Roman" pitchFamily="18" charset="0"/>
              </a:rPr>
              <a:t>se obtiene que el Campo Eléctrico es:</a:t>
            </a: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y similarmente para el Campo Magnético:</a:t>
            </a:r>
          </a:p>
          <a:p>
            <a:endParaRPr lang="es-MX" sz="2000" b="1" u="sng" dirty="0">
              <a:latin typeface="Times New Roman" pitchFamily="18" charset="0"/>
              <a:cs typeface="Times New Roman" pitchFamily="18" charset="0"/>
            </a:endParaRPr>
          </a:p>
          <a:p>
            <a:endParaRPr lang="es-MX" sz="2000" b="1" u="sng" dirty="0">
              <a:latin typeface="Times New Roman" pitchFamily="18" charset="0"/>
              <a:cs typeface="Times New Roman" pitchFamily="18" charset="0"/>
            </a:endParaRPr>
          </a:p>
          <a:p>
            <a:r>
              <a:rPr lang="es-MX" sz="2000" b="1" dirty="0">
                <a:latin typeface="Times New Roman" pitchFamily="18" charset="0"/>
                <a:cs typeface="Times New Roman" pitchFamily="18" charset="0"/>
              </a:rPr>
              <a:t>donde                               son el vector de onda y la frecuencia angular</a:t>
            </a:r>
            <a:endParaRPr lang="es-MX" sz="2000" b="1" i="1" u="sng" dirty="0">
              <a:latin typeface="Times New Roman" pitchFamily="18" charset="0"/>
              <a:cs typeface="Times New Roman" pitchFamily="18" charset="0"/>
              <a:sym typeface="Symbol"/>
            </a:endParaRPr>
          </a:p>
        </p:txBody>
      </p:sp>
      <p:graphicFrame>
        <p:nvGraphicFramePr>
          <p:cNvPr id="152579" name="Object 3"/>
          <p:cNvGraphicFramePr>
            <a:graphicFrameLocks noChangeAspect="1"/>
          </p:cNvGraphicFramePr>
          <p:nvPr/>
        </p:nvGraphicFramePr>
        <p:xfrm>
          <a:off x="3000364" y="928670"/>
          <a:ext cx="1804988" cy="681037"/>
        </p:xfrm>
        <a:graphic>
          <a:graphicData uri="http://schemas.openxmlformats.org/presentationml/2006/ole">
            <mc:AlternateContent xmlns:mc="http://schemas.openxmlformats.org/markup-compatibility/2006">
              <mc:Choice xmlns:v="urn:schemas-microsoft-com:vml" Requires="v">
                <p:oleObj spid="_x0000_s153612" name="Ecuación" r:id="rId3" imgW="672840" imgH="253800" progId="Equation.3">
                  <p:embed/>
                </p:oleObj>
              </mc:Choice>
              <mc:Fallback>
                <p:oleObj name="Ecuación" r:id="rId3" imgW="67284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928670"/>
                        <a:ext cx="1804988"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03" name="Object 3"/>
          <p:cNvGraphicFramePr>
            <a:graphicFrameLocks noChangeAspect="1"/>
          </p:cNvGraphicFramePr>
          <p:nvPr/>
        </p:nvGraphicFramePr>
        <p:xfrm>
          <a:off x="3214678" y="2500306"/>
          <a:ext cx="1668462" cy="373062"/>
        </p:xfrm>
        <a:graphic>
          <a:graphicData uri="http://schemas.openxmlformats.org/presentationml/2006/ole">
            <mc:AlternateContent xmlns:mc="http://schemas.openxmlformats.org/markup-compatibility/2006">
              <mc:Choice xmlns:v="urn:schemas-microsoft-com:vml" Requires="v">
                <p:oleObj spid="_x0000_s153613" name="Ecuación" r:id="rId5" imgW="622080" imgH="139680" progId="Equation.3">
                  <p:embed/>
                </p:oleObj>
              </mc:Choice>
              <mc:Fallback>
                <p:oleObj name="Ecuación" r:id="rId5" imgW="622080" imgH="1396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78" y="2500306"/>
                        <a:ext cx="1668462"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12 Grupo"/>
          <p:cNvGrpSpPr/>
          <p:nvPr/>
        </p:nvGrpSpPr>
        <p:grpSpPr>
          <a:xfrm>
            <a:off x="4425755" y="3432669"/>
            <a:ext cx="3286148" cy="642942"/>
            <a:chOff x="2857488" y="4000504"/>
            <a:chExt cx="3286148" cy="642942"/>
          </a:xfrm>
        </p:grpSpPr>
        <p:sp>
          <p:nvSpPr>
            <p:cNvPr id="8" name="7 Rectángulo"/>
            <p:cNvSpPr/>
            <p:nvPr/>
          </p:nvSpPr>
          <p:spPr>
            <a:xfrm>
              <a:off x="2857488" y="4000504"/>
              <a:ext cx="3286148"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153604" name="Object 4"/>
            <p:cNvGraphicFramePr>
              <a:graphicFrameLocks noChangeAspect="1"/>
            </p:cNvGraphicFramePr>
            <p:nvPr/>
          </p:nvGraphicFramePr>
          <p:xfrm>
            <a:off x="2905125" y="4059238"/>
            <a:ext cx="3165475" cy="441325"/>
          </p:xfrm>
          <a:graphic>
            <a:graphicData uri="http://schemas.openxmlformats.org/presentationml/2006/ole">
              <mc:AlternateContent xmlns:mc="http://schemas.openxmlformats.org/markup-compatibility/2006">
                <mc:Choice xmlns:v="urn:schemas-microsoft-com:vml" Requires="v">
                  <p:oleObj spid="_x0000_s153614" name="Ecuación" r:id="rId7" imgW="1180800" imgH="164880" progId="Equation.3">
                    <p:embed/>
                  </p:oleObj>
                </mc:Choice>
                <mc:Fallback>
                  <p:oleObj name="Ecuación" r:id="rId7" imgW="1180800" imgH="1648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5125" y="4059238"/>
                          <a:ext cx="3165475"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11 Grupo"/>
          <p:cNvGrpSpPr/>
          <p:nvPr/>
        </p:nvGrpSpPr>
        <p:grpSpPr>
          <a:xfrm>
            <a:off x="4883140" y="4283974"/>
            <a:ext cx="3357586" cy="642942"/>
            <a:chOff x="5000628" y="4714884"/>
            <a:chExt cx="3357586" cy="642942"/>
          </a:xfrm>
        </p:grpSpPr>
        <p:sp>
          <p:nvSpPr>
            <p:cNvPr id="9" name="8 Rectángulo"/>
            <p:cNvSpPr/>
            <p:nvPr/>
          </p:nvSpPr>
          <p:spPr>
            <a:xfrm>
              <a:off x="5000628" y="4714884"/>
              <a:ext cx="3357586"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10" name="Object 4"/>
            <p:cNvGraphicFramePr>
              <a:graphicFrameLocks noChangeAspect="1"/>
            </p:cNvGraphicFramePr>
            <p:nvPr/>
          </p:nvGraphicFramePr>
          <p:xfrm>
            <a:off x="5027617" y="4786322"/>
            <a:ext cx="3167062" cy="441325"/>
          </p:xfrm>
          <a:graphic>
            <a:graphicData uri="http://schemas.openxmlformats.org/presentationml/2006/ole">
              <mc:AlternateContent xmlns:mc="http://schemas.openxmlformats.org/markup-compatibility/2006">
                <mc:Choice xmlns:v="urn:schemas-microsoft-com:vml" Requires="v">
                  <p:oleObj spid="_x0000_s153615" name="Ecuación" r:id="rId9" imgW="1180800" imgH="164880" progId="Equation.3">
                    <p:embed/>
                  </p:oleObj>
                </mc:Choice>
                <mc:Fallback>
                  <p:oleObj name="Ecuación" r:id="rId9" imgW="1180800" imgH="1648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7617" y="4786322"/>
                          <a:ext cx="3167062"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53606" name="Object 6"/>
          <p:cNvGraphicFramePr>
            <a:graphicFrameLocks noChangeAspect="1"/>
          </p:cNvGraphicFramePr>
          <p:nvPr/>
        </p:nvGraphicFramePr>
        <p:xfrm>
          <a:off x="1000100" y="5122861"/>
          <a:ext cx="1871663" cy="406400"/>
        </p:xfrm>
        <a:graphic>
          <a:graphicData uri="http://schemas.openxmlformats.org/presentationml/2006/ole">
            <mc:AlternateContent xmlns:mc="http://schemas.openxmlformats.org/markup-compatibility/2006">
              <mc:Choice xmlns:v="urn:schemas-microsoft-com:vml" Requires="v">
                <p:oleObj spid="_x0000_s153616" name="Ecuación" r:id="rId11" imgW="698400" imgH="152280" progId="Equation.3">
                  <p:embed/>
                </p:oleObj>
              </mc:Choice>
              <mc:Fallback>
                <p:oleObj name="Ecuación" r:id="rId11" imgW="698400" imgH="1522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100" y="5122861"/>
                        <a:ext cx="18716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Marcador de número de diapositiva"/>
          <p:cNvSpPr>
            <a:spLocks noGrp="1"/>
          </p:cNvSpPr>
          <p:nvPr>
            <p:ph type="sldNum" sz="quarter" idx="12"/>
          </p:nvPr>
        </p:nvSpPr>
        <p:spPr/>
        <p:txBody>
          <a:bodyPr/>
          <a:lstStyle/>
          <a:p>
            <a:pPr>
              <a:defRPr/>
            </a:pPr>
            <a:fld id="{F183DF81-527E-4B76-942B-4763E387F4D7}" type="slidenum">
              <a:rPr lang="es-ES" smtClean="0"/>
              <a:pPr>
                <a:defRPr/>
              </a:pPr>
              <a:t>38</a:t>
            </a:fld>
            <a:endParaRPr lang="es-ES" dirty="0"/>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242241"/>
            <a:ext cx="8572560" cy="2308324"/>
          </a:xfrm>
          <a:prstGeom prst="rect">
            <a:avLst/>
          </a:prstGeom>
        </p:spPr>
        <p:txBody>
          <a:bodyPr wrap="square">
            <a:spAutoFit/>
          </a:bodyPr>
          <a:lstStyle/>
          <a:p>
            <a:r>
              <a:rPr lang="es-MX" b="1" dirty="0">
                <a:latin typeface="Times New Roman" pitchFamily="18" charset="0"/>
                <a:cs typeface="Times New Roman" pitchFamily="18" charset="0"/>
              </a:rPr>
              <a:t>Estos campos Electromagnéticos están acoplados mediante la relación:</a:t>
            </a:r>
          </a:p>
          <a:p>
            <a:endParaRPr lang="es-MX" b="1" dirty="0">
              <a:latin typeface="Times New Roman" pitchFamily="18" charset="0"/>
              <a:cs typeface="Times New Roman" pitchFamily="18" charset="0"/>
            </a:endParaRPr>
          </a:p>
          <a:p>
            <a:endParaRPr lang="es-MX" b="1" dirty="0">
              <a:latin typeface="Times New Roman" pitchFamily="18" charset="0"/>
              <a:cs typeface="Times New Roman" pitchFamily="18" charset="0"/>
            </a:endParaRPr>
          </a:p>
          <a:p>
            <a:endParaRPr lang="es-MX" b="1" dirty="0">
              <a:latin typeface="Times New Roman" pitchFamily="18" charset="0"/>
              <a:cs typeface="Times New Roman" pitchFamily="18" charset="0"/>
            </a:endParaRPr>
          </a:p>
          <a:p>
            <a:endParaRPr lang="es-MX" b="1" dirty="0">
              <a:latin typeface="Times New Roman" pitchFamily="18" charset="0"/>
              <a:cs typeface="Times New Roman" pitchFamily="18" charset="0"/>
            </a:endParaRPr>
          </a:p>
          <a:p>
            <a:endParaRPr lang="es-MX" b="1" dirty="0">
              <a:latin typeface="Times New Roman" pitchFamily="18" charset="0"/>
              <a:cs typeface="Times New Roman" pitchFamily="18" charset="0"/>
            </a:endParaRPr>
          </a:p>
          <a:p>
            <a:r>
              <a:rPr lang="es-MX" b="1" dirty="0">
                <a:latin typeface="Times New Roman" pitchFamily="18" charset="0"/>
                <a:cs typeface="Times New Roman" pitchFamily="18" charset="0"/>
              </a:rPr>
              <a:t>y decimos que esta es una Onda Plana (OP), es decir, forman un plano que se propaga en la dirección perpendicular definida por el vector</a:t>
            </a:r>
          </a:p>
        </p:txBody>
      </p:sp>
      <p:sp>
        <p:nvSpPr>
          <p:cNvPr id="4" name="3 Rectángulo"/>
          <p:cNvSpPr/>
          <p:nvPr/>
        </p:nvSpPr>
        <p:spPr>
          <a:xfrm>
            <a:off x="3095901" y="952768"/>
            <a:ext cx="1940128" cy="604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5" name="Object 9"/>
          <p:cNvGraphicFramePr>
            <a:graphicFrameLocks noChangeAspect="1"/>
          </p:cNvGraphicFramePr>
          <p:nvPr/>
        </p:nvGraphicFramePr>
        <p:xfrm>
          <a:off x="3156366" y="1038797"/>
          <a:ext cx="1784126" cy="423085"/>
        </p:xfrm>
        <a:graphic>
          <a:graphicData uri="http://schemas.openxmlformats.org/presentationml/2006/ole">
            <mc:AlternateContent xmlns:mc="http://schemas.openxmlformats.org/markup-compatibility/2006">
              <mc:Choice xmlns:v="urn:schemas-microsoft-com:vml" Requires="v">
                <p:oleObj spid="_x0000_s285702" name="Ecuación" r:id="rId3" imgW="1143000" imgH="253800" progId="Equation.3">
                  <p:embed/>
                </p:oleObj>
              </mc:Choice>
              <mc:Fallback>
                <p:oleObj name="Ecuación" r:id="rId3" imgW="1143000" imgH="2538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366" y="1038797"/>
                        <a:ext cx="1784126" cy="423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627" name="Object 3"/>
          <p:cNvGraphicFramePr>
            <a:graphicFrameLocks noChangeAspect="1"/>
          </p:cNvGraphicFramePr>
          <p:nvPr/>
        </p:nvGraphicFramePr>
        <p:xfrm>
          <a:off x="5505119" y="2157813"/>
          <a:ext cx="1089025" cy="406400"/>
        </p:xfrm>
        <a:graphic>
          <a:graphicData uri="http://schemas.openxmlformats.org/presentationml/2006/ole">
            <mc:AlternateContent xmlns:mc="http://schemas.openxmlformats.org/markup-compatibility/2006">
              <mc:Choice xmlns:v="urn:schemas-microsoft-com:vml" Requires="v">
                <p:oleObj spid="_x0000_s285703" name="Ecuación" r:id="rId5" imgW="406080" imgH="152280" progId="Equation.3">
                  <p:embed/>
                </p:oleObj>
              </mc:Choice>
              <mc:Fallback>
                <p:oleObj name="Ecuación" r:id="rId5" imgW="406080" imgH="1522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5119" y="2157813"/>
                        <a:ext cx="10890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Marcador de número de diapositiva"/>
          <p:cNvSpPr>
            <a:spLocks noGrp="1"/>
          </p:cNvSpPr>
          <p:nvPr>
            <p:ph type="sldNum" sz="quarter" idx="12"/>
          </p:nvPr>
        </p:nvSpPr>
        <p:spPr/>
        <p:txBody>
          <a:bodyPr/>
          <a:lstStyle/>
          <a:p>
            <a:pPr>
              <a:defRPr/>
            </a:pPr>
            <a:fld id="{F183DF81-527E-4B76-942B-4763E387F4D7}" type="slidenum">
              <a:rPr lang="es-ES" smtClean="0"/>
              <a:pPr>
                <a:defRPr/>
              </a:pPr>
              <a:t>39</a:t>
            </a:fld>
            <a:endParaRPr lang="es-ES" dirty="0"/>
          </a:p>
        </p:txBody>
      </p:sp>
      <p:sp>
        <p:nvSpPr>
          <p:cNvPr id="16" name="15 Rectángulo"/>
          <p:cNvSpPr/>
          <p:nvPr/>
        </p:nvSpPr>
        <p:spPr>
          <a:xfrm>
            <a:off x="278016" y="2662040"/>
            <a:ext cx="8572560" cy="1200329"/>
          </a:xfrm>
          <a:prstGeom prst="rect">
            <a:avLst/>
          </a:prstGeom>
        </p:spPr>
        <p:txBody>
          <a:bodyPr wrap="square">
            <a:spAutoFit/>
          </a:bodyPr>
          <a:lstStyle/>
          <a:p>
            <a:pPr algn="just"/>
            <a:r>
              <a:rPr lang="es-MX" b="1" dirty="0">
                <a:latin typeface="Times New Roman" pitchFamily="18" charset="0"/>
                <a:cs typeface="Times New Roman" pitchFamily="18" charset="0"/>
              </a:rPr>
              <a:t>Estos dos campos constituyen una onda electromagnética (OEM) caracterizada por la longitud de onda </a:t>
            </a:r>
            <a:r>
              <a:rPr lang="es-MX" b="1" i="1" dirty="0">
                <a:latin typeface="Times New Roman" pitchFamily="18" charset="0"/>
                <a:cs typeface="Times New Roman" pitchFamily="18" charset="0"/>
                <a:sym typeface="Symbol"/>
              </a:rPr>
              <a:t></a:t>
            </a:r>
            <a:r>
              <a:rPr lang="es-MX" b="1" dirty="0">
                <a:latin typeface="Times New Roman" pitchFamily="18" charset="0"/>
                <a:cs typeface="Times New Roman" pitchFamily="18" charset="0"/>
                <a:sym typeface="Symbol"/>
              </a:rPr>
              <a:t> (m</a:t>
            </a:r>
            <a:r>
              <a:rPr lang="es-MX" b="1" baseline="30000" dirty="0">
                <a:latin typeface="Times New Roman" pitchFamily="18" charset="0"/>
                <a:cs typeface="Times New Roman" pitchFamily="18" charset="0"/>
                <a:sym typeface="Symbol"/>
              </a:rPr>
              <a:t>-1</a:t>
            </a:r>
            <a:r>
              <a:rPr lang="es-MX" b="1" dirty="0">
                <a:latin typeface="Times New Roman" pitchFamily="18" charset="0"/>
                <a:cs typeface="Times New Roman" pitchFamily="18" charset="0"/>
                <a:sym typeface="Symbol"/>
              </a:rPr>
              <a:t>) y la frecuencia </a:t>
            </a:r>
            <a:r>
              <a:rPr lang="es-MX" b="1" i="1" dirty="0">
                <a:latin typeface="Times New Roman" pitchFamily="18" charset="0"/>
                <a:cs typeface="Times New Roman" pitchFamily="18" charset="0"/>
                <a:sym typeface="Symbol"/>
              </a:rPr>
              <a:t>f</a:t>
            </a:r>
            <a:r>
              <a:rPr lang="es-MX" b="1" dirty="0">
                <a:latin typeface="Times New Roman" pitchFamily="18" charset="0"/>
                <a:cs typeface="Times New Roman" pitchFamily="18" charset="0"/>
                <a:sym typeface="Symbol"/>
              </a:rPr>
              <a:t> (s</a:t>
            </a:r>
            <a:r>
              <a:rPr lang="es-MX" b="1" baseline="30000" dirty="0">
                <a:latin typeface="Times New Roman" pitchFamily="18" charset="0"/>
                <a:cs typeface="Times New Roman" pitchFamily="18" charset="0"/>
                <a:sym typeface="Symbol"/>
              </a:rPr>
              <a:t>-1 </a:t>
            </a:r>
            <a:r>
              <a:rPr lang="es-MX" b="1" dirty="0">
                <a:latin typeface="Times New Roman" pitchFamily="18" charset="0"/>
                <a:cs typeface="Times New Roman" pitchFamily="18" charset="0"/>
                <a:sym typeface="Symbol"/>
              </a:rPr>
              <a:t>=Hz)</a:t>
            </a:r>
            <a:r>
              <a:rPr lang="es-MX" b="1" baseline="30000" dirty="0">
                <a:latin typeface="Times New Roman" pitchFamily="18" charset="0"/>
                <a:cs typeface="Times New Roman" pitchFamily="18" charset="0"/>
                <a:sym typeface="Symbol"/>
              </a:rPr>
              <a:t> </a:t>
            </a:r>
            <a:r>
              <a:rPr lang="es-MX" b="1" dirty="0">
                <a:latin typeface="Times New Roman" pitchFamily="18" charset="0"/>
                <a:cs typeface="Times New Roman" pitchFamily="18" charset="0"/>
                <a:sym typeface="Symbol"/>
              </a:rPr>
              <a:t>, tal que  </a:t>
            </a:r>
            <a:r>
              <a:rPr lang="es-MX" b="1" i="1" dirty="0">
                <a:latin typeface="Times New Roman" pitchFamily="18" charset="0"/>
                <a:cs typeface="Times New Roman" pitchFamily="18" charset="0"/>
                <a:sym typeface="Symbol"/>
              </a:rPr>
              <a:t></a:t>
            </a:r>
            <a:r>
              <a:rPr lang="es-MX" b="1" dirty="0">
                <a:latin typeface="Times New Roman" pitchFamily="18" charset="0"/>
                <a:cs typeface="Times New Roman" pitchFamily="18" charset="0"/>
                <a:sym typeface="Symbol"/>
              </a:rPr>
              <a:t> </a:t>
            </a:r>
            <a:r>
              <a:rPr lang="es-MX" b="1" i="1" dirty="0">
                <a:latin typeface="Times New Roman" pitchFamily="18" charset="0"/>
                <a:cs typeface="Times New Roman" pitchFamily="18" charset="0"/>
                <a:sym typeface="Symbol"/>
              </a:rPr>
              <a:t>f = c</a:t>
            </a:r>
            <a:r>
              <a:rPr lang="es-MX" b="1" dirty="0">
                <a:latin typeface="Times New Roman" pitchFamily="18" charset="0"/>
                <a:cs typeface="Times New Roman" pitchFamily="18" charset="0"/>
                <a:sym typeface="Symbol"/>
              </a:rPr>
              <a:t> (velocidad de la luz). Tanto </a:t>
            </a:r>
            <a:r>
              <a:rPr lang="es-MX" b="1" i="1" dirty="0">
                <a:latin typeface="Times New Roman" pitchFamily="18" charset="0"/>
                <a:cs typeface="Times New Roman" pitchFamily="18" charset="0"/>
                <a:sym typeface="Symbol"/>
              </a:rPr>
              <a:t></a:t>
            </a:r>
            <a:r>
              <a:rPr lang="es-MX" b="1" dirty="0">
                <a:latin typeface="Times New Roman" pitchFamily="18" charset="0"/>
                <a:cs typeface="Times New Roman" pitchFamily="18" charset="0"/>
                <a:sym typeface="Symbol"/>
              </a:rPr>
              <a:t> como </a:t>
            </a:r>
            <a:r>
              <a:rPr lang="es-MX" b="1" i="1" dirty="0">
                <a:latin typeface="Times New Roman" pitchFamily="18" charset="0"/>
                <a:cs typeface="Times New Roman" pitchFamily="18" charset="0"/>
                <a:sym typeface="Symbol"/>
              </a:rPr>
              <a:t>f</a:t>
            </a:r>
            <a:r>
              <a:rPr lang="es-MX" b="1" dirty="0">
                <a:latin typeface="Times New Roman" pitchFamily="18" charset="0"/>
                <a:cs typeface="Times New Roman" pitchFamily="18" charset="0"/>
                <a:sym typeface="Symbol"/>
              </a:rPr>
              <a:t> forman secuencias de bandas llamadas bandas EM, que forman el espectro EM</a:t>
            </a:r>
          </a:p>
        </p:txBody>
      </p:sp>
      <p:grpSp>
        <p:nvGrpSpPr>
          <p:cNvPr id="20" name="Group 36"/>
          <p:cNvGrpSpPr>
            <a:grpSpLocks/>
          </p:cNvGrpSpPr>
          <p:nvPr/>
        </p:nvGrpSpPr>
        <p:grpSpPr bwMode="auto">
          <a:xfrm>
            <a:off x="914401" y="4148920"/>
            <a:ext cx="7055892" cy="2207430"/>
            <a:chOff x="185" y="1935"/>
            <a:chExt cx="3895" cy="1786"/>
          </a:xfrm>
        </p:grpSpPr>
        <p:grpSp>
          <p:nvGrpSpPr>
            <p:cNvPr id="21" name="Group 33"/>
            <p:cNvGrpSpPr>
              <a:grpSpLocks/>
            </p:cNvGrpSpPr>
            <p:nvPr/>
          </p:nvGrpSpPr>
          <p:grpSpPr bwMode="auto">
            <a:xfrm>
              <a:off x="185" y="1935"/>
              <a:ext cx="3895" cy="1786"/>
              <a:chOff x="185" y="1935"/>
              <a:chExt cx="3895" cy="1786"/>
            </a:xfrm>
          </p:grpSpPr>
          <p:sp>
            <p:nvSpPr>
              <p:cNvPr id="24" name="Text Box 3"/>
              <p:cNvSpPr txBox="1">
                <a:spLocks noChangeArrowheads="1"/>
              </p:cNvSpPr>
              <p:nvPr/>
            </p:nvSpPr>
            <p:spPr bwMode="auto">
              <a:xfrm>
                <a:off x="1514" y="2132"/>
                <a:ext cx="87" cy="310"/>
              </a:xfrm>
              <a:prstGeom prst="rect">
                <a:avLst/>
              </a:prstGeom>
              <a:noFill/>
              <a:ln w="9525">
                <a:noFill/>
                <a:miter lim="800000"/>
                <a:headEnd/>
                <a:tailEnd/>
              </a:ln>
              <a:effectLst/>
            </p:spPr>
            <p:txBody>
              <a:bodyPr wrap="none">
                <a:spAutoFit/>
              </a:bodyPr>
              <a:lstStyle/>
              <a:p>
                <a:endParaRPr lang="es-VE" b="1">
                  <a:effectLst>
                    <a:outerShdw blurRad="38100" dist="38100" dir="2700000" algn="tl">
                      <a:srgbClr val="000000"/>
                    </a:outerShdw>
                  </a:effectLst>
                </a:endParaRPr>
              </a:p>
            </p:txBody>
          </p:sp>
          <p:sp>
            <p:nvSpPr>
              <p:cNvPr id="25" name="Text Box 10"/>
              <p:cNvSpPr txBox="1">
                <a:spLocks noChangeArrowheads="1"/>
              </p:cNvSpPr>
              <p:nvPr/>
            </p:nvSpPr>
            <p:spPr bwMode="auto">
              <a:xfrm>
                <a:off x="1456" y="2828"/>
                <a:ext cx="87" cy="310"/>
              </a:xfrm>
              <a:prstGeom prst="rect">
                <a:avLst/>
              </a:prstGeom>
              <a:noFill/>
              <a:ln w="9525">
                <a:noFill/>
                <a:miter lim="800000"/>
                <a:headEnd/>
                <a:tailEnd/>
              </a:ln>
              <a:effectLst/>
            </p:spPr>
            <p:txBody>
              <a:bodyPr wrap="none">
                <a:spAutoFit/>
              </a:bodyPr>
              <a:lstStyle/>
              <a:p>
                <a:endParaRPr lang="es-VE" b="1">
                  <a:effectLst>
                    <a:outerShdw blurRad="38100" dist="38100" dir="2700000" algn="tl">
                      <a:srgbClr val="000000"/>
                    </a:outerShdw>
                  </a:effectLst>
                </a:endParaRPr>
              </a:p>
            </p:txBody>
          </p:sp>
          <p:sp>
            <p:nvSpPr>
              <p:cNvPr id="26" name="Text Box 12"/>
              <p:cNvSpPr txBox="1">
                <a:spLocks noChangeArrowheads="1"/>
              </p:cNvSpPr>
              <p:nvPr/>
            </p:nvSpPr>
            <p:spPr bwMode="auto">
              <a:xfrm>
                <a:off x="1094" y="2902"/>
                <a:ext cx="87" cy="310"/>
              </a:xfrm>
              <a:prstGeom prst="rect">
                <a:avLst/>
              </a:prstGeom>
              <a:noFill/>
              <a:ln w="9525">
                <a:noFill/>
                <a:miter lim="800000"/>
                <a:headEnd/>
                <a:tailEnd/>
              </a:ln>
              <a:effectLst/>
            </p:spPr>
            <p:txBody>
              <a:bodyPr wrap="none">
                <a:spAutoFit/>
              </a:bodyPr>
              <a:lstStyle/>
              <a:p>
                <a:endParaRPr lang="es-VE" b="1">
                  <a:effectLst>
                    <a:outerShdw blurRad="38100" dist="38100" dir="2700000" algn="tl">
                      <a:srgbClr val="000000"/>
                    </a:outerShdw>
                  </a:effectLst>
                </a:endParaRPr>
              </a:p>
            </p:txBody>
          </p:sp>
          <p:pic>
            <p:nvPicPr>
              <p:cNvPr id="27" name="Picture 13" descr="C:\Mis documentos\Mis imágenes\espectro_em2.bmp"/>
              <p:cNvPicPr>
                <a:picLocks noChangeAspect="1" noChangeArrowheads="1"/>
              </p:cNvPicPr>
              <p:nvPr/>
            </p:nvPicPr>
            <p:blipFill>
              <a:blip r:embed="rId7"/>
              <a:srcRect/>
              <a:stretch>
                <a:fillRect/>
              </a:stretch>
            </p:blipFill>
            <p:spPr bwMode="auto">
              <a:xfrm>
                <a:off x="185" y="1935"/>
                <a:ext cx="3895" cy="1786"/>
              </a:xfrm>
              <a:prstGeom prst="rect">
                <a:avLst/>
              </a:prstGeom>
              <a:noFill/>
            </p:spPr>
          </p:pic>
          <p:sp>
            <p:nvSpPr>
              <p:cNvPr id="28" name="Line 16"/>
              <p:cNvSpPr>
                <a:spLocks noChangeShapeType="1"/>
              </p:cNvSpPr>
              <p:nvPr/>
            </p:nvSpPr>
            <p:spPr bwMode="auto">
              <a:xfrm>
                <a:off x="1962" y="3058"/>
                <a:ext cx="348" cy="0"/>
              </a:xfrm>
              <a:prstGeom prst="line">
                <a:avLst/>
              </a:prstGeom>
              <a:noFill/>
              <a:ln w="12700">
                <a:solidFill>
                  <a:schemeClr val="bg2"/>
                </a:solidFill>
                <a:round/>
                <a:headEnd type="triangle" w="sm" len="sm"/>
                <a:tailEnd type="triangle" w="sm" len="sm"/>
              </a:ln>
              <a:effectLst/>
            </p:spPr>
            <p:txBody>
              <a:bodyPr wrap="none"/>
              <a:lstStyle/>
              <a:p>
                <a:endParaRPr lang="es-VE"/>
              </a:p>
            </p:txBody>
          </p:sp>
          <p:sp>
            <p:nvSpPr>
              <p:cNvPr id="29" name="Text Box 17"/>
              <p:cNvSpPr txBox="1">
                <a:spLocks noChangeArrowheads="1"/>
              </p:cNvSpPr>
              <p:nvPr/>
            </p:nvSpPr>
            <p:spPr bwMode="auto">
              <a:xfrm rot="16200000">
                <a:off x="1862" y="2848"/>
                <a:ext cx="451" cy="124"/>
              </a:xfrm>
              <a:prstGeom prst="rect">
                <a:avLst/>
              </a:prstGeom>
              <a:noFill/>
              <a:ln w="9525">
                <a:noFill/>
                <a:miter lim="800000"/>
                <a:headEnd/>
                <a:tailEnd/>
              </a:ln>
              <a:effectLst/>
            </p:spPr>
            <p:txBody>
              <a:bodyPr wrap="none">
                <a:spAutoFit/>
              </a:bodyPr>
              <a:lstStyle/>
              <a:p>
                <a:r>
                  <a:rPr lang="es-MX" sz="1100" b="1">
                    <a:solidFill>
                      <a:schemeClr val="bg2"/>
                    </a:solidFill>
                  </a:rPr>
                  <a:t>radar</a:t>
                </a:r>
                <a:endParaRPr lang="es-ES" sz="1100" b="1">
                  <a:solidFill>
                    <a:schemeClr val="bg2"/>
                  </a:solidFill>
                </a:endParaRPr>
              </a:p>
            </p:txBody>
          </p:sp>
          <p:sp>
            <p:nvSpPr>
              <p:cNvPr id="30" name="Line 18"/>
              <p:cNvSpPr>
                <a:spLocks noChangeShapeType="1"/>
              </p:cNvSpPr>
              <p:nvPr/>
            </p:nvSpPr>
            <p:spPr bwMode="auto">
              <a:xfrm>
                <a:off x="2230" y="2974"/>
                <a:ext cx="278" cy="0"/>
              </a:xfrm>
              <a:prstGeom prst="line">
                <a:avLst/>
              </a:prstGeom>
              <a:noFill/>
              <a:ln w="12700">
                <a:solidFill>
                  <a:schemeClr val="bg2"/>
                </a:solidFill>
                <a:round/>
                <a:headEnd type="triangle" w="sm" len="sm"/>
                <a:tailEnd type="triangle" w="sm" len="sm"/>
              </a:ln>
              <a:effectLst/>
            </p:spPr>
            <p:txBody>
              <a:bodyPr wrap="none"/>
              <a:lstStyle/>
              <a:p>
                <a:endParaRPr lang="es-VE"/>
              </a:p>
            </p:txBody>
          </p:sp>
          <p:sp>
            <p:nvSpPr>
              <p:cNvPr id="31" name="Line 19"/>
              <p:cNvSpPr>
                <a:spLocks noChangeShapeType="1"/>
              </p:cNvSpPr>
              <p:nvPr/>
            </p:nvSpPr>
            <p:spPr bwMode="auto">
              <a:xfrm>
                <a:off x="2304" y="2742"/>
                <a:ext cx="0" cy="576"/>
              </a:xfrm>
              <a:prstGeom prst="line">
                <a:avLst/>
              </a:prstGeom>
              <a:noFill/>
              <a:ln w="12700">
                <a:solidFill>
                  <a:schemeClr val="hlink"/>
                </a:solidFill>
                <a:round/>
                <a:headEnd/>
                <a:tailEnd/>
              </a:ln>
              <a:effectLst/>
            </p:spPr>
            <p:txBody>
              <a:bodyPr wrap="none"/>
              <a:lstStyle/>
              <a:p>
                <a:endParaRPr lang="es-VE"/>
              </a:p>
            </p:txBody>
          </p:sp>
          <p:sp>
            <p:nvSpPr>
              <p:cNvPr id="32" name="Text Box 21"/>
              <p:cNvSpPr txBox="1">
                <a:spLocks noChangeArrowheads="1"/>
              </p:cNvSpPr>
              <p:nvPr/>
            </p:nvSpPr>
            <p:spPr bwMode="auto">
              <a:xfrm rot="16200000">
                <a:off x="2228" y="2788"/>
                <a:ext cx="307" cy="124"/>
              </a:xfrm>
              <a:prstGeom prst="rect">
                <a:avLst/>
              </a:prstGeom>
              <a:noFill/>
              <a:ln w="9525">
                <a:noFill/>
                <a:miter lim="800000"/>
                <a:headEnd/>
                <a:tailEnd/>
              </a:ln>
              <a:effectLst/>
            </p:spPr>
            <p:txBody>
              <a:bodyPr wrap="none">
                <a:spAutoFit/>
              </a:bodyPr>
              <a:lstStyle/>
              <a:p>
                <a:r>
                  <a:rPr lang="es-MX" sz="1100" b="1">
                    <a:solidFill>
                      <a:schemeClr val="bg2"/>
                    </a:solidFill>
                  </a:rPr>
                  <a:t>TV</a:t>
                </a:r>
                <a:endParaRPr lang="es-ES" sz="1100" b="1">
                  <a:solidFill>
                    <a:schemeClr val="bg2"/>
                  </a:solidFill>
                </a:endParaRPr>
              </a:p>
            </p:txBody>
          </p:sp>
          <p:sp>
            <p:nvSpPr>
              <p:cNvPr id="33" name="Line 22"/>
              <p:cNvSpPr>
                <a:spLocks noChangeShapeType="1"/>
              </p:cNvSpPr>
              <p:nvPr/>
            </p:nvSpPr>
            <p:spPr bwMode="auto">
              <a:xfrm>
                <a:off x="2688" y="3082"/>
                <a:ext cx="378" cy="0"/>
              </a:xfrm>
              <a:prstGeom prst="line">
                <a:avLst/>
              </a:prstGeom>
              <a:noFill/>
              <a:ln w="12700">
                <a:solidFill>
                  <a:schemeClr val="bg2"/>
                </a:solidFill>
                <a:round/>
                <a:headEnd type="triangle" w="sm" len="sm"/>
                <a:tailEnd type="triangle" w="sm" len="sm"/>
              </a:ln>
              <a:effectLst/>
            </p:spPr>
            <p:txBody>
              <a:bodyPr wrap="none"/>
              <a:lstStyle/>
              <a:p>
                <a:endParaRPr lang="es-VE"/>
              </a:p>
            </p:txBody>
          </p:sp>
          <p:sp>
            <p:nvSpPr>
              <p:cNvPr id="34" name="Line 25"/>
              <p:cNvSpPr>
                <a:spLocks noChangeShapeType="1"/>
              </p:cNvSpPr>
              <p:nvPr/>
            </p:nvSpPr>
            <p:spPr bwMode="auto">
              <a:xfrm>
                <a:off x="2232" y="2742"/>
                <a:ext cx="0" cy="576"/>
              </a:xfrm>
              <a:prstGeom prst="line">
                <a:avLst/>
              </a:prstGeom>
              <a:noFill/>
              <a:ln w="12700">
                <a:solidFill>
                  <a:schemeClr val="hlink"/>
                </a:solidFill>
                <a:round/>
                <a:headEnd/>
                <a:tailEnd/>
              </a:ln>
              <a:effectLst/>
            </p:spPr>
            <p:txBody>
              <a:bodyPr wrap="none"/>
              <a:lstStyle/>
              <a:p>
                <a:endParaRPr lang="es-VE"/>
              </a:p>
            </p:txBody>
          </p:sp>
          <p:sp>
            <p:nvSpPr>
              <p:cNvPr id="35" name="Line 26"/>
              <p:cNvSpPr>
                <a:spLocks noChangeShapeType="1"/>
              </p:cNvSpPr>
              <p:nvPr/>
            </p:nvSpPr>
            <p:spPr bwMode="auto">
              <a:xfrm>
                <a:off x="2508" y="2748"/>
                <a:ext cx="0" cy="576"/>
              </a:xfrm>
              <a:prstGeom prst="line">
                <a:avLst/>
              </a:prstGeom>
              <a:noFill/>
              <a:ln w="12700">
                <a:solidFill>
                  <a:schemeClr val="hlink"/>
                </a:solidFill>
                <a:round/>
                <a:headEnd/>
                <a:tailEnd/>
              </a:ln>
              <a:effectLst/>
            </p:spPr>
            <p:txBody>
              <a:bodyPr wrap="none"/>
              <a:lstStyle/>
              <a:p>
                <a:endParaRPr lang="es-VE"/>
              </a:p>
            </p:txBody>
          </p:sp>
          <p:sp>
            <p:nvSpPr>
              <p:cNvPr id="36" name="Line 27"/>
              <p:cNvSpPr>
                <a:spLocks noChangeShapeType="1"/>
              </p:cNvSpPr>
              <p:nvPr/>
            </p:nvSpPr>
            <p:spPr bwMode="auto">
              <a:xfrm>
                <a:off x="2688" y="2742"/>
                <a:ext cx="0" cy="576"/>
              </a:xfrm>
              <a:prstGeom prst="line">
                <a:avLst/>
              </a:prstGeom>
              <a:noFill/>
              <a:ln w="12700">
                <a:solidFill>
                  <a:schemeClr val="hlink"/>
                </a:solidFill>
                <a:round/>
                <a:headEnd/>
                <a:tailEnd/>
              </a:ln>
              <a:effectLst/>
            </p:spPr>
            <p:txBody>
              <a:bodyPr wrap="none"/>
              <a:lstStyle/>
              <a:p>
                <a:endParaRPr lang="es-VE"/>
              </a:p>
            </p:txBody>
          </p:sp>
          <p:sp>
            <p:nvSpPr>
              <p:cNvPr id="37" name="Line 28"/>
              <p:cNvSpPr>
                <a:spLocks noChangeShapeType="1"/>
              </p:cNvSpPr>
              <p:nvPr/>
            </p:nvSpPr>
            <p:spPr bwMode="auto">
              <a:xfrm>
                <a:off x="3066" y="2748"/>
                <a:ext cx="0" cy="576"/>
              </a:xfrm>
              <a:prstGeom prst="line">
                <a:avLst/>
              </a:prstGeom>
              <a:noFill/>
              <a:ln w="12700">
                <a:solidFill>
                  <a:schemeClr val="hlink"/>
                </a:solidFill>
                <a:round/>
                <a:headEnd/>
                <a:tailEnd/>
              </a:ln>
              <a:effectLst/>
            </p:spPr>
            <p:txBody>
              <a:bodyPr wrap="none"/>
              <a:lstStyle/>
              <a:p>
                <a:endParaRPr lang="es-VE"/>
              </a:p>
            </p:txBody>
          </p:sp>
          <p:sp>
            <p:nvSpPr>
              <p:cNvPr id="38" name="Text Box 29"/>
              <p:cNvSpPr txBox="1">
                <a:spLocks noChangeArrowheads="1"/>
              </p:cNvSpPr>
              <p:nvPr/>
            </p:nvSpPr>
            <p:spPr bwMode="auto">
              <a:xfrm rot="16200000">
                <a:off x="2657" y="2824"/>
                <a:ext cx="445" cy="124"/>
              </a:xfrm>
              <a:prstGeom prst="rect">
                <a:avLst/>
              </a:prstGeom>
              <a:noFill/>
              <a:ln w="9525">
                <a:noFill/>
                <a:miter lim="800000"/>
                <a:headEnd/>
                <a:tailEnd/>
              </a:ln>
              <a:effectLst/>
            </p:spPr>
            <p:txBody>
              <a:bodyPr wrap="none">
                <a:spAutoFit/>
              </a:bodyPr>
              <a:lstStyle/>
              <a:p>
                <a:r>
                  <a:rPr lang="es-MX" sz="1100" b="1">
                    <a:solidFill>
                      <a:schemeClr val="bg2"/>
                    </a:solidFill>
                  </a:rPr>
                  <a:t>radio</a:t>
                </a:r>
                <a:endParaRPr lang="es-ES" sz="1100" b="1">
                  <a:solidFill>
                    <a:schemeClr val="bg2"/>
                  </a:solidFill>
                </a:endParaRPr>
              </a:p>
            </p:txBody>
          </p:sp>
        </p:grpSp>
        <p:sp>
          <p:nvSpPr>
            <p:cNvPr id="22" name="Text Box 34"/>
            <p:cNvSpPr txBox="1">
              <a:spLocks noChangeArrowheads="1"/>
            </p:cNvSpPr>
            <p:nvPr/>
          </p:nvSpPr>
          <p:spPr bwMode="auto">
            <a:xfrm rot="5400000">
              <a:off x="2077" y="2212"/>
              <a:ext cx="385" cy="131"/>
            </a:xfrm>
            <a:prstGeom prst="rect">
              <a:avLst/>
            </a:prstGeom>
            <a:noFill/>
            <a:ln w="9525">
              <a:noFill/>
              <a:miter lim="800000"/>
              <a:headEnd/>
              <a:tailEnd/>
            </a:ln>
            <a:effectLst/>
          </p:spPr>
          <p:txBody>
            <a:bodyPr wrap="none">
              <a:spAutoFit/>
            </a:bodyPr>
            <a:lstStyle/>
            <a:p>
              <a:r>
                <a:rPr lang="es-MX" sz="1200" b="1">
                  <a:solidFill>
                    <a:schemeClr val="bg2"/>
                  </a:solidFill>
                </a:rPr>
                <a:t>MW</a:t>
              </a:r>
              <a:endParaRPr lang="es-ES" sz="1200" b="1">
                <a:solidFill>
                  <a:schemeClr val="bg2"/>
                </a:solidFill>
              </a:endParaRPr>
            </a:p>
          </p:txBody>
        </p:sp>
        <p:sp>
          <p:nvSpPr>
            <p:cNvPr id="23" name="Line 35"/>
            <p:cNvSpPr>
              <a:spLocks noChangeShapeType="1"/>
            </p:cNvSpPr>
            <p:nvPr/>
          </p:nvSpPr>
          <p:spPr bwMode="auto">
            <a:xfrm>
              <a:off x="2264" y="2420"/>
              <a:ext cx="4" cy="308"/>
            </a:xfrm>
            <a:prstGeom prst="line">
              <a:avLst/>
            </a:prstGeom>
            <a:noFill/>
            <a:ln w="9525">
              <a:solidFill>
                <a:schemeClr val="hlink"/>
              </a:solidFill>
              <a:round/>
              <a:headEnd/>
              <a:tailEnd type="triangle" w="sm" len="sm"/>
            </a:ln>
            <a:effectLst/>
          </p:spPr>
          <p:txBody>
            <a:bodyPr wrap="none"/>
            <a:lstStyle/>
            <a:p>
              <a:endParaRPr lang="es-VE"/>
            </a:p>
          </p:txBody>
        </p:sp>
      </p:gr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73390" y="285728"/>
            <a:ext cx="7386393" cy="923330"/>
          </a:xfrm>
          <a:prstGeom prst="rect">
            <a:avLst/>
          </a:prstGeom>
          <a:noFill/>
          <a:ln w="9525">
            <a:noFill/>
            <a:miter lim="800000"/>
            <a:headEnd/>
            <a:tailEnd/>
          </a:ln>
          <a:effectLst/>
        </p:spPr>
        <p:txBody>
          <a:bodyPr wrap="square">
            <a:spAutoFit/>
          </a:bodyPr>
          <a:lstStyle/>
          <a:p>
            <a:pPr marL="457200" indent="-457200" algn="just">
              <a:defRPr/>
            </a:pPr>
            <a:r>
              <a:rPr lang="es-ES" b="1" dirty="0">
                <a:latin typeface="Times New Roman" pitchFamily="18" charset="0"/>
                <a:cs typeface="Times New Roman" pitchFamily="18" charset="0"/>
              </a:rPr>
              <a:t>Estos resultados parecen ser generales, sin embargo, en los años de 1830 </a:t>
            </a:r>
          </a:p>
          <a:p>
            <a:pPr marL="457200" indent="-457200" algn="just">
              <a:defRPr/>
            </a:pPr>
            <a:r>
              <a:rPr lang="es-ES" b="1" dirty="0">
                <a:latin typeface="Times New Roman" pitchFamily="18" charset="0"/>
                <a:cs typeface="Times New Roman" pitchFamily="18" charset="0"/>
              </a:rPr>
              <a:t>Michael </a:t>
            </a:r>
            <a:r>
              <a:rPr lang="es-ES" b="1" dirty="0" err="1">
                <a:latin typeface="Times New Roman" pitchFamily="18" charset="0"/>
                <a:cs typeface="Times New Roman" pitchFamily="18" charset="0"/>
              </a:rPr>
              <a:t>Faraday</a:t>
            </a:r>
            <a:r>
              <a:rPr lang="es-ES" b="1" dirty="0">
                <a:latin typeface="Times New Roman" pitchFamily="18" charset="0"/>
                <a:cs typeface="Times New Roman" pitchFamily="18" charset="0"/>
              </a:rPr>
              <a:t> realizó uno de los descubrimientos más importantes en </a:t>
            </a:r>
          </a:p>
          <a:p>
            <a:pPr marL="457200" indent="-457200" algn="just">
              <a:defRPr/>
            </a:pPr>
            <a:r>
              <a:rPr lang="es-ES" b="1" dirty="0">
                <a:latin typeface="Times New Roman" pitchFamily="18" charset="0"/>
                <a:cs typeface="Times New Roman" pitchFamily="18" charset="0"/>
              </a:rPr>
              <a:t>la historia de la Física Experimental. </a:t>
            </a:r>
          </a:p>
        </p:txBody>
      </p:sp>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4</a:t>
            </a:fld>
            <a:endParaRPr lang="es-ES" dirty="0"/>
          </a:p>
        </p:txBody>
      </p:sp>
      <p:sp>
        <p:nvSpPr>
          <p:cNvPr id="25" name="Text Box 8"/>
          <p:cNvSpPr txBox="1">
            <a:spLocks noChangeArrowheads="1"/>
          </p:cNvSpPr>
          <p:nvPr/>
        </p:nvSpPr>
        <p:spPr bwMode="auto">
          <a:xfrm>
            <a:off x="673390" y="1545550"/>
            <a:ext cx="8013410" cy="1477328"/>
          </a:xfrm>
          <a:prstGeom prst="rect">
            <a:avLst/>
          </a:prstGeom>
          <a:noFill/>
          <a:ln w="9525">
            <a:noFill/>
            <a:miter lim="800000"/>
            <a:headEnd/>
            <a:tailEnd/>
          </a:ln>
          <a:effectLst/>
        </p:spPr>
        <p:txBody>
          <a:bodyPr wrap="square">
            <a:spAutoFit/>
          </a:bodyPr>
          <a:lstStyle/>
          <a:p>
            <a:pPr marL="457200" indent="-457200" algn="just">
              <a:defRPr/>
            </a:pPr>
            <a:r>
              <a:rPr lang="es-ES" b="1" dirty="0">
                <a:latin typeface="Times New Roman" pitchFamily="18" charset="0"/>
                <a:cs typeface="Times New Roman" pitchFamily="18" charset="0"/>
              </a:rPr>
              <a:t>Experimentando con circuitos cerrados. </a:t>
            </a:r>
            <a:r>
              <a:rPr lang="es-ES" b="1" dirty="0" err="1">
                <a:latin typeface="Times New Roman" pitchFamily="18" charset="0"/>
                <a:cs typeface="Times New Roman" pitchFamily="18" charset="0"/>
              </a:rPr>
              <a:t>Faraday</a:t>
            </a:r>
            <a:r>
              <a:rPr lang="es-ES" b="1" dirty="0">
                <a:latin typeface="Times New Roman" pitchFamily="18" charset="0"/>
                <a:cs typeface="Times New Roman" pitchFamily="18" charset="0"/>
              </a:rPr>
              <a:t> introdujo un imán</a:t>
            </a:r>
          </a:p>
          <a:p>
            <a:pPr marL="457200" indent="-457200" algn="just">
              <a:defRPr/>
            </a:pPr>
            <a:r>
              <a:rPr lang="es-ES" b="1" dirty="0">
                <a:latin typeface="Times New Roman" pitchFamily="18" charset="0"/>
                <a:cs typeface="Times New Roman" pitchFamily="18" charset="0"/>
              </a:rPr>
              <a:t>repetidamente dentro de una bobina conectada a un galvanómetro. </a:t>
            </a:r>
          </a:p>
          <a:p>
            <a:pPr marL="457200" indent="-457200" algn="just">
              <a:defRPr/>
            </a:pPr>
            <a:r>
              <a:rPr lang="es-ES" b="1" dirty="0">
                <a:latin typeface="Times New Roman" pitchFamily="18" charset="0"/>
                <a:cs typeface="Times New Roman" pitchFamily="18" charset="0"/>
              </a:rPr>
              <a:t>Observó que en presencia de un campo variable se mide una corriente, </a:t>
            </a:r>
          </a:p>
          <a:p>
            <a:pPr marL="457200" indent="-457200" algn="just">
              <a:defRPr/>
            </a:pPr>
            <a:r>
              <a:rPr lang="es-ES" b="1" dirty="0">
                <a:latin typeface="Times New Roman" pitchFamily="18" charset="0"/>
                <a:cs typeface="Times New Roman" pitchFamily="18" charset="0"/>
              </a:rPr>
              <a:t>aun en ausencia de la batería. Esto inmediatamente sugirió a </a:t>
            </a:r>
            <a:r>
              <a:rPr lang="es-ES" b="1" dirty="0" err="1">
                <a:latin typeface="Times New Roman" pitchFamily="18" charset="0"/>
                <a:cs typeface="Times New Roman" pitchFamily="18" charset="0"/>
              </a:rPr>
              <a:t>Faraday</a:t>
            </a:r>
            <a:r>
              <a:rPr lang="es-ES" b="1" dirty="0">
                <a:latin typeface="Times New Roman" pitchFamily="18" charset="0"/>
                <a:cs typeface="Times New Roman" pitchFamily="18" charset="0"/>
              </a:rPr>
              <a:t> </a:t>
            </a:r>
          </a:p>
          <a:p>
            <a:pPr marL="457200" indent="-457200" algn="just">
              <a:defRPr/>
            </a:pPr>
            <a:r>
              <a:rPr lang="es-ES" b="1" dirty="0">
                <a:latin typeface="Times New Roman" pitchFamily="18" charset="0"/>
                <a:cs typeface="Times New Roman" pitchFamily="18" charset="0"/>
              </a:rPr>
              <a:t>que el campo eléctrico ya no es </a:t>
            </a:r>
            <a:r>
              <a:rPr lang="es-ES" b="1" dirty="0" err="1">
                <a:latin typeface="Times New Roman" pitchFamily="18" charset="0"/>
                <a:cs typeface="Times New Roman" pitchFamily="18" charset="0"/>
              </a:rPr>
              <a:t>irrotacional</a:t>
            </a:r>
            <a:r>
              <a:rPr lang="es-ES" b="1" dirty="0">
                <a:latin typeface="Times New Roman" pitchFamily="18" charset="0"/>
                <a:cs typeface="Times New Roman" pitchFamily="18" charset="0"/>
              </a:rPr>
              <a:t> ni conservativo, es decir,</a:t>
            </a:r>
          </a:p>
        </p:txBody>
      </p:sp>
      <p:graphicFrame>
        <p:nvGraphicFramePr>
          <p:cNvPr id="228358" name="Object 6"/>
          <p:cNvGraphicFramePr>
            <a:graphicFrameLocks noChangeAspect="1"/>
          </p:cNvGraphicFramePr>
          <p:nvPr/>
        </p:nvGraphicFramePr>
        <p:xfrm>
          <a:off x="3158941" y="3404824"/>
          <a:ext cx="1841500" cy="590550"/>
        </p:xfrm>
        <a:graphic>
          <a:graphicData uri="http://schemas.openxmlformats.org/presentationml/2006/ole">
            <mc:AlternateContent xmlns:mc="http://schemas.openxmlformats.org/markup-compatibility/2006">
              <mc:Choice xmlns:v="urn:schemas-microsoft-com:vml" Requires="v">
                <p:oleObj spid="_x0000_s228364" name="Ecuación" r:id="rId3" imgW="1104840" imgH="380880" progId="Equation.3">
                  <p:embed/>
                </p:oleObj>
              </mc:Choice>
              <mc:Fallback>
                <p:oleObj name="Ecuación" r:id="rId3" imgW="1104840" imgH="38088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941" y="3404824"/>
                        <a:ext cx="18415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9" name="Object 7"/>
          <p:cNvGraphicFramePr>
            <a:graphicFrameLocks noChangeAspect="1"/>
          </p:cNvGraphicFramePr>
          <p:nvPr/>
        </p:nvGraphicFramePr>
        <p:xfrm>
          <a:off x="4217034" y="3956410"/>
          <a:ext cx="1194529" cy="378689"/>
        </p:xfrm>
        <a:graphic>
          <a:graphicData uri="http://schemas.openxmlformats.org/presentationml/2006/ole">
            <mc:AlternateContent xmlns:mc="http://schemas.openxmlformats.org/markup-compatibility/2006">
              <mc:Choice xmlns:v="urn:schemas-microsoft-com:vml" Requires="v">
                <p:oleObj spid="_x0000_s228365" name="Ecuación" r:id="rId5" imgW="838080" imgH="241200" progId="Equation.3">
                  <p:embed/>
                </p:oleObj>
              </mc:Choice>
              <mc:Fallback>
                <p:oleObj name="Ecuación" r:id="rId5" imgW="838080" imgH="2412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7034" y="3956410"/>
                        <a:ext cx="1194529" cy="3786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60" name="Object 8"/>
          <p:cNvGraphicFramePr>
            <a:graphicFrameLocks noChangeAspect="1"/>
          </p:cNvGraphicFramePr>
          <p:nvPr/>
        </p:nvGraphicFramePr>
        <p:xfrm>
          <a:off x="2643797" y="3956410"/>
          <a:ext cx="1030288" cy="339725"/>
        </p:xfrm>
        <a:graphic>
          <a:graphicData uri="http://schemas.openxmlformats.org/presentationml/2006/ole">
            <mc:AlternateContent xmlns:mc="http://schemas.openxmlformats.org/markup-compatibility/2006">
              <mc:Choice xmlns:v="urn:schemas-microsoft-com:vml" Requires="v">
                <p:oleObj spid="_x0000_s228366" name="Ecuación" r:id="rId7" imgW="609480" imgH="215640" progId="Equation.3">
                  <p:embed/>
                </p:oleObj>
              </mc:Choice>
              <mc:Fallback>
                <p:oleObj name="Ecuación" r:id="rId7" imgW="609480" imgH="2156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797" y="3956410"/>
                        <a:ext cx="1030288"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8"/>
          <p:cNvSpPr txBox="1">
            <a:spLocks noChangeArrowheads="1"/>
          </p:cNvSpPr>
          <p:nvPr/>
        </p:nvSpPr>
        <p:spPr bwMode="auto">
          <a:xfrm>
            <a:off x="673390" y="4795025"/>
            <a:ext cx="8013410" cy="646331"/>
          </a:xfrm>
          <a:prstGeom prst="rect">
            <a:avLst/>
          </a:prstGeom>
          <a:noFill/>
          <a:ln w="9525">
            <a:noFill/>
            <a:miter lim="800000"/>
            <a:headEnd/>
            <a:tailEnd/>
          </a:ln>
          <a:effectLst/>
        </p:spPr>
        <p:txBody>
          <a:bodyPr wrap="square">
            <a:spAutoFit/>
          </a:bodyPr>
          <a:lstStyle/>
          <a:p>
            <a:pPr marL="457200" indent="-457200" algn="just">
              <a:defRPr/>
            </a:pPr>
            <a:r>
              <a:rPr lang="es-ES" b="1" dirty="0">
                <a:latin typeface="Times New Roman" pitchFamily="18" charset="0"/>
                <a:cs typeface="Times New Roman" pitchFamily="18" charset="0"/>
              </a:rPr>
              <a:t>El mismo efecto se observó fijando el imán y </a:t>
            </a:r>
            <a:r>
              <a:rPr lang="es-ES" b="1" dirty="0" err="1">
                <a:latin typeface="Times New Roman" pitchFamily="18" charset="0"/>
                <a:cs typeface="Times New Roman" pitchFamily="18" charset="0"/>
              </a:rPr>
              <a:t>movimendo</a:t>
            </a:r>
            <a:r>
              <a:rPr lang="es-ES" b="1" dirty="0">
                <a:latin typeface="Times New Roman" pitchFamily="18" charset="0"/>
                <a:cs typeface="Times New Roman" pitchFamily="18" charset="0"/>
              </a:rPr>
              <a:t> la bobina desde </a:t>
            </a:r>
          </a:p>
          <a:p>
            <a:pPr marL="457200" indent="-457200" algn="just">
              <a:defRPr/>
            </a:pPr>
            <a:r>
              <a:rPr lang="es-ES" b="1" dirty="0">
                <a:latin typeface="Times New Roman" pitchFamily="18" charset="0"/>
                <a:cs typeface="Times New Roman" pitchFamily="18" charset="0"/>
              </a:rPr>
              <a:t>arriba-abajo, o inclinándola respecto al plano de la bobina.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25" grpId="0" autoUpdateAnimBg="0"/>
      <p:bldP spid="2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879923" y="4908165"/>
            <a:ext cx="1893859" cy="839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40</a:t>
            </a:fld>
            <a:endParaRPr lang="es-ES" dirty="0"/>
          </a:p>
        </p:txBody>
      </p:sp>
      <p:sp>
        <p:nvSpPr>
          <p:cNvPr id="3" name="2 Rectángulo"/>
          <p:cNvSpPr/>
          <p:nvPr/>
        </p:nvSpPr>
        <p:spPr>
          <a:xfrm>
            <a:off x="328758" y="296874"/>
            <a:ext cx="3551165" cy="400110"/>
          </a:xfrm>
          <a:prstGeom prst="rect">
            <a:avLst/>
          </a:prstGeom>
        </p:spPr>
        <p:txBody>
          <a:bodyPr wrap="none">
            <a:spAutoFit/>
          </a:bodyPr>
          <a:lstStyle/>
          <a:p>
            <a:r>
              <a:rPr lang="es-MX" sz="2000" b="1" u="sng" dirty="0">
                <a:latin typeface="Times New Roman" pitchFamily="18" charset="0"/>
                <a:cs typeface="Times New Roman" pitchFamily="18" charset="0"/>
              </a:rPr>
              <a:t>Potenciales Electromagnéticos </a:t>
            </a:r>
            <a:endParaRPr lang="es-VE" sz="2000" u="sng" dirty="0"/>
          </a:p>
        </p:txBody>
      </p:sp>
      <p:sp>
        <p:nvSpPr>
          <p:cNvPr id="4" name="3 Rectángulo"/>
          <p:cNvSpPr/>
          <p:nvPr/>
        </p:nvSpPr>
        <p:spPr>
          <a:xfrm>
            <a:off x="305327" y="845514"/>
            <a:ext cx="8603544" cy="5632311"/>
          </a:xfrm>
          <a:prstGeom prst="rect">
            <a:avLst/>
          </a:prstGeom>
        </p:spPr>
        <p:txBody>
          <a:bodyPr wrap="square">
            <a:spAutoFit/>
          </a:bodyPr>
          <a:lstStyle/>
          <a:p>
            <a:r>
              <a:rPr lang="es-MX" sz="2000" b="1" dirty="0">
                <a:latin typeface="Times New Roman" pitchFamily="18" charset="0"/>
                <a:cs typeface="Times New Roman" pitchFamily="18" charset="0"/>
              </a:rPr>
              <a:t>Hasta ahora, resolvimos las Ecuaciones de los Campos EM en la situación más simple, en la cual no tenemos información de las fuentes.</a:t>
            </a: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En estos casos, se introducen los potenciales electromagnéticos escalar y vectorial. En electrostática el Campo Eléctrico es derivado de un potencial</a:t>
            </a:r>
          </a:p>
          <a:p>
            <a:r>
              <a:rPr lang="es-MX" sz="2000" b="1" dirty="0">
                <a:latin typeface="Times New Roman" pitchFamily="18" charset="0"/>
                <a:cs typeface="Times New Roman" pitchFamily="18" charset="0"/>
              </a:rPr>
              <a:t>escalar:                           . Por otro lado, todo Campo Magnético se derivada del rotacional de un potencial vector: </a:t>
            </a: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De la Ley de </a:t>
            </a:r>
            <a:r>
              <a:rPr lang="es-MX" sz="2000" b="1" dirty="0" err="1">
                <a:latin typeface="Times New Roman" pitchFamily="18" charset="0"/>
                <a:cs typeface="Times New Roman" pitchFamily="18" charset="0"/>
              </a:rPr>
              <a:t>Faraday</a:t>
            </a:r>
            <a:r>
              <a:rPr lang="es-MX" sz="2000" b="1" dirty="0">
                <a:latin typeface="Times New Roman" pitchFamily="18" charset="0"/>
                <a:cs typeface="Times New Roman" pitchFamily="18" charset="0"/>
              </a:rPr>
              <a:t> se obtiene que estos potenciales están acoplados, de la siguiente manera:</a:t>
            </a: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endParaRPr lang="es-MX" sz="2000" b="1" dirty="0">
              <a:latin typeface="Times New Roman" pitchFamily="18" charset="0"/>
              <a:cs typeface="Times New Roman" pitchFamily="18" charset="0"/>
            </a:endParaRPr>
          </a:p>
          <a:p>
            <a:pPr algn="ctr"/>
            <a:r>
              <a:rPr lang="es-VE" sz="2000" b="1" dirty="0">
                <a:latin typeface="Times New Roman" pitchFamily="18" charset="0"/>
                <a:cs typeface="Times New Roman" pitchFamily="18" charset="0"/>
              </a:rPr>
              <a:t>El Campo Eléctrico ya no es un gradiente puro</a:t>
            </a:r>
            <a:endParaRPr lang="es-MX" sz="2000" b="1" dirty="0">
              <a:latin typeface="Times New Roman" pitchFamily="18" charset="0"/>
              <a:cs typeface="Times New Roman" pitchFamily="18" charset="0"/>
            </a:endParaRPr>
          </a:p>
        </p:txBody>
      </p:sp>
      <p:graphicFrame>
        <p:nvGraphicFramePr>
          <p:cNvPr id="160770" name="Object 2"/>
          <p:cNvGraphicFramePr>
            <a:graphicFrameLocks noChangeAspect="1"/>
          </p:cNvGraphicFramePr>
          <p:nvPr/>
        </p:nvGraphicFramePr>
        <p:xfrm>
          <a:off x="1540258" y="2400886"/>
          <a:ext cx="1254101" cy="305571"/>
        </p:xfrm>
        <a:graphic>
          <a:graphicData uri="http://schemas.openxmlformats.org/presentationml/2006/ole">
            <mc:AlternateContent xmlns:mc="http://schemas.openxmlformats.org/markup-compatibility/2006">
              <mc:Choice xmlns:v="urn:schemas-microsoft-com:vml" Requires="v">
                <p:oleObj spid="_x0000_s160776" name="Ecuación" r:id="rId3" imgW="990360" imgH="241200" progId="Equation.3">
                  <p:embed/>
                </p:oleObj>
              </mc:Choice>
              <mc:Fallback>
                <p:oleObj name="Ecuación" r:id="rId3" imgW="9903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258" y="2400886"/>
                        <a:ext cx="1254101" cy="30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1" name="Object 3"/>
          <p:cNvGraphicFramePr>
            <a:graphicFrameLocks noChangeAspect="1"/>
          </p:cNvGraphicFramePr>
          <p:nvPr/>
        </p:nvGraphicFramePr>
        <p:xfrm>
          <a:off x="4373834" y="2706457"/>
          <a:ext cx="1617662" cy="423863"/>
        </p:xfrm>
        <a:graphic>
          <a:graphicData uri="http://schemas.openxmlformats.org/presentationml/2006/ole">
            <mc:AlternateContent xmlns:mc="http://schemas.openxmlformats.org/markup-compatibility/2006">
              <mc:Choice xmlns:v="urn:schemas-microsoft-com:vml" Requires="v">
                <p:oleObj spid="_x0000_s160777" name="Ecuación" r:id="rId5" imgW="533160" imgH="139680" progId="Equation.3">
                  <p:embed/>
                </p:oleObj>
              </mc:Choice>
              <mc:Fallback>
                <p:oleObj name="Ecuación" r:id="rId5" imgW="533160" imgH="1396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3834" y="2706457"/>
                        <a:ext cx="1617662"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2" name="Object 4"/>
          <p:cNvGraphicFramePr>
            <a:graphicFrameLocks noChangeAspect="1"/>
          </p:cNvGraphicFramePr>
          <p:nvPr>
            <p:extLst>
              <p:ext uri="{D42A27DB-BD31-4B8C-83A1-F6EECF244321}">
                <p14:modId xmlns:p14="http://schemas.microsoft.com/office/powerpoint/2010/main" val="1537339097"/>
              </p:ext>
            </p:extLst>
          </p:nvPr>
        </p:nvGraphicFramePr>
        <p:xfrm>
          <a:off x="2773401" y="4195946"/>
          <a:ext cx="5791273" cy="1424437"/>
        </p:xfrm>
        <a:graphic>
          <a:graphicData uri="http://schemas.openxmlformats.org/presentationml/2006/ole">
            <mc:AlternateContent xmlns:mc="http://schemas.openxmlformats.org/markup-compatibility/2006">
              <mc:Choice xmlns:v="urn:schemas-microsoft-com:vml" Requires="v">
                <p:oleObj spid="_x0000_s160778" name="Ecuación" r:id="rId7" imgW="4343400" imgH="1066680" progId="Equation.3">
                  <p:embed/>
                </p:oleObj>
              </mc:Choice>
              <mc:Fallback>
                <p:oleObj name="Ecuación" r:id="rId7" imgW="4343400" imgH="10666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401" y="4195946"/>
                        <a:ext cx="5791273" cy="142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18742" y="940953"/>
            <a:ext cx="4353612" cy="18310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41</a:t>
            </a:fld>
            <a:endParaRPr lang="es-ES" dirty="0"/>
          </a:p>
        </p:txBody>
      </p:sp>
      <p:sp>
        <p:nvSpPr>
          <p:cNvPr id="3" name="2 Rectángulo"/>
          <p:cNvSpPr/>
          <p:nvPr/>
        </p:nvSpPr>
        <p:spPr>
          <a:xfrm>
            <a:off x="683623" y="418011"/>
            <a:ext cx="4811260" cy="400110"/>
          </a:xfrm>
          <a:prstGeom prst="rect">
            <a:avLst/>
          </a:prstGeom>
        </p:spPr>
        <p:txBody>
          <a:bodyPr wrap="square">
            <a:spAutoFit/>
          </a:bodyPr>
          <a:lstStyle/>
          <a:p>
            <a:r>
              <a:rPr lang="es-MX" sz="2000" b="1" dirty="0">
                <a:latin typeface="Times New Roman" pitchFamily="18" charset="0"/>
                <a:cs typeface="Times New Roman" pitchFamily="18" charset="0"/>
              </a:rPr>
              <a:t>Por otro lado, la Ley de Gauss conduce a:</a:t>
            </a:r>
          </a:p>
        </p:txBody>
      </p:sp>
      <p:graphicFrame>
        <p:nvGraphicFramePr>
          <p:cNvPr id="161794" name="Object 2"/>
          <p:cNvGraphicFramePr>
            <a:graphicFrameLocks noChangeAspect="1"/>
          </p:cNvGraphicFramePr>
          <p:nvPr/>
        </p:nvGraphicFramePr>
        <p:xfrm>
          <a:off x="1897063" y="1171856"/>
          <a:ext cx="4175291" cy="1444612"/>
        </p:xfrm>
        <a:graphic>
          <a:graphicData uri="http://schemas.openxmlformats.org/presentationml/2006/ole">
            <mc:AlternateContent xmlns:mc="http://schemas.openxmlformats.org/markup-compatibility/2006">
              <mc:Choice xmlns:v="urn:schemas-microsoft-com:vml" Requires="v">
                <p:oleObj spid="_x0000_s161803" name="Ecuación" r:id="rId3" imgW="3124080" imgH="1079280" progId="Equation.3">
                  <p:embed/>
                </p:oleObj>
              </mc:Choice>
              <mc:Fallback>
                <p:oleObj name="Ecuación" r:id="rId3" imgW="3124080" imgH="1079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1171856"/>
                        <a:ext cx="4175291" cy="1444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795" name="Object 3"/>
          <p:cNvGraphicFramePr>
            <a:graphicFrameLocks noChangeAspect="1"/>
          </p:cNvGraphicFramePr>
          <p:nvPr/>
        </p:nvGraphicFramePr>
        <p:xfrm>
          <a:off x="1077912" y="4149136"/>
          <a:ext cx="1654175" cy="661987"/>
        </p:xfrm>
        <a:graphic>
          <a:graphicData uri="http://schemas.openxmlformats.org/presentationml/2006/ole">
            <mc:AlternateContent xmlns:mc="http://schemas.openxmlformats.org/markup-compatibility/2006">
              <mc:Choice xmlns:v="urn:schemas-microsoft-com:vml" Requires="v">
                <p:oleObj spid="_x0000_s161804" name="Ecuación" r:id="rId5" imgW="571320" imgH="228600" progId="Equation.3">
                  <p:embed/>
                </p:oleObj>
              </mc:Choice>
              <mc:Fallback>
                <p:oleObj name="Ecuación" r:id="rId5" imgW="57132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12" y="4149136"/>
                        <a:ext cx="165417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p:cNvSpPr/>
          <p:nvPr/>
        </p:nvSpPr>
        <p:spPr>
          <a:xfrm>
            <a:off x="683623" y="3008856"/>
            <a:ext cx="8277497" cy="2862322"/>
          </a:xfrm>
          <a:prstGeom prst="rect">
            <a:avLst/>
          </a:prstGeom>
        </p:spPr>
        <p:txBody>
          <a:bodyPr wrap="square">
            <a:spAutoFit/>
          </a:bodyPr>
          <a:lstStyle/>
          <a:p>
            <a:r>
              <a:rPr lang="es-MX" sz="2000" b="1" dirty="0">
                <a:latin typeface="Times New Roman" pitchFamily="18" charset="0"/>
                <a:cs typeface="Times New Roman" pitchFamily="18" charset="0"/>
              </a:rPr>
              <a:t>Esta Ecuación indica que los potenciales están acoplados debido a la presencia de cargas eléctricas. Para determinar el papel de las corrientes</a:t>
            </a:r>
          </a:p>
          <a:p>
            <a:r>
              <a:rPr lang="es-MX" sz="2000" b="1" dirty="0">
                <a:latin typeface="Times New Roman" pitchFamily="18" charset="0"/>
                <a:cs typeface="Times New Roman" pitchFamily="18" charset="0"/>
              </a:rPr>
              <a:t>utilizamos:</a:t>
            </a:r>
          </a:p>
          <a:p>
            <a:endParaRPr lang="es-MX" sz="2000" b="1" dirty="0">
              <a:latin typeface="Times New Roman" pitchFamily="18" charset="0"/>
              <a:cs typeface="Times New Roman" pitchFamily="18" charset="0"/>
            </a:endParaRPr>
          </a:p>
          <a:p>
            <a:pPr marL="457200" indent="-457200">
              <a:buAutoNum type="arabicPeriod"/>
            </a:pPr>
            <a:r>
              <a:rPr lang="es-MX" sz="2000" b="1" dirty="0">
                <a:latin typeface="Times New Roman" pitchFamily="18" charset="0"/>
                <a:cs typeface="Times New Roman" pitchFamily="18" charset="0"/>
              </a:rPr>
              <a:t>                        (Ampere-Maxwell)</a:t>
            </a:r>
          </a:p>
          <a:p>
            <a:pPr marL="457200" indent="-457200"/>
            <a:endParaRPr lang="es-MX" sz="2000" b="1" dirty="0">
              <a:latin typeface="Times New Roman" pitchFamily="18" charset="0"/>
              <a:cs typeface="Times New Roman" pitchFamily="18" charset="0"/>
            </a:endParaRPr>
          </a:p>
          <a:p>
            <a:pPr marL="457200" indent="-457200"/>
            <a:r>
              <a:rPr lang="es-MX" sz="2000" b="1" dirty="0">
                <a:latin typeface="Times New Roman" pitchFamily="18" charset="0"/>
                <a:cs typeface="Times New Roman" pitchFamily="18" charset="0"/>
              </a:rPr>
              <a:t>2. </a:t>
            </a:r>
          </a:p>
          <a:p>
            <a:pPr marL="457200" indent="-457200"/>
            <a:endParaRPr lang="es-MX" sz="2000" b="1" dirty="0">
              <a:latin typeface="Times New Roman" pitchFamily="18" charset="0"/>
              <a:cs typeface="Times New Roman" pitchFamily="18" charset="0"/>
            </a:endParaRPr>
          </a:p>
          <a:p>
            <a:pPr marL="457200" indent="-457200"/>
            <a:r>
              <a:rPr lang="es-MX" sz="2000" b="1" dirty="0">
                <a:latin typeface="Times New Roman" pitchFamily="18" charset="0"/>
                <a:cs typeface="Times New Roman" pitchFamily="18" charset="0"/>
              </a:rPr>
              <a:t>3.</a:t>
            </a:r>
          </a:p>
        </p:txBody>
      </p:sp>
      <p:graphicFrame>
        <p:nvGraphicFramePr>
          <p:cNvPr id="161797" name="Object 5"/>
          <p:cNvGraphicFramePr>
            <a:graphicFrameLocks noChangeAspect="1"/>
          </p:cNvGraphicFramePr>
          <p:nvPr/>
        </p:nvGraphicFramePr>
        <p:xfrm>
          <a:off x="1014520" y="4760913"/>
          <a:ext cx="3852863" cy="658812"/>
        </p:xfrm>
        <a:graphic>
          <a:graphicData uri="http://schemas.openxmlformats.org/presentationml/2006/ole">
            <mc:AlternateContent xmlns:mc="http://schemas.openxmlformats.org/markup-compatibility/2006">
              <mc:Choice xmlns:v="urn:schemas-microsoft-com:vml" Requires="v">
                <p:oleObj spid="_x0000_s161805" name="Ecuación" r:id="rId7" imgW="1409400" imgH="241200" progId="Equation.3">
                  <p:embed/>
                </p:oleObj>
              </mc:Choice>
              <mc:Fallback>
                <p:oleObj name="Ecuación" r:id="rId7" imgW="1409400" imgH="241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4520" y="4760913"/>
                        <a:ext cx="3852863"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798" name="Object 6"/>
          <p:cNvGraphicFramePr>
            <a:graphicFrameLocks noChangeAspect="1"/>
          </p:cNvGraphicFramePr>
          <p:nvPr/>
        </p:nvGraphicFramePr>
        <p:xfrm>
          <a:off x="1085957" y="5419725"/>
          <a:ext cx="2195370" cy="601707"/>
        </p:xfrm>
        <a:graphic>
          <a:graphicData uri="http://schemas.openxmlformats.org/presentationml/2006/ole">
            <mc:AlternateContent xmlns:mc="http://schemas.openxmlformats.org/markup-compatibility/2006">
              <mc:Choice xmlns:v="urn:schemas-microsoft-com:vml" Requires="v">
                <p:oleObj spid="_x0000_s161806" name="Ecuación" r:id="rId9" imgW="1574640" imgH="431640" progId="Equation.3">
                  <p:embed/>
                </p:oleObj>
              </mc:Choice>
              <mc:Fallback>
                <p:oleObj name="Ecuación" r:id="rId9" imgW="1574640" imgH="43164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5957" y="5419725"/>
                        <a:ext cx="2195370" cy="601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069556" y="3265715"/>
            <a:ext cx="4200615" cy="15446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p:cNvSpPr/>
          <p:nvPr/>
        </p:nvSpPr>
        <p:spPr>
          <a:xfrm>
            <a:off x="2004241" y="1290683"/>
            <a:ext cx="4200615" cy="7286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42</a:t>
            </a:fld>
            <a:endParaRPr lang="es-ES" dirty="0"/>
          </a:p>
        </p:txBody>
      </p:sp>
      <p:sp>
        <p:nvSpPr>
          <p:cNvPr id="3" name="2 Rectángulo"/>
          <p:cNvSpPr/>
          <p:nvPr/>
        </p:nvSpPr>
        <p:spPr>
          <a:xfrm>
            <a:off x="683623" y="418011"/>
            <a:ext cx="7833360" cy="707886"/>
          </a:xfrm>
          <a:prstGeom prst="rect">
            <a:avLst/>
          </a:prstGeom>
        </p:spPr>
        <p:txBody>
          <a:bodyPr wrap="square">
            <a:spAutoFit/>
          </a:bodyPr>
          <a:lstStyle/>
          <a:p>
            <a:r>
              <a:rPr lang="es-MX" sz="2000" b="1" dirty="0">
                <a:latin typeface="Times New Roman" pitchFamily="18" charset="0"/>
                <a:cs typeface="Times New Roman" pitchFamily="18" charset="0"/>
              </a:rPr>
              <a:t>Combinando estas tres Ecuaciones y luego del álgebra, obtenemos la segunda Ecuación de los potenciales:</a:t>
            </a:r>
          </a:p>
        </p:txBody>
      </p:sp>
      <p:graphicFrame>
        <p:nvGraphicFramePr>
          <p:cNvPr id="162818" name="Object 2"/>
          <p:cNvGraphicFramePr>
            <a:graphicFrameLocks noChangeAspect="1"/>
          </p:cNvGraphicFramePr>
          <p:nvPr/>
        </p:nvGraphicFramePr>
        <p:xfrm>
          <a:off x="2183659" y="1403630"/>
          <a:ext cx="3782833" cy="615716"/>
        </p:xfrm>
        <a:graphic>
          <a:graphicData uri="http://schemas.openxmlformats.org/presentationml/2006/ole">
            <mc:AlternateContent xmlns:mc="http://schemas.openxmlformats.org/markup-compatibility/2006">
              <mc:Choice xmlns:v="urn:schemas-microsoft-com:vml" Requires="v">
                <p:oleObj spid="_x0000_s162824" name="Ecuación" r:id="rId3" imgW="2730240" imgH="444240" progId="Equation.3">
                  <p:embed/>
                </p:oleObj>
              </mc:Choice>
              <mc:Fallback>
                <p:oleObj name="Ecuación" r:id="rId3" imgW="273024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3659" y="1403630"/>
                        <a:ext cx="3782833" cy="615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595256" y="2335760"/>
            <a:ext cx="8656320" cy="707886"/>
          </a:xfrm>
          <a:prstGeom prst="rect">
            <a:avLst/>
          </a:prstGeom>
        </p:spPr>
        <p:txBody>
          <a:bodyPr wrap="square">
            <a:spAutoFit/>
          </a:bodyPr>
          <a:lstStyle/>
          <a:p>
            <a:r>
              <a:rPr lang="es-MX" sz="2000" b="1" dirty="0">
                <a:latin typeface="Times New Roman" pitchFamily="18" charset="0"/>
                <a:cs typeface="Times New Roman" pitchFamily="18" charset="0"/>
              </a:rPr>
              <a:t>En resumen, las 4 Ecuaciones de Campo Maxwell se han reducido a las 2 Ecuaciones de potenciales</a:t>
            </a:r>
          </a:p>
        </p:txBody>
      </p:sp>
      <p:graphicFrame>
        <p:nvGraphicFramePr>
          <p:cNvPr id="162819" name="Object 3"/>
          <p:cNvGraphicFramePr>
            <a:graphicFrameLocks noChangeAspect="1"/>
          </p:cNvGraphicFramePr>
          <p:nvPr/>
        </p:nvGraphicFramePr>
        <p:xfrm>
          <a:off x="2245401" y="3265715"/>
          <a:ext cx="3871219" cy="630102"/>
        </p:xfrm>
        <a:graphic>
          <a:graphicData uri="http://schemas.openxmlformats.org/presentationml/2006/ole">
            <mc:AlternateContent xmlns:mc="http://schemas.openxmlformats.org/markup-compatibility/2006">
              <mc:Choice xmlns:v="urn:schemas-microsoft-com:vml" Requires="v">
                <p:oleObj spid="_x0000_s162825" name="Ecuación" r:id="rId5" imgW="2730240" imgH="444240" progId="Equation.3">
                  <p:embed/>
                </p:oleObj>
              </mc:Choice>
              <mc:Fallback>
                <p:oleObj name="Ecuación" r:id="rId5" imgW="273024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5401" y="3265715"/>
                        <a:ext cx="3871219" cy="6301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2820" name="Object 4"/>
          <p:cNvGraphicFramePr>
            <a:graphicFrameLocks noChangeAspect="1"/>
          </p:cNvGraphicFramePr>
          <p:nvPr/>
        </p:nvGraphicFramePr>
        <p:xfrm>
          <a:off x="2619175" y="4008725"/>
          <a:ext cx="2375906" cy="613514"/>
        </p:xfrm>
        <a:graphic>
          <a:graphicData uri="http://schemas.openxmlformats.org/presentationml/2006/ole">
            <mc:AlternateContent xmlns:mc="http://schemas.openxmlformats.org/markup-compatibility/2006">
              <mc:Choice xmlns:v="urn:schemas-microsoft-com:vml" Requires="v">
                <p:oleObj spid="_x0000_s162826" name="Ecuación" r:id="rId7" imgW="1523880" imgH="393480" progId="Equation.3">
                  <p:embed/>
                </p:oleObj>
              </mc:Choice>
              <mc:Fallback>
                <p:oleObj name="Ecuación" r:id="rId7" imgW="152388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9175" y="4008725"/>
                        <a:ext cx="2375906" cy="613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Rectángulo"/>
          <p:cNvSpPr/>
          <p:nvPr/>
        </p:nvSpPr>
        <p:spPr>
          <a:xfrm>
            <a:off x="649044" y="5141585"/>
            <a:ext cx="7867939" cy="1015663"/>
          </a:xfrm>
          <a:prstGeom prst="rect">
            <a:avLst/>
          </a:prstGeom>
        </p:spPr>
        <p:txBody>
          <a:bodyPr wrap="square">
            <a:spAutoFit/>
          </a:bodyPr>
          <a:lstStyle/>
          <a:p>
            <a:r>
              <a:rPr lang="es-MX" sz="2000" b="1" dirty="0">
                <a:latin typeface="Times New Roman" pitchFamily="18" charset="0"/>
                <a:cs typeface="Times New Roman" pitchFamily="18" charset="0"/>
              </a:rPr>
              <a:t>Sin embargo, estas 2 Ecuaciones continúan acopladas, como puede</a:t>
            </a:r>
          </a:p>
          <a:p>
            <a:r>
              <a:rPr lang="es-MX" sz="2000" b="1" dirty="0">
                <a:latin typeface="Times New Roman" pitchFamily="18" charset="0"/>
                <a:cs typeface="Times New Roman" pitchFamily="18" charset="0"/>
              </a:rPr>
              <a:t>observarse. Desacoplar estas Ecuaciones requiere de una exploración</a:t>
            </a:r>
          </a:p>
          <a:p>
            <a:r>
              <a:rPr lang="es-MX" sz="2000" b="1" dirty="0">
                <a:latin typeface="Times New Roman" pitchFamily="18" charset="0"/>
                <a:cs typeface="Times New Roman" pitchFamily="18" charset="0"/>
              </a:rPr>
              <a:t>cuidadosa del origen de estos potenciales.</a:t>
            </a: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355748" y="1099772"/>
            <a:ext cx="1516697" cy="630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43</a:t>
            </a:fld>
            <a:endParaRPr lang="es-ES" dirty="0"/>
          </a:p>
        </p:txBody>
      </p:sp>
      <p:sp>
        <p:nvSpPr>
          <p:cNvPr id="3" name="2 Rectángulo"/>
          <p:cNvSpPr/>
          <p:nvPr/>
        </p:nvSpPr>
        <p:spPr>
          <a:xfrm>
            <a:off x="492290" y="391886"/>
            <a:ext cx="8403516" cy="707886"/>
          </a:xfrm>
          <a:prstGeom prst="rect">
            <a:avLst/>
          </a:prstGeom>
        </p:spPr>
        <p:txBody>
          <a:bodyPr wrap="square">
            <a:spAutoFit/>
          </a:bodyPr>
          <a:lstStyle/>
          <a:p>
            <a:r>
              <a:rPr lang="es-MX" sz="2000" b="1" dirty="0">
                <a:latin typeface="Times New Roman" pitchFamily="18" charset="0"/>
                <a:cs typeface="Times New Roman" pitchFamily="18" charset="0"/>
              </a:rPr>
              <a:t>El desacople requiere que los potenciales satisfagan una transformación lineal del tipo:</a:t>
            </a:r>
          </a:p>
        </p:txBody>
      </p:sp>
      <p:graphicFrame>
        <p:nvGraphicFramePr>
          <p:cNvPr id="163842" name="Object 2"/>
          <p:cNvGraphicFramePr>
            <a:graphicFrameLocks noChangeAspect="1"/>
          </p:cNvGraphicFramePr>
          <p:nvPr>
            <p:extLst>
              <p:ext uri="{D42A27DB-BD31-4B8C-83A1-F6EECF244321}">
                <p14:modId xmlns:p14="http://schemas.microsoft.com/office/powerpoint/2010/main" val="1504429658"/>
              </p:ext>
            </p:extLst>
          </p:nvPr>
        </p:nvGraphicFramePr>
        <p:xfrm>
          <a:off x="3399785" y="1065612"/>
          <a:ext cx="1294263" cy="589321"/>
        </p:xfrm>
        <a:graphic>
          <a:graphicData uri="http://schemas.openxmlformats.org/presentationml/2006/ole">
            <mc:AlternateContent xmlns:mc="http://schemas.openxmlformats.org/markup-compatibility/2006">
              <mc:Choice xmlns:v="urn:schemas-microsoft-com:vml" Requires="v">
                <p:oleObj spid="_x0000_s163848" name="Ecuación" r:id="rId3" imgW="863280" imgH="393480" progId="Equation.3">
                  <p:embed/>
                </p:oleObj>
              </mc:Choice>
              <mc:Fallback>
                <p:oleObj name="Ecuación" r:id="rId3" imgW="8632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785" y="1065612"/>
                        <a:ext cx="1294263" cy="589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2756263" y="3293439"/>
            <a:ext cx="2808514" cy="138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7" name="Object 3"/>
          <p:cNvGraphicFramePr>
            <a:graphicFrameLocks noChangeAspect="1"/>
          </p:cNvGraphicFramePr>
          <p:nvPr/>
        </p:nvGraphicFramePr>
        <p:xfrm>
          <a:off x="3133725" y="3293439"/>
          <a:ext cx="2151063" cy="695325"/>
        </p:xfrm>
        <a:graphic>
          <a:graphicData uri="http://schemas.openxmlformats.org/presentationml/2006/ole">
            <mc:AlternateContent xmlns:mc="http://schemas.openxmlformats.org/markup-compatibility/2006">
              <mc:Choice xmlns:v="urn:schemas-microsoft-com:vml" Requires="v">
                <p:oleObj spid="_x0000_s163849" name="Ecuación" r:id="rId5" imgW="787320" imgH="253800" progId="Equation.3">
                  <p:embed/>
                </p:oleObj>
              </mc:Choice>
              <mc:Fallback>
                <p:oleObj name="Ecuación" r:id="rId5" imgW="78732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725" y="3293439"/>
                        <a:ext cx="215106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100781" y="3881393"/>
          <a:ext cx="2003496" cy="648531"/>
        </p:xfrm>
        <a:graphic>
          <a:graphicData uri="http://schemas.openxmlformats.org/presentationml/2006/ole">
            <mc:AlternateContent xmlns:mc="http://schemas.openxmlformats.org/markup-compatibility/2006">
              <mc:Choice xmlns:v="urn:schemas-microsoft-com:vml" Requires="v">
                <p:oleObj spid="_x0000_s163850" name="Ecuación" r:id="rId7" imgW="1295280" imgH="419040" progId="Equation.3">
                  <p:embed/>
                </p:oleObj>
              </mc:Choice>
              <mc:Fallback>
                <p:oleObj name="Ecuación" r:id="rId7" imgW="1295280" imgH="419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0781" y="3881393"/>
                        <a:ext cx="2003496" cy="64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Rectángulo"/>
          <p:cNvSpPr/>
          <p:nvPr/>
        </p:nvSpPr>
        <p:spPr>
          <a:xfrm>
            <a:off x="644690" y="1970000"/>
            <a:ext cx="8403516" cy="1323439"/>
          </a:xfrm>
          <a:prstGeom prst="rect">
            <a:avLst/>
          </a:prstGeom>
        </p:spPr>
        <p:txBody>
          <a:bodyPr wrap="square">
            <a:spAutoFit/>
          </a:bodyPr>
          <a:lstStyle/>
          <a:p>
            <a:r>
              <a:rPr lang="es-MX" sz="2000" b="1" dirty="0">
                <a:latin typeface="Times New Roman" pitchFamily="18" charset="0"/>
                <a:cs typeface="Times New Roman" pitchFamily="18" charset="0"/>
              </a:rPr>
              <a:t>Esta se denomina transformación de </a:t>
            </a:r>
            <a:r>
              <a:rPr lang="es-MX" sz="2000" b="1" dirty="0" err="1">
                <a:latin typeface="Times New Roman" pitchFamily="18" charset="0"/>
                <a:cs typeface="Times New Roman" pitchFamily="18" charset="0"/>
              </a:rPr>
              <a:t>Lorentz</a:t>
            </a:r>
            <a:r>
              <a:rPr lang="es-MX" sz="2000" b="1" dirty="0">
                <a:latin typeface="Times New Roman" pitchFamily="18" charset="0"/>
                <a:cs typeface="Times New Roman" pitchFamily="18" charset="0"/>
              </a:rPr>
              <a:t>, y forma parte de un grupo</a:t>
            </a:r>
          </a:p>
          <a:p>
            <a:r>
              <a:rPr lang="es-MX" sz="2000" b="1" dirty="0">
                <a:latin typeface="Times New Roman" pitchFamily="18" charset="0"/>
                <a:cs typeface="Times New Roman" pitchFamily="18" charset="0"/>
              </a:rPr>
              <a:t>de transformaciones de coordenadas llamadas transformaciones de calibre.</a:t>
            </a:r>
          </a:p>
          <a:p>
            <a:r>
              <a:rPr lang="es-MX" sz="2000" b="1" dirty="0">
                <a:latin typeface="Times New Roman" pitchFamily="18" charset="0"/>
                <a:cs typeface="Times New Roman" pitchFamily="18" charset="0"/>
              </a:rPr>
              <a:t>Finalmente, las Ecuaciones desacopladas son:</a:t>
            </a:r>
          </a:p>
          <a:p>
            <a:endParaRPr lang="es-MX" sz="2000" b="1" dirty="0">
              <a:latin typeface="Times New Roman" pitchFamily="18" charset="0"/>
              <a:cs typeface="Times New Roman" pitchFamily="18" charset="0"/>
            </a:endParaRPr>
          </a:p>
        </p:txBody>
      </p:sp>
      <p:sp>
        <p:nvSpPr>
          <p:cNvPr id="11" name="10 Rectángulo"/>
          <p:cNvSpPr/>
          <p:nvPr/>
        </p:nvSpPr>
        <p:spPr>
          <a:xfrm>
            <a:off x="579375" y="5196528"/>
            <a:ext cx="8403516" cy="707886"/>
          </a:xfrm>
          <a:prstGeom prst="rect">
            <a:avLst/>
          </a:prstGeom>
        </p:spPr>
        <p:txBody>
          <a:bodyPr wrap="square">
            <a:spAutoFit/>
          </a:bodyPr>
          <a:lstStyle/>
          <a:p>
            <a:r>
              <a:rPr lang="es-MX" sz="2000" b="1" dirty="0">
                <a:latin typeface="Times New Roman" pitchFamily="18" charset="0"/>
                <a:cs typeface="Times New Roman" pitchFamily="18" charset="0"/>
              </a:rPr>
              <a:t>Son Ecuaciones equivalentes a las de los Campos EM,  y las denominamos</a:t>
            </a:r>
          </a:p>
          <a:p>
            <a:r>
              <a:rPr lang="es-MX" sz="2000" b="1" dirty="0">
                <a:latin typeface="Times New Roman" pitchFamily="18" charset="0"/>
                <a:cs typeface="Times New Roman" pitchFamily="18" charset="0"/>
              </a:rPr>
              <a:t>Ecuaciones de potenciales EM con fuentes.</a:t>
            </a: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44</a:t>
            </a:fld>
            <a:endParaRPr lang="es-ES" dirty="0"/>
          </a:p>
        </p:txBody>
      </p:sp>
      <p:sp>
        <p:nvSpPr>
          <p:cNvPr id="3" name="2 Rectángulo"/>
          <p:cNvSpPr/>
          <p:nvPr/>
        </p:nvSpPr>
        <p:spPr>
          <a:xfrm>
            <a:off x="544541" y="522514"/>
            <a:ext cx="5699505" cy="400110"/>
          </a:xfrm>
          <a:prstGeom prst="rect">
            <a:avLst/>
          </a:prstGeom>
        </p:spPr>
        <p:txBody>
          <a:bodyPr wrap="square">
            <a:spAutoFit/>
          </a:bodyPr>
          <a:lstStyle/>
          <a:p>
            <a:r>
              <a:rPr lang="es-MX" sz="2000" b="1" dirty="0">
                <a:latin typeface="Times New Roman" pitchFamily="18" charset="0"/>
                <a:cs typeface="Times New Roman" pitchFamily="18" charset="0"/>
              </a:rPr>
              <a:t>Estas Ecuaciones tienen las soluciones generales:</a:t>
            </a:r>
          </a:p>
        </p:txBody>
      </p:sp>
      <p:sp>
        <p:nvSpPr>
          <p:cNvPr id="5" name="4 Rectángulo"/>
          <p:cNvSpPr/>
          <p:nvPr/>
        </p:nvSpPr>
        <p:spPr>
          <a:xfrm>
            <a:off x="2127071" y="1228453"/>
            <a:ext cx="3497263" cy="1893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7" name="Object 4"/>
          <p:cNvGraphicFramePr>
            <a:graphicFrameLocks noChangeAspect="1"/>
          </p:cNvGraphicFramePr>
          <p:nvPr/>
        </p:nvGraphicFramePr>
        <p:xfrm>
          <a:off x="2292136" y="1269398"/>
          <a:ext cx="3168422" cy="676350"/>
        </p:xfrm>
        <a:graphic>
          <a:graphicData uri="http://schemas.openxmlformats.org/presentationml/2006/ole">
            <mc:AlternateContent xmlns:mc="http://schemas.openxmlformats.org/markup-compatibility/2006">
              <mc:Choice xmlns:v="urn:schemas-microsoft-com:vml" Requires="v">
                <p:oleObj spid="_x0000_s164872" name="Ecuación" r:id="rId3" imgW="2260440" imgH="482400" progId="Equation.3">
                  <p:embed/>
                </p:oleObj>
              </mc:Choice>
              <mc:Fallback>
                <p:oleObj name="Ecuación" r:id="rId3" imgW="226044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136" y="1269398"/>
                        <a:ext cx="3168422" cy="6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869" name="Object 5"/>
          <p:cNvGraphicFramePr>
            <a:graphicFrameLocks noChangeAspect="1"/>
          </p:cNvGraphicFramePr>
          <p:nvPr/>
        </p:nvGraphicFramePr>
        <p:xfrm>
          <a:off x="2173288" y="2144713"/>
          <a:ext cx="3392487" cy="804862"/>
        </p:xfrm>
        <a:graphic>
          <a:graphicData uri="http://schemas.openxmlformats.org/presentationml/2006/ole">
            <mc:AlternateContent xmlns:mc="http://schemas.openxmlformats.org/markup-compatibility/2006">
              <mc:Choice xmlns:v="urn:schemas-microsoft-com:vml" Requires="v">
                <p:oleObj spid="_x0000_s164873" name="Ecuación" r:id="rId5" imgW="1231560" imgH="291960" progId="Equation.3">
                  <p:embed/>
                </p:oleObj>
              </mc:Choice>
              <mc:Fallback>
                <p:oleObj name="Ecuación" r:id="rId5" imgW="1231560" imgH="2919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288" y="2144713"/>
                        <a:ext cx="3392487"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Rectángulo"/>
          <p:cNvSpPr/>
          <p:nvPr/>
        </p:nvSpPr>
        <p:spPr>
          <a:xfrm>
            <a:off x="413913" y="3584061"/>
            <a:ext cx="8364328" cy="2246769"/>
          </a:xfrm>
          <a:prstGeom prst="rect">
            <a:avLst/>
          </a:prstGeom>
        </p:spPr>
        <p:txBody>
          <a:bodyPr wrap="square">
            <a:spAutoFit/>
          </a:bodyPr>
          <a:lstStyle/>
          <a:p>
            <a:r>
              <a:rPr lang="es-MX" sz="2000" b="1" dirty="0">
                <a:latin typeface="Times New Roman" pitchFamily="18" charset="0"/>
                <a:cs typeface="Times New Roman" pitchFamily="18" charset="0"/>
              </a:rPr>
              <a:t>Con esto, completamos la descripción física del Campo EM, y la radiación EM. Conociendo las fuentes, conocemos los campos a cualquier distancia de las mismas. Diferentes fuentes, diferentes campos y por ende diferente radiación.</a:t>
            </a:r>
          </a:p>
          <a:p>
            <a:endParaRPr lang="es-MX" sz="2000" b="1" dirty="0">
              <a:latin typeface="Times New Roman" pitchFamily="18" charset="0"/>
              <a:cs typeface="Times New Roman" pitchFamily="18" charset="0"/>
            </a:endParaRPr>
          </a:p>
          <a:p>
            <a:r>
              <a:rPr lang="es-MX" sz="2000" b="1" dirty="0">
                <a:latin typeface="Times New Roman" pitchFamily="18" charset="0"/>
                <a:cs typeface="Times New Roman" pitchFamily="18" charset="0"/>
              </a:rPr>
              <a:t>Esto es especialmente importante en el diseño de antenas y sistemas de comunicación.</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183DF81-527E-4B76-942B-4763E387F4D7}" type="slidenum">
              <a:rPr lang="es-ES" smtClean="0"/>
              <a:pPr>
                <a:defRPr/>
              </a:pPr>
              <a:t>5</a:t>
            </a:fld>
            <a:endParaRPr lang="es-ES" dirty="0"/>
          </a:p>
        </p:txBody>
      </p:sp>
      <p:pic>
        <p:nvPicPr>
          <p:cNvPr id="220162" name="Picture 2"/>
          <p:cNvPicPr>
            <a:picLocks noChangeAspect="1" noChangeArrowheads="1"/>
          </p:cNvPicPr>
          <p:nvPr/>
        </p:nvPicPr>
        <p:blipFill>
          <a:blip r:embed="rId3"/>
          <a:srcRect/>
          <a:stretch>
            <a:fillRect/>
          </a:stretch>
        </p:blipFill>
        <p:spPr bwMode="auto">
          <a:xfrm>
            <a:off x="1925013" y="226832"/>
            <a:ext cx="4724400" cy="447675"/>
          </a:xfrm>
          <a:prstGeom prst="rect">
            <a:avLst/>
          </a:prstGeom>
          <a:noFill/>
          <a:ln w="9525">
            <a:noFill/>
            <a:miter lim="800000"/>
            <a:headEnd/>
            <a:tailEnd/>
          </a:ln>
          <a:effectLst/>
        </p:spPr>
      </p:pic>
      <p:grpSp>
        <p:nvGrpSpPr>
          <p:cNvPr id="78" name="77 Grupo"/>
          <p:cNvGrpSpPr/>
          <p:nvPr/>
        </p:nvGrpSpPr>
        <p:grpSpPr>
          <a:xfrm>
            <a:off x="538252" y="2199255"/>
            <a:ext cx="3597020" cy="3814654"/>
            <a:chOff x="902808" y="2199255"/>
            <a:chExt cx="2889594" cy="3004256"/>
          </a:xfrm>
        </p:grpSpPr>
        <p:pic>
          <p:nvPicPr>
            <p:cNvPr id="220161" name="Picture 1"/>
            <p:cNvPicPr>
              <a:picLocks noChangeAspect="1" noChangeArrowheads="1"/>
            </p:cNvPicPr>
            <p:nvPr/>
          </p:nvPicPr>
          <p:blipFill>
            <a:blip r:embed="rId4"/>
            <a:srcRect/>
            <a:stretch>
              <a:fillRect/>
            </a:stretch>
          </p:blipFill>
          <p:spPr bwMode="auto">
            <a:xfrm>
              <a:off x="1255491" y="2199255"/>
              <a:ext cx="2223013" cy="1669326"/>
            </a:xfrm>
            <a:prstGeom prst="rect">
              <a:avLst/>
            </a:prstGeom>
            <a:noFill/>
            <a:ln w="9525">
              <a:noFill/>
              <a:miter lim="800000"/>
              <a:headEnd/>
              <a:tailEnd/>
            </a:ln>
            <a:effectLst/>
          </p:spPr>
        </p:pic>
        <p:pic>
          <p:nvPicPr>
            <p:cNvPr id="220165" name="Picture 5"/>
            <p:cNvPicPr>
              <a:picLocks noChangeAspect="1" noChangeArrowheads="1"/>
            </p:cNvPicPr>
            <p:nvPr/>
          </p:nvPicPr>
          <p:blipFill>
            <a:blip r:embed="rId5"/>
            <a:srcRect/>
            <a:stretch>
              <a:fillRect/>
            </a:stretch>
          </p:blipFill>
          <p:spPr bwMode="auto">
            <a:xfrm>
              <a:off x="902808" y="3895193"/>
              <a:ext cx="2889594" cy="1308318"/>
            </a:xfrm>
            <a:prstGeom prst="rect">
              <a:avLst/>
            </a:prstGeom>
            <a:noFill/>
            <a:ln w="9525">
              <a:noFill/>
              <a:miter lim="800000"/>
              <a:headEnd/>
              <a:tailEnd/>
            </a:ln>
            <a:effectLst/>
          </p:spPr>
        </p:pic>
      </p:grpSp>
      <p:sp>
        <p:nvSpPr>
          <p:cNvPr id="9" name="Text Box 8"/>
          <p:cNvSpPr txBox="1">
            <a:spLocks noChangeArrowheads="1"/>
          </p:cNvSpPr>
          <p:nvPr/>
        </p:nvSpPr>
        <p:spPr bwMode="auto">
          <a:xfrm>
            <a:off x="538252" y="1085152"/>
            <a:ext cx="7924950" cy="369332"/>
          </a:xfrm>
          <a:prstGeom prst="rect">
            <a:avLst/>
          </a:prstGeom>
          <a:noFill/>
          <a:ln w="9525">
            <a:noFill/>
            <a:miter lim="800000"/>
            <a:headEnd/>
            <a:tailEnd/>
          </a:ln>
          <a:effectLst/>
        </p:spPr>
        <p:txBody>
          <a:bodyPr wrap="square">
            <a:spAutoFit/>
          </a:bodyPr>
          <a:lstStyle/>
          <a:p>
            <a:pPr marL="457200" indent="-457200" algn="just">
              <a:defRPr/>
            </a:pPr>
            <a:r>
              <a:rPr lang="es-ES" b="1" dirty="0">
                <a:latin typeface="Times New Roman" pitchFamily="18" charset="0"/>
                <a:cs typeface="Times New Roman" pitchFamily="18" charset="0"/>
              </a:rPr>
              <a:t>El movimiento relativo ente el imán y la bobina genera una corriente eléctrica</a:t>
            </a:r>
          </a:p>
        </p:txBody>
      </p:sp>
      <p:pic>
        <p:nvPicPr>
          <p:cNvPr id="46" name="Picture 2"/>
          <p:cNvPicPr>
            <a:picLocks noChangeAspect="1" noChangeArrowheads="1"/>
          </p:cNvPicPr>
          <p:nvPr/>
        </p:nvPicPr>
        <p:blipFill>
          <a:blip r:embed="rId6"/>
          <a:srcRect/>
          <a:stretch>
            <a:fillRect/>
          </a:stretch>
        </p:blipFill>
        <p:spPr bwMode="auto">
          <a:xfrm rot="2803300">
            <a:off x="5000915" y="3198216"/>
            <a:ext cx="1795801" cy="2047122"/>
          </a:xfrm>
          <a:prstGeom prst="rect">
            <a:avLst/>
          </a:prstGeom>
          <a:noFill/>
          <a:ln w="9525">
            <a:noFill/>
            <a:miter lim="800000"/>
            <a:headEnd/>
            <a:tailEnd/>
          </a:ln>
          <a:effectLst/>
        </p:spPr>
      </p:pic>
      <p:pic>
        <p:nvPicPr>
          <p:cNvPr id="47" name="Picture 5"/>
          <p:cNvPicPr>
            <a:picLocks noChangeAspect="1" noChangeArrowheads="1"/>
          </p:cNvPicPr>
          <p:nvPr/>
        </p:nvPicPr>
        <p:blipFill>
          <a:blip r:embed="rId7"/>
          <a:srcRect/>
          <a:stretch>
            <a:fillRect/>
          </a:stretch>
        </p:blipFill>
        <p:spPr bwMode="auto">
          <a:xfrm>
            <a:off x="6688287" y="4332536"/>
            <a:ext cx="2004417" cy="1517468"/>
          </a:xfrm>
          <a:prstGeom prst="rect">
            <a:avLst/>
          </a:prstGeom>
          <a:noFill/>
          <a:ln w="9525">
            <a:noFill/>
            <a:miter lim="800000"/>
            <a:headEnd/>
            <a:tailEnd/>
          </a:ln>
          <a:effectLst/>
        </p:spPr>
      </p:pic>
      <p:grpSp>
        <p:nvGrpSpPr>
          <p:cNvPr id="48" name="30 Grupo"/>
          <p:cNvGrpSpPr/>
          <p:nvPr/>
        </p:nvGrpSpPr>
        <p:grpSpPr>
          <a:xfrm>
            <a:off x="5588927" y="2443229"/>
            <a:ext cx="2751061" cy="2797176"/>
            <a:chOff x="4097414" y="736600"/>
            <a:chExt cx="2751061" cy="2797176"/>
          </a:xfrm>
        </p:grpSpPr>
        <p:pic>
          <p:nvPicPr>
            <p:cNvPr id="68" name="Picture 6"/>
            <p:cNvPicPr>
              <a:picLocks noChangeAspect="1" noChangeArrowheads="1"/>
            </p:cNvPicPr>
            <p:nvPr/>
          </p:nvPicPr>
          <p:blipFill>
            <a:blip r:embed="rId8"/>
            <a:srcRect/>
            <a:stretch>
              <a:fillRect/>
            </a:stretch>
          </p:blipFill>
          <p:spPr bwMode="auto">
            <a:xfrm>
              <a:off x="6515100" y="2843210"/>
              <a:ext cx="333375" cy="142875"/>
            </a:xfrm>
            <a:prstGeom prst="rect">
              <a:avLst/>
            </a:prstGeom>
            <a:noFill/>
            <a:ln w="9525">
              <a:noFill/>
              <a:miter lim="800000"/>
              <a:headEnd/>
              <a:tailEnd/>
            </a:ln>
            <a:effectLst/>
          </p:spPr>
        </p:pic>
        <p:sp>
          <p:nvSpPr>
            <p:cNvPr id="69" name="68 Forma libre"/>
            <p:cNvSpPr/>
            <p:nvPr/>
          </p:nvSpPr>
          <p:spPr>
            <a:xfrm>
              <a:off x="4788376" y="3069672"/>
              <a:ext cx="412274" cy="464104"/>
            </a:xfrm>
            <a:custGeom>
              <a:avLst/>
              <a:gdLst>
                <a:gd name="connsiteX0" fmla="*/ 285750 w 285750"/>
                <a:gd name="connsiteY0" fmla="*/ 333375 h 333375"/>
                <a:gd name="connsiteX1" fmla="*/ 9525 w 285750"/>
                <a:gd name="connsiteY1" fmla="*/ 9525 h 333375"/>
                <a:gd name="connsiteX2" fmla="*/ 9525 w 285750"/>
                <a:gd name="connsiteY2" fmla="*/ 9525 h 333375"/>
                <a:gd name="connsiteX3" fmla="*/ 0 w 285750"/>
                <a:gd name="connsiteY3" fmla="*/ 0 h 333375"/>
              </a:gdLst>
              <a:ahLst/>
              <a:cxnLst>
                <a:cxn ang="0">
                  <a:pos x="connsiteX0" y="connsiteY0"/>
                </a:cxn>
                <a:cxn ang="0">
                  <a:pos x="connsiteX1" y="connsiteY1"/>
                </a:cxn>
                <a:cxn ang="0">
                  <a:pos x="connsiteX2" y="connsiteY2"/>
                </a:cxn>
                <a:cxn ang="0">
                  <a:pos x="connsiteX3" y="connsiteY3"/>
                </a:cxn>
              </a:cxnLst>
              <a:rect l="l" t="t" r="r" b="b"/>
              <a:pathLst>
                <a:path w="285750" h="333375">
                  <a:moveTo>
                    <a:pt x="285750" y="333375"/>
                  </a:moveTo>
                  <a:lnTo>
                    <a:pt x="9525" y="9525"/>
                  </a:lnTo>
                  <a:lnTo>
                    <a:pt x="9525" y="9525"/>
                  </a:lnTo>
                  <a:lnTo>
                    <a:pt x="0"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cxnSp>
          <p:nvCxnSpPr>
            <p:cNvPr id="70" name="69 Conector recto"/>
            <p:cNvCxnSpPr/>
            <p:nvPr/>
          </p:nvCxnSpPr>
          <p:spPr>
            <a:xfrm rot="10800000">
              <a:off x="5196774" y="2951674"/>
              <a:ext cx="3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10800000">
              <a:off x="5038726" y="2919044"/>
              <a:ext cx="161924" cy="14110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rot="5400000" flipH="1" flipV="1">
              <a:off x="3995613" y="1683980"/>
              <a:ext cx="1209920" cy="3756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72 Flecha arriba"/>
            <p:cNvSpPr/>
            <p:nvPr/>
          </p:nvSpPr>
          <p:spPr>
            <a:xfrm>
              <a:off x="4219575" y="1114425"/>
              <a:ext cx="193195" cy="7693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74" name="Picture 7"/>
            <p:cNvPicPr>
              <a:picLocks noChangeAspect="1" noChangeArrowheads="1"/>
            </p:cNvPicPr>
            <p:nvPr/>
          </p:nvPicPr>
          <p:blipFill>
            <a:blip r:embed="rId9"/>
            <a:srcRect/>
            <a:stretch>
              <a:fillRect/>
            </a:stretch>
          </p:blipFill>
          <p:spPr bwMode="auto">
            <a:xfrm>
              <a:off x="4191000" y="1912386"/>
              <a:ext cx="259870" cy="1147760"/>
            </a:xfrm>
            <a:prstGeom prst="rect">
              <a:avLst/>
            </a:prstGeom>
            <a:noFill/>
            <a:ln w="9525">
              <a:noFill/>
              <a:miter lim="800000"/>
              <a:headEnd/>
              <a:tailEnd/>
            </a:ln>
            <a:effectLst/>
          </p:spPr>
        </p:pic>
        <p:sp>
          <p:nvSpPr>
            <p:cNvPr id="75" name="74 Arco"/>
            <p:cNvSpPr/>
            <p:nvPr/>
          </p:nvSpPr>
          <p:spPr>
            <a:xfrm rot="21014558">
              <a:off x="4097414" y="1338036"/>
              <a:ext cx="613020" cy="152852"/>
            </a:xfrm>
            <a:prstGeom prst="arc">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graphicFrame>
          <p:nvGraphicFramePr>
            <p:cNvPr id="76" name="Object 8"/>
            <p:cNvGraphicFramePr>
              <a:graphicFrameLocks noChangeAspect="1"/>
            </p:cNvGraphicFramePr>
            <p:nvPr/>
          </p:nvGraphicFramePr>
          <p:xfrm>
            <a:off x="4191000" y="736600"/>
            <a:ext cx="254000" cy="314325"/>
          </p:xfrm>
          <a:graphic>
            <a:graphicData uri="http://schemas.openxmlformats.org/presentationml/2006/ole">
              <mc:AlternateContent xmlns:mc="http://schemas.openxmlformats.org/markup-compatibility/2006">
                <mc:Choice xmlns:v="urn:schemas-microsoft-com:vml" Requires="v">
                  <p:oleObj spid="_x0000_s220172" name="Ecuación" r:id="rId10" imgW="152280" imgH="203040" progId="Equation.3">
                    <p:embed/>
                  </p:oleObj>
                </mc:Choice>
                <mc:Fallback>
                  <p:oleObj name="Ecuación" r:id="rId10" imgW="152280" imgH="20304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736600"/>
                          <a:ext cx="2540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9"/>
            <p:cNvGraphicFramePr>
              <a:graphicFrameLocks noChangeAspect="1"/>
            </p:cNvGraphicFramePr>
            <p:nvPr/>
          </p:nvGraphicFramePr>
          <p:xfrm>
            <a:off x="4430713" y="1289050"/>
            <a:ext cx="211137" cy="274638"/>
          </p:xfrm>
          <a:graphic>
            <a:graphicData uri="http://schemas.openxmlformats.org/presentationml/2006/ole">
              <mc:AlternateContent xmlns:mc="http://schemas.openxmlformats.org/markup-compatibility/2006">
                <mc:Choice xmlns:v="urn:schemas-microsoft-com:vml" Requires="v">
                  <p:oleObj spid="_x0000_s220173" name="Ecuación" r:id="rId12" imgW="126720" imgH="177480" progId="Equation.3">
                    <p:embed/>
                  </p:oleObj>
                </mc:Choice>
                <mc:Fallback>
                  <p:oleObj name="Ecuación" r:id="rId12" imgW="126720" imgH="17748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30713" y="1289050"/>
                          <a:ext cx="211137" cy="27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9" name="24 Grupo"/>
          <p:cNvGrpSpPr/>
          <p:nvPr/>
        </p:nvGrpSpPr>
        <p:grpSpPr>
          <a:xfrm>
            <a:off x="6838626" y="2107285"/>
            <a:ext cx="1680870" cy="1976543"/>
            <a:chOff x="4787901" y="1555750"/>
            <a:chExt cx="1680870" cy="1976543"/>
          </a:xfrm>
        </p:grpSpPr>
        <p:sp>
          <p:nvSpPr>
            <p:cNvPr id="50" name="AutoShape 15"/>
            <p:cNvSpPr>
              <a:spLocks noChangeAspect="1" noChangeArrowheads="1"/>
            </p:cNvSpPr>
            <p:nvPr/>
          </p:nvSpPr>
          <p:spPr bwMode="auto">
            <a:xfrm>
              <a:off x="4787901" y="1555750"/>
              <a:ext cx="1624576" cy="1976543"/>
            </a:xfrm>
            <a:prstGeom prst="rect">
              <a:avLst/>
            </a:prstGeom>
            <a:noFill/>
            <a:ln w="9525">
              <a:noFill/>
              <a:miter lim="800000"/>
              <a:headEnd/>
              <a:tailEnd/>
            </a:ln>
          </p:spPr>
          <p:txBody>
            <a:bodyPr/>
            <a:lstStyle/>
            <a:p>
              <a:endParaRPr lang="es-VE"/>
            </a:p>
          </p:txBody>
        </p:sp>
        <p:sp>
          <p:nvSpPr>
            <p:cNvPr id="51" name="Oval 17"/>
            <p:cNvSpPr>
              <a:spLocks noChangeArrowheads="1"/>
            </p:cNvSpPr>
            <p:nvPr/>
          </p:nvSpPr>
          <p:spPr bwMode="auto">
            <a:xfrm rot="2159847">
              <a:off x="4787901" y="2768319"/>
              <a:ext cx="1589103" cy="198756"/>
            </a:xfrm>
            <a:prstGeom prst="ellipse">
              <a:avLst/>
            </a:prstGeom>
            <a:solidFill>
              <a:srgbClr val="FFFFFF"/>
            </a:solidFill>
            <a:ln w="9525">
              <a:solidFill>
                <a:srgbClr val="000000"/>
              </a:solidFill>
              <a:prstDash val="sysDot"/>
              <a:round/>
              <a:headEnd/>
              <a:tailEnd/>
            </a:ln>
          </p:spPr>
          <p:txBody>
            <a:bodyPr/>
            <a:lstStyle/>
            <a:p>
              <a:endParaRPr lang="es-VE"/>
            </a:p>
          </p:txBody>
        </p:sp>
        <p:sp>
          <p:nvSpPr>
            <p:cNvPr id="52" name="Oval 18" descr="60%"/>
            <p:cNvSpPr>
              <a:spLocks noChangeArrowheads="1"/>
            </p:cNvSpPr>
            <p:nvPr/>
          </p:nvSpPr>
          <p:spPr bwMode="auto">
            <a:xfrm rot="203187">
              <a:off x="4932052" y="2349403"/>
              <a:ext cx="1278624" cy="198374"/>
            </a:xfrm>
            <a:prstGeom prst="ellipse">
              <a:avLst/>
            </a:prstGeom>
            <a:pattFill prst="pct60">
              <a:fgClr>
                <a:srgbClr val="C0C0C0"/>
              </a:fgClr>
              <a:bgClr>
                <a:srgbClr val="FFFFFF"/>
              </a:bgClr>
            </a:pattFill>
            <a:ln w="9525">
              <a:solidFill>
                <a:srgbClr val="000000"/>
              </a:solidFill>
              <a:round/>
              <a:headEnd/>
              <a:tailEnd/>
            </a:ln>
          </p:spPr>
          <p:txBody>
            <a:bodyPr/>
            <a:lstStyle/>
            <a:p>
              <a:endParaRPr lang="es-VE"/>
            </a:p>
          </p:txBody>
        </p:sp>
        <p:sp>
          <p:nvSpPr>
            <p:cNvPr id="53" name="Line 19"/>
            <p:cNvSpPr>
              <a:spLocks noChangeShapeType="1"/>
            </p:cNvSpPr>
            <p:nvPr/>
          </p:nvSpPr>
          <p:spPr bwMode="auto">
            <a:xfrm flipV="1">
              <a:off x="5615718" y="2688816"/>
              <a:ext cx="165563" cy="191494"/>
            </a:xfrm>
            <a:prstGeom prst="line">
              <a:avLst/>
            </a:prstGeom>
            <a:noFill/>
            <a:ln w="9525">
              <a:solidFill>
                <a:srgbClr val="000000"/>
              </a:solidFill>
              <a:round/>
              <a:headEnd/>
              <a:tailEnd type="triangle" w="med" len="med"/>
            </a:ln>
          </p:spPr>
          <p:txBody>
            <a:bodyPr/>
            <a:lstStyle/>
            <a:p>
              <a:endParaRPr lang="es-VE"/>
            </a:p>
          </p:txBody>
        </p:sp>
        <p:sp>
          <p:nvSpPr>
            <p:cNvPr id="54" name="Line 20"/>
            <p:cNvSpPr>
              <a:spLocks noChangeShapeType="1"/>
            </p:cNvSpPr>
            <p:nvPr/>
          </p:nvSpPr>
          <p:spPr bwMode="auto">
            <a:xfrm>
              <a:off x="4924405" y="1740522"/>
              <a:ext cx="0" cy="1719620"/>
            </a:xfrm>
            <a:prstGeom prst="line">
              <a:avLst/>
            </a:prstGeom>
            <a:noFill/>
            <a:ln w="9525">
              <a:solidFill>
                <a:srgbClr val="000000"/>
              </a:solidFill>
              <a:prstDash val="dashDot"/>
              <a:round/>
              <a:headEnd type="triangle" w="med" len="med"/>
              <a:tailEnd/>
            </a:ln>
          </p:spPr>
          <p:txBody>
            <a:bodyPr/>
            <a:lstStyle/>
            <a:p>
              <a:endParaRPr lang="es-VE"/>
            </a:p>
          </p:txBody>
        </p:sp>
        <p:sp>
          <p:nvSpPr>
            <p:cNvPr id="55" name="Line 21"/>
            <p:cNvSpPr>
              <a:spLocks noChangeShapeType="1"/>
            </p:cNvSpPr>
            <p:nvPr/>
          </p:nvSpPr>
          <p:spPr bwMode="auto">
            <a:xfrm>
              <a:off x="5089203" y="1749695"/>
              <a:ext cx="765" cy="1719620"/>
            </a:xfrm>
            <a:prstGeom prst="line">
              <a:avLst/>
            </a:prstGeom>
            <a:noFill/>
            <a:ln w="9525">
              <a:solidFill>
                <a:srgbClr val="000000"/>
              </a:solidFill>
              <a:prstDash val="dashDot"/>
              <a:round/>
              <a:headEnd type="triangle" w="med" len="med"/>
              <a:tailEnd/>
            </a:ln>
          </p:spPr>
          <p:txBody>
            <a:bodyPr/>
            <a:lstStyle/>
            <a:p>
              <a:endParaRPr lang="es-VE"/>
            </a:p>
          </p:txBody>
        </p:sp>
        <p:sp>
          <p:nvSpPr>
            <p:cNvPr id="56" name="Line 22"/>
            <p:cNvSpPr>
              <a:spLocks noChangeShapeType="1"/>
            </p:cNvSpPr>
            <p:nvPr/>
          </p:nvSpPr>
          <p:spPr bwMode="auto">
            <a:xfrm>
              <a:off x="5254002" y="1749695"/>
              <a:ext cx="765" cy="1719620"/>
            </a:xfrm>
            <a:prstGeom prst="line">
              <a:avLst/>
            </a:prstGeom>
            <a:noFill/>
            <a:ln w="9525">
              <a:solidFill>
                <a:srgbClr val="000000"/>
              </a:solidFill>
              <a:prstDash val="dashDot"/>
              <a:round/>
              <a:headEnd type="triangle" w="med" len="med"/>
              <a:tailEnd/>
            </a:ln>
          </p:spPr>
          <p:txBody>
            <a:bodyPr/>
            <a:lstStyle/>
            <a:p>
              <a:endParaRPr lang="es-VE"/>
            </a:p>
          </p:txBody>
        </p:sp>
        <p:sp>
          <p:nvSpPr>
            <p:cNvPr id="57" name="Line 23"/>
            <p:cNvSpPr>
              <a:spLocks noChangeShapeType="1"/>
            </p:cNvSpPr>
            <p:nvPr/>
          </p:nvSpPr>
          <p:spPr bwMode="auto">
            <a:xfrm>
              <a:off x="5418801" y="1758869"/>
              <a:ext cx="765" cy="1719620"/>
            </a:xfrm>
            <a:prstGeom prst="line">
              <a:avLst/>
            </a:prstGeom>
            <a:noFill/>
            <a:ln w="9525">
              <a:solidFill>
                <a:srgbClr val="000000"/>
              </a:solidFill>
              <a:prstDash val="dashDot"/>
              <a:round/>
              <a:headEnd type="triangle" w="med" len="med"/>
              <a:tailEnd/>
            </a:ln>
          </p:spPr>
          <p:txBody>
            <a:bodyPr/>
            <a:lstStyle/>
            <a:p>
              <a:endParaRPr lang="es-VE"/>
            </a:p>
          </p:txBody>
        </p:sp>
        <p:sp>
          <p:nvSpPr>
            <p:cNvPr id="58" name="Line 24"/>
            <p:cNvSpPr>
              <a:spLocks noChangeShapeType="1"/>
            </p:cNvSpPr>
            <p:nvPr/>
          </p:nvSpPr>
          <p:spPr bwMode="auto">
            <a:xfrm>
              <a:off x="5567158" y="1758869"/>
              <a:ext cx="765" cy="1719620"/>
            </a:xfrm>
            <a:prstGeom prst="line">
              <a:avLst/>
            </a:prstGeom>
            <a:noFill/>
            <a:ln w="9525">
              <a:solidFill>
                <a:srgbClr val="000000"/>
              </a:solidFill>
              <a:prstDash val="dashDot"/>
              <a:round/>
              <a:headEnd type="triangle" w="med" len="med"/>
              <a:tailEnd/>
            </a:ln>
          </p:spPr>
          <p:txBody>
            <a:bodyPr/>
            <a:lstStyle/>
            <a:p>
              <a:endParaRPr lang="es-VE"/>
            </a:p>
          </p:txBody>
        </p:sp>
        <p:sp>
          <p:nvSpPr>
            <p:cNvPr id="59" name="Line 25"/>
            <p:cNvSpPr>
              <a:spLocks noChangeShapeType="1"/>
            </p:cNvSpPr>
            <p:nvPr/>
          </p:nvSpPr>
          <p:spPr bwMode="auto">
            <a:xfrm>
              <a:off x="5731957" y="1768042"/>
              <a:ext cx="765" cy="1719620"/>
            </a:xfrm>
            <a:prstGeom prst="line">
              <a:avLst/>
            </a:prstGeom>
            <a:noFill/>
            <a:ln w="9525">
              <a:solidFill>
                <a:srgbClr val="000000"/>
              </a:solidFill>
              <a:prstDash val="dashDot"/>
              <a:round/>
              <a:headEnd type="triangle" w="med" len="med"/>
              <a:tailEnd/>
            </a:ln>
          </p:spPr>
          <p:txBody>
            <a:bodyPr/>
            <a:lstStyle/>
            <a:p>
              <a:endParaRPr lang="es-VE"/>
            </a:p>
          </p:txBody>
        </p:sp>
        <p:sp>
          <p:nvSpPr>
            <p:cNvPr id="60" name="Line 26"/>
            <p:cNvSpPr>
              <a:spLocks noChangeShapeType="1"/>
            </p:cNvSpPr>
            <p:nvPr/>
          </p:nvSpPr>
          <p:spPr bwMode="auto">
            <a:xfrm>
              <a:off x="5896755" y="1768042"/>
              <a:ext cx="765" cy="1719620"/>
            </a:xfrm>
            <a:prstGeom prst="line">
              <a:avLst/>
            </a:prstGeom>
            <a:noFill/>
            <a:ln w="9525">
              <a:solidFill>
                <a:srgbClr val="000000"/>
              </a:solidFill>
              <a:prstDash val="dashDot"/>
              <a:round/>
              <a:headEnd type="triangle" w="med" len="med"/>
              <a:tailEnd/>
            </a:ln>
          </p:spPr>
          <p:txBody>
            <a:bodyPr/>
            <a:lstStyle/>
            <a:p>
              <a:endParaRPr lang="es-VE"/>
            </a:p>
          </p:txBody>
        </p:sp>
        <p:sp>
          <p:nvSpPr>
            <p:cNvPr id="61" name="Line 27"/>
            <p:cNvSpPr>
              <a:spLocks noChangeShapeType="1"/>
            </p:cNvSpPr>
            <p:nvPr/>
          </p:nvSpPr>
          <p:spPr bwMode="auto">
            <a:xfrm>
              <a:off x="6061554" y="1777215"/>
              <a:ext cx="765" cy="1719620"/>
            </a:xfrm>
            <a:prstGeom prst="line">
              <a:avLst/>
            </a:prstGeom>
            <a:noFill/>
            <a:ln w="9525">
              <a:solidFill>
                <a:srgbClr val="000000"/>
              </a:solidFill>
              <a:prstDash val="dashDot"/>
              <a:round/>
              <a:headEnd type="triangle" w="med" len="med"/>
              <a:tailEnd/>
            </a:ln>
          </p:spPr>
          <p:txBody>
            <a:bodyPr/>
            <a:lstStyle/>
            <a:p>
              <a:endParaRPr lang="es-VE"/>
            </a:p>
          </p:txBody>
        </p:sp>
        <p:sp>
          <p:nvSpPr>
            <p:cNvPr id="62" name="Line 28"/>
            <p:cNvSpPr>
              <a:spLocks noChangeShapeType="1"/>
            </p:cNvSpPr>
            <p:nvPr/>
          </p:nvSpPr>
          <p:spPr bwMode="auto">
            <a:xfrm>
              <a:off x="6209911" y="1777215"/>
              <a:ext cx="765" cy="1719620"/>
            </a:xfrm>
            <a:prstGeom prst="line">
              <a:avLst/>
            </a:prstGeom>
            <a:noFill/>
            <a:ln w="9525">
              <a:solidFill>
                <a:srgbClr val="000000"/>
              </a:solidFill>
              <a:prstDash val="dashDot"/>
              <a:round/>
              <a:headEnd type="triangle" w="med" len="med"/>
              <a:tailEnd/>
            </a:ln>
          </p:spPr>
          <p:txBody>
            <a:bodyPr/>
            <a:lstStyle/>
            <a:p>
              <a:endParaRPr lang="es-VE"/>
            </a:p>
          </p:txBody>
        </p:sp>
        <p:sp>
          <p:nvSpPr>
            <p:cNvPr id="63" name="Text Box 29"/>
            <p:cNvSpPr txBox="1">
              <a:spLocks noChangeArrowheads="1"/>
            </p:cNvSpPr>
            <p:nvPr/>
          </p:nvSpPr>
          <p:spPr bwMode="auto">
            <a:xfrm>
              <a:off x="6210676" y="1926845"/>
              <a:ext cx="258095" cy="197609"/>
            </a:xfrm>
            <a:prstGeom prst="rect">
              <a:avLst/>
            </a:prstGeom>
            <a:noFill/>
            <a:ln w="9525">
              <a:noFill/>
              <a:miter lim="800000"/>
              <a:headEnd/>
              <a:tailEnd/>
            </a:ln>
          </p:spPr>
          <p:txBody>
            <a:bodyPr lIns="106985" tIns="53492" rIns="106985" bIns="53492"/>
            <a:lstStyle/>
            <a:p>
              <a:r>
                <a:rPr lang="es-ES" sz="2100" b="1" i="1" dirty="0"/>
                <a:t>B</a:t>
              </a:r>
              <a:endParaRPr lang="es-ES" dirty="0"/>
            </a:p>
          </p:txBody>
        </p:sp>
        <p:sp>
          <p:nvSpPr>
            <p:cNvPr id="64" name="Text Box 30"/>
            <p:cNvSpPr txBox="1">
              <a:spLocks noChangeArrowheads="1"/>
            </p:cNvSpPr>
            <p:nvPr/>
          </p:nvSpPr>
          <p:spPr bwMode="auto">
            <a:xfrm>
              <a:off x="5753369" y="2581030"/>
              <a:ext cx="329597" cy="248062"/>
            </a:xfrm>
            <a:prstGeom prst="rect">
              <a:avLst/>
            </a:prstGeom>
            <a:noFill/>
            <a:ln w="9525">
              <a:noFill/>
              <a:miter lim="800000"/>
              <a:headEnd/>
              <a:tailEnd/>
            </a:ln>
          </p:spPr>
          <p:txBody>
            <a:bodyPr lIns="106985" tIns="53492" rIns="106985" bIns="53492"/>
            <a:lstStyle/>
            <a:p>
              <a:r>
                <a:rPr lang="es-ES" sz="1600" b="1" i="1" dirty="0"/>
                <a:t>s</a:t>
              </a:r>
              <a:endParaRPr lang="es-ES" dirty="0"/>
            </a:p>
          </p:txBody>
        </p:sp>
        <p:sp>
          <p:nvSpPr>
            <p:cNvPr id="65" name="Arc 31"/>
            <p:cNvSpPr>
              <a:spLocks/>
            </p:cNvSpPr>
            <p:nvPr/>
          </p:nvSpPr>
          <p:spPr bwMode="auto">
            <a:xfrm>
              <a:off x="5552628" y="2704105"/>
              <a:ext cx="154857" cy="79502"/>
            </a:xfrm>
            <a:custGeom>
              <a:avLst/>
              <a:gdLst>
                <a:gd name="G0" fmla="+- 0 0 0"/>
                <a:gd name="G1" fmla="+- 21600 0 0"/>
                <a:gd name="G2" fmla="+- 21600 0 0"/>
                <a:gd name="T0" fmla="*/ 0 w 20408"/>
                <a:gd name="T1" fmla="*/ 0 h 21600"/>
                <a:gd name="T2" fmla="*/ 20408 w 20408"/>
                <a:gd name="T3" fmla="*/ 14523 h 21600"/>
                <a:gd name="T4" fmla="*/ 0 w 20408"/>
                <a:gd name="T5" fmla="*/ 21600 h 21600"/>
              </a:gdLst>
              <a:ahLst/>
              <a:cxnLst>
                <a:cxn ang="0">
                  <a:pos x="T0" y="T1"/>
                </a:cxn>
                <a:cxn ang="0">
                  <a:pos x="T2" y="T3"/>
                </a:cxn>
                <a:cxn ang="0">
                  <a:pos x="T4" y="T5"/>
                </a:cxn>
              </a:cxnLst>
              <a:rect l="0" t="0" r="r" b="b"/>
              <a:pathLst>
                <a:path w="20408" h="21600" fill="none" extrusionOk="0">
                  <a:moveTo>
                    <a:pt x="-1" y="0"/>
                  </a:moveTo>
                  <a:cubicBezTo>
                    <a:pt x="9201" y="0"/>
                    <a:pt x="17393" y="5829"/>
                    <a:pt x="20407" y="14523"/>
                  </a:cubicBezTo>
                </a:path>
                <a:path w="20408" h="21600" stroke="0" extrusionOk="0">
                  <a:moveTo>
                    <a:pt x="-1" y="0"/>
                  </a:moveTo>
                  <a:cubicBezTo>
                    <a:pt x="9201" y="0"/>
                    <a:pt x="17393" y="5829"/>
                    <a:pt x="20407" y="14523"/>
                  </a:cubicBezTo>
                  <a:lnTo>
                    <a:pt x="0" y="21600"/>
                  </a:lnTo>
                  <a:close/>
                </a:path>
              </a:pathLst>
            </a:custGeom>
            <a:noFill/>
            <a:ln w="9525">
              <a:solidFill>
                <a:srgbClr val="000000"/>
              </a:solidFill>
              <a:round/>
              <a:headEnd/>
              <a:tailEnd/>
            </a:ln>
          </p:spPr>
          <p:txBody>
            <a:bodyPr/>
            <a:lstStyle/>
            <a:p>
              <a:endParaRPr lang="es-VE"/>
            </a:p>
          </p:txBody>
        </p:sp>
        <p:sp>
          <p:nvSpPr>
            <p:cNvPr id="66" name="Text Box 32"/>
            <p:cNvSpPr txBox="1">
              <a:spLocks noChangeArrowheads="1"/>
            </p:cNvSpPr>
            <p:nvPr/>
          </p:nvSpPr>
          <p:spPr bwMode="auto">
            <a:xfrm>
              <a:off x="5475446" y="2551216"/>
              <a:ext cx="354451" cy="198374"/>
            </a:xfrm>
            <a:prstGeom prst="rect">
              <a:avLst/>
            </a:prstGeom>
            <a:noFill/>
            <a:ln w="9525">
              <a:noFill/>
              <a:miter lim="800000"/>
              <a:headEnd/>
              <a:tailEnd/>
            </a:ln>
          </p:spPr>
          <p:txBody>
            <a:bodyPr lIns="106985" tIns="53492" rIns="106985" bIns="53492"/>
            <a:lstStyle/>
            <a:p>
              <a:r>
                <a:rPr lang="es-ES" sz="1400" b="1" i="1" dirty="0">
                  <a:latin typeface="Symbol" pitchFamily="18" charset="2"/>
                </a:rPr>
                <a:t>q</a:t>
              </a:r>
              <a:endParaRPr lang="es-ES" dirty="0"/>
            </a:p>
          </p:txBody>
        </p:sp>
        <p:sp>
          <p:nvSpPr>
            <p:cNvPr id="67" name="Text Box 33"/>
            <p:cNvSpPr txBox="1">
              <a:spLocks noChangeArrowheads="1"/>
            </p:cNvSpPr>
            <p:nvPr/>
          </p:nvSpPr>
          <p:spPr bwMode="auto">
            <a:xfrm>
              <a:off x="5709780" y="2956754"/>
              <a:ext cx="500132" cy="458342"/>
            </a:xfrm>
            <a:prstGeom prst="rect">
              <a:avLst/>
            </a:prstGeom>
            <a:noFill/>
            <a:ln w="9525">
              <a:noFill/>
              <a:miter lim="800000"/>
              <a:headEnd/>
              <a:tailEnd/>
            </a:ln>
          </p:spPr>
          <p:txBody>
            <a:bodyPr lIns="106985" tIns="53492" rIns="106985" bIns="53492"/>
            <a:lstStyle/>
            <a:p>
              <a:r>
                <a:rPr lang="es-ES" sz="1600" b="1" i="1" dirty="0" err="1"/>
                <a:t>dS</a:t>
              </a:r>
              <a:endParaRPr lang="es-E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457839" y="6267389"/>
            <a:ext cx="2133600" cy="365125"/>
          </a:xfrm>
        </p:spPr>
        <p:txBody>
          <a:bodyPr/>
          <a:lstStyle/>
          <a:p>
            <a:pPr>
              <a:defRPr/>
            </a:pPr>
            <a:fld id="{F183DF81-527E-4B76-942B-4763E387F4D7}" type="slidenum">
              <a:rPr lang="es-ES" smtClean="0"/>
              <a:pPr>
                <a:defRPr/>
              </a:pPr>
              <a:t>6</a:t>
            </a:fld>
            <a:endParaRPr lang="es-ES" dirty="0"/>
          </a:p>
        </p:txBody>
      </p:sp>
      <p:grpSp>
        <p:nvGrpSpPr>
          <p:cNvPr id="15" name="14 Grupo"/>
          <p:cNvGrpSpPr/>
          <p:nvPr/>
        </p:nvGrpSpPr>
        <p:grpSpPr>
          <a:xfrm>
            <a:off x="5905500" y="2273239"/>
            <a:ext cx="3009900" cy="3994150"/>
            <a:chOff x="4595949" y="1295943"/>
            <a:chExt cx="3362325" cy="4953000"/>
          </a:xfrm>
        </p:grpSpPr>
        <p:pic>
          <p:nvPicPr>
            <p:cNvPr id="9" name="Picture 3"/>
            <p:cNvPicPr>
              <a:picLocks noChangeAspect="1" noChangeArrowheads="1"/>
            </p:cNvPicPr>
            <p:nvPr/>
          </p:nvPicPr>
          <p:blipFill>
            <a:blip r:embed="rId3"/>
            <a:srcRect/>
            <a:stretch>
              <a:fillRect/>
            </a:stretch>
          </p:blipFill>
          <p:spPr bwMode="auto">
            <a:xfrm>
              <a:off x="4595949" y="1295943"/>
              <a:ext cx="3362325" cy="2447925"/>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a:stretch>
              <a:fillRect/>
            </a:stretch>
          </p:blipFill>
          <p:spPr bwMode="auto">
            <a:xfrm>
              <a:off x="4595949" y="3743868"/>
              <a:ext cx="3362325" cy="2505075"/>
            </a:xfrm>
            <a:prstGeom prst="rect">
              <a:avLst/>
            </a:prstGeom>
            <a:noFill/>
            <a:ln w="9525">
              <a:noFill/>
              <a:miter lim="800000"/>
              <a:headEnd/>
              <a:tailEnd/>
            </a:ln>
            <a:effectLst/>
          </p:spPr>
        </p:pic>
        <p:cxnSp>
          <p:nvCxnSpPr>
            <p:cNvPr id="12" name="11 Conector recto"/>
            <p:cNvCxnSpPr/>
            <p:nvPr/>
          </p:nvCxnSpPr>
          <p:spPr>
            <a:xfrm>
              <a:off x="5562600" y="5038725"/>
              <a:ext cx="2286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7271921" y="4260580"/>
              <a:ext cx="338554" cy="276999"/>
            </a:xfrm>
            <a:prstGeom prst="rect">
              <a:avLst/>
            </a:prstGeom>
            <a:noFill/>
          </p:spPr>
          <p:txBody>
            <a:bodyPr wrap="none" rtlCol="0">
              <a:spAutoFit/>
            </a:bodyPr>
            <a:lstStyle/>
            <a:p>
              <a:r>
                <a:rPr lang="es-VE" sz="1200" b="1" dirty="0">
                  <a:latin typeface="Times New Roman" pitchFamily="18" charset="0"/>
                  <a:cs typeface="Times New Roman" pitchFamily="18" charset="0"/>
                </a:rPr>
                <a:t>10</a:t>
              </a:r>
            </a:p>
          </p:txBody>
        </p:sp>
      </p:grpSp>
      <p:sp>
        <p:nvSpPr>
          <p:cNvPr id="4" name="Text Box 8"/>
          <p:cNvSpPr txBox="1">
            <a:spLocks noChangeArrowheads="1"/>
          </p:cNvSpPr>
          <p:nvPr/>
        </p:nvSpPr>
        <p:spPr bwMode="auto">
          <a:xfrm>
            <a:off x="279690" y="285728"/>
            <a:ext cx="5784449" cy="5816977"/>
          </a:xfrm>
          <a:prstGeom prst="rect">
            <a:avLst/>
          </a:prstGeom>
          <a:noFill/>
          <a:ln w="9525">
            <a:noFill/>
            <a:miter lim="800000"/>
            <a:headEnd/>
            <a:tailEnd/>
          </a:ln>
          <a:effectLst/>
        </p:spPr>
        <p:txBody>
          <a:bodyPr wrap="square">
            <a:spAutoFit/>
          </a:bodyPr>
          <a:lstStyle/>
          <a:p>
            <a:pPr marL="457200" indent="-457200" algn="just">
              <a:defRPr/>
            </a:pPr>
            <a:r>
              <a:rPr lang="es-ES" sz="1400" b="1" dirty="0">
                <a:latin typeface="Times New Roman" pitchFamily="18" charset="0"/>
                <a:cs typeface="Times New Roman" pitchFamily="18" charset="0"/>
              </a:rPr>
              <a:t>En otro experimento, </a:t>
            </a:r>
            <a:r>
              <a:rPr lang="es-ES" sz="1400" b="1" dirty="0" err="1">
                <a:latin typeface="Times New Roman" pitchFamily="18" charset="0"/>
                <a:cs typeface="Times New Roman" pitchFamily="18" charset="0"/>
              </a:rPr>
              <a:t>Faraday</a:t>
            </a:r>
            <a:r>
              <a:rPr lang="es-ES" sz="1400" b="1" dirty="0">
                <a:latin typeface="Times New Roman" pitchFamily="18" charset="0"/>
                <a:cs typeface="Times New Roman" pitchFamily="18" charset="0"/>
              </a:rPr>
              <a:t> unió dos bobinas a través de un anillo de</a:t>
            </a:r>
          </a:p>
          <a:p>
            <a:pPr marL="457200" indent="-457200" algn="just">
              <a:defRPr/>
            </a:pPr>
            <a:r>
              <a:rPr lang="es-ES" sz="1400" b="1" dirty="0">
                <a:latin typeface="Times New Roman" pitchFamily="18" charset="0"/>
                <a:cs typeface="Times New Roman" pitchFamily="18" charset="0"/>
              </a:rPr>
              <a:t>Hierro. Una de las bobinas estaba conectada a una batería, mientras que</a:t>
            </a:r>
          </a:p>
          <a:p>
            <a:pPr marL="457200" indent="-457200" algn="just">
              <a:defRPr/>
            </a:pPr>
            <a:r>
              <a:rPr lang="es-ES" sz="1400" b="1" dirty="0">
                <a:latin typeface="Times New Roman" pitchFamily="18" charset="0"/>
                <a:cs typeface="Times New Roman" pitchFamily="18" charset="0"/>
              </a:rPr>
              <a:t>la segunda bobina, sin energizar, se conectó a un amperímetro.</a:t>
            </a:r>
          </a:p>
          <a:p>
            <a:pPr marL="457200" indent="-457200" algn="just">
              <a:defRPr/>
            </a:pPr>
            <a:endParaRPr lang="es-ES" sz="1400" b="1" dirty="0">
              <a:latin typeface="Times New Roman" pitchFamily="18" charset="0"/>
              <a:cs typeface="Times New Roman" pitchFamily="18" charset="0"/>
            </a:endParaRPr>
          </a:p>
          <a:p>
            <a:pPr marL="457200" indent="-457200" algn="just">
              <a:defRPr/>
            </a:pPr>
            <a:r>
              <a:rPr lang="es-ES" sz="1400" b="1" dirty="0">
                <a:latin typeface="Times New Roman" pitchFamily="18" charset="0"/>
                <a:cs typeface="Times New Roman" pitchFamily="18" charset="0"/>
              </a:rPr>
              <a:t>Al cerrar el circuito se observa una corriente en la bobina secundaria, lo</a:t>
            </a:r>
          </a:p>
          <a:p>
            <a:pPr marL="457200" indent="-457200" algn="just">
              <a:defRPr/>
            </a:pPr>
            <a:r>
              <a:rPr lang="es-ES" sz="1400" b="1" dirty="0">
                <a:latin typeface="Times New Roman" pitchFamily="18" charset="0"/>
                <a:cs typeface="Times New Roman" pitchFamily="18" charset="0"/>
              </a:rPr>
              <a:t>cual contradice las Leyes de la Teoría Electrostática. Este fenómeno es</a:t>
            </a:r>
          </a:p>
          <a:p>
            <a:pPr marL="457200" indent="-457200" algn="just">
              <a:defRPr/>
            </a:pPr>
            <a:r>
              <a:rPr lang="es-ES" sz="1400" b="1" dirty="0">
                <a:latin typeface="Times New Roman" pitchFamily="18" charset="0"/>
                <a:cs typeface="Times New Roman" pitchFamily="18" charset="0"/>
              </a:rPr>
              <a:t>conocido como </a:t>
            </a:r>
            <a:r>
              <a:rPr lang="es-ES" sz="1400" b="1" dirty="0">
                <a:solidFill>
                  <a:srgbClr val="FF0000"/>
                </a:solidFill>
                <a:latin typeface="Times New Roman" pitchFamily="18" charset="0"/>
                <a:cs typeface="Times New Roman" pitchFamily="18" charset="0"/>
              </a:rPr>
              <a:t>Inducción Magnética. </a:t>
            </a:r>
            <a:endParaRPr lang="es-ES" sz="1400" b="1" dirty="0">
              <a:latin typeface="Times New Roman" pitchFamily="18" charset="0"/>
              <a:cs typeface="Times New Roman" pitchFamily="18" charset="0"/>
            </a:endParaRPr>
          </a:p>
          <a:p>
            <a:pPr marL="457200" indent="-457200" algn="just">
              <a:defRPr/>
            </a:pPr>
            <a:endParaRPr lang="es-ES" b="1" dirty="0">
              <a:solidFill>
                <a:srgbClr val="FF0000"/>
              </a:solidFill>
              <a:latin typeface="Times New Roman" pitchFamily="18" charset="0"/>
              <a:cs typeface="Times New Roman" pitchFamily="18" charset="0"/>
            </a:endParaRPr>
          </a:p>
          <a:p>
            <a:pPr marL="457200" indent="-457200" algn="just">
              <a:defRPr/>
            </a:pPr>
            <a:r>
              <a:rPr lang="es-ES" sz="1400" b="1" dirty="0">
                <a:latin typeface="Times New Roman" pitchFamily="18" charset="0"/>
                <a:cs typeface="Times New Roman" pitchFamily="18" charset="0"/>
              </a:rPr>
              <a:t>Estas observaciones permitieron a </a:t>
            </a:r>
            <a:r>
              <a:rPr lang="es-ES" sz="1400" b="1" dirty="0" err="1">
                <a:latin typeface="Times New Roman" pitchFamily="18" charset="0"/>
                <a:cs typeface="Times New Roman" pitchFamily="18" charset="0"/>
              </a:rPr>
              <a:t>Faraday</a:t>
            </a:r>
            <a:r>
              <a:rPr lang="es-ES" sz="1400" b="1" dirty="0">
                <a:latin typeface="Times New Roman" pitchFamily="18" charset="0"/>
                <a:cs typeface="Times New Roman" pitchFamily="18" charset="0"/>
              </a:rPr>
              <a:t> enunciar la Ley de Inducción:</a:t>
            </a:r>
          </a:p>
          <a:p>
            <a:pPr marL="457200" indent="-457200" algn="just">
              <a:defRPr/>
            </a:pPr>
            <a:endParaRPr lang="es-ES" sz="1400" b="1" dirty="0">
              <a:latin typeface="Times New Roman" pitchFamily="18" charset="0"/>
              <a:cs typeface="Times New Roman" pitchFamily="18" charset="0"/>
            </a:endParaRPr>
          </a:p>
          <a:p>
            <a:pPr marL="457200" indent="-457200" algn="just">
              <a:defRPr/>
            </a:pPr>
            <a:r>
              <a:rPr lang="es-ES" sz="1400" b="1" dirty="0">
                <a:solidFill>
                  <a:srgbClr val="FF0000"/>
                </a:solidFill>
                <a:latin typeface="Times New Roman" pitchFamily="18" charset="0"/>
                <a:cs typeface="Times New Roman" pitchFamily="18" charset="0"/>
              </a:rPr>
              <a:t>Cualquier variación del flujo magnético a través de un circuito cerrado,</a:t>
            </a:r>
          </a:p>
          <a:p>
            <a:pPr marL="457200" indent="-457200" algn="just">
              <a:defRPr/>
            </a:pPr>
            <a:r>
              <a:rPr lang="es-ES" sz="1400" b="1" dirty="0">
                <a:solidFill>
                  <a:srgbClr val="FF0000"/>
                </a:solidFill>
                <a:latin typeface="Times New Roman" pitchFamily="18" charset="0"/>
                <a:cs typeface="Times New Roman" pitchFamily="18" charset="0"/>
              </a:rPr>
              <a:t>inducirá un campo eléctrico  a lo largo del entorno del circuito dado por</a:t>
            </a:r>
          </a:p>
          <a:p>
            <a:pPr marL="457200" indent="-457200" algn="just">
              <a:defRPr/>
            </a:pPr>
            <a:r>
              <a:rPr lang="es-ES" sz="1400" b="1" dirty="0">
                <a:solidFill>
                  <a:srgbClr val="FF0000"/>
                </a:solidFill>
                <a:latin typeface="Times New Roman" pitchFamily="18" charset="0"/>
                <a:cs typeface="Times New Roman" pitchFamily="18" charset="0"/>
              </a:rPr>
              <a:t>la expresión,</a:t>
            </a:r>
          </a:p>
          <a:p>
            <a:pPr marL="457200" indent="-457200" algn="just">
              <a:defRPr/>
            </a:pPr>
            <a:endParaRPr lang="es-ES" sz="1400" b="1" dirty="0">
              <a:solidFill>
                <a:srgbClr val="FF0000"/>
              </a:solidFill>
              <a:latin typeface="Times New Roman" pitchFamily="18" charset="0"/>
              <a:cs typeface="Times New Roman" pitchFamily="18" charset="0"/>
            </a:endParaRPr>
          </a:p>
          <a:p>
            <a:pPr marL="457200" indent="-457200" algn="just">
              <a:defRPr/>
            </a:pPr>
            <a:endParaRPr lang="es-ES" sz="1400" b="1" dirty="0">
              <a:solidFill>
                <a:srgbClr val="FF0000"/>
              </a:solidFill>
              <a:latin typeface="Times New Roman" pitchFamily="18" charset="0"/>
              <a:cs typeface="Times New Roman" pitchFamily="18" charset="0"/>
            </a:endParaRPr>
          </a:p>
          <a:p>
            <a:pPr marL="457200" indent="-457200" algn="just">
              <a:defRPr/>
            </a:pPr>
            <a:r>
              <a:rPr lang="es-ES" sz="1400" b="1" dirty="0">
                <a:solidFill>
                  <a:srgbClr val="FF0000"/>
                </a:solidFill>
                <a:latin typeface="Times New Roman" pitchFamily="18" charset="0"/>
                <a:cs typeface="Times New Roman" pitchFamily="18" charset="0"/>
              </a:rPr>
              <a:t>						</a:t>
            </a:r>
            <a:r>
              <a:rPr lang="es-ES" sz="1400" b="1" dirty="0">
                <a:latin typeface="Times New Roman" pitchFamily="18" charset="0"/>
                <a:cs typeface="Times New Roman" pitchFamily="18" charset="0"/>
              </a:rPr>
              <a:t>(V)</a:t>
            </a:r>
          </a:p>
          <a:p>
            <a:pPr marL="457200" indent="-457200" algn="just">
              <a:defRPr/>
            </a:pPr>
            <a:endParaRPr lang="es-ES" sz="1400" b="1" dirty="0">
              <a:solidFill>
                <a:srgbClr val="FF0000"/>
              </a:solidFill>
              <a:latin typeface="Times New Roman" pitchFamily="18" charset="0"/>
              <a:cs typeface="Times New Roman" pitchFamily="18" charset="0"/>
            </a:endParaRPr>
          </a:p>
          <a:p>
            <a:pPr marL="457200" indent="-457200" algn="just">
              <a:defRPr/>
            </a:pPr>
            <a:endParaRPr lang="es-ES" sz="1400" b="1" dirty="0">
              <a:solidFill>
                <a:srgbClr val="FF0000"/>
              </a:solidFill>
              <a:latin typeface="Times New Roman" pitchFamily="18" charset="0"/>
              <a:cs typeface="Times New Roman" pitchFamily="18" charset="0"/>
            </a:endParaRPr>
          </a:p>
          <a:p>
            <a:pPr marL="457200" indent="-457200" algn="just">
              <a:defRPr/>
            </a:pPr>
            <a:r>
              <a:rPr lang="es-ES" sz="1400" b="1" dirty="0">
                <a:solidFill>
                  <a:srgbClr val="FF0000"/>
                </a:solidFill>
                <a:latin typeface="Times New Roman" pitchFamily="18" charset="0"/>
                <a:cs typeface="Times New Roman" pitchFamily="18" charset="0"/>
              </a:rPr>
              <a:t>		</a:t>
            </a:r>
            <a:r>
              <a:rPr lang="es-ES" sz="1600" b="1" dirty="0">
                <a:solidFill>
                  <a:srgbClr val="FF0000"/>
                </a:solidFill>
                <a:latin typeface="Times New Roman" pitchFamily="18" charset="0"/>
                <a:cs typeface="Times New Roman" pitchFamily="18" charset="0"/>
              </a:rPr>
              <a:t>                  </a:t>
            </a:r>
            <a:r>
              <a:rPr lang="es-ES" sz="1600" b="1" dirty="0">
                <a:solidFill>
                  <a:srgbClr val="FF0000"/>
                </a:solidFill>
                <a:latin typeface="Times New Roman" pitchFamily="18" charset="0"/>
                <a:cs typeface="Times New Roman" pitchFamily="18" charset="0"/>
                <a:sym typeface="Symbol"/>
              </a:rPr>
              <a:t></a:t>
            </a:r>
            <a:r>
              <a:rPr lang="es-ES" sz="1600" b="1" baseline="-25000" dirty="0" err="1">
                <a:solidFill>
                  <a:srgbClr val="FF0000"/>
                </a:solidFill>
                <a:latin typeface="Times New Roman" pitchFamily="18" charset="0"/>
                <a:cs typeface="Times New Roman" pitchFamily="18" charset="0"/>
                <a:sym typeface="Symbol"/>
              </a:rPr>
              <a:t>fem</a:t>
            </a:r>
            <a:r>
              <a:rPr lang="es-ES" sz="1600" b="1" dirty="0">
                <a:solidFill>
                  <a:srgbClr val="FF0000"/>
                </a:solidFill>
                <a:latin typeface="Times New Roman" pitchFamily="18" charset="0"/>
                <a:cs typeface="Times New Roman" pitchFamily="18" charset="0"/>
              </a:rPr>
              <a:t>                    </a:t>
            </a:r>
            <a:r>
              <a:rPr lang="es-ES" sz="1400" b="1" dirty="0">
                <a:solidFill>
                  <a:srgbClr val="FF0000"/>
                </a:solidFill>
                <a:latin typeface="Times New Roman" pitchFamily="18" charset="0"/>
                <a:cs typeface="Times New Roman" pitchFamily="18" charset="0"/>
                <a:sym typeface="Symbol"/>
              </a:rPr>
              <a:t></a:t>
            </a:r>
            <a:r>
              <a:rPr lang="es-ES" sz="1400" b="1" baseline="-25000" dirty="0">
                <a:solidFill>
                  <a:srgbClr val="FF0000"/>
                </a:solidFill>
                <a:latin typeface="Times New Roman" pitchFamily="18" charset="0"/>
                <a:cs typeface="Times New Roman" pitchFamily="18" charset="0"/>
                <a:sym typeface="Symbol"/>
              </a:rPr>
              <a:t>M</a:t>
            </a:r>
            <a:endParaRPr lang="es-ES" sz="1400" b="1" dirty="0">
              <a:solidFill>
                <a:srgbClr val="FF0000"/>
              </a:solidFill>
              <a:latin typeface="Times New Roman" pitchFamily="18" charset="0"/>
              <a:cs typeface="Times New Roman" pitchFamily="18" charset="0"/>
              <a:sym typeface="Symbol"/>
            </a:endParaRPr>
          </a:p>
          <a:p>
            <a:pPr marL="457200" indent="-457200" algn="just">
              <a:defRPr/>
            </a:pPr>
            <a:endParaRPr lang="es-ES" sz="1400" b="1" dirty="0">
              <a:solidFill>
                <a:srgbClr val="FF0000"/>
              </a:solidFill>
              <a:latin typeface="Times New Roman" pitchFamily="18" charset="0"/>
              <a:cs typeface="Times New Roman" pitchFamily="18" charset="0"/>
              <a:sym typeface="Symbol"/>
            </a:endParaRPr>
          </a:p>
          <a:p>
            <a:pPr marL="457200" indent="-457200" algn="just">
              <a:defRPr/>
            </a:pPr>
            <a:r>
              <a:rPr lang="es-ES" sz="1600" b="1" dirty="0">
                <a:solidFill>
                  <a:srgbClr val="FF0000"/>
                </a:solidFill>
                <a:latin typeface="Times New Roman" pitchFamily="18" charset="0"/>
                <a:cs typeface="Times New Roman" pitchFamily="18" charset="0"/>
                <a:sym typeface="Symbol"/>
              </a:rPr>
              <a:t></a:t>
            </a:r>
            <a:r>
              <a:rPr lang="es-ES" sz="1600" b="1" baseline="-25000" dirty="0" err="1">
                <a:solidFill>
                  <a:srgbClr val="FF0000"/>
                </a:solidFill>
                <a:latin typeface="Times New Roman" pitchFamily="18" charset="0"/>
                <a:cs typeface="Times New Roman" pitchFamily="18" charset="0"/>
                <a:sym typeface="Symbol"/>
              </a:rPr>
              <a:t>fem</a:t>
            </a:r>
            <a:r>
              <a:rPr lang="es-ES" sz="1600" b="1" baseline="-25000" dirty="0">
                <a:solidFill>
                  <a:srgbClr val="FF0000"/>
                </a:solidFill>
                <a:latin typeface="Times New Roman" pitchFamily="18" charset="0"/>
                <a:cs typeface="Times New Roman" pitchFamily="18" charset="0"/>
                <a:sym typeface="Symbol"/>
              </a:rPr>
              <a:t> </a:t>
            </a:r>
            <a:r>
              <a:rPr lang="es-ES" sz="1600" b="1" dirty="0">
                <a:solidFill>
                  <a:srgbClr val="FF0000"/>
                </a:solidFill>
                <a:latin typeface="Times New Roman" pitchFamily="18" charset="0"/>
                <a:cs typeface="Times New Roman" pitchFamily="18" charset="0"/>
                <a:sym typeface="Symbol"/>
              </a:rPr>
              <a:t>: </a:t>
            </a:r>
            <a:r>
              <a:rPr lang="es-ES" sz="1400" b="1" dirty="0">
                <a:solidFill>
                  <a:srgbClr val="FF0000"/>
                </a:solidFill>
                <a:latin typeface="Times New Roman" pitchFamily="18" charset="0"/>
                <a:cs typeface="Times New Roman" pitchFamily="18" charset="0"/>
                <a:sym typeface="Symbol"/>
              </a:rPr>
              <a:t>fuerza electromotriz  (V)</a:t>
            </a:r>
          </a:p>
          <a:p>
            <a:pPr marL="457200" indent="-457200" algn="just">
              <a:defRPr/>
            </a:pPr>
            <a:endParaRPr lang="es-ES" sz="1400" b="1" dirty="0">
              <a:solidFill>
                <a:srgbClr val="FF0000"/>
              </a:solidFill>
              <a:latin typeface="Times New Roman" pitchFamily="18" charset="0"/>
              <a:cs typeface="Times New Roman" pitchFamily="18" charset="0"/>
              <a:sym typeface="Symbol"/>
            </a:endParaRPr>
          </a:p>
          <a:p>
            <a:pPr marL="457200" indent="-457200" algn="just">
              <a:defRPr/>
            </a:pPr>
            <a:r>
              <a:rPr lang="es-ES" sz="1400" b="1" dirty="0">
                <a:solidFill>
                  <a:srgbClr val="FF0000"/>
                </a:solidFill>
                <a:latin typeface="Times New Roman" pitchFamily="18" charset="0"/>
                <a:cs typeface="Times New Roman" pitchFamily="18" charset="0"/>
                <a:sym typeface="Symbol"/>
              </a:rPr>
              <a:t></a:t>
            </a:r>
            <a:r>
              <a:rPr lang="es-ES" sz="1400" b="1" baseline="-25000" dirty="0">
                <a:solidFill>
                  <a:srgbClr val="FF0000"/>
                </a:solidFill>
                <a:latin typeface="Times New Roman" pitchFamily="18" charset="0"/>
                <a:cs typeface="Times New Roman" pitchFamily="18" charset="0"/>
                <a:sym typeface="Symbol"/>
              </a:rPr>
              <a:t>M</a:t>
            </a:r>
            <a:r>
              <a:rPr lang="es-ES" sz="1400" b="1" dirty="0">
                <a:solidFill>
                  <a:srgbClr val="FF0000"/>
                </a:solidFill>
                <a:latin typeface="Times New Roman" pitchFamily="18" charset="0"/>
                <a:cs typeface="Times New Roman" pitchFamily="18" charset="0"/>
                <a:sym typeface="Symbol"/>
              </a:rPr>
              <a:t> : flujo magnético  (Webers)</a:t>
            </a:r>
          </a:p>
          <a:p>
            <a:pPr marL="457200" indent="-457200" algn="just">
              <a:defRPr/>
            </a:pPr>
            <a:endParaRPr lang="es-ES" sz="1400" b="1" dirty="0">
              <a:solidFill>
                <a:srgbClr val="FF0000"/>
              </a:solidFill>
              <a:latin typeface="Times New Roman" pitchFamily="18" charset="0"/>
              <a:cs typeface="Times New Roman" pitchFamily="18" charset="0"/>
              <a:sym typeface="Symbol"/>
            </a:endParaRPr>
          </a:p>
          <a:p>
            <a:pPr marL="457200" indent="-457200" algn="just">
              <a:defRPr/>
            </a:pPr>
            <a:r>
              <a:rPr lang="es-ES" sz="1400" b="1" dirty="0">
                <a:solidFill>
                  <a:srgbClr val="FF0000"/>
                </a:solidFill>
                <a:latin typeface="Times New Roman" pitchFamily="18" charset="0"/>
                <a:cs typeface="Times New Roman" pitchFamily="18" charset="0"/>
                <a:sym typeface="Symbol"/>
              </a:rPr>
              <a:t>A: constante de proporcionalidad (</a:t>
            </a:r>
            <a:r>
              <a:rPr lang="es-ES" sz="1400" b="1" dirty="0" err="1">
                <a:solidFill>
                  <a:srgbClr val="FF0000"/>
                </a:solidFill>
                <a:latin typeface="Times New Roman" pitchFamily="18" charset="0"/>
                <a:cs typeface="Times New Roman" pitchFamily="18" charset="0"/>
                <a:sym typeface="Symbol"/>
              </a:rPr>
              <a:t>adimensional</a:t>
            </a:r>
            <a:r>
              <a:rPr lang="es-ES" sz="1400" b="1" dirty="0">
                <a:solidFill>
                  <a:srgbClr val="FF0000"/>
                </a:solidFill>
                <a:latin typeface="Times New Roman" pitchFamily="18" charset="0"/>
                <a:cs typeface="Times New Roman" pitchFamily="18" charset="0"/>
                <a:sym typeface="Symbol"/>
              </a:rPr>
              <a:t>)</a:t>
            </a:r>
          </a:p>
          <a:p>
            <a:pPr marL="457200" indent="-457200" algn="just">
              <a:defRPr/>
            </a:pPr>
            <a:endParaRPr lang="es-ES" sz="1400" b="1" dirty="0">
              <a:latin typeface="Times New Roman" pitchFamily="18" charset="0"/>
              <a:cs typeface="Times New Roman" pitchFamily="18" charset="0"/>
            </a:endParaRPr>
          </a:p>
        </p:txBody>
      </p:sp>
      <p:sp>
        <p:nvSpPr>
          <p:cNvPr id="13" name="12 Abrir llave"/>
          <p:cNvSpPr/>
          <p:nvPr/>
        </p:nvSpPr>
        <p:spPr>
          <a:xfrm rot="16200000">
            <a:off x="2119693" y="3651871"/>
            <a:ext cx="268669" cy="7118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16" name="15 Abrir llave"/>
          <p:cNvSpPr/>
          <p:nvPr/>
        </p:nvSpPr>
        <p:spPr>
          <a:xfrm rot="16200000">
            <a:off x="3457984" y="3668053"/>
            <a:ext cx="264254" cy="68387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graphicFrame>
        <p:nvGraphicFramePr>
          <p:cNvPr id="230404" name="Object 4"/>
          <p:cNvGraphicFramePr>
            <a:graphicFrameLocks noChangeAspect="1"/>
          </p:cNvGraphicFramePr>
          <p:nvPr>
            <p:extLst>
              <p:ext uri="{D42A27DB-BD31-4B8C-83A1-F6EECF244321}">
                <p14:modId xmlns:p14="http://schemas.microsoft.com/office/powerpoint/2010/main" val="3244509128"/>
              </p:ext>
            </p:extLst>
          </p:nvPr>
        </p:nvGraphicFramePr>
        <p:xfrm>
          <a:off x="4017963" y="5688317"/>
          <a:ext cx="1612900" cy="585787"/>
        </p:xfrm>
        <a:graphic>
          <a:graphicData uri="http://schemas.openxmlformats.org/presentationml/2006/ole">
            <mc:AlternateContent xmlns:mc="http://schemas.openxmlformats.org/markup-compatibility/2006">
              <mc:Choice xmlns:v="urn:schemas-microsoft-com:vml" Requires="v">
                <p:oleObj spid="_x0000_s230408" name="Ecuación" r:id="rId5" imgW="1079280" imgH="393480" progId="Equation.3">
                  <p:embed/>
                </p:oleObj>
              </mc:Choice>
              <mc:Fallback>
                <p:oleObj name="Ecuación" r:id="rId5" imgW="107928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7963" y="5688317"/>
                        <a:ext cx="1612900" cy="5857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extLst>
              <p:ext uri="{D42A27DB-BD31-4B8C-83A1-F6EECF244321}">
                <p14:modId xmlns:p14="http://schemas.microsoft.com/office/powerpoint/2010/main" val="3707702021"/>
              </p:ext>
            </p:extLst>
          </p:nvPr>
        </p:nvGraphicFramePr>
        <p:xfrm>
          <a:off x="1962295" y="3107156"/>
          <a:ext cx="2260600" cy="643688"/>
        </p:xfrm>
        <a:graphic>
          <a:graphicData uri="http://schemas.openxmlformats.org/presentationml/2006/ole">
            <mc:AlternateContent xmlns:mc="http://schemas.openxmlformats.org/markup-compatibility/2006">
              <mc:Choice xmlns:v="urn:schemas-microsoft-com:vml" Requires="v">
                <p:oleObj spid="_x0000_s230409" name="Ecuación" r:id="rId7" imgW="1511280" imgH="444240" progId="Equation.3">
                  <p:embed/>
                </p:oleObj>
              </mc:Choice>
              <mc:Fallback>
                <p:oleObj name="Ecuación" r:id="rId7" imgW="1511280" imgH="4442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295" y="3107156"/>
                        <a:ext cx="2260600" cy="643688"/>
                      </a:xfrm>
                      <a:prstGeom prst="rect">
                        <a:avLst/>
                      </a:prstGeom>
                      <a:noFill/>
                      <a:ln w="9525">
                        <a:solidFill>
                          <a:schemeClr val="bg1"/>
                        </a:solidFill>
                        <a:miter lim="800000"/>
                        <a:headEnd/>
                        <a:tailEnd/>
                      </a:ln>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7588"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7589"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7590" name="Rectangle 6"/>
          <p:cNvSpPr>
            <a:spLocks noChangeArrowheads="1"/>
          </p:cNvSpPr>
          <p:nvPr/>
        </p:nvSpPr>
        <p:spPr bwMode="auto">
          <a:xfrm>
            <a:off x="474734" y="312715"/>
            <a:ext cx="7554912" cy="647700"/>
          </a:xfrm>
          <a:prstGeom prst="rect">
            <a:avLst/>
          </a:prstGeom>
          <a:noFill/>
          <a:ln w="12700">
            <a:noFill/>
            <a:miter lim="800000"/>
            <a:headEnd/>
            <a:tailEnd/>
          </a:ln>
          <a:effectLst/>
        </p:spPr>
        <p:txBody>
          <a:bodyPr lIns="90488" tIns="44450" rIns="90488" bIns="44450"/>
          <a:lstStyle/>
          <a:p>
            <a:pPr>
              <a:spcBef>
                <a:spcPct val="20000"/>
              </a:spcBef>
            </a:pPr>
            <a:r>
              <a:rPr lang="en-US" altLang="zh-TW" sz="2400" b="1" dirty="0">
                <a:latin typeface="Times New Roman" pitchFamily="18" charset="0"/>
                <a:ea typeface="新細明體" charset="-120"/>
              </a:rPr>
              <a:t>2. </a:t>
            </a:r>
            <a:r>
              <a:rPr lang="en-US" altLang="zh-TW" sz="2400" b="1" dirty="0" err="1">
                <a:latin typeface="Times New Roman" pitchFamily="18" charset="0"/>
                <a:ea typeface="新細明體" charset="-120"/>
              </a:rPr>
              <a:t>Ley</a:t>
            </a:r>
            <a:r>
              <a:rPr lang="en-US" altLang="zh-TW" sz="2400" b="1" dirty="0">
                <a:latin typeface="Times New Roman" pitchFamily="18" charset="0"/>
                <a:ea typeface="新細明體" charset="-120"/>
              </a:rPr>
              <a:t> de Lenz</a:t>
            </a:r>
          </a:p>
        </p:txBody>
      </p:sp>
      <p:sp>
        <p:nvSpPr>
          <p:cNvPr id="67591"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67592"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67593"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67594"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67595"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s-VE"/>
          </a:p>
        </p:txBody>
      </p:sp>
      <p:graphicFrame>
        <p:nvGraphicFramePr>
          <p:cNvPr id="67599" name="Object 15"/>
          <p:cNvGraphicFramePr>
            <a:graphicFrameLocks noChangeAspect="1"/>
          </p:cNvGraphicFramePr>
          <p:nvPr/>
        </p:nvGraphicFramePr>
        <p:xfrm>
          <a:off x="3397250" y="5689936"/>
          <a:ext cx="1327150" cy="593517"/>
        </p:xfrm>
        <a:graphic>
          <a:graphicData uri="http://schemas.openxmlformats.org/presentationml/2006/ole">
            <mc:AlternateContent xmlns:mc="http://schemas.openxmlformats.org/markup-compatibility/2006">
              <mc:Choice xmlns:v="urn:schemas-microsoft-com:vml" Requires="v">
                <p:oleObj spid="_x0000_s239620" name="Ecuación" r:id="rId3" imgW="876240" imgH="393480" progId="Equation.3">
                  <p:embed/>
                </p:oleObj>
              </mc:Choice>
              <mc:Fallback>
                <p:oleObj name="Ecuación" r:id="rId3" imgW="8762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5689936"/>
                        <a:ext cx="1327150" cy="5935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603" name="Rectangle 19"/>
          <p:cNvSpPr>
            <a:spLocks noChangeArrowheads="1"/>
          </p:cNvSpPr>
          <p:nvPr/>
        </p:nvSpPr>
        <p:spPr bwMode="auto">
          <a:xfrm>
            <a:off x="516731" y="775749"/>
            <a:ext cx="8040415" cy="3139321"/>
          </a:xfrm>
          <a:prstGeom prst="rect">
            <a:avLst/>
          </a:prstGeom>
          <a:noFill/>
          <a:ln w="9525">
            <a:noFill/>
            <a:miter lim="800000"/>
            <a:headEnd/>
            <a:tailEnd/>
          </a:ln>
          <a:effectLst/>
        </p:spPr>
        <p:txBody>
          <a:bodyPr wrap="square" anchor="ctr">
            <a:spAutoFit/>
          </a:bodyPr>
          <a:lstStyle/>
          <a:p>
            <a:r>
              <a:rPr lang="es-ES" b="1" dirty="0">
                <a:latin typeface="Times New Roman" pitchFamily="18" charset="0"/>
              </a:rPr>
              <a:t>La Ley de </a:t>
            </a:r>
            <a:r>
              <a:rPr lang="es-ES" b="1" dirty="0" err="1">
                <a:latin typeface="Times New Roman" pitchFamily="18" charset="0"/>
              </a:rPr>
              <a:t>Faraday</a:t>
            </a:r>
            <a:r>
              <a:rPr lang="es-ES" b="1" dirty="0">
                <a:latin typeface="Times New Roman" pitchFamily="18" charset="0"/>
              </a:rPr>
              <a:t> no está completa sin determinar el valor de la constante </a:t>
            </a:r>
            <a:r>
              <a:rPr lang="es-ES" b="1" i="1" dirty="0">
                <a:latin typeface="Times New Roman" pitchFamily="18" charset="0"/>
              </a:rPr>
              <a:t>A.</a:t>
            </a:r>
            <a:endParaRPr lang="es-ES" b="1" dirty="0">
              <a:latin typeface="Times New Roman" pitchFamily="18" charset="0"/>
            </a:endParaRPr>
          </a:p>
          <a:p>
            <a:r>
              <a:rPr lang="es-ES" b="1" dirty="0">
                <a:latin typeface="Times New Roman" pitchFamily="18" charset="0"/>
              </a:rPr>
              <a:t>Existe un principio físico llamado </a:t>
            </a:r>
            <a:r>
              <a:rPr lang="es-ES" b="1" dirty="0">
                <a:solidFill>
                  <a:srgbClr val="FF0000"/>
                </a:solidFill>
                <a:latin typeface="Times New Roman" pitchFamily="18" charset="0"/>
              </a:rPr>
              <a:t>“Principio de Le </a:t>
            </a:r>
            <a:r>
              <a:rPr lang="es-ES" b="1" dirty="0" err="1">
                <a:solidFill>
                  <a:srgbClr val="FF0000"/>
                </a:solidFill>
                <a:latin typeface="Times New Roman" pitchFamily="18" charset="0"/>
              </a:rPr>
              <a:t>Chatelier</a:t>
            </a:r>
            <a:r>
              <a:rPr lang="es-ES" b="1" dirty="0">
                <a:solidFill>
                  <a:srgbClr val="FF0000"/>
                </a:solidFill>
                <a:latin typeface="Times New Roman" pitchFamily="18" charset="0"/>
              </a:rPr>
              <a:t>”</a:t>
            </a:r>
            <a:r>
              <a:rPr lang="es-ES" b="1" dirty="0">
                <a:latin typeface="Times New Roman" pitchFamily="18" charset="0"/>
              </a:rPr>
              <a:t>, según el cual:</a:t>
            </a:r>
          </a:p>
          <a:p>
            <a:endParaRPr lang="es-ES" b="1" dirty="0">
              <a:latin typeface="Times New Roman" pitchFamily="18" charset="0"/>
            </a:endParaRPr>
          </a:p>
          <a:p>
            <a:r>
              <a:rPr lang="es-ES" b="1" dirty="0">
                <a:solidFill>
                  <a:srgbClr val="FF0000"/>
                </a:solidFill>
                <a:latin typeface="Times New Roman" pitchFamily="18" charset="0"/>
              </a:rPr>
              <a:t>“Todo cambio genera una reacción tal que esos cambios son minimizados”</a:t>
            </a:r>
            <a:endParaRPr lang="es-ES" b="1" dirty="0">
              <a:latin typeface="Times New Roman" pitchFamily="18" charset="0"/>
            </a:endParaRPr>
          </a:p>
          <a:p>
            <a:endParaRPr lang="es-ES" b="1" dirty="0">
              <a:solidFill>
                <a:srgbClr val="FF0000"/>
              </a:solidFill>
              <a:latin typeface="Times New Roman" pitchFamily="18" charset="0"/>
            </a:endParaRPr>
          </a:p>
          <a:p>
            <a:r>
              <a:rPr lang="es-ES" b="1" dirty="0">
                <a:latin typeface="Times New Roman" pitchFamily="18" charset="0"/>
              </a:rPr>
              <a:t>Esencialmente, eso significa que el Universo se comporta de tal manera que</a:t>
            </a:r>
          </a:p>
          <a:p>
            <a:r>
              <a:rPr lang="es-ES" b="1" dirty="0">
                <a:latin typeface="Times New Roman" pitchFamily="18" charset="0"/>
              </a:rPr>
              <a:t>siempre mantendrá su estabilidad. </a:t>
            </a:r>
          </a:p>
          <a:p>
            <a:endParaRPr lang="es-ES" b="1" dirty="0">
              <a:latin typeface="Times New Roman" pitchFamily="18" charset="0"/>
            </a:endParaRPr>
          </a:p>
          <a:p>
            <a:r>
              <a:rPr lang="es-ES" b="1" dirty="0" err="1">
                <a:latin typeface="Times New Roman" pitchFamily="18" charset="0"/>
              </a:rPr>
              <a:t>Heinrich</a:t>
            </a:r>
            <a:r>
              <a:rPr lang="es-ES" b="1" dirty="0">
                <a:latin typeface="Times New Roman" pitchFamily="18" charset="0"/>
              </a:rPr>
              <a:t> Lenz (1831), mientras trabajaba con campos magnéticos variables,</a:t>
            </a:r>
          </a:p>
          <a:p>
            <a:r>
              <a:rPr lang="es-ES" b="1" dirty="0">
                <a:latin typeface="Times New Roman" pitchFamily="18" charset="0"/>
              </a:rPr>
              <a:t>notó que la corriente inducida en los experimentos de </a:t>
            </a:r>
            <a:r>
              <a:rPr lang="es-ES" b="1" dirty="0" err="1">
                <a:latin typeface="Times New Roman" pitchFamily="18" charset="0"/>
              </a:rPr>
              <a:t>Faraday</a:t>
            </a:r>
            <a:r>
              <a:rPr lang="es-ES" b="1" dirty="0">
                <a:latin typeface="Times New Roman" pitchFamily="18" charset="0"/>
              </a:rPr>
              <a:t> cumplían con</a:t>
            </a:r>
          </a:p>
          <a:p>
            <a:r>
              <a:rPr lang="es-ES" b="1" dirty="0">
                <a:latin typeface="Times New Roman" pitchFamily="18" charset="0"/>
              </a:rPr>
              <a:t>el Principio de Le </a:t>
            </a:r>
            <a:r>
              <a:rPr lang="es-ES" b="1" dirty="0" err="1">
                <a:latin typeface="Times New Roman" pitchFamily="18" charset="0"/>
              </a:rPr>
              <a:t>Chatelier</a:t>
            </a:r>
            <a:r>
              <a:rPr lang="es-ES" b="1" dirty="0">
                <a:latin typeface="Times New Roman" pitchFamily="18" charset="0"/>
              </a:rPr>
              <a:t>. Así enunció su famoso postulado:</a:t>
            </a:r>
          </a:p>
        </p:txBody>
      </p:sp>
      <p:sp>
        <p:nvSpPr>
          <p:cNvPr id="18" name="17 Rectángulo"/>
          <p:cNvSpPr/>
          <p:nvPr/>
        </p:nvSpPr>
        <p:spPr>
          <a:xfrm>
            <a:off x="378394" y="4212608"/>
            <a:ext cx="8082412" cy="1477328"/>
          </a:xfrm>
          <a:prstGeom prst="rect">
            <a:avLst/>
          </a:prstGeom>
        </p:spPr>
        <p:txBody>
          <a:bodyPr wrap="square">
            <a:spAutoFit/>
          </a:bodyPr>
          <a:lstStyle/>
          <a:p>
            <a:r>
              <a:rPr lang="es-VE" dirty="0"/>
              <a:t> </a:t>
            </a:r>
            <a:r>
              <a:rPr lang="es-VE" b="1" dirty="0">
                <a:solidFill>
                  <a:srgbClr val="C00000"/>
                </a:solidFill>
                <a:latin typeface="Times New Roman" pitchFamily="18" charset="0"/>
                <a:cs typeface="Times New Roman" pitchFamily="18" charset="0"/>
              </a:rPr>
              <a:t>"El sentido de la corriente inducida es tal que siempre se opone a la causa que la produce, es decir al campo magnético".</a:t>
            </a:r>
          </a:p>
          <a:p>
            <a:endParaRPr lang="es-VE" b="1" dirty="0">
              <a:solidFill>
                <a:srgbClr val="C00000"/>
              </a:solidFill>
              <a:latin typeface="Times New Roman" pitchFamily="18" charset="0"/>
              <a:cs typeface="Times New Roman" pitchFamily="18" charset="0"/>
            </a:endParaRPr>
          </a:p>
          <a:p>
            <a:r>
              <a:rPr lang="es-VE" b="1" dirty="0">
                <a:latin typeface="Times New Roman" pitchFamily="18" charset="0"/>
                <a:cs typeface="Times New Roman" pitchFamily="18" charset="0"/>
              </a:rPr>
              <a:t>Con esto se deduce que </a:t>
            </a:r>
            <a:r>
              <a:rPr lang="es-VE" b="1" i="1" dirty="0">
                <a:latin typeface="Times New Roman" pitchFamily="18" charset="0"/>
                <a:cs typeface="Times New Roman" pitchFamily="18" charset="0"/>
              </a:rPr>
              <a:t>A=</a:t>
            </a:r>
            <a:r>
              <a:rPr lang="es-VE" b="1" i="1" dirty="0">
                <a:latin typeface="Times New Roman" pitchFamily="18" charset="0"/>
                <a:cs typeface="Times New Roman" pitchFamily="18" charset="0"/>
                <a:sym typeface="Symbol"/>
              </a:rPr>
              <a:t></a:t>
            </a:r>
            <a:r>
              <a:rPr lang="es-VE" b="1" dirty="0">
                <a:latin typeface="Times New Roman" pitchFamily="18" charset="0"/>
                <a:cs typeface="Times New Roman" pitchFamily="18" charset="0"/>
                <a:sym typeface="Symbol"/>
              </a:rPr>
              <a:t>1, y por lo tanto, la Ley de </a:t>
            </a:r>
            <a:r>
              <a:rPr lang="es-VE" b="1" dirty="0" err="1">
                <a:latin typeface="Times New Roman" pitchFamily="18" charset="0"/>
                <a:cs typeface="Times New Roman" pitchFamily="18" charset="0"/>
                <a:sym typeface="Symbol"/>
              </a:rPr>
              <a:t>Faraday</a:t>
            </a:r>
            <a:r>
              <a:rPr lang="es-VE" b="1" dirty="0">
                <a:latin typeface="Times New Roman" pitchFamily="18" charset="0"/>
                <a:cs typeface="Times New Roman" pitchFamily="18" charset="0"/>
                <a:sym typeface="Symbol"/>
              </a:rPr>
              <a:t> queda:</a:t>
            </a:r>
          </a:p>
          <a:p>
            <a:endParaRPr lang="es-VE" b="1" dirty="0">
              <a:latin typeface="Times New Roman" pitchFamily="18" charset="0"/>
              <a:cs typeface="Times New Roman" pitchFamily="18"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4516"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4517"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4518" name="Rectangle 6"/>
          <p:cNvSpPr>
            <a:spLocks noChangeArrowheads="1"/>
          </p:cNvSpPr>
          <p:nvPr/>
        </p:nvSpPr>
        <p:spPr bwMode="auto">
          <a:xfrm>
            <a:off x="684213" y="476250"/>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dirty="0" err="1">
                <a:latin typeface="Times New Roman" pitchFamily="18" charset="0"/>
                <a:ea typeface="新細明體" charset="-120"/>
              </a:rPr>
              <a:t>Ley</a:t>
            </a:r>
            <a:r>
              <a:rPr lang="en-US" altLang="zh-TW" sz="3200" b="1" dirty="0">
                <a:latin typeface="Times New Roman" pitchFamily="18" charset="0"/>
                <a:ea typeface="新細明體" charset="-120"/>
              </a:rPr>
              <a:t> de Faraday. </a:t>
            </a:r>
            <a:r>
              <a:rPr lang="en-US" altLang="zh-TW" sz="3200" b="1" dirty="0" err="1">
                <a:latin typeface="Times New Roman" pitchFamily="18" charset="0"/>
                <a:ea typeface="新細明體" charset="-120"/>
              </a:rPr>
              <a:t>Aplicaciones</a:t>
            </a:r>
            <a:endParaRPr lang="en-US" altLang="zh-TW" sz="2800" b="1" dirty="0">
              <a:latin typeface="Times New Roman" pitchFamily="18" charset="0"/>
              <a:ea typeface="新細明體" charset="-120"/>
            </a:endParaRPr>
          </a:p>
        </p:txBody>
      </p:sp>
      <p:sp>
        <p:nvSpPr>
          <p:cNvPr id="64519"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64520"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64521"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64522"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64544" name="Rectangle 3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s-VE"/>
          </a:p>
        </p:txBody>
      </p:sp>
      <p:pic>
        <p:nvPicPr>
          <p:cNvPr id="64548" name="Picture 36" descr="File:Induction-motor-3a.gif">
            <a:hlinkClick r:id="rId2"/>
          </p:cNvPr>
          <p:cNvPicPr>
            <a:picLocks noChangeAspect="1" noChangeArrowheads="1"/>
          </p:cNvPicPr>
          <p:nvPr/>
        </p:nvPicPr>
        <p:blipFill>
          <a:blip r:embed="rId3"/>
          <a:srcRect/>
          <a:stretch>
            <a:fillRect/>
          </a:stretch>
        </p:blipFill>
        <p:spPr bwMode="auto">
          <a:xfrm>
            <a:off x="1470834" y="2447834"/>
            <a:ext cx="5244116" cy="3932555"/>
          </a:xfrm>
          <a:prstGeom prst="rect">
            <a:avLst/>
          </a:prstGeom>
          <a:noFill/>
        </p:spPr>
      </p:pic>
      <p:sp>
        <p:nvSpPr>
          <p:cNvPr id="64549" name="Text Box 37"/>
          <p:cNvSpPr txBox="1">
            <a:spLocks noChangeArrowheads="1"/>
          </p:cNvSpPr>
          <p:nvPr/>
        </p:nvSpPr>
        <p:spPr bwMode="auto">
          <a:xfrm>
            <a:off x="3049588" y="1651000"/>
            <a:ext cx="2740025" cy="457200"/>
          </a:xfrm>
          <a:prstGeom prst="rect">
            <a:avLst/>
          </a:prstGeom>
          <a:noFill/>
          <a:ln w="9525">
            <a:noFill/>
            <a:miter lim="800000"/>
            <a:headEnd/>
            <a:tailEnd/>
          </a:ln>
          <a:effectLst/>
        </p:spPr>
        <p:txBody>
          <a:bodyPr wrap="none">
            <a:spAutoFit/>
          </a:bodyPr>
          <a:lstStyle/>
          <a:p>
            <a:r>
              <a:rPr lang="es-ES" sz="2400" b="1">
                <a:latin typeface="Times New Roman" pitchFamily="18" charset="0"/>
              </a:rPr>
              <a:t>Motor de inducción</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AutoShape 3"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5540" name="AutoShape 4" descr="Colección de foto - imán. fotosearch &#10;- buscar fotos &#10;e imágenes y foto &#10;clipart"/>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5541" name="AutoShape 5" descr="electromagnetismo1.jpg (600×600)"/>
          <p:cNvSpPr>
            <a:spLocks noChangeAspect="1" noChangeArrowheads="1"/>
          </p:cNvSpPr>
          <p:nvPr/>
        </p:nvSpPr>
        <p:spPr bwMode="auto">
          <a:xfrm>
            <a:off x="4419600" y="3276600"/>
            <a:ext cx="304800" cy="304800"/>
          </a:xfrm>
          <a:prstGeom prst="rect">
            <a:avLst/>
          </a:prstGeom>
          <a:noFill/>
        </p:spPr>
        <p:txBody>
          <a:bodyPr/>
          <a:lstStyle/>
          <a:p>
            <a:endParaRPr lang="es-VE"/>
          </a:p>
        </p:txBody>
      </p:sp>
      <p:sp>
        <p:nvSpPr>
          <p:cNvPr id="65542" name="Rectangle 6"/>
          <p:cNvSpPr>
            <a:spLocks noChangeArrowheads="1"/>
          </p:cNvSpPr>
          <p:nvPr/>
        </p:nvSpPr>
        <p:spPr bwMode="auto">
          <a:xfrm>
            <a:off x="684213" y="476250"/>
            <a:ext cx="7554912" cy="647700"/>
          </a:xfrm>
          <a:prstGeom prst="rect">
            <a:avLst/>
          </a:prstGeom>
          <a:noFill/>
          <a:ln w="12700">
            <a:noFill/>
            <a:miter lim="800000"/>
            <a:headEnd/>
            <a:tailEnd/>
          </a:ln>
          <a:effectLst/>
        </p:spPr>
        <p:txBody>
          <a:bodyPr lIns="90488" tIns="44450" rIns="90488" bIns="44450"/>
          <a:lstStyle/>
          <a:p>
            <a:pPr algn="ctr">
              <a:spcBef>
                <a:spcPct val="20000"/>
              </a:spcBef>
            </a:pPr>
            <a:r>
              <a:rPr lang="en-US" altLang="zh-TW" sz="3200" b="1">
                <a:latin typeface="Times New Roman" pitchFamily="18" charset="0"/>
                <a:ea typeface="新細明體" charset="-120"/>
              </a:rPr>
              <a:t>Ley de Faraday. Aplicaciones</a:t>
            </a:r>
            <a:endParaRPr lang="en-US" altLang="zh-TW" sz="2800" b="1">
              <a:latin typeface="Times New Roman" pitchFamily="18" charset="0"/>
              <a:ea typeface="新細明體" charset="-120"/>
            </a:endParaRPr>
          </a:p>
        </p:txBody>
      </p:sp>
      <p:sp>
        <p:nvSpPr>
          <p:cNvPr id="65543" name="Rectangle 7"/>
          <p:cNvSpPr>
            <a:spLocks noChangeArrowheads="1"/>
          </p:cNvSpPr>
          <p:nvPr/>
        </p:nvSpPr>
        <p:spPr bwMode="auto">
          <a:xfrm>
            <a:off x="3784600" y="3200400"/>
            <a:ext cx="1576388" cy="457200"/>
          </a:xfrm>
          <a:prstGeom prst="rect">
            <a:avLst/>
          </a:prstGeom>
          <a:noFill/>
          <a:ln w="9525">
            <a:noFill/>
            <a:miter lim="800000"/>
            <a:headEnd/>
            <a:tailEnd/>
          </a:ln>
          <a:effectLst/>
        </p:spPr>
        <p:txBody>
          <a:bodyPr wrap="none" anchor="ctr">
            <a:spAutoFit/>
          </a:bodyPr>
          <a:lstStyle/>
          <a:p>
            <a:r>
              <a:rPr lang="es-ES" sz="900">
                <a:solidFill>
                  <a:srgbClr val="000000"/>
                </a:solidFill>
                <a:cs typeface="Arial" charset="0"/>
              </a:rPr>
              <a:t>  </a:t>
            </a:r>
            <a:r>
              <a:rPr lang="es-ES" sz="2400">
                <a:solidFill>
                  <a:srgbClr val="000000"/>
                </a:solidFill>
                <a:cs typeface="Arial" charset="0"/>
              </a:rPr>
              <a:t> </a:t>
            </a:r>
            <a:r>
              <a:rPr lang="es-ES" sz="900">
                <a:solidFill>
                  <a:srgbClr val="000000"/>
                </a:solidFill>
                <a:cs typeface="Arial" charset="0"/>
              </a:rPr>
              <a:t>                                     .</a:t>
            </a:r>
            <a:r>
              <a:rPr lang="es-ES" sz="1100"/>
              <a:t> </a:t>
            </a:r>
            <a:endParaRPr lang="es-ES" sz="900">
              <a:solidFill>
                <a:srgbClr val="000000"/>
              </a:solidFill>
              <a:cs typeface="Arial" charset="0"/>
            </a:endParaRPr>
          </a:p>
        </p:txBody>
      </p:sp>
      <p:sp>
        <p:nvSpPr>
          <p:cNvPr id="65544" name="Rectangle 8"/>
          <p:cNvSpPr>
            <a:spLocks noChangeArrowheads="1"/>
          </p:cNvSpPr>
          <p:nvPr/>
        </p:nvSpPr>
        <p:spPr bwMode="auto">
          <a:xfrm>
            <a:off x="0" y="84138"/>
            <a:ext cx="9144000" cy="0"/>
          </a:xfrm>
          <a:prstGeom prst="rect">
            <a:avLst/>
          </a:prstGeom>
          <a:noFill/>
          <a:ln w="9525">
            <a:noFill/>
            <a:miter lim="800000"/>
            <a:headEnd/>
            <a:tailEnd/>
          </a:ln>
          <a:effectLst/>
        </p:spPr>
        <p:txBody>
          <a:bodyPr wrap="none" anchor="ctr">
            <a:spAutoFit/>
          </a:bodyPr>
          <a:lstStyle/>
          <a:p>
            <a:endParaRPr lang="es-VE"/>
          </a:p>
        </p:txBody>
      </p:sp>
      <p:sp>
        <p:nvSpPr>
          <p:cNvPr id="65545" name="Rectangle 9"/>
          <p:cNvSpPr>
            <a:spLocks noChangeArrowheads="1"/>
          </p:cNvSpPr>
          <p:nvPr/>
        </p:nvSpPr>
        <p:spPr bwMode="auto">
          <a:xfrm>
            <a:off x="0" y="6134100"/>
            <a:ext cx="184150" cy="641350"/>
          </a:xfrm>
          <a:prstGeom prst="rect">
            <a:avLst/>
          </a:prstGeom>
          <a:noFill/>
          <a:ln w="9525">
            <a:noFill/>
            <a:miter lim="800000"/>
            <a:headEnd/>
            <a:tailEnd/>
          </a:ln>
          <a:effectLst/>
        </p:spPr>
        <p:txBody>
          <a:bodyPr wrap="none" anchor="ctr">
            <a:spAutoFit/>
          </a:bodyPr>
          <a:lstStyle/>
          <a:p>
            <a:br>
              <a:rPr lang="es-ES"/>
            </a:br>
            <a:endParaRPr lang="es-ES"/>
          </a:p>
        </p:txBody>
      </p:sp>
      <p:sp>
        <p:nvSpPr>
          <p:cNvPr id="65546"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VE"/>
          </a:p>
        </p:txBody>
      </p:sp>
      <p:sp>
        <p:nvSpPr>
          <p:cNvPr id="65547"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s-VE"/>
          </a:p>
        </p:txBody>
      </p:sp>
      <p:sp>
        <p:nvSpPr>
          <p:cNvPr id="65549" name="Text Box 13"/>
          <p:cNvSpPr txBox="1">
            <a:spLocks noChangeArrowheads="1"/>
          </p:cNvSpPr>
          <p:nvPr/>
        </p:nvSpPr>
        <p:spPr bwMode="auto">
          <a:xfrm>
            <a:off x="2890838" y="1123950"/>
            <a:ext cx="2843212" cy="457200"/>
          </a:xfrm>
          <a:prstGeom prst="rect">
            <a:avLst/>
          </a:prstGeom>
          <a:noFill/>
          <a:ln w="9525">
            <a:noFill/>
            <a:miter lim="800000"/>
            <a:headEnd/>
            <a:tailEnd/>
          </a:ln>
          <a:effectLst/>
        </p:spPr>
        <p:txBody>
          <a:bodyPr wrap="none">
            <a:spAutoFit/>
          </a:bodyPr>
          <a:lstStyle/>
          <a:p>
            <a:r>
              <a:rPr lang="es-ES" sz="2400" b="1">
                <a:latin typeface="Times New Roman" pitchFamily="18" charset="0"/>
              </a:rPr>
              <a:t>Bobina de inducción</a:t>
            </a:r>
          </a:p>
        </p:txBody>
      </p:sp>
      <p:pic>
        <p:nvPicPr>
          <p:cNvPr id="65551" name="Picture 15" descr="File:Transformer3d col3.svg">
            <a:hlinkClick r:id="rId2"/>
          </p:cNvPr>
          <p:cNvPicPr>
            <a:picLocks noChangeAspect="1" noChangeArrowheads="1"/>
          </p:cNvPicPr>
          <p:nvPr/>
        </p:nvPicPr>
        <p:blipFill>
          <a:blip r:embed="rId3"/>
          <a:srcRect/>
          <a:stretch>
            <a:fillRect/>
          </a:stretch>
        </p:blipFill>
        <p:spPr bwMode="auto">
          <a:xfrm>
            <a:off x="684213" y="2116138"/>
            <a:ext cx="3902075" cy="2930525"/>
          </a:xfrm>
          <a:prstGeom prst="rect">
            <a:avLst/>
          </a:prstGeom>
          <a:noFill/>
        </p:spPr>
      </p:pic>
      <p:pic>
        <p:nvPicPr>
          <p:cNvPr id="65553" name="Picture 17" descr="File:Transformer under load.svg">
            <a:hlinkClick r:id="rId4"/>
          </p:cNvPr>
          <p:cNvPicPr>
            <a:picLocks noChangeAspect="1" noChangeArrowheads="1"/>
          </p:cNvPicPr>
          <p:nvPr/>
        </p:nvPicPr>
        <p:blipFill>
          <a:blip r:embed="rId5"/>
          <a:srcRect/>
          <a:stretch>
            <a:fillRect/>
          </a:stretch>
        </p:blipFill>
        <p:spPr bwMode="auto">
          <a:xfrm>
            <a:off x="4992688" y="1974850"/>
            <a:ext cx="3724275" cy="2979738"/>
          </a:xfrm>
          <a:prstGeom prst="rect">
            <a:avLst/>
          </a:prstGeom>
          <a:noFill/>
        </p:spPr>
      </p:pic>
      <p:pic>
        <p:nvPicPr>
          <p:cNvPr id="65557" name="Picture 21" descr="&#10;V_{S} = N_{S} \frac{\mathrm{d}\Phi}{\mathrm{d}t}"/>
          <p:cNvPicPr>
            <a:picLocks noChangeAspect="1" noChangeArrowheads="1"/>
          </p:cNvPicPr>
          <p:nvPr/>
        </p:nvPicPr>
        <p:blipFill>
          <a:blip r:embed="rId6"/>
          <a:srcRect/>
          <a:stretch>
            <a:fillRect/>
          </a:stretch>
        </p:blipFill>
        <p:spPr bwMode="auto">
          <a:xfrm>
            <a:off x="379413" y="4198938"/>
            <a:ext cx="952500" cy="400050"/>
          </a:xfrm>
          <a:prstGeom prst="rect">
            <a:avLst/>
          </a:prstGeom>
          <a:noFill/>
        </p:spPr>
      </p:pic>
      <p:pic>
        <p:nvPicPr>
          <p:cNvPr id="65559" name="Picture 23" descr="&#10;V_{P} = N_{P} \frac{\mathrm{d}\Phi}{\mathrm{d}t}"/>
          <p:cNvPicPr>
            <a:picLocks noChangeAspect="1" noChangeArrowheads="1"/>
          </p:cNvPicPr>
          <p:nvPr/>
        </p:nvPicPr>
        <p:blipFill>
          <a:blip r:embed="rId7"/>
          <a:srcRect/>
          <a:stretch>
            <a:fillRect/>
          </a:stretch>
        </p:blipFill>
        <p:spPr bwMode="auto">
          <a:xfrm>
            <a:off x="3870325" y="4535488"/>
            <a:ext cx="971550" cy="400050"/>
          </a:xfrm>
          <a:prstGeom prst="rect">
            <a:avLst/>
          </a:prstGeom>
          <a:noFill/>
        </p:spPr>
      </p:pic>
    </p:spTree>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FIRSTJUAN20CARLOS@PT1XW78D5VWXY532" val="3252"/>
</p:tagLst>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14788722</TotalTime>
  <Words>3616</Words>
  <Application>Microsoft Office PowerPoint</Application>
  <PresentationFormat>Presentación en pantalla (4:3)</PresentationFormat>
  <Paragraphs>519</Paragraphs>
  <Slides>44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44</vt:i4>
      </vt:variant>
    </vt:vector>
  </HeadingPairs>
  <TitlesOfParts>
    <vt:vector size="51" baseType="lpstr">
      <vt:lpstr>Calibri</vt:lpstr>
      <vt:lpstr>Calibri Light</vt:lpstr>
      <vt:lpstr>Symbol</vt:lpstr>
      <vt:lpstr>Times New Roman</vt:lpstr>
      <vt:lpstr>Retrospección</vt:lpstr>
      <vt:lpstr>Ecuación</vt:lpstr>
      <vt:lpstr>Imagen de mapa de bits</vt:lpstr>
      <vt:lpstr>Radiaciones y Ondas: Ecuaciones de Maxwell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Físico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satisfaga</dc:title>
  <dc:creator>Juan Carlos Pizarro</dc:creator>
  <cp:lastModifiedBy>Roberto</cp:lastModifiedBy>
  <cp:revision>1609</cp:revision>
  <dcterms:created xsi:type="dcterms:W3CDTF">2008-10-14T19:47:58Z</dcterms:created>
  <dcterms:modified xsi:type="dcterms:W3CDTF">2021-11-25T15:22:07Z</dcterms:modified>
</cp:coreProperties>
</file>