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9" r:id="rId4"/>
    <p:sldId id="260" r:id="rId5"/>
    <p:sldId id="261" r:id="rId6"/>
    <p:sldId id="262" r:id="rId7"/>
    <p:sldId id="263" r:id="rId8"/>
    <p:sldId id="264" r:id="rId9"/>
    <p:sldId id="266" r:id="rId10"/>
    <p:sldId id="265" r:id="rId11"/>
    <p:sldId id="267" r:id="rId12"/>
    <p:sldId id="269" r:id="rId13"/>
    <p:sldId id="258" r:id="rId14"/>
    <p:sldId id="270" r:id="rId15"/>
    <p:sldId id="271" r:id="rId16"/>
    <p:sldId id="272" r:id="rId17"/>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17"/>
    <p:restoredTop sz="94599"/>
  </p:normalViewPr>
  <p:slideViewPr>
    <p:cSldViewPr snapToGrid="0" snapToObjects="1">
      <p:cViewPr varScale="1">
        <p:scale>
          <a:sx n="106" d="100"/>
          <a:sy n="106" d="100"/>
        </p:scale>
        <p:origin x="888" y="168"/>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1BF11E-E05E-1D47-887C-6EFF48F655C2}"/>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ES_tradnl"/>
          </a:p>
        </p:txBody>
      </p:sp>
      <p:sp>
        <p:nvSpPr>
          <p:cNvPr id="3" name="Subtítulo 2">
            <a:extLst>
              <a:ext uri="{FF2B5EF4-FFF2-40B4-BE49-F238E27FC236}">
                <a16:creationId xmlns:a16="http://schemas.microsoft.com/office/drawing/2014/main" id="{B2009682-6499-8840-88FA-8717BB0C72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ES_tradnl"/>
          </a:p>
        </p:txBody>
      </p:sp>
      <p:sp>
        <p:nvSpPr>
          <p:cNvPr id="4" name="Marcador de fecha 3">
            <a:extLst>
              <a:ext uri="{FF2B5EF4-FFF2-40B4-BE49-F238E27FC236}">
                <a16:creationId xmlns:a16="http://schemas.microsoft.com/office/drawing/2014/main" id="{64FA37E9-138A-DB4A-A641-E85348C717D3}"/>
              </a:ext>
            </a:extLst>
          </p:cNvPr>
          <p:cNvSpPr>
            <a:spLocks noGrp="1"/>
          </p:cNvSpPr>
          <p:nvPr>
            <p:ph type="dt" sz="half" idx="10"/>
          </p:nvPr>
        </p:nvSpPr>
        <p:spPr/>
        <p:txBody>
          <a:bodyPr/>
          <a:lstStyle/>
          <a:p>
            <a:fld id="{9178EC90-9DF5-7648-AED4-85DF4DA07095}" type="datetimeFigureOut">
              <a:rPr lang="es-ES_tradnl" smtClean="0"/>
              <a:t>29/3/22</a:t>
            </a:fld>
            <a:endParaRPr lang="es-ES_tradnl"/>
          </a:p>
        </p:txBody>
      </p:sp>
      <p:sp>
        <p:nvSpPr>
          <p:cNvPr id="5" name="Marcador de pie de página 4">
            <a:extLst>
              <a:ext uri="{FF2B5EF4-FFF2-40B4-BE49-F238E27FC236}">
                <a16:creationId xmlns:a16="http://schemas.microsoft.com/office/drawing/2014/main" id="{E86D754F-7582-724F-B4A6-0B03F7DD06F3}"/>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7F839F91-6A8D-4B46-AF11-5C7A90EEFB92}"/>
              </a:ext>
            </a:extLst>
          </p:cNvPr>
          <p:cNvSpPr>
            <a:spLocks noGrp="1"/>
          </p:cNvSpPr>
          <p:nvPr>
            <p:ph type="sldNum" sz="quarter" idx="12"/>
          </p:nvPr>
        </p:nvSpPr>
        <p:spPr/>
        <p:txBody>
          <a:bodyPr/>
          <a:lstStyle/>
          <a:p>
            <a:fld id="{CA1F3C1D-5242-7A47-A67C-7B27B891713E}" type="slidenum">
              <a:rPr lang="es-ES_tradnl" smtClean="0"/>
              <a:t>‹Nº›</a:t>
            </a:fld>
            <a:endParaRPr lang="es-ES_tradnl"/>
          </a:p>
        </p:txBody>
      </p:sp>
    </p:spTree>
    <p:extLst>
      <p:ext uri="{BB962C8B-B14F-4D97-AF65-F5344CB8AC3E}">
        <p14:creationId xmlns:p14="http://schemas.microsoft.com/office/powerpoint/2010/main" val="704211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27C8F1-7AE9-564D-A5B4-0B58A41B6FB7}"/>
              </a:ext>
            </a:extLst>
          </p:cNvPr>
          <p:cNvSpPr>
            <a:spLocks noGrp="1"/>
          </p:cNvSpPr>
          <p:nvPr>
            <p:ph type="title"/>
          </p:nvPr>
        </p:nvSpPr>
        <p:spPr/>
        <p:txBody>
          <a:bodyPr/>
          <a:lstStyle/>
          <a:p>
            <a:r>
              <a:rPr lang="es-MX"/>
              <a:t>Haz clic para modificar el estilo de título del patrón</a:t>
            </a:r>
            <a:endParaRPr lang="es-ES_tradnl"/>
          </a:p>
        </p:txBody>
      </p:sp>
      <p:sp>
        <p:nvSpPr>
          <p:cNvPr id="3" name="Marcador de texto vertical 2">
            <a:extLst>
              <a:ext uri="{FF2B5EF4-FFF2-40B4-BE49-F238E27FC236}">
                <a16:creationId xmlns:a16="http://schemas.microsoft.com/office/drawing/2014/main" id="{7015CD6E-D4FF-ED46-854B-89A57F429612}"/>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fecha 3">
            <a:extLst>
              <a:ext uri="{FF2B5EF4-FFF2-40B4-BE49-F238E27FC236}">
                <a16:creationId xmlns:a16="http://schemas.microsoft.com/office/drawing/2014/main" id="{6D7C9D41-204C-DF4E-A763-26EBB6193AC5}"/>
              </a:ext>
            </a:extLst>
          </p:cNvPr>
          <p:cNvSpPr>
            <a:spLocks noGrp="1"/>
          </p:cNvSpPr>
          <p:nvPr>
            <p:ph type="dt" sz="half" idx="10"/>
          </p:nvPr>
        </p:nvSpPr>
        <p:spPr/>
        <p:txBody>
          <a:bodyPr/>
          <a:lstStyle/>
          <a:p>
            <a:fld id="{9178EC90-9DF5-7648-AED4-85DF4DA07095}" type="datetimeFigureOut">
              <a:rPr lang="es-ES_tradnl" smtClean="0"/>
              <a:t>29/3/22</a:t>
            </a:fld>
            <a:endParaRPr lang="es-ES_tradnl"/>
          </a:p>
        </p:txBody>
      </p:sp>
      <p:sp>
        <p:nvSpPr>
          <p:cNvPr id="5" name="Marcador de pie de página 4">
            <a:extLst>
              <a:ext uri="{FF2B5EF4-FFF2-40B4-BE49-F238E27FC236}">
                <a16:creationId xmlns:a16="http://schemas.microsoft.com/office/drawing/2014/main" id="{15ECF837-979D-C34F-BE20-9577C383D873}"/>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F9A85A17-C0A6-5E41-B721-A07470C21148}"/>
              </a:ext>
            </a:extLst>
          </p:cNvPr>
          <p:cNvSpPr>
            <a:spLocks noGrp="1"/>
          </p:cNvSpPr>
          <p:nvPr>
            <p:ph type="sldNum" sz="quarter" idx="12"/>
          </p:nvPr>
        </p:nvSpPr>
        <p:spPr/>
        <p:txBody>
          <a:bodyPr/>
          <a:lstStyle/>
          <a:p>
            <a:fld id="{CA1F3C1D-5242-7A47-A67C-7B27B891713E}" type="slidenum">
              <a:rPr lang="es-ES_tradnl" smtClean="0"/>
              <a:t>‹Nº›</a:t>
            </a:fld>
            <a:endParaRPr lang="es-ES_tradnl"/>
          </a:p>
        </p:txBody>
      </p:sp>
    </p:spTree>
    <p:extLst>
      <p:ext uri="{BB962C8B-B14F-4D97-AF65-F5344CB8AC3E}">
        <p14:creationId xmlns:p14="http://schemas.microsoft.com/office/powerpoint/2010/main" val="4025038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A424AA2-C826-734B-A029-53D371635A17}"/>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ES_tradnl"/>
          </a:p>
        </p:txBody>
      </p:sp>
      <p:sp>
        <p:nvSpPr>
          <p:cNvPr id="3" name="Marcador de texto vertical 2">
            <a:extLst>
              <a:ext uri="{FF2B5EF4-FFF2-40B4-BE49-F238E27FC236}">
                <a16:creationId xmlns:a16="http://schemas.microsoft.com/office/drawing/2014/main" id="{5E850D2C-0D70-3448-AC84-95DDFCC05450}"/>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fecha 3">
            <a:extLst>
              <a:ext uri="{FF2B5EF4-FFF2-40B4-BE49-F238E27FC236}">
                <a16:creationId xmlns:a16="http://schemas.microsoft.com/office/drawing/2014/main" id="{3AD6D442-3D2F-AC47-9526-5A50361FA3F2}"/>
              </a:ext>
            </a:extLst>
          </p:cNvPr>
          <p:cNvSpPr>
            <a:spLocks noGrp="1"/>
          </p:cNvSpPr>
          <p:nvPr>
            <p:ph type="dt" sz="half" idx="10"/>
          </p:nvPr>
        </p:nvSpPr>
        <p:spPr/>
        <p:txBody>
          <a:bodyPr/>
          <a:lstStyle/>
          <a:p>
            <a:fld id="{9178EC90-9DF5-7648-AED4-85DF4DA07095}" type="datetimeFigureOut">
              <a:rPr lang="es-ES_tradnl" smtClean="0"/>
              <a:t>29/3/22</a:t>
            </a:fld>
            <a:endParaRPr lang="es-ES_tradnl"/>
          </a:p>
        </p:txBody>
      </p:sp>
      <p:sp>
        <p:nvSpPr>
          <p:cNvPr id="5" name="Marcador de pie de página 4">
            <a:extLst>
              <a:ext uri="{FF2B5EF4-FFF2-40B4-BE49-F238E27FC236}">
                <a16:creationId xmlns:a16="http://schemas.microsoft.com/office/drawing/2014/main" id="{F2E2D214-E8A1-6A49-ADC6-EA0D868B3CE7}"/>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BDB8BBEE-ED2F-EC41-A679-655205D25903}"/>
              </a:ext>
            </a:extLst>
          </p:cNvPr>
          <p:cNvSpPr>
            <a:spLocks noGrp="1"/>
          </p:cNvSpPr>
          <p:nvPr>
            <p:ph type="sldNum" sz="quarter" idx="12"/>
          </p:nvPr>
        </p:nvSpPr>
        <p:spPr/>
        <p:txBody>
          <a:bodyPr/>
          <a:lstStyle/>
          <a:p>
            <a:fld id="{CA1F3C1D-5242-7A47-A67C-7B27B891713E}" type="slidenum">
              <a:rPr lang="es-ES_tradnl" smtClean="0"/>
              <a:t>‹Nº›</a:t>
            </a:fld>
            <a:endParaRPr lang="es-ES_tradnl"/>
          </a:p>
        </p:txBody>
      </p:sp>
    </p:spTree>
    <p:extLst>
      <p:ext uri="{BB962C8B-B14F-4D97-AF65-F5344CB8AC3E}">
        <p14:creationId xmlns:p14="http://schemas.microsoft.com/office/powerpoint/2010/main" val="47273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D704CC-623E-2540-9451-0DBD456B6A15}"/>
              </a:ext>
            </a:extLst>
          </p:cNvPr>
          <p:cNvSpPr>
            <a:spLocks noGrp="1"/>
          </p:cNvSpPr>
          <p:nvPr>
            <p:ph type="title"/>
          </p:nvPr>
        </p:nvSpPr>
        <p:spPr/>
        <p:txBody>
          <a:bodyPr/>
          <a:lstStyle/>
          <a:p>
            <a:r>
              <a:rPr lang="es-MX"/>
              <a:t>Haz clic para modificar el estilo de título del patrón</a:t>
            </a:r>
            <a:endParaRPr lang="es-ES_tradnl"/>
          </a:p>
        </p:txBody>
      </p:sp>
      <p:sp>
        <p:nvSpPr>
          <p:cNvPr id="3" name="Marcador de contenido 2">
            <a:extLst>
              <a:ext uri="{FF2B5EF4-FFF2-40B4-BE49-F238E27FC236}">
                <a16:creationId xmlns:a16="http://schemas.microsoft.com/office/drawing/2014/main" id="{B24D80F3-9F41-5749-A8A9-977F114B8D3B}"/>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fecha 3">
            <a:extLst>
              <a:ext uri="{FF2B5EF4-FFF2-40B4-BE49-F238E27FC236}">
                <a16:creationId xmlns:a16="http://schemas.microsoft.com/office/drawing/2014/main" id="{3C6E80C2-77C6-E646-8693-394622F4AA60}"/>
              </a:ext>
            </a:extLst>
          </p:cNvPr>
          <p:cNvSpPr>
            <a:spLocks noGrp="1"/>
          </p:cNvSpPr>
          <p:nvPr>
            <p:ph type="dt" sz="half" idx="10"/>
          </p:nvPr>
        </p:nvSpPr>
        <p:spPr/>
        <p:txBody>
          <a:bodyPr/>
          <a:lstStyle/>
          <a:p>
            <a:fld id="{9178EC90-9DF5-7648-AED4-85DF4DA07095}" type="datetimeFigureOut">
              <a:rPr lang="es-ES_tradnl" smtClean="0"/>
              <a:t>29/3/22</a:t>
            </a:fld>
            <a:endParaRPr lang="es-ES_tradnl"/>
          </a:p>
        </p:txBody>
      </p:sp>
      <p:sp>
        <p:nvSpPr>
          <p:cNvPr id="5" name="Marcador de pie de página 4">
            <a:extLst>
              <a:ext uri="{FF2B5EF4-FFF2-40B4-BE49-F238E27FC236}">
                <a16:creationId xmlns:a16="http://schemas.microsoft.com/office/drawing/2014/main" id="{E5AE788D-37E1-C641-97EA-C7A9B1219DA8}"/>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A2871138-897E-DE46-A69D-539162CF10CB}"/>
              </a:ext>
            </a:extLst>
          </p:cNvPr>
          <p:cNvSpPr>
            <a:spLocks noGrp="1"/>
          </p:cNvSpPr>
          <p:nvPr>
            <p:ph type="sldNum" sz="quarter" idx="12"/>
          </p:nvPr>
        </p:nvSpPr>
        <p:spPr/>
        <p:txBody>
          <a:bodyPr/>
          <a:lstStyle/>
          <a:p>
            <a:fld id="{CA1F3C1D-5242-7A47-A67C-7B27B891713E}" type="slidenum">
              <a:rPr lang="es-ES_tradnl" smtClean="0"/>
              <a:t>‹Nº›</a:t>
            </a:fld>
            <a:endParaRPr lang="es-ES_tradnl"/>
          </a:p>
        </p:txBody>
      </p:sp>
    </p:spTree>
    <p:extLst>
      <p:ext uri="{BB962C8B-B14F-4D97-AF65-F5344CB8AC3E}">
        <p14:creationId xmlns:p14="http://schemas.microsoft.com/office/powerpoint/2010/main" val="3470580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9A86A2-43B6-094C-AE97-7438BBCB0B8E}"/>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ES_tradnl"/>
          </a:p>
        </p:txBody>
      </p:sp>
      <p:sp>
        <p:nvSpPr>
          <p:cNvPr id="3" name="Marcador de texto 2">
            <a:extLst>
              <a:ext uri="{FF2B5EF4-FFF2-40B4-BE49-F238E27FC236}">
                <a16:creationId xmlns:a16="http://schemas.microsoft.com/office/drawing/2014/main" id="{1496CEF5-1ECA-5541-A283-188DBEBFB3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60B20E80-9CFB-FE44-8576-6BF6865FB6EC}"/>
              </a:ext>
            </a:extLst>
          </p:cNvPr>
          <p:cNvSpPr>
            <a:spLocks noGrp="1"/>
          </p:cNvSpPr>
          <p:nvPr>
            <p:ph type="dt" sz="half" idx="10"/>
          </p:nvPr>
        </p:nvSpPr>
        <p:spPr/>
        <p:txBody>
          <a:bodyPr/>
          <a:lstStyle/>
          <a:p>
            <a:fld id="{9178EC90-9DF5-7648-AED4-85DF4DA07095}" type="datetimeFigureOut">
              <a:rPr lang="es-ES_tradnl" smtClean="0"/>
              <a:t>29/3/22</a:t>
            </a:fld>
            <a:endParaRPr lang="es-ES_tradnl"/>
          </a:p>
        </p:txBody>
      </p:sp>
      <p:sp>
        <p:nvSpPr>
          <p:cNvPr id="5" name="Marcador de pie de página 4">
            <a:extLst>
              <a:ext uri="{FF2B5EF4-FFF2-40B4-BE49-F238E27FC236}">
                <a16:creationId xmlns:a16="http://schemas.microsoft.com/office/drawing/2014/main" id="{79B247E1-7A2D-C94E-B020-095BDB751E57}"/>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150D971E-A947-7A46-9914-D5E39E3A1B65}"/>
              </a:ext>
            </a:extLst>
          </p:cNvPr>
          <p:cNvSpPr>
            <a:spLocks noGrp="1"/>
          </p:cNvSpPr>
          <p:nvPr>
            <p:ph type="sldNum" sz="quarter" idx="12"/>
          </p:nvPr>
        </p:nvSpPr>
        <p:spPr/>
        <p:txBody>
          <a:bodyPr/>
          <a:lstStyle/>
          <a:p>
            <a:fld id="{CA1F3C1D-5242-7A47-A67C-7B27B891713E}" type="slidenum">
              <a:rPr lang="es-ES_tradnl" smtClean="0"/>
              <a:t>‹Nº›</a:t>
            </a:fld>
            <a:endParaRPr lang="es-ES_tradnl"/>
          </a:p>
        </p:txBody>
      </p:sp>
    </p:spTree>
    <p:extLst>
      <p:ext uri="{BB962C8B-B14F-4D97-AF65-F5344CB8AC3E}">
        <p14:creationId xmlns:p14="http://schemas.microsoft.com/office/powerpoint/2010/main" val="3533510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DAB86C-6F19-5D44-8F28-BA60A0DB17BF}"/>
              </a:ext>
            </a:extLst>
          </p:cNvPr>
          <p:cNvSpPr>
            <a:spLocks noGrp="1"/>
          </p:cNvSpPr>
          <p:nvPr>
            <p:ph type="title"/>
          </p:nvPr>
        </p:nvSpPr>
        <p:spPr/>
        <p:txBody>
          <a:bodyPr/>
          <a:lstStyle/>
          <a:p>
            <a:r>
              <a:rPr lang="es-MX"/>
              <a:t>Haz clic para modificar el estilo de título del patrón</a:t>
            </a:r>
            <a:endParaRPr lang="es-ES_tradnl"/>
          </a:p>
        </p:txBody>
      </p:sp>
      <p:sp>
        <p:nvSpPr>
          <p:cNvPr id="3" name="Marcador de contenido 2">
            <a:extLst>
              <a:ext uri="{FF2B5EF4-FFF2-40B4-BE49-F238E27FC236}">
                <a16:creationId xmlns:a16="http://schemas.microsoft.com/office/drawing/2014/main" id="{AEE7FAA1-516B-3348-AC21-BCFAEC022DFD}"/>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contenido 3">
            <a:extLst>
              <a:ext uri="{FF2B5EF4-FFF2-40B4-BE49-F238E27FC236}">
                <a16:creationId xmlns:a16="http://schemas.microsoft.com/office/drawing/2014/main" id="{75009734-E40F-064F-9654-46202629BE10}"/>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5" name="Marcador de fecha 4">
            <a:extLst>
              <a:ext uri="{FF2B5EF4-FFF2-40B4-BE49-F238E27FC236}">
                <a16:creationId xmlns:a16="http://schemas.microsoft.com/office/drawing/2014/main" id="{A3A9DAE0-6F20-7243-AD27-A54CB3F712E1}"/>
              </a:ext>
            </a:extLst>
          </p:cNvPr>
          <p:cNvSpPr>
            <a:spLocks noGrp="1"/>
          </p:cNvSpPr>
          <p:nvPr>
            <p:ph type="dt" sz="half" idx="10"/>
          </p:nvPr>
        </p:nvSpPr>
        <p:spPr/>
        <p:txBody>
          <a:bodyPr/>
          <a:lstStyle/>
          <a:p>
            <a:fld id="{9178EC90-9DF5-7648-AED4-85DF4DA07095}" type="datetimeFigureOut">
              <a:rPr lang="es-ES_tradnl" smtClean="0"/>
              <a:t>29/3/22</a:t>
            </a:fld>
            <a:endParaRPr lang="es-ES_tradnl"/>
          </a:p>
        </p:txBody>
      </p:sp>
      <p:sp>
        <p:nvSpPr>
          <p:cNvPr id="6" name="Marcador de pie de página 5">
            <a:extLst>
              <a:ext uri="{FF2B5EF4-FFF2-40B4-BE49-F238E27FC236}">
                <a16:creationId xmlns:a16="http://schemas.microsoft.com/office/drawing/2014/main" id="{CC7C15BF-9229-A544-B616-D7B6E4F7B3EA}"/>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98C1C2A7-1FE4-FB45-9855-ADC1598BF5FA}"/>
              </a:ext>
            </a:extLst>
          </p:cNvPr>
          <p:cNvSpPr>
            <a:spLocks noGrp="1"/>
          </p:cNvSpPr>
          <p:nvPr>
            <p:ph type="sldNum" sz="quarter" idx="12"/>
          </p:nvPr>
        </p:nvSpPr>
        <p:spPr/>
        <p:txBody>
          <a:bodyPr/>
          <a:lstStyle/>
          <a:p>
            <a:fld id="{CA1F3C1D-5242-7A47-A67C-7B27B891713E}" type="slidenum">
              <a:rPr lang="es-ES_tradnl" smtClean="0"/>
              <a:t>‹Nº›</a:t>
            </a:fld>
            <a:endParaRPr lang="es-ES_tradnl"/>
          </a:p>
        </p:txBody>
      </p:sp>
    </p:spTree>
    <p:extLst>
      <p:ext uri="{BB962C8B-B14F-4D97-AF65-F5344CB8AC3E}">
        <p14:creationId xmlns:p14="http://schemas.microsoft.com/office/powerpoint/2010/main" val="63711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F284A3-E0B1-1942-8461-79ADF5BAAC77}"/>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ES_tradnl"/>
          </a:p>
        </p:txBody>
      </p:sp>
      <p:sp>
        <p:nvSpPr>
          <p:cNvPr id="3" name="Marcador de texto 2">
            <a:extLst>
              <a:ext uri="{FF2B5EF4-FFF2-40B4-BE49-F238E27FC236}">
                <a16:creationId xmlns:a16="http://schemas.microsoft.com/office/drawing/2014/main" id="{82627866-DFF3-A34A-96F0-B4E34520E7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D5A795F5-FB67-724C-8F78-97B1BFA35681}"/>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5" name="Marcador de texto 4">
            <a:extLst>
              <a:ext uri="{FF2B5EF4-FFF2-40B4-BE49-F238E27FC236}">
                <a16:creationId xmlns:a16="http://schemas.microsoft.com/office/drawing/2014/main" id="{C55D09CF-518E-EA4F-B44E-DFA340286B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3481B924-C92B-8E47-BC94-73C1800B41A6}"/>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7" name="Marcador de fecha 6">
            <a:extLst>
              <a:ext uri="{FF2B5EF4-FFF2-40B4-BE49-F238E27FC236}">
                <a16:creationId xmlns:a16="http://schemas.microsoft.com/office/drawing/2014/main" id="{0A6A18B2-39E1-F944-A11F-409AC806B635}"/>
              </a:ext>
            </a:extLst>
          </p:cNvPr>
          <p:cNvSpPr>
            <a:spLocks noGrp="1"/>
          </p:cNvSpPr>
          <p:nvPr>
            <p:ph type="dt" sz="half" idx="10"/>
          </p:nvPr>
        </p:nvSpPr>
        <p:spPr/>
        <p:txBody>
          <a:bodyPr/>
          <a:lstStyle/>
          <a:p>
            <a:fld id="{9178EC90-9DF5-7648-AED4-85DF4DA07095}" type="datetimeFigureOut">
              <a:rPr lang="es-ES_tradnl" smtClean="0"/>
              <a:t>29/3/22</a:t>
            </a:fld>
            <a:endParaRPr lang="es-ES_tradnl"/>
          </a:p>
        </p:txBody>
      </p:sp>
      <p:sp>
        <p:nvSpPr>
          <p:cNvPr id="8" name="Marcador de pie de página 7">
            <a:extLst>
              <a:ext uri="{FF2B5EF4-FFF2-40B4-BE49-F238E27FC236}">
                <a16:creationId xmlns:a16="http://schemas.microsoft.com/office/drawing/2014/main" id="{AE4D3865-854E-784B-8451-B86E9545B756}"/>
              </a:ext>
            </a:extLst>
          </p:cNvPr>
          <p:cNvSpPr>
            <a:spLocks noGrp="1"/>
          </p:cNvSpPr>
          <p:nvPr>
            <p:ph type="ftr" sz="quarter" idx="11"/>
          </p:nvPr>
        </p:nvSpPr>
        <p:spPr/>
        <p:txBody>
          <a:bodyPr/>
          <a:lstStyle/>
          <a:p>
            <a:endParaRPr lang="es-ES_tradnl"/>
          </a:p>
        </p:txBody>
      </p:sp>
      <p:sp>
        <p:nvSpPr>
          <p:cNvPr id="9" name="Marcador de número de diapositiva 8">
            <a:extLst>
              <a:ext uri="{FF2B5EF4-FFF2-40B4-BE49-F238E27FC236}">
                <a16:creationId xmlns:a16="http://schemas.microsoft.com/office/drawing/2014/main" id="{2E29E1A3-2522-8D47-B817-031BFF9B1F8C}"/>
              </a:ext>
            </a:extLst>
          </p:cNvPr>
          <p:cNvSpPr>
            <a:spLocks noGrp="1"/>
          </p:cNvSpPr>
          <p:nvPr>
            <p:ph type="sldNum" sz="quarter" idx="12"/>
          </p:nvPr>
        </p:nvSpPr>
        <p:spPr/>
        <p:txBody>
          <a:bodyPr/>
          <a:lstStyle/>
          <a:p>
            <a:fld id="{CA1F3C1D-5242-7A47-A67C-7B27B891713E}" type="slidenum">
              <a:rPr lang="es-ES_tradnl" smtClean="0"/>
              <a:t>‹Nº›</a:t>
            </a:fld>
            <a:endParaRPr lang="es-ES_tradnl"/>
          </a:p>
        </p:txBody>
      </p:sp>
    </p:spTree>
    <p:extLst>
      <p:ext uri="{BB962C8B-B14F-4D97-AF65-F5344CB8AC3E}">
        <p14:creationId xmlns:p14="http://schemas.microsoft.com/office/powerpoint/2010/main" val="1360113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05B0D2-3716-924E-9E47-6FFB0768A663}"/>
              </a:ext>
            </a:extLst>
          </p:cNvPr>
          <p:cNvSpPr>
            <a:spLocks noGrp="1"/>
          </p:cNvSpPr>
          <p:nvPr>
            <p:ph type="title"/>
          </p:nvPr>
        </p:nvSpPr>
        <p:spPr/>
        <p:txBody>
          <a:bodyPr/>
          <a:lstStyle/>
          <a:p>
            <a:r>
              <a:rPr lang="es-MX"/>
              <a:t>Haz clic para modificar el estilo de título del patrón</a:t>
            </a:r>
            <a:endParaRPr lang="es-ES_tradnl"/>
          </a:p>
        </p:txBody>
      </p:sp>
      <p:sp>
        <p:nvSpPr>
          <p:cNvPr id="3" name="Marcador de fecha 2">
            <a:extLst>
              <a:ext uri="{FF2B5EF4-FFF2-40B4-BE49-F238E27FC236}">
                <a16:creationId xmlns:a16="http://schemas.microsoft.com/office/drawing/2014/main" id="{0888BC49-4B0C-BE42-A8BE-9D8B7A1C729E}"/>
              </a:ext>
            </a:extLst>
          </p:cNvPr>
          <p:cNvSpPr>
            <a:spLocks noGrp="1"/>
          </p:cNvSpPr>
          <p:nvPr>
            <p:ph type="dt" sz="half" idx="10"/>
          </p:nvPr>
        </p:nvSpPr>
        <p:spPr/>
        <p:txBody>
          <a:bodyPr/>
          <a:lstStyle/>
          <a:p>
            <a:fld id="{9178EC90-9DF5-7648-AED4-85DF4DA07095}" type="datetimeFigureOut">
              <a:rPr lang="es-ES_tradnl" smtClean="0"/>
              <a:t>29/3/22</a:t>
            </a:fld>
            <a:endParaRPr lang="es-ES_tradnl"/>
          </a:p>
        </p:txBody>
      </p:sp>
      <p:sp>
        <p:nvSpPr>
          <p:cNvPr id="4" name="Marcador de pie de página 3">
            <a:extLst>
              <a:ext uri="{FF2B5EF4-FFF2-40B4-BE49-F238E27FC236}">
                <a16:creationId xmlns:a16="http://schemas.microsoft.com/office/drawing/2014/main" id="{E0861439-704C-2C4C-8874-2F0F7F8B06AB}"/>
              </a:ext>
            </a:extLst>
          </p:cNvPr>
          <p:cNvSpPr>
            <a:spLocks noGrp="1"/>
          </p:cNvSpPr>
          <p:nvPr>
            <p:ph type="ftr" sz="quarter" idx="11"/>
          </p:nvPr>
        </p:nvSpPr>
        <p:spPr/>
        <p:txBody>
          <a:bodyPr/>
          <a:lstStyle/>
          <a:p>
            <a:endParaRPr lang="es-ES_tradnl"/>
          </a:p>
        </p:txBody>
      </p:sp>
      <p:sp>
        <p:nvSpPr>
          <p:cNvPr id="5" name="Marcador de número de diapositiva 4">
            <a:extLst>
              <a:ext uri="{FF2B5EF4-FFF2-40B4-BE49-F238E27FC236}">
                <a16:creationId xmlns:a16="http://schemas.microsoft.com/office/drawing/2014/main" id="{D7F2E28B-0F32-3148-BAC9-F780598393AD}"/>
              </a:ext>
            </a:extLst>
          </p:cNvPr>
          <p:cNvSpPr>
            <a:spLocks noGrp="1"/>
          </p:cNvSpPr>
          <p:nvPr>
            <p:ph type="sldNum" sz="quarter" idx="12"/>
          </p:nvPr>
        </p:nvSpPr>
        <p:spPr/>
        <p:txBody>
          <a:bodyPr/>
          <a:lstStyle/>
          <a:p>
            <a:fld id="{CA1F3C1D-5242-7A47-A67C-7B27B891713E}" type="slidenum">
              <a:rPr lang="es-ES_tradnl" smtClean="0"/>
              <a:t>‹Nº›</a:t>
            </a:fld>
            <a:endParaRPr lang="es-ES_tradnl"/>
          </a:p>
        </p:txBody>
      </p:sp>
    </p:spTree>
    <p:extLst>
      <p:ext uri="{BB962C8B-B14F-4D97-AF65-F5344CB8AC3E}">
        <p14:creationId xmlns:p14="http://schemas.microsoft.com/office/powerpoint/2010/main" val="2941469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EC2052E-E753-AD46-8FBD-B4647606D4FA}"/>
              </a:ext>
            </a:extLst>
          </p:cNvPr>
          <p:cNvSpPr>
            <a:spLocks noGrp="1"/>
          </p:cNvSpPr>
          <p:nvPr>
            <p:ph type="dt" sz="half" idx="10"/>
          </p:nvPr>
        </p:nvSpPr>
        <p:spPr/>
        <p:txBody>
          <a:bodyPr/>
          <a:lstStyle/>
          <a:p>
            <a:fld id="{9178EC90-9DF5-7648-AED4-85DF4DA07095}" type="datetimeFigureOut">
              <a:rPr lang="es-ES_tradnl" smtClean="0"/>
              <a:t>29/3/22</a:t>
            </a:fld>
            <a:endParaRPr lang="es-ES_tradnl"/>
          </a:p>
        </p:txBody>
      </p:sp>
      <p:sp>
        <p:nvSpPr>
          <p:cNvPr id="3" name="Marcador de pie de página 2">
            <a:extLst>
              <a:ext uri="{FF2B5EF4-FFF2-40B4-BE49-F238E27FC236}">
                <a16:creationId xmlns:a16="http://schemas.microsoft.com/office/drawing/2014/main" id="{509771AA-6B63-AD46-A340-C7D1CC22EBED}"/>
              </a:ext>
            </a:extLst>
          </p:cNvPr>
          <p:cNvSpPr>
            <a:spLocks noGrp="1"/>
          </p:cNvSpPr>
          <p:nvPr>
            <p:ph type="ftr" sz="quarter" idx="11"/>
          </p:nvPr>
        </p:nvSpPr>
        <p:spPr/>
        <p:txBody>
          <a:bodyPr/>
          <a:lstStyle/>
          <a:p>
            <a:endParaRPr lang="es-ES_tradnl"/>
          </a:p>
        </p:txBody>
      </p:sp>
      <p:sp>
        <p:nvSpPr>
          <p:cNvPr id="4" name="Marcador de número de diapositiva 3">
            <a:extLst>
              <a:ext uri="{FF2B5EF4-FFF2-40B4-BE49-F238E27FC236}">
                <a16:creationId xmlns:a16="http://schemas.microsoft.com/office/drawing/2014/main" id="{5BC296A3-33CE-F74C-9BA1-F355C092DED1}"/>
              </a:ext>
            </a:extLst>
          </p:cNvPr>
          <p:cNvSpPr>
            <a:spLocks noGrp="1"/>
          </p:cNvSpPr>
          <p:nvPr>
            <p:ph type="sldNum" sz="quarter" idx="12"/>
          </p:nvPr>
        </p:nvSpPr>
        <p:spPr/>
        <p:txBody>
          <a:bodyPr/>
          <a:lstStyle/>
          <a:p>
            <a:fld id="{CA1F3C1D-5242-7A47-A67C-7B27B891713E}" type="slidenum">
              <a:rPr lang="es-ES_tradnl" smtClean="0"/>
              <a:t>‹Nº›</a:t>
            </a:fld>
            <a:endParaRPr lang="es-ES_tradnl"/>
          </a:p>
        </p:txBody>
      </p:sp>
    </p:spTree>
    <p:extLst>
      <p:ext uri="{BB962C8B-B14F-4D97-AF65-F5344CB8AC3E}">
        <p14:creationId xmlns:p14="http://schemas.microsoft.com/office/powerpoint/2010/main" val="1551550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1B7FF2-C7AC-8848-A51B-583CE6ED0BFE}"/>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ES_tradnl"/>
          </a:p>
        </p:txBody>
      </p:sp>
      <p:sp>
        <p:nvSpPr>
          <p:cNvPr id="3" name="Marcador de contenido 2">
            <a:extLst>
              <a:ext uri="{FF2B5EF4-FFF2-40B4-BE49-F238E27FC236}">
                <a16:creationId xmlns:a16="http://schemas.microsoft.com/office/drawing/2014/main" id="{829D187E-D2E1-7C40-8592-357B3CCE3E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texto 3">
            <a:extLst>
              <a:ext uri="{FF2B5EF4-FFF2-40B4-BE49-F238E27FC236}">
                <a16:creationId xmlns:a16="http://schemas.microsoft.com/office/drawing/2014/main" id="{87099372-897B-BD42-8466-C2B0466A8D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E4995288-DD2B-E14E-9445-899614EB9010}"/>
              </a:ext>
            </a:extLst>
          </p:cNvPr>
          <p:cNvSpPr>
            <a:spLocks noGrp="1"/>
          </p:cNvSpPr>
          <p:nvPr>
            <p:ph type="dt" sz="half" idx="10"/>
          </p:nvPr>
        </p:nvSpPr>
        <p:spPr/>
        <p:txBody>
          <a:bodyPr/>
          <a:lstStyle/>
          <a:p>
            <a:fld id="{9178EC90-9DF5-7648-AED4-85DF4DA07095}" type="datetimeFigureOut">
              <a:rPr lang="es-ES_tradnl" smtClean="0"/>
              <a:t>29/3/22</a:t>
            </a:fld>
            <a:endParaRPr lang="es-ES_tradnl"/>
          </a:p>
        </p:txBody>
      </p:sp>
      <p:sp>
        <p:nvSpPr>
          <p:cNvPr id="6" name="Marcador de pie de página 5">
            <a:extLst>
              <a:ext uri="{FF2B5EF4-FFF2-40B4-BE49-F238E27FC236}">
                <a16:creationId xmlns:a16="http://schemas.microsoft.com/office/drawing/2014/main" id="{A5A19D1F-75BE-3D4B-89C1-8AF30876E6F8}"/>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49039D83-F2FB-104C-954A-526E14CBF2E0}"/>
              </a:ext>
            </a:extLst>
          </p:cNvPr>
          <p:cNvSpPr>
            <a:spLocks noGrp="1"/>
          </p:cNvSpPr>
          <p:nvPr>
            <p:ph type="sldNum" sz="quarter" idx="12"/>
          </p:nvPr>
        </p:nvSpPr>
        <p:spPr/>
        <p:txBody>
          <a:bodyPr/>
          <a:lstStyle/>
          <a:p>
            <a:fld id="{CA1F3C1D-5242-7A47-A67C-7B27B891713E}" type="slidenum">
              <a:rPr lang="es-ES_tradnl" smtClean="0"/>
              <a:t>‹Nº›</a:t>
            </a:fld>
            <a:endParaRPr lang="es-ES_tradnl"/>
          </a:p>
        </p:txBody>
      </p:sp>
    </p:spTree>
    <p:extLst>
      <p:ext uri="{BB962C8B-B14F-4D97-AF65-F5344CB8AC3E}">
        <p14:creationId xmlns:p14="http://schemas.microsoft.com/office/powerpoint/2010/main" val="586710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0D2E4F-738C-8E43-B258-133F343375CA}"/>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ES_tradnl"/>
          </a:p>
        </p:txBody>
      </p:sp>
      <p:sp>
        <p:nvSpPr>
          <p:cNvPr id="3" name="Marcador de posición de imagen 2">
            <a:extLst>
              <a:ext uri="{FF2B5EF4-FFF2-40B4-BE49-F238E27FC236}">
                <a16:creationId xmlns:a16="http://schemas.microsoft.com/office/drawing/2014/main" id="{85C95900-EF8F-AF4A-A5EC-C5903A47F3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a:extLst>
              <a:ext uri="{FF2B5EF4-FFF2-40B4-BE49-F238E27FC236}">
                <a16:creationId xmlns:a16="http://schemas.microsoft.com/office/drawing/2014/main" id="{8DB000CE-AB3D-9746-A731-F54DE381BB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8EC6DE60-70EA-BF45-9F45-D7A5137DC2F2}"/>
              </a:ext>
            </a:extLst>
          </p:cNvPr>
          <p:cNvSpPr>
            <a:spLocks noGrp="1"/>
          </p:cNvSpPr>
          <p:nvPr>
            <p:ph type="dt" sz="half" idx="10"/>
          </p:nvPr>
        </p:nvSpPr>
        <p:spPr/>
        <p:txBody>
          <a:bodyPr/>
          <a:lstStyle/>
          <a:p>
            <a:fld id="{9178EC90-9DF5-7648-AED4-85DF4DA07095}" type="datetimeFigureOut">
              <a:rPr lang="es-ES_tradnl" smtClean="0"/>
              <a:t>29/3/22</a:t>
            </a:fld>
            <a:endParaRPr lang="es-ES_tradnl"/>
          </a:p>
        </p:txBody>
      </p:sp>
      <p:sp>
        <p:nvSpPr>
          <p:cNvPr id="6" name="Marcador de pie de página 5">
            <a:extLst>
              <a:ext uri="{FF2B5EF4-FFF2-40B4-BE49-F238E27FC236}">
                <a16:creationId xmlns:a16="http://schemas.microsoft.com/office/drawing/2014/main" id="{51BA1606-058F-8B46-8166-0BE9FD4C1ECA}"/>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2621B69C-2799-6149-8167-C047814E3F22}"/>
              </a:ext>
            </a:extLst>
          </p:cNvPr>
          <p:cNvSpPr>
            <a:spLocks noGrp="1"/>
          </p:cNvSpPr>
          <p:nvPr>
            <p:ph type="sldNum" sz="quarter" idx="12"/>
          </p:nvPr>
        </p:nvSpPr>
        <p:spPr/>
        <p:txBody>
          <a:bodyPr/>
          <a:lstStyle/>
          <a:p>
            <a:fld id="{CA1F3C1D-5242-7A47-A67C-7B27B891713E}" type="slidenum">
              <a:rPr lang="es-ES_tradnl" smtClean="0"/>
              <a:t>‹Nº›</a:t>
            </a:fld>
            <a:endParaRPr lang="es-ES_tradnl"/>
          </a:p>
        </p:txBody>
      </p:sp>
    </p:spTree>
    <p:extLst>
      <p:ext uri="{BB962C8B-B14F-4D97-AF65-F5344CB8AC3E}">
        <p14:creationId xmlns:p14="http://schemas.microsoft.com/office/powerpoint/2010/main" val="2096062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28FAA78-1AB0-6B4E-A0F8-F0B726DCD6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ES_tradnl"/>
          </a:p>
        </p:txBody>
      </p:sp>
      <p:sp>
        <p:nvSpPr>
          <p:cNvPr id="3" name="Marcador de texto 2">
            <a:extLst>
              <a:ext uri="{FF2B5EF4-FFF2-40B4-BE49-F238E27FC236}">
                <a16:creationId xmlns:a16="http://schemas.microsoft.com/office/drawing/2014/main" id="{26D8F29C-B447-004A-B2AA-EF1CB3BE16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fecha 3">
            <a:extLst>
              <a:ext uri="{FF2B5EF4-FFF2-40B4-BE49-F238E27FC236}">
                <a16:creationId xmlns:a16="http://schemas.microsoft.com/office/drawing/2014/main" id="{D893DADC-6828-994F-B2BA-74B37ED782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78EC90-9DF5-7648-AED4-85DF4DA07095}" type="datetimeFigureOut">
              <a:rPr lang="es-ES_tradnl" smtClean="0"/>
              <a:t>29/3/22</a:t>
            </a:fld>
            <a:endParaRPr lang="es-ES_tradnl"/>
          </a:p>
        </p:txBody>
      </p:sp>
      <p:sp>
        <p:nvSpPr>
          <p:cNvPr id="5" name="Marcador de pie de página 4">
            <a:extLst>
              <a:ext uri="{FF2B5EF4-FFF2-40B4-BE49-F238E27FC236}">
                <a16:creationId xmlns:a16="http://schemas.microsoft.com/office/drawing/2014/main" id="{5E75A0C3-F63E-2E48-ADC8-0CFC520BD1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a:extLst>
              <a:ext uri="{FF2B5EF4-FFF2-40B4-BE49-F238E27FC236}">
                <a16:creationId xmlns:a16="http://schemas.microsoft.com/office/drawing/2014/main" id="{94A4EB06-0499-7E4D-9BFF-3B6091C10D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1F3C1D-5242-7A47-A67C-7B27B891713E}" type="slidenum">
              <a:rPr lang="es-ES_tradnl" smtClean="0"/>
              <a:t>‹Nº›</a:t>
            </a:fld>
            <a:endParaRPr lang="es-ES_tradnl"/>
          </a:p>
        </p:txBody>
      </p:sp>
    </p:spTree>
    <p:extLst>
      <p:ext uri="{BB962C8B-B14F-4D97-AF65-F5344CB8AC3E}">
        <p14:creationId xmlns:p14="http://schemas.microsoft.com/office/powerpoint/2010/main" val="14216623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7.xml"/><Relationship Id="rId4" Type="http://schemas.openxmlformats.org/officeDocument/2006/relationships/image" Target="../media/image23.tiff"/></Relationships>
</file>

<file path=ppt/slides/_rels/slide14.xml.rels><?xml version="1.0" encoding="UTF-8" standalone="yes"?>
<Relationships xmlns="http://schemas.openxmlformats.org/package/2006/relationships"><Relationship Id="rId8" Type="http://schemas.openxmlformats.org/officeDocument/2006/relationships/hyperlink" Target="https://es.wikipedia.org/wiki/Amino%C3%A1cido" TargetMode="External"/><Relationship Id="rId3" Type="http://schemas.openxmlformats.org/officeDocument/2006/relationships/hyperlink" Target="https://es.wikipedia.org/wiki/Reflexi%C3%B3n_(f%C3%ADsica)" TargetMode="External"/><Relationship Id="rId7" Type="http://schemas.openxmlformats.org/officeDocument/2006/relationships/hyperlink" Target="https://es.wikipedia.org/wiki/Quiralidad_(qu%C3%ADmica)" TargetMode="External"/><Relationship Id="rId2" Type="http://schemas.openxmlformats.org/officeDocument/2006/relationships/hyperlink" Target="https://es.wikipedia.org/wiki/Enanti%C3%B3mero" TargetMode="External"/><Relationship Id="rId1" Type="http://schemas.openxmlformats.org/officeDocument/2006/relationships/slideLayout" Target="../slideLayouts/slideLayout7.xml"/><Relationship Id="rId6" Type="http://schemas.openxmlformats.org/officeDocument/2006/relationships/hyperlink" Target="https://es.wikipedia.org/wiki/Actividad_%C3%B3ptica" TargetMode="External"/><Relationship Id="rId5" Type="http://schemas.openxmlformats.org/officeDocument/2006/relationships/hyperlink" Target="https://es.wikipedia.org/wiki/Luz_polarizada" TargetMode="External"/><Relationship Id="rId10" Type="http://schemas.openxmlformats.org/officeDocument/2006/relationships/image" Target="../media/image25.png"/><Relationship Id="rId4" Type="http://schemas.openxmlformats.org/officeDocument/2006/relationships/hyperlink" Target="https://es.wikipedia.org/wiki/Propiedades_f%C3%ADsicas" TargetMode="External"/><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es.wikipedia.org/wiki/Estereoisomer%C3%ADa#cite_note-7" TargetMode="External"/><Relationship Id="rId2" Type="http://schemas.openxmlformats.org/officeDocument/2006/relationships/hyperlink" Target="https://es.wikipedia.org/wiki/Isomer%C3%ADa_cis-trans" TargetMode="External"/><Relationship Id="rId1" Type="http://schemas.openxmlformats.org/officeDocument/2006/relationships/slideLayout" Target="../slideLayouts/slideLayout7.xml"/><Relationship Id="rId6" Type="http://schemas.openxmlformats.org/officeDocument/2006/relationships/hyperlink" Target="https://es.wikipedia.org/wiki/Mezcla_rac%C3%A9mica" TargetMode="External"/><Relationship Id="rId5" Type="http://schemas.openxmlformats.org/officeDocument/2006/relationships/hyperlink" Target="https://es.wikipedia.org/wiki/%C3%81cido_tart%C3%A1rico" TargetMode="Externa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tiff"/><Relationship Id="rId1" Type="http://schemas.openxmlformats.org/officeDocument/2006/relationships/slideLayout" Target="../slideLayouts/slideLayout7.xml"/><Relationship Id="rId5" Type="http://schemas.openxmlformats.org/officeDocument/2006/relationships/image" Target="../media/image11.emf"/><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A9B6C6-A247-48A8-9A1C-1E36FA945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ítulo 1">
            <a:extLst>
              <a:ext uri="{FF2B5EF4-FFF2-40B4-BE49-F238E27FC236}">
                <a16:creationId xmlns:a16="http://schemas.microsoft.com/office/drawing/2014/main" id="{43434487-84AC-9040-9D2F-1D2EE683F152}"/>
              </a:ext>
            </a:extLst>
          </p:cNvPr>
          <p:cNvSpPr>
            <a:spLocks noGrp="1"/>
          </p:cNvSpPr>
          <p:nvPr>
            <p:ph type="ctrTitle" idx="4294967295"/>
          </p:nvPr>
        </p:nvSpPr>
        <p:spPr>
          <a:xfrm>
            <a:off x="1301261" y="590062"/>
            <a:ext cx="5409655" cy="2838938"/>
          </a:xfrm>
        </p:spPr>
        <p:txBody>
          <a:bodyPr vert="horz" lIns="91440" tIns="45720" rIns="91440" bIns="45720" rtlCol="0" anchor="b">
            <a:normAutofit/>
          </a:bodyPr>
          <a:lstStyle/>
          <a:p>
            <a:r>
              <a:rPr lang="es-ES_tradnl" sz="5600" kern="1200" dirty="0">
                <a:solidFill>
                  <a:srgbClr val="FFFFFF"/>
                </a:solidFill>
                <a:latin typeface="+mj-lt"/>
                <a:ea typeface="+mj-ea"/>
                <a:cs typeface="+mj-cs"/>
              </a:rPr>
              <a:t>Unidad 2</a:t>
            </a:r>
            <a:br>
              <a:rPr lang="es-ES_tradnl" sz="5600" kern="1200" dirty="0">
                <a:solidFill>
                  <a:srgbClr val="FFFFFF"/>
                </a:solidFill>
                <a:latin typeface="+mj-lt"/>
                <a:ea typeface="+mj-ea"/>
                <a:cs typeface="+mj-cs"/>
              </a:rPr>
            </a:br>
            <a:r>
              <a:rPr lang="es-ES_tradnl" sz="5600" kern="1200" dirty="0" err="1">
                <a:solidFill>
                  <a:srgbClr val="FFFFFF"/>
                </a:solidFill>
                <a:latin typeface="+mj-lt"/>
                <a:ea typeface="+mj-ea"/>
                <a:cs typeface="+mj-cs"/>
              </a:rPr>
              <a:t>Estereoisomería</a:t>
            </a:r>
            <a:endParaRPr lang="es-ES_tradnl" sz="5600" kern="1200" dirty="0">
              <a:solidFill>
                <a:srgbClr val="FFFFFF"/>
              </a:solidFill>
              <a:latin typeface="+mj-lt"/>
              <a:ea typeface="+mj-ea"/>
              <a:cs typeface="+mj-cs"/>
            </a:endParaRPr>
          </a:p>
        </p:txBody>
      </p:sp>
      <p:sp>
        <p:nvSpPr>
          <p:cNvPr id="9"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176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11"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763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13"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20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cxnSp>
        <p:nvCxnSpPr>
          <p:cNvPr id="15" name="Straight Connector 14">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01262" y="3496322"/>
            <a:ext cx="0" cy="335280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672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F5A3DCC8-8D2A-CA45-98F8-B4A0FF4D756B}"/>
              </a:ext>
            </a:extLst>
          </p:cNvPr>
          <p:cNvPicPr>
            <a:picLocks noChangeAspect="1"/>
          </p:cNvPicPr>
          <p:nvPr/>
        </p:nvPicPr>
        <p:blipFill>
          <a:blip r:embed="rId2"/>
          <a:stretch>
            <a:fillRect/>
          </a:stretch>
        </p:blipFill>
        <p:spPr>
          <a:xfrm>
            <a:off x="1219200" y="584200"/>
            <a:ext cx="9753600" cy="5689600"/>
          </a:xfrm>
          <a:prstGeom prst="rect">
            <a:avLst/>
          </a:prstGeom>
        </p:spPr>
      </p:pic>
    </p:spTree>
    <p:extLst>
      <p:ext uri="{BB962C8B-B14F-4D97-AF65-F5344CB8AC3E}">
        <p14:creationId xmlns:p14="http://schemas.microsoft.com/office/powerpoint/2010/main" val="1542448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E2C874AD-A5A8-FA41-8CD0-A8859473307B}"/>
              </a:ext>
            </a:extLst>
          </p:cNvPr>
          <p:cNvSpPr txBox="1"/>
          <p:nvPr/>
        </p:nvSpPr>
        <p:spPr>
          <a:xfrm>
            <a:off x="546351" y="433545"/>
            <a:ext cx="11139854" cy="930447"/>
          </a:xfrm>
          <a:prstGeom prst="rect">
            <a:avLst/>
          </a:prstGeom>
        </p:spPr>
        <p:txBody>
          <a:bodyPr vert="horz" lIns="91440" tIns="45720" rIns="91440" bIns="45720" rtlCol="0" anchor="b">
            <a:normAutofit fontScale="92500"/>
          </a:bodyPr>
          <a:lstStyle/>
          <a:p>
            <a:pPr algn="ctr">
              <a:lnSpc>
                <a:spcPct val="90000"/>
              </a:lnSpc>
              <a:spcBef>
                <a:spcPct val="0"/>
              </a:spcBef>
              <a:spcAft>
                <a:spcPts val="600"/>
              </a:spcAft>
            </a:pPr>
            <a:r>
              <a:rPr lang="en-US" sz="5400" b="1">
                <a:solidFill>
                  <a:srgbClr val="FFFFFF"/>
                </a:solidFill>
                <a:latin typeface="+mj-lt"/>
                <a:ea typeface="+mj-ea"/>
                <a:cs typeface="+mj-cs"/>
              </a:rPr>
              <a:t>Puntos de ebullición alcanos y alcoholes</a:t>
            </a:r>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Imagen 3">
            <a:extLst>
              <a:ext uri="{FF2B5EF4-FFF2-40B4-BE49-F238E27FC236}">
                <a16:creationId xmlns:a16="http://schemas.microsoft.com/office/drawing/2014/main" id="{CD5D8DDB-177C-724F-96C4-0CEAFCBD41DB}"/>
              </a:ext>
            </a:extLst>
          </p:cNvPr>
          <p:cNvPicPr>
            <a:picLocks noChangeAspect="1"/>
          </p:cNvPicPr>
          <p:nvPr/>
        </p:nvPicPr>
        <p:blipFill>
          <a:blip r:embed="rId2"/>
          <a:stretch>
            <a:fillRect/>
          </a:stretch>
        </p:blipFill>
        <p:spPr>
          <a:xfrm>
            <a:off x="331567" y="3048017"/>
            <a:ext cx="5455917" cy="2755238"/>
          </a:xfrm>
          <a:prstGeom prst="rect">
            <a:avLst/>
          </a:prstGeom>
        </p:spPr>
      </p:pic>
      <p:cxnSp>
        <p:nvCxnSpPr>
          <p:cNvPr id="16" name="Straight Connector 1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Imagen 6">
            <a:extLst>
              <a:ext uri="{FF2B5EF4-FFF2-40B4-BE49-F238E27FC236}">
                <a16:creationId xmlns:a16="http://schemas.microsoft.com/office/drawing/2014/main" id="{1D1A7AEC-6C98-F44B-97B9-AF79CAF43002}"/>
              </a:ext>
            </a:extLst>
          </p:cNvPr>
          <p:cNvPicPr>
            <a:picLocks noChangeAspect="1"/>
          </p:cNvPicPr>
          <p:nvPr/>
        </p:nvPicPr>
        <p:blipFill>
          <a:blip r:embed="rId3"/>
          <a:stretch>
            <a:fillRect/>
          </a:stretch>
        </p:blipFill>
        <p:spPr>
          <a:xfrm>
            <a:off x="6445073" y="3075297"/>
            <a:ext cx="5455917" cy="2700678"/>
          </a:xfrm>
          <a:prstGeom prst="rect">
            <a:avLst/>
          </a:prstGeom>
        </p:spPr>
      </p:pic>
    </p:spTree>
    <p:extLst>
      <p:ext uri="{BB962C8B-B14F-4D97-AF65-F5344CB8AC3E}">
        <p14:creationId xmlns:p14="http://schemas.microsoft.com/office/powerpoint/2010/main" val="3716909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E4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a:extLst>
              <a:ext uri="{FF2B5EF4-FFF2-40B4-BE49-F238E27FC236}">
                <a16:creationId xmlns:a16="http://schemas.microsoft.com/office/drawing/2014/main" id="{B7E41450-19DE-EB4B-93CE-5F27B1D002DF}"/>
              </a:ext>
            </a:extLst>
          </p:cNvPr>
          <p:cNvPicPr>
            <a:picLocks noChangeAspect="1"/>
          </p:cNvPicPr>
          <p:nvPr/>
        </p:nvPicPr>
        <p:blipFill>
          <a:blip r:embed="rId2"/>
          <a:stretch>
            <a:fillRect/>
          </a:stretch>
        </p:blipFill>
        <p:spPr>
          <a:xfrm>
            <a:off x="6421035" y="1507807"/>
            <a:ext cx="5129784" cy="3842386"/>
          </a:xfrm>
          <a:prstGeom prst="rect">
            <a:avLst/>
          </a:prstGeom>
        </p:spPr>
      </p:pic>
      <p:sp>
        <p:nvSpPr>
          <p:cNvPr id="12" name="Rectangle 11">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C911B38F-5A4E-F849-B12E-88C70F401726}"/>
              </a:ext>
            </a:extLst>
          </p:cNvPr>
          <p:cNvPicPr>
            <a:picLocks noChangeAspect="1"/>
          </p:cNvPicPr>
          <p:nvPr/>
        </p:nvPicPr>
        <p:blipFill>
          <a:blip r:embed="rId3"/>
          <a:stretch>
            <a:fillRect/>
          </a:stretch>
        </p:blipFill>
        <p:spPr>
          <a:xfrm>
            <a:off x="641180" y="1507807"/>
            <a:ext cx="5129784" cy="3842386"/>
          </a:xfrm>
          <a:prstGeom prst="rect">
            <a:avLst/>
          </a:prstGeom>
        </p:spPr>
      </p:pic>
    </p:spTree>
    <p:extLst>
      <p:ext uri="{BB962C8B-B14F-4D97-AF65-F5344CB8AC3E}">
        <p14:creationId xmlns:p14="http://schemas.microsoft.com/office/powerpoint/2010/main" val="16581691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2C1F275A-7800-ED43-BC44-2D1E2DF38D81}"/>
              </a:ext>
            </a:extLst>
          </p:cNvPr>
          <p:cNvSpPr txBox="1"/>
          <p:nvPr/>
        </p:nvSpPr>
        <p:spPr>
          <a:xfrm>
            <a:off x="308112" y="0"/>
            <a:ext cx="11331055" cy="1200329"/>
          </a:xfrm>
          <a:prstGeom prst="rect">
            <a:avLst/>
          </a:prstGeom>
          <a:noFill/>
        </p:spPr>
        <p:txBody>
          <a:bodyPr wrap="square">
            <a:spAutoFit/>
          </a:bodyPr>
          <a:lstStyle/>
          <a:p>
            <a:pPr algn="ctr"/>
            <a:r>
              <a:rPr lang="es-CL" b="1" i="0" dirty="0">
                <a:solidFill>
                  <a:srgbClr val="000000"/>
                </a:solidFill>
                <a:effectLst/>
                <a:latin typeface="Times" pitchFamily="2" charset="0"/>
              </a:rPr>
              <a:t>ISOMERÍA GEOMÉTRICA</a:t>
            </a:r>
          </a:p>
          <a:p>
            <a:pPr algn="just"/>
            <a:r>
              <a:rPr lang="es-CL" b="1" i="0" dirty="0">
                <a:solidFill>
                  <a:srgbClr val="FF0000"/>
                </a:solidFill>
                <a:effectLst/>
                <a:latin typeface="Times" pitchFamily="2" charset="0"/>
              </a:rPr>
              <a:t>Es un tipo de estereoisomería configuracional que se produce porque los sustituyentes pueden unirse con orientaciones espaciales diferentes a una estructura molecular rígida, habitualmente un enlace doble o una cadena carbonada cíclica.</a:t>
            </a:r>
          </a:p>
        </p:txBody>
      </p:sp>
      <p:pic>
        <p:nvPicPr>
          <p:cNvPr id="4" name="Imagen 3">
            <a:extLst>
              <a:ext uri="{FF2B5EF4-FFF2-40B4-BE49-F238E27FC236}">
                <a16:creationId xmlns:a16="http://schemas.microsoft.com/office/drawing/2014/main" id="{E7B340D8-3EF8-9243-AB83-E211D9E5F4C4}"/>
              </a:ext>
            </a:extLst>
          </p:cNvPr>
          <p:cNvPicPr>
            <a:picLocks noChangeAspect="1"/>
          </p:cNvPicPr>
          <p:nvPr/>
        </p:nvPicPr>
        <p:blipFill>
          <a:blip r:embed="rId2"/>
          <a:stretch>
            <a:fillRect/>
          </a:stretch>
        </p:blipFill>
        <p:spPr>
          <a:xfrm>
            <a:off x="308112" y="3389244"/>
            <a:ext cx="4470400" cy="1727200"/>
          </a:xfrm>
          <a:prstGeom prst="rect">
            <a:avLst/>
          </a:prstGeom>
        </p:spPr>
      </p:pic>
      <p:sp>
        <p:nvSpPr>
          <p:cNvPr id="6" name="CuadroTexto 5">
            <a:extLst>
              <a:ext uri="{FF2B5EF4-FFF2-40B4-BE49-F238E27FC236}">
                <a16:creationId xmlns:a16="http://schemas.microsoft.com/office/drawing/2014/main" id="{68E4554D-4779-C640-AE57-673511D40B1B}"/>
              </a:ext>
            </a:extLst>
          </p:cNvPr>
          <p:cNvSpPr txBox="1"/>
          <p:nvPr/>
        </p:nvSpPr>
        <p:spPr>
          <a:xfrm>
            <a:off x="308113" y="1681827"/>
            <a:ext cx="10470110" cy="923330"/>
          </a:xfrm>
          <a:prstGeom prst="rect">
            <a:avLst/>
          </a:prstGeom>
          <a:noFill/>
        </p:spPr>
        <p:txBody>
          <a:bodyPr wrap="none" rtlCol="0">
            <a:spAutoFit/>
          </a:bodyPr>
          <a:lstStyle/>
          <a:p>
            <a:r>
              <a:rPr lang="es-CL" b="1" dirty="0"/>
              <a:t>Los isómeros geométricos son sustancias diferentes y, en consecuencia, manifiestan propiedades diferentes.</a:t>
            </a:r>
          </a:p>
          <a:p>
            <a:r>
              <a:rPr lang="es-CL" b="1" dirty="0"/>
              <a:t> En general, los isómeros Z (cis) tienen mayor polaridad y, por tanto, mayor punto de ebullición.</a:t>
            </a:r>
          </a:p>
          <a:p>
            <a:endParaRPr lang="es-ES_tradnl" dirty="0"/>
          </a:p>
        </p:txBody>
      </p:sp>
      <p:sp>
        <p:nvSpPr>
          <p:cNvPr id="9" name="CuadroTexto 8">
            <a:extLst>
              <a:ext uri="{FF2B5EF4-FFF2-40B4-BE49-F238E27FC236}">
                <a16:creationId xmlns:a16="http://schemas.microsoft.com/office/drawing/2014/main" id="{8CFBE679-D0B7-4B42-8045-1342925CCA61}"/>
              </a:ext>
            </a:extLst>
          </p:cNvPr>
          <p:cNvSpPr txBox="1"/>
          <p:nvPr/>
        </p:nvSpPr>
        <p:spPr>
          <a:xfrm>
            <a:off x="5543168" y="3132822"/>
            <a:ext cx="6096000" cy="2308324"/>
          </a:xfrm>
          <a:prstGeom prst="rect">
            <a:avLst/>
          </a:prstGeom>
          <a:noFill/>
        </p:spPr>
        <p:txBody>
          <a:bodyPr wrap="square">
            <a:spAutoFit/>
          </a:bodyPr>
          <a:lstStyle/>
          <a:p>
            <a:pPr algn="just"/>
            <a:r>
              <a:rPr lang="es-CL" b="1" i="0" dirty="0">
                <a:solidFill>
                  <a:srgbClr val="000000"/>
                </a:solidFill>
                <a:effectLst/>
                <a:latin typeface="Times" pitchFamily="2" charset="0"/>
              </a:rPr>
              <a:t>El doble enlace C=C es una estructura rígida, tiene impedida la rotación. Además es una zona plana en la molécula (hibridación sp2 en los dos C)</a:t>
            </a:r>
          </a:p>
          <a:p>
            <a:pPr algn="just"/>
            <a:r>
              <a:rPr lang="es-CL" b="1" i="0" dirty="0">
                <a:solidFill>
                  <a:srgbClr val="000000"/>
                </a:solidFill>
                <a:effectLst/>
                <a:latin typeface="Times" pitchFamily="2" charset="0"/>
              </a:rPr>
              <a:t>Sin embargo, para que exista isomería en los alquenos no basta con la existencia del doble enlace, además debe darse otra condición:</a:t>
            </a:r>
          </a:p>
          <a:p>
            <a:pPr algn="just"/>
            <a:r>
              <a:rPr lang="es-CL" b="1" i="0" dirty="0">
                <a:solidFill>
                  <a:srgbClr val="000000"/>
                </a:solidFill>
                <a:effectLst/>
                <a:latin typeface="Times" pitchFamily="2" charset="0"/>
              </a:rPr>
              <a:t>- Los átomos de carbono del doble enlace C=C deben estar unidos, cada uno de ellos, a dos grupos diferentes</a:t>
            </a:r>
          </a:p>
        </p:txBody>
      </p:sp>
      <p:pic>
        <p:nvPicPr>
          <p:cNvPr id="8" name="Imagen 7">
            <a:extLst>
              <a:ext uri="{FF2B5EF4-FFF2-40B4-BE49-F238E27FC236}">
                <a16:creationId xmlns:a16="http://schemas.microsoft.com/office/drawing/2014/main" id="{581F0F4B-F56B-0744-A24D-29274A96FA6D}"/>
              </a:ext>
            </a:extLst>
          </p:cNvPr>
          <p:cNvPicPr>
            <a:picLocks noChangeAspect="1"/>
          </p:cNvPicPr>
          <p:nvPr/>
        </p:nvPicPr>
        <p:blipFill>
          <a:blip r:embed="rId3"/>
          <a:stretch>
            <a:fillRect/>
          </a:stretch>
        </p:blipFill>
        <p:spPr>
          <a:xfrm>
            <a:off x="480060" y="5650230"/>
            <a:ext cx="1600200" cy="1003300"/>
          </a:xfrm>
          <a:prstGeom prst="rect">
            <a:avLst/>
          </a:prstGeom>
        </p:spPr>
      </p:pic>
      <p:pic>
        <p:nvPicPr>
          <p:cNvPr id="10" name="Imagen 9">
            <a:extLst>
              <a:ext uri="{FF2B5EF4-FFF2-40B4-BE49-F238E27FC236}">
                <a16:creationId xmlns:a16="http://schemas.microsoft.com/office/drawing/2014/main" id="{91ABB626-757A-3349-87D0-B73A142ED627}"/>
              </a:ext>
            </a:extLst>
          </p:cNvPr>
          <p:cNvPicPr>
            <a:picLocks noChangeAspect="1"/>
          </p:cNvPicPr>
          <p:nvPr/>
        </p:nvPicPr>
        <p:blipFill>
          <a:blip r:embed="rId4"/>
          <a:stretch>
            <a:fillRect/>
          </a:stretch>
        </p:blipFill>
        <p:spPr>
          <a:xfrm>
            <a:off x="3274832" y="5497830"/>
            <a:ext cx="1524000" cy="1155700"/>
          </a:xfrm>
          <a:prstGeom prst="rect">
            <a:avLst/>
          </a:prstGeom>
        </p:spPr>
      </p:pic>
    </p:spTree>
    <p:extLst>
      <p:ext uri="{BB962C8B-B14F-4D97-AF65-F5344CB8AC3E}">
        <p14:creationId xmlns:p14="http://schemas.microsoft.com/office/powerpoint/2010/main" val="559924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74BFA7F-A75A-C848-9FB9-61F9B3878850}"/>
              </a:ext>
            </a:extLst>
          </p:cNvPr>
          <p:cNvSpPr txBox="1"/>
          <p:nvPr/>
        </p:nvSpPr>
        <p:spPr>
          <a:xfrm>
            <a:off x="264160" y="262374"/>
            <a:ext cx="11277600" cy="2862322"/>
          </a:xfrm>
          <a:prstGeom prst="rect">
            <a:avLst/>
          </a:prstGeom>
          <a:noFill/>
        </p:spPr>
        <p:txBody>
          <a:bodyPr wrap="square">
            <a:spAutoFit/>
          </a:bodyPr>
          <a:lstStyle/>
          <a:p>
            <a:r>
              <a:rPr lang="es-CL" b="1" dirty="0"/>
              <a:t>Estereoisómeros quirales</a:t>
            </a:r>
          </a:p>
          <a:p>
            <a:r>
              <a:rPr lang="es-CL" b="1" dirty="0"/>
              <a:t>Enantiómeros</a:t>
            </a:r>
          </a:p>
          <a:p>
            <a:r>
              <a:rPr lang="es-CL" dirty="0"/>
              <a:t>Los </a:t>
            </a:r>
            <a:r>
              <a:rPr lang="es-CL" dirty="0">
                <a:hlinkClick r:id="rId2" tooltip="Enantiómero"/>
              </a:rPr>
              <a:t>enantiómeros</a:t>
            </a:r>
            <a:r>
              <a:rPr lang="es-CL" dirty="0"/>
              <a:t> son estereoisómeros que se relacionan entre sí por una </a:t>
            </a:r>
            <a:r>
              <a:rPr lang="es-CL" dirty="0">
                <a:hlinkClick r:id="rId3" tooltip="Reflexión (física)"/>
              </a:rPr>
              <a:t>reflexión</a:t>
            </a:r>
            <a:r>
              <a:rPr lang="es-CL" dirty="0"/>
              <a:t>: son imágenes especulares entre sí, y no son superponibles. Dos compuestos que son enantiómeros entre sí tienen las mismas </a:t>
            </a:r>
            <a:r>
              <a:rPr lang="es-CL" dirty="0">
                <a:hlinkClick r:id="rId4" tooltip="Propiedades físicas"/>
              </a:rPr>
              <a:t>propiedades físicas</a:t>
            </a:r>
            <a:r>
              <a:rPr lang="es-CL" dirty="0"/>
              <a:t>, a excepción de la dirección en que giran la </a:t>
            </a:r>
            <a:r>
              <a:rPr lang="es-CL" dirty="0">
                <a:hlinkClick r:id="rId5" tooltip="Luz polarizada"/>
              </a:rPr>
              <a:t>luz polarizada</a:t>
            </a:r>
            <a:r>
              <a:rPr lang="es-CL" dirty="0"/>
              <a:t>. También tienen las mismas propiedades químicas, excepto el modo en que interactúan con diferentes isómeros ópticos de otros compuestos. Por esta razón, los enantiómeros puros exhiben el fenómeno de la </a:t>
            </a:r>
            <a:r>
              <a:rPr lang="es-CL" dirty="0">
                <a:hlinkClick r:id="rId6" tooltip="Actividad óptica"/>
              </a:rPr>
              <a:t>actividad óptica</a:t>
            </a:r>
            <a:r>
              <a:rPr lang="es-CL" dirty="0"/>
              <a:t> y pueden ser separados solo con el uso de un agente </a:t>
            </a:r>
            <a:r>
              <a:rPr lang="es-CL" dirty="0">
                <a:hlinkClick r:id="rId7" tooltip="Quiralidad (química)"/>
              </a:rPr>
              <a:t>quiral</a:t>
            </a:r>
            <a:r>
              <a:rPr lang="es-CL" dirty="0"/>
              <a:t>. En la naturaleza, solo está presente uno de los dos enantiómeros de la mayoría de los compuestos biológicos quirales, tales como los </a:t>
            </a:r>
            <a:r>
              <a:rPr lang="es-CL" dirty="0">
                <a:hlinkClick r:id="rId8" tooltip="Aminoácido"/>
              </a:rPr>
              <a:t>aminoácidos</a:t>
            </a:r>
            <a:r>
              <a:rPr lang="es-CL" dirty="0"/>
              <a:t>   </a:t>
            </a:r>
            <a:endParaRPr lang="es-CL" b="1" dirty="0"/>
          </a:p>
          <a:p>
            <a:endParaRPr lang="es-CL" b="1" dirty="0"/>
          </a:p>
        </p:txBody>
      </p:sp>
      <p:pic>
        <p:nvPicPr>
          <p:cNvPr id="6" name="Imagen 5">
            <a:extLst>
              <a:ext uri="{FF2B5EF4-FFF2-40B4-BE49-F238E27FC236}">
                <a16:creationId xmlns:a16="http://schemas.microsoft.com/office/drawing/2014/main" id="{A0A99575-7057-A342-B694-CA18997679AB}"/>
              </a:ext>
            </a:extLst>
          </p:cNvPr>
          <p:cNvPicPr>
            <a:picLocks noChangeAspect="1"/>
          </p:cNvPicPr>
          <p:nvPr/>
        </p:nvPicPr>
        <p:blipFill>
          <a:blip r:embed="rId9"/>
          <a:stretch>
            <a:fillRect/>
          </a:stretch>
        </p:blipFill>
        <p:spPr>
          <a:xfrm>
            <a:off x="584199" y="3384688"/>
            <a:ext cx="4244975" cy="1852353"/>
          </a:xfrm>
          <a:prstGeom prst="rect">
            <a:avLst/>
          </a:prstGeom>
        </p:spPr>
      </p:pic>
      <p:pic>
        <p:nvPicPr>
          <p:cNvPr id="7" name="Imagen 6">
            <a:extLst>
              <a:ext uri="{FF2B5EF4-FFF2-40B4-BE49-F238E27FC236}">
                <a16:creationId xmlns:a16="http://schemas.microsoft.com/office/drawing/2014/main" id="{68576516-D0B8-8548-8314-0D99B0991D9D}"/>
              </a:ext>
            </a:extLst>
          </p:cNvPr>
          <p:cNvPicPr>
            <a:picLocks noChangeAspect="1"/>
          </p:cNvPicPr>
          <p:nvPr/>
        </p:nvPicPr>
        <p:blipFill>
          <a:blip r:embed="rId10"/>
          <a:stretch>
            <a:fillRect/>
          </a:stretch>
        </p:blipFill>
        <p:spPr>
          <a:xfrm>
            <a:off x="5327649" y="3124696"/>
            <a:ext cx="5928361" cy="3422281"/>
          </a:xfrm>
          <a:prstGeom prst="rect">
            <a:avLst/>
          </a:prstGeom>
        </p:spPr>
      </p:pic>
    </p:spTree>
    <p:extLst>
      <p:ext uri="{BB962C8B-B14F-4D97-AF65-F5344CB8AC3E}">
        <p14:creationId xmlns:p14="http://schemas.microsoft.com/office/powerpoint/2010/main" val="3645837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042D87C-2778-DD48-87F0-A26784D064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4650" y="2933700"/>
            <a:ext cx="8013700" cy="1752600"/>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ED5AC28A-3C74-424A-A4BA-C8B39F8FB77F}"/>
              </a:ext>
            </a:extLst>
          </p:cNvPr>
          <p:cNvSpPr txBox="1"/>
          <p:nvPr/>
        </p:nvSpPr>
        <p:spPr>
          <a:xfrm>
            <a:off x="330200" y="164912"/>
            <a:ext cx="11696700" cy="2431435"/>
          </a:xfrm>
          <a:prstGeom prst="rect">
            <a:avLst/>
          </a:prstGeom>
          <a:noFill/>
        </p:spPr>
        <p:txBody>
          <a:bodyPr wrap="square">
            <a:spAutoFit/>
          </a:bodyPr>
          <a:lstStyle/>
          <a:p>
            <a:r>
              <a:rPr lang="es-CL" b="1" dirty="0">
                <a:effectLst/>
                <a:latin typeface="Arial" panose="020B0604020202020204" pitchFamily="34" charset="0"/>
              </a:rPr>
              <a:t>The Sequence Rule for Assignment of Configurations to Chiral Centers</a:t>
            </a:r>
          </a:p>
          <a:p>
            <a:pPr algn="l"/>
            <a:r>
              <a:rPr lang="es-CL" b="1" i="0" dirty="0">
                <a:effectLst/>
                <a:latin typeface="Arial" panose="020B0604020202020204" pitchFamily="34" charset="0"/>
              </a:rPr>
              <a:t>Assign sequence priorities to the four substituents by looking at the atoms attached directly to the chiral center.</a:t>
            </a:r>
            <a:endParaRPr lang="es-CL" b="0" i="0" dirty="0">
              <a:effectLst/>
              <a:latin typeface="Arial" panose="020B0604020202020204" pitchFamily="34" charset="0"/>
            </a:endParaRPr>
          </a:p>
          <a:p>
            <a:pPr algn="l"/>
            <a:r>
              <a:rPr lang="es-CL" sz="1400" b="1" i="0" dirty="0">
                <a:effectLst/>
                <a:latin typeface="Arial" panose="020B0604020202020204" pitchFamily="34" charset="0"/>
              </a:rPr>
              <a:t>1.</a:t>
            </a:r>
            <a:r>
              <a:rPr lang="es-CL" sz="1400" b="0" i="0" dirty="0">
                <a:effectLst/>
                <a:latin typeface="Arial" panose="020B0604020202020204" pitchFamily="34" charset="0"/>
              </a:rPr>
              <a:t>  The higher the atomic number of the immediate substituent atom, the higher the priority.</a:t>
            </a:r>
            <a:br>
              <a:rPr lang="es-CL" sz="1400" b="0" i="0" dirty="0">
                <a:effectLst/>
                <a:latin typeface="Arial" panose="020B0604020202020204" pitchFamily="34" charset="0"/>
              </a:rPr>
            </a:br>
            <a:r>
              <a:rPr lang="es-CL" sz="1400" b="0" i="0" dirty="0">
                <a:effectLst/>
                <a:latin typeface="Arial" panose="020B0604020202020204" pitchFamily="34" charset="0"/>
              </a:rPr>
              <a:t>For example, H–  &lt;  C–  &lt;  N–  &lt;  O–  &lt;  Cl–. (Different isotopes of the same element are assigned a priority according to their atomic mass.)</a:t>
            </a:r>
            <a:br>
              <a:rPr lang="es-CL" sz="1400" b="0" i="0" dirty="0">
                <a:effectLst/>
                <a:latin typeface="Arial" panose="020B0604020202020204" pitchFamily="34" charset="0"/>
              </a:rPr>
            </a:br>
            <a:r>
              <a:rPr lang="es-CL" sz="1400" b="1" i="0" dirty="0">
                <a:effectLst/>
                <a:latin typeface="Arial" panose="020B0604020202020204" pitchFamily="34" charset="0"/>
              </a:rPr>
              <a:t>2.</a:t>
            </a:r>
            <a:r>
              <a:rPr lang="es-CL" sz="1400" b="0" i="0" dirty="0">
                <a:effectLst/>
                <a:latin typeface="Arial" panose="020B0604020202020204" pitchFamily="34" charset="0"/>
              </a:rPr>
              <a:t>  If two substituents have the same immediate substituent atom,</a:t>
            </a:r>
            <a:br>
              <a:rPr lang="es-CL" sz="1400" b="0" i="0" dirty="0">
                <a:effectLst/>
                <a:latin typeface="Arial" panose="020B0604020202020204" pitchFamily="34" charset="0"/>
              </a:rPr>
            </a:br>
            <a:r>
              <a:rPr lang="es-CL" sz="1400" b="0" i="0" dirty="0">
                <a:effectLst/>
                <a:latin typeface="Arial" panose="020B0604020202020204" pitchFamily="34" charset="0"/>
              </a:rPr>
              <a:t>evaluate atoms progressively further away from the chiral center until a difference is found.</a:t>
            </a:r>
            <a:br>
              <a:rPr lang="es-CL" sz="1400" b="0" i="0" dirty="0">
                <a:effectLst/>
                <a:latin typeface="Arial" panose="020B0604020202020204" pitchFamily="34" charset="0"/>
              </a:rPr>
            </a:br>
            <a:r>
              <a:rPr lang="es-CL" sz="1400" b="0" i="0" dirty="0">
                <a:effectLst/>
                <a:latin typeface="Arial" panose="020B0604020202020204" pitchFamily="34" charset="0"/>
              </a:rPr>
              <a:t>For example, CH</a:t>
            </a:r>
            <a:r>
              <a:rPr lang="es-CL" sz="1400" b="0" i="0" baseline="-25000" dirty="0">
                <a:effectLst/>
                <a:latin typeface="Arial" panose="020B0604020202020204" pitchFamily="34" charset="0"/>
              </a:rPr>
              <a:t>3</a:t>
            </a:r>
            <a:r>
              <a:rPr lang="es-CL" sz="1400" b="0" i="0" dirty="0">
                <a:effectLst/>
                <a:latin typeface="Arial" panose="020B0604020202020204" pitchFamily="34" charset="0"/>
              </a:rPr>
              <a:t>–  &lt;  C</a:t>
            </a:r>
            <a:r>
              <a:rPr lang="es-CL" sz="1400" b="0" i="0" baseline="-25000" dirty="0">
                <a:effectLst/>
                <a:latin typeface="Arial" panose="020B0604020202020204" pitchFamily="34" charset="0"/>
              </a:rPr>
              <a:t>2</a:t>
            </a:r>
            <a:r>
              <a:rPr lang="es-CL" sz="1400" b="0" i="0" dirty="0">
                <a:effectLst/>
                <a:latin typeface="Arial" panose="020B0604020202020204" pitchFamily="34" charset="0"/>
              </a:rPr>
              <a:t>H</a:t>
            </a:r>
            <a:r>
              <a:rPr lang="es-CL" sz="1400" b="0" i="0" baseline="-25000" dirty="0">
                <a:effectLst/>
                <a:latin typeface="Arial" panose="020B0604020202020204" pitchFamily="34" charset="0"/>
              </a:rPr>
              <a:t>5</a:t>
            </a:r>
            <a:r>
              <a:rPr lang="es-CL" sz="1400" b="0" i="0" dirty="0">
                <a:effectLst/>
                <a:latin typeface="Arial" panose="020B0604020202020204" pitchFamily="34" charset="0"/>
              </a:rPr>
              <a:t>–  &lt;  ClCH</a:t>
            </a:r>
            <a:r>
              <a:rPr lang="es-CL" sz="1400" b="0" i="0" baseline="-25000" dirty="0">
                <a:effectLst/>
                <a:latin typeface="Arial" panose="020B0604020202020204" pitchFamily="34" charset="0"/>
              </a:rPr>
              <a:t>2</a:t>
            </a:r>
            <a:r>
              <a:rPr lang="es-CL" sz="1400" b="0" i="0" dirty="0">
                <a:effectLst/>
                <a:latin typeface="Arial" panose="020B0604020202020204" pitchFamily="34" charset="0"/>
              </a:rPr>
              <a:t>–  &lt;  BrCH</a:t>
            </a:r>
            <a:r>
              <a:rPr lang="es-CL" sz="1400" b="0" i="0" baseline="-25000" dirty="0">
                <a:effectLst/>
                <a:latin typeface="Arial" panose="020B0604020202020204" pitchFamily="34" charset="0"/>
              </a:rPr>
              <a:t>2</a:t>
            </a:r>
            <a:r>
              <a:rPr lang="es-CL" sz="1400" b="0" i="0" dirty="0">
                <a:effectLst/>
                <a:latin typeface="Arial" panose="020B0604020202020204" pitchFamily="34" charset="0"/>
              </a:rPr>
              <a:t>–  &lt;  CH</a:t>
            </a:r>
            <a:r>
              <a:rPr lang="es-CL" sz="1400" b="0" i="0" baseline="-25000" dirty="0">
                <a:effectLst/>
                <a:latin typeface="Arial" panose="020B0604020202020204" pitchFamily="34" charset="0"/>
              </a:rPr>
              <a:t>3</a:t>
            </a:r>
            <a:r>
              <a:rPr lang="es-CL" sz="1400" b="0" i="0" dirty="0">
                <a:effectLst/>
                <a:latin typeface="Arial" panose="020B0604020202020204" pitchFamily="34" charset="0"/>
              </a:rPr>
              <a:t>O–.</a:t>
            </a:r>
            <a:br>
              <a:rPr lang="es-CL" sz="1400" b="0" i="0" dirty="0">
                <a:effectLst/>
                <a:latin typeface="Arial" panose="020B0604020202020204" pitchFamily="34" charset="0"/>
              </a:rPr>
            </a:br>
            <a:r>
              <a:rPr lang="es-CL" sz="1400" b="1" i="0" dirty="0">
                <a:effectLst/>
                <a:latin typeface="Arial" panose="020B0604020202020204" pitchFamily="34" charset="0"/>
              </a:rPr>
              <a:t>3.</a:t>
            </a:r>
            <a:r>
              <a:rPr lang="es-CL" sz="1400" b="0" i="0" dirty="0">
                <a:effectLst/>
                <a:latin typeface="Arial" panose="020B0604020202020204" pitchFamily="34" charset="0"/>
              </a:rPr>
              <a:t>  If double or triple bonded groups are encountered as substituents, they are treated as an equivalent set of single-bonded atoms.</a:t>
            </a:r>
            <a:br>
              <a:rPr lang="es-CL" sz="1400" b="0" i="0" dirty="0">
                <a:effectLst/>
                <a:latin typeface="Arial" panose="020B0604020202020204" pitchFamily="34" charset="0"/>
              </a:rPr>
            </a:br>
            <a:r>
              <a:rPr lang="es-CL" sz="1400" b="0" i="0" dirty="0">
                <a:effectLst/>
                <a:latin typeface="Arial" panose="020B0604020202020204" pitchFamily="34" charset="0"/>
              </a:rPr>
              <a:t>For example, C</a:t>
            </a:r>
            <a:r>
              <a:rPr lang="es-CL" sz="1400" b="0" i="0" baseline="-25000" dirty="0">
                <a:effectLst/>
                <a:latin typeface="Arial" panose="020B0604020202020204" pitchFamily="34" charset="0"/>
              </a:rPr>
              <a:t>2</a:t>
            </a:r>
            <a:r>
              <a:rPr lang="es-CL" sz="1400" b="0" i="0" dirty="0">
                <a:effectLst/>
                <a:latin typeface="Arial" panose="020B0604020202020204" pitchFamily="34" charset="0"/>
              </a:rPr>
              <a:t>H</a:t>
            </a:r>
            <a:r>
              <a:rPr lang="es-CL" sz="1400" b="0" i="0" baseline="-25000" dirty="0">
                <a:effectLst/>
                <a:latin typeface="Arial" panose="020B0604020202020204" pitchFamily="34" charset="0"/>
              </a:rPr>
              <a:t>5</a:t>
            </a:r>
            <a:r>
              <a:rPr lang="es-CL" sz="1400" b="0" i="0" dirty="0">
                <a:effectLst/>
                <a:latin typeface="Arial" panose="020B0604020202020204" pitchFamily="34" charset="0"/>
              </a:rPr>
              <a:t>–  &lt;  CH</a:t>
            </a:r>
            <a:r>
              <a:rPr lang="es-CL" sz="1400" b="0" i="0" baseline="-25000" dirty="0">
                <a:effectLst/>
                <a:latin typeface="Arial" panose="020B0604020202020204" pitchFamily="34" charset="0"/>
              </a:rPr>
              <a:t>2</a:t>
            </a:r>
            <a:r>
              <a:rPr lang="es-CL" sz="1400" b="0" i="0" dirty="0">
                <a:effectLst/>
                <a:latin typeface="Arial" panose="020B0604020202020204" pitchFamily="34" charset="0"/>
              </a:rPr>
              <a:t>=CH–  &lt;  HC≡C–</a:t>
            </a:r>
          </a:p>
        </p:txBody>
      </p:sp>
    </p:spTree>
    <p:extLst>
      <p:ext uri="{BB962C8B-B14F-4D97-AF65-F5344CB8AC3E}">
        <p14:creationId xmlns:p14="http://schemas.microsoft.com/office/powerpoint/2010/main" val="2509243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F34272D-7E2A-B54C-BA11-049B32AF70E4}"/>
              </a:ext>
            </a:extLst>
          </p:cNvPr>
          <p:cNvSpPr txBox="1"/>
          <p:nvPr/>
        </p:nvSpPr>
        <p:spPr>
          <a:xfrm>
            <a:off x="0" y="101072"/>
            <a:ext cx="12120241" cy="1754326"/>
          </a:xfrm>
          <a:prstGeom prst="rect">
            <a:avLst/>
          </a:prstGeom>
          <a:noFill/>
        </p:spPr>
        <p:txBody>
          <a:bodyPr wrap="none" rtlCol="0">
            <a:spAutoFit/>
          </a:bodyPr>
          <a:lstStyle/>
          <a:p>
            <a:r>
              <a:rPr lang="es-CL" b="1" dirty="0"/>
              <a:t>Diastereoisómeros o diasterómeros</a:t>
            </a:r>
          </a:p>
          <a:p>
            <a:r>
              <a:rPr lang="es-CL" dirty="0"/>
              <a:t>Los </a:t>
            </a:r>
            <a:r>
              <a:rPr lang="es-CL" b="1" dirty="0"/>
              <a:t>diastereoisómeros</a:t>
            </a:r>
            <a:r>
              <a:rPr lang="es-CL" dirty="0"/>
              <a:t> o </a:t>
            </a:r>
            <a:r>
              <a:rPr lang="es-CL" b="1" dirty="0"/>
              <a:t>diasterómeros</a:t>
            </a:r>
            <a:r>
              <a:rPr lang="es-CL" dirty="0"/>
              <a:t> son estereoisómeros que no están relacionados a través de una operación de reflexión.</a:t>
            </a:r>
          </a:p>
          <a:p>
            <a:r>
              <a:rPr lang="es-CL" dirty="0"/>
              <a:t> O sea, no son imágenes especulares uno del otro. Entre ellos se incluyen los </a:t>
            </a:r>
            <a:r>
              <a:rPr lang="es-CL" dirty="0">
                <a:hlinkClick r:id="rId2" tooltip="Isomería cis-trans"/>
              </a:rPr>
              <a:t>isómeros cis-trans</a:t>
            </a:r>
            <a:r>
              <a:rPr lang="es-CL" dirty="0"/>
              <a:t> (E-Z), y los isómeros ópticos no</a:t>
            </a:r>
          </a:p>
          <a:p>
            <a:r>
              <a:rPr lang="es-CL" dirty="0"/>
              <a:t> enantioméricos. Los diastereoisómeros de un compuesto rara vez tienen las mismas propiedades físicas, a diferencia de los </a:t>
            </a:r>
          </a:p>
          <a:p>
            <a:r>
              <a:rPr lang="es-CL" dirty="0"/>
              <a:t>enantiómeros que tienen las mismas propiedades en cualquier entorno no quiral (en ausencia de luz polarizada). </a:t>
            </a:r>
          </a:p>
          <a:p>
            <a:r>
              <a:rPr lang="es-CL" dirty="0"/>
              <a:t>Sus propiedades químicas son similares pero no iguales.</a:t>
            </a:r>
            <a:r>
              <a:rPr lang="es-CL" baseline="30000" dirty="0">
                <a:hlinkClick r:id="rId3"/>
              </a:rPr>
              <a:t>7</a:t>
            </a:r>
            <a:r>
              <a:rPr lang="es-CL" dirty="0"/>
              <a:t>​</a:t>
            </a:r>
            <a:endParaRPr lang="es-ES_tradnl" dirty="0"/>
          </a:p>
        </p:txBody>
      </p:sp>
      <p:pic>
        <p:nvPicPr>
          <p:cNvPr id="3" name="Imagen 2">
            <a:extLst>
              <a:ext uri="{FF2B5EF4-FFF2-40B4-BE49-F238E27FC236}">
                <a16:creationId xmlns:a16="http://schemas.microsoft.com/office/drawing/2014/main" id="{C76704C1-9241-CB48-97E5-396A88D0B890}"/>
              </a:ext>
            </a:extLst>
          </p:cNvPr>
          <p:cNvPicPr>
            <a:picLocks noChangeAspect="1"/>
          </p:cNvPicPr>
          <p:nvPr/>
        </p:nvPicPr>
        <p:blipFill>
          <a:blip r:embed="rId4"/>
          <a:stretch>
            <a:fillRect/>
          </a:stretch>
        </p:blipFill>
        <p:spPr>
          <a:xfrm>
            <a:off x="254000" y="3429000"/>
            <a:ext cx="2641600" cy="3169920"/>
          </a:xfrm>
          <a:prstGeom prst="rect">
            <a:avLst/>
          </a:prstGeom>
        </p:spPr>
      </p:pic>
      <p:sp>
        <p:nvSpPr>
          <p:cNvPr id="4" name="CuadroTexto 3">
            <a:extLst>
              <a:ext uri="{FF2B5EF4-FFF2-40B4-BE49-F238E27FC236}">
                <a16:creationId xmlns:a16="http://schemas.microsoft.com/office/drawing/2014/main" id="{D6974F5F-6E2F-AB47-9AEB-273E44A43B62}"/>
              </a:ext>
            </a:extLst>
          </p:cNvPr>
          <p:cNvSpPr txBox="1"/>
          <p:nvPr/>
        </p:nvSpPr>
        <p:spPr>
          <a:xfrm>
            <a:off x="3335232" y="3429000"/>
            <a:ext cx="8086509" cy="1477328"/>
          </a:xfrm>
          <a:prstGeom prst="rect">
            <a:avLst/>
          </a:prstGeom>
          <a:noFill/>
        </p:spPr>
        <p:txBody>
          <a:bodyPr wrap="none" rtlCol="0">
            <a:spAutoFit/>
          </a:bodyPr>
          <a:lstStyle/>
          <a:p>
            <a:r>
              <a:rPr lang="es-CL" dirty="0"/>
              <a:t>Diferentes configuraciones del </a:t>
            </a:r>
            <a:r>
              <a:rPr lang="es-CL" dirty="0">
                <a:hlinkClick r:id="rId5" tooltip="Ácido tartárico"/>
              </a:rPr>
              <a:t>ácido tartárico</a:t>
            </a:r>
            <a:r>
              <a:rPr lang="es-CL" dirty="0"/>
              <a:t>. Los dos superiores son enantiómeros.</a:t>
            </a:r>
          </a:p>
          <a:p>
            <a:r>
              <a:rPr lang="es-CL" dirty="0"/>
              <a:t> Los dos inferiores son equivalentes (forma meso). Cualquiera de las estructuras </a:t>
            </a:r>
          </a:p>
          <a:p>
            <a:r>
              <a:rPr lang="es-CL" dirty="0"/>
              <a:t>superiores es un diastereoisómero de las estructuras inferiores. La mezcla en</a:t>
            </a:r>
          </a:p>
          <a:p>
            <a:r>
              <a:rPr lang="es-CL" dirty="0"/>
              <a:t> proporciones iguales (1:1) de las formas dextro y levo forma un racémico </a:t>
            </a:r>
          </a:p>
          <a:p>
            <a:r>
              <a:rPr lang="es-CL" dirty="0"/>
              <a:t>o </a:t>
            </a:r>
            <a:r>
              <a:rPr lang="es-CL" dirty="0">
                <a:hlinkClick r:id="rId6" tooltip="Mezcla racémica"/>
              </a:rPr>
              <a:t>mezcla racémica</a:t>
            </a:r>
            <a:r>
              <a:rPr lang="es-CL" dirty="0"/>
              <a:t>, sin actividad óptica</a:t>
            </a:r>
            <a:endParaRPr lang="es-ES_tradnl" dirty="0"/>
          </a:p>
        </p:txBody>
      </p:sp>
      <p:sp>
        <p:nvSpPr>
          <p:cNvPr id="6" name="CuadroTexto 5">
            <a:extLst>
              <a:ext uri="{FF2B5EF4-FFF2-40B4-BE49-F238E27FC236}">
                <a16:creationId xmlns:a16="http://schemas.microsoft.com/office/drawing/2014/main" id="{088F8917-EC39-684B-8C47-AD7F697930CC}"/>
              </a:ext>
            </a:extLst>
          </p:cNvPr>
          <p:cNvSpPr txBox="1"/>
          <p:nvPr/>
        </p:nvSpPr>
        <p:spPr>
          <a:xfrm>
            <a:off x="71758" y="1829998"/>
            <a:ext cx="11751942" cy="1477328"/>
          </a:xfrm>
          <a:prstGeom prst="rect">
            <a:avLst/>
          </a:prstGeom>
          <a:noFill/>
        </p:spPr>
        <p:txBody>
          <a:bodyPr wrap="square">
            <a:spAutoFit/>
          </a:bodyPr>
          <a:lstStyle/>
          <a:p>
            <a:r>
              <a:rPr lang="es-CL" dirty="0"/>
              <a:t>Las </a:t>
            </a:r>
            <a:r>
              <a:rPr lang="es-CL" b="1" dirty="0"/>
              <a:t>estructuras meso</a:t>
            </a:r>
            <a:r>
              <a:rPr lang="es-CL" dirty="0"/>
              <a:t>, </a:t>
            </a:r>
            <a:r>
              <a:rPr lang="es-CL" b="1" dirty="0"/>
              <a:t>compuestos meso</a:t>
            </a:r>
            <a:r>
              <a:rPr lang="es-CL" dirty="0"/>
              <a:t> o </a:t>
            </a:r>
            <a:r>
              <a:rPr lang="es-CL" b="1" dirty="0"/>
              <a:t>formas meso</a:t>
            </a:r>
            <a:r>
              <a:rPr lang="es-CL" dirty="0"/>
              <a:t> son compuestos superponibles a su imagen especular, a pesar de poseer centros quirales. En el ejemplo que se muestra a continuación, la forma meso del </a:t>
            </a:r>
            <a:r>
              <a:rPr lang="es-CL" dirty="0">
                <a:hlinkClick r:id="rId5" tooltip="Ácido tartárico"/>
              </a:rPr>
              <a:t>ácido tartárico</a:t>
            </a:r>
            <a:r>
              <a:rPr lang="es-CL" dirty="0"/>
              <a:t> forma un par de diastereoisómeros tanto con la forma levo o con la forma dextro del ácido tartárico; estas últimas forman un par de enantiómeros entre sí. Las dos estructuras meso representadas en realidad son superponibles y forman una sola y única estructura.</a:t>
            </a:r>
            <a:endParaRPr lang="es-CL" b="1"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648985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EFEBE27-781C-CA42-8B1C-7DA82B939320}"/>
              </a:ext>
            </a:extLst>
          </p:cNvPr>
          <p:cNvPicPr>
            <a:picLocks noChangeAspect="1"/>
          </p:cNvPicPr>
          <p:nvPr/>
        </p:nvPicPr>
        <p:blipFill>
          <a:blip r:embed="rId2"/>
          <a:stretch>
            <a:fillRect/>
          </a:stretch>
        </p:blipFill>
        <p:spPr>
          <a:xfrm>
            <a:off x="200263" y="1287149"/>
            <a:ext cx="6741958" cy="4904558"/>
          </a:xfrm>
          <a:prstGeom prst="rect">
            <a:avLst/>
          </a:prstGeom>
        </p:spPr>
      </p:pic>
      <p:sp>
        <p:nvSpPr>
          <p:cNvPr id="2" name="CuadroTexto 1">
            <a:extLst>
              <a:ext uri="{FF2B5EF4-FFF2-40B4-BE49-F238E27FC236}">
                <a16:creationId xmlns:a16="http://schemas.microsoft.com/office/drawing/2014/main" id="{C9189717-6E4A-A745-A172-BBDBBC57360B}"/>
              </a:ext>
            </a:extLst>
          </p:cNvPr>
          <p:cNvSpPr txBox="1"/>
          <p:nvPr/>
        </p:nvSpPr>
        <p:spPr>
          <a:xfrm>
            <a:off x="557561" y="223024"/>
            <a:ext cx="5346913" cy="461665"/>
          </a:xfrm>
          <a:prstGeom prst="rect">
            <a:avLst/>
          </a:prstGeom>
          <a:noFill/>
        </p:spPr>
        <p:txBody>
          <a:bodyPr wrap="none" rtlCol="0">
            <a:spAutoFit/>
          </a:bodyPr>
          <a:lstStyle/>
          <a:p>
            <a:r>
              <a:rPr lang="es-ES_tradnl" sz="2400" b="1" dirty="0"/>
              <a:t>Estructuras desarrolladas y condensadas</a:t>
            </a:r>
          </a:p>
        </p:txBody>
      </p:sp>
      <p:pic>
        <p:nvPicPr>
          <p:cNvPr id="4" name="Imagen 3">
            <a:extLst>
              <a:ext uri="{FF2B5EF4-FFF2-40B4-BE49-F238E27FC236}">
                <a16:creationId xmlns:a16="http://schemas.microsoft.com/office/drawing/2014/main" id="{1858C30F-5441-EE4A-9723-55500C03BB21}"/>
              </a:ext>
            </a:extLst>
          </p:cNvPr>
          <p:cNvPicPr>
            <a:picLocks noChangeAspect="1"/>
          </p:cNvPicPr>
          <p:nvPr/>
        </p:nvPicPr>
        <p:blipFill>
          <a:blip r:embed="rId3"/>
          <a:stretch>
            <a:fillRect/>
          </a:stretch>
        </p:blipFill>
        <p:spPr>
          <a:xfrm>
            <a:off x="7362747" y="277034"/>
            <a:ext cx="4537184" cy="6352059"/>
          </a:xfrm>
          <a:prstGeom prst="rect">
            <a:avLst/>
          </a:prstGeom>
        </p:spPr>
      </p:pic>
    </p:spTree>
    <p:extLst>
      <p:ext uri="{BB962C8B-B14F-4D97-AF65-F5344CB8AC3E}">
        <p14:creationId xmlns:p14="http://schemas.microsoft.com/office/powerpoint/2010/main" val="823953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1767882-CE52-6F48-9960-E384E21023BD}"/>
              </a:ext>
            </a:extLst>
          </p:cNvPr>
          <p:cNvPicPr>
            <a:picLocks noChangeAspect="1"/>
          </p:cNvPicPr>
          <p:nvPr/>
        </p:nvPicPr>
        <p:blipFill>
          <a:blip r:embed="rId2"/>
          <a:stretch>
            <a:fillRect/>
          </a:stretch>
        </p:blipFill>
        <p:spPr>
          <a:xfrm>
            <a:off x="6987429" y="657552"/>
            <a:ext cx="4655708" cy="5421314"/>
          </a:xfrm>
          <a:prstGeom prst="rect">
            <a:avLst/>
          </a:prstGeom>
        </p:spPr>
      </p:pic>
      <p:pic>
        <p:nvPicPr>
          <p:cNvPr id="3" name="Imagen 2">
            <a:extLst>
              <a:ext uri="{FF2B5EF4-FFF2-40B4-BE49-F238E27FC236}">
                <a16:creationId xmlns:a16="http://schemas.microsoft.com/office/drawing/2014/main" id="{1978364B-201B-B743-BD38-F623DDE56B0C}"/>
              </a:ext>
            </a:extLst>
          </p:cNvPr>
          <p:cNvPicPr>
            <a:picLocks noChangeAspect="1"/>
          </p:cNvPicPr>
          <p:nvPr/>
        </p:nvPicPr>
        <p:blipFill>
          <a:blip r:embed="rId3"/>
          <a:stretch>
            <a:fillRect/>
          </a:stretch>
        </p:blipFill>
        <p:spPr>
          <a:xfrm>
            <a:off x="411480" y="1651000"/>
            <a:ext cx="5867400" cy="3556000"/>
          </a:xfrm>
          <a:prstGeom prst="rect">
            <a:avLst/>
          </a:prstGeom>
        </p:spPr>
      </p:pic>
      <p:sp>
        <p:nvSpPr>
          <p:cNvPr id="4" name="CuadroTexto 3">
            <a:extLst>
              <a:ext uri="{FF2B5EF4-FFF2-40B4-BE49-F238E27FC236}">
                <a16:creationId xmlns:a16="http://schemas.microsoft.com/office/drawing/2014/main" id="{95BAA04F-D7A9-C647-B3C5-1606350F1740}"/>
              </a:ext>
            </a:extLst>
          </p:cNvPr>
          <p:cNvSpPr txBox="1"/>
          <p:nvPr/>
        </p:nvSpPr>
        <p:spPr>
          <a:xfrm>
            <a:off x="411480" y="426720"/>
            <a:ext cx="3822906" cy="461665"/>
          </a:xfrm>
          <a:prstGeom prst="rect">
            <a:avLst/>
          </a:prstGeom>
          <a:noFill/>
        </p:spPr>
        <p:txBody>
          <a:bodyPr wrap="none" rtlCol="0">
            <a:spAutoFit/>
          </a:bodyPr>
          <a:lstStyle/>
          <a:p>
            <a:r>
              <a:rPr lang="es-ES_tradnl" sz="2400" b="1" dirty="0"/>
              <a:t>Estructuras tridimensionales</a:t>
            </a:r>
          </a:p>
        </p:txBody>
      </p:sp>
    </p:spTree>
    <p:extLst>
      <p:ext uri="{BB962C8B-B14F-4D97-AF65-F5344CB8AC3E}">
        <p14:creationId xmlns:p14="http://schemas.microsoft.com/office/powerpoint/2010/main" val="141190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077D6DC9-3EC7-3241-BE17-181CDD0BCDDB}"/>
              </a:ext>
            </a:extLst>
          </p:cNvPr>
          <p:cNvSpPr txBox="1"/>
          <p:nvPr/>
        </p:nvSpPr>
        <p:spPr>
          <a:xfrm>
            <a:off x="1014082" y="-192737"/>
            <a:ext cx="9795638" cy="111438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200" b="1">
                <a:latin typeface="+mj-lt"/>
                <a:ea typeface="+mj-ea"/>
                <a:cs typeface="+mj-cs"/>
              </a:rPr>
              <a:t>Isómeros estructurales</a:t>
            </a:r>
            <a:endParaRPr lang="en-US" sz="5200" b="1" dirty="0">
              <a:latin typeface="+mj-lt"/>
              <a:ea typeface="+mj-ea"/>
              <a:cs typeface="+mj-cs"/>
            </a:endParaRPr>
          </a:p>
        </p:txBody>
      </p:sp>
      <p:pic>
        <p:nvPicPr>
          <p:cNvPr id="4" name="Imagen 3">
            <a:extLst>
              <a:ext uri="{FF2B5EF4-FFF2-40B4-BE49-F238E27FC236}">
                <a16:creationId xmlns:a16="http://schemas.microsoft.com/office/drawing/2014/main" id="{709EC2CD-1361-3443-AAD1-AFBC2E5AB761}"/>
              </a:ext>
            </a:extLst>
          </p:cNvPr>
          <p:cNvPicPr>
            <a:picLocks noChangeAspect="1"/>
          </p:cNvPicPr>
          <p:nvPr/>
        </p:nvPicPr>
        <p:blipFill>
          <a:blip r:embed="rId2"/>
          <a:stretch>
            <a:fillRect/>
          </a:stretch>
        </p:blipFill>
        <p:spPr>
          <a:xfrm>
            <a:off x="101580" y="1330036"/>
            <a:ext cx="5721866" cy="4599932"/>
          </a:xfrm>
          <a:prstGeom prst="rect">
            <a:avLst/>
          </a:prstGeom>
        </p:spPr>
      </p:pic>
      <p:pic>
        <p:nvPicPr>
          <p:cNvPr id="5" name="Imagen 4">
            <a:extLst>
              <a:ext uri="{FF2B5EF4-FFF2-40B4-BE49-F238E27FC236}">
                <a16:creationId xmlns:a16="http://schemas.microsoft.com/office/drawing/2014/main" id="{A4CF8C8D-75C5-7E47-88D4-35251B134683}"/>
              </a:ext>
            </a:extLst>
          </p:cNvPr>
          <p:cNvPicPr>
            <a:picLocks noChangeAspect="1"/>
          </p:cNvPicPr>
          <p:nvPr/>
        </p:nvPicPr>
        <p:blipFill>
          <a:blip r:embed="rId3"/>
          <a:stretch>
            <a:fillRect/>
          </a:stretch>
        </p:blipFill>
        <p:spPr>
          <a:xfrm>
            <a:off x="5960593" y="1330036"/>
            <a:ext cx="6129827" cy="4114800"/>
          </a:xfrm>
          <a:prstGeom prst="rect">
            <a:avLst/>
          </a:prstGeom>
        </p:spPr>
      </p:pic>
    </p:spTree>
    <p:extLst>
      <p:ext uri="{BB962C8B-B14F-4D97-AF65-F5344CB8AC3E}">
        <p14:creationId xmlns:p14="http://schemas.microsoft.com/office/powerpoint/2010/main" val="62756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E1FAECA4-19EA-6843-AF20-A2A219CCB900}"/>
              </a:ext>
            </a:extLst>
          </p:cNvPr>
          <p:cNvPicPr>
            <a:picLocks noChangeAspect="1"/>
          </p:cNvPicPr>
          <p:nvPr/>
        </p:nvPicPr>
        <p:blipFill>
          <a:blip r:embed="rId2"/>
          <a:stretch>
            <a:fillRect/>
          </a:stretch>
        </p:blipFill>
        <p:spPr>
          <a:xfrm>
            <a:off x="3922004" y="106762"/>
            <a:ext cx="8590837" cy="6644475"/>
          </a:xfrm>
          <a:prstGeom prst="rect">
            <a:avLst/>
          </a:prstGeom>
        </p:spPr>
      </p:pic>
      <p:sp>
        <p:nvSpPr>
          <p:cNvPr id="4" name="CuadroTexto 3">
            <a:extLst>
              <a:ext uri="{FF2B5EF4-FFF2-40B4-BE49-F238E27FC236}">
                <a16:creationId xmlns:a16="http://schemas.microsoft.com/office/drawing/2014/main" id="{90D4A51B-4089-6D42-86D0-FB9A9A9D8E02}"/>
              </a:ext>
            </a:extLst>
          </p:cNvPr>
          <p:cNvSpPr txBox="1"/>
          <p:nvPr/>
        </p:nvSpPr>
        <p:spPr>
          <a:xfrm>
            <a:off x="-84221" y="1370798"/>
            <a:ext cx="4006225" cy="1754326"/>
          </a:xfrm>
          <a:prstGeom prst="rect">
            <a:avLst/>
          </a:prstGeom>
          <a:noFill/>
        </p:spPr>
        <p:txBody>
          <a:bodyPr wrap="none" rtlCol="0">
            <a:spAutoFit/>
          </a:bodyPr>
          <a:lstStyle/>
          <a:p>
            <a:r>
              <a:rPr lang="es-ES_tradnl" sz="2400" b="1" dirty="0"/>
              <a:t>Electronegatividad</a:t>
            </a:r>
            <a:r>
              <a:rPr lang="es-ES_tradnl" b="1" dirty="0"/>
              <a:t>.- </a:t>
            </a:r>
            <a:r>
              <a:rPr lang="es-ES_tradnl" dirty="0"/>
              <a:t>La capacidad</a:t>
            </a:r>
          </a:p>
          <a:p>
            <a:r>
              <a:rPr lang="es-ES_tradnl" dirty="0"/>
              <a:t> de un átomo en una molécula de atraer </a:t>
            </a:r>
          </a:p>
          <a:p>
            <a:r>
              <a:rPr lang="es-ES_tradnl" dirty="0"/>
              <a:t>electrones a sí mismo</a:t>
            </a:r>
          </a:p>
          <a:p>
            <a:r>
              <a:rPr lang="es-ES_tradnl" sz="2400" dirty="0" err="1"/>
              <a:t>Linus</a:t>
            </a:r>
            <a:r>
              <a:rPr lang="es-ES_tradnl" sz="2400" dirty="0"/>
              <a:t> Pauling,</a:t>
            </a:r>
          </a:p>
          <a:p>
            <a:r>
              <a:rPr lang="es-ES_tradnl" sz="2400" dirty="0"/>
              <a:t> </a:t>
            </a:r>
            <a:r>
              <a:rPr lang="es-ES_tradnl" sz="2400" dirty="0" err="1"/>
              <a:t>The</a:t>
            </a:r>
            <a:r>
              <a:rPr lang="es-ES_tradnl" sz="2400" dirty="0"/>
              <a:t> </a:t>
            </a:r>
            <a:r>
              <a:rPr lang="es-ES_tradnl" sz="2400" dirty="0" err="1"/>
              <a:t>nature</a:t>
            </a:r>
            <a:r>
              <a:rPr lang="es-ES_tradnl" sz="2400" dirty="0"/>
              <a:t> of </a:t>
            </a:r>
            <a:r>
              <a:rPr lang="es-ES_tradnl" sz="2400" dirty="0" err="1"/>
              <a:t>chemical</a:t>
            </a:r>
            <a:r>
              <a:rPr lang="es-ES_tradnl" sz="2400" dirty="0"/>
              <a:t> bond</a:t>
            </a:r>
          </a:p>
        </p:txBody>
      </p:sp>
    </p:spTree>
    <p:extLst>
      <p:ext uri="{BB962C8B-B14F-4D97-AF65-F5344CB8AC3E}">
        <p14:creationId xmlns:p14="http://schemas.microsoft.com/office/powerpoint/2010/main" val="2701438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991468A-3474-4845-93EA-C4FF9E393B9F}"/>
              </a:ext>
            </a:extLst>
          </p:cNvPr>
          <p:cNvPicPr>
            <a:picLocks noChangeAspect="1"/>
          </p:cNvPicPr>
          <p:nvPr/>
        </p:nvPicPr>
        <p:blipFill>
          <a:blip r:embed="rId2"/>
          <a:stretch>
            <a:fillRect/>
          </a:stretch>
        </p:blipFill>
        <p:spPr>
          <a:xfrm>
            <a:off x="738821" y="818707"/>
            <a:ext cx="5216403" cy="2831762"/>
          </a:xfrm>
          <a:prstGeom prst="rect">
            <a:avLst/>
          </a:prstGeom>
        </p:spPr>
      </p:pic>
      <p:sp>
        <p:nvSpPr>
          <p:cNvPr id="3" name="CuadroTexto 2">
            <a:extLst>
              <a:ext uri="{FF2B5EF4-FFF2-40B4-BE49-F238E27FC236}">
                <a16:creationId xmlns:a16="http://schemas.microsoft.com/office/drawing/2014/main" id="{C7816C0D-FB34-1747-AC3E-84EDE89CED17}"/>
              </a:ext>
            </a:extLst>
          </p:cNvPr>
          <p:cNvSpPr txBox="1"/>
          <p:nvPr/>
        </p:nvSpPr>
        <p:spPr>
          <a:xfrm>
            <a:off x="478465" y="233916"/>
            <a:ext cx="3585918" cy="461665"/>
          </a:xfrm>
          <a:prstGeom prst="rect">
            <a:avLst/>
          </a:prstGeom>
          <a:noFill/>
        </p:spPr>
        <p:txBody>
          <a:bodyPr wrap="none" rtlCol="0">
            <a:spAutoFit/>
          </a:bodyPr>
          <a:lstStyle/>
          <a:p>
            <a:r>
              <a:rPr lang="es-ES_tradnl" sz="2400" b="1" dirty="0"/>
              <a:t>Valores electronegatividad</a:t>
            </a:r>
          </a:p>
        </p:txBody>
      </p:sp>
      <p:pic>
        <p:nvPicPr>
          <p:cNvPr id="4" name="Imagen 3">
            <a:extLst>
              <a:ext uri="{FF2B5EF4-FFF2-40B4-BE49-F238E27FC236}">
                <a16:creationId xmlns:a16="http://schemas.microsoft.com/office/drawing/2014/main" id="{1E4BC06F-EB58-9940-897B-2851C43A70E9}"/>
              </a:ext>
            </a:extLst>
          </p:cNvPr>
          <p:cNvPicPr>
            <a:picLocks noChangeAspect="1"/>
          </p:cNvPicPr>
          <p:nvPr/>
        </p:nvPicPr>
        <p:blipFill>
          <a:blip r:embed="rId3"/>
          <a:stretch>
            <a:fillRect/>
          </a:stretch>
        </p:blipFill>
        <p:spPr>
          <a:xfrm>
            <a:off x="478465" y="3845656"/>
            <a:ext cx="5345193" cy="2733615"/>
          </a:xfrm>
          <a:prstGeom prst="rect">
            <a:avLst/>
          </a:prstGeom>
        </p:spPr>
      </p:pic>
      <p:pic>
        <p:nvPicPr>
          <p:cNvPr id="5" name="Imagen 4">
            <a:extLst>
              <a:ext uri="{FF2B5EF4-FFF2-40B4-BE49-F238E27FC236}">
                <a16:creationId xmlns:a16="http://schemas.microsoft.com/office/drawing/2014/main" id="{BCFE5293-33B4-AB44-8990-4F81E8CDCA15}"/>
              </a:ext>
            </a:extLst>
          </p:cNvPr>
          <p:cNvPicPr>
            <a:picLocks noChangeAspect="1"/>
          </p:cNvPicPr>
          <p:nvPr/>
        </p:nvPicPr>
        <p:blipFill>
          <a:blip r:embed="rId4"/>
          <a:stretch>
            <a:fillRect/>
          </a:stretch>
        </p:blipFill>
        <p:spPr>
          <a:xfrm>
            <a:off x="7011199" y="3429000"/>
            <a:ext cx="4441980" cy="2831762"/>
          </a:xfrm>
          <a:prstGeom prst="rect">
            <a:avLst/>
          </a:prstGeom>
        </p:spPr>
      </p:pic>
      <p:pic>
        <p:nvPicPr>
          <p:cNvPr id="7" name="Imagen 6">
            <a:extLst>
              <a:ext uri="{FF2B5EF4-FFF2-40B4-BE49-F238E27FC236}">
                <a16:creationId xmlns:a16="http://schemas.microsoft.com/office/drawing/2014/main" id="{9E79A5F7-BA47-6E49-BAB7-755E4D8CC55E}"/>
              </a:ext>
            </a:extLst>
          </p:cNvPr>
          <p:cNvPicPr>
            <a:picLocks noChangeAspect="1"/>
          </p:cNvPicPr>
          <p:nvPr/>
        </p:nvPicPr>
        <p:blipFill>
          <a:blip r:embed="rId5"/>
          <a:stretch>
            <a:fillRect/>
          </a:stretch>
        </p:blipFill>
        <p:spPr>
          <a:xfrm>
            <a:off x="8881304" y="538694"/>
            <a:ext cx="2340878" cy="2659237"/>
          </a:xfrm>
          <a:prstGeom prst="rect">
            <a:avLst/>
          </a:prstGeom>
        </p:spPr>
      </p:pic>
    </p:spTree>
    <p:extLst>
      <p:ext uri="{BB962C8B-B14F-4D97-AF65-F5344CB8AC3E}">
        <p14:creationId xmlns:p14="http://schemas.microsoft.com/office/powerpoint/2010/main" val="180872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52BFE9A-72AE-7146-B4FF-AEBD6B45FDB7}"/>
              </a:ext>
            </a:extLst>
          </p:cNvPr>
          <p:cNvSpPr txBox="1"/>
          <p:nvPr/>
        </p:nvSpPr>
        <p:spPr>
          <a:xfrm>
            <a:off x="696686" y="852330"/>
            <a:ext cx="6096000" cy="5632311"/>
          </a:xfrm>
          <a:prstGeom prst="rect">
            <a:avLst/>
          </a:prstGeom>
          <a:noFill/>
        </p:spPr>
        <p:txBody>
          <a:bodyPr wrap="square">
            <a:spAutoFit/>
          </a:bodyPr>
          <a:lstStyle/>
          <a:p>
            <a:pPr algn="just"/>
            <a:r>
              <a:rPr lang="es-ES_tradnl" sz="1800" b="0" i="0" dirty="0">
                <a:solidFill>
                  <a:srgbClr val="000000"/>
                </a:solidFill>
                <a:effectLst/>
                <a:latin typeface="Arial" panose="020B0604020202020204" pitchFamily="34" charset="0"/>
              </a:rPr>
              <a:t>Muchas moléculas eléctricamente neutras, esto es, sin carga neta, poseen una distribución de cargas no homogénea. Esto se debe a que  los átomos que las forman  tienen </a:t>
            </a:r>
            <a:r>
              <a:rPr lang="es-ES_tradnl" sz="1800" b="0" i="0" dirty="0">
                <a:solidFill>
                  <a:srgbClr val="FF0000"/>
                </a:solidFill>
                <a:effectLst/>
                <a:latin typeface="Arial" panose="020B0604020202020204" pitchFamily="34" charset="0"/>
              </a:rPr>
              <a:t>diferente electronegatividad</a:t>
            </a:r>
            <a:r>
              <a:rPr lang="es-ES_tradnl" sz="1800" b="0" i="0" dirty="0">
                <a:solidFill>
                  <a:srgbClr val="000000"/>
                </a:solidFill>
                <a:effectLst/>
                <a:latin typeface="Arial" panose="020B0604020202020204" pitchFamily="34" charset="0"/>
              </a:rPr>
              <a:t>, de tal forma que cuando se crea un enlace covalente, los dos electrones del enlace son atraídos con distinta fuerza por los átomos que los comparten. En resumen, el orbital molecular pierde su simetría, y la probabilidad de encontrar los electrones se hace mayor en las proximidades del átomo más electronegativo. Se sigue conservando la neutralidad eléctrica global, pero sobre el átomo más electronegativo hay un predominio de carga negativa mientras que sobre el átomo menos electronegativo hay un predominio de carga positiva: se ha formado un </a:t>
            </a:r>
            <a:r>
              <a:rPr lang="es-ES_tradnl" sz="1800" b="1" i="0" dirty="0">
                <a:solidFill>
                  <a:srgbClr val="000000"/>
                </a:solidFill>
                <a:effectLst/>
                <a:latin typeface="Arial" panose="020B0604020202020204" pitchFamily="34" charset="0"/>
              </a:rPr>
              <a:t>dipolo</a:t>
            </a:r>
            <a:r>
              <a:rPr lang="es-ES_tradnl" sz="1800" b="0" i="0" dirty="0">
                <a:solidFill>
                  <a:srgbClr val="000000"/>
                </a:solidFill>
                <a:effectLst/>
                <a:latin typeface="Arial" panose="020B0604020202020204" pitchFamily="34" charset="0"/>
              </a:rPr>
              <a:t>. La magnitud de ese dipolo viene definida por lo que se conoce como momento dipolar, y es el producto de la carga fraccional</a:t>
            </a:r>
            <a:r>
              <a:rPr lang="es-ES_tradnl" sz="1800" b="0" i="1" dirty="0">
                <a:solidFill>
                  <a:srgbClr val="000000"/>
                </a:solidFill>
                <a:effectLst/>
                <a:latin typeface="Arial" panose="020B0604020202020204" pitchFamily="34" charset="0"/>
              </a:rPr>
              <a:t> </a:t>
            </a:r>
            <a:r>
              <a:rPr lang="es-ES_tradnl" sz="1800" b="0" i="0" dirty="0">
                <a:solidFill>
                  <a:srgbClr val="000000"/>
                </a:solidFill>
                <a:effectLst/>
                <a:latin typeface="Arial" panose="020B0604020202020204" pitchFamily="34" charset="0"/>
              </a:rPr>
              <a:t>presente sobre cada átomo por la distancia que las separa. La unidad de momento dipolar es el </a:t>
            </a:r>
            <a:r>
              <a:rPr lang="es-ES_tradnl" sz="1800" b="0" i="0" dirty="0" err="1">
                <a:solidFill>
                  <a:srgbClr val="000000"/>
                </a:solidFill>
                <a:effectLst/>
                <a:latin typeface="Arial" panose="020B0604020202020204" pitchFamily="34" charset="0"/>
              </a:rPr>
              <a:t>debye</a:t>
            </a:r>
            <a:r>
              <a:rPr lang="es-ES_tradnl" sz="1800" b="0" i="0" dirty="0">
                <a:solidFill>
                  <a:srgbClr val="000000"/>
                </a:solidFill>
                <a:effectLst/>
                <a:latin typeface="Arial" panose="020B0604020202020204" pitchFamily="34" charset="0"/>
              </a:rPr>
              <a:t>; 1 D = 3,34 x 10</a:t>
            </a:r>
            <a:r>
              <a:rPr lang="es-ES_tradnl" sz="1800" b="0" i="0" baseline="30000" dirty="0">
                <a:solidFill>
                  <a:srgbClr val="000000"/>
                </a:solidFill>
                <a:effectLst/>
                <a:latin typeface="Arial" panose="020B0604020202020204" pitchFamily="34" charset="0"/>
              </a:rPr>
              <a:t>-30</a:t>
            </a:r>
            <a:r>
              <a:rPr lang="es-ES_tradnl" sz="1800" b="0" i="0" dirty="0">
                <a:solidFill>
                  <a:srgbClr val="000000"/>
                </a:solidFill>
                <a:effectLst/>
                <a:latin typeface="Arial" panose="020B0604020202020204" pitchFamily="34" charset="0"/>
              </a:rPr>
              <a:t> Culombio x m.</a:t>
            </a:r>
            <a:endParaRPr lang="es-ES_tradnl" dirty="0"/>
          </a:p>
        </p:txBody>
      </p:sp>
      <p:pic>
        <p:nvPicPr>
          <p:cNvPr id="5" name="Imagen 4">
            <a:extLst>
              <a:ext uri="{FF2B5EF4-FFF2-40B4-BE49-F238E27FC236}">
                <a16:creationId xmlns:a16="http://schemas.microsoft.com/office/drawing/2014/main" id="{148EEEC4-5D87-2E46-8366-F150D08D1C5D}"/>
              </a:ext>
            </a:extLst>
          </p:cNvPr>
          <p:cNvPicPr>
            <a:picLocks noChangeAspect="1"/>
          </p:cNvPicPr>
          <p:nvPr/>
        </p:nvPicPr>
        <p:blipFill>
          <a:blip r:embed="rId2"/>
          <a:stretch>
            <a:fillRect/>
          </a:stretch>
        </p:blipFill>
        <p:spPr>
          <a:xfrm>
            <a:off x="7101779" y="2882900"/>
            <a:ext cx="1981200" cy="1092200"/>
          </a:xfrm>
          <a:prstGeom prst="rect">
            <a:avLst/>
          </a:prstGeom>
        </p:spPr>
      </p:pic>
      <p:pic>
        <p:nvPicPr>
          <p:cNvPr id="6" name="Imagen 5">
            <a:extLst>
              <a:ext uri="{FF2B5EF4-FFF2-40B4-BE49-F238E27FC236}">
                <a16:creationId xmlns:a16="http://schemas.microsoft.com/office/drawing/2014/main" id="{F087BB2A-4DA3-0D4F-A3A8-DA9CF67DE201}"/>
              </a:ext>
            </a:extLst>
          </p:cNvPr>
          <p:cNvPicPr>
            <a:picLocks noChangeAspect="1"/>
          </p:cNvPicPr>
          <p:nvPr/>
        </p:nvPicPr>
        <p:blipFill>
          <a:blip r:embed="rId3"/>
          <a:stretch>
            <a:fillRect/>
          </a:stretch>
        </p:blipFill>
        <p:spPr>
          <a:xfrm>
            <a:off x="9754672" y="2545098"/>
            <a:ext cx="1981200" cy="1587500"/>
          </a:xfrm>
          <a:prstGeom prst="rect">
            <a:avLst/>
          </a:prstGeom>
        </p:spPr>
      </p:pic>
      <p:sp>
        <p:nvSpPr>
          <p:cNvPr id="7" name="CuadroTexto 6">
            <a:extLst>
              <a:ext uri="{FF2B5EF4-FFF2-40B4-BE49-F238E27FC236}">
                <a16:creationId xmlns:a16="http://schemas.microsoft.com/office/drawing/2014/main" id="{72BECD32-B8B6-A146-8AE9-DCFFDF3868D1}"/>
              </a:ext>
            </a:extLst>
          </p:cNvPr>
          <p:cNvSpPr txBox="1"/>
          <p:nvPr/>
        </p:nvSpPr>
        <p:spPr>
          <a:xfrm>
            <a:off x="502276" y="244699"/>
            <a:ext cx="2432589" cy="461665"/>
          </a:xfrm>
          <a:prstGeom prst="rect">
            <a:avLst/>
          </a:prstGeom>
          <a:noFill/>
        </p:spPr>
        <p:txBody>
          <a:bodyPr wrap="none" rtlCol="0">
            <a:spAutoFit/>
          </a:bodyPr>
          <a:lstStyle/>
          <a:p>
            <a:r>
              <a:rPr lang="es-ES_tradnl" sz="2400" b="1"/>
              <a:t>Momento dipolar</a:t>
            </a:r>
            <a:endParaRPr lang="es-ES_tradnl" sz="2400" b="1" dirty="0"/>
          </a:p>
        </p:txBody>
      </p:sp>
    </p:spTree>
    <p:extLst>
      <p:ext uri="{BB962C8B-B14F-4D97-AF65-F5344CB8AC3E}">
        <p14:creationId xmlns:p14="http://schemas.microsoft.com/office/powerpoint/2010/main" val="2663404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FC7662D-1B2C-C242-8BD7-2A74B3AD0973}"/>
              </a:ext>
            </a:extLst>
          </p:cNvPr>
          <p:cNvPicPr>
            <a:picLocks noChangeAspect="1"/>
          </p:cNvPicPr>
          <p:nvPr/>
        </p:nvPicPr>
        <p:blipFill>
          <a:blip r:embed="rId2"/>
          <a:stretch>
            <a:fillRect/>
          </a:stretch>
        </p:blipFill>
        <p:spPr>
          <a:xfrm>
            <a:off x="515155" y="95217"/>
            <a:ext cx="4984124" cy="6667565"/>
          </a:xfrm>
          <a:prstGeom prst="rect">
            <a:avLst/>
          </a:prstGeom>
        </p:spPr>
      </p:pic>
    </p:spTree>
    <p:extLst>
      <p:ext uri="{BB962C8B-B14F-4D97-AF65-F5344CB8AC3E}">
        <p14:creationId xmlns:p14="http://schemas.microsoft.com/office/powerpoint/2010/main" val="4080515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6E2AF6B-88AF-EB46-85AC-1A89083D0EC3}"/>
              </a:ext>
            </a:extLst>
          </p:cNvPr>
          <p:cNvPicPr>
            <a:picLocks noChangeAspect="1"/>
          </p:cNvPicPr>
          <p:nvPr/>
        </p:nvPicPr>
        <p:blipFill>
          <a:blip r:embed="rId2"/>
          <a:stretch>
            <a:fillRect/>
          </a:stretch>
        </p:blipFill>
        <p:spPr>
          <a:xfrm>
            <a:off x="1276350" y="266700"/>
            <a:ext cx="9639300" cy="6324600"/>
          </a:xfrm>
          <a:prstGeom prst="rect">
            <a:avLst/>
          </a:prstGeom>
        </p:spPr>
      </p:pic>
    </p:spTree>
    <p:extLst>
      <p:ext uri="{BB962C8B-B14F-4D97-AF65-F5344CB8AC3E}">
        <p14:creationId xmlns:p14="http://schemas.microsoft.com/office/powerpoint/2010/main" val="353257922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923</Words>
  <Application>Microsoft Macintosh PowerPoint</Application>
  <PresentationFormat>Panorámica</PresentationFormat>
  <Paragraphs>38</Paragraphs>
  <Slides>16</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16</vt:i4>
      </vt:variant>
    </vt:vector>
  </HeadingPairs>
  <TitlesOfParts>
    <vt:vector size="21" baseType="lpstr">
      <vt:lpstr>Arial</vt:lpstr>
      <vt:lpstr>Calibri</vt:lpstr>
      <vt:lpstr>Calibri Light</vt:lpstr>
      <vt:lpstr>Times</vt:lpstr>
      <vt:lpstr>Tema de Office</vt:lpstr>
      <vt:lpstr>Unidad 2 Estereoisomería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Unidad 2 Estereoisomería</dc:title>
  <dc:creator>Francisco Javier Perez Correa (frperez)</dc:creator>
  <cp:lastModifiedBy>Francisco Javier Perez Correa (frperez)</cp:lastModifiedBy>
  <cp:revision>1</cp:revision>
  <dcterms:created xsi:type="dcterms:W3CDTF">2022-03-29T12:40:33Z</dcterms:created>
  <dcterms:modified xsi:type="dcterms:W3CDTF">2022-03-29T12:48:23Z</dcterms:modified>
</cp:coreProperties>
</file>