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7" r:id="rId2"/>
    <p:sldId id="301" r:id="rId3"/>
    <p:sldId id="302" r:id="rId4"/>
    <p:sldId id="303" r:id="rId5"/>
    <p:sldId id="304" r:id="rId6"/>
    <p:sldId id="305" r:id="rId7"/>
    <p:sldId id="306" r:id="rId8"/>
    <p:sldId id="307" r:id="rId9"/>
    <p:sldId id="308" r:id="rId10"/>
    <p:sldId id="309" r:id="rId11"/>
    <p:sldId id="310" r:id="rId12"/>
    <p:sldId id="311" r:id="rId13"/>
    <p:sldId id="312" r:id="rId14"/>
    <p:sldId id="313" r:id="rId15"/>
    <p:sldId id="314" r:id="rId16"/>
    <p:sldId id="315" r:id="rId17"/>
    <p:sldId id="316" r:id="rId18"/>
    <p:sldId id="318" r:id="rId19"/>
    <p:sldId id="319" r:id="rId20"/>
    <p:sldId id="320" r:id="rId21"/>
    <p:sldId id="321" r:id="rId22"/>
    <p:sldId id="323" r:id="rId23"/>
    <p:sldId id="325" r:id="rId24"/>
    <p:sldId id="324" r:id="rId25"/>
    <p:sldId id="326" r:id="rId26"/>
    <p:sldId id="338" r:id="rId27"/>
    <p:sldId id="340" r:id="rId28"/>
    <p:sldId id="341" r:id="rId29"/>
    <p:sldId id="339" r:id="rId30"/>
    <p:sldId id="331" r:id="rId31"/>
    <p:sldId id="332" r:id="rId32"/>
    <p:sldId id="346" r:id="rId33"/>
    <p:sldId id="333" r:id="rId34"/>
    <p:sldId id="345" r:id="rId35"/>
    <p:sldId id="334" r:id="rId36"/>
    <p:sldId id="343" r:id="rId37"/>
    <p:sldId id="335" r:id="rId38"/>
    <p:sldId id="344" r:id="rId39"/>
    <p:sldId id="336" r:id="rId40"/>
    <p:sldId id="337" r:id="rId41"/>
    <p:sldId id="347" r:id="rId42"/>
    <p:sldId id="351" r:id="rId43"/>
    <p:sldId id="327" r:id="rId44"/>
    <p:sldId id="352" r:id="rId45"/>
    <p:sldId id="350" r:id="rId46"/>
    <p:sldId id="354" r:id="rId47"/>
    <p:sldId id="353" r:id="rId48"/>
    <p:sldId id="355" r:id="rId49"/>
    <p:sldId id="356" r:id="rId50"/>
    <p:sldId id="357" r:id="rId51"/>
    <p:sldId id="358" r:id="rId52"/>
    <p:sldId id="359" r:id="rId53"/>
    <p:sldId id="322" r:id="rId54"/>
    <p:sldId id="328" r:id="rId55"/>
    <p:sldId id="348" r:id="rId56"/>
    <p:sldId id="349" r:id="rId57"/>
    <p:sldId id="329" r:id="rId58"/>
    <p:sldId id="330" r:id="rId59"/>
    <p:sldId id="367" r:id="rId60"/>
    <p:sldId id="368" r:id="rId61"/>
    <p:sldId id="369" r:id="rId62"/>
    <p:sldId id="370" r:id="rId63"/>
    <p:sldId id="373" r:id="rId64"/>
    <p:sldId id="371" r:id="rId65"/>
    <p:sldId id="372" r:id="rId66"/>
    <p:sldId id="366" r:id="rId67"/>
    <p:sldId id="363" r:id="rId68"/>
    <p:sldId id="364" r:id="rId69"/>
    <p:sldId id="360" r:id="rId70"/>
    <p:sldId id="361" r:id="rId71"/>
    <p:sldId id="362" r:id="rId72"/>
    <p:sldId id="365" r:id="rId73"/>
    <p:sldId id="342" r:id="rId74"/>
    <p:sldId id="256" r:id="rId75"/>
    <p:sldId id="259" r:id="rId76"/>
    <p:sldId id="262" r:id="rId77"/>
    <p:sldId id="271" r:id="rId78"/>
    <p:sldId id="272" r:id="rId79"/>
    <p:sldId id="276" r:id="rId80"/>
    <p:sldId id="277" r:id="rId81"/>
    <p:sldId id="278" r:id="rId82"/>
    <p:sldId id="275" r:id="rId83"/>
    <p:sldId id="279" r:id="rId84"/>
    <p:sldId id="280" r:id="rId85"/>
    <p:sldId id="281" r:id="rId86"/>
    <p:sldId id="282" r:id="rId87"/>
    <p:sldId id="283" r:id="rId88"/>
    <p:sldId id="263" r:id="rId89"/>
    <p:sldId id="284" r:id="rId90"/>
    <p:sldId id="285" r:id="rId91"/>
    <p:sldId id="286" r:id="rId92"/>
    <p:sldId id="287" r:id="rId93"/>
    <p:sldId id="294" r:id="rId94"/>
    <p:sldId id="260" r:id="rId95"/>
    <p:sldId id="264" r:id="rId96"/>
    <p:sldId id="265" r:id="rId97"/>
    <p:sldId id="257" r:id="rId98"/>
    <p:sldId id="258" r:id="rId99"/>
    <p:sldId id="266" r:id="rId100"/>
    <p:sldId id="267" r:id="rId101"/>
    <p:sldId id="268" r:id="rId102"/>
    <p:sldId id="269" r:id="rId103"/>
    <p:sldId id="273" r:id="rId104"/>
    <p:sldId id="288" r:id="rId105"/>
    <p:sldId id="289" r:id="rId106"/>
    <p:sldId id="290" r:id="rId107"/>
    <p:sldId id="291" r:id="rId108"/>
    <p:sldId id="292" r:id="rId109"/>
    <p:sldId id="293" r:id="rId110"/>
    <p:sldId id="270" r:id="rId111"/>
    <p:sldId id="295" r:id="rId112"/>
    <p:sldId id="296" r:id="rId113"/>
    <p:sldId id="297" r:id="rId114"/>
    <p:sldId id="298" r:id="rId115"/>
    <p:sldId id="299" r:id="rId116"/>
    <p:sldId id="300" r:id="rId117"/>
    <p:sldId id="261" r:id="rId118"/>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00FF"/>
    <a:srgbClr val="0000FF"/>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90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CL"/>
          </a:p>
        </p:txBody>
      </p:sp>
      <p:sp>
        <p:nvSpPr>
          <p:cNvPr id="4" name="Marcador de fecha 3"/>
          <p:cNvSpPr>
            <a:spLocks noGrp="1"/>
          </p:cNvSpPr>
          <p:nvPr>
            <p:ph type="dt" sz="half" idx="10"/>
          </p:nvPr>
        </p:nvSpPr>
        <p:spPr/>
        <p:txBody>
          <a:bodyPr/>
          <a:lstStyle/>
          <a:p>
            <a:fld id="{9C3F50B4-A089-40FA-85DA-B4B44DB6A0CC}" type="datetimeFigureOut">
              <a:rPr lang="es-CL" smtClean="0"/>
              <a:t>24-08-2021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1967877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9C3F50B4-A089-40FA-85DA-B4B44DB6A0CC}" type="datetimeFigureOut">
              <a:rPr lang="es-CL" smtClean="0"/>
              <a:t>24-08-2021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70180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9C3F50B4-A089-40FA-85DA-B4B44DB6A0CC}" type="datetimeFigureOut">
              <a:rPr lang="es-CL" smtClean="0"/>
              <a:t>24-08-2021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1008807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10"/>
          </p:nvPr>
        </p:nvSpPr>
        <p:spPr/>
        <p:txBody>
          <a:bodyPr/>
          <a:lstStyle/>
          <a:p>
            <a:fld id="{9C3F50B4-A089-40FA-85DA-B4B44DB6A0CC}" type="datetimeFigureOut">
              <a:rPr lang="es-CL" smtClean="0"/>
              <a:t>24-08-2021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3171829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9C3F50B4-A089-40FA-85DA-B4B44DB6A0CC}" type="datetimeFigureOut">
              <a:rPr lang="es-CL" smtClean="0"/>
              <a:t>24-08-2021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47931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fecha 4"/>
          <p:cNvSpPr>
            <a:spLocks noGrp="1"/>
          </p:cNvSpPr>
          <p:nvPr>
            <p:ph type="dt" sz="half" idx="10"/>
          </p:nvPr>
        </p:nvSpPr>
        <p:spPr/>
        <p:txBody>
          <a:bodyPr/>
          <a:lstStyle/>
          <a:p>
            <a:fld id="{9C3F50B4-A089-40FA-85DA-B4B44DB6A0CC}" type="datetimeFigureOut">
              <a:rPr lang="es-CL" smtClean="0"/>
              <a:t>24-08-2021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3646166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7" name="Marcador de fecha 6"/>
          <p:cNvSpPr>
            <a:spLocks noGrp="1"/>
          </p:cNvSpPr>
          <p:nvPr>
            <p:ph type="dt" sz="half" idx="10"/>
          </p:nvPr>
        </p:nvSpPr>
        <p:spPr/>
        <p:txBody>
          <a:bodyPr/>
          <a:lstStyle/>
          <a:p>
            <a:fld id="{9C3F50B4-A089-40FA-85DA-B4B44DB6A0CC}" type="datetimeFigureOut">
              <a:rPr lang="es-CL" smtClean="0"/>
              <a:t>24-08-2021</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9452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L"/>
          </a:p>
        </p:txBody>
      </p:sp>
      <p:sp>
        <p:nvSpPr>
          <p:cNvPr id="3" name="Marcador de fecha 2"/>
          <p:cNvSpPr>
            <a:spLocks noGrp="1"/>
          </p:cNvSpPr>
          <p:nvPr>
            <p:ph type="dt" sz="half" idx="10"/>
          </p:nvPr>
        </p:nvSpPr>
        <p:spPr/>
        <p:txBody>
          <a:bodyPr/>
          <a:lstStyle/>
          <a:p>
            <a:fld id="{9C3F50B4-A089-40FA-85DA-B4B44DB6A0CC}" type="datetimeFigureOut">
              <a:rPr lang="es-CL" smtClean="0"/>
              <a:t>24-08-2021</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3049551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C3F50B4-A089-40FA-85DA-B4B44DB6A0CC}" type="datetimeFigureOut">
              <a:rPr lang="es-CL" smtClean="0"/>
              <a:t>24-08-2021</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3921475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C3F50B4-A089-40FA-85DA-B4B44DB6A0CC}" type="datetimeFigureOut">
              <a:rPr lang="es-CL" smtClean="0"/>
              <a:t>24-08-2021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22628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9C3F50B4-A089-40FA-85DA-B4B44DB6A0CC}" type="datetimeFigureOut">
              <a:rPr lang="es-CL" smtClean="0"/>
              <a:t>24-08-2021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CB99DFE8-F609-4F77-A264-E91F3053E98D}" type="slidenum">
              <a:rPr lang="es-CL" smtClean="0"/>
              <a:t>‹Nº›</a:t>
            </a:fld>
            <a:endParaRPr lang="es-CL"/>
          </a:p>
        </p:txBody>
      </p:sp>
    </p:spTree>
    <p:extLst>
      <p:ext uri="{BB962C8B-B14F-4D97-AF65-F5344CB8AC3E}">
        <p14:creationId xmlns:p14="http://schemas.microsoft.com/office/powerpoint/2010/main" val="851839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3F50B4-A089-40FA-85DA-B4B44DB6A0CC}" type="datetimeFigureOut">
              <a:rPr lang="es-CL" smtClean="0"/>
              <a:t>24-08-2021</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99DFE8-F609-4F77-A264-E91F3053E98D}" type="slidenum">
              <a:rPr lang="es-CL" smtClean="0"/>
              <a:t>‹Nº›</a:t>
            </a:fld>
            <a:endParaRPr lang="es-CL"/>
          </a:p>
        </p:txBody>
      </p:sp>
    </p:spTree>
    <p:extLst>
      <p:ext uri="{BB962C8B-B14F-4D97-AF65-F5344CB8AC3E}">
        <p14:creationId xmlns:p14="http://schemas.microsoft.com/office/powerpoint/2010/main" val="1073843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image" Target="../media/image336.png"/><Relationship Id="rId7" Type="http://schemas.openxmlformats.org/officeDocument/2006/relationships/image" Target="../media/image340.png"/><Relationship Id="rId2" Type="http://schemas.openxmlformats.org/officeDocument/2006/relationships/image" Target="../media/image335.png"/><Relationship Id="rId1" Type="http://schemas.openxmlformats.org/officeDocument/2006/relationships/slideLayout" Target="../slideLayouts/slideLayout2.xml"/><Relationship Id="rId6" Type="http://schemas.openxmlformats.org/officeDocument/2006/relationships/image" Target="../media/image339.png"/><Relationship Id="rId5" Type="http://schemas.openxmlformats.org/officeDocument/2006/relationships/image" Target="../media/image338.png"/><Relationship Id="rId4" Type="http://schemas.openxmlformats.org/officeDocument/2006/relationships/image" Target="../media/image337.png"/></Relationships>
</file>

<file path=ppt/slides/_rels/slide101.xml.rels><?xml version="1.0" encoding="UTF-8" standalone="yes"?>
<Relationships xmlns="http://schemas.openxmlformats.org/package/2006/relationships"><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image" Target="../media/image345.png"/><Relationship Id="rId5" Type="http://schemas.openxmlformats.org/officeDocument/2006/relationships/image" Target="../media/image344.png"/><Relationship Id="rId4" Type="http://schemas.openxmlformats.org/officeDocument/2006/relationships/image" Target="../media/image343.png"/></Relationships>
</file>

<file path=ppt/slides/_rels/slide102.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9.png"/></Relationships>
</file>

<file path=ppt/slides/_rels/slide103.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image" Target="../media/image351.png"/><Relationship Id="rId1" Type="http://schemas.openxmlformats.org/officeDocument/2006/relationships/slideLayout" Target="../slideLayouts/slideLayout2.xml"/><Relationship Id="rId5" Type="http://schemas.openxmlformats.org/officeDocument/2006/relationships/image" Target="../media/image354.png"/><Relationship Id="rId4" Type="http://schemas.openxmlformats.org/officeDocument/2006/relationships/image" Target="../media/image353.png"/></Relationships>
</file>

<file path=ppt/slides/_rels/slide104.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2.xml"/><Relationship Id="rId5" Type="http://schemas.openxmlformats.org/officeDocument/2006/relationships/image" Target="../media/image358.png"/><Relationship Id="rId4" Type="http://schemas.openxmlformats.org/officeDocument/2006/relationships/image" Target="../media/image357.png"/></Relationships>
</file>

<file path=ppt/slides/_rels/slide105.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2.xml"/><Relationship Id="rId5" Type="http://schemas.openxmlformats.org/officeDocument/2006/relationships/image" Target="../media/image362.png"/><Relationship Id="rId4" Type="http://schemas.openxmlformats.org/officeDocument/2006/relationships/image" Target="../media/image361.png"/></Relationships>
</file>

<file path=ppt/slides/_rels/slide106.xml.rels><?xml version="1.0" encoding="UTF-8" standalone="yes"?>
<Relationships xmlns="http://schemas.openxmlformats.org/package/2006/relationships"><Relationship Id="rId8" Type="http://schemas.openxmlformats.org/officeDocument/2006/relationships/image" Target="../media/image369.png"/><Relationship Id="rId3" Type="http://schemas.openxmlformats.org/officeDocument/2006/relationships/image" Target="../media/image364.png"/><Relationship Id="rId7" Type="http://schemas.openxmlformats.org/officeDocument/2006/relationships/image" Target="../media/image368.png"/><Relationship Id="rId2"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 Id="rId9" Type="http://schemas.openxmlformats.org/officeDocument/2006/relationships/image" Target="../media/image370.png"/></Relationships>
</file>

<file path=ppt/slides/_rels/slide107.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 Id="rId5" Type="http://schemas.openxmlformats.org/officeDocument/2006/relationships/image" Target="../media/image374.png"/><Relationship Id="rId4" Type="http://schemas.openxmlformats.org/officeDocument/2006/relationships/image" Target="../media/image373.png"/></Relationships>
</file>

<file path=ppt/slides/_rels/slide108.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image" Target="../media/image37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7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image" Target="../media/image378.png"/><Relationship Id="rId1" Type="http://schemas.openxmlformats.org/officeDocument/2006/relationships/slideLayout" Target="../slideLayouts/slideLayout2.xml"/><Relationship Id="rId5" Type="http://schemas.openxmlformats.org/officeDocument/2006/relationships/image" Target="../media/image381.png"/><Relationship Id="rId4" Type="http://schemas.openxmlformats.org/officeDocument/2006/relationships/image" Target="../media/image380.png"/></Relationships>
</file>

<file path=ppt/slides/_rels/slide111.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image" Target="../media/image38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86.png"/><Relationship Id="rId1" Type="http://schemas.openxmlformats.org/officeDocument/2006/relationships/slideLayout" Target="../slideLayouts/slideLayout2.xml"/><Relationship Id="rId6" Type="http://schemas.openxmlformats.org/officeDocument/2006/relationships/image" Target="../media/image391.png"/><Relationship Id="rId5" Type="http://schemas.openxmlformats.org/officeDocument/2006/relationships/image" Target="../media/image389.png"/><Relationship Id="rId4" Type="http://schemas.openxmlformats.org/officeDocument/2006/relationships/image" Target="../media/image388.png"/></Relationships>
</file>

<file path=ppt/slides/_rels/slide114.xml.rels><?xml version="1.0" encoding="UTF-8" standalone="yes"?>
<Relationships xmlns="http://schemas.openxmlformats.org/package/2006/relationships"><Relationship Id="rId3" Type="http://schemas.openxmlformats.org/officeDocument/2006/relationships/image" Target="../media/image393.png"/><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image" Target="../media/image398.png"/><Relationship Id="rId5" Type="http://schemas.openxmlformats.org/officeDocument/2006/relationships/image" Target="../media/image397.png"/><Relationship Id="rId4" Type="http://schemas.openxmlformats.org/officeDocument/2006/relationships/image" Target="../media/image396.png"/></Relationships>
</file>

<file path=ppt/slides/_rels/slide116.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399.png"/><Relationship Id="rId1" Type="http://schemas.openxmlformats.org/officeDocument/2006/relationships/slideLayout" Target="../slideLayouts/slideLayout2.xml"/><Relationship Id="rId4" Type="http://schemas.openxmlformats.org/officeDocument/2006/relationships/image" Target="../media/image402.png"/></Relationships>
</file>

<file path=ppt/slides/_rels/slide117.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403.png"/><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278.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5.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2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2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 Id="rId5" Type="http://schemas.openxmlformats.org/officeDocument/2006/relationships/image" Target="../media/image145.png"/><Relationship Id="rId4" Type="http://schemas.openxmlformats.org/officeDocument/2006/relationships/image" Target="../media/image144.png"/></Relationships>
</file>

<file path=ppt/slides/_rels/slide4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44.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5.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46.xml.rels><?xml version="1.0" encoding="UTF-8" standalone="yes"?>
<Relationships xmlns="http://schemas.openxmlformats.org/package/2006/relationships"><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47.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4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5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370.png"/><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5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56.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8"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7.png"/><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image" Target="../media/image206.png"/><Relationship Id="rId5" Type="http://schemas.openxmlformats.org/officeDocument/2006/relationships/image" Target="../media/image205.png"/><Relationship Id="rId4" Type="http://schemas.openxmlformats.org/officeDocument/2006/relationships/image" Target="../media/image204.png"/><Relationship Id="rId9" Type="http://schemas.openxmlformats.org/officeDocument/2006/relationships/image" Target="../media/image209.png"/></Relationships>
</file>

<file path=ppt/slides/_rels/slide61.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6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63.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 Id="rId4" Type="http://schemas.openxmlformats.org/officeDocument/2006/relationships/image" Target="../media/image221.png"/></Relationships>
</file>

<file path=ppt/slides/_rels/slide6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66.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0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228.png"/><Relationship Id="rId7" Type="http://schemas.openxmlformats.org/officeDocument/2006/relationships/image" Target="../media/image230.png"/><Relationship Id="rId2" Type="http://schemas.openxmlformats.org/officeDocument/2006/relationships/image" Target="../media/image227.png"/><Relationship Id="rId1" Type="http://schemas.openxmlformats.org/officeDocument/2006/relationships/slideLayout" Target="../slideLayouts/slideLayout2.xml"/><Relationship Id="rId6" Type="http://schemas.openxmlformats.org/officeDocument/2006/relationships/image" Target="../media/image2020.png"/><Relationship Id="rId5" Type="http://schemas.openxmlformats.org/officeDocument/2006/relationships/image" Target="../media/image229.png"/><Relationship Id="rId4" Type="http://schemas.openxmlformats.org/officeDocument/2006/relationships/image" Target="../media/image2000.png"/></Relationships>
</file>

<file path=ppt/slides/_rels/slide68.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6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2.xml"/><Relationship Id="rId4" Type="http://schemas.openxmlformats.org/officeDocument/2006/relationships/image" Target="../media/image241.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70.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45.png"/><Relationship Id="rId7" Type="http://schemas.openxmlformats.org/officeDocument/2006/relationships/image" Target="../media/image249.png"/><Relationship Id="rId2" Type="http://schemas.openxmlformats.org/officeDocument/2006/relationships/image" Target="../media/image244.png"/><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75.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image" Target="../media/image251.png"/><Relationship Id="rId7" Type="http://schemas.openxmlformats.org/officeDocument/2006/relationships/image" Target="../media/image255.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54.png"/><Relationship Id="rId11" Type="http://schemas.openxmlformats.org/officeDocument/2006/relationships/image" Target="../media/image259.png"/><Relationship Id="rId5" Type="http://schemas.openxmlformats.org/officeDocument/2006/relationships/image" Target="../media/image253.png"/><Relationship Id="rId10" Type="http://schemas.openxmlformats.org/officeDocument/2006/relationships/image" Target="../media/image258.png"/><Relationship Id="rId4" Type="http://schemas.openxmlformats.org/officeDocument/2006/relationships/image" Target="../media/image252.png"/><Relationship Id="rId9" Type="http://schemas.openxmlformats.org/officeDocument/2006/relationships/image" Target="../media/image257.png"/></Relationships>
</file>

<file path=ppt/slides/_rels/slide76.xml.rels><?xml version="1.0" encoding="UTF-8" standalone="yes"?>
<Relationships xmlns="http://schemas.openxmlformats.org/package/2006/relationships"><Relationship Id="rId8" Type="http://schemas.openxmlformats.org/officeDocument/2006/relationships/image" Target="../media/image266.png"/><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77.xml.rels><?xml version="1.0" encoding="UTF-8" standalone="yes"?>
<Relationships xmlns="http://schemas.openxmlformats.org/package/2006/relationships"><Relationship Id="rId3" Type="http://schemas.openxmlformats.org/officeDocument/2006/relationships/image" Target="../media/image268.png"/><Relationship Id="rId7" Type="http://schemas.openxmlformats.org/officeDocument/2006/relationships/image" Target="../media/image272.png"/><Relationship Id="rId2" Type="http://schemas.openxmlformats.org/officeDocument/2006/relationships/image" Target="../media/image267.png"/><Relationship Id="rId1" Type="http://schemas.openxmlformats.org/officeDocument/2006/relationships/slideLayout" Target="../slideLayouts/slideLayout2.xml"/><Relationship Id="rId6" Type="http://schemas.openxmlformats.org/officeDocument/2006/relationships/image" Target="../media/image271.png"/><Relationship Id="rId5" Type="http://schemas.openxmlformats.org/officeDocument/2006/relationships/image" Target="../media/image270.png"/><Relationship Id="rId4" Type="http://schemas.openxmlformats.org/officeDocument/2006/relationships/image" Target="../media/image269.png"/></Relationships>
</file>

<file path=ppt/slides/_rels/slide78.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 Id="rId5" Type="http://schemas.openxmlformats.org/officeDocument/2006/relationships/image" Target="../media/image277.png"/><Relationship Id="rId4" Type="http://schemas.openxmlformats.org/officeDocument/2006/relationships/image" Target="../media/image27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80.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390.png"/></Relationships>
</file>

<file path=ppt/slides/_rels/slide8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400.png"/><Relationship Id="rId1" Type="http://schemas.openxmlformats.org/officeDocument/2006/relationships/slideLayout" Target="../slideLayouts/slideLayout2.xml"/><Relationship Id="rId5" Type="http://schemas.openxmlformats.org/officeDocument/2006/relationships/image" Target="../media/image430.png"/><Relationship Id="rId4" Type="http://schemas.openxmlformats.org/officeDocument/2006/relationships/image" Target="../media/image420.png"/></Relationships>
</file>

<file path=ppt/slides/_rels/slide8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8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85.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 Id="rId5" Type="http://schemas.openxmlformats.org/officeDocument/2006/relationships/image" Target="../media/image291.png"/><Relationship Id="rId4" Type="http://schemas.openxmlformats.org/officeDocument/2006/relationships/image" Target="../media/image290.png"/></Relationships>
</file>

<file path=ppt/slides/_rels/slide86.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 Id="rId4" Type="http://schemas.openxmlformats.org/officeDocument/2006/relationships/image" Target="../media/image294.png"/></Relationships>
</file>

<file path=ppt/slides/_rels/slide87.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1.pn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9.png"/><Relationship Id="rId4" Type="http://schemas.openxmlformats.org/officeDocument/2006/relationships/image" Target="../media/image298.png"/></Relationships>
</file>

<file path=ppt/slides/_rels/slide89.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305.png"/><Relationship Id="rId1" Type="http://schemas.openxmlformats.org/officeDocument/2006/relationships/slideLayout" Target="../slideLayouts/slideLayout2.xml"/><Relationship Id="rId5" Type="http://schemas.openxmlformats.org/officeDocument/2006/relationships/image" Target="../media/image308.png"/><Relationship Id="rId4" Type="http://schemas.openxmlformats.org/officeDocument/2006/relationships/image" Target="../media/image307.png"/></Relationships>
</file>

<file path=ppt/slides/_rels/slide9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image" Target="../media/image313.png"/><Relationship Id="rId5" Type="http://schemas.openxmlformats.org/officeDocument/2006/relationships/image" Target="../media/image312.png"/><Relationship Id="rId4" Type="http://schemas.openxmlformats.org/officeDocument/2006/relationships/image" Target="../media/image311.png"/></Relationships>
</file>

<file path=ppt/slides/_rels/slide9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314.png"/><Relationship Id="rId1" Type="http://schemas.openxmlformats.org/officeDocument/2006/relationships/slideLayout" Target="../slideLayouts/slideLayout2.xml"/><Relationship Id="rId4" Type="http://schemas.openxmlformats.org/officeDocument/2006/relationships/image" Target="../media/image315.png"/></Relationships>
</file>

<file path=ppt/slides/_rels/slide93.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320.png"/></Relationships>
</file>

<file path=ppt/slides/_rels/slide96.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25.png"/><Relationship Id="rId7" Type="http://schemas.openxmlformats.org/officeDocument/2006/relationships/image" Target="../media/image329.png"/><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image" Target="../media/image328.png"/><Relationship Id="rId5" Type="http://schemas.openxmlformats.org/officeDocument/2006/relationships/image" Target="../media/image327.png"/><Relationship Id="rId4" Type="http://schemas.openxmlformats.org/officeDocument/2006/relationships/image" Target="../media/image326.png"/></Relationships>
</file>

<file path=ppt/slides/_rels/slide98.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10451805" cy="4278094"/>
          </a:xfrm>
          <a:prstGeom prst="rect">
            <a:avLst/>
          </a:prstGeom>
          <a:noFill/>
        </p:spPr>
        <p:txBody>
          <a:bodyPr wrap="square" rtlCol="0">
            <a:spAutoFit/>
          </a:bodyPr>
          <a:lstStyle/>
          <a:p>
            <a:r>
              <a:rPr lang="es-CL" sz="2800" u="sng" dirty="0" smtClean="0">
                <a:solidFill>
                  <a:srgbClr val="0000FF"/>
                </a:solidFill>
                <a:latin typeface="Times New Roman" panose="02020603050405020304" pitchFamily="18" charset="0"/>
                <a:cs typeface="Times New Roman" panose="02020603050405020304" pitchFamily="18" charset="0"/>
              </a:rPr>
              <a:t>Magnetismo en la Materia-</a:t>
            </a:r>
          </a:p>
          <a:p>
            <a:r>
              <a:rPr lang="es-CL" sz="2800" u="sng" dirty="0" smtClean="0">
                <a:solidFill>
                  <a:srgbClr val="0000FF"/>
                </a:solidFill>
                <a:latin typeface="Times New Roman" panose="02020603050405020304" pitchFamily="18" charset="0"/>
                <a:cs typeface="Times New Roman" panose="02020603050405020304" pitchFamily="18" charset="0"/>
              </a:rPr>
              <a:t>Índice:</a:t>
            </a:r>
          </a:p>
          <a:p>
            <a:pPr marL="514350" indent="-514350">
              <a:buAutoNum type="romanUcParenBoth"/>
            </a:pPr>
            <a:r>
              <a:rPr lang="es-CL" sz="2400" u="sng" dirty="0" smtClean="0">
                <a:solidFill>
                  <a:srgbClr val="B700FF"/>
                </a:solidFill>
                <a:latin typeface="Times New Roman" panose="02020603050405020304" pitchFamily="18" charset="0"/>
                <a:cs typeface="Times New Roman" panose="02020603050405020304" pitchFamily="18" charset="0"/>
              </a:rPr>
              <a:t>Hamiltoniano </a:t>
            </a:r>
            <a:r>
              <a:rPr lang="es-CL" sz="2400" u="sng" dirty="0">
                <a:solidFill>
                  <a:srgbClr val="B700FF"/>
                </a:solidFill>
                <a:latin typeface="Times New Roman" panose="02020603050405020304" pitchFamily="18" charset="0"/>
                <a:cs typeface="Times New Roman" panose="02020603050405020304" pitchFamily="18" charset="0"/>
              </a:rPr>
              <a:t>de Heisenberg;</a:t>
            </a:r>
            <a:r>
              <a:rPr lang="es-CL" sz="2400" dirty="0">
                <a:solidFill>
                  <a:srgbClr val="0000FF"/>
                </a:solidFill>
                <a:latin typeface="Times New Roman" panose="02020603050405020304" pitchFamily="18" charset="0"/>
                <a:cs typeface="Times New Roman" panose="02020603050405020304" pitchFamily="18" charset="0"/>
              </a:rPr>
              <a:t> Interacción de Intercambio debida al “Hueco de Correlación de Pauli</a:t>
            </a:r>
            <a:r>
              <a:rPr lang="es-CL" sz="2400" dirty="0" smtClean="0">
                <a:solidFill>
                  <a:srgbClr val="0000FF"/>
                </a:solidFill>
                <a:latin typeface="Times New Roman" panose="02020603050405020304" pitchFamily="18" charset="0"/>
                <a:cs typeface="Times New Roman" panose="02020603050405020304" pitchFamily="18" charset="0"/>
              </a:rPr>
              <a:t>”</a:t>
            </a:r>
          </a:p>
          <a:p>
            <a:pPr marL="514350" indent="-514350">
              <a:buFontTx/>
              <a:buAutoNum type="romanUcParenBoth"/>
            </a:pPr>
            <a:r>
              <a:rPr lang="es-CL" sz="2400" dirty="0" smtClean="0">
                <a:solidFill>
                  <a:srgbClr val="B700FF"/>
                </a:solidFill>
                <a:latin typeface="Times New Roman" panose="02020603050405020304" pitchFamily="18" charset="0"/>
                <a:cs typeface="Times New Roman" panose="02020603050405020304" pitchFamily="18" charset="0"/>
              </a:rPr>
              <a:t>Interacción </a:t>
            </a:r>
            <a:r>
              <a:rPr lang="es-CL" sz="2400" dirty="0">
                <a:solidFill>
                  <a:srgbClr val="B700FF"/>
                </a:solidFill>
                <a:latin typeface="Times New Roman" panose="02020603050405020304" pitchFamily="18" charset="0"/>
                <a:cs typeface="Times New Roman" panose="02020603050405020304" pitchFamily="18" charset="0"/>
              </a:rPr>
              <a:t>de Intercambio </a:t>
            </a:r>
            <a:r>
              <a:rPr lang="es-CL" sz="2400" dirty="0" smtClean="0">
                <a:solidFill>
                  <a:srgbClr val="B700FF"/>
                </a:solidFill>
                <a:latin typeface="Times New Roman" panose="02020603050405020304" pitchFamily="18" charset="0"/>
                <a:cs typeface="Times New Roman" panose="02020603050405020304" pitchFamily="18" charset="0"/>
              </a:rPr>
              <a:t>Cinético </a:t>
            </a:r>
            <a:r>
              <a:rPr lang="es-CL" sz="2400" dirty="0" smtClean="0">
                <a:solidFill>
                  <a:srgbClr val="0000FF"/>
                </a:solidFill>
                <a:latin typeface="Times New Roman" panose="02020603050405020304" pitchFamily="18" charset="0"/>
                <a:cs typeface="Times New Roman" panose="02020603050405020304" pitchFamily="18" charset="0"/>
              </a:rPr>
              <a:t>(“Aislante de Mott” y Modelo de Hubbard para el caso de un electrón por sitio de la red).</a:t>
            </a:r>
          </a:p>
          <a:p>
            <a:pPr marL="514350" indent="-514350">
              <a:buAutoNum type="romanUcParenBoth"/>
            </a:pPr>
            <a:r>
              <a:rPr lang="es-CL" sz="2400" dirty="0">
                <a:solidFill>
                  <a:srgbClr val="B700FF"/>
                </a:solidFill>
                <a:latin typeface="Times New Roman" panose="02020603050405020304" pitchFamily="18" charset="0"/>
                <a:cs typeface="Times New Roman" panose="02020603050405020304" pitchFamily="18" charset="0"/>
              </a:rPr>
              <a:t> Super-intercambio </a:t>
            </a:r>
            <a:r>
              <a:rPr lang="es-CL" sz="2400" dirty="0">
                <a:solidFill>
                  <a:srgbClr val="0000FF"/>
                </a:solidFill>
                <a:latin typeface="Times New Roman" panose="02020603050405020304" pitchFamily="18" charset="0"/>
                <a:cs typeface="Times New Roman" panose="02020603050405020304" pitchFamily="18" charset="0"/>
              </a:rPr>
              <a:t>en compuestos “Metal de Transición—No Metales” </a:t>
            </a:r>
            <a:r>
              <a:rPr lang="es-CL" sz="2200" dirty="0">
                <a:solidFill>
                  <a:srgbClr val="0000FF"/>
                </a:solidFill>
                <a:latin typeface="Times New Roman" panose="02020603050405020304" pitchFamily="18" charset="0"/>
                <a:cs typeface="Times New Roman" panose="02020603050405020304" pitchFamily="18" charset="0"/>
              </a:rPr>
              <a:t>(O, S, Se, F, Cl, Br, I, N,…)</a:t>
            </a:r>
            <a:r>
              <a:rPr lang="es-CL" sz="24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Acá la base conceptual es similar al “Intercambio Cinético”. </a:t>
            </a:r>
          </a:p>
          <a:p>
            <a:pPr marL="514350" indent="-514350">
              <a:buAutoNum type="romanUcParenBoth"/>
            </a:pPr>
            <a:r>
              <a:rPr lang="es-CL" sz="2000" dirty="0">
                <a:solidFill>
                  <a:srgbClr val="B700FF"/>
                </a:solidFill>
                <a:latin typeface="Times New Roman" panose="02020603050405020304" pitchFamily="18" charset="0"/>
                <a:cs typeface="Times New Roman" panose="02020603050405020304" pitchFamily="18" charset="0"/>
              </a:rPr>
              <a:t> </a:t>
            </a:r>
            <a:r>
              <a:rPr lang="es-CL" sz="2200" dirty="0">
                <a:solidFill>
                  <a:srgbClr val="B700FF"/>
                </a:solidFill>
                <a:latin typeface="Times New Roman" panose="02020603050405020304" pitchFamily="18" charset="0"/>
                <a:cs typeface="Times New Roman" panose="02020603050405020304" pitchFamily="18" charset="0"/>
              </a:rPr>
              <a:t>Ferromagnetismo en Metales </a:t>
            </a:r>
            <a:r>
              <a:rPr lang="es-CL" sz="2200" dirty="0">
                <a:solidFill>
                  <a:srgbClr val="0000FF"/>
                </a:solidFill>
                <a:latin typeface="Times New Roman" panose="02020603050405020304" pitchFamily="18" charset="0"/>
                <a:cs typeface="Times New Roman" panose="02020603050405020304" pitchFamily="18" charset="0"/>
              </a:rPr>
              <a:t>(modelo muy simplificado).</a:t>
            </a:r>
            <a:endParaRPr lang="es-CL" sz="2200" dirty="0">
              <a:solidFill>
                <a:srgbClr val="B700FF"/>
              </a:solidFill>
              <a:latin typeface="Times New Roman" panose="02020603050405020304" pitchFamily="18" charset="0"/>
              <a:cs typeface="Times New Roman" panose="02020603050405020304" pitchFamily="18" charset="0"/>
            </a:endParaRPr>
          </a:p>
          <a:p>
            <a:pPr marL="514350" indent="-514350">
              <a:buAutoNum type="romanUcParenBoth"/>
            </a:pPr>
            <a:r>
              <a:rPr lang="es-CL" sz="2200" dirty="0">
                <a:solidFill>
                  <a:srgbClr val="B700FF"/>
                </a:solidFill>
                <a:latin typeface="Times New Roman" panose="02020603050405020304" pitchFamily="18" charset="0"/>
                <a:cs typeface="Times New Roman" panose="02020603050405020304" pitchFamily="18" charset="0"/>
              </a:rPr>
              <a:t>Interacción RKKY </a:t>
            </a:r>
            <a:r>
              <a:rPr lang="es-CL" sz="2200" dirty="0">
                <a:solidFill>
                  <a:srgbClr val="0000FF"/>
                </a:solidFill>
                <a:latin typeface="Times New Roman" panose="02020603050405020304" pitchFamily="18" charset="0"/>
                <a:cs typeface="Times New Roman" panose="02020603050405020304" pitchFamily="18" charset="0"/>
              </a:rPr>
              <a:t>(Ruderman-Kittel-Kasuya-Yosida).</a:t>
            </a:r>
          </a:p>
          <a:p>
            <a:pPr marL="514350" indent="-514350">
              <a:buFontTx/>
              <a:buAutoNum type="romanUcParenBoth"/>
            </a:pPr>
            <a:r>
              <a:rPr lang="es-CL" sz="2400" dirty="0" smtClean="0">
                <a:solidFill>
                  <a:srgbClr val="B700FF"/>
                </a:solidFill>
                <a:latin typeface="Times New Roman" panose="02020603050405020304" pitchFamily="18" charset="0"/>
                <a:cs typeface="Times New Roman" panose="02020603050405020304" pitchFamily="18" charset="0"/>
              </a:rPr>
              <a:t> Breve revisión de otros temas </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400" dirty="0">
                <a:solidFill>
                  <a:srgbClr val="0000FF"/>
                </a:solidFill>
                <a:latin typeface="Times New Roman" panose="02020603050405020304" pitchFamily="18" charset="0"/>
                <a:cs typeface="Times New Roman" panose="02020603050405020304" pitchFamily="18" charset="0"/>
              </a:rPr>
              <a:t>Interacción de Dzialoszynski-Moriya </a:t>
            </a:r>
            <a:r>
              <a:rPr lang="es-CL" sz="2400" dirty="0" smtClean="0">
                <a:solidFill>
                  <a:srgbClr val="0000FF"/>
                </a:solidFill>
                <a:latin typeface="Times New Roman" panose="02020603050405020304" pitchFamily="18" charset="0"/>
                <a:cs typeface="Times New Roman" panose="02020603050405020304" pitchFamily="18" charset="0"/>
              </a:rPr>
              <a:t>…)</a:t>
            </a:r>
            <a:endParaRPr lang="es-CL" sz="2400" dirty="0">
              <a:solidFill>
                <a:srgbClr val="0000FF"/>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0" y="4180344"/>
            <a:ext cx="12192000" cy="2677656"/>
          </a:xfrm>
          <a:prstGeom prst="rect">
            <a:avLst/>
          </a:prstGeom>
          <a:noFill/>
        </p:spPr>
        <p:txBody>
          <a:bodyPr wrap="square" rtlCol="0">
            <a:spAutoFit/>
          </a:bodyPr>
          <a:lstStyle/>
          <a:p>
            <a:r>
              <a:rPr lang="es-CL" sz="800" dirty="0" smtClean="0">
                <a:solidFill>
                  <a:srgbClr val="0000FF"/>
                </a:solidFill>
                <a:latin typeface="Times New Roman" panose="02020603050405020304" pitchFamily="18" charset="0"/>
                <a:cs typeface="Times New Roman" panose="02020603050405020304" pitchFamily="18" charset="0"/>
              </a:rPr>
              <a:t>*********************************************************************************************************************************************************************************************************************</a:t>
            </a:r>
          </a:p>
          <a:p>
            <a:r>
              <a:rPr lang="es-CL" sz="2000" dirty="0" smtClean="0">
                <a:solidFill>
                  <a:srgbClr val="0000FF"/>
                </a:solidFill>
                <a:latin typeface="Times New Roman" panose="02020603050405020304" pitchFamily="18" charset="0"/>
                <a:cs typeface="Times New Roman" panose="02020603050405020304" pitchFamily="18" charset="0"/>
              </a:rPr>
              <a:t>Terminado estos aspectos fundamentales del Magnetismo, se abordan temas más particulares, como:</a:t>
            </a:r>
          </a:p>
          <a:p>
            <a:r>
              <a:rPr lang="es-CL" sz="2000" dirty="0" smtClean="0">
                <a:solidFill>
                  <a:srgbClr val="0000FF"/>
                </a:solidFill>
                <a:latin typeface="Times New Roman" panose="02020603050405020304" pitchFamily="18" charset="0"/>
                <a:cs typeface="Times New Roman" panose="02020603050405020304" pitchFamily="18" charset="0"/>
              </a:rPr>
              <a:t>&gt;&gt;Excitaciones de Magnones en Sistemas Ferromagnéticos, y criterio de estabilidad de tal orden.</a:t>
            </a:r>
          </a:p>
          <a:p>
            <a:r>
              <a:rPr lang="es-CL" sz="2000" dirty="0" smtClean="0">
                <a:solidFill>
                  <a:srgbClr val="0000FF"/>
                </a:solidFill>
                <a:latin typeface="Times New Roman" panose="02020603050405020304" pitchFamily="18" charset="0"/>
                <a:cs typeface="Times New Roman" panose="02020603050405020304" pitchFamily="18" charset="0"/>
              </a:rPr>
              <a:t>&gt;&gt; Iones de Transición y “Tierras Raras”; sus momentos magnéticos.</a:t>
            </a:r>
          </a:p>
          <a:p>
            <a:r>
              <a:rPr lang="es-CL" sz="2000" dirty="0" smtClean="0">
                <a:solidFill>
                  <a:srgbClr val="0000FF"/>
                </a:solidFill>
                <a:latin typeface="Times New Roman" panose="02020603050405020304" pitchFamily="18" charset="0"/>
                <a:cs typeface="Times New Roman" panose="02020603050405020304" pitchFamily="18" charset="0"/>
              </a:rPr>
              <a:t>&gt;&gt; Sistemas con interacciones magnéticas frustradas (Majumdar-Ghosh, modelos Dímero—Conector,…)</a:t>
            </a:r>
          </a:p>
          <a:p>
            <a:r>
              <a:rPr lang="es-CL" sz="2000" dirty="0" smtClean="0">
                <a:solidFill>
                  <a:srgbClr val="0000FF"/>
                </a:solidFill>
                <a:latin typeface="Times New Roman" panose="02020603050405020304" pitchFamily="18" charset="0"/>
                <a:cs typeface="Times New Roman" panose="02020603050405020304" pitchFamily="18" charset="0"/>
              </a:rPr>
              <a:t>&gt;&gt; Anisotropía del Campo Cristalino.</a:t>
            </a:r>
          </a:p>
          <a:p>
            <a:r>
              <a:rPr lang="es-CL" sz="2000" dirty="0" smtClean="0">
                <a:solidFill>
                  <a:srgbClr val="0000FF"/>
                </a:solidFill>
                <a:latin typeface="Times New Roman" panose="02020603050405020304" pitchFamily="18" charset="0"/>
                <a:cs typeface="Times New Roman" panose="02020603050405020304" pitchFamily="18" charset="0"/>
              </a:rPr>
              <a:t>&gt;&gt; Complejos de Transición; el caso de la Hemoglobina</a:t>
            </a:r>
          </a:p>
          <a:p>
            <a:r>
              <a:rPr lang="es-CL" sz="2000" dirty="0" smtClean="0">
                <a:solidFill>
                  <a:srgbClr val="0000FF"/>
                </a:solidFill>
                <a:latin typeface="Times New Roman" panose="02020603050405020304" pitchFamily="18" charset="0"/>
                <a:cs typeface="Times New Roman" panose="02020603050405020304" pitchFamily="18" charset="0"/>
              </a:rPr>
              <a:t>&gt;&gt; Distorsión de Jahn—Teller. </a:t>
            </a:r>
          </a:p>
          <a:p>
            <a:r>
              <a:rPr lang="es-CL" sz="2000" dirty="0" smtClean="0">
                <a:solidFill>
                  <a:srgbClr val="0000FF"/>
                </a:solidFill>
                <a:latin typeface="Times New Roman" panose="02020603050405020304" pitchFamily="18" charset="0"/>
                <a:cs typeface="Times New Roman" panose="02020603050405020304" pitchFamily="18" charset="0"/>
              </a:rPr>
              <a:t>&gt;&gt; Paradoja de Einstein-Podolsky-Rosen para spines; desigualdad de Bell y ausencia de “variables ocultas” en QM.</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230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450635" y="749647"/>
            <a:ext cx="6638584" cy="2322242"/>
          </a:xfrm>
          <a:prstGeom prst="rect">
            <a:avLst/>
          </a:prstGeom>
        </p:spPr>
      </p:pic>
      <p:sp>
        <p:nvSpPr>
          <p:cNvPr id="3" name="CuadroTexto 2"/>
          <p:cNvSpPr txBox="1"/>
          <p:nvPr/>
        </p:nvSpPr>
        <p:spPr>
          <a:xfrm>
            <a:off x="0" y="12858"/>
            <a:ext cx="12089219" cy="1046440"/>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Dicho modelo</a:t>
            </a:r>
            <a:r>
              <a:rPr lang="es-CL" sz="2200" dirty="0">
                <a:solidFill>
                  <a:srgbClr val="0000FF"/>
                </a:solidFill>
                <a:latin typeface="Times New Roman" panose="02020603050405020304" pitchFamily="18" charset="0"/>
                <a:cs typeface="Times New Roman" panose="02020603050405020304" pitchFamily="18" charset="0"/>
              </a:rPr>
              <a:t> considera </a:t>
            </a:r>
            <a:r>
              <a:rPr lang="es-CL" sz="2200" dirty="0" smtClean="0">
                <a:solidFill>
                  <a:srgbClr val="0000FF"/>
                </a:solidFill>
                <a:latin typeface="Times New Roman" panose="02020603050405020304" pitchFamily="18" charset="0"/>
                <a:cs typeface="Times New Roman" panose="02020603050405020304" pitchFamily="18" charset="0"/>
              </a:rPr>
              <a:t>un </a:t>
            </a:r>
            <a:r>
              <a:rPr lang="es-CL" sz="2200" dirty="0">
                <a:solidFill>
                  <a:srgbClr val="0000FF"/>
                </a:solidFill>
                <a:latin typeface="Times New Roman" panose="02020603050405020304" pitchFamily="18" charset="0"/>
                <a:cs typeface="Times New Roman" panose="02020603050405020304" pitchFamily="18" charset="0"/>
              </a:rPr>
              <a:t>solo estado por sitio de la red, y </a:t>
            </a:r>
            <a:r>
              <a:rPr lang="es-CL" sz="2200" dirty="0" smtClean="0">
                <a:solidFill>
                  <a:srgbClr val="0000FF"/>
                </a:solidFill>
                <a:latin typeface="Times New Roman" panose="02020603050405020304" pitchFamily="18" charset="0"/>
                <a:cs typeface="Times New Roman" panose="02020603050405020304" pitchFamily="18" charset="0"/>
              </a:rPr>
              <a:t>retiene únicamente la repulsión electrón-electrón</a:t>
            </a:r>
            <a:r>
              <a:rPr lang="es-CL" sz="2200" dirty="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U,</a:t>
            </a:r>
            <a:r>
              <a:rPr lang="es-CL" sz="2200" dirty="0">
                <a:solidFill>
                  <a:srgbClr val="0000FF"/>
                </a:solidFill>
                <a:latin typeface="Times New Roman" panose="02020603050405020304" pitchFamily="18" charset="0"/>
                <a:cs typeface="Times New Roman" panose="02020603050405020304" pitchFamily="18" charset="0"/>
              </a:rPr>
              <a:t> cuando ellos ocupan el mismo sitio</a:t>
            </a:r>
            <a:r>
              <a:rPr lang="es-CL" sz="2200" dirty="0" smtClean="0">
                <a:solidFill>
                  <a:srgbClr val="0000FF"/>
                </a:solidFill>
                <a:latin typeface="Times New Roman" panose="02020603050405020304" pitchFamily="18" charset="0"/>
                <a:cs typeface="Times New Roman" panose="02020603050405020304" pitchFamily="18" charset="0"/>
              </a:rPr>
              <a:t>.  Su forma concreta es:</a:t>
            </a:r>
            <a:endParaRPr lang="es-CL" sz="2200" dirty="0"/>
          </a:p>
          <a:p>
            <a:endParaRPr lang="es-CL" dirty="0"/>
          </a:p>
        </p:txBody>
      </p:sp>
      <p:pic>
        <p:nvPicPr>
          <p:cNvPr id="6" name="Imagen 5"/>
          <p:cNvPicPr>
            <a:picLocks noChangeAspect="1"/>
          </p:cNvPicPr>
          <p:nvPr/>
        </p:nvPicPr>
        <p:blipFill>
          <a:blip r:embed="rId3"/>
          <a:stretch>
            <a:fillRect/>
          </a:stretch>
        </p:blipFill>
        <p:spPr>
          <a:xfrm>
            <a:off x="75785" y="3071889"/>
            <a:ext cx="11937648" cy="1034785"/>
          </a:xfrm>
          <a:prstGeom prst="rect">
            <a:avLst/>
          </a:prstGeom>
        </p:spPr>
      </p:pic>
      <p:pic>
        <p:nvPicPr>
          <p:cNvPr id="9" name="Imagen 8"/>
          <p:cNvPicPr>
            <a:picLocks noChangeAspect="1"/>
          </p:cNvPicPr>
          <p:nvPr/>
        </p:nvPicPr>
        <p:blipFill>
          <a:blip r:embed="rId4"/>
          <a:stretch>
            <a:fillRect/>
          </a:stretch>
        </p:blipFill>
        <p:spPr>
          <a:xfrm>
            <a:off x="215151" y="5266201"/>
            <a:ext cx="11023463" cy="954788"/>
          </a:xfrm>
          <a:prstGeom prst="rect">
            <a:avLst/>
          </a:prstGeom>
        </p:spPr>
      </p:pic>
      <p:sp>
        <p:nvSpPr>
          <p:cNvPr id="10" name="CuadroTexto 9"/>
          <p:cNvSpPr txBox="1"/>
          <p:nvPr/>
        </p:nvSpPr>
        <p:spPr>
          <a:xfrm>
            <a:off x="75785" y="6328763"/>
            <a:ext cx="12116215" cy="430887"/>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Al aplicar el término cinético sobre este estado, generamos un sitio doblemente ocupado y otro vacío </a:t>
            </a:r>
            <a:endParaRPr lang="es-CL" sz="2200" dirty="0"/>
          </a:p>
        </p:txBody>
      </p:sp>
      <p:pic>
        <p:nvPicPr>
          <p:cNvPr id="11" name="Imagen 10"/>
          <p:cNvPicPr>
            <a:picLocks noChangeAspect="1"/>
          </p:cNvPicPr>
          <p:nvPr/>
        </p:nvPicPr>
        <p:blipFill>
          <a:blip r:embed="rId5"/>
          <a:stretch>
            <a:fillRect/>
          </a:stretch>
        </p:blipFill>
        <p:spPr>
          <a:xfrm>
            <a:off x="75785" y="4106674"/>
            <a:ext cx="12056859" cy="1051754"/>
          </a:xfrm>
          <a:prstGeom prst="rect">
            <a:avLst/>
          </a:prstGeom>
        </p:spPr>
      </p:pic>
    </p:spTree>
    <p:extLst>
      <p:ext uri="{BB962C8B-B14F-4D97-AF65-F5344CB8AC3E}">
        <p14:creationId xmlns:p14="http://schemas.microsoft.com/office/powerpoint/2010/main" val="38190044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6327" y="0"/>
            <a:ext cx="11823404" cy="461665"/>
          </a:xfrm>
          <a:prstGeom prst="rect">
            <a:avLst/>
          </a:prstGeom>
          <a:noFill/>
        </p:spPr>
        <p:txBody>
          <a:bodyPr wrap="square" rtlCol="0">
            <a:spAutoFit/>
          </a:bodyPr>
          <a:lstStyle/>
          <a:p>
            <a:r>
              <a:rPr lang="es-CL" sz="2400" dirty="0" smtClean="0">
                <a:solidFill>
                  <a:srgbClr val="0000FF"/>
                </a:solidFill>
                <a:latin typeface="Times New Roman" panose="02020603050405020304" pitchFamily="18" charset="0"/>
                <a:cs typeface="Times New Roman" panose="02020603050405020304" pitchFamily="18" charset="0"/>
              </a:rPr>
              <a:t>El Hamiltoniano del sistema es</a:t>
            </a:r>
            <a:endParaRPr lang="es-CL" sz="24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06328" y="461665"/>
            <a:ext cx="8676166" cy="1723231"/>
          </a:xfrm>
          <a:prstGeom prst="rect">
            <a:avLst/>
          </a:prstGeom>
        </p:spPr>
      </p:pic>
      <p:pic>
        <p:nvPicPr>
          <p:cNvPr id="6" name="Imagen 5"/>
          <p:cNvPicPr>
            <a:picLocks noChangeAspect="1"/>
          </p:cNvPicPr>
          <p:nvPr/>
        </p:nvPicPr>
        <p:blipFill>
          <a:blip r:embed="rId3"/>
          <a:stretch>
            <a:fillRect/>
          </a:stretch>
        </p:blipFill>
        <p:spPr>
          <a:xfrm>
            <a:off x="106327" y="2184896"/>
            <a:ext cx="6305106" cy="1360535"/>
          </a:xfrm>
          <a:prstGeom prst="rect">
            <a:avLst/>
          </a:prstGeom>
        </p:spPr>
      </p:pic>
      <p:pic>
        <p:nvPicPr>
          <p:cNvPr id="2" name="Imagen 1"/>
          <p:cNvPicPr>
            <a:picLocks noChangeAspect="1"/>
          </p:cNvPicPr>
          <p:nvPr/>
        </p:nvPicPr>
        <p:blipFill>
          <a:blip r:embed="rId4"/>
          <a:stretch>
            <a:fillRect/>
          </a:stretch>
        </p:blipFill>
        <p:spPr>
          <a:xfrm>
            <a:off x="106327" y="3562564"/>
            <a:ext cx="9703758" cy="811830"/>
          </a:xfrm>
          <a:prstGeom prst="rect">
            <a:avLst/>
          </a:prstGeom>
        </p:spPr>
      </p:pic>
      <p:pic>
        <p:nvPicPr>
          <p:cNvPr id="3" name="Imagen 2"/>
          <p:cNvPicPr>
            <a:picLocks noChangeAspect="1"/>
          </p:cNvPicPr>
          <p:nvPr/>
        </p:nvPicPr>
        <p:blipFill>
          <a:blip r:embed="rId5"/>
          <a:stretch>
            <a:fillRect/>
          </a:stretch>
        </p:blipFill>
        <p:spPr>
          <a:xfrm>
            <a:off x="0" y="4374394"/>
            <a:ext cx="11823971" cy="1252668"/>
          </a:xfrm>
          <a:prstGeom prst="rect">
            <a:avLst/>
          </a:prstGeom>
        </p:spPr>
      </p:pic>
      <p:pic>
        <p:nvPicPr>
          <p:cNvPr id="13" name="Imagen 12"/>
          <p:cNvPicPr>
            <a:picLocks noChangeAspect="1"/>
          </p:cNvPicPr>
          <p:nvPr/>
        </p:nvPicPr>
        <p:blipFill>
          <a:blip r:embed="rId6"/>
          <a:stretch>
            <a:fillRect/>
          </a:stretch>
        </p:blipFill>
        <p:spPr>
          <a:xfrm>
            <a:off x="4150752" y="5885529"/>
            <a:ext cx="7673219" cy="760801"/>
          </a:xfrm>
          <a:prstGeom prst="rect">
            <a:avLst/>
          </a:prstGeom>
        </p:spPr>
      </p:pic>
      <p:pic>
        <p:nvPicPr>
          <p:cNvPr id="14" name="Imagen 13"/>
          <p:cNvPicPr>
            <a:picLocks noChangeAspect="1"/>
          </p:cNvPicPr>
          <p:nvPr/>
        </p:nvPicPr>
        <p:blipFill>
          <a:blip r:embed="rId7"/>
          <a:stretch>
            <a:fillRect/>
          </a:stretch>
        </p:blipFill>
        <p:spPr>
          <a:xfrm>
            <a:off x="67230" y="5268661"/>
            <a:ext cx="7535049" cy="766797"/>
          </a:xfrm>
          <a:prstGeom prst="rect">
            <a:avLst/>
          </a:prstGeom>
        </p:spPr>
      </p:pic>
    </p:spTree>
    <p:extLst>
      <p:ext uri="{BB962C8B-B14F-4D97-AF65-F5344CB8AC3E}">
        <p14:creationId xmlns:p14="http://schemas.microsoft.com/office/powerpoint/2010/main" val="5836646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82694" y="-42530"/>
            <a:ext cx="10617733" cy="1256369"/>
          </a:xfrm>
          <a:prstGeom prst="rect">
            <a:avLst/>
          </a:prstGeom>
        </p:spPr>
      </p:pic>
      <p:pic>
        <p:nvPicPr>
          <p:cNvPr id="7" name="Imagen 6"/>
          <p:cNvPicPr>
            <a:picLocks noChangeAspect="1"/>
          </p:cNvPicPr>
          <p:nvPr/>
        </p:nvPicPr>
        <p:blipFill>
          <a:blip r:embed="rId3"/>
          <a:stretch>
            <a:fillRect/>
          </a:stretch>
        </p:blipFill>
        <p:spPr>
          <a:xfrm>
            <a:off x="246739" y="2945870"/>
            <a:ext cx="7188426" cy="669853"/>
          </a:xfrm>
          <a:prstGeom prst="rect">
            <a:avLst/>
          </a:prstGeom>
        </p:spPr>
      </p:pic>
      <p:sp>
        <p:nvSpPr>
          <p:cNvPr id="8" name="CuadroTexto 7"/>
          <p:cNvSpPr txBox="1"/>
          <p:nvPr/>
        </p:nvSpPr>
        <p:spPr>
          <a:xfrm>
            <a:off x="146567" y="4385972"/>
            <a:ext cx="11300469" cy="430887"/>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Minimizando respecto al spin total de cada dímero</a:t>
            </a:r>
            <a:r>
              <a:rPr lang="es-CL" sz="2200" dirty="0" smtClean="0">
                <a:solidFill>
                  <a:srgbClr val="0000FF"/>
                </a:solidFill>
                <a:latin typeface="Times New Roman" panose="02020603050405020304" pitchFamily="18" charset="0"/>
                <a:cs typeface="Times New Roman" panose="02020603050405020304" pitchFamily="18" charset="0"/>
              </a:rPr>
              <a:t>, </a:t>
            </a:r>
            <a:r>
              <a:rPr lang="en-US" sz="2200" dirty="0" smtClean="0">
                <a:solidFill>
                  <a:srgbClr val="0000FF"/>
                </a:solidFill>
                <a:sym typeface="Mathematica1" panose="05000502060100000001" pitchFamily="2" charset="2"/>
              </a:rPr>
              <a:t> </a:t>
            </a:r>
            <a:r>
              <a:rPr lang="es-CL" sz="2000" dirty="0" smtClean="0">
                <a:solidFill>
                  <a:srgbClr val="0000FF"/>
                </a:solidFill>
                <a:latin typeface="Times New Roman" panose="02020603050405020304" pitchFamily="18" charset="0"/>
                <a:cs typeface="Times New Roman" panose="02020603050405020304" pitchFamily="18" charset="0"/>
              </a:rPr>
              <a:t>, concluimos</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182693" y="1256369"/>
            <a:ext cx="11228219" cy="1742012"/>
          </a:xfrm>
          <a:prstGeom prst="rect">
            <a:avLst/>
          </a:prstGeom>
        </p:spPr>
      </p:pic>
      <p:pic>
        <p:nvPicPr>
          <p:cNvPr id="10" name="Imagen 9"/>
          <p:cNvPicPr>
            <a:picLocks noChangeAspect="1"/>
          </p:cNvPicPr>
          <p:nvPr/>
        </p:nvPicPr>
        <p:blipFill>
          <a:blip r:embed="rId5"/>
          <a:stretch>
            <a:fillRect/>
          </a:stretch>
        </p:blipFill>
        <p:spPr>
          <a:xfrm>
            <a:off x="246739" y="4883831"/>
            <a:ext cx="6007374" cy="623305"/>
          </a:xfrm>
          <a:prstGeom prst="rect">
            <a:avLst/>
          </a:prstGeom>
        </p:spPr>
      </p:pic>
      <p:pic>
        <p:nvPicPr>
          <p:cNvPr id="11" name="Imagen 10"/>
          <p:cNvPicPr>
            <a:picLocks noChangeAspect="1"/>
          </p:cNvPicPr>
          <p:nvPr/>
        </p:nvPicPr>
        <p:blipFill>
          <a:blip r:embed="rId6"/>
          <a:stretch>
            <a:fillRect/>
          </a:stretch>
        </p:blipFill>
        <p:spPr>
          <a:xfrm>
            <a:off x="204041" y="5507136"/>
            <a:ext cx="9533965" cy="564831"/>
          </a:xfrm>
          <a:prstGeom prst="rect">
            <a:avLst/>
          </a:prstGeom>
        </p:spPr>
      </p:pic>
      <p:pic>
        <p:nvPicPr>
          <p:cNvPr id="12" name="Imagen 11"/>
          <p:cNvPicPr>
            <a:picLocks noChangeAspect="1"/>
          </p:cNvPicPr>
          <p:nvPr/>
        </p:nvPicPr>
        <p:blipFill>
          <a:blip r:embed="rId7"/>
          <a:stretch>
            <a:fillRect/>
          </a:stretch>
        </p:blipFill>
        <p:spPr>
          <a:xfrm>
            <a:off x="204041" y="6071967"/>
            <a:ext cx="6050072" cy="712439"/>
          </a:xfrm>
          <a:prstGeom prst="rect">
            <a:avLst/>
          </a:prstGeom>
        </p:spPr>
      </p:pic>
      <p:sp>
        <p:nvSpPr>
          <p:cNvPr id="2" name="CuadroTexto 1"/>
          <p:cNvSpPr txBox="1"/>
          <p:nvPr/>
        </p:nvSpPr>
        <p:spPr>
          <a:xfrm>
            <a:off x="263565" y="3730029"/>
            <a:ext cx="11315291" cy="492443"/>
          </a:xfrm>
          <a:prstGeom prst="rect">
            <a:avLst/>
          </a:prstGeom>
          <a:noFill/>
        </p:spPr>
        <p:txBody>
          <a:bodyPr wrap="square" rtlCol="0">
            <a:spAutoFit/>
          </a:bodyPr>
          <a:lstStyle/>
          <a:p>
            <a:r>
              <a:rPr lang="es-CL" sz="2400" dirty="0" smtClean="0">
                <a:solidFill>
                  <a:srgbClr val="0000FF"/>
                </a:solidFill>
                <a:latin typeface="Times New Roman" panose="02020603050405020304" pitchFamily="18" charset="0"/>
                <a:cs typeface="Times New Roman" panose="02020603050405020304" pitchFamily="18" charset="0"/>
              </a:rPr>
              <a:t>Empezamos considerando el caso  </a:t>
            </a:r>
            <a:r>
              <a:rPr lang="es-CL" sz="2600" dirty="0" smtClean="0">
                <a:solidFill>
                  <a:srgbClr val="B700FF"/>
                </a:solidFill>
                <a:latin typeface="Times New Roman" panose="02020603050405020304" pitchFamily="18" charset="0"/>
                <a:cs typeface="Times New Roman" panose="02020603050405020304" pitchFamily="18" charset="0"/>
              </a:rPr>
              <a:t>J </a:t>
            </a:r>
            <a:r>
              <a:rPr lang="es-CL" sz="1600" dirty="0" smtClean="0">
                <a:solidFill>
                  <a:srgbClr val="B700FF"/>
                </a:solidFill>
                <a:latin typeface="Times New Roman" panose="02020603050405020304" pitchFamily="18" charset="0"/>
                <a:cs typeface="Times New Roman" panose="02020603050405020304" pitchFamily="18" charset="0"/>
              </a:rPr>
              <a:t>c</a:t>
            </a:r>
            <a:r>
              <a:rPr lang="es-CL" sz="2400" dirty="0" smtClean="0">
                <a:solidFill>
                  <a:srgbClr val="B700FF"/>
                </a:solidFill>
                <a:latin typeface="Times New Roman" panose="02020603050405020304" pitchFamily="18" charset="0"/>
                <a:cs typeface="Times New Roman" panose="02020603050405020304" pitchFamily="18" charset="0"/>
              </a:rPr>
              <a:t> &lt; 0 </a:t>
            </a:r>
            <a:r>
              <a:rPr lang="es-CL" sz="2200" dirty="0" smtClean="0">
                <a:solidFill>
                  <a:srgbClr val="0000FF"/>
                </a:solidFill>
                <a:latin typeface="Times New Roman" panose="02020603050405020304" pitchFamily="18" charset="0"/>
                <a:cs typeface="Times New Roman" panose="02020603050405020304" pitchFamily="18" charset="0"/>
              </a:rPr>
              <a:t>(acoplamiento dímero-conector </a:t>
            </a:r>
            <a:r>
              <a:rPr lang="es-CL" sz="2200" dirty="0" smtClean="0">
                <a:solidFill>
                  <a:srgbClr val="B700FF"/>
                </a:solidFill>
                <a:latin typeface="Times New Roman" panose="02020603050405020304" pitchFamily="18" charset="0"/>
                <a:cs typeface="Times New Roman" panose="02020603050405020304" pitchFamily="18" charset="0"/>
              </a:rPr>
              <a:t>ferromagnético</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400" dirty="0" smtClean="0">
                <a:solidFill>
                  <a:srgbClr val="0000FF"/>
                </a:solidFill>
                <a:latin typeface="Times New Roman" panose="02020603050405020304" pitchFamily="18" charset="0"/>
                <a:cs typeface="Times New Roman" panose="02020603050405020304" pitchFamily="18" charset="0"/>
              </a:rPr>
              <a:t> </a:t>
            </a:r>
            <a:endParaRPr lang="es-CL"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31804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6422" y="-22993"/>
            <a:ext cx="9067578" cy="1285702"/>
          </a:xfrm>
          <a:prstGeom prst="rect">
            <a:avLst/>
          </a:prstGeom>
        </p:spPr>
      </p:pic>
      <p:pic>
        <p:nvPicPr>
          <p:cNvPr id="2" name="Imagen 1"/>
          <p:cNvPicPr>
            <a:picLocks noChangeAspect="1"/>
          </p:cNvPicPr>
          <p:nvPr/>
        </p:nvPicPr>
        <p:blipFill>
          <a:blip r:embed="rId3"/>
          <a:stretch>
            <a:fillRect/>
          </a:stretch>
        </p:blipFill>
        <p:spPr>
          <a:xfrm>
            <a:off x="76422" y="1305239"/>
            <a:ext cx="4581525" cy="790575"/>
          </a:xfrm>
          <a:prstGeom prst="rect">
            <a:avLst/>
          </a:prstGeom>
        </p:spPr>
      </p:pic>
      <p:pic>
        <p:nvPicPr>
          <p:cNvPr id="3" name="Imagen 2"/>
          <p:cNvPicPr>
            <a:picLocks noChangeAspect="1"/>
          </p:cNvPicPr>
          <p:nvPr/>
        </p:nvPicPr>
        <p:blipFill>
          <a:blip r:embed="rId4"/>
          <a:stretch>
            <a:fillRect/>
          </a:stretch>
        </p:blipFill>
        <p:spPr>
          <a:xfrm>
            <a:off x="76422" y="2075749"/>
            <a:ext cx="8963025" cy="1685925"/>
          </a:xfrm>
          <a:prstGeom prst="rect">
            <a:avLst/>
          </a:prstGeom>
        </p:spPr>
      </p:pic>
      <p:pic>
        <p:nvPicPr>
          <p:cNvPr id="8" name="Imagen 7"/>
          <p:cNvPicPr>
            <a:picLocks noChangeAspect="1"/>
          </p:cNvPicPr>
          <p:nvPr/>
        </p:nvPicPr>
        <p:blipFill>
          <a:blip r:embed="rId5"/>
          <a:stretch>
            <a:fillRect/>
          </a:stretch>
        </p:blipFill>
        <p:spPr>
          <a:xfrm>
            <a:off x="317547" y="3761674"/>
            <a:ext cx="10602090" cy="2995071"/>
          </a:xfrm>
          <a:prstGeom prst="rect">
            <a:avLst/>
          </a:prstGeom>
        </p:spPr>
      </p:pic>
    </p:spTree>
    <p:extLst>
      <p:ext uri="{BB962C8B-B14F-4D97-AF65-F5344CB8AC3E}">
        <p14:creationId xmlns:p14="http://schemas.microsoft.com/office/powerpoint/2010/main" val="429246708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4428" y="138223"/>
            <a:ext cx="11919098" cy="707886"/>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Puesto que en este caso, </a:t>
            </a:r>
            <a:r>
              <a:rPr lang="en-US" sz="2000" dirty="0">
                <a:solidFill>
                  <a:srgbClr val="0000FF"/>
                </a:solidFill>
                <a:latin typeface="Times New Roman" panose="02020603050405020304" pitchFamily="18" charset="0"/>
                <a:cs typeface="Times New Roman" panose="02020603050405020304" pitchFamily="18" charset="0"/>
              </a:rPr>
              <a:t>2 </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000" dirty="0">
                <a:solidFill>
                  <a:srgbClr val="0000FF"/>
                </a:solidFill>
                <a:latin typeface="Times New Roman" panose="02020603050405020304" pitchFamily="18" charset="0"/>
                <a:cs typeface="Times New Roman" panose="02020603050405020304" pitchFamily="18" charset="0"/>
              </a:rPr>
              <a:t> |J</a:t>
            </a:r>
            <a:r>
              <a:rPr lang="en-US" sz="2000" baseline="-25000" dirty="0">
                <a:solidFill>
                  <a:srgbClr val="0000FF"/>
                </a:solidFill>
                <a:latin typeface="Times New Roman" panose="02020603050405020304" pitchFamily="18" charset="0"/>
                <a:cs typeface="Times New Roman" panose="02020603050405020304" pitchFamily="18" charset="0"/>
              </a:rPr>
              <a:t> c</a:t>
            </a:r>
            <a:r>
              <a:rPr lang="en-US" sz="2000" dirty="0">
                <a:solidFill>
                  <a:srgbClr val="0000FF"/>
                </a:solidFill>
                <a:latin typeface="Times New Roman" panose="02020603050405020304" pitchFamily="18" charset="0"/>
                <a:cs typeface="Times New Roman" panose="02020603050405020304" pitchFamily="18" charset="0"/>
              </a:rPr>
              <a:t>| &lt; J</a:t>
            </a:r>
            <a:r>
              <a:rPr lang="en-US" sz="2000" baseline="-25000" dirty="0">
                <a:solidFill>
                  <a:srgbClr val="0000FF"/>
                </a:solidFill>
                <a:latin typeface="Times New Roman" panose="02020603050405020304" pitchFamily="18" charset="0"/>
                <a:cs typeface="Times New Roman" panose="02020603050405020304" pitchFamily="18" charset="0"/>
              </a:rPr>
              <a:t> </a:t>
            </a:r>
            <a:r>
              <a:rPr lang="en-US" sz="2000" baseline="-25000" dirty="0" smtClean="0">
                <a:solidFill>
                  <a:srgbClr val="0000FF"/>
                </a:solidFill>
                <a:latin typeface="Times New Roman" panose="02020603050405020304" pitchFamily="18" charset="0"/>
                <a:cs typeface="Times New Roman" panose="02020603050405020304" pitchFamily="18" charset="0"/>
              </a:rPr>
              <a:t>d </a:t>
            </a:r>
            <a:r>
              <a:rPr lang="es-CL" sz="1600" dirty="0" smtClean="0">
                <a:solidFill>
                  <a:srgbClr val="0000FF"/>
                </a:solidFill>
                <a:latin typeface="Times New Roman" panose="02020603050405020304" pitchFamily="18" charset="0"/>
                <a:cs typeface="Times New Roman" panose="02020603050405020304" pitchFamily="18" charset="0"/>
              </a:rPr>
              <a:t>,</a:t>
            </a:r>
            <a:r>
              <a:rPr lang="es-CL" sz="2000" dirty="0" smtClean="0">
                <a:solidFill>
                  <a:srgbClr val="0000FF"/>
                </a:solidFill>
                <a:latin typeface="Times New Roman" panose="02020603050405020304" pitchFamily="18" charset="0"/>
                <a:cs typeface="Times New Roman" panose="02020603050405020304" pitchFamily="18" charset="0"/>
              </a:rPr>
              <a:t> la degeneración del estado base es exponencial en el número de celdas, N, entonces la entropía a T = 0 °K  es finita,</a:t>
            </a:r>
            <a:endParaRPr lang="es-CL" sz="1600"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148856" y="761048"/>
            <a:ext cx="8495414" cy="577753"/>
          </a:xfrm>
          <a:prstGeom prst="rect">
            <a:avLst/>
          </a:prstGeom>
        </p:spPr>
      </p:pic>
      <p:sp>
        <p:nvSpPr>
          <p:cNvPr id="8" name="CuadroTexto 7"/>
          <p:cNvSpPr txBox="1"/>
          <p:nvPr/>
        </p:nvSpPr>
        <p:spPr>
          <a:xfrm>
            <a:off x="244549" y="1338801"/>
            <a:ext cx="11748977" cy="738664"/>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Esta violación de la </a:t>
            </a:r>
            <a:r>
              <a:rPr lang="es-CL" sz="2200" i="1" dirty="0" smtClean="0">
                <a:solidFill>
                  <a:srgbClr val="B700FF"/>
                </a:solidFill>
                <a:latin typeface="Times New Roman" panose="02020603050405020304" pitchFamily="18" charset="0"/>
                <a:cs typeface="Times New Roman" panose="02020603050405020304" pitchFamily="18" charset="0"/>
              </a:rPr>
              <a:t>“Tercera Ley de la Termodinámica”</a:t>
            </a:r>
            <a:r>
              <a:rPr lang="es-CL" sz="2000" dirty="0" smtClean="0">
                <a:solidFill>
                  <a:srgbClr val="0000FF"/>
                </a:solidFill>
                <a:latin typeface="Times New Roman" panose="02020603050405020304" pitchFamily="18" charset="0"/>
                <a:cs typeface="Times New Roman" panose="02020603050405020304" pitchFamily="18" charset="0"/>
              </a:rPr>
              <a:t> se presenta en algunos sistemas de spin antiferromagnéticos, como el presente, o “Hielos de Spin” (redes tipo </a:t>
            </a:r>
            <a:r>
              <a:rPr lang="es-CL" sz="2000" smtClean="0">
                <a:solidFill>
                  <a:srgbClr val="0000FF"/>
                </a:solidFill>
                <a:latin typeface="Times New Roman" panose="02020603050405020304" pitchFamily="18" charset="0"/>
                <a:cs typeface="Times New Roman" panose="02020603050405020304" pitchFamily="18" charset="0"/>
              </a:rPr>
              <a:t>“piro-cloros”),… </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2" name="CuadroTexto 1"/>
          <p:cNvSpPr txBox="1"/>
          <p:nvPr/>
        </p:nvSpPr>
        <p:spPr>
          <a:xfrm>
            <a:off x="244549" y="2077466"/>
            <a:ext cx="11748977" cy="1877437"/>
          </a:xfrm>
          <a:prstGeom prst="rect">
            <a:avLst/>
          </a:prstGeom>
          <a:noFill/>
        </p:spPr>
        <p:txBody>
          <a:bodyPr wrap="square" rtlCol="0">
            <a:spAutoFit/>
          </a:bodyPr>
          <a:lstStyle/>
          <a:p>
            <a:r>
              <a:rPr lang="es-CL" sz="2800" u="sng" dirty="0" smtClean="0">
                <a:solidFill>
                  <a:srgbClr val="0000FF"/>
                </a:solidFill>
                <a:latin typeface="Times New Roman" panose="02020603050405020304" pitchFamily="18" charset="0"/>
                <a:cs typeface="Times New Roman" panose="02020603050405020304" pitchFamily="18" charset="0"/>
              </a:rPr>
              <a:t>Acción de un campo magnético-</a:t>
            </a:r>
          </a:p>
          <a:p>
            <a:r>
              <a:rPr lang="es-CL" sz="2200" dirty="0" smtClean="0">
                <a:solidFill>
                  <a:srgbClr val="0000FF"/>
                </a:solidFill>
                <a:latin typeface="Times New Roman" panose="02020603050405020304" pitchFamily="18" charset="0"/>
                <a:cs typeface="Times New Roman" panose="02020603050405020304" pitchFamily="18" charset="0"/>
              </a:rPr>
              <a:t>Un campo magnético se acopla, tanto con el spin total de los dímeros, como de los conectores</a:t>
            </a:r>
            <a:r>
              <a:rPr lang="es-CL" sz="2000" dirty="0" smtClean="0">
                <a:solidFill>
                  <a:srgbClr val="0000FF"/>
                </a:solidFill>
                <a:latin typeface="Times New Roman" panose="02020603050405020304" pitchFamily="18" charset="0"/>
                <a:cs typeface="Times New Roman" panose="02020603050405020304" pitchFamily="18" charset="0"/>
              </a:rPr>
              <a:t>.         </a:t>
            </a:r>
          </a:p>
          <a:p>
            <a:r>
              <a:rPr lang="es-CL" sz="2200" dirty="0" smtClean="0">
                <a:solidFill>
                  <a:srgbClr val="0000FF"/>
                </a:solidFill>
                <a:latin typeface="Times New Roman" panose="02020603050405020304" pitchFamily="18" charset="0"/>
                <a:cs typeface="Times New Roman" panose="02020603050405020304" pitchFamily="18" charset="0"/>
              </a:rPr>
              <a:t>A </a:t>
            </a:r>
            <a:r>
              <a:rPr lang="es-CL" sz="2200" dirty="0">
                <a:solidFill>
                  <a:srgbClr val="0000FF"/>
                </a:solidFill>
                <a:latin typeface="Times New Roman" panose="02020603050405020304" pitchFamily="18" charset="0"/>
                <a:cs typeface="Times New Roman" panose="02020603050405020304" pitchFamily="18" charset="0"/>
              </a:rPr>
              <a:t>temperatura T= 0 °K los momentos magnéticos “libres” se polarizan en la dirección del campo magnético, lo que remueve la degeneración de los conectores. Tomando todos  los dímeros con spin total </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fijo,</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tenemos el estado </a:t>
            </a:r>
            <a:r>
              <a:rPr lang="es-CL" sz="2200" dirty="0" smtClean="0">
                <a:solidFill>
                  <a:srgbClr val="0000FF"/>
                </a:solidFill>
                <a:latin typeface="Times New Roman" panose="02020603050405020304" pitchFamily="18" charset="0"/>
                <a:cs typeface="Times New Roman" panose="02020603050405020304" pitchFamily="18" charset="0"/>
              </a:rPr>
              <a:t>del sistema:</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3"/>
          <a:stretch>
            <a:fillRect/>
          </a:stretch>
        </p:blipFill>
        <p:spPr>
          <a:xfrm>
            <a:off x="5365854" y="3608299"/>
            <a:ext cx="5075360" cy="853514"/>
          </a:xfrm>
          <a:prstGeom prst="rect">
            <a:avLst/>
          </a:prstGeom>
        </p:spPr>
      </p:pic>
      <p:pic>
        <p:nvPicPr>
          <p:cNvPr id="14" name="Imagen 13"/>
          <p:cNvPicPr>
            <a:picLocks noChangeAspect="1"/>
          </p:cNvPicPr>
          <p:nvPr/>
        </p:nvPicPr>
        <p:blipFill>
          <a:blip r:embed="rId4"/>
          <a:stretch>
            <a:fillRect/>
          </a:stretch>
        </p:blipFill>
        <p:spPr>
          <a:xfrm>
            <a:off x="0" y="5485736"/>
            <a:ext cx="11612737" cy="1265938"/>
          </a:xfrm>
          <a:prstGeom prst="rect">
            <a:avLst/>
          </a:prstGeom>
        </p:spPr>
      </p:pic>
      <p:pic>
        <p:nvPicPr>
          <p:cNvPr id="5" name="Imagen 4"/>
          <p:cNvPicPr>
            <a:picLocks noChangeAspect="1"/>
          </p:cNvPicPr>
          <p:nvPr/>
        </p:nvPicPr>
        <p:blipFill>
          <a:blip r:embed="rId5"/>
          <a:stretch>
            <a:fillRect/>
          </a:stretch>
        </p:blipFill>
        <p:spPr>
          <a:xfrm>
            <a:off x="148856" y="4443859"/>
            <a:ext cx="9148979" cy="1041877"/>
          </a:xfrm>
          <a:prstGeom prst="rect">
            <a:avLst/>
          </a:prstGeom>
        </p:spPr>
      </p:pic>
    </p:spTree>
    <p:extLst>
      <p:ext uri="{BB962C8B-B14F-4D97-AF65-F5344CB8AC3E}">
        <p14:creationId xmlns:p14="http://schemas.microsoft.com/office/powerpoint/2010/main" val="321970640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3665" y="1537422"/>
            <a:ext cx="11856675" cy="1154162"/>
          </a:xfrm>
          <a:prstGeom prst="rect">
            <a:avLst/>
          </a:prstGeom>
          <a:noFill/>
        </p:spPr>
        <p:txBody>
          <a:bodyPr wrap="square" rtlCol="0">
            <a:spAutoFit/>
          </a:bodyPr>
          <a:lstStyle/>
          <a:p>
            <a:r>
              <a:rPr lang="es-CL" sz="2100" dirty="0" smtClean="0">
                <a:solidFill>
                  <a:srgbClr val="0000FF"/>
                </a:solidFill>
                <a:latin typeface="Times New Roman" panose="02020603050405020304" pitchFamily="18" charset="0"/>
                <a:cs typeface="Times New Roman" panose="02020603050405020304" pitchFamily="18" charset="0"/>
              </a:rPr>
              <a:t>Recordar que estamos considerando un acoplamiento dímero-conector ferromagnético:</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B700FF"/>
                </a:solidFill>
                <a:latin typeface="Times New Roman" panose="02020603050405020304" pitchFamily="18" charset="0"/>
                <a:cs typeface="Times New Roman" panose="02020603050405020304" pitchFamily="18" charset="0"/>
              </a:rPr>
              <a:t>J</a:t>
            </a:r>
            <a:r>
              <a:rPr lang="es-CL" sz="2200" baseline="-25000" dirty="0">
                <a:solidFill>
                  <a:srgbClr val="B700FF"/>
                </a:solidFill>
                <a:latin typeface="Times New Roman" panose="02020603050405020304" pitchFamily="18" charset="0"/>
                <a:cs typeface="Times New Roman" panose="02020603050405020304" pitchFamily="18" charset="0"/>
              </a:rPr>
              <a:t> d </a:t>
            </a:r>
            <a:r>
              <a:rPr lang="es-CL" sz="2200" dirty="0">
                <a:solidFill>
                  <a:srgbClr val="B700FF"/>
                </a:solidFill>
                <a:latin typeface="Times New Roman" panose="02020603050405020304" pitchFamily="18" charset="0"/>
                <a:cs typeface="Times New Roman" panose="02020603050405020304" pitchFamily="18" charset="0"/>
              </a:rPr>
              <a:t>&gt; 0</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200" dirty="0" smtClean="0">
                <a:solidFill>
                  <a:srgbClr val="B7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e</a:t>
            </a:r>
            <a:r>
              <a:rPr lang="es-CL" sz="2200" dirty="0" smtClean="0">
                <a:solidFill>
                  <a:srgbClr val="B7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intra-dímero antiferro</a:t>
            </a:r>
            <a:r>
              <a:rPr lang="es-CL" sz="2200" dirty="0" smtClean="0">
                <a:solidFill>
                  <a:srgbClr val="B700FF"/>
                </a:solidFill>
                <a:latin typeface="Times New Roman" panose="02020603050405020304" pitchFamily="18" charset="0"/>
                <a:cs typeface="Times New Roman" panose="02020603050405020304" pitchFamily="18" charset="0"/>
              </a:rPr>
              <a:t> </a:t>
            </a:r>
            <a:r>
              <a:rPr lang="es-CL" sz="2200" dirty="0">
                <a:solidFill>
                  <a:srgbClr val="B700FF"/>
                </a:solidFill>
                <a:latin typeface="Times New Roman" panose="02020603050405020304" pitchFamily="18" charset="0"/>
                <a:cs typeface="Times New Roman" panose="02020603050405020304" pitchFamily="18" charset="0"/>
              </a:rPr>
              <a:t>J</a:t>
            </a:r>
            <a:r>
              <a:rPr lang="es-CL" sz="2200" baseline="-25000" dirty="0">
                <a:solidFill>
                  <a:srgbClr val="B700FF"/>
                </a:solidFill>
                <a:latin typeface="Times New Roman" panose="02020603050405020304" pitchFamily="18" charset="0"/>
                <a:cs typeface="Times New Roman" panose="02020603050405020304" pitchFamily="18" charset="0"/>
              </a:rPr>
              <a:t> c </a:t>
            </a:r>
            <a:r>
              <a:rPr lang="es-CL" sz="2200" dirty="0">
                <a:solidFill>
                  <a:srgbClr val="B700FF"/>
                </a:solidFill>
                <a:latin typeface="Times New Roman" panose="02020603050405020304" pitchFamily="18" charset="0"/>
                <a:cs typeface="Times New Roman" panose="02020603050405020304" pitchFamily="18" charset="0"/>
              </a:rPr>
              <a:t>&lt; </a:t>
            </a:r>
            <a:r>
              <a:rPr lang="es-CL" sz="2200" dirty="0" smtClean="0">
                <a:solidFill>
                  <a:srgbClr val="B700FF"/>
                </a:solidFill>
                <a:latin typeface="Times New Roman" panose="02020603050405020304" pitchFamily="18" charset="0"/>
                <a:cs typeface="Times New Roman" panose="02020603050405020304" pitchFamily="18" charset="0"/>
              </a:rPr>
              <a:t>0</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400" dirty="0" smtClean="0">
                <a:latin typeface="Times New Roman" panose="02020603050405020304" pitchFamily="18" charset="0"/>
                <a:cs typeface="Times New Roman" panose="02020603050405020304" pitchFamily="18" charset="0"/>
              </a:rPr>
              <a:t> </a:t>
            </a:r>
            <a:r>
              <a:rPr lang="es-CL" sz="2100" dirty="0" smtClean="0">
                <a:solidFill>
                  <a:srgbClr val="0000FF"/>
                </a:solidFill>
                <a:latin typeface="Times New Roman" panose="02020603050405020304" pitchFamily="18" charset="0"/>
                <a:cs typeface="Times New Roman" panose="02020603050405020304" pitchFamily="18" charset="0"/>
              </a:rPr>
              <a:t>caso al que corresponde el gráfico adjunto de magnetización versus campo magnético. Notar que cada escalón de la magnetización corresponde a un particular spin total de los dímeros.</a:t>
            </a:r>
            <a:endParaRPr lang="es-CL" sz="21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16881" y="521766"/>
            <a:ext cx="10409083" cy="576780"/>
          </a:xfrm>
          <a:prstGeom prst="rect">
            <a:avLst/>
          </a:prstGeom>
        </p:spPr>
      </p:pic>
      <p:pic>
        <p:nvPicPr>
          <p:cNvPr id="7" name="Imagen 6"/>
          <p:cNvPicPr>
            <a:picLocks noChangeAspect="1"/>
          </p:cNvPicPr>
          <p:nvPr/>
        </p:nvPicPr>
        <p:blipFill>
          <a:blip r:embed="rId3"/>
          <a:stretch>
            <a:fillRect/>
          </a:stretch>
        </p:blipFill>
        <p:spPr>
          <a:xfrm>
            <a:off x="206509" y="82890"/>
            <a:ext cx="6857432" cy="438876"/>
          </a:xfrm>
          <a:prstGeom prst="rect">
            <a:avLst/>
          </a:prstGeom>
        </p:spPr>
      </p:pic>
      <p:pic>
        <p:nvPicPr>
          <p:cNvPr id="8" name="Imagen 7"/>
          <p:cNvPicPr>
            <a:picLocks noChangeAspect="1"/>
          </p:cNvPicPr>
          <p:nvPr/>
        </p:nvPicPr>
        <p:blipFill>
          <a:blip r:embed="rId4"/>
          <a:stretch>
            <a:fillRect/>
          </a:stretch>
        </p:blipFill>
        <p:spPr>
          <a:xfrm>
            <a:off x="116881" y="999293"/>
            <a:ext cx="6675026" cy="403766"/>
          </a:xfrm>
          <a:prstGeom prst="rect">
            <a:avLst/>
          </a:prstGeom>
        </p:spPr>
      </p:pic>
      <p:pic>
        <p:nvPicPr>
          <p:cNvPr id="9" name="Imagen 8"/>
          <p:cNvPicPr>
            <a:picLocks noChangeAspect="1"/>
          </p:cNvPicPr>
          <p:nvPr/>
        </p:nvPicPr>
        <p:blipFill>
          <a:blip r:embed="rId5"/>
          <a:stretch>
            <a:fillRect/>
          </a:stretch>
        </p:blipFill>
        <p:spPr>
          <a:xfrm>
            <a:off x="206509" y="2825947"/>
            <a:ext cx="11753831" cy="3906501"/>
          </a:xfrm>
          <a:prstGeom prst="rect">
            <a:avLst/>
          </a:prstGeom>
        </p:spPr>
      </p:pic>
    </p:spTree>
    <p:extLst>
      <p:ext uri="{BB962C8B-B14F-4D97-AF65-F5344CB8AC3E}">
        <p14:creationId xmlns:p14="http://schemas.microsoft.com/office/powerpoint/2010/main" val="16484882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2019" y="202019"/>
            <a:ext cx="11770241" cy="1815882"/>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Cadena Dímero—Conector, con ambas interacciones Antiferro</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J</a:t>
            </a:r>
            <a:r>
              <a:rPr lang="es-CL" sz="1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c</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&gt; </a:t>
            </a:r>
            <a:r>
              <a:rPr lang="es-CL" sz="2400" dirty="0" smtClean="0">
                <a:solidFill>
                  <a:srgbClr val="0000FF"/>
                </a:solidFill>
                <a:latin typeface="Times New Roman" panose="02020603050405020304" pitchFamily="18" charset="0"/>
                <a:cs typeface="Times New Roman" panose="02020603050405020304" pitchFamily="18" charset="0"/>
              </a:rPr>
              <a:t>0</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J</a:t>
            </a:r>
            <a:r>
              <a:rPr lang="es-CL" sz="1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d</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&gt; </a:t>
            </a:r>
            <a:r>
              <a:rPr lang="es-CL" sz="2400" dirty="0" smtClean="0">
                <a:solidFill>
                  <a:srgbClr val="0000FF"/>
                </a:solidFill>
                <a:latin typeface="Times New Roman" panose="02020603050405020304" pitchFamily="18" charset="0"/>
                <a:cs typeface="Times New Roman" panose="02020603050405020304" pitchFamily="18" charset="0"/>
              </a:rPr>
              <a:t>0.</a:t>
            </a:r>
          </a:p>
          <a:p>
            <a:r>
              <a:rPr lang="es-CL" sz="2200" dirty="0" smtClean="0">
                <a:solidFill>
                  <a:srgbClr val="0000FF"/>
                </a:solidFill>
                <a:latin typeface="Times New Roman" panose="02020603050405020304" pitchFamily="18" charset="0"/>
                <a:cs typeface="Times New Roman" panose="02020603050405020304" pitchFamily="18" charset="0"/>
              </a:rPr>
              <a:t>Ahora la situación se torna más compleja, pero al mismo tiempo interesante: puede romperse la simetría de translación espacial, apareciendo estados con diferente periodicidad espacial.  Consideraremos sólo el caso de dos spines </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1</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  en cada dímero, de modo que el spin total de un dímero sólo puede tomar los valores: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4761760" y="1649441"/>
            <a:ext cx="5916253" cy="636559"/>
          </a:xfrm>
          <a:prstGeom prst="rect">
            <a:avLst/>
          </a:prstGeom>
        </p:spPr>
      </p:pic>
      <p:sp>
        <p:nvSpPr>
          <p:cNvPr id="6" name="CuadroTexto 5"/>
          <p:cNvSpPr txBox="1"/>
          <p:nvPr/>
        </p:nvSpPr>
        <p:spPr>
          <a:xfrm>
            <a:off x="0" y="2258873"/>
            <a:ext cx="11972260" cy="1138773"/>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Notemos que</a:t>
            </a:r>
            <a:r>
              <a:rPr lang="es-CL" sz="2200" dirty="0" smtClean="0">
                <a:solidFill>
                  <a:srgbClr val="0000FF"/>
                </a:solidFill>
                <a:latin typeface="Times New Roman" panose="02020603050405020304" pitchFamily="18" charset="0"/>
                <a:cs typeface="Times New Roman" panose="02020603050405020304" pitchFamily="18" charset="0"/>
              </a:rPr>
              <a:t>, si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i="1" baseline="-25000" dirty="0">
                <a:solidFill>
                  <a:srgbClr val="0000FF"/>
                </a:solidFill>
                <a:latin typeface="Times New Roman" panose="02020603050405020304" pitchFamily="18" charset="0"/>
                <a:cs typeface="Times New Roman" panose="02020603050405020304" pitchFamily="18" charset="0"/>
              </a:rPr>
              <a:t>i  </a:t>
            </a:r>
            <a:r>
              <a:rPr lang="es-CL" sz="2200" dirty="0">
                <a:solidFill>
                  <a:srgbClr val="0000FF"/>
                </a:solidFill>
                <a:latin typeface="Times New Roman" panose="02020603050405020304" pitchFamily="18" charset="0"/>
                <a:cs typeface="Times New Roman" panose="02020603050405020304" pitchFamily="18" charset="0"/>
              </a:rPr>
              <a:t>= 0</a:t>
            </a:r>
            <a:r>
              <a:rPr lang="es-CL" sz="2200" dirty="0" smtClean="0">
                <a:solidFill>
                  <a:srgbClr val="0000FF"/>
                </a:solidFill>
                <a:latin typeface="Times New Roman" panose="02020603050405020304" pitchFamily="18" charset="0"/>
                <a:cs typeface="Times New Roman" panose="02020603050405020304" pitchFamily="18" charset="0"/>
              </a:rPr>
              <a:t>, se interrumpe la interacción entre las zonas de la cadena  </a:t>
            </a:r>
            <a:r>
              <a:rPr lang="es-CL" sz="2400" i="1" dirty="0" smtClean="0">
                <a:solidFill>
                  <a:srgbClr val="0000FF"/>
                </a:solidFill>
                <a:latin typeface="Times New Roman" panose="02020603050405020304" pitchFamily="18" charset="0"/>
                <a:cs typeface="Times New Roman" panose="02020603050405020304" pitchFamily="18" charset="0"/>
              </a:rPr>
              <a:t>n </a:t>
            </a:r>
            <a:r>
              <a:rPr lang="es-CL" sz="2000" dirty="0" smtClean="0">
                <a:solidFill>
                  <a:srgbClr val="0000FF"/>
                </a:solidFill>
                <a:latin typeface="Times New Roman" panose="02020603050405020304" pitchFamily="18" charset="0"/>
                <a:cs typeface="Times New Roman" panose="02020603050405020304" pitchFamily="18" charset="0"/>
              </a:rPr>
              <a:t>&lt; </a:t>
            </a:r>
            <a:r>
              <a:rPr lang="es-CL" sz="2400" i="1" dirty="0" smtClean="0">
                <a:solidFill>
                  <a:srgbClr val="0000FF"/>
                </a:solidFill>
                <a:latin typeface="Times New Roman" panose="02020603050405020304" pitchFamily="18" charset="0"/>
                <a:cs typeface="Times New Roman" panose="02020603050405020304" pitchFamily="18" charset="0"/>
              </a:rPr>
              <a:t>i</a:t>
            </a:r>
            <a:r>
              <a:rPr lang="es-CL" sz="2000" dirty="0" smtClean="0">
                <a:solidFill>
                  <a:srgbClr val="0000FF"/>
                </a:solidFill>
                <a:latin typeface="Times New Roman" panose="02020603050405020304" pitchFamily="18" charset="0"/>
                <a:cs typeface="Times New Roman" panose="02020603050405020304" pitchFamily="18" charset="0"/>
              </a:rPr>
              <a:t>  y </a:t>
            </a:r>
            <a:r>
              <a:rPr lang="es-CL" sz="2400" i="1" dirty="0" smtClean="0">
                <a:solidFill>
                  <a:srgbClr val="0000FF"/>
                </a:solidFill>
                <a:latin typeface="Times New Roman" panose="02020603050405020304" pitchFamily="18" charset="0"/>
                <a:cs typeface="Times New Roman" panose="02020603050405020304" pitchFamily="18" charset="0"/>
              </a:rPr>
              <a:t>n</a:t>
            </a:r>
            <a:r>
              <a:rPr lang="es-CL" sz="2000" dirty="0" smtClean="0">
                <a:solidFill>
                  <a:srgbClr val="0000FF"/>
                </a:solidFill>
                <a:latin typeface="Times New Roman" panose="02020603050405020304" pitchFamily="18" charset="0"/>
                <a:cs typeface="Times New Roman" panose="02020603050405020304" pitchFamily="18" charset="0"/>
              </a:rPr>
              <a:t> &gt;</a:t>
            </a:r>
            <a:r>
              <a:rPr lang="es-CL" sz="2000" i="1" dirty="0" smtClean="0">
                <a:solidFill>
                  <a:srgbClr val="0000FF"/>
                </a:solidFill>
                <a:latin typeface="Times New Roman" panose="02020603050405020304" pitchFamily="18" charset="0"/>
                <a:cs typeface="Times New Roman" panose="02020603050405020304" pitchFamily="18" charset="0"/>
              </a:rPr>
              <a:t> </a:t>
            </a:r>
            <a:r>
              <a:rPr lang="es-CL" sz="2400" i="1" dirty="0" smtClean="0">
                <a:solidFill>
                  <a:srgbClr val="0000FF"/>
                </a:solidFill>
                <a:latin typeface="Times New Roman" panose="02020603050405020304" pitchFamily="18" charset="0"/>
                <a:cs typeface="Times New Roman" panose="02020603050405020304" pitchFamily="18" charset="0"/>
              </a:rPr>
              <a:t>i. </a:t>
            </a:r>
          </a:p>
          <a:p>
            <a:r>
              <a:rPr lang="es-CL" sz="2200" dirty="0" smtClean="0">
                <a:solidFill>
                  <a:srgbClr val="0000FF"/>
                </a:solidFill>
                <a:latin typeface="Times New Roman" panose="02020603050405020304" pitchFamily="18" charset="0"/>
                <a:cs typeface="Times New Roman" panose="02020603050405020304" pitchFamily="18" charset="0"/>
              </a:rPr>
              <a:t>Consideremos la cadena dividida en segmentos de largo </a:t>
            </a:r>
            <a:r>
              <a:rPr lang="es-CL" sz="2200" i="1" dirty="0" smtClean="0">
                <a:solidFill>
                  <a:srgbClr val="0000FF"/>
                </a:solidFill>
                <a:latin typeface="Times New Roman" panose="02020603050405020304" pitchFamily="18" charset="0"/>
                <a:cs typeface="Times New Roman" panose="02020603050405020304" pitchFamily="18" charset="0"/>
              </a:rPr>
              <a:t>“n” </a:t>
            </a:r>
            <a:r>
              <a:rPr lang="es-CL" sz="2200" dirty="0" smtClean="0">
                <a:solidFill>
                  <a:srgbClr val="0000FF"/>
                </a:solidFill>
                <a:latin typeface="Times New Roman" panose="02020603050405020304" pitchFamily="18" charset="0"/>
                <a:cs typeface="Times New Roman" panose="02020603050405020304" pitchFamily="18" charset="0"/>
              </a:rPr>
              <a:t>con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i="1" baseline="-25000" dirty="0">
                <a:solidFill>
                  <a:srgbClr val="0000FF"/>
                </a:solidFill>
                <a:latin typeface="Times New Roman" panose="02020603050405020304" pitchFamily="18" charset="0"/>
                <a:cs typeface="Times New Roman" panose="02020603050405020304" pitchFamily="18" charset="0"/>
              </a:rPr>
              <a:t>i  </a:t>
            </a:r>
            <a:r>
              <a:rPr lang="es-CL" sz="2200" dirty="0">
                <a:solidFill>
                  <a:srgbClr val="0000FF"/>
                </a:solidFill>
                <a:latin typeface="Times New Roman" panose="02020603050405020304" pitchFamily="18" charset="0"/>
                <a:cs typeface="Times New Roman" panose="02020603050405020304" pitchFamily="18" charset="0"/>
              </a:rPr>
              <a:t>= 1 </a:t>
            </a:r>
            <a:r>
              <a:rPr lang="es-CL" sz="2200" dirty="0" smtClean="0">
                <a:solidFill>
                  <a:srgbClr val="0000FF"/>
                </a:solidFill>
                <a:latin typeface="Times New Roman" panose="02020603050405020304" pitchFamily="18" charset="0"/>
                <a:cs typeface="Times New Roman" panose="02020603050405020304" pitchFamily="18" charset="0"/>
              </a:rPr>
              <a:t>en su interior, limitadas en ambos extremos por dímeros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i="1" baseline="-25000" dirty="0">
                <a:solidFill>
                  <a:srgbClr val="0000FF"/>
                </a:solidFill>
                <a:latin typeface="Times New Roman" panose="02020603050405020304" pitchFamily="18" charset="0"/>
                <a:cs typeface="Times New Roman" panose="02020603050405020304" pitchFamily="18" charset="0"/>
              </a:rPr>
              <a:t>i  </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 Denotamos estos cúmulos por </a:t>
            </a:r>
            <a:r>
              <a:rPr lang="es-CL" sz="2200" i="1" dirty="0" smtClean="0">
                <a:solidFill>
                  <a:srgbClr val="0000FF"/>
                </a:solidFill>
                <a:latin typeface="Times New Roman" panose="02020603050405020304" pitchFamily="18" charset="0"/>
                <a:cs typeface="Times New Roman" panose="02020603050405020304" pitchFamily="18" charset="0"/>
              </a:rPr>
              <a:t> </a:t>
            </a:r>
            <a:endParaRPr lang="es-CL" sz="2200" i="1"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202019" y="3398800"/>
            <a:ext cx="6256562" cy="563929"/>
          </a:xfrm>
          <a:prstGeom prst="rect">
            <a:avLst/>
          </a:prstGeom>
        </p:spPr>
      </p:pic>
      <p:pic>
        <p:nvPicPr>
          <p:cNvPr id="10" name="Imagen 9"/>
          <p:cNvPicPr>
            <a:picLocks noChangeAspect="1"/>
          </p:cNvPicPr>
          <p:nvPr/>
        </p:nvPicPr>
        <p:blipFill>
          <a:blip r:embed="rId4"/>
          <a:stretch>
            <a:fillRect/>
          </a:stretch>
        </p:blipFill>
        <p:spPr>
          <a:xfrm>
            <a:off x="38492" y="4000451"/>
            <a:ext cx="11933768" cy="725482"/>
          </a:xfrm>
          <a:prstGeom prst="rect">
            <a:avLst/>
          </a:prstGeom>
        </p:spPr>
      </p:pic>
      <p:pic>
        <p:nvPicPr>
          <p:cNvPr id="11" name="Imagen 10"/>
          <p:cNvPicPr>
            <a:picLocks noChangeAspect="1"/>
          </p:cNvPicPr>
          <p:nvPr/>
        </p:nvPicPr>
        <p:blipFill>
          <a:blip r:embed="rId5"/>
          <a:stretch>
            <a:fillRect/>
          </a:stretch>
        </p:blipFill>
        <p:spPr>
          <a:xfrm>
            <a:off x="202019" y="4772308"/>
            <a:ext cx="9569292" cy="542260"/>
          </a:xfrm>
          <a:prstGeom prst="rect">
            <a:avLst/>
          </a:prstGeom>
        </p:spPr>
      </p:pic>
      <p:sp>
        <p:nvSpPr>
          <p:cNvPr id="15" name="CuadroTexto 14"/>
          <p:cNvSpPr txBox="1"/>
          <p:nvPr/>
        </p:nvSpPr>
        <p:spPr>
          <a:xfrm>
            <a:off x="170760" y="5294860"/>
            <a:ext cx="11832758" cy="1508105"/>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Además d la energía de los dímeros, e interacción dímero—conector, incluiremos la acción de un campo magnético </a:t>
            </a:r>
            <a:r>
              <a:rPr lang="es-CL" sz="2400" i="1" dirty="0" smtClean="0">
                <a:solidFill>
                  <a:srgbClr val="0000FF"/>
                </a:solidFill>
                <a:latin typeface="Times New Roman" panose="02020603050405020304" pitchFamily="18" charset="0"/>
                <a:cs typeface="Times New Roman" panose="02020603050405020304" pitchFamily="18" charset="0"/>
              </a:rPr>
              <a:t>B</a:t>
            </a:r>
            <a:r>
              <a:rPr lang="es-CL" sz="2200" dirty="0" smtClean="0">
                <a:solidFill>
                  <a:srgbClr val="0000FF"/>
                </a:solidFill>
                <a:latin typeface="Times New Roman" panose="02020603050405020304" pitchFamily="18" charset="0"/>
                <a:cs typeface="Times New Roman" panose="02020603050405020304" pitchFamily="18" charset="0"/>
              </a:rPr>
              <a:t>; tomamos igual factor giromagnético </a:t>
            </a:r>
            <a:r>
              <a:rPr lang="es-CL"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smtClean="0">
                <a:solidFill>
                  <a:srgbClr val="0000FF"/>
                </a:solidFill>
                <a:latin typeface="Times New Roman" panose="02020603050405020304" pitchFamily="18" charset="0"/>
                <a:cs typeface="Times New Roman" panose="02020603050405020304" pitchFamily="18" charset="0"/>
              </a:rPr>
              <a:t> para dímeros y conectores, y definimos </a:t>
            </a:r>
          </a:p>
          <a:p>
            <a:r>
              <a:rPr lang="es-CL" sz="24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4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B = b</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L</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 energía</a:t>
            </a:r>
            <a:r>
              <a:rPr lang="es-CL"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para la cadena de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N</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sitios y N</a:t>
            </a:r>
            <a:r>
              <a:rPr lang="es-E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4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n</a:t>
            </a:r>
            <a:r>
              <a:rPr lang="es-E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+1)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cúmulos </a:t>
            </a:r>
            <a:r>
              <a:rPr lang="es-CL" sz="2400" dirty="0">
                <a:solidFill>
                  <a:srgbClr val="0000FF"/>
                </a:solidFill>
                <a:latin typeface="Times New Roman" panose="02020603050405020304" pitchFamily="18" charset="0"/>
                <a:cs typeface="Times New Roman" panose="02020603050405020304" pitchFamily="18" charset="0"/>
              </a:rPr>
              <a:t>{01</a:t>
            </a:r>
            <a:r>
              <a:rPr lang="es-CL" sz="2400" i="1" baseline="30000" dirty="0">
                <a:solidFill>
                  <a:srgbClr val="0000FF"/>
                </a:solidFill>
                <a:latin typeface="Times New Roman" panose="02020603050405020304" pitchFamily="18" charset="0"/>
                <a:cs typeface="Times New Roman" panose="02020603050405020304" pitchFamily="18" charset="0"/>
              </a:rPr>
              <a:t>n</a:t>
            </a:r>
            <a:r>
              <a:rPr lang="es-CL" sz="2400" dirty="0">
                <a:solidFill>
                  <a:srgbClr val="0000FF"/>
                </a:solidFill>
                <a:latin typeface="Times New Roman" panose="02020603050405020304" pitchFamily="18" charset="0"/>
                <a:cs typeface="Times New Roman" panose="02020603050405020304" pitchFamily="18" charset="0"/>
              </a:rPr>
              <a:t>}</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dispuestos periódicamente puede escribirse en la forma general</a:t>
            </a:r>
            <a:endParaRPr lang="es-CL"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61446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60155" y="29324"/>
            <a:ext cx="7331491" cy="802927"/>
          </a:xfrm>
          <a:prstGeom prst="rect">
            <a:avLst/>
          </a:prstGeom>
        </p:spPr>
      </p:pic>
      <p:pic>
        <p:nvPicPr>
          <p:cNvPr id="7" name="Imagen 6"/>
          <p:cNvPicPr>
            <a:picLocks noChangeAspect="1"/>
          </p:cNvPicPr>
          <p:nvPr/>
        </p:nvPicPr>
        <p:blipFill>
          <a:blip r:embed="rId3"/>
          <a:stretch>
            <a:fillRect/>
          </a:stretch>
        </p:blipFill>
        <p:spPr>
          <a:xfrm>
            <a:off x="143197" y="832251"/>
            <a:ext cx="7181312" cy="622914"/>
          </a:xfrm>
          <a:prstGeom prst="rect">
            <a:avLst/>
          </a:prstGeom>
        </p:spPr>
      </p:pic>
      <p:pic>
        <p:nvPicPr>
          <p:cNvPr id="8" name="Imagen 7"/>
          <p:cNvPicPr>
            <a:picLocks noChangeAspect="1"/>
          </p:cNvPicPr>
          <p:nvPr/>
        </p:nvPicPr>
        <p:blipFill>
          <a:blip r:embed="rId4"/>
          <a:stretch>
            <a:fillRect/>
          </a:stretch>
        </p:blipFill>
        <p:spPr>
          <a:xfrm>
            <a:off x="143196" y="1454597"/>
            <a:ext cx="6498105" cy="802927"/>
          </a:xfrm>
          <a:prstGeom prst="rect">
            <a:avLst/>
          </a:prstGeom>
        </p:spPr>
      </p:pic>
      <p:pic>
        <p:nvPicPr>
          <p:cNvPr id="10" name="Imagen 9"/>
          <p:cNvPicPr>
            <a:picLocks noChangeAspect="1"/>
          </p:cNvPicPr>
          <p:nvPr/>
        </p:nvPicPr>
        <p:blipFill>
          <a:blip r:embed="rId5"/>
          <a:stretch>
            <a:fillRect/>
          </a:stretch>
        </p:blipFill>
        <p:spPr>
          <a:xfrm>
            <a:off x="143196" y="3547718"/>
            <a:ext cx="5255973" cy="616899"/>
          </a:xfrm>
          <a:prstGeom prst="rect">
            <a:avLst/>
          </a:prstGeom>
        </p:spPr>
      </p:pic>
      <p:pic>
        <p:nvPicPr>
          <p:cNvPr id="12" name="Imagen 11"/>
          <p:cNvPicPr>
            <a:picLocks noChangeAspect="1"/>
          </p:cNvPicPr>
          <p:nvPr/>
        </p:nvPicPr>
        <p:blipFill>
          <a:blip r:embed="rId6"/>
          <a:stretch>
            <a:fillRect/>
          </a:stretch>
        </p:blipFill>
        <p:spPr>
          <a:xfrm>
            <a:off x="143196" y="2320203"/>
            <a:ext cx="7558241" cy="1188195"/>
          </a:xfrm>
          <a:prstGeom prst="rect">
            <a:avLst/>
          </a:prstGeom>
        </p:spPr>
      </p:pic>
      <p:pic>
        <p:nvPicPr>
          <p:cNvPr id="13" name="Imagen 12"/>
          <p:cNvPicPr>
            <a:picLocks noChangeAspect="1"/>
          </p:cNvPicPr>
          <p:nvPr/>
        </p:nvPicPr>
        <p:blipFill>
          <a:blip r:embed="rId7"/>
          <a:stretch>
            <a:fillRect/>
          </a:stretch>
        </p:blipFill>
        <p:spPr>
          <a:xfrm>
            <a:off x="7701437" y="82232"/>
            <a:ext cx="4193900" cy="3797294"/>
          </a:xfrm>
          <a:prstGeom prst="rect">
            <a:avLst/>
          </a:prstGeom>
        </p:spPr>
      </p:pic>
      <p:pic>
        <p:nvPicPr>
          <p:cNvPr id="14" name="Imagen 13"/>
          <p:cNvPicPr>
            <a:picLocks noChangeAspect="1"/>
          </p:cNvPicPr>
          <p:nvPr/>
        </p:nvPicPr>
        <p:blipFill>
          <a:blip r:embed="rId8"/>
          <a:stretch>
            <a:fillRect/>
          </a:stretch>
        </p:blipFill>
        <p:spPr>
          <a:xfrm>
            <a:off x="7701437" y="3879526"/>
            <a:ext cx="3248025" cy="990600"/>
          </a:xfrm>
          <a:prstGeom prst="rect">
            <a:avLst/>
          </a:prstGeom>
        </p:spPr>
      </p:pic>
      <p:sp>
        <p:nvSpPr>
          <p:cNvPr id="2" name="CuadroTexto 1"/>
          <p:cNvSpPr txBox="1"/>
          <p:nvPr/>
        </p:nvSpPr>
        <p:spPr>
          <a:xfrm>
            <a:off x="143196" y="4164617"/>
            <a:ext cx="7278330" cy="1015663"/>
          </a:xfrm>
          <a:prstGeom prst="rect">
            <a:avLst/>
          </a:prstGeom>
          <a:noFill/>
        </p:spPr>
        <p:txBody>
          <a:bodyPr wrap="square" rtlCol="0">
            <a:spAutoFit/>
          </a:bodyPr>
          <a:lstStyle/>
          <a:p>
            <a:r>
              <a:rPr lang="es-ES" sz="2000" dirty="0" smtClean="0">
                <a:solidFill>
                  <a:srgbClr val="0000FF"/>
                </a:solidFill>
                <a:latin typeface="Times New Roman" panose="02020603050405020304" pitchFamily="18" charset="0"/>
                <a:cs typeface="Times New Roman" panose="02020603050405020304" pitchFamily="18" charset="0"/>
              </a:rPr>
              <a:t>Usando estos resultados, buscamos </a:t>
            </a:r>
            <a:r>
              <a:rPr lang="es-ES" sz="2000" dirty="0">
                <a:solidFill>
                  <a:srgbClr val="0000FF"/>
                </a:solidFill>
                <a:latin typeface="Times New Roman" panose="02020603050405020304" pitchFamily="18" charset="0"/>
                <a:cs typeface="Times New Roman" panose="02020603050405020304" pitchFamily="18" charset="0"/>
              </a:rPr>
              <a:t>las secuencias periódicas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i="1" baseline="-25000" dirty="0">
                <a:solidFill>
                  <a:srgbClr val="0000FF"/>
                </a:solidFill>
                <a:latin typeface="Times New Roman" panose="02020603050405020304" pitchFamily="18" charset="0"/>
                <a:cs typeface="Times New Roman" panose="02020603050405020304" pitchFamily="18" charset="0"/>
              </a:rPr>
              <a:t> i</a:t>
            </a:r>
            <a:r>
              <a:rPr lang="es-CL" sz="2000" dirty="0">
                <a:solidFill>
                  <a:srgbClr val="0000FF"/>
                </a:solidFill>
                <a:latin typeface="Times New Roman" panose="02020603050405020304" pitchFamily="18" charset="0"/>
                <a:cs typeface="Times New Roman" panose="02020603050405020304" pitchFamily="18" charset="0"/>
              </a:rPr>
              <a:t> </a:t>
            </a:r>
            <a:r>
              <a:rPr lang="es-ES" sz="2000" dirty="0">
                <a:solidFill>
                  <a:srgbClr val="0000FF"/>
                </a:solidFill>
                <a:latin typeface="Times New Roman" panose="02020603050405020304" pitchFamily="18" charset="0"/>
                <a:cs typeface="Times New Roman" panose="02020603050405020304" pitchFamily="18" charset="0"/>
              </a:rPr>
              <a:t>}  que minimice la energía para distintos valores de </a:t>
            </a:r>
            <a:r>
              <a:rPr lang="es-CL" sz="2000" dirty="0">
                <a:solidFill>
                  <a:srgbClr val="0000FF"/>
                </a:solidFill>
                <a:latin typeface="Times New Roman" panose="02020603050405020304" pitchFamily="18" charset="0"/>
                <a:cs typeface="Times New Roman" panose="02020603050405020304" pitchFamily="18" charset="0"/>
              </a:rPr>
              <a:t>J</a:t>
            </a:r>
            <a:r>
              <a:rPr lang="es-CL" sz="2000" baseline="-25000" dirty="0">
                <a:solidFill>
                  <a:srgbClr val="0000FF"/>
                </a:solidFill>
                <a:latin typeface="Times New Roman" panose="02020603050405020304" pitchFamily="18" charset="0"/>
                <a:cs typeface="Times New Roman" panose="02020603050405020304" pitchFamily="18" charset="0"/>
              </a:rPr>
              <a:t> d,</a:t>
            </a:r>
            <a:r>
              <a:rPr lang="es-CL" sz="2000" dirty="0">
                <a:solidFill>
                  <a:srgbClr val="0000FF"/>
                </a:solidFill>
                <a:latin typeface="Times New Roman" panose="02020603050405020304" pitchFamily="18" charset="0"/>
                <a:cs typeface="Times New Roman" panose="02020603050405020304" pitchFamily="18" charset="0"/>
              </a:rPr>
              <a:t> J</a:t>
            </a:r>
            <a:r>
              <a:rPr lang="es-CL" sz="2000" baseline="-25000" dirty="0">
                <a:solidFill>
                  <a:srgbClr val="0000FF"/>
                </a:solidFill>
                <a:latin typeface="Times New Roman" panose="02020603050405020304" pitchFamily="18" charset="0"/>
                <a:cs typeface="Times New Roman" panose="02020603050405020304" pitchFamily="18" charset="0"/>
              </a:rPr>
              <a:t> c</a:t>
            </a:r>
            <a:r>
              <a:rPr lang="es-CL" sz="2000" dirty="0">
                <a:solidFill>
                  <a:srgbClr val="0000FF"/>
                </a:solidFill>
                <a:latin typeface="Times New Roman" panose="02020603050405020304" pitchFamily="18" charset="0"/>
                <a:cs typeface="Times New Roman" panose="02020603050405020304" pitchFamily="18" charset="0"/>
              </a:rPr>
              <a:t>  y  </a:t>
            </a:r>
            <a:r>
              <a:rPr lang="es-CL" sz="2000" i="1" dirty="0">
                <a:solidFill>
                  <a:srgbClr val="0000FF"/>
                </a:solidFill>
                <a:latin typeface="Times New Roman" panose="02020603050405020304" pitchFamily="18" charset="0"/>
                <a:cs typeface="Times New Roman" panose="02020603050405020304" pitchFamily="18" charset="0"/>
              </a:rPr>
              <a:t>b</a:t>
            </a:r>
            <a:r>
              <a:rPr lang="es-CL" sz="2000" i="1" baseline="-25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 Recordar,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i="1" baseline="-25000" dirty="0">
                <a:solidFill>
                  <a:srgbClr val="0000FF"/>
                </a:solidFill>
                <a:latin typeface="Times New Roman" panose="02020603050405020304" pitchFamily="18" charset="0"/>
                <a:cs typeface="Times New Roman" panose="02020603050405020304" pitchFamily="18" charset="0"/>
              </a:rPr>
              <a:t> i</a:t>
            </a:r>
            <a:r>
              <a:rPr lang="es-CL" sz="2000" dirty="0" smtClean="0">
                <a:solidFill>
                  <a:srgbClr val="0000FF"/>
                </a:solidFill>
                <a:latin typeface="Times New Roman" panose="02020603050405020304" pitchFamily="18" charset="0"/>
                <a:cs typeface="Times New Roman" panose="02020603050405020304" pitchFamily="18" charset="0"/>
              </a:rPr>
              <a:t> </a:t>
            </a:r>
            <a:r>
              <a:rPr lang="es-ES" sz="2000" dirty="0">
                <a:solidFill>
                  <a:srgbClr val="0000FF"/>
                </a:solidFill>
                <a:latin typeface="Times New Roman" panose="02020603050405020304" pitchFamily="18" charset="0"/>
                <a:cs typeface="Times New Roman" panose="02020603050405020304" pitchFamily="18" charset="0"/>
              </a:rPr>
              <a:t>= {0, 1} = {Spin del dímero </a:t>
            </a:r>
            <a:r>
              <a:rPr lang="es-ES" sz="2000" i="1" dirty="0">
                <a:solidFill>
                  <a:srgbClr val="0000FF"/>
                </a:solidFill>
                <a:latin typeface="Times New Roman" panose="02020603050405020304" pitchFamily="18" charset="0"/>
                <a:cs typeface="Times New Roman" panose="02020603050405020304" pitchFamily="18" charset="0"/>
              </a:rPr>
              <a:t>“i</a:t>
            </a:r>
            <a:r>
              <a:rPr lang="es-ES" sz="2000" i="1" dirty="0" smtClean="0">
                <a:solidFill>
                  <a:srgbClr val="0000FF"/>
                </a:solidFill>
                <a:latin typeface="Times New Roman" panose="02020603050405020304" pitchFamily="18" charset="0"/>
                <a:cs typeface="Times New Roman" panose="02020603050405020304" pitchFamily="18" charset="0"/>
              </a:rPr>
              <a:t>”</a:t>
            </a:r>
            <a:r>
              <a:rPr lang="es-ES" sz="2000" dirty="0" smtClean="0">
                <a:solidFill>
                  <a:srgbClr val="0000FF"/>
                </a:solidFill>
                <a:latin typeface="Times New Roman" panose="02020603050405020304" pitchFamily="18" charset="0"/>
                <a:cs typeface="Times New Roman" panose="02020603050405020304" pitchFamily="18" charset="0"/>
              </a:rPr>
              <a:t>}. Concluimos:</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143196" y="5160051"/>
            <a:ext cx="11850329" cy="461665"/>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a:t>
            </a:r>
            <a:r>
              <a:rPr lang="es-CL" sz="2000" i="1" dirty="0">
                <a:solidFill>
                  <a:srgbClr val="0000FF"/>
                </a:solidFill>
                <a:latin typeface="Times New Roman" panose="02020603050405020304" pitchFamily="18" charset="0"/>
                <a:cs typeface="Times New Roman" panose="02020603050405020304" pitchFamily="18" charset="0"/>
              </a:rPr>
              <a:t>i</a:t>
            </a:r>
            <a:r>
              <a:rPr lang="es-CL" sz="2000" dirty="0">
                <a:solidFill>
                  <a:srgbClr val="0000FF"/>
                </a:solidFill>
                <a:latin typeface="Times New Roman" panose="02020603050405020304" pitchFamily="18" charset="0"/>
                <a:cs typeface="Times New Roman" panose="02020603050405020304" pitchFamily="18" charset="0"/>
              </a:rPr>
              <a:t>) </a:t>
            </a:r>
            <a:r>
              <a:rPr lang="es-CL" sz="2400" u="sng" dirty="0">
                <a:solidFill>
                  <a:srgbClr val="0000FF"/>
                </a:solidFill>
                <a:latin typeface="Times New Roman" panose="02020603050405020304" pitchFamily="18" charset="0"/>
                <a:cs typeface="Times New Roman" panose="02020603050405020304" pitchFamily="18" charset="0"/>
              </a:rPr>
              <a:t>Conectores con spin </a:t>
            </a:r>
            <a:r>
              <a:rPr lang="es-ES" sz="24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400" u="sng" dirty="0">
                <a:solidFill>
                  <a:srgbClr val="0000FF"/>
                </a:solidFill>
                <a:latin typeface="Times New Roman" panose="02020603050405020304" pitchFamily="18" charset="0"/>
                <a:cs typeface="Times New Roman" panose="02020603050405020304" pitchFamily="18" charset="0"/>
              </a:rPr>
              <a:t> = 1</a:t>
            </a:r>
            <a:r>
              <a:rPr lang="es-ES" sz="24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400" u="sng" dirty="0">
                <a:solidFill>
                  <a:srgbClr val="0000FF"/>
                </a:solidFill>
                <a:latin typeface="Times New Roman" panose="02020603050405020304" pitchFamily="18" charset="0"/>
                <a:cs typeface="Times New Roman" panose="02020603050405020304" pitchFamily="18" charset="0"/>
              </a:rPr>
              <a:t>2-</a:t>
            </a:r>
          </a:p>
        </p:txBody>
      </p:sp>
      <p:pic>
        <p:nvPicPr>
          <p:cNvPr id="5" name="Imagen 4"/>
          <p:cNvPicPr>
            <a:picLocks noChangeAspect="1"/>
          </p:cNvPicPr>
          <p:nvPr/>
        </p:nvPicPr>
        <p:blipFill>
          <a:blip r:embed="rId9"/>
          <a:stretch>
            <a:fillRect/>
          </a:stretch>
        </p:blipFill>
        <p:spPr>
          <a:xfrm>
            <a:off x="0" y="5632264"/>
            <a:ext cx="11229975" cy="1123950"/>
          </a:xfrm>
          <a:prstGeom prst="rect">
            <a:avLst/>
          </a:prstGeom>
        </p:spPr>
      </p:pic>
    </p:spTree>
    <p:extLst>
      <p:ext uri="{BB962C8B-B14F-4D97-AF65-F5344CB8AC3E}">
        <p14:creationId xmlns:p14="http://schemas.microsoft.com/office/powerpoint/2010/main" val="41107376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3320"/>
            <a:ext cx="11790825" cy="571943"/>
          </a:xfrm>
          <a:prstGeom prst="rect">
            <a:avLst/>
          </a:prstGeom>
        </p:spPr>
      </p:pic>
      <p:pic>
        <p:nvPicPr>
          <p:cNvPr id="5" name="Imagen 4"/>
          <p:cNvPicPr>
            <a:picLocks noChangeAspect="1"/>
          </p:cNvPicPr>
          <p:nvPr/>
        </p:nvPicPr>
        <p:blipFill>
          <a:blip r:embed="rId3"/>
          <a:stretch>
            <a:fillRect/>
          </a:stretch>
        </p:blipFill>
        <p:spPr>
          <a:xfrm>
            <a:off x="0" y="575263"/>
            <a:ext cx="8763000" cy="1533525"/>
          </a:xfrm>
          <a:prstGeom prst="rect">
            <a:avLst/>
          </a:prstGeom>
        </p:spPr>
      </p:pic>
      <p:pic>
        <p:nvPicPr>
          <p:cNvPr id="2" name="Imagen 1"/>
          <p:cNvPicPr>
            <a:picLocks noChangeAspect="1"/>
          </p:cNvPicPr>
          <p:nvPr/>
        </p:nvPicPr>
        <p:blipFill>
          <a:blip r:embed="rId4"/>
          <a:stretch>
            <a:fillRect/>
          </a:stretch>
        </p:blipFill>
        <p:spPr>
          <a:xfrm>
            <a:off x="-1" y="2854843"/>
            <a:ext cx="6169504" cy="4247707"/>
          </a:xfrm>
          <a:prstGeom prst="rect">
            <a:avLst/>
          </a:prstGeom>
        </p:spPr>
      </p:pic>
      <p:pic>
        <p:nvPicPr>
          <p:cNvPr id="7" name="Imagen 6"/>
          <p:cNvPicPr>
            <a:picLocks noChangeAspect="1"/>
          </p:cNvPicPr>
          <p:nvPr/>
        </p:nvPicPr>
        <p:blipFill>
          <a:blip r:embed="rId5"/>
          <a:stretch>
            <a:fillRect/>
          </a:stretch>
        </p:blipFill>
        <p:spPr>
          <a:xfrm>
            <a:off x="6189742" y="2955852"/>
            <a:ext cx="6002258" cy="4146698"/>
          </a:xfrm>
          <a:prstGeom prst="rect">
            <a:avLst/>
          </a:prstGeom>
        </p:spPr>
      </p:pic>
      <p:sp>
        <p:nvSpPr>
          <p:cNvPr id="8" name="CuadroTexto 7"/>
          <p:cNvSpPr txBox="1"/>
          <p:nvPr/>
        </p:nvSpPr>
        <p:spPr>
          <a:xfrm>
            <a:off x="-1" y="2009100"/>
            <a:ext cx="11908465" cy="769441"/>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Para  </a:t>
            </a:r>
            <a:r>
              <a:rPr lang="es-CL" sz="2000" i="1" dirty="0">
                <a:solidFill>
                  <a:srgbClr val="0000FF"/>
                </a:solidFill>
                <a:latin typeface="Times New Roman" panose="02020603050405020304" pitchFamily="18" charset="0"/>
                <a:cs typeface="Times New Roman" panose="02020603050405020304" pitchFamily="18" charset="0"/>
              </a:rPr>
              <a:t>b</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0, la magnetización es </a:t>
            </a:r>
            <a:r>
              <a:rPr lang="es-CL" sz="2000" i="1" dirty="0">
                <a:solidFill>
                  <a:srgbClr val="0000FF"/>
                </a:solidFill>
                <a:latin typeface="Times New Roman" panose="02020603050405020304" pitchFamily="18" charset="0"/>
                <a:cs typeface="Times New Roman" panose="02020603050405020304" pitchFamily="18" charset="0"/>
              </a:rPr>
              <a:t>M </a:t>
            </a:r>
            <a:r>
              <a:rPr lang="es-CL" sz="2200" dirty="0">
                <a:solidFill>
                  <a:srgbClr val="0000FF"/>
                </a:solidFill>
                <a:latin typeface="Times New Roman" panose="02020603050405020304" pitchFamily="18" charset="0"/>
                <a:cs typeface="Times New Roman" panose="02020603050405020304" pitchFamily="18" charset="0"/>
              </a:rPr>
              <a:t>=</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2 </a:t>
            </a:r>
            <a:r>
              <a:rPr lang="es-CL" sz="2000" dirty="0" smtClean="0">
                <a:solidFill>
                  <a:srgbClr val="0000FF"/>
                </a:solidFill>
                <a:latin typeface="Times New Roman" panose="02020603050405020304" pitchFamily="18" charset="0"/>
                <a:cs typeface="Times New Roman" panose="02020603050405020304" pitchFamily="18" charset="0"/>
              </a:rPr>
              <a:t>en </a:t>
            </a:r>
            <a:r>
              <a:rPr lang="es-CL" sz="2000" dirty="0">
                <a:solidFill>
                  <a:srgbClr val="0000FF"/>
                </a:solidFill>
                <a:latin typeface="Times New Roman" panose="02020603050405020304" pitchFamily="18" charset="0"/>
                <a:cs typeface="Times New Roman" panose="02020603050405020304" pitchFamily="18" charset="0"/>
              </a:rPr>
              <a:t>zonas {0000…} y {1111…}; </a:t>
            </a:r>
            <a:r>
              <a:rPr lang="es-CL" sz="2000" i="1" dirty="0">
                <a:solidFill>
                  <a:srgbClr val="0000FF"/>
                </a:solidFill>
                <a:latin typeface="Times New Roman" panose="02020603050405020304" pitchFamily="18" charset="0"/>
                <a:cs typeface="Times New Roman" panose="02020603050405020304" pitchFamily="18" charset="0"/>
              </a:rPr>
              <a:t>M </a:t>
            </a:r>
            <a:r>
              <a:rPr lang="es-CL" sz="2000" dirty="0">
                <a:solidFill>
                  <a:srgbClr val="0000FF"/>
                </a:solidFill>
                <a:latin typeface="Times New Roman" panose="02020603050405020304" pitchFamily="18" charset="0"/>
                <a:cs typeface="Times New Roman" panose="02020603050405020304" pitchFamily="18" charset="0"/>
              </a:rPr>
              <a:t>=</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0 para {010101…}, pero un campo </a:t>
            </a:r>
            <a:r>
              <a:rPr lang="es-CL" sz="2000" i="1" dirty="0">
                <a:solidFill>
                  <a:srgbClr val="0000FF"/>
                </a:solidFill>
                <a:latin typeface="Times New Roman" panose="02020603050405020304" pitchFamily="18" charset="0"/>
                <a:cs typeface="Times New Roman" panose="02020603050405020304" pitchFamily="18" charset="0"/>
              </a:rPr>
              <a:t>b</a:t>
            </a:r>
            <a:r>
              <a:rPr lang="es-CL" sz="2000" dirty="0">
                <a:solidFill>
                  <a:srgbClr val="0000FF"/>
                </a:solidFill>
                <a:latin typeface="Times New Roman" panose="02020603050405020304" pitchFamily="18" charset="0"/>
                <a:cs typeface="Times New Roman" panose="02020603050405020304" pitchFamily="18" charset="0"/>
              </a:rPr>
              <a:t> &lt; </a:t>
            </a:r>
            <a:r>
              <a:rPr lang="es-CL" sz="2000" i="1" dirty="0">
                <a:solidFill>
                  <a:srgbClr val="0000FF"/>
                </a:solidFill>
                <a:latin typeface="Times New Roman" panose="02020603050405020304" pitchFamily="18" charset="0"/>
                <a:cs typeface="Times New Roman" panose="02020603050405020304" pitchFamily="18" charset="0"/>
              </a:rPr>
              <a:t>b</a:t>
            </a:r>
            <a:r>
              <a:rPr lang="es-CL" sz="2000" i="1" baseline="-25000" dirty="0">
                <a:solidFill>
                  <a:srgbClr val="0000FF"/>
                </a:solidFill>
                <a:latin typeface="Times New Roman" panose="02020603050405020304" pitchFamily="18" charset="0"/>
                <a:cs typeface="Times New Roman" panose="02020603050405020304" pitchFamily="18" charset="0"/>
              </a:rPr>
              <a:t> </a:t>
            </a:r>
            <a:r>
              <a:rPr lang="es-CL" sz="2000" i="1" baseline="-25000" dirty="0" smtClean="0">
                <a:solidFill>
                  <a:srgbClr val="0000FF"/>
                </a:solidFill>
                <a:latin typeface="Times New Roman" panose="02020603050405020304" pitchFamily="18" charset="0"/>
                <a:cs typeface="Times New Roman" panose="02020603050405020304" pitchFamily="18" charset="0"/>
              </a:rPr>
              <a:t>crit   </a:t>
            </a:r>
            <a:r>
              <a:rPr lang="es-CL" sz="2000" dirty="0" smtClean="0">
                <a:solidFill>
                  <a:srgbClr val="0000FF"/>
                </a:solidFill>
                <a:latin typeface="Times New Roman" panose="02020603050405020304" pitchFamily="18" charset="0"/>
                <a:cs typeface="Times New Roman" panose="02020603050405020304" pitchFamily="18" charset="0"/>
              </a:rPr>
              <a:t>adecuado  </a:t>
            </a:r>
            <a:r>
              <a:rPr lang="es-CL" sz="2000" dirty="0">
                <a:solidFill>
                  <a:srgbClr val="0000FF"/>
                </a:solidFill>
                <a:latin typeface="Times New Roman" panose="02020603050405020304" pitchFamily="18" charset="0"/>
                <a:cs typeface="Times New Roman" panose="02020603050405020304" pitchFamily="18" charset="0"/>
              </a:rPr>
              <a:t>nos lleva a {0000…} o {1111</a:t>
            </a:r>
            <a:r>
              <a:rPr lang="es-CL" sz="2000" dirty="0" smtClean="0">
                <a:solidFill>
                  <a:srgbClr val="0000FF"/>
                </a:solidFill>
                <a:latin typeface="Times New Roman" panose="02020603050405020304" pitchFamily="18" charset="0"/>
                <a:cs typeface="Times New Roman" panose="02020603050405020304" pitchFamily="18" charset="0"/>
              </a:rPr>
              <a:t>…}, saltando discontinuamente a </a:t>
            </a:r>
            <a:r>
              <a:rPr lang="es-CL" sz="2000" i="1" dirty="0">
                <a:solidFill>
                  <a:srgbClr val="0000FF"/>
                </a:solidFill>
                <a:latin typeface="Times New Roman" panose="02020603050405020304" pitchFamily="18" charset="0"/>
                <a:cs typeface="Times New Roman" panose="02020603050405020304" pitchFamily="18" charset="0"/>
              </a:rPr>
              <a:t>M </a:t>
            </a:r>
            <a:r>
              <a:rPr lang="es-CL" sz="2200" dirty="0">
                <a:solidFill>
                  <a:srgbClr val="0000FF"/>
                </a:solidFill>
                <a:latin typeface="Times New Roman" panose="02020603050405020304" pitchFamily="18" charset="0"/>
                <a:cs typeface="Times New Roman" panose="02020603050405020304" pitchFamily="18" charset="0"/>
              </a:rPr>
              <a:t>=</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smtClean="0">
                <a:solidFill>
                  <a:srgbClr val="0000FF"/>
                </a:solidFill>
                <a:latin typeface="Times New Roman" panose="02020603050405020304" pitchFamily="18" charset="0"/>
                <a:cs typeface="Times New Roman" panose="02020603050405020304" pitchFamily="18" charset="0"/>
              </a:rPr>
              <a:t>2.</a:t>
            </a:r>
            <a:endParaRPr lang="es-CL"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6479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64804" y="0"/>
            <a:ext cx="11711764" cy="2646878"/>
          </a:xfrm>
          <a:prstGeom prst="rect">
            <a:avLst/>
          </a:prstGeom>
        </p:spPr>
        <p:txBody>
          <a:bodyPr wrap="square">
            <a:spAutoFit/>
          </a:bodyPr>
          <a:lstStyle/>
          <a:p>
            <a:r>
              <a:rPr lang="es-CL" sz="2800" dirty="0">
                <a:solidFill>
                  <a:srgbClr val="0000FF"/>
                </a:solidFill>
                <a:latin typeface="Times New Roman" panose="02020603050405020304" pitchFamily="18" charset="0"/>
                <a:cs typeface="Times New Roman" panose="02020603050405020304" pitchFamily="18" charset="0"/>
              </a:rPr>
              <a:t>(</a:t>
            </a:r>
            <a:r>
              <a:rPr lang="es-CL" sz="2800" i="1" dirty="0" smtClean="0">
                <a:solidFill>
                  <a:srgbClr val="0000FF"/>
                </a:solidFill>
                <a:latin typeface="Times New Roman" panose="02020603050405020304" pitchFamily="18" charset="0"/>
                <a:cs typeface="Times New Roman" panose="02020603050405020304" pitchFamily="18" charset="0"/>
              </a:rPr>
              <a:t>ii</a:t>
            </a:r>
            <a:r>
              <a:rPr lang="es-CL" sz="2800" dirty="0" smtClean="0">
                <a:solidFill>
                  <a:srgbClr val="0000FF"/>
                </a:solidFill>
                <a:latin typeface="Times New Roman" panose="02020603050405020304" pitchFamily="18" charset="0"/>
                <a:cs typeface="Times New Roman" panose="02020603050405020304" pitchFamily="18" charset="0"/>
              </a:rPr>
              <a:t>) </a:t>
            </a:r>
            <a:r>
              <a:rPr lang="es-CL" sz="2800" u="sng" dirty="0">
                <a:solidFill>
                  <a:srgbClr val="0000FF"/>
                </a:solidFill>
                <a:latin typeface="Times New Roman" panose="02020603050405020304" pitchFamily="18" charset="0"/>
                <a:cs typeface="Times New Roman" panose="02020603050405020304" pitchFamily="18" charset="0"/>
              </a:rPr>
              <a:t>Conectores con spin </a:t>
            </a:r>
            <a:r>
              <a:rPr lang="es-ES" sz="28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800" u="sng" dirty="0">
                <a:solidFill>
                  <a:srgbClr val="0000FF"/>
                </a:solidFill>
                <a:latin typeface="Times New Roman" panose="02020603050405020304" pitchFamily="18" charset="0"/>
                <a:cs typeface="Times New Roman" panose="02020603050405020304" pitchFamily="18" charset="0"/>
              </a:rPr>
              <a:t> = 3</a:t>
            </a:r>
            <a:r>
              <a:rPr lang="es-ES" sz="28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800" u="sng" dirty="0">
                <a:solidFill>
                  <a:srgbClr val="0000FF"/>
                </a:solidFill>
                <a:latin typeface="Times New Roman" panose="02020603050405020304" pitchFamily="18" charset="0"/>
                <a:cs typeface="Times New Roman" panose="02020603050405020304" pitchFamily="18" charset="0"/>
              </a:rPr>
              <a:t>2-</a:t>
            </a:r>
          </a:p>
          <a:p>
            <a:r>
              <a:rPr lang="es-ES" sz="2200" dirty="0" smtClean="0">
                <a:solidFill>
                  <a:srgbClr val="0000FF"/>
                </a:solidFill>
                <a:latin typeface="Times New Roman" panose="02020603050405020304" pitchFamily="18" charset="0"/>
                <a:cs typeface="Times New Roman" panose="02020603050405020304" pitchFamily="18" charset="0"/>
              </a:rPr>
              <a:t>En este caso son estables las secuencias </a:t>
            </a:r>
            <a:r>
              <a:rPr lang="es-CL" sz="2400" dirty="0">
                <a:solidFill>
                  <a:srgbClr val="0000FF"/>
                </a:solidFill>
                <a:latin typeface="Times New Roman" panose="02020603050405020304" pitchFamily="18" charset="0"/>
                <a:cs typeface="Times New Roman" panose="02020603050405020304" pitchFamily="18" charset="0"/>
              </a:rPr>
              <a:t>{1</a:t>
            </a:r>
            <a:r>
              <a:rPr lang="es-CL" sz="2400" baseline="30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dirty="0">
                <a:solidFill>
                  <a:srgbClr val="0000FF"/>
                </a:solidFill>
                <a:latin typeface="Times New Roman" panose="02020603050405020304" pitchFamily="18" charset="0"/>
                <a:cs typeface="Times New Roman" panose="02020603050405020304" pitchFamily="18" charset="0"/>
              </a:rPr>
              <a:t>} y {01</a:t>
            </a:r>
            <a:r>
              <a:rPr lang="es-CL" sz="2400" i="1" baseline="30000" dirty="0">
                <a:solidFill>
                  <a:srgbClr val="0000FF"/>
                </a:solidFill>
                <a:latin typeface="Times New Roman" panose="02020603050405020304" pitchFamily="18" charset="0"/>
                <a:cs typeface="Times New Roman" panose="02020603050405020304" pitchFamily="18" charset="0"/>
              </a:rPr>
              <a:t>n</a:t>
            </a:r>
            <a:r>
              <a:rPr lang="es-CL" sz="2400" dirty="0">
                <a:solidFill>
                  <a:srgbClr val="0000FF"/>
                </a:solidFill>
                <a:latin typeface="Times New Roman" panose="02020603050405020304" pitchFamily="18" charset="0"/>
                <a:cs typeface="Times New Roman" panose="02020603050405020304" pitchFamily="18" charset="0"/>
              </a:rPr>
              <a:t>} con  </a:t>
            </a:r>
            <a:r>
              <a:rPr lang="es-CL" sz="2400" i="1" dirty="0" smtClean="0">
                <a:solidFill>
                  <a:srgbClr val="0000FF"/>
                </a:solidFill>
                <a:latin typeface="Times New Roman" panose="02020603050405020304" pitchFamily="18" charset="0"/>
                <a:cs typeface="Times New Roman" panose="02020603050405020304" pitchFamily="18" charset="0"/>
              </a:rPr>
              <a:t>n</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 0</a:t>
            </a:r>
            <a:r>
              <a:rPr lang="es-CL" sz="2400" dirty="0" smtClean="0">
                <a:solidFill>
                  <a:srgbClr val="0000FF"/>
                </a:solidFill>
                <a:latin typeface="Times New Roman" panose="02020603050405020304" pitchFamily="18" charset="0"/>
                <a:cs typeface="Times New Roman" panose="02020603050405020304" pitchFamily="18" charset="0"/>
              </a:rPr>
              <a:t>, 1</a:t>
            </a:r>
            <a:r>
              <a:rPr lang="es-CL" sz="2400" dirty="0">
                <a:solidFill>
                  <a:srgbClr val="0000FF"/>
                </a:solidFill>
                <a:latin typeface="Times New Roman" panose="02020603050405020304" pitchFamily="18" charset="0"/>
                <a:cs typeface="Times New Roman" panose="02020603050405020304" pitchFamily="18" charset="0"/>
              </a:rPr>
              <a:t>, 2, </a:t>
            </a:r>
            <a:r>
              <a:rPr lang="es-CL" sz="2400" dirty="0" smtClean="0">
                <a:solidFill>
                  <a:srgbClr val="0000FF"/>
                </a:solidFill>
                <a:latin typeface="Times New Roman" panose="02020603050405020304" pitchFamily="18" charset="0"/>
                <a:cs typeface="Times New Roman" panose="02020603050405020304" pitchFamily="18" charset="0"/>
              </a:rPr>
              <a:t>3 y 4. </a:t>
            </a:r>
            <a:r>
              <a:rPr lang="es-CL" sz="2200" dirty="0" smtClean="0">
                <a:solidFill>
                  <a:srgbClr val="0000FF"/>
                </a:solidFill>
                <a:latin typeface="Times New Roman" panose="02020603050405020304" pitchFamily="18" charset="0"/>
                <a:cs typeface="Times New Roman" panose="02020603050405020304" pitchFamily="18" charset="0"/>
              </a:rPr>
              <a:t>Pero los períodos 2, 3, 4 son estables sólo en un rango muy estrecho de </a:t>
            </a:r>
            <a:r>
              <a:rPr lang="es-CL" sz="2400" dirty="0">
                <a:solidFill>
                  <a:srgbClr val="0000FF"/>
                </a:solidFill>
                <a:latin typeface="Times New Roman" panose="02020603050405020304" pitchFamily="18" charset="0"/>
                <a:cs typeface="Times New Roman" panose="02020603050405020304" pitchFamily="18" charset="0"/>
              </a:rPr>
              <a:t>J</a:t>
            </a:r>
            <a:r>
              <a:rPr lang="es-CL" sz="2400" baseline="-25000" dirty="0">
                <a:solidFill>
                  <a:srgbClr val="0000FF"/>
                </a:solidFill>
                <a:latin typeface="Times New Roman" panose="02020603050405020304" pitchFamily="18" charset="0"/>
                <a:cs typeface="Times New Roman" panose="02020603050405020304" pitchFamily="18" charset="0"/>
              </a:rPr>
              <a:t> c </a:t>
            </a:r>
            <a:r>
              <a:rPr lang="es-CL" sz="24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dirty="0">
                <a:solidFill>
                  <a:srgbClr val="0000FF"/>
                </a:solidFill>
                <a:latin typeface="Times New Roman" panose="02020603050405020304" pitchFamily="18" charset="0"/>
                <a:cs typeface="Times New Roman" panose="02020603050405020304" pitchFamily="18" charset="0"/>
              </a:rPr>
              <a:t> J</a:t>
            </a:r>
            <a:r>
              <a:rPr lang="es-CL" sz="2400" baseline="-25000" dirty="0">
                <a:solidFill>
                  <a:srgbClr val="0000FF"/>
                </a:solidFill>
                <a:latin typeface="Times New Roman" panose="02020603050405020304" pitchFamily="18" charset="0"/>
                <a:cs typeface="Times New Roman" panose="02020603050405020304" pitchFamily="18" charset="0"/>
              </a:rPr>
              <a:t> d</a:t>
            </a:r>
            <a:r>
              <a:rPr lang="es-CL" sz="2200" dirty="0" smtClean="0">
                <a:solidFill>
                  <a:srgbClr val="0000FF"/>
                </a:solidFill>
                <a:latin typeface="Times New Roman" panose="02020603050405020304" pitchFamily="18" charset="0"/>
                <a:cs typeface="Times New Roman" panose="02020603050405020304" pitchFamily="18" charset="0"/>
              </a:rPr>
              <a:t>, difiriendo en una pequeña energía respecto a los períodos vecinos. </a:t>
            </a:r>
            <a:r>
              <a:rPr lang="es-CL" sz="2000" dirty="0" smtClean="0">
                <a:solidFill>
                  <a:srgbClr val="0000FF"/>
                </a:solidFill>
                <a:latin typeface="Times New Roman" panose="02020603050405020304" pitchFamily="18" charset="0"/>
                <a:cs typeface="Times New Roman" panose="02020603050405020304" pitchFamily="18" charset="0"/>
              </a:rPr>
              <a:t>Así, al considerar otras contribuciones, p.ej. un débil acoplamiento  segundos vecinos, o anisotropía cristalina, estos períodos más largos desaparecerán. En unidades de </a:t>
            </a:r>
            <a:r>
              <a:rPr lang="es-CL" sz="2000" dirty="0">
                <a:solidFill>
                  <a:srgbClr val="0000FF"/>
                </a:solidFill>
                <a:latin typeface="Times New Roman" panose="02020603050405020304" pitchFamily="18" charset="0"/>
                <a:cs typeface="Times New Roman" panose="02020603050405020304" pitchFamily="18" charset="0"/>
              </a:rPr>
              <a:t>J</a:t>
            </a:r>
            <a:r>
              <a:rPr lang="es-CL" sz="2000" baseline="-25000" dirty="0">
                <a:solidFill>
                  <a:srgbClr val="0000FF"/>
                </a:solidFill>
                <a:latin typeface="Times New Roman" panose="02020603050405020304" pitchFamily="18" charset="0"/>
                <a:cs typeface="Times New Roman" panose="02020603050405020304" pitchFamily="18" charset="0"/>
              </a:rPr>
              <a:t> d</a:t>
            </a:r>
            <a:r>
              <a:rPr lang="es-CL" sz="2000" dirty="0" smtClean="0">
                <a:solidFill>
                  <a:srgbClr val="0000FF"/>
                </a:solidFill>
                <a:latin typeface="Times New Roman" panose="02020603050405020304" pitchFamily="18" charset="0"/>
                <a:cs typeface="Times New Roman" panose="02020603050405020304" pitchFamily="18" charset="0"/>
              </a:rPr>
              <a:t>, el intervalo de estabilidad de </a:t>
            </a:r>
            <a:r>
              <a:rPr lang="es-CL" sz="2200" dirty="0" smtClean="0">
                <a:solidFill>
                  <a:srgbClr val="0000FF"/>
                </a:solidFill>
                <a:latin typeface="Times New Roman" panose="02020603050405020304" pitchFamily="18" charset="0"/>
                <a:cs typeface="Times New Roman" panose="02020603050405020304" pitchFamily="18" charset="0"/>
              </a:rPr>
              <a:t>{0000…} </a:t>
            </a:r>
            <a:r>
              <a:rPr lang="es-CL" sz="2000" dirty="0" smtClean="0">
                <a:solidFill>
                  <a:srgbClr val="0000FF"/>
                </a:solidFill>
                <a:latin typeface="Times New Roman" panose="02020603050405020304" pitchFamily="18" charset="0"/>
                <a:cs typeface="Times New Roman" panose="02020603050405020304" pitchFamily="18" charset="0"/>
              </a:rPr>
              <a:t>es</a:t>
            </a:r>
            <a:r>
              <a:rPr lang="es-CL" sz="2200" dirty="0" smtClean="0">
                <a:solidFill>
                  <a:srgbClr val="0000FF"/>
                </a:solidFill>
                <a:latin typeface="Times New Roman" panose="02020603050405020304" pitchFamily="18" charset="0"/>
                <a:cs typeface="Times New Roman" panose="02020603050405020304" pitchFamily="18" charset="0"/>
              </a:rPr>
              <a:t> [0, 0.25];</a:t>
            </a:r>
            <a:r>
              <a:rPr lang="es-CL" sz="2000" dirty="0" smtClean="0">
                <a:solidFill>
                  <a:srgbClr val="0000FF"/>
                </a:solidFill>
                <a:latin typeface="Times New Roman" panose="02020603050405020304" pitchFamily="18" charset="0"/>
                <a:cs typeface="Times New Roman" panose="02020603050405020304" pitchFamily="18" charset="0"/>
              </a:rPr>
              <a:t>  las longitudes de los restantes intervalos son </a:t>
            </a:r>
            <a:r>
              <a:rPr lang="es-CL" sz="2200" dirty="0">
                <a:solidFill>
                  <a:srgbClr val="0000FF"/>
                </a:solidFill>
                <a:latin typeface="Times New Roman" panose="02020603050405020304" pitchFamily="18" charset="0"/>
                <a:cs typeface="Times New Roman" panose="02020603050405020304" pitchFamily="18" charset="0"/>
              </a:rPr>
              <a:t>{01</a:t>
            </a:r>
            <a:r>
              <a:rPr lang="es-CL" sz="2200" baseline="30000" dirty="0">
                <a:solidFill>
                  <a:srgbClr val="0000FF"/>
                </a:solidFill>
                <a:latin typeface="Times New Roman" panose="02020603050405020304" pitchFamily="18" charset="0"/>
                <a:cs typeface="Times New Roman" panose="02020603050405020304" pitchFamily="18" charset="0"/>
              </a:rPr>
              <a:t>1</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0.016987</a:t>
            </a:r>
            <a:r>
              <a:rPr lang="es-ES" sz="2000" dirty="0" smtClean="0">
                <a:solidFill>
                  <a:srgbClr val="0000FF"/>
                </a:solidFill>
                <a:latin typeface="Times New Roman" panose="02020603050405020304" pitchFamily="18" charset="0"/>
                <a:cs typeface="Times New Roman" panose="02020603050405020304" pitchFamily="18" charset="0"/>
              </a:rPr>
              <a:t>;</a:t>
            </a:r>
            <a:r>
              <a:rPr lang="es-ES" sz="24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{01</a:t>
            </a:r>
            <a:r>
              <a:rPr lang="es-CL" sz="2200" baseline="30000" dirty="0" smtClean="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2.096</a:t>
            </a:r>
            <a:r>
              <a:rPr lang="es-ES"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000" dirty="0">
                <a:solidFill>
                  <a:srgbClr val="0000FF"/>
                </a:solidFill>
                <a:latin typeface="Times New Roman" panose="02020603050405020304" pitchFamily="18" charset="0"/>
                <a:cs typeface="Times New Roman" panose="02020603050405020304" pitchFamily="18" charset="0"/>
              </a:rPr>
              <a:t>10</a:t>
            </a:r>
            <a:r>
              <a:rPr lang="es-ES" sz="2000" baseline="30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000" baseline="30000" dirty="0" smtClean="0">
                <a:solidFill>
                  <a:srgbClr val="0000FF"/>
                </a:solidFill>
                <a:latin typeface="Times New Roman" panose="02020603050405020304" pitchFamily="18" charset="0"/>
                <a:cs typeface="Times New Roman" panose="02020603050405020304" pitchFamily="18" charset="0"/>
              </a:rPr>
              <a:t>3</a:t>
            </a:r>
            <a:r>
              <a:rPr lang="es-ES" sz="2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01</a:t>
            </a:r>
            <a:r>
              <a:rPr lang="es-CL" sz="2200" baseline="30000" dirty="0" smtClean="0">
                <a:solidFill>
                  <a:srgbClr val="0000FF"/>
                </a:solidFill>
                <a:latin typeface="Times New Roman" panose="02020603050405020304" pitchFamily="18" charset="0"/>
                <a:cs typeface="Times New Roman" panose="02020603050405020304" pitchFamily="18" charset="0"/>
              </a:rPr>
              <a:t>3</a:t>
            </a:r>
            <a:r>
              <a:rPr lang="es-CL" sz="2200" dirty="0">
                <a:solidFill>
                  <a:srgbClr val="0000FF"/>
                </a:solidFill>
                <a:latin typeface="Times New Roman" panose="02020603050405020304" pitchFamily="18" charset="0"/>
                <a:cs typeface="Times New Roman" panose="02020603050405020304" pitchFamily="18" charset="0"/>
              </a:rPr>
              <a:t>}: 3.0526</a:t>
            </a:r>
            <a:r>
              <a:rPr lang="es-E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200" dirty="0">
                <a:solidFill>
                  <a:srgbClr val="0000FF"/>
                </a:solidFill>
                <a:latin typeface="Times New Roman" panose="02020603050405020304" pitchFamily="18" charset="0"/>
                <a:cs typeface="Times New Roman" panose="02020603050405020304" pitchFamily="18" charset="0"/>
              </a:rPr>
              <a:t>10</a:t>
            </a:r>
            <a:r>
              <a:rPr lang="es-ES" sz="2200" baseline="30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200" baseline="30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4</a:t>
            </a:r>
            <a:r>
              <a:rPr lang="es-ES" sz="2000" dirty="0" smtClean="0">
                <a:solidFill>
                  <a:srgbClr val="0000FF"/>
                </a:solidFill>
                <a:latin typeface="Times New Roman" panose="02020603050405020304" pitchFamily="18" charset="0"/>
                <a:cs typeface="Times New Roman" panose="02020603050405020304" pitchFamily="18" charset="0"/>
              </a:rPr>
              <a:t>; 0,</a:t>
            </a:r>
            <a:r>
              <a:rPr lang="es-CL" sz="2200" dirty="0" smtClean="0">
                <a:solidFill>
                  <a:srgbClr val="0000FF"/>
                </a:solidFill>
                <a:latin typeface="Times New Roman" panose="02020603050405020304" pitchFamily="18" charset="0"/>
                <a:cs typeface="Times New Roman" panose="02020603050405020304" pitchFamily="18" charset="0"/>
              </a:rPr>
              <a:t>{01</a:t>
            </a:r>
            <a:r>
              <a:rPr lang="es-CL" sz="2200" baseline="30000" dirty="0" smtClean="0">
                <a:solidFill>
                  <a:srgbClr val="0000FF"/>
                </a:solidFill>
                <a:latin typeface="Times New Roman" panose="02020603050405020304" pitchFamily="18" charset="0"/>
                <a:cs typeface="Times New Roman" panose="02020603050405020304" pitchFamily="18" charset="0"/>
              </a:rPr>
              <a:t>4</a:t>
            </a:r>
            <a:r>
              <a:rPr lang="es-CL" sz="2200" dirty="0" smtClean="0">
                <a:solidFill>
                  <a:srgbClr val="0000FF"/>
                </a:solidFill>
                <a:latin typeface="Times New Roman" panose="02020603050405020304" pitchFamily="18" charset="0"/>
                <a:cs typeface="Times New Roman" panose="02020603050405020304" pitchFamily="18" charset="0"/>
              </a:rPr>
              <a:t>}: 2.1047</a:t>
            </a:r>
            <a:r>
              <a:rPr lang="es-ES"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000" dirty="0">
                <a:solidFill>
                  <a:srgbClr val="0000FF"/>
                </a:solidFill>
                <a:latin typeface="Times New Roman" panose="02020603050405020304" pitchFamily="18" charset="0"/>
                <a:cs typeface="Times New Roman" panose="02020603050405020304" pitchFamily="18" charset="0"/>
              </a:rPr>
              <a:t>10</a:t>
            </a:r>
            <a:r>
              <a:rPr lang="es-ES" sz="2000" baseline="30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5</a:t>
            </a:r>
            <a:r>
              <a:rPr lang="es-CL" sz="2000" dirty="0" smtClean="0">
                <a:solidFill>
                  <a:srgbClr val="0000FF"/>
                </a:solidFill>
                <a:latin typeface="Times New Roman" panose="02020603050405020304" pitchFamily="18" charset="0"/>
                <a:cs typeface="Times New Roman" panose="02020603050405020304" pitchFamily="18" charset="0"/>
              </a:rPr>
              <a:t>;</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400" dirty="0">
                <a:solidFill>
                  <a:srgbClr val="0000FF"/>
                </a:solidFill>
                <a:latin typeface="Times New Roman" panose="02020603050405020304" pitchFamily="18" charset="0"/>
                <a:cs typeface="Times New Roman" panose="02020603050405020304" pitchFamily="18" charset="0"/>
              </a:rPr>
              <a:t>1</a:t>
            </a:r>
            <a:r>
              <a:rPr lang="es-CL" sz="2400" baseline="30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400" dirty="0"/>
              <a:t> </a:t>
            </a:r>
            <a:r>
              <a:rPr lang="es-CL" sz="24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endParaRPr lang="es-ES" sz="2200" dirty="0">
              <a:solidFill>
                <a:srgbClr val="0000FF"/>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6240176" y="2339162"/>
            <a:ext cx="5951824" cy="4518838"/>
          </a:xfrm>
          <a:prstGeom prst="rect">
            <a:avLst/>
          </a:prstGeom>
        </p:spPr>
      </p:pic>
      <p:pic>
        <p:nvPicPr>
          <p:cNvPr id="9" name="Imagen 8"/>
          <p:cNvPicPr>
            <a:picLocks noChangeAspect="1"/>
          </p:cNvPicPr>
          <p:nvPr/>
        </p:nvPicPr>
        <p:blipFill>
          <a:blip r:embed="rId3"/>
          <a:stretch>
            <a:fillRect/>
          </a:stretch>
        </p:blipFill>
        <p:spPr>
          <a:xfrm>
            <a:off x="0" y="2811389"/>
            <a:ext cx="6240176" cy="4046611"/>
          </a:xfrm>
          <a:prstGeom prst="rect">
            <a:avLst/>
          </a:prstGeom>
        </p:spPr>
      </p:pic>
    </p:spTree>
    <p:extLst>
      <p:ext uri="{BB962C8B-B14F-4D97-AF65-F5344CB8AC3E}">
        <p14:creationId xmlns:p14="http://schemas.microsoft.com/office/powerpoint/2010/main" val="227273954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4428" y="21741"/>
            <a:ext cx="12117572" cy="3200876"/>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Acción de un Campo Magnético, caso </a:t>
            </a:r>
            <a:r>
              <a:rPr lang="es-CL" sz="2400" u="sng" dirty="0">
                <a:solidFill>
                  <a:srgbClr val="0000FF"/>
                </a:solidFill>
                <a:latin typeface="Times New Roman" panose="02020603050405020304" pitchFamily="18" charset="0"/>
                <a:cs typeface="Times New Roman" panose="02020603050405020304" pitchFamily="18" charset="0"/>
              </a:rPr>
              <a:t>Conectores con spin </a:t>
            </a:r>
            <a:r>
              <a:rPr lang="es-ES" sz="24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400" u="sng" dirty="0">
                <a:solidFill>
                  <a:srgbClr val="0000FF"/>
                </a:solidFill>
                <a:latin typeface="Times New Roman" panose="02020603050405020304" pitchFamily="18" charset="0"/>
                <a:cs typeface="Times New Roman" panose="02020603050405020304" pitchFamily="18" charset="0"/>
              </a:rPr>
              <a:t> </a:t>
            </a:r>
            <a:r>
              <a:rPr lang="es-ES" sz="2400" u="sng" dirty="0" smtClean="0">
                <a:solidFill>
                  <a:srgbClr val="0000FF"/>
                </a:solidFill>
                <a:latin typeface="Times New Roman" panose="02020603050405020304" pitchFamily="18" charset="0"/>
                <a:cs typeface="Times New Roman" panose="02020603050405020304" pitchFamily="18" charset="0"/>
              </a:rPr>
              <a:t>=</a:t>
            </a:r>
            <a:r>
              <a:rPr lang="es-ES" sz="2400" u="sng" dirty="0">
                <a:solidFill>
                  <a:srgbClr val="0000FF"/>
                </a:solidFill>
                <a:latin typeface="Times New Roman" panose="02020603050405020304" pitchFamily="18" charset="0"/>
                <a:cs typeface="Times New Roman" panose="02020603050405020304" pitchFamily="18" charset="0"/>
              </a:rPr>
              <a:t> 3</a:t>
            </a:r>
            <a:r>
              <a:rPr lang="es-ES" sz="24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400" u="sng" dirty="0">
                <a:solidFill>
                  <a:srgbClr val="0000FF"/>
                </a:solidFill>
                <a:latin typeface="Times New Roman" panose="02020603050405020304" pitchFamily="18" charset="0"/>
                <a:cs typeface="Times New Roman" panose="02020603050405020304" pitchFamily="18" charset="0"/>
              </a:rPr>
              <a:t>2</a:t>
            </a:r>
            <a:r>
              <a:rPr lang="es-ES" sz="2400" u="sng" dirty="0" smtClean="0">
                <a:solidFill>
                  <a:srgbClr val="0000FF"/>
                </a:solidFill>
                <a:latin typeface="Times New Roman" panose="02020603050405020304" pitchFamily="18" charset="0"/>
                <a:cs typeface="Times New Roman" panose="02020603050405020304" pitchFamily="18" charset="0"/>
              </a:rPr>
              <a:t>-</a:t>
            </a:r>
          </a:p>
          <a:p>
            <a:r>
              <a:rPr lang="es-ES" sz="2200" dirty="0" smtClean="0">
                <a:solidFill>
                  <a:srgbClr val="0000FF"/>
                </a:solidFill>
                <a:latin typeface="Times New Roman" panose="02020603050405020304" pitchFamily="18" charset="0"/>
                <a:cs typeface="Times New Roman" panose="02020603050405020304" pitchFamily="18" charset="0"/>
              </a:rPr>
              <a:t>Un campo magnético reduce la energía de los períodos de mayor momento magnético. En unidades de </a:t>
            </a:r>
            <a:r>
              <a:rPr lang="es-ES" sz="2200" dirty="0">
                <a:solidFill>
                  <a:srgbClr val="0000FF"/>
                </a:solidFill>
                <a:latin typeface="Symbol" panose="05050102010706020507" pitchFamily="18" charset="2"/>
                <a:cs typeface="Times New Roman" panose="02020603050405020304" pitchFamily="18" charset="0"/>
              </a:rPr>
              <a:t>m </a:t>
            </a:r>
            <a:r>
              <a:rPr lang="es-ES" sz="2200" dirty="0" smtClean="0">
                <a:solidFill>
                  <a:srgbClr val="0000FF"/>
                </a:solidFill>
                <a:latin typeface="Times New Roman" panose="02020603050405020304" pitchFamily="18" charset="0"/>
                <a:cs typeface="Times New Roman" panose="02020603050405020304" pitchFamily="18" charset="0"/>
              </a:rPr>
              <a:t>, acá tenemos los momentos magnéticos </a:t>
            </a:r>
            <a:r>
              <a:rPr lang="es-ES" sz="2400" dirty="0" smtClean="0">
                <a:solidFill>
                  <a:srgbClr val="0000FF"/>
                </a:solidFill>
                <a:latin typeface="Times New Roman" panose="02020603050405020304" pitchFamily="18" charset="0"/>
                <a:cs typeface="Times New Roman" panose="02020603050405020304" pitchFamily="18" charset="0"/>
              </a:rPr>
              <a:t>M{</a:t>
            </a:r>
            <a:r>
              <a:rPr lang="es-CL" sz="2400" dirty="0">
                <a:solidFill>
                  <a:srgbClr val="0000FF"/>
                </a:solidFill>
                <a:latin typeface="Times New Roman" panose="02020603050405020304" pitchFamily="18" charset="0"/>
                <a:cs typeface="Times New Roman" panose="02020603050405020304" pitchFamily="18" charset="0"/>
              </a:rPr>
              <a:t>01</a:t>
            </a:r>
            <a:r>
              <a:rPr lang="es-CL" sz="2400" i="1" baseline="30000" dirty="0">
                <a:solidFill>
                  <a:srgbClr val="0000FF"/>
                </a:solidFill>
                <a:latin typeface="Times New Roman" panose="02020603050405020304" pitchFamily="18" charset="0"/>
                <a:cs typeface="Times New Roman" panose="02020603050405020304" pitchFamily="18" charset="0"/>
              </a:rPr>
              <a:t>n</a:t>
            </a:r>
            <a:r>
              <a:rPr lang="es-CL" sz="2400" dirty="0">
                <a:solidFill>
                  <a:srgbClr val="0000FF"/>
                </a:solidFill>
                <a:latin typeface="Times New Roman" panose="02020603050405020304" pitchFamily="18" charset="0"/>
                <a:cs typeface="Times New Roman" panose="02020603050405020304" pitchFamily="18" charset="0"/>
              </a:rPr>
              <a:t>}</a:t>
            </a:r>
            <a:r>
              <a:rPr lang="es-ES" sz="2400" dirty="0" smtClean="0">
                <a:solidFill>
                  <a:srgbClr val="0000FF"/>
                </a:solidFill>
                <a:latin typeface="Times New Roman" panose="02020603050405020304" pitchFamily="18" charset="0"/>
                <a:cs typeface="Times New Roman" panose="02020603050405020304" pitchFamily="18" charset="0"/>
              </a:rPr>
              <a:t>: </a:t>
            </a:r>
          </a:p>
          <a:p>
            <a:r>
              <a:rPr lang="es-ES" sz="2200" dirty="0" smtClean="0">
                <a:solidFill>
                  <a:srgbClr val="0000FF"/>
                </a:solidFill>
                <a:latin typeface="Times New Roman" panose="02020603050405020304" pitchFamily="18" charset="0"/>
                <a:cs typeface="Times New Roman" panose="02020603050405020304" pitchFamily="18" charset="0"/>
              </a:rPr>
              <a:t>M</a:t>
            </a:r>
            <a:r>
              <a:rPr lang="es-CL" sz="2200" dirty="0">
                <a:solidFill>
                  <a:srgbClr val="0000FF"/>
                </a:solidFill>
                <a:latin typeface="Times New Roman" panose="02020603050405020304" pitchFamily="18" charset="0"/>
                <a:cs typeface="Times New Roman" panose="02020603050405020304" pitchFamily="18" charset="0"/>
              </a:rPr>
              <a:t>{0000…}</a:t>
            </a:r>
            <a:r>
              <a:rPr lang="es-ES" sz="800" dirty="0">
                <a:solidFill>
                  <a:srgbClr val="0000FF"/>
                </a:solidFill>
                <a:latin typeface="Times New Roman" panose="02020603050405020304" pitchFamily="18" charset="0"/>
                <a:cs typeface="Times New Roman" panose="02020603050405020304" pitchFamily="18" charset="0"/>
              </a:rPr>
              <a:t> </a:t>
            </a:r>
            <a:r>
              <a:rPr lang="es-ES" sz="2200" dirty="0">
                <a:solidFill>
                  <a:srgbClr val="0000FF"/>
                </a:solidFill>
                <a:latin typeface="Times New Roman" panose="02020603050405020304" pitchFamily="18" charset="0"/>
                <a:cs typeface="Times New Roman" panose="02020603050405020304" pitchFamily="18" charset="0"/>
              </a:rPr>
              <a:t>=</a:t>
            </a:r>
            <a:r>
              <a:rPr lang="es-ES" sz="800" dirty="0">
                <a:solidFill>
                  <a:srgbClr val="0000FF"/>
                </a:solidFill>
                <a:latin typeface="Times New Roman" panose="02020603050405020304" pitchFamily="18" charset="0"/>
                <a:cs typeface="Times New Roman" panose="02020603050405020304" pitchFamily="18" charset="0"/>
              </a:rPr>
              <a:t>  </a:t>
            </a:r>
            <a:r>
              <a:rPr lang="es-ES" sz="2200" dirty="0">
                <a:solidFill>
                  <a:srgbClr val="0000FF"/>
                </a:solidFill>
                <a:latin typeface="Times New Roman" panose="02020603050405020304" pitchFamily="18" charset="0"/>
                <a:cs typeface="Times New Roman" panose="02020603050405020304" pitchFamily="18" charset="0"/>
              </a:rPr>
              <a:t>3</a:t>
            </a:r>
            <a:r>
              <a:rPr lang="es-E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200" dirty="0" smtClean="0">
                <a:solidFill>
                  <a:srgbClr val="0000FF"/>
                </a:solidFill>
                <a:latin typeface="Times New Roman" panose="02020603050405020304" pitchFamily="18" charset="0"/>
                <a:cs typeface="Times New Roman" panose="02020603050405020304" pitchFamily="18" charset="0"/>
              </a:rPr>
              <a:t>2,    M{</a:t>
            </a:r>
            <a:r>
              <a:rPr lang="es-CL" sz="2200" dirty="0">
                <a:solidFill>
                  <a:srgbClr val="0000FF"/>
                </a:solidFill>
                <a:latin typeface="Times New Roman" panose="02020603050405020304" pitchFamily="18" charset="0"/>
                <a:cs typeface="Times New Roman" panose="02020603050405020304" pitchFamily="18" charset="0"/>
              </a:rPr>
              <a:t>01</a:t>
            </a:r>
            <a:r>
              <a:rPr lang="es-CL" sz="2200" baseline="30000" dirty="0">
                <a:solidFill>
                  <a:srgbClr val="0000FF"/>
                </a:solidFill>
                <a:latin typeface="Times New Roman" panose="02020603050405020304" pitchFamily="18" charset="0"/>
                <a:cs typeface="Times New Roman" panose="02020603050405020304" pitchFamily="18" charset="0"/>
              </a:rPr>
              <a:t>1</a:t>
            </a:r>
            <a:r>
              <a:rPr lang="es-CL" sz="2200" dirty="0">
                <a:solidFill>
                  <a:srgbClr val="0000FF"/>
                </a:solidFill>
                <a:latin typeface="Times New Roman" panose="02020603050405020304" pitchFamily="18" charset="0"/>
                <a:cs typeface="Times New Roman" panose="02020603050405020304" pitchFamily="18" charset="0"/>
              </a:rPr>
              <a:t>}=</a:t>
            </a:r>
            <a:r>
              <a:rPr lang="es-ES" sz="800" dirty="0">
                <a:solidFill>
                  <a:srgbClr val="0000FF"/>
                </a:solidFill>
                <a:latin typeface="Times New Roman" panose="02020603050405020304" pitchFamily="18" charset="0"/>
                <a:cs typeface="Times New Roman" panose="02020603050405020304" pitchFamily="18" charset="0"/>
              </a:rPr>
              <a:t> </a:t>
            </a:r>
            <a:r>
              <a:rPr lang="es-ES" sz="2200" dirty="0">
                <a:solidFill>
                  <a:srgbClr val="0000FF"/>
                </a:solidFill>
                <a:latin typeface="Times New Roman" panose="02020603050405020304" pitchFamily="18" charset="0"/>
                <a:cs typeface="Times New Roman" panose="02020603050405020304" pitchFamily="18" charset="0"/>
              </a:rPr>
              <a:t>3</a:t>
            </a:r>
            <a:r>
              <a:rPr lang="es-E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200" dirty="0" smtClean="0">
                <a:solidFill>
                  <a:srgbClr val="0000FF"/>
                </a:solidFill>
                <a:latin typeface="Times New Roman" panose="02020603050405020304" pitchFamily="18" charset="0"/>
                <a:cs typeface="Times New Roman" panose="02020603050405020304" pitchFamily="18" charset="0"/>
              </a:rPr>
              <a:t>2,</a:t>
            </a:r>
          </a:p>
          <a:p>
            <a:r>
              <a:rPr lang="es-ES" sz="2200" dirty="0" smtClean="0">
                <a:solidFill>
                  <a:srgbClr val="0000FF"/>
                </a:solidFill>
                <a:latin typeface="Times New Roman" panose="02020603050405020304" pitchFamily="18" charset="0"/>
                <a:cs typeface="Times New Roman" panose="02020603050405020304" pitchFamily="18" charset="0"/>
              </a:rPr>
              <a:t> </a:t>
            </a:r>
            <a:r>
              <a:rPr lang="es-ES" sz="2200" dirty="0">
                <a:solidFill>
                  <a:srgbClr val="0000FF"/>
                </a:solidFill>
                <a:latin typeface="Times New Roman" panose="02020603050405020304" pitchFamily="18" charset="0"/>
                <a:cs typeface="Times New Roman" panose="02020603050405020304" pitchFamily="18" charset="0"/>
              </a:rPr>
              <a:t>M{</a:t>
            </a:r>
            <a:r>
              <a:rPr lang="es-CL" sz="2200" dirty="0" smtClean="0">
                <a:solidFill>
                  <a:srgbClr val="0000FF"/>
                </a:solidFill>
                <a:latin typeface="Times New Roman" panose="02020603050405020304" pitchFamily="18" charset="0"/>
                <a:cs typeface="Times New Roman" panose="02020603050405020304" pitchFamily="18" charset="0"/>
              </a:rPr>
              <a:t>01</a:t>
            </a:r>
            <a:r>
              <a:rPr lang="es-CL" sz="2200" baseline="30000" dirty="0" smtClean="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}=5</a:t>
            </a:r>
            <a:r>
              <a:rPr lang="es-E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6,</a:t>
            </a:r>
            <a:r>
              <a:rPr lang="es-ES" sz="2200" dirty="0">
                <a:solidFill>
                  <a:srgbClr val="0000FF"/>
                </a:solidFill>
                <a:latin typeface="Times New Roman" panose="02020603050405020304" pitchFamily="18" charset="0"/>
                <a:cs typeface="Times New Roman" panose="02020603050405020304" pitchFamily="18" charset="0"/>
              </a:rPr>
              <a:t> </a:t>
            </a:r>
            <a:r>
              <a:rPr lang="es-ES" sz="2200" dirty="0" smtClean="0">
                <a:solidFill>
                  <a:srgbClr val="0000FF"/>
                </a:solidFill>
                <a:latin typeface="Times New Roman" panose="02020603050405020304" pitchFamily="18" charset="0"/>
                <a:cs typeface="Times New Roman" panose="02020603050405020304" pitchFamily="18" charset="0"/>
              </a:rPr>
              <a:t>         M{</a:t>
            </a:r>
            <a:r>
              <a:rPr lang="es-CL" sz="2200" dirty="0" smtClean="0">
                <a:solidFill>
                  <a:srgbClr val="0000FF"/>
                </a:solidFill>
                <a:latin typeface="Times New Roman" panose="02020603050405020304" pitchFamily="18" charset="0"/>
                <a:cs typeface="Times New Roman" panose="02020603050405020304" pitchFamily="18" charset="0"/>
              </a:rPr>
              <a:t>01</a:t>
            </a:r>
            <a:r>
              <a:rPr lang="es-CL" sz="2200" baseline="30000" dirty="0" smtClean="0">
                <a:solidFill>
                  <a:srgbClr val="0000FF"/>
                </a:solidFill>
                <a:latin typeface="Times New Roman" panose="02020603050405020304" pitchFamily="18" charset="0"/>
                <a:cs typeface="Times New Roman" panose="02020603050405020304" pitchFamily="18" charset="0"/>
              </a:rPr>
              <a:t>3</a:t>
            </a:r>
            <a:r>
              <a:rPr lang="es-CL" sz="2200" dirty="0" smtClean="0">
                <a:solidFill>
                  <a:srgbClr val="0000FF"/>
                </a:solidFill>
                <a:latin typeface="Times New Roman" panose="02020603050405020304" pitchFamily="18" charset="0"/>
                <a:cs typeface="Times New Roman" panose="02020603050405020304" pitchFamily="18" charset="0"/>
              </a:rPr>
              <a:t>}=</a:t>
            </a:r>
            <a:r>
              <a:rPr lang="es-ES" sz="800" dirty="0" smtClean="0">
                <a:solidFill>
                  <a:srgbClr val="0000FF"/>
                </a:solidFill>
                <a:latin typeface="Times New Roman" panose="02020603050405020304" pitchFamily="18" charset="0"/>
                <a:cs typeface="Times New Roman" panose="02020603050405020304" pitchFamily="18" charset="0"/>
              </a:rPr>
              <a:t> </a:t>
            </a:r>
            <a:r>
              <a:rPr lang="es-ES" sz="2200" dirty="0">
                <a:solidFill>
                  <a:srgbClr val="0000FF"/>
                </a:solidFill>
                <a:latin typeface="Times New Roman" panose="02020603050405020304" pitchFamily="18" charset="0"/>
                <a:cs typeface="Times New Roman" panose="02020603050405020304" pitchFamily="18" charset="0"/>
              </a:rPr>
              <a:t>3</a:t>
            </a:r>
            <a:r>
              <a:rPr lang="es-E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4,</a:t>
            </a:r>
          </a:p>
          <a:p>
            <a:r>
              <a:rPr lang="es-ES" sz="2200" dirty="0" smtClean="0">
                <a:solidFill>
                  <a:srgbClr val="0000FF"/>
                </a:solidFill>
                <a:latin typeface="Times New Roman" panose="02020603050405020304" pitchFamily="18" charset="0"/>
                <a:cs typeface="Times New Roman" panose="02020603050405020304" pitchFamily="18" charset="0"/>
              </a:rPr>
              <a:t> </a:t>
            </a:r>
            <a:r>
              <a:rPr lang="es-ES" sz="2200" dirty="0">
                <a:solidFill>
                  <a:srgbClr val="0000FF"/>
                </a:solidFill>
                <a:latin typeface="Times New Roman" panose="02020603050405020304" pitchFamily="18" charset="0"/>
                <a:cs typeface="Times New Roman" panose="02020603050405020304" pitchFamily="18" charset="0"/>
              </a:rPr>
              <a:t>M{</a:t>
            </a:r>
            <a:r>
              <a:rPr lang="es-CL" sz="2200" dirty="0" smtClean="0">
                <a:solidFill>
                  <a:srgbClr val="0000FF"/>
                </a:solidFill>
                <a:latin typeface="Times New Roman" panose="02020603050405020304" pitchFamily="18" charset="0"/>
                <a:cs typeface="Times New Roman" panose="02020603050405020304" pitchFamily="18" charset="0"/>
              </a:rPr>
              <a:t>01</a:t>
            </a:r>
            <a:r>
              <a:rPr lang="es-CL" sz="2200" baseline="30000" dirty="0" smtClean="0">
                <a:solidFill>
                  <a:srgbClr val="0000FF"/>
                </a:solidFill>
                <a:latin typeface="Times New Roman" panose="02020603050405020304" pitchFamily="18" charset="0"/>
                <a:cs typeface="Times New Roman" panose="02020603050405020304" pitchFamily="18" charset="0"/>
              </a:rPr>
              <a:t>4</a:t>
            </a:r>
            <a:r>
              <a:rPr lang="es-CL" sz="2200" dirty="0" smtClean="0">
                <a:solidFill>
                  <a:srgbClr val="0000FF"/>
                </a:solidFill>
                <a:latin typeface="Times New Roman" panose="02020603050405020304" pitchFamily="18" charset="0"/>
                <a:cs typeface="Times New Roman" panose="02020603050405020304" pitchFamily="18" charset="0"/>
              </a:rPr>
              <a:t>}=</a:t>
            </a:r>
            <a:r>
              <a:rPr lang="es-ES" sz="800" dirty="0" smtClean="0">
                <a:solidFill>
                  <a:srgbClr val="0000FF"/>
                </a:solidFill>
                <a:latin typeface="Times New Roman" panose="02020603050405020304" pitchFamily="18" charset="0"/>
                <a:cs typeface="Times New Roman" panose="02020603050405020304" pitchFamily="18" charset="0"/>
              </a:rPr>
              <a:t> </a:t>
            </a:r>
            <a:r>
              <a:rPr lang="es-ES" sz="2200" dirty="0" smtClean="0">
                <a:solidFill>
                  <a:srgbClr val="0000FF"/>
                </a:solidFill>
                <a:latin typeface="Times New Roman" panose="02020603050405020304" pitchFamily="18" charset="0"/>
                <a:cs typeface="Times New Roman" panose="02020603050405020304" pitchFamily="18" charset="0"/>
              </a:rPr>
              <a:t>7</a:t>
            </a:r>
            <a:r>
              <a:rPr lang="es-E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10,        </a:t>
            </a:r>
            <a:r>
              <a:rPr lang="es-ES" sz="2200" dirty="0" smtClean="0">
                <a:solidFill>
                  <a:srgbClr val="0000FF"/>
                </a:solidFill>
                <a:latin typeface="Times New Roman" panose="02020603050405020304" pitchFamily="18" charset="0"/>
                <a:cs typeface="Times New Roman" panose="02020603050405020304" pitchFamily="18" charset="0"/>
              </a:rPr>
              <a:t>M{1111…</a:t>
            </a:r>
            <a:r>
              <a:rPr lang="es-CL" sz="2200" dirty="0" smtClean="0">
                <a:solidFill>
                  <a:srgbClr val="0000FF"/>
                </a:solidFill>
                <a:latin typeface="Times New Roman" panose="02020603050405020304" pitchFamily="18" charset="0"/>
                <a:cs typeface="Times New Roman" panose="02020603050405020304" pitchFamily="18" charset="0"/>
              </a:rPr>
              <a:t>}=</a:t>
            </a:r>
            <a:r>
              <a:rPr lang="es-ES" sz="800" dirty="0" smtClean="0">
                <a:solidFill>
                  <a:srgbClr val="0000FF"/>
                </a:solidFill>
                <a:latin typeface="Times New Roman" panose="02020603050405020304" pitchFamily="18" charset="0"/>
                <a:cs typeface="Times New Roman" panose="02020603050405020304" pitchFamily="18" charset="0"/>
              </a:rPr>
              <a:t> </a:t>
            </a:r>
            <a:r>
              <a:rPr lang="es-ES" sz="2200" dirty="0" smtClean="0">
                <a:solidFill>
                  <a:srgbClr val="0000FF"/>
                </a:solidFill>
                <a:latin typeface="Times New Roman" panose="02020603050405020304" pitchFamily="18" charset="0"/>
                <a:cs typeface="Times New Roman" panose="02020603050405020304" pitchFamily="18" charset="0"/>
              </a:rPr>
              <a:t>1</a:t>
            </a:r>
            <a:r>
              <a:rPr lang="es-E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200" dirty="0" smtClean="0">
                <a:solidFill>
                  <a:srgbClr val="0000FF"/>
                </a:solidFill>
                <a:latin typeface="Times New Roman" panose="02020603050405020304" pitchFamily="18" charset="0"/>
                <a:cs typeface="Times New Roman" panose="02020603050405020304" pitchFamily="18" charset="0"/>
              </a:rPr>
              <a:t>2.</a:t>
            </a:r>
          </a:p>
          <a:p>
            <a:r>
              <a:rPr lang="es-ES" sz="2200" dirty="0" smtClean="0">
                <a:solidFill>
                  <a:srgbClr val="0000FF"/>
                </a:solidFill>
                <a:latin typeface="Times New Roman" panose="02020603050405020304" pitchFamily="18" charset="0"/>
                <a:cs typeface="Times New Roman" panose="02020603050405020304" pitchFamily="18" charset="0"/>
              </a:rPr>
              <a:t>Adjuntamos un gráfico del Momento</a:t>
            </a:r>
          </a:p>
          <a:p>
            <a:r>
              <a:rPr lang="es-ES" sz="2200" dirty="0" smtClean="0">
                <a:solidFill>
                  <a:srgbClr val="0000FF"/>
                </a:solidFill>
                <a:latin typeface="Times New Roman" panose="02020603050405020304" pitchFamily="18" charset="0"/>
                <a:cs typeface="Times New Roman" panose="02020603050405020304" pitchFamily="18" charset="0"/>
              </a:rPr>
              <a:t> versus el campo magnético </a:t>
            </a:r>
          </a:p>
          <a:p>
            <a:r>
              <a:rPr lang="es-ES" sz="2200" dirty="0" smtClean="0">
                <a:solidFill>
                  <a:srgbClr val="0000FF"/>
                </a:solidFill>
                <a:latin typeface="Times New Roman" panose="02020603050405020304" pitchFamily="18" charset="0"/>
                <a:cs typeface="Times New Roman" panose="02020603050405020304" pitchFamily="18" charset="0"/>
              </a:rPr>
              <a:t>(ambos en unidades de </a:t>
            </a:r>
            <a:r>
              <a:rPr lang="es-ES" sz="2200" dirty="0" smtClean="0">
                <a:solidFill>
                  <a:srgbClr val="0000FF"/>
                </a:solidFill>
                <a:latin typeface="Symbol" panose="05050102010706020507" pitchFamily="18" charset="2"/>
                <a:cs typeface="Times New Roman" panose="02020603050405020304" pitchFamily="18" charset="0"/>
              </a:rPr>
              <a:t>m</a:t>
            </a:r>
            <a:r>
              <a:rPr lang="es-ES" sz="2200" dirty="0" smtClean="0">
                <a:solidFill>
                  <a:srgbClr val="0000FF"/>
                </a:solidFill>
                <a:latin typeface="Times New Roman" panose="02020603050405020304" pitchFamily="18" charset="0"/>
                <a:cs typeface="Times New Roman" panose="02020603050405020304" pitchFamily="18" charset="0"/>
              </a:rPr>
              <a:t>):</a:t>
            </a:r>
            <a:endParaRPr lang="es-CL" sz="2400" dirty="0">
              <a:solidFill>
                <a:srgbClr val="0000FF"/>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5124892" y="1271724"/>
            <a:ext cx="7067107" cy="5586275"/>
          </a:xfrm>
          <a:prstGeom prst="rect">
            <a:avLst/>
          </a:prstGeom>
        </p:spPr>
      </p:pic>
      <p:sp>
        <p:nvSpPr>
          <p:cNvPr id="3" name="CuadroTexto 2"/>
          <p:cNvSpPr txBox="1"/>
          <p:nvPr/>
        </p:nvSpPr>
        <p:spPr>
          <a:xfrm>
            <a:off x="74427" y="3115815"/>
            <a:ext cx="5050463" cy="3139321"/>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El campo magnético aparece en escala logarítmica, para permitir visualizar los (muy estrechos)  escalones de mayor período.  Al introducir otras interacciones (como acoplamiento a segundos vecinos) las estructuras más finas pueden perderse; sin embargo, esta conducta escalonada está presente en diversos compuestos reales, como mostramos a continuación</a:t>
            </a:r>
            <a:endParaRPr lang="es-CL"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83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CuadroTexto 4"/>
              <p:cNvSpPr txBox="1"/>
              <p:nvPr/>
            </p:nvSpPr>
            <p:spPr>
              <a:xfrm>
                <a:off x="109328" y="4380613"/>
                <a:ext cx="12001156" cy="2209195"/>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El </a:t>
                </a:r>
                <a:r>
                  <a:rPr lang="es-CL" sz="2200" dirty="0">
                    <a:solidFill>
                      <a:srgbClr val="0000FF"/>
                    </a:solidFill>
                    <a:latin typeface="Times New Roman" panose="02020603050405020304" pitchFamily="18" charset="0"/>
                    <a:cs typeface="Times New Roman" panose="02020603050405020304" pitchFamily="18" charset="0"/>
                  </a:rPr>
                  <a:t>primer recuadro de la figura muestra las posibilidades de acción  del término </a:t>
                </a:r>
                <a:r>
                  <a:rPr lang="es-CL" sz="2200" dirty="0" smtClean="0">
                    <a:solidFill>
                      <a:srgbClr val="0000FF"/>
                    </a:solidFill>
                    <a:latin typeface="Times New Roman" panose="02020603050405020304" pitchFamily="18" charset="0"/>
                    <a:cs typeface="Times New Roman" panose="02020603050405020304" pitchFamily="18" charset="0"/>
                  </a:rPr>
                  <a:t>cinético </a:t>
                </a:r>
                <a14:m>
                  <m:oMath xmlns:m="http://schemas.openxmlformats.org/officeDocument/2006/math">
                    <m:acc>
                      <m:accPr>
                        <m:chr m:val="̌"/>
                        <m:ctrlPr>
                          <a:rPr lang="es-CL" sz="2400" b="1" i="1">
                            <a:solidFill>
                              <a:srgbClr val="0000FF"/>
                            </a:solidFill>
                            <a:latin typeface="Cambria Math" panose="02040503050406030204" pitchFamily="18" charset="0"/>
                          </a:rPr>
                        </m:ctrlPr>
                      </m:accPr>
                      <m:e>
                        <m:r>
                          <a:rPr lang="en-US" sz="2400" i="1">
                            <a:solidFill>
                              <a:srgbClr val="0000FF"/>
                            </a:solidFill>
                            <a:latin typeface="Cambria Math" panose="02040503050406030204" pitchFamily="18" charset="0"/>
                          </a:rPr>
                          <m:t>𝐾</m:t>
                        </m:r>
                      </m:e>
                    </m:acc>
                  </m:oMath>
                </a14:m>
                <a:r>
                  <a:rPr lang="es-CL" sz="2200" dirty="0">
                    <a:solidFill>
                      <a:srgbClr val="0000FF"/>
                    </a:solidFill>
                    <a:latin typeface="Times New Roman" panose="02020603050405020304" pitchFamily="18" charset="0"/>
                    <a:cs typeface="Times New Roman" panose="02020603050405020304" pitchFamily="18" charset="0"/>
                  </a:rPr>
                  <a:t>, estando excluido el </a:t>
                </a:r>
                <a:r>
                  <a:rPr lang="es-CL" sz="2200" dirty="0" smtClean="0">
                    <a:solidFill>
                      <a:srgbClr val="0000FF"/>
                    </a:solidFill>
                    <a:latin typeface="Times New Roman" panose="02020603050405020304" pitchFamily="18" charset="0"/>
                    <a:cs typeface="Times New Roman" panose="02020603050405020304" pitchFamily="18" charset="0"/>
                  </a:rPr>
                  <a:t>llevar a un átomo con dos spines paralelos. El segundo recuadro muestra el efecto de una de tales opciones, llegándose a un nivel excitado de  </a:t>
                </a:r>
                <a14:m>
                  <m:oMath xmlns:m="http://schemas.openxmlformats.org/officeDocument/2006/math">
                    <m:acc>
                      <m:accPr>
                        <m:chr m:val="̌"/>
                        <m:ctrlPr>
                          <a:rPr lang="es-CL" sz="2400" b="1" i="1">
                            <a:solidFill>
                              <a:srgbClr val="0000FF"/>
                            </a:solidFill>
                            <a:latin typeface="Cambria Math" panose="02040503050406030204" pitchFamily="18" charset="0"/>
                          </a:rPr>
                        </m:ctrlPr>
                      </m:accPr>
                      <m:e>
                        <m:r>
                          <a:rPr lang="en-US" sz="2400" i="1">
                            <a:solidFill>
                              <a:srgbClr val="0000FF"/>
                            </a:solidFill>
                            <a:latin typeface="Cambria Math" panose="02040503050406030204" pitchFamily="18" charset="0"/>
                          </a:rPr>
                          <m:t>𝐻</m:t>
                        </m:r>
                      </m:e>
                    </m:acc>
                  </m:oMath>
                </a14:m>
                <a:r>
                  <a:rPr lang="en-US" sz="1400" dirty="0">
                    <a:solidFill>
                      <a:srgbClr val="0000FF"/>
                    </a:solidFill>
                    <a:latin typeface="Times New Roman" panose="02020603050405020304" pitchFamily="18" charset="0"/>
                    <a:cs typeface="Times New Roman" panose="02020603050405020304" pitchFamily="18" charset="0"/>
                  </a:rPr>
                  <a:t>0</a:t>
                </a:r>
                <a:r>
                  <a:rPr lang="es-CL" sz="2200" dirty="0" smtClean="0">
                    <a:solidFill>
                      <a:srgbClr val="0000FF"/>
                    </a:solidFill>
                    <a:latin typeface="Times New Roman" panose="02020603050405020304" pitchFamily="18" charset="0"/>
                    <a:cs typeface="Times New Roman" panose="02020603050405020304" pitchFamily="18" charset="0"/>
                  </a:rPr>
                  <a:t>, con exceso de energía </a:t>
                </a:r>
                <a:r>
                  <a:rPr lang="es-CL" sz="2200" i="1" dirty="0" smtClean="0">
                    <a:solidFill>
                      <a:srgbClr val="0000FF"/>
                    </a:solidFill>
                    <a:latin typeface="Times New Roman" panose="02020603050405020304" pitchFamily="18" charset="0"/>
                    <a:cs typeface="Times New Roman" panose="02020603050405020304" pitchFamily="18" charset="0"/>
                  </a:rPr>
                  <a:t>U</a:t>
                </a:r>
                <a:r>
                  <a:rPr lang="es-CL" sz="2200" dirty="0" smtClean="0">
                    <a:solidFill>
                      <a:srgbClr val="0000FF"/>
                    </a:solidFill>
                    <a:latin typeface="Times New Roman" panose="02020603050405020304" pitchFamily="18" charset="0"/>
                    <a:cs typeface="Times New Roman" panose="02020603050405020304" pitchFamily="18" charset="0"/>
                  </a:rPr>
                  <a:t>. El tercer recuadro muestra la acción de </a:t>
                </a:r>
                <a14:m>
                  <m:oMath xmlns:m="http://schemas.openxmlformats.org/officeDocument/2006/math">
                    <m:acc>
                      <m:accPr>
                        <m:chr m:val="̌"/>
                        <m:ctrlPr>
                          <a:rPr lang="es-CL" sz="2000" b="1" i="1">
                            <a:solidFill>
                              <a:srgbClr val="0000FF"/>
                            </a:solidFill>
                            <a:latin typeface="Cambria Math" panose="02040503050406030204" pitchFamily="18" charset="0"/>
                          </a:rPr>
                        </m:ctrlPr>
                      </m:accPr>
                      <m:e>
                        <m:r>
                          <a:rPr lang="en-US" sz="2000" i="1">
                            <a:solidFill>
                              <a:srgbClr val="0000FF"/>
                            </a:solidFill>
                            <a:latin typeface="Cambria Math" panose="02040503050406030204" pitchFamily="18" charset="0"/>
                          </a:rPr>
                          <m:t>𝐾</m:t>
                        </m:r>
                      </m:e>
                    </m:acc>
                  </m:oMath>
                </a14:m>
                <a:r>
                  <a:rPr lang="es-CL" sz="2200" dirty="0" smtClean="0">
                    <a:solidFill>
                      <a:srgbClr val="0000FF"/>
                    </a:solidFill>
                    <a:latin typeface="Times New Roman" panose="02020603050405020304" pitchFamily="18" charset="0"/>
                    <a:cs typeface="Times New Roman" panose="02020603050405020304" pitchFamily="18" charset="0"/>
                  </a:rPr>
                  <a:t> sobre este estado excitado, volviendo a uno de los estados bases de , eventualmente con un intercambio de spin respecto al estado base.</a:t>
                </a:r>
              </a:p>
              <a:p>
                <a:r>
                  <a:rPr lang="es-CL" sz="2200" dirty="0" smtClean="0">
                    <a:solidFill>
                      <a:srgbClr val="0000FF"/>
                    </a:solidFill>
                    <a:latin typeface="Times New Roman" panose="02020603050405020304" pitchFamily="18" charset="0"/>
                    <a:cs typeface="Times New Roman" panose="02020603050405020304" pitchFamily="18" charset="0"/>
                  </a:rPr>
                  <a:t>En términos generales, acá estamos ante un problema de “Teoría de Perturbaciones degenerada”.</a:t>
                </a:r>
                <a:endParaRPr lang="es-CL" sz="22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5" name="CuadroTexto 4"/>
              <p:cNvSpPr txBox="1">
                <a:spLocks noRot="1" noChangeAspect="1" noMove="1" noResize="1" noEditPoints="1" noAdjustHandles="1" noChangeArrowheads="1" noChangeShapeType="1" noTextEdit="1"/>
              </p:cNvSpPr>
              <p:nvPr/>
            </p:nvSpPr>
            <p:spPr>
              <a:xfrm>
                <a:off x="109328" y="4380613"/>
                <a:ext cx="12001156" cy="2209195"/>
              </a:xfrm>
              <a:prstGeom prst="rect">
                <a:avLst/>
              </a:prstGeom>
              <a:blipFill rotWithShape="0">
                <a:blip r:embed="rId2"/>
                <a:stretch>
                  <a:fillRect l="-660" b="-4696"/>
                </a:stretch>
              </a:blipFill>
            </p:spPr>
            <p:txBody>
              <a:bodyPr/>
              <a:lstStyle/>
              <a:p>
                <a:r>
                  <a:rPr lang="es-CL">
                    <a:noFill/>
                  </a:rPr>
                  <a:t> </a:t>
                </a:r>
              </a:p>
            </p:txBody>
          </p:sp>
        </mc:Fallback>
      </mc:AlternateContent>
      <p:pic>
        <p:nvPicPr>
          <p:cNvPr id="2" name="Imagen 1"/>
          <p:cNvPicPr>
            <a:picLocks noChangeAspect="1"/>
          </p:cNvPicPr>
          <p:nvPr/>
        </p:nvPicPr>
        <p:blipFill>
          <a:blip r:embed="rId3"/>
          <a:stretch>
            <a:fillRect/>
          </a:stretch>
        </p:blipFill>
        <p:spPr>
          <a:xfrm>
            <a:off x="0" y="96131"/>
            <a:ext cx="11880610" cy="4198984"/>
          </a:xfrm>
          <a:prstGeom prst="rect">
            <a:avLst/>
          </a:prstGeom>
        </p:spPr>
      </p:pic>
    </p:spTree>
    <p:extLst>
      <p:ext uri="{BB962C8B-B14F-4D97-AF65-F5344CB8AC3E}">
        <p14:creationId xmlns:p14="http://schemas.microsoft.com/office/powerpoint/2010/main" val="10100379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1640498"/>
            <a:ext cx="6563389" cy="1501940"/>
          </a:xfrm>
          <a:prstGeom prst="rect">
            <a:avLst/>
          </a:prstGeom>
        </p:spPr>
      </p:pic>
      <p:pic>
        <p:nvPicPr>
          <p:cNvPr id="6" name="Imagen 5"/>
          <p:cNvPicPr>
            <a:picLocks noChangeAspect="1"/>
          </p:cNvPicPr>
          <p:nvPr/>
        </p:nvPicPr>
        <p:blipFill>
          <a:blip r:embed="rId3"/>
          <a:stretch>
            <a:fillRect/>
          </a:stretch>
        </p:blipFill>
        <p:spPr>
          <a:xfrm>
            <a:off x="0" y="3374631"/>
            <a:ext cx="6306325" cy="1758684"/>
          </a:xfrm>
          <a:prstGeom prst="rect">
            <a:avLst/>
          </a:prstGeom>
        </p:spPr>
      </p:pic>
      <p:pic>
        <p:nvPicPr>
          <p:cNvPr id="7" name="Imagen 6"/>
          <p:cNvPicPr>
            <a:picLocks noChangeAspect="1"/>
          </p:cNvPicPr>
          <p:nvPr/>
        </p:nvPicPr>
        <p:blipFill>
          <a:blip r:embed="rId4"/>
          <a:stretch>
            <a:fillRect/>
          </a:stretch>
        </p:blipFill>
        <p:spPr>
          <a:xfrm>
            <a:off x="0" y="5301364"/>
            <a:ext cx="6938432" cy="1311388"/>
          </a:xfrm>
          <a:prstGeom prst="rect">
            <a:avLst/>
          </a:prstGeom>
        </p:spPr>
      </p:pic>
      <p:pic>
        <p:nvPicPr>
          <p:cNvPr id="8" name="Imagen 7"/>
          <p:cNvPicPr>
            <a:picLocks noChangeAspect="1"/>
          </p:cNvPicPr>
          <p:nvPr/>
        </p:nvPicPr>
        <p:blipFill>
          <a:blip r:embed="rId5"/>
          <a:stretch>
            <a:fillRect/>
          </a:stretch>
        </p:blipFill>
        <p:spPr>
          <a:xfrm>
            <a:off x="6692887" y="1521468"/>
            <a:ext cx="5276523" cy="4216169"/>
          </a:xfrm>
          <a:prstGeom prst="rect">
            <a:avLst/>
          </a:prstGeom>
        </p:spPr>
      </p:pic>
      <p:sp>
        <p:nvSpPr>
          <p:cNvPr id="2" name="CuadroTexto 1"/>
          <p:cNvSpPr txBox="1"/>
          <p:nvPr/>
        </p:nvSpPr>
        <p:spPr>
          <a:xfrm>
            <a:off x="0" y="153090"/>
            <a:ext cx="12174560" cy="1200329"/>
          </a:xfrm>
          <a:prstGeom prst="rect">
            <a:avLst/>
          </a:prstGeom>
          <a:noFill/>
        </p:spPr>
        <p:txBody>
          <a:bodyPr wrap="square" rtlCol="0">
            <a:spAutoFit/>
          </a:bodyPr>
          <a:lstStyle/>
          <a:p>
            <a:r>
              <a:rPr lang="es-CL" sz="2400" dirty="0" smtClean="0">
                <a:solidFill>
                  <a:srgbClr val="0000FF"/>
                </a:solidFill>
                <a:latin typeface="Times New Roman" panose="02020603050405020304" pitchFamily="18" charset="0"/>
                <a:cs typeface="Times New Roman" panose="02020603050405020304" pitchFamily="18" charset="0"/>
              </a:rPr>
              <a:t>Otros modelos de sistemas con </a:t>
            </a:r>
            <a:r>
              <a:rPr lang="es-CL" sz="2400" dirty="0">
                <a:solidFill>
                  <a:srgbClr val="0000FF"/>
                </a:solidFill>
                <a:latin typeface="Times New Roman" panose="02020603050405020304" pitchFamily="18" charset="0"/>
                <a:cs typeface="Times New Roman" panose="02020603050405020304" pitchFamily="18" charset="0"/>
              </a:rPr>
              <a:t>a</a:t>
            </a:r>
            <a:r>
              <a:rPr lang="es-CL" sz="2400" dirty="0" smtClean="0">
                <a:solidFill>
                  <a:srgbClr val="0000FF"/>
                </a:solidFill>
                <a:latin typeface="Times New Roman" panose="02020603050405020304" pitchFamily="18" charset="0"/>
                <a:cs typeface="Times New Roman" panose="02020603050405020304" pitchFamily="18" charset="0"/>
              </a:rPr>
              <a:t>ntiferromagnetismo frustrado también muestran esta magnetización “escalonada”, como se aprecia del resumen que anexamos. Destacamos que hay compuestos reales que muestran esta conducta, como el </a:t>
            </a:r>
            <a:r>
              <a:rPr lang="es-ES" sz="2400" dirty="0">
                <a:solidFill>
                  <a:srgbClr val="0000FF"/>
                </a:solidFill>
                <a:latin typeface="Times New Roman" panose="02020603050405020304" pitchFamily="18" charset="0"/>
                <a:cs typeface="Times New Roman" panose="02020603050405020304" pitchFamily="18" charset="0"/>
              </a:rPr>
              <a:t>Sr</a:t>
            </a:r>
            <a:r>
              <a:rPr lang="es-ES" sz="2400" baseline="-25000" dirty="0">
                <a:solidFill>
                  <a:srgbClr val="0000FF"/>
                </a:solidFill>
                <a:latin typeface="Times New Roman" panose="02020603050405020304" pitchFamily="18" charset="0"/>
                <a:cs typeface="Times New Roman" panose="02020603050405020304" pitchFamily="18" charset="0"/>
              </a:rPr>
              <a:t> </a:t>
            </a:r>
            <a:r>
              <a:rPr lang="es-ES" sz="2400" dirty="0">
                <a:solidFill>
                  <a:srgbClr val="0000FF"/>
                </a:solidFill>
                <a:latin typeface="Times New Roman" panose="02020603050405020304" pitchFamily="18" charset="0"/>
                <a:cs typeface="Times New Roman" panose="02020603050405020304" pitchFamily="18" charset="0"/>
              </a:rPr>
              <a:t>Cu</a:t>
            </a:r>
            <a:r>
              <a:rPr lang="es-ES" sz="2400" baseline="-25000" dirty="0">
                <a:solidFill>
                  <a:srgbClr val="0000FF"/>
                </a:solidFill>
                <a:latin typeface="Times New Roman" panose="02020603050405020304" pitchFamily="18" charset="0"/>
                <a:cs typeface="Times New Roman" panose="02020603050405020304" pitchFamily="18" charset="0"/>
              </a:rPr>
              <a:t>2 </a:t>
            </a:r>
            <a:r>
              <a:rPr lang="es-ES" sz="2400" dirty="0">
                <a:solidFill>
                  <a:srgbClr val="0000FF"/>
                </a:solidFill>
                <a:latin typeface="Times New Roman" panose="02020603050405020304" pitchFamily="18" charset="0"/>
                <a:cs typeface="Times New Roman" panose="02020603050405020304" pitchFamily="18" charset="0"/>
              </a:rPr>
              <a:t>(B</a:t>
            </a:r>
            <a:r>
              <a:rPr lang="es-ES" sz="2400" baseline="-25000" dirty="0">
                <a:solidFill>
                  <a:srgbClr val="0000FF"/>
                </a:solidFill>
                <a:latin typeface="Times New Roman" panose="02020603050405020304" pitchFamily="18" charset="0"/>
                <a:cs typeface="Times New Roman" panose="02020603050405020304" pitchFamily="18" charset="0"/>
              </a:rPr>
              <a:t> </a:t>
            </a:r>
            <a:r>
              <a:rPr lang="es-ES" sz="2400" dirty="0" smtClean="0">
                <a:solidFill>
                  <a:srgbClr val="0000FF"/>
                </a:solidFill>
                <a:latin typeface="Times New Roman" panose="02020603050405020304" pitchFamily="18" charset="0"/>
                <a:cs typeface="Times New Roman" panose="02020603050405020304" pitchFamily="18" charset="0"/>
              </a:rPr>
              <a:t>O</a:t>
            </a:r>
            <a:r>
              <a:rPr lang="es-ES" sz="2400" baseline="-25000" dirty="0" smtClean="0">
                <a:solidFill>
                  <a:srgbClr val="0000FF"/>
                </a:solidFill>
                <a:latin typeface="Times New Roman" panose="02020603050405020304" pitchFamily="18" charset="0"/>
                <a:cs typeface="Times New Roman" panose="02020603050405020304" pitchFamily="18" charset="0"/>
              </a:rPr>
              <a:t>3</a:t>
            </a:r>
            <a:r>
              <a:rPr lang="es-ES" sz="2400" dirty="0" smtClean="0">
                <a:solidFill>
                  <a:srgbClr val="0000FF"/>
                </a:solidFill>
                <a:latin typeface="Times New Roman" panose="02020603050405020304" pitchFamily="18" charset="0"/>
                <a:cs typeface="Times New Roman" panose="02020603050405020304" pitchFamily="18" charset="0"/>
              </a:rPr>
              <a:t>)</a:t>
            </a:r>
            <a:r>
              <a:rPr lang="es-ES" sz="2400" baseline="-25000" dirty="0" smtClean="0">
                <a:solidFill>
                  <a:srgbClr val="0000FF"/>
                </a:solidFill>
                <a:latin typeface="Times New Roman" panose="02020603050405020304" pitchFamily="18" charset="0"/>
                <a:cs typeface="Times New Roman" panose="02020603050405020304" pitchFamily="18" charset="0"/>
              </a:rPr>
              <a:t>2</a:t>
            </a:r>
            <a:r>
              <a:rPr lang="es-CL" sz="2400" dirty="0" smtClean="0">
                <a:solidFill>
                  <a:srgbClr val="0000FF"/>
                </a:solidFill>
                <a:latin typeface="Times New Roman" panose="02020603050405020304" pitchFamily="18" charset="0"/>
                <a:cs typeface="Times New Roman" panose="02020603050405020304" pitchFamily="18" charset="0"/>
              </a:rPr>
              <a:t>, de tipo planar.  </a:t>
            </a:r>
            <a:endParaRPr lang="es-CL"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28970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 y="127592"/>
            <a:ext cx="12046688" cy="1815882"/>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Extensiones del Modelo “Dímero—Conector”</a:t>
            </a:r>
          </a:p>
          <a:p>
            <a:r>
              <a:rPr lang="es-CL" sz="2200" dirty="0" smtClean="0">
                <a:solidFill>
                  <a:srgbClr val="0000FF"/>
                </a:solidFill>
                <a:latin typeface="Times New Roman" panose="02020603050405020304" pitchFamily="18" charset="0"/>
                <a:cs typeface="Times New Roman" panose="02020603050405020304" pitchFamily="18" charset="0"/>
              </a:rPr>
              <a:t>El presente modelo puede extenderse a moléculas magnéticas más complejas que un simple dímero, como se ilustra en figura adjunta. Basta que estas moléculas tengan un estado base con spin total S=0, y que los iones magnéticos vecinos se acoplen por igual a todos los iones de la molécula. También podemos hacer extensiones a dimensión 2 o 3, como se ilustra en figuras adjuntas:</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113900" y="1962155"/>
            <a:ext cx="10274110" cy="1961891"/>
          </a:xfrm>
          <a:prstGeom prst="rect">
            <a:avLst/>
          </a:prstGeom>
        </p:spPr>
      </p:pic>
      <p:pic>
        <p:nvPicPr>
          <p:cNvPr id="10" name="Imagen 9"/>
          <p:cNvPicPr>
            <a:picLocks noChangeAspect="1"/>
          </p:cNvPicPr>
          <p:nvPr/>
        </p:nvPicPr>
        <p:blipFill>
          <a:blip r:embed="rId3"/>
          <a:stretch>
            <a:fillRect/>
          </a:stretch>
        </p:blipFill>
        <p:spPr>
          <a:xfrm>
            <a:off x="113901" y="3954494"/>
            <a:ext cx="8923774" cy="2839382"/>
          </a:xfrm>
          <a:prstGeom prst="rect">
            <a:avLst/>
          </a:prstGeom>
        </p:spPr>
      </p:pic>
    </p:spTree>
    <p:extLst>
      <p:ext uri="{BB962C8B-B14F-4D97-AF65-F5344CB8AC3E}">
        <p14:creationId xmlns:p14="http://schemas.microsoft.com/office/powerpoint/2010/main" val="101685749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74428"/>
            <a:ext cx="12192000" cy="1200329"/>
          </a:xfrm>
          <a:prstGeom prst="rect">
            <a:avLst/>
          </a:prstGeom>
        </p:spPr>
        <p:txBody>
          <a:bodyPr wrap="square">
            <a:spAutoFit/>
          </a:bodyPr>
          <a:lstStyle/>
          <a:p>
            <a:r>
              <a:rPr lang="es-CL" sz="2400" u="sng" dirty="0">
                <a:solidFill>
                  <a:srgbClr val="0000FF"/>
                </a:solidFill>
                <a:latin typeface="Times New Roman" panose="02020603050405020304" pitchFamily="18" charset="0"/>
                <a:cs typeface="Times New Roman" panose="02020603050405020304" pitchFamily="18" charset="0"/>
              </a:rPr>
              <a:t>Descripción Teórica, modelo bidimensional </a:t>
            </a:r>
            <a:r>
              <a:rPr lang="es-CL" sz="2400" u="sng" dirty="0" smtClean="0">
                <a:solidFill>
                  <a:srgbClr val="0000FF"/>
                </a:solidFill>
                <a:latin typeface="Times New Roman" panose="02020603050405020304" pitchFamily="18" charset="0"/>
                <a:cs typeface="Times New Roman" panose="02020603050405020304" pitchFamily="18" charset="0"/>
              </a:rPr>
              <a:t>dímero-Ferromagneto</a:t>
            </a:r>
            <a:r>
              <a:rPr lang="es-CL" sz="2400" dirty="0" smtClean="0">
                <a:solidFill>
                  <a:srgbClr val="0000FF"/>
                </a:solidFill>
                <a:latin typeface="Times New Roman" panose="02020603050405020304" pitchFamily="18" charset="0"/>
                <a:cs typeface="Times New Roman" panose="02020603050405020304" pitchFamily="18" charset="0"/>
              </a:rPr>
              <a:t>- </a:t>
            </a:r>
          </a:p>
          <a:p>
            <a:r>
              <a:rPr lang="es-CL" sz="2400" dirty="0">
                <a:solidFill>
                  <a:srgbClr val="0000FF"/>
                </a:solidFill>
                <a:latin typeface="Times New Roman" panose="02020603050405020304" pitchFamily="18" charset="0"/>
                <a:cs typeface="Times New Roman" panose="02020603050405020304" pitchFamily="18" charset="0"/>
              </a:rPr>
              <a:t>Los sistemas que trataremos, como los expuestos en figura inferior,  los resumimos así</a:t>
            </a:r>
            <a:r>
              <a:rPr lang="es-CL" sz="2400" dirty="0" smtClean="0">
                <a:solidFill>
                  <a:srgbClr val="0000FF"/>
                </a:solidFill>
                <a:latin typeface="Times New Roman" panose="02020603050405020304" pitchFamily="18" charset="0"/>
                <a:cs typeface="Times New Roman" panose="02020603050405020304" pitchFamily="18" charset="0"/>
              </a:rPr>
              <a:t>:</a:t>
            </a:r>
          </a:p>
          <a:p>
            <a:r>
              <a:rPr lang="es-CL" sz="2400" dirty="0">
                <a:solidFill>
                  <a:srgbClr val="0000FF"/>
                </a:solidFill>
                <a:latin typeface="Times New Roman" panose="02020603050405020304" pitchFamily="18" charset="0"/>
                <a:cs typeface="Times New Roman" panose="02020603050405020304" pitchFamily="18" charset="0"/>
              </a:rPr>
              <a:t>Tenemos iones ferromagnéticos en una red bidimensional, donde ellos forman “bloques” de uno </a:t>
            </a:r>
            <a:r>
              <a:rPr lang="es-CL" sz="2400" dirty="0" smtClean="0">
                <a:solidFill>
                  <a:srgbClr val="0000FF"/>
                </a:solidFill>
                <a:latin typeface="Times New Roman" panose="02020603050405020304" pitchFamily="18" charset="0"/>
                <a:cs typeface="Times New Roman" panose="02020603050405020304" pitchFamily="18" charset="0"/>
              </a:rPr>
              <a:t>o</a:t>
            </a:r>
            <a:endParaRPr lang="es-CL" sz="2400"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4951661" y="1125901"/>
            <a:ext cx="7228679" cy="5732098"/>
          </a:xfrm>
          <a:prstGeom prst="rect">
            <a:avLst/>
          </a:prstGeom>
        </p:spPr>
      </p:pic>
      <p:sp>
        <p:nvSpPr>
          <p:cNvPr id="8" name="CuadroTexto 7"/>
          <p:cNvSpPr txBox="1"/>
          <p:nvPr/>
        </p:nvSpPr>
        <p:spPr>
          <a:xfrm>
            <a:off x="0" y="1008943"/>
            <a:ext cx="4983378" cy="2462213"/>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varios </a:t>
            </a:r>
            <a:r>
              <a:rPr lang="es-CL" sz="2200" dirty="0">
                <a:solidFill>
                  <a:srgbClr val="0000FF"/>
                </a:solidFill>
                <a:latin typeface="Times New Roman" panose="02020603050405020304" pitchFamily="18" charset="0"/>
                <a:cs typeface="Times New Roman" panose="02020603050405020304" pitchFamily="18" charset="0"/>
              </a:rPr>
              <a:t>iones</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Cada bloque está cercado por dímeros, a los que se conectan con interacción  J</a:t>
            </a:r>
            <a:r>
              <a:rPr lang="es-CL" sz="2200" baseline="-25000" dirty="0">
                <a:solidFill>
                  <a:srgbClr val="0000FF"/>
                </a:solidFill>
                <a:latin typeface="Times New Roman" panose="02020603050405020304" pitchFamily="18" charset="0"/>
                <a:cs typeface="Times New Roman" panose="02020603050405020304" pitchFamily="18" charset="0"/>
              </a:rPr>
              <a:t> F</a:t>
            </a:r>
            <a:r>
              <a:rPr lang="es-CL" sz="2200" dirty="0">
                <a:solidFill>
                  <a:srgbClr val="0000FF"/>
                </a:solidFill>
                <a:latin typeface="Times New Roman" panose="02020603050405020304" pitchFamily="18" charset="0"/>
                <a:cs typeface="Times New Roman" panose="02020603050405020304" pitchFamily="18" charset="0"/>
              </a:rPr>
              <a:t>  &lt; 0, ferromagnética. Cuando los dímeros están en su estado base, de spin nulo, los  iones magnéticos, o “bloques”, quedan desconectados unos de otros.  </a:t>
            </a:r>
            <a:endParaRPr lang="es-CL" dirty="0"/>
          </a:p>
        </p:txBody>
      </p:sp>
      <p:pic>
        <p:nvPicPr>
          <p:cNvPr id="11" name="Imagen 10"/>
          <p:cNvPicPr>
            <a:picLocks noChangeAspect="1"/>
          </p:cNvPicPr>
          <p:nvPr/>
        </p:nvPicPr>
        <p:blipFill>
          <a:blip r:embed="rId3"/>
          <a:stretch>
            <a:fillRect/>
          </a:stretch>
        </p:blipFill>
        <p:spPr>
          <a:xfrm>
            <a:off x="0" y="3391786"/>
            <a:ext cx="4662923" cy="3576417"/>
          </a:xfrm>
          <a:prstGeom prst="rect">
            <a:avLst/>
          </a:prstGeom>
        </p:spPr>
      </p:pic>
    </p:spTree>
    <p:extLst>
      <p:ext uri="{BB962C8B-B14F-4D97-AF65-F5344CB8AC3E}">
        <p14:creationId xmlns:p14="http://schemas.microsoft.com/office/powerpoint/2010/main" val="108822792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
            <a:ext cx="12192000" cy="43088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Estos sistemas se rigen por </a:t>
            </a:r>
            <a:r>
              <a:rPr lang="es-CL" sz="2200" smtClean="0">
                <a:solidFill>
                  <a:srgbClr val="0000FF"/>
                </a:solidFill>
                <a:latin typeface="Times New Roman" panose="02020603050405020304" pitchFamily="18" charset="0"/>
                <a:cs typeface="Times New Roman" panose="02020603050405020304" pitchFamily="18" charset="0"/>
              </a:rPr>
              <a:t>el Hamiltoniano</a:t>
            </a:r>
            <a:endParaRPr lang="es-CL" sz="2400" dirty="0">
              <a:solidFill>
                <a:srgbClr val="0000FF"/>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74428" y="1818748"/>
            <a:ext cx="11738344" cy="1384995"/>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J </a:t>
            </a:r>
            <a:r>
              <a:rPr lang="es-CL" sz="2200" baseline="-25000" dirty="0" smtClean="0">
                <a:solidFill>
                  <a:srgbClr val="0000FF"/>
                </a:solidFill>
                <a:latin typeface="Times New Roman" panose="02020603050405020304" pitchFamily="18" charset="0"/>
                <a:cs typeface="Times New Roman" panose="02020603050405020304" pitchFamily="18" charset="0"/>
              </a:rPr>
              <a:t>d</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&gt;</a:t>
            </a:r>
            <a:r>
              <a:rPr lang="es-CL" sz="2200" dirty="0">
                <a:solidFill>
                  <a:srgbClr val="0000FF"/>
                </a:solidFill>
                <a:latin typeface="Times New Roman" panose="02020603050405020304" pitchFamily="18" charset="0"/>
                <a:cs typeface="Times New Roman" panose="02020603050405020304" pitchFamily="18" charset="0"/>
              </a:rPr>
              <a:t> 0 es la interacción </a:t>
            </a:r>
            <a:r>
              <a:rPr lang="es-CL" sz="2200" dirty="0" smtClean="0">
                <a:solidFill>
                  <a:srgbClr val="0000FF"/>
                </a:solidFill>
                <a:latin typeface="Times New Roman" panose="02020603050405020304" pitchFamily="18" charset="0"/>
                <a:cs typeface="Times New Roman" panose="02020603050405020304" pitchFamily="18" charset="0"/>
              </a:rPr>
              <a:t>intra-dímero; </a:t>
            </a:r>
            <a:r>
              <a:rPr lang="es-CL" sz="2200" dirty="0">
                <a:solidFill>
                  <a:srgbClr val="0000FF"/>
                </a:solidFill>
                <a:latin typeface="Times New Roman" panose="02020603050405020304" pitchFamily="18" charset="0"/>
                <a:cs typeface="Times New Roman" panose="02020603050405020304" pitchFamily="18" charset="0"/>
              </a:rPr>
              <a:t>J</a:t>
            </a:r>
            <a:r>
              <a:rPr lang="es-CL" sz="8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f  </a:t>
            </a:r>
            <a:r>
              <a:rPr lang="es-CL" sz="2400" dirty="0" smtClean="0">
                <a:solidFill>
                  <a:srgbClr val="0000FF"/>
                </a:solidFill>
                <a:latin typeface="Times New Roman" panose="02020603050405020304" pitchFamily="18" charset="0"/>
                <a:cs typeface="Times New Roman" panose="02020603050405020304" pitchFamily="18" charset="0"/>
              </a:rPr>
              <a:t>&gt;</a:t>
            </a:r>
            <a:r>
              <a:rPr lang="es-CL" sz="2200" dirty="0" smtClean="0">
                <a:solidFill>
                  <a:srgbClr val="0000FF"/>
                </a:solidFill>
                <a:latin typeface="Times New Roman" panose="02020603050405020304" pitchFamily="18" charset="0"/>
                <a:cs typeface="Times New Roman" panose="02020603050405020304" pitchFamily="18" charset="0"/>
              </a:rPr>
              <a:t> 0, </a:t>
            </a:r>
            <a:r>
              <a:rPr lang="es-CL" sz="2200" dirty="0">
                <a:solidFill>
                  <a:srgbClr val="0000FF"/>
                </a:solidFill>
                <a:latin typeface="Times New Roman" panose="02020603050405020304" pitchFamily="18" charset="0"/>
                <a:cs typeface="Times New Roman" panose="02020603050405020304" pitchFamily="18" charset="0"/>
              </a:rPr>
              <a:t>J</a:t>
            </a:r>
            <a:r>
              <a:rPr lang="es-CL" sz="8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f-f  </a:t>
            </a:r>
            <a:r>
              <a:rPr lang="es-CL" sz="2400" dirty="0" smtClean="0">
                <a:solidFill>
                  <a:srgbClr val="0000FF"/>
                </a:solidFill>
                <a:latin typeface="Times New Roman" panose="02020603050405020304" pitchFamily="18" charset="0"/>
                <a:cs typeface="Times New Roman" panose="02020603050405020304" pitchFamily="18" charset="0"/>
              </a:rPr>
              <a:t>&gt;</a:t>
            </a:r>
            <a:r>
              <a:rPr lang="es-CL" sz="2200" dirty="0" smtClean="0">
                <a:solidFill>
                  <a:srgbClr val="0000FF"/>
                </a:solidFill>
                <a:latin typeface="Times New Roman" panose="02020603050405020304" pitchFamily="18" charset="0"/>
                <a:cs typeface="Times New Roman" panose="02020603050405020304" pitchFamily="18" charset="0"/>
              </a:rPr>
              <a:t> 0 </a:t>
            </a:r>
            <a:r>
              <a:rPr lang="es-CL" sz="2200" dirty="0">
                <a:solidFill>
                  <a:srgbClr val="0000FF"/>
                </a:solidFill>
                <a:latin typeface="Times New Roman" panose="02020603050405020304" pitchFamily="18" charset="0"/>
                <a:cs typeface="Times New Roman" panose="02020603050405020304" pitchFamily="18" charset="0"/>
              </a:rPr>
              <a:t>son las interacciones dímero-ion y ion-ion resp</a:t>
            </a:r>
            <a:r>
              <a:rPr lang="es-CL" sz="2000" dirty="0" smtClean="0">
                <a:solidFill>
                  <a:srgbClr val="0000FF"/>
                </a:solidFill>
                <a:latin typeface="Times New Roman" panose="02020603050405020304" pitchFamily="18" charset="0"/>
                <a:cs typeface="Times New Roman" panose="02020603050405020304" pitchFamily="18" charset="0"/>
              </a:rPr>
              <a:t>.</a:t>
            </a:r>
          </a:p>
          <a:p>
            <a:r>
              <a:rPr lang="es-CL" sz="2000" dirty="0">
                <a:solidFill>
                  <a:srgbClr val="0000FF"/>
                </a:solidFill>
                <a:latin typeface="Times New Roman" panose="02020603050405020304" pitchFamily="18" charset="0"/>
                <a:cs typeface="Times New Roman" panose="02020603050405020304" pitchFamily="18" charset="0"/>
              </a:rPr>
              <a:t>Usamos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i="1" baseline="-25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0, 1,…</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para denota los valores posibles del spin de un dímero, y </a:t>
            </a:r>
            <a:r>
              <a:rPr lang="es-E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000" dirty="0">
                <a:solidFill>
                  <a:srgbClr val="0000FF"/>
                </a:solidFill>
                <a:latin typeface="Times New Roman" panose="02020603050405020304" pitchFamily="18" charset="0"/>
                <a:cs typeface="Times New Roman" panose="02020603050405020304" pitchFamily="18" charset="0"/>
              </a:rPr>
              <a:t> para el spin de un ion magnético. </a:t>
            </a:r>
            <a:r>
              <a:rPr lang="es-ES" sz="20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La energía total del estado base asociada a un  bloque ferromagnético (o ion magnético) viene dada por</a:t>
            </a:r>
            <a:endParaRPr lang="es-CL" dirty="0"/>
          </a:p>
        </p:txBody>
      </p:sp>
      <p:pic>
        <p:nvPicPr>
          <p:cNvPr id="6" name="Imagen 5"/>
          <p:cNvPicPr>
            <a:picLocks noChangeAspect="1"/>
          </p:cNvPicPr>
          <p:nvPr/>
        </p:nvPicPr>
        <p:blipFill>
          <a:blip r:embed="rId2"/>
          <a:stretch>
            <a:fillRect/>
          </a:stretch>
        </p:blipFill>
        <p:spPr>
          <a:xfrm>
            <a:off x="5550813" y="52482"/>
            <a:ext cx="6172735" cy="830652"/>
          </a:xfrm>
          <a:prstGeom prst="rect">
            <a:avLst/>
          </a:prstGeom>
        </p:spPr>
      </p:pic>
      <p:pic>
        <p:nvPicPr>
          <p:cNvPr id="7" name="Imagen 6"/>
          <p:cNvPicPr>
            <a:picLocks noChangeAspect="1"/>
          </p:cNvPicPr>
          <p:nvPr/>
        </p:nvPicPr>
        <p:blipFill>
          <a:blip r:embed="rId3"/>
          <a:stretch>
            <a:fillRect/>
          </a:stretch>
        </p:blipFill>
        <p:spPr>
          <a:xfrm>
            <a:off x="74428" y="935615"/>
            <a:ext cx="6629975" cy="480102"/>
          </a:xfrm>
          <a:prstGeom prst="rect">
            <a:avLst/>
          </a:prstGeom>
        </p:spPr>
      </p:pic>
      <p:sp>
        <p:nvSpPr>
          <p:cNvPr id="9" name="CuadroTexto 8"/>
          <p:cNvSpPr txBox="1"/>
          <p:nvPr/>
        </p:nvSpPr>
        <p:spPr>
          <a:xfrm>
            <a:off x="74428" y="1387861"/>
            <a:ext cx="12040383" cy="43088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Las condiciones </a:t>
            </a:r>
            <a:r>
              <a:rPr lang="es-CL" sz="2200" dirty="0">
                <a:solidFill>
                  <a:srgbClr val="0000FF"/>
                </a:solidFill>
                <a:latin typeface="Times New Roman" panose="02020603050405020304" pitchFamily="18" charset="0"/>
                <a:cs typeface="Times New Roman" panose="02020603050405020304" pitchFamily="18" charset="0"/>
              </a:rPr>
              <a:t>de vecindad </a:t>
            </a:r>
            <a:r>
              <a:rPr lang="es-CL" sz="2200" dirty="0" smtClean="0">
                <a:solidFill>
                  <a:srgbClr val="0000FF"/>
                </a:solidFill>
                <a:latin typeface="Times New Roman" panose="02020603050405020304" pitchFamily="18" charset="0"/>
                <a:cs typeface="Times New Roman" panose="02020603050405020304" pitchFamily="18" charset="0"/>
              </a:rPr>
              <a:t>dímero-ion y ion-ion las </a:t>
            </a:r>
            <a:r>
              <a:rPr lang="es-CL" sz="2200" dirty="0">
                <a:solidFill>
                  <a:srgbClr val="0000FF"/>
                </a:solidFill>
                <a:latin typeface="Times New Roman" panose="02020603050405020304" pitchFamily="18" charset="0"/>
                <a:cs typeface="Times New Roman" panose="02020603050405020304" pitchFamily="18" charset="0"/>
              </a:rPr>
              <a:t>representamos por  </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i="1" dirty="0">
                <a:solidFill>
                  <a:srgbClr val="0000FF"/>
                </a:solidFill>
                <a:latin typeface="Times New Roman" panose="02020603050405020304" pitchFamily="18" charset="0"/>
                <a:cs typeface="Times New Roman" panose="02020603050405020304" pitchFamily="18" charset="0"/>
              </a:rPr>
              <a:t>n, a</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a:solidFill>
                  <a:srgbClr val="0000FF"/>
                </a:solidFill>
                <a:latin typeface="Times New Roman" panose="02020603050405020304" pitchFamily="18" charset="0"/>
                <a:cs typeface="Times New Roman" panose="02020603050405020304" pitchFamily="18" charset="0"/>
              </a:rPr>
              <a:t>  y </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i="1" dirty="0">
                <a:solidFill>
                  <a:srgbClr val="0000FF"/>
                </a:solidFill>
                <a:latin typeface="Times New Roman" panose="02020603050405020304" pitchFamily="18" charset="0"/>
                <a:cs typeface="Times New Roman" panose="02020603050405020304" pitchFamily="18" charset="0"/>
              </a:rPr>
              <a:t>a, b</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respectivamente.</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4"/>
          <a:stretch>
            <a:fillRect/>
          </a:stretch>
        </p:blipFill>
        <p:spPr>
          <a:xfrm>
            <a:off x="74428" y="3606774"/>
            <a:ext cx="6408975" cy="518205"/>
          </a:xfrm>
          <a:prstGeom prst="rect">
            <a:avLst/>
          </a:prstGeom>
        </p:spPr>
      </p:pic>
      <p:pic>
        <p:nvPicPr>
          <p:cNvPr id="13" name="Imagen 12"/>
          <p:cNvPicPr>
            <a:picLocks noChangeAspect="1"/>
          </p:cNvPicPr>
          <p:nvPr/>
        </p:nvPicPr>
        <p:blipFill>
          <a:blip r:embed="rId5"/>
          <a:stretch>
            <a:fillRect/>
          </a:stretch>
        </p:blipFill>
        <p:spPr>
          <a:xfrm>
            <a:off x="6483403" y="3634630"/>
            <a:ext cx="4038950" cy="518205"/>
          </a:xfrm>
          <a:prstGeom prst="rect">
            <a:avLst/>
          </a:prstGeom>
        </p:spPr>
      </p:pic>
      <p:sp>
        <p:nvSpPr>
          <p:cNvPr id="2" name="CuadroTexto 1"/>
          <p:cNvSpPr txBox="1"/>
          <p:nvPr/>
        </p:nvSpPr>
        <p:spPr>
          <a:xfrm>
            <a:off x="0" y="4220686"/>
            <a:ext cx="12040383" cy="1785104"/>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Además, V es el número de enlaces entre dímeros y iones del bloque en consideración,  F es el número de iones magnéticos en cada bloque, y D es el número de dímeros asociados al bloque (los que se cuentan de forma fraccional, acorde a su participación dentro del bloque, ver ejemplos más adelante). Por último,        </a:t>
            </a:r>
            <a:r>
              <a:rPr lang="es-CL" sz="2200" i="1" dirty="0" smtClean="0">
                <a:solidFill>
                  <a:srgbClr val="0000FF"/>
                </a:solidFill>
                <a:latin typeface="Times New Roman" panose="02020603050405020304" pitchFamily="18" charset="0"/>
                <a:cs typeface="Times New Roman" panose="02020603050405020304" pitchFamily="18" charset="0"/>
              </a:rPr>
              <a:t>b</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B es el campo magnético multiplicado por el magnetón de Bohr y el factor giromagnético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t> </a:t>
            </a:r>
            <a:r>
              <a:rPr lang="es-CL" sz="2200" dirty="0" smtClean="0">
                <a:solidFill>
                  <a:srgbClr val="0000FF"/>
                </a:solidFill>
                <a:latin typeface="Times New Roman" panose="02020603050405020304" pitchFamily="18" charset="0"/>
                <a:cs typeface="Times New Roman" panose="02020603050405020304" pitchFamily="18" charset="0"/>
              </a:rPr>
              <a:t>, que asumimos igual para dímeros y iones magnéticos.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6"/>
          <a:stretch>
            <a:fillRect/>
          </a:stretch>
        </p:blipFill>
        <p:spPr>
          <a:xfrm>
            <a:off x="4075274" y="2924276"/>
            <a:ext cx="6447079" cy="586791"/>
          </a:xfrm>
          <a:prstGeom prst="rect">
            <a:avLst/>
          </a:prstGeom>
        </p:spPr>
      </p:pic>
    </p:spTree>
    <p:extLst>
      <p:ext uri="{BB962C8B-B14F-4D97-AF65-F5344CB8AC3E}">
        <p14:creationId xmlns:p14="http://schemas.microsoft.com/office/powerpoint/2010/main" val="32559289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582093" y="1079458"/>
            <a:ext cx="6400106" cy="5776719"/>
          </a:xfrm>
          <a:prstGeom prst="rect">
            <a:avLst/>
          </a:prstGeom>
        </p:spPr>
      </p:pic>
      <p:sp>
        <p:nvSpPr>
          <p:cNvPr id="5" name="CuadroTexto 4"/>
          <p:cNvSpPr txBox="1"/>
          <p:nvPr/>
        </p:nvSpPr>
        <p:spPr>
          <a:xfrm>
            <a:off x="5645193" y="28511"/>
            <a:ext cx="6337006" cy="1015663"/>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Ilustramos definiciones de “D” y “V” usando red triangular (abajo), y red cuadrada con bloques ferromagnéticos de 5 iones (izquierda).</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3"/>
          <a:stretch>
            <a:fillRect/>
          </a:stretch>
        </p:blipFill>
        <p:spPr>
          <a:xfrm>
            <a:off x="0" y="68626"/>
            <a:ext cx="5582093" cy="6787551"/>
          </a:xfrm>
          <a:prstGeom prst="rect">
            <a:avLst/>
          </a:prstGeom>
        </p:spPr>
      </p:pic>
    </p:spTree>
    <p:extLst>
      <p:ext uri="{BB962C8B-B14F-4D97-AF65-F5344CB8AC3E}">
        <p14:creationId xmlns:p14="http://schemas.microsoft.com/office/powerpoint/2010/main" val="27120166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6208" y="81230"/>
            <a:ext cx="10779751" cy="567355"/>
          </a:xfrm>
          <a:prstGeom prst="rect">
            <a:avLst/>
          </a:prstGeom>
        </p:spPr>
      </p:pic>
      <p:sp>
        <p:nvSpPr>
          <p:cNvPr id="3" name="CuadroTexto 2"/>
          <p:cNvSpPr txBox="1"/>
          <p:nvPr/>
        </p:nvSpPr>
        <p:spPr>
          <a:xfrm>
            <a:off x="66807" y="1504929"/>
            <a:ext cx="12192000" cy="1600438"/>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Acá </a:t>
            </a:r>
            <a:r>
              <a:rPr lang="es-CL" sz="2200" dirty="0">
                <a:solidFill>
                  <a:srgbClr val="0000FF"/>
                </a:solidFill>
                <a:latin typeface="Times New Roman" panose="02020603050405020304" pitchFamily="18" charset="0"/>
                <a:cs typeface="Times New Roman" panose="02020603050405020304" pitchFamily="18" charset="0"/>
              </a:rPr>
              <a:t>Int</a:t>
            </a:r>
            <a:r>
              <a:rPr lang="es-CL" sz="8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a:t>
            </a:r>
            <a:r>
              <a:rPr lang="es-CL" sz="2000" dirty="0" smtClean="0">
                <a:solidFill>
                  <a:srgbClr val="0000FF"/>
                </a:solidFill>
                <a:latin typeface="Times New Roman" panose="02020603050405020304" pitchFamily="18" charset="0"/>
                <a:cs typeface="Times New Roman" panose="02020603050405020304" pitchFamily="18" charset="0"/>
              </a:rPr>
              <a:t>X)</a:t>
            </a:r>
            <a:r>
              <a:rPr lang="es-CL" sz="20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es la parte entera de X; p.ej. Int</a:t>
            </a:r>
            <a:r>
              <a:rPr lang="es-CL" sz="8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(0.01)</a:t>
            </a:r>
            <a:r>
              <a:rPr lang="es-CL" sz="1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t>
            </a:r>
            <a:r>
              <a:rPr lang="es-CL" sz="12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Int</a:t>
            </a:r>
            <a:r>
              <a:rPr lang="es-CL" sz="8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(0.99 )</a:t>
            </a:r>
            <a:r>
              <a:rPr lang="es-CL" sz="1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t>
            </a:r>
            <a:r>
              <a:rPr lang="es-CL" sz="8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0</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Int</a:t>
            </a:r>
            <a:r>
              <a:rPr lang="es-CL" sz="8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(1.01</a:t>
            </a:r>
            <a:r>
              <a:rPr lang="es-CL" sz="2000" dirty="0">
                <a:solidFill>
                  <a:srgbClr val="0000FF"/>
                </a:solidFill>
                <a:latin typeface="Times New Roman" panose="02020603050405020304" pitchFamily="18" charset="0"/>
                <a:cs typeface="Times New Roman" panose="02020603050405020304" pitchFamily="18" charset="0"/>
              </a:rPr>
              <a:t>)</a:t>
            </a:r>
            <a:r>
              <a:rPr lang="es-CL" sz="1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t>
            </a:r>
            <a:r>
              <a:rPr lang="es-CL" sz="12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Int</a:t>
            </a:r>
            <a:r>
              <a:rPr lang="es-CL" sz="8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(1.99 )</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400" dirty="0" smtClean="0">
                <a:solidFill>
                  <a:srgbClr val="0000FF"/>
                </a:solidFill>
                <a:latin typeface="Times New Roman" panose="02020603050405020304" pitchFamily="18" charset="0"/>
                <a:cs typeface="Times New Roman" panose="02020603050405020304" pitchFamily="18" charset="0"/>
              </a:rPr>
              <a:t>1.</a:t>
            </a:r>
          </a:p>
          <a:p>
            <a:r>
              <a:rPr lang="es-CL" sz="2400" dirty="0" smtClean="0">
                <a:solidFill>
                  <a:srgbClr val="0000FF"/>
                </a:solidFill>
                <a:latin typeface="Times New Roman" panose="02020603050405020304" pitchFamily="18" charset="0"/>
                <a:cs typeface="Times New Roman" panose="02020603050405020304" pitchFamily="18" charset="0"/>
              </a:rPr>
              <a:t>Cuando </a:t>
            </a:r>
            <a:r>
              <a:rPr lang="en-US" sz="24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400" dirty="0" smtClean="0">
                <a:solidFill>
                  <a:srgbClr val="0000FF"/>
                </a:solidFill>
                <a:latin typeface="Times New Roman" panose="02020603050405020304" pitchFamily="18" charset="0"/>
                <a:cs typeface="Times New Roman" panose="02020603050405020304" pitchFamily="18" charset="0"/>
              </a:rPr>
              <a:t>=0, los d</a:t>
            </a:r>
            <a:r>
              <a:rPr lang="es-CL" sz="2400" dirty="0">
                <a:solidFill>
                  <a:srgbClr val="0000FF"/>
                </a:solidFill>
                <a:latin typeface="Times New Roman" panose="02020603050405020304" pitchFamily="18" charset="0"/>
                <a:cs typeface="Times New Roman" panose="02020603050405020304" pitchFamily="18" charset="0"/>
              </a:rPr>
              <a:t>istint</a:t>
            </a:r>
            <a:r>
              <a:rPr lang="es-CL" sz="2400" dirty="0" smtClean="0">
                <a:solidFill>
                  <a:srgbClr val="0000FF"/>
                </a:solidFill>
                <a:latin typeface="Times New Roman" panose="02020603050405020304" pitchFamily="18" charset="0"/>
                <a:cs typeface="Times New Roman" panose="02020603050405020304" pitchFamily="18" charset="0"/>
              </a:rPr>
              <a:t>os bloques (cada uno con spin total </a:t>
            </a:r>
            <a:r>
              <a:rPr lang="es-CL" sz="2400" dirty="0">
                <a:solidFill>
                  <a:srgbClr val="0000FF"/>
                </a:solidFill>
                <a:latin typeface="Times New Roman" panose="02020603050405020304" pitchFamily="18" charset="0"/>
                <a:cs typeface="Times New Roman" panose="02020603050405020304" pitchFamily="18" charset="0"/>
              </a:rPr>
              <a:t>F</a:t>
            </a:r>
            <a:r>
              <a:rPr lang="es-CL" sz="8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sym typeface="Mathematica1" panose="05000502060100000001" pitchFamily="2" charset="2"/>
              </a:rPr>
              <a:t></a:t>
            </a:r>
            <a:r>
              <a:rPr lang="es-CL" sz="2400" dirty="0">
                <a:solidFill>
                  <a:srgbClr val="0000FF"/>
                </a:solidFill>
                <a:latin typeface="Times New Roman" panose="02020603050405020304" pitchFamily="18" charset="0"/>
                <a:cs typeface="Times New Roman" panose="02020603050405020304" pitchFamily="18" charset="0"/>
              </a:rPr>
              <a:t>)</a:t>
            </a:r>
            <a:r>
              <a:rPr lang="es-CL" sz="2400" dirty="0" smtClean="0">
                <a:solidFill>
                  <a:srgbClr val="0000FF"/>
                </a:solidFill>
                <a:latin typeface="Times New Roman" panose="02020603050405020304" pitchFamily="18" charset="0"/>
                <a:cs typeface="Times New Roman" panose="02020603050405020304" pitchFamily="18" charset="0"/>
              </a:rPr>
              <a:t>, pueden tomar distintos valores para la componente “z” del spin total, con </a:t>
            </a:r>
            <a:r>
              <a:rPr lang="es-CL" sz="2400" dirty="0">
                <a:solidFill>
                  <a:srgbClr val="0000FF"/>
                </a:solidFill>
                <a:latin typeface="Times New Roman" panose="02020603050405020304" pitchFamily="18" charset="0"/>
                <a:cs typeface="Times New Roman" panose="02020603050405020304" pitchFamily="18" charset="0"/>
              </a:rPr>
              <a:t>(2F</a:t>
            </a:r>
            <a:r>
              <a:rPr lang="es-CL" sz="800" dirty="0">
                <a:solidFill>
                  <a:srgbClr val="0000FF"/>
                </a:solidFill>
                <a:latin typeface="Times New Roman" panose="02020603050405020304" pitchFamily="18" charset="0"/>
                <a:cs typeface="Times New Roman" panose="02020603050405020304" pitchFamily="18" charset="0"/>
              </a:rPr>
              <a:t> </a:t>
            </a:r>
            <a:r>
              <a:rPr lang="es-CL" sz="2600" dirty="0">
                <a:solidFill>
                  <a:srgbClr val="0000FF"/>
                </a:solidFill>
                <a:sym typeface="Mathematica1" panose="05000502060100000001" pitchFamily="2" charset="2"/>
              </a:rPr>
              <a:t></a:t>
            </a:r>
            <a:r>
              <a:rPr lang="es-CL" sz="2400" dirty="0">
                <a:solidFill>
                  <a:srgbClr val="0000FF"/>
                </a:solidFill>
                <a:sym typeface="Mathematica1" panose="05000502060100000001" pitchFamily="2" charset="2"/>
              </a:rPr>
              <a:t> </a:t>
            </a:r>
            <a:r>
              <a:rPr lang="es-CL" sz="2400" dirty="0">
                <a:solidFill>
                  <a:srgbClr val="0000FF"/>
                </a:solidFill>
                <a:latin typeface="Times New Roman" panose="02020603050405020304" pitchFamily="18" charset="0"/>
                <a:cs typeface="Times New Roman" panose="02020603050405020304" pitchFamily="18" charset="0"/>
              </a:rPr>
              <a:t>+</a:t>
            </a:r>
            <a:r>
              <a:rPr lang="es-CL" sz="12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1) </a:t>
            </a:r>
            <a:r>
              <a:rPr lang="es-CL" sz="2400" dirty="0" smtClean="0">
                <a:solidFill>
                  <a:srgbClr val="0000FF"/>
                </a:solidFill>
                <a:latin typeface="Times New Roman" panose="02020603050405020304" pitchFamily="18" charset="0"/>
                <a:cs typeface="Times New Roman" panose="02020603050405020304" pitchFamily="18" charset="0"/>
              </a:rPr>
              <a:t>valores posibles. Para </a:t>
            </a:r>
            <a:r>
              <a:rPr lang="es-CL" sz="2400" i="1" dirty="0" smtClean="0">
                <a:solidFill>
                  <a:srgbClr val="0000FF"/>
                </a:solidFill>
                <a:latin typeface="Times New Roman" panose="02020603050405020304" pitchFamily="18" charset="0"/>
                <a:cs typeface="Times New Roman" panose="02020603050405020304" pitchFamily="18" charset="0"/>
              </a:rPr>
              <a:t>b</a:t>
            </a:r>
            <a:r>
              <a:rPr lang="es-CL" sz="2400" dirty="0" smtClean="0">
                <a:solidFill>
                  <a:srgbClr val="0000FF"/>
                </a:solidFill>
                <a:latin typeface="Times New Roman" panose="02020603050405020304" pitchFamily="18" charset="0"/>
                <a:cs typeface="Times New Roman" panose="02020603050405020304" pitchFamily="18" charset="0"/>
              </a:rPr>
              <a:t>=0 ello lleva a una degeneración del </a:t>
            </a:r>
            <a:r>
              <a:rPr lang="es-CL" sz="2400" i="1" dirty="0" smtClean="0">
                <a:solidFill>
                  <a:srgbClr val="B700FF"/>
                </a:solidFill>
                <a:latin typeface="Times New Roman" panose="02020603050405020304" pitchFamily="18" charset="0"/>
                <a:cs typeface="Times New Roman" panose="02020603050405020304" pitchFamily="18" charset="0"/>
              </a:rPr>
              <a:t>Estado Fundamental</a:t>
            </a:r>
            <a:r>
              <a:rPr lang="es-CL" sz="2400" dirty="0" smtClean="0">
                <a:solidFill>
                  <a:srgbClr val="0000FF"/>
                </a:solidFill>
                <a:latin typeface="Times New Roman" panose="02020603050405020304" pitchFamily="18" charset="0"/>
                <a:cs typeface="Times New Roman" panose="02020603050405020304" pitchFamily="18" charset="0"/>
              </a:rPr>
              <a:t> de la red:</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106208" y="3146727"/>
            <a:ext cx="8072083" cy="764331"/>
          </a:xfrm>
          <a:prstGeom prst="rect">
            <a:avLst/>
          </a:prstGeom>
        </p:spPr>
      </p:pic>
      <p:pic>
        <p:nvPicPr>
          <p:cNvPr id="7" name="Imagen 6"/>
          <p:cNvPicPr>
            <a:picLocks noChangeAspect="1"/>
          </p:cNvPicPr>
          <p:nvPr/>
        </p:nvPicPr>
        <p:blipFill>
          <a:blip r:embed="rId4"/>
          <a:stretch>
            <a:fillRect/>
          </a:stretch>
        </p:blipFill>
        <p:spPr>
          <a:xfrm>
            <a:off x="136932" y="3952418"/>
            <a:ext cx="8065636" cy="550700"/>
          </a:xfrm>
          <a:prstGeom prst="rect">
            <a:avLst/>
          </a:prstGeom>
        </p:spPr>
      </p:pic>
      <p:sp>
        <p:nvSpPr>
          <p:cNvPr id="8" name="CuadroTexto 7"/>
          <p:cNvSpPr txBox="1"/>
          <p:nvPr/>
        </p:nvSpPr>
        <p:spPr>
          <a:xfrm>
            <a:off x="0" y="4492898"/>
            <a:ext cx="11950995" cy="984885"/>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Acá N es el número de bloques ferromagnéticos. Así, esta extensión del modelo “Dímero-Conector”  también puede violar la tercera ley de la Termodinámica.</a:t>
            </a:r>
          </a:p>
          <a:p>
            <a:r>
              <a:rPr lang="es-CL" sz="2200" dirty="0" smtClean="0">
                <a:solidFill>
                  <a:srgbClr val="0000FF"/>
                </a:solidFill>
                <a:latin typeface="Times New Roman" panose="02020603050405020304" pitchFamily="18" charset="0"/>
                <a:cs typeface="Times New Roman" panose="02020603050405020304" pitchFamily="18" charset="0"/>
              </a:rPr>
              <a:t>Acorde a la forma del Hamiltoniano, la magnetización a T=0°K</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viene dada por</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5"/>
          <a:stretch>
            <a:fillRect/>
          </a:stretch>
        </p:blipFill>
        <p:spPr>
          <a:xfrm>
            <a:off x="2717329" y="5569674"/>
            <a:ext cx="8744570" cy="1143437"/>
          </a:xfrm>
          <a:prstGeom prst="rect">
            <a:avLst/>
          </a:prstGeom>
        </p:spPr>
      </p:pic>
      <p:pic>
        <p:nvPicPr>
          <p:cNvPr id="11" name="Imagen 10"/>
          <p:cNvPicPr>
            <a:picLocks noChangeAspect="1"/>
          </p:cNvPicPr>
          <p:nvPr/>
        </p:nvPicPr>
        <p:blipFill>
          <a:blip r:embed="rId6"/>
          <a:stretch>
            <a:fillRect/>
          </a:stretch>
        </p:blipFill>
        <p:spPr>
          <a:xfrm>
            <a:off x="4046353" y="630786"/>
            <a:ext cx="7777052" cy="882650"/>
          </a:xfrm>
          <a:prstGeom prst="rect">
            <a:avLst/>
          </a:prstGeom>
        </p:spPr>
      </p:pic>
    </p:spTree>
    <p:extLst>
      <p:ext uri="{BB962C8B-B14F-4D97-AF65-F5344CB8AC3E}">
        <p14:creationId xmlns:p14="http://schemas.microsoft.com/office/powerpoint/2010/main" val="39650776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2092305" cy="552893"/>
          </a:xfrm>
          <a:prstGeom prst="rect">
            <a:avLst/>
          </a:prstGeom>
        </p:spPr>
      </p:pic>
      <p:pic>
        <p:nvPicPr>
          <p:cNvPr id="7" name="Imagen 6"/>
          <p:cNvPicPr>
            <a:picLocks noChangeAspect="1"/>
          </p:cNvPicPr>
          <p:nvPr/>
        </p:nvPicPr>
        <p:blipFill>
          <a:blip r:embed="rId3"/>
          <a:stretch>
            <a:fillRect/>
          </a:stretch>
        </p:blipFill>
        <p:spPr>
          <a:xfrm>
            <a:off x="0" y="532266"/>
            <a:ext cx="8867554" cy="1894644"/>
          </a:xfrm>
          <a:prstGeom prst="rect">
            <a:avLst/>
          </a:prstGeom>
        </p:spPr>
      </p:pic>
      <p:pic>
        <p:nvPicPr>
          <p:cNvPr id="8" name="Imagen 7"/>
          <p:cNvPicPr>
            <a:picLocks noChangeAspect="1"/>
          </p:cNvPicPr>
          <p:nvPr/>
        </p:nvPicPr>
        <p:blipFill>
          <a:blip r:embed="rId4"/>
          <a:stretch>
            <a:fillRect/>
          </a:stretch>
        </p:blipFill>
        <p:spPr>
          <a:xfrm>
            <a:off x="5483761" y="2604977"/>
            <a:ext cx="6608544" cy="4253023"/>
          </a:xfrm>
          <a:prstGeom prst="rect">
            <a:avLst/>
          </a:prstGeom>
        </p:spPr>
      </p:pic>
      <p:sp>
        <p:nvSpPr>
          <p:cNvPr id="9" name="CuadroTexto 8"/>
          <p:cNvSpPr txBox="1"/>
          <p:nvPr/>
        </p:nvSpPr>
        <p:spPr>
          <a:xfrm>
            <a:off x="0" y="2324558"/>
            <a:ext cx="5483760" cy="4524315"/>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Conviene recordar que estamos considerando un</a:t>
            </a:r>
            <a:r>
              <a:rPr lang="es-CL" sz="2000" i="1" dirty="0" smtClean="0">
                <a:solidFill>
                  <a:srgbClr val="B700FF"/>
                </a:solidFill>
                <a:latin typeface="Times New Roman" panose="02020603050405020304" pitchFamily="18" charset="0"/>
                <a:cs typeface="Times New Roman" panose="02020603050405020304" pitchFamily="18" charset="0"/>
              </a:rPr>
              <a:t> </a:t>
            </a:r>
            <a:r>
              <a:rPr lang="es-CL" sz="2400" i="1" dirty="0" smtClean="0">
                <a:solidFill>
                  <a:srgbClr val="B700FF"/>
                </a:solidFill>
                <a:latin typeface="Times New Roman" panose="02020603050405020304" pitchFamily="18" charset="0"/>
                <a:cs typeface="Times New Roman" panose="02020603050405020304" pitchFamily="18" charset="0"/>
              </a:rPr>
              <a:t>acoplamiento ferromagnético entre iones y dímeros</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La figura adjunta muestra un gráfico de la magnetización versus el campo magnético. Los presentes resultados son una generalización directa del modelo unidimensional. Sin embargo hay una importante diferencia con el caso donde la interacción dímero-conector era antiferro; si bien ambos llevan a gráficos escalonados, acá tenemos “peldaños” de longitud constante, y el spin de los dímeros también toma un valor constante, en contraste con el caso antiferro, donde el spin de los dímeros adoptaba las secuencias {010101…}, {011011011…} </a:t>
            </a:r>
            <a:r>
              <a:rPr lang="es-CL" sz="2000" smtClean="0">
                <a:solidFill>
                  <a:srgbClr val="0000FF"/>
                </a:solidFill>
                <a:latin typeface="Times New Roman" panose="02020603050405020304" pitchFamily="18" charset="0"/>
                <a:cs typeface="Times New Roman" panose="02020603050405020304" pitchFamily="18" charset="0"/>
              </a:rPr>
              <a:t>y similares. </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12620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802311" y="0"/>
            <a:ext cx="4295686" cy="4454996"/>
          </a:xfrm>
          <a:prstGeom prst="rect">
            <a:avLst/>
          </a:prstGeom>
        </p:spPr>
      </p:pic>
      <p:pic>
        <p:nvPicPr>
          <p:cNvPr id="3" name="Imagen 2"/>
          <p:cNvPicPr>
            <a:picLocks noChangeAspect="1"/>
          </p:cNvPicPr>
          <p:nvPr/>
        </p:nvPicPr>
        <p:blipFill>
          <a:blip r:embed="rId3"/>
          <a:stretch>
            <a:fillRect/>
          </a:stretch>
        </p:blipFill>
        <p:spPr>
          <a:xfrm>
            <a:off x="278160" y="4537817"/>
            <a:ext cx="8248344" cy="2221907"/>
          </a:xfrm>
          <a:prstGeom prst="rect">
            <a:avLst/>
          </a:prstGeom>
        </p:spPr>
      </p:pic>
      <p:pic>
        <p:nvPicPr>
          <p:cNvPr id="5" name="Imagen 4"/>
          <p:cNvPicPr>
            <a:picLocks noChangeAspect="1"/>
          </p:cNvPicPr>
          <p:nvPr/>
        </p:nvPicPr>
        <p:blipFill>
          <a:blip r:embed="rId4"/>
          <a:stretch>
            <a:fillRect/>
          </a:stretch>
        </p:blipFill>
        <p:spPr>
          <a:xfrm>
            <a:off x="113065" y="131590"/>
            <a:ext cx="7561058" cy="2293046"/>
          </a:xfrm>
          <a:prstGeom prst="rect">
            <a:avLst/>
          </a:prstGeom>
        </p:spPr>
      </p:pic>
      <p:pic>
        <p:nvPicPr>
          <p:cNvPr id="6" name="Imagen 5"/>
          <p:cNvPicPr>
            <a:picLocks noChangeAspect="1"/>
          </p:cNvPicPr>
          <p:nvPr/>
        </p:nvPicPr>
        <p:blipFill>
          <a:blip r:embed="rId5"/>
          <a:stretch>
            <a:fillRect/>
          </a:stretch>
        </p:blipFill>
        <p:spPr>
          <a:xfrm>
            <a:off x="192701" y="2620514"/>
            <a:ext cx="6967073" cy="1626746"/>
          </a:xfrm>
          <a:prstGeom prst="rect">
            <a:avLst/>
          </a:prstGeom>
        </p:spPr>
      </p:pic>
    </p:spTree>
    <p:extLst>
      <p:ext uri="{BB962C8B-B14F-4D97-AF65-F5344CB8AC3E}">
        <p14:creationId xmlns:p14="http://schemas.microsoft.com/office/powerpoint/2010/main" val="2154119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0" y="0"/>
                <a:ext cx="12192000" cy="812210"/>
              </a:xfrm>
              <a:prstGeom prst="rect">
                <a:avLst/>
              </a:prstGeom>
            </p:spPr>
            <p:txBody>
              <a:bodyPr wrap="square">
                <a:spAutoFit/>
              </a:bodyPr>
              <a:lstStyle/>
              <a:p>
                <a:r>
                  <a:rPr lang="es-CL" sz="2200" dirty="0">
                    <a:solidFill>
                      <a:srgbClr val="0000FF"/>
                    </a:solidFill>
                    <a:latin typeface="Times New Roman" panose="02020603050405020304" pitchFamily="18" charset="0"/>
                    <a:cs typeface="Times New Roman" panose="02020603050405020304" pitchFamily="18" charset="0"/>
                  </a:rPr>
                  <a:t>Trabajamos con </a:t>
                </a:r>
                <a14:m>
                  <m:oMath xmlns:m="http://schemas.openxmlformats.org/officeDocument/2006/math">
                    <m:r>
                      <a:rPr lang="es-CL" sz="2200">
                        <a:solidFill>
                          <a:srgbClr val="0000FF"/>
                        </a:solidFill>
                        <a:latin typeface="Cambria Math" panose="02040503050406030204" pitchFamily="18" charset="0"/>
                      </a:rPr>
                      <m:t> </m:t>
                    </m:r>
                    <m:acc>
                      <m:accPr>
                        <m:chr m:val="̌"/>
                        <m:ctrlPr>
                          <a:rPr lang="es-CL" sz="2200" b="1" i="1">
                            <a:solidFill>
                              <a:srgbClr val="0000FF"/>
                            </a:solidFill>
                            <a:latin typeface="Cambria Math" panose="02040503050406030204" pitchFamily="18" charset="0"/>
                          </a:rPr>
                        </m:ctrlPr>
                      </m:accPr>
                      <m:e>
                        <m:r>
                          <a:rPr lang="en-US" sz="2200" i="1">
                            <a:solidFill>
                              <a:srgbClr val="0000FF"/>
                            </a:solidFill>
                            <a:latin typeface="Cambria Math" panose="02040503050406030204" pitchFamily="18" charset="0"/>
                          </a:rPr>
                          <m:t>𝐾</m:t>
                        </m:r>
                      </m:e>
                    </m:acc>
                  </m:oMath>
                </a14:m>
                <a:r>
                  <a:rPr lang="es-CL" sz="2200" dirty="0">
                    <a:solidFill>
                      <a:srgbClr val="0000FF"/>
                    </a:solidFill>
                    <a:latin typeface="Times New Roman" panose="02020603050405020304" pitchFamily="18" charset="0"/>
                    <a:cs typeface="Times New Roman" panose="02020603050405020304" pitchFamily="18" charset="0"/>
                  </a:rPr>
                  <a:t> como la perturbación</a:t>
                </a:r>
                <a:r>
                  <a:rPr lang="es-CL" sz="2200" dirty="0" smtClean="0">
                    <a:solidFill>
                      <a:srgbClr val="0000FF"/>
                    </a:solidFill>
                    <a:latin typeface="Times New Roman" panose="02020603050405020304" pitchFamily="18" charset="0"/>
                    <a:cs typeface="Times New Roman" panose="02020603050405020304" pitchFamily="18" charset="0"/>
                  </a:rPr>
                  <a:t>, concentrándonos en el estado base de </a:t>
                </a:r>
                <a14:m>
                  <m:oMath xmlns:m="http://schemas.openxmlformats.org/officeDocument/2006/math">
                    <m:acc>
                      <m:accPr>
                        <m:chr m:val="̌"/>
                        <m:ctrlPr>
                          <a:rPr lang="es-CL" sz="2400" b="1" i="1">
                            <a:solidFill>
                              <a:srgbClr val="0000FF"/>
                            </a:solidFill>
                            <a:latin typeface="Cambria Math" panose="02040503050406030204" pitchFamily="18" charset="0"/>
                          </a:rPr>
                        </m:ctrlPr>
                      </m:accPr>
                      <m:e>
                        <m:r>
                          <a:rPr lang="en-US" sz="2400" i="1">
                            <a:solidFill>
                              <a:srgbClr val="0000FF"/>
                            </a:solidFill>
                            <a:latin typeface="Cambria Math" panose="02040503050406030204" pitchFamily="18" charset="0"/>
                          </a:rPr>
                          <m:t>𝐻</m:t>
                        </m:r>
                      </m:e>
                    </m:acc>
                  </m:oMath>
                </a14:m>
                <a:r>
                  <a:rPr lang="en-US" sz="1400" dirty="0" smtClean="0">
                    <a:solidFill>
                      <a:srgbClr val="0000FF"/>
                    </a:solidFill>
                    <a:latin typeface="Times New Roman" panose="02020603050405020304" pitchFamily="18" charset="0"/>
                    <a:cs typeface="Times New Roman" panose="02020603050405020304" pitchFamily="18" charset="0"/>
                  </a:rPr>
                  <a:t>0</a:t>
                </a:r>
                <a:r>
                  <a:rPr lang="es-CL"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que excluye la doble ocupación de un átomo; usando la notación y el apoyo conceptual de últimas figuras tenemos </a:t>
                </a:r>
                <a:endParaRPr lang="es-CL" sz="2200" dirty="0"/>
              </a:p>
            </p:txBody>
          </p:sp>
        </mc:Choice>
        <mc:Fallback xmlns="">
          <p:sp>
            <p:nvSpPr>
              <p:cNvPr id="4" name="Rectángulo 3"/>
              <p:cNvSpPr>
                <a:spLocks noRot="1" noChangeAspect="1" noMove="1" noResize="1" noEditPoints="1" noAdjustHandles="1" noChangeArrowheads="1" noChangeShapeType="1" noTextEdit="1"/>
              </p:cNvSpPr>
              <p:nvPr/>
            </p:nvSpPr>
            <p:spPr>
              <a:xfrm>
                <a:off x="0" y="0"/>
                <a:ext cx="12192000" cy="812210"/>
              </a:xfrm>
              <a:prstGeom prst="rect">
                <a:avLst/>
              </a:prstGeom>
              <a:blipFill rotWithShape="0">
                <a:blip r:embed="rId2"/>
                <a:stretch>
                  <a:fillRect l="-650" b="-13534"/>
                </a:stretch>
              </a:blipFill>
            </p:spPr>
            <p:txBody>
              <a:bodyPr/>
              <a:lstStyle/>
              <a:p>
                <a:r>
                  <a:rPr lang="es-CL">
                    <a:noFill/>
                  </a:rPr>
                  <a:t> </a:t>
                </a:r>
              </a:p>
            </p:txBody>
          </p:sp>
        </mc:Fallback>
      </mc:AlternateContent>
      <p:pic>
        <p:nvPicPr>
          <p:cNvPr id="7" name="Imagen 6"/>
          <p:cNvPicPr>
            <a:picLocks noChangeAspect="1"/>
          </p:cNvPicPr>
          <p:nvPr/>
        </p:nvPicPr>
        <p:blipFill>
          <a:blip r:embed="rId3"/>
          <a:stretch>
            <a:fillRect/>
          </a:stretch>
        </p:blipFill>
        <p:spPr>
          <a:xfrm>
            <a:off x="2859518" y="1578185"/>
            <a:ext cx="8524407" cy="807044"/>
          </a:xfrm>
          <a:prstGeom prst="rect">
            <a:avLst/>
          </a:prstGeom>
        </p:spPr>
      </p:pic>
      <p:pic>
        <p:nvPicPr>
          <p:cNvPr id="9" name="Imagen 8"/>
          <p:cNvPicPr>
            <a:picLocks noChangeAspect="1"/>
          </p:cNvPicPr>
          <p:nvPr/>
        </p:nvPicPr>
        <p:blipFill>
          <a:blip r:embed="rId4"/>
          <a:stretch>
            <a:fillRect/>
          </a:stretch>
        </p:blipFill>
        <p:spPr>
          <a:xfrm>
            <a:off x="3202223" y="2385229"/>
            <a:ext cx="8859721" cy="1391328"/>
          </a:xfrm>
          <a:prstGeom prst="rect">
            <a:avLst/>
          </a:prstGeom>
        </p:spPr>
      </p:pic>
      <p:pic>
        <p:nvPicPr>
          <p:cNvPr id="10" name="Imagen 9"/>
          <p:cNvPicPr>
            <a:picLocks noChangeAspect="1"/>
          </p:cNvPicPr>
          <p:nvPr/>
        </p:nvPicPr>
        <p:blipFill>
          <a:blip r:embed="rId5"/>
          <a:stretch>
            <a:fillRect/>
          </a:stretch>
        </p:blipFill>
        <p:spPr>
          <a:xfrm>
            <a:off x="5830020" y="812210"/>
            <a:ext cx="5553905" cy="760809"/>
          </a:xfrm>
          <a:prstGeom prst="rect">
            <a:avLst/>
          </a:prstGeom>
        </p:spPr>
      </p:pic>
      <p:pic>
        <p:nvPicPr>
          <p:cNvPr id="11" name="Imagen 10"/>
          <p:cNvPicPr>
            <a:picLocks noChangeAspect="1"/>
          </p:cNvPicPr>
          <p:nvPr/>
        </p:nvPicPr>
        <p:blipFill>
          <a:blip r:embed="rId6"/>
          <a:stretch>
            <a:fillRect/>
          </a:stretch>
        </p:blipFill>
        <p:spPr>
          <a:xfrm>
            <a:off x="3854713" y="3776557"/>
            <a:ext cx="7529212" cy="1493649"/>
          </a:xfrm>
          <a:prstGeom prst="rect">
            <a:avLst/>
          </a:prstGeom>
        </p:spPr>
      </p:pic>
      <p:pic>
        <p:nvPicPr>
          <p:cNvPr id="14" name="Imagen 13"/>
          <p:cNvPicPr>
            <a:picLocks noChangeAspect="1"/>
          </p:cNvPicPr>
          <p:nvPr/>
        </p:nvPicPr>
        <p:blipFill>
          <a:blip r:embed="rId7"/>
          <a:stretch>
            <a:fillRect/>
          </a:stretch>
        </p:blipFill>
        <p:spPr>
          <a:xfrm>
            <a:off x="187031" y="5270206"/>
            <a:ext cx="11902257" cy="1279450"/>
          </a:xfrm>
          <a:prstGeom prst="rect">
            <a:avLst/>
          </a:prstGeom>
        </p:spPr>
      </p:pic>
    </p:spTree>
    <p:extLst>
      <p:ext uri="{BB962C8B-B14F-4D97-AF65-F5344CB8AC3E}">
        <p14:creationId xmlns:p14="http://schemas.microsoft.com/office/powerpoint/2010/main" val="2328452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65545" y="435934"/>
            <a:ext cx="11231527" cy="1628363"/>
          </a:xfrm>
          <a:prstGeom prst="rect">
            <a:avLst/>
          </a:prstGeom>
        </p:spPr>
      </p:pic>
      <p:pic>
        <p:nvPicPr>
          <p:cNvPr id="6" name="Imagen 5"/>
          <p:cNvPicPr>
            <a:picLocks noChangeAspect="1"/>
          </p:cNvPicPr>
          <p:nvPr/>
        </p:nvPicPr>
        <p:blipFill>
          <a:blip r:embed="rId3"/>
          <a:stretch>
            <a:fillRect/>
          </a:stretch>
        </p:blipFill>
        <p:spPr>
          <a:xfrm>
            <a:off x="82193" y="-1"/>
            <a:ext cx="8557602" cy="435935"/>
          </a:xfrm>
          <a:prstGeom prst="rect">
            <a:avLst/>
          </a:prstGeom>
        </p:spPr>
      </p:pic>
      <p:sp>
        <p:nvSpPr>
          <p:cNvPr id="2" name="CuadroTexto 1"/>
          <p:cNvSpPr txBox="1"/>
          <p:nvPr/>
        </p:nvSpPr>
        <p:spPr>
          <a:xfrm>
            <a:off x="0" y="1660259"/>
            <a:ext cx="7378995" cy="43088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Mostremos pictóricamente la evaluación de esta matriz: </a:t>
            </a:r>
            <a:endParaRPr lang="es-CL" sz="2200" dirty="0">
              <a:solidFill>
                <a:srgbClr val="0000FF"/>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0" y="5692399"/>
            <a:ext cx="12078586" cy="1138773"/>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Hay una segunda contribución, consistente en transferir primero el electrón del sitio </a:t>
            </a:r>
            <a:r>
              <a:rPr lang="es-CL" sz="2200" i="1" dirty="0" smtClean="0">
                <a:solidFill>
                  <a:srgbClr val="0000FF"/>
                </a:solidFill>
                <a:latin typeface="Times New Roman" panose="02020603050405020304" pitchFamily="18" charset="0"/>
                <a:cs typeface="Times New Roman" panose="02020603050405020304" pitchFamily="18" charset="0"/>
              </a:rPr>
              <a:t>i</a:t>
            </a:r>
            <a:r>
              <a:rPr lang="es-CL" sz="2200" dirty="0" smtClean="0">
                <a:solidFill>
                  <a:srgbClr val="0000FF"/>
                </a:solidFill>
                <a:latin typeface="Times New Roman" panose="02020603050405020304" pitchFamily="18" charset="0"/>
                <a:cs typeface="Times New Roman" panose="02020603050405020304" pitchFamily="18" charset="0"/>
              </a:rPr>
              <a:t> al  </a:t>
            </a:r>
            <a:r>
              <a:rPr lang="es-CL" sz="2200" i="1" dirty="0" smtClean="0">
                <a:solidFill>
                  <a:srgbClr val="0000FF"/>
                </a:solidFill>
                <a:latin typeface="Times New Roman" panose="02020603050405020304" pitchFamily="18" charset="0"/>
                <a:cs typeface="Times New Roman" panose="02020603050405020304" pitchFamily="18" charset="0"/>
              </a:rPr>
              <a:t>j</a:t>
            </a:r>
            <a:r>
              <a:rPr lang="es-CL" sz="2200" dirty="0" smtClean="0">
                <a:solidFill>
                  <a:srgbClr val="0000FF"/>
                </a:solidFill>
                <a:latin typeface="Times New Roman" panose="02020603050405020304" pitchFamily="18" charset="0"/>
                <a:cs typeface="Times New Roman" panose="02020603050405020304" pitchFamily="18" charset="0"/>
              </a:rPr>
              <a:t>; su efecto neto coincide con la acá mostrada, lo que lleva a un factor 2 en Rel. </a:t>
            </a:r>
            <a:r>
              <a:rPr lang="en-US" sz="2400" dirty="0">
                <a:solidFill>
                  <a:srgbClr val="0000FF"/>
                </a:solidFill>
                <a:latin typeface="Times New Roman" panose="02020603050405020304" pitchFamily="18" charset="0"/>
                <a:cs typeface="Times New Roman" panose="02020603050405020304" pitchFamily="18" charset="0"/>
              </a:rPr>
              <a:t>(</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400" dirty="0">
                <a:solidFill>
                  <a:srgbClr val="0000FF"/>
                </a:solidFill>
                <a:latin typeface="Times New Roman" panose="02020603050405020304" pitchFamily="18" charset="0"/>
                <a:cs typeface="Times New Roman" panose="02020603050405020304" pitchFamily="18" charset="0"/>
              </a:rPr>
              <a:t>)</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De este modo, Rel. </a:t>
            </a:r>
            <a:r>
              <a:rPr lang="en-US" sz="2400" dirty="0">
                <a:solidFill>
                  <a:srgbClr val="B700FF"/>
                </a:solidFill>
                <a:latin typeface="Times New Roman" panose="02020603050405020304" pitchFamily="18" charset="0"/>
                <a:cs typeface="Times New Roman" panose="02020603050405020304" pitchFamily="18" charset="0"/>
              </a:rPr>
              <a:t>(</a:t>
            </a:r>
            <a:r>
              <a:rPr lang="en-US" sz="2400" dirty="0">
                <a:solidFill>
                  <a:srgbClr val="B7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400" dirty="0">
                <a:solidFill>
                  <a:srgbClr val="B700FF"/>
                </a:solidFill>
                <a:latin typeface="Times New Roman" panose="02020603050405020304" pitchFamily="18" charset="0"/>
                <a:cs typeface="Times New Roman" panose="02020603050405020304" pitchFamily="18" charset="0"/>
              </a:rPr>
              <a:t>)</a:t>
            </a:r>
            <a:r>
              <a:rPr lang="es-CL" sz="2000" dirty="0" smtClean="0">
                <a:solidFill>
                  <a:srgbClr val="0000FF"/>
                </a:solidFill>
                <a:latin typeface="Times New Roman" panose="02020603050405020304" pitchFamily="18" charset="0"/>
                <a:cs typeface="Times New Roman" panose="02020603050405020304" pitchFamily="18" charset="0"/>
              </a:rPr>
              <a:t> puede escribirse como</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2202782" y="2064296"/>
            <a:ext cx="9695050" cy="3628103"/>
          </a:xfrm>
          <a:prstGeom prst="rect">
            <a:avLst/>
          </a:prstGeom>
        </p:spPr>
      </p:pic>
    </p:spTree>
    <p:extLst>
      <p:ext uri="{BB962C8B-B14F-4D97-AF65-F5344CB8AC3E}">
        <p14:creationId xmlns:p14="http://schemas.microsoft.com/office/powerpoint/2010/main" val="7401653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7953093" y="0"/>
            <a:ext cx="4019168" cy="1002574"/>
          </a:xfrm>
          <a:prstGeom prst="rect">
            <a:avLst/>
          </a:prstGeom>
        </p:spPr>
      </p:pic>
      <p:sp>
        <p:nvSpPr>
          <p:cNvPr id="6" name="CuadroTexto 5"/>
          <p:cNvSpPr txBox="1"/>
          <p:nvPr/>
        </p:nvSpPr>
        <p:spPr>
          <a:xfrm>
            <a:off x="138223" y="952506"/>
            <a:ext cx="7836195" cy="800219"/>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El operador de permutación de spines puede escribirse</a:t>
            </a:r>
          </a:p>
          <a:p>
            <a:r>
              <a:rPr lang="es-CL" sz="2200" dirty="0">
                <a:solidFill>
                  <a:srgbClr val="0000FF"/>
                </a:solidFill>
                <a:latin typeface="Times New Roman" panose="02020603050405020304" pitchFamily="18" charset="0"/>
                <a:cs typeface="Times New Roman" panose="02020603050405020304" pitchFamily="18" charset="0"/>
              </a:rPr>
              <a:t> combinando Rels. </a:t>
            </a:r>
            <a:r>
              <a:rPr lang="es-CL" sz="2400" dirty="0">
                <a:solidFill>
                  <a:srgbClr val="0000FF"/>
                </a:solidFill>
                <a:latin typeface="Times New Roman" panose="02020603050405020304" pitchFamily="18" charset="0"/>
                <a:cs typeface="Times New Roman" panose="02020603050405020304" pitchFamily="18" charset="0"/>
              </a:rPr>
              <a:t>(11)</a:t>
            </a:r>
            <a:r>
              <a:rPr lang="es-CL" sz="2400" baseline="-25000" dirty="0">
                <a:solidFill>
                  <a:srgbClr val="0000FF"/>
                </a:solidFill>
                <a:latin typeface="Times New Roman" panose="02020603050405020304" pitchFamily="18" charset="0"/>
                <a:cs typeface="Times New Roman" panose="02020603050405020304" pitchFamily="18" charset="0"/>
              </a:rPr>
              <a:t> a</a:t>
            </a:r>
            <a:r>
              <a:rPr lang="es-CL" sz="2400" dirty="0">
                <a:solidFill>
                  <a:srgbClr val="0000FF"/>
                </a:solidFill>
                <a:latin typeface="Times New Roman" panose="02020603050405020304" pitchFamily="18" charset="0"/>
                <a:cs typeface="Times New Roman" panose="02020603050405020304" pitchFamily="18" charset="0"/>
              </a:rPr>
              <a:t>   y   (22)</a:t>
            </a:r>
            <a:r>
              <a:rPr lang="es-CL" sz="2400" baseline="-25000" dirty="0">
                <a:solidFill>
                  <a:srgbClr val="0000FF"/>
                </a:solidFill>
                <a:latin typeface="Times New Roman" panose="02020603050405020304" pitchFamily="18" charset="0"/>
                <a:cs typeface="Times New Roman" panose="02020603050405020304" pitchFamily="18" charset="0"/>
              </a:rPr>
              <a:t> c</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7787308" y="1002574"/>
            <a:ext cx="4350738" cy="768303"/>
          </a:xfrm>
          <a:prstGeom prst="rect">
            <a:avLst/>
          </a:prstGeom>
        </p:spPr>
      </p:pic>
      <p:sp>
        <p:nvSpPr>
          <p:cNvPr id="8" name="CuadroTexto 7"/>
          <p:cNvSpPr txBox="1"/>
          <p:nvPr/>
        </p:nvSpPr>
        <p:spPr>
          <a:xfrm>
            <a:off x="138223" y="1802793"/>
            <a:ext cx="3944679" cy="430887"/>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Así, al omitir constante </a:t>
            </a:r>
            <a:r>
              <a:rPr lang="es-CL" sz="2200" dirty="0" smtClean="0">
                <a:solidFill>
                  <a:srgbClr val="0000FF"/>
                </a:solidFill>
                <a:latin typeface="Times New Roman" panose="02020603050405020304" pitchFamily="18" charset="0"/>
                <a:cs typeface="Times New Roman" panose="02020603050405020304" pitchFamily="18" charset="0"/>
              </a:rPr>
              <a:t>y definir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6053657" y="1770877"/>
            <a:ext cx="6084389" cy="855365"/>
          </a:xfrm>
          <a:prstGeom prst="rect">
            <a:avLst/>
          </a:prstGeom>
        </p:spPr>
      </p:pic>
      <p:pic>
        <p:nvPicPr>
          <p:cNvPr id="10" name="Imagen 9"/>
          <p:cNvPicPr>
            <a:picLocks noChangeAspect="1"/>
          </p:cNvPicPr>
          <p:nvPr/>
        </p:nvPicPr>
        <p:blipFill>
          <a:blip r:embed="rId5"/>
          <a:stretch>
            <a:fillRect/>
          </a:stretch>
        </p:blipFill>
        <p:spPr>
          <a:xfrm>
            <a:off x="138223" y="2470153"/>
            <a:ext cx="998307" cy="259102"/>
          </a:xfrm>
          <a:prstGeom prst="rect">
            <a:avLst/>
          </a:prstGeom>
        </p:spPr>
      </p:pic>
      <p:pic>
        <p:nvPicPr>
          <p:cNvPr id="11" name="Imagen 10"/>
          <p:cNvPicPr>
            <a:picLocks noChangeAspect="1"/>
          </p:cNvPicPr>
          <p:nvPr/>
        </p:nvPicPr>
        <p:blipFill>
          <a:blip r:embed="rId6"/>
          <a:stretch>
            <a:fillRect/>
          </a:stretch>
        </p:blipFill>
        <p:spPr>
          <a:xfrm>
            <a:off x="5512768" y="2626242"/>
            <a:ext cx="6683507" cy="940839"/>
          </a:xfrm>
          <a:prstGeom prst="rect">
            <a:avLst/>
          </a:prstGeom>
        </p:spPr>
      </p:pic>
      <p:sp>
        <p:nvSpPr>
          <p:cNvPr id="12" name="CuadroTexto 11"/>
          <p:cNvSpPr txBox="1"/>
          <p:nvPr/>
        </p:nvSpPr>
        <p:spPr>
          <a:xfrm>
            <a:off x="138223" y="3605531"/>
            <a:ext cx="11355572" cy="769441"/>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A esta expresión debemos añadir la contribución del “hueco de correlación de Pauli” de Rel. (24), teniendo finalmente </a:t>
            </a:r>
            <a:r>
              <a:rPr lang="es-CL" sz="2200" dirty="0" smtClean="0">
                <a:solidFill>
                  <a:srgbClr val="0000FF"/>
                </a:solidFill>
                <a:latin typeface="Times New Roman" panose="02020603050405020304" pitchFamily="18" charset="0"/>
                <a:cs typeface="Times New Roman" panose="02020603050405020304" pitchFamily="18" charset="0"/>
              </a:rPr>
              <a:t>el Hamiltoniano de Heisenberg total:</a:t>
            </a:r>
            <a:endParaRPr lang="es-CL" sz="2200" dirty="0"/>
          </a:p>
        </p:txBody>
      </p:sp>
      <p:pic>
        <p:nvPicPr>
          <p:cNvPr id="13" name="Imagen 12"/>
          <p:cNvPicPr>
            <a:picLocks noChangeAspect="1"/>
          </p:cNvPicPr>
          <p:nvPr/>
        </p:nvPicPr>
        <p:blipFill>
          <a:blip r:embed="rId7"/>
          <a:stretch>
            <a:fillRect/>
          </a:stretch>
        </p:blipFill>
        <p:spPr>
          <a:xfrm>
            <a:off x="2615623" y="4374972"/>
            <a:ext cx="9522423" cy="979289"/>
          </a:xfrm>
          <a:prstGeom prst="rect">
            <a:avLst/>
          </a:prstGeom>
        </p:spPr>
      </p:pic>
      <p:sp>
        <p:nvSpPr>
          <p:cNvPr id="14" name="CuadroTexto 13"/>
          <p:cNvSpPr txBox="1"/>
          <p:nvPr/>
        </p:nvSpPr>
        <p:spPr>
          <a:xfrm>
            <a:off x="138223" y="5466865"/>
            <a:ext cx="11999823" cy="646331"/>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La </a:t>
            </a:r>
            <a:r>
              <a:rPr lang="es-CL" sz="2200" dirty="0" smtClean="0">
                <a:solidFill>
                  <a:srgbClr val="B700FF"/>
                </a:solidFill>
                <a:latin typeface="Times New Roman" panose="02020603050405020304" pitchFamily="18" charset="0"/>
                <a:cs typeface="Times New Roman" panose="02020603050405020304" pitchFamily="18" charset="0"/>
              </a:rPr>
              <a:t>“Interacción de Intercambio de Pauli”</a:t>
            </a:r>
            <a:r>
              <a:rPr lang="es-CL" sz="2200" dirty="0" smtClean="0">
                <a:solidFill>
                  <a:srgbClr val="0000FF"/>
                </a:solidFill>
                <a:latin typeface="Times New Roman" panose="02020603050405020304" pitchFamily="18" charset="0"/>
                <a:cs typeface="Times New Roman" panose="02020603050405020304" pitchFamily="18" charset="0"/>
              </a:rPr>
              <a:t> es una generalización de la e</a:t>
            </a:r>
            <a:r>
              <a:rPr lang="es-CL" sz="2200" dirty="0">
                <a:solidFill>
                  <a:srgbClr val="0000FF"/>
                </a:solidFill>
                <a:latin typeface="Times New Roman" panose="02020603050405020304" pitchFamily="18" charset="0"/>
                <a:cs typeface="Times New Roman" panose="02020603050405020304" pitchFamily="18" charset="0"/>
              </a:rPr>
              <a:t>xp</a:t>
            </a:r>
            <a:r>
              <a:rPr lang="es-CL" sz="2200" dirty="0" smtClean="0">
                <a:solidFill>
                  <a:srgbClr val="0000FF"/>
                </a:solidFill>
                <a:latin typeface="Times New Roman" panose="02020603050405020304" pitchFamily="18" charset="0"/>
                <a:cs typeface="Times New Roman" panose="02020603050405020304" pitchFamily="18" charset="0"/>
              </a:rPr>
              <a:t>resión (16)</a:t>
            </a:r>
            <a:r>
              <a:rPr lang="es-CL" sz="800" dirty="0" smtClean="0">
                <a:solidFill>
                  <a:srgbClr val="0000FF"/>
                </a:solidFill>
                <a:latin typeface="Times New Roman" panose="02020603050405020304" pitchFamily="18" charset="0"/>
                <a:cs typeface="Times New Roman" panose="02020603050405020304" pitchFamily="18" charset="0"/>
              </a:rPr>
              <a:t> </a:t>
            </a:r>
            <a:r>
              <a:rPr lang="es-CL" sz="1400" dirty="0" smtClean="0">
                <a:solidFill>
                  <a:srgbClr val="0000FF"/>
                </a:solidFill>
                <a:latin typeface="Times New Roman" panose="02020603050405020304" pitchFamily="18" charset="0"/>
                <a:cs typeface="Times New Roman" panose="02020603050405020304" pitchFamily="18" charset="0"/>
              </a:rPr>
              <a:t>c</a:t>
            </a:r>
            <a:r>
              <a:rPr lang="es-CL" sz="2200" dirty="0" smtClean="0">
                <a:solidFill>
                  <a:srgbClr val="0000FF"/>
                </a:solidFill>
                <a:latin typeface="Times New Roman" panose="02020603050405020304" pitchFamily="18" charset="0"/>
                <a:cs typeface="Times New Roman" panose="02020603050405020304" pitchFamily="18" charset="0"/>
              </a:rPr>
              <a:t>, obtenida al poner</a:t>
            </a:r>
          </a:p>
          <a:p>
            <a:r>
              <a:rPr lang="es-CL" sz="1400" dirty="0" smtClean="0">
                <a:solidFill>
                  <a:srgbClr val="0000FF"/>
                </a:solidFill>
                <a:latin typeface="Times New Roman" panose="02020603050405020304" pitchFamily="18" charset="0"/>
                <a:cs typeface="Times New Roman" panose="02020603050405020304" pitchFamily="18" charset="0"/>
              </a:rPr>
              <a:t>  </a:t>
            </a:r>
            <a:endParaRPr lang="es-CL" sz="1400" dirty="0"/>
          </a:p>
        </p:txBody>
      </p:sp>
      <p:pic>
        <p:nvPicPr>
          <p:cNvPr id="15" name="Imagen 14"/>
          <p:cNvPicPr>
            <a:picLocks noChangeAspect="1"/>
          </p:cNvPicPr>
          <p:nvPr/>
        </p:nvPicPr>
        <p:blipFill>
          <a:blip r:embed="rId8"/>
          <a:stretch>
            <a:fillRect/>
          </a:stretch>
        </p:blipFill>
        <p:spPr>
          <a:xfrm>
            <a:off x="0" y="6113196"/>
            <a:ext cx="11927195" cy="530098"/>
          </a:xfrm>
          <a:prstGeom prst="rect">
            <a:avLst/>
          </a:prstGeom>
        </p:spPr>
      </p:pic>
    </p:spTree>
    <p:extLst>
      <p:ext uri="{BB962C8B-B14F-4D97-AF65-F5344CB8AC3E}">
        <p14:creationId xmlns:p14="http://schemas.microsoft.com/office/powerpoint/2010/main" val="4017049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147238" y="0"/>
            <a:ext cx="8841589" cy="1398767"/>
          </a:xfrm>
          <a:prstGeom prst="rect">
            <a:avLst/>
          </a:prstGeom>
        </p:spPr>
      </p:pic>
      <p:sp>
        <p:nvSpPr>
          <p:cNvPr id="5" name="CuadroTexto 4"/>
          <p:cNvSpPr txBox="1"/>
          <p:nvPr/>
        </p:nvSpPr>
        <p:spPr>
          <a:xfrm>
            <a:off x="138223" y="1281810"/>
            <a:ext cx="2860159" cy="769441"/>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De acá sigue:</a:t>
            </a:r>
          </a:p>
          <a:p>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2064419" y="1398767"/>
            <a:ext cx="10021804" cy="1546064"/>
          </a:xfrm>
          <a:prstGeom prst="rect">
            <a:avLst/>
          </a:prstGeom>
        </p:spPr>
      </p:pic>
      <p:pic>
        <p:nvPicPr>
          <p:cNvPr id="8" name="Imagen 7"/>
          <p:cNvPicPr>
            <a:picLocks noChangeAspect="1"/>
          </p:cNvPicPr>
          <p:nvPr/>
        </p:nvPicPr>
        <p:blipFill>
          <a:blip r:embed="rId4"/>
          <a:stretch>
            <a:fillRect/>
          </a:stretch>
        </p:blipFill>
        <p:spPr>
          <a:xfrm>
            <a:off x="1825157" y="2951233"/>
            <a:ext cx="10366843" cy="1475640"/>
          </a:xfrm>
          <a:prstGeom prst="rect">
            <a:avLst/>
          </a:prstGeom>
        </p:spPr>
      </p:pic>
      <p:sp>
        <p:nvSpPr>
          <p:cNvPr id="9" name="CuadroTexto 8"/>
          <p:cNvSpPr txBox="1"/>
          <p:nvPr/>
        </p:nvSpPr>
        <p:spPr>
          <a:xfrm>
            <a:off x="138223" y="4426873"/>
            <a:ext cx="11948000" cy="43088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Acorde a  Rel.(F), el “Intercambio de Pauli” depende del traslape de los orbitales en </a:t>
            </a:r>
            <a:r>
              <a:rPr lang="es-CL" sz="2200" i="1" dirty="0" smtClean="0">
                <a:solidFill>
                  <a:srgbClr val="0000FF"/>
                </a:solidFill>
                <a:latin typeface="Times New Roman" panose="02020603050405020304" pitchFamily="18" charset="0"/>
                <a:cs typeface="Times New Roman" panose="02020603050405020304" pitchFamily="18" charset="0"/>
              </a:rPr>
              <a:t>“i” y “j”</a:t>
            </a:r>
            <a:r>
              <a:rPr lang="es-CL" sz="2200" dirty="0" smtClean="0">
                <a:solidFill>
                  <a:srgbClr val="0000FF"/>
                </a:solidFill>
                <a:latin typeface="Times New Roman" panose="02020603050405020304" pitchFamily="18" charset="0"/>
                <a:cs typeface="Times New Roman" panose="02020603050405020304" pitchFamily="18" charset="0"/>
              </a:rPr>
              <a:t>:</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5"/>
          <a:stretch>
            <a:fillRect/>
          </a:stretch>
        </p:blipFill>
        <p:spPr>
          <a:xfrm>
            <a:off x="274471" y="4962029"/>
            <a:ext cx="11490574" cy="1757191"/>
          </a:xfrm>
          <a:prstGeom prst="rect">
            <a:avLst/>
          </a:prstGeom>
        </p:spPr>
      </p:pic>
    </p:spTree>
    <p:extLst>
      <p:ext uri="{BB962C8B-B14F-4D97-AF65-F5344CB8AC3E}">
        <p14:creationId xmlns:p14="http://schemas.microsoft.com/office/powerpoint/2010/main" val="3883719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4428" y="2412822"/>
            <a:ext cx="11961627" cy="369332"/>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Mostramos </a:t>
            </a:r>
            <a:r>
              <a:rPr lang="es-CL" dirty="0">
                <a:solidFill>
                  <a:srgbClr val="0000FF"/>
                </a:solidFill>
                <a:latin typeface="Times New Roman" panose="02020603050405020304" pitchFamily="18" charset="0"/>
                <a:cs typeface="Times New Roman" panose="02020603050405020304" pitchFamily="18" charset="0"/>
              </a:rPr>
              <a:t>un listado de distintos </a:t>
            </a:r>
            <a:r>
              <a:rPr lang="es-CL" dirty="0" smtClean="0">
                <a:solidFill>
                  <a:srgbClr val="0000FF"/>
                </a:solidFill>
                <a:latin typeface="Times New Roman" panose="02020603050405020304" pitchFamily="18" charset="0"/>
                <a:cs typeface="Times New Roman" panose="02020603050405020304" pitchFamily="18" charset="0"/>
              </a:rPr>
              <a:t>compuestos. En los aislantes es más usual el caso Antiferromagnético, como recién discutido. </a:t>
            </a:r>
            <a:endParaRPr lang="es-CL" dirty="0"/>
          </a:p>
        </p:txBody>
      </p:sp>
      <p:pic>
        <p:nvPicPr>
          <p:cNvPr id="3" name="Imagen 2"/>
          <p:cNvPicPr>
            <a:picLocks noChangeAspect="1"/>
          </p:cNvPicPr>
          <p:nvPr/>
        </p:nvPicPr>
        <p:blipFill>
          <a:blip r:embed="rId2"/>
          <a:stretch>
            <a:fillRect/>
          </a:stretch>
        </p:blipFill>
        <p:spPr>
          <a:xfrm>
            <a:off x="245586" y="-1"/>
            <a:ext cx="11946414" cy="2412823"/>
          </a:xfrm>
          <a:prstGeom prst="rect">
            <a:avLst/>
          </a:prstGeom>
        </p:spPr>
      </p:pic>
      <p:pic>
        <p:nvPicPr>
          <p:cNvPr id="4" name="Imagen 3"/>
          <p:cNvPicPr>
            <a:picLocks noChangeAspect="1"/>
          </p:cNvPicPr>
          <p:nvPr/>
        </p:nvPicPr>
        <p:blipFill>
          <a:blip r:embed="rId3"/>
          <a:stretch>
            <a:fillRect/>
          </a:stretch>
        </p:blipFill>
        <p:spPr>
          <a:xfrm>
            <a:off x="6620650" y="2836804"/>
            <a:ext cx="5554324" cy="3977679"/>
          </a:xfrm>
          <a:prstGeom prst="rect">
            <a:avLst/>
          </a:prstGeom>
        </p:spPr>
      </p:pic>
      <p:pic>
        <p:nvPicPr>
          <p:cNvPr id="5" name="Imagen 4"/>
          <p:cNvPicPr>
            <a:picLocks noChangeAspect="1"/>
          </p:cNvPicPr>
          <p:nvPr/>
        </p:nvPicPr>
        <p:blipFill>
          <a:blip r:embed="rId4"/>
          <a:stretch>
            <a:fillRect/>
          </a:stretch>
        </p:blipFill>
        <p:spPr>
          <a:xfrm>
            <a:off x="1977352" y="2836805"/>
            <a:ext cx="4643298" cy="3977679"/>
          </a:xfrm>
          <a:prstGeom prst="rect">
            <a:avLst/>
          </a:prstGeom>
        </p:spPr>
      </p:pic>
    </p:spTree>
    <p:extLst>
      <p:ext uri="{BB962C8B-B14F-4D97-AF65-F5344CB8AC3E}">
        <p14:creationId xmlns:p14="http://schemas.microsoft.com/office/powerpoint/2010/main" val="2518100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8855" y="0"/>
            <a:ext cx="11674549" cy="1261884"/>
          </a:xfrm>
          <a:prstGeom prst="rect">
            <a:avLst/>
          </a:prstGeom>
        </p:spPr>
        <p:txBody>
          <a:bodyPr wrap="square">
            <a:spAutoFit/>
          </a:bodyPr>
          <a:lstStyle/>
          <a:p>
            <a:r>
              <a:rPr lang="es-CL" dirty="0" smtClean="0">
                <a:solidFill>
                  <a:srgbClr val="0000FF"/>
                </a:solidFill>
                <a:latin typeface="Times New Roman" panose="02020603050405020304" pitchFamily="18" charset="0"/>
                <a:cs typeface="Times New Roman" panose="02020603050405020304" pitchFamily="18" charset="0"/>
              </a:rPr>
              <a:t>En rigor, el criterio de Goodenough-Kanamori considera más bien la interacción de</a:t>
            </a:r>
            <a:r>
              <a:rPr lang="es-CL" sz="2200" i="1" dirty="0" smtClean="0">
                <a:solidFill>
                  <a:srgbClr val="B700FF"/>
                </a:solidFill>
                <a:latin typeface="Times New Roman" panose="02020603050405020304" pitchFamily="18" charset="0"/>
                <a:cs typeface="Times New Roman" panose="02020603050405020304" pitchFamily="18" charset="0"/>
              </a:rPr>
              <a:t> Super-Intercambio </a:t>
            </a:r>
            <a:r>
              <a:rPr lang="es-CL" sz="2200" dirty="0" smtClean="0">
                <a:solidFill>
                  <a:srgbClr val="0000FF"/>
                </a:solidFill>
                <a:latin typeface="Times New Roman" panose="02020603050405020304" pitchFamily="18" charset="0"/>
                <a:cs typeface="Times New Roman" panose="02020603050405020304" pitchFamily="18" charset="0"/>
              </a:rPr>
              <a:t>(Sección (III)</a:t>
            </a:r>
            <a:r>
              <a:rPr lang="es-CL" sz="2200" i="1" dirty="0" smtClean="0">
                <a:solidFill>
                  <a:srgbClr val="B700FF"/>
                </a:solidFill>
                <a:latin typeface="Times New Roman" panose="02020603050405020304" pitchFamily="18" charset="0"/>
                <a:cs typeface="Times New Roman" panose="02020603050405020304" pitchFamily="18" charset="0"/>
              </a:rPr>
              <a:t> </a:t>
            </a:r>
            <a:r>
              <a:rPr lang="es-CL" dirty="0" smtClean="0">
                <a:solidFill>
                  <a:srgbClr val="0000FF"/>
                </a:solidFill>
                <a:latin typeface="Times New Roman" panose="02020603050405020304" pitchFamily="18" charset="0"/>
                <a:cs typeface="Times New Roman" panose="02020603050405020304" pitchFamily="18" charset="0"/>
              </a:rPr>
              <a:t>como una forma de “Intercambio Cinético”, ver próxima sección. Dicho criterio analiza la interacción entre iones magnéticos primeros vecinos, pues, en general la interacción de intercambio decae rápidamente (aunque en parte del “Coloquio” consideraremos también interacciones a mayores distancias).  </a:t>
            </a:r>
            <a:endParaRPr lang="es-CL" dirty="0"/>
          </a:p>
        </p:txBody>
      </p:sp>
      <p:pic>
        <p:nvPicPr>
          <p:cNvPr id="2" name="Imagen 1"/>
          <p:cNvPicPr>
            <a:picLocks noChangeAspect="1"/>
          </p:cNvPicPr>
          <p:nvPr/>
        </p:nvPicPr>
        <p:blipFill>
          <a:blip r:embed="rId2"/>
          <a:stretch>
            <a:fillRect/>
          </a:stretch>
        </p:blipFill>
        <p:spPr>
          <a:xfrm>
            <a:off x="6936788" y="1100964"/>
            <a:ext cx="5255212" cy="5757036"/>
          </a:xfrm>
          <a:prstGeom prst="rect">
            <a:avLst/>
          </a:prstGeom>
        </p:spPr>
      </p:pic>
      <p:sp>
        <p:nvSpPr>
          <p:cNvPr id="3" name="CuadroTexto 2"/>
          <p:cNvSpPr txBox="1"/>
          <p:nvPr/>
        </p:nvSpPr>
        <p:spPr>
          <a:xfrm>
            <a:off x="0" y="1272380"/>
            <a:ext cx="6751674" cy="1477328"/>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En los caso de los metales ferromagnéticos  (como Fe, Co, Ni) debemos explicar el ferromagnetismo con una teoría de electrones extendidos</a:t>
            </a:r>
            <a:r>
              <a:rPr lang="es-CL" dirty="0" smtClean="0">
                <a:solidFill>
                  <a:srgbClr val="0000FF"/>
                </a:solidFill>
                <a:latin typeface="Times New Roman" panose="02020603050405020304" pitchFamily="18" charset="0"/>
                <a:cs typeface="Times New Roman" panose="02020603050405020304" pitchFamily="18" charset="0"/>
              </a:rPr>
              <a:t>, ver Sección (IV)  </a:t>
            </a:r>
            <a:r>
              <a:rPr lang="es-CL" dirty="0">
                <a:solidFill>
                  <a:srgbClr val="0000FF"/>
                </a:solidFill>
                <a:latin typeface="Times New Roman" panose="02020603050405020304" pitchFamily="18" charset="0"/>
                <a:cs typeface="Times New Roman" panose="02020603050405020304" pitchFamily="18" charset="0"/>
              </a:rPr>
              <a:t>en vez de un “Modelo de </a:t>
            </a:r>
            <a:r>
              <a:rPr lang="es-CL" dirty="0" smtClean="0">
                <a:solidFill>
                  <a:srgbClr val="0000FF"/>
                </a:solidFill>
                <a:latin typeface="Times New Roman" panose="02020603050405020304" pitchFamily="18" charset="0"/>
                <a:cs typeface="Times New Roman" panose="02020603050405020304" pitchFamily="18" charset="0"/>
              </a:rPr>
              <a:t>Heisenberg”.  Sin </a:t>
            </a:r>
            <a:r>
              <a:rPr lang="es-CL" dirty="0">
                <a:solidFill>
                  <a:srgbClr val="0000FF"/>
                </a:solidFill>
                <a:latin typeface="Times New Roman" panose="02020603050405020304" pitchFamily="18" charset="0"/>
                <a:cs typeface="Times New Roman" panose="02020603050405020304" pitchFamily="18" charset="0"/>
              </a:rPr>
              <a:t>embargo</a:t>
            </a:r>
            <a:r>
              <a:rPr lang="es-CL" dirty="0" smtClean="0">
                <a:solidFill>
                  <a:srgbClr val="0000FF"/>
                </a:solidFill>
                <a:latin typeface="Times New Roman" panose="02020603050405020304" pitchFamily="18" charset="0"/>
                <a:cs typeface="Times New Roman" panose="02020603050405020304" pitchFamily="18" charset="0"/>
              </a:rPr>
              <a:t>, en </a:t>
            </a:r>
            <a:r>
              <a:rPr lang="es-CL" dirty="0">
                <a:solidFill>
                  <a:srgbClr val="0000FF"/>
                </a:solidFill>
                <a:latin typeface="Times New Roman" panose="02020603050405020304" pitchFamily="18" charset="0"/>
                <a:cs typeface="Times New Roman" panose="02020603050405020304" pitchFamily="18" charset="0"/>
              </a:rPr>
              <a:t>los metales es </a:t>
            </a:r>
            <a:r>
              <a:rPr lang="es-CL" dirty="0" smtClean="0">
                <a:solidFill>
                  <a:srgbClr val="0000FF"/>
                </a:solidFill>
                <a:latin typeface="Times New Roman" panose="02020603050405020304" pitchFamily="18" charset="0"/>
                <a:cs typeface="Times New Roman" panose="02020603050405020304" pitchFamily="18" charset="0"/>
              </a:rPr>
              <a:t>igualmente relevante el concepto de  </a:t>
            </a:r>
            <a:r>
              <a:rPr lang="es-CL" dirty="0">
                <a:solidFill>
                  <a:srgbClr val="0000FF"/>
                </a:solidFill>
                <a:latin typeface="Times New Roman" panose="02020603050405020304" pitchFamily="18" charset="0"/>
                <a:cs typeface="Times New Roman" panose="02020603050405020304" pitchFamily="18" charset="0"/>
              </a:rPr>
              <a:t>“hueco de correlación de Pauli</a:t>
            </a:r>
            <a:r>
              <a:rPr lang="es-CL" dirty="0" smtClean="0">
                <a:solidFill>
                  <a:srgbClr val="0000FF"/>
                </a:solidFill>
                <a:latin typeface="Times New Roman" panose="02020603050405020304" pitchFamily="18" charset="0"/>
                <a:cs typeface="Times New Roman" panose="02020603050405020304" pitchFamily="18" charset="0"/>
              </a:rPr>
              <a:t>” para entender el ferromagnetismo. </a:t>
            </a:r>
            <a:endParaRPr lang="es-CL" dirty="0"/>
          </a:p>
        </p:txBody>
      </p:sp>
      <p:sp>
        <p:nvSpPr>
          <p:cNvPr id="7" name="CuadroTexto 6"/>
          <p:cNvSpPr txBox="1"/>
          <p:nvPr/>
        </p:nvSpPr>
        <p:spPr>
          <a:xfrm>
            <a:off x="148855" y="2749708"/>
            <a:ext cx="6687880" cy="769441"/>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Ejercicio 1</a:t>
            </a:r>
            <a:r>
              <a:rPr lang="es-CL" sz="2400" dirty="0" smtClean="0">
                <a:solidFill>
                  <a:srgbClr val="0000FF"/>
                </a:solidFill>
                <a:latin typeface="Times New Roman" panose="02020603050405020304" pitchFamily="18" charset="0"/>
                <a:cs typeface="Times New Roman" panose="02020603050405020304" pitchFamily="18" charset="0"/>
              </a:rPr>
              <a:t>:</a:t>
            </a:r>
          </a:p>
          <a:p>
            <a:r>
              <a:rPr lang="es-CL" sz="2000" dirty="0">
                <a:solidFill>
                  <a:srgbClr val="0000FF"/>
                </a:solidFill>
                <a:latin typeface="Times New Roman" panose="02020603050405020304" pitchFamily="18" charset="0"/>
                <a:cs typeface="Times New Roman" panose="02020603050405020304" pitchFamily="18" charset="0"/>
              </a:rPr>
              <a:t>Estudie el “Modelo de Hubbard</a:t>
            </a:r>
            <a:r>
              <a:rPr lang="es-CL" sz="2000" dirty="0" smtClean="0">
                <a:solidFill>
                  <a:srgbClr val="0000FF"/>
                </a:solidFill>
                <a:latin typeface="Times New Roman" panose="02020603050405020304" pitchFamily="18" charset="0"/>
                <a:cs typeface="Times New Roman" panose="02020603050405020304" pitchFamily="18" charset="0"/>
              </a:rPr>
              <a:t>” para dos sitios idénticos:</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79724" y="3584496"/>
            <a:ext cx="6807038" cy="789971"/>
          </a:xfrm>
          <a:prstGeom prst="rect">
            <a:avLst/>
          </a:prstGeom>
        </p:spPr>
      </p:pic>
      <p:sp>
        <p:nvSpPr>
          <p:cNvPr id="6" name="CuadroTexto 5"/>
          <p:cNvSpPr txBox="1"/>
          <p:nvPr/>
        </p:nvSpPr>
        <p:spPr>
          <a:xfrm>
            <a:off x="79724" y="4374467"/>
            <a:ext cx="6671950" cy="1123384"/>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Considere el límite  </a:t>
            </a:r>
            <a:r>
              <a:rPr lang="es-CL" sz="2200" i="1" dirty="0" smtClean="0">
                <a:solidFill>
                  <a:srgbClr val="0000FF"/>
                </a:solidFill>
                <a:latin typeface="Times New Roman" panose="02020603050405020304" pitchFamily="18" charset="0"/>
                <a:cs typeface="Times New Roman" panose="02020603050405020304" pitchFamily="18" charset="0"/>
              </a:rPr>
              <a:t>U</a:t>
            </a:r>
            <a:r>
              <a:rPr lang="es-CL" sz="800" dirty="0" smtClean="0">
                <a:solidFill>
                  <a:srgbClr val="0000FF"/>
                </a:solidFill>
                <a:latin typeface="Times New Roman" panose="02020603050405020304" pitchFamily="18" charset="0"/>
                <a:cs typeface="Times New Roman" panose="02020603050405020304" pitchFamily="18" charset="0"/>
              </a:rPr>
              <a:t>  </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n-US" sz="800" dirty="0" smtClean="0">
                <a:latin typeface="Times New Roman" panose="02020603050405020304" pitchFamily="18" charset="0"/>
                <a:cs typeface="Times New Roman" panose="02020603050405020304" pitchFamily="18" charset="0"/>
                <a:sym typeface="Mathematica1" panose="05000502060100000001" pitchFamily="2" charset="2"/>
              </a:rPr>
              <a:t> </a:t>
            </a:r>
            <a:r>
              <a:rPr lang="es-CL" sz="2400" i="1" dirty="0" smtClean="0">
                <a:solidFill>
                  <a:srgbClr val="0000FF"/>
                </a:solidFill>
                <a:latin typeface="Times New Roman" panose="02020603050405020304" pitchFamily="18" charset="0"/>
                <a:cs typeface="Times New Roman" panose="02020603050405020304" pitchFamily="18" charset="0"/>
              </a:rPr>
              <a:t>t. </a:t>
            </a:r>
            <a:r>
              <a:rPr lang="es-CL" sz="2200" dirty="0" smtClean="0">
                <a:solidFill>
                  <a:srgbClr val="0000FF"/>
                </a:solidFill>
                <a:latin typeface="Times New Roman" panose="02020603050405020304" pitchFamily="18" charset="0"/>
                <a:cs typeface="Times New Roman" panose="02020603050405020304" pitchFamily="18" charset="0"/>
              </a:rPr>
              <a:t>Analice el </a:t>
            </a:r>
            <a:r>
              <a:rPr lang="es-CL" sz="2200" u="sng" dirty="0" smtClean="0">
                <a:solidFill>
                  <a:srgbClr val="B700FF"/>
                </a:solidFill>
                <a:latin typeface="Times New Roman" panose="02020603050405020304" pitchFamily="18" charset="0"/>
                <a:cs typeface="Times New Roman" panose="02020603050405020304" pitchFamily="18" charset="0"/>
              </a:rPr>
              <a:t>estado base</a:t>
            </a:r>
            <a:r>
              <a:rPr lang="es-CL" sz="2200" dirty="0" smtClean="0">
                <a:solidFill>
                  <a:srgbClr val="B7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para los valores del spin total S=0, 1. </a:t>
            </a:r>
            <a:r>
              <a:rPr lang="es-CL" sz="2100" dirty="0" smtClean="0">
                <a:solidFill>
                  <a:srgbClr val="0000FF"/>
                </a:solidFill>
                <a:latin typeface="Times New Roman" panose="02020603050405020304" pitchFamily="18" charset="0"/>
                <a:cs typeface="Times New Roman" panose="02020603050405020304" pitchFamily="18" charset="0"/>
              </a:rPr>
              <a:t>Concluya que estos estados están descritos por el Hamiltoniano de Heisenberg</a:t>
            </a:r>
            <a:endParaRPr lang="es-CL" dirty="0"/>
          </a:p>
        </p:txBody>
      </p:sp>
      <p:pic>
        <p:nvPicPr>
          <p:cNvPr id="9" name="Imagen 8"/>
          <p:cNvPicPr>
            <a:picLocks noChangeAspect="1"/>
          </p:cNvPicPr>
          <p:nvPr/>
        </p:nvPicPr>
        <p:blipFill>
          <a:blip r:embed="rId4"/>
          <a:stretch>
            <a:fillRect/>
          </a:stretch>
        </p:blipFill>
        <p:spPr>
          <a:xfrm>
            <a:off x="54711" y="5431728"/>
            <a:ext cx="6857064" cy="856094"/>
          </a:xfrm>
          <a:prstGeom prst="rect">
            <a:avLst/>
          </a:prstGeom>
        </p:spPr>
      </p:pic>
      <p:sp>
        <p:nvSpPr>
          <p:cNvPr id="10" name="CuadroTexto 9"/>
          <p:cNvSpPr txBox="1"/>
          <p:nvPr/>
        </p:nvSpPr>
        <p:spPr>
          <a:xfrm>
            <a:off x="148854" y="6400800"/>
            <a:ext cx="6787933" cy="382772"/>
          </a:xfrm>
          <a:prstGeom prst="rect">
            <a:avLst/>
          </a:prstGeom>
          <a:noFill/>
        </p:spPr>
        <p:txBody>
          <a:bodyPr wrap="square" rtlCol="0">
            <a:spAutoFit/>
          </a:bodyPr>
          <a:lstStyle/>
          <a:p>
            <a:r>
              <a:rPr lang="es-CL" u="sng" dirty="0" smtClean="0">
                <a:solidFill>
                  <a:srgbClr val="0000FF"/>
                </a:solidFill>
                <a:latin typeface="Times New Roman" panose="02020603050405020304" pitchFamily="18" charset="0"/>
                <a:cs typeface="Times New Roman" panose="02020603050405020304" pitchFamily="18" charset="0"/>
              </a:rPr>
              <a:t>Sugerencias</a:t>
            </a:r>
            <a:r>
              <a:rPr lang="es-CL" dirty="0" smtClean="0">
                <a:solidFill>
                  <a:srgbClr val="0000FF"/>
                </a:solidFill>
                <a:latin typeface="Times New Roman" panose="02020603050405020304" pitchFamily="18" charset="0"/>
                <a:cs typeface="Times New Roman" panose="02020603050405020304" pitchFamily="18" charset="0"/>
              </a:rPr>
              <a:t>: El espacio de Hilbert total del sistema tiene dimensión  6.</a:t>
            </a:r>
            <a:endParaRPr lang="es-CL" dirty="0"/>
          </a:p>
        </p:txBody>
      </p:sp>
    </p:spTree>
    <p:extLst>
      <p:ext uri="{BB962C8B-B14F-4D97-AF65-F5344CB8AC3E}">
        <p14:creationId xmlns:p14="http://schemas.microsoft.com/office/powerpoint/2010/main" val="3887608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06325" y="53163"/>
            <a:ext cx="12085675" cy="738664"/>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Estos 6 estados se rotulan con los números cuánticos de spin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total {S, M}, y la operación de intercambio de posiciones </a:t>
            </a:r>
            <a:r>
              <a:rPr lang="en-US" sz="2000" dirty="0">
                <a:solidFill>
                  <a:srgbClr val="0000FF"/>
                </a:solidFill>
                <a:latin typeface="Times New Roman" panose="02020603050405020304" pitchFamily="18" charset="0"/>
                <a:cs typeface="Times New Roman" panose="02020603050405020304" pitchFamily="18" charset="0"/>
              </a:rPr>
              <a:t>P</a:t>
            </a:r>
            <a:r>
              <a:rPr lang="en-US" sz="2000" i="1" dirty="0">
                <a:solidFill>
                  <a:srgbClr val="0000FF"/>
                </a:solidFill>
                <a:latin typeface="Times New Roman" panose="02020603050405020304" pitchFamily="18" charset="0"/>
                <a:cs typeface="Times New Roman" panose="02020603050405020304" pitchFamily="18" charset="0"/>
              </a:rPr>
              <a:t> </a:t>
            </a:r>
            <a:r>
              <a:rPr lang="en-US" sz="2000" baseline="-25000" dirty="0">
                <a:solidFill>
                  <a:srgbClr val="0000FF"/>
                </a:solidFill>
                <a:latin typeface="Times New Roman" panose="02020603050405020304" pitchFamily="18" charset="0"/>
                <a:cs typeface="Times New Roman" panose="02020603050405020304" pitchFamily="18" charset="0"/>
              </a:rPr>
              <a:t>1 2</a:t>
            </a:r>
            <a:r>
              <a:rPr lang="en-US" sz="2000" dirty="0">
                <a:solidFill>
                  <a:srgbClr val="0000FF"/>
                </a:solidFill>
                <a:latin typeface="Times New Roman" panose="02020603050405020304" pitchFamily="18" charset="0"/>
                <a:cs typeface="Times New Roman" panose="02020603050405020304" pitchFamily="18" charset="0"/>
              </a:rPr>
              <a:t> =  </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endParaRPr lang="es-CL" sz="2400"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3418145" y="515107"/>
            <a:ext cx="8622561" cy="2010112"/>
          </a:xfrm>
          <a:prstGeom prst="rect">
            <a:avLst/>
          </a:prstGeom>
        </p:spPr>
      </p:pic>
      <p:pic>
        <p:nvPicPr>
          <p:cNvPr id="7" name="Imagen 6"/>
          <p:cNvPicPr>
            <a:picLocks noChangeAspect="1"/>
          </p:cNvPicPr>
          <p:nvPr/>
        </p:nvPicPr>
        <p:blipFill>
          <a:blip r:embed="rId3"/>
          <a:stretch>
            <a:fillRect/>
          </a:stretch>
        </p:blipFill>
        <p:spPr>
          <a:xfrm>
            <a:off x="2071368" y="2571046"/>
            <a:ext cx="10043766" cy="1600904"/>
          </a:xfrm>
          <a:prstGeom prst="rect">
            <a:avLst/>
          </a:prstGeom>
        </p:spPr>
      </p:pic>
      <p:pic>
        <p:nvPicPr>
          <p:cNvPr id="8" name="Imagen 7"/>
          <p:cNvPicPr>
            <a:picLocks noChangeAspect="1"/>
          </p:cNvPicPr>
          <p:nvPr/>
        </p:nvPicPr>
        <p:blipFill>
          <a:blip r:embed="rId4"/>
          <a:stretch>
            <a:fillRect/>
          </a:stretch>
        </p:blipFill>
        <p:spPr>
          <a:xfrm>
            <a:off x="2796363" y="4171950"/>
            <a:ext cx="9244343" cy="831802"/>
          </a:xfrm>
          <a:prstGeom prst="rect">
            <a:avLst/>
          </a:prstGeom>
        </p:spPr>
      </p:pic>
      <p:sp>
        <p:nvSpPr>
          <p:cNvPr id="10" name="CuadroTexto 9"/>
          <p:cNvSpPr txBox="1"/>
          <p:nvPr/>
        </p:nvSpPr>
        <p:spPr>
          <a:xfrm>
            <a:off x="30677" y="5003752"/>
            <a:ext cx="12085675" cy="2246769"/>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Como los números cuánticos {S, M} están asociados a la simetría de rotación de spin, concluimos que los diferentes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números cuánticos no se “mezclan” por la acción del Hamiltoniano. Además, para S=1, el índice M recorre la degeneración 3 de este subespacio. Tampoco se mezclan los estados con S=0 y diferentes valores de</a:t>
            </a:r>
            <a:r>
              <a:rPr lang="en-US" sz="2200" dirty="0" smtClean="0">
                <a:solidFill>
                  <a:srgbClr val="0000FF"/>
                </a:solidFill>
                <a:latin typeface="Times New Roman" panose="02020603050405020304" pitchFamily="18" charset="0"/>
                <a:cs typeface="Times New Roman" panose="02020603050405020304" pitchFamily="18" charset="0"/>
              </a:rPr>
              <a:t> </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Ello nos lleva a 3 términos diagonales iguales (caso S=1), un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bloque 2</a:t>
            </a:r>
            <a:r>
              <a:rPr lang="en-US" sz="2400" dirty="0">
                <a:sym typeface="Mathematica1" panose="05000502060100000001" pitchFamily="2" charset="2"/>
              </a:rPr>
              <a:t> </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400" dirty="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 (caso S=0, </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 +1)</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y </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un</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bloque </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1</a:t>
            </a:r>
            <a:r>
              <a:rPr lang="en-US" sz="2400" dirty="0" smtClean="0">
                <a:sym typeface="Mathematica1" panose="05000502060100000001" pitchFamily="2" charset="2"/>
              </a:rPr>
              <a:t> </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400" dirty="0">
                <a:sym typeface="Mathematica1" panose="05000502060100000001" pitchFamily="2" charset="2"/>
              </a:rPr>
              <a:t> </a:t>
            </a:r>
            <a:r>
              <a:rPr lang="en-US" sz="28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1</a:t>
            </a:r>
            <a:r>
              <a:rPr lang="es-CL"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(S=0, </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 </a:t>
            </a:r>
            <a:r>
              <a:rPr lang="en-US" sz="2400" dirty="0">
                <a:solidFill>
                  <a:srgbClr val="0000FF"/>
                </a:solidFill>
                <a:latin typeface="Symbol" panose="05050102010706020507" pitchFamily="18" charset="2"/>
                <a:cs typeface="Times New Roman" panose="02020603050405020304" pitchFamily="18" charset="0"/>
                <a:sym typeface="Mathematica1" panose="05000502060100000001" pitchFamily="2" charset="2"/>
              </a:rPr>
              <a:t>-</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1).</a:t>
            </a:r>
            <a:endParaRPr lang="es-CL" sz="2200" dirty="0">
              <a:latin typeface="Times New Roman" panose="02020603050405020304" pitchFamily="18" charset="0"/>
              <a:cs typeface="Times New Roman" panose="02020603050405020304" pitchFamily="18" charset="0"/>
            </a:endParaRPr>
          </a:p>
          <a:p>
            <a:endParaRPr lang="es-CL"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127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
            <a:ext cx="12067953" cy="1477328"/>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Muestre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que el estado (S=0, </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 </a:t>
            </a:r>
            <a:r>
              <a:rPr lang="en-US" sz="2200" dirty="0">
                <a:solidFill>
                  <a:srgbClr val="0000FF"/>
                </a:solidFill>
                <a:latin typeface="Symbol" panose="05050102010706020507" pitchFamily="18" charset="2"/>
                <a:cs typeface="Times New Roman" panose="02020603050405020304" pitchFamily="18" charset="0"/>
                <a:sym typeface="Mathematica1" panose="05000502060100000001" pitchFamily="2" charset="2"/>
              </a:rPr>
              <a:t>-</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1)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tiene energía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 = U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&gt; 0, siendo por tanto un estado excitado</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endPar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endParaRPr>
          </a:p>
          <a:p>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b</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Muestre que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los 3 estados degenerados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S=1</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tienen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energía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0,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de modo que son “candidatos” para ser estados base</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p>
          <a:p>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c</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Ahora analice el</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bloque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a:t>
            </a:r>
            <a:r>
              <a:rPr lang="en-US" sz="2400" dirty="0" smtClean="0">
                <a:sym typeface="Mathematica1" panose="05000502060100000001" pitchFamily="2" charset="2"/>
              </a:rPr>
              <a:t> </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400" dirty="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 (S=0</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 +1</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concluya que las dos autoenergías son:  </a:t>
            </a:r>
            <a:endParaRPr lang="es-CL" sz="2200" dirty="0"/>
          </a:p>
        </p:txBody>
      </p:sp>
      <p:pic>
        <p:nvPicPr>
          <p:cNvPr id="5" name="Imagen 4"/>
          <p:cNvPicPr>
            <a:picLocks noChangeAspect="1"/>
          </p:cNvPicPr>
          <p:nvPr/>
        </p:nvPicPr>
        <p:blipFill>
          <a:blip r:embed="rId2"/>
          <a:stretch>
            <a:fillRect/>
          </a:stretch>
        </p:blipFill>
        <p:spPr>
          <a:xfrm>
            <a:off x="3019647" y="1477329"/>
            <a:ext cx="8910082" cy="2323970"/>
          </a:xfrm>
          <a:prstGeom prst="rect">
            <a:avLst/>
          </a:prstGeom>
        </p:spPr>
      </p:pic>
      <p:sp>
        <p:nvSpPr>
          <p:cNvPr id="6" name="CuadroTexto 5"/>
          <p:cNvSpPr txBox="1"/>
          <p:nvPr/>
        </p:nvSpPr>
        <p:spPr>
          <a:xfrm>
            <a:off x="0" y="2196219"/>
            <a:ext cx="3466214" cy="40011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Esta relación confirma (E1-2).</a:t>
            </a:r>
            <a:endParaRPr lang="es-CL" sz="2000" dirty="0"/>
          </a:p>
        </p:txBody>
      </p:sp>
      <p:pic>
        <p:nvPicPr>
          <p:cNvPr id="8" name="Imagen 7"/>
          <p:cNvPicPr>
            <a:picLocks noChangeAspect="1"/>
          </p:cNvPicPr>
          <p:nvPr/>
        </p:nvPicPr>
        <p:blipFill>
          <a:blip r:embed="rId3"/>
          <a:stretch>
            <a:fillRect/>
          </a:stretch>
        </p:blipFill>
        <p:spPr>
          <a:xfrm>
            <a:off x="1914303" y="4288027"/>
            <a:ext cx="10153650" cy="1981200"/>
          </a:xfrm>
          <a:prstGeom prst="rect">
            <a:avLst/>
          </a:prstGeom>
        </p:spPr>
      </p:pic>
      <p:sp>
        <p:nvSpPr>
          <p:cNvPr id="9" name="CuadroTexto 8"/>
          <p:cNvSpPr txBox="1"/>
          <p:nvPr/>
        </p:nvSpPr>
        <p:spPr>
          <a:xfrm>
            <a:off x="0" y="3757800"/>
            <a:ext cx="11929729" cy="492443"/>
          </a:xfrm>
          <a:prstGeom prst="rect">
            <a:avLst/>
          </a:prstGeom>
          <a:noFill/>
        </p:spPr>
        <p:txBody>
          <a:bodyPr wrap="square" rtlCol="0">
            <a:spAutoFit/>
          </a:bodyPr>
          <a:lstStyle/>
          <a:p>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d</a:t>
            </a:r>
            <a:r>
              <a:rPr lang="en-US"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También muestre que, en el límite </a:t>
            </a:r>
            <a:r>
              <a:rPr lang="es-CL" sz="24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U</a:t>
            </a:r>
            <a:r>
              <a:rPr lang="en-US" sz="2400" i="1" dirty="0" smtClean="0"/>
              <a:t>  </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400" dirty="0">
                <a:solidFill>
                  <a:srgbClr val="0000FF"/>
                </a:solidFill>
                <a:latin typeface="Times New Roman" panose="02020603050405020304" pitchFamily="18" charset="0"/>
                <a:cs typeface="Times New Roman" panose="02020603050405020304" pitchFamily="18" charset="0"/>
              </a:rPr>
              <a:t> </a:t>
            </a:r>
            <a:r>
              <a:rPr lang="es-CL" sz="26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t</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la función del estado base toma la forma:</a:t>
            </a:r>
            <a:endParaRPr lang="es-CL" sz="2200" dirty="0"/>
          </a:p>
        </p:txBody>
      </p:sp>
      <p:sp>
        <p:nvSpPr>
          <p:cNvPr id="10" name="CuadroTexto 9"/>
          <p:cNvSpPr txBox="1"/>
          <p:nvPr/>
        </p:nvSpPr>
        <p:spPr>
          <a:xfrm>
            <a:off x="0" y="6269227"/>
            <a:ext cx="12192000" cy="430887"/>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Interprete físicamente lo último; use los diagramas que hemos adjuntado.</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endParaRPr lang="es-CL" dirty="0"/>
          </a:p>
        </p:txBody>
      </p:sp>
    </p:spTree>
    <p:extLst>
      <p:ext uri="{BB962C8B-B14F-4D97-AF65-F5344CB8AC3E}">
        <p14:creationId xmlns:p14="http://schemas.microsoft.com/office/powerpoint/2010/main" val="329783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6521" y="37922"/>
            <a:ext cx="12095479" cy="1846659"/>
          </a:xfrm>
          <a:prstGeom prst="rect">
            <a:avLst/>
          </a:prstGeom>
          <a:noFill/>
        </p:spPr>
        <p:txBody>
          <a:bodyPr wrap="square" rtlCol="0">
            <a:spAutoFit/>
          </a:bodyPr>
          <a:lstStyle/>
          <a:p>
            <a:r>
              <a:rPr lang="es-CL" sz="2600" dirty="0" smtClean="0">
                <a:solidFill>
                  <a:srgbClr val="0000FF"/>
                </a:solidFill>
                <a:latin typeface="Times New Roman" panose="02020603050405020304" pitchFamily="18" charset="0"/>
                <a:cs typeface="Times New Roman" panose="02020603050405020304" pitchFamily="18" charset="0"/>
              </a:rPr>
              <a:t>(I) </a:t>
            </a:r>
            <a:r>
              <a:rPr lang="es-CL" sz="2600" u="sng" dirty="0" smtClean="0">
                <a:solidFill>
                  <a:srgbClr val="B700FF"/>
                </a:solidFill>
                <a:latin typeface="Times New Roman" panose="02020603050405020304" pitchFamily="18" charset="0"/>
                <a:cs typeface="Times New Roman" panose="02020603050405020304" pitchFamily="18" charset="0"/>
              </a:rPr>
              <a:t>Hamiltoniano de Heisenberg; </a:t>
            </a:r>
            <a:r>
              <a:rPr lang="es-CL" sz="2200" u="sng" dirty="0" smtClean="0">
                <a:solidFill>
                  <a:srgbClr val="B700FF"/>
                </a:solidFill>
                <a:latin typeface="Times New Roman" panose="02020603050405020304" pitchFamily="18" charset="0"/>
                <a:cs typeface="Times New Roman" panose="02020603050405020304" pitchFamily="18" charset="0"/>
              </a:rPr>
              <a:t>Interacción de Intercambio por “Hueco de Correlación de  Pauli”</a:t>
            </a:r>
            <a:r>
              <a:rPr lang="es-CL" sz="2200" dirty="0" smtClean="0">
                <a:solidFill>
                  <a:srgbClr val="B700FF"/>
                </a:solidFill>
                <a:latin typeface="Times New Roman" panose="02020603050405020304" pitchFamily="18" charset="0"/>
                <a:cs typeface="Times New Roman" panose="02020603050405020304" pitchFamily="18" charset="0"/>
              </a:rPr>
              <a:t>-</a:t>
            </a:r>
          </a:p>
          <a:p>
            <a:r>
              <a:rPr lang="es-CL" sz="2200" dirty="0" smtClean="0">
                <a:solidFill>
                  <a:srgbClr val="0000FF"/>
                </a:solidFill>
                <a:latin typeface="Times New Roman" panose="02020603050405020304" pitchFamily="18" charset="0"/>
                <a:cs typeface="Times New Roman" panose="02020603050405020304" pitchFamily="18" charset="0"/>
              </a:rPr>
              <a:t>Los documentos adjuntos “La Interacción de Intercambio .Docx” y “Exchange-Superexchange.pdf” tratan detalladamente este tema básico de la “Teoría del Magnetismo”. Acá sólo mostraremos un breve resumen, sin detalles. </a:t>
            </a:r>
          </a:p>
          <a:p>
            <a:r>
              <a:rPr lang="es-CL" sz="2200" dirty="0" smtClean="0">
                <a:solidFill>
                  <a:srgbClr val="0000FF"/>
                </a:solidFill>
                <a:latin typeface="Times New Roman" panose="02020603050405020304" pitchFamily="18" charset="0"/>
                <a:cs typeface="Times New Roman" panose="02020603050405020304" pitchFamily="18" charset="0"/>
              </a:rPr>
              <a:t>Consideremos un Hamiltoniano monoelectrónico,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p:nvPr/>
        </p:nvPicPr>
        <p:blipFill>
          <a:blip r:embed="rId2" cstate="print"/>
          <a:srcRect/>
          <a:stretch>
            <a:fillRect/>
          </a:stretch>
        </p:blipFill>
        <p:spPr bwMode="auto">
          <a:xfrm>
            <a:off x="6643504" y="1238450"/>
            <a:ext cx="5593996" cy="952616"/>
          </a:xfrm>
          <a:prstGeom prst="rect">
            <a:avLst/>
          </a:prstGeom>
          <a:noFill/>
          <a:ln w="9525">
            <a:noFill/>
            <a:miter lim="800000"/>
            <a:headEnd/>
            <a:tailEnd/>
          </a:ln>
        </p:spPr>
      </p:pic>
      <p:sp>
        <p:nvSpPr>
          <p:cNvPr id="7" name="CuadroTexto 6"/>
          <p:cNvSpPr txBox="1"/>
          <p:nvPr/>
        </p:nvSpPr>
        <p:spPr>
          <a:xfrm>
            <a:off x="0" y="2288370"/>
            <a:ext cx="3466214" cy="439194"/>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Introducimos una interacción</a:t>
            </a:r>
          </a:p>
        </p:txBody>
      </p:sp>
      <p:sp>
        <p:nvSpPr>
          <p:cNvPr id="8" name="CuadroTexto 7"/>
          <p:cNvSpPr txBox="1"/>
          <p:nvPr/>
        </p:nvSpPr>
        <p:spPr>
          <a:xfrm>
            <a:off x="-18297" y="2937035"/>
            <a:ext cx="6789391" cy="1107996"/>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Acá nos interesa el caso Coulombiano:</a:t>
            </a:r>
          </a:p>
          <a:p>
            <a:r>
              <a:rPr lang="es-CL" sz="2200" dirty="0" smtClean="0">
                <a:solidFill>
                  <a:srgbClr val="0000FF"/>
                </a:solidFill>
                <a:latin typeface="Times New Roman" panose="02020603050405020304" pitchFamily="18" charset="0"/>
                <a:cs typeface="Times New Roman" panose="02020603050405020304" pitchFamily="18" charset="0"/>
              </a:rPr>
              <a:t>Pero lo último no es una hipótesis esencial; así, también podríamos incluir correcciones por apantallamiento. </a:t>
            </a:r>
            <a:endParaRPr lang="es-CL" dirty="0"/>
          </a:p>
        </p:txBody>
      </p:sp>
      <p:pic>
        <p:nvPicPr>
          <p:cNvPr id="9" name="Imagen 8"/>
          <p:cNvPicPr/>
          <p:nvPr/>
        </p:nvPicPr>
        <p:blipFill>
          <a:blip r:embed="rId3" cstate="print"/>
          <a:srcRect/>
          <a:stretch>
            <a:fillRect/>
          </a:stretch>
        </p:blipFill>
        <p:spPr bwMode="auto">
          <a:xfrm>
            <a:off x="6782850" y="2902880"/>
            <a:ext cx="5454650" cy="898525"/>
          </a:xfrm>
          <a:prstGeom prst="rect">
            <a:avLst/>
          </a:prstGeom>
          <a:noFill/>
          <a:ln w="9525">
            <a:noFill/>
            <a:miter lim="800000"/>
            <a:headEnd/>
            <a:tailEnd/>
          </a:ln>
        </p:spPr>
      </p:pic>
      <p:pic>
        <p:nvPicPr>
          <p:cNvPr id="11" name="Imagen 10"/>
          <p:cNvPicPr>
            <a:picLocks noChangeAspect="1"/>
          </p:cNvPicPr>
          <p:nvPr/>
        </p:nvPicPr>
        <p:blipFill>
          <a:blip r:embed="rId4"/>
          <a:stretch>
            <a:fillRect/>
          </a:stretch>
        </p:blipFill>
        <p:spPr>
          <a:xfrm>
            <a:off x="6781800" y="2237837"/>
            <a:ext cx="5410200" cy="638175"/>
          </a:xfrm>
          <a:prstGeom prst="rect">
            <a:avLst/>
          </a:prstGeom>
        </p:spPr>
      </p:pic>
      <p:sp>
        <p:nvSpPr>
          <p:cNvPr id="12" name="CuadroTexto 11"/>
          <p:cNvSpPr txBox="1"/>
          <p:nvPr/>
        </p:nvSpPr>
        <p:spPr>
          <a:xfrm>
            <a:off x="-18297" y="4038914"/>
            <a:ext cx="6581628" cy="707886"/>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Notemos que el Hamiltoniano (2) es invariante </a:t>
            </a:r>
            <a:r>
              <a:rPr lang="es-CL" sz="2000" dirty="0" smtClean="0">
                <a:solidFill>
                  <a:srgbClr val="0000FF"/>
                </a:solidFill>
                <a:latin typeface="Times New Roman" panose="02020603050405020304" pitchFamily="18" charset="0"/>
                <a:cs typeface="Times New Roman" panose="02020603050405020304" pitchFamily="18" charset="0"/>
              </a:rPr>
              <a:t>al</a:t>
            </a:r>
          </a:p>
          <a:p>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intercambio de </a:t>
            </a:r>
            <a:r>
              <a:rPr lang="es-CL" sz="2000" dirty="0" smtClean="0">
                <a:solidFill>
                  <a:srgbClr val="0000FF"/>
                </a:solidFill>
                <a:latin typeface="Times New Roman" panose="02020603050405020304" pitchFamily="18" charset="0"/>
                <a:cs typeface="Times New Roman" panose="02020603050405020304" pitchFamily="18" charset="0"/>
              </a:rPr>
              <a:t>posiciones, operador definido por</a:t>
            </a:r>
            <a:endParaRPr lang="es-CL" sz="2000" dirty="0"/>
          </a:p>
        </p:txBody>
      </p:sp>
      <p:pic>
        <p:nvPicPr>
          <p:cNvPr id="15" name="Imagen 14"/>
          <p:cNvPicPr>
            <a:picLocks noChangeAspect="1"/>
          </p:cNvPicPr>
          <p:nvPr/>
        </p:nvPicPr>
        <p:blipFill>
          <a:blip r:embed="rId5"/>
          <a:stretch>
            <a:fillRect/>
          </a:stretch>
        </p:blipFill>
        <p:spPr>
          <a:xfrm>
            <a:off x="6378490" y="3767250"/>
            <a:ext cx="5731420" cy="1091128"/>
          </a:xfrm>
          <a:prstGeom prst="rect">
            <a:avLst/>
          </a:prstGeom>
        </p:spPr>
      </p:pic>
      <p:pic>
        <p:nvPicPr>
          <p:cNvPr id="19" name="Imagen 18"/>
          <p:cNvPicPr>
            <a:picLocks noChangeAspect="1"/>
          </p:cNvPicPr>
          <p:nvPr/>
        </p:nvPicPr>
        <p:blipFill>
          <a:blip r:embed="rId6"/>
          <a:stretch>
            <a:fillRect/>
          </a:stretch>
        </p:blipFill>
        <p:spPr>
          <a:xfrm>
            <a:off x="1763159" y="4954132"/>
            <a:ext cx="10015870" cy="907783"/>
          </a:xfrm>
          <a:prstGeom prst="rect">
            <a:avLst/>
          </a:prstGeom>
        </p:spPr>
      </p:pic>
      <p:pic>
        <p:nvPicPr>
          <p:cNvPr id="20" name="Imagen 19"/>
          <p:cNvPicPr>
            <a:picLocks noChangeAspect="1"/>
          </p:cNvPicPr>
          <p:nvPr/>
        </p:nvPicPr>
        <p:blipFill>
          <a:blip r:embed="rId7"/>
          <a:stretch>
            <a:fillRect/>
          </a:stretch>
        </p:blipFill>
        <p:spPr>
          <a:xfrm>
            <a:off x="96521" y="5877626"/>
            <a:ext cx="11791950" cy="838200"/>
          </a:xfrm>
          <a:prstGeom prst="rect">
            <a:avLst/>
          </a:prstGeom>
        </p:spPr>
      </p:pic>
    </p:spTree>
    <p:extLst>
      <p:ext uri="{BB962C8B-B14F-4D97-AF65-F5344CB8AC3E}">
        <p14:creationId xmlns:p14="http://schemas.microsoft.com/office/powerpoint/2010/main" val="719149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6327" y="74430"/>
            <a:ext cx="10845208" cy="769441"/>
          </a:xfrm>
          <a:prstGeom prst="rect">
            <a:avLst/>
          </a:prstGeom>
        </p:spPr>
        <p:txBody>
          <a:bodyPr wrap="square">
            <a:spAutoFit/>
          </a:bodyPr>
          <a:lstStyle/>
          <a:p>
            <a:r>
              <a:rPr lang="es-CL" sz="2200" dirty="0" smtClean="0">
                <a:solidFill>
                  <a:srgbClr val="B700FF"/>
                </a:solidFill>
                <a:latin typeface="Times New Roman" panose="02020603050405020304" pitchFamily="18" charset="0"/>
                <a:cs typeface="Times New Roman" panose="02020603050405020304" pitchFamily="18" charset="0"/>
              </a:rPr>
              <a:t>(III) </a:t>
            </a:r>
            <a:r>
              <a:rPr lang="es-CL" sz="2200" u="sng" dirty="0" smtClean="0">
                <a:solidFill>
                  <a:srgbClr val="B700FF"/>
                </a:solidFill>
                <a:latin typeface="Times New Roman" panose="02020603050405020304" pitchFamily="18" charset="0"/>
                <a:cs typeface="Times New Roman" panose="02020603050405020304" pitchFamily="18" charset="0"/>
              </a:rPr>
              <a:t>El Super-intercambio-</a:t>
            </a:r>
            <a:r>
              <a:rPr lang="es-CL" sz="2200" dirty="0" smtClean="0">
                <a:solidFill>
                  <a:srgbClr val="B7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(caso de compuestos “Metal de Transición—No Metales”; regla de Goodenough-Kanamori).</a:t>
            </a:r>
            <a:endParaRPr lang="es-CL" sz="2400" dirty="0">
              <a:solidFill>
                <a:srgbClr val="0000FF"/>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106327" y="826505"/>
            <a:ext cx="11865932" cy="292387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El Super-intercambio es una interacción spin-spin del tipo “Modelo de Heisenberg”, que existe en compuestos con iones magnéticos, separados por elementos no metálicos. Tal es el caso de compuestos de Metales de Transición,  sean éstos óxidos, fluoruros, sulfuros… Citemos como ejemplos  Ni</a:t>
            </a:r>
            <a:r>
              <a:rPr lang="es-CL" sz="8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O, Mn</a:t>
            </a:r>
            <a:r>
              <a:rPr lang="es-CL" sz="8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O, Mn</a:t>
            </a:r>
            <a:r>
              <a:rPr lang="es-CL" sz="8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S</a:t>
            </a:r>
            <a:r>
              <a:rPr lang="es-CL" sz="28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Cr Br</a:t>
            </a:r>
            <a:r>
              <a:rPr lang="es-CL" sz="900" baseline="-25000" dirty="0">
                <a:solidFill>
                  <a:srgbClr val="0000FF"/>
                </a:solidFill>
                <a:latin typeface="Times New Roman" panose="02020603050405020304" pitchFamily="18" charset="0"/>
                <a:cs typeface="Times New Roman" panose="02020603050405020304" pitchFamily="18" charset="0"/>
              </a:rPr>
              <a:t> </a:t>
            </a:r>
            <a:r>
              <a:rPr lang="es-CL" sz="2400" baseline="-25000" dirty="0" smtClean="0">
                <a:solidFill>
                  <a:srgbClr val="0000FF"/>
                </a:solidFill>
                <a:latin typeface="Times New Roman" panose="02020603050405020304" pitchFamily="18" charset="0"/>
                <a:cs typeface="Times New Roman" panose="02020603050405020304" pitchFamily="18" charset="0"/>
              </a:rPr>
              <a:t>3</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 Cr</a:t>
            </a:r>
            <a:r>
              <a:rPr lang="es-CL" sz="11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Br</a:t>
            </a:r>
            <a:r>
              <a:rPr lang="es-CL" sz="8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3</a:t>
            </a:r>
            <a:r>
              <a:rPr lang="es-CL" sz="2200" dirty="0">
                <a:solidFill>
                  <a:srgbClr val="0000FF"/>
                </a:solidFill>
                <a:latin typeface="Times New Roman" panose="02020603050405020304" pitchFamily="18" charset="0"/>
                <a:cs typeface="Times New Roman" panose="02020603050405020304" pitchFamily="18" charset="0"/>
              </a:rPr>
              <a:t>, Mn</a:t>
            </a:r>
            <a:r>
              <a:rPr lang="es-CL" sz="12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F</a:t>
            </a:r>
            <a:r>
              <a:rPr lang="es-CL" sz="8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 Fe</a:t>
            </a:r>
            <a:r>
              <a:rPr lang="es-CL" sz="12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Cl</a:t>
            </a:r>
            <a:r>
              <a:rPr lang="es-CL" sz="800" baseline="-25000" dirty="0" smtClean="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 Esta contribución proviene de asociar cierta movilidad a los electrones de un aislante, intercambiándose entre dos iones metálicos usando un anión como “puente”; así, </a:t>
            </a:r>
            <a:r>
              <a:rPr lang="es-CL" sz="2200" dirty="0">
                <a:solidFill>
                  <a:srgbClr val="0000FF"/>
                </a:solidFill>
                <a:latin typeface="Times New Roman" panose="02020603050405020304" pitchFamily="18" charset="0"/>
                <a:cs typeface="Times New Roman" panose="02020603050405020304" pitchFamily="18" charset="0"/>
              </a:rPr>
              <a:t>conceptualmente, las bases físicas son similares al “Intercambio Cinético”. </a:t>
            </a:r>
          </a:p>
          <a:p>
            <a:r>
              <a:rPr lang="es-CL" sz="2200" dirty="0">
                <a:solidFill>
                  <a:srgbClr val="0000FF"/>
                </a:solidFill>
                <a:latin typeface="Times New Roman" panose="02020603050405020304" pitchFamily="18" charset="0"/>
                <a:cs typeface="Times New Roman" panose="02020603050405020304" pitchFamily="18" charset="0"/>
              </a:rPr>
              <a:t>Modelaremos esta interacción de un modo muy simplificado: consideraremos dos átomos </a:t>
            </a:r>
            <a:r>
              <a:rPr lang="es-CL" sz="2200" dirty="0" smtClean="0">
                <a:solidFill>
                  <a:srgbClr val="0000FF"/>
                </a:solidFill>
                <a:latin typeface="Times New Roman" panose="02020603050405020304" pitchFamily="18" charset="0"/>
                <a:cs typeface="Times New Roman" panose="02020603050405020304" pitchFamily="18" charset="0"/>
              </a:rPr>
              <a:t>metálicos, </a:t>
            </a:r>
            <a:r>
              <a:rPr lang="es-CL" sz="2200" dirty="0" smtClean="0">
                <a:solidFill>
                  <a:srgbClr val="B700FF"/>
                </a:solidFill>
                <a:latin typeface="Times New Roman" panose="02020603050405020304" pitchFamily="18" charset="0"/>
                <a:cs typeface="Times New Roman" panose="02020603050405020304" pitchFamily="18" charset="0"/>
              </a:rPr>
              <a:t>magnéticos,</a:t>
            </a:r>
            <a:r>
              <a:rPr lang="es-CL" sz="2200" dirty="0" smtClean="0">
                <a:solidFill>
                  <a:srgbClr val="0000FF"/>
                </a:solidFill>
                <a:latin typeface="Times New Roman" panose="02020603050405020304" pitchFamily="18" charset="0"/>
                <a:cs typeface="Times New Roman" panose="02020603050405020304" pitchFamily="18" charset="0"/>
              </a:rPr>
              <a:t> dispuestos </a:t>
            </a:r>
            <a:r>
              <a:rPr lang="es-CL" sz="2200" dirty="0">
                <a:solidFill>
                  <a:srgbClr val="0000FF"/>
                </a:solidFill>
                <a:latin typeface="Times New Roman" panose="02020603050405020304" pitchFamily="18" charset="0"/>
                <a:cs typeface="Times New Roman" panose="02020603050405020304" pitchFamily="18" charset="0"/>
              </a:rPr>
              <a:t>simétricamente en </a:t>
            </a:r>
            <a:r>
              <a:rPr lang="es-CL" sz="2200" dirty="0" smtClean="0">
                <a:solidFill>
                  <a:srgbClr val="0000FF"/>
                </a:solidFill>
                <a:latin typeface="Times New Roman" panose="02020603050405020304" pitchFamily="18" charset="0"/>
                <a:cs typeface="Times New Roman" panose="02020603050405020304" pitchFamily="18" charset="0"/>
              </a:rPr>
              <a:t>torno a un anión no-metálico y no-magnético (p.ej. </a:t>
            </a:r>
            <a:r>
              <a:rPr lang="es-CL" sz="2200" dirty="0">
                <a:solidFill>
                  <a:srgbClr val="0000FF"/>
                </a:solidFill>
                <a:latin typeface="Times New Roman" panose="02020603050405020304" pitchFamily="18" charset="0"/>
                <a:cs typeface="Times New Roman" panose="02020603050405020304" pitchFamily="18" charset="0"/>
              </a:rPr>
              <a:t>O</a:t>
            </a:r>
            <a:r>
              <a:rPr lang="es-CL" sz="2200" baseline="30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baseline="30000" dirty="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0" y="3717138"/>
            <a:ext cx="11773067" cy="1384023"/>
          </a:xfrm>
          <a:prstGeom prst="rect">
            <a:avLst/>
          </a:prstGeom>
        </p:spPr>
      </p:pic>
      <p:pic>
        <p:nvPicPr>
          <p:cNvPr id="8" name="Imagen 7"/>
          <p:cNvPicPr>
            <a:picLocks noChangeAspect="1"/>
          </p:cNvPicPr>
          <p:nvPr/>
        </p:nvPicPr>
        <p:blipFill>
          <a:blip r:embed="rId3"/>
          <a:stretch>
            <a:fillRect/>
          </a:stretch>
        </p:blipFill>
        <p:spPr>
          <a:xfrm>
            <a:off x="4675879" y="4768895"/>
            <a:ext cx="7165954" cy="710742"/>
          </a:xfrm>
          <a:prstGeom prst="rect">
            <a:avLst/>
          </a:prstGeom>
        </p:spPr>
      </p:pic>
      <p:pic>
        <p:nvPicPr>
          <p:cNvPr id="9" name="Imagen 8"/>
          <p:cNvPicPr>
            <a:picLocks noChangeAspect="1"/>
          </p:cNvPicPr>
          <p:nvPr/>
        </p:nvPicPr>
        <p:blipFill>
          <a:blip r:embed="rId4"/>
          <a:stretch>
            <a:fillRect/>
          </a:stretch>
        </p:blipFill>
        <p:spPr>
          <a:xfrm>
            <a:off x="4675879" y="5456561"/>
            <a:ext cx="7446303" cy="719492"/>
          </a:xfrm>
          <a:prstGeom prst="rect">
            <a:avLst/>
          </a:prstGeom>
        </p:spPr>
      </p:pic>
      <p:sp>
        <p:nvSpPr>
          <p:cNvPr id="10" name="CuadroTexto 9"/>
          <p:cNvSpPr txBox="1"/>
          <p:nvPr/>
        </p:nvSpPr>
        <p:spPr>
          <a:xfrm>
            <a:off x="0" y="5364830"/>
            <a:ext cx="754912" cy="430887"/>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c</a:t>
            </a:r>
            <a:r>
              <a:rPr lang="es-CL" sz="2200" dirty="0" smtClean="0">
                <a:solidFill>
                  <a:srgbClr val="0000FF"/>
                </a:solidFill>
                <a:latin typeface="Times New Roman" panose="02020603050405020304" pitchFamily="18" charset="0"/>
                <a:cs typeface="Times New Roman" panose="02020603050405020304" pitchFamily="18" charset="0"/>
              </a:rPr>
              <a:t>on:</a:t>
            </a:r>
            <a:endParaRPr lang="es-CL" sz="2200" dirty="0"/>
          </a:p>
        </p:txBody>
      </p:sp>
      <p:sp>
        <p:nvSpPr>
          <p:cNvPr id="11" name="CuadroTexto 10"/>
          <p:cNvSpPr txBox="1"/>
          <p:nvPr/>
        </p:nvSpPr>
        <p:spPr>
          <a:xfrm>
            <a:off x="3104707" y="5581555"/>
            <a:ext cx="184731" cy="369332"/>
          </a:xfrm>
          <a:prstGeom prst="rect">
            <a:avLst/>
          </a:prstGeom>
          <a:noFill/>
        </p:spPr>
        <p:txBody>
          <a:bodyPr wrap="none" rtlCol="0">
            <a:spAutoFit/>
          </a:bodyPr>
          <a:lstStyle/>
          <a:p>
            <a:endParaRPr lang="es-CL" dirty="0"/>
          </a:p>
        </p:txBody>
      </p:sp>
      <p:pic>
        <p:nvPicPr>
          <p:cNvPr id="12" name="Imagen 11"/>
          <p:cNvPicPr>
            <a:picLocks noChangeAspect="1"/>
          </p:cNvPicPr>
          <p:nvPr/>
        </p:nvPicPr>
        <p:blipFill>
          <a:blip r:embed="rId5"/>
          <a:stretch>
            <a:fillRect/>
          </a:stretch>
        </p:blipFill>
        <p:spPr>
          <a:xfrm>
            <a:off x="5287956" y="6176053"/>
            <a:ext cx="6904044" cy="704004"/>
          </a:xfrm>
          <a:prstGeom prst="rect">
            <a:avLst/>
          </a:prstGeom>
        </p:spPr>
      </p:pic>
    </p:spTree>
    <p:extLst>
      <p:ext uri="{BB962C8B-B14F-4D97-AF65-F5344CB8AC3E}">
        <p14:creationId xmlns:p14="http://schemas.microsoft.com/office/powerpoint/2010/main" val="2984485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2"/>
          <a:stretch>
            <a:fillRect/>
          </a:stretch>
        </p:blipFill>
        <p:spPr>
          <a:xfrm>
            <a:off x="141743" y="108933"/>
            <a:ext cx="6698560" cy="571550"/>
          </a:xfrm>
          <a:prstGeom prst="rect">
            <a:avLst/>
          </a:prstGeom>
        </p:spPr>
      </p:pic>
      <p:sp>
        <p:nvSpPr>
          <p:cNvPr id="5" name="CuadroTexto 4"/>
          <p:cNvSpPr txBox="1"/>
          <p:nvPr/>
        </p:nvSpPr>
        <p:spPr>
          <a:xfrm>
            <a:off x="141742" y="680483"/>
            <a:ext cx="12050257" cy="892552"/>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Trabajaremos con </a:t>
            </a:r>
            <a:r>
              <a:rPr lang="es-CL" sz="2400" dirty="0">
                <a:solidFill>
                  <a:srgbClr val="0000FF"/>
                </a:solidFill>
                <a:latin typeface="Times New Roman" panose="02020603050405020304" pitchFamily="18" charset="0"/>
                <a:cs typeface="Times New Roman" panose="02020603050405020304" pitchFamily="18" charset="0"/>
              </a:rPr>
              <a:t>N</a:t>
            </a:r>
            <a:r>
              <a:rPr lang="es-CL" sz="2400" baseline="-25000" dirty="0">
                <a:solidFill>
                  <a:srgbClr val="0000FF"/>
                </a:solidFill>
                <a:latin typeface="Times New Roman" panose="02020603050405020304" pitchFamily="18" charset="0"/>
                <a:cs typeface="Times New Roman" panose="02020603050405020304" pitchFamily="18" charset="0"/>
              </a:rPr>
              <a:t> e</a:t>
            </a:r>
            <a:r>
              <a:rPr lang="es-CL" sz="2400" dirty="0">
                <a:solidFill>
                  <a:srgbClr val="0000FF"/>
                </a:solidFill>
                <a:latin typeface="Times New Roman" panose="02020603050405020304" pitchFamily="18" charset="0"/>
                <a:cs typeface="Times New Roman" panose="02020603050405020304" pitchFamily="18" charset="0"/>
              </a:rPr>
              <a:t> = </a:t>
            </a:r>
            <a:r>
              <a:rPr lang="es-CL" sz="2400" dirty="0" smtClean="0">
                <a:solidFill>
                  <a:srgbClr val="0000FF"/>
                </a:solidFill>
                <a:latin typeface="Times New Roman" panose="02020603050405020304" pitchFamily="18" charset="0"/>
                <a:cs typeface="Times New Roman" panose="02020603050405020304" pitchFamily="18" charset="0"/>
              </a:rPr>
              <a:t>4</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electrones; nos interesa la energía del estado base para los dos valores posibles del </a:t>
            </a:r>
            <a:r>
              <a:rPr lang="es-CL" sz="2000" dirty="0">
                <a:solidFill>
                  <a:srgbClr val="0000FF"/>
                </a:solidFill>
                <a:latin typeface="Times New Roman" panose="02020603050405020304" pitchFamily="18" charset="0"/>
                <a:cs typeface="Times New Roman" panose="02020603050405020304" pitchFamily="18" charset="0"/>
              </a:rPr>
              <a:t>spi</a:t>
            </a:r>
            <a:r>
              <a:rPr lang="es-CL" sz="2000" dirty="0" smtClean="0">
                <a:solidFill>
                  <a:srgbClr val="0000FF"/>
                </a:solidFill>
                <a:latin typeface="Times New Roman" panose="02020603050405020304" pitchFamily="18" charset="0"/>
                <a:cs typeface="Times New Roman" panose="02020603050405020304" pitchFamily="18" charset="0"/>
              </a:rPr>
              <a:t>n, </a:t>
            </a:r>
            <a:r>
              <a:rPr lang="es-CL" sz="2500" dirty="0">
                <a:solidFill>
                  <a:srgbClr val="0000FF"/>
                </a:solidFill>
                <a:latin typeface="Times New Roman" panose="02020603050405020304" pitchFamily="18" charset="0"/>
                <a:cs typeface="Times New Roman" panose="02020603050405020304" pitchFamily="18" charset="0"/>
              </a:rPr>
              <a:t>E</a:t>
            </a:r>
            <a:r>
              <a:rPr lang="es-CL" sz="2000" baseline="-25000" dirty="0">
                <a:solidFill>
                  <a:srgbClr val="0000FF"/>
                </a:solidFill>
                <a:latin typeface="Times New Roman" panose="02020603050405020304" pitchFamily="18" charset="0"/>
                <a:cs typeface="Times New Roman" panose="02020603050405020304" pitchFamily="18" charset="0"/>
              </a:rPr>
              <a:t> B</a:t>
            </a:r>
            <a:r>
              <a:rPr lang="es-CL" sz="2000" baseline="-25000" dirty="0" smtClean="0">
                <a:solidFill>
                  <a:srgbClr val="0000FF"/>
                </a:solidFill>
                <a:latin typeface="Times New Roman" panose="02020603050405020304" pitchFamily="18" charset="0"/>
                <a:cs typeface="Times New Roman" panose="02020603050405020304" pitchFamily="18" charset="0"/>
              </a:rPr>
              <a:t>ase</a:t>
            </a:r>
            <a:r>
              <a:rPr lang="es-CL" sz="2300" dirty="0" smtClean="0">
                <a:solidFill>
                  <a:srgbClr val="0000FF"/>
                </a:solidFill>
                <a:latin typeface="Times New Roman" panose="02020603050405020304" pitchFamily="18" charset="0"/>
                <a:cs typeface="Times New Roman" panose="02020603050405020304" pitchFamily="18" charset="0"/>
              </a:rPr>
              <a:t>(S)</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S=0, 1. </a:t>
            </a:r>
            <a:r>
              <a:rPr lang="es-CL" sz="2000" dirty="0" smtClean="0">
                <a:solidFill>
                  <a:srgbClr val="0000FF"/>
                </a:solidFill>
                <a:latin typeface="Times New Roman" panose="02020603050405020304" pitchFamily="18" charset="0"/>
                <a:cs typeface="Times New Roman" panose="02020603050405020304" pitchFamily="18" charset="0"/>
              </a:rPr>
              <a:t>La energía base de  </a:t>
            </a:r>
            <a:r>
              <a:rPr lang="es-CL" sz="2800" i="1" dirty="0" smtClean="0">
                <a:solidFill>
                  <a:srgbClr val="0000FF"/>
                </a:solidFill>
                <a:latin typeface="Times New Roman" panose="02020603050405020304" pitchFamily="18" charset="0"/>
                <a:cs typeface="Times New Roman" panose="02020603050405020304" pitchFamily="18" charset="0"/>
              </a:rPr>
              <a:t>H</a:t>
            </a:r>
            <a:r>
              <a:rPr lang="es-CL" sz="800" baseline="-25000" dirty="0" smtClean="0">
                <a:solidFill>
                  <a:srgbClr val="0000FF"/>
                </a:solidFill>
                <a:latin typeface="Times New Roman" panose="02020603050405020304" pitchFamily="18" charset="0"/>
                <a:cs typeface="Times New Roman" panose="02020603050405020304" pitchFamily="18" charset="0"/>
              </a:rPr>
              <a:t> </a:t>
            </a:r>
            <a:r>
              <a:rPr lang="es-CL" sz="2400" baseline="-25000" dirty="0" smtClean="0">
                <a:solidFill>
                  <a:srgbClr val="0000FF"/>
                </a:solidFill>
                <a:latin typeface="Times New Roman" panose="02020603050405020304" pitchFamily="18" charset="0"/>
                <a:cs typeface="Times New Roman" panose="02020603050405020304" pitchFamily="18" charset="0"/>
              </a:rPr>
              <a:t>0</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tiene degeneración 4, con un triplete S=1, y un singlete S=0.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8" name="Imagen 17"/>
          <p:cNvPicPr>
            <a:picLocks noChangeAspect="1"/>
          </p:cNvPicPr>
          <p:nvPr/>
        </p:nvPicPr>
        <p:blipFill>
          <a:blip r:embed="rId3"/>
          <a:stretch>
            <a:fillRect/>
          </a:stretch>
        </p:blipFill>
        <p:spPr>
          <a:xfrm>
            <a:off x="4503810" y="1570289"/>
            <a:ext cx="7510981" cy="2147110"/>
          </a:xfrm>
          <a:prstGeom prst="rect">
            <a:avLst/>
          </a:prstGeom>
        </p:spPr>
      </p:pic>
      <p:sp>
        <p:nvSpPr>
          <p:cNvPr id="19" name="CuadroTexto 18"/>
          <p:cNvSpPr txBox="1"/>
          <p:nvPr/>
        </p:nvSpPr>
        <p:spPr>
          <a:xfrm>
            <a:off x="138223" y="1541721"/>
            <a:ext cx="3763379" cy="1136564"/>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Dichos </a:t>
            </a:r>
            <a:r>
              <a:rPr lang="es-CL" sz="2000" dirty="0" smtClean="0">
                <a:solidFill>
                  <a:srgbClr val="0000FF"/>
                </a:solidFill>
                <a:latin typeface="Times New Roman" panose="02020603050405020304" pitchFamily="18" charset="0"/>
                <a:cs typeface="Times New Roman" panose="02020603050405020304" pitchFamily="18" charset="0"/>
              </a:rPr>
              <a:t>estados de menor energía de  </a:t>
            </a:r>
            <a:r>
              <a:rPr lang="es-CL" sz="2600" i="1" dirty="0" smtClean="0">
                <a:solidFill>
                  <a:srgbClr val="0000FF"/>
                </a:solidFill>
                <a:latin typeface="Times New Roman" panose="02020603050405020304" pitchFamily="18" charset="0"/>
                <a:cs typeface="Times New Roman" panose="02020603050405020304" pitchFamily="18" charset="0"/>
              </a:rPr>
              <a:t>H</a:t>
            </a:r>
            <a:r>
              <a:rPr lang="es-CL" sz="800" i="1" dirty="0" smtClean="0">
                <a:solidFill>
                  <a:srgbClr val="0000FF"/>
                </a:solidFill>
                <a:latin typeface="Times New Roman" panose="02020603050405020304" pitchFamily="18" charset="0"/>
                <a:cs typeface="Times New Roman" panose="02020603050405020304" pitchFamily="18" charset="0"/>
              </a:rPr>
              <a:t> </a:t>
            </a:r>
            <a:r>
              <a:rPr lang="es-CL" sz="1600" dirty="0" smtClean="0">
                <a:solidFill>
                  <a:srgbClr val="0000FF"/>
                </a:solidFill>
                <a:latin typeface="Times New Roman" panose="02020603050405020304" pitchFamily="18" charset="0"/>
                <a:cs typeface="Times New Roman" panose="02020603050405020304" pitchFamily="18" charset="0"/>
              </a:rPr>
              <a:t>0 </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son:</a:t>
            </a:r>
            <a:endParaRPr lang="es-CL" sz="2000" dirty="0">
              <a:solidFill>
                <a:srgbClr val="0000FF"/>
              </a:solidFill>
              <a:latin typeface="Times New Roman" panose="02020603050405020304" pitchFamily="18" charset="0"/>
              <a:cs typeface="Times New Roman" panose="02020603050405020304" pitchFamily="18" charset="0"/>
            </a:endParaRPr>
          </a:p>
          <a:p>
            <a:endParaRPr lang="es-CL" sz="2000" dirty="0"/>
          </a:p>
        </p:txBody>
      </p:sp>
      <p:pic>
        <p:nvPicPr>
          <p:cNvPr id="20" name="Imagen 19"/>
          <p:cNvPicPr>
            <a:picLocks noChangeAspect="1"/>
          </p:cNvPicPr>
          <p:nvPr/>
        </p:nvPicPr>
        <p:blipFill>
          <a:blip r:embed="rId4"/>
          <a:stretch>
            <a:fillRect/>
          </a:stretch>
        </p:blipFill>
        <p:spPr>
          <a:xfrm>
            <a:off x="138223" y="3717399"/>
            <a:ext cx="10661304" cy="1226926"/>
          </a:xfrm>
          <a:prstGeom prst="rect">
            <a:avLst/>
          </a:prstGeom>
        </p:spPr>
      </p:pic>
      <p:pic>
        <p:nvPicPr>
          <p:cNvPr id="21" name="Imagen 20"/>
          <p:cNvPicPr>
            <a:picLocks noChangeAspect="1"/>
          </p:cNvPicPr>
          <p:nvPr/>
        </p:nvPicPr>
        <p:blipFill>
          <a:blip r:embed="rId5"/>
          <a:stretch>
            <a:fillRect/>
          </a:stretch>
        </p:blipFill>
        <p:spPr>
          <a:xfrm>
            <a:off x="2897752" y="4944325"/>
            <a:ext cx="9001980" cy="701563"/>
          </a:xfrm>
          <a:prstGeom prst="rect">
            <a:avLst/>
          </a:prstGeom>
        </p:spPr>
      </p:pic>
      <p:sp>
        <p:nvSpPr>
          <p:cNvPr id="22" name="CuadroTexto 21"/>
          <p:cNvSpPr txBox="1"/>
          <p:nvPr/>
        </p:nvSpPr>
        <p:spPr>
          <a:xfrm>
            <a:off x="0" y="5521774"/>
            <a:ext cx="12191999" cy="1200329"/>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El espacio de Hilbert </a:t>
            </a:r>
            <a:r>
              <a:rPr lang="es-CL" sz="2200" dirty="0" smtClean="0">
                <a:solidFill>
                  <a:srgbClr val="0000FF"/>
                </a:solidFill>
                <a:latin typeface="Times New Roman" panose="02020603050405020304" pitchFamily="18" charset="0"/>
                <a:cs typeface="Times New Roman" panose="02020603050405020304" pitchFamily="18" charset="0"/>
              </a:rPr>
              <a:t>total asociado </a:t>
            </a:r>
            <a:r>
              <a:rPr lang="es-CL" sz="2200" dirty="0">
                <a:solidFill>
                  <a:srgbClr val="0000FF"/>
                </a:solidFill>
                <a:latin typeface="Times New Roman" panose="02020603050405020304" pitchFamily="18" charset="0"/>
                <a:cs typeface="Times New Roman" panose="02020603050405020304" pitchFamily="18" charset="0"/>
              </a:rPr>
              <a:t>a </a:t>
            </a:r>
            <a:r>
              <a:rPr lang="es-CL" sz="2000" dirty="0">
                <a:solidFill>
                  <a:srgbClr val="0000FF"/>
                </a:solidFill>
                <a:latin typeface="Times New Roman" panose="02020603050405020304" pitchFamily="18" charset="0"/>
                <a:cs typeface="Times New Roman" panose="02020603050405020304" pitchFamily="18" charset="0"/>
              </a:rPr>
              <a:t>{S=0, I</a:t>
            </a:r>
            <a:r>
              <a:rPr lang="es-CL" sz="1400" dirty="0">
                <a:solidFill>
                  <a:srgbClr val="0000FF"/>
                </a:solidFill>
                <a:latin typeface="Times New Roman" panose="02020603050405020304" pitchFamily="18" charset="0"/>
                <a:cs typeface="Times New Roman" panose="02020603050405020304" pitchFamily="18" charset="0"/>
              </a:rPr>
              <a:t> </a:t>
            </a:r>
            <a:r>
              <a:rPr lang="es-CL" sz="1400" i="1" dirty="0">
                <a:solidFill>
                  <a:srgbClr val="0000FF"/>
                </a:solidFill>
                <a:latin typeface="Times New Roman" panose="02020603050405020304" pitchFamily="18" charset="0"/>
                <a:cs typeface="Times New Roman" panose="02020603050405020304" pitchFamily="18" charset="0"/>
              </a:rPr>
              <a:t>x</a:t>
            </a:r>
            <a:r>
              <a:rPr lang="es-CL" sz="14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 +1} </a:t>
            </a:r>
            <a:r>
              <a:rPr lang="es-CL" sz="2200" dirty="0">
                <a:solidFill>
                  <a:srgbClr val="0000FF"/>
                </a:solidFill>
                <a:latin typeface="Times New Roman" panose="02020603050405020304" pitchFamily="18" charset="0"/>
                <a:cs typeface="Times New Roman" panose="02020603050405020304" pitchFamily="18" charset="0"/>
              </a:rPr>
              <a:t>tiene dimensión 4, mientras que para </a:t>
            </a:r>
            <a:r>
              <a:rPr lang="es-CL" sz="2400" dirty="0">
                <a:solidFill>
                  <a:srgbClr val="0000FF"/>
                </a:solidFill>
                <a:latin typeface="Times New Roman" panose="02020603050405020304" pitchFamily="18" charset="0"/>
                <a:cs typeface="Times New Roman" panose="02020603050405020304" pitchFamily="18" charset="0"/>
              </a:rPr>
              <a:t>{</a:t>
            </a:r>
            <a:r>
              <a:rPr lang="es-CL" sz="2200" dirty="0">
                <a:solidFill>
                  <a:srgbClr val="0000FF"/>
                </a:solidFill>
                <a:latin typeface="Times New Roman" panose="02020603050405020304" pitchFamily="18" charset="0"/>
                <a:cs typeface="Times New Roman" panose="02020603050405020304" pitchFamily="18" charset="0"/>
              </a:rPr>
              <a:t>S=1</a:t>
            </a:r>
            <a:r>
              <a:rPr lang="es-CL" sz="2400" dirty="0">
                <a:solidFill>
                  <a:srgbClr val="0000FF"/>
                </a:solidFill>
                <a:latin typeface="Times New Roman" panose="02020603050405020304" pitchFamily="18" charset="0"/>
                <a:cs typeface="Times New Roman" panose="02020603050405020304" pitchFamily="18" charset="0"/>
              </a:rPr>
              <a:t>, I</a:t>
            </a:r>
            <a:r>
              <a:rPr lang="es-CL" sz="1400" dirty="0">
                <a:solidFill>
                  <a:srgbClr val="0000FF"/>
                </a:solidFill>
                <a:latin typeface="Times New Roman" panose="02020603050405020304" pitchFamily="18" charset="0"/>
                <a:cs typeface="Times New Roman" panose="02020603050405020304" pitchFamily="18" charset="0"/>
              </a:rPr>
              <a:t> </a:t>
            </a:r>
            <a:r>
              <a:rPr lang="es-CL" sz="1400" i="1" dirty="0">
                <a:solidFill>
                  <a:srgbClr val="0000FF"/>
                </a:solidFill>
                <a:latin typeface="Times New Roman" panose="02020603050405020304" pitchFamily="18" charset="0"/>
                <a:cs typeface="Times New Roman" panose="02020603050405020304" pitchFamily="18" charset="0"/>
              </a:rPr>
              <a:t>x</a:t>
            </a:r>
            <a:r>
              <a:rPr lang="es-CL" sz="14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Symbol" panose="05050102010706020507" pitchFamily="18" charset="2"/>
                <a:ea typeface="Arial Unicode MS" panose="020B0604020202020204" pitchFamily="34" charset="-128"/>
                <a:cs typeface="Arial Unicode MS" panose="020B0604020202020204" pitchFamily="34" charset="-128"/>
              </a:rPr>
              <a:t>-</a:t>
            </a:r>
            <a:r>
              <a:rPr lang="es-CL" sz="2000" dirty="0">
                <a:solidFill>
                  <a:srgbClr val="0000FF"/>
                </a:solidFill>
                <a:latin typeface="Times New Roman" panose="02020603050405020304" pitchFamily="18" charset="0"/>
                <a:cs typeface="Times New Roman" panose="02020603050405020304" pitchFamily="18" charset="0"/>
              </a:rPr>
              <a:t>1}, </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M </a:t>
            </a:r>
            <a:r>
              <a:rPr lang="es-CL" sz="2200" dirty="0">
                <a:solidFill>
                  <a:srgbClr val="0000FF"/>
                </a:solidFill>
                <a:latin typeface="Times New Roman" panose="02020603050405020304" pitchFamily="18" charset="0"/>
                <a:cs typeface="Times New Roman" panose="02020603050405020304" pitchFamily="18" charset="0"/>
              </a:rPr>
              <a:t>fijo,  tenemos dimensión 2. </a:t>
            </a:r>
            <a:r>
              <a:rPr lang="es-CL" sz="2200" dirty="0" smtClean="0">
                <a:solidFill>
                  <a:srgbClr val="0000FF"/>
                </a:solidFill>
                <a:latin typeface="Times New Roman" panose="02020603050405020304" pitchFamily="18" charset="0"/>
                <a:cs typeface="Times New Roman" panose="02020603050405020304" pitchFamily="18" charset="0"/>
              </a:rPr>
              <a:t>Al </a:t>
            </a:r>
            <a:r>
              <a:rPr lang="es-CL" sz="2200" dirty="0">
                <a:solidFill>
                  <a:srgbClr val="0000FF"/>
                </a:solidFill>
                <a:latin typeface="Times New Roman" panose="02020603050405020304" pitchFamily="18" charset="0"/>
                <a:cs typeface="Times New Roman" panose="02020603050405020304" pitchFamily="18" charset="0"/>
              </a:rPr>
              <a:t>introducir el operador de energía cinética  </a:t>
            </a:r>
            <a:r>
              <a:rPr lang="es-CL" sz="2400" i="1" dirty="0">
                <a:solidFill>
                  <a:srgbClr val="0000FF"/>
                </a:solidFill>
                <a:latin typeface="Times New Roman" panose="02020603050405020304" pitchFamily="18" charset="0"/>
                <a:cs typeface="Times New Roman" panose="02020603050405020304" pitchFamily="18" charset="0"/>
              </a:rPr>
              <a:t>K</a:t>
            </a:r>
            <a:r>
              <a:rPr lang="es-CL" sz="2400" dirty="0">
                <a:solidFill>
                  <a:srgbClr val="0000FF"/>
                </a:solidFill>
                <a:latin typeface="Times New Roman" panose="02020603050405020304" pitchFamily="18" charset="0"/>
                <a:cs typeface="Times New Roman" panose="02020603050405020304" pitchFamily="18" charset="0"/>
              </a:rPr>
              <a:t>,</a:t>
            </a:r>
            <a:r>
              <a:rPr lang="es-CL" sz="20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la </a:t>
            </a:r>
            <a:r>
              <a:rPr lang="es-CL" sz="2200" dirty="0">
                <a:solidFill>
                  <a:srgbClr val="0000FF"/>
                </a:solidFill>
                <a:latin typeface="Times New Roman" panose="02020603050405020304" pitchFamily="18" charset="0"/>
                <a:cs typeface="Times New Roman" panose="02020603050405020304" pitchFamily="18" charset="0"/>
              </a:rPr>
              <a:t>degeneración </a:t>
            </a:r>
            <a:r>
              <a:rPr lang="es-CL" sz="2200" dirty="0" smtClean="0">
                <a:solidFill>
                  <a:srgbClr val="0000FF"/>
                </a:solidFill>
                <a:latin typeface="Times New Roman" panose="02020603050405020304" pitchFamily="18" charset="0"/>
                <a:cs typeface="Times New Roman" panose="02020603050405020304" pitchFamily="18" charset="0"/>
              </a:rPr>
              <a:t>de la energía base se remueve, separándose en un nivel con </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200" dirty="0" smtClean="0">
                <a:solidFill>
                  <a:srgbClr val="0000FF"/>
                </a:solidFill>
                <a:latin typeface="Times New Roman" panose="02020603050405020304" pitchFamily="18" charset="0"/>
                <a:cs typeface="Times New Roman" panose="02020603050405020304" pitchFamily="18" charset="0"/>
              </a:rPr>
              <a:t>S=0</a:t>
            </a:r>
            <a:r>
              <a:rPr lang="es-CL" sz="2200" dirty="0">
                <a:solidFill>
                  <a:srgbClr val="0000FF"/>
                </a:solidFill>
                <a:latin typeface="Times New Roman" panose="02020603050405020304" pitchFamily="18" charset="0"/>
                <a:cs typeface="Times New Roman" panose="02020603050405020304" pitchFamily="18" charset="0"/>
              </a:rPr>
              <a:t>,</a:t>
            </a:r>
            <a:r>
              <a:rPr lang="es-CL" sz="2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I</a:t>
            </a:r>
            <a:r>
              <a:rPr lang="es-CL" sz="1600" dirty="0">
                <a:solidFill>
                  <a:srgbClr val="0000FF"/>
                </a:solidFill>
                <a:latin typeface="Times New Roman" panose="02020603050405020304" pitchFamily="18" charset="0"/>
                <a:cs typeface="Times New Roman" panose="02020603050405020304" pitchFamily="18" charset="0"/>
              </a:rPr>
              <a:t> </a:t>
            </a:r>
            <a:r>
              <a:rPr lang="es-CL" sz="1600" i="1" dirty="0">
                <a:solidFill>
                  <a:srgbClr val="0000FF"/>
                </a:solidFill>
                <a:latin typeface="Times New Roman" panose="02020603050405020304" pitchFamily="18" charset="0"/>
                <a:cs typeface="Times New Roman" panose="02020603050405020304" pitchFamily="18" charset="0"/>
              </a:rPr>
              <a:t>x</a:t>
            </a:r>
            <a:r>
              <a:rPr lang="es-CL" sz="16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1</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200" dirty="0" smtClean="0">
                <a:solidFill>
                  <a:srgbClr val="0000FF"/>
                </a:solidFill>
                <a:latin typeface="Times New Roman" panose="02020603050405020304" pitchFamily="18" charset="0"/>
                <a:cs typeface="Times New Roman" panose="02020603050405020304" pitchFamily="18" charset="0"/>
              </a:rPr>
              <a:t>, y otro con </a:t>
            </a:r>
            <a:r>
              <a:rPr lang="es-CL" sz="2400" dirty="0">
                <a:solidFill>
                  <a:srgbClr val="0000FF"/>
                </a:solidFill>
                <a:latin typeface="Times New Roman" panose="02020603050405020304" pitchFamily="18" charset="0"/>
                <a:cs typeface="Times New Roman" panose="02020603050405020304" pitchFamily="18" charset="0"/>
              </a:rPr>
              <a:t>{</a:t>
            </a:r>
            <a:r>
              <a:rPr lang="es-CL" sz="2200" dirty="0">
                <a:solidFill>
                  <a:srgbClr val="0000FF"/>
                </a:solidFill>
                <a:latin typeface="Times New Roman" panose="02020603050405020304" pitchFamily="18" charset="0"/>
                <a:cs typeface="Times New Roman" panose="02020603050405020304" pitchFamily="18" charset="0"/>
              </a:rPr>
              <a:t>S=1,</a:t>
            </a:r>
            <a:r>
              <a:rPr lang="es-CL" sz="2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I</a:t>
            </a:r>
            <a:r>
              <a:rPr lang="es-CL" sz="1600" dirty="0">
                <a:solidFill>
                  <a:srgbClr val="0000FF"/>
                </a:solidFill>
                <a:latin typeface="Times New Roman" panose="02020603050405020304" pitchFamily="18" charset="0"/>
                <a:cs typeface="Times New Roman" panose="02020603050405020304" pitchFamily="18" charset="0"/>
              </a:rPr>
              <a:t> </a:t>
            </a:r>
            <a:r>
              <a:rPr lang="es-CL" sz="1600" i="1" dirty="0">
                <a:solidFill>
                  <a:srgbClr val="0000FF"/>
                </a:solidFill>
                <a:latin typeface="Times New Roman" panose="02020603050405020304" pitchFamily="18" charset="0"/>
                <a:cs typeface="Times New Roman" panose="02020603050405020304" pitchFamily="18" charset="0"/>
              </a:rPr>
              <a:t>x</a:t>
            </a:r>
            <a:r>
              <a:rPr lang="es-CL" sz="16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Symbol" panose="05050102010706020507" pitchFamily="18" charset="2"/>
                <a:ea typeface="Arial Unicode MS" panose="020B0604020202020204" pitchFamily="34" charset="-128"/>
                <a:cs typeface="Arial Unicode MS" panose="020B0604020202020204" pitchFamily="34" charset="-128"/>
              </a:rPr>
              <a:t>-</a:t>
            </a:r>
            <a:r>
              <a:rPr lang="es-CL" sz="2200" dirty="0">
                <a:solidFill>
                  <a:srgbClr val="0000FF"/>
                </a:solidFill>
                <a:latin typeface="Times New Roman" panose="02020603050405020304" pitchFamily="18" charset="0"/>
                <a:cs typeface="Times New Roman" panose="02020603050405020304" pitchFamily="18" charset="0"/>
              </a:rPr>
              <a:t>1</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200" dirty="0" smtClean="0">
                <a:solidFill>
                  <a:srgbClr val="0000FF"/>
                </a:solidFill>
                <a:latin typeface="Times New Roman" panose="02020603050405020304" pitchFamily="18" charset="0"/>
                <a:cs typeface="Times New Roman" panose="02020603050405020304" pitchFamily="18" charset="0"/>
              </a:rPr>
              <a:t>.</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54367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88814" y="-27242"/>
            <a:ext cx="8463516" cy="788478"/>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Definimos la “Interacción de Super-Intercambio” como la diferencia entre estas energías:</a:t>
            </a:r>
            <a:endParaRPr lang="es-CL" sz="2200" dirty="0"/>
          </a:p>
        </p:txBody>
      </p:sp>
      <p:pic>
        <p:nvPicPr>
          <p:cNvPr id="14" name="Imagen 13"/>
          <p:cNvPicPr>
            <a:picLocks noChangeAspect="1"/>
          </p:cNvPicPr>
          <p:nvPr/>
        </p:nvPicPr>
        <p:blipFill>
          <a:blip r:embed="rId2"/>
          <a:stretch>
            <a:fillRect/>
          </a:stretch>
        </p:blipFill>
        <p:spPr>
          <a:xfrm>
            <a:off x="2973571" y="444138"/>
            <a:ext cx="9218429" cy="738952"/>
          </a:xfrm>
          <a:prstGeom prst="rect">
            <a:avLst/>
          </a:prstGeom>
        </p:spPr>
      </p:pic>
      <p:sp>
        <p:nvSpPr>
          <p:cNvPr id="3" name="CuadroTexto 2"/>
          <p:cNvSpPr txBox="1"/>
          <p:nvPr/>
        </p:nvSpPr>
        <p:spPr>
          <a:xfrm>
            <a:off x="88814" y="1101647"/>
            <a:ext cx="12103186" cy="1015663"/>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Describimos pictóricamente los estados comprometidos en el análisis perturbativo, empezando por los estados base. También indicamos la  energía de estos </a:t>
            </a:r>
            <a:r>
              <a:rPr lang="es-CL" dirty="0" smtClean="0">
                <a:solidFill>
                  <a:srgbClr val="0000FF"/>
                </a:solidFill>
                <a:latin typeface="Times New Roman" panose="02020603050405020304" pitchFamily="18" charset="0"/>
                <a:cs typeface="Times New Roman" panose="02020603050405020304" pitchFamily="18" charset="0"/>
              </a:rPr>
              <a:t>estados ante </a:t>
            </a:r>
            <a:r>
              <a:rPr lang="es-CL" sz="2400" i="1" dirty="0" smtClean="0">
                <a:solidFill>
                  <a:srgbClr val="0000FF"/>
                </a:solidFill>
                <a:latin typeface="Times New Roman" panose="02020603050405020304" pitchFamily="18" charset="0"/>
                <a:cs typeface="Times New Roman" panose="02020603050405020304" pitchFamily="18" charset="0"/>
              </a:rPr>
              <a:t>H</a:t>
            </a:r>
            <a:r>
              <a:rPr lang="es-CL" sz="1600" dirty="0" smtClean="0">
                <a:solidFill>
                  <a:srgbClr val="0000FF"/>
                </a:solidFill>
                <a:latin typeface="Times New Roman" panose="02020603050405020304" pitchFamily="18" charset="0"/>
                <a:cs typeface="Times New Roman" panose="02020603050405020304" pitchFamily="18" charset="0"/>
              </a:rPr>
              <a:t>0</a:t>
            </a:r>
            <a:r>
              <a:rPr lang="es-CL" dirty="0" smtClean="0">
                <a:solidFill>
                  <a:srgbClr val="0000FF"/>
                </a:solidFill>
                <a:latin typeface="Times New Roman" panose="02020603050405020304" pitchFamily="18" charset="0"/>
                <a:cs typeface="Times New Roman" panose="02020603050405020304" pitchFamily="18" charset="0"/>
              </a:rPr>
              <a:t>. En algunos casos mostramos la acción del operador cinético  </a:t>
            </a:r>
            <a:r>
              <a:rPr lang="es-CL" sz="2400" i="1" dirty="0" smtClean="0">
                <a:solidFill>
                  <a:srgbClr val="0000FF"/>
                </a:solidFill>
                <a:latin typeface="Times New Roman" panose="02020603050405020304" pitchFamily="18" charset="0"/>
                <a:cs typeface="Times New Roman" panose="02020603050405020304" pitchFamily="18" charset="0"/>
              </a:rPr>
              <a:t>K</a:t>
            </a:r>
            <a:r>
              <a:rPr lang="es-CL" dirty="0" smtClean="0">
                <a:solidFill>
                  <a:srgbClr val="0000FF"/>
                </a:solidFill>
                <a:latin typeface="Times New Roman" panose="02020603050405020304" pitchFamily="18" charset="0"/>
                <a:cs typeface="Times New Roman" panose="02020603050405020304" pitchFamily="18" charset="0"/>
              </a:rPr>
              <a:t> (flechas violetas) en cuanto a promover estados de baja a alta energía:</a:t>
            </a:r>
            <a:endParaRPr lang="es-CL" dirty="0"/>
          </a:p>
        </p:txBody>
      </p:sp>
      <p:pic>
        <p:nvPicPr>
          <p:cNvPr id="15" name="Imagen 14"/>
          <p:cNvPicPr>
            <a:picLocks noChangeAspect="1"/>
          </p:cNvPicPr>
          <p:nvPr/>
        </p:nvPicPr>
        <p:blipFill>
          <a:blip r:embed="rId3"/>
          <a:stretch>
            <a:fillRect/>
          </a:stretch>
        </p:blipFill>
        <p:spPr>
          <a:xfrm>
            <a:off x="3656874" y="2124629"/>
            <a:ext cx="5837790" cy="1098790"/>
          </a:xfrm>
          <a:prstGeom prst="rect">
            <a:avLst/>
          </a:prstGeom>
        </p:spPr>
      </p:pic>
      <p:pic>
        <p:nvPicPr>
          <p:cNvPr id="16" name="Imagen 15"/>
          <p:cNvPicPr>
            <a:picLocks noChangeAspect="1"/>
          </p:cNvPicPr>
          <p:nvPr/>
        </p:nvPicPr>
        <p:blipFill>
          <a:blip r:embed="rId4"/>
          <a:stretch>
            <a:fillRect/>
          </a:stretch>
        </p:blipFill>
        <p:spPr>
          <a:xfrm>
            <a:off x="95901" y="2117310"/>
            <a:ext cx="3553886" cy="1095177"/>
          </a:xfrm>
          <a:prstGeom prst="rect">
            <a:avLst/>
          </a:prstGeom>
        </p:spPr>
      </p:pic>
      <p:pic>
        <p:nvPicPr>
          <p:cNvPr id="18" name="Imagen 17"/>
          <p:cNvPicPr>
            <a:picLocks noChangeAspect="1"/>
          </p:cNvPicPr>
          <p:nvPr/>
        </p:nvPicPr>
        <p:blipFill>
          <a:blip r:embed="rId5"/>
          <a:stretch>
            <a:fillRect/>
          </a:stretch>
        </p:blipFill>
        <p:spPr>
          <a:xfrm>
            <a:off x="9501751" y="2428820"/>
            <a:ext cx="2587468" cy="691998"/>
          </a:xfrm>
          <a:prstGeom prst="rect">
            <a:avLst/>
          </a:prstGeom>
        </p:spPr>
      </p:pic>
      <p:pic>
        <p:nvPicPr>
          <p:cNvPr id="19" name="Imagen 18"/>
          <p:cNvPicPr>
            <a:picLocks noChangeAspect="1"/>
          </p:cNvPicPr>
          <p:nvPr/>
        </p:nvPicPr>
        <p:blipFill>
          <a:blip r:embed="rId6"/>
          <a:stretch>
            <a:fillRect/>
          </a:stretch>
        </p:blipFill>
        <p:spPr>
          <a:xfrm>
            <a:off x="9636657" y="3432328"/>
            <a:ext cx="2317656" cy="642712"/>
          </a:xfrm>
          <a:prstGeom prst="rect">
            <a:avLst/>
          </a:prstGeom>
        </p:spPr>
      </p:pic>
      <p:pic>
        <p:nvPicPr>
          <p:cNvPr id="20" name="Imagen 19"/>
          <p:cNvPicPr>
            <a:picLocks noChangeAspect="1"/>
          </p:cNvPicPr>
          <p:nvPr/>
        </p:nvPicPr>
        <p:blipFill>
          <a:blip r:embed="rId7"/>
          <a:stretch>
            <a:fillRect/>
          </a:stretch>
        </p:blipFill>
        <p:spPr>
          <a:xfrm>
            <a:off x="0" y="3230738"/>
            <a:ext cx="4752753" cy="988098"/>
          </a:xfrm>
          <a:prstGeom prst="rect">
            <a:avLst/>
          </a:prstGeom>
        </p:spPr>
      </p:pic>
      <p:pic>
        <p:nvPicPr>
          <p:cNvPr id="21" name="Imagen 20"/>
          <p:cNvPicPr>
            <a:picLocks noChangeAspect="1"/>
          </p:cNvPicPr>
          <p:nvPr/>
        </p:nvPicPr>
        <p:blipFill>
          <a:blip r:embed="rId8"/>
          <a:stretch>
            <a:fillRect/>
          </a:stretch>
        </p:blipFill>
        <p:spPr>
          <a:xfrm>
            <a:off x="4713976" y="3252395"/>
            <a:ext cx="4668142" cy="948913"/>
          </a:xfrm>
          <a:prstGeom prst="rect">
            <a:avLst/>
          </a:prstGeom>
        </p:spPr>
      </p:pic>
      <p:pic>
        <p:nvPicPr>
          <p:cNvPr id="22" name="Imagen 21"/>
          <p:cNvPicPr>
            <a:picLocks noChangeAspect="1"/>
          </p:cNvPicPr>
          <p:nvPr/>
        </p:nvPicPr>
        <p:blipFill>
          <a:blip r:embed="rId9"/>
          <a:stretch>
            <a:fillRect/>
          </a:stretch>
        </p:blipFill>
        <p:spPr>
          <a:xfrm>
            <a:off x="8494462" y="4467267"/>
            <a:ext cx="3683149" cy="586178"/>
          </a:xfrm>
          <a:prstGeom prst="rect">
            <a:avLst/>
          </a:prstGeom>
        </p:spPr>
      </p:pic>
      <p:pic>
        <p:nvPicPr>
          <p:cNvPr id="24" name="Imagen 23"/>
          <p:cNvPicPr>
            <a:picLocks noChangeAspect="1"/>
          </p:cNvPicPr>
          <p:nvPr/>
        </p:nvPicPr>
        <p:blipFill>
          <a:blip r:embed="rId10"/>
          <a:stretch>
            <a:fillRect/>
          </a:stretch>
        </p:blipFill>
        <p:spPr>
          <a:xfrm>
            <a:off x="2716049" y="4242151"/>
            <a:ext cx="5639289" cy="1036410"/>
          </a:xfrm>
          <a:prstGeom prst="rect">
            <a:avLst/>
          </a:prstGeom>
        </p:spPr>
      </p:pic>
      <p:pic>
        <p:nvPicPr>
          <p:cNvPr id="25" name="Imagen 24"/>
          <p:cNvPicPr>
            <a:picLocks noChangeAspect="1"/>
          </p:cNvPicPr>
          <p:nvPr/>
        </p:nvPicPr>
        <p:blipFill>
          <a:blip r:embed="rId11"/>
          <a:stretch>
            <a:fillRect/>
          </a:stretch>
        </p:blipFill>
        <p:spPr>
          <a:xfrm>
            <a:off x="5019827" y="5278560"/>
            <a:ext cx="3220405" cy="1016579"/>
          </a:xfrm>
          <a:prstGeom prst="rect">
            <a:avLst/>
          </a:prstGeom>
        </p:spPr>
      </p:pic>
      <p:pic>
        <p:nvPicPr>
          <p:cNvPr id="26" name="Imagen 25"/>
          <p:cNvPicPr>
            <a:picLocks noChangeAspect="1"/>
          </p:cNvPicPr>
          <p:nvPr/>
        </p:nvPicPr>
        <p:blipFill>
          <a:blip r:embed="rId12"/>
          <a:stretch>
            <a:fillRect/>
          </a:stretch>
        </p:blipFill>
        <p:spPr>
          <a:xfrm>
            <a:off x="8494462" y="5421489"/>
            <a:ext cx="2131494" cy="749536"/>
          </a:xfrm>
          <a:prstGeom prst="rect">
            <a:avLst/>
          </a:prstGeom>
        </p:spPr>
      </p:pic>
      <p:sp>
        <p:nvSpPr>
          <p:cNvPr id="28" name="CuadroTexto 27"/>
          <p:cNvSpPr txBox="1"/>
          <p:nvPr/>
        </p:nvSpPr>
        <p:spPr>
          <a:xfrm>
            <a:off x="0" y="6305772"/>
            <a:ext cx="12089219" cy="461665"/>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El estado base es  </a:t>
            </a:r>
            <a:r>
              <a:rPr lang="es-CL" sz="2400" dirty="0" smtClean="0">
                <a:solidFill>
                  <a:srgbClr val="0000FF"/>
                </a:solidFill>
                <a:latin typeface="Times New Roman" panose="02020603050405020304" pitchFamily="18" charset="0"/>
                <a:cs typeface="Times New Roman" panose="02020603050405020304" pitchFamily="18" charset="0"/>
              </a:rPr>
              <a:t>E</a:t>
            </a:r>
            <a:r>
              <a:rPr lang="es-CL" sz="1000" dirty="0" smtClean="0">
                <a:solidFill>
                  <a:srgbClr val="0000FF"/>
                </a:solidFill>
                <a:latin typeface="Times New Roman" panose="02020603050405020304" pitchFamily="18" charset="0"/>
                <a:cs typeface="Times New Roman" panose="02020603050405020304" pitchFamily="18" charset="0"/>
              </a:rPr>
              <a:t> </a:t>
            </a:r>
            <a:r>
              <a:rPr lang="es-CL" sz="1400" dirty="0" smtClean="0">
                <a:solidFill>
                  <a:srgbClr val="0000FF"/>
                </a:solidFill>
                <a:latin typeface="Times New Roman" panose="02020603050405020304" pitchFamily="18" charset="0"/>
                <a:cs typeface="Times New Roman" panose="02020603050405020304" pitchFamily="18" charset="0"/>
              </a:rPr>
              <a:t>1</a:t>
            </a:r>
            <a:r>
              <a:rPr lang="es-CL" sz="2200" dirty="0" smtClean="0">
                <a:solidFill>
                  <a:srgbClr val="0000FF"/>
                </a:solidFill>
                <a:latin typeface="Times New Roman" panose="02020603050405020304" pitchFamily="18" charset="0"/>
                <a:cs typeface="Times New Roman" panose="02020603050405020304" pitchFamily="18" charset="0"/>
              </a:rPr>
              <a:t>, pues </a:t>
            </a:r>
            <a:r>
              <a:rPr lang="es-CL" sz="2400" i="1" dirty="0">
                <a:solidFill>
                  <a:srgbClr val="0000FF"/>
                </a:solidFill>
                <a:latin typeface="Times New Roman" panose="02020603050405020304" pitchFamily="18" charset="0"/>
                <a:cs typeface="Times New Roman" panose="02020603050405020304" pitchFamily="18" charset="0"/>
              </a:rPr>
              <a:t>U</a:t>
            </a:r>
            <a:r>
              <a:rPr lang="es-CL" sz="1000" dirty="0">
                <a:solidFill>
                  <a:srgbClr val="0000FF"/>
                </a:solidFill>
                <a:latin typeface="Times New Roman" panose="02020603050405020304" pitchFamily="18" charset="0"/>
                <a:cs typeface="Times New Roman" panose="02020603050405020304" pitchFamily="18" charset="0"/>
              </a:rPr>
              <a:t> </a:t>
            </a:r>
            <a:r>
              <a:rPr lang="es-CL" sz="1400" i="1" dirty="0">
                <a:solidFill>
                  <a:srgbClr val="0000FF"/>
                </a:solidFill>
                <a:latin typeface="Times New Roman" panose="02020603050405020304" pitchFamily="18" charset="0"/>
                <a:cs typeface="Times New Roman" panose="02020603050405020304" pitchFamily="18" charset="0"/>
              </a:rPr>
              <a:t>d</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&gt;&gt; </a:t>
            </a:r>
            <a:r>
              <a:rPr lang="es-CL" sz="2400" i="1" dirty="0">
                <a:solidFill>
                  <a:srgbClr val="0000FF"/>
                </a:solidFill>
                <a:latin typeface="Times New Roman" panose="02020603050405020304" pitchFamily="18" charset="0"/>
                <a:cs typeface="Times New Roman" panose="02020603050405020304" pitchFamily="18" charset="0"/>
              </a:rPr>
              <a:t>U</a:t>
            </a:r>
            <a:r>
              <a:rPr lang="es-CL" sz="800" dirty="0">
                <a:solidFill>
                  <a:srgbClr val="0000FF"/>
                </a:solidFill>
                <a:latin typeface="Times New Roman" panose="02020603050405020304" pitchFamily="18" charset="0"/>
                <a:cs typeface="Times New Roman" panose="02020603050405020304" pitchFamily="18" charset="0"/>
              </a:rPr>
              <a:t> </a:t>
            </a:r>
            <a:r>
              <a:rPr lang="es-CL" sz="1600" i="1" dirty="0">
                <a:solidFill>
                  <a:srgbClr val="0000FF"/>
                </a:solidFill>
                <a:latin typeface="Times New Roman" panose="02020603050405020304" pitchFamily="18" charset="0"/>
                <a:cs typeface="Times New Roman" panose="02020603050405020304" pitchFamily="18" charset="0"/>
              </a:rPr>
              <a:t>p</a:t>
            </a:r>
            <a:r>
              <a:rPr lang="es-CL" sz="16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400" i="1" dirty="0" smtClean="0">
                <a:solidFill>
                  <a:srgbClr val="0000FF"/>
                </a:solidFill>
                <a:latin typeface="Times New Roman" panose="02020603050405020304" pitchFamily="18" charset="0"/>
                <a:cs typeface="Times New Roman" panose="02020603050405020304" pitchFamily="18" charset="0"/>
              </a:rPr>
              <a:t>E</a:t>
            </a:r>
            <a:r>
              <a:rPr lang="es-CL" sz="800" dirty="0" smtClean="0">
                <a:solidFill>
                  <a:srgbClr val="0000FF"/>
                </a:solidFill>
                <a:latin typeface="Times New Roman" panose="02020603050405020304" pitchFamily="18" charset="0"/>
                <a:cs typeface="Times New Roman" panose="02020603050405020304" pitchFamily="18" charset="0"/>
              </a:rPr>
              <a:t> </a:t>
            </a:r>
            <a:r>
              <a:rPr lang="es-CL" sz="1600" i="1" dirty="0" smtClean="0">
                <a:solidFill>
                  <a:srgbClr val="0000FF"/>
                </a:solidFill>
                <a:latin typeface="Times New Roman" panose="02020603050405020304" pitchFamily="18" charset="0"/>
                <a:cs typeface="Times New Roman" panose="02020603050405020304" pitchFamily="18" charset="0"/>
              </a:rPr>
              <a:t>p</a:t>
            </a:r>
            <a:r>
              <a:rPr lang="es-CL" sz="2400" i="1" dirty="0">
                <a:solidFill>
                  <a:srgbClr val="0000FF"/>
                </a:solidFill>
                <a:latin typeface="Times New Roman" panose="02020603050405020304" pitchFamily="18" charset="0"/>
                <a:cs typeface="Times New Roman" panose="02020603050405020304" pitchFamily="18" charset="0"/>
              </a:rPr>
              <a:t>.</a:t>
            </a:r>
            <a:r>
              <a:rPr lang="es-CL" sz="2400" i="1"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Lo último, dado el pequeño radio de los orbitales </a:t>
            </a:r>
            <a:r>
              <a:rPr lang="es-CL" sz="2200" i="1" dirty="0" smtClean="0">
                <a:solidFill>
                  <a:srgbClr val="0000FF"/>
                </a:solidFill>
                <a:latin typeface="Times New Roman" panose="02020603050405020304" pitchFamily="18" charset="0"/>
                <a:cs typeface="Times New Roman" panose="02020603050405020304" pitchFamily="18" charset="0"/>
              </a:rPr>
              <a:t>“d”</a:t>
            </a:r>
            <a:r>
              <a:rPr lang="es-CL" sz="2200" dirty="0" smtClean="0">
                <a:solidFill>
                  <a:srgbClr val="0000FF"/>
                </a:solidFill>
                <a:latin typeface="Times New Roman" panose="02020603050405020304" pitchFamily="18" charset="0"/>
                <a:cs typeface="Times New Roman" panose="02020603050405020304" pitchFamily="18" charset="0"/>
              </a:rPr>
              <a:t>. </a:t>
            </a:r>
            <a:endParaRPr lang="es-CL" sz="2200" dirty="0"/>
          </a:p>
        </p:txBody>
      </p:sp>
    </p:spTree>
    <p:extLst>
      <p:ext uri="{BB962C8B-B14F-4D97-AF65-F5344CB8AC3E}">
        <p14:creationId xmlns:p14="http://schemas.microsoft.com/office/powerpoint/2010/main" val="255246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088" y="4295143"/>
            <a:ext cx="12092763" cy="776587"/>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Así, la degeneración entre S=0 y  S=1  todavía no se remueve. Necesitamos llegar hasta cuarto orden en </a:t>
            </a:r>
            <a:r>
              <a:rPr lang="es-CL" sz="2200" i="1" dirty="0">
                <a:solidFill>
                  <a:srgbClr val="0000FF"/>
                </a:solidFill>
                <a:latin typeface="Times New Roman" panose="02020603050405020304" pitchFamily="18" charset="0"/>
                <a:cs typeface="Times New Roman" panose="02020603050405020304" pitchFamily="18" charset="0"/>
              </a:rPr>
              <a:t>“t”</a:t>
            </a:r>
            <a:r>
              <a:rPr lang="es-CL" sz="2200" dirty="0">
                <a:solidFill>
                  <a:srgbClr val="0000FF"/>
                </a:solidFill>
                <a:latin typeface="Times New Roman" panose="02020603050405020304" pitchFamily="18" charset="0"/>
                <a:cs typeface="Times New Roman" panose="02020603050405020304" pitchFamily="18" charset="0"/>
              </a:rPr>
              <a:t>, orden para removerla, </a:t>
            </a:r>
            <a:r>
              <a:rPr lang="es-CL" sz="2200" dirty="0" smtClean="0">
                <a:solidFill>
                  <a:srgbClr val="0000FF"/>
                </a:solidFill>
                <a:latin typeface="Times New Roman" panose="02020603050405020304" pitchFamily="18" charset="0"/>
                <a:cs typeface="Times New Roman" panose="02020603050405020304" pitchFamily="18" charset="0"/>
              </a:rPr>
              <a:t>como se visualiza simbólicamente a continuación</a:t>
            </a:r>
            <a:endParaRPr lang="es-CL" dirty="0"/>
          </a:p>
        </p:txBody>
      </p:sp>
      <p:sp>
        <p:nvSpPr>
          <p:cNvPr id="6" name="CuadroTexto 5"/>
          <p:cNvSpPr txBox="1"/>
          <p:nvPr/>
        </p:nvSpPr>
        <p:spPr>
          <a:xfrm>
            <a:off x="95694" y="0"/>
            <a:ext cx="10994065" cy="461665"/>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A continuación mostramos, simbólicamente, la acción de la perturbación </a:t>
            </a:r>
            <a:r>
              <a:rPr lang="es-CL" sz="2400" i="1" dirty="0">
                <a:solidFill>
                  <a:srgbClr val="0000FF"/>
                </a:solidFill>
                <a:latin typeface="Times New Roman" panose="02020603050405020304" pitchFamily="18" charset="0"/>
                <a:cs typeface="Times New Roman" panose="02020603050405020304" pitchFamily="18" charset="0"/>
              </a:rPr>
              <a:t>K</a:t>
            </a:r>
            <a:r>
              <a:rPr lang="es-CL" sz="2200" i="1"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sobre estos estados</a:t>
            </a:r>
            <a:r>
              <a:rPr lang="es-CL" sz="2200" dirty="0" smtClean="0">
                <a:solidFill>
                  <a:srgbClr val="0000FF"/>
                </a:solidFill>
                <a:latin typeface="Times New Roman" panose="02020603050405020304" pitchFamily="18" charset="0"/>
                <a:cs typeface="Times New Roman" panose="02020603050405020304" pitchFamily="18" charset="0"/>
              </a:rPr>
              <a:t>:</a:t>
            </a:r>
            <a:endParaRPr lang="es-CL" sz="2200" dirty="0"/>
          </a:p>
        </p:txBody>
      </p:sp>
      <p:pic>
        <p:nvPicPr>
          <p:cNvPr id="7" name="Imagen 6"/>
          <p:cNvPicPr>
            <a:picLocks noChangeAspect="1"/>
          </p:cNvPicPr>
          <p:nvPr/>
        </p:nvPicPr>
        <p:blipFill>
          <a:blip r:embed="rId2"/>
          <a:stretch>
            <a:fillRect/>
          </a:stretch>
        </p:blipFill>
        <p:spPr>
          <a:xfrm>
            <a:off x="1956392" y="461665"/>
            <a:ext cx="8806496" cy="1670631"/>
          </a:xfrm>
          <a:prstGeom prst="rect">
            <a:avLst/>
          </a:prstGeom>
        </p:spPr>
      </p:pic>
      <p:sp>
        <p:nvSpPr>
          <p:cNvPr id="9" name="CuadroTexto 8"/>
          <p:cNvSpPr txBox="1"/>
          <p:nvPr/>
        </p:nvSpPr>
        <p:spPr>
          <a:xfrm>
            <a:off x="95694" y="2132296"/>
            <a:ext cx="11546957" cy="430887"/>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Truncando en este punto el análisis (segundo orden en “t”) tenemos la matriz Hamiltoniana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 (válida para S=0, 1)</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3"/>
          <a:stretch>
            <a:fillRect/>
          </a:stretch>
        </p:blipFill>
        <p:spPr>
          <a:xfrm>
            <a:off x="224653" y="2644373"/>
            <a:ext cx="2088061" cy="1005927"/>
          </a:xfrm>
          <a:prstGeom prst="rect">
            <a:avLst/>
          </a:prstGeom>
        </p:spPr>
      </p:pic>
      <p:sp>
        <p:nvSpPr>
          <p:cNvPr id="11" name="CuadroTexto 10"/>
          <p:cNvSpPr txBox="1"/>
          <p:nvPr/>
        </p:nvSpPr>
        <p:spPr>
          <a:xfrm>
            <a:off x="2456122" y="2788526"/>
            <a:ext cx="2817627" cy="40011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La menor autoenergía es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4"/>
          <a:stretch>
            <a:fillRect/>
          </a:stretch>
        </p:blipFill>
        <p:spPr>
          <a:xfrm>
            <a:off x="3305609" y="3217005"/>
            <a:ext cx="8794242" cy="1104996"/>
          </a:xfrm>
          <a:prstGeom prst="rect">
            <a:avLst/>
          </a:prstGeom>
        </p:spPr>
      </p:pic>
      <p:pic>
        <p:nvPicPr>
          <p:cNvPr id="13" name="Imagen 12"/>
          <p:cNvPicPr>
            <a:picLocks noChangeAspect="1"/>
          </p:cNvPicPr>
          <p:nvPr/>
        </p:nvPicPr>
        <p:blipFill>
          <a:blip r:embed="rId5"/>
          <a:stretch>
            <a:fillRect/>
          </a:stretch>
        </p:blipFill>
        <p:spPr>
          <a:xfrm>
            <a:off x="224653" y="5022916"/>
            <a:ext cx="7199875" cy="835624"/>
          </a:xfrm>
          <a:prstGeom prst="rect">
            <a:avLst/>
          </a:prstGeom>
        </p:spPr>
      </p:pic>
      <p:sp>
        <p:nvSpPr>
          <p:cNvPr id="14" name="CuadroTexto 13"/>
          <p:cNvSpPr txBox="1"/>
          <p:nvPr/>
        </p:nvSpPr>
        <p:spPr>
          <a:xfrm>
            <a:off x="224653" y="5955142"/>
            <a:ext cx="11875198" cy="83099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El cálculo es engorroso, por lo que preferimos sólo entregar el resultado para la “Energía de Super-Intercambio” </a:t>
            </a:r>
            <a:r>
              <a:rPr lang="es-CL" sz="2600" i="1" dirty="0" smtClean="0">
                <a:solidFill>
                  <a:srgbClr val="0000FF"/>
                </a:solidFill>
                <a:latin typeface="Times New Roman" panose="02020603050405020304" pitchFamily="18" charset="0"/>
                <a:cs typeface="Times New Roman" panose="02020603050405020304" pitchFamily="18" charset="0"/>
              </a:rPr>
              <a:t>J</a:t>
            </a:r>
            <a:r>
              <a:rPr lang="es-CL" sz="2200" dirty="0" smtClean="0">
                <a:solidFill>
                  <a:srgbClr val="0000FF"/>
                </a:solidFill>
                <a:latin typeface="Times New Roman" panose="02020603050405020304" pitchFamily="18" charset="0"/>
                <a:cs typeface="Times New Roman" panose="02020603050405020304" pitchFamily="18" charset="0"/>
              </a:rPr>
              <a:t> </a:t>
            </a:r>
            <a:r>
              <a:rPr lang="es-CL" dirty="0" smtClean="0">
                <a:solidFill>
                  <a:srgbClr val="0000FF"/>
                </a:solidFill>
                <a:latin typeface="Times New Roman" panose="02020603050405020304" pitchFamily="18" charset="0"/>
                <a:cs typeface="Times New Roman" panose="02020603050405020304" pitchFamily="18" charset="0"/>
              </a:rPr>
              <a:t>s-e</a:t>
            </a:r>
            <a:r>
              <a:rPr lang="es-CL" sz="2200" dirty="0" smtClean="0">
                <a:solidFill>
                  <a:srgbClr val="0000FF"/>
                </a:solidFill>
                <a:latin typeface="Times New Roman" panose="02020603050405020304" pitchFamily="18" charset="0"/>
                <a:cs typeface="Times New Roman" panose="02020603050405020304" pitchFamily="18" charset="0"/>
              </a:rPr>
              <a:t>, Rel. (III-6),</a:t>
            </a:r>
            <a:endParaRPr lang="es-CL" sz="2200" dirty="0"/>
          </a:p>
        </p:txBody>
      </p:sp>
    </p:spTree>
    <p:extLst>
      <p:ext uri="{BB962C8B-B14F-4D97-AF65-F5344CB8AC3E}">
        <p14:creationId xmlns:p14="http://schemas.microsoft.com/office/powerpoint/2010/main" val="3767886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461942" y="0"/>
            <a:ext cx="11344452" cy="1023868"/>
          </a:xfrm>
          <a:prstGeom prst="rect">
            <a:avLst/>
          </a:prstGeom>
        </p:spPr>
      </p:pic>
      <p:sp>
        <p:nvSpPr>
          <p:cNvPr id="6" name="CuadroTexto 5"/>
          <p:cNvSpPr txBox="1"/>
          <p:nvPr/>
        </p:nvSpPr>
        <p:spPr>
          <a:xfrm>
            <a:off x="0" y="1023869"/>
            <a:ext cx="12078587" cy="2523768"/>
          </a:xfrm>
          <a:prstGeom prst="rect">
            <a:avLst/>
          </a:prstGeom>
          <a:noFill/>
        </p:spPr>
        <p:txBody>
          <a:bodyPr wrap="square" rtlCol="0">
            <a:spAutoFit/>
          </a:bodyPr>
          <a:lstStyle/>
          <a:p>
            <a:r>
              <a:rPr lang="es-CL" sz="2200" u="sng" dirty="0" smtClean="0">
                <a:solidFill>
                  <a:srgbClr val="0000FF"/>
                </a:solidFill>
                <a:latin typeface="Times New Roman" panose="02020603050405020304" pitchFamily="18" charset="0"/>
                <a:cs typeface="Times New Roman" panose="02020603050405020304" pitchFamily="18" charset="0"/>
              </a:rPr>
              <a:t>Interpretación Física</a:t>
            </a:r>
            <a:r>
              <a:rPr lang="es-CL" sz="2200" dirty="0" smtClean="0">
                <a:solidFill>
                  <a:srgbClr val="0000FF"/>
                </a:solidFill>
                <a:latin typeface="Times New Roman" panose="02020603050405020304" pitchFamily="18" charset="0"/>
                <a:cs typeface="Times New Roman" panose="02020603050405020304" pitchFamily="18" charset="0"/>
              </a:rPr>
              <a:t>: En un compuesto como el Mn O, u otros similares, los electrones no pueden pasar </a:t>
            </a:r>
            <a:r>
              <a:rPr lang="es-CL" sz="2200" dirty="0">
                <a:solidFill>
                  <a:srgbClr val="0000FF"/>
                </a:solidFill>
                <a:latin typeface="Times New Roman" panose="02020603050405020304" pitchFamily="18" charset="0"/>
                <a:cs typeface="Times New Roman" panose="02020603050405020304" pitchFamily="18" charset="0"/>
              </a:rPr>
              <a:t>directamente de uno a otro ion metálico, sino que deben usar al “anión ligante” (</a:t>
            </a:r>
            <a:r>
              <a:rPr lang="en-US" sz="2200" dirty="0">
                <a:solidFill>
                  <a:srgbClr val="0000FF"/>
                </a:solidFill>
                <a:latin typeface="Times New Roman" panose="02020603050405020304" pitchFamily="18" charset="0"/>
                <a:cs typeface="Times New Roman" panose="02020603050405020304" pitchFamily="18" charset="0"/>
              </a:rPr>
              <a:t>O</a:t>
            </a:r>
            <a:r>
              <a:rPr lang="en-US" sz="2200" baseline="30000" dirty="0">
                <a:solidFill>
                  <a:srgbClr val="0000FF"/>
                </a:solidFill>
                <a:latin typeface="Times New Roman" panose="02020603050405020304" pitchFamily="18" charset="0"/>
                <a:cs typeface="Times New Roman" panose="02020603050405020304" pitchFamily="18" charset="0"/>
              </a:rPr>
              <a:t>–2</a:t>
            </a:r>
            <a:r>
              <a:rPr lang="en-US" sz="2200" dirty="0">
                <a:solidFill>
                  <a:srgbClr val="0000FF"/>
                </a:solidFill>
                <a:latin typeface="Times New Roman" panose="02020603050405020304" pitchFamily="18" charset="0"/>
                <a:cs typeface="Times New Roman" panose="02020603050405020304" pitchFamily="18" charset="0"/>
              </a:rPr>
              <a:t>, Cl</a:t>
            </a:r>
            <a:r>
              <a:rPr lang="en-US" sz="2200" baseline="30000" dirty="0">
                <a:solidFill>
                  <a:srgbClr val="0000FF"/>
                </a:solidFill>
                <a:latin typeface="Times New Roman" panose="02020603050405020304" pitchFamily="18" charset="0"/>
                <a:cs typeface="Times New Roman" panose="02020603050405020304" pitchFamily="18" charset="0"/>
              </a:rPr>
              <a:t>–1</a:t>
            </a:r>
            <a:r>
              <a:rPr lang="en-US" sz="2200" dirty="0">
                <a:solidFill>
                  <a:srgbClr val="0000FF"/>
                </a:solidFill>
                <a:latin typeface="Times New Roman" panose="02020603050405020304" pitchFamily="18" charset="0"/>
                <a:cs typeface="Times New Roman" panose="02020603050405020304" pitchFamily="18" charset="0"/>
              </a:rPr>
              <a:t>,…)</a:t>
            </a:r>
            <a:r>
              <a:rPr lang="es-CL" sz="2200" dirty="0">
                <a:solidFill>
                  <a:srgbClr val="0000FF"/>
                </a:solidFill>
                <a:latin typeface="Times New Roman" panose="02020603050405020304" pitchFamily="18" charset="0"/>
                <a:cs typeface="Times New Roman" panose="02020603050405020304" pitchFamily="18" charset="0"/>
              </a:rPr>
              <a:t> como </a:t>
            </a:r>
            <a:r>
              <a:rPr lang="en-US" sz="2200" dirty="0">
                <a:solidFill>
                  <a:srgbClr val="0000FF"/>
                </a:solidFill>
                <a:latin typeface="Times New Roman" panose="02020603050405020304" pitchFamily="18" charset="0"/>
                <a:cs typeface="Times New Roman" panose="02020603050405020304" pitchFamily="18" charset="0"/>
              </a:rPr>
              <a:t>“Puente</a:t>
            </a:r>
            <a:r>
              <a:rPr lang="en-US" sz="2400" i="1" dirty="0" smtClean="0">
                <a:solidFill>
                  <a:srgbClr val="B700FF"/>
                </a:solidFill>
                <a:latin typeface="Times New Roman" panose="02020603050405020304" pitchFamily="18" charset="0"/>
                <a:cs typeface="Times New Roman" panose="02020603050405020304" pitchFamily="18" charset="0"/>
              </a:rPr>
              <a:t>”. Si  los spines son </a:t>
            </a:r>
            <a:r>
              <a:rPr lang="es-CL" sz="2400" i="1" dirty="0" smtClean="0">
                <a:solidFill>
                  <a:srgbClr val="B700FF"/>
                </a:solidFill>
                <a:latin typeface="Times New Roman" panose="02020603050405020304" pitchFamily="18" charset="0"/>
                <a:cs typeface="Times New Roman" panose="02020603050405020304" pitchFamily="18" charset="0"/>
              </a:rPr>
              <a:t>antiparalelos, los electrones tienen mayor grado de deslocalización</a:t>
            </a:r>
            <a:r>
              <a:rPr lang="es-CL" sz="2200" dirty="0" smtClean="0">
                <a:solidFill>
                  <a:srgbClr val="0000FF"/>
                </a:solidFill>
                <a:latin typeface="Times New Roman" panose="02020603050405020304" pitchFamily="18" charset="0"/>
                <a:cs typeface="Times New Roman" panose="02020603050405020304" pitchFamily="18" charset="0"/>
              </a:rPr>
              <a:t>, pues dos de ellos pueden ocupar</a:t>
            </a:r>
            <a:r>
              <a:rPr lang="en-US" sz="2200" dirty="0" smtClean="0">
                <a:solidFill>
                  <a:srgbClr val="0000FF"/>
                </a:solidFill>
                <a:latin typeface="Times New Roman" panose="02020603050405020304" pitchFamily="18" charset="0"/>
                <a:cs typeface="Times New Roman" panose="02020603050405020304" pitchFamily="18" charset="0"/>
              </a:rPr>
              <a:t> el anion-Puente</a:t>
            </a:r>
            <a:r>
              <a:rPr lang="es-CL" sz="2200" dirty="0" smtClean="0">
                <a:solidFill>
                  <a:srgbClr val="0000FF"/>
                </a:solidFill>
                <a:latin typeface="Times New Roman" panose="02020603050405020304" pitchFamily="18" charset="0"/>
                <a:cs typeface="Times New Roman" panose="02020603050405020304" pitchFamily="18" charset="0"/>
              </a:rPr>
              <a:t>, facilitando el intercambio entre los sitios metálicos. La mayor deslocalización reduce la energía cinética, sobre todo, cuando los spines son antiparalelos.</a:t>
            </a:r>
            <a:r>
              <a:rPr lang="es-CL" sz="22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Esto queda de manifiesto en el hecho que para S=1 (spines paralelos) los estados</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sym typeface="Mathematica1" panose="05000502060100000001" pitchFamily="2" charset="2"/>
              </a:rPr>
              <a:t></a:t>
            </a:r>
            <a:r>
              <a:rPr lang="es-CL" sz="2400" baseline="-25000" dirty="0">
                <a:solidFill>
                  <a:srgbClr val="0000FF"/>
                </a:solidFill>
                <a:latin typeface="Times New Roman" panose="02020603050405020304" pitchFamily="18" charset="0"/>
                <a:cs typeface="Times New Roman" panose="02020603050405020304" pitchFamily="18" charset="0"/>
              </a:rPr>
              <a:t>3</a:t>
            </a:r>
            <a:r>
              <a:rPr lang="es-CL" sz="2400" dirty="0">
                <a:solidFill>
                  <a:srgbClr val="0000FF"/>
                </a:solidFill>
                <a:latin typeface="Times New Roman" panose="02020603050405020304" pitchFamily="18" charset="0"/>
                <a:cs typeface="Times New Roman" panose="02020603050405020304" pitchFamily="18" charset="0"/>
              </a:rPr>
              <a:t>,</a:t>
            </a:r>
            <a:r>
              <a:rPr lang="es-CL" sz="2400" dirty="0">
                <a:solidFill>
                  <a:srgbClr val="0000FF"/>
                </a:solidFill>
              </a:rPr>
              <a:t> </a:t>
            </a:r>
            <a:r>
              <a:rPr lang="es-CL" sz="2400" dirty="0">
                <a:solidFill>
                  <a:srgbClr val="0000FF"/>
                </a:solidFill>
                <a:sym typeface="Mathematica1" panose="05000502060100000001" pitchFamily="2" charset="2"/>
              </a:rPr>
              <a:t></a:t>
            </a:r>
            <a:r>
              <a:rPr lang="es-CL" sz="2400" baseline="-25000" dirty="0">
                <a:solidFill>
                  <a:srgbClr val="0000FF"/>
                </a:solidFill>
                <a:latin typeface="Times New Roman" panose="02020603050405020304" pitchFamily="18" charset="0"/>
                <a:cs typeface="Times New Roman" panose="02020603050405020304" pitchFamily="18" charset="0"/>
              </a:rPr>
              <a:t>4</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no </a:t>
            </a:r>
            <a:r>
              <a:rPr lang="es-CL" sz="2000" dirty="0">
                <a:solidFill>
                  <a:srgbClr val="0000FF"/>
                </a:solidFill>
                <a:latin typeface="Times New Roman" panose="02020603050405020304" pitchFamily="18" charset="0"/>
                <a:cs typeface="Times New Roman" panose="02020603050405020304" pitchFamily="18" charset="0"/>
              </a:rPr>
              <a:t>son accesibles, pero sí lo son para </a:t>
            </a:r>
            <a:r>
              <a:rPr lang="es-CL" sz="2200" dirty="0" smtClean="0">
                <a:solidFill>
                  <a:srgbClr val="0000FF"/>
                </a:solidFill>
                <a:latin typeface="Times New Roman" panose="02020603050405020304" pitchFamily="18" charset="0"/>
                <a:cs typeface="Times New Roman" panose="02020603050405020304" pitchFamily="18" charset="0"/>
              </a:rPr>
              <a:t>S=0: recordar que</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3"/>
          <a:stretch>
            <a:fillRect/>
          </a:stretch>
        </p:blipFill>
        <p:spPr>
          <a:xfrm>
            <a:off x="3167231" y="3197086"/>
            <a:ext cx="6835732" cy="701101"/>
          </a:xfrm>
          <a:prstGeom prst="rect">
            <a:avLst/>
          </a:prstGeom>
        </p:spPr>
      </p:pic>
      <p:sp>
        <p:nvSpPr>
          <p:cNvPr id="8" name="CuadroTexto 7"/>
          <p:cNvSpPr txBox="1"/>
          <p:nvPr/>
        </p:nvSpPr>
        <p:spPr>
          <a:xfrm>
            <a:off x="0" y="3898188"/>
            <a:ext cx="12118526" cy="769441"/>
          </a:xfrm>
          <a:prstGeom prst="rect">
            <a:avLst/>
          </a:prstGeom>
          <a:noFill/>
        </p:spPr>
        <p:txBody>
          <a:bodyPr wrap="square" rtlCol="0">
            <a:spAutoFit/>
          </a:bodyPr>
          <a:lstStyle/>
          <a:p>
            <a:r>
              <a:rPr lang="es-CL" sz="2200" u="sng" dirty="0" smtClean="0">
                <a:solidFill>
                  <a:srgbClr val="0000FF"/>
                </a:solidFill>
                <a:latin typeface="Times New Roman" panose="02020603050405020304" pitchFamily="18" charset="0"/>
                <a:cs typeface="Times New Roman" panose="02020603050405020304" pitchFamily="18" charset="0"/>
              </a:rPr>
              <a:t>Reglas de Goodenough-Kanamori</a:t>
            </a:r>
            <a:r>
              <a:rPr lang="es-CL" sz="2200" dirty="0" smtClean="0">
                <a:solidFill>
                  <a:srgbClr val="0000FF"/>
                </a:solidFill>
                <a:latin typeface="Times New Roman" panose="02020603050405020304" pitchFamily="18" charset="0"/>
                <a:cs typeface="Times New Roman" panose="02020603050405020304" pitchFamily="18" charset="0"/>
              </a:rPr>
              <a:t>:  Recordar que, además del “Super-Exchange”, tenemos el “Intercambio de Pauli” </a:t>
            </a:r>
            <a:r>
              <a:rPr lang="es-CL" sz="2000" dirty="0" smtClean="0">
                <a:solidFill>
                  <a:srgbClr val="0000FF"/>
                </a:solidFill>
                <a:latin typeface="Times New Roman" panose="02020603050405020304" pitchFamily="18" charset="0"/>
                <a:cs typeface="Times New Roman" panose="02020603050405020304" pitchFamily="18" charset="0"/>
              </a:rPr>
              <a:t>(asociado al “hueco de Correlación homónimo):</a:t>
            </a:r>
            <a:r>
              <a:rPr lang="es-CL" sz="2200" dirty="0" smtClean="0">
                <a:solidFill>
                  <a:srgbClr val="0000FF"/>
                </a:solidFill>
                <a:latin typeface="Times New Roman" panose="02020603050405020304" pitchFamily="18" charset="0"/>
                <a:cs typeface="Times New Roman" panose="02020603050405020304" pitchFamily="18" charset="0"/>
              </a:rPr>
              <a:t>  </a:t>
            </a:r>
          </a:p>
        </p:txBody>
      </p:sp>
      <p:pic>
        <p:nvPicPr>
          <p:cNvPr id="11" name="Imagen 10"/>
          <p:cNvPicPr>
            <a:picLocks noChangeAspect="1"/>
          </p:cNvPicPr>
          <p:nvPr/>
        </p:nvPicPr>
        <p:blipFill>
          <a:blip r:embed="rId4"/>
          <a:stretch>
            <a:fillRect/>
          </a:stretch>
        </p:blipFill>
        <p:spPr>
          <a:xfrm>
            <a:off x="8128280" y="4357369"/>
            <a:ext cx="3749365" cy="716342"/>
          </a:xfrm>
          <a:prstGeom prst="rect">
            <a:avLst/>
          </a:prstGeom>
        </p:spPr>
      </p:pic>
      <p:sp>
        <p:nvSpPr>
          <p:cNvPr id="12" name="CuadroTexto 11"/>
          <p:cNvSpPr txBox="1"/>
          <p:nvPr/>
        </p:nvSpPr>
        <p:spPr>
          <a:xfrm>
            <a:off x="54117" y="5040352"/>
            <a:ext cx="12064409" cy="2062103"/>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En general esperamos que, en valor absoluto, la interacción de   “Super-Intercambio” sea bastante mayor que la energía del “Hueco de Correlación de Pauli”, pues esta última depende del doble traslape entre los orbitales </a:t>
            </a:r>
            <a:r>
              <a:rPr lang="es-CL" sz="2200" i="1" dirty="0">
                <a:solidFill>
                  <a:srgbClr val="0000FF"/>
                </a:solidFill>
                <a:latin typeface="Times New Roman" panose="02020603050405020304" pitchFamily="18" charset="0"/>
                <a:cs typeface="Times New Roman" panose="02020603050405020304" pitchFamily="18" charset="0"/>
              </a:rPr>
              <a:t>“d” </a:t>
            </a:r>
            <a:r>
              <a:rPr lang="es-CL" sz="2200" dirty="0">
                <a:solidFill>
                  <a:srgbClr val="0000FF"/>
                </a:solidFill>
                <a:latin typeface="Times New Roman" panose="02020603050405020304" pitchFamily="18" charset="0"/>
                <a:cs typeface="Times New Roman" panose="02020603050405020304" pitchFamily="18" charset="0"/>
              </a:rPr>
              <a:t>centrados en distintos iones. Así, esperamos una conducta Antiferromagnética de los compuestos de metales de transición y elementos oxidante (O, S, Se, Cl, F,…), como usualmente </a:t>
            </a:r>
            <a:r>
              <a:rPr lang="es-CL" sz="2200" dirty="0" smtClean="0">
                <a:solidFill>
                  <a:srgbClr val="0000FF"/>
                </a:solidFill>
                <a:latin typeface="Times New Roman" panose="02020603050405020304" pitchFamily="18" charset="0"/>
                <a:cs typeface="Times New Roman" panose="02020603050405020304" pitchFamily="18" charset="0"/>
              </a:rPr>
              <a:t>se da en la práctica. </a:t>
            </a:r>
            <a:endParaRPr lang="es-CL" sz="2200" dirty="0"/>
          </a:p>
          <a:p>
            <a:endParaRPr lang="es-CL" dirty="0"/>
          </a:p>
        </p:txBody>
      </p:sp>
    </p:spTree>
    <p:extLst>
      <p:ext uri="{BB962C8B-B14F-4D97-AF65-F5344CB8AC3E}">
        <p14:creationId xmlns:p14="http://schemas.microsoft.com/office/powerpoint/2010/main" val="998707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0"/>
            <a:ext cx="11944618" cy="1508105"/>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Sin embargo, si  (por razones de simetría) se cumple  </a:t>
            </a:r>
            <a:r>
              <a:rPr lang="es-CL" sz="2600" i="1" dirty="0">
                <a:solidFill>
                  <a:srgbClr val="0000FF"/>
                </a:solidFill>
                <a:latin typeface="Times New Roman" panose="02020603050405020304" pitchFamily="18" charset="0"/>
                <a:cs typeface="Times New Roman" panose="02020603050405020304" pitchFamily="18" charset="0"/>
              </a:rPr>
              <a:t>t</a:t>
            </a:r>
            <a:r>
              <a:rPr lang="es-CL" sz="1000" i="1"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t>
            </a:r>
            <a:r>
              <a:rPr lang="es-CL" sz="12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0, entonces sólo persiste </a:t>
            </a:r>
            <a:r>
              <a:rPr lang="es-CL" sz="2200" dirty="0" smtClean="0">
                <a:solidFill>
                  <a:srgbClr val="0000FF"/>
                </a:solidFill>
                <a:latin typeface="Times New Roman" panose="02020603050405020304" pitchFamily="18" charset="0"/>
                <a:cs typeface="Times New Roman" panose="02020603050405020304" pitchFamily="18" charset="0"/>
              </a:rPr>
              <a:t>la contribución del “</a:t>
            </a:r>
            <a:r>
              <a:rPr lang="es-CL" sz="2200" dirty="0">
                <a:solidFill>
                  <a:srgbClr val="0000FF"/>
                </a:solidFill>
                <a:latin typeface="Times New Roman" panose="02020603050405020304" pitchFamily="18" charset="0"/>
                <a:cs typeface="Times New Roman" panose="02020603050405020304" pitchFamily="18" charset="0"/>
              </a:rPr>
              <a:t>hueco de correlación </a:t>
            </a:r>
            <a:r>
              <a:rPr lang="es-CL" sz="2200" dirty="0" smtClean="0">
                <a:solidFill>
                  <a:srgbClr val="0000FF"/>
                </a:solidFill>
                <a:latin typeface="Times New Roman" panose="02020603050405020304" pitchFamily="18" charset="0"/>
                <a:cs typeface="Times New Roman" panose="02020603050405020304" pitchFamily="18" charset="0"/>
              </a:rPr>
              <a:t>de Pauli”, teniéndose Ferromagnetismo. Para ilustrar lo último, consideremos (en la aproximación de “campo medio”) un potencial cristalino con simetría de inversión respecto a la coordenada </a:t>
            </a:r>
            <a:r>
              <a:rPr lang="es-CL" sz="2200" i="1" dirty="0" smtClean="0">
                <a:solidFill>
                  <a:srgbClr val="0000FF"/>
                </a:solidFill>
                <a:latin typeface="Times New Roman" panose="02020603050405020304" pitchFamily="18" charset="0"/>
                <a:cs typeface="Times New Roman" panose="02020603050405020304" pitchFamily="18" charset="0"/>
              </a:rPr>
              <a:t>y</a:t>
            </a:r>
            <a:r>
              <a:rPr lang="es-CL" sz="2200" dirty="0" smtClean="0">
                <a:solidFill>
                  <a:srgbClr val="0000FF"/>
                </a:solidFill>
                <a:latin typeface="Times New Roman" panose="02020603050405020304" pitchFamily="18" charset="0"/>
                <a:cs typeface="Times New Roman" panose="02020603050405020304" pitchFamily="18" charset="0"/>
              </a:rPr>
              <a:t>:</a:t>
            </a:r>
            <a:endParaRPr lang="es-CL" sz="2200" dirty="0"/>
          </a:p>
        </p:txBody>
      </p:sp>
      <p:pic>
        <p:nvPicPr>
          <p:cNvPr id="7" name="Imagen 6"/>
          <p:cNvPicPr>
            <a:picLocks noChangeAspect="1"/>
          </p:cNvPicPr>
          <p:nvPr/>
        </p:nvPicPr>
        <p:blipFill>
          <a:blip r:embed="rId2"/>
          <a:stretch>
            <a:fillRect/>
          </a:stretch>
        </p:blipFill>
        <p:spPr>
          <a:xfrm>
            <a:off x="6469208" y="1169551"/>
            <a:ext cx="5475410" cy="584753"/>
          </a:xfrm>
          <a:prstGeom prst="rect">
            <a:avLst/>
          </a:prstGeom>
        </p:spPr>
      </p:pic>
      <mc:AlternateContent xmlns:mc="http://schemas.openxmlformats.org/markup-compatibility/2006" xmlns:a14="http://schemas.microsoft.com/office/drawing/2010/main">
        <mc:Choice Requires="a14">
          <p:sp>
            <p:nvSpPr>
              <p:cNvPr id="9" name="CuadroTexto 8"/>
              <p:cNvSpPr txBox="1"/>
              <p:nvPr/>
            </p:nvSpPr>
            <p:spPr>
              <a:xfrm>
                <a:off x="1" y="1669312"/>
                <a:ext cx="11944618" cy="1138773"/>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En la “Aproximación Tight Binding”, la energía de transferencia electrónica </a:t>
                </a:r>
                <a:r>
                  <a:rPr lang="es-CL" sz="2000" i="1" dirty="0" smtClean="0">
                    <a:solidFill>
                      <a:srgbClr val="0000FF"/>
                    </a:solidFill>
                    <a:latin typeface="Times New Roman" panose="02020603050405020304" pitchFamily="18" charset="0"/>
                    <a:cs typeface="Times New Roman" panose="02020603050405020304" pitchFamily="18" charset="0"/>
                  </a:rPr>
                  <a:t>“t”</a:t>
                </a:r>
                <a:r>
                  <a:rPr lang="es-CL" sz="2000" dirty="0" smtClean="0">
                    <a:solidFill>
                      <a:srgbClr val="0000FF"/>
                    </a:solidFill>
                    <a:latin typeface="Times New Roman" panose="02020603050405020304" pitchFamily="18" charset="0"/>
                    <a:cs typeface="Times New Roman" panose="02020603050405020304" pitchFamily="18" charset="0"/>
                  </a:rPr>
                  <a:t>  es el elemento de matriz entre los orbitales </a:t>
                </a:r>
                <a:r>
                  <a:rPr lang="es-CL" sz="2800" i="1" dirty="0">
                    <a:solidFill>
                      <a:srgbClr val="0000FF"/>
                    </a:solidFill>
                    <a:latin typeface="Times New Roman" panose="02020603050405020304" pitchFamily="18" charset="0"/>
                    <a:cs typeface="Times New Roman" panose="02020603050405020304" pitchFamily="18" charset="0"/>
                  </a:rPr>
                  <a:t>d</a:t>
                </a:r>
                <a:r>
                  <a:rPr lang="es-CL" sz="900" i="1"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𝑟</m:t>
                        </m:r>
                        <m:r>
                          <a:rPr lang="es-CL" sz="2400" i="1">
                            <a:solidFill>
                              <a:srgbClr val="0000FF"/>
                            </a:solidFill>
                            <a:latin typeface="Cambria Math" panose="02040503050406030204" pitchFamily="18" charset="0"/>
                          </a:rPr>
                          <m:t> </m:t>
                        </m:r>
                      </m:e>
                    </m:acc>
                  </m:oMath>
                </a14:m>
                <a:r>
                  <a:rPr lang="es-CL" sz="800" dirty="0" smtClean="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y</a:t>
                </a:r>
                <a:r>
                  <a:rPr lang="es-CL" sz="2400" dirty="0">
                    <a:solidFill>
                      <a:srgbClr val="0000FF"/>
                    </a:solidFill>
                    <a:latin typeface="Times New Roman" panose="02020603050405020304" pitchFamily="18" charset="0"/>
                    <a:cs typeface="Times New Roman" panose="02020603050405020304" pitchFamily="18" charset="0"/>
                  </a:rPr>
                  <a:t> </a:t>
                </a:r>
                <a:r>
                  <a:rPr lang="es-CL" sz="2800" i="1" dirty="0">
                    <a:solidFill>
                      <a:srgbClr val="0000FF"/>
                    </a:solidFill>
                    <a:latin typeface="Times New Roman" panose="02020603050405020304" pitchFamily="18" charset="0"/>
                    <a:cs typeface="Times New Roman" panose="02020603050405020304" pitchFamily="18" charset="0"/>
                  </a:rPr>
                  <a:t>p</a:t>
                </a:r>
                <a:r>
                  <a:rPr lang="es-CL" sz="900" i="1"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𝑟</m:t>
                        </m:r>
                        <m:r>
                          <a:rPr lang="es-CL" sz="2400" i="1">
                            <a:solidFill>
                              <a:srgbClr val="0000FF"/>
                            </a:solidFill>
                            <a:latin typeface="Cambria Math" panose="02040503050406030204" pitchFamily="18" charset="0"/>
                          </a:rPr>
                          <m:t> </m:t>
                        </m:r>
                      </m:e>
                    </m:acc>
                    <m:r>
                      <m:rPr>
                        <m:nor/>
                      </m:rPr>
                      <a:rPr lang="es-CL" sz="2400">
                        <a:sym typeface="Mathematica1" panose="05000502060100000001" pitchFamily="2" charset="2"/>
                      </a:rPr>
                      <m:t></m:t>
                    </m:r>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𝑎</m:t>
                        </m:r>
                        <m:r>
                          <a:rPr lang="es-CL" sz="2400" i="1">
                            <a:solidFill>
                              <a:srgbClr val="0000FF"/>
                            </a:solidFill>
                            <a:latin typeface="Cambria Math" panose="02040503050406030204" pitchFamily="18" charset="0"/>
                          </a:rPr>
                          <m:t> </m:t>
                        </m:r>
                      </m:e>
                    </m:acc>
                  </m:oMath>
                </a14:m>
                <a:r>
                  <a:rPr lang="es-CL" sz="24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donde</a:t>
                </a:r>
                <a:r>
                  <a:rPr lang="es-CL" sz="2200" dirty="0" smtClean="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𝑟</m:t>
                        </m:r>
                        <m:r>
                          <a:rPr lang="es-CL" sz="2200" i="1">
                            <a:solidFill>
                              <a:srgbClr val="0000FF"/>
                            </a:solidFill>
                            <a:latin typeface="Cambria Math" panose="02040503050406030204" pitchFamily="18" charset="0"/>
                          </a:rPr>
                          <m:t> </m:t>
                        </m:r>
                      </m:e>
                    </m:acc>
                  </m:oMath>
                </a14:m>
                <a:r>
                  <a:rPr lang="es-CL" sz="8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t>
                </a:r>
                <a:r>
                  <a:rPr lang="es-CL" sz="8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0 </a:t>
                </a:r>
                <a:r>
                  <a:rPr lang="es-CL" sz="2000" dirty="0">
                    <a:solidFill>
                      <a:srgbClr val="0000FF"/>
                    </a:solidFill>
                    <a:latin typeface="Times New Roman" panose="02020603050405020304" pitchFamily="18" charset="0"/>
                    <a:cs typeface="Times New Roman" panose="02020603050405020304" pitchFamily="18" charset="0"/>
                  </a:rPr>
                  <a:t>es un centro metálico, y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𝑟</m:t>
                        </m:r>
                        <m:r>
                          <a:rPr lang="es-CL" sz="2200" i="1">
                            <a:solidFill>
                              <a:srgbClr val="0000FF"/>
                            </a:solidFill>
                            <a:latin typeface="Cambria Math" panose="02040503050406030204" pitchFamily="18" charset="0"/>
                          </a:rPr>
                          <m:t> </m:t>
                        </m:r>
                      </m:e>
                    </m:acc>
                  </m:oMath>
                </a14:m>
                <a:r>
                  <a:rPr lang="es-CL" sz="2200" dirty="0" smtClean="0">
                    <a:solidFill>
                      <a:srgbClr val="0000FF"/>
                    </a:solidFill>
                    <a:latin typeface="Times New Roman" panose="02020603050405020304" pitchFamily="18" charset="0"/>
                    <a:cs typeface="Times New Roman" panose="02020603050405020304" pitchFamily="18" charset="0"/>
                  </a:rPr>
                  <a:t>=</a:t>
                </a:r>
                <a:r>
                  <a:rPr lang="es-CL" sz="800" dirty="0" smtClean="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b="0" i="1" smtClean="0">
                            <a:solidFill>
                              <a:srgbClr val="0000FF"/>
                            </a:solidFill>
                            <a:latin typeface="Cambria Math" panose="02040503050406030204" pitchFamily="18" charset="0"/>
                          </a:rPr>
                          <m:t>𝑎</m:t>
                        </m:r>
                        <m:r>
                          <a:rPr lang="es-CL" sz="2200" b="0" i="1" smtClean="0">
                            <a:solidFill>
                              <a:srgbClr val="0000FF"/>
                            </a:solidFill>
                            <a:latin typeface="Cambria Math" panose="02040503050406030204" pitchFamily="18" charset="0"/>
                          </a:rPr>
                          <m:t> </m:t>
                        </m:r>
                      </m:e>
                    </m:acc>
                  </m:oMath>
                </a14:m>
                <a:r>
                  <a:rPr lang="es-CL" sz="8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a:t>
                </a:r>
                <a:r>
                  <a:rPr lang="es-CL" sz="8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400" i="1" dirty="0" smtClean="0">
                    <a:solidFill>
                      <a:srgbClr val="0000FF"/>
                    </a:solidFill>
                    <a:latin typeface="Times New Roman" panose="02020603050405020304" pitchFamily="18" charset="0"/>
                    <a:cs typeface="Times New Roman" panose="02020603050405020304" pitchFamily="18" charset="0"/>
                  </a:rPr>
                  <a:t>a</a:t>
                </a:r>
                <a:r>
                  <a:rPr lang="es-CL" sz="2200" dirty="0" smtClean="0">
                    <a:solidFill>
                      <a:srgbClr val="0000FF"/>
                    </a:solidFill>
                    <a:latin typeface="Times New Roman" panose="02020603050405020304" pitchFamily="18" charset="0"/>
                    <a:cs typeface="Times New Roman" panose="02020603050405020304" pitchFamily="18" charset="0"/>
                  </a:rPr>
                  <a:t>,</a:t>
                </a:r>
                <a:r>
                  <a:rPr lang="es-CL" sz="1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a:t>
                </a:r>
                <a:r>
                  <a:rPr lang="es-CL" sz="1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  </a:t>
                </a:r>
                <a:r>
                  <a:rPr lang="es-CL" sz="2000" dirty="0">
                    <a:solidFill>
                      <a:srgbClr val="0000FF"/>
                    </a:solidFill>
                    <a:latin typeface="Times New Roman" panose="02020603050405020304" pitchFamily="18" charset="0"/>
                    <a:cs typeface="Times New Roman" panose="02020603050405020304" pitchFamily="18" charset="0"/>
                  </a:rPr>
                  <a:t>es la posición del anión </a:t>
                </a:r>
                <a:r>
                  <a:rPr lang="es-CL" sz="2000" dirty="0" smtClean="0">
                    <a:solidFill>
                      <a:srgbClr val="0000FF"/>
                    </a:solidFill>
                    <a:latin typeface="Times New Roman" panose="02020603050405020304" pitchFamily="18" charset="0"/>
                    <a:cs typeface="Times New Roman" panose="02020603050405020304" pitchFamily="18" charset="0"/>
                  </a:rPr>
                  <a:t>vecino:</a:t>
                </a:r>
                <a:endParaRPr lang="es-CL" sz="20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9" name="CuadroTexto 8"/>
              <p:cNvSpPr txBox="1">
                <a:spLocks noRot="1" noChangeAspect="1" noMove="1" noResize="1" noEditPoints="1" noAdjustHandles="1" noChangeArrowheads="1" noChangeShapeType="1" noTextEdit="1"/>
              </p:cNvSpPr>
              <p:nvPr/>
            </p:nvSpPr>
            <p:spPr>
              <a:xfrm>
                <a:off x="1" y="1669312"/>
                <a:ext cx="11944618" cy="1138773"/>
              </a:xfrm>
              <a:prstGeom prst="rect">
                <a:avLst/>
              </a:prstGeom>
              <a:blipFill rotWithShape="0">
                <a:blip r:embed="rId3"/>
                <a:stretch>
                  <a:fillRect l="-510" t="-3209" r="-204" b="-8556"/>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11" name="CuadroTexto 10"/>
              <p:cNvSpPr txBox="1"/>
              <p:nvPr/>
            </p:nvSpPr>
            <p:spPr>
              <a:xfrm>
                <a:off x="233915" y="3098828"/>
                <a:ext cx="12096307" cy="861774"/>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Puesto que el </a:t>
                </a:r>
                <a:r>
                  <a:rPr lang="es-CL" sz="2200" dirty="0" smtClean="0">
                    <a:solidFill>
                      <a:srgbClr val="0000FF"/>
                    </a:solidFill>
                    <a:latin typeface="Times New Roman" panose="02020603050405020304" pitchFamily="18" charset="0"/>
                    <a:cs typeface="Times New Roman" panose="02020603050405020304" pitchFamily="18" charset="0"/>
                  </a:rPr>
                  <a:t>Hamiltoniano cristalino es invariante ante la transformación  </a:t>
                </a:r>
                <a:r>
                  <a:rPr lang="es-CL" sz="2200" i="1" dirty="0" smtClean="0">
                    <a:solidFill>
                      <a:srgbClr val="0000FF"/>
                    </a:solidFill>
                    <a:latin typeface="Times New Roman" panose="02020603050405020304" pitchFamily="18" charset="0"/>
                    <a:cs typeface="Times New Roman" panose="02020603050405020304" pitchFamily="18" charset="0"/>
                  </a:rPr>
                  <a:t>y</a:t>
                </a:r>
                <a:r>
                  <a:rPr lang="es-CL" sz="2200" dirty="0" smtClean="0">
                    <a:solidFill>
                      <a:srgbClr val="0000FF"/>
                    </a:solidFill>
                    <a:latin typeface="Times New Roman" panose="02020603050405020304" pitchFamily="18" charset="0"/>
                    <a:cs typeface="Times New Roman" panose="02020603050405020304" pitchFamily="18" charset="0"/>
                  </a:rPr>
                  <a:t> </a:t>
                </a:r>
                <a:r>
                  <a:rPr lang="en-US"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200" i="1" dirty="0" smtClean="0">
                    <a:solidFill>
                      <a:srgbClr val="0000FF"/>
                    </a:solidFill>
                    <a:latin typeface="Times New Roman" panose="02020603050405020304" pitchFamily="18" charset="0"/>
                    <a:cs typeface="Times New Roman" panose="02020603050405020304" pitchFamily="18" charset="0"/>
                  </a:rPr>
                  <a:t>y</a:t>
                </a:r>
                <a:r>
                  <a:rPr lang="es-CL" sz="2200" dirty="0" smtClean="0">
                    <a:solidFill>
                      <a:srgbClr val="0000FF"/>
                    </a:solidFill>
                    <a:latin typeface="Times New Roman" panose="02020603050405020304" pitchFamily="18" charset="0"/>
                    <a:cs typeface="Times New Roman" panose="02020603050405020304" pitchFamily="18" charset="0"/>
                  </a:rPr>
                  <a:t>, concluimos que la integral (III-11)</a:t>
                </a:r>
                <a:r>
                  <a:rPr lang="es-CL" sz="1500" dirty="0" smtClean="0">
                    <a:solidFill>
                      <a:srgbClr val="0000FF"/>
                    </a:solidFill>
                    <a:latin typeface="Times New Roman" panose="02020603050405020304" pitchFamily="18" charset="0"/>
                    <a:cs typeface="Times New Roman" panose="02020603050405020304" pitchFamily="18" charset="0"/>
                  </a:rPr>
                  <a:t>a   </a:t>
                </a:r>
                <a:r>
                  <a:rPr lang="es-CL" sz="2200" dirty="0" smtClean="0">
                    <a:solidFill>
                      <a:srgbClr val="0000FF"/>
                    </a:solidFill>
                    <a:latin typeface="Times New Roman" panose="02020603050405020304" pitchFamily="18" charset="0"/>
                    <a:cs typeface="Times New Roman" panose="02020603050405020304" pitchFamily="18" charset="0"/>
                  </a:rPr>
                  <a:t>se anula si </a:t>
                </a:r>
                <a:r>
                  <a:rPr lang="es-CL" sz="2400" i="1" dirty="0">
                    <a:solidFill>
                      <a:srgbClr val="0000FF"/>
                    </a:solidFill>
                    <a:latin typeface="Times New Roman" panose="02020603050405020304" pitchFamily="18" charset="0"/>
                    <a:cs typeface="Times New Roman" panose="02020603050405020304" pitchFamily="18" charset="0"/>
                  </a:rPr>
                  <a:t>d </a:t>
                </a:r>
                <a:r>
                  <a:rPr lang="es-CL" sz="24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𝑟</m:t>
                        </m:r>
                        <m:r>
                          <a:rPr lang="es-CL" sz="2200" i="1">
                            <a:solidFill>
                              <a:srgbClr val="0000FF"/>
                            </a:solidFill>
                            <a:latin typeface="Cambria Math" panose="02040503050406030204" pitchFamily="18" charset="0"/>
                          </a:rPr>
                          <m:t> </m:t>
                        </m:r>
                      </m:e>
                    </m:acc>
                  </m:oMath>
                </a14:m>
                <a:r>
                  <a:rPr lang="es-CL" sz="800" dirty="0" smtClean="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800" dirty="0">
                    <a:sym typeface="Mathematica1" panose="05000502060100000001" pitchFamily="2" charset="2"/>
                  </a:rPr>
                  <a:t></a:t>
                </a:r>
                <a:r>
                  <a:rPr lang="es-CL" sz="2800" i="1" dirty="0">
                    <a:solidFill>
                      <a:srgbClr val="0000FF"/>
                    </a:solidFill>
                    <a:latin typeface="Times New Roman" panose="02020603050405020304" pitchFamily="18" charset="0"/>
                    <a:cs typeface="Times New Roman" panose="02020603050405020304" pitchFamily="18" charset="0"/>
                  </a:rPr>
                  <a:t>p</a:t>
                </a:r>
                <a:r>
                  <a:rPr lang="es-CL" sz="800" i="1" dirty="0">
                    <a:solidFill>
                      <a:srgbClr val="0000FF"/>
                    </a:solidFill>
                    <a:latin typeface="Times New Roman" panose="02020603050405020304" pitchFamily="18" charset="0"/>
                    <a:cs typeface="Times New Roman" panose="02020603050405020304" pitchFamily="18" charset="0"/>
                  </a:rPr>
                  <a:t> </a:t>
                </a:r>
                <a:r>
                  <a:rPr lang="es-CL" sz="28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200" i="1" smtClean="0">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𝑟</m:t>
                        </m:r>
                        <m:r>
                          <a:rPr lang="es-CL" sz="2200" i="1">
                            <a:solidFill>
                              <a:srgbClr val="0000FF"/>
                            </a:solidFill>
                            <a:latin typeface="Cambria Math" panose="02040503050406030204" pitchFamily="18" charset="0"/>
                          </a:rPr>
                          <m:t> </m:t>
                        </m:r>
                      </m:e>
                    </m:acc>
                    <m:r>
                      <m:rPr>
                        <m:nor/>
                      </m:rPr>
                      <a:rPr lang="es-CL" sz="2200">
                        <a:sym typeface="Mathematica1" panose="05000502060100000001" pitchFamily="2" charset="2"/>
                      </a:rPr>
                      <m:t></m:t>
                    </m:r>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𝑎</m:t>
                        </m:r>
                        <m:r>
                          <a:rPr lang="es-CL" sz="2200" i="1">
                            <a:solidFill>
                              <a:srgbClr val="0000FF"/>
                            </a:solidFill>
                            <a:latin typeface="Cambria Math" panose="02040503050406030204" pitchFamily="18" charset="0"/>
                          </a:rPr>
                          <m:t> </m:t>
                        </m:r>
                      </m:e>
                    </m:acc>
                  </m:oMath>
                </a14:m>
                <a:r>
                  <a:rPr lang="es-CL" sz="2800" dirty="0" smtClean="0">
                    <a:solidFill>
                      <a:srgbClr val="0000FF"/>
                    </a:solidFill>
                    <a:latin typeface="Times New Roman" panose="02020603050405020304" pitchFamily="18" charset="0"/>
                    <a:cs typeface="Times New Roman" panose="02020603050405020304" pitchFamily="18" charset="0"/>
                  </a:rPr>
                  <a:t>) </a:t>
                </a:r>
                <a:r>
                  <a:rPr lang="es-CL" sz="2400" i="1" dirty="0" smtClean="0">
                    <a:solidFill>
                      <a:srgbClr val="B700FF"/>
                    </a:solidFill>
                    <a:latin typeface="Times New Roman" panose="02020603050405020304" pitchFamily="18" charset="0"/>
                    <a:cs typeface="Times New Roman" panose="02020603050405020304" pitchFamily="18" charset="0"/>
                  </a:rPr>
                  <a:t>es impar ante tal transformación:</a:t>
                </a:r>
                <a:endParaRPr lang="es-CL" sz="2200" i="1" dirty="0">
                  <a:solidFill>
                    <a:srgbClr val="B700FF"/>
                  </a:solidFill>
                  <a:latin typeface="Times New Roman" panose="02020603050405020304" pitchFamily="18" charset="0"/>
                  <a:cs typeface="Times New Roman" panose="02020603050405020304" pitchFamily="18" charset="0"/>
                </a:endParaRPr>
              </a:p>
            </p:txBody>
          </p:sp>
        </mc:Choice>
        <mc:Fallback xmlns="">
          <p:sp>
            <p:nvSpPr>
              <p:cNvPr id="11" name="CuadroTexto 10"/>
              <p:cNvSpPr txBox="1">
                <a:spLocks noRot="1" noChangeAspect="1" noMove="1" noResize="1" noEditPoints="1" noAdjustHandles="1" noChangeArrowheads="1" noChangeShapeType="1" noTextEdit="1"/>
              </p:cNvSpPr>
              <p:nvPr/>
            </p:nvSpPr>
            <p:spPr>
              <a:xfrm>
                <a:off x="233915" y="3098828"/>
                <a:ext cx="12096307" cy="861774"/>
              </a:xfrm>
              <a:prstGeom prst="rect">
                <a:avLst/>
              </a:prstGeom>
              <a:blipFill rotWithShape="0">
                <a:blip r:embed="rId4"/>
                <a:stretch>
                  <a:fillRect l="-655" t="-4225" b="-18310"/>
                </a:stretch>
              </a:blipFill>
            </p:spPr>
            <p:txBody>
              <a:bodyPr/>
              <a:lstStyle/>
              <a:p>
                <a:r>
                  <a:rPr lang="es-CL">
                    <a:noFill/>
                  </a:rPr>
                  <a:t> </a:t>
                </a:r>
              </a:p>
            </p:txBody>
          </p:sp>
        </mc:Fallback>
      </mc:AlternateContent>
      <p:pic>
        <p:nvPicPr>
          <p:cNvPr id="12" name="Imagen 11"/>
          <p:cNvPicPr>
            <a:picLocks noChangeAspect="1"/>
          </p:cNvPicPr>
          <p:nvPr/>
        </p:nvPicPr>
        <p:blipFill>
          <a:blip r:embed="rId5"/>
          <a:stretch>
            <a:fillRect/>
          </a:stretch>
        </p:blipFill>
        <p:spPr>
          <a:xfrm>
            <a:off x="4280332" y="2562966"/>
            <a:ext cx="7749347" cy="592846"/>
          </a:xfrm>
          <a:prstGeom prst="rect">
            <a:avLst/>
          </a:prstGeom>
        </p:spPr>
      </p:pic>
      <mc:AlternateContent xmlns:mc="http://schemas.openxmlformats.org/markup-compatibility/2006" xmlns:a14="http://schemas.microsoft.com/office/drawing/2010/main">
        <mc:Choice Requires="a14">
          <p:sp>
            <p:nvSpPr>
              <p:cNvPr id="14" name="CuadroTexto 13"/>
              <p:cNvSpPr txBox="1"/>
              <p:nvPr/>
            </p:nvSpPr>
            <p:spPr>
              <a:xfrm>
                <a:off x="0" y="4904711"/>
                <a:ext cx="11536326" cy="1868910"/>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Acorde a lo antes dicho, en tal caso podemos tener un</a:t>
                </a:r>
                <a:r>
                  <a:rPr lang="es-CL" sz="2200" i="1" dirty="0">
                    <a:solidFill>
                      <a:srgbClr val="B700FF"/>
                    </a:solidFill>
                    <a:latin typeface="Times New Roman" panose="02020603050405020304" pitchFamily="18" charset="0"/>
                    <a:cs typeface="Times New Roman" panose="02020603050405020304" pitchFamily="18" charset="0"/>
                  </a:rPr>
                  <a:t> acoplamiento neto ferromagnético</a:t>
                </a:r>
                <a:r>
                  <a:rPr lang="es-CL" sz="2200" dirty="0">
                    <a:solidFill>
                      <a:srgbClr val="0000FF"/>
                    </a:solidFill>
                    <a:latin typeface="Times New Roman" panose="02020603050405020304" pitchFamily="18" charset="0"/>
                    <a:cs typeface="Times New Roman" panose="02020603050405020304" pitchFamily="18" charset="0"/>
                  </a:rPr>
                  <a:t>.</a:t>
                </a:r>
              </a:p>
              <a:p>
                <a:r>
                  <a:rPr lang="es-CL" sz="2200" dirty="0">
                    <a:solidFill>
                      <a:srgbClr val="0000FF"/>
                    </a:solidFill>
                    <a:latin typeface="Times New Roman" panose="02020603050405020304" pitchFamily="18" charset="0"/>
                    <a:cs typeface="Times New Roman" panose="02020603050405020304" pitchFamily="18" charset="0"/>
                  </a:rPr>
                  <a:t>Podemos razonar de un modo similar considerando otras operaciones de simetría del cristal, bajo la condición que ellas dejen también inalterado el vector  </a:t>
                </a:r>
                <a14:m>
                  <m:oMath xmlns:m="http://schemas.openxmlformats.org/officeDocument/2006/math">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𝑎</m:t>
                        </m:r>
                        <m:r>
                          <a:rPr lang="es-CL" sz="2400" i="1">
                            <a:solidFill>
                              <a:srgbClr val="0000FF"/>
                            </a:solidFill>
                            <a:latin typeface="Cambria Math" panose="02040503050406030204" pitchFamily="18" charset="0"/>
                          </a:rPr>
                          <m:t> </m:t>
                        </m:r>
                      </m:e>
                    </m:acc>
                  </m:oMath>
                </a14:m>
                <a:r>
                  <a:rPr lang="es-CL" sz="2200" dirty="0">
                    <a:solidFill>
                      <a:srgbClr val="0000FF"/>
                    </a:solidFill>
                    <a:latin typeface="Times New Roman" panose="02020603050405020304" pitchFamily="18" charset="0"/>
                    <a:cs typeface="Times New Roman" panose="02020603050405020304" pitchFamily="18" charset="0"/>
                  </a:rPr>
                  <a:t>, que conecta anión y catión primeros vecinos.  Las figuras adjuntas ilustran varios casos donde se anula </a:t>
                </a:r>
                <a:r>
                  <a:rPr lang="es-CL" sz="2200" dirty="0" smtClean="0">
                    <a:solidFill>
                      <a:srgbClr val="0000FF"/>
                    </a:solidFill>
                    <a:latin typeface="Times New Roman" panose="02020603050405020304" pitchFamily="18" charset="0"/>
                    <a:cs typeface="Times New Roman" panose="02020603050405020304" pitchFamily="18" charset="0"/>
                  </a:rPr>
                  <a:t>la energía de transferencia </a:t>
                </a:r>
                <a:r>
                  <a:rPr lang="es-CL" sz="2600" i="1" dirty="0" smtClean="0">
                    <a:solidFill>
                      <a:srgbClr val="0000FF"/>
                    </a:solidFill>
                    <a:latin typeface="Times New Roman" panose="02020603050405020304" pitchFamily="18" charset="0"/>
                    <a:cs typeface="Times New Roman" panose="02020603050405020304" pitchFamily="18" charset="0"/>
                  </a:rPr>
                  <a:t>“t”</a:t>
                </a:r>
                <a:r>
                  <a:rPr lang="es-CL" sz="2200" dirty="0" smtClean="0">
                    <a:solidFill>
                      <a:srgbClr val="0000FF"/>
                    </a:solidFill>
                    <a:latin typeface="Times New Roman" panose="02020603050405020304" pitchFamily="18" charset="0"/>
                    <a:cs typeface="Times New Roman" panose="02020603050405020304" pitchFamily="18" charset="0"/>
                  </a:rPr>
                  <a:t>, y otros donde es no nula.</a:t>
                </a:r>
              </a:p>
            </p:txBody>
          </p:sp>
        </mc:Choice>
        <mc:Fallback xmlns="">
          <p:sp>
            <p:nvSpPr>
              <p:cNvPr id="14" name="CuadroTexto 13"/>
              <p:cNvSpPr txBox="1">
                <a:spLocks noRot="1" noChangeAspect="1" noMove="1" noResize="1" noEditPoints="1" noAdjustHandles="1" noChangeArrowheads="1" noChangeShapeType="1" noTextEdit="1"/>
              </p:cNvSpPr>
              <p:nvPr/>
            </p:nvSpPr>
            <p:spPr>
              <a:xfrm>
                <a:off x="0" y="4904711"/>
                <a:ext cx="11536326" cy="1868910"/>
              </a:xfrm>
              <a:prstGeom prst="rect">
                <a:avLst/>
              </a:prstGeom>
              <a:blipFill rotWithShape="0">
                <a:blip r:embed="rId6"/>
                <a:stretch>
                  <a:fillRect l="-687" t="-2288" b="-5882"/>
                </a:stretch>
              </a:blipFill>
            </p:spPr>
            <p:txBody>
              <a:bodyPr/>
              <a:lstStyle/>
              <a:p>
                <a:r>
                  <a:rPr lang="es-CL">
                    <a:noFill/>
                  </a:rPr>
                  <a:t> </a:t>
                </a:r>
              </a:p>
            </p:txBody>
          </p:sp>
        </mc:Fallback>
      </mc:AlternateContent>
      <p:pic>
        <p:nvPicPr>
          <p:cNvPr id="16" name="Imagen 15"/>
          <p:cNvPicPr>
            <a:picLocks noChangeAspect="1"/>
          </p:cNvPicPr>
          <p:nvPr/>
        </p:nvPicPr>
        <p:blipFill>
          <a:blip r:embed="rId7"/>
          <a:stretch>
            <a:fillRect/>
          </a:stretch>
        </p:blipFill>
        <p:spPr>
          <a:xfrm>
            <a:off x="2209879" y="3939517"/>
            <a:ext cx="9819800" cy="965194"/>
          </a:xfrm>
          <a:prstGeom prst="rect">
            <a:avLst/>
          </a:prstGeom>
        </p:spPr>
      </p:pic>
    </p:spTree>
    <p:extLst>
      <p:ext uri="{BB962C8B-B14F-4D97-AF65-F5344CB8AC3E}">
        <p14:creationId xmlns:p14="http://schemas.microsoft.com/office/powerpoint/2010/main" val="372116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
            <a:ext cx="12191999" cy="1508105"/>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Apartado</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800" u="sng" dirty="0">
                <a:solidFill>
                  <a:srgbClr val="0000FF"/>
                </a:solidFill>
                <a:latin typeface="Times New Roman" panose="02020603050405020304" pitchFamily="18" charset="0"/>
                <a:cs typeface="Times New Roman" panose="02020603050405020304" pitchFamily="18" charset="0"/>
              </a:rPr>
              <a:t>Orbitales atómicos </a:t>
            </a:r>
            <a:r>
              <a:rPr lang="es-CL" sz="2800" i="1" u="sng" dirty="0">
                <a:solidFill>
                  <a:srgbClr val="0000FF"/>
                </a:solidFill>
                <a:latin typeface="Times New Roman" panose="02020603050405020304" pitchFamily="18" charset="0"/>
                <a:cs typeface="Times New Roman" panose="02020603050405020304" pitchFamily="18" charset="0"/>
              </a:rPr>
              <a:t>“d” </a:t>
            </a:r>
            <a:r>
              <a:rPr lang="es-CL" sz="2800" u="sng" dirty="0">
                <a:solidFill>
                  <a:srgbClr val="0000FF"/>
                </a:solidFill>
                <a:latin typeface="Times New Roman" panose="02020603050405020304" pitchFamily="18" charset="0"/>
                <a:cs typeface="Times New Roman" panose="02020603050405020304" pitchFamily="18" charset="0"/>
              </a:rPr>
              <a:t>de Metales de Transición-</a:t>
            </a:r>
          </a:p>
          <a:p>
            <a:r>
              <a:rPr lang="es-CL" sz="2000" dirty="0">
                <a:solidFill>
                  <a:srgbClr val="0000FF"/>
                </a:solidFill>
                <a:latin typeface="Times New Roman" panose="02020603050405020304" pitchFamily="18" charset="0"/>
                <a:cs typeface="Times New Roman" panose="02020603050405020304" pitchFamily="18" charset="0"/>
              </a:rPr>
              <a:t>Los metales de Transición en compuestos con Oxígeno</a:t>
            </a:r>
            <a:r>
              <a:rPr lang="es-CL" sz="2000" dirty="0" smtClean="0">
                <a:solidFill>
                  <a:srgbClr val="0000FF"/>
                </a:solidFill>
                <a:latin typeface="Times New Roman" panose="02020603050405020304" pitchFamily="18" charset="0"/>
                <a:cs typeface="Times New Roman" panose="02020603050405020304" pitchFamily="18" charset="0"/>
              </a:rPr>
              <a:t>, Cloro, Flúor,… </a:t>
            </a:r>
            <a:r>
              <a:rPr lang="es-CL" sz="2000" dirty="0">
                <a:solidFill>
                  <a:srgbClr val="0000FF"/>
                </a:solidFill>
                <a:latin typeface="Times New Roman" panose="02020603050405020304" pitchFamily="18" charset="0"/>
                <a:cs typeface="Times New Roman" panose="02020603050405020304" pitchFamily="18" charset="0"/>
              </a:rPr>
              <a:t>están sometidos al campo de las cargas negativas de los aniones. Ello remueve la degeneración 5 de dichos orbitales, separándolos </a:t>
            </a:r>
            <a:r>
              <a:rPr lang="es-CL" sz="2000" dirty="0" smtClean="0">
                <a:solidFill>
                  <a:srgbClr val="0000FF"/>
                </a:solidFill>
                <a:latin typeface="Times New Roman" panose="02020603050405020304" pitchFamily="18" charset="0"/>
                <a:cs typeface="Times New Roman" panose="02020603050405020304" pitchFamily="18" charset="0"/>
              </a:rPr>
              <a:t>en sub-niveles. Un caso paradigmático es la coordinación octaédrica; ella da lugar a los sub-niveles </a:t>
            </a:r>
            <a:r>
              <a:rPr lang="es-CL" sz="2400" dirty="0" smtClean="0">
                <a:solidFill>
                  <a:srgbClr val="0000FF"/>
                </a:solidFill>
                <a:latin typeface="Times New Roman" panose="02020603050405020304" pitchFamily="18" charset="0"/>
                <a:cs typeface="Times New Roman" panose="02020603050405020304" pitchFamily="18" charset="0"/>
              </a:rPr>
              <a:t>E</a:t>
            </a:r>
            <a:r>
              <a:rPr lang="es-CL" sz="1400" dirty="0">
                <a:solidFill>
                  <a:srgbClr val="0000FF"/>
                </a:solidFill>
                <a:latin typeface="Times New Roman" panose="02020603050405020304" pitchFamily="18" charset="0"/>
                <a:cs typeface="Times New Roman" panose="02020603050405020304" pitchFamily="18" charset="0"/>
              </a:rPr>
              <a:t> </a:t>
            </a:r>
            <a:r>
              <a:rPr lang="es-CL" sz="1500" dirty="0">
                <a:solidFill>
                  <a:srgbClr val="0000FF"/>
                </a:solidFill>
                <a:latin typeface="Times New Roman" panose="02020603050405020304" pitchFamily="18" charset="0"/>
                <a:cs typeface="Times New Roman" panose="02020603050405020304" pitchFamily="18" charset="0"/>
              </a:rPr>
              <a:t>g</a:t>
            </a:r>
            <a:r>
              <a:rPr lang="es-CL" sz="14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(deg. 2) y </a:t>
            </a:r>
            <a:r>
              <a:rPr lang="es-CL" sz="2400" dirty="0" smtClean="0">
                <a:solidFill>
                  <a:srgbClr val="0000FF"/>
                </a:solidFill>
                <a:latin typeface="Times New Roman" panose="02020603050405020304" pitchFamily="18" charset="0"/>
                <a:cs typeface="Times New Roman" panose="02020603050405020304" pitchFamily="18" charset="0"/>
              </a:rPr>
              <a:t>T</a:t>
            </a:r>
            <a:r>
              <a:rPr lang="es-CL" sz="1400" dirty="0" smtClean="0">
                <a:solidFill>
                  <a:srgbClr val="0000FF"/>
                </a:solidFill>
                <a:latin typeface="Times New Roman" panose="02020603050405020304" pitchFamily="18" charset="0"/>
                <a:cs typeface="Times New Roman" panose="02020603050405020304" pitchFamily="18" charset="0"/>
              </a:rPr>
              <a:t>2</a:t>
            </a:r>
            <a:r>
              <a:rPr lang="es-CL" sz="1500" dirty="0" smtClean="0">
                <a:solidFill>
                  <a:srgbClr val="0000FF"/>
                </a:solidFill>
                <a:latin typeface="Times New Roman" panose="02020603050405020304" pitchFamily="18" charset="0"/>
                <a:cs typeface="Times New Roman" panose="02020603050405020304" pitchFamily="18" charset="0"/>
              </a:rPr>
              <a:t>g</a:t>
            </a:r>
            <a:r>
              <a:rPr lang="es-CL" sz="2000" dirty="0" smtClean="0">
                <a:solidFill>
                  <a:srgbClr val="0000FF"/>
                </a:solidFill>
                <a:latin typeface="Times New Roman" panose="02020603050405020304" pitchFamily="18" charset="0"/>
                <a:cs typeface="Times New Roman" panose="02020603050405020304" pitchFamily="18" charset="0"/>
              </a:rPr>
              <a:t> (deg. 3). </a:t>
            </a:r>
            <a:endParaRPr lang="es-CL" sz="2200" u="sng"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35960" y="1485514"/>
            <a:ext cx="4572396" cy="3261643"/>
          </a:xfrm>
          <a:prstGeom prst="rect">
            <a:avLst/>
          </a:prstGeom>
        </p:spPr>
      </p:pic>
      <p:pic>
        <p:nvPicPr>
          <p:cNvPr id="7" name="Imagen 6"/>
          <p:cNvPicPr>
            <a:picLocks noChangeAspect="1"/>
          </p:cNvPicPr>
          <p:nvPr/>
        </p:nvPicPr>
        <p:blipFill>
          <a:blip r:embed="rId3"/>
          <a:stretch>
            <a:fillRect/>
          </a:stretch>
        </p:blipFill>
        <p:spPr>
          <a:xfrm>
            <a:off x="4757332" y="1498728"/>
            <a:ext cx="7099046" cy="3248429"/>
          </a:xfrm>
          <a:prstGeom prst="rect">
            <a:avLst/>
          </a:prstGeom>
        </p:spPr>
      </p:pic>
      <p:sp>
        <p:nvSpPr>
          <p:cNvPr id="8" name="CuadroTexto 7"/>
          <p:cNvSpPr txBox="1"/>
          <p:nvPr/>
        </p:nvSpPr>
        <p:spPr>
          <a:xfrm>
            <a:off x="0" y="4860441"/>
            <a:ext cx="6128336" cy="1585049"/>
          </a:xfrm>
          <a:prstGeom prst="rect">
            <a:avLst/>
          </a:prstGeom>
          <a:noFill/>
        </p:spPr>
        <p:txBody>
          <a:bodyPr wrap="square" rtlCol="0">
            <a:spAutoFit/>
          </a:bodyPr>
          <a:lstStyle/>
          <a:p>
            <a:r>
              <a:rPr lang="es-CL" sz="1900" dirty="0" smtClean="0">
                <a:solidFill>
                  <a:srgbClr val="0000FF"/>
                </a:solidFill>
                <a:latin typeface="Times New Roman" panose="02020603050405020304" pitchFamily="18" charset="0"/>
                <a:cs typeface="Times New Roman" panose="02020603050405020304" pitchFamily="18" charset="0"/>
              </a:rPr>
              <a:t>A su vez, los aniones disponen de orbitales </a:t>
            </a:r>
            <a:r>
              <a:rPr lang="es-CL" sz="2000" i="1" dirty="0" smtClean="0">
                <a:solidFill>
                  <a:srgbClr val="0000FF"/>
                </a:solidFill>
                <a:latin typeface="Times New Roman" panose="02020603050405020304" pitchFamily="18" charset="0"/>
                <a:cs typeface="Times New Roman" panose="02020603050405020304" pitchFamily="18" charset="0"/>
              </a:rPr>
              <a:t>“p”,</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1900" dirty="0" smtClean="0">
                <a:solidFill>
                  <a:srgbClr val="0000FF"/>
                </a:solidFill>
                <a:latin typeface="Times New Roman" panose="02020603050405020304" pitchFamily="18" charset="0"/>
                <a:cs typeface="Times New Roman" panose="02020603050405020304" pitchFamily="18" charset="0"/>
              </a:rPr>
              <a:t>y eventualmente</a:t>
            </a:r>
            <a:r>
              <a:rPr lang="es-CL" sz="1900" i="1" dirty="0" smtClean="0">
                <a:solidFill>
                  <a:srgbClr val="0000FF"/>
                </a:solidFill>
                <a:latin typeface="Times New Roman" panose="02020603050405020304" pitchFamily="18" charset="0"/>
                <a:cs typeface="Times New Roman" panose="02020603050405020304" pitchFamily="18" charset="0"/>
              </a:rPr>
              <a:t> </a:t>
            </a:r>
            <a:r>
              <a:rPr lang="es-CL" sz="2000" i="1" dirty="0" smtClean="0">
                <a:solidFill>
                  <a:srgbClr val="0000FF"/>
                </a:solidFill>
                <a:latin typeface="Times New Roman" panose="02020603050405020304" pitchFamily="18" charset="0"/>
                <a:cs typeface="Times New Roman" panose="02020603050405020304" pitchFamily="18" charset="0"/>
              </a:rPr>
              <a:t>“s”. </a:t>
            </a:r>
            <a:r>
              <a:rPr lang="es-CL" sz="1900" dirty="0" smtClean="0">
                <a:solidFill>
                  <a:srgbClr val="0000FF"/>
                </a:solidFill>
                <a:latin typeface="Times New Roman" panose="02020603050405020304" pitchFamily="18" charset="0"/>
                <a:cs typeface="Times New Roman" panose="02020603050405020304" pitchFamily="18" charset="0"/>
              </a:rPr>
              <a:t>Estos últimos se mezclan con los orbitales “</a:t>
            </a:r>
            <a:r>
              <a:rPr lang="es-CL" sz="1900" i="1" dirty="0" smtClean="0">
                <a:solidFill>
                  <a:srgbClr val="0000FF"/>
                </a:solidFill>
                <a:latin typeface="Times New Roman" panose="02020603050405020304" pitchFamily="18" charset="0"/>
                <a:cs typeface="Times New Roman" panose="02020603050405020304" pitchFamily="18" charset="0"/>
              </a:rPr>
              <a:t>p</a:t>
            </a:r>
            <a:r>
              <a:rPr lang="es-CL" sz="1900" dirty="0" smtClean="0">
                <a:solidFill>
                  <a:srgbClr val="0000FF"/>
                </a:solidFill>
                <a:latin typeface="Times New Roman" panose="02020603050405020304" pitchFamily="18" charset="0"/>
                <a:cs typeface="Times New Roman" panose="02020603050405020304" pitchFamily="18" charset="0"/>
              </a:rPr>
              <a:t>” si el anión no es un centro de inversión, dando lugar a un híbrido orientado en la dirección del ion con el que el anión se está ligando.</a:t>
            </a:r>
            <a:endParaRPr lang="es-CL" sz="1900" dirty="0">
              <a:solidFill>
                <a:srgbClr val="0000FF"/>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4"/>
          <a:stretch>
            <a:fillRect/>
          </a:stretch>
        </p:blipFill>
        <p:spPr>
          <a:xfrm>
            <a:off x="6369158" y="4750482"/>
            <a:ext cx="4881044" cy="2107517"/>
          </a:xfrm>
          <a:prstGeom prst="rect">
            <a:avLst/>
          </a:prstGeom>
        </p:spPr>
      </p:pic>
    </p:spTree>
    <p:extLst>
      <p:ext uri="{BB962C8B-B14F-4D97-AF65-F5344CB8AC3E}">
        <p14:creationId xmlns:p14="http://schemas.microsoft.com/office/powerpoint/2010/main" val="3657223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6102850" y="148230"/>
            <a:ext cx="5267262" cy="6682348"/>
          </a:xfrm>
          <a:prstGeom prst="rect">
            <a:avLst/>
          </a:prstGeom>
        </p:spPr>
      </p:pic>
      <p:pic>
        <p:nvPicPr>
          <p:cNvPr id="10" name="Imagen 9"/>
          <p:cNvPicPr>
            <a:picLocks noChangeAspect="1"/>
          </p:cNvPicPr>
          <p:nvPr/>
        </p:nvPicPr>
        <p:blipFill>
          <a:blip r:embed="rId3"/>
          <a:stretch>
            <a:fillRect/>
          </a:stretch>
        </p:blipFill>
        <p:spPr>
          <a:xfrm>
            <a:off x="233238" y="101004"/>
            <a:ext cx="4942671" cy="6729574"/>
          </a:xfrm>
          <a:prstGeom prst="rect">
            <a:avLst/>
          </a:prstGeom>
        </p:spPr>
      </p:pic>
    </p:spTree>
    <p:extLst>
      <p:ext uri="{BB962C8B-B14F-4D97-AF65-F5344CB8AC3E}">
        <p14:creationId xmlns:p14="http://schemas.microsoft.com/office/powerpoint/2010/main" val="2451446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455524" y="99011"/>
            <a:ext cx="7541231" cy="6759461"/>
          </a:xfrm>
          <a:prstGeom prst="rect">
            <a:avLst/>
          </a:prstGeom>
        </p:spPr>
      </p:pic>
    </p:spTree>
    <p:extLst>
      <p:ext uri="{BB962C8B-B14F-4D97-AF65-F5344CB8AC3E}">
        <p14:creationId xmlns:p14="http://schemas.microsoft.com/office/powerpoint/2010/main" val="3564471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782" y="0"/>
            <a:ext cx="12000217" cy="2277547"/>
          </a:xfrm>
          <a:prstGeom prst="rect">
            <a:avLst/>
          </a:prstGeom>
        </p:spPr>
        <p:txBody>
          <a:bodyPr wrap="square">
            <a:spAutoFit/>
          </a:bodyPr>
          <a:lstStyle/>
          <a:p>
            <a:r>
              <a:rPr lang="es-CL" sz="2000" u="sng" dirty="0" smtClean="0">
                <a:solidFill>
                  <a:srgbClr val="0000FF"/>
                </a:solidFill>
                <a:latin typeface="Times New Roman" panose="02020603050405020304" pitchFamily="18" charset="0"/>
                <a:cs typeface="Times New Roman" panose="02020603050405020304" pitchFamily="18" charset="0"/>
              </a:rPr>
              <a:t>Estados ocupados en los iones de Transición-</a:t>
            </a:r>
            <a:endParaRPr lang="es-CL" sz="2000" u="sng" dirty="0">
              <a:solidFill>
                <a:srgbClr val="0000FF"/>
              </a:solidFill>
              <a:latin typeface="Times New Roman" panose="02020603050405020304" pitchFamily="18" charset="0"/>
              <a:cs typeface="Times New Roman" panose="02020603050405020304" pitchFamily="18" charset="0"/>
            </a:endParaRPr>
          </a:p>
          <a:p>
            <a:r>
              <a:rPr lang="es-CL" dirty="0" smtClean="0">
                <a:solidFill>
                  <a:srgbClr val="0000FF"/>
                </a:solidFill>
                <a:latin typeface="Times New Roman" panose="02020603050405020304" pitchFamily="18" charset="0"/>
                <a:cs typeface="Times New Roman" panose="02020603050405020304" pitchFamily="18" charset="0"/>
              </a:rPr>
              <a:t>Los electrones se van disponiendo en los sub-niveles </a:t>
            </a:r>
            <a:r>
              <a:rPr lang="es-CL" i="1" dirty="0" smtClean="0">
                <a:solidFill>
                  <a:srgbClr val="0000FF"/>
                </a:solidFill>
                <a:latin typeface="Times New Roman" panose="02020603050405020304" pitchFamily="18" charset="0"/>
                <a:cs typeface="Times New Roman" panose="02020603050405020304" pitchFamily="18" charset="0"/>
              </a:rPr>
              <a:t>“d”</a:t>
            </a:r>
            <a:r>
              <a:rPr lang="es-CL" dirty="0" smtClean="0">
                <a:solidFill>
                  <a:srgbClr val="0000FF"/>
                </a:solidFill>
                <a:latin typeface="Times New Roman" panose="02020603050405020304" pitchFamily="18" charset="0"/>
                <a:cs typeface="Times New Roman" panose="02020603050405020304" pitchFamily="18" charset="0"/>
              </a:rPr>
              <a:t>, de menor a mayor energía. Al tenerse sub-niveles degenerados, los spines se disponen paralelos (digamos </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dirty="0" smtClean="0">
                <a:solidFill>
                  <a:srgbClr val="0000FF"/>
                </a:solidFill>
                <a:latin typeface="Times New Roman" panose="02020603050405020304" pitchFamily="18" charset="0"/>
                <a:cs typeface="Times New Roman" panose="02020603050405020304" pitchFamily="18" charset="0"/>
              </a:rPr>
              <a:t>), para así reducir la energía total en </a:t>
            </a:r>
            <a:r>
              <a:rPr lang="es-CL" sz="2200" i="1" dirty="0" smtClean="0">
                <a:solidFill>
                  <a:srgbClr val="0000FF"/>
                </a:solidFill>
                <a:latin typeface="Times New Roman" panose="02020603050405020304" pitchFamily="18" charset="0"/>
                <a:cs typeface="Times New Roman" panose="02020603050405020304" pitchFamily="18" charset="0"/>
              </a:rPr>
              <a:t> J</a:t>
            </a:r>
            <a:r>
              <a:rPr lang="es-CL" dirty="0" smtClean="0">
                <a:solidFill>
                  <a:srgbClr val="0000FF"/>
                </a:solidFill>
                <a:latin typeface="Times New Roman" panose="02020603050405020304" pitchFamily="18" charset="0"/>
                <a:cs typeface="Times New Roman" panose="02020603050405020304" pitchFamily="18" charset="0"/>
              </a:rPr>
              <a:t>  (interacción de intercambio por el hueco de correlación de Pauli). Al tener totalmente ocupado el nivel inferior con electrones </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smtClean="0">
                <a:solidFill>
                  <a:srgbClr val="0000FF"/>
                </a:solidFill>
                <a:latin typeface="Times New Roman" panose="02020603050405020304" pitchFamily="18" charset="0"/>
                <a:cs typeface="Times New Roman" panose="02020603050405020304" pitchFamily="18" charset="0"/>
              </a:rPr>
              <a:t>, el siguiente electrón puede disponerse como </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smtClean="0">
                <a:solidFill>
                  <a:srgbClr val="0000FF"/>
                </a:solidFill>
                <a:latin typeface="Times New Roman" panose="02020603050405020304" pitchFamily="18" charset="0"/>
                <a:cs typeface="Times New Roman" panose="02020603050405020304" pitchFamily="18" charset="0"/>
              </a:rPr>
              <a:t> en el mismo nivel que los anteriores: </a:t>
            </a:r>
            <a:r>
              <a:rPr lang="es-CL" dirty="0" smtClean="0">
                <a:solidFill>
                  <a:srgbClr val="C00000"/>
                </a:solidFill>
                <a:latin typeface="Times New Roman" panose="02020603050405020304" pitchFamily="18" charset="0"/>
                <a:cs typeface="Times New Roman" panose="02020603050405020304" pitchFamily="18" charset="0"/>
              </a:rPr>
              <a:t>Caso de Bajo Spin</a:t>
            </a:r>
            <a:r>
              <a:rPr lang="es-CL" dirty="0" smtClean="0">
                <a:solidFill>
                  <a:srgbClr val="0000FF"/>
                </a:solidFill>
                <a:latin typeface="Times New Roman" panose="02020603050405020304" pitchFamily="18" charset="0"/>
                <a:cs typeface="Times New Roman" panose="02020603050405020304" pitchFamily="18" charset="0"/>
              </a:rPr>
              <a:t>. Pero también podría disponerse como </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en el nivel superior, para así reducir la repulsión Coulombiana e-e:</a:t>
            </a:r>
            <a:r>
              <a:rPr lang="es-CL" dirty="0" smtClean="0">
                <a:solidFill>
                  <a:srgbClr val="C00000"/>
                </a:solidFill>
                <a:latin typeface="Times New Roman" panose="02020603050405020304" pitchFamily="18" charset="0"/>
                <a:cs typeface="Times New Roman" panose="02020603050405020304" pitchFamily="18" charset="0"/>
                <a:sym typeface="Mathematica1" panose="05000502060100000001" pitchFamily="2" charset="2"/>
              </a:rPr>
              <a:t> Caso de Alto Spin</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Llamemos </a:t>
            </a:r>
            <a:r>
              <a:rPr lang="es-CL" sz="24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J</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 esta diferencia de energías de repulsión e-e entre las configuraciones de bajo y alto spin (en rigor, </a:t>
            </a:r>
            <a:r>
              <a:rPr lang="es-CL"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J</a:t>
            </a:r>
            <a:r>
              <a:rPr lang="es-CL"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contempla varias contribuciones de pares de electrones).  Además llamemos </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54796" y="3052230"/>
            <a:ext cx="2393445" cy="1582221"/>
          </a:xfrm>
          <a:prstGeom prst="rect">
            <a:avLst/>
          </a:prstGeom>
        </p:spPr>
      </p:pic>
      <p:pic>
        <p:nvPicPr>
          <p:cNvPr id="8" name="Imagen 7"/>
          <p:cNvPicPr>
            <a:picLocks noChangeAspect="1"/>
          </p:cNvPicPr>
          <p:nvPr/>
        </p:nvPicPr>
        <p:blipFill>
          <a:blip r:embed="rId3"/>
          <a:stretch>
            <a:fillRect/>
          </a:stretch>
        </p:blipFill>
        <p:spPr>
          <a:xfrm>
            <a:off x="2448241" y="3052230"/>
            <a:ext cx="2620344" cy="1596457"/>
          </a:xfrm>
          <a:prstGeom prst="rect">
            <a:avLst/>
          </a:prstGeom>
        </p:spPr>
      </p:pic>
      <p:pic>
        <p:nvPicPr>
          <p:cNvPr id="9" name="Imagen 8"/>
          <p:cNvPicPr>
            <a:picLocks noChangeAspect="1"/>
          </p:cNvPicPr>
          <p:nvPr/>
        </p:nvPicPr>
        <p:blipFill>
          <a:blip r:embed="rId4"/>
          <a:stretch>
            <a:fillRect/>
          </a:stretch>
        </p:blipFill>
        <p:spPr>
          <a:xfrm>
            <a:off x="5068585" y="3000092"/>
            <a:ext cx="3471092" cy="1648595"/>
          </a:xfrm>
          <a:prstGeom prst="rect">
            <a:avLst/>
          </a:prstGeom>
        </p:spPr>
      </p:pic>
      <p:pic>
        <p:nvPicPr>
          <p:cNvPr id="11" name="Imagen 10"/>
          <p:cNvPicPr>
            <a:picLocks noChangeAspect="1"/>
          </p:cNvPicPr>
          <p:nvPr/>
        </p:nvPicPr>
        <p:blipFill>
          <a:blip r:embed="rId5"/>
          <a:stretch>
            <a:fillRect/>
          </a:stretch>
        </p:blipFill>
        <p:spPr>
          <a:xfrm>
            <a:off x="80895" y="2264935"/>
            <a:ext cx="6253208" cy="579481"/>
          </a:xfrm>
          <a:prstGeom prst="rect">
            <a:avLst/>
          </a:prstGeom>
        </p:spPr>
      </p:pic>
      <p:pic>
        <p:nvPicPr>
          <p:cNvPr id="12" name="Imagen 11"/>
          <p:cNvPicPr>
            <a:picLocks noChangeAspect="1"/>
          </p:cNvPicPr>
          <p:nvPr/>
        </p:nvPicPr>
        <p:blipFill>
          <a:blip r:embed="rId6"/>
          <a:stretch>
            <a:fillRect/>
          </a:stretch>
        </p:blipFill>
        <p:spPr>
          <a:xfrm>
            <a:off x="6334103" y="2393984"/>
            <a:ext cx="5555461" cy="388654"/>
          </a:xfrm>
          <a:prstGeom prst="rect">
            <a:avLst/>
          </a:prstGeom>
        </p:spPr>
      </p:pic>
      <p:pic>
        <p:nvPicPr>
          <p:cNvPr id="14" name="Imagen 13"/>
          <p:cNvPicPr>
            <a:picLocks noChangeAspect="1"/>
          </p:cNvPicPr>
          <p:nvPr/>
        </p:nvPicPr>
        <p:blipFill>
          <a:blip r:embed="rId7"/>
          <a:stretch>
            <a:fillRect/>
          </a:stretch>
        </p:blipFill>
        <p:spPr>
          <a:xfrm>
            <a:off x="79984" y="4790811"/>
            <a:ext cx="4137200" cy="1969307"/>
          </a:xfrm>
          <a:prstGeom prst="rect">
            <a:avLst/>
          </a:prstGeom>
        </p:spPr>
      </p:pic>
      <p:pic>
        <p:nvPicPr>
          <p:cNvPr id="15" name="Imagen 14"/>
          <p:cNvPicPr>
            <a:picLocks noChangeAspect="1"/>
          </p:cNvPicPr>
          <p:nvPr/>
        </p:nvPicPr>
        <p:blipFill>
          <a:blip r:embed="rId8"/>
          <a:stretch>
            <a:fillRect/>
          </a:stretch>
        </p:blipFill>
        <p:spPr>
          <a:xfrm>
            <a:off x="8629591" y="2978405"/>
            <a:ext cx="3562409" cy="1691967"/>
          </a:xfrm>
          <a:prstGeom prst="rect">
            <a:avLst/>
          </a:prstGeom>
        </p:spPr>
      </p:pic>
      <p:pic>
        <p:nvPicPr>
          <p:cNvPr id="17" name="Imagen 16"/>
          <p:cNvPicPr>
            <a:picLocks noChangeAspect="1"/>
          </p:cNvPicPr>
          <p:nvPr/>
        </p:nvPicPr>
        <p:blipFill>
          <a:blip r:embed="rId9"/>
          <a:stretch>
            <a:fillRect/>
          </a:stretch>
        </p:blipFill>
        <p:spPr>
          <a:xfrm>
            <a:off x="4307098" y="4790811"/>
            <a:ext cx="4232579" cy="2014300"/>
          </a:xfrm>
          <a:prstGeom prst="rect">
            <a:avLst/>
          </a:prstGeom>
        </p:spPr>
      </p:pic>
      <p:pic>
        <p:nvPicPr>
          <p:cNvPr id="18" name="Imagen 17"/>
          <p:cNvPicPr>
            <a:picLocks noChangeAspect="1"/>
          </p:cNvPicPr>
          <p:nvPr/>
        </p:nvPicPr>
        <p:blipFill>
          <a:blip r:embed="rId10"/>
          <a:stretch>
            <a:fillRect/>
          </a:stretch>
        </p:blipFill>
        <p:spPr>
          <a:xfrm>
            <a:off x="8629591" y="4835804"/>
            <a:ext cx="3314995" cy="1924314"/>
          </a:xfrm>
          <a:prstGeom prst="rect">
            <a:avLst/>
          </a:prstGeom>
        </p:spPr>
      </p:pic>
    </p:spTree>
    <p:extLst>
      <p:ext uri="{BB962C8B-B14F-4D97-AF65-F5344CB8AC3E}">
        <p14:creationId xmlns:p14="http://schemas.microsoft.com/office/powerpoint/2010/main" val="2216681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CuadroTexto 3"/>
              <p:cNvSpPr txBox="1"/>
              <p:nvPr/>
            </p:nvSpPr>
            <p:spPr>
              <a:xfrm>
                <a:off x="0" y="0"/>
                <a:ext cx="11919098" cy="523220"/>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Para fijar ideas, consideremos dos autofunciones de energía mono-electrónicas</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800" i="1" dirty="0">
                    <a:solidFill>
                      <a:srgbClr val="0000FF"/>
                    </a:solidFill>
                    <a:latin typeface="Times New Roman" panose="02020603050405020304" pitchFamily="18" charset="0"/>
                    <a:cs typeface="Times New Roman" panose="02020603050405020304" pitchFamily="18" charset="0"/>
                  </a:rPr>
                  <a:t>a</a:t>
                </a:r>
                <a:r>
                  <a:rPr lang="es-CL" sz="2800" i="1" baseline="-25000" dirty="0">
                    <a:solidFill>
                      <a:srgbClr val="0000FF"/>
                    </a:solidFill>
                    <a:latin typeface="Times New Roman" panose="02020603050405020304" pitchFamily="18" charset="0"/>
                    <a:cs typeface="Times New Roman" panose="02020603050405020304" pitchFamily="18" charset="0"/>
                  </a:rPr>
                  <a:t> </a:t>
                </a:r>
                <a:r>
                  <a:rPr lang="es-CL" sz="28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800" i="1">
                            <a:solidFill>
                              <a:srgbClr val="0000FF"/>
                            </a:solidFill>
                            <a:latin typeface="Cambria Math" panose="02040503050406030204" pitchFamily="18" charset="0"/>
                          </a:rPr>
                        </m:ctrlPr>
                      </m:accPr>
                      <m:e>
                        <m:r>
                          <m:rPr>
                            <m:sty m:val="p"/>
                          </m:rPr>
                          <a:rPr lang="es-CL" sz="2800">
                            <a:solidFill>
                              <a:srgbClr val="0000FF"/>
                            </a:solidFill>
                            <a:latin typeface="Cambria Math" panose="02040503050406030204" pitchFamily="18" charset="0"/>
                          </a:rPr>
                          <m:t>r</m:t>
                        </m:r>
                      </m:e>
                    </m:acc>
                  </m:oMath>
                </a14:m>
                <a:r>
                  <a:rPr lang="es-CL" sz="2800" dirty="0">
                    <a:solidFill>
                      <a:srgbClr val="0000FF"/>
                    </a:solidFill>
                    <a:latin typeface="Times New Roman" panose="02020603050405020304" pitchFamily="18" charset="0"/>
                    <a:cs typeface="Times New Roman" panose="02020603050405020304" pitchFamily="18" charset="0"/>
                  </a:rPr>
                  <a:t>) y  </a:t>
                </a:r>
                <a:r>
                  <a:rPr lang="es-CL" sz="2800" i="1" dirty="0">
                    <a:solidFill>
                      <a:srgbClr val="0000FF"/>
                    </a:solidFill>
                    <a:latin typeface="Times New Roman" panose="02020603050405020304" pitchFamily="18" charset="0"/>
                    <a:cs typeface="Times New Roman" panose="02020603050405020304" pitchFamily="18" charset="0"/>
                  </a:rPr>
                  <a:t>b</a:t>
                </a:r>
                <a:r>
                  <a:rPr lang="es-CL" sz="2800" i="1" baseline="-25000" dirty="0">
                    <a:solidFill>
                      <a:srgbClr val="0000FF"/>
                    </a:solidFill>
                    <a:latin typeface="Times New Roman" panose="02020603050405020304" pitchFamily="18" charset="0"/>
                    <a:cs typeface="Times New Roman" panose="02020603050405020304" pitchFamily="18" charset="0"/>
                  </a:rPr>
                  <a:t> </a:t>
                </a:r>
                <a:r>
                  <a:rPr lang="es-CL" sz="28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800" i="1">
                            <a:solidFill>
                              <a:srgbClr val="0000FF"/>
                            </a:solidFill>
                            <a:latin typeface="Cambria Math" panose="02040503050406030204" pitchFamily="18" charset="0"/>
                          </a:rPr>
                        </m:ctrlPr>
                      </m:accPr>
                      <m:e>
                        <m:r>
                          <m:rPr>
                            <m:sty m:val="p"/>
                          </m:rPr>
                          <a:rPr lang="es-CL" sz="2800">
                            <a:solidFill>
                              <a:srgbClr val="0000FF"/>
                            </a:solidFill>
                            <a:latin typeface="Cambria Math" panose="02040503050406030204" pitchFamily="18" charset="0"/>
                          </a:rPr>
                          <m:t>r</m:t>
                        </m:r>
                      </m:e>
                    </m:acc>
                  </m:oMath>
                </a14:m>
                <a:r>
                  <a:rPr lang="es-CL" sz="2800" dirty="0">
                    <a:solidFill>
                      <a:srgbClr val="0000FF"/>
                    </a:solidFill>
                    <a:latin typeface="Times New Roman" panose="02020603050405020304" pitchFamily="18" charset="0"/>
                    <a:cs typeface="Times New Roman" panose="02020603050405020304" pitchFamily="18" charset="0"/>
                  </a:rPr>
                  <a:t>):</a:t>
                </a:r>
              </a:p>
            </p:txBody>
          </p:sp>
        </mc:Choice>
        <mc:Fallback xmlns="">
          <p:sp>
            <p:nvSpPr>
              <p:cNvPr id="4" name="CuadroTexto 3"/>
              <p:cNvSpPr txBox="1">
                <a:spLocks noRot="1" noChangeAspect="1" noMove="1" noResize="1" noEditPoints="1" noAdjustHandles="1" noChangeArrowheads="1" noChangeShapeType="1" noTextEdit="1"/>
              </p:cNvSpPr>
              <p:nvPr/>
            </p:nvSpPr>
            <p:spPr>
              <a:xfrm>
                <a:off x="0" y="0"/>
                <a:ext cx="11919098" cy="523220"/>
              </a:xfrm>
              <a:prstGeom prst="rect">
                <a:avLst/>
              </a:prstGeom>
              <a:blipFill rotWithShape="0">
                <a:blip r:embed="rId2"/>
                <a:stretch>
                  <a:fillRect l="-665" t="-11628" b="-31395"/>
                </a:stretch>
              </a:blipFill>
            </p:spPr>
            <p:txBody>
              <a:bodyPr/>
              <a:lstStyle/>
              <a:p>
                <a:r>
                  <a:rPr lang="es-CL">
                    <a:noFill/>
                  </a:rPr>
                  <a:t> </a:t>
                </a:r>
              </a:p>
            </p:txBody>
          </p:sp>
        </mc:Fallback>
      </mc:AlternateContent>
      <p:pic>
        <p:nvPicPr>
          <p:cNvPr id="5" name="Imagen 4"/>
          <p:cNvPicPr>
            <a:picLocks noChangeAspect="1"/>
          </p:cNvPicPr>
          <p:nvPr/>
        </p:nvPicPr>
        <p:blipFill>
          <a:blip r:embed="rId3"/>
          <a:stretch>
            <a:fillRect/>
          </a:stretch>
        </p:blipFill>
        <p:spPr>
          <a:xfrm>
            <a:off x="5715774" y="523220"/>
            <a:ext cx="6353175" cy="838200"/>
          </a:xfrm>
          <a:prstGeom prst="rect">
            <a:avLst/>
          </a:prstGeom>
        </p:spPr>
      </p:pic>
      <p:pic>
        <p:nvPicPr>
          <p:cNvPr id="9" name="Imagen 8"/>
          <p:cNvPicPr>
            <a:picLocks noChangeAspect="1"/>
          </p:cNvPicPr>
          <p:nvPr/>
        </p:nvPicPr>
        <p:blipFill>
          <a:blip r:embed="rId4"/>
          <a:stretch>
            <a:fillRect/>
          </a:stretch>
        </p:blipFill>
        <p:spPr>
          <a:xfrm>
            <a:off x="3562350" y="1956926"/>
            <a:ext cx="8629650" cy="895350"/>
          </a:xfrm>
          <a:prstGeom prst="rect">
            <a:avLst/>
          </a:prstGeom>
        </p:spPr>
      </p:pic>
      <p:pic>
        <p:nvPicPr>
          <p:cNvPr id="10" name="Imagen 9"/>
          <p:cNvPicPr>
            <a:picLocks noChangeAspect="1"/>
          </p:cNvPicPr>
          <p:nvPr/>
        </p:nvPicPr>
        <p:blipFill>
          <a:blip r:embed="rId5"/>
          <a:stretch>
            <a:fillRect/>
          </a:stretch>
        </p:blipFill>
        <p:spPr>
          <a:xfrm>
            <a:off x="0" y="1336690"/>
            <a:ext cx="9486900" cy="547950"/>
          </a:xfrm>
          <a:prstGeom prst="rect">
            <a:avLst/>
          </a:prstGeom>
        </p:spPr>
      </p:pic>
      <p:pic>
        <p:nvPicPr>
          <p:cNvPr id="12" name="Imagen 11"/>
          <p:cNvPicPr>
            <a:picLocks noChangeAspect="1"/>
          </p:cNvPicPr>
          <p:nvPr/>
        </p:nvPicPr>
        <p:blipFill>
          <a:blip r:embed="rId6"/>
          <a:stretch>
            <a:fillRect/>
          </a:stretch>
        </p:blipFill>
        <p:spPr>
          <a:xfrm>
            <a:off x="0" y="2852276"/>
            <a:ext cx="12192000" cy="846793"/>
          </a:xfrm>
          <a:prstGeom prst="rect">
            <a:avLst/>
          </a:prstGeom>
        </p:spPr>
      </p:pic>
      <p:sp>
        <p:nvSpPr>
          <p:cNvPr id="14" name="CuadroTexto 13"/>
          <p:cNvSpPr txBox="1"/>
          <p:nvPr/>
        </p:nvSpPr>
        <p:spPr>
          <a:xfrm>
            <a:off x="0" y="3699069"/>
            <a:ext cx="12068949" cy="1138773"/>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La operación de intercambio simultáneo, de posiciones y spines de los dos electrones debe ser </a:t>
            </a:r>
          </a:p>
          <a:p>
            <a:r>
              <a:rPr lang="es-CL" sz="2200" dirty="0" smtClean="0">
                <a:solidFill>
                  <a:srgbClr val="0000FF"/>
                </a:solidFill>
                <a:latin typeface="Times New Roman" panose="02020603050405020304" pitchFamily="18" charset="0"/>
                <a:cs typeface="Times New Roman" panose="02020603050405020304" pitchFamily="18" charset="0"/>
              </a:rPr>
              <a:t> antisimétrica, pues</a:t>
            </a:r>
          </a:p>
          <a:p>
            <a:r>
              <a:rPr lang="es-CL" sz="2200" dirty="0" smtClean="0">
                <a:solidFill>
                  <a:srgbClr val="0000FF"/>
                </a:solidFill>
                <a:latin typeface="Times New Roman" panose="02020603050405020304" pitchFamily="18" charset="0"/>
                <a:cs typeface="Times New Roman" panose="02020603050405020304" pitchFamily="18" charset="0"/>
              </a:rPr>
              <a:t>ellos son </a:t>
            </a:r>
            <a:r>
              <a:rPr lang="es-CL" sz="2400" i="1" dirty="0" smtClean="0">
                <a:solidFill>
                  <a:srgbClr val="B700FF"/>
                </a:solidFill>
                <a:latin typeface="Times New Roman" panose="02020603050405020304" pitchFamily="18" charset="0"/>
                <a:cs typeface="Times New Roman" panose="02020603050405020304" pitchFamily="18" charset="0"/>
              </a:rPr>
              <a:t>fermiones</a:t>
            </a:r>
            <a:r>
              <a:rPr lang="es-CL" sz="2200" dirty="0" smtClean="0">
                <a:solidFill>
                  <a:srgbClr val="0000FF"/>
                </a:solidFill>
                <a:latin typeface="Times New Roman" panose="02020603050405020304" pitchFamily="18" charset="0"/>
                <a:cs typeface="Times New Roman" panose="02020603050405020304" pitchFamily="18" charset="0"/>
              </a:rPr>
              <a:t>:</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16" name="Imagen 15"/>
          <p:cNvPicPr>
            <a:picLocks noChangeAspect="1"/>
          </p:cNvPicPr>
          <p:nvPr/>
        </p:nvPicPr>
        <p:blipFill>
          <a:blip r:embed="rId7"/>
          <a:stretch>
            <a:fillRect/>
          </a:stretch>
        </p:blipFill>
        <p:spPr>
          <a:xfrm>
            <a:off x="2681675" y="4125515"/>
            <a:ext cx="9387274" cy="937808"/>
          </a:xfrm>
          <a:prstGeom prst="rect">
            <a:avLst/>
          </a:prstGeom>
        </p:spPr>
      </p:pic>
      <p:pic>
        <p:nvPicPr>
          <p:cNvPr id="17" name="Imagen 16"/>
          <p:cNvPicPr>
            <a:picLocks noChangeAspect="1"/>
          </p:cNvPicPr>
          <p:nvPr/>
        </p:nvPicPr>
        <p:blipFill>
          <a:blip r:embed="rId8"/>
          <a:stretch>
            <a:fillRect/>
          </a:stretch>
        </p:blipFill>
        <p:spPr>
          <a:xfrm>
            <a:off x="6096774" y="5063323"/>
            <a:ext cx="5972175" cy="904875"/>
          </a:xfrm>
          <a:prstGeom prst="rect">
            <a:avLst/>
          </a:prstGeom>
        </p:spPr>
      </p:pic>
      <p:sp>
        <p:nvSpPr>
          <p:cNvPr id="19" name="CuadroTexto 18"/>
          <p:cNvSpPr txBox="1"/>
          <p:nvPr/>
        </p:nvSpPr>
        <p:spPr>
          <a:xfrm>
            <a:off x="0" y="5264288"/>
            <a:ext cx="5316279" cy="430887"/>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Esto implica</a:t>
            </a:r>
          </a:p>
        </p:txBody>
      </p:sp>
      <p:sp>
        <p:nvSpPr>
          <p:cNvPr id="20" name="CuadroTexto 19"/>
          <p:cNvSpPr txBox="1"/>
          <p:nvPr/>
        </p:nvSpPr>
        <p:spPr>
          <a:xfrm>
            <a:off x="127591" y="5968198"/>
            <a:ext cx="12064409" cy="1046440"/>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Pero los autoestados del operador de intercambio de spines son también autoestados del spin total del par de electrones:</a:t>
            </a:r>
            <a:endParaRPr lang="es-CL" sz="2200" dirty="0">
              <a:solidFill>
                <a:srgbClr val="0000FF"/>
              </a:solidFill>
              <a:latin typeface="Times New Roman" panose="02020603050405020304" pitchFamily="18" charset="0"/>
              <a:cs typeface="Times New Roman" panose="02020603050405020304" pitchFamily="18" charset="0"/>
            </a:endParaRPr>
          </a:p>
          <a:p>
            <a:endParaRPr lang="es-CL" dirty="0"/>
          </a:p>
        </p:txBody>
      </p:sp>
    </p:spTree>
    <p:extLst>
      <p:ext uri="{BB962C8B-B14F-4D97-AF65-F5344CB8AC3E}">
        <p14:creationId xmlns:p14="http://schemas.microsoft.com/office/powerpoint/2010/main" val="26310198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2195" y="32152"/>
            <a:ext cx="12000215" cy="2554545"/>
          </a:xfrm>
          <a:prstGeom prst="rect">
            <a:avLst/>
          </a:prstGeom>
          <a:noFill/>
        </p:spPr>
        <p:txBody>
          <a:bodyPr wrap="square" rtlCol="0">
            <a:spAutoFit/>
          </a:bodyPr>
          <a:lstStyle/>
          <a:p>
            <a:r>
              <a:rPr lang="es-CL" sz="2000" u="sng" dirty="0" smtClean="0">
                <a:solidFill>
                  <a:srgbClr val="B700FF"/>
                </a:solidFill>
                <a:latin typeface="Times New Roman" panose="02020603050405020304" pitchFamily="18" charset="0"/>
                <a:cs typeface="Times New Roman" panose="02020603050405020304" pitchFamily="18" charset="0"/>
              </a:rPr>
              <a:t>El  Super-Exchange en Compuestos Reales</a:t>
            </a:r>
            <a:r>
              <a:rPr lang="es-CL" sz="2000" dirty="0" smtClean="0">
                <a:solidFill>
                  <a:srgbClr val="B700FF"/>
                </a:solidFill>
                <a:latin typeface="Times New Roman" panose="02020603050405020304" pitchFamily="18" charset="0"/>
                <a:cs typeface="Times New Roman" panose="02020603050405020304" pitchFamily="18" charset="0"/>
              </a:rPr>
              <a:t>- </a:t>
            </a:r>
          </a:p>
          <a:p>
            <a:r>
              <a:rPr lang="es-CL" sz="2000" dirty="0" smtClean="0">
                <a:solidFill>
                  <a:srgbClr val="0000FF"/>
                </a:solidFill>
                <a:latin typeface="Times New Roman" panose="02020603050405020304" pitchFamily="18" charset="0"/>
                <a:cs typeface="Times New Roman" panose="02020603050405020304" pitchFamily="18" charset="0"/>
              </a:rPr>
              <a:t>Para poder estudiar compuestos reales, necesitamos ir más allá de nuestro Hamiltoniano modelo (III-1), muy simplificado; es necesario considerar la degeneración de los orbitales “d” de los metales de transición</a:t>
            </a:r>
            <a:r>
              <a:rPr lang="es-CL" dirty="0" smtClean="0">
                <a:solidFill>
                  <a:srgbClr val="0000FF"/>
                </a:solidFill>
                <a:latin typeface="Times New Roman" panose="02020603050405020304" pitchFamily="18" charset="0"/>
                <a:cs typeface="Times New Roman" panose="02020603050405020304" pitchFamily="18" charset="0"/>
              </a:rPr>
              <a:t>).</a:t>
            </a:r>
            <a:r>
              <a:rPr lang="es-CL" sz="2000" dirty="0" smtClean="0">
                <a:solidFill>
                  <a:srgbClr val="0000FF"/>
                </a:solidFill>
                <a:latin typeface="Times New Roman" panose="02020603050405020304" pitchFamily="18" charset="0"/>
                <a:cs typeface="Times New Roman" panose="02020603050405020304" pitchFamily="18" charset="0"/>
              </a:rPr>
              <a:t> Debemos considerar el caso de </a:t>
            </a:r>
            <a:r>
              <a:rPr lang="es-CL" sz="2000" dirty="0">
                <a:solidFill>
                  <a:srgbClr val="0000FF"/>
                </a:solidFill>
                <a:latin typeface="Times New Roman" panose="02020603050405020304" pitchFamily="18" charset="0"/>
                <a:cs typeface="Times New Roman" panose="02020603050405020304" pitchFamily="18" charset="0"/>
              </a:rPr>
              <a:t>compuestos con dos o más tipos de iones metálicos (sean, asociados a distintos elementos, o bien a distintos estados de valencia o coordinación de igual elemento). Además, el anión ligante entre dos iones metálicos primeros vecinos puede estar alineado con ellos en un punto intermedio. Pero también puede que  el ángulo Metal 1-Anión-Metal 2 difiera de 180°; es típico el caso de un ángulo </a:t>
            </a:r>
            <a:r>
              <a:rPr lang="es-CL" sz="2000" dirty="0" smtClean="0">
                <a:solidFill>
                  <a:srgbClr val="0000FF"/>
                </a:solidFill>
                <a:latin typeface="Times New Roman" panose="02020603050405020304" pitchFamily="18" charset="0"/>
                <a:cs typeface="Times New Roman" panose="02020603050405020304" pitchFamily="18" charset="0"/>
              </a:rPr>
              <a:t>M1--A--M2 </a:t>
            </a:r>
            <a:r>
              <a:rPr lang="es-CL" sz="2000" dirty="0">
                <a:solidFill>
                  <a:srgbClr val="0000FF"/>
                </a:solidFill>
                <a:latin typeface="Times New Roman" panose="02020603050405020304" pitchFamily="18" charset="0"/>
                <a:cs typeface="Times New Roman" panose="02020603050405020304" pitchFamily="18" charset="0"/>
              </a:rPr>
              <a:t>de 90°. </a:t>
            </a:r>
          </a:p>
          <a:p>
            <a:r>
              <a:rPr lang="es-CL" sz="2000" dirty="0">
                <a:solidFill>
                  <a:srgbClr val="0000FF"/>
                </a:solidFill>
                <a:latin typeface="Times New Roman" panose="02020603050405020304" pitchFamily="18" charset="0"/>
                <a:cs typeface="Times New Roman" panose="02020603050405020304" pitchFamily="18" charset="0"/>
              </a:rPr>
              <a:t>En un caso general, la energía de "Super-Exchange" entre dos iones metálicos, digamos  1 y 2, es del </a:t>
            </a:r>
            <a:r>
              <a:rPr lang="es-CL" sz="2000" dirty="0" smtClean="0">
                <a:solidFill>
                  <a:srgbClr val="0000FF"/>
                </a:solidFill>
                <a:latin typeface="Times New Roman" panose="02020603050405020304" pitchFamily="18" charset="0"/>
                <a:cs typeface="Times New Roman" panose="02020603050405020304" pitchFamily="18" charset="0"/>
              </a:rPr>
              <a:t>tipo</a:t>
            </a:r>
            <a:endParaRPr lang="es-CL" sz="2000" dirty="0"/>
          </a:p>
        </p:txBody>
      </p:sp>
      <p:sp>
        <p:nvSpPr>
          <p:cNvPr id="8" name="CuadroTexto 7"/>
          <p:cNvSpPr txBox="1"/>
          <p:nvPr/>
        </p:nvSpPr>
        <p:spPr>
          <a:xfrm>
            <a:off x="0" y="3902892"/>
            <a:ext cx="12192000" cy="104644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No entraremos en detalles; sólo nos apoyaremos en figuras adjuntas para concluir cuando se anulan las transferencias   </a:t>
            </a:r>
            <a:r>
              <a:rPr lang="es-CL" sz="2200" i="1" dirty="0" smtClean="0">
                <a:solidFill>
                  <a:srgbClr val="0000FF"/>
                </a:solidFill>
                <a:latin typeface="Times New Roman" panose="02020603050405020304" pitchFamily="18" charset="0"/>
                <a:cs typeface="Times New Roman" panose="02020603050405020304" pitchFamily="18" charset="0"/>
              </a:rPr>
              <a:t>t</a:t>
            </a:r>
            <a:r>
              <a:rPr lang="es-CL" sz="800" i="1" dirty="0" smtClean="0">
                <a:solidFill>
                  <a:srgbClr val="0000FF"/>
                </a:solidFill>
                <a:latin typeface="Times New Roman" panose="02020603050405020304" pitchFamily="18" charset="0"/>
                <a:cs typeface="Times New Roman" panose="02020603050405020304" pitchFamily="18" charset="0"/>
              </a:rPr>
              <a:t> </a:t>
            </a:r>
            <a:r>
              <a:rPr lang="es-CL" sz="1400" dirty="0" smtClean="0">
                <a:solidFill>
                  <a:srgbClr val="0000FF"/>
                </a:solidFill>
                <a:latin typeface="Times New Roman" panose="02020603050405020304" pitchFamily="18" charset="0"/>
                <a:cs typeface="Times New Roman" panose="02020603050405020304" pitchFamily="18" charset="0"/>
              </a:rPr>
              <a:t>1</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y/o</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i="1" dirty="0" smtClean="0">
                <a:solidFill>
                  <a:srgbClr val="0000FF"/>
                </a:solidFill>
                <a:latin typeface="Times New Roman" panose="02020603050405020304" pitchFamily="18" charset="0"/>
                <a:cs typeface="Times New Roman" panose="02020603050405020304" pitchFamily="18" charset="0"/>
              </a:rPr>
              <a:t>t</a:t>
            </a:r>
            <a:r>
              <a:rPr lang="es-CL" sz="800" dirty="0" smtClean="0">
                <a:solidFill>
                  <a:srgbClr val="0000FF"/>
                </a:solidFill>
                <a:latin typeface="Times New Roman" panose="02020603050405020304" pitchFamily="18" charset="0"/>
                <a:cs typeface="Times New Roman" panose="02020603050405020304" pitchFamily="18" charset="0"/>
              </a:rPr>
              <a:t> </a:t>
            </a:r>
            <a:r>
              <a:rPr lang="es-CL" sz="1400" dirty="0">
                <a:solidFill>
                  <a:srgbClr val="0000FF"/>
                </a:solidFill>
                <a:latin typeface="Times New Roman" panose="02020603050405020304" pitchFamily="18" charset="0"/>
                <a:cs typeface="Times New Roman" panose="02020603050405020304" pitchFamily="18" charset="0"/>
              </a:rPr>
              <a:t>2.</a:t>
            </a:r>
            <a:r>
              <a:rPr lang="es-CL" sz="2000" dirty="0" smtClean="0">
                <a:solidFill>
                  <a:srgbClr val="0000FF"/>
                </a:solidFill>
                <a:latin typeface="Times New Roman" panose="02020603050405020304" pitchFamily="18" charset="0"/>
                <a:cs typeface="Times New Roman" panose="02020603050405020304" pitchFamily="18" charset="0"/>
              </a:rPr>
              <a:t> Lo último acorde a la simetría del producto {orbital </a:t>
            </a:r>
            <a:r>
              <a:rPr lang="es-CL" sz="2000" i="1" dirty="0" smtClean="0">
                <a:solidFill>
                  <a:srgbClr val="0000FF"/>
                </a:solidFill>
                <a:latin typeface="Times New Roman" panose="02020603050405020304" pitchFamily="18" charset="0"/>
                <a:cs typeface="Times New Roman" panose="02020603050405020304" pitchFamily="18" charset="0"/>
              </a:rPr>
              <a:t>d, </a:t>
            </a:r>
            <a:r>
              <a:rPr lang="es-CL" sz="2000" dirty="0" smtClean="0">
                <a:solidFill>
                  <a:srgbClr val="0000FF"/>
                </a:solidFill>
                <a:latin typeface="Times New Roman" panose="02020603050405020304" pitchFamily="18" charset="0"/>
                <a:cs typeface="Times New Roman" panose="02020603050405020304" pitchFamily="18" charset="0"/>
              </a:rPr>
              <a:t>metal}--{orbital </a:t>
            </a:r>
            <a:r>
              <a:rPr lang="es-CL" sz="2000" i="1" dirty="0" smtClean="0">
                <a:solidFill>
                  <a:srgbClr val="0000FF"/>
                </a:solidFill>
                <a:latin typeface="Times New Roman" panose="02020603050405020304" pitchFamily="18" charset="0"/>
                <a:cs typeface="Times New Roman" panose="02020603050405020304" pitchFamily="18" charset="0"/>
              </a:rPr>
              <a:t>p, </a:t>
            </a:r>
            <a:r>
              <a:rPr lang="es-CL" sz="2000" dirty="0" smtClean="0">
                <a:solidFill>
                  <a:srgbClr val="0000FF"/>
                </a:solidFill>
                <a:latin typeface="Times New Roman" panose="02020603050405020304" pitchFamily="18" charset="0"/>
                <a:cs typeface="Times New Roman" panose="02020603050405020304" pitchFamily="18" charset="0"/>
              </a:rPr>
              <a:t>anión}. A partir de un análisis de este tipo podemos justificar las “Reglas de Goodenough-Kanamori”, que listamos a continuación:</a:t>
            </a:r>
            <a:endParaRPr lang="es-CL" sz="1400" dirty="0">
              <a:solidFill>
                <a:srgbClr val="0000FF"/>
              </a:solidFill>
              <a:latin typeface="Times New Roman" panose="02020603050405020304" pitchFamily="18" charset="0"/>
              <a:cs typeface="Times New Roman" panose="02020603050405020304" pitchFamily="18" charset="0"/>
            </a:endParaRPr>
          </a:p>
        </p:txBody>
      </p:sp>
      <p:sp>
        <p:nvSpPr>
          <p:cNvPr id="10" name="CuadroTexto 9"/>
          <p:cNvSpPr txBox="1"/>
          <p:nvPr/>
        </p:nvSpPr>
        <p:spPr>
          <a:xfrm>
            <a:off x="82193" y="5247138"/>
            <a:ext cx="11835827" cy="1211614"/>
          </a:xfrm>
          <a:prstGeom prst="rect">
            <a:avLst/>
          </a:prstGeom>
          <a:noFill/>
        </p:spPr>
        <p:txBody>
          <a:bodyPr wrap="square" rtlCol="0">
            <a:spAutoFit/>
          </a:bodyPr>
          <a:lstStyle/>
          <a:p>
            <a:pPr>
              <a:lnSpc>
                <a:spcPct val="115000"/>
              </a:lnSpc>
              <a:spcAft>
                <a:spcPts val="1000"/>
              </a:spcAft>
            </a:pPr>
            <a:r>
              <a:rPr lang="es-CL" sz="2000" u="dbl" dirty="0">
                <a:latin typeface="Times New Roman" panose="02020603050405020304" pitchFamily="18" charset="0"/>
                <a:ea typeface="Calibri" panose="020F0502020204030204" pitchFamily="34" charset="0"/>
                <a:cs typeface="Times New Roman" panose="02020603050405020304" pitchFamily="18" charset="0"/>
              </a:rPr>
              <a:t>Reglas de Goodenough- Kanamori-</a:t>
            </a:r>
            <a:endParaRPr lang="es-CL" sz="105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s-CL" dirty="0">
                <a:latin typeface="Times New Roman" panose="02020603050405020304" pitchFamily="18" charset="0"/>
                <a:ea typeface="Calibri" panose="020F0502020204030204" pitchFamily="34" charset="0"/>
                <a:cs typeface="Times New Roman" panose="02020603050405020304" pitchFamily="18" charset="0"/>
              </a:rPr>
              <a:t>Consideremos un compuesto en base a metales de la primera fila de metales de transición (Ti, V, Cr, Mn, Fe, Co, Ni, Cu). Nos concentramos en dos iones metálicos primeros vecinos, conectados entre sí por un anión-puente intermedio</a:t>
            </a:r>
            <a:r>
              <a:rPr lang="es-CL" dirty="0" smtClean="0">
                <a:latin typeface="Times New Roman" panose="02020603050405020304" pitchFamily="18" charset="0"/>
                <a:ea typeface="Calibri" panose="020F0502020204030204" pitchFamily="34" charset="0"/>
                <a:cs typeface="Times New Roman" panose="02020603050405020304" pitchFamily="18" charset="0"/>
              </a:rPr>
              <a:t>. </a:t>
            </a:r>
            <a:endParaRPr lang="es-CL"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3217237" y="2639269"/>
            <a:ext cx="8441363" cy="1291674"/>
          </a:xfrm>
          <a:prstGeom prst="rect">
            <a:avLst/>
          </a:prstGeom>
        </p:spPr>
      </p:pic>
    </p:spTree>
    <p:extLst>
      <p:ext uri="{BB962C8B-B14F-4D97-AF65-F5344CB8AC3E}">
        <p14:creationId xmlns:p14="http://schemas.microsoft.com/office/powerpoint/2010/main" val="6112139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31005" y="2394450"/>
            <a:ext cx="8944510" cy="2428357"/>
          </a:xfrm>
          <a:prstGeom prst="rect">
            <a:avLst/>
          </a:prstGeom>
        </p:spPr>
        <p:txBody>
          <a:bodyPr wrap="square">
            <a:spAutoFit/>
          </a:bodyPr>
          <a:lstStyle/>
          <a:p>
            <a:pPr>
              <a:lnSpc>
                <a:spcPct val="115000"/>
              </a:lnSpc>
              <a:spcAft>
                <a:spcPts val="1000"/>
              </a:spcAft>
            </a:pP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Esta equivalencia significa que comparten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la configuración (3</a:t>
            </a:r>
            <a:r>
              <a:rPr lang="es-CL" sz="22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r>
              <a:rPr lang="es-CL" sz="2200" baseline="30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N</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ambos con igual </a:t>
            </a: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 y además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tienen orbitales externos de “igual simetría”. P.ej. ambos tienen orbitales T</a:t>
            </a:r>
            <a:r>
              <a:rPr lang="es-CL" sz="2200"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2g</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t>
            </a:r>
            <a:r>
              <a:rPr lang="es-CL" sz="2200" i="1"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x </a:t>
            </a:r>
            <a:r>
              <a:rPr lang="es-CL" sz="2200" i="1" baseline="-250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y </a:t>
            </a:r>
            <a:r>
              <a:rPr lang="es-CL" sz="22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t>
            </a:r>
            <a:r>
              <a:rPr lang="es-CL" sz="2200" i="1"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y  </a:t>
            </a:r>
            <a:r>
              <a:rPr lang="es-CL" sz="2200" i="1" baseline="-250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z </a:t>
            </a:r>
            <a:r>
              <a:rPr lang="es-CL" sz="22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t>
            </a:r>
            <a:r>
              <a:rPr lang="es-CL" sz="2200" i="1"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z </a:t>
            </a:r>
            <a:r>
              <a:rPr lang="es-CL" sz="2200" i="1" baseline="-250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x </a:t>
            </a:r>
            <a:r>
              <a:rPr lang="es-CL" sz="22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o alternativamente, ambos tienen orbitales </a:t>
            </a: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E</a:t>
            </a:r>
            <a:r>
              <a:rPr lang="es-CL" sz="2200" baseline="-250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i="1"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d</a:t>
            </a:r>
            <a:r>
              <a:rPr lang="es-CL" sz="2200" i="1" baseline="-250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a:t>
            </a:r>
            <a:r>
              <a:rPr lang="es-CL" sz="2200" i="1"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x</a:t>
            </a:r>
            <a:r>
              <a:rPr lang="es-CL" sz="2200" baseline="300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2</a:t>
            </a:r>
            <a:r>
              <a:rPr lang="es-CL" sz="2200" i="1" dirty="0">
                <a:solidFill>
                  <a:srgbClr val="9933FF"/>
                </a:solidFill>
                <a:latin typeface="Times New Roman" panose="02020603050405020304" pitchFamily="18" charset="0"/>
                <a:ea typeface="Calibri" panose="020F0502020204030204" pitchFamily="34" charset="0"/>
                <a:cs typeface="Times New Roman" panose="02020603050405020304" pitchFamily="18" charset="0"/>
                <a:sym typeface="Mathematica1" panose="05000502060100000001" pitchFamily="2" charset="2"/>
              </a:rPr>
              <a:t></a:t>
            </a:r>
            <a:r>
              <a:rPr lang="es-CL" sz="2200" i="1"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 y</a:t>
            </a:r>
            <a:r>
              <a:rPr lang="es-CL" sz="2200" baseline="300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2</a:t>
            </a:r>
            <a:r>
              <a:rPr lang="es-CL" sz="22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a:t>
            </a:r>
            <a:r>
              <a:rPr lang="es-CL" sz="2200" i="1"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 d</a:t>
            </a:r>
            <a:r>
              <a:rPr lang="es-CL" sz="2200" i="1" baseline="-250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a:t>
            </a:r>
            <a:r>
              <a:rPr lang="es-CL" sz="2200" i="1"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z</a:t>
            </a:r>
            <a:r>
              <a:rPr lang="es-CL" sz="2200" baseline="300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 2</a:t>
            </a:r>
            <a:r>
              <a:rPr lang="es-CL" sz="2200" dirty="0">
                <a:solidFill>
                  <a:srgbClr val="9933FF"/>
                </a:solidFill>
                <a:latin typeface="Times New Roman" panose="02020603050405020304" pitchFamily="18" charset="0"/>
                <a:ea typeface="Calibri" panose="020F0502020204030204" pitchFamily="34" charset="0"/>
                <a:cs typeface="Times New Roman" panose="02020603050405020304" pitchFamily="18" charset="0"/>
              </a:rPr>
              <a:t>}</a:t>
            </a:r>
            <a:r>
              <a:rPr lang="es-CL" sz="2200" dirty="0">
                <a:latin typeface="Times New Roman" panose="02020603050405020304" pitchFamily="18" charset="0"/>
                <a:ea typeface="Calibri" panose="020F0502020204030204" pitchFamily="34" charset="0"/>
                <a:cs typeface="Times New Roman" panose="02020603050405020304" pitchFamily="18" charset="0"/>
              </a:rPr>
              <a:t>.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En tal caso </a:t>
            </a: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el Super-intercambio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es no nulo, </a:t>
            </a:r>
            <a:r>
              <a:rPr lang="es-CL" sz="2200"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J</a:t>
            </a:r>
            <a:r>
              <a:rPr lang="es-CL" sz="2200"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s-e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0</a:t>
            </a: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Al dominar esta contribución “cinética” sobre la Interacción de Intercambio por el “hueco de correlación de Pauli”, tenemos</a:t>
            </a:r>
            <a:endParaRPr lang="es-CL" sz="22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219116" y="5132345"/>
            <a:ext cx="7748988" cy="1010159"/>
          </a:xfrm>
          <a:prstGeom prst="rect">
            <a:avLst/>
          </a:prstGeom>
          <a:noFill/>
          <a:ln>
            <a:noFill/>
          </a:ln>
        </p:spPr>
      </p:pic>
      <p:sp>
        <p:nvSpPr>
          <p:cNvPr id="3" name="CuadroTexto 2"/>
          <p:cNvSpPr txBox="1"/>
          <p:nvPr/>
        </p:nvSpPr>
        <p:spPr>
          <a:xfrm>
            <a:off x="631005" y="746403"/>
            <a:ext cx="9201364" cy="1123493"/>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Tomemos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el caso donde Metal-Anión-Metal están alineados (ángulo </a:t>
            </a: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Metal-Anión-Metal}=180°); </a:t>
            </a: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ambos </a:t>
            </a:r>
            <a:r>
              <a:rPr lang="es-CL"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cationes tienen coordinación octaédrica, y son equivalentes entre sí. </a:t>
            </a:r>
            <a:endParaRPr lang="es-CL" dirty="0"/>
          </a:p>
        </p:txBody>
      </p:sp>
      <p:sp>
        <p:nvSpPr>
          <p:cNvPr id="6" name="CuadroTexto 5"/>
          <p:cNvSpPr txBox="1"/>
          <p:nvPr/>
        </p:nvSpPr>
        <p:spPr>
          <a:xfrm>
            <a:off x="780836" y="113016"/>
            <a:ext cx="6154220" cy="523220"/>
          </a:xfrm>
          <a:prstGeom prst="rect">
            <a:avLst/>
          </a:prstGeom>
          <a:noFill/>
        </p:spPr>
        <p:txBody>
          <a:bodyPr wrap="square" rtlCol="0">
            <a:spAutoFit/>
          </a:bodyPr>
          <a:lstStyle/>
          <a:p>
            <a:r>
              <a:rPr lang="es-CL" sz="2800" u="sng" dirty="0">
                <a:latin typeface="Times New Roman" panose="02020603050405020304" pitchFamily="18" charset="0"/>
                <a:ea typeface="Calibri" panose="020F0502020204030204" pitchFamily="34" charset="0"/>
                <a:cs typeface="Times New Roman" panose="02020603050405020304" pitchFamily="18" charset="0"/>
              </a:rPr>
              <a:t>Regla  I de Goodenough-Kanamori-</a:t>
            </a:r>
            <a:endParaRPr lang="es-CL" sz="2800" dirty="0"/>
          </a:p>
        </p:txBody>
      </p:sp>
    </p:spTree>
    <p:extLst>
      <p:ext uri="{BB962C8B-B14F-4D97-AF65-F5344CB8AC3E}">
        <p14:creationId xmlns:p14="http://schemas.microsoft.com/office/powerpoint/2010/main" val="3491871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09285" y="700812"/>
            <a:ext cx="12000522" cy="4966218"/>
          </a:xfrm>
          <a:prstGeom prst="rect">
            <a:avLst/>
          </a:prstGeom>
        </p:spPr>
      </p:pic>
    </p:spTree>
    <p:extLst>
      <p:ext uri="{BB962C8B-B14F-4D97-AF65-F5344CB8AC3E}">
        <p14:creationId xmlns:p14="http://schemas.microsoft.com/office/powerpoint/2010/main" val="4203880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657546" y="898292"/>
            <a:ext cx="9411127" cy="2616101"/>
          </a:xfrm>
          <a:prstGeom prst="rect">
            <a:avLst/>
          </a:prstGeom>
        </p:spPr>
        <p:txBody>
          <a:bodyPr wrap="square">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Si </a:t>
            </a:r>
            <a:r>
              <a:rPr lang="es-CL" sz="2200" dirty="0">
                <a:solidFill>
                  <a:srgbClr val="0000FF"/>
                </a:solidFill>
                <a:latin typeface="Times New Roman" panose="02020603050405020304" pitchFamily="18" charset="0"/>
                <a:cs typeface="Times New Roman" panose="02020603050405020304" pitchFamily="18" charset="0"/>
              </a:rPr>
              <a:t>Metal-Anión-Metal están alineados, ángulo</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{M-A-M}</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 180°). Ambos cationes con coordinación octaédrica. Pero ahora ambos iones no son equivalentes; p.ej. uno de ellos es (3</a:t>
            </a:r>
            <a:r>
              <a:rPr lang="es-CL" sz="2200" i="1" dirty="0">
                <a:solidFill>
                  <a:srgbClr val="0000FF"/>
                </a:solidFill>
                <a:latin typeface="Times New Roman" panose="02020603050405020304" pitchFamily="18" charset="0"/>
                <a:cs typeface="Times New Roman" panose="02020603050405020304" pitchFamily="18" charset="0"/>
              </a:rPr>
              <a:t>d</a:t>
            </a:r>
            <a:r>
              <a:rPr lang="es-CL" sz="2200" dirty="0">
                <a:solidFill>
                  <a:srgbClr val="0000FF"/>
                </a:solidFill>
                <a:latin typeface="Times New Roman" panose="02020603050405020304" pitchFamily="18" charset="0"/>
                <a:cs typeface="Times New Roman" panose="02020603050405020304" pitchFamily="18" charset="0"/>
              </a:rPr>
              <a:t>)</a:t>
            </a:r>
            <a:r>
              <a:rPr lang="es-CL" sz="2200" baseline="30000" dirty="0">
                <a:solidFill>
                  <a:srgbClr val="0000FF"/>
                </a:solidFill>
                <a:latin typeface="Times New Roman" panose="02020603050405020304" pitchFamily="18" charset="0"/>
                <a:cs typeface="Times New Roman" panose="02020603050405020304" pitchFamily="18" charset="0"/>
              </a:rPr>
              <a:t> N</a:t>
            </a:r>
            <a:r>
              <a:rPr lang="es-CL" sz="2200" dirty="0">
                <a:solidFill>
                  <a:srgbClr val="0000FF"/>
                </a:solidFill>
                <a:latin typeface="Times New Roman" panose="02020603050405020304" pitchFamily="18" charset="0"/>
                <a:cs typeface="Times New Roman" panose="02020603050405020304" pitchFamily="18" charset="0"/>
              </a:rPr>
              <a:t>, N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3, con orbitales  T</a:t>
            </a:r>
            <a:r>
              <a:rPr lang="es-CL" sz="2200" baseline="-25000" dirty="0">
                <a:solidFill>
                  <a:srgbClr val="0000FF"/>
                </a:solidFill>
                <a:latin typeface="Times New Roman" panose="02020603050405020304" pitchFamily="18" charset="0"/>
                <a:cs typeface="Times New Roman" panose="02020603050405020304" pitchFamily="18" charset="0"/>
              </a:rPr>
              <a:t>2g</a:t>
            </a:r>
            <a:r>
              <a:rPr lang="es-CL" sz="2200" dirty="0">
                <a:solidFill>
                  <a:srgbClr val="0000FF"/>
                </a:solidFill>
                <a:latin typeface="Times New Roman" panose="02020603050405020304" pitchFamily="18" charset="0"/>
                <a:cs typeface="Times New Roman" panose="02020603050405020304" pitchFamily="18" charset="0"/>
              </a:rPr>
              <a:t>:</a:t>
            </a:r>
            <a:r>
              <a:rPr lang="es-CL" dirty="0">
                <a:solidFill>
                  <a:srgbClr val="0000FF"/>
                </a:solidFill>
                <a:latin typeface="Times New Roman" panose="02020603050405020304" pitchFamily="18" charset="0"/>
                <a:cs typeface="Times New Roman" panose="02020603050405020304" pitchFamily="18" charset="0"/>
              </a:rPr>
              <a:t> </a:t>
            </a:r>
            <a:r>
              <a:rPr lang="es-CL" dirty="0" smtClean="0">
                <a:solidFill>
                  <a:srgbClr val="0000FF"/>
                </a:solidFill>
                <a:latin typeface="Times New Roman" panose="02020603050405020304" pitchFamily="18" charset="0"/>
                <a:cs typeface="Times New Roman" panose="02020603050405020304" pitchFamily="18" charset="0"/>
              </a:rPr>
              <a:t>  </a:t>
            </a:r>
            <a:r>
              <a:rPr lang="es-CL" sz="2400" i="1" dirty="0" smtClean="0">
                <a:solidFill>
                  <a:srgbClr val="B700FF"/>
                </a:solidFill>
                <a:latin typeface="Times New Roman" panose="02020603050405020304" pitchFamily="18" charset="0"/>
                <a:cs typeface="Times New Roman" panose="02020603050405020304" pitchFamily="18" charset="0"/>
              </a:rPr>
              <a:t>d</a:t>
            </a:r>
            <a:r>
              <a:rPr lang="es-CL" sz="2000" i="1" baseline="-25000" dirty="0" smtClean="0">
                <a:solidFill>
                  <a:srgbClr val="B700FF"/>
                </a:solidFill>
                <a:latin typeface="Times New Roman" panose="02020603050405020304" pitchFamily="18" charset="0"/>
                <a:cs typeface="Times New Roman" panose="02020603050405020304" pitchFamily="18" charset="0"/>
              </a:rPr>
              <a:t> </a:t>
            </a:r>
            <a:r>
              <a:rPr lang="es-CL" sz="2200" i="1" baseline="-25000" dirty="0">
                <a:solidFill>
                  <a:srgbClr val="B700FF"/>
                </a:solidFill>
                <a:latin typeface="Times New Roman" panose="02020603050405020304" pitchFamily="18" charset="0"/>
                <a:cs typeface="Times New Roman" panose="02020603050405020304" pitchFamily="18" charset="0"/>
              </a:rPr>
              <a:t>x y</a:t>
            </a:r>
            <a:r>
              <a:rPr lang="es-CL" sz="2000" i="1" baseline="-25000" dirty="0">
                <a:solidFill>
                  <a:srgbClr val="B700FF"/>
                </a:solidFill>
                <a:latin typeface="Times New Roman" panose="02020603050405020304" pitchFamily="18" charset="0"/>
                <a:cs typeface="Times New Roman" panose="02020603050405020304" pitchFamily="18" charset="0"/>
              </a:rPr>
              <a:t> </a:t>
            </a:r>
            <a:r>
              <a:rPr lang="es-CL" sz="2000" i="1" dirty="0">
                <a:solidFill>
                  <a:srgbClr val="0000FF"/>
                </a:solidFill>
                <a:latin typeface="Times New Roman" panose="02020603050405020304" pitchFamily="18" charset="0"/>
                <a:cs typeface="Times New Roman" panose="02020603050405020304" pitchFamily="18" charset="0"/>
              </a:rPr>
              <a:t>,</a:t>
            </a:r>
            <a:r>
              <a:rPr lang="es-CL" sz="2000" i="1" dirty="0">
                <a:solidFill>
                  <a:srgbClr val="B700FF"/>
                </a:solidFill>
                <a:latin typeface="Times New Roman" panose="02020603050405020304" pitchFamily="18" charset="0"/>
                <a:cs typeface="Times New Roman" panose="02020603050405020304" pitchFamily="18" charset="0"/>
              </a:rPr>
              <a:t> </a:t>
            </a:r>
            <a:r>
              <a:rPr lang="es-CL" sz="2400" i="1" dirty="0">
                <a:solidFill>
                  <a:srgbClr val="B700FF"/>
                </a:solidFill>
                <a:latin typeface="Times New Roman" panose="02020603050405020304" pitchFamily="18" charset="0"/>
                <a:cs typeface="Times New Roman" panose="02020603050405020304" pitchFamily="18" charset="0"/>
              </a:rPr>
              <a:t>d</a:t>
            </a:r>
            <a:r>
              <a:rPr lang="es-CL" sz="2000" i="1" baseline="-25000" dirty="0">
                <a:solidFill>
                  <a:srgbClr val="B700FF"/>
                </a:solidFill>
                <a:latin typeface="Times New Roman" panose="02020603050405020304" pitchFamily="18" charset="0"/>
                <a:cs typeface="Times New Roman" panose="02020603050405020304" pitchFamily="18" charset="0"/>
              </a:rPr>
              <a:t> </a:t>
            </a:r>
            <a:r>
              <a:rPr lang="es-CL" sz="2200" i="1" baseline="-25000" dirty="0">
                <a:solidFill>
                  <a:srgbClr val="B700FF"/>
                </a:solidFill>
                <a:latin typeface="Times New Roman" panose="02020603050405020304" pitchFamily="18" charset="0"/>
                <a:cs typeface="Times New Roman" panose="02020603050405020304" pitchFamily="18" charset="0"/>
              </a:rPr>
              <a:t>y  z</a:t>
            </a:r>
            <a:r>
              <a:rPr lang="es-CL" sz="2000" i="1" baseline="-25000" dirty="0">
                <a:solidFill>
                  <a:srgbClr val="B700FF"/>
                </a:solidFill>
                <a:latin typeface="Times New Roman" panose="02020603050405020304" pitchFamily="18" charset="0"/>
                <a:cs typeface="Times New Roman" panose="02020603050405020304" pitchFamily="18" charset="0"/>
              </a:rPr>
              <a:t> </a:t>
            </a:r>
            <a:r>
              <a:rPr lang="es-CL" sz="2000" i="1" dirty="0">
                <a:solidFill>
                  <a:srgbClr val="0000FF"/>
                </a:solidFill>
                <a:latin typeface="Times New Roman" panose="02020603050405020304" pitchFamily="18" charset="0"/>
                <a:cs typeface="Times New Roman" panose="02020603050405020304" pitchFamily="18" charset="0"/>
              </a:rPr>
              <a:t>,</a:t>
            </a:r>
            <a:r>
              <a:rPr lang="es-CL" sz="2000" i="1" dirty="0">
                <a:solidFill>
                  <a:srgbClr val="B700FF"/>
                </a:solidFill>
                <a:latin typeface="Times New Roman" panose="02020603050405020304" pitchFamily="18" charset="0"/>
                <a:cs typeface="Times New Roman" panose="02020603050405020304" pitchFamily="18" charset="0"/>
              </a:rPr>
              <a:t> </a:t>
            </a:r>
            <a:r>
              <a:rPr lang="es-CL" sz="2400" i="1" dirty="0">
                <a:solidFill>
                  <a:srgbClr val="B700FF"/>
                </a:solidFill>
                <a:latin typeface="Times New Roman" panose="02020603050405020304" pitchFamily="18" charset="0"/>
                <a:cs typeface="Times New Roman" panose="02020603050405020304" pitchFamily="18" charset="0"/>
              </a:rPr>
              <a:t>d</a:t>
            </a:r>
            <a:r>
              <a:rPr lang="es-CL" sz="2000" i="1" baseline="-25000" dirty="0">
                <a:solidFill>
                  <a:srgbClr val="B700FF"/>
                </a:solidFill>
                <a:latin typeface="Times New Roman" panose="02020603050405020304" pitchFamily="18" charset="0"/>
                <a:cs typeface="Times New Roman" panose="02020603050405020304" pitchFamily="18" charset="0"/>
              </a:rPr>
              <a:t> </a:t>
            </a:r>
            <a:r>
              <a:rPr lang="es-CL" sz="2200" i="1" baseline="-25000" dirty="0">
                <a:solidFill>
                  <a:srgbClr val="B700FF"/>
                </a:solidFill>
                <a:latin typeface="Times New Roman" panose="02020603050405020304" pitchFamily="18" charset="0"/>
                <a:cs typeface="Times New Roman" panose="02020603050405020304" pitchFamily="18" charset="0"/>
              </a:rPr>
              <a:t>z x</a:t>
            </a:r>
            <a:r>
              <a:rPr lang="es-CL" sz="2000" i="1" baseline="-25000" dirty="0">
                <a:solidFill>
                  <a:srgbClr val="B7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t>
            </a:r>
            <a:r>
              <a:rPr lang="es-CL" sz="2200" dirty="0" smtClean="0">
                <a:solidFill>
                  <a:srgbClr val="0000FF"/>
                </a:solidFill>
                <a:latin typeface="Times New Roman" panose="02020603050405020304" pitchFamily="18" charset="0"/>
                <a:cs typeface="Times New Roman" panose="02020603050405020304" pitchFamily="18" charset="0"/>
              </a:rPr>
              <a:t>  Pero </a:t>
            </a:r>
            <a:r>
              <a:rPr lang="es-CL" sz="2200" dirty="0">
                <a:solidFill>
                  <a:srgbClr val="0000FF"/>
                </a:solidFill>
                <a:latin typeface="Times New Roman" panose="02020603050405020304" pitchFamily="18" charset="0"/>
                <a:cs typeface="Times New Roman" panose="02020603050405020304" pitchFamily="18" charset="0"/>
              </a:rPr>
              <a:t>el otro ion </a:t>
            </a:r>
            <a:r>
              <a:rPr lang="es-CL" sz="2200" dirty="0" smtClean="0">
                <a:solidFill>
                  <a:srgbClr val="0000FF"/>
                </a:solidFill>
                <a:latin typeface="Times New Roman" panose="02020603050405020304" pitchFamily="18" charset="0"/>
                <a:cs typeface="Times New Roman" panose="02020603050405020304" pitchFamily="18" charset="0"/>
              </a:rPr>
              <a:t>es</a:t>
            </a:r>
            <a:r>
              <a:rPr lang="es-CL"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200" dirty="0">
                <a:solidFill>
                  <a:srgbClr val="0000FF"/>
                </a:solidFill>
                <a:latin typeface="Times New Roman" panose="02020603050405020304" pitchFamily="18" charset="0"/>
                <a:cs typeface="Times New Roman" panose="02020603050405020304" pitchFamily="18" charset="0"/>
              </a:rPr>
              <a:t>3</a:t>
            </a:r>
            <a:r>
              <a:rPr lang="es-CL" sz="2200" i="1" dirty="0">
                <a:solidFill>
                  <a:srgbClr val="0000FF"/>
                </a:solidFill>
                <a:latin typeface="Times New Roman" panose="02020603050405020304" pitchFamily="18" charset="0"/>
                <a:cs typeface="Times New Roman" panose="02020603050405020304" pitchFamily="18" charset="0"/>
              </a:rPr>
              <a:t>d</a:t>
            </a:r>
            <a:r>
              <a:rPr lang="es-CL" sz="2200" dirty="0">
                <a:solidFill>
                  <a:srgbClr val="0000FF"/>
                </a:solidFill>
                <a:latin typeface="Times New Roman" panose="02020603050405020304" pitchFamily="18" charset="0"/>
                <a:cs typeface="Times New Roman" panose="02020603050405020304" pitchFamily="18" charset="0"/>
              </a:rPr>
              <a:t>)</a:t>
            </a:r>
            <a:r>
              <a:rPr lang="es-CL" sz="2200" baseline="30000" dirty="0">
                <a:solidFill>
                  <a:srgbClr val="0000FF"/>
                </a:solidFill>
                <a:latin typeface="Times New Roman" panose="02020603050405020304" pitchFamily="18" charset="0"/>
                <a:cs typeface="Times New Roman" panose="02020603050405020304" pitchFamily="18" charset="0"/>
              </a:rPr>
              <a:t> Ñ</a:t>
            </a:r>
            <a:r>
              <a:rPr lang="es-CL" sz="2200"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 Ñ </a:t>
            </a:r>
            <a:r>
              <a:rPr lang="es-CL" sz="2200" dirty="0">
                <a:solidFill>
                  <a:srgbClr val="0000FF"/>
                </a:solidFill>
                <a:latin typeface="Times New Roman" panose="02020603050405020304" pitchFamily="18" charset="0"/>
                <a:cs typeface="Times New Roman" panose="02020603050405020304" pitchFamily="18" charset="0"/>
              </a:rPr>
              <a:t>= 8, 9, </a:t>
            </a:r>
            <a:r>
              <a:rPr lang="es-CL" sz="2200" dirty="0" smtClean="0">
                <a:solidFill>
                  <a:srgbClr val="0000FF"/>
                </a:solidFill>
                <a:latin typeface="Times New Roman" panose="02020603050405020304" pitchFamily="18" charset="0"/>
                <a:cs typeface="Times New Roman" panose="02020603050405020304" pitchFamily="18" charset="0"/>
              </a:rPr>
              <a:t> con </a:t>
            </a:r>
            <a:r>
              <a:rPr lang="es-CL" sz="2200" dirty="0">
                <a:solidFill>
                  <a:srgbClr val="0000FF"/>
                </a:solidFill>
                <a:latin typeface="Times New Roman" panose="02020603050405020304" pitchFamily="18" charset="0"/>
                <a:cs typeface="Times New Roman" panose="02020603050405020304" pitchFamily="18" charset="0"/>
              </a:rPr>
              <a:t>orbitales </a:t>
            </a:r>
            <a:r>
              <a:rPr lang="es-CL" sz="2200" dirty="0" smtClean="0">
                <a:solidFill>
                  <a:srgbClr val="0000FF"/>
                </a:solidFill>
                <a:latin typeface="Times New Roman" panose="02020603050405020304" pitchFamily="18" charset="0"/>
                <a:cs typeface="Times New Roman" panose="02020603050405020304" pitchFamily="18" charset="0"/>
              </a:rPr>
              <a:t> E</a:t>
            </a:r>
            <a:r>
              <a:rPr lang="es-CL" baseline="-25000" dirty="0" smtClean="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g</a:t>
            </a:r>
            <a:r>
              <a:rPr lang="es-CL" sz="2000" dirty="0">
                <a:solidFill>
                  <a:srgbClr val="0000FF"/>
                </a:solidFill>
                <a:latin typeface="Times New Roman" panose="02020603050405020304" pitchFamily="18" charset="0"/>
                <a:cs typeface="Times New Roman" panose="02020603050405020304" pitchFamily="18" charset="0"/>
              </a:rPr>
              <a:t>:</a:t>
            </a:r>
            <a:r>
              <a:rPr lang="es-CL" dirty="0">
                <a:solidFill>
                  <a:srgbClr val="0000FF"/>
                </a:solidFill>
                <a:latin typeface="Times New Roman" panose="02020603050405020304" pitchFamily="18" charset="0"/>
                <a:cs typeface="Times New Roman" panose="02020603050405020304" pitchFamily="18" charset="0"/>
              </a:rPr>
              <a:t> </a:t>
            </a:r>
            <a:r>
              <a:rPr lang="es-CL" sz="2400" i="1" dirty="0">
                <a:solidFill>
                  <a:srgbClr val="B700FF"/>
                </a:solidFill>
                <a:latin typeface="Times New Roman" panose="02020603050405020304" pitchFamily="18" charset="0"/>
                <a:cs typeface="Times New Roman" panose="02020603050405020304" pitchFamily="18" charset="0"/>
              </a:rPr>
              <a:t>d</a:t>
            </a:r>
            <a:r>
              <a:rPr lang="es-CL" sz="2000" i="1" baseline="-25000" dirty="0">
                <a:solidFill>
                  <a:srgbClr val="B700FF"/>
                </a:solidFill>
                <a:latin typeface="Times New Roman" panose="02020603050405020304" pitchFamily="18" charset="0"/>
                <a:cs typeface="Times New Roman" panose="02020603050405020304" pitchFamily="18" charset="0"/>
              </a:rPr>
              <a:t> </a:t>
            </a:r>
            <a:r>
              <a:rPr lang="es-CL" sz="2000" dirty="0">
                <a:solidFill>
                  <a:srgbClr val="B700FF"/>
                </a:solidFill>
                <a:latin typeface="Times New Roman" panose="02020603050405020304" pitchFamily="18" charset="0"/>
                <a:cs typeface="Times New Roman" panose="02020603050405020304" pitchFamily="18" charset="0"/>
              </a:rPr>
              <a:t>{</a:t>
            </a:r>
            <a:r>
              <a:rPr lang="es-CL" sz="2000" i="1" dirty="0">
                <a:solidFill>
                  <a:srgbClr val="B700FF"/>
                </a:solidFill>
                <a:latin typeface="Times New Roman" panose="02020603050405020304" pitchFamily="18" charset="0"/>
                <a:cs typeface="Times New Roman" panose="02020603050405020304" pitchFamily="18" charset="0"/>
              </a:rPr>
              <a:t>x</a:t>
            </a:r>
            <a:r>
              <a:rPr lang="es-CL" sz="2000" baseline="30000" dirty="0">
                <a:solidFill>
                  <a:srgbClr val="B700FF"/>
                </a:solidFill>
                <a:latin typeface="Times New Roman" panose="02020603050405020304" pitchFamily="18" charset="0"/>
                <a:cs typeface="Times New Roman" panose="02020603050405020304" pitchFamily="18" charset="0"/>
              </a:rPr>
              <a:t>2</a:t>
            </a:r>
            <a:r>
              <a:rPr lang="es-CL" sz="2000" i="1" dirty="0">
                <a:solidFill>
                  <a:srgbClr val="B7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i="1" dirty="0">
                <a:solidFill>
                  <a:srgbClr val="B700FF"/>
                </a:solidFill>
                <a:latin typeface="Times New Roman" panose="02020603050405020304" pitchFamily="18" charset="0"/>
                <a:cs typeface="Times New Roman" panose="02020603050405020304" pitchFamily="18" charset="0"/>
              </a:rPr>
              <a:t> y</a:t>
            </a:r>
            <a:r>
              <a:rPr lang="es-CL" sz="2000" baseline="30000" dirty="0">
                <a:solidFill>
                  <a:srgbClr val="B700FF"/>
                </a:solidFill>
                <a:latin typeface="Times New Roman" panose="02020603050405020304" pitchFamily="18" charset="0"/>
                <a:cs typeface="Times New Roman" panose="02020603050405020304" pitchFamily="18" charset="0"/>
              </a:rPr>
              <a:t>2</a:t>
            </a:r>
            <a:r>
              <a:rPr lang="es-CL" sz="2000" dirty="0">
                <a:solidFill>
                  <a:srgbClr val="B700FF"/>
                </a:solidFill>
                <a:latin typeface="Times New Roman" panose="02020603050405020304" pitchFamily="18" charset="0"/>
                <a:cs typeface="Times New Roman" panose="02020603050405020304" pitchFamily="18" charset="0"/>
              </a:rPr>
              <a:t>}</a:t>
            </a:r>
            <a:r>
              <a:rPr lang="es-CL" sz="2000" i="1" dirty="0">
                <a:solidFill>
                  <a:srgbClr val="B700FF"/>
                </a:solidFill>
                <a:latin typeface="Times New Roman" panose="02020603050405020304" pitchFamily="18" charset="0"/>
                <a:cs typeface="Times New Roman" panose="02020603050405020304" pitchFamily="18" charset="0"/>
              </a:rPr>
              <a:t>, </a:t>
            </a:r>
            <a:r>
              <a:rPr lang="es-CL" sz="2400" i="1" dirty="0">
                <a:solidFill>
                  <a:srgbClr val="B700FF"/>
                </a:solidFill>
                <a:latin typeface="Times New Roman" panose="02020603050405020304" pitchFamily="18" charset="0"/>
                <a:cs typeface="Times New Roman" panose="02020603050405020304" pitchFamily="18" charset="0"/>
              </a:rPr>
              <a:t>d</a:t>
            </a:r>
            <a:r>
              <a:rPr lang="es-CL" sz="2000" i="1" baseline="-25000" dirty="0" smtClean="0">
                <a:solidFill>
                  <a:srgbClr val="B700FF"/>
                </a:solidFill>
                <a:latin typeface="Times New Roman" panose="02020603050405020304" pitchFamily="18" charset="0"/>
                <a:cs typeface="Times New Roman" panose="02020603050405020304" pitchFamily="18" charset="0"/>
              </a:rPr>
              <a:t> </a:t>
            </a:r>
            <a:r>
              <a:rPr lang="es-CL" sz="2000" dirty="0">
                <a:solidFill>
                  <a:srgbClr val="B700FF"/>
                </a:solidFill>
                <a:latin typeface="Times New Roman" panose="02020603050405020304" pitchFamily="18" charset="0"/>
                <a:cs typeface="Times New Roman" panose="02020603050405020304" pitchFamily="18" charset="0"/>
              </a:rPr>
              <a:t>{</a:t>
            </a:r>
            <a:r>
              <a:rPr lang="es-CL" sz="2000" i="1" dirty="0">
                <a:solidFill>
                  <a:srgbClr val="B700FF"/>
                </a:solidFill>
                <a:latin typeface="Times New Roman" panose="02020603050405020304" pitchFamily="18" charset="0"/>
                <a:cs typeface="Times New Roman" panose="02020603050405020304" pitchFamily="18" charset="0"/>
              </a:rPr>
              <a:t>z</a:t>
            </a:r>
            <a:r>
              <a:rPr lang="es-CL" sz="2000" baseline="30000" dirty="0">
                <a:solidFill>
                  <a:srgbClr val="B700FF"/>
                </a:solidFill>
                <a:latin typeface="Times New Roman" panose="02020603050405020304" pitchFamily="18" charset="0"/>
                <a:cs typeface="Times New Roman" panose="02020603050405020304" pitchFamily="18" charset="0"/>
              </a:rPr>
              <a:t> 2</a:t>
            </a:r>
            <a:r>
              <a:rPr lang="es-CL" sz="2000" dirty="0" smtClean="0">
                <a:solidFill>
                  <a:srgbClr val="B700FF"/>
                </a:solidFill>
                <a:latin typeface="Times New Roman" panose="02020603050405020304" pitchFamily="18" charset="0"/>
                <a:cs typeface="Times New Roman" panose="02020603050405020304" pitchFamily="18" charset="0"/>
              </a:rPr>
              <a:t>}</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En tal caso la energía de transferencia es nula, </a:t>
            </a:r>
            <a:r>
              <a:rPr lang="es-CL" sz="2600" i="1" dirty="0">
                <a:solidFill>
                  <a:srgbClr val="0000FF"/>
                </a:solidFill>
                <a:latin typeface="Times New Roman" panose="02020603050405020304" pitchFamily="18" charset="0"/>
                <a:cs typeface="Times New Roman" panose="02020603050405020304" pitchFamily="18" charset="0"/>
              </a:rPr>
              <a:t>t</a:t>
            </a:r>
            <a:r>
              <a:rPr lang="es-CL" sz="2200" i="1"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 0, debido a los diferentes tipos de simetría de uno y otro orbital (ver figuras adjuntas). Entonces</a:t>
            </a:r>
            <a:r>
              <a:rPr lang="es-CL" dirty="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J</a:t>
            </a:r>
            <a:r>
              <a:rPr lang="es-CL"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rPr>
              <a:t>s-e </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0, y domina el acoplamiento ferromagnético</a:t>
            </a:r>
            <a:r>
              <a:rPr lang="es-CL" dirty="0">
                <a:solidFill>
                  <a:srgbClr val="0000FF"/>
                </a:solidFill>
                <a:latin typeface="Times New Roman" panose="02020603050405020304" pitchFamily="18" charset="0"/>
                <a:cs typeface="Times New Roman" panose="02020603050405020304" pitchFamily="18" charset="0"/>
              </a:rPr>
              <a:t>:</a:t>
            </a:r>
          </a:p>
        </p:txBody>
      </p:sp>
      <p:pic>
        <p:nvPicPr>
          <p:cNvPr id="6" name="Imagen 5"/>
          <p:cNvPicPr>
            <a:picLocks noChangeAspect="1"/>
          </p:cNvPicPr>
          <p:nvPr/>
        </p:nvPicPr>
        <p:blipFill>
          <a:blip r:embed="rId2"/>
          <a:stretch>
            <a:fillRect/>
          </a:stretch>
        </p:blipFill>
        <p:spPr>
          <a:xfrm>
            <a:off x="657546" y="3829437"/>
            <a:ext cx="10360444" cy="1170846"/>
          </a:xfrm>
          <a:prstGeom prst="rect">
            <a:avLst/>
          </a:prstGeom>
        </p:spPr>
      </p:pic>
      <p:sp>
        <p:nvSpPr>
          <p:cNvPr id="4" name="CuadroTexto 3"/>
          <p:cNvSpPr txBox="1"/>
          <p:nvPr/>
        </p:nvSpPr>
        <p:spPr>
          <a:xfrm>
            <a:off x="657546" y="154112"/>
            <a:ext cx="7551506" cy="954107"/>
          </a:xfrm>
          <a:prstGeom prst="rect">
            <a:avLst/>
          </a:prstGeom>
          <a:noFill/>
        </p:spPr>
        <p:txBody>
          <a:bodyPr wrap="square" rtlCol="0">
            <a:spAutoFit/>
          </a:bodyPr>
          <a:lstStyle/>
          <a:p>
            <a:r>
              <a:rPr lang="es-CL" sz="2800" u="sng" dirty="0">
                <a:latin typeface="Times New Roman" panose="02020603050405020304" pitchFamily="18" charset="0"/>
                <a:ea typeface="Calibri" panose="020F0502020204030204" pitchFamily="34" charset="0"/>
                <a:cs typeface="Times New Roman" panose="02020603050405020304" pitchFamily="18" charset="0"/>
              </a:rPr>
              <a:t>Regla  </a:t>
            </a:r>
            <a:r>
              <a:rPr lang="es-CL" sz="2800" u="sng" dirty="0" smtClean="0">
                <a:latin typeface="Times New Roman" panose="02020603050405020304" pitchFamily="18" charset="0"/>
                <a:ea typeface="Calibri" panose="020F0502020204030204" pitchFamily="34" charset="0"/>
                <a:cs typeface="Times New Roman" panose="02020603050405020304" pitchFamily="18" charset="0"/>
              </a:rPr>
              <a:t>II </a:t>
            </a:r>
            <a:r>
              <a:rPr lang="es-CL" sz="2800" u="sng" dirty="0">
                <a:latin typeface="Times New Roman" panose="02020603050405020304" pitchFamily="18" charset="0"/>
                <a:ea typeface="Calibri" panose="020F0502020204030204" pitchFamily="34" charset="0"/>
                <a:cs typeface="Times New Roman" panose="02020603050405020304" pitchFamily="18" charset="0"/>
              </a:rPr>
              <a:t>de Goodenough-Kanamori-</a:t>
            </a:r>
            <a:endParaRPr lang="es-CL" sz="2800" dirty="0"/>
          </a:p>
          <a:p>
            <a:endParaRPr lang="es-CL" sz="2800" dirty="0"/>
          </a:p>
        </p:txBody>
      </p:sp>
    </p:spTree>
    <p:extLst>
      <p:ext uri="{BB962C8B-B14F-4D97-AF65-F5344CB8AC3E}">
        <p14:creationId xmlns:p14="http://schemas.microsoft.com/office/powerpoint/2010/main" val="1228721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0" y="223153"/>
            <a:ext cx="12101609" cy="6165114"/>
          </a:xfrm>
          <a:prstGeom prst="rect">
            <a:avLst/>
          </a:prstGeom>
        </p:spPr>
      </p:pic>
    </p:spTree>
    <p:extLst>
      <p:ext uri="{BB962C8B-B14F-4D97-AF65-F5344CB8AC3E}">
        <p14:creationId xmlns:p14="http://schemas.microsoft.com/office/powerpoint/2010/main" val="12731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 y="721122"/>
            <a:ext cx="11928297" cy="2739211"/>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Ahora </a:t>
            </a:r>
            <a:r>
              <a:rPr lang="es-CL" sz="2200" dirty="0">
                <a:solidFill>
                  <a:srgbClr val="0000FF"/>
                </a:solidFill>
                <a:latin typeface="Times New Roman" panose="02020603050405020304" pitchFamily="18" charset="0"/>
                <a:cs typeface="Times New Roman" panose="02020603050405020304" pitchFamily="18" charset="0"/>
              </a:rPr>
              <a:t>consideremos el ángulo</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{M-A-M}</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 90° entre los dos cationes. Acá supondremos que los 2 cationes tienen el mismo tipo de orbitales externos, p.ej. ambos son </a:t>
            </a:r>
            <a:r>
              <a:rPr lang="es-CL" sz="2200" dirty="0" smtClean="0">
                <a:solidFill>
                  <a:srgbClr val="0000FF"/>
                </a:solidFill>
                <a:latin typeface="Times New Roman" panose="02020603050405020304" pitchFamily="18" charset="0"/>
                <a:cs typeface="Times New Roman" panose="02020603050405020304" pitchFamily="18" charset="0"/>
              </a:rPr>
              <a:t>T</a:t>
            </a:r>
            <a:r>
              <a:rPr lang="es-CL" sz="2000" baseline="-25000" dirty="0" smtClean="0">
                <a:solidFill>
                  <a:srgbClr val="0000FF"/>
                </a:solidFill>
                <a:latin typeface="Times New Roman" panose="02020603050405020304" pitchFamily="18" charset="0"/>
                <a:cs typeface="Times New Roman" panose="02020603050405020304" pitchFamily="18" charset="0"/>
              </a:rPr>
              <a:t>2g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d</a:t>
            </a:r>
            <a:r>
              <a:rPr lang="es-CL" sz="1000" i="1" baseline="-25000" dirty="0">
                <a:solidFill>
                  <a:srgbClr val="0000FF"/>
                </a:solidFill>
                <a:latin typeface="Times New Roman" panose="02020603050405020304" pitchFamily="18" charset="0"/>
                <a:cs typeface="Times New Roman" panose="02020603050405020304" pitchFamily="18" charset="0"/>
              </a:rPr>
              <a:t> </a:t>
            </a:r>
            <a:r>
              <a:rPr lang="es-CL" sz="2000" i="1" baseline="-25000" dirty="0">
                <a:solidFill>
                  <a:srgbClr val="0000FF"/>
                </a:solidFill>
                <a:latin typeface="Times New Roman" panose="02020603050405020304" pitchFamily="18" charset="0"/>
                <a:cs typeface="Times New Roman" panose="02020603050405020304" pitchFamily="18" charset="0"/>
              </a:rPr>
              <a:t>x y </a:t>
            </a:r>
            <a:r>
              <a:rPr lang="es-CL" i="1" dirty="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d</a:t>
            </a:r>
            <a:r>
              <a:rPr lang="es-CL" sz="1000" i="1" baseline="-25000" dirty="0">
                <a:solidFill>
                  <a:srgbClr val="0000FF"/>
                </a:solidFill>
                <a:latin typeface="Times New Roman" panose="02020603050405020304" pitchFamily="18" charset="0"/>
                <a:cs typeface="Times New Roman" panose="02020603050405020304" pitchFamily="18" charset="0"/>
              </a:rPr>
              <a:t> </a:t>
            </a:r>
            <a:r>
              <a:rPr lang="es-CL" sz="2000" i="1" baseline="-25000" dirty="0">
                <a:solidFill>
                  <a:srgbClr val="0000FF"/>
                </a:solidFill>
                <a:latin typeface="Times New Roman" panose="02020603050405020304" pitchFamily="18" charset="0"/>
                <a:cs typeface="Times New Roman" panose="02020603050405020304" pitchFamily="18" charset="0"/>
              </a:rPr>
              <a:t>y  z </a:t>
            </a:r>
            <a:r>
              <a:rPr lang="es-CL" sz="2000" i="1" dirty="0">
                <a:solidFill>
                  <a:srgbClr val="0000FF"/>
                </a:solidFill>
                <a:latin typeface="Times New Roman" panose="02020603050405020304" pitchFamily="18" charset="0"/>
                <a:cs typeface="Times New Roman" panose="02020603050405020304" pitchFamily="18" charset="0"/>
              </a:rPr>
              <a:t>,</a:t>
            </a:r>
            <a:r>
              <a:rPr lang="es-CL" i="1" dirty="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d</a:t>
            </a:r>
            <a:r>
              <a:rPr lang="es-CL" sz="800" i="1" baseline="-25000" dirty="0">
                <a:solidFill>
                  <a:srgbClr val="0000FF"/>
                </a:solidFill>
                <a:latin typeface="Times New Roman" panose="02020603050405020304" pitchFamily="18" charset="0"/>
                <a:cs typeface="Times New Roman" panose="02020603050405020304" pitchFamily="18" charset="0"/>
              </a:rPr>
              <a:t> </a:t>
            </a:r>
            <a:r>
              <a:rPr lang="es-CL" sz="2000" i="1" baseline="-25000" dirty="0">
                <a:solidFill>
                  <a:srgbClr val="0000FF"/>
                </a:solidFill>
                <a:latin typeface="Times New Roman" panose="02020603050405020304" pitchFamily="18" charset="0"/>
                <a:cs typeface="Times New Roman" panose="02020603050405020304" pitchFamily="18" charset="0"/>
              </a:rPr>
              <a:t>z x</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o </a:t>
            </a:r>
            <a:r>
              <a:rPr lang="es-CL" sz="2200" dirty="0">
                <a:solidFill>
                  <a:srgbClr val="0000FF"/>
                </a:solidFill>
                <a:latin typeface="Times New Roman" panose="02020603050405020304" pitchFamily="18" charset="0"/>
                <a:cs typeface="Times New Roman" panose="02020603050405020304" pitchFamily="18" charset="0"/>
              </a:rPr>
              <a:t>bien ambos son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E</a:t>
            </a:r>
            <a:r>
              <a:rPr lang="es-CL" sz="8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g</a:t>
            </a:r>
            <a:r>
              <a:rPr lang="es-CL" dirty="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d</a:t>
            </a:r>
            <a:r>
              <a:rPr lang="es-CL" sz="1000" i="1" baseline="-25000" dirty="0">
                <a:solidFill>
                  <a:srgbClr val="0000FF"/>
                </a:solidFill>
                <a:latin typeface="Times New Roman" panose="02020603050405020304" pitchFamily="18" charset="0"/>
                <a:cs typeface="Times New Roman" panose="02020603050405020304" pitchFamily="18" charset="0"/>
              </a:rPr>
              <a:t> </a:t>
            </a:r>
            <a:r>
              <a:rPr lang="es-CL" dirty="0">
                <a:solidFill>
                  <a:srgbClr val="0000FF"/>
                </a:solidFill>
                <a:latin typeface="Times New Roman" panose="02020603050405020304" pitchFamily="18" charset="0"/>
                <a:cs typeface="Times New Roman" panose="02020603050405020304" pitchFamily="18" charset="0"/>
              </a:rPr>
              <a:t>{</a:t>
            </a:r>
            <a:r>
              <a:rPr lang="es-CL" i="1" dirty="0">
                <a:solidFill>
                  <a:srgbClr val="0000FF"/>
                </a:solidFill>
                <a:latin typeface="Times New Roman" panose="02020603050405020304" pitchFamily="18" charset="0"/>
                <a:cs typeface="Times New Roman" panose="02020603050405020304" pitchFamily="18" charset="0"/>
              </a:rPr>
              <a:t>x</a:t>
            </a:r>
            <a:r>
              <a:rPr lang="es-CL" baseline="30000" dirty="0">
                <a:solidFill>
                  <a:srgbClr val="0000FF"/>
                </a:solidFill>
                <a:latin typeface="Times New Roman" panose="02020603050405020304" pitchFamily="18" charset="0"/>
                <a:cs typeface="Times New Roman" panose="02020603050405020304" pitchFamily="18" charset="0"/>
              </a:rPr>
              <a:t>2</a:t>
            </a:r>
            <a:r>
              <a:rPr lang="es-CL"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i="1" dirty="0">
                <a:solidFill>
                  <a:srgbClr val="0000FF"/>
                </a:solidFill>
                <a:latin typeface="Times New Roman" panose="02020603050405020304" pitchFamily="18" charset="0"/>
                <a:cs typeface="Times New Roman" panose="02020603050405020304" pitchFamily="18" charset="0"/>
              </a:rPr>
              <a:t> y</a:t>
            </a:r>
            <a:r>
              <a:rPr lang="es-CL" baseline="30000" dirty="0">
                <a:solidFill>
                  <a:srgbClr val="0000FF"/>
                </a:solidFill>
                <a:latin typeface="Times New Roman" panose="02020603050405020304" pitchFamily="18" charset="0"/>
                <a:cs typeface="Times New Roman" panose="02020603050405020304" pitchFamily="18" charset="0"/>
              </a:rPr>
              <a:t>2</a:t>
            </a:r>
            <a:r>
              <a:rPr lang="es-CL" dirty="0">
                <a:solidFill>
                  <a:srgbClr val="0000FF"/>
                </a:solidFill>
                <a:latin typeface="Times New Roman" panose="02020603050405020304" pitchFamily="18" charset="0"/>
                <a:cs typeface="Times New Roman" panose="02020603050405020304" pitchFamily="18" charset="0"/>
              </a:rPr>
              <a:t>}</a:t>
            </a:r>
            <a:r>
              <a:rPr lang="es-CL" sz="2200" i="1" dirty="0">
                <a:solidFill>
                  <a:srgbClr val="0000FF"/>
                </a:solidFill>
                <a:latin typeface="Times New Roman" panose="02020603050405020304" pitchFamily="18" charset="0"/>
                <a:cs typeface="Times New Roman" panose="02020603050405020304" pitchFamily="18" charset="0"/>
              </a:rPr>
              <a:t>, d</a:t>
            </a:r>
            <a:r>
              <a:rPr lang="es-CL" sz="900" i="1" baseline="-25000" dirty="0">
                <a:solidFill>
                  <a:srgbClr val="0000FF"/>
                </a:solidFill>
                <a:latin typeface="Times New Roman" panose="02020603050405020304" pitchFamily="18" charset="0"/>
                <a:cs typeface="Times New Roman" panose="02020603050405020304" pitchFamily="18" charset="0"/>
              </a:rPr>
              <a:t> </a:t>
            </a:r>
            <a:r>
              <a:rPr lang="es-CL" dirty="0">
                <a:solidFill>
                  <a:srgbClr val="0000FF"/>
                </a:solidFill>
                <a:latin typeface="Times New Roman" panose="02020603050405020304" pitchFamily="18" charset="0"/>
                <a:cs typeface="Times New Roman" panose="02020603050405020304" pitchFamily="18" charset="0"/>
              </a:rPr>
              <a:t>{</a:t>
            </a:r>
            <a:r>
              <a:rPr lang="es-CL" i="1" dirty="0">
                <a:solidFill>
                  <a:srgbClr val="0000FF"/>
                </a:solidFill>
                <a:latin typeface="Times New Roman" panose="02020603050405020304" pitchFamily="18" charset="0"/>
                <a:cs typeface="Times New Roman" panose="02020603050405020304" pitchFamily="18" charset="0"/>
              </a:rPr>
              <a:t>z</a:t>
            </a:r>
            <a:r>
              <a:rPr lang="es-CL" baseline="30000" dirty="0">
                <a:solidFill>
                  <a:srgbClr val="0000FF"/>
                </a:solidFill>
                <a:latin typeface="Times New Roman" panose="02020603050405020304" pitchFamily="18" charset="0"/>
                <a:cs typeface="Times New Roman" panose="02020603050405020304" pitchFamily="18" charset="0"/>
              </a:rPr>
              <a:t> 2</a:t>
            </a:r>
            <a:r>
              <a:rPr lang="es-CL"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Ambos cationes tienen  coordinación octaédrica, y configuraciones electrónicas similares</a:t>
            </a:r>
            <a:r>
              <a:rPr lang="es-CL"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(3</a:t>
            </a:r>
            <a:r>
              <a:rPr lang="es-CL" sz="2200" i="1" dirty="0">
                <a:solidFill>
                  <a:srgbClr val="0000FF"/>
                </a:solidFill>
                <a:latin typeface="Times New Roman" panose="02020603050405020304" pitchFamily="18" charset="0"/>
                <a:cs typeface="Times New Roman" panose="02020603050405020304" pitchFamily="18" charset="0"/>
              </a:rPr>
              <a:t>d</a:t>
            </a:r>
            <a:r>
              <a:rPr lang="es-CL" sz="2200" dirty="0">
                <a:solidFill>
                  <a:srgbClr val="0000FF"/>
                </a:solidFill>
                <a:latin typeface="Times New Roman" panose="02020603050405020304" pitchFamily="18" charset="0"/>
                <a:cs typeface="Times New Roman" panose="02020603050405020304" pitchFamily="18" charset="0"/>
              </a:rPr>
              <a:t>)</a:t>
            </a:r>
            <a:r>
              <a:rPr lang="es-CL" sz="2200" baseline="30000" dirty="0">
                <a:solidFill>
                  <a:srgbClr val="0000FF"/>
                </a:solidFill>
                <a:latin typeface="Times New Roman" panose="02020603050405020304" pitchFamily="18" charset="0"/>
                <a:cs typeface="Times New Roman" panose="02020603050405020304" pitchFamily="18" charset="0"/>
              </a:rPr>
              <a:t> N</a:t>
            </a:r>
            <a:r>
              <a:rPr lang="es-CL" sz="2200" dirty="0">
                <a:solidFill>
                  <a:srgbClr val="0000FF"/>
                </a:solidFill>
                <a:latin typeface="Times New Roman" panose="02020603050405020304" pitchFamily="18" charset="0"/>
                <a:cs typeface="Times New Roman" panose="02020603050405020304" pitchFamily="18" charset="0"/>
              </a:rPr>
              <a:t>, (3</a:t>
            </a:r>
            <a:r>
              <a:rPr lang="es-CL" sz="2200" i="1" dirty="0">
                <a:solidFill>
                  <a:srgbClr val="0000FF"/>
                </a:solidFill>
                <a:latin typeface="Times New Roman" panose="02020603050405020304" pitchFamily="18" charset="0"/>
                <a:cs typeface="Times New Roman" panose="02020603050405020304" pitchFamily="18" charset="0"/>
              </a:rPr>
              <a:t>d</a:t>
            </a:r>
            <a:r>
              <a:rPr lang="es-CL" sz="2200" dirty="0">
                <a:solidFill>
                  <a:srgbClr val="0000FF"/>
                </a:solidFill>
                <a:latin typeface="Times New Roman" panose="02020603050405020304" pitchFamily="18" charset="0"/>
                <a:cs typeface="Times New Roman" panose="02020603050405020304" pitchFamily="18" charset="0"/>
              </a:rPr>
              <a:t>)</a:t>
            </a:r>
            <a:r>
              <a:rPr lang="es-CL" sz="2200" baseline="30000" dirty="0">
                <a:solidFill>
                  <a:srgbClr val="0000FF"/>
                </a:solidFill>
                <a:latin typeface="Times New Roman" panose="02020603050405020304" pitchFamily="18" charset="0"/>
                <a:cs typeface="Times New Roman" panose="02020603050405020304" pitchFamily="18" charset="0"/>
              </a:rPr>
              <a:t> Ñ</a:t>
            </a:r>
            <a:r>
              <a:rPr lang="es-CL" sz="2200" dirty="0">
                <a:solidFill>
                  <a:srgbClr val="0000FF"/>
                </a:solidFill>
                <a:latin typeface="Times New Roman" panose="02020603050405020304" pitchFamily="18" charset="0"/>
                <a:cs typeface="Times New Roman" panose="02020603050405020304" pitchFamily="18" charset="0"/>
              </a:rPr>
              <a:t> con N=Ñ, o al menos N, Ñ no “fatalmente” diferentes.  En tal caso se anula al menos una de las dos energías de transferencia, </a:t>
            </a:r>
            <a:r>
              <a:rPr lang="es-CL" sz="3000" i="1" dirty="0">
                <a:solidFill>
                  <a:srgbClr val="0000FF"/>
                </a:solidFill>
                <a:latin typeface="Times New Roman" panose="02020603050405020304" pitchFamily="18" charset="0"/>
                <a:cs typeface="Times New Roman" panose="02020603050405020304" pitchFamily="18" charset="0"/>
              </a:rPr>
              <a:t>t</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Vertical</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3200" dirty="0">
                <a:solidFill>
                  <a:srgbClr val="0000FF"/>
                </a:solidFill>
                <a:latin typeface="Times New Roman" panose="02020603050405020304" pitchFamily="18" charset="0"/>
                <a:cs typeface="Times New Roman" panose="02020603050405020304" pitchFamily="18" charset="0"/>
              </a:rPr>
              <a:t>=</a:t>
            </a:r>
            <a:r>
              <a:rPr lang="es-CL" sz="1100" dirty="0">
                <a:solidFill>
                  <a:srgbClr val="0000FF"/>
                </a:solidFill>
                <a:latin typeface="Times New Roman" panose="02020603050405020304" pitchFamily="18" charset="0"/>
                <a:cs typeface="Times New Roman" panose="02020603050405020304" pitchFamily="18" charset="0"/>
              </a:rPr>
              <a:t> </a:t>
            </a:r>
            <a:r>
              <a:rPr lang="es-CL" sz="3200" dirty="0">
                <a:solidFill>
                  <a:srgbClr val="0000FF"/>
                </a:solidFill>
                <a:latin typeface="Times New Roman" panose="02020603050405020304" pitchFamily="18" charset="0"/>
                <a:cs typeface="Times New Roman" panose="02020603050405020304" pitchFamily="18" charset="0"/>
              </a:rPr>
              <a:t>0</a:t>
            </a:r>
            <a:r>
              <a:rPr lang="es-CL" sz="2200" dirty="0" smtClean="0">
                <a:solidFill>
                  <a:srgbClr val="0000FF"/>
                </a:solidFill>
                <a:latin typeface="Times New Roman" panose="02020603050405020304" pitchFamily="18" charset="0"/>
                <a:cs typeface="Times New Roman" panose="02020603050405020304" pitchFamily="18" charset="0"/>
              </a:rPr>
              <a:t>,  o </a:t>
            </a:r>
            <a:r>
              <a:rPr lang="es-CL" sz="2200" dirty="0">
                <a:solidFill>
                  <a:srgbClr val="0000FF"/>
                </a:solidFill>
                <a:latin typeface="Times New Roman" panose="02020603050405020304" pitchFamily="18" charset="0"/>
                <a:cs typeface="Times New Roman" panose="02020603050405020304" pitchFamily="18" charset="0"/>
              </a:rPr>
              <a:t>bien </a:t>
            </a:r>
            <a:r>
              <a:rPr lang="es-CL" sz="3000" i="1" dirty="0">
                <a:solidFill>
                  <a:srgbClr val="0000FF"/>
                </a:solidFill>
                <a:latin typeface="Times New Roman" panose="02020603050405020304" pitchFamily="18" charset="0"/>
                <a:cs typeface="Times New Roman" panose="02020603050405020304" pitchFamily="18" charset="0"/>
              </a:rPr>
              <a:t>t</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smtClean="0">
                <a:solidFill>
                  <a:srgbClr val="0000FF"/>
                </a:solidFill>
                <a:latin typeface="Times New Roman" panose="02020603050405020304" pitchFamily="18" charset="0"/>
                <a:cs typeface="Times New Roman" panose="02020603050405020304" pitchFamily="18" charset="0"/>
              </a:rPr>
              <a:t>Horizontal</a:t>
            </a:r>
            <a:r>
              <a:rPr lang="es-CL" sz="2400" baseline="-25000" dirty="0" smtClean="0">
                <a:solidFill>
                  <a:srgbClr val="0000FF"/>
                </a:solidFill>
                <a:latin typeface="Times New Roman" panose="02020603050405020304" pitchFamily="18" charset="0"/>
                <a:cs typeface="Times New Roman" panose="02020603050405020304" pitchFamily="18" charset="0"/>
              </a:rPr>
              <a:t> </a:t>
            </a:r>
            <a:r>
              <a:rPr lang="es-CL" sz="3200" dirty="0">
                <a:solidFill>
                  <a:srgbClr val="0000FF"/>
                </a:solidFill>
                <a:latin typeface="Times New Roman" panose="02020603050405020304" pitchFamily="18" charset="0"/>
                <a:cs typeface="Times New Roman" panose="02020603050405020304" pitchFamily="18" charset="0"/>
              </a:rPr>
              <a:t>=</a:t>
            </a:r>
            <a:r>
              <a:rPr lang="es-CL" sz="2800" dirty="0">
                <a:solidFill>
                  <a:srgbClr val="0000FF"/>
                </a:solidFill>
                <a:latin typeface="Times New Roman" panose="02020603050405020304" pitchFamily="18" charset="0"/>
                <a:cs typeface="Times New Roman" panose="02020603050405020304" pitchFamily="18" charset="0"/>
              </a:rPr>
              <a:t> </a:t>
            </a:r>
            <a:r>
              <a:rPr lang="es-CL" sz="3200" dirty="0" smtClean="0">
                <a:solidFill>
                  <a:srgbClr val="0000FF"/>
                </a:solidFill>
                <a:latin typeface="Times New Roman" panose="02020603050405020304" pitchFamily="18" charset="0"/>
                <a:cs typeface="Times New Roman" panose="02020603050405020304" pitchFamily="18" charset="0"/>
              </a:rPr>
              <a:t>0</a:t>
            </a:r>
            <a:r>
              <a:rPr lang="es-CL" sz="2200" dirty="0" smtClean="0">
                <a:solidFill>
                  <a:srgbClr val="0000FF"/>
                </a:solidFill>
                <a:latin typeface="Times New Roman" panose="02020603050405020304" pitchFamily="18" charset="0"/>
                <a:cs typeface="Times New Roman" panose="02020603050405020304" pitchFamily="18" charset="0"/>
              </a:rPr>
              <a:t>.  </a:t>
            </a:r>
            <a:r>
              <a:rPr lang="es-CL"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Ello “desconecta” los dos iones, impidiendo una transferencia electrónica entre ellos; por tanto</a:t>
            </a:r>
            <a:r>
              <a:rPr lang="es-CL" dirty="0">
                <a:solidFill>
                  <a:srgbClr val="0000FF"/>
                </a:solidFill>
                <a:latin typeface="Times New Roman" panose="02020603050405020304" pitchFamily="18" charset="0"/>
                <a:cs typeface="Times New Roman" panose="02020603050405020304" pitchFamily="18" charset="0"/>
              </a:rPr>
              <a:t>  </a:t>
            </a:r>
            <a:r>
              <a:rPr lang="es-CL" sz="2800" i="1" dirty="0">
                <a:solidFill>
                  <a:srgbClr val="0000FF"/>
                </a:solidFill>
                <a:latin typeface="Times New Roman" panose="02020603050405020304" pitchFamily="18" charset="0"/>
                <a:cs typeface="Times New Roman" panose="02020603050405020304" pitchFamily="18" charset="0"/>
              </a:rPr>
              <a:t>J</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rPr>
              <a:t>s-e</a:t>
            </a:r>
            <a:r>
              <a:rPr lang="es-CL" sz="1000" baseline="-25000" dirty="0">
                <a:solidFill>
                  <a:srgbClr val="0000FF"/>
                </a:solidFill>
                <a:latin typeface="Times New Roman" panose="02020603050405020304" pitchFamily="18" charset="0"/>
                <a:cs typeface="Times New Roman" panose="02020603050405020304" pitchFamily="18" charset="0"/>
              </a:rPr>
              <a:t> </a:t>
            </a:r>
            <a:r>
              <a:rPr lang="es-CL" sz="1000" i="1"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 0</a:t>
            </a:r>
            <a:r>
              <a:rPr lang="es-CL"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y hay acoplamiento Ferromagnético entre los cationes:</a:t>
            </a:r>
            <a:endParaRPr lang="es-CL" sz="2200" dirty="0"/>
          </a:p>
        </p:txBody>
      </p:sp>
      <p:pic>
        <p:nvPicPr>
          <p:cNvPr id="10" name="Imagen 9"/>
          <p:cNvPicPr>
            <a:picLocks noChangeAspect="1"/>
          </p:cNvPicPr>
          <p:nvPr/>
        </p:nvPicPr>
        <p:blipFill>
          <a:blip r:embed="rId2"/>
          <a:stretch>
            <a:fillRect/>
          </a:stretch>
        </p:blipFill>
        <p:spPr>
          <a:xfrm>
            <a:off x="225502" y="6226373"/>
            <a:ext cx="11477291" cy="331248"/>
          </a:xfrm>
          <a:prstGeom prst="rect">
            <a:avLst/>
          </a:prstGeom>
        </p:spPr>
      </p:pic>
      <p:pic>
        <p:nvPicPr>
          <p:cNvPr id="5" name="Imagen 4"/>
          <p:cNvPicPr>
            <a:picLocks noChangeAspect="1"/>
          </p:cNvPicPr>
          <p:nvPr/>
        </p:nvPicPr>
        <p:blipFill>
          <a:blip r:embed="rId3"/>
          <a:stretch>
            <a:fillRect/>
          </a:stretch>
        </p:blipFill>
        <p:spPr>
          <a:xfrm>
            <a:off x="3324900" y="3694708"/>
            <a:ext cx="8603397" cy="2297290"/>
          </a:xfrm>
          <a:prstGeom prst="rect">
            <a:avLst/>
          </a:prstGeom>
        </p:spPr>
      </p:pic>
      <p:sp>
        <p:nvSpPr>
          <p:cNvPr id="2" name="CuadroTexto 1"/>
          <p:cNvSpPr txBox="1"/>
          <p:nvPr/>
        </p:nvSpPr>
        <p:spPr>
          <a:xfrm>
            <a:off x="225502" y="0"/>
            <a:ext cx="9514399" cy="523220"/>
          </a:xfrm>
          <a:prstGeom prst="rect">
            <a:avLst/>
          </a:prstGeom>
          <a:noFill/>
        </p:spPr>
        <p:txBody>
          <a:bodyPr wrap="square" rtlCol="0">
            <a:spAutoFit/>
          </a:bodyPr>
          <a:lstStyle/>
          <a:p>
            <a:r>
              <a:rPr lang="es-CL" sz="2800" u="sng" dirty="0">
                <a:latin typeface="Times New Roman" panose="02020603050405020304" pitchFamily="18" charset="0"/>
                <a:ea typeface="Calibri" panose="020F0502020204030204" pitchFamily="34" charset="0"/>
                <a:cs typeface="Times New Roman" panose="02020603050405020304" pitchFamily="18" charset="0"/>
              </a:rPr>
              <a:t>Regla  </a:t>
            </a:r>
            <a:r>
              <a:rPr lang="es-CL" sz="2800" u="sng" dirty="0" smtClean="0">
                <a:latin typeface="Times New Roman" panose="02020603050405020304" pitchFamily="18" charset="0"/>
                <a:ea typeface="Calibri" panose="020F0502020204030204" pitchFamily="34" charset="0"/>
                <a:cs typeface="Times New Roman" panose="02020603050405020304" pitchFamily="18" charset="0"/>
              </a:rPr>
              <a:t>III </a:t>
            </a:r>
            <a:r>
              <a:rPr lang="es-CL" sz="2800" u="sng" dirty="0">
                <a:latin typeface="Times New Roman" panose="02020603050405020304" pitchFamily="18" charset="0"/>
                <a:ea typeface="Calibri" panose="020F0502020204030204" pitchFamily="34" charset="0"/>
                <a:cs typeface="Times New Roman" panose="02020603050405020304" pitchFamily="18" charset="0"/>
              </a:rPr>
              <a:t>de </a:t>
            </a:r>
            <a:r>
              <a:rPr lang="es-CL" sz="2800" u="sng" dirty="0" smtClean="0">
                <a:latin typeface="Times New Roman" panose="02020603050405020304" pitchFamily="18" charset="0"/>
                <a:ea typeface="Calibri" panose="020F0502020204030204" pitchFamily="34" charset="0"/>
                <a:cs typeface="Times New Roman" panose="02020603050405020304" pitchFamily="18" charset="0"/>
              </a:rPr>
              <a:t>Goodenough-Kanamori-</a:t>
            </a:r>
            <a:endParaRPr lang="es-CL" dirty="0"/>
          </a:p>
        </p:txBody>
      </p:sp>
    </p:spTree>
    <p:extLst>
      <p:ext uri="{BB962C8B-B14F-4D97-AF65-F5344CB8AC3E}">
        <p14:creationId xmlns:p14="http://schemas.microsoft.com/office/powerpoint/2010/main" val="1722637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51834" y="1017142"/>
            <a:ext cx="12140166" cy="5088692"/>
          </a:xfrm>
          <a:prstGeom prst="rect">
            <a:avLst/>
          </a:prstGeom>
        </p:spPr>
      </p:pic>
    </p:spTree>
    <p:extLst>
      <p:ext uri="{BB962C8B-B14F-4D97-AF65-F5344CB8AC3E}">
        <p14:creationId xmlns:p14="http://schemas.microsoft.com/office/powerpoint/2010/main" val="36797186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09591" y="821933"/>
            <a:ext cx="10072099" cy="3662541"/>
          </a:xfrm>
          <a:prstGeom prst="rect">
            <a:avLst/>
          </a:prstGeom>
          <a:noFill/>
        </p:spPr>
        <p:txBody>
          <a:bodyPr wrap="square" rtlCol="0">
            <a:spAutoFit/>
          </a:bodyPr>
          <a:lstStyle/>
          <a:p>
            <a:r>
              <a:rPr lang="es-CL" sz="28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Por último, persistimos con ángulo</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{M-A-M}</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 90° entre los dos cationes, ambos con coordinación octaédrica. Pero </a:t>
            </a:r>
            <a:r>
              <a:rPr lang="es-CL" sz="2400" dirty="0" smtClean="0">
                <a:solidFill>
                  <a:srgbClr val="0000FF"/>
                </a:solidFill>
                <a:latin typeface="Times New Roman" panose="02020603050405020304" pitchFamily="18" charset="0"/>
                <a:cs typeface="Times New Roman" panose="02020603050405020304" pitchFamily="18" charset="0"/>
              </a:rPr>
              <a:t>ahora consideramos cationes con </a:t>
            </a:r>
            <a:r>
              <a:rPr lang="es-CL" sz="2400" dirty="0">
                <a:solidFill>
                  <a:srgbClr val="0000FF"/>
                </a:solidFill>
                <a:latin typeface="Times New Roman" panose="02020603050405020304" pitchFamily="18" charset="0"/>
                <a:cs typeface="Times New Roman" panose="02020603050405020304" pitchFamily="18" charset="0"/>
              </a:rPr>
              <a:t>distinta simetría; p.ej. uno </a:t>
            </a:r>
            <a:r>
              <a:rPr lang="es-CL" sz="2400" dirty="0" smtClean="0">
                <a:solidFill>
                  <a:srgbClr val="0000FF"/>
                </a:solidFill>
                <a:latin typeface="Times New Roman" panose="02020603050405020304" pitchFamily="18" charset="0"/>
                <a:cs typeface="Times New Roman" panose="02020603050405020304" pitchFamily="18" charset="0"/>
              </a:rPr>
              <a:t>con orbitales externos </a:t>
            </a:r>
            <a:r>
              <a:rPr lang="es-CL" sz="2400" dirty="0">
                <a:solidFill>
                  <a:srgbClr val="0000FF"/>
                </a:solidFill>
                <a:latin typeface="Times New Roman" panose="02020603050405020304" pitchFamily="18" charset="0"/>
                <a:cs typeface="Times New Roman" panose="02020603050405020304" pitchFamily="18" charset="0"/>
              </a:rPr>
              <a:t>T</a:t>
            </a:r>
            <a:r>
              <a:rPr lang="es-CL" sz="2400" baseline="-25000" dirty="0">
                <a:solidFill>
                  <a:srgbClr val="0000FF"/>
                </a:solidFill>
                <a:latin typeface="Times New Roman" panose="02020603050405020304" pitchFamily="18" charset="0"/>
                <a:cs typeface="Times New Roman" panose="02020603050405020304" pitchFamily="18" charset="0"/>
              </a:rPr>
              <a:t>2g</a:t>
            </a:r>
            <a:r>
              <a:rPr lang="es-CL" sz="2400" dirty="0">
                <a:solidFill>
                  <a:srgbClr val="0000FF"/>
                </a:solidFill>
                <a:latin typeface="Times New Roman" panose="02020603050405020304" pitchFamily="18" charset="0"/>
                <a:cs typeface="Times New Roman" panose="02020603050405020304" pitchFamily="18" charset="0"/>
              </a:rPr>
              <a:t>: </a:t>
            </a:r>
            <a:r>
              <a:rPr lang="es-CL" sz="2400" i="1" dirty="0">
                <a:solidFill>
                  <a:srgbClr val="0000FF"/>
                </a:solidFill>
                <a:latin typeface="Times New Roman" panose="02020603050405020304" pitchFamily="18" charset="0"/>
                <a:cs typeface="Times New Roman" panose="02020603050405020304" pitchFamily="18" charset="0"/>
              </a:rPr>
              <a:t>d</a:t>
            </a:r>
            <a:r>
              <a:rPr lang="es-CL" sz="2400" i="1" baseline="-25000" dirty="0">
                <a:solidFill>
                  <a:srgbClr val="0000FF"/>
                </a:solidFill>
                <a:latin typeface="Times New Roman" panose="02020603050405020304" pitchFamily="18" charset="0"/>
                <a:cs typeface="Times New Roman" panose="02020603050405020304" pitchFamily="18" charset="0"/>
              </a:rPr>
              <a:t> x </a:t>
            </a:r>
            <a:r>
              <a:rPr lang="es-CL" sz="2400" i="1" baseline="-25000" dirty="0" smtClean="0">
                <a:solidFill>
                  <a:srgbClr val="0000FF"/>
                </a:solidFill>
                <a:latin typeface="Times New Roman" panose="02020603050405020304" pitchFamily="18" charset="0"/>
                <a:cs typeface="Times New Roman" panose="02020603050405020304" pitchFamily="18" charset="0"/>
              </a:rPr>
              <a:t>y </a:t>
            </a:r>
            <a:r>
              <a:rPr lang="es-CL" sz="2400" i="1" dirty="0" smtClean="0">
                <a:solidFill>
                  <a:srgbClr val="0000FF"/>
                </a:solidFill>
                <a:latin typeface="Times New Roman" panose="02020603050405020304" pitchFamily="18" charset="0"/>
                <a:cs typeface="Times New Roman" panose="02020603050405020304" pitchFamily="18" charset="0"/>
              </a:rPr>
              <a:t>, </a:t>
            </a:r>
            <a:r>
              <a:rPr lang="es-CL" sz="2400" i="1" dirty="0">
                <a:solidFill>
                  <a:srgbClr val="0000FF"/>
                </a:solidFill>
                <a:latin typeface="Times New Roman" panose="02020603050405020304" pitchFamily="18" charset="0"/>
                <a:cs typeface="Times New Roman" panose="02020603050405020304" pitchFamily="18" charset="0"/>
              </a:rPr>
              <a:t>d</a:t>
            </a:r>
            <a:r>
              <a:rPr lang="es-CL" sz="2400" i="1" baseline="-25000" dirty="0">
                <a:solidFill>
                  <a:srgbClr val="0000FF"/>
                </a:solidFill>
                <a:latin typeface="Times New Roman" panose="02020603050405020304" pitchFamily="18" charset="0"/>
                <a:cs typeface="Times New Roman" panose="02020603050405020304" pitchFamily="18" charset="0"/>
              </a:rPr>
              <a:t> y  </a:t>
            </a:r>
            <a:r>
              <a:rPr lang="es-CL" sz="2400" i="1" baseline="-25000" dirty="0" smtClean="0">
                <a:solidFill>
                  <a:srgbClr val="0000FF"/>
                </a:solidFill>
                <a:latin typeface="Times New Roman" panose="02020603050405020304" pitchFamily="18" charset="0"/>
                <a:cs typeface="Times New Roman" panose="02020603050405020304" pitchFamily="18" charset="0"/>
              </a:rPr>
              <a:t>z </a:t>
            </a:r>
            <a:r>
              <a:rPr lang="es-CL" sz="2400" i="1" dirty="0" smtClean="0">
                <a:solidFill>
                  <a:srgbClr val="0000FF"/>
                </a:solidFill>
                <a:latin typeface="Times New Roman" panose="02020603050405020304" pitchFamily="18" charset="0"/>
                <a:cs typeface="Times New Roman" panose="02020603050405020304" pitchFamily="18" charset="0"/>
              </a:rPr>
              <a:t>, </a:t>
            </a:r>
            <a:r>
              <a:rPr lang="es-CL" sz="2400" i="1" dirty="0">
                <a:solidFill>
                  <a:srgbClr val="0000FF"/>
                </a:solidFill>
                <a:latin typeface="Times New Roman" panose="02020603050405020304" pitchFamily="18" charset="0"/>
                <a:cs typeface="Times New Roman" panose="02020603050405020304" pitchFamily="18" charset="0"/>
              </a:rPr>
              <a:t>d</a:t>
            </a:r>
            <a:r>
              <a:rPr lang="es-CL" sz="2400" i="1" baseline="-25000" dirty="0">
                <a:solidFill>
                  <a:srgbClr val="0000FF"/>
                </a:solidFill>
                <a:latin typeface="Times New Roman" panose="02020603050405020304" pitchFamily="18" charset="0"/>
                <a:cs typeface="Times New Roman" panose="02020603050405020304" pitchFamily="18" charset="0"/>
              </a:rPr>
              <a:t> z x</a:t>
            </a:r>
            <a:r>
              <a:rPr lang="es-CL" sz="2400" dirty="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el </a:t>
            </a:r>
            <a:r>
              <a:rPr lang="es-CL" sz="2400" dirty="0" smtClean="0">
                <a:solidFill>
                  <a:srgbClr val="0000FF"/>
                </a:solidFill>
                <a:latin typeface="Times New Roman" panose="02020603050405020304" pitchFamily="18" charset="0"/>
                <a:cs typeface="Times New Roman" panose="02020603050405020304" pitchFamily="18" charset="0"/>
              </a:rPr>
              <a:t>otro con orbitales  E</a:t>
            </a:r>
            <a:r>
              <a:rPr lang="es-CL" sz="2400" baseline="-25000" dirty="0" smtClean="0">
                <a:solidFill>
                  <a:srgbClr val="0000FF"/>
                </a:solidFill>
                <a:latin typeface="Times New Roman" panose="02020603050405020304" pitchFamily="18" charset="0"/>
                <a:cs typeface="Times New Roman" panose="02020603050405020304" pitchFamily="18" charset="0"/>
              </a:rPr>
              <a:t> </a:t>
            </a:r>
            <a:r>
              <a:rPr lang="es-CL" sz="2400" baseline="-25000" dirty="0">
                <a:solidFill>
                  <a:srgbClr val="0000FF"/>
                </a:solidFill>
                <a:latin typeface="Times New Roman" panose="02020603050405020304" pitchFamily="18" charset="0"/>
                <a:cs typeface="Times New Roman" panose="02020603050405020304" pitchFamily="18" charset="0"/>
              </a:rPr>
              <a:t>g</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400" i="1" dirty="0">
                <a:solidFill>
                  <a:srgbClr val="0000FF"/>
                </a:solidFill>
                <a:latin typeface="Times New Roman" panose="02020603050405020304" pitchFamily="18" charset="0"/>
                <a:cs typeface="Times New Roman" panose="02020603050405020304" pitchFamily="18" charset="0"/>
              </a:rPr>
              <a:t>d</a:t>
            </a:r>
            <a:r>
              <a:rPr lang="es-CL" sz="2400" i="1" baseline="-25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a:t>
            </a:r>
            <a:r>
              <a:rPr lang="es-CL" sz="2400" i="1" dirty="0">
                <a:solidFill>
                  <a:srgbClr val="0000FF"/>
                </a:solidFill>
                <a:latin typeface="Times New Roman" panose="02020603050405020304" pitchFamily="18" charset="0"/>
                <a:cs typeface="Times New Roman" panose="02020603050405020304" pitchFamily="18" charset="0"/>
              </a:rPr>
              <a:t>x</a:t>
            </a:r>
            <a:r>
              <a:rPr lang="es-CL" sz="2400" baseline="30000" dirty="0">
                <a:solidFill>
                  <a:srgbClr val="0000FF"/>
                </a:solidFill>
                <a:latin typeface="Times New Roman" panose="02020603050405020304" pitchFamily="18" charset="0"/>
                <a:cs typeface="Times New Roman" panose="02020603050405020304" pitchFamily="18" charset="0"/>
              </a:rPr>
              <a:t>2</a:t>
            </a:r>
            <a:r>
              <a:rPr lang="es-CL" sz="24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i="1" dirty="0">
                <a:solidFill>
                  <a:srgbClr val="0000FF"/>
                </a:solidFill>
                <a:latin typeface="Times New Roman" panose="02020603050405020304" pitchFamily="18" charset="0"/>
                <a:cs typeface="Times New Roman" panose="02020603050405020304" pitchFamily="18" charset="0"/>
              </a:rPr>
              <a:t> y</a:t>
            </a:r>
            <a:r>
              <a:rPr lang="es-CL" sz="2400" baseline="30000" dirty="0">
                <a:solidFill>
                  <a:srgbClr val="0000FF"/>
                </a:solidFill>
                <a:latin typeface="Times New Roman" panose="02020603050405020304" pitchFamily="18" charset="0"/>
                <a:cs typeface="Times New Roman" panose="02020603050405020304" pitchFamily="18" charset="0"/>
              </a:rPr>
              <a:t>2</a:t>
            </a:r>
            <a:r>
              <a:rPr lang="es-CL" sz="2400" dirty="0">
                <a:solidFill>
                  <a:srgbClr val="0000FF"/>
                </a:solidFill>
                <a:latin typeface="Times New Roman" panose="02020603050405020304" pitchFamily="18" charset="0"/>
                <a:cs typeface="Times New Roman" panose="02020603050405020304" pitchFamily="18" charset="0"/>
              </a:rPr>
              <a:t>}</a:t>
            </a:r>
            <a:r>
              <a:rPr lang="es-CL" sz="2400" i="1" dirty="0">
                <a:solidFill>
                  <a:srgbClr val="0000FF"/>
                </a:solidFill>
                <a:latin typeface="Times New Roman" panose="02020603050405020304" pitchFamily="18" charset="0"/>
                <a:cs typeface="Times New Roman" panose="02020603050405020304" pitchFamily="18" charset="0"/>
              </a:rPr>
              <a:t>, d</a:t>
            </a:r>
            <a:r>
              <a:rPr lang="es-CL" sz="2400" i="1" baseline="-25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a:t>
            </a:r>
            <a:r>
              <a:rPr lang="es-CL" sz="2400" i="1" dirty="0">
                <a:solidFill>
                  <a:srgbClr val="0000FF"/>
                </a:solidFill>
                <a:latin typeface="Times New Roman" panose="02020603050405020304" pitchFamily="18" charset="0"/>
                <a:cs typeface="Times New Roman" panose="02020603050405020304" pitchFamily="18" charset="0"/>
              </a:rPr>
              <a:t>z</a:t>
            </a:r>
            <a:r>
              <a:rPr lang="es-CL" sz="2400" baseline="30000" dirty="0">
                <a:solidFill>
                  <a:srgbClr val="0000FF"/>
                </a:solidFill>
                <a:latin typeface="Times New Roman" panose="02020603050405020304" pitchFamily="18" charset="0"/>
                <a:cs typeface="Times New Roman" panose="02020603050405020304" pitchFamily="18" charset="0"/>
              </a:rPr>
              <a:t> 2</a:t>
            </a:r>
            <a:r>
              <a:rPr lang="es-CL" sz="2400" dirty="0">
                <a:solidFill>
                  <a:srgbClr val="0000FF"/>
                </a:solidFill>
                <a:latin typeface="Times New Roman" panose="02020603050405020304" pitchFamily="18" charset="0"/>
                <a:cs typeface="Times New Roman" panose="02020603050405020304" pitchFamily="18" charset="0"/>
              </a:rPr>
              <a:t>}. Típicamente acá tenemos configuraciones  (3</a:t>
            </a:r>
            <a:r>
              <a:rPr lang="es-CL" sz="2400" i="1" dirty="0">
                <a:solidFill>
                  <a:srgbClr val="0000FF"/>
                </a:solidFill>
                <a:latin typeface="Times New Roman" panose="02020603050405020304" pitchFamily="18" charset="0"/>
                <a:cs typeface="Times New Roman" panose="02020603050405020304" pitchFamily="18" charset="0"/>
              </a:rPr>
              <a:t>d</a:t>
            </a:r>
            <a:r>
              <a:rPr lang="es-CL" sz="2400" dirty="0">
                <a:solidFill>
                  <a:srgbClr val="0000FF"/>
                </a:solidFill>
                <a:latin typeface="Times New Roman" panose="02020603050405020304" pitchFamily="18" charset="0"/>
                <a:cs typeface="Times New Roman" panose="02020603050405020304" pitchFamily="18" charset="0"/>
              </a:rPr>
              <a:t>)</a:t>
            </a:r>
            <a:r>
              <a:rPr lang="es-CL" sz="2400" baseline="30000" dirty="0">
                <a:solidFill>
                  <a:srgbClr val="0000FF"/>
                </a:solidFill>
                <a:latin typeface="Times New Roman" panose="02020603050405020304" pitchFamily="18" charset="0"/>
                <a:cs typeface="Times New Roman" panose="02020603050405020304" pitchFamily="18" charset="0"/>
              </a:rPr>
              <a:t> </a:t>
            </a:r>
            <a:r>
              <a:rPr lang="es-CL" sz="2200" baseline="30000" dirty="0">
                <a:solidFill>
                  <a:srgbClr val="0000FF"/>
                </a:solidFill>
                <a:latin typeface="Times New Roman" panose="02020603050405020304" pitchFamily="18" charset="0"/>
                <a:cs typeface="Times New Roman" panose="02020603050405020304" pitchFamily="18" charset="0"/>
              </a:rPr>
              <a:t>N</a:t>
            </a:r>
            <a:r>
              <a:rPr lang="es-CL" sz="2400" dirty="0">
                <a:solidFill>
                  <a:srgbClr val="0000FF"/>
                </a:solidFill>
                <a:latin typeface="Times New Roman" panose="02020603050405020304" pitchFamily="18" charset="0"/>
                <a:cs typeface="Times New Roman" panose="02020603050405020304" pitchFamily="18" charset="0"/>
              </a:rPr>
              <a:t>, (3</a:t>
            </a:r>
            <a:r>
              <a:rPr lang="es-CL" sz="2400" i="1" dirty="0">
                <a:solidFill>
                  <a:srgbClr val="0000FF"/>
                </a:solidFill>
                <a:latin typeface="Times New Roman" panose="02020603050405020304" pitchFamily="18" charset="0"/>
                <a:cs typeface="Times New Roman" panose="02020603050405020304" pitchFamily="18" charset="0"/>
              </a:rPr>
              <a:t>d</a:t>
            </a:r>
            <a:r>
              <a:rPr lang="es-CL" sz="2400" dirty="0">
                <a:solidFill>
                  <a:srgbClr val="0000FF"/>
                </a:solidFill>
                <a:latin typeface="Times New Roman" panose="02020603050405020304" pitchFamily="18" charset="0"/>
                <a:cs typeface="Times New Roman" panose="02020603050405020304" pitchFamily="18" charset="0"/>
              </a:rPr>
              <a:t>)</a:t>
            </a:r>
            <a:r>
              <a:rPr lang="es-CL" sz="2400" baseline="30000" dirty="0">
                <a:solidFill>
                  <a:srgbClr val="0000FF"/>
                </a:solidFill>
                <a:latin typeface="Times New Roman" panose="02020603050405020304" pitchFamily="18" charset="0"/>
                <a:cs typeface="Times New Roman" panose="02020603050405020304" pitchFamily="18" charset="0"/>
              </a:rPr>
              <a:t> </a:t>
            </a:r>
            <a:r>
              <a:rPr lang="es-CL" sz="2200" baseline="30000" dirty="0">
                <a:solidFill>
                  <a:srgbClr val="0000FF"/>
                </a:solidFill>
                <a:latin typeface="Times New Roman" panose="02020603050405020304" pitchFamily="18" charset="0"/>
                <a:cs typeface="Times New Roman" panose="02020603050405020304" pitchFamily="18" charset="0"/>
              </a:rPr>
              <a:t>Ñ</a:t>
            </a:r>
            <a:r>
              <a:rPr lang="es-CL" sz="2400" dirty="0">
                <a:solidFill>
                  <a:srgbClr val="0000FF"/>
                </a:solidFill>
                <a:latin typeface="Times New Roman" panose="02020603050405020304" pitchFamily="18" charset="0"/>
                <a:cs typeface="Times New Roman" panose="02020603050405020304" pitchFamily="18" charset="0"/>
              </a:rPr>
              <a:t>  con N, Ñ bastante diferentes.  En tal caso es posible tener ambas transferencias no nulas, </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3200" i="1" dirty="0" smtClean="0">
                <a:solidFill>
                  <a:srgbClr val="0000FF"/>
                </a:solidFill>
                <a:latin typeface="Times New Roman" panose="02020603050405020304" pitchFamily="18" charset="0"/>
                <a:cs typeface="Times New Roman" panose="02020603050405020304" pitchFamily="18" charset="0"/>
              </a:rPr>
              <a:t>t</a:t>
            </a:r>
            <a:r>
              <a:rPr lang="es-CL" sz="2800" baseline="-25000" dirty="0" smtClean="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rPr>
              <a:t>Vertical</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6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600" dirty="0">
                <a:solidFill>
                  <a:srgbClr val="0000FF"/>
                </a:solidFill>
                <a:latin typeface="Times New Roman" panose="02020603050405020304" pitchFamily="18" charset="0"/>
                <a:cs typeface="Times New Roman" panose="02020603050405020304" pitchFamily="18" charset="0"/>
              </a:rPr>
              <a:t> 0</a:t>
            </a:r>
            <a:r>
              <a:rPr lang="es-CL" sz="2400" dirty="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3200" i="1" dirty="0">
                <a:solidFill>
                  <a:srgbClr val="0000FF"/>
                </a:solidFill>
                <a:latin typeface="Times New Roman" panose="02020603050405020304" pitchFamily="18" charset="0"/>
                <a:cs typeface="Times New Roman" panose="02020603050405020304" pitchFamily="18" charset="0"/>
              </a:rPr>
              <a:t>t</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rPr>
              <a:t>Horizontal</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6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600" dirty="0">
                <a:solidFill>
                  <a:srgbClr val="0000FF"/>
                </a:solidFill>
                <a:latin typeface="Times New Roman" panose="02020603050405020304" pitchFamily="18" charset="0"/>
                <a:cs typeface="Times New Roman" panose="02020603050405020304" pitchFamily="18" charset="0"/>
              </a:rPr>
              <a:t> 0</a:t>
            </a:r>
            <a:r>
              <a:rPr lang="es-CL" sz="2400" dirty="0">
                <a:solidFill>
                  <a:srgbClr val="0000FF"/>
                </a:solidFill>
                <a:latin typeface="Times New Roman" panose="02020603050405020304" pitchFamily="18" charset="0"/>
                <a:cs typeface="Times New Roman" panose="02020603050405020304" pitchFamily="18" charset="0"/>
              </a:rPr>
              <a:t>, al elegir apropiadamente los orbitales </a:t>
            </a:r>
            <a:r>
              <a:rPr lang="es-CL" sz="2600" dirty="0">
                <a:solidFill>
                  <a:srgbClr val="0000FF"/>
                </a:solidFill>
                <a:latin typeface="Times New Roman" panose="02020603050405020304" pitchFamily="18" charset="0"/>
                <a:cs typeface="Times New Roman" panose="02020603050405020304" pitchFamily="18" charset="0"/>
              </a:rPr>
              <a:t>T</a:t>
            </a:r>
            <a:r>
              <a:rPr lang="es-CL" sz="2400" baseline="-25000" dirty="0">
                <a:solidFill>
                  <a:srgbClr val="0000FF"/>
                </a:solidFill>
                <a:latin typeface="Times New Roman" panose="02020603050405020304" pitchFamily="18" charset="0"/>
                <a:cs typeface="Times New Roman" panose="02020603050405020304" pitchFamily="18" charset="0"/>
              </a:rPr>
              <a:t>2g</a:t>
            </a:r>
            <a:r>
              <a:rPr lang="es-CL" sz="2400" dirty="0">
                <a:solidFill>
                  <a:srgbClr val="0000FF"/>
                </a:solidFill>
                <a:latin typeface="Times New Roman" panose="02020603050405020304" pitchFamily="18" charset="0"/>
                <a:cs typeface="Times New Roman" panose="02020603050405020304" pitchFamily="18" charset="0"/>
              </a:rPr>
              <a:t>  y  </a:t>
            </a:r>
            <a:r>
              <a:rPr lang="es-CL" sz="2600" dirty="0">
                <a:solidFill>
                  <a:srgbClr val="0000FF"/>
                </a:solidFill>
                <a:latin typeface="Times New Roman" panose="02020603050405020304" pitchFamily="18" charset="0"/>
                <a:cs typeface="Times New Roman" panose="02020603050405020304" pitchFamily="18" charset="0"/>
              </a:rPr>
              <a:t>E</a:t>
            </a:r>
            <a:r>
              <a:rPr lang="es-CL" sz="2400" baseline="-25000" dirty="0">
                <a:solidFill>
                  <a:srgbClr val="0000FF"/>
                </a:solidFill>
                <a:latin typeface="Times New Roman" panose="02020603050405020304" pitchFamily="18" charset="0"/>
                <a:cs typeface="Times New Roman" panose="02020603050405020304" pitchFamily="18" charset="0"/>
              </a:rPr>
              <a:t> g</a:t>
            </a:r>
            <a:r>
              <a:rPr lang="es-CL" sz="2400" dirty="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   Al </a:t>
            </a:r>
            <a:r>
              <a:rPr lang="es-CL" sz="2400" dirty="0">
                <a:solidFill>
                  <a:srgbClr val="0000FF"/>
                </a:solidFill>
                <a:latin typeface="Times New Roman" panose="02020603050405020304" pitchFamily="18" charset="0"/>
                <a:cs typeface="Times New Roman" panose="02020603050405020304" pitchFamily="18" charset="0"/>
              </a:rPr>
              <a:t>permitirse la transferencia electrónica entre ambos cationes, </a:t>
            </a:r>
            <a:r>
              <a:rPr lang="es-CL" sz="2400" dirty="0" smtClean="0">
                <a:solidFill>
                  <a:srgbClr val="0000FF"/>
                </a:solidFill>
                <a:latin typeface="Times New Roman" panose="02020603050405020304" pitchFamily="18" charset="0"/>
                <a:cs typeface="Times New Roman" panose="02020603050405020304" pitchFamily="18" charset="0"/>
              </a:rPr>
              <a:t>tenemos          </a:t>
            </a:r>
            <a:r>
              <a:rPr lang="es-CL" sz="2600" i="1" dirty="0">
                <a:solidFill>
                  <a:srgbClr val="0000FF"/>
                </a:solidFill>
                <a:latin typeface="Times New Roman" panose="02020603050405020304" pitchFamily="18" charset="0"/>
                <a:cs typeface="Times New Roman" panose="02020603050405020304" pitchFamily="18" charset="0"/>
              </a:rPr>
              <a:t>J</a:t>
            </a:r>
            <a:r>
              <a:rPr lang="es-CL" sz="2400" baseline="-25000" dirty="0">
                <a:solidFill>
                  <a:srgbClr val="0000FF"/>
                </a:solidFill>
                <a:latin typeface="Times New Roman" panose="02020603050405020304" pitchFamily="18" charset="0"/>
                <a:cs typeface="Times New Roman" panose="02020603050405020304" pitchFamily="18" charset="0"/>
              </a:rPr>
              <a:t> s-e </a:t>
            </a:r>
            <a:r>
              <a:rPr lang="es-CL" sz="24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0.  Luego, los cationes tienen acoplamiento Antiferromagnético</a:t>
            </a:r>
            <a:r>
              <a:rPr lang="es-CL" sz="2400" dirty="0" smtClean="0">
                <a:solidFill>
                  <a:srgbClr val="0000FF"/>
                </a:solidFill>
                <a:latin typeface="Times New Roman" panose="02020603050405020304" pitchFamily="18" charset="0"/>
                <a:cs typeface="Times New Roman" panose="02020603050405020304" pitchFamily="18" charset="0"/>
              </a:rPr>
              <a:t>:</a:t>
            </a:r>
            <a:endParaRPr lang="es-CL" sz="2400" dirty="0">
              <a:latin typeface="Times New Roman" panose="02020603050405020304" pitchFamily="18" charset="0"/>
              <a:cs typeface="Times New Roman" panose="02020603050405020304" pitchFamily="18" charset="0"/>
            </a:endParaRP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338229" y="4805303"/>
            <a:ext cx="8090042" cy="1461933"/>
          </a:xfrm>
          <a:prstGeom prst="rect">
            <a:avLst/>
          </a:prstGeom>
          <a:noFill/>
          <a:ln>
            <a:noFill/>
          </a:ln>
        </p:spPr>
      </p:pic>
      <p:sp>
        <p:nvSpPr>
          <p:cNvPr id="3" name="CuadroTexto 2"/>
          <p:cNvSpPr txBox="1"/>
          <p:nvPr/>
        </p:nvSpPr>
        <p:spPr>
          <a:xfrm>
            <a:off x="109591" y="174661"/>
            <a:ext cx="8387137" cy="800219"/>
          </a:xfrm>
          <a:prstGeom prst="rect">
            <a:avLst/>
          </a:prstGeom>
          <a:noFill/>
        </p:spPr>
        <p:txBody>
          <a:bodyPr wrap="square" rtlCol="0">
            <a:spAutoFit/>
          </a:bodyPr>
          <a:lstStyle/>
          <a:p>
            <a:r>
              <a:rPr lang="es-CL" sz="2800" u="sng" dirty="0">
                <a:latin typeface="Times New Roman" panose="02020603050405020304" pitchFamily="18" charset="0"/>
                <a:ea typeface="Calibri" panose="020F0502020204030204" pitchFamily="34" charset="0"/>
                <a:cs typeface="Times New Roman" panose="02020603050405020304" pitchFamily="18" charset="0"/>
              </a:rPr>
              <a:t>Regla</a:t>
            </a:r>
            <a:r>
              <a:rPr lang="es-CL" sz="800" u="sng" dirty="0">
                <a:latin typeface="Times New Roman" panose="02020603050405020304" pitchFamily="18" charset="0"/>
                <a:ea typeface="Calibri" panose="020F0502020204030204" pitchFamily="34" charset="0"/>
                <a:cs typeface="Times New Roman" panose="02020603050405020304" pitchFamily="18" charset="0"/>
              </a:rPr>
              <a:t> </a:t>
            </a:r>
            <a:r>
              <a:rPr lang="es-CL" sz="2800" u="sng" dirty="0">
                <a:latin typeface="Times New Roman" panose="02020603050405020304" pitchFamily="18" charset="0"/>
                <a:ea typeface="Calibri" panose="020F0502020204030204" pitchFamily="34" charset="0"/>
                <a:cs typeface="Times New Roman" panose="02020603050405020304" pitchFamily="18" charset="0"/>
              </a:rPr>
              <a:t> </a:t>
            </a:r>
            <a:r>
              <a:rPr lang="es-CL" sz="2800" u="sng" dirty="0" smtClean="0">
                <a:latin typeface="Times New Roman" panose="02020603050405020304" pitchFamily="18" charset="0"/>
                <a:ea typeface="Calibri" panose="020F0502020204030204" pitchFamily="34" charset="0"/>
                <a:cs typeface="Times New Roman" panose="02020603050405020304" pitchFamily="18" charset="0"/>
              </a:rPr>
              <a:t>IV</a:t>
            </a:r>
            <a:r>
              <a:rPr lang="es-CL" sz="800" u="sng" dirty="0" smtClean="0">
                <a:latin typeface="Times New Roman" panose="02020603050405020304" pitchFamily="18" charset="0"/>
                <a:ea typeface="Calibri" panose="020F0502020204030204" pitchFamily="34" charset="0"/>
                <a:cs typeface="Times New Roman" panose="02020603050405020304" pitchFamily="18" charset="0"/>
              </a:rPr>
              <a:t> </a:t>
            </a:r>
            <a:r>
              <a:rPr lang="es-CL" sz="2800" u="sng" dirty="0" smtClean="0">
                <a:latin typeface="Times New Roman" panose="02020603050405020304" pitchFamily="18" charset="0"/>
                <a:ea typeface="Calibri" panose="020F0502020204030204" pitchFamily="34" charset="0"/>
                <a:cs typeface="Times New Roman" panose="02020603050405020304" pitchFamily="18" charset="0"/>
              </a:rPr>
              <a:t> </a:t>
            </a:r>
            <a:r>
              <a:rPr lang="es-CL" sz="2800" u="sng" dirty="0">
                <a:latin typeface="Times New Roman" panose="02020603050405020304" pitchFamily="18" charset="0"/>
                <a:ea typeface="Calibri" panose="020F0502020204030204" pitchFamily="34" charset="0"/>
                <a:cs typeface="Times New Roman" panose="02020603050405020304" pitchFamily="18" charset="0"/>
              </a:rPr>
              <a:t>de Goodenough-Kanamori-</a:t>
            </a:r>
            <a:endParaRPr lang="es-CL" sz="2800" dirty="0"/>
          </a:p>
          <a:p>
            <a:endParaRPr lang="es-CL" dirty="0"/>
          </a:p>
        </p:txBody>
      </p:sp>
    </p:spTree>
    <p:extLst>
      <p:ext uri="{BB962C8B-B14F-4D97-AF65-F5344CB8AC3E}">
        <p14:creationId xmlns:p14="http://schemas.microsoft.com/office/powerpoint/2010/main" val="3848161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6417" y="441789"/>
            <a:ext cx="12105583" cy="5244957"/>
          </a:xfrm>
          <a:prstGeom prst="rect">
            <a:avLst/>
          </a:prstGeom>
        </p:spPr>
      </p:pic>
    </p:spTree>
    <p:extLst>
      <p:ext uri="{BB962C8B-B14F-4D97-AF65-F5344CB8AC3E}">
        <p14:creationId xmlns:p14="http://schemas.microsoft.com/office/powerpoint/2010/main" val="39235450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64387" y="164387"/>
            <a:ext cx="12027613" cy="1731756"/>
          </a:xfrm>
          <a:prstGeom prst="rect">
            <a:avLst/>
          </a:prstGeom>
        </p:spPr>
        <p:txBody>
          <a:bodyPr wrap="square">
            <a:spAutoFit/>
          </a:bodyPr>
          <a:lstStyle/>
          <a:p>
            <a:pPr>
              <a:lnSpc>
                <a:spcPct val="115000"/>
              </a:lnSpc>
              <a:spcAft>
                <a:spcPts val="1000"/>
              </a:spcAft>
            </a:pPr>
            <a:r>
              <a:rPr lang="es-CL" sz="2800" u="dbl" dirty="0">
                <a:latin typeface="Times New Roman" panose="02020603050405020304" pitchFamily="18" charset="0"/>
                <a:ea typeface="Calibri" panose="020F0502020204030204" pitchFamily="34" charset="0"/>
                <a:cs typeface="Times New Roman" panose="02020603050405020304" pitchFamily="18" charset="0"/>
              </a:rPr>
              <a:t>Ferrimagnetismo</a:t>
            </a:r>
            <a:r>
              <a:rPr lang="es-CL" sz="2800" dirty="0">
                <a:latin typeface="Times New Roman" panose="02020603050405020304" pitchFamily="18" charset="0"/>
                <a:ea typeface="Calibri" panose="020F0502020204030204" pitchFamily="34" charset="0"/>
                <a:cs typeface="Times New Roman" panose="02020603050405020304" pitchFamily="18" charset="0"/>
              </a:rPr>
              <a:t>- </a:t>
            </a:r>
            <a:endParaRPr lang="es-CL" sz="2800" dirty="0">
              <a:latin typeface="Calibri" panose="020F0502020204030204" pitchFamily="34" charset="0"/>
              <a:ea typeface="Calibri" panose="020F0502020204030204" pitchFamily="34" charset="0"/>
              <a:cs typeface="Times New Roman" panose="02020603050405020304" pitchFamily="18" charset="0"/>
            </a:endParaRPr>
          </a:p>
          <a:p>
            <a:r>
              <a:rPr lang="es-CL" sz="2200" dirty="0">
                <a:latin typeface="Times New Roman" panose="02020603050405020304" pitchFamily="18" charset="0"/>
                <a:ea typeface="Calibri" panose="020F0502020204030204" pitchFamily="34" charset="0"/>
              </a:rPr>
              <a:t>Al considerar compuestos donde se acoplan  antiferromagnéticamente  iones de distinto tipo, con diferentes momentos magnéticos, podemos tener un momento magnético global no nulo, como se ilustra en figura adjunta:</a:t>
            </a:r>
            <a:endParaRPr lang="es-CL" sz="2200" dirty="0"/>
          </a:p>
        </p:txBody>
      </p:sp>
      <p:pic>
        <p:nvPicPr>
          <p:cNvPr id="6" name="Imagen 5"/>
          <p:cNvPicPr>
            <a:picLocks noChangeAspect="1"/>
          </p:cNvPicPr>
          <p:nvPr/>
        </p:nvPicPr>
        <p:blipFill>
          <a:blip r:embed="rId2"/>
          <a:stretch>
            <a:fillRect/>
          </a:stretch>
        </p:blipFill>
        <p:spPr>
          <a:xfrm>
            <a:off x="4743985" y="1806609"/>
            <a:ext cx="7245957" cy="698901"/>
          </a:xfrm>
          <a:prstGeom prst="rect">
            <a:avLst/>
          </a:prstGeom>
        </p:spPr>
      </p:pic>
      <p:sp>
        <p:nvSpPr>
          <p:cNvPr id="7" name="Rectángulo 6"/>
          <p:cNvSpPr/>
          <p:nvPr/>
        </p:nvSpPr>
        <p:spPr>
          <a:xfrm>
            <a:off x="243155" y="2795533"/>
            <a:ext cx="11870076" cy="1990288"/>
          </a:xfrm>
          <a:prstGeom prst="rect">
            <a:avLst/>
          </a:prstGeom>
        </p:spPr>
        <p:txBody>
          <a:bodyPr wrap="square">
            <a:spAutoFit/>
          </a:bodyPr>
          <a:lstStyle/>
          <a:p>
            <a:pPr>
              <a:lnSpc>
                <a:spcPct val="115000"/>
              </a:lnSpc>
              <a:spcAft>
                <a:spcPts val="1000"/>
              </a:spcAft>
            </a:pPr>
            <a:r>
              <a:rPr lang="es-CL" sz="2000" dirty="0" smtClean="0">
                <a:latin typeface="Times New Roman" panose="02020603050405020304" pitchFamily="18" charset="0"/>
                <a:ea typeface="Calibri" panose="020F0502020204030204" pitchFamily="34" charset="0"/>
                <a:cs typeface="Times New Roman" panose="02020603050405020304" pitchFamily="18" charset="0"/>
              </a:rPr>
              <a:t>Un tradicional  ejemplo de Ferrimagnetismo es la Magnetita,  </a:t>
            </a:r>
          </a:p>
          <a:p>
            <a:pPr>
              <a:lnSpc>
                <a:spcPct val="115000"/>
              </a:lnSpc>
              <a:spcAft>
                <a:spcPts val="1000"/>
              </a:spcAft>
            </a:pPr>
            <a:r>
              <a:rPr lang="es-CL" sz="2000" dirty="0" smtClean="0">
                <a:latin typeface="Times New Roman" panose="02020603050405020304" pitchFamily="18" charset="0"/>
                <a:ea typeface="Calibri" panose="020F0502020204030204" pitchFamily="34" charset="0"/>
                <a:cs typeface="Times New Roman" panose="02020603050405020304" pitchFamily="18" charset="0"/>
              </a:rPr>
              <a:t>En </a:t>
            </a:r>
            <a:r>
              <a:rPr lang="es-CL" sz="2000" dirty="0">
                <a:latin typeface="Times New Roman" panose="02020603050405020304" pitchFamily="18" charset="0"/>
                <a:ea typeface="Calibri" panose="020F0502020204030204" pitchFamily="34" charset="0"/>
                <a:cs typeface="Times New Roman" panose="02020603050405020304" pitchFamily="18" charset="0"/>
              </a:rPr>
              <a:t>el caso de compuestos entre metales de transición y oxidantes, el acoplamiento antiferro (asociado al “SuperExchange”) suele ser muy superior al acoplamiento ferromagnético (asociado al doble traslape entre orbitales centrados en distintos sitios). Acorde a lo anterior, el Ferrimagnetismo (basado en el SuperExchange) puede tener acoplamientos (y por ende temperaturas crítica) superiores al ferromagnetismo “de base". </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4400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5300883" y="74428"/>
            <a:ext cx="6715125" cy="2914650"/>
          </a:xfrm>
          <a:prstGeom prst="rect">
            <a:avLst/>
          </a:prstGeom>
        </p:spPr>
      </p:pic>
      <p:pic>
        <p:nvPicPr>
          <p:cNvPr id="12" name="Imagen 11"/>
          <p:cNvPicPr>
            <a:picLocks noChangeAspect="1"/>
          </p:cNvPicPr>
          <p:nvPr/>
        </p:nvPicPr>
        <p:blipFill>
          <a:blip r:embed="rId3"/>
          <a:stretch>
            <a:fillRect/>
          </a:stretch>
        </p:blipFill>
        <p:spPr>
          <a:xfrm>
            <a:off x="286193" y="2932039"/>
            <a:ext cx="11811000" cy="2047875"/>
          </a:xfrm>
          <a:prstGeom prst="rect">
            <a:avLst/>
          </a:prstGeom>
        </p:spPr>
      </p:pic>
      <p:sp>
        <p:nvSpPr>
          <p:cNvPr id="2" name="CuadroTexto 1"/>
          <p:cNvSpPr txBox="1"/>
          <p:nvPr/>
        </p:nvSpPr>
        <p:spPr>
          <a:xfrm>
            <a:off x="286193" y="4922874"/>
            <a:ext cx="11729815" cy="830997"/>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Introducimos este resultado en las relaciones </a:t>
            </a:r>
            <a:r>
              <a:rPr lang="es-CL" sz="2400" dirty="0">
                <a:solidFill>
                  <a:srgbClr val="0000FF"/>
                </a:solidFill>
                <a:latin typeface="Times New Roman" panose="02020603050405020304" pitchFamily="18" charset="0"/>
                <a:cs typeface="Times New Roman" panose="02020603050405020304" pitchFamily="18" charset="0"/>
              </a:rPr>
              <a:t>(7)</a:t>
            </a:r>
            <a:r>
              <a:rPr lang="es-CL" sz="2400" baseline="-25000" dirty="0">
                <a:solidFill>
                  <a:srgbClr val="0000FF"/>
                </a:solidFill>
                <a:latin typeface="Times New Roman" panose="02020603050405020304" pitchFamily="18" charset="0"/>
                <a:cs typeface="Times New Roman" panose="02020603050405020304" pitchFamily="18" charset="0"/>
              </a:rPr>
              <a:t> a, b</a:t>
            </a:r>
            <a:r>
              <a:rPr lang="es-CL" sz="24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obtenemos la siguiente expresión para la parte espacial </a:t>
            </a:r>
            <a:r>
              <a:rPr lang="es-CL" sz="2200" dirty="0" smtClean="0">
                <a:solidFill>
                  <a:srgbClr val="0000FF"/>
                </a:solidFill>
                <a:latin typeface="Times New Roman" panose="02020603050405020304" pitchFamily="18" charset="0"/>
                <a:cs typeface="Times New Roman" panose="02020603050405020304" pitchFamily="18" charset="0"/>
              </a:rPr>
              <a:t>de la función de onda (expresión en la, sin embargo participa el spin):</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4"/>
          <a:stretch>
            <a:fillRect/>
          </a:stretch>
        </p:blipFill>
        <p:spPr>
          <a:xfrm>
            <a:off x="3785407" y="5753871"/>
            <a:ext cx="8311786" cy="785152"/>
          </a:xfrm>
          <a:prstGeom prst="rect">
            <a:avLst/>
          </a:prstGeom>
        </p:spPr>
      </p:pic>
    </p:spTree>
    <p:extLst>
      <p:ext uri="{BB962C8B-B14F-4D97-AF65-F5344CB8AC3E}">
        <p14:creationId xmlns:p14="http://schemas.microsoft.com/office/powerpoint/2010/main" val="24707365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05483" y="174661"/>
            <a:ext cx="11229654" cy="523220"/>
          </a:xfrm>
          <a:prstGeom prst="rect">
            <a:avLst/>
          </a:prstGeom>
          <a:noFill/>
        </p:spPr>
        <p:txBody>
          <a:bodyPr wrap="square" rtlCol="0">
            <a:spAutoFit/>
          </a:bodyPr>
          <a:lstStyle/>
          <a:p>
            <a:r>
              <a:rPr lang="es-CL" sz="2800" dirty="0">
                <a:solidFill>
                  <a:srgbClr val="B700FF"/>
                </a:solidFill>
                <a:latin typeface="Times New Roman" panose="02020603050405020304" pitchFamily="18" charset="0"/>
                <a:cs typeface="Times New Roman" panose="02020603050405020304" pitchFamily="18" charset="0"/>
              </a:rPr>
              <a:t>(IV) </a:t>
            </a:r>
            <a:r>
              <a:rPr lang="es-CL" sz="2800" u="sng" dirty="0">
                <a:solidFill>
                  <a:srgbClr val="B700FF"/>
                </a:solidFill>
                <a:latin typeface="Times New Roman" panose="02020603050405020304" pitchFamily="18" charset="0"/>
                <a:cs typeface="Times New Roman" panose="02020603050405020304" pitchFamily="18" charset="0"/>
              </a:rPr>
              <a:t>Ferromagnetismo en Metales </a:t>
            </a:r>
            <a:r>
              <a:rPr lang="es-CL" sz="2800" dirty="0">
                <a:solidFill>
                  <a:srgbClr val="0000FF"/>
                </a:solidFill>
                <a:latin typeface="Times New Roman" panose="02020603050405020304" pitchFamily="18" charset="0"/>
                <a:cs typeface="Times New Roman" panose="02020603050405020304" pitchFamily="18" charset="0"/>
              </a:rPr>
              <a:t>(modelo muy simplificado</a:t>
            </a:r>
            <a:r>
              <a:rPr lang="es-CL" sz="2800" dirty="0" smtClean="0">
                <a:solidFill>
                  <a:srgbClr val="0000FF"/>
                </a:solidFill>
                <a:latin typeface="Times New Roman" panose="02020603050405020304" pitchFamily="18" charset="0"/>
                <a:cs typeface="Times New Roman" panose="02020603050405020304" pitchFamily="18" charset="0"/>
              </a:rPr>
              <a:t>)-</a:t>
            </a:r>
            <a:r>
              <a:rPr lang="es-CL" dirty="0" smtClean="0">
                <a:solidFill>
                  <a:srgbClr val="0000FF"/>
                </a:solidFill>
                <a:latin typeface="Times New Roman" panose="02020603050405020304" pitchFamily="18" charset="0"/>
                <a:cs typeface="Times New Roman" panose="02020603050405020304" pitchFamily="18" charset="0"/>
              </a:rPr>
              <a:t>.</a:t>
            </a:r>
            <a:endParaRPr lang="es-CL" dirty="0">
              <a:solidFill>
                <a:srgbClr val="339933"/>
              </a:solidFill>
            </a:endParaRPr>
          </a:p>
        </p:txBody>
      </p:sp>
      <p:sp>
        <p:nvSpPr>
          <p:cNvPr id="3" name="CuadroTexto 2"/>
          <p:cNvSpPr txBox="1"/>
          <p:nvPr/>
        </p:nvSpPr>
        <p:spPr>
          <a:xfrm>
            <a:off x="92467" y="770562"/>
            <a:ext cx="11969394" cy="2123658"/>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El estudio de órdenes magnéticos en metales es un problema muy complejo; allí no tenemos spines localizados en los átomos , sino que las funciones de estado están extendidas en todo el cristal, no siendo apropiada una descripción en términos de un “Modelo de Heisenberg”. </a:t>
            </a:r>
          </a:p>
          <a:p>
            <a:r>
              <a:rPr lang="es-CL" sz="2200" dirty="0" smtClean="0">
                <a:solidFill>
                  <a:srgbClr val="0000FF"/>
                </a:solidFill>
                <a:latin typeface="Times New Roman" panose="02020603050405020304" pitchFamily="18" charset="0"/>
                <a:cs typeface="Times New Roman" panose="02020603050405020304" pitchFamily="18" charset="0"/>
              </a:rPr>
              <a:t>En esta sección sólo consideraremos la fase ferromagnética, esto a T=0 °K; trabajaremos con la versión más simple para la interacción electrón-electrón, reteniendo sólo la parte (dominante) intra-atómica; esto es, “Modelo de Hubbard”:</a:t>
            </a:r>
            <a:endParaRPr lang="es-CL" sz="2200" dirty="0">
              <a:solidFill>
                <a:srgbClr val="0000FF"/>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92467" y="5157628"/>
            <a:ext cx="11969394" cy="1908215"/>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Advertimos que ello ha sido criticado en la literatura, sugiriéndose que interacciones e-e de más largo alcance son relevantes para entender ferromagnetismo metálico</a:t>
            </a:r>
            <a:r>
              <a:rPr lang="es-CL" sz="2000" dirty="0" smtClean="0">
                <a:solidFill>
                  <a:srgbClr val="0000FF"/>
                </a:solidFill>
                <a:latin typeface="Times New Roman" panose="02020603050405020304" pitchFamily="18" charset="0"/>
                <a:cs typeface="Times New Roman" panose="02020603050405020304" pitchFamily="18" charset="0"/>
              </a:rPr>
              <a:t>. Aun reteniendo la parte “Hubbard” del Hamiltoniano, el problema no posee soluciones exactas, salvo en un nú</a:t>
            </a:r>
            <a:r>
              <a:rPr lang="es-CL" sz="2000" dirty="0">
                <a:solidFill>
                  <a:srgbClr val="0000FF"/>
                </a:solidFill>
                <a:latin typeface="Times New Roman" panose="02020603050405020304" pitchFamily="18" charset="0"/>
                <a:cs typeface="Times New Roman" panose="02020603050405020304" pitchFamily="18" charset="0"/>
              </a:rPr>
              <a:t>mero limitado de casos. Por ejemplo, en dimensión 1 y con ocupación de un electrón por átomo metálico, se tiene un orden Antiferromagnético de corto alcance para el estado base (T=0 °K), en vez de una solución ferromagnética.</a:t>
            </a:r>
          </a:p>
          <a:p>
            <a:endParaRPr lang="es-CL" dirty="0"/>
          </a:p>
        </p:txBody>
      </p:sp>
      <p:pic>
        <p:nvPicPr>
          <p:cNvPr id="7" name="Imagen 6"/>
          <p:cNvPicPr>
            <a:picLocks noChangeAspect="1"/>
          </p:cNvPicPr>
          <p:nvPr/>
        </p:nvPicPr>
        <p:blipFill>
          <a:blip r:embed="rId2"/>
          <a:stretch>
            <a:fillRect/>
          </a:stretch>
        </p:blipFill>
        <p:spPr>
          <a:xfrm>
            <a:off x="3341669" y="2524351"/>
            <a:ext cx="8553992" cy="2633277"/>
          </a:xfrm>
          <a:prstGeom prst="rect">
            <a:avLst/>
          </a:prstGeom>
        </p:spPr>
      </p:pic>
    </p:spTree>
    <p:extLst>
      <p:ext uri="{BB962C8B-B14F-4D97-AF65-F5344CB8AC3E}">
        <p14:creationId xmlns:p14="http://schemas.microsoft.com/office/powerpoint/2010/main" val="1138981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02742" y="82193"/>
            <a:ext cx="11835829" cy="646331"/>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Acá mostraremos una solución de “campo medio”, </a:t>
            </a:r>
            <a:r>
              <a:rPr lang="es-CL" dirty="0" smtClean="0">
                <a:solidFill>
                  <a:srgbClr val="0000FF"/>
                </a:solidFill>
                <a:latin typeface="Times New Roman" panose="02020603050405020304" pitchFamily="18" charset="0"/>
                <a:cs typeface="Times New Roman" panose="02020603050405020304" pitchFamily="18" charset="0"/>
              </a:rPr>
              <a:t>bajo la hipótesis que se preserva la simetría traslacional del cristal, esto, para ambas orientaciones del spin electrónico:</a:t>
            </a:r>
            <a:endParaRPr lang="es-CL" dirty="0"/>
          </a:p>
        </p:txBody>
      </p:sp>
      <p:pic>
        <p:nvPicPr>
          <p:cNvPr id="4" name="Imagen 3"/>
          <p:cNvPicPr>
            <a:picLocks noChangeAspect="1"/>
          </p:cNvPicPr>
          <p:nvPr/>
        </p:nvPicPr>
        <p:blipFill>
          <a:blip r:embed="rId2"/>
          <a:stretch>
            <a:fillRect/>
          </a:stretch>
        </p:blipFill>
        <p:spPr>
          <a:xfrm>
            <a:off x="541106" y="721249"/>
            <a:ext cx="11650894" cy="1083341"/>
          </a:xfrm>
          <a:prstGeom prst="rect">
            <a:avLst/>
          </a:prstGeom>
        </p:spPr>
      </p:pic>
      <p:pic>
        <p:nvPicPr>
          <p:cNvPr id="5" name="Imagen 4"/>
          <p:cNvPicPr>
            <a:picLocks noChangeAspect="1"/>
          </p:cNvPicPr>
          <p:nvPr/>
        </p:nvPicPr>
        <p:blipFill>
          <a:blip r:embed="rId3"/>
          <a:stretch>
            <a:fillRect/>
          </a:stretch>
        </p:blipFill>
        <p:spPr>
          <a:xfrm>
            <a:off x="1767155" y="1814873"/>
            <a:ext cx="9739901" cy="1627233"/>
          </a:xfrm>
          <a:prstGeom prst="rect">
            <a:avLst/>
          </a:prstGeom>
        </p:spPr>
      </p:pic>
      <p:pic>
        <p:nvPicPr>
          <p:cNvPr id="7" name="Imagen 6"/>
          <p:cNvPicPr>
            <a:picLocks noChangeAspect="1"/>
          </p:cNvPicPr>
          <p:nvPr/>
        </p:nvPicPr>
        <p:blipFill>
          <a:blip r:embed="rId4"/>
          <a:stretch>
            <a:fillRect/>
          </a:stretch>
        </p:blipFill>
        <p:spPr>
          <a:xfrm>
            <a:off x="3161018" y="3452389"/>
            <a:ext cx="8941939" cy="1580343"/>
          </a:xfrm>
          <a:prstGeom prst="rect">
            <a:avLst/>
          </a:prstGeom>
        </p:spPr>
      </p:pic>
      <p:sp>
        <p:nvSpPr>
          <p:cNvPr id="3" name="Rectángulo 2"/>
          <p:cNvSpPr/>
          <p:nvPr/>
        </p:nvSpPr>
        <p:spPr>
          <a:xfrm>
            <a:off x="52280" y="5006648"/>
            <a:ext cx="6096000" cy="1200329"/>
          </a:xfrm>
          <a:prstGeom prst="rect">
            <a:avLst/>
          </a:prstGeom>
        </p:spPr>
        <p:txBody>
          <a:bodyPr>
            <a:spAutoFit/>
          </a:bodyPr>
          <a:lstStyle/>
          <a:p>
            <a:r>
              <a:rPr lang="es-CL" dirty="0">
                <a:solidFill>
                  <a:srgbClr val="0000FF"/>
                </a:solidFill>
                <a:latin typeface="Times New Roman" panose="02020603050405020304" pitchFamily="18" charset="0"/>
                <a:cs typeface="Times New Roman" panose="02020603050405020304" pitchFamily="18" charset="0"/>
              </a:rPr>
              <a:t>Notemos que, en la “Aproximación del Campo Medio”, el promedio del Hamiltoniano difiere del promedio del lado derecho de Rel. (IV-2) en un factor 1</a:t>
            </a:r>
            <a:r>
              <a:rPr lang="es-CL" i="1" dirty="0">
                <a:solidFill>
                  <a:srgbClr val="0000FF"/>
                </a:solidFill>
                <a:latin typeface="Times New Roman" panose="02020603050405020304" pitchFamily="18" charset="0"/>
                <a:cs typeface="Times New Roman" panose="02020603050405020304" pitchFamily="18" charset="0"/>
              </a:rPr>
              <a:t>/ </a:t>
            </a:r>
            <a:r>
              <a:rPr lang="es-CL" dirty="0" smtClean="0">
                <a:solidFill>
                  <a:srgbClr val="0000FF"/>
                </a:solidFill>
                <a:latin typeface="Times New Roman" panose="02020603050405020304" pitchFamily="18" charset="0"/>
                <a:cs typeface="Times New Roman" panose="02020603050405020304" pitchFamily="18" charset="0"/>
              </a:rPr>
              <a:t>2</a:t>
            </a:r>
            <a:r>
              <a:rPr lang="es-CL" dirty="0">
                <a:solidFill>
                  <a:srgbClr val="0000FF"/>
                </a:solidFill>
                <a:latin typeface="Times New Roman" panose="02020603050405020304" pitchFamily="18" charset="0"/>
                <a:cs typeface="Times New Roman" panose="02020603050405020304" pitchFamily="18" charset="0"/>
              </a:rPr>
              <a:t>(sin esta precaución, estaríamos contando dos veces la interacción e-e). </a:t>
            </a:r>
            <a:r>
              <a:rPr lang="es-CL" dirty="0" smtClean="0">
                <a:solidFill>
                  <a:srgbClr val="0000FF"/>
                </a:solidFill>
                <a:latin typeface="Times New Roman" panose="02020603050405020304" pitchFamily="18" charset="0"/>
                <a:cs typeface="Times New Roman" panose="02020603050405020304" pitchFamily="18" charset="0"/>
              </a:rPr>
              <a:t> </a:t>
            </a:r>
            <a:endParaRPr lang="es-CL" dirty="0"/>
          </a:p>
        </p:txBody>
      </p:sp>
      <p:pic>
        <p:nvPicPr>
          <p:cNvPr id="11" name="Imagen 10"/>
          <p:cNvPicPr>
            <a:picLocks noChangeAspect="1"/>
          </p:cNvPicPr>
          <p:nvPr/>
        </p:nvPicPr>
        <p:blipFill>
          <a:blip r:embed="rId5"/>
          <a:stretch>
            <a:fillRect/>
          </a:stretch>
        </p:blipFill>
        <p:spPr>
          <a:xfrm>
            <a:off x="6198742" y="5089905"/>
            <a:ext cx="5949646" cy="728381"/>
          </a:xfrm>
          <a:prstGeom prst="rect">
            <a:avLst/>
          </a:prstGeom>
        </p:spPr>
      </p:pic>
      <p:sp>
        <p:nvSpPr>
          <p:cNvPr id="12" name="Rectángulo 11"/>
          <p:cNvSpPr/>
          <p:nvPr/>
        </p:nvSpPr>
        <p:spPr>
          <a:xfrm>
            <a:off x="52280" y="6180892"/>
            <a:ext cx="12096108" cy="707886"/>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Dado que la densidad de electrones es independiente del sitio “</a:t>
            </a:r>
            <a:r>
              <a:rPr lang="es-CL" sz="2000" i="1" dirty="0">
                <a:solidFill>
                  <a:srgbClr val="0000FF"/>
                </a:solidFill>
                <a:latin typeface="Times New Roman" panose="02020603050405020304" pitchFamily="18" charset="0"/>
                <a:cs typeface="Times New Roman" panose="02020603050405020304" pitchFamily="18" charset="0"/>
              </a:rPr>
              <a:t>i</a:t>
            </a:r>
            <a:r>
              <a:rPr lang="es-CL" sz="2000" dirty="0">
                <a:solidFill>
                  <a:srgbClr val="0000FF"/>
                </a:solidFill>
                <a:latin typeface="Times New Roman" panose="02020603050405020304" pitchFamily="18" charset="0"/>
                <a:cs typeface="Times New Roman" panose="02020603050405020304" pitchFamily="18" charset="0"/>
              </a:rPr>
              <a:t>”,   podemos reescribir el término de interacción en la base de cuasi-momentos </a:t>
            </a:r>
            <a:r>
              <a:rPr lang="es-CL" sz="2000" i="1" dirty="0">
                <a:solidFill>
                  <a:srgbClr val="0000FF"/>
                </a:solidFill>
                <a:latin typeface="Times New Roman" panose="02020603050405020304" pitchFamily="18" charset="0"/>
                <a:cs typeface="Times New Roman" panose="02020603050405020304" pitchFamily="18" charset="0"/>
              </a:rPr>
              <a:t>“k”</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881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0" y="0"/>
            <a:ext cx="12051587" cy="1015663"/>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Por otro lado, el término cinético describe los electrones de la banda de conducción. Dicho término se diagonaliza a través de una “ </a:t>
            </a:r>
            <a:r>
              <a:rPr lang="es-CL" sz="2000" dirty="0" smtClean="0">
                <a:solidFill>
                  <a:srgbClr val="0000FF"/>
                </a:solidFill>
                <a:latin typeface="Times New Roman" panose="02020603050405020304" pitchFamily="18" charset="0"/>
                <a:cs typeface="Times New Roman" panose="02020603050405020304" pitchFamily="18" charset="0"/>
              </a:rPr>
              <a:t>transformación </a:t>
            </a:r>
            <a:r>
              <a:rPr lang="es-CL" sz="2000" dirty="0">
                <a:solidFill>
                  <a:srgbClr val="0000FF"/>
                </a:solidFill>
                <a:latin typeface="Times New Roman" panose="02020603050405020304" pitchFamily="18" charset="0"/>
                <a:cs typeface="Times New Roman" panose="02020603050405020304" pitchFamily="18" charset="0"/>
              </a:rPr>
              <a:t>de Bloch”, esencialmente una transformada de Fourier, que nos lleva desde la “Representación de </a:t>
            </a:r>
            <a:r>
              <a:rPr lang="es-CL" sz="2000" dirty="0" smtClean="0">
                <a:solidFill>
                  <a:srgbClr val="0000FF"/>
                </a:solidFill>
                <a:latin typeface="Times New Roman" panose="02020603050405020304" pitchFamily="18" charset="0"/>
                <a:cs typeface="Times New Roman" panose="02020603050405020304" pitchFamily="18" charset="0"/>
              </a:rPr>
              <a:t>p</a:t>
            </a:r>
            <a:r>
              <a:rPr lang="es-CL" sz="2000" dirty="0">
                <a:solidFill>
                  <a:srgbClr val="0000FF"/>
                </a:solidFill>
                <a:latin typeface="Times New Roman" panose="02020603050405020304" pitchFamily="18" charset="0"/>
                <a:cs typeface="Times New Roman" panose="02020603050405020304" pitchFamily="18" charset="0"/>
              </a:rPr>
              <a:t>osicio</a:t>
            </a:r>
            <a:r>
              <a:rPr lang="es-CL" sz="2000" dirty="0" smtClean="0">
                <a:solidFill>
                  <a:srgbClr val="0000FF"/>
                </a:solidFill>
                <a:latin typeface="Times New Roman" panose="02020603050405020304" pitchFamily="18" charset="0"/>
                <a:cs typeface="Times New Roman" panose="02020603050405020304" pitchFamily="18" charset="0"/>
              </a:rPr>
              <a:t>nes </a:t>
            </a:r>
            <a:r>
              <a:rPr lang="es-CL" sz="2000" dirty="0">
                <a:solidFill>
                  <a:srgbClr val="0000FF"/>
                </a:solidFill>
                <a:latin typeface="Times New Roman" panose="02020603050405020304" pitchFamily="18" charset="0"/>
                <a:cs typeface="Times New Roman" panose="02020603050405020304" pitchFamily="18" charset="0"/>
              </a:rPr>
              <a:t>atómicas” a la “Representación de cuasi-momentos”: </a:t>
            </a:r>
            <a:r>
              <a:rPr lang="es-CL" sz="2000" i="1" dirty="0">
                <a:solidFill>
                  <a:srgbClr val="0000FF"/>
                </a:solidFill>
                <a:latin typeface="Times New Roman" panose="02020603050405020304" pitchFamily="18" charset="0"/>
                <a:cs typeface="Times New Roman" panose="02020603050405020304" pitchFamily="18" charset="0"/>
              </a:rPr>
              <a:t>i, j </a:t>
            </a:r>
            <a:r>
              <a:rPr lang="es-CL" sz="2000" dirty="0">
                <a:solidFill>
                  <a:srgbClr val="0000FF"/>
                </a:solidFill>
                <a:sym typeface="Mathematica1" panose="05000502060100000001" pitchFamily="2" charset="2"/>
              </a:rPr>
              <a:t></a:t>
            </a:r>
            <a:r>
              <a:rPr lang="es-CL" sz="2000" i="1" dirty="0">
                <a:solidFill>
                  <a:srgbClr val="0000FF"/>
                </a:solidFill>
                <a:latin typeface="Times New Roman" panose="02020603050405020304" pitchFamily="18" charset="0"/>
                <a:cs typeface="Times New Roman" panose="02020603050405020304" pitchFamily="18" charset="0"/>
              </a:rPr>
              <a:t> k</a:t>
            </a:r>
            <a:endParaRPr lang="es-CL" sz="2000" i="1" dirty="0"/>
          </a:p>
        </p:txBody>
      </p:sp>
      <p:pic>
        <p:nvPicPr>
          <p:cNvPr id="11" name="Imagen 10"/>
          <p:cNvPicPr>
            <a:picLocks noChangeAspect="1"/>
          </p:cNvPicPr>
          <p:nvPr/>
        </p:nvPicPr>
        <p:blipFill>
          <a:blip r:embed="rId2"/>
          <a:stretch>
            <a:fillRect/>
          </a:stretch>
        </p:blipFill>
        <p:spPr>
          <a:xfrm>
            <a:off x="260855" y="2484862"/>
            <a:ext cx="11931145" cy="800858"/>
          </a:xfrm>
          <a:prstGeom prst="rect">
            <a:avLst/>
          </a:prstGeom>
        </p:spPr>
      </p:pic>
      <p:pic>
        <p:nvPicPr>
          <p:cNvPr id="13" name="Imagen 12"/>
          <p:cNvPicPr>
            <a:picLocks noChangeAspect="1"/>
          </p:cNvPicPr>
          <p:nvPr/>
        </p:nvPicPr>
        <p:blipFill>
          <a:blip r:embed="rId3"/>
          <a:stretch>
            <a:fillRect/>
          </a:stretch>
        </p:blipFill>
        <p:spPr>
          <a:xfrm>
            <a:off x="1214919" y="3232930"/>
            <a:ext cx="10900881" cy="1084028"/>
          </a:xfrm>
          <a:prstGeom prst="rect">
            <a:avLst/>
          </a:prstGeom>
        </p:spPr>
      </p:pic>
      <p:sp>
        <p:nvSpPr>
          <p:cNvPr id="14" name="CuadroTexto 13"/>
          <p:cNvSpPr txBox="1"/>
          <p:nvPr/>
        </p:nvSpPr>
        <p:spPr>
          <a:xfrm>
            <a:off x="120442" y="4350015"/>
            <a:ext cx="11931145" cy="40011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Sumando la energía cinética, tenemos el Hamiltoniano total</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5" name="Imagen 14"/>
          <p:cNvPicPr>
            <a:picLocks noChangeAspect="1"/>
          </p:cNvPicPr>
          <p:nvPr/>
        </p:nvPicPr>
        <p:blipFill>
          <a:blip r:embed="rId4"/>
          <a:stretch>
            <a:fillRect/>
          </a:stretch>
        </p:blipFill>
        <p:spPr>
          <a:xfrm>
            <a:off x="3859980" y="1015663"/>
            <a:ext cx="8191607" cy="1550253"/>
          </a:xfrm>
          <a:prstGeom prst="rect">
            <a:avLst/>
          </a:prstGeom>
        </p:spPr>
      </p:pic>
      <p:pic>
        <p:nvPicPr>
          <p:cNvPr id="16" name="Imagen 15"/>
          <p:cNvPicPr>
            <a:picLocks noChangeAspect="1"/>
          </p:cNvPicPr>
          <p:nvPr/>
        </p:nvPicPr>
        <p:blipFill>
          <a:blip r:embed="rId5"/>
          <a:stretch>
            <a:fillRect/>
          </a:stretch>
        </p:blipFill>
        <p:spPr>
          <a:xfrm>
            <a:off x="4515632" y="4750125"/>
            <a:ext cx="7535955" cy="1105096"/>
          </a:xfrm>
          <a:prstGeom prst="rect">
            <a:avLst/>
          </a:prstGeom>
        </p:spPr>
      </p:pic>
      <p:sp>
        <p:nvSpPr>
          <p:cNvPr id="18" name="Rectángulo 17"/>
          <p:cNvSpPr/>
          <p:nvPr/>
        </p:nvSpPr>
        <p:spPr>
          <a:xfrm>
            <a:off x="260855" y="5900268"/>
            <a:ext cx="11708538" cy="707886"/>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E</a:t>
            </a:r>
            <a:r>
              <a:rPr lang="es-CL" sz="2000" dirty="0" smtClean="0">
                <a:solidFill>
                  <a:srgbClr val="0000FF"/>
                </a:solidFill>
                <a:latin typeface="Times New Roman" panose="02020603050405020304" pitchFamily="18" charset="0"/>
                <a:cs typeface="Times New Roman" panose="02020603050405020304" pitchFamily="18" charset="0"/>
              </a:rPr>
              <a:t>sta  expresión nos dice que el cuasi-momento </a:t>
            </a:r>
            <a:r>
              <a:rPr lang="es-CL" sz="2000" i="1" dirty="0" smtClean="0">
                <a:solidFill>
                  <a:srgbClr val="0000FF"/>
                </a:solidFill>
                <a:latin typeface="Times New Roman" panose="02020603050405020304" pitchFamily="18" charset="0"/>
                <a:cs typeface="Times New Roman" panose="02020603050405020304" pitchFamily="18" charset="0"/>
              </a:rPr>
              <a:t>“k”</a:t>
            </a:r>
            <a:r>
              <a:rPr lang="es-CL" sz="2000" dirty="0" smtClean="0">
                <a:solidFill>
                  <a:srgbClr val="0000FF"/>
                </a:solidFill>
                <a:latin typeface="Times New Roman" panose="02020603050405020304" pitchFamily="18" charset="0"/>
                <a:cs typeface="Times New Roman" panose="02020603050405020304" pitchFamily="18" charset="0"/>
              </a:rPr>
              <a:t> es un buen número cuántico, y por tanto las autoenergías de este Hamiltoniano son productos de operadores de creación de estados con spin y cuasi-momento bien definidos</a:t>
            </a:r>
            <a:endParaRPr lang="es-CL" sz="2000" dirty="0"/>
          </a:p>
        </p:txBody>
      </p:sp>
    </p:spTree>
    <p:extLst>
      <p:ext uri="{BB962C8B-B14F-4D97-AF65-F5344CB8AC3E}">
        <p14:creationId xmlns:p14="http://schemas.microsoft.com/office/powerpoint/2010/main" val="1803792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p:cNvSpPr txBox="1"/>
          <p:nvPr/>
        </p:nvSpPr>
        <p:spPr>
          <a:xfrm>
            <a:off x="0" y="1984519"/>
            <a:ext cx="7921255" cy="307777"/>
          </a:xfrm>
          <a:prstGeom prst="rect">
            <a:avLst/>
          </a:prstGeom>
          <a:noFill/>
        </p:spPr>
        <p:txBody>
          <a:bodyPr wrap="square" rtlCol="0">
            <a:spAutoFit/>
          </a:bodyPr>
          <a:lstStyle/>
          <a:p>
            <a:endParaRPr lang="es-CL" sz="1400" dirty="0">
              <a:solidFill>
                <a:srgbClr val="0000FF"/>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0" y="1123433"/>
            <a:ext cx="4885267" cy="2246769"/>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Para obtener el estado base, T= 0 °K, disponemos </a:t>
            </a:r>
            <a:r>
              <a:rPr lang="es-CL" sz="2000" dirty="0">
                <a:solidFill>
                  <a:srgbClr val="0000FF"/>
                </a:solidFill>
                <a:latin typeface="Times New Roman" panose="02020603050405020304" pitchFamily="18" charset="0"/>
                <a:cs typeface="Times New Roman" panose="02020603050405020304" pitchFamily="18" charset="0"/>
              </a:rPr>
              <a:t>los N</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electrones, de menor a mayor energía, hasta llegar a la superficie de Fermi   S</a:t>
            </a:r>
            <a:r>
              <a:rPr lang="es-CL" sz="1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F</a:t>
            </a:r>
            <a:r>
              <a:rPr lang="es-CL" sz="12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del espacio </a:t>
            </a:r>
            <a:r>
              <a:rPr lang="es-CL" sz="2000" dirty="0" smtClean="0">
                <a:solidFill>
                  <a:srgbClr val="0000FF"/>
                </a:solidFill>
                <a:latin typeface="Times New Roman" panose="02020603050405020304" pitchFamily="18" charset="0"/>
                <a:cs typeface="Times New Roman" panose="02020603050405020304" pitchFamily="18" charset="0"/>
              </a:rPr>
              <a:t>recíproco, esto</a:t>
            </a:r>
            <a:r>
              <a:rPr lang="es-CL" sz="2000" dirty="0">
                <a:solidFill>
                  <a:srgbClr val="0000FF"/>
                </a:solidFill>
                <a:latin typeface="Times New Roman" panose="02020603050405020304" pitchFamily="18" charset="0"/>
                <a:cs typeface="Times New Roman" panose="02020603050405020304" pitchFamily="18" charset="0"/>
              </a:rPr>
              <a:t>, para cada orientación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del </a:t>
            </a:r>
            <a:r>
              <a:rPr lang="es-CL" sz="2000" dirty="0" smtClean="0">
                <a:solidFill>
                  <a:srgbClr val="0000FF"/>
                </a:solidFill>
                <a:latin typeface="Times New Roman" panose="02020603050405020304" pitchFamily="18" charset="0"/>
                <a:cs typeface="Times New Roman" panose="02020603050405020304" pitchFamily="18" charset="0"/>
              </a:rPr>
              <a:t>spin. </a:t>
            </a:r>
            <a:r>
              <a:rPr lang="es-CL" sz="2000" dirty="0">
                <a:solidFill>
                  <a:srgbClr val="0000FF"/>
                </a:solidFill>
                <a:latin typeface="Times New Roman" panose="02020603050405020304" pitchFamily="18" charset="0"/>
                <a:cs typeface="Times New Roman" panose="02020603050405020304" pitchFamily="18" charset="0"/>
              </a:rPr>
              <a:t>Llamamos  </a:t>
            </a:r>
            <a:r>
              <a:rPr lang="es-CL" sz="2000" i="1" dirty="0">
                <a:solidFill>
                  <a:srgbClr val="0000FF"/>
                </a:solidFill>
                <a:latin typeface="Times New Roman" panose="02020603050405020304" pitchFamily="18" charset="0"/>
                <a:cs typeface="Times New Roman" panose="02020603050405020304" pitchFamily="18" charset="0"/>
              </a:rPr>
              <a:t>k</a:t>
            </a:r>
            <a:r>
              <a:rPr lang="es-CL" sz="2000" baseline="-25000" dirty="0">
                <a:solidFill>
                  <a:srgbClr val="0000FF"/>
                </a:solidFill>
                <a:latin typeface="Times New Roman" panose="02020603050405020304" pitchFamily="18" charset="0"/>
                <a:cs typeface="Times New Roman" panose="02020603050405020304" pitchFamily="18" charset="0"/>
              </a:rPr>
              <a:t> F</a:t>
            </a:r>
            <a:r>
              <a:rPr lang="es-CL" sz="1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a los cuasi-momentos  sobre  S</a:t>
            </a:r>
            <a:r>
              <a:rPr lang="es-CL" sz="1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F</a:t>
            </a:r>
            <a:r>
              <a:rPr lang="es-CL" sz="1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La figura adjunta ilustra </a:t>
            </a:r>
            <a:r>
              <a:rPr lang="es-CL" sz="2000" dirty="0">
                <a:solidFill>
                  <a:srgbClr val="0000FF"/>
                </a:solidFill>
                <a:latin typeface="Times New Roman" panose="02020603050405020304" pitchFamily="18" charset="0"/>
                <a:cs typeface="Times New Roman" panose="02020603050405020304" pitchFamily="18" charset="0"/>
              </a:rPr>
              <a:t>el procedimiento</a:t>
            </a:r>
            <a:r>
              <a:rPr lang="es-CL" sz="2000" dirty="0" smtClean="0">
                <a:solidFill>
                  <a:srgbClr val="0000FF"/>
                </a:solidFill>
                <a:latin typeface="Times New Roman" panose="02020603050405020304" pitchFamily="18" charset="0"/>
                <a:cs typeface="Times New Roman" panose="02020603050405020304" pitchFamily="18" charset="0"/>
              </a:rPr>
              <a:t>:</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7203776" y="0"/>
            <a:ext cx="4611988" cy="1123433"/>
          </a:xfrm>
          <a:prstGeom prst="rect">
            <a:avLst/>
          </a:prstGeom>
        </p:spPr>
      </p:pic>
      <p:pic>
        <p:nvPicPr>
          <p:cNvPr id="4" name="Imagen 3"/>
          <p:cNvPicPr>
            <a:picLocks noChangeAspect="1"/>
          </p:cNvPicPr>
          <p:nvPr/>
        </p:nvPicPr>
        <p:blipFill>
          <a:blip r:embed="rId3"/>
          <a:stretch>
            <a:fillRect/>
          </a:stretch>
        </p:blipFill>
        <p:spPr>
          <a:xfrm>
            <a:off x="4978280" y="1303867"/>
            <a:ext cx="7213720" cy="5375544"/>
          </a:xfrm>
          <a:prstGeom prst="rect">
            <a:avLst/>
          </a:prstGeom>
        </p:spPr>
      </p:pic>
      <p:sp>
        <p:nvSpPr>
          <p:cNvPr id="5" name="CuadroTexto 4"/>
          <p:cNvSpPr txBox="1"/>
          <p:nvPr/>
        </p:nvSpPr>
        <p:spPr>
          <a:xfrm>
            <a:off x="0" y="4188666"/>
            <a:ext cx="4775200" cy="1231106"/>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Es </a:t>
            </a:r>
            <a:r>
              <a:rPr lang="es-CL" dirty="0">
                <a:solidFill>
                  <a:srgbClr val="0000FF"/>
                </a:solidFill>
                <a:latin typeface="Times New Roman" panose="02020603050405020304" pitchFamily="18" charset="0"/>
                <a:cs typeface="Times New Roman" panose="02020603050405020304" pitchFamily="18" charset="0"/>
              </a:rPr>
              <a:t>importante destacar que </a:t>
            </a:r>
            <a:r>
              <a:rPr lang="es-CL" sz="2000" dirty="0">
                <a:solidFill>
                  <a:srgbClr val="0000FF"/>
                </a:solidFill>
                <a:cs typeface="Times New Roman" panose="02020603050405020304" pitchFamily="18" charset="0"/>
              </a:rPr>
              <a:t>ℰ</a:t>
            </a:r>
            <a:r>
              <a:rPr lang="es-CL" sz="2000" dirty="0">
                <a:solidFill>
                  <a:srgbClr val="0000FF"/>
                </a:solidFill>
                <a:latin typeface="Times New Roman" panose="02020603050405020304" pitchFamily="18" charset="0"/>
                <a:cs typeface="Times New Roman" panose="02020603050405020304" pitchFamily="18" charset="0"/>
              </a:rPr>
              <a:t>(</a:t>
            </a:r>
            <a:r>
              <a:rPr lang="es-CL" sz="2000" i="1" dirty="0">
                <a:solidFill>
                  <a:srgbClr val="0000FF"/>
                </a:solidFill>
                <a:latin typeface="Times New Roman" panose="02020603050405020304" pitchFamily="18" charset="0"/>
                <a:cs typeface="Times New Roman" panose="02020603050405020304" pitchFamily="18" charset="0"/>
              </a:rPr>
              <a:t>k</a:t>
            </a:r>
            <a:r>
              <a:rPr lang="es-CL" sz="2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F</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a:t>
            </a:r>
            <a:r>
              <a:rPr lang="es-CL" dirty="0">
                <a:solidFill>
                  <a:srgbClr val="FF0000"/>
                </a:solidFill>
                <a:latin typeface="Times New Roman" panose="02020603050405020304" pitchFamily="18" charset="0"/>
                <a:cs typeface="Times New Roman" panose="02020603050405020304" pitchFamily="18" charset="0"/>
              </a:rPr>
              <a:t>NO ES</a:t>
            </a:r>
            <a:r>
              <a:rPr lang="es-CL" dirty="0">
                <a:solidFill>
                  <a:srgbClr val="0000FF"/>
                </a:solidFill>
                <a:latin typeface="Times New Roman" panose="02020603050405020304" pitchFamily="18" charset="0"/>
                <a:cs typeface="Times New Roman" panose="02020603050405020304" pitchFamily="18" charset="0"/>
              </a:rPr>
              <a:t>  la energía de Fermi, pues esta última no depende de la orientación del spin</a:t>
            </a:r>
            <a:r>
              <a:rPr lang="es-CL" dirty="0" smtClean="0">
                <a:solidFill>
                  <a:srgbClr val="0000FF"/>
                </a:solidFill>
                <a:latin typeface="Times New Roman" panose="02020603050405020304" pitchFamily="18" charset="0"/>
                <a:cs typeface="Times New Roman" panose="02020603050405020304" pitchFamily="18" charset="0"/>
              </a:rPr>
              <a:t>. Para evitar esta confusión</a:t>
            </a:r>
            <a:r>
              <a:rPr lang="es-CL" dirty="0">
                <a:solidFill>
                  <a:srgbClr val="0000FF"/>
                </a:solidFill>
                <a:latin typeface="Times New Roman" panose="02020603050405020304" pitchFamily="18" charset="0"/>
                <a:cs typeface="Times New Roman" panose="02020603050405020304" pitchFamily="18" charset="0"/>
              </a:rPr>
              <a:t>, omitiremos la letra “F” en las </a:t>
            </a:r>
            <a:r>
              <a:rPr lang="es-CL" dirty="0" smtClean="0">
                <a:solidFill>
                  <a:srgbClr val="0000FF"/>
                </a:solidFill>
                <a:latin typeface="Times New Roman" panose="02020603050405020304" pitchFamily="18" charset="0"/>
                <a:cs typeface="Times New Roman" panose="02020603050405020304" pitchFamily="18" charset="0"/>
              </a:rPr>
              <a:t>definiciones:</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4"/>
          <a:stretch>
            <a:fillRect/>
          </a:stretch>
        </p:blipFill>
        <p:spPr>
          <a:xfrm>
            <a:off x="1217769" y="5419772"/>
            <a:ext cx="3337297" cy="1096443"/>
          </a:xfrm>
          <a:prstGeom prst="rect">
            <a:avLst/>
          </a:prstGeom>
        </p:spPr>
      </p:pic>
    </p:spTree>
    <p:extLst>
      <p:ext uri="{BB962C8B-B14F-4D97-AF65-F5344CB8AC3E}">
        <p14:creationId xmlns:p14="http://schemas.microsoft.com/office/powerpoint/2010/main" val="508935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40003" y="-2"/>
            <a:ext cx="3850998" cy="707886"/>
          </a:xfrm>
          <a:prstGeom prst="rect">
            <a:avLst/>
          </a:prstGeom>
        </p:spPr>
        <p:txBody>
          <a:bodyPr wrap="square">
            <a:spAutoFit/>
          </a:bodyPr>
          <a:lstStyle/>
          <a:p>
            <a:r>
              <a:rPr lang="en-US"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La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función</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baseline="-25000" dirty="0">
                <a:solidFill>
                  <a:srgbClr val="0000FF"/>
                </a:solidFill>
                <a:latin typeface="Times New Roman" panose="02020603050405020304" pitchFamily="18" charset="0"/>
                <a:cs typeface="Times New Roman" panose="02020603050405020304" pitchFamily="18" charset="0"/>
              </a:rPr>
              <a:t> Base</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es</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autoestado de la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energía cinética, </a:t>
            </a:r>
            <a:r>
              <a:rPr lang="es-CL"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con autovalor</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4699000" y="0"/>
            <a:ext cx="7386179" cy="1156038"/>
          </a:xfrm>
          <a:prstGeom prst="rect">
            <a:avLst/>
          </a:prstGeom>
        </p:spPr>
      </p:pic>
      <p:pic>
        <p:nvPicPr>
          <p:cNvPr id="11" name="Imagen 10"/>
          <p:cNvPicPr>
            <a:picLocks noChangeAspect="1"/>
          </p:cNvPicPr>
          <p:nvPr/>
        </p:nvPicPr>
        <p:blipFill>
          <a:blip r:embed="rId3"/>
          <a:stretch>
            <a:fillRect/>
          </a:stretch>
        </p:blipFill>
        <p:spPr>
          <a:xfrm>
            <a:off x="5211343" y="1268493"/>
            <a:ext cx="6873836" cy="914479"/>
          </a:xfrm>
          <a:prstGeom prst="rect">
            <a:avLst/>
          </a:prstGeom>
        </p:spPr>
      </p:pic>
      <p:sp>
        <p:nvSpPr>
          <p:cNvPr id="12" name="Rectángulo 11"/>
          <p:cNvSpPr/>
          <p:nvPr/>
        </p:nvSpPr>
        <p:spPr>
          <a:xfrm>
            <a:off x="131902" y="1268493"/>
            <a:ext cx="4567098" cy="646331"/>
          </a:xfrm>
          <a:prstGeom prst="rect">
            <a:avLst/>
          </a:prstGeom>
        </p:spPr>
        <p:txBody>
          <a:bodyPr wrap="square">
            <a:spAutoFit/>
          </a:bodyPr>
          <a:lstStyle/>
          <a:p>
            <a:r>
              <a:rPr lang="es-CL" dirty="0">
                <a:solidFill>
                  <a:srgbClr val="0000FF"/>
                </a:solidFill>
                <a:latin typeface="Times New Roman" panose="02020603050405020304" pitchFamily="18" charset="0"/>
                <a:cs typeface="Times New Roman" panose="02020603050405020304" pitchFamily="18" charset="0"/>
              </a:rPr>
              <a:t>Conviene evaluar la energía cinética usando la “Densidad de Estados” D(</a:t>
            </a:r>
            <a:r>
              <a:rPr lang="es-CL" i="1" dirty="0">
                <a:solidFill>
                  <a:srgbClr val="0000FF"/>
                </a:solidFill>
                <a:latin typeface="Times New Roman" panose="02020603050405020304" pitchFamily="18" charset="0"/>
                <a:cs typeface="Times New Roman" panose="02020603050405020304" pitchFamily="18" charset="0"/>
              </a:rPr>
              <a:t>E</a:t>
            </a:r>
            <a:r>
              <a:rPr lang="es-CL" dirty="0">
                <a:solidFill>
                  <a:srgbClr val="0000FF"/>
                </a:solidFill>
                <a:latin typeface="Times New Roman" panose="02020603050405020304" pitchFamily="18" charset="0"/>
                <a:cs typeface="Times New Roman" panose="02020603050405020304" pitchFamily="18" charset="0"/>
              </a:rPr>
              <a:t>), definida </a:t>
            </a:r>
            <a:r>
              <a:rPr lang="es-CL" dirty="0" smtClean="0">
                <a:solidFill>
                  <a:srgbClr val="0000FF"/>
                </a:solidFill>
                <a:latin typeface="Times New Roman" panose="02020603050405020304" pitchFamily="18" charset="0"/>
                <a:cs typeface="Times New Roman" panose="02020603050405020304" pitchFamily="18" charset="0"/>
              </a:rPr>
              <a:t>por:</a:t>
            </a:r>
            <a:endParaRPr lang="es-CL" dirty="0">
              <a:solidFill>
                <a:srgbClr val="0000FF"/>
              </a:solidFill>
              <a:latin typeface="Times New Roman" panose="02020603050405020304" pitchFamily="18" charset="0"/>
              <a:cs typeface="Times New Roman" panose="02020603050405020304" pitchFamily="18" charset="0"/>
            </a:endParaRPr>
          </a:p>
        </p:txBody>
      </p:sp>
      <p:sp>
        <p:nvSpPr>
          <p:cNvPr id="13" name="CuadroTexto 12"/>
          <p:cNvSpPr txBox="1"/>
          <p:nvPr/>
        </p:nvSpPr>
        <p:spPr>
          <a:xfrm>
            <a:off x="0" y="2254054"/>
            <a:ext cx="11953277" cy="646331"/>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A partir de esta definición tenemos la energía cinética y el número  de electrones para cada orientación del spin en función de D(E); sin pérdida de </a:t>
            </a:r>
            <a:r>
              <a:rPr lang="es-CL" dirty="0" smtClean="0">
                <a:solidFill>
                  <a:srgbClr val="0000FF"/>
                </a:solidFill>
                <a:latin typeface="Times New Roman" panose="02020603050405020304" pitchFamily="18" charset="0"/>
                <a:cs typeface="Times New Roman" panose="02020603050405020304" pitchFamily="18" charset="0"/>
              </a:rPr>
              <a:t>generalidad </a:t>
            </a:r>
            <a:r>
              <a:rPr lang="es-CL" dirty="0">
                <a:solidFill>
                  <a:srgbClr val="0000FF"/>
                </a:solidFill>
                <a:latin typeface="Times New Roman" panose="02020603050405020304" pitchFamily="18" charset="0"/>
                <a:cs typeface="Times New Roman" panose="02020603050405020304" pitchFamily="18" charset="0"/>
              </a:rPr>
              <a:t>tomamos  </a:t>
            </a:r>
            <a:r>
              <a:rPr lang="es-CL" dirty="0">
                <a:solidFill>
                  <a:srgbClr val="0000FF"/>
                </a:solidFill>
                <a:cs typeface="Times New Roman" panose="02020603050405020304" pitchFamily="18" charset="0"/>
              </a:rPr>
              <a:t>ℰ</a:t>
            </a:r>
            <a:r>
              <a:rPr lang="es-CL" sz="800" dirty="0">
                <a:solidFill>
                  <a:srgbClr val="0000FF"/>
                </a:solidFill>
                <a:latin typeface="Times New Roman" panose="02020603050405020304" pitchFamily="18" charset="0"/>
                <a:cs typeface="Times New Roman" panose="02020603050405020304" pitchFamily="18" charset="0"/>
              </a:rPr>
              <a:t> </a:t>
            </a:r>
            <a:r>
              <a:rPr lang="es-CL" i="1" baseline="-25000" dirty="0">
                <a:solidFill>
                  <a:srgbClr val="0000FF"/>
                </a:solidFill>
                <a:latin typeface="Times New Roman" panose="02020603050405020304" pitchFamily="18" charset="0"/>
                <a:cs typeface="Times New Roman" panose="02020603050405020304" pitchFamily="18" charset="0"/>
              </a:rPr>
              <a:t>k</a:t>
            </a:r>
            <a:r>
              <a:rPr lang="es-CL" dirty="0">
                <a:solidFill>
                  <a:srgbClr val="0000FF"/>
                </a:solidFill>
                <a:latin typeface="Times New Roman" panose="02020603050405020304" pitchFamily="18" charset="0"/>
                <a:cs typeface="Times New Roman" panose="02020603050405020304" pitchFamily="18" charset="0"/>
              </a:rPr>
              <a:t> </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a:solidFill>
                  <a:srgbClr val="0000FF"/>
                </a:solidFill>
                <a:latin typeface="Times New Roman" panose="02020603050405020304" pitchFamily="18" charset="0"/>
                <a:cs typeface="Times New Roman" panose="02020603050405020304" pitchFamily="18" charset="0"/>
              </a:rPr>
              <a:t>0, eventualmente moviendo el cero de </a:t>
            </a:r>
            <a:r>
              <a:rPr lang="es-CL" dirty="0" smtClean="0">
                <a:solidFill>
                  <a:srgbClr val="0000FF"/>
                </a:solidFill>
                <a:latin typeface="Times New Roman" panose="02020603050405020304" pitchFamily="18" charset="0"/>
                <a:cs typeface="Times New Roman" panose="02020603050405020304" pitchFamily="18" charset="0"/>
              </a:rPr>
              <a:t>energía:</a:t>
            </a:r>
            <a:endParaRPr lang="es-CL" dirty="0"/>
          </a:p>
        </p:txBody>
      </p:sp>
      <p:sp>
        <p:nvSpPr>
          <p:cNvPr id="22" name="Rectángulo 21"/>
          <p:cNvSpPr/>
          <p:nvPr/>
        </p:nvSpPr>
        <p:spPr>
          <a:xfrm>
            <a:off x="0" y="5356796"/>
            <a:ext cx="4402667" cy="1046440"/>
          </a:xfrm>
          <a:prstGeom prst="rect">
            <a:avLst/>
          </a:prstGeom>
        </p:spPr>
        <p:txBody>
          <a:bodyPr wrap="square">
            <a:spAutoFit/>
          </a:bodyPr>
          <a:lstStyle/>
          <a:p>
            <a:r>
              <a:rPr lang="es-CL" sz="1900" dirty="0" smtClean="0">
                <a:solidFill>
                  <a:srgbClr val="0000FF"/>
                </a:solidFill>
                <a:latin typeface="Times New Roman" panose="02020603050405020304" pitchFamily="18" charset="0"/>
                <a:cs typeface="Times New Roman" panose="02020603050405020304" pitchFamily="18" charset="0"/>
              </a:rPr>
              <a:t>La concentración de electrones  </a:t>
            </a:r>
            <a:r>
              <a:rPr lang="es-CL" sz="2400" i="1" dirty="0" smtClean="0">
                <a:solidFill>
                  <a:srgbClr val="0000FF"/>
                </a:solidFill>
                <a:latin typeface="Times New Roman" panose="02020603050405020304" pitchFamily="18" charset="0"/>
                <a:cs typeface="Times New Roman" panose="02020603050405020304" pitchFamily="18" charset="0"/>
              </a:rPr>
              <a:t>n</a:t>
            </a:r>
            <a:r>
              <a:rPr lang="es-CL" dirty="0" smtClean="0">
                <a:solidFill>
                  <a:srgbClr val="0000FF"/>
                </a:solidFill>
                <a:latin typeface="Times New Roman" panose="02020603050405020304" pitchFamily="18" charset="0"/>
                <a:cs typeface="Times New Roman" panose="02020603050405020304" pitchFamily="18" charset="0"/>
              </a:rPr>
              <a:t>  </a:t>
            </a:r>
            <a:r>
              <a:rPr lang="es-CL" sz="1900" dirty="0" smtClean="0">
                <a:solidFill>
                  <a:srgbClr val="0000FF"/>
                </a:solidFill>
                <a:latin typeface="Times New Roman" panose="02020603050405020304" pitchFamily="18" charset="0"/>
                <a:cs typeface="Times New Roman" panose="02020603050405020304" pitchFamily="18" charset="0"/>
              </a:rPr>
              <a:t>(incluyendo ambas orientaciones de spin) está fija para un cristal dado,  de modo que</a:t>
            </a:r>
            <a:endParaRPr lang="es-CL" sz="1900" dirty="0"/>
          </a:p>
        </p:txBody>
      </p:sp>
      <p:pic>
        <p:nvPicPr>
          <p:cNvPr id="23" name="Imagen 22"/>
          <p:cNvPicPr>
            <a:picLocks noChangeAspect="1"/>
          </p:cNvPicPr>
          <p:nvPr/>
        </p:nvPicPr>
        <p:blipFill>
          <a:blip r:embed="rId4"/>
          <a:stretch>
            <a:fillRect/>
          </a:stretch>
        </p:blipFill>
        <p:spPr>
          <a:xfrm>
            <a:off x="5975808" y="5795308"/>
            <a:ext cx="6037311" cy="787042"/>
          </a:xfrm>
          <a:prstGeom prst="rect">
            <a:avLst/>
          </a:prstGeom>
        </p:spPr>
      </p:pic>
      <p:pic>
        <p:nvPicPr>
          <p:cNvPr id="24" name="Imagen 23"/>
          <p:cNvPicPr>
            <a:picLocks noChangeAspect="1"/>
          </p:cNvPicPr>
          <p:nvPr/>
        </p:nvPicPr>
        <p:blipFill>
          <a:blip r:embed="rId5"/>
          <a:stretch>
            <a:fillRect/>
          </a:stretch>
        </p:blipFill>
        <p:spPr>
          <a:xfrm>
            <a:off x="6891867" y="2885340"/>
            <a:ext cx="5300133" cy="858426"/>
          </a:xfrm>
          <a:prstGeom prst="rect">
            <a:avLst/>
          </a:prstGeom>
        </p:spPr>
      </p:pic>
      <p:pic>
        <p:nvPicPr>
          <p:cNvPr id="25" name="Imagen 24"/>
          <p:cNvPicPr>
            <a:picLocks noChangeAspect="1"/>
          </p:cNvPicPr>
          <p:nvPr/>
        </p:nvPicPr>
        <p:blipFill>
          <a:blip r:embed="rId6"/>
          <a:stretch>
            <a:fillRect/>
          </a:stretch>
        </p:blipFill>
        <p:spPr>
          <a:xfrm>
            <a:off x="72635" y="5000508"/>
            <a:ext cx="7925487" cy="350550"/>
          </a:xfrm>
          <a:prstGeom prst="rect">
            <a:avLst/>
          </a:prstGeom>
        </p:spPr>
      </p:pic>
      <p:pic>
        <p:nvPicPr>
          <p:cNvPr id="26" name="Imagen 25"/>
          <p:cNvPicPr>
            <a:picLocks noChangeAspect="1"/>
          </p:cNvPicPr>
          <p:nvPr/>
        </p:nvPicPr>
        <p:blipFill>
          <a:blip r:embed="rId7"/>
          <a:stretch>
            <a:fillRect/>
          </a:stretch>
        </p:blipFill>
        <p:spPr>
          <a:xfrm>
            <a:off x="7998122" y="3762973"/>
            <a:ext cx="4114634" cy="943082"/>
          </a:xfrm>
          <a:prstGeom prst="rect">
            <a:avLst/>
          </a:prstGeom>
        </p:spPr>
      </p:pic>
      <p:pic>
        <p:nvPicPr>
          <p:cNvPr id="27" name="Imagen 26"/>
          <p:cNvPicPr>
            <a:picLocks noChangeAspect="1"/>
          </p:cNvPicPr>
          <p:nvPr/>
        </p:nvPicPr>
        <p:blipFill>
          <a:blip r:embed="rId8"/>
          <a:stretch>
            <a:fillRect/>
          </a:stretch>
        </p:blipFill>
        <p:spPr>
          <a:xfrm>
            <a:off x="8114991" y="4741443"/>
            <a:ext cx="3997765" cy="817724"/>
          </a:xfrm>
          <a:prstGeom prst="rect">
            <a:avLst/>
          </a:prstGeom>
        </p:spPr>
      </p:pic>
    </p:spTree>
    <p:extLst>
      <p:ext uri="{BB962C8B-B14F-4D97-AF65-F5344CB8AC3E}">
        <p14:creationId xmlns:p14="http://schemas.microsoft.com/office/powerpoint/2010/main" val="29627244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4667" y="57069"/>
            <a:ext cx="12276667" cy="707886"/>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La energía total la obtenemos sumando contribuciones de energía cinética e interacción, relaciones (IV-11) y (IV-4) respectivamente :</a:t>
            </a:r>
            <a:endParaRPr lang="es-CL" sz="2000" dirty="0"/>
          </a:p>
        </p:txBody>
      </p:sp>
      <p:sp>
        <p:nvSpPr>
          <p:cNvPr id="6" name="Rectángulo 5"/>
          <p:cNvSpPr/>
          <p:nvPr/>
        </p:nvSpPr>
        <p:spPr>
          <a:xfrm>
            <a:off x="5933135" y="3244334"/>
            <a:ext cx="184731" cy="338554"/>
          </a:xfrm>
          <a:prstGeom prst="rect">
            <a:avLst/>
          </a:prstGeom>
        </p:spPr>
        <p:txBody>
          <a:bodyPr wrap="none">
            <a:spAutoFit/>
          </a:bodyPr>
          <a:lstStyle/>
          <a:p>
            <a:r>
              <a:rPr lang="es-CL" sz="1600" baseline="-25000" dirty="0" smtClean="0">
                <a:solidFill>
                  <a:srgbClr val="1E00FF"/>
                </a:solidFill>
                <a:latin typeface="Mathematica1" panose="05000502060100000001" pitchFamily="2" charset="2"/>
                <a:ea typeface="Calibri" panose="020F0502020204030204" pitchFamily="34" charset="0"/>
                <a:cs typeface="Mathematica1" panose="05000502060100000001" pitchFamily="2" charset="2"/>
              </a:rPr>
              <a:t>­</a:t>
            </a:r>
            <a:endParaRPr lang="es-CL" dirty="0"/>
          </a:p>
        </p:txBody>
      </p:sp>
      <p:pic>
        <p:nvPicPr>
          <p:cNvPr id="9" name="Imagen 8"/>
          <p:cNvPicPr>
            <a:picLocks noChangeAspect="1"/>
          </p:cNvPicPr>
          <p:nvPr/>
        </p:nvPicPr>
        <p:blipFill>
          <a:blip r:embed="rId2"/>
          <a:stretch>
            <a:fillRect/>
          </a:stretch>
        </p:blipFill>
        <p:spPr>
          <a:xfrm>
            <a:off x="-1" y="1337809"/>
            <a:ext cx="10456334" cy="325604"/>
          </a:xfrm>
          <a:prstGeom prst="rect">
            <a:avLst/>
          </a:prstGeom>
        </p:spPr>
      </p:pic>
      <p:pic>
        <p:nvPicPr>
          <p:cNvPr id="11" name="Imagen 10"/>
          <p:cNvPicPr>
            <a:picLocks noChangeAspect="1"/>
          </p:cNvPicPr>
          <p:nvPr/>
        </p:nvPicPr>
        <p:blipFill>
          <a:blip r:embed="rId3"/>
          <a:stretch>
            <a:fillRect/>
          </a:stretch>
        </p:blipFill>
        <p:spPr>
          <a:xfrm>
            <a:off x="3892379" y="536220"/>
            <a:ext cx="8093141" cy="670618"/>
          </a:xfrm>
          <a:prstGeom prst="rect">
            <a:avLst/>
          </a:prstGeom>
        </p:spPr>
      </p:pic>
      <p:pic>
        <p:nvPicPr>
          <p:cNvPr id="23" name="Imagen 22"/>
          <p:cNvPicPr>
            <a:picLocks noChangeAspect="1"/>
          </p:cNvPicPr>
          <p:nvPr/>
        </p:nvPicPr>
        <p:blipFill>
          <a:blip r:embed="rId4"/>
          <a:stretch>
            <a:fillRect/>
          </a:stretch>
        </p:blipFill>
        <p:spPr>
          <a:xfrm>
            <a:off x="-1" y="2407902"/>
            <a:ext cx="11972261" cy="517274"/>
          </a:xfrm>
          <a:prstGeom prst="rect">
            <a:avLst/>
          </a:prstGeom>
        </p:spPr>
      </p:pic>
      <p:pic>
        <p:nvPicPr>
          <p:cNvPr id="24" name="Imagen 23"/>
          <p:cNvPicPr>
            <a:picLocks noChangeAspect="1"/>
          </p:cNvPicPr>
          <p:nvPr/>
        </p:nvPicPr>
        <p:blipFill>
          <a:blip r:embed="rId5"/>
          <a:stretch>
            <a:fillRect/>
          </a:stretch>
        </p:blipFill>
        <p:spPr>
          <a:xfrm>
            <a:off x="2959813" y="1661303"/>
            <a:ext cx="9025707" cy="777333"/>
          </a:xfrm>
          <a:prstGeom prst="rect">
            <a:avLst/>
          </a:prstGeom>
        </p:spPr>
      </p:pic>
      <p:pic>
        <p:nvPicPr>
          <p:cNvPr id="25" name="Imagen 24"/>
          <p:cNvPicPr>
            <a:picLocks noChangeAspect="1"/>
          </p:cNvPicPr>
          <p:nvPr/>
        </p:nvPicPr>
        <p:blipFill>
          <a:blip r:embed="rId6"/>
          <a:stretch>
            <a:fillRect/>
          </a:stretch>
        </p:blipFill>
        <p:spPr>
          <a:xfrm>
            <a:off x="94291" y="2993358"/>
            <a:ext cx="11842061" cy="521348"/>
          </a:xfrm>
          <a:prstGeom prst="rect">
            <a:avLst/>
          </a:prstGeom>
        </p:spPr>
      </p:pic>
      <p:sp>
        <p:nvSpPr>
          <p:cNvPr id="3" name="Rectángulo 2"/>
          <p:cNvSpPr/>
          <p:nvPr/>
        </p:nvSpPr>
        <p:spPr>
          <a:xfrm>
            <a:off x="118293" y="3603203"/>
            <a:ext cx="12023148" cy="769441"/>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Para </a:t>
            </a:r>
            <a:r>
              <a:rPr lang="es-CL" sz="2000" dirty="0">
                <a:solidFill>
                  <a:srgbClr val="0000FF"/>
                </a:solidFill>
                <a:latin typeface="Times New Roman" panose="02020603050405020304" pitchFamily="18" charset="0"/>
                <a:cs typeface="Times New Roman" panose="02020603050405020304" pitchFamily="18" charset="0"/>
              </a:rPr>
              <a:t>determinar si esta solución </a:t>
            </a:r>
            <a:r>
              <a:rPr lang="es-CL" sz="2000" dirty="0" smtClean="0">
                <a:solidFill>
                  <a:srgbClr val="0000FF"/>
                </a:solidFill>
                <a:latin typeface="Times New Roman" panose="02020603050405020304" pitchFamily="18" charset="0"/>
                <a:cs typeface="Times New Roman" panose="02020603050405020304" pitchFamily="18" charset="0"/>
              </a:rPr>
              <a:t>es </a:t>
            </a:r>
            <a:r>
              <a:rPr lang="es-CL" sz="2000" dirty="0">
                <a:solidFill>
                  <a:srgbClr val="0000FF"/>
                </a:solidFill>
                <a:latin typeface="Times New Roman" panose="02020603050405020304" pitchFamily="18" charset="0"/>
                <a:cs typeface="Times New Roman" panose="02020603050405020304" pitchFamily="18" charset="0"/>
              </a:rPr>
              <a:t>un mínimo o máximo (al menos “local”) evaluamos una segunda derivada en Rel. (IV-16) en </a:t>
            </a:r>
            <a:r>
              <a:rPr lang="es-CL" sz="2200" i="1" dirty="0">
                <a:solidFill>
                  <a:srgbClr val="0000FF"/>
                </a:solidFill>
                <a:latin typeface="Times New Roman" panose="02020603050405020304" pitchFamily="18" charset="0"/>
                <a:cs typeface="Times New Roman" panose="02020603050405020304" pitchFamily="18" charset="0"/>
              </a:rPr>
              <a:t>n</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n</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a:t>
            </a:r>
            <a:r>
              <a:rPr lang="es-CL" sz="24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Con</a:t>
            </a:r>
            <a:r>
              <a:rPr lang="es-CL" sz="2000" dirty="0" smtClean="0">
                <a:solidFill>
                  <a:srgbClr val="0000FF"/>
                </a:solidFill>
                <a:latin typeface="Times New Roman" panose="02020603050405020304" pitchFamily="18" charset="0"/>
                <a:cs typeface="Times New Roman" panose="02020603050405020304" pitchFamily="18" charset="0"/>
              </a:rPr>
              <a:t> la ayuda de Rels. (IV-13) y (IV-14)  obtenemos</a:t>
            </a:r>
            <a:endParaRPr lang="es-CL" sz="2000" dirty="0"/>
          </a:p>
        </p:txBody>
      </p:sp>
      <p:sp>
        <p:nvSpPr>
          <p:cNvPr id="5" name="Rectángulo 4"/>
          <p:cNvSpPr/>
          <p:nvPr/>
        </p:nvSpPr>
        <p:spPr>
          <a:xfrm>
            <a:off x="118293" y="5311979"/>
            <a:ext cx="11818059" cy="1446550"/>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Cuando esta derivada es negativa, tenemos que la energía posee </a:t>
            </a:r>
            <a:r>
              <a:rPr lang="es-CL" sz="2200" i="1" dirty="0" smtClean="0">
                <a:solidFill>
                  <a:srgbClr val="B700FF"/>
                </a:solidFill>
                <a:latin typeface="Times New Roman" panose="02020603050405020304" pitchFamily="18" charset="0"/>
                <a:cs typeface="Times New Roman" panose="02020603050405020304" pitchFamily="18" charset="0"/>
              </a:rPr>
              <a:t>un máximo </a:t>
            </a:r>
            <a:r>
              <a:rPr lang="es-CL" sz="2000" dirty="0" smtClean="0">
                <a:solidFill>
                  <a:srgbClr val="0000FF"/>
                </a:solidFill>
                <a:latin typeface="Times New Roman" panose="02020603050405020304" pitchFamily="18" charset="0"/>
                <a:cs typeface="Times New Roman" panose="02020603050405020304" pitchFamily="18" charset="0"/>
              </a:rPr>
              <a:t>en </a:t>
            </a:r>
            <a:r>
              <a:rPr lang="es-CL" sz="2200" i="1" dirty="0">
                <a:solidFill>
                  <a:srgbClr val="0000FF"/>
                </a:solidFill>
                <a:latin typeface="Times New Roman" panose="02020603050405020304" pitchFamily="18" charset="0"/>
                <a:cs typeface="Times New Roman" panose="02020603050405020304" pitchFamily="18" charset="0"/>
              </a:rPr>
              <a:t>n</a:t>
            </a:r>
            <a:r>
              <a:rPr lang="es-CL" sz="8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dirty="0">
                <a:solidFill>
                  <a:srgbClr val="0000FF"/>
                </a:solidFill>
                <a:latin typeface="Times New Roman" panose="02020603050405020304" pitchFamily="18" charset="0"/>
                <a:cs typeface="Times New Roman" panose="02020603050405020304" pitchFamily="18" charset="0"/>
              </a:rPr>
              <a:t> n</a:t>
            </a:r>
            <a:r>
              <a:rPr lang="es-CL" sz="8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n</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m</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=0</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de modo que </a:t>
            </a:r>
            <a:r>
              <a:rPr lang="es-CL" sz="2200" i="1" dirty="0" smtClean="0">
                <a:solidFill>
                  <a:srgbClr val="B700FF"/>
                </a:solidFill>
                <a:latin typeface="Times New Roman" panose="02020603050405020304" pitchFamily="18" charset="0"/>
                <a:cs typeface="Times New Roman" panose="02020603050405020304" pitchFamily="18" charset="0"/>
                <a:sym typeface="Mathematica1" panose="05000502060100000001" pitchFamily="2" charset="2"/>
              </a:rPr>
              <a:t>el estado no magnético es inestable</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smtClean="0">
                <a:solidFill>
                  <a:srgbClr val="0000FF"/>
                </a:solidFill>
                <a:latin typeface="Times New Roman" panose="02020603050405020304" pitchFamily="18" charset="0"/>
                <a:cs typeface="Times New Roman" panose="02020603050405020304" pitchFamily="18" charset="0"/>
              </a:rPr>
              <a:t>y por tanto </a:t>
            </a:r>
            <a:r>
              <a:rPr lang="es-CL" sz="2000" i="1" dirty="0" smtClean="0">
                <a:solidFill>
                  <a:srgbClr val="B700FF"/>
                </a:solidFill>
                <a:latin typeface="Times New Roman" panose="02020603050405020304" pitchFamily="18" charset="0"/>
                <a:cs typeface="Times New Roman" panose="02020603050405020304" pitchFamily="18" charset="0"/>
              </a:rPr>
              <a:t>hay ferromagnetismo</a:t>
            </a:r>
            <a:r>
              <a:rPr lang="es-CL" sz="2000" dirty="0" smtClean="0">
                <a:solidFill>
                  <a:srgbClr val="0000FF"/>
                </a:solidFill>
                <a:latin typeface="Times New Roman" panose="02020603050405020304" pitchFamily="18" charset="0"/>
                <a:cs typeface="Times New Roman" panose="02020603050405020304" pitchFamily="18" charset="0"/>
              </a:rPr>
              <a:t> (se trata de una condición suficiente, pero no necesaria para el ferromagnetismo).  En Rel. (IV-19) hemos hecho ver  que en el caso </a:t>
            </a:r>
            <a:r>
              <a:rPr lang="es-CL" sz="2200" i="1" dirty="0">
                <a:solidFill>
                  <a:srgbClr val="0000FF"/>
                </a:solidFill>
                <a:latin typeface="Times New Roman" panose="02020603050405020304" pitchFamily="18" charset="0"/>
                <a:cs typeface="Times New Roman" panose="02020603050405020304" pitchFamily="18" charset="0"/>
              </a:rPr>
              <a:t>n</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dirty="0">
                <a:solidFill>
                  <a:srgbClr val="0000FF"/>
                </a:solidFill>
                <a:latin typeface="Times New Roman" panose="02020603050405020304" pitchFamily="18" charset="0"/>
                <a:cs typeface="Times New Roman" panose="02020603050405020304" pitchFamily="18" charset="0"/>
              </a:rPr>
              <a:t> n</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n</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se tiene que  D(</a:t>
            </a:r>
            <a:r>
              <a:rPr lang="es-CL"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n</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2</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corresponde a la  convencional Densidad de estados en el nivel de Fermi.</a:t>
            </a:r>
            <a:endParaRPr lang="es-CL" sz="2200" dirty="0"/>
          </a:p>
        </p:txBody>
      </p:sp>
      <p:pic>
        <p:nvPicPr>
          <p:cNvPr id="10" name="Imagen 9"/>
          <p:cNvPicPr>
            <a:picLocks noChangeAspect="1"/>
          </p:cNvPicPr>
          <p:nvPr/>
        </p:nvPicPr>
        <p:blipFill>
          <a:blip r:embed="rId7"/>
          <a:stretch>
            <a:fillRect/>
          </a:stretch>
        </p:blipFill>
        <p:spPr>
          <a:xfrm>
            <a:off x="-29230" y="4260915"/>
            <a:ext cx="12170672" cy="1060626"/>
          </a:xfrm>
          <a:prstGeom prst="rect">
            <a:avLst/>
          </a:prstGeom>
        </p:spPr>
      </p:pic>
    </p:spTree>
    <p:extLst>
      <p:ext uri="{BB962C8B-B14F-4D97-AF65-F5344CB8AC3E}">
        <p14:creationId xmlns:p14="http://schemas.microsoft.com/office/powerpoint/2010/main" val="3583793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5553" y="1007999"/>
            <a:ext cx="5953247" cy="646331"/>
          </a:xfrm>
          <a:prstGeom prst="rect">
            <a:avLst/>
          </a:prstGeom>
        </p:spPr>
        <p:txBody>
          <a:bodyPr wrap="square">
            <a:spAutoFit/>
          </a:bodyPr>
          <a:lstStyle/>
          <a:p>
            <a:r>
              <a:rPr lang="es-CL" dirty="0" smtClean="0">
                <a:solidFill>
                  <a:srgbClr val="0000FF"/>
                </a:solidFill>
                <a:latin typeface="Times New Roman" panose="02020603050405020304" pitchFamily="18" charset="0"/>
                <a:cs typeface="Times New Roman" panose="02020603050405020304" pitchFamily="18" charset="0"/>
              </a:rPr>
              <a:t>Ilustremos el procedimiento antes considerado, usando una expresión simple para la densidad de estados:</a:t>
            </a:r>
            <a:endParaRPr lang="es-CL" dirty="0"/>
          </a:p>
        </p:txBody>
      </p:sp>
      <p:pic>
        <p:nvPicPr>
          <p:cNvPr id="7" name="Imagen 6"/>
          <p:cNvPicPr>
            <a:picLocks noChangeAspect="1"/>
          </p:cNvPicPr>
          <p:nvPr/>
        </p:nvPicPr>
        <p:blipFill>
          <a:blip r:embed="rId2"/>
          <a:stretch>
            <a:fillRect/>
          </a:stretch>
        </p:blipFill>
        <p:spPr>
          <a:xfrm>
            <a:off x="6124352" y="1157327"/>
            <a:ext cx="6067647" cy="557233"/>
          </a:xfrm>
          <a:prstGeom prst="rect">
            <a:avLst/>
          </a:prstGeom>
        </p:spPr>
      </p:pic>
      <p:sp>
        <p:nvSpPr>
          <p:cNvPr id="9" name="Rectángulo 8"/>
          <p:cNvSpPr/>
          <p:nvPr/>
        </p:nvSpPr>
        <p:spPr>
          <a:xfrm>
            <a:off x="0" y="1676038"/>
            <a:ext cx="7490180" cy="1401922"/>
          </a:xfrm>
          <a:prstGeom prst="rect">
            <a:avLst/>
          </a:prstGeom>
        </p:spPr>
        <p:txBody>
          <a:bodyPr wrap="square">
            <a:spAutoFit/>
          </a:bodyPr>
          <a:lstStyle/>
          <a:p>
            <a:pPr>
              <a:lnSpc>
                <a:spcPct val="115000"/>
              </a:lnSpc>
              <a:spcAft>
                <a:spcPts val="1000"/>
              </a:spcAft>
            </a:pPr>
            <a:r>
              <a:rPr lang="es-CL"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Con Rel. (IV-20) podemos realizar fácilmente los cálculos. Pero, de ningún modo pretendemos enfrentar el complejo problema de electrones libres interactuando entre ellos (ver luego). Para </a:t>
            </a:r>
            <a:r>
              <a:rPr lang="es-CL"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 orientación de spin </a:t>
            </a:r>
            <a:r>
              <a:rPr lang="es-CL" dirty="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Mathematica1" panose="05000502060100000001" pitchFamily="2" charset="2"/>
              </a:rPr>
              <a:t></a:t>
            </a:r>
            <a:r>
              <a:rPr lang="es-CL"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el número de electrones en función </a:t>
            </a:r>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de </a:t>
            </a:r>
            <a:r>
              <a:rPr lang="es-CL"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la energía máxima ocupada </a:t>
            </a:r>
            <a:r>
              <a:rPr lang="es-CL" sz="2000" dirty="0"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a:t>ℰ</a:t>
            </a:r>
            <a:r>
              <a:rPr lang="es-CL" sz="700" baseline="-25000" dirty="0" smtClean="0">
                <a:solidFill>
                  <a:srgbClr val="0000FF"/>
                </a:solidFill>
                <a:latin typeface="Cambria Math" panose="02040503050406030204" pitchFamily="18" charset="0"/>
                <a:ea typeface="Calibri" panose="020F0502020204030204" pitchFamily="34" charset="0"/>
                <a:cs typeface="Times New Roman" panose="02020603050405020304" pitchFamily="18" charset="0"/>
              </a:rPr>
              <a:t> </a:t>
            </a:r>
            <a:r>
              <a:rPr lang="es-CL" baseline="-25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sym typeface="Mathematica1" panose="05000502060100000001" pitchFamily="2" charset="2"/>
              </a:rPr>
              <a:t></a:t>
            </a:r>
            <a:r>
              <a:rPr lang="es-CL"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cumple la relación</a:t>
            </a:r>
            <a:endParaRPr lang="es-CL"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n 9"/>
          <p:cNvPicPr>
            <a:picLocks noChangeAspect="1"/>
          </p:cNvPicPr>
          <p:nvPr/>
        </p:nvPicPr>
        <p:blipFill>
          <a:blip r:embed="rId3"/>
          <a:stretch>
            <a:fillRect/>
          </a:stretch>
        </p:blipFill>
        <p:spPr>
          <a:xfrm>
            <a:off x="7720064" y="2333335"/>
            <a:ext cx="4214225" cy="655377"/>
          </a:xfrm>
          <a:prstGeom prst="rect">
            <a:avLst/>
          </a:prstGeom>
        </p:spPr>
      </p:pic>
      <p:sp>
        <p:nvSpPr>
          <p:cNvPr id="11" name="Rectángulo 10"/>
          <p:cNvSpPr/>
          <p:nvPr/>
        </p:nvSpPr>
        <p:spPr>
          <a:xfrm>
            <a:off x="98232" y="3088814"/>
            <a:ext cx="5561459" cy="446276"/>
          </a:xfrm>
          <a:prstGeom prst="rect">
            <a:avLst/>
          </a:prstGeom>
        </p:spPr>
        <p:txBody>
          <a:bodyPr wrap="none">
            <a:spAutoFit/>
          </a:bodyPr>
          <a:lstStyle/>
          <a:p>
            <a:pPr>
              <a:lnSpc>
                <a:spcPct val="115000"/>
              </a:lnSpc>
              <a:spcAft>
                <a:spcPts val="1000"/>
              </a:spcAft>
            </a:pPr>
            <a:r>
              <a:rPr lang="es-CL"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Y la energía </a:t>
            </a:r>
            <a:r>
              <a:rPr lang="es-CL" sz="20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cinética </a:t>
            </a:r>
            <a:r>
              <a:rPr lang="es-CL"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total de estos  </a:t>
            </a:r>
            <a:r>
              <a:rPr lang="es-CL" sz="20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a:t>
            </a:r>
            <a:r>
              <a:rPr lang="es-CL" sz="2000" baseline="-25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sym typeface="Mathematica1" panose="05000502060100000001" pitchFamily="2" charset="2"/>
              </a:rPr>
              <a:t></a:t>
            </a:r>
            <a:r>
              <a:rPr lang="es-CL" sz="2000" baseline="-25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electrones es </a:t>
            </a:r>
            <a:endParaRPr lang="es-CL"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n 12"/>
          <p:cNvPicPr>
            <a:picLocks noChangeAspect="1"/>
          </p:cNvPicPr>
          <p:nvPr/>
        </p:nvPicPr>
        <p:blipFill>
          <a:blip r:embed="rId4"/>
          <a:stretch>
            <a:fillRect/>
          </a:stretch>
        </p:blipFill>
        <p:spPr>
          <a:xfrm>
            <a:off x="7531488" y="3038692"/>
            <a:ext cx="4587638" cy="739204"/>
          </a:xfrm>
          <a:prstGeom prst="rect">
            <a:avLst/>
          </a:prstGeom>
        </p:spPr>
      </p:pic>
      <p:sp>
        <p:nvSpPr>
          <p:cNvPr id="14" name="Rectángulo 13"/>
          <p:cNvSpPr/>
          <p:nvPr/>
        </p:nvSpPr>
        <p:spPr>
          <a:xfrm>
            <a:off x="0" y="3528492"/>
            <a:ext cx="6791666" cy="707886"/>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Las relaciones </a:t>
            </a:r>
            <a:r>
              <a:rPr lang="es-CL" sz="2000" dirty="0">
                <a:solidFill>
                  <a:srgbClr val="0000FF"/>
                </a:solidFill>
                <a:latin typeface="Times New Roman" panose="02020603050405020304" pitchFamily="18" charset="0"/>
                <a:cs typeface="Times New Roman" panose="02020603050405020304" pitchFamily="18" charset="0"/>
              </a:rPr>
              <a:t>(IV-21)</a:t>
            </a:r>
            <a:r>
              <a:rPr lang="es-CL" sz="8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a,</a:t>
            </a:r>
            <a:r>
              <a:rPr lang="es-CL" sz="9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b </a:t>
            </a:r>
            <a:r>
              <a:rPr lang="es-CL" sz="2000" baseline="-250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 están </a:t>
            </a:r>
            <a:r>
              <a:rPr lang="es-CL" sz="2000" dirty="0">
                <a:solidFill>
                  <a:srgbClr val="0000FF"/>
                </a:solidFill>
                <a:latin typeface="Times New Roman" panose="02020603050405020304" pitchFamily="18" charset="0"/>
                <a:cs typeface="Times New Roman" panose="02020603050405020304" pitchFamily="18" charset="0"/>
              </a:rPr>
              <a:t>normalizadas respecto al número total de </a:t>
            </a:r>
            <a:r>
              <a:rPr lang="es-CL" sz="2000" dirty="0" smtClean="0">
                <a:solidFill>
                  <a:srgbClr val="0000FF"/>
                </a:solidFill>
                <a:latin typeface="Times New Roman" panose="02020603050405020304" pitchFamily="18" charset="0"/>
                <a:cs typeface="Times New Roman" panose="02020603050405020304" pitchFamily="18" charset="0"/>
              </a:rPr>
              <a:t>electrones; lo mismo vale para siguientes desarrollos.</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15" name="Rectángulo 14"/>
          <p:cNvSpPr/>
          <p:nvPr/>
        </p:nvSpPr>
        <p:spPr>
          <a:xfrm>
            <a:off x="6382063" y="3836268"/>
            <a:ext cx="5552226" cy="400110"/>
          </a:xfrm>
          <a:prstGeom prst="rect">
            <a:avLst/>
          </a:prstGeom>
        </p:spPr>
        <p:txBody>
          <a:bodyPr wrap="none">
            <a:spAutoFit/>
          </a:bodyPr>
          <a:lstStyle/>
          <a:p>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Acorde a Rel. (IV-15), la energía total del sistema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es</a:t>
            </a:r>
            <a:endParaRPr lang="es-CL" sz="2000" dirty="0"/>
          </a:p>
        </p:txBody>
      </p:sp>
      <p:pic>
        <p:nvPicPr>
          <p:cNvPr id="16" name="Imagen 15"/>
          <p:cNvPicPr>
            <a:picLocks noChangeAspect="1"/>
          </p:cNvPicPr>
          <p:nvPr/>
        </p:nvPicPr>
        <p:blipFill>
          <a:blip r:embed="rId5"/>
          <a:stretch>
            <a:fillRect/>
          </a:stretch>
        </p:blipFill>
        <p:spPr>
          <a:xfrm>
            <a:off x="5127776" y="4258086"/>
            <a:ext cx="6950042" cy="1150720"/>
          </a:xfrm>
          <a:prstGeom prst="rect">
            <a:avLst/>
          </a:prstGeom>
        </p:spPr>
      </p:pic>
      <p:sp>
        <p:nvSpPr>
          <p:cNvPr id="17" name="Rectángulo 16"/>
          <p:cNvSpPr/>
          <p:nvPr/>
        </p:nvSpPr>
        <p:spPr>
          <a:xfrm>
            <a:off x="98232" y="5438554"/>
            <a:ext cx="4595982" cy="691981"/>
          </a:xfrm>
          <a:prstGeom prst="rect">
            <a:avLst/>
          </a:prstGeom>
        </p:spPr>
        <p:txBody>
          <a:bodyPr wrap="square">
            <a:spAutoFit/>
          </a:bodyPr>
          <a:lstStyle/>
          <a:p>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En este caso, el valor crítico de </a:t>
            </a:r>
            <a:r>
              <a:rPr lang="es-CL" sz="20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U  </a:t>
            </a:r>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es:</a:t>
            </a:r>
          </a:p>
          <a:p>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Este res</a:t>
            </a:r>
            <a:r>
              <a:rPr lang="es-CL"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ultado </a:t>
            </a:r>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es consistente con Rel.(IV-19).</a:t>
            </a:r>
            <a:endParaRPr lang="es-CL" dirty="0"/>
          </a:p>
        </p:txBody>
      </p:sp>
      <p:pic>
        <p:nvPicPr>
          <p:cNvPr id="18" name="Imagen 17"/>
          <p:cNvPicPr>
            <a:picLocks noChangeAspect="1"/>
          </p:cNvPicPr>
          <p:nvPr/>
        </p:nvPicPr>
        <p:blipFill>
          <a:blip r:embed="rId6"/>
          <a:stretch>
            <a:fillRect/>
          </a:stretch>
        </p:blipFill>
        <p:spPr>
          <a:xfrm>
            <a:off x="5701743" y="5408806"/>
            <a:ext cx="6089474" cy="708248"/>
          </a:xfrm>
          <a:prstGeom prst="rect">
            <a:avLst/>
          </a:prstGeom>
        </p:spPr>
      </p:pic>
      <p:sp>
        <p:nvSpPr>
          <p:cNvPr id="19" name="Rectángulo 18"/>
          <p:cNvSpPr/>
          <p:nvPr/>
        </p:nvSpPr>
        <p:spPr>
          <a:xfrm>
            <a:off x="189598" y="6183662"/>
            <a:ext cx="9714690" cy="523220"/>
          </a:xfrm>
          <a:prstGeom prst="rect">
            <a:avLst/>
          </a:prstGeom>
        </p:spPr>
        <p:txBody>
          <a:bodyPr wrap="square">
            <a:spAutoFit/>
          </a:bodyPr>
          <a:lstStyle/>
          <a:p>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Graficamos (IV-22) para distintos valores de </a:t>
            </a:r>
            <a:r>
              <a:rPr lang="es-CL" sz="22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U</a:t>
            </a:r>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elegimos   </a:t>
            </a:r>
            <a:r>
              <a:rPr lang="es-CL" sz="24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K = 1 = </a:t>
            </a:r>
            <a:r>
              <a:rPr lang="es-CL" sz="28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n, </a:t>
            </a:r>
            <a:r>
              <a:rPr lang="es-CL"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lo que lleva a </a:t>
            </a:r>
            <a:r>
              <a:rPr lang="es-CL" i="1" dirty="0">
                <a:solidFill>
                  <a:srgbClr val="0000FF"/>
                </a:solidFill>
                <a:latin typeface="Times New Roman" panose="02020603050405020304" pitchFamily="18" charset="0"/>
                <a:cs typeface="Times New Roman" panose="02020603050405020304" pitchFamily="18" charset="0"/>
              </a:rPr>
              <a:t>U</a:t>
            </a:r>
            <a:r>
              <a:rPr lang="es-CL" baseline="-25000" dirty="0">
                <a:solidFill>
                  <a:srgbClr val="0000FF"/>
                </a:solidFill>
                <a:latin typeface="Times New Roman" panose="02020603050405020304" pitchFamily="18" charset="0"/>
                <a:cs typeface="Times New Roman" panose="02020603050405020304" pitchFamily="18" charset="0"/>
              </a:rPr>
              <a:t> crit</a:t>
            </a:r>
            <a:r>
              <a:rPr lang="es-CL"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4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1.4</a:t>
            </a:r>
            <a:endParaRPr lang="es-CL" sz="2200" dirty="0"/>
          </a:p>
        </p:txBody>
      </p:sp>
      <p:pic>
        <p:nvPicPr>
          <p:cNvPr id="2" name="Imagen 1"/>
          <p:cNvPicPr>
            <a:picLocks noChangeAspect="1"/>
          </p:cNvPicPr>
          <p:nvPr/>
        </p:nvPicPr>
        <p:blipFill>
          <a:blip r:embed="rId7"/>
          <a:stretch>
            <a:fillRect/>
          </a:stretch>
        </p:blipFill>
        <p:spPr>
          <a:xfrm>
            <a:off x="98232" y="157633"/>
            <a:ext cx="12093767" cy="816015"/>
          </a:xfrm>
          <a:prstGeom prst="rect">
            <a:avLst/>
          </a:prstGeom>
        </p:spPr>
      </p:pic>
    </p:spTree>
    <p:extLst>
      <p:ext uri="{BB962C8B-B14F-4D97-AF65-F5344CB8AC3E}">
        <p14:creationId xmlns:p14="http://schemas.microsoft.com/office/powerpoint/2010/main" val="37585313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68907"/>
            <a:ext cx="4130211" cy="2960896"/>
          </a:xfrm>
          <a:prstGeom prst="rect">
            <a:avLst/>
          </a:prstGeom>
        </p:spPr>
      </p:pic>
      <p:pic>
        <p:nvPicPr>
          <p:cNvPr id="3" name="Imagen 2"/>
          <p:cNvPicPr>
            <a:picLocks noChangeAspect="1"/>
          </p:cNvPicPr>
          <p:nvPr/>
        </p:nvPicPr>
        <p:blipFill>
          <a:blip r:embed="rId3"/>
          <a:stretch>
            <a:fillRect/>
          </a:stretch>
        </p:blipFill>
        <p:spPr>
          <a:xfrm>
            <a:off x="2467" y="3487648"/>
            <a:ext cx="4199763" cy="3118636"/>
          </a:xfrm>
          <a:prstGeom prst="rect">
            <a:avLst/>
          </a:prstGeom>
        </p:spPr>
      </p:pic>
      <p:pic>
        <p:nvPicPr>
          <p:cNvPr id="7" name="Imagen 6"/>
          <p:cNvPicPr>
            <a:picLocks noChangeAspect="1"/>
          </p:cNvPicPr>
          <p:nvPr/>
        </p:nvPicPr>
        <p:blipFill>
          <a:blip r:embed="rId4"/>
          <a:stretch>
            <a:fillRect/>
          </a:stretch>
        </p:blipFill>
        <p:spPr>
          <a:xfrm>
            <a:off x="4132678" y="0"/>
            <a:ext cx="3881165" cy="2830285"/>
          </a:xfrm>
          <a:prstGeom prst="rect">
            <a:avLst/>
          </a:prstGeom>
        </p:spPr>
      </p:pic>
      <p:pic>
        <p:nvPicPr>
          <p:cNvPr id="10" name="Imagen 9"/>
          <p:cNvPicPr>
            <a:picLocks noChangeAspect="1"/>
          </p:cNvPicPr>
          <p:nvPr/>
        </p:nvPicPr>
        <p:blipFill>
          <a:blip r:embed="rId5"/>
          <a:stretch>
            <a:fillRect/>
          </a:stretch>
        </p:blipFill>
        <p:spPr>
          <a:xfrm>
            <a:off x="8013844" y="48027"/>
            <a:ext cx="4052902" cy="2972576"/>
          </a:xfrm>
          <a:prstGeom prst="rect">
            <a:avLst/>
          </a:prstGeom>
        </p:spPr>
      </p:pic>
      <p:pic>
        <p:nvPicPr>
          <p:cNvPr id="11" name="Imagen 10"/>
          <p:cNvPicPr>
            <a:picLocks noChangeAspect="1"/>
          </p:cNvPicPr>
          <p:nvPr/>
        </p:nvPicPr>
        <p:blipFill>
          <a:blip r:embed="rId6"/>
          <a:stretch>
            <a:fillRect/>
          </a:stretch>
        </p:blipFill>
        <p:spPr>
          <a:xfrm>
            <a:off x="4202230" y="3068630"/>
            <a:ext cx="3931083" cy="3071972"/>
          </a:xfrm>
          <a:prstGeom prst="rect">
            <a:avLst/>
          </a:prstGeom>
        </p:spPr>
      </p:pic>
      <p:pic>
        <p:nvPicPr>
          <p:cNvPr id="12" name="Imagen 11"/>
          <p:cNvPicPr>
            <a:picLocks noChangeAspect="1"/>
          </p:cNvPicPr>
          <p:nvPr/>
        </p:nvPicPr>
        <p:blipFill>
          <a:blip r:embed="rId7"/>
          <a:stretch>
            <a:fillRect/>
          </a:stretch>
        </p:blipFill>
        <p:spPr>
          <a:xfrm>
            <a:off x="8133313" y="3624351"/>
            <a:ext cx="3931590" cy="2845230"/>
          </a:xfrm>
          <a:prstGeom prst="rect">
            <a:avLst/>
          </a:prstGeom>
        </p:spPr>
      </p:pic>
    </p:spTree>
    <p:extLst>
      <p:ext uri="{BB962C8B-B14F-4D97-AF65-F5344CB8AC3E}">
        <p14:creationId xmlns:p14="http://schemas.microsoft.com/office/powerpoint/2010/main" val="1814147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12082409" cy="2123658"/>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Esta secuencia de figuras muestra la típica ruta a una transición de fase paramétrica de segundo orden tipo “Landau”, siendo la repulsión electrón-electrón  </a:t>
            </a:r>
            <a:r>
              <a:rPr lang="es-CL" sz="2400" i="1" dirty="0" smtClean="0">
                <a:solidFill>
                  <a:srgbClr val="0000FF"/>
                </a:solidFill>
                <a:latin typeface="Times New Roman" panose="02020603050405020304" pitchFamily="18" charset="0"/>
                <a:cs typeface="Times New Roman" panose="02020603050405020304" pitchFamily="18" charset="0"/>
              </a:rPr>
              <a:t>U</a:t>
            </a:r>
            <a:r>
              <a:rPr lang="es-CL" sz="2000" dirty="0" smtClean="0">
                <a:solidFill>
                  <a:srgbClr val="0000FF"/>
                </a:solidFill>
                <a:latin typeface="Times New Roman" panose="02020603050405020304" pitchFamily="18" charset="0"/>
                <a:cs typeface="Times New Roman" panose="02020603050405020304" pitchFamily="18" charset="0"/>
              </a:rPr>
              <a:t>  el parámetro de control, y  la magnetización “</a:t>
            </a:r>
            <a:r>
              <a:rPr lang="es-CL" sz="2200" i="1" dirty="0" smtClean="0">
                <a:solidFill>
                  <a:srgbClr val="0000FF"/>
                </a:solidFill>
                <a:latin typeface="Times New Roman" panose="02020603050405020304" pitchFamily="18" charset="0"/>
                <a:cs typeface="Times New Roman" panose="02020603050405020304" pitchFamily="18" charset="0"/>
              </a:rPr>
              <a:t>m</a:t>
            </a:r>
            <a:r>
              <a:rPr lang="es-CL" sz="2000" dirty="0" smtClean="0">
                <a:solidFill>
                  <a:srgbClr val="0000FF"/>
                </a:solidFill>
                <a:latin typeface="Times New Roman" panose="02020603050405020304" pitchFamily="18" charset="0"/>
                <a:cs typeface="Times New Roman" panose="02020603050405020304" pitchFamily="18" charset="0"/>
              </a:rPr>
              <a:t>” la variable (o “parámetro de orden”): Para </a:t>
            </a:r>
            <a:r>
              <a:rPr lang="es-CL" sz="2000" i="1" dirty="0">
                <a:solidFill>
                  <a:srgbClr val="0000FF"/>
                </a:solidFill>
                <a:latin typeface="Times New Roman" panose="02020603050405020304" pitchFamily="18" charset="0"/>
                <a:cs typeface="Times New Roman" panose="02020603050405020304" pitchFamily="18" charset="0"/>
              </a:rPr>
              <a:t>U</a:t>
            </a:r>
            <a:r>
              <a:rPr lang="es-CL" sz="2000" dirty="0">
                <a:solidFill>
                  <a:srgbClr val="0000FF"/>
                </a:solidFill>
                <a:latin typeface="Times New Roman" panose="02020603050405020304" pitchFamily="18" charset="0"/>
                <a:cs typeface="Times New Roman" panose="02020603050405020304" pitchFamily="18" charset="0"/>
              </a:rPr>
              <a:t> &lt; </a:t>
            </a:r>
            <a:r>
              <a:rPr lang="es-CL" sz="2000" i="1" dirty="0">
                <a:solidFill>
                  <a:srgbClr val="0000FF"/>
                </a:solidFill>
                <a:latin typeface="Times New Roman" panose="02020603050405020304" pitchFamily="18" charset="0"/>
                <a:cs typeface="Times New Roman" panose="02020603050405020304" pitchFamily="18" charset="0"/>
              </a:rPr>
              <a:t>U</a:t>
            </a:r>
            <a:r>
              <a:rPr lang="es-CL" sz="2000" baseline="-25000" dirty="0">
                <a:solidFill>
                  <a:srgbClr val="0000FF"/>
                </a:solidFill>
                <a:latin typeface="Times New Roman" panose="02020603050405020304" pitchFamily="18" charset="0"/>
                <a:cs typeface="Times New Roman" panose="02020603050405020304" pitchFamily="18" charset="0"/>
              </a:rPr>
              <a:t> crit</a:t>
            </a:r>
            <a:r>
              <a:rPr lang="es-CL" sz="2000" dirty="0" smtClean="0">
                <a:solidFill>
                  <a:srgbClr val="0000FF"/>
                </a:solidFill>
                <a:latin typeface="Times New Roman" panose="02020603050405020304" pitchFamily="18" charset="0"/>
                <a:cs typeface="Times New Roman" panose="02020603050405020304" pitchFamily="18" charset="0"/>
              </a:rPr>
              <a:t>  tenemos un único mínimo de la energía, para el parámetro de orden </a:t>
            </a:r>
            <a:r>
              <a:rPr lang="es-CL" sz="2200" i="1" dirty="0" smtClean="0">
                <a:solidFill>
                  <a:srgbClr val="0000FF"/>
                </a:solidFill>
                <a:latin typeface="Times New Roman" panose="02020603050405020304" pitchFamily="18" charset="0"/>
                <a:cs typeface="Times New Roman" panose="02020603050405020304" pitchFamily="18" charset="0"/>
              </a:rPr>
              <a:t>m </a:t>
            </a:r>
            <a:r>
              <a:rPr lang="es-CL" sz="2400" i="1" dirty="0" smtClean="0">
                <a:solidFill>
                  <a:srgbClr val="0000FF"/>
                </a:solidFill>
                <a:latin typeface="Times New Roman" panose="02020603050405020304" pitchFamily="18" charset="0"/>
                <a:cs typeface="Times New Roman" panose="02020603050405020304" pitchFamily="18" charset="0"/>
              </a:rPr>
              <a:t>=</a:t>
            </a:r>
            <a:r>
              <a:rPr lang="es-CL" sz="2200" i="1"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a:t>
            </a:r>
            <a:r>
              <a:rPr lang="es-CL" sz="2000" dirty="0" smtClean="0">
                <a:solidFill>
                  <a:srgbClr val="0000FF"/>
                </a:solidFill>
                <a:latin typeface="Times New Roman" panose="02020603050405020304" pitchFamily="18" charset="0"/>
                <a:cs typeface="Times New Roman" panose="02020603050405020304" pitchFamily="18" charset="0"/>
              </a:rPr>
              <a:t>. Para el valor crítico, </a:t>
            </a:r>
            <a:r>
              <a:rPr lang="es-CL" sz="2000" i="1" dirty="0">
                <a:solidFill>
                  <a:srgbClr val="0000FF"/>
                </a:solidFill>
                <a:latin typeface="Times New Roman" panose="02020603050405020304" pitchFamily="18" charset="0"/>
                <a:cs typeface="Times New Roman" panose="02020603050405020304" pitchFamily="18" charset="0"/>
              </a:rPr>
              <a:t>U</a:t>
            </a:r>
            <a:r>
              <a:rPr lang="es-CL" sz="2000" dirty="0">
                <a:solidFill>
                  <a:srgbClr val="0000FF"/>
                </a:solidFill>
                <a:latin typeface="Times New Roman" panose="02020603050405020304" pitchFamily="18" charset="0"/>
                <a:cs typeface="Times New Roman" panose="02020603050405020304" pitchFamily="18" charset="0"/>
              </a:rPr>
              <a:t> = </a:t>
            </a:r>
            <a:r>
              <a:rPr lang="es-CL" sz="2000" i="1" dirty="0">
                <a:solidFill>
                  <a:srgbClr val="0000FF"/>
                </a:solidFill>
                <a:latin typeface="Times New Roman" panose="02020603050405020304" pitchFamily="18" charset="0"/>
                <a:cs typeface="Times New Roman" panose="02020603050405020304" pitchFamily="18" charset="0"/>
              </a:rPr>
              <a:t>U</a:t>
            </a:r>
            <a:r>
              <a:rPr lang="es-CL" sz="2000" baseline="-25000" dirty="0">
                <a:solidFill>
                  <a:srgbClr val="0000FF"/>
                </a:solidFill>
                <a:latin typeface="Times New Roman" panose="02020603050405020304" pitchFamily="18" charset="0"/>
                <a:cs typeface="Times New Roman" panose="02020603050405020304" pitchFamily="18" charset="0"/>
              </a:rPr>
              <a:t> crit</a:t>
            </a:r>
            <a:r>
              <a:rPr lang="es-CL" sz="2000" baseline="-250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 se anula la segunda derivada de la energía libre de Helmholtz (acá, T = 0 °K,  simplemente es la energía). Para </a:t>
            </a:r>
            <a:r>
              <a:rPr lang="es-CL" sz="2000" i="1" dirty="0" smtClean="0">
                <a:solidFill>
                  <a:srgbClr val="0000FF"/>
                </a:solidFill>
                <a:latin typeface="Times New Roman" panose="02020603050405020304" pitchFamily="18" charset="0"/>
                <a:cs typeface="Times New Roman" panose="02020603050405020304" pitchFamily="18" charset="0"/>
              </a:rPr>
              <a:t>U</a:t>
            </a:r>
            <a:r>
              <a:rPr lang="es-CL" sz="2000" dirty="0" smtClean="0">
                <a:solidFill>
                  <a:srgbClr val="0000FF"/>
                </a:solidFill>
                <a:latin typeface="Times New Roman" panose="02020603050405020304" pitchFamily="18" charset="0"/>
                <a:cs typeface="Times New Roman" panose="02020603050405020304" pitchFamily="18" charset="0"/>
              </a:rPr>
              <a:t> &gt; </a:t>
            </a:r>
            <a:r>
              <a:rPr lang="es-CL" sz="2000" i="1" dirty="0">
                <a:solidFill>
                  <a:srgbClr val="0000FF"/>
                </a:solidFill>
                <a:latin typeface="Times New Roman" panose="02020603050405020304" pitchFamily="18" charset="0"/>
                <a:cs typeface="Times New Roman" panose="02020603050405020304" pitchFamily="18" charset="0"/>
              </a:rPr>
              <a:t>U</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smtClean="0">
                <a:solidFill>
                  <a:srgbClr val="0000FF"/>
                </a:solidFill>
                <a:latin typeface="Times New Roman" panose="02020603050405020304" pitchFamily="18" charset="0"/>
                <a:cs typeface="Times New Roman" panose="02020603050405020304" pitchFamily="18" charset="0"/>
              </a:rPr>
              <a:t>crit </a:t>
            </a:r>
            <a:r>
              <a:rPr lang="es-CL" sz="2000" dirty="0" smtClean="0">
                <a:solidFill>
                  <a:srgbClr val="0000FF"/>
                </a:solidFill>
                <a:latin typeface="Times New Roman" panose="02020603050405020304" pitchFamily="18" charset="0"/>
                <a:cs typeface="Times New Roman" panose="02020603050405020304" pitchFamily="18" charset="0"/>
              </a:rPr>
              <a:t>surgen dos mínimos simétricos respecto a </a:t>
            </a:r>
            <a:r>
              <a:rPr lang="es-CL" sz="2200" i="1" dirty="0" smtClean="0">
                <a:solidFill>
                  <a:srgbClr val="0000FF"/>
                </a:solidFill>
                <a:latin typeface="Times New Roman" panose="02020603050405020304" pitchFamily="18" charset="0"/>
                <a:cs typeface="Times New Roman" panose="02020603050405020304" pitchFamily="18" charset="0"/>
              </a:rPr>
              <a:t>m</a:t>
            </a:r>
            <a:r>
              <a:rPr lang="es-CL" sz="2200" dirty="0" smtClean="0">
                <a:solidFill>
                  <a:srgbClr val="0000FF"/>
                </a:solidFill>
                <a:latin typeface="Times New Roman" panose="02020603050405020304" pitchFamily="18" charset="0"/>
                <a:cs typeface="Times New Roman" panose="02020603050405020304" pitchFamily="18" charset="0"/>
              </a:rPr>
              <a:t> =0, y el mínimo central se transforma en m</a:t>
            </a:r>
            <a:r>
              <a:rPr lang="es-CL" sz="2200" dirty="0">
                <a:solidFill>
                  <a:srgbClr val="0000FF"/>
                </a:solidFill>
                <a:latin typeface="Times New Roman" panose="02020603050405020304" pitchFamily="18" charset="0"/>
                <a:cs typeface="Times New Roman" panose="02020603050405020304" pitchFamily="18" charset="0"/>
              </a:rPr>
              <a:t>áximo</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000" baseline="-25000" dirty="0" smtClean="0">
                <a:solidFill>
                  <a:srgbClr val="0000FF"/>
                </a:solidFill>
                <a:latin typeface="Times New Roman" panose="02020603050405020304" pitchFamily="18" charset="0"/>
                <a:cs typeface="Times New Roman" panose="02020603050405020304" pitchFamily="18" charset="0"/>
              </a:rPr>
              <a:t> </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0" y="2000367"/>
            <a:ext cx="8096036" cy="4785926"/>
          </a:xfrm>
          <a:prstGeom prst="rect">
            <a:avLst/>
          </a:prstGeom>
        </p:spPr>
        <p:txBody>
          <a:bodyPr wrap="square">
            <a:spAutoFit/>
          </a:bodyPr>
          <a:lstStyle/>
          <a:p>
            <a:r>
              <a:rPr lang="es-CL" sz="2000" u="sng" dirty="0" smtClean="0">
                <a:solidFill>
                  <a:srgbClr val="0000FF"/>
                </a:solidFill>
                <a:latin typeface="Times New Roman" panose="02020603050405020304" pitchFamily="18" charset="0"/>
                <a:cs typeface="Times New Roman" panose="02020603050405020304" pitchFamily="18" charset="0"/>
              </a:rPr>
              <a:t>Discusión Crítica de los Resultados</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1900" dirty="0" smtClean="0">
                <a:solidFill>
                  <a:srgbClr val="0000FF"/>
                </a:solidFill>
                <a:latin typeface="Times New Roman" panose="02020603050405020304" pitchFamily="18" charset="0"/>
                <a:cs typeface="Times New Roman" panose="02020603050405020304" pitchFamily="18" charset="0"/>
              </a:rPr>
              <a:t>Este análisis es sólo una muy cruda aproximación al estudio del Ferromagnetismo.  De hecho, sólo se ha usado una “aproximación del Campo medio”, con una distribución espacial homogénea de los electrones</a:t>
            </a:r>
            <a:r>
              <a:rPr lang="es-CL" sz="1900" dirty="0">
                <a:solidFill>
                  <a:srgbClr val="0000FF"/>
                </a:solidFill>
                <a:latin typeface="Times New Roman" panose="02020603050405020304" pitchFamily="18" charset="0"/>
                <a:cs typeface="Times New Roman" panose="02020603050405020304" pitchFamily="18" charset="0"/>
              </a:rPr>
              <a:t> . </a:t>
            </a:r>
            <a:r>
              <a:rPr lang="es-CL" sz="19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Para obtener un genuino ferromagnetismo es importante incluir la degeneración orbital, que de hecho existe en los metales ferromagnéticos, como Fe, Co, Ni  (con electrones externos </a:t>
            </a:r>
            <a:r>
              <a:rPr lang="es-CL" sz="19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“d”</a:t>
            </a:r>
            <a:r>
              <a:rPr lang="es-CL" sz="19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también se necesita  trabajar de mejor forma la interacción e-e, pues la “Aproximación de Campo Medio” excluye todo tipo de correlaciones. </a:t>
            </a:r>
            <a:r>
              <a:rPr lang="es-CL" sz="1900" dirty="0" smtClean="0">
                <a:solidFill>
                  <a:srgbClr val="0000FF"/>
                </a:solidFill>
                <a:latin typeface="Times New Roman" panose="02020603050405020304" pitchFamily="18" charset="0"/>
                <a:cs typeface="Times New Roman" panose="02020603050405020304" pitchFamily="18" charset="0"/>
              </a:rPr>
              <a:t> </a:t>
            </a:r>
            <a:r>
              <a:rPr lang="es-CL" sz="1900" dirty="0">
                <a:solidFill>
                  <a:srgbClr val="0000FF"/>
                </a:solidFill>
                <a:latin typeface="Times New Roman" panose="02020603050405020304" pitchFamily="18" charset="0"/>
                <a:cs typeface="Times New Roman" panose="02020603050405020304" pitchFamily="18" charset="0"/>
              </a:rPr>
              <a:t>Una aproximación algo mejor sería considerar una distribución espacial diferente para los electrones </a:t>
            </a:r>
            <a:r>
              <a:rPr lang="es-CL" sz="19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1900" dirty="0">
                <a:solidFill>
                  <a:srgbClr val="0000FF"/>
                </a:solidFill>
                <a:latin typeface="Times New Roman" panose="02020603050405020304" pitchFamily="18" charset="0"/>
                <a:cs typeface="Times New Roman" panose="02020603050405020304" pitchFamily="18" charset="0"/>
              </a:rPr>
              <a:t> respecto a los  </a:t>
            </a:r>
            <a:r>
              <a:rPr lang="es-CL" sz="19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lo que corresponde a Antiferromagnetismo (ver Ejercicio</a:t>
            </a:r>
            <a:r>
              <a:rPr lang="es-CL" sz="19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En el caso de un gas de electrones libres a muy baja densidad, la energía cinética se torna poco relevante (¡principio de incerteza!) y los electrones tienden a formar un “Cristal de Wigner”, lo que ha sido observado, p.ej. al confinar los electrones con un fuerte campo magnético, de modo que todos ellos queden en el primer “nivel de Landau”, o bien depositando electrones sobre la superficie de Helio superfluido.</a:t>
            </a:r>
          </a:p>
          <a:p>
            <a:r>
              <a:rPr lang="es-CL" sz="19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La figura adjunta ilustra estos “cristales de Wigner” </a:t>
            </a:r>
            <a:r>
              <a:rPr lang="es-CL" sz="1900" dirty="0" smtClean="0">
                <a:solidFill>
                  <a:srgbClr val="0000FF"/>
                </a:solidFill>
                <a:latin typeface="Times New Roman" panose="02020603050405020304" pitchFamily="18" charset="0"/>
                <a:cs typeface="Times New Roman" panose="02020603050405020304" pitchFamily="18" charset="0"/>
              </a:rPr>
              <a:t> en dimensión 2.</a:t>
            </a:r>
            <a:endParaRPr lang="es-CL" sz="1900" dirty="0"/>
          </a:p>
        </p:txBody>
      </p:sp>
      <p:pic>
        <p:nvPicPr>
          <p:cNvPr id="6" name="Imagen 5"/>
          <p:cNvPicPr>
            <a:picLocks noChangeAspect="1"/>
          </p:cNvPicPr>
          <p:nvPr/>
        </p:nvPicPr>
        <p:blipFill>
          <a:blip r:embed="rId2"/>
          <a:stretch>
            <a:fillRect/>
          </a:stretch>
        </p:blipFill>
        <p:spPr>
          <a:xfrm>
            <a:off x="8166172" y="2123658"/>
            <a:ext cx="4025828" cy="4257197"/>
          </a:xfrm>
          <a:prstGeom prst="rect">
            <a:avLst/>
          </a:prstGeom>
        </p:spPr>
      </p:pic>
    </p:spTree>
    <p:extLst>
      <p:ext uri="{BB962C8B-B14F-4D97-AF65-F5344CB8AC3E}">
        <p14:creationId xmlns:p14="http://schemas.microsoft.com/office/powerpoint/2010/main" val="25945250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11979667" cy="1631216"/>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Estos “cristales de </a:t>
            </a:r>
            <a:r>
              <a:rPr lang="es-CL" sz="2000" dirty="0">
                <a:solidFill>
                  <a:srgbClr val="0000FF"/>
                </a:solidFill>
                <a:latin typeface="Times New Roman" panose="02020603050405020304" pitchFamily="18" charset="0"/>
                <a:cs typeface="Times New Roman" panose="02020603050405020304" pitchFamily="18" charset="0"/>
              </a:rPr>
              <a:t>Wigner” han sido observados experimentalmente.  El concepto subyacente es similar al de “Aislante de Mott”, caso donde </a:t>
            </a:r>
            <a:r>
              <a:rPr lang="es-CL" sz="2000" dirty="0" smtClean="0">
                <a:solidFill>
                  <a:srgbClr val="0000FF"/>
                </a:solidFill>
                <a:latin typeface="Times New Roman" panose="02020603050405020304" pitchFamily="18" charset="0"/>
                <a:cs typeface="Times New Roman" panose="02020603050405020304" pitchFamily="18" charset="0"/>
              </a:rPr>
              <a:t>se cumplen las condiciones de “Teoría de Bandas” para tener un metal, pero los orbitales atómicos se traslapan muy débilmente (bandas estrechas), y el efecto de la repulsión e-e  lleva a la localización electrónica: Esto se da, por ejemplo en el antiferro Mn O, o el compuesto base de la “Superconductividad de Alta Temperatura”, </a:t>
            </a:r>
            <a:r>
              <a:rPr lang="es-CL" sz="2000" dirty="0">
                <a:solidFill>
                  <a:srgbClr val="0000FF"/>
                </a:solidFill>
                <a:latin typeface="Times New Roman" panose="02020603050405020304" pitchFamily="18" charset="0"/>
                <a:cs typeface="Times New Roman" panose="02020603050405020304" pitchFamily="18" charset="0"/>
              </a:rPr>
              <a:t>La</a:t>
            </a:r>
            <a:r>
              <a:rPr lang="es-CL" sz="1100" baseline="-25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Cu</a:t>
            </a:r>
            <a:r>
              <a:rPr lang="es-CL" sz="1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2</a:t>
            </a:r>
            <a:r>
              <a:rPr lang="es-CL" sz="12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O</a:t>
            </a:r>
            <a:r>
              <a:rPr lang="es-CL" sz="8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smtClean="0">
                <a:solidFill>
                  <a:srgbClr val="0000FF"/>
                </a:solidFill>
                <a:latin typeface="Times New Roman" panose="02020603050405020304" pitchFamily="18" charset="0"/>
                <a:cs typeface="Times New Roman" panose="02020603050405020304" pitchFamily="18" charset="0"/>
              </a:rPr>
              <a:t>4</a:t>
            </a:r>
            <a:r>
              <a:rPr lang="es-CL" sz="2000" dirty="0" smtClean="0">
                <a:solidFill>
                  <a:srgbClr val="0000FF"/>
                </a:solidFill>
                <a:latin typeface="Times New Roman" panose="02020603050405020304" pitchFamily="18" charset="0"/>
                <a:cs typeface="Times New Roman" panose="02020603050405020304" pitchFamily="18" charset="0"/>
              </a:rPr>
              <a:t>.  </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0" y="1631216"/>
            <a:ext cx="12192000" cy="2985433"/>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A pesar de estas debilidades de este análisis, él aporta algunos conceptos válidos. Por ejemplo, la condición  (IV-19)</a:t>
            </a:r>
            <a:r>
              <a:rPr lang="es-CL" sz="1400" dirty="0" smtClean="0">
                <a:solidFill>
                  <a:srgbClr val="0000FF"/>
                </a:solidFill>
                <a:latin typeface="Times New Roman" panose="02020603050405020304" pitchFamily="18" charset="0"/>
                <a:cs typeface="Times New Roman" panose="02020603050405020304" pitchFamily="18" charset="0"/>
              </a:rPr>
              <a:t> b</a:t>
            </a:r>
            <a:r>
              <a:rPr lang="es-CL" sz="2000" dirty="0" smtClean="0">
                <a:solidFill>
                  <a:srgbClr val="0000FF"/>
                </a:solidFill>
                <a:latin typeface="Times New Roman" panose="02020603050405020304" pitchFamily="18" charset="0"/>
                <a:cs typeface="Times New Roman" panose="02020603050405020304" pitchFamily="18" charset="0"/>
              </a:rPr>
              <a:t> nos dice que el  Ferromagnetismo se debe producir en metales de banda estrecha, y por ende, con un valor elevado de la densidad de estados en el nivel de Fermi  </a:t>
            </a:r>
            <a:r>
              <a:rPr lang="es-CL" sz="2400" dirty="0" smtClean="0">
                <a:solidFill>
                  <a:srgbClr val="0000FF"/>
                </a:solidFill>
                <a:latin typeface="Times New Roman" panose="02020603050405020304" pitchFamily="18" charset="0"/>
                <a:cs typeface="Times New Roman" panose="02020603050405020304" pitchFamily="18" charset="0"/>
              </a:rPr>
              <a:t>D</a:t>
            </a:r>
            <a:r>
              <a:rPr lang="es-CL" sz="1600" dirty="0">
                <a:solidFill>
                  <a:srgbClr val="0000FF"/>
                </a:solidFill>
                <a:latin typeface="Times New Roman" panose="02020603050405020304" pitchFamily="18" charset="0"/>
                <a:cs typeface="Times New Roman" panose="02020603050405020304" pitchFamily="18" charset="0"/>
              </a:rPr>
              <a:t> </a:t>
            </a:r>
            <a:r>
              <a:rPr lang="es-CL" sz="1600" dirty="0" smtClean="0">
                <a:solidFill>
                  <a:srgbClr val="0000FF"/>
                </a:solidFill>
                <a:latin typeface="Times New Roman" panose="02020603050405020304" pitchFamily="18" charset="0"/>
                <a:cs typeface="Times New Roman" panose="02020603050405020304" pitchFamily="18" charset="0"/>
              </a:rPr>
              <a:t>F</a:t>
            </a:r>
            <a:r>
              <a:rPr lang="es-CL" sz="2000" dirty="0" smtClean="0">
                <a:solidFill>
                  <a:srgbClr val="0000FF"/>
                </a:solidFill>
                <a:latin typeface="Times New Roman" panose="02020603050405020304" pitchFamily="18" charset="0"/>
                <a:cs typeface="Times New Roman" panose="02020603050405020304" pitchFamily="18" charset="0"/>
              </a:rPr>
              <a:t>, y/o con una fuerte interacción electrón-electrón, como es el caso de los metales del lado derecho de la primera fila de transición, Fe, Co, Ni. </a:t>
            </a:r>
          </a:p>
          <a:p>
            <a:r>
              <a:rPr lang="es-CL" sz="2000" dirty="0" smtClean="0">
                <a:solidFill>
                  <a:srgbClr val="0000FF"/>
                </a:solidFill>
                <a:latin typeface="Times New Roman" panose="02020603050405020304" pitchFamily="18" charset="0"/>
                <a:cs typeface="Times New Roman" panose="02020603050405020304" pitchFamily="18" charset="0"/>
              </a:rPr>
              <a:t>La relación (IV-19)</a:t>
            </a:r>
            <a:r>
              <a:rPr lang="es-CL" sz="1400" dirty="0" smtClean="0">
                <a:solidFill>
                  <a:srgbClr val="0000FF"/>
                </a:solidFill>
                <a:latin typeface="Times New Roman" panose="02020603050405020304" pitchFamily="18" charset="0"/>
                <a:cs typeface="Times New Roman" panose="02020603050405020304" pitchFamily="18" charset="0"/>
              </a:rPr>
              <a:t> b</a:t>
            </a:r>
            <a:r>
              <a:rPr lang="es-CL" sz="2000" dirty="0" smtClean="0">
                <a:solidFill>
                  <a:srgbClr val="0000FF"/>
                </a:solidFill>
                <a:latin typeface="Times New Roman" panose="02020603050405020304" pitchFamily="18" charset="0"/>
                <a:cs typeface="Times New Roman" panose="02020603050405020304" pitchFamily="18" charset="0"/>
              </a:rPr>
              <a:t>, conocida como “Criterio de Stoner”, ha sido verificada en un hermoso experimento, en el cual se </a:t>
            </a:r>
            <a:r>
              <a:rPr lang="es-CL" sz="2000" dirty="0">
                <a:solidFill>
                  <a:srgbClr val="0000FF"/>
                </a:solidFill>
                <a:latin typeface="Times New Roman" panose="02020603050405020304" pitchFamily="18" charset="0"/>
                <a:cs typeface="Times New Roman" panose="02020603050405020304" pitchFamily="18" charset="0"/>
              </a:rPr>
              <a:t>depositaron unas pocas capas atómicas de Cobre sobre Fulereno; estas moléculas son muy ávidas de electrones: En el citado experimento la </a:t>
            </a:r>
            <a:r>
              <a:rPr lang="es-CL" sz="2000" dirty="0" smtClean="0">
                <a:solidFill>
                  <a:srgbClr val="0000FF"/>
                </a:solidFill>
                <a:latin typeface="Times New Roman" panose="02020603050405020304" pitchFamily="18" charset="0"/>
                <a:cs typeface="Times New Roman" panose="02020603050405020304" pitchFamily="18" charset="0"/>
              </a:rPr>
              <a:t>transferencia de electrones del Cobre a los Fulerenos bajó el Nivel de Fermi, hasta un punto donde la densidad de estados es muy elevada, permitiendo cumplir la Condición de Stoner, y </a:t>
            </a:r>
            <a:r>
              <a:rPr lang="es-CL" sz="2200" i="1" dirty="0" smtClean="0">
                <a:solidFill>
                  <a:srgbClr val="B700FF"/>
                </a:solidFill>
                <a:latin typeface="Times New Roman" panose="02020603050405020304" pitchFamily="18" charset="0"/>
                <a:cs typeface="Times New Roman" panose="02020603050405020304" pitchFamily="18" charset="0"/>
              </a:rPr>
              <a:t>la nano-estructura de Cobre se tornó ferromagnética; </a:t>
            </a:r>
            <a:r>
              <a:rPr lang="es-CL" sz="2000" dirty="0" smtClean="0">
                <a:solidFill>
                  <a:srgbClr val="B700FF"/>
                </a:solidFill>
                <a:latin typeface="Times New Roman" panose="02020603050405020304" pitchFamily="18" charset="0"/>
                <a:cs typeface="Times New Roman" panose="02020603050405020304" pitchFamily="18" charset="0"/>
              </a:rPr>
              <a:t>¡ESPECTACULAR!</a:t>
            </a:r>
            <a:endParaRPr lang="es-CL" sz="2000" dirty="0"/>
          </a:p>
        </p:txBody>
      </p:sp>
      <p:sp>
        <p:nvSpPr>
          <p:cNvPr id="6" name="CuadroTexto 5"/>
          <p:cNvSpPr txBox="1"/>
          <p:nvPr/>
        </p:nvSpPr>
        <p:spPr>
          <a:xfrm>
            <a:off x="0" y="4715838"/>
            <a:ext cx="12051587" cy="1046440"/>
          </a:xfrm>
          <a:prstGeom prst="rect">
            <a:avLst/>
          </a:prstGeom>
          <a:noFill/>
        </p:spPr>
        <p:txBody>
          <a:bodyPr wrap="square" rtlCol="0">
            <a:spAutoFit/>
          </a:bodyPr>
          <a:lstStyle/>
          <a:p>
            <a:r>
              <a:rPr lang="es-CL" sz="2200" u="sng" dirty="0" smtClean="0">
                <a:solidFill>
                  <a:srgbClr val="0000FF"/>
                </a:solidFill>
                <a:latin typeface="Times New Roman" panose="02020603050405020304" pitchFamily="18" charset="0"/>
                <a:cs typeface="Times New Roman" panose="02020603050405020304" pitchFamily="18" charset="0"/>
              </a:rPr>
              <a:t>Criterio de Stoner y “Reforzamiento” de la Susceptibilidad Magnética-</a:t>
            </a:r>
          </a:p>
          <a:p>
            <a:r>
              <a:rPr lang="es-CL" sz="2000" dirty="0" smtClean="0">
                <a:solidFill>
                  <a:srgbClr val="0000FF"/>
                </a:solidFill>
                <a:latin typeface="Times New Roman" panose="02020603050405020304" pitchFamily="18" charset="0"/>
                <a:cs typeface="Times New Roman" panose="02020603050405020304" pitchFamily="18" charset="0"/>
              </a:rPr>
              <a:t>Apliquemos un campo magnético </a:t>
            </a:r>
            <a:r>
              <a:rPr lang="es-CL" sz="2000" i="1" dirty="0">
                <a:solidFill>
                  <a:srgbClr val="0000FF"/>
                </a:solidFill>
                <a:latin typeface="Times New Roman" panose="02020603050405020304" pitchFamily="18" charset="0"/>
                <a:cs typeface="Times New Roman" panose="02020603050405020304" pitchFamily="18" charset="0"/>
              </a:rPr>
              <a:t>b</a:t>
            </a:r>
            <a:r>
              <a:rPr lang="es-CL" sz="2000" dirty="0" smtClean="0">
                <a:solidFill>
                  <a:srgbClr val="0000FF"/>
                </a:solidFill>
                <a:latin typeface="Times New Roman" panose="02020603050405020304" pitchFamily="18" charset="0"/>
                <a:cs typeface="Times New Roman" panose="02020603050405020304" pitchFamily="18" charset="0"/>
              </a:rPr>
              <a:t> sobre el sistema; usando la dirección del campo para cuantizar el spin, y absorbiendo en </a:t>
            </a:r>
            <a:r>
              <a:rPr lang="es-CL" sz="2000" i="1" dirty="0" smtClean="0">
                <a:solidFill>
                  <a:srgbClr val="0000FF"/>
                </a:solidFill>
                <a:latin typeface="Times New Roman" panose="02020603050405020304" pitchFamily="18" charset="0"/>
                <a:cs typeface="Times New Roman" panose="02020603050405020304" pitchFamily="18" charset="0"/>
              </a:rPr>
              <a:t>b </a:t>
            </a:r>
            <a:r>
              <a:rPr lang="es-CL" sz="2000" dirty="0" smtClean="0">
                <a:solidFill>
                  <a:srgbClr val="0000FF"/>
                </a:solidFill>
                <a:latin typeface="Times New Roman" panose="02020603050405020304" pitchFamily="18" charset="0"/>
                <a:cs typeface="Times New Roman" panose="02020603050405020304" pitchFamily="18" charset="0"/>
              </a:rPr>
              <a:t> el Magnetón de Bohr, tenemos que la energía de interacción del campo con los electrones es</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6424773" y="5762278"/>
            <a:ext cx="5479255" cy="693480"/>
          </a:xfrm>
          <a:prstGeom prst="rect">
            <a:avLst/>
          </a:prstGeom>
        </p:spPr>
      </p:pic>
      <p:sp>
        <p:nvSpPr>
          <p:cNvPr id="2" name="Rectángulo 1"/>
          <p:cNvSpPr/>
          <p:nvPr/>
        </p:nvSpPr>
        <p:spPr>
          <a:xfrm>
            <a:off x="154111" y="6454234"/>
            <a:ext cx="9205645" cy="369332"/>
          </a:xfrm>
          <a:prstGeom prst="rect">
            <a:avLst/>
          </a:prstGeom>
        </p:spPr>
        <p:txBody>
          <a:bodyPr wrap="square">
            <a:spAutoFit/>
          </a:bodyPr>
          <a:lstStyle/>
          <a:p>
            <a:r>
              <a:rPr lang="es-CL" dirty="0" smtClean="0">
                <a:solidFill>
                  <a:srgbClr val="0000FF"/>
                </a:solidFill>
                <a:latin typeface="Times New Roman" panose="02020603050405020304" pitchFamily="18" charset="0"/>
                <a:cs typeface="Times New Roman" panose="02020603050405020304" pitchFamily="18" charset="0"/>
              </a:rPr>
              <a:t>Sumamos esta nueva contribución a la energía  total (en la presente aproximación), Rel. (IV-15),</a:t>
            </a:r>
            <a:endParaRPr lang="es-CL" dirty="0"/>
          </a:p>
        </p:txBody>
      </p:sp>
    </p:spTree>
    <p:extLst>
      <p:ext uri="{BB962C8B-B14F-4D97-AF65-F5344CB8AC3E}">
        <p14:creationId xmlns:p14="http://schemas.microsoft.com/office/powerpoint/2010/main" val="12644607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6218"/>
            <a:ext cx="3636335" cy="430887"/>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Y la </a:t>
            </a:r>
            <a:r>
              <a:rPr lang="es-CL" sz="2200" dirty="0" smtClean="0">
                <a:solidFill>
                  <a:srgbClr val="0000FF"/>
                </a:solidFill>
                <a:latin typeface="Times New Roman" panose="02020603050405020304" pitchFamily="18" charset="0"/>
                <a:cs typeface="Times New Roman" panose="02020603050405020304" pitchFamily="18" charset="0"/>
              </a:rPr>
              <a:t>fun</a:t>
            </a:r>
            <a:r>
              <a:rPr lang="es-CL" sz="2200" dirty="0">
                <a:solidFill>
                  <a:srgbClr val="0000FF"/>
                </a:solidFill>
                <a:latin typeface="Times New Roman" panose="02020603050405020304" pitchFamily="18" charset="0"/>
                <a:cs typeface="Times New Roman" panose="02020603050405020304" pitchFamily="18" charset="0"/>
              </a:rPr>
              <a:t>ció</a:t>
            </a:r>
            <a:r>
              <a:rPr lang="es-CL" sz="2200" dirty="0" smtClean="0">
                <a:solidFill>
                  <a:srgbClr val="0000FF"/>
                </a:solidFill>
                <a:latin typeface="Times New Roman" panose="02020603050405020304" pitchFamily="18" charset="0"/>
                <a:cs typeface="Times New Roman" panose="02020603050405020304" pitchFamily="18" charset="0"/>
              </a:rPr>
              <a:t>n </a:t>
            </a:r>
            <a:r>
              <a:rPr lang="es-CL" sz="2200" dirty="0">
                <a:solidFill>
                  <a:srgbClr val="0000FF"/>
                </a:solidFill>
                <a:latin typeface="Times New Roman" panose="02020603050405020304" pitchFamily="18" charset="0"/>
                <a:cs typeface="Times New Roman" panose="02020603050405020304" pitchFamily="18" charset="0"/>
              </a:rPr>
              <a:t>de estado total  es </a:t>
            </a:r>
            <a:endParaRPr lang="es-CL" sz="2200" dirty="0"/>
          </a:p>
        </p:txBody>
      </p:sp>
      <p:pic>
        <p:nvPicPr>
          <p:cNvPr id="9" name="Imagen 8"/>
          <p:cNvPicPr>
            <a:picLocks noChangeAspect="1"/>
          </p:cNvPicPr>
          <p:nvPr/>
        </p:nvPicPr>
        <p:blipFill>
          <a:blip r:embed="rId2"/>
          <a:stretch>
            <a:fillRect/>
          </a:stretch>
        </p:blipFill>
        <p:spPr>
          <a:xfrm>
            <a:off x="116958" y="849837"/>
            <a:ext cx="10211685" cy="685859"/>
          </a:xfrm>
          <a:prstGeom prst="rect">
            <a:avLst/>
          </a:prstGeom>
        </p:spPr>
      </p:pic>
      <p:sp>
        <p:nvSpPr>
          <p:cNvPr id="10" name="CuadroTexto 9"/>
          <p:cNvSpPr txBox="1"/>
          <p:nvPr/>
        </p:nvSpPr>
        <p:spPr>
          <a:xfrm>
            <a:off x="0" y="1535696"/>
            <a:ext cx="11967226" cy="1200329"/>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En </a:t>
            </a:r>
            <a:r>
              <a:rPr lang="es-CL" sz="2200" dirty="0">
                <a:solidFill>
                  <a:srgbClr val="0000FF"/>
                </a:solidFill>
                <a:latin typeface="Times New Roman" panose="02020603050405020304" pitchFamily="18" charset="0"/>
                <a:cs typeface="Times New Roman" panose="02020603050405020304" pitchFamily="18" charset="0"/>
              </a:rPr>
              <a:t>primera instancia </a:t>
            </a:r>
            <a:r>
              <a:rPr lang="es-CL" sz="2200" dirty="0" smtClean="0">
                <a:solidFill>
                  <a:srgbClr val="0000FF"/>
                </a:solidFill>
                <a:latin typeface="Times New Roman" panose="02020603050405020304" pitchFamily="18" charset="0"/>
                <a:cs typeface="Times New Roman" panose="02020603050405020304" pitchFamily="18" charset="0"/>
              </a:rPr>
              <a:t>debemos diagonalizar una “matriz secular” </a:t>
            </a:r>
            <a:r>
              <a:rPr lang="es-CL" sz="2400" dirty="0">
                <a:solidFill>
                  <a:srgbClr val="0000FF"/>
                </a:solidFill>
                <a:latin typeface="Times New Roman" panose="02020603050405020304" pitchFamily="18" charset="0"/>
                <a:cs typeface="Times New Roman" panose="02020603050405020304" pitchFamily="18" charset="0"/>
              </a:rPr>
              <a:t>4</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0000FF"/>
                </a:solidFill>
                <a:latin typeface="Times New Roman" panose="02020603050405020304" pitchFamily="18" charset="0"/>
                <a:cs typeface="Times New Roman" panose="02020603050405020304" pitchFamily="18" charset="0"/>
              </a:rPr>
              <a:t>4, debido a la degeneración de spin; como la interacción no depende del spin, la matriz resulta diagonal, y sólo depende del spin total  (no del índice “M”):</a:t>
            </a:r>
            <a:endParaRPr lang="es-CL" sz="2200" dirty="0"/>
          </a:p>
        </p:txBody>
      </p:sp>
      <p:pic>
        <p:nvPicPr>
          <p:cNvPr id="12" name="Imagen 11"/>
          <p:cNvPicPr>
            <a:picLocks noChangeAspect="1"/>
          </p:cNvPicPr>
          <p:nvPr/>
        </p:nvPicPr>
        <p:blipFill>
          <a:blip r:embed="rId3"/>
          <a:stretch>
            <a:fillRect/>
          </a:stretch>
        </p:blipFill>
        <p:spPr>
          <a:xfrm>
            <a:off x="4140081" y="16218"/>
            <a:ext cx="7892271" cy="811616"/>
          </a:xfrm>
          <a:prstGeom prst="rect">
            <a:avLst/>
          </a:prstGeom>
        </p:spPr>
      </p:pic>
      <p:pic>
        <p:nvPicPr>
          <p:cNvPr id="2" name="Imagen 1"/>
          <p:cNvPicPr>
            <a:picLocks noChangeAspect="1"/>
          </p:cNvPicPr>
          <p:nvPr/>
        </p:nvPicPr>
        <p:blipFill>
          <a:blip r:embed="rId4"/>
          <a:stretch>
            <a:fillRect/>
          </a:stretch>
        </p:blipFill>
        <p:spPr>
          <a:xfrm>
            <a:off x="4414767" y="2350488"/>
            <a:ext cx="7702104" cy="1707953"/>
          </a:xfrm>
          <a:prstGeom prst="rect">
            <a:avLst/>
          </a:prstGeom>
        </p:spPr>
      </p:pic>
      <p:sp>
        <p:nvSpPr>
          <p:cNvPr id="3" name="CuadroTexto 2"/>
          <p:cNvSpPr txBox="1"/>
          <p:nvPr/>
        </p:nvSpPr>
        <p:spPr>
          <a:xfrm>
            <a:off x="0" y="3603163"/>
            <a:ext cx="4140081" cy="738664"/>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Así. la corrección a la energía por la interacción  es</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5"/>
          <a:stretch>
            <a:fillRect/>
          </a:stretch>
        </p:blipFill>
        <p:spPr>
          <a:xfrm>
            <a:off x="0" y="4341827"/>
            <a:ext cx="6205383" cy="1399149"/>
          </a:xfrm>
          <a:prstGeom prst="rect">
            <a:avLst/>
          </a:prstGeom>
        </p:spPr>
      </p:pic>
      <p:pic>
        <p:nvPicPr>
          <p:cNvPr id="7" name="Imagen 6"/>
          <p:cNvPicPr>
            <a:picLocks noChangeAspect="1"/>
          </p:cNvPicPr>
          <p:nvPr/>
        </p:nvPicPr>
        <p:blipFill>
          <a:blip r:embed="rId6"/>
          <a:stretch>
            <a:fillRect/>
          </a:stretch>
        </p:blipFill>
        <p:spPr>
          <a:xfrm>
            <a:off x="6321419" y="4463050"/>
            <a:ext cx="5811556" cy="1382149"/>
          </a:xfrm>
          <a:prstGeom prst="rect">
            <a:avLst/>
          </a:prstGeom>
        </p:spPr>
      </p:pic>
      <p:pic>
        <p:nvPicPr>
          <p:cNvPr id="11" name="Imagen 10"/>
          <p:cNvPicPr>
            <a:picLocks noChangeAspect="1"/>
          </p:cNvPicPr>
          <p:nvPr/>
        </p:nvPicPr>
        <p:blipFill>
          <a:blip r:embed="rId7"/>
          <a:stretch>
            <a:fillRect/>
          </a:stretch>
        </p:blipFill>
        <p:spPr>
          <a:xfrm>
            <a:off x="168211" y="5949422"/>
            <a:ext cx="11864141" cy="791620"/>
          </a:xfrm>
          <a:prstGeom prst="rect">
            <a:avLst/>
          </a:prstGeom>
        </p:spPr>
      </p:pic>
    </p:spTree>
    <p:extLst>
      <p:ext uri="{BB962C8B-B14F-4D97-AF65-F5344CB8AC3E}">
        <p14:creationId xmlns:p14="http://schemas.microsoft.com/office/powerpoint/2010/main" val="31329682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3051425" y="0"/>
            <a:ext cx="8973434" cy="622558"/>
          </a:xfrm>
          <a:prstGeom prst="rect">
            <a:avLst/>
          </a:prstGeom>
        </p:spPr>
      </p:pic>
      <p:sp>
        <p:nvSpPr>
          <p:cNvPr id="5" name="CuadroTexto 4"/>
          <p:cNvSpPr txBox="1"/>
          <p:nvPr/>
        </p:nvSpPr>
        <p:spPr>
          <a:xfrm>
            <a:off x="82193" y="622558"/>
            <a:ext cx="12109807" cy="400110"/>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Derivamos respecto a </a:t>
            </a:r>
            <a:r>
              <a:rPr lang="es-CL" sz="2000" i="1" dirty="0">
                <a:solidFill>
                  <a:srgbClr val="0000FF"/>
                </a:solidFill>
                <a:latin typeface="Times New Roman" panose="02020603050405020304" pitchFamily="18" charset="0"/>
                <a:cs typeface="Times New Roman" panose="02020603050405020304" pitchFamily="18" charset="0"/>
              </a:rPr>
              <a:t>n</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para </a:t>
            </a:r>
            <a:r>
              <a:rPr lang="es-CL"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buscar el mínimo de energía; usamos Rels. (IV-16) y (IV-14), concluyendo</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3876112" y="1022668"/>
            <a:ext cx="8315888" cy="781836"/>
          </a:xfrm>
          <a:prstGeom prst="rect">
            <a:avLst/>
          </a:prstGeom>
        </p:spPr>
      </p:pic>
      <p:sp>
        <p:nvSpPr>
          <p:cNvPr id="7" name="Rectángulo 6"/>
          <p:cNvSpPr/>
          <p:nvPr/>
        </p:nvSpPr>
        <p:spPr>
          <a:xfrm>
            <a:off x="40664" y="1804504"/>
            <a:ext cx="11631646" cy="738664"/>
          </a:xfrm>
          <a:prstGeom prst="rect">
            <a:avLst/>
          </a:prstGeom>
        </p:spPr>
        <p:txBody>
          <a:bodyPr wrap="non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Nos c</a:t>
            </a:r>
            <a:r>
              <a:rPr lang="es-CL" sz="2000" dirty="0">
                <a:solidFill>
                  <a:srgbClr val="0000FF"/>
                </a:solidFill>
                <a:latin typeface="Times New Roman" panose="02020603050405020304" pitchFamily="18" charset="0"/>
                <a:cs typeface="Times New Roman" panose="02020603050405020304" pitchFamily="18" charset="0"/>
              </a:rPr>
              <a:t>oncent</a:t>
            </a:r>
            <a:r>
              <a:rPr lang="es-CL" sz="2000" dirty="0" smtClean="0">
                <a:solidFill>
                  <a:srgbClr val="0000FF"/>
                </a:solidFill>
                <a:latin typeface="Times New Roman" panose="02020603050405020304" pitchFamily="18" charset="0"/>
                <a:cs typeface="Times New Roman" panose="02020603050405020304" pitchFamily="18" charset="0"/>
              </a:rPr>
              <a:t>ramos en </a:t>
            </a:r>
            <a:r>
              <a:rPr lang="es-CL" sz="2000" u="sng" dirty="0" smtClean="0">
                <a:solidFill>
                  <a:srgbClr val="B700FF"/>
                </a:solidFill>
                <a:latin typeface="Times New Roman" panose="02020603050405020304" pitchFamily="18" charset="0"/>
                <a:cs typeface="Times New Roman" panose="02020603050405020304" pitchFamily="18" charset="0"/>
              </a:rPr>
              <a:t>el caso no fe</a:t>
            </a:r>
            <a:r>
              <a:rPr lang="es-CL" sz="2000" u="sng" dirty="0">
                <a:solidFill>
                  <a:srgbClr val="B700FF"/>
                </a:solidFill>
                <a:latin typeface="Times New Roman" panose="02020603050405020304" pitchFamily="18" charset="0"/>
                <a:cs typeface="Times New Roman" panose="02020603050405020304" pitchFamily="18" charset="0"/>
              </a:rPr>
              <a:t>rr</a:t>
            </a:r>
            <a:r>
              <a:rPr lang="es-CL" sz="2000" u="sng" dirty="0" smtClean="0">
                <a:solidFill>
                  <a:srgbClr val="B700FF"/>
                </a:solidFill>
                <a:latin typeface="Times New Roman" panose="02020603050405020304" pitchFamily="18" charset="0"/>
                <a:cs typeface="Times New Roman" panose="02020603050405020304" pitchFamily="18" charset="0"/>
              </a:rPr>
              <a:t>omagnético</a:t>
            </a:r>
            <a:r>
              <a:rPr lang="es-CL" sz="2000" dirty="0" smtClean="0">
                <a:solidFill>
                  <a:srgbClr val="0000FF"/>
                </a:solidFill>
                <a:latin typeface="Times New Roman" panose="02020603050405020304" pitchFamily="18" charset="0"/>
                <a:cs typeface="Times New Roman" panose="02020603050405020304" pitchFamily="18" charset="0"/>
              </a:rPr>
              <a:t>, de modo que el mínimo está en  </a:t>
            </a:r>
            <a:r>
              <a:rPr lang="es-CL" sz="2000" i="1" dirty="0">
                <a:solidFill>
                  <a:srgbClr val="0000FF"/>
                </a:solidFill>
                <a:latin typeface="Times New Roman" panose="02020603050405020304" pitchFamily="18" charset="0"/>
                <a:cs typeface="Times New Roman" panose="02020603050405020304" pitchFamily="18" charset="0"/>
              </a:rPr>
              <a:t>n</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i="1" dirty="0" smtClean="0">
                <a:solidFill>
                  <a:srgbClr val="0000FF"/>
                </a:solidFill>
                <a:latin typeface="Times New Roman" panose="02020603050405020304" pitchFamily="18" charset="0"/>
                <a:cs typeface="Times New Roman" panose="02020603050405020304" pitchFamily="18" charset="0"/>
              </a:rPr>
              <a:t>n</a:t>
            </a:r>
            <a:r>
              <a:rPr lang="es-CL" sz="2000" baseline="-25000" dirty="0" smtClean="0">
                <a:solidFill>
                  <a:srgbClr val="0000FF"/>
                </a:solidFill>
                <a:latin typeface="Times New Roman" panose="02020603050405020304" pitchFamily="18" charset="0"/>
                <a:cs typeface="Times New Roman" panose="02020603050405020304" pitchFamily="18" charset="0"/>
              </a:rPr>
              <a:t> </a:t>
            </a:r>
            <a:r>
              <a:rPr lang="es-CL" sz="2000" baseline="-25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smtClean="0">
                <a:solidFill>
                  <a:srgbClr val="0000FF"/>
                </a:solidFill>
                <a:latin typeface="Times New Roman" panose="02020603050405020304" pitchFamily="18" charset="0"/>
                <a:cs typeface="Times New Roman" panose="02020603050405020304" pitchFamily="18" charset="0"/>
              </a:rPr>
              <a:t>  para </a:t>
            </a:r>
            <a:r>
              <a:rPr lang="es-CL" sz="2000" i="1" dirty="0" smtClean="0">
                <a:solidFill>
                  <a:srgbClr val="0000FF"/>
                </a:solidFill>
                <a:latin typeface="Times New Roman" panose="02020603050405020304" pitchFamily="18" charset="0"/>
                <a:cs typeface="Times New Roman" panose="02020603050405020304" pitchFamily="18" charset="0"/>
              </a:rPr>
              <a:t>b</a:t>
            </a:r>
            <a:r>
              <a:rPr lang="es-CL" sz="2000" dirty="0" smtClean="0">
                <a:solidFill>
                  <a:srgbClr val="0000FF"/>
                </a:solidFill>
                <a:latin typeface="Times New Roman" panose="02020603050405020304" pitchFamily="18" charset="0"/>
                <a:cs typeface="Times New Roman" panose="02020603050405020304" pitchFamily="18" charset="0"/>
              </a:rPr>
              <a:t> = 0. Tomamos</a:t>
            </a:r>
          </a:p>
          <a:p>
            <a:r>
              <a:rPr lang="es-CL" sz="2000" dirty="0" smtClean="0">
                <a:solidFill>
                  <a:srgbClr val="0000FF"/>
                </a:solidFill>
                <a:latin typeface="Times New Roman" panose="02020603050405020304" pitchFamily="18" charset="0"/>
                <a:cs typeface="Times New Roman" panose="02020603050405020304" pitchFamily="18" charset="0"/>
              </a:rPr>
              <a:t>un campo  </a:t>
            </a:r>
            <a:r>
              <a:rPr lang="es-CL" sz="2200" i="1" dirty="0" smtClean="0">
                <a:solidFill>
                  <a:srgbClr val="0000FF"/>
                </a:solidFill>
                <a:latin typeface="Times New Roman" panose="02020603050405020304" pitchFamily="18" charset="0"/>
                <a:cs typeface="Times New Roman" panose="02020603050405020304" pitchFamily="18" charset="0"/>
              </a:rPr>
              <a:t>b</a:t>
            </a:r>
            <a:r>
              <a:rPr lang="es-CL" sz="2000" dirty="0" smtClean="0">
                <a:solidFill>
                  <a:srgbClr val="0000FF"/>
                </a:solidFill>
                <a:latin typeface="Times New Roman" panose="02020603050405020304" pitchFamily="18" charset="0"/>
                <a:cs typeface="Times New Roman" panose="02020603050405020304" pitchFamily="18" charset="0"/>
              </a:rPr>
              <a:t>  pequeño, de modo q</a:t>
            </a:r>
            <a:r>
              <a:rPr lang="es-CL" sz="2000" dirty="0">
                <a:solidFill>
                  <a:srgbClr val="0000FF"/>
                </a:solidFill>
                <a:latin typeface="Times New Roman" panose="02020603050405020304" pitchFamily="18" charset="0"/>
                <a:cs typeface="Times New Roman" panose="02020603050405020304" pitchFamily="18" charset="0"/>
              </a:rPr>
              <a:t>u</a:t>
            </a:r>
            <a:r>
              <a:rPr lang="es-CL" sz="2000" dirty="0" smtClean="0">
                <a:solidFill>
                  <a:srgbClr val="0000FF"/>
                </a:solidFill>
                <a:latin typeface="Times New Roman" panose="02020603050405020304" pitchFamily="18" charset="0"/>
                <a:cs typeface="Times New Roman" panose="02020603050405020304" pitchFamily="18" charset="0"/>
              </a:rPr>
              <a:t>e    </a:t>
            </a:r>
            <a:r>
              <a:rPr lang="es-CL" sz="2200" i="1" dirty="0" smtClean="0">
                <a:solidFill>
                  <a:srgbClr val="0000FF"/>
                </a:solidFill>
                <a:latin typeface="Times New Roman" panose="02020603050405020304" pitchFamily="18" charset="0"/>
                <a:cs typeface="Times New Roman" panose="02020603050405020304" pitchFamily="18" charset="0"/>
              </a:rPr>
              <a:t>m</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 </a:t>
            </a:r>
            <a:r>
              <a:rPr lang="es-CL" sz="2200" i="1" dirty="0" smtClean="0">
                <a:solidFill>
                  <a:srgbClr val="0000FF"/>
                </a:solidFill>
                <a:latin typeface="Times New Roman" panose="02020603050405020304" pitchFamily="18" charset="0"/>
                <a:cs typeface="Times New Roman" panose="02020603050405020304" pitchFamily="18" charset="0"/>
              </a:rPr>
              <a:t>n</a:t>
            </a:r>
            <a:r>
              <a:rPr lang="es-CL" sz="2200" baseline="-25000" dirty="0" smtClean="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dirty="0" smtClean="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n</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baseline="-25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smtClean="0">
                <a:solidFill>
                  <a:srgbClr val="0000FF"/>
                </a:solidFill>
                <a:latin typeface="Times New Roman" panose="02020603050405020304" pitchFamily="18" charset="0"/>
                <a:cs typeface="Times New Roman" panose="02020603050405020304" pitchFamily="18" charset="0"/>
              </a:rPr>
              <a:t>n</a:t>
            </a:r>
            <a:r>
              <a:rPr lang="es-CL" sz="2200" dirty="0" smtClean="0">
                <a:solidFill>
                  <a:srgbClr val="0000FF"/>
                </a:solidFill>
                <a:latin typeface="Times New Roman" panose="02020603050405020304" pitchFamily="18" charset="0"/>
                <a:cs typeface="Times New Roman" panose="02020603050405020304" pitchFamily="18" charset="0"/>
              </a:rPr>
              <a:t> = </a:t>
            </a:r>
            <a:r>
              <a:rPr lang="es-CL" sz="2200" i="1" dirty="0">
                <a:solidFill>
                  <a:srgbClr val="0000FF"/>
                </a:solidFill>
                <a:latin typeface="Times New Roman" panose="02020603050405020304" pitchFamily="18" charset="0"/>
                <a:cs typeface="Times New Roman" panose="02020603050405020304" pitchFamily="18" charset="0"/>
              </a:rPr>
              <a:t>n</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dirty="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a:solidFill>
                  <a:srgbClr val="0000FF"/>
                </a:solidFill>
                <a:latin typeface="Times New Roman" panose="02020603050405020304" pitchFamily="18" charset="0"/>
                <a:cs typeface="Times New Roman" panose="02020603050405020304" pitchFamily="18" charset="0"/>
              </a:rPr>
              <a:t>n</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baseline="-25000"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smtClean="0">
                <a:solidFill>
                  <a:srgbClr val="0000FF"/>
                </a:solidFill>
                <a:latin typeface="Times New Roman" panose="02020603050405020304" pitchFamily="18" charset="0"/>
                <a:cs typeface="Times New Roman" panose="02020603050405020304" pitchFamily="18" charset="0"/>
              </a:rPr>
              <a:t>.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0" y="2516337"/>
            <a:ext cx="11852953" cy="1395826"/>
          </a:xfrm>
          <a:prstGeom prst="rect">
            <a:avLst/>
          </a:prstGeom>
        </p:spPr>
      </p:pic>
      <p:pic>
        <p:nvPicPr>
          <p:cNvPr id="12" name="Imagen 11"/>
          <p:cNvPicPr>
            <a:picLocks noChangeAspect="1"/>
          </p:cNvPicPr>
          <p:nvPr/>
        </p:nvPicPr>
        <p:blipFill>
          <a:blip r:embed="rId5"/>
          <a:stretch>
            <a:fillRect/>
          </a:stretch>
        </p:blipFill>
        <p:spPr>
          <a:xfrm>
            <a:off x="110509" y="3912163"/>
            <a:ext cx="11491956" cy="548688"/>
          </a:xfrm>
          <a:prstGeom prst="rect">
            <a:avLst/>
          </a:prstGeom>
        </p:spPr>
      </p:pic>
      <p:pic>
        <p:nvPicPr>
          <p:cNvPr id="15" name="Imagen 14"/>
          <p:cNvPicPr>
            <a:picLocks noChangeAspect="1"/>
          </p:cNvPicPr>
          <p:nvPr/>
        </p:nvPicPr>
        <p:blipFill>
          <a:blip r:embed="rId6"/>
          <a:stretch>
            <a:fillRect/>
          </a:stretch>
        </p:blipFill>
        <p:spPr>
          <a:xfrm>
            <a:off x="198633" y="4543044"/>
            <a:ext cx="11876926" cy="936556"/>
          </a:xfrm>
          <a:prstGeom prst="rect">
            <a:avLst/>
          </a:prstGeom>
        </p:spPr>
      </p:pic>
      <p:sp>
        <p:nvSpPr>
          <p:cNvPr id="16" name="Rectángulo 15"/>
          <p:cNvSpPr/>
          <p:nvPr/>
        </p:nvSpPr>
        <p:spPr>
          <a:xfrm>
            <a:off x="82193" y="5479600"/>
            <a:ext cx="11993365" cy="1354217"/>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Destacamos que acá estamos fuera de la zona de estabilidad del Ferromagnetismo. Cuando nos acercamos a la transición ferromagnética según el “Criterio de Stoner”, vemos que la susceptibilidad magnética diverge, lo que resulta bastante natural, pues  si </a:t>
            </a:r>
            <a:r>
              <a:rPr lang="es-CL" sz="2200" i="1" dirty="0" smtClean="0">
                <a:solidFill>
                  <a:srgbClr val="0000FF"/>
                </a:solidFill>
                <a:latin typeface="Times New Roman" panose="02020603050405020304" pitchFamily="18" charset="0"/>
                <a:cs typeface="Times New Roman" panose="02020603050405020304" pitchFamily="18" charset="0"/>
              </a:rPr>
              <a:t>U</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200" i="1" dirty="0" smtClean="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&gt;</a:t>
            </a:r>
            <a:r>
              <a:rPr lang="es-CL" sz="2200" i="1" dirty="0" smtClean="0">
                <a:solidFill>
                  <a:srgbClr val="0000FF"/>
                </a:solidFill>
                <a:latin typeface="Times New Roman" panose="02020603050405020304" pitchFamily="18" charset="0"/>
                <a:cs typeface="Times New Roman" panose="02020603050405020304" pitchFamily="18" charset="0"/>
              </a:rPr>
              <a:t> </a:t>
            </a:r>
            <a:r>
              <a:rPr lang="es-CL" sz="2200" i="1" dirty="0">
                <a:solidFill>
                  <a:srgbClr val="0000FF"/>
                </a:solidFill>
                <a:latin typeface="Times New Roman" panose="02020603050405020304" pitchFamily="18" charset="0"/>
                <a:cs typeface="Times New Roman" panose="02020603050405020304" pitchFamily="18" charset="0"/>
              </a:rPr>
              <a:t>U </a:t>
            </a:r>
            <a:r>
              <a:rPr lang="es-CL" sz="2200" baseline="-25000" dirty="0" smtClean="0">
                <a:solidFill>
                  <a:srgbClr val="0000FF"/>
                </a:solidFill>
                <a:latin typeface="Times New Roman" panose="02020603050405020304" pitchFamily="18" charset="0"/>
                <a:cs typeface="Times New Roman" panose="02020603050405020304" pitchFamily="18" charset="0"/>
              </a:rPr>
              <a:t>crit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ya  el metal se magnetiza espontáneamente, sin necesitar un campo magnético externo.</a:t>
            </a:r>
            <a:endParaRPr lang="es-CL" sz="2000" dirty="0">
              <a:solidFill>
                <a:srgbClr val="0000FF"/>
              </a:solidFill>
            </a:endParaRPr>
          </a:p>
        </p:txBody>
      </p:sp>
    </p:spTree>
    <p:extLst>
      <p:ext uri="{BB962C8B-B14F-4D97-AF65-F5344CB8AC3E}">
        <p14:creationId xmlns:p14="http://schemas.microsoft.com/office/powerpoint/2010/main" val="236405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350153" y="81526"/>
            <a:ext cx="8841847" cy="668487"/>
          </a:xfrm>
          <a:prstGeom prst="rect">
            <a:avLst/>
          </a:prstGeom>
        </p:spPr>
      </p:pic>
      <p:sp>
        <p:nvSpPr>
          <p:cNvPr id="10" name="CuadroTexto 9"/>
          <p:cNvSpPr txBox="1"/>
          <p:nvPr/>
        </p:nvSpPr>
        <p:spPr>
          <a:xfrm>
            <a:off x="102742" y="821933"/>
            <a:ext cx="12010489" cy="1692771"/>
          </a:xfrm>
          <a:prstGeom prst="rect">
            <a:avLst/>
          </a:prstGeom>
          <a:noFill/>
        </p:spPr>
        <p:txBody>
          <a:bodyPr wrap="square" rtlCol="0">
            <a:spAutoFit/>
          </a:bodyPr>
          <a:lstStyle/>
          <a:p>
            <a:r>
              <a:rPr lang="es-CL" sz="2000" u="sng" dirty="0" smtClean="0">
                <a:solidFill>
                  <a:srgbClr val="0000FF"/>
                </a:solidFill>
                <a:latin typeface="Times New Roman" panose="02020603050405020304" pitchFamily="18" charset="0"/>
                <a:cs typeface="Times New Roman" panose="02020603050405020304" pitchFamily="18" charset="0"/>
              </a:rPr>
              <a:t>El caso de Temperatura no nula</a:t>
            </a:r>
            <a:r>
              <a:rPr lang="es-CL" sz="2000" dirty="0" smtClean="0">
                <a:solidFill>
                  <a:srgbClr val="0000FF"/>
                </a:solidFill>
                <a:latin typeface="Times New Roman" panose="02020603050405020304" pitchFamily="18" charset="0"/>
                <a:cs typeface="Times New Roman" panose="02020603050405020304" pitchFamily="18" charset="0"/>
              </a:rPr>
              <a:t>: El presente análisis se hizo para el estado base (T= 0°K), usando la aproximación de “Campo Medio”. Al incluir temperatura, se tiene que el orden ferromagnético subsiste sólo por debajo de la </a:t>
            </a:r>
            <a:r>
              <a:rPr lang="es-CL" sz="2000" dirty="0">
                <a:solidFill>
                  <a:srgbClr val="0000FF"/>
                </a:solidFill>
                <a:latin typeface="Times New Roman" panose="02020603050405020304" pitchFamily="18" charset="0"/>
                <a:cs typeface="Times New Roman" panose="02020603050405020304" pitchFamily="18" charset="0"/>
              </a:rPr>
              <a:t>llamada </a:t>
            </a:r>
            <a:r>
              <a:rPr lang="es-CL" sz="2000" dirty="0" smtClean="0">
                <a:solidFill>
                  <a:srgbClr val="0000FF"/>
                </a:solidFill>
                <a:latin typeface="Times New Roman" panose="02020603050405020304" pitchFamily="18" charset="0"/>
                <a:cs typeface="Times New Roman" panose="02020603050405020304" pitchFamily="18" charset="0"/>
              </a:rPr>
              <a:t>“Temperatura de Curie”, sobre la cual el metal se torna paramagnético. Al bajar la temperatura partiendo del caso </a:t>
            </a:r>
            <a:r>
              <a:rPr lang="es-CL" sz="2000" dirty="0">
                <a:solidFill>
                  <a:srgbClr val="0000FF"/>
                </a:solidFill>
                <a:latin typeface="Times New Roman" panose="02020603050405020304" pitchFamily="18" charset="0"/>
                <a:cs typeface="Times New Roman" panose="02020603050405020304" pitchFamily="18" charset="0"/>
              </a:rPr>
              <a:t>paramagnético,</a:t>
            </a:r>
            <a:r>
              <a:rPr lang="es-CL" sz="2000" dirty="0" smtClean="0">
                <a:solidFill>
                  <a:srgbClr val="0000FF"/>
                </a:solidFill>
                <a:latin typeface="Times New Roman" panose="02020603050405020304" pitchFamily="18" charset="0"/>
                <a:cs typeface="Times New Roman" panose="02020603050405020304" pitchFamily="18" charset="0"/>
              </a:rPr>
              <a:t> </a:t>
            </a:r>
            <a:r>
              <a:rPr lang="en-US" sz="2200" dirty="0">
                <a:solidFill>
                  <a:srgbClr val="0000FF"/>
                </a:solidFill>
                <a:latin typeface="Times New Roman" panose="02020603050405020304" pitchFamily="18" charset="0"/>
                <a:cs typeface="Times New Roman" panose="02020603050405020304" pitchFamily="18" charset="0"/>
              </a:rPr>
              <a:t>T </a:t>
            </a:r>
            <a:r>
              <a:rPr lang="es-CL" sz="2200" i="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&gt;</a:t>
            </a:r>
            <a:r>
              <a:rPr lang="es-CL" sz="2200" i="1" dirty="0" smtClean="0">
                <a:solidFill>
                  <a:srgbClr val="0000FF"/>
                </a:solidFill>
                <a:latin typeface="Times New Roman" panose="02020603050405020304" pitchFamily="18" charset="0"/>
                <a:cs typeface="Times New Roman" panose="02020603050405020304" pitchFamily="18" charset="0"/>
              </a:rPr>
              <a:t> </a:t>
            </a:r>
            <a:r>
              <a:rPr lang="en-US" sz="2200" dirty="0">
                <a:solidFill>
                  <a:srgbClr val="0000FF"/>
                </a:solidFill>
                <a:latin typeface="Times New Roman" panose="02020603050405020304" pitchFamily="18" charset="0"/>
                <a:cs typeface="Times New Roman" panose="02020603050405020304" pitchFamily="18" charset="0"/>
              </a:rPr>
              <a:t>T </a:t>
            </a:r>
            <a:r>
              <a:rPr lang="en-US" sz="2200" baseline="-25000" dirty="0" smtClean="0">
                <a:solidFill>
                  <a:srgbClr val="0000FF"/>
                </a:solidFill>
                <a:latin typeface="Times New Roman" panose="02020603050405020304" pitchFamily="18" charset="0"/>
                <a:cs typeface="Times New Roman" panose="02020603050405020304" pitchFamily="18" charset="0"/>
              </a:rPr>
              <a:t>Curie </a:t>
            </a:r>
            <a:r>
              <a:rPr lang="es-CL" sz="2000" dirty="0" smtClean="0">
                <a:solidFill>
                  <a:srgbClr val="0000FF"/>
                </a:solidFill>
                <a:latin typeface="Times New Roman" panose="02020603050405020304" pitchFamily="18" charset="0"/>
                <a:cs typeface="Times New Roman" panose="02020603050405020304" pitchFamily="18" charset="0"/>
              </a:rPr>
              <a:t>, la susceptibilidad magnética se incrementa, divergiendo al acercarnos a la transición a la fase ferromagnética. </a:t>
            </a:r>
            <a:r>
              <a:rPr lang="es-CL" sz="1900" dirty="0" smtClean="0">
                <a:solidFill>
                  <a:srgbClr val="0000FF"/>
                </a:solidFill>
                <a:latin typeface="Times New Roman" panose="02020603050405020304" pitchFamily="18" charset="0"/>
                <a:cs typeface="Times New Roman" panose="02020603050405020304" pitchFamily="18" charset="0"/>
              </a:rPr>
              <a:t>Un cálculo con “campo medio” lleva a un resultado reminiscente de Rel.(IV-29): </a:t>
            </a:r>
            <a:endParaRPr lang="es-CL" sz="1900" dirty="0">
              <a:solidFill>
                <a:srgbClr val="0000FF"/>
              </a:solidFill>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3"/>
          <a:stretch>
            <a:fillRect/>
          </a:stretch>
        </p:blipFill>
        <p:spPr>
          <a:xfrm>
            <a:off x="86560" y="2514704"/>
            <a:ext cx="11972057" cy="784928"/>
          </a:xfrm>
          <a:prstGeom prst="rect">
            <a:avLst/>
          </a:prstGeom>
        </p:spPr>
      </p:pic>
      <p:pic>
        <p:nvPicPr>
          <p:cNvPr id="14" name="Imagen 13"/>
          <p:cNvPicPr>
            <a:picLocks noChangeAspect="1"/>
          </p:cNvPicPr>
          <p:nvPr/>
        </p:nvPicPr>
        <p:blipFill>
          <a:blip r:embed="rId4"/>
          <a:stretch>
            <a:fillRect/>
          </a:stretch>
        </p:blipFill>
        <p:spPr>
          <a:xfrm>
            <a:off x="0" y="3299632"/>
            <a:ext cx="12026671" cy="747044"/>
          </a:xfrm>
          <a:prstGeom prst="rect">
            <a:avLst/>
          </a:prstGeom>
        </p:spPr>
      </p:pic>
      <p:sp>
        <p:nvSpPr>
          <p:cNvPr id="2" name="Rectángulo 1"/>
          <p:cNvSpPr/>
          <p:nvPr/>
        </p:nvSpPr>
        <p:spPr>
          <a:xfrm>
            <a:off x="102742" y="4207475"/>
            <a:ext cx="12010489" cy="2308324"/>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Si bien no podemos manipular el valor de </a:t>
            </a:r>
            <a:r>
              <a:rPr lang="es-CL" sz="2000" i="1" dirty="0" smtClean="0">
                <a:solidFill>
                  <a:srgbClr val="0000FF"/>
                </a:solidFill>
                <a:latin typeface="Times New Roman" panose="02020603050405020304" pitchFamily="18" charset="0"/>
                <a:cs typeface="Times New Roman" panose="02020603050405020304" pitchFamily="18" charset="0"/>
              </a:rPr>
              <a:t>“U” </a:t>
            </a:r>
            <a:r>
              <a:rPr lang="es-CL" sz="2000" dirty="0" smtClean="0">
                <a:solidFill>
                  <a:srgbClr val="0000FF"/>
                </a:solidFill>
                <a:latin typeface="Times New Roman" panose="02020603050405020304" pitchFamily="18" charset="0"/>
                <a:cs typeface="Times New Roman" panose="02020603050405020304" pitchFamily="18" charset="0"/>
              </a:rPr>
              <a:t>en un determinado compuesto, sí nos podemos mover continuamente desde el caso de un material  no magnético a uno ferromagnético no sólo usando la Temperatura como parámetro de control. Tal es el caso de una aleación entre un metal ferromagnético y otro normal; por ejemplo, para una aleación de Níquel-Cobre, Ni</a:t>
            </a:r>
            <a:r>
              <a:rPr lang="es-CL" sz="2000" baseline="-25000" dirty="0" smtClean="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1</a:t>
            </a:r>
            <a:r>
              <a:rPr lang="es-CL" sz="20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baseline="-25000" dirty="0">
                <a:solidFill>
                  <a:srgbClr val="0000FF"/>
                </a:solidFill>
                <a:latin typeface="Times New Roman" panose="02020603050405020304" pitchFamily="18" charset="0"/>
                <a:cs typeface="Times New Roman" panose="02020603050405020304" pitchFamily="18" charset="0"/>
              </a:rPr>
              <a:t>x</a:t>
            </a:r>
            <a:r>
              <a:rPr lang="es-CL" sz="2000" baseline="-25000" dirty="0"/>
              <a:t> </a:t>
            </a:r>
            <a:r>
              <a:rPr lang="es-CL" sz="2000" dirty="0" smtClean="0">
                <a:solidFill>
                  <a:srgbClr val="0000FF"/>
                </a:solidFill>
                <a:latin typeface="Times New Roman" panose="02020603050405020304" pitchFamily="18" charset="0"/>
                <a:cs typeface="Times New Roman" panose="02020603050405020304" pitchFamily="18" charset="0"/>
              </a:rPr>
              <a:t> Cu</a:t>
            </a:r>
            <a:r>
              <a:rPr lang="es-CL" sz="2000" baseline="-25000" dirty="0" smtClean="0">
                <a:solidFill>
                  <a:srgbClr val="0000FF"/>
                </a:solidFill>
                <a:latin typeface="Times New Roman" panose="02020603050405020304" pitchFamily="18" charset="0"/>
                <a:cs typeface="Times New Roman" panose="02020603050405020304" pitchFamily="18" charset="0"/>
              </a:rPr>
              <a:t> </a:t>
            </a:r>
            <a:r>
              <a:rPr lang="es-CL" sz="2000" baseline="-25000" dirty="0">
                <a:solidFill>
                  <a:srgbClr val="0000FF"/>
                </a:solidFill>
                <a:latin typeface="Times New Roman" panose="02020603050405020304" pitchFamily="18" charset="0"/>
                <a:cs typeface="Times New Roman" panose="02020603050405020304" pitchFamily="18" charset="0"/>
              </a:rPr>
              <a:t>x </a:t>
            </a:r>
            <a:r>
              <a:rPr lang="es-CL" sz="2000" dirty="0" smtClean="0">
                <a:solidFill>
                  <a:srgbClr val="0000FF"/>
                </a:solidFill>
                <a:latin typeface="Times New Roman" panose="02020603050405020304" pitchFamily="18" charset="0"/>
                <a:cs typeface="Times New Roman" panose="02020603050405020304" pitchFamily="18" charset="0"/>
              </a:rPr>
              <a:t>, tenemos una conducta ferromagnética para x &lt; 0.4. En una “aproximación de campo promedio” se introduce una repulsión e-e efectiva </a:t>
            </a:r>
            <a:r>
              <a:rPr lang="es-CL" sz="2000" i="1" dirty="0">
                <a:solidFill>
                  <a:srgbClr val="0000FF"/>
                </a:solidFill>
                <a:latin typeface="Times New Roman" panose="02020603050405020304" pitchFamily="18" charset="0"/>
                <a:cs typeface="Times New Roman" panose="02020603050405020304" pitchFamily="18" charset="0"/>
              </a:rPr>
              <a:t>U</a:t>
            </a:r>
            <a:r>
              <a:rPr lang="es-CL" sz="2000" dirty="0">
                <a:solidFill>
                  <a:srgbClr val="0000FF"/>
                </a:solidFill>
                <a:latin typeface="Times New Roman" panose="02020603050405020304" pitchFamily="18" charset="0"/>
                <a:cs typeface="Times New Roman" panose="02020603050405020304" pitchFamily="18" charset="0"/>
              </a:rPr>
              <a:t> = </a:t>
            </a:r>
            <a:r>
              <a:rPr lang="es-CL" sz="2000" i="1" dirty="0">
                <a:solidFill>
                  <a:srgbClr val="0000FF"/>
                </a:solidFill>
                <a:latin typeface="Times New Roman" panose="02020603050405020304" pitchFamily="18" charset="0"/>
                <a:cs typeface="Times New Roman" panose="02020603050405020304" pitchFamily="18" charset="0"/>
              </a:rPr>
              <a:t>U</a:t>
            </a:r>
            <a:r>
              <a:rPr lang="es-CL" sz="2000" dirty="0">
                <a:solidFill>
                  <a:srgbClr val="0000FF"/>
                </a:solidFill>
                <a:latin typeface="Times New Roman" panose="02020603050405020304" pitchFamily="18" charset="0"/>
                <a:cs typeface="Times New Roman" panose="02020603050405020304" pitchFamily="18" charset="0"/>
              </a:rPr>
              <a:t>(x</a:t>
            </a:r>
            <a:r>
              <a:rPr lang="es-CL" sz="2000" dirty="0" smtClean="0">
                <a:solidFill>
                  <a:srgbClr val="0000FF"/>
                </a:solidFill>
                <a:latin typeface="Times New Roman" panose="02020603050405020304" pitchFamily="18" charset="0"/>
                <a:cs typeface="Times New Roman" panose="02020603050405020304" pitchFamily="18" charset="0"/>
              </a:rPr>
              <a:t>) que depende de la concentración; entonces existe un valor crítico</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x</a:t>
            </a:r>
            <a:r>
              <a:rPr lang="es-CL" sz="800" dirty="0">
                <a:solidFill>
                  <a:srgbClr val="0000FF"/>
                </a:solidFill>
                <a:latin typeface="Times New Roman" panose="02020603050405020304" pitchFamily="18" charset="0"/>
                <a:cs typeface="Times New Roman" panose="02020603050405020304" pitchFamily="18" charset="0"/>
              </a:rPr>
              <a:t> </a:t>
            </a:r>
            <a:r>
              <a:rPr lang="es-CL" sz="1600" dirty="0">
                <a:solidFill>
                  <a:srgbClr val="0000FF"/>
                </a:solidFill>
                <a:latin typeface="Times New Roman" panose="02020603050405020304" pitchFamily="18" charset="0"/>
                <a:cs typeface="Times New Roman" panose="02020603050405020304" pitchFamily="18" charset="0"/>
              </a:rPr>
              <a:t>c</a:t>
            </a:r>
            <a:r>
              <a:rPr lang="es-CL" sz="2000" dirty="0" smtClean="0">
                <a:solidFill>
                  <a:srgbClr val="0000FF"/>
                </a:solidFill>
                <a:latin typeface="Times New Roman" panose="02020603050405020304" pitchFamily="18" charset="0"/>
                <a:cs typeface="Times New Roman" panose="02020603050405020304" pitchFamily="18" charset="0"/>
              </a:rPr>
              <a:t> tal que </a:t>
            </a:r>
            <a:r>
              <a:rPr lang="es-CL" sz="2400" i="1" dirty="0" smtClean="0">
                <a:solidFill>
                  <a:srgbClr val="0000FF"/>
                </a:solidFill>
                <a:latin typeface="Times New Roman" panose="02020603050405020304" pitchFamily="18" charset="0"/>
                <a:cs typeface="Times New Roman" panose="02020603050405020304" pitchFamily="18" charset="0"/>
              </a:rPr>
              <a:t>U</a:t>
            </a:r>
            <a:r>
              <a:rPr lang="es-CL" sz="2400" dirty="0" smtClean="0">
                <a:solidFill>
                  <a:srgbClr val="0000FF"/>
                </a:solidFill>
                <a:latin typeface="Times New Roman" panose="02020603050405020304" pitchFamily="18" charset="0"/>
                <a:cs typeface="Times New Roman" panose="02020603050405020304" pitchFamily="18" charset="0"/>
              </a:rPr>
              <a:t>(x</a:t>
            </a:r>
            <a:r>
              <a:rPr lang="es-CL" sz="800" dirty="0" smtClean="0">
                <a:solidFill>
                  <a:srgbClr val="0000FF"/>
                </a:solidFill>
                <a:latin typeface="Times New Roman" panose="02020603050405020304" pitchFamily="18" charset="0"/>
                <a:cs typeface="Times New Roman" panose="02020603050405020304" pitchFamily="18" charset="0"/>
              </a:rPr>
              <a:t> </a:t>
            </a:r>
            <a:r>
              <a:rPr lang="es-CL" sz="1600" dirty="0">
                <a:solidFill>
                  <a:srgbClr val="0000FF"/>
                </a:solidFill>
                <a:latin typeface="Times New Roman" panose="02020603050405020304" pitchFamily="18" charset="0"/>
                <a:cs typeface="Times New Roman" panose="02020603050405020304" pitchFamily="18" charset="0"/>
              </a:rPr>
              <a:t>c</a:t>
            </a:r>
            <a:r>
              <a:rPr lang="es-CL" sz="2400" dirty="0" smtClean="0">
                <a:solidFill>
                  <a:srgbClr val="0000FF"/>
                </a:solidFill>
                <a:latin typeface="Times New Roman" panose="02020603050405020304" pitchFamily="18" charset="0"/>
                <a:cs typeface="Times New Roman" panose="02020603050405020304" pitchFamily="18" charset="0"/>
              </a:rPr>
              <a:t>) = </a:t>
            </a:r>
            <a:r>
              <a:rPr lang="es-CL" sz="2400" i="1" dirty="0" smtClean="0">
                <a:solidFill>
                  <a:srgbClr val="0000FF"/>
                </a:solidFill>
                <a:latin typeface="Times New Roman" panose="02020603050405020304" pitchFamily="18" charset="0"/>
                <a:cs typeface="Times New Roman" panose="02020603050405020304" pitchFamily="18" charset="0"/>
              </a:rPr>
              <a:t>U</a:t>
            </a:r>
            <a:r>
              <a:rPr lang="es-CL" sz="1000" i="1" dirty="0" smtClean="0">
                <a:solidFill>
                  <a:srgbClr val="0000FF"/>
                </a:solidFill>
                <a:latin typeface="Times New Roman" panose="02020603050405020304" pitchFamily="18" charset="0"/>
                <a:cs typeface="Times New Roman" panose="02020603050405020304" pitchFamily="18" charset="0"/>
              </a:rPr>
              <a:t> </a:t>
            </a:r>
            <a:r>
              <a:rPr lang="es-CL" sz="1400" dirty="0" smtClean="0">
                <a:solidFill>
                  <a:srgbClr val="0000FF"/>
                </a:solidFill>
                <a:latin typeface="Times New Roman" panose="02020603050405020304" pitchFamily="18" charset="0"/>
                <a:cs typeface="Times New Roman" panose="02020603050405020304" pitchFamily="18" charset="0"/>
              </a:rPr>
              <a:t>crit</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donde la aleación se torna ferromagnética. Otro parámetro de control puede ser la presión, como se muestra a continuación.</a:t>
            </a:r>
            <a:endParaRPr lang="es-CL" sz="2000" dirty="0"/>
          </a:p>
        </p:txBody>
      </p:sp>
    </p:spTree>
    <p:extLst>
      <p:ext uri="{BB962C8B-B14F-4D97-AF65-F5344CB8AC3E}">
        <p14:creationId xmlns:p14="http://schemas.microsoft.com/office/powerpoint/2010/main" val="2246836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87085"/>
            <a:ext cx="12028714" cy="1661993"/>
          </a:xfrm>
          <a:prstGeom prst="rect">
            <a:avLst/>
          </a:prstGeom>
          <a:noFill/>
        </p:spPr>
        <p:txBody>
          <a:bodyPr wrap="square" rtlCol="0">
            <a:spAutoFit/>
          </a:bodyPr>
          <a:lstStyle/>
          <a:p>
            <a:r>
              <a:rPr lang="es-CL" sz="2200" u="sng" dirty="0" smtClean="0">
                <a:solidFill>
                  <a:srgbClr val="0000FF"/>
                </a:solidFill>
                <a:latin typeface="Times New Roman" panose="02020603050405020304" pitchFamily="18" charset="0"/>
                <a:cs typeface="Times New Roman" panose="02020603050405020304" pitchFamily="18" charset="0"/>
              </a:rPr>
              <a:t>Diagramas de Fase con múltiples parámetros para el Ferromagnetismo</a:t>
            </a:r>
            <a:r>
              <a:rPr lang="es-CL" sz="2200" dirty="0" smtClean="0">
                <a:solidFill>
                  <a:srgbClr val="0000FF"/>
                </a:solidFill>
                <a:latin typeface="Times New Roman" panose="02020603050405020304" pitchFamily="18" charset="0"/>
                <a:cs typeface="Times New Roman" panose="02020603050405020304" pitchFamily="18" charset="0"/>
              </a:rPr>
              <a:t>- </a:t>
            </a:r>
          </a:p>
          <a:p>
            <a:r>
              <a:rPr lang="es-CL" sz="2000" dirty="0" smtClean="0">
                <a:solidFill>
                  <a:srgbClr val="0000FF"/>
                </a:solidFill>
                <a:latin typeface="Times New Roman" panose="02020603050405020304" pitchFamily="18" charset="0"/>
                <a:cs typeface="Times New Roman" panose="02020603050405020304" pitchFamily="18" charset="0"/>
              </a:rPr>
              <a:t>El ferromagnetismo es sólo uno de los posibles órdenes que puede adoptar un sistema. En el contexto de los presentes desarrollos quisiéramos tener un diagrama que contenga Temperatura y la Repulsión Electrón-Electrón </a:t>
            </a:r>
            <a:r>
              <a:rPr lang="es-CL" sz="2000" i="1" dirty="0" smtClean="0">
                <a:solidFill>
                  <a:srgbClr val="0000FF"/>
                </a:solidFill>
                <a:latin typeface="Times New Roman" panose="02020603050405020304" pitchFamily="18" charset="0"/>
                <a:cs typeface="Times New Roman" panose="02020603050405020304" pitchFamily="18" charset="0"/>
              </a:rPr>
              <a:t>U, </a:t>
            </a:r>
            <a:r>
              <a:rPr lang="es-CL" sz="2000" dirty="0" smtClean="0">
                <a:solidFill>
                  <a:srgbClr val="0000FF"/>
                </a:solidFill>
                <a:latin typeface="Times New Roman" panose="02020603050405020304" pitchFamily="18" charset="0"/>
                <a:cs typeface="Times New Roman" panose="02020603050405020304" pitchFamily="18" charset="0"/>
              </a:rPr>
              <a:t>pero este último parámetro no es directamente controlable. </a:t>
            </a:r>
            <a:r>
              <a:rPr lang="es-CL" sz="1900" dirty="0" smtClean="0">
                <a:solidFill>
                  <a:srgbClr val="0000FF"/>
                </a:solidFill>
                <a:latin typeface="Times New Roman" panose="02020603050405020304" pitchFamily="18" charset="0"/>
                <a:cs typeface="Times New Roman" panose="02020603050405020304" pitchFamily="18" charset="0"/>
              </a:rPr>
              <a:t>Sin embargo, la aplicación de presión (a nivel de los Giga-pascal, GPa)  tiende a ensanchar las bandas, reduciendo la densidad de estados, y por ende aumenta </a:t>
            </a:r>
            <a:r>
              <a:rPr lang="es-CL" sz="1900" i="1" dirty="0">
                <a:solidFill>
                  <a:srgbClr val="0000FF"/>
                </a:solidFill>
                <a:latin typeface="Times New Roman" panose="02020603050405020304" pitchFamily="18" charset="0"/>
                <a:cs typeface="Times New Roman" panose="02020603050405020304" pitchFamily="18" charset="0"/>
              </a:rPr>
              <a:t>U</a:t>
            </a:r>
            <a:r>
              <a:rPr lang="es-CL" sz="1900" baseline="-25000" dirty="0">
                <a:solidFill>
                  <a:srgbClr val="0000FF"/>
                </a:solidFill>
                <a:latin typeface="Times New Roman" panose="02020603050405020304" pitchFamily="18" charset="0"/>
                <a:cs typeface="Times New Roman" panose="02020603050405020304" pitchFamily="18" charset="0"/>
              </a:rPr>
              <a:t> </a:t>
            </a:r>
            <a:r>
              <a:rPr lang="es-CL" sz="1900" baseline="-25000" dirty="0" smtClean="0">
                <a:solidFill>
                  <a:srgbClr val="0000FF"/>
                </a:solidFill>
                <a:latin typeface="Times New Roman" panose="02020603050405020304" pitchFamily="18" charset="0"/>
                <a:cs typeface="Times New Roman" panose="02020603050405020304" pitchFamily="18" charset="0"/>
              </a:rPr>
              <a:t>crit </a:t>
            </a:r>
            <a:r>
              <a:rPr lang="es-CL" sz="1900" dirty="0">
                <a:solidFill>
                  <a:srgbClr val="0000FF"/>
                </a:solidFill>
                <a:latin typeface="Times New Roman" panose="02020603050405020304" pitchFamily="18" charset="0"/>
                <a:cs typeface="Times New Roman" panose="02020603050405020304" pitchFamily="18" charset="0"/>
              </a:rPr>
              <a:t> </a:t>
            </a:r>
            <a:r>
              <a:rPr lang="es-CL" sz="1900" dirty="0" smtClean="0">
                <a:solidFill>
                  <a:srgbClr val="0000FF"/>
                </a:solidFill>
                <a:latin typeface="Times New Roman" panose="02020603050405020304" pitchFamily="18" charset="0"/>
                <a:cs typeface="Times New Roman" panose="02020603050405020304" pitchFamily="18" charset="0"/>
              </a:rPr>
              <a:t>en Rel. (IV-19)</a:t>
            </a:r>
            <a:r>
              <a:rPr lang="es-CL" sz="1400" dirty="0" smtClean="0">
                <a:solidFill>
                  <a:srgbClr val="0000FF"/>
                </a:solidFill>
                <a:latin typeface="Times New Roman" panose="02020603050405020304" pitchFamily="18" charset="0"/>
                <a:cs typeface="Times New Roman" panose="02020603050405020304" pitchFamily="18" charset="0"/>
              </a:rPr>
              <a:t>b</a:t>
            </a:r>
            <a:r>
              <a:rPr lang="es-CL" sz="2000" dirty="0" smtClean="0">
                <a:solidFill>
                  <a:srgbClr val="0000FF"/>
                </a:solidFill>
                <a:latin typeface="Times New Roman" panose="02020603050405020304" pitchFamily="18" charset="0"/>
                <a:cs typeface="Times New Roman" panose="02020603050405020304" pitchFamily="18" charset="0"/>
              </a:rPr>
              <a:t>. </a:t>
            </a:r>
            <a:endParaRPr lang="es-CL" sz="2000" dirty="0">
              <a:latin typeface="Times New Roman" panose="02020603050405020304" pitchFamily="18" charset="0"/>
              <a:cs typeface="Times New Roman" panose="02020603050405020304" pitchFamily="18" charset="0"/>
            </a:endParaRPr>
          </a:p>
        </p:txBody>
      </p:sp>
      <p:sp>
        <p:nvSpPr>
          <p:cNvPr id="5" name="Rectángulo 4"/>
          <p:cNvSpPr/>
          <p:nvPr/>
        </p:nvSpPr>
        <p:spPr>
          <a:xfrm>
            <a:off x="52268" y="3026227"/>
            <a:ext cx="4898571" cy="3600986"/>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Adjuntamos una figura que muestra </a:t>
            </a:r>
            <a:r>
              <a:rPr lang="es-CL" sz="2000" dirty="0" smtClean="0">
                <a:solidFill>
                  <a:srgbClr val="0000FF"/>
                </a:solidFill>
                <a:latin typeface="Times New Roman" panose="02020603050405020304" pitchFamily="18" charset="0"/>
                <a:cs typeface="Times New Roman" panose="02020603050405020304" pitchFamily="18" charset="0"/>
              </a:rPr>
              <a:t>el </a:t>
            </a:r>
            <a:r>
              <a:rPr lang="es-CL" sz="2000" dirty="0">
                <a:solidFill>
                  <a:srgbClr val="0000FF"/>
                </a:solidFill>
                <a:latin typeface="Times New Roman" panose="02020603050405020304" pitchFamily="18" charset="0"/>
                <a:cs typeface="Times New Roman" panose="02020603050405020304" pitchFamily="18" charset="0"/>
              </a:rPr>
              <a:t>complejo “Diagrama de Fases” </a:t>
            </a:r>
            <a:r>
              <a:rPr lang="es-CL" sz="2000" dirty="0" smtClean="0">
                <a:solidFill>
                  <a:srgbClr val="0000FF"/>
                </a:solidFill>
                <a:latin typeface="Times New Roman" panose="02020603050405020304" pitchFamily="18" charset="0"/>
                <a:cs typeface="Times New Roman" panose="02020603050405020304" pitchFamily="18" charset="0"/>
              </a:rPr>
              <a:t>del </a:t>
            </a:r>
            <a:r>
              <a:rPr lang="es-CL" sz="2000" dirty="0">
                <a:solidFill>
                  <a:srgbClr val="0000FF"/>
                </a:solidFill>
                <a:latin typeface="Times New Roman" panose="02020603050405020304" pitchFamily="18" charset="0"/>
                <a:cs typeface="Times New Roman" panose="02020603050405020304" pitchFamily="18" charset="0"/>
              </a:rPr>
              <a:t>Fosfuro de Manganeso. Allí hay una </a:t>
            </a:r>
            <a:r>
              <a:rPr lang="es-CL" sz="2200" i="1" dirty="0">
                <a:solidFill>
                  <a:srgbClr val="B700FF"/>
                </a:solidFill>
                <a:latin typeface="Times New Roman" panose="02020603050405020304" pitchFamily="18" charset="0"/>
                <a:cs typeface="Times New Roman" panose="02020603050405020304" pitchFamily="18" charset="0"/>
              </a:rPr>
              <a:t>fase ferromagnética</a:t>
            </a:r>
            <a:r>
              <a:rPr lang="es-CL" sz="2000" dirty="0">
                <a:solidFill>
                  <a:srgbClr val="0000FF"/>
                </a:solidFill>
                <a:latin typeface="Times New Roman" panose="02020603050405020304" pitchFamily="18" charset="0"/>
                <a:cs typeface="Times New Roman" panose="02020603050405020304" pitchFamily="18" charset="0"/>
              </a:rPr>
              <a:t>, que desaparece a altas presiones y altas temperaturas. </a:t>
            </a:r>
            <a:r>
              <a:rPr lang="es-CL" sz="2000" dirty="0" smtClean="0">
                <a:solidFill>
                  <a:srgbClr val="0000FF"/>
                </a:solidFill>
                <a:latin typeface="Times New Roman" panose="02020603050405020304" pitchFamily="18" charset="0"/>
                <a:cs typeface="Times New Roman" panose="02020603050405020304" pitchFamily="18" charset="0"/>
              </a:rPr>
              <a:t>También hay órdenes magnéticos helicoidales, e incluso </a:t>
            </a:r>
            <a:r>
              <a:rPr lang="es-CL" sz="2200" i="1" dirty="0" smtClean="0">
                <a:solidFill>
                  <a:srgbClr val="B700FF"/>
                </a:solidFill>
                <a:latin typeface="Times New Roman" panose="02020603050405020304" pitchFamily="18" charset="0"/>
                <a:cs typeface="Times New Roman" panose="02020603050405020304" pitchFamily="18" charset="0"/>
              </a:rPr>
              <a:t>Superconductividad</a:t>
            </a:r>
            <a:r>
              <a:rPr lang="es-CL" sz="2000" dirty="0" smtClean="0">
                <a:solidFill>
                  <a:srgbClr val="0000FF"/>
                </a:solidFill>
                <a:latin typeface="Times New Roman" panose="02020603050405020304" pitchFamily="18" charset="0"/>
                <a:cs typeface="Times New Roman" panose="02020603050405020304" pitchFamily="18" charset="0"/>
              </a:rPr>
              <a:t>. Todas estas fases compiten entre sí, estabilizándose aquella que minimiza la </a:t>
            </a:r>
            <a:r>
              <a:rPr lang="es-CL" sz="2200" i="1" dirty="0" smtClean="0">
                <a:solidFill>
                  <a:srgbClr val="B700FF"/>
                </a:solidFill>
                <a:latin typeface="Times New Roman" panose="02020603050405020304" pitchFamily="18" charset="0"/>
                <a:cs typeface="Times New Roman" panose="02020603050405020304" pitchFamily="18" charset="0"/>
              </a:rPr>
              <a:t>Energía Libre de Gibbs</a:t>
            </a:r>
            <a:r>
              <a:rPr lang="es-CL" sz="2000" dirty="0" smtClean="0">
                <a:solidFill>
                  <a:srgbClr val="0000FF"/>
                </a:solidFill>
                <a:latin typeface="Times New Roman" panose="02020603050405020304" pitchFamily="18" charset="0"/>
                <a:cs typeface="Times New Roman" panose="02020603050405020304" pitchFamily="18" charset="0"/>
              </a:rPr>
              <a:t>.  A alta temperatura y presión domina la fase paramagnética (desordenada).</a:t>
            </a:r>
            <a:endParaRPr lang="es-CL" sz="20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4950839" y="1612592"/>
            <a:ext cx="7242513" cy="5014621"/>
          </a:xfrm>
          <a:prstGeom prst="rect">
            <a:avLst/>
          </a:prstGeom>
        </p:spPr>
      </p:pic>
      <p:sp>
        <p:nvSpPr>
          <p:cNvPr id="7" name="CuadroTexto 6"/>
          <p:cNvSpPr txBox="1"/>
          <p:nvPr/>
        </p:nvSpPr>
        <p:spPr>
          <a:xfrm>
            <a:off x="0" y="1574907"/>
            <a:ext cx="4844143" cy="1516635"/>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Como el parámetro </a:t>
            </a:r>
            <a:r>
              <a:rPr lang="es-CL" i="1" dirty="0">
                <a:solidFill>
                  <a:srgbClr val="0000FF"/>
                </a:solidFill>
                <a:latin typeface="Times New Roman" panose="02020603050405020304" pitchFamily="18" charset="0"/>
                <a:cs typeface="Times New Roman" panose="02020603050405020304" pitchFamily="18" charset="0"/>
              </a:rPr>
              <a:t>“U” </a:t>
            </a:r>
            <a:r>
              <a:rPr lang="es-CL" dirty="0">
                <a:solidFill>
                  <a:srgbClr val="0000FF"/>
                </a:solidFill>
                <a:latin typeface="Times New Roman" panose="02020603050405020304" pitchFamily="18" charset="0"/>
                <a:cs typeface="Times New Roman" panose="02020603050405020304" pitchFamily="18" charset="0"/>
              </a:rPr>
              <a:t>no se altera con la presión, un sistema inicialmente ferromagnético debe violar el “Criterio de Stoner a altas presiones, perdiendo el ferromagnetismo. Esto se puede constatar experimentalmente (p.ej. en el Fe).</a:t>
            </a:r>
            <a:endParaRPr lang="es-CL" dirty="0"/>
          </a:p>
        </p:txBody>
      </p:sp>
    </p:spTree>
    <p:extLst>
      <p:ext uri="{BB962C8B-B14F-4D97-AF65-F5344CB8AC3E}">
        <p14:creationId xmlns:p14="http://schemas.microsoft.com/office/powerpoint/2010/main" val="3620134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p:cNvSpPr/>
              <p:nvPr/>
            </p:nvSpPr>
            <p:spPr>
              <a:xfrm>
                <a:off x="-1" y="-1"/>
                <a:ext cx="12051587" cy="3614195"/>
              </a:xfrm>
              <a:prstGeom prst="rect">
                <a:avLst/>
              </a:prstGeom>
            </p:spPr>
            <p:txBody>
              <a:bodyPr wrap="square">
                <a:spAutoFit/>
              </a:bodyPr>
              <a:lstStyle/>
              <a:p>
                <a:r>
                  <a:rPr lang="es-CL" sz="2600" dirty="0">
                    <a:solidFill>
                      <a:srgbClr val="B700FF"/>
                    </a:solidFill>
                    <a:latin typeface="Times New Roman" panose="02020603050405020304" pitchFamily="18" charset="0"/>
                    <a:cs typeface="Times New Roman" panose="02020603050405020304" pitchFamily="18" charset="0"/>
                  </a:rPr>
                  <a:t>(V) </a:t>
                </a:r>
                <a:r>
                  <a:rPr lang="es-CL" sz="2600" u="sng" dirty="0">
                    <a:solidFill>
                      <a:srgbClr val="B700FF"/>
                    </a:solidFill>
                    <a:latin typeface="Times New Roman" panose="02020603050405020304" pitchFamily="18" charset="0"/>
                    <a:cs typeface="Times New Roman" panose="02020603050405020304" pitchFamily="18" charset="0"/>
                  </a:rPr>
                  <a:t>Interacción RKKY </a:t>
                </a:r>
                <a:r>
                  <a:rPr lang="es-CL" sz="2600" u="sng" dirty="0">
                    <a:solidFill>
                      <a:srgbClr val="0000FF"/>
                    </a:solidFill>
                    <a:latin typeface="Times New Roman" panose="02020603050405020304" pitchFamily="18" charset="0"/>
                    <a:cs typeface="Times New Roman" panose="02020603050405020304" pitchFamily="18" charset="0"/>
                  </a:rPr>
                  <a:t>(Ruderman-Kittel-Kasuya-Yosida</a:t>
                </a:r>
                <a:r>
                  <a:rPr lang="es-CL" sz="2600" u="sng" dirty="0" smtClean="0">
                    <a:solidFill>
                      <a:srgbClr val="0000FF"/>
                    </a:solidFill>
                    <a:latin typeface="Times New Roman" panose="02020603050405020304" pitchFamily="18" charset="0"/>
                    <a:cs typeface="Times New Roman" panose="02020603050405020304" pitchFamily="18" charset="0"/>
                  </a:rPr>
                  <a:t>).</a:t>
                </a:r>
                <a:endParaRPr lang="en-US" sz="2600" dirty="0"/>
              </a:p>
              <a:p>
                <a:r>
                  <a:rPr lang="es-CL" sz="2000" dirty="0">
                    <a:latin typeface="Times New Roman" panose="02020603050405020304" pitchFamily="18" charset="0"/>
                    <a:cs typeface="Times New Roman" panose="02020603050405020304" pitchFamily="18" charset="0"/>
                  </a:rPr>
                  <a:t>Consideremos un Sistema con momentos magnéticos localizados en los iones metálicos, el cual además cuenta con electrones de conducción, que pueden desplazarse libremente a través de la red cristalina. Tal es el caso de los metales de Tierras Raras, con electrones (4 </a:t>
                </a:r>
                <a:r>
                  <a:rPr lang="es-CL" sz="2000" i="1" dirty="0">
                    <a:latin typeface="Times New Roman" panose="02020603050405020304" pitchFamily="18" charset="0"/>
                    <a:cs typeface="Times New Roman" panose="02020603050405020304" pitchFamily="18" charset="0"/>
                  </a:rPr>
                  <a:t>f </a:t>
                </a:r>
                <a:r>
                  <a:rPr lang="es-CL" sz="2000" dirty="0">
                    <a:latin typeface="Times New Roman" panose="02020603050405020304" pitchFamily="18" charset="0"/>
                    <a:cs typeface="Times New Roman" panose="02020603050405020304" pitchFamily="18" charset="0"/>
                  </a:rPr>
                  <a:t>) muy localizados (radios orbitales de unos 50 pm), y electrones de conducción (5 </a:t>
                </a:r>
                <a:r>
                  <a:rPr lang="es-CL" sz="2000" i="1" dirty="0">
                    <a:latin typeface="Times New Roman" panose="02020603050405020304" pitchFamily="18" charset="0"/>
                    <a:cs typeface="Times New Roman" panose="02020603050405020304" pitchFamily="18" charset="0"/>
                  </a:rPr>
                  <a:t>d </a:t>
                </a:r>
                <a:r>
                  <a:rPr lang="es-CL" sz="2000" dirty="0">
                    <a:latin typeface="Times New Roman" panose="02020603050405020304" pitchFamily="18" charset="0"/>
                    <a:cs typeface="Times New Roman" panose="02020603050405020304" pitchFamily="18" charset="0"/>
                  </a:rPr>
                  <a:t>)—(6 s), cuyos orbitales en distintos sitios se traslapan ampliamente. Otro caso similar es el de un metal noble (como Cu) con impurezas magnéticas (p.ej. Fe, Mn…).</a:t>
                </a:r>
              </a:p>
              <a:p>
                <a:r>
                  <a:rPr lang="es-CL" sz="2000" dirty="0">
                    <a:latin typeface="Times New Roman" panose="02020603050405020304" pitchFamily="18" charset="0"/>
                    <a:cs typeface="Times New Roman" panose="02020603050405020304" pitchFamily="18" charset="0"/>
                  </a:rPr>
                  <a:t>En términos generales, los electrones de conducción cercanos al Nivel de Fermi s polarizan al interactuar con un momento magnético en un sitio cualquiera, </a:t>
                </a:r>
                <a14:m>
                  <m:oMath xmlns:m="http://schemas.openxmlformats.org/officeDocument/2006/math">
                    <m:acc>
                      <m:accPr>
                        <m:chr m:val="⃗"/>
                        <m:ctrlPr>
                          <a:rPr lang="es-CL" sz="2000" i="1">
                            <a:latin typeface="Cambria Math" panose="02040503050406030204" pitchFamily="18" charset="0"/>
                          </a:rPr>
                        </m:ctrlPr>
                      </m:accPr>
                      <m:e>
                        <m:r>
                          <a:rPr lang="es-CL" sz="2000" i="1">
                            <a:latin typeface="Cambria Math" panose="02040503050406030204" pitchFamily="18" charset="0"/>
                          </a:rPr>
                          <m:t>𝑅</m:t>
                        </m:r>
                        <m:r>
                          <a:rPr lang="es-CL" sz="2000" i="1">
                            <a:latin typeface="Cambria Math" panose="02040503050406030204" pitchFamily="18" charset="0"/>
                          </a:rPr>
                          <m:t> </m:t>
                        </m:r>
                      </m:e>
                    </m:acc>
                  </m:oMath>
                </a14:m>
                <a:r>
                  <a:rPr lang="en-US" sz="2000" i="1" baseline="-25000" dirty="0" smtClean="0">
                    <a:latin typeface="Times New Roman" panose="02020603050405020304" pitchFamily="18" charset="0"/>
                    <a:cs typeface="Times New Roman" panose="02020603050405020304" pitchFamily="18" charset="0"/>
                  </a:rPr>
                  <a:t>i </a:t>
                </a:r>
                <a:r>
                  <a:rPr lang="es-CL" sz="2000" dirty="0" smtClean="0">
                    <a:latin typeface="Times New Roman" panose="02020603050405020304" pitchFamily="18" charset="0"/>
                    <a:cs typeface="Times New Roman" panose="02020603050405020304" pitchFamily="18" charset="0"/>
                  </a:rPr>
                  <a:t> </a:t>
                </a:r>
                <a:r>
                  <a:rPr lang="es-CL" sz="2000" dirty="0">
                    <a:latin typeface="Times New Roman" panose="02020603050405020304" pitchFamily="18" charset="0"/>
                    <a:cs typeface="Times New Roman" panose="02020603050405020304" pitchFamily="18" charset="0"/>
                  </a:rPr>
                  <a:t>. Posteriormente ellos interactúan con otro momento magnético, digamos que en un </a:t>
                </a:r>
                <a:r>
                  <a:rPr lang="es-CL" sz="2000" dirty="0" smtClean="0">
                    <a:latin typeface="Times New Roman" panose="02020603050405020304" pitchFamily="18" charset="0"/>
                    <a:cs typeface="Times New Roman" panose="02020603050405020304" pitchFamily="18" charset="0"/>
                  </a:rPr>
                  <a:t>sitio         </a:t>
                </a:r>
                <a14:m>
                  <m:oMath xmlns:m="http://schemas.openxmlformats.org/officeDocument/2006/math">
                    <m:acc>
                      <m:accPr>
                        <m:chr m:val="⃗"/>
                        <m:ctrlPr>
                          <a:rPr lang="es-CL" sz="2000" i="1">
                            <a:latin typeface="Cambria Math" panose="02040503050406030204" pitchFamily="18" charset="0"/>
                          </a:rPr>
                        </m:ctrlPr>
                      </m:accPr>
                      <m:e>
                        <m:r>
                          <a:rPr lang="es-CL" sz="2000" i="1">
                            <a:latin typeface="Cambria Math" panose="02040503050406030204" pitchFamily="18" charset="0"/>
                          </a:rPr>
                          <m:t>𝑅</m:t>
                        </m:r>
                        <m:r>
                          <a:rPr lang="es-CL" sz="2000" i="1">
                            <a:latin typeface="Cambria Math" panose="02040503050406030204" pitchFamily="18" charset="0"/>
                          </a:rPr>
                          <m:t> </m:t>
                        </m:r>
                      </m:e>
                    </m:acc>
                  </m:oMath>
                </a14:m>
                <a:r>
                  <a:rPr lang="en-US" sz="2000" i="1" baseline="-25000" dirty="0" smtClean="0">
                    <a:latin typeface="Times New Roman" panose="02020603050405020304" pitchFamily="18" charset="0"/>
                    <a:cs typeface="Times New Roman" panose="02020603050405020304" pitchFamily="18" charset="0"/>
                  </a:rPr>
                  <a:t>j</a:t>
                </a:r>
                <a:r>
                  <a:rPr lang="en-US" sz="2000" dirty="0" smtClean="0">
                    <a:latin typeface="Times New Roman" panose="02020603050405020304" pitchFamily="18" charset="0"/>
                    <a:cs typeface="Times New Roman" panose="02020603050405020304" pitchFamily="18" charset="0"/>
                  </a:rPr>
                  <a:t> </a:t>
                </a:r>
                <a:r>
                  <a:rPr lang="es-CL" sz="2000" dirty="0">
                    <a:latin typeface="Times New Roman" panose="02020603050405020304" pitchFamily="18" charset="0"/>
                    <a:cs typeface="Times New Roman" panose="02020603050405020304" pitchFamily="18" charset="0"/>
                  </a:rPr>
                  <a:t>, produciendo una interacción efectiva entre ambos momentos magnéticos. Se puede mostrar que ( a Segundo Orden en Teoría de </a:t>
                </a:r>
                <a:r>
                  <a:rPr lang="es-CL" sz="2000" dirty="0" smtClean="0">
                    <a:latin typeface="Times New Roman" panose="02020603050405020304" pitchFamily="18" charset="0"/>
                    <a:cs typeface="Times New Roman" panose="02020603050405020304" pitchFamily="18" charset="0"/>
                  </a:rPr>
                  <a:t>Perturbaciones) tal interacción corresponde </a:t>
                </a:r>
                <a:r>
                  <a:rPr lang="es-CL" dirty="0" smtClean="0">
                    <a:latin typeface="Times New Roman" panose="02020603050405020304" pitchFamily="18" charset="0"/>
                    <a:cs typeface="Times New Roman" panose="02020603050405020304" pitchFamily="18" charset="0"/>
                  </a:rPr>
                  <a:t>a un término tipo “Modelo de Heisenberg”,  </a:t>
                </a:r>
                <a:endParaRPr lang="es-CL" dirty="0"/>
              </a:p>
            </p:txBody>
          </p:sp>
        </mc:Choice>
        <mc:Fallback xmlns="">
          <p:sp>
            <p:nvSpPr>
              <p:cNvPr id="2" name="Rectángulo 1"/>
              <p:cNvSpPr>
                <a:spLocks noRot="1" noChangeAspect="1" noMove="1" noResize="1" noEditPoints="1" noAdjustHandles="1" noChangeArrowheads="1" noChangeShapeType="1" noTextEdit="1"/>
              </p:cNvSpPr>
              <p:nvPr/>
            </p:nvSpPr>
            <p:spPr>
              <a:xfrm>
                <a:off x="-1" y="-1"/>
                <a:ext cx="12051587" cy="3614195"/>
              </a:xfrm>
              <a:prstGeom prst="rect">
                <a:avLst/>
              </a:prstGeom>
              <a:blipFill rotWithShape="0">
                <a:blip r:embed="rId2"/>
                <a:stretch>
                  <a:fillRect l="-910" t="-1686" b="-1518"/>
                </a:stretch>
              </a:blipFill>
            </p:spPr>
            <p:txBody>
              <a:bodyPr/>
              <a:lstStyle/>
              <a:p>
                <a:r>
                  <a:rPr lang="es-CL">
                    <a:noFill/>
                  </a:rPr>
                  <a:t> </a:t>
                </a:r>
              </a:p>
            </p:txBody>
          </p:sp>
        </mc:Fallback>
      </mc:AlternateContent>
      <p:pic>
        <p:nvPicPr>
          <p:cNvPr id="4" name="Imagen 3"/>
          <p:cNvPicPr>
            <a:picLocks noChangeAspect="1"/>
          </p:cNvPicPr>
          <p:nvPr/>
        </p:nvPicPr>
        <p:blipFill>
          <a:blip r:embed="rId3"/>
          <a:stretch>
            <a:fillRect/>
          </a:stretch>
        </p:blipFill>
        <p:spPr>
          <a:xfrm>
            <a:off x="4011249" y="3504379"/>
            <a:ext cx="8040337" cy="1609646"/>
          </a:xfrm>
          <a:prstGeom prst="rect">
            <a:avLst/>
          </a:prstGeom>
        </p:spPr>
      </p:pic>
      <p:pic>
        <p:nvPicPr>
          <p:cNvPr id="5" name="Imagen 4"/>
          <p:cNvPicPr>
            <a:picLocks noChangeAspect="1"/>
          </p:cNvPicPr>
          <p:nvPr/>
        </p:nvPicPr>
        <p:blipFill>
          <a:blip r:embed="rId4"/>
          <a:stretch>
            <a:fillRect/>
          </a:stretch>
        </p:blipFill>
        <p:spPr>
          <a:xfrm>
            <a:off x="1506013" y="5114025"/>
            <a:ext cx="10463380" cy="1471709"/>
          </a:xfrm>
          <a:prstGeom prst="rect">
            <a:avLst/>
          </a:prstGeom>
        </p:spPr>
      </p:pic>
    </p:spTree>
    <p:extLst>
      <p:ext uri="{BB962C8B-B14F-4D97-AF65-F5344CB8AC3E}">
        <p14:creationId xmlns:p14="http://schemas.microsoft.com/office/powerpoint/2010/main" val="22748032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74661" y="154112"/>
            <a:ext cx="11866651" cy="2862322"/>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Por tanto, la interacción de RKKY decae más lento que los términos de intercambio por el hueco de Pauli, el “Intercambio cinético”, o el “Super-Intercambio, casos con decaimiento de tipo exponencial. </a:t>
            </a:r>
          </a:p>
          <a:p>
            <a:r>
              <a:rPr lang="es-CL" sz="2000" dirty="0" smtClean="0">
                <a:solidFill>
                  <a:srgbClr val="0000FF"/>
                </a:solidFill>
                <a:latin typeface="Times New Roman" panose="02020603050405020304" pitchFamily="18" charset="0"/>
                <a:cs typeface="Times New Roman" panose="02020603050405020304" pitchFamily="18" charset="0"/>
              </a:rPr>
              <a:t>Además, el signo de </a:t>
            </a:r>
            <a:r>
              <a:rPr lang="es-CL" sz="2000" i="1" dirty="0">
                <a:solidFill>
                  <a:srgbClr val="0000FF"/>
                </a:solidFill>
                <a:latin typeface="Times New Roman" panose="02020603050405020304" pitchFamily="18" charset="0"/>
                <a:cs typeface="Times New Roman" panose="02020603050405020304" pitchFamily="18" charset="0"/>
              </a:rPr>
              <a:t>J </a:t>
            </a:r>
            <a:r>
              <a:rPr lang="es-CL" sz="2000" i="1" baseline="-25000" dirty="0">
                <a:solidFill>
                  <a:srgbClr val="0000FF"/>
                </a:solidFill>
                <a:latin typeface="Times New Roman" panose="02020603050405020304" pitchFamily="18" charset="0"/>
                <a:cs typeface="Times New Roman" panose="02020603050405020304" pitchFamily="18" charset="0"/>
              </a:rPr>
              <a:t>i j</a:t>
            </a:r>
            <a:r>
              <a:rPr lang="es-CL" sz="2000" i="1"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va cambiando con la separación entre los iones magnéticos,  pasando de</a:t>
            </a:r>
            <a:r>
              <a:rPr lang="es-CL" sz="2000" i="1" dirty="0" smtClean="0">
                <a:solidFill>
                  <a:srgbClr val="0000FF"/>
                </a:solidFill>
                <a:latin typeface="Times New Roman" panose="02020603050405020304" pitchFamily="18" charset="0"/>
                <a:cs typeface="Times New Roman" panose="02020603050405020304" pitchFamily="18" charset="0"/>
              </a:rPr>
              <a:t> </a:t>
            </a:r>
            <a:r>
              <a:rPr lang="es-CL" sz="2000" i="1" dirty="0">
                <a:solidFill>
                  <a:srgbClr val="0000FF"/>
                </a:solidFill>
                <a:latin typeface="Times New Roman" panose="02020603050405020304" pitchFamily="18" charset="0"/>
                <a:cs typeface="Times New Roman" panose="02020603050405020304" pitchFamily="18" charset="0"/>
              </a:rPr>
              <a:t>J </a:t>
            </a:r>
            <a:r>
              <a:rPr lang="es-CL" sz="2000" i="1" baseline="-25000" dirty="0">
                <a:solidFill>
                  <a:srgbClr val="0000FF"/>
                </a:solidFill>
                <a:latin typeface="Times New Roman" panose="02020603050405020304" pitchFamily="18" charset="0"/>
                <a:cs typeface="Times New Roman" panose="02020603050405020304" pitchFamily="18" charset="0"/>
              </a:rPr>
              <a:t>i j</a:t>
            </a:r>
            <a:r>
              <a:rPr lang="es-CL" sz="2000" i="1" dirty="0">
                <a:solidFill>
                  <a:srgbClr val="0000FF"/>
                </a:solidFill>
                <a:latin typeface="Times New Roman" panose="02020603050405020304" pitchFamily="18" charset="0"/>
                <a:cs typeface="Times New Roman" panose="02020603050405020304" pitchFamily="18" charset="0"/>
              </a:rPr>
              <a:t> </a:t>
            </a:r>
            <a:r>
              <a:rPr lang="es-CL" sz="2000" i="1" dirty="0" smtClean="0">
                <a:solidFill>
                  <a:srgbClr val="0000FF"/>
                </a:solidFill>
                <a:latin typeface="Times New Roman" panose="02020603050405020304" pitchFamily="18" charset="0"/>
                <a:cs typeface="Times New Roman" panose="02020603050405020304" pitchFamily="18" charset="0"/>
              </a:rPr>
              <a:t>&lt; </a:t>
            </a:r>
            <a:r>
              <a:rPr lang="es-CL" sz="2000" dirty="0" smtClean="0">
                <a:solidFill>
                  <a:srgbClr val="0000FF"/>
                </a:solidFill>
                <a:latin typeface="Times New Roman" panose="02020603050405020304" pitchFamily="18" charset="0"/>
                <a:cs typeface="Times New Roman" panose="02020603050405020304" pitchFamily="18" charset="0"/>
              </a:rPr>
              <a:t>0 (reducción de la energía si los spines </a:t>
            </a:r>
            <a:r>
              <a:rPr lang="es-CL" sz="2000" i="1" dirty="0" smtClean="0">
                <a:solidFill>
                  <a:srgbClr val="0000FF"/>
                </a:solidFill>
                <a:latin typeface="Times New Roman" panose="02020603050405020304" pitchFamily="18" charset="0"/>
                <a:cs typeface="Times New Roman" panose="02020603050405020304" pitchFamily="18" charset="0"/>
              </a:rPr>
              <a:t>i, j  </a:t>
            </a:r>
            <a:r>
              <a:rPr lang="es-CL" sz="2000" dirty="0" smtClean="0">
                <a:solidFill>
                  <a:srgbClr val="0000FF"/>
                </a:solidFill>
                <a:latin typeface="Times New Roman" panose="02020603050405020304" pitchFamily="18" charset="0"/>
                <a:cs typeface="Times New Roman" panose="02020603050405020304" pitchFamily="18" charset="0"/>
              </a:rPr>
              <a:t>son paralelos) a </a:t>
            </a:r>
            <a:r>
              <a:rPr lang="es-CL" sz="2000" i="1" dirty="0">
                <a:solidFill>
                  <a:srgbClr val="0000FF"/>
                </a:solidFill>
                <a:latin typeface="Times New Roman" panose="02020603050405020304" pitchFamily="18" charset="0"/>
                <a:cs typeface="Times New Roman" panose="02020603050405020304" pitchFamily="18" charset="0"/>
              </a:rPr>
              <a:t>J </a:t>
            </a:r>
            <a:r>
              <a:rPr lang="es-CL" sz="2000" i="1" baseline="-25000" dirty="0">
                <a:solidFill>
                  <a:srgbClr val="0000FF"/>
                </a:solidFill>
                <a:latin typeface="Times New Roman" panose="02020603050405020304" pitchFamily="18" charset="0"/>
                <a:cs typeface="Times New Roman" panose="02020603050405020304" pitchFamily="18" charset="0"/>
              </a:rPr>
              <a:t>i j</a:t>
            </a:r>
            <a:r>
              <a:rPr lang="es-CL" sz="2000" i="1" dirty="0">
                <a:solidFill>
                  <a:srgbClr val="0000FF"/>
                </a:solidFill>
                <a:latin typeface="Times New Roman" panose="02020603050405020304" pitchFamily="18" charset="0"/>
                <a:cs typeface="Times New Roman" panose="02020603050405020304" pitchFamily="18" charset="0"/>
              </a:rPr>
              <a:t> </a:t>
            </a:r>
            <a:r>
              <a:rPr lang="es-CL" sz="2000" i="1" dirty="0" smtClean="0">
                <a:solidFill>
                  <a:srgbClr val="0000FF"/>
                </a:solidFill>
                <a:latin typeface="Times New Roman" panose="02020603050405020304" pitchFamily="18" charset="0"/>
                <a:cs typeface="Times New Roman" panose="02020603050405020304" pitchFamily="18" charset="0"/>
              </a:rPr>
              <a:t>&gt;</a:t>
            </a:r>
            <a:r>
              <a:rPr lang="es-CL" sz="2000" dirty="0" smtClean="0">
                <a:solidFill>
                  <a:srgbClr val="0000FF"/>
                </a:solidFill>
                <a:latin typeface="Times New Roman" panose="02020603050405020304" pitchFamily="18" charset="0"/>
                <a:cs typeface="Times New Roman" panose="02020603050405020304" pitchFamily="18" charset="0"/>
              </a:rPr>
              <a:t>0</a:t>
            </a:r>
            <a:r>
              <a:rPr lang="es-CL" sz="2000" i="1"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(menor energía para spines antiparalelos). Esto se conoce como </a:t>
            </a:r>
            <a:r>
              <a:rPr lang="es-CL" sz="2000" dirty="0" smtClean="0">
                <a:solidFill>
                  <a:srgbClr val="B700FF"/>
                </a:solidFill>
                <a:latin typeface="Times New Roman" panose="02020603050405020304" pitchFamily="18" charset="0"/>
                <a:cs typeface="Times New Roman" panose="02020603050405020304" pitchFamily="18" charset="0"/>
              </a:rPr>
              <a:t>“frustración magnética”, </a:t>
            </a:r>
            <a:r>
              <a:rPr lang="es-CL" sz="2000" dirty="0" smtClean="0">
                <a:solidFill>
                  <a:srgbClr val="0000FF"/>
                </a:solidFill>
                <a:latin typeface="Times New Roman" panose="02020603050405020304" pitchFamily="18" charset="0"/>
                <a:cs typeface="Times New Roman" panose="02020603050405020304" pitchFamily="18" charset="0"/>
              </a:rPr>
              <a:t>caso donde ningún orden magnético logra minimizar la energía de todas las parejas de spines. Allí el sistema suele optar por soluciones exóticas, que sin minimizar la energía de todos los pares, minimiza al menos la Energía Global.  Entre otras alternativas, el sistema puede optar por estructuras de spin helicoidales o cónicas, que ilustramos a continuación:</a:t>
            </a:r>
          </a:p>
          <a:p>
            <a:r>
              <a:rPr lang="es-CL" sz="2000" dirty="0" smtClean="0">
                <a:solidFill>
                  <a:srgbClr val="0000FF"/>
                </a:solidFill>
                <a:latin typeface="Times New Roman" panose="02020603050405020304" pitchFamily="18" charset="0"/>
                <a:cs typeface="Times New Roman" panose="02020603050405020304" pitchFamily="18" charset="0"/>
              </a:rPr>
              <a:t>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2636291" y="2743616"/>
            <a:ext cx="9034054" cy="1345497"/>
          </a:xfrm>
          <a:prstGeom prst="rect">
            <a:avLst/>
          </a:prstGeom>
        </p:spPr>
      </p:pic>
      <p:pic>
        <p:nvPicPr>
          <p:cNvPr id="9" name="Imagen 8"/>
          <p:cNvPicPr>
            <a:picLocks noChangeAspect="1"/>
          </p:cNvPicPr>
          <p:nvPr/>
        </p:nvPicPr>
        <p:blipFill>
          <a:blip r:embed="rId3"/>
          <a:stretch>
            <a:fillRect/>
          </a:stretch>
        </p:blipFill>
        <p:spPr>
          <a:xfrm>
            <a:off x="1695237" y="4169004"/>
            <a:ext cx="7976252" cy="1882473"/>
          </a:xfrm>
          <a:prstGeom prst="rect">
            <a:avLst/>
          </a:prstGeom>
        </p:spPr>
      </p:pic>
    </p:spTree>
    <p:extLst>
      <p:ext uri="{BB962C8B-B14F-4D97-AF65-F5344CB8AC3E}">
        <p14:creationId xmlns:p14="http://schemas.microsoft.com/office/powerpoint/2010/main" val="4974467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4925118" y="-82194"/>
            <a:ext cx="7102495" cy="3061813"/>
          </a:xfrm>
          <a:prstGeom prst="rect">
            <a:avLst/>
          </a:prstGeom>
        </p:spPr>
      </p:pic>
      <p:pic>
        <p:nvPicPr>
          <p:cNvPr id="7" name="Imagen 6"/>
          <p:cNvPicPr>
            <a:picLocks noChangeAspect="1"/>
          </p:cNvPicPr>
          <p:nvPr/>
        </p:nvPicPr>
        <p:blipFill>
          <a:blip r:embed="rId3"/>
          <a:stretch>
            <a:fillRect/>
          </a:stretch>
        </p:blipFill>
        <p:spPr>
          <a:xfrm>
            <a:off x="121993" y="0"/>
            <a:ext cx="4221846" cy="1950889"/>
          </a:xfrm>
          <a:prstGeom prst="rect">
            <a:avLst/>
          </a:prstGeom>
        </p:spPr>
      </p:pic>
      <p:sp>
        <p:nvSpPr>
          <p:cNvPr id="8" name="CuadroTexto 7"/>
          <p:cNvSpPr txBox="1"/>
          <p:nvPr/>
        </p:nvSpPr>
        <p:spPr>
          <a:xfrm>
            <a:off x="121993" y="1950889"/>
            <a:ext cx="4690109" cy="646331"/>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Destacamos el caso del Erbio, con una secuencia de “trabaduras de fase” (ver lectura de figura).</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4"/>
          <a:stretch>
            <a:fillRect/>
          </a:stretch>
        </p:blipFill>
        <p:spPr>
          <a:xfrm>
            <a:off x="44893" y="2979619"/>
            <a:ext cx="5464477" cy="3590706"/>
          </a:xfrm>
          <a:prstGeom prst="rect">
            <a:avLst/>
          </a:prstGeom>
        </p:spPr>
      </p:pic>
      <p:pic>
        <p:nvPicPr>
          <p:cNvPr id="10" name="Imagen 9"/>
          <p:cNvPicPr>
            <a:picLocks noChangeAspect="1"/>
          </p:cNvPicPr>
          <p:nvPr/>
        </p:nvPicPr>
        <p:blipFill>
          <a:blip r:embed="rId5"/>
          <a:stretch>
            <a:fillRect/>
          </a:stretch>
        </p:blipFill>
        <p:spPr>
          <a:xfrm>
            <a:off x="6596009" y="3047159"/>
            <a:ext cx="5475491" cy="3733785"/>
          </a:xfrm>
          <a:prstGeom prst="rect">
            <a:avLst/>
          </a:prstGeom>
        </p:spPr>
      </p:pic>
    </p:spTree>
    <p:extLst>
      <p:ext uri="{BB962C8B-B14F-4D97-AF65-F5344CB8AC3E}">
        <p14:creationId xmlns:p14="http://schemas.microsoft.com/office/powerpoint/2010/main" val="1668233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3290" y="129412"/>
            <a:ext cx="7787811" cy="6622288"/>
          </a:xfrm>
          <a:prstGeom prst="rect">
            <a:avLst/>
          </a:prstGeom>
        </p:spPr>
      </p:pic>
    </p:spTree>
    <p:extLst>
      <p:ext uri="{BB962C8B-B14F-4D97-AF65-F5344CB8AC3E}">
        <p14:creationId xmlns:p14="http://schemas.microsoft.com/office/powerpoint/2010/main" val="41998698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127591" y="2359831"/>
            <a:ext cx="11791507" cy="1785104"/>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No discutiremos mayormente esta interacción; sólo diremos que ella puede desalinear los spines de un compuesto ferro o antiferromagnético. Ello puede dar lugar a un orden helicoidal de los spines, o bien mantener un orden antiferro, pero con un ángulo spin-spin algo inferior a 180°, dando así una débil contribución ferromagnética. En la Hematita, Fe</a:t>
            </a:r>
            <a:r>
              <a:rPr lang="es-CL" sz="2200" baseline="-25000" dirty="0">
                <a:solidFill>
                  <a:srgbClr val="0000FF"/>
                </a:solidFill>
                <a:latin typeface="Times New Roman" panose="02020603050405020304" pitchFamily="18" charset="0"/>
                <a:cs typeface="Times New Roman" panose="02020603050405020304" pitchFamily="18" charset="0"/>
              </a:rPr>
              <a:t> 2 </a:t>
            </a:r>
            <a:r>
              <a:rPr lang="es-CL" sz="2200" dirty="0">
                <a:solidFill>
                  <a:srgbClr val="0000FF"/>
                </a:solidFill>
                <a:latin typeface="Times New Roman" panose="02020603050405020304" pitchFamily="18" charset="0"/>
                <a:cs typeface="Times New Roman" panose="02020603050405020304" pitchFamily="18" charset="0"/>
              </a:rPr>
              <a:t>O</a:t>
            </a:r>
            <a:r>
              <a:rPr lang="es-CL" sz="2200" baseline="-25000" dirty="0">
                <a:solidFill>
                  <a:srgbClr val="0000FF"/>
                </a:solidFill>
                <a:latin typeface="Times New Roman" panose="02020603050405020304" pitchFamily="18" charset="0"/>
                <a:cs typeface="Times New Roman" panose="02020603050405020304" pitchFamily="18" charset="0"/>
              </a:rPr>
              <a:t>3</a:t>
            </a:r>
            <a:r>
              <a:rPr lang="es-CL" sz="2200" dirty="0">
                <a:solidFill>
                  <a:srgbClr val="0000FF"/>
                </a:solidFill>
                <a:latin typeface="Times New Roman" panose="02020603050405020304" pitchFamily="18" charset="0"/>
                <a:cs typeface="Times New Roman" panose="02020603050405020304" pitchFamily="18" charset="0"/>
              </a:rPr>
              <a:t>  (el usual óxido rojo de Hierro) tal componente es aprox. 1</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400 del spin del Fe</a:t>
            </a:r>
            <a:r>
              <a:rPr lang="es-CL" sz="2200" baseline="30000" dirty="0">
                <a:solidFill>
                  <a:srgbClr val="0000FF"/>
                </a:solidFill>
                <a:latin typeface="Times New Roman" panose="02020603050405020304" pitchFamily="18" charset="0"/>
                <a:cs typeface="Times New Roman" panose="02020603050405020304" pitchFamily="18" charset="0"/>
              </a:rPr>
              <a:t>+3</a:t>
            </a:r>
            <a:r>
              <a:rPr lang="es-CL" sz="2200" dirty="0">
                <a:solidFill>
                  <a:srgbClr val="0000FF"/>
                </a:solidFill>
                <a:latin typeface="Times New Roman" panose="02020603050405020304" pitchFamily="18" charset="0"/>
                <a:cs typeface="Times New Roman" panose="02020603050405020304" pitchFamily="18" charset="0"/>
              </a:rPr>
              <a:t>. </a:t>
            </a:r>
          </a:p>
        </p:txBody>
      </p:sp>
      <p:sp>
        <p:nvSpPr>
          <p:cNvPr id="7" name="CuadroTexto 6"/>
          <p:cNvSpPr txBox="1"/>
          <p:nvPr/>
        </p:nvSpPr>
        <p:spPr>
          <a:xfrm>
            <a:off x="127591" y="1"/>
            <a:ext cx="11515060" cy="1508105"/>
          </a:xfrm>
          <a:prstGeom prst="rect">
            <a:avLst/>
          </a:prstGeom>
          <a:noFill/>
        </p:spPr>
        <p:txBody>
          <a:bodyPr wrap="square" rtlCol="0">
            <a:spAutoFit/>
          </a:bodyPr>
          <a:lstStyle/>
          <a:p>
            <a:r>
              <a:rPr lang="es-CL" sz="2400" dirty="0" smtClean="0">
                <a:solidFill>
                  <a:srgbClr val="0000FF"/>
                </a:solidFill>
                <a:latin typeface="Times New Roman" panose="02020603050405020304" pitchFamily="18" charset="0"/>
                <a:cs typeface="Times New Roman" panose="02020603050405020304" pitchFamily="18" charset="0"/>
              </a:rPr>
              <a:t>(VI) </a:t>
            </a:r>
            <a:r>
              <a:rPr lang="es-CL" sz="2400" u="sng" dirty="0" smtClean="0">
                <a:solidFill>
                  <a:srgbClr val="0000FF"/>
                </a:solidFill>
                <a:latin typeface="Times New Roman" panose="02020603050405020304" pitchFamily="18" charset="0"/>
                <a:cs typeface="Times New Roman" panose="02020603050405020304" pitchFamily="18" charset="0"/>
              </a:rPr>
              <a:t>Breve análisis de otras interacciones magnéticas y conceptos de magnetismo</a:t>
            </a:r>
            <a:r>
              <a:rPr lang="es-CL" sz="2400" dirty="0" smtClean="0">
                <a:solidFill>
                  <a:srgbClr val="0000FF"/>
                </a:solidFill>
                <a:latin typeface="Times New Roman" panose="02020603050405020304" pitchFamily="18" charset="0"/>
                <a:cs typeface="Times New Roman" panose="02020603050405020304" pitchFamily="18" charset="0"/>
              </a:rPr>
              <a:t>-</a:t>
            </a:r>
          </a:p>
          <a:p>
            <a:r>
              <a:rPr lang="es-CL" sz="2400" dirty="0" smtClean="0">
                <a:solidFill>
                  <a:srgbClr val="0000FF"/>
                </a:solidFill>
                <a:latin typeface="Times New Roman" panose="02020603050405020304" pitchFamily="18" charset="0"/>
                <a:cs typeface="Times New Roman" panose="02020603050405020304" pitchFamily="18" charset="0"/>
              </a:rPr>
              <a:t>&gt;&gt;</a:t>
            </a:r>
            <a:r>
              <a:rPr lang="es-CL" sz="2400" u="sng" dirty="0" smtClean="0">
                <a:solidFill>
                  <a:srgbClr val="0000FF"/>
                </a:solidFill>
                <a:latin typeface="Times New Roman" panose="02020603050405020304" pitchFamily="18" charset="0"/>
                <a:cs typeface="Times New Roman" panose="02020603050405020304" pitchFamily="18" charset="0"/>
              </a:rPr>
              <a:t>Interacción </a:t>
            </a:r>
            <a:r>
              <a:rPr lang="es-CL" sz="2400" u="sng" dirty="0">
                <a:solidFill>
                  <a:srgbClr val="0000FF"/>
                </a:solidFill>
                <a:latin typeface="Times New Roman" panose="02020603050405020304" pitchFamily="18" charset="0"/>
                <a:cs typeface="Times New Roman" panose="02020603050405020304" pitchFamily="18" charset="0"/>
              </a:rPr>
              <a:t>de </a:t>
            </a:r>
            <a:r>
              <a:rPr lang="es-CL" sz="2400" u="sng" dirty="0" smtClean="0">
                <a:solidFill>
                  <a:srgbClr val="0000FF"/>
                </a:solidFill>
                <a:latin typeface="Times New Roman" panose="02020603050405020304" pitchFamily="18" charset="0"/>
                <a:cs typeface="Times New Roman" panose="02020603050405020304" pitchFamily="18" charset="0"/>
              </a:rPr>
              <a:t>Dzialoszynski-Moriya-</a:t>
            </a:r>
          </a:p>
          <a:p>
            <a:r>
              <a:rPr lang="es-CL" sz="2200" dirty="0" smtClean="0">
                <a:solidFill>
                  <a:srgbClr val="0000FF"/>
                </a:solidFill>
                <a:latin typeface="Times New Roman" panose="02020603050405020304" pitchFamily="18" charset="0"/>
                <a:cs typeface="Times New Roman" panose="02020603050405020304" pitchFamily="18" charset="0"/>
              </a:rPr>
              <a:t>Se trata de un efecto relativista (relevante en compuestos con elementos “pesados”), presente en cristales de baja simetría (p.ej. con ausencia de planos de reflexión). Su forma es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3935486" y="1508105"/>
            <a:ext cx="3920440" cy="851725"/>
          </a:xfrm>
          <a:prstGeom prst="rect">
            <a:avLst/>
          </a:prstGeom>
        </p:spPr>
      </p:pic>
      <p:sp>
        <p:nvSpPr>
          <p:cNvPr id="9" name="CuadroTexto 8"/>
          <p:cNvSpPr txBox="1"/>
          <p:nvPr/>
        </p:nvSpPr>
        <p:spPr>
          <a:xfrm>
            <a:off x="127591" y="4104108"/>
            <a:ext cx="5994879" cy="2800767"/>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La interacción de DM produce “quiralidad magnética”, y la velocidad de propagación de un magnón depende del sentido en que se propague (recordando las junturas p-n y los rectificadores semi-conductores</a:t>
            </a:r>
            <a:r>
              <a:rPr lang="es-CL" sz="2200" dirty="0" smtClean="0">
                <a:solidFill>
                  <a:srgbClr val="0000FF"/>
                </a:solidFill>
                <a:latin typeface="Times New Roman" panose="02020603050405020304" pitchFamily="18" charset="0"/>
                <a:cs typeface="Times New Roman" panose="02020603050405020304" pitchFamily="18" charset="0"/>
              </a:rPr>
              <a:t>).</a:t>
            </a:r>
          </a:p>
          <a:p>
            <a:r>
              <a:rPr lang="es-CL" sz="2100" dirty="0">
                <a:solidFill>
                  <a:srgbClr val="0000FF"/>
                </a:solidFill>
                <a:latin typeface="Times New Roman" panose="02020603050405020304" pitchFamily="18" charset="0"/>
                <a:cs typeface="Times New Roman" panose="02020603050405020304" pitchFamily="18" charset="0"/>
              </a:rPr>
              <a:t>La Interacción D-M también puede producir estructuras </a:t>
            </a:r>
            <a:r>
              <a:rPr lang="es-CL" sz="2100" dirty="0" smtClean="0">
                <a:solidFill>
                  <a:srgbClr val="0000FF"/>
                </a:solidFill>
                <a:latin typeface="Times New Roman" panose="02020603050405020304" pitchFamily="18" charset="0"/>
                <a:cs typeface="Times New Roman" panose="02020603050405020304" pitchFamily="18" charset="0"/>
              </a:rPr>
              <a:t>magnéticas helicoidales (posible tema de “Seminario” para alumna/os).</a:t>
            </a:r>
            <a:endParaRPr lang="es-CL" sz="2100" dirty="0">
              <a:solidFill>
                <a:srgbClr val="0000FF"/>
              </a:solidFill>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3"/>
          <a:stretch>
            <a:fillRect/>
          </a:stretch>
        </p:blipFill>
        <p:spPr>
          <a:xfrm>
            <a:off x="6122470" y="3920645"/>
            <a:ext cx="5667375" cy="2695575"/>
          </a:xfrm>
          <a:prstGeom prst="rect">
            <a:avLst/>
          </a:prstGeom>
        </p:spPr>
      </p:pic>
    </p:spTree>
    <p:extLst>
      <p:ext uri="{BB962C8B-B14F-4D97-AF65-F5344CB8AC3E}">
        <p14:creationId xmlns:p14="http://schemas.microsoft.com/office/powerpoint/2010/main" val="7344540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432573"/>
            <a:ext cx="5879805" cy="1754326"/>
          </a:xfrm>
          <a:prstGeom prst="rect">
            <a:avLst/>
          </a:prstGeom>
          <a:noFill/>
        </p:spPr>
        <p:txBody>
          <a:bodyPr wrap="square" rtlCol="0">
            <a:spAutoFit/>
          </a:bodyPr>
          <a:lstStyle/>
          <a:p>
            <a:endParaRPr lang="es-CL" sz="800" dirty="0">
              <a:solidFill>
                <a:srgbClr val="0000FF"/>
              </a:solidFill>
              <a:latin typeface="Times New Roman" panose="02020603050405020304" pitchFamily="18" charset="0"/>
              <a:cs typeface="Times New Roman" panose="02020603050405020304" pitchFamily="18" charset="0"/>
            </a:endParaRPr>
          </a:p>
          <a:p>
            <a:r>
              <a:rPr lang="es-CL" sz="2000" dirty="0" smtClean="0">
                <a:solidFill>
                  <a:srgbClr val="0000FF"/>
                </a:solidFill>
                <a:latin typeface="Times New Roman" panose="02020603050405020304" pitchFamily="18" charset="0"/>
                <a:cs typeface="Times New Roman" panose="02020603050405020304" pitchFamily="18" charset="0"/>
              </a:rPr>
              <a:t>Como comentado en relación a “Magnones”, interacciones ferro-antiferro o antiferro-antiferro, más allá de primeros vecinos, también puede llevar a órdenes magnéticos helicoidales, como es el caso de la interacción de RKKY en “Tierras Raras”. </a:t>
            </a:r>
            <a:endParaRPr lang="es-CL" dirty="0"/>
          </a:p>
        </p:txBody>
      </p:sp>
      <p:pic>
        <p:nvPicPr>
          <p:cNvPr id="7" name="Imagen 6"/>
          <p:cNvPicPr>
            <a:picLocks noChangeAspect="1"/>
          </p:cNvPicPr>
          <p:nvPr/>
        </p:nvPicPr>
        <p:blipFill>
          <a:blip r:embed="rId2"/>
          <a:stretch>
            <a:fillRect/>
          </a:stretch>
        </p:blipFill>
        <p:spPr>
          <a:xfrm>
            <a:off x="6092456" y="648586"/>
            <a:ext cx="6113721" cy="3743451"/>
          </a:xfrm>
          <a:prstGeom prst="rect">
            <a:avLst/>
          </a:prstGeom>
        </p:spPr>
      </p:pic>
      <p:sp>
        <p:nvSpPr>
          <p:cNvPr id="9" name="CuadroTexto 8"/>
          <p:cNvSpPr txBox="1"/>
          <p:nvPr/>
        </p:nvSpPr>
        <p:spPr>
          <a:xfrm>
            <a:off x="148855" y="2186899"/>
            <a:ext cx="5816010" cy="2554545"/>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Acá sólo mencionaremos algo similar debido a las usuales interacciones de intercambio del “hueco de Correlación de Pauli” y/o del Super-Exchange. Tal es el caso del óxido de manganeso, </a:t>
            </a:r>
            <a:r>
              <a:rPr lang="es-CL" dirty="0">
                <a:solidFill>
                  <a:srgbClr val="0000FF"/>
                </a:solidFill>
                <a:latin typeface="Times New Roman" panose="02020603050405020304" pitchFamily="18" charset="0"/>
                <a:cs typeface="Times New Roman" panose="02020603050405020304" pitchFamily="18" charset="0"/>
              </a:rPr>
              <a:t>Mn</a:t>
            </a:r>
            <a:r>
              <a:rPr lang="es-CL" sz="700" dirty="0">
                <a:solidFill>
                  <a:srgbClr val="0000FF"/>
                </a:solidFill>
                <a:latin typeface="Times New Roman" panose="02020603050405020304" pitchFamily="18" charset="0"/>
                <a:cs typeface="Times New Roman" panose="02020603050405020304" pitchFamily="18" charset="0"/>
              </a:rPr>
              <a:t> </a:t>
            </a:r>
            <a:r>
              <a:rPr lang="es-CL" dirty="0">
                <a:solidFill>
                  <a:srgbClr val="0000FF"/>
                </a:solidFill>
                <a:latin typeface="Times New Roman" panose="02020603050405020304" pitchFamily="18" charset="0"/>
                <a:cs typeface="Times New Roman" panose="02020603050405020304" pitchFamily="18" charset="0"/>
              </a:rPr>
              <a:t>O</a:t>
            </a:r>
            <a:r>
              <a:rPr lang="es-CL" sz="700" dirty="0">
                <a:solidFill>
                  <a:srgbClr val="0000FF"/>
                </a:solidFill>
                <a:latin typeface="Times New Roman" panose="02020603050405020304" pitchFamily="18" charset="0"/>
                <a:cs typeface="Times New Roman" panose="02020603050405020304" pitchFamily="18" charset="0"/>
              </a:rPr>
              <a:t> </a:t>
            </a:r>
            <a:r>
              <a:rPr lang="es-CL" sz="1200" dirty="0">
                <a:solidFill>
                  <a:srgbClr val="0000FF"/>
                </a:solidFill>
                <a:latin typeface="Times New Roman" panose="02020603050405020304" pitchFamily="18" charset="0"/>
                <a:cs typeface="Times New Roman" panose="02020603050405020304" pitchFamily="18" charset="0"/>
              </a:rPr>
              <a:t>2</a:t>
            </a:r>
            <a:r>
              <a:rPr lang="es-CL"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con la estructura cristalina del Rutilo. Allí las interacciones Antiferro a primeros y segundos vecinos produce una hélice de spin, con un giro completo después de unos 7 espaciados de la red, ver figura</a:t>
            </a:r>
            <a:r>
              <a:rPr lang="es-CL" sz="2000" dirty="0" smtClean="0">
                <a:solidFill>
                  <a:srgbClr val="0000FF"/>
                </a:solidFill>
                <a:latin typeface="Times New Roman" panose="02020603050405020304" pitchFamily="18" charset="0"/>
                <a:cs typeface="Times New Roman" panose="02020603050405020304" pitchFamily="18" charset="0"/>
              </a:rPr>
              <a:t>:</a:t>
            </a:r>
            <a:endParaRPr lang="es-CL" dirty="0"/>
          </a:p>
        </p:txBody>
      </p:sp>
      <p:sp>
        <p:nvSpPr>
          <p:cNvPr id="10" name="CuadroTexto 9"/>
          <p:cNvSpPr txBox="1"/>
          <p:nvPr/>
        </p:nvSpPr>
        <p:spPr>
          <a:xfrm>
            <a:off x="148855" y="95693"/>
            <a:ext cx="11121657" cy="461665"/>
          </a:xfrm>
          <a:prstGeom prst="rect">
            <a:avLst/>
          </a:prstGeom>
          <a:noFill/>
        </p:spPr>
        <p:txBody>
          <a:bodyPr wrap="square" rtlCol="0">
            <a:spAutoFit/>
          </a:bodyPr>
          <a:lstStyle/>
          <a:p>
            <a:r>
              <a:rPr lang="es-CL" sz="2400" dirty="0">
                <a:solidFill>
                  <a:srgbClr val="0000FF"/>
                </a:solidFill>
                <a:latin typeface="Times New Roman" panose="02020603050405020304" pitchFamily="18" charset="0"/>
                <a:cs typeface="Times New Roman" panose="02020603050405020304" pitchFamily="18" charset="0"/>
              </a:rPr>
              <a:t>&gt;&gt; </a:t>
            </a:r>
            <a:r>
              <a:rPr lang="es-CL" sz="2400" u="sng" dirty="0">
                <a:solidFill>
                  <a:srgbClr val="0000FF"/>
                </a:solidFill>
                <a:latin typeface="Times New Roman" panose="02020603050405020304" pitchFamily="18" charset="0"/>
                <a:cs typeface="Times New Roman" panose="02020603050405020304" pitchFamily="18" charset="0"/>
              </a:rPr>
              <a:t>Interacciones a segundos vecinos, o mayor alcance</a:t>
            </a:r>
            <a:r>
              <a:rPr lang="es-CL" sz="2400" dirty="0" smtClean="0">
                <a:solidFill>
                  <a:srgbClr val="0000FF"/>
                </a:solidFill>
                <a:latin typeface="Times New Roman" panose="02020603050405020304" pitchFamily="18" charset="0"/>
                <a:cs typeface="Times New Roman" panose="02020603050405020304" pitchFamily="18" charset="0"/>
              </a:rPr>
              <a:t>.</a:t>
            </a:r>
            <a:endParaRPr lang="es-CL" dirty="0">
              <a:solidFill>
                <a:srgbClr val="0000FF"/>
              </a:solidFill>
            </a:endParaRPr>
          </a:p>
        </p:txBody>
      </p:sp>
      <p:sp>
        <p:nvSpPr>
          <p:cNvPr id="2" name="CuadroTexto 1"/>
          <p:cNvSpPr txBox="1"/>
          <p:nvPr/>
        </p:nvSpPr>
        <p:spPr>
          <a:xfrm>
            <a:off x="246580" y="4839128"/>
            <a:ext cx="11805007" cy="430887"/>
          </a:xfrm>
          <a:prstGeom prst="rect">
            <a:avLst/>
          </a:prstGeom>
          <a:noFill/>
        </p:spPr>
        <p:txBody>
          <a:bodyPr wrap="square" rtlCol="0">
            <a:spAutoFit/>
          </a:bodyPr>
          <a:lstStyle/>
          <a:p>
            <a:endParaRPr lang="es-CL" sz="2200" dirty="0"/>
          </a:p>
        </p:txBody>
      </p:sp>
      <p:sp>
        <p:nvSpPr>
          <p:cNvPr id="3" name="CuadroTexto 2"/>
          <p:cNvSpPr txBox="1"/>
          <p:nvPr/>
        </p:nvSpPr>
        <p:spPr>
          <a:xfrm>
            <a:off x="189952" y="4839128"/>
            <a:ext cx="11805007" cy="2092881"/>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&gt;&gt; </a:t>
            </a:r>
            <a:r>
              <a:rPr lang="es-CL" sz="2400" u="sng" dirty="0" smtClean="0">
                <a:solidFill>
                  <a:srgbClr val="0000FF"/>
                </a:solidFill>
                <a:latin typeface="Times New Roman" panose="02020603050405020304" pitchFamily="18" charset="0"/>
                <a:cs typeface="Times New Roman" panose="02020603050405020304" pitchFamily="18" charset="0"/>
              </a:rPr>
              <a:t>Configuración electrónica de iones de Metales de Transición y Tierras Raras</a:t>
            </a:r>
            <a:r>
              <a:rPr lang="es-CL" sz="2400" dirty="0" smtClean="0">
                <a:solidFill>
                  <a:srgbClr val="0000FF"/>
                </a:solidFill>
                <a:latin typeface="Times New Roman" panose="02020603050405020304" pitchFamily="18" charset="0"/>
                <a:cs typeface="Times New Roman" panose="02020603050405020304" pitchFamily="18" charset="0"/>
              </a:rPr>
              <a:t>-</a:t>
            </a:r>
            <a:endParaRPr lang="es-CL" sz="2400" dirty="0">
              <a:solidFill>
                <a:srgbClr val="0000FF"/>
              </a:solidFill>
              <a:latin typeface="Times New Roman" panose="02020603050405020304" pitchFamily="18" charset="0"/>
              <a:cs typeface="Times New Roman" panose="02020603050405020304" pitchFamily="18" charset="0"/>
            </a:endParaRPr>
          </a:p>
          <a:p>
            <a:r>
              <a:rPr lang="es-CL" sz="2200" dirty="0" smtClean="0">
                <a:solidFill>
                  <a:srgbClr val="0000FF"/>
                </a:solidFill>
                <a:latin typeface="Times New Roman" panose="02020603050405020304" pitchFamily="18" charset="0"/>
                <a:cs typeface="Times New Roman" panose="02020603050405020304" pitchFamily="18" charset="0"/>
              </a:rPr>
              <a:t>En esta sección consideraremos un átomo o ion aislado del resto del cristal. Un análisis más detallado está </a:t>
            </a:r>
            <a:r>
              <a:rPr lang="es-CL" sz="2200" dirty="0">
                <a:solidFill>
                  <a:srgbClr val="0000FF"/>
                </a:solidFill>
                <a:latin typeface="Times New Roman" panose="02020603050405020304" pitchFamily="18" charset="0"/>
                <a:cs typeface="Times New Roman" panose="02020603050405020304" pitchFamily="18" charset="0"/>
              </a:rPr>
              <a:t>en documento </a:t>
            </a:r>
            <a:r>
              <a:rPr lang="es-CL" sz="2200" dirty="0" smtClean="0">
                <a:solidFill>
                  <a:srgbClr val="0000FF"/>
                </a:solidFill>
                <a:latin typeface="Times New Roman" panose="02020603050405020304" pitchFamily="18" charset="0"/>
                <a:cs typeface="Times New Roman" panose="02020603050405020304" pitchFamily="18" charset="0"/>
              </a:rPr>
              <a:t>“Átomos </a:t>
            </a:r>
            <a:r>
              <a:rPr lang="es-CL" sz="2200" dirty="0">
                <a:solidFill>
                  <a:srgbClr val="0000FF"/>
                </a:solidFill>
                <a:latin typeface="Times New Roman" panose="02020603050405020304" pitchFamily="18" charset="0"/>
                <a:cs typeface="Times New Roman" panose="02020603050405020304" pitchFamily="18" charset="0"/>
              </a:rPr>
              <a:t>y</a:t>
            </a:r>
            <a:r>
              <a:rPr lang="es-CL" sz="2200" dirty="0" smtClean="0">
                <a:solidFill>
                  <a:srgbClr val="0000FF"/>
                </a:solidFill>
                <a:latin typeface="Times New Roman" panose="02020603050405020304" pitchFamily="18" charset="0"/>
                <a:cs typeface="Times New Roman" panose="02020603050405020304" pitchFamily="18" charset="0"/>
              </a:rPr>
              <a:t> Iones Aislados”), presentando acá sólo un resumen</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Nosotros trabajaremos sólo con los N electrones de la última capa atómica, parcialmente llena. Esto se denota por el símbolo (</a:t>
            </a:r>
            <a:r>
              <a:rPr lang="es-CL" sz="2000" i="1" dirty="0">
                <a:solidFill>
                  <a:srgbClr val="0000FF"/>
                </a:solidFill>
                <a:latin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cs typeface="Times New Roman" panose="02020603050405020304" pitchFamily="18" charset="0"/>
              </a:rPr>
              <a:t>, 𝓁)</a:t>
            </a:r>
            <a:r>
              <a:rPr lang="es-CL" sz="2000" baseline="30000" dirty="0">
                <a:solidFill>
                  <a:srgbClr val="0000FF"/>
                </a:solidFill>
                <a:latin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cs typeface="Times New Roman" panose="02020603050405020304" pitchFamily="18" charset="0"/>
              </a:rPr>
              <a:t>; acá </a:t>
            </a:r>
            <a:r>
              <a:rPr lang="es-CL" sz="2000" i="1" dirty="0">
                <a:solidFill>
                  <a:srgbClr val="0000FF"/>
                </a:solidFill>
                <a:latin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cs typeface="Times New Roman" panose="02020603050405020304" pitchFamily="18" charset="0"/>
              </a:rPr>
              <a:t>  es el número cuántico principal, y 𝓁 es el momento angular individual. </a:t>
            </a:r>
            <a:r>
              <a:rPr lang="es-CL" sz="2000" dirty="0" smtClean="0">
                <a:solidFill>
                  <a:srgbClr val="0000FF"/>
                </a:solidFill>
                <a:latin typeface="Times New Roman" panose="02020603050405020304" pitchFamily="18" charset="0"/>
                <a:cs typeface="Times New Roman" panose="02020603050405020304" pitchFamily="18" charset="0"/>
              </a:rPr>
              <a:t> Los electrones internos sólo se considerarán en el “Potencial de Apantallamiento” de la carga nuclear,</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86602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804844" y="23224"/>
            <a:ext cx="8930169" cy="731829"/>
          </a:xfrm>
          <a:prstGeom prst="rect">
            <a:avLst/>
          </a:prstGeom>
        </p:spPr>
      </p:pic>
      <p:sp>
        <p:nvSpPr>
          <p:cNvPr id="5" name="CuadroTexto 4"/>
          <p:cNvSpPr txBox="1"/>
          <p:nvPr/>
        </p:nvSpPr>
        <p:spPr>
          <a:xfrm>
            <a:off x="0" y="815360"/>
            <a:ext cx="11959119" cy="400110"/>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Así, el Hamiltoniano </a:t>
            </a:r>
            <a:r>
              <a:rPr lang="es-CL" sz="2000" dirty="0" smtClean="0">
                <a:solidFill>
                  <a:srgbClr val="0000FF"/>
                </a:solidFill>
                <a:latin typeface="Times New Roman" panose="02020603050405020304" pitchFamily="18" charset="0"/>
                <a:cs typeface="Times New Roman" panose="02020603050405020304" pitchFamily="18" charset="0"/>
              </a:rPr>
              <a:t>de  </a:t>
            </a:r>
            <a:r>
              <a:rPr lang="es-CL" sz="2000" dirty="0">
                <a:solidFill>
                  <a:srgbClr val="0000FF"/>
                </a:solidFill>
                <a:latin typeface="Times New Roman" panose="02020603050405020304" pitchFamily="18" charset="0"/>
                <a:cs typeface="Times New Roman" panose="02020603050405020304" pitchFamily="18" charset="0"/>
              </a:rPr>
              <a:t>los N electrones externos del ion es </a:t>
            </a:r>
          </a:p>
        </p:txBody>
      </p:sp>
      <p:pic>
        <p:nvPicPr>
          <p:cNvPr id="9" name="Imagen 8"/>
          <p:cNvPicPr>
            <a:picLocks noChangeAspect="1"/>
          </p:cNvPicPr>
          <p:nvPr/>
        </p:nvPicPr>
        <p:blipFill>
          <a:blip r:embed="rId3"/>
          <a:stretch>
            <a:fillRect/>
          </a:stretch>
        </p:blipFill>
        <p:spPr>
          <a:xfrm>
            <a:off x="1204431" y="1180562"/>
            <a:ext cx="10944225" cy="2476500"/>
          </a:xfrm>
          <a:prstGeom prst="rect">
            <a:avLst/>
          </a:prstGeom>
        </p:spPr>
      </p:pic>
      <p:sp>
        <p:nvSpPr>
          <p:cNvPr id="10" name="Rectángulo 9"/>
          <p:cNvSpPr/>
          <p:nvPr/>
        </p:nvSpPr>
        <p:spPr>
          <a:xfrm>
            <a:off x="0" y="3657062"/>
            <a:ext cx="11959119" cy="1015663"/>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Al considerar elementos </a:t>
            </a:r>
            <a:r>
              <a:rPr lang="es-CL" sz="2000" dirty="0" smtClean="0">
                <a:solidFill>
                  <a:srgbClr val="0000FF"/>
                </a:solidFill>
                <a:latin typeface="Times New Roman" panose="02020603050405020304" pitchFamily="18" charset="0"/>
                <a:cs typeface="Times New Roman" panose="02020603050405020304" pitchFamily="18" charset="0"/>
              </a:rPr>
              <a:t>no demasiado pesados, como la primera fila de metales de transición (Fe, Co, Cu,…) y las “Tierras Raras” (Nd, Gd, Dy,…), la Interacción spin-órbita puede tratarse como perturbación (cosa ya no válida para elementos como Bi, Pb, Au, Hg,...). Así, conviene definir </a:t>
            </a:r>
            <a:endParaRPr lang="es-CL" sz="2000" dirty="0"/>
          </a:p>
        </p:txBody>
      </p:sp>
      <p:pic>
        <p:nvPicPr>
          <p:cNvPr id="11" name="Imagen 10"/>
          <p:cNvPicPr>
            <a:picLocks noChangeAspect="1"/>
          </p:cNvPicPr>
          <p:nvPr/>
        </p:nvPicPr>
        <p:blipFill>
          <a:blip r:embed="rId4"/>
          <a:stretch>
            <a:fillRect/>
          </a:stretch>
        </p:blipFill>
        <p:spPr>
          <a:xfrm>
            <a:off x="1186344" y="4598167"/>
            <a:ext cx="10772775" cy="600075"/>
          </a:xfrm>
          <a:prstGeom prst="rect">
            <a:avLst/>
          </a:prstGeom>
        </p:spPr>
      </p:pic>
      <mc:AlternateContent xmlns:mc="http://schemas.openxmlformats.org/markup-compatibility/2006" xmlns:a14="http://schemas.microsoft.com/office/drawing/2010/main">
        <mc:Choice Requires="a14">
          <p:sp>
            <p:nvSpPr>
              <p:cNvPr id="12" name="Rectángulo 11"/>
              <p:cNvSpPr/>
              <p:nvPr/>
            </p:nvSpPr>
            <p:spPr>
              <a:xfrm>
                <a:off x="99317" y="5198242"/>
                <a:ext cx="11962543" cy="761812"/>
              </a:xfrm>
              <a:prstGeom prst="rect">
                <a:avLst/>
              </a:prstGeom>
            </p:spPr>
            <p:txBody>
              <a:bodyPr wrap="square">
                <a:spAutoFit/>
              </a:bodyPr>
              <a:lstStyle/>
              <a:p>
                <a:pPr>
                  <a:lnSpc>
                    <a:spcPct val="107000"/>
                  </a:lnSpc>
                  <a:spcAft>
                    <a:spcPts val="800"/>
                  </a:spcAft>
                </a:pP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Al considerar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 configuración electrónica (</a:t>
                </a:r>
                <a:r>
                  <a:rPr lang="es-CL" sz="20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000" baseline="30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implícitamente nos </a:t>
                </a:r>
                <a:r>
                  <a:rPr lang="es-CL"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estamos limitando a los (2</a:t>
                </a:r>
                <a:r>
                  <a:rPr lang="es-CL" sz="2000" dirty="0">
                    <a:solidFill>
                      <a:srgbClr val="0000FF"/>
                    </a:solidFill>
                    <a:effectLst/>
                    <a:latin typeface="Cambria Math" panose="02040503050406030204" pitchFamily="18" charset="0"/>
                    <a:ea typeface="Calibri" panose="020F0502020204030204" pitchFamily="34" charset="0"/>
                    <a:cs typeface="Times New Roman" panose="02020603050405020304" pitchFamily="18" charset="0"/>
                  </a:rPr>
                  <a:t> 𝓁 </a:t>
                </a:r>
                <a:r>
                  <a:rPr lang="es-CL"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+1) estados </a:t>
                </a:r>
                <a:r>
                  <a:rPr lang="es-CL" sz="2000"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mono-electrónicos</a:t>
                </a:r>
                <a:r>
                  <a:rPr lang="es-CL"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autoestados de </a:t>
                </a:r>
                <a14:m>
                  <m:oMath xmlns:m="http://schemas.openxmlformats.org/officeDocument/2006/math">
                    <m:acc>
                      <m:accPr>
                        <m:chr m:val="̌"/>
                        <m:ctrlPr>
                          <a:rPr lang="es-CL" sz="20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s-CL" sz="20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𝐻</m:t>
                        </m:r>
                      </m:e>
                    </m:acc>
                  </m:oMath>
                </a14:m>
                <a:r>
                  <a:rPr lang="es-CL" sz="2000" baseline="-25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a:t>
                </a:r>
                <a:r>
                  <a:rPr lang="es-CL" sz="20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CL"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99317" y="5198242"/>
                <a:ext cx="11962543" cy="761812"/>
              </a:xfrm>
              <a:prstGeom prst="rect">
                <a:avLst/>
              </a:prstGeom>
              <a:blipFill rotWithShape="0">
                <a:blip r:embed="rId5"/>
                <a:stretch>
                  <a:fillRect l="-509" t="-5600" b="-10400"/>
                </a:stretch>
              </a:blipFill>
            </p:spPr>
            <p:txBody>
              <a:bodyPr/>
              <a:lstStyle/>
              <a:p>
                <a:r>
                  <a:rPr lang="es-CL">
                    <a:noFill/>
                  </a:rPr>
                  <a:t> </a:t>
                </a:r>
              </a:p>
            </p:txBody>
          </p:sp>
        </mc:Fallback>
      </mc:AlternateContent>
      <p:pic>
        <p:nvPicPr>
          <p:cNvPr id="14" name="Imagen 13"/>
          <p:cNvPicPr>
            <a:picLocks noChangeAspect="1"/>
          </p:cNvPicPr>
          <p:nvPr/>
        </p:nvPicPr>
        <p:blipFill>
          <a:blip r:embed="rId6"/>
          <a:stretch>
            <a:fillRect/>
          </a:stretch>
        </p:blipFill>
        <p:spPr>
          <a:xfrm>
            <a:off x="1730874" y="5920810"/>
            <a:ext cx="10228245" cy="818612"/>
          </a:xfrm>
          <a:prstGeom prst="rect">
            <a:avLst/>
          </a:prstGeom>
        </p:spPr>
      </p:pic>
    </p:spTree>
    <p:extLst>
      <p:ext uri="{BB962C8B-B14F-4D97-AF65-F5344CB8AC3E}">
        <p14:creationId xmlns:p14="http://schemas.microsoft.com/office/powerpoint/2010/main" val="80311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85078" y="2099601"/>
            <a:ext cx="5006310" cy="692915"/>
          </a:xfrm>
          <a:prstGeom prst="rect">
            <a:avLst/>
          </a:prstGeom>
        </p:spPr>
      </p:pic>
      <p:pic>
        <p:nvPicPr>
          <p:cNvPr id="12" name="Imagen 11"/>
          <p:cNvPicPr>
            <a:picLocks noChangeAspect="1"/>
          </p:cNvPicPr>
          <p:nvPr/>
        </p:nvPicPr>
        <p:blipFill>
          <a:blip r:embed="rId3"/>
          <a:stretch>
            <a:fillRect/>
          </a:stretch>
        </p:blipFill>
        <p:spPr>
          <a:xfrm>
            <a:off x="85078" y="-42531"/>
            <a:ext cx="2017674" cy="520995"/>
          </a:xfrm>
          <a:prstGeom prst="rect">
            <a:avLst/>
          </a:prstGeom>
        </p:spPr>
      </p:pic>
      <p:pic>
        <p:nvPicPr>
          <p:cNvPr id="14" name="Imagen 13"/>
          <p:cNvPicPr>
            <a:picLocks noChangeAspect="1"/>
          </p:cNvPicPr>
          <p:nvPr/>
        </p:nvPicPr>
        <p:blipFill>
          <a:blip r:embed="rId4"/>
          <a:stretch>
            <a:fillRect/>
          </a:stretch>
        </p:blipFill>
        <p:spPr>
          <a:xfrm>
            <a:off x="5304039" y="0"/>
            <a:ext cx="6749738" cy="2446059"/>
          </a:xfrm>
          <a:prstGeom prst="rect">
            <a:avLst/>
          </a:prstGeom>
        </p:spPr>
      </p:pic>
      <p:pic>
        <p:nvPicPr>
          <p:cNvPr id="16" name="Imagen 15"/>
          <p:cNvPicPr>
            <a:picLocks noChangeAspect="1"/>
          </p:cNvPicPr>
          <p:nvPr/>
        </p:nvPicPr>
        <p:blipFill>
          <a:blip r:embed="rId5"/>
          <a:stretch>
            <a:fillRect/>
          </a:stretch>
        </p:blipFill>
        <p:spPr>
          <a:xfrm>
            <a:off x="6320500" y="2408785"/>
            <a:ext cx="5779351" cy="813993"/>
          </a:xfrm>
          <a:prstGeom prst="rect">
            <a:avLst/>
          </a:prstGeom>
        </p:spPr>
      </p:pic>
      <p:pic>
        <p:nvPicPr>
          <p:cNvPr id="18" name="Imagen 17"/>
          <p:cNvPicPr>
            <a:picLocks noChangeAspect="1"/>
          </p:cNvPicPr>
          <p:nvPr/>
        </p:nvPicPr>
        <p:blipFill>
          <a:blip r:embed="rId6"/>
          <a:stretch>
            <a:fillRect/>
          </a:stretch>
        </p:blipFill>
        <p:spPr>
          <a:xfrm>
            <a:off x="2225730" y="3222778"/>
            <a:ext cx="9874121" cy="771103"/>
          </a:xfrm>
          <a:prstGeom prst="rect">
            <a:avLst/>
          </a:prstGeom>
        </p:spPr>
      </p:pic>
      <p:sp>
        <p:nvSpPr>
          <p:cNvPr id="20" name="CuadroTexto 19"/>
          <p:cNvSpPr txBox="1"/>
          <p:nvPr/>
        </p:nvSpPr>
        <p:spPr>
          <a:xfrm>
            <a:off x="94454" y="3415976"/>
            <a:ext cx="999461" cy="446276"/>
          </a:xfrm>
          <a:prstGeom prst="rect">
            <a:avLst/>
          </a:prstGeom>
          <a:noFill/>
        </p:spPr>
        <p:txBody>
          <a:bodyPr wrap="square" rtlCol="0">
            <a:spAutoFit/>
          </a:bodyPr>
          <a:lstStyle/>
          <a:p>
            <a:r>
              <a:rPr lang="es-CL" sz="2300" dirty="0">
                <a:latin typeface="Times New Roman" panose="02020603050405020304" pitchFamily="18" charset="0"/>
                <a:cs typeface="Times New Roman" panose="02020603050405020304" pitchFamily="18" charset="0"/>
              </a:rPr>
              <a:t>c</a:t>
            </a:r>
            <a:r>
              <a:rPr lang="es-CL" sz="2300" dirty="0" smtClean="0">
                <a:latin typeface="Times New Roman" panose="02020603050405020304" pitchFamily="18" charset="0"/>
                <a:cs typeface="Times New Roman" panose="02020603050405020304" pitchFamily="18" charset="0"/>
              </a:rPr>
              <a:t>on:</a:t>
            </a:r>
            <a:endParaRPr lang="es-CL" sz="2300" dirty="0">
              <a:latin typeface="Times New Roman" panose="02020603050405020304" pitchFamily="18" charset="0"/>
              <a:cs typeface="Times New Roman" panose="02020603050405020304" pitchFamily="18" charset="0"/>
            </a:endParaRPr>
          </a:p>
        </p:txBody>
      </p:sp>
      <p:pic>
        <p:nvPicPr>
          <p:cNvPr id="21" name="Imagen 20"/>
          <p:cNvPicPr>
            <a:picLocks noChangeAspect="1"/>
          </p:cNvPicPr>
          <p:nvPr/>
        </p:nvPicPr>
        <p:blipFill>
          <a:blip r:embed="rId7"/>
          <a:stretch>
            <a:fillRect/>
          </a:stretch>
        </p:blipFill>
        <p:spPr>
          <a:xfrm>
            <a:off x="1486698" y="3993881"/>
            <a:ext cx="10705302" cy="732957"/>
          </a:xfrm>
          <a:prstGeom prst="rect">
            <a:avLst/>
          </a:prstGeom>
        </p:spPr>
      </p:pic>
      <p:sp>
        <p:nvSpPr>
          <p:cNvPr id="22" name="CuadroTexto 21"/>
          <p:cNvSpPr txBox="1"/>
          <p:nvPr/>
        </p:nvSpPr>
        <p:spPr>
          <a:xfrm>
            <a:off x="85078" y="4662813"/>
            <a:ext cx="11959323" cy="1061829"/>
          </a:xfrm>
          <a:prstGeom prst="rect">
            <a:avLst/>
          </a:prstGeom>
          <a:noFill/>
        </p:spPr>
        <p:txBody>
          <a:bodyPr wrap="square" rtlCol="0">
            <a:spAutoFit/>
          </a:bodyPr>
          <a:lstStyle/>
          <a:p>
            <a:r>
              <a:rPr lang="es-CL" sz="2100" dirty="0">
                <a:latin typeface="Times New Roman" panose="02020603050405020304" pitchFamily="18" charset="0"/>
                <a:cs typeface="Times New Roman" panose="02020603050405020304" pitchFamily="18" charset="0"/>
              </a:rPr>
              <a:t>En general esperamos que la energía de intercambio sea positiva, de modo que la energía total es menor para el caso de spines </a:t>
            </a:r>
            <a:r>
              <a:rPr lang="es-CL" sz="2100" dirty="0" smtClean="0">
                <a:latin typeface="Times New Roman" panose="02020603050405020304" pitchFamily="18" charset="0"/>
                <a:cs typeface="Times New Roman" panose="02020603050405020304" pitchFamily="18" charset="0"/>
              </a:rPr>
              <a:t>paralelos</a:t>
            </a:r>
            <a:r>
              <a:rPr lang="es-CL" sz="2100" dirty="0">
                <a:latin typeface="Times New Roman" panose="02020603050405020304" pitchFamily="18" charset="0"/>
                <a:cs typeface="Times New Roman" panose="02020603050405020304" pitchFamily="18" charset="0"/>
              </a:rPr>
              <a:t>,  S = S</a:t>
            </a:r>
            <a:r>
              <a:rPr lang="es-CL" sz="2100" baseline="-25000" dirty="0">
                <a:latin typeface="Times New Roman" panose="02020603050405020304" pitchFamily="18" charset="0"/>
                <a:cs typeface="Times New Roman" panose="02020603050405020304" pitchFamily="18" charset="0"/>
              </a:rPr>
              <a:t> max </a:t>
            </a:r>
            <a:r>
              <a:rPr lang="es-CL" sz="2100" dirty="0">
                <a:latin typeface="Times New Roman" panose="02020603050405020304" pitchFamily="18" charset="0"/>
                <a:cs typeface="Times New Roman" panose="02020603050405020304" pitchFamily="18" charset="0"/>
              </a:rPr>
              <a:t>= 1</a:t>
            </a:r>
            <a:r>
              <a:rPr lang="es-CL" sz="2100" dirty="0" smtClean="0">
                <a:latin typeface="Times New Roman" panose="02020603050405020304" pitchFamily="18" charset="0"/>
                <a:cs typeface="Times New Roman" panose="02020603050405020304" pitchFamily="18" charset="0"/>
              </a:rPr>
              <a:t>. </a:t>
            </a:r>
            <a:r>
              <a:rPr lang="es-CL" sz="2100" dirty="0">
                <a:latin typeface="Times New Roman" panose="02020603050405020304" pitchFamily="18" charset="0"/>
                <a:cs typeface="Times New Roman" panose="02020603050405020304" pitchFamily="18" charset="0"/>
              </a:rPr>
              <a:t>Esto pues para spin máximo la función de onda se anula cuando  las posiciones coinciden, como se ve de Rel. (13)</a:t>
            </a:r>
            <a:r>
              <a:rPr lang="es-CL" sz="2100" baseline="-25000" dirty="0">
                <a:latin typeface="Times New Roman" panose="02020603050405020304" pitchFamily="18" charset="0"/>
                <a:cs typeface="Times New Roman" panose="02020603050405020304" pitchFamily="18" charset="0"/>
              </a:rPr>
              <a:t>c</a:t>
            </a:r>
            <a:r>
              <a:rPr lang="es-CL" sz="2100" dirty="0" smtClean="0">
                <a:latin typeface="Times New Roman" panose="02020603050405020304" pitchFamily="18" charset="0"/>
                <a:cs typeface="Times New Roman" panose="02020603050405020304" pitchFamily="18" charset="0"/>
              </a:rPr>
              <a:t>:</a:t>
            </a:r>
            <a:endParaRPr lang="es-CL" sz="2100" dirty="0"/>
          </a:p>
        </p:txBody>
      </p:sp>
      <p:sp>
        <p:nvSpPr>
          <p:cNvPr id="26" name="CuadroTexto 25"/>
          <p:cNvSpPr txBox="1"/>
          <p:nvPr/>
        </p:nvSpPr>
        <p:spPr>
          <a:xfrm>
            <a:off x="146378" y="6104313"/>
            <a:ext cx="4178595" cy="430887"/>
          </a:xfrm>
          <a:prstGeom prst="rect">
            <a:avLst/>
          </a:prstGeom>
          <a:noFill/>
        </p:spPr>
        <p:txBody>
          <a:bodyPr wrap="square" rtlCol="0">
            <a:spAutoFit/>
          </a:bodyPr>
          <a:lstStyle/>
          <a:p>
            <a:r>
              <a:rPr lang="es-CL" sz="2200" dirty="0" smtClean="0">
                <a:latin typeface="Times New Roman" panose="02020603050405020304" pitchFamily="18" charset="0"/>
                <a:cs typeface="Times New Roman" panose="02020603050405020304" pitchFamily="18" charset="0"/>
              </a:rPr>
              <a:t>y por tanto</a:t>
            </a:r>
            <a:endParaRPr lang="es-CL" sz="2200" dirty="0"/>
          </a:p>
        </p:txBody>
      </p:sp>
      <p:pic>
        <p:nvPicPr>
          <p:cNvPr id="27" name="Imagen 26"/>
          <p:cNvPicPr>
            <a:picLocks noChangeAspect="1"/>
          </p:cNvPicPr>
          <p:nvPr/>
        </p:nvPicPr>
        <p:blipFill>
          <a:blip r:embed="rId8"/>
          <a:stretch>
            <a:fillRect/>
          </a:stretch>
        </p:blipFill>
        <p:spPr>
          <a:xfrm>
            <a:off x="6230099" y="5395770"/>
            <a:ext cx="5869752" cy="1399063"/>
          </a:xfrm>
          <a:prstGeom prst="rect">
            <a:avLst/>
          </a:prstGeom>
        </p:spPr>
      </p:pic>
    </p:spTree>
    <p:extLst>
      <p:ext uri="{BB962C8B-B14F-4D97-AF65-F5344CB8AC3E}">
        <p14:creationId xmlns:p14="http://schemas.microsoft.com/office/powerpoint/2010/main" val="11875645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113016"/>
            <a:ext cx="2608406" cy="369332"/>
          </a:xfrm>
          <a:prstGeom prst="rect">
            <a:avLst/>
          </a:prstGeom>
        </p:spPr>
        <p:txBody>
          <a:bodyPr wrap="none">
            <a:spAutoFit/>
          </a:bodyPr>
          <a:lstStyle/>
          <a:p>
            <a:r>
              <a:rPr lang="es-CL" dirty="0" smtClean="0">
                <a:solidFill>
                  <a:srgbClr val="0000FF"/>
                </a:solidFill>
                <a:latin typeface="Times New Roman" panose="02020603050405020304" pitchFamily="18" charset="0"/>
                <a:cs typeface="Times New Roman" panose="02020603050405020304" pitchFamily="18" charset="0"/>
              </a:rPr>
              <a:t>Consideremos el operador</a:t>
            </a:r>
            <a:endParaRPr lang="es-CL" dirty="0"/>
          </a:p>
        </p:txBody>
      </p:sp>
      <p:pic>
        <p:nvPicPr>
          <p:cNvPr id="5" name="Imagen 4"/>
          <p:cNvPicPr>
            <a:picLocks noChangeAspect="1"/>
          </p:cNvPicPr>
          <p:nvPr/>
        </p:nvPicPr>
        <p:blipFill>
          <a:blip r:embed="rId2"/>
          <a:stretch>
            <a:fillRect/>
          </a:stretch>
        </p:blipFill>
        <p:spPr>
          <a:xfrm>
            <a:off x="2555697" y="16158"/>
            <a:ext cx="9621668" cy="733856"/>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0" y="647018"/>
                <a:ext cx="5722706" cy="473656"/>
              </a:xfrm>
              <a:prstGeom prst="rect">
                <a:avLst/>
              </a:prstGeom>
            </p:spPr>
            <p:txBody>
              <a:bodyPr wrap="square">
                <a:spAutoFit/>
              </a:bodyPr>
              <a:lstStyle/>
              <a:p>
                <a:r>
                  <a:rPr lang="es-CL" sz="2000" dirty="0" smtClean="0">
                    <a:solidFill>
                      <a:srgbClr val="0000FF"/>
                    </a:solidFill>
                    <a:latin typeface="Times New Roman" panose="02020603050405020304" pitchFamily="18" charset="0"/>
                    <a:ea typeface="Times New Roman" panose="02020603050405020304" pitchFamily="18" charset="0"/>
                  </a:rPr>
                  <a:t>Es </a:t>
                </a:r>
                <a:r>
                  <a:rPr lang="es-CL" sz="2000" dirty="0">
                    <a:solidFill>
                      <a:srgbClr val="0000FF"/>
                    </a:solidFill>
                    <a:latin typeface="Times New Roman" panose="02020603050405020304" pitchFamily="18" charset="0"/>
                    <a:ea typeface="Times New Roman" panose="02020603050405020304" pitchFamily="18" charset="0"/>
                  </a:rPr>
                  <a:t>evidente q</a:t>
                </a:r>
                <a:r>
                  <a:rPr lang="es-CL" sz="2000" dirty="0" smtClean="0">
                    <a:solidFill>
                      <a:srgbClr val="0000FF"/>
                    </a:solidFill>
                    <a:latin typeface="Times New Roman" panose="02020603050405020304" pitchFamily="18" charset="0"/>
                    <a:ea typeface="Times New Roman" panose="02020603050405020304" pitchFamily="18" charset="0"/>
                  </a:rPr>
                  <a:t>ue  </a:t>
                </a:r>
                <a14:m>
                  <m:oMath xmlns:m="http://schemas.openxmlformats.org/officeDocument/2006/math">
                    <m:acc>
                      <m:accPr>
                        <m:chr m:val="̌"/>
                        <m:ctrlPr>
                          <a:rPr lang="es-CL" sz="24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s-CL" sz="24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𝐻</m:t>
                        </m:r>
                      </m:e>
                    </m:acc>
                  </m:oMath>
                </a14:m>
                <a:r>
                  <a:rPr lang="es-CL" sz="2000" baseline="-25000" dirty="0">
                    <a:solidFill>
                      <a:srgbClr val="0000FF"/>
                    </a:solidFill>
                    <a:latin typeface="Times New Roman" panose="02020603050405020304" pitchFamily="18" charset="0"/>
                    <a:ea typeface="Times New Roman" panose="02020603050405020304" pitchFamily="18" charset="0"/>
                  </a:rPr>
                  <a:t>1</a:t>
                </a:r>
                <a:r>
                  <a:rPr lang="es-CL" sz="2400" baseline="-25000" dirty="0">
                    <a:solidFill>
                      <a:srgbClr val="0000FF"/>
                    </a:solidFill>
                    <a:effectLst/>
                    <a:latin typeface="Times New Roman" panose="02020603050405020304" pitchFamily="18" charset="0"/>
                    <a:ea typeface="Times New Roman" panose="02020603050405020304" pitchFamily="18" charset="0"/>
                  </a:rPr>
                  <a:t> </a:t>
                </a:r>
                <a:r>
                  <a:rPr lang="es-CL" sz="2400" b="1" baseline="-25000" dirty="0">
                    <a:solidFill>
                      <a:srgbClr val="0000FF"/>
                    </a:solidFill>
                    <a:effectLst/>
                    <a:latin typeface="Times New Roman" panose="02020603050405020304" pitchFamily="18" charset="0"/>
                    <a:ea typeface="Times New Roman" panose="02020603050405020304" pitchFamily="18" charset="0"/>
                  </a:rPr>
                  <a:t> </a:t>
                </a:r>
                <a:r>
                  <a:rPr lang="es-CL" sz="2000" dirty="0" smtClean="0">
                    <a:solidFill>
                      <a:srgbClr val="0000FF"/>
                    </a:solidFill>
                    <a:latin typeface="Times New Roman" panose="02020603050405020304" pitchFamily="18" charset="0"/>
                    <a:ea typeface="Times New Roman" panose="02020603050405020304" pitchFamily="18" charset="0"/>
                  </a:rPr>
                  <a:t>es invariante ante tal operación,</a:t>
                </a:r>
                <a:r>
                  <a:rPr lang="es-CL" dirty="0" smtClean="0">
                    <a:solidFill>
                      <a:srgbClr val="0000FF"/>
                    </a:solidFill>
                    <a:latin typeface="Times New Roman" panose="02020603050405020304" pitchFamily="18" charset="0"/>
                    <a:ea typeface="Times New Roman" panose="02020603050405020304" pitchFamily="18" charset="0"/>
                  </a:rPr>
                  <a:t> </a:t>
                </a:r>
                <a:endParaRPr lang="es-CL" dirty="0">
                  <a:solidFill>
                    <a:srgbClr val="0000FF"/>
                  </a:solidFill>
                </a:endParaRPr>
              </a:p>
            </p:txBody>
          </p:sp>
        </mc:Choice>
        <mc:Fallback xmlns="">
          <p:sp>
            <p:nvSpPr>
              <p:cNvPr id="7" name="Rectángulo 6"/>
              <p:cNvSpPr>
                <a:spLocks noRot="1" noChangeAspect="1" noMove="1" noResize="1" noEditPoints="1" noAdjustHandles="1" noChangeArrowheads="1" noChangeShapeType="1" noTextEdit="1"/>
              </p:cNvSpPr>
              <p:nvPr/>
            </p:nvSpPr>
            <p:spPr>
              <a:xfrm>
                <a:off x="0" y="647018"/>
                <a:ext cx="5722706" cy="473656"/>
              </a:xfrm>
              <a:prstGeom prst="rect">
                <a:avLst/>
              </a:prstGeom>
              <a:blipFill rotWithShape="0">
                <a:blip r:embed="rId3"/>
                <a:stretch>
                  <a:fillRect l="-1065" b="-20513"/>
                </a:stretch>
              </a:blipFill>
            </p:spPr>
            <p:txBody>
              <a:bodyPr/>
              <a:lstStyle/>
              <a:p>
                <a:r>
                  <a:rPr lang="es-CL">
                    <a:noFill/>
                  </a:rPr>
                  <a:t> </a:t>
                </a:r>
              </a:p>
            </p:txBody>
          </p:sp>
        </mc:Fallback>
      </mc:AlternateContent>
      <p:pic>
        <p:nvPicPr>
          <p:cNvPr id="8" name="Imagen 7"/>
          <p:cNvPicPr>
            <a:picLocks noChangeAspect="1"/>
          </p:cNvPicPr>
          <p:nvPr/>
        </p:nvPicPr>
        <p:blipFill>
          <a:blip r:embed="rId4"/>
          <a:stretch>
            <a:fillRect/>
          </a:stretch>
        </p:blipFill>
        <p:spPr>
          <a:xfrm>
            <a:off x="3812247" y="1135085"/>
            <a:ext cx="8286750" cy="752475"/>
          </a:xfrm>
          <a:prstGeom prst="rect">
            <a:avLst/>
          </a:prstGeom>
        </p:spPr>
      </p:pic>
      <p:pic>
        <p:nvPicPr>
          <p:cNvPr id="10" name="Imagen 9"/>
          <p:cNvPicPr>
            <a:picLocks noChangeAspect="1"/>
          </p:cNvPicPr>
          <p:nvPr/>
        </p:nvPicPr>
        <p:blipFill>
          <a:blip r:embed="rId5"/>
          <a:stretch>
            <a:fillRect/>
          </a:stretch>
        </p:blipFill>
        <p:spPr>
          <a:xfrm>
            <a:off x="4880224" y="1901971"/>
            <a:ext cx="7077129" cy="791125"/>
          </a:xfrm>
          <a:prstGeom prst="rect">
            <a:avLst/>
          </a:prstGeom>
        </p:spPr>
      </p:pic>
      <p:sp>
        <p:nvSpPr>
          <p:cNvPr id="11" name="Rectángulo 10"/>
          <p:cNvSpPr/>
          <p:nvPr/>
        </p:nvSpPr>
        <p:spPr>
          <a:xfrm>
            <a:off x="2959492" y="2069458"/>
            <a:ext cx="1705510" cy="400110"/>
          </a:xfrm>
          <a:prstGeom prst="rect">
            <a:avLst/>
          </a:prstGeom>
        </p:spPr>
        <p:txBody>
          <a:bodyPr wrap="square">
            <a:spAutoFit/>
          </a:bodyPr>
          <a:lstStyle/>
          <a:p>
            <a:r>
              <a:rPr lang="es-CL" sz="2000" dirty="0">
                <a:solidFill>
                  <a:srgbClr val="0000FF"/>
                </a:solidFill>
                <a:latin typeface="Times New Roman" panose="02020603050405020304" pitchFamily="18" charset="0"/>
                <a:ea typeface="Times New Roman" panose="02020603050405020304" pitchFamily="18" charset="0"/>
              </a:rPr>
              <a:t>De acá sigue</a:t>
            </a:r>
            <a:endParaRPr lang="es-CL" sz="2000" dirty="0"/>
          </a:p>
        </p:txBody>
      </p:sp>
      <p:sp>
        <p:nvSpPr>
          <p:cNvPr id="12" name="Rectángulo 11"/>
          <p:cNvSpPr/>
          <p:nvPr/>
        </p:nvSpPr>
        <p:spPr>
          <a:xfrm>
            <a:off x="3184988" y="2869402"/>
            <a:ext cx="1088760" cy="400110"/>
          </a:xfrm>
          <a:prstGeom prst="rect">
            <a:avLst/>
          </a:prstGeom>
        </p:spPr>
        <p:txBody>
          <a:bodyPr wrap="none">
            <a:spAutoFit/>
          </a:bodyPr>
          <a:lstStyle/>
          <a:p>
            <a:r>
              <a:rPr lang="es-CL" sz="2000" dirty="0" smtClean="0">
                <a:solidFill>
                  <a:srgbClr val="0000FF"/>
                </a:solidFill>
                <a:latin typeface="Times New Roman" panose="02020603050405020304" pitchFamily="18" charset="0"/>
                <a:ea typeface="Times New Roman" panose="02020603050405020304" pitchFamily="18" charset="0"/>
              </a:rPr>
              <a:t>Por ende</a:t>
            </a:r>
            <a:endParaRPr lang="es-CL" sz="2000" dirty="0"/>
          </a:p>
        </p:txBody>
      </p:sp>
      <p:pic>
        <p:nvPicPr>
          <p:cNvPr id="13" name="Imagen 12"/>
          <p:cNvPicPr>
            <a:picLocks noChangeAspect="1"/>
          </p:cNvPicPr>
          <p:nvPr/>
        </p:nvPicPr>
        <p:blipFill>
          <a:blip r:embed="rId6"/>
          <a:stretch>
            <a:fillRect/>
          </a:stretch>
        </p:blipFill>
        <p:spPr>
          <a:xfrm>
            <a:off x="5080303" y="2707507"/>
            <a:ext cx="6877050" cy="723900"/>
          </a:xfrm>
          <a:prstGeom prst="rect">
            <a:avLst/>
          </a:prstGeom>
        </p:spPr>
      </p:pic>
      <p:pic>
        <p:nvPicPr>
          <p:cNvPr id="14" name="Imagen 13"/>
          <p:cNvPicPr>
            <a:picLocks noChangeAspect="1"/>
          </p:cNvPicPr>
          <p:nvPr/>
        </p:nvPicPr>
        <p:blipFill>
          <a:blip r:embed="rId7"/>
          <a:stretch>
            <a:fillRect/>
          </a:stretch>
        </p:blipFill>
        <p:spPr>
          <a:xfrm>
            <a:off x="5628238" y="3431407"/>
            <a:ext cx="6192146" cy="2587763"/>
          </a:xfrm>
          <a:prstGeom prst="rect">
            <a:avLst/>
          </a:prstGeom>
        </p:spPr>
      </p:pic>
      <mc:AlternateContent xmlns:mc="http://schemas.openxmlformats.org/markup-compatibility/2006" xmlns:a14="http://schemas.microsoft.com/office/drawing/2010/main">
        <mc:Choice Requires="a14">
          <p:sp>
            <p:nvSpPr>
              <p:cNvPr id="15" name="Rectángulo 14"/>
              <p:cNvSpPr/>
              <p:nvPr/>
            </p:nvSpPr>
            <p:spPr>
              <a:xfrm>
                <a:off x="82192" y="3524036"/>
                <a:ext cx="5178177" cy="1025794"/>
              </a:xfrm>
              <a:prstGeom prst="rect">
                <a:avLst/>
              </a:prstGeom>
            </p:spPr>
            <p:txBody>
              <a:bodyPr wrap="square">
                <a:spAutoFit/>
              </a:bodyPr>
              <a:lstStyle/>
              <a:p>
                <a:r>
                  <a:rPr lang="es-CL" sz="2000" dirty="0">
                    <a:solidFill>
                      <a:srgbClr val="0000FF"/>
                    </a:solidFill>
                    <a:latin typeface="Times New Roman" panose="02020603050405020304" pitchFamily="18" charset="0"/>
                    <a:ea typeface="Times New Roman" panose="02020603050405020304" pitchFamily="18" charset="0"/>
                  </a:rPr>
                  <a:t>Lo último permite </a:t>
                </a:r>
                <a:r>
                  <a:rPr lang="es-CL" sz="2000" dirty="0" smtClean="0">
                    <a:solidFill>
                      <a:srgbClr val="0000FF"/>
                    </a:solidFill>
                    <a:latin typeface="Times New Roman" panose="02020603050405020304" pitchFamily="18" charset="0"/>
                    <a:ea typeface="Times New Roman" panose="02020603050405020304" pitchFamily="18" charset="0"/>
                  </a:rPr>
                  <a:t>clasificar los autoestados del Hamiltoniano   </a:t>
                </a:r>
                <a14:m>
                  <m:oMath xmlns:m="http://schemas.openxmlformats.org/officeDocument/2006/math">
                    <m:acc>
                      <m:accPr>
                        <m:chr m:val="̌"/>
                        <m:ctrlPr>
                          <a:rPr lang="es-CL" sz="20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s-CL" sz="20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𝐻</m:t>
                        </m:r>
                      </m:e>
                    </m:acc>
                  </m:oMath>
                </a14:m>
                <a:r>
                  <a:rPr lang="es-CL" sz="2000" baseline="-25000" dirty="0">
                    <a:solidFill>
                      <a:srgbClr val="0000FF"/>
                    </a:solidFill>
                    <a:latin typeface="Times New Roman" panose="02020603050405020304" pitchFamily="18" charset="0"/>
                    <a:ea typeface="Times New Roman" panose="02020603050405020304" pitchFamily="18" charset="0"/>
                  </a:rPr>
                  <a:t>1</a:t>
                </a:r>
                <a:r>
                  <a:rPr lang="es-CL" sz="2000" dirty="0" smtClean="0">
                    <a:solidFill>
                      <a:srgbClr val="0000FF"/>
                    </a:solidFill>
                    <a:latin typeface="Times New Roman" panose="02020603050405020304" pitchFamily="18" charset="0"/>
                    <a:ea typeface="Times New Roman" panose="02020603050405020304" pitchFamily="18" charset="0"/>
                  </a:rPr>
                  <a:t> y determinar las degeneraciones:</a:t>
                </a:r>
                <a:endParaRPr lang="es-CL" sz="2000" dirty="0"/>
              </a:p>
            </p:txBody>
          </p:sp>
        </mc:Choice>
        <mc:Fallback xmlns="">
          <p:sp>
            <p:nvSpPr>
              <p:cNvPr id="15" name="Rectángulo 14"/>
              <p:cNvSpPr>
                <a:spLocks noRot="1" noChangeAspect="1" noMove="1" noResize="1" noEditPoints="1" noAdjustHandles="1" noChangeArrowheads="1" noChangeShapeType="1" noTextEdit="1"/>
              </p:cNvSpPr>
              <p:nvPr/>
            </p:nvSpPr>
            <p:spPr>
              <a:xfrm>
                <a:off x="82192" y="3524036"/>
                <a:ext cx="5178177" cy="1025794"/>
              </a:xfrm>
              <a:prstGeom prst="rect">
                <a:avLst/>
              </a:prstGeom>
              <a:blipFill rotWithShape="0">
                <a:blip r:embed="rId8"/>
                <a:stretch>
                  <a:fillRect l="-1176" t="-2976" b="-9524"/>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2" name="Rectángulo 1"/>
              <p:cNvSpPr/>
              <p:nvPr/>
            </p:nvSpPr>
            <p:spPr>
              <a:xfrm>
                <a:off x="184935" y="6099686"/>
                <a:ext cx="11914062" cy="738664"/>
              </a:xfrm>
              <a:prstGeom prst="rect">
                <a:avLst/>
              </a:prstGeom>
            </p:spPr>
            <p:txBody>
              <a:bodyPr wrap="square">
                <a:spAutoFit/>
              </a:bodyPr>
              <a:lstStyle/>
              <a:p>
                <a:r>
                  <a:rPr lang="es-CL" dirty="0" smtClean="0">
                    <a:solidFill>
                      <a:srgbClr val="0000FF"/>
                    </a:solidFill>
                    <a:latin typeface="Times New Roman" panose="02020603050405020304" pitchFamily="18" charset="0"/>
                    <a:ea typeface="Times New Roman" panose="02020603050405020304" pitchFamily="18" charset="0"/>
                  </a:rPr>
                  <a:t>Además, la función de autoenergía puede clasificarse por la paridad ante la inversión espacial </a:t>
                </a:r>
                <a:r>
                  <a:rPr lang="es-CL" i="1" dirty="0">
                    <a:solidFill>
                      <a:srgbClr val="0000FF"/>
                    </a:solidFill>
                    <a:latin typeface="Times New Roman" panose="02020603050405020304" pitchFamily="18" charset="0"/>
                    <a:cs typeface="Times New Roman" panose="02020603050405020304" pitchFamily="18" charset="0"/>
                  </a:rPr>
                  <a:t>I</a:t>
                </a:r>
                <a:r>
                  <a:rPr lang="es-CL" dirty="0" smtClean="0">
                    <a:solidFill>
                      <a:srgbClr val="0000FF"/>
                    </a:solidFill>
                    <a:latin typeface="Times New Roman" panose="02020603050405020304" pitchFamily="18" charset="0"/>
                    <a:ea typeface="Times New Roman" panose="02020603050405020304" pitchFamily="18" charset="0"/>
                  </a:rPr>
                  <a:t>,  con </a:t>
                </a:r>
                <a:r>
                  <a:rPr lang="es-CL" sz="2000" i="1" dirty="0" smtClean="0">
                    <a:solidFill>
                      <a:srgbClr val="0000FF"/>
                    </a:solidFill>
                    <a:latin typeface="Times New Roman" panose="02020603050405020304" pitchFamily="18" charset="0"/>
                    <a:cs typeface="Times New Roman" panose="02020603050405020304" pitchFamily="18" charset="0"/>
                  </a:rPr>
                  <a:t>I</a:t>
                </a:r>
                <a:r>
                  <a:rPr lang="es-CL" sz="2000" dirty="0" smtClean="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𝑟</m:t>
                        </m:r>
                        <m:r>
                          <a:rPr lang="es-CL" sz="2000" i="1">
                            <a:solidFill>
                              <a:srgbClr val="0000FF"/>
                            </a:solidFill>
                            <a:latin typeface="Cambria Math" panose="02040503050406030204" pitchFamily="18" charset="0"/>
                          </a:rPr>
                          <m:t> </m:t>
                        </m:r>
                      </m:e>
                    </m:acc>
                  </m:oMath>
                </a14:m>
                <a:r>
                  <a:rPr lang="es-CL" sz="2000" i="1" baseline="-25000" dirty="0">
                    <a:solidFill>
                      <a:srgbClr val="0000FF"/>
                    </a:solidFill>
                    <a:latin typeface="Times New Roman" panose="02020603050405020304" pitchFamily="18" charset="0"/>
                    <a:cs typeface="Times New Roman" panose="02020603050405020304" pitchFamily="18" charset="0"/>
                  </a:rPr>
                  <a:t>n </a:t>
                </a:r>
                <a:r>
                  <a:rPr lang="es-CL" sz="2000" dirty="0">
                    <a:solidFill>
                      <a:srgbClr val="0000FF"/>
                    </a:solidFill>
                    <a:latin typeface="Times New Roman" panose="02020603050405020304" pitchFamily="18" charset="0"/>
                    <a:cs typeface="Times New Roman" panose="02020603050405020304" pitchFamily="18" charset="0"/>
                  </a:rPr>
                  <a:t>=</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𝑟</m:t>
                        </m:r>
                        <m:r>
                          <a:rPr lang="es-CL" sz="2000" i="1">
                            <a:solidFill>
                              <a:srgbClr val="0000FF"/>
                            </a:solidFill>
                            <a:latin typeface="Cambria Math" panose="02040503050406030204" pitchFamily="18" charset="0"/>
                          </a:rPr>
                          <m:t> </m:t>
                        </m:r>
                      </m:e>
                    </m:acc>
                  </m:oMath>
                </a14:m>
                <a:r>
                  <a:rPr lang="es-CL" sz="2000" i="1" baseline="-25000" dirty="0">
                    <a:solidFill>
                      <a:srgbClr val="0000FF"/>
                    </a:solidFill>
                    <a:latin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cs typeface="Times New Roman" panose="02020603050405020304" pitchFamily="18" charset="0"/>
                  </a:rPr>
                  <a:t>  ∀ </a:t>
                </a:r>
                <a:r>
                  <a:rPr lang="es-CL" sz="2000" i="1" dirty="0" smtClean="0">
                    <a:solidFill>
                      <a:srgbClr val="0000FF"/>
                    </a:solidFill>
                    <a:latin typeface="Times New Roman" panose="02020603050405020304" pitchFamily="18" charset="0"/>
                    <a:cs typeface="Times New Roman" panose="02020603050405020304" pitchFamily="18" charset="0"/>
                  </a:rPr>
                  <a:t>n, </a:t>
                </a:r>
                <a:r>
                  <a:rPr lang="es-CL" sz="2000" dirty="0" smtClean="0">
                    <a:solidFill>
                      <a:srgbClr val="0000FF"/>
                    </a:solidFill>
                    <a:latin typeface="Times New Roman" panose="02020603050405020304" pitchFamily="18" charset="0"/>
                    <a:cs typeface="Times New Roman" panose="02020603050405020304" pitchFamily="18" charset="0"/>
                  </a:rPr>
                  <a:t>y autovalores  </a:t>
                </a:r>
                <a:r>
                  <a:rPr lang="es-CL" sz="2200" i="1" dirty="0" smtClean="0">
                    <a:solidFill>
                      <a:srgbClr val="0000FF"/>
                    </a:solidFill>
                    <a:latin typeface="Times New Roman" panose="02020603050405020304" pitchFamily="18" charset="0"/>
                    <a:cs typeface="Times New Roman" panose="02020603050405020304" pitchFamily="18" charset="0"/>
                  </a:rPr>
                  <a:t>I</a:t>
                </a:r>
                <a:r>
                  <a:rPr lang="es-CL" sz="2000" dirty="0" smtClean="0">
                    <a:solidFill>
                      <a:srgbClr val="0000FF"/>
                    </a:solidFill>
                    <a:latin typeface="Times New Roman" panose="02020603050405020304" pitchFamily="18" charset="0"/>
                    <a:cs typeface="Times New Roman" panose="02020603050405020304" pitchFamily="18" charset="0"/>
                  </a:rPr>
                  <a:t> = </a:t>
                </a:r>
                <a:r>
                  <a:rPr lang="en-US" sz="2000" dirty="0">
                    <a:solidFill>
                      <a:srgbClr val="0000FF"/>
                    </a:solidFill>
                    <a:sym typeface="Mathematica1" panose="05000502060100000001" pitchFamily="2" charset="2"/>
                  </a:rPr>
                  <a:t> </a:t>
                </a:r>
                <a:r>
                  <a:rPr lang="es-CL" sz="2000" dirty="0" smtClean="0">
                    <a:solidFill>
                      <a:srgbClr val="0000FF"/>
                    </a:solidFill>
                    <a:latin typeface="Times New Roman" panose="02020603050405020304" pitchFamily="18" charset="0"/>
                    <a:cs typeface="Times New Roman" panose="02020603050405020304" pitchFamily="18" charset="0"/>
                  </a:rPr>
                  <a:t>1.</a:t>
                </a:r>
                <a:r>
                  <a:rPr lang="es-CL" dirty="0" smtClean="0">
                    <a:solidFill>
                      <a:srgbClr val="0000FF"/>
                    </a:solidFill>
                    <a:latin typeface="Times New Roman" panose="02020603050405020304" pitchFamily="18" charset="0"/>
                    <a:ea typeface="Times New Roman" panose="02020603050405020304" pitchFamily="18" charset="0"/>
                  </a:rPr>
                  <a:t> </a:t>
                </a:r>
                <a:endParaRPr lang="es-CL" dirty="0"/>
              </a:p>
            </p:txBody>
          </p:sp>
        </mc:Choice>
        <mc:Fallback xmlns="">
          <p:sp>
            <p:nvSpPr>
              <p:cNvPr id="2" name="Rectángulo 1"/>
              <p:cNvSpPr>
                <a:spLocks noRot="1" noChangeAspect="1" noMove="1" noResize="1" noEditPoints="1" noAdjustHandles="1" noChangeArrowheads="1" noChangeShapeType="1" noTextEdit="1"/>
              </p:cNvSpPr>
              <p:nvPr/>
            </p:nvSpPr>
            <p:spPr>
              <a:xfrm>
                <a:off x="184935" y="6099686"/>
                <a:ext cx="11914062" cy="738664"/>
              </a:xfrm>
              <a:prstGeom prst="rect">
                <a:avLst/>
              </a:prstGeom>
              <a:blipFill rotWithShape="0">
                <a:blip r:embed="rId9"/>
                <a:stretch>
                  <a:fillRect l="-512" t="-5785" b="-15702"/>
                </a:stretch>
              </a:blipFill>
            </p:spPr>
            <p:txBody>
              <a:bodyPr/>
              <a:lstStyle/>
              <a:p>
                <a:r>
                  <a:rPr lang="es-CL">
                    <a:noFill/>
                  </a:rPr>
                  <a:t> </a:t>
                </a:r>
              </a:p>
            </p:txBody>
          </p:sp>
        </mc:Fallback>
      </mc:AlternateContent>
    </p:spTree>
    <p:extLst>
      <p:ext uri="{BB962C8B-B14F-4D97-AF65-F5344CB8AC3E}">
        <p14:creationId xmlns:p14="http://schemas.microsoft.com/office/powerpoint/2010/main" val="304634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1" y="1"/>
                <a:ext cx="11938571" cy="718017"/>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Otras simetrías del  Hamiltoniano </a:t>
                </a:r>
                <a14:m>
                  <m:oMath xmlns:m="http://schemas.openxmlformats.org/officeDocument/2006/math">
                    <m:acc>
                      <m:accPr>
                        <m:chr m:val="̌"/>
                        <m:ctrlPr>
                          <a:rPr lang="es-CL" sz="20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es-CL" sz="2000" i="1">
                            <a:solidFill>
                              <a:srgbClr val="0000FF"/>
                            </a:solidFill>
                            <a:latin typeface="Cambria Math" panose="02040503050406030204" pitchFamily="18" charset="0"/>
                            <a:ea typeface="Times New Roman" panose="02020603050405020304" pitchFamily="18" charset="0"/>
                            <a:cs typeface="Times New Roman" panose="02020603050405020304" pitchFamily="18" charset="0"/>
                          </a:rPr>
                          <m:t>𝐻</m:t>
                        </m:r>
                      </m:e>
                    </m:acc>
                  </m:oMath>
                </a14:m>
                <a:r>
                  <a:rPr lang="es-CL" sz="2000" baseline="-25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s-CL" sz="2000" dirty="0" smtClean="0">
                    <a:solidFill>
                      <a:srgbClr val="0000FF"/>
                    </a:solidFill>
                    <a:latin typeface="Times New Roman" panose="02020603050405020304" pitchFamily="18" charset="0"/>
                    <a:cs typeface="Times New Roman" panose="02020603050405020304" pitchFamily="18" charset="0"/>
                  </a:rPr>
                  <a:t>  son las operaciones de intercambio de posiciones. Por ejemplo, para  2 electrones se tiene </a:t>
                </a:r>
                <a:endParaRPr lang="es-CL" sz="2000" dirty="0"/>
              </a:p>
            </p:txBody>
          </p:sp>
        </mc:Choice>
        <mc:Fallback xmlns="">
          <p:sp>
            <p:nvSpPr>
              <p:cNvPr id="4" name="Rectángulo 3"/>
              <p:cNvSpPr>
                <a:spLocks noRot="1" noChangeAspect="1" noMove="1" noResize="1" noEditPoints="1" noAdjustHandles="1" noChangeArrowheads="1" noChangeShapeType="1" noTextEdit="1"/>
              </p:cNvSpPr>
              <p:nvPr/>
            </p:nvSpPr>
            <p:spPr>
              <a:xfrm>
                <a:off x="-1" y="1"/>
                <a:ext cx="11938571" cy="718017"/>
              </a:xfrm>
              <a:prstGeom prst="rect">
                <a:avLst/>
              </a:prstGeom>
              <a:blipFill rotWithShape="0">
                <a:blip r:embed="rId2"/>
                <a:stretch>
                  <a:fillRect l="-511" t="-4237" b="-13559"/>
                </a:stretch>
              </a:blipFill>
            </p:spPr>
            <p:txBody>
              <a:bodyPr/>
              <a:lstStyle/>
              <a:p>
                <a:r>
                  <a:rPr lang="es-CL">
                    <a:noFill/>
                  </a:rPr>
                  <a:t> </a:t>
                </a:r>
              </a:p>
            </p:txBody>
          </p:sp>
        </mc:Fallback>
      </mc:AlternateContent>
      <p:sp>
        <p:nvSpPr>
          <p:cNvPr id="5" name="Rectángulo 4"/>
          <p:cNvSpPr/>
          <p:nvPr/>
        </p:nvSpPr>
        <p:spPr>
          <a:xfrm>
            <a:off x="78768" y="2651973"/>
            <a:ext cx="11859801" cy="1015663"/>
          </a:xfrm>
          <a:prstGeom prst="rect">
            <a:avLst/>
          </a:prstGeom>
        </p:spPr>
        <p:txBody>
          <a:bodyPr wrap="square">
            <a:spAutoFit/>
          </a:bodyPr>
          <a:lstStyle/>
          <a:p>
            <a:r>
              <a:rPr lang="es-CL" sz="2000" u="sng" dirty="0">
                <a:solidFill>
                  <a:srgbClr val="0000FF"/>
                </a:solidFill>
                <a:latin typeface="Times New Roman" panose="02020603050405020304" pitchFamily="18" charset="0"/>
                <a:cs typeface="Times New Roman" panose="02020603050405020304" pitchFamily="18" charset="0"/>
              </a:rPr>
              <a:t>La parte de Spin de la Función de Onda y el “Principio de Pauli</a:t>
            </a:r>
            <a:r>
              <a:rPr lang="es-CL" sz="2000" u="sng" dirty="0" smtClean="0">
                <a:solidFill>
                  <a:srgbClr val="0000FF"/>
                </a:solidFill>
                <a:latin typeface="Times New Roman" panose="02020603050405020304" pitchFamily="18" charset="0"/>
                <a:cs typeface="Times New Roman" panose="02020603050405020304" pitchFamily="18" charset="0"/>
              </a:rPr>
              <a:t>”-</a:t>
            </a:r>
          </a:p>
          <a:p>
            <a:r>
              <a:rPr lang="es-CL" sz="2000" dirty="0" smtClean="0">
                <a:solidFill>
                  <a:srgbClr val="0000FF"/>
                </a:solidFill>
                <a:latin typeface="Times New Roman" panose="02020603050405020304" pitchFamily="18" charset="0"/>
                <a:cs typeface="Times New Roman" panose="02020603050405020304" pitchFamily="18" charset="0"/>
              </a:rPr>
              <a:t>El hecho que los electrones son fermiones exige que para todo par de partículas, ante el intercambio tanto de posiciones como de spines, la función de onda debe cambiar de signo:</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2901808" y="450506"/>
            <a:ext cx="9036762" cy="1462936"/>
          </a:xfrm>
          <a:prstGeom prst="rect">
            <a:avLst/>
          </a:prstGeom>
        </p:spPr>
      </p:pic>
      <p:sp>
        <p:nvSpPr>
          <p:cNvPr id="7" name="Rectángulo 6"/>
          <p:cNvSpPr/>
          <p:nvPr/>
        </p:nvSpPr>
        <p:spPr>
          <a:xfrm>
            <a:off x="0" y="1887146"/>
            <a:ext cx="11938570" cy="727016"/>
          </a:xfrm>
          <a:prstGeom prst="rect">
            <a:avLst/>
          </a:prstGeom>
        </p:spPr>
        <p:txBody>
          <a:bodyPr wrap="square">
            <a:spAutoFit/>
          </a:bodyPr>
          <a:lstStyle/>
          <a:p>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Por ejemplo, en el caso de la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configuración electrónica (</a:t>
            </a:r>
            <a:r>
              <a:rPr lang="es-CL" sz="20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000" baseline="30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al usar las propiedades de los coeficientes de Clebsh-Gordan se tiene </a:t>
            </a:r>
            <a:endParaRPr lang="es-CL" sz="2000" dirty="0"/>
          </a:p>
        </p:txBody>
      </p:sp>
      <p:pic>
        <p:nvPicPr>
          <p:cNvPr id="8" name="Imagen 7"/>
          <p:cNvPicPr>
            <a:picLocks noChangeAspect="1"/>
          </p:cNvPicPr>
          <p:nvPr/>
        </p:nvPicPr>
        <p:blipFill>
          <a:blip r:embed="rId4"/>
          <a:stretch>
            <a:fillRect/>
          </a:stretch>
        </p:blipFill>
        <p:spPr>
          <a:xfrm>
            <a:off x="8029171" y="2292628"/>
            <a:ext cx="3909399" cy="480102"/>
          </a:xfrm>
          <a:prstGeom prst="rect">
            <a:avLst/>
          </a:prstGeom>
        </p:spPr>
      </p:pic>
      <p:pic>
        <p:nvPicPr>
          <p:cNvPr id="9" name="Imagen 8"/>
          <p:cNvPicPr>
            <a:picLocks noChangeAspect="1"/>
          </p:cNvPicPr>
          <p:nvPr/>
        </p:nvPicPr>
        <p:blipFill>
          <a:blip r:embed="rId5"/>
          <a:stretch>
            <a:fillRect/>
          </a:stretch>
        </p:blipFill>
        <p:spPr>
          <a:xfrm>
            <a:off x="5651450" y="3627154"/>
            <a:ext cx="6416596" cy="624894"/>
          </a:xfrm>
          <a:prstGeom prst="rect">
            <a:avLst/>
          </a:prstGeom>
        </p:spPr>
      </p:pic>
      <p:sp>
        <p:nvSpPr>
          <p:cNvPr id="10" name="Rectángulo 9"/>
          <p:cNvSpPr/>
          <p:nvPr/>
        </p:nvSpPr>
        <p:spPr>
          <a:xfrm>
            <a:off x="-1" y="4226512"/>
            <a:ext cx="12192000" cy="1015663"/>
          </a:xfrm>
          <a:prstGeom prst="rect">
            <a:avLst/>
          </a:prstGeom>
        </p:spPr>
        <p:txBody>
          <a:bodyPr wrap="square">
            <a:spAutoFit/>
          </a:bodyPr>
          <a:lstStyle/>
          <a:p>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En el caso de la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configuración (</a:t>
            </a:r>
            <a:r>
              <a:rPr lang="es-CL" sz="20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000" baseline="30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al usar Rels.(IM-10)  y (IM-11) tenemos que:</a:t>
            </a:r>
          </a:p>
          <a:p>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i="1"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L</a:t>
            </a:r>
            <a:r>
              <a:rPr lang="es-CL" sz="20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  par </a:t>
            </a:r>
            <a:r>
              <a:rPr lang="en-US" sz="2000" dirty="0">
                <a:solidFill>
                  <a:srgbClr val="B700FF"/>
                </a:solidFill>
                <a:sym typeface="Mathematica1" panose="05000502060100000001" pitchFamily="2" charset="2"/>
              </a:rPr>
              <a:t> </a:t>
            </a:r>
            <a:r>
              <a:rPr lang="es-CL" sz="20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S</a:t>
            </a:r>
            <a:r>
              <a:rPr lang="es-CL" sz="8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8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smtClean="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0, </a:t>
            </a:r>
            <a:r>
              <a:rPr lang="es-CL" sz="2000" i="1"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L</a:t>
            </a:r>
            <a:r>
              <a:rPr lang="es-CL" sz="20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smtClean="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impar </a:t>
            </a:r>
            <a:r>
              <a:rPr lang="en-US" sz="2000" dirty="0">
                <a:solidFill>
                  <a:srgbClr val="B700FF"/>
                </a:solidFill>
                <a:sym typeface="Mathematica1" panose="05000502060100000001" pitchFamily="2" charset="2"/>
              </a:rPr>
              <a:t> </a:t>
            </a:r>
            <a:r>
              <a:rPr lang="es-CL" sz="20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S</a:t>
            </a:r>
            <a:r>
              <a:rPr lang="es-CL" sz="8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800" dirty="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smtClean="0">
                <a:solidFill>
                  <a:srgbClr val="B700FF"/>
                </a:solidFill>
                <a:latin typeface="Times New Roman" panose="02020603050405020304" pitchFamily="18" charset="0"/>
                <a:ea typeface="Times New Roman" panose="02020603050405020304" pitchFamily="18" charset="0"/>
                <a:cs typeface="Times New Roman" panose="02020603050405020304" pitchFamily="18" charset="0"/>
              </a:rPr>
              <a:t>1.</a:t>
            </a:r>
          </a:p>
          <a:p>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Acá  S es el spin total. En un caso general también el spin tota</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S condiciona el valor del momento angular orbital  L.</a:t>
            </a:r>
          </a:p>
        </p:txBody>
      </p:sp>
      <mc:AlternateContent xmlns:mc="http://schemas.openxmlformats.org/markup-compatibility/2006">
        <mc:Choice xmlns:a14="http://schemas.microsoft.com/office/drawing/2010/main" Requires="a14">
          <p:sp>
            <p:nvSpPr>
              <p:cNvPr id="11" name="Rectángulo 10"/>
              <p:cNvSpPr/>
              <p:nvPr/>
            </p:nvSpPr>
            <p:spPr>
              <a:xfrm>
                <a:off x="0" y="5375745"/>
                <a:ext cx="12092682" cy="1364348"/>
              </a:xfrm>
              <a:prstGeom prst="rect">
                <a:avLst/>
              </a:prstGeom>
            </p:spPr>
            <p:txBody>
              <a:bodyPr wrap="square">
                <a:spAutoFit/>
              </a:bodyPr>
              <a:lstStyle/>
              <a:p>
                <a:r>
                  <a:rPr lang="es-CL" sz="2200" u="sng" dirty="0">
                    <a:solidFill>
                      <a:srgbClr val="0000FF"/>
                    </a:solidFill>
                    <a:latin typeface="Times New Roman" panose="02020603050405020304" pitchFamily="18" charset="0"/>
                    <a:cs typeface="Times New Roman" panose="02020603050405020304" pitchFamily="18" charset="0"/>
                  </a:rPr>
                  <a:t>Spin Total del Estado Fundamental para cualquier  Configuración </a:t>
                </a:r>
                <a:r>
                  <a:rPr lang="es-CL" sz="22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200" i="1"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a:t>
                </a:r>
                <a:r>
                  <a:rPr lang="es-CL" sz="22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200" u="sng"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a:t>
                </a:r>
                <a:r>
                  <a:rPr lang="es-CL" sz="22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200" u="sng" baseline="30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  </a:t>
                </a:r>
                <a:r>
                  <a:rPr lang="es-CL" sz="2200" u="sng"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y  “Primera Regla de Hund”</a:t>
                </a:r>
                <a:r>
                  <a:rPr lang="es-CL" sz="2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Para minimizar la energía de repulsión Coulombiana  </a:t>
                </a:r>
                <a14:m>
                  <m:oMath xmlns:m="http://schemas.openxmlformats.org/officeDocument/2006/math">
                    <m:acc>
                      <m:accPr>
                        <m:chr m:val="̌"/>
                        <m:ctrlPr>
                          <a:rPr lang="es-CL" sz="2000" i="1">
                            <a:solidFill>
                              <a:srgbClr val="0000FF"/>
                            </a:solidFill>
                            <a:latin typeface="Cambria Math" panose="02040503050406030204" pitchFamily="18" charset="0"/>
                          </a:rPr>
                        </m:ctrlPr>
                      </m:accPr>
                      <m:e>
                        <m:r>
                          <m:rPr>
                            <m:sty m:val="p"/>
                          </m:rPr>
                          <a:rPr lang="es-CL" sz="2000">
                            <a:solidFill>
                              <a:srgbClr val="0000FF"/>
                            </a:solidFill>
                            <a:latin typeface="Cambria Math" panose="02040503050406030204" pitchFamily="18" charset="0"/>
                          </a:rPr>
                          <m:t>V</m:t>
                        </m:r>
                      </m:e>
                    </m:acc>
                  </m:oMath>
                </a14:m>
                <a:r>
                  <a:rPr lang="es-CL" sz="2000" baseline="-25000" dirty="0">
                    <a:solidFill>
                      <a:srgbClr val="0000FF"/>
                    </a:solidFill>
                    <a:latin typeface="Times New Roman" panose="02020603050405020304" pitchFamily="18" charset="0"/>
                    <a:cs typeface="Times New Roman" panose="02020603050405020304" pitchFamily="18" charset="0"/>
                  </a:rPr>
                  <a:t>e-e</a:t>
                </a:r>
                <a:r>
                  <a:rPr lang="es-CL" sz="2000" dirty="0">
                    <a:solidFill>
                      <a:srgbClr val="0000FF"/>
                    </a:solidFill>
                    <a:latin typeface="Times New Roman" panose="02020603050405020304" pitchFamily="18" charset="0"/>
                    <a:cs typeface="Times New Roman" panose="02020603050405020304" pitchFamily="18" charset="0"/>
                  </a:rPr>
                  <a:t> conviene elegir una función de estado antisimétrica ante el intercambio de cualquier par de partículas. Ello  se consigue disponiendo los orbitales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(IM-4)  en un “Determinante de Slater”, como se muestra a continuación:</a:t>
                </a:r>
              </a:p>
            </p:txBody>
          </p:sp>
        </mc:Choice>
        <mc:Fallback>
          <p:sp>
            <p:nvSpPr>
              <p:cNvPr id="11" name="Rectángulo 10"/>
              <p:cNvSpPr>
                <a:spLocks noRot="1" noChangeAspect="1" noMove="1" noResize="1" noEditPoints="1" noAdjustHandles="1" noChangeArrowheads="1" noChangeShapeType="1" noTextEdit="1"/>
              </p:cNvSpPr>
              <p:nvPr/>
            </p:nvSpPr>
            <p:spPr>
              <a:xfrm>
                <a:off x="0" y="5375745"/>
                <a:ext cx="12092682" cy="1364348"/>
              </a:xfrm>
              <a:prstGeom prst="rect">
                <a:avLst/>
              </a:prstGeom>
              <a:blipFill rotWithShape="0">
                <a:blip r:embed="rId6"/>
                <a:stretch>
                  <a:fillRect l="-655" t="-3571" r="-403" b="-7143"/>
                </a:stretch>
              </a:blipFill>
            </p:spPr>
            <p:txBody>
              <a:bodyPr/>
              <a:lstStyle/>
              <a:p>
                <a:r>
                  <a:rPr lang="es-CL">
                    <a:noFill/>
                  </a:rPr>
                  <a:t> </a:t>
                </a:r>
              </a:p>
            </p:txBody>
          </p:sp>
        </mc:Fallback>
      </mc:AlternateContent>
    </p:spTree>
    <p:extLst>
      <p:ext uri="{BB962C8B-B14F-4D97-AF65-F5344CB8AC3E}">
        <p14:creationId xmlns:p14="http://schemas.microsoft.com/office/powerpoint/2010/main" val="214955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Rectángulo 3"/>
              <p:cNvSpPr/>
              <p:nvPr/>
            </p:nvSpPr>
            <p:spPr>
              <a:xfrm>
                <a:off x="106046" y="0"/>
                <a:ext cx="12085954" cy="1354217"/>
              </a:xfrm>
              <a:prstGeom prst="rect">
                <a:avLst/>
              </a:prstGeom>
            </p:spPr>
            <p:txBody>
              <a:bodyPr wrap="square">
                <a:spAutoFit/>
              </a:bodyPr>
              <a:lstStyle/>
              <a:p>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Conviene fijar ideas para facilitar la comprensión. Tomemos el caso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 (orbitales </a:t>
                </a:r>
                <a:r>
                  <a:rPr lang="es-CL" sz="2000" i="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configuración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3</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d</a:t>
                </a:r>
                <a:r>
                  <a:rPr lang="es-CL" sz="800" i="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000" baseline="30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Em</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pece</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mos con el primer caso no trivial, N=3; elijamos los valo</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r</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es de </a:t>
                </a:r>
                <a:r>
                  <a:rPr lang="en-US" sz="2000" i="1" dirty="0">
                    <a:solidFill>
                      <a:srgbClr val="0000FF"/>
                    </a:solidFill>
                    <a:latin typeface="Times New Roman" panose="02020603050405020304" pitchFamily="18" charset="0"/>
                    <a:cs typeface="Times New Roman" panose="02020603050405020304" pitchFamily="18" charset="0"/>
                  </a:rPr>
                  <a:t>L</a:t>
                </a:r>
                <a:r>
                  <a:rPr lang="en-US" sz="2000" baseline="-25000" dirty="0">
                    <a:solidFill>
                      <a:srgbClr val="0000FF"/>
                    </a:solidFill>
                    <a:latin typeface="Times New Roman" panose="02020603050405020304" pitchFamily="18" charset="0"/>
                    <a:cs typeface="Times New Roman" panose="02020603050405020304" pitchFamily="18" charset="0"/>
                  </a:rPr>
                  <a:t> z</a:t>
                </a:r>
                <a:r>
                  <a:rPr lang="en-US" sz="2000" baseline="-250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com</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o</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800" i="1" dirty="0">
                    <a:solidFill>
                      <a:srgbClr val="0000FF"/>
                    </a:solidFill>
                    <a:latin typeface="Times New Roman" panose="02020603050405020304" pitchFamily="18" charset="0"/>
                    <a:cs typeface="Times New Roman" panose="02020603050405020304" pitchFamily="18" charset="0"/>
                  </a:rPr>
                  <a:t> </a:t>
                </a:r>
                <a:r>
                  <a:rPr lang="en-US" sz="2000" baseline="-25000" dirty="0">
                    <a:solidFill>
                      <a:srgbClr val="0000FF"/>
                    </a:solidFill>
                    <a:latin typeface="Times New Roman" panose="02020603050405020304" pitchFamily="18" charset="0"/>
                    <a:cs typeface="Times New Roman" panose="02020603050405020304" pitchFamily="18" charset="0"/>
                  </a:rPr>
                  <a:t>1</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es-CL" sz="20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m</a:t>
                </a:r>
                <a:r>
                  <a:rPr lang="en-US" sz="800" i="1" dirty="0">
                    <a:solidFill>
                      <a:srgbClr val="0000FF"/>
                    </a:solidFill>
                    <a:latin typeface="Times New Roman" panose="02020603050405020304" pitchFamily="18" charset="0"/>
                    <a:cs typeface="Times New Roman" panose="02020603050405020304" pitchFamily="18" charset="0"/>
                  </a:rPr>
                  <a:t> </a:t>
                </a:r>
                <a:r>
                  <a:rPr lang="en-US" sz="2000" baseline="-25000" dirty="0" smtClean="0">
                    <a:solidFill>
                      <a:srgbClr val="0000FF"/>
                    </a:solidFill>
                    <a:latin typeface="Times New Roman" panose="02020603050405020304" pitchFamily="18" charset="0"/>
                    <a:cs typeface="Times New Roman" panose="02020603050405020304" pitchFamily="18" charset="0"/>
                  </a:rPr>
                  <a:t>2</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a:t>
                </a:r>
                <a:r>
                  <a:rPr lang="es-CL" sz="2000" i="1"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a:t>
                </a:r>
                <a:r>
                  <a:rPr lang="en-US" sz="800" i="1" dirty="0">
                    <a:solidFill>
                      <a:srgbClr val="0000FF"/>
                    </a:solidFill>
                    <a:latin typeface="Times New Roman" panose="02020603050405020304" pitchFamily="18" charset="0"/>
                    <a:cs typeface="Times New Roman" panose="02020603050405020304" pitchFamily="18" charset="0"/>
                  </a:rPr>
                  <a:t> </a:t>
                </a:r>
                <a:r>
                  <a:rPr lang="en-US" sz="2000" baseline="-25000" dirty="0" smtClean="0">
                    <a:solidFill>
                      <a:srgbClr val="0000FF"/>
                    </a:solidFill>
                    <a:latin typeface="Times New Roman" panose="02020603050405020304" pitchFamily="18" charset="0"/>
                    <a:cs typeface="Times New Roman" panose="02020603050405020304" pitchFamily="18" charset="0"/>
                  </a:rPr>
                  <a:t>3</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0. Entonces la condición de antisimetría ante intercambio de posiciones se consigue introduciendo estas funciones de onda individuales  </a:t>
                </a:r>
                <a:r>
                  <a:rPr lang="en-US" sz="2000" i="1" dirty="0" smtClean="0">
                    <a:solidFill>
                      <a:srgbClr val="0000FF"/>
                    </a:solidFill>
                    <a:latin typeface="Times New Roman" panose="02020603050405020304" pitchFamily="18" charset="0"/>
                    <a:cs typeface="Times New Roman" panose="02020603050405020304" pitchFamily="18" charset="0"/>
                  </a:rPr>
                  <a:t>d</a:t>
                </a:r>
                <a:r>
                  <a:rPr lang="en-US" sz="2000" baseline="-25000" dirty="0">
                    <a:solidFill>
                      <a:srgbClr val="0000FF"/>
                    </a:solidFill>
                    <a:latin typeface="Times New Roman" panose="02020603050405020304" pitchFamily="18" charset="0"/>
                    <a:cs typeface="Times New Roman" panose="02020603050405020304" pitchFamily="18" charset="0"/>
                  </a:rPr>
                  <a:t> 2 </a:t>
                </a:r>
                <a:r>
                  <a:rPr lang="en-US" sz="20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𝑟</m:t>
                        </m:r>
                      </m:e>
                    </m:acc>
                  </m:oMath>
                </a14:m>
                <a:r>
                  <a:rPr lang="en-US" sz="2000" dirty="0" smtClean="0">
                    <a:solidFill>
                      <a:srgbClr val="0000FF"/>
                    </a:solidFill>
                    <a:latin typeface="Times New Roman" panose="02020603050405020304" pitchFamily="18" charset="0"/>
                    <a:cs typeface="Times New Roman" panose="02020603050405020304" pitchFamily="18" charset="0"/>
                  </a:rPr>
                  <a:t>), </a:t>
                </a:r>
                <a:r>
                  <a:rPr lang="en-US" sz="2000" i="1" dirty="0">
                    <a:solidFill>
                      <a:srgbClr val="0000FF"/>
                    </a:solidFill>
                    <a:latin typeface="Times New Roman" panose="02020603050405020304" pitchFamily="18" charset="0"/>
                    <a:cs typeface="Times New Roman" panose="02020603050405020304" pitchFamily="18" charset="0"/>
                  </a:rPr>
                  <a:t>d</a:t>
                </a:r>
                <a:r>
                  <a:rPr lang="en-US" sz="2000" baseline="-25000" dirty="0">
                    <a:solidFill>
                      <a:srgbClr val="0000FF"/>
                    </a:solidFill>
                    <a:latin typeface="Times New Roman" panose="02020603050405020304" pitchFamily="18" charset="0"/>
                    <a:cs typeface="Times New Roman" panose="02020603050405020304" pitchFamily="18" charset="0"/>
                  </a:rPr>
                  <a:t> </a:t>
                </a:r>
                <a:r>
                  <a:rPr lang="en-US" sz="2000" baseline="-25000" dirty="0" smtClean="0">
                    <a:solidFill>
                      <a:srgbClr val="0000FF"/>
                    </a:solidFill>
                    <a:latin typeface="Times New Roman" panose="02020603050405020304" pitchFamily="18" charset="0"/>
                    <a:cs typeface="Times New Roman" panose="02020603050405020304" pitchFamily="18" charset="0"/>
                  </a:rPr>
                  <a:t>1 </a:t>
                </a:r>
                <a:r>
                  <a:rPr lang="en-US" sz="20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𝑟</m:t>
                        </m:r>
                      </m:e>
                    </m:acc>
                  </m:oMath>
                </a14:m>
                <a:r>
                  <a:rPr lang="en-US" sz="2000" dirty="0" smtClean="0">
                    <a:solidFill>
                      <a:srgbClr val="0000FF"/>
                    </a:solidFill>
                    <a:latin typeface="Times New Roman" panose="02020603050405020304" pitchFamily="18" charset="0"/>
                    <a:cs typeface="Times New Roman" panose="02020603050405020304" pitchFamily="18" charset="0"/>
                  </a:rPr>
                  <a:t>), </a:t>
                </a:r>
                <a:r>
                  <a:rPr lang="en-US" sz="2000" i="1" dirty="0">
                    <a:solidFill>
                      <a:srgbClr val="0000FF"/>
                    </a:solidFill>
                    <a:latin typeface="Times New Roman" panose="02020603050405020304" pitchFamily="18" charset="0"/>
                    <a:cs typeface="Times New Roman" panose="02020603050405020304" pitchFamily="18" charset="0"/>
                  </a:rPr>
                  <a:t>d</a:t>
                </a:r>
                <a:r>
                  <a:rPr lang="en-US" sz="2000" baseline="-25000" dirty="0">
                    <a:solidFill>
                      <a:srgbClr val="0000FF"/>
                    </a:solidFill>
                    <a:latin typeface="Times New Roman" panose="02020603050405020304" pitchFamily="18" charset="0"/>
                    <a:cs typeface="Times New Roman" panose="02020603050405020304" pitchFamily="18" charset="0"/>
                  </a:rPr>
                  <a:t> </a:t>
                </a:r>
                <a:r>
                  <a:rPr lang="en-US" sz="2000" baseline="-25000" dirty="0" smtClean="0">
                    <a:solidFill>
                      <a:srgbClr val="0000FF"/>
                    </a:solidFill>
                    <a:latin typeface="Times New Roman" panose="02020603050405020304" pitchFamily="18" charset="0"/>
                    <a:cs typeface="Times New Roman" panose="02020603050405020304" pitchFamily="18" charset="0"/>
                  </a:rPr>
                  <a:t>0 </a:t>
                </a:r>
                <a:r>
                  <a:rPr lang="en-US" sz="2000" dirty="0">
                    <a:solidFill>
                      <a:srgbClr val="0000FF"/>
                    </a:solidFill>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𝑟</m:t>
                        </m:r>
                      </m:e>
                    </m:acc>
                  </m:oMath>
                </a14:m>
                <a:r>
                  <a:rPr lang="en-US" sz="2000" dirty="0" smtClean="0">
                    <a:solidFill>
                      <a:srgbClr val="0000FF"/>
                    </a:solidFill>
                    <a:latin typeface="Times New Roman" panose="02020603050405020304" pitchFamily="18" charset="0"/>
                    <a:cs typeface="Times New Roman" panose="02020603050405020304" pitchFamily="18" charset="0"/>
                  </a:rPr>
                  <a:t>)  en el “Determinante de Slater”</a:t>
                </a:r>
                <a:endParaRPr lang="es-CL" sz="2000" dirty="0">
                  <a:solidFill>
                    <a:srgbClr val="0000FF"/>
                  </a:solidFill>
                  <a:latin typeface="Times New Roman" panose="02020603050405020304" pitchFamily="18" charset="0"/>
                  <a:cs typeface="Times New Roman" panose="02020603050405020304" pitchFamily="18" charset="0"/>
                </a:endParaRPr>
              </a:p>
            </p:txBody>
          </p:sp>
        </mc:Choice>
        <mc:Fallback>
          <p:sp>
            <p:nvSpPr>
              <p:cNvPr id="4" name="Rectángulo 3"/>
              <p:cNvSpPr>
                <a:spLocks noRot="1" noChangeAspect="1" noMove="1" noResize="1" noEditPoints="1" noAdjustHandles="1" noChangeArrowheads="1" noChangeShapeType="1" noTextEdit="1"/>
              </p:cNvSpPr>
              <p:nvPr/>
            </p:nvSpPr>
            <p:spPr>
              <a:xfrm>
                <a:off x="106046" y="0"/>
                <a:ext cx="12085954" cy="1354217"/>
              </a:xfrm>
              <a:prstGeom prst="rect">
                <a:avLst/>
              </a:prstGeom>
              <a:blipFill rotWithShape="0">
                <a:blip r:embed="rId2"/>
                <a:stretch>
                  <a:fillRect l="-504" t="-2703" r="-756" b="-4955"/>
                </a:stretch>
              </a:blipFill>
            </p:spPr>
            <p:txBody>
              <a:bodyPr/>
              <a:lstStyle/>
              <a:p>
                <a:r>
                  <a:rPr lang="es-CL">
                    <a:noFill/>
                  </a:rPr>
                  <a:t> </a:t>
                </a:r>
              </a:p>
            </p:txBody>
          </p:sp>
        </mc:Fallback>
      </mc:AlternateContent>
      <p:pic>
        <p:nvPicPr>
          <p:cNvPr id="7" name="Imagen 6"/>
          <p:cNvPicPr>
            <a:picLocks noChangeAspect="1"/>
          </p:cNvPicPr>
          <p:nvPr/>
        </p:nvPicPr>
        <p:blipFill>
          <a:blip r:embed="rId3"/>
          <a:stretch>
            <a:fillRect/>
          </a:stretch>
        </p:blipFill>
        <p:spPr>
          <a:xfrm>
            <a:off x="2414427" y="1393014"/>
            <a:ext cx="9993330" cy="3413360"/>
          </a:xfrm>
          <a:prstGeom prst="rect">
            <a:avLst/>
          </a:prstGeom>
        </p:spPr>
      </p:pic>
      <p:sp>
        <p:nvSpPr>
          <p:cNvPr id="8" name="Rectángulo 7"/>
          <p:cNvSpPr/>
          <p:nvPr/>
        </p:nvSpPr>
        <p:spPr>
          <a:xfrm>
            <a:off x="197665" y="5030464"/>
            <a:ext cx="3079791" cy="400110"/>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Es importante destacar que:</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4"/>
          <a:stretch>
            <a:fillRect/>
          </a:stretch>
        </p:blipFill>
        <p:spPr>
          <a:xfrm>
            <a:off x="4670408" y="4767577"/>
            <a:ext cx="7521592" cy="662997"/>
          </a:xfrm>
          <a:prstGeom prst="rect">
            <a:avLst/>
          </a:prstGeom>
        </p:spPr>
      </p:pic>
      <p:sp>
        <p:nvSpPr>
          <p:cNvPr id="5" name="Rectángulo 4"/>
          <p:cNvSpPr/>
          <p:nvPr/>
        </p:nvSpPr>
        <p:spPr>
          <a:xfrm>
            <a:off x="106046" y="5454608"/>
            <a:ext cx="11996911" cy="1323439"/>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De hecho, en tal límite se igualan dos </a:t>
            </a:r>
            <a:r>
              <a:rPr lang="es-CL" sz="2000" dirty="0" smtClean="0">
                <a:solidFill>
                  <a:srgbClr val="0000FF"/>
                </a:solidFill>
                <a:latin typeface="Times New Roman" panose="02020603050405020304" pitchFamily="18" charset="0"/>
                <a:cs typeface="Times New Roman" panose="02020603050405020304" pitchFamily="18" charset="0"/>
              </a:rPr>
              <a:t>filas del “Determinante de Slater”. </a:t>
            </a:r>
            <a:r>
              <a:rPr lang="es-CL" sz="2000" dirty="0">
                <a:solidFill>
                  <a:srgbClr val="0000FF"/>
                </a:solidFill>
                <a:latin typeface="Times New Roman" panose="02020603050405020304" pitchFamily="18" charset="0"/>
                <a:cs typeface="Times New Roman" panose="02020603050405020304" pitchFamily="18" charset="0"/>
              </a:rPr>
              <a:t>Esta última relación nos indica que </a:t>
            </a:r>
            <a:r>
              <a:rPr lang="es-CL" sz="2000" dirty="0" smtClean="0">
                <a:solidFill>
                  <a:srgbClr val="0000FF"/>
                </a:solidFill>
                <a:latin typeface="Times New Roman" panose="02020603050405020304" pitchFamily="18" charset="0"/>
                <a:cs typeface="Times New Roman" panose="02020603050405020304" pitchFamily="18" charset="0"/>
              </a:rPr>
              <a:t>el promedio de la repulsión Coulombiana electrón-electrón debe ser pequeño, y por ende, acá tenemos un buen candidato para el Estado Base; por cierto que debemos comparar con otros “candidatos” que también cumplan esta condición.</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2340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1919" y="5556795"/>
            <a:ext cx="12120081" cy="738664"/>
          </a:xfrm>
          <a:prstGeom prst="rect">
            <a:avLst/>
          </a:prstGeom>
        </p:spPr>
        <p:txBody>
          <a:bodyPr wrap="square">
            <a:spAutoFit/>
          </a:bodyPr>
          <a:lstStyle/>
          <a:p>
            <a:r>
              <a:rPr lang="es-CL" sz="20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ARREGLAR ESTO: </a:t>
            </a:r>
            <a:r>
              <a:rPr lang="es-CL" sz="200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Persiste </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el cumplimiento de  Rel. (IM-12)</a:t>
            </a:r>
            <a:r>
              <a:rPr lang="es-CL" sz="1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al tomar otros valores de la componente </a:t>
            </a:r>
            <a:r>
              <a:rPr lang="es-CL" sz="2200"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z</a:t>
            </a:r>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del spin, pues el operador de bajada del spin total es invariante ante el intercambio de partículas; de hecho tenemos  </a:t>
            </a:r>
            <a:endParaRPr lang="es-CL" sz="2000" dirty="0"/>
          </a:p>
        </p:txBody>
      </p:sp>
      <p:sp>
        <p:nvSpPr>
          <p:cNvPr id="5" name="Rectángulo 4"/>
          <p:cNvSpPr/>
          <p:nvPr/>
        </p:nvSpPr>
        <p:spPr>
          <a:xfrm>
            <a:off x="0" y="140482"/>
            <a:ext cx="9010436" cy="400110"/>
          </a:xfrm>
          <a:prstGeom prst="rect">
            <a:avLst/>
          </a:prstGeom>
        </p:spPr>
        <p:txBody>
          <a:bodyPr wrap="square">
            <a:spAutoFit/>
          </a:bodyPr>
          <a:lstStyle/>
          <a:p>
            <a:r>
              <a:rPr lang="es-CL" sz="2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Una elección natural para la parte de spin, que debe cumplir (IM-12)c,  es</a:t>
            </a:r>
            <a:endParaRPr lang="es-CL" sz="2000" dirty="0"/>
          </a:p>
        </p:txBody>
      </p:sp>
      <p:pic>
        <p:nvPicPr>
          <p:cNvPr id="6" name="Imagen 5"/>
          <p:cNvPicPr>
            <a:picLocks noChangeAspect="1"/>
          </p:cNvPicPr>
          <p:nvPr/>
        </p:nvPicPr>
        <p:blipFill>
          <a:blip r:embed="rId2"/>
          <a:stretch>
            <a:fillRect/>
          </a:stretch>
        </p:blipFill>
        <p:spPr>
          <a:xfrm>
            <a:off x="3869049" y="653608"/>
            <a:ext cx="7597798" cy="701101"/>
          </a:xfrm>
          <a:prstGeom prst="rect">
            <a:avLst/>
          </a:prstGeom>
        </p:spPr>
      </p:pic>
    </p:spTree>
    <p:extLst>
      <p:ext uri="{BB962C8B-B14F-4D97-AF65-F5344CB8AC3E}">
        <p14:creationId xmlns:p14="http://schemas.microsoft.com/office/powerpoint/2010/main" val="34970394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4041936" y="0"/>
            <a:ext cx="7971211" cy="2278577"/>
          </a:xfrm>
          <a:prstGeom prst="rect">
            <a:avLst/>
          </a:prstGeom>
        </p:spPr>
      </p:pic>
      <p:sp>
        <p:nvSpPr>
          <p:cNvPr id="5" name="CuadroTexto 4"/>
          <p:cNvSpPr txBox="1"/>
          <p:nvPr/>
        </p:nvSpPr>
        <p:spPr>
          <a:xfrm>
            <a:off x="205482" y="2278577"/>
            <a:ext cx="11725471" cy="1015663"/>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En este caso de 3 electrones, el spin total puede tomar los valores </a:t>
            </a:r>
            <a:r>
              <a:rPr lang="en-US" sz="2000" dirty="0">
                <a:solidFill>
                  <a:srgbClr val="0000FF"/>
                </a:solidFill>
                <a:latin typeface="Times New Roman" panose="02020603050405020304" pitchFamily="18" charset="0"/>
                <a:cs typeface="Times New Roman" panose="02020603050405020304" pitchFamily="18" charset="0"/>
              </a:rPr>
              <a:t>S= 1</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000" dirty="0">
                <a:solidFill>
                  <a:srgbClr val="0000FF"/>
                </a:solidFill>
                <a:latin typeface="Times New Roman" panose="02020603050405020304" pitchFamily="18" charset="0"/>
                <a:cs typeface="Times New Roman" panose="02020603050405020304" pitchFamily="18" charset="0"/>
              </a:rPr>
              <a:t>2, 3</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000" dirty="0">
                <a:solidFill>
                  <a:srgbClr val="0000FF"/>
                </a:solidFill>
                <a:latin typeface="Times New Roman" panose="02020603050405020304" pitchFamily="18" charset="0"/>
                <a:cs typeface="Times New Roman" panose="02020603050405020304" pitchFamily="18" charset="0"/>
              </a:rPr>
              <a:t>2. </a:t>
            </a:r>
            <a:r>
              <a:rPr lang="es-CL" sz="2000" dirty="0" smtClean="0">
                <a:solidFill>
                  <a:srgbClr val="0000FF"/>
                </a:solidFill>
                <a:latin typeface="Times New Roman" panose="02020603050405020304" pitchFamily="18" charset="0"/>
                <a:cs typeface="Times New Roman" panose="02020603050405020304" pitchFamily="18" charset="0"/>
              </a:rPr>
              <a:t>Pero</a:t>
            </a:r>
            <a:r>
              <a:rPr lang="en-US" sz="20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sólo</a:t>
            </a:r>
            <a:r>
              <a:rPr lang="en-US" sz="2000" dirty="0" smtClean="0">
                <a:solidFill>
                  <a:srgbClr val="0000FF"/>
                </a:solidFill>
                <a:latin typeface="Times New Roman" panose="02020603050405020304" pitchFamily="18" charset="0"/>
                <a:cs typeface="Times New Roman" panose="02020603050405020304" pitchFamily="18" charset="0"/>
              </a:rPr>
              <a:t> </a:t>
            </a:r>
            <a:r>
              <a:rPr lang="en-US" sz="2000" dirty="0">
                <a:solidFill>
                  <a:srgbClr val="0000FF"/>
                </a:solidFill>
                <a:latin typeface="Times New Roman" panose="02020603050405020304" pitchFamily="18" charset="0"/>
                <a:cs typeface="Times New Roman" panose="02020603050405020304" pitchFamily="18" charset="0"/>
              </a:rPr>
              <a:t>S= 3</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000" dirty="0">
                <a:solidFill>
                  <a:srgbClr val="0000FF"/>
                </a:solidFill>
                <a:latin typeface="Times New Roman" panose="02020603050405020304" pitchFamily="18" charset="0"/>
                <a:cs typeface="Times New Roman" panose="02020603050405020304" pitchFamily="18" charset="0"/>
              </a:rPr>
              <a:t>2</a:t>
            </a:r>
            <a:r>
              <a:rPr lang="en-US" sz="20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tiene</a:t>
            </a:r>
            <a:r>
              <a:rPr lang="en-US" sz="2000" dirty="0" smtClean="0">
                <a:solidFill>
                  <a:srgbClr val="0000FF"/>
                </a:solidFill>
                <a:latin typeface="Times New Roman" panose="02020603050405020304" pitchFamily="18" charset="0"/>
                <a:cs typeface="Times New Roman" panose="02020603050405020304" pitchFamily="18" charset="0"/>
              </a:rPr>
              <a:t> autovalor +1 ante el</a:t>
            </a:r>
            <a:r>
              <a:rPr lang="es-CL" sz="2000" dirty="0" smtClean="0">
                <a:solidFill>
                  <a:srgbClr val="0000FF"/>
                </a:solidFill>
                <a:latin typeface="Times New Roman" panose="02020603050405020304" pitchFamily="18" charset="0"/>
                <a:cs typeface="Times New Roman" panose="02020603050405020304" pitchFamily="18" charset="0"/>
              </a:rPr>
              <a:t> intercambio</a:t>
            </a:r>
            <a:r>
              <a:rPr lang="en-US" sz="2000" dirty="0" smtClean="0">
                <a:solidFill>
                  <a:srgbClr val="0000FF"/>
                </a:solidFill>
                <a:latin typeface="Times New Roman" panose="02020603050405020304" pitchFamily="18" charset="0"/>
                <a:cs typeface="Times New Roman" panose="02020603050405020304" pitchFamily="18" charset="0"/>
              </a:rPr>
              <a:t> de </a:t>
            </a:r>
            <a:r>
              <a:rPr lang="es-CL" sz="2000" dirty="0" smtClean="0">
                <a:solidFill>
                  <a:srgbClr val="0000FF"/>
                </a:solidFill>
                <a:latin typeface="Times New Roman" panose="02020603050405020304" pitchFamily="18" charset="0"/>
                <a:cs typeface="Times New Roman" panose="02020603050405020304" pitchFamily="18" charset="0"/>
              </a:rPr>
              <a:t>partículas. </a:t>
            </a:r>
            <a:r>
              <a:rPr lang="es-CL" sz="2000" dirty="0">
                <a:solidFill>
                  <a:srgbClr val="0000FF"/>
                </a:solidFill>
                <a:latin typeface="Times New Roman" panose="02020603050405020304" pitchFamily="18" charset="0"/>
                <a:cs typeface="Times New Roman" panose="02020603050405020304" pitchFamily="18" charset="0"/>
              </a:rPr>
              <a:t>Mostremos otros ejemplos sobre la construcción de la función de onda espacial mediante un “Determinante de Slater</a:t>
            </a:r>
            <a:r>
              <a:rPr lang="es-CL" sz="2000" dirty="0" smtClean="0">
                <a:solidFill>
                  <a:srgbClr val="0000FF"/>
                </a:solidFill>
                <a:latin typeface="Times New Roman" panose="02020603050405020304" pitchFamily="18" charset="0"/>
                <a:cs typeface="Times New Roman" panose="02020603050405020304" pitchFamily="18" charset="0"/>
              </a:rPr>
              <a:t>”:</a:t>
            </a:r>
            <a:r>
              <a:rPr lang="en-US" sz="2000" dirty="0" smtClean="0">
                <a:solidFill>
                  <a:srgbClr val="0000FF"/>
                </a:solidFill>
                <a:latin typeface="Times New Roman" panose="02020603050405020304" pitchFamily="18" charset="0"/>
                <a:cs typeface="Times New Roman" panose="02020603050405020304" pitchFamily="18" charset="0"/>
              </a:rPr>
              <a:t>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3"/>
          <a:stretch>
            <a:fillRect/>
          </a:stretch>
        </p:blipFill>
        <p:spPr>
          <a:xfrm>
            <a:off x="5017381" y="4038949"/>
            <a:ext cx="6995766" cy="1036410"/>
          </a:xfrm>
          <a:prstGeom prst="rect">
            <a:avLst/>
          </a:prstGeom>
        </p:spPr>
      </p:pic>
      <p:sp>
        <p:nvSpPr>
          <p:cNvPr id="13" name="CuadroTexto 12"/>
          <p:cNvSpPr txBox="1"/>
          <p:nvPr/>
        </p:nvSpPr>
        <p:spPr>
          <a:xfrm>
            <a:off x="27012" y="5132471"/>
            <a:ext cx="12082409" cy="1661993"/>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Para (3 </a:t>
            </a:r>
            <a:r>
              <a:rPr lang="es-CL" sz="2000" i="1" dirty="0">
                <a:solidFill>
                  <a:srgbClr val="0000FF"/>
                </a:solidFill>
                <a:latin typeface="Times New Roman" panose="02020603050405020304" pitchFamily="18" charset="0"/>
                <a:cs typeface="Times New Roman" panose="02020603050405020304" pitchFamily="18" charset="0"/>
              </a:rPr>
              <a:t>d</a:t>
            </a:r>
            <a:r>
              <a:rPr lang="es-CL" sz="2000" dirty="0">
                <a:solidFill>
                  <a:srgbClr val="0000FF"/>
                </a:solidFill>
                <a:latin typeface="Times New Roman" panose="02020603050405020304" pitchFamily="18" charset="0"/>
                <a:cs typeface="Times New Roman" panose="02020603050405020304" pitchFamily="18" charset="0"/>
              </a:rPr>
              <a:t> )</a:t>
            </a:r>
            <a:r>
              <a:rPr lang="es-CL" sz="2000" baseline="30000" dirty="0">
                <a:solidFill>
                  <a:srgbClr val="0000FF"/>
                </a:solidFill>
                <a:latin typeface="Times New Roman" panose="02020603050405020304" pitchFamily="18" charset="0"/>
                <a:cs typeface="Times New Roman" panose="02020603050405020304" pitchFamily="18" charset="0"/>
              </a:rPr>
              <a:t> 6 </a:t>
            </a:r>
            <a:r>
              <a:rPr lang="es-CL" sz="2000" dirty="0">
                <a:solidFill>
                  <a:srgbClr val="0000FF"/>
                </a:solidFill>
                <a:latin typeface="Times New Roman" panose="02020603050405020304" pitchFamily="18" charset="0"/>
                <a:cs typeface="Times New Roman" panose="02020603050405020304" pitchFamily="18" charset="0"/>
              </a:rPr>
              <a:t>  o mayor número de electrones</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es imposible construir determinantes de Slater puramente con la parte espacial, pues aparecería repetida una función </a:t>
            </a:r>
            <a:r>
              <a:rPr lang="es-CL" sz="2000" i="1" dirty="0">
                <a:solidFill>
                  <a:srgbClr val="0000FF"/>
                </a:solidFill>
                <a:latin typeface="Times New Roman" panose="02020603050405020304" pitchFamily="18" charset="0"/>
                <a:cs typeface="Times New Roman" panose="02020603050405020304" pitchFamily="18" charset="0"/>
              </a:rPr>
              <a:t>d</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i="1" baseline="-25000" dirty="0">
                <a:solidFill>
                  <a:srgbClr val="0000FF"/>
                </a:solidFill>
                <a:latin typeface="Times New Roman" panose="02020603050405020304" pitchFamily="18" charset="0"/>
                <a:cs typeface="Times New Roman" panose="02020603050405020304" pitchFamily="18" charset="0"/>
              </a:rPr>
              <a:t>m</a:t>
            </a:r>
            <a:r>
              <a:rPr lang="es-CL" sz="2000" dirty="0">
                <a:solidFill>
                  <a:srgbClr val="0000FF"/>
                </a:solidFill>
                <a:latin typeface="Times New Roman" panose="02020603050405020304" pitchFamily="18" charset="0"/>
                <a:cs typeface="Times New Roman" panose="02020603050405020304" pitchFamily="18" charset="0"/>
              </a:rPr>
              <a:t>. Ello igualaría dos columnas, y por ende, se anularía idénticamente la función de estado</a:t>
            </a:r>
            <a:r>
              <a:rPr lang="es-CL" sz="2000" dirty="0" smtClean="0">
                <a:solidFill>
                  <a:srgbClr val="0000FF"/>
                </a:solidFill>
                <a:latin typeface="Times New Roman" panose="02020603050405020304" pitchFamily="18" charset="0"/>
                <a:cs typeface="Times New Roman" panose="02020603050405020304" pitchFamily="18" charset="0"/>
              </a:rPr>
              <a:t>. Este problema se presenta siempre que el número de electrones sobrepasa la condición de “Capa Semi-llena”,  N &gt; </a:t>
            </a:r>
            <a:r>
              <a:rPr lang="es-CL" sz="2000" dirty="0">
                <a:solidFill>
                  <a:srgbClr val="0000FF"/>
                </a:solidFill>
                <a:latin typeface="Times New Roman" panose="02020603050405020304" pitchFamily="18" charset="0"/>
                <a:cs typeface="Times New Roman" panose="02020603050405020304" pitchFamily="18" charset="0"/>
              </a:rPr>
              <a:t>2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 </a:t>
            </a:r>
            <a:r>
              <a:rPr lang="es-CL" sz="2000" dirty="0">
                <a:solidFill>
                  <a:srgbClr val="0000FF"/>
                </a:solidFill>
                <a:latin typeface="Times New Roman" panose="02020603050405020304" pitchFamily="18" charset="0"/>
                <a:cs typeface="Times New Roman" panose="02020603050405020304" pitchFamily="18" charset="0"/>
              </a:rPr>
              <a:t>+1</a:t>
            </a:r>
            <a:r>
              <a:rPr lang="es-CL" sz="2000" dirty="0" smtClean="0">
                <a:solidFill>
                  <a:srgbClr val="0000FF"/>
                </a:solidFill>
                <a:latin typeface="Times New Roman" panose="02020603050405020304" pitchFamily="18" charset="0"/>
                <a:cs typeface="Times New Roman" panose="02020603050405020304" pitchFamily="18" charset="0"/>
              </a:rPr>
              <a:t>. Sin entrar en detalles, sólo diremos que en este último caso el análisis puede hacerse considerando el número de huecos </a:t>
            </a:r>
            <a:r>
              <a:rPr lang="es-CL" sz="2000" dirty="0">
                <a:solidFill>
                  <a:srgbClr val="0000FF"/>
                </a:solidFill>
                <a:latin typeface="Times New Roman" panose="02020603050405020304" pitchFamily="18" charset="0"/>
                <a:cs typeface="Times New Roman" panose="02020603050405020304" pitchFamily="18" charset="0"/>
              </a:rPr>
              <a:t>Ñ </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2(2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 </a:t>
            </a:r>
            <a:r>
              <a:rPr lang="es-CL" sz="2000" dirty="0">
                <a:solidFill>
                  <a:srgbClr val="0000FF"/>
                </a:solidFill>
                <a:latin typeface="Times New Roman" panose="02020603050405020304" pitchFamily="18" charset="0"/>
                <a:cs typeface="Times New Roman" panose="02020603050405020304" pitchFamily="18" charset="0"/>
              </a:rPr>
              <a:t>+1</a:t>
            </a:r>
            <a:r>
              <a:rPr lang="es-CL" sz="2000" dirty="0" smtClean="0">
                <a:solidFill>
                  <a:srgbClr val="0000FF"/>
                </a:solidFill>
                <a:latin typeface="Times New Roman" panose="02020603050405020304" pitchFamily="18" charset="0"/>
                <a:cs typeface="Times New Roman" panose="02020603050405020304" pitchFamily="18" charset="0"/>
              </a:rPr>
              <a:t>)</a:t>
            </a:r>
            <a:r>
              <a:rPr lang="en-US" sz="2000" dirty="0" smtClean="0">
                <a:sym typeface="Mathematica1" panose="05000502060100000001" pitchFamily="2" charset="2"/>
              </a:rPr>
              <a:t> </a:t>
            </a:r>
            <a:r>
              <a:rPr lang="en-US" sz="2000" dirty="0">
                <a:sym typeface="Mathematica1" panose="05000502060100000001" pitchFamily="2" charset="2"/>
              </a:rPr>
              <a:t> </a:t>
            </a:r>
            <a:r>
              <a:rPr lang="es-CL" sz="2000" dirty="0" smtClean="0">
                <a:solidFill>
                  <a:srgbClr val="0000FF"/>
                </a:solidFill>
                <a:latin typeface="Times New Roman" panose="02020603050405020304" pitchFamily="18" charset="0"/>
                <a:cs typeface="Times New Roman" panose="02020603050405020304" pitchFamily="18" charset="0"/>
              </a:rPr>
              <a:t>N,  con </a:t>
            </a:r>
            <a:r>
              <a:rPr lang="es-CL" sz="2000" dirty="0">
                <a:solidFill>
                  <a:srgbClr val="0000FF"/>
                </a:solidFill>
                <a:latin typeface="Times New Roman" panose="02020603050405020304" pitchFamily="18" charset="0"/>
                <a:cs typeface="Times New Roman" panose="02020603050405020304" pitchFamily="18" charset="0"/>
              </a:rPr>
              <a:t>Ñ </a:t>
            </a:r>
            <a:r>
              <a:rPr lang="en-US" sz="2200" dirty="0">
                <a:solidFill>
                  <a:srgbClr val="0000FF"/>
                </a:solidFill>
                <a:sym typeface="Mathematica1" panose="05000502060100000001" pitchFamily="2" charset="2"/>
              </a:rPr>
              <a:t></a:t>
            </a:r>
            <a:r>
              <a:rPr lang="en-US" sz="2000" dirty="0">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rPr>
              <a:t>2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 </a:t>
            </a:r>
            <a:r>
              <a:rPr lang="es-CL" sz="2000" dirty="0">
                <a:solidFill>
                  <a:srgbClr val="0000FF"/>
                </a:solidFill>
                <a:latin typeface="Times New Roman" panose="02020603050405020304" pitchFamily="18" charset="0"/>
                <a:cs typeface="Times New Roman" panose="02020603050405020304" pitchFamily="18" charset="0"/>
              </a:rPr>
              <a:t>+1</a:t>
            </a:r>
            <a:r>
              <a:rPr lang="es-CL" sz="2000" dirty="0" smtClean="0">
                <a:solidFill>
                  <a:srgbClr val="0000FF"/>
                </a:solidFill>
                <a:latin typeface="Times New Roman" panose="02020603050405020304" pitchFamily="18" charset="0"/>
                <a:cs typeface="Times New Roman" panose="02020603050405020304" pitchFamily="18" charset="0"/>
              </a:rPr>
              <a:t>.</a:t>
            </a:r>
            <a:endParaRPr lang="es-CL" dirty="0"/>
          </a:p>
        </p:txBody>
      </p:sp>
      <p:pic>
        <p:nvPicPr>
          <p:cNvPr id="14" name="Imagen 13"/>
          <p:cNvPicPr>
            <a:picLocks noChangeAspect="1"/>
          </p:cNvPicPr>
          <p:nvPr/>
        </p:nvPicPr>
        <p:blipFill>
          <a:blip r:embed="rId4"/>
          <a:stretch>
            <a:fillRect/>
          </a:stretch>
        </p:blipFill>
        <p:spPr>
          <a:xfrm>
            <a:off x="4415348" y="2937807"/>
            <a:ext cx="7224386" cy="1044030"/>
          </a:xfrm>
          <a:prstGeom prst="rect">
            <a:avLst/>
          </a:prstGeom>
        </p:spPr>
      </p:pic>
    </p:spTree>
    <p:extLst>
      <p:ext uri="{BB962C8B-B14F-4D97-AF65-F5344CB8AC3E}">
        <p14:creationId xmlns:p14="http://schemas.microsoft.com/office/powerpoint/2010/main" val="29397375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2207576"/>
            <a:ext cx="12192000" cy="1354217"/>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Acorde a lo visto anteriormente, </a:t>
            </a:r>
            <a:r>
              <a:rPr lang="es-CL" sz="2000" dirty="0">
                <a:solidFill>
                  <a:srgbClr val="0000FF"/>
                </a:solidFill>
                <a:latin typeface="Times New Roman" panose="02020603050405020304" pitchFamily="18" charset="0"/>
                <a:cs typeface="Times New Roman" panose="02020603050405020304" pitchFamily="18" charset="0"/>
              </a:rPr>
              <a:t>para un número de electrones N </a:t>
            </a:r>
            <a:r>
              <a:rPr lang="en-US" sz="2200" dirty="0">
                <a:solidFill>
                  <a:srgbClr val="0000FF"/>
                </a:solidFill>
                <a:sym typeface="Mathematica1" panose="05000502060100000001" pitchFamily="2" charset="2"/>
              </a:rPr>
              <a:t></a:t>
            </a:r>
            <a:r>
              <a:rPr lang="en-US" sz="2000" dirty="0">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rPr>
              <a:t>2 </a:t>
            </a:r>
            <a:r>
              <a:rPr lang="es-CL" sz="2000" dirty="0">
                <a:solidFill>
                  <a:srgbClr val="0000FF"/>
                </a:solidFill>
                <a:latin typeface="Cambria Math" panose="02040503050406030204" pitchFamily="18" charset="0"/>
                <a:ea typeface="Calibri" panose="020F0502020204030204" pitchFamily="34" charset="0"/>
                <a:cs typeface="Times New Roman" panose="02020603050405020304" pitchFamily="18" charset="0"/>
              </a:rPr>
              <a:t>𝓁 </a:t>
            </a:r>
            <a:r>
              <a:rPr lang="es-CL" sz="2000" dirty="0">
                <a:solidFill>
                  <a:srgbClr val="0000FF"/>
                </a:solidFill>
                <a:latin typeface="Times New Roman" panose="02020603050405020304" pitchFamily="18" charset="0"/>
                <a:cs typeface="Times New Roman" panose="02020603050405020304" pitchFamily="18" charset="0"/>
              </a:rPr>
              <a:t>+1</a:t>
            </a:r>
            <a:r>
              <a:rPr lang="es-CL" sz="2000" dirty="0" smtClean="0">
                <a:solidFill>
                  <a:srgbClr val="0000FF"/>
                </a:solidFill>
                <a:latin typeface="Times New Roman" panose="02020603050405020304" pitchFamily="18" charset="0"/>
                <a:cs typeface="Times New Roman" panose="02020603050405020304" pitchFamily="18" charset="0"/>
              </a:rPr>
              <a:t>, la función de onda espacial puede construirse totalmente antisimétrica al intercambio de partículas. Entonces la parte de Spin de la función de onda (que debe elegirse totalmente simétrica para cumplir el “Principio de Pauli”) posee spin máximo, </a:t>
            </a:r>
            <a:r>
              <a:rPr lang="en-US" sz="2000" dirty="0" smtClean="0">
                <a:solidFill>
                  <a:srgbClr val="0000FF"/>
                </a:solidFill>
                <a:latin typeface="Times New Roman" panose="02020603050405020304" pitchFamily="18" charset="0"/>
                <a:cs typeface="Times New Roman" panose="02020603050405020304" pitchFamily="18" charset="0"/>
              </a:rPr>
              <a:t>S</a:t>
            </a:r>
            <a:r>
              <a:rPr lang="en-US" sz="2000" dirty="0">
                <a:solidFill>
                  <a:srgbClr val="0000FF"/>
                </a:solidFill>
                <a:latin typeface="Times New Roman" panose="02020603050405020304" pitchFamily="18" charset="0"/>
                <a:cs typeface="Times New Roman" panose="02020603050405020304" pitchFamily="18" charset="0"/>
              </a:rPr>
              <a:t>= N</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000" dirty="0" smtClean="0">
                <a:solidFill>
                  <a:srgbClr val="0000FF"/>
                </a:solidFill>
                <a:latin typeface="Times New Roman" panose="02020603050405020304" pitchFamily="18" charset="0"/>
                <a:cs typeface="Times New Roman" panose="02020603050405020304" pitchFamily="18" charset="0"/>
              </a:rPr>
              <a:t>2. </a:t>
            </a:r>
            <a:r>
              <a:rPr lang="es-CL" sz="2000" dirty="0">
                <a:solidFill>
                  <a:srgbClr val="0000FF"/>
                </a:solidFill>
                <a:latin typeface="Times New Roman" panose="02020603050405020304" pitchFamily="18" charset="0"/>
                <a:cs typeface="Times New Roman" panose="02020603050405020304" pitchFamily="18" charset="0"/>
              </a:rPr>
              <a:t>Resumimos lo último </a:t>
            </a:r>
            <a:r>
              <a:rPr lang="en-US" sz="2000" dirty="0">
                <a:solidFill>
                  <a:srgbClr val="0000FF"/>
                </a:solidFill>
                <a:latin typeface="Times New Roman" panose="02020603050405020304" pitchFamily="18" charset="0"/>
                <a:cs typeface="Times New Roman" panose="02020603050405020304" pitchFamily="18" charset="0"/>
              </a:rPr>
              <a:t>en Rel. (IM-17): </a:t>
            </a:r>
            <a:endParaRPr lang="es-CL" sz="2000" dirty="0"/>
          </a:p>
        </p:txBody>
      </p:sp>
      <mc:AlternateContent xmlns:mc="http://schemas.openxmlformats.org/markup-compatibility/2006">
        <mc:Choice xmlns:a14="http://schemas.microsoft.com/office/drawing/2010/main" Requires="a14">
          <p:sp>
            <p:nvSpPr>
              <p:cNvPr id="7" name="Rectángulo 6"/>
              <p:cNvSpPr/>
              <p:nvPr/>
            </p:nvSpPr>
            <p:spPr>
              <a:xfrm>
                <a:off x="65069" y="4965200"/>
                <a:ext cx="12061861" cy="718017"/>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La condición (IM-17</a:t>
                </a:r>
                <a:r>
                  <a:rPr lang="es-CL" dirty="0">
                    <a:solidFill>
                      <a:srgbClr val="0000FF"/>
                    </a:solidFill>
                    <a:latin typeface="Times New Roman" panose="02020603050405020304" pitchFamily="18" charset="0"/>
                    <a:cs typeface="Times New Roman" panose="02020603050405020304" pitchFamily="18" charset="0"/>
                  </a:rPr>
                  <a:t>)</a:t>
                </a:r>
                <a:r>
                  <a:rPr lang="es-CL" sz="1400" dirty="0">
                    <a:solidFill>
                      <a:srgbClr val="0000FF"/>
                    </a:solidFill>
                    <a:latin typeface="Times New Roman" panose="02020603050405020304" pitchFamily="18" charset="0"/>
                    <a:cs typeface="Times New Roman" panose="02020603050405020304" pitchFamily="18" charset="0"/>
                  </a:rPr>
                  <a:t>c</a:t>
                </a:r>
                <a:r>
                  <a:rPr lang="es-CL"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permite reducir la repulsión electrón-electrón </a:t>
                </a:r>
                <a14:m>
                  <m:oMath xmlns:m="http://schemas.openxmlformats.org/officeDocument/2006/math">
                    <m:acc>
                      <m:accPr>
                        <m:chr m:val="̌"/>
                        <m:ctrlPr>
                          <a:rPr lang="es-CL" sz="2000" i="1">
                            <a:solidFill>
                              <a:srgbClr val="0000FF"/>
                            </a:solidFill>
                            <a:latin typeface="Cambria Math" panose="02040503050406030204" pitchFamily="18" charset="0"/>
                          </a:rPr>
                        </m:ctrlPr>
                      </m:accPr>
                      <m:e>
                        <m:r>
                          <m:rPr>
                            <m:sty m:val="p"/>
                          </m:rPr>
                          <a:rPr lang="es-CL" sz="2000">
                            <a:solidFill>
                              <a:srgbClr val="0000FF"/>
                            </a:solidFill>
                            <a:latin typeface="Cambria Math" panose="02040503050406030204" pitchFamily="18" charset="0"/>
                          </a:rPr>
                          <m:t>V</m:t>
                        </m:r>
                      </m:e>
                    </m:acc>
                  </m:oMath>
                </a14:m>
                <a:r>
                  <a:rPr lang="es-CL" sz="2000" baseline="-25000" dirty="0">
                    <a:solidFill>
                      <a:srgbClr val="0000FF"/>
                    </a:solidFill>
                    <a:latin typeface="Times New Roman" panose="02020603050405020304" pitchFamily="18" charset="0"/>
                    <a:cs typeface="Times New Roman" panose="02020603050405020304" pitchFamily="18" charset="0"/>
                  </a:rPr>
                  <a:t>e-e</a:t>
                </a:r>
                <a:r>
                  <a:rPr lang="es-CL" sz="2000" dirty="0">
                    <a:solidFill>
                      <a:srgbClr val="0000FF"/>
                    </a:solidFill>
                    <a:latin typeface="Times New Roman" panose="02020603050405020304" pitchFamily="18" charset="0"/>
                    <a:cs typeface="Times New Roman" panose="02020603050405020304" pitchFamily="18" charset="0"/>
                  </a:rPr>
                  <a:t>, dado que tal condición elude las divergencias </a:t>
                </a:r>
                <a:endParaRPr lang="es-CL" sz="2000" dirty="0"/>
              </a:p>
            </p:txBody>
          </p:sp>
        </mc:Choice>
        <mc:Fallback>
          <p:sp>
            <p:nvSpPr>
              <p:cNvPr id="7" name="Rectángulo 6"/>
              <p:cNvSpPr>
                <a:spLocks noRot="1" noChangeAspect="1" noMove="1" noResize="1" noEditPoints="1" noAdjustHandles="1" noChangeArrowheads="1" noChangeShapeType="1" noTextEdit="1"/>
              </p:cNvSpPr>
              <p:nvPr/>
            </p:nvSpPr>
            <p:spPr>
              <a:xfrm>
                <a:off x="65069" y="4965200"/>
                <a:ext cx="12061861" cy="718017"/>
              </a:xfrm>
              <a:prstGeom prst="rect">
                <a:avLst/>
              </a:prstGeom>
              <a:blipFill rotWithShape="0">
                <a:blip r:embed="rId2"/>
                <a:stretch>
                  <a:fillRect l="-556" t="-4274" b="-14530"/>
                </a:stretch>
              </a:blipFill>
            </p:spPr>
            <p:txBody>
              <a:bodyPr/>
              <a:lstStyle/>
              <a:p>
                <a:r>
                  <a:rPr lang="es-CL">
                    <a:noFill/>
                  </a:rPr>
                  <a:t> </a:t>
                </a:r>
              </a:p>
            </p:txBody>
          </p:sp>
        </mc:Fallback>
      </mc:AlternateContent>
      <p:pic>
        <p:nvPicPr>
          <p:cNvPr id="9" name="Imagen 8"/>
          <p:cNvPicPr>
            <a:picLocks noChangeAspect="1"/>
          </p:cNvPicPr>
          <p:nvPr/>
        </p:nvPicPr>
        <p:blipFill>
          <a:blip r:embed="rId3"/>
          <a:stretch>
            <a:fillRect/>
          </a:stretch>
        </p:blipFill>
        <p:spPr>
          <a:xfrm>
            <a:off x="4000073" y="5538754"/>
            <a:ext cx="7965896" cy="1224844"/>
          </a:xfrm>
          <a:prstGeom prst="rect">
            <a:avLst/>
          </a:prstGeom>
        </p:spPr>
      </p:pic>
      <p:pic>
        <p:nvPicPr>
          <p:cNvPr id="11" name="Imagen 10"/>
          <p:cNvPicPr>
            <a:picLocks noChangeAspect="1"/>
          </p:cNvPicPr>
          <p:nvPr/>
        </p:nvPicPr>
        <p:blipFill>
          <a:blip r:embed="rId4"/>
          <a:stretch>
            <a:fillRect/>
          </a:stretch>
        </p:blipFill>
        <p:spPr>
          <a:xfrm>
            <a:off x="2683481" y="3359763"/>
            <a:ext cx="9388654" cy="1463167"/>
          </a:xfrm>
          <a:prstGeom prst="rect">
            <a:avLst/>
          </a:prstGeom>
        </p:spPr>
      </p:pic>
      <p:sp>
        <p:nvSpPr>
          <p:cNvPr id="12" name="Rectángulo 11"/>
          <p:cNvSpPr/>
          <p:nvPr/>
        </p:nvSpPr>
        <p:spPr>
          <a:xfrm>
            <a:off x="0" y="-1"/>
            <a:ext cx="12072135" cy="400110"/>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Como último ejemplo tomemos un ion de Tierras Raras </a:t>
            </a:r>
            <a:r>
              <a:rPr lang="es-CL" sz="2000" dirty="0">
                <a:solidFill>
                  <a:srgbClr val="0000FF"/>
                </a:solidFill>
                <a:latin typeface="Times New Roman" panose="02020603050405020304" pitchFamily="18" charset="0"/>
                <a:cs typeface="Times New Roman" panose="02020603050405020304" pitchFamily="18" charset="0"/>
              </a:rPr>
              <a:t>(4 </a:t>
            </a:r>
            <a:r>
              <a:rPr lang="es-CL" sz="2000" i="1" dirty="0">
                <a:solidFill>
                  <a:srgbClr val="0000FF"/>
                </a:solidFill>
                <a:latin typeface="Times New Roman" panose="02020603050405020304" pitchFamily="18" charset="0"/>
                <a:cs typeface="Times New Roman" panose="02020603050405020304" pitchFamily="18" charset="0"/>
              </a:rPr>
              <a:t>f</a:t>
            </a:r>
            <a:r>
              <a:rPr lang="es-CL" sz="2000" dirty="0">
                <a:solidFill>
                  <a:srgbClr val="0000FF"/>
                </a:solidFill>
                <a:latin typeface="Times New Roman" panose="02020603050405020304" pitchFamily="18" charset="0"/>
                <a:cs typeface="Times New Roman" panose="02020603050405020304" pitchFamily="18" charset="0"/>
              </a:rPr>
              <a:t> )</a:t>
            </a:r>
            <a:r>
              <a:rPr lang="es-CL" sz="2000" baseline="30000" dirty="0">
                <a:solidFill>
                  <a:srgbClr val="0000FF"/>
                </a:solidFill>
                <a:latin typeface="Times New Roman" panose="02020603050405020304" pitchFamily="18" charset="0"/>
                <a:cs typeface="Times New Roman" panose="02020603050405020304" pitchFamily="18" charset="0"/>
              </a:rPr>
              <a:t> 3</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Una elección de la función de onda es</a:t>
            </a:r>
            <a:endParaRPr lang="es-CL" sz="2000" dirty="0"/>
          </a:p>
        </p:txBody>
      </p:sp>
      <p:pic>
        <p:nvPicPr>
          <p:cNvPr id="13" name="Imagen 12"/>
          <p:cNvPicPr>
            <a:picLocks noChangeAspect="1"/>
          </p:cNvPicPr>
          <p:nvPr/>
        </p:nvPicPr>
        <p:blipFill>
          <a:blip r:embed="rId5"/>
          <a:stretch>
            <a:fillRect/>
          </a:stretch>
        </p:blipFill>
        <p:spPr>
          <a:xfrm>
            <a:off x="3022600" y="400109"/>
            <a:ext cx="8710415" cy="1668925"/>
          </a:xfrm>
          <a:prstGeom prst="rect">
            <a:avLst/>
          </a:prstGeom>
        </p:spPr>
      </p:pic>
      <p:sp>
        <p:nvSpPr>
          <p:cNvPr id="14" name="Rectángulo 13"/>
          <p:cNvSpPr/>
          <p:nvPr/>
        </p:nvSpPr>
        <p:spPr>
          <a:xfrm>
            <a:off x="65069" y="715606"/>
            <a:ext cx="2951449" cy="461665"/>
          </a:xfrm>
          <a:prstGeom prst="rect">
            <a:avLst/>
          </a:prstGeom>
        </p:spPr>
        <p:txBody>
          <a:bodyPr wrap="none">
            <a:spAutoFit/>
          </a:bodyPr>
          <a:lstStyle/>
          <a:p>
            <a:r>
              <a:rPr lang="es-CL" sz="2400" dirty="0" smtClean="0">
                <a:solidFill>
                  <a:srgbClr val="B700FF"/>
                </a:solidFill>
                <a:latin typeface="Times New Roman" panose="02020603050405020304" pitchFamily="18" charset="0"/>
                <a:cs typeface="Times New Roman" panose="02020603050405020304" pitchFamily="18" charset="0"/>
              </a:rPr>
              <a:t>Configuraci</a:t>
            </a:r>
            <a:r>
              <a:rPr lang="es-CL" sz="2400" dirty="0">
                <a:solidFill>
                  <a:srgbClr val="B700FF"/>
                </a:solidFill>
                <a:latin typeface="Times New Roman" panose="02020603050405020304" pitchFamily="18" charset="0"/>
                <a:cs typeface="Times New Roman" panose="02020603050405020304" pitchFamily="18" charset="0"/>
              </a:rPr>
              <a:t>ó</a:t>
            </a:r>
            <a:r>
              <a:rPr lang="es-CL" sz="2400" dirty="0" smtClean="0">
                <a:solidFill>
                  <a:srgbClr val="B700FF"/>
                </a:solidFill>
                <a:latin typeface="Times New Roman" panose="02020603050405020304" pitchFamily="18" charset="0"/>
                <a:cs typeface="Times New Roman" panose="02020603050405020304" pitchFamily="18" charset="0"/>
              </a:rPr>
              <a:t>n (4 </a:t>
            </a:r>
            <a:r>
              <a:rPr lang="es-CL" sz="2400" i="1" dirty="0">
                <a:solidFill>
                  <a:srgbClr val="B700FF"/>
                </a:solidFill>
                <a:latin typeface="Times New Roman" panose="02020603050405020304" pitchFamily="18" charset="0"/>
                <a:cs typeface="Times New Roman" panose="02020603050405020304" pitchFamily="18" charset="0"/>
              </a:rPr>
              <a:t>f</a:t>
            </a:r>
            <a:r>
              <a:rPr lang="es-CL" sz="2400" dirty="0">
                <a:solidFill>
                  <a:srgbClr val="B700FF"/>
                </a:solidFill>
                <a:latin typeface="Times New Roman" panose="02020603050405020304" pitchFamily="18" charset="0"/>
                <a:cs typeface="Times New Roman" panose="02020603050405020304" pitchFamily="18" charset="0"/>
              </a:rPr>
              <a:t> )</a:t>
            </a:r>
            <a:r>
              <a:rPr lang="es-CL" sz="2400" baseline="30000" dirty="0">
                <a:solidFill>
                  <a:srgbClr val="B700FF"/>
                </a:solidFill>
                <a:latin typeface="Times New Roman" panose="02020603050405020304" pitchFamily="18" charset="0"/>
                <a:cs typeface="Times New Roman" panose="02020603050405020304" pitchFamily="18" charset="0"/>
              </a:rPr>
              <a:t> </a:t>
            </a:r>
            <a:r>
              <a:rPr lang="es-CL" sz="2400" baseline="30000" dirty="0" smtClean="0">
                <a:solidFill>
                  <a:srgbClr val="B700FF"/>
                </a:solidFill>
                <a:latin typeface="Times New Roman" panose="02020603050405020304" pitchFamily="18" charset="0"/>
                <a:cs typeface="Times New Roman" panose="02020603050405020304" pitchFamily="18" charset="0"/>
              </a:rPr>
              <a:t>3</a:t>
            </a:r>
            <a:r>
              <a:rPr lang="es-CL" sz="2400" dirty="0">
                <a:solidFill>
                  <a:srgbClr val="B700FF"/>
                </a:solidFill>
                <a:latin typeface="Times New Roman" panose="02020603050405020304" pitchFamily="18" charset="0"/>
                <a:cs typeface="Times New Roman" panose="02020603050405020304" pitchFamily="18" charset="0"/>
              </a:rPr>
              <a:t> </a:t>
            </a:r>
            <a:r>
              <a:rPr lang="es-CL" sz="2400" dirty="0" smtClean="0">
                <a:solidFill>
                  <a:srgbClr val="B700FF"/>
                </a:solidFill>
                <a:latin typeface="Times New Roman" panose="02020603050405020304" pitchFamily="18" charset="0"/>
                <a:cs typeface="Times New Roman" panose="02020603050405020304" pitchFamily="18" charset="0"/>
              </a:rPr>
              <a:t>:</a:t>
            </a:r>
            <a:endParaRPr lang="es-CL" sz="2400" dirty="0">
              <a:solidFill>
                <a:srgbClr val="B700FF"/>
              </a:solidFill>
            </a:endParaRPr>
          </a:p>
        </p:txBody>
      </p:sp>
    </p:spTree>
    <p:extLst>
      <p:ext uri="{BB962C8B-B14F-4D97-AF65-F5344CB8AC3E}">
        <p14:creationId xmlns:p14="http://schemas.microsoft.com/office/powerpoint/2010/main" val="100594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ángulo 3"/>
              <p:cNvSpPr/>
              <p:nvPr/>
            </p:nvSpPr>
            <p:spPr>
              <a:xfrm>
                <a:off x="164387" y="5119704"/>
                <a:ext cx="11856377" cy="1738296"/>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&gt;&gt; </a:t>
                </a:r>
                <a:r>
                  <a:rPr lang="es-CL" sz="2400" dirty="0">
                    <a:solidFill>
                      <a:srgbClr val="0000FF"/>
                    </a:solidFill>
                    <a:latin typeface="Times New Roman" panose="02020603050405020304" pitchFamily="18" charset="0"/>
                    <a:cs typeface="Times New Roman" panose="02020603050405020304" pitchFamily="18" charset="0"/>
                  </a:rPr>
                  <a:t>“</a:t>
                </a:r>
                <a:r>
                  <a:rPr lang="es-CL" sz="2400" u="sng" dirty="0">
                    <a:solidFill>
                      <a:srgbClr val="0000FF"/>
                    </a:solidFill>
                    <a:latin typeface="Times New Roman" panose="02020603050405020304" pitchFamily="18" charset="0"/>
                    <a:cs typeface="Times New Roman" panose="02020603050405020304" pitchFamily="18" charset="0"/>
                  </a:rPr>
                  <a:t>Quenching” del Momento Magnético Orbital  en iones de transición-</a:t>
                </a:r>
                <a:r>
                  <a:rPr lang="es-CL" sz="2400" dirty="0" smtClean="0">
                    <a:solidFill>
                      <a:srgbClr val="0000FF"/>
                    </a:solidFill>
                    <a:latin typeface="Times New Roman" panose="02020603050405020304" pitchFamily="18" charset="0"/>
                    <a:cs typeface="Times New Roman" panose="02020603050405020304" pitchFamily="18" charset="0"/>
                  </a:rPr>
                  <a:t>.</a:t>
                </a:r>
                <a:endParaRPr lang="es-CL" sz="2400" dirty="0">
                  <a:solidFill>
                    <a:srgbClr val="0000FF"/>
                  </a:solidFill>
                  <a:latin typeface="Times New Roman" panose="02020603050405020304" pitchFamily="18" charset="0"/>
                  <a:cs typeface="Times New Roman" panose="02020603050405020304" pitchFamily="18" charset="0"/>
                </a:endParaRPr>
              </a:p>
              <a:p>
                <a:r>
                  <a:rPr lang="es-CL" sz="2000" dirty="0" smtClean="0">
                    <a:solidFill>
                      <a:srgbClr val="0000FF"/>
                    </a:solidFill>
                    <a:latin typeface="Times New Roman" panose="02020603050405020304" pitchFamily="18" charset="0"/>
                    <a:cs typeface="Times New Roman" panose="02020603050405020304" pitchFamily="18" charset="0"/>
                  </a:rPr>
                  <a:t>Consideremos </a:t>
                </a:r>
                <a:r>
                  <a:rPr lang="es-CL" sz="2000" dirty="0">
                    <a:solidFill>
                      <a:srgbClr val="0000FF"/>
                    </a:solidFill>
                    <a:latin typeface="Times New Roman" panose="02020603050405020304" pitchFamily="18" charset="0"/>
                    <a:cs typeface="Times New Roman" panose="02020603050405020304" pitchFamily="18" charset="0"/>
                  </a:rPr>
                  <a:t>un ion magnético M con coordinación octaédrica con 6 aniones, estos últimos en las posiciones </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a:t>
                </a:r>
                <a:r>
                  <a:rPr lang="es-CL" sz="2000" dirty="0">
                    <a:solidFill>
                      <a:srgbClr val="0000FF"/>
                    </a:solidFill>
                    <a:sym typeface="Mathematica1" panose="05000502060100000001" pitchFamily="2" charset="2"/>
                  </a:rPr>
                  <a:t> </a:t>
                </a:r>
                <a:r>
                  <a:rPr lang="es-CL" sz="2000" i="1" dirty="0">
                    <a:solidFill>
                      <a:srgbClr val="0000FF"/>
                    </a:solidFill>
                    <a:latin typeface="Times New Roman" panose="02020603050405020304" pitchFamily="18" charset="0"/>
                    <a:cs typeface="Times New Roman" panose="02020603050405020304" pitchFamily="18" charset="0"/>
                  </a:rPr>
                  <a:t>a</a:t>
                </a:r>
                <a:r>
                  <a:rPr lang="es-CL" sz="2000" dirty="0">
                    <a:solidFill>
                      <a:srgbClr val="0000FF"/>
                    </a:solidFill>
                    <a:latin typeface="Times New Roman" panose="02020603050405020304" pitchFamily="18" charset="0"/>
                    <a:cs typeface="Times New Roman" panose="02020603050405020304" pitchFamily="18" charset="0"/>
                  </a:rPr>
                  <a:t>, 0, 0)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 </a:t>
                </a:r>
                <a:r>
                  <a:rPr lang="es-CL" sz="2000" dirty="0">
                    <a:solidFill>
                      <a:srgbClr val="0000FF"/>
                    </a:solidFill>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𝑎</m:t>
                        </m:r>
                        <m:r>
                          <a:rPr lang="es-CL" sz="2000" i="1">
                            <a:solidFill>
                              <a:srgbClr val="0000FF"/>
                            </a:solidFill>
                            <a:latin typeface="Cambria Math" panose="02040503050406030204" pitchFamily="18" charset="0"/>
                          </a:rPr>
                          <m:t> </m:t>
                        </m:r>
                      </m:e>
                    </m:acc>
                  </m:oMath>
                </a14:m>
                <a:r>
                  <a:rPr lang="es-CL" sz="2000" dirty="0">
                    <a:solidFill>
                      <a:srgbClr val="0000FF"/>
                    </a:solidFill>
                    <a:latin typeface="Times New Roman" panose="02020603050405020304" pitchFamily="18" charset="0"/>
                    <a:cs typeface="Times New Roman" panose="02020603050405020304" pitchFamily="18" charset="0"/>
                  </a:rPr>
                  <a:t>,   (0, </a:t>
                </a:r>
                <a:r>
                  <a:rPr lang="es-CL" sz="2000" dirty="0">
                    <a:solidFill>
                      <a:srgbClr val="0000FF"/>
                    </a:solidFill>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rPr>
                  <a:t>b, 0)=</a:t>
                </a:r>
                <a:r>
                  <a:rPr lang="es-CL" sz="2000" dirty="0">
                    <a:solidFill>
                      <a:srgbClr val="0000FF"/>
                    </a:solidFill>
                    <a:sym typeface="Mathematica1" panose="05000502060100000001" pitchFamily="2" charset="2"/>
                  </a:rPr>
                  <a:t></a:t>
                </a:r>
                <a14:m>
                  <m:oMath xmlns:m="http://schemas.openxmlformats.org/officeDocument/2006/math">
                    <m:r>
                      <a:rPr lang="es-CL" sz="2000">
                        <a:solidFill>
                          <a:srgbClr val="0000FF"/>
                        </a:solidFill>
                        <a:latin typeface="Cambria Math" panose="02040503050406030204" pitchFamily="18" charset="0"/>
                      </a:rPr>
                      <m:t> </m:t>
                    </m:r>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𝑏</m:t>
                        </m:r>
                        <m:r>
                          <a:rPr lang="es-CL" sz="2000" i="1">
                            <a:solidFill>
                              <a:srgbClr val="0000FF"/>
                            </a:solidFill>
                            <a:latin typeface="Cambria Math" panose="02040503050406030204" pitchFamily="18" charset="0"/>
                          </a:rPr>
                          <m:t> </m:t>
                        </m:r>
                      </m:e>
                    </m:acc>
                  </m:oMath>
                </a14:m>
                <a:r>
                  <a:rPr lang="es-CL" sz="2000" dirty="0">
                    <a:solidFill>
                      <a:srgbClr val="0000FF"/>
                    </a:solidFill>
                  </a:rPr>
                  <a:t>   </a:t>
                </a:r>
                <a:r>
                  <a:rPr lang="es-CL" sz="2000" dirty="0">
                    <a:solidFill>
                      <a:srgbClr val="0000FF"/>
                    </a:solidFill>
                    <a:latin typeface="Times New Roman" panose="02020603050405020304" pitchFamily="18" charset="0"/>
                    <a:cs typeface="Times New Roman" panose="02020603050405020304" pitchFamily="18" charset="0"/>
                  </a:rPr>
                  <a:t> y   (0, 0, </a:t>
                </a:r>
                <a:r>
                  <a:rPr lang="es-CL" sz="2000" dirty="0">
                    <a:solidFill>
                      <a:srgbClr val="0000FF"/>
                    </a:solidFill>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rPr>
                  <a:t>c) =</a:t>
                </a:r>
                <a:r>
                  <a:rPr lang="es-CL" sz="2000" dirty="0">
                    <a:solidFill>
                      <a:srgbClr val="0000FF"/>
                    </a:solidFill>
                    <a:sym typeface="Mathematica1" panose="05000502060100000001" pitchFamily="2" charset="2"/>
                  </a:rPr>
                  <a:t> </a:t>
                </a:r>
                <a:r>
                  <a:rPr lang="es-CL" sz="2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𝑐</m:t>
                        </m:r>
                        <m:r>
                          <a:rPr lang="es-CL" sz="2000" i="1">
                            <a:solidFill>
                              <a:srgbClr val="0000FF"/>
                            </a:solidFill>
                            <a:latin typeface="Cambria Math" panose="02040503050406030204" pitchFamily="18" charset="0"/>
                          </a:rPr>
                          <m:t> </m:t>
                        </m:r>
                      </m:e>
                    </m:acc>
                  </m:oMath>
                </a14:m>
                <a:r>
                  <a:rPr lang="es-CL" sz="2000" dirty="0">
                    <a:solidFill>
                      <a:srgbClr val="0000FF"/>
                    </a:solidFill>
                    <a:latin typeface="Times New Roman" panose="02020603050405020304" pitchFamily="18" charset="0"/>
                    <a:cs typeface="Times New Roman" panose="02020603050405020304" pitchFamily="18" charset="0"/>
                  </a:rPr>
                  <a:t>, ver figura. Asumimos  </a:t>
                </a:r>
                <a:r>
                  <a:rPr lang="es-CL" sz="2000" i="1" dirty="0">
                    <a:solidFill>
                      <a:srgbClr val="0000FF"/>
                    </a:solidFill>
                    <a:latin typeface="Times New Roman" panose="02020603050405020304" pitchFamily="18" charset="0"/>
                    <a:cs typeface="Times New Roman" panose="02020603050405020304" pitchFamily="18" charset="0"/>
                  </a:rPr>
                  <a:t>a &gt; b &gt; c</a:t>
                </a:r>
                <a:r>
                  <a:rPr lang="es-CL" sz="2000" dirty="0">
                    <a:solidFill>
                      <a:srgbClr val="0000FF"/>
                    </a:solidFill>
                    <a:latin typeface="Times New Roman" panose="02020603050405020304" pitchFamily="18" charset="0"/>
                    <a:cs typeface="Times New Roman" panose="02020603050405020304" pitchFamily="18" charset="0"/>
                  </a:rPr>
                  <a:t>  por fijar ideas. El campo electrostático de los aniones separa el nivel (3 </a:t>
                </a:r>
                <a:r>
                  <a:rPr lang="es-CL" sz="2000" i="1" dirty="0">
                    <a:solidFill>
                      <a:srgbClr val="0000FF"/>
                    </a:solidFill>
                    <a:latin typeface="Times New Roman" panose="02020603050405020304" pitchFamily="18" charset="0"/>
                    <a:cs typeface="Times New Roman" panose="02020603050405020304" pitchFamily="18" charset="0"/>
                  </a:rPr>
                  <a:t>d </a:t>
                </a:r>
                <a:r>
                  <a:rPr lang="es-CL" sz="2000" dirty="0">
                    <a:solidFill>
                      <a:srgbClr val="0000FF"/>
                    </a:solidFill>
                    <a:latin typeface="Times New Roman" panose="02020603050405020304" pitchFamily="18" charset="0"/>
                    <a:cs typeface="Times New Roman" panose="02020603050405020304" pitchFamily="18" charset="0"/>
                  </a:rPr>
                  <a:t>) en 5 sub-niveles; las funciones de estado de estos 5 niveles se muestran en figura adjunta.</a:t>
                </a:r>
              </a:p>
            </p:txBody>
          </p:sp>
        </mc:Choice>
        <mc:Fallback xmlns="">
          <p:sp>
            <p:nvSpPr>
              <p:cNvPr id="4" name="Rectángulo 3"/>
              <p:cNvSpPr>
                <a:spLocks noRot="1" noChangeAspect="1" noMove="1" noResize="1" noEditPoints="1" noAdjustHandles="1" noChangeArrowheads="1" noChangeShapeType="1" noTextEdit="1"/>
              </p:cNvSpPr>
              <p:nvPr/>
            </p:nvSpPr>
            <p:spPr>
              <a:xfrm>
                <a:off x="164387" y="5119704"/>
                <a:ext cx="11856377" cy="1738296"/>
              </a:xfrm>
              <a:prstGeom prst="rect">
                <a:avLst/>
              </a:prstGeom>
              <a:blipFill rotWithShape="0">
                <a:blip r:embed="rId2"/>
                <a:stretch>
                  <a:fillRect l="-566" t="-2807" b="-5614"/>
                </a:stretch>
              </a:blipFill>
            </p:spPr>
            <p:txBody>
              <a:bodyPr/>
              <a:lstStyle/>
              <a:p>
                <a:r>
                  <a:rPr lang="es-CL">
                    <a:noFill/>
                  </a:rPr>
                  <a:t> </a:t>
                </a:r>
              </a:p>
            </p:txBody>
          </p:sp>
        </mc:Fallback>
      </mc:AlternateContent>
      <p:sp>
        <p:nvSpPr>
          <p:cNvPr id="2" name="Rectángulo 1"/>
          <p:cNvSpPr/>
          <p:nvPr/>
        </p:nvSpPr>
        <p:spPr>
          <a:xfrm>
            <a:off x="164387" y="1130157"/>
            <a:ext cx="10767316" cy="461665"/>
          </a:xfrm>
          <a:prstGeom prst="rect">
            <a:avLst/>
          </a:prstGeom>
        </p:spPr>
        <p:txBody>
          <a:bodyPr wrap="square">
            <a:spAutoFit/>
          </a:bodyPr>
          <a:lstStyle/>
          <a:p>
            <a:r>
              <a:rPr lang="es-CL" sz="2400" dirty="0">
                <a:solidFill>
                  <a:srgbClr val="0000FF"/>
                </a:solidFill>
                <a:latin typeface="Times New Roman" panose="02020603050405020304" pitchFamily="18" charset="0"/>
                <a:cs typeface="Times New Roman" panose="02020603050405020304" pitchFamily="18" charset="0"/>
              </a:rPr>
              <a:t>&gt;&gt; </a:t>
            </a:r>
            <a:r>
              <a:rPr lang="es-CL" sz="2400" u="sng" dirty="0" smtClean="0">
                <a:solidFill>
                  <a:srgbClr val="0000FF"/>
                </a:solidFill>
                <a:latin typeface="Times New Roman" panose="02020603050405020304" pitchFamily="18" charset="0"/>
                <a:cs typeface="Times New Roman" panose="02020603050405020304" pitchFamily="18" charset="0"/>
              </a:rPr>
              <a:t>Un autoestado simple del Hamiltoniano de </a:t>
            </a:r>
            <a:r>
              <a:rPr lang="es-CL" sz="2400" u="sng" dirty="0" err="1" smtClean="0">
                <a:solidFill>
                  <a:srgbClr val="0000FF"/>
                </a:solidFill>
                <a:latin typeface="Times New Roman" panose="02020603050405020304" pitchFamily="18" charset="0"/>
                <a:cs typeface="Times New Roman" panose="02020603050405020304" pitchFamily="18" charset="0"/>
              </a:rPr>
              <a:t>Heisenbarg</a:t>
            </a:r>
            <a:r>
              <a:rPr lang="es-CL" sz="2400" u="sng" dirty="0" smtClean="0">
                <a:solidFill>
                  <a:srgbClr val="0000FF"/>
                </a:solidFill>
                <a:latin typeface="Times New Roman" panose="02020603050405020304" pitchFamily="18" charset="0"/>
                <a:cs typeface="Times New Roman" panose="02020603050405020304" pitchFamily="18" charset="0"/>
              </a:rPr>
              <a:t>: el estado Ferromagnético-</a:t>
            </a:r>
            <a:endParaRPr lang="es-CL" sz="2400" dirty="0"/>
          </a:p>
        </p:txBody>
      </p:sp>
      <p:pic>
        <p:nvPicPr>
          <p:cNvPr id="5" name="Imagen 4"/>
          <p:cNvPicPr>
            <a:picLocks noChangeAspect="1"/>
          </p:cNvPicPr>
          <p:nvPr/>
        </p:nvPicPr>
        <p:blipFill>
          <a:blip r:embed="rId3"/>
          <a:stretch>
            <a:fillRect/>
          </a:stretch>
        </p:blipFill>
        <p:spPr>
          <a:xfrm>
            <a:off x="1656115" y="174409"/>
            <a:ext cx="9607786" cy="955748"/>
          </a:xfrm>
          <a:prstGeom prst="rect">
            <a:avLst/>
          </a:prstGeom>
        </p:spPr>
      </p:pic>
    </p:spTree>
    <p:extLst>
      <p:ext uri="{BB962C8B-B14F-4D97-AF65-F5344CB8AC3E}">
        <p14:creationId xmlns:p14="http://schemas.microsoft.com/office/powerpoint/2010/main" val="37642792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661061" y="0"/>
            <a:ext cx="6451356" cy="3091923"/>
          </a:xfrm>
          <a:prstGeom prst="rect">
            <a:avLst/>
          </a:prstGeom>
        </p:spPr>
      </p:pic>
      <p:sp>
        <p:nvSpPr>
          <p:cNvPr id="9" name="CuadroTexto 8"/>
          <p:cNvSpPr txBox="1"/>
          <p:nvPr/>
        </p:nvSpPr>
        <p:spPr>
          <a:xfrm>
            <a:off x="102742" y="110302"/>
            <a:ext cx="4654193" cy="400110"/>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Vemos que estas funciones son todas reales</a:t>
            </a:r>
          </a:p>
        </p:txBody>
      </p:sp>
      <p:pic>
        <p:nvPicPr>
          <p:cNvPr id="10" name="Imagen 9"/>
          <p:cNvPicPr>
            <a:picLocks noChangeAspect="1"/>
          </p:cNvPicPr>
          <p:nvPr/>
        </p:nvPicPr>
        <p:blipFill>
          <a:blip r:embed="rId3"/>
          <a:stretch>
            <a:fillRect/>
          </a:stretch>
        </p:blipFill>
        <p:spPr>
          <a:xfrm>
            <a:off x="592427" y="610439"/>
            <a:ext cx="4311250" cy="548530"/>
          </a:xfrm>
          <a:prstGeom prst="rect">
            <a:avLst/>
          </a:prstGeom>
        </p:spPr>
      </p:pic>
      <mc:AlternateContent xmlns:mc="http://schemas.openxmlformats.org/markup-compatibility/2006" xmlns:a14="http://schemas.microsoft.com/office/drawing/2010/main">
        <mc:Choice Requires="a14">
          <p:sp>
            <p:nvSpPr>
              <p:cNvPr id="11" name="Rectángulo 10"/>
              <p:cNvSpPr/>
              <p:nvPr/>
            </p:nvSpPr>
            <p:spPr>
              <a:xfrm>
                <a:off x="102742" y="1359024"/>
                <a:ext cx="5143011" cy="1705980"/>
              </a:xfrm>
              <a:prstGeom prst="rect">
                <a:avLst/>
              </a:prstGeom>
            </p:spPr>
            <p:txBody>
              <a:bodyPr wrap="none">
                <a:spAutoFit/>
              </a:bodyPr>
              <a:lstStyle/>
              <a:p>
                <a:r>
                  <a:rPr lang="es-CL" sz="2000" dirty="0">
                    <a:solidFill>
                      <a:srgbClr val="0000FF"/>
                    </a:solidFill>
                    <a:latin typeface="Times New Roman" panose="02020603050405020304" pitchFamily="18" charset="0"/>
                    <a:cs typeface="Times New Roman" panose="02020603050405020304" pitchFamily="18" charset="0"/>
                  </a:rPr>
                  <a:t>Esto implica que, al evaluar el promedio del </a:t>
                </a:r>
              </a:p>
              <a:p>
                <a:r>
                  <a:rPr lang="es-CL" sz="2000" dirty="0">
                    <a:solidFill>
                      <a:srgbClr val="0000FF"/>
                    </a:solidFill>
                    <a:latin typeface="Times New Roman" panose="02020603050405020304" pitchFamily="18" charset="0"/>
                    <a:cs typeface="Times New Roman" panose="02020603050405020304" pitchFamily="18" charset="0"/>
                  </a:rPr>
                  <a:t>Momento </a:t>
                </a:r>
                <a:r>
                  <a:rPr lang="es-CL" sz="2000" dirty="0" smtClean="0">
                    <a:solidFill>
                      <a:srgbClr val="0000FF"/>
                    </a:solidFill>
                    <a:latin typeface="Times New Roman" panose="02020603050405020304" pitchFamily="18" charset="0"/>
                    <a:cs typeface="Times New Roman" panose="02020603050405020304" pitchFamily="18" charset="0"/>
                  </a:rPr>
                  <a:t>Angular Orbital </a:t>
                </a:r>
                <a14:m>
                  <m:oMath xmlns:m="http://schemas.openxmlformats.org/officeDocument/2006/math">
                    <m:acc>
                      <m:accPr>
                        <m:chr m:val="⃗"/>
                        <m:ctrlPr>
                          <a:rPr lang="es-CL" sz="2000" i="1" smtClean="0">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𝐿</m:t>
                        </m:r>
                        <m:r>
                          <a:rPr lang="es-CL" sz="2000" i="1">
                            <a:solidFill>
                              <a:srgbClr val="0000FF"/>
                            </a:solidFill>
                            <a:latin typeface="Cambria Math" panose="02040503050406030204" pitchFamily="18" charset="0"/>
                          </a:rPr>
                          <m:t> </m:t>
                        </m:r>
                      </m:e>
                    </m:acc>
                  </m:oMath>
                </a14:m>
                <a:r>
                  <a:rPr lang="es-CL" sz="2000" dirty="0" smtClean="0">
                    <a:solidFill>
                      <a:srgbClr val="0000FF"/>
                    </a:solidFill>
                    <a:latin typeface="Times New Roman" panose="02020603050405020304" pitchFamily="18" charset="0"/>
                    <a:cs typeface="Times New Roman" panose="02020603050405020304" pitchFamily="18" charset="0"/>
                  </a:rPr>
                  <a:t> en cada subespacio</a:t>
                </a:r>
              </a:p>
              <a:p>
                <a:r>
                  <a:rPr lang="es-CL" sz="2000" dirty="0" smtClean="0">
                    <a:solidFill>
                      <a:srgbClr val="0000FF"/>
                    </a:solidFill>
                    <a:latin typeface="Times New Roman" panose="02020603050405020304" pitchFamily="18" charset="0"/>
                    <a:cs typeface="Times New Roman" panose="02020603050405020304" pitchFamily="18" charset="0"/>
                  </a:rPr>
                  <a:t> de autoenergías del Hamiltoniano debería ser </a:t>
                </a:r>
              </a:p>
              <a:p>
                <a:r>
                  <a:rPr lang="es-CL" sz="2000" dirty="0" smtClean="0">
                    <a:solidFill>
                      <a:srgbClr val="0000FF"/>
                    </a:solidFill>
                    <a:latin typeface="Times New Roman" panose="02020603050405020304" pitchFamily="18" charset="0"/>
                    <a:cs typeface="Times New Roman" panose="02020603050405020304" pitchFamily="18" charset="0"/>
                  </a:rPr>
                  <a:t>imaginario puro, pues en la representación</a:t>
                </a:r>
              </a:p>
              <a:p>
                <a:r>
                  <a:rPr lang="es-CL" sz="2000" dirty="0" smtClean="0">
                    <a:solidFill>
                      <a:srgbClr val="0000FF"/>
                    </a:solidFill>
                    <a:latin typeface="Times New Roman" panose="02020603050405020304" pitchFamily="18" charset="0"/>
                    <a:cs typeface="Times New Roman" panose="02020603050405020304" pitchFamily="18" charset="0"/>
                  </a:rPr>
                  <a:t>Posición</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𝐿</m:t>
                        </m:r>
                        <m:r>
                          <a:rPr lang="es-CL" sz="2000" i="1">
                            <a:solidFill>
                              <a:srgbClr val="0000FF"/>
                            </a:solidFill>
                            <a:latin typeface="Cambria Math" panose="02040503050406030204" pitchFamily="18" charset="0"/>
                          </a:rPr>
                          <m:t> </m:t>
                        </m:r>
                      </m:e>
                    </m:acc>
                  </m:oMath>
                </a14:m>
                <a:r>
                  <a:rPr lang="es-CL" sz="2000" dirty="0" smtClean="0">
                    <a:solidFill>
                      <a:srgbClr val="0000FF"/>
                    </a:solidFill>
                    <a:latin typeface="Times New Roman" panose="02020603050405020304" pitchFamily="18" charset="0"/>
                    <a:cs typeface="Times New Roman" panose="02020603050405020304" pitchFamily="18" charset="0"/>
                  </a:rPr>
                  <a:t>es imaginario puro:</a:t>
                </a:r>
                <a:endParaRPr lang="es-CL" sz="20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102742" y="1359024"/>
                <a:ext cx="5143011" cy="1705980"/>
              </a:xfrm>
              <a:prstGeom prst="rect">
                <a:avLst/>
              </a:prstGeom>
              <a:blipFill rotWithShape="0">
                <a:blip r:embed="rId4"/>
                <a:stretch>
                  <a:fillRect l="-1303" t="-2143" b="-5357"/>
                </a:stretch>
              </a:blipFill>
            </p:spPr>
            <p:txBody>
              <a:bodyPr/>
              <a:lstStyle/>
              <a:p>
                <a:r>
                  <a:rPr lang="es-CL">
                    <a:noFill/>
                  </a:rPr>
                  <a:t> </a:t>
                </a:r>
              </a:p>
            </p:txBody>
          </p:sp>
        </mc:Fallback>
      </mc:AlternateContent>
      <p:pic>
        <p:nvPicPr>
          <p:cNvPr id="12" name="Imagen 11"/>
          <p:cNvPicPr>
            <a:picLocks noChangeAspect="1"/>
          </p:cNvPicPr>
          <p:nvPr/>
        </p:nvPicPr>
        <p:blipFill>
          <a:blip r:embed="rId5"/>
          <a:stretch>
            <a:fillRect/>
          </a:stretch>
        </p:blipFill>
        <p:spPr>
          <a:xfrm>
            <a:off x="2333164" y="3091923"/>
            <a:ext cx="9779253" cy="708291"/>
          </a:xfrm>
          <a:prstGeom prst="rect">
            <a:avLst/>
          </a:prstGeom>
        </p:spPr>
      </p:pic>
      <mc:AlternateContent xmlns:mc="http://schemas.openxmlformats.org/markup-compatibility/2006" xmlns:a14="http://schemas.microsoft.com/office/drawing/2010/main">
        <mc:Choice Requires="a14">
          <p:sp>
            <p:nvSpPr>
              <p:cNvPr id="13" name="CuadroTexto 12"/>
              <p:cNvSpPr txBox="1"/>
              <p:nvPr/>
            </p:nvSpPr>
            <p:spPr>
              <a:xfrm>
                <a:off x="102742" y="3800214"/>
                <a:ext cx="12009675" cy="745269"/>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Pero sabemos que </a:t>
                </a:r>
                <a:r>
                  <a:rPr lang="es-CL" sz="2000" i="1" dirty="0">
                    <a:solidFill>
                      <a:srgbClr val="B700FF"/>
                    </a:solidFill>
                    <a:latin typeface="Times New Roman" panose="02020603050405020304" pitchFamily="18" charset="0"/>
                    <a:cs typeface="Times New Roman" panose="02020603050405020304" pitchFamily="18" charset="0"/>
                  </a:rPr>
                  <a:t>es real </a:t>
                </a:r>
                <a:r>
                  <a:rPr lang="es-CL" sz="2000" dirty="0">
                    <a:solidFill>
                      <a:srgbClr val="0000FF"/>
                    </a:solidFill>
                    <a:latin typeface="Times New Roman" panose="02020603050405020304" pitchFamily="18" charset="0"/>
                    <a:cs typeface="Times New Roman" panose="02020603050405020304" pitchFamily="18" charset="0"/>
                  </a:rPr>
                  <a:t>el promedio de todo operador autohermítico (como es el caso de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𝐿</m:t>
                        </m:r>
                        <m:r>
                          <a:rPr lang="es-CL" sz="2000" i="1">
                            <a:solidFill>
                              <a:srgbClr val="0000FF"/>
                            </a:solidFill>
                            <a:latin typeface="Cambria Math" panose="02040503050406030204" pitchFamily="18" charset="0"/>
                          </a:rPr>
                          <m:t> </m:t>
                        </m:r>
                      </m:e>
                    </m:acc>
                  </m:oMath>
                </a14:m>
                <a:r>
                  <a:rPr lang="es-CL" sz="2000" dirty="0">
                    <a:solidFill>
                      <a:srgbClr val="0000FF"/>
                    </a:solidFill>
                    <a:latin typeface="Times New Roman" panose="02020603050405020304" pitchFamily="18" charset="0"/>
                    <a:cs typeface="Times New Roman" panose="02020603050405020304" pitchFamily="18" charset="0"/>
                  </a:rPr>
                  <a:t>). Esta aparente contradicción sólo se salva si se cumple</a:t>
                </a:r>
              </a:p>
            </p:txBody>
          </p:sp>
        </mc:Choice>
        <mc:Fallback xmlns="">
          <p:sp>
            <p:nvSpPr>
              <p:cNvPr id="13" name="CuadroTexto 12"/>
              <p:cNvSpPr txBox="1">
                <a:spLocks noRot="1" noChangeAspect="1" noMove="1" noResize="1" noEditPoints="1" noAdjustHandles="1" noChangeArrowheads="1" noChangeShapeType="1" noTextEdit="1"/>
              </p:cNvSpPr>
              <p:nvPr/>
            </p:nvSpPr>
            <p:spPr>
              <a:xfrm>
                <a:off x="102742" y="3800214"/>
                <a:ext cx="12009675" cy="745269"/>
              </a:xfrm>
              <a:prstGeom prst="rect">
                <a:avLst/>
              </a:prstGeom>
              <a:blipFill rotWithShape="0">
                <a:blip r:embed="rId6"/>
                <a:stretch>
                  <a:fillRect l="-558" b="-13008"/>
                </a:stretch>
              </a:blipFill>
            </p:spPr>
            <p:txBody>
              <a:bodyPr/>
              <a:lstStyle/>
              <a:p>
                <a:r>
                  <a:rPr lang="es-CL">
                    <a:noFill/>
                  </a:rPr>
                  <a:t> </a:t>
                </a:r>
              </a:p>
            </p:txBody>
          </p:sp>
        </mc:Fallback>
      </mc:AlternateContent>
      <p:pic>
        <p:nvPicPr>
          <p:cNvPr id="14" name="Imagen 13"/>
          <p:cNvPicPr>
            <a:picLocks noChangeAspect="1"/>
          </p:cNvPicPr>
          <p:nvPr/>
        </p:nvPicPr>
        <p:blipFill>
          <a:blip r:embed="rId7"/>
          <a:stretch>
            <a:fillRect/>
          </a:stretch>
        </p:blipFill>
        <p:spPr>
          <a:xfrm>
            <a:off x="4482220" y="4250892"/>
            <a:ext cx="7630197" cy="755295"/>
          </a:xfrm>
          <a:prstGeom prst="rect">
            <a:avLst/>
          </a:prstGeom>
        </p:spPr>
      </p:pic>
      <p:sp>
        <p:nvSpPr>
          <p:cNvPr id="15" name="Rectángulo 14"/>
          <p:cNvSpPr/>
          <p:nvPr/>
        </p:nvSpPr>
        <p:spPr>
          <a:xfrm>
            <a:off x="102742" y="5015678"/>
            <a:ext cx="12009675" cy="1046440"/>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Este resultado se confirma al estudiar los momentos magnéticos de diversas sales de metales de transición </a:t>
            </a:r>
            <a:r>
              <a:rPr lang="es-CL" sz="2200" dirty="0" smtClean="0">
                <a:solidFill>
                  <a:srgbClr val="0000FF"/>
                </a:solidFill>
                <a:latin typeface="Times New Roman" panose="02020603050405020304" pitchFamily="18" charset="0"/>
                <a:cs typeface="Times New Roman" panose="02020603050405020304" pitchFamily="18" charset="0"/>
              </a:rPr>
              <a:t>(3 </a:t>
            </a:r>
            <a:r>
              <a:rPr lang="es-CL" sz="2200" i="1" dirty="0" smtClean="0">
                <a:solidFill>
                  <a:srgbClr val="0000FF"/>
                </a:solidFill>
                <a:latin typeface="Times New Roman" panose="02020603050405020304" pitchFamily="18" charset="0"/>
                <a:cs typeface="Times New Roman" panose="02020603050405020304" pitchFamily="18" charset="0"/>
              </a:rPr>
              <a:t>d</a:t>
            </a:r>
            <a:r>
              <a:rPr lang="es-CL" sz="800" i="1"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los valores obtenidos se ajustan bien si sólo se considera el aporte al momento magnético proveniente de la parte de spin, excluyendo la parte orbital: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6" name="Imagen 15"/>
          <p:cNvPicPr>
            <a:picLocks noChangeAspect="1"/>
          </p:cNvPicPr>
          <p:nvPr/>
        </p:nvPicPr>
        <p:blipFill>
          <a:blip r:embed="rId8"/>
          <a:stretch>
            <a:fillRect/>
          </a:stretch>
        </p:blipFill>
        <p:spPr>
          <a:xfrm>
            <a:off x="4051005" y="5726594"/>
            <a:ext cx="8061412" cy="671048"/>
          </a:xfrm>
          <a:prstGeom prst="rect">
            <a:avLst/>
          </a:prstGeom>
        </p:spPr>
      </p:pic>
      <p:sp>
        <p:nvSpPr>
          <p:cNvPr id="18" name="CuadroTexto 17"/>
          <p:cNvSpPr txBox="1"/>
          <p:nvPr/>
        </p:nvSpPr>
        <p:spPr>
          <a:xfrm>
            <a:off x="102742" y="6327136"/>
            <a:ext cx="11316625" cy="430887"/>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Acá  </a:t>
            </a:r>
            <a:r>
              <a:rPr lang="es-CL" sz="2000" dirty="0" smtClean="0"/>
              <a:t>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baseline="-25000" dirty="0">
                <a:solidFill>
                  <a:srgbClr val="0000FF"/>
                </a:solidFill>
                <a:latin typeface="Times New Roman" panose="02020603050405020304" pitchFamily="18" charset="0"/>
                <a:cs typeface="Times New Roman" panose="02020603050405020304" pitchFamily="18" charset="0"/>
              </a:rPr>
              <a:t> B</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 es el magnetón de Bohr, y el factor giromagnético del electrón se ha aproximado por 2.</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17856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0"/>
            <a:ext cx="12192000" cy="1477328"/>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La cancelación del momento angular orbital se debe al hecho que para </a:t>
            </a:r>
            <a:r>
              <a:rPr lang="es-CL" dirty="0">
                <a:solidFill>
                  <a:srgbClr val="0000FF"/>
                </a:solidFill>
                <a:latin typeface="Times New Roman" panose="02020603050405020304" pitchFamily="18" charset="0"/>
                <a:cs typeface="Times New Roman" panose="02020603050405020304" pitchFamily="18" charset="0"/>
              </a:rPr>
              <a:t>l</a:t>
            </a:r>
            <a:r>
              <a:rPr lang="es-CL" dirty="0" smtClean="0">
                <a:solidFill>
                  <a:srgbClr val="0000FF"/>
                </a:solidFill>
                <a:latin typeface="Times New Roman" panose="02020603050405020304" pitchFamily="18" charset="0"/>
                <a:cs typeface="Times New Roman" panose="02020603050405020304" pitchFamily="18" charset="0"/>
              </a:rPr>
              <a:t>os iones de transición el campo Coulombiano de los aniones es dominante sobre otras interacciones, como por ejemplo a la “Interacción Spin-órbita”. En el caso de las “Tierras Raras”, donde los electrones (4 </a:t>
            </a:r>
            <a:r>
              <a:rPr lang="es-CL" i="1" dirty="0" smtClean="0">
                <a:solidFill>
                  <a:srgbClr val="0000FF"/>
                </a:solidFill>
                <a:latin typeface="Times New Roman" panose="02020603050405020304" pitchFamily="18" charset="0"/>
                <a:cs typeface="Times New Roman" panose="02020603050405020304" pitchFamily="18" charset="0"/>
              </a:rPr>
              <a:t>f</a:t>
            </a:r>
            <a:r>
              <a:rPr lang="es-CL" dirty="0" smtClean="0">
                <a:solidFill>
                  <a:srgbClr val="0000FF"/>
                </a:solidFill>
                <a:latin typeface="Times New Roman" panose="02020603050405020304" pitchFamily="18" charset="0"/>
                <a:cs typeface="Times New Roman" panose="02020603050405020304" pitchFamily="18" charset="0"/>
              </a:rPr>
              <a:t> ) son muy internos (y por ende son menos afectados por el campo de los aniones), y la </a:t>
            </a:r>
            <a:r>
              <a:rPr lang="es-CL" dirty="0">
                <a:solidFill>
                  <a:srgbClr val="0000FF"/>
                </a:solidFill>
                <a:latin typeface="Times New Roman" panose="02020603050405020304" pitchFamily="18" charset="0"/>
                <a:cs typeface="Times New Roman" panose="02020603050405020304" pitchFamily="18" charset="0"/>
              </a:rPr>
              <a:t>interacción spin-órbita </a:t>
            </a:r>
            <a:r>
              <a:rPr lang="es-CL" dirty="0" smtClean="0">
                <a:solidFill>
                  <a:srgbClr val="0000FF"/>
                </a:solidFill>
                <a:latin typeface="Times New Roman" panose="02020603050405020304" pitchFamily="18" charset="0"/>
                <a:cs typeface="Times New Roman" panose="02020603050405020304" pitchFamily="18" charset="0"/>
              </a:rPr>
              <a:t>se ha incrementado, contribuyen al momento magnético tanto la parte orbital como la de spin (esta última con el factor giromagnético “2”). Así</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4319282" y="1209224"/>
            <a:ext cx="7790344" cy="622886"/>
          </a:xfrm>
          <a:prstGeom prst="rect">
            <a:avLst/>
          </a:prstGeom>
        </p:spPr>
      </p:pic>
      <p:sp>
        <p:nvSpPr>
          <p:cNvPr id="6" name="Rectángulo 5"/>
          <p:cNvSpPr/>
          <p:nvPr/>
        </p:nvSpPr>
        <p:spPr>
          <a:xfrm>
            <a:off x="197718" y="1854856"/>
            <a:ext cx="10313581" cy="400110"/>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Pero la magnitud realmente conservada </a:t>
            </a:r>
            <a:r>
              <a:rPr lang="es-CL" sz="2000" dirty="0" smtClean="0">
                <a:solidFill>
                  <a:srgbClr val="0000FF"/>
                </a:solidFill>
                <a:latin typeface="Times New Roman" panose="02020603050405020304" pitchFamily="18" charset="0"/>
                <a:cs typeface="Times New Roman" panose="02020603050405020304" pitchFamily="18" charset="0"/>
              </a:rPr>
              <a:t>para un ion aislado es el “Momento Angular Total”,  </a:t>
            </a:r>
            <a:endParaRPr lang="es-CL" sz="2000" dirty="0"/>
          </a:p>
        </p:txBody>
      </p:sp>
      <p:pic>
        <p:nvPicPr>
          <p:cNvPr id="7" name="Imagen 6"/>
          <p:cNvPicPr>
            <a:picLocks noChangeAspect="1"/>
          </p:cNvPicPr>
          <p:nvPr/>
        </p:nvPicPr>
        <p:blipFill>
          <a:blip r:embed="rId3"/>
          <a:stretch>
            <a:fillRect/>
          </a:stretch>
        </p:blipFill>
        <p:spPr>
          <a:xfrm>
            <a:off x="3838538" y="2273319"/>
            <a:ext cx="8353462" cy="648357"/>
          </a:xfrm>
          <a:prstGeom prst="rect">
            <a:avLst/>
          </a:prstGeom>
        </p:spPr>
      </p:pic>
      <p:pic>
        <p:nvPicPr>
          <p:cNvPr id="9" name="Imagen 8"/>
          <p:cNvPicPr>
            <a:picLocks noChangeAspect="1"/>
          </p:cNvPicPr>
          <p:nvPr/>
        </p:nvPicPr>
        <p:blipFill>
          <a:blip r:embed="rId4"/>
          <a:stretch>
            <a:fillRect/>
          </a:stretch>
        </p:blipFill>
        <p:spPr>
          <a:xfrm>
            <a:off x="4574629" y="4103429"/>
            <a:ext cx="7617371" cy="603111"/>
          </a:xfrm>
          <a:prstGeom prst="rect">
            <a:avLst/>
          </a:prstGeom>
        </p:spPr>
      </p:pic>
      <p:pic>
        <p:nvPicPr>
          <p:cNvPr id="10" name="Imagen 9"/>
          <p:cNvPicPr>
            <a:picLocks noChangeAspect="1"/>
          </p:cNvPicPr>
          <p:nvPr/>
        </p:nvPicPr>
        <p:blipFill>
          <a:blip r:embed="rId5"/>
          <a:stretch>
            <a:fillRect/>
          </a:stretch>
        </p:blipFill>
        <p:spPr>
          <a:xfrm>
            <a:off x="74429" y="2977658"/>
            <a:ext cx="11962009" cy="1089065"/>
          </a:xfrm>
          <a:prstGeom prst="rect">
            <a:avLst/>
          </a:prstGeom>
        </p:spPr>
      </p:pic>
      <p:sp>
        <p:nvSpPr>
          <p:cNvPr id="2" name="Rectángulo 1"/>
          <p:cNvSpPr/>
          <p:nvPr/>
        </p:nvSpPr>
        <p:spPr>
          <a:xfrm>
            <a:off x="74429" y="4722216"/>
            <a:ext cx="3187316" cy="400110"/>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Evaluamos (Q-5)</a:t>
            </a:r>
            <a:r>
              <a:rPr lang="es-CL" sz="800" dirty="0" smtClean="0">
                <a:solidFill>
                  <a:srgbClr val="0000FF"/>
                </a:solidFill>
                <a:latin typeface="Times New Roman" panose="02020603050405020304" pitchFamily="18" charset="0"/>
                <a:cs typeface="Times New Roman" panose="02020603050405020304" pitchFamily="18" charset="0"/>
              </a:rPr>
              <a:t> </a:t>
            </a:r>
            <a:r>
              <a:rPr lang="es-CL" sz="1400" dirty="0" smtClean="0">
                <a:solidFill>
                  <a:srgbClr val="0000FF"/>
                </a:solidFill>
                <a:latin typeface="Times New Roman" panose="02020603050405020304" pitchFamily="18" charset="0"/>
                <a:cs typeface="Times New Roman" panose="02020603050405020304" pitchFamily="18" charset="0"/>
              </a:rPr>
              <a:t>c</a:t>
            </a:r>
            <a:r>
              <a:rPr lang="es-CL" sz="2000" dirty="0" smtClean="0">
                <a:solidFill>
                  <a:srgbClr val="0000FF"/>
                </a:solidFill>
                <a:latin typeface="Times New Roman" panose="02020603050405020304" pitchFamily="18" charset="0"/>
                <a:cs typeface="Times New Roman" panose="02020603050405020304" pitchFamily="18" charset="0"/>
              </a:rPr>
              <a:t>  usando</a:t>
            </a:r>
            <a:endParaRPr lang="es-CL" sz="2000" dirty="0"/>
          </a:p>
        </p:txBody>
      </p:sp>
      <p:pic>
        <p:nvPicPr>
          <p:cNvPr id="3" name="Imagen 2"/>
          <p:cNvPicPr>
            <a:picLocks noChangeAspect="1"/>
          </p:cNvPicPr>
          <p:nvPr/>
        </p:nvPicPr>
        <p:blipFill>
          <a:blip r:embed="rId6"/>
          <a:stretch>
            <a:fillRect/>
          </a:stretch>
        </p:blipFill>
        <p:spPr>
          <a:xfrm>
            <a:off x="3261745" y="4706540"/>
            <a:ext cx="8497036" cy="563929"/>
          </a:xfrm>
          <a:prstGeom prst="rect">
            <a:avLst/>
          </a:prstGeom>
        </p:spPr>
      </p:pic>
      <p:pic>
        <p:nvPicPr>
          <p:cNvPr id="11" name="Imagen 10"/>
          <p:cNvPicPr>
            <a:picLocks noChangeAspect="1"/>
          </p:cNvPicPr>
          <p:nvPr/>
        </p:nvPicPr>
        <p:blipFill>
          <a:blip r:embed="rId7"/>
          <a:stretch>
            <a:fillRect/>
          </a:stretch>
        </p:blipFill>
        <p:spPr>
          <a:xfrm>
            <a:off x="1607868" y="5307175"/>
            <a:ext cx="10501652" cy="697168"/>
          </a:xfrm>
          <a:prstGeom prst="rect">
            <a:avLst/>
          </a:prstGeom>
        </p:spPr>
      </p:pic>
      <p:sp>
        <p:nvSpPr>
          <p:cNvPr id="8" name="CuadroTexto 7"/>
          <p:cNvSpPr txBox="1"/>
          <p:nvPr/>
        </p:nvSpPr>
        <p:spPr>
          <a:xfrm>
            <a:off x="197718" y="5826710"/>
            <a:ext cx="11911908" cy="369332"/>
          </a:xfrm>
          <a:prstGeom prst="rect">
            <a:avLst/>
          </a:prstGeom>
          <a:noFill/>
        </p:spPr>
        <p:txBody>
          <a:bodyPr wrap="square" rtlCol="0">
            <a:spAutoFit/>
          </a:bodyPr>
          <a:lstStyle/>
          <a:p>
            <a:endParaRPr lang="es-CL" dirty="0"/>
          </a:p>
        </p:txBody>
      </p:sp>
      <p:pic>
        <p:nvPicPr>
          <p:cNvPr id="13" name="Imagen 12"/>
          <p:cNvPicPr>
            <a:picLocks noChangeAspect="1"/>
          </p:cNvPicPr>
          <p:nvPr/>
        </p:nvPicPr>
        <p:blipFill>
          <a:blip r:embed="rId8"/>
          <a:stretch>
            <a:fillRect/>
          </a:stretch>
        </p:blipFill>
        <p:spPr>
          <a:xfrm>
            <a:off x="0" y="6041049"/>
            <a:ext cx="10310125" cy="816951"/>
          </a:xfrm>
          <a:prstGeom prst="rect">
            <a:avLst/>
          </a:prstGeom>
        </p:spPr>
      </p:pic>
    </p:spTree>
    <p:extLst>
      <p:ext uri="{BB962C8B-B14F-4D97-AF65-F5344CB8AC3E}">
        <p14:creationId xmlns:p14="http://schemas.microsoft.com/office/powerpoint/2010/main" val="28279513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0" y="-1"/>
            <a:ext cx="12082409" cy="1692771"/>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&gt;&gt;</a:t>
            </a:r>
            <a:r>
              <a:rPr lang="es-CL" sz="2400" u="sng" dirty="0" smtClean="0">
                <a:solidFill>
                  <a:srgbClr val="0000FF"/>
                </a:solidFill>
                <a:latin typeface="Times New Roman" panose="02020603050405020304" pitchFamily="18" charset="0"/>
                <a:cs typeface="Times New Roman" panose="02020603050405020304" pitchFamily="18" charset="0"/>
              </a:rPr>
              <a:t>Estructura de Dominios de un Material Ferromagnético y su “Curva de Histéresis</a:t>
            </a:r>
            <a:r>
              <a:rPr lang="es-CL" sz="2200" dirty="0" smtClean="0">
                <a:solidFill>
                  <a:srgbClr val="0000FF"/>
                </a:solidFill>
                <a:latin typeface="Times New Roman" panose="02020603050405020304" pitchFamily="18" charset="0"/>
                <a:cs typeface="Times New Roman" panose="02020603050405020304" pitchFamily="18" charset="0"/>
              </a:rPr>
              <a:t>-</a:t>
            </a:r>
          </a:p>
          <a:p>
            <a:r>
              <a:rPr lang="es-CL" sz="2000" dirty="0" smtClean="0">
                <a:solidFill>
                  <a:srgbClr val="0000FF"/>
                </a:solidFill>
                <a:latin typeface="Times New Roman" panose="02020603050405020304" pitchFamily="18" charset="0"/>
                <a:cs typeface="Times New Roman" panose="02020603050405020304" pitchFamily="18" charset="0"/>
              </a:rPr>
              <a:t>En primera instancia, un material ferromagnético no posee una magnetización uniforme, sino que ella está “escondida” en una estructura de “dominios”, que cancelar el flujo magnético hacia el exterior del material, como se muestra en figura 1 adjunta. Ello ocurre de un modo espontáneo (si no se adoptan los convenientes resguardos), con el objetivo de reducir la energía magnética.</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7263087" y="1314245"/>
            <a:ext cx="4922064" cy="2970079"/>
          </a:xfrm>
          <a:prstGeom prst="rect">
            <a:avLst/>
          </a:prstGeom>
        </p:spPr>
      </p:pic>
      <p:sp>
        <p:nvSpPr>
          <p:cNvPr id="9" name="CuadroTexto 8"/>
          <p:cNvSpPr txBox="1"/>
          <p:nvPr/>
        </p:nvSpPr>
        <p:spPr>
          <a:xfrm>
            <a:off x="117782" y="1585232"/>
            <a:ext cx="7027523" cy="280076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Se llama “Pared de Bloch” al límite entre dos dominios magnéticos; en rigor, estas paredes tienen un pequeño ancho, donde los spines giran continuamente de una a otra orientación.</a:t>
            </a:r>
          </a:p>
          <a:p>
            <a:r>
              <a:rPr lang="es-CL" sz="2200" dirty="0" smtClean="0">
                <a:solidFill>
                  <a:srgbClr val="0000FF"/>
                </a:solidFill>
                <a:latin typeface="Times New Roman" panose="02020603050405020304" pitchFamily="18" charset="0"/>
                <a:cs typeface="Times New Roman" panose="02020603050405020304" pitchFamily="18" charset="0"/>
              </a:rPr>
              <a:t>Al aplicar un campo magnético externo, estas paredes de Bloch se desplazan, incrementando un dominio en la dirección del campo externo </a:t>
            </a:r>
            <a:r>
              <a:rPr lang="es-CL" sz="2200" i="1" dirty="0" smtClean="0">
                <a:solidFill>
                  <a:srgbClr val="0000FF"/>
                </a:solidFill>
                <a:latin typeface="Times New Roman" panose="02020603050405020304" pitchFamily="18" charset="0"/>
                <a:cs typeface="Times New Roman" panose="02020603050405020304" pitchFamily="18" charset="0"/>
              </a:rPr>
              <a:t>H</a:t>
            </a:r>
            <a:r>
              <a:rPr lang="es-CL" sz="2200" dirty="0" smtClean="0">
                <a:solidFill>
                  <a:srgbClr val="0000FF"/>
                </a:solidFill>
                <a:latin typeface="Times New Roman" panose="02020603050405020304" pitchFamily="18" charset="0"/>
                <a:cs typeface="Times New Roman" panose="02020603050405020304" pitchFamily="18" charset="0"/>
              </a:rPr>
              <a:t>, a medida que </a:t>
            </a:r>
            <a:r>
              <a:rPr lang="es-CL" sz="2200" i="1" dirty="0" smtClean="0">
                <a:solidFill>
                  <a:srgbClr val="0000FF"/>
                </a:solidFill>
                <a:latin typeface="Times New Roman" panose="02020603050405020304" pitchFamily="18" charset="0"/>
                <a:cs typeface="Times New Roman" panose="02020603050405020304" pitchFamily="18" charset="0"/>
              </a:rPr>
              <a:t>H</a:t>
            </a:r>
            <a:r>
              <a:rPr lang="es-CL" sz="2200" dirty="0" smtClean="0">
                <a:solidFill>
                  <a:srgbClr val="0000FF"/>
                </a:solidFill>
                <a:latin typeface="Times New Roman" panose="02020603050405020304" pitchFamily="18" charset="0"/>
                <a:cs typeface="Times New Roman" panose="02020603050405020304" pitchFamily="18" charset="0"/>
              </a:rPr>
              <a:t> crece, hasta alcanzar la “saturación” con un único dominio, ver figuras:</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3"/>
          <a:stretch>
            <a:fillRect/>
          </a:stretch>
        </p:blipFill>
        <p:spPr>
          <a:xfrm>
            <a:off x="5040801" y="4334848"/>
            <a:ext cx="7041608" cy="2481209"/>
          </a:xfrm>
          <a:prstGeom prst="rect">
            <a:avLst/>
          </a:prstGeom>
        </p:spPr>
      </p:pic>
      <p:pic>
        <p:nvPicPr>
          <p:cNvPr id="12" name="Imagen 11"/>
          <p:cNvPicPr>
            <a:picLocks noChangeAspect="1"/>
          </p:cNvPicPr>
          <p:nvPr/>
        </p:nvPicPr>
        <p:blipFill>
          <a:blip r:embed="rId4"/>
          <a:stretch>
            <a:fillRect/>
          </a:stretch>
        </p:blipFill>
        <p:spPr>
          <a:xfrm>
            <a:off x="379808" y="4385999"/>
            <a:ext cx="3873692" cy="2409118"/>
          </a:xfrm>
          <a:prstGeom prst="rect">
            <a:avLst/>
          </a:prstGeom>
        </p:spPr>
      </p:pic>
    </p:spTree>
    <p:extLst>
      <p:ext uri="{BB962C8B-B14F-4D97-AF65-F5344CB8AC3E}">
        <p14:creationId xmlns:p14="http://schemas.microsoft.com/office/powerpoint/2010/main" val="2966688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95694" y="0"/>
            <a:ext cx="4774018" cy="707886"/>
          </a:xfrm>
          <a:prstGeom prst="rect">
            <a:avLst/>
          </a:prstGeom>
          <a:noFill/>
        </p:spPr>
        <p:txBody>
          <a:bodyPr wrap="square" rtlCol="0">
            <a:spAutoFit/>
          </a:bodyPr>
          <a:lstStyle/>
          <a:p>
            <a:r>
              <a:rPr lang="es-CL" sz="2000" dirty="0">
                <a:latin typeface="Times New Roman" panose="02020603050405020304" pitchFamily="18" charset="0"/>
                <a:cs typeface="Times New Roman" panose="02020603050405020304" pitchFamily="18" charset="0"/>
              </a:rPr>
              <a:t>Pero justamente en este límite, la interacción electrón-electrón diverge a +</a:t>
            </a:r>
            <a:r>
              <a:rPr lang="es-CL" sz="2000" dirty="0">
                <a:latin typeface="Times New Roman" panose="02020603050405020304" pitchFamily="18" charset="0"/>
                <a:cs typeface="Times New Roman" panose="02020603050405020304" pitchFamily="18" charset="0"/>
                <a:sym typeface="Mathematica1" panose="05000502060100000001" pitchFamily="2" charset="2"/>
              </a:rPr>
              <a:t></a:t>
            </a:r>
            <a:r>
              <a:rPr lang="es-CL" sz="2000" dirty="0" smtClean="0">
                <a:latin typeface="Times New Roman" panose="02020603050405020304" pitchFamily="18" charset="0"/>
                <a:cs typeface="Times New Roman" panose="02020603050405020304" pitchFamily="18" charset="0"/>
                <a:sym typeface="Mathematica1" panose="05000502060100000001" pitchFamily="2" charset="2"/>
              </a:rPr>
              <a:t>:</a:t>
            </a:r>
            <a:endParaRPr lang="es-CL" sz="2000" dirty="0">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5299775" y="56818"/>
            <a:ext cx="6778812" cy="958845"/>
          </a:xfrm>
          <a:prstGeom prst="rect">
            <a:avLst/>
          </a:prstGeom>
        </p:spPr>
      </p:pic>
      <p:sp>
        <p:nvSpPr>
          <p:cNvPr id="7" name="CuadroTexto 6"/>
          <p:cNvSpPr txBox="1"/>
          <p:nvPr/>
        </p:nvSpPr>
        <p:spPr>
          <a:xfrm>
            <a:off x="95694" y="1100723"/>
            <a:ext cx="11844671" cy="800219"/>
          </a:xfrm>
          <a:prstGeom prst="rect">
            <a:avLst/>
          </a:prstGeom>
          <a:noFill/>
        </p:spPr>
        <p:txBody>
          <a:bodyPr wrap="square" rtlCol="0">
            <a:spAutoFit/>
          </a:bodyPr>
          <a:lstStyle/>
          <a:p>
            <a:r>
              <a:rPr lang="es-CL" sz="2200" dirty="0">
                <a:latin typeface="Times New Roman" panose="02020603050405020304" pitchFamily="18" charset="0"/>
                <a:cs typeface="Times New Roman" panose="02020603050405020304" pitchFamily="18" charset="0"/>
              </a:rPr>
              <a:t>La Rel</a:t>
            </a:r>
            <a:r>
              <a:rPr lang="es-CL" sz="2200" dirty="0" smtClean="0">
                <a:latin typeface="Times New Roman" panose="02020603050405020304" pitchFamily="18" charset="0"/>
                <a:cs typeface="Times New Roman" panose="02020603050405020304" pitchFamily="18" charset="0"/>
              </a:rPr>
              <a:t>.(17)</a:t>
            </a:r>
            <a:r>
              <a:rPr lang="es-CL" sz="2200" baseline="-25000" dirty="0" smtClean="0">
                <a:latin typeface="Times New Roman" panose="02020603050405020304" pitchFamily="18" charset="0"/>
                <a:cs typeface="Times New Roman" panose="02020603050405020304" pitchFamily="18" charset="0"/>
              </a:rPr>
              <a:t>b</a:t>
            </a:r>
            <a:r>
              <a:rPr lang="es-CL" sz="2200" dirty="0" smtClean="0">
                <a:latin typeface="Times New Roman" panose="02020603050405020304" pitchFamily="18" charset="0"/>
                <a:cs typeface="Times New Roman" panose="02020603050405020304" pitchFamily="18" charset="0"/>
              </a:rPr>
              <a:t> corresponde </a:t>
            </a:r>
            <a:r>
              <a:rPr lang="es-CL" sz="2200" dirty="0">
                <a:latin typeface="Times New Roman" panose="02020603050405020304" pitchFamily="18" charset="0"/>
                <a:cs typeface="Times New Roman" panose="02020603050405020304" pitchFamily="18" charset="0"/>
              </a:rPr>
              <a:t>al “hueco de Correlación”, que reduce el efecto de esta divergencia, y por ende, </a:t>
            </a:r>
            <a:r>
              <a:rPr lang="es-CL" sz="2400" i="1" dirty="0" smtClean="0">
                <a:solidFill>
                  <a:srgbClr val="B700FF"/>
                </a:solidFill>
                <a:latin typeface="Times New Roman" panose="02020603050405020304" pitchFamily="18" charset="0"/>
                <a:cs typeface="Times New Roman" panose="02020603050405020304" pitchFamily="18" charset="0"/>
              </a:rPr>
              <a:t>reduce la </a:t>
            </a:r>
            <a:r>
              <a:rPr lang="es-CL" sz="2400" i="1" dirty="0">
                <a:solidFill>
                  <a:srgbClr val="B700FF"/>
                </a:solidFill>
                <a:latin typeface="Times New Roman" panose="02020603050405020304" pitchFamily="18" charset="0"/>
                <a:cs typeface="Times New Roman" panose="02020603050405020304" pitchFamily="18" charset="0"/>
              </a:rPr>
              <a:t>energía de interacción</a:t>
            </a:r>
            <a:r>
              <a:rPr lang="es-CL" sz="2200" dirty="0">
                <a:latin typeface="Times New Roman" panose="02020603050405020304" pitchFamily="18" charset="0"/>
                <a:cs typeface="Times New Roman" panose="02020603050405020304" pitchFamily="18" charset="0"/>
              </a:rPr>
              <a:t>; eso en el caso de spin total máximo, ver figura inferior. </a:t>
            </a:r>
            <a:endParaRPr lang="es-CL" sz="2200" dirty="0" smtClean="0">
              <a:latin typeface="Times New Roman" panose="02020603050405020304" pitchFamily="18" charset="0"/>
              <a:cs typeface="Times New Roman" panose="02020603050405020304" pitchFamily="18" charset="0"/>
            </a:endParaRPr>
          </a:p>
        </p:txBody>
      </p:sp>
      <p:sp>
        <p:nvSpPr>
          <p:cNvPr id="9" name="CuadroTexto 8"/>
          <p:cNvSpPr txBox="1"/>
          <p:nvPr/>
        </p:nvSpPr>
        <p:spPr>
          <a:xfrm>
            <a:off x="116959" y="1877393"/>
            <a:ext cx="6533070" cy="1323439"/>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En cambio, para spin S=0 la función de correlación toma el doble del valor del caso de partículas distinguibles sin correlación:</a:t>
            </a:r>
          </a:p>
          <a:p>
            <a:endParaRPr lang="es-CL" sz="2000" dirty="0">
              <a:solidFill>
                <a:srgbClr val="0000FF"/>
              </a:solidFill>
            </a:endParaRPr>
          </a:p>
        </p:txBody>
      </p:sp>
      <p:pic>
        <p:nvPicPr>
          <p:cNvPr id="11" name="Imagen 10"/>
          <p:cNvPicPr>
            <a:picLocks noChangeAspect="1"/>
          </p:cNvPicPr>
          <p:nvPr/>
        </p:nvPicPr>
        <p:blipFill>
          <a:blip r:embed="rId3"/>
          <a:stretch>
            <a:fillRect/>
          </a:stretch>
        </p:blipFill>
        <p:spPr>
          <a:xfrm>
            <a:off x="1818167" y="2850103"/>
            <a:ext cx="4199861" cy="701457"/>
          </a:xfrm>
          <a:prstGeom prst="rect">
            <a:avLst/>
          </a:prstGeom>
        </p:spPr>
      </p:pic>
      <p:pic>
        <p:nvPicPr>
          <p:cNvPr id="12" name="Imagen 11"/>
          <p:cNvPicPr>
            <a:picLocks noChangeAspect="1"/>
          </p:cNvPicPr>
          <p:nvPr/>
        </p:nvPicPr>
        <p:blipFill>
          <a:blip r:embed="rId4"/>
          <a:stretch>
            <a:fillRect/>
          </a:stretch>
        </p:blipFill>
        <p:spPr>
          <a:xfrm>
            <a:off x="6901664" y="1877393"/>
            <a:ext cx="5290336" cy="885278"/>
          </a:xfrm>
          <a:prstGeom prst="rect">
            <a:avLst/>
          </a:prstGeom>
        </p:spPr>
      </p:pic>
      <p:pic>
        <p:nvPicPr>
          <p:cNvPr id="13" name="Imagen 12"/>
          <p:cNvPicPr>
            <a:picLocks noChangeAspect="1"/>
          </p:cNvPicPr>
          <p:nvPr/>
        </p:nvPicPr>
        <p:blipFill>
          <a:blip r:embed="rId5"/>
          <a:stretch>
            <a:fillRect/>
          </a:stretch>
        </p:blipFill>
        <p:spPr>
          <a:xfrm>
            <a:off x="6018028" y="2772002"/>
            <a:ext cx="6173971" cy="684983"/>
          </a:xfrm>
          <a:prstGeom prst="rect">
            <a:avLst/>
          </a:prstGeom>
        </p:spPr>
      </p:pic>
      <p:pic>
        <p:nvPicPr>
          <p:cNvPr id="14" name="Imagen 13"/>
          <p:cNvPicPr>
            <a:picLocks noChangeAspect="1"/>
          </p:cNvPicPr>
          <p:nvPr/>
        </p:nvPicPr>
        <p:blipFill>
          <a:blip r:embed="rId6"/>
          <a:stretch>
            <a:fillRect/>
          </a:stretch>
        </p:blipFill>
        <p:spPr>
          <a:xfrm>
            <a:off x="5958346" y="3456985"/>
            <a:ext cx="6120241" cy="1455736"/>
          </a:xfrm>
          <a:prstGeom prst="rect">
            <a:avLst/>
          </a:prstGeom>
        </p:spPr>
      </p:pic>
      <p:sp>
        <p:nvSpPr>
          <p:cNvPr id="15" name="CuadroTexto 14"/>
          <p:cNvSpPr txBox="1"/>
          <p:nvPr/>
        </p:nvSpPr>
        <p:spPr>
          <a:xfrm>
            <a:off x="0" y="3792835"/>
            <a:ext cx="5958346" cy="707886"/>
          </a:xfrm>
          <a:prstGeom prst="rect">
            <a:avLst/>
          </a:prstGeom>
          <a:noFill/>
        </p:spPr>
        <p:txBody>
          <a:bodyPr wrap="square" rtlCol="0">
            <a:spAutoFit/>
          </a:bodyPr>
          <a:lstStyle/>
          <a:p>
            <a:r>
              <a:rPr lang="es-CL" sz="2200" dirty="0">
                <a:latin typeface="Times New Roman" panose="02020603050405020304" pitchFamily="18" charset="0"/>
                <a:cs typeface="Times New Roman" panose="02020603050405020304" pitchFamily="18" charset="0"/>
              </a:rPr>
              <a:t>Al tomar el caso de spin S=0 concluimos d</a:t>
            </a:r>
            <a:r>
              <a:rPr lang="es-CL" sz="2200" dirty="0" smtClean="0">
                <a:latin typeface="Times New Roman" panose="02020603050405020304" pitchFamily="18" charset="0"/>
                <a:cs typeface="Times New Roman" panose="02020603050405020304" pitchFamily="18" charset="0"/>
              </a:rPr>
              <a:t>e </a:t>
            </a:r>
            <a:r>
              <a:rPr lang="es-CL" sz="2200" dirty="0">
                <a:latin typeface="Times New Roman" panose="02020603050405020304" pitchFamily="18" charset="0"/>
                <a:cs typeface="Times New Roman" panose="02020603050405020304" pitchFamily="18" charset="0"/>
              </a:rPr>
              <a:t>(</a:t>
            </a:r>
            <a:r>
              <a:rPr lang="es-CL" sz="2200" dirty="0" smtClean="0">
                <a:latin typeface="Times New Roman" panose="02020603050405020304" pitchFamily="18" charset="0"/>
                <a:cs typeface="Times New Roman" panose="02020603050405020304" pitchFamily="18" charset="0"/>
              </a:rPr>
              <a:t>13)</a:t>
            </a:r>
            <a:r>
              <a:rPr lang="es-CL" sz="2200" baseline="-25000" dirty="0" smtClean="0">
                <a:latin typeface="Times New Roman" panose="02020603050405020304" pitchFamily="18" charset="0"/>
                <a:cs typeface="Times New Roman" panose="02020603050405020304" pitchFamily="18" charset="0"/>
              </a:rPr>
              <a:t>c</a:t>
            </a:r>
            <a:r>
              <a:rPr lang="es-CL" sz="2200" dirty="0" smtClean="0">
                <a:latin typeface="Times New Roman" panose="02020603050405020304" pitchFamily="18" charset="0"/>
                <a:cs typeface="Times New Roman" panose="02020603050405020304" pitchFamily="18" charset="0"/>
              </a:rPr>
              <a:t>:</a:t>
            </a:r>
            <a:endParaRPr lang="es-CL" sz="2200" dirty="0">
              <a:latin typeface="Times New Roman" panose="02020603050405020304" pitchFamily="18" charset="0"/>
              <a:cs typeface="Times New Roman" panose="02020603050405020304" pitchFamily="18" charset="0"/>
            </a:endParaRPr>
          </a:p>
          <a:p>
            <a:endParaRPr lang="es-CL" dirty="0"/>
          </a:p>
        </p:txBody>
      </p:sp>
      <p:sp>
        <p:nvSpPr>
          <p:cNvPr id="16" name="CuadroTexto 15"/>
          <p:cNvSpPr txBox="1"/>
          <p:nvPr/>
        </p:nvSpPr>
        <p:spPr>
          <a:xfrm>
            <a:off x="95694" y="4943840"/>
            <a:ext cx="11961628" cy="1846659"/>
          </a:xfrm>
          <a:prstGeom prst="rect">
            <a:avLst/>
          </a:prstGeom>
          <a:noFill/>
        </p:spPr>
        <p:txBody>
          <a:bodyPr wrap="square" rtlCol="0">
            <a:spAutoFit/>
          </a:bodyPr>
          <a:lstStyle/>
          <a:p>
            <a:r>
              <a:rPr lang="es-CL" sz="2200" dirty="0">
                <a:latin typeface="Times New Roman" panose="02020603050405020304" pitchFamily="18" charset="0"/>
                <a:cs typeface="Times New Roman" panose="02020603050405020304" pitchFamily="18" charset="0"/>
              </a:rPr>
              <a:t>Es decir, mientras S=1 produce una </a:t>
            </a:r>
            <a:r>
              <a:rPr lang="es-CL" sz="2400" i="1" dirty="0">
                <a:solidFill>
                  <a:srgbClr val="B700FF"/>
                </a:solidFill>
                <a:latin typeface="Times New Roman" panose="02020603050405020304" pitchFamily="18" charset="0"/>
                <a:cs typeface="Times New Roman" panose="02020603050405020304" pitchFamily="18" charset="0"/>
              </a:rPr>
              <a:t>“correlación repulsiva”</a:t>
            </a:r>
            <a:r>
              <a:rPr lang="es-CL" sz="2200" i="1" dirty="0">
                <a:solidFill>
                  <a:srgbClr val="B700FF"/>
                </a:solidFill>
                <a:latin typeface="Times New Roman" panose="02020603050405020304" pitchFamily="18" charset="0"/>
                <a:cs typeface="Times New Roman" panose="02020603050405020304" pitchFamily="18" charset="0"/>
              </a:rPr>
              <a:t> </a:t>
            </a:r>
            <a:r>
              <a:rPr lang="es-CL" sz="2200" dirty="0">
                <a:latin typeface="Times New Roman" panose="02020603050405020304" pitchFamily="18" charset="0"/>
                <a:cs typeface="Times New Roman" panose="02020603050405020304" pitchFamily="18" charset="0"/>
              </a:rPr>
              <a:t>entre los electrones, para S=0 hay una </a:t>
            </a:r>
            <a:r>
              <a:rPr lang="es-CL" sz="2400" i="1" dirty="0">
                <a:solidFill>
                  <a:srgbClr val="B700FF"/>
                </a:solidFill>
                <a:latin typeface="Times New Roman" panose="02020603050405020304" pitchFamily="18" charset="0"/>
                <a:cs typeface="Times New Roman" panose="02020603050405020304" pitchFamily="18" charset="0"/>
              </a:rPr>
              <a:t>correlación atractiva</a:t>
            </a:r>
            <a:r>
              <a:rPr lang="es-CL" sz="2400" dirty="0">
                <a:latin typeface="Times New Roman" panose="02020603050405020304" pitchFamily="18" charset="0"/>
                <a:cs typeface="Times New Roman" panose="02020603050405020304" pitchFamily="18" charset="0"/>
              </a:rPr>
              <a:t>, </a:t>
            </a:r>
            <a:r>
              <a:rPr lang="es-CL" sz="2200" dirty="0">
                <a:latin typeface="Times New Roman" panose="02020603050405020304" pitchFamily="18" charset="0"/>
                <a:cs typeface="Times New Roman" panose="02020603050405020304" pitchFamily="18" charset="0"/>
              </a:rPr>
              <a:t>al comparar con el caso sin correlación</a:t>
            </a:r>
            <a:r>
              <a:rPr lang="es-CL" sz="2200" dirty="0" smtClean="0">
                <a:latin typeface="Times New Roman" panose="02020603050405020304" pitchFamily="18" charset="0"/>
                <a:cs typeface="Times New Roman" panose="02020603050405020304" pitchFamily="18" charset="0"/>
              </a:rPr>
              <a:t>. Ello implica que la repulsión electrón-electrón sube la energía en menor grado para S=1 que para S=0</a:t>
            </a:r>
            <a:r>
              <a:rPr lang="es-CL" sz="2200" smtClean="0">
                <a:latin typeface="Times New Roman" panose="02020603050405020304" pitchFamily="18" charset="0"/>
                <a:cs typeface="Times New Roman" panose="02020603050405020304" pitchFamily="18" charset="0"/>
              </a:rPr>
              <a:t>. </a:t>
            </a:r>
          </a:p>
          <a:p>
            <a:r>
              <a:rPr lang="es-CL" sz="2200" smtClean="0">
                <a:solidFill>
                  <a:srgbClr val="0000FF"/>
                </a:solidFill>
                <a:latin typeface="Times New Roman" panose="02020603050405020304" pitchFamily="18" charset="0"/>
                <a:cs typeface="Times New Roman" panose="02020603050405020304" pitchFamily="18" charset="0"/>
              </a:rPr>
              <a:t>Esta </a:t>
            </a:r>
            <a:r>
              <a:rPr lang="es-CL" sz="2200" dirty="0" smtClean="0">
                <a:solidFill>
                  <a:srgbClr val="0000FF"/>
                </a:solidFill>
                <a:latin typeface="Times New Roman" panose="02020603050405020304" pitchFamily="18" charset="0"/>
                <a:cs typeface="Times New Roman" panose="02020603050405020304" pitchFamily="18" charset="0"/>
              </a:rPr>
              <a:t>es la razón de fondo porqué existen sistemas de alto spin en la naturaleza, incluido el caso del ferromagnetismo, como luego veremos.  </a:t>
            </a:r>
            <a:endParaRPr lang="es-CL"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39099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325476" y="0"/>
            <a:ext cx="4866524" cy="4895797"/>
          </a:xfrm>
          <a:prstGeom prst="rect">
            <a:avLst/>
          </a:prstGeom>
        </p:spPr>
      </p:pic>
      <p:sp>
        <p:nvSpPr>
          <p:cNvPr id="5" name="CuadroTexto 4"/>
          <p:cNvSpPr txBox="1"/>
          <p:nvPr/>
        </p:nvSpPr>
        <p:spPr>
          <a:xfrm>
            <a:off x="82194" y="0"/>
            <a:ext cx="7243282" cy="5016758"/>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La figura adjunta muestra la típica “Curva de Histéresis”  de un material magnético. Primero partimos del material con una estructura de dominios con una polarización nula en </a:t>
            </a:r>
            <a:r>
              <a:rPr lang="es-CL" sz="2000" dirty="0">
                <a:solidFill>
                  <a:srgbClr val="0000FF"/>
                </a:solidFill>
                <a:latin typeface="Times New Roman" panose="02020603050405020304" pitchFamily="18" charset="0"/>
                <a:cs typeface="Times New Roman" panose="02020603050405020304" pitchFamily="18" charset="0"/>
              </a:rPr>
              <a:t>p</a:t>
            </a:r>
            <a:r>
              <a:rPr lang="es-CL" sz="2000" dirty="0" smtClean="0">
                <a:solidFill>
                  <a:srgbClr val="0000FF"/>
                </a:solidFill>
                <a:latin typeface="Times New Roman" panose="02020603050405020304" pitchFamily="18" charset="0"/>
                <a:cs typeface="Times New Roman" panose="02020603050405020304" pitchFamily="18" charset="0"/>
              </a:rPr>
              <a:t>romedio; al aplicar el campo externo </a:t>
            </a:r>
            <a:r>
              <a:rPr lang="es-CL" sz="2000" i="1" dirty="0" smtClean="0">
                <a:solidFill>
                  <a:srgbClr val="0000FF"/>
                </a:solidFill>
                <a:latin typeface="Times New Roman" panose="02020603050405020304" pitchFamily="18" charset="0"/>
                <a:cs typeface="Times New Roman" panose="02020603050405020304" pitchFamily="18" charset="0"/>
              </a:rPr>
              <a:t>H</a:t>
            </a:r>
            <a:r>
              <a:rPr lang="es-CL" sz="2000" dirty="0" smtClean="0">
                <a:solidFill>
                  <a:srgbClr val="0000FF"/>
                </a:solidFill>
                <a:latin typeface="Times New Roman" panose="02020603050405020304" pitchFamily="18" charset="0"/>
                <a:cs typeface="Times New Roman" panose="02020603050405020304" pitchFamily="18" charset="0"/>
              </a:rPr>
              <a:t>, las paredes de Bloch se empiezan a desplazar, creciendo los dominios magnéticos en la dirección del campo, aumentando la magnetización. Para campos </a:t>
            </a:r>
            <a:r>
              <a:rPr lang="es-CL" sz="2000" i="1" dirty="0" smtClean="0">
                <a:solidFill>
                  <a:srgbClr val="0000FF"/>
                </a:solidFill>
                <a:latin typeface="Times New Roman" panose="02020603050405020304" pitchFamily="18" charset="0"/>
                <a:cs typeface="Times New Roman" panose="02020603050405020304" pitchFamily="18" charset="0"/>
              </a:rPr>
              <a:t>H</a:t>
            </a:r>
            <a:r>
              <a:rPr lang="es-CL" sz="2000" dirty="0" smtClean="0">
                <a:solidFill>
                  <a:srgbClr val="0000FF"/>
                </a:solidFill>
                <a:latin typeface="Times New Roman" panose="02020603050405020304" pitchFamily="18" charset="0"/>
                <a:cs typeface="Times New Roman" panose="02020603050405020304" pitchFamily="18" charset="0"/>
              </a:rPr>
              <a:t> extremadamente grandes, la magnetización alcanza un valor límite M</a:t>
            </a:r>
            <a:r>
              <a:rPr lang="es-CL" sz="2000" baseline="-25000" dirty="0" smtClean="0">
                <a:solidFill>
                  <a:srgbClr val="0000FF"/>
                </a:solidFill>
                <a:latin typeface="Times New Roman" panose="02020603050405020304" pitchFamily="18" charset="0"/>
                <a:cs typeface="Times New Roman" panose="02020603050405020304" pitchFamily="18" charset="0"/>
              </a:rPr>
              <a:t>s</a:t>
            </a:r>
            <a:r>
              <a:rPr lang="es-CL" sz="2000" dirty="0" smtClean="0">
                <a:solidFill>
                  <a:srgbClr val="0000FF"/>
                </a:solidFill>
                <a:latin typeface="Times New Roman" panose="02020603050405020304" pitchFamily="18" charset="0"/>
                <a:cs typeface="Times New Roman" panose="02020603050405020304" pitchFamily="18" charset="0"/>
              </a:rPr>
              <a:t>, mientras la inducción magnética crece como </a:t>
            </a:r>
            <a:r>
              <a:rPr lang="es-CL" sz="2000" i="1" dirty="0">
                <a:solidFill>
                  <a:srgbClr val="0000FF"/>
                </a:solidFill>
                <a:latin typeface="Times New Roman" panose="02020603050405020304" pitchFamily="18" charset="0"/>
                <a:cs typeface="Times New Roman" panose="02020603050405020304" pitchFamily="18" charset="0"/>
              </a:rPr>
              <a:t>B</a:t>
            </a:r>
            <a:r>
              <a:rPr lang="es-CL" sz="2000" dirty="0">
                <a:solidFill>
                  <a:srgbClr val="0000FF"/>
                </a:solidFill>
                <a:latin typeface="Times New Roman" panose="02020603050405020304" pitchFamily="18" charset="0"/>
                <a:cs typeface="Times New Roman" panose="02020603050405020304" pitchFamily="18" charset="0"/>
              </a:rPr>
              <a:t> = </a:t>
            </a:r>
            <a:r>
              <a:rPr lang="es-CL" sz="2000" i="1" dirty="0">
                <a:solidFill>
                  <a:srgbClr val="0000FF"/>
                </a:solidFill>
                <a:latin typeface="Times New Roman" panose="02020603050405020304" pitchFamily="18" charset="0"/>
                <a:cs typeface="Times New Roman" panose="02020603050405020304" pitchFamily="18" charset="0"/>
              </a:rPr>
              <a:t>H</a:t>
            </a:r>
            <a:r>
              <a:rPr lang="es-CL" sz="2000" dirty="0">
                <a:solidFill>
                  <a:srgbClr val="0000FF"/>
                </a:solidFill>
                <a:latin typeface="Times New Roman" panose="02020603050405020304" pitchFamily="18" charset="0"/>
                <a:cs typeface="Times New Roman" panose="02020603050405020304" pitchFamily="18" charset="0"/>
              </a:rPr>
              <a:t> + 4 </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M</a:t>
            </a:r>
            <a:r>
              <a:rPr lang="es-CL" sz="2000" baseline="-25000" dirty="0">
                <a:solidFill>
                  <a:srgbClr val="0000FF"/>
                </a:solidFill>
                <a:latin typeface="Times New Roman" panose="02020603050405020304" pitchFamily="18" charset="0"/>
                <a:cs typeface="Times New Roman" panose="02020603050405020304" pitchFamily="18" charset="0"/>
              </a:rPr>
              <a:t>s</a:t>
            </a:r>
            <a:r>
              <a:rPr lang="es-CL" sz="2000" dirty="0" smtClean="0">
                <a:solidFill>
                  <a:srgbClr val="0000FF"/>
                </a:solidFill>
                <a:latin typeface="Times New Roman" panose="02020603050405020304" pitchFamily="18" charset="0"/>
                <a:cs typeface="Times New Roman" panose="02020603050405020304" pitchFamily="18" charset="0"/>
              </a:rPr>
              <a:t>. Al bajar el campo externo, la inducción magnética no regresa por el camino inicial, sino que retiene parte de la magnetización, teniéndose </a:t>
            </a:r>
            <a:r>
              <a:rPr lang="es-CL" sz="2000" i="1" dirty="0">
                <a:solidFill>
                  <a:srgbClr val="0000FF"/>
                </a:solidFill>
                <a:latin typeface="Times New Roman" panose="02020603050405020304" pitchFamily="18" charset="0"/>
                <a:cs typeface="Times New Roman" panose="02020603050405020304" pitchFamily="18" charset="0"/>
              </a:rPr>
              <a:t>B</a:t>
            </a:r>
            <a:r>
              <a:rPr lang="es-CL" sz="2000" dirty="0">
                <a:solidFill>
                  <a:srgbClr val="0000FF"/>
                </a:solidFill>
                <a:latin typeface="Times New Roman" panose="02020603050405020304" pitchFamily="18" charset="0"/>
                <a:cs typeface="Times New Roman" panose="02020603050405020304" pitchFamily="18" charset="0"/>
              </a:rPr>
              <a:t> = </a:t>
            </a:r>
            <a:r>
              <a:rPr lang="es-CL" sz="2000" i="1" dirty="0" smtClean="0">
                <a:solidFill>
                  <a:srgbClr val="0000FF"/>
                </a:solidFill>
                <a:latin typeface="Times New Roman" panose="02020603050405020304" pitchFamily="18" charset="0"/>
                <a:cs typeface="Times New Roman" panose="02020603050405020304" pitchFamily="18" charset="0"/>
              </a:rPr>
              <a:t>B</a:t>
            </a:r>
            <a:r>
              <a:rPr lang="es-CL" sz="2000" baseline="-25000" dirty="0" smtClean="0">
                <a:solidFill>
                  <a:srgbClr val="0000FF"/>
                </a:solidFill>
                <a:latin typeface="Times New Roman" panose="02020603050405020304" pitchFamily="18" charset="0"/>
                <a:cs typeface="Times New Roman" panose="02020603050405020304" pitchFamily="18" charset="0"/>
              </a:rPr>
              <a:t>r</a:t>
            </a:r>
            <a:r>
              <a:rPr lang="es-CL" sz="2000" i="1" dirty="0" smtClean="0">
                <a:solidFill>
                  <a:srgbClr val="0000FF"/>
                </a:solidFill>
                <a:latin typeface="Times New Roman" panose="02020603050405020304" pitchFamily="18" charset="0"/>
                <a:cs typeface="Times New Roman" panose="02020603050405020304" pitchFamily="18" charset="0"/>
              </a:rPr>
              <a:t>, M</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 </a:t>
            </a:r>
            <a:r>
              <a:rPr lang="es-CL" sz="2000" i="1" dirty="0" smtClean="0">
                <a:solidFill>
                  <a:srgbClr val="0000FF"/>
                </a:solidFill>
                <a:latin typeface="Times New Roman" panose="02020603050405020304" pitchFamily="18" charset="0"/>
                <a:cs typeface="Times New Roman" panose="02020603050405020304" pitchFamily="18" charset="0"/>
              </a:rPr>
              <a:t>M</a:t>
            </a:r>
            <a:r>
              <a:rPr lang="es-CL" sz="2000" baseline="-25000" dirty="0">
                <a:solidFill>
                  <a:srgbClr val="0000FF"/>
                </a:solidFill>
                <a:latin typeface="Times New Roman" panose="02020603050405020304" pitchFamily="18" charset="0"/>
                <a:cs typeface="Times New Roman" panose="02020603050405020304" pitchFamily="18" charset="0"/>
              </a:rPr>
              <a:t> </a:t>
            </a:r>
            <a:r>
              <a:rPr lang="es-CL" sz="2000" baseline="-25000" dirty="0" smtClean="0">
                <a:solidFill>
                  <a:srgbClr val="0000FF"/>
                </a:solidFill>
                <a:latin typeface="Times New Roman" panose="02020603050405020304" pitchFamily="18" charset="0"/>
                <a:cs typeface="Times New Roman" panose="02020603050405020304" pitchFamily="18" charset="0"/>
              </a:rPr>
              <a:t>r</a:t>
            </a:r>
            <a:r>
              <a:rPr lang="es-CL" sz="2000" dirty="0" smtClean="0">
                <a:solidFill>
                  <a:srgbClr val="0000FF"/>
                </a:solidFill>
                <a:latin typeface="Times New Roman" panose="02020603050405020304" pitchFamily="18" charset="0"/>
                <a:cs typeface="Times New Roman" panose="02020603050405020304" pitchFamily="18" charset="0"/>
              </a:rPr>
              <a:t>   (inducción y magnetización remanente). Si ahora aplicamos el campo magnético en el sentido reverso, el sistema se empieza a desmagnetizar, hasta anularse la Inducción Magnética para un cierto valor del campo </a:t>
            </a:r>
            <a:r>
              <a:rPr lang="es-CL" sz="2000" i="1" dirty="0" smtClean="0">
                <a:solidFill>
                  <a:srgbClr val="0000FF"/>
                </a:solidFill>
                <a:latin typeface="Times New Roman" panose="02020603050405020304" pitchFamily="18" charset="0"/>
                <a:cs typeface="Times New Roman" panose="02020603050405020304" pitchFamily="18" charset="0"/>
              </a:rPr>
              <a:t>H</a:t>
            </a:r>
            <a:r>
              <a:rPr lang="es-CL" sz="2000" dirty="0" smtClean="0">
                <a:solidFill>
                  <a:srgbClr val="0000FF"/>
                </a:solidFill>
                <a:latin typeface="Times New Roman" panose="02020603050405020304" pitchFamily="18" charset="0"/>
                <a:cs typeface="Times New Roman" panose="02020603050405020304" pitchFamily="18" charset="0"/>
              </a:rPr>
              <a:t>, conocido como la “fuerza coercitiva” del imán. Para un </a:t>
            </a:r>
            <a:r>
              <a:rPr lang="es-CL" sz="2000" i="1" dirty="0" smtClean="0">
                <a:solidFill>
                  <a:srgbClr val="0000FF"/>
                </a:solidFill>
                <a:latin typeface="Times New Roman" panose="02020603050405020304" pitchFamily="18" charset="0"/>
                <a:cs typeface="Times New Roman" panose="02020603050405020304" pitchFamily="18" charset="0"/>
              </a:rPr>
              <a:t>H</a:t>
            </a:r>
            <a:r>
              <a:rPr lang="es-CL" sz="2000" dirty="0" smtClean="0">
                <a:solidFill>
                  <a:srgbClr val="0000FF"/>
                </a:solidFill>
                <a:latin typeface="Times New Roman" panose="02020603050405020304" pitchFamily="18" charset="0"/>
                <a:cs typeface="Times New Roman" panose="02020603050405020304" pitchFamily="18" charset="0"/>
              </a:rPr>
              <a:t> reverso muy grande se alcanza nuevamente la magnetización de saturación, pero en dirección opuesta. </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9" name="CuadroTexto 8"/>
          <p:cNvSpPr txBox="1"/>
          <p:nvPr/>
        </p:nvSpPr>
        <p:spPr>
          <a:xfrm>
            <a:off x="0" y="4939863"/>
            <a:ext cx="12109806" cy="2062103"/>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Podemos repetir el  proceso de aumentar y después reducir la magnitud del campo externo, describiendo así </a:t>
            </a:r>
            <a:r>
              <a:rPr lang="es-CL" dirty="0" smtClean="0">
                <a:solidFill>
                  <a:srgbClr val="0000FF"/>
                </a:solidFill>
                <a:latin typeface="Times New Roman" panose="02020603050405020304" pitchFamily="18" charset="0"/>
                <a:cs typeface="Times New Roman" panose="02020603050405020304" pitchFamily="18" charset="0"/>
              </a:rPr>
              <a:t>múltiples “ciclos de histéresis” (situación donde el estado del sistema depende de su historia pasada).  Los parámetros que definen la calidad de un imán son: la “Fuerza Coercitiva” (cuan difícil es desimantarlo) y la magnetización e inducción magnética de “Remanencia”. Los imanes de Neodimio (</a:t>
            </a:r>
            <a:r>
              <a:rPr lang="es-CL" sz="2000" dirty="0">
                <a:solidFill>
                  <a:srgbClr val="0000FF"/>
                </a:solidFill>
                <a:latin typeface="Times New Roman" panose="02020603050405020304" pitchFamily="18" charset="0"/>
                <a:cs typeface="Times New Roman" panose="02020603050405020304" pitchFamily="18" charset="0"/>
              </a:rPr>
              <a:t>Nd</a:t>
            </a:r>
            <a:r>
              <a:rPr lang="es-CL" sz="2000" baseline="-25000" dirty="0">
                <a:solidFill>
                  <a:srgbClr val="0000FF"/>
                </a:solidFill>
                <a:latin typeface="Times New Roman" panose="02020603050405020304" pitchFamily="18" charset="0"/>
                <a:cs typeface="Times New Roman" panose="02020603050405020304" pitchFamily="18" charset="0"/>
              </a:rPr>
              <a:t>2</a:t>
            </a:r>
            <a:r>
              <a:rPr lang="es-CL" sz="2000" dirty="0">
                <a:solidFill>
                  <a:srgbClr val="0000FF"/>
                </a:solidFill>
                <a:latin typeface="Times New Roman" panose="02020603050405020304" pitchFamily="18" charset="0"/>
                <a:cs typeface="Times New Roman" panose="02020603050405020304" pitchFamily="18" charset="0"/>
              </a:rPr>
              <a:t>Fe</a:t>
            </a:r>
            <a:r>
              <a:rPr lang="es-CL" sz="2000" baseline="-25000" dirty="0">
                <a:solidFill>
                  <a:srgbClr val="0000FF"/>
                </a:solidFill>
                <a:latin typeface="Times New Roman" panose="02020603050405020304" pitchFamily="18" charset="0"/>
                <a:cs typeface="Times New Roman" panose="02020603050405020304" pitchFamily="18" charset="0"/>
              </a:rPr>
              <a:t>14</a:t>
            </a:r>
            <a:r>
              <a:rPr lang="es-CL" sz="2000" dirty="0">
                <a:solidFill>
                  <a:srgbClr val="0000FF"/>
                </a:solidFill>
                <a:latin typeface="Times New Roman" panose="02020603050405020304" pitchFamily="18" charset="0"/>
                <a:cs typeface="Times New Roman" panose="02020603050405020304" pitchFamily="18" charset="0"/>
              </a:rPr>
              <a:t>B </a:t>
            </a:r>
            <a:r>
              <a:rPr lang="es-CL" dirty="0" smtClean="0">
                <a:solidFill>
                  <a:srgbClr val="0000FF"/>
                </a:solidFill>
                <a:latin typeface="Times New Roman" panose="02020603050405020304" pitchFamily="18" charset="0"/>
                <a:cs typeface="Times New Roman" panose="02020603050405020304" pitchFamily="18" charset="0"/>
              </a:rPr>
              <a:t>) tienen una elevada “Fuerza Coercitiva” (hasta unos 20´000 Gauss o más); en cambio, el material de los núcleos de transformadores necesitan un campo coercitivo muy bajo (0.004 Gauss) para evitar pérdidas</a:t>
            </a:r>
            <a:r>
              <a:rPr lang="es-CL" smtClean="0">
                <a:solidFill>
                  <a:srgbClr val="0000FF"/>
                </a:solidFill>
                <a:latin typeface="Times New Roman" panose="02020603050405020304" pitchFamily="18" charset="0"/>
                <a:cs typeface="Times New Roman" panose="02020603050405020304" pitchFamily="18" charset="0"/>
              </a:rPr>
              <a:t>. </a:t>
            </a:r>
          </a:p>
          <a:p>
            <a:r>
              <a:rPr lang="es-CL" smtClean="0">
                <a:solidFill>
                  <a:srgbClr val="0000FF"/>
                </a:solidFill>
                <a:latin typeface="Times New Roman" panose="02020603050405020304" pitchFamily="18" charset="0"/>
                <a:cs typeface="Times New Roman" panose="02020603050405020304" pitchFamily="18" charset="0"/>
              </a:rPr>
              <a:t>La </a:t>
            </a:r>
            <a:r>
              <a:rPr lang="es-CL" dirty="0" smtClean="0">
                <a:solidFill>
                  <a:srgbClr val="0000FF"/>
                </a:solidFill>
                <a:latin typeface="Times New Roman" panose="02020603050405020304" pitchFamily="18" charset="0"/>
                <a:cs typeface="Times New Roman" panose="02020603050405020304" pitchFamily="18" charset="0"/>
              </a:rPr>
              <a:t>inducción magnética de saturación toma los valores 2.19, 1.82, 3.67 y 2.53 Tesla  para los metales Fe, Co, Dy y </a:t>
            </a:r>
            <a:r>
              <a:rPr lang="es-CL" smtClean="0">
                <a:solidFill>
                  <a:srgbClr val="0000FF"/>
                </a:solidFill>
                <a:latin typeface="Times New Roman" panose="02020603050405020304" pitchFamily="18" charset="0"/>
                <a:cs typeface="Times New Roman" panose="02020603050405020304" pitchFamily="18" charset="0"/>
              </a:rPr>
              <a:t>Gd  resp.  </a:t>
            </a:r>
            <a:endParaRPr lang="es-CL" dirty="0">
              <a:solidFill>
                <a:srgbClr val="0000FF"/>
              </a:solidFill>
              <a:latin typeface="Times New Roman" panose="02020603050405020304" pitchFamily="18" charset="0"/>
              <a:cs typeface="Times New Roman" panose="02020603050405020304" pitchFamily="18" charset="0"/>
            </a:endParaRPr>
          </a:p>
          <a:p>
            <a:endParaRPr lang="es-CL" dirty="0"/>
          </a:p>
        </p:txBody>
      </p:sp>
    </p:spTree>
    <p:extLst>
      <p:ext uri="{BB962C8B-B14F-4D97-AF65-F5344CB8AC3E}">
        <p14:creationId xmlns:p14="http://schemas.microsoft.com/office/powerpoint/2010/main" val="35179845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102742"/>
            <a:ext cx="12192000" cy="2492990"/>
          </a:xfrm>
          <a:prstGeom prst="rect">
            <a:avLst/>
          </a:prstGeom>
          <a:noFill/>
        </p:spPr>
        <p:txBody>
          <a:bodyPr wrap="square" rtlCol="0">
            <a:spAutoFit/>
          </a:bodyPr>
          <a:lstStyle/>
          <a:p>
            <a:r>
              <a:rPr lang="es-CL" sz="2200" u="sng" dirty="0" smtClean="0">
                <a:solidFill>
                  <a:srgbClr val="0000FF"/>
                </a:solidFill>
                <a:latin typeface="Times New Roman" panose="02020603050405020304" pitchFamily="18" charset="0"/>
                <a:cs typeface="Times New Roman" panose="02020603050405020304" pitchFamily="18" charset="0"/>
              </a:rPr>
              <a:t>Campo de Anisotropía Magnética y Direcciones de fácil magnetización</a:t>
            </a:r>
            <a:r>
              <a:rPr lang="es-CL" sz="2200" dirty="0" smtClean="0">
                <a:solidFill>
                  <a:srgbClr val="0000FF"/>
                </a:solidFill>
                <a:latin typeface="Times New Roman" panose="02020603050405020304" pitchFamily="18" charset="0"/>
                <a:cs typeface="Times New Roman" panose="02020603050405020304" pitchFamily="18" charset="0"/>
              </a:rPr>
              <a:t>-</a:t>
            </a:r>
          </a:p>
          <a:p>
            <a:r>
              <a:rPr lang="es-CL" sz="2200" dirty="0" smtClean="0">
                <a:solidFill>
                  <a:srgbClr val="0000FF"/>
                </a:solidFill>
                <a:latin typeface="Times New Roman" panose="02020603050405020304" pitchFamily="18" charset="0"/>
                <a:cs typeface="Times New Roman" panose="02020603050405020304" pitchFamily="18" charset="0"/>
              </a:rPr>
              <a:t>Hasta ahora no se ha considerado ninguna relación entre la dirección del momento magnético con la posición de los átomos de la red. En particular, los “dominios magnéticos” no corresponden a la estructura policristalina del material, teniéndose “dominios magnéticos” aun en un monocristal. Sin embargo, </a:t>
            </a:r>
            <a:r>
              <a:rPr lang="es-CL" sz="2200" dirty="0">
                <a:solidFill>
                  <a:srgbClr val="0000FF"/>
                </a:solidFill>
                <a:latin typeface="Times New Roman" panose="02020603050405020304" pitchFamily="18" charset="0"/>
                <a:cs typeface="Times New Roman" panose="02020603050405020304" pitchFamily="18" charset="0"/>
              </a:rPr>
              <a:t>e</a:t>
            </a:r>
            <a:r>
              <a:rPr lang="es-CL" sz="2200" dirty="0" smtClean="0">
                <a:solidFill>
                  <a:srgbClr val="0000FF"/>
                </a:solidFill>
                <a:latin typeface="Times New Roman" panose="02020603050405020304" pitchFamily="18" charset="0"/>
                <a:cs typeface="Times New Roman" panose="02020603050405020304" pitchFamily="18" charset="0"/>
              </a:rPr>
              <a:t>n rigor el campo cristalino de la red interactúa con la distribución de carga de los electrones “d” (p.ej. produciendo los sub-niveles </a:t>
            </a:r>
            <a:r>
              <a:rPr lang="es-CL" sz="2400" dirty="0">
                <a:solidFill>
                  <a:srgbClr val="0000FF"/>
                </a:solidFill>
                <a:latin typeface="Times New Roman" panose="02020603050405020304" pitchFamily="18" charset="0"/>
                <a:cs typeface="Times New Roman" panose="02020603050405020304" pitchFamily="18" charset="0"/>
              </a:rPr>
              <a:t>T</a:t>
            </a:r>
            <a:r>
              <a:rPr lang="es-CL" sz="2400" baseline="-25000" dirty="0">
                <a:solidFill>
                  <a:srgbClr val="0000FF"/>
                </a:solidFill>
                <a:latin typeface="Times New Roman" panose="02020603050405020304" pitchFamily="18" charset="0"/>
                <a:cs typeface="Times New Roman" panose="02020603050405020304" pitchFamily="18" charset="0"/>
              </a:rPr>
              <a:t>2g</a:t>
            </a:r>
            <a:r>
              <a:rPr lang="es-CL" sz="24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y </a:t>
            </a:r>
            <a:r>
              <a:rPr lang="es-CL" sz="2400" dirty="0" smtClean="0">
                <a:solidFill>
                  <a:srgbClr val="0000FF"/>
                </a:solidFill>
                <a:latin typeface="Times New Roman" panose="02020603050405020304" pitchFamily="18" charset="0"/>
                <a:cs typeface="Times New Roman" panose="02020603050405020304" pitchFamily="18" charset="0"/>
              </a:rPr>
              <a:t>E</a:t>
            </a:r>
            <a:r>
              <a:rPr lang="es-CL" sz="2400" baseline="-25000" dirty="0" smtClean="0">
                <a:solidFill>
                  <a:srgbClr val="0000FF"/>
                </a:solidFill>
                <a:latin typeface="Times New Roman" panose="02020603050405020304" pitchFamily="18" charset="0"/>
                <a:cs typeface="Times New Roman" panose="02020603050405020304" pitchFamily="18" charset="0"/>
              </a:rPr>
              <a:t> </a:t>
            </a:r>
            <a:r>
              <a:rPr lang="es-CL" sz="2400" baseline="-25000" dirty="0">
                <a:solidFill>
                  <a:srgbClr val="0000FF"/>
                </a:solidFill>
                <a:latin typeface="Times New Roman" panose="02020603050405020304" pitchFamily="18" charset="0"/>
                <a:cs typeface="Times New Roman" panose="02020603050405020304" pitchFamily="18" charset="0"/>
              </a:rPr>
              <a:t>g</a:t>
            </a:r>
            <a:r>
              <a:rPr lang="es-CL" sz="2400" dirty="0">
                <a:solidFill>
                  <a:srgbClr val="00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en cristales cúbicos</a:t>
            </a:r>
            <a:r>
              <a:rPr lang="es-CL" sz="2200" dirty="0" smtClean="0">
                <a:solidFill>
                  <a:srgbClr val="0000FF"/>
                </a:solidFill>
                <a:latin typeface="Times New Roman" panose="02020603050405020304" pitchFamily="18" charset="0"/>
                <a:cs typeface="Times New Roman" panose="02020603050405020304" pitchFamily="18" charset="0"/>
              </a:rPr>
              <a:t>); a su vez, la distribución de carga electrónica interactúa con la</a:t>
            </a:r>
          </a:p>
          <a:p>
            <a:r>
              <a:rPr lang="es-CL" sz="2200" dirty="0">
                <a:solidFill>
                  <a:srgbClr val="0000FF"/>
                </a:solidFill>
                <a:latin typeface="Times New Roman" panose="02020603050405020304" pitchFamily="18" charset="0"/>
                <a:cs typeface="Times New Roman" panose="02020603050405020304" pitchFamily="18" charset="0"/>
              </a:rPr>
              <a:t>p</a:t>
            </a:r>
            <a:r>
              <a:rPr lang="es-CL" sz="2200" dirty="0" smtClean="0">
                <a:solidFill>
                  <a:srgbClr val="0000FF"/>
                </a:solidFill>
                <a:latin typeface="Times New Roman" panose="02020603050405020304" pitchFamily="18" charset="0"/>
                <a:cs typeface="Times New Roman" panose="02020603050405020304" pitchFamily="18" charset="0"/>
              </a:rPr>
              <a:t>arte de spin a través del “Acoplamiento Spin-Órbita”.</a:t>
            </a:r>
            <a:endParaRPr lang="es-CL" sz="2000" u="sng" dirty="0">
              <a:solidFill>
                <a:srgbClr val="0000FF"/>
              </a:solidFill>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a:stretch>
            <a:fillRect/>
          </a:stretch>
        </p:blipFill>
        <p:spPr>
          <a:xfrm>
            <a:off x="7027524" y="2271086"/>
            <a:ext cx="5164476" cy="4586914"/>
          </a:xfrm>
          <a:prstGeom prst="rect">
            <a:avLst/>
          </a:prstGeom>
        </p:spPr>
      </p:pic>
      <p:sp>
        <p:nvSpPr>
          <p:cNvPr id="8" name="CuadroTexto 7"/>
          <p:cNvSpPr txBox="1"/>
          <p:nvPr/>
        </p:nvSpPr>
        <p:spPr>
          <a:xfrm>
            <a:off x="0" y="2293662"/>
            <a:ext cx="6945331" cy="3170099"/>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Esta relación entre la estructura cristalina y los momentos magnéticos se pone en evidencia en la curva de magnetización de un monocristal ferromagnético, existiendo direcciones cristalográficas donde la magnetización es “fácil” o “difícil”, teniéndose que igual campo magnético externo produce una mayor magnetización en el primer caso. La figura adjunta ilustra lo anterior para el caso del Hierro; lo </a:t>
            </a:r>
            <a:r>
              <a:rPr lang="es-CL" sz="2000" dirty="0">
                <a:solidFill>
                  <a:srgbClr val="0000FF"/>
                </a:solidFill>
                <a:latin typeface="Times New Roman" panose="02020603050405020304" pitchFamily="18" charset="0"/>
                <a:cs typeface="Times New Roman" panose="02020603050405020304" pitchFamily="18" charset="0"/>
              </a:rPr>
              <a:t>mismo ocur</a:t>
            </a:r>
            <a:r>
              <a:rPr lang="es-CL" sz="2000" dirty="0" smtClean="0">
                <a:solidFill>
                  <a:srgbClr val="0000FF"/>
                </a:solidFill>
                <a:latin typeface="Times New Roman" panose="02020603050405020304" pitchFamily="18" charset="0"/>
                <a:cs typeface="Times New Roman" panose="02020603050405020304" pitchFamily="18" charset="0"/>
              </a:rPr>
              <a:t>re con el Cobalto y el Níquel. Esto se debe a que la energía de interacción spin-red (o “energía de anisotropía”) es mucho menor en el caso de una dirección “fácil” en comparación a una “difícil”.</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10" name="Rectángulo 9"/>
          <p:cNvSpPr/>
          <p:nvPr/>
        </p:nvSpPr>
        <p:spPr>
          <a:xfrm>
            <a:off x="0" y="5381359"/>
            <a:ext cx="6945331" cy="1477328"/>
          </a:xfrm>
          <a:prstGeom prst="rect">
            <a:avLst/>
          </a:prstGeom>
        </p:spPr>
        <p:txBody>
          <a:bodyPr wrap="square">
            <a:spAutoFit/>
          </a:bodyPr>
          <a:lstStyle/>
          <a:p>
            <a:r>
              <a:rPr lang="es-CL" dirty="0" smtClean="0">
                <a:solidFill>
                  <a:srgbClr val="0000FF"/>
                </a:solidFill>
                <a:latin typeface="Times New Roman" panose="02020603050405020304" pitchFamily="18" charset="0"/>
                <a:cs typeface="Times New Roman" panose="02020603050405020304" pitchFamily="18" charset="0"/>
              </a:rPr>
              <a:t>Motivaremos lo anterior de un modo más bien intuitivo.  Por fijar ideas, supongamos que los iones magnéticos tienen una distribución de carga más bien “achatada” (u oblata) en la dirección del momento magnético. Supongamos que los iones magnéticos están en un entorno octaédrico, pero con 3 diferentes separaciones con los aniones, </a:t>
            </a:r>
            <a:r>
              <a:rPr lang="es-CL" i="1" dirty="0" smtClean="0">
                <a:solidFill>
                  <a:srgbClr val="0000FF"/>
                </a:solidFill>
                <a:latin typeface="Times New Roman" panose="02020603050405020304" pitchFamily="18" charset="0"/>
                <a:cs typeface="Times New Roman" panose="02020603050405020304" pitchFamily="18" charset="0"/>
              </a:rPr>
              <a:t>a</a:t>
            </a:r>
            <a:r>
              <a:rPr lang="es-CL" dirty="0" smtClean="0">
                <a:solidFill>
                  <a:srgbClr val="0000FF"/>
                </a:solidFill>
                <a:latin typeface="Times New Roman" panose="02020603050405020304" pitchFamily="18" charset="0"/>
                <a:cs typeface="Times New Roman" panose="02020603050405020304" pitchFamily="18" charset="0"/>
              </a:rPr>
              <a:t> &gt; </a:t>
            </a:r>
            <a:r>
              <a:rPr lang="es-CL" i="1" dirty="0" smtClean="0">
                <a:solidFill>
                  <a:srgbClr val="0000FF"/>
                </a:solidFill>
                <a:latin typeface="Times New Roman" panose="02020603050405020304" pitchFamily="18" charset="0"/>
                <a:cs typeface="Times New Roman" panose="02020603050405020304" pitchFamily="18" charset="0"/>
              </a:rPr>
              <a:t>b</a:t>
            </a:r>
            <a:r>
              <a:rPr lang="es-CL" dirty="0" smtClean="0">
                <a:solidFill>
                  <a:srgbClr val="0000FF"/>
                </a:solidFill>
                <a:latin typeface="Times New Roman" panose="02020603050405020304" pitchFamily="18" charset="0"/>
                <a:cs typeface="Times New Roman" panose="02020603050405020304" pitchFamily="18" charset="0"/>
              </a:rPr>
              <a:t> &gt; </a:t>
            </a:r>
            <a:r>
              <a:rPr lang="es-CL" i="1" dirty="0" smtClean="0">
                <a:solidFill>
                  <a:srgbClr val="0000FF"/>
                </a:solidFill>
                <a:latin typeface="Times New Roman" panose="02020603050405020304" pitchFamily="18" charset="0"/>
                <a:cs typeface="Times New Roman" panose="02020603050405020304" pitchFamily="18" charset="0"/>
              </a:rPr>
              <a:t>c</a:t>
            </a:r>
            <a:r>
              <a:rPr lang="es-CL" dirty="0" smtClean="0">
                <a:solidFill>
                  <a:srgbClr val="0000FF"/>
                </a:solidFill>
                <a:latin typeface="Times New Roman" panose="02020603050405020304" pitchFamily="18" charset="0"/>
                <a:cs typeface="Times New Roman" panose="02020603050405020304" pitchFamily="18" charset="0"/>
              </a:rPr>
              <a:t>. </a:t>
            </a:r>
            <a:endParaRPr lang="es-CL" dirty="0"/>
          </a:p>
        </p:txBody>
      </p:sp>
    </p:spTree>
    <p:extLst>
      <p:ext uri="{BB962C8B-B14F-4D97-AF65-F5344CB8AC3E}">
        <p14:creationId xmlns:p14="http://schemas.microsoft.com/office/powerpoint/2010/main" val="35404544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1919" y="123290"/>
            <a:ext cx="12120081" cy="461665"/>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&gt;&gt; </a:t>
            </a:r>
            <a:r>
              <a:rPr lang="es-CL" sz="2400" u="sng" dirty="0" smtClean="0">
                <a:solidFill>
                  <a:srgbClr val="0000FF"/>
                </a:solidFill>
                <a:latin typeface="Times New Roman" panose="02020603050405020304" pitchFamily="18" charset="0"/>
                <a:cs typeface="Times New Roman" panose="02020603050405020304" pitchFamily="18" charset="0"/>
              </a:rPr>
              <a:t>Magnones</a:t>
            </a:r>
            <a:r>
              <a:rPr lang="es-CL" sz="2200" dirty="0" smtClean="0">
                <a:solidFill>
                  <a:srgbClr val="0000FF"/>
                </a:solidFill>
                <a:latin typeface="Times New Roman" panose="02020603050405020304" pitchFamily="18" charset="0"/>
                <a:cs typeface="Times New Roman" panose="02020603050405020304" pitchFamily="18" charset="0"/>
              </a:rPr>
              <a:t>-</a:t>
            </a:r>
            <a:endParaRPr lang="es-CL"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63955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71919" y="205483"/>
            <a:ext cx="11969393" cy="6494085"/>
          </a:xfrm>
          <a:prstGeom prst="rect">
            <a:avLst/>
          </a:prstGeom>
          <a:noFill/>
        </p:spPr>
        <p:txBody>
          <a:bodyPr wrap="square" rtlCol="0">
            <a:spAutoFit/>
          </a:bodyPr>
          <a:lstStyle/>
          <a:p>
            <a:r>
              <a:rPr lang="es-CL" sz="2800" dirty="0" smtClean="0">
                <a:solidFill>
                  <a:srgbClr val="0000FF"/>
                </a:solidFill>
                <a:latin typeface="Times New Roman" panose="02020603050405020304" pitchFamily="18" charset="0"/>
                <a:cs typeface="Times New Roman" panose="02020603050405020304" pitchFamily="18" charset="0"/>
              </a:rPr>
              <a:t>**************************************************************    </a:t>
            </a:r>
            <a:r>
              <a:rPr lang="es-CL" sz="4800" dirty="0" smtClean="0">
                <a:solidFill>
                  <a:srgbClr val="0000FF"/>
                </a:solidFill>
                <a:latin typeface="Times New Roman" panose="02020603050405020304" pitchFamily="18" charset="0"/>
                <a:cs typeface="Times New Roman" panose="02020603050405020304" pitchFamily="18" charset="0"/>
              </a:rPr>
              <a:t>Fin de la “Parte 1” del coloquio, donde se analizan los conceptos fundamentales sobre Acoplamiento entre los Momentos Magnéticos.</a:t>
            </a:r>
          </a:p>
          <a:p>
            <a:endParaRPr lang="es-CL" sz="4800" dirty="0">
              <a:latin typeface="Times New Roman" panose="02020603050405020304" pitchFamily="18" charset="0"/>
              <a:cs typeface="Times New Roman" panose="02020603050405020304" pitchFamily="18" charset="0"/>
            </a:endParaRPr>
          </a:p>
          <a:p>
            <a:r>
              <a:rPr lang="es-CL" sz="2800" dirty="0" smtClean="0">
                <a:solidFill>
                  <a:srgbClr val="B700FF"/>
                </a:solidFill>
                <a:latin typeface="Times New Roman" panose="02020603050405020304" pitchFamily="18" charset="0"/>
                <a:cs typeface="Times New Roman" panose="02020603050405020304" pitchFamily="18" charset="0"/>
              </a:rPr>
              <a:t>A continuación vienen “Tópicos Especiales”, incluyendo un tema sólo colateral al Magnetismo: Spines en Estados Enmarañados (Entangled), asociado con la “Paradoja de Einstein-Podolsky-Rosen” y la “Desigualdad de Bell”. Estos temas están asociados a una cuestión casi filosófica ¿vual es la naturaleza del mundo real? ¿La naturaleza es determinista? (o bien ¿juega Dios a los dados?, en palabras de A. Einstein).</a:t>
            </a:r>
          </a:p>
          <a:p>
            <a:endParaRPr lang="es-C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44412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33918" y="16578"/>
            <a:ext cx="11440632" cy="1248697"/>
          </a:xfrm>
        </p:spPr>
        <p:txBody>
          <a:bodyPr>
            <a:normAutofit fontScale="90000"/>
          </a:bodyPr>
          <a:lstStyle/>
          <a:p>
            <a:r>
              <a:rPr lang="es-CL" sz="4600" u="sng" dirty="0" smtClean="0">
                <a:solidFill>
                  <a:srgbClr val="0000FF"/>
                </a:solidFill>
                <a:latin typeface="Times New Roman" panose="02020603050405020304" pitchFamily="18" charset="0"/>
                <a:cs typeface="Times New Roman" panose="02020603050405020304" pitchFamily="18" charset="0"/>
              </a:rPr>
              <a:t>Sistemas Magnéticos  con Frustración y Entropía del Estado Base</a:t>
            </a:r>
            <a:r>
              <a:rPr lang="es-CL" sz="3600" dirty="0" smtClean="0">
                <a:solidFill>
                  <a:srgbClr val="0000FF"/>
                </a:solidFill>
                <a:latin typeface="Times New Roman" panose="02020603050405020304" pitchFamily="18" charset="0"/>
                <a:cs typeface="Times New Roman" panose="02020603050405020304" pitchFamily="18" charset="0"/>
              </a:rPr>
              <a:t>-</a:t>
            </a:r>
            <a:endParaRPr lang="es-CL" sz="36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91045" y="1275986"/>
            <a:ext cx="6762988" cy="1243041"/>
          </a:xfrm>
          <a:prstGeom prst="rect">
            <a:avLst/>
          </a:prstGeom>
        </p:spPr>
      </p:pic>
      <p:pic>
        <p:nvPicPr>
          <p:cNvPr id="6" name="Imagen 5"/>
          <p:cNvPicPr>
            <a:picLocks noChangeAspect="1"/>
          </p:cNvPicPr>
          <p:nvPr/>
        </p:nvPicPr>
        <p:blipFill>
          <a:blip r:embed="rId3"/>
          <a:stretch>
            <a:fillRect/>
          </a:stretch>
        </p:blipFill>
        <p:spPr>
          <a:xfrm>
            <a:off x="7322731" y="1230629"/>
            <a:ext cx="4731489" cy="3785191"/>
          </a:xfrm>
          <a:prstGeom prst="rect">
            <a:avLst/>
          </a:prstGeom>
        </p:spPr>
      </p:pic>
      <p:sp>
        <p:nvSpPr>
          <p:cNvPr id="7" name="CuadroTexto 6"/>
          <p:cNvSpPr txBox="1"/>
          <p:nvPr/>
        </p:nvSpPr>
        <p:spPr>
          <a:xfrm>
            <a:off x="223284" y="2529738"/>
            <a:ext cx="6900530" cy="646331"/>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El estado base del Hamiltoniano posee degeneración espacial (más la deg. de spin, común a sistemas con simetría rotacional):</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4"/>
          <a:stretch>
            <a:fillRect/>
          </a:stretch>
        </p:blipFill>
        <p:spPr>
          <a:xfrm>
            <a:off x="159489" y="3153048"/>
            <a:ext cx="7028120" cy="1167093"/>
          </a:xfrm>
          <a:prstGeom prst="rect">
            <a:avLst/>
          </a:prstGeom>
        </p:spPr>
      </p:pic>
      <p:pic>
        <p:nvPicPr>
          <p:cNvPr id="9" name="Imagen 8"/>
          <p:cNvPicPr>
            <a:picLocks noChangeAspect="1"/>
          </p:cNvPicPr>
          <p:nvPr/>
        </p:nvPicPr>
        <p:blipFill>
          <a:blip r:embed="rId5"/>
          <a:stretch>
            <a:fillRect/>
          </a:stretch>
        </p:blipFill>
        <p:spPr>
          <a:xfrm>
            <a:off x="159488" y="4345142"/>
            <a:ext cx="6826101" cy="1218040"/>
          </a:xfrm>
          <a:prstGeom prst="rect">
            <a:avLst/>
          </a:prstGeom>
        </p:spPr>
      </p:pic>
      <p:pic>
        <p:nvPicPr>
          <p:cNvPr id="10" name="Imagen 9"/>
          <p:cNvPicPr>
            <a:picLocks noChangeAspect="1"/>
          </p:cNvPicPr>
          <p:nvPr/>
        </p:nvPicPr>
        <p:blipFill>
          <a:blip r:embed="rId6"/>
          <a:stretch>
            <a:fillRect/>
          </a:stretch>
        </p:blipFill>
        <p:spPr>
          <a:xfrm>
            <a:off x="9096005" y="5220587"/>
            <a:ext cx="3095995" cy="1182740"/>
          </a:xfrm>
          <a:prstGeom prst="rect">
            <a:avLst/>
          </a:prstGeom>
        </p:spPr>
      </p:pic>
      <p:pic>
        <p:nvPicPr>
          <p:cNvPr id="11" name="Imagen 10"/>
          <p:cNvPicPr>
            <a:picLocks noChangeAspect="1"/>
          </p:cNvPicPr>
          <p:nvPr/>
        </p:nvPicPr>
        <p:blipFill>
          <a:blip r:embed="rId7"/>
          <a:stretch>
            <a:fillRect/>
          </a:stretch>
        </p:blipFill>
        <p:spPr>
          <a:xfrm>
            <a:off x="6954033" y="5220587"/>
            <a:ext cx="2085596" cy="1182740"/>
          </a:xfrm>
          <a:prstGeom prst="rect">
            <a:avLst/>
          </a:prstGeom>
        </p:spPr>
      </p:pic>
      <p:sp>
        <p:nvSpPr>
          <p:cNvPr id="12" name="CuadroTexto 11"/>
          <p:cNvSpPr txBox="1"/>
          <p:nvPr/>
        </p:nvSpPr>
        <p:spPr>
          <a:xfrm>
            <a:off x="191045" y="5652186"/>
            <a:ext cx="6656322" cy="461665"/>
          </a:xfrm>
          <a:prstGeom prst="rect">
            <a:avLst/>
          </a:prstGeom>
          <a:noFill/>
        </p:spPr>
        <p:txBody>
          <a:bodyPr wrap="square" rtlCol="0">
            <a:spAutoFit/>
          </a:bodyPr>
          <a:lstStyle/>
          <a:p>
            <a:r>
              <a:rPr lang="es-CL" sz="2400" dirty="0" smtClean="0">
                <a:solidFill>
                  <a:srgbClr val="0000FF"/>
                </a:solidFill>
                <a:latin typeface="Times New Roman" panose="02020603050405020304" pitchFamily="18" charset="0"/>
                <a:cs typeface="Times New Roman" panose="02020603050405020304" pitchFamily="18" charset="0"/>
              </a:rPr>
              <a:t>Estados de valencia, y “valencia resonante”:</a:t>
            </a:r>
            <a:endParaRPr lang="es-CL" sz="24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2522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a:spLocks noChangeArrowheads="1"/>
          </p:cNvSpPr>
          <p:nvPr/>
        </p:nvSpPr>
        <p:spPr bwMode="auto">
          <a:xfrm>
            <a:off x="3221038" y="34528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800" b="0" i="0" u="none" strike="noStrike" cap="none" normalizeH="0" baseline="0" smtClean="0">
                <a:ln>
                  <a:noFill/>
                </a:ln>
                <a:solidFill>
                  <a:schemeClr val="tx1"/>
                </a:solidFill>
                <a:effectLst/>
                <a:latin typeface="Arial" panose="020B0604020202020204" pitchFamily="34" charset="0"/>
              </a:rPr>
              <a:t/>
            </a:r>
            <a:br>
              <a:rPr kumimoji="0" lang="es-CL" sz="1800" b="0" i="0" u="none" strike="noStrike" cap="none" normalizeH="0" baseline="0" smtClean="0">
                <a:ln>
                  <a:noFill/>
                </a:ln>
                <a:solidFill>
                  <a:schemeClr val="tx1"/>
                </a:solidFill>
                <a:effectLst/>
                <a:latin typeface="Arial" panose="020B0604020202020204" pitchFamily="34" charset="0"/>
              </a:rPr>
            </a:br>
            <a:endParaRPr kumimoji="0" lang="es-CL"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9" name="Tabla 18"/>
          <p:cNvGraphicFramePr>
            <a:graphicFrameLocks noGrp="1"/>
          </p:cNvGraphicFramePr>
          <p:nvPr>
            <p:extLst>
              <p:ext uri="{D42A27DB-BD31-4B8C-83A1-F6EECF244321}">
                <p14:modId xmlns:p14="http://schemas.microsoft.com/office/powerpoint/2010/main" val="3586956093"/>
              </p:ext>
            </p:extLst>
          </p:nvPr>
        </p:nvGraphicFramePr>
        <p:xfrm>
          <a:off x="357273" y="4710224"/>
          <a:ext cx="1836579" cy="663902"/>
        </p:xfrm>
        <a:graphic>
          <a:graphicData uri="http://schemas.openxmlformats.org/drawingml/2006/table">
            <a:tbl>
              <a:tblPr/>
              <a:tblGrid>
                <a:gridCol w="1836579"/>
              </a:tblGrid>
              <a:tr h="389582">
                <a:tc>
                  <a:txBody>
                    <a:bodyPr/>
                    <a:lstStyle/>
                    <a:p>
                      <a:r>
                        <a:rPr lang="es-CL" sz="2200" dirty="0" smtClean="0">
                          <a:solidFill>
                            <a:srgbClr val="0000FF"/>
                          </a:solidFill>
                          <a:latin typeface="Times New Roman" panose="02020603050405020304" pitchFamily="18" charset="0"/>
                          <a:cs typeface="Times New Roman" panose="02020603050405020304" pitchFamily="18" charset="0"/>
                        </a:rPr>
                        <a:t>Análogamente</a:t>
                      </a:r>
                      <a:endParaRPr lang="es-CL" sz="2200" dirty="0">
                        <a:solidFill>
                          <a:srgbClr val="0000FF"/>
                        </a:solidFill>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r>
              <a:tr h="228600">
                <a:tc>
                  <a:txBody>
                    <a:bodyPr/>
                    <a:lstStyle/>
                    <a:p>
                      <a:pPr algn="l" fontAlgn="t"/>
                      <a:endParaRPr lang="es-CL" b="1" dirty="0">
                        <a:solidFill>
                          <a:srgbClr val="0000FF"/>
                        </a:solidFill>
                        <a:effectLst/>
                        <a:latin typeface="Times New Roman" panose="02020603050405020304" pitchFamily="18" charset="0"/>
                        <a:cs typeface="Times New Roman" panose="02020603050405020304" pitchFamily="18" charset="0"/>
                      </a:endParaRPr>
                    </a:p>
                  </a:txBody>
                  <a:tcPr marL="0" marR="0" marT="0" marB="0">
                    <a:lnL>
                      <a:noFill/>
                    </a:lnL>
                    <a:lnR>
                      <a:noFill/>
                    </a:lnR>
                    <a:lnT>
                      <a:noFill/>
                    </a:lnT>
                    <a:lnB>
                      <a:noFill/>
                    </a:lnB>
                    <a:solidFill>
                      <a:srgbClr val="FFFFFF"/>
                    </a:solidFill>
                  </a:tcPr>
                </a:tc>
              </a:tr>
            </a:tbl>
          </a:graphicData>
        </a:graphic>
      </p:graphicFrame>
      <p:sp>
        <p:nvSpPr>
          <p:cNvPr id="20" name="Rectangle 8"/>
          <p:cNvSpPr>
            <a:spLocks noChangeArrowheads="1"/>
          </p:cNvSpPr>
          <p:nvPr/>
        </p:nvSpPr>
        <p:spPr bwMode="auto">
          <a:xfrm flipV="1">
            <a:off x="3461538" y="3226441"/>
            <a:ext cx="121905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800" b="0" i="0" u="none" strike="noStrike" cap="none" normalizeH="0" baseline="0" smtClean="0">
                <a:ln>
                  <a:noFill/>
                </a:ln>
                <a:solidFill>
                  <a:schemeClr val="tx1"/>
                </a:solidFill>
                <a:effectLst/>
                <a:latin typeface="Arial" panose="020B0604020202020204" pitchFamily="34" charset="0"/>
              </a:rPr>
              <a:t/>
            </a:r>
            <a:br>
              <a:rPr kumimoji="0" lang="es-CL" sz="1800" b="0" i="0" u="none" strike="noStrike" cap="none" normalizeH="0" baseline="0" smtClean="0">
                <a:ln>
                  <a:noFill/>
                </a:ln>
                <a:solidFill>
                  <a:schemeClr val="tx1"/>
                </a:solidFill>
                <a:effectLst/>
                <a:latin typeface="Arial" panose="020B0604020202020204" pitchFamily="34" charset="0"/>
              </a:rPr>
            </a:br>
            <a:endParaRPr kumimoji="0" lang="es-CL" sz="1800" b="0" i="0" u="none" strike="noStrike" cap="none" normalizeH="0" baseline="0" smtClean="0">
              <a:ln>
                <a:noFill/>
              </a:ln>
              <a:solidFill>
                <a:schemeClr val="tx1"/>
              </a:solidFill>
              <a:effectLst/>
              <a:latin typeface="Arial" panose="020B0604020202020204" pitchFamily="34" charset="0"/>
            </a:endParaRPr>
          </a:p>
        </p:txBody>
      </p:sp>
      <p:pic>
        <p:nvPicPr>
          <p:cNvPr id="23" name="Imagen 22"/>
          <p:cNvPicPr>
            <a:picLocks noChangeAspect="1"/>
          </p:cNvPicPr>
          <p:nvPr/>
        </p:nvPicPr>
        <p:blipFill>
          <a:blip r:embed="rId2"/>
          <a:stretch>
            <a:fillRect/>
          </a:stretch>
        </p:blipFill>
        <p:spPr>
          <a:xfrm>
            <a:off x="177008" y="74263"/>
            <a:ext cx="8733277" cy="1143099"/>
          </a:xfrm>
          <a:prstGeom prst="rect">
            <a:avLst/>
          </a:prstGeom>
        </p:spPr>
      </p:pic>
      <p:pic>
        <p:nvPicPr>
          <p:cNvPr id="28" name="Imagen 27"/>
          <p:cNvPicPr>
            <a:picLocks noChangeAspect="1"/>
          </p:cNvPicPr>
          <p:nvPr/>
        </p:nvPicPr>
        <p:blipFill>
          <a:blip r:embed="rId3"/>
          <a:stretch>
            <a:fillRect/>
          </a:stretch>
        </p:blipFill>
        <p:spPr>
          <a:xfrm>
            <a:off x="170986" y="1240655"/>
            <a:ext cx="5212532" cy="624894"/>
          </a:xfrm>
          <a:prstGeom prst="rect">
            <a:avLst/>
          </a:prstGeom>
        </p:spPr>
      </p:pic>
      <p:pic>
        <p:nvPicPr>
          <p:cNvPr id="29" name="Imagen 28"/>
          <p:cNvPicPr>
            <a:picLocks noChangeAspect="1"/>
          </p:cNvPicPr>
          <p:nvPr/>
        </p:nvPicPr>
        <p:blipFill>
          <a:blip r:embed="rId4"/>
          <a:stretch>
            <a:fillRect/>
          </a:stretch>
        </p:blipFill>
        <p:spPr>
          <a:xfrm>
            <a:off x="8390193" y="1347344"/>
            <a:ext cx="3223539" cy="518205"/>
          </a:xfrm>
          <a:prstGeom prst="rect">
            <a:avLst/>
          </a:prstGeom>
        </p:spPr>
      </p:pic>
      <p:sp>
        <p:nvSpPr>
          <p:cNvPr id="30" name="CuadroTexto 29"/>
          <p:cNvSpPr txBox="1"/>
          <p:nvPr/>
        </p:nvSpPr>
        <p:spPr>
          <a:xfrm>
            <a:off x="170986" y="2027038"/>
            <a:ext cx="10413020" cy="369332"/>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Para verificar que los autoestados de energía se pueden expresar como “Enlaces de Valencia”, usemos que</a:t>
            </a:r>
            <a:endParaRPr lang="es-CL" dirty="0"/>
          </a:p>
        </p:txBody>
      </p:sp>
      <p:pic>
        <p:nvPicPr>
          <p:cNvPr id="31" name="Imagen 30"/>
          <p:cNvPicPr>
            <a:picLocks noChangeAspect="1"/>
          </p:cNvPicPr>
          <p:nvPr/>
        </p:nvPicPr>
        <p:blipFill>
          <a:blip r:embed="rId5"/>
          <a:stretch>
            <a:fillRect/>
          </a:stretch>
        </p:blipFill>
        <p:spPr>
          <a:xfrm>
            <a:off x="170986" y="2456740"/>
            <a:ext cx="3673158" cy="586791"/>
          </a:xfrm>
          <a:prstGeom prst="rect">
            <a:avLst/>
          </a:prstGeom>
        </p:spPr>
      </p:pic>
      <p:pic>
        <p:nvPicPr>
          <p:cNvPr id="33" name="Imagen 32"/>
          <p:cNvPicPr>
            <a:picLocks noChangeAspect="1"/>
          </p:cNvPicPr>
          <p:nvPr/>
        </p:nvPicPr>
        <p:blipFill>
          <a:blip r:embed="rId6"/>
          <a:stretch>
            <a:fillRect/>
          </a:stretch>
        </p:blipFill>
        <p:spPr>
          <a:xfrm>
            <a:off x="261580" y="3122399"/>
            <a:ext cx="6721422" cy="594412"/>
          </a:xfrm>
          <a:prstGeom prst="rect">
            <a:avLst/>
          </a:prstGeom>
        </p:spPr>
      </p:pic>
      <p:sp>
        <p:nvSpPr>
          <p:cNvPr id="34" name="CuadroTexto 33"/>
          <p:cNvSpPr txBox="1"/>
          <p:nvPr/>
        </p:nvSpPr>
        <p:spPr>
          <a:xfrm>
            <a:off x="7191152" y="3204425"/>
            <a:ext cx="4440867" cy="40011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Usando esta expresión concluimos</a:t>
            </a:r>
            <a:r>
              <a:rPr lang="es-CL" sz="2000" dirty="0" smtClean="0">
                <a:latin typeface="Times New Roman" panose="02020603050405020304" pitchFamily="18" charset="0"/>
                <a:cs typeface="Times New Roman" panose="02020603050405020304" pitchFamily="18" charset="0"/>
              </a:rPr>
              <a:t> </a:t>
            </a:r>
            <a:endParaRPr lang="es-CL" sz="2000" dirty="0">
              <a:latin typeface="Times New Roman" panose="02020603050405020304" pitchFamily="18" charset="0"/>
              <a:cs typeface="Times New Roman" panose="02020603050405020304" pitchFamily="18" charset="0"/>
            </a:endParaRPr>
          </a:p>
        </p:txBody>
      </p:sp>
      <p:pic>
        <p:nvPicPr>
          <p:cNvPr id="35" name="Imagen 34"/>
          <p:cNvPicPr>
            <a:picLocks noChangeAspect="1"/>
          </p:cNvPicPr>
          <p:nvPr/>
        </p:nvPicPr>
        <p:blipFill>
          <a:blip r:embed="rId7"/>
          <a:stretch>
            <a:fillRect/>
          </a:stretch>
        </p:blipFill>
        <p:spPr>
          <a:xfrm>
            <a:off x="5494342" y="1329088"/>
            <a:ext cx="2895851" cy="624894"/>
          </a:xfrm>
          <a:prstGeom prst="rect">
            <a:avLst/>
          </a:prstGeom>
        </p:spPr>
      </p:pic>
      <p:pic>
        <p:nvPicPr>
          <p:cNvPr id="36" name="Imagen 35"/>
          <p:cNvPicPr>
            <a:picLocks noChangeAspect="1"/>
          </p:cNvPicPr>
          <p:nvPr/>
        </p:nvPicPr>
        <p:blipFill>
          <a:blip r:embed="rId8"/>
          <a:stretch>
            <a:fillRect/>
          </a:stretch>
        </p:blipFill>
        <p:spPr>
          <a:xfrm>
            <a:off x="4150020" y="2494843"/>
            <a:ext cx="4877223" cy="510584"/>
          </a:xfrm>
          <a:prstGeom prst="rect">
            <a:avLst/>
          </a:prstGeom>
        </p:spPr>
      </p:pic>
      <p:pic>
        <p:nvPicPr>
          <p:cNvPr id="39" name="Imagen 38"/>
          <p:cNvPicPr>
            <a:picLocks noChangeAspect="1"/>
          </p:cNvPicPr>
          <p:nvPr/>
        </p:nvPicPr>
        <p:blipFill>
          <a:blip r:embed="rId9"/>
          <a:stretch>
            <a:fillRect/>
          </a:stretch>
        </p:blipFill>
        <p:spPr>
          <a:xfrm>
            <a:off x="261580" y="3803533"/>
            <a:ext cx="11785108" cy="766444"/>
          </a:xfrm>
          <a:prstGeom prst="rect">
            <a:avLst/>
          </a:prstGeom>
        </p:spPr>
      </p:pic>
      <p:pic>
        <p:nvPicPr>
          <p:cNvPr id="40" name="Imagen 39"/>
          <p:cNvPicPr>
            <a:picLocks noChangeAspect="1"/>
          </p:cNvPicPr>
          <p:nvPr/>
        </p:nvPicPr>
        <p:blipFill>
          <a:blip r:embed="rId10"/>
          <a:stretch>
            <a:fillRect/>
          </a:stretch>
        </p:blipFill>
        <p:spPr>
          <a:xfrm>
            <a:off x="2036872" y="4562852"/>
            <a:ext cx="10060400" cy="761117"/>
          </a:xfrm>
          <a:prstGeom prst="rect">
            <a:avLst/>
          </a:prstGeom>
        </p:spPr>
      </p:pic>
      <p:pic>
        <p:nvPicPr>
          <p:cNvPr id="41" name="Imagen 40"/>
          <p:cNvPicPr>
            <a:picLocks noChangeAspect="1"/>
          </p:cNvPicPr>
          <p:nvPr/>
        </p:nvPicPr>
        <p:blipFill>
          <a:blip r:embed="rId11"/>
          <a:stretch>
            <a:fillRect/>
          </a:stretch>
        </p:blipFill>
        <p:spPr>
          <a:xfrm>
            <a:off x="565069" y="5260057"/>
            <a:ext cx="7526307" cy="1487174"/>
          </a:xfrm>
          <a:prstGeom prst="rect">
            <a:avLst/>
          </a:prstGeom>
        </p:spPr>
      </p:pic>
    </p:spTree>
    <p:extLst>
      <p:ext uri="{BB962C8B-B14F-4D97-AF65-F5344CB8AC3E}">
        <p14:creationId xmlns:p14="http://schemas.microsoft.com/office/powerpoint/2010/main" val="1870414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59487" y="244549"/>
            <a:ext cx="12163647" cy="461665"/>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El Modelo de Heisenberg</a:t>
            </a:r>
            <a:r>
              <a:rPr lang="es-CL" dirty="0" smtClean="0">
                <a:solidFill>
                  <a:srgbClr val="0000FF"/>
                </a:solidFill>
                <a:latin typeface="Times New Roman" panose="02020603050405020304" pitchFamily="18" charset="0"/>
                <a:cs typeface="Times New Roman" panose="02020603050405020304" pitchFamily="18" charset="0"/>
              </a:rPr>
              <a:t> (forma general)</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2"/>
          <a:stretch>
            <a:fillRect/>
          </a:stretch>
        </p:blipFill>
        <p:spPr>
          <a:xfrm>
            <a:off x="5132848" y="0"/>
            <a:ext cx="4541914" cy="1051651"/>
          </a:xfrm>
          <a:prstGeom prst="rect">
            <a:avLst/>
          </a:prstGeom>
        </p:spPr>
      </p:pic>
      <p:sp>
        <p:nvSpPr>
          <p:cNvPr id="12" name="CuadroTexto 11"/>
          <p:cNvSpPr txBox="1"/>
          <p:nvPr/>
        </p:nvSpPr>
        <p:spPr>
          <a:xfrm>
            <a:off x="159487" y="1872623"/>
            <a:ext cx="12032513" cy="1077218"/>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Mientras el término de Neél corresponde a una imagen clásica de los spines, la parte cinética </a:t>
            </a:r>
            <a:r>
              <a:rPr lang="es-CL" sz="2200" i="1" dirty="0" smtClean="0">
                <a:solidFill>
                  <a:srgbClr val="B700FF"/>
                </a:solidFill>
                <a:latin typeface="Times New Roman" panose="02020603050405020304" pitchFamily="18" charset="0"/>
                <a:cs typeface="Times New Roman" panose="02020603050405020304" pitchFamily="18" charset="0"/>
              </a:rPr>
              <a:t>describe la incertidumbre cuántica </a:t>
            </a:r>
            <a:r>
              <a:rPr lang="es-CL" sz="2000" dirty="0" smtClean="0">
                <a:solidFill>
                  <a:srgbClr val="0000FF"/>
                </a:solidFill>
                <a:latin typeface="Times New Roman" panose="02020603050405020304" pitchFamily="18" charset="0"/>
                <a:cs typeface="Times New Roman" panose="02020603050405020304" pitchFamily="18" charset="0"/>
              </a:rPr>
              <a:t>en las componentes del spin ortogonales a dirección z. Tal término restaura la simetría rotacional del sistema: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3"/>
          <a:stretch>
            <a:fillRect/>
          </a:stretch>
        </p:blipFill>
        <p:spPr>
          <a:xfrm>
            <a:off x="159487" y="1051651"/>
            <a:ext cx="10333615" cy="723963"/>
          </a:xfrm>
          <a:prstGeom prst="rect">
            <a:avLst/>
          </a:prstGeom>
        </p:spPr>
      </p:pic>
      <p:pic>
        <p:nvPicPr>
          <p:cNvPr id="14" name="Imagen 13"/>
          <p:cNvPicPr>
            <a:picLocks noChangeAspect="1"/>
          </p:cNvPicPr>
          <p:nvPr/>
        </p:nvPicPr>
        <p:blipFill>
          <a:blip r:embed="rId4"/>
          <a:stretch>
            <a:fillRect/>
          </a:stretch>
        </p:blipFill>
        <p:spPr>
          <a:xfrm>
            <a:off x="159487" y="2880054"/>
            <a:ext cx="11919592" cy="800637"/>
          </a:xfrm>
          <a:prstGeom prst="rect">
            <a:avLst/>
          </a:prstGeom>
        </p:spPr>
      </p:pic>
      <p:pic>
        <p:nvPicPr>
          <p:cNvPr id="15" name="Imagen 14"/>
          <p:cNvPicPr>
            <a:picLocks noChangeAspect="1"/>
          </p:cNvPicPr>
          <p:nvPr/>
        </p:nvPicPr>
        <p:blipFill>
          <a:blip r:embed="rId5"/>
          <a:stretch>
            <a:fillRect/>
          </a:stretch>
        </p:blipFill>
        <p:spPr>
          <a:xfrm>
            <a:off x="8780" y="3680691"/>
            <a:ext cx="10886092" cy="598693"/>
          </a:xfrm>
          <a:prstGeom prst="rect">
            <a:avLst/>
          </a:prstGeom>
        </p:spPr>
      </p:pic>
      <p:pic>
        <p:nvPicPr>
          <p:cNvPr id="16" name="Imagen 15"/>
          <p:cNvPicPr>
            <a:picLocks noChangeAspect="1"/>
          </p:cNvPicPr>
          <p:nvPr/>
        </p:nvPicPr>
        <p:blipFill>
          <a:blip r:embed="rId6"/>
          <a:stretch>
            <a:fillRect/>
          </a:stretch>
        </p:blipFill>
        <p:spPr>
          <a:xfrm>
            <a:off x="159487" y="4481328"/>
            <a:ext cx="5317514" cy="647146"/>
          </a:xfrm>
          <a:prstGeom prst="rect">
            <a:avLst/>
          </a:prstGeom>
        </p:spPr>
      </p:pic>
      <p:sp>
        <p:nvSpPr>
          <p:cNvPr id="18" name="CuadroTexto 17"/>
          <p:cNvSpPr txBox="1"/>
          <p:nvPr/>
        </p:nvSpPr>
        <p:spPr>
          <a:xfrm>
            <a:off x="5410529" y="4551990"/>
            <a:ext cx="475076" cy="584775"/>
          </a:xfrm>
          <a:prstGeom prst="rect">
            <a:avLst/>
          </a:prstGeom>
          <a:noFill/>
        </p:spPr>
        <p:txBody>
          <a:bodyPr wrap="square" rtlCol="0">
            <a:spAutoFit/>
          </a:bodyPr>
          <a:lstStyle/>
          <a:p>
            <a:r>
              <a:rPr lang="es-CL" sz="3200" dirty="0" smtClean="0">
                <a:latin typeface="Times New Roman" panose="02020603050405020304" pitchFamily="18" charset="0"/>
                <a:cs typeface="Times New Roman" panose="02020603050405020304" pitchFamily="18" charset="0"/>
              </a:rPr>
              <a:t>,</a:t>
            </a:r>
            <a:endParaRPr lang="es-CL" sz="3200" dirty="0">
              <a:latin typeface="Times New Roman" panose="02020603050405020304" pitchFamily="18" charset="0"/>
              <a:cs typeface="Times New Roman" panose="02020603050405020304" pitchFamily="18" charset="0"/>
            </a:endParaRPr>
          </a:p>
        </p:txBody>
      </p:sp>
      <p:sp>
        <p:nvSpPr>
          <p:cNvPr id="19" name="CuadroTexto 18"/>
          <p:cNvSpPr txBox="1"/>
          <p:nvPr/>
        </p:nvSpPr>
        <p:spPr>
          <a:xfrm>
            <a:off x="159487" y="5555468"/>
            <a:ext cx="11919592" cy="104644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Notar que el caso  S=0 (estado base Antiferro) corresponde al triple de la energía  Neél. Ello se debe al término cinético del Hamiltoniano (incertidumbre en las componentes  </a:t>
            </a:r>
            <a:r>
              <a:rPr lang="es-CL" sz="2200" i="1" dirty="0" smtClean="0">
                <a:solidFill>
                  <a:srgbClr val="0000FF"/>
                </a:solidFill>
                <a:latin typeface="Times New Roman" panose="02020603050405020304" pitchFamily="18" charset="0"/>
                <a:cs typeface="Times New Roman" panose="02020603050405020304" pitchFamily="18" charset="0"/>
              </a:rPr>
              <a:t>x, y</a:t>
            </a:r>
            <a:r>
              <a:rPr lang="es-CL" sz="2000" dirty="0" smtClean="0">
                <a:solidFill>
                  <a:srgbClr val="0000FF"/>
                </a:solidFill>
                <a:latin typeface="Times New Roman" panose="02020603050405020304" pitchFamily="18" charset="0"/>
                <a:cs typeface="Times New Roman" panose="02020603050405020304" pitchFamily="18" charset="0"/>
              </a:rPr>
              <a:t>  de cada spin). Para S=0  tenemos un estado enmarañado entre los spines l y 2 (paradoja Einstein-Podolsky-Rosen; </a:t>
            </a:r>
            <a:r>
              <a:rPr lang="es-CL" sz="2000" smtClean="0">
                <a:solidFill>
                  <a:srgbClr val="0000FF"/>
                </a:solidFill>
                <a:latin typeface="Times New Roman" panose="02020603050405020304" pitchFamily="18" charset="0"/>
                <a:cs typeface="Times New Roman" panose="02020603050405020304" pitchFamily="18" charset="0"/>
              </a:rPr>
              <a:t>violación desigualdad de Bell).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20" name="Imagen 19"/>
          <p:cNvPicPr>
            <a:picLocks noChangeAspect="1"/>
          </p:cNvPicPr>
          <p:nvPr/>
        </p:nvPicPr>
        <p:blipFill>
          <a:blip r:embed="rId7"/>
          <a:stretch>
            <a:fillRect/>
          </a:stretch>
        </p:blipFill>
        <p:spPr>
          <a:xfrm>
            <a:off x="5681536" y="4551990"/>
            <a:ext cx="1722269" cy="678239"/>
          </a:xfrm>
          <a:prstGeom prst="rect">
            <a:avLst/>
          </a:prstGeom>
        </p:spPr>
      </p:pic>
      <p:pic>
        <p:nvPicPr>
          <p:cNvPr id="21" name="Imagen 20"/>
          <p:cNvPicPr>
            <a:picLocks noChangeAspect="1"/>
          </p:cNvPicPr>
          <p:nvPr/>
        </p:nvPicPr>
        <p:blipFill>
          <a:blip r:embed="rId8"/>
          <a:stretch>
            <a:fillRect/>
          </a:stretch>
        </p:blipFill>
        <p:spPr>
          <a:xfrm>
            <a:off x="7403805" y="4208921"/>
            <a:ext cx="4290432" cy="1249788"/>
          </a:xfrm>
          <a:prstGeom prst="rect">
            <a:avLst/>
          </a:prstGeom>
        </p:spPr>
      </p:pic>
    </p:spTree>
    <p:extLst>
      <p:ext uri="{BB962C8B-B14F-4D97-AF65-F5344CB8AC3E}">
        <p14:creationId xmlns:p14="http://schemas.microsoft.com/office/powerpoint/2010/main" val="6059691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0" y="8018"/>
            <a:ext cx="12790967" cy="892552"/>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Algunos Resultados sobre Estados de Spin </a:t>
            </a:r>
            <a:r>
              <a:rPr lang="es-CL" sz="2400" u="sng" dirty="0">
                <a:solidFill>
                  <a:srgbClr val="0000FF"/>
                </a:solidFill>
                <a:latin typeface="Times New Roman" panose="02020603050405020304" pitchFamily="18" charset="0"/>
                <a:cs typeface="Times New Roman" panose="02020603050405020304" pitchFamily="18" charset="0"/>
              </a:rPr>
              <a:t>1</a:t>
            </a:r>
            <a:r>
              <a:rPr lang="es-CL" sz="24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u="sng" dirty="0">
                <a:solidFill>
                  <a:srgbClr val="0000FF"/>
                </a:solidFill>
                <a:latin typeface="Times New Roman" panose="02020603050405020304" pitchFamily="18" charset="0"/>
                <a:cs typeface="Times New Roman" panose="02020603050405020304" pitchFamily="18" charset="0"/>
              </a:rPr>
              <a:t>2 </a:t>
            </a:r>
            <a:r>
              <a:rPr lang="es-CL" sz="2400" u="sng" dirty="0" smtClean="0">
                <a:solidFill>
                  <a:srgbClr val="0000FF"/>
                </a:solidFill>
                <a:latin typeface="Times New Roman" panose="02020603050405020304" pitchFamily="18" charset="0"/>
                <a:cs typeface="Times New Roman" panose="02020603050405020304" pitchFamily="18" charset="0"/>
              </a:rPr>
              <a:t>:</a:t>
            </a:r>
          </a:p>
          <a:p>
            <a:endParaRPr lang="es-CL" sz="800" dirty="0" smtClean="0">
              <a:solidFill>
                <a:srgbClr val="0000FF"/>
              </a:solidFill>
              <a:latin typeface="Times New Roman" panose="02020603050405020304" pitchFamily="18" charset="0"/>
              <a:cs typeface="Times New Roman" panose="02020603050405020304" pitchFamily="18" charset="0"/>
            </a:endParaRPr>
          </a:p>
          <a:p>
            <a:r>
              <a:rPr lang="es-CL" sz="2000" dirty="0" smtClean="0">
                <a:solidFill>
                  <a:srgbClr val="0000FF"/>
                </a:solidFill>
                <a:latin typeface="Times New Roman" panose="02020603050405020304" pitchFamily="18" charset="0"/>
                <a:cs typeface="Times New Roman" panose="02020603050405020304" pitchFamily="18" charset="0"/>
              </a:rPr>
              <a:t>Usemos la notación habitual para spin </a:t>
            </a:r>
            <a:r>
              <a:rPr lang="es-CL" sz="2000" dirty="0">
                <a:solidFill>
                  <a:srgbClr val="0000FF"/>
                </a:solidFill>
                <a:latin typeface="Times New Roman" panose="02020603050405020304" pitchFamily="18" charset="0"/>
                <a:cs typeface="Times New Roman" panose="02020603050405020304" pitchFamily="18" charset="0"/>
              </a:rPr>
              <a:t>1</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smtClean="0">
                <a:solidFill>
                  <a:srgbClr val="0000FF"/>
                </a:solidFill>
                <a:latin typeface="Times New Roman" panose="02020603050405020304" pitchFamily="18" charset="0"/>
                <a:cs typeface="Times New Roman" panose="02020603050405020304" pitchFamily="18" charset="0"/>
              </a:rPr>
              <a:t>2,</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7" name="Imagen 6"/>
          <p:cNvPicPr>
            <a:picLocks noChangeAspect="1"/>
          </p:cNvPicPr>
          <p:nvPr/>
        </p:nvPicPr>
        <p:blipFill>
          <a:blip r:embed="rId2"/>
          <a:stretch>
            <a:fillRect/>
          </a:stretch>
        </p:blipFill>
        <p:spPr>
          <a:xfrm>
            <a:off x="0" y="1081770"/>
            <a:ext cx="10953218" cy="587965"/>
          </a:xfrm>
          <a:prstGeom prst="rect">
            <a:avLst/>
          </a:prstGeom>
        </p:spPr>
      </p:pic>
      <p:sp>
        <p:nvSpPr>
          <p:cNvPr id="8" name="CuadroTexto 7"/>
          <p:cNvSpPr txBox="1"/>
          <p:nvPr/>
        </p:nvSpPr>
        <p:spPr>
          <a:xfrm>
            <a:off x="0" y="1690626"/>
            <a:ext cx="11254764" cy="369332"/>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Entonces el autoestado asociado a spin  +</a:t>
            </a:r>
            <a:r>
              <a:rPr lang="en-US" dirty="0">
                <a:solidFill>
                  <a:srgbClr val="0000FF"/>
                </a:solidFill>
                <a:latin typeface="Times New Roman" panose="02020603050405020304" pitchFamily="18" charset="0"/>
                <a:cs typeface="Times New Roman" panose="02020603050405020304" pitchFamily="18" charset="0"/>
              </a:rPr>
              <a:t>1</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dirty="0" smtClean="0">
                <a:solidFill>
                  <a:srgbClr val="0000FF"/>
                </a:solidFill>
                <a:latin typeface="Times New Roman" panose="02020603050405020304" pitchFamily="18" charset="0"/>
                <a:cs typeface="Times New Roman" panose="02020603050405020304" pitchFamily="18" charset="0"/>
              </a:rPr>
              <a:t>2  en </a:t>
            </a:r>
            <a:r>
              <a:rPr lang="es-CL" dirty="0" smtClean="0">
                <a:solidFill>
                  <a:srgbClr val="0000FF"/>
                </a:solidFill>
                <a:latin typeface="Times New Roman" panose="02020603050405020304" pitchFamily="18" charset="0"/>
                <a:cs typeface="Times New Roman" panose="02020603050405020304" pitchFamily="18" charset="0"/>
              </a:rPr>
              <a:t>esta dirección es</a:t>
            </a:r>
            <a:r>
              <a:rPr lang="es-CL" i="1" dirty="0" smtClean="0">
                <a:solidFill>
                  <a:srgbClr val="0000FF"/>
                </a:solidFill>
                <a:latin typeface="Times New Roman" panose="02020603050405020304" pitchFamily="18" charset="0"/>
                <a:cs typeface="Times New Roman" panose="02020603050405020304" pitchFamily="18" charset="0"/>
              </a:rPr>
              <a:t> </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0" y="2059958"/>
            <a:ext cx="7407282" cy="1051651"/>
          </a:xfrm>
          <a:prstGeom prst="rect">
            <a:avLst/>
          </a:prstGeom>
        </p:spPr>
      </p:pic>
      <p:pic>
        <p:nvPicPr>
          <p:cNvPr id="10" name="Imagen 9"/>
          <p:cNvPicPr>
            <a:picLocks noChangeAspect="1"/>
          </p:cNvPicPr>
          <p:nvPr/>
        </p:nvPicPr>
        <p:blipFill>
          <a:blip r:embed="rId4"/>
          <a:stretch>
            <a:fillRect/>
          </a:stretch>
        </p:blipFill>
        <p:spPr>
          <a:xfrm>
            <a:off x="0" y="3130390"/>
            <a:ext cx="10219306" cy="701101"/>
          </a:xfrm>
          <a:prstGeom prst="rect">
            <a:avLst/>
          </a:prstGeom>
        </p:spPr>
      </p:pic>
      <p:sp>
        <p:nvSpPr>
          <p:cNvPr id="11" name="CuadroTexto 10"/>
          <p:cNvSpPr txBox="1"/>
          <p:nvPr/>
        </p:nvSpPr>
        <p:spPr>
          <a:xfrm>
            <a:off x="-15748" y="3781931"/>
            <a:ext cx="11610753" cy="40011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Consideremos ahora los autoestados de la suma de dos </a:t>
            </a:r>
            <a:r>
              <a:rPr lang="es-CL" sz="2000" dirty="0">
                <a:solidFill>
                  <a:srgbClr val="0000FF"/>
                </a:solidFill>
                <a:latin typeface="Times New Roman" panose="02020603050405020304" pitchFamily="18" charset="0"/>
                <a:cs typeface="Times New Roman" panose="02020603050405020304" pitchFamily="18" charset="0"/>
              </a:rPr>
              <a:t>spines 1</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2, con </a:t>
            </a:r>
            <a:r>
              <a:rPr lang="es-CL" sz="2000" dirty="0" smtClean="0">
                <a:solidFill>
                  <a:srgbClr val="0000FF"/>
                </a:solidFill>
                <a:latin typeface="Times New Roman" panose="02020603050405020304" pitchFamily="18" charset="0"/>
                <a:cs typeface="Times New Roman" panose="02020603050405020304" pitchFamily="18" charset="0"/>
              </a:rPr>
              <a:t>spin total resultante S = {0, 1}. Tenemos </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5"/>
          <a:stretch>
            <a:fillRect/>
          </a:stretch>
        </p:blipFill>
        <p:spPr>
          <a:xfrm>
            <a:off x="4588695" y="454294"/>
            <a:ext cx="7216989" cy="604966"/>
          </a:xfrm>
          <a:prstGeom prst="rect">
            <a:avLst/>
          </a:prstGeom>
        </p:spPr>
      </p:pic>
      <p:pic>
        <p:nvPicPr>
          <p:cNvPr id="13" name="Imagen 12"/>
          <p:cNvPicPr>
            <a:picLocks noChangeAspect="1"/>
          </p:cNvPicPr>
          <p:nvPr/>
        </p:nvPicPr>
        <p:blipFill>
          <a:blip r:embed="rId6"/>
          <a:stretch>
            <a:fillRect/>
          </a:stretch>
        </p:blipFill>
        <p:spPr>
          <a:xfrm>
            <a:off x="99687" y="4182041"/>
            <a:ext cx="6449969" cy="1170608"/>
          </a:xfrm>
          <a:prstGeom prst="rect">
            <a:avLst/>
          </a:prstGeom>
        </p:spPr>
      </p:pic>
      <p:pic>
        <p:nvPicPr>
          <p:cNvPr id="15" name="Imagen 14"/>
          <p:cNvPicPr>
            <a:picLocks noChangeAspect="1"/>
          </p:cNvPicPr>
          <p:nvPr/>
        </p:nvPicPr>
        <p:blipFill>
          <a:blip r:embed="rId7"/>
          <a:stretch>
            <a:fillRect/>
          </a:stretch>
        </p:blipFill>
        <p:spPr>
          <a:xfrm>
            <a:off x="99687" y="5352649"/>
            <a:ext cx="10314195" cy="767528"/>
          </a:xfrm>
          <a:prstGeom prst="rect">
            <a:avLst/>
          </a:prstGeom>
        </p:spPr>
      </p:pic>
      <p:sp>
        <p:nvSpPr>
          <p:cNvPr id="16" name="CuadroTexto 15"/>
          <p:cNvSpPr txBox="1"/>
          <p:nvPr/>
        </p:nvSpPr>
        <p:spPr>
          <a:xfrm>
            <a:off x="99688" y="6120177"/>
            <a:ext cx="12000164" cy="646331"/>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Este último resultado hace intuible que los dos </a:t>
            </a:r>
            <a:r>
              <a:rPr lang="es-CL" dirty="0">
                <a:solidFill>
                  <a:srgbClr val="0000FF"/>
                </a:solidFill>
                <a:latin typeface="Times New Roman" panose="02020603050405020304" pitchFamily="18" charset="0"/>
                <a:cs typeface="Times New Roman" panose="02020603050405020304" pitchFamily="18" charset="0"/>
              </a:rPr>
              <a:t>spines 1</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smtClean="0">
                <a:solidFill>
                  <a:srgbClr val="0000FF"/>
                </a:solidFill>
                <a:latin typeface="Times New Roman" panose="02020603050405020304" pitchFamily="18" charset="0"/>
                <a:cs typeface="Times New Roman" panose="02020603050405020304" pitchFamily="18" charset="0"/>
              </a:rPr>
              <a:t>2 sumen sus magnitudes, para dar S=1, en vez de restarse; ¡es muy relevante el factor de fase en la superposición cuántica! (acá +1 y </a:t>
            </a:r>
            <a:r>
              <a:rPr lang="es-CL" dirty="0" smtClean="0">
                <a:solidFill>
                  <a:srgbClr val="0000FF"/>
                </a:solidFill>
                <a:latin typeface="Symbol" panose="05050102010706020507" pitchFamily="18" charset="2"/>
                <a:cs typeface="Times New Roman" panose="02020603050405020304" pitchFamily="18" charset="0"/>
              </a:rPr>
              <a:t>-</a:t>
            </a:r>
            <a:r>
              <a:rPr lang="es-CL" dirty="0" smtClean="0">
                <a:solidFill>
                  <a:srgbClr val="0000FF"/>
                </a:solidFill>
                <a:latin typeface="Times New Roman" panose="02020603050405020304" pitchFamily="18" charset="0"/>
                <a:cs typeface="Times New Roman" panose="02020603050405020304" pitchFamily="18" charset="0"/>
              </a:rPr>
              <a:t>1  en el  segundo y tercer miembro de la igualdad). </a:t>
            </a:r>
            <a:endParaRPr lang="es-CL"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3842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11993526" cy="1749971"/>
          </a:xfrm>
          <a:prstGeom prst="rect">
            <a:avLst/>
          </a:prstGeom>
        </p:spPr>
      </p:pic>
      <p:sp>
        <p:nvSpPr>
          <p:cNvPr id="6" name="CuadroTexto 5"/>
          <p:cNvSpPr txBox="1"/>
          <p:nvPr/>
        </p:nvSpPr>
        <p:spPr>
          <a:xfrm>
            <a:off x="0" y="1749972"/>
            <a:ext cx="11993525" cy="4862870"/>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Posteriormente, John Bell estableció ciertas desigualdades para mediciones efectuadas sobre dos partículas en estados mutuamente “enmarañados”. Bell probo que, de existir “variables ocultas” (que predisponen a una y otra partícula a dar resultados predeterminados, una vez que ellas se separan), entonces deberían darse ciertas desigualdades, al comparar las mediciones efectuadas sobre las partículas. Bell mostró que un sistema cuántico de un “estado cuántico enmarañado” de dos partículas violaba estas desigualdades, independiente </a:t>
            </a:r>
            <a:r>
              <a:rPr lang="es-CL" sz="2200" dirty="0">
                <a:solidFill>
                  <a:srgbClr val="0000FF"/>
                </a:solidFill>
                <a:latin typeface="Times New Roman" panose="02020603050405020304" pitchFamily="18" charset="0"/>
                <a:cs typeface="Times New Roman" panose="02020603050405020304" pitchFamily="18" charset="0"/>
              </a:rPr>
              <a:t>de lo distante que estén los aparatos de medición sobre una u otra partícula</a:t>
            </a:r>
            <a:r>
              <a:rPr lang="es-CL" sz="2200" dirty="0" smtClean="0">
                <a:solidFill>
                  <a:srgbClr val="0000FF"/>
                </a:solidFill>
                <a:latin typeface="Times New Roman" panose="02020603050405020304" pitchFamily="18" charset="0"/>
                <a:cs typeface="Times New Roman" panose="02020603050405020304" pitchFamily="18" charset="0"/>
              </a:rPr>
              <a:t> (estas </a:t>
            </a:r>
            <a:r>
              <a:rPr lang="es-CL" sz="2200" i="1" dirty="0" smtClean="0">
                <a:solidFill>
                  <a:srgbClr val="B700FF"/>
                </a:solidFill>
                <a:latin typeface="Times New Roman" panose="02020603050405020304" pitchFamily="18" charset="0"/>
                <a:cs typeface="Times New Roman" panose="02020603050405020304" pitchFamily="18" charset="0"/>
              </a:rPr>
              <a:t>desigualdades deberían cumplirse, de existir “variables ocultas”, no contempladas en el formalismo cuántico</a:t>
            </a:r>
            <a:r>
              <a:rPr lang="es-CL" sz="2200" dirty="0" smtClean="0">
                <a:solidFill>
                  <a:srgbClr val="0000FF"/>
                </a:solidFill>
                <a:latin typeface="Times New Roman" panose="02020603050405020304" pitchFamily="18" charset="0"/>
                <a:cs typeface="Times New Roman" panose="02020603050405020304" pitchFamily="18" charset="0"/>
              </a:rPr>
              <a:t>). </a:t>
            </a:r>
          </a:p>
          <a:p>
            <a:r>
              <a:rPr lang="es-CL" sz="2200" dirty="0" smtClean="0">
                <a:solidFill>
                  <a:srgbClr val="0000FF"/>
                </a:solidFill>
                <a:latin typeface="Times New Roman" panose="02020603050405020304" pitchFamily="18" charset="0"/>
                <a:cs typeface="Times New Roman" panose="02020603050405020304" pitchFamily="18" charset="0"/>
              </a:rPr>
              <a:t>Ello llevó la “Paradoja EPR”  del campo de la filosofía a la posibilidad de dimidir la disyuntiva  planteada por EPR mediante un test experimental.  Los experimentos (realizados con observadores separados hasta 2000 Km) </a:t>
            </a:r>
            <a:r>
              <a:rPr lang="es-CL" sz="2400" i="1" dirty="0" smtClean="0">
                <a:solidFill>
                  <a:srgbClr val="B700FF"/>
                </a:solidFill>
                <a:latin typeface="Times New Roman" panose="02020603050405020304" pitchFamily="18" charset="0"/>
                <a:cs typeface="Times New Roman" panose="02020603050405020304" pitchFamily="18" charset="0"/>
              </a:rPr>
              <a:t>confirmaron la validez de la Mecánica Cuántica</a:t>
            </a:r>
            <a:r>
              <a:rPr lang="es-CL" sz="2200" dirty="0" smtClean="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De acá se concluye que un par de partículas “enmarañadas” deben ser consideradas como un solo objeto, indivisible. Así, no es legítimo asignar realidad física “local”, por separado a cada una de las partículas (en nuestro caso, las partículas 1 y 2 con spin </a:t>
            </a:r>
            <a:r>
              <a:rPr lang="es-CL"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1</a:t>
            </a:r>
            <a:r>
              <a:rPr lang="es-CL" sz="2400" dirty="0">
                <a:solidFill>
                  <a:srgbClr val="0000FF"/>
                </a:solidFill>
                <a:latin typeface="Times New Roman" panose="02020603050405020304" pitchFamily="18" charset="0"/>
                <a:cs typeface="Times New Roman" panose="02020603050405020304" pitchFamily="18" charset="0"/>
              </a:rPr>
              <a:t>2</a:t>
            </a:r>
            <a:r>
              <a:rPr lang="es-CL" sz="2200"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29956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02019" y="180753"/>
            <a:ext cx="11589488" cy="830997"/>
          </a:xfrm>
          <a:prstGeom prst="rect">
            <a:avLst/>
          </a:prstGeom>
          <a:noFill/>
        </p:spPr>
        <p:txBody>
          <a:bodyPr wrap="square" rtlCol="0">
            <a:spAutoFit/>
          </a:bodyPr>
          <a:lstStyle/>
          <a:p>
            <a:r>
              <a:rPr lang="es-CL" u="sng" dirty="0" smtClean="0">
                <a:solidFill>
                  <a:srgbClr val="0000FF"/>
                </a:solidFill>
                <a:latin typeface="Times New Roman" panose="02020603050405020304" pitchFamily="18" charset="0"/>
                <a:cs typeface="Times New Roman" panose="02020603050405020304" pitchFamily="18" charset="0"/>
              </a:rPr>
              <a:t>Apartado- </a:t>
            </a:r>
            <a:r>
              <a:rPr lang="es-CL" sz="2400" dirty="0" smtClean="0">
                <a:solidFill>
                  <a:srgbClr val="0000FF"/>
                </a:solidFill>
                <a:latin typeface="Times New Roman" panose="02020603050405020304" pitchFamily="18" charset="0"/>
                <a:cs typeface="Times New Roman" panose="02020603050405020304" pitchFamily="18" charset="0"/>
              </a:rPr>
              <a:t>(</a:t>
            </a:r>
            <a:r>
              <a:rPr lang="es-CL" sz="2000" dirty="0" smtClean="0">
                <a:solidFill>
                  <a:srgbClr val="0000FF"/>
                </a:solidFill>
                <a:latin typeface="Times New Roman" panose="02020603050405020304" pitchFamily="18" charset="0"/>
                <a:cs typeface="Times New Roman" panose="02020603050405020304" pitchFamily="18" charset="0"/>
              </a:rPr>
              <a:t>ajeno al “cuerpo” del Documento</a:t>
            </a:r>
            <a:r>
              <a:rPr lang="es-CL" sz="2400" dirty="0" smtClean="0">
                <a:solidFill>
                  <a:srgbClr val="0000FF"/>
                </a:solidFill>
                <a:latin typeface="Times New Roman" panose="02020603050405020304" pitchFamily="18" charset="0"/>
                <a:cs typeface="Times New Roman" panose="02020603050405020304" pitchFamily="18" charset="0"/>
              </a:rPr>
              <a:t>)</a:t>
            </a:r>
            <a:endParaRPr lang="es-CL" sz="2400" u="sng" dirty="0" smtClean="0">
              <a:solidFill>
                <a:srgbClr val="0000FF"/>
              </a:solidFill>
              <a:latin typeface="Times New Roman" panose="02020603050405020304" pitchFamily="18" charset="0"/>
              <a:cs typeface="Times New Roman" panose="02020603050405020304" pitchFamily="18" charset="0"/>
            </a:endParaRPr>
          </a:p>
          <a:p>
            <a:r>
              <a:rPr lang="es-CL" sz="2400" u="sng" dirty="0" smtClean="0">
                <a:solidFill>
                  <a:srgbClr val="0000FF"/>
                </a:solidFill>
                <a:latin typeface="Times New Roman" panose="02020603050405020304" pitchFamily="18" charset="0"/>
                <a:cs typeface="Times New Roman" panose="02020603050405020304" pitchFamily="18" charset="0"/>
              </a:rPr>
              <a:t>“Estados Enmarañados y la Desigualdad de Bell”</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1033" name="Imagen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440716"/>
            <a:ext cx="6858000" cy="7778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Imagen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9" y="2926477"/>
            <a:ext cx="9420446" cy="1309911"/>
          </a:xfrm>
          <a:prstGeom prst="rect">
            <a:avLst/>
          </a:prstGeom>
          <a:noFill/>
          <a:extLst>
            <a:ext uri="{909E8E84-426E-40DD-AFC4-6F175D3DCCD1}">
              <a14:hiddenFill xmlns:a14="http://schemas.microsoft.com/office/drawing/2010/main">
                <a:solidFill>
                  <a:srgbClr val="FFFFFF"/>
                </a:solidFill>
              </a14:hiddenFill>
            </a:ext>
          </a:extLst>
        </p:spPr>
      </p:pic>
      <p:pic>
        <p:nvPicPr>
          <p:cNvPr id="1031" name="Imagen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71430"/>
            <a:ext cx="9601200" cy="72453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0"/>
          <p:cNvSpPr>
            <a:spLocks noChangeArrowheads="1"/>
          </p:cNvSpPr>
          <p:nvPr/>
        </p:nvSpPr>
        <p:spPr bwMode="auto">
          <a:xfrm>
            <a:off x="0" y="1117551"/>
            <a:ext cx="113874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CL" sz="18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Empecemos recordando algunos resultados de Mec</a:t>
            </a:r>
            <a:r>
              <a:rPr kumimoji="0" lang="es-CL" sz="1800" b="0" i="0" u="none" strike="noStrike" cap="none" normalizeH="0" baseline="0" dirty="0" smtClean="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s-CL" sz="18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nica Cu</a:t>
            </a:r>
            <a:r>
              <a:rPr kumimoji="0" lang="es-CL" sz="1800" b="0" i="0" u="none" strike="noStrike" cap="none" normalizeH="0" baseline="0" dirty="0" smtClean="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s-CL" sz="18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ntica para spines 1</a:t>
            </a:r>
            <a:r>
              <a:rPr kumimoji="0" lang="es-CL" sz="18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sym typeface="Mathematica1" panose="05000502060100000001" pitchFamily="2" charset="2"/>
              </a:rPr>
              <a:t></a:t>
            </a:r>
            <a:r>
              <a:rPr kumimoji="0" lang="es-CL" sz="18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2. </a:t>
            </a:r>
            <a:r>
              <a:rPr kumimoji="0" lang="es-CL" sz="18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sym typeface="Mathematica1" panose="05000502060100000001" pitchFamily="2" charset="2"/>
              </a:rPr>
              <a:t>Consideremos una medici</a:t>
            </a:r>
            <a:r>
              <a:rPr kumimoji="0" lang="es-CL" sz="1800" b="0" i="0" u="none" strike="noStrike" cap="none" normalizeH="0" baseline="0" dirty="0" smtClean="0">
                <a:ln>
                  <a:noFill/>
                </a:ln>
                <a:solidFill>
                  <a:srgbClr val="0000FF"/>
                </a:solidFill>
                <a:effectLst/>
                <a:latin typeface="Calibri" panose="020F0502020204030204" pitchFamily="34" charset="0"/>
                <a:ea typeface="Calibri" panose="020F0502020204030204" pitchFamily="34" charset="0"/>
                <a:cs typeface="Times New Roman" panose="02020603050405020304" pitchFamily="18" charset="0"/>
                <a:sym typeface="Mathematica1" panose="05000502060100000001" pitchFamily="2" charset="2"/>
              </a:rPr>
              <a:t>ó</a:t>
            </a:r>
            <a:r>
              <a:rPr kumimoji="0" lang="es-CL" sz="1800" b="0" i="0" u="none" strike="noStrike" cap="none" normalizeH="0" baseline="0" dirty="0" smtClean="0">
                <a:ln>
                  <a:noFill/>
                </a:ln>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sym typeface="Mathematica1" panose="05000502060100000001" pitchFamily="2" charset="2"/>
              </a:rPr>
              <a:t>n de la componente del spin en una </a:t>
            </a:r>
          </a:p>
        </p:txBody>
      </p:sp>
      <p:sp>
        <p:nvSpPr>
          <p:cNvPr id="11" name="Rectangle 12"/>
          <p:cNvSpPr>
            <a:spLocks noChangeArrowheads="1"/>
          </p:cNvSpPr>
          <p:nvPr/>
        </p:nvSpPr>
        <p:spPr bwMode="auto">
          <a:xfrm>
            <a:off x="0" y="3716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sp>
        <p:nvSpPr>
          <p:cNvPr id="12" name="CuadroTexto 11"/>
          <p:cNvSpPr txBox="1"/>
          <p:nvPr/>
        </p:nvSpPr>
        <p:spPr>
          <a:xfrm>
            <a:off x="74428" y="2218591"/>
            <a:ext cx="11844670" cy="707886"/>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Como se sabe, los resultados posibles de esa medición son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1</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2. Una vez efectuada la medición, los </a:t>
            </a:r>
            <a:endParaRPr lang="es-CL" sz="2000" dirty="0" smtClean="0">
              <a:solidFill>
                <a:srgbClr val="0000FF"/>
              </a:solidFill>
              <a:latin typeface="Times New Roman" panose="02020603050405020304" pitchFamily="18" charset="0"/>
              <a:cs typeface="Times New Roman" panose="02020603050405020304" pitchFamily="18" charset="0"/>
            </a:endParaRPr>
          </a:p>
          <a:p>
            <a:r>
              <a:rPr lang="es-CL" sz="2000" dirty="0" smtClean="0">
                <a:solidFill>
                  <a:srgbClr val="0000FF"/>
                </a:solidFill>
                <a:latin typeface="Times New Roman" panose="02020603050405020304" pitchFamily="18" charset="0"/>
                <a:cs typeface="Times New Roman" panose="02020603050405020304" pitchFamily="18" charset="0"/>
              </a:rPr>
              <a:t>estados </a:t>
            </a:r>
            <a:r>
              <a:rPr lang="es-CL" sz="2000" dirty="0">
                <a:solidFill>
                  <a:srgbClr val="0000FF"/>
                </a:solidFill>
                <a:latin typeface="Times New Roman" panose="02020603050405020304" pitchFamily="18" charset="0"/>
                <a:cs typeface="Times New Roman" panose="02020603050405020304" pitchFamily="18" charset="0"/>
              </a:rPr>
              <a:t>finales de spin corresponden a </a:t>
            </a:r>
          </a:p>
        </p:txBody>
      </p:sp>
      <p:pic>
        <p:nvPicPr>
          <p:cNvPr id="22" name="Imagen 21"/>
          <p:cNvPicPr/>
          <p:nvPr/>
        </p:nvPicPr>
        <p:blipFill>
          <a:blip r:embed="rId5">
            <a:extLst>
              <a:ext uri="{28A0092B-C50C-407E-A947-70E740481C1C}">
                <a14:useLocalDpi xmlns:a14="http://schemas.microsoft.com/office/drawing/2010/main" val="0"/>
              </a:ext>
            </a:extLst>
          </a:blip>
          <a:srcRect/>
          <a:stretch>
            <a:fillRect/>
          </a:stretch>
        </p:blipFill>
        <p:spPr bwMode="auto">
          <a:xfrm>
            <a:off x="74428" y="5026761"/>
            <a:ext cx="8686801" cy="1476486"/>
          </a:xfrm>
          <a:prstGeom prst="rect">
            <a:avLst/>
          </a:prstGeom>
          <a:noFill/>
          <a:ln>
            <a:noFill/>
          </a:ln>
        </p:spPr>
      </p:pic>
    </p:spTree>
    <p:extLst>
      <p:ext uri="{BB962C8B-B14F-4D97-AF65-F5344CB8AC3E}">
        <p14:creationId xmlns:p14="http://schemas.microsoft.com/office/powerpoint/2010/main" val="240758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5869172" y="0"/>
            <a:ext cx="6248400" cy="5617141"/>
          </a:xfrm>
          <a:prstGeom prst="rect">
            <a:avLst/>
          </a:prstGeom>
        </p:spPr>
      </p:pic>
      <p:sp>
        <p:nvSpPr>
          <p:cNvPr id="6" name="CuadroTexto 5"/>
          <p:cNvSpPr txBox="1"/>
          <p:nvPr/>
        </p:nvSpPr>
        <p:spPr>
          <a:xfrm>
            <a:off x="0" y="0"/>
            <a:ext cx="5869172" cy="1785104"/>
          </a:xfrm>
          <a:prstGeom prst="rect">
            <a:avLst/>
          </a:prstGeom>
          <a:noFill/>
        </p:spPr>
        <p:txBody>
          <a:bodyPr wrap="square" rtlCol="0">
            <a:spAutoFit/>
          </a:bodyPr>
          <a:lstStyle/>
          <a:p>
            <a:r>
              <a:rPr lang="es-CL" sz="2200" u="sng" dirty="0" smtClean="0">
                <a:latin typeface="Times New Roman" panose="02020603050405020304" pitchFamily="18" charset="0"/>
                <a:cs typeface="Times New Roman" panose="02020603050405020304" pitchFamily="18" charset="0"/>
              </a:rPr>
              <a:t>En resumen</a:t>
            </a:r>
            <a:r>
              <a:rPr lang="es-CL" sz="2200" dirty="0" smtClean="0">
                <a:latin typeface="Times New Roman" panose="02020603050405020304" pitchFamily="18" charset="0"/>
                <a:cs typeface="Times New Roman" panose="02020603050405020304" pitchFamily="18" charset="0"/>
              </a:rPr>
              <a:t>: la clave para entender el magnetismo en iones y moléculas está en el “hueco de correlación de Pauli” para electrones con spines paralelos. En lenguaje simple: dos electrones con spines paralelos no pueden estar en el mismo sitio.</a:t>
            </a:r>
            <a:endParaRPr lang="es-CL" sz="2200"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0" y="1957146"/>
            <a:ext cx="5869172" cy="2185214"/>
          </a:xfrm>
          <a:prstGeom prst="rect">
            <a:avLst/>
          </a:prstGeom>
          <a:noFill/>
        </p:spPr>
        <p:txBody>
          <a:bodyPr wrap="square" rtlCol="0">
            <a:spAutoFit/>
          </a:bodyPr>
          <a:lstStyle/>
          <a:p>
            <a:r>
              <a:rPr lang="es-CL" sz="2600" i="1" u="sng" dirty="0">
                <a:latin typeface="Times New Roman" panose="02020603050405020304" pitchFamily="18" charset="0"/>
                <a:cs typeface="Times New Roman" panose="02020603050405020304" pitchFamily="18" charset="0"/>
              </a:rPr>
              <a:t>Energía Total y su relación con el Spin-</a:t>
            </a:r>
            <a:endParaRPr lang="es-CL" sz="2600" dirty="0">
              <a:latin typeface="Times New Roman" panose="02020603050405020304" pitchFamily="18" charset="0"/>
              <a:cs typeface="Times New Roman" panose="02020603050405020304" pitchFamily="18" charset="0"/>
            </a:endParaRPr>
          </a:p>
          <a:p>
            <a:r>
              <a:rPr lang="es-CL" sz="2200" dirty="0" smtClean="0">
                <a:latin typeface="Times New Roman" panose="02020603050405020304" pitchFamily="18" charset="0"/>
                <a:cs typeface="Times New Roman" panose="02020603050405020304" pitchFamily="18" charset="0"/>
              </a:rPr>
              <a:t>Recapitulemos: antes de introducir la interacción estábamos considerando dos electrones, con energías E</a:t>
            </a:r>
            <a:r>
              <a:rPr lang="es-CL" sz="800" i="1" baseline="-25000" dirty="0" smtClean="0">
                <a:latin typeface="Times New Roman" panose="02020603050405020304" pitchFamily="18" charset="0"/>
                <a:cs typeface="Times New Roman" panose="02020603050405020304" pitchFamily="18" charset="0"/>
              </a:rPr>
              <a:t> </a:t>
            </a:r>
            <a:r>
              <a:rPr lang="es-CL" sz="2200" i="1" baseline="-25000" dirty="0">
                <a:latin typeface="Times New Roman" panose="02020603050405020304" pitchFamily="18" charset="0"/>
                <a:cs typeface="Times New Roman" panose="02020603050405020304" pitchFamily="18" charset="0"/>
              </a:rPr>
              <a:t>a</a:t>
            </a:r>
            <a:r>
              <a:rPr lang="es-CL" sz="2200" dirty="0">
                <a:latin typeface="Times New Roman" panose="02020603050405020304" pitchFamily="18" charset="0"/>
                <a:cs typeface="Times New Roman" panose="02020603050405020304" pitchFamily="18" charset="0"/>
              </a:rPr>
              <a:t> </a:t>
            </a:r>
            <a:r>
              <a:rPr lang="es-CL" sz="2200" dirty="0" smtClean="0">
                <a:latin typeface="Times New Roman" panose="02020603050405020304" pitchFamily="18" charset="0"/>
                <a:cs typeface="Times New Roman" panose="02020603050405020304" pitchFamily="18" charset="0"/>
              </a:rPr>
              <a:t> y  E</a:t>
            </a:r>
            <a:r>
              <a:rPr lang="es-CL" sz="800" baseline="-25000" dirty="0" smtClean="0">
                <a:latin typeface="Times New Roman" panose="02020603050405020304" pitchFamily="18" charset="0"/>
                <a:cs typeface="Times New Roman" panose="02020603050405020304" pitchFamily="18" charset="0"/>
              </a:rPr>
              <a:t> </a:t>
            </a:r>
            <a:r>
              <a:rPr lang="es-CL" sz="2200" i="1" baseline="-25000" dirty="0">
                <a:latin typeface="Times New Roman" panose="02020603050405020304" pitchFamily="18" charset="0"/>
                <a:cs typeface="Times New Roman" panose="02020603050405020304" pitchFamily="18" charset="0"/>
              </a:rPr>
              <a:t>b</a:t>
            </a:r>
            <a:r>
              <a:rPr lang="es-CL" sz="2200" dirty="0">
                <a:latin typeface="Times New Roman" panose="02020603050405020304" pitchFamily="18" charset="0"/>
                <a:cs typeface="Times New Roman" panose="02020603050405020304" pitchFamily="18" charset="0"/>
              </a:rPr>
              <a:t>. Sumando la corrección a primer orden </a:t>
            </a:r>
            <a:r>
              <a:rPr lang="es-CL" sz="2200" dirty="0" smtClean="0">
                <a:latin typeface="Times New Roman" panose="02020603050405020304" pitchFamily="18" charset="0"/>
                <a:cs typeface="Times New Roman" panose="02020603050405020304" pitchFamily="18" charset="0"/>
              </a:rPr>
              <a:t>debida a la </a:t>
            </a:r>
            <a:r>
              <a:rPr lang="es-CL" sz="2200" dirty="0">
                <a:latin typeface="Times New Roman" panose="02020603050405020304" pitchFamily="18" charset="0"/>
                <a:cs typeface="Times New Roman" panose="02020603050405020304" pitchFamily="18" charset="0"/>
              </a:rPr>
              <a:t>interacción, tenemos una energía total spin-dependiente </a:t>
            </a:r>
            <a:r>
              <a:rPr lang="es-CL" sz="2200" dirty="0" smtClean="0">
                <a:latin typeface="Times New Roman" panose="02020603050405020304" pitchFamily="18" charset="0"/>
                <a:cs typeface="Times New Roman" panose="02020603050405020304" pitchFamily="18" charset="0"/>
              </a:rPr>
              <a:t>dada por</a:t>
            </a:r>
            <a:endParaRPr lang="es-CL" sz="2200"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231040" y="4142360"/>
            <a:ext cx="5492152" cy="722652"/>
          </a:xfrm>
          <a:prstGeom prst="rect">
            <a:avLst/>
          </a:prstGeom>
        </p:spPr>
      </p:pic>
      <p:sp>
        <p:nvSpPr>
          <p:cNvPr id="10" name="CuadroTexto 9"/>
          <p:cNvSpPr txBox="1"/>
          <p:nvPr/>
        </p:nvSpPr>
        <p:spPr>
          <a:xfrm>
            <a:off x="85060" y="4847700"/>
            <a:ext cx="5784112" cy="769441"/>
          </a:xfrm>
          <a:prstGeom prst="rect">
            <a:avLst/>
          </a:prstGeom>
          <a:noFill/>
        </p:spPr>
        <p:txBody>
          <a:bodyPr wrap="square" rtlCol="0">
            <a:spAutoFit/>
          </a:bodyPr>
          <a:lstStyle/>
          <a:p>
            <a:r>
              <a:rPr lang="es-CL" sz="2200" dirty="0">
                <a:latin typeface="Times New Roman" panose="02020603050405020304" pitchFamily="18" charset="0"/>
                <a:cs typeface="Times New Roman" panose="02020603050405020304" pitchFamily="18" charset="0"/>
              </a:rPr>
              <a:t>Usando Rel. (16) podemos explicitar la dependencia </a:t>
            </a:r>
            <a:r>
              <a:rPr lang="es-CL" sz="2200" dirty="0" smtClean="0">
                <a:latin typeface="Times New Roman" panose="02020603050405020304" pitchFamily="18" charset="0"/>
                <a:cs typeface="Times New Roman" panose="02020603050405020304" pitchFamily="18" charset="0"/>
              </a:rPr>
              <a:t>del spin</a:t>
            </a:r>
            <a:endParaRPr lang="es-CL" sz="2200" dirty="0">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a:blip r:embed="rId4"/>
          <a:stretch>
            <a:fillRect/>
          </a:stretch>
        </p:blipFill>
        <p:spPr>
          <a:xfrm>
            <a:off x="94784" y="5617141"/>
            <a:ext cx="5932392" cy="530540"/>
          </a:xfrm>
          <a:prstGeom prst="rect">
            <a:avLst/>
          </a:prstGeom>
        </p:spPr>
      </p:pic>
      <p:sp>
        <p:nvSpPr>
          <p:cNvPr id="12" name="CuadroTexto 11"/>
          <p:cNvSpPr txBox="1"/>
          <p:nvPr/>
        </p:nvSpPr>
        <p:spPr>
          <a:xfrm>
            <a:off x="0" y="6155127"/>
            <a:ext cx="12192000" cy="430887"/>
          </a:xfrm>
          <a:prstGeom prst="rect">
            <a:avLst/>
          </a:prstGeom>
          <a:noFill/>
        </p:spPr>
        <p:txBody>
          <a:bodyPr wrap="square" rtlCol="0">
            <a:spAutoFit/>
          </a:bodyPr>
          <a:lstStyle/>
          <a:p>
            <a:r>
              <a:rPr lang="es-CL" sz="2200" dirty="0">
                <a:latin typeface="Times New Roman" panose="02020603050405020304" pitchFamily="18" charset="0"/>
                <a:cs typeface="Times New Roman" panose="02020603050405020304" pitchFamily="18" charset="0"/>
              </a:rPr>
              <a:t>D</a:t>
            </a:r>
            <a:r>
              <a:rPr lang="es-CL" sz="2200" dirty="0" smtClean="0">
                <a:latin typeface="Times New Roman" panose="02020603050405020304" pitchFamily="18" charset="0"/>
                <a:cs typeface="Times New Roman" panose="02020603050405020304" pitchFamily="18" charset="0"/>
              </a:rPr>
              <a:t>ado  que estamos considerando dos electrones, cada uno con spin </a:t>
            </a:r>
            <a:r>
              <a:rPr lang="es-CL" sz="2200" dirty="0">
                <a:latin typeface="Times New Roman" panose="02020603050405020304" pitchFamily="18" charset="0"/>
                <a:cs typeface="Times New Roman" panose="02020603050405020304" pitchFamily="18" charset="0"/>
              </a:rPr>
              <a:t>1</a:t>
            </a:r>
            <a:r>
              <a:rPr lang="es-CL" sz="2200" dirty="0">
                <a:latin typeface="Times New Roman" panose="02020603050405020304" pitchFamily="18" charset="0"/>
                <a:cs typeface="Times New Roman" panose="02020603050405020304" pitchFamily="18" charset="0"/>
                <a:sym typeface="Mathematica1" panose="05000502060100000001" pitchFamily="2" charset="2"/>
              </a:rPr>
              <a:t></a:t>
            </a:r>
            <a:r>
              <a:rPr lang="es-CL" sz="2200" dirty="0" smtClean="0">
                <a:latin typeface="Times New Roman" panose="02020603050405020304" pitchFamily="18" charset="0"/>
                <a:cs typeface="Times New Roman" panose="02020603050405020304" pitchFamily="18" charset="0"/>
              </a:rPr>
              <a:t>2, y un spin total  S={0, 1}  tenemos</a:t>
            </a:r>
            <a:endParaRPr lang="es-CL"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37537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93106" y="0"/>
            <a:ext cx="7313480" cy="2371060"/>
          </a:xfrm>
          <a:prstGeom prst="rect">
            <a:avLst/>
          </a:prstGeom>
          <a:noFill/>
          <a:ln>
            <a:noFill/>
          </a:ln>
        </p:spPr>
      </p:pic>
      <p:sp>
        <p:nvSpPr>
          <p:cNvPr id="5" name="CuadroTexto 4"/>
          <p:cNvSpPr txBox="1"/>
          <p:nvPr/>
        </p:nvSpPr>
        <p:spPr>
          <a:xfrm>
            <a:off x="106327" y="2371060"/>
            <a:ext cx="9590566" cy="1077218"/>
          </a:xfrm>
          <a:prstGeom prst="rect">
            <a:avLst/>
          </a:prstGeom>
          <a:noFill/>
        </p:spPr>
        <p:txBody>
          <a:bodyPr wrap="square" rtlCol="0">
            <a:spAutoFit/>
          </a:bodyPr>
          <a:lstStyle/>
          <a:p>
            <a:r>
              <a:rPr lang="es-CL" sz="2400" u="sng" dirty="0">
                <a:solidFill>
                  <a:srgbClr val="0000FF"/>
                </a:solidFill>
                <a:latin typeface="Times New Roman" panose="02020603050405020304" pitchFamily="18" charset="0"/>
                <a:cs typeface="Times New Roman" panose="02020603050405020304" pitchFamily="18" charset="0"/>
              </a:rPr>
              <a:t>Estados de dos partículas de spin 1</a:t>
            </a:r>
            <a:r>
              <a:rPr lang="es-CL" sz="2400" u="sng"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u="sng" dirty="0">
                <a:solidFill>
                  <a:srgbClr val="0000FF"/>
                </a:solidFill>
                <a:latin typeface="Times New Roman" panose="02020603050405020304" pitchFamily="18" charset="0"/>
                <a:cs typeface="Times New Roman" panose="02020603050405020304" pitchFamily="18" charset="0"/>
              </a:rPr>
              <a:t>2-</a:t>
            </a:r>
            <a:endParaRPr lang="es-CL" sz="2400" dirty="0">
              <a:solidFill>
                <a:srgbClr val="0000FF"/>
              </a:solidFill>
              <a:latin typeface="Times New Roman" panose="02020603050405020304" pitchFamily="18" charset="0"/>
              <a:cs typeface="Times New Roman" panose="02020603050405020304" pitchFamily="18" charset="0"/>
            </a:endParaRPr>
          </a:p>
          <a:p>
            <a:r>
              <a:rPr lang="es-CL" sz="2000" dirty="0">
                <a:solidFill>
                  <a:srgbClr val="0000FF"/>
                </a:solidFill>
                <a:latin typeface="Times New Roman" panose="02020603050405020304" pitchFamily="18" charset="0"/>
                <a:cs typeface="Times New Roman" panose="02020603050405020304" pitchFamily="18" charset="0"/>
              </a:rPr>
              <a:t>Consideremos un sistema de dos fermiones de spin 1</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2 en “Estado Singlete”; esto es, con valor nulo para la suma de sus spines. El estado asociado es</a:t>
            </a:r>
          </a:p>
        </p:txBody>
      </p:sp>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06327" y="3448278"/>
            <a:ext cx="7942520" cy="1293842"/>
          </a:xfrm>
          <a:prstGeom prst="rect">
            <a:avLst/>
          </a:prstGeom>
          <a:noFill/>
          <a:ln>
            <a:noFill/>
          </a:ln>
        </p:spPr>
      </p:pic>
      <p:sp>
        <p:nvSpPr>
          <p:cNvPr id="7" name="CuadroTexto 6"/>
          <p:cNvSpPr txBox="1"/>
          <p:nvPr/>
        </p:nvSpPr>
        <p:spPr>
          <a:xfrm>
            <a:off x="193105" y="4734342"/>
            <a:ext cx="11896113" cy="769441"/>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Este resultado deriva de la invariancia rotacional de un sistema de momento angular total nulo. Además, la segunda igualdad en Rel.</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(3)</a:t>
            </a:r>
            <a:r>
              <a:rPr lang="es-CL" sz="2200" baseline="-25000" dirty="0">
                <a:solidFill>
                  <a:srgbClr val="0000FF"/>
                </a:solidFill>
                <a:latin typeface="Times New Roman" panose="02020603050405020304" pitchFamily="18" charset="0"/>
                <a:cs typeface="Times New Roman" panose="02020603050405020304" pitchFamily="18" charset="0"/>
              </a:rPr>
              <a:t>a</a:t>
            </a:r>
            <a:r>
              <a:rPr lang="es-CL" sz="2200" dirty="0">
                <a:solidFill>
                  <a:srgbClr val="0000FF"/>
                </a:solidFill>
                <a:latin typeface="Times New Roman" panose="02020603050405020304" pitchFamily="18" charset="0"/>
                <a:cs typeface="Times New Roman" panose="02020603050405020304" pitchFamily="18" charset="0"/>
              </a:rPr>
              <a:t> es fácil de chequear.  </a:t>
            </a:r>
            <a:endParaRPr lang="es-CL" sz="2200" dirty="0"/>
          </a:p>
        </p:txBody>
      </p:sp>
    </p:spTree>
    <p:extLst>
      <p:ext uri="{BB962C8B-B14F-4D97-AF65-F5344CB8AC3E}">
        <p14:creationId xmlns:p14="http://schemas.microsoft.com/office/powerpoint/2010/main" val="20347326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3916" y="131210"/>
            <a:ext cx="10630786" cy="496112"/>
          </a:xfrm>
        </p:spPr>
        <p:txBody>
          <a:bodyPr>
            <a:noAutofit/>
          </a:bodyPr>
          <a:lstStyle/>
          <a:p>
            <a:r>
              <a:rPr lang="es-CL" sz="3200" u="dbl" dirty="0">
                <a:solidFill>
                  <a:srgbClr val="0000FF"/>
                </a:solidFill>
                <a:latin typeface="Times New Roman" panose="02020603050405020304" pitchFamily="18" charset="0"/>
                <a:cs typeface="Times New Roman" panose="02020603050405020304" pitchFamily="18" charset="0"/>
              </a:rPr>
              <a:t>La Paradoja de Einstein, Podolsky y Rosen” (</a:t>
            </a:r>
            <a:r>
              <a:rPr lang="es-CL" sz="3200" u="dbl" dirty="0" smtClean="0">
                <a:solidFill>
                  <a:srgbClr val="0000FF"/>
                </a:solidFill>
                <a:latin typeface="Times New Roman" panose="02020603050405020304" pitchFamily="18" charset="0"/>
                <a:cs typeface="Times New Roman" panose="02020603050405020304" pitchFamily="18" charset="0"/>
              </a:rPr>
              <a:t>EPR)</a:t>
            </a:r>
            <a:endParaRPr lang="es-CL" sz="3200" u="sng" dirty="0">
              <a:solidFill>
                <a:srgbClr val="0000FF"/>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233916" y="627322"/>
            <a:ext cx="10749517" cy="1446550"/>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Consideramos un par de electrones cuyos spines están estado “singlete”, por ejemplo, en un átomo de Helio (cuyo estado base es un “singlete”). Extraemos su núcleo, impactándolo con un neutrón de alta energía, de modo de desconfinar sus dos electrones, los que persisten “enmarañados” entre sí, en el estado singlete de Rel.</a:t>
            </a:r>
            <a:r>
              <a:rPr lang="es-CL" sz="2200" baseline="-25000" dirty="0">
                <a:solidFill>
                  <a:srgbClr val="00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(3</a:t>
            </a:r>
            <a:r>
              <a:rPr lang="es-CL" sz="2200" dirty="0" smtClean="0">
                <a:solidFill>
                  <a:srgbClr val="0000FF"/>
                </a:solidFill>
                <a:latin typeface="Times New Roman" panose="02020603050405020304" pitchFamily="18" charset="0"/>
                <a:cs typeface="Times New Roman" panose="02020603050405020304" pitchFamily="18" charset="0"/>
              </a:rPr>
              <a:t>). Esto se ilustra en figuras adjuntas: </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56035" y="2073872"/>
            <a:ext cx="6462320" cy="1508891"/>
          </a:xfrm>
          <a:prstGeom prst="rect">
            <a:avLst/>
          </a:prstGeom>
        </p:spPr>
      </p:pic>
      <p:pic>
        <p:nvPicPr>
          <p:cNvPr id="6" name="Imagen 5"/>
          <p:cNvPicPr>
            <a:picLocks noChangeAspect="1"/>
          </p:cNvPicPr>
          <p:nvPr/>
        </p:nvPicPr>
        <p:blipFill>
          <a:blip r:embed="rId3"/>
          <a:stretch>
            <a:fillRect/>
          </a:stretch>
        </p:blipFill>
        <p:spPr>
          <a:xfrm>
            <a:off x="156035" y="3582763"/>
            <a:ext cx="8062659" cy="2171888"/>
          </a:xfrm>
          <a:prstGeom prst="rect">
            <a:avLst/>
          </a:prstGeom>
        </p:spPr>
      </p:pic>
      <mc:AlternateContent xmlns:mc="http://schemas.openxmlformats.org/markup-compatibility/2006" xmlns:a14="http://schemas.microsoft.com/office/drawing/2010/main">
        <mc:Choice Requires="a14">
          <p:sp>
            <p:nvSpPr>
              <p:cNvPr id="7" name="CuadroTexto 6"/>
              <p:cNvSpPr txBox="1"/>
              <p:nvPr/>
            </p:nvSpPr>
            <p:spPr>
              <a:xfrm>
                <a:off x="233916" y="5754652"/>
                <a:ext cx="11419368" cy="1079783"/>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Consideraremos dos observadores que miden la orientación de uno y otro spin electrónico, con aparatos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𝐴</m:t>
                        </m:r>
                      </m:e>
                    </m:acc>
                  </m:oMath>
                </a14:m>
                <a:r>
                  <a:rPr lang="es-CL" sz="2000" baseline="-25000" dirty="0">
                    <a:solidFill>
                      <a:srgbClr val="0000FF"/>
                    </a:solidFill>
                    <a:latin typeface="Times New Roman" panose="02020603050405020304" pitchFamily="18" charset="0"/>
                    <a:cs typeface="Times New Roman" panose="02020603050405020304" pitchFamily="18" charset="0"/>
                  </a:rPr>
                  <a:t>1 </a:t>
                </a:r>
                <a:r>
                  <a:rPr lang="es-CL" sz="2000" dirty="0">
                    <a:solidFill>
                      <a:srgbClr val="0000FF"/>
                    </a:solidFill>
                    <a:latin typeface="Times New Roman" panose="02020603050405020304" pitchFamily="18" charset="0"/>
                    <a:cs typeface="Times New Roman" panose="02020603050405020304" pitchFamily="18" charset="0"/>
                  </a:rPr>
                  <a:t>= 2</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𝑎</m:t>
                        </m:r>
                      </m:e>
                    </m:acc>
                  </m:oMath>
                </a14:m>
                <a:r>
                  <a:rPr lang="es-CL" sz="2000" dirty="0">
                    <a:solidFill>
                      <a:srgbClr val="0000FF"/>
                    </a:solidFill>
                    <a:latin typeface="Times New Roman" panose="02020603050405020304" pitchFamily="18" charset="0"/>
                    <a:cs typeface="Times New Roman" panose="02020603050405020304" pitchFamily="18" charset="0"/>
                  </a:rPr>
                  <a:t> </a:t>
                </a:r>
                <a:r>
                  <a:rPr lang="es-CL" sz="2000" b="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𝑆</m:t>
                        </m:r>
                        <m:r>
                          <a:rPr lang="es-CL" sz="2000" i="1">
                            <a:solidFill>
                              <a:srgbClr val="0000FF"/>
                            </a:solidFill>
                            <a:latin typeface="Cambria Math" panose="02040503050406030204" pitchFamily="18" charset="0"/>
                          </a:rPr>
                          <m:t> </m:t>
                        </m:r>
                      </m:e>
                    </m:acc>
                  </m:oMath>
                </a14:m>
                <a:r>
                  <a:rPr lang="es-CL" sz="2000" baseline="-25000" dirty="0">
                    <a:solidFill>
                      <a:srgbClr val="0000FF"/>
                    </a:solidFill>
                    <a:latin typeface="Times New Roman" panose="02020603050405020304" pitchFamily="18" charset="0"/>
                    <a:cs typeface="Times New Roman" panose="02020603050405020304" pitchFamily="18" charset="0"/>
                  </a:rPr>
                  <a:t>1 </a:t>
                </a:r>
                <a:r>
                  <a:rPr lang="es-CL" sz="2000" dirty="0">
                    <a:solidFill>
                      <a:srgbClr val="0000FF"/>
                    </a:solidFill>
                    <a:latin typeface="Times New Roman" panose="02020603050405020304" pitchFamily="18" charset="0"/>
                    <a:cs typeface="Times New Roman" panose="02020603050405020304" pitchFamily="18" charset="0"/>
                  </a:rPr>
                  <a:t>  y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𝐵</m:t>
                        </m:r>
                      </m:e>
                    </m:acc>
                  </m:oMath>
                </a14:m>
                <a:r>
                  <a:rPr lang="es-CL" sz="2000" baseline="-25000" dirty="0">
                    <a:solidFill>
                      <a:srgbClr val="0000FF"/>
                    </a:solidFill>
                    <a:latin typeface="Times New Roman" panose="02020603050405020304" pitchFamily="18" charset="0"/>
                    <a:cs typeface="Times New Roman" panose="02020603050405020304" pitchFamily="18" charset="0"/>
                  </a:rPr>
                  <a:t>2  </a:t>
                </a:r>
                <a:r>
                  <a:rPr lang="es-CL" sz="2000" dirty="0">
                    <a:solidFill>
                      <a:srgbClr val="0000FF"/>
                    </a:solidFill>
                    <a:latin typeface="Times New Roman" panose="02020603050405020304" pitchFamily="18" charset="0"/>
                    <a:cs typeface="Times New Roman" panose="02020603050405020304" pitchFamily="18" charset="0"/>
                  </a:rPr>
                  <a:t>= 2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𝑏</m:t>
                        </m:r>
                      </m:e>
                    </m:acc>
                  </m:oMath>
                </a14:m>
                <a:r>
                  <a:rPr lang="es-CL" sz="2000" dirty="0">
                    <a:solidFill>
                      <a:srgbClr val="0000FF"/>
                    </a:solidFill>
                    <a:latin typeface="Times New Roman" panose="02020603050405020304" pitchFamily="18" charset="0"/>
                    <a:cs typeface="Times New Roman" panose="02020603050405020304" pitchFamily="18" charset="0"/>
                  </a:rPr>
                  <a:t> </a:t>
                </a:r>
                <a:r>
                  <a:rPr lang="es-CL" sz="2000" b="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𝑆</m:t>
                        </m:r>
                        <m:r>
                          <a:rPr lang="es-CL" sz="2000" i="1">
                            <a:solidFill>
                              <a:srgbClr val="0000FF"/>
                            </a:solidFill>
                            <a:latin typeface="Cambria Math" panose="02040503050406030204" pitchFamily="18" charset="0"/>
                          </a:rPr>
                          <m:t> </m:t>
                        </m:r>
                      </m:e>
                    </m:acc>
                  </m:oMath>
                </a14:m>
                <a:r>
                  <a:rPr lang="es-CL" sz="2000" baseline="-25000" dirty="0">
                    <a:solidFill>
                      <a:srgbClr val="0000FF"/>
                    </a:solidFill>
                    <a:latin typeface="Times New Roman" panose="02020603050405020304" pitchFamily="18" charset="0"/>
                    <a:cs typeface="Times New Roman" panose="02020603050405020304" pitchFamily="18" charset="0"/>
                  </a:rPr>
                  <a:t>2</a:t>
                </a:r>
                <a:r>
                  <a:rPr lang="es-CL" sz="2000" dirty="0">
                    <a:solidFill>
                      <a:srgbClr val="0000FF"/>
                    </a:solidFill>
                    <a:latin typeface="Times New Roman" panose="02020603050405020304" pitchFamily="18" charset="0"/>
                    <a:cs typeface="Times New Roman" panose="02020603050405020304" pitchFamily="18" charset="0"/>
                  </a:rPr>
                  <a:t>. Acorde a Rel.(1), al elegir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𝑎</m:t>
                        </m:r>
                      </m:e>
                    </m:acc>
                  </m:oMath>
                </a14:m>
                <a:r>
                  <a:rPr lang="es-CL" sz="2000" dirty="0">
                    <a:solidFill>
                      <a:srgbClr val="0000FF"/>
                    </a:solidFill>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𝑏</m:t>
                        </m:r>
                      </m:e>
                    </m:acc>
                  </m:oMath>
                </a14:m>
                <a:r>
                  <a:rPr lang="es-CL" sz="2000" dirty="0">
                    <a:solidFill>
                      <a:srgbClr val="0000FF"/>
                    </a:solidFill>
                    <a:latin typeface="Times New Roman" panose="02020603050405020304" pitchFamily="18" charset="0"/>
                    <a:cs typeface="Times New Roman" panose="02020603050405020304" pitchFamily="18" charset="0"/>
                  </a:rPr>
                  <a:t>  obtendremos resultados en perfecta                                  anti-correlación: si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𝐴</m:t>
                        </m:r>
                      </m:e>
                    </m:acc>
                  </m:oMath>
                </a14:m>
                <a:r>
                  <a:rPr lang="es-CL" sz="2000" baseline="-25000" dirty="0">
                    <a:solidFill>
                      <a:srgbClr val="0000FF"/>
                    </a:solidFill>
                    <a:latin typeface="Times New Roman" panose="02020603050405020304" pitchFamily="18" charset="0"/>
                    <a:cs typeface="Times New Roman" panose="02020603050405020304" pitchFamily="18" charset="0"/>
                  </a:rPr>
                  <a:t>1 </a:t>
                </a:r>
                <a:r>
                  <a:rPr lang="es-CL" sz="2000" dirty="0">
                    <a:solidFill>
                      <a:srgbClr val="0000FF"/>
                    </a:solidFill>
                    <a:latin typeface="Times New Roman" panose="02020603050405020304" pitchFamily="18" charset="0"/>
                    <a:cs typeface="Times New Roman" panose="02020603050405020304" pitchFamily="18" charset="0"/>
                  </a:rPr>
                  <a:t> entrega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i="1" baseline="-25000" dirty="0">
                    <a:solidFill>
                      <a:srgbClr val="0000FF"/>
                    </a:solidFill>
                    <a:latin typeface="Times New Roman" panose="02020603050405020304" pitchFamily="18" charset="0"/>
                    <a:cs typeface="Times New Roman" panose="02020603050405020304" pitchFamily="18" charset="0"/>
                  </a:rPr>
                  <a:t>a</a:t>
                </a:r>
                <a:r>
                  <a:rPr lang="es-CL" sz="2000" dirty="0">
                    <a:solidFill>
                      <a:srgbClr val="0000FF"/>
                    </a:solidFill>
                    <a:latin typeface="Times New Roman" panose="02020603050405020304" pitchFamily="18" charset="0"/>
                    <a:cs typeface="Times New Roman" panose="02020603050405020304" pitchFamily="18" charset="0"/>
                  </a:rPr>
                  <a:t> =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1, entonces </a:t>
                </a:r>
                <a14:m>
                  <m:oMath xmlns:m="http://schemas.openxmlformats.org/officeDocument/2006/math">
                    <m:acc>
                      <m:accPr>
                        <m:chr m:val="̌"/>
                        <m:ctrlPr>
                          <a:rPr lang="es-CL" sz="2000" i="1">
                            <a:solidFill>
                              <a:srgbClr val="0000FF"/>
                            </a:solidFill>
                            <a:latin typeface="Cambria Math" panose="02040503050406030204" pitchFamily="18" charset="0"/>
                          </a:rPr>
                        </m:ctrlPr>
                      </m:accPr>
                      <m:e>
                        <m:r>
                          <a:rPr lang="es-CL" sz="2000" i="1">
                            <a:solidFill>
                              <a:srgbClr val="0000FF"/>
                            </a:solidFill>
                            <a:latin typeface="Cambria Math" panose="02040503050406030204" pitchFamily="18" charset="0"/>
                          </a:rPr>
                          <m:t>𝐴</m:t>
                        </m:r>
                      </m:e>
                    </m:acc>
                  </m:oMath>
                </a14:m>
                <a:r>
                  <a:rPr lang="es-CL" sz="2000" baseline="-25000" dirty="0">
                    <a:solidFill>
                      <a:srgbClr val="0000FF"/>
                    </a:solidFill>
                    <a:latin typeface="Times New Roman" panose="02020603050405020304" pitchFamily="18" charset="0"/>
                    <a:cs typeface="Times New Roman" panose="02020603050405020304" pitchFamily="18" charset="0"/>
                  </a:rPr>
                  <a:t>2</a:t>
                </a:r>
                <a:r>
                  <a:rPr lang="es-CL" sz="2000" dirty="0">
                    <a:solidFill>
                      <a:srgbClr val="0000FF"/>
                    </a:solidFill>
                    <a:latin typeface="Times New Roman" panose="02020603050405020304" pitchFamily="18" charset="0"/>
                    <a:cs typeface="Times New Roman" panose="02020603050405020304" pitchFamily="18" charset="0"/>
                  </a:rPr>
                  <a:t>  dará </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i="1" baseline="-25000" dirty="0">
                    <a:solidFill>
                      <a:srgbClr val="0000FF"/>
                    </a:solidFill>
                    <a:latin typeface="Times New Roman" panose="02020603050405020304" pitchFamily="18" charset="0"/>
                    <a:cs typeface="Times New Roman" panose="02020603050405020304" pitchFamily="18" charset="0"/>
                  </a:rPr>
                  <a:t>a</a:t>
                </a:r>
                <a:r>
                  <a:rPr lang="es-CL" sz="2000" dirty="0">
                    <a:solidFill>
                      <a:srgbClr val="0000FF"/>
                    </a:solidFill>
                    <a:latin typeface="Times New Roman" panose="02020603050405020304" pitchFamily="18" charset="0"/>
                    <a:cs typeface="Times New Roman" panose="02020603050405020304" pitchFamily="18" charset="0"/>
                  </a:rPr>
                  <a:t>. </a:t>
                </a:r>
              </a:p>
            </p:txBody>
          </p:sp>
        </mc:Choice>
        <mc:Fallback xmlns="">
          <p:sp>
            <p:nvSpPr>
              <p:cNvPr id="7" name="CuadroTexto 6"/>
              <p:cNvSpPr txBox="1">
                <a:spLocks noRot="1" noChangeAspect="1" noMove="1" noResize="1" noEditPoints="1" noAdjustHandles="1" noChangeArrowheads="1" noChangeShapeType="1" noTextEdit="1"/>
              </p:cNvSpPr>
              <p:nvPr/>
            </p:nvSpPr>
            <p:spPr>
              <a:xfrm>
                <a:off x="233916" y="5754652"/>
                <a:ext cx="11419368" cy="1079783"/>
              </a:xfrm>
              <a:prstGeom prst="rect">
                <a:avLst/>
              </a:prstGeom>
              <a:blipFill rotWithShape="0">
                <a:blip r:embed="rId4"/>
                <a:stretch>
                  <a:fillRect l="-534" t="-2825" r="-9712" b="-8475"/>
                </a:stretch>
              </a:blipFill>
            </p:spPr>
            <p:txBody>
              <a:bodyPr/>
              <a:lstStyle/>
              <a:p>
                <a:r>
                  <a:rPr lang="es-CL">
                    <a:noFill/>
                  </a:rPr>
                  <a:t> </a:t>
                </a:r>
              </a:p>
            </p:txBody>
          </p:sp>
        </mc:Fallback>
      </mc:AlternateContent>
    </p:spTree>
    <p:extLst>
      <p:ext uri="{BB962C8B-B14F-4D97-AF65-F5344CB8AC3E}">
        <p14:creationId xmlns:p14="http://schemas.microsoft.com/office/powerpoint/2010/main" val="2999337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ángulo 1"/>
              <p:cNvSpPr/>
              <p:nvPr/>
            </p:nvSpPr>
            <p:spPr>
              <a:xfrm>
                <a:off x="1" y="1"/>
                <a:ext cx="11982892" cy="1164934"/>
              </a:xfrm>
              <a:prstGeom prst="rect">
                <a:avLst/>
              </a:prstGeom>
            </p:spPr>
            <p:txBody>
              <a:bodyPr wrap="square">
                <a:spAutoFit/>
              </a:bodyPr>
              <a:lstStyle/>
              <a:p>
                <a:r>
                  <a:rPr lang="es-CL" sz="2200" dirty="0">
                    <a:solidFill>
                      <a:srgbClr val="0000FF"/>
                    </a:solidFill>
                    <a:latin typeface="Times New Roman" panose="02020603050405020304" pitchFamily="18" charset="0"/>
                    <a:cs typeface="Times New Roman" panose="02020603050405020304" pitchFamily="18" charset="0"/>
                  </a:rPr>
                  <a:t>Consideraremos dos observadores que miden la orientación de uno y otro spin electrónico, con aparatos </a:t>
                </a:r>
                <a:r>
                  <a:rPr lang="es-CL" sz="2200" dirty="0" smtClean="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𝐴</m:t>
                        </m:r>
                      </m:e>
                    </m:acc>
                  </m:oMath>
                </a14:m>
                <a:r>
                  <a:rPr lang="es-CL" sz="2200" baseline="-25000" dirty="0">
                    <a:solidFill>
                      <a:srgbClr val="0000FF"/>
                    </a:solidFill>
                    <a:latin typeface="Times New Roman" panose="02020603050405020304" pitchFamily="18" charset="0"/>
                    <a:cs typeface="Times New Roman" panose="02020603050405020304" pitchFamily="18" charset="0"/>
                  </a:rPr>
                  <a:t>1 </a:t>
                </a:r>
                <a:r>
                  <a:rPr lang="es-CL" sz="2200" dirty="0">
                    <a:solidFill>
                      <a:srgbClr val="0000FF"/>
                    </a:solidFill>
                    <a:latin typeface="Times New Roman" panose="02020603050405020304" pitchFamily="18" charset="0"/>
                    <a:cs typeface="Times New Roman" panose="02020603050405020304" pitchFamily="18" charset="0"/>
                  </a:rPr>
                  <a:t>= 2</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𝑎</m:t>
                        </m:r>
                      </m:e>
                    </m:acc>
                  </m:oMath>
                </a14:m>
                <a:r>
                  <a:rPr lang="es-CL" sz="2200" dirty="0">
                    <a:solidFill>
                      <a:srgbClr val="0000FF"/>
                    </a:solidFill>
                    <a:latin typeface="Times New Roman" panose="02020603050405020304" pitchFamily="18" charset="0"/>
                    <a:cs typeface="Times New Roman" panose="02020603050405020304" pitchFamily="18" charset="0"/>
                  </a:rPr>
                  <a:t> </a:t>
                </a:r>
                <a:r>
                  <a:rPr lang="es-CL" sz="2200" b="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𝑆</m:t>
                        </m:r>
                        <m:r>
                          <a:rPr lang="es-CL" sz="2200" i="1">
                            <a:solidFill>
                              <a:srgbClr val="0000FF"/>
                            </a:solidFill>
                            <a:latin typeface="Cambria Math" panose="02040503050406030204" pitchFamily="18" charset="0"/>
                          </a:rPr>
                          <m:t> </m:t>
                        </m:r>
                      </m:e>
                    </m:acc>
                  </m:oMath>
                </a14:m>
                <a:r>
                  <a:rPr lang="es-CL" sz="2200" baseline="-25000" dirty="0">
                    <a:solidFill>
                      <a:srgbClr val="0000FF"/>
                    </a:solidFill>
                    <a:latin typeface="Times New Roman" panose="02020603050405020304" pitchFamily="18" charset="0"/>
                    <a:cs typeface="Times New Roman" panose="02020603050405020304" pitchFamily="18" charset="0"/>
                  </a:rPr>
                  <a:t>1 </a:t>
                </a:r>
                <a:r>
                  <a:rPr lang="es-CL" sz="2200" dirty="0">
                    <a:solidFill>
                      <a:srgbClr val="0000FF"/>
                    </a:solidFill>
                    <a:latin typeface="Times New Roman" panose="02020603050405020304" pitchFamily="18" charset="0"/>
                    <a:cs typeface="Times New Roman" panose="02020603050405020304" pitchFamily="18" charset="0"/>
                  </a:rPr>
                  <a:t>  y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𝐵</m:t>
                        </m:r>
                      </m:e>
                    </m:acc>
                  </m:oMath>
                </a14:m>
                <a:r>
                  <a:rPr lang="es-CL" sz="2200" baseline="-25000" dirty="0">
                    <a:solidFill>
                      <a:srgbClr val="0000FF"/>
                    </a:solidFill>
                    <a:latin typeface="Times New Roman" panose="02020603050405020304" pitchFamily="18" charset="0"/>
                    <a:cs typeface="Times New Roman" panose="02020603050405020304" pitchFamily="18" charset="0"/>
                  </a:rPr>
                  <a:t>2  </a:t>
                </a:r>
                <a:r>
                  <a:rPr lang="es-CL" sz="2200" dirty="0">
                    <a:solidFill>
                      <a:srgbClr val="0000FF"/>
                    </a:solidFill>
                    <a:latin typeface="Times New Roman" panose="02020603050405020304" pitchFamily="18" charset="0"/>
                    <a:cs typeface="Times New Roman" panose="02020603050405020304" pitchFamily="18" charset="0"/>
                  </a:rPr>
                  <a:t>= 2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𝑏</m:t>
                        </m:r>
                      </m:e>
                    </m:acc>
                  </m:oMath>
                </a14:m>
                <a:r>
                  <a:rPr lang="es-CL" sz="2200" dirty="0">
                    <a:solidFill>
                      <a:srgbClr val="0000FF"/>
                    </a:solidFill>
                    <a:latin typeface="Times New Roman" panose="02020603050405020304" pitchFamily="18" charset="0"/>
                    <a:cs typeface="Times New Roman" panose="02020603050405020304" pitchFamily="18" charset="0"/>
                  </a:rPr>
                  <a:t> </a:t>
                </a:r>
                <a:r>
                  <a:rPr lang="es-CL" sz="2200" b="1"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𝑆</m:t>
                        </m:r>
                        <m:r>
                          <a:rPr lang="es-CL" sz="2200" i="1">
                            <a:solidFill>
                              <a:srgbClr val="0000FF"/>
                            </a:solidFill>
                            <a:latin typeface="Cambria Math" panose="02040503050406030204" pitchFamily="18" charset="0"/>
                          </a:rPr>
                          <m:t> </m:t>
                        </m:r>
                      </m:e>
                    </m:acc>
                  </m:oMath>
                </a14:m>
                <a:r>
                  <a:rPr lang="es-CL" sz="2200" baseline="-25000" dirty="0">
                    <a:solidFill>
                      <a:srgbClr val="0000FF"/>
                    </a:solidFill>
                    <a:latin typeface="Times New Roman" panose="02020603050405020304" pitchFamily="18" charset="0"/>
                    <a:cs typeface="Times New Roman" panose="02020603050405020304" pitchFamily="18" charset="0"/>
                  </a:rPr>
                  <a:t>2</a:t>
                </a:r>
                <a:r>
                  <a:rPr lang="es-CL" sz="2200" dirty="0">
                    <a:solidFill>
                      <a:srgbClr val="0000FF"/>
                    </a:solidFill>
                    <a:latin typeface="Times New Roman" panose="02020603050405020304" pitchFamily="18" charset="0"/>
                    <a:cs typeface="Times New Roman" panose="02020603050405020304" pitchFamily="18" charset="0"/>
                  </a:rPr>
                  <a:t>. Acorde a Rel.(1), al elegir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𝑎</m:t>
                        </m:r>
                      </m:e>
                    </m:acc>
                  </m:oMath>
                </a14:m>
                <a:r>
                  <a:rPr lang="es-CL" sz="2200" dirty="0">
                    <a:solidFill>
                      <a:srgbClr val="0000FF"/>
                    </a:solidFill>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𝑏</m:t>
                        </m:r>
                      </m:e>
                    </m:acc>
                  </m:oMath>
                </a14:m>
                <a:r>
                  <a:rPr lang="es-CL" sz="2200" dirty="0">
                    <a:solidFill>
                      <a:srgbClr val="0000FF"/>
                    </a:solidFill>
                    <a:latin typeface="Times New Roman" panose="02020603050405020304" pitchFamily="18" charset="0"/>
                    <a:cs typeface="Times New Roman" panose="02020603050405020304" pitchFamily="18" charset="0"/>
                  </a:rPr>
                  <a:t>  obtendremos resultados en perfecta                                  anti-correlación: si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𝐴</m:t>
                        </m:r>
                      </m:e>
                    </m:acc>
                  </m:oMath>
                </a14:m>
                <a:r>
                  <a:rPr lang="es-CL" sz="2200" baseline="-25000" dirty="0">
                    <a:solidFill>
                      <a:srgbClr val="0000FF"/>
                    </a:solidFill>
                    <a:latin typeface="Times New Roman" panose="02020603050405020304" pitchFamily="18" charset="0"/>
                    <a:cs typeface="Times New Roman" panose="02020603050405020304" pitchFamily="18" charset="0"/>
                  </a:rPr>
                  <a:t>1 </a:t>
                </a:r>
                <a:r>
                  <a:rPr lang="es-CL" sz="2200" dirty="0">
                    <a:solidFill>
                      <a:srgbClr val="0000FF"/>
                    </a:solidFill>
                    <a:latin typeface="Times New Roman" panose="02020603050405020304" pitchFamily="18" charset="0"/>
                    <a:cs typeface="Times New Roman" panose="02020603050405020304" pitchFamily="18" charset="0"/>
                  </a:rPr>
                  <a:t> entrega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baseline="-25000" dirty="0">
                    <a:solidFill>
                      <a:srgbClr val="0000FF"/>
                    </a:solidFill>
                    <a:latin typeface="Times New Roman" panose="02020603050405020304" pitchFamily="18" charset="0"/>
                    <a:cs typeface="Times New Roman" panose="02020603050405020304" pitchFamily="18" charset="0"/>
                  </a:rPr>
                  <a:t>a</a:t>
                </a:r>
                <a:r>
                  <a:rPr lang="es-CL" sz="2200" dirty="0">
                    <a:solidFill>
                      <a:srgbClr val="0000FF"/>
                    </a:solidFill>
                    <a:latin typeface="Times New Roman" panose="02020603050405020304" pitchFamily="18" charset="0"/>
                    <a:cs typeface="Times New Roman" panose="02020603050405020304" pitchFamily="18" charset="0"/>
                  </a:rPr>
                  <a:t> =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dirty="0">
                    <a:solidFill>
                      <a:srgbClr val="0000FF"/>
                    </a:solidFill>
                    <a:latin typeface="Times New Roman" panose="02020603050405020304" pitchFamily="18" charset="0"/>
                    <a:cs typeface="Times New Roman" panose="02020603050405020304" pitchFamily="18" charset="0"/>
                  </a:rPr>
                  <a:t>1, entonces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𝐴</m:t>
                        </m:r>
                      </m:e>
                    </m:acc>
                  </m:oMath>
                </a14:m>
                <a:r>
                  <a:rPr lang="es-CL" sz="2200" baseline="-25000" dirty="0">
                    <a:solidFill>
                      <a:srgbClr val="0000FF"/>
                    </a:solidFill>
                    <a:latin typeface="Times New Roman" panose="02020603050405020304" pitchFamily="18" charset="0"/>
                    <a:cs typeface="Times New Roman" panose="02020603050405020304" pitchFamily="18" charset="0"/>
                  </a:rPr>
                  <a:t>2</a:t>
                </a:r>
                <a:r>
                  <a:rPr lang="es-CL" sz="2200" dirty="0">
                    <a:solidFill>
                      <a:srgbClr val="0000FF"/>
                    </a:solidFill>
                    <a:latin typeface="Times New Roman" panose="02020603050405020304" pitchFamily="18" charset="0"/>
                    <a:cs typeface="Times New Roman" panose="02020603050405020304" pitchFamily="18" charset="0"/>
                  </a:rPr>
                  <a:t>  dará </a:t>
                </a:r>
                <a:r>
                  <a:rPr lang="es-CL" sz="22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200" i="1" baseline="-25000" dirty="0">
                    <a:solidFill>
                      <a:srgbClr val="0000FF"/>
                    </a:solidFill>
                    <a:latin typeface="Times New Roman" panose="02020603050405020304" pitchFamily="18" charset="0"/>
                    <a:cs typeface="Times New Roman" panose="02020603050405020304" pitchFamily="18" charset="0"/>
                  </a:rPr>
                  <a:t>a</a:t>
                </a:r>
                <a:r>
                  <a:rPr lang="es-CL" sz="2200" dirty="0">
                    <a:solidFill>
                      <a:srgbClr val="0000FF"/>
                    </a:solidFill>
                    <a:latin typeface="Times New Roman" panose="02020603050405020304" pitchFamily="18" charset="0"/>
                    <a:cs typeface="Times New Roman" panose="02020603050405020304" pitchFamily="18" charset="0"/>
                  </a:rPr>
                  <a:t>. </a:t>
                </a:r>
              </a:p>
            </p:txBody>
          </p:sp>
        </mc:Choice>
        <mc:Fallback xmlns="">
          <p:sp>
            <p:nvSpPr>
              <p:cNvPr id="2" name="Rectángulo 1"/>
              <p:cNvSpPr>
                <a:spLocks noRot="1" noChangeAspect="1" noMove="1" noResize="1" noEditPoints="1" noAdjustHandles="1" noChangeArrowheads="1" noChangeShapeType="1" noTextEdit="1"/>
              </p:cNvSpPr>
              <p:nvPr/>
            </p:nvSpPr>
            <p:spPr>
              <a:xfrm>
                <a:off x="1" y="1"/>
                <a:ext cx="11982892" cy="1164934"/>
              </a:xfrm>
              <a:prstGeom prst="rect">
                <a:avLst/>
              </a:prstGeom>
              <a:blipFill rotWithShape="0">
                <a:blip r:embed="rId2"/>
                <a:stretch>
                  <a:fillRect l="-661" t="-3665" r="-15056" b="-9948"/>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3" name="CuadroTexto 2"/>
              <p:cNvSpPr txBox="1"/>
              <p:nvPr/>
            </p:nvSpPr>
            <p:spPr>
              <a:xfrm>
                <a:off x="95693" y="1164935"/>
                <a:ext cx="11780874" cy="1877437"/>
              </a:xfrm>
              <a:prstGeom prst="rect">
                <a:avLst/>
              </a:prstGeom>
              <a:noFill/>
            </p:spPr>
            <p:txBody>
              <a:bodyPr wrap="square" rtlCol="0">
                <a:spAutoFit/>
              </a:bodyPr>
              <a:lstStyle/>
              <a:p>
                <a:r>
                  <a:rPr lang="es-CL" sz="2400" i="1" dirty="0" smtClean="0">
                    <a:solidFill>
                      <a:srgbClr val="B700FF"/>
                    </a:solidFill>
                    <a:latin typeface="Times New Roman" panose="02020603050405020304" pitchFamily="18" charset="0"/>
                    <a:cs typeface="Times New Roman" panose="02020603050405020304" pitchFamily="18" charset="0"/>
                  </a:rPr>
                  <a:t>Lo último vale para cualquier orientación de </a:t>
                </a:r>
                <a14:m>
                  <m:oMath xmlns:m="http://schemas.openxmlformats.org/officeDocument/2006/math">
                    <m:acc>
                      <m:accPr>
                        <m:chr m:val="̂"/>
                        <m:ctrlPr>
                          <a:rPr lang="es-CL" sz="2400" i="1">
                            <a:solidFill>
                              <a:srgbClr val="B700FF"/>
                            </a:solidFill>
                            <a:latin typeface="Cambria Math" panose="02040503050406030204" pitchFamily="18" charset="0"/>
                          </a:rPr>
                        </m:ctrlPr>
                      </m:accPr>
                      <m:e>
                        <m:r>
                          <a:rPr lang="es-CL" sz="2400" i="1">
                            <a:solidFill>
                              <a:srgbClr val="B700FF"/>
                            </a:solidFill>
                            <a:latin typeface="Cambria Math" panose="02040503050406030204" pitchFamily="18" charset="0"/>
                          </a:rPr>
                          <m:t>𝑎</m:t>
                        </m:r>
                      </m:e>
                    </m:acc>
                  </m:oMath>
                </a14:m>
                <a:r>
                  <a:rPr lang="es-CL" sz="2400" i="1" dirty="0">
                    <a:solidFill>
                      <a:srgbClr val="B700FF"/>
                    </a:solidFill>
                    <a:latin typeface="Times New Roman" panose="02020603050405020304" pitchFamily="18" charset="0"/>
                    <a:cs typeface="Times New Roman" panose="02020603050405020304" pitchFamily="18" charset="0"/>
                  </a:rPr>
                  <a:t>, y para cualquier separación de los dos observadores.</a:t>
                </a:r>
                <a:r>
                  <a:rPr lang="es-CL" sz="2400" dirty="0">
                    <a:solidFill>
                      <a:srgbClr val="B700FF"/>
                    </a:solidFill>
                    <a:latin typeface="Times New Roman" panose="02020603050405020304" pitchFamily="18" charset="0"/>
                    <a:cs typeface="Times New Roman" panose="02020603050405020304" pitchFamily="18" charset="0"/>
                  </a:rPr>
                  <a:t> </a:t>
                </a:r>
                <a:r>
                  <a:rPr lang="es-CL" sz="2200" dirty="0">
                    <a:solidFill>
                      <a:srgbClr val="0000FF"/>
                    </a:solidFill>
                    <a:latin typeface="Times New Roman" panose="02020603050405020304" pitchFamily="18" charset="0"/>
                    <a:cs typeface="Times New Roman" panose="02020603050405020304" pitchFamily="18" charset="0"/>
                  </a:rPr>
                  <a:t>Argumentando sobre un sistema similar, de dos estados “enmarañados”, A. Einstein, B. Podolsky y N. Rosen (EPR) sugieren que la Mecánica Cuántica es una teoría incompleta. En el presente ejemplo, cada electrón pareciera portar </a:t>
                </a:r>
                <a:r>
                  <a:rPr lang="es-CL" sz="2400" i="1" dirty="0" smtClean="0">
                    <a:solidFill>
                      <a:srgbClr val="B700FF"/>
                    </a:solidFill>
                    <a:latin typeface="Times New Roman" panose="02020603050405020304" pitchFamily="18" charset="0"/>
                    <a:cs typeface="Times New Roman" panose="02020603050405020304" pitchFamily="18" charset="0"/>
                  </a:rPr>
                  <a:t>información precisa </a:t>
                </a:r>
                <a:r>
                  <a:rPr lang="es-CL" sz="2200" dirty="0">
                    <a:solidFill>
                      <a:srgbClr val="0000FF"/>
                    </a:solidFill>
                    <a:latin typeface="Times New Roman" panose="02020603050405020304" pitchFamily="18" charset="0"/>
                    <a:cs typeface="Times New Roman" panose="02020603050405020304" pitchFamily="18" charset="0"/>
                  </a:rPr>
                  <a:t>de cómo responder ante una medición de su spin, para cualquier orientación del aparato de medición. </a:t>
                </a:r>
              </a:p>
            </p:txBody>
          </p:sp>
        </mc:Choice>
        <mc:Fallback xmlns="">
          <p:sp>
            <p:nvSpPr>
              <p:cNvPr id="3" name="CuadroTexto 2"/>
              <p:cNvSpPr txBox="1">
                <a:spLocks noRot="1" noChangeAspect="1" noMove="1" noResize="1" noEditPoints="1" noAdjustHandles="1" noChangeArrowheads="1" noChangeShapeType="1" noTextEdit="1"/>
              </p:cNvSpPr>
              <p:nvPr/>
            </p:nvSpPr>
            <p:spPr>
              <a:xfrm>
                <a:off x="95693" y="1164935"/>
                <a:ext cx="11780874" cy="1877437"/>
              </a:xfrm>
              <a:prstGeom prst="rect">
                <a:avLst/>
              </a:prstGeom>
              <a:blipFill rotWithShape="0">
                <a:blip r:embed="rId3"/>
                <a:stretch>
                  <a:fillRect l="-828" t="-2597" r="-776" b="-5844"/>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5" name="CuadroTexto 4"/>
              <p:cNvSpPr txBox="1"/>
              <p:nvPr/>
            </p:nvSpPr>
            <p:spPr>
              <a:xfrm>
                <a:off x="95693" y="3194773"/>
                <a:ext cx="11887200" cy="1107996"/>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Sabemos que esto contradice los principios básicos de la Mecánica Cuántica, pues un spin con orientación definida, digamos 2 S</a:t>
                </a:r>
                <a:r>
                  <a:rPr lang="es-CL" sz="2200" baseline="-25000" dirty="0">
                    <a:solidFill>
                      <a:srgbClr val="0000FF"/>
                    </a:solidFill>
                    <a:latin typeface="Times New Roman" panose="02020603050405020304" pitchFamily="18" charset="0"/>
                    <a:cs typeface="Times New Roman" panose="02020603050405020304" pitchFamily="18" charset="0"/>
                  </a:rPr>
                  <a:t> z</a:t>
                </a:r>
                <a:r>
                  <a:rPr lang="es-CL" sz="2200" dirty="0">
                    <a:solidFill>
                      <a:srgbClr val="0000FF"/>
                    </a:solidFill>
                    <a:latin typeface="Times New Roman" panose="02020603050405020304" pitchFamily="18" charset="0"/>
                    <a:cs typeface="Times New Roman" panose="02020603050405020304" pitchFamily="18" charset="0"/>
                  </a:rPr>
                  <a:t> = +1,  al medirlo con un aparato en una dirección </a:t>
                </a:r>
                <a14:m>
                  <m:oMath xmlns:m="http://schemas.openxmlformats.org/officeDocument/2006/math">
                    <m:acc>
                      <m:accPr>
                        <m:chr m:val="̂"/>
                        <m:ctrlPr>
                          <a:rPr lang="es-CL" sz="2200" i="1">
                            <a:solidFill>
                              <a:srgbClr val="0000FF"/>
                            </a:solidFill>
                            <a:latin typeface="Cambria Math" panose="02040503050406030204" pitchFamily="18" charset="0"/>
                          </a:rPr>
                        </m:ctrlPr>
                      </m:accPr>
                      <m:e>
                        <m:r>
                          <a:rPr lang="es-CL" sz="2200" i="1">
                            <a:solidFill>
                              <a:srgbClr val="0000FF"/>
                            </a:solidFill>
                            <a:latin typeface="Cambria Math" panose="02040503050406030204" pitchFamily="18" charset="0"/>
                          </a:rPr>
                          <m:t>𝑛</m:t>
                        </m:r>
                      </m:e>
                    </m:acc>
                  </m:oMath>
                </a14:m>
                <a:r>
                  <a:rPr lang="es-CL" sz="2200" dirty="0">
                    <a:solidFill>
                      <a:srgbClr val="0000FF"/>
                    </a:solidFill>
                    <a:latin typeface="Times New Roman" panose="02020603050405020304" pitchFamily="18" charset="0"/>
                    <a:cs typeface="Times New Roman" panose="02020603050405020304" pitchFamily="18" charset="0"/>
                  </a:rPr>
                  <a:t> arbitraria, por lo general no se obtiene un resultado predictible con certeza, como sigue de Rels. (2)</a:t>
                </a:r>
                <a:r>
                  <a:rPr lang="es-CL" sz="2200" baseline="-25000" dirty="0">
                    <a:solidFill>
                      <a:srgbClr val="0000FF"/>
                    </a:solidFill>
                    <a:latin typeface="Times New Roman" panose="02020603050405020304" pitchFamily="18" charset="0"/>
                    <a:cs typeface="Times New Roman" panose="02020603050405020304" pitchFamily="18" charset="0"/>
                  </a:rPr>
                  <a:t> a, b</a:t>
                </a:r>
                <a:r>
                  <a:rPr lang="es-CL" sz="2200" dirty="0">
                    <a:solidFill>
                      <a:srgbClr val="0000FF"/>
                    </a:solidFill>
                    <a:latin typeface="Times New Roman" panose="02020603050405020304" pitchFamily="18" charset="0"/>
                    <a:cs typeface="Times New Roman" panose="02020603050405020304" pitchFamily="18" charset="0"/>
                  </a:rPr>
                  <a:t>. </a:t>
                </a:r>
              </a:p>
            </p:txBody>
          </p:sp>
        </mc:Choice>
        <mc:Fallback xmlns="">
          <p:sp>
            <p:nvSpPr>
              <p:cNvPr id="5" name="CuadroTexto 4"/>
              <p:cNvSpPr txBox="1">
                <a:spLocks noRot="1" noChangeAspect="1" noMove="1" noResize="1" noEditPoints="1" noAdjustHandles="1" noChangeArrowheads="1" noChangeShapeType="1" noTextEdit="1"/>
              </p:cNvSpPr>
              <p:nvPr/>
            </p:nvSpPr>
            <p:spPr>
              <a:xfrm>
                <a:off x="95693" y="3194773"/>
                <a:ext cx="11887200" cy="1107996"/>
              </a:xfrm>
              <a:prstGeom prst="rect">
                <a:avLst/>
              </a:prstGeom>
              <a:blipFill rotWithShape="0">
                <a:blip r:embed="rId4"/>
                <a:stretch>
                  <a:fillRect l="-667" t="-3846" r="-308" b="-10440"/>
                </a:stretch>
              </a:blipFill>
            </p:spPr>
            <p:txBody>
              <a:bodyPr/>
              <a:lstStyle/>
              <a:p>
                <a:r>
                  <a:rPr lang="es-CL">
                    <a:noFill/>
                  </a:rPr>
                  <a:t> </a:t>
                </a:r>
              </a:p>
            </p:txBody>
          </p:sp>
        </mc:Fallback>
      </mc:AlternateContent>
      <mc:AlternateContent xmlns:mc="http://schemas.openxmlformats.org/markup-compatibility/2006" xmlns:a14="http://schemas.microsoft.com/office/drawing/2010/main">
        <mc:Choice Requires="a14">
          <p:sp>
            <p:nvSpPr>
              <p:cNvPr id="6" name="CuadroTexto 5"/>
              <p:cNvSpPr txBox="1"/>
              <p:nvPr/>
            </p:nvSpPr>
            <p:spPr>
              <a:xfrm>
                <a:off x="95693" y="4455170"/>
                <a:ext cx="11759609" cy="1955407"/>
              </a:xfrm>
              <a:prstGeom prst="rect">
                <a:avLst/>
              </a:prstGeom>
              <a:noFill/>
            </p:spPr>
            <p:txBody>
              <a:bodyPr wrap="square" rtlCol="0">
                <a:spAutoFit/>
              </a:bodyPr>
              <a:lstStyle/>
              <a:p>
                <a:r>
                  <a:rPr lang="es-CL" sz="2400" dirty="0" smtClean="0">
                    <a:solidFill>
                      <a:srgbClr val="0000FF"/>
                    </a:solidFill>
                    <a:latin typeface="Times New Roman" panose="02020603050405020304" pitchFamily="18" charset="0"/>
                    <a:cs typeface="Times New Roman" panose="02020603050405020304" pitchFamily="18" charset="0"/>
                  </a:rPr>
                  <a:t>Supongamos que la “Mecánica Cuántica” es </a:t>
                </a:r>
                <a:r>
                  <a:rPr lang="es-CL" sz="2400" dirty="0" smtClean="0">
                    <a:solidFill>
                      <a:srgbClr val="B700FF"/>
                    </a:solidFill>
                    <a:latin typeface="Times New Roman" panose="02020603050405020304" pitchFamily="18" charset="0"/>
                    <a:cs typeface="Times New Roman" panose="02020603050405020304" pitchFamily="18" charset="0"/>
                  </a:rPr>
                  <a:t>una teoría incompleta</a:t>
                </a:r>
                <a:r>
                  <a:rPr lang="es-CL" sz="2400" dirty="0">
                    <a:solidFill>
                      <a:srgbClr val="0000FF"/>
                    </a:solidFill>
                    <a:latin typeface="Times New Roman" panose="02020603050405020304" pitchFamily="18" charset="0"/>
                    <a:cs typeface="Times New Roman" panose="02020603050405020304" pitchFamily="18" charset="0"/>
                  </a:rPr>
                  <a:t> </a:t>
                </a:r>
                <a:r>
                  <a:rPr lang="es-CL" sz="2400" dirty="0" smtClean="0">
                    <a:solidFill>
                      <a:srgbClr val="FF0000"/>
                    </a:solidFill>
                    <a:latin typeface="Times New Roman" panose="02020603050405020304" pitchFamily="18" charset="0"/>
                    <a:cs typeface="Times New Roman" panose="02020603050405020304" pitchFamily="18" charset="0"/>
                  </a:rPr>
                  <a:t>(!!??)</a:t>
                </a:r>
                <a:r>
                  <a:rPr lang="es-CL" sz="2400" dirty="0" smtClean="0">
                    <a:solidFill>
                      <a:srgbClr val="0000FF"/>
                    </a:solidFill>
                    <a:latin typeface="Times New Roman" panose="02020603050405020304" pitchFamily="18" charset="0"/>
                    <a:cs typeface="Times New Roman" panose="02020603050405020304" pitchFamily="18" charset="0"/>
                  </a:rPr>
                  <a:t>, teniéndose que, en el momento de la separación el electrón 1 porta los resultados {</a:t>
                </a:r>
                <a:r>
                  <a:rPr lang="es-CL"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i="1" baseline="-25000" dirty="0">
                    <a:solidFill>
                      <a:srgbClr val="0000FF"/>
                    </a:solidFill>
                    <a:latin typeface="Times New Roman" panose="02020603050405020304" pitchFamily="18" charset="0"/>
                    <a:cs typeface="Times New Roman" panose="02020603050405020304" pitchFamily="18" charset="0"/>
                  </a:rPr>
                  <a:t>a</a:t>
                </a:r>
                <a:r>
                  <a:rPr lang="es-CL" sz="2400" dirty="0">
                    <a:solidFill>
                      <a:srgbClr val="0000FF"/>
                    </a:solidFill>
                    <a:latin typeface="Times New Roman" panose="02020603050405020304" pitchFamily="18" charset="0"/>
                    <a:cs typeface="Times New Roman" panose="02020603050405020304" pitchFamily="18" charset="0"/>
                  </a:rPr>
                  <a:t>} de todas las orientaciones posibles {</a:t>
                </a:r>
                <a14:m>
                  <m:oMath xmlns:m="http://schemas.openxmlformats.org/officeDocument/2006/math">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𝑎</m:t>
                        </m:r>
                      </m:e>
                    </m:acc>
                  </m:oMath>
                </a14:m>
                <a:r>
                  <a:rPr lang="es-CL" sz="2400" dirty="0">
                    <a:solidFill>
                      <a:srgbClr val="0000FF"/>
                    </a:solidFill>
                    <a:latin typeface="Times New Roman" panose="02020603050405020304" pitchFamily="18" charset="0"/>
                    <a:cs typeface="Times New Roman" panose="02020603050405020304" pitchFamily="18" charset="0"/>
                  </a:rPr>
                  <a:t>} del aparato de medición  </a:t>
                </a:r>
                <a14:m>
                  <m:oMath xmlns:m="http://schemas.openxmlformats.org/officeDocument/2006/math">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𝐴</m:t>
                        </m:r>
                      </m:e>
                    </m:acc>
                  </m:oMath>
                </a14:m>
                <a:r>
                  <a:rPr lang="es-CL" sz="2400" baseline="-25000" dirty="0">
                    <a:solidFill>
                      <a:srgbClr val="0000FF"/>
                    </a:solidFill>
                    <a:latin typeface="Times New Roman" panose="02020603050405020304" pitchFamily="18" charset="0"/>
                    <a:cs typeface="Times New Roman" panose="02020603050405020304" pitchFamily="18" charset="0"/>
                  </a:rPr>
                  <a:t>1</a:t>
                </a:r>
                <a:r>
                  <a:rPr lang="es-CL" sz="2400" dirty="0">
                    <a:solidFill>
                      <a:srgbClr val="0000FF"/>
                    </a:solidFill>
                    <a:latin typeface="Times New Roman" panose="02020603050405020304" pitchFamily="18" charset="0"/>
                    <a:cs typeface="Times New Roman" panose="02020603050405020304" pitchFamily="18" charset="0"/>
                  </a:rPr>
                  <a:t>=</a:t>
                </a:r>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2</a:t>
                </a:r>
                <a:r>
                  <a:rPr lang="es-CL" sz="2400" baseline="-25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𝑎</m:t>
                        </m:r>
                      </m:e>
                    </m:acc>
                  </m:oMath>
                </a14:m>
                <a:r>
                  <a:rPr lang="es-CL" sz="2400" baseline="-25000" dirty="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baseline="-25000" dirty="0">
                    <a:solidFill>
                      <a:srgbClr val="0000FF"/>
                    </a:solidFill>
                    <a:latin typeface="Times New Roman" panose="02020603050405020304" pitchFamily="18" charset="0"/>
                    <a:cs typeface="Times New Roman" panose="02020603050405020304" pitchFamily="18" charset="0"/>
                  </a:rPr>
                  <a:t> </a:t>
                </a:r>
                <a14:m>
                  <m:oMath xmlns:m="http://schemas.openxmlformats.org/officeDocument/2006/math">
                    <m:acc>
                      <m:accPr>
                        <m:chr m:val="⃗"/>
                        <m:ctrlPr>
                          <a:rPr lang="es-CL" sz="2400" i="1">
                            <a:solidFill>
                              <a:srgbClr val="0000FF"/>
                            </a:solidFill>
                            <a:latin typeface="Cambria Math" panose="02040503050406030204" pitchFamily="18" charset="0"/>
                          </a:rPr>
                        </m:ctrlPr>
                      </m:accPr>
                      <m:e>
                        <m:r>
                          <m:rPr>
                            <m:sty m:val="p"/>
                          </m:rPr>
                          <a:rPr lang="es-CL" sz="2400">
                            <a:solidFill>
                              <a:srgbClr val="0000FF"/>
                            </a:solidFill>
                            <a:latin typeface="Cambria Math" panose="02040503050406030204" pitchFamily="18" charset="0"/>
                          </a:rPr>
                          <m:t>S</m:t>
                        </m:r>
                        <m:r>
                          <a:rPr lang="es-CL" sz="2400">
                            <a:solidFill>
                              <a:srgbClr val="0000FF"/>
                            </a:solidFill>
                            <a:latin typeface="Cambria Math" panose="02040503050406030204" pitchFamily="18" charset="0"/>
                          </a:rPr>
                          <m:t> </m:t>
                        </m:r>
                      </m:e>
                    </m:acc>
                  </m:oMath>
                </a14:m>
                <a:r>
                  <a:rPr lang="es-CL" sz="2400" baseline="-25000" dirty="0">
                    <a:solidFill>
                      <a:srgbClr val="0000FF"/>
                    </a:solidFill>
                    <a:latin typeface="Times New Roman" panose="02020603050405020304" pitchFamily="18" charset="0"/>
                    <a:cs typeface="Times New Roman" panose="02020603050405020304" pitchFamily="18" charset="0"/>
                  </a:rPr>
                  <a:t>1</a:t>
                </a:r>
                <a:r>
                  <a:rPr lang="es-CL" sz="2400" dirty="0">
                    <a:solidFill>
                      <a:srgbClr val="0000FF"/>
                    </a:solidFill>
                    <a:latin typeface="Times New Roman" panose="02020603050405020304" pitchFamily="18" charset="0"/>
                    <a:cs typeface="Times New Roman" panose="02020603050405020304" pitchFamily="18" charset="0"/>
                  </a:rPr>
                  <a:t>. En consonancia con Rel.(3), el electrón 2 porta el set de resultados {</a:t>
                </a:r>
                <a:r>
                  <a:rPr lang="es-CL"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i="1" baseline="-25000" dirty="0">
                    <a:solidFill>
                      <a:srgbClr val="0000FF"/>
                    </a:solidFill>
                    <a:latin typeface="Times New Roman" panose="02020603050405020304" pitchFamily="18" charset="0"/>
                    <a:cs typeface="Times New Roman" panose="02020603050405020304" pitchFamily="18" charset="0"/>
                  </a:rPr>
                  <a:t>a</a:t>
                </a:r>
                <a:r>
                  <a:rPr lang="es-CL" sz="2400" dirty="0">
                    <a:solidFill>
                      <a:srgbClr val="0000FF"/>
                    </a:solidFill>
                    <a:latin typeface="Times New Roman" panose="02020603050405020304" pitchFamily="18" charset="0"/>
                    <a:cs typeface="Times New Roman" panose="02020603050405020304" pitchFamily="18" charset="0"/>
                  </a:rPr>
                  <a:t>} ∀ </a:t>
                </a:r>
                <a14:m>
                  <m:oMath xmlns:m="http://schemas.openxmlformats.org/officeDocument/2006/math">
                    <m:acc>
                      <m:accPr>
                        <m:chr m:val="̂"/>
                        <m:ctrlPr>
                          <a:rPr lang="es-CL" sz="2400" i="1">
                            <a:solidFill>
                              <a:srgbClr val="0000FF"/>
                            </a:solidFill>
                            <a:latin typeface="Cambria Math" panose="02040503050406030204" pitchFamily="18" charset="0"/>
                          </a:rPr>
                        </m:ctrlPr>
                      </m:accPr>
                      <m:e>
                        <m:r>
                          <a:rPr lang="es-CL" sz="2400" i="1">
                            <a:solidFill>
                              <a:srgbClr val="0000FF"/>
                            </a:solidFill>
                            <a:latin typeface="Cambria Math" panose="02040503050406030204" pitchFamily="18" charset="0"/>
                          </a:rPr>
                          <m:t>𝑎</m:t>
                        </m:r>
                      </m:e>
                    </m:acc>
                  </m:oMath>
                </a14:m>
                <a:r>
                  <a:rPr lang="es-CL" sz="2400" dirty="0">
                    <a:solidFill>
                      <a:srgbClr val="0000FF"/>
                    </a:solidFill>
                    <a:latin typeface="Times New Roman" panose="02020603050405020304" pitchFamily="18" charset="0"/>
                    <a:cs typeface="Times New Roman" panose="02020603050405020304" pitchFamily="18" charset="0"/>
                  </a:rPr>
                  <a:t>. </a:t>
                </a:r>
              </a:p>
              <a:p>
                <a:endParaRPr lang="es-CL" sz="2200" dirty="0">
                  <a:solidFill>
                    <a:srgbClr val="0000FF"/>
                  </a:solidFill>
                  <a:latin typeface="Times New Roman" panose="02020603050405020304" pitchFamily="18" charset="0"/>
                  <a:cs typeface="Times New Roman" panose="02020603050405020304" pitchFamily="18" charset="0"/>
                </a:endParaRPr>
              </a:p>
            </p:txBody>
          </p:sp>
        </mc:Choice>
        <mc:Fallback xmlns="">
          <p:sp>
            <p:nvSpPr>
              <p:cNvPr id="6" name="CuadroTexto 5"/>
              <p:cNvSpPr txBox="1">
                <a:spLocks noRot="1" noChangeAspect="1" noMove="1" noResize="1" noEditPoints="1" noAdjustHandles="1" noChangeArrowheads="1" noChangeShapeType="1" noTextEdit="1"/>
              </p:cNvSpPr>
              <p:nvPr/>
            </p:nvSpPr>
            <p:spPr>
              <a:xfrm>
                <a:off x="95693" y="4455170"/>
                <a:ext cx="11759609" cy="1955407"/>
              </a:xfrm>
              <a:prstGeom prst="rect">
                <a:avLst/>
              </a:prstGeom>
              <a:blipFill rotWithShape="0">
                <a:blip r:embed="rId5"/>
                <a:stretch>
                  <a:fillRect l="-829" t="-2492" r="-1400"/>
                </a:stretch>
              </a:blipFill>
            </p:spPr>
            <p:txBody>
              <a:bodyPr/>
              <a:lstStyle/>
              <a:p>
                <a:r>
                  <a:rPr lang="es-CL">
                    <a:noFill/>
                  </a:rPr>
                  <a:t> </a:t>
                </a:r>
              </a:p>
            </p:txBody>
          </p:sp>
        </mc:Fallback>
      </mc:AlternateContent>
    </p:spTree>
    <p:extLst>
      <p:ext uri="{BB962C8B-B14F-4D97-AF65-F5344CB8AC3E}">
        <p14:creationId xmlns:p14="http://schemas.microsoft.com/office/powerpoint/2010/main" val="2299109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0" y="-85060"/>
            <a:ext cx="9590567" cy="2918535"/>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116958" y="2833475"/>
            <a:ext cx="5369442" cy="1626782"/>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116958" y="4460257"/>
            <a:ext cx="9590567" cy="2004543"/>
          </a:xfrm>
          <a:prstGeom prst="rect">
            <a:avLst/>
          </a:prstGeom>
          <a:noFill/>
          <a:ln>
            <a:noFill/>
          </a:ln>
        </p:spPr>
      </p:pic>
    </p:spTree>
    <p:extLst>
      <p:ext uri="{BB962C8B-B14F-4D97-AF65-F5344CB8AC3E}">
        <p14:creationId xmlns:p14="http://schemas.microsoft.com/office/powerpoint/2010/main" val="17749050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80753" y="116958"/>
            <a:ext cx="12011247" cy="707886"/>
          </a:xfrm>
          <a:prstGeom prst="rect">
            <a:avLst/>
          </a:prstGeom>
          <a:noFill/>
        </p:spPr>
        <p:txBody>
          <a:bodyPr wrap="square" rtlCol="0">
            <a:spAutoFit/>
          </a:bodyPr>
          <a:lstStyle/>
          <a:p>
            <a:r>
              <a:rPr lang="es-CL" sz="2200" i="1" dirty="0">
                <a:solidFill>
                  <a:srgbClr val="B700FF"/>
                </a:solidFill>
                <a:latin typeface="Times New Roman" panose="02020603050405020304" pitchFamily="18" charset="0"/>
                <a:cs typeface="Times New Roman" panose="02020603050405020304" pitchFamily="18" charset="0"/>
              </a:rPr>
              <a:t>Volvamos a una revisión crítica de los fundamentos de la </a:t>
            </a:r>
            <a:r>
              <a:rPr lang="es-CL" sz="2200" i="1" dirty="0" smtClean="0">
                <a:solidFill>
                  <a:srgbClr val="B700FF"/>
                </a:solidFill>
                <a:latin typeface="Times New Roman" panose="02020603050405020304" pitchFamily="18" charset="0"/>
                <a:cs typeface="Times New Roman" panose="02020603050405020304" pitchFamily="18" charset="0"/>
              </a:rPr>
              <a:t>Mecánica </a:t>
            </a:r>
            <a:r>
              <a:rPr lang="es-CL" sz="2200" i="1" dirty="0">
                <a:solidFill>
                  <a:srgbClr val="B700FF"/>
                </a:solidFill>
                <a:latin typeface="Times New Roman" panose="02020603050405020304" pitchFamily="18" charset="0"/>
                <a:cs typeface="Times New Roman" panose="02020603050405020304" pitchFamily="18" charset="0"/>
              </a:rPr>
              <a:t>Cuántica.</a:t>
            </a:r>
            <a:endParaRPr lang="es-CL" sz="2200" dirty="0">
              <a:solidFill>
                <a:srgbClr val="B700FF"/>
              </a:solidFill>
              <a:latin typeface="Times New Roman" panose="02020603050405020304" pitchFamily="18" charset="0"/>
              <a:cs typeface="Times New Roman" panose="02020603050405020304" pitchFamily="18" charset="0"/>
            </a:endParaRPr>
          </a:p>
          <a:p>
            <a:endParaRPr lang="es-CL"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80753" y="616687"/>
            <a:ext cx="7543800" cy="1786271"/>
          </a:xfrm>
          <a:prstGeom prst="rect">
            <a:avLst/>
          </a:prstGeom>
          <a:noFill/>
          <a:ln>
            <a:noFill/>
          </a:ln>
        </p:spPr>
      </p:pic>
      <p:pic>
        <p:nvPicPr>
          <p:cNvPr id="6" name="Imagen 5"/>
          <p:cNvPicPr>
            <a:picLocks noChangeAspect="1"/>
          </p:cNvPicPr>
          <p:nvPr/>
        </p:nvPicPr>
        <p:blipFill>
          <a:blip r:embed="rId3"/>
          <a:stretch>
            <a:fillRect/>
          </a:stretch>
        </p:blipFill>
        <p:spPr>
          <a:xfrm>
            <a:off x="155944" y="2402959"/>
            <a:ext cx="11701058" cy="2062716"/>
          </a:xfrm>
          <a:prstGeom prst="rect">
            <a:avLst/>
          </a:prstGeom>
        </p:spPr>
      </p:pic>
      <p:pic>
        <p:nvPicPr>
          <p:cNvPr id="8" name="Imagen 7"/>
          <p:cNvPicPr>
            <a:picLocks noChangeAspect="1"/>
          </p:cNvPicPr>
          <p:nvPr/>
        </p:nvPicPr>
        <p:blipFill>
          <a:blip r:embed="rId4"/>
          <a:stretch>
            <a:fillRect/>
          </a:stretch>
        </p:blipFill>
        <p:spPr>
          <a:xfrm>
            <a:off x="316210" y="4465675"/>
            <a:ext cx="11048077" cy="2211572"/>
          </a:xfrm>
          <a:prstGeom prst="rect">
            <a:avLst/>
          </a:prstGeom>
        </p:spPr>
      </p:pic>
    </p:spTree>
    <p:extLst>
      <p:ext uri="{BB962C8B-B14F-4D97-AF65-F5344CB8AC3E}">
        <p14:creationId xmlns:p14="http://schemas.microsoft.com/office/powerpoint/2010/main" val="13915504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07417" y="-1"/>
            <a:ext cx="7462963" cy="1392865"/>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107417" y="1392864"/>
            <a:ext cx="7664983" cy="1254643"/>
          </a:xfrm>
          <a:prstGeom prst="rect">
            <a:avLst/>
          </a:prstGeom>
          <a:noFill/>
          <a:ln>
            <a:noFill/>
          </a:ln>
        </p:spPr>
      </p:pic>
      <p:pic>
        <p:nvPicPr>
          <p:cNvPr id="6" name="Imagen 5"/>
          <p:cNvPicPr/>
          <p:nvPr/>
        </p:nvPicPr>
        <p:blipFill>
          <a:blip r:embed="rId4">
            <a:extLst>
              <a:ext uri="{28A0092B-C50C-407E-A947-70E740481C1C}">
                <a14:useLocalDpi xmlns:a14="http://schemas.microsoft.com/office/drawing/2010/main" val="0"/>
              </a:ext>
            </a:extLst>
          </a:blip>
          <a:srcRect/>
          <a:stretch>
            <a:fillRect/>
          </a:stretch>
        </p:blipFill>
        <p:spPr bwMode="auto">
          <a:xfrm>
            <a:off x="93920" y="2690036"/>
            <a:ext cx="7678480" cy="1350336"/>
          </a:xfrm>
          <a:prstGeom prst="rect">
            <a:avLst/>
          </a:prstGeom>
          <a:noFill/>
          <a:ln>
            <a:noFill/>
          </a:ln>
        </p:spPr>
      </p:pic>
      <p:pic>
        <p:nvPicPr>
          <p:cNvPr id="7" name="Imagen 6"/>
          <p:cNvPicPr/>
          <p:nvPr/>
        </p:nvPicPr>
        <p:blipFill>
          <a:blip r:embed="rId5">
            <a:extLst>
              <a:ext uri="{28A0092B-C50C-407E-A947-70E740481C1C}">
                <a14:useLocalDpi xmlns:a14="http://schemas.microsoft.com/office/drawing/2010/main" val="0"/>
              </a:ext>
            </a:extLst>
          </a:blip>
          <a:srcRect/>
          <a:stretch>
            <a:fillRect/>
          </a:stretch>
        </p:blipFill>
        <p:spPr bwMode="auto">
          <a:xfrm>
            <a:off x="93920" y="4040372"/>
            <a:ext cx="11493796" cy="1456663"/>
          </a:xfrm>
          <a:prstGeom prst="rect">
            <a:avLst/>
          </a:prstGeom>
          <a:noFill/>
          <a:ln>
            <a:noFill/>
          </a:ln>
        </p:spPr>
      </p:pic>
      <p:sp>
        <p:nvSpPr>
          <p:cNvPr id="8" name="CuadroTexto 7"/>
          <p:cNvSpPr txBox="1"/>
          <p:nvPr/>
        </p:nvSpPr>
        <p:spPr>
          <a:xfrm>
            <a:off x="191388" y="5518303"/>
            <a:ext cx="11695814" cy="830997"/>
          </a:xfrm>
          <a:prstGeom prst="rect">
            <a:avLst/>
          </a:prstGeom>
          <a:noFill/>
        </p:spPr>
        <p:txBody>
          <a:bodyPr wrap="square" rtlCol="0">
            <a:spAutoFit/>
          </a:bodyPr>
          <a:lstStyle/>
          <a:p>
            <a:r>
              <a:rPr lang="es-CL" sz="2400" dirty="0">
                <a:solidFill>
                  <a:srgbClr val="0000FF"/>
                </a:solidFill>
                <a:latin typeface="Times New Roman" panose="02020603050405020304" pitchFamily="18" charset="0"/>
                <a:cs typeface="Times New Roman" panose="02020603050405020304" pitchFamily="18" charset="0"/>
              </a:rPr>
              <a:t>La Rel. (6) está asociada a la famosa “desigualdad de Bell”, pero acá se ha planteado en un contexto más particular.</a:t>
            </a:r>
          </a:p>
        </p:txBody>
      </p:sp>
    </p:spTree>
    <p:extLst>
      <p:ext uri="{BB962C8B-B14F-4D97-AF65-F5344CB8AC3E}">
        <p14:creationId xmlns:p14="http://schemas.microsoft.com/office/powerpoint/2010/main" val="16984005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128746" y="80463"/>
            <a:ext cx="9089682" cy="2030401"/>
          </a:xfrm>
          <a:prstGeom prst="rect">
            <a:avLst/>
          </a:prstGeom>
        </p:spPr>
      </p:pic>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28746" y="2110864"/>
            <a:ext cx="6504940" cy="547370"/>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128746" y="2803644"/>
            <a:ext cx="7951998" cy="1934556"/>
          </a:xfrm>
          <a:prstGeom prst="rect">
            <a:avLst/>
          </a:prstGeom>
          <a:noFill/>
          <a:ln>
            <a:noFill/>
          </a:ln>
        </p:spPr>
      </p:pic>
      <p:sp>
        <p:nvSpPr>
          <p:cNvPr id="9" name="CuadroTexto 8"/>
          <p:cNvSpPr txBox="1"/>
          <p:nvPr/>
        </p:nvSpPr>
        <p:spPr>
          <a:xfrm>
            <a:off x="128746" y="4738200"/>
            <a:ext cx="11854147" cy="1938992"/>
          </a:xfrm>
          <a:prstGeom prst="rect">
            <a:avLst/>
          </a:prstGeom>
          <a:noFill/>
        </p:spPr>
        <p:txBody>
          <a:bodyPr wrap="square" rtlCol="0">
            <a:spAutoFit/>
          </a:bodyPr>
          <a:lstStyle/>
          <a:p>
            <a:r>
              <a:rPr lang="es-CL" sz="2400" dirty="0">
                <a:solidFill>
                  <a:srgbClr val="0000FF"/>
                </a:solidFill>
                <a:latin typeface="Times New Roman" panose="02020603050405020304" pitchFamily="18" charset="0"/>
                <a:cs typeface="Times New Roman" panose="02020603050405020304" pitchFamily="18" charset="0"/>
              </a:rPr>
              <a:t>La violación de la desigualdad (6) nos obliga a renunciar a una interpretación en base a “variables ocultas” de estos Estados Enmarañados. Diversos experimentos han confirmado </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400" dirty="0">
                <a:solidFill>
                  <a:srgbClr val="0000FF"/>
                </a:solidFill>
                <a:latin typeface="Times New Roman" panose="02020603050405020304" pitchFamily="18" charset="0"/>
                <a:cs typeface="Times New Roman" panose="02020603050405020304" pitchFamily="18" charset="0"/>
              </a:rPr>
              <a:t>la violación de </a:t>
            </a:r>
            <a:r>
              <a:rPr lang="es-CL" sz="2400" dirty="0" smtClean="0">
                <a:solidFill>
                  <a:srgbClr val="0000FF"/>
                </a:solidFill>
                <a:latin typeface="Times New Roman" panose="02020603050405020304" pitchFamily="18" charset="0"/>
                <a:cs typeface="Times New Roman" panose="02020603050405020304" pitchFamily="18" charset="0"/>
              </a:rPr>
              <a:t>desigualdades de este tipo, </a:t>
            </a:r>
            <a:r>
              <a:rPr lang="es-CL" sz="2400" i="1" dirty="0">
                <a:solidFill>
                  <a:srgbClr val="B700FF"/>
                </a:solidFill>
                <a:latin typeface="Times New Roman" panose="02020603050405020304" pitchFamily="18" charset="0"/>
                <a:cs typeface="Times New Roman" panose="02020603050405020304" pitchFamily="18" charset="0"/>
              </a:rPr>
              <a:t>mostrando la validez de la </a:t>
            </a:r>
            <a:r>
              <a:rPr lang="es-CL" sz="2400" i="1" dirty="0" smtClean="0">
                <a:solidFill>
                  <a:srgbClr val="B700FF"/>
                </a:solidFill>
                <a:latin typeface="Times New Roman" panose="02020603050405020304" pitchFamily="18" charset="0"/>
                <a:cs typeface="Times New Roman" panose="02020603050405020304" pitchFamily="18" charset="0"/>
              </a:rPr>
              <a:t>Teoría </a:t>
            </a:r>
            <a:r>
              <a:rPr lang="es-CL" sz="2400" i="1" dirty="0">
                <a:solidFill>
                  <a:srgbClr val="B700FF"/>
                </a:solidFill>
                <a:latin typeface="Times New Roman" panose="02020603050405020304" pitchFamily="18" charset="0"/>
                <a:cs typeface="Times New Roman" panose="02020603050405020304" pitchFamily="18" charset="0"/>
              </a:rPr>
              <a:t>Cuántica</a:t>
            </a:r>
            <a:r>
              <a:rPr lang="es-CL" sz="2400" dirty="0">
                <a:solidFill>
                  <a:srgbClr val="0000FF"/>
                </a:solidFill>
                <a:latin typeface="Times New Roman" panose="02020603050405020304" pitchFamily="18" charset="0"/>
                <a:cs typeface="Times New Roman" panose="02020603050405020304" pitchFamily="18" charset="0"/>
              </a:rPr>
              <a:t> en el contexto de “Estados Enmarañados</a:t>
            </a:r>
            <a:r>
              <a:rPr lang="es-CL" sz="2400" dirty="0" smtClean="0">
                <a:solidFill>
                  <a:srgbClr val="0000FF"/>
                </a:solidFill>
                <a:latin typeface="Times New Roman" panose="02020603050405020304" pitchFamily="18" charset="0"/>
                <a:cs typeface="Times New Roman" panose="02020603050405020304" pitchFamily="18" charset="0"/>
              </a:rPr>
              <a:t>”; esto incluye mediciones con separaciones de 2000 Km entre los observadores. </a:t>
            </a:r>
            <a:endParaRPr lang="es-CL"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9565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59489" y="0"/>
            <a:ext cx="11674549" cy="4104167"/>
          </a:xfrm>
          <a:prstGeom prst="rect">
            <a:avLst/>
          </a:prstGeom>
          <a:noFill/>
          <a:ln>
            <a:noFill/>
          </a:ln>
        </p:spPr>
      </p:pic>
      <p:sp>
        <p:nvSpPr>
          <p:cNvPr id="2" name="CuadroTexto 1"/>
          <p:cNvSpPr txBox="1"/>
          <p:nvPr/>
        </p:nvSpPr>
        <p:spPr>
          <a:xfrm>
            <a:off x="244550" y="4199860"/>
            <a:ext cx="11089758" cy="2308324"/>
          </a:xfrm>
          <a:prstGeom prst="rect">
            <a:avLst/>
          </a:prstGeom>
          <a:noFill/>
        </p:spPr>
        <p:txBody>
          <a:bodyPr wrap="square" rtlCol="0">
            <a:spAutoFit/>
          </a:bodyPr>
          <a:lstStyle/>
          <a:p>
            <a:r>
              <a:rPr lang="es-CL" sz="2400" dirty="0">
                <a:solidFill>
                  <a:srgbClr val="0000FF"/>
                </a:solidFill>
                <a:latin typeface="Times New Roman" panose="02020603050405020304" pitchFamily="18" charset="0"/>
                <a:cs typeface="Times New Roman" panose="02020603050405020304" pitchFamily="18" charset="0"/>
              </a:rPr>
              <a:t>La intuición clásica de “individualidad” de cada partícula se pierde. Una "pobre" analogía la tenemos con las aristas o vértices de un cubo: su naturaleza no es aislable del volumen que confinan. Al intentar hacerlo, pierden su condición de "aristas" o "vértices", y pasan a ser meros trazos o puntos. Es decir, su existencia como tales está definida por su relación con el correspondiente cuerpo geométrico, careciendo de "individualidad" propia.</a:t>
            </a:r>
          </a:p>
        </p:txBody>
      </p:sp>
    </p:spTree>
    <p:extLst>
      <p:ext uri="{BB962C8B-B14F-4D97-AF65-F5344CB8AC3E}">
        <p14:creationId xmlns:p14="http://schemas.microsoft.com/office/powerpoint/2010/main" val="4155385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6958" y="0"/>
            <a:ext cx="11919097" cy="523220"/>
          </a:xfrm>
          <a:prstGeom prst="rect">
            <a:avLst/>
          </a:prstGeom>
          <a:noFill/>
        </p:spPr>
        <p:txBody>
          <a:bodyPr wrap="square" rtlCol="0">
            <a:spAutoFit/>
          </a:bodyPr>
          <a:lstStyle/>
          <a:p>
            <a:r>
              <a:rPr lang="es-CL" sz="2800" u="sng" dirty="0" smtClean="0">
                <a:solidFill>
                  <a:srgbClr val="0000FF"/>
                </a:solidFill>
                <a:latin typeface="Times New Roman" panose="02020603050405020304" pitchFamily="18" charset="0"/>
                <a:cs typeface="Times New Roman" panose="02020603050405020304" pitchFamily="18" charset="0"/>
              </a:rPr>
              <a:t>Estado Ferromagnético</a:t>
            </a:r>
            <a:r>
              <a:rPr lang="es-CL" sz="2800" dirty="0" smtClean="0">
                <a:solidFill>
                  <a:srgbClr val="0000FF"/>
                </a:solidFill>
                <a:latin typeface="Times New Roman" panose="02020603050405020304" pitchFamily="18" charset="0"/>
                <a:cs typeface="Times New Roman" panose="02020603050405020304" pitchFamily="18" charset="0"/>
              </a:rPr>
              <a:t>-</a:t>
            </a:r>
          </a:p>
        </p:txBody>
      </p:sp>
      <p:pic>
        <p:nvPicPr>
          <p:cNvPr id="7" name="Imagen 6"/>
          <p:cNvPicPr>
            <a:picLocks noChangeAspect="1"/>
          </p:cNvPicPr>
          <p:nvPr/>
        </p:nvPicPr>
        <p:blipFill>
          <a:blip r:embed="rId2"/>
          <a:stretch>
            <a:fillRect/>
          </a:stretch>
        </p:blipFill>
        <p:spPr>
          <a:xfrm>
            <a:off x="0" y="523219"/>
            <a:ext cx="7519975" cy="1259325"/>
          </a:xfrm>
          <a:prstGeom prst="rect">
            <a:avLst/>
          </a:prstGeom>
        </p:spPr>
      </p:pic>
      <p:pic>
        <p:nvPicPr>
          <p:cNvPr id="8" name="Imagen 7"/>
          <p:cNvPicPr>
            <a:picLocks noChangeAspect="1"/>
          </p:cNvPicPr>
          <p:nvPr/>
        </p:nvPicPr>
        <p:blipFill>
          <a:blip r:embed="rId3"/>
          <a:stretch>
            <a:fillRect/>
          </a:stretch>
        </p:blipFill>
        <p:spPr>
          <a:xfrm>
            <a:off x="116958" y="1782544"/>
            <a:ext cx="8910084" cy="1525149"/>
          </a:xfrm>
          <a:prstGeom prst="rect">
            <a:avLst/>
          </a:prstGeom>
        </p:spPr>
      </p:pic>
      <p:pic>
        <p:nvPicPr>
          <p:cNvPr id="11" name="Imagen 10"/>
          <p:cNvPicPr>
            <a:picLocks noChangeAspect="1"/>
          </p:cNvPicPr>
          <p:nvPr/>
        </p:nvPicPr>
        <p:blipFill>
          <a:blip r:embed="rId4"/>
          <a:stretch>
            <a:fillRect/>
          </a:stretch>
        </p:blipFill>
        <p:spPr>
          <a:xfrm>
            <a:off x="116958" y="4001173"/>
            <a:ext cx="6950042" cy="723963"/>
          </a:xfrm>
          <a:prstGeom prst="rect">
            <a:avLst/>
          </a:prstGeom>
        </p:spPr>
      </p:pic>
      <p:pic>
        <p:nvPicPr>
          <p:cNvPr id="12" name="Imagen 11"/>
          <p:cNvPicPr>
            <a:picLocks noChangeAspect="1"/>
          </p:cNvPicPr>
          <p:nvPr/>
        </p:nvPicPr>
        <p:blipFill>
          <a:blip r:embed="rId5"/>
          <a:stretch>
            <a:fillRect/>
          </a:stretch>
        </p:blipFill>
        <p:spPr>
          <a:xfrm>
            <a:off x="116958" y="3307693"/>
            <a:ext cx="8786621" cy="693480"/>
          </a:xfrm>
          <a:prstGeom prst="rect">
            <a:avLst/>
          </a:prstGeom>
        </p:spPr>
      </p:pic>
      <p:pic>
        <p:nvPicPr>
          <p:cNvPr id="14" name="Imagen 13"/>
          <p:cNvPicPr>
            <a:picLocks noChangeAspect="1"/>
          </p:cNvPicPr>
          <p:nvPr/>
        </p:nvPicPr>
        <p:blipFill>
          <a:blip r:embed="rId6"/>
          <a:stretch>
            <a:fillRect/>
          </a:stretch>
        </p:blipFill>
        <p:spPr>
          <a:xfrm>
            <a:off x="116958" y="4725136"/>
            <a:ext cx="10409822" cy="723963"/>
          </a:xfrm>
          <a:prstGeom prst="rect">
            <a:avLst/>
          </a:prstGeom>
        </p:spPr>
      </p:pic>
      <p:pic>
        <p:nvPicPr>
          <p:cNvPr id="2" name="Imagen 1"/>
          <p:cNvPicPr>
            <a:picLocks noChangeAspect="1"/>
          </p:cNvPicPr>
          <p:nvPr/>
        </p:nvPicPr>
        <p:blipFill>
          <a:blip r:embed="rId7"/>
          <a:stretch>
            <a:fillRect/>
          </a:stretch>
        </p:blipFill>
        <p:spPr>
          <a:xfrm>
            <a:off x="230373" y="5488907"/>
            <a:ext cx="11422911" cy="1307344"/>
          </a:xfrm>
          <a:prstGeom prst="rect">
            <a:avLst/>
          </a:prstGeom>
        </p:spPr>
      </p:pic>
    </p:spTree>
    <p:extLst>
      <p:ext uri="{BB962C8B-B14F-4D97-AF65-F5344CB8AC3E}">
        <p14:creationId xmlns:p14="http://schemas.microsoft.com/office/powerpoint/2010/main" val="32946088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91386" y="191386"/>
            <a:ext cx="11738344" cy="1138773"/>
          </a:xfrm>
          <a:prstGeom prst="rect">
            <a:avLst/>
          </a:prstGeom>
          <a:noFill/>
        </p:spPr>
        <p:txBody>
          <a:bodyPr wrap="square" rtlCol="0">
            <a:spAutoFit/>
          </a:bodyPr>
          <a:lstStyle/>
          <a:p>
            <a:r>
              <a:rPr lang="es-CL" sz="2800" u="sng" dirty="0" smtClean="0">
                <a:solidFill>
                  <a:srgbClr val="0000FF"/>
                </a:solidFill>
                <a:latin typeface="Times New Roman" panose="02020603050405020304" pitchFamily="18" charset="0"/>
                <a:cs typeface="Times New Roman" panose="02020603050405020304" pitchFamily="18" charset="0"/>
              </a:rPr>
              <a:t>Magnones-</a:t>
            </a:r>
          </a:p>
          <a:p>
            <a:r>
              <a:rPr lang="es-CL" sz="2000" dirty="0" smtClean="0">
                <a:solidFill>
                  <a:srgbClr val="0000FF"/>
                </a:solidFill>
                <a:latin typeface="Times New Roman" panose="02020603050405020304" pitchFamily="18" charset="0"/>
                <a:cs typeface="Times New Roman" panose="02020603050405020304" pitchFamily="18" charset="0"/>
              </a:rPr>
              <a:t>Por simplicidad, pensemos en un Ferromagneto unidimensional, sólo con interacciones de intercambio a primeros vecinos. Este sistema está descrito por el Hamiltoniano</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191385" y="1330159"/>
            <a:ext cx="5440251" cy="955841"/>
          </a:xfrm>
          <a:prstGeom prst="rect">
            <a:avLst/>
          </a:prstGeom>
        </p:spPr>
      </p:pic>
      <p:sp>
        <p:nvSpPr>
          <p:cNvPr id="9" name="CuadroTexto 8"/>
          <p:cNvSpPr txBox="1"/>
          <p:nvPr/>
        </p:nvSpPr>
        <p:spPr>
          <a:xfrm>
            <a:off x="123838" y="5716909"/>
            <a:ext cx="10274804" cy="769441"/>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Se puede probar que las excitaciones “elementales” del estado base del Ferromagneto se generan con el operador de cuasi-momento definido por:</a:t>
            </a:r>
            <a:endParaRPr lang="es-CL" sz="2200" dirty="0">
              <a:solidFill>
                <a:srgbClr val="0000FF"/>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3"/>
          <a:stretch>
            <a:fillRect/>
          </a:stretch>
        </p:blipFill>
        <p:spPr>
          <a:xfrm>
            <a:off x="191384" y="2286000"/>
            <a:ext cx="6475228" cy="1513233"/>
          </a:xfrm>
          <a:prstGeom prst="rect">
            <a:avLst/>
          </a:prstGeom>
        </p:spPr>
      </p:pic>
      <p:pic>
        <p:nvPicPr>
          <p:cNvPr id="3" name="Imagen 2"/>
          <p:cNvPicPr>
            <a:picLocks noChangeAspect="1"/>
          </p:cNvPicPr>
          <p:nvPr/>
        </p:nvPicPr>
        <p:blipFill>
          <a:blip r:embed="rId4"/>
          <a:stretch>
            <a:fillRect/>
          </a:stretch>
        </p:blipFill>
        <p:spPr>
          <a:xfrm>
            <a:off x="191384" y="3858833"/>
            <a:ext cx="5692633" cy="1798476"/>
          </a:xfrm>
          <a:prstGeom prst="rect">
            <a:avLst/>
          </a:prstGeom>
        </p:spPr>
      </p:pic>
    </p:spTree>
    <p:extLst>
      <p:ext uri="{BB962C8B-B14F-4D97-AF65-F5344CB8AC3E}">
        <p14:creationId xmlns:p14="http://schemas.microsoft.com/office/powerpoint/2010/main" val="158951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3478862" y="0"/>
            <a:ext cx="8713138" cy="1265274"/>
          </a:xfrm>
          <a:prstGeom prst="rect">
            <a:avLst/>
          </a:prstGeom>
        </p:spPr>
      </p:pic>
      <p:pic>
        <p:nvPicPr>
          <p:cNvPr id="7" name="Imagen 6"/>
          <p:cNvPicPr>
            <a:picLocks noChangeAspect="1"/>
          </p:cNvPicPr>
          <p:nvPr/>
        </p:nvPicPr>
        <p:blipFill>
          <a:blip r:embed="rId3"/>
          <a:stretch>
            <a:fillRect/>
          </a:stretch>
        </p:blipFill>
        <p:spPr>
          <a:xfrm>
            <a:off x="7935353" y="1226291"/>
            <a:ext cx="4256647" cy="742439"/>
          </a:xfrm>
          <a:prstGeom prst="rect">
            <a:avLst/>
          </a:prstGeom>
        </p:spPr>
      </p:pic>
      <p:sp>
        <p:nvSpPr>
          <p:cNvPr id="9" name="CuadroTexto 8"/>
          <p:cNvSpPr txBox="1"/>
          <p:nvPr/>
        </p:nvSpPr>
        <p:spPr>
          <a:xfrm>
            <a:off x="874875" y="1400900"/>
            <a:ext cx="7591647" cy="738664"/>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Combinando estas expresiones obtenemos:</a:t>
            </a:r>
          </a:p>
          <a:p>
            <a:endParaRPr lang="es-CL" sz="1000" dirty="0" smtClean="0">
              <a:solidFill>
                <a:srgbClr val="0000FF"/>
              </a:solidFill>
              <a:latin typeface="Times New Roman" panose="02020603050405020304" pitchFamily="18" charset="0"/>
              <a:cs typeface="Times New Roman" panose="02020603050405020304" pitchFamily="18" charset="0"/>
            </a:endParaRPr>
          </a:p>
          <a:p>
            <a:endParaRPr lang="es-CL" sz="1000" dirty="0">
              <a:solidFill>
                <a:srgbClr val="0000FF"/>
              </a:solidFill>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4"/>
          <a:stretch>
            <a:fillRect/>
          </a:stretch>
        </p:blipFill>
        <p:spPr>
          <a:xfrm>
            <a:off x="744279" y="1953995"/>
            <a:ext cx="11447721" cy="1389487"/>
          </a:xfrm>
          <a:prstGeom prst="rect">
            <a:avLst/>
          </a:prstGeom>
        </p:spPr>
      </p:pic>
      <p:sp>
        <p:nvSpPr>
          <p:cNvPr id="13" name="CuadroTexto 12"/>
          <p:cNvSpPr txBox="1"/>
          <p:nvPr/>
        </p:nvSpPr>
        <p:spPr>
          <a:xfrm>
            <a:off x="132866" y="3372991"/>
            <a:ext cx="11515061" cy="369332"/>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Acorde a lo último, la energía de la parte de spin de la energía está descrita por el  “Hamiltoniano de Heisenberg”</a:t>
            </a:r>
            <a:endParaRPr lang="es-CL" dirty="0"/>
          </a:p>
        </p:txBody>
      </p:sp>
      <p:pic>
        <p:nvPicPr>
          <p:cNvPr id="15" name="Imagen 14"/>
          <p:cNvPicPr>
            <a:picLocks noChangeAspect="1"/>
          </p:cNvPicPr>
          <p:nvPr/>
        </p:nvPicPr>
        <p:blipFill>
          <a:blip r:embed="rId5"/>
          <a:stretch>
            <a:fillRect/>
          </a:stretch>
        </p:blipFill>
        <p:spPr>
          <a:xfrm>
            <a:off x="1225242" y="3742323"/>
            <a:ext cx="10908239" cy="860338"/>
          </a:xfrm>
          <a:prstGeom prst="rect">
            <a:avLst/>
          </a:prstGeom>
        </p:spPr>
      </p:pic>
      <p:sp>
        <p:nvSpPr>
          <p:cNvPr id="16" name="CuadroTexto 15"/>
          <p:cNvSpPr txBox="1"/>
          <p:nvPr/>
        </p:nvSpPr>
        <p:spPr>
          <a:xfrm>
            <a:off x="0" y="4580159"/>
            <a:ext cx="12301871" cy="2215991"/>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En el presente contexto tenemos una interacción típicamente ferromagnética, pues como se plausibilizó anteriormente, usualmente se tiene </a:t>
            </a:r>
            <a:r>
              <a:rPr lang="en-US" sz="2400" i="1" dirty="0">
                <a:solidFill>
                  <a:srgbClr val="0000FF"/>
                </a:solidFill>
                <a:latin typeface="Times New Roman" panose="02020603050405020304" pitchFamily="18" charset="0"/>
                <a:cs typeface="Times New Roman" panose="02020603050405020304" pitchFamily="18" charset="0"/>
              </a:rPr>
              <a:t>J</a:t>
            </a:r>
            <a:r>
              <a:rPr lang="en-US" sz="2400" i="1" baseline="-25000" dirty="0">
                <a:solidFill>
                  <a:srgbClr val="0000FF"/>
                </a:solidFill>
                <a:latin typeface="Times New Roman" panose="02020603050405020304" pitchFamily="18" charset="0"/>
                <a:cs typeface="Times New Roman" panose="02020603050405020304" pitchFamily="18" charset="0"/>
              </a:rPr>
              <a:t> </a:t>
            </a:r>
            <a:r>
              <a:rPr lang="en-US" sz="2400" i="1" baseline="-25000" dirty="0" smtClean="0">
                <a:solidFill>
                  <a:srgbClr val="0000FF"/>
                </a:solidFill>
                <a:latin typeface="Times New Roman" panose="02020603050405020304" pitchFamily="18" charset="0"/>
                <a:cs typeface="Times New Roman" panose="02020603050405020304" pitchFamily="18" charset="0"/>
              </a:rPr>
              <a:t>a b</a:t>
            </a:r>
            <a:r>
              <a:rPr lang="en-US" sz="2400" i="1" baseline="-25000" dirty="0" smtClean="0"/>
              <a:t> </a:t>
            </a:r>
            <a:r>
              <a:rPr lang="es-CL" sz="2400" dirty="0" smtClean="0">
                <a:solidFill>
                  <a:srgbClr val="0000FF"/>
                </a:solidFill>
                <a:latin typeface="Times New Roman" panose="02020603050405020304" pitchFamily="18" charset="0"/>
                <a:cs typeface="Times New Roman" panose="02020603050405020304" pitchFamily="18" charset="0"/>
              </a:rPr>
              <a:t>&gt; 0 </a:t>
            </a:r>
            <a:r>
              <a:rPr lang="es-CL" sz="2200" dirty="0" smtClean="0">
                <a:solidFill>
                  <a:srgbClr val="0000FF"/>
                </a:solidFill>
                <a:latin typeface="Times New Roman" panose="02020603050405020304" pitchFamily="18" charset="0"/>
                <a:cs typeface="Times New Roman" panose="02020603050405020304" pitchFamily="18" charset="0"/>
              </a:rPr>
              <a:t>debido al “hueco de correlación de Pauli”. Ello lleva a disponer los spines paralelos entre sí. Sin embargo podemos obtener un Hamiltoniano análogo a Rel.(24) a partir de otros contextos, citados a continuación.</a:t>
            </a:r>
          </a:p>
          <a:p>
            <a:r>
              <a:rPr lang="es-CL" sz="2600" dirty="0" smtClean="0">
                <a:solidFill>
                  <a:srgbClr val="0000FF"/>
                </a:solidFill>
                <a:latin typeface="Times New Roman" panose="02020603050405020304" pitchFamily="18" charset="0"/>
                <a:cs typeface="Times New Roman" panose="02020603050405020304" pitchFamily="18" charset="0"/>
              </a:rPr>
              <a:t>(II) </a:t>
            </a:r>
            <a:r>
              <a:rPr lang="es-CL" sz="2600" u="sng" dirty="0" smtClean="0">
                <a:solidFill>
                  <a:srgbClr val="B700FF"/>
                </a:solidFill>
                <a:latin typeface="Times New Roman" panose="02020603050405020304" pitchFamily="18" charset="0"/>
                <a:cs typeface="Times New Roman" panose="02020603050405020304" pitchFamily="18" charset="0"/>
              </a:rPr>
              <a:t>Intercambio Cinético:</a:t>
            </a:r>
            <a:r>
              <a:rPr lang="es-CL" sz="2600" dirty="0" smtClean="0">
                <a:solidFill>
                  <a:srgbClr val="0000FF"/>
                </a:solidFill>
                <a:latin typeface="Times New Roman" panose="02020603050405020304" pitchFamily="18" charset="0"/>
                <a:cs typeface="Times New Roman" panose="02020603050405020304" pitchFamily="18" charset="0"/>
              </a:rPr>
              <a:t> </a:t>
            </a:r>
          </a:p>
          <a:p>
            <a:r>
              <a:rPr lang="es-CL" sz="2200" dirty="0" smtClean="0">
                <a:solidFill>
                  <a:srgbClr val="0000FF"/>
                </a:solidFill>
                <a:latin typeface="Times New Roman" panose="02020603050405020304" pitchFamily="18" charset="0"/>
                <a:cs typeface="Times New Roman" panose="02020603050405020304" pitchFamily="18" charset="0"/>
              </a:rPr>
              <a:t> Usaremos el “Modelo de Hubbard” para explicar el origen de este término de interacción spin-spin:</a:t>
            </a:r>
            <a:endParaRPr lang="es-CL" sz="2400" dirty="0"/>
          </a:p>
        </p:txBody>
      </p:sp>
    </p:spTree>
    <p:extLst>
      <p:ext uri="{BB962C8B-B14F-4D97-AF65-F5344CB8AC3E}">
        <p14:creationId xmlns:p14="http://schemas.microsoft.com/office/powerpoint/2010/main" val="6746045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5059" y="280034"/>
            <a:ext cx="6967966" cy="1545591"/>
          </a:xfrm>
          <a:prstGeom prst="rect">
            <a:avLst/>
          </a:prstGeom>
        </p:spPr>
      </p:pic>
      <p:pic>
        <p:nvPicPr>
          <p:cNvPr id="6" name="Imagen 5"/>
          <p:cNvPicPr>
            <a:picLocks noChangeAspect="1"/>
          </p:cNvPicPr>
          <p:nvPr/>
        </p:nvPicPr>
        <p:blipFill>
          <a:blip r:embed="rId3"/>
          <a:stretch>
            <a:fillRect/>
          </a:stretch>
        </p:blipFill>
        <p:spPr>
          <a:xfrm>
            <a:off x="0" y="1825625"/>
            <a:ext cx="6711392" cy="2173845"/>
          </a:xfrm>
          <a:prstGeom prst="rect">
            <a:avLst/>
          </a:prstGeom>
        </p:spPr>
      </p:pic>
      <p:pic>
        <p:nvPicPr>
          <p:cNvPr id="15" name="Imagen 14"/>
          <p:cNvPicPr>
            <a:picLocks noChangeAspect="1"/>
          </p:cNvPicPr>
          <p:nvPr/>
        </p:nvPicPr>
        <p:blipFill>
          <a:blip r:embed="rId4"/>
          <a:stretch>
            <a:fillRect/>
          </a:stretch>
        </p:blipFill>
        <p:spPr>
          <a:xfrm>
            <a:off x="6911161" y="3455859"/>
            <a:ext cx="4382866" cy="543611"/>
          </a:xfrm>
          <a:prstGeom prst="rect">
            <a:avLst/>
          </a:prstGeom>
        </p:spPr>
      </p:pic>
      <p:sp>
        <p:nvSpPr>
          <p:cNvPr id="17" name="CuadroTexto 16"/>
          <p:cNvSpPr txBox="1"/>
          <p:nvPr/>
        </p:nvSpPr>
        <p:spPr>
          <a:xfrm>
            <a:off x="48970" y="3904387"/>
            <a:ext cx="12004161" cy="1323439"/>
          </a:xfrm>
          <a:prstGeom prst="rect">
            <a:avLst/>
          </a:prstGeom>
          <a:noFill/>
        </p:spPr>
        <p:txBody>
          <a:bodyPr wrap="square" rtlCol="0">
            <a:spAutoFit/>
          </a:bodyPr>
          <a:lstStyle/>
          <a:p>
            <a:r>
              <a:rPr lang="es-CL" sz="2000" dirty="0">
                <a:solidFill>
                  <a:srgbClr val="0000FF"/>
                </a:solidFill>
                <a:latin typeface="Times New Roman" panose="02020603050405020304" pitchFamily="18" charset="0"/>
                <a:cs typeface="Times New Roman" panose="02020603050405020304" pitchFamily="18" charset="0"/>
              </a:rPr>
              <a:t>Por tanto, no hay un “Gap” entre el estado base y las primeras excitaciones. Esto se interpreta clásicamente tomando los spines principalmente orientados en la dirección de polarización del Ferromagneto, </a:t>
            </a:r>
            <a:r>
              <a:rPr lang="es-CL" sz="2000" i="1" dirty="0">
                <a:solidFill>
                  <a:srgbClr val="0000FF"/>
                </a:solidFill>
                <a:latin typeface="Times New Roman" panose="02020603050405020304" pitchFamily="18" charset="0"/>
                <a:cs typeface="Times New Roman" panose="02020603050405020304" pitchFamily="18" charset="0"/>
              </a:rPr>
              <a:t>z</a:t>
            </a:r>
            <a:r>
              <a:rPr lang="es-CL" sz="2000" dirty="0">
                <a:solidFill>
                  <a:srgbClr val="0000FF"/>
                </a:solidFill>
                <a:latin typeface="Times New Roman" panose="02020603050405020304" pitchFamily="18" charset="0"/>
                <a:cs typeface="Times New Roman" panose="02020603050405020304" pitchFamily="18" charset="0"/>
              </a:rPr>
              <a:t>. La pequeña componente en el plano {</a:t>
            </a:r>
            <a:r>
              <a:rPr lang="es-CL" sz="2000" i="1" dirty="0">
                <a:solidFill>
                  <a:srgbClr val="0000FF"/>
                </a:solidFill>
                <a:latin typeface="Times New Roman" panose="02020603050405020304" pitchFamily="18" charset="0"/>
                <a:cs typeface="Times New Roman" panose="02020603050405020304" pitchFamily="18" charset="0"/>
              </a:rPr>
              <a:t>x, y</a:t>
            </a:r>
            <a:r>
              <a:rPr lang="es-CL" sz="2000" dirty="0">
                <a:solidFill>
                  <a:srgbClr val="0000FF"/>
                </a:solidFill>
                <a:latin typeface="Times New Roman" panose="02020603050405020304" pitchFamily="18" charset="0"/>
                <a:cs typeface="Times New Roman" panose="02020603050405020304" pitchFamily="18" charset="0"/>
              </a:rPr>
              <a:t>} gira en un ángulo </a:t>
            </a:r>
            <a:r>
              <a:rPr lang="es-CL" sz="2000" i="1" dirty="0">
                <a:solidFill>
                  <a:srgbClr val="0000FF"/>
                </a:solidFill>
                <a:latin typeface="Times New Roman" panose="02020603050405020304" pitchFamily="18" charset="0"/>
                <a:cs typeface="Times New Roman" panose="02020603050405020304" pitchFamily="18" charset="0"/>
              </a:rPr>
              <a:t>“k”</a:t>
            </a:r>
            <a:r>
              <a:rPr lang="es-CL" sz="2000" dirty="0">
                <a:solidFill>
                  <a:srgbClr val="0000FF"/>
                </a:solidFill>
                <a:latin typeface="Times New Roman" panose="02020603050405020304" pitchFamily="18" charset="0"/>
                <a:cs typeface="Times New Roman" panose="02020603050405020304" pitchFamily="18" charset="0"/>
              </a:rPr>
              <a:t> al pasar a un primer vecino (ver figura).  Así, los spines son </a:t>
            </a:r>
            <a:r>
              <a:rPr lang="es-CL" sz="2000" i="1" dirty="0">
                <a:solidFill>
                  <a:srgbClr val="B700FF"/>
                </a:solidFill>
                <a:latin typeface="Times New Roman" panose="02020603050405020304" pitchFamily="18" charset="0"/>
                <a:cs typeface="Times New Roman" panose="02020603050405020304" pitchFamily="18" charset="0"/>
              </a:rPr>
              <a:t>casi paralelos</a:t>
            </a:r>
            <a:r>
              <a:rPr lang="es-CL" sz="2000" dirty="0">
                <a:solidFill>
                  <a:srgbClr val="B700FF"/>
                </a:solidFill>
                <a:latin typeface="Times New Roman" panose="02020603050405020304" pitchFamily="18" charset="0"/>
                <a:cs typeface="Times New Roman" panose="02020603050405020304" pitchFamily="18" charset="0"/>
              </a:rPr>
              <a:t> </a:t>
            </a:r>
            <a:r>
              <a:rPr lang="es-CL" sz="2000" dirty="0">
                <a:solidFill>
                  <a:srgbClr val="0000FF"/>
                </a:solidFill>
                <a:latin typeface="Times New Roman" panose="02020603050405020304" pitchFamily="18" charset="0"/>
                <a:cs typeface="Times New Roman" panose="02020603050405020304" pitchFamily="18" charset="0"/>
              </a:rPr>
              <a:t>para </a:t>
            </a:r>
            <a:r>
              <a:rPr lang="es-CL" sz="2000" i="1" dirty="0">
                <a:solidFill>
                  <a:srgbClr val="0000FF"/>
                </a:solidFill>
                <a:latin typeface="Times New Roman" panose="02020603050405020304" pitchFamily="18" charset="0"/>
                <a:cs typeface="Times New Roman" panose="02020603050405020304" pitchFamily="18" charset="0"/>
              </a:rPr>
              <a:t>k</a:t>
            </a:r>
            <a:r>
              <a:rPr lang="es-CL"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0. Ello implica un </a:t>
            </a:r>
            <a:r>
              <a:rPr lang="es-CL" sz="2000" i="1" dirty="0">
                <a:solidFill>
                  <a:srgbClr val="B700FF"/>
                </a:solidFill>
                <a:latin typeface="Times New Roman" panose="02020603050405020304" pitchFamily="18" charset="0"/>
                <a:cs typeface="Times New Roman" panose="02020603050405020304" pitchFamily="18" charset="0"/>
              </a:rPr>
              <a:t>muy pequeño exceso de energía</a:t>
            </a:r>
            <a:r>
              <a:rPr lang="es-CL" sz="2000" dirty="0">
                <a:solidFill>
                  <a:srgbClr val="0000FF"/>
                </a:solidFill>
                <a:latin typeface="Times New Roman" panose="02020603050405020304" pitchFamily="18" charset="0"/>
                <a:cs typeface="Times New Roman" panose="02020603050405020304" pitchFamily="18" charset="0"/>
              </a:rPr>
              <a:t> al comparar con el Ferromagneto sin excitar</a:t>
            </a:r>
            <a:r>
              <a:rPr lang="es-CL" sz="2000" dirty="0">
                <a:solidFill>
                  <a:srgbClr val="0000FF"/>
                </a:solidFill>
              </a:rPr>
              <a:t>. </a:t>
            </a:r>
          </a:p>
        </p:txBody>
      </p:sp>
      <p:pic>
        <p:nvPicPr>
          <p:cNvPr id="2" name="Imagen 1"/>
          <p:cNvPicPr>
            <a:picLocks noChangeAspect="1"/>
          </p:cNvPicPr>
          <p:nvPr/>
        </p:nvPicPr>
        <p:blipFill>
          <a:blip r:embed="rId5"/>
          <a:stretch>
            <a:fillRect/>
          </a:stretch>
        </p:blipFill>
        <p:spPr>
          <a:xfrm>
            <a:off x="5141500" y="5347218"/>
            <a:ext cx="6619535" cy="1445555"/>
          </a:xfrm>
          <a:prstGeom prst="rect">
            <a:avLst/>
          </a:prstGeom>
        </p:spPr>
      </p:pic>
      <p:sp>
        <p:nvSpPr>
          <p:cNvPr id="4" name="CuadroTexto 3"/>
          <p:cNvSpPr txBox="1"/>
          <p:nvPr/>
        </p:nvSpPr>
        <p:spPr>
          <a:xfrm>
            <a:off x="48970" y="5347218"/>
            <a:ext cx="5092530" cy="1323439"/>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En sistemas más complejos puede darse que exista un gap finito entre el estado base y los primeros niveles excitados. Ello se da, p. ej. en el compuesto “Spin-Peierls”  CuGeO</a:t>
            </a:r>
            <a:r>
              <a:rPr lang="es-CL" sz="1400" dirty="0" smtClean="0">
                <a:solidFill>
                  <a:srgbClr val="0000FF"/>
                </a:solidFill>
                <a:latin typeface="Times New Roman" panose="02020603050405020304" pitchFamily="18" charset="0"/>
                <a:cs typeface="Times New Roman" panose="02020603050405020304" pitchFamily="18" charset="0"/>
              </a:rPr>
              <a:t>3</a:t>
            </a:r>
            <a:r>
              <a:rPr lang="es-CL" sz="2000" dirty="0">
                <a:solidFill>
                  <a:srgbClr val="0000FF"/>
                </a:solidFill>
                <a:latin typeface="Times New Roman" panose="02020603050405020304" pitchFamily="18" charset="0"/>
                <a:cs typeface="Times New Roman" panose="02020603050405020304" pitchFamily="18" charset="0"/>
              </a:rPr>
              <a:t>.</a:t>
            </a:r>
            <a:r>
              <a:rPr lang="es-CL" sz="2000" dirty="0" smtClean="0">
                <a:solidFill>
                  <a:srgbClr val="0000FF"/>
                </a:solidFill>
                <a:latin typeface="Times New Roman" panose="02020603050405020304" pitchFamily="18" charset="0"/>
                <a:cs typeface="Times New Roman" panose="02020603050405020304" pitchFamily="18" charset="0"/>
              </a:rPr>
              <a:t> </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2185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5458" y="1"/>
            <a:ext cx="11921383" cy="646331"/>
          </a:xfrm>
          <a:prstGeom prst="rect">
            <a:avLst/>
          </a:prstGeom>
          <a:noFill/>
        </p:spPr>
        <p:txBody>
          <a:bodyPr wrap="square" rtlCol="0">
            <a:spAutoFit/>
          </a:bodyPr>
          <a:lstStyle/>
          <a:p>
            <a:r>
              <a:rPr lang="es-CL" dirty="0" smtClean="0">
                <a:solidFill>
                  <a:srgbClr val="0000FF"/>
                </a:solidFill>
                <a:latin typeface="Times New Roman" panose="02020603050405020304" pitchFamily="18" charset="0"/>
                <a:cs typeface="Times New Roman" panose="02020603050405020304" pitchFamily="18" charset="0"/>
              </a:rPr>
              <a:t>También representaremos pictóricamente el estado cuántico excitado por un magnón; para ello usamos las figuras (en rigor, apropiadas sólo para spin </a:t>
            </a:r>
            <a:r>
              <a:rPr lang="es-CL" dirty="0">
                <a:solidFill>
                  <a:srgbClr val="0000FF"/>
                </a:solidFill>
                <a:latin typeface="Times New Roman" panose="02020603050405020304" pitchFamily="18" charset="0"/>
                <a:cs typeface="Times New Roman" panose="02020603050405020304" pitchFamily="18" charset="0"/>
              </a:rPr>
              <a:t>1</a:t>
            </a:r>
            <a:r>
              <a:rPr lang="es-CL"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dirty="0">
                <a:solidFill>
                  <a:srgbClr val="0000FF"/>
                </a:solidFill>
                <a:latin typeface="Times New Roman" panose="02020603050405020304" pitchFamily="18" charset="0"/>
                <a:cs typeface="Times New Roman" panose="02020603050405020304" pitchFamily="18" charset="0"/>
              </a:rPr>
              <a:t>2 </a:t>
            </a:r>
            <a:r>
              <a:rPr lang="es-CL" dirty="0" smtClean="0">
                <a:solidFill>
                  <a:srgbClr val="0000FF"/>
                </a:solidFill>
                <a:latin typeface="Times New Roman" panose="02020603050405020304" pitchFamily="18" charset="0"/>
                <a:cs typeface="Times New Roman" panose="02020603050405020304" pitchFamily="18" charset="0"/>
              </a:rPr>
              <a:t>):</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5" name="Imagen 4"/>
          <p:cNvPicPr>
            <a:picLocks noChangeAspect="1"/>
          </p:cNvPicPr>
          <p:nvPr/>
        </p:nvPicPr>
        <p:blipFill>
          <a:blip r:embed="rId2"/>
          <a:stretch>
            <a:fillRect/>
          </a:stretch>
        </p:blipFill>
        <p:spPr>
          <a:xfrm>
            <a:off x="3317952" y="323166"/>
            <a:ext cx="5456393" cy="502964"/>
          </a:xfrm>
          <a:prstGeom prst="rect">
            <a:avLst/>
          </a:prstGeom>
        </p:spPr>
      </p:pic>
      <p:pic>
        <p:nvPicPr>
          <p:cNvPr id="6" name="Imagen 5"/>
          <p:cNvPicPr>
            <a:picLocks noChangeAspect="1"/>
          </p:cNvPicPr>
          <p:nvPr/>
        </p:nvPicPr>
        <p:blipFill>
          <a:blip r:embed="rId3"/>
          <a:stretch>
            <a:fillRect/>
          </a:stretch>
        </p:blipFill>
        <p:spPr>
          <a:xfrm>
            <a:off x="225647" y="826130"/>
            <a:ext cx="7331075" cy="899238"/>
          </a:xfrm>
          <a:prstGeom prst="rect">
            <a:avLst/>
          </a:prstGeom>
        </p:spPr>
      </p:pic>
      <p:sp>
        <p:nvSpPr>
          <p:cNvPr id="2" name="CuadroTexto 1"/>
          <p:cNvSpPr txBox="1"/>
          <p:nvPr/>
        </p:nvSpPr>
        <p:spPr>
          <a:xfrm>
            <a:off x="85458" y="1822662"/>
            <a:ext cx="11174421" cy="646331"/>
          </a:xfrm>
          <a:prstGeom prst="rect">
            <a:avLst/>
          </a:prstGeom>
          <a:noFill/>
        </p:spPr>
        <p:txBody>
          <a:bodyPr wrap="square" rtlCol="0">
            <a:spAutoFit/>
          </a:bodyPr>
          <a:lstStyle/>
          <a:p>
            <a:r>
              <a:rPr lang="es-CL" dirty="0">
                <a:solidFill>
                  <a:srgbClr val="0000FF"/>
                </a:solidFill>
                <a:latin typeface="Times New Roman" panose="02020603050405020304" pitchFamily="18" charset="0"/>
                <a:cs typeface="Times New Roman" panose="02020603050405020304" pitchFamily="18" charset="0"/>
              </a:rPr>
              <a:t>Al considerar redes más complejas, o interacciones más allá de primeros vecinos, la Rel.(5)</a:t>
            </a:r>
            <a:r>
              <a:rPr lang="es-CL" sz="1400" dirty="0">
                <a:solidFill>
                  <a:srgbClr val="0000FF"/>
                </a:solidFill>
                <a:latin typeface="Times New Roman" panose="02020603050405020304" pitchFamily="18" charset="0"/>
                <a:cs typeface="Times New Roman" panose="02020603050405020304" pitchFamily="18" charset="0"/>
              </a:rPr>
              <a:t>c </a:t>
            </a:r>
            <a:r>
              <a:rPr lang="es-CL" dirty="0">
                <a:solidFill>
                  <a:srgbClr val="0000FF"/>
                </a:solidFill>
                <a:latin typeface="Times New Roman" panose="02020603050405020304" pitchFamily="18" charset="0"/>
                <a:cs typeface="Times New Roman" panose="02020603050405020304" pitchFamily="18" charset="0"/>
              </a:rPr>
              <a:t> se generaliza </a:t>
            </a:r>
            <a:r>
              <a:rPr lang="es-CL" dirty="0" smtClean="0">
                <a:solidFill>
                  <a:srgbClr val="0000FF"/>
                </a:solidFill>
                <a:latin typeface="Times New Roman" panose="02020603050405020304" pitchFamily="18" charset="0"/>
                <a:cs typeface="Times New Roman" panose="02020603050405020304" pitchFamily="18" charset="0"/>
              </a:rPr>
              <a:t>fácilmente. En especial, para interacciones hasta segundos vecinos en red unidimensional se cumple:  </a:t>
            </a:r>
            <a:endParaRPr lang="es-CL" dirty="0"/>
          </a:p>
        </p:txBody>
      </p:sp>
      <p:pic>
        <p:nvPicPr>
          <p:cNvPr id="3" name="Imagen 2"/>
          <p:cNvPicPr>
            <a:picLocks noChangeAspect="1"/>
          </p:cNvPicPr>
          <p:nvPr/>
        </p:nvPicPr>
        <p:blipFill>
          <a:blip r:embed="rId4"/>
          <a:stretch>
            <a:fillRect/>
          </a:stretch>
        </p:blipFill>
        <p:spPr>
          <a:xfrm>
            <a:off x="85459" y="2417165"/>
            <a:ext cx="7471264" cy="771939"/>
          </a:xfrm>
          <a:prstGeom prst="rect">
            <a:avLst/>
          </a:prstGeom>
        </p:spPr>
      </p:pic>
      <p:pic>
        <p:nvPicPr>
          <p:cNvPr id="9" name="Imagen 8"/>
          <p:cNvPicPr>
            <a:picLocks noChangeAspect="1"/>
          </p:cNvPicPr>
          <p:nvPr/>
        </p:nvPicPr>
        <p:blipFill>
          <a:blip r:embed="rId5"/>
          <a:stretch>
            <a:fillRect/>
          </a:stretch>
        </p:blipFill>
        <p:spPr>
          <a:xfrm>
            <a:off x="85458" y="3189104"/>
            <a:ext cx="8909686" cy="1067690"/>
          </a:xfrm>
          <a:prstGeom prst="rect">
            <a:avLst/>
          </a:prstGeom>
        </p:spPr>
      </p:pic>
      <p:pic>
        <p:nvPicPr>
          <p:cNvPr id="10" name="Imagen 9"/>
          <p:cNvPicPr>
            <a:picLocks noChangeAspect="1"/>
          </p:cNvPicPr>
          <p:nvPr/>
        </p:nvPicPr>
        <p:blipFill>
          <a:blip r:embed="rId6"/>
          <a:stretch>
            <a:fillRect/>
          </a:stretch>
        </p:blipFill>
        <p:spPr>
          <a:xfrm>
            <a:off x="85458" y="4256794"/>
            <a:ext cx="8688887" cy="594503"/>
          </a:xfrm>
          <a:prstGeom prst="rect">
            <a:avLst/>
          </a:prstGeom>
        </p:spPr>
      </p:pic>
      <p:sp>
        <p:nvSpPr>
          <p:cNvPr id="12" name="CuadroTexto 11"/>
          <p:cNvSpPr txBox="1"/>
          <p:nvPr/>
        </p:nvSpPr>
        <p:spPr>
          <a:xfrm>
            <a:off x="225648" y="4851296"/>
            <a:ext cx="11672186" cy="1938992"/>
          </a:xfrm>
          <a:prstGeom prst="rect">
            <a:avLst/>
          </a:prstGeom>
          <a:noFill/>
        </p:spPr>
        <p:txBody>
          <a:bodyPr wrap="square" rtlCol="0">
            <a:spAutoFit/>
          </a:bodyPr>
          <a:lstStyle/>
          <a:p>
            <a:r>
              <a:rPr lang="es-ES" sz="2000" dirty="0">
                <a:solidFill>
                  <a:srgbClr val="0000FF"/>
                </a:solidFill>
                <a:latin typeface="Times New Roman" panose="02020603050405020304" pitchFamily="18" charset="0"/>
                <a:cs typeface="Times New Roman" panose="02020603050405020304" pitchFamily="18" charset="0"/>
              </a:rPr>
              <a:t>Las Rels.(5)</a:t>
            </a:r>
            <a:r>
              <a:rPr lang="es-ES" sz="2000" baseline="-25000" dirty="0">
                <a:solidFill>
                  <a:srgbClr val="0000FF"/>
                </a:solidFill>
                <a:latin typeface="Times New Roman" panose="02020603050405020304" pitchFamily="18" charset="0"/>
                <a:cs typeface="Times New Roman" panose="02020603050405020304" pitchFamily="18" charset="0"/>
              </a:rPr>
              <a:t>a, b</a:t>
            </a:r>
            <a:r>
              <a:rPr lang="es-ES" sz="2000" dirty="0">
                <a:solidFill>
                  <a:srgbClr val="0000FF"/>
                </a:solidFill>
                <a:latin typeface="Times New Roman" panose="02020603050405020304" pitchFamily="18" charset="0"/>
                <a:cs typeface="Times New Roman" panose="02020603050405020304" pitchFamily="18" charset="0"/>
              </a:rPr>
              <a:t> persisten válidas, pero ahora el estado ferromagnético pasa a ser un nivel excitado, ya que un magnón puede reducir su energía. Ello se debe a que J</a:t>
            </a:r>
            <a:r>
              <a:rPr lang="es-ES" sz="2000" baseline="-25000" dirty="0">
                <a:solidFill>
                  <a:srgbClr val="0000FF"/>
                </a:solidFill>
                <a:latin typeface="Times New Roman" panose="02020603050405020304" pitchFamily="18" charset="0"/>
                <a:cs typeface="Times New Roman" panose="02020603050405020304" pitchFamily="18" charset="0"/>
              </a:rPr>
              <a:t> 2</a:t>
            </a:r>
            <a:r>
              <a:rPr lang="es-ES" sz="2000" dirty="0">
                <a:solidFill>
                  <a:srgbClr val="0000FF"/>
                </a:solidFill>
                <a:latin typeface="Times New Roman" panose="02020603050405020304" pitchFamily="18" charset="0"/>
                <a:cs typeface="Times New Roman" panose="02020603050405020304" pitchFamily="18" charset="0"/>
              </a:rPr>
              <a:t> &gt; 0 frustra el ferromagnetismo, como se ilustra en figura </a:t>
            </a:r>
            <a:r>
              <a:rPr lang="es-ES" sz="2000" dirty="0" smtClean="0">
                <a:solidFill>
                  <a:srgbClr val="0000FF"/>
                </a:solidFill>
                <a:latin typeface="Times New Roman" panose="02020603050405020304" pitchFamily="18" charset="0"/>
                <a:cs typeface="Times New Roman" panose="02020603050405020304" pitchFamily="18" charset="0"/>
              </a:rPr>
              <a:t>adjunta (ver siguiente página). </a:t>
            </a:r>
            <a:r>
              <a:rPr lang="es-ES" sz="2000" dirty="0">
                <a:solidFill>
                  <a:srgbClr val="0000FF"/>
                </a:solidFill>
                <a:latin typeface="Times New Roman" panose="02020603050405020304" pitchFamily="18" charset="0"/>
                <a:cs typeface="Times New Roman" panose="02020603050405020304" pitchFamily="18" charset="0"/>
              </a:rPr>
              <a:t>Entonces el estado fundamental (cuántico) es muy complejo. Un análisis semiclásico lleva a un estado base tipo "Hélice de Spines". Esta situación, donde las energías de intercambio </a:t>
            </a:r>
            <a:r>
              <a:rPr lang="es-ES" sz="2000" dirty="0" smtClean="0">
                <a:solidFill>
                  <a:srgbClr val="0000FF"/>
                </a:solidFill>
                <a:latin typeface="Times New Roman" panose="02020603050405020304" pitchFamily="18" charset="0"/>
                <a:cs typeface="Times New Roman" panose="02020603050405020304" pitchFamily="18" charset="0"/>
              </a:rPr>
              <a:t> adoptan signos cambiantes según </a:t>
            </a:r>
            <a:r>
              <a:rPr lang="es-ES" sz="2000" dirty="0">
                <a:solidFill>
                  <a:srgbClr val="0000FF"/>
                </a:solidFill>
                <a:latin typeface="Times New Roman" panose="02020603050405020304" pitchFamily="18" charset="0"/>
                <a:cs typeface="Times New Roman" panose="02020603050405020304" pitchFamily="18" charset="0"/>
              </a:rPr>
              <a:t>la separación entre los iones magnéticos, se </a:t>
            </a:r>
            <a:r>
              <a:rPr lang="es-ES" sz="2000" dirty="0" smtClean="0">
                <a:solidFill>
                  <a:srgbClr val="0000FF"/>
                </a:solidFill>
                <a:latin typeface="Times New Roman" panose="02020603050405020304" pitchFamily="18" charset="0"/>
                <a:cs typeface="Times New Roman" panose="02020603050405020304" pitchFamily="18" charset="0"/>
              </a:rPr>
              <a:t>asocia a la “Interacción RKKY”, presente en elementos </a:t>
            </a:r>
            <a:r>
              <a:rPr lang="es-ES" sz="2000" dirty="0">
                <a:solidFill>
                  <a:srgbClr val="0000FF"/>
                </a:solidFill>
                <a:latin typeface="Times New Roman" panose="02020603050405020304" pitchFamily="18" charset="0"/>
                <a:cs typeface="Times New Roman" panose="02020603050405020304" pitchFamily="18" charset="0"/>
              </a:rPr>
              <a:t>de </a:t>
            </a:r>
            <a:r>
              <a:rPr lang="es-ES" sz="2000" dirty="0" smtClean="0">
                <a:solidFill>
                  <a:srgbClr val="0000FF"/>
                </a:solidFill>
                <a:latin typeface="Times New Roman" panose="02020603050405020304" pitchFamily="18" charset="0"/>
                <a:cs typeface="Times New Roman" panose="02020603050405020304" pitchFamily="18" charset="0"/>
              </a:rPr>
              <a:t>Tierras Raras, como </a:t>
            </a:r>
            <a:r>
              <a:rPr lang="es-ES" sz="2000" dirty="0">
                <a:solidFill>
                  <a:srgbClr val="0000FF"/>
                </a:solidFill>
                <a:latin typeface="Times New Roman" panose="02020603050405020304" pitchFamily="18" charset="0"/>
                <a:cs typeface="Times New Roman" panose="02020603050405020304" pitchFamily="18" charset="0"/>
              </a:rPr>
              <a:t>el </a:t>
            </a:r>
            <a:r>
              <a:rPr lang="es-ES" sz="2000" dirty="0" smtClean="0">
                <a:solidFill>
                  <a:srgbClr val="0000FF"/>
                </a:solidFill>
                <a:latin typeface="Times New Roman" panose="02020603050405020304" pitchFamily="18" charset="0"/>
                <a:cs typeface="Times New Roman" panose="02020603050405020304" pitchFamily="18" charset="0"/>
              </a:rPr>
              <a:t>Erbio. Ello </a:t>
            </a:r>
            <a:r>
              <a:rPr lang="es-ES" sz="2000" dirty="0">
                <a:solidFill>
                  <a:srgbClr val="0000FF"/>
                </a:solidFill>
                <a:latin typeface="Times New Roman" panose="02020603050405020304" pitchFamily="18" charset="0"/>
                <a:cs typeface="Times New Roman" panose="02020603050405020304" pitchFamily="18" charset="0"/>
              </a:rPr>
              <a:t>lleva a Estructuras magnéticas helicoidales</a:t>
            </a:r>
            <a:r>
              <a:rPr lang="es-ES" sz="2000" dirty="0" smtClean="0">
                <a:solidFill>
                  <a:srgbClr val="0000FF"/>
                </a:solidFill>
                <a:latin typeface="Times New Roman" panose="02020603050405020304" pitchFamily="18" charset="0"/>
                <a:cs typeface="Times New Roman" panose="02020603050405020304" pitchFamily="18" charset="0"/>
              </a:rPr>
              <a:t>.</a:t>
            </a:r>
            <a:endParaRPr lang="es-CL" dirty="0"/>
          </a:p>
        </p:txBody>
      </p:sp>
    </p:spTree>
    <p:extLst>
      <p:ext uri="{BB962C8B-B14F-4D97-AF65-F5344CB8AC3E}">
        <p14:creationId xmlns:p14="http://schemas.microsoft.com/office/powerpoint/2010/main" val="15259832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2137" y="-20547"/>
            <a:ext cx="5352344" cy="3781321"/>
          </a:xfrm>
          <a:prstGeom prst="rect">
            <a:avLst/>
          </a:prstGeom>
        </p:spPr>
      </p:pic>
      <p:pic>
        <p:nvPicPr>
          <p:cNvPr id="6" name="Imagen 5"/>
          <p:cNvPicPr>
            <a:picLocks noChangeAspect="1"/>
          </p:cNvPicPr>
          <p:nvPr/>
        </p:nvPicPr>
        <p:blipFill>
          <a:blip r:embed="rId3"/>
          <a:stretch>
            <a:fillRect/>
          </a:stretch>
        </p:blipFill>
        <p:spPr>
          <a:xfrm>
            <a:off x="62137" y="3924728"/>
            <a:ext cx="6804318" cy="2933272"/>
          </a:xfrm>
          <a:prstGeom prst="rect">
            <a:avLst/>
          </a:prstGeom>
        </p:spPr>
      </p:pic>
      <p:pic>
        <p:nvPicPr>
          <p:cNvPr id="8" name="Imagen 7"/>
          <p:cNvPicPr>
            <a:picLocks noChangeAspect="1"/>
          </p:cNvPicPr>
          <p:nvPr/>
        </p:nvPicPr>
        <p:blipFill>
          <a:blip r:embed="rId4"/>
          <a:stretch>
            <a:fillRect/>
          </a:stretch>
        </p:blipFill>
        <p:spPr>
          <a:xfrm>
            <a:off x="6884261" y="123290"/>
            <a:ext cx="5307739" cy="5147353"/>
          </a:xfrm>
          <a:prstGeom prst="rect">
            <a:avLst/>
          </a:prstGeom>
        </p:spPr>
      </p:pic>
    </p:spTree>
    <p:extLst>
      <p:ext uri="{BB962C8B-B14F-4D97-AF65-F5344CB8AC3E}">
        <p14:creationId xmlns:p14="http://schemas.microsoft.com/office/powerpoint/2010/main" val="24085013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504940" y="2233295"/>
            <a:ext cx="5687060" cy="4624705"/>
          </a:xfrm>
          <a:prstGeom prst="rect">
            <a:avLst/>
          </a:prstGeom>
          <a:noFill/>
          <a:ln>
            <a:noFill/>
          </a:ln>
        </p:spPr>
      </p:pic>
      <p:sp>
        <p:nvSpPr>
          <p:cNvPr id="5" name="CuadroTexto 4"/>
          <p:cNvSpPr txBox="1"/>
          <p:nvPr/>
        </p:nvSpPr>
        <p:spPr>
          <a:xfrm>
            <a:off x="106325" y="-31897"/>
            <a:ext cx="12192000" cy="2862322"/>
          </a:xfrm>
          <a:prstGeom prst="rect">
            <a:avLst/>
          </a:prstGeom>
          <a:noFill/>
        </p:spPr>
        <p:txBody>
          <a:bodyPr wrap="square" rtlCol="0">
            <a:spAutoFit/>
          </a:bodyPr>
          <a:lstStyle/>
          <a:p>
            <a:r>
              <a:rPr lang="es-CL" sz="2600" u="sng" dirty="0" smtClean="0">
                <a:solidFill>
                  <a:srgbClr val="0000FF"/>
                </a:solidFill>
                <a:latin typeface="Times New Roman" panose="02020603050405020304" pitchFamily="18" charset="0"/>
                <a:cs typeface="Times New Roman" panose="02020603050405020304" pitchFamily="18" charset="0"/>
              </a:rPr>
              <a:t>Superconductividad de Alta Temperatura</a:t>
            </a:r>
            <a:r>
              <a:rPr lang="es-CL" sz="26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200" u="sng" dirty="0" smtClean="0">
                <a:solidFill>
                  <a:srgbClr val="0000FF"/>
                </a:solidFill>
                <a:latin typeface="Times New Roman" panose="02020603050405020304" pitchFamily="18" charset="0"/>
                <a:cs typeface="Times New Roman" panose="02020603050405020304" pitchFamily="18" charset="0"/>
              </a:rPr>
              <a:t>Hay algún Mecanismo tipo “Magnón” allí presente</a:t>
            </a:r>
            <a:r>
              <a:rPr lang="es-CL" sz="2200" dirty="0" smtClean="0">
                <a:solidFill>
                  <a:srgbClr val="0000FF"/>
                </a:solidFill>
                <a:latin typeface="Times New Roman" panose="02020603050405020304" pitchFamily="18" charset="0"/>
                <a:cs typeface="Times New Roman" panose="02020603050405020304" pitchFamily="18" charset="0"/>
              </a:rPr>
              <a:t>?</a:t>
            </a:r>
          </a:p>
          <a:p>
            <a:r>
              <a:rPr lang="es-CL" sz="2200" dirty="0" smtClean="0">
                <a:solidFill>
                  <a:srgbClr val="0000FF"/>
                </a:solidFill>
                <a:latin typeface="Times New Roman" panose="02020603050405020304" pitchFamily="18" charset="0"/>
                <a:cs typeface="Times New Roman" panose="02020603050405020304" pitchFamily="18" charset="0"/>
              </a:rPr>
              <a:t>La Superconductividad es un fenómeno fascinante, siendo una manifestación cuántica a escala macroscópica. Ella se explica (Teoría “BCS”) mediante una atracción efectiva electrón-electrón mediada por intercambio de fonones (“huella de carga positiva” que deja un electrón, al polarizar la red). </a:t>
            </a:r>
          </a:p>
          <a:p>
            <a:r>
              <a:rPr lang="es-CL" sz="2200" dirty="0" smtClean="0">
                <a:solidFill>
                  <a:srgbClr val="0000FF"/>
                </a:solidFill>
                <a:latin typeface="Times New Roman" panose="02020603050405020304" pitchFamily="18" charset="0"/>
                <a:cs typeface="Times New Roman" panose="02020603050405020304" pitchFamily="18" charset="0"/>
              </a:rPr>
              <a:t>Pero el intercambio de fonones difícilmente explica temperaturas críticas sobre los 100 °K, observadas en los superconductores H-T</a:t>
            </a:r>
            <a:r>
              <a:rPr lang="es-CL" sz="2000" dirty="0" smtClean="0">
                <a:solidFill>
                  <a:srgbClr val="0000FF"/>
                </a:solidFill>
                <a:latin typeface="Times New Roman" panose="02020603050405020304" pitchFamily="18" charset="0"/>
                <a:cs typeface="Times New Roman" panose="02020603050405020304" pitchFamily="18" charset="0"/>
              </a:rPr>
              <a:t>c</a:t>
            </a:r>
            <a:r>
              <a:rPr lang="es-CL" sz="2200" dirty="0" smtClean="0">
                <a:solidFill>
                  <a:srgbClr val="0000FF"/>
                </a:solidFill>
                <a:latin typeface="Times New Roman" panose="02020603050405020304" pitchFamily="18" charset="0"/>
                <a:cs typeface="Times New Roman" panose="02020603050405020304" pitchFamily="18" charset="0"/>
              </a:rPr>
              <a:t> en base a planos </a:t>
            </a:r>
            <a:r>
              <a:rPr lang="es-CL" sz="2000" dirty="0">
                <a:solidFill>
                  <a:srgbClr val="0000FF"/>
                </a:solidFill>
                <a:latin typeface="Times New Roman" panose="02020603050405020304" pitchFamily="18" charset="0"/>
                <a:cs typeface="Times New Roman" panose="02020603050405020304" pitchFamily="18" charset="0"/>
              </a:rPr>
              <a:t>de </a:t>
            </a:r>
            <a:r>
              <a:rPr lang="es-ES" sz="2000" dirty="0">
                <a:solidFill>
                  <a:srgbClr val="0000FF"/>
                </a:solidFill>
                <a:latin typeface="Times New Roman" panose="02020603050405020304" pitchFamily="18" charset="0"/>
                <a:cs typeface="Times New Roman" panose="02020603050405020304" pitchFamily="18" charset="0"/>
              </a:rPr>
              <a:t>Cu O</a:t>
            </a:r>
            <a:r>
              <a:rPr lang="es-ES" sz="2000" baseline="-25000" dirty="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 Actualmente se explora la opción de un mecanismo “tipo Magnones” como la responsable de aparear dos</a:t>
            </a:r>
          </a:p>
          <a:p>
            <a:r>
              <a:rPr lang="es-CL" sz="2200" dirty="0" smtClean="0">
                <a:solidFill>
                  <a:srgbClr val="0000FF"/>
                </a:solidFill>
                <a:latin typeface="Times New Roman" panose="02020603050405020304" pitchFamily="18" charset="0"/>
                <a:cs typeface="Times New Roman" panose="02020603050405020304" pitchFamily="18" charset="0"/>
              </a:rPr>
              <a:t>Electrones en los “pares de </a:t>
            </a:r>
            <a:r>
              <a:rPr lang="es-CL" sz="2200" dirty="0">
                <a:solidFill>
                  <a:srgbClr val="0000FF"/>
                </a:solidFill>
                <a:latin typeface="Times New Roman" panose="02020603050405020304" pitchFamily="18" charset="0"/>
                <a:cs typeface="Times New Roman" panose="02020603050405020304" pitchFamily="18" charset="0"/>
              </a:rPr>
              <a:t>Cooper” de teoría BCS. </a:t>
            </a:r>
          </a:p>
        </p:txBody>
      </p:sp>
      <p:sp>
        <p:nvSpPr>
          <p:cNvPr id="9" name="CuadroTexto 8"/>
          <p:cNvSpPr txBox="1"/>
          <p:nvPr/>
        </p:nvSpPr>
        <p:spPr>
          <a:xfrm>
            <a:off x="106325" y="2711303"/>
            <a:ext cx="6398615" cy="4185761"/>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En el caso de los compuestos en base a  </a:t>
            </a:r>
            <a:r>
              <a:rPr lang="es-ES" sz="2200" dirty="0" smtClean="0">
                <a:solidFill>
                  <a:srgbClr val="0000FF"/>
                </a:solidFill>
                <a:latin typeface="Times New Roman" panose="02020603050405020304" pitchFamily="18" charset="0"/>
                <a:cs typeface="Times New Roman" panose="02020603050405020304" pitchFamily="18" charset="0"/>
              </a:rPr>
              <a:t>Cu O</a:t>
            </a:r>
            <a:r>
              <a:rPr lang="es-ES" sz="2200" baseline="-25000" dirty="0" smtClean="0">
                <a:solidFill>
                  <a:srgbClr val="0000FF"/>
                </a:solidFill>
                <a:latin typeface="Times New Roman" panose="02020603050405020304" pitchFamily="18" charset="0"/>
                <a:cs typeface="Times New Roman" panose="02020603050405020304" pitchFamily="18" charset="0"/>
              </a:rPr>
              <a:t>2</a:t>
            </a:r>
            <a:r>
              <a:rPr lang="es-CL" sz="20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hay un acoplamiento antiferromagnético con una energía de intercambio  J &gt; 0.1 e-Volt, que podría estar detrás de la explicación de esta superconductividad H-Tc.</a:t>
            </a:r>
          </a:p>
          <a:p>
            <a:r>
              <a:rPr lang="es-CL" sz="2200" dirty="0" smtClean="0">
                <a:solidFill>
                  <a:srgbClr val="0000FF"/>
                </a:solidFill>
                <a:latin typeface="Times New Roman" panose="02020603050405020304" pitchFamily="18" charset="0"/>
                <a:cs typeface="Times New Roman" panose="02020603050405020304" pitchFamily="18" charset="0"/>
              </a:rPr>
              <a:t>Recientemente se observó superconductividad en un compuesto análogo a los cupratos, </a:t>
            </a:r>
            <a:r>
              <a:rPr lang="es-ES" sz="2400" dirty="0">
                <a:solidFill>
                  <a:srgbClr val="0000FF"/>
                </a:solidFill>
                <a:latin typeface="Times New Roman" panose="02020603050405020304" pitchFamily="18" charset="0"/>
                <a:cs typeface="Times New Roman" panose="02020603050405020304" pitchFamily="18" charset="0"/>
              </a:rPr>
              <a:t>Nd</a:t>
            </a:r>
            <a:r>
              <a:rPr lang="es-ES" sz="2400" baseline="-25000" dirty="0">
                <a:solidFill>
                  <a:srgbClr val="0000FF"/>
                </a:solidFill>
                <a:latin typeface="Times New Roman" panose="02020603050405020304" pitchFamily="18" charset="0"/>
                <a:cs typeface="Times New Roman" panose="02020603050405020304" pitchFamily="18" charset="0"/>
              </a:rPr>
              <a:t> x</a:t>
            </a:r>
            <a:r>
              <a:rPr lang="es-ES" sz="2400" dirty="0">
                <a:solidFill>
                  <a:srgbClr val="0000FF"/>
                </a:solidFill>
                <a:latin typeface="Times New Roman" panose="02020603050405020304" pitchFamily="18" charset="0"/>
                <a:cs typeface="Times New Roman" panose="02020603050405020304" pitchFamily="18" charset="0"/>
              </a:rPr>
              <a:t> Sr</a:t>
            </a:r>
            <a:r>
              <a:rPr lang="es-ES" sz="2400" baseline="-25000" dirty="0">
                <a:solidFill>
                  <a:srgbClr val="0000FF"/>
                </a:solidFill>
                <a:latin typeface="Times New Roman" panose="02020603050405020304" pitchFamily="18" charset="0"/>
                <a:cs typeface="Times New Roman" panose="02020603050405020304" pitchFamily="18" charset="0"/>
              </a:rPr>
              <a:t> 1</a:t>
            </a:r>
            <a:r>
              <a:rPr lang="es-ES" sz="2400" baseline="-25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ES" sz="2400" baseline="-25000" dirty="0">
                <a:solidFill>
                  <a:srgbClr val="0000FF"/>
                </a:solidFill>
                <a:latin typeface="Times New Roman" panose="02020603050405020304" pitchFamily="18" charset="0"/>
                <a:cs typeface="Times New Roman" panose="02020603050405020304" pitchFamily="18" charset="0"/>
              </a:rPr>
              <a:t>x</a:t>
            </a:r>
            <a:r>
              <a:rPr lang="es-ES" sz="2400" dirty="0">
                <a:solidFill>
                  <a:srgbClr val="0000FF"/>
                </a:solidFill>
                <a:latin typeface="Times New Roman" panose="02020603050405020304" pitchFamily="18" charset="0"/>
                <a:cs typeface="Times New Roman" panose="02020603050405020304" pitchFamily="18" charset="0"/>
              </a:rPr>
              <a:t> Ni </a:t>
            </a:r>
            <a:r>
              <a:rPr lang="es-ES" sz="2400" dirty="0" smtClean="0">
                <a:solidFill>
                  <a:srgbClr val="0000FF"/>
                </a:solidFill>
                <a:latin typeface="Times New Roman" panose="02020603050405020304" pitchFamily="18" charset="0"/>
                <a:cs typeface="Times New Roman" panose="02020603050405020304" pitchFamily="18" charset="0"/>
              </a:rPr>
              <a:t>O</a:t>
            </a:r>
            <a:r>
              <a:rPr lang="es-ES" sz="2400" baseline="-25000" dirty="0" smtClean="0">
                <a:solidFill>
                  <a:srgbClr val="0000FF"/>
                </a:solidFill>
                <a:latin typeface="Times New Roman" panose="02020603050405020304" pitchFamily="18" charset="0"/>
                <a:cs typeface="Times New Roman" panose="02020603050405020304" pitchFamily="18" charset="0"/>
              </a:rPr>
              <a:t>2</a:t>
            </a:r>
            <a:r>
              <a:rPr lang="es-ES" sz="2400" dirty="0" smtClean="0">
                <a:solidFill>
                  <a:srgbClr val="0000FF"/>
                </a:solidFill>
                <a:latin typeface="Times New Roman" panose="02020603050405020304" pitchFamily="18" charset="0"/>
                <a:cs typeface="Times New Roman" panose="02020603050405020304" pitchFamily="18" charset="0"/>
              </a:rPr>
              <a:t>, </a:t>
            </a:r>
            <a:r>
              <a:rPr lang="es-ES" sz="2200" dirty="0" smtClean="0">
                <a:solidFill>
                  <a:srgbClr val="0000FF"/>
                </a:solidFill>
                <a:latin typeface="Times New Roman" panose="02020603050405020304" pitchFamily="18" charset="0"/>
                <a:cs typeface="Times New Roman" panose="02020603050405020304" pitchFamily="18" charset="0"/>
              </a:rPr>
              <a:t>donde el Ni juega el rol del Cu. En él la energía de intercambio antiferromagnético es 0.064 e-Volt. </a:t>
            </a:r>
            <a:r>
              <a:rPr lang="es-ES" sz="2000" dirty="0" smtClean="0">
                <a:solidFill>
                  <a:srgbClr val="0000FF"/>
                </a:solidFill>
                <a:latin typeface="Times New Roman" panose="02020603050405020304" pitchFamily="18" charset="0"/>
                <a:cs typeface="Times New Roman" panose="02020603050405020304" pitchFamily="18" charset="0"/>
              </a:rPr>
              <a:t>Esto  sugiere que ambos superconductores tienen mecanismos similares para formar los pares de Cooper; pero se necesitan nuevas investigaciones para entender mejor el origen de la Superconductividad en estos compuestos.</a:t>
            </a:r>
            <a:endParaRPr lang="es-CL"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38213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27593" y="127591"/>
            <a:ext cx="5975496" cy="5847755"/>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&gt;&gt; Un sistema Antiferromagnético es “frustrado” cuando dos acoplamientos “antiferro” compiten entre sí.</a:t>
            </a:r>
          </a:p>
          <a:p>
            <a:endParaRPr lang="es-CL" sz="2200" dirty="0" smtClean="0">
              <a:solidFill>
                <a:srgbClr val="0000FF"/>
              </a:solidFill>
              <a:latin typeface="Times New Roman" panose="02020603050405020304" pitchFamily="18" charset="0"/>
              <a:cs typeface="Times New Roman" panose="02020603050405020304" pitchFamily="18" charset="0"/>
            </a:endParaRPr>
          </a:p>
          <a:p>
            <a:r>
              <a:rPr lang="es-CL" sz="2200" dirty="0" smtClean="0">
                <a:solidFill>
                  <a:srgbClr val="0000FF"/>
                </a:solidFill>
                <a:latin typeface="Times New Roman" panose="02020603050405020304" pitchFamily="18" charset="0"/>
                <a:cs typeface="Times New Roman" panose="02020603050405020304" pitchFamily="18" charset="0"/>
              </a:rPr>
              <a:t>&gt;&gt; No hay frustración si la red se puede subdividir en dos sub-redes  interpenetradas, A y B, y los spines de sub-red A (con spines </a:t>
            </a:r>
            <a:r>
              <a:rPr lang="en-US" sz="2200" dirty="0" smtClean="0">
                <a:solidFill>
                  <a:srgbClr val="0000FF"/>
                </a:solidFill>
                <a:sym typeface="Mathematica1" panose="05000502060100000001" pitchFamily="2" charset="2"/>
              </a:rPr>
              <a:t></a:t>
            </a:r>
            <a:r>
              <a:rPr lang="es-CL" sz="2200" dirty="0" smtClean="0">
                <a:solidFill>
                  <a:srgbClr val="0000FF"/>
                </a:solidFill>
                <a:latin typeface="Times New Roman" panose="02020603050405020304" pitchFamily="18" charset="0"/>
                <a:cs typeface="Times New Roman" panose="02020603050405020304" pitchFamily="18" charset="0"/>
              </a:rPr>
              <a:t>) sólo interactúan Antiferro (J &gt; 0) con los spines </a:t>
            </a:r>
            <a:r>
              <a:rPr lang="en-US" sz="2200" dirty="0">
                <a:solidFill>
                  <a:srgbClr val="0000FF"/>
                </a:solidFill>
                <a:sym typeface="Mathematica1" panose="05000502060100000001" pitchFamily="2" charset="2"/>
              </a:rPr>
              <a:t> </a:t>
            </a:r>
            <a:r>
              <a:rPr lang="es-CL" sz="2200" dirty="0" smtClean="0">
                <a:solidFill>
                  <a:srgbClr val="0000FF"/>
                </a:solidFill>
                <a:latin typeface="Times New Roman" panose="02020603050405020304" pitchFamily="18" charset="0"/>
                <a:cs typeface="Times New Roman" panose="02020603050405020304" pitchFamily="18" charset="0"/>
              </a:rPr>
              <a:t>de sub-red B. </a:t>
            </a:r>
          </a:p>
          <a:p>
            <a:endParaRPr lang="es-CL" sz="2200" dirty="0" smtClean="0">
              <a:solidFill>
                <a:srgbClr val="0000FF"/>
              </a:solidFill>
              <a:latin typeface="Times New Roman" panose="02020603050405020304" pitchFamily="18" charset="0"/>
              <a:cs typeface="Times New Roman" panose="02020603050405020304" pitchFamily="18" charset="0"/>
            </a:endParaRPr>
          </a:p>
          <a:p>
            <a:r>
              <a:rPr lang="es-CL" sz="2200" dirty="0" smtClean="0">
                <a:solidFill>
                  <a:srgbClr val="0000FF"/>
                </a:solidFill>
                <a:latin typeface="Times New Roman" panose="02020603050405020304" pitchFamily="18" charset="0"/>
                <a:cs typeface="Times New Roman" panose="02020603050405020304" pitchFamily="18" charset="0"/>
              </a:rPr>
              <a:t>&gt;&gt; Para interacciones puramente ferromagnéticas, no hay frustración.</a:t>
            </a:r>
          </a:p>
          <a:p>
            <a:endParaRPr lang="es-CL" sz="2200" dirty="0" smtClean="0">
              <a:solidFill>
                <a:srgbClr val="0000FF"/>
              </a:solidFill>
              <a:latin typeface="Times New Roman" panose="02020603050405020304" pitchFamily="18" charset="0"/>
              <a:cs typeface="Times New Roman" panose="02020603050405020304" pitchFamily="18" charset="0"/>
            </a:endParaRPr>
          </a:p>
          <a:p>
            <a:r>
              <a:rPr lang="es-CL" sz="2200" dirty="0" smtClean="0">
                <a:solidFill>
                  <a:srgbClr val="0000FF"/>
                </a:solidFill>
                <a:latin typeface="Times New Roman" panose="02020603050405020304" pitchFamily="18" charset="0"/>
                <a:cs typeface="Times New Roman" panose="02020603050405020304" pitchFamily="18" charset="0"/>
              </a:rPr>
              <a:t>&gt;&gt; En general, las autofunciones de estos sistemas magnéticos (descritos por el “Modelo de Heisenberg”), son muy complejas. Se exceptúan el estado base ferromagnético, y los casos puntuales que mostraremos en este seminario.</a:t>
            </a:r>
          </a:p>
        </p:txBody>
      </p:sp>
      <p:pic>
        <p:nvPicPr>
          <p:cNvPr id="2" name="Imagen 1"/>
          <p:cNvPicPr>
            <a:picLocks noChangeAspect="1"/>
          </p:cNvPicPr>
          <p:nvPr/>
        </p:nvPicPr>
        <p:blipFill>
          <a:blip r:embed="rId2"/>
          <a:stretch>
            <a:fillRect/>
          </a:stretch>
        </p:blipFill>
        <p:spPr>
          <a:xfrm>
            <a:off x="6028661" y="127591"/>
            <a:ext cx="5860929" cy="5986130"/>
          </a:xfrm>
          <a:prstGeom prst="rect">
            <a:avLst/>
          </a:prstGeom>
        </p:spPr>
      </p:pic>
    </p:spTree>
    <p:extLst>
      <p:ext uri="{BB962C8B-B14F-4D97-AF65-F5344CB8AC3E}">
        <p14:creationId xmlns:p14="http://schemas.microsoft.com/office/powerpoint/2010/main" val="156858221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 y="0"/>
            <a:ext cx="12025423" cy="984885"/>
          </a:xfrm>
          <a:prstGeom prst="rect">
            <a:avLst/>
          </a:prstGeom>
        </p:spPr>
        <p:txBody>
          <a:bodyPr wrap="square">
            <a:spAutoFit/>
          </a:bodyPr>
          <a:lstStyle/>
          <a:p>
            <a:r>
              <a:rPr lang="es-CL" dirty="0">
                <a:solidFill>
                  <a:srgbClr val="0000FF"/>
                </a:solidFill>
                <a:latin typeface="Times New Roman" panose="02020603050405020304" pitchFamily="18" charset="0"/>
                <a:cs typeface="Times New Roman" panose="02020603050405020304" pitchFamily="18" charset="0"/>
              </a:rPr>
              <a:t>Los primeros estados excitados del Ferromagneto también tienen una descripción más o menos simple, en término de “Magnones”;  pero estas </a:t>
            </a:r>
            <a:r>
              <a:rPr lang="es-CL" dirty="0" smtClean="0">
                <a:solidFill>
                  <a:srgbClr val="0000FF"/>
                </a:solidFill>
                <a:latin typeface="Times New Roman" panose="02020603050405020304" pitchFamily="18" charset="0"/>
                <a:cs typeface="Times New Roman" panose="02020603050405020304" pitchFamily="18" charset="0"/>
              </a:rPr>
              <a:t>excitaciones </a:t>
            </a:r>
            <a:r>
              <a:rPr lang="es-CL" dirty="0">
                <a:solidFill>
                  <a:srgbClr val="0000FF"/>
                </a:solidFill>
                <a:latin typeface="Times New Roman" panose="02020603050405020304" pitchFamily="18" charset="0"/>
                <a:cs typeface="Times New Roman" panose="02020603050405020304" pitchFamily="18" charset="0"/>
              </a:rPr>
              <a:t>interactúan entre sí, lo que complejizan los siguientes estados excitados. Destacamos </a:t>
            </a:r>
            <a:r>
              <a:rPr lang="es-CL" sz="2000" i="1" dirty="0">
                <a:solidFill>
                  <a:srgbClr val="B700FF"/>
                </a:solidFill>
                <a:latin typeface="Times New Roman" panose="02020603050405020304" pitchFamily="18" charset="0"/>
                <a:cs typeface="Times New Roman" panose="02020603050405020304" pitchFamily="18" charset="0"/>
              </a:rPr>
              <a:t>que no hay “Gap” entre el estado base y los primeros niveles excitados del Ferromagneto</a:t>
            </a:r>
            <a:r>
              <a:rPr lang="es-CL" sz="2000" i="1" dirty="0">
                <a:solidFill>
                  <a:srgbClr val="0000FF"/>
                </a:solidFill>
                <a:latin typeface="Times New Roman" panose="02020603050405020304" pitchFamily="18" charset="0"/>
                <a:cs typeface="Times New Roman" panose="02020603050405020304" pitchFamily="18" charset="0"/>
              </a:rPr>
              <a:t>.</a:t>
            </a:r>
          </a:p>
        </p:txBody>
      </p:sp>
      <p:sp>
        <p:nvSpPr>
          <p:cNvPr id="5" name="CuadroTexto 4"/>
          <p:cNvSpPr txBox="1"/>
          <p:nvPr/>
        </p:nvSpPr>
        <p:spPr>
          <a:xfrm>
            <a:off x="85060" y="984885"/>
            <a:ext cx="11674549" cy="1138773"/>
          </a:xfrm>
          <a:prstGeom prst="rect">
            <a:avLst/>
          </a:prstGeom>
          <a:noFill/>
        </p:spPr>
        <p:txBody>
          <a:bodyPr wrap="square" rtlCol="0">
            <a:spAutoFit/>
          </a:bodyPr>
          <a:lstStyle/>
          <a:p>
            <a:r>
              <a:rPr lang="es-CL" sz="2400" u="sng" dirty="0" smtClean="0">
                <a:solidFill>
                  <a:srgbClr val="0000FF"/>
                </a:solidFill>
                <a:latin typeface="Times New Roman" panose="02020603050405020304" pitchFamily="18" charset="0"/>
                <a:cs typeface="Times New Roman" panose="02020603050405020304" pitchFamily="18" charset="0"/>
              </a:rPr>
              <a:t>Sistemas Antiferromagnéticos-</a:t>
            </a:r>
          </a:p>
          <a:p>
            <a:r>
              <a:rPr lang="es-CL" sz="2000" dirty="0" smtClean="0">
                <a:solidFill>
                  <a:srgbClr val="0000FF"/>
                </a:solidFill>
                <a:latin typeface="Times New Roman" panose="02020603050405020304" pitchFamily="18" charset="0"/>
                <a:cs typeface="Times New Roman" panose="02020603050405020304" pitchFamily="18" charset="0"/>
              </a:rPr>
              <a:t>El estado base de un Antiferromagnético (con interacciones de intercambio </a:t>
            </a:r>
            <a:r>
              <a:rPr lang="es-CL" sz="2400" dirty="0">
                <a:solidFill>
                  <a:srgbClr val="0000FF"/>
                </a:solidFill>
                <a:latin typeface="Times New Roman" panose="02020603050405020304" pitchFamily="18" charset="0"/>
                <a:cs typeface="Times New Roman" panose="02020603050405020304" pitchFamily="18" charset="0"/>
              </a:rPr>
              <a:t>J</a:t>
            </a:r>
            <a:r>
              <a:rPr lang="es-CL" sz="2400" i="1" baseline="-25000" dirty="0">
                <a:solidFill>
                  <a:srgbClr val="0000FF"/>
                </a:solidFill>
                <a:latin typeface="Times New Roman" panose="02020603050405020304" pitchFamily="18" charset="0"/>
                <a:cs typeface="Times New Roman" panose="02020603050405020304" pitchFamily="18" charset="0"/>
              </a:rPr>
              <a:t> a b </a:t>
            </a:r>
            <a:r>
              <a:rPr lang="es-CL" sz="2000" dirty="0" smtClean="0">
                <a:solidFill>
                  <a:srgbClr val="0000FF"/>
                </a:solidFill>
                <a:latin typeface="Times New Roman" panose="02020603050405020304" pitchFamily="18" charset="0"/>
                <a:cs typeface="Times New Roman" panose="02020603050405020304" pitchFamily="18" charset="0"/>
              </a:rPr>
              <a:t>&gt; 0), usualmente es  mucho más complejo que el Ferromagneto. Como ejemplo mostremos el caso de un cuadrado, con Hamiltoniano</a:t>
            </a:r>
            <a:endParaRPr lang="es-CL" sz="2000" dirty="0"/>
          </a:p>
        </p:txBody>
      </p:sp>
      <p:pic>
        <p:nvPicPr>
          <p:cNvPr id="6" name="Imagen 5"/>
          <p:cNvPicPr>
            <a:picLocks noChangeAspect="1"/>
          </p:cNvPicPr>
          <p:nvPr/>
        </p:nvPicPr>
        <p:blipFill>
          <a:blip r:embed="rId2"/>
          <a:stretch>
            <a:fillRect/>
          </a:stretch>
        </p:blipFill>
        <p:spPr>
          <a:xfrm>
            <a:off x="177292" y="2123658"/>
            <a:ext cx="10348857" cy="693480"/>
          </a:xfrm>
          <a:prstGeom prst="rect">
            <a:avLst/>
          </a:prstGeom>
        </p:spPr>
      </p:pic>
      <p:pic>
        <p:nvPicPr>
          <p:cNvPr id="7" name="Imagen 6"/>
          <p:cNvPicPr>
            <a:picLocks noChangeAspect="1"/>
          </p:cNvPicPr>
          <p:nvPr/>
        </p:nvPicPr>
        <p:blipFill>
          <a:blip r:embed="rId3"/>
          <a:stretch>
            <a:fillRect/>
          </a:stretch>
        </p:blipFill>
        <p:spPr>
          <a:xfrm>
            <a:off x="9105893" y="3085778"/>
            <a:ext cx="2840511" cy="2869694"/>
          </a:xfrm>
          <a:prstGeom prst="rect">
            <a:avLst/>
          </a:prstGeom>
        </p:spPr>
      </p:pic>
      <p:pic>
        <p:nvPicPr>
          <p:cNvPr id="8" name="Imagen 7"/>
          <p:cNvPicPr>
            <a:picLocks noChangeAspect="1"/>
          </p:cNvPicPr>
          <p:nvPr/>
        </p:nvPicPr>
        <p:blipFill>
          <a:blip r:embed="rId4"/>
          <a:stretch>
            <a:fillRect/>
          </a:stretch>
        </p:blipFill>
        <p:spPr>
          <a:xfrm>
            <a:off x="177292" y="2895998"/>
            <a:ext cx="2796782" cy="541067"/>
          </a:xfrm>
          <a:prstGeom prst="rect">
            <a:avLst/>
          </a:prstGeom>
        </p:spPr>
      </p:pic>
      <p:pic>
        <p:nvPicPr>
          <p:cNvPr id="9" name="Imagen 8"/>
          <p:cNvPicPr>
            <a:picLocks noChangeAspect="1"/>
          </p:cNvPicPr>
          <p:nvPr/>
        </p:nvPicPr>
        <p:blipFill>
          <a:blip r:embed="rId5"/>
          <a:stretch>
            <a:fillRect/>
          </a:stretch>
        </p:blipFill>
        <p:spPr>
          <a:xfrm>
            <a:off x="177292" y="3574118"/>
            <a:ext cx="8754057" cy="819443"/>
          </a:xfrm>
          <a:prstGeom prst="rect">
            <a:avLst/>
          </a:prstGeom>
        </p:spPr>
      </p:pic>
      <p:pic>
        <p:nvPicPr>
          <p:cNvPr id="11" name="Imagen 10"/>
          <p:cNvPicPr>
            <a:picLocks noChangeAspect="1"/>
          </p:cNvPicPr>
          <p:nvPr/>
        </p:nvPicPr>
        <p:blipFill>
          <a:blip r:embed="rId6"/>
          <a:stretch>
            <a:fillRect/>
          </a:stretch>
        </p:blipFill>
        <p:spPr>
          <a:xfrm>
            <a:off x="85061" y="4520625"/>
            <a:ext cx="8941982" cy="684337"/>
          </a:xfrm>
          <a:prstGeom prst="rect">
            <a:avLst/>
          </a:prstGeom>
        </p:spPr>
      </p:pic>
      <p:sp>
        <p:nvSpPr>
          <p:cNvPr id="12" name="CuadroTexto 11"/>
          <p:cNvSpPr txBox="1"/>
          <p:nvPr/>
        </p:nvSpPr>
        <p:spPr>
          <a:xfrm>
            <a:off x="0" y="5344195"/>
            <a:ext cx="8931349" cy="1384995"/>
          </a:xfrm>
          <a:prstGeom prst="rect">
            <a:avLst/>
          </a:prstGeom>
          <a:noFill/>
        </p:spPr>
        <p:txBody>
          <a:bodyPr wrap="square" rtlCol="0">
            <a:spAutoFit/>
          </a:bodyPr>
          <a:lstStyle/>
          <a:p>
            <a:r>
              <a:rPr lang="es-CL" sz="2200" dirty="0">
                <a:solidFill>
                  <a:srgbClr val="0000FF"/>
                </a:solidFill>
                <a:latin typeface="Times New Roman" panose="02020603050405020304" pitchFamily="18" charset="0"/>
                <a:cs typeface="Times New Roman" panose="02020603050405020304" pitchFamily="18" charset="0"/>
              </a:rPr>
              <a:t>La función de estado asociada se obtiene usando los coeficientes de Clebsh-Gordan para acoplar los spines individuales acorde a los números cuánticos  S, S</a:t>
            </a:r>
            <a:r>
              <a:rPr lang="es-CL" sz="2200" baseline="-25000" dirty="0">
                <a:solidFill>
                  <a:srgbClr val="0000FF"/>
                </a:solidFill>
                <a:latin typeface="Times New Roman" panose="02020603050405020304" pitchFamily="18" charset="0"/>
                <a:cs typeface="Times New Roman" panose="02020603050405020304" pitchFamily="18" charset="0"/>
              </a:rPr>
              <a:t> 13</a:t>
            </a:r>
            <a:r>
              <a:rPr lang="es-CL" sz="2200" dirty="0">
                <a:solidFill>
                  <a:srgbClr val="0000FF"/>
                </a:solidFill>
                <a:latin typeface="Times New Roman" panose="02020603050405020304" pitchFamily="18" charset="0"/>
                <a:cs typeface="Times New Roman" panose="02020603050405020304" pitchFamily="18" charset="0"/>
              </a:rPr>
              <a:t>, S</a:t>
            </a:r>
            <a:r>
              <a:rPr lang="es-CL" sz="2200" baseline="-25000" dirty="0">
                <a:solidFill>
                  <a:srgbClr val="0000FF"/>
                </a:solidFill>
                <a:latin typeface="Times New Roman" panose="02020603050405020304" pitchFamily="18" charset="0"/>
                <a:cs typeface="Times New Roman" panose="02020603050405020304" pitchFamily="18" charset="0"/>
              </a:rPr>
              <a:t> 24 </a:t>
            </a:r>
            <a:r>
              <a:rPr lang="es-CL" sz="2000" dirty="0">
                <a:solidFill>
                  <a:srgbClr val="0000FF"/>
                </a:solidFill>
                <a:latin typeface="Times New Roman" panose="02020603050405020304" pitchFamily="18" charset="0"/>
                <a:cs typeface="Times New Roman" panose="02020603050405020304" pitchFamily="18" charset="0"/>
              </a:rPr>
              <a:t>:</a:t>
            </a:r>
          </a:p>
          <a:p>
            <a:endParaRPr lang="es-C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63353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63878" y="1080975"/>
            <a:ext cx="9899238" cy="2080440"/>
          </a:xfrm>
          <a:prstGeom prst="rect">
            <a:avLst/>
          </a:prstGeom>
        </p:spPr>
      </p:pic>
      <p:sp>
        <p:nvSpPr>
          <p:cNvPr id="5" name="Rectángulo 4"/>
          <p:cNvSpPr/>
          <p:nvPr/>
        </p:nvSpPr>
        <p:spPr>
          <a:xfrm>
            <a:off x="263878" y="269360"/>
            <a:ext cx="8880122" cy="707886"/>
          </a:xfrm>
          <a:prstGeom prst="rect">
            <a:avLst/>
          </a:prstGeom>
        </p:spPr>
        <p:txBody>
          <a:bodyPr wrap="square">
            <a:spAutoFit/>
          </a:bodyPr>
          <a:lstStyle/>
          <a:p>
            <a:r>
              <a:rPr lang="es-CL" sz="2000" dirty="0">
                <a:solidFill>
                  <a:srgbClr val="0000FF"/>
                </a:solidFill>
                <a:latin typeface="Times New Roman" panose="02020603050405020304" pitchFamily="18" charset="0"/>
                <a:cs typeface="Times New Roman" panose="02020603050405020304" pitchFamily="18" charset="0"/>
              </a:rPr>
              <a:t>La función de estado asociada se obtiene usando los coeficientes de Clebsh-Gordan para acoplar los spines individuales acorde a los números cuánticos  S, S</a:t>
            </a:r>
            <a:r>
              <a:rPr lang="es-CL" sz="2000" baseline="-25000" dirty="0">
                <a:solidFill>
                  <a:srgbClr val="0000FF"/>
                </a:solidFill>
                <a:latin typeface="Times New Roman" panose="02020603050405020304" pitchFamily="18" charset="0"/>
                <a:cs typeface="Times New Roman" panose="02020603050405020304" pitchFamily="18" charset="0"/>
              </a:rPr>
              <a:t> 13</a:t>
            </a:r>
            <a:r>
              <a:rPr lang="es-CL" sz="2000" dirty="0">
                <a:solidFill>
                  <a:srgbClr val="0000FF"/>
                </a:solidFill>
                <a:latin typeface="Times New Roman" panose="02020603050405020304" pitchFamily="18" charset="0"/>
                <a:cs typeface="Times New Roman" panose="02020603050405020304" pitchFamily="18" charset="0"/>
              </a:rPr>
              <a:t>, S</a:t>
            </a:r>
            <a:r>
              <a:rPr lang="es-CL" sz="2000" baseline="-25000" dirty="0">
                <a:solidFill>
                  <a:srgbClr val="0000FF"/>
                </a:solidFill>
                <a:latin typeface="Times New Roman" panose="02020603050405020304" pitchFamily="18" charset="0"/>
                <a:cs typeface="Times New Roman" panose="02020603050405020304" pitchFamily="18" charset="0"/>
              </a:rPr>
              <a:t> 24 </a:t>
            </a:r>
            <a:r>
              <a:rPr lang="es-CL" sz="2000" dirty="0">
                <a:solidFill>
                  <a:srgbClr val="0000FF"/>
                </a:solidFill>
                <a:latin typeface="Times New Roman" panose="02020603050405020304" pitchFamily="18" charset="0"/>
                <a:cs typeface="Times New Roman" panose="02020603050405020304" pitchFamily="18" charset="0"/>
              </a:rPr>
              <a:t>:</a:t>
            </a:r>
          </a:p>
        </p:txBody>
      </p:sp>
      <p:sp>
        <p:nvSpPr>
          <p:cNvPr id="6" name="Rectángulo 5"/>
          <p:cNvSpPr/>
          <p:nvPr/>
        </p:nvSpPr>
        <p:spPr>
          <a:xfrm>
            <a:off x="263878" y="3274486"/>
            <a:ext cx="11336243" cy="1015663"/>
          </a:xfrm>
          <a:prstGeom prst="rect">
            <a:avLst/>
          </a:prstGeom>
        </p:spPr>
        <p:txBody>
          <a:bodyPr wrap="square">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Las autofunciones del modelo de Heisenberg para mayor número de spines, N,  van tomando formas cada vez más complejas, con el número de contribuciones creciendo de un modo exponencial  con N. Como antes dicho, sólo en un número puntual de casos hay soluciones “compactas”.</a:t>
            </a:r>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2" name="CuadroTexto 1"/>
          <p:cNvSpPr txBox="1"/>
          <p:nvPr/>
        </p:nvSpPr>
        <p:spPr>
          <a:xfrm>
            <a:off x="146920" y="4159987"/>
            <a:ext cx="11602057" cy="2123658"/>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Como ejemplos de sistemas magnéticos con autofunciones compactas, mencionemos: </a:t>
            </a:r>
          </a:p>
          <a:p>
            <a:r>
              <a:rPr lang="es-CL" sz="2400" dirty="0" smtClean="0">
                <a:solidFill>
                  <a:srgbClr val="0000FF"/>
                </a:solidFill>
                <a:latin typeface="Times New Roman" panose="02020603050405020304" pitchFamily="18" charset="0"/>
                <a:cs typeface="Times New Roman" panose="02020603050405020304" pitchFamily="18" charset="0"/>
              </a:rPr>
              <a:t>(A) </a:t>
            </a:r>
            <a:r>
              <a:rPr lang="es-CL" sz="2400" u="sng" dirty="0" smtClean="0">
                <a:solidFill>
                  <a:srgbClr val="0000FF"/>
                </a:solidFill>
                <a:latin typeface="Times New Roman" panose="02020603050405020304" pitchFamily="18" charset="0"/>
                <a:cs typeface="Times New Roman" panose="02020603050405020304" pitchFamily="18" charset="0"/>
              </a:rPr>
              <a:t>El Modelo de Majumdar-Ghosh</a:t>
            </a:r>
            <a:r>
              <a:rPr lang="es-CL" sz="2000" dirty="0" smtClean="0">
                <a:solidFill>
                  <a:srgbClr val="0000FF"/>
                </a:solidFill>
                <a:latin typeface="Times New Roman" panose="02020603050405020304" pitchFamily="18" charset="0"/>
                <a:cs typeface="Times New Roman" panose="02020603050405020304" pitchFamily="18" charset="0"/>
              </a:rPr>
              <a:t>, con interacciones Antiferro frustradas, al darse estructuras triangulares en los enlaces. Allí hay degeneración 2 para el estado base.</a:t>
            </a:r>
          </a:p>
          <a:p>
            <a:r>
              <a:rPr lang="es-CL" sz="2400" dirty="0" smtClean="0">
                <a:solidFill>
                  <a:srgbClr val="0000FF"/>
                </a:solidFill>
                <a:latin typeface="Times New Roman" panose="02020603050405020304" pitchFamily="18" charset="0"/>
                <a:cs typeface="Times New Roman" panose="02020603050405020304" pitchFamily="18" charset="0"/>
              </a:rPr>
              <a:t>(B) </a:t>
            </a:r>
            <a:r>
              <a:rPr lang="es-CL" sz="2400" u="sng" dirty="0" smtClean="0">
                <a:solidFill>
                  <a:srgbClr val="0000FF"/>
                </a:solidFill>
                <a:latin typeface="Times New Roman" panose="02020603050405020304" pitchFamily="18" charset="0"/>
                <a:cs typeface="Times New Roman" panose="02020603050405020304" pitchFamily="18" charset="0"/>
              </a:rPr>
              <a:t>El Modelo de Shastry-Sutherland</a:t>
            </a:r>
            <a:r>
              <a:rPr lang="es-CL" sz="2400" dirty="0" smtClean="0">
                <a:solidFill>
                  <a:srgbClr val="0000FF"/>
                </a:solidFill>
                <a:latin typeface="Times New Roman" panose="02020603050405020304" pitchFamily="18" charset="0"/>
                <a:cs typeface="Times New Roman" panose="02020603050405020304" pitchFamily="18" charset="0"/>
              </a:rPr>
              <a:t>.</a:t>
            </a:r>
          </a:p>
          <a:p>
            <a:r>
              <a:rPr lang="es-CL" sz="2400" dirty="0" smtClean="0">
                <a:solidFill>
                  <a:srgbClr val="0000FF"/>
                </a:solidFill>
                <a:latin typeface="Times New Roman" panose="02020603050405020304" pitchFamily="18" charset="0"/>
                <a:cs typeface="Times New Roman" panose="02020603050405020304" pitchFamily="18" charset="0"/>
              </a:rPr>
              <a:t>(C) </a:t>
            </a:r>
            <a:r>
              <a:rPr lang="es-CL" sz="2400" u="sng" dirty="0" smtClean="0">
                <a:solidFill>
                  <a:srgbClr val="0000FF"/>
                </a:solidFill>
                <a:latin typeface="Times New Roman" panose="02020603050405020304" pitchFamily="18" charset="0"/>
                <a:cs typeface="Times New Roman" panose="02020603050405020304" pitchFamily="18" charset="0"/>
              </a:rPr>
              <a:t>Sistemas tipo “Dímero-Conector</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000" dirty="0" smtClean="0">
                <a:solidFill>
                  <a:srgbClr val="0000FF"/>
                </a:solidFill>
                <a:latin typeface="Times New Roman" panose="02020603050405020304" pitchFamily="18" charset="0"/>
                <a:cs typeface="Times New Roman" panose="02020603050405020304" pitchFamily="18" charset="0"/>
              </a:rPr>
              <a:t>y generalizaciones del mismo.</a:t>
            </a:r>
          </a:p>
          <a:p>
            <a:r>
              <a:rPr lang="es-CL" sz="2000" dirty="0" smtClean="0">
                <a:solidFill>
                  <a:srgbClr val="0000FF"/>
                </a:solidFill>
                <a:latin typeface="Times New Roman" panose="02020603050405020304" pitchFamily="18" charset="0"/>
                <a:cs typeface="Times New Roman" panose="02020603050405020304" pitchFamily="18" charset="0"/>
              </a:rPr>
              <a:t>Empezaremos analizando el modelo de Majumdar-Ghosh:</a:t>
            </a:r>
          </a:p>
        </p:txBody>
      </p:sp>
    </p:spTree>
    <p:extLst>
      <p:ext uri="{BB962C8B-B14F-4D97-AF65-F5344CB8AC3E}">
        <p14:creationId xmlns:p14="http://schemas.microsoft.com/office/powerpoint/2010/main" val="12459715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stretch>
            <a:fillRect/>
          </a:stretch>
        </p:blipFill>
        <p:spPr>
          <a:xfrm>
            <a:off x="205264" y="138707"/>
            <a:ext cx="10890317" cy="1383262"/>
          </a:xfrm>
          <a:prstGeom prst="rect">
            <a:avLst/>
          </a:prstGeom>
        </p:spPr>
      </p:pic>
      <p:sp>
        <p:nvSpPr>
          <p:cNvPr id="9" name="CuadroTexto 8"/>
          <p:cNvSpPr txBox="1"/>
          <p:nvPr/>
        </p:nvSpPr>
        <p:spPr>
          <a:xfrm>
            <a:off x="83215" y="1532931"/>
            <a:ext cx="11979349" cy="40011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Se </a:t>
            </a:r>
            <a:r>
              <a:rPr lang="es-CL" sz="2000" dirty="0">
                <a:solidFill>
                  <a:srgbClr val="0000FF"/>
                </a:solidFill>
                <a:latin typeface="Times New Roman" panose="02020603050405020304" pitchFamily="18" charset="0"/>
                <a:cs typeface="Times New Roman" panose="02020603050405020304" pitchFamily="18" charset="0"/>
              </a:rPr>
              <a:t>consideran spines </a:t>
            </a:r>
            <a:r>
              <a:rPr lang="es-CL" sz="2000" i="1" dirty="0">
                <a:solidFill>
                  <a:srgbClr val="0000FF"/>
                </a:solidFill>
                <a:latin typeface="Times New Roman" panose="02020603050405020304" pitchFamily="18" charset="0"/>
                <a:cs typeface="Times New Roman" panose="02020603050405020304" pitchFamily="18" charset="0"/>
              </a:rPr>
              <a:t>S</a:t>
            </a:r>
            <a:r>
              <a:rPr lang="es-CL" sz="2000" i="1" baseline="-25000" dirty="0">
                <a:solidFill>
                  <a:srgbClr val="0000FF"/>
                </a:solidFill>
                <a:latin typeface="Times New Roman" panose="02020603050405020304" pitchFamily="18" charset="0"/>
                <a:cs typeface="Times New Roman" panose="02020603050405020304" pitchFamily="18" charset="0"/>
              </a:rPr>
              <a:t> n </a:t>
            </a:r>
            <a:r>
              <a:rPr lang="es-CL" sz="2000" dirty="0">
                <a:solidFill>
                  <a:srgbClr val="0000FF"/>
                </a:solidFill>
                <a:latin typeface="Times New Roman" panose="02020603050405020304" pitchFamily="18" charset="0"/>
                <a:cs typeface="Times New Roman" panose="02020603050405020304" pitchFamily="18" charset="0"/>
              </a:rPr>
              <a:t>=1</a:t>
            </a:r>
            <a:r>
              <a:rPr lang="en-US" sz="20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000" dirty="0">
                <a:solidFill>
                  <a:srgbClr val="0000FF"/>
                </a:solidFill>
                <a:latin typeface="Times New Roman" panose="02020603050405020304" pitchFamily="18" charset="0"/>
                <a:cs typeface="Times New Roman" panose="02020603050405020304" pitchFamily="18" charset="0"/>
              </a:rPr>
              <a:t>2; se omiten Ctes. en última </a:t>
            </a:r>
            <a:r>
              <a:rPr lang="es-CL" sz="2000" dirty="0" smtClean="0">
                <a:solidFill>
                  <a:srgbClr val="0000FF"/>
                </a:solidFill>
                <a:latin typeface="Times New Roman" panose="02020603050405020304" pitchFamily="18" charset="0"/>
                <a:cs typeface="Times New Roman" panose="02020603050405020304" pitchFamily="18" charset="0"/>
              </a:rPr>
              <a:t>igualdad.</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13" name="Imagen 12"/>
          <p:cNvPicPr>
            <a:picLocks noChangeAspect="1"/>
          </p:cNvPicPr>
          <p:nvPr/>
        </p:nvPicPr>
        <p:blipFill>
          <a:blip r:embed="rId3"/>
          <a:stretch>
            <a:fillRect/>
          </a:stretch>
        </p:blipFill>
        <p:spPr>
          <a:xfrm>
            <a:off x="95671" y="2714505"/>
            <a:ext cx="3660623" cy="741633"/>
          </a:xfrm>
          <a:prstGeom prst="rect">
            <a:avLst/>
          </a:prstGeom>
        </p:spPr>
      </p:pic>
      <p:pic>
        <p:nvPicPr>
          <p:cNvPr id="20" name="Imagen 19"/>
          <p:cNvPicPr>
            <a:picLocks noChangeAspect="1"/>
          </p:cNvPicPr>
          <p:nvPr/>
        </p:nvPicPr>
        <p:blipFill>
          <a:blip r:embed="rId4"/>
          <a:stretch>
            <a:fillRect/>
          </a:stretch>
        </p:blipFill>
        <p:spPr>
          <a:xfrm>
            <a:off x="-1" y="3477169"/>
            <a:ext cx="12145780" cy="1096190"/>
          </a:xfrm>
          <a:prstGeom prst="rect">
            <a:avLst/>
          </a:prstGeom>
        </p:spPr>
      </p:pic>
      <p:pic>
        <p:nvPicPr>
          <p:cNvPr id="21" name="Imagen 20"/>
          <p:cNvPicPr>
            <a:picLocks noChangeAspect="1"/>
          </p:cNvPicPr>
          <p:nvPr/>
        </p:nvPicPr>
        <p:blipFill>
          <a:blip r:embed="rId5"/>
          <a:stretch>
            <a:fillRect/>
          </a:stretch>
        </p:blipFill>
        <p:spPr>
          <a:xfrm>
            <a:off x="83214" y="1989324"/>
            <a:ext cx="8506127" cy="714655"/>
          </a:xfrm>
          <a:prstGeom prst="rect">
            <a:avLst/>
          </a:prstGeom>
        </p:spPr>
      </p:pic>
      <p:pic>
        <p:nvPicPr>
          <p:cNvPr id="22" name="Imagen 21"/>
          <p:cNvPicPr>
            <a:picLocks noChangeAspect="1"/>
          </p:cNvPicPr>
          <p:nvPr/>
        </p:nvPicPr>
        <p:blipFill>
          <a:blip r:embed="rId6"/>
          <a:stretch>
            <a:fillRect/>
          </a:stretch>
        </p:blipFill>
        <p:spPr>
          <a:xfrm>
            <a:off x="-1" y="4592260"/>
            <a:ext cx="11544628" cy="762563"/>
          </a:xfrm>
          <a:prstGeom prst="rect">
            <a:avLst/>
          </a:prstGeom>
        </p:spPr>
      </p:pic>
      <p:pic>
        <p:nvPicPr>
          <p:cNvPr id="23" name="Imagen 22"/>
          <p:cNvPicPr>
            <a:picLocks noChangeAspect="1"/>
          </p:cNvPicPr>
          <p:nvPr/>
        </p:nvPicPr>
        <p:blipFill>
          <a:blip r:embed="rId7"/>
          <a:stretch>
            <a:fillRect/>
          </a:stretch>
        </p:blipFill>
        <p:spPr>
          <a:xfrm>
            <a:off x="95670" y="5512981"/>
            <a:ext cx="10817669" cy="1142999"/>
          </a:xfrm>
          <a:prstGeom prst="rect">
            <a:avLst/>
          </a:prstGeom>
        </p:spPr>
      </p:pic>
      <p:sp>
        <p:nvSpPr>
          <p:cNvPr id="2" name="CuadroTexto 1"/>
          <p:cNvSpPr txBox="1"/>
          <p:nvPr/>
        </p:nvSpPr>
        <p:spPr>
          <a:xfrm>
            <a:off x="8589342" y="3013050"/>
            <a:ext cx="1849156" cy="400110"/>
          </a:xfrm>
          <a:prstGeom prst="rect">
            <a:avLst/>
          </a:prstGeom>
          <a:noFill/>
        </p:spPr>
        <p:txBody>
          <a:bodyPr wrap="square" rtlCol="0">
            <a:spAutoFit/>
          </a:bodyPr>
          <a:lstStyle/>
          <a:p>
            <a:r>
              <a:rPr lang="es-CL" sz="2000" dirty="0" smtClean="0">
                <a:solidFill>
                  <a:srgbClr val="0000FF"/>
                </a:solidFill>
                <a:latin typeface="Times New Roman" panose="02020603050405020304" pitchFamily="18" charset="0"/>
                <a:cs typeface="Times New Roman" panose="02020603050405020304" pitchFamily="18" charset="0"/>
              </a:rPr>
              <a:t>Ahora tenemos</a:t>
            </a:r>
            <a:endParaRPr lang="es-CL" sz="2000" dirty="0">
              <a:solidFill>
                <a:srgbClr val="0000FF"/>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8"/>
          <a:stretch>
            <a:fillRect/>
          </a:stretch>
        </p:blipFill>
        <p:spPr>
          <a:xfrm>
            <a:off x="3817464" y="2759714"/>
            <a:ext cx="4771878" cy="653446"/>
          </a:xfrm>
          <a:prstGeom prst="rect">
            <a:avLst/>
          </a:prstGeom>
        </p:spPr>
      </p:pic>
    </p:spTree>
    <p:extLst>
      <p:ext uri="{BB962C8B-B14F-4D97-AF65-F5344CB8AC3E}">
        <p14:creationId xmlns:p14="http://schemas.microsoft.com/office/powerpoint/2010/main" val="140439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7721" y="1052861"/>
            <a:ext cx="11027096" cy="5075360"/>
          </a:xfrm>
          <a:prstGeom prst="rect">
            <a:avLst/>
          </a:prstGeom>
        </p:spPr>
      </p:pic>
      <p:sp>
        <p:nvSpPr>
          <p:cNvPr id="6" name="CuadroTexto 5"/>
          <p:cNvSpPr txBox="1"/>
          <p:nvPr/>
        </p:nvSpPr>
        <p:spPr>
          <a:xfrm>
            <a:off x="17721" y="6146444"/>
            <a:ext cx="11908465" cy="430887"/>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El caso Majumdar-Ghosh representa la “máxima frustración”  antiferromagnética en Dim. 1</a:t>
            </a:r>
            <a:r>
              <a:rPr lang="es-CL" dirty="0" smtClean="0">
                <a:solidFill>
                  <a:srgbClr val="0000FF"/>
                </a:solidFill>
                <a:latin typeface="Times New Roman" panose="02020603050405020304" pitchFamily="18" charset="0"/>
                <a:cs typeface="Times New Roman" panose="02020603050405020304" pitchFamily="18" charset="0"/>
              </a:rPr>
              <a:t> </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0" y="79087"/>
            <a:ext cx="12080282" cy="955552"/>
          </a:xfrm>
          <a:prstGeom prst="rect">
            <a:avLst/>
          </a:prstGeom>
        </p:spPr>
      </p:pic>
    </p:spTree>
    <p:extLst>
      <p:ext uri="{BB962C8B-B14F-4D97-AF65-F5344CB8AC3E}">
        <p14:creationId xmlns:p14="http://schemas.microsoft.com/office/powerpoint/2010/main" val="35323386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8272130" y="42390"/>
            <a:ext cx="3561907" cy="3245121"/>
          </a:xfrm>
          <a:prstGeom prst="rect">
            <a:avLst/>
          </a:prstGeom>
        </p:spPr>
      </p:pic>
      <p:sp>
        <p:nvSpPr>
          <p:cNvPr id="6" name="CuadroTexto 5"/>
          <p:cNvSpPr txBox="1"/>
          <p:nvPr/>
        </p:nvSpPr>
        <p:spPr>
          <a:xfrm>
            <a:off x="180753" y="124996"/>
            <a:ext cx="7963787" cy="2985433"/>
          </a:xfrm>
          <a:prstGeom prst="rect">
            <a:avLst/>
          </a:prstGeom>
          <a:noFill/>
        </p:spPr>
        <p:txBody>
          <a:bodyPr wrap="square" rtlCol="0">
            <a:spAutoFit/>
          </a:bodyPr>
          <a:lstStyle/>
          <a:p>
            <a:r>
              <a:rPr lang="es-CL" sz="2400" dirty="0" smtClean="0">
                <a:solidFill>
                  <a:srgbClr val="0000FF"/>
                </a:solidFill>
                <a:latin typeface="Times New Roman" panose="02020603050405020304" pitchFamily="18" charset="0"/>
                <a:cs typeface="Times New Roman" panose="02020603050405020304" pitchFamily="18" charset="0"/>
              </a:rPr>
              <a:t>Notemos que un triángulo de 3 interacciones de intercambio Antiferromagnéticas posee frustración.  Lo mismo ocurre con un triángulo de dos interacciones Ferro y una Antiferromagnética. No hay frustración en triángulo con dos interacciones Antiferro y una Ferromagnética. </a:t>
            </a:r>
          </a:p>
          <a:p>
            <a:r>
              <a:rPr lang="es-CL" sz="2400" dirty="0" smtClean="0">
                <a:solidFill>
                  <a:srgbClr val="0000FF"/>
                </a:solidFill>
                <a:latin typeface="Times New Roman" panose="02020603050405020304" pitchFamily="18" charset="0"/>
                <a:cs typeface="Times New Roman" panose="02020603050405020304" pitchFamily="18" charset="0"/>
              </a:rPr>
              <a:t>Así, el modelo de Majumdar-Ghosh, con </a:t>
            </a:r>
            <a:r>
              <a:rPr lang="es-CL" sz="2400" dirty="0"/>
              <a:t> </a:t>
            </a:r>
            <a:r>
              <a:rPr lang="es-CL" sz="2400" dirty="0">
                <a:solidFill>
                  <a:srgbClr val="0000FF"/>
                </a:solidFill>
                <a:latin typeface="Times New Roman" panose="02020603050405020304" pitchFamily="18" charset="0"/>
                <a:cs typeface="Times New Roman" panose="02020603050405020304" pitchFamily="18" charset="0"/>
              </a:rPr>
              <a:t>J</a:t>
            </a:r>
            <a:r>
              <a:rPr lang="es-CL" sz="2400" baseline="-25000" dirty="0">
                <a:solidFill>
                  <a:srgbClr val="0000FF"/>
                </a:solidFill>
                <a:latin typeface="Times New Roman" panose="02020603050405020304" pitchFamily="18" charset="0"/>
                <a:cs typeface="Times New Roman" panose="02020603050405020304" pitchFamily="18" charset="0"/>
              </a:rPr>
              <a:t>1</a:t>
            </a:r>
            <a:r>
              <a:rPr lang="es-CL" sz="2400" dirty="0">
                <a:solidFill>
                  <a:srgbClr val="0000FF"/>
                </a:solidFill>
                <a:latin typeface="Times New Roman" panose="02020603050405020304" pitchFamily="18" charset="0"/>
                <a:cs typeface="Times New Roman" panose="02020603050405020304" pitchFamily="18" charset="0"/>
              </a:rPr>
              <a:t> = 2 J</a:t>
            </a:r>
            <a:r>
              <a:rPr lang="es-CL" sz="2400" baseline="-25000" dirty="0">
                <a:solidFill>
                  <a:srgbClr val="0000FF"/>
                </a:solidFill>
                <a:latin typeface="Times New Roman" panose="02020603050405020304" pitchFamily="18" charset="0"/>
                <a:cs typeface="Times New Roman" panose="02020603050405020304" pitchFamily="18" charset="0"/>
              </a:rPr>
              <a:t>2</a:t>
            </a:r>
            <a:r>
              <a:rPr lang="es-CL" sz="2400" dirty="0">
                <a:solidFill>
                  <a:srgbClr val="0000FF"/>
                </a:solidFill>
                <a:latin typeface="Times New Roman" panose="02020603050405020304" pitchFamily="18" charset="0"/>
                <a:cs typeface="Times New Roman" panose="02020603050405020304" pitchFamily="18" charset="0"/>
              </a:rPr>
              <a:t> &gt; </a:t>
            </a:r>
            <a:r>
              <a:rPr lang="es-CL" sz="2400" dirty="0" smtClean="0">
                <a:solidFill>
                  <a:srgbClr val="0000FF"/>
                </a:solidFill>
                <a:latin typeface="Times New Roman" panose="02020603050405020304" pitchFamily="18" charset="0"/>
                <a:cs typeface="Times New Roman" panose="02020603050405020304" pitchFamily="18" charset="0"/>
              </a:rPr>
              <a:t>0  posee frustración, lo que (parcialmente) explica su conducta peculiar.</a:t>
            </a:r>
            <a:endParaRPr lang="es-CL" sz="2400" dirty="0">
              <a:solidFill>
                <a:srgbClr val="0000FF"/>
              </a:solidFill>
              <a:latin typeface="Times New Roman" panose="02020603050405020304" pitchFamily="18" charset="0"/>
              <a:cs typeface="Times New Roman" panose="02020603050405020304" pitchFamily="18" charset="0"/>
            </a:endParaRPr>
          </a:p>
          <a:p>
            <a:endParaRPr lang="es-CL" sz="2000" dirty="0">
              <a:solidFill>
                <a:srgbClr val="0000FF"/>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180753" y="2817549"/>
            <a:ext cx="7899992" cy="369332"/>
          </a:xfrm>
          <a:prstGeom prst="rect">
            <a:avLst/>
          </a:prstGeom>
          <a:noFill/>
        </p:spPr>
        <p:txBody>
          <a:bodyPr wrap="square" rtlCol="0">
            <a:spAutoFit/>
          </a:bodyPr>
          <a:lstStyle/>
          <a:p>
            <a:r>
              <a:rPr lang="es-CL" dirty="0" smtClean="0">
                <a:solidFill>
                  <a:srgbClr val="B700FF"/>
                </a:solidFill>
              </a:rPr>
              <a:t>*******************************************************************</a:t>
            </a:r>
            <a:endParaRPr lang="es-CL" dirty="0">
              <a:solidFill>
                <a:srgbClr val="B700FF"/>
              </a:solidFill>
            </a:endParaRPr>
          </a:p>
        </p:txBody>
      </p:sp>
      <p:sp>
        <p:nvSpPr>
          <p:cNvPr id="8" name="CuadroTexto 7"/>
          <p:cNvSpPr txBox="1"/>
          <p:nvPr/>
        </p:nvSpPr>
        <p:spPr>
          <a:xfrm>
            <a:off x="116957" y="3002215"/>
            <a:ext cx="11823405" cy="523220"/>
          </a:xfrm>
          <a:prstGeom prst="rect">
            <a:avLst/>
          </a:prstGeom>
          <a:noFill/>
        </p:spPr>
        <p:txBody>
          <a:bodyPr wrap="square" rtlCol="0">
            <a:spAutoFit/>
          </a:bodyPr>
          <a:lstStyle/>
          <a:p>
            <a:r>
              <a:rPr lang="es-CL" sz="2800" u="sng" dirty="0" smtClean="0">
                <a:solidFill>
                  <a:srgbClr val="0000FF"/>
                </a:solidFill>
                <a:latin typeface="Times New Roman" panose="02020603050405020304" pitchFamily="18" charset="0"/>
                <a:cs typeface="Times New Roman" panose="02020603050405020304" pitchFamily="18" charset="0"/>
              </a:rPr>
              <a:t>Sistema Dímero-Conector</a:t>
            </a:r>
            <a:r>
              <a:rPr lang="es-CL" dirty="0" smtClean="0">
                <a:solidFill>
                  <a:srgbClr val="0000FF"/>
                </a:solidFill>
                <a:latin typeface="Times New Roman" panose="02020603050405020304" pitchFamily="18" charset="0"/>
                <a:cs typeface="Times New Roman" panose="02020603050405020304" pitchFamily="18" charset="0"/>
              </a:rPr>
              <a:t>:</a:t>
            </a:r>
            <a:endParaRPr lang="es-CL" dirty="0">
              <a:solidFill>
                <a:srgbClr val="0000FF"/>
              </a:solidFill>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3"/>
          <a:stretch>
            <a:fillRect/>
          </a:stretch>
        </p:blipFill>
        <p:spPr>
          <a:xfrm>
            <a:off x="4199859" y="3131480"/>
            <a:ext cx="7870961" cy="3650068"/>
          </a:xfrm>
          <a:prstGeom prst="rect">
            <a:avLst/>
          </a:prstGeom>
        </p:spPr>
      </p:pic>
      <p:sp>
        <p:nvSpPr>
          <p:cNvPr id="10" name="CuadroTexto 9"/>
          <p:cNvSpPr txBox="1"/>
          <p:nvPr/>
        </p:nvSpPr>
        <p:spPr>
          <a:xfrm>
            <a:off x="180753" y="3525435"/>
            <a:ext cx="4019106" cy="3262432"/>
          </a:xfrm>
          <a:prstGeom prst="rect">
            <a:avLst/>
          </a:prstGeom>
          <a:noFill/>
        </p:spPr>
        <p:txBody>
          <a:bodyPr wrap="square" rtlCol="0">
            <a:spAutoFit/>
          </a:bodyPr>
          <a:lstStyle/>
          <a:p>
            <a:r>
              <a:rPr lang="es-CL" sz="2200" dirty="0" smtClean="0">
                <a:solidFill>
                  <a:srgbClr val="0000FF"/>
                </a:solidFill>
                <a:latin typeface="Times New Roman" panose="02020603050405020304" pitchFamily="18" charset="0"/>
                <a:cs typeface="Times New Roman" panose="02020603050405020304" pitchFamily="18" charset="0"/>
              </a:rPr>
              <a:t>La figura adjunta ilustra el sistema magnético a considerar, formado por moléculas magnéticas de dos spines de igual magnitud, </a:t>
            </a:r>
            <a:r>
              <a:rPr lang="en-US" sz="26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n-US" sz="2400" dirty="0">
                <a:solidFill>
                  <a:srgbClr val="0000FF"/>
                </a:solidFill>
                <a:latin typeface="Times New Roman" panose="02020603050405020304" pitchFamily="18" charset="0"/>
                <a:cs typeface="Times New Roman" panose="02020603050405020304" pitchFamily="18" charset="0"/>
                <a:sym typeface="Mathematica1" panose="05000502060100000001" pitchFamily="2" charset="2"/>
              </a:rPr>
              <a:t></a:t>
            </a:r>
            <a:r>
              <a:rPr lang="es-CL" sz="2400" dirty="0" smtClean="0">
                <a:solidFill>
                  <a:srgbClr val="0000FF"/>
                </a:solidFill>
                <a:latin typeface="Times New Roman" panose="02020603050405020304" pitchFamily="18" charset="0"/>
                <a:cs typeface="Times New Roman" panose="02020603050405020304" pitchFamily="18" charset="0"/>
              </a:rPr>
              <a:t>2</a:t>
            </a:r>
            <a:r>
              <a:rPr lang="es-CL" sz="2200" dirty="0" smtClean="0">
                <a:solidFill>
                  <a:srgbClr val="0000FF"/>
                </a:solidFill>
                <a:latin typeface="Times New Roman" panose="02020603050405020304" pitchFamily="18" charset="0"/>
                <a:cs typeface="Times New Roman" panose="02020603050405020304" pitchFamily="18" charset="0"/>
              </a:rPr>
              <a:t>,</a:t>
            </a:r>
            <a:r>
              <a:rPr lang="es-CL" sz="24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acoplados entre sí con intercambio </a:t>
            </a:r>
            <a:r>
              <a:rPr lang="es-CL" sz="2400" dirty="0">
                <a:solidFill>
                  <a:srgbClr val="0000FF"/>
                </a:solidFill>
                <a:latin typeface="Times New Roman" panose="02020603050405020304" pitchFamily="18" charset="0"/>
                <a:cs typeface="Times New Roman" panose="02020603050405020304" pitchFamily="18" charset="0"/>
              </a:rPr>
              <a:t>J </a:t>
            </a:r>
            <a:r>
              <a:rPr lang="es-CL" sz="2400" baseline="-25000" dirty="0" smtClean="0">
                <a:solidFill>
                  <a:srgbClr val="0000FF"/>
                </a:solidFill>
                <a:latin typeface="Times New Roman" panose="02020603050405020304" pitchFamily="18" charset="0"/>
                <a:cs typeface="Times New Roman" panose="02020603050405020304" pitchFamily="18" charset="0"/>
              </a:rPr>
              <a:t>d </a:t>
            </a:r>
            <a:r>
              <a:rPr lang="es-CL" sz="2200" dirty="0" smtClean="0">
                <a:solidFill>
                  <a:srgbClr val="0000FF"/>
                </a:solidFill>
                <a:latin typeface="Times New Roman" panose="02020603050405020304" pitchFamily="18" charset="0"/>
                <a:cs typeface="Times New Roman" panose="02020603050405020304" pitchFamily="18" charset="0"/>
              </a:rPr>
              <a:t>&gt;</a:t>
            </a:r>
            <a:r>
              <a:rPr lang="es-CL" sz="1400" dirty="0" smtClean="0">
                <a:solidFill>
                  <a:srgbClr val="0000FF"/>
                </a:solidFill>
                <a:latin typeface="Times New Roman" panose="02020603050405020304" pitchFamily="18" charset="0"/>
                <a:cs typeface="Times New Roman" panose="02020603050405020304" pitchFamily="18" charset="0"/>
              </a:rPr>
              <a:t> </a:t>
            </a:r>
            <a:r>
              <a:rPr lang="es-CL" sz="2200" dirty="0" smtClean="0">
                <a:solidFill>
                  <a:srgbClr val="0000FF"/>
                </a:solidFill>
                <a:latin typeface="Times New Roman" panose="02020603050405020304" pitchFamily="18" charset="0"/>
                <a:cs typeface="Times New Roman" panose="02020603050405020304" pitchFamily="18" charset="0"/>
              </a:rPr>
              <a:t>0 (anti-ferro),  y también acoplados a los spines “Conectores” con intercambio </a:t>
            </a:r>
            <a:r>
              <a:rPr lang="es-CL" sz="2400" dirty="0" smtClean="0">
                <a:solidFill>
                  <a:srgbClr val="0000FF"/>
                </a:solidFill>
                <a:latin typeface="Times New Roman" panose="02020603050405020304" pitchFamily="18" charset="0"/>
                <a:cs typeface="Times New Roman" panose="02020603050405020304" pitchFamily="18" charset="0"/>
              </a:rPr>
              <a:t>J </a:t>
            </a:r>
            <a:r>
              <a:rPr lang="es-CL" sz="2400" baseline="-25000" dirty="0" smtClean="0">
                <a:solidFill>
                  <a:srgbClr val="0000FF"/>
                </a:solidFill>
                <a:latin typeface="Times New Roman" panose="02020603050405020304" pitchFamily="18" charset="0"/>
                <a:cs typeface="Times New Roman" panose="02020603050405020304" pitchFamily="18" charset="0"/>
              </a:rPr>
              <a:t>c</a:t>
            </a:r>
            <a:endParaRPr lang="es-CL" sz="22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854659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22979</TotalTime>
  <Words>12429</Words>
  <Application>Microsoft Office PowerPoint</Application>
  <PresentationFormat>Panorámica</PresentationFormat>
  <Paragraphs>385</Paragraphs>
  <Slides>117</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117</vt:i4>
      </vt:variant>
    </vt:vector>
  </HeadingPairs>
  <TitlesOfParts>
    <vt:vector size="126" baseType="lpstr">
      <vt:lpstr>Arial Unicode MS</vt:lpstr>
      <vt:lpstr>Arial</vt:lpstr>
      <vt:lpstr>Calibri</vt:lpstr>
      <vt:lpstr>Calibri Light</vt:lpstr>
      <vt:lpstr>Cambria Math</vt:lpstr>
      <vt:lpstr>Mathematica1</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Sistemas Magnéticos  con Frustración y Entropía del Estado Base-</vt:lpstr>
      <vt:lpstr>Presentación de PowerPoint</vt:lpstr>
      <vt:lpstr>Presentación de PowerPoint</vt:lpstr>
      <vt:lpstr>Presentación de PowerPoint</vt:lpstr>
      <vt:lpstr>Presentación de PowerPoint</vt:lpstr>
      <vt:lpstr>Presentación de PowerPoint</vt:lpstr>
      <vt:lpstr>Presentación de PowerPoint</vt:lpstr>
      <vt:lpstr>La Paradoja de Einstein, Podolsky y Rosen” (EPR)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Sistemas Magnéticos  con Frustración y Entropía del Estado Base-</dc:title>
  <dc:creator>Cuenta Microsoft</dc:creator>
  <cp:lastModifiedBy>Cuenta Microsoft</cp:lastModifiedBy>
  <cp:revision>828</cp:revision>
  <dcterms:created xsi:type="dcterms:W3CDTF">2021-06-19T23:48:23Z</dcterms:created>
  <dcterms:modified xsi:type="dcterms:W3CDTF">2021-08-24T09:05:59Z</dcterms:modified>
</cp:coreProperties>
</file>