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3/31/2019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gif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gif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gif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613B8635-C24B-4D54-8B88-A988381B4B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1766" y="1445849"/>
            <a:ext cx="4813437" cy="2329389"/>
          </a:xfrm>
          <a:blipFill dpi="0" rotWithShape="1">
            <a:blip r:embed="rId2">
              <a:alphaModFix amt="44000"/>
            </a:blip>
            <a:srcRect/>
            <a:tile tx="0" ty="0" sx="100000" sy="100000" flip="none" algn="tl"/>
          </a:blipFill>
          <a:ln>
            <a:solidFill>
              <a:srgbClr val="002060"/>
            </a:solidFill>
            <a:headEnd type="none" w="med" len="med"/>
            <a:tailEnd type="none" w="med" len="med"/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br>
              <a:rPr lang="es-CL" b="1" dirty="0"/>
            </a:br>
            <a:r>
              <a:rPr lang="es-CL" sz="8000" b="1" dirty="0">
                <a:solidFill>
                  <a:schemeClr val="tx1"/>
                </a:solidFill>
              </a:rPr>
              <a:t>EPI Suite™</a:t>
            </a:r>
            <a:br>
              <a:rPr lang="es-CL" b="1" dirty="0"/>
            </a:br>
            <a:endParaRPr lang="es-CL" dirty="0"/>
          </a:p>
        </p:txBody>
      </p:sp>
      <p:sp>
        <p:nvSpPr>
          <p:cNvPr id="5" name="Subtítulo 2">
            <a:extLst>
              <a:ext uri="{FF2B5EF4-FFF2-40B4-BE49-F238E27FC236}">
                <a16:creationId xmlns:a16="http://schemas.microsoft.com/office/drawing/2014/main" id="{BC07C9D8-922B-4DB5-A5F0-9F26CDA341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9735" y="4180950"/>
            <a:ext cx="4813437" cy="1838087"/>
          </a:xfrm>
        </p:spPr>
        <p:txBody>
          <a:bodyPr>
            <a:normAutofit/>
          </a:bodyPr>
          <a:lstStyle/>
          <a:p>
            <a:pPr algn="ctr"/>
            <a:endParaRPr lang="es-CL" sz="2400" b="1" dirty="0"/>
          </a:p>
          <a:p>
            <a:pPr algn="ctr"/>
            <a:r>
              <a:rPr lang="es-CL" sz="36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Resumen de programas</a:t>
            </a:r>
            <a:endParaRPr lang="es-CL" sz="36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804D1284-2942-4546-8EFB-F8F99DDCEA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8619" y="838962"/>
            <a:ext cx="5671615" cy="5180075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033649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9EC18A61-2D39-48E1-AE80-F54E2A4D42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134" y="393968"/>
            <a:ext cx="11069732" cy="970598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D9B8CD0D-3A80-4A9F-8C24-1ACD873332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921988">
            <a:off x="9876906" y="464170"/>
            <a:ext cx="708346" cy="708346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E74A4D46-01AD-4326-BC84-38493849D7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921988">
            <a:off x="8735078" y="493587"/>
            <a:ext cx="708346" cy="708346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0BB5C091-AF49-4F0A-8EE6-DC886941FAB2}"/>
              </a:ext>
            </a:extLst>
          </p:cNvPr>
          <p:cNvSpPr/>
          <p:nvPr/>
        </p:nvSpPr>
        <p:spPr>
          <a:xfrm>
            <a:off x="1789014" y="1775704"/>
            <a:ext cx="2269588" cy="646331"/>
          </a:xfrm>
          <a:prstGeom prst="rect">
            <a:avLst/>
          </a:prstGeom>
          <a:blipFill dpi="0" rotWithShape="1">
            <a:blip r:embed="rId4">
              <a:alphaModFix amt="67000"/>
            </a:blip>
            <a:srcRect/>
            <a:tile tx="0" ty="0" sx="100000" sy="100000" flip="none" algn="tl"/>
          </a:blipFill>
          <a:ln w="57150" cap="rnd" cmpd="dbl" algn="ctr">
            <a:solidFill>
              <a:schemeClr val="accent3">
                <a:lumMod val="20000"/>
                <a:lumOff val="80000"/>
              </a:schemeClr>
            </a:solidFill>
            <a:prstDash val="solid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es-CL" sz="3600" b="1" cap="all" dirty="0">
                <a:ln w="3175" cmpd="sng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LEV3EPI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ADA6E587-4488-4A59-8FA5-1E160E84A4A5}"/>
              </a:ext>
            </a:extLst>
          </p:cNvPr>
          <p:cNvSpPr/>
          <p:nvPr/>
        </p:nvSpPr>
        <p:spPr>
          <a:xfrm>
            <a:off x="7849096" y="1706455"/>
            <a:ext cx="1719061" cy="784830"/>
          </a:xfrm>
          <a:prstGeom prst="rect">
            <a:avLst/>
          </a:prstGeom>
          <a:blipFill dpi="0" rotWithShape="1">
            <a:blip r:embed="rId4">
              <a:alphaModFix amt="67000"/>
            </a:blip>
            <a:srcRect/>
            <a:tile tx="0" ty="0" sx="100000" sy="100000" flip="none" algn="tl"/>
          </a:blipFill>
          <a:ln w="57150" cap="rnd" cmpd="dbl" algn="ctr">
            <a:solidFill>
              <a:schemeClr val="accent3">
                <a:lumMod val="20000"/>
                <a:lumOff val="80000"/>
              </a:schemeClr>
            </a:solidFill>
            <a:prstDash val="solid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es-CL" sz="3600" b="1" cap="all" dirty="0">
                <a:ln w="3175" cmpd="sng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STPWIN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2C6E0248-4565-4C18-B663-2A1E6A60747E}"/>
              </a:ext>
            </a:extLst>
          </p:cNvPr>
          <p:cNvSpPr/>
          <p:nvPr/>
        </p:nvSpPr>
        <p:spPr>
          <a:xfrm>
            <a:off x="705802" y="2573095"/>
            <a:ext cx="4436012" cy="392928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rtlCol="0" anchor="ctr">
            <a:sp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</a:pPr>
            <a:r>
              <a:rPr lang="es-CL" sz="3600" dirty="0">
                <a:solidFill>
                  <a:schemeClr val="dk1"/>
                </a:solidFill>
              </a:rPr>
              <a:t>Predice la partición de sustancias  químicas </a:t>
            </a:r>
          </a:p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</a:pPr>
            <a:r>
              <a:rPr lang="es-CL" sz="3600" dirty="0">
                <a:solidFill>
                  <a:schemeClr val="dk1"/>
                </a:solidFill>
              </a:rPr>
              <a:t>entre el aire, suelo, </a:t>
            </a:r>
          </a:p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</a:pPr>
            <a:r>
              <a:rPr lang="es-CL" sz="3600" dirty="0">
                <a:solidFill>
                  <a:schemeClr val="dk1"/>
                </a:solidFill>
              </a:rPr>
              <a:t>sedimentos y agua, </a:t>
            </a:r>
          </a:p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</a:pPr>
            <a:r>
              <a:rPr lang="es-CL" sz="3600" dirty="0">
                <a:solidFill>
                  <a:schemeClr val="dk1"/>
                </a:solidFill>
              </a:rPr>
              <a:t>en condiciones de </a:t>
            </a:r>
            <a:endParaRPr lang="es-CL" sz="3600" dirty="0"/>
          </a:p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</a:pPr>
            <a:r>
              <a:rPr lang="es-CL" sz="3600" dirty="0">
                <a:solidFill>
                  <a:schemeClr val="dk1"/>
                </a:solidFill>
              </a:rPr>
              <a:t>Estado Estacionario.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7B5C8F6B-3B81-47EF-8E52-E8A2306931D2}"/>
              </a:ext>
            </a:extLst>
          </p:cNvPr>
          <p:cNvSpPr/>
          <p:nvPr/>
        </p:nvSpPr>
        <p:spPr>
          <a:xfrm>
            <a:off x="6194476" y="2742487"/>
            <a:ext cx="4933071" cy="337528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rtlCol="0" anchor="ctr">
            <a:sp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</a:pPr>
            <a:r>
              <a:rPr lang="es-CL" sz="3600" dirty="0">
                <a:solidFill>
                  <a:schemeClr val="dk1"/>
                </a:solidFill>
              </a:rPr>
              <a:t>Predice la eliminación</a:t>
            </a:r>
          </a:p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</a:pPr>
            <a:r>
              <a:rPr lang="es-CL" sz="3600" dirty="0">
                <a:solidFill>
                  <a:schemeClr val="dk1"/>
                </a:solidFill>
              </a:rPr>
              <a:t> de un producto químico </a:t>
            </a:r>
          </a:p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</a:pPr>
            <a:r>
              <a:rPr lang="es-CL" sz="3600" dirty="0">
                <a:solidFill>
                  <a:schemeClr val="dk1"/>
                </a:solidFill>
              </a:rPr>
              <a:t>en una planta de </a:t>
            </a:r>
          </a:p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</a:pPr>
            <a:r>
              <a:rPr lang="es-CL" sz="3600" dirty="0">
                <a:solidFill>
                  <a:schemeClr val="dk1"/>
                </a:solidFill>
              </a:rPr>
              <a:t>tratamiento de aguas por</a:t>
            </a:r>
          </a:p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</a:pPr>
            <a:r>
              <a:rPr lang="es-CL" sz="3600" dirty="0">
                <a:solidFill>
                  <a:schemeClr val="dk1"/>
                </a:solidFill>
              </a:rPr>
              <a:t> lodos activados</a:t>
            </a:r>
          </a:p>
        </p:txBody>
      </p:sp>
      <p:pic>
        <p:nvPicPr>
          <p:cNvPr id="16" name="Imagen 15" descr="Imagen que contiene árbol&#10;&#10;Descripción generada con confianza muy alta">
            <a:extLst>
              <a:ext uri="{FF2B5EF4-FFF2-40B4-BE49-F238E27FC236}">
                <a16:creationId xmlns:a16="http://schemas.microsoft.com/office/drawing/2014/main" id="{F83E113B-F498-4E3D-B2EE-25E6D8B48C9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9632560">
            <a:off x="7047984" y="1404300"/>
            <a:ext cx="1280693" cy="1077218"/>
          </a:xfrm>
          <a:prstGeom prst="rect">
            <a:avLst/>
          </a:prstGeom>
        </p:spPr>
      </p:pic>
      <p:pic>
        <p:nvPicPr>
          <p:cNvPr id="17" name="Imagen 16" descr="Imagen que contiene árbol&#10;&#10;Descripción generada con confianza muy alta">
            <a:extLst>
              <a:ext uri="{FF2B5EF4-FFF2-40B4-BE49-F238E27FC236}">
                <a16:creationId xmlns:a16="http://schemas.microsoft.com/office/drawing/2014/main" id="{BDB61D35-9A46-4DE8-B78F-339EAD9DC5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9632560">
            <a:off x="1153492" y="1237094"/>
            <a:ext cx="1280693" cy="1077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0591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17291A63-0D0B-4DED-8312-4F75B78F4E95}"/>
              </a:ext>
            </a:extLst>
          </p:cNvPr>
          <p:cNvSpPr/>
          <p:nvPr/>
        </p:nvSpPr>
        <p:spPr>
          <a:xfrm>
            <a:off x="1053759" y="1239641"/>
            <a:ext cx="2321169" cy="646331"/>
          </a:xfrm>
          <a:prstGeom prst="rect">
            <a:avLst/>
          </a:prstGeom>
          <a:blipFill dpi="0" rotWithShape="1">
            <a:blip r:embed="rId2">
              <a:alphaModFix amt="67000"/>
            </a:blip>
            <a:srcRect/>
            <a:tile tx="0" ty="0" sx="100000" sy="100000" flip="none" algn="tl"/>
          </a:blipFill>
          <a:ln w="57150" cap="rnd" cmpd="dbl" algn="ctr">
            <a:solidFill>
              <a:schemeClr val="accent3">
                <a:lumMod val="20000"/>
                <a:lumOff val="80000"/>
              </a:schemeClr>
            </a:solidFill>
            <a:prstDash val="solid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es-CL" sz="3600" b="1" cap="all" dirty="0">
                <a:ln w="3175" cmpd="sng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WVOLWIN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15B80EE-53B2-4DF5-919E-1934AD7765CE}"/>
              </a:ext>
            </a:extLst>
          </p:cNvPr>
          <p:cNvSpPr/>
          <p:nvPr/>
        </p:nvSpPr>
        <p:spPr>
          <a:xfrm>
            <a:off x="1276790" y="4282320"/>
            <a:ext cx="2098138" cy="646331"/>
          </a:xfrm>
          <a:prstGeom prst="rect">
            <a:avLst/>
          </a:prstGeom>
          <a:blipFill dpi="0" rotWithShape="1">
            <a:blip r:embed="rId2">
              <a:alphaModFix amt="67000"/>
            </a:blip>
            <a:srcRect/>
            <a:tile tx="0" ty="0" sx="100000" sy="100000" flip="none" algn="tl"/>
          </a:blipFill>
          <a:ln w="57150" cap="rnd" cmpd="dbl" algn="ctr">
            <a:solidFill>
              <a:schemeClr val="accent3">
                <a:lumMod val="20000"/>
                <a:lumOff val="80000"/>
              </a:schemeClr>
            </a:solidFill>
            <a:prstDash val="solid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es-CL" sz="3600" b="1" cap="all" dirty="0">
                <a:ln w="3175" cmpd="sng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AEROWIN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C07DF7C7-B2B8-4F64-AF9E-687030C2C81A}"/>
              </a:ext>
            </a:extLst>
          </p:cNvPr>
          <p:cNvSpPr/>
          <p:nvPr/>
        </p:nvSpPr>
        <p:spPr>
          <a:xfrm>
            <a:off x="4996467" y="557404"/>
            <a:ext cx="5929059" cy="20108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none" lIns="91440" tIns="45720" rIns="91440" bIns="45720" rtlCol="0" anchor="ctr">
            <a:sp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</a:pPr>
            <a:r>
              <a:rPr lang="es-CL" sz="3600" dirty="0">
                <a:solidFill>
                  <a:schemeClr val="dk1"/>
                </a:solidFill>
              </a:rPr>
              <a:t>Calcula la taza de volatilización</a:t>
            </a:r>
          </a:p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</a:pPr>
            <a:r>
              <a:rPr lang="es-CL" sz="3600" dirty="0">
                <a:solidFill>
                  <a:schemeClr val="dk1"/>
                </a:solidFill>
              </a:rPr>
              <a:t> y vida media, de un producto</a:t>
            </a:r>
          </a:p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</a:pPr>
            <a:r>
              <a:rPr lang="es-CL" sz="3600" dirty="0">
                <a:solidFill>
                  <a:schemeClr val="dk1"/>
                </a:solidFill>
              </a:rPr>
              <a:t> químico desde ríos y lagos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8D9024A9-E688-4330-AC1C-796A269610FE}"/>
              </a:ext>
            </a:extLst>
          </p:cNvPr>
          <p:cNvSpPr/>
          <p:nvPr/>
        </p:nvSpPr>
        <p:spPr>
          <a:xfrm>
            <a:off x="4947999" y="3739498"/>
            <a:ext cx="5967211" cy="20108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none" lIns="91440" tIns="45720" rIns="91440" bIns="45720" rtlCol="0" anchor="ctr">
            <a:sp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</a:pPr>
            <a:r>
              <a:rPr lang="es-CL" sz="3600" dirty="0">
                <a:solidFill>
                  <a:schemeClr val="dk1"/>
                </a:solidFill>
              </a:rPr>
              <a:t>Calcula la fracción de sustancia</a:t>
            </a:r>
          </a:p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</a:pPr>
            <a:r>
              <a:rPr lang="es-CL" sz="3600" dirty="0">
                <a:solidFill>
                  <a:schemeClr val="dk1"/>
                </a:solidFill>
              </a:rPr>
              <a:t> transportada por el aire </a:t>
            </a:r>
          </a:p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</a:pPr>
            <a:r>
              <a:rPr lang="es-CL" sz="3600" dirty="0">
                <a:solidFill>
                  <a:schemeClr val="dk1"/>
                </a:solidFill>
              </a:rPr>
              <a:t>(usa 3 </a:t>
            </a:r>
            <a:r>
              <a:rPr lang="es-CL" sz="3600" dirty="0" err="1">
                <a:solidFill>
                  <a:schemeClr val="dk1"/>
                </a:solidFill>
              </a:rPr>
              <a:t>metodos</a:t>
            </a:r>
            <a:r>
              <a:rPr lang="es-CL" sz="3600" dirty="0">
                <a:solidFill>
                  <a:schemeClr val="dk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942194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9BFE26-9D66-4D4B-A727-6492CA2B2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1F6110D-5E02-473B-BE3B-E2606DEA25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76897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FB0BBDD5-F921-4160-95B2-0E214D1F3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1044" y="356377"/>
            <a:ext cx="8569911" cy="1026942"/>
          </a:xfrm>
          <a:blipFill dpi="0" rotWithShape="1">
            <a:blip r:embed="rId2">
              <a:alphaModFix amt="67000"/>
            </a:blip>
            <a:srcRect/>
            <a:tile tx="0" ty="0" sx="100000" sy="100000" flip="none" algn="tl"/>
          </a:blipFill>
          <a:ln w="57150" cap="rnd" cmpd="dbl" algn="ctr">
            <a:solidFill>
              <a:schemeClr val="accent3">
                <a:lumMod val="20000"/>
                <a:lumOff val="80000"/>
              </a:schemeClr>
            </a:solidFill>
            <a:prstDash val="soli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CL" b="1" dirty="0">
                <a:solidFill>
                  <a:schemeClr val="accent1">
                    <a:lumMod val="50000"/>
                  </a:schemeClr>
                </a:solidFill>
              </a:rPr>
              <a:t>¿</a:t>
            </a:r>
            <a:r>
              <a:rPr lang="es-CL" b="1" dirty="0" err="1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physprop</a:t>
            </a:r>
            <a:r>
              <a:rPr lang="es-CL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o llenado de campos?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3D7DD8A-F0F4-4A13-9F57-DA386E1847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609" y="1785937"/>
            <a:ext cx="4982528" cy="471906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3910D0D6-7049-4A11-8678-B73205E88A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71749" y="4371096"/>
            <a:ext cx="5010150" cy="19335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Flecha: a la izquierda y derecha 6">
            <a:extLst>
              <a:ext uri="{FF2B5EF4-FFF2-40B4-BE49-F238E27FC236}">
                <a16:creationId xmlns:a16="http://schemas.microsoft.com/office/drawing/2014/main" id="{7543CFC2-7F38-435E-8B82-3E5D4BDE4039}"/>
              </a:ext>
            </a:extLst>
          </p:cNvPr>
          <p:cNvSpPr/>
          <p:nvPr/>
        </p:nvSpPr>
        <p:spPr>
          <a:xfrm rot="2725505">
            <a:off x="3666859" y="3055116"/>
            <a:ext cx="3424144" cy="747770"/>
          </a:xfrm>
          <a:prstGeom prst="leftRightArrow">
            <a:avLst>
              <a:gd name="adj1" fmla="val 39103"/>
              <a:gd name="adj2" fmla="val 50000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Marcador de contenido 2">
            <a:extLst>
              <a:ext uri="{FF2B5EF4-FFF2-40B4-BE49-F238E27FC236}">
                <a16:creationId xmlns:a16="http://schemas.microsoft.com/office/drawing/2014/main" id="{BF17824B-97F4-4F1D-9B7C-C8FBF95F6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71749" y="1807083"/>
            <a:ext cx="5010150" cy="2217010"/>
          </a:xfrm>
          <a:gradFill>
            <a:gsLst>
              <a:gs pos="0">
                <a:schemeClr val="accent4">
                  <a:lumMod val="75000"/>
                  <a:alpha val="21000"/>
                </a:schemeClr>
              </a:gs>
              <a:gs pos="100000">
                <a:schemeClr val="bg2"/>
              </a:gs>
            </a:gsLst>
            <a:lin ang="5400000" scaled="0"/>
          </a:gradFill>
          <a:ln w="47625" cmpd="sng">
            <a:solidFill>
              <a:schemeClr val="accent3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L" sz="2400" dirty="0"/>
              <a:t>Con la base de datos </a:t>
            </a:r>
            <a:r>
              <a:rPr lang="es-CL" sz="2400" dirty="0" err="1"/>
              <a:t>PhysProp</a:t>
            </a:r>
            <a:r>
              <a:rPr lang="es-CL" sz="2400" dirty="0"/>
              <a:t> se puede obtener datos experimentales, pero si hay datos experimentales confiables, se debe llenar los campos para mejorar las estimaciones.</a:t>
            </a:r>
          </a:p>
        </p:txBody>
      </p:sp>
    </p:spTree>
    <p:extLst>
      <p:ext uri="{BB962C8B-B14F-4D97-AF65-F5344CB8AC3E}">
        <p14:creationId xmlns:p14="http://schemas.microsoft.com/office/powerpoint/2010/main" val="168014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E85F92A9-6305-42B2-98F0-39C9DB363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3217" y="482991"/>
            <a:ext cx="9365565" cy="684628"/>
          </a:xfrm>
          <a:blipFill dpi="0" rotWithShape="1">
            <a:blip r:embed="rId2">
              <a:alphaModFix amt="67000"/>
            </a:blip>
            <a:srcRect/>
            <a:tile tx="0" ty="0" sx="100000" sy="100000" flip="none" algn="tl"/>
          </a:blipFill>
          <a:ln w="57150" cap="rnd" cmpd="dbl" algn="ctr">
            <a:solidFill>
              <a:schemeClr val="accent3">
                <a:lumMod val="20000"/>
                <a:lumOff val="80000"/>
              </a:schemeClr>
            </a:solidFill>
            <a:prstDash val="soli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s-CL" sz="32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Experimental data </a:t>
            </a:r>
            <a:r>
              <a:rPr lang="es-CL" sz="3200" b="1" dirty="0" err="1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from</a:t>
            </a:r>
            <a:r>
              <a:rPr lang="es-CL" sz="32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 </a:t>
            </a:r>
            <a:r>
              <a:rPr lang="es-CL" sz="3200" b="1" dirty="0" err="1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physprop</a:t>
            </a:r>
            <a:r>
              <a:rPr lang="es-CL" sz="32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data base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AC79384F-BFA5-4D76-96DC-2B6C5689482A}"/>
              </a:ext>
            </a:extLst>
          </p:cNvPr>
          <p:cNvSpPr/>
          <p:nvPr/>
        </p:nvSpPr>
        <p:spPr>
          <a:xfrm>
            <a:off x="3104270" y="1637736"/>
            <a:ext cx="3127717" cy="181588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CL" sz="2000" b="1" dirty="0"/>
              <a:t>Log KOW</a:t>
            </a:r>
          </a:p>
          <a:p>
            <a:pPr algn="ctr"/>
            <a:r>
              <a:rPr lang="es-CL" dirty="0"/>
              <a:t>Logaritmo del coeficiente de </a:t>
            </a:r>
          </a:p>
          <a:p>
            <a:pPr algn="ctr"/>
            <a:r>
              <a:rPr lang="es-CL" dirty="0"/>
              <a:t>reparto </a:t>
            </a:r>
            <a:r>
              <a:rPr lang="es-CL" dirty="0" err="1"/>
              <a:t>octanol</a:t>
            </a:r>
            <a:r>
              <a:rPr lang="es-CL" dirty="0"/>
              <a:t>-agua</a:t>
            </a:r>
          </a:p>
          <a:p>
            <a:pPr algn="ctr"/>
            <a:endParaRPr lang="es-CL" dirty="0"/>
          </a:p>
          <a:p>
            <a:pPr algn="ctr"/>
            <a:r>
              <a:rPr lang="es-CL" sz="2000" b="1" dirty="0" err="1"/>
              <a:t>Kow</a:t>
            </a:r>
            <a:r>
              <a:rPr lang="es-CL" sz="2000" b="1" dirty="0"/>
              <a:t> </a:t>
            </a:r>
            <a:r>
              <a:rPr lang="es-CL" sz="2000" b="1" dirty="0" err="1"/>
              <a:t>ref</a:t>
            </a:r>
            <a:endParaRPr lang="es-CL" sz="2000" b="1" dirty="0"/>
          </a:p>
          <a:p>
            <a:pPr algn="ctr"/>
            <a:r>
              <a:rPr lang="es-CL" dirty="0"/>
              <a:t>Fuente de </a:t>
            </a:r>
            <a:r>
              <a:rPr lang="es-CL" dirty="0" err="1"/>
              <a:t>Kow</a:t>
            </a:r>
            <a:endParaRPr lang="es-CL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2DF00401-8EDB-44DA-9C66-BBD7310D4B9C}"/>
              </a:ext>
            </a:extLst>
          </p:cNvPr>
          <p:cNvSpPr/>
          <p:nvPr/>
        </p:nvSpPr>
        <p:spPr>
          <a:xfrm>
            <a:off x="206326" y="1637736"/>
            <a:ext cx="2649415" cy="153888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CL" sz="2000" b="1" dirty="0"/>
              <a:t>MP (</a:t>
            </a:r>
            <a:r>
              <a:rPr lang="es-CL" sz="2000" b="1" dirty="0" err="1"/>
              <a:t>deg</a:t>
            </a:r>
            <a:r>
              <a:rPr lang="es-CL" sz="2000" b="1" dirty="0"/>
              <a:t> C)</a:t>
            </a:r>
          </a:p>
          <a:p>
            <a:pPr algn="ctr"/>
            <a:r>
              <a:rPr lang="es-CL" dirty="0"/>
              <a:t>Punto de </a:t>
            </a:r>
            <a:r>
              <a:rPr lang="es-CL" dirty="0" err="1"/>
              <a:t>Fusion</a:t>
            </a:r>
            <a:r>
              <a:rPr lang="es-CL" dirty="0"/>
              <a:t> (°C)</a:t>
            </a:r>
          </a:p>
          <a:p>
            <a:pPr algn="ctr"/>
            <a:endParaRPr lang="es-CL" dirty="0"/>
          </a:p>
          <a:p>
            <a:pPr algn="ctr"/>
            <a:r>
              <a:rPr lang="es-CL" sz="2000" b="1" dirty="0"/>
              <a:t>BP (</a:t>
            </a:r>
            <a:r>
              <a:rPr lang="es-CL" sz="2000" b="1" dirty="0" err="1"/>
              <a:t>deg</a:t>
            </a:r>
            <a:r>
              <a:rPr lang="es-CL" sz="2000" b="1" dirty="0"/>
              <a:t> C)</a:t>
            </a:r>
          </a:p>
          <a:p>
            <a:pPr algn="ctr"/>
            <a:r>
              <a:rPr lang="es-CL" dirty="0"/>
              <a:t>Punto de Ebullición (°C)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93F1B9F4-765F-4F8C-AB01-FBBB3BBFD376}"/>
              </a:ext>
            </a:extLst>
          </p:cNvPr>
          <p:cNvSpPr/>
          <p:nvPr/>
        </p:nvSpPr>
        <p:spPr>
          <a:xfrm>
            <a:off x="361071" y="3770272"/>
            <a:ext cx="2930769" cy="240065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CL" sz="2000" b="1" dirty="0" err="1"/>
              <a:t>Water</a:t>
            </a:r>
            <a:r>
              <a:rPr lang="es-CL" sz="2000" b="1" dirty="0"/>
              <a:t> sol</a:t>
            </a:r>
          </a:p>
          <a:p>
            <a:pPr algn="ctr"/>
            <a:r>
              <a:rPr lang="es-CL" dirty="0"/>
              <a:t>solubilidad en agua (mg/L)</a:t>
            </a:r>
          </a:p>
          <a:p>
            <a:pPr algn="ctr"/>
            <a:endParaRPr lang="es-CL" dirty="0"/>
          </a:p>
          <a:p>
            <a:pPr algn="ctr"/>
            <a:r>
              <a:rPr lang="es-CL" sz="2000" b="1" dirty="0"/>
              <a:t>WS </a:t>
            </a:r>
            <a:r>
              <a:rPr lang="es-CL" sz="2000" b="1" dirty="0" err="1"/>
              <a:t>temp</a:t>
            </a:r>
            <a:endParaRPr lang="es-CL" sz="2000" b="1" dirty="0"/>
          </a:p>
          <a:p>
            <a:pPr algn="ctr"/>
            <a:r>
              <a:rPr lang="es-CL" dirty="0" err="1"/>
              <a:t>T°</a:t>
            </a:r>
            <a:r>
              <a:rPr lang="es-CL" dirty="0"/>
              <a:t> de solubilidad</a:t>
            </a:r>
          </a:p>
          <a:p>
            <a:pPr algn="ctr"/>
            <a:endParaRPr lang="es-CL" dirty="0"/>
          </a:p>
          <a:p>
            <a:pPr algn="ctr"/>
            <a:r>
              <a:rPr lang="es-CL" sz="2000" b="1" dirty="0"/>
              <a:t>WS </a:t>
            </a:r>
            <a:r>
              <a:rPr lang="es-CL" sz="2000" b="1" dirty="0" err="1"/>
              <a:t>ref</a:t>
            </a:r>
            <a:endParaRPr lang="es-CL" sz="2000" b="1" dirty="0"/>
          </a:p>
          <a:p>
            <a:pPr algn="ctr"/>
            <a:r>
              <a:rPr lang="es-CL" dirty="0"/>
              <a:t>Fuente de WS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4A6AB5B9-B2DB-4794-9F03-16B3DF827789}"/>
              </a:ext>
            </a:extLst>
          </p:cNvPr>
          <p:cNvSpPr/>
          <p:nvPr/>
        </p:nvSpPr>
        <p:spPr>
          <a:xfrm>
            <a:off x="3582571" y="3739495"/>
            <a:ext cx="3341077" cy="2462213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CL" sz="2000" b="1" dirty="0"/>
              <a:t>Henry LC</a:t>
            </a:r>
          </a:p>
          <a:p>
            <a:pPr algn="ctr"/>
            <a:r>
              <a:rPr lang="es-CL" dirty="0"/>
              <a:t>Constante de la ley de Henry</a:t>
            </a:r>
          </a:p>
          <a:p>
            <a:pPr algn="ctr"/>
            <a:endParaRPr lang="es-CL" sz="2000" b="1" dirty="0"/>
          </a:p>
          <a:p>
            <a:pPr algn="ctr"/>
            <a:r>
              <a:rPr lang="es-CL" sz="2000" b="1" dirty="0"/>
              <a:t>HLC </a:t>
            </a:r>
            <a:r>
              <a:rPr lang="es-CL" sz="2000" b="1" dirty="0" err="1"/>
              <a:t>temp</a:t>
            </a:r>
            <a:endParaRPr lang="es-CL" sz="2000" b="1" dirty="0"/>
          </a:p>
          <a:p>
            <a:pPr algn="ctr"/>
            <a:r>
              <a:rPr lang="es-CL" dirty="0" err="1"/>
              <a:t>T°</a:t>
            </a:r>
            <a:r>
              <a:rPr lang="es-CL" dirty="0"/>
              <a:t> de contante ley de Henry (HLC)</a:t>
            </a:r>
          </a:p>
          <a:p>
            <a:pPr algn="ctr"/>
            <a:endParaRPr lang="es-CL" sz="2000" b="1" dirty="0"/>
          </a:p>
          <a:p>
            <a:pPr algn="ctr"/>
            <a:r>
              <a:rPr lang="es-CL" sz="2000" b="1" dirty="0"/>
              <a:t>HLC </a:t>
            </a:r>
            <a:r>
              <a:rPr lang="es-CL" sz="2000" b="1" dirty="0" err="1"/>
              <a:t>ref</a:t>
            </a:r>
            <a:endParaRPr lang="es-CL" sz="2000" b="1" dirty="0"/>
          </a:p>
          <a:p>
            <a:pPr algn="ctr"/>
            <a:r>
              <a:rPr lang="es-CL" dirty="0"/>
              <a:t>referencia HLC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39EC6D34-6846-4700-8642-496C119035A3}"/>
              </a:ext>
            </a:extLst>
          </p:cNvPr>
          <p:cNvSpPr/>
          <p:nvPr/>
        </p:nvSpPr>
        <p:spPr>
          <a:xfrm>
            <a:off x="6480516" y="1622347"/>
            <a:ext cx="3127717" cy="184665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CL" sz="2000" b="1" dirty="0"/>
              <a:t>Vapor Pr</a:t>
            </a:r>
          </a:p>
          <a:p>
            <a:pPr algn="ctr"/>
            <a:r>
              <a:rPr lang="es-CL" dirty="0"/>
              <a:t>Presión de vapor</a:t>
            </a:r>
          </a:p>
          <a:p>
            <a:pPr algn="ctr"/>
            <a:r>
              <a:rPr lang="es-CL" sz="2000" b="1" dirty="0"/>
              <a:t>VP </a:t>
            </a:r>
            <a:r>
              <a:rPr lang="es-CL" sz="2000" b="1" dirty="0" err="1"/>
              <a:t>temp</a:t>
            </a:r>
            <a:endParaRPr lang="es-CL" sz="2000" b="1" dirty="0"/>
          </a:p>
          <a:p>
            <a:pPr algn="ctr"/>
            <a:r>
              <a:rPr lang="es-CL" dirty="0" err="1"/>
              <a:t>T°</a:t>
            </a:r>
            <a:r>
              <a:rPr lang="es-CL" dirty="0"/>
              <a:t> </a:t>
            </a:r>
            <a:r>
              <a:rPr lang="es-CL" dirty="0" err="1"/>
              <a:t>ed</a:t>
            </a:r>
            <a:r>
              <a:rPr lang="es-CL" dirty="0"/>
              <a:t> </a:t>
            </a:r>
            <a:r>
              <a:rPr lang="es-CL" dirty="0" err="1"/>
              <a:t>presion</a:t>
            </a:r>
            <a:r>
              <a:rPr lang="es-CL" dirty="0"/>
              <a:t> de vapor</a:t>
            </a:r>
          </a:p>
          <a:p>
            <a:pPr algn="ctr"/>
            <a:r>
              <a:rPr lang="es-CL" sz="2000" b="1" dirty="0"/>
              <a:t>VP </a:t>
            </a:r>
            <a:r>
              <a:rPr lang="es-CL" sz="2000" b="1" dirty="0" err="1"/>
              <a:t>ref</a:t>
            </a:r>
            <a:endParaRPr lang="es-CL" sz="2000" b="1" dirty="0"/>
          </a:p>
          <a:p>
            <a:pPr algn="ctr"/>
            <a:r>
              <a:rPr lang="es-CL" dirty="0"/>
              <a:t>referencia de </a:t>
            </a:r>
            <a:r>
              <a:rPr lang="es-CL" dirty="0" err="1"/>
              <a:t>presion</a:t>
            </a:r>
            <a:r>
              <a:rPr lang="es-CL" dirty="0"/>
              <a:t> de vapor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67EFD795-3121-47DB-8CB3-50FD7874A97B}"/>
              </a:ext>
            </a:extLst>
          </p:cNvPr>
          <p:cNvSpPr/>
          <p:nvPr/>
        </p:nvSpPr>
        <p:spPr>
          <a:xfrm>
            <a:off x="7114735" y="3715882"/>
            <a:ext cx="4283611" cy="26776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CL" sz="2000" b="1" dirty="0"/>
              <a:t>OH </a:t>
            </a:r>
            <a:r>
              <a:rPr lang="es-CL" sz="2000" b="1" dirty="0" err="1"/>
              <a:t>Rate</a:t>
            </a:r>
            <a:endParaRPr lang="es-CL" sz="2000" b="1" dirty="0"/>
          </a:p>
          <a:p>
            <a:pPr algn="ctr"/>
            <a:r>
              <a:rPr lang="es-CL" dirty="0"/>
              <a:t>Constante de velocidad de radical Hidroxilo</a:t>
            </a:r>
          </a:p>
          <a:p>
            <a:pPr algn="ctr"/>
            <a:r>
              <a:rPr lang="es-CL" dirty="0"/>
              <a:t> (</a:t>
            </a:r>
            <a:r>
              <a:rPr lang="es-CL" dirty="0" err="1"/>
              <a:t>oxidacion</a:t>
            </a:r>
            <a:r>
              <a:rPr lang="es-CL" dirty="0"/>
              <a:t> de </a:t>
            </a:r>
            <a:r>
              <a:rPr lang="es-CL" dirty="0" err="1"/>
              <a:t>molecula</a:t>
            </a:r>
            <a:r>
              <a:rPr lang="es-CL" dirty="0"/>
              <a:t>)</a:t>
            </a:r>
          </a:p>
          <a:p>
            <a:pPr algn="ctr"/>
            <a:endParaRPr lang="es-CL" dirty="0"/>
          </a:p>
          <a:p>
            <a:pPr algn="ctr"/>
            <a:r>
              <a:rPr lang="es-CL" sz="2000" b="1" dirty="0"/>
              <a:t>OH </a:t>
            </a:r>
            <a:r>
              <a:rPr lang="es-CL" sz="2000" b="1" dirty="0" err="1"/>
              <a:t>temp</a:t>
            </a:r>
            <a:endParaRPr lang="es-CL" sz="2000" b="1" dirty="0"/>
          </a:p>
          <a:p>
            <a:pPr algn="ctr"/>
            <a:r>
              <a:rPr lang="es-CL" dirty="0" err="1"/>
              <a:t>T°</a:t>
            </a:r>
            <a:r>
              <a:rPr lang="es-CL" dirty="0"/>
              <a:t> de la </a:t>
            </a:r>
            <a:r>
              <a:rPr lang="es-CL" dirty="0" err="1"/>
              <a:t>cte</a:t>
            </a:r>
            <a:r>
              <a:rPr lang="es-CL" dirty="0"/>
              <a:t> de velocidad de OH</a:t>
            </a:r>
          </a:p>
          <a:p>
            <a:pPr algn="ctr"/>
            <a:endParaRPr lang="es-CL" dirty="0"/>
          </a:p>
          <a:p>
            <a:pPr algn="ctr"/>
            <a:r>
              <a:rPr lang="es-CL" sz="2000" b="1" dirty="0"/>
              <a:t>OH </a:t>
            </a:r>
            <a:r>
              <a:rPr lang="es-CL" sz="2000" b="1" dirty="0" err="1"/>
              <a:t>ref</a:t>
            </a:r>
            <a:endParaRPr lang="es-CL" sz="2000" b="1" dirty="0"/>
          </a:p>
          <a:p>
            <a:pPr algn="ctr"/>
            <a:r>
              <a:rPr lang="es-CL" dirty="0"/>
              <a:t>Referencia </a:t>
            </a:r>
            <a:r>
              <a:rPr lang="es-CL" dirty="0" err="1"/>
              <a:t>cte</a:t>
            </a:r>
            <a:r>
              <a:rPr lang="es-CL" dirty="0"/>
              <a:t> de velocidad de OH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74E3C5E6-20D6-4E2B-BF73-02F4EAAEFF41}"/>
              </a:ext>
            </a:extLst>
          </p:cNvPr>
          <p:cNvSpPr/>
          <p:nvPr/>
        </p:nvSpPr>
        <p:spPr>
          <a:xfrm>
            <a:off x="10115256" y="1961968"/>
            <a:ext cx="1532794" cy="677108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CL" sz="2000" b="1" dirty="0">
                <a:solidFill>
                  <a:srgbClr val="92D050"/>
                </a:solidFill>
              </a:rPr>
              <a:t>pKa</a:t>
            </a:r>
          </a:p>
          <a:p>
            <a:pPr algn="ctr"/>
            <a:r>
              <a:rPr lang="es-CL" dirty="0">
                <a:solidFill>
                  <a:srgbClr val="92D050"/>
                </a:solidFill>
              </a:rPr>
              <a:t>-log Ka</a:t>
            </a:r>
          </a:p>
        </p:txBody>
      </p:sp>
    </p:spTree>
    <p:extLst>
      <p:ext uri="{BB962C8B-B14F-4D97-AF65-F5344CB8AC3E}">
        <p14:creationId xmlns:p14="http://schemas.microsoft.com/office/powerpoint/2010/main" val="2191611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A0EA47-FA6F-48DC-8BBC-EFBD7EAC8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8000" y="433471"/>
            <a:ext cx="8569911" cy="1026942"/>
          </a:xfrm>
          <a:blipFill dpi="0" rotWithShape="1">
            <a:blip r:embed="rId2">
              <a:alphaModFix amt="67000"/>
            </a:blip>
            <a:srcRect/>
            <a:tile tx="0" ty="0" sx="100000" sy="100000" flip="none" algn="tl"/>
          </a:blipFill>
          <a:ln w="57150" cap="rnd" cmpd="dbl" algn="ctr">
            <a:solidFill>
              <a:schemeClr val="accent3">
                <a:lumMod val="20000"/>
                <a:lumOff val="80000"/>
              </a:schemeClr>
            </a:solidFill>
            <a:prstDash val="soli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CL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¿Qué hace cada uno de ellos?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AD6E6649-9572-4398-9C42-B66FFA3AFF90}"/>
              </a:ext>
            </a:extLst>
          </p:cNvPr>
          <p:cNvSpPr/>
          <p:nvPr/>
        </p:nvSpPr>
        <p:spPr>
          <a:xfrm>
            <a:off x="9571528" y="1918565"/>
            <a:ext cx="1940403" cy="6463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s-CL" sz="3600" dirty="0"/>
              <a:t>KOWWIN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5F108D20-2CE5-4B47-82AD-2AB7DDDF063C}"/>
              </a:ext>
            </a:extLst>
          </p:cNvPr>
          <p:cNvSpPr/>
          <p:nvPr/>
        </p:nvSpPr>
        <p:spPr>
          <a:xfrm>
            <a:off x="8112246" y="3065624"/>
            <a:ext cx="2289088" cy="646331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s-CL" sz="3600" dirty="0">
                <a:solidFill>
                  <a:schemeClr val="lt1"/>
                </a:solidFill>
              </a:rPr>
              <a:t>HENRYWIN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B797B505-8CAB-4A6C-959F-011AA06C61FE}"/>
              </a:ext>
            </a:extLst>
          </p:cNvPr>
          <p:cNvSpPr/>
          <p:nvPr/>
        </p:nvSpPr>
        <p:spPr>
          <a:xfrm>
            <a:off x="8159757" y="5923616"/>
            <a:ext cx="1817742" cy="6463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s-CL" sz="3600" dirty="0">
                <a:solidFill>
                  <a:schemeClr val="lt1"/>
                </a:solidFill>
              </a:rPr>
              <a:t>AOPWIN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6A7BE486-4468-4110-97A5-A0CB44869CFA}"/>
              </a:ext>
            </a:extLst>
          </p:cNvPr>
          <p:cNvSpPr/>
          <p:nvPr/>
        </p:nvSpPr>
        <p:spPr>
          <a:xfrm>
            <a:off x="6565724" y="2161328"/>
            <a:ext cx="2133918" cy="64633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s-CL" sz="3600" dirty="0">
                <a:solidFill>
                  <a:schemeClr val="lt1"/>
                </a:solidFill>
              </a:rPr>
              <a:t>MPBPWIN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83FDDC89-7F95-499F-9FEA-1D7659A3972B}"/>
              </a:ext>
            </a:extLst>
          </p:cNvPr>
          <p:cNvSpPr/>
          <p:nvPr/>
        </p:nvSpPr>
        <p:spPr>
          <a:xfrm>
            <a:off x="7388488" y="4075000"/>
            <a:ext cx="1680140" cy="64633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s-CL" sz="3600" dirty="0"/>
              <a:t>BIOWIN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97E99093-543B-498C-B19F-D122E89A8C8B}"/>
              </a:ext>
            </a:extLst>
          </p:cNvPr>
          <p:cNvSpPr/>
          <p:nvPr/>
        </p:nvSpPr>
        <p:spPr>
          <a:xfrm>
            <a:off x="5258227" y="3035114"/>
            <a:ext cx="1997663" cy="6463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s-CL" sz="3600" dirty="0" err="1"/>
              <a:t>BioHCwin</a:t>
            </a:r>
            <a:endParaRPr lang="es-CL" sz="3600" dirty="0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EE5371D1-4B3E-4B6F-B9D9-851D72C6B69D}"/>
              </a:ext>
            </a:extLst>
          </p:cNvPr>
          <p:cNvSpPr/>
          <p:nvPr/>
        </p:nvSpPr>
        <p:spPr>
          <a:xfrm>
            <a:off x="4531251" y="4152411"/>
            <a:ext cx="1781834" cy="646331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s-CL" sz="3600" dirty="0">
                <a:solidFill>
                  <a:schemeClr val="lt1"/>
                </a:solidFill>
              </a:rPr>
              <a:t>KOCWIN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9672E703-EAA6-417A-A0F9-B15DCD2A2671}"/>
              </a:ext>
            </a:extLst>
          </p:cNvPr>
          <p:cNvSpPr/>
          <p:nvPr/>
        </p:nvSpPr>
        <p:spPr>
          <a:xfrm>
            <a:off x="320351" y="4721331"/>
            <a:ext cx="2028761" cy="646331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s-CL" sz="3600" dirty="0">
                <a:solidFill>
                  <a:srgbClr val="92D050"/>
                </a:solidFill>
              </a:rPr>
              <a:t>WATERNT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2A11CE03-C8EA-49BE-A0A2-13BD607A0620}"/>
              </a:ext>
            </a:extLst>
          </p:cNvPr>
          <p:cNvSpPr/>
          <p:nvPr/>
        </p:nvSpPr>
        <p:spPr>
          <a:xfrm>
            <a:off x="4288570" y="5965819"/>
            <a:ext cx="2560124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s-CL" sz="3600" dirty="0">
                <a:solidFill>
                  <a:schemeClr val="lt1"/>
                </a:solidFill>
              </a:rPr>
              <a:t>WSKOWWIN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DFF93953-9A31-4FFF-B593-A064D745D5AA}"/>
              </a:ext>
            </a:extLst>
          </p:cNvPr>
          <p:cNvSpPr/>
          <p:nvPr/>
        </p:nvSpPr>
        <p:spPr>
          <a:xfrm>
            <a:off x="10022400" y="3860335"/>
            <a:ext cx="1621278" cy="646331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s-CL" sz="3600" dirty="0">
                <a:solidFill>
                  <a:srgbClr val="92D050"/>
                </a:solidFill>
              </a:rPr>
              <a:t>BCFBAF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BE9F7912-76DD-42E0-844D-6F9CEEE544CC}"/>
              </a:ext>
            </a:extLst>
          </p:cNvPr>
          <p:cNvSpPr/>
          <p:nvPr/>
        </p:nvSpPr>
        <p:spPr>
          <a:xfrm>
            <a:off x="2906108" y="2051634"/>
            <a:ext cx="2352119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s-CL" sz="3600" dirty="0"/>
              <a:t>HYDROWIN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3E3B61EC-C325-409F-AF5B-9427018BFBFF}"/>
              </a:ext>
            </a:extLst>
          </p:cNvPr>
          <p:cNvSpPr/>
          <p:nvPr/>
        </p:nvSpPr>
        <p:spPr>
          <a:xfrm>
            <a:off x="9560366" y="5008798"/>
            <a:ext cx="1681935" cy="64633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s-CL" sz="3600" dirty="0">
                <a:solidFill>
                  <a:schemeClr val="lt1"/>
                </a:solidFill>
              </a:rPr>
              <a:t>STPWIN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4C09BA0E-F8D4-4DC6-953B-12AD51301D76}"/>
              </a:ext>
            </a:extLst>
          </p:cNvPr>
          <p:cNvSpPr/>
          <p:nvPr/>
        </p:nvSpPr>
        <p:spPr>
          <a:xfrm>
            <a:off x="5992956" y="5189558"/>
            <a:ext cx="1681871" cy="6463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s-CL" sz="3600" dirty="0">
                <a:solidFill>
                  <a:schemeClr val="lt1"/>
                </a:solidFill>
              </a:rPr>
              <a:t>LEV3EPI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89C699EE-BB38-4327-A224-57519AD447EB}"/>
              </a:ext>
            </a:extLst>
          </p:cNvPr>
          <p:cNvSpPr/>
          <p:nvPr/>
        </p:nvSpPr>
        <p:spPr>
          <a:xfrm>
            <a:off x="3090865" y="3200812"/>
            <a:ext cx="1680268" cy="6463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s-CL" sz="3600" dirty="0">
                <a:solidFill>
                  <a:schemeClr val="lt1"/>
                </a:solidFill>
              </a:rPr>
              <a:t>ECOSAR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FD2CEE8A-7899-4E8E-AFDB-8DB31A600FBF}"/>
              </a:ext>
            </a:extLst>
          </p:cNvPr>
          <p:cNvSpPr/>
          <p:nvPr/>
        </p:nvSpPr>
        <p:spPr>
          <a:xfrm>
            <a:off x="320351" y="2142458"/>
            <a:ext cx="1779461" cy="646331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s-CL" sz="3600" dirty="0"/>
              <a:t>KOAWIN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EEBFB402-9F78-4B99-9E01-064F53F9968B}"/>
              </a:ext>
            </a:extLst>
          </p:cNvPr>
          <p:cNvSpPr/>
          <p:nvPr/>
        </p:nvSpPr>
        <p:spPr>
          <a:xfrm>
            <a:off x="2939008" y="5008797"/>
            <a:ext cx="2010487" cy="64633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s-CL" sz="3600" dirty="0" err="1"/>
              <a:t>Dermiwin</a:t>
            </a:r>
            <a:endParaRPr lang="es-CL" sz="3600" dirty="0"/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D01EF7C4-5224-4078-98C9-0BDB66A71F0A}"/>
              </a:ext>
            </a:extLst>
          </p:cNvPr>
          <p:cNvSpPr/>
          <p:nvPr/>
        </p:nvSpPr>
        <p:spPr>
          <a:xfrm>
            <a:off x="454465" y="3523978"/>
            <a:ext cx="2149306" cy="6463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s-CL" sz="3600" dirty="0">
                <a:solidFill>
                  <a:schemeClr val="lt1"/>
                </a:solidFill>
              </a:rPr>
              <a:t>WVOLWIN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56410BF6-07A3-4A73-9EF3-4056015F5F60}"/>
              </a:ext>
            </a:extLst>
          </p:cNvPr>
          <p:cNvSpPr/>
          <p:nvPr/>
        </p:nvSpPr>
        <p:spPr>
          <a:xfrm>
            <a:off x="768786" y="5930091"/>
            <a:ext cx="2050754" cy="64633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s-CL" sz="3600" dirty="0">
                <a:solidFill>
                  <a:schemeClr val="lt1"/>
                </a:solidFill>
              </a:rPr>
              <a:t>AEROWIN</a:t>
            </a:r>
          </a:p>
        </p:txBody>
      </p:sp>
    </p:spTree>
    <p:extLst>
      <p:ext uri="{BB962C8B-B14F-4D97-AF65-F5344CB8AC3E}">
        <p14:creationId xmlns:p14="http://schemas.microsoft.com/office/powerpoint/2010/main" val="317502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760A6C-95B6-4AB3-B902-0F7259097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3910" y="2810403"/>
            <a:ext cx="3299814" cy="646331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indent="0">
              <a:buNone/>
            </a:pPr>
            <a:r>
              <a:rPr lang="es-CL" sz="3600" dirty="0"/>
              <a:t>Calcula log KOW.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228801DC-96DC-45E8-BB4F-28A5ACED76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88" y="1176920"/>
            <a:ext cx="2463801" cy="4942444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373A0733-ACE2-432F-BBCF-E90ED3321A8B}"/>
              </a:ext>
            </a:extLst>
          </p:cNvPr>
          <p:cNvSpPr/>
          <p:nvPr/>
        </p:nvSpPr>
        <p:spPr>
          <a:xfrm>
            <a:off x="3131223" y="1025255"/>
            <a:ext cx="2424332" cy="646331"/>
          </a:xfrm>
          <a:prstGeom prst="rect">
            <a:avLst/>
          </a:prstGeom>
          <a:blipFill dpi="0" rotWithShape="1">
            <a:blip r:embed="rId3">
              <a:alphaModFix amt="67000"/>
            </a:blip>
            <a:srcRect/>
            <a:tile tx="0" ty="0" sx="100000" sy="100000" flip="none" algn="tl"/>
          </a:blipFill>
          <a:ln w="57150" cap="rnd" cmpd="dbl" algn="ctr">
            <a:solidFill>
              <a:schemeClr val="accent3">
                <a:lumMod val="20000"/>
                <a:lumOff val="80000"/>
              </a:schemeClr>
            </a:solidFill>
            <a:prstDash val="solid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es-CL" sz="3600" b="1" cap="all" dirty="0">
                <a:ln w="3175" cmpd="sng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HENRYWIN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3AAA7262-40AB-41CC-974F-0B86F5CBB01C}"/>
              </a:ext>
            </a:extLst>
          </p:cNvPr>
          <p:cNvSpPr/>
          <p:nvPr/>
        </p:nvSpPr>
        <p:spPr>
          <a:xfrm>
            <a:off x="3566164" y="2887682"/>
            <a:ext cx="1989391" cy="646331"/>
          </a:xfrm>
          <a:prstGeom prst="rect">
            <a:avLst/>
          </a:prstGeom>
          <a:blipFill dpi="0" rotWithShape="1">
            <a:blip r:embed="rId3">
              <a:alphaModFix amt="67000"/>
            </a:blip>
            <a:srcRect/>
            <a:tile tx="0" ty="0" sx="100000" sy="100000" flip="none" algn="tl"/>
          </a:blipFill>
          <a:ln w="57150" cap="rnd" cmpd="dbl" algn="ctr">
            <a:solidFill>
              <a:schemeClr val="accent3">
                <a:lumMod val="20000"/>
                <a:lumOff val="80000"/>
              </a:schemeClr>
            </a:solidFill>
            <a:prstDash val="solid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es-CL" sz="3600" b="1" cap="all" dirty="0">
                <a:ln w="3175" cmpd="sng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KOWWIN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AB15724A-7459-4960-9720-2575ACB01A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9921988">
            <a:off x="1781858" y="1438675"/>
            <a:ext cx="708346" cy="708346"/>
          </a:xfrm>
          <a:prstGeom prst="rect">
            <a:avLst/>
          </a:prstGeom>
        </p:spPr>
      </p:pic>
      <p:sp>
        <p:nvSpPr>
          <p:cNvPr id="13" name="Rectángulo 12">
            <a:extLst>
              <a:ext uri="{FF2B5EF4-FFF2-40B4-BE49-F238E27FC236}">
                <a16:creationId xmlns:a16="http://schemas.microsoft.com/office/drawing/2014/main" id="{67158749-093B-41A4-923C-8A93C528BFD1}"/>
              </a:ext>
            </a:extLst>
          </p:cNvPr>
          <p:cNvSpPr/>
          <p:nvPr/>
        </p:nvSpPr>
        <p:spPr>
          <a:xfrm>
            <a:off x="6353910" y="748257"/>
            <a:ext cx="4577022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s-CL" sz="3600" dirty="0"/>
              <a:t>Calcula la constante de </a:t>
            </a:r>
          </a:p>
          <a:p>
            <a:r>
              <a:rPr lang="es-CL" sz="3600" dirty="0"/>
              <a:t>la ley de Henrry (HLC).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4021009F-C905-4CE3-9353-058BCAF0BE99}"/>
              </a:ext>
            </a:extLst>
          </p:cNvPr>
          <p:cNvSpPr/>
          <p:nvPr/>
        </p:nvSpPr>
        <p:spPr>
          <a:xfrm>
            <a:off x="3371944" y="5151889"/>
            <a:ext cx="2183611" cy="646331"/>
          </a:xfrm>
          <a:prstGeom prst="rect">
            <a:avLst/>
          </a:prstGeom>
          <a:blipFill dpi="0" rotWithShape="1">
            <a:blip r:embed="rId3">
              <a:alphaModFix amt="67000"/>
            </a:blip>
            <a:srcRect/>
            <a:tile tx="0" ty="0" sx="100000" sy="100000" flip="none" algn="tl"/>
          </a:blipFill>
          <a:ln w="57150" cap="rnd" cmpd="dbl" algn="ctr">
            <a:solidFill>
              <a:schemeClr val="accent3">
                <a:lumMod val="20000"/>
                <a:lumOff val="80000"/>
              </a:schemeClr>
            </a:solidFill>
            <a:prstDash val="solid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es-CL" sz="3600" b="1" cap="all" dirty="0">
                <a:ln w="3175" cmpd="sng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AOPWIN</a:t>
            </a:r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8D034666-5985-4D72-8269-5CFC02BD60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9921988">
            <a:off x="1858321" y="3046289"/>
            <a:ext cx="708346" cy="708346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8CDB06E3-EA42-4876-AF5F-7B1CA58A99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9921988">
            <a:off x="1734366" y="1115507"/>
            <a:ext cx="708346" cy="708346"/>
          </a:xfrm>
          <a:prstGeom prst="rect">
            <a:avLst/>
          </a:prstGeom>
        </p:spPr>
      </p:pic>
      <p:sp>
        <p:nvSpPr>
          <p:cNvPr id="19" name="Rectángulo 18">
            <a:extLst>
              <a:ext uri="{FF2B5EF4-FFF2-40B4-BE49-F238E27FC236}">
                <a16:creationId xmlns:a16="http://schemas.microsoft.com/office/drawing/2014/main" id="{06AACEB2-3E3E-46E4-991B-16708847CD25}"/>
              </a:ext>
            </a:extLst>
          </p:cNvPr>
          <p:cNvSpPr/>
          <p:nvPr/>
        </p:nvSpPr>
        <p:spPr>
          <a:xfrm>
            <a:off x="6353910" y="4469652"/>
            <a:ext cx="4954946" cy="20108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none" lIns="91440" tIns="45720" rIns="91440" bIns="45720" rtlCol="0" anchor="ctr">
            <a:spAutoFit/>
          </a:bodyPr>
          <a:lstStyle/>
          <a:p>
            <a:pPr>
              <a:spcAft>
                <a:spcPts val="1000"/>
              </a:spcAft>
              <a:buClr>
                <a:schemeClr val="tx1"/>
              </a:buClr>
              <a:buSzPct val="100000"/>
            </a:pPr>
            <a:r>
              <a:rPr lang="es-CL" sz="3600" dirty="0">
                <a:solidFill>
                  <a:schemeClr val="dk1"/>
                </a:solidFill>
              </a:rPr>
              <a:t>Velocidad de reacción en </a:t>
            </a:r>
          </a:p>
          <a:p>
            <a:pPr>
              <a:spcAft>
                <a:spcPts val="1000"/>
              </a:spcAft>
              <a:buClr>
                <a:schemeClr val="tx1"/>
              </a:buClr>
              <a:buSzPct val="100000"/>
            </a:pPr>
            <a:r>
              <a:rPr lang="es-CL" sz="3600" dirty="0"/>
              <a:t>f</a:t>
            </a:r>
            <a:r>
              <a:rPr lang="es-CL" sz="3600" dirty="0">
                <a:solidFill>
                  <a:schemeClr val="dk1"/>
                </a:solidFill>
              </a:rPr>
              <a:t>ase  gas, entre radicales</a:t>
            </a:r>
          </a:p>
          <a:p>
            <a:pPr>
              <a:spcAft>
                <a:spcPts val="1000"/>
              </a:spcAft>
              <a:buClr>
                <a:schemeClr val="tx1"/>
              </a:buClr>
              <a:buSzPct val="100000"/>
            </a:pPr>
            <a:r>
              <a:rPr lang="es-CL" sz="3600" dirty="0">
                <a:solidFill>
                  <a:schemeClr val="dk1"/>
                </a:solidFill>
              </a:rPr>
              <a:t> OH y el químico.</a:t>
            </a:r>
          </a:p>
        </p:txBody>
      </p:sp>
    </p:spTree>
    <p:extLst>
      <p:ext uri="{BB962C8B-B14F-4D97-AF65-F5344CB8AC3E}">
        <p14:creationId xmlns:p14="http://schemas.microsoft.com/office/powerpoint/2010/main" val="504549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2929C33B-DFB2-40FE-8AC2-F1A5FC26B672}"/>
              </a:ext>
            </a:extLst>
          </p:cNvPr>
          <p:cNvSpPr/>
          <p:nvPr/>
        </p:nvSpPr>
        <p:spPr>
          <a:xfrm>
            <a:off x="3139912" y="853754"/>
            <a:ext cx="2183611" cy="646331"/>
          </a:xfrm>
          <a:prstGeom prst="rect">
            <a:avLst/>
          </a:prstGeom>
          <a:blipFill dpi="0" rotWithShape="1">
            <a:blip r:embed="rId2">
              <a:alphaModFix amt="67000"/>
            </a:blip>
            <a:srcRect/>
            <a:tile tx="0" ty="0" sx="100000" sy="100000" flip="none" algn="tl"/>
          </a:blipFill>
          <a:ln w="57150" cap="rnd" cmpd="dbl" algn="ctr">
            <a:solidFill>
              <a:schemeClr val="accent3">
                <a:lumMod val="20000"/>
                <a:lumOff val="80000"/>
              </a:schemeClr>
            </a:solidFill>
            <a:prstDash val="solid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es-CL" sz="3600" b="1" cap="all" dirty="0">
                <a:ln w="3175" cmpd="sng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MPBPWIN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AA5E570-F05D-4F0A-9465-AFBD10EAF8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788" y="1176920"/>
            <a:ext cx="2463801" cy="4942444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E3F84AA5-77BA-479D-BCD7-F431E17D86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9921988">
            <a:off x="1858321" y="2054603"/>
            <a:ext cx="708346" cy="708346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82E43A71-A87A-4749-96C0-76291B483AAA}"/>
              </a:ext>
            </a:extLst>
          </p:cNvPr>
          <p:cNvSpPr/>
          <p:nvPr/>
        </p:nvSpPr>
        <p:spPr>
          <a:xfrm>
            <a:off x="3460338" y="3349635"/>
            <a:ext cx="2058572" cy="646331"/>
          </a:xfrm>
          <a:prstGeom prst="rect">
            <a:avLst/>
          </a:prstGeom>
          <a:blipFill dpi="0" rotWithShape="1">
            <a:blip r:embed="rId2">
              <a:alphaModFix amt="67000"/>
            </a:blip>
            <a:srcRect/>
            <a:tile tx="0" ty="0" sx="100000" sy="100000" flip="none" algn="tl"/>
          </a:blipFill>
          <a:ln w="57150" cap="rnd" cmpd="dbl" algn="ctr">
            <a:solidFill>
              <a:schemeClr val="accent3">
                <a:lumMod val="20000"/>
                <a:lumOff val="80000"/>
              </a:schemeClr>
            </a:solidFill>
            <a:prstDash val="solid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es-CL" sz="3600" b="1" cap="all" dirty="0">
                <a:ln w="3175" cmpd="sng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BIOWIN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3B515933-612A-4A4D-A99F-3FD556FD35BA}"/>
              </a:ext>
            </a:extLst>
          </p:cNvPr>
          <p:cNvSpPr/>
          <p:nvPr/>
        </p:nvSpPr>
        <p:spPr>
          <a:xfrm>
            <a:off x="3021722" y="5394814"/>
            <a:ext cx="2260555" cy="646331"/>
          </a:xfrm>
          <a:prstGeom prst="rect">
            <a:avLst/>
          </a:prstGeom>
          <a:blipFill dpi="0" rotWithShape="1">
            <a:blip r:embed="rId2">
              <a:alphaModFix amt="67000"/>
            </a:blip>
            <a:srcRect/>
            <a:tile tx="0" ty="0" sx="100000" sy="100000" flip="none" algn="tl"/>
          </a:blipFill>
          <a:ln w="57150" cap="rnd" cmpd="dbl" algn="ctr">
            <a:solidFill>
              <a:schemeClr val="accent3">
                <a:lumMod val="20000"/>
                <a:lumOff val="80000"/>
              </a:schemeClr>
            </a:solidFill>
            <a:prstDash val="solid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es-CL" sz="3600" b="1" cap="all" dirty="0" err="1">
                <a:ln w="3175" cmpd="sng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BioHCwin</a:t>
            </a:r>
            <a:endParaRPr lang="es-CL" sz="3600" b="1" cap="all" dirty="0">
              <a:ln w="3175" cmpd="sng">
                <a:noFill/>
              </a:ln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B79EFA3C-1C86-48DB-BD24-F70938A23C3F}"/>
              </a:ext>
            </a:extLst>
          </p:cNvPr>
          <p:cNvSpPr/>
          <p:nvPr/>
        </p:nvSpPr>
        <p:spPr>
          <a:xfrm>
            <a:off x="5889845" y="566454"/>
            <a:ext cx="5265835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rtlCol="0" anchor="ctr">
            <a:spAutoFit/>
          </a:bodyPr>
          <a:lstStyle/>
          <a:p>
            <a:pPr algn="just">
              <a:spcAft>
                <a:spcPts val="1000"/>
              </a:spcAft>
              <a:buClr>
                <a:schemeClr val="tx1"/>
              </a:buClr>
              <a:buSzPct val="100000"/>
            </a:pPr>
            <a:r>
              <a:rPr lang="es-CL" sz="3200" dirty="0">
                <a:solidFill>
                  <a:schemeClr val="dk1"/>
                </a:solidFill>
              </a:rPr>
              <a:t>Calcula punto de fusión, ebullición y presión de vapor de sustancias orgánicas.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6BD56402-D61D-437C-ACC2-C217A95EC46F}"/>
              </a:ext>
            </a:extLst>
          </p:cNvPr>
          <p:cNvSpPr/>
          <p:nvPr/>
        </p:nvSpPr>
        <p:spPr>
          <a:xfrm>
            <a:off x="5952146" y="2965328"/>
            <a:ext cx="5667768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rtlCol="0" anchor="ctr">
            <a:spAutoFit/>
          </a:bodyPr>
          <a:lstStyle/>
          <a:p>
            <a:pPr algn="just">
              <a:spcAft>
                <a:spcPts val="1000"/>
              </a:spcAft>
              <a:buClr>
                <a:schemeClr val="tx1"/>
              </a:buClr>
              <a:buSzPct val="100000"/>
            </a:pPr>
            <a:r>
              <a:rPr lang="es-CL" sz="3200" dirty="0">
                <a:solidFill>
                  <a:schemeClr val="dk1"/>
                </a:solidFill>
              </a:rPr>
              <a:t>Calcula Biodegradación</a:t>
            </a:r>
            <a:r>
              <a:rPr lang="es-CL" sz="3200" dirty="0"/>
              <a:t> </a:t>
            </a:r>
            <a:r>
              <a:rPr lang="es-CL" sz="3200" dirty="0">
                <a:solidFill>
                  <a:schemeClr val="dk1"/>
                </a:solidFill>
              </a:rPr>
              <a:t>aeróbica y anaeróbica, de sustancias químicas orgánicas.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9179233B-CF29-45FA-BAC7-F1F2E65F70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9921988">
            <a:off x="1802809" y="1762919"/>
            <a:ext cx="708346" cy="708346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AC72FA34-5A90-442E-B7C1-0448778771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9921988">
            <a:off x="1858321" y="4717574"/>
            <a:ext cx="708346" cy="708346"/>
          </a:xfrm>
          <a:prstGeom prst="rect">
            <a:avLst/>
          </a:prstGeom>
        </p:spPr>
      </p:pic>
      <p:sp>
        <p:nvSpPr>
          <p:cNvPr id="16" name="Rectángulo 15">
            <a:extLst>
              <a:ext uri="{FF2B5EF4-FFF2-40B4-BE49-F238E27FC236}">
                <a16:creationId xmlns:a16="http://schemas.microsoft.com/office/drawing/2014/main" id="{029D07DA-8FA8-4D60-8A04-A41E45DEB378}"/>
              </a:ext>
            </a:extLst>
          </p:cNvPr>
          <p:cNvSpPr/>
          <p:nvPr/>
        </p:nvSpPr>
        <p:spPr>
          <a:xfrm>
            <a:off x="5889845" y="5410301"/>
            <a:ext cx="6096000" cy="10772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rtlCol="0" anchor="ctr">
            <a:spAutoFit/>
          </a:bodyPr>
          <a:lstStyle/>
          <a:p>
            <a:pPr algn="just">
              <a:spcAft>
                <a:spcPts val="1000"/>
              </a:spcAft>
              <a:buClr>
                <a:schemeClr val="tx1"/>
              </a:buClr>
              <a:buSzPct val="100000"/>
            </a:pPr>
            <a:r>
              <a:rPr lang="es-CL" sz="3200" dirty="0">
                <a:solidFill>
                  <a:schemeClr val="dk1"/>
                </a:solidFill>
              </a:rPr>
              <a:t>Vida media de </a:t>
            </a:r>
            <a:r>
              <a:rPr lang="es-CL" sz="3200" dirty="0" err="1">
                <a:solidFill>
                  <a:schemeClr val="dk1"/>
                </a:solidFill>
              </a:rPr>
              <a:t>Biodegradacion</a:t>
            </a:r>
            <a:r>
              <a:rPr lang="es-CL" sz="3200" dirty="0">
                <a:solidFill>
                  <a:schemeClr val="dk1"/>
                </a:solidFill>
              </a:rPr>
              <a:t> de sustancias que contienen solo C e H</a:t>
            </a:r>
          </a:p>
        </p:txBody>
      </p:sp>
      <p:pic>
        <p:nvPicPr>
          <p:cNvPr id="18" name="Imagen 17" descr="Imagen que contiene árbol&#10;&#10;Descripción generada con confianza muy alta">
            <a:extLst>
              <a:ext uri="{FF2B5EF4-FFF2-40B4-BE49-F238E27FC236}">
                <a16:creationId xmlns:a16="http://schemas.microsoft.com/office/drawing/2014/main" id="{2E5792FB-D264-496D-87C3-27B6147CA3C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9632560">
            <a:off x="2892118" y="2748562"/>
            <a:ext cx="1280693" cy="1077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178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BDE4A285-5FDC-4D06-BDA8-1698B4B499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88" y="1176920"/>
            <a:ext cx="2463801" cy="4942444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26325BC0-F838-4BC2-AA93-ADDFD58D73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921988">
            <a:off x="1829920" y="3651334"/>
            <a:ext cx="708346" cy="708346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C59C3F74-3E97-4CCE-8578-E4AAC24FA544}"/>
              </a:ext>
            </a:extLst>
          </p:cNvPr>
          <p:cNvSpPr/>
          <p:nvPr/>
        </p:nvSpPr>
        <p:spPr>
          <a:xfrm>
            <a:off x="2812016" y="2842470"/>
            <a:ext cx="3048000" cy="646331"/>
          </a:xfrm>
          <a:prstGeom prst="rect">
            <a:avLst/>
          </a:prstGeom>
          <a:blipFill dpi="0" rotWithShape="1">
            <a:blip r:embed="rId4">
              <a:alphaModFix amt="67000"/>
            </a:blip>
            <a:srcRect/>
            <a:tile tx="0" ty="0" sx="100000" sy="100000" flip="none" algn="tl"/>
          </a:blipFill>
          <a:ln w="57150" cap="rnd" cmpd="dbl" algn="ctr">
            <a:solidFill>
              <a:schemeClr val="accent3">
                <a:lumMod val="20000"/>
                <a:lumOff val="80000"/>
              </a:schemeClr>
            </a:solidFill>
            <a:prstDash val="solid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es-CL" sz="3600" b="1" cap="all" dirty="0">
                <a:ln w="3175" cmpd="sng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WSKOWWIN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932B9FAA-44EE-458E-8B3A-20D3AB5BDB1D}"/>
              </a:ext>
            </a:extLst>
          </p:cNvPr>
          <p:cNvSpPr/>
          <p:nvPr/>
        </p:nvSpPr>
        <p:spPr>
          <a:xfrm>
            <a:off x="3278730" y="5065104"/>
            <a:ext cx="1820307" cy="646331"/>
          </a:xfrm>
          <a:prstGeom prst="rect">
            <a:avLst/>
          </a:prstGeom>
          <a:blipFill dpi="0" rotWithShape="1">
            <a:blip r:embed="rId4">
              <a:alphaModFix amt="67000"/>
            </a:blip>
            <a:srcRect/>
            <a:tile tx="0" ty="0" sx="100000" sy="100000" flip="none" algn="tl"/>
          </a:blipFill>
          <a:ln w="57150" cap="rnd" cmpd="dbl" algn="ctr">
            <a:solidFill>
              <a:schemeClr val="accent3">
                <a:lumMod val="20000"/>
                <a:lumOff val="80000"/>
              </a:schemeClr>
            </a:solidFill>
            <a:prstDash val="solid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es-CL" sz="3600" b="1" cap="all" dirty="0">
                <a:ln w="3175" cmpd="sng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KOCWIN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DA65DE0C-403E-43FF-8C39-9DB97E6E8DE6}"/>
              </a:ext>
            </a:extLst>
          </p:cNvPr>
          <p:cNvSpPr/>
          <p:nvPr/>
        </p:nvSpPr>
        <p:spPr>
          <a:xfrm>
            <a:off x="3278730" y="819793"/>
            <a:ext cx="2072940" cy="646331"/>
          </a:xfrm>
          <a:prstGeom prst="rect">
            <a:avLst/>
          </a:prstGeom>
          <a:blipFill dpi="0" rotWithShape="1">
            <a:blip r:embed="rId4">
              <a:alphaModFix amt="67000"/>
            </a:blip>
            <a:srcRect/>
            <a:tile tx="0" ty="0" sx="100000" sy="100000" flip="none" algn="tl"/>
          </a:blipFill>
          <a:ln w="57150" cap="rnd" cmpd="dbl" algn="ctr">
            <a:solidFill>
              <a:schemeClr val="accent3">
                <a:lumMod val="20000"/>
                <a:lumOff val="80000"/>
              </a:schemeClr>
            </a:solidFill>
            <a:prstDash val="solid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es-CL" sz="3600" b="1" cap="all" dirty="0">
                <a:ln w="3175" cmpd="sng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WATERNT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C7FB03B9-4665-431D-B272-9FC71685C784}"/>
              </a:ext>
            </a:extLst>
          </p:cNvPr>
          <p:cNvSpPr/>
          <p:nvPr/>
        </p:nvSpPr>
        <p:spPr>
          <a:xfrm>
            <a:off x="5656735" y="478675"/>
            <a:ext cx="6542497" cy="132856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none" lIns="91440" tIns="45720" rIns="91440" bIns="45720" rtlCol="0" anchor="ctr">
            <a:spAutoFit/>
          </a:bodyPr>
          <a:lstStyle/>
          <a:p>
            <a:pPr>
              <a:spcAft>
                <a:spcPts val="1000"/>
              </a:spcAft>
              <a:buClr>
                <a:schemeClr val="tx1"/>
              </a:buClr>
              <a:buSzPct val="100000"/>
            </a:pPr>
            <a:r>
              <a:rPr lang="es-CL" sz="3600" dirty="0">
                <a:solidFill>
                  <a:schemeClr val="dk1"/>
                </a:solidFill>
              </a:rPr>
              <a:t>Calcula la solubilidad en agua,</a:t>
            </a:r>
          </a:p>
          <a:p>
            <a:pPr>
              <a:spcAft>
                <a:spcPts val="1000"/>
              </a:spcAft>
              <a:buClr>
                <a:schemeClr val="tx1"/>
              </a:buClr>
              <a:buSzPct val="100000"/>
            </a:pPr>
            <a:r>
              <a:rPr lang="es-CL" sz="3600" dirty="0">
                <a:solidFill>
                  <a:schemeClr val="dk1"/>
                </a:solidFill>
              </a:rPr>
              <a:t> por método "</a:t>
            </a:r>
            <a:r>
              <a:rPr lang="es-CL" sz="3600" dirty="0" err="1">
                <a:solidFill>
                  <a:schemeClr val="dk1"/>
                </a:solidFill>
              </a:rPr>
              <a:t>fragment</a:t>
            </a:r>
            <a:r>
              <a:rPr lang="es-CL" sz="3600" dirty="0">
                <a:solidFill>
                  <a:schemeClr val="dk1"/>
                </a:solidFill>
              </a:rPr>
              <a:t> </a:t>
            </a:r>
            <a:r>
              <a:rPr lang="es-CL" sz="3600" dirty="0" err="1">
                <a:solidFill>
                  <a:schemeClr val="dk1"/>
                </a:solidFill>
              </a:rPr>
              <a:t>constant</a:t>
            </a:r>
            <a:r>
              <a:rPr lang="es-CL" sz="3600" dirty="0">
                <a:solidFill>
                  <a:schemeClr val="dk1"/>
                </a:solidFill>
              </a:rPr>
              <a:t>“.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7BFA754D-050E-41B8-BB7F-3272DACA3E55}"/>
              </a:ext>
            </a:extLst>
          </p:cNvPr>
          <p:cNvSpPr/>
          <p:nvPr/>
        </p:nvSpPr>
        <p:spPr>
          <a:xfrm>
            <a:off x="5810687" y="4524027"/>
            <a:ext cx="6271525" cy="20108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none" lIns="91440" tIns="45720" rIns="91440" bIns="45720" rtlCol="0" anchor="ctr">
            <a:spAutoFit/>
          </a:bodyPr>
          <a:lstStyle/>
          <a:p>
            <a:pPr>
              <a:spcAft>
                <a:spcPts val="1000"/>
              </a:spcAft>
              <a:buClr>
                <a:schemeClr val="tx1"/>
              </a:buClr>
              <a:buSzPct val="100000"/>
            </a:pPr>
            <a:r>
              <a:rPr lang="es-CL" sz="3600" dirty="0">
                <a:solidFill>
                  <a:schemeClr val="dk1"/>
                </a:solidFill>
              </a:rPr>
              <a:t>Calcula coeficiente de adsorción</a:t>
            </a:r>
          </a:p>
          <a:p>
            <a:pPr>
              <a:spcAft>
                <a:spcPts val="1000"/>
              </a:spcAft>
              <a:buClr>
                <a:schemeClr val="tx1"/>
              </a:buClr>
              <a:buSzPct val="100000"/>
            </a:pPr>
            <a:r>
              <a:rPr lang="es-CL" sz="3600" dirty="0">
                <a:solidFill>
                  <a:schemeClr val="dk1"/>
                </a:solidFill>
              </a:rPr>
              <a:t> de carbono orgánico en suelo y </a:t>
            </a:r>
          </a:p>
          <a:p>
            <a:pPr>
              <a:spcAft>
                <a:spcPts val="1000"/>
              </a:spcAft>
              <a:buClr>
                <a:schemeClr val="tx1"/>
              </a:buClr>
              <a:buSzPct val="100000"/>
            </a:pPr>
            <a:r>
              <a:rPr lang="es-CL" sz="3600" dirty="0">
                <a:solidFill>
                  <a:schemeClr val="dk1"/>
                </a:solidFill>
              </a:rPr>
              <a:t>Sedimentos.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C02654C2-5992-4D6C-AFEC-2A542E7D59BD}"/>
              </a:ext>
            </a:extLst>
          </p:cNvPr>
          <p:cNvSpPr/>
          <p:nvPr/>
        </p:nvSpPr>
        <p:spPr>
          <a:xfrm>
            <a:off x="6331985" y="2077201"/>
            <a:ext cx="5351145" cy="20108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none" lIns="91440" tIns="45720" rIns="91440" bIns="45720" rtlCol="0" anchor="ctr">
            <a:spAutoFit/>
          </a:bodyPr>
          <a:lstStyle/>
          <a:p>
            <a:pPr>
              <a:spcAft>
                <a:spcPts val="1000"/>
              </a:spcAft>
              <a:buClr>
                <a:schemeClr val="tx1"/>
              </a:buClr>
              <a:buSzPct val="100000"/>
            </a:pPr>
            <a:r>
              <a:rPr lang="es-CL" sz="3600" dirty="0">
                <a:solidFill>
                  <a:schemeClr val="dk1"/>
                </a:solidFill>
              </a:rPr>
              <a:t>Calcula solubilidad en agua </a:t>
            </a:r>
          </a:p>
          <a:p>
            <a:pPr>
              <a:spcAft>
                <a:spcPts val="1000"/>
              </a:spcAft>
              <a:buClr>
                <a:schemeClr val="tx1"/>
              </a:buClr>
              <a:buSzPct val="100000"/>
            </a:pPr>
            <a:r>
              <a:rPr lang="es-CL" sz="3600" dirty="0">
                <a:solidFill>
                  <a:schemeClr val="dk1"/>
                </a:solidFill>
              </a:rPr>
              <a:t>a partir del KOW usando el </a:t>
            </a:r>
          </a:p>
          <a:p>
            <a:pPr>
              <a:spcAft>
                <a:spcPts val="1000"/>
              </a:spcAft>
              <a:buClr>
                <a:schemeClr val="tx1"/>
              </a:buClr>
              <a:buSzPct val="100000"/>
            </a:pPr>
            <a:r>
              <a:rPr lang="es-CL" sz="3600" dirty="0">
                <a:solidFill>
                  <a:schemeClr val="dk1"/>
                </a:solidFill>
              </a:rPr>
              <a:t>programa KOWWIN.</a:t>
            </a:r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0CED57A2-721D-42DE-9C2E-DD20437D2F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921988">
            <a:off x="1829920" y="2733137"/>
            <a:ext cx="708346" cy="708346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4042BCCB-DC28-4CEB-8CBD-B594C66159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921988">
            <a:off x="1800117" y="2374760"/>
            <a:ext cx="708346" cy="708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623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3A07ED61-98B9-4A2C-9148-D6FAEF1578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852" y="1064379"/>
            <a:ext cx="2463801" cy="4942444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522CA029-1ADD-4788-93AA-9A5850DAA1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921988">
            <a:off x="1888864" y="4960542"/>
            <a:ext cx="708346" cy="708346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D9FE3D2E-BD5C-482A-9592-DFF346364859}"/>
              </a:ext>
            </a:extLst>
          </p:cNvPr>
          <p:cNvSpPr/>
          <p:nvPr/>
        </p:nvSpPr>
        <p:spPr>
          <a:xfrm>
            <a:off x="3154646" y="5134102"/>
            <a:ext cx="1820307" cy="646332"/>
          </a:xfrm>
          <a:prstGeom prst="rect">
            <a:avLst/>
          </a:prstGeom>
          <a:blipFill dpi="0" rotWithShape="1">
            <a:blip r:embed="rId4">
              <a:alphaModFix amt="67000"/>
            </a:blip>
            <a:srcRect/>
            <a:tile tx="0" ty="0" sx="100000" sy="100000" flip="none" algn="tl"/>
          </a:blipFill>
          <a:ln w="57150" cap="rnd" cmpd="dbl" algn="ctr">
            <a:solidFill>
              <a:schemeClr val="accent3">
                <a:lumMod val="20000"/>
                <a:lumOff val="80000"/>
              </a:schemeClr>
            </a:solidFill>
            <a:prstDash val="solid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es-CL" sz="3600" b="1" cap="all" dirty="0">
                <a:ln w="3175" cmpd="sng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ECOSAR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F3A09E04-28B9-4F67-A7E9-1FDEA67DD830}"/>
              </a:ext>
            </a:extLst>
          </p:cNvPr>
          <p:cNvSpPr/>
          <p:nvPr/>
        </p:nvSpPr>
        <p:spPr>
          <a:xfrm>
            <a:off x="3450602" y="2905884"/>
            <a:ext cx="1643720" cy="646331"/>
          </a:xfrm>
          <a:prstGeom prst="rect">
            <a:avLst/>
          </a:prstGeom>
          <a:blipFill dpi="0" rotWithShape="1">
            <a:blip r:embed="rId4">
              <a:alphaModFix amt="67000"/>
            </a:blip>
            <a:srcRect/>
            <a:tile tx="0" ty="0" sx="100000" sy="100000" flip="none" algn="tl"/>
          </a:blipFill>
          <a:ln w="57150" cap="rnd" cmpd="dbl" algn="ctr">
            <a:solidFill>
              <a:schemeClr val="accent3">
                <a:lumMod val="20000"/>
                <a:lumOff val="80000"/>
              </a:schemeClr>
            </a:solidFill>
            <a:prstDash val="solid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es-CL" sz="3600" b="1" cap="all" dirty="0">
                <a:ln w="3175" cmpd="sng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BCFBAF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40D89167-3813-4284-BE5C-46E205100229}"/>
              </a:ext>
            </a:extLst>
          </p:cNvPr>
          <p:cNvSpPr/>
          <p:nvPr/>
        </p:nvSpPr>
        <p:spPr>
          <a:xfrm>
            <a:off x="2856231" y="895552"/>
            <a:ext cx="2417137" cy="646332"/>
          </a:xfrm>
          <a:prstGeom prst="rect">
            <a:avLst/>
          </a:prstGeom>
          <a:blipFill dpi="0" rotWithShape="1">
            <a:blip r:embed="rId4">
              <a:alphaModFix amt="67000"/>
            </a:blip>
            <a:srcRect/>
            <a:tile tx="0" ty="0" sx="100000" sy="100000" flip="none" algn="tl"/>
          </a:blipFill>
          <a:ln w="57150" cap="rnd" cmpd="dbl" algn="ctr">
            <a:solidFill>
              <a:schemeClr val="accent3">
                <a:lumMod val="20000"/>
                <a:lumOff val="80000"/>
              </a:schemeClr>
            </a:solidFill>
            <a:prstDash val="solid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es-CL" sz="3600" b="1" cap="all" dirty="0">
                <a:ln w="3175" cmpd="sng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HYDROWIN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517A81EF-3F82-4C55-8E90-366FECD27AB0}"/>
              </a:ext>
            </a:extLst>
          </p:cNvPr>
          <p:cNvSpPr/>
          <p:nvPr/>
        </p:nvSpPr>
        <p:spPr>
          <a:xfrm>
            <a:off x="5682437" y="554434"/>
            <a:ext cx="6216895" cy="132856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none" lIns="91440" tIns="45720" rIns="91440" bIns="45720" rtlCol="0" anchor="ctr">
            <a:spAutoFit/>
          </a:bodyPr>
          <a:lstStyle/>
          <a:p>
            <a:pPr>
              <a:spcAft>
                <a:spcPts val="1000"/>
              </a:spcAft>
              <a:buClr>
                <a:schemeClr val="tx1"/>
              </a:buClr>
              <a:buSzPct val="100000"/>
            </a:pPr>
            <a:r>
              <a:rPr lang="es-CL" sz="3600" dirty="0">
                <a:solidFill>
                  <a:schemeClr val="dk1"/>
                </a:solidFill>
              </a:rPr>
              <a:t>Calcula constantes y vida media </a:t>
            </a:r>
          </a:p>
          <a:p>
            <a:pPr>
              <a:spcAft>
                <a:spcPts val="1000"/>
              </a:spcAft>
              <a:buClr>
                <a:schemeClr val="tx1"/>
              </a:buClr>
              <a:buSzPct val="100000"/>
            </a:pPr>
            <a:r>
              <a:rPr lang="es-CL" sz="3600" dirty="0">
                <a:solidFill>
                  <a:schemeClr val="dk1"/>
                </a:solidFill>
              </a:rPr>
              <a:t>de la tasa de </a:t>
            </a:r>
            <a:r>
              <a:rPr lang="es-CL" sz="3600" dirty="0" err="1">
                <a:solidFill>
                  <a:schemeClr val="dk1"/>
                </a:solidFill>
              </a:rPr>
              <a:t>hidrolis</a:t>
            </a:r>
            <a:r>
              <a:rPr lang="es-CL" sz="3600" dirty="0">
                <a:solidFill>
                  <a:schemeClr val="dk1"/>
                </a:solidFill>
              </a:rPr>
              <a:t> acuosa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250EF2B2-4392-4F7B-AE0B-EA4EC0C8F021}"/>
              </a:ext>
            </a:extLst>
          </p:cNvPr>
          <p:cNvSpPr/>
          <p:nvPr/>
        </p:nvSpPr>
        <p:spPr>
          <a:xfrm>
            <a:off x="5273368" y="2223647"/>
            <a:ext cx="6794781" cy="20108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rtlCol="0" anchor="ctr">
            <a:spAutoFit/>
          </a:bodyPr>
          <a:lstStyle/>
          <a:p>
            <a:pPr>
              <a:spcAft>
                <a:spcPts val="1000"/>
              </a:spcAft>
              <a:buClr>
                <a:schemeClr val="tx1"/>
              </a:buClr>
              <a:buSzPct val="100000"/>
            </a:pPr>
            <a:r>
              <a:rPr lang="es-CL" sz="3600" dirty="0">
                <a:solidFill>
                  <a:schemeClr val="dk1"/>
                </a:solidFill>
              </a:rPr>
              <a:t>Calcula factor de </a:t>
            </a:r>
            <a:r>
              <a:rPr lang="es-CL" sz="3600" dirty="0" err="1">
                <a:solidFill>
                  <a:schemeClr val="dk1"/>
                </a:solidFill>
              </a:rPr>
              <a:t>biocontracion</a:t>
            </a:r>
            <a:r>
              <a:rPr lang="es-CL" sz="3600" dirty="0">
                <a:solidFill>
                  <a:schemeClr val="dk1"/>
                </a:solidFill>
              </a:rPr>
              <a:t> y </a:t>
            </a:r>
          </a:p>
          <a:p>
            <a:pPr>
              <a:spcAft>
                <a:spcPts val="1000"/>
              </a:spcAft>
              <a:buClr>
                <a:schemeClr val="tx1"/>
              </a:buClr>
              <a:buSzPct val="100000"/>
            </a:pPr>
            <a:r>
              <a:rPr lang="es-CL" sz="3600" dirty="0">
                <a:solidFill>
                  <a:schemeClr val="dk1"/>
                </a:solidFill>
              </a:rPr>
              <a:t>Bioacumulación  en peces. Predice </a:t>
            </a:r>
          </a:p>
          <a:p>
            <a:pPr>
              <a:spcAft>
                <a:spcPts val="1000"/>
              </a:spcAft>
              <a:buClr>
                <a:schemeClr val="tx1"/>
              </a:buClr>
              <a:buSzPct val="100000"/>
            </a:pPr>
            <a:r>
              <a:rPr lang="es-CL" sz="3600" dirty="0">
                <a:solidFill>
                  <a:schemeClr val="dk1"/>
                </a:solidFill>
              </a:rPr>
              <a:t>vida media de metabolito en peces.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16CB33CD-6327-40B5-9A2B-B1832E6C6135}"/>
              </a:ext>
            </a:extLst>
          </p:cNvPr>
          <p:cNvSpPr/>
          <p:nvPr/>
        </p:nvSpPr>
        <p:spPr>
          <a:xfrm>
            <a:off x="5610939" y="4634353"/>
            <a:ext cx="6321218" cy="20108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none" lIns="91440" tIns="45720" rIns="91440" bIns="45720" rtlCol="0" anchor="ctr">
            <a:spAutoFit/>
          </a:bodyPr>
          <a:lstStyle/>
          <a:p>
            <a:pPr>
              <a:spcAft>
                <a:spcPts val="1000"/>
              </a:spcAft>
              <a:buClr>
                <a:schemeClr val="tx1"/>
              </a:buClr>
              <a:buSzPct val="100000"/>
            </a:pPr>
            <a:r>
              <a:rPr lang="es-CL" sz="3600" dirty="0">
                <a:solidFill>
                  <a:schemeClr val="dk1"/>
                </a:solidFill>
              </a:rPr>
              <a:t>Toxicidad acuática de químicos </a:t>
            </a:r>
          </a:p>
          <a:p>
            <a:pPr>
              <a:spcAft>
                <a:spcPts val="1000"/>
              </a:spcAft>
              <a:buClr>
                <a:schemeClr val="tx1"/>
              </a:buClr>
              <a:buSzPct val="100000"/>
            </a:pPr>
            <a:r>
              <a:rPr lang="es-CL" sz="3600" dirty="0">
                <a:solidFill>
                  <a:schemeClr val="dk1"/>
                </a:solidFill>
              </a:rPr>
              <a:t>industriales a corto y largo plazo,</a:t>
            </a:r>
          </a:p>
          <a:p>
            <a:pPr>
              <a:spcAft>
                <a:spcPts val="1000"/>
              </a:spcAft>
              <a:buClr>
                <a:schemeClr val="tx1"/>
              </a:buClr>
              <a:buSzPct val="100000"/>
            </a:pPr>
            <a:r>
              <a:rPr lang="es-CL" sz="3600" dirty="0">
                <a:solidFill>
                  <a:schemeClr val="dk1"/>
                </a:solidFill>
              </a:rPr>
              <a:t> para organismos actuanticos.</a:t>
            </a:r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EA3845A2-CAA2-4F54-8C27-A0CFDE9D7B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921988">
            <a:off x="1821719" y="4002731"/>
            <a:ext cx="708346" cy="708346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06B9E7C4-15E9-4E45-8AD2-05D0C83CF8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921988">
            <a:off x="1788146" y="2980663"/>
            <a:ext cx="708346" cy="708346"/>
          </a:xfrm>
          <a:prstGeom prst="rect">
            <a:avLst/>
          </a:prstGeom>
        </p:spPr>
      </p:pic>
      <p:pic>
        <p:nvPicPr>
          <p:cNvPr id="18" name="Imagen 17" descr="Imagen que contiene árbol&#10;&#10;Descripción generada con confianza muy alta">
            <a:extLst>
              <a:ext uri="{FF2B5EF4-FFF2-40B4-BE49-F238E27FC236}">
                <a16:creationId xmlns:a16="http://schemas.microsoft.com/office/drawing/2014/main" id="{D2125C29-E476-4D06-A8BE-633DE98C75C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9632560">
            <a:off x="2844457" y="2283159"/>
            <a:ext cx="1280693" cy="1077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945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63CFAE5D-3C09-41B5-B3F1-252423EF27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88" y="1176920"/>
            <a:ext cx="2463801" cy="4942444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A42BA7E4-5438-4AE7-B71F-C40B2A88C6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921988">
            <a:off x="1740511" y="5072035"/>
            <a:ext cx="708346" cy="708346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CF328BD5-56A3-48B2-8F17-B6E8E3BA286A}"/>
              </a:ext>
            </a:extLst>
          </p:cNvPr>
          <p:cNvSpPr/>
          <p:nvPr/>
        </p:nvSpPr>
        <p:spPr>
          <a:xfrm>
            <a:off x="3047999" y="4248313"/>
            <a:ext cx="2930769" cy="611848"/>
          </a:xfrm>
          <a:prstGeom prst="rect">
            <a:avLst/>
          </a:prstGeom>
          <a:blipFill dpi="0" rotWithShape="1">
            <a:blip r:embed="rId4">
              <a:alphaModFix amt="67000"/>
            </a:blip>
            <a:srcRect/>
            <a:tile tx="0" ty="0" sx="100000" sy="100000" flip="none" algn="tl"/>
          </a:blipFill>
          <a:ln w="57150" cap="rnd" cmpd="dbl" algn="ctr">
            <a:solidFill>
              <a:schemeClr val="accent3">
                <a:lumMod val="20000"/>
                <a:lumOff val="80000"/>
              </a:schemeClr>
            </a:solidFill>
            <a:prstDash val="solid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algn="ctr">
              <a:spcBef>
                <a:spcPct val="0"/>
              </a:spcBef>
            </a:pPr>
            <a:r>
              <a:rPr lang="es-CL" sz="3600" b="1" cap="all" dirty="0" err="1">
                <a:ln w="3175" cmpd="sng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Dermiwin</a:t>
            </a:r>
            <a:endParaRPr lang="es-CL" sz="3600" b="1" cap="all" dirty="0">
              <a:ln w="3175" cmpd="sng">
                <a:noFill/>
              </a:ln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CF5EE2B0-2701-49EB-B7FD-33EF5811FAD6}"/>
              </a:ext>
            </a:extLst>
          </p:cNvPr>
          <p:cNvSpPr/>
          <p:nvPr/>
        </p:nvSpPr>
        <p:spPr>
          <a:xfrm>
            <a:off x="2988939" y="1612481"/>
            <a:ext cx="1832874" cy="646331"/>
          </a:xfrm>
          <a:prstGeom prst="rect">
            <a:avLst/>
          </a:prstGeom>
          <a:blipFill dpi="0" rotWithShape="1">
            <a:blip r:embed="rId4">
              <a:alphaModFix amt="67000"/>
            </a:blip>
            <a:srcRect/>
            <a:tile tx="0" ty="0" sx="100000" sy="100000" flip="none" algn="tl"/>
          </a:blipFill>
          <a:ln w="57150" cap="rnd" cmpd="dbl" algn="ctr">
            <a:solidFill>
              <a:schemeClr val="accent3">
                <a:lumMod val="20000"/>
                <a:lumOff val="80000"/>
              </a:schemeClr>
            </a:solidFill>
            <a:prstDash val="solid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es-CL" sz="3600" b="1" cap="all" dirty="0">
                <a:ln w="3175" cmpd="sng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KOAWIN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9AD3E594-09C2-425F-A50E-5F06271E17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921988">
            <a:off x="1740510" y="3415234"/>
            <a:ext cx="708346" cy="708346"/>
          </a:xfrm>
          <a:prstGeom prst="rect">
            <a:avLst/>
          </a:prstGeom>
        </p:spPr>
      </p:pic>
      <p:sp>
        <p:nvSpPr>
          <p:cNvPr id="11" name="Rectángulo 10">
            <a:extLst>
              <a:ext uri="{FF2B5EF4-FFF2-40B4-BE49-F238E27FC236}">
                <a16:creationId xmlns:a16="http://schemas.microsoft.com/office/drawing/2014/main" id="{2443AD2E-AED4-477E-A3AC-0D4AD32EA6B2}"/>
              </a:ext>
            </a:extLst>
          </p:cNvPr>
          <p:cNvSpPr/>
          <p:nvPr/>
        </p:nvSpPr>
        <p:spPr>
          <a:xfrm>
            <a:off x="5237163" y="804171"/>
            <a:ext cx="6591869" cy="20108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none" lIns="91440" tIns="45720" rIns="91440" bIns="45720" rtlCol="0" anchor="ctr">
            <a:spAutoFit/>
          </a:bodyPr>
          <a:lstStyle/>
          <a:p>
            <a:pPr>
              <a:spcAft>
                <a:spcPts val="1000"/>
              </a:spcAft>
              <a:buClr>
                <a:schemeClr val="tx1"/>
              </a:buClr>
              <a:buSzPct val="100000"/>
            </a:pPr>
            <a:r>
              <a:rPr lang="es-CL" sz="3600" dirty="0">
                <a:solidFill>
                  <a:schemeClr val="dk1"/>
                </a:solidFill>
              </a:rPr>
              <a:t>Calcula el coeficiente </a:t>
            </a:r>
            <a:r>
              <a:rPr lang="es-CL" sz="3600" dirty="0" err="1">
                <a:solidFill>
                  <a:schemeClr val="dk1"/>
                </a:solidFill>
              </a:rPr>
              <a:t>octanol</a:t>
            </a:r>
            <a:r>
              <a:rPr lang="es-CL" sz="3600" dirty="0">
                <a:solidFill>
                  <a:schemeClr val="dk1"/>
                </a:solidFill>
              </a:rPr>
              <a:t>-aire,</a:t>
            </a:r>
          </a:p>
          <a:p>
            <a:pPr>
              <a:spcAft>
                <a:spcPts val="1000"/>
              </a:spcAft>
              <a:buClr>
                <a:schemeClr val="tx1"/>
              </a:buClr>
              <a:buSzPct val="100000"/>
            </a:pPr>
            <a:r>
              <a:rPr lang="es-CL" sz="3600" dirty="0">
                <a:solidFill>
                  <a:schemeClr val="dk1"/>
                </a:solidFill>
              </a:rPr>
              <a:t>a partir del KOW del KOWWIN y </a:t>
            </a:r>
          </a:p>
          <a:p>
            <a:pPr>
              <a:spcAft>
                <a:spcPts val="1000"/>
              </a:spcAft>
              <a:buClr>
                <a:schemeClr val="tx1"/>
              </a:buClr>
              <a:buSzPct val="100000"/>
            </a:pPr>
            <a:r>
              <a:rPr lang="es-CL" sz="3600" dirty="0">
                <a:solidFill>
                  <a:schemeClr val="dk1"/>
                </a:solidFill>
              </a:rPr>
              <a:t> de HLC del HENRYWIN.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80957502-F417-4F7B-B265-D48E8E0A16F2}"/>
              </a:ext>
            </a:extLst>
          </p:cNvPr>
          <p:cNvSpPr/>
          <p:nvPr/>
        </p:nvSpPr>
        <p:spPr>
          <a:xfrm>
            <a:off x="6213234" y="4028452"/>
            <a:ext cx="5219827" cy="132856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none" lIns="91440" tIns="45720" rIns="91440" bIns="45720" rtlCol="0" anchor="ctr">
            <a:spAutoFit/>
          </a:bodyPr>
          <a:lstStyle/>
          <a:p>
            <a:pPr>
              <a:spcAft>
                <a:spcPts val="1000"/>
              </a:spcAft>
              <a:buClr>
                <a:schemeClr val="tx1"/>
              </a:buClr>
              <a:buSzPct val="100000"/>
            </a:pPr>
            <a:r>
              <a:rPr lang="es-CL" sz="3600" dirty="0">
                <a:solidFill>
                  <a:schemeClr val="dk1"/>
                </a:solidFill>
              </a:rPr>
              <a:t>Estima el coeficiente de </a:t>
            </a:r>
          </a:p>
          <a:p>
            <a:pPr>
              <a:spcAft>
                <a:spcPts val="1000"/>
              </a:spcAft>
              <a:buClr>
                <a:schemeClr val="tx1"/>
              </a:buClr>
              <a:buSzPct val="100000"/>
            </a:pPr>
            <a:r>
              <a:rPr lang="es-CL" sz="3600" dirty="0">
                <a:solidFill>
                  <a:schemeClr val="dk1"/>
                </a:solidFill>
              </a:rPr>
              <a:t>permeabilidad dérmica </a:t>
            </a:r>
            <a:r>
              <a:rPr lang="es-CL" sz="3600" dirty="0" err="1">
                <a:solidFill>
                  <a:schemeClr val="dk1"/>
                </a:solidFill>
              </a:rPr>
              <a:t>Kp</a:t>
            </a:r>
            <a:r>
              <a:rPr lang="es-CL" sz="3600" dirty="0">
                <a:solidFill>
                  <a:schemeClr val="dk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209492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186</TotalTime>
  <Words>477</Words>
  <Application>Microsoft Office PowerPoint</Application>
  <PresentationFormat>Panorámica</PresentationFormat>
  <Paragraphs>133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Celestial</vt:lpstr>
      <vt:lpstr> EPI Suite™ </vt:lpstr>
      <vt:lpstr>¿physprop o llenado de campos?</vt:lpstr>
      <vt:lpstr>Experimental data from  physprop data base</vt:lpstr>
      <vt:lpstr>¿Qué hace cada uno de ellos?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 Suite™</dc:title>
  <dc:creator>Tama</dc:creator>
  <cp:lastModifiedBy>Tama</cp:lastModifiedBy>
  <cp:revision>17</cp:revision>
  <dcterms:created xsi:type="dcterms:W3CDTF">2019-03-31T19:10:24Z</dcterms:created>
  <dcterms:modified xsi:type="dcterms:W3CDTF">2019-03-31T22:16:38Z</dcterms:modified>
</cp:coreProperties>
</file>