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71" r:id="rId3"/>
    <p:sldId id="272" r:id="rId4"/>
    <p:sldId id="259" r:id="rId5"/>
    <p:sldId id="257" r:id="rId6"/>
    <p:sldId id="263" r:id="rId7"/>
    <p:sldId id="262" r:id="rId8"/>
    <p:sldId id="264" r:id="rId9"/>
    <p:sldId id="266" r:id="rId10"/>
    <p:sldId id="267" r:id="rId11"/>
    <p:sldId id="268" r:id="rId12"/>
    <p:sldId id="269"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75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5857856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19330599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5323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296895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5175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12003521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8784989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19983409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128009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CECE88E-80E0-4687-8F11-9EAF63E41A5B}" type="datetimeFigureOut">
              <a:rPr lang="es-CL" smtClean="0"/>
              <a:t>25-10-2016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1937154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CECE88E-80E0-4687-8F11-9EAF63E41A5B}" type="datetimeFigureOut">
              <a:rPr lang="es-CL" smtClean="0"/>
              <a:t>25-10-2016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42166742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CECE88E-80E0-4687-8F11-9EAF63E41A5B}" type="datetimeFigureOut">
              <a:rPr lang="es-CL" smtClean="0"/>
              <a:t>25-10-2016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20366411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CECE88E-80E0-4687-8F11-9EAF63E41A5B}" type="datetimeFigureOut">
              <a:rPr lang="es-CL" smtClean="0"/>
              <a:t>25-10-2016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4030092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CE88E-80E0-4687-8F11-9EAF63E41A5B}" type="datetimeFigureOut">
              <a:rPr lang="es-CL" smtClean="0"/>
              <a:t>25-10-2016</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1968057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CECE88E-80E0-4687-8F11-9EAF63E41A5B}" type="datetimeFigureOut">
              <a:rPr lang="es-CL" smtClean="0"/>
              <a:t>25-10-2016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3595351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CECE88E-80E0-4687-8F11-9EAF63E41A5B}" type="datetimeFigureOut">
              <a:rPr lang="es-CL" smtClean="0"/>
              <a:t>25-10-2016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2ECDC04-60C1-4536-9760-FA40C9F17252}" type="slidenum">
              <a:rPr lang="es-CL" smtClean="0"/>
              <a:t>‹Nº›</a:t>
            </a:fld>
            <a:endParaRPr lang="es-CL"/>
          </a:p>
        </p:txBody>
      </p:sp>
    </p:spTree>
    <p:extLst>
      <p:ext uri="{BB962C8B-B14F-4D97-AF65-F5344CB8AC3E}">
        <p14:creationId xmlns:p14="http://schemas.microsoft.com/office/powerpoint/2010/main" val="2395112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ECE88E-80E0-4687-8F11-9EAF63E41A5B}" type="datetimeFigureOut">
              <a:rPr lang="es-CL" smtClean="0"/>
              <a:t>25-10-2016</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ECDC04-60C1-4536-9760-FA40C9F17252}" type="slidenum">
              <a:rPr lang="es-CL" smtClean="0"/>
              <a:t>‹Nº›</a:t>
            </a:fld>
            <a:endParaRPr lang="es-CL"/>
          </a:p>
        </p:txBody>
      </p:sp>
    </p:spTree>
    <p:extLst>
      <p:ext uri="{BB962C8B-B14F-4D97-AF65-F5344CB8AC3E}">
        <p14:creationId xmlns:p14="http://schemas.microsoft.com/office/powerpoint/2010/main" val="12621753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ransition spd="slow">
    <p:push dir="u"/>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L" dirty="0" smtClean="0"/>
              <a:t>Teoría del consumidor</a:t>
            </a:r>
            <a:endParaRPr lang="es-CL" dirty="0"/>
          </a:p>
        </p:txBody>
      </p:sp>
      <p:sp>
        <p:nvSpPr>
          <p:cNvPr id="3" name="Subtitle 2"/>
          <p:cNvSpPr>
            <a:spLocks noGrp="1"/>
          </p:cNvSpPr>
          <p:nvPr>
            <p:ph type="subTitle" idx="1"/>
          </p:nvPr>
        </p:nvSpPr>
        <p:spPr/>
        <p:txBody>
          <a:bodyPr/>
          <a:lstStyle/>
          <a:p>
            <a:endParaRPr lang="es-CL"/>
          </a:p>
        </p:txBody>
      </p:sp>
    </p:spTree>
    <p:extLst>
      <p:ext uri="{BB962C8B-B14F-4D97-AF65-F5344CB8AC3E}">
        <p14:creationId xmlns:p14="http://schemas.microsoft.com/office/powerpoint/2010/main" val="50095367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Curvas de indiferencia</a:t>
            </a:r>
            <a:endParaRPr lang="es-CL" dirty="0"/>
          </a:p>
        </p:txBody>
      </p:sp>
      <p:sp>
        <p:nvSpPr>
          <p:cNvPr id="3" name="Content Placeholder 2"/>
          <p:cNvSpPr>
            <a:spLocks noGrp="1"/>
          </p:cNvSpPr>
          <p:nvPr>
            <p:ph idx="1"/>
          </p:nvPr>
        </p:nvSpPr>
        <p:spPr>
          <a:xfrm>
            <a:off x="595676" y="1484784"/>
            <a:ext cx="8596668" cy="3880773"/>
          </a:xfrm>
        </p:spPr>
        <p:txBody>
          <a:bodyPr>
            <a:normAutofit/>
          </a:bodyPr>
          <a:lstStyle/>
          <a:p>
            <a:r>
              <a:rPr lang="es-CL" sz="2000" dirty="0" smtClean="0"/>
              <a:t>Una curva </a:t>
            </a:r>
            <a:r>
              <a:rPr lang="es-CL" sz="2000" dirty="0"/>
              <a:t>de </a:t>
            </a:r>
            <a:r>
              <a:rPr lang="es-CL" sz="2000" dirty="0" smtClean="0"/>
              <a:t>indiferencia representa </a:t>
            </a:r>
            <a:r>
              <a:rPr lang="es-CL" sz="2000" dirty="0"/>
              <a:t>todas las </a:t>
            </a:r>
            <a:r>
              <a:rPr lang="es-CL" sz="2000" dirty="0" smtClean="0"/>
              <a:t>cestas </a:t>
            </a:r>
            <a:r>
              <a:rPr lang="es-CL" sz="2000" dirty="0"/>
              <a:t>de consumo que reportan un </a:t>
            </a:r>
            <a:r>
              <a:rPr lang="es-CL" sz="2000" dirty="0" smtClean="0"/>
              <a:t>determinado nivel </a:t>
            </a:r>
            <a:r>
              <a:rPr lang="es-CL" sz="2000" dirty="0"/>
              <a:t>de satisfacción a un individuo. </a:t>
            </a:r>
          </a:p>
          <a:p>
            <a:endParaRPr lang="es-CL" sz="2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446" t="26562" r="9407" b="14845"/>
          <a:stretch/>
        </p:blipFill>
        <p:spPr bwMode="auto">
          <a:xfrm>
            <a:off x="1962612" y="2782705"/>
            <a:ext cx="6221619" cy="407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4583832" y="3068960"/>
            <a:ext cx="36003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13" t="32355" r="10571" b="62468"/>
          <a:stretch/>
        </p:blipFill>
        <p:spPr bwMode="auto">
          <a:xfrm>
            <a:off x="4799856" y="3212976"/>
            <a:ext cx="309634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63727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Mapas de indiferencia</a:t>
            </a:r>
            <a:endParaRPr lang="es-CL" dirty="0"/>
          </a:p>
        </p:txBody>
      </p:sp>
      <p:sp>
        <p:nvSpPr>
          <p:cNvPr id="3" name="Content Placeholder 2"/>
          <p:cNvSpPr>
            <a:spLocks noGrp="1"/>
          </p:cNvSpPr>
          <p:nvPr>
            <p:ph idx="1"/>
          </p:nvPr>
        </p:nvSpPr>
        <p:spPr>
          <a:xfrm>
            <a:off x="677334" y="1408778"/>
            <a:ext cx="8596668" cy="3880773"/>
          </a:xfrm>
        </p:spPr>
        <p:txBody>
          <a:bodyPr/>
          <a:lstStyle/>
          <a:p>
            <a:r>
              <a:rPr lang="es-CL" dirty="0"/>
              <a:t>Un </a:t>
            </a:r>
            <a:r>
              <a:rPr lang="es-CL" dirty="0" smtClean="0"/>
              <a:t>mapa </a:t>
            </a:r>
            <a:r>
              <a:rPr lang="es-CL" dirty="0"/>
              <a:t>de curvas de </a:t>
            </a:r>
            <a:r>
              <a:rPr lang="es-CL" dirty="0" smtClean="0"/>
              <a:t>indiferencia </a:t>
            </a:r>
            <a:r>
              <a:rPr lang="es-CL" dirty="0"/>
              <a:t>es el </a:t>
            </a:r>
            <a:r>
              <a:rPr lang="es-CL" dirty="0" smtClean="0"/>
              <a:t>conjunto </a:t>
            </a:r>
            <a:r>
              <a:rPr lang="es-CL" dirty="0"/>
              <a:t>de curvas de indiferencia que </a:t>
            </a:r>
            <a:r>
              <a:rPr lang="es-CL" dirty="0" smtClean="0"/>
              <a:t>escriben las </a:t>
            </a:r>
            <a:r>
              <a:rPr lang="es-CL" dirty="0"/>
              <a:t>preferencias de una persona sobre todas las </a:t>
            </a:r>
            <a:r>
              <a:rPr lang="es-CL" dirty="0" smtClean="0"/>
              <a:t>cestas </a:t>
            </a:r>
            <a:r>
              <a:rPr lang="es-CL" dirty="0"/>
              <a:t>de bienes </a:t>
            </a:r>
            <a:r>
              <a:rPr lang="es-CL" dirty="0" smtClean="0"/>
              <a:t>posibles.</a:t>
            </a:r>
            <a:endParaRPr lang="es-CL"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019" t="34766" r="9627" b="10547"/>
          <a:stretch/>
        </p:blipFill>
        <p:spPr bwMode="auto">
          <a:xfrm>
            <a:off x="1703512" y="2348880"/>
            <a:ext cx="7226944" cy="438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91347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L" dirty="0" smtClean="0"/>
              <a:t>Relación marginal de sustitución</a:t>
            </a:r>
            <a:endParaRPr lang="es-CL" dirty="0"/>
          </a:p>
        </p:txBody>
      </p:sp>
      <p:sp>
        <p:nvSpPr>
          <p:cNvPr id="3" name="Content Placeholder 2"/>
          <p:cNvSpPr>
            <a:spLocks noGrp="1"/>
          </p:cNvSpPr>
          <p:nvPr>
            <p:ph idx="1"/>
          </p:nvPr>
        </p:nvSpPr>
        <p:spPr>
          <a:xfrm>
            <a:off x="677334" y="1492443"/>
            <a:ext cx="8596668" cy="3880773"/>
          </a:xfrm>
        </p:spPr>
        <p:txBody>
          <a:bodyPr/>
          <a:lstStyle/>
          <a:p>
            <a:pPr algn="just"/>
            <a:r>
              <a:rPr lang="es-CL" dirty="0" smtClean="0"/>
              <a:t>La RMS indica el calor que el consumidor atribuye a una unidad del bien X en unidades del bien Y, es decir, la cantidad de bien Y que un consumidor esta dispuesto a ceder para obtener una unidad mas de X.</a:t>
            </a:r>
            <a:endParaRPr lang="es-CL"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909" t="33500" r="10615" b="14063"/>
          <a:stretch/>
        </p:blipFill>
        <p:spPr bwMode="auto">
          <a:xfrm>
            <a:off x="1819845" y="2427226"/>
            <a:ext cx="6311646" cy="445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21673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3104964"/>
            <a:ext cx="9001000" cy="3420380"/>
          </a:xfrm>
        </p:spPr>
        <p:txBody>
          <a:bodyPr>
            <a:noAutofit/>
          </a:bodyPr>
          <a:lstStyle/>
          <a:p>
            <a:pPr marL="137160" indent="0" algn="just">
              <a:buNone/>
            </a:pPr>
            <a:r>
              <a:rPr lang="es-CL" sz="2400" dirty="0" smtClean="0"/>
              <a:t>Si </a:t>
            </a:r>
            <a:r>
              <a:rPr lang="es-CL" sz="2400" dirty="0"/>
              <a:t>bien la utilidad es un concepto subjetivo que no se puede medir, es posible simularla utilizando funciones de utilidad, que relacionan la "cantidad" de utilidad con la cantidad consumida de ciertos bienes o servicios</a:t>
            </a:r>
            <a:r>
              <a:rPr lang="es-CL" sz="2400" dirty="0" smtClean="0"/>
              <a:t>.</a:t>
            </a:r>
          </a:p>
          <a:p>
            <a:pPr marL="137160" indent="0" algn="just">
              <a:buNone/>
            </a:pPr>
            <a:r>
              <a:rPr lang="es-CL" sz="2400" dirty="0" smtClean="0"/>
              <a:t>Es </a:t>
            </a:r>
            <a:r>
              <a:rPr lang="es-CL" sz="2400" dirty="0"/>
              <a:t>decir, que una función de utilidad asigna valores numéricos (que se pueden denominar "</a:t>
            </a:r>
            <a:r>
              <a:rPr lang="es-CL" sz="2400" dirty="0" err="1"/>
              <a:t>utiles</a:t>
            </a:r>
            <a:r>
              <a:rPr lang="es-CL" sz="2400" dirty="0"/>
              <a:t>") a cada cantidad de bienes consumidos. Un valor mas elevado de la función de utilidad es preferido a un valor inferior</a:t>
            </a:r>
            <a:r>
              <a:rPr lang="es-CL" sz="2400" dirty="0" smtClean="0"/>
              <a:t>.</a:t>
            </a:r>
            <a:endParaRPr lang="es-CL" sz="2400" dirty="0"/>
          </a:p>
        </p:txBody>
      </p:sp>
      <p:sp>
        <p:nvSpPr>
          <p:cNvPr id="4" name="Content Placeholder 2"/>
          <p:cNvSpPr txBox="1">
            <a:spLocks/>
          </p:cNvSpPr>
          <p:nvPr/>
        </p:nvSpPr>
        <p:spPr>
          <a:xfrm>
            <a:off x="516904" y="764704"/>
            <a:ext cx="8229600" cy="21168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37160" indent="0" algn="just">
              <a:buFont typeface="Wingdings 3" charset="2"/>
              <a:buNone/>
            </a:pPr>
            <a:r>
              <a:rPr lang="es-CL" sz="2400" dirty="0" smtClean="0"/>
              <a:t>Los </a:t>
            </a:r>
            <a:r>
              <a:rPr lang="es-CL" sz="2400" i="1" dirty="0" smtClean="0"/>
              <a:t>consumidores</a:t>
            </a:r>
            <a:r>
              <a:rPr lang="es-CL" sz="2400" dirty="0" smtClean="0"/>
              <a:t> deciden cómo asignar su renta o riqueza en la compra de distintos bienes con el objetivo de alcanzar el mayor grado de satisfacción posible </a:t>
            </a:r>
            <a:r>
              <a:rPr lang="es-CL" sz="2400" b="1" dirty="0" smtClean="0"/>
              <a:t>(utilidad).</a:t>
            </a:r>
          </a:p>
          <a:p>
            <a:pPr marL="137160" indent="0" algn="just">
              <a:buFont typeface="Wingdings 3" charset="2"/>
              <a:buNone/>
            </a:pPr>
            <a:r>
              <a:rPr lang="es-CL" sz="2400" i="1" dirty="0" smtClean="0"/>
              <a:t>Consumidor racional</a:t>
            </a:r>
            <a:r>
              <a:rPr lang="es-CL" sz="2400" dirty="0" smtClean="0"/>
              <a:t> </a:t>
            </a:r>
            <a:endParaRPr lang="es-CL" sz="2400" dirty="0"/>
          </a:p>
        </p:txBody>
      </p:sp>
    </p:spTree>
    <p:extLst>
      <p:ext uri="{BB962C8B-B14F-4D97-AF65-F5344CB8AC3E}">
        <p14:creationId xmlns:p14="http://schemas.microsoft.com/office/powerpoint/2010/main" val="3655506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026" name="Picture 2" descr="utilidad mar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456598"/>
            <a:ext cx="9096011" cy="606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29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Principios de la teoría</a:t>
            </a:r>
            <a:endParaRPr lang="es-CL" dirty="0"/>
          </a:p>
        </p:txBody>
      </p:sp>
      <p:sp>
        <p:nvSpPr>
          <p:cNvPr id="3" name="Content Placeholder 2"/>
          <p:cNvSpPr>
            <a:spLocks noGrp="1"/>
          </p:cNvSpPr>
          <p:nvPr>
            <p:ph idx="1"/>
          </p:nvPr>
        </p:nvSpPr>
        <p:spPr/>
        <p:txBody>
          <a:bodyPr>
            <a:normAutofit/>
          </a:bodyPr>
          <a:lstStyle/>
          <a:p>
            <a:pPr algn="just"/>
            <a:r>
              <a:rPr lang="es-CL" sz="2000" b="1" dirty="0" smtClean="0"/>
              <a:t>Las preferencias: </a:t>
            </a:r>
            <a:r>
              <a:rPr lang="es-CL" sz="2000" dirty="0" smtClean="0"/>
              <a:t>se describen ordenando las cestas de bienes alternativas. Estas son externas a la teoría y se consideran como dadas.</a:t>
            </a:r>
          </a:p>
          <a:p>
            <a:pPr algn="just"/>
            <a:endParaRPr lang="es-CL" sz="2000" dirty="0" smtClean="0"/>
          </a:p>
          <a:p>
            <a:pPr algn="just"/>
            <a:r>
              <a:rPr lang="es-CL" sz="2000" dirty="0" smtClean="0"/>
              <a:t>Desde las preferencias se desprende el concepto de utilidad, que se refiere a la medida de la satisfacción que una persona obtiene al consumir un bien o servicio.</a:t>
            </a:r>
          </a:p>
          <a:p>
            <a:pPr algn="just"/>
            <a:endParaRPr lang="es-CL" sz="2000" dirty="0"/>
          </a:p>
          <a:p>
            <a:pPr algn="just"/>
            <a:r>
              <a:rPr lang="es-CL" sz="2000" dirty="0" smtClean="0"/>
              <a:t>Una premisa de la teoría neoclásica el concepto de utilidad marginal decreciente.</a:t>
            </a:r>
          </a:p>
          <a:p>
            <a:endParaRPr lang="es-CL" sz="2000" dirty="0"/>
          </a:p>
        </p:txBody>
      </p:sp>
    </p:spTree>
    <p:extLst>
      <p:ext uri="{BB962C8B-B14F-4D97-AF65-F5344CB8AC3E}">
        <p14:creationId xmlns:p14="http://schemas.microsoft.com/office/powerpoint/2010/main" val="267195857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Utilidad marginal decreciente</a:t>
            </a:r>
            <a:endParaRPr lang="es-CL" dirty="0"/>
          </a:p>
        </p:txBody>
      </p:sp>
      <p:sp>
        <p:nvSpPr>
          <p:cNvPr id="6" name="Marcador de contenido 5"/>
          <p:cNvSpPr>
            <a:spLocks noGrp="1"/>
          </p:cNvSpPr>
          <p:nvPr>
            <p:ph idx="1"/>
          </p:nvPr>
        </p:nvSpPr>
        <p:spPr/>
        <p:txBody>
          <a:bodyPr/>
          <a:lstStyle/>
          <a:p>
            <a:endParaRPr lang="es-CL"/>
          </a:p>
        </p:txBody>
      </p:sp>
      <p:pic>
        <p:nvPicPr>
          <p:cNvPr id="1026" name="Picture 2" descr="http://www.auladeeconomia.com/tutilida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77" y="2420888"/>
            <a:ext cx="9721111" cy="420703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77334" y="1348427"/>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CL" sz="2000" dirty="0" smtClean="0"/>
              <a:t>Utilidad marginal decreciente: a medida que aumenta el consumo de un bien, la utilidad o beneficio otorgado por el consumo de cada bien adicional va disminuyendo.</a:t>
            </a:r>
          </a:p>
          <a:p>
            <a:endParaRPr lang="es-CL" sz="2000" dirty="0"/>
          </a:p>
        </p:txBody>
      </p:sp>
    </p:spTree>
    <p:extLst>
      <p:ext uri="{BB962C8B-B14F-4D97-AF65-F5344CB8AC3E}">
        <p14:creationId xmlns:p14="http://schemas.microsoft.com/office/powerpoint/2010/main" val="77468946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L"/>
          </a:p>
        </p:txBody>
      </p:sp>
      <p:sp>
        <p:nvSpPr>
          <p:cNvPr id="3" name="Content Placeholder 2"/>
          <p:cNvSpPr>
            <a:spLocks noGrp="1"/>
          </p:cNvSpPr>
          <p:nvPr>
            <p:ph idx="1"/>
          </p:nvPr>
        </p:nvSpPr>
        <p:spPr/>
        <p:txBody>
          <a:bodyPr/>
          <a:lstStyle/>
          <a:p>
            <a:endParaRPr lang="es-CL"/>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73" t="18230" r="62519" b="9895"/>
          <a:stretch/>
        </p:blipFill>
        <p:spPr bwMode="auto">
          <a:xfrm>
            <a:off x="3096743" y="-27384"/>
            <a:ext cx="9144000" cy="694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528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Principios de la teoría</a:t>
            </a:r>
            <a:endParaRPr lang="es-CL" dirty="0"/>
          </a:p>
        </p:txBody>
      </p:sp>
      <p:sp>
        <p:nvSpPr>
          <p:cNvPr id="3" name="Content Placeholder 2"/>
          <p:cNvSpPr>
            <a:spLocks noGrp="1"/>
          </p:cNvSpPr>
          <p:nvPr>
            <p:ph idx="1"/>
          </p:nvPr>
        </p:nvSpPr>
        <p:spPr>
          <a:xfrm>
            <a:off x="677334" y="1270000"/>
            <a:ext cx="5130634" cy="5327352"/>
          </a:xfrm>
        </p:spPr>
        <p:txBody>
          <a:bodyPr>
            <a:normAutofit/>
          </a:bodyPr>
          <a:lstStyle/>
          <a:p>
            <a:pPr algn="just"/>
            <a:r>
              <a:rPr lang="es-CL" sz="2000" b="1" dirty="0"/>
              <a:t>La restricción presupuestaria</a:t>
            </a:r>
            <a:r>
              <a:rPr lang="es-CL" sz="2000" dirty="0"/>
              <a:t>: identifica el conjunto de cestas </a:t>
            </a:r>
            <a:r>
              <a:rPr lang="es-CL" sz="2000" dirty="0" smtClean="0"/>
              <a:t>posibles de adquirir según el presupuesto del consumidor.</a:t>
            </a:r>
          </a:p>
          <a:p>
            <a:pPr algn="just"/>
            <a:endParaRPr lang="es-CL" sz="2000" dirty="0"/>
          </a:p>
          <a:p>
            <a:pPr algn="just"/>
            <a:r>
              <a:rPr lang="es-CL" sz="2000" dirty="0" smtClean="0"/>
              <a:t>La combinación de las </a:t>
            </a:r>
            <a:r>
              <a:rPr lang="es-CL" sz="2000" b="1" dirty="0" smtClean="0"/>
              <a:t>preferencias</a:t>
            </a:r>
            <a:r>
              <a:rPr lang="es-CL" sz="2000" dirty="0" smtClean="0"/>
              <a:t> y las </a:t>
            </a:r>
            <a:r>
              <a:rPr lang="es-CL" sz="2000" b="1" dirty="0" smtClean="0"/>
              <a:t> restricciones</a:t>
            </a:r>
            <a:r>
              <a:rPr lang="es-CL" sz="2000" dirty="0" smtClean="0"/>
              <a:t>, determinan la elección del consumidor que maximiza el bienestar dentro del conjunto factible, con esta información se puede arribar a la curva de demanda, individual o agregada.</a:t>
            </a:r>
            <a:endParaRPr lang="es-CL" sz="2000" dirty="0"/>
          </a:p>
          <a:p>
            <a:endParaRPr lang="es-CL" sz="2000" dirty="0"/>
          </a:p>
        </p:txBody>
      </p:sp>
      <p:pic>
        <p:nvPicPr>
          <p:cNvPr id="4" name="Picture 2" descr="Resultado de imagen de demanda y demanda agreg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784" y="1270000"/>
            <a:ext cx="5708848" cy="531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25742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L" dirty="0" smtClean="0"/>
              <a:t>Preferencias</a:t>
            </a:r>
            <a:endParaRPr lang="es-CL" dirty="0"/>
          </a:p>
        </p:txBody>
      </p:sp>
      <p:sp>
        <p:nvSpPr>
          <p:cNvPr id="3" name="Content Placeholder 2"/>
          <p:cNvSpPr>
            <a:spLocks noGrp="1"/>
          </p:cNvSpPr>
          <p:nvPr>
            <p:ph idx="1"/>
          </p:nvPr>
        </p:nvSpPr>
        <p:spPr>
          <a:xfrm>
            <a:off x="677334" y="1440509"/>
            <a:ext cx="8596668" cy="3428651"/>
          </a:xfrm>
        </p:spPr>
        <p:txBody>
          <a:bodyPr>
            <a:normAutofit/>
          </a:bodyPr>
          <a:lstStyle/>
          <a:p>
            <a:r>
              <a:rPr lang="es-CL" sz="2000" dirty="0"/>
              <a:t>Relación de preferencia: </a:t>
            </a:r>
            <a:r>
              <a:rPr lang="es-CL" sz="2000" dirty="0" smtClean="0"/>
              <a:t>A≿B </a:t>
            </a:r>
            <a:r>
              <a:rPr lang="es-CL" sz="2000" dirty="0"/>
              <a:t>(A es preferida o indiferente a B). </a:t>
            </a:r>
            <a:endParaRPr lang="es-CL" sz="2000" dirty="0" smtClean="0"/>
          </a:p>
          <a:p>
            <a:r>
              <a:rPr lang="es-CL" sz="2000" dirty="0" smtClean="0"/>
              <a:t>Relación </a:t>
            </a:r>
            <a:r>
              <a:rPr lang="es-CL" sz="2000" dirty="0"/>
              <a:t>de preferencia estricta: </a:t>
            </a:r>
            <a:r>
              <a:rPr lang="es-CL" sz="2000" dirty="0" smtClean="0"/>
              <a:t>A≻B </a:t>
            </a:r>
            <a:r>
              <a:rPr lang="es-CL" sz="2000" dirty="0"/>
              <a:t>(A es preferida </a:t>
            </a:r>
            <a:r>
              <a:rPr lang="es-CL" sz="2000" dirty="0" smtClean="0"/>
              <a:t>a B</a:t>
            </a:r>
            <a:r>
              <a:rPr lang="es-CL" sz="2000" dirty="0"/>
              <a:t>) </a:t>
            </a:r>
            <a:r>
              <a:rPr lang="es-CL" sz="2000" dirty="0" smtClean="0"/>
              <a:t>⇔A≿B</a:t>
            </a:r>
            <a:r>
              <a:rPr lang="es-CL" sz="2000" dirty="0"/>
              <a:t>, pero no </a:t>
            </a:r>
            <a:r>
              <a:rPr lang="es-CL" sz="2000" dirty="0" smtClean="0"/>
              <a:t>B≿A. </a:t>
            </a:r>
          </a:p>
          <a:p>
            <a:r>
              <a:rPr lang="es-CL" sz="2000" dirty="0" smtClean="0"/>
              <a:t>Relación </a:t>
            </a:r>
            <a:r>
              <a:rPr lang="es-CL" sz="2000" dirty="0"/>
              <a:t>de indiferencia: </a:t>
            </a:r>
            <a:r>
              <a:rPr lang="es-CL" sz="2000" dirty="0" smtClean="0"/>
              <a:t>A </a:t>
            </a:r>
            <a:r>
              <a:rPr lang="es-CL" sz="2000" dirty="0"/>
              <a:t>~ B (A es indiferente a B) </a:t>
            </a:r>
            <a:r>
              <a:rPr lang="es-CL" sz="2000" dirty="0" smtClean="0"/>
              <a:t>⇔A≿B y B≿A. </a:t>
            </a:r>
            <a:endParaRPr lang="es-CL" sz="2000" dirty="0"/>
          </a:p>
          <a:p>
            <a:endParaRPr lang="es-CL" sz="2000" dirty="0"/>
          </a:p>
        </p:txBody>
      </p:sp>
      <p:sp>
        <p:nvSpPr>
          <p:cNvPr id="4" name="Content Placeholder 2"/>
          <p:cNvSpPr txBox="1">
            <a:spLocks/>
          </p:cNvSpPr>
          <p:nvPr/>
        </p:nvSpPr>
        <p:spPr>
          <a:xfrm>
            <a:off x="677334" y="3832664"/>
            <a:ext cx="8596668" cy="302533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pPr>
            <a:r>
              <a:rPr lang="es-CL" sz="2000" dirty="0" smtClean="0"/>
              <a:t>Sustitutivos perfectos: ambos bienes cumplen la misma función de la misma forma, no existe incentivo entre la elección de uno u otro.</a:t>
            </a:r>
          </a:p>
          <a:p>
            <a:pPr algn="just">
              <a:lnSpc>
                <a:spcPct val="150000"/>
              </a:lnSpc>
            </a:pPr>
            <a:r>
              <a:rPr lang="es-CL" sz="2000" dirty="0" smtClean="0"/>
              <a:t>Sustitutivos imperfectos: ambos bienes cumplen la misma función pero de formas diferentes. Por lo que si existe incentivo.</a:t>
            </a:r>
          </a:p>
          <a:p>
            <a:pPr algn="just">
              <a:lnSpc>
                <a:spcPct val="150000"/>
              </a:lnSpc>
            </a:pPr>
            <a:r>
              <a:rPr lang="es-CL" sz="2000" dirty="0" smtClean="0"/>
              <a:t>Complementarios: bienes que están relacionados a través del uso o el consumo de manera simultanea.</a:t>
            </a:r>
          </a:p>
        </p:txBody>
      </p:sp>
    </p:spTree>
    <p:extLst>
      <p:ext uri="{BB962C8B-B14F-4D97-AF65-F5344CB8AC3E}">
        <p14:creationId xmlns:p14="http://schemas.microsoft.com/office/powerpoint/2010/main" val="289376654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Axiomas de preferencias</a:t>
            </a:r>
            <a:endParaRPr lang="es-CL" dirty="0"/>
          </a:p>
        </p:txBody>
      </p:sp>
      <p:sp>
        <p:nvSpPr>
          <p:cNvPr id="3" name="Content Placeholder 2"/>
          <p:cNvSpPr>
            <a:spLocks noGrp="1"/>
          </p:cNvSpPr>
          <p:nvPr>
            <p:ph idx="1"/>
          </p:nvPr>
        </p:nvSpPr>
        <p:spPr>
          <a:xfrm>
            <a:off x="677334" y="1924491"/>
            <a:ext cx="8596668" cy="4312821"/>
          </a:xfrm>
        </p:spPr>
        <p:txBody>
          <a:bodyPr>
            <a:noAutofit/>
          </a:bodyPr>
          <a:lstStyle/>
          <a:p>
            <a:pPr algn="just"/>
            <a:r>
              <a:rPr lang="es-CL" sz="2000" b="1" dirty="0" smtClean="0"/>
              <a:t>Las preferencias son completas: </a:t>
            </a:r>
            <a:r>
              <a:rPr lang="es-CL" sz="2000" dirty="0" smtClean="0"/>
              <a:t>el consumidor puede decidir cual cesta es preferible a la otra o cuales le son indiferentes.</a:t>
            </a:r>
          </a:p>
          <a:p>
            <a:pPr algn="just"/>
            <a:endParaRPr lang="es-CL" sz="2000" dirty="0"/>
          </a:p>
          <a:p>
            <a:pPr algn="just"/>
            <a:r>
              <a:rPr lang="es-CL" sz="2000" b="1" dirty="0" smtClean="0"/>
              <a:t>Las preferencias son </a:t>
            </a:r>
            <a:r>
              <a:rPr lang="es-CL" sz="2000" b="1" i="1" dirty="0" smtClean="0"/>
              <a:t>transitivas: para</a:t>
            </a:r>
            <a:r>
              <a:rPr lang="es-CL" sz="2000" dirty="0" smtClean="0"/>
              <a:t> tres cestas A</a:t>
            </a:r>
            <a:r>
              <a:rPr lang="es-CL" sz="2000" dirty="0"/>
              <a:t>, B y C ; </a:t>
            </a:r>
            <a:r>
              <a:rPr lang="es-CL" sz="2000" dirty="0" smtClean="0"/>
              <a:t>A≿B </a:t>
            </a:r>
            <a:r>
              <a:rPr lang="es-CL" sz="2000" dirty="0"/>
              <a:t>y </a:t>
            </a:r>
            <a:r>
              <a:rPr lang="es-CL" sz="2000" dirty="0" smtClean="0"/>
              <a:t>B≿C </a:t>
            </a:r>
            <a:r>
              <a:rPr lang="es-CL" sz="2000" dirty="0"/>
              <a:t>implica </a:t>
            </a:r>
            <a:r>
              <a:rPr lang="es-CL" sz="2000" dirty="0" smtClean="0"/>
              <a:t>A≿C.</a:t>
            </a:r>
          </a:p>
          <a:p>
            <a:pPr algn="just"/>
            <a:endParaRPr lang="es-CL" sz="2000" b="1" dirty="0"/>
          </a:p>
          <a:p>
            <a:r>
              <a:rPr lang="es-CL" sz="2000" b="1" dirty="0" smtClean="0"/>
              <a:t>Las preferencias sean monótonas:</a:t>
            </a:r>
            <a:r>
              <a:rPr lang="es-CL" sz="2000" dirty="0" smtClean="0"/>
              <a:t> </a:t>
            </a:r>
          </a:p>
          <a:p>
            <a:pPr marL="137160" indent="0">
              <a:buNone/>
            </a:pPr>
            <a:r>
              <a:rPr lang="es-CL" sz="2000" dirty="0" smtClean="0"/>
              <a:t>		Sean </a:t>
            </a:r>
            <a:r>
              <a:rPr lang="es-CL" sz="2000" dirty="0"/>
              <a:t>A</a:t>
            </a:r>
            <a:r>
              <a:rPr lang="es-CL" sz="2000" dirty="0" smtClean="0"/>
              <a:t>=(</a:t>
            </a:r>
            <a:r>
              <a:rPr lang="es-CL" sz="2000" dirty="0" err="1" smtClean="0"/>
              <a:t>x,y</a:t>
            </a:r>
            <a:r>
              <a:rPr lang="es-CL" sz="2000" dirty="0" smtClean="0"/>
              <a:t>), </a:t>
            </a:r>
            <a:r>
              <a:rPr lang="es-CL" sz="2000" dirty="0"/>
              <a:t>B</a:t>
            </a:r>
            <a:r>
              <a:rPr lang="es-CL" sz="2000" dirty="0" smtClean="0"/>
              <a:t>=(</a:t>
            </a:r>
            <a:r>
              <a:rPr lang="es-CL" sz="2000" dirty="0" err="1" smtClean="0"/>
              <a:t>x’,</a:t>
            </a:r>
            <a:r>
              <a:rPr lang="es-CL" sz="2000" dirty="0" err="1"/>
              <a:t>y</a:t>
            </a:r>
            <a:r>
              <a:rPr lang="es-CL" sz="2000" dirty="0"/>
              <a:t>’): </a:t>
            </a:r>
            <a:endParaRPr lang="es-CL" sz="2000" dirty="0" smtClean="0"/>
          </a:p>
          <a:p>
            <a:pPr marL="137160" indent="0">
              <a:buNone/>
            </a:pPr>
            <a:r>
              <a:rPr lang="es-CL" sz="2000" dirty="0" smtClean="0"/>
              <a:t>		</a:t>
            </a:r>
            <a:r>
              <a:rPr lang="es-CL" sz="2000" dirty="0" err="1" smtClean="0"/>
              <a:t>x≥x</a:t>
            </a:r>
            <a:r>
              <a:rPr lang="es-CL" sz="2000" dirty="0" smtClean="0"/>
              <a:t>’, </a:t>
            </a:r>
            <a:r>
              <a:rPr lang="es-CL" sz="2000" dirty="0"/>
              <a:t>y </a:t>
            </a:r>
            <a:r>
              <a:rPr lang="es-CL" sz="2000" dirty="0" smtClean="0"/>
              <a:t>≥y</a:t>
            </a:r>
            <a:r>
              <a:rPr lang="es-CL" sz="2000" dirty="0"/>
              <a:t>’ implica </a:t>
            </a:r>
            <a:r>
              <a:rPr lang="es-CL" sz="2000" dirty="0" smtClean="0"/>
              <a:t>A≿B</a:t>
            </a:r>
          </a:p>
          <a:p>
            <a:pPr marL="137160" indent="0">
              <a:buNone/>
            </a:pPr>
            <a:r>
              <a:rPr lang="es-CL" sz="2000" dirty="0" smtClean="0"/>
              <a:t>“</a:t>
            </a:r>
            <a:r>
              <a:rPr lang="es-CL" sz="2000" dirty="0"/>
              <a:t>El consumidor siempre prefiere </a:t>
            </a:r>
            <a:r>
              <a:rPr lang="es-CL" sz="2000" dirty="0" smtClean="0"/>
              <a:t>consumir más a consumir </a:t>
            </a:r>
            <a:r>
              <a:rPr lang="es-CL" sz="2000" dirty="0"/>
              <a:t>menos”</a:t>
            </a:r>
          </a:p>
          <a:p>
            <a:pPr algn="just"/>
            <a:endParaRPr lang="es-CL" sz="2000" b="1" dirty="0"/>
          </a:p>
        </p:txBody>
      </p:sp>
    </p:spTree>
    <p:extLst>
      <p:ext uri="{BB962C8B-B14F-4D97-AF65-F5344CB8AC3E}">
        <p14:creationId xmlns:p14="http://schemas.microsoft.com/office/powerpoint/2010/main" val="44977634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179</TotalTime>
  <Words>568</Words>
  <Application>Microsoft Office PowerPoint</Application>
  <PresentationFormat>Panorámica</PresentationFormat>
  <Paragraphs>39</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Trebuchet MS</vt:lpstr>
      <vt:lpstr>Wingdings 3</vt:lpstr>
      <vt:lpstr>Faceta</vt:lpstr>
      <vt:lpstr>Teoría del consumidor</vt:lpstr>
      <vt:lpstr>Presentación de PowerPoint</vt:lpstr>
      <vt:lpstr>Presentación de PowerPoint</vt:lpstr>
      <vt:lpstr>Principios de la teoría</vt:lpstr>
      <vt:lpstr>Utilidad marginal decreciente</vt:lpstr>
      <vt:lpstr>Presentación de PowerPoint</vt:lpstr>
      <vt:lpstr>Principios de la teoría</vt:lpstr>
      <vt:lpstr>Preferencias</vt:lpstr>
      <vt:lpstr>Axiomas de preferencias</vt:lpstr>
      <vt:lpstr>Curvas de indiferencia</vt:lpstr>
      <vt:lpstr>Mapas de indiferencia</vt:lpstr>
      <vt:lpstr>Relación marginal de sustitución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del consumidor</dc:title>
  <dc:creator>Nico</dc:creator>
  <cp:lastModifiedBy>Nicolás</cp:lastModifiedBy>
  <cp:revision>14</cp:revision>
  <dcterms:created xsi:type="dcterms:W3CDTF">2015-10-22T15:22:31Z</dcterms:created>
  <dcterms:modified xsi:type="dcterms:W3CDTF">2016-10-25T20:24:33Z</dcterms:modified>
</cp:coreProperties>
</file>