
<file path=[Content_Types].xml><?xml version="1.0" encoding="utf-8"?>
<Types xmlns="http://schemas.openxmlformats.org/package/2006/content-types"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34" r:id="rId2"/>
    <p:sldId id="358" r:id="rId3"/>
    <p:sldId id="335" r:id="rId4"/>
    <p:sldId id="336" r:id="rId5"/>
    <p:sldId id="324" r:id="rId6"/>
    <p:sldId id="337" r:id="rId7"/>
    <p:sldId id="325" r:id="rId8"/>
    <p:sldId id="326" r:id="rId9"/>
    <p:sldId id="338" r:id="rId10"/>
    <p:sldId id="327" r:id="rId11"/>
    <p:sldId id="328" r:id="rId12"/>
    <p:sldId id="357" r:id="rId13"/>
    <p:sldId id="329" r:id="rId14"/>
    <p:sldId id="331" r:id="rId15"/>
    <p:sldId id="333" r:id="rId16"/>
    <p:sldId id="360" r:id="rId17"/>
    <p:sldId id="359" r:id="rId18"/>
  </p:sldIdLst>
  <p:sldSz cx="9144000" cy="6858000" type="screen4x3"/>
  <p:notesSz cx="6669088" cy="9753600"/>
  <p:defaultTextStyle>
    <a:defPPr>
      <a:defRPr lang="es-E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50A05"/>
    <a:srgbClr val="B77B2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392" autoAdjust="0"/>
    <p:restoredTop sz="94660"/>
  </p:normalViewPr>
  <p:slideViewPr>
    <p:cSldViewPr>
      <p:cViewPr>
        <p:scale>
          <a:sx n="50" d="100"/>
          <a:sy n="50" d="100"/>
        </p:scale>
        <p:origin x="-1188" y="-2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40" d="100"/>
        <a:sy n="4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36.wmf"/><Relationship Id="rId2" Type="http://schemas.openxmlformats.org/officeDocument/2006/relationships/image" Target="../media/image35.wmf"/><Relationship Id="rId1" Type="http://schemas.openxmlformats.org/officeDocument/2006/relationships/image" Target="../media/image34.wmf"/><Relationship Id="rId5" Type="http://schemas.openxmlformats.org/officeDocument/2006/relationships/image" Target="../media/image32.wmf"/><Relationship Id="rId4" Type="http://schemas.openxmlformats.org/officeDocument/2006/relationships/image" Target="../media/image37.wmf"/></Relationships>
</file>

<file path=ppt/drawings/_rels/vmlDrawing11.vml.rels><?xml version="1.0" encoding="UTF-8" standalone="yes"?>
<Relationships xmlns="http://schemas.openxmlformats.org/package/2006/relationships"><Relationship Id="rId2" Type="http://schemas.openxmlformats.org/officeDocument/2006/relationships/image" Target="../media/image39.wmf"/><Relationship Id="rId1" Type="http://schemas.openxmlformats.org/officeDocument/2006/relationships/image" Target="../media/image38.wmf"/></Relationships>
</file>

<file path=ppt/drawings/_rels/vmlDrawing12.vml.rels><?xml version="1.0" encoding="UTF-8" standalone="yes"?>
<Relationships xmlns="http://schemas.openxmlformats.org/package/2006/relationships"><Relationship Id="rId3" Type="http://schemas.openxmlformats.org/officeDocument/2006/relationships/image" Target="../media/image42.wmf"/><Relationship Id="rId2" Type="http://schemas.openxmlformats.org/officeDocument/2006/relationships/image" Target="../media/image41.wmf"/><Relationship Id="rId1" Type="http://schemas.openxmlformats.org/officeDocument/2006/relationships/image" Target="../media/image40.wmf"/><Relationship Id="rId6" Type="http://schemas.openxmlformats.org/officeDocument/2006/relationships/image" Target="../media/image45.wmf"/><Relationship Id="rId5" Type="http://schemas.openxmlformats.org/officeDocument/2006/relationships/image" Target="../media/image44.wmf"/><Relationship Id="rId4" Type="http://schemas.openxmlformats.org/officeDocument/2006/relationships/image" Target="../media/image43.wmf"/></Relationships>
</file>

<file path=ppt/drawings/_rels/vmlDrawing13.vml.rels><?xml version="1.0" encoding="UTF-8" standalone="yes"?>
<Relationships xmlns="http://schemas.openxmlformats.org/package/2006/relationships"><Relationship Id="rId8" Type="http://schemas.openxmlformats.org/officeDocument/2006/relationships/image" Target="../media/image53.wmf"/><Relationship Id="rId3" Type="http://schemas.openxmlformats.org/officeDocument/2006/relationships/image" Target="../media/image48.wmf"/><Relationship Id="rId7" Type="http://schemas.openxmlformats.org/officeDocument/2006/relationships/image" Target="../media/image52.wmf"/><Relationship Id="rId2" Type="http://schemas.openxmlformats.org/officeDocument/2006/relationships/image" Target="../media/image47.wmf"/><Relationship Id="rId1" Type="http://schemas.openxmlformats.org/officeDocument/2006/relationships/image" Target="../media/image46.wmf"/><Relationship Id="rId6" Type="http://schemas.openxmlformats.org/officeDocument/2006/relationships/image" Target="../media/image51.wmf"/><Relationship Id="rId5" Type="http://schemas.openxmlformats.org/officeDocument/2006/relationships/image" Target="../media/image50.wmf"/><Relationship Id="rId4" Type="http://schemas.openxmlformats.org/officeDocument/2006/relationships/image" Target="../media/image49.wmf"/></Relationships>
</file>

<file path=ppt/drawings/_rels/vmlDrawing14.vml.rels><?xml version="1.0" encoding="UTF-8" standalone="yes"?>
<Relationships xmlns="http://schemas.openxmlformats.org/package/2006/relationships"><Relationship Id="rId3" Type="http://schemas.openxmlformats.org/officeDocument/2006/relationships/image" Target="../media/image56.wmf"/><Relationship Id="rId7" Type="http://schemas.openxmlformats.org/officeDocument/2006/relationships/image" Target="../media/image60.wmf"/><Relationship Id="rId2" Type="http://schemas.openxmlformats.org/officeDocument/2006/relationships/image" Target="../media/image55.wmf"/><Relationship Id="rId1" Type="http://schemas.openxmlformats.org/officeDocument/2006/relationships/image" Target="../media/image54.wmf"/><Relationship Id="rId6" Type="http://schemas.openxmlformats.org/officeDocument/2006/relationships/image" Target="../media/image59.wmf"/><Relationship Id="rId5" Type="http://schemas.openxmlformats.org/officeDocument/2006/relationships/image" Target="../media/image58.wmf"/><Relationship Id="rId4" Type="http://schemas.openxmlformats.org/officeDocument/2006/relationships/image" Target="../media/image57.wmf"/></Relationships>
</file>

<file path=ppt/drawings/_rels/vmlDrawing15.vml.rels><?xml version="1.0" encoding="UTF-8" standalone="yes"?>
<Relationships xmlns="http://schemas.openxmlformats.org/package/2006/relationships"><Relationship Id="rId8" Type="http://schemas.openxmlformats.org/officeDocument/2006/relationships/image" Target="../media/image68.wmf"/><Relationship Id="rId3" Type="http://schemas.openxmlformats.org/officeDocument/2006/relationships/image" Target="../media/image63.wmf"/><Relationship Id="rId7" Type="http://schemas.openxmlformats.org/officeDocument/2006/relationships/image" Target="../media/image67.wmf"/><Relationship Id="rId2" Type="http://schemas.openxmlformats.org/officeDocument/2006/relationships/image" Target="../media/image62.wmf"/><Relationship Id="rId1" Type="http://schemas.openxmlformats.org/officeDocument/2006/relationships/image" Target="../media/image61.wmf"/><Relationship Id="rId6" Type="http://schemas.openxmlformats.org/officeDocument/2006/relationships/image" Target="../media/image66.wmf"/><Relationship Id="rId11" Type="http://schemas.openxmlformats.org/officeDocument/2006/relationships/image" Target="../media/image55.wmf"/><Relationship Id="rId5" Type="http://schemas.openxmlformats.org/officeDocument/2006/relationships/image" Target="../media/image65.wmf"/><Relationship Id="rId10" Type="http://schemas.openxmlformats.org/officeDocument/2006/relationships/image" Target="../media/image70.wmf"/><Relationship Id="rId4" Type="http://schemas.openxmlformats.org/officeDocument/2006/relationships/image" Target="../media/image64.wmf"/><Relationship Id="rId9" Type="http://schemas.openxmlformats.org/officeDocument/2006/relationships/image" Target="../media/image69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image" Target="../media/image2.wmf"/><Relationship Id="rId5" Type="http://schemas.openxmlformats.org/officeDocument/2006/relationships/image" Target="../media/image6.wmf"/><Relationship Id="rId4" Type="http://schemas.openxmlformats.org/officeDocument/2006/relationships/image" Target="../media/image5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7" Type="http://schemas.openxmlformats.org/officeDocument/2006/relationships/image" Target="../media/image13.wmf"/><Relationship Id="rId2" Type="http://schemas.openxmlformats.org/officeDocument/2006/relationships/image" Target="../media/image8.wmf"/><Relationship Id="rId1" Type="http://schemas.openxmlformats.org/officeDocument/2006/relationships/image" Target="../media/image7.wmf"/><Relationship Id="rId6" Type="http://schemas.openxmlformats.org/officeDocument/2006/relationships/image" Target="../media/image12.wmf"/><Relationship Id="rId5" Type="http://schemas.openxmlformats.org/officeDocument/2006/relationships/image" Target="../media/image11.wmf"/><Relationship Id="rId4" Type="http://schemas.openxmlformats.org/officeDocument/2006/relationships/image" Target="../media/image10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mf"/><Relationship Id="rId2" Type="http://schemas.openxmlformats.org/officeDocument/2006/relationships/image" Target="../media/image15.wmf"/><Relationship Id="rId1" Type="http://schemas.openxmlformats.org/officeDocument/2006/relationships/image" Target="../media/image14.wmf"/><Relationship Id="rId6" Type="http://schemas.openxmlformats.org/officeDocument/2006/relationships/image" Target="../media/image8.wmf"/><Relationship Id="rId5" Type="http://schemas.openxmlformats.org/officeDocument/2006/relationships/image" Target="../media/image18.wmf"/><Relationship Id="rId4" Type="http://schemas.openxmlformats.org/officeDocument/2006/relationships/image" Target="../media/image17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21.wmf"/><Relationship Id="rId2" Type="http://schemas.openxmlformats.org/officeDocument/2006/relationships/image" Target="../media/image20.wmf"/><Relationship Id="rId1" Type="http://schemas.openxmlformats.org/officeDocument/2006/relationships/image" Target="../media/image19.wmf"/><Relationship Id="rId4" Type="http://schemas.openxmlformats.org/officeDocument/2006/relationships/image" Target="../media/image18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24.wmf"/><Relationship Id="rId2" Type="http://schemas.openxmlformats.org/officeDocument/2006/relationships/image" Target="../media/image23.wmf"/><Relationship Id="rId1" Type="http://schemas.openxmlformats.org/officeDocument/2006/relationships/image" Target="../media/image22.wmf"/><Relationship Id="rId6" Type="http://schemas.openxmlformats.org/officeDocument/2006/relationships/image" Target="../media/image26.wmf"/><Relationship Id="rId5" Type="http://schemas.openxmlformats.org/officeDocument/2006/relationships/image" Target="../media/image18.wmf"/><Relationship Id="rId4" Type="http://schemas.openxmlformats.org/officeDocument/2006/relationships/image" Target="../media/image25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28.wmf"/><Relationship Id="rId2" Type="http://schemas.openxmlformats.org/officeDocument/2006/relationships/image" Target="../media/image26.wmf"/><Relationship Id="rId1" Type="http://schemas.openxmlformats.org/officeDocument/2006/relationships/image" Target="../media/image27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28.wmf"/><Relationship Id="rId2" Type="http://schemas.openxmlformats.org/officeDocument/2006/relationships/image" Target="../media/image30.wmf"/><Relationship Id="rId1" Type="http://schemas.openxmlformats.org/officeDocument/2006/relationships/image" Target="../media/image29.w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33.wmf"/><Relationship Id="rId2" Type="http://schemas.openxmlformats.org/officeDocument/2006/relationships/image" Target="../media/image32.wmf"/><Relationship Id="rId1" Type="http://schemas.openxmlformats.org/officeDocument/2006/relationships/image" Target="../media/image31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250" cy="4873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sz="quarter" idx="1"/>
          </p:nvPr>
        </p:nvSpPr>
        <p:spPr>
          <a:xfrm>
            <a:off x="3778250" y="0"/>
            <a:ext cx="2889250" cy="4873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9290068D-80CD-4579-A761-45E508ADE542}" type="datetimeFigureOut">
              <a:rPr lang="es-ES"/>
              <a:pPr>
                <a:defRPr/>
              </a:pPr>
              <a:t>30/03/2012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2"/>
          </p:nvPr>
        </p:nvSpPr>
        <p:spPr>
          <a:xfrm>
            <a:off x="0" y="9264650"/>
            <a:ext cx="2889250" cy="4873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3"/>
          </p:nvPr>
        </p:nvSpPr>
        <p:spPr>
          <a:xfrm>
            <a:off x="3778250" y="9264650"/>
            <a:ext cx="2889250" cy="4873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298AC0EE-EE43-4EEE-8A50-C2BD7381AAC4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0519654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889250" cy="487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778250" y="0"/>
            <a:ext cx="2889250" cy="487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578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96938" y="731838"/>
            <a:ext cx="4875212" cy="36576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66750" y="4632325"/>
            <a:ext cx="5335588" cy="438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noProof="0" smtClean="0"/>
              <a:t>Haga clic para modificar el estilo de texto del patrón</a:t>
            </a:r>
          </a:p>
          <a:p>
            <a:pPr lvl="1"/>
            <a:r>
              <a:rPr lang="es-ES" noProof="0" smtClean="0"/>
              <a:t>Segundo nivel</a:t>
            </a:r>
          </a:p>
          <a:p>
            <a:pPr lvl="2"/>
            <a:r>
              <a:rPr lang="es-ES" noProof="0" smtClean="0"/>
              <a:t>Tercer nivel</a:t>
            </a:r>
          </a:p>
          <a:p>
            <a:pPr lvl="3"/>
            <a:r>
              <a:rPr lang="es-ES" noProof="0" smtClean="0"/>
              <a:t>Cuarto nivel</a:t>
            </a:r>
          </a:p>
          <a:p>
            <a:pPr lvl="4"/>
            <a:r>
              <a:rPr lang="es-ES" noProof="0" smtClean="0"/>
              <a:t>Quinto nivel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264650"/>
            <a:ext cx="2889250" cy="487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778250" y="9264650"/>
            <a:ext cx="2889250" cy="487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5C6B251A-01A7-42EA-89BC-7B06C5CEA1FA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31804376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0E248F5-515F-42BC-87B2-541767EE4F4B}" type="slidenum">
              <a:rPr lang="es-ES" smtClean="0"/>
              <a:pPr/>
              <a:t>3</a:t>
            </a:fld>
            <a:endParaRPr lang="es-ES" smtClean="0"/>
          </a:p>
        </p:txBody>
      </p:sp>
      <p:sp>
        <p:nvSpPr>
          <p:cNvPr id="768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80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68338" y="4633913"/>
            <a:ext cx="5332412" cy="4387850"/>
          </a:xfrm>
          <a:noFill/>
          <a:ln/>
        </p:spPr>
        <p:txBody>
          <a:bodyPr/>
          <a:lstStyle/>
          <a:p>
            <a:pPr eaLnBrk="1" hangingPunct="1"/>
            <a:endParaRPr lang="es-E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4D1085E-57B0-428F-BCB5-253907A07324}" type="slidenum">
              <a:rPr lang="es-ES" smtClean="0"/>
              <a:pPr/>
              <a:t>13</a:t>
            </a:fld>
            <a:endParaRPr lang="es-ES" smtClean="0"/>
          </a:p>
        </p:txBody>
      </p:sp>
      <p:sp>
        <p:nvSpPr>
          <p:cNvPr id="870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704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68338" y="4633913"/>
            <a:ext cx="5332412" cy="4387850"/>
          </a:xfrm>
          <a:noFill/>
          <a:ln/>
        </p:spPr>
        <p:txBody>
          <a:bodyPr/>
          <a:lstStyle/>
          <a:p>
            <a:pPr eaLnBrk="1" hangingPunct="1"/>
            <a:endParaRPr lang="es-E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EE68B5D-71D5-48DD-B65E-2D518E706BCB}" type="slidenum">
              <a:rPr lang="es-ES" smtClean="0"/>
              <a:pPr/>
              <a:t>14</a:t>
            </a:fld>
            <a:endParaRPr lang="es-ES" smtClean="0"/>
          </a:p>
        </p:txBody>
      </p:sp>
      <p:sp>
        <p:nvSpPr>
          <p:cNvPr id="880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806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89000" y="4633913"/>
            <a:ext cx="4891088" cy="4387850"/>
          </a:xfrm>
          <a:noFill/>
          <a:ln/>
        </p:spPr>
        <p:txBody>
          <a:bodyPr/>
          <a:lstStyle/>
          <a:p>
            <a:pPr eaLnBrk="1" hangingPunct="1"/>
            <a:endParaRPr lang="es-ES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E384574-1CCA-45DB-B12B-074D6322F88A}" type="slidenum">
              <a:rPr lang="es-ES" smtClean="0"/>
              <a:pPr/>
              <a:t>16</a:t>
            </a:fld>
            <a:endParaRPr lang="es-ES" smtClean="0"/>
          </a:p>
        </p:txBody>
      </p:sp>
      <p:sp>
        <p:nvSpPr>
          <p:cNvPr id="1177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77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s-ES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F46B845-781B-4877-AE82-8297F566FF86}" type="slidenum">
              <a:rPr lang="es-ES" smtClean="0"/>
              <a:pPr/>
              <a:t>17</a:t>
            </a:fld>
            <a:endParaRPr lang="es-ES" smtClean="0"/>
          </a:p>
        </p:txBody>
      </p:sp>
      <p:sp>
        <p:nvSpPr>
          <p:cNvPr id="1167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67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s-E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6B421F7-89EC-4674-8C46-C2EF773B5C9E}" type="slidenum">
              <a:rPr lang="es-ES" smtClean="0"/>
              <a:pPr/>
              <a:t>4</a:t>
            </a:fld>
            <a:endParaRPr lang="es-ES" smtClean="0"/>
          </a:p>
        </p:txBody>
      </p:sp>
      <p:sp>
        <p:nvSpPr>
          <p:cNvPr id="778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782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68338" y="4633913"/>
            <a:ext cx="5332412" cy="4387850"/>
          </a:xfrm>
          <a:noFill/>
          <a:ln/>
        </p:spPr>
        <p:txBody>
          <a:bodyPr/>
          <a:lstStyle/>
          <a:p>
            <a:pPr eaLnBrk="1" hangingPunct="1"/>
            <a:endParaRPr lang="es-E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4551F81-3B41-4AAA-BF6C-F87462996FBF}" type="slidenum">
              <a:rPr lang="es-ES" smtClean="0"/>
              <a:pPr/>
              <a:t>5</a:t>
            </a:fld>
            <a:endParaRPr lang="es-ES" smtClean="0"/>
          </a:p>
        </p:txBody>
      </p:sp>
      <p:sp>
        <p:nvSpPr>
          <p:cNvPr id="788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885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68338" y="4633913"/>
            <a:ext cx="5332412" cy="4387850"/>
          </a:xfrm>
          <a:noFill/>
          <a:ln/>
        </p:spPr>
        <p:txBody>
          <a:bodyPr/>
          <a:lstStyle/>
          <a:p>
            <a:pPr eaLnBrk="1" hangingPunct="1"/>
            <a:endParaRPr lang="es-E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F4B22E0-6799-4F4F-A43B-57F977F65B50}" type="slidenum">
              <a:rPr lang="es-ES" smtClean="0"/>
              <a:pPr/>
              <a:t>6</a:t>
            </a:fld>
            <a:endParaRPr lang="es-ES" smtClean="0"/>
          </a:p>
        </p:txBody>
      </p:sp>
      <p:sp>
        <p:nvSpPr>
          <p:cNvPr id="798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987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68338" y="4633913"/>
            <a:ext cx="5332412" cy="4387850"/>
          </a:xfrm>
          <a:noFill/>
          <a:ln/>
        </p:spPr>
        <p:txBody>
          <a:bodyPr/>
          <a:lstStyle/>
          <a:p>
            <a:pPr eaLnBrk="1" hangingPunct="1"/>
            <a:endParaRPr lang="es-E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0DE641C-7F04-49DC-B816-5C07B6B8B492}" type="slidenum">
              <a:rPr lang="es-ES" smtClean="0"/>
              <a:pPr/>
              <a:t>7</a:t>
            </a:fld>
            <a:endParaRPr lang="es-ES" smtClean="0"/>
          </a:p>
        </p:txBody>
      </p:sp>
      <p:sp>
        <p:nvSpPr>
          <p:cNvPr id="808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09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89000" y="4633913"/>
            <a:ext cx="4891088" cy="4387850"/>
          </a:xfrm>
          <a:noFill/>
          <a:ln/>
        </p:spPr>
        <p:txBody>
          <a:bodyPr/>
          <a:lstStyle/>
          <a:p>
            <a:pPr eaLnBrk="1" hangingPunct="1"/>
            <a:endParaRPr lang="es-E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615A550-0B28-4050-BF76-752242CAFA45}" type="slidenum">
              <a:rPr lang="es-ES" smtClean="0"/>
              <a:pPr/>
              <a:t>8</a:t>
            </a:fld>
            <a:endParaRPr lang="es-ES" smtClean="0"/>
          </a:p>
        </p:txBody>
      </p:sp>
      <p:sp>
        <p:nvSpPr>
          <p:cNvPr id="819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2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68338" y="4633913"/>
            <a:ext cx="5332412" cy="4387850"/>
          </a:xfrm>
          <a:noFill/>
          <a:ln/>
        </p:spPr>
        <p:txBody>
          <a:bodyPr/>
          <a:lstStyle/>
          <a:p>
            <a:pPr eaLnBrk="1" hangingPunct="1"/>
            <a:endParaRPr lang="es-E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2B85E70-E48C-41B7-BF64-90093C42B8DA}" type="slidenum">
              <a:rPr lang="es-ES" smtClean="0"/>
              <a:pPr/>
              <a:t>9</a:t>
            </a:fld>
            <a:endParaRPr lang="es-ES" smtClean="0"/>
          </a:p>
        </p:txBody>
      </p:sp>
      <p:sp>
        <p:nvSpPr>
          <p:cNvPr id="829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29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68338" y="4633913"/>
            <a:ext cx="5332412" cy="4387850"/>
          </a:xfrm>
          <a:noFill/>
          <a:ln/>
        </p:spPr>
        <p:txBody>
          <a:bodyPr/>
          <a:lstStyle/>
          <a:p>
            <a:pPr eaLnBrk="1" hangingPunct="1"/>
            <a:endParaRPr lang="es-E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AEA49AD-B3BF-4FD7-A556-03D5C562DFCB}" type="slidenum">
              <a:rPr lang="es-ES" smtClean="0"/>
              <a:pPr/>
              <a:t>10</a:t>
            </a:fld>
            <a:endParaRPr lang="es-ES" smtClean="0"/>
          </a:p>
        </p:txBody>
      </p:sp>
      <p:sp>
        <p:nvSpPr>
          <p:cNvPr id="839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39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68338" y="4633913"/>
            <a:ext cx="5332412" cy="4387850"/>
          </a:xfrm>
          <a:noFill/>
          <a:ln/>
        </p:spPr>
        <p:txBody>
          <a:bodyPr/>
          <a:lstStyle/>
          <a:p>
            <a:pPr eaLnBrk="1" hangingPunct="1"/>
            <a:endParaRPr lang="es-E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943AFBC-53C4-43F0-B386-07A136EFBF23}" type="slidenum">
              <a:rPr lang="es-ES" smtClean="0"/>
              <a:pPr/>
              <a:t>11</a:t>
            </a:fld>
            <a:endParaRPr lang="es-ES" smtClean="0"/>
          </a:p>
        </p:txBody>
      </p:sp>
      <p:sp>
        <p:nvSpPr>
          <p:cNvPr id="849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49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89000" y="4633913"/>
            <a:ext cx="4891088" cy="4387850"/>
          </a:xfrm>
          <a:noFill/>
          <a:ln/>
        </p:spPr>
        <p:txBody>
          <a:bodyPr/>
          <a:lstStyle/>
          <a:p>
            <a:pPr eaLnBrk="1" hangingPunct="1"/>
            <a:endParaRPr lang="es-E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C54062-A3A9-42A2-B851-C1C73A87C004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4C1253-4299-4264-970D-55FAC6B3D14D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5EC3FE-1181-401C-B91A-4E6BB83B748B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2615C3-20DD-494C-8DC0-095D8763A10B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463730-C73C-4104-8082-564247B92870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F3E850-825E-4FC9-8DD4-6EEED758CED1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4584E6-46BE-4E06-B8E7-0CDD714F40F5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FD14A1-5B06-4927-A806-5A032DD2DAE1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A4A2DC-4643-4F69-ABEE-3216ED284679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1A248C-AD09-40CC-B890-6BA959F8D6A3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ES" noProof="0" smtClean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FE7464-5DB5-41AB-A0B2-0A36ACDCC7BC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cambiar el estilo de título	</a:t>
            </a:r>
          </a:p>
        </p:txBody>
      </p:sp>
      <p:sp>
        <p:nvSpPr>
          <p:cNvPr id="6553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231253E7-EA76-47B9-9DC7-B553D90B8B71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wmf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1.bin"/><Relationship Id="rId13" Type="http://schemas.openxmlformats.org/officeDocument/2006/relationships/image" Target="../media/image32.wmf"/><Relationship Id="rId3" Type="http://schemas.openxmlformats.org/officeDocument/2006/relationships/notesSlide" Target="../notesSlides/notesSlide8.xml"/><Relationship Id="rId7" Type="http://schemas.openxmlformats.org/officeDocument/2006/relationships/image" Target="../media/image35.wmf"/><Relationship Id="rId12" Type="http://schemas.openxmlformats.org/officeDocument/2006/relationships/oleObject" Target="../embeddings/oleObject4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0.vml"/><Relationship Id="rId6" Type="http://schemas.openxmlformats.org/officeDocument/2006/relationships/oleObject" Target="../embeddings/oleObject40.bin"/><Relationship Id="rId11" Type="http://schemas.openxmlformats.org/officeDocument/2006/relationships/image" Target="../media/image37.wmf"/><Relationship Id="rId5" Type="http://schemas.openxmlformats.org/officeDocument/2006/relationships/image" Target="../media/image34.wmf"/><Relationship Id="rId10" Type="http://schemas.openxmlformats.org/officeDocument/2006/relationships/oleObject" Target="../embeddings/oleObject42.bin"/><Relationship Id="rId4" Type="http://schemas.openxmlformats.org/officeDocument/2006/relationships/oleObject" Target="../embeddings/oleObject39.bin"/><Relationship Id="rId9" Type="http://schemas.openxmlformats.org/officeDocument/2006/relationships/image" Target="../media/image36.w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7" Type="http://schemas.openxmlformats.org/officeDocument/2006/relationships/image" Target="../media/image39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1.vml"/><Relationship Id="rId6" Type="http://schemas.openxmlformats.org/officeDocument/2006/relationships/oleObject" Target="../embeddings/oleObject45.bin"/><Relationship Id="rId5" Type="http://schemas.openxmlformats.org/officeDocument/2006/relationships/image" Target="../media/image38.wmf"/><Relationship Id="rId4" Type="http://schemas.openxmlformats.org/officeDocument/2006/relationships/oleObject" Target="../embeddings/oleObject44.bin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wmf"/><Relationship Id="rId13" Type="http://schemas.openxmlformats.org/officeDocument/2006/relationships/oleObject" Target="../embeddings/oleObject51.bin"/><Relationship Id="rId3" Type="http://schemas.openxmlformats.org/officeDocument/2006/relationships/oleObject" Target="../embeddings/oleObject46.bin"/><Relationship Id="rId7" Type="http://schemas.openxmlformats.org/officeDocument/2006/relationships/oleObject" Target="../embeddings/oleObject48.bin"/><Relationship Id="rId12" Type="http://schemas.openxmlformats.org/officeDocument/2006/relationships/image" Target="../media/image44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2.vml"/><Relationship Id="rId6" Type="http://schemas.openxmlformats.org/officeDocument/2006/relationships/image" Target="../media/image41.wmf"/><Relationship Id="rId11" Type="http://schemas.openxmlformats.org/officeDocument/2006/relationships/oleObject" Target="../embeddings/oleObject50.bin"/><Relationship Id="rId5" Type="http://schemas.openxmlformats.org/officeDocument/2006/relationships/oleObject" Target="../embeddings/oleObject47.bin"/><Relationship Id="rId10" Type="http://schemas.openxmlformats.org/officeDocument/2006/relationships/image" Target="../media/image43.wmf"/><Relationship Id="rId4" Type="http://schemas.openxmlformats.org/officeDocument/2006/relationships/image" Target="../media/image40.wmf"/><Relationship Id="rId9" Type="http://schemas.openxmlformats.org/officeDocument/2006/relationships/oleObject" Target="../embeddings/oleObject49.bin"/><Relationship Id="rId14" Type="http://schemas.openxmlformats.org/officeDocument/2006/relationships/image" Target="../media/image45.wmf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4.bin"/><Relationship Id="rId13" Type="http://schemas.openxmlformats.org/officeDocument/2006/relationships/image" Target="../media/image50.wmf"/><Relationship Id="rId18" Type="http://schemas.openxmlformats.org/officeDocument/2006/relationships/oleObject" Target="../embeddings/oleObject59.bin"/><Relationship Id="rId3" Type="http://schemas.openxmlformats.org/officeDocument/2006/relationships/notesSlide" Target="../notesSlides/notesSlide10.xml"/><Relationship Id="rId7" Type="http://schemas.openxmlformats.org/officeDocument/2006/relationships/image" Target="../media/image47.wmf"/><Relationship Id="rId12" Type="http://schemas.openxmlformats.org/officeDocument/2006/relationships/oleObject" Target="../embeddings/oleObject56.bin"/><Relationship Id="rId17" Type="http://schemas.openxmlformats.org/officeDocument/2006/relationships/image" Target="../media/image52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58.bin"/><Relationship Id="rId1" Type="http://schemas.openxmlformats.org/officeDocument/2006/relationships/vmlDrawing" Target="../drawings/vmlDrawing13.vml"/><Relationship Id="rId6" Type="http://schemas.openxmlformats.org/officeDocument/2006/relationships/oleObject" Target="../embeddings/oleObject53.bin"/><Relationship Id="rId11" Type="http://schemas.openxmlformats.org/officeDocument/2006/relationships/image" Target="../media/image49.wmf"/><Relationship Id="rId5" Type="http://schemas.openxmlformats.org/officeDocument/2006/relationships/image" Target="../media/image46.wmf"/><Relationship Id="rId15" Type="http://schemas.openxmlformats.org/officeDocument/2006/relationships/image" Target="../media/image51.wmf"/><Relationship Id="rId10" Type="http://schemas.openxmlformats.org/officeDocument/2006/relationships/oleObject" Target="../embeddings/oleObject55.bin"/><Relationship Id="rId19" Type="http://schemas.openxmlformats.org/officeDocument/2006/relationships/image" Target="../media/image53.wmf"/><Relationship Id="rId4" Type="http://schemas.openxmlformats.org/officeDocument/2006/relationships/oleObject" Target="../embeddings/oleObject52.bin"/><Relationship Id="rId9" Type="http://schemas.openxmlformats.org/officeDocument/2006/relationships/image" Target="../media/image48.wmf"/><Relationship Id="rId14" Type="http://schemas.openxmlformats.org/officeDocument/2006/relationships/oleObject" Target="../embeddings/oleObject57.bin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2.bin"/><Relationship Id="rId13" Type="http://schemas.openxmlformats.org/officeDocument/2006/relationships/image" Target="../media/image58.wmf"/><Relationship Id="rId3" Type="http://schemas.openxmlformats.org/officeDocument/2006/relationships/notesSlide" Target="../notesSlides/notesSlide11.xml"/><Relationship Id="rId7" Type="http://schemas.openxmlformats.org/officeDocument/2006/relationships/image" Target="../media/image55.wmf"/><Relationship Id="rId12" Type="http://schemas.openxmlformats.org/officeDocument/2006/relationships/oleObject" Target="../embeddings/oleObject64.bin"/><Relationship Id="rId17" Type="http://schemas.openxmlformats.org/officeDocument/2006/relationships/image" Target="../media/image60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66.bin"/><Relationship Id="rId1" Type="http://schemas.openxmlformats.org/officeDocument/2006/relationships/vmlDrawing" Target="../drawings/vmlDrawing14.vml"/><Relationship Id="rId6" Type="http://schemas.openxmlformats.org/officeDocument/2006/relationships/oleObject" Target="../embeddings/oleObject61.bin"/><Relationship Id="rId11" Type="http://schemas.openxmlformats.org/officeDocument/2006/relationships/image" Target="../media/image57.wmf"/><Relationship Id="rId5" Type="http://schemas.openxmlformats.org/officeDocument/2006/relationships/image" Target="../media/image54.wmf"/><Relationship Id="rId15" Type="http://schemas.openxmlformats.org/officeDocument/2006/relationships/image" Target="../media/image59.wmf"/><Relationship Id="rId10" Type="http://schemas.openxmlformats.org/officeDocument/2006/relationships/oleObject" Target="../embeddings/oleObject63.bin"/><Relationship Id="rId4" Type="http://schemas.openxmlformats.org/officeDocument/2006/relationships/oleObject" Target="../embeddings/oleObject60.bin"/><Relationship Id="rId9" Type="http://schemas.openxmlformats.org/officeDocument/2006/relationships/image" Target="../media/image56.wmf"/><Relationship Id="rId14" Type="http://schemas.openxmlformats.org/officeDocument/2006/relationships/oleObject" Target="../embeddings/oleObject65.bin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wmf"/><Relationship Id="rId13" Type="http://schemas.openxmlformats.org/officeDocument/2006/relationships/oleObject" Target="../embeddings/oleObject72.bin"/><Relationship Id="rId18" Type="http://schemas.openxmlformats.org/officeDocument/2006/relationships/image" Target="../media/image68.wmf"/><Relationship Id="rId3" Type="http://schemas.openxmlformats.org/officeDocument/2006/relationships/oleObject" Target="../embeddings/oleObject67.bin"/><Relationship Id="rId21" Type="http://schemas.openxmlformats.org/officeDocument/2006/relationships/oleObject" Target="../embeddings/oleObject76.bin"/><Relationship Id="rId7" Type="http://schemas.openxmlformats.org/officeDocument/2006/relationships/oleObject" Target="../embeddings/oleObject69.bin"/><Relationship Id="rId12" Type="http://schemas.openxmlformats.org/officeDocument/2006/relationships/image" Target="../media/image65.wmf"/><Relationship Id="rId17" Type="http://schemas.openxmlformats.org/officeDocument/2006/relationships/oleObject" Target="../embeddings/oleObject74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67.wmf"/><Relationship Id="rId20" Type="http://schemas.openxmlformats.org/officeDocument/2006/relationships/image" Target="../media/image69.wmf"/><Relationship Id="rId1" Type="http://schemas.openxmlformats.org/officeDocument/2006/relationships/vmlDrawing" Target="../drawings/vmlDrawing15.vml"/><Relationship Id="rId6" Type="http://schemas.openxmlformats.org/officeDocument/2006/relationships/image" Target="../media/image62.wmf"/><Relationship Id="rId11" Type="http://schemas.openxmlformats.org/officeDocument/2006/relationships/oleObject" Target="../embeddings/oleObject71.bin"/><Relationship Id="rId24" Type="http://schemas.openxmlformats.org/officeDocument/2006/relationships/image" Target="../media/image55.wmf"/><Relationship Id="rId5" Type="http://schemas.openxmlformats.org/officeDocument/2006/relationships/oleObject" Target="../embeddings/oleObject68.bin"/><Relationship Id="rId15" Type="http://schemas.openxmlformats.org/officeDocument/2006/relationships/oleObject" Target="../embeddings/oleObject73.bin"/><Relationship Id="rId23" Type="http://schemas.openxmlformats.org/officeDocument/2006/relationships/oleObject" Target="../embeddings/oleObject77.bin"/><Relationship Id="rId10" Type="http://schemas.openxmlformats.org/officeDocument/2006/relationships/image" Target="../media/image64.wmf"/><Relationship Id="rId19" Type="http://schemas.openxmlformats.org/officeDocument/2006/relationships/oleObject" Target="../embeddings/oleObject75.bin"/><Relationship Id="rId4" Type="http://schemas.openxmlformats.org/officeDocument/2006/relationships/image" Target="../media/image61.wmf"/><Relationship Id="rId9" Type="http://schemas.openxmlformats.org/officeDocument/2006/relationships/oleObject" Target="../embeddings/oleObject70.bin"/><Relationship Id="rId14" Type="http://schemas.openxmlformats.org/officeDocument/2006/relationships/image" Target="../media/image66.wmf"/><Relationship Id="rId22" Type="http://schemas.openxmlformats.org/officeDocument/2006/relationships/image" Target="../media/image70.w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3.jpeg"/><Relationship Id="rId4" Type="http://schemas.openxmlformats.org/officeDocument/2006/relationships/image" Target="../media/image72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wmf"/><Relationship Id="rId3" Type="http://schemas.openxmlformats.org/officeDocument/2006/relationships/oleObject" Target="../embeddings/oleObject2.bin"/><Relationship Id="rId7" Type="http://schemas.openxmlformats.org/officeDocument/2006/relationships/oleObject" Target="../embeddings/oleObject4.bin"/><Relationship Id="rId12" Type="http://schemas.openxmlformats.org/officeDocument/2006/relationships/image" Target="../media/image6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3.wmf"/><Relationship Id="rId11" Type="http://schemas.openxmlformats.org/officeDocument/2006/relationships/oleObject" Target="../embeddings/oleObject6.bin"/><Relationship Id="rId5" Type="http://schemas.openxmlformats.org/officeDocument/2006/relationships/oleObject" Target="../embeddings/oleObject3.bin"/><Relationship Id="rId10" Type="http://schemas.openxmlformats.org/officeDocument/2006/relationships/image" Target="../media/image5.wmf"/><Relationship Id="rId4" Type="http://schemas.openxmlformats.org/officeDocument/2006/relationships/image" Target="../media/image2.wmf"/><Relationship Id="rId9" Type="http://schemas.openxmlformats.org/officeDocument/2006/relationships/oleObject" Target="../embeddings/oleObject5.bin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9.bin"/><Relationship Id="rId13" Type="http://schemas.openxmlformats.org/officeDocument/2006/relationships/image" Target="../media/image11.wmf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8.wmf"/><Relationship Id="rId12" Type="http://schemas.openxmlformats.org/officeDocument/2006/relationships/oleObject" Target="../embeddings/oleObject11.bin"/><Relationship Id="rId17" Type="http://schemas.openxmlformats.org/officeDocument/2006/relationships/image" Target="../media/image13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3.bin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8.bin"/><Relationship Id="rId11" Type="http://schemas.openxmlformats.org/officeDocument/2006/relationships/image" Target="../media/image10.wmf"/><Relationship Id="rId5" Type="http://schemas.openxmlformats.org/officeDocument/2006/relationships/image" Target="../media/image7.wmf"/><Relationship Id="rId15" Type="http://schemas.openxmlformats.org/officeDocument/2006/relationships/image" Target="../media/image12.wmf"/><Relationship Id="rId10" Type="http://schemas.openxmlformats.org/officeDocument/2006/relationships/oleObject" Target="../embeddings/oleObject10.bin"/><Relationship Id="rId4" Type="http://schemas.openxmlformats.org/officeDocument/2006/relationships/oleObject" Target="../embeddings/oleObject7.bin"/><Relationship Id="rId9" Type="http://schemas.openxmlformats.org/officeDocument/2006/relationships/image" Target="../media/image9.wmf"/><Relationship Id="rId14" Type="http://schemas.openxmlformats.org/officeDocument/2006/relationships/oleObject" Target="../embeddings/oleObject12.bin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6.bin"/><Relationship Id="rId13" Type="http://schemas.openxmlformats.org/officeDocument/2006/relationships/image" Target="../media/image18.wmf"/><Relationship Id="rId3" Type="http://schemas.openxmlformats.org/officeDocument/2006/relationships/notesSlide" Target="../notesSlides/notesSlide2.xml"/><Relationship Id="rId7" Type="http://schemas.openxmlformats.org/officeDocument/2006/relationships/image" Target="../media/image15.wmf"/><Relationship Id="rId12" Type="http://schemas.openxmlformats.org/officeDocument/2006/relationships/oleObject" Target="../embeddings/oleObject18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15.bin"/><Relationship Id="rId11" Type="http://schemas.openxmlformats.org/officeDocument/2006/relationships/image" Target="../media/image17.wmf"/><Relationship Id="rId5" Type="http://schemas.openxmlformats.org/officeDocument/2006/relationships/image" Target="../media/image14.wmf"/><Relationship Id="rId15" Type="http://schemas.openxmlformats.org/officeDocument/2006/relationships/image" Target="../media/image8.wmf"/><Relationship Id="rId10" Type="http://schemas.openxmlformats.org/officeDocument/2006/relationships/oleObject" Target="../embeddings/oleObject17.bin"/><Relationship Id="rId4" Type="http://schemas.openxmlformats.org/officeDocument/2006/relationships/oleObject" Target="../embeddings/oleObject14.bin"/><Relationship Id="rId9" Type="http://schemas.openxmlformats.org/officeDocument/2006/relationships/image" Target="../media/image16.wmf"/><Relationship Id="rId14" Type="http://schemas.openxmlformats.org/officeDocument/2006/relationships/oleObject" Target="../embeddings/oleObject19.bin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2.bin"/><Relationship Id="rId3" Type="http://schemas.openxmlformats.org/officeDocument/2006/relationships/notesSlide" Target="../notesSlides/notesSlide3.xml"/><Relationship Id="rId7" Type="http://schemas.openxmlformats.org/officeDocument/2006/relationships/image" Target="../media/image20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21.bin"/><Relationship Id="rId11" Type="http://schemas.openxmlformats.org/officeDocument/2006/relationships/image" Target="../media/image18.wmf"/><Relationship Id="rId5" Type="http://schemas.openxmlformats.org/officeDocument/2006/relationships/image" Target="../media/image19.wmf"/><Relationship Id="rId10" Type="http://schemas.openxmlformats.org/officeDocument/2006/relationships/oleObject" Target="../embeddings/oleObject23.bin"/><Relationship Id="rId4" Type="http://schemas.openxmlformats.org/officeDocument/2006/relationships/oleObject" Target="../embeddings/oleObject20.bin"/><Relationship Id="rId9" Type="http://schemas.openxmlformats.org/officeDocument/2006/relationships/image" Target="../media/image21.w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6.bin"/><Relationship Id="rId13" Type="http://schemas.openxmlformats.org/officeDocument/2006/relationships/image" Target="../media/image18.wmf"/><Relationship Id="rId3" Type="http://schemas.openxmlformats.org/officeDocument/2006/relationships/notesSlide" Target="../notesSlides/notesSlide4.xml"/><Relationship Id="rId7" Type="http://schemas.openxmlformats.org/officeDocument/2006/relationships/image" Target="../media/image23.wmf"/><Relationship Id="rId12" Type="http://schemas.openxmlformats.org/officeDocument/2006/relationships/oleObject" Target="../embeddings/oleObject28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25.bin"/><Relationship Id="rId11" Type="http://schemas.openxmlformats.org/officeDocument/2006/relationships/image" Target="../media/image25.wmf"/><Relationship Id="rId5" Type="http://schemas.openxmlformats.org/officeDocument/2006/relationships/image" Target="../media/image22.wmf"/><Relationship Id="rId15" Type="http://schemas.openxmlformats.org/officeDocument/2006/relationships/image" Target="../media/image26.wmf"/><Relationship Id="rId10" Type="http://schemas.openxmlformats.org/officeDocument/2006/relationships/oleObject" Target="../embeddings/oleObject27.bin"/><Relationship Id="rId4" Type="http://schemas.openxmlformats.org/officeDocument/2006/relationships/oleObject" Target="../embeddings/oleObject24.bin"/><Relationship Id="rId9" Type="http://schemas.openxmlformats.org/officeDocument/2006/relationships/image" Target="../media/image24.wmf"/><Relationship Id="rId14" Type="http://schemas.openxmlformats.org/officeDocument/2006/relationships/oleObject" Target="../embeddings/oleObject29.bin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2.bin"/><Relationship Id="rId3" Type="http://schemas.openxmlformats.org/officeDocument/2006/relationships/notesSlide" Target="../notesSlides/notesSlide5.xml"/><Relationship Id="rId7" Type="http://schemas.openxmlformats.org/officeDocument/2006/relationships/image" Target="../media/image26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31.bin"/><Relationship Id="rId5" Type="http://schemas.openxmlformats.org/officeDocument/2006/relationships/image" Target="../media/image27.wmf"/><Relationship Id="rId4" Type="http://schemas.openxmlformats.org/officeDocument/2006/relationships/oleObject" Target="../embeddings/oleObject30.bin"/><Relationship Id="rId9" Type="http://schemas.openxmlformats.org/officeDocument/2006/relationships/image" Target="../media/image28.wm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5.bin"/><Relationship Id="rId3" Type="http://schemas.openxmlformats.org/officeDocument/2006/relationships/notesSlide" Target="../notesSlides/notesSlide6.xml"/><Relationship Id="rId7" Type="http://schemas.openxmlformats.org/officeDocument/2006/relationships/image" Target="../media/image30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34.bin"/><Relationship Id="rId5" Type="http://schemas.openxmlformats.org/officeDocument/2006/relationships/image" Target="../media/image29.wmf"/><Relationship Id="rId4" Type="http://schemas.openxmlformats.org/officeDocument/2006/relationships/oleObject" Target="../embeddings/oleObject33.bin"/><Relationship Id="rId9" Type="http://schemas.openxmlformats.org/officeDocument/2006/relationships/image" Target="../media/image28.wm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8.bin"/><Relationship Id="rId3" Type="http://schemas.openxmlformats.org/officeDocument/2006/relationships/notesSlide" Target="../notesSlides/notesSlide7.xml"/><Relationship Id="rId7" Type="http://schemas.openxmlformats.org/officeDocument/2006/relationships/image" Target="../media/image32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.vml"/><Relationship Id="rId6" Type="http://schemas.openxmlformats.org/officeDocument/2006/relationships/oleObject" Target="../embeddings/oleObject37.bin"/><Relationship Id="rId5" Type="http://schemas.openxmlformats.org/officeDocument/2006/relationships/image" Target="../media/image31.wmf"/><Relationship Id="rId4" Type="http://schemas.openxmlformats.org/officeDocument/2006/relationships/oleObject" Target="../embeddings/oleObject36.bin"/><Relationship Id="rId9" Type="http://schemas.openxmlformats.org/officeDocument/2006/relationships/image" Target="../media/image33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Text Box 4"/>
          <p:cNvSpPr txBox="1">
            <a:spLocks noChangeArrowheads="1"/>
          </p:cNvSpPr>
          <p:nvPr/>
        </p:nvSpPr>
        <p:spPr bwMode="auto">
          <a:xfrm>
            <a:off x="914400" y="1768475"/>
            <a:ext cx="739140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CL" sz="3600"/>
              <a:t>Integración de la ecuación </a:t>
            </a:r>
            <a:br>
              <a:rPr lang="es-CL" sz="3600"/>
            </a:br>
            <a:r>
              <a:rPr lang="es-CL" sz="3600"/>
              <a:t>de Nernst-Plank</a:t>
            </a:r>
            <a:endParaRPr lang="es-ES" sz="3600"/>
          </a:p>
        </p:txBody>
      </p:sp>
      <p:graphicFrame>
        <p:nvGraphicFramePr>
          <p:cNvPr id="2662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45215069"/>
              </p:ext>
            </p:extLst>
          </p:nvPr>
        </p:nvGraphicFramePr>
        <p:xfrm>
          <a:off x="1163637" y="3200400"/>
          <a:ext cx="6892925" cy="1624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737" name="Ecuación" r:id="rId3" imgW="1663700" imgH="393700" progId="Equation.3">
                  <p:embed/>
                </p:oleObj>
              </mc:Choice>
              <mc:Fallback>
                <p:oleObj name="Ecuación" r:id="rId3" imgW="1663700" imgH="393700" progId="Equation.3">
                  <p:embed/>
                  <p:pic>
                    <p:nvPicPr>
                      <p:cNvPr id="0" name="Picture 10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63637" y="3200400"/>
                        <a:ext cx="6892925" cy="16240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569794" y="304800"/>
            <a:ext cx="7772400" cy="1143000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 eaLnBrk="1" hangingPunct="1"/>
            <a:r>
              <a:rPr lang="es-ES_tradnl" sz="4000" smtClean="0"/>
              <a:t>Conducción de la electricidad en soluciones de electrolitos </a:t>
            </a:r>
            <a:endParaRPr lang="es-ES_tradnl" sz="4000" dirty="0" smtClean="0"/>
          </a:p>
        </p:txBody>
      </p:sp>
      <p:sp>
        <p:nvSpPr>
          <p:cNvPr id="6" name="3 CuadroTexto"/>
          <p:cNvSpPr txBox="1">
            <a:spLocks noChangeArrowheads="1"/>
          </p:cNvSpPr>
          <p:nvPr/>
        </p:nvSpPr>
        <p:spPr bwMode="auto">
          <a:xfrm>
            <a:off x="6248400" y="6248400"/>
            <a:ext cx="258817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s-CL" dirty="0" smtClean="0"/>
              <a:t>2 </a:t>
            </a:r>
            <a:r>
              <a:rPr lang="es-CL" dirty="0" smtClean="0"/>
              <a:t>de </a:t>
            </a:r>
            <a:r>
              <a:rPr lang="es-CL" dirty="0" smtClean="0"/>
              <a:t>abril</a:t>
            </a:r>
            <a:r>
              <a:rPr lang="es-CL" dirty="0" smtClean="0"/>
              <a:t> </a:t>
            </a:r>
            <a:r>
              <a:rPr lang="es-CL" dirty="0" smtClean="0"/>
              <a:t>de 2012</a:t>
            </a:r>
            <a:endParaRPr lang="es-ES" dirty="0"/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333375" y="5314890"/>
            <a:ext cx="88392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s-ES" sz="2000" i="1" dirty="0"/>
              <a:t>https://www.u-cursos.cl/ciencias/2012/1/BC710/1/material_docente/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23" name="Text Box 3"/>
          <p:cNvSpPr txBox="1">
            <a:spLocks noChangeArrowheads="1"/>
          </p:cNvSpPr>
          <p:nvPr/>
        </p:nvSpPr>
        <p:spPr bwMode="auto">
          <a:xfrm>
            <a:off x="0" y="1143000"/>
            <a:ext cx="8785225" cy="102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s-MX" sz="2000" dirty="0"/>
              <a:t>Las concentraciones en los bordes interno y externo de la membrana, </a:t>
            </a:r>
            <a:r>
              <a:rPr lang="es-MX" sz="2000" i="1" dirty="0"/>
              <a:t>c</a:t>
            </a:r>
            <a:r>
              <a:rPr lang="en-US" sz="2000" i="1" dirty="0"/>
              <a:t>’</a:t>
            </a:r>
            <a:r>
              <a:rPr lang="en-US" sz="2000" i="1" baseline="-25000" dirty="0" err="1"/>
              <a:t>int</a:t>
            </a:r>
            <a:r>
              <a:rPr lang="en-US" sz="2000" dirty="0"/>
              <a:t> y </a:t>
            </a:r>
            <a:r>
              <a:rPr lang="en-US" sz="2000" i="1" dirty="0" err="1"/>
              <a:t>c’</a:t>
            </a:r>
            <a:r>
              <a:rPr lang="en-US" sz="2000" i="1" baseline="-25000" dirty="0" err="1"/>
              <a:t>ext</a:t>
            </a:r>
            <a:r>
              <a:rPr lang="en-US" sz="2000" dirty="0"/>
              <a:t>,</a:t>
            </a:r>
            <a:r>
              <a:rPr lang="es-MX" sz="2000" dirty="0"/>
              <a:t> se relacionan con las concentraciones en las soluciones internas y externas, </a:t>
            </a:r>
            <a:r>
              <a:rPr lang="es-MX" sz="2000" i="1" dirty="0"/>
              <a:t>c</a:t>
            </a:r>
            <a:r>
              <a:rPr lang="en-US" sz="2000" dirty="0"/>
              <a:t> y </a:t>
            </a:r>
            <a:r>
              <a:rPr lang="en-US" sz="2000" i="1" dirty="0" err="1"/>
              <a:t>c</a:t>
            </a:r>
            <a:r>
              <a:rPr lang="en-US" sz="2000" i="1" baseline="-25000" dirty="0" err="1"/>
              <a:t>ext</a:t>
            </a:r>
            <a:r>
              <a:rPr lang="es-MX" sz="3200" baseline="-25000" dirty="0"/>
              <a:t> </a:t>
            </a:r>
            <a:r>
              <a:rPr lang="es-MX" sz="2000" dirty="0"/>
              <a:t>mediante el coeficiente de partición </a:t>
            </a:r>
            <a:r>
              <a:rPr lang="es-MX" sz="2000" dirty="0">
                <a:sym typeface="Symbol" pitchFamily="18" charset="2"/>
              </a:rPr>
              <a:t></a:t>
            </a:r>
            <a:r>
              <a:rPr lang="es-MX" sz="2000" dirty="0"/>
              <a:t>.</a:t>
            </a:r>
            <a:endParaRPr lang="es-ES" sz="2000" dirty="0"/>
          </a:p>
        </p:txBody>
      </p:sp>
      <p:graphicFrame>
        <p:nvGraphicFramePr>
          <p:cNvPr id="91140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63799049"/>
              </p:ext>
            </p:extLst>
          </p:nvPr>
        </p:nvGraphicFramePr>
        <p:xfrm>
          <a:off x="2329728" y="2057400"/>
          <a:ext cx="3414568" cy="6104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384" name="Ecuación" r:id="rId4" imgW="1346040" imgH="241200" progId="Equation.3">
                  <p:embed/>
                </p:oleObj>
              </mc:Choice>
              <mc:Fallback>
                <p:oleObj name="Ecuación" r:id="rId4" imgW="1346040" imgH="241200" progId="Equation.3">
                  <p:embed/>
                  <p:pic>
                    <p:nvPicPr>
                      <p:cNvPr id="0" name="Picture 5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29728" y="2057400"/>
                        <a:ext cx="3414568" cy="61046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1143" name="Text Box 7"/>
          <p:cNvSpPr txBox="1">
            <a:spLocks noChangeArrowheads="1"/>
          </p:cNvSpPr>
          <p:nvPr/>
        </p:nvSpPr>
        <p:spPr bwMode="auto">
          <a:xfrm>
            <a:off x="107950" y="3713163"/>
            <a:ext cx="87852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s-MX" sz="2000" dirty="0"/>
              <a:t>Definición de la permeabilidad de la membrana, </a:t>
            </a:r>
            <a:r>
              <a:rPr lang="es-MX" sz="2000" i="1" dirty="0"/>
              <a:t>P</a:t>
            </a:r>
            <a:r>
              <a:rPr lang="es-MX" sz="2000" dirty="0"/>
              <a:t>.</a:t>
            </a:r>
            <a:endParaRPr lang="es-ES" sz="2000" dirty="0"/>
          </a:p>
        </p:txBody>
      </p:sp>
      <p:graphicFrame>
        <p:nvGraphicFramePr>
          <p:cNvPr id="91145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32801747"/>
              </p:ext>
            </p:extLst>
          </p:nvPr>
        </p:nvGraphicFramePr>
        <p:xfrm>
          <a:off x="6172200" y="3429000"/>
          <a:ext cx="2057400" cy="893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385" name="Ecuación" r:id="rId6" imgW="901309" imgH="393529" progId="Equation.3">
                  <p:embed/>
                </p:oleObj>
              </mc:Choice>
              <mc:Fallback>
                <p:oleObj name="Ecuación" r:id="rId6" imgW="901309" imgH="393529" progId="Equation.3">
                  <p:embed/>
                  <p:pic>
                    <p:nvPicPr>
                      <p:cNvPr id="0" name="Picture 5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72200" y="3429000"/>
                        <a:ext cx="2057400" cy="8937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1149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9101467"/>
              </p:ext>
            </p:extLst>
          </p:nvPr>
        </p:nvGraphicFramePr>
        <p:xfrm>
          <a:off x="1800369" y="2590800"/>
          <a:ext cx="4003386" cy="11444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386" name="Ecuación" r:id="rId8" imgW="1548728" imgH="444307" progId="Equation.3">
                  <p:embed/>
                </p:oleObj>
              </mc:Choice>
              <mc:Fallback>
                <p:oleObj name="Ecuación" r:id="rId8" imgW="1548728" imgH="444307" progId="Equation.3">
                  <p:embed/>
                  <p:pic>
                    <p:nvPicPr>
                      <p:cNvPr id="0" name="Picture 5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00369" y="2590800"/>
                        <a:ext cx="4003386" cy="114444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1150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78150793"/>
              </p:ext>
            </p:extLst>
          </p:nvPr>
        </p:nvGraphicFramePr>
        <p:xfrm>
          <a:off x="1662113" y="4376737"/>
          <a:ext cx="5116512" cy="957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387" name="Ecuación" r:id="rId10" imgW="2234880" imgH="419040" progId="Equation.3">
                  <p:embed/>
                </p:oleObj>
              </mc:Choice>
              <mc:Fallback>
                <p:oleObj name="Ecuación" r:id="rId10" imgW="2234880" imgH="419040" progId="Equation.3">
                  <p:embed/>
                  <p:pic>
                    <p:nvPicPr>
                      <p:cNvPr id="0" name="Picture 5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62113" y="4376737"/>
                        <a:ext cx="5116512" cy="9572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1174" name="Text Box 38"/>
          <p:cNvSpPr txBox="1">
            <a:spLocks noChangeArrowheads="1"/>
          </p:cNvSpPr>
          <p:nvPr/>
        </p:nvSpPr>
        <p:spPr bwMode="auto">
          <a:xfrm>
            <a:off x="1185862" y="6324600"/>
            <a:ext cx="6629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s-ES_tradnl" dirty="0"/>
              <a:t>Esta es la </a:t>
            </a:r>
            <a:r>
              <a:rPr lang="es-ES_tradnl" dirty="0">
                <a:solidFill>
                  <a:srgbClr val="E50A05"/>
                </a:solidFill>
              </a:rPr>
              <a:t>ecuación de flujo de Goldman - </a:t>
            </a:r>
            <a:r>
              <a:rPr lang="es-ES_tradnl" dirty="0" err="1">
                <a:solidFill>
                  <a:srgbClr val="E50A05"/>
                </a:solidFill>
              </a:rPr>
              <a:t>Hodgkin</a:t>
            </a:r>
            <a:r>
              <a:rPr lang="es-ES_tradnl" dirty="0">
                <a:solidFill>
                  <a:srgbClr val="E50A05"/>
                </a:solidFill>
              </a:rPr>
              <a:t> - </a:t>
            </a:r>
            <a:r>
              <a:rPr lang="es-ES_tradnl" dirty="0" err="1">
                <a:solidFill>
                  <a:srgbClr val="E50A05"/>
                </a:solidFill>
              </a:rPr>
              <a:t>Katz</a:t>
            </a:r>
            <a:r>
              <a:rPr lang="es-ES_tradnl" sz="2400" dirty="0">
                <a:solidFill>
                  <a:srgbClr val="E50A05"/>
                </a:solidFill>
                <a:latin typeface="Times New Roman" pitchFamily="18" charset="0"/>
              </a:rPr>
              <a:t> </a:t>
            </a:r>
          </a:p>
        </p:txBody>
      </p:sp>
      <p:graphicFrame>
        <p:nvGraphicFramePr>
          <p:cNvPr id="110601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22672399"/>
              </p:ext>
            </p:extLst>
          </p:nvPr>
        </p:nvGraphicFramePr>
        <p:xfrm>
          <a:off x="2201436" y="152400"/>
          <a:ext cx="3548915" cy="10404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388" name="Ecuación" r:id="rId12" imgW="1511300" imgH="444500" progId="Equation.3">
                  <p:embed/>
                </p:oleObj>
              </mc:Choice>
              <mc:Fallback>
                <p:oleObj name="Ecuación" r:id="rId12" imgW="1511300" imgH="444500" progId="Equation.3">
                  <p:embed/>
                  <p:pic>
                    <p:nvPicPr>
                      <p:cNvPr id="0" name="Picture 5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01436" y="152400"/>
                        <a:ext cx="3548915" cy="104040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1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1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1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1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143" grpId="0"/>
      <p:bldP spid="9117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9" name="Text Box 2"/>
          <p:cNvSpPr txBox="1">
            <a:spLocks noChangeArrowheads="1"/>
          </p:cNvSpPr>
          <p:nvPr/>
        </p:nvSpPr>
        <p:spPr bwMode="auto">
          <a:xfrm>
            <a:off x="457200" y="372269"/>
            <a:ext cx="66294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s-MX" dirty="0"/>
              <a:t>¿Cuánto es el flujo para </a:t>
            </a:r>
            <a:r>
              <a:rPr lang="es-MX" i="1" dirty="0" err="1"/>
              <a:t>U</a:t>
            </a:r>
            <a:r>
              <a:rPr lang="es-MX" i="1" baseline="-25000" dirty="0" err="1"/>
              <a:t>m</a:t>
            </a:r>
            <a:r>
              <a:rPr lang="es-MX" dirty="0"/>
              <a:t> </a:t>
            </a:r>
            <a:r>
              <a:rPr lang="es-MX" dirty="0">
                <a:sym typeface="Symbol" pitchFamily="18" charset="2"/>
              </a:rPr>
              <a:t></a:t>
            </a:r>
            <a:r>
              <a:rPr lang="es-MX" dirty="0"/>
              <a:t> 0?</a:t>
            </a:r>
            <a:endParaRPr lang="en-US" dirty="0"/>
          </a:p>
        </p:txBody>
      </p:sp>
      <p:graphicFrame>
        <p:nvGraphicFramePr>
          <p:cNvPr id="35842" name="Object 5"/>
          <p:cNvGraphicFramePr>
            <a:graphicFrameLocks noChangeAspect="1"/>
          </p:cNvGraphicFramePr>
          <p:nvPr/>
        </p:nvGraphicFramePr>
        <p:xfrm>
          <a:off x="4411663" y="152400"/>
          <a:ext cx="2524125" cy="709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610" name="Ecuación" r:id="rId4" imgW="1485900" imgH="419100" progId="Equation.3">
                  <p:embed/>
                </p:oleObj>
              </mc:Choice>
              <mc:Fallback>
                <p:oleObj name="Ecuación" r:id="rId4" imgW="1485900" imgH="419100" progId="Equation.3">
                  <p:embed/>
                  <p:pic>
                    <p:nvPicPr>
                      <p:cNvPr id="0" name="Picture 75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11663" y="152400"/>
                        <a:ext cx="2524125" cy="7096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98247285"/>
              </p:ext>
            </p:extLst>
          </p:nvPr>
        </p:nvGraphicFramePr>
        <p:xfrm>
          <a:off x="2895600" y="1371600"/>
          <a:ext cx="2317750" cy="560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611" name="Ecuación" r:id="rId6" imgW="939800" imgH="228600" progId="Equation.3">
                  <p:embed/>
                </p:oleObj>
              </mc:Choice>
              <mc:Fallback>
                <p:oleObj name="Ecuación" r:id="rId6" imgW="939800" imgH="228600" progId="Equation.3">
                  <p:embed/>
                  <p:pic>
                    <p:nvPicPr>
                      <p:cNvPr id="0" name="Picture 75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95600" y="1371600"/>
                        <a:ext cx="2317750" cy="5603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1 CuadroTexto"/>
          <p:cNvSpPr txBox="1"/>
          <p:nvPr/>
        </p:nvSpPr>
        <p:spPr>
          <a:xfrm>
            <a:off x="685800" y="914400"/>
            <a:ext cx="7848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dirty="0" smtClean="0"/>
              <a:t>Demostrar que se recupera la ecuación deducida anteriormente para</a:t>
            </a:r>
            <a:r>
              <a:rPr lang="es-CL" i="1" dirty="0" smtClean="0"/>
              <a:t> z </a:t>
            </a:r>
            <a:r>
              <a:rPr lang="es-CL" dirty="0" smtClean="0"/>
              <a:t>= 0.</a:t>
            </a:r>
            <a:endParaRPr lang="es-CL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872" name="Group 16"/>
          <p:cNvGrpSpPr>
            <a:grpSpLocks/>
          </p:cNvGrpSpPr>
          <p:nvPr/>
        </p:nvGrpSpPr>
        <p:grpSpPr bwMode="auto">
          <a:xfrm>
            <a:off x="685800" y="990600"/>
            <a:ext cx="6248400" cy="3352800"/>
            <a:chOff x="432" y="96"/>
            <a:chExt cx="3936" cy="2112"/>
          </a:xfrm>
        </p:grpSpPr>
        <p:sp>
          <p:nvSpPr>
            <p:cNvPr id="36876" name="Oval 7"/>
            <p:cNvSpPr>
              <a:spLocks noChangeArrowheads="1"/>
            </p:cNvSpPr>
            <p:nvPr/>
          </p:nvSpPr>
          <p:spPr bwMode="auto">
            <a:xfrm>
              <a:off x="1056" y="288"/>
              <a:ext cx="1488" cy="1632"/>
            </a:xfrm>
            <a:prstGeom prst="ellipse">
              <a:avLst/>
            </a:prstGeom>
            <a:noFill/>
            <a:ln w="76200">
              <a:solidFill>
                <a:srgbClr val="FF99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36877" name="Rectangle 8"/>
            <p:cNvSpPr>
              <a:spLocks noChangeArrowheads="1"/>
            </p:cNvSpPr>
            <p:nvPr/>
          </p:nvSpPr>
          <p:spPr bwMode="auto">
            <a:xfrm>
              <a:off x="432" y="96"/>
              <a:ext cx="3936" cy="2112"/>
            </a:xfrm>
            <a:prstGeom prst="rect">
              <a:avLst/>
            </a:prstGeom>
            <a:noFill/>
            <a:ln w="762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36878" name="Text Box 9"/>
            <p:cNvSpPr txBox="1">
              <a:spLocks noChangeArrowheads="1"/>
            </p:cNvSpPr>
            <p:nvPr/>
          </p:nvSpPr>
          <p:spPr bwMode="auto">
            <a:xfrm>
              <a:off x="1584" y="768"/>
              <a:ext cx="624" cy="5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s-CL"/>
                <a:t>Na</a:t>
              </a:r>
              <a:r>
                <a:rPr lang="es-CL" baseline="30000"/>
                <a:t>+</a:t>
              </a:r>
              <a:r>
                <a:rPr lang="es-CL"/>
                <a:t/>
              </a:r>
              <a:br>
                <a:rPr lang="es-CL"/>
              </a:br>
              <a:r>
                <a:rPr lang="es-CL"/>
                <a:t>K</a:t>
              </a:r>
              <a:r>
                <a:rPr lang="es-CL" baseline="30000"/>
                <a:t>+</a:t>
              </a:r>
              <a:r>
                <a:rPr lang="es-CL"/>
                <a:t/>
              </a:r>
              <a:br>
                <a:rPr lang="es-CL"/>
              </a:br>
              <a:r>
                <a:rPr lang="es-CL"/>
                <a:t>Cl</a:t>
              </a:r>
              <a:r>
                <a:rPr lang="es-CL" baseline="30000"/>
                <a:t>-</a:t>
              </a:r>
              <a:endParaRPr lang="es-ES" baseline="30000"/>
            </a:p>
          </p:txBody>
        </p:sp>
        <p:sp>
          <p:nvSpPr>
            <p:cNvPr id="36879" name="Text Box 10"/>
            <p:cNvSpPr txBox="1">
              <a:spLocks noChangeArrowheads="1"/>
            </p:cNvSpPr>
            <p:nvPr/>
          </p:nvSpPr>
          <p:spPr bwMode="auto">
            <a:xfrm>
              <a:off x="3552" y="768"/>
              <a:ext cx="624" cy="5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s-CL"/>
                <a:t>Na</a:t>
              </a:r>
              <a:r>
                <a:rPr lang="es-CL" baseline="30000"/>
                <a:t>+</a:t>
              </a:r>
              <a:r>
                <a:rPr lang="es-CL"/>
                <a:t/>
              </a:r>
              <a:br>
                <a:rPr lang="es-CL"/>
              </a:br>
              <a:r>
                <a:rPr lang="es-CL"/>
                <a:t>K</a:t>
              </a:r>
              <a:r>
                <a:rPr lang="es-CL" baseline="30000"/>
                <a:t>+</a:t>
              </a:r>
              <a:r>
                <a:rPr lang="es-CL"/>
                <a:t/>
              </a:r>
              <a:br>
                <a:rPr lang="es-CL"/>
              </a:br>
              <a:r>
                <a:rPr lang="es-CL"/>
                <a:t>Cl</a:t>
              </a:r>
              <a:r>
                <a:rPr lang="es-CL" baseline="30000"/>
                <a:t>-</a:t>
              </a:r>
              <a:endParaRPr lang="es-ES" baseline="30000"/>
            </a:p>
          </p:txBody>
        </p:sp>
        <p:sp>
          <p:nvSpPr>
            <p:cNvPr id="36880" name="Line 11"/>
            <p:cNvSpPr>
              <a:spLocks noChangeShapeType="1"/>
            </p:cNvSpPr>
            <p:nvPr/>
          </p:nvSpPr>
          <p:spPr bwMode="auto">
            <a:xfrm>
              <a:off x="2208" y="768"/>
              <a:ext cx="67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36881" name="Line 12"/>
            <p:cNvSpPr>
              <a:spLocks noChangeShapeType="1"/>
            </p:cNvSpPr>
            <p:nvPr/>
          </p:nvSpPr>
          <p:spPr bwMode="auto">
            <a:xfrm>
              <a:off x="2208" y="1056"/>
              <a:ext cx="67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36882" name="Line 13"/>
            <p:cNvSpPr>
              <a:spLocks noChangeShapeType="1"/>
            </p:cNvSpPr>
            <p:nvPr/>
          </p:nvSpPr>
          <p:spPr bwMode="auto">
            <a:xfrm>
              <a:off x="2208" y="1344"/>
              <a:ext cx="67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36883" name="Text Box 14"/>
            <p:cNvSpPr txBox="1">
              <a:spLocks noChangeArrowheads="1"/>
            </p:cNvSpPr>
            <p:nvPr/>
          </p:nvSpPr>
          <p:spPr bwMode="auto">
            <a:xfrm>
              <a:off x="2928" y="672"/>
              <a:ext cx="624" cy="7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s-CL"/>
                <a:t>J</a:t>
              </a:r>
              <a:r>
                <a:rPr lang="es-CL" baseline="-25000"/>
                <a:t>Na</a:t>
              </a:r>
            </a:p>
            <a:p>
              <a:pPr>
                <a:spcBef>
                  <a:spcPct val="50000"/>
                </a:spcBef>
              </a:pPr>
              <a:r>
                <a:rPr lang="es-CL"/>
                <a:t>J</a:t>
              </a:r>
              <a:r>
                <a:rPr lang="es-CL" baseline="-25000"/>
                <a:t>K</a:t>
              </a:r>
            </a:p>
            <a:p>
              <a:pPr>
                <a:spcBef>
                  <a:spcPct val="50000"/>
                </a:spcBef>
              </a:pPr>
              <a:r>
                <a:rPr lang="es-CL"/>
                <a:t>J</a:t>
              </a:r>
              <a:r>
                <a:rPr lang="es-CL" baseline="-25000"/>
                <a:t>Cl</a:t>
              </a:r>
              <a:endParaRPr lang="es-ES" baseline="-25000"/>
            </a:p>
          </p:txBody>
        </p:sp>
      </p:grpSp>
      <p:sp>
        <p:nvSpPr>
          <p:cNvPr id="36873" name="Text Box 17"/>
          <p:cNvSpPr txBox="1">
            <a:spLocks noChangeArrowheads="1"/>
          </p:cNvSpPr>
          <p:nvPr/>
        </p:nvSpPr>
        <p:spPr bwMode="auto">
          <a:xfrm>
            <a:off x="228600" y="152400"/>
            <a:ext cx="8001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s-ES_tradnl" dirty="0" smtClean="0"/>
              <a:t>EJEMPLO: Potencial </a:t>
            </a:r>
            <a:r>
              <a:rPr lang="es-ES_tradnl" dirty="0"/>
              <a:t>eléctrico de una membrana permeable a </a:t>
            </a:r>
            <a:r>
              <a:rPr lang="es-ES_tradnl" dirty="0" err="1"/>
              <a:t>Na</a:t>
            </a:r>
            <a:r>
              <a:rPr lang="es-ES_tradnl" dirty="0"/>
              <a:t>, K y Cl, que separa soluciones que contienen estos tres iones.</a:t>
            </a:r>
          </a:p>
        </p:txBody>
      </p:sp>
      <p:sp>
        <p:nvSpPr>
          <p:cNvPr id="133138" name="Text Box 18"/>
          <p:cNvSpPr txBox="1">
            <a:spLocks noChangeArrowheads="1"/>
          </p:cNvSpPr>
          <p:nvPr/>
        </p:nvSpPr>
        <p:spPr bwMode="auto">
          <a:xfrm>
            <a:off x="152400" y="4419600"/>
            <a:ext cx="8458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s-ES_tradnl"/>
              <a:t>Condición de potencial eléctrico constante es corriente cero </a:t>
            </a:r>
            <a:r>
              <a:rPr lang="es-ES_tradnl" i="1"/>
              <a:t> I</a:t>
            </a:r>
            <a:r>
              <a:rPr lang="es-ES_tradnl" i="1" baseline="-25000"/>
              <a:t>Na </a:t>
            </a:r>
            <a:r>
              <a:rPr lang="es-ES_tradnl" i="1"/>
              <a:t>+ I</a:t>
            </a:r>
            <a:r>
              <a:rPr lang="es-ES_tradnl" i="1" baseline="-25000"/>
              <a:t>K </a:t>
            </a:r>
            <a:r>
              <a:rPr lang="es-ES_tradnl" i="1"/>
              <a:t>+ I</a:t>
            </a:r>
            <a:r>
              <a:rPr lang="es-ES_tradnl" i="1" baseline="-25000"/>
              <a:t>cl </a:t>
            </a:r>
            <a:r>
              <a:rPr lang="es-ES_tradnl" i="1"/>
              <a:t>= </a:t>
            </a:r>
            <a:r>
              <a:rPr lang="es-ES_tradnl"/>
              <a:t>0.</a:t>
            </a:r>
            <a:endParaRPr lang="es-ES_tradnl" sz="2400"/>
          </a:p>
        </p:txBody>
      </p:sp>
      <p:graphicFrame>
        <p:nvGraphicFramePr>
          <p:cNvPr id="133139" name="Object 19"/>
          <p:cNvGraphicFramePr>
            <a:graphicFrameLocks noChangeAspect="1"/>
          </p:cNvGraphicFramePr>
          <p:nvPr/>
        </p:nvGraphicFramePr>
        <p:xfrm>
          <a:off x="328613" y="5322888"/>
          <a:ext cx="13462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538" name="Ecuación" r:id="rId3" imgW="761669" imgH="215806" progId="Equation.3">
                  <p:embed/>
                </p:oleObj>
              </mc:Choice>
              <mc:Fallback>
                <p:oleObj name="Ecuación" r:id="rId3" imgW="761669" imgH="215806" progId="Equation.3">
                  <p:embed/>
                  <p:pic>
                    <p:nvPicPr>
                      <p:cNvPr id="0" name="Picture 6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8613" y="5322888"/>
                        <a:ext cx="1346200" cy="381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3142" name="Object 22"/>
          <p:cNvGraphicFramePr>
            <a:graphicFrameLocks noChangeAspect="1"/>
          </p:cNvGraphicFramePr>
          <p:nvPr/>
        </p:nvGraphicFramePr>
        <p:xfrm>
          <a:off x="228600" y="5692775"/>
          <a:ext cx="1547813" cy="403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539" name="Ecuación" r:id="rId5" imgW="876300" imgH="228600" progId="Equation.3">
                  <p:embed/>
                </p:oleObj>
              </mc:Choice>
              <mc:Fallback>
                <p:oleObj name="Ecuación" r:id="rId5" imgW="876300" imgH="228600" progId="Equation.3">
                  <p:embed/>
                  <p:pic>
                    <p:nvPicPr>
                      <p:cNvPr id="0" name="Picture 6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8600" y="5692775"/>
                        <a:ext cx="1547813" cy="4032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3143" name="Object 23"/>
          <p:cNvGraphicFramePr>
            <a:graphicFrameLocks noChangeAspect="1"/>
          </p:cNvGraphicFramePr>
          <p:nvPr/>
        </p:nvGraphicFramePr>
        <p:xfrm>
          <a:off x="295275" y="6073775"/>
          <a:ext cx="1414463" cy="403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540" name="Ecuación" r:id="rId7" imgW="800100" imgH="228600" progId="Equation.3">
                  <p:embed/>
                </p:oleObj>
              </mc:Choice>
              <mc:Fallback>
                <p:oleObj name="Ecuación" r:id="rId7" imgW="800100" imgH="228600" progId="Equation.3">
                  <p:embed/>
                  <p:pic>
                    <p:nvPicPr>
                      <p:cNvPr id="0" name="Picture 6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5275" y="6073775"/>
                        <a:ext cx="1414463" cy="4032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3144" name="Object 24"/>
          <p:cNvGraphicFramePr>
            <a:graphicFrameLocks noChangeAspect="1"/>
          </p:cNvGraphicFramePr>
          <p:nvPr/>
        </p:nvGraphicFramePr>
        <p:xfrm>
          <a:off x="3151188" y="5600700"/>
          <a:ext cx="4518025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541" name="Ecuación" r:id="rId9" imgW="2463800" imgH="228600" progId="Equation.3">
                  <p:embed/>
                </p:oleObj>
              </mc:Choice>
              <mc:Fallback>
                <p:oleObj name="Ecuación" r:id="rId9" imgW="2463800" imgH="228600" progId="Equation.3">
                  <p:embed/>
                  <p:pic>
                    <p:nvPicPr>
                      <p:cNvPr id="0" name="Picture 6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51188" y="5600700"/>
                        <a:ext cx="4518025" cy="419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3146" name="Text Box 26"/>
          <p:cNvSpPr txBox="1">
            <a:spLocks noChangeArrowheads="1"/>
          </p:cNvSpPr>
          <p:nvPr/>
        </p:nvSpPr>
        <p:spPr bwMode="auto">
          <a:xfrm>
            <a:off x="2895600" y="6172200"/>
            <a:ext cx="5334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s-ES_tradnl"/>
              <a:t>Condición de corriente cero es</a:t>
            </a:r>
            <a:r>
              <a:rPr lang="es-ES_tradnl" i="1"/>
              <a:t> J</a:t>
            </a:r>
            <a:r>
              <a:rPr lang="es-ES_tradnl" i="1" baseline="-25000"/>
              <a:t>Na </a:t>
            </a:r>
            <a:r>
              <a:rPr lang="es-ES_tradnl" i="1"/>
              <a:t>+ J</a:t>
            </a:r>
            <a:r>
              <a:rPr lang="es-ES_tradnl" i="1" baseline="-25000"/>
              <a:t>K </a:t>
            </a:r>
            <a:r>
              <a:rPr lang="es-ES_tradnl" i="1"/>
              <a:t>- J</a:t>
            </a:r>
            <a:r>
              <a:rPr lang="es-ES_tradnl" i="1" baseline="-25000"/>
              <a:t>cl </a:t>
            </a:r>
            <a:r>
              <a:rPr lang="es-ES_tradnl" i="1"/>
              <a:t>= </a:t>
            </a:r>
            <a:r>
              <a:rPr lang="es-ES_tradnl"/>
              <a:t>0.</a:t>
            </a:r>
            <a:endParaRPr lang="es-ES_tradnl" sz="2400"/>
          </a:p>
        </p:txBody>
      </p:sp>
      <p:graphicFrame>
        <p:nvGraphicFramePr>
          <p:cNvPr id="133147" name="Object 27"/>
          <p:cNvGraphicFramePr>
            <a:graphicFrameLocks noChangeAspect="1"/>
          </p:cNvGraphicFramePr>
          <p:nvPr/>
        </p:nvGraphicFramePr>
        <p:xfrm>
          <a:off x="2590800" y="4838700"/>
          <a:ext cx="2670175" cy="695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542" name="Ecuación" r:id="rId11" imgW="1511300" imgH="393700" progId="Equation.3">
                  <p:embed/>
                </p:oleObj>
              </mc:Choice>
              <mc:Fallback>
                <p:oleObj name="Ecuación" r:id="rId11" imgW="1511300" imgH="393700" progId="Equation.3">
                  <p:embed/>
                  <p:pic>
                    <p:nvPicPr>
                      <p:cNvPr id="0" name="Picture 6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90800" y="4838700"/>
                        <a:ext cx="2670175" cy="6953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3148" name="Object 28"/>
          <p:cNvGraphicFramePr>
            <a:graphicFrameLocks noChangeAspect="1"/>
          </p:cNvGraphicFramePr>
          <p:nvPr/>
        </p:nvGraphicFramePr>
        <p:xfrm>
          <a:off x="5410200" y="4867275"/>
          <a:ext cx="874713" cy="695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543" name="Ecuación" r:id="rId13" imgW="495085" imgH="393529" progId="Equation.3">
                  <p:embed/>
                </p:oleObj>
              </mc:Choice>
              <mc:Fallback>
                <p:oleObj name="Ecuación" r:id="rId13" imgW="495085" imgH="393529" progId="Equation.3">
                  <p:embed/>
                  <p:pic>
                    <p:nvPicPr>
                      <p:cNvPr id="0" name="Picture 6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10200" y="4867275"/>
                        <a:ext cx="874713" cy="6953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38" grpId="0"/>
      <p:bldP spid="13314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8917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37797294"/>
              </p:ext>
            </p:extLst>
          </p:nvPr>
        </p:nvGraphicFramePr>
        <p:xfrm>
          <a:off x="198438" y="1828800"/>
          <a:ext cx="8664575" cy="496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20" name="Ecuación" r:id="rId4" imgW="4419600" imgH="254000" progId="Equation.3">
                  <p:embed/>
                </p:oleObj>
              </mc:Choice>
              <mc:Fallback>
                <p:oleObj name="Ecuación" r:id="rId4" imgW="4419600" imgH="254000" progId="Equation.3">
                  <p:embed/>
                  <p:pic>
                    <p:nvPicPr>
                      <p:cNvPr id="0" name="Picture 93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8438" y="1828800"/>
                        <a:ext cx="8664575" cy="4968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5238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30477343"/>
              </p:ext>
            </p:extLst>
          </p:nvPr>
        </p:nvGraphicFramePr>
        <p:xfrm>
          <a:off x="296863" y="2474912"/>
          <a:ext cx="8140700" cy="496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21" name="Ecuación" r:id="rId6" imgW="4152900" imgH="254000" progId="Equation.3">
                  <p:embed/>
                </p:oleObj>
              </mc:Choice>
              <mc:Fallback>
                <p:oleObj name="Ecuación" r:id="rId6" imgW="4152900" imgH="254000" progId="Equation.3">
                  <p:embed/>
                  <p:pic>
                    <p:nvPicPr>
                      <p:cNvPr id="0" name="Picture 93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6863" y="2474912"/>
                        <a:ext cx="8140700" cy="4968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5239" name="Object 7"/>
          <p:cNvGraphicFramePr>
            <a:graphicFrameLocks noChangeAspect="1"/>
          </p:cNvGraphicFramePr>
          <p:nvPr/>
        </p:nvGraphicFramePr>
        <p:xfrm>
          <a:off x="1541463" y="3186113"/>
          <a:ext cx="4457700" cy="919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22" name="Ecuación" r:id="rId8" imgW="2273300" imgH="469900" progId="Equation.3">
                  <p:embed/>
                </p:oleObj>
              </mc:Choice>
              <mc:Fallback>
                <p:oleObj name="Ecuación" r:id="rId8" imgW="2273300" imgH="469900" progId="Equation.3">
                  <p:embed/>
                  <p:pic>
                    <p:nvPicPr>
                      <p:cNvPr id="0" name="Picture 93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41463" y="3186113"/>
                        <a:ext cx="4457700" cy="9191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5240" name="Object 8"/>
          <p:cNvGraphicFramePr>
            <a:graphicFrameLocks noChangeAspect="1"/>
          </p:cNvGraphicFramePr>
          <p:nvPr/>
        </p:nvGraphicFramePr>
        <p:xfrm>
          <a:off x="1543050" y="4105275"/>
          <a:ext cx="4954588" cy="993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23" name="Ecuación" r:id="rId10" imgW="2527300" imgH="508000" progId="Equation.3">
                  <p:embed/>
                </p:oleObj>
              </mc:Choice>
              <mc:Fallback>
                <p:oleObj name="Ecuación" r:id="rId10" imgW="2527300" imgH="508000" progId="Equation.3">
                  <p:embed/>
                  <p:pic>
                    <p:nvPicPr>
                      <p:cNvPr id="0" name="Picture 93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43050" y="4105275"/>
                        <a:ext cx="4954588" cy="9937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5242" name="Object 10"/>
          <p:cNvGraphicFramePr>
            <a:graphicFrameLocks noChangeAspect="1"/>
          </p:cNvGraphicFramePr>
          <p:nvPr/>
        </p:nvGraphicFramePr>
        <p:xfrm>
          <a:off x="1358900" y="5099050"/>
          <a:ext cx="5378450" cy="993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24" name="Ecuación" r:id="rId12" imgW="2743200" imgH="508000" progId="Equation.3">
                  <p:embed/>
                </p:oleObj>
              </mc:Choice>
              <mc:Fallback>
                <p:oleObj name="Ecuación" r:id="rId12" imgW="2743200" imgH="508000" progId="Equation.3">
                  <p:embed/>
                  <p:pic>
                    <p:nvPicPr>
                      <p:cNvPr id="0" name="Picture 94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58900" y="5099050"/>
                        <a:ext cx="5378450" cy="993775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5243" name="Text Box 11"/>
          <p:cNvSpPr txBox="1">
            <a:spLocks noChangeArrowheads="1"/>
          </p:cNvSpPr>
          <p:nvPr/>
        </p:nvSpPr>
        <p:spPr bwMode="auto">
          <a:xfrm>
            <a:off x="1401763" y="6092825"/>
            <a:ext cx="6523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s-MX" dirty="0">
                <a:solidFill>
                  <a:srgbClr val="FF0000"/>
                </a:solidFill>
                <a:latin typeface="Calibri" pitchFamily="34" charset="0"/>
              </a:rPr>
              <a:t>La </a:t>
            </a:r>
            <a:r>
              <a:rPr lang="es-MX" dirty="0">
                <a:solidFill>
                  <a:srgbClr val="E50A05"/>
                </a:solidFill>
                <a:latin typeface="Calibri" pitchFamily="34" charset="0"/>
              </a:rPr>
              <a:t>ecuación Goldman-</a:t>
            </a:r>
            <a:r>
              <a:rPr lang="es-MX" dirty="0" err="1">
                <a:solidFill>
                  <a:srgbClr val="E50A05"/>
                </a:solidFill>
                <a:latin typeface="Calibri" pitchFamily="34" charset="0"/>
              </a:rPr>
              <a:t>Hodgkin</a:t>
            </a:r>
            <a:r>
              <a:rPr lang="es-MX" dirty="0">
                <a:solidFill>
                  <a:srgbClr val="E50A05"/>
                </a:solidFill>
                <a:latin typeface="Calibri" pitchFamily="34" charset="0"/>
              </a:rPr>
              <a:t>-</a:t>
            </a:r>
            <a:r>
              <a:rPr lang="es-MX" dirty="0" err="1">
                <a:solidFill>
                  <a:srgbClr val="E50A05"/>
                </a:solidFill>
                <a:latin typeface="Calibri" pitchFamily="34" charset="0"/>
              </a:rPr>
              <a:t>Katz</a:t>
            </a:r>
            <a:r>
              <a:rPr lang="es-MX" dirty="0">
                <a:solidFill>
                  <a:srgbClr val="E50A05"/>
                </a:solidFill>
                <a:latin typeface="Calibri" pitchFamily="34" charset="0"/>
              </a:rPr>
              <a:t> para el potencial de reposo</a:t>
            </a:r>
            <a:endParaRPr lang="es-ES" dirty="0">
              <a:solidFill>
                <a:srgbClr val="E50A05"/>
              </a:solidFill>
              <a:latin typeface="Calibri" pitchFamily="34" charset="0"/>
            </a:endParaRPr>
          </a:p>
        </p:txBody>
      </p:sp>
      <p:graphicFrame>
        <p:nvGraphicFramePr>
          <p:cNvPr id="2" name="1 Objeto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84571536"/>
              </p:ext>
            </p:extLst>
          </p:nvPr>
        </p:nvGraphicFramePr>
        <p:xfrm>
          <a:off x="1003300" y="238125"/>
          <a:ext cx="4151313" cy="447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25" name="Ecuación" r:id="rId14" imgW="2349500" imgH="254000" progId="Equation.3">
                  <p:embed/>
                </p:oleObj>
              </mc:Choice>
              <mc:Fallback>
                <p:oleObj name="Ecuación" r:id="rId14" imgW="2349500" imgH="254000" progId="Equation.3">
                  <p:embed/>
                  <p:pic>
                    <p:nvPicPr>
                      <p:cNvPr id="0" name="Picture 94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03300" y="238125"/>
                        <a:ext cx="4151313" cy="4476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2 Objeto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98736242"/>
              </p:ext>
            </p:extLst>
          </p:nvPr>
        </p:nvGraphicFramePr>
        <p:xfrm>
          <a:off x="989012" y="695325"/>
          <a:ext cx="4421188" cy="447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26" name="Ecuación" r:id="rId16" imgW="2501900" imgH="254000" progId="Equation.3">
                  <p:embed/>
                </p:oleObj>
              </mc:Choice>
              <mc:Fallback>
                <p:oleObj name="Ecuación" r:id="rId16" imgW="2501900" imgH="254000" progId="Equation.3">
                  <p:embed/>
                  <p:pic>
                    <p:nvPicPr>
                      <p:cNvPr id="0" name="Picture 94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89012" y="695325"/>
                        <a:ext cx="4421188" cy="4476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3 Objeto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83293949"/>
              </p:ext>
            </p:extLst>
          </p:nvPr>
        </p:nvGraphicFramePr>
        <p:xfrm>
          <a:off x="992188" y="1152525"/>
          <a:ext cx="4643437" cy="447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27" name="Ecuación" r:id="rId18" imgW="2628900" imgH="254000" progId="Equation.3">
                  <p:embed/>
                </p:oleObj>
              </mc:Choice>
              <mc:Fallback>
                <p:oleObj name="Ecuación" r:id="rId18" imgW="2628900" imgH="254000" progId="Equation.3">
                  <p:embed/>
                  <p:pic>
                    <p:nvPicPr>
                      <p:cNvPr id="0" name="Picture 94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92188" y="1152525"/>
                        <a:ext cx="4643437" cy="4476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5 CuadroTexto"/>
          <p:cNvSpPr txBox="1"/>
          <p:nvPr/>
        </p:nvSpPr>
        <p:spPr>
          <a:xfrm>
            <a:off x="5867400" y="152400"/>
            <a:ext cx="31242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dirty="0" smtClean="0"/>
              <a:t>Multiplicar numerador y denominador de </a:t>
            </a:r>
            <a:r>
              <a:rPr lang="es-CL" i="1" dirty="0" err="1" smtClean="0"/>
              <a:t>J</a:t>
            </a:r>
            <a:r>
              <a:rPr lang="es-CL" i="1" baseline="-25000" dirty="0" err="1" smtClean="0"/>
              <a:t>Cl</a:t>
            </a:r>
            <a:r>
              <a:rPr lang="es-CL" dirty="0" smtClean="0"/>
              <a:t> por </a:t>
            </a:r>
            <a:r>
              <a:rPr lang="es-CL" i="1" dirty="0" err="1" smtClean="0"/>
              <a:t>e</a:t>
            </a:r>
            <a:r>
              <a:rPr lang="es-CL" i="1" baseline="30000" dirty="0" err="1" smtClean="0"/>
              <a:t>Um</a:t>
            </a:r>
            <a:r>
              <a:rPr lang="es-CL" baseline="30000" dirty="0" smtClean="0"/>
              <a:t> </a:t>
            </a:r>
            <a:r>
              <a:rPr lang="es-CL" dirty="0" smtClean="0"/>
              <a:t>para </a:t>
            </a:r>
            <a:r>
              <a:rPr lang="es-CL" dirty="0"/>
              <a:t>tener un denominador común y eliminarlo al hacer la suma  = </a:t>
            </a:r>
            <a:r>
              <a:rPr lang="es-CL" dirty="0" smtClean="0"/>
              <a:t>0.</a:t>
            </a:r>
            <a:endParaRPr lang="es-CL" baseline="30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243" grpId="0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45" name="Text Box 2"/>
          <p:cNvSpPr txBox="1">
            <a:spLocks noChangeArrowheads="1"/>
          </p:cNvSpPr>
          <p:nvPr/>
        </p:nvSpPr>
        <p:spPr bwMode="auto">
          <a:xfrm>
            <a:off x="228600" y="533400"/>
            <a:ext cx="8382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s-ES_tradnl" dirty="0"/>
              <a:t>La densidad de corriente llevada por </a:t>
            </a:r>
            <a:r>
              <a:rPr lang="es-ES_tradnl" dirty="0" smtClean="0"/>
              <a:t>una especie iónica.</a:t>
            </a:r>
            <a:endParaRPr lang="es-ES_tradnl" dirty="0"/>
          </a:p>
        </p:txBody>
      </p:sp>
      <p:graphicFrame>
        <p:nvGraphicFramePr>
          <p:cNvPr id="39938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98877338"/>
              </p:ext>
            </p:extLst>
          </p:nvPr>
        </p:nvGraphicFramePr>
        <p:xfrm>
          <a:off x="381000" y="1066800"/>
          <a:ext cx="3282950" cy="868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720" name="Ecuación" r:id="rId4" imgW="1625400" imgH="431640" progId="Equation.3">
                  <p:embed/>
                </p:oleObj>
              </mc:Choice>
              <mc:Fallback>
                <p:oleObj name="Ecuación" r:id="rId4" imgW="1625400" imgH="431640" progId="Equation.3">
                  <p:embed/>
                  <p:pic>
                    <p:nvPicPr>
                      <p:cNvPr id="0" name="Picture 7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" y="1066800"/>
                        <a:ext cx="3282950" cy="8683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8311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08337557"/>
              </p:ext>
            </p:extLst>
          </p:nvPr>
        </p:nvGraphicFramePr>
        <p:xfrm>
          <a:off x="476863" y="5497513"/>
          <a:ext cx="5367339" cy="1131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721" name="Ecuación" r:id="rId6" imgW="1981080" imgH="419040" progId="Equation.3">
                  <p:embed/>
                </p:oleObj>
              </mc:Choice>
              <mc:Fallback>
                <p:oleObj name="Ecuación" r:id="rId6" imgW="1981080" imgH="419040" progId="Equation.3">
                  <p:embed/>
                  <p:pic>
                    <p:nvPicPr>
                      <p:cNvPr id="0" name="Picture 7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6863" y="5497513"/>
                        <a:ext cx="5367339" cy="11318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941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60950417"/>
              </p:ext>
            </p:extLst>
          </p:nvPr>
        </p:nvGraphicFramePr>
        <p:xfrm>
          <a:off x="6400800" y="914400"/>
          <a:ext cx="1450975" cy="325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722" name="Ecuación" r:id="rId8" imgW="901309" imgH="203112" progId="Equation.3">
                  <p:embed/>
                </p:oleObj>
              </mc:Choice>
              <mc:Fallback>
                <p:oleObj name="Ecuación" r:id="rId8" imgW="901309" imgH="203112" progId="Equation.3">
                  <p:embed/>
                  <p:pic>
                    <p:nvPicPr>
                      <p:cNvPr id="0" name="Picture 72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00800" y="914400"/>
                        <a:ext cx="1450975" cy="3254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8314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19152975"/>
              </p:ext>
            </p:extLst>
          </p:nvPr>
        </p:nvGraphicFramePr>
        <p:xfrm>
          <a:off x="4419600" y="2427288"/>
          <a:ext cx="1925013" cy="1001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723" name="Ecuación" r:id="rId10" imgW="901309" imgH="469696" progId="Equation.3">
                  <p:embed/>
                </p:oleObj>
              </mc:Choice>
              <mc:Fallback>
                <p:oleObj name="Ecuación" r:id="rId10" imgW="901309" imgH="469696" progId="Equation.3">
                  <p:embed/>
                  <p:pic>
                    <p:nvPicPr>
                      <p:cNvPr id="0" name="Picture 7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19600" y="2427288"/>
                        <a:ext cx="1925013" cy="10017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8317" name="Text Box 13"/>
          <p:cNvSpPr txBox="1">
            <a:spLocks noChangeArrowheads="1"/>
          </p:cNvSpPr>
          <p:nvPr/>
        </p:nvSpPr>
        <p:spPr bwMode="auto">
          <a:xfrm>
            <a:off x="228600" y="4995862"/>
            <a:ext cx="8382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s-ES_tradnl" dirty="0"/>
              <a:t>La densidad de corriente llevada por una </a:t>
            </a:r>
            <a:r>
              <a:rPr lang="es-ES_tradnl" dirty="0" smtClean="0"/>
              <a:t>especie iónica.</a:t>
            </a:r>
            <a:endParaRPr lang="es-ES_tradnl" dirty="0"/>
          </a:p>
        </p:txBody>
      </p:sp>
      <p:graphicFrame>
        <p:nvGraphicFramePr>
          <p:cNvPr id="98318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59339514"/>
              </p:ext>
            </p:extLst>
          </p:nvPr>
        </p:nvGraphicFramePr>
        <p:xfrm>
          <a:off x="6019800" y="5707062"/>
          <a:ext cx="2960687" cy="693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724" name="Ecuación" r:id="rId12" imgW="1675673" imgH="393529" progId="Equation.3">
                  <p:embed/>
                </p:oleObj>
              </mc:Choice>
              <mc:Fallback>
                <p:oleObj name="Ecuación" r:id="rId12" imgW="1675673" imgH="393529" progId="Equation.3">
                  <p:embed/>
                  <p:pic>
                    <p:nvPicPr>
                      <p:cNvPr id="0" name="Picture 72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19800" y="5707062"/>
                        <a:ext cx="2960687" cy="6937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10 CuadroTexto"/>
          <p:cNvSpPr txBox="1"/>
          <p:nvPr/>
        </p:nvSpPr>
        <p:spPr>
          <a:xfrm>
            <a:off x="1066800" y="0"/>
            <a:ext cx="5638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2800" dirty="0" smtClean="0"/>
              <a:t>La densidad de la corriente</a:t>
            </a:r>
            <a:endParaRPr lang="es-ES" sz="2800" dirty="0"/>
          </a:p>
        </p:txBody>
      </p:sp>
      <p:graphicFrame>
        <p:nvGraphicFramePr>
          <p:cNvPr id="2" name="1 Objeto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8295308"/>
              </p:ext>
            </p:extLst>
          </p:nvPr>
        </p:nvGraphicFramePr>
        <p:xfrm>
          <a:off x="381000" y="1970088"/>
          <a:ext cx="3616325" cy="1377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725" name="Ecuación" r:id="rId14" imgW="1790640" imgH="685800" progId="Equation.3">
                  <p:embed/>
                </p:oleObj>
              </mc:Choice>
              <mc:Fallback>
                <p:oleObj name="Ecuación" r:id="rId14" imgW="1790640" imgH="685800" progId="Equation.3">
                  <p:embed/>
                  <p:pic>
                    <p:nvPicPr>
                      <p:cNvPr id="0" name="Picture 72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" y="1970088"/>
                        <a:ext cx="3616325" cy="13779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2 Objeto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74091914"/>
              </p:ext>
            </p:extLst>
          </p:nvPr>
        </p:nvGraphicFramePr>
        <p:xfrm>
          <a:off x="381000" y="3505200"/>
          <a:ext cx="4919662" cy="1131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726" name="Ecuación" r:id="rId16" imgW="1815840" imgH="419040" progId="Equation.3">
                  <p:embed/>
                </p:oleObj>
              </mc:Choice>
              <mc:Fallback>
                <p:oleObj name="Ecuación" r:id="rId16" imgW="1815840" imgH="419040" progId="Equation.3">
                  <p:embed/>
                  <p:pic>
                    <p:nvPicPr>
                      <p:cNvPr id="0" name="Picture 72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" y="3505200"/>
                        <a:ext cx="4919662" cy="11318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831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96" name="Text Box 2"/>
          <p:cNvSpPr txBox="1">
            <a:spLocks noChangeArrowheads="1"/>
          </p:cNvSpPr>
          <p:nvPr/>
        </p:nvSpPr>
        <p:spPr bwMode="auto">
          <a:xfrm>
            <a:off x="250825" y="1233488"/>
            <a:ext cx="866457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s-ES_tradnl" u="sng" dirty="0"/>
              <a:t>Caso límite</a:t>
            </a:r>
            <a:r>
              <a:rPr lang="es-ES_tradnl" dirty="0"/>
              <a:t> de la ecuación GHK: </a:t>
            </a:r>
            <a:r>
              <a:rPr lang="es-ES_tradnl" i="1" dirty="0" err="1"/>
              <a:t>c</a:t>
            </a:r>
            <a:r>
              <a:rPr lang="es-ES_tradnl" i="1" baseline="-25000" dirty="0" err="1"/>
              <a:t>in</a:t>
            </a:r>
            <a:r>
              <a:rPr lang="es-ES_tradnl" i="1" dirty="0"/>
              <a:t> </a:t>
            </a:r>
            <a:r>
              <a:rPr lang="es-ES_tradnl" i="1" dirty="0">
                <a:sym typeface="Symbol" pitchFamily="18" charset="2"/>
              </a:rPr>
              <a:t>=</a:t>
            </a:r>
            <a:r>
              <a:rPr lang="es-ES_tradnl" i="1" dirty="0" smtClean="0">
                <a:sym typeface="Symbol" pitchFamily="18" charset="2"/>
              </a:rPr>
              <a:t> </a:t>
            </a:r>
            <a:r>
              <a:rPr lang="es-ES_tradnl" i="1" dirty="0" err="1"/>
              <a:t>c</a:t>
            </a:r>
            <a:r>
              <a:rPr lang="es-ES_tradnl" i="1" baseline="-25000" dirty="0" err="1"/>
              <a:t>ex</a:t>
            </a:r>
            <a:r>
              <a:rPr lang="es-ES_tradnl" i="1" baseline="-25000" dirty="0"/>
              <a:t>, </a:t>
            </a:r>
            <a:r>
              <a:rPr lang="es-ES_tradnl" i="1" dirty="0" err="1"/>
              <a:t>U</a:t>
            </a:r>
            <a:r>
              <a:rPr lang="es-ES_tradnl" i="1" baseline="-25000" dirty="0" err="1"/>
              <a:t>Nernst</a:t>
            </a:r>
            <a:r>
              <a:rPr lang="es-ES_tradnl" i="1" baseline="-25000" dirty="0"/>
              <a:t> </a:t>
            </a:r>
            <a:r>
              <a:rPr lang="es-ES_tradnl" i="1" dirty="0"/>
              <a:t>= 0</a:t>
            </a:r>
            <a:endParaRPr lang="es-ES_tradnl" dirty="0"/>
          </a:p>
        </p:txBody>
      </p:sp>
      <p:graphicFrame>
        <p:nvGraphicFramePr>
          <p:cNvPr id="102403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98245451"/>
              </p:ext>
            </p:extLst>
          </p:nvPr>
        </p:nvGraphicFramePr>
        <p:xfrm>
          <a:off x="2268537" y="5302250"/>
          <a:ext cx="2547938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232" name="Ecuación" r:id="rId3" imgW="1459866" imgH="241195" progId="Equation.3">
                  <p:embed/>
                </p:oleObj>
              </mc:Choice>
              <mc:Fallback>
                <p:oleObj name="Ecuación" r:id="rId3" imgW="1459866" imgH="241195" progId="Equation.3">
                  <p:embed/>
                  <p:pic>
                    <p:nvPicPr>
                      <p:cNvPr id="0" name="Picture 112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68537" y="5302250"/>
                        <a:ext cx="2547938" cy="419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405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3673039"/>
              </p:ext>
            </p:extLst>
          </p:nvPr>
        </p:nvGraphicFramePr>
        <p:xfrm>
          <a:off x="2039937" y="5851525"/>
          <a:ext cx="3485921" cy="701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233" name="Ecuación" r:id="rId5" imgW="1130300" imgH="228600" progId="Equation.3">
                  <p:embed/>
                </p:oleObj>
              </mc:Choice>
              <mc:Fallback>
                <p:oleObj name="Ecuación" r:id="rId5" imgW="1130300" imgH="228600" progId="Equation.3">
                  <p:embed/>
                  <p:pic>
                    <p:nvPicPr>
                      <p:cNvPr id="0" name="Picture 112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39937" y="5851525"/>
                        <a:ext cx="3485921" cy="701675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406" name="Object 6"/>
          <p:cNvGraphicFramePr>
            <a:graphicFrameLocks noChangeAspect="1"/>
          </p:cNvGraphicFramePr>
          <p:nvPr/>
        </p:nvGraphicFramePr>
        <p:xfrm>
          <a:off x="838200" y="2209800"/>
          <a:ext cx="3613150" cy="728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234" name="Ecuación" r:id="rId7" imgW="2070100" imgH="419100" progId="Equation.3">
                  <p:embed/>
                </p:oleObj>
              </mc:Choice>
              <mc:Fallback>
                <p:oleObj name="Ecuación" r:id="rId7" imgW="2070100" imgH="419100" progId="Equation.3">
                  <p:embed/>
                  <p:pic>
                    <p:nvPicPr>
                      <p:cNvPr id="0" name="Picture 112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8200" y="2209800"/>
                        <a:ext cx="3613150" cy="7286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407" name="Text Box 7"/>
          <p:cNvSpPr txBox="1">
            <a:spLocks noChangeArrowheads="1"/>
          </p:cNvSpPr>
          <p:nvPr/>
        </p:nvSpPr>
        <p:spPr bwMode="auto">
          <a:xfrm>
            <a:off x="250825" y="3048000"/>
            <a:ext cx="83724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s-ES" dirty="0"/>
              <a:t>La ecuación GHK se reduce a la ley de Ohm. Para </a:t>
            </a:r>
            <a:r>
              <a:rPr lang="es-ES_tradnl" i="1" dirty="0" err="1"/>
              <a:t>c</a:t>
            </a:r>
            <a:r>
              <a:rPr lang="es-ES_tradnl" i="1" baseline="-25000" dirty="0" err="1"/>
              <a:t>in</a:t>
            </a:r>
            <a:r>
              <a:rPr lang="es-ES_tradnl" i="1" dirty="0"/>
              <a:t> </a:t>
            </a:r>
            <a:r>
              <a:rPr lang="es-ES_tradnl" i="1" dirty="0">
                <a:sym typeface="Symbol" pitchFamily="18" charset="2"/>
              </a:rPr>
              <a:t>=</a:t>
            </a:r>
            <a:r>
              <a:rPr lang="es-ES_tradnl" i="1" dirty="0" smtClean="0">
                <a:sym typeface="Symbol" pitchFamily="18" charset="2"/>
              </a:rPr>
              <a:t> </a:t>
            </a:r>
            <a:r>
              <a:rPr lang="es-ES_tradnl" i="1" dirty="0" err="1"/>
              <a:t>c</a:t>
            </a:r>
            <a:r>
              <a:rPr lang="es-ES_tradnl" i="1" baseline="-25000" dirty="0" err="1"/>
              <a:t>ex</a:t>
            </a:r>
            <a:r>
              <a:rPr lang="es-ES_tradnl" i="1" dirty="0"/>
              <a:t> </a:t>
            </a:r>
            <a:endParaRPr lang="es-ES" dirty="0">
              <a:sym typeface="Symbol" pitchFamily="18" charset="2"/>
            </a:endParaRPr>
          </a:p>
        </p:txBody>
      </p:sp>
      <p:graphicFrame>
        <p:nvGraphicFramePr>
          <p:cNvPr id="102410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64544917"/>
              </p:ext>
            </p:extLst>
          </p:nvPr>
        </p:nvGraphicFramePr>
        <p:xfrm>
          <a:off x="538162" y="4738688"/>
          <a:ext cx="3090863" cy="398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235" name="Ecuación" r:id="rId9" imgW="1879600" imgH="241300" progId="Equation.3">
                  <p:embed/>
                </p:oleObj>
              </mc:Choice>
              <mc:Fallback>
                <p:oleObj name="Ecuación" r:id="rId9" imgW="1879600" imgH="241300" progId="Equation.3">
                  <p:embed/>
                  <p:pic>
                    <p:nvPicPr>
                      <p:cNvPr id="0" name="Picture 112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8162" y="4738688"/>
                        <a:ext cx="3090863" cy="3984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411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99216692"/>
              </p:ext>
            </p:extLst>
          </p:nvPr>
        </p:nvGraphicFramePr>
        <p:xfrm>
          <a:off x="3944937" y="4738688"/>
          <a:ext cx="1922463" cy="398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236" name="Ecuación" r:id="rId11" imgW="1168400" imgH="241300" progId="Equation.3">
                  <p:embed/>
                </p:oleObj>
              </mc:Choice>
              <mc:Fallback>
                <p:oleObj name="Ecuación" r:id="rId11" imgW="1168400" imgH="241300" progId="Equation.3">
                  <p:embed/>
                  <p:pic>
                    <p:nvPicPr>
                      <p:cNvPr id="0" name="Picture 112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44937" y="4738688"/>
                        <a:ext cx="1922463" cy="3984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413" name="Object 13"/>
          <p:cNvGraphicFramePr>
            <a:graphicFrameLocks noChangeAspect="1"/>
          </p:cNvGraphicFramePr>
          <p:nvPr/>
        </p:nvGraphicFramePr>
        <p:xfrm>
          <a:off x="2971800" y="1524000"/>
          <a:ext cx="1154113" cy="684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237" name="Ecuación" r:id="rId13" imgW="660113" imgH="393529" progId="Equation.3">
                  <p:embed/>
                </p:oleObj>
              </mc:Choice>
              <mc:Fallback>
                <p:oleObj name="Ecuación" r:id="rId13" imgW="660113" imgH="393529" progId="Equation.3">
                  <p:embed/>
                  <p:pic>
                    <p:nvPicPr>
                      <p:cNvPr id="0" name="Picture 113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71800" y="1524000"/>
                        <a:ext cx="1154113" cy="6842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414" name="Object 14"/>
          <p:cNvGraphicFramePr>
            <a:graphicFrameLocks noChangeAspect="1"/>
          </p:cNvGraphicFramePr>
          <p:nvPr/>
        </p:nvGraphicFramePr>
        <p:xfrm>
          <a:off x="717550" y="1666875"/>
          <a:ext cx="1727200" cy="439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238" name="Ecuación" r:id="rId15" imgW="990170" imgH="253890" progId="Equation.3">
                  <p:embed/>
                </p:oleObj>
              </mc:Choice>
              <mc:Fallback>
                <p:oleObj name="Ecuación" r:id="rId15" imgW="990170" imgH="253890" progId="Equation.3">
                  <p:embed/>
                  <p:pic>
                    <p:nvPicPr>
                      <p:cNvPr id="0" name="Picture 113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7550" y="1666875"/>
                        <a:ext cx="1727200" cy="4397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415" name="Object 15"/>
          <p:cNvGraphicFramePr>
            <a:graphicFrameLocks noChangeAspect="1"/>
          </p:cNvGraphicFramePr>
          <p:nvPr/>
        </p:nvGraphicFramePr>
        <p:xfrm>
          <a:off x="4973638" y="1600200"/>
          <a:ext cx="1927225" cy="750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239" name="Ecuación" r:id="rId17" imgW="1104900" imgH="431800" progId="Equation.3">
                  <p:embed/>
                </p:oleObj>
              </mc:Choice>
              <mc:Fallback>
                <p:oleObj name="Ecuación" r:id="rId17" imgW="1104900" imgH="431800" progId="Equation.3">
                  <p:embed/>
                  <p:pic>
                    <p:nvPicPr>
                      <p:cNvPr id="0" name="Picture 113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73638" y="1600200"/>
                        <a:ext cx="1927225" cy="7508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417" name="Text Box 17"/>
          <p:cNvSpPr txBox="1">
            <a:spLocks noChangeArrowheads="1"/>
          </p:cNvSpPr>
          <p:nvPr/>
        </p:nvSpPr>
        <p:spPr bwMode="auto">
          <a:xfrm>
            <a:off x="250825" y="4098925"/>
            <a:ext cx="83724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s-ES" dirty="0"/>
              <a:t>Admitiendo estas </a:t>
            </a:r>
            <a:r>
              <a:rPr lang="es-ES" dirty="0" smtClean="0"/>
              <a:t>aproximaciones para </a:t>
            </a:r>
            <a:r>
              <a:rPr lang="es-ES" i="1" dirty="0" err="1" smtClean="0"/>
              <a:t>U</a:t>
            </a:r>
            <a:r>
              <a:rPr lang="es-ES" i="1" baseline="-25000" dirty="0" err="1" smtClean="0"/>
              <a:t>Nernst</a:t>
            </a:r>
            <a:r>
              <a:rPr lang="es-ES" dirty="0" smtClean="0"/>
              <a:t> y </a:t>
            </a:r>
            <a:r>
              <a:rPr lang="es-ES" i="1" dirty="0" err="1" smtClean="0"/>
              <a:t>U</a:t>
            </a:r>
            <a:r>
              <a:rPr lang="es-ES" i="1" baseline="-25000" dirty="0" err="1" smtClean="0"/>
              <a:t>m</a:t>
            </a:r>
            <a:r>
              <a:rPr lang="es-ES" dirty="0" smtClean="0"/>
              <a:t> chicos:</a:t>
            </a:r>
            <a:r>
              <a:rPr lang="es-ES_tradnl" i="1" dirty="0" smtClean="0"/>
              <a:t> </a:t>
            </a:r>
            <a:endParaRPr lang="es-ES" dirty="0">
              <a:sym typeface="Symbol" pitchFamily="18" charset="2"/>
            </a:endParaRPr>
          </a:p>
        </p:txBody>
      </p:sp>
      <p:graphicFrame>
        <p:nvGraphicFramePr>
          <p:cNvPr id="102418" name="Object 18"/>
          <p:cNvGraphicFramePr>
            <a:graphicFrameLocks noChangeAspect="1"/>
          </p:cNvGraphicFramePr>
          <p:nvPr/>
        </p:nvGraphicFramePr>
        <p:xfrm>
          <a:off x="4953000" y="2362200"/>
          <a:ext cx="952500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240" name="Ecuación" r:id="rId19" imgW="545863" imgH="228501" progId="Equation.3">
                  <p:embed/>
                </p:oleObj>
              </mc:Choice>
              <mc:Fallback>
                <p:oleObj name="Ecuación" r:id="rId19" imgW="545863" imgH="228501" progId="Equation.3">
                  <p:embed/>
                  <p:pic>
                    <p:nvPicPr>
                      <p:cNvPr id="0" name="Picture 113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53000" y="2362200"/>
                        <a:ext cx="952500" cy="3968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12"/>
          <p:cNvGraphicFramePr>
            <a:graphicFrameLocks noChangeAspect="1"/>
          </p:cNvGraphicFramePr>
          <p:nvPr/>
        </p:nvGraphicFramePr>
        <p:xfrm>
          <a:off x="6400800" y="3886200"/>
          <a:ext cx="2479675" cy="711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241" name="Ecuación" r:id="rId21" imgW="1460500" imgH="419100" progId="Equation.3">
                  <p:embed/>
                </p:oleObj>
              </mc:Choice>
              <mc:Fallback>
                <p:oleObj name="Ecuación" r:id="rId21" imgW="1460500" imgH="419100" progId="Equation.3">
                  <p:embed/>
                  <p:pic>
                    <p:nvPicPr>
                      <p:cNvPr id="0" name="Picture 113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00800" y="3886200"/>
                        <a:ext cx="2479675" cy="711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Text Box 2"/>
          <p:cNvSpPr txBox="1">
            <a:spLocks noChangeArrowheads="1"/>
          </p:cNvSpPr>
          <p:nvPr/>
        </p:nvSpPr>
        <p:spPr bwMode="auto">
          <a:xfrm>
            <a:off x="250825" y="3519488"/>
            <a:ext cx="866457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s-ES_tradnl" u="sng" dirty="0"/>
              <a:t>Caso límite</a:t>
            </a:r>
            <a:r>
              <a:rPr lang="es-ES_tradnl" dirty="0"/>
              <a:t> de la ecuación GHK: </a:t>
            </a:r>
            <a:r>
              <a:rPr lang="es-ES_tradnl" i="1" dirty="0" err="1"/>
              <a:t>c</a:t>
            </a:r>
            <a:r>
              <a:rPr lang="es-ES_tradnl" i="1" baseline="-25000" dirty="0" err="1"/>
              <a:t>in</a:t>
            </a:r>
            <a:r>
              <a:rPr lang="es-ES_tradnl" i="1" dirty="0"/>
              <a:t> </a:t>
            </a:r>
            <a:r>
              <a:rPr lang="es-ES_tradnl" i="1" dirty="0">
                <a:sym typeface="Symbol" pitchFamily="18" charset="2"/>
              </a:rPr>
              <a:t> </a:t>
            </a:r>
            <a:r>
              <a:rPr lang="es-ES_tradnl" i="1" dirty="0" err="1"/>
              <a:t>c</a:t>
            </a:r>
            <a:r>
              <a:rPr lang="es-ES_tradnl" i="1" baseline="-25000" dirty="0" err="1"/>
              <a:t>ex</a:t>
            </a:r>
            <a:r>
              <a:rPr lang="es-ES_tradnl" i="1" baseline="-25000" dirty="0"/>
              <a:t>, </a:t>
            </a:r>
            <a:r>
              <a:rPr lang="es-ES_tradnl" i="1" dirty="0" err="1"/>
              <a:t>U</a:t>
            </a:r>
            <a:r>
              <a:rPr lang="es-ES_tradnl" i="1" baseline="-25000" dirty="0" err="1"/>
              <a:t>Nernst</a:t>
            </a:r>
            <a:r>
              <a:rPr lang="es-ES_tradnl" i="1" baseline="-25000" dirty="0"/>
              <a:t> </a:t>
            </a:r>
            <a:r>
              <a:rPr lang="es-ES_tradnl" i="1" dirty="0" smtClean="0"/>
              <a:t>&lt;&lt; 1</a:t>
            </a:r>
            <a:endParaRPr lang="es-ES_tradnl" dirty="0"/>
          </a:p>
        </p:txBody>
      </p:sp>
      <p:graphicFrame>
        <p:nvGraphicFramePr>
          <p:cNvPr id="3" name="2 Objeto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08799021"/>
              </p:ext>
            </p:extLst>
          </p:nvPr>
        </p:nvGraphicFramePr>
        <p:xfrm>
          <a:off x="1753393" y="87313"/>
          <a:ext cx="5367338" cy="1131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242" name="Ecuación" r:id="rId23" imgW="1981200" imgH="419100" progId="Equation.3">
                  <p:embed/>
                </p:oleObj>
              </mc:Choice>
              <mc:Fallback>
                <p:oleObj name="Ecuación" r:id="rId23" imgW="1981200" imgH="419100" progId="Equation.3">
                  <p:embed/>
                  <p:pic>
                    <p:nvPicPr>
                      <p:cNvPr id="0" name="Picture 113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53393" y="87313"/>
                        <a:ext cx="5367338" cy="11318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07" grpId="0"/>
      <p:bldP spid="102417" grpId="0"/>
      <p:bldP spid="1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 descr="LatorreEtA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5374" y="228621"/>
            <a:ext cx="5219700" cy="6200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8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05550" y="188913"/>
            <a:ext cx="2055813" cy="2592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84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91263" y="3500438"/>
            <a:ext cx="2033587" cy="273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085" name="Text Box 5"/>
          <p:cNvSpPr txBox="1">
            <a:spLocks noChangeArrowheads="1"/>
          </p:cNvSpPr>
          <p:nvPr/>
        </p:nvSpPr>
        <p:spPr bwMode="auto">
          <a:xfrm>
            <a:off x="6372225" y="2852738"/>
            <a:ext cx="1871663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>
                <a:latin typeface="Arial" charset="0"/>
              </a:rPr>
              <a:t>Latorre</a:t>
            </a:r>
          </a:p>
        </p:txBody>
      </p:sp>
      <p:sp>
        <p:nvSpPr>
          <p:cNvPr id="46086" name="Text Box 6"/>
          <p:cNvSpPr txBox="1">
            <a:spLocks noChangeArrowheads="1"/>
          </p:cNvSpPr>
          <p:nvPr/>
        </p:nvSpPr>
        <p:spPr bwMode="auto">
          <a:xfrm>
            <a:off x="6372225" y="6278563"/>
            <a:ext cx="1871663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>
                <a:latin typeface="Arial" charset="0"/>
              </a:rPr>
              <a:t>Bezanilla</a:t>
            </a:r>
          </a:p>
        </p:txBody>
      </p:sp>
    </p:spTree>
    <p:extLst>
      <p:ext uri="{BB962C8B-B14F-4D97-AF65-F5344CB8AC3E}">
        <p14:creationId xmlns:p14="http://schemas.microsoft.com/office/powerpoint/2010/main" val="161102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Text Box 2"/>
          <p:cNvSpPr txBox="1">
            <a:spLocks noChangeArrowheads="1"/>
          </p:cNvSpPr>
          <p:nvPr/>
        </p:nvSpPr>
        <p:spPr bwMode="auto">
          <a:xfrm>
            <a:off x="857224" y="304800"/>
            <a:ext cx="8058176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es-MX" dirty="0" smtClean="0">
                <a:solidFill>
                  <a:schemeClr val="tx2"/>
                </a:solidFill>
                <a:latin typeface="Arial" charset="0"/>
              </a:rPr>
              <a:t>Lectura complementaria </a:t>
            </a:r>
            <a:r>
              <a:rPr lang="es-MX" dirty="0">
                <a:solidFill>
                  <a:schemeClr val="tx2"/>
                </a:solidFill>
                <a:latin typeface="Arial" charset="0"/>
              </a:rPr>
              <a:t>del libro</a:t>
            </a:r>
            <a:br>
              <a:rPr lang="es-MX" dirty="0">
                <a:solidFill>
                  <a:schemeClr val="tx2"/>
                </a:solidFill>
                <a:latin typeface="Arial" charset="0"/>
              </a:rPr>
            </a:br>
            <a:r>
              <a:rPr lang="es-MX" dirty="0">
                <a:solidFill>
                  <a:schemeClr val="tx2"/>
                </a:solidFill>
                <a:latin typeface="Arial" charset="0"/>
              </a:rPr>
              <a:t> “Biofísica y Fisiología Celular” </a:t>
            </a:r>
            <a:r>
              <a:rPr lang="es-MX" dirty="0" smtClean="0">
                <a:solidFill>
                  <a:schemeClr val="tx2"/>
                </a:solidFill>
                <a:latin typeface="Arial" charset="0"/>
              </a:rPr>
              <a:t/>
            </a:r>
            <a:br>
              <a:rPr lang="es-MX" dirty="0" smtClean="0">
                <a:solidFill>
                  <a:schemeClr val="tx2"/>
                </a:solidFill>
                <a:latin typeface="Arial" charset="0"/>
              </a:rPr>
            </a:br>
            <a:r>
              <a:rPr lang="es-MX" dirty="0" smtClean="0">
                <a:solidFill>
                  <a:schemeClr val="tx2"/>
                </a:solidFill>
                <a:latin typeface="Arial" charset="0"/>
              </a:rPr>
              <a:t>de </a:t>
            </a:r>
            <a:r>
              <a:rPr lang="es-MX" dirty="0">
                <a:solidFill>
                  <a:schemeClr val="tx2"/>
                </a:solidFill>
                <a:latin typeface="Arial" charset="0"/>
              </a:rPr>
              <a:t>Latorre et. al.</a:t>
            </a:r>
            <a:r>
              <a:rPr lang="es-MX" sz="4400" dirty="0">
                <a:solidFill>
                  <a:schemeClr val="tx2"/>
                </a:solidFill>
              </a:rPr>
              <a:t> </a:t>
            </a:r>
            <a:endParaRPr lang="en-US" sz="4400" dirty="0">
              <a:solidFill>
                <a:schemeClr val="tx2"/>
              </a:solidFill>
            </a:endParaRPr>
          </a:p>
        </p:txBody>
      </p:sp>
      <p:sp>
        <p:nvSpPr>
          <p:cNvPr id="45059" name="Text Box 3"/>
          <p:cNvSpPr txBox="1">
            <a:spLocks noChangeArrowheads="1"/>
          </p:cNvSpPr>
          <p:nvPr/>
        </p:nvSpPr>
        <p:spPr bwMode="auto">
          <a:xfrm>
            <a:off x="228600" y="2819400"/>
            <a:ext cx="876300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s-MX" sz="2800" dirty="0">
                <a:latin typeface="Arial" charset="0"/>
              </a:rPr>
              <a:t>Capítulo </a:t>
            </a:r>
            <a:r>
              <a:rPr lang="es-MX" sz="2800" dirty="0" smtClean="0">
                <a:latin typeface="Arial" charset="0"/>
              </a:rPr>
              <a:t>3. </a:t>
            </a:r>
            <a:br>
              <a:rPr lang="es-MX" sz="2800" dirty="0" smtClean="0">
                <a:latin typeface="Arial" charset="0"/>
              </a:rPr>
            </a:br>
            <a:r>
              <a:rPr lang="es-MX" sz="2800" dirty="0" smtClean="0">
                <a:latin typeface="Arial" charset="0"/>
              </a:rPr>
              <a:t>Vías y modelos de transporte a través de membranas.</a:t>
            </a:r>
            <a:endParaRPr lang="es-MX" sz="2800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32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14 Rectángulo"/>
          <p:cNvSpPr/>
          <p:nvPr/>
        </p:nvSpPr>
        <p:spPr>
          <a:xfrm>
            <a:off x="609600" y="762000"/>
            <a:ext cx="1981200" cy="41148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4343" name="Text Box 7"/>
          <p:cNvSpPr txBox="1">
            <a:spLocks noChangeArrowheads="1"/>
          </p:cNvSpPr>
          <p:nvPr/>
        </p:nvSpPr>
        <p:spPr bwMode="auto">
          <a:xfrm>
            <a:off x="304800" y="0"/>
            <a:ext cx="7543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CL" sz="2400" b="1" dirty="0" err="1"/>
              <a:t>Electrodifusión</a:t>
            </a:r>
            <a:r>
              <a:rPr lang="es-CL" sz="2400" b="1" dirty="0"/>
              <a:t> </a:t>
            </a:r>
            <a:r>
              <a:rPr lang="es-CL" sz="2400" b="1" dirty="0" smtClean="0"/>
              <a:t>de iones en </a:t>
            </a:r>
            <a:r>
              <a:rPr lang="es-CL" sz="2400" b="1" dirty="0"/>
              <a:t>una </a:t>
            </a:r>
            <a:r>
              <a:rPr lang="es-CL" sz="2400" b="1" dirty="0" smtClean="0"/>
              <a:t>membrana:</a:t>
            </a:r>
            <a:endParaRPr lang="es-ES" sz="2400" b="1" dirty="0"/>
          </a:p>
        </p:txBody>
      </p:sp>
      <p:graphicFrame>
        <p:nvGraphicFramePr>
          <p:cNvPr id="14340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60513348"/>
              </p:ext>
            </p:extLst>
          </p:nvPr>
        </p:nvGraphicFramePr>
        <p:xfrm>
          <a:off x="3214688" y="3736975"/>
          <a:ext cx="4514850" cy="1089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134" name="Ecuación" r:id="rId3" imgW="1727200" imgH="419100" progId="Equation.3">
                  <p:embed/>
                </p:oleObj>
              </mc:Choice>
              <mc:Fallback>
                <p:oleObj name="Ecuación" r:id="rId3" imgW="1727200" imgH="419100" progId="Equation.3">
                  <p:embed/>
                  <p:pic>
                    <p:nvPicPr>
                      <p:cNvPr id="0" name="Picture 8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14688" y="3736975"/>
                        <a:ext cx="4514850" cy="10890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654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55536022"/>
              </p:ext>
            </p:extLst>
          </p:nvPr>
        </p:nvGraphicFramePr>
        <p:xfrm>
          <a:off x="2578100" y="1143000"/>
          <a:ext cx="6350000" cy="758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135" name="Ecuación" r:id="rId5" imgW="2120900" imgH="254000" progId="Equation.3">
                  <p:embed/>
                </p:oleObj>
              </mc:Choice>
              <mc:Fallback>
                <p:oleObj name="Ecuación" r:id="rId5" imgW="2120900" imgH="254000" progId="Equation.3">
                  <p:embed/>
                  <p:pic>
                    <p:nvPicPr>
                      <p:cNvPr id="0" name="Picture 8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78100" y="1143000"/>
                        <a:ext cx="6350000" cy="7588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00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8 Rectángulo"/>
          <p:cNvSpPr/>
          <p:nvPr/>
        </p:nvSpPr>
        <p:spPr>
          <a:xfrm>
            <a:off x="457200" y="990600"/>
            <a:ext cx="1981200" cy="41148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grpSp>
        <p:nvGrpSpPr>
          <p:cNvPr id="3" name="2 Grupo"/>
          <p:cNvGrpSpPr/>
          <p:nvPr/>
        </p:nvGrpSpPr>
        <p:grpSpPr>
          <a:xfrm>
            <a:off x="2514600" y="4791045"/>
            <a:ext cx="5638800" cy="1838355"/>
            <a:chOff x="2590800" y="3419445"/>
            <a:chExt cx="5638800" cy="1838355"/>
          </a:xfrm>
        </p:grpSpPr>
        <p:grpSp>
          <p:nvGrpSpPr>
            <p:cNvPr id="4" name="8 Grupo"/>
            <p:cNvGrpSpPr>
              <a:grpSpLocks/>
            </p:cNvGrpSpPr>
            <p:nvPr/>
          </p:nvGrpSpPr>
          <p:grpSpPr bwMode="auto">
            <a:xfrm>
              <a:off x="3046413" y="3429000"/>
              <a:ext cx="5183187" cy="1828800"/>
              <a:chOff x="1827213" y="2971800"/>
              <a:chExt cx="5183187" cy="1828800"/>
            </a:xfrm>
          </p:grpSpPr>
          <p:sp>
            <p:nvSpPr>
              <p:cNvPr id="14345" name="Text Box 4"/>
              <p:cNvSpPr txBox="1">
                <a:spLocks noChangeArrowheads="1"/>
              </p:cNvSpPr>
              <p:nvPr/>
            </p:nvSpPr>
            <p:spPr bwMode="auto">
              <a:xfrm>
                <a:off x="2286000" y="4191000"/>
                <a:ext cx="4495800" cy="51911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s-ES_tradnl" sz="2800" dirty="0"/>
                  <a:t>Ecuación de </a:t>
                </a:r>
                <a:r>
                  <a:rPr lang="es-ES_tradnl" sz="2800" dirty="0" err="1"/>
                  <a:t>Nernst</a:t>
                </a:r>
                <a:r>
                  <a:rPr lang="es-ES_tradnl" sz="2800" dirty="0"/>
                  <a:t>-Planck</a:t>
                </a:r>
              </a:p>
            </p:txBody>
          </p:sp>
          <p:sp>
            <p:nvSpPr>
              <p:cNvPr id="14346" name="Rectangle 5"/>
              <p:cNvSpPr>
                <a:spLocks noChangeArrowheads="1"/>
              </p:cNvSpPr>
              <p:nvPr/>
            </p:nvSpPr>
            <p:spPr bwMode="auto">
              <a:xfrm>
                <a:off x="1827213" y="2971800"/>
                <a:ext cx="5183187" cy="1828800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ES"/>
              </a:p>
            </p:txBody>
          </p:sp>
          <p:graphicFrame>
            <p:nvGraphicFramePr>
              <p:cNvPr id="14342" name="Object 11"/>
              <p:cNvGraphicFramePr>
                <a:graphicFrameLocks noChangeAspect="1"/>
              </p:cNvGraphicFramePr>
              <p:nvPr/>
            </p:nvGraphicFramePr>
            <p:xfrm>
              <a:off x="2222500" y="3200400"/>
              <a:ext cx="4341813" cy="102870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43136" name="Ecuación" r:id="rId7" imgW="1663700" imgH="393700" progId="Equation.3">
                      <p:embed/>
                    </p:oleObj>
                  </mc:Choice>
                  <mc:Fallback>
                    <p:oleObj name="Ecuación" r:id="rId7" imgW="1663700" imgH="393700" progId="Equation.3">
                      <p:embed/>
                      <p:pic>
                        <p:nvPicPr>
                          <p:cNvPr id="0" name="Picture 83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8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2222500" y="3200400"/>
                            <a:ext cx="4341813" cy="1028700"/>
                          </a:xfrm>
                          <a:prstGeom prst="rect">
                            <a:avLst/>
                          </a:prstGeom>
                          <a:noFill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sp>
          <p:nvSpPr>
            <p:cNvPr id="11" name="10 CuadroTexto"/>
            <p:cNvSpPr txBox="1"/>
            <p:nvPr/>
          </p:nvSpPr>
          <p:spPr>
            <a:xfrm>
              <a:off x="2590800" y="3419445"/>
              <a:ext cx="4572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CL" sz="2000" dirty="0" smtClean="0"/>
                <a:t>x</a:t>
              </a:r>
              <a:endParaRPr lang="es-ES" sz="2000" dirty="0"/>
            </a:p>
          </p:txBody>
        </p:sp>
      </p:grpSp>
      <p:sp>
        <p:nvSpPr>
          <p:cNvPr id="13" name="12 CuadroTexto"/>
          <p:cNvSpPr txBox="1"/>
          <p:nvPr/>
        </p:nvSpPr>
        <p:spPr>
          <a:xfrm>
            <a:off x="2713629" y="2743200"/>
            <a:ext cx="58548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dirty="0" smtClean="0"/>
              <a:t>El gradiente del potencial químico en el interior de la membrana se reduce a </a:t>
            </a:r>
            <a:r>
              <a:rPr lang="es-CL" i="1" dirty="0" err="1" smtClean="0"/>
              <a:t>du</a:t>
            </a:r>
            <a:r>
              <a:rPr lang="es-CL" i="1" baseline="-25000" dirty="0" err="1" smtClean="0"/>
              <a:t>j</a:t>
            </a:r>
            <a:r>
              <a:rPr lang="es-CL" i="1" dirty="0" smtClean="0"/>
              <a:t>/dx.  </a:t>
            </a:r>
            <a:endParaRPr lang="es-ES" i="1" dirty="0"/>
          </a:p>
        </p:txBody>
      </p:sp>
      <p:sp>
        <p:nvSpPr>
          <p:cNvPr id="14" name="13 CuadroTexto"/>
          <p:cNvSpPr txBox="1"/>
          <p:nvPr/>
        </p:nvSpPr>
        <p:spPr>
          <a:xfrm>
            <a:off x="609600" y="1143000"/>
            <a:ext cx="1295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dirty="0" smtClean="0"/>
              <a:t>membrana</a:t>
            </a:r>
            <a:endParaRPr lang="es-ES" dirty="0"/>
          </a:p>
        </p:txBody>
      </p:sp>
      <p:cxnSp>
        <p:nvCxnSpPr>
          <p:cNvPr id="17" name="16 Conector recto"/>
          <p:cNvCxnSpPr/>
          <p:nvPr/>
        </p:nvCxnSpPr>
        <p:spPr>
          <a:xfrm rot="5400000" flipH="1" flipV="1">
            <a:off x="2400300" y="4914900"/>
            <a:ext cx="228600" cy="152400"/>
          </a:xfrm>
          <a:prstGeom prst="lin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8" name="17 Conector recto"/>
          <p:cNvCxnSpPr/>
          <p:nvPr/>
        </p:nvCxnSpPr>
        <p:spPr>
          <a:xfrm rot="5400000" flipH="1" flipV="1">
            <a:off x="419100" y="800100"/>
            <a:ext cx="228600" cy="152400"/>
          </a:xfrm>
          <a:prstGeom prst="lin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9" name="18 Conector recto"/>
          <p:cNvCxnSpPr/>
          <p:nvPr/>
        </p:nvCxnSpPr>
        <p:spPr>
          <a:xfrm rot="5400000" flipH="1" flipV="1">
            <a:off x="2400300" y="800100"/>
            <a:ext cx="228600" cy="152400"/>
          </a:xfrm>
          <a:prstGeom prst="lin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5" name="24 Conector recto"/>
          <p:cNvCxnSpPr/>
          <p:nvPr/>
        </p:nvCxnSpPr>
        <p:spPr>
          <a:xfrm flipH="1">
            <a:off x="1094664" y="2895600"/>
            <a:ext cx="353136" cy="513665"/>
          </a:xfrm>
          <a:prstGeom prst="line">
            <a:avLst/>
          </a:prstGeom>
          <a:solidFill>
            <a:schemeClr val="bg1"/>
          </a:solidFill>
          <a:ln>
            <a:solidFill>
              <a:schemeClr val="tx1"/>
            </a:solidFill>
            <a:headEnd type="none" w="med" len="med"/>
            <a:tailEnd type="arrow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9" name="28 CuadroTexto"/>
          <p:cNvSpPr txBox="1"/>
          <p:nvPr/>
        </p:nvSpPr>
        <p:spPr>
          <a:xfrm>
            <a:off x="2738650" y="3389531"/>
            <a:ext cx="64822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dirty="0" smtClean="0"/>
              <a:t>Los iones se mueven en dirección normal a la superficie de la membrana</a:t>
            </a:r>
            <a:endParaRPr lang="es-ES" i="1" dirty="0"/>
          </a:p>
        </p:txBody>
      </p:sp>
      <p:graphicFrame>
        <p:nvGraphicFramePr>
          <p:cNvPr id="2" name="1 Objeto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97579317"/>
              </p:ext>
            </p:extLst>
          </p:nvPr>
        </p:nvGraphicFramePr>
        <p:xfrm>
          <a:off x="3070227" y="1752600"/>
          <a:ext cx="5143497" cy="1028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137" name="Ecuación" r:id="rId9" imgW="2222500" imgH="444500" progId="Equation.3">
                  <p:embed/>
                </p:oleObj>
              </mc:Choice>
              <mc:Fallback>
                <p:oleObj name="Ecuación" r:id="rId9" imgW="2222500" imgH="444500" progId="Equation.3">
                  <p:embed/>
                  <p:pic>
                    <p:nvPicPr>
                      <p:cNvPr id="0" name="Picture 8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70227" y="1752600"/>
                        <a:ext cx="5143497" cy="1028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5" name="4 Conector recto de flecha"/>
          <p:cNvCxnSpPr/>
          <p:nvPr/>
        </p:nvCxnSpPr>
        <p:spPr>
          <a:xfrm>
            <a:off x="457200" y="5105400"/>
            <a:ext cx="800100" cy="0"/>
          </a:xfrm>
          <a:prstGeom prst="straightConnector1">
            <a:avLst/>
          </a:prstGeom>
          <a:ln w="3810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23 Conector recto de flecha"/>
          <p:cNvCxnSpPr/>
          <p:nvPr/>
        </p:nvCxnSpPr>
        <p:spPr>
          <a:xfrm flipV="1">
            <a:off x="458337" y="4282827"/>
            <a:ext cx="0" cy="822573"/>
          </a:xfrm>
          <a:prstGeom prst="straightConnector1">
            <a:avLst/>
          </a:prstGeom>
          <a:ln w="3810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27 Conector recto"/>
          <p:cNvCxnSpPr/>
          <p:nvPr/>
        </p:nvCxnSpPr>
        <p:spPr>
          <a:xfrm flipH="1">
            <a:off x="152400" y="5105400"/>
            <a:ext cx="304800" cy="348734"/>
          </a:xfrm>
          <a:prstGeom prst="line">
            <a:avLst/>
          </a:prstGeom>
          <a:ln w="3810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11 CuadroTexto"/>
          <p:cNvSpPr txBox="1"/>
          <p:nvPr/>
        </p:nvSpPr>
        <p:spPr>
          <a:xfrm>
            <a:off x="688074" y="5084802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b="1" dirty="0" smtClean="0"/>
              <a:t>j</a:t>
            </a:r>
            <a:endParaRPr lang="es-CL" b="1" dirty="0"/>
          </a:p>
        </p:txBody>
      </p:sp>
      <p:sp>
        <p:nvSpPr>
          <p:cNvPr id="30" name="29 CuadroTexto"/>
          <p:cNvSpPr txBox="1"/>
          <p:nvPr/>
        </p:nvSpPr>
        <p:spPr>
          <a:xfrm>
            <a:off x="458337" y="4509447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b="1" dirty="0" smtClean="0"/>
              <a:t>k</a:t>
            </a:r>
            <a:endParaRPr lang="es-CL" b="1" dirty="0"/>
          </a:p>
        </p:txBody>
      </p:sp>
      <p:sp>
        <p:nvSpPr>
          <p:cNvPr id="31" name="30 CuadroTexto"/>
          <p:cNvSpPr txBox="1"/>
          <p:nvPr/>
        </p:nvSpPr>
        <p:spPr>
          <a:xfrm>
            <a:off x="304800" y="51816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b="1" dirty="0" smtClean="0"/>
              <a:t>i</a:t>
            </a:r>
            <a:endParaRPr lang="es-CL" b="1" dirty="0"/>
          </a:p>
        </p:txBody>
      </p:sp>
      <p:sp>
        <p:nvSpPr>
          <p:cNvPr id="32" name="31 CuadroTexto"/>
          <p:cNvSpPr txBox="1"/>
          <p:nvPr/>
        </p:nvSpPr>
        <p:spPr>
          <a:xfrm>
            <a:off x="1267536" y="2933700"/>
            <a:ext cx="457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2400" b="1" dirty="0" smtClean="0"/>
              <a:t>J</a:t>
            </a:r>
            <a:endParaRPr lang="es-CL" sz="2400" b="1" dirty="0"/>
          </a:p>
        </p:txBody>
      </p:sp>
      <p:graphicFrame>
        <p:nvGraphicFramePr>
          <p:cNvPr id="16" name="15 Objeto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06446409"/>
              </p:ext>
            </p:extLst>
          </p:nvPr>
        </p:nvGraphicFramePr>
        <p:xfrm>
          <a:off x="3170237" y="533400"/>
          <a:ext cx="4449763" cy="660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138" name="Ecuación" r:id="rId11" imgW="1701800" imgH="254000" progId="Equation.3">
                  <p:embed/>
                </p:oleObj>
              </mc:Choice>
              <mc:Fallback>
                <p:oleObj name="Ecuación" r:id="rId11" imgW="1701800" imgH="254000" progId="Equation.3">
                  <p:embed/>
                  <p:pic>
                    <p:nvPicPr>
                      <p:cNvPr id="0" name="Picture 8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70237" y="533400"/>
                        <a:ext cx="4449763" cy="660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19712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650" name="Object 9"/>
          <p:cNvGraphicFramePr>
            <a:graphicFrameLocks noChangeAspect="1"/>
          </p:cNvGraphicFramePr>
          <p:nvPr/>
        </p:nvGraphicFramePr>
        <p:xfrm>
          <a:off x="2057400" y="0"/>
          <a:ext cx="4556125" cy="1073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427" name="Ecuación" r:id="rId4" imgW="1663700" imgH="393700" progId="Equation.3">
                  <p:embed/>
                </p:oleObj>
              </mc:Choice>
              <mc:Fallback>
                <p:oleObj name="Ecuación" r:id="rId4" imgW="1663700" imgH="393700" progId="Equation.3">
                  <p:embed/>
                  <p:pic>
                    <p:nvPicPr>
                      <p:cNvPr id="0" name="Picture 7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57400" y="0"/>
                        <a:ext cx="4556125" cy="10731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4458" name="Object 10"/>
          <p:cNvGraphicFramePr>
            <a:graphicFrameLocks noChangeAspect="1"/>
          </p:cNvGraphicFramePr>
          <p:nvPr/>
        </p:nvGraphicFramePr>
        <p:xfrm>
          <a:off x="2057400" y="5802313"/>
          <a:ext cx="3792538" cy="1055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428" name="Ecuación" r:id="rId6" imgW="1409088" imgH="393529" progId="Equation.3">
                  <p:embed/>
                </p:oleObj>
              </mc:Choice>
              <mc:Fallback>
                <p:oleObj name="Ecuación" r:id="rId6" imgW="1409088" imgH="393529" progId="Equation.3">
                  <p:embed/>
                  <p:pic>
                    <p:nvPicPr>
                      <p:cNvPr id="0" name="Picture 7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57400" y="5802313"/>
                        <a:ext cx="3792538" cy="10556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4460" name="Object 12"/>
          <p:cNvGraphicFramePr>
            <a:graphicFrameLocks noChangeAspect="1"/>
          </p:cNvGraphicFramePr>
          <p:nvPr/>
        </p:nvGraphicFramePr>
        <p:xfrm>
          <a:off x="2057400" y="914400"/>
          <a:ext cx="4949825" cy="1208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429" name="Ecuación" r:id="rId8" imgW="1765300" imgH="431800" progId="Equation.3">
                  <p:embed/>
                </p:oleObj>
              </mc:Choice>
              <mc:Fallback>
                <p:oleObj name="Ecuación" r:id="rId8" imgW="1765300" imgH="431800" progId="Equation.3">
                  <p:embed/>
                  <p:pic>
                    <p:nvPicPr>
                      <p:cNvPr id="0" name="Picture 7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57400" y="914400"/>
                        <a:ext cx="4949825" cy="12080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4470" name="Text Box 22"/>
          <p:cNvSpPr txBox="1">
            <a:spLocks noChangeArrowheads="1"/>
          </p:cNvSpPr>
          <p:nvPr/>
        </p:nvSpPr>
        <p:spPr bwMode="auto">
          <a:xfrm>
            <a:off x="457200" y="1997075"/>
            <a:ext cx="7772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CL"/>
              <a:t>Coeficiente de Difusión, D. </a:t>
            </a:r>
            <a:r>
              <a:rPr lang="es-CL">
                <a:solidFill>
                  <a:srgbClr val="E50A05"/>
                </a:solidFill>
              </a:rPr>
              <a:t>Ecuación de Einstein</a:t>
            </a:r>
            <a:r>
              <a:rPr lang="es-CL"/>
              <a:t>:</a:t>
            </a:r>
            <a:endParaRPr lang="es-ES"/>
          </a:p>
        </p:txBody>
      </p:sp>
      <p:graphicFrame>
        <p:nvGraphicFramePr>
          <p:cNvPr id="104477" name="Object 29"/>
          <p:cNvGraphicFramePr>
            <a:graphicFrameLocks noChangeAspect="1"/>
          </p:cNvGraphicFramePr>
          <p:nvPr/>
        </p:nvGraphicFramePr>
        <p:xfrm>
          <a:off x="2590800" y="2405063"/>
          <a:ext cx="1447800" cy="523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430" name="Ecuación" r:id="rId10" imgW="583693" imgH="215713" progId="Equation.3">
                  <p:embed/>
                </p:oleObj>
              </mc:Choice>
              <mc:Fallback>
                <p:oleObj name="Ecuación" r:id="rId10" imgW="583693" imgH="215713" progId="Equation.3">
                  <p:embed/>
                  <p:pic>
                    <p:nvPicPr>
                      <p:cNvPr id="0" name="Picture 7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90800" y="2405063"/>
                        <a:ext cx="1447800" cy="5238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4478" name="Text Box 30"/>
          <p:cNvSpPr txBox="1">
            <a:spLocks noChangeArrowheads="1"/>
          </p:cNvSpPr>
          <p:nvPr/>
        </p:nvSpPr>
        <p:spPr bwMode="auto">
          <a:xfrm>
            <a:off x="457200" y="2911475"/>
            <a:ext cx="7772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CL"/>
              <a:t>Unidades del Coeficiente de Difusión:</a:t>
            </a:r>
            <a:endParaRPr lang="es-ES"/>
          </a:p>
        </p:txBody>
      </p:sp>
      <p:graphicFrame>
        <p:nvGraphicFramePr>
          <p:cNvPr id="104479" name="Object 31"/>
          <p:cNvGraphicFramePr>
            <a:graphicFrameLocks noChangeAspect="1"/>
          </p:cNvGraphicFramePr>
          <p:nvPr/>
        </p:nvGraphicFramePr>
        <p:xfrm>
          <a:off x="1104900" y="3554413"/>
          <a:ext cx="4584700" cy="525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431" name="Ecuación" r:id="rId12" imgW="1853396" imgH="215806" progId="Equation.3">
                  <p:embed/>
                </p:oleObj>
              </mc:Choice>
              <mc:Fallback>
                <p:oleObj name="Ecuación" r:id="rId12" imgW="1853396" imgH="215806" progId="Equation.3">
                  <p:embed/>
                  <p:pic>
                    <p:nvPicPr>
                      <p:cNvPr id="0" name="Picture 7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04900" y="3554413"/>
                        <a:ext cx="4584700" cy="5254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4480" name="Object 32"/>
          <p:cNvGraphicFramePr>
            <a:graphicFrameLocks noChangeAspect="1"/>
          </p:cNvGraphicFramePr>
          <p:nvPr/>
        </p:nvGraphicFramePr>
        <p:xfrm>
          <a:off x="5732462" y="3579019"/>
          <a:ext cx="1354138" cy="501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432" name="Ecuación" r:id="rId14" imgW="545626" imgH="203024" progId="Equation.3">
                  <p:embed/>
                </p:oleObj>
              </mc:Choice>
              <mc:Fallback>
                <p:oleObj name="Ecuación" r:id="rId14" imgW="545626" imgH="203024" progId="Equation.3">
                  <p:embed/>
                  <p:pic>
                    <p:nvPicPr>
                      <p:cNvPr id="0" name="Picture 7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32462" y="3579019"/>
                        <a:ext cx="1354138" cy="5016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4482" name="Text Box 34"/>
          <p:cNvSpPr txBox="1">
            <a:spLocks noChangeArrowheads="1"/>
          </p:cNvSpPr>
          <p:nvPr/>
        </p:nvSpPr>
        <p:spPr bwMode="auto">
          <a:xfrm>
            <a:off x="457200" y="4475163"/>
            <a:ext cx="77724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CL"/>
              <a:t>Potencial reducido, adimensional</a:t>
            </a:r>
            <a:endParaRPr lang="es-ES"/>
          </a:p>
        </p:txBody>
      </p:sp>
      <p:graphicFrame>
        <p:nvGraphicFramePr>
          <p:cNvPr id="104483" name="Object 35"/>
          <p:cNvGraphicFramePr>
            <a:graphicFrameLocks noChangeAspect="1"/>
          </p:cNvGraphicFramePr>
          <p:nvPr/>
        </p:nvGraphicFramePr>
        <p:xfrm>
          <a:off x="1884363" y="4906962"/>
          <a:ext cx="5661025" cy="1036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433" name="Ecuación" r:id="rId16" imgW="2286000" imgH="419100" progId="Equation.3">
                  <p:embed/>
                </p:oleObj>
              </mc:Choice>
              <mc:Fallback>
                <p:oleObj name="Ecuación" r:id="rId16" imgW="2286000" imgH="419100" progId="Equation.3">
                  <p:embed/>
                  <p:pic>
                    <p:nvPicPr>
                      <p:cNvPr id="0" name="Picture 7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84363" y="4906962"/>
                        <a:ext cx="5661025" cy="10366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4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4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470" grpId="0"/>
      <p:bldP spid="104478" grpId="0"/>
      <p:bldP spid="10448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6498" name="Object 2"/>
          <p:cNvGraphicFramePr>
            <a:graphicFrameLocks noChangeAspect="1"/>
          </p:cNvGraphicFramePr>
          <p:nvPr/>
        </p:nvGraphicFramePr>
        <p:xfrm>
          <a:off x="1400175" y="3581400"/>
          <a:ext cx="5427663" cy="1195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340" name="Ecuación" r:id="rId4" imgW="1955800" imgH="431800" progId="Equation.3">
                  <p:embed/>
                </p:oleObj>
              </mc:Choice>
              <mc:Fallback>
                <p:oleObj name="Ecuación" r:id="rId4" imgW="1955800" imgH="431800" progId="Equation.3">
                  <p:embed/>
                  <p:pic>
                    <p:nvPicPr>
                      <p:cNvPr id="0" name="Picture 6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00175" y="3581400"/>
                        <a:ext cx="5427663" cy="11953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6499" name="Object 3"/>
          <p:cNvGraphicFramePr>
            <a:graphicFrameLocks noChangeAspect="1"/>
          </p:cNvGraphicFramePr>
          <p:nvPr/>
        </p:nvGraphicFramePr>
        <p:xfrm>
          <a:off x="4648200" y="152400"/>
          <a:ext cx="3917950" cy="1155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341" name="Ecuación" r:id="rId6" imgW="1459866" imgH="431613" progId="Equation.3">
                  <p:embed/>
                </p:oleObj>
              </mc:Choice>
              <mc:Fallback>
                <p:oleObj name="Ecuación" r:id="rId6" imgW="1459866" imgH="431613" progId="Equation.3">
                  <p:embed/>
                  <p:pic>
                    <p:nvPicPr>
                      <p:cNvPr id="0" name="Picture 6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48200" y="152400"/>
                        <a:ext cx="3917950" cy="1155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6500" name="Text Box 4"/>
          <p:cNvSpPr txBox="1">
            <a:spLocks noChangeArrowheads="1"/>
          </p:cNvSpPr>
          <p:nvPr/>
        </p:nvSpPr>
        <p:spPr bwMode="auto">
          <a:xfrm>
            <a:off x="152400" y="2438400"/>
            <a:ext cx="39624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s-ES_tradnl" sz="2800"/>
              <a:t>Integración por partes</a:t>
            </a:r>
            <a:endParaRPr lang="en-US" sz="2800"/>
          </a:p>
        </p:txBody>
      </p:sp>
      <p:graphicFrame>
        <p:nvGraphicFramePr>
          <p:cNvPr id="106501" name="Object 5"/>
          <p:cNvGraphicFramePr>
            <a:graphicFrameLocks noChangeAspect="1"/>
          </p:cNvGraphicFramePr>
          <p:nvPr/>
        </p:nvGraphicFramePr>
        <p:xfrm>
          <a:off x="2562225" y="1219200"/>
          <a:ext cx="3390900" cy="1084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342" name="Ecuación" r:id="rId8" imgW="1346200" imgH="431800" progId="Equation.3">
                  <p:embed/>
                </p:oleObj>
              </mc:Choice>
              <mc:Fallback>
                <p:oleObj name="Ecuación" r:id="rId8" imgW="1346200" imgH="431800" progId="Equation.3">
                  <p:embed/>
                  <p:pic>
                    <p:nvPicPr>
                      <p:cNvPr id="0" name="Picture 6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62225" y="1219200"/>
                        <a:ext cx="3390900" cy="10842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6502" name="Object 6"/>
          <p:cNvGraphicFramePr>
            <a:graphicFrameLocks noChangeAspect="1"/>
          </p:cNvGraphicFramePr>
          <p:nvPr/>
        </p:nvGraphicFramePr>
        <p:xfrm>
          <a:off x="2722563" y="5562600"/>
          <a:ext cx="2395537" cy="1143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343" name="Ecuación" r:id="rId10" imgW="825500" imgH="393700" progId="Equation.3">
                  <p:embed/>
                </p:oleObj>
              </mc:Choice>
              <mc:Fallback>
                <p:oleObj name="Ecuación" r:id="rId10" imgW="825500" imgH="393700" progId="Equation.3">
                  <p:embed/>
                  <p:pic>
                    <p:nvPicPr>
                      <p:cNvPr id="0" name="Picture 6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22563" y="5562600"/>
                        <a:ext cx="2395537" cy="1143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6503" name="Object 7"/>
          <p:cNvGraphicFramePr>
            <a:graphicFrameLocks noChangeAspect="1"/>
          </p:cNvGraphicFramePr>
          <p:nvPr/>
        </p:nvGraphicFramePr>
        <p:xfrm>
          <a:off x="2667000" y="4724400"/>
          <a:ext cx="2555875" cy="766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344" name="Ecuación" r:id="rId12" imgW="1307532" imgH="393529" progId="Equation.3">
                  <p:embed/>
                </p:oleObj>
              </mc:Choice>
              <mc:Fallback>
                <p:oleObj name="Ecuación" r:id="rId12" imgW="1307532" imgH="393529" progId="Equation.3">
                  <p:embed/>
                  <p:pic>
                    <p:nvPicPr>
                      <p:cNvPr id="0" name="Picture 6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67000" y="4724400"/>
                        <a:ext cx="2555875" cy="7667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6504" name="Text Box 8"/>
          <p:cNvSpPr txBox="1">
            <a:spLocks noChangeArrowheads="1"/>
          </p:cNvSpPr>
          <p:nvPr/>
        </p:nvSpPr>
        <p:spPr bwMode="auto">
          <a:xfrm>
            <a:off x="152400" y="4800600"/>
            <a:ext cx="2438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s-ES_tradnl"/>
              <a:t>Recordar esto</a:t>
            </a:r>
            <a:r>
              <a:rPr lang="es-ES_tradnl">
                <a:latin typeface="Times New Roman" pitchFamily="18" charset="0"/>
              </a:rPr>
              <a:t> </a:t>
            </a:r>
          </a:p>
        </p:txBody>
      </p:sp>
      <p:sp>
        <p:nvSpPr>
          <p:cNvPr id="106505" name="Text Box 9"/>
          <p:cNvSpPr txBox="1">
            <a:spLocks noChangeArrowheads="1"/>
          </p:cNvSpPr>
          <p:nvPr/>
        </p:nvSpPr>
        <p:spPr bwMode="auto">
          <a:xfrm>
            <a:off x="152400" y="2971800"/>
            <a:ext cx="499903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s-ES" sz="2800"/>
              <a:t>Multiplico ambos lados por </a:t>
            </a:r>
            <a:r>
              <a:rPr lang="es-ES" sz="2800" i="1"/>
              <a:t>e</a:t>
            </a:r>
            <a:r>
              <a:rPr lang="es-ES" sz="2800" i="1" baseline="30000"/>
              <a:t>zU</a:t>
            </a:r>
          </a:p>
        </p:txBody>
      </p:sp>
      <p:sp>
        <p:nvSpPr>
          <p:cNvPr id="106507" name="Text Box 11"/>
          <p:cNvSpPr txBox="1">
            <a:spLocks noChangeArrowheads="1"/>
          </p:cNvSpPr>
          <p:nvPr/>
        </p:nvSpPr>
        <p:spPr bwMode="auto">
          <a:xfrm>
            <a:off x="152400" y="6019800"/>
            <a:ext cx="2438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s-ES_tradnl"/>
              <a:t>Aplicar a:</a:t>
            </a:r>
            <a:r>
              <a:rPr lang="es-ES_tradnl">
                <a:latin typeface="Times New Roman" pitchFamily="18" charset="0"/>
              </a:rPr>
              <a:t> </a:t>
            </a:r>
          </a:p>
        </p:txBody>
      </p:sp>
      <p:graphicFrame>
        <p:nvGraphicFramePr>
          <p:cNvPr id="28679" name="Object 12"/>
          <p:cNvGraphicFramePr>
            <a:graphicFrameLocks noChangeAspect="1"/>
          </p:cNvGraphicFramePr>
          <p:nvPr/>
        </p:nvGraphicFramePr>
        <p:xfrm>
          <a:off x="152400" y="152400"/>
          <a:ext cx="3792538" cy="1055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345" name="Ecuación" r:id="rId14" imgW="1409088" imgH="393529" progId="Equation.3">
                  <p:embed/>
                </p:oleObj>
              </mc:Choice>
              <mc:Fallback>
                <p:oleObj name="Ecuación" r:id="rId14" imgW="1409088" imgH="393529" progId="Equation.3">
                  <p:embed/>
                  <p:pic>
                    <p:nvPicPr>
                      <p:cNvPr id="0" name="Picture 6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" y="152400"/>
                        <a:ext cx="3792538" cy="10556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500" grpId="0"/>
      <p:bldP spid="106504" grpId="0"/>
      <p:bldP spid="106505" grpId="0"/>
      <p:bldP spid="10650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698" name="Object 26"/>
          <p:cNvGraphicFramePr>
            <a:graphicFrameLocks noChangeAspect="1"/>
          </p:cNvGraphicFramePr>
          <p:nvPr/>
        </p:nvGraphicFramePr>
        <p:xfrm>
          <a:off x="981075" y="1200150"/>
          <a:ext cx="5456238" cy="1143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142" name="Ecuación" r:id="rId4" imgW="1879600" imgH="393700" progId="Equation.3">
                  <p:embed/>
                </p:oleObj>
              </mc:Choice>
              <mc:Fallback>
                <p:oleObj name="Ecuación" r:id="rId4" imgW="1879600" imgH="393700" progId="Equation.3">
                  <p:embed/>
                  <p:pic>
                    <p:nvPicPr>
                      <p:cNvPr id="0" name="Picture 4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81075" y="1200150"/>
                        <a:ext cx="5456238" cy="1143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699" name="Object 2"/>
          <p:cNvGraphicFramePr>
            <a:graphicFrameLocks noChangeAspect="1"/>
          </p:cNvGraphicFramePr>
          <p:nvPr/>
        </p:nvGraphicFramePr>
        <p:xfrm>
          <a:off x="1704975" y="0"/>
          <a:ext cx="5427663" cy="1195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143" name="Ecuación" r:id="rId6" imgW="1955800" imgH="431800" progId="Equation.3">
                  <p:embed/>
                </p:oleObj>
              </mc:Choice>
              <mc:Fallback>
                <p:oleObj name="Ecuación" r:id="rId6" imgW="1955800" imgH="431800" progId="Equation.3">
                  <p:embed/>
                  <p:pic>
                    <p:nvPicPr>
                      <p:cNvPr id="0" name="Picture 4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04975" y="0"/>
                        <a:ext cx="5427663" cy="11953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5008" name="Object 16"/>
          <p:cNvGraphicFramePr>
            <a:graphicFrameLocks noChangeAspect="1"/>
          </p:cNvGraphicFramePr>
          <p:nvPr/>
        </p:nvGraphicFramePr>
        <p:xfrm>
          <a:off x="2709863" y="5791200"/>
          <a:ext cx="3267075" cy="671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144" name="Ecuación" r:id="rId8" imgW="1916868" imgH="393529" progId="Equation.3">
                  <p:embed/>
                </p:oleObj>
              </mc:Choice>
              <mc:Fallback>
                <p:oleObj name="Ecuación" r:id="rId8" imgW="1916868" imgH="393529" progId="Equation.3">
                  <p:embed/>
                  <p:pic>
                    <p:nvPicPr>
                      <p:cNvPr id="0" name="Picture 4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09863" y="5791200"/>
                        <a:ext cx="3267075" cy="6715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701" name="Object 17"/>
          <p:cNvGraphicFramePr>
            <a:graphicFrameLocks noChangeAspect="1"/>
          </p:cNvGraphicFramePr>
          <p:nvPr/>
        </p:nvGraphicFramePr>
        <p:xfrm>
          <a:off x="2701925" y="4724400"/>
          <a:ext cx="2555875" cy="766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145" name="Ecuación" r:id="rId10" imgW="1307532" imgH="393529" progId="Equation.3">
                  <p:embed/>
                </p:oleObj>
              </mc:Choice>
              <mc:Fallback>
                <p:oleObj name="Ecuación" r:id="rId10" imgW="1307532" imgH="393529" progId="Equation.3">
                  <p:embed/>
                  <p:pic>
                    <p:nvPicPr>
                      <p:cNvPr id="0" name="Picture 4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01925" y="4724400"/>
                        <a:ext cx="2555875" cy="7667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702" name="Text Box 18"/>
          <p:cNvSpPr txBox="1">
            <a:spLocks noChangeArrowheads="1"/>
          </p:cNvSpPr>
          <p:nvPr/>
        </p:nvSpPr>
        <p:spPr bwMode="auto">
          <a:xfrm>
            <a:off x="228600" y="4800600"/>
            <a:ext cx="2438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s-ES_tradnl"/>
              <a:t>Recordar esto</a:t>
            </a:r>
            <a:r>
              <a:rPr lang="es-ES_tradnl">
                <a:latin typeface="Times New Roman" pitchFamily="18" charset="0"/>
              </a:rPr>
              <a:t> </a:t>
            </a:r>
          </a:p>
        </p:txBody>
      </p:sp>
      <p:sp useBgFill="1">
        <p:nvSpPr>
          <p:cNvPr id="85019" name="Text Box 27"/>
          <p:cNvSpPr txBox="1">
            <a:spLocks noChangeArrowheads="1"/>
          </p:cNvSpPr>
          <p:nvPr/>
        </p:nvSpPr>
        <p:spPr bwMode="auto">
          <a:xfrm>
            <a:off x="4267200" y="1203325"/>
            <a:ext cx="2514600" cy="1311275"/>
          </a:xfrm>
          <a:prstGeom prst="rect">
            <a:avLst/>
          </a:prstGeom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CL" sz="8000"/>
              <a:t>?</a:t>
            </a:r>
            <a:endParaRPr lang="es-ES" sz="8000"/>
          </a:p>
        </p:txBody>
      </p:sp>
      <p:sp useBgFill="1">
        <p:nvSpPr>
          <p:cNvPr id="85017" name="Text Box 25"/>
          <p:cNvSpPr txBox="1">
            <a:spLocks noChangeArrowheads="1"/>
          </p:cNvSpPr>
          <p:nvPr/>
        </p:nvSpPr>
        <p:spPr bwMode="auto">
          <a:xfrm>
            <a:off x="3048000" y="1219200"/>
            <a:ext cx="1905000" cy="1311275"/>
          </a:xfrm>
          <a:prstGeom prst="rect">
            <a:avLst/>
          </a:prstGeom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CL" sz="8000"/>
              <a:t>?</a:t>
            </a:r>
            <a:endParaRPr lang="es-ES" sz="80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5019" grpId="0" animBg="1"/>
      <p:bldP spid="8501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22" name="Object 2"/>
          <p:cNvGraphicFramePr>
            <a:graphicFrameLocks noChangeAspect="1"/>
          </p:cNvGraphicFramePr>
          <p:nvPr/>
        </p:nvGraphicFramePr>
        <p:xfrm>
          <a:off x="1704975" y="0"/>
          <a:ext cx="5427663" cy="1195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389" name="Ecuación" r:id="rId4" imgW="1955800" imgH="431800" progId="Equation.3">
                  <p:embed/>
                </p:oleObj>
              </mc:Choice>
              <mc:Fallback>
                <p:oleObj name="Ecuación" r:id="rId4" imgW="1955800" imgH="431800" progId="Equation.3">
                  <p:embed/>
                  <p:pic>
                    <p:nvPicPr>
                      <p:cNvPr id="0" name="Picture 6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04975" y="0"/>
                        <a:ext cx="5427663" cy="11953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723" name="Object 6"/>
          <p:cNvGraphicFramePr>
            <a:graphicFrameLocks noChangeAspect="1"/>
          </p:cNvGraphicFramePr>
          <p:nvPr/>
        </p:nvGraphicFramePr>
        <p:xfrm>
          <a:off x="2362200" y="2438400"/>
          <a:ext cx="3660775" cy="1136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390" name="Ecuación" r:id="rId6" imgW="1269449" imgH="393529" progId="Equation.3">
                  <p:embed/>
                </p:oleObj>
              </mc:Choice>
              <mc:Fallback>
                <p:oleObj name="Ecuación" r:id="rId6" imgW="1269449" imgH="393529" progId="Equation.3">
                  <p:embed/>
                  <p:pic>
                    <p:nvPicPr>
                      <p:cNvPr id="0" name="Picture 6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62200" y="2438400"/>
                        <a:ext cx="3660775" cy="11366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724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55963632"/>
              </p:ext>
            </p:extLst>
          </p:nvPr>
        </p:nvGraphicFramePr>
        <p:xfrm>
          <a:off x="963613" y="1200150"/>
          <a:ext cx="5492750" cy="1143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391" name="Ecuación" r:id="rId8" imgW="1892160" imgH="393480" progId="Equation.3">
                  <p:embed/>
                </p:oleObj>
              </mc:Choice>
              <mc:Fallback>
                <p:oleObj name="Ecuación" r:id="rId8" imgW="1892160" imgH="393480" progId="Equation.3">
                  <p:embed/>
                  <p:pic>
                    <p:nvPicPr>
                      <p:cNvPr id="0" name="Picture 6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63613" y="1200150"/>
                        <a:ext cx="5492750" cy="1143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8553" name="Object 9"/>
          <p:cNvGraphicFramePr>
            <a:graphicFrameLocks noChangeAspect="1"/>
          </p:cNvGraphicFramePr>
          <p:nvPr/>
        </p:nvGraphicFramePr>
        <p:xfrm>
          <a:off x="2741613" y="5791200"/>
          <a:ext cx="3201987" cy="671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392" name="Ecuación" r:id="rId10" imgW="1879600" imgH="393700" progId="Equation.3">
                  <p:embed/>
                </p:oleObj>
              </mc:Choice>
              <mc:Fallback>
                <p:oleObj name="Ecuación" r:id="rId10" imgW="1879600" imgH="393700" progId="Equation.3">
                  <p:embed/>
                  <p:pic>
                    <p:nvPicPr>
                      <p:cNvPr id="0" name="Picture 6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41613" y="5791200"/>
                        <a:ext cx="3201987" cy="6715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8554" name="Object 10"/>
          <p:cNvGraphicFramePr>
            <a:graphicFrameLocks noChangeAspect="1"/>
          </p:cNvGraphicFramePr>
          <p:nvPr/>
        </p:nvGraphicFramePr>
        <p:xfrm>
          <a:off x="2667000" y="4724400"/>
          <a:ext cx="2555875" cy="766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393" name="Ecuación" r:id="rId12" imgW="1307532" imgH="393529" progId="Equation.3">
                  <p:embed/>
                </p:oleObj>
              </mc:Choice>
              <mc:Fallback>
                <p:oleObj name="Ecuación" r:id="rId12" imgW="1307532" imgH="393529" progId="Equation.3">
                  <p:embed/>
                  <p:pic>
                    <p:nvPicPr>
                      <p:cNvPr id="0" name="Picture 6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67000" y="4724400"/>
                        <a:ext cx="2555875" cy="7667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8555" name="Text Box 11"/>
          <p:cNvSpPr txBox="1">
            <a:spLocks noChangeArrowheads="1"/>
          </p:cNvSpPr>
          <p:nvPr/>
        </p:nvSpPr>
        <p:spPr bwMode="auto">
          <a:xfrm>
            <a:off x="228600" y="4800600"/>
            <a:ext cx="2438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s-ES_tradnl"/>
              <a:t>Recordar esto</a:t>
            </a:r>
            <a:r>
              <a:rPr lang="es-ES_tradnl">
                <a:latin typeface="Times New Roman" pitchFamily="18" charset="0"/>
              </a:rPr>
              <a:t> </a:t>
            </a:r>
          </a:p>
        </p:txBody>
      </p:sp>
      <p:graphicFrame>
        <p:nvGraphicFramePr>
          <p:cNvPr id="108557" name="Object 13"/>
          <p:cNvGraphicFramePr>
            <a:graphicFrameLocks noChangeAspect="1"/>
          </p:cNvGraphicFramePr>
          <p:nvPr/>
        </p:nvGraphicFramePr>
        <p:xfrm>
          <a:off x="2325688" y="3667125"/>
          <a:ext cx="3733800" cy="660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394" name="Ecuación" r:id="rId14" imgW="1295400" imgH="228600" progId="Equation.3">
                  <p:embed/>
                </p:oleObj>
              </mc:Choice>
              <mc:Fallback>
                <p:oleObj name="Ecuación" r:id="rId14" imgW="1295400" imgH="228600" progId="Equation.3">
                  <p:embed/>
                  <p:pic>
                    <p:nvPicPr>
                      <p:cNvPr id="0" name="Picture 6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25688" y="3667125"/>
                        <a:ext cx="3733800" cy="660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8558" name="Text Box 14"/>
          <p:cNvSpPr txBox="1">
            <a:spLocks noChangeArrowheads="1"/>
          </p:cNvSpPr>
          <p:nvPr/>
        </p:nvSpPr>
        <p:spPr bwMode="auto">
          <a:xfrm>
            <a:off x="990600" y="4495800"/>
            <a:ext cx="74676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CL"/>
              <a:t>Para integrar el lado izquierdo necesitamos conocer </a:t>
            </a:r>
            <a:r>
              <a:rPr lang="es-CL" i="1"/>
              <a:t>U</a:t>
            </a:r>
            <a:r>
              <a:rPr lang="es-CL"/>
              <a:t> en función de </a:t>
            </a:r>
            <a:r>
              <a:rPr lang="es-CL" i="1"/>
              <a:t>x</a:t>
            </a:r>
            <a:r>
              <a:rPr lang="es-CL"/>
              <a:t>.</a:t>
            </a:r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555" grpId="0"/>
      <p:bldP spid="10855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7" name="Text Box 2"/>
          <p:cNvSpPr txBox="1">
            <a:spLocks noChangeArrowheads="1"/>
          </p:cNvSpPr>
          <p:nvPr/>
        </p:nvSpPr>
        <p:spPr bwMode="auto">
          <a:xfrm>
            <a:off x="304800" y="0"/>
            <a:ext cx="80772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s-ES_tradnl" sz="2000" u="sng"/>
              <a:t>Suposición</a:t>
            </a:r>
            <a:r>
              <a:rPr lang="es-ES_tradnl" sz="2000"/>
              <a:t> de Goldman: el campo eléctrico es constante en el interior de la membrana ( </a:t>
            </a:r>
            <a:r>
              <a:rPr lang="es-ES_tradnl" sz="2000" i="1"/>
              <a:t>dU/dx</a:t>
            </a:r>
            <a:r>
              <a:rPr lang="es-ES_tradnl" sz="2000"/>
              <a:t> = constante)</a:t>
            </a:r>
            <a:r>
              <a:rPr lang="es-ES_tradnl" sz="2000" b="1"/>
              <a:t>. </a:t>
            </a:r>
            <a:endParaRPr lang="es-ES_tradnl" sz="2000"/>
          </a:p>
        </p:txBody>
      </p:sp>
      <p:graphicFrame>
        <p:nvGraphicFramePr>
          <p:cNvPr id="31746" name="Object 3"/>
          <p:cNvGraphicFramePr>
            <a:graphicFrameLocks noChangeAspect="1"/>
          </p:cNvGraphicFramePr>
          <p:nvPr/>
        </p:nvGraphicFramePr>
        <p:xfrm>
          <a:off x="2843213" y="3798888"/>
          <a:ext cx="2760662" cy="744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910" name="Ecuación" r:id="rId4" imgW="1459866" imgH="393529" progId="Equation.3">
                  <p:embed/>
                </p:oleObj>
              </mc:Choice>
              <mc:Fallback>
                <p:oleObj name="Ecuación" r:id="rId4" imgW="1459866" imgH="393529" progId="Equation.3">
                  <p:embed/>
                  <p:pic>
                    <p:nvPicPr>
                      <p:cNvPr id="0" name="Picture 13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43213" y="3798888"/>
                        <a:ext cx="2760662" cy="7445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748" name="Line 4"/>
          <p:cNvSpPr>
            <a:spLocks noChangeShapeType="1"/>
          </p:cNvSpPr>
          <p:nvPr/>
        </p:nvSpPr>
        <p:spPr bwMode="auto">
          <a:xfrm>
            <a:off x="3657600" y="1433513"/>
            <a:ext cx="0" cy="1905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31749" name="Line 5"/>
          <p:cNvSpPr>
            <a:spLocks noChangeShapeType="1"/>
          </p:cNvSpPr>
          <p:nvPr/>
        </p:nvSpPr>
        <p:spPr bwMode="auto">
          <a:xfrm>
            <a:off x="4800600" y="1433513"/>
            <a:ext cx="0" cy="1905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31750" name="Text Box 6"/>
          <p:cNvSpPr txBox="1">
            <a:spLocks noChangeArrowheads="1"/>
          </p:cNvSpPr>
          <p:nvPr/>
        </p:nvSpPr>
        <p:spPr bwMode="auto">
          <a:xfrm>
            <a:off x="838200" y="3567113"/>
            <a:ext cx="6629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endParaRPr lang="en-US" sz="2400">
              <a:latin typeface="Times New Roman" pitchFamily="18" charset="0"/>
            </a:endParaRPr>
          </a:p>
        </p:txBody>
      </p:sp>
      <p:sp>
        <p:nvSpPr>
          <p:cNvPr id="31751" name="Text Box 7"/>
          <p:cNvSpPr txBox="1">
            <a:spLocks noChangeArrowheads="1"/>
          </p:cNvSpPr>
          <p:nvPr/>
        </p:nvSpPr>
        <p:spPr bwMode="auto">
          <a:xfrm>
            <a:off x="1447800" y="1052513"/>
            <a:ext cx="6096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s-MX" sz="2000"/>
              <a:t>intracelular            membrana          extracelular</a:t>
            </a:r>
            <a:endParaRPr lang="en-US" sz="2000"/>
          </a:p>
        </p:txBody>
      </p:sp>
      <p:sp>
        <p:nvSpPr>
          <p:cNvPr id="31752" name="Line 8"/>
          <p:cNvSpPr>
            <a:spLocks noChangeShapeType="1"/>
          </p:cNvSpPr>
          <p:nvPr/>
        </p:nvSpPr>
        <p:spPr bwMode="auto">
          <a:xfrm>
            <a:off x="3657600" y="3349625"/>
            <a:ext cx="1143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s-ES"/>
          </a:p>
        </p:txBody>
      </p:sp>
      <p:sp>
        <p:nvSpPr>
          <p:cNvPr id="31753" name="Text Box 9"/>
          <p:cNvSpPr txBox="1">
            <a:spLocks noChangeArrowheads="1"/>
          </p:cNvSpPr>
          <p:nvPr/>
        </p:nvSpPr>
        <p:spPr bwMode="auto">
          <a:xfrm>
            <a:off x="4067175" y="3244850"/>
            <a:ext cx="53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s-MX" sz="2400" i="1">
                <a:latin typeface="Times New Roman" pitchFamily="18" charset="0"/>
              </a:rPr>
              <a:t>x</a:t>
            </a:r>
            <a:endParaRPr lang="en-US" sz="2400" i="1">
              <a:latin typeface="Times New Roman" pitchFamily="18" charset="0"/>
            </a:endParaRPr>
          </a:p>
        </p:txBody>
      </p:sp>
      <p:sp>
        <p:nvSpPr>
          <p:cNvPr id="31754" name="Text Box 10"/>
          <p:cNvSpPr txBox="1">
            <a:spLocks noChangeArrowheads="1"/>
          </p:cNvSpPr>
          <p:nvPr/>
        </p:nvSpPr>
        <p:spPr bwMode="auto">
          <a:xfrm>
            <a:off x="1752600" y="2576513"/>
            <a:ext cx="16668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s-MX" sz="2400" i="1">
                <a:latin typeface="Times New Roman" pitchFamily="18" charset="0"/>
              </a:rPr>
              <a:t>U </a:t>
            </a:r>
            <a:r>
              <a:rPr lang="es-MX" sz="2400" i="1" baseline="-25000">
                <a:latin typeface="Times New Roman" pitchFamily="18" charset="0"/>
              </a:rPr>
              <a:t>intracelular</a:t>
            </a:r>
            <a:endParaRPr lang="en-US" sz="2400" i="1" baseline="-25000">
              <a:latin typeface="Times New Roman" pitchFamily="18" charset="0"/>
            </a:endParaRPr>
          </a:p>
        </p:txBody>
      </p:sp>
      <p:sp>
        <p:nvSpPr>
          <p:cNvPr id="31755" name="Text Box 11"/>
          <p:cNvSpPr txBox="1">
            <a:spLocks noChangeArrowheads="1"/>
          </p:cNvSpPr>
          <p:nvPr/>
        </p:nvSpPr>
        <p:spPr bwMode="auto">
          <a:xfrm>
            <a:off x="5091113" y="2043113"/>
            <a:ext cx="16906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s-MX" sz="2400" i="1">
                <a:latin typeface="Times New Roman" pitchFamily="18" charset="0"/>
              </a:rPr>
              <a:t>U </a:t>
            </a:r>
            <a:r>
              <a:rPr lang="es-MX" sz="2400" i="1" baseline="-25000">
                <a:latin typeface="Times New Roman" pitchFamily="18" charset="0"/>
              </a:rPr>
              <a:t>extracelular</a:t>
            </a:r>
            <a:endParaRPr lang="en-US" sz="2400" i="1" baseline="-25000">
              <a:latin typeface="Times New Roman" pitchFamily="18" charset="0"/>
            </a:endParaRPr>
          </a:p>
        </p:txBody>
      </p:sp>
      <p:sp>
        <p:nvSpPr>
          <p:cNvPr id="31756" name="Line 12"/>
          <p:cNvSpPr>
            <a:spLocks noChangeShapeType="1"/>
          </p:cNvSpPr>
          <p:nvPr/>
        </p:nvSpPr>
        <p:spPr bwMode="auto">
          <a:xfrm>
            <a:off x="1752600" y="3033713"/>
            <a:ext cx="1905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31757" name="Line 13"/>
          <p:cNvSpPr>
            <a:spLocks noChangeShapeType="1"/>
          </p:cNvSpPr>
          <p:nvPr/>
        </p:nvSpPr>
        <p:spPr bwMode="auto">
          <a:xfrm flipV="1">
            <a:off x="3657600" y="2119313"/>
            <a:ext cx="1143000" cy="914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31758" name="Line 14"/>
          <p:cNvSpPr>
            <a:spLocks noChangeShapeType="1"/>
          </p:cNvSpPr>
          <p:nvPr/>
        </p:nvSpPr>
        <p:spPr bwMode="auto">
          <a:xfrm>
            <a:off x="4800600" y="2119313"/>
            <a:ext cx="1981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31759" name="Text Box 15"/>
          <p:cNvSpPr txBox="1">
            <a:spLocks noChangeArrowheads="1"/>
          </p:cNvSpPr>
          <p:nvPr/>
        </p:nvSpPr>
        <p:spPr bwMode="auto">
          <a:xfrm>
            <a:off x="3419475" y="3397250"/>
            <a:ext cx="16097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400">
                <a:latin typeface="Times New Roman" pitchFamily="18" charset="0"/>
                <a:sym typeface="Symbol" pitchFamily="18" charset="2"/>
              </a:rPr>
              <a:t> 0             </a:t>
            </a:r>
            <a:endParaRPr lang="en-US" sz="2400">
              <a:latin typeface="Times New Roman" pitchFamily="18" charset="0"/>
            </a:endParaRPr>
          </a:p>
        </p:txBody>
      </p:sp>
      <p:sp>
        <p:nvSpPr>
          <p:cNvPr id="31760" name="Line 16"/>
          <p:cNvSpPr>
            <a:spLocks noChangeShapeType="1"/>
          </p:cNvSpPr>
          <p:nvPr/>
        </p:nvSpPr>
        <p:spPr bwMode="auto">
          <a:xfrm flipH="1">
            <a:off x="1295400" y="2119313"/>
            <a:ext cx="3505200" cy="0"/>
          </a:xfrm>
          <a:prstGeom prst="line">
            <a:avLst/>
          </a:prstGeom>
          <a:noFill/>
          <a:ln w="9525" cap="rnd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31761" name="Line 17"/>
          <p:cNvSpPr>
            <a:spLocks noChangeShapeType="1"/>
          </p:cNvSpPr>
          <p:nvPr/>
        </p:nvSpPr>
        <p:spPr bwMode="auto">
          <a:xfrm>
            <a:off x="1295400" y="1128713"/>
            <a:ext cx="0" cy="2133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31762" name="Text Box 18"/>
          <p:cNvSpPr txBox="1">
            <a:spLocks noChangeArrowheads="1"/>
          </p:cNvSpPr>
          <p:nvPr/>
        </p:nvSpPr>
        <p:spPr bwMode="auto">
          <a:xfrm>
            <a:off x="914400" y="1890713"/>
            <a:ext cx="381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s-MX" sz="2400"/>
              <a:t>0</a:t>
            </a:r>
            <a:endParaRPr lang="en-US" sz="2400"/>
          </a:p>
        </p:txBody>
      </p:sp>
      <p:sp>
        <p:nvSpPr>
          <p:cNvPr id="31763" name="Text Box 19"/>
          <p:cNvSpPr txBox="1">
            <a:spLocks noChangeArrowheads="1"/>
          </p:cNvSpPr>
          <p:nvPr/>
        </p:nvSpPr>
        <p:spPr bwMode="auto">
          <a:xfrm>
            <a:off x="914400" y="1128713"/>
            <a:ext cx="381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s-MX" sz="2400"/>
              <a:t>+</a:t>
            </a:r>
            <a:endParaRPr lang="en-US" sz="2400"/>
          </a:p>
        </p:txBody>
      </p:sp>
      <p:sp>
        <p:nvSpPr>
          <p:cNvPr id="31764" name="Text Box 20"/>
          <p:cNvSpPr txBox="1">
            <a:spLocks noChangeArrowheads="1"/>
          </p:cNvSpPr>
          <p:nvPr/>
        </p:nvSpPr>
        <p:spPr bwMode="auto">
          <a:xfrm>
            <a:off x="985838" y="2690813"/>
            <a:ext cx="381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s-MX" sz="2400"/>
              <a:t>-</a:t>
            </a:r>
            <a:endParaRPr lang="en-US" sz="2400"/>
          </a:p>
        </p:txBody>
      </p:sp>
      <p:sp>
        <p:nvSpPr>
          <p:cNvPr id="31765" name="Text Box 21"/>
          <p:cNvSpPr txBox="1">
            <a:spLocks noChangeArrowheads="1"/>
          </p:cNvSpPr>
          <p:nvPr/>
        </p:nvSpPr>
        <p:spPr bwMode="auto">
          <a:xfrm>
            <a:off x="457200" y="1814513"/>
            <a:ext cx="381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s-MX" sz="2400"/>
              <a:t>U</a:t>
            </a:r>
            <a:endParaRPr lang="en-US" sz="2400"/>
          </a:p>
        </p:txBody>
      </p:sp>
      <p:sp>
        <p:nvSpPr>
          <p:cNvPr id="31766" name="Text Box 22"/>
          <p:cNvSpPr txBox="1">
            <a:spLocks noChangeArrowheads="1"/>
          </p:cNvSpPr>
          <p:nvPr/>
        </p:nvSpPr>
        <p:spPr bwMode="auto">
          <a:xfrm>
            <a:off x="179388" y="4543425"/>
            <a:ext cx="8050212" cy="3231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ts val="1800"/>
              </a:lnSpc>
              <a:spcBef>
                <a:spcPct val="50000"/>
              </a:spcBef>
            </a:pPr>
            <a:r>
              <a:rPr lang="es-ES" dirty="0"/>
              <a:t>En esta ecuación </a:t>
            </a:r>
            <a:r>
              <a:rPr lang="es-ES" i="1" dirty="0">
                <a:sym typeface="Symbol" pitchFamily="18" charset="2"/>
              </a:rPr>
              <a:t></a:t>
            </a:r>
            <a:r>
              <a:rPr lang="es-ES" dirty="0"/>
              <a:t> es el espesor de la membrana</a:t>
            </a:r>
            <a:r>
              <a:rPr lang="es-ES" dirty="0" smtClean="0"/>
              <a:t>.</a:t>
            </a:r>
            <a:endParaRPr lang="es-ES" dirty="0"/>
          </a:p>
        </p:txBody>
      </p:sp>
      <p:sp>
        <p:nvSpPr>
          <p:cNvPr id="31767" name="Line 23"/>
          <p:cNvSpPr>
            <a:spLocks noChangeShapeType="1"/>
          </p:cNvSpPr>
          <p:nvPr/>
        </p:nvSpPr>
        <p:spPr bwMode="auto">
          <a:xfrm>
            <a:off x="3132138" y="1585913"/>
            <a:ext cx="21256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s-ES"/>
          </a:p>
        </p:txBody>
      </p:sp>
      <p:sp>
        <p:nvSpPr>
          <p:cNvPr id="31768" name="Text Box 24"/>
          <p:cNvSpPr txBox="1">
            <a:spLocks noChangeArrowheads="1"/>
          </p:cNvSpPr>
          <p:nvPr/>
        </p:nvSpPr>
        <p:spPr bwMode="auto">
          <a:xfrm>
            <a:off x="5257800" y="1357313"/>
            <a:ext cx="4841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s-ES" sz="2400">
                <a:latin typeface="Times New Roman" pitchFamily="18" charset="0"/>
              </a:rPr>
              <a:t>J</a:t>
            </a:r>
          </a:p>
        </p:txBody>
      </p:sp>
      <p:graphicFrame>
        <p:nvGraphicFramePr>
          <p:cNvPr id="3" name="2 Objeto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78361983"/>
              </p:ext>
            </p:extLst>
          </p:nvPr>
        </p:nvGraphicFramePr>
        <p:xfrm>
          <a:off x="2200275" y="4866590"/>
          <a:ext cx="3733800" cy="660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911" name="Ecuación" r:id="rId6" imgW="1295400" imgH="228600" progId="Equation.3">
                  <p:embed/>
                </p:oleObj>
              </mc:Choice>
              <mc:Fallback>
                <p:oleObj name="Ecuación" r:id="rId6" imgW="1295400" imgH="228600" progId="Equation.3">
                  <p:embed/>
                  <p:pic>
                    <p:nvPicPr>
                      <p:cNvPr id="0" name="Picture 14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00275" y="4866590"/>
                        <a:ext cx="3733800" cy="660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3 Objeto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31669141"/>
              </p:ext>
            </p:extLst>
          </p:nvPr>
        </p:nvGraphicFramePr>
        <p:xfrm>
          <a:off x="1992313" y="5410200"/>
          <a:ext cx="4319587" cy="1246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912" name="Ecuación" r:id="rId8" imgW="1498320" imgH="431640" progId="Equation.3">
                  <p:embed/>
                </p:oleObj>
              </mc:Choice>
              <mc:Fallback>
                <p:oleObj name="Ecuación" r:id="rId8" imgW="1498320" imgH="431640" progId="Equation.3">
                  <p:embed/>
                  <p:pic>
                    <p:nvPicPr>
                      <p:cNvPr id="0" name="Picture 14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92313" y="5410200"/>
                        <a:ext cx="4319587" cy="12461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9094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04666205"/>
              </p:ext>
            </p:extLst>
          </p:nvPr>
        </p:nvGraphicFramePr>
        <p:xfrm>
          <a:off x="1116013" y="2060575"/>
          <a:ext cx="5235575" cy="1109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369" name="Ecuación" r:id="rId4" imgW="2044700" imgH="431800" progId="Equation.3">
                  <p:embed/>
                </p:oleObj>
              </mc:Choice>
              <mc:Fallback>
                <p:oleObj name="Ecuación" r:id="rId4" imgW="2044700" imgH="431800" progId="Equation.3">
                  <p:embed/>
                  <p:pic>
                    <p:nvPicPr>
                      <p:cNvPr id="0" name="Picture 57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16013" y="2060575"/>
                        <a:ext cx="5235575" cy="11096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9095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63697047"/>
              </p:ext>
            </p:extLst>
          </p:nvPr>
        </p:nvGraphicFramePr>
        <p:xfrm>
          <a:off x="1093788" y="3352800"/>
          <a:ext cx="3706812" cy="1174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370" name="Ecuación" r:id="rId6" imgW="1396394" imgH="444307" progId="Equation.3">
                  <p:embed/>
                </p:oleObj>
              </mc:Choice>
              <mc:Fallback>
                <p:oleObj name="Ecuación" r:id="rId6" imgW="1396394" imgH="444307" progId="Equation.3">
                  <p:embed/>
                  <p:pic>
                    <p:nvPicPr>
                      <p:cNvPr id="0" name="Picture 57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93788" y="3352800"/>
                        <a:ext cx="3706812" cy="1174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9101" name="Text Box 13"/>
          <p:cNvSpPr txBox="1">
            <a:spLocks noChangeArrowheads="1"/>
          </p:cNvSpPr>
          <p:nvPr/>
        </p:nvSpPr>
        <p:spPr bwMode="auto">
          <a:xfrm>
            <a:off x="231775" y="1676400"/>
            <a:ext cx="350996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s-MX" dirty="0"/>
              <a:t>Integro desde </a:t>
            </a:r>
            <a:r>
              <a:rPr lang="es-MX" i="1" dirty="0"/>
              <a:t>x</a:t>
            </a:r>
            <a:r>
              <a:rPr lang="es-MX" dirty="0"/>
              <a:t> = 0 hasta </a:t>
            </a:r>
            <a:r>
              <a:rPr lang="es-MX" i="1" dirty="0"/>
              <a:t>x</a:t>
            </a:r>
            <a:r>
              <a:rPr lang="es-MX" dirty="0"/>
              <a:t> = </a:t>
            </a:r>
            <a:r>
              <a:rPr lang="es-MX" dirty="0">
                <a:sym typeface="Symbol" pitchFamily="18" charset="2"/>
              </a:rPr>
              <a:t></a:t>
            </a:r>
            <a:r>
              <a:rPr lang="es-MX" dirty="0"/>
              <a:t> . </a:t>
            </a:r>
            <a:endParaRPr lang="es-ES" dirty="0"/>
          </a:p>
        </p:txBody>
      </p:sp>
      <p:graphicFrame>
        <p:nvGraphicFramePr>
          <p:cNvPr id="2" name="1 Objeto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54786501"/>
              </p:ext>
            </p:extLst>
          </p:nvPr>
        </p:nvGraphicFramePr>
        <p:xfrm>
          <a:off x="1581944" y="304800"/>
          <a:ext cx="4319587" cy="1246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371" name="Ecuación" r:id="rId8" imgW="1497950" imgH="431613" progId="Equation.3">
                  <p:embed/>
                </p:oleObj>
              </mc:Choice>
              <mc:Fallback>
                <p:oleObj name="Ecuación" r:id="rId8" imgW="1497950" imgH="431613" progId="Equation.3">
                  <p:embed/>
                  <p:pic>
                    <p:nvPicPr>
                      <p:cNvPr id="0" name="Picture 57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1944" y="304800"/>
                        <a:ext cx="4319587" cy="12461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9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10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0600" name="Object 8"/>
          <p:cNvGraphicFramePr>
            <a:graphicFrameLocks noChangeAspect="1"/>
          </p:cNvGraphicFramePr>
          <p:nvPr/>
        </p:nvGraphicFramePr>
        <p:xfrm>
          <a:off x="1828800" y="3429000"/>
          <a:ext cx="5486400" cy="1120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127" name="Ecuación" r:id="rId4" imgW="2108200" imgH="431800" progId="Equation.3">
                  <p:embed/>
                </p:oleObj>
              </mc:Choice>
              <mc:Fallback>
                <p:oleObj name="Ecuación" r:id="rId4" imgW="2108200" imgH="431800" progId="Equation.3">
                  <p:embed/>
                  <p:pic>
                    <p:nvPicPr>
                      <p:cNvPr id="0" name="Picture 30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28800" y="3429000"/>
                        <a:ext cx="5486400" cy="11207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0601" name="Object 9"/>
          <p:cNvGraphicFramePr>
            <a:graphicFrameLocks noChangeAspect="1"/>
          </p:cNvGraphicFramePr>
          <p:nvPr/>
        </p:nvGraphicFramePr>
        <p:xfrm>
          <a:off x="1884363" y="4800600"/>
          <a:ext cx="4294187" cy="1258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128" name="Ecuación" r:id="rId6" imgW="1511300" imgH="444500" progId="Equation.3">
                  <p:embed/>
                </p:oleObj>
              </mc:Choice>
              <mc:Fallback>
                <p:oleObj name="Ecuación" r:id="rId6" imgW="1511300" imgH="444500" progId="Equation.3">
                  <p:embed/>
                  <p:pic>
                    <p:nvPicPr>
                      <p:cNvPr id="0" name="Picture 30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84363" y="4800600"/>
                        <a:ext cx="4294187" cy="12588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796" name="Object 15"/>
          <p:cNvGraphicFramePr>
            <a:graphicFrameLocks noChangeAspect="1"/>
          </p:cNvGraphicFramePr>
          <p:nvPr/>
        </p:nvGraphicFramePr>
        <p:xfrm>
          <a:off x="2314575" y="304800"/>
          <a:ext cx="3705225" cy="1174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129" name="Ecuación" r:id="rId8" imgW="1396394" imgH="444307" progId="Equation.3">
                  <p:embed/>
                </p:oleObj>
              </mc:Choice>
              <mc:Fallback>
                <p:oleObj name="Ecuación" r:id="rId8" imgW="1396394" imgH="444307" progId="Equation.3">
                  <p:embed/>
                  <p:pic>
                    <p:nvPicPr>
                      <p:cNvPr id="0" name="Picture 3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14575" y="304800"/>
                        <a:ext cx="3705225" cy="1174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3797" name="Text Box 16"/>
          <p:cNvSpPr txBox="1">
            <a:spLocks noChangeArrowheads="1"/>
          </p:cNvSpPr>
          <p:nvPr/>
        </p:nvSpPr>
        <p:spPr bwMode="auto">
          <a:xfrm>
            <a:off x="304800" y="1600200"/>
            <a:ext cx="8050213" cy="16619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ts val="1800"/>
              </a:lnSpc>
              <a:spcBef>
                <a:spcPct val="50000"/>
              </a:spcBef>
            </a:pPr>
            <a:r>
              <a:rPr lang="es-ES" dirty="0"/>
              <a:t>Estamos integrando la  ecuación de </a:t>
            </a:r>
            <a:r>
              <a:rPr lang="es-ES" dirty="0" err="1"/>
              <a:t>Nernst</a:t>
            </a:r>
            <a:r>
              <a:rPr lang="es-ES" dirty="0"/>
              <a:t>-Planck entre los bordes </a:t>
            </a:r>
            <a:r>
              <a:rPr lang="es-ES" dirty="0" smtClean="0"/>
              <a:t>internos y externos de </a:t>
            </a:r>
            <a:r>
              <a:rPr lang="es-ES" dirty="0"/>
              <a:t>la membrana.</a:t>
            </a:r>
          </a:p>
          <a:p>
            <a:pPr eaLnBrk="0" hangingPunct="0">
              <a:lnSpc>
                <a:spcPts val="1800"/>
              </a:lnSpc>
              <a:spcBef>
                <a:spcPct val="50000"/>
              </a:spcBef>
            </a:pPr>
            <a:r>
              <a:rPr lang="es-ES" dirty="0"/>
              <a:t>Condiciones de borde:</a:t>
            </a:r>
          </a:p>
          <a:p>
            <a:pPr eaLnBrk="0" hangingPunct="0">
              <a:lnSpc>
                <a:spcPts val="1800"/>
              </a:lnSpc>
              <a:spcBef>
                <a:spcPct val="50000"/>
              </a:spcBef>
            </a:pPr>
            <a:r>
              <a:rPr lang="es-ES" dirty="0" smtClean="0">
                <a:sym typeface="Symbol" pitchFamily="18" charset="2"/>
              </a:rPr>
              <a:t>Borde </a:t>
            </a:r>
            <a:r>
              <a:rPr lang="es-ES" dirty="0">
                <a:sym typeface="Symbol" pitchFamily="18" charset="2"/>
              </a:rPr>
              <a:t>Extracelular </a:t>
            </a:r>
            <a:r>
              <a:rPr lang="es-ES" i="1" dirty="0">
                <a:sym typeface="Symbol" pitchFamily="18" charset="2"/>
              </a:rPr>
              <a:t>x</a:t>
            </a:r>
            <a:r>
              <a:rPr lang="es-ES" dirty="0">
                <a:sym typeface="Symbol" pitchFamily="18" charset="2"/>
              </a:rPr>
              <a:t> = , </a:t>
            </a:r>
            <a:r>
              <a:rPr lang="es-ES" i="1" dirty="0">
                <a:sym typeface="Symbol" pitchFamily="18" charset="2"/>
              </a:rPr>
              <a:t>c()</a:t>
            </a:r>
            <a:r>
              <a:rPr lang="es-ES" dirty="0">
                <a:sym typeface="Symbol" pitchFamily="18" charset="2"/>
              </a:rPr>
              <a:t> = </a:t>
            </a:r>
            <a:r>
              <a:rPr lang="es-ES" i="1" dirty="0">
                <a:sym typeface="Symbol" pitchFamily="18" charset="2"/>
              </a:rPr>
              <a:t>c</a:t>
            </a:r>
            <a:r>
              <a:rPr lang="en-US" i="1" dirty="0">
                <a:sym typeface="Symbol" pitchFamily="18" charset="2"/>
              </a:rPr>
              <a:t>’</a:t>
            </a:r>
            <a:r>
              <a:rPr lang="en-US" i="1" baseline="-25000" dirty="0" err="1">
                <a:sym typeface="Symbol" pitchFamily="18" charset="2"/>
              </a:rPr>
              <a:t>ext</a:t>
            </a:r>
            <a:r>
              <a:rPr lang="en-US" dirty="0">
                <a:sym typeface="Symbol" pitchFamily="18" charset="2"/>
              </a:rPr>
              <a:t>, </a:t>
            </a:r>
            <a:r>
              <a:rPr lang="en-US" i="1" dirty="0">
                <a:sym typeface="Symbol" pitchFamily="18" charset="2"/>
              </a:rPr>
              <a:t>U()</a:t>
            </a:r>
            <a:r>
              <a:rPr lang="en-US" dirty="0">
                <a:sym typeface="Symbol" pitchFamily="18" charset="2"/>
              </a:rPr>
              <a:t> </a:t>
            </a:r>
            <a:r>
              <a:rPr lang="es-MX" dirty="0">
                <a:sym typeface="Symbol" pitchFamily="18" charset="2"/>
              </a:rPr>
              <a:t>= </a:t>
            </a:r>
            <a:r>
              <a:rPr lang="es-MX" dirty="0" smtClean="0">
                <a:sym typeface="Symbol" pitchFamily="18" charset="2"/>
              </a:rPr>
              <a:t>0</a:t>
            </a:r>
          </a:p>
          <a:p>
            <a:pPr eaLnBrk="0" hangingPunct="0">
              <a:lnSpc>
                <a:spcPts val="1800"/>
              </a:lnSpc>
              <a:spcBef>
                <a:spcPct val="50000"/>
              </a:spcBef>
            </a:pPr>
            <a:r>
              <a:rPr lang="es-ES" dirty="0"/>
              <a:t>Borde Intracelular </a:t>
            </a:r>
            <a:r>
              <a:rPr lang="es-ES" i="1" dirty="0"/>
              <a:t>x</a:t>
            </a:r>
            <a:r>
              <a:rPr lang="es-ES" dirty="0"/>
              <a:t> = 0, </a:t>
            </a:r>
            <a:r>
              <a:rPr lang="es-ES" i="1" dirty="0"/>
              <a:t>c(0)</a:t>
            </a:r>
            <a:r>
              <a:rPr lang="es-ES" dirty="0"/>
              <a:t> = </a:t>
            </a:r>
            <a:r>
              <a:rPr lang="es-ES" i="1" dirty="0"/>
              <a:t>c</a:t>
            </a:r>
            <a:r>
              <a:rPr lang="en-US" i="1" dirty="0"/>
              <a:t>’</a:t>
            </a:r>
            <a:r>
              <a:rPr lang="en-US" i="1" baseline="-25000" dirty="0" err="1"/>
              <a:t>int</a:t>
            </a:r>
            <a:r>
              <a:rPr lang="en-US" dirty="0"/>
              <a:t>, </a:t>
            </a:r>
            <a:r>
              <a:rPr lang="en-US" i="1" dirty="0"/>
              <a:t>U(0)</a:t>
            </a:r>
            <a:r>
              <a:rPr lang="en-US" dirty="0"/>
              <a:t> </a:t>
            </a:r>
            <a:r>
              <a:rPr lang="es-MX" dirty="0"/>
              <a:t>=</a:t>
            </a:r>
            <a:r>
              <a:rPr lang="en-US" dirty="0"/>
              <a:t> </a:t>
            </a:r>
            <a:r>
              <a:rPr lang="en-US" i="1" dirty="0" smtClean="0"/>
              <a:t>U</a:t>
            </a:r>
            <a:r>
              <a:rPr lang="en-US" i="1" baseline="-25000" dirty="0" smtClean="0"/>
              <a:t>m</a:t>
            </a:r>
            <a:endParaRPr lang="es-ES" i="1" baseline="-25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0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0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iseño predeterminado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ema d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4299</TotalTime>
  <Words>504</Words>
  <Application>Microsoft Office PowerPoint</Application>
  <PresentationFormat>Presentación en pantalla (4:3)</PresentationFormat>
  <Paragraphs>82</Paragraphs>
  <Slides>17</Slides>
  <Notes>13</Notes>
  <HiddenSlides>0</HiddenSlides>
  <MMClips>0</MMClips>
  <ScaleCrop>false</ScaleCrop>
  <HeadingPairs>
    <vt:vector size="6" baseType="variant">
      <vt:variant>
        <vt:lpstr>Tema</vt:lpstr>
      </vt:variant>
      <vt:variant>
        <vt:i4>1</vt:i4>
      </vt:variant>
      <vt:variant>
        <vt:lpstr>Servidores OLE incrustados</vt:lpstr>
      </vt:variant>
      <vt:variant>
        <vt:i4>1</vt:i4>
      </vt:variant>
      <vt:variant>
        <vt:lpstr>Títulos de diapositiva</vt:lpstr>
      </vt:variant>
      <vt:variant>
        <vt:i4>17</vt:i4>
      </vt:variant>
    </vt:vector>
  </HeadingPairs>
  <TitlesOfParts>
    <vt:vector size="19" baseType="lpstr">
      <vt:lpstr>Diseño predeterminado</vt:lpstr>
      <vt:lpstr>Ecuación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>Universidad de Chile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Dr. Osvaldo Alvarez</dc:creator>
  <cp:lastModifiedBy>oalvarez</cp:lastModifiedBy>
  <cp:revision>402</cp:revision>
  <dcterms:created xsi:type="dcterms:W3CDTF">2007-09-28T14:40:49Z</dcterms:created>
  <dcterms:modified xsi:type="dcterms:W3CDTF">2012-03-30T22:07:27Z</dcterms:modified>
</cp:coreProperties>
</file>