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7"/>
  </p:notesMasterIdLst>
  <p:sldIdLst>
    <p:sldId id="256" r:id="rId2"/>
    <p:sldId id="257" r:id="rId3"/>
    <p:sldId id="276" r:id="rId4"/>
    <p:sldId id="258" r:id="rId5"/>
    <p:sldId id="277" r:id="rId6"/>
    <p:sldId id="278" r:id="rId7"/>
    <p:sldId id="280" r:id="rId8"/>
    <p:sldId id="282" r:id="rId9"/>
    <p:sldId id="259" r:id="rId10"/>
    <p:sldId id="260" r:id="rId11"/>
    <p:sldId id="261" r:id="rId12"/>
    <p:sldId id="262" r:id="rId13"/>
    <p:sldId id="263" r:id="rId14"/>
    <p:sldId id="264" r:id="rId15"/>
    <p:sldId id="266" r:id="rId16"/>
    <p:sldId id="265" r:id="rId17"/>
    <p:sldId id="285" r:id="rId18"/>
    <p:sldId id="283" r:id="rId19"/>
    <p:sldId id="292" r:id="rId20"/>
    <p:sldId id="290" r:id="rId21"/>
    <p:sldId id="293" r:id="rId22"/>
    <p:sldId id="294" r:id="rId23"/>
    <p:sldId id="295" r:id="rId24"/>
    <p:sldId id="296" r:id="rId25"/>
    <p:sldId id="297" r:id="rId26"/>
  </p:sldIdLst>
  <p:sldSz cx="9144000" cy="5143500" type="screen16x9"/>
  <p:notesSz cx="6858000" cy="9144000"/>
  <p:embeddedFontLst>
    <p:embeddedFont>
      <p:font typeface="Lato" charset="0"/>
      <p:regular r:id="rId28"/>
      <p:bold r:id="rId29"/>
      <p:italic r:id="rId30"/>
      <p:boldItalic r:id="rId31"/>
    </p:embeddedFont>
    <p:embeddedFont>
      <p:font typeface="Raleway" charset="0"/>
      <p:regular r:id="rId32"/>
      <p:bold r:id="rId33"/>
      <p:italic r:id="rId34"/>
      <p:boldItalic r:id="rId3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4660"/>
  </p:normalViewPr>
  <p:slideViewPr>
    <p:cSldViewPr snapToGrid="0">
      <p:cViewPr>
        <p:scale>
          <a:sx n="55" d="100"/>
          <a:sy n="55" d="100"/>
        </p:scale>
        <p:origin x="-1734" y="-59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6.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5.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3.fntdata"/><Relationship Id="rId35"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18767389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0014dab99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0014dab99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0014dab99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0014dab99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e707578ee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e707578ee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0014dab99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0014dab99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4200"/>
              <a:buNone/>
              <a:defRPr sz="4200">
                <a:solidFill>
                  <a:schemeClr val="dk2"/>
                </a:solidFill>
              </a:defRPr>
            </a:lvl1pPr>
            <a:lvl2pPr lvl="1">
              <a:spcBef>
                <a:spcPts val="0"/>
              </a:spcBef>
              <a:spcAft>
                <a:spcPts val="0"/>
              </a:spcAft>
              <a:buClr>
                <a:schemeClr val="dk2"/>
              </a:buClr>
              <a:buSzPts val="4200"/>
              <a:buNone/>
              <a:defRPr sz="4200">
                <a:solidFill>
                  <a:schemeClr val="dk2"/>
                </a:solidFill>
              </a:defRPr>
            </a:lvl2pPr>
            <a:lvl3pPr lvl="2">
              <a:spcBef>
                <a:spcPts val="0"/>
              </a:spcBef>
              <a:spcAft>
                <a:spcPts val="0"/>
              </a:spcAft>
              <a:buClr>
                <a:schemeClr val="dk2"/>
              </a:buClr>
              <a:buSzPts val="4200"/>
              <a:buNone/>
              <a:defRPr sz="4200">
                <a:solidFill>
                  <a:schemeClr val="dk2"/>
                </a:solidFill>
              </a:defRPr>
            </a:lvl3pPr>
            <a:lvl4pPr lvl="3">
              <a:spcBef>
                <a:spcPts val="0"/>
              </a:spcBef>
              <a:spcAft>
                <a:spcPts val="0"/>
              </a:spcAft>
              <a:buClr>
                <a:schemeClr val="dk2"/>
              </a:buClr>
              <a:buSzPts val="4200"/>
              <a:buNone/>
              <a:defRPr sz="4200">
                <a:solidFill>
                  <a:schemeClr val="dk2"/>
                </a:solidFill>
              </a:defRPr>
            </a:lvl4pPr>
            <a:lvl5pPr lvl="4">
              <a:spcBef>
                <a:spcPts val="0"/>
              </a:spcBef>
              <a:spcAft>
                <a:spcPts val="0"/>
              </a:spcAft>
              <a:buClr>
                <a:schemeClr val="dk2"/>
              </a:buClr>
              <a:buSzPts val="4200"/>
              <a:buNone/>
              <a:defRPr sz="4200">
                <a:solidFill>
                  <a:schemeClr val="dk2"/>
                </a:solidFill>
              </a:defRPr>
            </a:lvl5pPr>
            <a:lvl6pPr lvl="5">
              <a:spcBef>
                <a:spcPts val="0"/>
              </a:spcBef>
              <a:spcAft>
                <a:spcPts val="0"/>
              </a:spcAft>
              <a:buClr>
                <a:schemeClr val="dk2"/>
              </a:buClr>
              <a:buSzPts val="4200"/>
              <a:buNone/>
              <a:defRPr sz="4200">
                <a:solidFill>
                  <a:schemeClr val="dk2"/>
                </a:solidFill>
              </a:defRPr>
            </a:lvl6pPr>
            <a:lvl7pPr lvl="6">
              <a:spcBef>
                <a:spcPts val="0"/>
              </a:spcBef>
              <a:spcAft>
                <a:spcPts val="0"/>
              </a:spcAft>
              <a:buClr>
                <a:schemeClr val="dk2"/>
              </a:buClr>
              <a:buSzPts val="4200"/>
              <a:buNone/>
              <a:defRPr sz="4200">
                <a:solidFill>
                  <a:schemeClr val="dk2"/>
                </a:solidFill>
              </a:defRPr>
            </a:lvl7pPr>
            <a:lvl8pPr lvl="7">
              <a:spcBef>
                <a:spcPts val="0"/>
              </a:spcBef>
              <a:spcAft>
                <a:spcPts val="0"/>
              </a:spcAft>
              <a:buClr>
                <a:schemeClr val="dk2"/>
              </a:buClr>
              <a:buSzPts val="4200"/>
              <a:buNone/>
              <a:defRPr sz="4200">
                <a:solidFill>
                  <a:schemeClr val="dk2"/>
                </a:solidFill>
              </a:defRPr>
            </a:lvl8pPr>
            <a:lvl9pPr lvl="8">
              <a:spcBef>
                <a:spcPts val="0"/>
              </a:spcBef>
              <a:spcAft>
                <a:spcPts val="0"/>
              </a:spcAft>
              <a:buClr>
                <a:schemeClr val="dk2"/>
              </a:buClr>
              <a:buSzPts val="4200"/>
              <a:buNone/>
              <a:defRPr sz="4200">
                <a:solidFill>
                  <a:schemeClr val="dk2"/>
                </a:solidFill>
              </a:defRPr>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1600"/>
              </a:spcBef>
              <a:spcAft>
                <a:spcPts val="0"/>
              </a:spcAft>
              <a:buClr>
                <a:schemeClr val="lt1"/>
              </a:buClr>
              <a:buSzPts val="1100"/>
              <a:buChar char="○"/>
              <a:defRPr>
                <a:solidFill>
                  <a:schemeClr val="lt1"/>
                </a:solidFill>
              </a:defRPr>
            </a:lvl2pPr>
            <a:lvl3pPr marL="1371600" lvl="2" indent="-298450">
              <a:spcBef>
                <a:spcPts val="1600"/>
              </a:spcBef>
              <a:spcAft>
                <a:spcPts val="0"/>
              </a:spcAft>
              <a:buClr>
                <a:schemeClr val="lt1"/>
              </a:buClr>
              <a:buSzPts val="1100"/>
              <a:buChar char="■"/>
              <a:defRPr>
                <a:solidFill>
                  <a:schemeClr val="lt1"/>
                </a:solidFill>
              </a:defRPr>
            </a:lvl3pPr>
            <a:lvl4pPr marL="1828800" lvl="3" indent="-298450">
              <a:spcBef>
                <a:spcPts val="1600"/>
              </a:spcBef>
              <a:spcAft>
                <a:spcPts val="0"/>
              </a:spcAft>
              <a:buClr>
                <a:schemeClr val="lt1"/>
              </a:buClr>
              <a:buSzPts val="1100"/>
              <a:buChar char="●"/>
              <a:defRPr>
                <a:solidFill>
                  <a:schemeClr val="lt1"/>
                </a:solidFill>
              </a:defRPr>
            </a:lvl4pPr>
            <a:lvl5pPr marL="2286000" lvl="4" indent="-298450">
              <a:spcBef>
                <a:spcPts val="1600"/>
              </a:spcBef>
              <a:spcAft>
                <a:spcPts val="0"/>
              </a:spcAft>
              <a:buClr>
                <a:schemeClr val="lt1"/>
              </a:buClr>
              <a:buSzPts val="1100"/>
              <a:buChar char="○"/>
              <a:defRPr>
                <a:solidFill>
                  <a:schemeClr val="lt1"/>
                </a:solidFill>
              </a:defRPr>
            </a:lvl5pPr>
            <a:lvl6pPr marL="2743200" lvl="5" indent="-298450">
              <a:spcBef>
                <a:spcPts val="1600"/>
              </a:spcBef>
              <a:spcAft>
                <a:spcPts val="0"/>
              </a:spcAft>
              <a:buClr>
                <a:schemeClr val="lt1"/>
              </a:buClr>
              <a:buSzPts val="1100"/>
              <a:buChar char="■"/>
              <a:defRPr>
                <a:solidFill>
                  <a:schemeClr val="lt1"/>
                </a:solidFill>
              </a:defRPr>
            </a:lvl6pPr>
            <a:lvl7pPr marL="3200400" lvl="6" indent="-298450">
              <a:spcBef>
                <a:spcPts val="1600"/>
              </a:spcBef>
              <a:spcAft>
                <a:spcPts val="0"/>
              </a:spcAft>
              <a:buClr>
                <a:schemeClr val="lt1"/>
              </a:buClr>
              <a:buSzPts val="1100"/>
              <a:buChar char="●"/>
              <a:defRPr>
                <a:solidFill>
                  <a:schemeClr val="lt1"/>
                </a:solidFill>
              </a:defRPr>
            </a:lvl7pPr>
            <a:lvl8pPr marL="3657600" lvl="7" indent="-298450">
              <a:spcBef>
                <a:spcPts val="1600"/>
              </a:spcBef>
              <a:spcAft>
                <a:spcPts val="0"/>
              </a:spcAft>
              <a:buClr>
                <a:schemeClr val="lt1"/>
              </a:buClr>
              <a:buSzPts val="1100"/>
              <a:buChar char="○"/>
              <a:defRPr>
                <a:solidFill>
                  <a:schemeClr val="lt1"/>
                </a:solidFill>
              </a:defRPr>
            </a:lvl8pPr>
            <a:lvl9pPr marL="4114800" lvl="8" indent="-298450">
              <a:spcBef>
                <a:spcPts val="1600"/>
              </a:spcBef>
              <a:spcAft>
                <a:spcPts val="160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SzPts val="2800"/>
              <a:buFont typeface="Raleway"/>
              <a:buNone/>
              <a:defRPr sz="2800" b="1">
                <a:latin typeface="Raleway"/>
                <a:ea typeface="Raleway"/>
                <a:cs typeface="Raleway"/>
                <a:sym typeface="Raleway"/>
              </a:defRPr>
            </a:lvl1pPr>
            <a:lvl2pPr lvl="1">
              <a:spcBef>
                <a:spcPts val="0"/>
              </a:spcBef>
              <a:spcAft>
                <a:spcPts val="0"/>
              </a:spcAft>
              <a:buSzPts val="2800"/>
              <a:buFont typeface="Raleway"/>
              <a:buNone/>
              <a:defRPr sz="2800" b="1">
                <a:latin typeface="Raleway"/>
                <a:ea typeface="Raleway"/>
                <a:cs typeface="Raleway"/>
                <a:sym typeface="Raleway"/>
              </a:defRPr>
            </a:lvl2pPr>
            <a:lvl3pPr lvl="2">
              <a:spcBef>
                <a:spcPts val="0"/>
              </a:spcBef>
              <a:spcAft>
                <a:spcPts val="0"/>
              </a:spcAft>
              <a:buSzPts val="2800"/>
              <a:buFont typeface="Raleway"/>
              <a:buNone/>
              <a:defRPr sz="2800" b="1">
                <a:latin typeface="Raleway"/>
                <a:ea typeface="Raleway"/>
                <a:cs typeface="Raleway"/>
                <a:sym typeface="Raleway"/>
              </a:defRPr>
            </a:lvl3pPr>
            <a:lvl4pPr lvl="3">
              <a:spcBef>
                <a:spcPts val="0"/>
              </a:spcBef>
              <a:spcAft>
                <a:spcPts val="0"/>
              </a:spcAft>
              <a:buSzPts val="2800"/>
              <a:buFont typeface="Raleway"/>
              <a:buNone/>
              <a:defRPr sz="2800" b="1">
                <a:latin typeface="Raleway"/>
                <a:ea typeface="Raleway"/>
                <a:cs typeface="Raleway"/>
                <a:sym typeface="Raleway"/>
              </a:defRPr>
            </a:lvl4pPr>
            <a:lvl5pPr lvl="4">
              <a:spcBef>
                <a:spcPts val="0"/>
              </a:spcBef>
              <a:spcAft>
                <a:spcPts val="0"/>
              </a:spcAft>
              <a:buSzPts val="2800"/>
              <a:buFont typeface="Raleway"/>
              <a:buNone/>
              <a:defRPr sz="2800" b="1">
                <a:latin typeface="Raleway"/>
                <a:ea typeface="Raleway"/>
                <a:cs typeface="Raleway"/>
                <a:sym typeface="Raleway"/>
              </a:defRPr>
            </a:lvl5pPr>
            <a:lvl6pPr lvl="5">
              <a:spcBef>
                <a:spcPts val="0"/>
              </a:spcBef>
              <a:spcAft>
                <a:spcPts val="0"/>
              </a:spcAft>
              <a:buSzPts val="2800"/>
              <a:buFont typeface="Raleway"/>
              <a:buNone/>
              <a:defRPr sz="2800" b="1">
                <a:latin typeface="Raleway"/>
                <a:ea typeface="Raleway"/>
                <a:cs typeface="Raleway"/>
                <a:sym typeface="Raleway"/>
              </a:defRPr>
            </a:lvl6pPr>
            <a:lvl7pPr lvl="6">
              <a:spcBef>
                <a:spcPts val="0"/>
              </a:spcBef>
              <a:spcAft>
                <a:spcPts val="0"/>
              </a:spcAft>
              <a:buSzPts val="2800"/>
              <a:buFont typeface="Raleway"/>
              <a:buNone/>
              <a:defRPr sz="2800" b="1">
                <a:latin typeface="Raleway"/>
                <a:ea typeface="Raleway"/>
                <a:cs typeface="Raleway"/>
                <a:sym typeface="Raleway"/>
              </a:defRPr>
            </a:lvl7pPr>
            <a:lvl8pPr lvl="7">
              <a:spcBef>
                <a:spcPts val="0"/>
              </a:spcBef>
              <a:spcAft>
                <a:spcPts val="0"/>
              </a:spcAft>
              <a:buSzPts val="2800"/>
              <a:buFont typeface="Raleway"/>
              <a:buNone/>
              <a:defRPr sz="2800" b="1">
                <a:latin typeface="Raleway"/>
                <a:ea typeface="Raleway"/>
                <a:cs typeface="Raleway"/>
                <a:sym typeface="Raleway"/>
              </a:defRPr>
            </a:lvl8pPr>
            <a:lvl9pPr lvl="8">
              <a:spcBef>
                <a:spcPts val="0"/>
              </a:spcBef>
              <a:spcAft>
                <a:spcPts val="0"/>
              </a:spcAft>
              <a:buSzPts val="2800"/>
              <a:buFont typeface="Raleway"/>
              <a:buNone/>
              <a:defRPr sz="2800" b="1">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Autofit/>
          </a:bodyPr>
          <a:lstStyle/>
          <a:p>
            <a:pPr lvl="0" algn="ctr"/>
            <a:r>
              <a:rPr lang="es-ES" dirty="0" smtClean="0"/>
              <a:t>¿Qué </a:t>
            </a:r>
            <a:r>
              <a:rPr lang="es-ES" dirty="0"/>
              <a:t>es la crítica? Un ensayo sobre la virtud de </a:t>
            </a:r>
            <a:r>
              <a:rPr lang="es-ES" dirty="0" smtClean="0"/>
              <a:t>Foucault</a:t>
            </a:r>
            <a:br>
              <a:rPr lang="es-ES" dirty="0" smtClean="0"/>
            </a:br>
            <a:r>
              <a:rPr lang="es-ES" dirty="0" smtClean="0"/>
              <a:t>(pp. 141-156)</a:t>
            </a:r>
            <a:endParaRPr dirty="0"/>
          </a:p>
        </p:txBody>
      </p:sp>
      <p:sp>
        <p:nvSpPr>
          <p:cNvPr id="87" name="Google Shape;87;p13"/>
          <p:cNvSpPr txBox="1">
            <a:spLocks noGrp="1"/>
          </p:cNvSpPr>
          <p:nvPr>
            <p:ph type="subTitle" idx="1"/>
          </p:nvPr>
        </p:nvSpPr>
        <p:spPr>
          <a:xfrm>
            <a:off x="833144" y="3552462"/>
            <a:ext cx="7688100" cy="541200"/>
          </a:xfrm>
          <a:prstGeom prst="rect">
            <a:avLst/>
          </a:prstGeom>
        </p:spPr>
        <p:txBody>
          <a:bodyPr spcFirstLastPara="1" wrap="square" lIns="91425" tIns="91425" rIns="91425" bIns="91425" anchor="t" anchorCtr="0">
            <a:noAutofit/>
          </a:bodyPr>
          <a:lstStyle/>
          <a:p>
            <a:pPr marL="0" lvl="0" indent="0" algn="ctr"/>
            <a:r>
              <a:rPr lang="es-CL" sz="2800" dirty="0">
                <a:solidFill>
                  <a:srgbClr val="002060"/>
                </a:solidFill>
              </a:rPr>
              <a:t>Judith Butler</a:t>
            </a:r>
            <a:endParaRPr sz="2800" dirty="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638356"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endParaRPr sz="2200" dirty="0"/>
          </a:p>
        </p:txBody>
      </p:sp>
      <p:sp>
        <p:nvSpPr>
          <p:cNvPr id="105" name="Google Shape;105;p16"/>
          <p:cNvSpPr txBox="1">
            <a:spLocks noGrp="1"/>
          </p:cNvSpPr>
          <p:nvPr>
            <p:ph type="body" idx="4294967295"/>
          </p:nvPr>
        </p:nvSpPr>
        <p:spPr>
          <a:xfrm>
            <a:off x="660520" y="535197"/>
            <a:ext cx="7689850" cy="4608303"/>
          </a:xfrm>
          <a:prstGeom prst="rect">
            <a:avLst/>
          </a:prstGeom>
        </p:spPr>
        <p:txBody>
          <a:bodyPr spcFirstLastPara="1" wrap="square" lIns="91425" tIns="91425" rIns="91425" bIns="91425" anchor="t" anchorCtr="0">
            <a:noAutofit/>
          </a:bodyPr>
          <a:lstStyle/>
          <a:p>
            <a:pPr marL="114300" lvl="0" indent="0">
              <a:buSzPts val="1800"/>
              <a:buNone/>
            </a:pPr>
            <a:r>
              <a:rPr lang="es-ES" sz="1800" dirty="0">
                <a:solidFill>
                  <a:srgbClr val="002060"/>
                </a:solidFill>
              </a:rPr>
              <a:t>- Crítica como perspectiva sobre las formas de conocimiento establecidas y ordenadoras no asimilada a esas formas </a:t>
            </a:r>
            <a:r>
              <a:rPr lang="es-ES" sz="1800" dirty="0" smtClean="0">
                <a:solidFill>
                  <a:srgbClr val="002060"/>
                </a:solidFill>
              </a:rPr>
              <a:t>ordenadoras</a:t>
            </a:r>
            <a:r>
              <a:rPr lang="es-ES" sz="1800" dirty="0">
                <a:solidFill>
                  <a:srgbClr val="002060"/>
                </a:solidFill>
              </a:rPr>
              <a:t> </a:t>
            </a:r>
            <a:r>
              <a:rPr lang="es-ES" sz="1800" dirty="0" smtClean="0">
                <a:solidFill>
                  <a:srgbClr val="002060"/>
                </a:solidFill>
              </a:rPr>
              <a:t>/ </a:t>
            </a:r>
            <a:r>
              <a:rPr lang="es-ES" sz="1800" dirty="0">
                <a:solidFill>
                  <a:srgbClr val="002060"/>
                </a:solidFill>
              </a:rPr>
              <a:t>Crítica como virtud: la virtud como práctica que coloca en riesgo el orden establecido.</a:t>
            </a:r>
          </a:p>
          <a:p>
            <a:pPr marL="114300" lvl="0" indent="0">
              <a:buSzPts val="1800"/>
              <a:buNone/>
            </a:pPr>
            <a:endParaRPr lang="es-ES" sz="1800" dirty="0" smtClean="0">
              <a:solidFill>
                <a:srgbClr val="080808"/>
              </a:solidFill>
            </a:endParaRPr>
          </a:p>
          <a:p>
            <a:pPr marL="114300" lvl="0" indent="0">
              <a:buSzPts val="1800"/>
              <a:buNone/>
            </a:pPr>
            <a:r>
              <a:rPr lang="es-ES" sz="1800" dirty="0" smtClean="0">
                <a:solidFill>
                  <a:srgbClr val="080808"/>
                </a:solidFill>
              </a:rPr>
              <a:t>· De </a:t>
            </a:r>
            <a:r>
              <a:rPr lang="es-ES" sz="1800" dirty="0">
                <a:solidFill>
                  <a:srgbClr val="080808"/>
                </a:solidFill>
              </a:rPr>
              <a:t>manera que </a:t>
            </a:r>
            <a:r>
              <a:rPr lang="es-ES" sz="1800" b="1" dirty="0">
                <a:solidFill>
                  <a:srgbClr val="080808"/>
                </a:solidFill>
              </a:rPr>
              <a:t>la crítica será esa perspectiva sobre las formas de conocimiento establecidas y ordenadoras que no está inmediatamente asimiladas a tal función ordenadora</a:t>
            </a:r>
            <a:r>
              <a:rPr lang="es-ES" sz="1800" dirty="0">
                <a:solidFill>
                  <a:srgbClr val="080808"/>
                </a:solidFill>
              </a:rPr>
              <a:t>. Foucault, significativamente, emparenta esta exposición del límite del campo epistemológico con la práctica de la virtud, como si la virtud fuese contraria a la regulación y al orden, </a:t>
            </a:r>
            <a:r>
              <a:rPr lang="es-ES" sz="1800" b="1" dirty="0">
                <a:solidFill>
                  <a:srgbClr val="080808"/>
                </a:solidFill>
              </a:rPr>
              <a:t>como si la virtud misma se hubiera de encontrar en el hecho de poner en riesgo el orden establecido</a:t>
            </a:r>
            <a:r>
              <a:rPr lang="es-ES" sz="1800" dirty="0">
                <a:solidFill>
                  <a:srgbClr val="080808"/>
                </a:solidFill>
              </a:rPr>
              <a:t>. No le intimida la relación que aquí se establece. Escribe, «hay algo en la crítica que tiene parentesco con la virtud». Y después afirma algo que podríamos considerar aún más sorprendente: </a:t>
            </a:r>
            <a:r>
              <a:rPr lang="es-ES" sz="1800" b="1" dirty="0">
                <a:solidFill>
                  <a:srgbClr val="080808"/>
                </a:solidFill>
              </a:rPr>
              <a:t>«esta actitud crítica [es] la virtud en general»</a:t>
            </a:r>
            <a:endParaRPr sz="1800" b="1" dirty="0">
              <a:solidFill>
                <a:srgbClr val="080808"/>
              </a:solidFill>
            </a:endParaRPr>
          </a:p>
        </p:txBody>
      </p:sp>
    </p:spTree>
    <p:extLst>
      <p:ext uri="{BB962C8B-B14F-4D97-AF65-F5344CB8AC3E}">
        <p14:creationId xmlns:p14="http://schemas.microsoft.com/office/powerpoint/2010/main" val="7977863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517585"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endParaRPr sz="2200" dirty="0"/>
          </a:p>
        </p:txBody>
      </p:sp>
      <p:sp>
        <p:nvSpPr>
          <p:cNvPr id="105" name="Google Shape;105;p16"/>
          <p:cNvSpPr txBox="1">
            <a:spLocks noGrp="1"/>
          </p:cNvSpPr>
          <p:nvPr>
            <p:ph type="body" idx="4294967295"/>
          </p:nvPr>
        </p:nvSpPr>
        <p:spPr>
          <a:xfrm>
            <a:off x="746784" y="447885"/>
            <a:ext cx="7689850" cy="4433887"/>
          </a:xfrm>
          <a:prstGeom prst="rect">
            <a:avLst/>
          </a:prstGeom>
        </p:spPr>
        <p:txBody>
          <a:bodyPr spcFirstLastPara="1" wrap="square" lIns="91425" tIns="91425" rIns="91425" bIns="91425" anchor="t" anchorCtr="0">
            <a:noAutofit/>
          </a:bodyPr>
          <a:lstStyle/>
          <a:p>
            <a:pPr marL="114300" lvl="0" indent="0">
              <a:buSzPts val="1800"/>
              <a:buNone/>
            </a:pPr>
            <a:endParaRPr lang="es-ES" sz="2000" dirty="0" smtClean="0"/>
          </a:p>
          <a:p>
            <a:pPr marL="114300" lvl="0" indent="0">
              <a:buSzPts val="1800"/>
              <a:buNone/>
            </a:pPr>
            <a:r>
              <a:rPr lang="es-ES" sz="2000" dirty="0" smtClean="0">
                <a:solidFill>
                  <a:srgbClr val="002060"/>
                </a:solidFill>
              </a:rPr>
              <a:t>- Virtud </a:t>
            </a:r>
            <a:r>
              <a:rPr lang="es-ES" sz="2000" dirty="0">
                <a:solidFill>
                  <a:srgbClr val="002060"/>
                </a:solidFill>
              </a:rPr>
              <a:t>como relación crítica con las normas preestablecidas: estilización de la moralidad</a:t>
            </a:r>
            <a:r>
              <a:rPr lang="es-ES" sz="2000" dirty="0" smtClean="0">
                <a:solidFill>
                  <a:srgbClr val="002060"/>
                </a:solidFill>
              </a:rPr>
              <a:t>.</a:t>
            </a:r>
          </a:p>
          <a:p>
            <a:pPr marL="114300" lvl="0" indent="0">
              <a:buSzPts val="1800"/>
              <a:buNone/>
            </a:pPr>
            <a:endParaRPr lang="es-ES" sz="2000" dirty="0">
              <a:solidFill>
                <a:srgbClr val="080808"/>
              </a:solidFill>
            </a:endParaRPr>
          </a:p>
          <a:p>
            <a:pPr marL="114300" indent="0">
              <a:buSzPts val="1800"/>
              <a:buNone/>
            </a:pPr>
            <a:r>
              <a:rPr lang="es-ES" sz="2000" dirty="0" smtClean="0">
                <a:solidFill>
                  <a:srgbClr val="080808"/>
                </a:solidFill>
              </a:rPr>
              <a:t>· </a:t>
            </a:r>
            <a:r>
              <a:rPr lang="es-CL" sz="2000" b="1" dirty="0">
                <a:solidFill>
                  <a:srgbClr val="080808"/>
                </a:solidFill>
              </a:rPr>
              <a:t>Y la virtud no es solamente una manera o una vía para estar de acuerdo o cumplir con normas preestablecidas. Es, más radicalmente, una relación crítica con esas normas que, para Foucault, toma la forma de una estilización específica de la moralidad.</a:t>
            </a:r>
          </a:p>
          <a:p>
            <a:pPr marL="114300" lvl="0" indent="0">
              <a:buSzPts val="1800"/>
              <a:buNone/>
            </a:pPr>
            <a:endParaRPr sz="1800" dirty="0"/>
          </a:p>
        </p:txBody>
      </p:sp>
    </p:spTree>
    <p:extLst>
      <p:ext uri="{BB962C8B-B14F-4D97-AF65-F5344CB8AC3E}">
        <p14:creationId xmlns:p14="http://schemas.microsoft.com/office/powerpoint/2010/main" val="7977863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690114"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endParaRPr sz="2200" dirty="0"/>
          </a:p>
        </p:txBody>
      </p:sp>
      <p:sp>
        <p:nvSpPr>
          <p:cNvPr id="105" name="Google Shape;105;p16"/>
          <p:cNvSpPr txBox="1">
            <a:spLocks noGrp="1"/>
          </p:cNvSpPr>
          <p:nvPr>
            <p:ph type="body" idx="4294967295"/>
          </p:nvPr>
        </p:nvSpPr>
        <p:spPr>
          <a:xfrm>
            <a:off x="746784" y="482600"/>
            <a:ext cx="7689850" cy="4660900"/>
          </a:xfrm>
          <a:prstGeom prst="rect">
            <a:avLst/>
          </a:prstGeom>
        </p:spPr>
        <p:txBody>
          <a:bodyPr spcFirstLastPara="1" wrap="square" lIns="91425" tIns="91425" rIns="91425" bIns="91425" anchor="t" anchorCtr="0">
            <a:noAutofit/>
          </a:bodyPr>
          <a:lstStyle/>
          <a:p>
            <a:pPr marL="114300" lvl="0" indent="0">
              <a:buSzPts val="1800"/>
              <a:buNone/>
            </a:pPr>
            <a:r>
              <a:rPr lang="es-ES" sz="2000" dirty="0" smtClean="0">
                <a:solidFill>
                  <a:srgbClr val="002060"/>
                </a:solidFill>
              </a:rPr>
              <a:t>- Virtud </a:t>
            </a:r>
            <a:r>
              <a:rPr lang="es-ES" sz="2000" dirty="0">
                <a:solidFill>
                  <a:srgbClr val="002060"/>
                </a:solidFill>
              </a:rPr>
              <a:t>como experiencia moral de transformación de sí desde formas de </a:t>
            </a:r>
            <a:r>
              <a:rPr lang="es-ES" sz="2000" dirty="0" smtClean="0">
                <a:solidFill>
                  <a:srgbClr val="002060"/>
                </a:solidFill>
              </a:rPr>
              <a:t>conocimientos </a:t>
            </a:r>
            <a:r>
              <a:rPr lang="es-ES" sz="2000" dirty="0">
                <a:solidFill>
                  <a:srgbClr val="002060"/>
                </a:solidFill>
              </a:rPr>
              <a:t>ajenas (</a:t>
            </a:r>
            <a:r>
              <a:rPr lang="es-ES" sz="2000" dirty="0" err="1">
                <a:solidFill>
                  <a:srgbClr val="002060"/>
                </a:solidFill>
              </a:rPr>
              <a:t>heteroautonomía</a:t>
            </a:r>
            <a:r>
              <a:rPr lang="es-ES" sz="2000" dirty="0" smtClean="0">
                <a:solidFill>
                  <a:srgbClr val="002060"/>
                </a:solidFill>
              </a:rPr>
              <a:t>).</a:t>
            </a:r>
          </a:p>
          <a:p>
            <a:pPr marL="114300" lvl="0" indent="0">
              <a:buSzPts val="1800"/>
              <a:buNone/>
            </a:pPr>
            <a:r>
              <a:rPr lang="es-ES" sz="2000" dirty="0" smtClean="0">
                <a:solidFill>
                  <a:srgbClr val="002060"/>
                </a:solidFill>
              </a:rPr>
              <a:t>- Virtud </a:t>
            </a:r>
            <a:r>
              <a:rPr lang="es-ES" sz="2000" dirty="0">
                <a:solidFill>
                  <a:srgbClr val="002060"/>
                </a:solidFill>
              </a:rPr>
              <a:t>como experiencia de no sumisión a un mandato</a:t>
            </a:r>
            <a:r>
              <a:rPr lang="es-ES" sz="2000" dirty="0" smtClean="0">
                <a:solidFill>
                  <a:srgbClr val="002060"/>
                </a:solidFill>
              </a:rPr>
              <a:t>.</a:t>
            </a:r>
          </a:p>
          <a:p>
            <a:pPr marL="114300" lvl="0" indent="0">
              <a:buSzPts val="1800"/>
              <a:buNone/>
            </a:pPr>
            <a:r>
              <a:rPr lang="es-ES" sz="2000" dirty="0" smtClean="0">
                <a:solidFill>
                  <a:srgbClr val="080808"/>
                </a:solidFill>
              </a:rPr>
              <a:t>· </a:t>
            </a:r>
            <a:r>
              <a:rPr lang="es-ES" sz="2000" dirty="0" smtClean="0">
                <a:solidFill>
                  <a:srgbClr val="080808"/>
                </a:solidFill>
              </a:rPr>
              <a:t>Del </a:t>
            </a:r>
            <a:r>
              <a:rPr lang="es-ES" sz="2000" dirty="0">
                <a:solidFill>
                  <a:srgbClr val="080808"/>
                </a:solidFill>
              </a:rPr>
              <a:t>mismo modo se preguntará más tarde sobre formas de experiencia moral que no estén rígidamente definidas por una ley jurídica, una regla o mandato al que al sujeto se le pida someterse mecánica o </a:t>
            </a:r>
            <a:r>
              <a:rPr lang="es-ES" sz="2000" dirty="0" smtClean="0">
                <a:solidFill>
                  <a:srgbClr val="080808"/>
                </a:solidFill>
              </a:rPr>
              <a:t>uniformemente </a:t>
            </a:r>
            <a:r>
              <a:rPr lang="es-ES" sz="2000" dirty="0">
                <a:solidFill>
                  <a:srgbClr val="080808"/>
                </a:solidFill>
              </a:rPr>
              <a:t>. El ensayo </a:t>
            </a:r>
            <a:r>
              <a:rPr lang="es-ES" sz="2000" dirty="0" smtClean="0">
                <a:solidFill>
                  <a:srgbClr val="080808"/>
                </a:solidFill>
              </a:rPr>
              <a:t>que escribe […] un </a:t>
            </a:r>
            <a:r>
              <a:rPr lang="es-ES" sz="2000" dirty="0">
                <a:solidFill>
                  <a:srgbClr val="080808"/>
                </a:solidFill>
              </a:rPr>
              <a:t>ejemplo de tal práctica de </a:t>
            </a:r>
            <a:r>
              <a:rPr lang="es-ES" sz="2000" b="1" dirty="0">
                <a:solidFill>
                  <a:srgbClr val="080808"/>
                </a:solidFill>
              </a:rPr>
              <a:t>«explorar lo que, en su propio pensamiento, </a:t>
            </a:r>
            <a:r>
              <a:rPr lang="es-ES" sz="2000" b="1" dirty="0" smtClean="0">
                <a:solidFill>
                  <a:srgbClr val="080808"/>
                </a:solidFill>
              </a:rPr>
              <a:t>puede ser </a:t>
            </a:r>
            <a:r>
              <a:rPr lang="es-ES" sz="2000" b="1" dirty="0">
                <a:solidFill>
                  <a:srgbClr val="080808"/>
                </a:solidFill>
              </a:rPr>
              <a:t>cambiado mediante el ejercicio [...] de un saber que le</a:t>
            </a:r>
          </a:p>
          <a:p>
            <a:pPr marL="114300" lvl="0" indent="0">
              <a:buSzPts val="1800"/>
              <a:buNone/>
            </a:pPr>
            <a:r>
              <a:rPr lang="es-ES" sz="2000" b="1" dirty="0">
                <a:solidFill>
                  <a:srgbClr val="080808"/>
                </a:solidFill>
              </a:rPr>
              <a:t>es extraño».</a:t>
            </a:r>
            <a:r>
              <a:rPr lang="es-ES" sz="2000" dirty="0">
                <a:solidFill>
                  <a:srgbClr val="080808"/>
                </a:solidFill>
              </a:rPr>
              <a:t> </a:t>
            </a:r>
            <a:r>
              <a:rPr lang="es-CL" sz="2000" dirty="0" smtClean="0">
                <a:solidFill>
                  <a:srgbClr val="080808"/>
                </a:solidFill>
              </a:rPr>
              <a:t>La </a:t>
            </a:r>
            <a:r>
              <a:rPr lang="es-CL" sz="2000" dirty="0">
                <a:solidFill>
                  <a:srgbClr val="080808"/>
                </a:solidFill>
              </a:rPr>
              <a:t>experiencia moral tiene que ver con la </a:t>
            </a:r>
            <a:r>
              <a:rPr lang="es-CL" sz="2000" dirty="0" smtClean="0">
                <a:solidFill>
                  <a:srgbClr val="080808"/>
                </a:solidFill>
              </a:rPr>
              <a:t>transformación </a:t>
            </a:r>
            <a:r>
              <a:rPr lang="es-CL" sz="2000" dirty="0">
                <a:solidFill>
                  <a:srgbClr val="080808"/>
                </a:solidFill>
              </a:rPr>
              <a:t>de sí provocada por una forma de conocimiento que es ajena al de uno mismo. </a:t>
            </a:r>
            <a:r>
              <a:rPr lang="es-CL" sz="2000" b="1" dirty="0">
                <a:solidFill>
                  <a:srgbClr val="080808"/>
                </a:solidFill>
              </a:rPr>
              <a:t>Y esta forma de experiencia moral será diferente de la sumisión a un mandato</a:t>
            </a:r>
            <a:endParaRPr sz="2000" b="1" dirty="0">
              <a:solidFill>
                <a:srgbClr val="080808"/>
              </a:solidFill>
            </a:endParaRPr>
          </a:p>
        </p:txBody>
      </p:sp>
    </p:spTree>
    <p:extLst>
      <p:ext uri="{BB962C8B-B14F-4D97-AF65-F5344CB8AC3E}">
        <p14:creationId xmlns:p14="http://schemas.microsoft.com/office/powerpoint/2010/main" val="7977863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690113"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endParaRPr sz="2200" dirty="0"/>
          </a:p>
        </p:txBody>
      </p:sp>
      <p:sp>
        <p:nvSpPr>
          <p:cNvPr id="105" name="Google Shape;105;p16"/>
          <p:cNvSpPr txBox="1">
            <a:spLocks noGrp="1"/>
          </p:cNvSpPr>
          <p:nvPr>
            <p:ph type="body" idx="4294967295"/>
          </p:nvPr>
        </p:nvSpPr>
        <p:spPr>
          <a:xfrm>
            <a:off x="453486" y="535527"/>
            <a:ext cx="8397216" cy="4449762"/>
          </a:xfrm>
          <a:prstGeom prst="rect">
            <a:avLst/>
          </a:prstGeom>
        </p:spPr>
        <p:txBody>
          <a:bodyPr spcFirstLastPara="1" wrap="square" lIns="91425" tIns="91425" rIns="91425" bIns="91425" anchor="t" anchorCtr="0">
            <a:noAutofit/>
          </a:bodyPr>
          <a:lstStyle/>
          <a:p>
            <a:pPr marL="114300" lvl="0" indent="0">
              <a:buSzPts val="1800"/>
              <a:buNone/>
            </a:pPr>
            <a:r>
              <a:rPr lang="es-ES" sz="2000" dirty="0" smtClean="0">
                <a:solidFill>
                  <a:srgbClr val="002060"/>
                </a:solidFill>
              </a:rPr>
              <a:t>- Virtud </a:t>
            </a:r>
            <a:r>
              <a:rPr lang="es-ES" sz="2000" dirty="0">
                <a:solidFill>
                  <a:srgbClr val="002060"/>
                </a:solidFill>
              </a:rPr>
              <a:t>como </a:t>
            </a:r>
            <a:r>
              <a:rPr lang="es-ES" sz="2000" dirty="0" smtClean="0">
                <a:solidFill>
                  <a:srgbClr val="002060"/>
                </a:solidFill>
              </a:rPr>
              <a:t>a. de la </a:t>
            </a:r>
            <a:r>
              <a:rPr lang="es-ES" sz="2000" dirty="0" err="1" smtClean="0">
                <a:solidFill>
                  <a:srgbClr val="002060"/>
                </a:solidFill>
              </a:rPr>
              <a:t>exist</a:t>
            </a:r>
            <a:r>
              <a:rPr lang="es-ES" sz="2000" dirty="0" smtClean="0">
                <a:solidFill>
                  <a:srgbClr val="002060"/>
                </a:solidFill>
              </a:rPr>
              <a:t>.: </a:t>
            </a:r>
            <a:r>
              <a:rPr lang="es-ES" sz="2000" dirty="0">
                <a:solidFill>
                  <a:srgbClr val="002060"/>
                </a:solidFill>
              </a:rPr>
              <a:t>producción de sí desde la problematización de las </a:t>
            </a:r>
            <a:r>
              <a:rPr lang="es-ES" sz="2000" dirty="0" smtClean="0">
                <a:solidFill>
                  <a:srgbClr val="002060"/>
                </a:solidFill>
              </a:rPr>
              <a:t>normas</a:t>
            </a:r>
            <a:r>
              <a:rPr lang="es-ES" sz="2000" dirty="0">
                <a:solidFill>
                  <a:srgbClr val="002060"/>
                </a:solidFill>
              </a:rPr>
              <a:t>, </a:t>
            </a:r>
            <a:r>
              <a:rPr lang="es-ES" sz="2000" dirty="0" smtClean="0">
                <a:solidFill>
                  <a:srgbClr val="002060"/>
                </a:solidFill>
              </a:rPr>
              <a:t>incorporación estilizada </a:t>
            </a:r>
            <a:r>
              <a:rPr lang="es-ES" sz="2000" dirty="0">
                <a:solidFill>
                  <a:srgbClr val="002060"/>
                </a:solidFill>
              </a:rPr>
              <a:t>de los preceptos morales</a:t>
            </a:r>
            <a:r>
              <a:rPr lang="es-ES" sz="2000" dirty="0" smtClean="0">
                <a:solidFill>
                  <a:srgbClr val="002060"/>
                </a:solidFill>
              </a:rPr>
              <a:t>.</a:t>
            </a:r>
          </a:p>
          <a:p>
            <a:pPr marL="114300" lvl="0" indent="0">
              <a:buSzPts val="1800"/>
              <a:buNone/>
            </a:pPr>
            <a:endParaRPr lang="es-ES" sz="2000" dirty="0">
              <a:solidFill>
                <a:srgbClr val="080808"/>
              </a:solidFill>
            </a:endParaRPr>
          </a:p>
          <a:p>
            <a:pPr marL="114300" lvl="0" indent="0">
              <a:buSzPts val="1800"/>
              <a:buNone/>
            </a:pPr>
            <a:r>
              <a:rPr lang="es-ES" sz="2000" dirty="0">
                <a:solidFill>
                  <a:srgbClr val="080808"/>
                </a:solidFill>
              </a:rPr>
              <a:t>· Dicho de forma más precisa, el yo, incorporando las reglas de conducta que representan la virtud de la austeridad, se crea a sí mismo como un tipo de sujeto específico. </a:t>
            </a:r>
            <a:r>
              <a:rPr lang="es-ES" sz="2000" b="1" dirty="0">
                <a:solidFill>
                  <a:srgbClr val="080808"/>
                </a:solidFill>
              </a:rPr>
              <a:t>La producción de sí es «la elaboración y estilización de una actividad en el ejercicio de su poder y la práctica de su libertad</a:t>
            </a:r>
            <a:r>
              <a:rPr lang="es-ES" sz="2000" b="1" dirty="0" smtClean="0">
                <a:solidFill>
                  <a:srgbClr val="080808"/>
                </a:solidFill>
              </a:rPr>
              <a:t>»</a:t>
            </a:r>
            <a:r>
              <a:rPr lang="es-ES" sz="2000" dirty="0" smtClean="0">
                <a:solidFill>
                  <a:srgbClr val="080808"/>
                </a:solidFill>
              </a:rPr>
              <a:t>. No </a:t>
            </a:r>
            <a:r>
              <a:rPr lang="es-ES" sz="2000" dirty="0">
                <a:solidFill>
                  <a:srgbClr val="080808"/>
                </a:solidFill>
              </a:rPr>
              <a:t>es una práctica que se oponga al placer puro y simple, sino un cierto tipo de práctica de placer en sí misma, una práctica del placer en el contexto de la experiencia moral</a:t>
            </a:r>
            <a:endParaRPr sz="2000" dirty="0">
              <a:solidFill>
                <a:srgbClr val="080808"/>
              </a:solidFill>
            </a:endParaRPr>
          </a:p>
        </p:txBody>
      </p:sp>
    </p:spTree>
    <p:extLst>
      <p:ext uri="{BB962C8B-B14F-4D97-AF65-F5344CB8AC3E}">
        <p14:creationId xmlns:p14="http://schemas.microsoft.com/office/powerpoint/2010/main" val="7977863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914400"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endParaRPr sz="2200" dirty="0"/>
          </a:p>
        </p:txBody>
      </p:sp>
      <p:sp>
        <p:nvSpPr>
          <p:cNvPr id="105" name="Google Shape;105;p16"/>
          <p:cNvSpPr txBox="1">
            <a:spLocks noGrp="1"/>
          </p:cNvSpPr>
          <p:nvPr>
            <p:ph type="body" idx="4294967295"/>
          </p:nvPr>
        </p:nvSpPr>
        <p:spPr>
          <a:xfrm>
            <a:off x="643267" y="500063"/>
            <a:ext cx="7689850" cy="4521200"/>
          </a:xfrm>
          <a:prstGeom prst="rect">
            <a:avLst/>
          </a:prstGeom>
        </p:spPr>
        <p:txBody>
          <a:bodyPr spcFirstLastPara="1" wrap="square" lIns="91425" tIns="91425" rIns="91425" bIns="91425" anchor="t" anchorCtr="0">
            <a:noAutofit/>
          </a:bodyPr>
          <a:lstStyle/>
          <a:p>
            <a:pPr marL="114300" lvl="0" indent="0">
              <a:buSzPts val="1800"/>
              <a:buNone/>
            </a:pPr>
            <a:r>
              <a:rPr lang="es-ES" sz="2000" dirty="0" smtClean="0">
                <a:solidFill>
                  <a:srgbClr val="002060"/>
                </a:solidFill>
              </a:rPr>
              <a:t>- Relación </a:t>
            </a:r>
            <a:r>
              <a:rPr lang="es-ES" sz="2000" dirty="0">
                <a:solidFill>
                  <a:srgbClr val="002060"/>
                </a:solidFill>
              </a:rPr>
              <a:t>crítica con las normas morales en ética de la virtud: interrogar los límites del campo epistemológico de categorización</a:t>
            </a:r>
            <a:r>
              <a:rPr lang="es-ES" sz="2000" dirty="0" smtClean="0">
                <a:solidFill>
                  <a:srgbClr val="002060"/>
                </a:solidFill>
              </a:rPr>
              <a:t>.</a:t>
            </a:r>
          </a:p>
          <a:p>
            <a:pPr marL="400050" lvl="0" indent="-285750">
              <a:buSzPts val="1800"/>
              <a:buFontTx/>
              <a:buChar char="-"/>
            </a:pPr>
            <a:endParaRPr lang="es-ES" sz="1400" dirty="0" smtClean="0">
              <a:solidFill>
                <a:schemeClr val="bg2"/>
              </a:solidFill>
            </a:endParaRPr>
          </a:p>
          <a:p>
            <a:pPr marL="114300" lvl="0" indent="0">
              <a:buSzPts val="1800"/>
              <a:buNone/>
            </a:pPr>
            <a:r>
              <a:rPr lang="es-ES" sz="2000" dirty="0" smtClean="0">
                <a:solidFill>
                  <a:schemeClr val="bg2"/>
                </a:solidFill>
              </a:rPr>
              <a:t>· </a:t>
            </a:r>
            <a:r>
              <a:rPr lang="es-CL" sz="2000" b="1" dirty="0">
                <a:solidFill>
                  <a:schemeClr val="bg2"/>
                </a:solidFill>
              </a:rPr>
              <a:t>La relación con tales categorías será «crítica» en el sentido de que no consiste en acatarlas, sino en constituir una relación con ellas que interrogue el propio campo de categorización, refiriéndose, al menos implícitamente, a los límites del horizonte epistemológico dentro del cual estas prácticas se forman</a:t>
            </a:r>
            <a:r>
              <a:rPr lang="es-CL" sz="2000" dirty="0">
                <a:solidFill>
                  <a:schemeClr val="bg2"/>
                </a:solidFill>
              </a:rPr>
              <a:t>. No se trata de referir la práctica a un contexto epistemológico dado de antemano, sino de establecer la crítica como la práctica que cabalmente expone los límites de ese mismo horizonte epistemológico, haciendo que los contornos del horizonte, por así decir, aparezcan puestos en relación con su propio límite por vez primera. </a:t>
            </a:r>
            <a:endParaRPr sz="2000" dirty="0">
              <a:solidFill>
                <a:schemeClr val="bg2"/>
              </a:solidFill>
            </a:endParaRPr>
          </a:p>
        </p:txBody>
      </p:sp>
    </p:spTree>
    <p:extLst>
      <p:ext uri="{BB962C8B-B14F-4D97-AF65-F5344CB8AC3E}">
        <p14:creationId xmlns:p14="http://schemas.microsoft.com/office/powerpoint/2010/main" val="7977863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672861"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endParaRPr sz="2200" dirty="0"/>
          </a:p>
        </p:txBody>
      </p:sp>
      <p:sp>
        <p:nvSpPr>
          <p:cNvPr id="105" name="Google Shape;105;p16"/>
          <p:cNvSpPr txBox="1">
            <a:spLocks noGrp="1"/>
          </p:cNvSpPr>
          <p:nvPr>
            <p:ph type="body" idx="4294967295"/>
          </p:nvPr>
        </p:nvSpPr>
        <p:spPr>
          <a:xfrm>
            <a:off x="557003" y="449263"/>
            <a:ext cx="7689850" cy="4449762"/>
          </a:xfrm>
          <a:prstGeom prst="rect">
            <a:avLst/>
          </a:prstGeom>
        </p:spPr>
        <p:txBody>
          <a:bodyPr spcFirstLastPara="1" wrap="square" lIns="91425" tIns="91425" rIns="91425" bIns="91425" anchor="t" anchorCtr="0">
            <a:noAutofit/>
          </a:bodyPr>
          <a:lstStyle/>
          <a:p>
            <a:pPr marL="114300" lvl="0" indent="0">
              <a:buSzPts val="1800"/>
              <a:buNone/>
            </a:pPr>
            <a:endParaRPr lang="es-ES" sz="2000" dirty="0" smtClean="0">
              <a:solidFill>
                <a:schemeClr val="bg2"/>
              </a:solidFill>
            </a:endParaRPr>
          </a:p>
          <a:p>
            <a:pPr marL="114300" lvl="0" indent="0">
              <a:buSzPts val="1800"/>
              <a:buNone/>
            </a:pPr>
            <a:r>
              <a:rPr lang="es-ES" sz="2000" dirty="0" smtClean="0">
                <a:solidFill>
                  <a:schemeClr val="bg2"/>
                </a:solidFill>
              </a:rPr>
              <a:t> </a:t>
            </a:r>
            <a:r>
              <a:rPr lang="es-ES" sz="2000" dirty="0" smtClean="0">
                <a:solidFill>
                  <a:srgbClr val="002060"/>
                </a:solidFill>
              </a:rPr>
              <a:t>- Relación </a:t>
            </a:r>
            <a:r>
              <a:rPr lang="es-ES" sz="2000" dirty="0">
                <a:solidFill>
                  <a:srgbClr val="002060"/>
                </a:solidFill>
              </a:rPr>
              <a:t>crítica con las normas morales en ética de la virtud: interrogar los límites del campo epistemológico de categorización.</a:t>
            </a:r>
          </a:p>
          <a:p>
            <a:pPr marL="114300" lvl="0" indent="0">
              <a:buSzPts val="1800"/>
              <a:buNone/>
            </a:pPr>
            <a:endParaRPr lang="es-ES" sz="2000" dirty="0" smtClean="0">
              <a:solidFill>
                <a:schemeClr val="bg2"/>
              </a:solidFill>
            </a:endParaRPr>
          </a:p>
          <a:p>
            <a:pPr marL="114300" lvl="0" indent="0">
              <a:buSzPts val="1800"/>
              <a:buNone/>
            </a:pPr>
            <a:r>
              <a:rPr lang="es-CL" sz="2000" dirty="0" smtClean="0">
                <a:solidFill>
                  <a:schemeClr val="bg2"/>
                </a:solidFill>
              </a:rPr>
              <a:t>· </a:t>
            </a:r>
            <a:r>
              <a:rPr lang="es-CL" sz="2000" b="1" dirty="0" smtClean="0">
                <a:solidFill>
                  <a:schemeClr val="bg2"/>
                </a:solidFill>
              </a:rPr>
              <a:t>Resulta </a:t>
            </a:r>
            <a:r>
              <a:rPr lang="es-CL" sz="2000" b="1" dirty="0">
                <a:solidFill>
                  <a:schemeClr val="bg2"/>
                </a:solidFill>
              </a:rPr>
              <a:t>además que la práctica crítica en cuestión produce la transformación de sí en relación con una regla de conducta</a:t>
            </a:r>
            <a:r>
              <a:rPr lang="es-CL" sz="2000" dirty="0">
                <a:solidFill>
                  <a:schemeClr val="bg2"/>
                </a:solidFill>
              </a:rPr>
              <a:t>. Entonces, ¿cómo lleva la transformación de sí a la exposición de este límite?, ¿cómo se entiende la transformación de sí como «práctica de libertad» y cómo se entiende esta práctica como parte del léxico de la virtud en Foucault?</a:t>
            </a:r>
            <a:endParaRPr sz="2000" dirty="0">
              <a:solidFill>
                <a:schemeClr val="bg2"/>
              </a:solidFill>
            </a:endParaRPr>
          </a:p>
        </p:txBody>
      </p:sp>
    </p:spTree>
    <p:extLst>
      <p:ext uri="{BB962C8B-B14F-4D97-AF65-F5344CB8AC3E}">
        <p14:creationId xmlns:p14="http://schemas.microsoft.com/office/powerpoint/2010/main" val="7977863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879893"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endParaRPr sz="2200" dirty="0"/>
          </a:p>
        </p:txBody>
      </p:sp>
      <p:sp>
        <p:nvSpPr>
          <p:cNvPr id="105" name="Google Shape;105;p16"/>
          <p:cNvSpPr txBox="1">
            <a:spLocks noGrp="1"/>
          </p:cNvSpPr>
          <p:nvPr>
            <p:ph type="body" idx="4294967295"/>
          </p:nvPr>
        </p:nvSpPr>
        <p:spPr>
          <a:xfrm>
            <a:off x="626014" y="362038"/>
            <a:ext cx="7689850" cy="4781461"/>
          </a:xfrm>
          <a:prstGeom prst="rect">
            <a:avLst/>
          </a:prstGeom>
        </p:spPr>
        <p:txBody>
          <a:bodyPr spcFirstLastPara="1" wrap="square" lIns="91425" tIns="91425" rIns="91425" bIns="91425" anchor="t" anchorCtr="0">
            <a:noAutofit/>
          </a:bodyPr>
          <a:lstStyle/>
          <a:p>
            <a:pPr marL="114300" lvl="0" indent="0">
              <a:buSzPts val="1800"/>
              <a:buNone/>
            </a:pPr>
            <a:r>
              <a:rPr lang="es-ES" sz="1800" dirty="0" smtClean="0">
                <a:solidFill>
                  <a:srgbClr val="002060"/>
                </a:solidFill>
              </a:rPr>
              <a:t>- Ética </a:t>
            </a:r>
            <a:r>
              <a:rPr lang="es-ES" sz="1800" dirty="0">
                <a:solidFill>
                  <a:srgbClr val="002060"/>
                </a:solidFill>
              </a:rPr>
              <a:t>de la obediencia a la autoridad vs. ética de la virtud (ética comprometida en la formación del sujeto</a:t>
            </a:r>
            <a:r>
              <a:rPr lang="es-ES" sz="1800" dirty="0" smtClean="0">
                <a:solidFill>
                  <a:srgbClr val="002060"/>
                </a:solidFill>
              </a:rPr>
              <a:t>).</a:t>
            </a:r>
          </a:p>
          <a:p>
            <a:pPr marL="400050" lvl="0" indent="-285750">
              <a:buSzPts val="1800"/>
              <a:buFontTx/>
              <a:buChar char="-"/>
            </a:pPr>
            <a:endParaRPr lang="es-ES" sz="800" dirty="0" smtClean="0">
              <a:solidFill>
                <a:schemeClr val="bg2"/>
              </a:solidFill>
            </a:endParaRPr>
          </a:p>
          <a:p>
            <a:pPr marL="114300" lvl="0" indent="0">
              <a:buSzPts val="1800"/>
              <a:buNone/>
            </a:pPr>
            <a:r>
              <a:rPr lang="es-ES" sz="1800" dirty="0">
                <a:solidFill>
                  <a:schemeClr val="bg2"/>
                </a:solidFill>
              </a:rPr>
              <a:t>·  </a:t>
            </a:r>
            <a:r>
              <a:rPr lang="es-ES" sz="1800" b="1" dirty="0" smtClean="0">
                <a:solidFill>
                  <a:schemeClr val="bg2"/>
                </a:solidFill>
              </a:rPr>
              <a:t>Una </a:t>
            </a:r>
            <a:r>
              <a:rPr lang="es-ES" sz="1800" b="1" dirty="0">
                <a:solidFill>
                  <a:schemeClr val="bg2"/>
                </a:solidFill>
              </a:rPr>
              <a:t>cosa es, por supuesto, conducirse en relación con un código de conducta, y otra formarse como sujeto ético en relación con un código de conducta (y aun otra cosa es formarse como aquél que pone en riesgo el orden del código mismo</a:t>
            </a:r>
            <a:r>
              <a:rPr lang="es-ES" sz="1800" b="1" dirty="0" smtClean="0">
                <a:solidFill>
                  <a:schemeClr val="bg2"/>
                </a:solidFill>
              </a:rPr>
              <a:t>).</a:t>
            </a:r>
          </a:p>
          <a:p>
            <a:pPr marL="114300" lvl="0" indent="0">
              <a:buSzPts val="1800"/>
              <a:buNone/>
            </a:pPr>
            <a:endParaRPr lang="es-ES" sz="800" dirty="0" smtClean="0">
              <a:solidFill>
                <a:schemeClr val="bg2"/>
              </a:solidFill>
            </a:endParaRPr>
          </a:p>
          <a:p>
            <a:pPr marL="114300" indent="0">
              <a:buSzPts val="1800"/>
              <a:buNone/>
            </a:pPr>
            <a:r>
              <a:rPr lang="es-ES" sz="1800" dirty="0" smtClean="0">
                <a:solidFill>
                  <a:schemeClr val="bg2"/>
                </a:solidFill>
              </a:rPr>
              <a:t>· </a:t>
            </a:r>
            <a:r>
              <a:rPr lang="es-CL" sz="1800" dirty="0">
                <a:solidFill>
                  <a:schemeClr val="bg2"/>
                </a:solidFill>
              </a:rPr>
              <a:t>Creo que este </a:t>
            </a:r>
            <a:r>
              <a:rPr lang="es-CL" sz="1800" b="1" dirty="0">
                <a:solidFill>
                  <a:schemeClr val="bg2"/>
                </a:solidFill>
              </a:rPr>
              <a:t>contraste mostrado por Foucault entre una ética basada en el mando y la práctica ética comprometida de forma central en la formación del yo</a:t>
            </a:r>
            <a:r>
              <a:rPr lang="es-CL" sz="1800" dirty="0">
                <a:solidFill>
                  <a:schemeClr val="bg2"/>
                </a:solidFill>
              </a:rPr>
              <a:t> arroja una luz de manera importante sobre la distinción entre obediencia y virtud que ofrece en su ensayo </a:t>
            </a:r>
            <a:r>
              <a:rPr lang="es-CL" sz="1800" i="1" dirty="0">
                <a:solidFill>
                  <a:schemeClr val="bg2"/>
                </a:solidFill>
              </a:rPr>
              <a:t>¿Qué es la crítica?</a:t>
            </a:r>
            <a:r>
              <a:rPr lang="es-CL" sz="1800" dirty="0">
                <a:solidFill>
                  <a:schemeClr val="bg2"/>
                </a:solidFill>
              </a:rPr>
              <a:t> Contrasta Foucault esta comprensión de «virtud», aún por definir, con la obediencia, mostrando cómo </a:t>
            </a:r>
            <a:r>
              <a:rPr lang="es-CL" sz="1800" b="1" dirty="0">
                <a:solidFill>
                  <a:schemeClr val="bg2"/>
                </a:solidFill>
              </a:rPr>
              <a:t>la posibilidad de esta forma de virtud se establece mediante su diferencia frente a una obediencia acrítica respecto a la autoridad.</a:t>
            </a:r>
          </a:p>
          <a:p>
            <a:pPr marL="114300" lvl="0" indent="0">
              <a:buSzPts val="1800"/>
              <a:buNone/>
            </a:pPr>
            <a:endParaRPr lang="es-ES" sz="1800" dirty="0" smtClean="0"/>
          </a:p>
          <a:p>
            <a:pPr marL="114300" lvl="0" indent="0">
              <a:buSzPts val="1800"/>
              <a:buNone/>
            </a:pPr>
            <a:endParaRPr lang="es-ES" sz="1800" dirty="0"/>
          </a:p>
          <a:p>
            <a:pPr marL="114300" lvl="0" indent="0">
              <a:buSzPts val="1800"/>
              <a:buNone/>
            </a:pPr>
            <a:endParaRPr sz="1800" dirty="0"/>
          </a:p>
        </p:txBody>
      </p:sp>
    </p:spTree>
    <p:extLst>
      <p:ext uri="{BB962C8B-B14F-4D97-AF65-F5344CB8AC3E}">
        <p14:creationId xmlns:p14="http://schemas.microsoft.com/office/powerpoint/2010/main" val="7977863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879893" y="0"/>
            <a:ext cx="7688263" cy="431321"/>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endParaRPr sz="2200" dirty="0"/>
          </a:p>
        </p:txBody>
      </p:sp>
      <p:sp>
        <p:nvSpPr>
          <p:cNvPr id="105" name="Google Shape;105;p16"/>
          <p:cNvSpPr txBox="1">
            <a:spLocks noGrp="1"/>
          </p:cNvSpPr>
          <p:nvPr>
            <p:ph type="body" idx="4294967295"/>
          </p:nvPr>
        </p:nvSpPr>
        <p:spPr>
          <a:xfrm>
            <a:off x="626014" y="431320"/>
            <a:ext cx="7689850" cy="4712180"/>
          </a:xfrm>
          <a:prstGeom prst="rect">
            <a:avLst/>
          </a:prstGeom>
        </p:spPr>
        <p:txBody>
          <a:bodyPr spcFirstLastPara="1" wrap="square" lIns="91425" tIns="91425" rIns="91425" bIns="91425" anchor="t" anchorCtr="0">
            <a:noAutofit/>
          </a:bodyPr>
          <a:lstStyle/>
          <a:p>
            <a:pPr marL="114300" lvl="0" indent="0">
              <a:buSzPts val="1800"/>
              <a:buNone/>
            </a:pPr>
            <a:r>
              <a:rPr lang="es-ES" sz="1800" dirty="0" smtClean="0"/>
              <a:t>· </a:t>
            </a:r>
            <a:r>
              <a:rPr lang="es-CL" sz="2000" dirty="0">
                <a:solidFill>
                  <a:schemeClr val="bg2"/>
                </a:solidFill>
              </a:rPr>
              <a:t>Desde su punto de vista, la crítica comienza cuestionando la exigencia de obediencia absoluta y sometiendo a evaluación racional y reflexiva toda obligación gubernamental impuesta sobre los sujetos. Aunque Foucault no seguirá este giro a la razón, preguntará no obstante qué criterios delimitan los tipos de razones que tienen que ver con la puesta en cuestión de la obediencia. Se interesará particularmente en el problema de cómo ese campo delimitado forma al sujeto y cómo, a su vez, un sujeto viene a formar y reformar esas razones. Esta capacidad de formar razones estará ligada de forma importante a la relación transformadora de sí antes mencionada. </a:t>
            </a:r>
            <a:r>
              <a:rPr lang="es-CL" sz="2000" b="1" dirty="0">
                <a:solidFill>
                  <a:schemeClr val="bg2"/>
                </a:solidFill>
              </a:rPr>
              <a:t>Ser crítico con una autoridad que se hace pasar por absoluta requiere una práctica crítica que tiene en su centro la transformación de sí</a:t>
            </a:r>
            <a:r>
              <a:rPr lang="es-CL" sz="1800" dirty="0"/>
              <a:t>.</a:t>
            </a:r>
            <a:endParaRPr sz="1800" dirty="0"/>
          </a:p>
        </p:txBody>
      </p:sp>
    </p:spTree>
    <p:extLst>
      <p:ext uri="{BB962C8B-B14F-4D97-AF65-F5344CB8AC3E}">
        <p14:creationId xmlns:p14="http://schemas.microsoft.com/office/powerpoint/2010/main" val="34832731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879893"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r>
              <a:rPr lang="es-ES" sz="2200" dirty="0" smtClean="0"/>
              <a:t>												</a:t>
            </a:r>
            <a:br>
              <a:rPr lang="es-ES" sz="2200" dirty="0" smtClean="0"/>
            </a:br>
            <a:endParaRPr sz="2200" dirty="0"/>
          </a:p>
        </p:txBody>
      </p:sp>
      <p:sp>
        <p:nvSpPr>
          <p:cNvPr id="105" name="Google Shape;105;p16"/>
          <p:cNvSpPr txBox="1">
            <a:spLocks noGrp="1"/>
          </p:cNvSpPr>
          <p:nvPr>
            <p:ph type="body" idx="4294967295"/>
          </p:nvPr>
        </p:nvSpPr>
        <p:spPr>
          <a:xfrm>
            <a:off x="626014" y="362038"/>
            <a:ext cx="7689850" cy="4781461"/>
          </a:xfrm>
          <a:prstGeom prst="rect">
            <a:avLst/>
          </a:prstGeom>
        </p:spPr>
        <p:txBody>
          <a:bodyPr spcFirstLastPara="1" wrap="square" lIns="91425" tIns="91425" rIns="91425" bIns="91425" anchor="t" anchorCtr="0">
            <a:noAutofit/>
          </a:bodyPr>
          <a:lstStyle/>
          <a:p>
            <a:pPr marL="114300" lvl="0" indent="0">
              <a:buSzPts val="1800"/>
              <a:buNone/>
            </a:pPr>
            <a:endParaRPr lang="es-ES" sz="1800" dirty="0" smtClean="0"/>
          </a:p>
          <a:p>
            <a:pPr marL="114300" lvl="0" indent="0">
              <a:buSzPts val="1800"/>
              <a:buNone/>
            </a:pPr>
            <a:r>
              <a:rPr lang="es-ES" sz="2000" dirty="0" smtClean="0">
                <a:solidFill>
                  <a:schemeClr val="bg2"/>
                </a:solidFill>
              </a:rPr>
              <a:t>· </a:t>
            </a:r>
            <a:r>
              <a:rPr lang="es-ES" sz="2000" b="1" dirty="0">
                <a:solidFill>
                  <a:schemeClr val="bg2"/>
                </a:solidFill>
              </a:rPr>
              <a:t>¿Pero cómo pasamos de entender las razones que puedan</a:t>
            </a:r>
          </a:p>
          <a:p>
            <a:pPr marL="114300" lvl="0" indent="0">
              <a:buSzPts val="1800"/>
              <a:buNone/>
            </a:pPr>
            <a:r>
              <a:rPr lang="es-ES" sz="2000" b="1" dirty="0">
                <a:solidFill>
                  <a:schemeClr val="bg2"/>
                </a:solidFill>
              </a:rPr>
              <a:t>existir para aceptar una exigencia a formar esas razones</a:t>
            </a:r>
          </a:p>
          <a:p>
            <a:pPr marL="114300" lvl="0" indent="0">
              <a:buSzPts val="1800"/>
              <a:buNone/>
            </a:pPr>
            <a:r>
              <a:rPr lang="es-ES" sz="2000" b="1" dirty="0">
                <a:solidFill>
                  <a:schemeClr val="bg2"/>
                </a:solidFill>
              </a:rPr>
              <a:t>nosotras mismas y nosotros mismos, y de ahí a transformarnos en el curso de producir esas razones (y, finalmente, a</a:t>
            </a:r>
          </a:p>
          <a:p>
            <a:pPr marL="114300" lvl="0" indent="0">
              <a:buSzPts val="1800"/>
              <a:buNone/>
            </a:pPr>
            <a:r>
              <a:rPr lang="es-ES" sz="2000" b="1" dirty="0">
                <a:solidFill>
                  <a:schemeClr val="bg2"/>
                </a:solidFill>
              </a:rPr>
              <a:t>poner en riesgo el propio campo de razón</a:t>
            </a:r>
            <a:r>
              <a:rPr lang="es-ES" sz="2000" b="1" dirty="0" smtClean="0">
                <a:solidFill>
                  <a:schemeClr val="bg2"/>
                </a:solidFill>
              </a:rPr>
              <a:t>)? </a:t>
            </a:r>
            <a:r>
              <a:rPr lang="es-ES" sz="2000" dirty="0" smtClean="0">
                <a:solidFill>
                  <a:schemeClr val="bg2"/>
                </a:solidFill>
              </a:rPr>
              <a:t>[…] Como </a:t>
            </a:r>
            <a:r>
              <a:rPr lang="es-ES" sz="2000" dirty="0">
                <a:solidFill>
                  <a:schemeClr val="bg2"/>
                </a:solidFill>
              </a:rPr>
              <a:t>veremos, tanto la transformación de sí en relación con preceptos éticos como la práctica de la crítica se consideran formas de «arte», estilizaciones y repeticiones, lo que sugiere que </a:t>
            </a:r>
            <a:r>
              <a:rPr lang="es-ES" sz="2000" b="1" dirty="0">
                <a:solidFill>
                  <a:schemeClr val="bg2"/>
                </a:solidFill>
              </a:rPr>
              <a:t>no hay posibilidad de aceptar o rechazar una regla sin un yo que se estiliza en respuesta a la exigencia ética que a él se impone.</a:t>
            </a:r>
          </a:p>
          <a:p>
            <a:pPr marL="114300" lvl="0" indent="0">
              <a:buSzPts val="1800"/>
              <a:buNone/>
            </a:pPr>
            <a:endParaRPr sz="1800" dirty="0"/>
          </a:p>
        </p:txBody>
      </p:sp>
    </p:spTree>
    <p:extLst>
      <p:ext uri="{BB962C8B-B14F-4D97-AF65-F5344CB8AC3E}">
        <p14:creationId xmlns:p14="http://schemas.microsoft.com/office/powerpoint/2010/main" val="34832731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879893"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r>
              <a:rPr lang="es-ES" sz="2200" dirty="0" smtClean="0"/>
              <a:t>												</a:t>
            </a:r>
            <a:br>
              <a:rPr lang="es-ES" sz="2200" dirty="0" smtClean="0"/>
            </a:br>
            <a:endParaRPr sz="2200" dirty="0"/>
          </a:p>
        </p:txBody>
      </p:sp>
      <p:sp>
        <p:nvSpPr>
          <p:cNvPr id="105" name="Google Shape;105;p16"/>
          <p:cNvSpPr txBox="1">
            <a:spLocks noGrp="1"/>
          </p:cNvSpPr>
          <p:nvPr>
            <p:ph type="body" idx="4294967295"/>
          </p:nvPr>
        </p:nvSpPr>
        <p:spPr>
          <a:xfrm>
            <a:off x="626014" y="362038"/>
            <a:ext cx="7689850" cy="4781461"/>
          </a:xfrm>
          <a:prstGeom prst="rect">
            <a:avLst/>
          </a:prstGeom>
        </p:spPr>
        <p:txBody>
          <a:bodyPr spcFirstLastPara="1" wrap="square" lIns="91425" tIns="91425" rIns="91425" bIns="91425" anchor="t" anchorCtr="0">
            <a:noAutofit/>
          </a:bodyPr>
          <a:lstStyle/>
          <a:p>
            <a:pPr marL="114300" lvl="0" indent="0">
              <a:buSzPts val="1800"/>
              <a:buNone/>
            </a:pPr>
            <a:endParaRPr lang="es-ES" sz="2000" dirty="0" smtClean="0">
              <a:solidFill>
                <a:srgbClr val="002060"/>
              </a:solidFill>
            </a:endParaRPr>
          </a:p>
          <a:p>
            <a:pPr marL="114300" lvl="0" indent="0">
              <a:buSzPts val="1800"/>
              <a:buNone/>
            </a:pPr>
            <a:r>
              <a:rPr lang="es-ES" sz="2000" dirty="0" smtClean="0">
                <a:solidFill>
                  <a:srgbClr val="002060"/>
                </a:solidFill>
              </a:rPr>
              <a:t>- Crítica </a:t>
            </a:r>
            <a:r>
              <a:rPr lang="es-ES" sz="2000" dirty="0">
                <a:solidFill>
                  <a:srgbClr val="002060"/>
                </a:solidFill>
              </a:rPr>
              <a:t>como “no querer ser gobernado”. </a:t>
            </a:r>
            <a:endParaRPr lang="es-ES" sz="2000" dirty="0" smtClean="0">
              <a:solidFill>
                <a:srgbClr val="002060"/>
              </a:solidFill>
            </a:endParaRPr>
          </a:p>
          <a:p>
            <a:pPr marL="114300" lvl="0" indent="0">
              <a:buSzPts val="1800"/>
              <a:buNone/>
            </a:pPr>
            <a:endParaRPr lang="es-ES" sz="2000" dirty="0">
              <a:solidFill>
                <a:schemeClr val="bg2"/>
              </a:solidFill>
            </a:endParaRPr>
          </a:p>
          <a:p>
            <a:pPr marL="114300" lvl="0" indent="0">
              <a:buSzPts val="1800"/>
              <a:buNone/>
            </a:pPr>
            <a:r>
              <a:rPr lang="es-ES" sz="2000" dirty="0" smtClean="0">
                <a:solidFill>
                  <a:schemeClr val="bg2"/>
                </a:solidFill>
              </a:rPr>
              <a:t>· </a:t>
            </a:r>
            <a:r>
              <a:rPr lang="es-CL" sz="2000" dirty="0">
                <a:solidFill>
                  <a:schemeClr val="bg2"/>
                </a:solidFill>
              </a:rPr>
              <a:t>En el contexto en el que se requiere obediencia, Foucault localiza el deseo que alimenta la pregunta «¿cómo no ser gobernado?». </a:t>
            </a:r>
            <a:r>
              <a:rPr lang="es-CL" sz="2000" b="1" dirty="0">
                <a:solidFill>
                  <a:schemeClr val="bg2"/>
                </a:solidFill>
              </a:rPr>
              <a:t>Este deseo, y el asombro que de él se deriva, conforman el ímpetu central de la </a:t>
            </a:r>
            <a:r>
              <a:rPr lang="es-CL" sz="2000" b="1" dirty="0" smtClean="0">
                <a:solidFill>
                  <a:schemeClr val="bg2"/>
                </a:solidFill>
              </a:rPr>
              <a:t>crítica </a:t>
            </a:r>
            <a:r>
              <a:rPr lang="es-CL" sz="2000" dirty="0" smtClean="0">
                <a:solidFill>
                  <a:schemeClr val="bg2"/>
                </a:solidFill>
              </a:rPr>
              <a:t>[…] </a:t>
            </a:r>
            <a:r>
              <a:rPr lang="es-CL" sz="2000" dirty="0">
                <a:solidFill>
                  <a:schemeClr val="bg2"/>
                </a:solidFill>
              </a:rPr>
              <a:t>«Cómo no ser gobernado </a:t>
            </a:r>
            <a:r>
              <a:rPr lang="es-CL" sz="2000" i="1" dirty="0">
                <a:solidFill>
                  <a:schemeClr val="bg2"/>
                </a:solidFill>
              </a:rPr>
              <a:t>de esa forma</a:t>
            </a:r>
            <a:r>
              <a:rPr lang="es-CL" sz="2000" dirty="0">
                <a:solidFill>
                  <a:schemeClr val="bg2"/>
                </a:solidFill>
              </a:rPr>
              <a:t>, por ése, en nombre de esos principios, en vista de tales objetivos y por medio de tales procedimientos, no de esa forma, no para eso, no por ellos</a:t>
            </a:r>
            <a:r>
              <a:rPr lang="es-CL" sz="2000" dirty="0" smtClean="0">
                <a:solidFill>
                  <a:schemeClr val="bg2"/>
                </a:solidFill>
              </a:rPr>
              <a:t>».</a:t>
            </a:r>
            <a:endParaRPr lang="es-CL" sz="2000" u="sng" dirty="0">
              <a:solidFill>
                <a:schemeClr val="bg2"/>
              </a:solidFill>
            </a:endParaRPr>
          </a:p>
          <a:p>
            <a:pPr marL="114300" lvl="0" indent="0">
              <a:buSzPts val="1800"/>
              <a:buNone/>
            </a:pPr>
            <a:endParaRPr lang="es-ES" sz="1800" dirty="0" smtClean="0"/>
          </a:p>
          <a:p>
            <a:pPr marL="114300" lvl="0" indent="0">
              <a:buSzPts val="1800"/>
              <a:buNone/>
            </a:pPr>
            <a:endParaRPr sz="1800" dirty="0"/>
          </a:p>
        </p:txBody>
      </p:sp>
    </p:spTree>
    <p:extLst>
      <p:ext uri="{BB962C8B-B14F-4D97-AF65-F5344CB8AC3E}">
        <p14:creationId xmlns:p14="http://schemas.microsoft.com/office/powerpoint/2010/main" val="25294963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idx="4294967295"/>
          </p:nvPr>
        </p:nvSpPr>
        <p:spPr>
          <a:xfrm>
            <a:off x="749208" y="172529"/>
            <a:ext cx="7689850" cy="534988"/>
          </a:xfrm>
          <a:prstGeom prst="rect">
            <a:avLst/>
          </a:prstGeom>
        </p:spPr>
        <p:txBody>
          <a:bodyPr spcFirstLastPara="1" wrap="square" lIns="91425" tIns="91425" rIns="91425" bIns="91425" anchor="t" anchorCtr="0">
            <a:noAutofit/>
          </a:bodyPr>
          <a:lstStyle/>
          <a:p>
            <a:pPr marL="114300" lvl="0" indent="0"/>
            <a:r>
              <a:rPr lang="es-ES" sz="2200" dirty="0"/>
              <a:t>1. Noción ordinaria y noción fundamental </a:t>
            </a:r>
            <a:r>
              <a:rPr lang="es-ES" sz="2200" dirty="0" smtClean="0"/>
              <a:t>de la </a:t>
            </a:r>
            <a:r>
              <a:rPr lang="es-ES" sz="2200" dirty="0"/>
              <a:t>crítica.</a:t>
            </a:r>
          </a:p>
        </p:txBody>
      </p:sp>
      <p:sp>
        <p:nvSpPr>
          <p:cNvPr id="93" name="Google Shape;93;p14"/>
          <p:cNvSpPr txBox="1">
            <a:spLocks noGrp="1"/>
          </p:cNvSpPr>
          <p:nvPr>
            <p:ph type="body" idx="4294967295"/>
          </p:nvPr>
        </p:nvSpPr>
        <p:spPr>
          <a:xfrm>
            <a:off x="720000" y="1052424"/>
            <a:ext cx="7689850" cy="3933644"/>
          </a:xfrm>
          <a:prstGeom prst="rect">
            <a:avLst/>
          </a:prstGeom>
        </p:spPr>
        <p:txBody>
          <a:bodyPr spcFirstLastPara="1" wrap="square" lIns="91425" tIns="91425" rIns="91425" bIns="91425" anchor="t" anchorCtr="0">
            <a:noAutofit/>
          </a:bodyPr>
          <a:lstStyle/>
          <a:p>
            <a:pPr marL="114300" lvl="0" indent="0">
              <a:buSzPts val="1800"/>
              <a:buNone/>
            </a:pPr>
            <a:r>
              <a:rPr lang="es-ES" sz="2000" dirty="0" smtClean="0">
                <a:solidFill>
                  <a:srgbClr val="002060"/>
                </a:solidFill>
              </a:rPr>
              <a:t>- Crítica </a:t>
            </a:r>
            <a:r>
              <a:rPr lang="es-ES" sz="2000" dirty="0">
                <a:solidFill>
                  <a:srgbClr val="002060"/>
                </a:solidFill>
              </a:rPr>
              <a:t>como mero juicio vs. crítica como práctica a partir de la suspensión del juicio</a:t>
            </a:r>
            <a:r>
              <a:rPr lang="es-ES" sz="2000" dirty="0" smtClean="0">
                <a:solidFill>
                  <a:srgbClr val="002060"/>
                </a:solidFill>
              </a:rPr>
              <a:t>.</a:t>
            </a:r>
          </a:p>
          <a:p>
            <a:pPr marL="400050" lvl="0" indent="-285750">
              <a:buSzPts val="1800"/>
              <a:buFontTx/>
              <a:buChar char="-"/>
            </a:pPr>
            <a:endParaRPr lang="es-ES" sz="2000" dirty="0">
              <a:solidFill>
                <a:srgbClr val="080808"/>
              </a:solidFill>
            </a:endParaRPr>
          </a:p>
          <a:p>
            <a:pPr marL="0" lvl="0" indent="0">
              <a:buSzPts val="1800"/>
              <a:buNone/>
            </a:pPr>
            <a:r>
              <a:rPr lang="es-ES" sz="2000" dirty="0" smtClean="0">
                <a:solidFill>
                  <a:srgbClr val="080808"/>
                </a:solidFill>
              </a:rPr>
              <a:t>·  Creo </a:t>
            </a:r>
            <a:r>
              <a:rPr lang="es-ES" sz="2000" dirty="0">
                <a:solidFill>
                  <a:srgbClr val="080808"/>
                </a:solidFill>
              </a:rPr>
              <a:t>que esta última frase marca también la trayectoria del pensamiento de Foucault sobre este asunto, ya que su «crítica» no es una práctica que se reduzca a dejar en suspenso el juicio, sino </a:t>
            </a:r>
            <a:r>
              <a:rPr lang="es-ES" sz="2000" b="1" dirty="0">
                <a:solidFill>
                  <a:srgbClr val="080808"/>
                </a:solidFill>
              </a:rPr>
              <a:t>la propuesta de una práctica nueva a partir de valores que se basan precisamente en esa </a:t>
            </a:r>
            <a:r>
              <a:rPr lang="es-ES" sz="2000" b="1" dirty="0" smtClean="0">
                <a:solidFill>
                  <a:srgbClr val="080808"/>
                </a:solidFill>
              </a:rPr>
              <a:t>suspensión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879893"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endParaRPr sz="2200" dirty="0"/>
          </a:p>
        </p:txBody>
      </p:sp>
      <p:sp>
        <p:nvSpPr>
          <p:cNvPr id="105" name="Google Shape;105;p16"/>
          <p:cNvSpPr txBox="1">
            <a:spLocks noGrp="1"/>
          </p:cNvSpPr>
          <p:nvPr>
            <p:ph type="body" idx="4294967295"/>
          </p:nvPr>
        </p:nvSpPr>
        <p:spPr>
          <a:xfrm>
            <a:off x="626014" y="362038"/>
            <a:ext cx="7689850" cy="4781461"/>
          </a:xfrm>
          <a:prstGeom prst="rect">
            <a:avLst/>
          </a:prstGeom>
        </p:spPr>
        <p:txBody>
          <a:bodyPr spcFirstLastPara="1" wrap="square" lIns="91425" tIns="91425" rIns="91425" bIns="91425" anchor="t" anchorCtr="0">
            <a:noAutofit/>
          </a:bodyPr>
          <a:lstStyle/>
          <a:p>
            <a:pPr marL="114300" lvl="0" indent="0">
              <a:buSzPts val="1800"/>
              <a:buNone/>
            </a:pPr>
            <a:endParaRPr lang="es-ES" sz="2000" dirty="0" smtClean="0">
              <a:solidFill>
                <a:srgbClr val="002060"/>
              </a:solidFill>
            </a:endParaRPr>
          </a:p>
          <a:p>
            <a:pPr marL="114300" lvl="0" indent="0">
              <a:buSzPts val="1800"/>
              <a:buNone/>
            </a:pPr>
            <a:r>
              <a:rPr lang="es-ES" sz="2000" dirty="0" smtClean="0">
                <a:solidFill>
                  <a:srgbClr val="002060"/>
                </a:solidFill>
              </a:rPr>
              <a:t>-  Virtud </a:t>
            </a:r>
            <a:r>
              <a:rPr lang="es-ES" sz="2000" dirty="0">
                <a:solidFill>
                  <a:srgbClr val="002060"/>
                </a:solidFill>
              </a:rPr>
              <a:t>como “el arte de no ser gobernado de tal modo”.</a:t>
            </a:r>
          </a:p>
          <a:p>
            <a:pPr marL="114300" lvl="0" indent="0">
              <a:buSzPts val="1800"/>
              <a:buNone/>
            </a:pPr>
            <a:endParaRPr lang="es-ES" sz="2000" dirty="0" smtClean="0">
              <a:solidFill>
                <a:schemeClr val="bg2"/>
              </a:solidFill>
            </a:endParaRPr>
          </a:p>
          <a:p>
            <a:pPr marL="114300" indent="0">
              <a:buSzPts val="1800"/>
              <a:buNone/>
            </a:pPr>
            <a:r>
              <a:rPr lang="es-ES" sz="2000" dirty="0">
                <a:solidFill>
                  <a:schemeClr val="bg2"/>
                </a:solidFill>
              </a:rPr>
              <a:t>· </a:t>
            </a:r>
            <a:r>
              <a:rPr lang="es-CL" sz="2000" dirty="0">
                <a:solidFill>
                  <a:schemeClr val="bg2"/>
                </a:solidFill>
              </a:rPr>
              <a:t>Para Foucault, la cuestión en sí inaugura una actitud tanto moral como política, «el arte de no ser gobernado o incluso el arte de no ser gobernado de esa forma y a ese precio». Cualquiera que sea la virtud que Foucault circunscribe aquí, tendrá que ver con objetar esa imposición del poder, su precio, el modo en que se administra, a quienes la administran […] </a:t>
            </a:r>
            <a:r>
              <a:rPr lang="es-CL" sz="2000" b="1" dirty="0">
                <a:solidFill>
                  <a:schemeClr val="bg2"/>
                </a:solidFill>
              </a:rPr>
              <a:t>Más aún, esta virtud es descrita también como un «arte», el arte de no ser gobernado «de tal modo»; luego ¿cuál es la relación que aquí opera entre estética y ética?</a:t>
            </a:r>
          </a:p>
          <a:p>
            <a:pPr marL="114300" lvl="0" indent="0">
              <a:buSzPts val="1800"/>
              <a:buNone/>
            </a:pPr>
            <a:endParaRPr lang="es-ES" sz="1800" dirty="0" smtClean="0"/>
          </a:p>
          <a:p>
            <a:pPr marL="114300" lvl="0" indent="0">
              <a:buSzPts val="1800"/>
              <a:buNone/>
            </a:pPr>
            <a:endParaRPr lang="es-ES" sz="1800" dirty="0"/>
          </a:p>
          <a:p>
            <a:pPr marL="114300" lvl="0" indent="0">
              <a:buSzPts val="1800"/>
              <a:buNone/>
            </a:pPr>
            <a:endParaRPr sz="1800" dirty="0"/>
          </a:p>
        </p:txBody>
      </p:sp>
    </p:spTree>
    <p:extLst>
      <p:ext uri="{BB962C8B-B14F-4D97-AF65-F5344CB8AC3E}">
        <p14:creationId xmlns:p14="http://schemas.microsoft.com/office/powerpoint/2010/main" val="34832731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879893"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r>
              <a:rPr lang="es-ES" sz="2200" dirty="0" smtClean="0"/>
              <a:t>												</a:t>
            </a:r>
            <a:br>
              <a:rPr lang="es-ES" sz="2200" dirty="0" smtClean="0"/>
            </a:br>
            <a:endParaRPr sz="2200" dirty="0"/>
          </a:p>
        </p:txBody>
      </p:sp>
      <p:sp>
        <p:nvSpPr>
          <p:cNvPr id="105" name="Google Shape;105;p16"/>
          <p:cNvSpPr txBox="1">
            <a:spLocks noGrp="1"/>
          </p:cNvSpPr>
          <p:nvPr>
            <p:ph type="body" idx="4294967295"/>
          </p:nvPr>
        </p:nvSpPr>
        <p:spPr>
          <a:xfrm>
            <a:off x="626014" y="362038"/>
            <a:ext cx="7689850" cy="4781461"/>
          </a:xfrm>
          <a:prstGeom prst="rect">
            <a:avLst/>
          </a:prstGeom>
        </p:spPr>
        <p:txBody>
          <a:bodyPr spcFirstLastPara="1" wrap="square" lIns="91425" tIns="91425" rIns="91425" bIns="91425" anchor="t" anchorCtr="0">
            <a:noAutofit/>
          </a:bodyPr>
          <a:lstStyle/>
          <a:p>
            <a:pPr marL="114300" lvl="0" indent="0">
              <a:buSzPts val="1800"/>
              <a:buNone/>
            </a:pPr>
            <a:r>
              <a:rPr lang="es-ES" sz="2000" dirty="0" smtClean="0">
                <a:solidFill>
                  <a:srgbClr val="002060"/>
                </a:solidFill>
              </a:rPr>
              <a:t>- Crítica </a:t>
            </a:r>
            <a:r>
              <a:rPr lang="es-ES" sz="2000" dirty="0">
                <a:solidFill>
                  <a:srgbClr val="002060"/>
                </a:solidFill>
              </a:rPr>
              <a:t>como “no querer ser gobernado”. </a:t>
            </a:r>
            <a:endParaRPr lang="es-ES" sz="2000" dirty="0" smtClean="0">
              <a:solidFill>
                <a:srgbClr val="002060"/>
              </a:solidFill>
            </a:endParaRPr>
          </a:p>
          <a:p>
            <a:pPr marL="114300" lvl="0" indent="0">
              <a:buSzPts val="1800"/>
              <a:buNone/>
            </a:pPr>
            <a:r>
              <a:rPr lang="es-ES" sz="2000" dirty="0" smtClean="0">
                <a:solidFill>
                  <a:srgbClr val="080808"/>
                </a:solidFill>
              </a:rPr>
              <a:t>· </a:t>
            </a:r>
            <a:r>
              <a:rPr lang="es-CL" sz="2000" dirty="0">
                <a:solidFill>
                  <a:srgbClr val="080808"/>
                </a:solidFill>
              </a:rPr>
              <a:t>Esto lleva a Foucault a formular una </a:t>
            </a:r>
            <a:r>
              <a:rPr lang="es-CL" sz="2000" b="1" dirty="0">
                <a:solidFill>
                  <a:srgbClr val="080808"/>
                </a:solidFill>
              </a:rPr>
              <a:t>segunda definición de «crítica»: «No querer ser gobernado […] no querer tampoco aceptar esas leyes porque son injustas, porque […] esconden una ilegitimidad esencial»</a:t>
            </a:r>
            <a:endParaRPr lang="es-ES" sz="2000" b="1" dirty="0" smtClean="0">
              <a:solidFill>
                <a:srgbClr val="080808"/>
              </a:solidFill>
            </a:endParaRPr>
          </a:p>
          <a:p>
            <a:pPr marL="114300" lvl="0" indent="0">
              <a:buSzPts val="1800"/>
              <a:buNone/>
            </a:pPr>
            <a:r>
              <a:rPr lang="es-ES" sz="2000" dirty="0" smtClean="0">
                <a:solidFill>
                  <a:srgbClr val="080808"/>
                </a:solidFill>
              </a:rPr>
              <a:t>· </a:t>
            </a:r>
            <a:r>
              <a:rPr lang="es-CL" sz="2000" dirty="0">
                <a:solidFill>
                  <a:srgbClr val="080808"/>
                </a:solidFill>
              </a:rPr>
              <a:t>La crítica es lo que expone esta ilegitimidad, pero no porque recurra a un orden político o moral más esencial. Foucault escribe que el proyecto crítico se enfrenta «al gobierno y a la obediencia que exige», y que </a:t>
            </a:r>
            <a:r>
              <a:rPr lang="es-CL" sz="2000" b="1" dirty="0">
                <a:solidFill>
                  <a:srgbClr val="080808"/>
                </a:solidFill>
              </a:rPr>
              <a:t>lo que la crítica significa en este contexto es «oponer unos derechos universales e imprescriptibles a los cuales todo gobierno, sea cual sea, se trate del monarca, del magistrado, del educador, del padre de familia, deberá someterse</a:t>
            </a:r>
            <a:r>
              <a:rPr lang="es-CL" sz="2000" b="1" dirty="0" smtClean="0">
                <a:solidFill>
                  <a:srgbClr val="080808"/>
                </a:solidFill>
              </a:rPr>
              <a:t>»</a:t>
            </a:r>
            <a:r>
              <a:rPr lang="es-CL" sz="2000" dirty="0" smtClean="0">
                <a:solidFill>
                  <a:srgbClr val="080808"/>
                </a:solidFill>
              </a:rPr>
              <a:t>.</a:t>
            </a:r>
            <a:endParaRPr sz="2000" dirty="0">
              <a:solidFill>
                <a:srgbClr val="080808"/>
              </a:solidFill>
            </a:endParaRPr>
          </a:p>
        </p:txBody>
      </p:sp>
    </p:spTree>
    <p:extLst>
      <p:ext uri="{BB962C8B-B14F-4D97-AF65-F5344CB8AC3E}">
        <p14:creationId xmlns:p14="http://schemas.microsoft.com/office/powerpoint/2010/main" val="21701650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879893"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r>
              <a:rPr lang="es-ES" sz="2200" dirty="0" smtClean="0"/>
              <a:t>												</a:t>
            </a:r>
            <a:br>
              <a:rPr lang="es-ES" sz="2200" dirty="0" smtClean="0"/>
            </a:br>
            <a:endParaRPr sz="2200" dirty="0"/>
          </a:p>
        </p:txBody>
      </p:sp>
      <p:sp>
        <p:nvSpPr>
          <p:cNvPr id="105" name="Google Shape;105;p16"/>
          <p:cNvSpPr txBox="1">
            <a:spLocks noGrp="1"/>
          </p:cNvSpPr>
          <p:nvPr>
            <p:ph type="body" idx="4294967295"/>
          </p:nvPr>
        </p:nvSpPr>
        <p:spPr>
          <a:xfrm>
            <a:off x="626014" y="362038"/>
            <a:ext cx="7689850" cy="4781461"/>
          </a:xfrm>
          <a:prstGeom prst="rect">
            <a:avLst/>
          </a:prstGeom>
        </p:spPr>
        <p:txBody>
          <a:bodyPr spcFirstLastPara="1" wrap="square" lIns="91425" tIns="91425" rIns="91425" bIns="91425" anchor="t" anchorCtr="0">
            <a:noAutofit/>
          </a:bodyPr>
          <a:lstStyle/>
          <a:p>
            <a:pPr marL="114300" lvl="0" indent="0">
              <a:buSzPts val="1800"/>
              <a:buNone/>
            </a:pPr>
            <a:endParaRPr lang="es-ES" sz="2000" dirty="0" smtClean="0">
              <a:solidFill>
                <a:srgbClr val="002060"/>
              </a:solidFill>
            </a:endParaRPr>
          </a:p>
          <a:p>
            <a:pPr marL="114300" lvl="0" indent="0">
              <a:buSzPts val="1800"/>
              <a:buNone/>
            </a:pPr>
            <a:r>
              <a:rPr lang="es-ES" sz="2000" dirty="0" smtClean="0">
                <a:solidFill>
                  <a:srgbClr val="002060"/>
                </a:solidFill>
              </a:rPr>
              <a:t>- Crítica </a:t>
            </a:r>
            <a:r>
              <a:rPr lang="es-ES" sz="2000" dirty="0">
                <a:solidFill>
                  <a:srgbClr val="002060"/>
                </a:solidFill>
              </a:rPr>
              <a:t>como “no querer ser gobernado”. </a:t>
            </a:r>
            <a:endParaRPr lang="es-ES" sz="2000" dirty="0" smtClean="0">
              <a:solidFill>
                <a:srgbClr val="002060"/>
              </a:solidFill>
            </a:endParaRPr>
          </a:p>
          <a:p>
            <a:pPr marL="114300" lvl="0" indent="0">
              <a:buSzPts val="1800"/>
              <a:buNone/>
            </a:pPr>
            <a:endParaRPr lang="es-ES" sz="2000" dirty="0">
              <a:solidFill>
                <a:schemeClr val="bg2"/>
              </a:solidFill>
            </a:endParaRPr>
          </a:p>
          <a:p>
            <a:pPr marL="114300" lvl="0" indent="0">
              <a:buSzPts val="1800"/>
              <a:buNone/>
            </a:pPr>
            <a:r>
              <a:rPr lang="es-ES" sz="2000" dirty="0">
                <a:solidFill>
                  <a:schemeClr val="bg2"/>
                </a:solidFill>
              </a:rPr>
              <a:t>· El «oponerlos» es un acto que limita el poder de la ley, un acto que contrarresta y rivaliza con las operaciones del poder, el poder en el momento de su renovación. </a:t>
            </a:r>
            <a:r>
              <a:rPr lang="es-ES" sz="2000" b="1" dirty="0">
                <a:solidFill>
                  <a:schemeClr val="bg2"/>
                </a:solidFill>
              </a:rPr>
              <a:t>Es en sí la limitación, una limitación que adopta la forma de una pregunta y que declara, por el propio hecho de declararse, un «derecho» a cuestionar</a:t>
            </a:r>
            <a:endParaRPr lang="es-ES" sz="1800" b="1" dirty="0" smtClean="0"/>
          </a:p>
          <a:p>
            <a:pPr marL="114300" lvl="0" indent="0">
              <a:buSzPts val="1800"/>
              <a:buNone/>
            </a:pPr>
            <a:endParaRPr sz="1800" dirty="0"/>
          </a:p>
        </p:txBody>
      </p:sp>
    </p:spTree>
    <p:extLst>
      <p:ext uri="{BB962C8B-B14F-4D97-AF65-F5344CB8AC3E}">
        <p14:creationId xmlns:p14="http://schemas.microsoft.com/office/powerpoint/2010/main" val="21701650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879893"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r>
              <a:rPr lang="es-ES" sz="2200" dirty="0" smtClean="0"/>
              <a:t>												</a:t>
            </a:r>
            <a:br>
              <a:rPr lang="es-ES" sz="2200" dirty="0" smtClean="0"/>
            </a:br>
            <a:endParaRPr sz="2200" dirty="0"/>
          </a:p>
        </p:txBody>
      </p:sp>
      <p:sp>
        <p:nvSpPr>
          <p:cNvPr id="105" name="Google Shape;105;p16"/>
          <p:cNvSpPr txBox="1">
            <a:spLocks noGrp="1"/>
          </p:cNvSpPr>
          <p:nvPr>
            <p:ph type="body" idx="4294967295"/>
          </p:nvPr>
        </p:nvSpPr>
        <p:spPr>
          <a:xfrm>
            <a:off x="626014" y="362038"/>
            <a:ext cx="7689850" cy="4781461"/>
          </a:xfrm>
          <a:prstGeom prst="rect">
            <a:avLst/>
          </a:prstGeom>
        </p:spPr>
        <p:txBody>
          <a:bodyPr spcFirstLastPara="1" wrap="square" lIns="91425" tIns="91425" rIns="91425" bIns="91425" anchor="t" anchorCtr="0">
            <a:noAutofit/>
          </a:bodyPr>
          <a:lstStyle/>
          <a:p>
            <a:pPr marL="114300" lvl="0" indent="0">
              <a:buSzPts val="1800"/>
              <a:buNone/>
            </a:pPr>
            <a:r>
              <a:rPr lang="es-ES" sz="2000" dirty="0" smtClean="0">
                <a:solidFill>
                  <a:srgbClr val="002060"/>
                </a:solidFill>
              </a:rPr>
              <a:t>- </a:t>
            </a:r>
            <a:r>
              <a:rPr lang="es-ES" sz="2000" dirty="0">
                <a:solidFill>
                  <a:srgbClr val="002060"/>
                </a:solidFill>
              </a:rPr>
              <a:t>Crítica como práctica de libertad, estilización de sí en relación con las normas </a:t>
            </a:r>
            <a:endParaRPr lang="es-ES" sz="2000" dirty="0">
              <a:solidFill>
                <a:schemeClr val="bg2"/>
              </a:solidFill>
            </a:endParaRPr>
          </a:p>
          <a:p>
            <a:pPr marL="114300" lvl="0" indent="0">
              <a:buSzPts val="1800"/>
              <a:buNone/>
            </a:pPr>
            <a:r>
              <a:rPr lang="es-ES" sz="2000" dirty="0" smtClean="0">
                <a:solidFill>
                  <a:schemeClr val="bg2"/>
                </a:solidFill>
              </a:rPr>
              <a:t>· </a:t>
            </a:r>
            <a:r>
              <a:rPr lang="es-ES" sz="2000" dirty="0">
                <a:solidFill>
                  <a:schemeClr val="bg2"/>
                </a:solidFill>
              </a:rPr>
              <a:t>Pero lo que quizás nos ofrece por medio de la «crítica» es un acto, incluso una práctica de libertad, que no se puede reducir al voluntarismo de manera sencilla, debido a que la práctica por la que se establecen los límites a la autoridad absoluta depende fundamentalmente del horizonte de efectos de saber dentro del cual opera. </a:t>
            </a:r>
            <a:r>
              <a:rPr lang="es-ES" sz="2000" b="1" dirty="0">
                <a:solidFill>
                  <a:schemeClr val="bg2"/>
                </a:solidFill>
              </a:rPr>
              <a:t>La práctica crítica no emana de la libertad innata del alma, sino que se forma en el crisol de un intercambio particular entre una serie de normas o preceptos (que ya están ahí) y una estilización de actos (que extiende y reformula esa serie previa de reglas y preceptos). Esta estilización de sí en relación con las reglas es lo que viene a ser una «práctica».</a:t>
            </a:r>
            <a:endParaRPr sz="1800" b="1" dirty="0"/>
          </a:p>
        </p:txBody>
      </p:sp>
    </p:spTree>
    <p:extLst>
      <p:ext uri="{BB962C8B-B14F-4D97-AF65-F5344CB8AC3E}">
        <p14:creationId xmlns:p14="http://schemas.microsoft.com/office/powerpoint/2010/main" val="41752017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879893"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r>
              <a:rPr lang="es-ES" sz="2200" dirty="0" smtClean="0"/>
              <a:t>												</a:t>
            </a:r>
            <a:br>
              <a:rPr lang="es-ES" sz="2200" dirty="0" smtClean="0"/>
            </a:br>
            <a:endParaRPr sz="2200" dirty="0"/>
          </a:p>
        </p:txBody>
      </p:sp>
      <p:sp>
        <p:nvSpPr>
          <p:cNvPr id="105" name="Google Shape;105;p16"/>
          <p:cNvSpPr txBox="1">
            <a:spLocks noGrp="1"/>
          </p:cNvSpPr>
          <p:nvPr>
            <p:ph type="body" idx="4294967295"/>
          </p:nvPr>
        </p:nvSpPr>
        <p:spPr>
          <a:xfrm>
            <a:off x="626013" y="362038"/>
            <a:ext cx="8086665" cy="4781461"/>
          </a:xfrm>
          <a:prstGeom prst="rect">
            <a:avLst/>
          </a:prstGeom>
        </p:spPr>
        <p:txBody>
          <a:bodyPr spcFirstLastPara="1" wrap="square" lIns="91425" tIns="91425" rIns="91425" bIns="91425" anchor="t" anchorCtr="0">
            <a:noAutofit/>
          </a:bodyPr>
          <a:lstStyle/>
          <a:p>
            <a:pPr marL="114300" lvl="0" indent="0">
              <a:buSzPts val="1800"/>
              <a:buNone/>
            </a:pPr>
            <a:r>
              <a:rPr lang="es-ES" sz="1800" dirty="0">
                <a:solidFill>
                  <a:srgbClr val="002060"/>
                </a:solidFill>
              </a:rPr>
              <a:t>- Crítica como colocarse en riesgo ante los órdenes epistemológicos o de verdad </a:t>
            </a:r>
            <a:r>
              <a:rPr lang="es-ES" sz="1800" dirty="0" smtClean="0">
                <a:solidFill>
                  <a:srgbClr val="002060"/>
                </a:solidFill>
              </a:rPr>
              <a:t>establecidos</a:t>
            </a:r>
          </a:p>
          <a:p>
            <a:pPr marL="114300" lvl="0" indent="0">
              <a:buSzPts val="1800"/>
              <a:buNone/>
            </a:pPr>
            <a:r>
              <a:rPr lang="es-ES" sz="2000" dirty="0">
                <a:solidFill>
                  <a:schemeClr val="bg2"/>
                </a:solidFill>
              </a:rPr>
              <a:t>· Para Foucault, se trata de un acto que plantea algún riesgo, porque </a:t>
            </a:r>
            <a:r>
              <a:rPr lang="es-ES" sz="2000" b="1" dirty="0">
                <a:solidFill>
                  <a:schemeClr val="bg2"/>
                </a:solidFill>
              </a:rPr>
              <a:t>no se tratará solamente de objetar ésta o aquella exigencia gubernamental, sino de interrogar sobre el orden en el que tal exigencia se hace legible y posible</a:t>
            </a:r>
            <a:r>
              <a:rPr lang="es-ES" sz="2000" dirty="0">
                <a:solidFill>
                  <a:schemeClr val="bg2"/>
                </a:solidFill>
              </a:rPr>
              <a:t>. Y si a lo que uno objeta es a los órdenes epistemológicos que han establecido las reglas de validez gubernamental, entonces decir «no» a la exigencia requerirá abandonar sus razones de validez establecidas, marcando el límite de esa validez, </a:t>
            </a:r>
            <a:r>
              <a:rPr lang="es-ES" sz="2000" b="1" dirty="0">
                <a:solidFill>
                  <a:schemeClr val="bg2"/>
                </a:solidFill>
              </a:rPr>
              <a:t>lo cual es algo diferente y mucho más arriesgado que encontrar inválida una determinada exigencia.</a:t>
            </a:r>
            <a:r>
              <a:rPr lang="es-ES" sz="2000" dirty="0">
                <a:solidFill>
                  <a:schemeClr val="bg2"/>
                </a:solidFill>
              </a:rPr>
              <a:t> En esta diferencia, podríamos decir, una comienza a entrar en relación crítica con tales ordenamientos y con los preceptos éticos que éstos hacen surgir. </a:t>
            </a:r>
            <a:endParaRPr sz="2000" dirty="0"/>
          </a:p>
        </p:txBody>
      </p:sp>
    </p:spTree>
    <p:extLst>
      <p:ext uri="{BB962C8B-B14F-4D97-AF65-F5344CB8AC3E}">
        <p14:creationId xmlns:p14="http://schemas.microsoft.com/office/powerpoint/2010/main" val="21288161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879893" y="0"/>
            <a:ext cx="7688263" cy="534988"/>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r>
              <a:rPr lang="es-ES" sz="2200" dirty="0" smtClean="0"/>
              <a:t>												</a:t>
            </a:r>
            <a:br>
              <a:rPr lang="es-ES" sz="2200" dirty="0" smtClean="0"/>
            </a:br>
            <a:endParaRPr sz="2200" dirty="0"/>
          </a:p>
        </p:txBody>
      </p:sp>
      <p:sp>
        <p:nvSpPr>
          <p:cNvPr id="105" name="Google Shape;105;p16"/>
          <p:cNvSpPr txBox="1">
            <a:spLocks noGrp="1"/>
          </p:cNvSpPr>
          <p:nvPr>
            <p:ph type="body" idx="4294967295"/>
          </p:nvPr>
        </p:nvSpPr>
        <p:spPr>
          <a:xfrm>
            <a:off x="626014" y="362038"/>
            <a:ext cx="7689850" cy="4781461"/>
          </a:xfrm>
          <a:prstGeom prst="rect">
            <a:avLst/>
          </a:prstGeom>
        </p:spPr>
        <p:txBody>
          <a:bodyPr spcFirstLastPara="1" wrap="square" lIns="91425" tIns="91425" rIns="91425" bIns="91425" anchor="t" anchorCtr="0">
            <a:noAutofit/>
          </a:bodyPr>
          <a:lstStyle/>
          <a:p>
            <a:pPr marL="114300" lvl="0" indent="0">
              <a:buSzPts val="1800"/>
              <a:buNone/>
            </a:pPr>
            <a:r>
              <a:rPr lang="es-ES" sz="2000" dirty="0" smtClean="0">
                <a:solidFill>
                  <a:srgbClr val="002060"/>
                </a:solidFill>
              </a:rPr>
              <a:t>· </a:t>
            </a:r>
            <a:r>
              <a:rPr lang="es-ES" sz="2000" dirty="0" smtClean="0">
                <a:solidFill>
                  <a:schemeClr val="bg2"/>
                </a:solidFill>
              </a:rPr>
              <a:t>El </a:t>
            </a:r>
            <a:r>
              <a:rPr lang="es-ES" sz="2000" dirty="0">
                <a:solidFill>
                  <a:schemeClr val="bg2"/>
                </a:solidFill>
              </a:rPr>
              <a:t>problema con estas razones que Foucault llama «ilegítimas» no es que sean parciales, </a:t>
            </a:r>
            <a:r>
              <a:rPr lang="es-ES" sz="2000" dirty="0" err="1">
                <a:solidFill>
                  <a:schemeClr val="bg2"/>
                </a:solidFill>
              </a:rPr>
              <a:t>autocontradictorias</a:t>
            </a:r>
            <a:r>
              <a:rPr lang="es-ES" sz="2000" dirty="0">
                <a:solidFill>
                  <a:schemeClr val="bg2"/>
                </a:solidFill>
              </a:rPr>
              <a:t> o que conduzcan a posturas morales hipócritas. El problema es precisamente que buscan </a:t>
            </a:r>
            <a:r>
              <a:rPr lang="es-ES" sz="2000" dirty="0" err="1">
                <a:solidFill>
                  <a:schemeClr val="bg2"/>
                </a:solidFill>
              </a:rPr>
              <a:t>forcluir</a:t>
            </a:r>
            <a:r>
              <a:rPr lang="es-ES" sz="2000" dirty="0">
                <a:solidFill>
                  <a:schemeClr val="bg2"/>
                </a:solidFill>
              </a:rPr>
              <a:t> la relación crítica, esto es, extender su propio poder para ordenar la totalidad del campo del juicio moral y político. Orquestan y agotan el propio campo de </a:t>
            </a:r>
            <a:r>
              <a:rPr lang="es-ES" sz="2000" dirty="0" smtClean="0">
                <a:solidFill>
                  <a:schemeClr val="bg2"/>
                </a:solidFill>
              </a:rPr>
              <a:t>certeza</a:t>
            </a:r>
          </a:p>
          <a:p>
            <a:pPr marL="114300" lvl="0" indent="0">
              <a:buSzPts val="1800"/>
              <a:buNone/>
            </a:pPr>
            <a:r>
              <a:rPr lang="es-ES" sz="2400" dirty="0" smtClean="0">
                <a:solidFill>
                  <a:srgbClr val="080808"/>
                </a:solidFill>
              </a:rPr>
              <a:t>· </a:t>
            </a:r>
            <a:r>
              <a:rPr lang="es-CL" sz="2000" dirty="0">
                <a:solidFill>
                  <a:srgbClr val="080808"/>
                </a:solidFill>
              </a:rPr>
              <a:t>Si la actitud crítica es moral, no lo es de acuerdo con las reglas cuyos límites esa misma relación crítica busca cuestionar. ¿Entonces de qué otra manera puede la crítica hacer su trabajo sin arriesgarse a ser denunciada por quienes naturalizan y contribuyen a la hegemonía de los términos morales que la crítica pone en cuestión?</a:t>
            </a:r>
            <a:endParaRPr sz="2000" dirty="0">
              <a:solidFill>
                <a:srgbClr val="080808"/>
              </a:solidFill>
            </a:endParaRPr>
          </a:p>
        </p:txBody>
      </p:sp>
    </p:spTree>
    <p:extLst>
      <p:ext uri="{BB962C8B-B14F-4D97-AF65-F5344CB8AC3E}">
        <p14:creationId xmlns:p14="http://schemas.microsoft.com/office/powerpoint/2010/main" val="4054660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idx="4294967295"/>
          </p:nvPr>
        </p:nvSpPr>
        <p:spPr>
          <a:xfrm>
            <a:off x="675713" y="138022"/>
            <a:ext cx="7689850" cy="534988"/>
          </a:xfrm>
          <a:prstGeom prst="rect">
            <a:avLst/>
          </a:prstGeom>
        </p:spPr>
        <p:txBody>
          <a:bodyPr spcFirstLastPara="1" wrap="square" lIns="91425" tIns="91425" rIns="91425" bIns="91425" anchor="t" anchorCtr="0">
            <a:noAutofit/>
          </a:bodyPr>
          <a:lstStyle/>
          <a:p>
            <a:pPr marL="114300" lvl="0" indent="0"/>
            <a:r>
              <a:rPr lang="es-ES" sz="2200" dirty="0"/>
              <a:t>1. Noción ordinaria y noción fundamental </a:t>
            </a:r>
            <a:r>
              <a:rPr lang="es-ES" sz="2200" dirty="0" smtClean="0"/>
              <a:t>de la </a:t>
            </a:r>
            <a:r>
              <a:rPr lang="es-ES" sz="2200" dirty="0"/>
              <a:t>crítica.</a:t>
            </a:r>
          </a:p>
        </p:txBody>
      </p:sp>
      <p:sp>
        <p:nvSpPr>
          <p:cNvPr id="93" name="Google Shape;93;p14"/>
          <p:cNvSpPr txBox="1">
            <a:spLocks noGrp="1"/>
          </p:cNvSpPr>
          <p:nvPr>
            <p:ph type="body" idx="4294967295"/>
          </p:nvPr>
        </p:nvSpPr>
        <p:spPr>
          <a:xfrm>
            <a:off x="414068" y="603849"/>
            <a:ext cx="8522898" cy="4539651"/>
          </a:xfrm>
          <a:prstGeom prst="rect">
            <a:avLst/>
          </a:prstGeom>
        </p:spPr>
        <p:txBody>
          <a:bodyPr spcFirstLastPara="1" wrap="square" lIns="91425" tIns="91425" rIns="91425" bIns="91425" anchor="t" anchorCtr="0">
            <a:noAutofit/>
          </a:bodyPr>
          <a:lstStyle/>
          <a:p>
            <a:pPr marL="114300" lvl="0" indent="0">
              <a:buSzPts val="1800"/>
              <a:buNone/>
            </a:pPr>
            <a:endParaRPr lang="es-ES" sz="1100" dirty="0" smtClean="0">
              <a:solidFill>
                <a:srgbClr val="002060"/>
              </a:solidFill>
            </a:endParaRPr>
          </a:p>
          <a:p>
            <a:pPr marL="114300" lvl="0" indent="0">
              <a:buSzPts val="1800"/>
              <a:buNone/>
            </a:pPr>
            <a:r>
              <a:rPr lang="es-ES" sz="2000" dirty="0" smtClean="0">
                <a:solidFill>
                  <a:srgbClr val="002060"/>
                </a:solidFill>
              </a:rPr>
              <a:t>- Crítica </a:t>
            </a:r>
            <a:r>
              <a:rPr lang="es-ES" sz="2000" dirty="0">
                <a:solidFill>
                  <a:srgbClr val="002060"/>
                </a:solidFill>
              </a:rPr>
              <a:t>como juicio mecánico vs. crítica como práctica que cuestiona  el campo categorial del juicio</a:t>
            </a:r>
            <a:r>
              <a:rPr lang="es-ES" sz="2000" dirty="0" smtClean="0">
                <a:solidFill>
                  <a:srgbClr val="002060"/>
                </a:solidFill>
              </a:rPr>
              <a:t>.</a:t>
            </a:r>
          </a:p>
          <a:p>
            <a:pPr marL="114300" lvl="0" indent="0">
              <a:buSzPts val="1800"/>
              <a:buNone/>
            </a:pPr>
            <a:r>
              <a:rPr lang="es-CL" sz="2000" dirty="0" smtClean="0">
                <a:solidFill>
                  <a:srgbClr val="080808"/>
                </a:solidFill>
              </a:rPr>
              <a:t>· </a:t>
            </a:r>
            <a:r>
              <a:rPr lang="es-CL" sz="2000" dirty="0" smtClean="0">
                <a:solidFill>
                  <a:srgbClr val="080808"/>
                </a:solidFill>
              </a:rPr>
              <a:t>Así </a:t>
            </a:r>
            <a:r>
              <a:rPr lang="es-CL" sz="2000" dirty="0">
                <a:solidFill>
                  <a:srgbClr val="080808"/>
                </a:solidFill>
              </a:rPr>
              <a:t>que la tarea de desvelar estas constelaciones de poder se ve impedida por la precipitación de un «juicio mecánico» como forma ejemplar de la </a:t>
            </a:r>
            <a:r>
              <a:rPr lang="es-CL" sz="2000" dirty="0" smtClean="0">
                <a:solidFill>
                  <a:srgbClr val="080808"/>
                </a:solidFill>
              </a:rPr>
              <a:t>crítica</a:t>
            </a:r>
          </a:p>
          <a:p>
            <a:pPr marL="114300" lvl="0" indent="0">
              <a:buSzPts val="1800"/>
              <a:buNone/>
            </a:pPr>
            <a:r>
              <a:rPr lang="es-ES" sz="2000" dirty="0" smtClean="0">
                <a:solidFill>
                  <a:srgbClr val="080808"/>
                </a:solidFill>
              </a:rPr>
              <a:t>· </a:t>
            </a:r>
            <a:r>
              <a:rPr lang="es-CL" sz="2000" b="1" dirty="0">
                <a:solidFill>
                  <a:srgbClr val="080808"/>
                </a:solidFill>
              </a:rPr>
              <a:t>El juicio, para ambos </a:t>
            </a:r>
            <a:r>
              <a:rPr lang="es-CL" sz="2000" b="1" dirty="0" smtClean="0">
                <a:solidFill>
                  <a:srgbClr val="080808"/>
                </a:solidFill>
              </a:rPr>
              <a:t>pensadores [Williams y Adorno], </a:t>
            </a:r>
            <a:r>
              <a:rPr lang="es-CL" sz="2000" b="1" dirty="0">
                <a:solidFill>
                  <a:srgbClr val="080808"/>
                </a:solidFill>
              </a:rPr>
              <a:t>es una manera de subsumir lo particular en una categoría general ya constituida, mientras que la crítica interroga sobre la constitución oclusiva del campo de conocimiento al </a:t>
            </a:r>
            <a:r>
              <a:rPr lang="es-CL" sz="2000" b="1" dirty="0" smtClean="0">
                <a:solidFill>
                  <a:srgbClr val="080808"/>
                </a:solidFill>
              </a:rPr>
              <a:t>que </a:t>
            </a:r>
            <a:r>
              <a:rPr lang="es-CL" sz="2000" b="1" dirty="0">
                <a:solidFill>
                  <a:srgbClr val="080808"/>
                </a:solidFill>
              </a:rPr>
              <a:t>pertenecen esas mismas categorías. </a:t>
            </a:r>
            <a:endParaRPr lang="es-CL" sz="2000" b="1" dirty="0" smtClean="0">
              <a:solidFill>
                <a:srgbClr val="080808"/>
              </a:solidFill>
            </a:endParaRPr>
          </a:p>
          <a:p>
            <a:pPr marL="114300" lvl="0" indent="0">
              <a:buSzPts val="1800"/>
              <a:buNone/>
            </a:pPr>
            <a:r>
              <a:rPr lang="es-ES" sz="2000" dirty="0" smtClean="0">
                <a:solidFill>
                  <a:srgbClr val="080808"/>
                </a:solidFill>
              </a:rPr>
              <a:t>· </a:t>
            </a:r>
            <a:r>
              <a:rPr lang="es-ES" sz="2000" dirty="0">
                <a:solidFill>
                  <a:srgbClr val="080808"/>
                </a:solidFill>
              </a:rPr>
              <a:t>Pensar el problema de la libertad, y el de la ética en general, más allá del juicio, es especialmente importante para Foucault: el pensamiento crítico consistiría justamente en ese </a:t>
            </a:r>
            <a:r>
              <a:rPr lang="es-ES" sz="2000" dirty="0" smtClean="0">
                <a:solidFill>
                  <a:srgbClr val="080808"/>
                </a:solidFill>
              </a:rPr>
              <a:t>empeño.</a:t>
            </a:r>
            <a:endParaRPr lang="es-ES" sz="2000" dirty="0">
              <a:solidFill>
                <a:srgbClr val="080808"/>
              </a:solidFill>
            </a:endParaRPr>
          </a:p>
        </p:txBody>
      </p:sp>
    </p:spTree>
    <p:extLst>
      <p:ext uri="{BB962C8B-B14F-4D97-AF65-F5344CB8AC3E}">
        <p14:creationId xmlns:p14="http://schemas.microsoft.com/office/powerpoint/2010/main" val="10375095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idx="4294967295"/>
          </p:nvPr>
        </p:nvSpPr>
        <p:spPr>
          <a:xfrm>
            <a:off x="679361" y="0"/>
            <a:ext cx="7688262" cy="534988"/>
          </a:xfrm>
          <a:prstGeom prst="rect">
            <a:avLst/>
          </a:prstGeom>
        </p:spPr>
        <p:txBody>
          <a:bodyPr spcFirstLastPara="1" wrap="square" lIns="91425" tIns="91425" rIns="91425" bIns="91425" anchor="t" anchorCtr="0">
            <a:noAutofit/>
          </a:bodyPr>
          <a:lstStyle/>
          <a:p>
            <a:pPr lvl="0"/>
            <a:r>
              <a:rPr lang="es-ES" sz="2200" dirty="0"/>
              <a:t>1. Noción ordinaria y noción fundamental de la crítica.</a:t>
            </a:r>
            <a:endParaRPr sz="2200" dirty="0"/>
          </a:p>
        </p:txBody>
      </p:sp>
      <p:sp>
        <p:nvSpPr>
          <p:cNvPr id="99" name="Google Shape;99;p15"/>
          <p:cNvSpPr txBox="1">
            <a:spLocks noGrp="1"/>
          </p:cNvSpPr>
          <p:nvPr>
            <p:ph type="body" idx="4294967295"/>
          </p:nvPr>
        </p:nvSpPr>
        <p:spPr>
          <a:xfrm>
            <a:off x="552091" y="448573"/>
            <a:ext cx="7936301" cy="4522398"/>
          </a:xfrm>
          <a:prstGeom prst="rect">
            <a:avLst/>
          </a:prstGeom>
        </p:spPr>
        <p:txBody>
          <a:bodyPr spcFirstLastPara="1" wrap="square" lIns="91425" tIns="91425" rIns="91425" bIns="91425" anchor="t" anchorCtr="0">
            <a:noAutofit/>
          </a:bodyPr>
          <a:lstStyle/>
          <a:p>
            <a:pPr marL="114300" lvl="0" indent="0">
              <a:buSzPts val="1800"/>
              <a:buNone/>
            </a:pPr>
            <a:r>
              <a:rPr lang="es-ES" sz="2000" dirty="0" smtClean="0">
                <a:solidFill>
                  <a:srgbClr val="002060"/>
                </a:solidFill>
              </a:rPr>
              <a:t>- Crítica </a:t>
            </a:r>
            <a:r>
              <a:rPr lang="es-ES" sz="2000" dirty="0">
                <a:solidFill>
                  <a:srgbClr val="002060"/>
                </a:solidFill>
              </a:rPr>
              <a:t>como un interrogarse acerca de los campos o delimitaciones normativas</a:t>
            </a:r>
            <a:r>
              <a:rPr lang="es-ES" sz="2000" dirty="0" smtClean="0">
                <a:solidFill>
                  <a:srgbClr val="002060"/>
                </a:solidFill>
              </a:rPr>
              <a:t>.</a:t>
            </a:r>
          </a:p>
          <a:p>
            <a:pPr marL="114300" lvl="0" indent="0">
              <a:buSzPts val="1800"/>
              <a:buNone/>
            </a:pPr>
            <a:endParaRPr lang="es-ES" sz="400" dirty="0">
              <a:solidFill>
                <a:srgbClr val="080808"/>
              </a:solidFill>
            </a:endParaRPr>
          </a:p>
          <a:p>
            <a:pPr marL="114300" lvl="0" indent="0">
              <a:buSzPts val="1800"/>
              <a:buNone/>
            </a:pPr>
            <a:r>
              <a:rPr lang="es-ES" sz="2000" dirty="0" smtClean="0">
                <a:solidFill>
                  <a:srgbClr val="080808"/>
                </a:solidFill>
              </a:rPr>
              <a:t>· </a:t>
            </a:r>
            <a:r>
              <a:rPr lang="es-CL" sz="2000" dirty="0" err="1">
                <a:solidFill>
                  <a:srgbClr val="080808"/>
                </a:solidFill>
              </a:rPr>
              <a:t>Habermas</a:t>
            </a:r>
            <a:r>
              <a:rPr lang="es-CL" sz="2000" dirty="0">
                <a:solidFill>
                  <a:srgbClr val="080808"/>
                </a:solidFill>
              </a:rPr>
              <a:t> volvió muy problemático el trabajo de la crítica al sugerir que, si lo que buscábamos era poder recurrir a normas al elaborar juicios evaluativos sobre las condiciones y los fines sociales, era necesario ir más allá de la teoría </a:t>
            </a:r>
            <a:r>
              <a:rPr lang="es-CL" sz="2000" dirty="0" smtClean="0">
                <a:solidFill>
                  <a:srgbClr val="080808"/>
                </a:solidFill>
              </a:rPr>
              <a:t>crítica.</a:t>
            </a:r>
          </a:p>
          <a:p>
            <a:pPr marL="114300" lvl="0" indent="0">
              <a:buSzPts val="1800"/>
              <a:buNone/>
            </a:pPr>
            <a:r>
              <a:rPr lang="es-ES" sz="2000" dirty="0" smtClean="0">
                <a:solidFill>
                  <a:srgbClr val="080808"/>
                </a:solidFill>
              </a:rPr>
              <a:t>· </a:t>
            </a:r>
            <a:r>
              <a:rPr lang="es-ES" sz="2000" b="1" dirty="0" smtClean="0">
                <a:solidFill>
                  <a:srgbClr val="080808"/>
                </a:solidFill>
              </a:rPr>
              <a:t>Porque </a:t>
            </a:r>
            <a:r>
              <a:rPr lang="es-ES" sz="2000" b="1" dirty="0">
                <a:solidFill>
                  <a:srgbClr val="080808"/>
                </a:solidFill>
              </a:rPr>
              <a:t>la cuestión «¿qué tenemos que hacer?» presupone que el «nosotros» ya se ha formado y se conoce, que su acción es posible y que el campo en el que puede actuar está delimitado</a:t>
            </a:r>
            <a:r>
              <a:rPr lang="es-ES" sz="2000" dirty="0">
                <a:solidFill>
                  <a:srgbClr val="080808"/>
                </a:solidFill>
              </a:rPr>
              <a:t>. Pero si esas mismas </a:t>
            </a:r>
            <a:r>
              <a:rPr lang="es-ES" sz="2000" dirty="0" smtClean="0">
                <a:solidFill>
                  <a:srgbClr val="080808"/>
                </a:solidFill>
              </a:rPr>
              <a:t>[…] delimitaciones </a:t>
            </a:r>
            <a:r>
              <a:rPr lang="es-ES" sz="2000" dirty="0">
                <a:solidFill>
                  <a:srgbClr val="080808"/>
                </a:solidFill>
              </a:rPr>
              <a:t>tienen consecuencias normativas, entonces será necesario preguntarse por los valores que conforman el escenario de la acción, </a:t>
            </a:r>
            <a:r>
              <a:rPr lang="es-ES" sz="2000" dirty="0" smtClean="0">
                <a:solidFill>
                  <a:srgbClr val="080808"/>
                </a:solidFill>
              </a:rPr>
              <a:t>y ello se convertirá en  una dimensión para cualquier investigación </a:t>
            </a:r>
            <a:r>
              <a:rPr lang="es-ES" sz="2000" dirty="0">
                <a:solidFill>
                  <a:srgbClr val="080808"/>
                </a:solidFill>
              </a:rPr>
              <a:t>crítica sobre asuntos normativos.</a:t>
            </a:r>
            <a:endParaRPr lang="es-ES" sz="2000" dirty="0" smtClean="0">
              <a:solidFill>
                <a:srgbClr val="080808"/>
              </a:solidFill>
            </a:endParaRPr>
          </a:p>
          <a:p>
            <a:pPr marL="114300" lvl="0" indent="0">
              <a:buSzPts val="1800"/>
              <a:buNone/>
            </a:pPr>
            <a:endParaRPr lang="es-ES"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idx="4294967295"/>
          </p:nvPr>
        </p:nvSpPr>
        <p:spPr>
          <a:xfrm>
            <a:off x="472327" y="138022"/>
            <a:ext cx="7688262" cy="534988"/>
          </a:xfrm>
          <a:prstGeom prst="rect">
            <a:avLst/>
          </a:prstGeom>
        </p:spPr>
        <p:txBody>
          <a:bodyPr spcFirstLastPara="1" wrap="square" lIns="91425" tIns="91425" rIns="91425" bIns="91425" anchor="t" anchorCtr="0">
            <a:noAutofit/>
          </a:bodyPr>
          <a:lstStyle/>
          <a:p>
            <a:pPr lvl="0"/>
            <a:r>
              <a:rPr lang="es-ES" sz="2200" dirty="0"/>
              <a:t>1. Noción ordinaria y noción fundamental de la crítica.</a:t>
            </a:r>
            <a:endParaRPr sz="2200" dirty="0"/>
          </a:p>
        </p:txBody>
      </p:sp>
      <p:sp>
        <p:nvSpPr>
          <p:cNvPr id="99" name="Google Shape;99;p15"/>
          <p:cNvSpPr txBox="1">
            <a:spLocks noGrp="1"/>
          </p:cNvSpPr>
          <p:nvPr>
            <p:ph type="body" idx="4294967295"/>
          </p:nvPr>
        </p:nvSpPr>
        <p:spPr>
          <a:xfrm>
            <a:off x="517585" y="638356"/>
            <a:ext cx="7969250" cy="4226942"/>
          </a:xfrm>
          <a:prstGeom prst="rect">
            <a:avLst/>
          </a:prstGeom>
        </p:spPr>
        <p:txBody>
          <a:bodyPr spcFirstLastPara="1" wrap="square" lIns="91425" tIns="91425" rIns="91425" bIns="91425" anchor="t" anchorCtr="0">
            <a:noAutofit/>
          </a:bodyPr>
          <a:lstStyle/>
          <a:p>
            <a:pPr marL="114300" lvl="0" indent="0">
              <a:buSzPts val="1800"/>
              <a:buNone/>
            </a:pPr>
            <a:r>
              <a:rPr lang="es-ES" sz="1900" dirty="0" smtClean="0">
                <a:solidFill>
                  <a:srgbClr val="080808"/>
                </a:solidFill>
              </a:rPr>
              <a:t>· </a:t>
            </a:r>
            <a:r>
              <a:rPr lang="es-CL" sz="1900" dirty="0">
                <a:solidFill>
                  <a:srgbClr val="080808"/>
                </a:solidFill>
              </a:rPr>
              <a:t>M</a:t>
            </a:r>
            <a:r>
              <a:rPr lang="es-CL" sz="1900" dirty="0" smtClean="0">
                <a:solidFill>
                  <a:srgbClr val="080808"/>
                </a:solidFill>
              </a:rPr>
              <a:t>arcar </a:t>
            </a:r>
            <a:r>
              <a:rPr lang="es-CL" sz="1900" dirty="0">
                <a:solidFill>
                  <a:srgbClr val="080808"/>
                </a:solidFill>
              </a:rPr>
              <a:t>distancias entre una noción de crítica que se caracteriza por estar en algún sentido debilitada por la normatividad, y otra, que espero ofrecer aquí, que no solamente es más compleja de lo que la crítica habitual asume, sino que tiene, me gustaría argumentar, compromisos normativos fuertes que aparecen en formas que sería difícil, si no imposible, leer con las actuales gramáticas de </a:t>
            </a:r>
            <a:r>
              <a:rPr lang="es-CL" sz="1900" dirty="0" smtClean="0">
                <a:solidFill>
                  <a:srgbClr val="080808"/>
                </a:solidFill>
              </a:rPr>
              <a:t>normatividad.</a:t>
            </a:r>
          </a:p>
          <a:p>
            <a:pPr marL="114300" lvl="0" indent="0">
              <a:buSzPts val="1800"/>
              <a:buNone/>
            </a:pPr>
            <a:r>
              <a:rPr lang="es-ES" sz="1900" dirty="0" smtClean="0">
                <a:solidFill>
                  <a:srgbClr val="080808"/>
                </a:solidFill>
              </a:rPr>
              <a:t>· </a:t>
            </a:r>
            <a:r>
              <a:rPr lang="es-ES" sz="1900" dirty="0">
                <a:solidFill>
                  <a:srgbClr val="080808"/>
                </a:solidFill>
              </a:rPr>
              <a:t>En este ensayo, en efecto, espero mostrar que Foucault no solamente realiza una contribución importante a la teoría normativa, sino que tanto su estética como sus consideraciones sobre el sujeto están íntimamente relacionadas con su ética y su </a:t>
            </a:r>
            <a:r>
              <a:rPr lang="es-ES" sz="1900" dirty="0" smtClean="0">
                <a:solidFill>
                  <a:srgbClr val="080808"/>
                </a:solidFill>
              </a:rPr>
              <a:t>política […] </a:t>
            </a:r>
            <a:r>
              <a:rPr lang="es-ES" sz="1900" b="1" dirty="0">
                <a:solidFill>
                  <a:srgbClr val="080808"/>
                </a:solidFill>
              </a:rPr>
              <a:t>Paradójicamente, la construcción de sí y la </a:t>
            </a:r>
            <a:r>
              <a:rPr lang="es-ES" sz="1900" b="1" dirty="0" err="1">
                <a:solidFill>
                  <a:srgbClr val="080808"/>
                </a:solidFill>
              </a:rPr>
              <a:t>desujeción</a:t>
            </a:r>
            <a:r>
              <a:rPr lang="es-ES" sz="1900" b="1" dirty="0">
                <a:solidFill>
                  <a:srgbClr val="080808"/>
                </a:solidFill>
              </a:rPr>
              <a:t> suceden simultáneamente cuando se aventura un modo de existencia que no se sostiene en lo que él llama «régimen de verdad».</a:t>
            </a:r>
          </a:p>
          <a:p>
            <a:pPr marL="114300" lvl="0" indent="0">
              <a:buSzPts val="1800"/>
              <a:buNone/>
            </a:pPr>
            <a:endParaRPr lang="es-ES" sz="1800" dirty="0" smtClean="0"/>
          </a:p>
        </p:txBody>
      </p:sp>
    </p:spTree>
    <p:extLst>
      <p:ext uri="{BB962C8B-B14F-4D97-AF65-F5344CB8AC3E}">
        <p14:creationId xmlns:p14="http://schemas.microsoft.com/office/powerpoint/2010/main" val="2924362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idx="4294967295"/>
          </p:nvPr>
        </p:nvSpPr>
        <p:spPr>
          <a:xfrm>
            <a:off x="731119" y="0"/>
            <a:ext cx="7688262" cy="534988"/>
          </a:xfrm>
          <a:prstGeom prst="rect">
            <a:avLst/>
          </a:prstGeom>
        </p:spPr>
        <p:txBody>
          <a:bodyPr spcFirstLastPara="1" wrap="square" lIns="91425" tIns="91425" rIns="91425" bIns="91425" anchor="t" anchorCtr="0">
            <a:noAutofit/>
          </a:bodyPr>
          <a:lstStyle/>
          <a:p>
            <a:pPr lvl="0"/>
            <a:r>
              <a:rPr lang="es-ES" sz="2200" dirty="0"/>
              <a:t>1. Noción ordinaria y noción fundamental de la crítica.</a:t>
            </a:r>
            <a:endParaRPr sz="2200" dirty="0"/>
          </a:p>
        </p:txBody>
      </p:sp>
      <p:sp>
        <p:nvSpPr>
          <p:cNvPr id="99" name="Google Shape;99;p15"/>
          <p:cNvSpPr txBox="1">
            <a:spLocks noGrp="1"/>
          </p:cNvSpPr>
          <p:nvPr>
            <p:ph type="body" idx="4294967295"/>
          </p:nvPr>
        </p:nvSpPr>
        <p:spPr>
          <a:xfrm>
            <a:off x="764036" y="569343"/>
            <a:ext cx="7689850" cy="4244197"/>
          </a:xfrm>
          <a:prstGeom prst="rect">
            <a:avLst/>
          </a:prstGeom>
        </p:spPr>
        <p:txBody>
          <a:bodyPr spcFirstLastPara="1" wrap="square" lIns="91425" tIns="91425" rIns="91425" bIns="91425" anchor="t" anchorCtr="0">
            <a:noAutofit/>
          </a:bodyPr>
          <a:lstStyle/>
          <a:p>
            <a:pPr marL="114300" lvl="0" indent="0">
              <a:buSzPts val="1800"/>
              <a:buNone/>
            </a:pPr>
            <a:r>
              <a:rPr lang="es-ES" sz="2000" dirty="0" smtClean="0">
                <a:solidFill>
                  <a:srgbClr val="002060"/>
                </a:solidFill>
              </a:rPr>
              <a:t>- </a:t>
            </a:r>
            <a:r>
              <a:rPr lang="es-ES" sz="2000" dirty="0">
                <a:solidFill>
                  <a:srgbClr val="002060"/>
                </a:solidFill>
              </a:rPr>
              <a:t>Crítica como mera </a:t>
            </a:r>
            <a:r>
              <a:rPr lang="es-ES" sz="2000" dirty="0" smtClean="0">
                <a:solidFill>
                  <a:srgbClr val="002060"/>
                </a:solidFill>
              </a:rPr>
              <a:t>polémica</a:t>
            </a:r>
            <a:r>
              <a:rPr lang="es-ES" sz="2000" dirty="0">
                <a:solidFill>
                  <a:srgbClr val="002060"/>
                </a:solidFill>
              </a:rPr>
              <a:t> </a:t>
            </a:r>
            <a:r>
              <a:rPr lang="es-ES" sz="2000" dirty="0" smtClean="0">
                <a:solidFill>
                  <a:srgbClr val="002060"/>
                </a:solidFill>
              </a:rPr>
              <a:t>/ Crítica como </a:t>
            </a:r>
            <a:r>
              <a:rPr lang="es-ES" sz="2000" dirty="0" err="1" smtClean="0">
                <a:solidFill>
                  <a:srgbClr val="002060"/>
                </a:solidFill>
              </a:rPr>
              <a:t>heteronómica</a:t>
            </a:r>
            <a:endParaRPr lang="es-ES" sz="2000" dirty="0" smtClean="0">
              <a:solidFill>
                <a:srgbClr val="002060"/>
              </a:solidFill>
            </a:endParaRPr>
          </a:p>
          <a:p>
            <a:pPr marL="114300" lvl="0" indent="0">
              <a:buSzPts val="1800"/>
              <a:buNone/>
            </a:pPr>
            <a:endParaRPr lang="es-ES" sz="1800" dirty="0">
              <a:solidFill>
                <a:srgbClr val="080808"/>
              </a:solidFill>
            </a:endParaRPr>
          </a:p>
          <a:p>
            <a:pPr marL="114300" lvl="0" indent="0">
              <a:buSzPts val="1800"/>
              <a:buNone/>
            </a:pPr>
            <a:r>
              <a:rPr lang="es-ES" sz="2000" dirty="0" smtClean="0">
                <a:solidFill>
                  <a:srgbClr val="080808"/>
                </a:solidFill>
              </a:rPr>
              <a:t>· </a:t>
            </a:r>
            <a:r>
              <a:rPr lang="es-CL" sz="2000" dirty="0">
                <a:solidFill>
                  <a:srgbClr val="080808"/>
                </a:solidFill>
              </a:rPr>
              <a:t>Foucault comienza su discusión afirmando que hay varias gramáticas para el término «crítica», distinguiendo entre una «alta empresa kantiana» que se llama crítica y «las pequeñas actividades polémicas que se llaman crítica». De esta manera, nos advierte desde el inicio de que la crítica no será una sola cosa, y de que no seremos capaces de definirla separadamente de sus diversos objetos, los cuales a su vez la definen: </a:t>
            </a:r>
            <a:r>
              <a:rPr lang="es-CL" sz="2000" b="1" dirty="0">
                <a:solidFill>
                  <a:srgbClr val="080808"/>
                </a:solidFill>
              </a:rPr>
              <a:t>«Parece conducida por naturaleza, por función, diría que por profesión, a la dispersión, a la dependencia, a la pura heteronomía […]. [N]o existe más que en relación con otra cosa distinta a ella misma</a:t>
            </a:r>
            <a:r>
              <a:rPr lang="es-CL" sz="2000" b="1" dirty="0" smtClean="0">
                <a:solidFill>
                  <a:srgbClr val="080808"/>
                </a:solidFill>
              </a:rPr>
              <a:t>».</a:t>
            </a:r>
            <a:endParaRPr lang="es-ES" sz="2000" b="1" dirty="0" smtClean="0">
              <a:solidFill>
                <a:srgbClr val="080808"/>
              </a:solidFill>
            </a:endParaRPr>
          </a:p>
        </p:txBody>
      </p:sp>
    </p:spTree>
    <p:extLst>
      <p:ext uri="{BB962C8B-B14F-4D97-AF65-F5344CB8AC3E}">
        <p14:creationId xmlns:p14="http://schemas.microsoft.com/office/powerpoint/2010/main" val="1195500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idx="4294967295"/>
          </p:nvPr>
        </p:nvSpPr>
        <p:spPr>
          <a:xfrm>
            <a:off x="920900" y="103517"/>
            <a:ext cx="7688262" cy="534988"/>
          </a:xfrm>
          <a:prstGeom prst="rect">
            <a:avLst/>
          </a:prstGeom>
        </p:spPr>
        <p:txBody>
          <a:bodyPr spcFirstLastPara="1" wrap="square" lIns="91425" tIns="91425" rIns="91425" bIns="91425" anchor="t" anchorCtr="0">
            <a:noAutofit/>
          </a:bodyPr>
          <a:lstStyle/>
          <a:p>
            <a:pPr lvl="0"/>
            <a:r>
              <a:rPr lang="es-ES" sz="2200" dirty="0"/>
              <a:t>1. Noción ordinaria y noción fundamental de la crítica.</a:t>
            </a:r>
            <a:endParaRPr sz="2200" dirty="0"/>
          </a:p>
        </p:txBody>
      </p:sp>
      <p:sp>
        <p:nvSpPr>
          <p:cNvPr id="99" name="Google Shape;99;p15"/>
          <p:cNvSpPr txBox="1">
            <a:spLocks noGrp="1"/>
          </p:cNvSpPr>
          <p:nvPr>
            <p:ph type="body" idx="4294967295"/>
          </p:nvPr>
        </p:nvSpPr>
        <p:spPr>
          <a:xfrm>
            <a:off x="867553" y="603849"/>
            <a:ext cx="7689850" cy="4209691"/>
          </a:xfrm>
          <a:prstGeom prst="rect">
            <a:avLst/>
          </a:prstGeom>
        </p:spPr>
        <p:txBody>
          <a:bodyPr spcFirstLastPara="1" wrap="square" lIns="91425" tIns="91425" rIns="91425" bIns="91425" anchor="t" anchorCtr="0">
            <a:noAutofit/>
          </a:bodyPr>
          <a:lstStyle/>
          <a:p>
            <a:pPr marL="114300" lvl="0" indent="0">
              <a:buSzPts val="1800"/>
              <a:buNone/>
            </a:pPr>
            <a:r>
              <a:rPr lang="es-ES" sz="2000" dirty="0">
                <a:solidFill>
                  <a:srgbClr val="002060"/>
                </a:solidFill>
              </a:rPr>
              <a:t>- Crítica como evaluación de objetos vs. crítica como relevar el marco de evaluación</a:t>
            </a:r>
            <a:r>
              <a:rPr lang="es-ES" sz="2000" dirty="0" smtClean="0">
                <a:solidFill>
                  <a:srgbClr val="002060"/>
                </a:solidFill>
              </a:rPr>
              <a:t>.</a:t>
            </a:r>
          </a:p>
          <a:p>
            <a:pPr marL="114300" lvl="0" indent="0">
              <a:buSzPts val="1800"/>
              <a:buNone/>
            </a:pPr>
            <a:endParaRPr lang="es-ES" sz="2000" dirty="0">
              <a:solidFill>
                <a:srgbClr val="080808"/>
              </a:solidFill>
            </a:endParaRPr>
          </a:p>
          <a:p>
            <a:pPr marL="114300" lvl="0" indent="0">
              <a:buSzPts val="1800"/>
              <a:buNone/>
            </a:pPr>
            <a:r>
              <a:rPr lang="es-ES" sz="2000" dirty="0" smtClean="0">
                <a:solidFill>
                  <a:srgbClr val="080808"/>
                </a:solidFill>
              </a:rPr>
              <a:t>· </a:t>
            </a:r>
            <a:r>
              <a:rPr lang="es-CL" sz="2000" dirty="0">
                <a:solidFill>
                  <a:srgbClr val="080808"/>
                </a:solidFill>
              </a:rPr>
              <a:t>Más aún, la tarea primordial de la crítica no será evaluar si sus objetos —condiciones sociales, prácticas, formas de saber, poder y discurso— son buenos o malos, ensalzables o desestimables, sino </a:t>
            </a:r>
            <a:r>
              <a:rPr lang="es-CL" sz="2000" b="1" dirty="0">
                <a:solidFill>
                  <a:srgbClr val="080808"/>
                </a:solidFill>
              </a:rPr>
              <a:t>poner en relieve el propio marco de evaluación. ¿Cuál es la relación del saber con el poder que hace que nuestras certezas epistemológicas sostengan un modo de estructurar el mundo que </a:t>
            </a:r>
            <a:r>
              <a:rPr lang="es-CL" sz="2000" b="1" dirty="0" err="1">
                <a:solidFill>
                  <a:srgbClr val="080808"/>
                </a:solidFill>
              </a:rPr>
              <a:t>forcluye</a:t>
            </a:r>
            <a:r>
              <a:rPr lang="es-CL" sz="2000" b="1" dirty="0">
                <a:solidFill>
                  <a:srgbClr val="080808"/>
                </a:solidFill>
              </a:rPr>
              <a:t> posibilidades de ordenamiento alternativas? </a:t>
            </a:r>
            <a:endParaRPr lang="es-ES" sz="2000" b="1" dirty="0" smtClean="0">
              <a:solidFill>
                <a:srgbClr val="080808"/>
              </a:solidFill>
            </a:endParaRPr>
          </a:p>
          <a:p>
            <a:pPr marL="114300" lvl="0" indent="0">
              <a:buSzPts val="1800"/>
              <a:buNone/>
            </a:pPr>
            <a:endParaRPr lang="es-ES" sz="1800" dirty="0" smtClean="0"/>
          </a:p>
        </p:txBody>
      </p:sp>
    </p:spTree>
    <p:extLst>
      <p:ext uri="{BB962C8B-B14F-4D97-AF65-F5344CB8AC3E}">
        <p14:creationId xmlns:p14="http://schemas.microsoft.com/office/powerpoint/2010/main" val="32544374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idx="4294967295"/>
          </p:nvPr>
        </p:nvSpPr>
        <p:spPr>
          <a:xfrm>
            <a:off x="679361" y="0"/>
            <a:ext cx="7688262" cy="534988"/>
          </a:xfrm>
          <a:prstGeom prst="rect">
            <a:avLst/>
          </a:prstGeom>
        </p:spPr>
        <p:txBody>
          <a:bodyPr spcFirstLastPara="1" wrap="square" lIns="91425" tIns="91425" rIns="91425" bIns="91425" anchor="t" anchorCtr="0">
            <a:noAutofit/>
          </a:bodyPr>
          <a:lstStyle/>
          <a:p>
            <a:pPr lvl="0"/>
            <a:r>
              <a:rPr lang="es-ES" sz="2200" dirty="0"/>
              <a:t>1. Noción ordinaria y noción fundamental de la crítica.</a:t>
            </a:r>
            <a:endParaRPr sz="2200" dirty="0"/>
          </a:p>
        </p:txBody>
      </p:sp>
      <p:sp>
        <p:nvSpPr>
          <p:cNvPr id="99" name="Google Shape;99;p15"/>
          <p:cNvSpPr txBox="1">
            <a:spLocks noGrp="1"/>
          </p:cNvSpPr>
          <p:nvPr>
            <p:ph type="body" idx="4294967295"/>
          </p:nvPr>
        </p:nvSpPr>
        <p:spPr>
          <a:xfrm>
            <a:off x="833048" y="500332"/>
            <a:ext cx="7689850" cy="4643168"/>
          </a:xfrm>
          <a:prstGeom prst="rect">
            <a:avLst/>
          </a:prstGeom>
        </p:spPr>
        <p:txBody>
          <a:bodyPr spcFirstLastPara="1" wrap="square" lIns="91425" tIns="91425" rIns="91425" bIns="91425" anchor="t" anchorCtr="0">
            <a:noAutofit/>
          </a:bodyPr>
          <a:lstStyle/>
          <a:p>
            <a:pPr marL="114300" lvl="0" indent="0">
              <a:buSzPts val="1800"/>
              <a:buNone/>
            </a:pPr>
            <a:r>
              <a:rPr lang="es-ES" sz="2000" dirty="0" smtClean="0">
                <a:solidFill>
                  <a:srgbClr val="080808"/>
                </a:solidFill>
              </a:rPr>
              <a:t>· </a:t>
            </a:r>
            <a:r>
              <a:rPr lang="es-CL" sz="2000" dirty="0">
                <a:solidFill>
                  <a:srgbClr val="080808"/>
                </a:solidFill>
              </a:rPr>
              <a:t>En este punto sería inteligente preguntar: ¿qué tiene de bueno pensar de otra manera si no sabemos de antemano que pensar de otra manera produce un mundo mejor, si no tenemos un marco moral en el cual decidir con conocimiento que ciertas posibilidades o modos nuevos de pensar de otra manera impulsarán ese mundo cuya mejor condición podemos juzgar con estándares seguros y previamente establecidos? </a:t>
            </a:r>
            <a:endParaRPr lang="es-CL" sz="2000" dirty="0" smtClean="0">
              <a:solidFill>
                <a:srgbClr val="080808"/>
              </a:solidFill>
            </a:endParaRPr>
          </a:p>
          <a:p>
            <a:pPr marL="114300" lvl="0" indent="0">
              <a:buSzPts val="1800"/>
              <a:buNone/>
            </a:pPr>
            <a:r>
              <a:rPr lang="es-ES" sz="2000" dirty="0" smtClean="0">
                <a:solidFill>
                  <a:srgbClr val="080808"/>
                </a:solidFill>
              </a:rPr>
              <a:t>· </a:t>
            </a:r>
            <a:r>
              <a:rPr lang="es-CL" sz="2000" dirty="0">
                <a:solidFill>
                  <a:srgbClr val="080808"/>
                </a:solidFill>
              </a:rPr>
              <a:t>En realidad, </a:t>
            </a:r>
            <a:r>
              <a:rPr lang="es-CL" sz="2000" b="1" dirty="0">
                <a:solidFill>
                  <a:srgbClr val="080808"/>
                </a:solidFill>
              </a:rPr>
              <a:t>la única </a:t>
            </a:r>
            <a:r>
              <a:rPr lang="es-CL" sz="2000" b="1" dirty="0" smtClean="0">
                <a:solidFill>
                  <a:srgbClr val="080808"/>
                </a:solidFill>
              </a:rPr>
              <a:t>contrarréplica </a:t>
            </a:r>
            <a:r>
              <a:rPr lang="es-CL" sz="2000" b="1" dirty="0">
                <a:solidFill>
                  <a:srgbClr val="080808"/>
                </a:solidFill>
              </a:rPr>
              <a:t>posible, me parece, es volver a un significado más fundamental de «crítica» con el fin de ver qué problema hay con la manera en que la cuestión se formula, para formular la cuestión de nuevo, de forma que se pueda trazar una aproximación más productiva hacia el lugar que ocupa la ética en el seno de la </a:t>
            </a:r>
            <a:r>
              <a:rPr lang="es-CL" sz="2000" b="1" dirty="0" smtClean="0">
                <a:solidFill>
                  <a:srgbClr val="080808"/>
                </a:solidFill>
              </a:rPr>
              <a:t>política.</a:t>
            </a:r>
            <a:endParaRPr lang="es-ES" sz="2000" b="1" dirty="0" smtClean="0">
              <a:solidFill>
                <a:srgbClr val="080808"/>
              </a:solidFill>
            </a:endParaRPr>
          </a:p>
        </p:txBody>
      </p:sp>
    </p:spTree>
    <p:extLst>
      <p:ext uri="{BB962C8B-B14F-4D97-AF65-F5344CB8AC3E}">
        <p14:creationId xmlns:p14="http://schemas.microsoft.com/office/powerpoint/2010/main" val="20613818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idx="4294967295"/>
          </p:nvPr>
        </p:nvSpPr>
        <p:spPr>
          <a:xfrm>
            <a:off x="672861" y="0"/>
            <a:ext cx="7688263" cy="465826"/>
          </a:xfrm>
          <a:prstGeom prst="rect">
            <a:avLst/>
          </a:prstGeom>
        </p:spPr>
        <p:txBody>
          <a:bodyPr spcFirstLastPara="1" wrap="square" lIns="91425" tIns="91425" rIns="91425" bIns="91425" anchor="t" anchorCtr="0">
            <a:noAutofit/>
          </a:bodyPr>
          <a:lstStyle/>
          <a:p>
            <a:pPr lvl="0"/>
            <a:r>
              <a:rPr lang="es-ES" sz="2200" dirty="0" smtClean="0"/>
              <a:t>2. Noción </a:t>
            </a:r>
            <a:r>
              <a:rPr lang="es-ES" sz="2200" dirty="0" err="1"/>
              <a:t>foucaultiana</a:t>
            </a:r>
            <a:r>
              <a:rPr lang="es-ES" sz="2200" dirty="0"/>
              <a:t> de crítica y virtud </a:t>
            </a:r>
            <a:endParaRPr sz="2200" dirty="0"/>
          </a:p>
        </p:txBody>
      </p:sp>
      <p:sp>
        <p:nvSpPr>
          <p:cNvPr id="105" name="Google Shape;105;p16"/>
          <p:cNvSpPr txBox="1">
            <a:spLocks noGrp="1"/>
          </p:cNvSpPr>
          <p:nvPr>
            <p:ph type="body" idx="4294967295"/>
          </p:nvPr>
        </p:nvSpPr>
        <p:spPr>
          <a:xfrm>
            <a:off x="603849" y="310072"/>
            <a:ext cx="8540151" cy="4416425"/>
          </a:xfrm>
          <a:prstGeom prst="rect">
            <a:avLst/>
          </a:prstGeom>
        </p:spPr>
        <p:txBody>
          <a:bodyPr spcFirstLastPara="1" wrap="square" lIns="91425" tIns="91425" rIns="91425" bIns="91425" anchor="t" anchorCtr="0">
            <a:noAutofit/>
          </a:bodyPr>
          <a:lstStyle/>
          <a:p>
            <a:pPr marL="114300" lvl="0" indent="0">
              <a:buSzPts val="1800"/>
              <a:buNone/>
            </a:pPr>
            <a:r>
              <a:rPr lang="es-ES" sz="1900" dirty="0" smtClean="0">
                <a:solidFill>
                  <a:srgbClr val="002060"/>
                </a:solidFill>
              </a:rPr>
              <a:t>- Crítica </a:t>
            </a:r>
            <a:r>
              <a:rPr lang="es-ES" sz="1900" dirty="0">
                <a:solidFill>
                  <a:srgbClr val="002060"/>
                </a:solidFill>
              </a:rPr>
              <a:t>como práctica que cuestiona los límites de nuestros modos de conocimiento </a:t>
            </a:r>
            <a:r>
              <a:rPr lang="es-ES" sz="1900" dirty="0" smtClean="0">
                <a:solidFill>
                  <a:srgbClr val="002060"/>
                </a:solidFill>
              </a:rPr>
              <a:t>/ </a:t>
            </a:r>
            <a:r>
              <a:rPr lang="es-ES" sz="1900" dirty="0">
                <a:solidFill>
                  <a:srgbClr val="002060"/>
                </a:solidFill>
              </a:rPr>
              <a:t>Cuestionamiento de los límites desde la propia crisis de los campos epistemológicos en que se </a:t>
            </a:r>
            <a:r>
              <a:rPr lang="es-ES" sz="1900" dirty="0" smtClean="0">
                <a:solidFill>
                  <a:srgbClr val="002060"/>
                </a:solidFill>
              </a:rPr>
              <a:t>habita</a:t>
            </a:r>
          </a:p>
          <a:p>
            <a:pPr marL="114300" lvl="0" indent="0">
              <a:buSzPts val="1800"/>
              <a:buNone/>
            </a:pPr>
            <a:endParaRPr lang="es-ES" sz="600" dirty="0" smtClean="0">
              <a:solidFill>
                <a:srgbClr val="080808"/>
              </a:solidFill>
            </a:endParaRPr>
          </a:p>
          <a:p>
            <a:pPr marL="114300" lvl="0" indent="0">
              <a:buSzPts val="1800"/>
              <a:buNone/>
            </a:pPr>
            <a:r>
              <a:rPr lang="es-ES" sz="1900" dirty="0" smtClean="0">
                <a:solidFill>
                  <a:srgbClr val="080808"/>
                </a:solidFill>
              </a:rPr>
              <a:t>· </a:t>
            </a:r>
            <a:r>
              <a:rPr lang="es-CL" sz="1900" b="1" dirty="0">
                <a:solidFill>
                  <a:srgbClr val="080808"/>
                </a:solidFill>
              </a:rPr>
              <a:t>Una se interroga sobre los límites de los modos de saber porque ya se ha tropezado con una crisis en el interior del campo epistemológico que habita</a:t>
            </a:r>
            <a:r>
              <a:rPr lang="es-CL" sz="1900" dirty="0">
                <a:solidFill>
                  <a:srgbClr val="080808"/>
                </a:solidFill>
              </a:rPr>
              <a:t>. Las categorías mediante las cuales se ordena la vida social producen una cierta incoherencia o ámbitos enteros en los que no se puede hablar. Es desde esta condición y a través de una rasgadura en el tejido de nuestra red </a:t>
            </a:r>
            <a:r>
              <a:rPr lang="es-CL" sz="1900" dirty="0" smtClean="0">
                <a:solidFill>
                  <a:srgbClr val="080808"/>
                </a:solidFill>
              </a:rPr>
              <a:t> epistemológica </a:t>
            </a:r>
            <a:r>
              <a:rPr lang="es-CL" sz="1900" dirty="0">
                <a:solidFill>
                  <a:srgbClr val="080808"/>
                </a:solidFill>
              </a:rPr>
              <a:t>que la práctica de la crítica surge, con la conciencia de que ya ningún discurso es adecuado o de que nuestros discursos reinantes han producido un </a:t>
            </a:r>
            <a:r>
              <a:rPr lang="es-CL" sz="1900" dirty="0" err="1">
                <a:solidFill>
                  <a:srgbClr val="080808"/>
                </a:solidFill>
              </a:rPr>
              <a:t>impás</a:t>
            </a:r>
            <a:r>
              <a:rPr lang="es-CL" sz="1900" dirty="0">
                <a:solidFill>
                  <a:srgbClr val="080808"/>
                </a:solidFill>
              </a:rPr>
              <a:t>. En efecto, el propio debate en el que el punto de vista fuertemente normativo declara la guerra a la teoría crítica puede haber producido precisamente esa forma de </a:t>
            </a:r>
            <a:r>
              <a:rPr lang="es-CL" sz="1900" dirty="0" err="1">
                <a:solidFill>
                  <a:srgbClr val="080808"/>
                </a:solidFill>
              </a:rPr>
              <a:t>impás</a:t>
            </a:r>
            <a:r>
              <a:rPr lang="es-CL" sz="1900" dirty="0">
                <a:solidFill>
                  <a:srgbClr val="080808"/>
                </a:solidFill>
              </a:rPr>
              <a:t> discursivo del que surge la necesidad y la urgencia de la crítica.</a:t>
            </a:r>
            <a:endParaRPr sz="1900" dirty="0">
              <a:solidFill>
                <a:srgbClr val="080808"/>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TotalTime>
  <Words>3253</Words>
  <Application>Microsoft Office PowerPoint</Application>
  <PresentationFormat>Presentación en pantalla (16:9)</PresentationFormat>
  <Paragraphs>106</Paragraphs>
  <Slides>25</Slides>
  <Notes>25</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25</vt:i4>
      </vt:variant>
    </vt:vector>
  </HeadingPairs>
  <TitlesOfParts>
    <vt:vector size="29" baseType="lpstr">
      <vt:lpstr>Arial</vt:lpstr>
      <vt:lpstr>Lato</vt:lpstr>
      <vt:lpstr>Raleway</vt:lpstr>
      <vt:lpstr>Streamline</vt:lpstr>
      <vt:lpstr>¿Qué es la crítica? Un ensayo sobre la virtud de Foucault (pp. 141-156)</vt:lpstr>
      <vt:lpstr>1. Noción ordinaria y noción fundamental de la crítica.</vt:lpstr>
      <vt:lpstr>1. Noción ordinaria y noción fundamental de la crítica.</vt:lpstr>
      <vt:lpstr>1. Noción ordinaria y noción fundamental de la crítica.</vt:lpstr>
      <vt:lpstr>1. Noción ordinaria y noción fundamental de la crítica.</vt:lpstr>
      <vt:lpstr>1. Noción ordinaria y noción fundamental de la crítica.</vt:lpstr>
      <vt:lpstr>1. Noción ordinaria y noción fundamental de la crítica.</vt:lpstr>
      <vt:lpstr>1. Noción ordinaria y noción fundamental de la crítica.</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lpstr>2. Noción foucaultiana de crítica y virtud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¿Qué es la crítica? Un ensayo sobre la virtud de Foucault</dc:title>
  <cp:lastModifiedBy>aunlabelleza@gmail.com</cp:lastModifiedBy>
  <cp:revision>31</cp:revision>
  <dcterms:modified xsi:type="dcterms:W3CDTF">2023-05-25T15:47:33Z</dcterms:modified>
</cp:coreProperties>
</file>