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95" r:id="rId2"/>
    <p:sldId id="789" r:id="rId3"/>
    <p:sldId id="790" r:id="rId4"/>
    <p:sldId id="791" r:id="rId5"/>
    <p:sldId id="793" r:id="rId6"/>
    <p:sldId id="794" r:id="rId7"/>
    <p:sldId id="795" r:id="rId8"/>
    <p:sldId id="792" r:id="rId9"/>
    <p:sldId id="796" r:id="rId10"/>
    <p:sldId id="797" r:id="rId11"/>
    <p:sldId id="798" r:id="rId12"/>
    <p:sldId id="799" r:id="rId13"/>
    <p:sldId id="800" r:id="rId14"/>
    <p:sldId id="801" r:id="rId15"/>
    <p:sldId id="803" r:id="rId16"/>
    <p:sldId id="804" r:id="rId17"/>
    <p:sldId id="806" r:id="rId18"/>
    <p:sldId id="805" r:id="rId19"/>
    <p:sldId id="807" r:id="rId20"/>
    <p:sldId id="802" r:id="rId21"/>
    <p:sldId id="808" r:id="rId22"/>
    <p:sldId id="757" r:id="rId23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Estilo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Estilo me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202B0CA-FC54-4496-8BCA-5EF66A818D29}" styleName="Estilo oscuro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8034E78-7F5D-4C2E-B375-FC64B27BC917}" styleName="Estilo oscuro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1982C3-7B1A-441E-8919-1D3C5F119D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16FAE14-C9A2-4DE5-83CC-D5D03412C2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479E8C6-601F-44A6-BEC6-226DB2CD0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BEF43-7E2D-4F81-A529-B9FF891FD352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25076EA-3765-4592-8239-C6A25EA8F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86B67F3-4223-4DFB-9268-FA229F694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B21D1-4E35-4C55-8565-AC1A13A9135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85399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BD7390-68CB-4AD7-B53F-9045DC2F2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7189314-3F89-4D20-85FC-EC5F192F78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A93F98D-210A-41E6-826B-90BD430D3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BEF43-7E2D-4F81-A529-B9FF891FD352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BBBC1AD-3308-4E00-A802-6BE6C1BA5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2CA5A9D-C358-4A4D-A24A-003B2949A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B21D1-4E35-4C55-8565-AC1A13A9135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16585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AE15D91-0E2D-4F6F-BD35-F8C2997FD1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8387693-DD2F-4DBD-B525-4DAF8B6481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66AB344-09B0-43B4-B5AB-AA0BA3B93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BEF43-7E2D-4F81-A529-B9FF891FD352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C84CA7E-A5D8-480A-B910-B73850E58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3F1DD41-7111-47EB-B78E-3FF5F3F3B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B21D1-4E35-4C55-8565-AC1A13A9135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9667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B461A6-D481-4CD4-A2B1-F7A52298B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4108AFC-FBEE-497F-86CF-999C1AAE0F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7782832-13A9-4087-AF8D-A1D1C8FB01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BEF43-7E2D-4F81-A529-B9FF891FD352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0F8BED4-3624-4613-8E19-36DCE285C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2BF85FF-ECD0-4255-AEA0-9B5A37133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B21D1-4E35-4C55-8565-AC1A13A9135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19550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03936A-6BDC-40BC-A62D-E35DF7451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19F1761-8E44-4CCF-A28D-E7E71E269A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21CCCD3-CF44-47CB-A319-F4F9B2613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BEF43-7E2D-4F81-A529-B9FF891FD352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B8718B8-56EC-4739-8C6B-C4F611F21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6B7A870-ABC8-42B1-8990-99B634A8B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B21D1-4E35-4C55-8565-AC1A13A9135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18463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CD5F23-7089-4B52-B64D-F7267A0A7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7AE67C3-5CD6-4AFF-AC57-85A18A2330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88E8E66-1A92-48B0-99FE-947AEE54BD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742E6A1-D722-4076-B169-4CDA6E726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BEF43-7E2D-4F81-A529-B9FF891FD352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DB57B39-B518-45C6-9B8D-F03402FA0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05C5A49-D853-475B-AD09-9B207877B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B21D1-4E35-4C55-8565-AC1A13A9135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20087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91E1CB-D902-4146-BC83-CD3BFF3A5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EF24413-5D7A-4C60-A196-F13D25A343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3DA1D3B-329D-4014-9941-8EABF58109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1D13718-CE1F-45DE-BCF7-60102CDE27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DF6007A-E936-4191-8B46-E0243F1BF1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94BF03D-B035-4887-BA05-151883B81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BEF43-7E2D-4F81-A529-B9FF891FD352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3DD6DE7-291A-4FF7-89A3-78C66CC1B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E31ADCA-2D83-4723-9F78-8FF716628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B21D1-4E35-4C55-8565-AC1A13A9135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01785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D1E771-A386-47D1-874B-19BE32C30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A27DEB7-3B92-48E9-877A-11953407B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BEF43-7E2D-4F81-A529-B9FF891FD352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FCA7AC0-AFD1-44C1-8AC8-0DF7B0A3C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BAF453A-BD73-4048-9930-D2BC8519F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B21D1-4E35-4C55-8565-AC1A13A9135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58705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1130BB8-55B4-40C4-9A26-6EBC61783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BEF43-7E2D-4F81-A529-B9FF891FD352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DCE13A9-1956-4569-9D22-8BF1C3720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B1AB3A1-C018-4D39-A29B-3339222A2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B21D1-4E35-4C55-8565-AC1A13A9135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65222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DCAD9D-836C-4C6A-8257-02F66FE87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8DD5AA3-DD6B-43BB-A43C-FB36DED774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37A0223-A5E5-47F4-8238-D9C273005E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B949F1F-09C0-4D0E-8396-00040445F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BEF43-7E2D-4F81-A529-B9FF891FD352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D8A67A0-E1FC-4C99-9DC0-1C8E98D6F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2BDB98C-8C74-4ADB-B642-13B43D169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B21D1-4E35-4C55-8565-AC1A13A9135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23949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31BAD5-4A1E-4D7F-ADCC-9F040F7FA6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E5B7FAB-0FA9-4CFD-ADF3-4045B70F9D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A96B188-6068-453B-B525-269F9C57BA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8B9374E-DC08-4E83-A94E-B63520797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BEF43-7E2D-4F81-A529-B9FF891FD352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B00195F-63B7-4BFD-8CD3-C4B829C3B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4D367CE-56C5-41A4-835E-CF2C5B1FA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B21D1-4E35-4C55-8565-AC1A13A9135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49789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A64877B-7A40-48D0-BC36-CA6A1C29C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B659271-D1EA-4D9A-A782-CC9847115B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222DD6B-C126-4C78-AD88-C67D8DE484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CBEF43-7E2D-4F81-A529-B9FF891FD352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E156106-577E-4386-A228-90422F4262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ECC27F0-6A7C-4536-9912-F93ACC4C8C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B21D1-4E35-4C55-8565-AC1A13A9135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69293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12" Type="http://schemas.openxmlformats.org/officeDocument/2006/relationships/image" Target="../media/image12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15">
            <a:extLst>
              <a:ext uri="{FF2B5EF4-FFF2-40B4-BE49-F238E27FC236}">
                <a16:creationId xmlns:a16="http://schemas.microsoft.com/office/drawing/2014/main" id="{0DE6A193-4755-479A-BC6F-A7EBCA73BE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9 Imagen">
            <a:extLst>
              <a:ext uri="{FF2B5EF4-FFF2-40B4-BE49-F238E27FC236}">
                <a16:creationId xmlns:a16="http://schemas.microsoft.com/office/drawing/2014/main" id="{D54E500B-F18F-498B-AE32-B8F413922539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949045" y="2159411"/>
            <a:ext cx="3789988" cy="2416118"/>
          </a:xfrm>
          <a:prstGeom prst="rect">
            <a:avLst/>
          </a:prstGeom>
        </p:spPr>
      </p:pic>
      <p:sp>
        <p:nvSpPr>
          <p:cNvPr id="25" name="Freeform: Shape 17">
            <a:extLst>
              <a:ext uri="{FF2B5EF4-FFF2-40B4-BE49-F238E27FC236}">
                <a16:creationId xmlns:a16="http://schemas.microsoft.com/office/drawing/2014/main" id="{AB8B8498-A488-40AF-99EB-F622ED9AD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8896786" cy="6858478"/>
          </a:xfrm>
          <a:custGeom>
            <a:avLst/>
            <a:gdLst>
              <a:gd name="connsiteX0" fmla="*/ 1472231 w 8896786"/>
              <a:gd name="connsiteY0" fmla="*/ 6858478 h 6858478"/>
              <a:gd name="connsiteX1" fmla="*/ 8896786 w 8896786"/>
              <a:gd name="connsiteY1" fmla="*/ 6858478 h 6858478"/>
              <a:gd name="connsiteX2" fmla="*/ 5720411 w 8896786"/>
              <a:gd name="connsiteY2" fmla="*/ 0 h 6858478"/>
              <a:gd name="connsiteX3" fmla="*/ 5714834 w 8896786"/>
              <a:gd name="connsiteY3" fmla="*/ 0 h 6858478"/>
              <a:gd name="connsiteX4" fmla="*/ 4648606 w 8896786"/>
              <a:gd name="connsiteY4" fmla="*/ 0 h 6858478"/>
              <a:gd name="connsiteX5" fmla="*/ 0 w 8896786"/>
              <a:gd name="connsiteY5" fmla="*/ 0 h 6858478"/>
              <a:gd name="connsiteX6" fmla="*/ 0 w 8896786"/>
              <a:gd name="connsiteY6" fmla="*/ 6857915 h 6858478"/>
              <a:gd name="connsiteX7" fmla="*/ 1472491 w 8896786"/>
              <a:gd name="connsiteY7" fmla="*/ 6857915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896786" h="6858478">
                <a:moveTo>
                  <a:pt x="1472231" y="6858478"/>
                </a:moveTo>
                <a:lnTo>
                  <a:pt x="8896786" y="6858478"/>
                </a:lnTo>
                <a:lnTo>
                  <a:pt x="5720411" y="0"/>
                </a:lnTo>
                <a:lnTo>
                  <a:pt x="5714834" y="0"/>
                </a:lnTo>
                <a:lnTo>
                  <a:pt x="4648606" y="0"/>
                </a:lnTo>
                <a:lnTo>
                  <a:pt x="0" y="0"/>
                </a:lnTo>
                <a:lnTo>
                  <a:pt x="0" y="6857915"/>
                </a:lnTo>
                <a:lnTo>
                  <a:pt x="1472491" y="6857915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Freeform: Shape 19">
            <a:extLst>
              <a:ext uri="{FF2B5EF4-FFF2-40B4-BE49-F238E27FC236}">
                <a16:creationId xmlns:a16="http://schemas.microsoft.com/office/drawing/2014/main" id="{2F033D07-FE42-4E5C-A00A-FFE1D42C0F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9"/>
            <a:ext cx="8096249" cy="6858479"/>
          </a:xfrm>
          <a:custGeom>
            <a:avLst/>
            <a:gdLst>
              <a:gd name="connsiteX0" fmla="*/ 0 w 8096249"/>
              <a:gd name="connsiteY0" fmla="*/ 6858479 h 6858479"/>
              <a:gd name="connsiteX1" fmla="*/ 2130297 w 8096249"/>
              <a:gd name="connsiteY1" fmla="*/ 6858479 h 6858479"/>
              <a:gd name="connsiteX2" fmla="*/ 2130297 w 8096249"/>
              <a:gd name="connsiteY2" fmla="*/ 6858478 h 6858479"/>
              <a:gd name="connsiteX3" fmla="*/ 8096249 w 8096249"/>
              <a:gd name="connsiteY3" fmla="*/ 6858478 h 6858479"/>
              <a:gd name="connsiteX4" fmla="*/ 4919874 w 8096249"/>
              <a:gd name="connsiteY4" fmla="*/ 0 h 6858479"/>
              <a:gd name="connsiteX5" fmla="*/ 4914297 w 8096249"/>
              <a:gd name="connsiteY5" fmla="*/ 0 h 6858479"/>
              <a:gd name="connsiteX6" fmla="*/ 3848069 w 8096249"/>
              <a:gd name="connsiteY6" fmla="*/ 0 h 6858479"/>
              <a:gd name="connsiteX7" fmla="*/ 18197 w 8096249"/>
              <a:gd name="connsiteY7" fmla="*/ 0 h 6858479"/>
              <a:gd name="connsiteX8" fmla="*/ 18197 w 8096249"/>
              <a:gd name="connsiteY8" fmla="*/ 479 h 6858479"/>
              <a:gd name="connsiteX9" fmla="*/ 0 w 8096249"/>
              <a:gd name="connsiteY9" fmla="*/ 479 h 68584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96249" h="6858479">
                <a:moveTo>
                  <a:pt x="0" y="6858479"/>
                </a:moveTo>
                <a:lnTo>
                  <a:pt x="2130297" y="6858479"/>
                </a:lnTo>
                <a:lnTo>
                  <a:pt x="2130297" y="6858478"/>
                </a:lnTo>
                <a:lnTo>
                  <a:pt x="8096249" y="6858478"/>
                </a:lnTo>
                <a:lnTo>
                  <a:pt x="4919874" y="0"/>
                </a:lnTo>
                <a:lnTo>
                  <a:pt x="4914297" y="0"/>
                </a:lnTo>
                <a:lnTo>
                  <a:pt x="3848069" y="0"/>
                </a:lnTo>
                <a:lnTo>
                  <a:pt x="18197" y="0"/>
                </a:lnTo>
                <a:lnTo>
                  <a:pt x="18197" y="479"/>
                </a:lnTo>
                <a:lnTo>
                  <a:pt x="0" y="479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04672" y="877824"/>
            <a:ext cx="5294376" cy="3072384"/>
          </a:xfrm>
        </p:spPr>
        <p:txBody>
          <a:bodyPr anchor="b">
            <a:normAutofit/>
          </a:bodyPr>
          <a:lstStyle/>
          <a:p>
            <a:pPr algn="l"/>
            <a:r>
              <a:rPr lang="es-CL" sz="4200" dirty="0"/>
              <a:t>ECONOMÍA</a:t>
            </a:r>
            <a:br>
              <a:rPr lang="es-CL" sz="4200" dirty="0"/>
            </a:br>
            <a:r>
              <a:rPr lang="es-CL" sz="4200" dirty="0"/>
              <a:t>Clase 13:</a:t>
            </a:r>
            <a:br>
              <a:rPr lang="es-CL" sz="4200" dirty="0"/>
            </a:br>
            <a:r>
              <a:rPr lang="es-CL" sz="4200" dirty="0"/>
              <a:t>Imperfecciones del</a:t>
            </a:r>
            <a:br>
              <a:rPr lang="es-CL" sz="4200" dirty="0"/>
            </a:br>
            <a:r>
              <a:rPr lang="es-CL" sz="4200" dirty="0"/>
              <a:t>Mercado -</a:t>
            </a:r>
            <a:br>
              <a:rPr lang="es-CL" sz="4200" dirty="0"/>
            </a:br>
            <a:r>
              <a:rPr lang="es-CL" sz="4200" dirty="0"/>
              <a:t>Los Bienes Públicos</a:t>
            </a:r>
            <a:endParaRPr lang="es-CL" sz="4200" i="1" dirty="0"/>
          </a:p>
        </p:txBody>
      </p:sp>
      <p:sp>
        <p:nvSpPr>
          <p:cNvPr id="7" name="2 Subtítulo"/>
          <p:cNvSpPr>
            <a:spLocks noGrp="1"/>
          </p:cNvSpPr>
          <p:nvPr>
            <p:ph type="subTitle" idx="1"/>
          </p:nvPr>
        </p:nvSpPr>
        <p:spPr>
          <a:xfrm>
            <a:off x="804671" y="4096512"/>
            <a:ext cx="4397643" cy="1682851"/>
          </a:xfrm>
        </p:spPr>
        <p:txBody>
          <a:bodyPr anchor="t">
            <a:normAutofit/>
          </a:bodyPr>
          <a:lstStyle/>
          <a:p>
            <a:pPr algn="l"/>
            <a:r>
              <a:rPr lang="es-CL" sz="2000" b="1" dirty="0"/>
              <a:t>Profesores</a:t>
            </a:r>
            <a:r>
              <a:rPr lang="es-CL" sz="2000" dirty="0"/>
              <a:t>:                                                              Christian Belmar (C), Manuel Aguilar, Natalia Bernal, José Cárdenas, Javier Diaz, Francisco Leiva, Boris Pasten e Ignacio Silva</a:t>
            </a:r>
          </a:p>
        </p:txBody>
      </p:sp>
      <p:sp>
        <p:nvSpPr>
          <p:cNvPr id="8" name="2 Subtítulo"/>
          <p:cNvSpPr txBox="1">
            <a:spLocks/>
          </p:cNvSpPr>
          <p:nvPr/>
        </p:nvSpPr>
        <p:spPr>
          <a:xfrm>
            <a:off x="1859733" y="183797"/>
            <a:ext cx="6400800" cy="6940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es-CL" sz="3200" dirty="0">
                <a:solidFill>
                  <a:schemeClr val="tx1">
                    <a:tint val="75000"/>
                  </a:schemeClr>
                </a:solidFill>
              </a:rPr>
              <a:t>Programa Académico de Bachillerato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08C37B-D4F3-4436-9E5A-3732082B6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Discusión: ¿Qué diferencias tienen los siguientes productos o servicios?</a:t>
            </a:r>
            <a:endParaRPr lang="es-CL" dirty="0"/>
          </a:p>
        </p:txBody>
      </p:sp>
      <p:pic>
        <p:nvPicPr>
          <p:cNvPr id="1028" name="Picture 4" descr="Netflix Has 45% Fewer Movies (and 400% More TV Shows) Than it Did in 2010 -  TV[R]EV">
            <a:extLst>
              <a:ext uri="{FF2B5EF4-FFF2-40B4-BE49-F238E27FC236}">
                <a16:creationId xmlns:a16="http://schemas.microsoft.com/office/drawing/2014/main" id="{1A1471F1-CE58-46F1-BFB3-48BA655DA9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4416" y="1889414"/>
            <a:ext cx="2334663" cy="1556442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D6F0006B-11D5-48BD-B5D0-67CDF89C92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3721" y="3235597"/>
            <a:ext cx="2705100" cy="1695450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102E4FFF-72A6-4B83-A99C-B53F4F2BA367}"/>
              </a:ext>
            </a:extLst>
          </p:cNvPr>
          <p:cNvSpPr txBox="1"/>
          <p:nvPr/>
        </p:nvSpPr>
        <p:spPr>
          <a:xfrm>
            <a:off x="2060722" y="2065045"/>
            <a:ext cx="43097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¿Puedo obtenerlos si no tengo cómo pagar?</a:t>
            </a:r>
            <a:endParaRPr lang="es-CL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C91A4578-99F1-4AFF-B491-87BBCC366B35}"/>
              </a:ext>
            </a:extLst>
          </p:cNvPr>
          <p:cNvSpPr txBox="1"/>
          <p:nvPr/>
        </p:nvSpPr>
        <p:spPr>
          <a:xfrm>
            <a:off x="2035729" y="4083322"/>
            <a:ext cx="43097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¿Mi consumo reduce la cantidad disponible para otra persona?</a:t>
            </a:r>
            <a:endParaRPr lang="es-CL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45708FB6-723A-42C6-8C82-33299BACABAC}"/>
              </a:ext>
            </a:extLst>
          </p:cNvPr>
          <p:cNvSpPr txBox="1"/>
          <p:nvPr/>
        </p:nvSpPr>
        <p:spPr>
          <a:xfrm>
            <a:off x="2777900" y="2853232"/>
            <a:ext cx="1518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EXCLUSIÓN: SI</a:t>
            </a:r>
            <a:endParaRPr lang="es-CL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35130094-7A82-4F6F-9F7D-E0588FD4E92D}"/>
              </a:ext>
            </a:extLst>
          </p:cNvPr>
          <p:cNvSpPr txBox="1"/>
          <p:nvPr/>
        </p:nvSpPr>
        <p:spPr>
          <a:xfrm>
            <a:off x="2868156" y="4863175"/>
            <a:ext cx="1608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RIVALIDAD: NO</a:t>
            </a:r>
            <a:endParaRPr lang="es-CL" dirty="0"/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A7760436-BA16-4A17-A23D-44BEFE61DC16}"/>
              </a:ext>
            </a:extLst>
          </p:cNvPr>
          <p:cNvCxnSpPr>
            <a:cxnSpLocks/>
          </p:cNvCxnSpPr>
          <p:nvPr/>
        </p:nvCxnSpPr>
        <p:spPr>
          <a:xfrm flipH="1" flipV="1">
            <a:off x="5339734" y="2667635"/>
            <a:ext cx="2099753" cy="4883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de flecha 25">
            <a:extLst>
              <a:ext uri="{FF2B5EF4-FFF2-40B4-BE49-F238E27FC236}">
                <a16:creationId xmlns:a16="http://schemas.microsoft.com/office/drawing/2014/main" id="{072992D1-4016-4D9B-8949-0C3C54711582}"/>
              </a:ext>
            </a:extLst>
          </p:cNvPr>
          <p:cNvCxnSpPr>
            <a:cxnSpLocks/>
          </p:cNvCxnSpPr>
          <p:nvPr/>
        </p:nvCxnSpPr>
        <p:spPr>
          <a:xfrm flipH="1">
            <a:off x="5465867" y="3783437"/>
            <a:ext cx="2979387" cy="12644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70469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08C37B-D4F3-4436-9E5A-3732082B6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Discusión: ¿Qué diferencias tienen los siguientes productos o servicios?</a:t>
            </a:r>
            <a:endParaRPr lang="es-CL" dirty="0"/>
          </a:p>
        </p:txBody>
      </p:sp>
      <p:pic>
        <p:nvPicPr>
          <p:cNvPr id="1028" name="Picture 4" descr="Netflix Has 45% Fewer Movies (and 400% More TV Shows) Than it Did in 2010 -  TV[R]EV">
            <a:extLst>
              <a:ext uri="{FF2B5EF4-FFF2-40B4-BE49-F238E27FC236}">
                <a16:creationId xmlns:a16="http://schemas.microsoft.com/office/drawing/2014/main" id="{1A1471F1-CE58-46F1-BFB3-48BA655DA9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6390" y="1913938"/>
            <a:ext cx="2334663" cy="1556442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D6F0006B-11D5-48BD-B5D0-67CDF89C92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3721" y="2667635"/>
            <a:ext cx="2705100" cy="1695450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102E4FFF-72A6-4B83-A99C-B53F4F2BA367}"/>
              </a:ext>
            </a:extLst>
          </p:cNvPr>
          <p:cNvSpPr txBox="1"/>
          <p:nvPr/>
        </p:nvSpPr>
        <p:spPr>
          <a:xfrm>
            <a:off x="2060722" y="2065045"/>
            <a:ext cx="43097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¿Puedo obtenerlos si no tengo cómo pagar?</a:t>
            </a:r>
            <a:endParaRPr lang="es-CL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C91A4578-99F1-4AFF-B491-87BBCC366B35}"/>
              </a:ext>
            </a:extLst>
          </p:cNvPr>
          <p:cNvSpPr txBox="1"/>
          <p:nvPr/>
        </p:nvSpPr>
        <p:spPr>
          <a:xfrm>
            <a:off x="2035729" y="4083322"/>
            <a:ext cx="43097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¿Mi consumo reduce la cantidad disponible para otra persona?</a:t>
            </a:r>
            <a:endParaRPr lang="es-CL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45708FB6-723A-42C6-8C82-33299BACABAC}"/>
              </a:ext>
            </a:extLst>
          </p:cNvPr>
          <p:cNvSpPr txBox="1"/>
          <p:nvPr/>
        </p:nvSpPr>
        <p:spPr>
          <a:xfrm>
            <a:off x="2777900" y="2853232"/>
            <a:ext cx="1518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EXCLUSIÓN: SI</a:t>
            </a:r>
            <a:endParaRPr lang="es-CL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35130094-7A82-4F6F-9F7D-E0588FD4E92D}"/>
              </a:ext>
            </a:extLst>
          </p:cNvPr>
          <p:cNvSpPr txBox="1"/>
          <p:nvPr/>
        </p:nvSpPr>
        <p:spPr>
          <a:xfrm>
            <a:off x="2868156" y="4863175"/>
            <a:ext cx="1608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RIVALIDAD: NO</a:t>
            </a:r>
            <a:endParaRPr lang="es-CL" dirty="0"/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A7760436-BA16-4A17-A23D-44BEFE61DC16}"/>
              </a:ext>
            </a:extLst>
          </p:cNvPr>
          <p:cNvCxnSpPr>
            <a:cxnSpLocks/>
          </p:cNvCxnSpPr>
          <p:nvPr/>
        </p:nvCxnSpPr>
        <p:spPr>
          <a:xfrm flipH="1" flipV="1">
            <a:off x="5339734" y="2667635"/>
            <a:ext cx="2099753" cy="4883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de flecha 25">
            <a:extLst>
              <a:ext uri="{FF2B5EF4-FFF2-40B4-BE49-F238E27FC236}">
                <a16:creationId xmlns:a16="http://schemas.microsoft.com/office/drawing/2014/main" id="{072992D1-4016-4D9B-8949-0C3C54711582}"/>
              </a:ext>
            </a:extLst>
          </p:cNvPr>
          <p:cNvCxnSpPr>
            <a:cxnSpLocks/>
          </p:cNvCxnSpPr>
          <p:nvPr/>
        </p:nvCxnSpPr>
        <p:spPr>
          <a:xfrm flipH="1">
            <a:off x="5465867" y="3783437"/>
            <a:ext cx="2979387" cy="12644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lecha: a la derecha 2">
            <a:extLst>
              <a:ext uri="{FF2B5EF4-FFF2-40B4-BE49-F238E27FC236}">
                <a16:creationId xmlns:a16="http://schemas.microsoft.com/office/drawing/2014/main" id="{E25B0F63-BF17-4B24-B945-7DDDE213F1F4}"/>
              </a:ext>
            </a:extLst>
          </p:cNvPr>
          <p:cNvSpPr/>
          <p:nvPr/>
        </p:nvSpPr>
        <p:spPr>
          <a:xfrm>
            <a:off x="1653623" y="5752730"/>
            <a:ext cx="1675503" cy="6658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D7963A8-F87D-403C-A478-05619D621F4E}"/>
              </a:ext>
            </a:extLst>
          </p:cNvPr>
          <p:cNvSpPr txBox="1"/>
          <p:nvPr/>
        </p:nvSpPr>
        <p:spPr>
          <a:xfrm>
            <a:off x="3941685" y="5878783"/>
            <a:ext cx="42014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NO RIVALIDAD+ EXCLUSION= BIEN COMÚN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8526272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08C37B-D4F3-4436-9E5A-3732082B6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Discusión: ¿Qué diferencias tienen los siguientes productos o servicios?</a:t>
            </a:r>
            <a:endParaRPr lang="es-CL" dirty="0"/>
          </a:p>
        </p:txBody>
      </p:sp>
      <p:pic>
        <p:nvPicPr>
          <p:cNvPr id="2050" name="Picture 2" descr="Sonapesca por Ley Corta de Pesca: se busca castigar a un sector de la pesca  industrial por el financiamiento irregular de la política – CAMARA ADUANERA  DE CHILE">
            <a:extLst>
              <a:ext uri="{FF2B5EF4-FFF2-40B4-BE49-F238E27FC236}">
                <a16:creationId xmlns:a16="http://schemas.microsoft.com/office/drawing/2014/main" id="{4EFFD032-688E-4800-B527-54BFBA05BF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693" y="3596146"/>
            <a:ext cx="2744837" cy="1425204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B85CD365-EDDA-49B1-A5FD-D2FFBB6CD52C}"/>
              </a:ext>
            </a:extLst>
          </p:cNvPr>
          <p:cNvCxnSpPr>
            <a:cxnSpLocks/>
          </p:cNvCxnSpPr>
          <p:nvPr/>
        </p:nvCxnSpPr>
        <p:spPr>
          <a:xfrm flipV="1">
            <a:off x="4651477" y="3084638"/>
            <a:ext cx="1593481" cy="10230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9FDBB4C0-AD93-45BF-A2A8-5EB10EB6AA51}"/>
              </a:ext>
            </a:extLst>
          </p:cNvPr>
          <p:cNvCxnSpPr>
            <a:cxnSpLocks/>
          </p:cNvCxnSpPr>
          <p:nvPr/>
        </p:nvCxnSpPr>
        <p:spPr>
          <a:xfrm>
            <a:off x="4651477" y="4828913"/>
            <a:ext cx="1744407" cy="4171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>
            <a:extLst>
              <a:ext uri="{FF2B5EF4-FFF2-40B4-BE49-F238E27FC236}">
                <a16:creationId xmlns:a16="http://schemas.microsoft.com/office/drawing/2014/main" id="{0F11E1C4-5603-4746-9F0A-8EFBE952B236}"/>
              </a:ext>
            </a:extLst>
          </p:cNvPr>
          <p:cNvSpPr txBox="1"/>
          <p:nvPr/>
        </p:nvSpPr>
        <p:spPr>
          <a:xfrm>
            <a:off x="6472924" y="2705802"/>
            <a:ext cx="43097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¿Puedo obtenerlos si no tengo cómo pagar?</a:t>
            </a:r>
            <a:endParaRPr lang="es-CL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09225FA6-2303-488C-95E1-C2747D775BF7}"/>
              </a:ext>
            </a:extLst>
          </p:cNvPr>
          <p:cNvSpPr txBox="1"/>
          <p:nvPr/>
        </p:nvSpPr>
        <p:spPr>
          <a:xfrm>
            <a:off x="6472924" y="4917569"/>
            <a:ext cx="43097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¿Mi consumo reduce la cantidad disponible para otra persona?</a:t>
            </a:r>
            <a:endParaRPr lang="es-CL" dirty="0"/>
          </a:p>
        </p:txBody>
      </p:sp>
      <p:pic>
        <p:nvPicPr>
          <p:cNvPr id="1032" name="Picture 8" descr="Cómo son los sensores que brindan información para mejorar el tráfico |  Noticia de Conexión Geek | Infotechnology.com">
            <a:extLst>
              <a:ext uri="{FF2B5EF4-FFF2-40B4-BE49-F238E27FC236}">
                <a16:creationId xmlns:a16="http://schemas.microsoft.com/office/drawing/2014/main" id="{EEA2220C-A8C6-41D1-A481-4C24CD9089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0749" y="4649892"/>
            <a:ext cx="2693657" cy="1672902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Imagen 8" descr="Imagen que contiene exterior, pasto, camino, parque&#10;&#10;Descripción generada automáticamente">
            <a:extLst>
              <a:ext uri="{FF2B5EF4-FFF2-40B4-BE49-F238E27FC236}">
                <a16:creationId xmlns:a16="http://schemas.microsoft.com/office/drawing/2014/main" id="{145D2519-7265-42F8-A8FD-422A92F69F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8207" y="2877338"/>
            <a:ext cx="2693656" cy="1802373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1553763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08C37B-D4F3-4436-9E5A-3732082B6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Discusión: ¿Qué diferencias tienen los siguientes productos o servicios?</a:t>
            </a:r>
            <a:endParaRPr lang="es-CL" dirty="0"/>
          </a:p>
        </p:txBody>
      </p: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B85CD365-EDDA-49B1-A5FD-D2FFBB6CD52C}"/>
              </a:ext>
            </a:extLst>
          </p:cNvPr>
          <p:cNvCxnSpPr>
            <a:cxnSpLocks/>
          </p:cNvCxnSpPr>
          <p:nvPr/>
        </p:nvCxnSpPr>
        <p:spPr>
          <a:xfrm flipV="1">
            <a:off x="4651477" y="3084638"/>
            <a:ext cx="1593481" cy="10230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9FDBB4C0-AD93-45BF-A2A8-5EB10EB6AA51}"/>
              </a:ext>
            </a:extLst>
          </p:cNvPr>
          <p:cNvCxnSpPr>
            <a:cxnSpLocks/>
          </p:cNvCxnSpPr>
          <p:nvPr/>
        </p:nvCxnSpPr>
        <p:spPr>
          <a:xfrm>
            <a:off x="4651477" y="4828913"/>
            <a:ext cx="1744407" cy="4171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>
            <a:extLst>
              <a:ext uri="{FF2B5EF4-FFF2-40B4-BE49-F238E27FC236}">
                <a16:creationId xmlns:a16="http://schemas.microsoft.com/office/drawing/2014/main" id="{0F11E1C4-5603-4746-9F0A-8EFBE952B236}"/>
              </a:ext>
            </a:extLst>
          </p:cNvPr>
          <p:cNvSpPr txBox="1"/>
          <p:nvPr/>
        </p:nvSpPr>
        <p:spPr>
          <a:xfrm>
            <a:off x="6472924" y="2705802"/>
            <a:ext cx="43097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¿Puedo obtenerlos si no tengo cómo pagar?</a:t>
            </a:r>
            <a:endParaRPr lang="es-CL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09225FA6-2303-488C-95E1-C2747D775BF7}"/>
              </a:ext>
            </a:extLst>
          </p:cNvPr>
          <p:cNvSpPr txBox="1"/>
          <p:nvPr/>
        </p:nvSpPr>
        <p:spPr>
          <a:xfrm>
            <a:off x="6472924" y="4917569"/>
            <a:ext cx="43097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¿Mi consumo reduce la cantidad disponible para otra persona?</a:t>
            </a:r>
            <a:endParaRPr lang="es-CL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257B12B-7690-46A1-A3AC-AE5A6F9C0895}"/>
              </a:ext>
            </a:extLst>
          </p:cNvPr>
          <p:cNvSpPr txBox="1"/>
          <p:nvPr/>
        </p:nvSpPr>
        <p:spPr>
          <a:xfrm>
            <a:off x="8237460" y="3369291"/>
            <a:ext cx="1656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EXCLUSIÓN: NO</a:t>
            </a:r>
            <a:endParaRPr lang="es-CL" dirty="0"/>
          </a:p>
        </p:txBody>
      </p:sp>
      <p:pic>
        <p:nvPicPr>
          <p:cNvPr id="8" name="Picture 8" descr="Cómo son los sensores que brindan información para mejorar el tráfico |  Noticia de Conexión Geek | Infotechnology.com">
            <a:extLst>
              <a:ext uri="{FF2B5EF4-FFF2-40B4-BE49-F238E27FC236}">
                <a16:creationId xmlns:a16="http://schemas.microsoft.com/office/drawing/2014/main" id="{29333622-4895-444F-B0B7-D44D4520B3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7620" y="4501377"/>
            <a:ext cx="2693657" cy="1672902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Imagen 10" descr="Imagen que contiene exterior, pasto, camino, parque&#10;&#10;Descripción generada automáticamente">
            <a:extLst>
              <a:ext uri="{FF2B5EF4-FFF2-40B4-BE49-F238E27FC236}">
                <a16:creationId xmlns:a16="http://schemas.microsoft.com/office/drawing/2014/main" id="{740AA746-FE33-47EC-B5AC-C88DB7266E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0090" y="2556101"/>
            <a:ext cx="2693656" cy="1802373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7" name="Picture 2" descr="Sonapesca por Ley Corta de Pesca: se busca castigar a un sector de la pesca  industrial por el financiamiento irregular de la política – CAMARA ADUANERA  DE CHILE">
            <a:extLst>
              <a:ext uri="{FF2B5EF4-FFF2-40B4-BE49-F238E27FC236}">
                <a16:creationId xmlns:a16="http://schemas.microsoft.com/office/drawing/2014/main" id="{19991F3F-DBBE-4DC9-8CF4-B82EE9001C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504" y="3995944"/>
            <a:ext cx="2802127" cy="1454951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84839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08C37B-D4F3-4436-9E5A-3732082B6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Discusión: ¿Qué diferencias tienen los siguientes productos o servicios?</a:t>
            </a:r>
            <a:endParaRPr lang="es-CL" dirty="0"/>
          </a:p>
        </p:txBody>
      </p: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B85CD365-EDDA-49B1-A5FD-D2FFBB6CD52C}"/>
              </a:ext>
            </a:extLst>
          </p:cNvPr>
          <p:cNvCxnSpPr>
            <a:cxnSpLocks/>
          </p:cNvCxnSpPr>
          <p:nvPr/>
        </p:nvCxnSpPr>
        <p:spPr>
          <a:xfrm flipV="1">
            <a:off x="4651477" y="3084638"/>
            <a:ext cx="1593481" cy="10230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9FDBB4C0-AD93-45BF-A2A8-5EB10EB6AA51}"/>
              </a:ext>
            </a:extLst>
          </p:cNvPr>
          <p:cNvCxnSpPr>
            <a:cxnSpLocks/>
          </p:cNvCxnSpPr>
          <p:nvPr/>
        </p:nvCxnSpPr>
        <p:spPr>
          <a:xfrm>
            <a:off x="4651477" y="4828913"/>
            <a:ext cx="1744407" cy="4171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>
            <a:extLst>
              <a:ext uri="{FF2B5EF4-FFF2-40B4-BE49-F238E27FC236}">
                <a16:creationId xmlns:a16="http://schemas.microsoft.com/office/drawing/2014/main" id="{0F11E1C4-5603-4746-9F0A-8EFBE952B236}"/>
              </a:ext>
            </a:extLst>
          </p:cNvPr>
          <p:cNvSpPr txBox="1"/>
          <p:nvPr/>
        </p:nvSpPr>
        <p:spPr>
          <a:xfrm>
            <a:off x="6472924" y="2705802"/>
            <a:ext cx="43097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¿Puedo obtenerlos si no tengo cómo pagar?</a:t>
            </a:r>
            <a:endParaRPr lang="es-CL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09225FA6-2303-488C-95E1-C2747D775BF7}"/>
              </a:ext>
            </a:extLst>
          </p:cNvPr>
          <p:cNvSpPr txBox="1"/>
          <p:nvPr/>
        </p:nvSpPr>
        <p:spPr>
          <a:xfrm>
            <a:off x="6472924" y="4917569"/>
            <a:ext cx="43097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¿Mi consumo reduce la cantidad disponible para otra persona?</a:t>
            </a:r>
            <a:endParaRPr lang="es-CL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D556911-5BA2-4FA4-8419-744BD2895ED7}"/>
              </a:ext>
            </a:extLst>
          </p:cNvPr>
          <p:cNvSpPr txBox="1"/>
          <p:nvPr/>
        </p:nvSpPr>
        <p:spPr>
          <a:xfrm>
            <a:off x="8343385" y="3369291"/>
            <a:ext cx="1656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EXCLUSIÓN: NO</a:t>
            </a:r>
            <a:endParaRPr lang="es-CL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2E0F6B3-B38E-4111-A69C-1C821A125F01}"/>
              </a:ext>
            </a:extLst>
          </p:cNvPr>
          <p:cNvSpPr txBox="1"/>
          <p:nvPr/>
        </p:nvSpPr>
        <p:spPr>
          <a:xfrm>
            <a:off x="8433641" y="5379234"/>
            <a:ext cx="14704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RIVALIDAD: SI</a:t>
            </a:r>
            <a:endParaRPr lang="es-CL" dirty="0"/>
          </a:p>
        </p:txBody>
      </p:sp>
      <p:pic>
        <p:nvPicPr>
          <p:cNvPr id="7" name="Picture 2" descr="Sonapesca por Ley Corta de Pesca: se busca castigar a un sector de la pesca  industrial por el financiamiento irregular de la política – CAMARA ADUANERA  DE CHILE">
            <a:extLst>
              <a:ext uri="{FF2B5EF4-FFF2-40B4-BE49-F238E27FC236}">
                <a16:creationId xmlns:a16="http://schemas.microsoft.com/office/drawing/2014/main" id="{ACE51D3B-232E-4D0B-A2E6-D7DE4485A4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181" y="3542005"/>
            <a:ext cx="3894020" cy="2021895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8" descr="Cómo son los sensores que brindan información para mejorar el tráfico |  Noticia de Conexión Geek | Infotechnology.com">
            <a:extLst>
              <a:ext uri="{FF2B5EF4-FFF2-40B4-BE49-F238E27FC236}">
                <a16:creationId xmlns:a16="http://schemas.microsoft.com/office/drawing/2014/main" id="{09242CC5-16C9-424D-8E35-46F65B9F69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3930" y="4649893"/>
            <a:ext cx="2693657" cy="1672902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Imagen 10" descr="Imagen que contiene exterior, pasto, camino, parque&#10;&#10;Descripción generada automáticamente">
            <a:extLst>
              <a:ext uri="{FF2B5EF4-FFF2-40B4-BE49-F238E27FC236}">
                <a16:creationId xmlns:a16="http://schemas.microsoft.com/office/drawing/2014/main" id="{5EC96064-C6A3-4492-8512-0F96A4FE969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5767" y="2669106"/>
            <a:ext cx="2693656" cy="1802373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3225013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08C37B-D4F3-4436-9E5A-3732082B6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Discusión: ¿Qué diferencias tienen los siguientes productos o servicios?</a:t>
            </a:r>
            <a:endParaRPr lang="es-CL" dirty="0"/>
          </a:p>
        </p:txBody>
      </p: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B85CD365-EDDA-49B1-A5FD-D2FFBB6CD52C}"/>
              </a:ext>
            </a:extLst>
          </p:cNvPr>
          <p:cNvCxnSpPr>
            <a:cxnSpLocks/>
          </p:cNvCxnSpPr>
          <p:nvPr/>
        </p:nvCxnSpPr>
        <p:spPr>
          <a:xfrm flipV="1">
            <a:off x="4651477" y="3084638"/>
            <a:ext cx="1593481" cy="10230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9FDBB4C0-AD93-45BF-A2A8-5EB10EB6AA51}"/>
              </a:ext>
            </a:extLst>
          </p:cNvPr>
          <p:cNvCxnSpPr>
            <a:cxnSpLocks/>
          </p:cNvCxnSpPr>
          <p:nvPr/>
        </p:nvCxnSpPr>
        <p:spPr>
          <a:xfrm>
            <a:off x="4651477" y="4828913"/>
            <a:ext cx="1744407" cy="4171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>
            <a:extLst>
              <a:ext uri="{FF2B5EF4-FFF2-40B4-BE49-F238E27FC236}">
                <a16:creationId xmlns:a16="http://schemas.microsoft.com/office/drawing/2014/main" id="{0F11E1C4-5603-4746-9F0A-8EFBE952B236}"/>
              </a:ext>
            </a:extLst>
          </p:cNvPr>
          <p:cNvSpPr txBox="1"/>
          <p:nvPr/>
        </p:nvSpPr>
        <p:spPr>
          <a:xfrm>
            <a:off x="6472924" y="2705802"/>
            <a:ext cx="43097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¿Puedo obtenerlos si no tengo cómo pagar?</a:t>
            </a:r>
            <a:endParaRPr lang="es-CL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09225FA6-2303-488C-95E1-C2747D775BF7}"/>
              </a:ext>
            </a:extLst>
          </p:cNvPr>
          <p:cNvSpPr txBox="1"/>
          <p:nvPr/>
        </p:nvSpPr>
        <p:spPr>
          <a:xfrm>
            <a:off x="6472924" y="4917569"/>
            <a:ext cx="43097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¿Mi consumo reduce la cantidad disponible para otra persona?</a:t>
            </a:r>
            <a:endParaRPr lang="es-CL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D556911-5BA2-4FA4-8419-744BD2895ED7}"/>
              </a:ext>
            </a:extLst>
          </p:cNvPr>
          <p:cNvSpPr txBox="1"/>
          <p:nvPr/>
        </p:nvSpPr>
        <p:spPr>
          <a:xfrm>
            <a:off x="8343385" y="3369291"/>
            <a:ext cx="1656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EXCLUSIÓN: NO</a:t>
            </a:r>
            <a:endParaRPr lang="es-CL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2E0F6B3-B38E-4111-A69C-1C821A125F01}"/>
              </a:ext>
            </a:extLst>
          </p:cNvPr>
          <p:cNvSpPr txBox="1"/>
          <p:nvPr/>
        </p:nvSpPr>
        <p:spPr>
          <a:xfrm>
            <a:off x="8433641" y="5379234"/>
            <a:ext cx="14704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RIVALIDAD: SI</a:t>
            </a:r>
            <a:endParaRPr lang="es-CL" dirty="0"/>
          </a:p>
        </p:txBody>
      </p:sp>
      <p:pic>
        <p:nvPicPr>
          <p:cNvPr id="7" name="Picture 2" descr="Sonapesca por Ley Corta de Pesca: se busca castigar a un sector de la pesca  industrial por el financiamiento irregular de la política – CAMARA ADUANERA  DE CHILE">
            <a:extLst>
              <a:ext uri="{FF2B5EF4-FFF2-40B4-BE49-F238E27FC236}">
                <a16:creationId xmlns:a16="http://schemas.microsoft.com/office/drawing/2014/main" id="{ACE51D3B-232E-4D0B-A2E6-D7DE4485A4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816" y="3890997"/>
            <a:ext cx="3221887" cy="1672903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8" descr="Cómo son los sensores que brindan información para mejorar el tráfico |  Noticia de Conexión Geek | Infotechnology.com">
            <a:extLst>
              <a:ext uri="{FF2B5EF4-FFF2-40B4-BE49-F238E27FC236}">
                <a16:creationId xmlns:a16="http://schemas.microsoft.com/office/drawing/2014/main" id="{09242CC5-16C9-424D-8E35-46F65B9F69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3930" y="4649893"/>
            <a:ext cx="2693657" cy="1672902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Imagen 10" descr="Imagen que contiene exterior, pasto, camino, parque&#10;&#10;Descripción generada automáticamente">
            <a:extLst>
              <a:ext uri="{FF2B5EF4-FFF2-40B4-BE49-F238E27FC236}">
                <a16:creationId xmlns:a16="http://schemas.microsoft.com/office/drawing/2014/main" id="{5EC96064-C6A3-4492-8512-0F96A4FE969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0875" y="2648552"/>
            <a:ext cx="2693656" cy="1802373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9" name="Flecha: a la derecha 8">
            <a:extLst>
              <a:ext uri="{FF2B5EF4-FFF2-40B4-BE49-F238E27FC236}">
                <a16:creationId xmlns:a16="http://schemas.microsoft.com/office/drawing/2014/main" id="{4DAE1117-23B0-4981-8E16-723B39BDBFE5}"/>
              </a:ext>
            </a:extLst>
          </p:cNvPr>
          <p:cNvSpPr/>
          <p:nvPr/>
        </p:nvSpPr>
        <p:spPr>
          <a:xfrm>
            <a:off x="5044893" y="6012076"/>
            <a:ext cx="1675503" cy="6658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E2333330-ABFE-45F1-88B0-591C0CBE61A1}"/>
              </a:ext>
            </a:extLst>
          </p:cNvPr>
          <p:cNvSpPr txBox="1"/>
          <p:nvPr/>
        </p:nvSpPr>
        <p:spPr>
          <a:xfrm>
            <a:off x="7332955" y="6138129"/>
            <a:ext cx="44165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RIVALIDAD+ NO EXCLUSION= BIEN TIPO CLUB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5539735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08C37B-D4F3-4436-9E5A-3732082B6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Discusión: ¿Qué diferencias tienen los siguientes productos o servicios?</a:t>
            </a:r>
            <a:endParaRPr lang="es-CL" dirty="0"/>
          </a:p>
        </p:txBody>
      </p:sp>
      <p:pic>
        <p:nvPicPr>
          <p:cNvPr id="1034" name="Picture 10" descr="Armada justifica su decisión de no entregar información al CPLT sobre  viajes del alto mando: “Hay situaciones que no son públicas” - El Mostrador">
            <a:extLst>
              <a:ext uri="{FF2B5EF4-FFF2-40B4-BE49-F238E27FC236}">
                <a16:creationId xmlns:a16="http://schemas.microsoft.com/office/drawing/2014/main" id="{A725EC3E-E8EA-46EF-A97E-664A7A7114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0699" y="2066009"/>
            <a:ext cx="2705100" cy="1695450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PDI alerta sobre desapariciones de menores en verano: En La Araucanía hubo  43 denuncias entre enero y febrero de 2019 | Diario El Informador">
            <a:extLst>
              <a:ext uri="{FF2B5EF4-FFF2-40B4-BE49-F238E27FC236}">
                <a16:creationId xmlns:a16="http://schemas.microsoft.com/office/drawing/2014/main" id="{4AAB99DC-397B-49F9-83A9-D1602EF5F4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7616" y="2392829"/>
            <a:ext cx="2581275" cy="1714500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n 3" descr="Imagen que contiene montaña, exterior, calle, firmar&#10;&#10;Descripción generada automáticamente">
            <a:extLst>
              <a:ext uri="{FF2B5EF4-FFF2-40B4-BE49-F238E27FC236}">
                <a16:creationId xmlns:a16="http://schemas.microsoft.com/office/drawing/2014/main" id="{9F5C04A8-CDDC-4732-978C-C54C60D2914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3761458"/>
            <a:ext cx="3421470" cy="1929127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CFAB3EAB-6ECA-4E77-B541-15F216286A6A}"/>
              </a:ext>
            </a:extLst>
          </p:cNvPr>
          <p:cNvCxnSpPr>
            <a:cxnSpLocks/>
          </p:cNvCxnSpPr>
          <p:nvPr/>
        </p:nvCxnSpPr>
        <p:spPr>
          <a:xfrm flipH="1" flipV="1">
            <a:off x="3861787" y="2488060"/>
            <a:ext cx="1846133" cy="11425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40D03843-1DF2-4DF9-A6FD-A1FA4A87C004}"/>
              </a:ext>
            </a:extLst>
          </p:cNvPr>
          <p:cNvCxnSpPr>
            <a:cxnSpLocks/>
          </p:cNvCxnSpPr>
          <p:nvPr/>
        </p:nvCxnSpPr>
        <p:spPr>
          <a:xfrm flipH="1">
            <a:off x="3877871" y="4380329"/>
            <a:ext cx="1830049" cy="6913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uadroTexto 11">
            <a:extLst>
              <a:ext uri="{FF2B5EF4-FFF2-40B4-BE49-F238E27FC236}">
                <a16:creationId xmlns:a16="http://schemas.microsoft.com/office/drawing/2014/main" id="{3FDE2B59-0D8C-42F4-8B40-B16056B97A74}"/>
              </a:ext>
            </a:extLst>
          </p:cNvPr>
          <p:cNvSpPr txBox="1"/>
          <p:nvPr/>
        </p:nvSpPr>
        <p:spPr>
          <a:xfrm>
            <a:off x="570422" y="2118728"/>
            <a:ext cx="43097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¿Puedo obtenerlos si no tengo cómo pagar?</a:t>
            </a:r>
            <a:endParaRPr lang="es-CL" dirty="0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86094B3A-837E-4D4A-87FA-6EBC271E9858}"/>
              </a:ext>
            </a:extLst>
          </p:cNvPr>
          <p:cNvSpPr txBox="1"/>
          <p:nvPr/>
        </p:nvSpPr>
        <p:spPr>
          <a:xfrm>
            <a:off x="570422" y="4330495"/>
            <a:ext cx="43097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¿Mi consumo reduce la cantidad disponible para otra persona?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9612832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08C37B-D4F3-4436-9E5A-3732082B6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Discusión: ¿Qué diferencias tienen los siguientes productos o servicios?</a:t>
            </a:r>
            <a:endParaRPr lang="es-CL" dirty="0"/>
          </a:p>
        </p:txBody>
      </p:sp>
      <p:pic>
        <p:nvPicPr>
          <p:cNvPr id="1034" name="Picture 10" descr="Armada justifica su decisión de no entregar información al CPLT sobre  viajes del alto mando: “Hay situaciones que no son públicas” - El Mostrador">
            <a:extLst>
              <a:ext uri="{FF2B5EF4-FFF2-40B4-BE49-F238E27FC236}">
                <a16:creationId xmlns:a16="http://schemas.microsoft.com/office/drawing/2014/main" id="{A725EC3E-E8EA-46EF-A97E-664A7A7114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0699" y="2066009"/>
            <a:ext cx="2705100" cy="1695450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PDI alerta sobre desapariciones de menores en verano: En La Araucanía hubo  43 denuncias entre enero y febrero de 2019 | Diario El Informador">
            <a:extLst>
              <a:ext uri="{FF2B5EF4-FFF2-40B4-BE49-F238E27FC236}">
                <a16:creationId xmlns:a16="http://schemas.microsoft.com/office/drawing/2014/main" id="{4AAB99DC-397B-49F9-83A9-D1602EF5F4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7616" y="2392829"/>
            <a:ext cx="2581275" cy="1714500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n 3" descr="Imagen que contiene montaña, exterior, calle, firmar&#10;&#10;Descripción generada automáticamente">
            <a:extLst>
              <a:ext uri="{FF2B5EF4-FFF2-40B4-BE49-F238E27FC236}">
                <a16:creationId xmlns:a16="http://schemas.microsoft.com/office/drawing/2014/main" id="{9F5C04A8-CDDC-4732-978C-C54C60D2914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3761458"/>
            <a:ext cx="3421470" cy="1929127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CFAB3EAB-6ECA-4E77-B541-15F216286A6A}"/>
              </a:ext>
            </a:extLst>
          </p:cNvPr>
          <p:cNvCxnSpPr>
            <a:cxnSpLocks/>
          </p:cNvCxnSpPr>
          <p:nvPr/>
        </p:nvCxnSpPr>
        <p:spPr>
          <a:xfrm flipH="1" flipV="1">
            <a:off x="3861787" y="2488060"/>
            <a:ext cx="1846133" cy="11425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40D03843-1DF2-4DF9-A6FD-A1FA4A87C004}"/>
              </a:ext>
            </a:extLst>
          </p:cNvPr>
          <p:cNvCxnSpPr>
            <a:cxnSpLocks/>
          </p:cNvCxnSpPr>
          <p:nvPr/>
        </p:nvCxnSpPr>
        <p:spPr>
          <a:xfrm flipH="1">
            <a:off x="3877871" y="4380329"/>
            <a:ext cx="1830049" cy="6913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uadroTexto 11">
            <a:extLst>
              <a:ext uri="{FF2B5EF4-FFF2-40B4-BE49-F238E27FC236}">
                <a16:creationId xmlns:a16="http://schemas.microsoft.com/office/drawing/2014/main" id="{3FDE2B59-0D8C-42F4-8B40-B16056B97A74}"/>
              </a:ext>
            </a:extLst>
          </p:cNvPr>
          <p:cNvSpPr txBox="1"/>
          <p:nvPr/>
        </p:nvSpPr>
        <p:spPr>
          <a:xfrm>
            <a:off x="570422" y="2118728"/>
            <a:ext cx="43097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¿Puedo obtenerlos si no tengo cómo pagar?</a:t>
            </a:r>
            <a:endParaRPr lang="es-CL" dirty="0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86094B3A-837E-4D4A-87FA-6EBC271E9858}"/>
              </a:ext>
            </a:extLst>
          </p:cNvPr>
          <p:cNvSpPr txBox="1"/>
          <p:nvPr/>
        </p:nvSpPr>
        <p:spPr>
          <a:xfrm>
            <a:off x="570422" y="4330495"/>
            <a:ext cx="43097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¿Mi consumo reduce la cantidad disponible para otra persona?</a:t>
            </a:r>
            <a:endParaRPr lang="es-CL" dirty="0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42549385-B8C7-4600-B428-3E2CE7983E97}"/>
              </a:ext>
            </a:extLst>
          </p:cNvPr>
          <p:cNvSpPr txBox="1"/>
          <p:nvPr/>
        </p:nvSpPr>
        <p:spPr>
          <a:xfrm>
            <a:off x="2440883" y="2782217"/>
            <a:ext cx="1656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EXCLUSIÓN: NO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2314957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08C37B-D4F3-4436-9E5A-3732082B6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Discusión: ¿Qué diferencias tienen los siguientes productos o servicios?</a:t>
            </a:r>
            <a:endParaRPr lang="es-CL" dirty="0"/>
          </a:p>
        </p:txBody>
      </p:sp>
      <p:pic>
        <p:nvPicPr>
          <p:cNvPr id="1034" name="Picture 10" descr="Armada justifica su decisión de no entregar información al CPLT sobre  viajes del alto mando: “Hay situaciones que no son públicas” - El Mostrador">
            <a:extLst>
              <a:ext uri="{FF2B5EF4-FFF2-40B4-BE49-F238E27FC236}">
                <a16:creationId xmlns:a16="http://schemas.microsoft.com/office/drawing/2014/main" id="{A725EC3E-E8EA-46EF-A97E-664A7A7114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0699" y="2066009"/>
            <a:ext cx="2705100" cy="1695450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PDI alerta sobre desapariciones de menores en verano: En La Araucanía hubo  43 denuncias entre enero y febrero de 2019 | Diario El Informador">
            <a:extLst>
              <a:ext uri="{FF2B5EF4-FFF2-40B4-BE49-F238E27FC236}">
                <a16:creationId xmlns:a16="http://schemas.microsoft.com/office/drawing/2014/main" id="{4AAB99DC-397B-49F9-83A9-D1602EF5F4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7616" y="2392829"/>
            <a:ext cx="2581275" cy="1714500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n 3" descr="Imagen que contiene montaña, exterior, calle, firmar&#10;&#10;Descripción generada automáticamente">
            <a:extLst>
              <a:ext uri="{FF2B5EF4-FFF2-40B4-BE49-F238E27FC236}">
                <a16:creationId xmlns:a16="http://schemas.microsoft.com/office/drawing/2014/main" id="{9F5C04A8-CDDC-4732-978C-C54C60D2914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3761458"/>
            <a:ext cx="3421470" cy="1929127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CFAB3EAB-6ECA-4E77-B541-15F216286A6A}"/>
              </a:ext>
            </a:extLst>
          </p:cNvPr>
          <p:cNvCxnSpPr>
            <a:cxnSpLocks/>
          </p:cNvCxnSpPr>
          <p:nvPr/>
        </p:nvCxnSpPr>
        <p:spPr>
          <a:xfrm flipH="1" flipV="1">
            <a:off x="3861787" y="2488060"/>
            <a:ext cx="1846133" cy="11425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40D03843-1DF2-4DF9-A6FD-A1FA4A87C004}"/>
              </a:ext>
            </a:extLst>
          </p:cNvPr>
          <p:cNvCxnSpPr>
            <a:cxnSpLocks/>
          </p:cNvCxnSpPr>
          <p:nvPr/>
        </p:nvCxnSpPr>
        <p:spPr>
          <a:xfrm flipH="1">
            <a:off x="3877871" y="4380329"/>
            <a:ext cx="1830049" cy="6913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uadroTexto 11">
            <a:extLst>
              <a:ext uri="{FF2B5EF4-FFF2-40B4-BE49-F238E27FC236}">
                <a16:creationId xmlns:a16="http://schemas.microsoft.com/office/drawing/2014/main" id="{3FDE2B59-0D8C-42F4-8B40-B16056B97A74}"/>
              </a:ext>
            </a:extLst>
          </p:cNvPr>
          <p:cNvSpPr txBox="1"/>
          <p:nvPr/>
        </p:nvSpPr>
        <p:spPr>
          <a:xfrm>
            <a:off x="570422" y="2118728"/>
            <a:ext cx="43097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¿Puedo obtenerlos si no tengo cómo pagar?</a:t>
            </a:r>
            <a:endParaRPr lang="es-CL" dirty="0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86094B3A-837E-4D4A-87FA-6EBC271E9858}"/>
              </a:ext>
            </a:extLst>
          </p:cNvPr>
          <p:cNvSpPr txBox="1"/>
          <p:nvPr/>
        </p:nvSpPr>
        <p:spPr>
          <a:xfrm>
            <a:off x="570422" y="4330495"/>
            <a:ext cx="43097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¿Mi consumo reduce la cantidad disponible para otra persona?</a:t>
            </a:r>
            <a:endParaRPr lang="es-CL" dirty="0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42549385-B8C7-4600-B428-3E2CE7983E97}"/>
              </a:ext>
            </a:extLst>
          </p:cNvPr>
          <p:cNvSpPr txBox="1"/>
          <p:nvPr/>
        </p:nvSpPr>
        <p:spPr>
          <a:xfrm>
            <a:off x="2440883" y="2782217"/>
            <a:ext cx="1656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EXCLUSIÓN: NO</a:t>
            </a:r>
            <a:endParaRPr lang="es-CL" dirty="0"/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ADFB4C4B-C387-4DCA-93A9-94D948A9A4FB}"/>
              </a:ext>
            </a:extLst>
          </p:cNvPr>
          <p:cNvSpPr txBox="1"/>
          <p:nvPr/>
        </p:nvSpPr>
        <p:spPr>
          <a:xfrm>
            <a:off x="2294753" y="4887046"/>
            <a:ext cx="1608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RIVALIDAD: NO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9768877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08C37B-D4F3-4436-9E5A-3732082B6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Discusión: ¿Qué diferencias tienen los siguientes productos o servicios?</a:t>
            </a:r>
            <a:endParaRPr lang="es-CL" dirty="0"/>
          </a:p>
        </p:txBody>
      </p:sp>
      <p:pic>
        <p:nvPicPr>
          <p:cNvPr id="1034" name="Picture 10" descr="Armada justifica su decisión de no entregar información al CPLT sobre  viajes del alto mando: “Hay situaciones que no son públicas” - El Mostrador">
            <a:extLst>
              <a:ext uri="{FF2B5EF4-FFF2-40B4-BE49-F238E27FC236}">
                <a16:creationId xmlns:a16="http://schemas.microsoft.com/office/drawing/2014/main" id="{A725EC3E-E8EA-46EF-A97E-664A7A7114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0699" y="2066009"/>
            <a:ext cx="2705100" cy="1695450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PDI alerta sobre desapariciones de menores en verano: En La Araucanía hubo  43 denuncias entre enero y febrero de 2019 | Diario El Informador">
            <a:extLst>
              <a:ext uri="{FF2B5EF4-FFF2-40B4-BE49-F238E27FC236}">
                <a16:creationId xmlns:a16="http://schemas.microsoft.com/office/drawing/2014/main" id="{4AAB99DC-397B-49F9-83A9-D1602EF5F4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7616" y="2392829"/>
            <a:ext cx="2581275" cy="1714500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n 3" descr="Imagen que contiene montaña, exterior, calle, firmar&#10;&#10;Descripción generada automáticamente">
            <a:extLst>
              <a:ext uri="{FF2B5EF4-FFF2-40B4-BE49-F238E27FC236}">
                <a16:creationId xmlns:a16="http://schemas.microsoft.com/office/drawing/2014/main" id="{9F5C04A8-CDDC-4732-978C-C54C60D2914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3761458"/>
            <a:ext cx="3421470" cy="1929127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CFAB3EAB-6ECA-4E77-B541-15F216286A6A}"/>
              </a:ext>
            </a:extLst>
          </p:cNvPr>
          <p:cNvCxnSpPr>
            <a:cxnSpLocks/>
          </p:cNvCxnSpPr>
          <p:nvPr/>
        </p:nvCxnSpPr>
        <p:spPr>
          <a:xfrm flipH="1" flipV="1">
            <a:off x="3861787" y="2488060"/>
            <a:ext cx="1846133" cy="11425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40D03843-1DF2-4DF9-A6FD-A1FA4A87C004}"/>
              </a:ext>
            </a:extLst>
          </p:cNvPr>
          <p:cNvCxnSpPr>
            <a:cxnSpLocks/>
          </p:cNvCxnSpPr>
          <p:nvPr/>
        </p:nvCxnSpPr>
        <p:spPr>
          <a:xfrm flipH="1">
            <a:off x="3877871" y="4380329"/>
            <a:ext cx="1830049" cy="6913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uadroTexto 11">
            <a:extLst>
              <a:ext uri="{FF2B5EF4-FFF2-40B4-BE49-F238E27FC236}">
                <a16:creationId xmlns:a16="http://schemas.microsoft.com/office/drawing/2014/main" id="{3FDE2B59-0D8C-42F4-8B40-B16056B97A74}"/>
              </a:ext>
            </a:extLst>
          </p:cNvPr>
          <p:cNvSpPr txBox="1"/>
          <p:nvPr/>
        </p:nvSpPr>
        <p:spPr>
          <a:xfrm>
            <a:off x="570422" y="2118728"/>
            <a:ext cx="43097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¿Puedo obtenerlos si no tengo cómo pagar?</a:t>
            </a:r>
            <a:endParaRPr lang="es-CL" dirty="0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86094B3A-837E-4D4A-87FA-6EBC271E9858}"/>
              </a:ext>
            </a:extLst>
          </p:cNvPr>
          <p:cNvSpPr txBox="1"/>
          <p:nvPr/>
        </p:nvSpPr>
        <p:spPr>
          <a:xfrm>
            <a:off x="699590" y="4228626"/>
            <a:ext cx="43097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¿Mi consumo reduce la cantidad disponible para otra persona?</a:t>
            </a:r>
            <a:endParaRPr lang="es-CL" dirty="0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42549385-B8C7-4600-B428-3E2CE7983E97}"/>
              </a:ext>
            </a:extLst>
          </p:cNvPr>
          <p:cNvSpPr txBox="1"/>
          <p:nvPr/>
        </p:nvSpPr>
        <p:spPr>
          <a:xfrm>
            <a:off x="2440883" y="2782217"/>
            <a:ext cx="1656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EXCLUSIÓN: NO</a:t>
            </a:r>
            <a:endParaRPr lang="es-CL" dirty="0"/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ADFB4C4B-C387-4DCA-93A9-94D948A9A4FB}"/>
              </a:ext>
            </a:extLst>
          </p:cNvPr>
          <p:cNvSpPr txBox="1"/>
          <p:nvPr/>
        </p:nvSpPr>
        <p:spPr>
          <a:xfrm>
            <a:off x="2440883" y="5071712"/>
            <a:ext cx="1608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RIVALIDAD: NO</a:t>
            </a:r>
            <a:endParaRPr lang="es-CL" dirty="0"/>
          </a:p>
        </p:txBody>
      </p:sp>
      <p:sp>
        <p:nvSpPr>
          <p:cNvPr id="3" name="Flecha: a la derecha 2">
            <a:extLst>
              <a:ext uri="{FF2B5EF4-FFF2-40B4-BE49-F238E27FC236}">
                <a16:creationId xmlns:a16="http://schemas.microsoft.com/office/drawing/2014/main" id="{67720BA8-3D55-49CF-8803-1E509AD591DD}"/>
              </a:ext>
            </a:extLst>
          </p:cNvPr>
          <p:cNvSpPr/>
          <p:nvPr/>
        </p:nvSpPr>
        <p:spPr>
          <a:xfrm>
            <a:off x="699590" y="5955724"/>
            <a:ext cx="1675503" cy="6658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E99FE0DE-60AA-47E3-8D90-A66E9D04BC83}"/>
              </a:ext>
            </a:extLst>
          </p:cNvPr>
          <p:cNvSpPr txBox="1"/>
          <p:nvPr/>
        </p:nvSpPr>
        <p:spPr>
          <a:xfrm>
            <a:off x="2987652" y="6081777"/>
            <a:ext cx="4608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NO RIVALIDAD+ NO EXCLUSION= BIEN PÚBLICO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792938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264F718-7FAC-4056-9FA9-A603EC682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0"/>
            <a:ext cx="1219047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74639F7-E3C7-4165-A83E-6386A86BA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6356349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B3AF0F1-707A-463E-B5EE-33C63A40C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979591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190EF6D-0FA0-426C-AF9A-4E3A464B95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704850"/>
            <a:ext cx="3785616" cy="2978150"/>
          </a:xfrm>
        </p:spPr>
        <p:txBody>
          <a:bodyPr anchor="b">
            <a:normAutofit/>
          </a:bodyPr>
          <a:lstStyle/>
          <a:p>
            <a:r>
              <a:rPr lang="es-MX" dirty="0"/>
              <a:t>Agenda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851FCA0-FBC6-4AB0-9A3B-9B93C714E2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8850" y="704850"/>
            <a:ext cx="5314950" cy="5251450"/>
          </a:xfrm>
        </p:spPr>
        <p:txBody>
          <a:bodyPr anchor="ctr">
            <a:normAutofit/>
          </a:bodyPr>
          <a:lstStyle/>
          <a:p>
            <a:r>
              <a:rPr lang="es-MX" sz="2100">
                <a:solidFill>
                  <a:schemeClr val="bg1"/>
                </a:solidFill>
              </a:rPr>
              <a:t>Discusión</a:t>
            </a:r>
          </a:p>
          <a:p>
            <a:r>
              <a:rPr lang="es-MX" sz="2100">
                <a:solidFill>
                  <a:schemeClr val="bg1"/>
                </a:solidFill>
              </a:rPr>
              <a:t>Rivalidad y Exclusión</a:t>
            </a:r>
          </a:p>
          <a:p>
            <a:r>
              <a:rPr lang="es-MX" sz="2100">
                <a:solidFill>
                  <a:schemeClr val="bg1"/>
                </a:solidFill>
              </a:rPr>
              <a:t>Tipos de Bienes</a:t>
            </a:r>
          </a:p>
          <a:p>
            <a:endParaRPr lang="es-MX" sz="21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07339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bg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505302F-D2D8-46D4-9160-4D0EAFB69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1" y="640263"/>
            <a:ext cx="3284331" cy="5254510"/>
          </a:xfrm>
        </p:spPr>
        <p:txBody>
          <a:bodyPr>
            <a:normAutofit/>
          </a:bodyPr>
          <a:lstStyle/>
          <a:p>
            <a:r>
              <a:rPr lang="es-MX" dirty="0"/>
              <a:t>Formalmente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50459C7-354B-45D6-80DA-3898F46BF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8384" y="640263"/>
            <a:ext cx="6028944" cy="5254510"/>
          </a:xfrm>
        </p:spPr>
        <p:txBody>
          <a:bodyPr anchor="ctr">
            <a:normAutofit/>
          </a:bodyPr>
          <a:lstStyle/>
          <a:p>
            <a:r>
              <a:rPr lang="es-MX" sz="1900">
                <a:solidFill>
                  <a:schemeClr val="bg1"/>
                </a:solidFill>
              </a:rPr>
              <a:t>Los tipos de bienes tienen básicamente dos características:</a:t>
            </a:r>
          </a:p>
          <a:p>
            <a:pPr lvl="1"/>
            <a:r>
              <a:rPr lang="es-CL" sz="1900">
                <a:solidFill>
                  <a:schemeClr val="bg1"/>
                </a:solidFill>
              </a:rPr>
              <a:t>Rivalidad:</a:t>
            </a:r>
          </a:p>
          <a:p>
            <a:pPr lvl="2"/>
            <a:r>
              <a:rPr lang="es-CL" sz="1900">
                <a:solidFill>
                  <a:schemeClr val="bg1"/>
                </a:solidFill>
              </a:rPr>
              <a:t>La rivalidad es la propiedad que tiene el bien, la cual permite que el bien solo puede ser consumido por un solo agente, y por nadie más.</a:t>
            </a:r>
          </a:p>
          <a:p>
            <a:pPr lvl="3"/>
            <a:r>
              <a:rPr lang="es-CL" sz="1900">
                <a:solidFill>
                  <a:schemeClr val="bg1"/>
                </a:solidFill>
              </a:rPr>
              <a:t>Por ejemplo cuando compramos un “almuerzo”, ese almuerzo es nuestro, y una vez consumido, el mismo almuerzo no puede ser consumido por nadie más. Es decir, dado que se produjo un almuerzo, se consumió un almuerzo.</a:t>
            </a:r>
          </a:p>
          <a:p>
            <a:pPr lvl="3"/>
            <a:r>
              <a:rPr lang="es-CL" sz="1900">
                <a:solidFill>
                  <a:schemeClr val="bg1"/>
                </a:solidFill>
              </a:rPr>
              <a:t>Un ejemplo de </a:t>
            </a:r>
            <a:r>
              <a:rPr lang="es-CL" sz="1900" b="1">
                <a:solidFill>
                  <a:schemeClr val="bg1"/>
                </a:solidFill>
              </a:rPr>
              <a:t>No-Rivalidad</a:t>
            </a:r>
            <a:r>
              <a:rPr lang="es-CL" sz="1900">
                <a:solidFill>
                  <a:schemeClr val="bg1"/>
                </a:solidFill>
              </a:rPr>
              <a:t>, sería un concierto. El cantante (o grupo) da un solo concierto, pero este concierto fue disfrutado (o consumido) en su totalidad por miles de personas.</a:t>
            </a:r>
          </a:p>
          <a:p>
            <a:endParaRPr lang="es-MX" sz="1900">
              <a:solidFill>
                <a:schemeClr val="bg1"/>
              </a:solidFill>
            </a:endParaRPr>
          </a:p>
          <a:p>
            <a:endParaRPr lang="es-CL" sz="19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19352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bg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505302F-D2D8-46D4-9160-4D0EAFB69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1" y="640263"/>
            <a:ext cx="3284331" cy="5254510"/>
          </a:xfrm>
        </p:spPr>
        <p:txBody>
          <a:bodyPr>
            <a:normAutofit/>
          </a:bodyPr>
          <a:lstStyle/>
          <a:p>
            <a:r>
              <a:rPr lang="es-MX" dirty="0"/>
              <a:t>Formalmente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50459C7-354B-45D6-80DA-3898F46BF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8384" y="640263"/>
            <a:ext cx="6028944" cy="5254510"/>
          </a:xfrm>
        </p:spPr>
        <p:txBody>
          <a:bodyPr anchor="ctr">
            <a:normAutofit/>
          </a:bodyPr>
          <a:lstStyle/>
          <a:p>
            <a:r>
              <a:rPr lang="es-MX" sz="1900" dirty="0">
                <a:solidFill>
                  <a:schemeClr val="bg1"/>
                </a:solidFill>
              </a:rPr>
              <a:t>Los tipos de bienes tienen básicamente dos características:</a:t>
            </a:r>
          </a:p>
          <a:p>
            <a:pPr lvl="1"/>
            <a:r>
              <a:rPr lang="es-CL" sz="1900" dirty="0">
                <a:solidFill>
                  <a:schemeClr val="bg1"/>
                </a:solidFill>
              </a:rPr>
              <a:t>Exclusión:</a:t>
            </a:r>
          </a:p>
          <a:p>
            <a:pPr lvl="2"/>
            <a:r>
              <a:rPr lang="es-CL" sz="1900" dirty="0">
                <a:solidFill>
                  <a:schemeClr val="bg1"/>
                </a:solidFill>
              </a:rPr>
              <a:t>La exclusión es la propiedad que tiene el bien, la cual dice que el consumo del bien puede prohibirse a un agente. La forma más común de exclusión es a través de los precios.</a:t>
            </a:r>
          </a:p>
          <a:p>
            <a:pPr lvl="3"/>
            <a:r>
              <a:rPr lang="es-CL" sz="1900" dirty="0">
                <a:solidFill>
                  <a:schemeClr val="bg1"/>
                </a:solidFill>
              </a:rPr>
              <a:t>En el mismo caso del “almuerzo”, este es comprado con dinero, en caso de no tenerlo, somos excluidos del mercado.</a:t>
            </a:r>
          </a:p>
          <a:p>
            <a:pPr lvl="3"/>
            <a:r>
              <a:rPr lang="es-CL" sz="1900" dirty="0">
                <a:solidFill>
                  <a:schemeClr val="bg1"/>
                </a:solidFill>
              </a:rPr>
              <a:t>Un ejemplo de </a:t>
            </a:r>
            <a:r>
              <a:rPr lang="es-CL" sz="1900" b="1" dirty="0">
                <a:solidFill>
                  <a:schemeClr val="bg1"/>
                </a:solidFill>
              </a:rPr>
              <a:t>No-Exclusión</a:t>
            </a:r>
            <a:r>
              <a:rPr lang="es-CL" sz="1900" dirty="0">
                <a:solidFill>
                  <a:schemeClr val="bg1"/>
                </a:solidFill>
              </a:rPr>
              <a:t>, es la seguridad nacional. Cuando se genera seguridad nacional (policía o ejercito) no puede impedirse que un ciudadano en particular no s beneficie de esta seguridad, este bien será o para todos o para nadie.</a:t>
            </a:r>
          </a:p>
          <a:p>
            <a:endParaRPr lang="es-MX" sz="1900" dirty="0">
              <a:solidFill>
                <a:schemeClr val="bg1"/>
              </a:solidFill>
            </a:endParaRPr>
          </a:p>
          <a:p>
            <a:endParaRPr lang="es-CL" sz="19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98205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5">
            <a:extLst>
              <a:ext uri="{FF2B5EF4-FFF2-40B4-BE49-F238E27FC236}">
                <a16:creationId xmlns:a16="http://schemas.microsoft.com/office/drawing/2014/main" id="{68A4132F-DEC6-4332-A00C-A11AD4519B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0"/>
            <a:ext cx="1219047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: Shape 17">
            <a:extLst>
              <a:ext uri="{FF2B5EF4-FFF2-40B4-BE49-F238E27FC236}">
                <a16:creationId xmlns:a16="http://schemas.microsoft.com/office/drawing/2014/main" id="{64965EAE-E41A-435F-B993-07E824B6C9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1" y="0"/>
            <a:ext cx="7539895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: Shape 19">
            <a:extLst>
              <a:ext uri="{FF2B5EF4-FFF2-40B4-BE49-F238E27FC236}">
                <a16:creationId xmlns:a16="http://schemas.microsoft.com/office/drawing/2014/main" id="{152F8994-E6D4-4311-9548-C3607BC436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7092985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38199" y="365125"/>
            <a:ext cx="5529943" cy="1325563"/>
          </a:xfrm>
        </p:spPr>
        <p:txBody>
          <a:bodyPr>
            <a:normAutofit/>
          </a:bodyPr>
          <a:lstStyle/>
          <a:p>
            <a:r>
              <a:rPr lang="es-CL"/>
              <a:t>TIPOS DE BIENES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38199" y="1825625"/>
            <a:ext cx="4128169" cy="3399518"/>
          </a:xfrm>
        </p:spPr>
        <p:txBody>
          <a:bodyPr>
            <a:normAutofit/>
          </a:bodyPr>
          <a:lstStyle/>
          <a:p>
            <a:r>
              <a:rPr lang="es-CL" sz="2000"/>
              <a:t>En resumen, </a:t>
            </a:r>
          </a:p>
          <a:p>
            <a:endParaRPr lang="es-CL" sz="2000"/>
          </a:p>
          <a:p>
            <a:endParaRPr lang="es-CL" sz="2000"/>
          </a:p>
          <a:p>
            <a:endParaRPr lang="es-CL" sz="2000"/>
          </a:p>
          <a:p>
            <a:endParaRPr lang="es-CL" sz="2000"/>
          </a:p>
          <a:p>
            <a:endParaRPr lang="es-CL" sz="2000"/>
          </a:p>
          <a:p>
            <a:endParaRPr lang="es-CL" sz="2000"/>
          </a:p>
          <a:p>
            <a:endParaRPr lang="es-CL" sz="2000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0243456" y="6356350"/>
            <a:ext cx="1110343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E5AF13BF-99AF-4603-AF85-A71E03691828}" type="slidenum">
              <a:rPr lang="es-CL">
                <a:solidFill>
                  <a:schemeClr val="bg1">
                    <a:alpha val="80000"/>
                  </a:schemeClr>
                </a:solidFill>
              </a:rPr>
              <a:pPr>
                <a:spcAft>
                  <a:spcPts val="600"/>
                </a:spcAft>
              </a:pPr>
              <a:t>22</a:t>
            </a:fld>
            <a:endParaRPr lang="es-CL">
              <a:solidFill>
                <a:schemeClr val="bg1">
                  <a:alpha val="80000"/>
                </a:schemeClr>
              </a:solidFill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332F5FA9-2DB6-4163-8225-2477A8A3AB69}"/>
              </a:ext>
            </a:extLst>
          </p:cNvPr>
          <p:cNvSpPr txBox="1"/>
          <p:nvPr/>
        </p:nvSpPr>
        <p:spPr>
          <a:xfrm>
            <a:off x="145002" y="4855811"/>
            <a:ext cx="63112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s-MX" dirty="0"/>
              <a:t>Ahora… ¿Qué otros ejemplos puedes nombrar?</a:t>
            </a:r>
            <a:endParaRPr lang="es-CL" dirty="0"/>
          </a:p>
        </p:txBody>
      </p:sp>
      <p:graphicFrame>
        <p:nvGraphicFramePr>
          <p:cNvPr id="10" name="9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906511"/>
              </p:ext>
            </p:extLst>
          </p:nvPr>
        </p:nvGraphicFramePr>
        <p:xfrm>
          <a:off x="6096000" y="2818907"/>
          <a:ext cx="5950998" cy="3232918"/>
        </p:xfrm>
        <a:graphic>
          <a:graphicData uri="http://schemas.openxmlformats.org/drawingml/2006/table">
            <a:tbl>
              <a:tblPr firstRow="1" bandRow="1">
                <a:tableStyleId>{5202B0CA-FC54-4496-8BCA-5EF66A818D29}</a:tableStyleId>
              </a:tblPr>
              <a:tblGrid>
                <a:gridCol w="18260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02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66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81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07725">
                <a:tc rowSpan="2" gridSpan="2">
                  <a:txBody>
                    <a:bodyPr/>
                    <a:lstStyle/>
                    <a:p>
                      <a:endParaRPr lang="es-CL" sz="1500" dirty="0"/>
                    </a:p>
                  </a:txBody>
                  <a:tcPr marL="76655" marR="76655" marT="38328" marB="38328" anchor="ctr"/>
                </a:tc>
                <a:tc rowSpan="2" hMerge="1"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CL" sz="1500"/>
                        <a:t>EXCLUSIÓN</a:t>
                      </a:r>
                    </a:p>
                  </a:txBody>
                  <a:tcPr marL="76655" marR="76655" marT="38328" marB="38328"/>
                </a:tc>
                <a:tc hMerge="1"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888">
                <a:tc gridSpan="2"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500" b="1" dirty="0"/>
                        <a:t>SI</a:t>
                      </a:r>
                    </a:p>
                  </a:txBody>
                  <a:tcPr marL="76655" marR="76655" marT="38328" marB="3832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500" b="1"/>
                        <a:t>NO</a:t>
                      </a:r>
                    </a:p>
                  </a:txBody>
                  <a:tcPr marL="76655" marR="76655" marT="38328" marB="38328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1224">
                <a:tc rowSpan="2">
                  <a:txBody>
                    <a:bodyPr/>
                    <a:lstStyle/>
                    <a:p>
                      <a:pPr algn="r"/>
                      <a:endParaRPr lang="es-CL" sz="1400" b="1" dirty="0"/>
                    </a:p>
                    <a:p>
                      <a:pPr algn="r"/>
                      <a:endParaRPr lang="es-CL" sz="1400" b="1" dirty="0">
                        <a:solidFill>
                          <a:schemeClr val="dk1"/>
                        </a:solidFill>
                      </a:endParaRPr>
                    </a:p>
                    <a:p>
                      <a:pPr algn="r"/>
                      <a:endParaRPr lang="es-CL" sz="1400" b="1" dirty="0">
                        <a:solidFill>
                          <a:schemeClr val="dk1"/>
                        </a:solidFill>
                      </a:endParaRPr>
                    </a:p>
                    <a:p>
                      <a:pPr algn="r"/>
                      <a:r>
                        <a:rPr lang="es-CL" sz="1200" b="1" dirty="0">
                          <a:solidFill>
                            <a:schemeClr val="bg1"/>
                          </a:solidFill>
                        </a:rPr>
                        <a:t>RIVALIDAD</a:t>
                      </a:r>
                    </a:p>
                  </a:txBody>
                  <a:tcPr marL="76655" marR="76655" marT="38328" marB="38328" vert="wordArtVert"/>
                </a:tc>
                <a:tc>
                  <a:txBody>
                    <a:bodyPr/>
                    <a:lstStyle/>
                    <a:p>
                      <a:pPr algn="r"/>
                      <a:endParaRPr lang="es-CL" sz="600" b="1" dirty="0"/>
                    </a:p>
                    <a:p>
                      <a:pPr algn="r"/>
                      <a:r>
                        <a:rPr lang="es-CL" sz="1500" b="1" dirty="0"/>
                        <a:t>SI</a:t>
                      </a:r>
                    </a:p>
                  </a:txBody>
                  <a:tcPr marL="76655" marR="76655" marT="38328" marB="38328" anchor="ctr"/>
                </a:tc>
                <a:tc>
                  <a:txBody>
                    <a:bodyPr/>
                    <a:lstStyle/>
                    <a:p>
                      <a:pPr algn="ctr"/>
                      <a:endParaRPr lang="es-CL" sz="600" dirty="0"/>
                    </a:p>
                    <a:p>
                      <a:pPr algn="ctr"/>
                      <a:r>
                        <a:rPr lang="es-CL" sz="1500" dirty="0"/>
                        <a:t>Bienes Privados</a:t>
                      </a:r>
                      <a:endParaRPr lang="es-CL" sz="1500" i="1" dirty="0"/>
                    </a:p>
                  </a:txBody>
                  <a:tcPr marL="76655" marR="76655" marT="38328" marB="38328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500"/>
                        <a:t>Bienes de Propiedad</a:t>
                      </a:r>
                      <a:r>
                        <a:rPr lang="es-CL" sz="1500" baseline="0"/>
                        <a:t> Común</a:t>
                      </a:r>
                      <a:endParaRPr lang="es-CL" sz="1500" i="1"/>
                    </a:p>
                  </a:txBody>
                  <a:tcPr marL="76655" marR="76655" marT="38328" marB="38328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2081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500" b="1" dirty="0"/>
                        <a:t>NO</a:t>
                      </a:r>
                    </a:p>
                  </a:txBody>
                  <a:tcPr marL="76655" marR="76655" marT="38328" marB="38328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500" kern="1200" dirty="0">
                          <a:solidFill>
                            <a:schemeClr val="dk1"/>
                          </a:solidFill>
                        </a:rPr>
                        <a:t>Bienes Tipo Club</a:t>
                      </a:r>
                      <a:endParaRPr lang="es-CL" sz="1500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655" marR="76655" marT="38328" marB="38328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500" kern="1200" dirty="0">
                          <a:solidFill>
                            <a:schemeClr val="dk1"/>
                          </a:solidFill>
                        </a:rPr>
                        <a:t>Bienes Públicos</a:t>
                      </a:r>
                      <a:endParaRPr lang="es-CL" sz="1500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655" marR="76655" marT="38328" marB="38328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08C37B-D4F3-4436-9E5A-3732082B6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Discusión: ¿Qué diferencias tienen los siguientes productos o servicios?</a:t>
            </a:r>
            <a:endParaRPr lang="es-CL" dirty="0"/>
          </a:p>
        </p:txBody>
      </p:sp>
      <p:pic>
        <p:nvPicPr>
          <p:cNvPr id="5" name="Marcador de contenido 4" descr="Un celular en la mano&#10;&#10;Descripción generada automáticamente">
            <a:extLst>
              <a:ext uri="{FF2B5EF4-FFF2-40B4-BE49-F238E27FC236}">
                <a16:creationId xmlns:a16="http://schemas.microsoft.com/office/drawing/2014/main" id="{60FD2A72-0BA0-44C5-865E-921F5E4CFE4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37388" y="2635843"/>
            <a:ext cx="1849218" cy="1040186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7" name="Imagen 6" descr="Un coche deportivo de color rojo&#10;&#10;Descripción generada automáticamente">
            <a:extLst>
              <a:ext uri="{FF2B5EF4-FFF2-40B4-BE49-F238E27FC236}">
                <a16:creationId xmlns:a16="http://schemas.microsoft.com/office/drawing/2014/main" id="{88A36E2C-5DC1-49C8-B848-260EC7967F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4313" y="1879135"/>
            <a:ext cx="1849220" cy="1232814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026" name="Picture 2" descr="12 platos de comida que pides a domicilio y puedes hacer en casa">
            <a:extLst>
              <a:ext uri="{FF2B5EF4-FFF2-40B4-BE49-F238E27FC236}">
                <a16:creationId xmlns:a16="http://schemas.microsoft.com/office/drawing/2014/main" id="{354921C3-EB48-4AEA-BA28-1DD90EC2A2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1453" y="3055226"/>
            <a:ext cx="1563120" cy="1040184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Imagen 8" descr="Imagen que contiene exterior, pasto, camino, parque&#10;&#10;Descripción generada automáticamente">
            <a:extLst>
              <a:ext uri="{FF2B5EF4-FFF2-40B4-BE49-F238E27FC236}">
                <a16:creationId xmlns:a16="http://schemas.microsoft.com/office/drawing/2014/main" id="{145D2519-7265-42F8-A8FD-422A92F69F8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238" y="4985117"/>
            <a:ext cx="2181518" cy="1459692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028" name="Picture 4" descr="Netflix Has 45% Fewer Movies (and 400% More TV Shows) Than it Did in 2010 -  TV[R]EV">
            <a:extLst>
              <a:ext uri="{FF2B5EF4-FFF2-40B4-BE49-F238E27FC236}">
                <a16:creationId xmlns:a16="http://schemas.microsoft.com/office/drawing/2014/main" id="{1A1471F1-CE58-46F1-BFB3-48BA655DA9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1137" y="2277005"/>
            <a:ext cx="2334663" cy="1556442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D6F0006B-11D5-48BD-B5D0-67CDF89C92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5137" y="1973319"/>
            <a:ext cx="2705100" cy="1695450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ómo son los sensores que brindan información para mejorar el tráfico |  Noticia de Conexión Geek | Infotechnology.com">
            <a:extLst>
              <a:ext uri="{FF2B5EF4-FFF2-40B4-BE49-F238E27FC236}">
                <a16:creationId xmlns:a16="http://schemas.microsoft.com/office/drawing/2014/main" id="{EEA2220C-A8C6-41D1-A481-4C24CD9089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6773" y="4604300"/>
            <a:ext cx="2049540" cy="1272872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Armada justifica su decisión de no entregar información al CPLT sobre  viajes del alto mando: “Hay situaciones que no son públicas” - El Mostrador">
            <a:extLst>
              <a:ext uri="{FF2B5EF4-FFF2-40B4-BE49-F238E27FC236}">
                <a16:creationId xmlns:a16="http://schemas.microsoft.com/office/drawing/2014/main" id="{A725EC3E-E8EA-46EF-A97E-664A7A7114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581" y="4036956"/>
            <a:ext cx="2847202" cy="1784514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PDI alerta sobre desapariciones de menores en verano: En La Araucanía hubo  43 denuncias entre enero y febrero de 2019 | Diario El Informador">
            <a:extLst>
              <a:ext uri="{FF2B5EF4-FFF2-40B4-BE49-F238E27FC236}">
                <a16:creationId xmlns:a16="http://schemas.microsoft.com/office/drawing/2014/main" id="{4AAB99DC-397B-49F9-83A9-D1602EF5F4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2656" y="4162672"/>
            <a:ext cx="2581275" cy="1714500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Sonapesca por Ley Corta de Pesca: se busca castigar a un sector de la pesca  industrial por el financiamiento irregular de la política – CAMARA ADUANERA  DE CHILE">
            <a:extLst>
              <a:ext uri="{FF2B5EF4-FFF2-40B4-BE49-F238E27FC236}">
                <a16:creationId xmlns:a16="http://schemas.microsoft.com/office/drawing/2014/main" id="{76BA9148-22EE-4DB6-A510-94A975B8E4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2165" y="5594803"/>
            <a:ext cx="2049540" cy="1064186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n 3" descr="Imagen que contiene montaña, exterior, calle, firmar&#10;&#10;Descripción generada automáticamente">
            <a:extLst>
              <a:ext uri="{FF2B5EF4-FFF2-40B4-BE49-F238E27FC236}">
                <a16:creationId xmlns:a16="http://schemas.microsoft.com/office/drawing/2014/main" id="{9F5C04A8-CDDC-4732-978C-C54C60D2914E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6092" y="4949126"/>
            <a:ext cx="3029513" cy="1708130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277107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08C37B-D4F3-4436-9E5A-3732082B6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Discusión: ¿Qué diferencias tienen los siguientes productos o servicios?</a:t>
            </a:r>
            <a:endParaRPr lang="es-CL" dirty="0"/>
          </a:p>
        </p:txBody>
      </p:sp>
      <p:pic>
        <p:nvPicPr>
          <p:cNvPr id="5" name="Marcador de contenido 4" descr="Un celular en la mano&#10;&#10;Descripción generada automáticamente">
            <a:extLst>
              <a:ext uri="{FF2B5EF4-FFF2-40B4-BE49-F238E27FC236}">
                <a16:creationId xmlns:a16="http://schemas.microsoft.com/office/drawing/2014/main" id="{60FD2A72-0BA0-44C5-865E-921F5E4CFE4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70976" y="3274760"/>
            <a:ext cx="1756925" cy="988270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7" name="Imagen 6" descr="Un coche deportivo de color rojo&#10;&#10;Descripción generada automáticamente">
            <a:extLst>
              <a:ext uri="{FF2B5EF4-FFF2-40B4-BE49-F238E27FC236}">
                <a16:creationId xmlns:a16="http://schemas.microsoft.com/office/drawing/2014/main" id="{88A36E2C-5DC1-49C8-B848-260EC7967F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3623" y="2144150"/>
            <a:ext cx="1756925" cy="1171283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026" name="Picture 2" descr="12 platos de comida que pides a domicilio y puedes hacer en casa">
            <a:extLst>
              <a:ext uri="{FF2B5EF4-FFF2-40B4-BE49-F238E27FC236}">
                <a16:creationId xmlns:a16="http://schemas.microsoft.com/office/drawing/2014/main" id="{354921C3-EB48-4AEA-BA28-1DD90EC2A2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7907" y="3776818"/>
            <a:ext cx="1485105" cy="988270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Conector recto de flecha 3">
            <a:extLst>
              <a:ext uri="{FF2B5EF4-FFF2-40B4-BE49-F238E27FC236}">
                <a16:creationId xmlns:a16="http://schemas.microsoft.com/office/drawing/2014/main" id="{459F9436-7879-4C5C-AF9D-BC49F79FC19E}"/>
              </a:ext>
            </a:extLst>
          </p:cNvPr>
          <p:cNvCxnSpPr/>
          <p:nvPr/>
        </p:nvCxnSpPr>
        <p:spPr>
          <a:xfrm flipV="1">
            <a:off x="3534362" y="2538218"/>
            <a:ext cx="1720646" cy="5014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4E32D08F-DA2E-4E48-8F14-42A53342F3DF}"/>
              </a:ext>
            </a:extLst>
          </p:cNvPr>
          <p:cNvSpPr txBox="1"/>
          <p:nvPr/>
        </p:nvSpPr>
        <p:spPr>
          <a:xfrm>
            <a:off x="5378822" y="2251476"/>
            <a:ext cx="43097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¿Puedo obtenerlos si no tengo cómo pagar?</a:t>
            </a:r>
            <a:endParaRPr lang="es-CL" dirty="0"/>
          </a:p>
        </p:txBody>
      </p:sp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B7A775E7-7AC9-4B93-8F1D-2FAEC43E73A4}"/>
              </a:ext>
            </a:extLst>
          </p:cNvPr>
          <p:cNvCxnSpPr>
            <a:cxnSpLocks/>
          </p:cNvCxnSpPr>
          <p:nvPr/>
        </p:nvCxnSpPr>
        <p:spPr>
          <a:xfrm>
            <a:off x="3633183" y="3910340"/>
            <a:ext cx="1720646" cy="2258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uadroTexto 9">
            <a:extLst>
              <a:ext uri="{FF2B5EF4-FFF2-40B4-BE49-F238E27FC236}">
                <a16:creationId xmlns:a16="http://schemas.microsoft.com/office/drawing/2014/main" id="{DB9EC4F6-E00C-419F-BD10-F0675F6037E2}"/>
              </a:ext>
            </a:extLst>
          </p:cNvPr>
          <p:cNvSpPr txBox="1"/>
          <p:nvPr/>
        </p:nvSpPr>
        <p:spPr>
          <a:xfrm>
            <a:off x="5353829" y="4269753"/>
            <a:ext cx="43097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¿Si consumo uno, reduzco la cantidad disponible para otra persona?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091016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08C37B-D4F3-4436-9E5A-3732082B6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Discusión: ¿Qué diferencias tienen los siguientes productos o servicios?</a:t>
            </a:r>
            <a:endParaRPr lang="es-CL" dirty="0"/>
          </a:p>
        </p:txBody>
      </p:sp>
      <p:pic>
        <p:nvPicPr>
          <p:cNvPr id="5" name="Marcador de contenido 4" descr="Un celular en la mano&#10;&#10;Descripción generada automáticamente">
            <a:extLst>
              <a:ext uri="{FF2B5EF4-FFF2-40B4-BE49-F238E27FC236}">
                <a16:creationId xmlns:a16="http://schemas.microsoft.com/office/drawing/2014/main" id="{60FD2A72-0BA0-44C5-865E-921F5E4CFE4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70976" y="3274760"/>
            <a:ext cx="1756925" cy="988270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7" name="Imagen 6" descr="Un coche deportivo de color rojo&#10;&#10;Descripción generada automáticamente">
            <a:extLst>
              <a:ext uri="{FF2B5EF4-FFF2-40B4-BE49-F238E27FC236}">
                <a16:creationId xmlns:a16="http://schemas.microsoft.com/office/drawing/2014/main" id="{88A36E2C-5DC1-49C8-B848-260EC7967F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3623" y="2144150"/>
            <a:ext cx="1756925" cy="1171283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026" name="Picture 2" descr="12 platos de comida que pides a domicilio y puedes hacer en casa">
            <a:extLst>
              <a:ext uri="{FF2B5EF4-FFF2-40B4-BE49-F238E27FC236}">
                <a16:creationId xmlns:a16="http://schemas.microsoft.com/office/drawing/2014/main" id="{354921C3-EB48-4AEA-BA28-1DD90EC2A2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7907" y="3776818"/>
            <a:ext cx="1485105" cy="988270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Conector recto de flecha 3">
            <a:extLst>
              <a:ext uri="{FF2B5EF4-FFF2-40B4-BE49-F238E27FC236}">
                <a16:creationId xmlns:a16="http://schemas.microsoft.com/office/drawing/2014/main" id="{459F9436-7879-4C5C-AF9D-BC49F79FC19E}"/>
              </a:ext>
            </a:extLst>
          </p:cNvPr>
          <p:cNvCxnSpPr/>
          <p:nvPr/>
        </p:nvCxnSpPr>
        <p:spPr>
          <a:xfrm flipV="1">
            <a:off x="3534362" y="2538218"/>
            <a:ext cx="1720646" cy="5014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4E32D08F-DA2E-4E48-8F14-42A53342F3DF}"/>
              </a:ext>
            </a:extLst>
          </p:cNvPr>
          <p:cNvSpPr txBox="1"/>
          <p:nvPr/>
        </p:nvSpPr>
        <p:spPr>
          <a:xfrm>
            <a:off x="5378822" y="2251476"/>
            <a:ext cx="43097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¿Puedo obtenerlos si no tengo cómo pagar?</a:t>
            </a:r>
            <a:endParaRPr lang="es-CL" dirty="0"/>
          </a:p>
        </p:txBody>
      </p:sp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B7A775E7-7AC9-4B93-8F1D-2FAEC43E73A4}"/>
              </a:ext>
            </a:extLst>
          </p:cNvPr>
          <p:cNvCxnSpPr>
            <a:cxnSpLocks/>
          </p:cNvCxnSpPr>
          <p:nvPr/>
        </p:nvCxnSpPr>
        <p:spPr>
          <a:xfrm>
            <a:off x="3633183" y="3910340"/>
            <a:ext cx="1720646" cy="2258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uadroTexto 9">
            <a:extLst>
              <a:ext uri="{FF2B5EF4-FFF2-40B4-BE49-F238E27FC236}">
                <a16:creationId xmlns:a16="http://schemas.microsoft.com/office/drawing/2014/main" id="{DB9EC4F6-E00C-419F-BD10-F0675F6037E2}"/>
              </a:ext>
            </a:extLst>
          </p:cNvPr>
          <p:cNvSpPr txBox="1"/>
          <p:nvPr/>
        </p:nvSpPr>
        <p:spPr>
          <a:xfrm>
            <a:off x="5353829" y="4269753"/>
            <a:ext cx="43097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¿Mi consumo reduce la cantidad disponible para otra persona?</a:t>
            </a:r>
            <a:endParaRPr lang="es-CL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28A95316-B79C-4CD1-BC03-C90053EF571C}"/>
              </a:ext>
            </a:extLst>
          </p:cNvPr>
          <p:cNvSpPr txBox="1"/>
          <p:nvPr/>
        </p:nvSpPr>
        <p:spPr>
          <a:xfrm>
            <a:off x="6096000" y="3039663"/>
            <a:ext cx="1518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EXCLUSIÓN: SI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7140197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08C37B-D4F3-4436-9E5A-3732082B6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Discusión: ¿Qué diferencias tienen los siguientes productos o servicios?</a:t>
            </a:r>
            <a:endParaRPr lang="es-CL" dirty="0"/>
          </a:p>
        </p:txBody>
      </p:sp>
      <p:pic>
        <p:nvPicPr>
          <p:cNvPr id="5" name="Marcador de contenido 4" descr="Un celular en la mano&#10;&#10;Descripción generada automáticamente">
            <a:extLst>
              <a:ext uri="{FF2B5EF4-FFF2-40B4-BE49-F238E27FC236}">
                <a16:creationId xmlns:a16="http://schemas.microsoft.com/office/drawing/2014/main" id="{60FD2A72-0BA0-44C5-865E-921F5E4CFE4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70976" y="3274760"/>
            <a:ext cx="1756925" cy="988270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7" name="Imagen 6" descr="Un coche deportivo de color rojo&#10;&#10;Descripción generada automáticamente">
            <a:extLst>
              <a:ext uri="{FF2B5EF4-FFF2-40B4-BE49-F238E27FC236}">
                <a16:creationId xmlns:a16="http://schemas.microsoft.com/office/drawing/2014/main" id="{88A36E2C-5DC1-49C8-B848-260EC7967F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3623" y="2144150"/>
            <a:ext cx="1756925" cy="1171283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026" name="Picture 2" descr="12 platos de comida que pides a domicilio y puedes hacer en casa">
            <a:extLst>
              <a:ext uri="{FF2B5EF4-FFF2-40B4-BE49-F238E27FC236}">
                <a16:creationId xmlns:a16="http://schemas.microsoft.com/office/drawing/2014/main" id="{354921C3-EB48-4AEA-BA28-1DD90EC2A2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7907" y="3776818"/>
            <a:ext cx="1720646" cy="1145012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Conector recto de flecha 3">
            <a:extLst>
              <a:ext uri="{FF2B5EF4-FFF2-40B4-BE49-F238E27FC236}">
                <a16:creationId xmlns:a16="http://schemas.microsoft.com/office/drawing/2014/main" id="{459F9436-7879-4C5C-AF9D-BC49F79FC19E}"/>
              </a:ext>
            </a:extLst>
          </p:cNvPr>
          <p:cNvCxnSpPr/>
          <p:nvPr/>
        </p:nvCxnSpPr>
        <p:spPr>
          <a:xfrm flipV="1">
            <a:off x="3534362" y="2538218"/>
            <a:ext cx="1720646" cy="5014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4E32D08F-DA2E-4E48-8F14-42A53342F3DF}"/>
              </a:ext>
            </a:extLst>
          </p:cNvPr>
          <p:cNvSpPr txBox="1"/>
          <p:nvPr/>
        </p:nvSpPr>
        <p:spPr>
          <a:xfrm>
            <a:off x="5378822" y="2251476"/>
            <a:ext cx="43097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¿Puedo obtenerlos si no tengo cómo pagar?</a:t>
            </a:r>
            <a:endParaRPr lang="es-CL" dirty="0"/>
          </a:p>
        </p:txBody>
      </p:sp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B7A775E7-7AC9-4B93-8F1D-2FAEC43E73A4}"/>
              </a:ext>
            </a:extLst>
          </p:cNvPr>
          <p:cNvCxnSpPr>
            <a:cxnSpLocks/>
          </p:cNvCxnSpPr>
          <p:nvPr/>
        </p:nvCxnSpPr>
        <p:spPr>
          <a:xfrm>
            <a:off x="3633183" y="3910340"/>
            <a:ext cx="1720646" cy="2258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uadroTexto 9">
            <a:extLst>
              <a:ext uri="{FF2B5EF4-FFF2-40B4-BE49-F238E27FC236}">
                <a16:creationId xmlns:a16="http://schemas.microsoft.com/office/drawing/2014/main" id="{DB9EC4F6-E00C-419F-BD10-F0675F6037E2}"/>
              </a:ext>
            </a:extLst>
          </p:cNvPr>
          <p:cNvSpPr txBox="1"/>
          <p:nvPr/>
        </p:nvSpPr>
        <p:spPr>
          <a:xfrm>
            <a:off x="5353829" y="4269753"/>
            <a:ext cx="43097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¿Mi consumo reduce la cantidad disponible para otra persona?</a:t>
            </a:r>
            <a:endParaRPr lang="es-CL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28A95316-B79C-4CD1-BC03-C90053EF571C}"/>
              </a:ext>
            </a:extLst>
          </p:cNvPr>
          <p:cNvSpPr txBox="1"/>
          <p:nvPr/>
        </p:nvSpPr>
        <p:spPr>
          <a:xfrm>
            <a:off x="6096000" y="3039663"/>
            <a:ext cx="1518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EXCLUSIÓN: SI</a:t>
            </a:r>
            <a:endParaRPr lang="es-CL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C7181DC-CA86-400D-BA74-194634ADC1BD}"/>
              </a:ext>
            </a:extLst>
          </p:cNvPr>
          <p:cNvSpPr txBox="1"/>
          <p:nvPr/>
        </p:nvSpPr>
        <p:spPr>
          <a:xfrm>
            <a:off x="6186256" y="5049606"/>
            <a:ext cx="14704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RIVALIDAD: SI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6026603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08C37B-D4F3-4436-9E5A-3732082B6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Discusión: ¿Qué diferencias tienen los siguientes productos o servicios?</a:t>
            </a:r>
            <a:endParaRPr lang="es-CL" dirty="0"/>
          </a:p>
        </p:txBody>
      </p:sp>
      <p:pic>
        <p:nvPicPr>
          <p:cNvPr id="5" name="Marcador de contenido 4" descr="Un celular en la mano&#10;&#10;Descripción generada automáticamente">
            <a:extLst>
              <a:ext uri="{FF2B5EF4-FFF2-40B4-BE49-F238E27FC236}">
                <a16:creationId xmlns:a16="http://schemas.microsoft.com/office/drawing/2014/main" id="{60FD2A72-0BA0-44C5-865E-921F5E4CFE4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70976" y="3274760"/>
            <a:ext cx="1756925" cy="988270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7" name="Imagen 6" descr="Un coche deportivo de color rojo&#10;&#10;Descripción generada automáticamente">
            <a:extLst>
              <a:ext uri="{FF2B5EF4-FFF2-40B4-BE49-F238E27FC236}">
                <a16:creationId xmlns:a16="http://schemas.microsoft.com/office/drawing/2014/main" id="{88A36E2C-5DC1-49C8-B848-260EC7967F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3623" y="2144150"/>
            <a:ext cx="1756925" cy="1171283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026" name="Picture 2" descr="12 platos de comida que pides a domicilio y puedes hacer en casa">
            <a:extLst>
              <a:ext uri="{FF2B5EF4-FFF2-40B4-BE49-F238E27FC236}">
                <a16:creationId xmlns:a16="http://schemas.microsoft.com/office/drawing/2014/main" id="{354921C3-EB48-4AEA-BA28-1DD90EC2A2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7907" y="3776818"/>
            <a:ext cx="1485105" cy="988270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Conector recto de flecha 3">
            <a:extLst>
              <a:ext uri="{FF2B5EF4-FFF2-40B4-BE49-F238E27FC236}">
                <a16:creationId xmlns:a16="http://schemas.microsoft.com/office/drawing/2014/main" id="{459F9436-7879-4C5C-AF9D-BC49F79FC19E}"/>
              </a:ext>
            </a:extLst>
          </p:cNvPr>
          <p:cNvCxnSpPr/>
          <p:nvPr/>
        </p:nvCxnSpPr>
        <p:spPr>
          <a:xfrm flipV="1">
            <a:off x="3534362" y="2538218"/>
            <a:ext cx="1720646" cy="5014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4E32D08F-DA2E-4E48-8F14-42A53342F3DF}"/>
              </a:ext>
            </a:extLst>
          </p:cNvPr>
          <p:cNvSpPr txBox="1"/>
          <p:nvPr/>
        </p:nvSpPr>
        <p:spPr>
          <a:xfrm>
            <a:off x="5378822" y="2251476"/>
            <a:ext cx="43097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¿Puedo obtenerlos si no tengo cómo pagar?</a:t>
            </a:r>
            <a:endParaRPr lang="es-CL" dirty="0"/>
          </a:p>
        </p:txBody>
      </p:sp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B7A775E7-7AC9-4B93-8F1D-2FAEC43E73A4}"/>
              </a:ext>
            </a:extLst>
          </p:cNvPr>
          <p:cNvCxnSpPr>
            <a:cxnSpLocks/>
          </p:cNvCxnSpPr>
          <p:nvPr/>
        </p:nvCxnSpPr>
        <p:spPr>
          <a:xfrm>
            <a:off x="3633183" y="3910340"/>
            <a:ext cx="1720646" cy="2258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uadroTexto 9">
            <a:extLst>
              <a:ext uri="{FF2B5EF4-FFF2-40B4-BE49-F238E27FC236}">
                <a16:creationId xmlns:a16="http://schemas.microsoft.com/office/drawing/2014/main" id="{DB9EC4F6-E00C-419F-BD10-F0675F6037E2}"/>
              </a:ext>
            </a:extLst>
          </p:cNvPr>
          <p:cNvSpPr txBox="1"/>
          <p:nvPr/>
        </p:nvSpPr>
        <p:spPr>
          <a:xfrm>
            <a:off x="5353829" y="4269753"/>
            <a:ext cx="43097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¿Mi consumo reduce la cantidad disponible para otra persona?</a:t>
            </a:r>
            <a:endParaRPr lang="es-CL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28A95316-B79C-4CD1-BC03-C90053EF571C}"/>
              </a:ext>
            </a:extLst>
          </p:cNvPr>
          <p:cNvSpPr txBox="1"/>
          <p:nvPr/>
        </p:nvSpPr>
        <p:spPr>
          <a:xfrm>
            <a:off x="6096000" y="3039663"/>
            <a:ext cx="1518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EXCLUSIÓN: SI</a:t>
            </a:r>
            <a:endParaRPr lang="es-CL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C7181DC-CA86-400D-BA74-194634ADC1BD}"/>
              </a:ext>
            </a:extLst>
          </p:cNvPr>
          <p:cNvSpPr txBox="1"/>
          <p:nvPr/>
        </p:nvSpPr>
        <p:spPr>
          <a:xfrm>
            <a:off x="6186256" y="5049606"/>
            <a:ext cx="14704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RIVALIDAD: SI</a:t>
            </a:r>
            <a:endParaRPr lang="es-CL" dirty="0"/>
          </a:p>
        </p:txBody>
      </p:sp>
      <p:sp>
        <p:nvSpPr>
          <p:cNvPr id="9" name="Flecha: a la derecha 8">
            <a:extLst>
              <a:ext uri="{FF2B5EF4-FFF2-40B4-BE49-F238E27FC236}">
                <a16:creationId xmlns:a16="http://schemas.microsoft.com/office/drawing/2014/main" id="{6DC64C9D-2DEC-46E6-B283-312D1F787E9F}"/>
              </a:ext>
            </a:extLst>
          </p:cNvPr>
          <p:cNvSpPr/>
          <p:nvPr/>
        </p:nvSpPr>
        <p:spPr>
          <a:xfrm>
            <a:off x="1653623" y="5752730"/>
            <a:ext cx="1675503" cy="6658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30173736-7EF1-4CA2-9E5B-360ADC1861BC}"/>
              </a:ext>
            </a:extLst>
          </p:cNvPr>
          <p:cNvSpPr txBox="1"/>
          <p:nvPr/>
        </p:nvSpPr>
        <p:spPr>
          <a:xfrm>
            <a:off x="3941685" y="5878783"/>
            <a:ext cx="3876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RIVALIDAD+EXCLUSION= BIEN PRIVADO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089386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08C37B-D4F3-4436-9E5A-3732082B6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Discusión: ¿Qué diferencias tienen los siguientes productos o servicios?</a:t>
            </a:r>
            <a:endParaRPr lang="es-CL" dirty="0"/>
          </a:p>
        </p:txBody>
      </p:sp>
      <p:pic>
        <p:nvPicPr>
          <p:cNvPr id="1028" name="Picture 4" descr="Netflix Has 45% Fewer Movies (and 400% More TV Shows) Than it Did in 2010 -  TV[R]EV">
            <a:extLst>
              <a:ext uri="{FF2B5EF4-FFF2-40B4-BE49-F238E27FC236}">
                <a16:creationId xmlns:a16="http://schemas.microsoft.com/office/drawing/2014/main" id="{1A1471F1-CE58-46F1-BFB3-48BA655DA9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513" y="1827578"/>
            <a:ext cx="2334663" cy="1556442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D6F0006B-11D5-48BD-B5D0-67CDF89C92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0844" y="2581275"/>
            <a:ext cx="2705100" cy="1695450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102E4FFF-72A6-4B83-A99C-B53F4F2BA367}"/>
              </a:ext>
            </a:extLst>
          </p:cNvPr>
          <p:cNvSpPr txBox="1"/>
          <p:nvPr/>
        </p:nvSpPr>
        <p:spPr>
          <a:xfrm>
            <a:off x="2060722" y="2065045"/>
            <a:ext cx="43097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¿Puedo obtenerlos si no tengo cómo pagar?</a:t>
            </a:r>
            <a:endParaRPr lang="es-CL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C91A4578-99F1-4AFF-B491-87BBCC366B35}"/>
              </a:ext>
            </a:extLst>
          </p:cNvPr>
          <p:cNvSpPr txBox="1"/>
          <p:nvPr/>
        </p:nvSpPr>
        <p:spPr>
          <a:xfrm>
            <a:off x="2035729" y="4083322"/>
            <a:ext cx="43097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¿Mi consumo reduce la cantidad disponible para otra persona?</a:t>
            </a:r>
            <a:endParaRPr lang="es-CL" dirty="0"/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A7760436-BA16-4A17-A23D-44BEFE61DC16}"/>
              </a:ext>
            </a:extLst>
          </p:cNvPr>
          <p:cNvCxnSpPr>
            <a:cxnSpLocks/>
          </p:cNvCxnSpPr>
          <p:nvPr/>
        </p:nvCxnSpPr>
        <p:spPr>
          <a:xfrm flipH="1" flipV="1">
            <a:off x="5339734" y="2667635"/>
            <a:ext cx="2099753" cy="4883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de flecha 25">
            <a:extLst>
              <a:ext uri="{FF2B5EF4-FFF2-40B4-BE49-F238E27FC236}">
                <a16:creationId xmlns:a16="http://schemas.microsoft.com/office/drawing/2014/main" id="{072992D1-4016-4D9B-8949-0C3C54711582}"/>
              </a:ext>
            </a:extLst>
          </p:cNvPr>
          <p:cNvCxnSpPr>
            <a:cxnSpLocks/>
          </p:cNvCxnSpPr>
          <p:nvPr/>
        </p:nvCxnSpPr>
        <p:spPr>
          <a:xfrm flipH="1">
            <a:off x="5465867" y="3783437"/>
            <a:ext cx="2979387" cy="12644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32143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08C37B-D4F3-4436-9E5A-3732082B6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Discusión: ¿Qué diferencias tienen los siguientes productos o servicios?</a:t>
            </a:r>
            <a:endParaRPr lang="es-CL" dirty="0"/>
          </a:p>
        </p:txBody>
      </p:sp>
      <p:pic>
        <p:nvPicPr>
          <p:cNvPr id="1028" name="Picture 4" descr="Netflix Has 45% Fewer Movies (and 400% More TV Shows) Than it Did in 2010 -  TV[R]EV">
            <a:extLst>
              <a:ext uri="{FF2B5EF4-FFF2-40B4-BE49-F238E27FC236}">
                <a16:creationId xmlns:a16="http://schemas.microsoft.com/office/drawing/2014/main" id="{1A1471F1-CE58-46F1-BFB3-48BA655DA9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8020" y="1599494"/>
            <a:ext cx="2334663" cy="155644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D6F0006B-11D5-48BD-B5D0-67CDF89C92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5351" y="2353191"/>
            <a:ext cx="2705100" cy="1695450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102E4FFF-72A6-4B83-A99C-B53F4F2BA367}"/>
              </a:ext>
            </a:extLst>
          </p:cNvPr>
          <p:cNvSpPr txBox="1"/>
          <p:nvPr/>
        </p:nvSpPr>
        <p:spPr>
          <a:xfrm>
            <a:off x="2060722" y="2065045"/>
            <a:ext cx="43097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¿Puedo obtenerlos si no tengo cómo pagar?</a:t>
            </a:r>
            <a:endParaRPr lang="es-CL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C91A4578-99F1-4AFF-B491-87BBCC366B35}"/>
              </a:ext>
            </a:extLst>
          </p:cNvPr>
          <p:cNvSpPr txBox="1"/>
          <p:nvPr/>
        </p:nvSpPr>
        <p:spPr>
          <a:xfrm>
            <a:off x="2035729" y="4083322"/>
            <a:ext cx="43097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¿Mi consumo reduce la cantidad disponible para otra persona?</a:t>
            </a:r>
            <a:endParaRPr lang="es-CL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45708FB6-723A-42C6-8C82-33299BACABAC}"/>
              </a:ext>
            </a:extLst>
          </p:cNvPr>
          <p:cNvSpPr txBox="1"/>
          <p:nvPr/>
        </p:nvSpPr>
        <p:spPr>
          <a:xfrm>
            <a:off x="2777900" y="2853232"/>
            <a:ext cx="1518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EXCLUSIÓN: SI</a:t>
            </a:r>
            <a:endParaRPr lang="es-CL" dirty="0"/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A7760436-BA16-4A17-A23D-44BEFE61DC16}"/>
              </a:ext>
            </a:extLst>
          </p:cNvPr>
          <p:cNvCxnSpPr>
            <a:cxnSpLocks/>
          </p:cNvCxnSpPr>
          <p:nvPr/>
        </p:nvCxnSpPr>
        <p:spPr>
          <a:xfrm flipH="1" flipV="1">
            <a:off x="5339734" y="2667635"/>
            <a:ext cx="2099753" cy="4883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de flecha 25">
            <a:extLst>
              <a:ext uri="{FF2B5EF4-FFF2-40B4-BE49-F238E27FC236}">
                <a16:creationId xmlns:a16="http://schemas.microsoft.com/office/drawing/2014/main" id="{072992D1-4016-4D9B-8949-0C3C54711582}"/>
              </a:ext>
            </a:extLst>
          </p:cNvPr>
          <p:cNvCxnSpPr>
            <a:cxnSpLocks/>
          </p:cNvCxnSpPr>
          <p:nvPr/>
        </p:nvCxnSpPr>
        <p:spPr>
          <a:xfrm flipH="1">
            <a:off x="5465867" y="3783437"/>
            <a:ext cx="2979387" cy="12644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39435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944</Words>
  <Application>Microsoft Office PowerPoint</Application>
  <PresentationFormat>Panorámica</PresentationFormat>
  <Paragraphs>116</Paragraphs>
  <Slides>22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Tema de Office</vt:lpstr>
      <vt:lpstr>ECONOMÍA Clase 13: Imperfecciones del Mercado - Los Bienes Públicos</vt:lpstr>
      <vt:lpstr>Agenda</vt:lpstr>
      <vt:lpstr>Discusión: ¿Qué diferencias tienen los siguientes productos o servicios?</vt:lpstr>
      <vt:lpstr>Discusión: ¿Qué diferencias tienen los siguientes productos o servicios?</vt:lpstr>
      <vt:lpstr>Discusión: ¿Qué diferencias tienen los siguientes productos o servicios?</vt:lpstr>
      <vt:lpstr>Discusión: ¿Qué diferencias tienen los siguientes productos o servicios?</vt:lpstr>
      <vt:lpstr>Discusión: ¿Qué diferencias tienen los siguientes productos o servicios?</vt:lpstr>
      <vt:lpstr>Discusión: ¿Qué diferencias tienen los siguientes productos o servicios?</vt:lpstr>
      <vt:lpstr>Discusión: ¿Qué diferencias tienen los siguientes productos o servicios?</vt:lpstr>
      <vt:lpstr>Discusión: ¿Qué diferencias tienen los siguientes productos o servicios?</vt:lpstr>
      <vt:lpstr>Discusión: ¿Qué diferencias tienen los siguientes productos o servicios?</vt:lpstr>
      <vt:lpstr>Discusión: ¿Qué diferencias tienen los siguientes productos o servicios?</vt:lpstr>
      <vt:lpstr>Discusión: ¿Qué diferencias tienen los siguientes productos o servicios?</vt:lpstr>
      <vt:lpstr>Discusión: ¿Qué diferencias tienen los siguientes productos o servicios?</vt:lpstr>
      <vt:lpstr>Discusión: ¿Qué diferencias tienen los siguientes productos o servicios?</vt:lpstr>
      <vt:lpstr>Discusión: ¿Qué diferencias tienen los siguientes productos o servicios?</vt:lpstr>
      <vt:lpstr>Discusión: ¿Qué diferencias tienen los siguientes productos o servicios?</vt:lpstr>
      <vt:lpstr>Discusión: ¿Qué diferencias tienen los siguientes productos o servicios?</vt:lpstr>
      <vt:lpstr>Discusión: ¿Qué diferencias tienen los siguientes productos o servicios?</vt:lpstr>
      <vt:lpstr>Formalmente</vt:lpstr>
      <vt:lpstr>Formalmente</vt:lpstr>
      <vt:lpstr>TIPOS DE BIENES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ECONOMÍA Clase 13: Imperfecciones del Mercado - Los Bienes Públicos</dc:title>
  <dc:creator>Christian Belmar Belmar Castro</dc:creator>
  <cp:lastModifiedBy>Matias Eduardo Philipp Fontecilla</cp:lastModifiedBy>
  <cp:revision>3</cp:revision>
  <dcterms:created xsi:type="dcterms:W3CDTF">2020-11-19T03:08:44Z</dcterms:created>
  <dcterms:modified xsi:type="dcterms:W3CDTF">2021-08-02T11:02:44Z</dcterms:modified>
</cp:coreProperties>
</file>