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95" r:id="rId2"/>
    <p:sldId id="396" r:id="rId3"/>
    <p:sldId id="397" r:id="rId4"/>
    <p:sldId id="398" r:id="rId5"/>
    <p:sldId id="399" r:id="rId6"/>
    <p:sldId id="400" r:id="rId7"/>
    <p:sldId id="402" r:id="rId8"/>
    <p:sldId id="403" r:id="rId9"/>
    <p:sldId id="407" r:id="rId10"/>
    <p:sldId id="408" r:id="rId11"/>
    <p:sldId id="409" r:id="rId12"/>
    <p:sldId id="923" r:id="rId13"/>
    <p:sldId id="944" r:id="rId14"/>
    <p:sldId id="946" r:id="rId15"/>
    <p:sldId id="948" r:id="rId16"/>
    <p:sldId id="950" r:id="rId17"/>
    <p:sldId id="952" r:id="rId18"/>
    <p:sldId id="953" r:id="rId19"/>
    <p:sldId id="904" r:id="rId20"/>
    <p:sldId id="906" r:id="rId21"/>
    <p:sldId id="907" r:id="rId22"/>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89" autoAdjust="0"/>
    <p:restoredTop sz="94660"/>
  </p:normalViewPr>
  <p:slideViewPr>
    <p:cSldViewPr snapToGrid="0">
      <p:cViewPr varScale="1">
        <p:scale>
          <a:sx n="81" d="100"/>
          <a:sy n="81" d="100"/>
        </p:scale>
        <p:origin x="77" y="1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95DCDC-EFA7-4F92-89F3-442715166187}"/>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79380462-B210-44CD-A367-4A6A1F8BE4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0ED78998-7EED-40FD-BBC9-B1DAC6A90C4B}"/>
              </a:ext>
            </a:extLst>
          </p:cNvPr>
          <p:cNvSpPr>
            <a:spLocks noGrp="1"/>
          </p:cNvSpPr>
          <p:nvPr>
            <p:ph type="dt" sz="half" idx="10"/>
          </p:nvPr>
        </p:nvSpPr>
        <p:spPr/>
        <p:txBody>
          <a:bodyPr/>
          <a:lstStyle/>
          <a:p>
            <a:fld id="{6A239367-4E65-41A6-95B2-07E2987B1A2F}" type="datetimeFigureOut">
              <a:rPr lang="es-CL" smtClean="0"/>
              <a:t>02-08-2021</a:t>
            </a:fld>
            <a:endParaRPr lang="es-CL"/>
          </a:p>
        </p:txBody>
      </p:sp>
      <p:sp>
        <p:nvSpPr>
          <p:cNvPr id="5" name="Marcador de pie de página 4">
            <a:extLst>
              <a:ext uri="{FF2B5EF4-FFF2-40B4-BE49-F238E27FC236}">
                <a16:creationId xmlns:a16="http://schemas.microsoft.com/office/drawing/2014/main" id="{0FA61946-3823-4F20-AAB0-E62BEC42E57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22D4E970-8E5C-4434-BD82-1F22166A67FE}"/>
              </a:ext>
            </a:extLst>
          </p:cNvPr>
          <p:cNvSpPr>
            <a:spLocks noGrp="1"/>
          </p:cNvSpPr>
          <p:nvPr>
            <p:ph type="sldNum" sz="quarter" idx="12"/>
          </p:nvPr>
        </p:nvSpPr>
        <p:spPr/>
        <p:txBody>
          <a:bodyPr/>
          <a:lstStyle/>
          <a:p>
            <a:fld id="{1D39A601-7EDC-462A-B4D7-F611B981F34C}" type="slidenum">
              <a:rPr lang="es-CL" smtClean="0"/>
              <a:t>‹Nº›</a:t>
            </a:fld>
            <a:endParaRPr lang="es-CL"/>
          </a:p>
        </p:txBody>
      </p:sp>
    </p:spTree>
    <p:extLst>
      <p:ext uri="{BB962C8B-B14F-4D97-AF65-F5344CB8AC3E}">
        <p14:creationId xmlns:p14="http://schemas.microsoft.com/office/powerpoint/2010/main" val="3991379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6E1A36-EA38-40AF-8D4C-3CC48749C4E8}"/>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5B862FD6-4968-4349-9A1C-EC6F46C676B3}"/>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4694CDF4-9FC7-45D8-9790-C11DDDE268AE}"/>
              </a:ext>
            </a:extLst>
          </p:cNvPr>
          <p:cNvSpPr>
            <a:spLocks noGrp="1"/>
          </p:cNvSpPr>
          <p:nvPr>
            <p:ph type="dt" sz="half" idx="10"/>
          </p:nvPr>
        </p:nvSpPr>
        <p:spPr/>
        <p:txBody>
          <a:bodyPr/>
          <a:lstStyle/>
          <a:p>
            <a:fld id="{6A239367-4E65-41A6-95B2-07E2987B1A2F}" type="datetimeFigureOut">
              <a:rPr lang="es-CL" smtClean="0"/>
              <a:t>02-08-2021</a:t>
            </a:fld>
            <a:endParaRPr lang="es-CL"/>
          </a:p>
        </p:txBody>
      </p:sp>
      <p:sp>
        <p:nvSpPr>
          <p:cNvPr id="5" name="Marcador de pie de página 4">
            <a:extLst>
              <a:ext uri="{FF2B5EF4-FFF2-40B4-BE49-F238E27FC236}">
                <a16:creationId xmlns:a16="http://schemas.microsoft.com/office/drawing/2014/main" id="{7DB26CE5-44FE-42B6-BEF6-93FDD774B32F}"/>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0A2E230A-62F5-43DF-8B11-266540AC5E7C}"/>
              </a:ext>
            </a:extLst>
          </p:cNvPr>
          <p:cNvSpPr>
            <a:spLocks noGrp="1"/>
          </p:cNvSpPr>
          <p:nvPr>
            <p:ph type="sldNum" sz="quarter" idx="12"/>
          </p:nvPr>
        </p:nvSpPr>
        <p:spPr/>
        <p:txBody>
          <a:bodyPr/>
          <a:lstStyle/>
          <a:p>
            <a:fld id="{1D39A601-7EDC-462A-B4D7-F611B981F34C}" type="slidenum">
              <a:rPr lang="es-CL" smtClean="0"/>
              <a:t>‹Nº›</a:t>
            </a:fld>
            <a:endParaRPr lang="es-CL"/>
          </a:p>
        </p:txBody>
      </p:sp>
    </p:spTree>
    <p:extLst>
      <p:ext uri="{BB962C8B-B14F-4D97-AF65-F5344CB8AC3E}">
        <p14:creationId xmlns:p14="http://schemas.microsoft.com/office/powerpoint/2010/main" val="1392973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F649D58-8CD7-41C2-AF4E-0A15CABDD85C}"/>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65E53D7D-469B-4A38-A124-244019604778}"/>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D1282CEB-1669-4802-B05A-9E5F21796888}"/>
              </a:ext>
            </a:extLst>
          </p:cNvPr>
          <p:cNvSpPr>
            <a:spLocks noGrp="1"/>
          </p:cNvSpPr>
          <p:nvPr>
            <p:ph type="dt" sz="half" idx="10"/>
          </p:nvPr>
        </p:nvSpPr>
        <p:spPr/>
        <p:txBody>
          <a:bodyPr/>
          <a:lstStyle/>
          <a:p>
            <a:fld id="{6A239367-4E65-41A6-95B2-07E2987B1A2F}" type="datetimeFigureOut">
              <a:rPr lang="es-CL" smtClean="0"/>
              <a:t>02-08-2021</a:t>
            </a:fld>
            <a:endParaRPr lang="es-CL"/>
          </a:p>
        </p:txBody>
      </p:sp>
      <p:sp>
        <p:nvSpPr>
          <p:cNvPr id="5" name="Marcador de pie de página 4">
            <a:extLst>
              <a:ext uri="{FF2B5EF4-FFF2-40B4-BE49-F238E27FC236}">
                <a16:creationId xmlns:a16="http://schemas.microsoft.com/office/drawing/2014/main" id="{5AD84BC3-5344-4759-B149-6B30F65960F6}"/>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2C9524A7-00AA-4D74-8AE2-3ABAB29F495E}"/>
              </a:ext>
            </a:extLst>
          </p:cNvPr>
          <p:cNvSpPr>
            <a:spLocks noGrp="1"/>
          </p:cNvSpPr>
          <p:nvPr>
            <p:ph type="sldNum" sz="quarter" idx="12"/>
          </p:nvPr>
        </p:nvSpPr>
        <p:spPr/>
        <p:txBody>
          <a:bodyPr/>
          <a:lstStyle/>
          <a:p>
            <a:fld id="{1D39A601-7EDC-462A-B4D7-F611B981F34C}" type="slidenum">
              <a:rPr lang="es-CL" smtClean="0"/>
              <a:t>‹Nº›</a:t>
            </a:fld>
            <a:endParaRPr lang="es-CL"/>
          </a:p>
        </p:txBody>
      </p:sp>
    </p:spTree>
    <p:extLst>
      <p:ext uri="{BB962C8B-B14F-4D97-AF65-F5344CB8AC3E}">
        <p14:creationId xmlns:p14="http://schemas.microsoft.com/office/powerpoint/2010/main" val="3803814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0AD02-A1C7-4BE9-9781-5CBD4A5B6190}"/>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B32DC9AE-47C4-4B7A-9F83-89FE387EA19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64EAD042-E4A7-41AD-BEBA-43FA733EBBE9}"/>
              </a:ext>
            </a:extLst>
          </p:cNvPr>
          <p:cNvSpPr>
            <a:spLocks noGrp="1"/>
          </p:cNvSpPr>
          <p:nvPr>
            <p:ph type="dt" sz="half" idx="10"/>
          </p:nvPr>
        </p:nvSpPr>
        <p:spPr/>
        <p:txBody>
          <a:bodyPr/>
          <a:lstStyle/>
          <a:p>
            <a:fld id="{6A239367-4E65-41A6-95B2-07E2987B1A2F}" type="datetimeFigureOut">
              <a:rPr lang="es-CL" smtClean="0"/>
              <a:t>02-08-2021</a:t>
            </a:fld>
            <a:endParaRPr lang="es-CL"/>
          </a:p>
        </p:txBody>
      </p:sp>
      <p:sp>
        <p:nvSpPr>
          <p:cNvPr id="5" name="Marcador de pie de página 4">
            <a:extLst>
              <a:ext uri="{FF2B5EF4-FFF2-40B4-BE49-F238E27FC236}">
                <a16:creationId xmlns:a16="http://schemas.microsoft.com/office/drawing/2014/main" id="{2F85276D-7B90-4136-9593-71892CFBA309}"/>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98F62F1F-CB90-4F12-8C17-04A06F3D4B55}"/>
              </a:ext>
            </a:extLst>
          </p:cNvPr>
          <p:cNvSpPr>
            <a:spLocks noGrp="1"/>
          </p:cNvSpPr>
          <p:nvPr>
            <p:ph type="sldNum" sz="quarter" idx="12"/>
          </p:nvPr>
        </p:nvSpPr>
        <p:spPr/>
        <p:txBody>
          <a:bodyPr/>
          <a:lstStyle/>
          <a:p>
            <a:fld id="{1D39A601-7EDC-462A-B4D7-F611B981F34C}" type="slidenum">
              <a:rPr lang="es-CL" smtClean="0"/>
              <a:t>‹Nº›</a:t>
            </a:fld>
            <a:endParaRPr lang="es-CL"/>
          </a:p>
        </p:txBody>
      </p:sp>
    </p:spTree>
    <p:extLst>
      <p:ext uri="{BB962C8B-B14F-4D97-AF65-F5344CB8AC3E}">
        <p14:creationId xmlns:p14="http://schemas.microsoft.com/office/powerpoint/2010/main" val="287964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A1E00A-FB69-4233-AC92-F54830683EE9}"/>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3F5B4B5B-4CAB-4115-A99F-BFAD06BDD2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0BF8987F-BF8E-4E25-8B35-8BF3421DB80C}"/>
              </a:ext>
            </a:extLst>
          </p:cNvPr>
          <p:cNvSpPr>
            <a:spLocks noGrp="1"/>
          </p:cNvSpPr>
          <p:nvPr>
            <p:ph type="dt" sz="half" idx="10"/>
          </p:nvPr>
        </p:nvSpPr>
        <p:spPr/>
        <p:txBody>
          <a:bodyPr/>
          <a:lstStyle/>
          <a:p>
            <a:fld id="{6A239367-4E65-41A6-95B2-07E2987B1A2F}" type="datetimeFigureOut">
              <a:rPr lang="es-CL" smtClean="0"/>
              <a:t>02-08-2021</a:t>
            </a:fld>
            <a:endParaRPr lang="es-CL"/>
          </a:p>
        </p:txBody>
      </p:sp>
      <p:sp>
        <p:nvSpPr>
          <p:cNvPr id="5" name="Marcador de pie de página 4">
            <a:extLst>
              <a:ext uri="{FF2B5EF4-FFF2-40B4-BE49-F238E27FC236}">
                <a16:creationId xmlns:a16="http://schemas.microsoft.com/office/drawing/2014/main" id="{1A19F8F5-178B-4981-B9F8-535EB858539B}"/>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1C14C686-435C-411F-9725-65B8D6B2E265}"/>
              </a:ext>
            </a:extLst>
          </p:cNvPr>
          <p:cNvSpPr>
            <a:spLocks noGrp="1"/>
          </p:cNvSpPr>
          <p:nvPr>
            <p:ph type="sldNum" sz="quarter" idx="12"/>
          </p:nvPr>
        </p:nvSpPr>
        <p:spPr/>
        <p:txBody>
          <a:bodyPr/>
          <a:lstStyle/>
          <a:p>
            <a:fld id="{1D39A601-7EDC-462A-B4D7-F611B981F34C}" type="slidenum">
              <a:rPr lang="es-CL" smtClean="0"/>
              <a:t>‹Nº›</a:t>
            </a:fld>
            <a:endParaRPr lang="es-CL"/>
          </a:p>
        </p:txBody>
      </p:sp>
    </p:spTree>
    <p:extLst>
      <p:ext uri="{BB962C8B-B14F-4D97-AF65-F5344CB8AC3E}">
        <p14:creationId xmlns:p14="http://schemas.microsoft.com/office/powerpoint/2010/main" val="3106266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C3B37E-A248-4689-821A-95212E62C41F}"/>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EA3BAEB0-955B-47BE-8881-278037DD1ADD}"/>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B4EA9F17-C53D-4514-A974-C700B47C9CA8}"/>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8468D6C9-8C04-4EAC-9F6D-3C19B4464904}"/>
              </a:ext>
            </a:extLst>
          </p:cNvPr>
          <p:cNvSpPr>
            <a:spLocks noGrp="1"/>
          </p:cNvSpPr>
          <p:nvPr>
            <p:ph type="dt" sz="half" idx="10"/>
          </p:nvPr>
        </p:nvSpPr>
        <p:spPr/>
        <p:txBody>
          <a:bodyPr/>
          <a:lstStyle/>
          <a:p>
            <a:fld id="{6A239367-4E65-41A6-95B2-07E2987B1A2F}" type="datetimeFigureOut">
              <a:rPr lang="es-CL" smtClean="0"/>
              <a:t>02-08-2021</a:t>
            </a:fld>
            <a:endParaRPr lang="es-CL"/>
          </a:p>
        </p:txBody>
      </p:sp>
      <p:sp>
        <p:nvSpPr>
          <p:cNvPr id="6" name="Marcador de pie de página 5">
            <a:extLst>
              <a:ext uri="{FF2B5EF4-FFF2-40B4-BE49-F238E27FC236}">
                <a16:creationId xmlns:a16="http://schemas.microsoft.com/office/drawing/2014/main" id="{4A9C8BED-80EE-432B-A526-D06B9E6FFBBD}"/>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C8B6F611-78D2-4B32-B89A-908C9CB06243}"/>
              </a:ext>
            </a:extLst>
          </p:cNvPr>
          <p:cNvSpPr>
            <a:spLocks noGrp="1"/>
          </p:cNvSpPr>
          <p:nvPr>
            <p:ph type="sldNum" sz="quarter" idx="12"/>
          </p:nvPr>
        </p:nvSpPr>
        <p:spPr/>
        <p:txBody>
          <a:bodyPr/>
          <a:lstStyle/>
          <a:p>
            <a:fld id="{1D39A601-7EDC-462A-B4D7-F611B981F34C}" type="slidenum">
              <a:rPr lang="es-CL" smtClean="0"/>
              <a:t>‹Nº›</a:t>
            </a:fld>
            <a:endParaRPr lang="es-CL"/>
          </a:p>
        </p:txBody>
      </p:sp>
    </p:spTree>
    <p:extLst>
      <p:ext uri="{BB962C8B-B14F-4D97-AF65-F5344CB8AC3E}">
        <p14:creationId xmlns:p14="http://schemas.microsoft.com/office/powerpoint/2010/main" val="3386037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A782F6-9D9A-4BE7-A19E-D536613A576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905BF293-1F7D-4A82-8236-66A6E25E9B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CD13F728-C12C-4784-A497-0468C97CDF17}"/>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056204D5-9D79-4859-BCC2-FFF0ACB2E6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4460A9B4-9569-4CCD-BDD9-12B0EBD63EBC}"/>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73A0AC67-62A7-4538-9C50-0DB2D8AA53C6}"/>
              </a:ext>
            </a:extLst>
          </p:cNvPr>
          <p:cNvSpPr>
            <a:spLocks noGrp="1"/>
          </p:cNvSpPr>
          <p:nvPr>
            <p:ph type="dt" sz="half" idx="10"/>
          </p:nvPr>
        </p:nvSpPr>
        <p:spPr/>
        <p:txBody>
          <a:bodyPr/>
          <a:lstStyle/>
          <a:p>
            <a:fld id="{6A239367-4E65-41A6-95B2-07E2987B1A2F}" type="datetimeFigureOut">
              <a:rPr lang="es-CL" smtClean="0"/>
              <a:t>02-08-2021</a:t>
            </a:fld>
            <a:endParaRPr lang="es-CL"/>
          </a:p>
        </p:txBody>
      </p:sp>
      <p:sp>
        <p:nvSpPr>
          <p:cNvPr id="8" name="Marcador de pie de página 7">
            <a:extLst>
              <a:ext uri="{FF2B5EF4-FFF2-40B4-BE49-F238E27FC236}">
                <a16:creationId xmlns:a16="http://schemas.microsoft.com/office/drawing/2014/main" id="{2DA19711-0B43-47CA-9821-AF3D30C6400E}"/>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05D7AAB2-BCC7-47B3-81BC-D7CC9DA9659C}"/>
              </a:ext>
            </a:extLst>
          </p:cNvPr>
          <p:cNvSpPr>
            <a:spLocks noGrp="1"/>
          </p:cNvSpPr>
          <p:nvPr>
            <p:ph type="sldNum" sz="quarter" idx="12"/>
          </p:nvPr>
        </p:nvSpPr>
        <p:spPr/>
        <p:txBody>
          <a:bodyPr/>
          <a:lstStyle/>
          <a:p>
            <a:fld id="{1D39A601-7EDC-462A-B4D7-F611B981F34C}" type="slidenum">
              <a:rPr lang="es-CL" smtClean="0"/>
              <a:t>‹Nº›</a:t>
            </a:fld>
            <a:endParaRPr lang="es-CL"/>
          </a:p>
        </p:txBody>
      </p:sp>
    </p:spTree>
    <p:extLst>
      <p:ext uri="{BB962C8B-B14F-4D97-AF65-F5344CB8AC3E}">
        <p14:creationId xmlns:p14="http://schemas.microsoft.com/office/powerpoint/2010/main" val="2039605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6B19C3-8173-485D-A4EF-C8C40EDC7DB7}"/>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BC96E7C6-9346-4FD8-AA85-1B6FEE6406F3}"/>
              </a:ext>
            </a:extLst>
          </p:cNvPr>
          <p:cNvSpPr>
            <a:spLocks noGrp="1"/>
          </p:cNvSpPr>
          <p:nvPr>
            <p:ph type="dt" sz="half" idx="10"/>
          </p:nvPr>
        </p:nvSpPr>
        <p:spPr/>
        <p:txBody>
          <a:bodyPr/>
          <a:lstStyle/>
          <a:p>
            <a:fld id="{6A239367-4E65-41A6-95B2-07E2987B1A2F}" type="datetimeFigureOut">
              <a:rPr lang="es-CL" smtClean="0"/>
              <a:t>02-08-2021</a:t>
            </a:fld>
            <a:endParaRPr lang="es-CL"/>
          </a:p>
        </p:txBody>
      </p:sp>
      <p:sp>
        <p:nvSpPr>
          <p:cNvPr id="4" name="Marcador de pie de página 3">
            <a:extLst>
              <a:ext uri="{FF2B5EF4-FFF2-40B4-BE49-F238E27FC236}">
                <a16:creationId xmlns:a16="http://schemas.microsoft.com/office/drawing/2014/main" id="{D73F9FE1-9ADA-458E-A8D9-3BE62F5D183A}"/>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EE463CDF-D22C-4B14-AAE5-32A442A24B5B}"/>
              </a:ext>
            </a:extLst>
          </p:cNvPr>
          <p:cNvSpPr>
            <a:spLocks noGrp="1"/>
          </p:cNvSpPr>
          <p:nvPr>
            <p:ph type="sldNum" sz="quarter" idx="12"/>
          </p:nvPr>
        </p:nvSpPr>
        <p:spPr/>
        <p:txBody>
          <a:bodyPr/>
          <a:lstStyle/>
          <a:p>
            <a:fld id="{1D39A601-7EDC-462A-B4D7-F611B981F34C}" type="slidenum">
              <a:rPr lang="es-CL" smtClean="0"/>
              <a:t>‹Nº›</a:t>
            </a:fld>
            <a:endParaRPr lang="es-CL"/>
          </a:p>
        </p:txBody>
      </p:sp>
    </p:spTree>
    <p:extLst>
      <p:ext uri="{BB962C8B-B14F-4D97-AF65-F5344CB8AC3E}">
        <p14:creationId xmlns:p14="http://schemas.microsoft.com/office/powerpoint/2010/main" val="2071801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E0D24D34-A05B-44A9-B226-B44767197AD9}"/>
              </a:ext>
            </a:extLst>
          </p:cNvPr>
          <p:cNvSpPr>
            <a:spLocks noGrp="1"/>
          </p:cNvSpPr>
          <p:nvPr>
            <p:ph type="dt" sz="half" idx="10"/>
          </p:nvPr>
        </p:nvSpPr>
        <p:spPr/>
        <p:txBody>
          <a:bodyPr/>
          <a:lstStyle/>
          <a:p>
            <a:fld id="{6A239367-4E65-41A6-95B2-07E2987B1A2F}" type="datetimeFigureOut">
              <a:rPr lang="es-CL" smtClean="0"/>
              <a:t>02-08-2021</a:t>
            </a:fld>
            <a:endParaRPr lang="es-CL"/>
          </a:p>
        </p:txBody>
      </p:sp>
      <p:sp>
        <p:nvSpPr>
          <p:cNvPr id="3" name="Marcador de pie de página 2">
            <a:extLst>
              <a:ext uri="{FF2B5EF4-FFF2-40B4-BE49-F238E27FC236}">
                <a16:creationId xmlns:a16="http://schemas.microsoft.com/office/drawing/2014/main" id="{9D83DF53-77BF-4FC8-8082-883102E6F500}"/>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3F4E1056-4EA7-47A5-9607-E7B254B63845}"/>
              </a:ext>
            </a:extLst>
          </p:cNvPr>
          <p:cNvSpPr>
            <a:spLocks noGrp="1"/>
          </p:cNvSpPr>
          <p:nvPr>
            <p:ph type="sldNum" sz="quarter" idx="12"/>
          </p:nvPr>
        </p:nvSpPr>
        <p:spPr/>
        <p:txBody>
          <a:bodyPr/>
          <a:lstStyle/>
          <a:p>
            <a:fld id="{1D39A601-7EDC-462A-B4D7-F611B981F34C}" type="slidenum">
              <a:rPr lang="es-CL" smtClean="0"/>
              <a:t>‹Nº›</a:t>
            </a:fld>
            <a:endParaRPr lang="es-CL"/>
          </a:p>
        </p:txBody>
      </p:sp>
    </p:spTree>
    <p:extLst>
      <p:ext uri="{BB962C8B-B14F-4D97-AF65-F5344CB8AC3E}">
        <p14:creationId xmlns:p14="http://schemas.microsoft.com/office/powerpoint/2010/main" val="3706168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BF75E0-5CB2-4FD5-936B-353ED7A79429}"/>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AF35788A-D87A-44D6-929A-D3A1CAFCDF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71C3DED7-5515-4FE9-A044-96DD0AF1A8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EE60895-0B7C-43D7-A1E7-72FF9D78D617}"/>
              </a:ext>
            </a:extLst>
          </p:cNvPr>
          <p:cNvSpPr>
            <a:spLocks noGrp="1"/>
          </p:cNvSpPr>
          <p:nvPr>
            <p:ph type="dt" sz="half" idx="10"/>
          </p:nvPr>
        </p:nvSpPr>
        <p:spPr/>
        <p:txBody>
          <a:bodyPr/>
          <a:lstStyle/>
          <a:p>
            <a:fld id="{6A239367-4E65-41A6-95B2-07E2987B1A2F}" type="datetimeFigureOut">
              <a:rPr lang="es-CL" smtClean="0"/>
              <a:t>02-08-2021</a:t>
            </a:fld>
            <a:endParaRPr lang="es-CL"/>
          </a:p>
        </p:txBody>
      </p:sp>
      <p:sp>
        <p:nvSpPr>
          <p:cNvPr id="6" name="Marcador de pie de página 5">
            <a:extLst>
              <a:ext uri="{FF2B5EF4-FFF2-40B4-BE49-F238E27FC236}">
                <a16:creationId xmlns:a16="http://schemas.microsoft.com/office/drawing/2014/main" id="{0ACA2D06-CD5B-487E-9D1A-CFF17B7E0733}"/>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C185F6A4-1BB2-409B-95BC-456F77ACD1FF}"/>
              </a:ext>
            </a:extLst>
          </p:cNvPr>
          <p:cNvSpPr>
            <a:spLocks noGrp="1"/>
          </p:cNvSpPr>
          <p:nvPr>
            <p:ph type="sldNum" sz="quarter" idx="12"/>
          </p:nvPr>
        </p:nvSpPr>
        <p:spPr/>
        <p:txBody>
          <a:bodyPr/>
          <a:lstStyle/>
          <a:p>
            <a:fld id="{1D39A601-7EDC-462A-B4D7-F611B981F34C}" type="slidenum">
              <a:rPr lang="es-CL" smtClean="0"/>
              <a:t>‹Nº›</a:t>
            </a:fld>
            <a:endParaRPr lang="es-CL"/>
          </a:p>
        </p:txBody>
      </p:sp>
    </p:spTree>
    <p:extLst>
      <p:ext uri="{BB962C8B-B14F-4D97-AF65-F5344CB8AC3E}">
        <p14:creationId xmlns:p14="http://schemas.microsoft.com/office/powerpoint/2010/main" val="4154232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A30EB5-E89E-4619-8ADE-FF065FCCF86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3E532B75-B7CA-4819-9339-09090D01DA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C966BFC1-A2CA-4CE6-987B-517BCBD0ED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5388039-47D5-40BC-9E53-39C656E7CC5C}"/>
              </a:ext>
            </a:extLst>
          </p:cNvPr>
          <p:cNvSpPr>
            <a:spLocks noGrp="1"/>
          </p:cNvSpPr>
          <p:nvPr>
            <p:ph type="dt" sz="half" idx="10"/>
          </p:nvPr>
        </p:nvSpPr>
        <p:spPr/>
        <p:txBody>
          <a:bodyPr/>
          <a:lstStyle/>
          <a:p>
            <a:fld id="{6A239367-4E65-41A6-95B2-07E2987B1A2F}" type="datetimeFigureOut">
              <a:rPr lang="es-CL" smtClean="0"/>
              <a:t>02-08-2021</a:t>
            </a:fld>
            <a:endParaRPr lang="es-CL"/>
          </a:p>
        </p:txBody>
      </p:sp>
      <p:sp>
        <p:nvSpPr>
          <p:cNvPr id="6" name="Marcador de pie de página 5">
            <a:extLst>
              <a:ext uri="{FF2B5EF4-FFF2-40B4-BE49-F238E27FC236}">
                <a16:creationId xmlns:a16="http://schemas.microsoft.com/office/drawing/2014/main" id="{D80A4B9D-CDF6-451F-93E1-D47235C4F5E9}"/>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F4338359-FA9B-4420-9D14-16E1A7F3E041}"/>
              </a:ext>
            </a:extLst>
          </p:cNvPr>
          <p:cNvSpPr>
            <a:spLocks noGrp="1"/>
          </p:cNvSpPr>
          <p:nvPr>
            <p:ph type="sldNum" sz="quarter" idx="12"/>
          </p:nvPr>
        </p:nvSpPr>
        <p:spPr/>
        <p:txBody>
          <a:bodyPr/>
          <a:lstStyle/>
          <a:p>
            <a:fld id="{1D39A601-7EDC-462A-B4D7-F611B981F34C}" type="slidenum">
              <a:rPr lang="es-CL" smtClean="0"/>
              <a:t>‹Nº›</a:t>
            </a:fld>
            <a:endParaRPr lang="es-CL"/>
          </a:p>
        </p:txBody>
      </p:sp>
    </p:spTree>
    <p:extLst>
      <p:ext uri="{BB962C8B-B14F-4D97-AF65-F5344CB8AC3E}">
        <p14:creationId xmlns:p14="http://schemas.microsoft.com/office/powerpoint/2010/main" val="179599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07067B81-6903-44A7-AAD5-177EFD3075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7C72291A-99AF-417B-8D93-B53F963C42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29C646B6-C466-4692-B3CA-1C21E39682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239367-4E65-41A6-95B2-07E2987B1A2F}" type="datetimeFigureOut">
              <a:rPr lang="es-CL" smtClean="0"/>
              <a:t>02-08-2021</a:t>
            </a:fld>
            <a:endParaRPr lang="es-CL"/>
          </a:p>
        </p:txBody>
      </p:sp>
      <p:sp>
        <p:nvSpPr>
          <p:cNvPr id="5" name="Marcador de pie de página 4">
            <a:extLst>
              <a:ext uri="{FF2B5EF4-FFF2-40B4-BE49-F238E27FC236}">
                <a16:creationId xmlns:a16="http://schemas.microsoft.com/office/drawing/2014/main" id="{1DB94190-2955-43A2-A217-57BCACC36B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C4413675-1EC4-41A9-870C-B766B4BC11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39A601-7EDC-462A-B4D7-F611B981F34C}" type="slidenum">
              <a:rPr lang="es-CL" smtClean="0"/>
              <a:t>‹Nº›</a:t>
            </a:fld>
            <a:endParaRPr lang="es-CL"/>
          </a:p>
        </p:txBody>
      </p:sp>
    </p:spTree>
    <p:extLst>
      <p:ext uri="{BB962C8B-B14F-4D97-AF65-F5344CB8AC3E}">
        <p14:creationId xmlns:p14="http://schemas.microsoft.com/office/powerpoint/2010/main" val="1893539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ctrTitle"/>
          </p:nvPr>
        </p:nvSpPr>
        <p:spPr>
          <a:xfrm>
            <a:off x="6746628" y="1783959"/>
            <a:ext cx="4645250" cy="2889114"/>
          </a:xfrm>
        </p:spPr>
        <p:txBody>
          <a:bodyPr anchor="b">
            <a:normAutofit/>
          </a:bodyPr>
          <a:lstStyle/>
          <a:p>
            <a:pPr algn="l"/>
            <a:r>
              <a:rPr lang="es-CL" sz="4700">
                <a:solidFill>
                  <a:schemeClr val="bg1"/>
                </a:solidFill>
              </a:rPr>
              <a:t>ECONOMÍA</a:t>
            </a:r>
            <a:br>
              <a:rPr lang="es-CL" sz="4700">
                <a:solidFill>
                  <a:schemeClr val="bg1"/>
                </a:solidFill>
              </a:rPr>
            </a:br>
            <a:r>
              <a:rPr lang="es-CL" sz="4700">
                <a:solidFill>
                  <a:schemeClr val="bg1"/>
                </a:solidFill>
              </a:rPr>
              <a:t>Clase 4:</a:t>
            </a:r>
            <a:br>
              <a:rPr lang="es-CL" sz="4700">
                <a:solidFill>
                  <a:schemeClr val="bg1"/>
                </a:solidFill>
              </a:rPr>
            </a:br>
            <a:r>
              <a:rPr lang="es-CL" sz="4700">
                <a:solidFill>
                  <a:schemeClr val="bg1"/>
                </a:solidFill>
              </a:rPr>
              <a:t>Modelos Económicos</a:t>
            </a:r>
            <a:endParaRPr lang="es-CL" sz="4700" i="1">
              <a:solidFill>
                <a:schemeClr val="bg1"/>
              </a:solidFill>
            </a:endParaRPr>
          </a:p>
        </p:txBody>
      </p:sp>
      <p:sp>
        <p:nvSpPr>
          <p:cNvPr id="7" name="2 Subtítulo"/>
          <p:cNvSpPr>
            <a:spLocks noGrp="1"/>
          </p:cNvSpPr>
          <p:nvPr>
            <p:ph type="subTitle" idx="1"/>
          </p:nvPr>
        </p:nvSpPr>
        <p:spPr>
          <a:xfrm>
            <a:off x="6746627" y="4750893"/>
            <a:ext cx="4645250" cy="1147863"/>
          </a:xfrm>
        </p:spPr>
        <p:txBody>
          <a:bodyPr anchor="t">
            <a:normAutofit/>
          </a:bodyPr>
          <a:lstStyle/>
          <a:p>
            <a:pPr algn="l"/>
            <a:r>
              <a:rPr lang="es-CL" sz="1900" b="1" dirty="0">
                <a:solidFill>
                  <a:schemeClr val="bg1"/>
                </a:solidFill>
              </a:rPr>
              <a:t>Profesores</a:t>
            </a:r>
            <a:r>
              <a:rPr lang="es-CL" sz="1900" dirty="0">
                <a:solidFill>
                  <a:schemeClr val="bg1"/>
                </a:solidFill>
              </a:rPr>
              <a:t>:                                                              Christian Belmar (C), Manuel Aguilar, Natalia Bernal, José Cárdenas, Javier Diaz, Francisco Leiva, Boris Pasten e Ignacio Silva</a:t>
            </a:r>
          </a:p>
        </p:txBody>
      </p:sp>
      <p:sp>
        <p:nvSpPr>
          <p:cNvPr id="18" name="Freeform: Shape 17">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9 Imagen">
            <a:extLst>
              <a:ext uri="{FF2B5EF4-FFF2-40B4-BE49-F238E27FC236}">
                <a16:creationId xmlns:a16="http://schemas.microsoft.com/office/drawing/2014/main" id="{D54E500B-F18F-498B-AE32-B8F413922539}"/>
              </a:ext>
            </a:extLst>
          </p:cNvPr>
          <p:cNvPicPr>
            <a:picLocks noChangeAspect="1"/>
          </p:cNvPicPr>
          <p:nvPr/>
        </p:nvPicPr>
        <p:blipFill>
          <a:blip r:embed="rId2" cstate="print"/>
          <a:stretch>
            <a:fillRect/>
          </a:stretch>
        </p:blipFill>
        <p:spPr>
          <a:xfrm>
            <a:off x="419382" y="1454664"/>
            <a:ext cx="4047843" cy="2580501"/>
          </a:xfrm>
          <a:prstGeom prst="rect">
            <a:avLst/>
          </a:prstGeom>
        </p:spPr>
      </p:pic>
      <p:sp>
        <p:nvSpPr>
          <p:cNvPr id="8" name="2 Subtítulo"/>
          <p:cNvSpPr txBox="1">
            <a:spLocks/>
          </p:cNvSpPr>
          <p:nvPr/>
        </p:nvSpPr>
        <p:spPr>
          <a:xfrm>
            <a:off x="3386693" y="536251"/>
            <a:ext cx="6400800" cy="694026"/>
          </a:xfrm>
          <a:prstGeom prst="rect">
            <a:avLst/>
          </a:prstGeom>
        </p:spPr>
        <p:txBody>
          <a:bodyPr vert="horz" lIns="91440" tIns="45720" rIns="91440" bIns="45720" rtlCol="0">
            <a:normAutofit/>
          </a:bodyPr>
          <a:lstStyle/>
          <a:p>
            <a:pPr algn="ctr">
              <a:spcBef>
                <a:spcPct val="20000"/>
              </a:spcBef>
              <a:defRPr/>
            </a:pPr>
            <a:r>
              <a:rPr lang="es-CL" sz="3200" dirty="0">
                <a:solidFill>
                  <a:schemeClr val="tx1">
                    <a:tint val="75000"/>
                  </a:schemeClr>
                </a:solidFill>
              </a:rPr>
              <a:t>Programa Académico de Bachillerato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436C5C-2B75-4CEF-A43E-C544E40D01A0}"/>
              </a:ext>
            </a:extLst>
          </p:cNvPr>
          <p:cNvSpPr>
            <a:spLocks noGrp="1"/>
          </p:cNvSpPr>
          <p:nvPr>
            <p:ph type="title"/>
          </p:nvPr>
        </p:nvSpPr>
        <p:spPr/>
        <p:txBody>
          <a:bodyPr/>
          <a:lstStyle/>
          <a:p>
            <a:r>
              <a:rPr lang="es-CL" sz="4400" dirty="0"/>
              <a:t>Modelo de Flujo Circular de la Economía</a:t>
            </a:r>
            <a:endParaRPr lang="es-CL" dirty="0"/>
          </a:p>
        </p:txBody>
      </p:sp>
      <p:sp>
        <p:nvSpPr>
          <p:cNvPr id="4" name="3 Marcador de número de diapositiva">
            <a:extLst>
              <a:ext uri="{FF2B5EF4-FFF2-40B4-BE49-F238E27FC236}">
                <a16:creationId xmlns:a16="http://schemas.microsoft.com/office/drawing/2014/main" id="{F54FAF00-E05A-464D-8191-79FCF2DFD92E}"/>
              </a:ext>
            </a:extLst>
          </p:cNvPr>
          <p:cNvSpPr>
            <a:spLocks noGrp="1"/>
          </p:cNvSpPr>
          <p:nvPr>
            <p:ph type="sldNum" sz="quarter" idx="12"/>
          </p:nvPr>
        </p:nvSpPr>
        <p:spPr>
          <a:xfrm>
            <a:off x="8106792" y="6306333"/>
            <a:ext cx="2133600" cy="365125"/>
          </a:xfrm>
        </p:spPr>
        <p:txBody>
          <a:bodyPr/>
          <a:lstStyle/>
          <a:p>
            <a:fld id="{E5AF13BF-99AF-4603-AF85-A71E03691828}" type="slidenum">
              <a:rPr lang="es-CL" smtClean="0"/>
              <a:pPr/>
              <a:t>10</a:t>
            </a:fld>
            <a:endParaRPr lang="es-CL"/>
          </a:p>
        </p:txBody>
      </p:sp>
      <p:sp>
        <p:nvSpPr>
          <p:cNvPr id="5" name="4 Forma libre">
            <a:extLst>
              <a:ext uri="{FF2B5EF4-FFF2-40B4-BE49-F238E27FC236}">
                <a16:creationId xmlns:a16="http://schemas.microsoft.com/office/drawing/2014/main" id="{605F9931-5A50-46D1-9D48-7363D64E9ED0}"/>
              </a:ext>
            </a:extLst>
          </p:cNvPr>
          <p:cNvSpPr/>
          <p:nvPr/>
        </p:nvSpPr>
        <p:spPr>
          <a:xfrm>
            <a:off x="7054287" y="2936294"/>
            <a:ext cx="1777302" cy="1228507"/>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6" name="5 Forma libre">
            <a:extLst>
              <a:ext uri="{FF2B5EF4-FFF2-40B4-BE49-F238E27FC236}">
                <a16:creationId xmlns:a16="http://schemas.microsoft.com/office/drawing/2014/main" id="{6761CCE5-A626-4FDB-A760-354D4FD37DC8}"/>
              </a:ext>
            </a:extLst>
          </p:cNvPr>
          <p:cNvSpPr/>
          <p:nvPr/>
        </p:nvSpPr>
        <p:spPr>
          <a:xfrm rot="5400000">
            <a:off x="7306615" y="4341102"/>
            <a:ext cx="1272329" cy="1776988"/>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7" name="6 Forma libre">
            <a:extLst>
              <a:ext uri="{FF2B5EF4-FFF2-40B4-BE49-F238E27FC236}">
                <a16:creationId xmlns:a16="http://schemas.microsoft.com/office/drawing/2014/main" id="{DE808772-E5F6-41A6-9C53-5D0F5F896C6C}"/>
              </a:ext>
            </a:extLst>
          </p:cNvPr>
          <p:cNvSpPr/>
          <p:nvPr/>
        </p:nvSpPr>
        <p:spPr>
          <a:xfrm rot="10800000">
            <a:off x="3381020" y="4600065"/>
            <a:ext cx="1815877" cy="1284750"/>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8" name="7 Forma libre">
            <a:extLst>
              <a:ext uri="{FF2B5EF4-FFF2-40B4-BE49-F238E27FC236}">
                <a16:creationId xmlns:a16="http://schemas.microsoft.com/office/drawing/2014/main" id="{29C48D33-E9CC-492C-91E7-DD44AED4327A}"/>
              </a:ext>
            </a:extLst>
          </p:cNvPr>
          <p:cNvSpPr/>
          <p:nvPr/>
        </p:nvSpPr>
        <p:spPr>
          <a:xfrm rot="16200000">
            <a:off x="3764277" y="2567100"/>
            <a:ext cx="1214446" cy="1980956"/>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9" name="8 Forma libre">
            <a:extLst>
              <a:ext uri="{FF2B5EF4-FFF2-40B4-BE49-F238E27FC236}">
                <a16:creationId xmlns:a16="http://schemas.microsoft.com/office/drawing/2014/main" id="{19BEE5B5-4742-4DBC-98C2-5BD383DFC973}"/>
              </a:ext>
            </a:extLst>
          </p:cNvPr>
          <p:cNvSpPr/>
          <p:nvPr/>
        </p:nvSpPr>
        <p:spPr>
          <a:xfrm>
            <a:off x="7268600" y="4521992"/>
            <a:ext cx="1315812" cy="1149644"/>
          </a:xfrm>
          <a:custGeom>
            <a:avLst/>
            <a:gdLst>
              <a:gd name="connsiteX0" fmla="*/ 1228299 w 1228299"/>
              <a:gd name="connsiteY0" fmla="*/ 0 h 1091821"/>
              <a:gd name="connsiteX1" fmla="*/ 1214651 w 1228299"/>
              <a:gd name="connsiteY1" fmla="*/ 1091821 h 1091821"/>
              <a:gd name="connsiteX2" fmla="*/ 0 w 1228299"/>
              <a:gd name="connsiteY2" fmla="*/ 1091821 h 1091821"/>
            </a:gdLst>
            <a:ahLst/>
            <a:cxnLst>
              <a:cxn ang="0">
                <a:pos x="connsiteX0" y="connsiteY0"/>
              </a:cxn>
              <a:cxn ang="0">
                <a:pos x="connsiteX1" y="connsiteY1"/>
              </a:cxn>
              <a:cxn ang="0">
                <a:pos x="connsiteX2" y="connsiteY2"/>
              </a:cxn>
            </a:cxnLst>
            <a:rect l="l" t="t" r="r" b="b"/>
            <a:pathLst>
              <a:path w="1228299" h="1091821">
                <a:moveTo>
                  <a:pt x="1228299" y="0"/>
                </a:moveTo>
                <a:lnTo>
                  <a:pt x="1214651" y="1091821"/>
                </a:lnTo>
                <a:lnTo>
                  <a:pt x="0" y="1091821"/>
                </a:lnTo>
              </a:path>
            </a:pathLst>
          </a:cu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0" name="9 Forma libre">
            <a:extLst>
              <a:ext uri="{FF2B5EF4-FFF2-40B4-BE49-F238E27FC236}">
                <a16:creationId xmlns:a16="http://schemas.microsoft.com/office/drawing/2014/main" id="{063AAC4F-7AF9-44BC-BB64-26BAF18DE41E}"/>
              </a:ext>
            </a:extLst>
          </p:cNvPr>
          <p:cNvSpPr/>
          <p:nvPr/>
        </p:nvSpPr>
        <p:spPr>
          <a:xfrm rot="5400000">
            <a:off x="3833645" y="4379823"/>
            <a:ext cx="1041918" cy="1541710"/>
          </a:xfrm>
          <a:custGeom>
            <a:avLst/>
            <a:gdLst>
              <a:gd name="connsiteX0" fmla="*/ 1228299 w 1228299"/>
              <a:gd name="connsiteY0" fmla="*/ 0 h 1091821"/>
              <a:gd name="connsiteX1" fmla="*/ 1214651 w 1228299"/>
              <a:gd name="connsiteY1" fmla="*/ 1091821 h 1091821"/>
              <a:gd name="connsiteX2" fmla="*/ 0 w 1228299"/>
              <a:gd name="connsiteY2" fmla="*/ 1091821 h 1091821"/>
            </a:gdLst>
            <a:ahLst/>
            <a:cxnLst>
              <a:cxn ang="0">
                <a:pos x="connsiteX0" y="connsiteY0"/>
              </a:cxn>
              <a:cxn ang="0">
                <a:pos x="connsiteX1" y="connsiteY1"/>
              </a:cxn>
              <a:cxn ang="0">
                <a:pos x="connsiteX2" y="connsiteY2"/>
              </a:cxn>
            </a:cxnLst>
            <a:rect l="l" t="t" r="r" b="b"/>
            <a:pathLst>
              <a:path w="1228299" h="1091821">
                <a:moveTo>
                  <a:pt x="1228299" y="0"/>
                </a:moveTo>
                <a:lnTo>
                  <a:pt x="1214651" y="1091821"/>
                </a:lnTo>
                <a:lnTo>
                  <a:pt x="0" y="1091821"/>
                </a:lnTo>
              </a:path>
            </a:pathLst>
          </a:cu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1" name="10 Forma libre">
            <a:extLst>
              <a:ext uri="{FF2B5EF4-FFF2-40B4-BE49-F238E27FC236}">
                <a16:creationId xmlns:a16="http://schemas.microsoft.com/office/drawing/2014/main" id="{58261B19-AFF4-4190-AD01-B99C6158421A}"/>
              </a:ext>
            </a:extLst>
          </p:cNvPr>
          <p:cNvSpPr/>
          <p:nvPr/>
        </p:nvSpPr>
        <p:spPr>
          <a:xfrm rot="10800000">
            <a:off x="3583750" y="3159840"/>
            <a:ext cx="1470271" cy="1004960"/>
          </a:xfrm>
          <a:custGeom>
            <a:avLst/>
            <a:gdLst>
              <a:gd name="connsiteX0" fmla="*/ 1228299 w 1228299"/>
              <a:gd name="connsiteY0" fmla="*/ 0 h 1091821"/>
              <a:gd name="connsiteX1" fmla="*/ 1214651 w 1228299"/>
              <a:gd name="connsiteY1" fmla="*/ 1091821 h 1091821"/>
              <a:gd name="connsiteX2" fmla="*/ 0 w 1228299"/>
              <a:gd name="connsiteY2" fmla="*/ 1091821 h 1091821"/>
            </a:gdLst>
            <a:ahLst/>
            <a:cxnLst>
              <a:cxn ang="0">
                <a:pos x="connsiteX0" y="connsiteY0"/>
              </a:cxn>
              <a:cxn ang="0">
                <a:pos x="connsiteX1" y="connsiteY1"/>
              </a:cxn>
              <a:cxn ang="0">
                <a:pos x="connsiteX2" y="connsiteY2"/>
              </a:cxn>
            </a:cxnLst>
            <a:rect l="l" t="t" r="r" b="b"/>
            <a:pathLst>
              <a:path w="1228299" h="1091821">
                <a:moveTo>
                  <a:pt x="1228299" y="0"/>
                </a:moveTo>
                <a:lnTo>
                  <a:pt x="1214651" y="1091821"/>
                </a:lnTo>
                <a:lnTo>
                  <a:pt x="0" y="1091821"/>
                </a:lnTo>
              </a:path>
            </a:pathLst>
          </a:cu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2" name="11 Forma libre">
            <a:extLst>
              <a:ext uri="{FF2B5EF4-FFF2-40B4-BE49-F238E27FC236}">
                <a16:creationId xmlns:a16="http://schemas.microsoft.com/office/drawing/2014/main" id="{17D39C9F-7387-46FE-BBF1-0259AB5EEFD7}"/>
              </a:ext>
            </a:extLst>
          </p:cNvPr>
          <p:cNvSpPr/>
          <p:nvPr/>
        </p:nvSpPr>
        <p:spPr>
          <a:xfrm rot="16200000">
            <a:off x="7352590" y="2932976"/>
            <a:ext cx="1004958" cy="1458689"/>
          </a:xfrm>
          <a:custGeom>
            <a:avLst/>
            <a:gdLst>
              <a:gd name="connsiteX0" fmla="*/ 1228299 w 1228299"/>
              <a:gd name="connsiteY0" fmla="*/ 0 h 1091821"/>
              <a:gd name="connsiteX1" fmla="*/ 1214651 w 1228299"/>
              <a:gd name="connsiteY1" fmla="*/ 1091821 h 1091821"/>
              <a:gd name="connsiteX2" fmla="*/ 0 w 1228299"/>
              <a:gd name="connsiteY2" fmla="*/ 1091821 h 1091821"/>
            </a:gdLst>
            <a:ahLst/>
            <a:cxnLst>
              <a:cxn ang="0">
                <a:pos x="connsiteX0" y="connsiteY0"/>
              </a:cxn>
              <a:cxn ang="0">
                <a:pos x="connsiteX1" y="connsiteY1"/>
              </a:cxn>
              <a:cxn ang="0">
                <a:pos x="connsiteX2" y="connsiteY2"/>
              </a:cxn>
            </a:cxnLst>
            <a:rect l="l" t="t" r="r" b="b"/>
            <a:pathLst>
              <a:path w="1228299" h="1091821">
                <a:moveTo>
                  <a:pt x="1228299" y="0"/>
                </a:moveTo>
                <a:lnTo>
                  <a:pt x="1214651" y="1091821"/>
                </a:lnTo>
                <a:lnTo>
                  <a:pt x="0" y="1091821"/>
                </a:lnTo>
              </a:path>
            </a:pathLst>
          </a:cu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3" name="12 Elipse">
            <a:extLst>
              <a:ext uri="{FF2B5EF4-FFF2-40B4-BE49-F238E27FC236}">
                <a16:creationId xmlns:a16="http://schemas.microsoft.com/office/drawing/2014/main" id="{F64192DD-3463-4FD5-BD47-6974EAA50127}"/>
              </a:ext>
            </a:extLst>
          </p:cNvPr>
          <p:cNvSpPr/>
          <p:nvPr/>
        </p:nvSpPr>
        <p:spPr>
          <a:xfrm>
            <a:off x="5054022" y="2719630"/>
            <a:ext cx="2226162" cy="11555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dirty="0"/>
              <a:t>MERCADO DE BIENES Y SERVICIOS</a:t>
            </a:r>
            <a:endParaRPr lang="es-CL" dirty="0"/>
          </a:p>
        </p:txBody>
      </p:sp>
      <p:sp>
        <p:nvSpPr>
          <p:cNvPr id="14" name="13 Elipse">
            <a:extLst>
              <a:ext uri="{FF2B5EF4-FFF2-40B4-BE49-F238E27FC236}">
                <a16:creationId xmlns:a16="http://schemas.microsoft.com/office/drawing/2014/main" id="{9DFC02C6-E2E8-4B28-90D9-BA12B0954711}"/>
              </a:ext>
            </a:extLst>
          </p:cNvPr>
          <p:cNvSpPr/>
          <p:nvPr/>
        </p:nvSpPr>
        <p:spPr>
          <a:xfrm>
            <a:off x="5054022" y="4946742"/>
            <a:ext cx="2226162" cy="11555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dirty="0"/>
              <a:t>MERCADO DE FACTORES DE PRODUCCIÓN</a:t>
            </a:r>
            <a:endParaRPr lang="es-CL" dirty="0"/>
          </a:p>
        </p:txBody>
      </p:sp>
      <p:sp>
        <p:nvSpPr>
          <p:cNvPr id="15" name="14 Rectángulo">
            <a:extLst>
              <a:ext uri="{FF2B5EF4-FFF2-40B4-BE49-F238E27FC236}">
                <a16:creationId xmlns:a16="http://schemas.microsoft.com/office/drawing/2014/main" id="{D4AEF6F9-1D0B-45EA-A267-D2F5E99114C0}"/>
              </a:ext>
            </a:extLst>
          </p:cNvPr>
          <p:cNvSpPr/>
          <p:nvPr/>
        </p:nvSpPr>
        <p:spPr>
          <a:xfrm>
            <a:off x="2940809" y="4164801"/>
            <a:ext cx="1470271" cy="42862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CL" b="1" dirty="0"/>
              <a:t>EMPRESAS</a:t>
            </a:r>
            <a:endParaRPr lang="es-CL" dirty="0"/>
          </a:p>
        </p:txBody>
      </p:sp>
      <p:sp>
        <p:nvSpPr>
          <p:cNvPr id="16" name="16 CuadroTexto">
            <a:extLst>
              <a:ext uri="{FF2B5EF4-FFF2-40B4-BE49-F238E27FC236}">
                <a16:creationId xmlns:a16="http://schemas.microsoft.com/office/drawing/2014/main" id="{F42EEB83-1D5B-48CD-8EE7-79FCEA6CF2EC}"/>
              </a:ext>
            </a:extLst>
          </p:cNvPr>
          <p:cNvSpPr txBox="1"/>
          <p:nvPr/>
        </p:nvSpPr>
        <p:spPr>
          <a:xfrm>
            <a:off x="6906583" y="6379379"/>
            <a:ext cx="1320638" cy="292388"/>
          </a:xfrm>
          <a:prstGeom prst="rect">
            <a:avLst/>
          </a:prstGeom>
          <a:noFill/>
        </p:spPr>
        <p:txBody>
          <a:bodyPr wrap="square" rtlCol="0">
            <a:spAutoFit/>
          </a:bodyPr>
          <a:lstStyle/>
          <a:p>
            <a:r>
              <a:rPr lang="es-CL" sz="1300" dirty="0"/>
              <a:t>Flujo de dinero</a:t>
            </a:r>
          </a:p>
        </p:txBody>
      </p:sp>
      <p:sp>
        <p:nvSpPr>
          <p:cNvPr id="17" name="17 CuadroTexto">
            <a:extLst>
              <a:ext uri="{FF2B5EF4-FFF2-40B4-BE49-F238E27FC236}">
                <a16:creationId xmlns:a16="http://schemas.microsoft.com/office/drawing/2014/main" id="{FC1DB125-2B26-4B05-836D-90A792734AA3}"/>
              </a:ext>
            </a:extLst>
          </p:cNvPr>
          <p:cNvSpPr txBox="1"/>
          <p:nvPr/>
        </p:nvSpPr>
        <p:spPr>
          <a:xfrm>
            <a:off x="4426551" y="6378466"/>
            <a:ext cx="2035958" cy="292388"/>
          </a:xfrm>
          <a:prstGeom prst="rect">
            <a:avLst/>
          </a:prstGeom>
          <a:noFill/>
        </p:spPr>
        <p:txBody>
          <a:bodyPr wrap="square" rtlCol="0">
            <a:spAutoFit/>
          </a:bodyPr>
          <a:lstStyle/>
          <a:p>
            <a:r>
              <a:rPr lang="es-CL" sz="1300" dirty="0"/>
              <a:t>Flujo de bienes y servicios</a:t>
            </a:r>
          </a:p>
        </p:txBody>
      </p:sp>
      <p:sp>
        <p:nvSpPr>
          <p:cNvPr id="18" name="18 CuadroTexto">
            <a:extLst>
              <a:ext uri="{FF2B5EF4-FFF2-40B4-BE49-F238E27FC236}">
                <a16:creationId xmlns:a16="http://schemas.microsoft.com/office/drawing/2014/main" id="{7769F221-12A9-40E4-BD83-5CA327EC48B3}"/>
              </a:ext>
            </a:extLst>
          </p:cNvPr>
          <p:cNvSpPr txBox="1"/>
          <p:nvPr/>
        </p:nvSpPr>
        <p:spPr>
          <a:xfrm>
            <a:off x="7554638" y="4965283"/>
            <a:ext cx="1002063" cy="692497"/>
          </a:xfrm>
          <a:prstGeom prst="rect">
            <a:avLst/>
          </a:prstGeom>
          <a:noFill/>
        </p:spPr>
        <p:txBody>
          <a:bodyPr wrap="square" rtlCol="0">
            <a:spAutoFit/>
          </a:bodyPr>
          <a:lstStyle/>
          <a:p>
            <a:pPr algn="r"/>
            <a:r>
              <a:rPr lang="es-CL" sz="1300" dirty="0"/>
              <a:t>Tierra, trabajo y capital</a:t>
            </a:r>
          </a:p>
        </p:txBody>
      </p:sp>
      <p:sp>
        <p:nvSpPr>
          <p:cNvPr id="19" name="19 CuadroTexto">
            <a:extLst>
              <a:ext uri="{FF2B5EF4-FFF2-40B4-BE49-F238E27FC236}">
                <a16:creationId xmlns:a16="http://schemas.microsoft.com/office/drawing/2014/main" id="{B3CAD2BC-1B9A-4929-A027-226B27F5E9A0}"/>
              </a:ext>
            </a:extLst>
          </p:cNvPr>
          <p:cNvSpPr txBox="1"/>
          <p:nvPr/>
        </p:nvSpPr>
        <p:spPr>
          <a:xfrm>
            <a:off x="8084345" y="5885949"/>
            <a:ext cx="715345" cy="292388"/>
          </a:xfrm>
          <a:prstGeom prst="rect">
            <a:avLst/>
          </a:prstGeom>
          <a:noFill/>
        </p:spPr>
        <p:txBody>
          <a:bodyPr wrap="square" rtlCol="0">
            <a:spAutoFit/>
          </a:bodyPr>
          <a:lstStyle/>
          <a:p>
            <a:r>
              <a:rPr lang="es-CL" sz="1300" dirty="0"/>
              <a:t>Renta</a:t>
            </a:r>
          </a:p>
        </p:txBody>
      </p:sp>
      <p:sp>
        <p:nvSpPr>
          <p:cNvPr id="20" name="20 CuadroTexto">
            <a:extLst>
              <a:ext uri="{FF2B5EF4-FFF2-40B4-BE49-F238E27FC236}">
                <a16:creationId xmlns:a16="http://schemas.microsoft.com/office/drawing/2014/main" id="{52BF65A2-F31B-4AD1-8EF3-C6E774529866}"/>
              </a:ext>
            </a:extLst>
          </p:cNvPr>
          <p:cNvSpPr txBox="1"/>
          <p:nvPr/>
        </p:nvSpPr>
        <p:spPr>
          <a:xfrm>
            <a:off x="3369437" y="5885949"/>
            <a:ext cx="1500198" cy="492443"/>
          </a:xfrm>
          <a:prstGeom prst="rect">
            <a:avLst/>
          </a:prstGeom>
          <a:noFill/>
        </p:spPr>
        <p:txBody>
          <a:bodyPr wrap="square" rtlCol="0">
            <a:spAutoFit/>
          </a:bodyPr>
          <a:lstStyle/>
          <a:p>
            <a:r>
              <a:rPr lang="es-CL" sz="1300" dirty="0"/>
              <a:t>Salarios, alquileres y beneficios</a:t>
            </a:r>
          </a:p>
        </p:txBody>
      </p:sp>
      <p:sp>
        <p:nvSpPr>
          <p:cNvPr id="21" name="21 CuadroTexto">
            <a:extLst>
              <a:ext uri="{FF2B5EF4-FFF2-40B4-BE49-F238E27FC236}">
                <a16:creationId xmlns:a16="http://schemas.microsoft.com/office/drawing/2014/main" id="{366B9414-C195-4848-A469-61F59271C8A3}"/>
              </a:ext>
            </a:extLst>
          </p:cNvPr>
          <p:cNvSpPr txBox="1"/>
          <p:nvPr/>
        </p:nvSpPr>
        <p:spPr>
          <a:xfrm>
            <a:off x="3581766" y="5179192"/>
            <a:ext cx="960552" cy="492443"/>
          </a:xfrm>
          <a:prstGeom prst="rect">
            <a:avLst/>
          </a:prstGeom>
          <a:noFill/>
        </p:spPr>
        <p:txBody>
          <a:bodyPr wrap="square" rtlCol="0">
            <a:spAutoFit/>
          </a:bodyPr>
          <a:lstStyle/>
          <a:p>
            <a:r>
              <a:rPr lang="es-CL" sz="1300" dirty="0"/>
              <a:t>Factores de producción</a:t>
            </a:r>
          </a:p>
        </p:txBody>
      </p:sp>
      <p:sp>
        <p:nvSpPr>
          <p:cNvPr id="22" name="22 CuadroTexto">
            <a:extLst>
              <a:ext uri="{FF2B5EF4-FFF2-40B4-BE49-F238E27FC236}">
                <a16:creationId xmlns:a16="http://schemas.microsoft.com/office/drawing/2014/main" id="{816FF9CB-498C-4E0E-B073-A2ACEF786D20}"/>
              </a:ext>
            </a:extLst>
          </p:cNvPr>
          <p:cNvSpPr txBox="1"/>
          <p:nvPr/>
        </p:nvSpPr>
        <p:spPr>
          <a:xfrm>
            <a:off x="3482386" y="2678458"/>
            <a:ext cx="785818" cy="292388"/>
          </a:xfrm>
          <a:prstGeom prst="rect">
            <a:avLst/>
          </a:prstGeom>
          <a:noFill/>
        </p:spPr>
        <p:txBody>
          <a:bodyPr wrap="square" rtlCol="0">
            <a:spAutoFit/>
          </a:bodyPr>
          <a:lstStyle/>
          <a:p>
            <a:r>
              <a:rPr lang="es-CL" sz="1300" dirty="0"/>
              <a:t>Ingresos</a:t>
            </a:r>
          </a:p>
        </p:txBody>
      </p:sp>
      <p:sp>
        <p:nvSpPr>
          <p:cNvPr id="23" name="23 CuadroTexto">
            <a:extLst>
              <a:ext uri="{FF2B5EF4-FFF2-40B4-BE49-F238E27FC236}">
                <a16:creationId xmlns:a16="http://schemas.microsoft.com/office/drawing/2014/main" id="{607CE23F-103E-4A6D-BE2F-86A7B65E10B1}"/>
              </a:ext>
            </a:extLst>
          </p:cNvPr>
          <p:cNvSpPr txBox="1"/>
          <p:nvPr/>
        </p:nvSpPr>
        <p:spPr>
          <a:xfrm>
            <a:off x="8088892" y="2671822"/>
            <a:ext cx="763036" cy="292388"/>
          </a:xfrm>
          <a:prstGeom prst="rect">
            <a:avLst/>
          </a:prstGeom>
          <a:noFill/>
        </p:spPr>
        <p:txBody>
          <a:bodyPr wrap="square" rtlCol="0">
            <a:spAutoFit/>
          </a:bodyPr>
          <a:lstStyle/>
          <a:p>
            <a:r>
              <a:rPr lang="es-CL" sz="1300" dirty="0"/>
              <a:t>Gastos</a:t>
            </a:r>
          </a:p>
        </p:txBody>
      </p:sp>
      <p:sp>
        <p:nvSpPr>
          <p:cNvPr id="24" name="24 CuadroTexto">
            <a:extLst>
              <a:ext uri="{FF2B5EF4-FFF2-40B4-BE49-F238E27FC236}">
                <a16:creationId xmlns:a16="http://schemas.microsoft.com/office/drawing/2014/main" id="{F9D8EAFC-DE85-4C11-8C8B-A544AE1B2083}"/>
              </a:ext>
            </a:extLst>
          </p:cNvPr>
          <p:cNvSpPr txBox="1"/>
          <p:nvPr/>
        </p:nvSpPr>
        <p:spPr>
          <a:xfrm>
            <a:off x="7604212" y="3178524"/>
            <a:ext cx="966344" cy="692497"/>
          </a:xfrm>
          <a:prstGeom prst="rect">
            <a:avLst/>
          </a:prstGeom>
          <a:noFill/>
        </p:spPr>
        <p:txBody>
          <a:bodyPr wrap="square" rtlCol="0">
            <a:spAutoFit/>
          </a:bodyPr>
          <a:lstStyle/>
          <a:p>
            <a:pPr algn="r"/>
            <a:r>
              <a:rPr lang="es-CL" sz="1300" dirty="0"/>
              <a:t>Bienes y servicios comprados</a:t>
            </a:r>
          </a:p>
        </p:txBody>
      </p:sp>
      <p:sp>
        <p:nvSpPr>
          <p:cNvPr id="25" name="25 CuadroTexto">
            <a:extLst>
              <a:ext uri="{FF2B5EF4-FFF2-40B4-BE49-F238E27FC236}">
                <a16:creationId xmlns:a16="http://schemas.microsoft.com/office/drawing/2014/main" id="{A6A94118-E2C6-4C69-9369-358639AD75A4}"/>
              </a:ext>
            </a:extLst>
          </p:cNvPr>
          <p:cNvSpPr txBox="1"/>
          <p:nvPr/>
        </p:nvSpPr>
        <p:spPr>
          <a:xfrm>
            <a:off x="3583751" y="3186552"/>
            <a:ext cx="1000132" cy="692497"/>
          </a:xfrm>
          <a:prstGeom prst="rect">
            <a:avLst/>
          </a:prstGeom>
          <a:noFill/>
        </p:spPr>
        <p:txBody>
          <a:bodyPr wrap="square" rtlCol="0">
            <a:spAutoFit/>
          </a:bodyPr>
          <a:lstStyle/>
          <a:p>
            <a:r>
              <a:rPr lang="es-CL" sz="1300" dirty="0"/>
              <a:t>Bienes y servicios vendidos</a:t>
            </a:r>
          </a:p>
        </p:txBody>
      </p:sp>
      <p:cxnSp>
        <p:nvCxnSpPr>
          <p:cNvPr id="26" name="26 Conector recto de flecha">
            <a:extLst>
              <a:ext uri="{FF2B5EF4-FFF2-40B4-BE49-F238E27FC236}">
                <a16:creationId xmlns:a16="http://schemas.microsoft.com/office/drawing/2014/main" id="{86740803-D332-43CB-8DB0-E78DE39E3F37}"/>
              </a:ext>
            </a:extLst>
          </p:cNvPr>
          <p:cNvCxnSpPr/>
          <p:nvPr/>
        </p:nvCxnSpPr>
        <p:spPr>
          <a:xfrm>
            <a:off x="6576424" y="6517976"/>
            <a:ext cx="330159" cy="1223"/>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27 Conector recto de flecha">
            <a:extLst>
              <a:ext uri="{FF2B5EF4-FFF2-40B4-BE49-F238E27FC236}">
                <a16:creationId xmlns:a16="http://schemas.microsoft.com/office/drawing/2014/main" id="{E3CE045E-3C55-46C1-8D03-2C02D2B7ED8D}"/>
              </a:ext>
            </a:extLst>
          </p:cNvPr>
          <p:cNvCxnSpPr/>
          <p:nvPr/>
        </p:nvCxnSpPr>
        <p:spPr>
          <a:xfrm>
            <a:off x="4096367" y="6523130"/>
            <a:ext cx="330159" cy="1223"/>
          </a:xfrm>
          <a:prstGeom prst="straightConnector1">
            <a:avLst/>
          </a:pr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cxnSp>
      <p:sp>
        <p:nvSpPr>
          <p:cNvPr id="28" name="Text Box 33">
            <a:extLst>
              <a:ext uri="{FF2B5EF4-FFF2-40B4-BE49-F238E27FC236}">
                <a16:creationId xmlns:a16="http://schemas.microsoft.com/office/drawing/2014/main" id="{50FDDE6D-F956-4F13-85DA-379878665A20}"/>
              </a:ext>
            </a:extLst>
          </p:cNvPr>
          <p:cNvSpPr txBox="1">
            <a:spLocks noChangeArrowheads="1"/>
          </p:cNvSpPr>
          <p:nvPr/>
        </p:nvSpPr>
        <p:spPr bwMode="auto">
          <a:xfrm>
            <a:off x="8268732" y="1593033"/>
            <a:ext cx="2143140" cy="64294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ct val="50000"/>
              </a:spcBef>
            </a:pPr>
            <a:r>
              <a:rPr lang="es-ES_tradnl" altLang="es-ES_tradnl" sz="2800" dirty="0">
                <a:solidFill>
                  <a:schemeClr val="tx1"/>
                </a:solidFill>
              </a:rPr>
              <a:t>Alta Entropía</a:t>
            </a:r>
          </a:p>
        </p:txBody>
      </p:sp>
      <p:sp>
        <p:nvSpPr>
          <p:cNvPr id="29" name="31 Rectángulo">
            <a:extLst>
              <a:ext uri="{FF2B5EF4-FFF2-40B4-BE49-F238E27FC236}">
                <a16:creationId xmlns:a16="http://schemas.microsoft.com/office/drawing/2014/main" id="{9C50DFB4-D620-426A-8345-57BE9D363190}"/>
              </a:ext>
            </a:extLst>
          </p:cNvPr>
          <p:cNvSpPr/>
          <p:nvPr/>
        </p:nvSpPr>
        <p:spPr>
          <a:xfrm>
            <a:off x="7768666" y="4164801"/>
            <a:ext cx="1470271" cy="42862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CL" b="1" dirty="0"/>
              <a:t>HOGARES</a:t>
            </a:r>
            <a:endParaRPr lang="es-CL" dirty="0"/>
          </a:p>
        </p:txBody>
      </p:sp>
      <p:sp>
        <p:nvSpPr>
          <p:cNvPr id="30" name="Text Box 33">
            <a:extLst>
              <a:ext uri="{FF2B5EF4-FFF2-40B4-BE49-F238E27FC236}">
                <a16:creationId xmlns:a16="http://schemas.microsoft.com/office/drawing/2014/main" id="{FC0BEF17-F4FE-48C3-B48B-BA7677AD7DCF}"/>
              </a:ext>
            </a:extLst>
          </p:cNvPr>
          <p:cNvSpPr txBox="1">
            <a:spLocks noChangeArrowheads="1"/>
          </p:cNvSpPr>
          <p:nvPr/>
        </p:nvSpPr>
        <p:spPr bwMode="auto">
          <a:xfrm>
            <a:off x="1767874" y="1593033"/>
            <a:ext cx="2133616" cy="64294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ct val="50000"/>
              </a:spcBef>
            </a:pPr>
            <a:r>
              <a:rPr lang="es-ES_tradnl" altLang="es-ES_tradnl" sz="2800" dirty="0">
                <a:solidFill>
                  <a:schemeClr val="tx1"/>
                </a:solidFill>
              </a:rPr>
              <a:t>Baja Entropía</a:t>
            </a:r>
          </a:p>
        </p:txBody>
      </p:sp>
      <p:sp>
        <p:nvSpPr>
          <p:cNvPr id="31" name="33 Forma libre">
            <a:extLst>
              <a:ext uri="{FF2B5EF4-FFF2-40B4-BE49-F238E27FC236}">
                <a16:creationId xmlns:a16="http://schemas.microsoft.com/office/drawing/2014/main" id="{6DBF151E-BA3A-404D-B592-BEF8918B8E85}"/>
              </a:ext>
            </a:extLst>
          </p:cNvPr>
          <p:cNvSpPr/>
          <p:nvPr/>
        </p:nvSpPr>
        <p:spPr>
          <a:xfrm>
            <a:off x="2296542" y="2335996"/>
            <a:ext cx="857250" cy="657225"/>
          </a:xfrm>
          <a:custGeom>
            <a:avLst/>
            <a:gdLst>
              <a:gd name="connsiteX0" fmla="*/ 0 w 857250"/>
              <a:gd name="connsiteY0" fmla="*/ 0 h 657225"/>
              <a:gd name="connsiteX1" fmla="*/ 328613 w 857250"/>
              <a:gd name="connsiteY1" fmla="*/ 514350 h 657225"/>
              <a:gd name="connsiteX2" fmla="*/ 857250 w 857250"/>
              <a:gd name="connsiteY2" fmla="*/ 657225 h 657225"/>
            </a:gdLst>
            <a:ahLst/>
            <a:cxnLst>
              <a:cxn ang="0">
                <a:pos x="connsiteX0" y="connsiteY0"/>
              </a:cxn>
              <a:cxn ang="0">
                <a:pos x="connsiteX1" y="connsiteY1"/>
              </a:cxn>
              <a:cxn ang="0">
                <a:pos x="connsiteX2" y="connsiteY2"/>
              </a:cxn>
            </a:cxnLst>
            <a:rect l="l" t="t" r="r" b="b"/>
            <a:pathLst>
              <a:path w="857250" h="657225">
                <a:moveTo>
                  <a:pt x="0" y="0"/>
                </a:moveTo>
                <a:cubicBezTo>
                  <a:pt x="92869" y="202406"/>
                  <a:pt x="185738" y="404813"/>
                  <a:pt x="328613" y="514350"/>
                </a:cubicBezTo>
                <a:cubicBezTo>
                  <a:pt x="471488" y="623888"/>
                  <a:pt x="664369" y="640556"/>
                  <a:pt x="857250" y="657225"/>
                </a:cubicBezTo>
              </a:path>
            </a:pathLst>
          </a:custGeom>
          <a:ln w="31750">
            <a:solidFill>
              <a:srgbClr val="00B05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32" name="35 Forma libre">
            <a:extLst>
              <a:ext uri="{FF2B5EF4-FFF2-40B4-BE49-F238E27FC236}">
                <a16:creationId xmlns:a16="http://schemas.microsoft.com/office/drawing/2014/main" id="{A2CFF628-69FE-4E03-B9C7-551DC409FF81}"/>
              </a:ext>
            </a:extLst>
          </p:cNvPr>
          <p:cNvSpPr/>
          <p:nvPr/>
        </p:nvSpPr>
        <p:spPr>
          <a:xfrm rot="16200000">
            <a:off x="8883100" y="2407431"/>
            <a:ext cx="857250" cy="657225"/>
          </a:xfrm>
          <a:custGeom>
            <a:avLst/>
            <a:gdLst>
              <a:gd name="connsiteX0" fmla="*/ 0 w 857250"/>
              <a:gd name="connsiteY0" fmla="*/ 0 h 657225"/>
              <a:gd name="connsiteX1" fmla="*/ 328613 w 857250"/>
              <a:gd name="connsiteY1" fmla="*/ 514350 h 657225"/>
              <a:gd name="connsiteX2" fmla="*/ 857250 w 857250"/>
              <a:gd name="connsiteY2" fmla="*/ 657225 h 657225"/>
            </a:gdLst>
            <a:ahLst/>
            <a:cxnLst>
              <a:cxn ang="0">
                <a:pos x="connsiteX0" y="connsiteY0"/>
              </a:cxn>
              <a:cxn ang="0">
                <a:pos x="connsiteX1" y="connsiteY1"/>
              </a:cxn>
              <a:cxn ang="0">
                <a:pos x="connsiteX2" y="connsiteY2"/>
              </a:cxn>
            </a:cxnLst>
            <a:rect l="l" t="t" r="r" b="b"/>
            <a:pathLst>
              <a:path w="857250" h="657225">
                <a:moveTo>
                  <a:pt x="0" y="0"/>
                </a:moveTo>
                <a:cubicBezTo>
                  <a:pt x="92869" y="202406"/>
                  <a:pt x="185738" y="404813"/>
                  <a:pt x="328613" y="514350"/>
                </a:cubicBezTo>
                <a:cubicBezTo>
                  <a:pt x="471488" y="623888"/>
                  <a:pt x="664369" y="640556"/>
                  <a:pt x="857250" y="657225"/>
                </a:cubicBezTo>
              </a:path>
            </a:pathLst>
          </a:custGeom>
          <a:ln w="31750">
            <a:solidFill>
              <a:srgbClr val="00B05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33" name="36 CuadroTexto">
            <a:extLst>
              <a:ext uri="{FF2B5EF4-FFF2-40B4-BE49-F238E27FC236}">
                <a16:creationId xmlns:a16="http://schemas.microsoft.com/office/drawing/2014/main" id="{0598EEDC-2968-4B22-B1CD-8C46F6CA7CA8}"/>
              </a:ext>
            </a:extLst>
          </p:cNvPr>
          <p:cNvSpPr txBox="1"/>
          <p:nvPr/>
        </p:nvSpPr>
        <p:spPr>
          <a:xfrm>
            <a:off x="9238991" y="2519564"/>
            <a:ext cx="1357322" cy="1200329"/>
          </a:xfrm>
          <a:prstGeom prst="rect">
            <a:avLst/>
          </a:prstGeom>
          <a:noFill/>
        </p:spPr>
        <p:txBody>
          <a:bodyPr wrap="square" rtlCol="0">
            <a:spAutoFit/>
          </a:bodyPr>
          <a:lstStyle/>
          <a:p>
            <a:pPr algn="r"/>
            <a:r>
              <a:rPr lang="es-CL" dirty="0"/>
              <a:t>Energía Disipada y </a:t>
            </a:r>
          </a:p>
          <a:p>
            <a:pPr algn="r"/>
            <a:r>
              <a:rPr lang="es-CL" dirty="0"/>
              <a:t>Materiales Degradados</a:t>
            </a:r>
          </a:p>
        </p:txBody>
      </p:sp>
      <p:sp>
        <p:nvSpPr>
          <p:cNvPr id="34" name="37 CuadroTexto">
            <a:extLst>
              <a:ext uri="{FF2B5EF4-FFF2-40B4-BE49-F238E27FC236}">
                <a16:creationId xmlns:a16="http://schemas.microsoft.com/office/drawing/2014/main" id="{2719A071-038D-4017-A0B6-F3FAADFEF17F}"/>
              </a:ext>
            </a:extLst>
          </p:cNvPr>
          <p:cNvSpPr txBox="1"/>
          <p:nvPr/>
        </p:nvSpPr>
        <p:spPr>
          <a:xfrm>
            <a:off x="5839840" y="1593033"/>
            <a:ext cx="2071702" cy="646331"/>
          </a:xfrm>
          <a:prstGeom prst="rect">
            <a:avLst/>
          </a:prstGeom>
          <a:noFill/>
        </p:spPr>
        <p:txBody>
          <a:bodyPr wrap="square" rtlCol="0">
            <a:spAutoFit/>
          </a:bodyPr>
          <a:lstStyle/>
          <a:p>
            <a:pPr algn="r"/>
            <a:r>
              <a:rPr lang="es-CL" dirty="0"/>
              <a:t>Contaminación y </a:t>
            </a:r>
          </a:p>
          <a:p>
            <a:pPr algn="r"/>
            <a:r>
              <a:rPr lang="es-CL" dirty="0"/>
              <a:t>Residuos</a:t>
            </a:r>
          </a:p>
        </p:txBody>
      </p:sp>
      <p:sp>
        <p:nvSpPr>
          <p:cNvPr id="35" name="38 Forma libre">
            <a:extLst>
              <a:ext uri="{FF2B5EF4-FFF2-40B4-BE49-F238E27FC236}">
                <a16:creationId xmlns:a16="http://schemas.microsoft.com/office/drawing/2014/main" id="{E52B39F4-A4FC-4F9C-8274-E9958845B266}"/>
              </a:ext>
            </a:extLst>
          </p:cNvPr>
          <p:cNvSpPr/>
          <p:nvPr/>
        </p:nvSpPr>
        <p:spPr>
          <a:xfrm>
            <a:off x="7621883" y="2069728"/>
            <a:ext cx="512618" cy="720437"/>
          </a:xfrm>
          <a:custGeom>
            <a:avLst/>
            <a:gdLst>
              <a:gd name="connsiteX0" fmla="*/ 0 w 512618"/>
              <a:gd name="connsiteY0" fmla="*/ 720437 h 720437"/>
              <a:gd name="connsiteX1" fmla="*/ 152400 w 512618"/>
              <a:gd name="connsiteY1" fmla="*/ 221673 h 720437"/>
              <a:gd name="connsiteX2" fmla="*/ 512618 w 512618"/>
              <a:gd name="connsiteY2" fmla="*/ 0 h 720437"/>
            </a:gdLst>
            <a:ahLst/>
            <a:cxnLst>
              <a:cxn ang="0">
                <a:pos x="connsiteX0" y="connsiteY0"/>
              </a:cxn>
              <a:cxn ang="0">
                <a:pos x="connsiteX1" y="connsiteY1"/>
              </a:cxn>
              <a:cxn ang="0">
                <a:pos x="connsiteX2" y="connsiteY2"/>
              </a:cxn>
            </a:cxnLst>
            <a:rect l="l" t="t" r="r" b="b"/>
            <a:pathLst>
              <a:path w="512618" h="720437">
                <a:moveTo>
                  <a:pt x="0" y="720437"/>
                </a:moveTo>
                <a:cubicBezTo>
                  <a:pt x="33482" y="531091"/>
                  <a:pt x="66964" y="341746"/>
                  <a:pt x="152400" y="221673"/>
                </a:cubicBezTo>
                <a:cubicBezTo>
                  <a:pt x="237836" y="101600"/>
                  <a:pt x="375227" y="50800"/>
                  <a:pt x="512618" y="0"/>
                </a:cubicBezTo>
              </a:path>
            </a:pathLst>
          </a:custGeom>
          <a:ln w="31750">
            <a:solidFill>
              <a:srgbClr val="00B05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cxnSp>
        <p:nvCxnSpPr>
          <p:cNvPr id="36" name="40 Conector recto de flecha">
            <a:extLst>
              <a:ext uri="{FF2B5EF4-FFF2-40B4-BE49-F238E27FC236}">
                <a16:creationId xmlns:a16="http://schemas.microsoft.com/office/drawing/2014/main" id="{D2F31247-5A68-4075-A79C-7CF3FAABFCE8}"/>
              </a:ext>
            </a:extLst>
          </p:cNvPr>
          <p:cNvCxnSpPr/>
          <p:nvPr/>
        </p:nvCxnSpPr>
        <p:spPr>
          <a:xfrm rot="5400000" flipH="1" flipV="1">
            <a:off x="8733079" y="2414570"/>
            <a:ext cx="500066" cy="285752"/>
          </a:xfrm>
          <a:prstGeom prst="straightConnector1">
            <a:avLst/>
          </a:prstGeom>
          <a:ln w="31750">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64137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C3CBCA-A08E-44D3-A0DF-5E29BCED747F}"/>
              </a:ext>
            </a:extLst>
          </p:cNvPr>
          <p:cNvSpPr>
            <a:spLocks noGrp="1"/>
          </p:cNvSpPr>
          <p:nvPr>
            <p:ph type="title"/>
          </p:nvPr>
        </p:nvSpPr>
        <p:spPr/>
        <p:txBody>
          <a:bodyPr/>
          <a:lstStyle/>
          <a:p>
            <a:r>
              <a:rPr lang="es-CL" sz="4400" dirty="0"/>
              <a:t>Modelo de Flujo Circular de la Economía</a:t>
            </a:r>
            <a:endParaRPr lang="es-CL" dirty="0"/>
          </a:p>
        </p:txBody>
      </p:sp>
      <p:sp>
        <p:nvSpPr>
          <p:cNvPr id="4" name="3 Marcador de número de diapositiva">
            <a:extLst>
              <a:ext uri="{FF2B5EF4-FFF2-40B4-BE49-F238E27FC236}">
                <a16:creationId xmlns:a16="http://schemas.microsoft.com/office/drawing/2014/main" id="{34471023-12D0-4A9D-A762-EF0CD7538488}"/>
              </a:ext>
            </a:extLst>
          </p:cNvPr>
          <p:cNvSpPr>
            <a:spLocks noGrp="1"/>
          </p:cNvSpPr>
          <p:nvPr>
            <p:ph type="sldNum" sz="quarter" idx="12"/>
          </p:nvPr>
        </p:nvSpPr>
        <p:spPr>
          <a:xfrm>
            <a:off x="6553200" y="6356350"/>
            <a:ext cx="2133600" cy="365125"/>
          </a:xfrm>
        </p:spPr>
        <p:txBody>
          <a:bodyPr/>
          <a:lstStyle/>
          <a:p>
            <a:fld id="{E5AF13BF-99AF-4603-AF85-A71E03691828}" type="slidenum">
              <a:rPr lang="es-CL" smtClean="0"/>
              <a:pPr/>
              <a:t>11</a:t>
            </a:fld>
            <a:endParaRPr lang="es-CL"/>
          </a:p>
        </p:txBody>
      </p:sp>
      <p:grpSp>
        <p:nvGrpSpPr>
          <p:cNvPr id="5" name="43 Grupo">
            <a:extLst>
              <a:ext uri="{FF2B5EF4-FFF2-40B4-BE49-F238E27FC236}">
                <a16:creationId xmlns:a16="http://schemas.microsoft.com/office/drawing/2014/main" id="{4AC05926-C2B2-4556-A4A9-2119D2C3ACFE}"/>
              </a:ext>
            </a:extLst>
          </p:cNvPr>
          <p:cNvGrpSpPr/>
          <p:nvPr/>
        </p:nvGrpSpPr>
        <p:grpSpPr>
          <a:xfrm>
            <a:off x="3570087" y="2711424"/>
            <a:ext cx="5314122" cy="3200855"/>
            <a:chOff x="1758208" y="2585599"/>
            <a:chExt cx="5314122" cy="3200855"/>
          </a:xfrm>
        </p:grpSpPr>
        <p:sp>
          <p:nvSpPr>
            <p:cNvPr id="6" name="39 Rectángulo">
              <a:extLst>
                <a:ext uri="{FF2B5EF4-FFF2-40B4-BE49-F238E27FC236}">
                  <a16:creationId xmlns:a16="http://schemas.microsoft.com/office/drawing/2014/main" id="{306130B2-3F69-47E2-917E-5D24AD0352B9}"/>
                </a:ext>
              </a:extLst>
            </p:cNvPr>
            <p:cNvSpPr/>
            <p:nvPr/>
          </p:nvSpPr>
          <p:spPr>
            <a:xfrm>
              <a:off x="1758208" y="2585599"/>
              <a:ext cx="5314122" cy="3200855"/>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7" name="4 Forma libre">
              <a:extLst>
                <a:ext uri="{FF2B5EF4-FFF2-40B4-BE49-F238E27FC236}">
                  <a16:creationId xmlns:a16="http://schemas.microsoft.com/office/drawing/2014/main" id="{36DEAD62-3FB6-4520-8E63-3D965A6CF4EE}"/>
                </a:ext>
              </a:extLst>
            </p:cNvPr>
            <p:cNvSpPr/>
            <p:nvPr/>
          </p:nvSpPr>
          <p:spPr>
            <a:xfrm>
              <a:off x="5072066" y="2956644"/>
              <a:ext cx="1643074" cy="1228507"/>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8" name="5 Forma libre">
              <a:extLst>
                <a:ext uri="{FF2B5EF4-FFF2-40B4-BE49-F238E27FC236}">
                  <a16:creationId xmlns:a16="http://schemas.microsoft.com/office/drawing/2014/main" id="{1BD0C04A-4BA5-451D-BCF7-0969952D319C}"/>
                </a:ext>
              </a:extLst>
            </p:cNvPr>
            <p:cNvSpPr/>
            <p:nvPr/>
          </p:nvSpPr>
          <p:spPr>
            <a:xfrm rot="5400000">
              <a:off x="5389055" y="3826393"/>
              <a:ext cx="857257" cy="1776988"/>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9" name="6 Forma libre">
              <a:extLst>
                <a:ext uri="{FF2B5EF4-FFF2-40B4-BE49-F238E27FC236}">
                  <a16:creationId xmlns:a16="http://schemas.microsoft.com/office/drawing/2014/main" id="{C1CCE67A-27BD-4B82-BA95-D09328B84BD1}"/>
                </a:ext>
              </a:extLst>
            </p:cNvPr>
            <p:cNvSpPr/>
            <p:nvPr/>
          </p:nvSpPr>
          <p:spPr>
            <a:xfrm rot="10800000">
              <a:off x="2156964" y="3813900"/>
              <a:ext cx="1486342" cy="1329612"/>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0" name="7 Forma libre">
              <a:extLst>
                <a:ext uri="{FF2B5EF4-FFF2-40B4-BE49-F238E27FC236}">
                  <a16:creationId xmlns:a16="http://schemas.microsoft.com/office/drawing/2014/main" id="{9E2CD598-56D5-480B-9942-3658B705FE18}"/>
                </a:ext>
              </a:extLst>
            </p:cNvPr>
            <p:cNvSpPr/>
            <p:nvPr/>
          </p:nvSpPr>
          <p:spPr>
            <a:xfrm rot="16200000">
              <a:off x="2521066" y="2592513"/>
              <a:ext cx="1263654" cy="1980956"/>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1" name="8 Forma libre">
              <a:extLst>
                <a:ext uri="{FF2B5EF4-FFF2-40B4-BE49-F238E27FC236}">
                  <a16:creationId xmlns:a16="http://schemas.microsoft.com/office/drawing/2014/main" id="{B2876787-7491-4885-99CB-F2E472C909F8}"/>
                </a:ext>
              </a:extLst>
            </p:cNvPr>
            <p:cNvSpPr/>
            <p:nvPr/>
          </p:nvSpPr>
          <p:spPr>
            <a:xfrm>
              <a:off x="5357818" y="4071942"/>
              <a:ext cx="1143008" cy="863892"/>
            </a:xfrm>
            <a:custGeom>
              <a:avLst/>
              <a:gdLst>
                <a:gd name="connsiteX0" fmla="*/ 1228299 w 1228299"/>
                <a:gd name="connsiteY0" fmla="*/ 0 h 1091821"/>
                <a:gd name="connsiteX1" fmla="*/ 1214651 w 1228299"/>
                <a:gd name="connsiteY1" fmla="*/ 1091821 h 1091821"/>
                <a:gd name="connsiteX2" fmla="*/ 0 w 1228299"/>
                <a:gd name="connsiteY2" fmla="*/ 1091821 h 1091821"/>
              </a:gdLst>
              <a:ahLst/>
              <a:cxnLst>
                <a:cxn ang="0">
                  <a:pos x="connsiteX0" y="connsiteY0"/>
                </a:cxn>
                <a:cxn ang="0">
                  <a:pos x="connsiteX1" y="connsiteY1"/>
                </a:cxn>
                <a:cxn ang="0">
                  <a:pos x="connsiteX2" y="connsiteY2"/>
                </a:cxn>
              </a:cxnLst>
              <a:rect l="l" t="t" r="r" b="b"/>
              <a:pathLst>
                <a:path w="1228299" h="1091821">
                  <a:moveTo>
                    <a:pt x="1228299" y="0"/>
                  </a:moveTo>
                  <a:lnTo>
                    <a:pt x="1214651" y="1091821"/>
                  </a:lnTo>
                  <a:lnTo>
                    <a:pt x="0" y="1091821"/>
                  </a:lnTo>
                </a:path>
              </a:pathLst>
            </a:cu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2" name="9 Forma libre">
              <a:extLst>
                <a:ext uri="{FF2B5EF4-FFF2-40B4-BE49-F238E27FC236}">
                  <a16:creationId xmlns:a16="http://schemas.microsoft.com/office/drawing/2014/main" id="{F8D19441-983A-4210-BE16-87881C98D544}"/>
                </a:ext>
              </a:extLst>
            </p:cNvPr>
            <p:cNvSpPr/>
            <p:nvPr/>
          </p:nvSpPr>
          <p:spPr>
            <a:xfrm rot="5400000">
              <a:off x="2836732" y="3836872"/>
              <a:ext cx="642942" cy="1541710"/>
            </a:xfrm>
            <a:custGeom>
              <a:avLst/>
              <a:gdLst>
                <a:gd name="connsiteX0" fmla="*/ 1228299 w 1228299"/>
                <a:gd name="connsiteY0" fmla="*/ 0 h 1091821"/>
                <a:gd name="connsiteX1" fmla="*/ 1214651 w 1228299"/>
                <a:gd name="connsiteY1" fmla="*/ 1091821 h 1091821"/>
                <a:gd name="connsiteX2" fmla="*/ 0 w 1228299"/>
                <a:gd name="connsiteY2" fmla="*/ 1091821 h 1091821"/>
              </a:gdLst>
              <a:ahLst/>
              <a:cxnLst>
                <a:cxn ang="0">
                  <a:pos x="connsiteX0" y="connsiteY0"/>
                </a:cxn>
                <a:cxn ang="0">
                  <a:pos x="connsiteX1" y="connsiteY1"/>
                </a:cxn>
                <a:cxn ang="0">
                  <a:pos x="connsiteX2" y="connsiteY2"/>
                </a:cxn>
              </a:cxnLst>
              <a:rect l="l" t="t" r="r" b="b"/>
              <a:pathLst>
                <a:path w="1228299" h="1091821">
                  <a:moveTo>
                    <a:pt x="1228299" y="0"/>
                  </a:moveTo>
                  <a:lnTo>
                    <a:pt x="1214651" y="1091821"/>
                  </a:lnTo>
                  <a:lnTo>
                    <a:pt x="0" y="1091821"/>
                  </a:lnTo>
                </a:path>
              </a:pathLst>
            </a:cu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3" name="10 Forma libre">
              <a:extLst>
                <a:ext uri="{FF2B5EF4-FFF2-40B4-BE49-F238E27FC236}">
                  <a16:creationId xmlns:a16="http://schemas.microsoft.com/office/drawing/2014/main" id="{7E109232-BEA8-4AF9-9757-A6DC4623E7B4}"/>
                </a:ext>
              </a:extLst>
            </p:cNvPr>
            <p:cNvSpPr/>
            <p:nvPr/>
          </p:nvSpPr>
          <p:spPr>
            <a:xfrm rot="10800000">
              <a:off x="2365143" y="3209857"/>
              <a:ext cx="1470271" cy="1004960"/>
            </a:xfrm>
            <a:custGeom>
              <a:avLst/>
              <a:gdLst>
                <a:gd name="connsiteX0" fmla="*/ 1228299 w 1228299"/>
                <a:gd name="connsiteY0" fmla="*/ 0 h 1091821"/>
                <a:gd name="connsiteX1" fmla="*/ 1214651 w 1228299"/>
                <a:gd name="connsiteY1" fmla="*/ 1091821 h 1091821"/>
                <a:gd name="connsiteX2" fmla="*/ 0 w 1228299"/>
                <a:gd name="connsiteY2" fmla="*/ 1091821 h 1091821"/>
              </a:gdLst>
              <a:ahLst/>
              <a:cxnLst>
                <a:cxn ang="0">
                  <a:pos x="connsiteX0" y="connsiteY0"/>
                </a:cxn>
                <a:cxn ang="0">
                  <a:pos x="connsiteX1" y="connsiteY1"/>
                </a:cxn>
                <a:cxn ang="0">
                  <a:pos x="connsiteX2" y="connsiteY2"/>
                </a:cxn>
              </a:cxnLst>
              <a:rect l="l" t="t" r="r" b="b"/>
              <a:pathLst>
                <a:path w="1228299" h="1091821">
                  <a:moveTo>
                    <a:pt x="1228299" y="0"/>
                  </a:moveTo>
                  <a:lnTo>
                    <a:pt x="1214651" y="1091821"/>
                  </a:lnTo>
                  <a:lnTo>
                    <a:pt x="0" y="1091821"/>
                  </a:lnTo>
                </a:path>
              </a:pathLst>
            </a:cu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4" name="11 Forma libre">
              <a:extLst>
                <a:ext uri="{FF2B5EF4-FFF2-40B4-BE49-F238E27FC236}">
                  <a16:creationId xmlns:a16="http://schemas.microsoft.com/office/drawing/2014/main" id="{8B9E19F6-6DC1-4064-88E9-FF5DA9407416}"/>
                </a:ext>
              </a:extLst>
            </p:cNvPr>
            <p:cNvSpPr/>
            <p:nvPr/>
          </p:nvSpPr>
          <p:spPr>
            <a:xfrm rot="16200000">
              <a:off x="5536416" y="2893214"/>
              <a:ext cx="642942" cy="1285885"/>
            </a:xfrm>
            <a:custGeom>
              <a:avLst/>
              <a:gdLst>
                <a:gd name="connsiteX0" fmla="*/ 1228299 w 1228299"/>
                <a:gd name="connsiteY0" fmla="*/ 0 h 1091821"/>
                <a:gd name="connsiteX1" fmla="*/ 1214651 w 1228299"/>
                <a:gd name="connsiteY1" fmla="*/ 1091821 h 1091821"/>
                <a:gd name="connsiteX2" fmla="*/ 0 w 1228299"/>
                <a:gd name="connsiteY2" fmla="*/ 1091821 h 1091821"/>
              </a:gdLst>
              <a:ahLst/>
              <a:cxnLst>
                <a:cxn ang="0">
                  <a:pos x="connsiteX0" y="connsiteY0"/>
                </a:cxn>
                <a:cxn ang="0">
                  <a:pos x="connsiteX1" y="connsiteY1"/>
                </a:cxn>
                <a:cxn ang="0">
                  <a:pos x="connsiteX2" y="connsiteY2"/>
                </a:cxn>
              </a:cxnLst>
              <a:rect l="l" t="t" r="r" b="b"/>
              <a:pathLst>
                <a:path w="1228299" h="1091821">
                  <a:moveTo>
                    <a:pt x="1228299" y="0"/>
                  </a:moveTo>
                  <a:lnTo>
                    <a:pt x="1214651" y="1091821"/>
                  </a:lnTo>
                  <a:lnTo>
                    <a:pt x="0" y="1091821"/>
                  </a:lnTo>
                </a:path>
              </a:pathLst>
            </a:cu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5" name="12 Elipse">
              <a:extLst>
                <a:ext uri="{FF2B5EF4-FFF2-40B4-BE49-F238E27FC236}">
                  <a16:creationId xmlns:a16="http://schemas.microsoft.com/office/drawing/2014/main" id="{0639FA78-59E8-425E-816A-F0DD37BEDCCC}"/>
                </a:ext>
              </a:extLst>
            </p:cNvPr>
            <p:cNvSpPr/>
            <p:nvPr/>
          </p:nvSpPr>
          <p:spPr>
            <a:xfrm>
              <a:off x="3500430" y="2857496"/>
              <a:ext cx="1857388" cy="928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1500" b="1" dirty="0"/>
                <a:t>MERCADO DE BIENES Y SERVICIOS</a:t>
              </a:r>
              <a:endParaRPr lang="es-CL" sz="1500" dirty="0"/>
            </a:p>
          </p:txBody>
        </p:sp>
        <p:sp>
          <p:nvSpPr>
            <p:cNvPr id="16" name="13 Elipse">
              <a:extLst>
                <a:ext uri="{FF2B5EF4-FFF2-40B4-BE49-F238E27FC236}">
                  <a16:creationId xmlns:a16="http://schemas.microsoft.com/office/drawing/2014/main" id="{D2A13616-E3D0-4CAB-BD25-59EAE46B7C87}"/>
                </a:ext>
              </a:extLst>
            </p:cNvPr>
            <p:cNvSpPr/>
            <p:nvPr/>
          </p:nvSpPr>
          <p:spPr>
            <a:xfrm>
              <a:off x="3500430" y="4345144"/>
              <a:ext cx="1857388" cy="9412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1500" b="1" dirty="0"/>
                <a:t>MERCADO DE FACTORES DE PRODUCCIÓN</a:t>
              </a:r>
              <a:endParaRPr lang="es-CL" sz="1500" dirty="0"/>
            </a:p>
          </p:txBody>
        </p:sp>
        <p:sp>
          <p:nvSpPr>
            <p:cNvPr id="17" name="14 Rectángulo">
              <a:extLst>
                <a:ext uri="{FF2B5EF4-FFF2-40B4-BE49-F238E27FC236}">
                  <a16:creationId xmlns:a16="http://schemas.microsoft.com/office/drawing/2014/main" id="{95C08572-60C3-43ED-8C38-6FE87A3E6050}"/>
                </a:ext>
              </a:extLst>
            </p:cNvPr>
            <p:cNvSpPr/>
            <p:nvPr/>
          </p:nvSpPr>
          <p:spPr>
            <a:xfrm>
              <a:off x="1928794" y="3857628"/>
              <a:ext cx="1470271" cy="42862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CL" b="1" dirty="0"/>
                <a:t>EMPRESAS</a:t>
              </a:r>
              <a:endParaRPr lang="es-CL" dirty="0"/>
            </a:p>
          </p:txBody>
        </p:sp>
        <p:sp>
          <p:nvSpPr>
            <p:cNvPr id="18" name="16 CuadroTexto">
              <a:extLst>
                <a:ext uri="{FF2B5EF4-FFF2-40B4-BE49-F238E27FC236}">
                  <a16:creationId xmlns:a16="http://schemas.microsoft.com/office/drawing/2014/main" id="{25013395-2C10-43A3-9A22-A34C8F794DD5}"/>
                </a:ext>
              </a:extLst>
            </p:cNvPr>
            <p:cNvSpPr txBox="1"/>
            <p:nvPr/>
          </p:nvSpPr>
          <p:spPr>
            <a:xfrm>
              <a:off x="5239076" y="5400304"/>
              <a:ext cx="1320638" cy="276999"/>
            </a:xfrm>
            <a:prstGeom prst="rect">
              <a:avLst/>
            </a:prstGeom>
            <a:noFill/>
          </p:spPr>
          <p:txBody>
            <a:bodyPr wrap="square" rtlCol="0">
              <a:spAutoFit/>
            </a:bodyPr>
            <a:lstStyle/>
            <a:p>
              <a:r>
                <a:rPr lang="es-CL" sz="1200" dirty="0"/>
                <a:t>Flujo de dinero</a:t>
              </a:r>
            </a:p>
          </p:txBody>
        </p:sp>
        <p:sp>
          <p:nvSpPr>
            <p:cNvPr id="19" name="17 CuadroTexto">
              <a:extLst>
                <a:ext uri="{FF2B5EF4-FFF2-40B4-BE49-F238E27FC236}">
                  <a16:creationId xmlns:a16="http://schemas.microsoft.com/office/drawing/2014/main" id="{A1FC4057-A45D-41D5-AA56-EA1F2574997D}"/>
                </a:ext>
              </a:extLst>
            </p:cNvPr>
            <p:cNvSpPr txBox="1"/>
            <p:nvPr/>
          </p:nvSpPr>
          <p:spPr>
            <a:xfrm>
              <a:off x="2759044" y="5399391"/>
              <a:ext cx="2035958" cy="276999"/>
            </a:xfrm>
            <a:prstGeom prst="rect">
              <a:avLst/>
            </a:prstGeom>
            <a:noFill/>
          </p:spPr>
          <p:txBody>
            <a:bodyPr wrap="square" rtlCol="0">
              <a:spAutoFit/>
            </a:bodyPr>
            <a:lstStyle/>
            <a:p>
              <a:r>
                <a:rPr lang="es-CL" sz="1200" dirty="0"/>
                <a:t>Flujo de bienes y servicios</a:t>
              </a:r>
            </a:p>
          </p:txBody>
        </p:sp>
        <p:sp>
          <p:nvSpPr>
            <p:cNvPr id="20" name="18 CuadroTexto">
              <a:extLst>
                <a:ext uri="{FF2B5EF4-FFF2-40B4-BE49-F238E27FC236}">
                  <a16:creationId xmlns:a16="http://schemas.microsoft.com/office/drawing/2014/main" id="{BE9985A7-DD84-41FE-933E-87D357E250C2}"/>
                </a:ext>
              </a:extLst>
            </p:cNvPr>
            <p:cNvSpPr txBox="1"/>
            <p:nvPr/>
          </p:nvSpPr>
          <p:spPr>
            <a:xfrm>
              <a:off x="5500694" y="4286256"/>
              <a:ext cx="1002063" cy="646331"/>
            </a:xfrm>
            <a:prstGeom prst="rect">
              <a:avLst/>
            </a:prstGeom>
            <a:noFill/>
          </p:spPr>
          <p:txBody>
            <a:bodyPr wrap="square" rtlCol="0">
              <a:spAutoFit/>
            </a:bodyPr>
            <a:lstStyle/>
            <a:p>
              <a:pPr algn="r"/>
              <a:r>
                <a:rPr lang="es-CL" sz="1200" dirty="0"/>
                <a:t>Tierra, trabajo y capital</a:t>
              </a:r>
            </a:p>
          </p:txBody>
        </p:sp>
        <p:sp>
          <p:nvSpPr>
            <p:cNvPr id="21" name="19 CuadroTexto">
              <a:extLst>
                <a:ext uri="{FF2B5EF4-FFF2-40B4-BE49-F238E27FC236}">
                  <a16:creationId xmlns:a16="http://schemas.microsoft.com/office/drawing/2014/main" id="{3151FE1C-655B-472F-8CCE-5B218CAEB5A1}"/>
                </a:ext>
              </a:extLst>
            </p:cNvPr>
            <p:cNvSpPr txBox="1"/>
            <p:nvPr/>
          </p:nvSpPr>
          <p:spPr>
            <a:xfrm>
              <a:off x="6143636" y="5143512"/>
              <a:ext cx="715345" cy="276999"/>
            </a:xfrm>
            <a:prstGeom prst="rect">
              <a:avLst/>
            </a:prstGeom>
            <a:noFill/>
          </p:spPr>
          <p:txBody>
            <a:bodyPr wrap="square" rtlCol="0">
              <a:spAutoFit/>
            </a:bodyPr>
            <a:lstStyle/>
            <a:p>
              <a:r>
                <a:rPr lang="es-CL" sz="1200" dirty="0"/>
                <a:t>Renta</a:t>
              </a:r>
            </a:p>
          </p:txBody>
        </p:sp>
        <p:sp>
          <p:nvSpPr>
            <p:cNvPr id="22" name="20 CuadroTexto">
              <a:extLst>
                <a:ext uri="{FF2B5EF4-FFF2-40B4-BE49-F238E27FC236}">
                  <a16:creationId xmlns:a16="http://schemas.microsoft.com/office/drawing/2014/main" id="{6639666F-BC9C-422B-B30C-B834AE0727C8}"/>
                </a:ext>
              </a:extLst>
            </p:cNvPr>
            <p:cNvSpPr txBox="1"/>
            <p:nvPr/>
          </p:nvSpPr>
          <p:spPr>
            <a:xfrm>
              <a:off x="2357422" y="4286256"/>
              <a:ext cx="1285884" cy="646331"/>
            </a:xfrm>
            <a:prstGeom prst="rect">
              <a:avLst/>
            </a:prstGeom>
            <a:noFill/>
          </p:spPr>
          <p:txBody>
            <a:bodyPr wrap="square" rtlCol="0">
              <a:spAutoFit/>
            </a:bodyPr>
            <a:lstStyle/>
            <a:p>
              <a:r>
                <a:rPr lang="es-CL" sz="1200" dirty="0"/>
                <a:t>Salarios, alquileres y beneficios</a:t>
              </a:r>
            </a:p>
          </p:txBody>
        </p:sp>
        <p:sp>
          <p:nvSpPr>
            <p:cNvPr id="23" name="21 CuadroTexto">
              <a:extLst>
                <a:ext uri="{FF2B5EF4-FFF2-40B4-BE49-F238E27FC236}">
                  <a16:creationId xmlns:a16="http://schemas.microsoft.com/office/drawing/2014/main" id="{7BEA0201-A38B-4642-8D71-66B650A9863F}"/>
                </a:ext>
              </a:extLst>
            </p:cNvPr>
            <p:cNvSpPr txBox="1"/>
            <p:nvPr/>
          </p:nvSpPr>
          <p:spPr>
            <a:xfrm>
              <a:off x="2071670" y="5143512"/>
              <a:ext cx="1785950" cy="276999"/>
            </a:xfrm>
            <a:prstGeom prst="rect">
              <a:avLst/>
            </a:prstGeom>
            <a:noFill/>
          </p:spPr>
          <p:txBody>
            <a:bodyPr wrap="square" rtlCol="0">
              <a:spAutoFit/>
            </a:bodyPr>
            <a:lstStyle/>
            <a:p>
              <a:r>
                <a:rPr lang="es-CL" sz="1200" dirty="0"/>
                <a:t>Factores de producción</a:t>
              </a:r>
            </a:p>
          </p:txBody>
        </p:sp>
        <p:sp>
          <p:nvSpPr>
            <p:cNvPr id="24" name="22 CuadroTexto">
              <a:extLst>
                <a:ext uri="{FF2B5EF4-FFF2-40B4-BE49-F238E27FC236}">
                  <a16:creationId xmlns:a16="http://schemas.microsoft.com/office/drawing/2014/main" id="{511BCD10-A72B-48D3-A77B-429A0F51059F}"/>
                </a:ext>
              </a:extLst>
            </p:cNvPr>
            <p:cNvSpPr txBox="1"/>
            <p:nvPr/>
          </p:nvSpPr>
          <p:spPr>
            <a:xfrm>
              <a:off x="2415005" y="2667953"/>
              <a:ext cx="785818" cy="276999"/>
            </a:xfrm>
            <a:prstGeom prst="rect">
              <a:avLst/>
            </a:prstGeom>
            <a:noFill/>
          </p:spPr>
          <p:txBody>
            <a:bodyPr wrap="square" rtlCol="0">
              <a:spAutoFit/>
            </a:bodyPr>
            <a:lstStyle/>
            <a:p>
              <a:r>
                <a:rPr lang="es-CL" sz="1200" dirty="0"/>
                <a:t>Ingresos</a:t>
              </a:r>
            </a:p>
          </p:txBody>
        </p:sp>
        <p:sp>
          <p:nvSpPr>
            <p:cNvPr id="25" name="23 CuadroTexto">
              <a:extLst>
                <a:ext uri="{FF2B5EF4-FFF2-40B4-BE49-F238E27FC236}">
                  <a16:creationId xmlns:a16="http://schemas.microsoft.com/office/drawing/2014/main" id="{832C2116-8EE2-4802-97AD-E46FB66F2CE2}"/>
                </a:ext>
              </a:extLst>
            </p:cNvPr>
            <p:cNvSpPr txBox="1"/>
            <p:nvPr/>
          </p:nvSpPr>
          <p:spPr>
            <a:xfrm>
              <a:off x="5952104" y="2650401"/>
              <a:ext cx="763036" cy="292388"/>
            </a:xfrm>
            <a:prstGeom prst="rect">
              <a:avLst/>
            </a:prstGeom>
            <a:noFill/>
          </p:spPr>
          <p:txBody>
            <a:bodyPr wrap="square" rtlCol="0">
              <a:spAutoFit/>
            </a:bodyPr>
            <a:lstStyle/>
            <a:p>
              <a:r>
                <a:rPr lang="es-CL" sz="1300" dirty="0"/>
                <a:t>Gastos</a:t>
              </a:r>
            </a:p>
          </p:txBody>
        </p:sp>
        <p:sp>
          <p:nvSpPr>
            <p:cNvPr id="26" name="24 CuadroTexto">
              <a:extLst>
                <a:ext uri="{FF2B5EF4-FFF2-40B4-BE49-F238E27FC236}">
                  <a16:creationId xmlns:a16="http://schemas.microsoft.com/office/drawing/2014/main" id="{2E6B60A7-4E2F-416F-B56F-93A3B9A227EA}"/>
                </a:ext>
              </a:extLst>
            </p:cNvPr>
            <p:cNvSpPr txBox="1"/>
            <p:nvPr/>
          </p:nvSpPr>
          <p:spPr>
            <a:xfrm>
              <a:off x="5463044" y="3214686"/>
              <a:ext cx="966344" cy="646331"/>
            </a:xfrm>
            <a:prstGeom prst="rect">
              <a:avLst/>
            </a:prstGeom>
            <a:noFill/>
          </p:spPr>
          <p:txBody>
            <a:bodyPr wrap="square" rtlCol="0">
              <a:spAutoFit/>
            </a:bodyPr>
            <a:lstStyle/>
            <a:p>
              <a:pPr algn="r"/>
              <a:r>
                <a:rPr lang="es-CL" sz="1200" dirty="0"/>
                <a:t>Bienes y servicios comprados</a:t>
              </a:r>
            </a:p>
          </p:txBody>
        </p:sp>
        <p:sp>
          <p:nvSpPr>
            <p:cNvPr id="27" name="25 CuadroTexto">
              <a:extLst>
                <a:ext uri="{FF2B5EF4-FFF2-40B4-BE49-F238E27FC236}">
                  <a16:creationId xmlns:a16="http://schemas.microsoft.com/office/drawing/2014/main" id="{29B99D09-4C92-4DC8-B74E-93788B99C41F}"/>
                </a:ext>
              </a:extLst>
            </p:cNvPr>
            <p:cNvSpPr txBox="1"/>
            <p:nvPr/>
          </p:nvSpPr>
          <p:spPr>
            <a:xfrm>
              <a:off x="2365144" y="3214686"/>
              <a:ext cx="1206724" cy="646331"/>
            </a:xfrm>
            <a:prstGeom prst="rect">
              <a:avLst/>
            </a:prstGeom>
            <a:noFill/>
          </p:spPr>
          <p:txBody>
            <a:bodyPr wrap="square" rtlCol="0">
              <a:spAutoFit/>
            </a:bodyPr>
            <a:lstStyle/>
            <a:p>
              <a:r>
                <a:rPr lang="es-CL" sz="1200" dirty="0"/>
                <a:t>Bienes y servicios vendidos</a:t>
              </a:r>
            </a:p>
          </p:txBody>
        </p:sp>
        <p:cxnSp>
          <p:nvCxnSpPr>
            <p:cNvPr id="28" name="26 Conector recto de flecha">
              <a:extLst>
                <a:ext uri="{FF2B5EF4-FFF2-40B4-BE49-F238E27FC236}">
                  <a16:creationId xmlns:a16="http://schemas.microsoft.com/office/drawing/2014/main" id="{61304B01-1AC9-4956-91EB-D82810687431}"/>
                </a:ext>
              </a:extLst>
            </p:cNvPr>
            <p:cNvCxnSpPr/>
            <p:nvPr/>
          </p:nvCxnSpPr>
          <p:spPr>
            <a:xfrm>
              <a:off x="4908917" y="5538901"/>
              <a:ext cx="330159" cy="1223"/>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27 Conector recto de flecha">
              <a:extLst>
                <a:ext uri="{FF2B5EF4-FFF2-40B4-BE49-F238E27FC236}">
                  <a16:creationId xmlns:a16="http://schemas.microsoft.com/office/drawing/2014/main" id="{3AD2F367-B911-45A7-BC65-C1B2F6DC1A9F}"/>
                </a:ext>
              </a:extLst>
            </p:cNvPr>
            <p:cNvCxnSpPr/>
            <p:nvPr/>
          </p:nvCxnSpPr>
          <p:spPr>
            <a:xfrm>
              <a:off x="2428860" y="5544055"/>
              <a:ext cx="330159" cy="1223"/>
            </a:xfrm>
            <a:prstGeom prst="straightConnector1">
              <a:avLst/>
            </a:pr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cxnSp>
        <p:sp>
          <p:nvSpPr>
            <p:cNvPr id="30" name="31 Rectángulo">
              <a:extLst>
                <a:ext uri="{FF2B5EF4-FFF2-40B4-BE49-F238E27FC236}">
                  <a16:creationId xmlns:a16="http://schemas.microsoft.com/office/drawing/2014/main" id="{C932EA71-CB87-4522-8C43-2AEC5A112540}"/>
                </a:ext>
              </a:extLst>
            </p:cNvPr>
            <p:cNvSpPr/>
            <p:nvPr/>
          </p:nvSpPr>
          <p:spPr>
            <a:xfrm>
              <a:off x="5429256" y="3857628"/>
              <a:ext cx="1470271" cy="42862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CL" b="1" dirty="0"/>
                <a:t>HOGARES</a:t>
              </a:r>
              <a:endParaRPr lang="es-CL" dirty="0"/>
            </a:p>
          </p:txBody>
        </p:sp>
      </p:grpSp>
      <p:sp>
        <p:nvSpPr>
          <p:cNvPr id="31" name="44 CuadroTexto">
            <a:extLst>
              <a:ext uri="{FF2B5EF4-FFF2-40B4-BE49-F238E27FC236}">
                <a16:creationId xmlns:a16="http://schemas.microsoft.com/office/drawing/2014/main" id="{FE3374AA-4F62-46EB-9C0A-250072BFB12E}"/>
              </a:ext>
            </a:extLst>
          </p:cNvPr>
          <p:cNvSpPr txBox="1"/>
          <p:nvPr/>
        </p:nvSpPr>
        <p:spPr>
          <a:xfrm>
            <a:off x="9598589" y="3922481"/>
            <a:ext cx="1071570" cy="646331"/>
          </a:xfrm>
          <a:prstGeom prst="rect">
            <a:avLst/>
          </a:prstGeom>
          <a:noFill/>
        </p:spPr>
        <p:txBody>
          <a:bodyPr wrap="square" rtlCol="0">
            <a:spAutoFit/>
          </a:bodyPr>
          <a:lstStyle/>
          <a:p>
            <a:pPr algn="r"/>
            <a:r>
              <a:rPr lang="es-CL" b="1" dirty="0">
                <a:solidFill>
                  <a:srgbClr val="00B050"/>
                </a:solidFill>
              </a:rPr>
              <a:t>Calor Disipado</a:t>
            </a:r>
          </a:p>
        </p:txBody>
      </p:sp>
      <p:cxnSp>
        <p:nvCxnSpPr>
          <p:cNvPr id="32" name="48 Conector recto">
            <a:extLst>
              <a:ext uri="{FF2B5EF4-FFF2-40B4-BE49-F238E27FC236}">
                <a16:creationId xmlns:a16="http://schemas.microsoft.com/office/drawing/2014/main" id="{3606FF7A-1907-46D6-A693-C8C7FCE8A4F5}"/>
              </a:ext>
            </a:extLst>
          </p:cNvPr>
          <p:cNvCxnSpPr/>
          <p:nvPr/>
        </p:nvCxnSpPr>
        <p:spPr>
          <a:xfrm rot="5400000">
            <a:off x="1144876" y="5449939"/>
            <a:ext cx="1764000" cy="1747"/>
          </a:xfrm>
          <a:prstGeom prst="lin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cxnSp>
      <p:cxnSp>
        <p:nvCxnSpPr>
          <p:cNvPr id="33" name="50 Conector recto">
            <a:extLst>
              <a:ext uri="{FF2B5EF4-FFF2-40B4-BE49-F238E27FC236}">
                <a16:creationId xmlns:a16="http://schemas.microsoft.com/office/drawing/2014/main" id="{7A16923C-5A4F-44BB-8E07-673C44332EC5}"/>
              </a:ext>
            </a:extLst>
          </p:cNvPr>
          <p:cNvCxnSpPr/>
          <p:nvPr/>
        </p:nvCxnSpPr>
        <p:spPr>
          <a:xfrm rot="5400000">
            <a:off x="9503281" y="5449939"/>
            <a:ext cx="1764000" cy="1747"/>
          </a:xfrm>
          <a:prstGeom prst="lin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cxnSp>
      <p:cxnSp>
        <p:nvCxnSpPr>
          <p:cNvPr id="34" name="52 Conector recto">
            <a:extLst>
              <a:ext uri="{FF2B5EF4-FFF2-40B4-BE49-F238E27FC236}">
                <a16:creationId xmlns:a16="http://schemas.microsoft.com/office/drawing/2014/main" id="{2EFE8138-95C9-4342-8E0D-604024BA37B5}"/>
              </a:ext>
            </a:extLst>
          </p:cNvPr>
          <p:cNvCxnSpPr/>
          <p:nvPr/>
        </p:nvCxnSpPr>
        <p:spPr>
          <a:xfrm>
            <a:off x="2026161" y="6354762"/>
            <a:ext cx="8358246" cy="1588"/>
          </a:xfrm>
          <a:prstGeom prst="lin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cxnSp>
      <p:sp>
        <p:nvSpPr>
          <p:cNvPr id="35" name="53 CuadroTexto">
            <a:extLst>
              <a:ext uri="{FF2B5EF4-FFF2-40B4-BE49-F238E27FC236}">
                <a16:creationId xmlns:a16="http://schemas.microsoft.com/office/drawing/2014/main" id="{8AA5F0B1-4A4F-40D0-8964-64BD3EBD7E36}"/>
              </a:ext>
            </a:extLst>
          </p:cNvPr>
          <p:cNvSpPr txBox="1"/>
          <p:nvPr/>
        </p:nvSpPr>
        <p:spPr>
          <a:xfrm>
            <a:off x="2311913" y="4922613"/>
            <a:ext cx="960552" cy="646331"/>
          </a:xfrm>
          <a:prstGeom prst="rect">
            <a:avLst/>
          </a:prstGeom>
          <a:noFill/>
        </p:spPr>
        <p:txBody>
          <a:bodyPr wrap="square" rtlCol="0">
            <a:spAutoFit/>
          </a:bodyPr>
          <a:lstStyle/>
          <a:p>
            <a:pPr algn="ctr"/>
            <a:r>
              <a:rPr lang="es-CL" b="1" dirty="0">
                <a:solidFill>
                  <a:srgbClr val="00B050"/>
                </a:solidFill>
              </a:rPr>
              <a:t>Energía Útil</a:t>
            </a:r>
          </a:p>
        </p:txBody>
      </p:sp>
      <p:cxnSp>
        <p:nvCxnSpPr>
          <p:cNvPr id="36" name="55 Conector recto de flecha">
            <a:extLst>
              <a:ext uri="{FF2B5EF4-FFF2-40B4-BE49-F238E27FC236}">
                <a16:creationId xmlns:a16="http://schemas.microsoft.com/office/drawing/2014/main" id="{86D63409-B09A-4ACF-8FE8-41D323220CA4}"/>
              </a:ext>
            </a:extLst>
          </p:cNvPr>
          <p:cNvCxnSpPr/>
          <p:nvPr/>
        </p:nvCxnSpPr>
        <p:spPr>
          <a:xfrm rot="16200000" flipH="1">
            <a:off x="2169037" y="4640250"/>
            <a:ext cx="428628" cy="142876"/>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37" name="58 Conector recto de flecha">
            <a:extLst>
              <a:ext uri="{FF2B5EF4-FFF2-40B4-BE49-F238E27FC236}">
                <a16:creationId xmlns:a16="http://schemas.microsoft.com/office/drawing/2014/main" id="{CBBD9ECD-148E-4DB0-B3B4-4CEF97422DAC}"/>
              </a:ext>
            </a:extLst>
          </p:cNvPr>
          <p:cNvCxnSpPr/>
          <p:nvPr/>
        </p:nvCxnSpPr>
        <p:spPr>
          <a:xfrm rot="5400000" flipH="1" flipV="1">
            <a:off x="2989780" y="4462449"/>
            <a:ext cx="644530" cy="285752"/>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38" name="61 CuadroTexto">
            <a:extLst>
              <a:ext uri="{FF2B5EF4-FFF2-40B4-BE49-F238E27FC236}">
                <a16:creationId xmlns:a16="http://schemas.microsoft.com/office/drawing/2014/main" id="{94ADBBC5-8717-48F5-8B35-ACF3F5DBF877}"/>
              </a:ext>
            </a:extLst>
          </p:cNvPr>
          <p:cNvSpPr txBox="1"/>
          <p:nvPr/>
        </p:nvSpPr>
        <p:spPr>
          <a:xfrm>
            <a:off x="9066665" y="4912147"/>
            <a:ext cx="1031990" cy="646331"/>
          </a:xfrm>
          <a:prstGeom prst="rect">
            <a:avLst/>
          </a:prstGeom>
          <a:noFill/>
        </p:spPr>
        <p:txBody>
          <a:bodyPr wrap="square" rtlCol="0">
            <a:spAutoFit/>
          </a:bodyPr>
          <a:lstStyle/>
          <a:p>
            <a:pPr algn="ctr"/>
            <a:r>
              <a:rPr lang="es-CL" b="1" dirty="0">
                <a:solidFill>
                  <a:srgbClr val="00B050"/>
                </a:solidFill>
              </a:rPr>
              <a:t>Energía Residual</a:t>
            </a:r>
          </a:p>
        </p:txBody>
      </p:sp>
      <p:cxnSp>
        <p:nvCxnSpPr>
          <p:cNvPr id="39" name="62 Conector recto de flecha">
            <a:extLst>
              <a:ext uri="{FF2B5EF4-FFF2-40B4-BE49-F238E27FC236}">
                <a16:creationId xmlns:a16="http://schemas.microsoft.com/office/drawing/2014/main" id="{6EB4E825-741A-4C71-918B-A1BDD8010CCE}"/>
              </a:ext>
            </a:extLst>
          </p:cNvPr>
          <p:cNvCxnSpPr/>
          <p:nvPr/>
        </p:nvCxnSpPr>
        <p:spPr>
          <a:xfrm rot="5400000">
            <a:off x="9812903" y="4640250"/>
            <a:ext cx="428628" cy="142876"/>
          </a:xfrm>
          <a:prstGeom prst="straightConnector1">
            <a:avLst/>
          </a:prstGeom>
          <a:ln w="31750">
            <a:headEnd type="arrow"/>
            <a:tailEnd type="none"/>
          </a:ln>
        </p:spPr>
        <p:style>
          <a:lnRef idx="1">
            <a:schemeClr val="accent1"/>
          </a:lnRef>
          <a:fillRef idx="0">
            <a:schemeClr val="accent1"/>
          </a:fillRef>
          <a:effectRef idx="0">
            <a:schemeClr val="accent1"/>
          </a:effectRef>
          <a:fontRef idx="minor">
            <a:schemeClr val="tx1"/>
          </a:fontRef>
        </p:style>
      </p:cxnSp>
      <p:cxnSp>
        <p:nvCxnSpPr>
          <p:cNvPr id="40" name="63 Conector recto de flecha">
            <a:extLst>
              <a:ext uri="{FF2B5EF4-FFF2-40B4-BE49-F238E27FC236}">
                <a16:creationId xmlns:a16="http://schemas.microsoft.com/office/drawing/2014/main" id="{939FD871-B4EB-472B-927B-AFC394152B84}"/>
              </a:ext>
            </a:extLst>
          </p:cNvPr>
          <p:cNvCxnSpPr/>
          <p:nvPr/>
        </p:nvCxnSpPr>
        <p:spPr>
          <a:xfrm rot="16200000" flipV="1">
            <a:off x="8847696" y="4462449"/>
            <a:ext cx="644530" cy="285751"/>
          </a:xfrm>
          <a:prstGeom prst="straightConnector1">
            <a:avLst/>
          </a:prstGeom>
          <a:ln w="31750">
            <a:headEnd type="arrow"/>
            <a:tailEnd type="none"/>
          </a:ln>
        </p:spPr>
        <p:style>
          <a:lnRef idx="1">
            <a:schemeClr val="accent1"/>
          </a:lnRef>
          <a:fillRef idx="0">
            <a:schemeClr val="accent1"/>
          </a:fillRef>
          <a:effectRef idx="0">
            <a:schemeClr val="accent1"/>
          </a:effectRef>
          <a:fontRef idx="minor">
            <a:schemeClr val="tx1"/>
          </a:fontRef>
        </p:style>
      </p:cxnSp>
      <p:sp>
        <p:nvSpPr>
          <p:cNvPr id="41" name="67 CuadroTexto">
            <a:extLst>
              <a:ext uri="{FF2B5EF4-FFF2-40B4-BE49-F238E27FC236}">
                <a16:creationId xmlns:a16="http://schemas.microsoft.com/office/drawing/2014/main" id="{9570A513-4A0C-4EEC-87E5-4F83E7A4BD3C}"/>
              </a:ext>
            </a:extLst>
          </p:cNvPr>
          <p:cNvSpPr txBox="1"/>
          <p:nvPr/>
        </p:nvSpPr>
        <p:spPr>
          <a:xfrm>
            <a:off x="2280055" y="2350845"/>
            <a:ext cx="1174866" cy="646331"/>
          </a:xfrm>
          <a:prstGeom prst="rect">
            <a:avLst/>
          </a:prstGeom>
          <a:noFill/>
        </p:spPr>
        <p:txBody>
          <a:bodyPr wrap="square" rtlCol="0">
            <a:spAutoFit/>
          </a:bodyPr>
          <a:lstStyle/>
          <a:p>
            <a:pPr algn="ctr"/>
            <a:r>
              <a:rPr lang="es-CL" b="1" dirty="0">
                <a:solidFill>
                  <a:srgbClr val="00B050"/>
                </a:solidFill>
              </a:rPr>
              <a:t>Materias Primas</a:t>
            </a:r>
          </a:p>
        </p:txBody>
      </p:sp>
      <p:sp>
        <p:nvSpPr>
          <p:cNvPr id="42" name="69 Forma libre">
            <a:extLst>
              <a:ext uri="{FF2B5EF4-FFF2-40B4-BE49-F238E27FC236}">
                <a16:creationId xmlns:a16="http://schemas.microsoft.com/office/drawing/2014/main" id="{B4362429-3FCD-4AE2-805D-C5E024291BC5}"/>
              </a:ext>
            </a:extLst>
          </p:cNvPr>
          <p:cNvSpPr/>
          <p:nvPr/>
        </p:nvSpPr>
        <p:spPr>
          <a:xfrm>
            <a:off x="2818930" y="2954318"/>
            <a:ext cx="609600" cy="997527"/>
          </a:xfrm>
          <a:custGeom>
            <a:avLst/>
            <a:gdLst>
              <a:gd name="connsiteX0" fmla="*/ 0 w 609600"/>
              <a:gd name="connsiteY0" fmla="*/ 0 h 997527"/>
              <a:gd name="connsiteX1" fmla="*/ 180109 w 609600"/>
              <a:gd name="connsiteY1" fmla="*/ 637309 h 997527"/>
              <a:gd name="connsiteX2" fmla="*/ 609600 w 609600"/>
              <a:gd name="connsiteY2" fmla="*/ 997527 h 997527"/>
            </a:gdLst>
            <a:ahLst/>
            <a:cxnLst>
              <a:cxn ang="0">
                <a:pos x="connsiteX0" y="connsiteY0"/>
              </a:cxn>
              <a:cxn ang="0">
                <a:pos x="connsiteX1" y="connsiteY1"/>
              </a:cxn>
              <a:cxn ang="0">
                <a:pos x="connsiteX2" y="connsiteY2"/>
              </a:cxn>
            </a:cxnLst>
            <a:rect l="l" t="t" r="r" b="b"/>
            <a:pathLst>
              <a:path w="609600" h="997527">
                <a:moveTo>
                  <a:pt x="0" y="0"/>
                </a:moveTo>
                <a:cubicBezTo>
                  <a:pt x="39254" y="235527"/>
                  <a:pt x="78509" y="471055"/>
                  <a:pt x="180109" y="637309"/>
                </a:cubicBezTo>
                <a:cubicBezTo>
                  <a:pt x="281709" y="803564"/>
                  <a:pt x="445654" y="900545"/>
                  <a:pt x="609600" y="997527"/>
                </a:cubicBezTo>
              </a:path>
            </a:pathLst>
          </a:custGeom>
          <a:ln w="31750">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43" name="70 CuadroTexto">
            <a:extLst>
              <a:ext uri="{FF2B5EF4-FFF2-40B4-BE49-F238E27FC236}">
                <a16:creationId xmlns:a16="http://schemas.microsoft.com/office/drawing/2014/main" id="{B17802F7-6A1A-429C-8985-075431304A35}"/>
              </a:ext>
            </a:extLst>
          </p:cNvPr>
          <p:cNvSpPr txBox="1"/>
          <p:nvPr/>
        </p:nvSpPr>
        <p:spPr>
          <a:xfrm>
            <a:off x="7384011" y="1782730"/>
            <a:ext cx="1174866" cy="369332"/>
          </a:xfrm>
          <a:prstGeom prst="rect">
            <a:avLst/>
          </a:prstGeom>
          <a:noFill/>
        </p:spPr>
        <p:txBody>
          <a:bodyPr wrap="square" rtlCol="0">
            <a:spAutoFit/>
          </a:bodyPr>
          <a:lstStyle/>
          <a:p>
            <a:pPr algn="ctr"/>
            <a:r>
              <a:rPr lang="es-CL" b="1" dirty="0">
                <a:solidFill>
                  <a:srgbClr val="00B050"/>
                </a:solidFill>
              </a:rPr>
              <a:t>Reciclaje</a:t>
            </a:r>
          </a:p>
        </p:txBody>
      </p:sp>
      <p:sp>
        <p:nvSpPr>
          <p:cNvPr id="44" name="71 Forma libre">
            <a:extLst>
              <a:ext uri="{FF2B5EF4-FFF2-40B4-BE49-F238E27FC236}">
                <a16:creationId xmlns:a16="http://schemas.microsoft.com/office/drawing/2014/main" id="{0BD4FBF6-D1E1-4E3D-94DD-8844DD4164B3}"/>
              </a:ext>
            </a:extLst>
          </p:cNvPr>
          <p:cNvSpPr/>
          <p:nvPr/>
        </p:nvSpPr>
        <p:spPr>
          <a:xfrm>
            <a:off x="8527003" y="2067627"/>
            <a:ext cx="914400" cy="1911927"/>
          </a:xfrm>
          <a:custGeom>
            <a:avLst/>
            <a:gdLst>
              <a:gd name="connsiteX0" fmla="*/ 471055 w 914400"/>
              <a:gd name="connsiteY0" fmla="*/ 1911927 h 1911927"/>
              <a:gd name="connsiteX1" fmla="*/ 762000 w 914400"/>
              <a:gd name="connsiteY1" fmla="*/ 1482436 h 1911927"/>
              <a:gd name="connsiteX2" fmla="*/ 886691 w 914400"/>
              <a:gd name="connsiteY2" fmla="*/ 692727 h 1911927"/>
              <a:gd name="connsiteX3" fmla="*/ 595745 w 914400"/>
              <a:gd name="connsiteY3" fmla="*/ 277091 h 1911927"/>
              <a:gd name="connsiteX4" fmla="*/ 0 w 914400"/>
              <a:gd name="connsiteY4" fmla="*/ 0 h 19119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 h="1911927">
                <a:moveTo>
                  <a:pt x="471055" y="1911927"/>
                </a:moveTo>
                <a:cubicBezTo>
                  <a:pt x="581891" y="1798781"/>
                  <a:pt x="692727" y="1685636"/>
                  <a:pt x="762000" y="1482436"/>
                </a:cubicBezTo>
                <a:cubicBezTo>
                  <a:pt x="831273" y="1279236"/>
                  <a:pt x="914400" y="893618"/>
                  <a:pt x="886691" y="692727"/>
                </a:cubicBezTo>
                <a:cubicBezTo>
                  <a:pt x="858982" y="491836"/>
                  <a:pt x="743527" y="392546"/>
                  <a:pt x="595745" y="277091"/>
                </a:cubicBezTo>
                <a:cubicBezTo>
                  <a:pt x="447963" y="161636"/>
                  <a:pt x="223981" y="80818"/>
                  <a:pt x="0" y="0"/>
                </a:cubicBezTo>
              </a:path>
            </a:pathLst>
          </a:custGeom>
          <a:ln w="31750">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45" name="72 Forma libre">
            <a:extLst>
              <a:ext uri="{FF2B5EF4-FFF2-40B4-BE49-F238E27FC236}">
                <a16:creationId xmlns:a16="http://schemas.microsoft.com/office/drawing/2014/main" id="{EAA82F79-FFBB-429A-A055-33738077AEC2}"/>
              </a:ext>
            </a:extLst>
          </p:cNvPr>
          <p:cNvSpPr/>
          <p:nvPr/>
        </p:nvSpPr>
        <p:spPr>
          <a:xfrm>
            <a:off x="9025767" y="2317009"/>
            <a:ext cx="1052945" cy="1717964"/>
          </a:xfrm>
          <a:custGeom>
            <a:avLst/>
            <a:gdLst>
              <a:gd name="connsiteX0" fmla="*/ 0 w 1052945"/>
              <a:gd name="connsiteY0" fmla="*/ 1717964 h 1717964"/>
              <a:gd name="connsiteX1" fmla="*/ 762000 w 1052945"/>
              <a:gd name="connsiteY1" fmla="*/ 1136073 h 1717964"/>
              <a:gd name="connsiteX2" fmla="*/ 1052945 w 1052945"/>
              <a:gd name="connsiteY2" fmla="*/ 0 h 1717964"/>
            </a:gdLst>
            <a:ahLst/>
            <a:cxnLst>
              <a:cxn ang="0">
                <a:pos x="connsiteX0" y="connsiteY0"/>
              </a:cxn>
              <a:cxn ang="0">
                <a:pos x="connsiteX1" y="connsiteY1"/>
              </a:cxn>
              <a:cxn ang="0">
                <a:pos x="connsiteX2" y="connsiteY2"/>
              </a:cxn>
            </a:cxnLst>
            <a:rect l="l" t="t" r="r" b="b"/>
            <a:pathLst>
              <a:path w="1052945" h="1717964">
                <a:moveTo>
                  <a:pt x="0" y="1717964"/>
                </a:moveTo>
                <a:cubicBezTo>
                  <a:pt x="293254" y="1570182"/>
                  <a:pt x="586509" y="1422400"/>
                  <a:pt x="762000" y="1136073"/>
                </a:cubicBezTo>
                <a:cubicBezTo>
                  <a:pt x="937491" y="849746"/>
                  <a:pt x="995218" y="424873"/>
                  <a:pt x="1052945" y="0"/>
                </a:cubicBezTo>
              </a:path>
            </a:pathLst>
          </a:custGeom>
          <a:ln w="31750">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46" name="73 CuadroTexto">
            <a:extLst>
              <a:ext uri="{FF2B5EF4-FFF2-40B4-BE49-F238E27FC236}">
                <a16:creationId xmlns:a16="http://schemas.microsoft.com/office/drawing/2014/main" id="{AF0958B5-E2DC-4D30-BFB5-74F171616644}"/>
              </a:ext>
            </a:extLst>
          </p:cNvPr>
          <p:cNvSpPr txBox="1"/>
          <p:nvPr/>
        </p:nvSpPr>
        <p:spPr>
          <a:xfrm>
            <a:off x="9098523" y="1711292"/>
            <a:ext cx="1214446" cy="646331"/>
          </a:xfrm>
          <a:prstGeom prst="rect">
            <a:avLst/>
          </a:prstGeom>
          <a:noFill/>
        </p:spPr>
        <p:txBody>
          <a:bodyPr wrap="square" rtlCol="0">
            <a:spAutoFit/>
          </a:bodyPr>
          <a:lstStyle/>
          <a:p>
            <a:pPr algn="r"/>
            <a:r>
              <a:rPr lang="es-CL" b="1" dirty="0">
                <a:solidFill>
                  <a:srgbClr val="00B050"/>
                </a:solidFill>
              </a:rPr>
              <a:t>Residuos Materiales</a:t>
            </a:r>
          </a:p>
        </p:txBody>
      </p:sp>
      <p:cxnSp>
        <p:nvCxnSpPr>
          <p:cNvPr id="47" name="74 Conector recto">
            <a:extLst>
              <a:ext uri="{FF2B5EF4-FFF2-40B4-BE49-F238E27FC236}">
                <a16:creationId xmlns:a16="http://schemas.microsoft.com/office/drawing/2014/main" id="{89B6A0A8-C8B7-4C39-8ED9-67F6D42EDEBD}"/>
              </a:ext>
            </a:extLst>
          </p:cNvPr>
          <p:cNvCxnSpPr/>
          <p:nvPr/>
        </p:nvCxnSpPr>
        <p:spPr>
          <a:xfrm>
            <a:off x="2026161" y="1638266"/>
            <a:ext cx="8358246" cy="1588"/>
          </a:xfrm>
          <a:prstGeom prst="lin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cxnSp>
      <p:cxnSp>
        <p:nvCxnSpPr>
          <p:cNvPr id="48" name="75 Conector recto">
            <a:extLst>
              <a:ext uri="{FF2B5EF4-FFF2-40B4-BE49-F238E27FC236}">
                <a16:creationId xmlns:a16="http://schemas.microsoft.com/office/drawing/2014/main" id="{6AD38E40-B696-41F6-84ED-EF74B05FE53F}"/>
              </a:ext>
            </a:extLst>
          </p:cNvPr>
          <p:cNvCxnSpPr/>
          <p:nvPr/>
        </p:nvCxnSpPr>
        <p:spPr>
          <a:xfrm rot="5400000">
            <a:off x="929035" y="2750836"/>
            <a:ext cx="2196000" cy="1747"/>
          </a:xfrm>
          <a:prstGeom prst="lin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cxnSp>
      <p:cxnSp>
        <p:nvCxnSpPr>
          <p:cNvPr id="49" name="76 Conector recto">
            <a:extLst>
              <a:ext uri="{FF2B5EF4-FFF2-40B4-BE49-F238E27FC236}">
                <a16:creationId xmlns:a16="http://schemas.microsoft.com/office/drawing/2014/main" id="{7D1F03F6-C1B0-420B-8FFE-05D13B967B8E}"/>
              </a:ext>
            </a:extLst>
          </p:cNvPr>
          <p:cNvCxnSpPr/>
          <p:nvPr/>
        </p:nvCxnSpPr>
        <p:spPr>
          <a:xfrm rot="5400000">
            <a:off x="9285533" y="2736981"/>
            <a:ext cx="2196000" cy="1747"/>
          </a:xfrm>
          <a:prstGeom prst="lin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cxnSp>
    </p:spTree>
    <p:extLst>
      <p:ext uri="{BB962C8B-B14F-4D97-AF65-F5344CB8AC3E}">
        <p14:creationId xmlns:p14="http://schemas.microsoft.com/office/powerpoint/2010/main" val="753359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L" sz="3400" dirty="0"/>
              <a:t>Frontera de Posibilidades de Producción (FPP)</a:t>
            </a:r>
          </a:p>
        </p:txBody>
      </p:sp>
      <p:sp>
        <p:nvSpPr>
          <p:cNvPr id="3" name="2 Marcador de contenido"/>
          <p:cNvSpPr>
            <a:spLocks noGrp="1"/>
          </p:cNvSpPr>
          <p:nvPr>
            <p:ph idx="1"/>
          </p:nvPr>
        </p:nvSpPr>
        <p:spPr/>
        <p:txBody>
          <a:bodyPr>
            <a:normAutofit/>
          </a:bodyPr>
          <a:lstStyle/>
          <a:p>
            <a:pPr algn="just"/>
            <a:r>
              <a:rPr lang="es-CL" dirty="0"/>
              <a:t>La </a:t>
            </a:r>
            <a:r>
              <a:rPr lang="es-CL" b="1" dirty="0"/>
              <a:t>FPP </a:t>
            </a:r>
            <a:r>
              <a:rPr lang="es-CL" dirty="0"/>
              <a:t>es una representación gráfica que muestra las diversas combinaciones de productos que puede producir la Economía dados los factores productivos y la tecnología de producción existentes.</a:t>
            </a:r>
          </a:p>
          <a:p>
            <a:pPr algn="just"/>
            <a:endParaRPr lang="es-CL" dirty="0"/>
          </a:p>
          <a:p>
            <a:pPr algn="just"/>
            <a:endParaRPr lang="es-CL" dirty="0"/>
          </a:p>
          <a:p>
            <a:pPr algn="just"/>
            <a:endParaRPr lang="es-CL" dirty="0"/>
          </a:p>
          <a:p>
            <a:pPr algn="just"/>
            <a:endParaRPr lang="es-CL" dirty="0"/>
          </a:p>
          <a:p>
            <a:pPr algn="just"/>
            <a:r>
              <a:rPr lang="es-CL" dirty="0"/>
              <a:t>.</a:t>
            </a:r>
          </a:p>
        </p:txBody>
      </p:sp>
      <p:sp>
        <p:nvSpPr>
          <p:cNvPr id="4" name="3 Marcador de número de diapositiva"/>
          <p:cNvSpPr>
            <a:spLocks noGrp="1"/>
          </p:cNvSpPr>
          <p:nvPr>
            <p:ph type="sldNum" sz="quarter" idx="12"/>
          </p:nvPr>
        </p:nvSpPr>
        <p:spPr/>
        <p:txBody>
          <a:bodyPr/>
          <a:lstStyle/>
          <a:p>
            <a:fld id="{E5AF13BF-99AF-4603-AF85-A71E03691828}" type="slidenum">
              <a:rPr lang="es-CL" smtClean="0"/>
              <a:pPr/>
              <a:t>12</a:t>
            </a:fld>
            <a:endParaRPr lang="es-CL"/>
          </a:p>
        </p:txBody>
      </p:sp>
      <p:grpSp>
        <p:nvGrpSpPr>
          <p:cNvPr id="5" name="77 Grupo"/>
          <p:cNvGrpSpPr>
            <a:grpSpLocks/>
          </p:cNvGrpSpPr>
          <p:nvPr/>
        </p:nvGrpSpPr>
        <p:grpSpPr bwMode="auto">
          <a:xfrm>
            <a:off x="3238480" y="3643314"/>
            <a:ext cx="6172222" cy="3058486"/>
            <a:chOff x="1042988" y="3213100"/>
            <a:chExt cx="6570053" cy="3603836"/>
          </a:xfrm>
        </p:grpSpPr>
        <p:sp>
          <p:nvSpPr>
            <p:cNvPr id="6" name="30728 Conector recto"/>
            <p:cNvSpPr>
              <a:spLocks noChangeShapeType="1"/>
            </p:cNvSpPr>
            <p:nvPr/>
          </p:nvSpPr>
          <p:spPr bwMode="auto">
            <a:xfrm flipV="1">
              <a:off x="1979613" y="3213100"/>
              <a:ext cx="0" cy="3168650"/>
            </a:xfrm>
            <a:prstGeom prst="line">
              <a:avLst/>
            </a:prstGeom>
            <a:noFill/>
            <a:ln w="9525">
              <a:solidFill>
                <a:schemeClr val="tx1"/>
              </a:solidFill>
              <a:round/>
              <a:headEnd/>
              <a:tailEnd type="triangle" w="med" len="med"/>
            </a:ln>
          </p:spPr>
          <p:txBody>
            <a:bodyPr/>
            <a:lstStyle/>
            <a:p>
              <a:endParaRPr lang="es-CL"/>
            </a:p>
          </p:txBody>
        </p:sp>
        <p:sp>
          <p:nvSpPr>
            <p:cNvPr id="7" name="30729 Conector recto"/>
            <p:cNvSpPr>
              <a:spLocks noChangeShapeType="1"/>
            </p:cNvSpPr>
            <p:nvPr/>
          </p:nvSpPr>
          <p:spPr bwMode="auto">
            <a:xfrm>
              <a:off x="1979613" y="6381750"/>
              <a:ext cx="4824412" cy="0"/>
            </a:xfrm>
            <a:prstGeom prst="line">
              <a:avLst/>
            </a:prstGeom>
            <a:noFill/>
            <a:ln w="9525">
              <a:solidFill>
                <a:schemeClr val="tx1"/>
              </a:solidFill>
              <a:round/>
              <a:headEnd/>
              <a:tailEnd type="triangle" w="med" len="med"/>
            </a:ln>
          </p:spPr>
          <p:txBody>
            <a:bodyPr/>
            <a:lstStyle/>
            <a:p>
              <a:endParaRPr lang="es-CL"/>
            </a:p>
          </p:txBody>
        </p:sp>
        <p:sp>
          <p:nvSpPr>
            <p:cNvPr id="8" name="30730 CuadroTexto"/>
            <p:cNvSpPr txBox="1">
              <a:spLocks noChangeArrowheads="1"/>
            </p:cNvSpPr>
            <p:nvPr/>
          </p:nvSpPr>
          <p:spPr bwMode="auto">
            <a:xfrm>
              <a:off x="6372224" y="6381750"/>
              <a:ext cx="1240817" cy="435186"/>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dirty="0">
                  <a:latin typeface="Century Gothic" pitchFamily="34" charset="0"/>
                </a:rPr>
                <a:t>bien A</a:t>
              </a:r>
              <a:endParaRPr lang="es-CL" altLang="es-ES_tradnl" dirty="0">
                <a:latin typeface="Century Gothic" pitchFamily="34" charset="0"/>
              </a:endParaRPr>
            </a:p>
          </p:txBody>
        </p:sp>
        <p:sp>
          <p:nvSpPr>
            <p:cNvPr id="9" name="30731 CuadroTexto"/>
            <p:cNvSpPr txBox="1">
              <a:spLocks noChangeArrowheads="1"/>
            </p:cNvSpPr>
            <p:nvPr/>
          </p:nvSpPr>
          <p:spPr bwMode="auto">
            <a:xfrm>
              <a:off x="1042988" y="3213100"/>
              <a:ext cx="936625" cy="435187"/>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bien B</a:t>
              </a:r>
              <a:endParaRPr lang="es-CL" altLang="es-ES_tradnl">
                <a:latin typeface="Century Gothic" pitchFamily="34" charset="0"/>
              </a:endParaRPr>
            </a:p>
          </p:txBody>
        </p:sp>
        <p:sp>
          <p:nvSpPr>
            <p:cNvPr id="10" name="30732 Forma"/>
            <p:cNvSpPr>
              <a:spLocks/>
            </p:cNvSpPr>
            <p:nvPr/>
          </p:nvSpPr>
          <p:spPr bwMode="auto">
            <a:xfrm>
              <a:off x="1979613" y="3644900"/>
              <a:ext cx="3600450" cy="273685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0000"/>
              </a:solidFill>
              <a:round/>
              <a:headEnd/>
              <a:tailEnd/>
            </a:ln>
          </p:spPr>
          <p:txBody>
            <a:bodyPr wrap="none" anchor="ctr"/>
            <a:lstStyle/>
            <a:p>
              <a:endParaRPr lang="es-CL"/>
            </a:p>
          </p:txBody>
        </p:sp>
        <p:sp>
          <p:nvSpPr>
            <p:cNvPr id="11" name="30733 CuadroTexto"/>
            <p:cNvSpPr txBox="1">
              <a:spLocks noChangeArrowheads="1"/>
            </p:cNvSpPr>
            <p:nvPr/>
          </p:nvSpPr>
          <p:spPr bwMode="auto">
            <a:xfrm>
              <a:off x="5580063" y="6015038"/>
              <a:ext cx="936625" cy="435187"/>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FPP</a:t>
              </a:r>
              <a:endParaRPr lang="es-CL" altLang="es-ES_tradnl">
                <a:latin typeface="Century Gothic" pitchFamily="34" charset="0"/>
              </a:endParaRPr>
            </a:p>
          </p:txBody>
        </p:sp>
        <p:sp>
          <p:nvSpPr>
            <p:cNvPr id="12" name="30734 Conector recto"/>
            <p:cNvSpPr>
              <a:spLocks noChangeShapeType="1"/>
            </p:cNvSpPr>
            <p:nvPr/>
          </p:nvSpPr>
          <p:spPr bwMode="auto">
            <a:xfrm>
              <a:off x="3563938" y="3933825"/>
              <a:ext cx="0" cy="2447925"/>
            </a:xfrm>
            <a:prstGeom prst="line">
              <a:avLst/>
            </a:prstGeom>
            <a:noFill/>
            <a:ln w="25400">
              <a:solidFill>
                <a:srgbClr val="800080"/>
              </a:solidFill>
              <a:prstDash val="lgDash"/>
              <a:round/>
              <a:headEnd/>
              <a:tailEnd/>
            </a:ln>
          </p:spPr>
          <p:txBody>
            <a:bodyPr/>
            <a:lstStyle/>
            <a:p>
              <a:endParaRPr lang="es-CL"/>
            </a:p>
          </p:txBody>
        </p:sp>
        <p:sp>
          <p:nvSpPr>
            <p:cNvPr id="13" name="30735 Conector recto"/>
            <p:cNvSpPr>
              <a:spLocks noChangeShapeType="1"/>
            </p:cNvSpPr>
            <p:nvPr/>
          </p:nvSpPr>
          <p:spPr bwMode="auto">
            <a:xfrm flipH="1">
              <a:off x="1979613" y="3933825"/>
              <a:ext cx="1584325" cy="0"/>
            </a:xfrm>
            <a:prstGeom prst="line">
              <a:avLst/>
            </a:prstGeom>
            <a:noFill/>
            <a:ln w="25400">
              <a:solidFill>
                <a:srgbClr val="800080"/>
              </a:solidFill>
              <a:prstDash val="lgDash"/>
              <a:round/>
              <a:headEnd/>
              <a:tailEnd/>
            </a:ln>
          </p:spPr>
          <p:txBody>
            <a:bodyPr/>
            <a:lstStyle/>
            <a:p>
              <a:endParaRPr lang="es-CL"/>
            </a:p>
          </p:txBody>
        </p:sp>
        <p:sp>
          <p:nvSpPr>
            <p:cNvPr id="14" name="30736 Conector recto"/>
            <p:cNvSpPr>
              <a:spLocks noChangeShapeType="1"/>
            </p:cNvSpPr>
            <p:nvPr/>
          </p:nvSpPr>
          <p:spPr bwMode="auto">
            <a:xfrm>
              <a:off x="4643438" y="4581525"/>
              <a:ext cx="0" cy="1800225"/>
            </a:xfrm>
            <a:prstGeom prst="line">
              <a:avLst/>
            </a:prstGeom>
            <a:noFill/>
            <a:ln w="25400">
              <a:solidFill>
                <a:srgbClr val="800080"/>
              </a:solidFill>
              <a:prstDash val="lgDash"/>
              <a:round/>
              <a:headEnd/>
              <a:tailEnd/>
            </a:ln>
          </p:spPr>
          <p:txBody>
            <a:bodyPr/>
            <a:lstStyle/>
            <a:p>
              <a:endParaRPr lang="es-CL"/>
            </a:p>
          </p:txBody>
        </p:sp>
        <p:sp>
          <p:nvSpPr>
            <p:cNvPr id="15" name="30737 Conector recto"/>
            <p:cNvSpPr>
              <a:spLocks noChangeShapeType="1"/>
            </p:cNvSpPr>
            <p:nvPr/>
          </p:nvSpPr>
          <p:spPr bwMode="auto">
            <a:xfrm flipH="1">
              <a:off x="1979613" y="4581525"/>
              <a:ext cx="2663825" cy="0"/>
            </a:xfrm>
            <a:prstGeom prst="line">
              <a:avLst/>
            </a:prstGeom>
            <a:noFill/>
            <a:ln w="25400">
              <a:solidFill>
                <a:srgbClr val="800080"/>
              </a:solidFill>
              <a:prstDash val="lgDash"/>
              <a:round/>
              <a:headEnd/>
              <a:tailEnd/>
            </a:ln>
          </p:spPr>
          <p:txBody>
            <a:bodyPr/>
            <a:lstStyle/>
            <a:p>
              <a:endParaRPr lang="es-CL"/>
            </a:p>
          </p:txBody>
        </p:sp>
        <p:sp>
          <p:nvSpPr>
            <p:cNvPr id="16" name="30738 Conector recto"/>
            <p:cNvSpPr>
              <a:spLocks noChangeShapeType="1"/>
            </p:cNvSpPr>
            <p:nvPr/>
          </p:nvSpPr>
          <p:spPr bwMode="auto">
            <a:xfrm>
              <a:off x="3132138" y="5229225"/>
              <a:ext cx="0" cy="1152525"/>
            </a:xfrm>
            <a:prstGeom prst="line">
              <a:avLst/>
            </a:prstGeom>
            <a:noFill/>
            <a:ln w="25400">
              <a:solidFill>
                <a:srgbClr val="800080"/>
              </a:solidFill>
              <a:prstDash val="lgDash"/>
              <a:round/>
              <a:headEnd/>
              <a:tailEnd/>
            </a:ln>
          </p:spPr>
          <p:txBody>
            <a:bodyPr/>
            <a:lstStyle/>
            <a:p>
              <a:endParaRPr lang="es-CL"/>
            </a:p>
          </p:txBody>
        </p:sp>
        <p:sp>
          <p:nvSpPr>
            <p:cNvPr id="17" name="30739 Conector recto"/>
            <p:cNvSpPr>
              <a:spLocks noChangeShapeType="1"/>
            </p:cNvSpPr>
            <p:nvPr/>
          </p:nvSpPr>
          <p:spPr bwMode="auto">
            <a:xfrm flipH="1">
              <a:off x="1979613" y="5229225"/>
              <a:ext cx="1152525" cy="0"/>
            </a:xfrm>
            <a:prstGeom prst="line">
              <a:avLst/>
            </a:prstGeom>
            <a:noFill/>
            <a:ln w="25400">
              <a:solidFill>
                <a:srgbClr val="800080"/>
              </a:solidFill>
              <a:prstDash val="lgDash"/>
              <a:round/>
              <a:headEnd/>
              <a:tailEnd/>
            </a:ln>
          </p:spPr>
          <p:txBody>
            <a:bodyPr/>
            <a:lstStyle/>
            <a:p>
              <a:endParaRPr lang="es-CL"/>
            </a:p>
          </p:txBody>
        </p:sp>
        <p:sp>
          <p:nvSpPr>
            <p:cNvPr id="18" name="30740 CuadroTexto"/>
            <p:cNvSpPr txBox="1">
              <a:spLocks noChangeArrowheads="1"/>
            </p:cNvSpPr>
            <p:nvPr/>
          </p:nvSpPr>
          <p:spPr bwMode="auto">
            <a:xfrm>
              <a:off x="2916238" y="6375400"/>
              <a:ext cx="2303462" cy="435187"/>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A</a:t>
              </a:r>
              <a:r>
                <a:rPr lang="es-ES_tradnl" altLang="es-ES_tradnl" baseline="-25000">
                  <a:latin typeface="Century Gothic" pitchFamily="34" charset="0"/>
                </a:rPr>
                <a:t>1</a:t>
              </a:r>
              <a:r>
                <a:rPr lang="es-ES_tradnl" altLang="es-ES_tradnl">
                  <a:latin typeface="Century Gothic" pitchFamily="34" charset="0"/>
                </a:rPr>
                <a:t>    A</a:t>
              </a:r>
              <a:r>
                <a:rPr lang="es-ES_tradnl" altLang="es-ES_tradnl" baseline="-25000">
                  <a:latin typeface="Century Gothic" pitchFamily="34" charset="0"/>
                </a:rPr>
                <a:t>2</a:t>
              </a:r>
              <a:r>
                <a:rPr lang="es-ES_tradnl" altLang="es-ES_tradnl">
                  <a:latin typeface="Century Gothic" pitchFamily="34" charset="0"/>
                </a:rPr>
                <a:t>            A</a:t>
              </a:r>
              <a:r>
                <a:rPr lang="es-ES_tradnl" altLang="es-ES_tradnl" baseline="-25000">
                  <a:latin typeface="Century Gothic" pitchFamily="34" charset="0"/>
                </a:rPr>
                <a:t>3</a:t>
              </a:r>
              <a:endParaRPr lang="es-CL" altLang="es-ES_tradnl" baseline="-25000">
                <a:latin typeface="Century Gothic" pitchFamily="34" charset="0"/>
              </a:endParaRPr>
            </a:p>
          </p:txBody>
        </p:sp>
        <p:sp>
          <p:nvSpPr>
            <p:cNvPr id="19" name="30741 CuadroTexto"/>
            <p:cNvSpPr txBox="1">
              <a:spLocks noChangeArrowheads="1"/>
            </p:cNvSpPr>
            <p:nvPr/>
          </p:nvSpPr>
          <p:spPr bwMode="auto">
            <a:xfrm>
              <a:off x="1619250" y="5013325"/>
              <a:ext cx="431800" cy="435187"/>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B</a:t>
              </a:r>
              <a:r>
                <a:rPr lang="es-ES_tradnl" altLang="es-ES_tradnl" baseline="-25000">
                  <a:latin typeface="Century Gothic" pitchFamily="34" charset="0"/>
                </a:rPr>
                <a:t>1</a:t>
              </a:r>
              <a:endParaRPr lang="es-CL" altLang="es-ES_tradnl" baseline="-25000">
                <a:latin typeface="Century Gothic" pitchFamily="34" charset="0"/>
              </a:endParaRPr>
            </a:p>
          </p:txBody>
        </p:sp>
        <p:sp>
          <p:nvSpPr>
            <p:cNvPr id="20" name="30742 CuadroTexto"/>
            <p:cNvSpPr txBox="1">
              <a:spLocks noChangeArrowheads="1"/>
            </p:cNvSpPr>
            <p:nvPr/>
          </p:nvSpPr>
          <p:spPr bwMode="auto">
            <a:xfrm>
              <a:off x="1619250" y="4357688"/>
              <a:ext cx="431800" cy="435187"/>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B</a:t>
              </a:r>
              <a:r>
                <a:rPr lang="es-ES_tradnl" altLang="es-ES_tradnl" baseline="-25000">
                  <a:latin typeface="Century Gothic" pitchFamily="34" charset="0"/>
                </a:rPr>
                <a:t>2</a:t>
              </a:r>
              <a:endParaRPr lang="es-CL" altLang="es-ES_tradnl" baseline="-25000">
                <a:latin typeface="Century Gothic" pitchFamily="34" charset="0"/>
              </a:endParaRPr>
            </a:p>
          </p:txBody>
        </p:sp>
        <p:sp>
          <p:nvSpPr>
            <p:cNvPr id="21" name="30743 CuadroTexto"/>
            <p:cNvSpPr txBox="1">
              <a:spLocks noChangeArrowheads="1"/>
            </p:cNvSpPr>
            <p:nvPr/>
          </p:nvSpPr>
          <p:spPr bwMode="auto">
            <a:xfrm>
              <a:off x="1619250" y="3716338"/>
              <a:ext cx="431800" cy="435187"/>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B</a:t>
              </a:r>
              <a:r>
                <a:rPr lang="es-ES_tradnl" altLang="es-ES_tradnl" baseline="-25000">
                  <a:latin typeface="Century Gothic" pitchFamily="34" charset="0"/>
                </a:rPr>
                <a:t>3</a:t>
              </a:r>
              <a:endParaRPr lang="es-CL" altLang="es-ES_tradnl" baseline="-25000">
                <a:latin typeface="Century Gothic" pitchFamily="34" charset="0"/>
              </a:endParaRPr>
            </a:p>
          </p:txBody>
        </p:sp>
        <p:sp>
          <p:nvSpPr>
            <p:cNvPr id="22" name="30744 Elipse"/>
            <p:cNvSpPr>
              <a:spLocks noChangeArrowheads="1"/>
            </p:cNvSpPr>
            <p:nvPr/>
          </p:nvSpPr>
          <p:spPr bwMode="auto">
            <a:xfrm>
              <a:off x="3059113" y="5157788"/>
              <a:ext cx="144462" cy="142875"/>
            </a:xfrm>
            <a:prstGeom prst="ellipse">
              <a:avLst/>
            </a:prstGeom>
            <a:solidFill>
              <a:schemeClr val="tx1"/>
            </a:solidFill>
            <a:ln w="9525">
              <a:solidFill>
                <a:schemeClr val="tx1"/>
              </a:solidFill>
              <a:round/>
              <a:headEnd/>
              <a:tailEnd/>
            </a:ln>
          </p:spPr>
          <p:txBody>
            <a:bodyPr wrap="none" anchor="ctr"/>
            <a:lstStyle/>
            <a:p>
              <a:pPr eaLnBrk="1" hangingPunct="1"/>
              <a:endParaRPr lang="es-ES" altLang="es-ES_tradnl">
                <a:solidFill>
                  <a:srgbClr val="000000"/>
                </a:solidFill>
              </a:endParaRPr>
            </a:p>
          </p:txBody>
        </p:sp>
        <p:sp>
          <p:nvSpPr>
            <p:cNvPr id="23" name="30745 Elipse"/>
            <p:cNvSpPr>
              <a:spLocks noChangeArrowheads="1"/>
            </p:cNvSpPr>
            <p:nvPr/>
          </p:nvSpPr>
          <p:spPr bwMode="auto">
            <a:xfrm>
              <a:off x="3490913" y="3860800"/>
              <a:ext cx="144462" cy="142875"/>
            </a:xfrm>
            <a:prstGeom prst="ellipse">
              <a:avLst/>
            </a:prstGeom>
            <a:solidFill>
              <a:schemeClr val="tx1"/>
            </a:solidFill>
            <a:ln w="9525">
              <a:solidFill>
                <a:schemeClr val="tx1"/>
              </a:solidFill>
              <a:round/>
              <a:headEnd/>
              <a:tailEnd/>
            </a:ln>
          </p:spPr>
          <p:txBody>
            <a:bodyPr wrap="none" anchor="ctr"/>
            <a:lstStyle/>
            <a:p>
              <a:pPr eaLnBrk="1" hangingPunct="1"/>
              <a:endParaRPr lang="es-ES" altLang="es-ES_tradnl">
                <a:solidFill>
                  <a:srgbClr val="000000"/>
                </a:solidFill>
              </a:endParaRPr>
            </a:p>
          </p:txBody>
        </p:sp>
        <p:sp>
          <p:nvSpPr>
            <p:cNvPr id="24" name="30746 Elipse"/>
            <p:cNvSpPr>
              <a:spLocks noChangeArrowheads="1"/>
            </p:cNvSpPr>
            <p:nvPr/>
          </p:nvSpPr>
          <p:spPr bwMode="auto">
            <a:xfrm>
              <a:off x="4572000" y="4510088"/>
              <a:ext cx="144463" cy="142875"/>
            </a:xfrm>
            <a:prstGeom prst="ellipse">
              <a:avLst/>
            </a:prstGeom>
            <a:solidFill>
              <a:schemeClr val="tx1"/>
            </a:solidFill>
            <a:ln w="9525">
              <a:solidFill>
                <a:schemeClr val="tx1"/>
              </a:solidFill>
              <a:round/>
              <a:headEnd/>
              <a:tailEnd/>
            </a:ln>
          </p:spPr>
          <p:txBody>
            <a:bodyPr wrap="none" anchor="ctr"/>
            <a:lstStyle/>
            <a:p>
              <a:pPr eaLnBrk="1" hangingPunct="1"/>
              <a:endParaRPr lang="es-ES" altLang="es-ES_tradnl">
                <a:solidFill>
                  <a:srgbClr val="000000"/>
                </a:solidFill>
              </a:endParaRPr>
            </a:p>
          </p:txBody>
        </p:sp>
        <p:sp>
          <p:nvSpPr>
            <p:cNvPr id="25" name="30747 Elipse"/>
            <p:cNvSpPr>
              <a:spLocks noChangeArrowheads="1"/>
            </p:cNvSpPr>
            <p:nvPr/>
          </p:nvSpPr>
          <p:spPr bwMode="auto">
            <a:xfrm>
              <a:off x="5075238" y="3789363"/>
              <a:ext cx="144462" cy="142875"/>
            </a:xfrm>
            <a:prstGeom prst="ellipse">
              <a:avLst/>
            </a:prstGeom>
            <a:solidFill>
              <a:schemeClr val="tx1"/>
            </a:solidFill>
            <a:ln w="9525">
              <a:solidFill>
                <a:schemeClr val="tx1"/>
              </a:solidFill>
              <a:round/>
              <a:headEnd/>
              <a:tailEnd/>
            </a:ln>
          </p:spPr>
          <p:txBody>
            <a:bodyPr wrap="none" anchor="ctr"/>
            <a:lstStyle/>
            <a:p>
              <a:pPr eaLnBrk="1" hangingPunct="1"/>
              <a:endParaRPr lang="es-ES" altLang="es-ES_tradnl">
                <a:solidFill>
                  <a:srgbClr val="000000"/>
                </a:solidFill>
              </a:endParaRPr>
            </a:p>
          </p:txBody>
        </p:sp>
        <p:sp>
          <p:nvSpPr>
            <p:cNvPr id="26" name="30748 CuadroTexto"/>
            <p:cNvSpPr txBox="1">
              <a:spLocks noChangeArrowheads="1"/>
            </p:cNvSpPr>
            <p:nvPr/>
          </p:nvSpPr>
          <p:spPr bwMode="auto">
            <a:xfrm>
              <a:off x="4500563" y="4149725"/>
              <a:ext cx="360362" cy="435187"/>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A</a:t>
              </a:r>
              <a:endParaRPr lang="es-CL" altLang="es-ES_tradnl">
                <a:latin typeface="Century Gothic" pitchFamily="34" charset="0"/>
              </a:endParaRPr>
            </a:p>
          </p:txBody>
        </p:sp>
        <p:sp>
          <p:nvSpPr>
            <p:cNvPr id="27" name="30749 CuadroTexto"/>
            <p:cNvSpPr txBox="1">
              <a:spLocks noChangeArrowheads="1"/>
            </p:cNvSpPr>
            <p:nvPr/>
          </p:nvSpPr>
          <p:spPr bwMode="auto">
            <a:xfrm>
              <a:off x="2987675" y="4797425"/>
              <a:ext cx="360363" cy="435187"/>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B</a:t>
              </a:r>
              <a:endParaRPr lang="es-CL" altLang="es-ES_tradnl">
                <a:latin typeface="Century Gothic" pitchFamily="34" charset="0"/>
              </a:endParaRPr>
            </a:p>
          </p:txBody>
        </p:sp>
        <p:sp>
          <p:nvSpPr>
            <p:cNvPr id="28" name="30750 CuadroTexto"/>
            <p:cNvSpPr txBox="1">
              <a:spLocks noChangeArrowheads="1"/>
            </p:cNvSpPr>
            <p:nvPr/>
          </p:nvSpPr>
          <p:spPr bwMode="auto">
            <a:xfrm>
              <a:off x="3492500" y="3494089"/>
              <a:ext cx="360363" cy="435187"/>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C</a:t>
              </a:r>
              <a:endParaRPr lang="es-CL" altLang="es-ES_tradnl">
                <a:latin typeface="Century Gothic" pitchFamily="34" charset="0"/>
              </a:endParaRPr>
            </a:p>
          </p:txBody>
        </p:sp>
        <p:sp>
          <p:nvSpPr>
            <p:cNvPr id="29" name="30751 CuadroTexto"/>
            <p:cNvSpPr txBox="1">
              <a:spLocks noChangeArrowheads="1"/>
            </p:cNvSpPr>
            <p:nvPr/>
          </p:nvSpPr>
          <p:spPr bwMode="auto">
            <a:xfrm>
              <a:off x="5003800" y="3422650"/>
              <a:ext cx="360363" cy="435187"/>
            </a:xfrm>
            <a:prstGeom prst="rect">
              <a:avLst/>
            </a:prstGeom>
            <a:noFill/>
            <a:ln w="9525">
              <a:noFill/>
              <a:miter lim="800000"/>
              <a:headEnd/>
              <a:tailEnd/>
            </a:ln>
          </p:spPr>
          <p:txBody>
            <a:bodyPr>
              <a:spAutoFit/>
            </a:bodyPr>
            <a:lstStyle/>
            <a:p>
              <a:pPr eaLnBrk="1" hangingPunct="1">
                <a:spcBef>
                  <a:spcPct val="50000"/>
                </a:spcBef>
              </a:pPr>
              <a:r>
                <a:rPr lang="es-ES_tradnl" altLang="es-ES_tradnl">
                  <a:latin typeface="Century Gothic" pitchFamily="34" charset="0"/>
                </a:rPr>
                <a:t>D</a:t>
              </a:r>
              <a:endParaRPr lang="es-CL" altLang="es-ES_tradnl">
                <a:latin typeface="Century Gothic" pitchFamily="34" charset="0"/>
              </a:endParaRPr>
            </a:p>
          </p:txBody>
        </p:sp>
      </p:grpSp>
      <p:sp>
        <p:nvSpPr>
          <p:cNvPr id="30" name="29 Rectángulo"/>
          <p:cNvSpPr/>
          <p:nvPr/>
        </p:nvSpPr>
        <p:spPr>
          <a:xfrm>
            <a:off x="1952596" y="5357826"/>
            <a:ext cx="71438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31" name="Line 32"/>
          <p:cNvSpPr>
            <a:spLocks noChangeShapeType="1"/>
          </p:cNvSpPr>
          <p:nvPr/>
        </p:nvSpPr>
        <p:spPr bwMode="auto">
          <a:xfrm flipV="1">
            <a:off x="7248526" y="3927480"/>
            <a:ext cx="1368425" cy="215900"/>
          </a:xfrm>
          <a:prstGeom prst="line">
            <a:avLst/>
          </a:prstGeom>
          <a:noFill/>
          <a:ln w="31750">
            <a:solidFill>
              <a:srgbClr val="00B050"/>
            </a:solidFill>
            <a:round/>
            <a:headEnd/>
            <a:tailEnd type="triangle" w="med" len="med"/>
          </a:ln>
        </p:spPr>
        <p:txBody>
          <a:bodyPr/>
          <a:lstStyle/>
          <a:p>
            <a:endParaRPr lang="es-CL"/>
          </a:p>
        </p:txBody>
      </p:sp>
      <p:sp>
        <p:nvSpPr>
          <p:cNvPr id="32" name="Text Box 33"/>
          <p:cNvSpPr txBox="1">
            <a:spLocks noChangeArrowheads="1"/>
          </p:cNvSpPr>
          <p:nvPr/>
        </p:nvSpPr>
        <p:spPr bwMode="auto">
          <a:xfrm>
            <a:off x="8688389" y="3705230"/>
            <a:ext cx="1584325" cy="336550"/>
          </a:xfrm>
          <a:prstGeom prst="rect">
            <a:avLst/>
          </a:prstGeom>
          <a:noFill/>
          <a:ln w="9525">
            <a:noFill/>
            <a:miter lim="800000"/>
            <a:headEnd/>
            <a:tailEnd/>
          </a:ln>
        </p:spPr>
        <p:txBody>
          <a:bodyPr>
            <a:spAutoFit/>
          </a:bodyPr>
          <a:lstStyle/>
          <a:p>
            <a:pPr eaLnBrk="1" hangingPunct="1">
              <a:spcBef>
                <a:spcPct val="50000"/>
              </a:spcBef>
            </a:pPr>
            <a:r>
              <a:rPr lang="es-ES" altLang="es-ES_tradnl" sz="1600">
                <a:latin typeface="Century Gothic" pitchFamily="34" charset="0"/>
              </a:rPr>
              <a:t>inalcanzable</a:t>
            </a:r>
          </a:p>
        </p:txBody>
      </p:sp>
      <p:sp>
        <p:nvSpPr>
          <p:cNvPr id="33" name="Line 30"/>
          <p:cNvSpPr>
            <a:spLocks noChangeShapeType="1"/>
          </p:cNvSpPr>
          <p:nvPr/>
        </p:nvSpPr>
        <p:spPr bwMode="auto">
          <a:xfrm flipH="1">
            <a:off x="3676624" y="5441972"/>
            <a:ext cx="1439862" cy="1009650"/>
          </a:xfrm>
          <a:prstGeom prst="line">
            <a:avLst/>
          </a:prstGeom>
          <a:noFill/>
          <a:ln w="31750">
            <a:solidFill>
              <a:srgbClr val="00B050"/>
            </a:solidFill>
            <a:round/>
            <a:headEnd/>
            <a:tailEnd type="triangle" w="med" len="med"/>
          </a:ln>
        </p:spPr>
        <p:txBody>
          <a:bodyPr/>
          <a:lstStyle/>
          <a:p>
            <a:endParaRPr lang="es-CL"/>
          </a:p>
        </p:txBody>
      </p:sp>
      <p:sp>
        <p:nvSpPr>
          <p:cNvPr id="34" name="Text Box 31"/>
          <p:cNvSpPr txBox="1">
            <a:spLocks noChangeArrowheads="1"/>
          </p:cNvSpPr>
          <p:nvPr/>
        </p:nvSpPr>
        <p:spPr bwMode="auto">
          <a:xfrm>
            <a:off x="2381224" y="6307160"/>
            <a:ext cx="1439862" cy="336550"/>
          </a:xfrm>
          <a:prstGeom prst="rect">
            <a:avLst/>
          </a:prstGeom>
          <a:noFill/>
          <a:ln w="9525">
            <a:noFill/>
            <a:miter lim="800000"/>
            <a:headEnd/>
            <a:tailEnd/>
          </a:ln>
        </p:spPr>
        <p:txBody>
          <a:bodyPr>
            <a:spAutoFit/>
          </a:bodyPr>
          <a:lstStyle/>
          <a:p>
            <a:pPr eaLnBrk="1" hangingPunct="1">
              <a:spcBef>
                <a:spcPct val="50000"/>
              </a:spcBef>
            </a:pPr>
            <a:r>
              <a:rPr lang="es-ES" altLang="es-ES_tradnl" sz="1600">
                <a:latin typeface="Century Gothic" pitchFamily="34" charset="0"/>
              </a:rPr>
              <a:t>ineficiente</a:t>
            </a:r>
          </a:p>
        </p:txBody>
      </p:sp>
      <p:sp>
        <p:nvSpPr>
          <p:cNvPr id="35" name="Text Box 37"/>
          <p:cNvSpPr txBox="1">
            <a:spLocks noChangeArrowheads="1"/>
          </p:cNvSpPr>
          <p:nvPr/>
        </p:nvSpPr>
        <p:spPr bwMode="auto">
          <a:xfrm>
            <a:off x="7654948" y="4500570"/>
            <a:ext cx="1584325" cy="336550"/>
          </a:xfrm>
          <a:prstGeom prst="rect">
            <a:avLst/>
          </a:prstGeom>
          <a:noFill/>
          <a:ln w="9525">
            <a:noFill/>
            <a:miter lim="800000"/>
            <a:headEnd/>
            <a:tailEnd/>
          </a:ln>
        </p:spPr>
        <p:txBody>
          <a:bodyPr>
            <a:spAutoFit/>
          </a:bodyPr>
          <a:lstStyle/>
          <a:p>
            <a:pPr eaLnBrk="1" hangingPunct="1">
              <a:spcBef>
                <a:spcPct val="50000"/>
              </a:spcBef>
            </a:pPr>
            <a:r>
              <a:rPr lang="es-ES" altLang="es-ES_tradnl" sz="1600" dirty="0">
                <a:latin typeface="Century Gothic" pitchFamily="34" charset="0"/>
              </a:rPr>
              <a:t>realizable</a:t>
            </a:r>
          </a:p>
        </p:txBody>
      </p:sp>
      <p:sp>
        <p:nvSpPr>
          <p:cNvPr id="36" name="Line 32"/>
          <p:cNvSpPr>
            <a:spLocks noChangeShapeType="1"/>
          </p:cNvSpPr>
          <p:nvPr/>
        </p:nvSpPr>
        <p:spPr bwMode="auto">
          <a:xfrm flipV="1">
            <a:off x="6810381" y="4742189"/>
            <a:ext cx="857256" cy="45719"/>
          </a:xfrm>
          <a:prstGeom prst="line">
            <a:avLst/>
          </a:prstGeom>
          <a:noFill/>
          <a:ln w="31750">
            <a:solidFill>
              <a:srgbClr val="00B050"/>
            </a:solidFill>
            <a:round/>
            <a:headEnd/>
            <a:tailEnd type="triangle" w="med" len="med"/>
          </a:ln>
        </p:spPr>
        <p:txBody>
          <a:bodyPr/>
          <a:lstStyle/>
          <a:p>
            <a:endParaRPr lang="es-CL"/>
          </a:p>
        </p:txBody>
      </p:sp>
      <p:sp>
        <p:nvSpPr>
          <p:cNvPr id="37" name="Line 32"/>
          <p:cNvSpPr>
            <a:spLocks noChangeShapeType="1"/>
          </p:cNvSpPr>
          <p:nvPr/>
        </p:nvSpPr>
        <p:spPr bwMode="auto">
          <a:xfrm>
            <a:off x="5810248" y="4216404"/>
            <a:ext cx="1785950" cy="427042"/>
          </a:xfrm>
          <a:prstGeom prst="line">
            <a:avLst/>
          </a:prstGeom>
          <a:noFill/>
          <a:ln w="31750">
            <a:solidFill>
              <a:srgbClr val="00B050"/>
            </a:solidFill>
            <a:round/>
            <a:headEnd/>
            <a:tailEnd type="triangle" w="med" len="med"/>
          </a:ln>
        </p:spPr>
        <p:txBody>
          <a:bodyPr/>
          <a:lstStyle/>
          <a:p>
            <a:endParaRPr lang="es-CL"/>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p:bldP spid="33" grpId="0" animBg="1"/>
      <p:bldP spid="34" grpId="0"/>
      <p:bldP spid="35" grpId="0"/>
      <p:bldP spid="36" grpId="0" animBg="1"/>
      <p:bldP spid="3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L" sz="3400" dirty="0"/>
              <a:t>Frontera de Posibilidades de Producción (FPP)</a:t>
            </a:r>
          </a:p>
        </p:txBody>
      </p:sp>
      <p:sp>
        <p:nvSpPr>
          <p:cNvPr id="4" name="3 Marcador de número de diapositiva"/>
          <p:cNvSpPr>
            <a:spLocks noGrp="1"/>
          </p:cNvSpPr>
          <p:nvPr>
            <p:ph type="sldNum" sz="quarter" idx="12"/>
          </p:nvPr>
        </p:nvSpPr>
        <p:spPr>
          <a:xfrm>
            <a:off x="5631009" y="5239205"/>
            <a:ext cx="2743200" cy="365125"/>
          </a:xfrm>
        </p:spPr>
        <p:txBody>
          <a:bodyPr/>
          <a:lstStyle/>
          <a:p>
            <a:fld id="{E5AF13BF-99AF-4603-AF85-A71E03691828}" type="slidenum">
              <a:rPr lang="es-CL" smtClean="0"/>
              <a:pPr/>
              <a:t>13</a:t>
            </a:fld>
            <a:endParaRPr lang="es-CL"/>
          </a:p>
        </p:txBody>
      </p:sp>
      <p:sp>
        <p:nvSpPr>
          <p:cNvPr id="39" name="30737 Conector recto"/>
          <p:cNvSpPr>
            <a:spLocks noChangeShapeType="1"/>
          </p:cNvSpPr>
          <p:nvPr/>
        </p:nvSpPr>
        <p:spPr bwMode="auto">
          <a:xfrm flipH="1">
            <a:off x="984233" y="4211187"/>
            <a:ext cx="2952000" cy="0"/>
          </a:xfrm>
          <a:prstGeom prst="line">
            <a:avLst/>
          </a:prstGeom>
          <a:noFill/>
          <a:ln w="25400">
            <a:solidFill>
              <a:schemeClr val="bg1">
                <a:lumMod val="50000"/>
              </a:schemeClr>
            </a:solidFill>
            <a:prstDash val="dash"/>
            <a:round/>
            <a:headEnd/>
            <a:tailEnd/>
          </a:ln>
        </p:spPr>
        <p:txBody>
          <a:bodyPr/>
          <a:lstStyle/>
          <a:p>
            <a:endParaRPr lang="es-CL"/>
          </a:p>
        </p:txBody>
      </p:sp>
      <p:sp>
        <p:nvSpPr>
          <p:cNvPr id="40" name="30736 Conector recto"/>
          <p:cNvSpPr>
            <a:spLocks noChangeShapeType="1"/>
          </p:cNvSpPr>
          <p:nvPr/>
        </p:nvSpPr>
        <p:spPr bwMode="auto">
          <a:xfrm>
            <a:off x="3956920" y="4238897"/>
            <a:ext cx="0" cy="647700"/>
          </a:xfrm>
          <a:prstGeom prst="line">
            <a:avLst/>
          </a:prstGeom>
          <a:noFill/>
          <a:ln w="25400">
            <a:solidFill>
              <a:schemeClr val="bg1">
                <a:lumMod val="50000"/>
              </a:schemeClr>
            </a:solidFill>
            <a:prstDash val="dash"/>
            <a:round/>
            <a:headEnd/>
            <a:tailEnd/>
          </a:ln>
        </p:spPr>
        <p:txBody>
          <a:bodyPr/>
          <a:lstStyle/>
          <a:p>
            <a:endParaRPr lang="es-CL"/>
          </a:p>
        </p:txBody>
      </p:sp>
      <p:sp>
        <p:nvSpPr>
          <p:cNvPr id="42" name="30728 Conector recto"/>
          <p:cNvSpPr>
            <a:spLocks noChangeShapeType="1"/>
          </p:cNvSpPr>
          <p:nvPr/>
        </p:nvSpPr>
        <p:spPr bwMode="auto">
          <a:xfrm flipV="1">
            <a:off x="954519" y="2153340"/>
            <a:ext cx="15860" cy="2760684"/>
          </a:xfrm>
          <a:prstGeom prst="line">
            <a:avLst/>
          </a:prstGeom>
          <a:noFill/>
          <a:ln w="9525">
            <a:solidFill>
              <a:schemeClr val="tx1"/>
            </a:solidFill>
            <a:round/>
            <a:headEnd/>
            <a:tailEnd type="triangle" w="med" len="med"/>
          </a:ln>
        </p:spPr>
        <p:txBody>
          <a:bodyPr/>
          <a:lstStyle/>
          <a:p>
            <a:endParaRPr lang="es-CL"/>
          </a:p>
        </p:txBody>
      </p:sp>
      <p:sp>
        <p:nvSpPr>
          <p:cNvPr id="43" name="30729 Conector recto"/>
          <p:cNvSpPr>
            <a:spLocks noChangeShapeType="1"/>
          </p:cNvSpPr>
          <p:nvPr/>
        </p:nvSpPr>
        <p:spPr bwMode="auto">
          <a:xfrm>
            <a:off x="973570" y="4914024"/>
            <a:ext cx="3940175" cy="0"/>
          </a:xfrm>
          <a:prstGeom prst="line">
            <a:avLst/>
          </a:prstGeom>
          <a:noFill/>
          <a:ln w="9525">
            <a:solidFill>
              <a:schemeClr val="tx1"/>
            </a:solidFill>
            <a:round/>
            <a:headEnd/>
            <a:tailEnd type="triangle" w="med" len="med"/>
          </a:ln>
        </p:spPr>
        <p:txBody>
          <a:bodyPr/>
          <a:lstStyle/>
          <a:p>
            <a:endParaRPr lang="es-CL"/>
          </a:p>
        </p:txBody>
      </p:sp>
      <p:sp>
        <p:nvSpPr>
          <p:cNvPr id="44" name="30730 CuadroTexto"/>
          <p:cNvSpPr txBox="1">
            <a:spLocks noChangeArrowheads="1"/>
          </p:cNvSpPr>
          <p:nvPr/>
        </p:nvSpPr>
        <p:spPr bwMode="auto">
          <a:xfrm>
            <a:off x="1624710" y="5289934"/>
            <a:ext cx="1959002" cy="553998"/>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sz="1500" i="1" dirty="0">
                <a:latin typeface="Times New Roman" pitchFamily="18" charset="0"/>
                <a:cs typeface="Times New Roman" pitchFamily="18" charset="0"/>
              </a:rPr>
              <a:t>Electrodomésticos </a:t>
            </a:r>
            <a:r>
              <a:rPr lang="es-ES_tradnl" altLang="es-ES_tradnl" sz="1500" dirty="0">
                <a:latin typeface="Times New Roman" pitchFamily="18" charset="0"/>
                <a:cs typeface="Times New Roman" pitchFamily="18" charset="0"/>
              </a:rPr>
              <a:t>(</a:t>
            </a:r>
            <a:r>
              <a:rPr lang="es-ES_tradnl" altLang="es-ES_tradnl" sz="1500" i="1" dirty="0">
                <a:latin typeface="Times New Roman" pitchFamily="18" charset="0"/>
                <a:cs typeface="Times New Roman" pitchFamily="18" charset="0"/>
              </a:rPr>
              <a:t>x</a:t>
            </a:r>
            <a:r>
              <a:rPr lang="es-ES_tradnl" altLang="es-ES_tradnl" sz="1500" dirty="0">
                <a:latin typeface="Times New Roman" pitchFamily="18" charset="0"/>
                <a:cs typeface="Times New Roman" pitchFamily="18" charset="0"/>
              </a:rPr>
              <a:t>)</a:t>
            </a:r>
            <a:r>
              <a:rPr lang="es-ES_tradnl" altLang="es-ES_tradnl" sz="1500" i="1" dirty="0">
                <a:latin typeface="Times New Roman" pitchFamily="18" charset="0"/>
                <a:cs typeface="Times New Roman" pitchFamily="18" charset="0"/>
              </a:rPr>
              <a:t> unidades</a:t>
            </a:r>
            <a:endParaRPr lang="es-CL" altLang="es-ES_tradnl" sz="1500" i="1" dirty="0">
              <a:latin typeface="Times New Roman" pitchFamily="18" charset="0"/>
              <a:cs typeface="Times New Roman" pitchFamily="18" charset="0"/>
            </a:endParaRPr>
          </a:p>
        </p:txBody>
      </p:sp>
      <p:sp>
        <p:nvSpPr>
          <p:cNvPr id="45" name="30731 CuadroTexto"/>
          <p:cNvSpPr txBox="1">
            <a:spLocks noChangeArrowheads="1"/>
          </p:cNvSpPr>
          <p:nvPr/>
        </p:nvSpPr>
        <p:spPr bwMode="auto">
          <a:xfrm>
            <a:off x="199008" y="1690688"/>
            <a:ext cx="1779582" cy="323165"/>
          </a:xfrm>
          <a:prstGeom prst="rect">
            <a:avLst/>
          </a:prstGeom>
          <a:noFill/>
          <a:ln w="9525">
            <a:noFill/>
            <a:miter lim="800000"/>
            <a:headEnd/>
            <a:tailEnd/>
          </a:ln>
        </p:spPr>
        <p:txBody>
          <a:bodyPr wrap="square">
            <a:spAutoFit/>
          </a:bodyPr>
          <a:lstStyle/>
          <a:p>
            <a:pPr algn="r" eaLnBrk="1" hangingPunct="1">
              <a:spcBef>
                <a:spcPct val="50000"/>
              </a:spcBef>
            </a:pPr>
            <a:r>
              <a:rPr lang="es-ES_tradnl" altLang="es-ES_tradnl" sz="1500" i="1" dirty="0">
                <a:latin typeface="Times New Roman" pitchFamily="18" charset="0"/>
                <a:cs typeface="Times New Roman" pitchFamily="18" charset="0"/>
              </a:rPr>
              <a:t>Cobre </a:t>
            </a:r>
            <a:r>
              <a:rPr lang="es-ES_tradnl" altLang="es-ES_tradnl" sz="1500" dirty="0">
                <a:latin typeface="Times New Roman" pitchFamily="18" charset="0"/>
                <a:cs typeface="Times New Roman" pitchFamily="18" charset="0"/>
              </a:rPr>
              <a:t>(</a:t>
            </a:r>
            <a:r>
              <a:rPr lang="es-ES_tradnl" altLang="es-ES_tradnl" sz="1500" i="1" dirty="0">
                <a:latin typeface="Times New Roman" pitchFamily="18" charset="0"/>
                <a:cs typeface="Times New Roman" pitchFamily="18" charset="0"/>
              </a:rPr>
              <a:t>y</a:t>
            </a:r>
            <a:r>
              <a:rPr lang="es-ES_tradnl" altLang="es-ES_tradnl" sz="1500" dirty="0">
                <a:latin typeface="Times New Roman" pitchFamily="18" charset="0"/>
                <a:cs typeface="Times New Roman" pitchFamily="18" charset="0"/>
              </a:rPr>
              <a:t>)</a:t>
            </a:r>
            <a:r>
              <a:rPr lang="es-ES_tradnl" altLang="es-ES_tradnl" sz="1500" i="1" dirty="0">
                <a:latin typeface="Times New Roman" pitchFamily="18" charset="0"/>
                <a:cs typeface="Times New Roman" pitchFamily="18" charset="0"/>
              </a:rPr>
              <a:t> </a:t>
            </a:r>
            <a:r>
              <a:rPr lang="es-ES_tradnl" altLang="es-ES_tradnl" sz="1500" i="1" dirty="0" err="1">
                <a:latin typeface="Times New Roman" pitchFamily="18" charset="0"/>
                <a:cs typeface="Times New Roman" pitchFamily="18" charset="0"/>
              </a:rPr>
              <a:t>tonaladas</a:t>
            </a:r>
            <a:endParaRPr lang="es-ES_tradnl" altLang="es-ES_tradnl" sz="1500" i="1" dirty="0">
              <a:latin typeface="Times New Roman" pitchFamily="18" charset="0"/>
              <a:cs typeface="Times New Roman" pitchFamily="18" charset="0"/>
            </a:endParaRPr>
          </a:p>
        </p:txBody>
      </p:sp>
      <p:sp>
        <p:nvSpPr>
          <p:cNvPr id="46" name="30732 Forma"/>
          <p:cNvSpPr>
            <a:spLocks/>
          </p:cNvSpPr>
          <p:nvPr/>
        </p:nvSpPr>
        <p:spPr bwMode="auto">
          <a:xfrm>
            <a:off x="948891" y="2653407"/>
            <a:ext cx="3164760" cy="2260618"/>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0000"/>
            </a:solidFill>
            <a:round/>
            <a:headEnd/>
            <a:tailEnd/>
          </a:ln>
        </p:spPr>
        <p:txBody>
          <a:bodyPr wrap="none" anchor="ctr"/>
          <a:lstStyle/>
          <a:p>
            <a:endParaRPr lang="es-CL"/>
          </a:p>
        </p:txBody>
      </p:sp>
      <p:sp>
        <p:nvSpPr>
          <p:cNvPr id="47" name="30734 Conector recto"/>
          <p:cNvSpPr>
            <a:spLocks noChangeShapeType="1"/>
          </p:cNvSpPr>
          <p:nvPr/>
        </p:nvSpPr>
        <p:spPr bwMode="auto">
          <a:xfrm>
            <a:off x="2657181" y="3024450"/>
            <a:ext cx="0" cy="1872000"/>
          </a:xfrm>
          <a:prstGeom prst="line">
            <a:avLst/>
          </a:prstGeom>
          <a:noFill/>
          <a:ln w="25400">
            <a:solidFill>
              <a:schemeClr val="bg1">
                <a:lumMod val="50000"/>
              </a:schemeClr>
            </a:solidFill>
            <a:prstDash val="dash"/>
            <a:round/>
            <a:headEnd/>
            <a:tailEnd/>
          </a:ln>
        </p:spPr>
        <p:txBody>
          <a:bodyPr/>
          <a:lstStyle/>
          <a:p>
            <a:endParaRPr lang="es-CL"/>
          </a:p>
        </p:txBody>
      </p:sp>
      <p:sp>
        <p:nvSpPr>
          <p:cNvPr id="48" name="30735 Conector recto"/>
          <p:cNvSpPr>
            <a:spLocks noChangeShapeType="1"/>
          </p:cNvSpPr>
          <p:nvPr/>
        </p:nvSpPr>
        <p:spPr bwMode="auto">
          <a:xfrm flipH="1">
            <a:off x="983815" y="3010596"/>
            <a:ext cx="1620000" cy="0"/>
          </a:xfrm>
          <a:prstGeom prst="line">
            <a:avLst/>
          </a:prstGeom>
          <a:noFill/>
          <a:ln w="25400">
            <a:solidFill>
              <a:schemeClr val="bg1">
                <a:lumMod val="50000"/>
              </a:schemeClr>
            </a:solidFill>
            <a:prstDash val="dash"/>
            <a:round/>
            <a:headEnd/>
            <a:tailEnd/>
          </a:ln>
        </p:spPr>
        <p:txBody>
          <a:bodyPr/>
          <a:lstStyle/>
          <a:p>
            <a:endParaRPr lang="es-CL"/>
          </a:p>
        </p:txBody>
      </p:sp>
      <p:sp>
        <p:nvSpPr>
          <p:cNvPr id="49" name="30736 Conector recto"/>
          <p:cNvSpPr>
            <a:spLocks noChangeShapeType="1"/>
          </p:cNvSpPr>
          <p:nvPr/>
        </p:nvSpPr>
        <p:spPr bwMode="auto">
          <a:xfrm>
            <a:off x="3583712" y="3653539"/>
            <a:ext cx="0" cy="1271587"/>
          </a:xfrm>
          <a:prstGeom prst="line">
            <a:avLst/>
          </a:prstGeom>
          <a:noFill/>
          <a:ln w="25400">
            <a:solidFill>
              <a:schemeClr val="bg1">
                <a:lumMod val="50000"/>
              </a:schemeClr>
            </a:solidFill>
            <a:prstDash val="dash"/>
            <a:round/>
            <a:headEnd/>
            <a:tailEnd/>
          </a:ln>
        </p:spPr>
        <p:txBody>
          <a:bodyPr/>
          <a:lstStyle/>
          <a:p>
            <a:endParaRPr lang="es-CL"/>
          </a:p>
        </p:txBody>
      </p:sp>
      <p:sp>
        <p:nvSpPr>
          <p:cNvPr id="50" name="30737 Conector recto"/>
          <p:cNvSpPr>
            <a:spLocks noChangeShapeType="1"/>
          </p:cNvSpPr>
          <p:nvPr/>
        </p:nvSpPr>
        <p:spPr bwMode="auto">
          <a:xfrm flipH="1">
            <a:off x="954519" y="3621502"/>
            <a:ext cx="2556000" cy="0"/>
          </a:xfrm>
          <a:prstGeom prst="line">
            <a:avLst/>
          </a:prstGeom>
          <a:noFill/>
          <a:ln w="25400">
            <a:solidFill>
              <a:schemeClr val="bg1">
                <a:lumMod val="50000"/>
              </a:schemeClr>
            </a:solidFill>
            <a:prstDash val="dash"/>
            <a:round/>
            <a:headEnd/>
            <a:tailEnd/>
          </a:ln>
        </p:spPr>
        <p:txBody>
          <a:bodyPr/>
          <a:lstStyle/>
          <a:p>
            <a:endParaRPr lang="es-CL"/>
          </a:p>
        </p:txBody>
      </p:sp>
      <p:sp>
        <p:nvSpPr>
          <p:cNvPr id="53" name="30743 CuadroTexto"/>
          <p:cNvSpPr txBox="1">
            <a:spLocks noChangeArrowheads="1"/>
          </p:cNvSpPr>
          <p:nvPr/>
        </p:nvSpPr>
        <p:spPr bwMode="auto">
          <a:xfrm>
            <a:off x="514042" y="2867721"/>
            <a:ext cx="428627" cy="323165"/>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sz="1500" dirty="0">
                <a:latin typeface="Century Gothic" pitchFamily="34" charset="0"/>
              </a:rPr>
              <a:t>90</a:t>
            </a:r>
            <a:endParaRPr lang="es-CL" altLang="es-ES_tradnl" sz="1500" baseline="-25000" dirty="0">
              <a:latin typeface="Century Gothic" pitchFamily="34" charset="0"/>
            </a:endParaRPr>
          </a:p>
        </p:txBody>
      </p:sp>
      <p:sp>
        <p:nvSpPr>
          <p:cNvPr id="54" name="30745 Elipse"/>
          <p:cNvSpPr>
            <a:spLocks noChangeArrowheads="1"/>
          </p:cNvSpPr>
          <p:nvPr/>
        </p:nvSpPr>
        <p:spPr bwMode="auto">
          <a:xfrm>
            <a:off x="2579109" y="2952724"/>
            <a:ext cx="117475" cy="101600"/>
          </a:xfrm>
          <a:prstGeom prst="ellipse">
            <a:avLst/>
          </a:prstGeom>
          <a:solidFill>
            <a:schemeClr val="tx1"/>
          </a:solidFill>
          <a:ln w="9525">
            <a:solidFill>
              <a:schemeClr val="tx1"/>
            </a:solidFill>
            <a:round/>
            <a:headEnd/>
            <a:tailEnd/>
          </a:ln>
        </p:spPr>
        <p:txBody>
          <a:bodyPr wrap="none" anchor="ctr"/>
          <a:lstStyle/>
          <a:p>
            <a:pPr eaLnBrk="1" hangingPunct="1"/>
            <a:endParaRPr lang="es-ES" altLang="es-ES_tradnl">
              <a:solidFill>
                <a:srgbClr val="000000"/>
              </a:solidFill>
            </a:endParaRPr>
          </a:p>
        </p:txBody>
      </p:sp>
      <p:sp>
        <p:nvSpPr>
          <p:cNvPr id="55" name="30746 Elipse"/>
          <p:cNvSpPr>
            <a:spLocks noChangeArrowheads="1"/>
          </p:cNvSpPr>
          <p:nvPr/>
        </p:nvSpPr>
        <p:spPr bwMode="auto">
          <a:xfrm>
            <a:off x="3509966" y="3572297"/>
            <a:ext cx="117475" cy="100012"/>
          </a:xfrm>
          <a:prstGeom prst="ellipse">
            <a:avLst/>
          </a:prstGeom>
          <a:solidFill>
            <a:schemeClr val="tx1"/>
          </a:solidFill>
          <a:ln w="9525">
            <a:solidFill>
              <a:schemeClr val="tx1"/>
            </a:solidFill>
            <a:round/>
            <a:headEnd/>
            <a:tailEnd/>
          </a:ln>
        </p:spPr>
        <p:txBody>
          <a:bodyPr wrap="none" anchor="ctr"/>
          <a:lstStyle/>
          <a:p>
            <a:pPr eaLnBrk="1" hangingPunct="1"/>
            <a:endParaRPr lang="es-ES" altLang="es-ES_tradnl">
              <a:solidFill>
                <a:srgbClr val="000000"/>
              </a:solidFill>
            </a:endParaRPr>
          </a:p>
        </p:txBody>
      </p:sp>
      <p:sp>
        <p:nvSpPr>
          <p:cNvPr id="56" name="30747 Elipse"/>
          <p:cNvSpPr>
            <a:spLocks noChangeArrowheads="1"/>
          </p:cNvSpPr>
          <p:nvPr/>
        </p:nvSpPr>
        <p:spPr bwMode="auto">
          <a:xfrm>
            <a:off x="3894722" y="4146972"/>
            <a:ext cx="117475" cy="101600"/>
          </a:xfrm>
          <a:prstGeom prst="ellipse">
            <a:avLst/>
          </a:prstGeom>
          <a:solidFill>
            <a:schemeClr val="tx1"/>
          </a:solidFill>
          <a:ln w="9525">
            <a:solidFill>
              <a:schemeClr val="tx1"/>
            </a:solidFill>
            <a:round/>
            <a:headEnd/>
            <a:tailEnd/>
          </a:ln>
        </p:spPr>
        <p:txBody>
          <a:bodyPr wrap="none" anchor="ctr"/>
          <a:lstStyle/>
          <a:p>
            <a:pPr eaLnBrk="1" hangingPunct="1"/>
            <a:endParaRPr lang="es-ES" altLang="es-ES_tradnl">
              <a:solidFill>
                <a:srgbClr val="000000"/>
              </a:solidFill>
            </a:endParaRPr>
          </a:p>
        </p:txBody>
      </p:sp>
      <p:sp>
        <p:nvSpPr>
          <p:cNvPr id="57" name="30748 CuadroTexto"/>
          <p:cNvSpPr txBox="1">
            <a:spLocks noChangeArrowheads="1"/>
          </p:cNvSpPr>
          <p:nvPr/>
        </p:nvSpPr>
        <p:spPr bwMode="auto">
          <a:xfrm>
            <a:off x="2664267" y="2643884"/>
            <a:ext cx="293688" cy="366713"/>
          </a:xfrm>
          <a:prstGeom prst="rect">
            <a:avLst/>
          </a:prstGeom>
          <a:noFill/>
          <a:ln w="9525">
            <a:noFill/>
            <a:miter lim="800000"/>
            <a:headEnd/>
            <a:tailEnd/>
          </a:ln>
        </p:spPr>
        <p:txBody>
          <a:bodyPr>
            <a:spAutoFit/>
          </a:bodyPr>
          <a:lstStyle/>
          <a:p>
            <a:pPr eaLnBrk="1" hangingPunct="1">
              <a:spcBef>
                <a:spcPct val="50000"/>
              </a:spcBef>
            </a:pPr>
            <a:r>
              <a:rPr lang="es-CL" altLang="es-ES_tradnl" dirty="0">
                <a:latin typeface="Century Gothic" pitchFamily="34" charset="0"/>
              </a:rPr>
              <a:t>B</a:t>
            </a:r>
          </a:p>
        </p:txBody>
      </p:sp>
      <p:sp>
        <p:nvSpPr>
          <p:cNvPr id="58" name="30750 CuadroTexto"/>
          <p:cNvSpPr txBox="1">
            <a:spLocks noChangeArrowheads="1"/>
          </p:cNvSpPr>
          <p:nvPr/>
        </p:nvSpPr>
        <p:spPr bwMode="auto">
          <a:xfrm>
            <a:off x="960857" y="2296217"/>
            <a:ext cx="295275" cy="366713"/>
          </a:xfrm>
          <a:prstGeom prst="rect">
            <a:avLst/>
          </a:prstGeom>
          <a:noFill/>
          <a:ln w="9525">
            <a:noFill/>
            <a:miter lim="800000"/>
            <a:headEnd/>
            <a:tailEnd/>
          </a:ln>
        </p:spPr>
        <p:txBody>
          <a:bodyPr>
            <a:spAutoFit/>
          </a:bodyPr>
          <a:lstStyle/>
          <a:p>
            <a:pPr eaLnBrk="1" hangingPunct="1">
              <a:spcBef>
                <a:spcPct val="50000"/>
              </a:spcBef>
            </a:pPr>
            <a:r>
              <a:rPr lang="es-CL" altLang="es-ES_tradnl" dirty="0">
                <a:latin typeface="Century Gothic" pitchFamily="34" charset="0"/>
              </a:rPr>
              <a:t>A</a:t>
            </a:r>
          </a:p>
        </p:txBody>
      </p:sp>
      <p:sp>
        <p:nvSpPr>
          <p:cNvPr id="59" name="30743 CuadroTexto"/>
          <p:cNvSpPr txBox="1">
            <a:spLocks noChangeArrowheads="1"/>
          </p:cNvSpPr>
          <p:nvPr/>
        </p:nvSpPr>
        <p:spPr bwMode="auto">
          <a:xfrm>
            <a:off x="402055" y="2496676"/>
            <a:ext cx="568325" cy="323165"/>
          </a:xfrm>
          <a:prstGeom prst="rect">
            <a:avLst/>
          </a:prstGeom>
          <a:noFill/>
          <a:ln w="9525">
            <a:noFill/>
            <a:miter lim="800000"/>
            <a:headEnd/>
            <a:tailEnd/>
          </a:ln>
        </p:spPr>
        <p:txBody>
          <a:bodyPr>
            <a:spAutoFit/>
          </a:bodyPr>
          <a:lstStyle/>
          <a:p>
            <a:pPr eaLnBrk="1" hangingPunct="1">
              <a:spcBef>
                <a:spcPct val="50000"/>
              </a:spcBef>
            </a:pPr>
            <a:r>
              <a:rPr lang="es-ES_tradnl" altLang="es-ES_tradnl" sz="1500" dirty="0">
                <a:latin typeface="Century Gothic" pitchFamily="34" charset="0"/>
              </a:rPr>
              <a:t>100</a:t>
            </a:r>
            <a:endParaRPr lang="es-CL" altLang="es-ES_tradnl" sz="1500" baseline="-25000" dirty="0">
              <a:latin typeface="Century Gothic" pitchFamily="34" charset="0"/>
            </a:endParaRPr>
          </a:p>
        </p:txBody>
      </p:sp>
      <p:sp>
        <p:nvSpPr>
          <p:cNvPr id="60" name="30748 CuadroTexto"/>
          <p:cNvSpPr txBox="1">
            <a:spLocks noChangeArrowheads="1"/>
          </p:cNvSpPr>
          <p:nvPr/>
        </p:nvSpPr>
        <p:spPr bwMode="auto">
          <a:xfrm>
            <a:off x="3613585" y="3296349"/>
            <a:ext cx="431800" cy="366713"/>
          </a:xfrm>
          <a:prstGeom prst="rect">
            <a:avLst/>
          </a:prstGeom>
          <a:noFill/>
          <a:ln w="9525">
            <a:noFill/>
            <a:miter lim="800000"/>
            <a:headEnd/>
            <a:tailEnd/>
          </a:ln>
        </p:spPr>
        <p:txBody>
          <a:bodyPr>
            <a:spAutoFit/>
          </a:bodyPr>
          <a:lstStyle/>
          <a:p>
            <a:pPr eaLnBrk="1" hangingPunct="1">
              <a:spcBef>
                <a:spcPct val="50000"/>
              </a:spcBef>
            </a:pPr>
            <a:r>
              <a:rPr lang="es-CL" altLang="es-ES_tradnl" dirty="0">
                <a:latin typeface="Century Gothic" pitchFamily="34" charset="0"/>
              </a:rPr>
              <a:t>C</a:t>
            </a:r>
          </a:p>
        </p:txBody>
      </p:sp>
      <p:sp>
        <p:nvSpPr>
          <p:cNvPr id="61" name="Text Box 36"/>
          <p:cNvSpPr txBox="1">
            <a:spLocks noChangeArrowheads="1"/>
          </p:cNvSpPr>
          <p:nvPr/>
        </p:nvSpPr>
        <p:spPr bwMode="auto">
          <a:xfrm>
            <a:off x="2528161" y="4909550"/>
            <a:ext cx="2014119" cy="323165"/>
          </a:xfrm>
          <a:prstGeom prst="rect">
            <a:avLst/>
          </a:prstGeom>
          <a:noFill/>
          <a:ln w="9525">
            <a:noFill/>
            <a:miter lim="800000"/>
            <a:headEnd/>
            <a:tailEnd/>
          </a:ln>
        </p:spPr>
        <p:txBody>
          <a:bodyPr wrap="square">
            <a:spAutoFit/>
          </a:bodyPr>
          <a:lstStyle/>
          <a:p>
            <a:pPr eaLnBrk="1" hangingPunct="1">
              <a:spcBef>
                <a:spcPct val="50000"/>
              </a:spcBef>
            </a:pPr>
            <a:r>
              <a:rPr lang="es-ES" altLang="es-ES_tradnl" sz="1500" dirty="0">
                <a:latin typeface="Century Gothic" pitchFamily="34" charset="0"/>
              </a:rPr>
              <a:t>4               7     9  10</a:t>
            </a:r>
          </a:p>
        </p:txBody>
      </p:sp>
      <p:sp>
        <p:nvSpPr>
          <p:cNvPr id="65" name="30745 Elipse"/>
          <p:cNvSpPr>
            <a:spLocks noChangeArrowheads="1"/>
          </p:cNvSpPr>
          <p:nvPr/>
        </p:nvSpPr>
        <p:spPr bwMode="auto">
          <a:xfrm>
            <a:off x="908482" y="2581968"/>
            <a:ext cx="117475" cy="101600"/>
          </a:xfrm>
          <a:prstGeom prst="ellipse">
            <a:avLst/>
          </a:prstGeom>
          <a:solidFill>
            <a:schemeClr val="tx1"/>
          </a:solidFill>
          <a:ln w="9525">
            <a:solidFill>
              <a:schemeClr val="tx1"/>
            </a:solidFill>
            <a:round/>
            <a:headEnd/>
            <a:tailEnd/>
          </a:ln>
        </p:spPr>
        <p:txBody>
          <a:bodyPr wrap="none" anchor="ctr"/>
          <a:lstStyle/>
          <a:p>
            <a:pPr eaLnBrk="1" hangingPunct="1"/>
            <a:endParaRPr lang="es-ES" altLang="es-ES_tradnl">
              <a:solidFill>
                <a:srgbClr val="000000"/>
              </a:solidFill>
            </a:endParaRPr>
          </a:p>
        </p:txBody>
      </p:sp>
      <p:sp>
        <p:nvSpPr>
          <p:cNvPr id="66" name="30745 Elipse"/>
          <p:cNvSpPr>
            <a:spLocks noChangeArrowheads="1"/>
          </p:cNvSpPr>
          <p:nvPr/>
        </p:nvSpPr>
        <p:spPr bwMode="auto">
          <a:xfrm>
            <a:off x="4065307" y="4851679"/>
            <a:ext cx="117475" cy="101600"/>
          </a:xfrm>
          <a:prstGeom prst="ellipse">
            <a:avLst/>
          </a:prstGeom>
          <a:solidFill>
            <a:schemeClr val="tx1"/>
          </a:solidFill>
          <a:ln w="9525">
            <a:solidFill>
              <a:schemeClr val="tx1"/>
            </a:solidFill>
            <a:round/>
            <a:headEnd/>
            <a:tailEnd/>
          </a:ln>
        </p:spPr>
        <p:txBody>
          <a:bodyPr wrap="none" anchor="ctr"/>
          <a:lstStyle/>
          <a:p>
            <a:pPr eaLnBrk="1" hangingPunct="1"/>
            <a:endParaRPr lang="es-ES" altLang="es-ES_tradnl">
              <a:solidFill>
                <a:srgbClr val="000000"/>
              </a:solidFill>
            </a:endParaRPr>
          </a:p>
        </p:txBody>
      </p:sp>
      <p:sp>
        <p:nvSpPr>
          <p:cNvPr id="67" name="Text Box 43"/>
          <p:cNvSpPr txBox="1">
            <a:spLocks noChangeArrowheads="1"/>
          </p:cNvSpPr>
          <p:nvPr/>
        </p:nvSpPr>
        <p:spPr bwMode="auto">
          <a:xfrm>
            <a:off x="665594" y="4909263"/>
            <a:ext cx="271462" cy="323165"/>
          </a:xfrm>
          <a:prstGeom prst="rect">
            <a:avLst/>
          </a:prstGeom>
          <a:noFill/>
          <a:ln w="9525">
            <a:noFill/>
            <a:miter lim="800000"/>
            <a:headEnd/>
            <a:tailEnd/>
          </a:ln>
        </p:spPr>
        <p:txBody>
          <a:bodyPr>
            <a:spAutoFit/>
          </a:bodyPr>
          <a:lstStyle/>
          <a:p>
            <a:pPr eaLnBrk="1" hangingPunct="1">
              <a:spcBef>
                <a:spcPct val="50000"/>
              </a:spcBef>
            </a:pPr>
            <a:r>
              <a:rPr lang="es-ES" altLang="es-ES_tradnl" sz="1500" dirty="0">
                <a:latin typeface="Century Gothic" pitchFamily="34" charset="0"/>
              </a:rPr>
              <a:t>0</a:t>
            </a:r>
          </a:p>
        </p:txBody>
      </p:sp>
      <p:sp>
        <p:nvSpPr>
          <p:cNvPr id="68" name="30748 CuadroTexto"/>
          <p:cNvSpPr txBox="1">
            <a:spLocks noChangeArrowheads="1"/>
          </p:cNvSpPr>
          <p:nvPr/>
        </p:nvSpPr>
        <p:spPr bwMode="auto">
          <a:xfrm>
            <a:off x="3970775" y="3858330"/>
            <a:ext cx="436562" cy="366713"/>
          </a:xfrm>
          <a:prstGeom prst="rect">
            <a:avLst/>
          </a:prstGeom>
          <a:noFill/>
          <a:ln w="9525">
            <a:noFill/>
            <a:miter lim="800000"/>
            <a:headEnd/>
            <a:tailEnd/>
          </a:ln>
        </p:spPr>
        <p:txBody>
          <a:bodyPr>
            <a:spAutoFit/>
          </a:bodyPr>
          <a:lstStyle/>
          <a:p>
            <a:pPr eaLnBrk="1" hangingPunct="1">
              <a:spcBef>
                <a:spcPct val="50000"/>
              </a:spcBef>
            </a:pPr>
            <a:r>
              <a:rPr lang="es-CL" altLang="es-ES_tradnl" dirty="0">
                <a:latin typeface="Century Gothic" pitchFamily="34" charset="0"/>
              </a:rPr>
              <a:t>D</a:t>
            </a:r>
          </a:p>
        </p:txBody>
      </p:sp>
      <p:sp>
        <p:nvSpPr>
          <p:cNvPr id="69" name="30748 CuadroTexto"/>
          <p:cNvSpPr txBox="1">
            <a:spLocks noChangeArrowheads="1"/>
          </p:cNvSpPr>
          <p:nvPr/>
        </p:nvSpPr>
        <p:spPr bwMode="auto">
          <a:xfrm>
            <a:off x="4185089" y="4572710"/>
            <a:ext cx="293688" cy="366712"/>
          </a:xfrm>
          <a:prstGeom prst="rect">
            <a:avLst/>
          </a:prstGeom>
          <a:noFill/>
          <a:ln w="9525">
            <a:noFill/>
            <a:miter lim="800000"/>
            <a:headEnd/>
            <a:tailEnd/>
          </a:ln>
        </p:spPr>
        <p:txBody>
          <a:bodyPr>
            <a:spAutoFit/>
          </a:bodyPr>
          <a:lstStyle/>
          <a:p>
            <a:pPr eaLnBrk="1" hangingPunct="1">
              <a:spcBef>
                <a:spcPct val="50000"/>
              </a:spcBef>
            </a:pPr>
            <a:r>
              <a:rPr lang="es-CL" altLang="es-ES_tradnl">
                <a:latin typeface="Century Gothic" pitchFamily="34" charset="0"/>
              </a:rPr>
              <a:t>E</a:t>
            </a:r>
          </a:p>
        </p:txBody>
      </p:sp>
      <p:sp>
        <p:nvSpPr>
          <p:cNvPr id="71" name="30743 CuadroTexto"/>
          <p:cNvSpPr txBox="1">
            <a:spLocks noChangeArrowheads="1"/>
          </p:cNvSpPr>
          <p:nvPr/>
        </p:nvSpPr>
        <p:spPr bwMode="auto">
          <a:xfrm>
            <a:off x="514042" y="3473250"/>
            <a:ext cx="428627" cy="323165"/>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sz="1500" dirty="0">
                <a:latin typeface="Century Gothic" pitchFamily="34" charset="0"/>
              </a:rPr>
              <a:t>60</a:t>
            </a:r>
            <a:endParaRPr lang="es-CL" altLang="es-ES_tradnl" sz="1500" baseline="-25000" dirty="0">
              <a:latin typeface="Century Gothic" pitchFamily="34" charset="0"/>
            </a:endParaRPr>
          </a:p>
        </p:txBody>
      </p:sp>
      <p:sp>
        <p:nvSpPr>
          <p:cNvPr id="72" name="30743 CuadroTexto"/>
          <p:cNvSpPr txBox="1">
            <a:spLocks noChangeArrowheads="1"/>
          </p:cNvSpPr>
          <p:nvPr/>
        </p:nvSpPr>
        <p:spPr bwMode="auto">
          <a:xfrm>
            <a:off x="511879" y="4010729"/>
            <a:ext cx="428627" cy="323165"/>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sz="1500" dirty="0">
                <a:latin typeface="Century Gothic" pitchFamily="34" charset="0"/>
              </a:rPr>
              <a:t>30</a:t>
            </a:r>
            <a:endParaRPr lang="es-CL" altLang="es-ES_tradnl" sz="1500" baseline="-25000" dirty="0">
              <a:latin typeface="Century Gothic" pitchFamily="34" charset="0"/>
            </a:endParaRPr>
          </a:p>
        </p:txBody>
      </p:sp>
      <p:graphicFrame>
        <p:nvGraphicFramePr>
          <p:cNvPr id="5" name="32 Tabla">
            <a:extLst>
              <a:ext uri="{FF2B5EF4-FFF2-40B4-BE49-F238E27FC236}">
                <a16:creationId xmlns:a16="http://schemas.microsoft.com/office/drawing/2014/main" id="{3E981BC0-74E7-4375-B674-4EA8150C741E}"/>
              </a:ext>
            </a:extLst>
          </p:cNvPr>
          <p:cNvGraphicFramePr>
            <a:graphicFrameLocks noGrp="1"/>
          </p:cNvGraphicFramePr>
          <p:nvPr>
            <p:extLst>
              <p:ext uri="{D42A27DB-BD31-4B8C-83A1-F6EECF244321}">
                <p14:modId xmlns:p14="http://schemas.microsoft.com/office/powerpoint/2010/main" val="953569071"/>
              </p:ext>
            </p:extLst>
          </p:nvPr>
        </p:nvGraphicFramePr>
        <p:xfrm>
          <a:off x="5204406" y="1926841"/>
          <a:ext cx="6627844" cy="3058002"/>
        </p:xfrm>
        <a:graphic>
          <a:graphicData uri="http://schemas.openxmlformats.org/drawingml/2006/table">
            <a:tbl>
              <a:tblPr firstRow="1" bandRow="1">
                <a:tableStyleId>{5C22544A-7EE6-4342-B048-85BDC9FD1C3A}</a:tableStyleId>
              </a:tblPr>
              <a:tblGrid>
                <a:gridCol w="1302909">
                  <a:extLst>
                    <a:ext uri="{9D8B030D-6E8A-4147-A177-3AD203B41FA5}">
                      <a16:colId xmlns:a16="http://schemas.microsoft.com/office/drawing/2014/main" val="20000"/>
                    </a:ext>
                  </a:extLst>
                </a:gridCol>
                <a:gridCol w="5324935">
                  <a:extLst>
                    <a:ext uri="{9D8B030D-6E8A-4147-A177-3AD203B41FA5}">
                      <a16:colId xmlns:a16="http://schemas.microsoft.com/office/drawing/2014/main" val="20001"/>
                    </a:ext>
                  </a:extLst>
                </a:gridCol>
              </a:tblGrid>
              <a:tr h="334186">
                <a:tc>
                  <a:txBody>
                    <a:bodyPr/>
                    <a:lstStyle/>
                    <a:p>
                      <a:pPr algn="ctr"/>
                      <a:r>
                        <a:rPr lang="es-CL" dirty="0"/>
                        <a:t>Punto</a:t>
                      </a:r>
                    </a:p>
                  </a:txBody>
                  <a:tcPr/>
                </a:tc>
                <a:tc>
                  <a:txBody>
                    <a:bodyPr/>
                    <a:lstStyle/>
                    <a:p>
                      <a:pPr algn="ctr"/>
                      <a:r>
                        <a:rPr lang="es-CL" dirty="0"/>
                        <a:t>Producción</a:t>
                      </a:r>
                    </a:p>
                  </a:txBody>
                  <a:tcPr/>
                </a:tc>
                <a:extLst>
                  <a:ext uri="{0D108BD9-81ED-4DB2-BD59-A6C34878D82A}">
                    <a16:rowId xmlns:a16="http://schemas.microsoft.com/office/drawing/2014/main" val="10000"/>
                  </a:ext>
                </a:extLst>
              </a:tr>
              <a:tr h="302359">
                <a:tc>
                  <a:txBody>
                    <a:bodyPr/>
                    <a:lstStyle/>
                    <a:p>
                      <a:pPr algn="ctr"/>
                      <a:r>
                        <a:rPr lang="es-CL" sz="1200" dirty="0"/>
                        <a:t>A</a:t>
                      </a:r>
                    </a:p>
                  </a:txBody>
                  <a:tcPr/>
                </a:tc>
                <a:tc>
                  <a:txBody>
                    <a:bodyPr/>
                    <a:lstStyle/>
                    <a:p>
                      <a:pPr algn="ctr"/>
                      <a:r>
                        <a:rPr lang="es-CL" sz="1200" dirty="0"/>
                        <a:t>Se produce  </a:t>
                      </a:r>
                      <a:r>
                        <a:rPr lang="es-CL" sz="1200" b="1" dirty="0"/>
                        <a:t>Cobre</a:t>
                      </a:r>
                      <a:r>
                        <a:rPr lang="es-CL" sz="1200" dirty="0"/>
                        <a:t> (100 toneladas)</a:t>
                      </a:r>
                    </a:p>
                  </a:txBody>
                  <a:tcPr/>
                </a:tc>
                <a:extLst>
                  <a:ext uri="{0D108BD9-81ED-4DB2-BD59-A6C34878D82A}">
                    <a16:rowId xmlns:a16="http://schemas.microsoft.com/office/drawing/2014/main" val="10001"/>
                  </a:ext>
                </a:extLst>
              </a:tr>
              <a:tr h="521881">
                <a:tc>
                  <a:txBody>
                    <a:bodyPr/>
                    <a:lstStyle/>
                    <a:p>
                      <a:pPr algn="ctr"/>
                      <a:r>
                        <a:rPr lang="es-CL" sz="1200" dirty="0"/>
                        <a:t>Pasar de A </a:t>
                      </a:r>
                      <a:r>
                        <a:rPr lang="es-CL" sz="1200" dirty="0" err="1"/>
                        <a:t>a</a:t>
                      </a:r>
                      <a:r>
                        <a:rPr lang="es-CL" sz="1200" dirty="0"/>
                        <a:t> B</a:t>
                      </a:r>
                    </a:p>
                  </a:txBody>
                  <a:tcPr/>
                </a:tc>
                <a:tc>
                  <a:txBody>
                    <a:bodyPr/>
                    <a:lstStyle/>
                    <a:p>
                      <a:pPr algn="ctr"/>
                      <a:r>
                        <a:rPr lang="es-CL" sz="1200" dirty="0"/>
                        <a:t>La producción en B es (C, E) = (90, 4).  Se sacrifican 10</a:t>
                      </a:r>
                      <a:r>
                        <a:rPr lang="es-CL" sz="1200" baseline="0" dirty="0"/>
                        <a:t> toneladas de </a:t>
                      </a:r>
                      <a:r>
                        <a:rPr lang="es-CL" sz="1200" b="1" baseline="0" dirty="0"/>
                        <a:t>Cobre</a:t>
                      </a:r>
                      <a:r>
                        <a:rPr lang="es-CL" sz="1200" baseline="0" dirty="0"/>
                        <a:t> para producir 4 </a:t>
                      </a:r>
                      <a:r>
                        <a:rPr lang="es-CL" sz="1200" baseline="0" dirty="0" err="1"/>
                        <a:t>ud.</a:t>
                      </a:r>
                      <a:r>
                        <a:rPr lang="es-CL" sz="1200" baseline="0" dirty="0"/>
                        <a:t> de </a:t>
                      </a:r>
                      <a:r>
                        <a:rPr lang="es-CL" sz="1200" b="1" baseline="0" dirty="0"/>
                        <a:t>Electrodomésticos</a:t>
                      </a:r>
                      <a:endParaRPr lang="es-CL" sz="1200" b="1" dirty="0"/>
                    </a:p>
                  </a:txBody>
                  <a:tcPr/>
                </a:tc>
                <a:extLst>
                  <a:ext uri="{0D108BD9-81ED-4DB2-BD59-A6C34878D82A}">
                    <a16:rowId xmlns:a16="http://schemas.microsoft.com/office/drawing/2014/main" val="10002"/>
                  </a:ext>
                </a:extLst>
              </a:tr>
              <a:tr h="521881">
                <a:tc>
                  <a:txBody>
                    <a:bodyPr/>
                    <a:lstStyle/>
                    <a:p>
                      <a:pPr algn="ctr"/>
                      <a:r>
                        <a:rPr lang="es-CL" sz="1200" dirty="0"/>
                        <a:t>Pasar de B a C</a:t>
                      </a:r>
                    </a:p>
                  </a:txBody>
                  <a:tcPr/>
                </a:tc>
                <a:tc>
                  <a:txBody>
                    <a:bodyPr/>
                    <a:lstStyle/>
                    <a:p>
                      <a:pPr algn="ctr"/>
                      <a:r>
                        <a:rPr lang="es-CL" sz="1200" dirty="0"/>
                        <a:t>La producción en C es (C, E) = (60, 7). Es decir, Se sacrifican 30</a:t>
                      </a:r>
                      <a:r>
                        <a:rPr lang="es-CL" sz="1200" baseline="0" dirty="0"/>
                        <a:t> toneladas de </a:t>
                      </a:r>
                      <a:r>
                        <a:rPr lang="es-CL" sz="1200" b="1" baseline="0" dirty="0"/>
                        <a:t>Cobre</a:t>
                      </a:r>
                      <a:r>
                        <a:rPr lang="es-CL" sz="1200" baseline="0" dirty="0"/>
                        <a:t> para producir 3 </a:t>
                      </a:r>
                      <a:r>
                        <a:rPr lang="es-CL" sz="1200" baseline="0" dirty="0" err="1"/>
                        <a:t>ud.</a:t>
                      </a:r>
                      <a:r>
                        <a:rPr lang="es-CL" sz="1200" baseline="0" dirty="0"/>
                        <a:t> más de </a:t>
                      </a:r>
                      <a:r>
                        <a:rPr lang="es-CL" sz="1200" b="1" baseline="0" dirty="0"/>
                        <a:t>Electrodomésticos</a:t>
                      </a:r>
                      <a:endParaRPr lang="es-CL" sz="1200" b="1" dirty="0"/>
                    </a:p>
                  </a:txBody>
                  <a:tcPr/>
                </a:tc>
                <a:extLst>
                  <a:ext uri="{0D108BD9-81ED-4DB2-BD59-A6C34878D82A}">
                    <a16:rowId xmlns:a16="http://schemas.microsoft.com/office/drawing/2014/main" val="10003"/>
                  </a:ext>
                </a:extLst>
              </a:tr>
              <a:tr h="52188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sz="1200" dirty="0"/>
                        <a:t>Pasar de C a D</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sz="1200" dirty="0"/>
                        <a:t>La producción en D es (C, E) = (30, 9). Es decir, Se sacrifican 30</a:t>
                      </a:r>
                      <a:r>
                        <a:rPr lang="es-CL" sz="1200" baseline="0" dirty="0"/>
                        <a:t> toneladas de </a:t>
                      </a:r>
                      <a:r>
                        <a:rPr lang="es-CL" sz="1200" b="1" baseline="0" dirty="0"/>
                        <a:t>Cobre</a:t>
                      </a:r>
                      <a:r>
                        <a:rPr lang="es-CL" sz="1200" baseline="0" dirty="0"/>
                        <a:t> para producir 2 </a:t>
                      </a:r>
                      <a:r>
                        <a:rPr lang="es-CL" sz="1200" baseline="0" dirty="0" err="1"/>
                        <a:t>ud.</a:t>
                      </a:r>
                      <a:r>
                        <a:rPr lang="es-CL" sz="1200" baseline="0" dirty="0"/>
                        <a:t> más de </a:t>
                      </a:r>
                      <a:r>
                        <a:rPr lang="es-CL" sz="1200" b="1" baseline="0" dirty="0"/>
                        <a:t>Electrodomésticos</a:t>
                      </a:r>
                      <a:endParaRPr lang="es-CL" sz="1200" b="1" dirty="0"/>
                    </a:p>
                  </a:txBody>
                  <a:tcPr/>
                </a:tc>
                <a:extLst>
                  <a:ext uri="{0D108BD9-81ED-4DB2-BD59-A6C34878D82A}">
                    <a16:rowId xmlns:a16="http://schemas.microsoft.com/office/drawing/2014/main" val="10004"/>
                  </a:ext>
                </a:extLst>
              </a:tr>
              <a:tr h="521881">
                <a:tc>
                  <a:txBody>
                    <a:bodyPr/>
                    <a:lstStyle/>
                    <a:p>
                      <a:pPr algn="ctr"/>
                      <a:r>
                        <a:rPr lang="es-CL" sz="1200" dirty="0"/>
                        <a:t>Pasar de D a E</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sz="1200" dirty="0"/>
                        <a:t>La producción en E es (C, E) = (0, 10). Es decir, Se sacrifican 30</a:t>
                      </a:r>
                      <a:r>
                        <a:rPr lang="es-CL" sz="1200" baseline="0" dirty="0"/>
                        <a:t> toneladas de </a:t>
                      </a:r>
                      <a:r>
                        <a:rPr lang="es-CL" sz="1200" b="1" baseline="0" dirty="0"/>
                        <a:t>Cobre</a:t>
                      </a:r>
                      <a:r>
                        <a:rPr lang="es-CL" sz="1200" baseline="0" dirty="0"/>
                        <a:t> para producir 1 </a:t>
                      </a:r>
                      <a:r>
                        <a:rPr lang="es-CL" sz="1200" baseline="0" dirty="0" err="1"/>
                        <a:t>ud.</a:t>
                      </a:r>
                      <a:r>
                        <a:rPr lang="es-CL" sz="1200" baseline="0" dirty="0"/>
                        <a:t> más de </a:t>
                      </a:r>
                      <a:r>
                        <a:rPr lang="es-CL" sz="1200" b="1" baseline="0" dirty="0"/>
                        <a:t>Electrodomésticos</a:t>
                      </a:r>
                      <a:endParaRPr lang="es-CL" sz="1200" b="1" dirty="0"/>
                    </a:p>
                  </a:txBody>
                  <a:tcPr/>
                </a:tc>
                <a:extLst>
                  <a:ext uri="{0D108BD9-81ED-4DB2-BD59-A6C34878D82A}">
                    <a16:rowId xmlns:a16="http://schemas.microsoft.com/office/drawing/2014/main" val="10005"/>
                  </a:ext>
                </a:extLst>
              </a:tr>
              <a:tr h="302359">
                <a:tc>
                  <a:txBody>
                    <a:bodyPr/>
                    <a:lstStyle/>
                    <a:p>
                      <a:pPr algn="ctr"/>
                      <a:r>
                        <a:rPr lang="es-CL" sz="1200" dirty="0"/>
                        <a:t>E</a:t>
                      </a:r>
                    </a:p>
                  </a:txBody>
                  <a:tcPr/>
                </a:tc>
                <a:tc>
                  <a:txBody>
                    <a:bodyPr/>
                    <a:lstStyle/>
                    <a:p>
                      <a:pPr algn="ctr"/>
                      <a:r>
                        <a:rPr lang="es-CL" sz="1200" dirty="0"/>
                        <a:t>Se producen</a:t>
                      </a:r>
                      <a:r>
                        <a:rPr lang="es-CL" sz="1200" baseline="0" dirty="0"/>
                        <a:t> solo </a:t>
                      </a:r>
                      <a:r>
                        <a:rPr lang="es-CL" sz="1200" b="1" baseline="0" dirty="0"/>
                        <a:t>Electrodomésticos</a:t>
                      </a:r>
                      <a:r>
                        <a:rPr lang="es-CL" sz="1200" baseline="0" dirty="0"/>
                        <a:t> (10 unidades)</a:t>
                      </a:r>
                      <a:endParaRPr lang="es-CL" sz="1200" dirty="0"/>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800"/>
              <a:t>Frontera de Posibilidades de Producción (FPP)</a:t>
            </a:r>
          </a:p>
        </p:txBody>
      </p:sp>
      <p:sp>
        <p:nvSpPr>
          <p:cNvPr id="4" name="3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14</a:t>
            </a:fld>
            <a:endParaRPr lang="es-CL" sz="1500">
              <a:solidFill>
                <a:srgbClr val="FFFFFF"/>
              </a:solidFill>
            </a:endParaRPr>
          </a:p>
        </p:txBody>
      </p:sp>
      <p:sp>
        <p:nvSpPr>
          <p:cNvPr id="9" name="Freeform: Shape 8">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6096000" y="1399032"/>
            <a:ext cx="5501834" cy="4471416"/>
          </a:xfrm>
        </p:spPr>
        <p:txBody>
          <a:bodyPr anchor="ctr">
            <a:normAutofit/>
          </a:bodyPr>
          <a:lstStyle/>
          <a:p>
            <a:r>
              <a:rPr lang="es-CL" sz="2200">
                <a:solidFill>
                  <a:schemeClr val="bg1"/>
                </a:solidFill>
              </a:rPr>
              <a:t>Tanto en la tabla como en el gráfico se puede notar que el sacrificio de toneladas de Cobre no es el mismo por unidad adicional de Electrodomésticos en cada punto de la FPP. ¿Por qué?...</a:t>
            </a:r>
          </a:p>
          <a:p>
            <a:r>
              <a:rPr lang="es-CL" sz="2200" b="1">
                <a:solidFill>
                  <a:schemeClr val="bg1"/>
                </a:solidFill>
              </a:rPr>
              <a:t>Costo de Oportunidad</a:t>
            </a:r>
            <a:r>
              <a:rPr lang="es-CL" sz="2200">
                <a:solidFill>
                  <a:schemeClr val="bg1"/>
                </a:solidFill>
              </a:rPr>
              <a:t>: El valor, o costo, que tiene para nosotros dejar de hacer la segunda opción más valorada.</a:t>
            </a:r>
          </a:p>
          <a:p>
            <a:r>
              <a:rPr lang="es-CL" sz="2200">
                <a:solidFill>
                  <a:schemeClr val="bg1"/>
                </a:solidFill>
              </a:rPr>
              <a:t>Cuando dejamos de fabricar (extraer, refinar) cobre, para fabricar electrodomésticos nos enfrentamos al costo de oportunidad.</a:t>
            </a:r>
          </a:p>
          <a:p>
            <a:endParaRPr lang="es-CL" sz="2200">
              <a:solidFill>
                <a:schemeClr val="bg1"/>
              </a:solidFill>
            </a:endParaRPr>
          </a:p>
        </p:txBody>
      </p:sp>
    </p:spTree>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800"/>
              <a:t>Frontera de Posibilidades de Producción (FPP)</a:t>
            </a:r>
          </a:p>
        </p:txBody>
      </p:sp>
      <p:sp>
        <p:nvSpPr>
          <p:cNvPr id="4" name="3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15</a:t>
            </a:fld>
            <a:endParaRPr lang="es-CL" sz="1500">
              <a:solidFill>
                <a:srgbClr val="FFFFFF"/>
              </a:solidFill>
            </a:endParaRPr>
          </a:p>
        </p:txBody>
      </p:sp>
      <p:sp>
        <p:nvSpPr>
          <p:cNvPr id="9" name="Freeform: Shape 8">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5288437" y="801278"/>
            <a:ext cx="6309397" cy="5069170"/>
          </a:xfrm>
        </p:spPr>
        <p:txBody>
          <a:bodyPr anchor="ctr">
            <a:normAutofit/>
          </a:bodyPr>
          <a:lstStyle/>
          <a:p>
            <a:r>
              <a:rPr lang="es-CL" sz="1800" dirty="0">
                <a:solidFill>
                  <a:schemeClr val="bg1"/>
                </a:solidFill>
              </a:rPr>
              <a:t>En este caso, se observa que el </a:t>
            </a:r>
            <a:r>
              <a:rPr lang="es-CL" sz="1800" b="1" dirty="0">
                <a:solidFill>
                  <a:schemeClr val="bg1"/>
                </a:solidFill>
              </a:rPr>
              <a:t>Costo de Oportunidad</a:t>
            </a:r>
            <a:r>
              <a:rPr lang="es-CL" sz="1800" dirty="0">
                <a:solidFill>
                  <a:schemeClr val="bg1"/>
                </a:solidFill>
              </a:rPr>
              <a:t> es creciente.</a:t>
            </a:r>
          </a:p>
          <a:p>
            <a:pPr lvl="1"/>
            <a:r>
              <a:rPr lang="es-CL" sz="1800" dirty="0">
                <a:solidFill>
                  <a:schemeClr val="bg1"/>
                </a:solidFill>
              </a:rPr>
              <a:t>¿Qué significa eso?: quiere decir que los recursos no son igualmente productivos en las distintas áreas (se ve reflejado en que la FPP es cóncava).</a:t>
            </a:r>
          </a:p>
          <a:p>
            <a:pPr lvl="2"/>
            <a:r>
              <a:rPr lang="es-CL" sz="1800" u="sng" dirty="0">
                <a:solidFill>
                  <a:schemeClr val="bg1"/>
                </a:solidFill>
              </a:rPr>
              <a:t>Ejemplo</a:t>
            </a:r>
            <a:r>
              <a:rPr lang="es-CL" sz="1800" dirty="0">
                <a:solidFill>
                  <a:schemeClr val="bg1"/>
                </a:solidFill>
              </a:rPr>
              <a:t>: Los trabajadores de la empresa cuprífera son excelentes en su área, pero si los traspasamos al área de los electrodomésticos les va a costar realizarlos, ya que no están especializados en ello. El </a:t>
            </a:r>
            <a:r>
              <a:rPr lang="es-CL" sz="1800" b="1" dirty="0">
                <a:solidFill>
                  <a:schemeClr val="bg1"/>
                </a:solidFill>
              </a:rPr>
              <a:t>costo en tiempo</a:t>
            </a:r>
            <a:r>
              <a:rPr lang="es-CL" sz="1800" dirty="0">
                <a:solidFill>
                  <a:schemeClr val="bg1"/>
                </a:solidFill>
              </a:rPr>
              <a:t> que les va a tomar aprender, o el </a:t>
            </a:r>
            <a:r>
              <a:rPr lang="es-CL" sz="1800" b="1" dirty="0">
                <a:solidFill>
                  <a:schemeClr val="bg1"/>
                </a:solidFill>
              </a:rPr>
              <a:t>costo en dinero</a:t>
            </a:r>
            <a:r>
              <a:rPr lang="es-CL" sz="1800" dirty="0">
                <a:solidFill>
                  <a:schemeClr val="bg1"/>
                </a:solidFill>
              </a:rPr>
              <a:t> en el que hay que incurrir en capacitarlos explica los costos de oportunidad crecientes, ya que mientras más traslademos trabajadores, más caro nos saldrá.</a:t>
            </a:r>
          </a:p>
          <a:p>
            <a:endParaRPr lang="es-CL" sz="1700" dirty="0">
              <a:solidFill>
                <a:schemeClr val="bg1"/>
              </a:solidFill>
            </a:endParaRPr>
          </a:p>
          <a:p>
            <a:endParaRPr lang="es-CL" sz="1700" dirty="0">
              <a:solidFill>
                <a:schemeClr val="bg1"/>
              </a:solidFill>
            </a:endParaRPr>
          </a:p>
        </p:txBody>
      </p:sp>
    </p:spTree>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L" sz="3400" dirty="0"/>
              <a:t>Frontera de Posibilidades de Producción (FPP)</a:t>
            </a:r>
          </a:p>
        </p:txBody>
      </p:sp>
      <p:sp>
        <p:nvSpPr>
          <p:cNvPr id="3" name="2 Marcador de contenido"/>
          <p:cNvSpPr>
            <a:spLocks noGrp="1"/>
          </p:cNvSpPr>
          <p:nvPr>
            <p:ph idx="1"/>
          </p:nvPr>
        </p:nvSpPr>
        <p:spPr/>
        <p:txBody>
          <a:bodyPr>
            <a:normAutofit/>
          </a:bodyPr>
          <a:lstStyle/>
          <a:p>
            <a:pPr algn="just"/>
            <a:r>
              <a:rPr lang="es-CL" dirty="0"/>
              <a:t>Tipos de FPP:</a:t>
            </a:r>
          </a:p>
        </p:txBody>
      </p:sp>
      <p:sp>
        <p:nvSpPr>
          <p:cNvPr id="4" name="3 Marcador de número de diapositiva"/>
          <p:cNvSpPr>
            <a:spLocks noGrp="1"/>
          </p:cNvSpPr>
          <p:nvPr>
            <p:ph type="sldNum" sz="quarter" idx="12"/>
          </p:nvPr>
        </p:nvSpPr>
        <p:spPr/>
        <p:txBody>
          <a:bodyPr/>
          <a:lstStyle/>
          <a:p>
            <a:fld id="{E5AF13BF-99AF-4603-AF85-A71E03691828}" type="slidenum">
              <a:rPr lang="es-CL" smtClean="0"/>
              <a:pPr/>
              <a:t>16</a:t>
            </a:fld>
            <a:endParaRPr lang="es-CL"/>
          </a:p>
        </p:txBody>
      </p:sp>
      <p:sp>
        <p:nvSpPr>
          <p:cNvPr id="12" name="Line 40"/>
          <p:cNvSpPr>
            <a:spLocks noChangeShapeType="1"/>
          </p:cNvSpPr>
          <p:nvPr/>
        </p:nvSpPr>
        <p:spPr bwMode="auto">
          <a:xfrm flipV="1">
            <a:off x="1890674" y="2714620"/>
            <a:ext cx="0" cy="2371729"/>
          </a:xfrm>
          <a:prstGeom prst="line">
            <a:avLst/>
          </a:prstGeom>
          <a:noFill/>
          <a:ln w="9525">
            <a:solidFill>
              <a:schemeClr val="tx1"/>
            </a:solidFill>
            <a:round/>
            <a:headEnd/>
            <a:tailEnd type="triangle" w="med" len="med"/>
          </a:ln>
        </p:spPr>
        <p:txBody>
          <a:bodyPr/>
          <a:lstStyle/>
          <a:p>
            <a:endParaRPr lang="es-CL"/>
          </a:p>
        </p:txBody>
      </p:sp>
      <p:sp>
        <p:nvSpPr>
          <p:cNvPr id="21" name="Text Box 54"/>
          <p:cNvSpPr txBox="1">
            <a:spLocks noChangeArrowheads="1"/>
          </p:cNvSpPr>
          <p:nvPr/>
        </p:nvSpPr>
        <p:spPr bwMode="auto">
          <a:xfrm>
            <a:off x="2104989" y="5376320"/>
            <a:ext cx="2016125" cy="1338828"/>
          </a:xfrm>
          <a:prstGeom prst="rect">
            <a:avLst/>
          </a:prstGeom>
          <a:noFill/>
          <a:ln w="9525">
            <a:noFill/>
            <a:miter lim="800000"/>
            <a:headEnd/>
            <a:tailEnd/>
          </a:ln>
        </p:spPr>
        <p:txBody>
          <a:bodyPr>
            <a:spAutoFit/>
          </a:bodyPr>
          <a:lstStyle/>
          <a:p>
            <a:pPr algn="ctr" eaLnBrk="1" hangingPunct="1">
              <a:spcBef>
                <a:spcPct val="50000"/>
              </a:spcBef>
            </a:pPr>
            <a:r>
              <a:rPr lang="es-ES" altLang="es-ES_tradnl" dirty="0">
                <a:solidFill>
                  <a:srgbClr val="FF0000"/>
                </a:solidFill>
                <a:latin typeface="Century Gothic" pitchFamily="34" charset="0"/>
              </a:rPr>
              <a:t>Costo de Oportunidad creciente</a:t>
            </a:r>
            <a:endParaRPr lang="es-ES" altLang="es-ES_tradnl" dirty="0">
              <a:latin typeface="Century Gothic" pitchFamily="34" charset="0"/>
            </a:endParaRPr>
          </a:p>
          <a:p>
            <a:pPr algn="ctr" eaLnBrk="1" hangingPunct="1">
              <a:spcBef>
                <a:spcPct val="50000"/>
              </a:spcBef>
            </a:pPr>
            <a:r>
              <a:rPr lang="es-ES" altLang="es-ES_tradnl" dirty="0">
                <a:latin typeface="Century Gothic" pitchFamily="34" charset="0"/>
              </a:rPr>
              <a:t>FPP cóncava</a:t>
            </a:r>
          </a:p>
        </p:txBody>
      </p:sp>
      <p:sp>
        <p:nvSpPr>
          <p:cNvPr id="24" name="Text Box 57"/>
          <p:cNvSpPr txBox="1">
            <a:spLocks noChangeArrowheads="1"/>
          </p:cNvSpPr>
          <p:nvPr/>
        </p:nvSpPr>
        <p:spPr bwMode="auto">
          <a:xfrm>
            <a:off x="1604923" y="2643183"/>
            <a:ext cx="287337" cy="323165"/>
          </a:xfrm>
          <a:prstGeom prst="rect">
            <a:avLst/>
          </a:prstGeom>
          <a:noFill/>
          <a:ln w="9525">
            <a:noFill/>
            <a:miter lim="800000"/>
            <a:headEnd/>
            <a:tailEnd/>
          </a:ln>
        </p:spPr>
        <p:txBody>
          <a:bodyPr>
            <a:spAutoFit/>
          </a:bodyPr>
          <a:lstStyle/>
          <a:p>
            <a:pPr eaLnBrk="1" hangingPunct="1">
              <a:spcBef>
                <a:spcPct val="50000"/>
              </a:spcBef>
            </a:pPr>
            <a:r>
              <a:rPr lang="es-ES" altLang="es-ES_tradnl" sz="1500" i="1" dirty="0">
                <a:latin typeface="Times New Roman" pitchFamily="18" charset="0"/>
                <a:cs typeface="Times New Roman" pitchFamily="18" charset="0"/>
              </a:rPr>
              <a:t>Y</a:t>
            </a:r>
          </a:p>
        </p:txBody>
      </p:sp>
      <p:sp>
        <p:nvSpPr>
          <p:cNvPr id="25" name="Text Box 58"/>
          <p:cNvSpPr txBox="1">
            <a:spLocks noChangeArrowheads="1"/>
          </p:cNvSpPr>
          <p:nvPr/>
        </p:nvSpPr>
        <p:spPr bwMode="auto">
          <a:xfrm>
            <a:off x="4105252" y="5072075"/>
            <a:ext cx="298440" cy="323165"/>
          </a:xfrm>
          <a:prstGeom prst="rect">
            <a:avLst/>
          </a:prstGeom>
          <a:noFill/>
          <a:ln w="9525">
            <a:noFill/>
            <a:miter lim="800000"/>
            <a:headEnd/>
            <a:tailEnd/>
          </a:ln>
        </p:spPr>
        <p:txBody>
          <a:bodyPr wrap="square">
            <a:spAutoFit/>
          </a:bodyPr>
          <a:lstStyle/>
          <a:p>
            <a:pPr eaLnBrk="1" hangingPunct="1">
              <a:spcBef>
                <a:spcPct val="50000"/>
              </a:spcBef>
            </a:pPr>
            <a:r>
              <a:rPr lang="es-ES" altLang="es-ES_tradnl" sz="1500" i="1" dirty="0">
                <a:latin typeface="Times New Roman" pitchFamily="18" charset="0"/>
                <a:cs typeface="Times New Roman" pitchFamily="18" charset="0"/>
              </a:rPr>
              <a:t>X</a:t>
            </a:r>
          </a:p>
        </p:txBody>
      </p:sp>
      <p:cxnSp>
        <p:nvCxnSpPr>
          <p:cNvPr id="31" name="30 Conector recto de flecha"/>
          <p:cNvCxnSpPr/>
          <p:nvPr/>
        </p:nvCxnSpPr>
        <p:spPr>
          <a:xfrm>
            <a:off x="1890674" y="5072074"/>
            <a:ext cx="2643206" cy="1588"/>
          </a:xfrm>
          <a:prstGeom prst="straightConnector1">
            <a:avLst/>
          </a:prstGeom>
          <a:noFill/>
          <a:ln w="9525">
            <a:solidFill>
              <a:schemeClr val="tx1"/>
            </a:solidFill>
            <a:round/>
            <a:headEnd/>
            <a:tailEnd type="triangle" w="med" len="med"/>
          </a:ln>
        </p:spPr>
      </p:cxnSp>
      <p:sp>
        <p:nvSpPr>
          <p:cNvPr id="32" name="31 Arco"/>
          <p:cNvSpPr/>
          <p:nvPr/>
        </p:nvSpPr>
        <p:spPr>
          <a:xfrm>
            <a:off x="23770" y="3287445"/>
            <a:ext cx="3714776" cy="3556700"/>
          </a:xfrm>
          <a:prstGeom prst="arc">
            <a:avLst/>
          </a:prstGeom>
          <a:ln w="317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33" name="Text Box 58"/>
          <p:cNvSpPr txBox="1">
            <a:spLocks noChangeArrowheads="1"/>
          </p:cNvSpPr>
          <p:nvPr/>
        </p:nvSpPr>
        <p:spPr bwMode="auto">
          <a:xfrm>
            <a:off x="3605186" y="4214819"/>
            <a:ext cx="561980" cy="323165"/>
          </a:xfrm>
          <a:prstGeom prst="rect">
            <a:avLst/>
          </a:prstGeom>
          <a:noFill/>
          <a:ln w="9525">
            <a:noFill/>
            <a:miter lim="800000"/>
            <a:headEnd/>
            <a:tailEnd/>
          </a:ln>
        </p:spPr>
        <p:txBody>
          <a:bodyPr wrap="square">
            <a:spAutoFit/>
          </a:bodyPr>
          <a:lstStyle/>
          <a:p>
            <a:pPr eaLnBrk="1" hangingPunct="1">
              <a:spcBef>
                <a:spcPct val="50000"/>
              </a:spcBef>
            </a:pPr>
            <a:r>
              <a:rPr lang="es-ES" altLang="es-ES_tradnl" sz="1500" i="1" dirty="0">
                <a:latin typeface="Times New Roman" pitchFamily="18" charset="0"/>
                <a:cs typeface="Times New Roman" pitchFamily="18" charset="0"/>
              </a:rPr>
              <a:t>FPP</a:t>
            </a:r>
          </a:p>
        </p:txBody>
      </p:sp>
      <p:sp>
        <p:nvSpPr>
          <p:cNvPr id="34" name="Line 40"/>
          <p:cNvSpPr>
            <a:spLocks noChangeShapeType="1"/>
          </p:cNvSpPr>
          <p:nvPr/>
        </p:nvSpPr>
        <p:spPr bwMode="auto">
          <a:xfrm flipV="1">
            <a:off x="4952992" y="2714620"/>
            <a:ext cx="0" cy="2371729"/>
          </a:xfrm>
          <a:prstGeom prst="line">
            <a:avLst/>
          </a:prstGeom>
          <a:noFill/>
          <a:ln w="9525">
            <a:solidFill>
              <a:schemeClr val="tx1"/>
            </a:solidFill>
            <a:round/>
            <a:headEnd/>
            <a:tailEnd type="triangle" w="med" len="med"/>
          </a:ln>
        </p:spPr>
        <p:txBody>
          <a:bodyPr/>
          <a:lstStyle/>
          <a:p>
            <a:endParaRPr lang="es-CL"/>
          </a:p>
        </p:txBody>
      </p:sp>
      <p:sp>
        <p:nvSpPr>
          <p:cNvPr id="35" name="Text Box 54"/>
          <p:cNvSpPr txBox="1">
            <a:spLocks noChangeArrowheads="1"/>
          </p:cNvSpPr>
          <p:nvPr/>
        </p:nvSpPr>
        <p:spPr bwMode="auto">
          <a:xfrm>
            <a:off x="5167307" y="5376320"/>
            <a:ext cx="2016125" cy="1338828"/>
          </a:xfrm>
          <a:prstGeom prst="rect">
            <a:avLst/>
          </a:prstGeom>
          <a:noFill/>
          <a:ln w="9525">
            <a:noFill/>
            <a:miter lim="800000"/>
            <a:headEnd/>
            <a:tailEnd/>
          </a:ln>
        </p:spPr>
        <p:txBody>
          <a:bodyPr>
            <a:spAutoFit/>
          </a:bodyPr>
          <a:lstStyle/>
          <a:p>
            <a:pPr algn="ctr" eaLnBrk="1" hangingPunct="1">
              <a:spcBef>
                <a:spcPct val="50000"/>
              </a:spcBef>
            </a:pPr>
            <a:r>
              <a:rPr lang="es-ES" altLang="es-ES_tradnl" dirty="0">
                <a:solidFill>
                  <a:srgbClr val="FF0000"/>
                </a:solidFill>
                <a:latin typeface="Century Gothic" pitchFamily="34" charset="0"/>
              </a:rPr>
              <a:t>Costo de Oportunidad constante</a:t>
            </a:r>
            <a:endParaRPr lang="es-ES" altLang="es-ES_tradnl" dirty="0">
              <a:latin typeface="Century Gothic" pitchFamily="34" charset="0"/>
            </a:endParaRPr>
          </a:p>
          <a:p>
            <a:pPr algn="ctr" eaLnBrk="1" hangingPunct="1">
              <a:spcBef>
                <a:spcPct val="50000"/>
              </a:spcBef>
            </a:pPr>
            <a:r>
              <a:rPr lang="es-ES" altLang="es-ES_tradnl" dirty="0">
                <a:latin typeface="Century Gothic" pitchFamily="34" charset="0"/>
              </a:rPr>
              <a:t>FPP lineal</a:t>
            </a:r>
          </a:p>
        </p:txBody>
      </p:sp>
      <p:sp>
        <p:nvSpPr>
          <p:cNvPr id="36" name="Text Box 57"/>
          <p:cNvSpPr txBox="1">
            <a:spLocks noChangeArrowheads="1"/>
          </p:cNvSpPr>
          <p:nvPr/>
        </p:nvSpPr>
        <p:spPr bwMode="auto">
          <a:xfrm>
            <a:off x="4667241" y="2643183"/>
            <a:ext cx="287337" cy="323165"/>
          </a:xfrm>
          <a:prstGeom prst="rect">
            <a:avLst/>
          </a:prstGeom>
          <a:noFill/>
          <a:ln w="9525">
            <a:noFill/>
            <a:miter lim="800000"/>
            <a:headEnd/>
            <a:tailEnd/>
          </a:ln>
        </p:spPr>
        <p:txBody>
          <a:bodyPr>
            <a:spAutoFit/>
          </a:bodyPr>
          <a:lstStyle/>
          <a:p>
            <a:pPr eaLnBrk="1" hangingPunct="1">
              <a:spcBef>
                <a:spcPct val="50000"/>
              </a:spcBef>
            </a:pPr>
            <a:r>
              <a:rPr lang="es-ES" altLang="es-ES_tradnl" sz="1500" i="1" dirty="0">
                <a:latin typeface="Times New Roman" pitchFamily="18" charset="0"/>
                <a:cs typeface="Times New Roman" pitchFamily="18" charset="0"/>
              </a:rPr>
              <a:t>Y</a:t>
            </a:r>
          </a:p>
        </p:txBody>
      </p:sp>
      <p:sp>
        <p:nvSpPr>
          <p:cNvPr id="37" name="Text Box 58"/>
          <p:cNvSpPr txBox="1">
            <a:spLocks noChangeArrowheads="1"/>
          </p:cNvSpPr>
          <p:nvPr/>
        </p:nvSpPr>
        <p:spPr bwMode="auto">
          <a:xfrm>
            <a:off x="7167570" y="5072075"/>
            <a:ext cx="298440" cy="323165"/>
          </a:xfrm>
          <a:prstGeom prst="rect">
            <a:avLst/>
          </a:prstGeom>
          <a:noFill/>
          <a:ln w="9525">
            <a:noFill/>
            <a:miter lim="800000"/>
            <a:headEnd/>
            <a:tailEnd/>
          </a:ln>
        </p:spPr>
        <p:txBody>
          <a:bodyPr wrap="square">
            <a:spAutoFit/>
          </a:bodyPr>
          <a:lstStyle/>
          <a:p>
            <a:pPr eaLnBrk="1" hangingPunct="1">
              <a:spcBef>
                <a:spcPct val="50000"/>
              </a:spcBef>
            </a:pPr>
            <a:r>
              <a:rPr lang="es-ES" altLang="es-ES_tradnl" sz="1500" i="1" dirty="0">
                <a:latin typeface="Times New Roman" pitchFamily="18" charset="0"/>
                <a:cs typeface="Times New Roman" pitchFamily="18" charset="0"/>
              </a:rPr>
              <a:t>X</a:t>
            </a:r>
          </a:p>
        </p:txBody>
      </p:sp>
      <p:cxnSp>
        <p:nvCxnSpPr>
          <p:cNvPr id="38" name="37 Conector recto de flecha"/>
          <p:cNvCxnSpPr/>
          <p:nvPr/>
        </p:nvCxnSpPr>
        <p:spPr>
          <a:xfrm>
            <a:off x="4952992" y="5072074"/>
            <a:ext cx="2643206" cy="1588"/>
          </a:xfrm>
          <a:prstGeom prst="straightConnector1">
            <a:avLst/>
          </a:prstGeom>
          <a:noFill/>
          <a:ln w="9525">
            <a:solidFill>
              <a:schemeClr val="tx1"/>
            </a:solidFill>
            <a:round/>
            <a:headEnd/>
            <a:tailEnd type="triangle" w="med" len="med"/>
          </a:ln>
        </p:spPr>
      </p:cxnSp>
      <p:sp>
        <p:nvSpPr>
          <p:cNvPr id="39" name="Text Box 58"/>
          <p:cNvSpPr txBox="1">
            <a:spLocks noChangeArrowheads="1"/>
          </p:cNvSpPr>
          <p:nvPr/>
        </p:nvSpPr>
        <p:spPr bwMode="auto">
          <a:xfrm>
            <a:off x="6667504" y="4357695"/>
            <a:ext cx="561980" cy="323165"/>
          </a:xfrm>
          <a:prstGeom prst="rect">
            <a:avLst/>
          </a:prstGeom>
          <a:noFill/>
          <a:ln w="9525">
            <a:noFill/>
            <a:miter lim="800000"/>
            <a:headEnd/>
            <a:tailEnd/>
          </a:ln>
        </p:spPr>
        <p:txBody>
          <a:bodyPr wrap="square">
            <a:spAutoFit/>
          </a:bodyPr>
          <a:lstStyle/>
          <a:p>
            <a:pPr eaLnBrk="1" hangingPunct="1">
              <a:spcBef>
                <a:spcPct val="50000"/>
              </a:spcBef>
            </a:pPr>
            <a:r>
              <a:rPr lang="es-ES" altLang="es-ES_tradnl" sz="1500" i="1" dirty="0">
                <a:latin typeface="Times New Roman" pitchFamily="18" charset="0"/>
                <a:cs typeface="Times New Roman" pitchFamily="18" charset="0"/>
              </a:rPr>
              <a:t>FPP</a:t>
            </a:r>
          </a:p>
        </p:txBody>
      </p:sp>
      <p:sp>
        <p:nvSpPr>
          <p:cNvPr id="40" name="Line 40"/>
          <p:cNvSpPr>
            <a:spLocks noChangeShapeType="1"/>
          </p:cNvSpPr>
          <p:nvPr/>
        </p:nvSpPr>
        <p:spPr bwMode="auto">
          <a:xfrm flipV="1">
            <a:off x="7881950" y="2714620"/>
            <a:ext cx="0" cy="2371729"/>
          </a:xfrm>
          <a:prstGeom prst="line">
            <a:avLst/>
          </a:prstGeom>
          <a:noFill/>
          <a:ln w="9525">
            <a:solidFill>
              <a:schemeClr val="tx1"/>
            </a:solidFill>
            <a:round/>
            <a:headEnd/>
            <a:tailEnd type="triangle" w="med" len="med"/>
          </a:ln>
        </p:spPr>
        <p:txBody>
          <a:bodyPr/>
          <a:lstStyle/>
          <a:p>
            <a:endParaRPr lang="es-CL"/>
          </a:p>
        </p:txBody>
      </p:sp>
      <p:sp>
        <p:nvSpPr>
          <p:cNvPr id="41" name="Text Box 54"/>
          <p:cNvSpPr txBox="1">
            <a:spLocks noChangeArrowheads="1"/>
          </p:cNvSpPr>
          <p:nvPr/>
        </p:nvSpPr>
        <p:spPr bwMode="auto">
          <a:xfrm>
            <a:off x="8096265" y="5376320"/>
            <a:ext cx="2016125" cy="1338828"/>
          </a:xfrm>
          <a:prstGeom prst="rect">
            <a:avLst/>
          </a:prstGeom>
          <a:noFill/>
          <a:ln w="9525">
            <a:noFill/>
            <a:miter lim="800000"/>
            <a:headEnd/>
            <a:tailEnd/>
          </a:ln>
        </p:spPr>
        <p:txBody>
          <a:bodyPr>
            <a:spAutoFit/>
          </a:bodyPr>
          <a:lstStyle/>
          <a:p>
            <a:pPr algn="ctr" eaLnBrk="1" hangingPunct="1">
              <a:spcBef>
                <a:spcPct val="50000"/>
              </a:spcBef>
            </a:pPr>
            <a:r>
              <a:rPr lang="es-ES" altLang="es-ES_tradnl" dirty="0">
                <a:solidFill>
                  <a:srgbClr val="FF0000"/>
                </a:solidFill>
                <a:latin typeface="Century Gothic" pitchFamily="34" charset="0"/>
              </a:rPr>
              <a:t>Costo de Oportunidad decreciente</a:t>
            </a:r>
            <a:endParaRPr lang="es-ES" altLang="es-ES_tradnl" dirty="0">
              <a:latin typeface="Century Gothic" pitchFamily="34" charset="0"/>
            </a:endParaRPr>
          </a:p>
          <a:p>
            <a:pPr algn="ctr" eaLnBrk="1" hangingPunct="1">
              <a:spcBef>
                <a:spcPct val="50000"/>
              </a:spcBef>
            </a:pPr>
            <a:r>
              <a:rPr lang="es-ES" altLang="es-ES_tradnl" dirty="0">
                <a:latin typeface="Century Gothic" pitchFamily="34" charset="0"/>
              </a:rPr>
              <a:t>FPP convexa</a:t>
            </a:r>
          </a:p>
        </p:txBody>
      </p:sp>
      <p:sp>
        <p:nvSpPr>
          <p:cNvPr id="42" name="Text Box 57"/>
          <p:cNvSpPr txBox="1">
            <a:spLocks noChangeArrowheads="1"/>
          </p:cNvSpPr>
          <p:nvPr/>
        </p:nvSpPr>
        <p:spPr bwMode="auto">
          <a:xfrm>
            <a:off x="7596199" y="2643183"/>
            <a:ext cx="287337" cy="323165"/>
          </a:xfrm>
          <a:prstGeom prst="rect">
            <a:avLst/>
          </a:prstGeom>
          <a:noFill/>
          <a:ln w="9525">
            <a:noFill/>
            <a:miter lim="800000"/>
            <a:headEnd/>
            <a:tailEnd/>
          </a:ln>
        </p:spPr>
        <p:txBody>
          <a:bodyPr>
            <a:spAutoFit/>
          </a:bodyPr>
          <a:lstStyle/>
          <a:p>
            <a:pPr eaLnBrk="1" hangingPunct="1">
              <a:spcBef>
                <a:spcPct val="50000"/>
              </a:spcBef>
            </a:pPr>
            <a:r>
              <a:rPr lang="es-ES" altLang="es-ES_tradnl" sz="1500" i="1" dirty="0">
                <a:latin typeface="Times New Roman" pitchFamily="18" charset="0"/>
                <a:cs typeface="Times New Roman" pitchFamily="18" charset="0"/>
              </a:rPr>
              <a:t>Y</a:t>
            </a:r>
          </a:p>
        </p:txBody>
      </p:sp>
      <p:sp>
        <p:nvSpPr>
          <p:cNvPr id="43" name="Text Box 58"/>
          <p:cNvSpPr txBox="1">
            <a:spLocks noChangeArrowheads="1"/>
          </p:cNvSpPr>
          <p:nvPr/>
        </p:nvSpPr>
        <p:spPr bwMode="auto">
          <a:xfrm>
            <a:off x="10096528" y="5072075"/>
            <a:ext cx="298440" cy="323165"/>
          </a:xfrm>
          <a:prstGeom prst="rect">
            <a:avLst/>
          </a:prstGeom>
          <a:noFill/>
          <a:ln w="9525">
            <a:noFill/>
            <a:miter lim="800000"/>
            <a:headEnd/>
            <a:tailEnd/>
          </a:ln>
        </p:spPr>
        <p:txBody>
          <a:bodyPr wrap="square">
            <a:spAutoFit/>
          </a:bodyPr>
          <a:lstStyle/>
          <a:p>
            <a:pPr eaLnBrk="1" hangingPunct="1">
              <a:spcBef>
                <a:spcPct val="50000"/>
              </a:spcBef>
            </a:pPr>
            <a:r>
              <a:rPr lang="es-ES" altLang="es-ES_tradnl" sz="1500" i="1" dirty="0">
                <a:latin typeface="Times New Roman" pitchFamily="18" charset="0"/>
                <a:cs typeface="Times New Roman" pitchFamily="18" charset="0"/>
              </a:rPr>
              <a:t>X</a:t>
            </a:r>
          </a:p>
        </p:txBody>
      </p:sp>
      <p:cxnSp>
        <p:nvCxnSpPr>
          <p:cNvPr id="44" name="43 Conector recto de flecha"/>
          <p:cNvCxnSpPr/>
          <p:nvPr/>
        </p:nvCxnSpPr>
        <p:spPr>
          <a:xfrm>
            <a:off x="7881950" y="5072074"/>
            <a:ext cx="2643206" cy="1588"/>
          </a:xfrm>
          <a:prstGeom prst="straightConnector1">
            <a:avLst/>
          </a:prstGeom>
          <a:noFill/>
          <a:ln w="9525">
            <a:solidFill>
              <a:schemeClr val="tx1"/>
            </a:solidFill>
            <a:round/>
            <a:headEnd/>
            <a:tailEnd type="triangle" w="med" len="med"/>
          </a:ln>
        </p:spPr>
      </p:cxnSp>
      <p:sp>
        <p:nvSpPr>
          <p:cNvPr id="45" name="Text Box 58"/>
          <p:cNvSpPr txBox="1">
            <a:spLocks noChangeArrowheads="1"/>
          </p:cNvSpPr>
          <p:nvPr/>
        </p:nvSpPr>
        <p:spPr bwMode="auto">
          <a:xfrm>
            <a:off x="9096396" y="4606034"/>
            <a:ext cx="561980" cy="323165"/>
          </a:xfrm>
          <a:prstGeom prst="rect">
            <a:avLst/>
          </a:prstGeom>
          <a:noFill/>
          <a:ln w="9525">
            <a:noFill/>
            <a:miter lim="800000"/>
            <a:headEnd/>
            <a:tailEnd/>
          </a:ln>
        </p:spPr>
        <p:txBody>
          <a:bodyPr wrap="square">
            <a:spAutoFit/>
          </a:bodyPr>
          <a:lstStyle/>
          <a:p>
            <a:pPr eaLnBrk="1" hangingPunct="1">
              <a:spcBef>
                <a:spcPct val="50000"/>
              </a:spcBef>
            </a:pPr>
            <a:r>
              <a:rPr lang="es-ES" altLang="es-ES_tradnl" sz="1500" i="1" dirty="0">
                <a:latin typeface="Times New Roman" pitchFamily="18" charset="0"/>
                <a:cs typeface="Times New Roman" pitchFamily="18" charset="0"/>
              </a:rPr>
              <a:t>FPP</a:t>
            </a:r>
          </a:p>
        </p:txBody>
      </p:sp>
      <p:cxnSp>
        <p:nvCxnSpPr>
          <p:cNvPr id="47" name="46 Conector recto"/>
          <p:cNvCxnSpPr/>
          <p:nvPr/>
        </p:nvCxnSpPr>
        <p:spPr>
          <a:xfrm>
            <a:off x="4952992" y="3357562"/>
            <a:ext cx="2071702" cy="1714512"/>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48" name="47 Arco"/>
          <p:cNvSpPr/>
          <p:nvPr/>
        </p:nvSpPr>
        <p:spPr>
          <a:xfrm rot="10800000">
            <a:off x="7895805" y="1500174"/>
            <a:ext cx="3714776" cy="3556700"/>
          </a:xfrm>
          <a:prstGeom prst="arc">
            <a:avLst/>
          </a:prstGeom>
          <a:ln w="317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L" sz="3400" dirty="0"/>
              <a:t>Frontera de Posibilidades de Producción (FPP)</a:t>
            </a:r>
          </a:p>
        </p:txBody>
      </p:sp>
      <p:sp>
        <p:nvSpPr>
          <p:cNvPr id="3" name="2 Marcador de contenido"/>
          <p:cNvSpPr>
            <a:spLocks noGrp="1"/>
          </p:cNvSpPr>
          <p:nvPr>
            <p:ph sz="half" idx="1"/>
          </p:nvPr>
        </p:nvSpPr>
        <p:spPr/>
        <p:txBody>
          <a:bodyPr>
            <a:normAutofit/>
          </a:bodyPr>
          <a:lstStyle/>
          <a:p>
            <a:r>
              <a:rPr lang="es-CL" dirty="0"/>
              <a:t>Cambios de la FPP en el tiempo:</a:t>
            </a:r>
          </a:p>
          <a:p>
            <a:pPr lvl="1" algn="just"/>
            <a:r>
              <a:rPr lang="es-CL" dirty="0"/>
              <a:t>la FPP puede expandirse por ejemplo si aumenta la población (natalidad o migración), o por el descubrimiento de nuevos yacimientos minerales, mejoras tecnológicas, etc.</a:t>
            </a:r>
          </a:p>
          <a:p>
            <a:pPr lvl="1" algn="just"/>
            <a:r>
              <a:rPr lang="es-CL" dirty="0"/>
              <a:t>La FPP también podría contraerse en caso de escenarios negativos.</a:t>
            </a:r>
          </a:p>
          <a:p>
            <a:endParaRPr lang="es-CL" dirty="0"/>
          </a:p>
        </p:txBody>
      </p:sp>
      <p:sp>
        <p:nvSpPr>
          <p:cNvPr id="5" name="4 Marcador de número de diapositiva"/>
          <p:cNvSpPr>
            <a:spLocks noGrp="1"/>
          </p:cNvSpPr>
          <p:nvPr>
            <p:ph type="sldNum" sz="quarter" idx="12"/>
          </p:nvPr>
        </p:nvSpPr>
        <p:spPr/>
        <p:txBody>
          <a:bodyPr/>
          <a:lstStyle/>
          <a:p>
            <a:fld id="{E5AF13BF-99AF-4603-AF85-A71E03691828}" type="slidenum">
              <a:rPr lang="es-CL" smtClean="0"/>
              <a:pPr/>
              <a:t>17</a:t>
            </a:fld>
            <a:endParaRPr lang="es-CL"/>
          </a:p>
        </p:txBody>
      </p:sp>
      <p:sp>
        <p:nvSpPr>
          <p:cNvPr id="6" name="Line 40"/>
          <p:cNvSpPr>
            <a:spLocks noChangeShapeType="1"/>
          </p:cNvSpPr>
          <p:nvPr/>
        </p:nvSpPr>
        <p:spPr bwMode="auto">
          <a:xfrm flipV="1">
            <a:off x="6375250" y="2267575"/>
            <a:ext cx="0" cy="2988000"/>
          </a:xfrm>
          <a:prstGeom prst="line">
            <a:avLst/>
          </a:prstGeom>
          <a:noFill/>
          <a:ln w="9525">
            <a:solidFill>
              <a:schemeClr val="tx1"/>
            </a:solidFill>
            <a:round/>
            <a:headEnd/>
            <a:tailEnd type="triangle" w="med" len="med"/>
          </a:ln>
        </p:spPr>
        <p:txBody>
          <a:bodyPr/>
          <a:lstStyle/>
          <a:p>
            <a:endParaRPr lang="es-CL"/>
          </a:p>
        </p:txBody>
      </p:sp>
      <p:sp>
        <p:nvSpPr>
          <p:cNvPr id="7" name="Text Box 57"/>
          <p:cNvSpPr txBox="1">
            <a:spLocks noChangeArrowheads="1"/>
          </p:cNvSpPr>
          <p:nvPr/>
        </p:nvSpPr>
        <p:spPr bwMode="auto">
          <a:xfrm>
            <a:off x="6036833" y="2196139"/>
            <a:ext cx="287337" cy="369332"/>
          </a:xfrm>
          <a:prstGeom prst="rect">
            <a:avLst/>
          </a:prstGeom>
          <a:noFill/>
          <a:ln w="9525">
            <a:noFill/>
            <a:miter lim="800000"/>
            <a:headEnd/>
            <a:tailEnd/>
          </a:ln>
        </p:spPr>
        <p:txBody>
          <a:bodyPr>
            <a:spAutoFit/>
          </a:bodyPr>
          <a:lstStyle/>
          <a:p>
            <a:pPr eaLnBrk="1" hangingPunct="1">
              <a:spcBef>
                <a:spcPct val="50000"/>
              </a:spcBef>
            </a:pPr>
            <a:r>
              <a:rPr lang="es-ES" altLang="es-ES_tradnl" i="1" dirty="0">
                <a:latin typeface="Times New Roman" pitchFamily="18" charset="0"/>
                <a:cs typeface="Times New Roman" pitchFamily="18" charset="0"/>
              </a:rPr>
              <a:t>Y</a:t>
            </a:r>
          </a:p>
        </p:txBody>
      </p:sp>
      <p:sp>
        <p:nvSpPr>
          <p:cNvPr id="8" name="Text Box 58"/>
          <p:cNvSpPr txBox="1">
            <a:spLocks noChangeArrowheads="1"/>
          </p:cNvSpPr>
          <p:nvPr/>
        </p:nvSpPr>
        <p:spPr bwMode="auto">
          <a:xfrm>
            <a:off x="10080510" y="5267973"/>
            <a:ext cx="298440" cy="369332"/>
          </a:xfrm>
          <a:prstGeom prst="rect">
            <a:avLst/>
          </a:prstGeom>
          <a:noFill/>
          <a:ln w="9525">
            <a:noFill/>
            <a:miter lim="800000"/>
            <a:headEnd/>
            <a:tailEnd/>
          </a:ln>
        </p:spPr>
        <p:txBody>
          <a:bodyPr wrap="square">
            <a:spAutoFit/>
          </a:bodyPr>
          <a:lstStyle/>
          <a:p>
            <a:pPr eaLnBrk="1" hangingPunct="1">
              <a:spcBef>
                <a:spcPct val="50000"/>
              </a:spcBef>
            </a:pPr>
            <a:r>
              <a:rPr lang="es-ES" altLang="es-ES_tradnl" i="1" dirty="0">
                <a:latin typeface="Times New Roman" pitchFamily="18" charset="0"/>
                <a:cs typeface="Times New Roman" pitchFamily="18" charset="0"/>
              </a:rPr>
              <a:t>X</a:t>
            </a:r>
          </a:p>
        </p:txBody>
      </p:sp>
      <p:cxnSp>
        <p:nvCxnSpPr>
          <p:cNvPr id="9" name="8 Conector recto de flecha"/>
          <p:cNvCxnSpPr/>
          <p:nvPr/>
        </p:nvCxnSpPr>
        <p:spPr>
          <a:xfrm>
            <a:off x="6365734" y="5267973"/>
            <a:ext cx="3996000" cy="1588"/>
          </a:xfrm>
          <a:prstGeom prst="straightConnector1">
            <a:avLst/>
          </a:prstGeom>
          <a:noFill/>
          <a:ln w="9525">
            <a:solidFill>
              <a:schemeClr val="tx1"/>
            </a:solidFill>
            <a:round/>
            <a:headEnd/>
            <a:tailEnd type="triangle" w="med" len="med"/>
          </a:ln>
        </p:spPr>
      </p:cxnSp>
      <p:sp>
        <p:nvSpPr>
          <p:cNvPr id="10" name="9 Arco"/>
          <p:cNvSpPr/>
          <p:nvPr/>
        </p:nvSpPr>
        <p:spPr>
          <a:xfrm>
            <a:off x="3738546" y="2910520"/>
            <a:ext cx="5286412" cy="4733322"/>
          </a:xfrm>
          <a:prstGeom prst="arc">
            <a:avLst/>
          </a:prstGeom>
          <a:ln w="317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1" name="Text Box 58"/>
          <p:cNvSpPr txBox="1">
            <a:spLocks noChangeArrowheads="1"/>
          </p:cNvSpPr>
          <p:nvPr/>
        </p:nvSpPr>
        <p:spPr bwMode="auto">
          <a:xfrm>
            <a:off x="9008940" y="4625031"/>
            <a:ext cx="847732" cy="369332"/>
          </a:xfrm>
          <a:prstGeom prst="rect">
            <a:avLst/>
          </a:prstGeom>
          <a:noFill/>
          <a:ln w="9525">
            <a:noFill/>
            <a:miter lim="800000"/>
            <a:headEnd/>
            <a:tailEnd/>
          </a:ln>
        </p:spPr>
        <p:txBody>
          <a:bodyPr wrap="square">
            <a:spAutoFit/>
          </a:bodyPr>
          <a:lstStyle/>
          <a:p>
            <a:pPr eaLnBrk="1" hangingPunct="1">
              <a:spcBef>
                <a:spcPct val="50000"/>
              </a:spcBef>
            </a:pPr>
            <a:r>
              <a:rPr lang="es-ES" altLang="es-ES_tradnl" i="1" dirty="0">
                <a:latin typeface="Times New Roman" pitchFamily="18" charset="0"/>
                <a:cs typeface="Times New Roman" pitchFamily="18" charset="0"/>
              </a:rPr>
              <a:t>FPP</a:t>
            </a:r>
          </a:p>
        </p:txBody>
      </p:sp>
      <p:sp>
        <p:nvSpPr>
          <p:cNvPr id="12" name="11 Arco"/>
          <p:cNvSpPr/>
          <p:nvPr/>
        </p:nvSpPr>
        <p:spPr>
          <a:xfrm>
            <a:off x="4394898" y="3500204"/>
            <a:ext cx="3987118" cy="3569966"/>
          </a:xfrm>
          <a:prstGeom prst="arc">
            <a:avLst/>
          </a:prstGeom>
          <a:ln w="31750">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cxnSp>
        <p:nvCxnSpPr>
          <p:cNvPr id="13" name="12 Conector recto de flecha"/>
          <p:cNvCxnSpPr/>
          <p:nvPr/>
        </p:nvCxnSpPr>
        <p:spPr>
          <a:xfrm rot="5400000" flipH="1" flipV="1">
            <a:off x="6722924" y="3196271"/>
            <a:ext cx="428628" cy="142876"/>
          </a:xfrm>
          <a:prstGeom prst="straightConnector1">
            <a:avLst/>
          </a:prstGeom>
          <a:ln w="254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p:nvPr/>
        </p:nvCxnSpPr>
        <p:spPr>
          <a:xfrm flipV="1">
            <a:off x="8294560" y="4196403"/>
            <a:ext cx="285752" cy="214314"/>
          </a:xfrm>
          <a:prstGeom prst="straightConnector1">
            <a:avLst/>
          </a:prstGeom>
          <a:ln w="25400">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L" sz="3400" dirty="0"/>
              <a:t>Frontera de Posibilidades de Producción (FPP)</a:t>
            </a:r>
          </a:p>
        </p:txBody>
      </p:sp>
      <p:sp>
        <p:nvSpPr>
          <p:cNvPr id="3" name="2 Marcador de contenido"/>
          <p:cNvSpPr>
            <a:spLocks noGrp="1"/>
          </p:cNvSpPr>
          <p:nvPr>
            <p:ph sz="half" idx="1"/>
          </p:nvPr>
        </p:nvSpPr>
        <p:spPr/>
        <p:txBody>
          <a:bodyPr>
            <a:normAutofit/>
          </a:bodyPr>
          <a:lstStyle/>
          <a:p>
            <a:r>
              <a:rPr lang="es-CL" dirty="0"/>
              <a:t>Cambios de la FPP en el tiempo:</a:t>
            </a:r>
          </a:p>
          <a:p>
            <a:pPr lvl="1" algn="just"/>
            <a:r>
              <a:rPr lang="es-CL" dirty="0"/>
              <a:t>la FPP podría expandirse (o contraerse) en un solo sector. Por ejemplo, debido a una mejora tecnológica especializada.</a:t>
            </a:r>
          </a:p>
          <a:p>
            <a:pPr lvl="1" algn="just"/>
            <a:r>
              <a:rPr lang="es-CL" dirty="0"/>
              <a:t>Sin embargo, aún así esto </a:t>
            </a:r>
            <a:r>
              <a:rPr lang="es-CL" b="1" u="sng" dirty="0"/>
              <a:t>puede</a:t>
            </a:r>
            <a:r>
              <a:rPr lang="es-CL" dirty="0"/>
              <a:t> implicar un aumento en la producción de ambos bienes.</a:t>
            </a:r>
          </a:p>
        </p:txBody>
      </p:sp>
      <p:sp>
        <p:nvSpPr>
          <p:cNvPr id="5" name="4 Marcador de número de diapositiva"/>
          <p:cNvSpPr>
            <a:spLocks noGrp="1"/>
          </p:cNvSpPr>
          <p:nvPr>
            <p:ph type="sldNum" sz="quarter" idx="12"/>
          </p:nvPr>
        </p:nvSpPr>
        <p:spPr/>
        <p:txBody>
          <a:bodyPr/>
          <a:lstStyle/>
          <a:p>
            <a:fld id="{E5AF13BF-99AF-4603-AF85-A71E03691828}" type="slidenum">
              <a:rPr lang="es-CL" smtClean="0"/>
              <a:pPr/>
              <a:t>18</a:t>
            </a:fld>
            <a:endParaRPr lang="es-CL"/>
          </a:p>
        </p:txBody>
      </p:sp>
      <p:sp>
        <p:nvSpPr>
          <p:cNvPr id="6" name="Line 40"/>
          <p:cNvSpPr>
            <a:spLocks noChangeShapeType="1"/>
          </p:cNvSpPr>
          <p:nvPr/>
        </p:nvSpPr>
        <p:spPr bwMode="auto">
          <a:xfrm flipV="1">
            <a:off x="6375250" y="2267575"/>
            <a:ext cx="0" cy="2988000"/>
          </a:xfrm>
          <a:prstGeom prst="line">
            <a:avLst/>
          </a:prstGeom>
          <a:noFill/>
          <a:ln w="9525">
            <a:solidFill>
              <a:schemeClr val="tx1"/>
            </a:solidFill>
            <a:round/>
            <a:headEnd/>
            <a:tailEnd type="triangle" w="med" len="med"/>
          </a:ln>
        </p:spPr>
        <p:txBody>
          <a:bodyPr/>
          <a:lstStyle/>
          <a:p>
            <a:endParaRPr lang="es-CL"/>
          </a:p>
        </p:txBody>
      </p:sp>
      <p:sp>
        <p:nvSpPr>
          <p:cNvPr id="7" name="Text Box 57"/>
          <p:cNvSpPr txBox="1">
            <a:spLocks noChangeArrowheads="1"/>
          </p:cNvSpPr>
          <p:nvPr/>
        </p:nvSpPr>
        <p:spPr bwMode="auto">
          <a:xfrm>
            <a:off x="6036833" y="2196139"/>
            <a:ext cx="287337" cy="369332"/>
          </a:xfrm>
          <a:prstGeom prst="rect">
            <a:avLst/>
          </a:prstGeom>
          <a:noFill/>
          <a:ln w="9525">
            <a:noFill/>
            <a:miter lim="800000"/>
            <a:headEnd/>
            <a:tailEnd/>
          </a:ln>
        </p:spPr>
        <p:txBody>
          <a:bodyPr>
            <a:spAutoFit/>
          </a:bodyPr>
          <a:lstStyle/>
          <a:p>
            <a:pPr eaLnBrk="1" hangingPunct="1">
              <a:spcBef>
                <a:spcPct val="50000"/>
              </a:spcBef>
            </a:pPr>
            <a:r>
              <a:rPr lang="es-ES" altLang="es-ES_tradnl" i="1" dirty="0">
                <a:latin typeface="Times New Roman" pitchFamily="18" charset="0"/>
                <a:cs typeface="Times New Roman" pitchFamily="18" charset="0"/>
              </a:rPr>
              <a:t>Y</a:t>
            </a:r>
          </a:p>
        </p:txBody>
      </p:sp>
      <p:sp>
        <p:nvSpPr>
          <p:cNvPr id="8" name="Text Box 58"/>
          <p:cNvSpPr txBox="1">
            <a:spLocks noChangeArrowheads="1"/>
          </p:cNvSpPr>
          <p:nvPr/>
        </p:nvSpPr>
        <p:spPr bwMode="auto">
          <a:xfrm>
            <a:off x="10080510" y="5267973"/>
            <a:ext cx="298440" cy="369332"/>
          </a:xfrm>
          <a:prstGeom prst="rect">
            <a:avLst/>
          </a:prstGeom>
          <a:noFill/>
          <a:ln w="9525">
            <a:noFill/>
            <a:miter lim="800000"/>
            <a:headEnd/>
            <a:tailEnd/>
          </a:ln>
        </p:spPr>
        <p:txBody>
          <a:bodyPr wrap="square">
            <a:spAutoFit/>
          </a:bodyPr>
          <a:lstStyle/>
          <a:p>
            <a:pPr eaLnBrk="1" hangingPunct="1">
              <a:spcBef>
                <a:spcPct val="50000"/>
              </a:spcBef>
            </a:pPr>
            <a:r>
              <a:rPr lang="es-ES" altLang="es-ES_tradnl" i="1" dirty="0">
                <a:latin typeface="Times New Roman" pitchFamily="18" charset="0"/>
                <a:cs typeface="Times New Roman" pitchFamily="18" charset="0"/>
              </a:rPr>
              <a:t>X</a:t>
            </a:r>
          </a:p>
        </p:txBody>
      </p:sp>
      <p:cxnSp>
        <p:nvCxnSpPr>
          <p:cNvPr id="9" name="8 Conector recto de flecha"/>
          <p:cNvCxnSpPr/>
          <p:nvPr/>
        </p:nvCxnSpPr>
        <p:spPr>
          <a:xfrm>
            <a:off x="6365734" y="5267973"/>
            <a:ext cx="3996000" cy="1588"/>
          </a:xfrm>
          <a:prstGeom prst="straightConnector1">
            <a:avLst/>
          </a:prstGeom>
          <a:noFill/>
          <a:ln w="9525">
            <a:solidFill>
              <a:schemeClr val="tx1"/>
            </a:solidFill>
            <a:round/>
            <a:headEnd/>
            <a:tailEnd type="triangle" w="med" len="med"/>
          </a:ln>
        </p:spPr>
      </p:cxnSp>
      <p:sp>
        <p:nvSpPr>
          <p:cNvPr id="10" name="9 Arco"/>
          <p:cNvSpPr/>
          <p:nvPr/>
        </p:nvSpPr>
        <p:spPr>
          <a:xfrm>
            <a:off x="3738546" y="2910520"/>
            <a:ext cx="5286412" cy="4733322"/>
          </a:xfrm>
          <a:prstGeom prst="arc">
            <a:avLst/>
          </a:prstGeom>
          <a:ln w="317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1" name="Text Box 58"/>
          <p:cNvSpPr txBox="1">
            <a:spLocks noChangeArrowheads="1"/>
          </p:cNvSpPr>
          <p:nvPr/>
        </p:nvSpPr>
        <p:spPr bwMode="auto">
          <a:xfrm>
            <a:off x="9008940" y="4625031"/>
            <a:ext cx="847732" cy="369332"/>
          </a:xfrm>
          <a:prstGeom prst="rect">
            <a:avLst/>
          </a:prstGeom>
          <a:noFill/>
          <a:ln w="9525">
            <a:noFill/>
            <a:miter lim="800000"/>
            <a:headEnd/>
            <a:tailEnd/>
          </a:ln>
        </p:spPr>
        <p:txBody>
          <a:bodyPr wrap="square">
            <a:spAutoFit/>
          </a:bodyPr>
          <a:lstStyle/>
          <a:p>
            <a:pPr eaLnBrk="1" hangingPunct="1">
              <a:spcBef>
                <a:spcPct val="50000"/>
              </a:spcBef>
            </a:pPr>
            <a:r>
              <a:rPr lang="es-ES" altLang="es-ES_tradnl" i="1" dirty="0">
                <a:latin typeface="Times New Roman" pitchFamily="18" charset="0"/>
                <a:cs typeface="Times New Roman" pitchFamily="18" charset="0"/>
              </a:rPr>
              <a:t>FPP</a:t>
            </a:r>
          </a:p>
        </p:txBody>
      </p:sp>
      <p:sp>
        <p:nvSpPr>
          <p:cNvPr id="12" name="11 Arco"/>
          <p:cNvSpPr/>
          <p:nvPr/>
        </p:nvSpPr>
        <p:spPr>
          <a:xfrm>
            <a:off x="3768420" y="3500438"/>
            <a:ext cx="5256539" cy="3571900"/>
          </a:xfrm>
          <a:prstGeom prst="arc">
            <a:avLst/>
          </a:prstGeom>
          <a:ln w="31750">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cxnSp>
        <p:nvCxnSpPr>
          <p:cNvPr id="13" name="12 Conector recto de flecha"/>
          <p:cNvCxnSpPr/>
          <p:nvPr/>
        </p:nvCxnSpPr>
        <p:spPr>
          <a:xfrm rot="5400000" flipH="1" flipV="1">
            <a:off x="6722924" y="3196271"/>
            <a:ext cx="428628" cy="142876"/>
          </a:xfrm>
          <a:prstGeom prst="straightConnector1">
            <a:avLst/>
          </a:prstGeom>
          <a:ln w="254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p:nvPr/>
        </p:nvCxnSpPr>
        <p:spPr>
          <a:xfrm rot="5400000" flipH="1" flipV="1">
            <a:off x="7917669" y="3563867"/>
            <a:ext cx="214314" cy="142876"/>
          </a:xfrm>
          <a:prstGeom prst="straightConnector1">
            <a:avLst/>
          </a:prstGeom>
          <a:ln w="25400">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a:t>FPP: Aplicación Ecológica</a:t>
            </a:r>
          </a:p>
        </p:txBody>
      </p:sp>
      <p:sp>
        <p:nvSpPr>
          <p:cNvPr id="3" name="2 Marcador de contenido"/>
          <p:cNvSpPr>
            <a:spLocks noGrp="1"/>
          </p:cNvSpPr>
          <p:nvPr>
            <p:ph idx="1"/>
          </p:nvPr>
        </p:nvSpPr>
        <p:spPr/>
        <p:txBody>
          <a:bodyPr>
            <a:normAutofit fontScale="85000" lnSpcReduction="20000"/>
          </a:bodyPr>
          <a:lstStyle/>
          <a:p>
            <a:pPr algn="just"/>
            <a:r>
              <a:rPr lang="es-CL" dirty="0"/>
              <a:t>El eje vertical tiene un índice de la </a:t>
            </a:r>
            <a:r>
              <a:rPr lang="es-CL" b="1" dirty="0">
                <a:solidFill>
                  <a:srgbClr val="FF0000"/>
                </a:solidFill>
              </a:rPr>
              <a:t>producción económica agregada</a:t>
            </a:r>
            <a:r>
              <a:rPr lang="es-CL" dirty="0"/>
              <a:t> de nuestra economía de alto carbono, el valor de mercado total de los bienes económicos convencionales vendidos en la economía en un año. El eje horizontal tiene un índice de </a:t>
            </a:r>
            <a:r>
              <a:rPr lang="es-CL" b="1" dirty="0">
                <a:solidFill>
                  <a:srgbClr val="FF0000"/>
                </a:solidFill>
              </a:rPr>
              <a:t>calidad ambiental</a:t>
            </a:r>
            <a:r>
              <a:rPr lang="es-CL" dirty="0"/>
              <a:t>, derivado de datos sobre diferentes dimensiones del ambiente.</a:t>
            </a:r>
          </a:p>
          <a:p>
            <a:pPr algn="just"/>
            <a:endParaRPr lang="es-CL" dirty="0"/>
          </a:p>
          <a:p>
            <a:pPr algn="just"/>
            <a:endParaRPr lang="es-CL" dirty="0"/>
          </a:p>
          <a:p>
            <a:pPr algn="just"/>
            <a:endParaRPr lang="es-CL" dirty="0"/>
          </a:p>
          <a:p>
            <a:pPr algn="just"/>
            <a:endParaRPr lang="es-CL" dirty="0"/>
          </a:p>
          <a:p>
            <a:pPr algn="just"/>
            <a:endParaRPr lang="es-CL" dirty="0"/>
          </a:p>
          <a:p>
            <a:pPr algn="just"/>
            <a:endParaRPr lang="es-CL" dirty="0"/>
          </a:p>
          <a:p>
            <a:pPr algn="just"/>
            <a:r>
              <a:rPr lang="es-CL" dirty="0"/>
              <a:t>.</a:t>
            </a:r>
          </a:p>
        </p:txBody>
      </p:sp>
      <p:sp>
        <p:nvSpPr>
          <p:cNvPr id="4" name="3 Marcador de número de diapositiva"/>
          <p:cNvSpPr>
            <a:spLocks noGrp="1"/>
          </p:cNvSpPr>
          <p:nvPr>
            <p:ph type="sldNum" sz="quarter" idx="12"/>
          </p:nvPr>
        </p:nvSpPr>
        <p:spPr>
          <a:xfrm>
            <a:off x="7934324" y="6421462"/>
            <a:ext cx="2133600" cy="365125"/>
          </a:xfrm>
        </p:spPr>
        <p:txBody>
          <a:bodyPr/>
          <a:lstStyle/>
          <a:p>
            <a:fld id="{E5AF13BF-99AF-4603-AF85-A71E03691828}" type="slidenum">
              <a:rPr lang="es-CL" smtClean="0"/>
              <a:pPr/>
              <a:t>19</a:t>
            </a:fld>
            <a:endParaRPr lang="es-CL"/>
          </a:p>
        </p:txBody>
      </p:sp>
      <p:sp>
        <p:nvSpPr>
          <p:cNvPr id="8" name="7 Rectángulo"/>
          <p:cNvSpPr/>
          <p:nvPr/>
        </p:nvSpPr>
        <p:spPr>
          <a:xfrm>
            <a:off x="1881158" y="5214950"/>
            <a:ext cx="928694"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nvGrpSpPr>
          <p:cNvPr id="13" name="77 Grupo"/>
          <p:cNvGrpSpPr>
            <a:grpSpLocks/>
          </p:cNvGrpSpPr>
          <p:nvPr/>
        </p:nvGrpSpPr>
        <p:grpSpPr bwMode="auto">
          <a:xfrm>
            <a:off x="3095604" y="3429001"/>
            <a:ext cx="6929486" cy="3118207"/>
            <a:chOff x="1294140" y="3136380"/>
            <a:chExt cx="6929486" cy="3674207"/>
          </a:xfrm>
        </p:grpSpPr>
        <p:sp>
          <p:nvSpPr>
            <p:cNvPr id="15" name="30728 Conector recto"/>
            <p:cNvSpPr>
              <a:spLocks noChangeShapeType="1"/>
            </p:cNvSpPr>
            <p:nvPr/>
          </p:nvSpPr>
          <p:spPr bwMode="auto">
            <a:xfrm flipV="1">
              <a:off x="1979613" y="3213100"/>
              <a:ext cx="0" cy="3168650"/>
            </a:xfrm>
            <a:prstGeom prst="line">
              <a:avLst/>
            </a:prstGeom>
            <a:noFill/>
            <a:ln w="9525">
              <a:solidFill>
                <a:schemeClr val="tx1"/>
              </a:solidFill>
              <a:round/>
              <a:headEnd/>
              <a:tailEnd type="triangle" w="med" len="med"/>
            </a:ln>
          </p:spPr>
          <p:txBody>
            <a:bodyPr/>
            <a:lstStyle/>
            <a:p>
              <a:endParaRPr lang="es-CL"/>
            </a:p>
          </p:txBody>
        </p:sp>
        <p:sp>
          <p:nvSpPr>
            <p:cNvPr id="16" name="30729 Conector recto"/>
            <p:cNvSpPr>
              <a:spLocks noChangeShapeType="1"/>
            </p:cNvSpPr>
            <p:nvPr/>
          </p:nvSpPr>
          <p:spPr bwMode="auto">
            <a:xfrm>
              <a:off x="1979613" y="6381750"/>
              <a:ext cx="4824412" cy="0"/>
            </a:xfrm>
            <a:prstGeom prst="line">
              <a:avLst/>
            </a:prstGeom>
            <a:noFill/>
            <a:ln w="9525">
              <a:solidFill>
                <a:schemeClr val="tx1"/>
              </a:solidFill>
              <a:round/>
              <a:headEnd/>
              <a:tailEnd type="triangle" w="med" len="med"/>
            </a:ln>
          </p:spPr>
          <p:txBody>
            <a:bodyPr/>
            <a:lstStyle/>
            <a:p>
              <a:endParaRPr lang="es-CL"/>
            </a:p>
          </p:txBody>
        </p:sp>
        <p:sp>
          <p:nvSpPr>
            <p:cNvPr id="17" name="30730 CuadroTexto"/>
            <p:cNvSpPr txBox="1">
              <a:spLocks noChangeArrowheads="1"/>
            </p:cNvSpPr>
            <p:nvPr/>
          </p:nvSpPr>
          <p:spPr bwMode="auto">
            <a:xfrm>
              <a:off x="6080486" y="6384042"/>
              <a:ext cx="2143140" cy="380788"/>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sz="1500" i="1" dirty="0">
                  <a:latin typeface="Times New Roman" pitchFamily="18" charset="0"/>
                  <a:cs typeface="Times New Roman" pitchFamily="18" charset="0"/>
                </a:rPr>
                <a:t>Calidad medioambiental</a:t>
              </a:r>
              <a:endParaRPr lang="es-CL" altLang="es-ES_tradnl" sz="1500" i="1" dirty="0">
                <a:latin typeface="Times New Roman" pitchFamily="18" charset="0"/>
                <a:cs typeface="Times New Roman" pitchFamily="18" charset="0"/>
              </a:endParaRPr>
            </a:p>
          </p:txBody>
        </p:sp>
        <p:sp>
          <p:nvSpPr>
            <p:cNvPr id="18" name="30731 CuadroTexto"/>
            <p:cNvSpPr txBox="1">
              <a:spLocks noChangeArrowheads="1"/>
            </p:cNvSpPr>
            <p:nvPr/>
          </p:nvSpPr>
          <p:spPr bwMode="auto">
            <a:xfrm>
              <a:off x="1294140" y="3136380"/>
              <a:ext cx="1058314" cy="380788"/>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sz="1500" i="1" dirty="0">
                  <a:latin typeface="Times New Roman" pitchFamily="18" charset="0"/>
                  <a:cs typeface="Times New Roman" pitchFamily="18" charset="0"/>
                </a:rPr>
                <a:t>bienes</a:t>
              </a:r>
              <a:endParaRPr lang="es-CL" altLang="es-ES_tradnl" sz="1500" i="1" dirty="0">
                <a:latin typeface="Times New Roman" pitchFamily="18" charset="0"/>
                <a:cs typeface="Times New Roman" pitchFamily="18" charset="0"/>
              </a:endParaRPr>
            </a:p>
          </p:txBody>
        </p:sp>
        <p:sp>
          <p:nvSpPr>
            <p:cNvPr id="19" name="30732 Forma"/>
            <p:cNvSpPr>
              <a:spLocks/>
            </p:cNvSpPr>
            <p:nvPr/>
          </p:nvSpPr>
          <p:spPr bwMode="auto">
            <a:xfrm>
              <a:off x="1979613" y="3644900"/>
              <a:ext cx="3600450" cy="273685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0000"/>
              </a:solidFill>
              <a:round/>
              <a:headEnd/>
              <a:tailEnd/>
            </a:ln>
          </p:spPr>
          <p:txBody>
            <a:bodyPr wrap="none" anchor="ctr"/>
            <a:lstStyle/>
            <a:p>
              <a:endParaRPr lang="es-CL"/>
            </a:p>
          </p:txBody>
        </p:sp>
        <p:sp>
          <p:nvSpPr>
            <p:cNvPr id="20" name="30733 CuadroTexto"/>
            <p:cNvSpPr txBox="1">
              <a:spLocks noChangeArrowheads="1"/>
            </p:cNvSpPr>
            <p:nvPr/>
          </p:nvSpPr>
          <p:spPr bwMode="auto">
            <a:xfrm>
              <a:off x="5559893" y="5485849"/>
              <a:ext cx="936625" cy="435187"/>
            </a:xfrm>
            <a:prstGeom prst="rect">
              <a:avLst/>
            </a:prstGeom>
            <a:noFill/>
            <a:ln w="9525">
              <a:noFill/>
              <a:miter lim="800000"/>
              <a:headEnd/>
              <a:tailEnd/>
            </a:ln>
          </p:spPr>
          <p:txBody>
            <a:bodyPr>
              <a:spAutoFit/>
            </a:bodyPr>
            <a:lstStyle/>
            <a:p>
              <a:pPr eaLnBrk="1" hangingPunct="1">
                <a:spcBef>
                  <a:spcPct val="50000"/>
                </a:spcBef>
              </a:pPr>
              <a:r>
                <a:rPr lang="es-ES_tradnl" altLang="es-ES_tradnl" dirty="0">
                  <a:latin typeface="Century Gothic" pitchFamily="34" charset="0"/>
                </a:rPr>
                <a:t>FPP</a:t>
              </a:r>
              <a:endParaRPr lang="es-CL" altLang="es-ES_tradnl" dirty="0">
                <a:latin typeface="Century Gothic" pitchFamily="34" charset="0"/>
              </a:endParaRPr>
            </a:p>
          </p:txBody>
        </p:sp>
        <p:sp>
          <p:nvSpPr>
            <p:cNvPr id="21" name="30734 Conector recto"/>
            <p:cNvSpPr>
              <a:spLocks noChangeShapeType="1"/>
            </p:cNvSpPr>
            <p:nvPr/>
          </p:nvSpPr>
          <p:spPr bwMode="auto">
            <a:xfrm>
              <a:off x="3563938" y="3933825"/>
              <a:ext cx="0" cy="2447925"/>
            </a:xfrm>
            <a:prstGeom prst="line">
              <a:avLst/>
            </a:prstGeom>
            <a:noFill/>
            <a:ln w="25400">
              <a:solidFill>
                <a:srgbClr val="800080"/>
              </a:solidFill>
              <a:prstDash val="lgDash"/>
              <a:round/>
              <a:headEnd/>
              <a:tailEnd/>
            </a:ln>
          </p:spPr>
          <p:txBody>
            <a:bodyPr/>
            <a:lstStyle/>
            <a:p>
              <a:endParaRPr lang="es-CL"/>
            </a:p>
          </p:txBody>
        </p:sp>
        <p:sp>
          <p:nvSpPr>
            <p:cNvPr id="22" name="30735 Conector recto"/>
            <p:cNvSpPr>
              <a:spLocks noChangeShapeType="1"/>
            </p:cNvSpPr>
            <p:nvPr/>
          </p:nvSpPr>
          <p:spPr bwMode="auto">
            <a:xfrm flipH="1">
              <a:off x="1979613" y="3933825"/>
              <a:ext cx="1584325" cy="0"/>
            </a:xfrm>
            <a:prstGeom prst="line">
              <a:avLst/>
            </a:prstGeom>
            <a:noFill/>
            <a:ln w="25400">
              <a:solidFill>
                <a:srgbClr val="800080"/>
              </a:solidFill>
              <a:prstDash val="lgDash"/>
              <a:round/>
              <a:headEnd/>
              <a:tailEnd/>
            </a:ln>
          </p:spPr>
          <p:txBody>
            <a:bodyPr/>
            <a:lstStyle/>
            <a:p>
              <a:endParaRPr lang="es-CL"/>
            </a:p>
          </p:txBody>
        </p:sp>
        <p:sp>
          <p:nvSpPr>
            <p:cNvPr id="23" name="30736 Conector recto"/>
            <p:cNvSpPr>
              <a:spLocks noChangeShapeType="1"/>
            </p:cNvSpPr>
            <p:nvPr/>
          </p:nvSpPr>
          <p:spPr bwMode="auto">
            <a:xfrm>
              <a:off x="4643438" y="4581525"/>
              <a:ext cx="0" cy="1800225"/>
            </a:xfrm>
            <a:prstGeom prst="line">
              <a:avLst/>
            </a:prstGeom>
            <a:noFill/>
            <a:ln w="25400">
              <a:solidFill>
                <a:srgbClr val="800080"/>
              </a:solidFill>
              <a:prstDash val="lgDash"/>
              <a:round/>
              <a:headEnd/>
              <a:tailEnd/>
            </a:ln>
          </p:spPr>
          <p:txBody>
            <a:bodyPr/>
            <a:lstStyle/>
            <a:p>
              <a:endParaRPr lang="es-CL"/>
            </a:p>
          </p:txBody>
        </p:sp>
        <p:sp>
          <p:nvSpPr>
            <p:cNvPr id="24" name="30737 Conector recto"/>
            <p:cNvSpPr>
              <a:spLocks noChangeShapeType="1"/>
            </p:cNvSpPr>
            <p:nvPr/>
          </p:nvSpPr>
          <p:spPr bwMode="auto">
            <a:xfrm flipH="1">
              <a:off x="1979613" y="4581525"/>
              <a:ext cx="2663825" cy="0"/>
            </a:xfrm>
            <a:prstGeom prst="line">
              <a:avLst/>
            </a:prstGeom>
            <a:noFill/>
            <a:ln w="25400">
              <a:solidFill>
                <a:srgbClr val="800080"/>
              </a:solidFill>
              <a:prstDash val="lgDash"/>
              <a:round/>
              <a:headEnd/>
              <a:tailEnd/>
            </a:ln>
          </p:spPr>
          <p:txBody>
            <a:bodyPr/>
            <a:lstStyle/>
            <a:p>
              <a:endParaRPr lang="es-CL"/>
            </a:p>
          </p:txBody>
        </p:sp>
        <p:sp>
          <p:nvSpPr>
            <p:cNvPr id="25" name="30740 CuadroTexto"/>
            <p:cNvSpPr txBox="1">
              <a:spLocks noChangeArrowheads="1"/>
            </p:cNvSpPr>
            <p:nvPr/>
          </p:nvSpPr>
          <p:spPr bwMode="auto">
            <a:xfrm>
              <a:off x="2916238" y="6375400"/>
              <a:ext cx="2303462" cy="435187"/>
            </a:xfrm>
            <a:prstGeom prst="rect">
              <a:avLst/>
            </a:prstGeom>
            <a:noFill/>
            <a:ln w="9525">
              <a:noFill/>
              <a:miter lim="800000"/>
              <a:headEnd/>
              <a:tailEnd/>
            </a:ln>
          </p:spPr>
          <p:txBody>
            <a:bodyPr>
              <a:spAutoFit/>
            </a:bodyPr>
            <a:lstStyle/>
            <a:p>
              <a:pPr eaLnBrk="1" hangingPunct="1">
                <a:spcBef>
                  <a:spcPct val="50000"/>
                </a:spcBef>
              </a:pPr>
              <a:r>
                <a:rPr lang="es-ES_tradnl" altLang="es-ES_tradnl" dirty="0">
                  <a:latin typeface="Century Gothic" pitchFamily="34" charset="0"/>
                </a:rPr>
                <a:t>       e</a:t>
              </a:r>
              <a:r>
                <a:rPr lang="es-ES_tradnl" altLang="es-ES_tradnl" baseline="-25000" dirty="0">
                  <a:latin typeface="Century Gothic" pitchFamily="34" charset="0"/>
                </a:rPr>
                <a:t>2</a:t>
              </a:r>
              <a:r>
                <a:rPr lang="es-ES_tradnl" altLang="es-ES_tradnl" dirty="0">
                  <a:latin typeface="Century Gothic" pitchFamily="34" charset="0"/>
                </a:rPr>
                <a:t>            e</a:t>
              </a:r>
              <a:r>
                <a:rPr lang="es-ES_tradnl" altLang="es-ES_tradnl" baseline="-25000" dirty="0">
                  <a:latin typeface="Century Gothic" pitchFamily="34" charset="0"/>
                </a:rPr>
                <a:t>1</a:t>
              </a:r>
              <a:endParaRPr lang="es-CL" altLang="es-ES_tradnl" baseline="-25000" dirty="0">
                <a:latin typeface="Century Gothic" pitchFamily="34" charset="0"/>
              </a:endParaRPr>
            </a:p>
          </p:txBody>
        </p:sp>
        <p:sp>
          <p:nvSpPr>
            <p:cNvPr id="26" name="30742 CuadroTexto"/>
            <p:cNvSpPr txBox="1">
              <a:spLocks noChangeArrowheads="1"/>
            </p:cNvSpPr>
            <p:nvPr/>
          </p:nvSpPr>
          <p:spPr bwMode="auto">
            <a:xfrm>
              <a:off x="1605681" y="4357687"/>
              <a:ext cx="445369" cy="435187"/>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dirty="0">
                  <a:latin typeface="Century Gothic" pitchFamily="34" charset="0"/>
                </a:rPr>
                <a:t>c</a:t>
              </a:r>
              <a:r>
                <a:rPr lang="es-ES_tradnl" altLang="es-ES_tradnl" baseline="-25000" dirty="0">
                  <a:latin typeface="Century Gothic" pitchFamily="34" charset="0"/>
                </a:rPr>
                <a:t>1</a:t>
              </a:r>
              <a:endParaRPr lang="es-CL" altLang="es-ES_tradnl" baseline="-25000" dirty="0">
                <a:latin typeface="Century Gothic" pitchFamily="34" charset="0"/>
              </a:endParaRPr>
            </a:p>
          </p:txBody>
        </p:sp>
        <p:sp>
          <p:nvSpPr>
            <p:cNvPr id="27" name="30743 CuadroTexto"/>
            <p:cNvSpPr txBox="1">
              <a:spLocks noChangeArrowheads="1"/>
            </p:cNvSpPr>
            <p:nvPr/>
          </p:nvSpPr>
          <p:spPr bwMode="auto">
            <a:xfrm>
              <a:off x="1529638" y="3716338"/>
              <a:ext cx="521412" cy="435187"/>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dirty="0">
                  <a:latin typeface="Century Gothic" pitchFamily="34" charset="0"/>
                </a:rPr>
                <a:t>c</a:t>
              </a:r>
              <a:r>
                <a:rPr lang="es-ES_tradnl" altLang="es-ES_tradnl" baseline="-25000" dirty="0">
                  <a:latin typeface="Century Gothic" pitchFamily="34" charset="0"/>
                </a:rPr>
                <a:t>2</a:t>
              </a:r>
              <a:endParaRPr lang="es-CL" altLang="es-ES_tradnl" baseline="-25000" dirty="0">
                <a:latin typeface="Century Gothic" pitchFamily="34" charset="0"/>
              </a:endParaRPr>
            </a:p>
          </p:txBody>
        </p:sp>
        <p:sp>
          <p:nvSpPr>
            <p:cNvPr id="28" name="30745 Elipse"/>
            <p:cNvSpPr>
              <a:spLocks noChangeArrowheads="1"/>
            </p:cNvSpPr>
            <p:nvPr/>
          </p:nvSpPr>
          <p:spPr bwMode="auto">
            <a:xfrm>
              <a:off x="3490913" y="3860800"/>
              <a:ext cx="144462" cy="142875"/>
            </a:xfrm>
            <a:prstGeom prst="ellipse">
              <a:avLst/>
            </a:prstGeom>
            <a:solidFill>
              <a:schemeClr val="tx1"/>
            </a:solidFill>
            <a:ln w="9525">
              <a:solidFill>
                <a:schemeClr val="tx1"/>
              </a:solidFill>
              <a:round/>
              <a:headEnd/>
              <a:tailEnd/>
            </a:ln>
          </p:spPr>
          <p:txBody>
            <a:bodyPr wrap="none" anchor="ctr"/>
            <a:lstStyle/>
            <a:p>
              <a:pPr eaLnBrk="1" hangingPunct="1"/>
              <a:endParaRPr lang="es-ES" altLang="es-ES_tradnl">
                <a:solidFill>
                  <a:srgbClr val="000000"/>
                </a:solidFill>
              </a:endParaRPr>
            </a:p>
          </p:txBody>
        </p:sp>
        <p:sp>
          <p:nvSpPr>
            <p:cNvPr id="29" name="30746 Elipse"/>
            <p:cNvSpPr>
              <a:spLocks noChangeArrowheads="1"/>
            </p:cNvSpPr>
            <p:nvPr/>
          </p:nvSpPr>
          <p:spPr bwMode="auto">
            <a:xfrm>
              <a:off x="4572000" y="4510088"/>
              <a:ext cx="144463" cy="142875"/>
            </a:xfrm>
            <a:prstGeom prst="ellipse">
              <a:avLst/>
            </a:prstGeom>
            <a:solidFill>
              <a:schemeClr val="tx1"/>
            </a:solidFill>
            <a:ln w="9525">
              <a:solidFill>
                <a:schemeClr val="tx1"/>
              </a:solidFill>
              <a:round/>
              <a:headEnd/>
              <a:tailEnd/>
            </a:ln>
          </p:spPr>
          <p:txBody>
            <a:bodyPr wrap="none" anchor="ctr"/>
            <a:lstStyle/>
            <a:p>
              <a:pPr eaLnBrk="1" hangingPunct="1"/>
              <a:endParaRPr lang="es-ES" altLang="es-ES_tradnl">
                <a:solidFill>
                  <a:srgbClr val="000000"/>
                </a:solidFill>
              </a:endParaRPr>
            </a:p>
          </p:txBody>
        </p:sp>
        <p:sp>
          <p:nvSpPr>
            <p:cNvPr id="30" name="30748 CuadroTexto"/>
            <p:cNvSpPr txBox="1">
              <a:spLocks noChangeArrowheads="1"/>
            </p:cNvSpPr>
            <p:nvPr/>
          </p:nvSpPr>
          <p:spPr bwMode="auto">
            <a:xfrm>
              <a:off x="4500563" y="4149724"/>
              <a:ext cx="360362" cy="435187"/>
            </a:xfrm>
            <a:prstGeom prst="rect">
              <a:avLst/>
            </a:prstGeom>
            <a:noFill/>
            <a:ln w="9525">
              <a:noFill/>
              <a:miter lim="800000"/>
              <a:headEnd/>
              <a:tailEnd/>
            </a:ln>
          </p:spPr>
          <p:txBody>
            <a:bodyPr>
              <a:spAutoFit/>
            </a:bodyPr>
            <a:lstStyle/>
            <a:p>
              <a:pPr eaLnBrk="1" hangingPunct="1">
                <a:spcBef>
                  <a:spcPct val="50000"/>
                </a:spcBef>
              </a:pPr>
              <a:r>
                <a:rPr lang="es-ES_tradnl" altLang="es-ES_tradnl" dirty="0">
                  <a:latin typeface="Century Gothic" pitchFamily="34" charset="0"/>
                </a:rPr>
                <a:t>B</a:t>
              </a:r>
              <a:endParaRPr lang="es-CL" altLang="es-ES_tradnl" dirty="0">
                <a:latin typeface="Century Gothic" pitchFamily="34" charset="0"/>
              </a:endParaRPr>
            </a:p>
          </p:txBody>
        </p:sp>
        <p:sp>
          <p:nvSpPr>
            <p:cNvPr id="31" name="30750 CuadroTexto"/>
            <p:cNvSpPr txBox="1">
              <a:spLocks noChangeArrowheads="1"/>
            </p:cNvSpPr>
            <p:nvPr/>
          </p:nvSpPr>
          <p:spPr bwMode="auto">
            <a:xfrm>
              <a:off x="3492500" y="3494089"/>
              <a:ext cx="360363" cy="435187"/>
            </a:xfrm>
            <a:prstGeom prst="rect">
              <a:avLst/>
            </a:prstGeom>
            <a:noFill/>
            <a:ln w="9525">
              <a:noFill/>
              <a:miter lim="800000"/>
              <a:headEnd/>
              <a:tailEnd/>
            </a:ln>
          </p:spPr>
          <p:txBody>
            <a:bodyPr>
              <a:spAutoFit/>
            </a:bodyPr>
            <a:lstStyle/>
            <a:p>
              <a:pPr eaLnBrk="1" hangingPunct="1">
                <a:spcBef>
                  <a:spcPct val="50000"/>
                </a:spcBef>
              </a:pPr>
              <a:r>
                <a:rPr lang="es-ES_tradnl" altLang="es-ES_tradnl" dirty="0">
                  <a:latin typeface="Century Gothic" pitchFamily="34" charset="0"/>
                </a:rPr>
                <a:t>A</a:t>
              </a:r>
              <a:endParaRPr lang="es-CL" altLang="es-ES_tradnl" dirty="0">
                <a:latin typeface="Century Gothic" pitchFamily="34" charset="0"/>
              </a:endParaRPr>
            </a:p>
          </p:txBody>
        </p:sp>
      </p:grpSp>
      <p:sp>
        <p:nvSpPr>
          <p:cNvPr id="14" name="30741 CuadroTexto"/>
          <p:cNvSpPr txBox="1">
            <a:spLocks noChangeArrowheads="1"/>
          </p:cNvSpPr>
          <p:nvPr/>
        </p:nvSpPr>
        <p:spPr bwMode="auto">
          <a:xfrm>
            <a:off x="7118402" y="6208756"/>
            <a:ext cx="763548" cy="369332"/>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dirty="0" err="1">
                <a:latin typeface="Century Gothic" pitchFamily="34" charset="0"/>
              </a:rPr>
              <a:t>E</a:t>
            </a:r>
            <a:r>
              <a:rPr lang="es-ES_tradnl" altLang="es-ES_tradnl" baseline="-25000" dirty="0" err="1">
                <a:latin typeface="Century Gothic" pitchFamily="34" charset="0"/>
              </a:rPr>
              <a:t>max</a:t>
            </a:r>
            <a:endParaRPr lang="es-CL" altLang="es-ES_tradnl" baseline="-25000" dirty="0">
              <a:latin typeface="Century Gothic"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F43E10-F9B2-4AB5-8065-EF0CD7B532F9}"/>
              </a:ext>
            </a:extLst>
          </p:cNvPr>
          <p:cNvSpPr>
            <a:spLocks noGrp="1"/>
          </p:cNvSpPr>
          <p:nvPr>
            <p:ph type="title"/>
          </p:nvPr>
        </p:nvSpPr>
        <p:spPr>
          <a:xfrm>
            <a:off x="804673" y="1445494"/>
            <a:ext cx="3616856" cy="4376572"/>
          </a:xfrm>
        </p:spPr>
        <p:txBody>
          <a:bodyPr anchor="ctr">
            <a:normAutofit/>
          </a:bodyPr>
          <a:lstStyle/>
          <a:p>
            <a:r>
              <a:rPr lang="es-CL" sz="4800"/>
              <a:t>Agenda</a:t>
            </a:r>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5A2D92A5-6FAA-4FF7-A6FE-E7DDE0341C70}"/>
              </a:ext>
            </a:extLst>
          </p:cNvPr>
          <p:cNvSpPr>
            <a:spLocks noGrp="1"/>
          </p:cNvSpPr>
          <p:nvPr>
            <p:ph idx="1"/>
          </p:nvPr>
        </p:nvSpPr>
        <p:spPr>
          <a:xfrm>
            <a:off x="6096000" y="1399032"/>
            <a:ext cx="5501834" cy="4471416"/>
          </a:xfrm>
        </p:spPr>
        <p:txBody>
          <a:bodyPr anchor="ctr">
            <a:normAutofit/>
          </a:bodyPr>
          <a:lstStyle/>
          <a:p>
            <a:r>
              <a:rPr lang="es-CL" sz="2200">
                <a:solidFill>
                  <a:schemeClr val="bg1"/>
                </a:solidFill>
              </a:rPr>
              <a:t>Explicación de los modelos: Simplificación de la realidad e importancia de los supuestos</a:t>
            </a:r>
          </a:p>
          <a:p>
            <a:r>
              <a:rPr lang="es-CL" sz="2200">
                <a:solidFill>
                  <a:schemeClr val="bg1"/>
                </a:solidFill>
              </a:rPr>
              <a:t>Modelo del flujo circular </a:t>
            </a:r>
          </a:p>
        </p:txBody>
      </p:sp>
    </p:spTree>
    <p:extLst>
      <p:ext uri="{BB962C8B-B14F-4D97-AF65-F5344CB8AC3E}">
        <p14:creationId xmlns:p14="http://schemas.microsoft.com/office/powerpoint/2010/main" val="1381557675"/>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a:t>FPP: Aplicación Ecológica</a:t>
            </a:r>
          </a:p>
        </p:txBody>
      </p:sp>
      <p:sp>
        <p:nvSpPr>
          <p:cNvPr id="3" name="2 Marcador de contenido"/>
          <p:cNvSpPr>
            <a:spLocks noGrp="1"/>
          </p:cNvSpPr>
          <p:nvPr>
            <p:ph sz="half" idx="1"/>
          </p:nvPr>
        </p:nvSpPr>
        <p:spPr/>
        <p:txBody>
          <a:bodyPr>
            <a:normAutofit fontScale="92500" lnSpcReduction="20000"/>
          </a:bodyPr>
          <a:lstStyle/>
          <a:p>
            <a:pPr algn="just"/>
            <a:r>
              <a:rPr lang="es-CL" dirty="0"/>
              <a:t>La  curva muestra las diferentes combinaciones de estos dos resultados : una economía intensiva en carbono o una con mayores niveles de calidad ambiental y contaminantes atmosféricos.</a:t>
            </a:r>
          </a:p>
          <a:p>
            <a:pPr algn="just"/>
            <a:endParaRPr lang="es-CL" dirty="0"/>
          </a:p>
          <a:p>
            <a:pPr algn="just"/>
            <a:r>
              <a:rPr lang="es-CL" dirty="0" err="1"/>
              <a:t>E</a:t>
            </a:r>
            <a:r>
              <a:rPr lang="es-CL" baseline="-25000" dirty="0" err="1"/>
              <a:t>max</a:t>
            </a:r>
            <a:r>
              <a:rPr lang="es-CL" dirty="0"/>
              <a:t> muestra la cantidad máxima de calidad ambiental si no hay producción de mercancías en absoluto (presumiblemente significa que no hay población humana).</a:t>
            </a:r>
          </a:p>
        </p:txBody>
      </p:sp>
      <p:sp>
        <p:nvSpPr>
          <p:cNvPr id="5" name="4 Marcador de número de diapositiva"/>
          <p:cNvSpPr>
            <a:spLocks noGrp="1"/>
          </p:cNvSpPr>
          <p:nvPr>
            <p:ph type="sldNum" sz="quarter" idx="12"/>
          </p:nvPr>
        </p:nvSpPr>
        <p:spPr/>
        <p:txBody>
          <a:bodyPr/>
          <a:lstStyle/>
          <a:p>
            <a:fld id="{E5AF13BF-99AF-4603-AF85-A71E03691828}" type="slidenum">
              <a:rPr lang="es-CL" smtClean="0"/>
              <a:pPr/>
              <a:t>20</a:t>
            </a:fld>
            <a:endParaRPr lang="es-CL"/>
          </a:p>
        </p:txBody>
      </p:sp>
      <p:sp>
        <p:nvSpPr>
          <p:cNvPr id="7" name="30728 Conector recto"/>
          <p:cNvSpPr>
            <a:spLocks noChangeShapeType="1"/>
          </p:cNvSpPr>
          <p:nvPr/>
        </p:nvSpPr>
        <p:spPr bwMode="auto">
          <a:xfrm flipV="1">
            <a:off x="6852911" y="2136789"/>
            <a:ext cx="0" cy="2689153"/>
          </a:xfrm>
          <a:prstGeom prst="line">
            <a:avLst/>
          </a:prstGeom>
          <a:noFill/>
          <a:ln w="9525">
            <a:solidFill>
              <a:schemeClr val="tx1"/>
            </a:solidFill>
            <a:round/>
            <a:headEnd/>
            <a:tailEnd type="triangle" w="med" len="med"/>
          </a:ln>
        </p:spPr>
        <p:txBody>
          <a:bodyPr/>
          <a:lstStyle/>
          <a:p>
            <a:endParaRPr lang="es-CL"/>
          </a:p>
        </p:txBody>
      </p:sp>
      <p:sp>
        <p:nvSpPr>
          <p:cNvPr id="8" name="30729 Conector recto"/>
          <p:cNvSpPr>
            <a:spLocks noChangeShapeType="1"/>
          </p:cNvSpPr>
          <p:nvPr/>
        </p:nvSpPr>
        <p:spPr bwMode="auto">
          <a:xfrm>
            <a:off x="6852911" y="4825942"/>
            <a:ext cx="3672000" cy="0"/>
          </a:xfrm>
          <a:prstGeom prst="line">
            <a:avLst/>
          </a:prstGeom>
          <a:noFill/>
          <a:ln w="9525">
            <a:solidFill>
              <a:schemeClr val="tx1"/>
            </a:solidFill>
            <a:round/>
            <a:headEnd/>
            <a:tailEnd type="triangle" w="med" len="med"/>
          </a:ln>
        </p:spPr>
        <p:txBody>
          <a:bodyPr/>
          <a:lstStyle/>
          <a:p>
            <a:endParaRPr lang="es-CL"/>
          </a:p>
        </p:txBody>
      </p:sp>
      <p:sp>
        <p:nvSpPr>
          <p:cNvPr id="9" name="30730 CuadroTexto"/>
          <p:cNvSpPr txBox="1">
            <a:spLocks noChangeArrowheads="1"/>
          </p:cNvSpPr>
          <p:nvPr/>
        </p:nvSpPr>
        <p:spPr bwMode="auto">
          <a:xfrm>
            <a:off x="7524760" y="5248976"/>
            <a:ext cx="2143140" cy="323165"/>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sz="1500" i="1" dirty="0">
                <a:latin typeface="Times New Roman" pitchFamily="18" charset="0"/>
                <a:cs typeface="Times New Roman" pitchFamily="18" charset="0"/>
              </a:rPr>
              <a:t>Calidad medioambiental</a:t>
            </a:r>
            <a:endParaRPr lang="es-CL" altLang="es-ES_tradnl" sz="1500" i="1" dirty="0">
              <a:latin typeface="Times New Roman" pitchFamily="18" charset="0"/>
              <a:cs typeface="Times New Roman" pitchFamily="18" charset="0"/>
            </a:endParaRPr>
          </a:p>
        </p:txBody>
      </p:sp>
      <p:sp>
        <p:nvSpPr>
          <p:cNvPr id="10" name="30731 CuadroTexto"/>
          <p:cNvSpPr txBox="1">
            <a:spLocks noChangeArrowheads="1"/>
          </p:cNvSpPr>
          <p:nvPr/>
        </p:nvSpPr>
        <p:spPr bwMode="auto">
          <a:xfrm>
            <a:off x="6167438" y="2071679"/>
            <a:ext cx="1058314" cy="323165"/>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sz="1500" i="1" dirty="0">
                <a:latin typeface="Times New Roman" pitchFamily="18" charset="0"/>
                <a:cs typeface="Times New Roman" pitchFamily="18" charset="0"/>
              </a:rPr>
              <a:t>bienes</a:t>
            </a:r>
            <a:endParaRPr lang="es-CL" altLang="es-ES_tradnl" sz="1500" i="1" dirty="0">
              <a:latin typeface="Times New Roman" pitchFamily="18" charset="0"/>
              <a:cs typeface="Times New Roman" pitchFamily="18" charset="0"/>
            </a:endParaRPr>
          </a:p>
        </p:txBody>
      </p:sp>
      <p:sp>
        <p:nvSpPr>
          <p:cNvPr id="11" name="30732 Forma"/>
          <p:cNvSpPr>
            <a:spLocks/>
          </p:cNvSpPr>
          <p:nvPr/>
        </p:nvSpPr>
        <p:spPr bwMode="auto">
          <a:xfrm>
            <a:off x="6852912" y="2786058"/>
            <a:ext cx="2814989" cy="2039884"/>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0000"/>
            </a:solidFill>
            <a:round/>
            <a:headEnd/>
            <a:tailEnd/>
          </a:ln>
        </p:spPr>
        <p:txBody>
          <a:bodyPr wrap="none" anchor="ctr"/>
          <a:lstStyle/>
          <a:p>
            <a:endParaRPr lang="es-CL"/>
          </a:p>
        </p:txBody>
      </p:sp>
      <p:sp>
        <p:nvSpPr>
          <p:cNvPr id="12" name="30733 CuadroTexto"/>
          <p:cNvSpPr txBox="1">
            <a:spLocks noChangeArrowheads="1"/>
          </p:cNvSpPr>
          <p:nvPr/>
        </p:nvSpPr>
        <p:spPr bwMode="auto">
          <a:xfrm>
            <a:off x="9382149" y="3714752"/>
            <a:ext cx="936625" cy="369332"/>
          </a:xfrm>
          <a:prstGeom prst="rect">
            <a:avLst/>
          </a:prstGeom>
          <a:noFill/>
          <a:ln w="9525">
            <a:noFill/>
            <a:miter lim="800000"/>
            <a:headEnd/>
            <a:tailEnd/>
          </a:ln>
        </p:spPr>
        <p:txBody>
          <a:bodyPr>
            <a:spAutoFit/>
          </a:bodyPr>
          <a:lstStyle/>
          <a:p>
            <a:pPr eaLnBrk="1" hangingPunct="1">
              <a:spcBef>
                <a:spcPct val="50000"/>
              </a:spcBef>
            </a:pPr>
            <a:r>
              <a:rPr lang="es-ES_tradnl" altLang="es-ES_tradnl" dirty="0">
                <a:latin typeface="Century Gothic" pitchFamily="34" charset="0"/>
              </a:rPr>
              <a:t>FPP</a:t>
            </a:r>
            <a:endParaRPr lang="es-CL" altLang="es-ES_tradnl" dirty="0">
              <a:latin typeface="Century Gothic" pitchFamily="34" charset="0"/>
            </a:endParaRPr>
          </a:p>
        </p:txBody>
      </p:sp>
      <p:sp>
        <p:nvSpPr>
          <p:cNvPr id="13" name="30734 Conector recto"/>
          <p:cNvSpPr>
            <a:spLocks noChangeShapeType="1"/>
          </p:cNvSpPr>
          <p:nvPr/>
        </p:nvSpPr>
        <p:spPr bwMode="auto">
          <a:xfrm>
            <a:off x="8130300" y="3016374"/>
            <a:ext cx="0" cy="1800000"/>
          </a:xfrm>
          <a:prstGeom prst="line">
            <a:avLst/>
          </a:prstGeom>
          <a:noFill/>
          <a:ln w="25400">
            <a:solidFill>
              <a:srgbClr val="800080"/>
            </a:solidFill>
            <a:prstDash val="lgDash"/>
            <a:round/>
            <a:headEnd/>
            <a:tailEnd/>
          </a:ln>
        </p:spPr>
        <p:txBody>
          <a:bodyPr/>
          <a:lstStyle/>
          <a:p>
            <a:endParaRPr lang="es-CL"/>
          </a:p>
        </p:txBody>
      </p:sp>
      <p:sp>
        <p:nvSpPr>
          <p:cNvPr id="14" name="30735 Conector recto"/>
          <p:cNvSpPr>
            <a:spLocks noChangeShapeType="1"/>
          </p:cNvSpPr>
          <p:nvPr/>
        </p:nvSpPr>
        <p:spPr bwMode="auto">
          <a:xfrm flipH="1">
            <a:off x="6869129" y="3030662"/>
            <a:ext cx="1224000" cy="0"/>
          </a:xfrm>
          <a:prstGeom prst="line">
            <a:avLst/>
          </a:prstGeom>
          <a:noFill/>
          <a:ln w="25400">
            <a:solidFill>
              <a:srgbClr val="800080"/>
            </a:solidFill>
            <a:prstDash val="lgDash"/>
            <a:round/>
            <a:headEnd/>
            <a:tailEnd/>
          </a:ln>
        </p:spPr>
        <p:txBody>
          <a:bodyPr/>
          <a:lstStyle/>
          <a:p>
            <a:endParaRPr lang="es-CL"/>
          </a:p>
        </p:txBody>
      </p:sp>
      <p:sp>
        <p:nvSpPr>
          <p:cNvPr id="15" name="30736 Conector recto"/>
          <p:cNvSpPr>
            <a:spLocks noChangeShapeType="1"/>
          </p:cNvSpPr>
          <p:nvPr/>
        </p:nvSpPr>
        <p:spPr bwMode="auto">
          <a:xfrm>
            <a:off x="8755220" y="3323968"/>
            <a:ext cx="0" cy="1527806"/>
          </a:xfrm>
          <a:prstGeom prst="line">
            <a:avLst/>
          </a:prstGeom>
          <a:noFill/>
          <a:ln w="25400">
            <a:solidFill>
              <a:srgbClr val="800080"/>
            </a:solidFill>
            <a:prstDash val="lgDash"/>
            <a:round/>
            <a:headEnd/>
            <a:tailEnd/>
          </a:ln>
        </p:spPr>
        <p:txBody>
          <a:bodyPr/>
          <a:lstStyle/>
          <a:p>
            <a:endParaRPr lang="es-CL"/>
          </a:p>
        </p:txBody>
      </p:sp>
      <p:sp>
        <p:nvSpPr>
          <p:cNvPr id="16" name="30737 Conector recto"/>
          <p:cNvSpPr>
            <a:spLocks noChangeShapeType="1"/>
          </p:cNvSpPr>
          <p:nvPr/>
        </p:nvSpPr>
        <p:spPr bwMode="auto">
          <a:xfrm flipH="1">
            <a:off x="6881818" y="3323968"/>
            <a:ext cx="1872000" cy="0"/>
          </a:xfrm>
          <a:prstGeom prst="line">
            <a:avLst/>
          </a:prstGeom>
          <a:noFill/>
          <a:ln w="25400">
            <a:solidFill>
              <a:srgbClr val="800080"/>
            </a:solidFill>
            <a:prstDash val="lgDash"/>
            <a:round/>
            <a:headEnd/>
            <a:tailEnd/>
          </a:ln>
        </p:spPr>
        <p:txBody>
          <a:bodyPr/>
          <a:lstStyle/>
          <a:p>
            <a:endParaRPr lang="es-CL"/>
          </a:p>
        </p:txBody>
      </p:sp>
      <p:sp>
        <p:nvSpPr>
          <p:cNvPr id="17" name="30740 CuadroTexto"/>
          <p:cNvSpPr txBox="1">
            <a:spLocks noChangeArrowheads="1"/>
          </p:cNvSpPr>
          <p:nvPr/>
        </p:nvSpPr>
        <p:spPr bwMode="auto">
          <a:xfrm>
            <a:off x="7953388" y="4820552"/>
            <a:ext cx="1143008" cy="369332"/>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dirty="0">
                <a:latin typeface="Century Gothic" pitchFamily="34" charset="0"/>
              </a:rPr>
              <a:t>e</a:t>
            </a:r>
            <a:r>
              <a:rPr lang="es-ES_tradnl" altLang="es-ES_tradnl" baseline="-25000" dirty="0">
                <a:latin typeface="Century Gothic" pitchFamily="34" charset="0"/>
              </a:rPr>
              <a:t>2</a:t>
            </a:r>
            <a:r>
              <a:rPr lang="es-ES_tradnl" altLang="es-ES_tradnl" dirty="0">
                <a:latin typeface="Century Gothic" pitchFamily="34" charset="0"/>
              </a:rPr>
              <a:t>      e</a:t>
            </a:r>
            <a:r>
              <a:rPr lang="es-ES_tradnl" altLang="es-ES_tradnl" baseline="-25000" dirty="0">
                <a:latin typeface="Century Gothic" pitchFamily="34" charset="0"/>
              </a:rPr>
              <a:t>1</a:t>
            </a:r>
            <a:endParaRPr lang="es-CL" altLang="es-ES_tradnl" baseline="-25000" dirty="0">
              <a:latin typeface="Century Gothic" pitchFamily="34" charset="0"/>
            </a:endParaRPr>
          </a:p>
        </p:txBody>
      </p:sp>
      <p:sp>
        <p:nvSpPr>
          <p:cNvPr id="18" name="30742 CuadroTexto"/>
          <p:cNvSpPr txBox="1">
            <a:spLocks noChangeArrowheads="1"/>
          </p:cNvSpPr>
          <p:nvPr/>
        </p:nvSpPr>
        <p:spPr bwMode="auto">
          <a:xfrm>
            <a:off x="6436450" y="3131106"/>
            <a:ext cx="445369" cy="369332"/>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dirty="0">
                <a:latin typeface="Century Gothic" pitchFamily="34" charset="0"/>
              </a:rPr>
              <a:t>c</a:t>
            </a:r>
            <a:r>
              <a:rPr lang="es-ES_tradnl" altLang="es-ES_tradnl" baseline="-25000" dirty="0">
                <a:latin typeface="Century Gothic" pitchFamily="34" charset="0"/>
              </a:rPr>
              <a:t>1</a:t>
            </a:r>
            <a:endParaRPr lang="es-CL" altLang="es-ES_tradnl" baseline="-25000" dirty="0">
              <a:latin typeface="Century Gothic" pitchFamily="34" charset="0"/>
            </a:endParaRPr>
          </a:p>
        </p:txBody>
      </p:sp>
      <p:sp>
        <p:nvSpPr>
          <p:cNvPr id="19" name="30743 CuadroTexto"/>
          <p:cNvSpPr txBox="1">
            <a:spLocks noChangeArrowheads="1"/>
          </p:cNvSpPr>
          <p:nvPr/>
        </p:nvSpPr>
        <p:spPr bwMode="auto">
          <a:xfrm>
            <a:off x="6431844" y="2786058"/>
            <a:ext cx="521412" cy="369332"/>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dirty="0">
                <a:latin typeface="Century Gothic" pitchFamily="34" charset="0"/>
              </a:rPr>
              <a:t>c</a:t>
            </a:r>
            <a:r>
              <a:rPr lang="es-ES_tradnl" altLang="es-ES_tradnl" baseline="-25000" dirty="0">
                <a:latin typeface="Century Gothic" pitchFamily="34" charset="0"/>
              </a:rPr>
              <a:t>2</a:t>
            </a:r>
            <a:endParaRPr lang="es-CL" altLang="es-ES_tradnl" baseline="-25000" dirty="0">
              <a:latin typeface="Century Gothic" pitchFamily="34" charset="0"/>
            </a:endParaRPr>
          </a:p>
        </p:txBody>
      </p:sp>
      <p:sp>
        <p:nvSpPr>
          <p:cNvPr id="20" name="30745 Elipse"/>
          <p:cNvSpPr>
            <a:spLocks noChangeArrowheads="1"/>
          </p:cNvSpPr>
          <p:nvPr/>
        </p:nvSpPr>
        <p:spPr bwMode="auto">
          <a:xfrm>
            <a:off x="8057275" y="2954400"/>
            <a:ext cx="144462" cy="121254"/>
          </a:xfrm>
          <a:prstGeom prst="ellipse">
            <a:avLst/>
          </a:prstGeom>
          <a:solidFill>
            <a:schemeClr val="tx1"/>
          </a:solidFill>
          <a:ln w="9525">
            <a:solidFill>
              <a:schemeClr val="tx1"/>
            </a:solidFill>
            <a:round/>
            <a:headEnd/>
            <a:tailEnd/>
          </a:ln>
        </p:spPr>
        <p:txBody>
          <a:bodyPr wrap="none" anchor="ctr"/>
          <a:lstStyle/>
          <a:p>
            <a:pPr eaLnBrk="1" hangingPunct="1"/>
            <a:endParaRPr lang="es-ES" altLang="es-ES_tradnl">
              <a:solidFill>
                <a:srgbClr val="000000"/>
              </a:solidFill>
            </a:endParaRPr>
          </a:p>
        </p:txBody>
      </p:sp>
      <p:sp>
        <p:nvSpPr>
          <p:cNvPr id="21" name="30746 Elipse"/>
          <p:cNvSpPr>
            <a:spLocks noChangeArrowheads="1"/>
          </p:cNvSpPr>
          <p:nvPr/>
        </p:nvSpPr>
        <p:spPr bwMode="auto">
          <a:xfrm>
            <a:off x="8683783" y="3263341"/>
            <a:ext cx="144463" cy="121254"/>
          </a:xfrm>
          <a:prstGeom prst="ellipse">
            <a:avLst/>
          </a:prstGeom>
          <a:solidFill>
            <a:schemeClr val="tx1"/>
          </a:solidFill>
          <a:ln w="9525">
            <a:solidFill>
              <a:schemeClr val="tx1"/>
            </a:solidFill>
            <a:round/>
            <a:headEnd/>
            <a:tailEnd/>
          </a:ln>
        </p:spPr>
        <p:txBody>
          <a:bodyPr wrap="none" anchor="ctr"/>
          <a:lstStyle/>
          <a:p>
            <a:pPr eaLnBrk="1" hangingPunct="1"/>
            <a:endParaRPr lang="es-ES" altLang="es-ES_tradnl">
              <a:solidFill>
                <a:srgbClr val="000000"/>
              </a:solidFill>
            </a:endParaRPr>
          </a:p>
        </p:txBody>
      </p:sp>
      <p:sp>
        <p:nvSpPr>
          <p:cNvPr id="22" name="30748 CuadroTexto"/>
          <p:cNvSpPr txBox="1">
            <a:spLocks noChangeArrowheads="1"/>
          </p:cNvSpPr>
          <p:nvPr/>
        </p:nvSpPr>
        <p:spPr bwMode="auto">
          <a:xfrm>
            <a:off x="8612345" y="2957510"/>
            <a:ext cx="360362" cy="369332"/>
          </a:xfrm>
          <a:prstGeom prst="rect">
            <a:avLst/>
          </a:prstGeom>
          <a:noFill/>
          <a:ln w="9525">
            <a:noFill/>
            <a:miter lim="800000"/>
            <a:headEnd/>
            <a:tailEnd/>
          </a:ln>
        </p:spPr>
        <p:txBody>
          <a:bodyPr>
            <a:spAutoFit/>
          </a:bodyPr>
          <a:lstStyle/>
          <a:p>
            <a:pPr eaLnBrk="1" hangingPunct="1">
              <a:spcBef>
                <a:spcPct val="50000"/>
              </a:spcBef>
            </a:pPr>
            <a:r>
              <a:rPr lang="es-ES_tradnl" altLang="es-ES_tradnl" dirty="0">
                <a:latin typeface="Century Gothic" pitchFamily="34" charset="0"/>
              </a:rPr>
              <a:t>B</a:t>
            </a:r>
            <a:endParaRPr lang="es-CL" altLang="es-ES_tradnl" dirty="0">
              <a:latin typeface="Century Gothic" pitchFamily="34" charset="0"/>
            </a:endParaRPr>
          </a:p>
        </p:txBody>
      </p:sp>
      <p:sp>
        <p:nvSpPr>
          <p:cNvPr id="23" name="30750 CuadroTexto"/>
          <p:cNvSpPr txBox="1">
            <a:spLocks noChangeArrowheads="1"/>
          </p:cNvSpPr>
          <p:nvPr/>
        </p:nvSpPr>
        <p:spPr bwMode="auto">
          <a:xfrm>
            <a:off x="8058863" y="2643182"/>
            <a:ext cx="360363" cy="369332"/>
          </a:xfrm>
          <a:prstGeom prst="rect">
            <a:avLst/>
          </a:prstGeom>
          <a:noFill/>
          <a:ln w="9525">
            <a:noFill/>
            <a:miter lim="800000"/>
            <a:headEnd/>
            <a:tailEnd/>
          </a:ln>
        </p:spPr>
        <p:txBody>
          <a:bodyPr>
            <a:spAutoFit/>
          </a:bodyPr>
          <a:lstStyle/>
          <a:p>
            <a:pPr eaLnBrk="1" hangingPunct="1">
              <a:spcBef>
                <a:spcPct val="50000"/>
              </a:spcBef>
            </a:pPr>
            <a:r>
              <a:rPr lang="es-ES_tradnl" altLang="es-ES_tradnl" dirty="0">
                <a:latin typeface="Century Gothic" pitchFamily="34" charset="0"/>
              </a:rPr>
              <a:t>A</a:t>
            </a:r>
            <a:endParaRPr lang="es-CL" altLang="es-ES_tradnl" dirty="0">
              <a:latin typeface="Century Gothic" pitchFamily="34" charset="0"/>
            </a:endParaRPr>
          </a:p>
        </p:txBody>
      </p:sp>
      <p:sp>
        <p:nvSpPr>
          <p:cNvPr id="24" name="30741 CuadroTexto"/>
          <p:cNvSpPr txBox="1">
            <a:spLocks noChangeArrowheads="1"/>
          </p:cNvSpPr>
          <p:nvPr/>
        </p:nvSpPr>
        <p:spPr bwMode="auto">
          <a:xfrm>
            <a:off x="9404418" y="4851434"/>
            <a:ext cx="763548" cy="369332"/>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dirty="0" err="1">
                <a:latin typeface="Century Gothic" pitchFamily="34" charset="0"/>
              </a:rPr>
              <a:t>E</a:t>
            </a:r>
            <a:r>
              <a:rPr lang="es-ES_tradnl" altLang="es-ES_tradnl" baseline="-25000" dirty="0" err="1">
                <a:latin typeface="Century Gothic" pitchFamily="34" charset="0"/>
              </a:rPr>
              <a:t>max</a:t>
            </a:r>
            <a:endParaRPr lang="es-CL" altLang="es-ES_tradnl" baseline="-25000" dirty="0">
              <a:latin typeface="Century Gothic"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a:t>FPP: Aplicación Ecológica</a:t>
            </a:r>
          </a:p>
        </p:txBody>
      </p:sp>
      <p:sp>
        <p:nvSpPr>
          <p:cNvPr id="3" name="2 Marcador de contenido"/>
          <p:cNvSpPr>
            <a:spLocks noGrp="1"/>
          </p:cNvSpPr>
          <p:nvPr>
            <p:ph sz="half" idx="1"/>
          </p:nvPr>
        </p:nvSpPr>
        <p:spPr/>
        <p:txBody>
          <a:bodyPr>
            <a:normAutofit fontScale="92500" lnSpcReduction="10000"/>
          </a:bodyPr>
          <a:lstStyle/>
          <a:p>
            <a:pPr algn="just"/>
            <a:r>
              <a:rPr lang="es-CL" dirty="0"/>
              <a:t>La frontera de posibilidades de producción está determinada por las capacidades técnicas de la economía, además del sistema natural en el que se encuentra el país.</a:t>
            </a:r>
          </a:p>
          <a:p>
            <a:pPr algn="just"/>
            <a:r>
              <a:rPr lang="es-CL" dirty="0"/>
              <a:t>Dice, por ejemplo, que si el nivel actual de producción económica es c</a:t>
            </a:r>
            <a:r>
              <a:rPr lang="es-CL" baseline="-25000" dirty="0"/>
              <a:t>1</a:t>
            </a:r>
            <a:r>
              <a:rPr lang="es-CL" dirty="0"/>
              <a:t>, podemos obtener un aumento de c</a:t>
            </a:r>
            <a:r>
              <a:rPr lang="es-CL" baseline="-25000" dirty="0"/>
              <a:t>2</a:t>
            </a:r>
            <a:r>
              <a:rPr lang="es-CL" dirty="0"/>
              <a:t> sólo a costa de una disminución de la calidad ambiental de e</a:t>
            </a:r>
            <a:r>
              <a:rPr lang="es-CL" baseline="-25000" dirty="0"/>
              <a:t>1</a:t>
            </a:r>
            <a:r>
              <a:rPr lang="es-CL" dirty="0"/>
              <a:t> a e</a:t>
            </a:r>
            <a:r>
              <a:rPr lang="es-CL" baseline="-25000" dirty="0"/>
              <a:t>2</a:t>
            </a:r>
            <a:r>
              <a:rPr lang="es-CL" dirty="0"/>
              <a:t>. </a:t>
            </a:r>
          </a:p>
        </p:txBody>
      </p:sp>
      <p:sp>
        <p:nvSpPr>
          <p:cNvPr id="5" name="4 Marcador de número de diapositiva"/>
          <p:cNvSpPr>
            <a:spLocks noGrp="1"/>
          </p:cNvSpPr>
          <p:nvPr>
            <p:ph type="sldNum" sz="quarter" idx="12"/>
          </p:nvPr>
        </p:nvSpPr>
        <p:spPr/>
        <p:txBody>
          <a:bodyPr/>
          <a:lstStyle/>
          <a:p>
            <a:fld id="{E5AF13BF-99AF-4603-AF85-A71E03691828}" type="slidenum">
              <a:rPr lang="es-CL" smtClean="0"/>
              <a:pPr/>
              <a:t>21</a:t>
            </a:fld>
            <a:endParaRPr lang="es-CL"/>
          </a:p>
        </p:txBody>
      </p:sp>
      <p:sp>
        <p:nvSpPr>
          <p:cNvPr id="7" name="30728 Conector recto"/>
          <p:cNvSpPr>
            <a:spLocks noChangeShapeType="1"/>
          </p:cNvSpPr>
          <p:nvPr/>
        </p:nvSpPr>
        <p:spPr bwMode="auto">
          <a:xfrm flipV="1">
            <a:off x="6852911" y="2136789"/>
            <a:ext cx="0" cy="2689153"/>
          </a:xfrm>
          <a:prstGeom prst="line">
            <a:avLst/>
          </a:prstGeom>
          <a:noFill/>
          <a:ln w="9525">
            <a:solidFill>
              <a:schemeClr val="tx1"/>
            </a:solidFill>
            <a:round/>
            <a:headEnd/>
            <a:tailEnd type="triangle" w="med" len="med"/>
          </a:ln>
        </p:spPr>
        <p:txBody>
          <a:bodyPr/>
          <a:lstStyle/>
          <a:p>
            <a:endParaRPr lang="es-CL"/>
          </a:p>
        </p:txBody>
      </p:sp>
      <p:sp>
        <p:nvSpPr>
          <p:cNvPr id="8" name="30729 Conector recto"/>
          <p:cNvSpPr>
            <a:spLocks noChangeShapeType="1"/>
          </p:cNvSpPr>
          <p:nvPr/>
        </p:nvSpPr>
        <p:spPr bwMode="auto">
          <a:xfrm>
            <a:off x="6852911" y="4825942"/>
            <a:ext cx="3672000" cy="0"/>
          </a:xfrm>
          <a:prstGeom prst="line">
            <a:avLst/>
          </a:prstGeom>
          <a:noFill/>
          <a:ln w="9525">
            <a:solidFill>
              <a:schemeClr val="tx1"/>
            </a:solidFill>
            <a:round/>
            <a:headEnd/>
            <a:tailEnd type="triangle" w="med" len="med"/>
          </a:ln>
        </p:spPr>
        <p:txBody>
          <a:bodyPr/>
          <a:lstStyle/>
          <a:p>
            <a:endParaRPr lang="es-CL"/>
          </a:p>
        </p:txBody>
      </p:sp>
      <p:sp>
        <p:nvSpPr>
          <p:cNvPr id="9" name="30730 CuadroTexto"/>
          <p:cNvSpPr txBox="1">
            <a:spLocks noChangeArrowheads="1"/>
          </p:cNvSpPr>
          <p:nvPr/>
        </p:nvSpPr>
        <p:spPr bwMode="auto">
          <a:xfrm>
            <a:off x="7524760" y="5248976"/>
            <a:ext cx="2143140" cy="323165"/>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sz="1500" i="1" dirty="0">
                <a:latin typeface="Times New Roman" pitchFamily="18" charset="0"/>
                <a:cs typeface="Times New Roman" pitchFamily="18" charset="0"/>
              </a:rPr>
              <a:t>Calidad medioambiental</a:t>
            </a:r>
            <a:endParaRPr lang="es-CL" altLang="es-ES_tradnl" sz="1500" i="1" dirty="0">
              <a:latin typeface="Times New Roman" pitchFamily="18" charset="0"/>
              <a:cs typeface="Times New Roman" pitchFamily="18" charset="0"/>
            </a:endParaRPr>
          </a:p>
        </p:txBody>
      </p:sp>
      <p:sp>
        <p:nvSpPr>
          <p:cNvPr id="10" name="30731 CuadroTexto"/>
          <p:cNvSpPr txBox="1">
            <a:spLocks noChangeArrowheads="1"/>
          </p:cNvSpPr>
          <p:nvPr/>
        </p:nvSpPr>
        <p:spPr bwMode="auto">
          <a:xfrm>
            <a:off x="6167438" y="2071679"/>
            <a:ext cx="1058314" cy="323165"/>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sz="1500" i="1" dirty="0">
                <a:latin typeface="Times New Roman" pitchFamily="18" charset="0"/>
                <a:cs typeface="Times New Roman" pitchFamily="18" charset="0"/>
              </a:rPr>
              <a:t>bienes</a:t>
            </a:r>
            <a:endParaRPr lang="es-CL" altLang="es-ES_tradnl" sz="1500" i="1" dirty="0">
              <a:latin typeface="Times New Roman" pitchFamily="18" charset="0"/>
              <a:cs typeface="Times New Roman" pitchFamily="18" charset="0"/>
            </a:endParaRPr>
          </a:p>
        </p:txBody>
      </p:sp>
      <p:sp>
        <p:nvSpPr>
          <p:cNvPr id="11" name="30732 Forma"/>
          <p:cNvSpPr>
            <a:spLocks/>
          </p:cNvSpPr>
          <p:nvPr/>
        </p:nvSpPr>
        <p:spPr bwMode="auto">
          <a:xfrm>
            <a:off x="6852912" y="2786058"/>
            <a:ext cx="2814989" cy="2039884"/>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0000"/>
            </a:solidFill>
            <a:round/>
            <a:headEnd/>
            <a:tailEnd/>
          </a:ln>
        </p:spPr>
        <p:txBody>
          <a:bodyPr wrap="none" anchor="ctr"/>
          <a:lstStyle/>
          <a:p>
            <a:endParaRPr lang="es-CL"/>
          </a:p>
        </p:txBody>
      </p:sp>
      <p:sp>
        <p:nvSpPr>
          <p:cNvPr id="12" name="30733 CuadroTexto"/>
          <p:cNvSpPr txBox="1">
            <a:spLocks noChangeArrowheads="1"/>
          </p:cNvSpPr>
          <p:nvPr/>
        </p:nvSpPr>
        <p:spPr bwMode="auto">
          <a:xfrm>
            <a:off x="9382149" y="3714752"/>
            <a:ext cx="936625" cy="369332"/>
          </a:xfrm>
          <a:prstGeom prst="rect">
            <a:avLst/>
          </a:prstGeom>
          <a:noFill/>
          <a:ln w="9525">
            <a:noFill/>
            <a:miter lim="800000"/>
            <a:headEnd/>
            <a:tailEnd/>
          </a:ln>
        </p:spPr>
        <p:txBody>
          <a:bodyPr>
            <a:spAutoFit/>
          </a:bodyPr>
          <a:lstStyle/>
          <a:p>
            <a:pPr eaLnBrk="1" hangingPunct="1">
              <a:spcBef>
                <a:spcPct val="50000"/>
              </a:spcBef>
            </a:pPr>
            <a:r>
              <a:rPr lang="es-ES_tradnl" altLang="es-ES_tradnl" dirty="0">
                <a:latin typeface="Century Gothic" pitchFamily="34" charset="0"/>
              </a:rPr>
              <a:t>FPP</a:t>
            </a:r>
            <a:endParaRPr lang="es-CL" altLang="es-ES_tradnl" dirty="0">
              <a:latin typeface="Century Gothic" pitchFamily="34" charset="0"/>
            </a:endParaRPr>
          </a:p>
        </p:txBody>
      </p:sp>
      <p:sp>
        <p:nvSpPr>
          <p:cNvPr id="13" name="30734 Conector recto"/>
          <p:cNvSpPr>
            <a:spLocks noChangeShapeType="1"/>
          </p:cNvSpPr>
          <p:nvPr/>
        </p:nvSpPr>
        <p:spPr bwMode="auto">
          <a:xfrm>
            <a:off x="8130300" y="3016374"/>
            <a:ext cx="0" cy="1800000"/>
          </a:xfrm>
          <a:prstGeom prst="line">
            <a:avLst/>
          </a:prstGeom>
          <a:noFill/>
          <a:ln w="25400">
            <a:solidFill>
              <a:srgbClr val="800080"/>
            </a:solidFill>
            <a:prstDash val="lgDash"/>
            <a:round/>
            <a:headEnd/>
            <a:tailEnd/>
          </a:ln>
        </p:spPr>
        <p:txBody>
          <a:bodyPr/>
          <a:lstStyle/>
          <a:p>
            <a:endParaRPr lang="es-CL"/>
          </a:p>
        </p:txBody>
      </p:sp>
      <p:sp>
        <p:nvSpPr>
          <p:cNvPr id="14" name="30735 Conector recto"/>
          <p:cNvSpPr>
            <a:spLocks noChangeShapeType="1"/>
          </p:cNvSpPr>
          <p:nvPr/>
        </p:nvSpPr>
        <p:spPr bwMode="auto">
          <a:xfrm flipH="1">
            <a:off x="6869129" y="3030662"/>
            <a:ext cx="1224000" cy="0"/>
          </a:xfrm>
          <a:prstGeom prst="line">
            <a:avLst/>
          </a:prstGeom>
          <a:noFill/>
          <a:ln w="25400">
            <a:solidFill>
              <a:srgbClr val="800080"/>
            </a:solidFill>
            <a:prstDash val="lgDash"/>
            <a:round/>
            <a:headEnd/>
            <a:tailEnd/>
          </a:ln>
        </p:spPr>
        <p:txBody>
          <a:bodyPr/>
          <a:lstStyle/>
          <a:p>
            <a:endParaRPr lang="es-CL"/>
          </a:p>
        </p:txBody>
      </p:sp>
      <p:sp>
        <p:nvSpPr>
          <p:cNvPr id="15" name="30736 Conector recto"/>
          <p:cNvSpPr>
            <a:spLocks noChangeShapeType="1"/>
          </p:cNvSpPr>
          <p:nvPr/>
        </p:nvSpPr>
        <p:spPr bwMode="auto">
          <a:xfrm>
            <a:off x="8755220" y="3323968"/>
            <a:ext cx="0" cy="1527806"/>
          </a:xfrm>
          <a:prstGeom prst="line">
            <a:avLst/>
          </a:prstGeom>
          <a:noFill/>
          <a:ln w="25400">
            <a:solidFill>
              <a:srgbClr val="800080"/>
            </a:solidFill>
            <a:prstDash val="lgDash"/>
            <a:round/>
            <a:headEnd/>
            <a:tailEnd/>
          </a:ln>
        </p:spPr>
        <p:txBody>
          <a:bodyPr/>
          <a:lstStyle/>
          <a:p>
            <a:endParaRPr lang="es-CL"/>
          </a:p>
        </p:txBody>
      </p:sp>
      <p:sp>
        <p:nvSpPr>
          <p:cNvPr id="16" name="30737 Conector recto"/>
          <p:cNvSpPr>
            <a:spLocks noChangeShapeType="1"/>
          </p:cNvSpPr>
          <p:nvPr/>
        </p:nvSpPr>
        <p:spPr bwMode="auto">
          <a:xfrm flipH="1">
            <a:off x="6881818" y="3323968"/>
            <a:ext cx="1872000" cy="0"/>
          </a:xfrm>
          <a:prstGeom prst="line">
            <a:avLst/>
          </a:prstGeom>
          <a:noFill/>
          <a:ln w="25400">
            <a:solidFill>
              <a:srgbClr val="800080"/>
            </a:solidFill>
            <a:prstDash val="lgDash"/>
            <a:round/>
            <a:headEnd/>
            <a:tailEnd/>
          </a:ln>
        </p:spPr>
        <p:txBody>
          <a:bodyPr/>
          <a:lstStyle/>
          <a:p>
            <a:endParaRPr lang="es-CL"/>
          </a:p>
        </p:txBody>
      </p:sp>
      <p:sp>
        <p:nvSpPr>
          <p:cNvPr id="17" name="30740 CuadroTexto"/>
          <p:cNvSpPr txBox="1">
            <a:spLocks noChangeArrowheads="1"/>
          </p:cNvSpPr>
          <p:nvPr/>
        </p:nvSpPr>
        <p:spPr bwMode="auto">
          <a:xfrm>
            <a:off x="7953388" y="4820552"/>
            <a:ext cx="1143008" cy="369332"/>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dirty="0">
                <a:latin typeface="Century Gothic" pitchFamily="34" charset="0"/>
              </a:rPr>
              <a:t>e</a:t>
            </a:r>
            <a:r>
              <a:rPr lang="es-ES_tradnl" altLang="es-ES_tradnl" baseline="-25000" dirty="0">
                <a:latin typeface="Century Gothic" pitchFamily="34" charset="0"/>
              </a:rPr>
              <a:t>2</a:t>
            </a:r>
            <a:r>
              <a:rPr lang="es-ES_tradnl" altLang="es-ES_tradnl" dirty="0">
                <a:latin typeface="Century Gothic" pitchFamily="34" charset="0"/>
              </a:rPr>
              <a:t>      e</a:t>
            </a:r>
            <a:r>
              <a:rPr lang="es-ES_tradnl" altLang="es-ES_tradnl" baseline="-25000" dirty="0">
                <a:latin typeface="Century Gothic" pitchFamily="34" charset="0"/>
              </a:rPr>
              <a:t>1</a:t>
            </a:r>
            <a:endParaRPr lang="es-CL" altLang="es-ES_tradnl" baseline="-25000" dirty="0">
              <a:latin typeface="Century Gothic" pitchFamily="34" charset="0"/>
            </a:endParaRPr>
          </a:p>
        </p:txBody>
      </p:sp>
      <p:sp>
        <p:nvSpPr>
          <p:cNvPr id="18" name="30742 CuadroTexto"/>
          <p:cNvSpPr txBox="1">
            <a:spLocks noChangeArrowheads="1"/>
          </p:cNvSpPr>
          <p:nvPr/>
        </p:nvSpPr>
        <p:spPr bwMode="auto">
          <a:xfrm>
            <a:off x="6436450" y="3131106"/>
            <a:ext cx="445369" cy="369332"/>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dirty="0">
                <a:latin typeface="Century Gothic" pitchFamily="34" charset="0"/>
              </a:rPr>
              <a:t>c</a:t>
            </a:r>
            <a:r>
              <a:rPr lang="es-ES_tradnl" altLang="es-ES_tradnl" baseline="-25000" dirty="0">
                <a:latin typeface="Century Gothic" pitchFamily="34" charset="0"/>
              </a:rPr>
              <a:t>1</a:t>
            </a:r>
            <a:endParaRPr lang="es-CL" altLang="es-ES_tradnl" baseline="-25000" dirty="0">
              <a:latin typeface="Century Gothic" pitchFamily="34" charset="0"/>
            </a:endParaRPr>
          </a:p>
        </p:txBody>
      </p:sp>
      <p:sp>
        <p:nvSpPr>
          <p:cNvPr id="19" name="30743 CuadroTexto"/>
          <p:cNvSpPr txBox="1">
            <a:spLocks noChangeArrowheads="1"/>
          </p:cNvSpPr>
          <p:nvPr/>
        </p:nvSpPr>
        <p:spPr bwMode="auto">
          <a:xfrm>
            <a:off x="6431844" y="2786058"/>
            <a:ext cx="521412" cy="369332"/>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dirty="0">
                <a:latin typeface="Century Gothic" pitchFamily="34" charset="0"/>
              </a:rPr>
              <a:t>c</a:t>
            </a:r>
            <a:r>
              <a:rPr lang="es-ES_tradnl" altLang="es-ES_tradnl" baseline="-25000" dirty="0">
                <a:latin typeface="Century Gothic" pitchFamily="34" charset="0"/>
              </a:rPr>
              <a:t>2</a:t>
            </a:r>
            <a:endParaRPr lang="es-CL" altLang="es-ES_tradnl" baseline="-25000" dirty="0">
              <a:latin typeface="Century Gothic" pitchFamily="34" charset="0"/>
            </a:endParaRPr>
          </a:p>
        </p:txBody>
      </p:sp>
      <p:sp>
        <p:nvSpPr>
          <p:cNvPr id="20" name="30745 Elipse"/>
          <p:cNvSpPr>
            <a:spLocks noChangeArrowheads="1"/>
          </p:cNvSpPr>
          <p:nvPr/>
        </p:nvSpPr>
        <p:spPr bwMode="auto">
          <a:xfrm>
            <a:off x="8057275" y="2954400"/>
            <a:ext cx="144462" cy="121254"/>
          </a:xfrm>
          <a:prstGeom prst="ellipse">
            <a:avLst/>
          </a:prstGeom>
          <a:solidFill>
            <a:schemeClr val="tx1"/>
          </a:solidFill>
          <a:ln w="9525">
            <a:solidFill>
              <a:schemeClr val="tx1"/>
            </a:solidFill>
            <a:round/>
            <a:headEnd/>
            <a:tailEnd/>
          </a:ln>
        </p:spPr>
        <p:txBody>
          <a:bodyPr wrap="none" anchor="ctr"/>
          <a:lstStyle/>
          <a:p>
            <a:pPr eaLnBrk="1" hangingPunct="1"/>
            <a:endParaRPr lang="es-ES" altLang="es-ES_tradnl">
              <a:solidFill>
                <a:srgbClr val="000000"/>
              </a:solidFill>
            </a:endParaRPr>
          </a:p>
        </p:txBody>
      </p:sp>
      <p:sp>
        <p:nvSpPr>
          <p:cNvPr id="21" name="30746 Elipse"/>
          <p:cNvSpPr>
            <a:spLocks noChangeArrowheads="1"/>
          </p:cNvSpPr>
          <p:nvPr/>
        </p:nvSpPr>
        <p:spPr bwMode="auto">
          <a:xfrm>
            <a:off x="8683783" y="3263341"/>
            <a:ext cx="144463" cy="121254"/>
          </a:xfrm>
          <a:prstGeom prst="ellipse">
            <a:avLst/>
          </a:prstGeom>
          <a:solidFill>
            <a:schemeClr val="tx1"/>
          </a:solidFill>
          <a:ln w="9525">
            <a:solidFill>
              <a:schemeClr val="tx1"/>
            </a:solidFill>
            <a:round/>
            <a:headEnd/>
            <a:tailEnd/>
          </a:ln>
        </p:spPr>
        <p:txBody>
          <a:bodyPr wrap="none" anchor="ctr"/>
          <a:lstStyle/>
          <a:p>
            <a:pPr eaLnBrk="1" hangingPunct="1"/>
            <a:endParaRPr lang="es-ES" altLang="es-ES_tradnl">
              <a:solidFill>
                <a:srgbClr val="000000"/>
              </a:solidFill>
            </a:endParaRPr>
          </a:p>
        </p:txBody>
      </p:sp>
      <p:sp>
        <p:nvSpPr>
          <p:cNvPr id="22" name="30748 CuadroTexto"/>
          <p:cNvSpPr txBox="1">
            <a:spLocks noChangeArrowheads="1"/>
          </p:cNvSpPr>
          <p:nvPr/>
        </p:nvSpPr>
        <p:spPr bwMode="auto">
          <a:xfrm>
            <a:off x="8612345" y="2957510"/>
            <a:ext cx="360362" cy="369332"/>
          </a:xfrm>
          <a:prstGeom prst="rect">
            <a:avLst/>
          </a:prstGeom>
          <a:noFill/>
          <a:ln w="9525">
            <a:noFill/>
            <a:miter lim="800000"/>
            <a:headEnd/>
            <a:tailEnd/>
          </a:ln>
        </p:spPr>
        <p:txBody>
          <a:bodyPr>
            <a:spAutoFit/>
          </a:bodyPr>
          <a:lstStyle/>
          <a:p>
            <a:pPr eaLnBrk="1" hangingPunct="1">
              <a:spcBef>
                <a:spcPct val="50000"/>
              </a:spcBef>
            </a:pPr>
            <a:r>
              <a:rPr lang="es-ES_tradnl" altLang="es-ES_tradnl" dirty="0">
                <a:latin typeface="Century Gothic" pitchFamily="34" charset="0"/>
              </a:rPr>
              <a:t>B</a:t>
            </a:r>
            <a:endParaRPr lang="es-CL" altLang="es-ES_tradnl" dirty="0">
              <a:latin typeface="Century Gothic" pitchFamily="34" charset="0"/>
            </a:endParaRPr>
          </a:p>
        </p:txBody>
      </p:sp>
      <p:sp>
        <p:nvSpPr>
          <p:cNvPr id="23" name="30750 CuadroTexto"/>
          <p:cNvSpPr txBox="1">
            <a:spLocks noChangeArrowheads="1"/>
          </p:cNvSpPr>
          <p:nvPr/>
        </p:nvSpPr>
        <p:spPr bwMode="auto">
          <a:xfrm>
            <a:off x="8058863" y="2643182"/>
            <a:ext cx="360363" cy="369332"/>
          </a:xfrm>
          <a:prstGeom prst="rect">
            <a:avLst/>
          </a:prstGeom>
          <a:noFill/>
          <a:ln w="9525">
            <a:noFill/>
            <a:miter lim="800000"/>
            <a:headEnd/>
            <a:tailEnd/>
          </a:ln>
        </p:spPr>
        <p:txBody>
          <a:bodyPr>
            <a:spAutoFit/>
          </a:bodyPr>
          <a:lstStyle/>
          <a:p>
            <a:pPr eaLnBrk="1" hangingPunct="1">
              <a:spcBef>
                <a:spcPct val="50000"/>
              </a:spcBef>
            </a:pPr>
            <a:r>
              <a:rPr lang="es-ES_tradnl" altLang="es-ES_tradnl" dirty="0">
                <a:latin typeface="Century Gothic" pitchFamily="34" charset="0"/>
              </a:rPr>
              <a:t>A</a:t>
            </a:r>
            <a:endParaRPr lang="es-CL" altLang="es-ES_tradnl" dirty="0">
              <a:latin typeface="Century Gothic" pitchFamily="34" charset="0"/>
            </a:endParaRPr>
          </a:p>
        </p:txBody>
      </p:sp>
      <p:sp>
        <p:nvSpPr>
          <p:cNvPr id="24" name="30741 CuadroTexto"/>
          <p:cNvSpPr txBox="1">
            <a:spLocks noChangeArrowheads="1"/>
          </p:cNvSpPr>
          <p:nvPr/>
        </p:nvSpPr>
        <p:spPr bwMode="auto">
          <a:xfrm>
            <a:off x="9404418" y="4851434"/>
            <a:ext cx="763548" cy="369332"/>
          </a:xfrm>
          <a:prstGeom prst="rect">
            <a:avLst/>
          </a:prstGeom>
          <a:noFill/>
          <a:ln w="9525">
            <a:noFill/>
            <a:miter lim="800000"/>
            <a:headEnd/>
            <a:tailEnd/>
          </a:ln>
        </p:spPr>
        <p:txBody>
          <a:bodyPr wrap="square">
            <a:spAutoFit/>
          </a:bodyPr>
          <a:lstStyle/>
          <a:p>
            <a:pPr eaLnBrk="1" hangingPunct="1">
              <a:spcBef>
                <a:spcPct val="50000"/>
              </a:spcBef>
            </a:pPr>
            <a:r>
              <a:rPr lang="es-ES_tradnl" altLang="es-ES_tradnl" dirty="0" err="1">
                <a:latin typeface="Century Gothic" pitchFamily="34" charset="0"/>
              </a:rPr>
              <a:t>E</a:t>
            </a:r>
            <a:r>
              <a:rPr lang="es-ES_tradnl" altLang="es-ES_tradnl" baseline="-25000" dirty="0" err="1">
                <a:latin typeface="Century Gothic" pitchFamily="34" charset="0"/>
              </a:rPr>
              <a:t>max</a:t>
            </a:r>
            <a:endParaRPr lang="es-CL" altLang="es-ES_tradnl" baseline="-25000" dirty="0">
              <a:latin typeface="Century Gothic"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3BCD73-D1C9-406B-9FAB-1F2631DA5021}"/>
              </a:ext>
            </a:extLst>
          </p:cNvPr>
          <p:cNvSpPr>
            <a:spLocks noGrp="1"/>
          </p:cNvSpPr>
          <p:nvPr>
            <p:ph type="title"/>
          </p:nvPr>
        </p:nvSpPr>
        <p:spPr>
          <a:xfrm>
            <a:off x="804673" y="1445494"/>
            <a:ext cx="3616856" cy="4376572"/>
          </a:xfrm>
        </p:spPr>
        <p:txBody>
          <a:bodyPr anchor="ctr">
            <a:normAutofit/>
          </a:bodyPr>
          <a:lstStyle/>
          <a:p>
            <a:r>
              <a:rPr lang="es-CL" sz="4800"/>
              <a:t>Modelo Teórico</a:t>
            </a:r>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FED55183-E694-4BB3-9194-0D0038D74A92}"/>
              </a:ext>
            </a:extLst>
          </p:cNvPr>
          <p:cNvSpPr>
            <a:spLocks noGrp="1"/>
          </p:cNvSpPr>
          <p:nvPr>
            <p:ph idx="1"/>
          </p:nvPr>
        </p:nvSpPr>
        <p:spPr>
          <a:xfrm>
            <a:off x="6096000" y="1399032"/>
            <a:ext cx="5501834" cy="4471416"/>
          </a:xfrm>
        </p:spPr>
        <p:txBody>
          <a:bodyPr anchor="ctr">
            <a:normAutofit/>
          </a:bodyPr>
          <a:lstStyle/>
          <a:p>
            <a:pPr marL="514350" indent="-514350"/>
            <a:r>
              <a:rPr lang="es-CL" sz="2200">
                <a:solidFill>
                  <a:schemeClr val="bg1"/>
                </a:solidFill>
              </a:rPr>
              <a:t>Estructura de un modelo:</a:t>
            </a:r>
          </a:p>
          <a:p>
            <a:pPr marL="914400" lvl="1" indent="-514350"/>
            <a:r>
              <a:rPr lang="es-CL" sz="2200">
                <a:solidFill>
                  <a:schemeClr val="bg1"/>
                </a:solidFill>
              </a:rPr>
              <a:t>Definiciones</a:t>
            </a:r>
          </a:p>
          <a:p>
            <a:pPr marL="914400" lvl="1" indent="-514350"/>
            <a:r>
              <a:rPr lang="es-CL" sz="2200">
                <a:solidFill>
                  <a:schemeClr val="bg1"/>
                </a:solidFill>
              </a:rPr>
              <a:t>Supuestos</a:t>
            </a:r>
          </a:p>
          <a:p>
            <a:pPr marL="914400" lvl="1" indent="-514350"/>
            <a:r>
              <a:rPr lang="es-CL" sz="2200">
                <a:solidFill>
                  <a:schemeClr val="bg1"/>
                </a:solidFill>
              </a:rPr>
              <a:t>Variables Endógenas</a:t>
            </a:r>
          </a:p>
          <a:p>
            <a:pPr marL="914400" lvl="1" indent="-514350"/>
            <a:r>
              <a:rPr lang="es-CL" sz="2200">
                <a:solidFill>
                  <a:schemeClr val="bg1"/>
                </a:solidFill>
              </a:rPr>
              <a:t>Variables Exógenas.</a:t>
            </a:r>
          </a:p>
          <a:p>
            <a:pPr marL="914400" lvl="1" indent="-514350"/>
            <a:r>
              <a:rPr lang="es-CL" sz="2200">
                <a:solidFill>
                  <a:schemeClr val="bg1"/>
                </a:solidFill>
              </a:rPr>
              <a:t>Lógica Interna de funcionamiento.</a:t>
            </a:r>
          </a:p>
          <a:p>
            <a:pPr marL="914400" lvl="1" indent="-514350"/>
            <a:r>
              <a:rPr lang="es-CL" sz="2200">
                <a:solidFill>
                  <a:schemeClr val="bg1"/>
                </a:solidFill>
              </a:rPr>
              <a:t>Teoremas o Hipótesis.</a:t>
            </a:r>
          </a:p>
          <a:p>
            <a:endParaRPr lang="es-CL" sz="2200">
              <a:solidFill>
                <a:schemeClr val="bg1"/>
              </a:solidFill>
            </a:endParaRPr>
          </a:p>
        </p:txBody>
      </p:sp>
    </p:spTree>
    <p:extLst>
      <p:ext uri="{BB962C8B-B14F-4D97-AF65-F5344CB8AC3E}">
        <p14:creationId xmlns:p14="http://schemas.microsoft.com/office/powerpoint/2010/main" val="1274105732"/>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45422D-FF71-4920-AB07-A86E808275B2}"/>
              </a:ext>
            </a:extLst>
          </p:cNvPr>
          <p:cNvSpPr>
            <a:spLocks noGrp="1"/>
          </p:cNvSpPr>
          <p:nvPr>
            <p:ph type="title"/>
          </p:nvPr>
        </p:nvSpPr>
        <p:spPr>
          <a:xfrm>
            <a:off x="804673" y="1445494"/>
            <a:ext cx="3616856" cy="4376572"/>
          </a:xfrm>
        </p:spPr>
        <p:txBody>
          <a:bodyPr anchor="ctr">
            <a:normAutofit/>
          </a:bodyPr>
          <a:lstStyle/>
          <a:p>
            <a:r>
              <a:rPr lang="es-CL" sz="4100"/>
              <a:t>Modelos Básicos para Explicar el funcionamiento de la Economía</a:t>
            </a:r>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FFA46456-8330-4D1F-B9C5-1016D8C2DD75}"/>
              </a:ext>
            </a:extLst>
          </p:cNvPr>
          <p:cNvSpPr>
            <a:spLocks noGrp="1"/>
          </p:cNvSpPr>
          <p:nvPr>
            <p:ph idx="1"/>
          </p:nvPr>
        </p:nvSpPr>
        <p:spPr>
          <a:xfrm>
            <a:off x="6096000" y="1399032"/>
            <a:ext cx="5501834" cy="4471416"/>
          </a:xfrm>
        </p:spPr>
        <p:txBody>
          <a:bodyPr anchor="ctr">
            <a:normAutofit/>
          </a:bodyPr>
          <a:lstStyle/>
          <a:p>
            <a:pPr marL="514350" indent="-514350"/>
            <a:r>
              <a:rPr lang="es-CL" sz="2200">
                <a:solidFill>
                  <a:schemeClr val="bg1"/>
                </a:solidFill>
              </a:rPr>
              <a:t>Flujo circular de la actividad económica.</a:t>
            </a:r>
          </a:p>
          <a:p>
            <a:pPr marL="514350" indent="-514350"/>
            <a:endParaRPr lang="es-CL" sz="2200">
              <a:solidFill>
                <a:schemeClr val="bg1"/>
              </a:solidFill>
            </a:endParaRPr>
          </a:p>
          <a:p>
            <a:pPr marL="514350" indent="-514350"/>
            <a:r>
              <a:rPr lang="es-CL" sz="2200">
                <a:solidFill>
                  <a:schemeClr val="bg1"/>
                </a:solidFill>
              </a:rPr>
              <a:t>Frontera de Posibilidades de Producción (FPP).</a:t>
            </a:r>
          </a:p>
          <a:p>
            <a:pPr marL="514350" indent="-514350"/>
            <a:endParaRPr lang="es-CL" sz="2200">
              <a:solidFill>
                <a:schemeClr val="bg1"/>
              </a:solidFill>
            </a:endParaRPr>
          </a:p>
          <a:p>
            <a:pPr marL="514350" indent="-514350"/>
            <a:r>
              <a:rPr lang="es-CL" sz="2200">
                <a:solidFill>
                  <a:schemeClr val="bg1"/>
                </a:solidFill>
              </a:rPr>
              <a:t>Modelo de Mercado, bajo equilibrio parcial (Con información perfecta, mercados completos).</a:t>
            </a:r>
          </a:p>
          <a:p>
            <a:endParaRPr lang="es-CL" sz="2200">
              <a:solidFill>
                <a:schemeClr val="bg1"/>
              </a:solidFill>
            </a:endParaRPr>
          </a:p>
        </p:txBody>
      </p:sp>
    </p:spTree>
    <p:extLst>
      <p:ext uri="{BB962C8B-B14F-4D97-AF65-F5344CB8AC3E}">
        <p14:creationId xmlns:p14="http://schemas.microsoft.com/office/powerpoint/2010/main" val="1217433895"/>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D8214E-BB13-430F-B2A5-C9313912D04D}"/>
              </a:ext>
            </a:extLst>
          </p:cNvPr>
          <p:cNvSpPr>
            <a:spLocks noGrp="1"/>
          </p:cNvSpPr>
          <p:nvPr>
            <p:ph type="title"/>
          </p:nvPr>
        </p:nvSpPr>
        <p:spPr>
          <a:xfrm>
            <a:off x="804673" y="1445494"/>
            <a:ext cx="3616856" cy="4376572"/>
          </a:xfrm>
        </p:spPr>
        <p:txBody>
          <a:bodyPr anchor="ctr">
            <a:normAutofit/>
          </a:bodyPr>
          <a:lstStyle/>
          <a:p>
            <a:r>
              <a:rPr lang="es-CL" sz="4800"/>
              <a:t>Modelo de Flujo Circular de la Economía</a:t>
            </a:r>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3382FD8A-824A-4F08-8477-5B15730C4D7D}"/>
              </a:ext>
            </a:extLst>
          </p:cNvPr>
          <p:cNvSpPr>
            <a:spLocks noGrp="1"/>
          </p:cNvSpPr>
          <p:nvPr>
            <p:ph idx="1"/>
          </p:nvPr>
        </p:nvSpPr>
        <p:spPr>
          <a:xfrm>
            <a:off x="6096000" y="1399032"/>
            <a:ext cx="5501834" cy="4471416"/>
          </a:xfrm>
        </p:spPr>
        <p:txBody>
          <a:bodyPr anchor="ctr">
            <a:normAutofit/>
          </a:bodyPr>
          <a:lstStyle/>
          <a:p>
            <a:pPr marL="514350" indent="-514350"/>
            <a:r>
              <a:rPr lang="es-CL" sz="2200">
                <a:solidFill>
                  <a:schemeClr val="bg1"/>
                </a:solidFill>
              </a:rPr>
              <a:t>Objetivo del Modelo:</a:t>
            </a:r>
          </a:p>
          <a:p>
            <a:pPr marL="914400" lvl="1" indent="-514350"/>
            <a:r>
              <a:rPr lang="es-CL" sz="2200">
                <a:solidFill>
                  <a:schemeClr val="bg1"/>
                </a:solidFill>
              </a:rPr>
              <a:t>Explicar la interrelación entre agentes.</a:t>
            </a:r>
          </a:p>
          <a:p>
            <a:pPr marL="914400" lvl="1" indent="-514350"/>
            <a:r>
              <a:rPr lang="es-CL" sz="2200">
                <a:solidFill>
                  <a:schemeClr val="bg1"/>
                </a:solidFill>
              </a:rPr>
              <a:t>Analizar el flujo de bienes y servicios.</a:t>
            </a:r>
          </a:p>
          <a:p>
            <a:pPr marL="914400" lvl="1" indent="-514350"/>
            <a:r>
              <a:rPr lang="es-CL" sz="2200">
                <a:solidFill>
                  <a:schemeClr val="bg1"/>
                </a:solidFill>
              </a:rPr>
              <a:t>Introducir el concepto de mercado: Consumidores y productores.</a:t>
            </a:r>
          </a:p>
          <a:p>
            <a:pPr marL="914400" lvl="1" indent="-514350"/>
            <a:r>
              <a:rPr lang="es-CL" sz="2200">
                <a:solidFill>
                  <a:schemeClr val="bg1"/>
                </a:solidFill>
              </a:rPr>
              <a:t>Dar una idea del nivel de producto y cómo se mide en una economía.</a:t>
            </a:r>
          </a:p>
          <a:p>
            <a:pPr marL="914400" lvl="1" indent="-514350"/>
            <a:r>
              <a:rPr lang="es-CL" sz="2200">
                <a:solidFill>
                  <a:schemeClr val="bg1"/>
                </a:solidFill>
              </a:rPr>
              <a:t>La importancia de otros actores en la economía.</a:t>
            </a:r>
          </a:p>
          <a:p>
            <a:endParaRPr lang="es-CL" sz="2200">
              <a:solidFill>
                <a:schemeClr val="bg1"/>
              </a:solidFill>
            </a:endParaRPr>
          </a:p>
        </p:txBody>
      </p:sp>
    </p:spTree>
    <p:extLst>
      <p:ext uri="{BB962C8B-B14F-4D97-AF65-F5344CB8AC3E}">
        <p14:creationId xmlns:p14="http://schemas.microsoft.com/office/powerpoint/2010/main" val="1771540186"/>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DBFF70-5AEB-4141-9AD2-3E613C6ACC88}"/>
              </a:ext>
            </a:extLst>
          </p:cNvPr>
          <p:cNvSpPr>
            <a:spLocks noGrp="1"/>
          </p:cNvSpPr>
          <p:nvPr>
            <p:ph type="title"/>
          </p:nvPr>
        </p:nvSpPr>
        <p:spPr>
          <a:xfrm>
            <a:off x="804673" y="1445494"/>
            <a:ext cx="3616856" cy="4376572"/>
          </a:xfrm>
        </p:spPr>
        <p:txBody>
          <a:bodyPr anchor="ctr">
            <a:normAutofit/>
          </a:bodyPr>
          <a:lstStyle/>
          <a:p>
            <a:r>
              <a:rPr lang="es-CL" sz="4800"/>
              <a:t>Modelo de Flujo Circular de la Economía</a:t>
            </a:r>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32581919-6DF3-4D85-8F48-FFDCD9DB14FC}"/>
              </a:ext>
            </a:extLst>
          </p:cNvPr>
          <p:cNvSpPr>
            <a:spLocks noGrp="1"/>
          </p:cNvSpPr>
          <p:nvPr>
            <p:ph idx="1"/>
          </p:nvPr>
        </p:nvSpPr>
        <p:spPr>
          <a:xfrm>
            <a:off x="5458120" y="122548"/>
            <a:ext cx="6139714" cy="5747900"/>
          </a:xfrm>
        </p:spPr>
        <p:txBody>
          <a:bodyPr anchor="ctr">
            <a:normAutofit/>
          </a:bodyPr>
          <a:lstStyle/>
          <a:p>
            <a:pPr marL="514350" indent="-514350"/>
            <a:r>
              <a:rPr lang="es-CL" sz="1600" dirty="0">
                <a:solidFill>
                  <a:schemeClr val="bg1"/>
                </a:solidFill>
              </a:rPr>
              <a:t>Factores Productivos:</a:t>
            </a:r>
          </a:p>
          <a:p>
            <a:pPr marL="914400" lvl="1" indent="-514350"/>
            <a:r>
              <a:rPr lang="es-CL" sz="1600" dirty="0">
                <a:solidFill>
                  <a:schemeClr val="bg1"/>
                </a:solidFill>
              </a:rPr>
              <a:t>Los factores productivos o insumos, son elementos básicos  utilizados en la producción de bienes y servicios.</a:t>
            </a:r>
          </a:p>
          <a:p>
            <a:pPr marL="914400" lvl="1" indent="-514350"/>
            <a:r>
              <a:rPr lang="es-CL" sz="1600" dirty="0">
                <a:solidFill>
                  <a:schemeClr val="bg1"/>
                </a:solidFill>
              </a:rPr>
              <a:t>Tradicionalmente estos factores productivos, recursos o insumos, se han clasificado en </a:t>
            </a:r>
            <a:r>
              <a:rPr lang="es-CL" sz="1600" b="1" dirty="0">
                <a:solidFill>
                  <a:schemeClr val="bg1"/>
                </a:solidFill>
              </a:rPr>
              <a:t>tres categorías</a:t>
            </a:r>
            <a:r>
              <a:rPr lang="es-CL" sz="1600" dirty="0">
                <a:solidFill>
                  <a:schemeClr val="bg1"/>
                </a:solidFill>
              </a:rPr>
              <a:t>: Tierra, capital y trabajo</a:t>
            </a:r>
          </a:p>
          <a:p>
            <a:pPr marL="914400" lvl="1" indent="-514350"/>
            <a:r>
              <a:rPr lang="es-CL" sz="1600" dirty="0">
                <a:solidFill>
                  <a:schemeClr val="bg1"/>
                </a:solidFill>
              </a:rPr>
              <a:t>Los cuales son tomados en un sentido amplio:</a:t>
            </a:r>
          </a:p>
          <a:p>
            <a:pPr marL="1314450" lvl="2" indent="-514350"/>
            <a:r>
              <a:rPr lang="es-CL" sz="1600" b="1" dirty="0">
                <a:solidFill>
                  <a:schemeClr val="bg1"/>
                </a:solidFill>
              </a:rPr>
              <a:t>Tierra</a:t>
            </a:r>
            <a:r>
              <a:rPr lang="es-CL" sz="1600" dirty="0">
                <a:solidFill>
                  <a:schemeClr val="bg1"/>
                </a:solidFill>
              </a:rPr>
              <a:t> abarca no solo tierra cultivable y urbano, sino también recursos naturales.</a:t>
            </a:r>
          </a:p>
          <a:p>
            <a:pPr marL="1314450" lvl="2" indent="-514350"/>
            <a:r>
              <a:rPr lang="es-CL" sz="1600" b="1" dirty="0">
                <a:solidFill>
                  <a:schemeClr val="bg1"/>
                </a:solidFill>
              </a:rPr>
              <a:t>Capital</a:t>
            </a:r>
            <a:r>
              <a:rPr lang="es-CL" sz="1600" dirty="0">
                <a:solidFill>
                  <a:schemeClr val="bg1"/>
                </a:solidFill>
              </a:rPr>
              <a:t> no es sólo maquinaria y equipos, sino que también se refiere a capital humano.</a:t>
            </a:r>
          </a:p>
          <a:p>
            <a:pPr marL="1314450" lvl="2" indent="-514350"/>
            <a:r>
              <a:rPr lang="es-CL" sz="1600" dirty="0">
                <a:solidFill>
                  <a:schemeClr val="bg1"/>
                </a:solidFill>
              </a:rPr>
              <a:t>Todo lo que genera conocimiento a través de </a:t>
            </a:r>
            <a:r>
              <a:rPr lang="es-CL" sz="1600" b="1" dirty="0">
                <a:solidFill>
                  <a:schemeClr val="bg1"/>
                </a:solidFill>
              </a:rPr>
              <a:t>investigación y desarrollo</a:t>
            </a:r>
            <a:r>
              <a:rPr lang="es-CL" sz="1600" dirty="0">
                <a:solidFill>
                  <a:schemeClr val="bg1"/>
                </a:solidFill>
              </a:rPr>
              <a:t>, también es un factor productivo.</a:t>
            </a:r>
          </a:p>
          <a:p>
            <a:pPr marL="800100" lvl="2" indent="0">
              <a:buNone/>
            </a:pPr>
            <a:endParaRPr lang="es-CL" sz="1600" dirty="0">
              <a:solidFill>
                <a:schemeClr val="bg1"/>
              </a:solidFill>
            </a:endParaRPr>
          </a:p>
          <a:p>
            <a:r>
              <a:rPr lang="es-CL" sz="1600" dirty="0">
                <a:solidFill>
                  <a:schemeClr val="bg1"/>
                </a:solidFill>
              </a:rPr>
              <a:t>Tomando en consideración todos estos puntos , surge una nueva definición, con cinco elementos de los factores productivos: Trabajo, Capital, Recursos Naturales, Capital Humano, Investigación y Desarrollo</a:t>
            </a:r>
          </a:p>
          <a:p>
            <a:pPr marL="914400" lvl="1" indent="-514350"/>
            <a:endParaRPr lang="es-CL" sz="1400" dirty="0">
              <a:solidFill>
                <a:schemeClr val="bg1"/>
              </a:solidFill>
            </a:endParaRPr>
          </a:p>
        </p:txBody>
      </p:sp>
    </p:spTree>
    <p:extLst>
      <p:ext uri="{BB962C8B-B14F-4D97-AF65-F5344CB8AC3E}">
        <p14:creationId xmlns:p14="http://schemas.microsoft.com/office/powerpoint/2010/main" val="1475255169"/>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7A7695-FEF8-48DC-8276-97052801D84F}"/>
              </a:ext>
            </a:extLst>
          </p:cNvPr>
          <p:cNvSpPr>
            <a:spLocks noGrp="1"/>
          </p:cNvSpPr>
          <p:nvPr>
            <p:ph type="title"/>
          </p:nvPr>
        </p:nvSpPr>
        <p:spPr>
          <a:xfrm>
            <a:off x="804673" y="1445494"/>
            <a:ext cx="3616856" cy="4376572"/>
          </a:xfrm>
        </p:spPr>
        <p:txBody>
          <a:bodyPr anchor="ctr">
            <a:normAutofit/>
          </a:bodyPr>
          <a:lstStyle/>
          <a:p>
            <a:r>
              <a:rPr lang="es-CL" sz="4800"/>
              <a:t>Modelo de Flujo Circular de la Economía</a:t>
            </a:r>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362838F3-CF16-4A38-ABF5-913E5E5A7039}"/>
              </a:ext>
            </a:extLst>
          </p:cNvPr>
          <p:cNvSpPr>
            <a:spLocks noGrp="1"/>
          </p:cNvSpPr>
          <p:nvPr>
            <p:ph idx="1"/>
          </p:nvPr>
        </p:nvSpPr>
        <p:spPr>
          <a:xfrm>
            <a:off x="6096000" y="1399032"/>
            <a:ext cx="5501834" cy="4471416"/>
          </a:xfrm>
        </p:spPr>
        <p:txBody>
          <a:bodyPr anchor="ctr">
            <a:normAutofit/>
          </a:bodyPr>
          <a:lstStyle/>
          <a:p>
            <a:pPr marL="514350" indent="-514350"/>
            <a:r>
              <a:rPr lang="es-CL" sz="2200">
                <a:solidFill>
                  <a:schemeClr val="bg1"/>
                </a:solidFill>
              </a:rPr>
              <a:t>Variables Flujo vs. Variables Stock:</a:t>
            </a:r>
          </a:p>
          <a:p>
            <a:pPr marL="0" indent="0">
              <a:buNone/>
            </a:pPr>
            <a:endParaRPr lang="es-CL" sz="2200">
              <a:solidFill>
                <a:schemeClr val="bg1"/>
              </a:solidFill>
            </a:endParaRPr>
          </a:p>
          <a:p>
            <a:pPr marL="914400" lvl="1" indent="-514350"/>
            <a:r>
              <a:rPr lang="es-CL" sz="2200">
                <a:solidFill>
                  <a:schemeClr val="bg1"/>
                </a:solidFill>
              </a:rPr>
              <a:t>Las </a:t>
            </a:r>
            <a:r>
              <a:rPr lang="es-CL" sz="2200" b="1">
                <a:solidFill>
                  <a:schemeClr val="bg1"/>
                </a:solidFill>
              </a:rPr>
              <a:t>variables de flujo</a:t>
            </a:r>
            <a:r>
              <a:rPr lang="es-CL" sz="2200">
                <a:solidFill>
                  <a:schemeClr val="bg1"/>
                </a:solidFill>
              </a:rPr>
              <a:t>, se expresan en relación a un lapso de tiempo, por ejemplo, el PIB se genera desde el primero de Enero hasta el 31 de Diciembre del año.</a:t>
            </a:r>
          </a:p>
          <a:p>
            <a:pPr marL="914400" lvl="1" indent="-514350"/>
            <a:endParaRPr lang="es-CL" sz="2200">
              <a:solidFill>
                <a:schemeClr val="bg1"/>
              </a:solidFill>
            </a:endParaRPr>
          </a:p>
          <a:p>
            <a:pPr marL="914400" lvl="1" indent="-514350"/>
            <a:r>
              <a:rPr lang="es-CL" sz="2200">
                <a:solidFill>
                  <a:schemeClr val="bg1"/>
                </a:solidFill>
              </a:rPr>
              <a:t>Las </a:t>
            </a:r>
            <a:r>
              <a:rPr lang="es-CL" sz="2200" b="1">
                <a:solidFill>
                  <a:schemeClr val="bg1"/>
                </a:solidFill>
              </a:rPr>
              <a:t>variables de stock</a:t>
            </a:r>
            <a:r>
              <a:rPr lang="es-CL" sz="2200">
                <a:solidFill>
                  <a:schemeClr val="bg1"/>
                </a:solidFill>
              </a:rPr>
              <a:t> o existencia, son aquellas medidas en un punto en el tiempo, por ejemplo la cantidad de dinero de un año determinado.</a:t>
            </a:r>
          </a:p>
          <a:p>
            <a:endParaRPr lang="es-CL" sz="2200">
              <a:solidFill>
                <a:schemeClr val="bg1"/>
              </a:solidFill>
            </a:endParaRPr>
          </a:p>
        </p:txBody>
      </p:sp>
    </p:spTree>
    <p:extLst>
      <p:ext uri="{BB962C8B-B14F-4D97-AF65-F5344CB8AC3E}">
        <p14:creationId xmlns:p14="http://schemas.microsoft.com/office/powerpoint/2010/main" val="1411188986"/>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64463A-6D11-4BD8-96B4-25A5C1E0284C}"/>
              </a:ext>
            </a:extLst>
          </p:cNvPr>
          <p:cNvSpPr>
            <a:spLocks noGrp="1"/>
          </p:cNvSpPr>
          <p:nvPr>
            <p:ph type="title"/>
          </p:nvPr>
        </p:nvSpPr>
        <p:spPr/>
        <p:txBody>
          <a:bodyPr/>
          <a:lstStyle/>
          <a:p>
            <a:r>
              <a:rPr lang="es-CL" sz="4400" dirty="0"/>
              <a:t>Modelo de Flujo Circular de la Economía</a:t>
            </a:r>
            <a:endParaRPr lang="es-CL" dirty="0"/>
          </a:p>
        </p:txBody>
      </p:sp>
      <p:sp>
        <p:nvSpPr>
          <p:cNvPr id="4" name="4 Forma libre">
            <a:extLst>
              <a:ext uri="{FF2B5EF4-FFF2-40B4-BE49-F238E27FC236}">
                <a16:creationId xmlns:a16="http://schemas.microsoft.com/office/drawing/2014/main" id="{0EE2B3A7-6D8F-473A-9991-6BD310B35C3C}"/>
              </a:ext>
            </a:extLst>
          </p:cNvPr>
          <p:cNvSpPr/>
          <p:nvPr/>
        </p:nvSpPr>
        <p:spPr>
          <a:xfrm>
            <a:off x="7099716" y="2136524"/>
            <a:ext cx="1598707" cy="1228507"/>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5" name="5 Forma libre">
            <a:extLst>
              <a:ext uri="{FF2B5EF4-FFF2-40B4-BE49-F238E27FC236}">
                <a16:creationId xmlns:a16="http://schemas.microsoft.com/office/drawing/2014/main" id="{273167E3-4372-4D5A-A8CB-E8F8A16B9CFD}"/>
              </a:ext>
            </a:extLst>
          </p:cNvPr>
          <p:cNvSpPr/>
          <p:nvPr/>
        </p:nvSpPr>
        <p:spPr>
          <a:xfrm rot="5400000">
            <a:off x="7246758" y="4322382"/>
            <a:ext cx="1194255" cy="1708446"/>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6" name="6 Forma libre">
            <a:extLst>
              <a:ext uri="{FF2B5EF4-FFF2-40B4-BE49-F238E27FC236}">
                <a16:creationId xmlns:a16="http://schemas.microsoft.com/office/drawing/2014/main" id="{EAF91ADF-2BAA-4118-A4DD-9B64978D7A2E}"/>
              </a:ext>
            </a:extLst>
          </p:cNvPr>
          <p:cNvSpPr/>
          <p:nvPr/>
        </p:nvSpPr>
        <p:spPr>
          <a:xfrm rot="10800000">
            <a:off x="3247856" y="4508039"/>
            <a:ext cx="1650797" cy="1284750"/>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7" name="7 Forma libre">
            <a:extLst>
              <a:ext uri="{FF2B5EF4-FFF2-40B4-BE49-F238E27FC236}">
                <a16:creationId xmlns:a16="http://schemas.microsoft.com/office/drawing/2014/main" id="{EAEBFF90-BE6E-4614-8917-D2CA6E7C9AFC}"/>
              </a:ext>
            </a:extLst>
          </p:cNvPr>
          <p:cNvSpPr/>
          <p:nvPr/>
        </p:nvSpPr>
        <p:spPr>
          <a:xfrm rot="16200000">
            <a:off x="3606508" y="1742726"/>
            <a:ext cx="1263654" cy="1980956"/>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8" name="8 Forma libre">
            <a:extLst>
              <a:ext uri="{FF2B5EF4-FFF2-40B4-BE49-F238E27FC236}">
                <a16:creationId xmlns:a16="http://schemas.microsoft.com/office/drawing/2014/main" id="{4CF486B7-566E-4B9B-892F-EFE59D3EE647}"/>
              </a:ext>
            </a:extLst>
          </p:cNvPr>
          <p:cNvSpPr/>
          <p:nvPr/>
        </p:nvSpPr>
        <p:spPr>
          <a:xfrm>
            <a:off x="7379677" y="4560832"/>
            <a:ext cx="1071570" cy="1018777"/>
          </a:xfrm>
          <a:custGeom>
            <a:avLst/>
            <a:gdLst>
              <a:gd name="connsiteX0" fmla="*/ 1228299 w 1228299"/>
              <a:gd name="connsiteY0" fmla="*/ 0 h 1091821"/>
              <a:gd name="connsiteX1" fmla="*/ 1214651 w 1228299"/>
              <a:gd name="connsiteY1" fmla="*/ 1091821 h 1091821"/>
              <a:gd name="connsiteX2" fmla="*/ 0 w 1228299"/>
              <a:gd name="connsiteY2" fmla="*/ 1091821 h 1091821"/>
            </a:gdLst>
            <a:ahLst/>
            <a:cxnLst>
              <a:cxn ang="0">
                <a:pos x="connsiteX0" y="connsiteY0"/>
              </a:cxn>
              <a:cxn ang="0">
                <a:pos x="connsiteX1" y="connsiteY1"/>
              </a:cxn>
              <a:cxn ang="0">
                <a:pos x="connsiteX2" y="connsiteY2"/>
              </a:cxn>
            </a:cxnLst>
            <a:rect l="l" t="t" r="r" b="b"/>
            <a:pathLst>
              <a:path w="1228299" h="1091821">
                <a:moveTo>
                  <a:pt x="1228299" y="0"/>
                </a:moveTo>
                <a:lnTo>
                  <a:pt x="1214651" y="1091821"/>
                </a:lnTo>
                <a:lnTo>
                  <a:pt x="0" y="1091821"/>
                </a:lnTo>
              </a:path>
            </a:pathLst>
          </a:cu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9" name="9 Forma libre">
            <a:extLst>
              <a:ext uri="{FF2B5EF4-FFF2-40B4-BE49-F238E27FC236}">
                <a16:creationId xmlns:a16="http://schemas.microsoft.com/office/drawing/2014/main" id="{227CACB2-2444-401E-810F-7CF341C166B1}"/>
              </a:ext>
            </a:extLst>
          </p:cNvPr>
          <p:cNvSpPr/>
          <p:nvPr/>
        </p:nvSpPr>
        <p:spPr>
          <a:xfrm rot="5400000">
            <a:off x="3598632" y="4389645"/>
            <a:ext cx="1041918" cy="1338013"/>
          </a:xfrm>
          <a:custGeom>
            <a:avLst/>
            <a:gdLst>
              <a:gd name="connsiteX0" fmla="*/ 1228299 w 1228299"/>
              <a:gd name="connsiteY0" fmla="*/ 0 h 1091821"/>
              <a:gd name="connsiteX1" fmla="*/ 1214651 w 1228299"/>
              <a:gd name="connsiteY1" fmla="*/ 1091821 h 1091821"/>
              <a:gd name="connsiteX2" fmla="*/ 0 w 1228299"/>
              <a:gd name="connsiteY2" fmla="*/ 1091821 h 1091821"/>
            </a:gdLst>
            <a:ahLst/>
            <a:cxnLst>
              <a:cxn ang="0">
                <a:pos x="connsiteX0" y="connsiteY0"/>
              </a:cxn>
              <a:cxn ang="0">
                <a:pos x="connsiteX1" y="connsiteY1"/>
              </a:cxn>
              <a:cxn ang="0">
                <a:pos x="connsiteX2" y="connsiteY2"/>
              </a:cxn>
            </a:cxnLst>
            <a:rect l="l" t="t" r="r" b="b"/>
            <a:pathLst>
              <a:path w="1228299" h="1091821">
                <a:moveTo>
                  <a:pt x="1228299" y="0"/>
                </a:moveTo>
                <a:lnTo>
                  <a:pt x="1214651" y="1091821"/>
                </a:lnTo>
                <a:lnTo>
                  <a:pt x="0" y="1091821"/>
                </a:lnTo>
              </a:path>
            </a:pathLst>
          </a:cu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0" name="10 Forma libre">
            <a:extLst>
              <a:ext uri="{FF2B5EF4-FFF2-40B4-BE49-F238E27FC236}">
                <a16:creationId xmlns:a16="http://schemas.microsoft.com/office/drawing/2014/main" id="{3FD96DEA-C9FB-471C-8AEA-F23451A03097}"/>
              </a:ext>
            </a:extLst>
          </p:cNvPr>
          <p:cNvSpPr/>
          <p:nvPr/>
        </p:nvSpPr>
        <p:spPr>
          <a:xfrm rot="10800000">
            <a:off x="3450586" y="2360070"/>
            <a:ext cx="1214446" cy="1004960"/>
          </a:xfrm>
          <a:custGeom>
            <a:avLst/>
            <a:gdLst>
              <a:gd name="connsiteX0" fmla="*/ 1228299 w 1228299"/>
              <a:gd name="connsiteY0" fmla="*/ 0 h 1091821"/>
              <a:gd name="connsiteX1" fmla="*/ 1214651 w 1228299"/>
              <a:gd name="connsiteY1" fmla="*/ 1091821 h 1091821"/>
              <a:gd name="connsiteX2" fmla="*/ 0 w 1228299"/>
              <a:gd name="connsiteY2" fmla="*/ 1091821 h 1091821"/>
            </a:gdLst>
            <a:ahLst/>
            <a:cxnLst>
              <a:cxn ang="0">
                <a:pos x="connsiteX0" y="connsiteY0"/>
              </a:cxn>
              <a:cxn ang="0">
                <a:pos x="connsiteX1" y="connsiteY1"/>
              </a:cxn>
              <a:cxn ang="0">
                <a:pos x="connsiteX2" y="connsiteY2"/>
              </a:cxn>
            </a:cxnLst>
            <a:rect l="l" t="t" r="r" b="b"/>
            <a:pathLst>
              <a:path w="1228299" h="1091821">
                <a:moveTo>
                  <a:pt x="1228299" y="0"/>
                </a:moveTo>
                <a:lnTo>
                  <a:pt x="1214651" y="1091821"/>
                </a:lnTo>
                <a:lnTo>
                  <a:pt x="0" y="1091821"/>
                </a:lnTo>
              </a:path>
            </a:pathLst>
          </a:cu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1" name="11 Forma libre">
            <a:extLst>
              <a:ext uri="{FF2B5EF4-FFF2-40B4-BE49-F238E27FC236}">
                <a16:creationId xmlns:a16="http://schemas.microsoft.com/office/drawing/2014/main" id="{F08AA19B-363A-46E0-82A3-4440C39A98F4}"/>
              </a:ext>
            </a:extLst>
          </p:cNvPr>
          <p:cNvSpPr/>
          <p:nvPr/>
        </p:nvSpPr>
        <p:spPr>
          <a:xfrm rot="16200000">
            <a:off x="7328030" y="2241812"/>
            <a:ext cx="1004958" cy="1241478"/>
          </a:xfrm>
          <a:custGeom>
            <a:avLst/>
            <a:gdLst>
              <a:gd name="connsiteX0" fmla="*/ 1228299 w 1228299"/>
              <a:gd name="connsiteY0" fmla="*/ 0 h 1091821"/>
              <a:gd name="connsiteX1" fmla="*/ 1214651 w 1228299"/>
              <a:gd name="connsiteY1" fmla="*/ 1091821 h 1091821"/>
              <a:gd name="connsiteX2" fmla="*/ 0 w 1228299"/>
              <a:gd name="connsiteY2" fmla="*/ 1091821 h 1091821"/>
            </a:gdLst>
            <a:ahLst/>
            <a:cxnLst>
              <a:cxn ang="0">
                <a:pos x="connsiteX0" y="connsiteY0"/>
              </a:cxn>
              <a:cxn ang="0">
                <a:pos x="connsiteX1" y="connsiteY1"/>
              </a:cxn>
              <a:cxn ang="0">
                <a:pos x="connsiteX2" y="connsiteY2"/>
              </a:cxn>
            </a:cxnLst>
            <a:rect l="l" t="t" r="r" b="b"/>
            <a:pathLst>
              <a:path w="1228299" h="1091821">
                <a:moveTo>
                  <a:pt x="1228299" y="0"/>
                </a:moveTo>
                <a:lnTo>
                  <a:pt x="1214651" y="1091821"/>
                </a:lnTo>
                <a:lnTo>
                  <a:pt x="0" y="1091821"/>
                </a:lnTo>
              </a:path>
            </a:pathLst>
          </a:cu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2" name="12 Elipse">
            <a:extLst>
              <a:ext uri="{FF2B5EF4-FFF2-40B4-BE49-F238E27FC236}">
                <a16:creationId xmlns:a16="http://schemas.microsoft.com/office/drawing/2014/main" id="{FDC88CBB-0EDC-446A-A121-F09DC9B42886}"/>
              </a:ext>
            </a:extLst>
          </p:cNvPr>
          <p:cNvSpPr/>
          <p:nvPr/>
        </p:nvSpPr>
        <p:spPr>
          <a:xfrm>
            <a:off x="4623521" y="1919860"/>
            <a:ext cx="2751328" cy="11555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1300" b="1" dirty="0"/>
              <a:t>MERCADO DE BIENES Y SERVICIOS</a:t>
            </a:r>
          </a:p>
          <a:p>
            <a:pPr algn="ctr"/>
            <a:r>
              <a:rPr lang="es-CL" sz="1300" dirty="0"/>
              <a:t>Las empresas venden</a:t>
            </a:r>
          </a:p>
          <a:p>
            <a:pPr algn="ctr"/>
            <a:r>
              <a:rPr lang="es-CL" sz="1300" dirty="0"/>
              <a:t>Los hogares compran</a:t>
            </a:r>
          </a:p>
        </p:txBody>
      </p:sp>
      <p:sp>
        <p:nvSpPr>
          <p:cNvPr id="13" name="13 Elipse">
            <a:extLst>
              <a:ext uri="{FF2B5EF4-FFF2-40B4-BE49-F238E27FC236}">
                <a16:creationId xmlns:a16="http://schemas.microsoft.com/office/drawing/2014/main" id="{60A539EA-97B1-4CF3-AA5A-83979EF346DD}"/>
              </a:ext>
            </a:extLst>
          </p:cNvPr>
          <p:cNvSpPr/>
          <p:nvPr/>
        </p:nvSpPr>
        <p:spPr>
          <a:xfrm>
            <a:off x="4623521" y="4854716"/>
            <a:ext cx="2751328" cy="11555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1300" b="1" dirty="0"/>
              <a:t>MERCADO DE FACTORES DE PRODUCCIÓN</a:t>
            </a:r>
          </a:p>
          <a:p>
            <a:pPr algn="ctr"/>
            <a:r>
              <a:rPr lang="es-CL" sz="1300" dirty="0"/>
              <a:t>Los hogares venden</a:t>
            </a:r>
          </a:p>
          <a:p>
            <a:pPr algn="ctr"/>
            <a:r>
              <a:rPr lang="es-CL" sz="1300" dirty="0"/>
              <a:t>Las empresas compran</a:t>
            </a:r>
          </a:p>
        </p:txBody>
      </p:sp>
      <p:sp>
        <p:nvSpPr>
          <p:cNvPr id="14" name="14 Rectángulo">
            <a:extLst>
              <a:ext uri="{FF2B5EF4-FFF2-40B4-BE49-F238E27FC236}">
                <a16:creationId xmlns:a16="http://schemas.microsoft.com/office/drawing/2014/main" id="{4E260079-9A1F-48B4-B311-082649FD98E7}"/>
              </a:ext>
            </a:extLst>
          </p:cNvPr>
          <p:cNvSpPr/>
          <p:nvPr/>
        </p:nvSpPr>
        <p:spPr>
          <a:xfrm>
            <a:off x="2807644" y="3377581"/>
            <a:ext cx="1870903" cy="115555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CL" sz="1300" b="1" dirty="0"/>
              <a:t>EMPRESAS</a:t>
            </a:r>
            <a:endParaRPr lang="es-CL" sz="1300" dirty="0"/>
          </a:p>
          <a:p>
            <a:pPr algn="just">
              <a:buFont typeface="Arial" pitchFamily="34" charset="0"/>
              <a:buChar char="•"/>
            </a:pPr>
            <a:r>
              <a:rPr lang="es-CL" sz="1300" dirty="0"/>
              <a:t> Producen y venden bienes y servicios</a:t>
            </a:r>
          </a:p>
          <a:p>
            <a:pPr algn="just">
              <a:buFont typeface="Arial" pitchFamily="34" charset="0"/>
              <a:buChar char="•"/>
            </a:pPr>
            <a:r>
              <a:rPr lang="es-CL" sz="1300" dirty="0"/>
              <a:t> Contratan y utilizan factores de producción</a:t>
            </a:r>
          </a:p>
        </p:txBody>
      </p:sp>
      <p:sp>
        <p:nvSpPr>
          <p:cNvPr id="15" name="15 Rectángulo">
            <a:extLst>
              <a:ext uri="{FF2B5EF4-FFF2-40B4-BE49-F238E27FC236}">
                <a16:creationId xmlns:a16="http://schemas.microsoft.com/office/drawing/2014/main" id="{818D5D42-1396-4AA1-85DC-E1B3F35ECE9F}"/>
              </a:ext>
            </a:extLst>
          </p:cNvPr>
          <p:cNvSpPr/>
          <p:nvPr/>
        </p:nvSpPr>
        <p:spPr>
          <a:xfrm>
            <a:off x="7264796" y="3377581"/>
            <a:ext cx="1870903" cy="115555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CL" sz="1300" b="1" dirty="0"/>
              <a:t>HOGARES</a:t>
            </a:r>
            <a:endParaRPr lang="es-CL" sz="1300" dirty="0"/>
          </a:p>
          <a:p>
            <a:pPr algn="just">
              <a:buFont typeface="Arial" pitchFamily="34" charset="0"/>
              <a:buChar char="•"/>
            </a:pPr>
            <a:r>
              <a:rPr lang="es-CL" sz="1300" dirty="0"/>
              <a:t> Compran y consumen bienes y servicios</a:t>
            </a:r>
          </a:p>
          <a:p>
            <a:pPr algn="just">
              <a:buFont typeface="Arial" pitchFamily="34" charset="0"/>
              <a:buChar char="•"/>
            </a:pPr>
            <a:r>
              <a:rPr lang="es-CL" sz="1300" dirty="0"/>
              <a:t> Poseen y venden factores de producción</a:t>
            </a:r>
          </a:p>
        </p:txBody>
      </p:sp>
      <p:sp>
        <p:nvSpPr>
          <p:cNvPr id="16" name="16 CuadroTexto">
            <a:extLst>
              <a:ext uri="{FF2B5EF4-FFF2-40B4-BE49-F238E27FC236}">
                <a16:creationId xmlns:a16="http://schemas.microsoft.com/office/drawing/2014/main" id="{4125D45D-6FAB-4539-8251-C5ECA1586EE1}"/>
              </a:ext>
            </a:extLst>
          </p:cNvPr>
          <p:cNvSpPr txBox="1"/>
          <p:nvPr/>
        </p:nvSpPr>
        <p:spPr>
          <a:xfrm>
            <a:off x="6773418" y="6287353"/>
            <a:ext cx="1320638" cy="292388"/>
          </a:xfrm>
          <a:prstGeom prst="rect">
            <a:avLst/>
          </a:prstGeom>
          <a:noFill/>
        </p:spPr>
        <p:txBody>
          <a:bodyPr wrap="square" rtlCol="0">
            <a:spAutoFit/>
          </a:bodyPr>
          <a:lstStyle/>
          <a:p>
            <a:r>
              <a:rPr lang="es-CL" sz="1300" dirty="0"/>
              <a:t>Flujo de dinero</a:t>
            </a:r>
          </a:p>
        </p:txBody>
      </p:sp>
      <p:sp>
        <p:nvSpPr>
          <p:cNvPr id="17" name="17 CuadroTexto">
            <a:extLst>
              <a:ext uri="{FF2B5EF4-FFF2-40B4-BE49-F238E27FC236}">
                <a16:creationId xmlns:a16="http://schemas.microsoft.com/office/drawing/2014/main" id="{98816972-AF6C-47D1-AE27-6ACEA64DEF9B}"/>
              </a:ext>
            </a:extLst>
          </p:cNvPr>
          <p:cNvSpPr txBox="1"/>
          <p:nvPr/>
        </p:nvSpPr>
        <p:spPr>
          <a:xfrm>
            <a:off x="4293386" y="6286440"/>
            <a:ext cx="2035958" cy="292388"/>
          </a:xfrm>
          <a:prstGeom prst="rect">
            <a:avLst/>
          </a:prstGeom>
          <a:noFill/>
        </p:spPr>
        <p:txBody>
          <a:bodyPr wrap="square" rtlCol="0">
            <a:spAutoFit/>
          </a:bodyPr>
          <a:lstStyle/>
          <a:p>
            <a:r>
              <a:rPr lang="es-CL" sz="1300" dirty="0"/>
              <a:t>Flujo de bienes y servicios</a:t>
            </a:r>
          </a:p>
        </p:txBody>
      </p:sp>
      <p:sp>
        <p:nvSpPr>
          <p:cNvPr id="18" name="18 CuadroTexto">
            <a:extLst>
              <a:ext uri="{FF2B5EF4-FFF2-40B4-BE49-F238E27FC236}">
                <a16:creationId xmlns:a16="http://schemas.microsoft.com/office/drawing/2014/main" id="{22981F1F-D002-4FAD-9CB3-5E2A82C46F8F}"/>
              </a:ext>
            </a:extLst>
          </p:cNvPr>
          <p:cNvSpPr txBox="1"/>
          <p:nvPr/>
        </p:nvSpPr>
        <p:spPr>
          <a:xfrm>
            <a:off x="7421473" y="4873257"/>
            <a:ext cx="1002063" cy="692497"/>
          </a:xfrm>
          <a:prstGeom prst="rect">
            <a:avLst/>
          </a:prstGeom>
          <a:noFill/>
        </p:spPr>
        <p:txBody>
          <a:bodyPr wrap="square" rtlCol="0">
            <a:spAutoFit/>
          </a:bodyPr>
          <a:lstStyle/>
          <a:p>
            <a:pPr algn="r"/>
            <a:r>
              <a:rPr lang="es-CL" sz="1300" dirty="0"/>
              <a:t>Tierra, trabajo y capital</a:t>
            </a:r>
          </a:p>
        </p:txBody>
      </p:sp>
      <p:sp>
        <p:nvSpPr>
          <p:cNvPr id="19" name="19 CuadroTexto">
            <a:extLst>
              <a:ext uri="{FF2B5EF4-FFF2-40B4-BE49-F238E27FC236}">
                <a16:creationId xmlns:a16="http://schemas.microsoft.com/office/drawing/2014/main" id="{A9DD5649-FB0B-4142-A58A-0249A64AA9AF}"/>
              </a:ext>
            </a:extLst>
          </p:cNvPr>
          <p:cNvSpPr txBox="1"/>
          <p:nvPr/>
        </p:nvSpPr>
        <p:spPr>
          <a:xfrm>
            <a:off x="7951180" y="5793923"/>
            <a:ext cx="715345" cy="292388"/>
          </a:xfrm>
          <a:prstGeom prst="rect">
            <a:avLst/>
          </a:prstGeom>
          <a:noFill/>
        </p:spPr>
        <p:txBody>
          <a:bodyPr wrap="square" rtlCol="0">
            <a:spAutoFit/>
          </a:bodyPr>
          <a:lstStyle/>
          <a:p>
            <a:r>
              <a:rPr lang="es-CL" sz="1300" dirty="0"/>
              <a:t>Renta</a:t>
            </a:r>
          </a:p>
        </p:txBody>
      </p:sp>
      <p:sp>
        <p:nvSpPr>
          <p:cNvPr id="20" name="20 CuadroTexto">
            <a:extLst>
              <a:ext uri="{FF2B5EF4-FFF2-40B4-BE49-F238E27FC236}">
                <a16:creationId xmlns:a16="http://schemas.microsoft.com/office/drawing/2014/main" id="{E6386194-78AF-49D9-80E0-3A36D7AA1709}"/>
              </a:ext>
            </a:extLst>
          </p:cNvPr>
          <p:cNvSpPr txBox="1"/>
          <p:nvPr/>
        </p:nvSpPr>
        <p:spPr>
          <a:xfrm>
            <a:off x="3236272" y="5793923"/>
            <a:ext cx="1500198" cy="492443"/>
          </a:xfrm>
          <a:prstGeom prst="rect">
            <a:avLst/>
          </a:prstGeom>
          <a:noFill/>
        </p:spPr>
        <p:txBody>
          <a:bodyPr wrap="square" rtlCol="0">
            <a:spAutoFit/>
          </a:bodyPr>
          <a:lstStyle/>
          <a:p>
            <a:r>
              <a:rPr lang="es-CL" sz="1300" dirty="0"/>
              <a:t>Salarios, alquileres y beneficios</a:t>
            </a:r>
          </a:p>
        </p:txBody>
      </p:sp>
      <p:sp>
        <p:nvSpPr>
          <p:cNvPr id="21" name="21 CuadroTexto">
            <a:extLst>
              <a:ext uri="{FF2B5EF4-FFF2-40B4-BE49-F238E27FC236}">
                <a16:creationId xmlns:a16="http://schemas.microsoft.com/office/drawing/2014/main" id="{0AEAD1DD-21A1-41F3-A21E-B7113F35F353}"/>
              </a:ext>
            </a:extLst>
          </p:cNvPr>
          <p:cNvSpPr txBox="1"/>
          <p:nvPr/>
        </p:nvSpPr>
        <p:spPr>
          <a:xfrm>
            <a:off x="3448601" y="5087166"/>
            <a:ext cx="960552" cy="492443"/>
          </a:xfrm>
          <a:prstGeom prst="rect">
            <a:avLst/>
          </a:prstGeom>
          <a:noFill/>
        </p:spPr>
        <p:txBody>
          <a:bodyPr wrap="square" rtlCol="0">
            <a:spAutoFit/>
          </a:bodyPr>
          <a:lstStyle/>
          <a:p>
            <a:r>
              <a:rPr lang="es-CL" sz="1300" dirty="0"/>
              <a:t>Factores de producción</a:t>
            </a:r>
          </a:p>
        </p:txBody>
      </p:sp>
      <p:sp>
        <p:nvSpPr>
          <p:cNvPr id="22" name="22 CuadroTexto">
            <a:extLst>
              <a:ext uri="{FF2B5EF4-FFF2-40B4-BE49-F238E27FC236}">
                <a16:creationId xmlns:a16="http://schemas.microsoft.com/office/drawing/2014/main" id="{068B2715-2C35-4DD5-8C95-BE7AB3467BA4}"/>
              </a:ext>
            </a:extLst>
          </p:cNvPr>
          <p:cNvSpPr txBox="1"/>
          <p:nvPr/>
        </p:nvSpPr>
        <p:spPr>
          <a:xfrm>
            <a:off x="3379148" y="1793395"/>
            <a:ext cx="785818" cy="292388"/>
          </a:xfrm>
          <a:prstGeom prst="rect">
            <a:avLst/>
          </a:prstGeom>
          <a:noFill/>
        </p:spPr>
        <p:txBody>
          <a:bodyPr wrap="square" rtlCol="0">
            <a:spAutoFit/>
          </a:bodyPr>
          <a:lstStyle/>
          <a:p>
            <a:r>
              <a:rPr lang="es-CL" sz="1300" dirty="0"/>
              <a:t>Ingresos</a:t>
            </a:r>
          </a:p>
        </p:txBody>
      </p:sp>
      <p:sp>
        <p:nvSpPr>
          <p:cNvPr id="23" name="23 CuadroTexto">
            <a:extLst>
              <a:ext uri="{FF2B5EF4-FFF2-40B4-BE49-F238E27FC236}">
                <a16:creationId xmlns:a16="http://schemas.microsoft.com/office/drawing/2014/main" id="{CEEE8BAE-738C-46F6-B56A-4AAE055D2945}"/>
              </a:ext>
            </a:extLst>
          </p:cNvPr>
          <p:cNvSpPr txBox="1"/>
          <p:nvPr/>
        </p:nvSpPr>
        <p:spPr>
          <a:xfrm>
            <a:off x="7831086" y="1786759"/>
            <a:ext cx="763036" cy="292388"/>
          </a:xfrm>
          <a:prstGeom prst="rect">
            <a:avLst/>
          </a:prstGeom>
          <a:noFill/>
        </p:spPr>
        <p:txBody>
          <a:bodyPr wrap="square" rtlCol="0">
            <a:spAutoFit/>
          </a:bodyPr>
          <a:lstStyle/>
          <a:p>
            <a:r>
              <a:rPr lang="es-CL" sz="1300" dirty="0"/>
              <a:t>Gastos</a:t>
            </a:r>
          </a:p>
        </p:txBody>
      </p:sp>
      <p:sp>
        <p:nvSpPr>
          <p:cNvPr id="24" name="24 CuadroTexto">
            <a:extLst>
              <a:ext uri="{FF2B5EF4-FFF2-40B4-BE49-F238E27FC236}">
                <a16:creationId xmlns:a16="http://schemas.microsoft.com/office/drawing/2014/main" id="{068DE170-A50A-43D8-B02A-22A149D07512}"/>
              </a:ext>
            </a:extLst>
          </p:cNvPr>
          <p:cNvSpPr txBox="1"/>
          <p:nvPr/>
        </p:nvSpPr>
        <p:spPr>
          <a:xfrm>
            <a:off x="7471047" y="2378754"/>
            <a:ext cx="966344" cy="692497"/>
          </a:xfrm>
          <a:prstGeom prst="rect">
            <a:avLst/>
          </a:prstGeom>
          <a:noFill/>
        </p:spPr>
        <p:txBody>
          <a:bodyPr wrap="square" rtlCol="0">
            <a:spAutoFit/>
          </a:bodyPr>
          <a:lstStyle/>
          <a:p>
            <a:pPr algn="r"/>
            <a:r>
              <a:rPr lang="es-CL" sz="1300" dirty="0"/>
              <a:t>Bienes y servicios comprados</a:t>
            </a:r>
          </a:p>
        </p:txBody>
      </p:sp>
      <p:sp>
        <p:nvSpPr>
          <p:cNvPr id="25" name="25 CuadroTexto">
            <a:extLst>
              <a:ext uri="{FF2B5EF4-FFF2-40B4-BE49-F238E27FC236}">
                <a16:creationId xmlns:a16="http://schemas.microsoft.com/office/drawing/2014/main" id="{EB7926D8-01C9-40AC-AE9F-1537416824E1}"/>
              </a:ext>
            </a:extLst>
          </p:cNvPr>
          <p:cNvSpPr txBox="1"/>
          <p:nvPr/>
        </p:nvSpPr>
        <p:spPr>
          <a:xfrm>
            <a:off x="3450586" y="2386782"/>
            <a:ext cx="1000132" cy="692497"/>
          </a:xfrm>
          <a:prstGeom prst="rect">
            <a:avLst/>
          </a:prstGeom>
          <a:noFill/>
        </p:spPr>
        <p:txBody>
          <a:bodyPr wrap="square" rtlCol="0">
            <a:spAutoFit/>
          </a:bodyPr>
          <a:lstStyle/>
          <a:p>
            <a:r>
              <a:rPr lang="es-CL" sz="1300" dirty="0"/>
              <a:t>Bienes y servicios vendidos</a:t>
            </a:r>
          </a:p>
        </p:txBody>
      </p:sp>
      <p:cxnSp>
        <p:nvCxnSpPr>
          <p:cNvPr id="26" name="26 Conector recto de flecha">
            <a:extLst>
              <a:ext uri="{FF2B5EF4-FFF2-40B4-BE49-F238E27FC236}">
                <a16:creationId xmlns:a16="http://schemas.microsoft.com/office/drawing/2014/main" id="{F8B0E812-2964-4430-997D-6C07C664A377}"/>
              </a:ext>
            </a:extLst>
          </p:cNvPr>
          <p:cNvCxnSpPr/>
          <p:nvPr/>
        </p:nvCxnSpPr>
        <p:spPr>
          <a:xfrm>
            <a:off x="6443259" y="6425950"/>
            <a:ext cx="330159" cy="1223"/>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27 Conector recto de flecha">
            <a:extLst>
              <a:ext uri="{FF2B5EF4-FFF2-40B4-BE49-F238E27FC236}">
                <a16:creationId xmlns:a16="http://schemas.microsoft.com/office/drawing/2014/main" id="{DC94A98B-BA51-415A-BF31-C739E12B4815}"/>
              </a:ext>
            </a:extLst>
          </p:cNvPr>
          <p:cNvCxnSpPr/>
          <p:nvPr/>
        </p:nvCxnSpPr>
        <p:spPr>
          <a:xfrm>
            <a:off x="3963202" y="6431104"/>
            <a:ext cx="330159" cy="1223"/>
          </a:xfrm>
          <a:prstGeom prst="straightConnector1">
            <a:avLst/>
          </a:pr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5031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5C6E14-31A2-4686-83C8-0595F3EB76E0}"/>
              </a:ext>
            </a:extLst>
          </p:cNvPr>
          <p:cNvSpPr>
            <a:spLocks noGrp="1"/>
          </p:cNvSpPr>
          <p:nvPr>
            <p:ph type="title"/>
          </p:nvPr>
        </p:nvSpPr>
        <p:spPr/>
        <p:txBody>
          <a:bodyPr/>
          <a:lstStyle/>
          <a:p>
            <a:r>
              <a:rPr lang="es-CL" sz="4400" dirty="0"/>
              <a:t>Modelo de Flujo Circular de la Economía</a:t>
            </a:r>
            <a:endParaRPr lang="es-CL" dirty="0"/>
          </a:p>
        </p:txBody>
      </p:sp>
      <p:sp>
        <p:nvSpPr>
          <p:cNvPr id="4" name="3 Marcador de número de diapositiva">
            <a:extLst>
              <a:ext uri="{FF2B5EF4-FFF2-40B4-BE49-F238E27FC236}">
                <a16:creationId xmlns:a16="http://schemas.microsoft.com/office/drawing/2014/main" id="{E824BABB-DD55-4EA9-BCD2-0621D036185B}"/>
              </a:ext>
            </a:extLst>
          </p:cNvPr>
          <p:cNvSpPr>
            <a:spLocks noGrp="1"/>
          </p:cNvSpPr>
          <p:nvPr>
            <p:ph type="sldNum" sz="quarter" idx="12"/>
          </p:nvPr>
        </p:nvSpPr>
        <p:spPr>
          <a:xfrm>
            <a:off x="8048530" y="6330148"/>
            <a:ext cx="2133600" cy="365125"/>
          </a:xfrm>
        </p:spPr>
        <p:txBody>
          <a:bodyPr/>
          <a:lstStyle/>
          <a:p>
            <a:fld id="{E5AF13BF-99AF-4603-AF85-A71E03691828}" type="slidenum">
              <a:rPr lang="es-CL" smtClean="0"/>
              <a:pPr/>
              <a:t>9</a:t>
            </a:fld>
            <a:endParaRPr lang="es-CL"/>
          </a:p>
        </p:txBody>
      </p:sp>
      <p:sp>
        <p:nvSpPr>
          <p:cNvPr id="5" name="4 Forma libre">
            <a:extLst>
              <a:ext uri="{FF2B5EF4-FFF2-40B4-BE49-F238E27FC236}">
                <a16:creationId xmlns:a16="http://schemas.microsoft.com/office/drawing/2014/main" id="{7045B762-7E77-48AC-A1B6-C8467C339EB0}"/>
              </a:ext>
            </a:extLst>
          </p:cNvPr>
          <p:cNvSpPr/>
          <p:nvPr/>
        </p:nvSpPr>
        <p:spPr>
          <a:xfrm>
            <a:off x="7174619" y="2252365"/>
            <a:ext cx="1598707" cy="1228507"/>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6" name="5 Forma libre">
            <a:extLst>
              <a:ext uri="{FF2B5EF4-FFF2-40B4-BE49-F238E27FC236}">
                <a16:creationId xmlns:a16="http://schemas.microsoft.com/office/drawing/2014/main" id="{3B63917C-D07C-41C2-A2D1-9348373B639F}"/>
              </a:ext>
            </a:extLst>
          </p:cNvPr>
          <p:cNvSpPr/>
          <p:nvPr/>
        </p:nvSpPr>
        <p:spPr>
          <a:xfrm rot="5400000">
            <a:off x="7321661" y="4438223"/>
            <a:ext cx="1194255" cy="1708446"/>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7" name="6 Forma libre">
            <a:extLst>
              <a:ext uri="{FF2B5EF4-FFF2-40B4-BE49-F238E27FC236}">
                <a16:creationId xmlns:a16="http://schemas.microsoft.com/office/drawing/2014/main" id="{528170B6-A80D-4D2A-8DB0-CDDD406F5B0D}"/>
              </a:ext>
            </a:extLst>
          </p:cNvPr>
          <p:cNvSpPr/>
          <p:nvPr/>
        </p:nvSpPr>
        <p:spPr>
          <a:xfrm rot="10800000">
            <a:off x="3322759" y="4623880"/>
            <a:ext cx="1650797" cy="1284750"/>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8" name="7 Forma libre">
            <a:extLst>
              <a:ext uri="{FF2B5EF4-FFF2-40B4-BE49-F238E27FC236}">
                <a16:creationId xmlns:a16="http://schemas.microsoft.com/office/drawing/2014/main" id="{C2005735-47A2-4DE7-896F-B393AACB586A}"/>
              </a:ext>
            </a:extLst>
          </p:cNvPr>
          <p:cNvSpPr/>
          <p:nvPr/>
        </p:nvSpPr>
        <p:spPr>
          <a:xfrm rot="16200000">
            <a:off x="3681411" y="1858567"/>
            <a:ext cx="1263654" cy="1980956"/>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9" name="8 Forma libre">
            <a:extLst>
              <a:ext uri="{FF2B5EF4-FFF2-40B4-BE49-F238E27FC236}">
                <a16:creationId xmlns:a16="http://schemas.microsoft.com/office/drawing/2014/main" id="{FE2733B9-E0E3-4BFD-90E8-C9C34BB6FCCF}"/>
              </a:ext>
            </a:extLst>
          </p:cNvPr>
          <p:cNvSpPr/>
          <p:nvPr/>
        </p:nvSpPr>
        <p:spPr>
          <a:xfrm>
            <a:off x="7454580" y="4676673"/>
            <a:ext cx="1071570" cy="1018777"/>
          </a:xfrm>
          <a:custGeom>
            <a:avLst/>
            <a:gdLst>
              <a:gd name="connsiteX0" fmla="*/ 1228299 w 1228299"/>
              <a:gd name="connsiteY0" fmla="*/ 0 h 1091821"/>
              <a:gd name="connsiteX1" fmla="*/ 1214651 w 1228299"/>
              <a:gd name="connsiteY1" fmla="*/ 1091821 h 1091821"/>
              <a:gd name="connsiteX2" fmla="*/ 0 w 1228299"/>
              <a:gd name="connsiteY2" fmla="*/ 1091821 h 1091821"/>
            </a:gdLst>
            <a:ahLst/>
            <a:cxnLst>
              <a:cxn ang="0">
                <a:pos x="connsiteX0" y="connsiteY0"/>
              </a:cxn>
              <a:cxn ang="0">
                <a:pos x="connsiteX1" y="connsiteY1"/>
              </a:cxn>
              <a:cxn ang="0">
                <a:pos x="connsiteX2" y="connsiteY2"/>
              </a:cxn>
            </a:cxnLst>
            <a:rect l="l" t="t" r="r" b="b"/>
            <a:pathLst>
              <a:path w="1228299" h="1091821">
                <a:moveTo>
                  <a:pt x="1228299" y="0"/>
                </a:moveTo>
                <a:lnTo>
                  <a:pt x="1214651" y="1091821"/>
                </a:lnTo>
                <a:lnTo>
                  <a:pt x="0" y="1091821"/>
                </a:lnTo>
              </a:path>
            </a:pathLst>
          </a:cu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0" name="9 Forma libre">
            <a:extLst>
              <a:ext uri="{FF2B5EF4-FFF2-40B4-BE49-F238E27FC236}">
                <a16:creationId xmlns:a16="http://schemas.microsoft.com/office/drawing/2014/main" id="{4B034DB0-EC67-4442-8D07-FA6B20F43B37}"/>
              </a:ext>
            </a:extLst>
          </p:cNvPr>
          <p:cNvSpPr/>
          <p:nvPr/>
        </p:nvSpPr>
        <p:spPr>
          <a:xfrm rot="5400000">
            <a:off x="3673535" y="4505486"/>
            <a:ext cx="1041918" cy="1338013"/>
          </a:xfrm>
          <a:custGeom>
            <a:avLst/>
            <a:gdLst>
              <a:gd name="connsiteX0" fmla="*/ 1228299 w 1228299"/>
              <a:gd name="connsiteY0" fmla="*/ 0 h 1091821"/>
              <a:gd name="connsiteX1" fmla="*/ 1214651 w 1228299"/>
              <a:gd name="connsiteY1" fmla="*/ 1091821 h 1091821"/>
              <a:gd name="connsiteX2" fmla="*/ 0 w 1228299"/>
              <a:gd name="connsiteY2" fmla="*/ 1091821 h 1091821"/>
            </a:gdLst>
            <a:ahLst/>
            <a:cxnLst>
              <a:cxn ang="0">
                <a:pos x="connsiteX0" y="connsiteY0"/>
              </a:cxn>
              <a:cxn ang="0">
                <a:pos x="connsiteX1" y="connsiteY1"/>
              </a:cxn>
              <a:cxn ang="0">
                <a:pos x="connsiteX2" y="connsiteY2"/>
              </a:cxn>
            </a:cxnLst>
            <a:rect l="l" t="t" r="r" b="b"/>
            <a:pathLst>
              <a:path w="1228299" h="1091821">
                <a:moveTo>
                  <a:pt x="1228299" y="0"/>
                </a:moveTo>
                <a:lnTo>
                  <a:pt x="1214651" y="1091821"/>
                </a:lnTo>
                <a:lnTo>
                  <a:pt x="0" y="1091821"/>
                </a:lnTo>
              </a:path>
            </a:pathLst>
          </a:cu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1" name="10 Forma libre">
            <a:extLst>
              <a:ext uri="{FF2B5EF4-FFF2-40B4-BE49-F238E27FC236}">
                <a16:creationId xmlns:a16="http://schemas.microsoft.com/office/drawing/2014/main" id="{29776C67-BE28-4D28-A73D-071FB753D0D6}"/>
              </a:ext>
            </a:extLst>
          </p:cNvPr>
          <p:cNvSpPr/>
          <p:nvPr/>
        </p:nvSpPr>
        <p:spPr>
          <a:xfrm rot="10800000">
            <a:off x="3525489" y="2475911"/>
            <a:ext cx="1214446" cy="1004960"/>
          </a:xfrm>
          <a:custGeom>
            <a:avLst/>
            <a:gdLst>
              <a:gd name="connsiteX0" fmla="*/ 1228299 w 1228299"/>
              <a:gd name="connsiteY0" fmla="*/ 0 h 1091821"/>
              <a:gd name="connsiteX1" fmla="*/ 1214651 w 1228299"/>
              <a:gd name="connsiteY1" fmla="*/ 1091821 h 1091821"/>
              <a:gd name="connsiteX2" fmla="*/ 0 w 1228299"/>
              <a:gd name="connsiteY2" fmla="*/ 1091821 h 1091821"/>
            </a:gdLst>
            <a:ahLst/>
            <a:cxnLst>
              <a:cxn ang="0">
                <a:pos x="connsiteX0" y="connsiteY0"/>
              </a:cxn>
              <a:cxn ang="0">
                <a:pos x="connsiteX1" y="connsiteY1"/>
              </a:cxn>
              <a:cxn ang="0">
                <a:pos x="connsiteX2" y="connsiteY2"/>
              </a:cxn>
            </a:cxnLst>
            <a:rect l="l" t="t" r="r" b="b"/>
            <a:pathLst>
              <a:path w="1228299" h="1091821">
                <a:moveTo>
                  <a:pt x="1228299" y="0"/>
                </a:moveTo>
                <a:lnTo>
                  <a:pt x="1214651" y="1091821"/>
                </a:lnTo>
                <a:lnTo>
                  <a:pt x="0" y="1091821"/>
                </a:lnTo>
              </a:path>
            </a:pathLst>
          </a:cu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2" name="11 Forma libre">
            <a:extLst>
              <a:ext uri="{FF2B5EF4-FFF2-40B4-BE49-F238E27FC236}">
                <a16:creationId xmlns:a16="http://schemas.microsoft.com/office/drawing/2014/main" id="{86A5A532-198C-4A04-8522-34A082D212EB}"/>
              </a:ext>
            </a:extLst>
          </p:cNvPr>
          <p:cNvSpPr/>
          <p:nvPr/>
        </p:nvSpPr>
        <p:spPr>
          <a:xfrm rot="16200000">
            <a:off x="7402933" y="2357653"/>
            <a:ext cx="1004958" cy="1241478"/>
          </a:xfrm>
          <a:custGeom>
            <a:avLst/>
            <a:gdLst>
              <a:gd name="connsiteX0" fmla="*/ 1228299 w 1228299"/>
              <a:gd name="connsiteY0" fmla="*/ 0 h 1091821"/>
              <a:gd name="connsiteX1" fmla="*/ 1214651 w 1228299"/>
              <a:gd name="connsiteY1" fmla="*/ 1091821 h 1091821"/>
              <a:gd name="connsiteX2" fmla="*/ 0 w 1228299"/>
              <a:gd name="connsiteY2" fmla="*/ 1091821 h 1091821"/>
            </a:gdLst>
            <a:ahLst/>
            <a:cxnLst>
              <a:cxn ang="0">
                <a:pos x="connsiteX0" y="connsiteY0"/>
              </a:cxn>
              <a:cxn ang="0">
                <a:pos x="connsiteX1" y="connsiteY1"/>
              </a:cxn>
              <a:cxn ang="0">
                <a:pos x="connsiteX2" y="connsiteY2"/>
              </a:cxn>
            </a:cxnLst>
            <a:rect l="l" t="t" r="r" b="b"/>
            <a:pathLst>
              <a:path w="1228299" h="1091821">
                <a:moveTo>
                  <a:pt x="1228299" y="0"/>
                </a:moveTo>
                <a:lnTo>
                  <a:pt x="1214651" y="1091821"/>
                </a:lnTo>
                <a:lnTo>
                  <a:pt x="0" y="1091821"/>
                </a:lnTo>
              </a:path>
            </a:pathLst>
          </a:cu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3" name="12 Elipse">
            <a:extLst>
              <a:ext uri="{FF2B5EF4-FFF2-40B4-BE49-F238E27FC236}">
                <a16:creationId xmlns:a16="http://schemas.microsoft.com/office/drawing/2014/main" id="{80D0CCE5-7AF2-4CD3-BCDA-EFA8D4E6DC0E}"/>
              </a:ext>
            </a:extLst>
          </p:cNvPr>
          <p:cNvSpPr/>
          <p:nvPr/>
        </p:nvSpPr>
        <p:spPr>
          <a:xfrm>
            <a:off x="4698424" y="2035701"/>
            <a:ext cx="2751328" cy="11555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1300" b="1" dirty="0"/>
              <a:t>MERCADO DE BIENES Y SERVICIOS</a:t>
            </a:r>
          </a:p>
          <a:p>
            <a:pPr algn="ctr"/>
            <a:r>
              <a:rPr lang="es-CL" sz="1300" dirty="0"/>
              <a:t>Las empresas venden</a:t>
            </a:r>
          </a:p>
          <a:p>
            <a:pPr algn="ctr"/>
            <a:r>
              <a:rPr lang="es-CL" sz="1300" dirty="0"/>
              <a:t>Los hogares compran</a:t>
            </a:r>
          </a:p>
        </p:txBody>
      </p:sp>
      <p:sp>
        <p:nvSpPr>
          <p:cNvPr id="14" name="13 Elipse">
            <a:extLst>
              <a:ext uri="{FF2B5EF4-FFF2-40B4-BE49-F238E27FC236}">
                <a16:creationId xmlns:a16="http://schemas.microsoft.com/office/drawing/2014/main" id="{6C8264BB-8713-487E-A320-E6164A5B12FB}"/>
              </a:ext>
            </a:extLst>
          </p:cNvPr>
          <p:cNvSpPr/>
          <p:nvPr/>
        </p:nvSpPr>
        <p:spPr>
          <a:xfrm>
            <a:off x="4698424" y="4970557"/>
            <a:ext cx="2751328" cy="11555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1300" b="1" dirty="0"/>
              <a:t>MERCADO DE FACTORES DE PRODUCCIÓN</a:t>
            </a:r>
          </a:p>
          <a:p>
            <a:pPr algn="ctr"/>
            <a:r>
              <a:rPr lang="es-CL" sz="1300" dirty="0"/>
              <a:t>Los hogares venden</a:t>
            </a:r>
          </a:p>
          <a:p>
            <a:pPr algn="ctr"/>
            <a:r>
              <a:rPr lang="es-CL" sz="1300" dirty="0"/>
              <a:t>Las empresas compran</a:t>
            </a:r>
          </a:p>
        </p:txBody>
      </p:sp>
      <p:sp>
        <p:nvSpPr>
          <p:cNvPr id="15" name="14 Rectángulo">
            <a:extLst>
              <a:ext uri="{FF2B5EF4-FFF2-40B4-BE49-F238E27FC236}">
                <a16:creationId xmlns:a16="http://schemas.microsoft.com/office/drawing/2014/main" id="{9CBEA1C9-A366-4333-A864-0BB9AC563FEB}"/>
              </a:ext>
            </a:extLst>
          </p:cNvPr>
          <p:cNvSpPr/>
          <p:nvPr/>
        </p:nvSpPr>
        <p:spPr>
          <a:xfrm>
            <a:off x="2882547" y="3493422"/>
            <a:ext cx="1870903" cy="115555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CL" sz="1300" b="1" dirty="0"/>
              <a:t>EMPRESAS</a:t>
            </a:r>
            <a:endParaRPr lang="es-CL" sz="1300" dirty="0"/>
          </a:p>
          <a:p>
            <a:pPr algn="just">
              <a:buFont typeface="Arial" pitchFamily="34" charset="0"/>
              <a:buChar char="•"/>
            </a:pPr>
            <a:r>
              <a:rPr lang="es-CL" sz="1300" dirty="0"/>
              <a:t> Producen y venden bienes y servicios</a:t>
            </a:r>
          </a:p>
          <a:p>
            <a:pPr algn="just">
              <a:buFont typeface="Arial" pitchFamily="34" charset="0"/>
              <a:buChar char="•"/>
            </a:pPr>
            <a:r>
              <a:rPr lang="es-CL" sz="1300" dirty="0"/>
              <a:t> Contratan y utilizan factores de producción</a:t>
            </a:r>
          </a:p>
        </p:txBody>
      </p:sp>
      <p:sp>
        <p:nvSpPr>
          <p:cNvPr id="16" name="15 Rectángulo">
            <a:extLst>
              <a:ext uri="{FF2B5EF4-FFF2-40B4-BE49-F238E27FC236}">
                <a16:creationId xmlns:a16="http://schemas.microsoft.com/office/drawing/2014/main" id="{CD1E0C9B-3676-4225-9CB9-29DC3548B77D}"/>
              </a:ext>
            </a:extLst>
          </p:cNvPr>
          <p:cNvSpPr/>
          <p:nvPr/>
        </p:nvSpPr>
        <p:spPr>
          <a:xfrm>
            <a:off x="7339699" y="3493422"/>
            <a:ext cx="1870903" cy="115555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CL" sz="1300" b="1" dirty="0"/>
              <a:t>HOGARES</a:t>
            </a:r>
            <a:endParaRPr lang="es-CL" sz="1300" dirty="0"/>
          </a:p>
          <a:p>
            <a:pPr algn="just">
              <a:buFont typeface="Arial" pitchFamily="34" charset="0"/>
              <a:buChar char="•"/>
            </a:pPr>
            <a:r>
              <a:rPr lang="es-CL" sz="1300" dirty="0"/>
              <a:t> Compran y consumen bienes y servicios</a:t>
            </a:r>
          </a:p>
          <a:p>
            <a:pPr algn="just">
              <a:buFont typeface="Arial" pitchFamily="34" charset="0"/>
              <a:buChar char="•"/>
            </a:pPr>
            <a:r>
              <a:rPr lang="es-CL" sz="1300" dirty="0"/>
              <a:t> Poseen y venden factores de producción</a:t>
            </a:r>
          </a:p>
        </p:txBody>
      </p:sp>
      <p:sp>
        <p:nvSpPr>
          <p:cNvPr id="17" name="16 CuadroTexto">
            <a:extLst>
              <a:ext uri="{FF2B5EF4-FFF2-40B4-BE49-F238E27FC236}">
                <a16:creationId xmlns:a16="http://schemas.microsoft.com/office/drawing/2014/main" id="{D3FCBCE4-9264-4851-A88F-3E47B1792429}"/>
              </a:ext>
            </a:extLst>
          </p:cNvPr>
          <p:cNvSpPr txBox="1"/>
          <p:nvPr/>
        </p:nvSpPr>
        <p:spPr>
          <a:xfrm>
            <a:off x="6848321" y="6403194"/>
            <a:ext cx="1320638" cy="292388"/>
          </a:xfrm>
          <a:prstGeom prst="rect">
            <a:avLst/>
          </a:prstGeom>
          <a:noFill/>
        </p:spPr>
        <p:txBody>
          <a:bodyPr wrap="square" rtlCol="0">
            <a:spAutoFit/>
          </a:bodyPr>
          <a:lstStyle/>
          <a:p>
            <a:r>
              <a:rPr lang="es-CL" sz="1300" dirty="0"/>
              <a:t>Flujo de dinero</a:t>
            </a:r>
          </a:p>
        </p:txBody>
      </p:sp>
      <p:sp>
        <p:nvSpPr>
          <p:cNvPr id="18" name="17 CuadroTexto">
            <a:extLst>
              <a:ext uri="{FF2B5EF4-FFF2-40B4-BE49-F238E27FC236}">
                <a16:creationId xmlns:a16="http://schemas.microsoft.com/office/drawing/2014/main" id="{10776072-CD84-4C9A-AB43-2C206673E26B}"/>
              </a:ext>
            </a:extLst>
          </p:cNvPr>
          <p:cNvSpPr txBox="1"/>
          <p:nvPr/>
        </p:nvSpPr>
        <p:spPr>
          <a:xfrm>
            <a:off x="4368289" y="6402281"/>
            <a:ext cx="2035958" cy="292388"/>
          </a:xfrm>
          <a:prstGeom prst="rect">
            <a:avLst/>
          </a:prstGeom>
          <a:noFill/>
        </p:spPr>
        <p:txBody>
          <a:bodyPr wrap="square" rtlCol="0">
            <a:spAutoFit/>
          </a:bodyPr>
          <a:lstStyle/>
          <a:p>
            <a:r>
              <a:rPr lang="es-CL" sz="1300" dirty="0"/>
              <a:t>Flujo de bienes y servicios</a:t>
            </a:r>
          </a:p>
        </p:txBody>
      </p:sp>
      <p:sp>
        <p:nvSpPr>
          <p:cNvPr id="19" name="18 CuadroTexto">
            <a:extLst>
              <a:ext uri="{FF2B5EF4-FFF2-40B4-BE49-F238E27FC236}">
                <a16:creationId xmlns:a16="http://schemas.microsoft.com/office/drawing/2014/main" id="{ECE10850-237C-48EB-AF5B-C15CE4D331B6}"/>
              </a:ext>
            </a:extLst>
          </p:cNvPr>
          <p:cNvSpPr txBox="1"/>
          <p:nvPr/>
        </p:nvSpPr>
        <p:spPr>
          <a:xfrm>
            <a:off x="7496376" y="4989098"/>
            <a:ext cx="1002063" cy="692497"/>
          </a:xfrm>
          <a:prstGeom prst="rect">
            <a:avLst/>
          </a:prstGeom>
          <a:noFill/>
        </p:spPr>
        <p:txBody>
          <a:bodyPr wrap="square" rtlCol="0">
            <a:spAutoFit/>
          </a:bodyPr>
          <a:lstStyle/>
          <a:p>
            <a:pPr algn="r"/>
            <a:r>
              <a:rPr lang="es-CL" sz="1300" dirty="0"/>
              <a:t>Tierra, trabajo y capital</a:t>
            </a:r>
          </a:p>
        </p:txBody>
      </p:sp>
      <p:sp>
        <p:nvSpPr>
          <p:cNvPr id="20" name="19 CuadroTexto">
            <a:extLst>
              <a:ext uri="{FF2B5EF4-FFF2-40B4-BE49-F238E27FC236}">
                <a16:creationId xmlns:a16="http://schemas.microsoft.com/office/drawing/2014/main" id="{BBF5AC91-A7DE-4146-B8EB-3076E15CD81F}"/>
              </a:ext>
            </a:extLst>
          </p:cNvPr>
          <p:cNvSpPr txBox="1"/>
          <p:nvPr/>
        </p:nvSpPr>
        <p:spPr>
          <a:xfrm>
            <a:off x="8026083" y="5909764"/>
            <a:ext cx="715345" cy="292388"/>
          </a:xfrm>
          <a:prstGeom prst="rect">
            <a:avLst/>
          </a:prstGeom>
          <a:noFill/>
        </p:spPr>
        <p:txBody>
          <a:bodyPr wrap="square" rtlCol="0">
            <a:spAutoFit/>
          </a:bodyPr>
          <a:lstStyle/>
          <a:p>
            <a:r>
              <a:rPr lang="es-CL" sz="1300" dirty="0"/>
              <a:t>Renta</a:t>
            </a:r>
          </a:p>
        </p:txBody>
      </p:sp>
      <p:sp>
        <p:nvSpPr>
          <p:cNvPr id="21" name="20 CuadroTexto">
            <a:extLst>
              <a:ext uri="{FF2B5EF4-FFF2-40B4-BE49-F238E27FC236}">
                <a16:creationId xmlns:a16="http://schemas.microsoft.com/office/drawing/2014/main" id="{A9F7310E-DFD2-44A6-928A-BBF1DCA02263}"/>
              </a:ext>
            </a:extLst>
          </p:cNvPr>
          <p:cNvSpPr txBox="1"/>
          <p:nvPr/>
        </p:nvSpPr>
        <p:spPr>
          <a:xfrm>
            <a:off x="3311175" y="5909764"/>
            <a:ext cx="1500198" cy="492443"/>
          </a:xfrm>
          <a:prstGeom prst="rect">
            <a:avLst/>
          </a:prstGeom>
          <a:noFill/>
        </p:spPr>
        <p:txBody>
          <a:bodyPr wrap="square" rtlCol="0">
            <a:spAutoFit/>
          </a:bodyPr>
          <a:lstStyle/>
          <a:p>
            <a:r>
              <a:rPr lang="es-CL" sz="1300" dirty="0"/>
              <a:t>Salarios, alquileres y beneficios</a:t>
            </a:r>
          </a:p>
        </p:txBody>
      </p:sp>
      <p:sp>
        <p:nvSpPr>
          <p:cNvPr id="22" name="21 CuadroTexto">
            <a:extLst>
              <a:ext uri="{FF2B5EF4-FFF2-40B4-BE49-F238E27FC236}">
                <a16:creationId xmlns:a16="http://schemas.microsoft.com/office/drawing/2014/main" id="{1861069B-D1B2-4935-BBF5-E9F6198CC374}"/>
              </a:ext>
            </a:extLst>
          </p:cNvPr>
          <p:cNvSpPr txBox="1"/>
          <p:nvPr/>
        </p:nvSpPr>
        <p:spPr>
          <a:xfrm>
            <a:off x="3523504" y="5203007"/>
            <a:ext cx="960552" cy="492443"/>
          </a:xfrm>
          <a:prstGeom prst="rect">
            <a:avLst/>
          </a:prstGeom>
          <a:noFill/>
        </p:spPr>
        <p:txBody>
          <a:bodyPr wrap="square" rtlCol="0">
            <a:spAutoFit/>
          </a:bodyPr>
          <a:lstStyle/>
          <a:p>
            <a:r>
              <a:rPr lang="es-CL" sz="1300" dirty="0"/>
              <a:t>Factores de producción</a:t>
            </a:r>
          </a:p>
        </p:txBody>
      </p:sp>
      <p:sp>
        <p:nvSpPr>
          <p:cNvPr id="23" name="22 CuadroTexto">
            <a:extLst>
              <a:ext uri="{FF2B5EF4-FFF2-40B4-BE49-F238E27FC236}">
                <a16:creationId xmlns:a16="http://schemas.microsoft.com/office/drawing/2014/main" id="{57C316CC-79D5-48C5-9B62-91B9FE3B4AF3}"/>
              </a:ext>
            </a:extLst>
          </p:cNvPr>
          <p:cNvSpPr txBox="1"/>
          <p:nvPr/>
        </p:nvSpPr>
        <p:spPr>
          <a:xfrm>
            <a:off x="3454051" y="1909236"/>
            <a:ext cx="785818" cy="292388"/>
          </a:xfrm>
          <a:prstGeom prst="rect">
            <a:avLst/>
          </a:prstGeom>
          <a:noFill/>
        </p:spPr>
        <p:txBody>
          <a:bodyPr wrap="square" rtlCol="0">
            <a:spAutoFit/>
          </a:bodyPr>
          <a:lstStyle/>
          <a:p>
            <a:r>
              <a:rPr lang="es-CL" sz="1300" dirty="0"/>
              <a:t>Ingresos</a:t>
            </a:r>
          </a:p>
        </p:txBody>
      </p:sp>
      <p:sp>
        <p:nvSpPr>
          <p:cNvPr id="24" name="23 CuadroTexto">
            <a:extLst>
              <a:ext uri="{FF2B5EF4-FFF2-40B4-BE49-F238E27FC236}">
                <a16:creationId xmlns:a16="http://schemas.microsoft.com/office/drawing/2014/main" id="{BE5E0ACB-B5E0-4D4B-B057-5E78023FC588}"/>
              </a:ext>
            </a:extLst>
          </p:cNvPr>
          <p:cNvSpPr txBox="1"/>
          <p:nvPr/>
        </p:nvSpPr>
        <p:spPr>
          <a:xfrm>
            <a:off x="7905989" y="1902600"/>
            <a:ext cx="763036" cy="292388"/>
          </a:xfrm>
          <a:prstGeom prst="rect">
            <a:avLst/>
          </a:prstGeom>
          <a:noFill/>
        </p:spPr>
        <p:txBody>
          <a:bodyPr wrap="square" rtlCol="0">
            <a:spAutoFit/>
          </a:bodyPr>
          <a:lstStyle/>
          <a:p>
            <a:r>
              <a:rPr lang="es-CL" sz="1300" dirty="0"/>
              <a:t>Gastos</a:t>
            </a:r>
          </a:p>
        </p:txBody>
      </p:sp>
      <p:sp>
        <p:nvSpPr>
          <p:cNvPr id="25" name="24 CuadroTexto">
            <a:extLst>
              <a:ext uri="{FF2B5EF4-FFF2-40B4-BE49-F238E27FC236}">
                <a16:creationId xmlns:a16="http://schemas.microsoft.com/office/drawing/2014/main" id="{020EF014-2C80-4C43-8A4A-EE0499D098FE}"/>
              </a:ext>
            </a:extLst>
          </p:cNvPr>
          <p:cNvSpPr txBox="1"/>
          <p:nvPr/>
        </p:nvSpPr>
        <p:spPr>
          <a:xfrm>
            <a:off x="7545950" y="2494595"/>
            <a:ext cx="966344" cy="692497"/>
          </a:xfrm>
          <a:prstGeom prst="rect">
            <a:avLst/>
          </a:prstGeom>
          <a:noFill/>
        </p:spPr>
        <p:txBody>
          <a:bodyPr wrap="square" rtlCol="0">
            <a:spAutoFit/>
          </a:bodyPr>
          <a:lstStyle/>
          <a:p>
            <a:pPr algn="r"/>
            <a:r>
              <a:rPr lang="es-CL" sz="1300" dirty="0"/>
              <a:t>Bienes y servicios comprados</a:t>
            </a:r>
          </a:p>
        </p:txBody>
      </p:sp>
      <p:sp>
        <p:nvSpPr>
          <p:cNvPr id="26" name="25 CuadroTexto">
            <a:extLst>
              <a:ext uri="{FF2B5EF4-FFF2-40B4-BE49-F238E27FC236}">
                <a16:creationId xmlns:a16="http://schemas.microsoft.com/office/drawing/2014/main" id="{52A370B6-D07A-462A-A35E-BF53BF68DA9F}"/>
              </a:ext>
            </a:extLst>
          </p:cNvPr>
          <p:cNvSpPr txBox="1"/>
          <p:nvPr/>
        </p:nvSpPr>
        <p:spPr>
          <a:xfrm>
            <a:off x="3525489" y="2502623"/>
            <a:ext cx="1000132" cy="692497"/>
          </a:xfrm>
          <a:prstGeom prst="rect">
            <a:avLst/>
          </a:prstGeom>
          <a:noFill/>
        </p:spPr>
        <p:txBody>
          <a:bodyPr wrap="square" rtlCol="0">
            <a:spAutoFit/>
          </a:bodyPr>
          <a:lstStyle/>
          <a:p>
            <a:r>
              <a:rPr lang="es-CL" sz="1300" dirty="0"/>
              <a:t>Bienes y servicios vendidos</a:t>
            </a:r>
          </a:p>
        </p:txBody>
      </p:sp>
      <p:cxnSp>
        <p:nvCxnSpPr>
          <p:cNvPr id="27" name="26 Conector recto de flecha">
            <a:extLst>
              <a:ext uri="{FF2B5EF4-FFF2-40B4-BE49-F238E27FC236}">
                <a16:creationId xmlns:a16="http://schemas.microsoft.com/office/drawing/2014/main" id="{E0C5156B-2E6A-4175-A54E-C0D5826455D1}"/>
              </a:ext>
            </a:extLst>
          </p:cNvPr>
          <p:cNvCxnSpPr/>
          <p:nvPr/>
        </p:nvCxnSpPr>
        <p:spPr>
          <a:xfrm>
            <a:off x="6518162" y="6541791"/>
            <a:ext cx="330159" cy="1223"/>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27 Conector recto de flecha">
            <a:extLst>
              <a:ext uri="{FF2B5EF4-FFF2-40B4-BE49-F238E27FC236}">
                <a16:creationId xmlns:a16="http://schemas.microsoft.com/office/drawing/2014/main" id="{82115C0C-0B20-4806-A3F0-CCB5223F7483}"/>
              </a:ext>
            </a:extLst>
          </p:cNvPr>
          <p:cNvCxnSpPr/>
          <p:nvPr/>
        </p:nvCxnSpPr>
        <p:spPr>
          <a:xfrm>
            <a:off x="4038105" y="6546945"/>
            <a:ext cx="330159" cy="1223"/>
          </a:xfrm>
          <a:prstGeom prst="straightConnector1">
            <a:avLst/>
          </a:prstGeom>
          <a:ln w="50800">
            <a:solidFill>
              <a:srgbClr val="92D050"/>
            </a:solidFill>
            <a:tailEnd type="triangle"/>
          </a:ln>
        </p:spPr>
        <p:style>
          <a:lnRef idx="1">
            <a:schemeClr val="accent1"/>
          </a:lnRef>
          <a:fillRef idx="0">
            <a:schemeClr val="accent1"/>
          </a:fillRef>
          <a:effectRef idx="0">
            <a:schemeClr val="accent1"/>
          </a:effectRef>
          <a:fontRef idx="minor">
            <a:schemeClr val="tx1"/>
          </a:fontRef>
        </p:style>
      </p:cxnSp>
      <p:sp>
        <p:nvSpPr>
          <p:cNvPr id="29" name="Line 2">
            <a:extLst>
              <a:ext uri="{FF2B5EF4-FFF2-40B4-BE49-F238E27FC236}">
                <a16:creationId xmlns:a16="http://schemas.microsoft.com/office/drawing/2014/main" id="{DA1402C5-5342-4621-B7C7-54F7E033CE7A}"/>
              </a:ext>
            </a:extLst>
          </p:cNvPr>
          <p:cNvSpPr>
            <a:spLocks noChangeShapeType="1"/>
          </p:cNvSpPr>
          <p:nvPr/>
        </p:nvSpPr>
        <p:spPr bwMode="auto">
          <a:xfrm>
            <a:off x="2295454" y="1535054"/>
            <a:ext cx="7200900" cy="4824412"/>
          </a:xfrm>
          <a:prstGeom prst="line">
            <a:avLst/>
          </a:prstGeom>
          <a:noFill/>
          <a:ln w="76200">
            <a:solidFill>
              <a:schemeClr val="tx1"/>
            </a:solidFill>
            <a:prstDash val="lgDash"/>
            <a:round/>
            <a:headEnd/>
            <a:tailEnd/>
          </a:ln>
        </p:spPr>
        <p:txBody>
          <a:bodyPr/>
          <a:lstStyle/>
          <a:p>
            <a:endParaRPr lang="es-CL"/>
          </a:p>
        </p:txBody>
      </p:sp>
      <p:sp>
        <p:nvSpPr>
          <p:cNvPr id="31" name="Text Box 33">
            <a:extLst>
              <a:ext uri="{FF2B5EF4-FFF2-40B4-BE49-F238E27FC236}">
                <a16:creationId xmlns:a16="http://schemas.microsoft.com/office/drawing/2014/main" id="{11D9E2BA-958C-4023-8B43-E4862456B5E7}"/>
              </a:ext>
            </a:extLst>
          </p:cNvPr>
          <p:cNvSpPr txBox="1">
            <a:spLocks noChangeArrowheads="1"/>
          </p:cNvSpPr>
          <p:nvPr/>
        </p:nvSpPr>
        <p:spPr bwMode="auto">
          <a:xfrm>
            <a:off x="465470" y="5027172"/>
            <a:ext cx="2714644" cy="100013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ct val="50000"/>
              </a:spcBef>
            </a:pPr>
            <a:r>
              <a:rPr lang="es-ES_tradnl" altLang="es-ES_tradnl" sz="2800" dirty="0">
                <a:solidFill>
                  <a:schemeClr val="tx1"/>
                </a:solidFill>
              </a:rPr>
              <a:t>TEORÍA DEL PRODUCTOR</a:t>
            </a:r>
          </a:p>
        </p:txBody>
      </p:sp>
      <p:sp>
        <p:nvSpPr>
          <p:cNvPr id="33" name="Text Box 33">
            <a:extLst>
              <a:ext uri="{FF2B5EF4-FFF2-40B4-BE49-F238E27FC236}">
                <a16:creationId xmlns:a16="http://schemas.microsoft.com/office/drawing/2014/main" id="{EC9EB621-E92B-4A5C-B03E-A0E454E58D8E}"/>
              </a:ext>
            </a:extLst>
          </p:cNvPr>
          <p:cNvSpPr txBox="1">
            <a:spLocks noChangeArrowheads="1"/>
          </p:cNvSpPr>
          <p:nvPr/>
        </p:nvSpPr>
        <p:spPr bwMode="auto">
          <a:xfrm>
            <a:off x="9000678" y="1812254"/>
            <a:ext cx="2714644" cy="100013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ct val="50000"/>
              </a:spcBef>
            </a:pPr>
            <a:r>
              <a:rPr lang="es-ES_tradnl" altLang="es-ES_tradnl" sz="2800" dirty="0">
                <a:solidFill>
                  <a:schemeClr val="tx1"/>
                </a:solidFill>
              </a:rPr>
              <a:t>TEORÍA DEL CONSUMIDOR</a:t>
            </a:r>
          </a:p>
        </p:txBody>
      </p:sp>
    </p:spTree>
    <p:extLst>
      <p:ext uri="{BB962C8B-B14F-4D97-AF65-F5344CB8AC3E}">
        <p14:creationId xmlns:p14="http://schemas.microsoft.com/office/powerpoint/2010/main" val="143571695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TotalTime>
  <Words>1575</Words>
  <Application>Microsoft Office PowerPoint</Application>
  <PresentationFormat>Panorámica</PresentationFormat>
  <Paragraphs>277</Paragraphs>
  <Slides>21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21</vt:i4>
      </vt:variant>
    </vt:vector>
  </HeadingPairs>
  <TitlesOfParts>
    <vt:vector size="27" baseType="lpstr">
      <vt:lpstr>Arial</vt:lpstr>
      <vt:lpstr>Calibri</vt:lpstr>
      <vt:lpstr>Calibri Light</vt:lpstr>
      <vt:lpstr>Century Gothic</vt:lpstr>
      <vt:lpstr>Times New Roman</vt:lpstr>
      <vt:lpstr>Tema de Office</vt:lpstr>
      <vt:lpstr>ECONOMÍA Clase 4: Modelos Económicos</vt:lpstr>
      <vt:lpstr>Agenda</vt:lpstr>
      <vt:lpstr>Modelo Teórico</vt:lpstr>
      <vt:lpstr>Modelos Básicos para Explicar el funcionamiento de la Economía</vt:lpstr>
      <vt:lpstr>Modelo de Flujo Circular de la Economía</vt:lpstr>
      <vt:lpstr>Modelo de Flujo Circular de la Economía</vt:lpstr>
      <vt:lpstr>Modelo de Flujo Circular de la Economía</vt:lpstr>
      <vt:lpstr>Modelo de Flujo Circular de la Economía</vt:lpstr>
      <vt:lpstr>Modelo de Flujo Circular de la Economía</vt:lpstr>
      <vt:lpstr>Modelo de Flujo Circular de la Economía</vt:lpstr>
      <vt:lpstr>Modelo de Flujo Circular de la Economía</vt:lpstr>
      <vt:lpstr>Frontera de Posibilidades de Producción (FPP)</vt:lpstr>
      <vt:lpstr>Frontera de Posibilidades de Producción (FPP)</vt:lpstr>
      <vt:lpstr>Frontera de Posibilidades de Producción (FPP)</vt:lpstr>
      <vt:lpstr>Frontera de Posibilidades de Producción (FPP)</vt:lpstr>
      <vt:lpstr>Frontera de Posibilidades de Producción (FPP)</vt:lpstr>
      <vt:lpstr>Frontera de Posibilidades de Producción (FPP)</vt:lpstr>
      <vt:lpstr>Frontera de Posibilidades de Producción (FPP)</vt:lpstr>
      <vt:lpstr>FPP: Aplicación Ecológica</vt:lpstr>
      <vt:lpstr>FPP: Aplicación Ecológica</vt:lpstr>
      <vt:lpstr>FPP: Aplicación Ecológica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ECONOMÍA Clase 4: Modelos Económicos</dc:title>
  <dc:creator>Christian Belmar Belmar Castro</dc:creator>
  <cp:lastModifiedBy>Matias Eduardo Philipp Fontecilla</cp:lastModifiedBy>
  <cp:revision>7</cp:revision>
  <dcterms:created xsi:type="dcterms:W3CDTF">2020-09-28T10:14:14Z</dcterms:created>
  <dcterms:modified xsi:type="dcterms:W3CDTF">2021-08-02T10:47:00Z</dcterms:modified>
</cp:coreProperties>
</file>