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824" r:id="rId2"/>
    <p:sldId id="396" r:id="rId3"/>
    <p:sldId id="397" r:id="rId4"/>
    <p:sldId id="398" r:id="rId5"/>
    <p:sldId id="399" r:id="rId6"/>
    <p:sldId id="403" r:id="rId7"/>
    <p:sldId id="430" r:id="rId8"/>
    <p:sldId id="431" r:id="rId9"/>
    <p:sldId id="434" r:id="rId10"/>
    <p:sldId id="436" r:id="rId11"/>
    <p:sldId id="439" r:id="rId12"/>
    <p:sldId id="440" r:id="rId1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7434"/>
    <a:srgbClr val="0033CC"/>
    <a:srgbClr val="002392"/>
    <a:srgbClr val="EE0000"/>
    <a:srgbClr val="DE0000"/>
    <a:srgbClr val="D20000"/>
    <a:srgbClr val="C400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62" d="100"/>
          <a:sy n="62" d="100"/>
        </p:scale>
        <p:origin x="141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6A7AD-A03D-4316-8D35-918F3AF1E310}" type="datetimeFigureOut">
              <a:rPr lang="es-CL" smtClean="0"/>
              <a:pPr/>
              <a:t>11-10-2021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32BEE-C03F-4654-B050-88160DEC5FE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299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1FAC-9B4F-4F6B-8FEA-5A38ACE8DD7E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966-B88A-44F2-8E27-062A03FB6478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5F991-AF0B-4C6F-A9E4-4E03C6F53D40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6309E-B73B-4695-8529-5988297D9DD9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0DB3-FC76-4234-80F3-3E6EB34A89B9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BA981-BEE4-4389-9329-389BD784C201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44DC-04CA-406A-9903-30D8B28B4402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7A21-5285-4F86-98BF-63FECE264099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8C71-DE2D-45CB-B6ED-E35EDC58E59F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E4DB-DB8B-4101-8841-F0C14AAB23E9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70C2F-4A02-49DC-9ABB-C5BFD1AA0A7B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D5367-E415-4355-995D-041F86FDFB82}" type="datetime1">
              <a:rPr lang="es-CL" smtClean="0"/>
              <a:pPr/>
              <a:t>11-10-2021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456" y="2319015"/>
            <a:ext cx="9144456" cy="1470025"/>
          </a:xfrm>
        </p:spPr>
        <p:txBody>
          <a:bodyPr>
            <a:normAutofit/>
          </a:bodyPr>
          <a:lstStyle/>
          <a:p>
            <a:r>
              <a:rPr lang="es-CL" sz="3800" b="1" dirty="0"/>
              <a:t>ECONOMÍA</a:t>
            </a:r>
            <a:r>
              <a:rPr lang="es-CL" sz="3800" dirty="0"/>
              <a:t>: Módulo de Macroeconomía</a:t>
            </a:r>
            <a:endParaRPr lang="es-CL" sz="3800" i="1" dirty="0"/>
          </a:p>
        </p:txBody>
      </p:sp>
      <p:pic>
        <p:nvPicPr>
          <p:cNvPr id="10" name="9 Imagen" descr="uch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34381"/>
            <a:ext cx="2689972" cy="1714488"/>
          </a:xfrm>
          <a:prstGeom prst="rect">
            <a:avLst/>
          </a:prstGeom>
        </p:spPr>
      </p:pic>
      <p:sp>
        <p:nvSpPr>
          <p:cNvPr id="7" name="2 Subtítulo"/>
          <p:cNvSpPr>
            <a:spLocks noGrp="1"/>
          </p:cNvSpPr>
          <p:nvPr>
            <p:ph type="subTitle" idx="1"/>
          </p:nvPr>
        </p:nvSpPr>
        <p:spPr>
          <a:xfrm>
            <a:off x="1259177" y="5013176"/>
            <a:ext cx="6625192" cy="977612"/>
          </a:xfrm>
        </p:spPr>
        <p:txBody>
          <a:bodyPr>
            <a:noAutofit/>
          </a:bodyPr>
          <a:lstStyle/>
          <a:p>
            <a:r>
              <a:rPr lang="es-CL" sz="2400" b="1" dirty="0"/>
              <a:t>Profesores</a:t>
            </a:r>
            <a:r>
              <a:rPr lang="es-CL" sz="2400" dirty="0"/>
              <a:t>:</a:t>
            </a:r>
          </a:p>
          <a:p>
            <a:r>
              <a:rPr lang="es-CL" sz="2400" dirty="0"/>
              <a:t>Christian Belmar©, Manuel Aguilar, Natalia Bernal, José Cárdenas, Javier Díaz; Francisco Javier Leiva, Boris Pastén e Ignacio Silva</a:t>
            </a: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-456" y="1947654"/>
            <a:ext cx="9144455" cy="694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L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ook Antiqua" panose="02040602050305030304" pitchFamily="18" charset="0"/>
              </a:rPr>
              <a:t>Programa Académico de Bachillerato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AB316F0A-E6E1-4E45-9E2B-BE96416DC4FA}"/>
              </a:ext>
            </a:extLst>
          </p:cNvPr>
          <p:cNvSpPr txBox="1">
            <a:spLocks/>
          </p:cNvSpPr>
          <p:nvPr/>
        </p:nvSpPr>
        <p:spPr>
          <a:xfrm>
            <a:off x="0" y="350100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“</a:t>
            </a:r>
            <a:r>
              <a:rPr lang="es-CL" i="1" dirty="0"/>
              <a:t>Trabajo </a:t>
            </a:r>
            <a:r>
              <a:rPr lang="es-CL" i="1"/>
              <a:t>y Desempleo</a:t>
            </a:r>
            <a:r>
              <a:rPr lang="es-CL" dirty="0"/>
              <a:t>”</a:t>
            </a:r>
            <a:endParaRPr lang="es-CL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Desempleo y su Tasa Natural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dirty="0"/>
              <a:t>Dentro de la población, existen lo que se llama “</a:t>
            </a:r>
            <a:r>
              <a:rPr lang="es-CL" b="1" u="sng" dirty="0"/>
              <a:t>trabajadores desanimados</a:t>
            </a:r>
            <a:r>
              <a:rPr lang="es-CL" dirty="0"/>
              <a:t>”, los cuales dado que no encuentran empleo, finalmente se </a:t>
            </a:r>
            <a:r>
              <a:rPr lang="es-CL" i="1" dirty="0"/>
              <a:t>cansan</a:t>
            </a:r>
            <a:r>
              <a:rPr lang="es-CL" dirty="0"/>
              <a:t> y dejan de buscar, pasando a ser </a:t>
            </a:r>
            <a:r>
              <a:rPr lang="es-CL" u="sng" dirty="0"/>
              <a:t>inactivos</a:t>
            </a:r>
            <a:r>
              <a:rPr lang="es-CL" dirty="0"/>
              <a:t>.</a:t>
            </a:r>
          </a:p>
          <a:p>
            <a:pPr marL="342900" lvl="2" indent="-342900" algn="just"/>
            <a:endParaRPr lang="es-CL" sz="3200" dirty="0"/>
          </a:p>
          <a:p>
            <a:pPr marL="342900" lvl="2" indent="-342900" algn="just"/>
            <a:r>
              <a:rPr lang="es-CL" sz="3200" dirty="0"/>
              <a:t>Esto implica que el desempleo, finalmente puede no medir lo que efectivamente buscamos.</a:t>
            </a:r>
          </a:p>
          <a:p>
            <a:pPr lvl="2" algn="just">
              <a:buNone/>
            </a:pPr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1859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Desempleo y su Tasa Natural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i="1" dirty="0"/>
              <a:t>Desempleo </a:t>
            </a:r>
            <a:r>
              <a:rPr lang="es-CL" b="1" i="1" dirty="0" err="1"/>
              <a:t>Friccional</a:t>
            </a:r>
            <a:r>
              <a:rPr lang="es-CL" dirty="0"/>
              <a:t>: “desempleo que se debe a que los trabajadores tardan en encontrar el trabajo que mejor se ajusta a sus gustos y a sus cualificaciones”.</a:t>
            </a:r>
          </a:p>
          <a:p>
            <a:pPr lvl="1" algn="just"/>
            <a:r>
              <a:rPr lang="es-CL" dirty="0"/>
              <a:t>Es “difícil” que ocurra un </a:t>
            </a:r>
            <a:r>
              <a:rPr lang="es-CL" i="1" dirty="0"/>
              <a:t>pareo</a:t>
            </a:r>
            <a:r>
              <a:rPr lang="es-CL" dirty="0"/>
              <a:t> entre quienes demandan ciertas características en un trabajador, y el trabajador que las ofrece. (por ejemplo: un puesto de trabajo disponible en otra ciudad, y uno no esta dispuesto a mudarse).</a:t>
            </a: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61744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Desempleo y su Tasa Natural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i="1" dirty="0"/>
              <a:t>Desempleo Cíclico</a:t>
            </a:r>
            <a:r>
              <a:rPr lang="es-CL" dirty="0"/>
              <a:t>: “desempleo que se debe a que el número de puestos de trabajos existentes en algunos mercados de trabajo es insuficiente para dar empleo a todo el que quiere trabajar”.</a:t>
            </a:r>
          </a:p>
          <a:p>
            <a:pPr lvl="2" algn="just"/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6882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63" name="15362 Conector recto"/>
          <p:cNvCxnSpPr>
            <a:stCxn id="8" idx="1"/>
            <a:endCxn id="4" idx="0"/>
          </p:cNvCxnSpPr>
          <p:nvPr/>
        </p:nvCxnSpPr>
        <p:spPr>
          <a:xfrm flipH="1" flipV="1">
            <a:off x="719572" y="4509120"/>
            <a:ext cx="828092" cy="169218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5" name="15364 Conector recto"/>
          <p:cNvCxnSpPr>
            <a:stCxn id="7" idx="1"/>
            <a:endCxn id="4" idx="2"/>
          </p:cNvCxnSpPr>
          <p:nvPr/>
        </p:nvCxnSpPr>
        <p:spPr>
          <a:xfrm flipH="1">
            <a:off x="719572" y="3969060"/>
            <a:ext cx="835975" cy="1188132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>
            <a:stCxn id="14" idx="1"/>
            <a:endCxn id="12" idx="2"/>
          </p:cNvCxnSpPr>
          <p:nvPr/>
        </p:nvCxnSpPr>
        <p:spPr>
          <a:xfrm flipH="1">
            <a:off x="6120172" y="3465004"/>
            <a:ext cx="1404156" cy="972108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60" name="15359 Conector recto"/>
          <p:cNvCxnSpPr>
            <a:stCxn id="15" idx="1"/>
            <a:endCxn id="12" idx="0"/>
          </p:cNvCxnSpPr>
          <p:nvPr/>
        </p:nvCxnSpPr>
        <p:spPr>
          <a:xfrm flipH="1" flipV="1">
            <a:off x="6120172" y="3861048"/>
            <a:ext cx="1404156" cy="90010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>
            <a:stCxn id="13" idx="1"/>
            <a:endCxn id="9" idx="2"/>
          </p:cNvCxnSpPr>
          <p:nvPr/>
        </p:nvCxnSpPr>
        <p:spPr>
          <a:xfrm flipH="1">
            <a:off x="4211960" y="2708920"/>
            <a:ext cx="1152128" cy="72008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>
            <a:stCxn id="12" idx="1"/>
            <a:endCxn id="9" idx="0"/>
          </p:cNvCxnSpPr>
          <p:nvPr/>
        </p:nvCxnSpPr>
        <p:spPr>
          <a:xfrm flipH="1" flipV="1">
            <a:off x="4211960" y="3068960"/>
            <a:ext cx="1152128" cy="1080120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>
            <a:stCxn id="9" idx="1"/>
            <a:endCxn id="7" idx="2"/>
          </p:cNvCxnSpPr>
          <p:nvPr/>
        </p:nvCxnSpPr>
        <p:spPr>
          <a:xfrm flipH="1">
            <a:off x="2383639" y="3248980"/>
            <a:ext cx="1180249" cy="1044116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>
            <a:stCxn id="11" idx="1"/>
            <a:endCxn id="7" idx="0"/>
          </p:cNvCxnSpPr>
          <p:nvPr/>
        </p:nvCxnSpPr>
        <p:spPr>
          <a:xfrm flipH="1" flipV="1">
            <a:off x="2383639" y="3645024"/>
            <a:ext cx="1179263" cy="1116124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Trabajo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La población puede clasificarse de la siguiente forma: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</a:t>
            </a:fld>
            <a:endParaRPr lang="es-CL"/>
          </a:p>
        </p:txBody>
      </p:sp>
      <p:sp>
        <p:nvSpPr>
          <p:cNvPr id="4" name="3 Rectángulo redondeado"/>
          <p:cNvSpPr/>
          <p:nvPr/>
        </p:nvSpPr>
        <p:spPr>
          <a:xfrm>
            <a:off x="107504" y="4509120"/>
            <a:ext cx="122413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Población Total</a:t>
            </a:r>
          </a:p>
        </p:txBody>
      </p:sp>
      <p:sp>
        <p:nvSpPr>
          <p:cNvPr id="7" name="6 Rectángulo redondeado"/>
          <p:cNvSpPr/>
          <p:nvPr/>
        </p:nvSpPr>
        <p:spPr>
          <a:xfrm>
            <a:off x="1555547" y="3645024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En Edad para Trabajar (PET)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1547664" y="5877272"/>
            <a:ext cx="187220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Fuera de la Edad para trabajar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3563888" y="3068960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Activos (L)</a:t>
            </a:r>
          </a:p>
        </p:txBody>
      </p:sp>
      <p:sp>
        <p:nvSpPr>
          <p:cNvPr id="11" name="10 Rectángulo redondeado"/>
          <p:cNvSpPr/>
          <p:nvPr/>
        </p:nvSpPr>
        <p:spPr>
          <a:xfrm>
            <a:off x="3562902" y="4581128"/>
            <a:ext cx="129614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No Activos</a:t>
            </a:r>
          </a:p>
        </p:txBody>
      </p:sp>
      <p:sp>
        <p:nvSpPr>
          <p:cNvPr id="12" name="11 Rectángulo redondeado"/>
          <p:cNvSpPr/>
          <p:nvPr/>
        </p:nvSpPr>
        <p:spPr>
          <a:xfrm>
            <a:off x="5364088" y="3861048"/>
            <a:ext cx="15121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Desocupados (U)</a:t>
            </a:r>
          </a:p>
        </p:txBody>
      </p:sp>
      <p:sp>
        <p:nvSpPr>
          <p:cNvPr id="13" name="12 Rectángulo redondeado"/>
          <p:cNvSpPr/>
          <p:nvPr/>
        </p:nvSpPr>
        <p:spPr>
          <a:xfrm>
            <a:off x="5364088" y="2528900"/>
            <a:ext cx="151216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Ocupados (E)</a:t>
            </a:r>
          </a:p>
        </p:txBody>
      </p:sp>
      <p:sp>
        <p:nvSpPr>
          <p:cNvPr id="14" name="13 Rectángulo redondeado"/>
          <p:cNvSpPr/>
          <p:nvPr/>
        </p:nvSpPr>
        <p:spPr>
          <a:xfrm>
            <a:off x="7524328" y="3284984"/>
            <a:ext cx="151216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Cesantes</a:t>
            </a:r>
          </a:p>
        </p:txBody>
      </p:sp>
      <p:sp>
        <p:nvSpPr>
          <p:cNvPr id="15" name="14 Rectángulo redondeado"/>
          <p:cNvSpPr/>
          <p:nvPr/>
        </p:nvSpPr>
        <p:spPr>
          <a:xfrm>
            <a:off x="7524328" y="4365104"/>
            <a:ext cx="151463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Buscan empleo por 1</a:t>
            </a:r>
            <a:r>
              <a:rPr lang="es-CL" b="1" baseline="30000" dirty="0"/>
              <a:t>era</a:t>
            </a:r>
            <a:r>
              <a:rPr lang="es-CL" b="1" dirty="0"/>
              <a:t> vez</a:t>
            </a:r>
          </a:p>
        </p:txBody>
      </p:sp>
    </p:spTree>
    <p:extLst>
      <p:ext uri="{BB962C8B-B14F-4D97-AF65-F5344CB8AC3E}">
        <p14:creationId xmlns:p14="http://schemas.microsoft.com/office/powerpoint/2010/main" val="3427591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Trabajo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Definamos lo siguiente:</a:t>
            </a:r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3</a:t>
            </a:fld>
            <a:endParaRPr lang="es-CL"/>
          </a:p>
        </p:txBody>
      </p:sp>
      <p:graphicFrame>
        <p:nvGraphicFramePr>
          <p:cNvPr id="1536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0768647"/>
              </p:ext>
            </p:extLst>
          </p:nvPr>
        </p:nvGraphicFramePr>
        <p:xfrm>
          <a:off x="2555776" y="2420888"/>
          <a:ext cx="4354513" cy="3327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Ecuación" r:id="rId3" imgW="2171700" imgH="1663700" progId="Equation.3">
                  <p:embed/>
                </p:oleObj>
              </mc:Choice>
              <mc:Fallback>
                <p:oleObj name="Ecuación" r:id="rId3" imgW="2171700" imgH="1663700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420888"/>
                        <a:ext cx="4354513" cy="3327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13996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Trabajo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Dada lo anterior tenemos que:</a:t>
            </a:r>
          </a:p>
          <a:p>
            <a:pPr lvl="1" algn="just"/>
            <a:r>
              <a:rPr lang="es-CL" dirty="0"/>
              <a:t>Se puede apreciar que, si por ejemplo aumenta la PET no necesariamente implica que haya un aumento de la población activa.</a:t>
            </a:r>
          </a:p>
          <a:p>
            <a:pPr lvl="1" algn="just"/>
            <a:r>
              <a:rPr lang="es-CL" dirty="0"/>
              <a:t>Así mismo, un aumento de la población activa, no implica (necesariamente) que haya un aumento en la población ocupada.</a:t>
            </a:r>
          </a:p>
          <a:p>
            <a:pPr lvl="1" algn="just"/>
            <a:r>
              <a:rPr lang="es-CL" dirty="0"/>
              <a:t>O que haya un aumento de la cesantía sin disminuir el numero de gente ocupada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17754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Trabajo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CL" b="1" dirty="0"/>
              <a:t>Veamos un ejemplo:</a:t>
            </a:r>
          </a:p>
          <a:p>
            <a:pPr lvl="1" algn="just"/>
            <a:r>
              <a:rPr lang="es-CL" dirty="0"/>
              <a:t>Supongamos una economía descrita por lo siguiente:</a:t>
            </a:r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endParaRPr lang="es-CL" dirty="0"/>
          </a:p>
          <a:p>
            <a:pPr marL="1371600" lvl="2" indent="-457200" algn="just">
              <a:buFont typeface="+mj-lt"/>
              <a:buAutoNum type="alphaLcParenR"/>
            </a:pPr>
            <a:r>
              <a:rPr lang="es-CL" dirty="0"/>
              <a:t>Calcule TP, </a:t>
            </a:r>
            <a:r>
              <a:rPr lang="el-GR" i="1" dirty="0"/>
              <a:t>μ</a:t>
            </a:r>
            <a:r>
              <a:rPr lang="es-CL" dirty="0"/>
              <a:t> y TE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es-CL" dirty="0"/>
              <a:t>Suponga que </a:t>
            </a:r>
            <a:r>
              <a:rPr lang="el-GR" dirty="0"/>
              <a:t>Δ</a:t>
            </a:r>
            <a:r>
              <a:rPr lang="es-CL" dirty="0" err="1"/>
              <a:t>Pob.Tot</a:t>
            </a:r>
            <a:r>
              <a:rPr lang="es-CL" dirty="0"/>
              <a:t> = 0, pero </a:t>
            </a:r>
            <a:r>
              <a:rPr lang="el-GR" dirty="0"/>
              <a:t>Δ</a:t>
            </a:r>
            <a:r>
              <a:rPr lang="es-CL" dirty="0"/>
              <a:t>PET = 100 sin embargo </a:t>
            </a:r>
            <a:r>
              <a:rPr lang="el-GR" dirty="0"/>
              <a:t>Δ</a:t>
            </a:r>
            <a:r>
              <a:rPr lang="es-CL" dirty="0"/>
              <a:t>L = 0 ¿Qué implica esto sobre las tasas calculadas?</a:t>
            </a:r>
          </a:p>
          <a:p>
            <a:pPr marL="1371600" lvl="2" indent="-457200" algn="just">
              <a:buFont typeface="+mj-lt"/>
              <a:buAutoNum type="alphaLcParenR"/>
            </a:pPr>
            <a:r>
              <a:rPr lang="es-CL" dirty="0"/>
              <a:t>Volvamos a  (a), suponga que </a:t>
            </a:r>
            <a:r>
              <a:rPr lang="el-GR" dirty="0"/>
              <a:t>Δ</a:t>
            </a:r>
            <a:r>
              <a:rPr lang="es-CL" dirty="0" err="1"/>
              <a:t>Pob.Tot</a:t>
            </a:r>
            <a:r>
              <a:rPr lang="es-CL" dirty="0"/>
              <a:t> = 0, pero </a:t>
            </a:r>
            <a:r>
              <a:rPr lang="el-GR" dirty="0"/>
              <a:t>Δ</a:t>
            </a:r>
            <a:r>
              <a:rPr lang="es-CL" dirty="0"/>
              <a:t>PET = 80 y la población inactiva aumenta en 10. ¿Qué implica sobre las tasas?</a:t>
            </a:r>
          </a:p>
          <a:p>
            <a:pPr marL="1885950" lvl="3" indent="-514350" algn="just">
              <a:buFont typeface="+mj-lt"/>
              <a:buAutoNum type="romanLcPeriod"/>
            </a:pPr>
            <a:r>
              <a:rPr lang="es-CL" dirty="0"/>
              <a:t>Si </a:t>
            </a:r>
            <a:r>
              <a:rPr lang="el-GR" dirty="0"/>
              <a:t>Δ</a:t>
            </a:r>
            <a:r>
              <a:rPr lang="es-CL" dirty="0"/>
              <a:t>E = 70</a:t>
            </a:r>
          </a:p>
          <a:p>
            <a:pPr marL="1885950" lvl="3" indent="-514350" algn="just">
              <a:buFont typeface="+mj-lt"/>
              <a:buAutoNum type="romanLcPeriod"/>
            </a:pPr>
            <a:r>
              <a:rPr lang="es-CL" dirty="0"/>
              <a:t>Si </a:t>
            </a:r>
            <a:r>
              <a:rPr lang="el-GR" dirty="0"/>
              <a:t>Δ</a:t>
            </a:r>
            <a:r>
              <a:rPr lang="es-CL" dirty="0"/>
              <a:t>E = 0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5</a:t>
            </a:fld>
            <a:endParaRPr lang="es-CL"/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64599"/>
              </p:ext>
            </p:extLst>
          </p:nvPr>
        </p:nvGraphicFramePr>
        <p:xfrm>
          <a:off x="3347864" y="2339712"/>
          <a:ext cx="3024336" cy="17373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3042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r>
                        <a:rPr lang="es-CL" sz="1300" b="0" dirty="0"/>
                        <a:t>Población 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300" b="0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2488">
                <a:tc>
                  <a:txBody>
                    <a:bodyPr/>
                    <a:lstStyle/>
                    <a:p>
                      <a:r>
                        <a:rPr lang="es-CL" sz="1300" b="0" dirty="0"/>
                        <a:t>Población</a:t>
                      </a:r>
                      <a:r>
                        <a:rPr lang="es-CL" sz="1300" b="0" baseline="0" dirty="0"/>
                        <a:t> en Edad de Trabajar</a:t>
                      </a:r>
                      <a:endParaRPr lang="es-CL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300" b="0" dirty="0"/>
                        <a:t>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0960">
                <a:tc>
                  <a:txBody>
                    <a:bodyPr/>
                    <a:lstStyle/>
                    <a:p>
                      <a:r>
                        <a:rPr lang="es-CL" sz="1300" b="0" dirty="0"/>
                        <a:t>Población Activa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300" b="0" dirty="0"/>
                        <a:t>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9432">
                <a:tc>
                  <a:txBody>
                    <a:bodyPr/>
                    <a:lstStyle/>
                    <a:p>
                      <a:r>
                        <a:rPr lang="es-CL" sz="1300" b="0" dirty="0"/>
                        <a:t>Población</a:t>
                      </a:r>
                      <a:r>
                        <a:rPr lang="es-CL" sz="1300" b="0" baseline="0" dirty="0"/>
                        <a:t> Ocupada</a:t>
                      </a:r>
                      <a:endParaRPr lang="es-CL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300" b="0" dirty="0"/>
                        <a:t>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904">
                <a:tc>
                  <a:txBody>
                    <a:bodyPr/>
                    <a:lstStyle/>
                    <a:p>
                      <a:r>
                        <a:rPr lang="es-CL" sz="1300" b="0" dirty="0"/>
                        <a:t>Cesantes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300" b="0" dirty="0"/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6376">
                <a:tc>
                  <a:txBody>
                    <a:bodyPr/>
                    <a:lstStyle/>
                    <a:p>
                      <a:r>
                        <a:rPr lang="es-CL" sz="1300" b="0" dirty="0"/>
                        <a:t>Buscan</a:t>
                      </a:r>
                      <a:r>
                        <a:rPr lang="es-CL" sz="1300" b="0" baseline="0" dirty="0"/>
                        <a:t> Trabajo por 1era Vez</a:t>
                      </a:r>
                      <a:endParaRPr lang="es-CL" sz="13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1300" b="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242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Trabajo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dirty="0"/>
              <a:t>Resultados: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6</a:t>
            </a:fld>
            <a:endParaRPr lang="es-CL"/>
          </a:p>
        </p:txBody>
      </p:sp>
      <p:grpSp>
        <p:nvGrpSpPr>
          <p:cNvPr id="9" name="8 Grupo"/>
          <p:cNvGrpSpPr/>
          <p:nvPr/>
        </p:nvGrpSpPr>
        <p:grpSpPr>
          <a:xfrm>
            <a:off x="107504" y="3356992"/>
            <a:ext cx="8928992" cy="2088306"/>
            <a:chOff x="107504" y="2636838"/>
            <a:chExt cx="11856590" cy="3366344"/>
          </a:xfrm>
        </p:grpSpPr>
        <p:graphicFrame>
          <p:nvGraphicFramePr>
            <p:cNvPr id="4" name="3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40200832"/>
                </p:ext>
              </p:extLst>
            </p:nvPr>
          </p:nvGraphicFramePr>
          <p:xfrm>
            <a:off x="107504" y="2636912"/>
            <a:ext cx="2647950" cy="335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Ecuación" r:id="rId3" imgW="1320800" imgH="1676400" progId="Equation.3">
                    <p:embed/>
                  </p:oleObj>
                </mc:Choice>
                <mc:Fallback>
                  <p:oleObj name="Ecuación" r:id="rId3" imgW="1320800" imgH="1676400" progId="Equation.3">
                    <p:embed/>
                    <p:pic>
                      <p:nvPicPr>
                        <p:cNvPr id="0" name="Picture 23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07504" y="2636912"/>
                          <a:ext cx="2647950" cy="335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5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36938690"/>
                </p:ext>
              </p:extLst>
            </p:nvPr>
          </p:nvGraphicFramePr>
          <p:xfrm>
            <a:off x="3347864" y="2636912"/>
            <a:ext cx="2647950" cy="335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Ecuación" r:id="rId5" imgW="1320800" imgH="1676400" progId="Equation.3">
                    <p:embed/>
                  </p:oleObj>
                </mc:Choice>
                <mc:Fallback>
                  <p:oleObj name="Ecuación" r:id="rId5" imgW="1320800" imgH="1676400" progId="Equation.3">
                    <p:embed/>
                    <p:pic>
                      <p:nvPicPr>
                        <p:cNvPr id="0" name="Picture 23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47864" y="2636912"/>
                          <a:ext cx="2647950" cy="335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6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1141089"/>
                </p:ext>
              </p:extLst>
            </p:nvPr>
          </p:nvGraphicFramePr>
          <p:xfrm>
            <a:off x="6519863" y="2636838"/>
            <a:ext cx="2495550" cy="335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6" name="Ecuación" r:id="rId7" imgW="1244600" imgH="1676400" progId="Equation.3">
                    <p:embed/>
                  </p:oleObj>
                </mc:Choice>
                <mc:Fallback>
                  <p:oleObj name="Ecuación" r:id="rId7" imgW="1244600" imgH="1676400" progId="Equation.3">
                    <p:embed/>
                    <p:pic>
                      <p:nvPicPr>
                        <p:cNvPr id="0" name="Picture 24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19863" y="2636838"/>
                          <a:ext cx="2495550" cy="335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7 Objeto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96809904"/>
                </p:ext>
              </p:extLst>
            </p:nvPr>
          </p:nvGraphicFramePr>
          <p:xfrm>
            <a:off x="9468544" y="3920382"/>
            <a:ext cx="2495550" cy="2082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7" name="Ecuación" r:id="rId9" imgW="1244600" imgH="1041400" progId="Equation.3">
                    <p:embed/>
                  </p:oleObj>
                </mc:Choice>
                <mc:Fallback>
                  <p:oleObj name="Ecuación" r:id="rId9" imgW="1244600" imgH="1041400" progId="Equation.3">
                    <p:embed/>
                    <p:pic>
                      <p:nvPicPr>
                        <p:cNvPr id="0" name="Picture 2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68544" y="3920382"/>
                          <a:ext cx="2495550" cy="20828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12" name="11 Conector recto"/>
          <p:cNvCxnSpPr/>
          <p:nvPr/>
        </p:nvCxnSpPr>
        <p:spPr>
          <a:xfrm>
            <a:off x="2267744" y="2780928"/>
            <a:ext cx="0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16016" y="2780928"/>
            <a:ext cx="0" cy="3240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>
            <a:off x="7020272" y="4041288"/>
            <a:ext cx="0" cy="198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14 CuadroTexto"/>
          <p:cNvSpPr txBox="1"/>
          <p:nvPr/>
        </p:nvSpPr>
        <p:spPr>
          <a:xfrm>
            <a:off x="179512" y="2411596"/>
            <a:ext cx="8784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a)                                      b)                                           </a:t>
            </a:r>
            <a:r>
              <a:rPr lang="es-CL" dirty="0" err="1"/>
              <a:t>c.i</a:t>
            </a:r>
            <a:r>
              <a:rPr lang="es-CL" dirty="0"/>
              <a:t>)                                      </a:t>
            </a:r>
            <a:r>
              <a:rPr lang="es-CL" dirty="0" err="1"/>
              <a:t>c.ii</a:t>
            </a:r>
            <a:r>
              <a:rPr lang="es-CL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122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Desempleo y su Tasa Natural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Se evidencia que el desempleo fluctúa entre el nivel de “tasa natural de desempleo”, tal como muestra la siguiente figura:</a:t>
            </a:r>
          </a:p>
        </p:txBody>
      </p:sp>
      <p:sp>
        <p:nvSpPr>
          <p:cNvPr id="72" name="7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7</a:t>
            </a:fld>
            <a:endParaRPr lang="es-CL"/>
          </a:p>
        </p:txBody>
      </p:sp>
      <p:grpSp>
        <p:nvGrpSpPr>
          <p:cNvPr id="73" name="72 Grupo"/>
          <p:cNvGrpSpPr/>
          <p:nvPr/>
        </p:nvGrpSpPr>
        <p:grpSpPr>
          <a:xfrm>
            <a:off x="634277" y="3143248"/>
            <a:ext cx="7438185" cy="3166958"/>
            <a:chOff x="-16482" y="1871663"/>
            <a:chExt cx="8836632" cy="3762375"/>
          </a:xfrm>
        </p:grpSpPr>
        <p:sp>
          <p:nvSpPr>
            <p:cNvPr id="74" name="Rectangle 5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F3F6F9"/>
            </a:solidFill>
            <a:ln w="152400">
              <a:solidFill>
                <a:srgbClr val="F3F6F9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5" name="Rectangle 6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F2F4F8"/>
            </a:solidFill>
            <a:ln w="138113">
              <a:solidFill>
                <a:srgbClr val="F2F4F8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6" name="Rectangle 7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F1F4F7"/>
            </a:solidFill>
            <a:ln w="123825">
              <a:solidFill>
                <a:srgbClr val="F1F4F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7" name="Rectangle 8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F0F2F5"/>
            </a:solidFill>
            <a:ln w="111125">
              <a:solidFill>
                <a:srgbClr val="F0F2F5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8" name="Rectangle 9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EF1F4"/>
            </a:solidFill>
            <a:ln w="96838">
              <a:solidFill>
                <a:srgbClr val="EEF1F4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79" name="Rectangle 10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DEFF3"/>
            </a:solidFill>
            <a:ln w="82550">
              <a:solidFill>
                <a:srgbClr val="EDEFF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0" name="Rectangle 11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BEEF2"/>
            </a:solidFill>
            <a:ln w="68263">
              <a:solidFill>
                <a:srgbClr val="EBEEF2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1" name="Rectangle 12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AECF1"/>
            </a:solidFill>
            <a:ln w="55563">
              <a:solidFill>
                <a:srgbClr val="EAECF1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2" name="Rectangle 13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9EBF0"/>
            </a:solidFill>
            <a:ln w="41275">
              <a:solidFill>
                <a:srgbClr val="E9EBF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3" name="Rectangle 14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7EAEF"/>
            </a:solidFill>
            <a:ln w="26988">
              <a:solidFill>
                <a:srgbClr val="E7EAE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4" name="Rectangle 15"/>
            <p:cNvSpPr>
              <a:spLocks noChangeArrowheads="1"/>
            </p:cNvSpPr>
            <p:nvPr/>
          </p:nvSpPr>
          <p:spPr bwMode="auto">
            <a:xfrm>
              <a:off x="1265238" y="2033588"/>
              <a:ext cx="7380287" cy="3424237"/>
            </a:xfrm>
            <a:prstGeom prst="rect">
              <a:avLst/>
            </a:prstGeom>
            <a:solidFill>
              <a:srgbClr val="E6E9EF"/>
            </a:solidFill>
            <a:ln w="14288">
              <a:solidFill>
                <a:srgbClr val="E6E9E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5" name="Rectangle 16"/>
            <p:cNvSpPr>
              <a:spLocks noChangeArrowheads="1"/>
            </p:cNvSpPr>
            <p:nvPr/>
          </p:nvSpPr>
          <p:spPr bwMode="auto">
            <a:xfrm>
              <a:off x="1139825" y="1895475"/>
              <a:ext cx="7478713" cy="35083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6" name="Freeform 17"/>
            <p:cNvSpPr>
              <a:spLocks/>
            </p:cNvSpPr>
            <p:nvPr/>
          </p:nvSpPr>
          <p:spPr bwMode="auto">
            <a:xfrm>
              <a:off x="1139825" y="1895475"/>
              <a:ext cx="7493000" cy="3508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210"/>
                </a:cxn>
                <a:cxn ang="0">
                  <a:pos x="4720" y="2210"/>
                </a:cxn>
              </a:cxnLst>
              <a:rect l="0" t="0" r="r" b="b"/>
              <a:pathLst>
                <a:path w="4720" h="2210">
                  <a:moveTo>
                    <a:pt x="0" y="0"/>
                  </a:moveTo>
                  <a:lnTo>
                    <a:pt x="0" y="2210"/>
                  </a:lnTo>
                  <a:lnTo>
                    <a:pt x="4720" y="221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7" name="Line 18"/>
            <p:cNvSpPr>
              <a:spLocks noChangeShapeType="1"/>
            </p:cNvSpPr>
            <p:nvPr/>
          </p:nvSpPr>
          <p:spPr bwMode="auto">
            <a:xfrm flipV="1">
              <a:off x="1360488" y="5292725"/>
              <a:ext cx="1587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8" name="Line 19"/>
            <p:cNvSpPr>
              <a:spLocks noChangeShapeType="1"/>
            </p:cNvSpPr>
            <p:nvPr/>
          </p:nvSpPr>
          <p:spPr bwMode="auto">
            <a:xfrm flipV="1">
              <a:off x="2174875" y="5292725"/>
              <a:ext cx="1588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9" name="Line 20"/>
            <p:cNvSpPr>
              <a:spLocks noChangeShapeType="1"/>
            </p:cNvSpPr>
            <p:nvPr/>
          </p:nvSpPr>
          <p:spPr bwMode="auto">
            <a:xfrm flipV="1">
              <a:off x="4589463" y="5292725"/>
              <a:ext cx="1587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0" name="Line 21"/>
            <p:cNvSpPr>
              <a:spLocks noChangeShapeType="1"/>
            </p:cNvSpPr>
            <p:nvPr/>
          </p:nvSpPr>
          <p:spPr bwMode="auto">
            <a:xfrm flipV="1">
              <a:off x="5389563" y="5292725"/>
              <a:ext cx="1587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1" name="Line 22"/>
            <p:cNvSpPr>
              <a:spLocks noChangeShapeType="1"/>
            </p:cNvSpPr>
            <p:nvPr/>
          </p:nvSpPr>
          <p:spPr bwMode="auto">
            <a:xfrm flipV="1">
              <a:off x="6203950" y="5292725"/>
              <a:ext cx="1588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2" name="Line 23"/>
            <p:cNvSpPr>
              <a:spLocks noChangeShapeType="1"/>
            </p:cNvSpPr>
            <p:nvPr/>
          </p:nvSpPr>
          <p:spPr bwMode="auto">
            <a:xfrm flipV="1">
              <a:off x="7004050" y="5292725"/>
              <a:ext cx="1588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3" name="Line 24"/>
            <p:cNvSpPr>
              <a:spLocks noChangeShapeType="1"/>
            </p:cNvSpPr>
            <p:nvPr/>
          </p:nvSpPr>
          <p:spPr bwMode="auto">
            <a:xfrm flipV="1">
              <a:off x="7818438" y="5292725"/>
              <a:ext cx="1587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4" name="Line 25"/>
            <p:cNvSpPr>
              <a:spLocks noChangeShapeType="1"/>
            </p:cNvSpPr>
            <p:nvPr/>
          </p:nvSpPr>
          <p:spPr bwMode="auto">
            <a:xfrm flipV="1">
              <a:off x="8618538" y="5292725"/>
              <a:ext cx="1587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5" name="Line 26"/>
            <p:cNvSpPr>
              <a:spLocks noChangeShapeType="1"/>
            </p:cNvSpPr>
            <p:nvPr/>
          </p:nvSpPr>
          <p:spPr bwMode="auto">
            <a:xfrm>
              <a:off x="1139825" y="4810125"/>
              <a:ext cx="111125" cy="15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6" name="Line 27"/>
            <p:cNvSpPr>
              <a:spLocks noChangeShapeType="1"/>
            </p:cNvSpPr>
            <p:nvPr/>
          </p:nvSpPr>
          <p:spPr bwMode="auto">
            <a:xfrm>
              <a:off x="1139825" y="3041650"/>
              <a:ext cx="111125" cy="15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7" name="Line 28"/>
            <p:cNvSpPr>
              <a:spLocks noChangeShapeType="1"/>
            </p:cNvSpPr>
            <p:nvPr/>
          </p:nvSpPr>
          <p:spPr bwMode="auto">
            <a:xfrm>
              <a:off x="1139825" y="2447925"/>
              <a:ext cx="111125" cy="15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8" name="Line 29"/>
            <p:cNvSpPr>
              <a:spLocks noChangeShapeType="1"/>
            </p:cNvSpPr>
            <p:nvPr/>
          </p:nvSpPr>
          <p:spPr bwMode="auto">
            <a:xfrm>
              <a:off x="1139825" y="3787775"/>
              <a:ext cx="7064375" cy="1588"/>
            </a:xfrm>
            <a:prstGeom prst="line">
              <a:avLst/>
            </a:prstGeom>
            <a:noFill/>
            <a:ln w="41275">
              <a:solidFill>
                <a:srgbClr val="004EA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99" name="Line 30"/>
            <p:cNvSpPr>
              <a:spLocks noChangeShapeType="1"/>
            </p:cNvSpPr>
            <p:nvPr/>
          </p:nvSpPr>
          <p:spPr bwMode="auto">
            <a:xfrm flipV="1">
              <a:off x="2974975" y="5292725"/>
              <a:ext cx="1588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0" name="Line 31"/>
            <p:cNvSpPr>
              <a:spLocks noChangeShapeType="1"/>
            </p:cNvSpPr>
            <p:nvPr/>
          </p:nvSpPr>
          <p:spPr bwMode="auto">
            <a:xfrm flipV="1">
              <a:off x="3789363" y="5292725"/>
              <a:ext cx="1587" cy="111125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1" name="Line 32"/>
            <p:cNvSpPr>
              <a:spLocks noChangeShapeType="1"/>
            </p:cNvSpPr>
            <p:nvPr/>
          </p:nvSpPr>
          <p:spPr bwMode="auto">
            <a:xfrm>
              <a:off x="1139825" y="4214813"/>
              <a:ext cx="111125" cy="158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2" name="Line 33"/>
            <p:cNvSpPr>
              <a:spLocks noChangeShapeType="1"/>
            </p:cNvSpPr>
            <p:nvPr/>
          </p:nvSpPr>
          <p:spPr bwMode="auto">
            <a:xfrm>
              <a:off x="1139825" y="3635375"/>
              <a:ext cx="111125" cy="1588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103" name="Rectangle 34"/>
            <p:cNvSpPr>
              <a:spLocks noChangeArrowheads="1"/>
            </p:cNvSpPr>
            <p:nvPr/>
          </p:nvSpPr>
          <p:spPr bwMode="auto">
            <a:xfrm>
              <a:off x="922338" y="2379663"/>
              <a:ext cx="233362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/>
            </a:p>
          </p:txBody>
        </p:sp>
        <p:sp>
          <p:nvSpPr>
            <p:cNvPr id="104" name="Rectangle 35"/>
            <p:cNvSpPr>
              <a:spLocks noChangeArrowheads="1"/>
            </p:cNvSpPr>
            <p:nvPr/>
          </p:nvSpPr>
          <p:spPr bwMode="auto">
            <a:xfrm>
              <a:off x="1000125" y="2963863"/>
              <a:ext cx="150813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dirty="0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 dirty="0"/>
            </a:p>
          </p:txBody>
        </p:sp>
        <p:sp>
          <p:nvSpPr>
            <p:cNvPr id="105" name="Rectangle 36"/>
            <p:cNvSpPr>
              <a:spLocks noChangeArrowheads="1"/>
            </p:cNvSpPr>
            <p:nvPr/>
          </p:nvSpPr>
          <p:spPr bwMode="auto">
            <a:xfrm>
              <a:off x="1000125" y="3548063"/>
              <a:ext cx="150813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/>
            </a:p>
          </p:txBody>
        </p:sp>
        <p:sp>
          <p:nvSpPr>
            <p:cNvPr id="106" name="Rectangle 37"/>
            <p:cNvSpPr>
              <a:spLocks noChangeArrowheads="1"/>
            </p:cNvSpPr>
            <p:nvPr/>
          </p:nvSpPr>
          <p:spPr bwMode="auto">
            <a:xfrm>
              <a:off x="1000125" y="4132263"/>
              <a:ext cx="150813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/>
            </a:p>
          </p:txBody>
        </p:sp>
        <p:sp>
          <p:nvSpPr>
            <p:cNvPr id="107" name="Rectangle 38"/>
            <p:cNvSpPr>
              <a:spLocks noChangeArrowheads="1"/>
            </p:cNvSpPr>
            <p:nvPr/>
          </p:nvSpPr>
          <p:spPr bwMode="auto">
            <a:xfrm>
              <a:off x="1000125" y="4716463"/>
              <a:ext cx="150813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/>
            </a:p>
          </p:txBody>
        </p:sp>
        <p:sp>
          <p:nvSpPr>
            <p:cNvPr id="108" name="Rectangle 39"/>
            <p:cNvSpPr>
              <a:spLocks noChangeArrowheads="1"/>
            </p:cNvSpPr>
            <p:nvPr/>
          </p:nvSpPr>
          <p:spPr bwMode="auto">
            <a:xfrm>
              <a:off x="1000125" y="5300663"/>
              <a:ext cx="150813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/>
            </a:p>
          </p:txBody>
        </p:sp>
        <p:sp>
          <p:nvSpPr>
            <p:cNvPr id="109" name="Rectangle 40"/>
            <p:cNvSpPr>
              <a:spLocks noChangeArrowheads="1"/>
            </p:cNvSpPr>
            <p:nvPr/>
          </p:nvSpPr>
          <p:spPr bwMode="auto">
            <a:xfrm>
              <a:off x="2789238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1970</a:t>
              </a:r>
              <a:endParaRPr lang="en-US"/>
            </a:p>
          </p:txBody>
        </p:sp>
        <p:sp>
          <p:nvSpPr>
            <p:cNvPr id="110" name="Rectangle 41"/>
            <p:cNvSpPr>
              <a:spLocks noChangeArrowheads="1"/>
            </p:cNvSpPr>
            <p:nvPr/>
          </p:nvSpPr>
          <p:spPr bwMode="auto">
            <a:xfrm>
              <a:off x="3594100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1975</a:t>
              </a:r>
              <a:endParaRPr lang="en-US"/>
            </a:p>
          </p:txBody>
        </p:sp>
        <p:sp>
          <p:nvSpPr>
            <p:cNvPr id="111" name="Rectangle 42"/>
            <p:cNvSpPr>
              <a:spLocks noChangeArrowheads="1"/>
            </p:cNvSpPr>
            <p:nvPr/>
          </p:nvSpPr>
          <p:spPr bwMode="auto">
            <a:xfrm>
              <a:off x="1177925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1960</a:t>
              </a:r>
              <a:endParaRPr lang="en-US"/>
            </a:p>
          </p:txBody>
        </p:sp>
        <p:sp>
          <p:nvSpPr>
            <p:cNvPr id="112" name="Rectangle 43"/>
            <p:cNvSpPr>
              <a:spLocks noChangeArrowheads="1"/>
            </p:cNvSpPr>
            <p:nvPr/>
          </p:nvSpPr>
          <p:spPr bwMode="auto">
            <a:xfrm>
              <a:off x="1981200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1965</a:t>
              </a:r>
              <a:endParaRPr lang="en-US"/>
            </a:p>
          </p:txBody>
        </p:sp>
        <p:sp>
          <p:nvSpPr>
            <p:cNvPr id="113" name="Rectangle 44"/>
            <p:cNvSpPr>
              <a:spLocks noChangeArrowheads="1"/>
            </p:cNvSpPr>
            <p:nvPr/>
          </p:nvSpPr>
          <p:spPr bwMode="auto">
            <a:xfrm>
              <a:off x="4402138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1980</a:t>
              </a:r>
              <a:endParaRPr lang="en-US"/>
            </a:p>
          </p:txBody>
        </p:sp>
        <p:sp>
          <p:nvSpPr>
            <p:cNvPr id="114" name="Rectangle 45"/>
            <p:cNvSpPr>
              <a:spLocks noChangeArrowheads="1"/>
            </p:cNvSpPr>
            <p:nvPr/>
          </p:nvSpPr>
          <p:spPr bwMode="auto">
            <a:xfrm>
              <a:off x="5205413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1985</a:t>
              </a:r>
              <a:endParaRPr lang="en-US"/>
            </a:p>
          </p:txBody>
        </p:sp>
        <p:sp>
          <p:nvSpPr>
            <p:cNvPr id="115" name="Rectangle 46"/>
            <p:cNvSpPr>
              <a:spLocks noChangeArrowheads="1"/>
            </p:cNvSpPr>
            <p:nvPr/>
          </p:nvSpPr>
          <p:spPr bwMode="auto">
            <a:xfrm>
              <a:off x="6008688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1990</a:t>
              </a:r>
              <a:endParaRPr lang="en-US"/>
            </a:p>
          </p:txBody>
        </p:sp>
        <p:sp>
          <p:nvSpPr>
            <p:cNvPr id="116" name="Rectangle 47"/>
            <p:cNvSpPr>
              <a:spLocks noChangeArrowheads="1"/>
            </p:cNvSpPr>
            <p:nvPr/>
          </p:nvSpPr>
          <p:spPr bwMode="auto">
            <a:xfrm>
              <a:off x="8423275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2005</a:t>
              </a:r>
              <a:endParaRPr lang="en-US"/>
            </a:p>
          </p:txBody>
        </p:sp>
        <p:sp>
          <p:nvSpPr>
            <p:cNvPr id="117" name="Rectangle 48"/>
            <p:cNvSpPr>
              <a:spLocks noChangeArrowheads="1"/>
            </p:cNvSpPr>
            <p:nvPr/>
          </p:nvSpPr>
          <p:spPr bwMode="auto">
            <a:xfrm>
              <a:off x="153256" y="1871663"/>
              <a:ext cx="798512" cy="2047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Percent of</a:t>
              </a:r>
              <a:endParaRPr lang="en-US" dirty="0"/>
            </a:p>
          </p:txBody>
        </p:sp>
        <p:sp>
          <p:nvSpPr>
            <p:cNvPr id="118" name="Rectangle 49"/>
            <p:cNvSpPr>
              <a:spLocks noChangeArrowheads="1"/>
            </p:cNvSpPr>
            <p:nvPr/>
          </p:nvSpPr>
          <p:spPr bwMode="auto">
            <a:xfrm>
              <a:off x="-16482" y="2054226"/>
              <a:ext cx="935038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 dirty="0">
                  <a:solidFill>
                    <a:srgbClr val="000000"/>
                  </a:solidFill>
                  <a:latin typeface="Arial" charset="0"/>
                </a:rPr>
                <a:t>Labor Force</a:t>
              </a:r>
              <a:endParaRPr lang="en-US" dirty="0"/>
            </a:p>
          </p:txBody>
        </p:sp>
        <p:sp>
          <p:nvSpPr>
            <p:cNvPr id="119" name="Rectangle 50"/>
            <p:cNvSpPr>
              <a:spLocks noChangeArrowheads="1"/>
            </p:cNvSpPr>
            <p:nvPr/>
          </p:nvSpPr>
          <p:spPr bwMode="auto">
            <a:xfrm>
              <a:off x="6816725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1995</a:t>
              </a:r>
              <a:endParaRPr lang="en-US"/>
            </a:p>
          </p:txBody>
        </p:sp>
        <p:pic>
          <p:nvPicPr>
            <p:cNvPr id="120" name="Picture 5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52550" y="2505075"/>
              <a:ext cx="6848475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1" name="Rectangle 52"/>
            <p:cNvSpPr>
              <a:spLocks noChangeArrowheads="1"/>
            </p:cNvSpPr>
            <p:nvPr/>
          </p:nvSpPr>
          <p:spPr bwMode="auto">
            <a:xfrm>
              <a:off x="7620000" y="5429250"/>
              <a:ext cx="396875" cy="204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2000</a:t>
              </a:r>
              <a:endParaRPr lang="en-US"/>
            </a:p>
          </p:txBody>
        </p:sp>
        <p:grpSp>
          <p:nvGrpSpPr>
            <p:cNvPr id="122" name="Group 53"/>
            <p:cNvGrpSpPr>
              <a:grpSpLocks/>
            </p:cNvGrpSpPr>
            <p:nvPr/>
          </p:nvGrpSpPr>
          <p:grpSpPr bwMode="auto">
            <a:xfrm>
              <a:off x="3794136" y="3800481"/>
              <a:ext cx="1017591" cy="641351"/>
              <a:chOff x="2390" y="2394"/>
              <a:chExt cx="641" cy="404"/>
            </a:xfrm>
          </p:grpSpPr>
          <p:sp>
            <p:nvSpPr>
              <p:cNvPr id="126" name="Line 54"/>
              <p:cNvSpPr>
                <a:spLocks noChangeShapeType="1"/>
              </p:cNvSpPr>
              <p:nvPr/>
            </p:nvSpPr>
            <p:spPr bwMode="auto">
              <a:xfrm flipH="1">
                <a:off x="2709" y="2394"/>
                <a:ext cx="121" cy="148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27" name="Rectangle 55"/>
              <p:cNvSpPr>
                <a:spLocks noChangeArrowheads="1"/>
              </p:cNvSpPr>
              <p:nvPr/>
            </p:nvSpPr>
            <p:spPr bwMode="auto">
              <a:xfrm>
                <a:off x="2399" y="2554"/>
                <a:ext cx="624" cy="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Natural rate of</a:t>
                </a:r>
                <a:endParaRPr lang="en-US"/>
              </a:p>
            </p:txBody>
          </p:sp>
          <p:sp>
            <p:nvSpPr>
              <p:cNvPr id="128" name="Rectangle 56"/>
              <p:cNvSpPr>
                <a:spLocks noChangeArrowheads="1"/>
              </p:cNvSpPr>
              <p:nvPr/>
            </p:nvSpPr>
            <p:spPr bwMode="auto">
              <a:xfrm>
                <a:off x="2390" y="2669"/>
                <a:ext cx="641" cy="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unemployment</a:t>
                </a:r>
                <a:endParaRPr lang="en-US"/>
              </a:p>
            </p:txBody>
          </p:sp>
        </p:grpSp>
        <p:grpSp>
          <p:nvGrpSpPr>
            <p:cNvPr id="123" name="Group 57"/>
            <p:cNvGrpSpPr>
              <a:grpSpLocks/>
            </p:cNvGrpSpPr>
            <p:nvPr/>
          </p:nvGrpSpPr>
          <p:grpSpPr bwMode="auto">
            <a:xfrm>
              <a:off x="5156210" y="2401895"/>
              <a:ext cx="1528766" cy="334963"/>
              <a:chOff x="3248" y="1513"/>
              <a:chExt cx="963" cy="211"/>
            </a:xfrm>
          </p:grpSpPr>
          <p:sp>
            <p:nvSpPr>
              <p:cNvPr id="124" name="Line 58"/>
              <p:cNvSpPr>
                <a:spLocks noChangeShapeType="1"/>
              </p:cNvSpPr>
              <p:nvPr/>
            </p:nvSpPr>
            <p:spPr bwMode="auto">
              <a:xfrm flipH="1">
                <a:off x="3248" y="1568"/>
                <a:ext cx="121" cy="156"/>
              </a:xfrm>
              <a:prstGeom prst="line">
                <a:avLst/>
              </a:prstGeom>
              <a:noFill/>
              <a:ln w="14288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CL"/>
              </a:p>
            </p:txBody>
          </p:sp>
          <p:sp>
            <p:nvSpPr>
              <p:cNvPr id="125" name="Rectangle 59"/>
              <p:cNvSpPr>
                <a:spLocks noChangeArrowheads="1"/>
              </p:cNvSpPr>
              <p:nvPr/>
            </p:nvSpPr>
            <p:spPr bwMode="auto">
              <a:xfrm>
                <a:off x="3371" y="1513"/>
                <a:ext cx="840" cy="1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Arial" charset="0"/>
                  </a:rPr>
                  <a:t>Unemployment rate</a:t>
                </a:r>
                <a:endParaRPr lang="en-US"/>
              </a:p>
            </p:txBody>
          </p:sp>
        </p:grpSp>
      </p:grpSp>
      <p:sp>
        <p:nvSpPr>
          <p:cNvPr id="129" name="Text Box 4"/>
          <p:cNvSpPr txBox="1">
            <a:spLocks noChangeArrowheads="1"/>
          </p:cNvSpPr>
          <p:nvPr/>
        </p:nvSpPr>
        <p:spPr bwMode="auto">
          <a:xfrm>
            <a:off x="5896505" y="6613267"/>
            <a:ext cx="2223552" cy="18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en-US" sz="800" b="1" dirty="0">
                <a:latin typeface="Arial" charset="0"/>
              </a:rPr>
              <a:t>Copyright©2003  Southwestern/Thomson Learning</a:t>
            </a:r>
          </a:p>
        </p:txBody>
      </p:sp>
    </p:spTree>
    <p:extLst>
      <p:ext uri="{BB962C8B-B14F-4D97-AF65-F5344CB8AC3E}">
        <p14:creationId xmlns:p14="http://schemas.microsoft.com/office/powerpoint/2010/main" val="3076218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Desempleo y su Tasa Natural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b="1" i="1" dirty="0"/>
              <a:t>Tasa Natural de Desempleo</a:t>
            </a:r>
            <a:r>
              <a:rPr lang="es-CL" dirty="0"/>
              <a:t>: “tasa normal de desempleo en torno a la cual fluctúa la tasa de desempleo”.</a:t>
            </a:r>
          </a:p>
          <a:p>
            <a:pPr algn="just"/>
            <a:endParaRPr lang="es-CL" dirty="0"/>
          </a:p>
          <a:p>
            <a:pPr algn="just"/>
            <a:r>
              <a:rPr lang="es-CL" b="1" i="1" dirty="0"/>
              <a:t>Desempleo Cíclico</a:t>
            </a:r>
            <a:r>
              <a:rPr lang="es-CL" dirty="0"/>
              <a:t>: “desviación del desempleo de su tasa natural”.</a:t>
            </a:r>
          </a:p>
          <a:p>
            <a:pPr lvl="2" algn="just"/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06396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Desempleo y su Tasa Natural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dirty="0"/>
              <a:t>Las condiciones particulares de un país (productividad, cantidad de factores, etc.) determinan cual es su tasa natural de desempleo, sin embargo, esto no quiere decir que esta tasa este dada.</a:t>
            </a:r>
          </a:p>
          <a:p>
            <a:pPr algn="just"/>
            <a:r>
              <a:rPr lang="es-CL" dirty="0"/>
              <a:t>Así, la tasa “normal” será tal dadas las condiciones del país, y si estas cambian, también cambiará la tasa que consideraremos “normal”.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132691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1538</TotalTime>
  <Words>643</Words>
  <Application>Microsoft Office PowerPoint</Application>
  <PresentationFormat>Presentación en pantalla (4:3)</PresentationFormat>
  <Paragraphs>105</Paragraphs>
  <Slides>12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7" baseType="lpstr">
      <vt:lpstr>Arial</vt:lpstr>
      <vt:lpstr>Book Antiqua</vt:lpstr>
      <vt:lpstr>Calibri</vt:lpstr>
      <vt:lpstr>Tema de Office</vt:lpstr>
      <vt:lpstr>Ecuación</vt:lpstr>
      <vt:lpstr>ECONOMÍA: Módulo de Macroeconomía</vt:lpstr>
      <vt:lpstr>Trabajo</vt:lpstr>
      <vt:lpstr>Trabajo</vt:lpstr>
      <vt:lpstr>Trabajo</vt:lpstr>
      <vt:lpstr>Trabajo</vt:lpstr>
      <vt:lpstr>Trabajo</vt:lpstr>
      <vt:lpstr>Desempleo y su Tasa Natural</vt:lpstr>
      <vt:lpstr>Desempleo y su Tasa Natural</vt:lpstr>
      <vt:lpstr>Desempleo y su Tasa Natural</vt:lpstr>
      <vt:lpstr>Desempleo y su Tasa Natural</vt:lpstr>
      <vt:lpstr>Desempleo y su Tasa Natural</vt:lpstr>
      <vt:lpstr>Desempleo y su Tasa Natural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</dc:title>
  <dc:creator>Francisco Leiva</dc:creator>
  <cp:lastModifiedBy>Francisco Javier Leiva Silva</cp:lastModifiedBy>
  <cp:revision>185</cp:revision>
  <dcterms:created xsi:type="dcterms:W3CDTF">2010-08-09T23:38:53Z</dcterms:created>
  <dcterms:modified xsi:type="dcterms:W3CDTF">2021-10-12T00:06:13Z</dcterms:modified>
</cp:coreProperties>
</file>