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95" r:id="rId2"/>
    <p:sldId id="305" r:id="rId3"/>
    <p:sldId id="334" r:id="rId4"/>
    <p:sldId id="306" r:id="rId5"/>
    <p:sldId id="335" r:id="rId6"/>
    <p:sldId id="307" r:id="rId7"/>
    <p:sldId id="308" r:id="rId8"/>
    <p:sldId id="337" r:id="rId9"/>
    <p:sldId id="309" r:id="rId10"/>
    <p:sldId id="311" r:id="rId11"/>
    <p:sldId id="313" r:id="rId12"/>
    <p:sldId id="314" r:id="rId13"/>
    <p:sldId id="315" r:id="rId14"/>
    <p:sldId id="316" r:id="rId15"/>
    <p:sldId id="317" r:id="rId16"/>
    <p:sldId id="341" r:id="rId17"/>
    <p:sldId id="342" r:id="rId18"/>
    <p:sldId id="343" r:id="rId19"/>
    <p:sldId id="344" r:id="rId20"/>
    <p:sldId id="345" r:id="rId21"/>
    <p:sldId id="346" r:id="rId22"/>
    <p:sldId id="319" r:id="rId23"/>
    <p:sldId id="347" r:id="rId24"/>
    <p:sldId id="321" r:id="rId25"/>
    <p:sldId id="348" r:id="rId26"/>
    <p:sldId id="322" r:id="rId27"/>
    <p:sldId id="323" r:id="rId2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AD710B-DE51-4697-AA71-1A9B60B799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BE489C7-9640-499E-AC3A-A2E1327156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0898C4-AE2E-4B06-AF55-B50F717DC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0445-4EA6-4EAA-A027-18658B8AA1EB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0BBD786-6349-4213-80A4-5F43E3C8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A72D2A-73C3-419D-BC5A-91516F124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6680-EF04-4321-A128-683CFA31E6D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52042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ABA467-F737-4E3C-BE8D-E060AA2D3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291834-D8BE-47C7-A9F3-95926DB9D8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40DB4C-9CCD-4CED-AF03-ADA1BBA71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0445-4EA6-4EAA-A027-18658B8AA1EB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7C0925-A4DA-40A7-944C-567BA3E31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4D8495C-5282-48D4-9A6B-DE971A713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6680-EF04-4321-A128-683CFA31E6D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129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D27BAFC-A6F0-4BD4-BE49-AC4F1297C1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42FAFD9-47AC-4F57-9CEE-6166905016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E472B4-6A2C-4954-9847-CEEAADFC0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0445-4EA6-4EAA-A027-18658B8AA1EB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515E59-98F2-4271-A5AD-DDD53705F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6B98BD-EFD1-4DDA-98F0-B28E2985D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6680-EF04-4321-A128-683CFA31E6D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10846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4EC0A2-30A0-471C-AB89-7300376B9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84DBC2-8B45-4042-859E-77A560EB2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65B6B7-FB3F-4049-A280-D921AA8FF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0445-4EA6-4EAA-A027-18658B8AA1EB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8C70E6-B0A9-4BFD-A338-A4204075C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E192DF-CE43-4B9C-8861-BF6438EFF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6680-EF04-4321-A128-683CFA31E6D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9910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D991A5-7BD1-4F99-AEB8-E353B97D7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CC70C26-85FC-4961-BD0A-210B650EE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8C0534-03DF-4D60-A179-0C7CAF2F6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0445-4EA6-4EAA-A027-18658B8AA1EB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3AA1F1-F37E-42F6-B8EC-10DDB7681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281084-EFD2-4F77-AA86-8E5A2BB80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6680-EF04-4321-A128-683CFA31E6D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62982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03E131-3978-4639-9BFA-211276AB2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E9FD079-BB1D-449F-9C9F-D7AD61E6F8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0428584-A25C-41A3-84F4-9AF2EDD983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278347E-CA64-4CEC-AC49-F22CFEB4D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0445-4EA6-4EAA-A027-18658B8AA1EB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862F1C2-AED6-4EAF-94E1-51352AFF3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F431C02-2631-4D9B-8079-2D6120378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6680-EF04-4321-A128-683CFA31E6D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23210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0B6AC6-9F3F-4922-A39E-60BE7F817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A07BFC8-E6D5-4299-BE24-F5A97598BE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3B52BBD-B82F-410E-B2DC-859811DD52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4B59D4B-2930-4925-8544-817889E4AC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2CE5373-B4F9-4CF9-BADE-1BCEC86C04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9864D9E-801E-4BF4-9765-E51898272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0445-4EA6-4EAA-A027-18658B8AA1EB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2B24A6F-4019-4E29-965E-2F9F92173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C1E85A8-9A93-4057-B3CC-698BA0075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6680-EF04-4321-A128-683CFA31E6D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7126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5FE583-5962-4A8E-A9BF-504925EF5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807DF17-07F7-4926-8AB0-958AD0B24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0445-4EA6-4EAA-A027-18658B8AA1EB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890362B-8A2B-4578-860C-D93A91668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7B8C885-F964-4192-B4E7-6012B2C4E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6680-EF04-4321-A128-683CFA31E6D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50825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DA63407-85DB-457D-B817-0602864AC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0445-4EA6-4EAA-A027-18658B8AA1EB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3641668-FFAD-4A85-AF7D-ABB637BA2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236F95A-1EF5-4F14-86DB-1D0EFADCB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6680-EF04-4321-A128-683CFA31E6D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49358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FE00CA-5DFD-4F52-9A6C-766BFBEE1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0FA79B-12DE-40DB-9A33-7361B02BA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F06D305-190E-45DC-BE3A-9C1D8206D5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79ACEB-DA90-4DC7-9156-30CA552C9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0445-4EA6-4EAA-A027-18658B8AA1EB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F5E92F-EA6E-492A-8159-E7F7B0E4E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41758DE-BBD9-4DA9-8AC0-D952AD8CB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6680-EF04-4321-A128-683CFA31E6D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439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BE3088-9FDB-466B-BAF2-02D51568C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6EB5D31-F7C8-4C88-921A-EAE541E8E8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8F6B9C6-0E83-42C3-926F-3CAF3BD64A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2F01CC1-81B4-4869-96BB-2B0078901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0445-4EA6-4EAA-A027-18658B8AA1EB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3671740-B02D-4BDA-88F6-A84C35DCE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DC269C0-767A-46CB-B803-FAF916805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46680-EF04-4321-A128-683CFA31E6D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3990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CA5827E-675A-4BB3-B863-AA781E318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76B7BDD-0BA9-4D43-BAF1-F4288F79C8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B56119-B90E-4334-AE05-7996F388E3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90445-4EA6-4EAA-A027-18658B8AA1EB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144AB2-A772-459B-8720-B065D0C02E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6F4B71-6666-4AD4-8567-8BC199B52F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46680-EF04-4321-A128-683CFA31E6D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1868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0DE6A193-4755-479A-BC6F-A7EBCA73B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9 Imagen">
            <a:extLst>
              <a:ext uri="{FF2B5EF4-FFF2-40B4-BE49-F238E27FC236}">
                <a16:creationId xmlns:a16="http://schemas.microsoft.com/office/drawing/2014/main" id="{D54E500B-F18F-498B-AE32-B8F41392253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49045" y="2159411"/>
            <a:ext cx="3789988" cy="2416118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B8B8498-A488-40AF-99EB-F622ED9AD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8896786" cy="6858478"/>
          </a:xfrm>
          <a:custGeom>
            <a:avLst/>
            <a:gdLst>
              <a:gd name="connsiteX0" fmla="*/ 1472231 w 8896786"/>
              <a:gd name="connsiteY0" fmla="*/ 6858478 h 6858478"/>
              <a:gd name="connsiteX1" fmla="*/ 8896786 w 8896786"/>
              <a:gd name="connsiteY1" fmla="*/ 6858478 h 6858478"/>
              <a:gd name="connsiteX2" fmla="*/ 5720411 w 8896786"/>
              <a:gd name="connsiteY2" fmla="*/ 0 h 6858478"/>
              <a:gd name="connsiteX3" fmla="*/ 5714834 w 8896786"/>
              <a:gd name="connsiteY3" fmla="*/ 0 h 6858478"/>
              <a:gd name="connsiteX4" fmla="*/ 4648606 w 8896786"/>
              <a:gd name="connsiteY4" fmla="*/ 0 h 6858478"/>
              <a:gd name="connsiteX5" fmla="*/ 0 w 8896786"/>
              <a:gd name="connsiteY5" fmla="*/ 0 h 6858478"/>
              <a:gd name="connsiteX6" fmla="*/ 0 w 8896786"/>
              <a:gd name="connsiteY6" fmla="*/ 6857915 h 6858478"/>
              <a:gd name="connsiteX7" fmla="*/ 1472491 w 8896786"/>
              <a:gd name="connsiteY7" fmla="*/ 6857915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896786" h="6858478">
                <a:moveTo>
                  <a:pt x="1472231" y="6858478"/>
                </a:moveTo>
                <a:lnTo>
                  <a:pt x="8896786" y="6858478"/>
                </a:lnTo>
                <a:lnTo>
                  <a:pt x="5720411" y="0"/>
                </a:lnTo>
                <a:lnTo>
                  <a:pt x="5714834" y="0"/>
                </a:lnTo>
                <a:lnTo>
                  <a:pt x="4648606" y="0"/>
                </a:lnTo>
                <a:lnTo>
                  <a:pt x="0" y="0"/>
                </a:lnTo>
                <a:lnTo>
                  <a:pt x="0" y="6857915"/>
                </a:lnTo>
                <a:lnTo>
                  <a:pt x="1472491" y="6857915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F033D07-FE42-4E5C-A00A-FFE1D42C0F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9"/>
            <a:ext cx="8096249" cy="6858479"/>
          </a:xfrm>
          <a:custGeom>
            <a:avLst/>
            <a:gdLst>
              <a:gd name="connsiteX0" fmla="*/ 0 w 8096249"/>
              <a:gd name="connsiteY0" fmla="*/ 6858479 h 6858479"/>
              <a:gd name="connsiteX1" fmla="*/ 2130297 w 8096249"/>
              <a:gd name="connsiteY1" fmla="*/ 6858479 h 6858479"/>
              <a:gd name="connsiteX2" fmla="*/ 2130297 w 8096249"/>
              <a:gd name="connsiteY2" fmla="*/ 6858478 h 6858479"/>
              <a:gd name="connsiteX3" fmla="*/ 8096249 w 8096249"/>
              <a:gd name="connsiteY3" fmla="*/ 6858478 h 6858479"/>
              <a:gd name="connsiteX4" fmla="*/ 4919874 w 8096249"/>
              <a:gd name="connsiteY4" fmla="*/ 0 h 6858479"/>
              <a:gd name="connsiteX5" fmla="*/ 4914297 w 8096249"/>
              <a:gd name="connsiteY5" fmla="*/ 0 h 6858479"/>
              <a:gd name="connsiteX6" fmla="*/ 3848069 w 8096249"/>
              <a:gd name="connsiteY6" fmla="*/ 0 h 6858479"/>
              <a:gd name="connsiteX7" fmla="*/ 18197 w 8096249"/>
              <a:gd name="connsiteY7" fmla="*/ 0 h 6858479"/>
              <a:gd name="connsiteX8" fmla="*/ 18197 w 8096249"/>
              <a:gd name="connsiteY8" fmla="*/ 479 h 6858479"/>
              <a:gd name="connsiteX9" fmla="*/ 0 w 8096249"/>
              <a:gd name="connsiteY9" fmla="*/ 479 h 685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96249" h="6858479">
                <a:moveTo>
                  <a:pt x="0" y="6858479"/>
                </a:moveTo>
                <a:lnTo>
                  <a:pt x="2130297" y="6858479"/>
                </a:lnTo>
                <a:lnTo>
                  <a:pt x="2130297" y="6858478"/>
                </a:lnTo>
                <a:lnTo>
                  <a:pt x="8096249" y="6858478"/>
                </a:lnTo>
                <a:lnTo>
                  <a:pt x="4919874" y="0"/>
                </a:lnTo>
                <a:lnTo>
                  <a:pt x="4914297" y="0"/>
                </a:lnTo>
                <a:lnTo>
                  <a:pt x="3848069" y="0"/>
                </a:lnTo>
                <a:lnTo>
                  <a:pt x="18197" y="0"/>
                </a:lnTo>
                <a:lnTo>
                  <a:pt x="18197" y="479"/>
                </a:lnTo>
                <a:lnTo>
                  <a:pt x="0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01624" y="1061620"/>
            <a:ext cx="5294376" cy="25830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4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ECONOMÍA</a:t>
            </a:r>
            <a:br>
              <a:rPr lang="en-US" sz="4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Clase</a:t>
            </a:r>
            <a:r>
              <a:rPr lang="en-US" sz="4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14:</a:t>
            </a:r>
            <a:br>
              <a:rPr lang="en-US" sz="4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Agregados</a:t>
            </a:r>
            <a:r>
              <a:rPr lang="en-US" sz="4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Macroeconómicos</a:t>
            </a:r>
            <a:endParaRPr lang="en-US" sz="4200" i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2 Subtítulo"/>
          <p:cNvSpPr>
            <a:spLocks noGrp="1"/>
          </p:cNvSpPr>
          <p:nvPr>
            <p:ph type="subTitle" idx="1"/>
          </p:nvPr>
        </p:nvSpPr>
        <p:spPr>
          <a:xfrm>
            <a:off x="804671" y="4096512"/>
            <a:ext cx="4486419" cy="19580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s-CL" b="1" dirty="0"/>
              <a:t>Profesores</a:t>
            </a:r>
            <a:r>
              <a:rPr lang="es-CL" dirty="0"/>
              <a:t>:                                                              Christian Belmar (C), Manuel Aguilar, Natalia Bernal, José Cárdenas, Javier Diaz, Francisco Leiva, Boris Pasten e Ignacio Silva</a:t>
            </a: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1859733" y="183797"/>
            <a:ext cx="6400800" cy="694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s-CL" sz="3200" dirty="0">
                <a:solidFill>
                  <a:schemeClr val="tx1">
                    <a:tint val="75000"/>
                  </a:schemeClr>
                </a:solidFill>
              </a:rPr>
              <a:t>Programa Académico de Bachillerato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41248" y="704850"/>
            <a:ext cx="3785616" cy="2978150"/>
          </a:xfrm>
        </p:spPr>
        <p:txBody>
          <a:bodyPr anchor="b">
            <a:normAutofit/>
          </a:bodyPr>
          <a:lstStyle/>
          <a:p>
            <a:r>
              <a:rPr lang="es-CL" dirty="0"/>
              <a:t>Producto Interno Bruto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38850" y="704850"/>
            <a:ext cx="5314950" cy="5251450"/>
          </a:xfrm>
        </p:spPr>
        <p:txBody>
          <a:bodyPr anchor="ctr">
            <a:normAutofit/>
          </a:bodyPr>
          <a:lstStyle/>
          <a:p>
            <a:r>
              <a:rPr lang="es-CL" sz="2100">
                <a:solidFill>
                  <a:schemeClr val="bg1"/>
                </a:solidFill>
              </a:rPr>
              <a:t>El PIB es el ingreso de un país, y éste es definido de la siguiente forma:</a:t>
            </a:r>
          </a:p>
          <a:p>
            <a:pPr lvl="1"/>
            <a:r>
              <a:rPr lang="es-CL" sz="2100" b="1">
                <a:solidFill>
                  <a:schemeClr val="bg1"/>
                </a:solidFill>
              </a:rPr>
              <a:t>PIB</a:t>
            </a:r>
            <a:r>
              <a:rPr lang="es-CL" sz="2100">
                <a:solidFill>
                  <a:schemeClr val="bg1"/>
                </a:solidFill>
              </a:rPr>
              <a:t>: “</a:t>
            </a:r>
            <a:r>
              <a:rPr lang="es-CL" sz="2100" i="1">
                <a:solidFill>
                  <a:schemeClr val="bg1"/>
                </a:solidFill>
              </a:rPr>
              <a:t>valor de mercado de todos los bienes y servicios finales producidos en un país durante un determinado periodo de tiempo.”</a:t>
            </a:r>
          </a:p>
          <a:p>
            <a:pPr lvl="1"/>
            <a:endParaRPr lang="es-CL" sz="2100" i="1">
              <a:solidFill>
                <a:schemeClr val="bg1"/>
              </a:solidFill>
            </a:endParaRPr>
          </a:p>
          <a:p>
            <a:pPr lvl="1"/>
            <a:r>
              <a:rPr lang="es-CL" sz="2100">
                <a:solidFill>
                  <a:schemeClr val="bg1"/>
                </a:solidFill>
              </a:rPr>
              <a:t>Analicemos esta definición parte por parte…</a:t>
            </a:r>
          </a:p>
          <a:p>
            <a:pPr lvl="1"/>
            <a:endParaRPr lang="es-CL" sz="2100">
              <a:solidFill>
                <a:schemeClr val="bg1"/>
              </a:solidFill>
            </a:endParaRPr>
          </a:p>
          <a:p>
            <a:endParaRPr lang="es-CL" sz="2100">
              <a:solidFill>
                <a:schemeClr val="bg1"/>
              </a:solidFill>
            </a:endParaRP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>
                <a:solidFill>
                  <a:schemeClr val="bg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10</a:t>
            </a:fld>
            <a:endParaRPr lang="es-CL">
              <a:solidFill>
                <a:schemeClr val="bg1">
                  <a:alpha val="80000"/>
                </a:scheme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41248" y="704850"/>
            <a:ext cx="3785616" cy="2978150"/>
          </a:xfrm>
        </p:spPr>
        <p:txBody>
          <a:bodyPr anchor="b">
            <a:normAutofit/>
          </a:bodyPr>
          <a:lstStyle/>
          <a:p>
            <a:r>
              <a:rPr lang="es-CL" dirty="0"/>
              <a:t>Producto Interno Bruto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38850" y="704850"/>
            <a:ext cx="5314950" cy="5251450"/>
          </a:xfrm>
        </p:spPr>
        <p:txBody>
          <a:bodyPr anchor="ctr">
            <a:normAutofit/>
          </a:bodyPr>
          <a:lstStyle/>
          <a:p>
            <a:r>
              <a:rPr lang="es-CL" sz="2100" u="sng">
                <a:solidFill>
                  <a:schemeClr val="bg1"/>
                </a:solidFill>
              </a:rPr>
              <a:t>Valor de Mercado</a:t>
            </a:r>
            <a:r>
              <a:rPr lang="es-CL" sz="2100">
                <a:solidFill>
                  <a:schemeClr val="bg1"/>
                </a:solidFill>
              </a:rPr>
              <a:t>: se refiere a cuanto vale (precios) cada unidad de dicho bien.</a:t>
            </a:r>
          </a:p>
          <a:p>
            <a:endParaRPr lang="es-CL" sz="2100">
              <a:solidFill>
                <a:schemeClr val="bg1"/>
              </a:solidFill>
            </a:endParaRPr>
          </a:p>
          <a:p>
            <a:r>
              <a:rPr lang="es-CL" sz="2100" u="sng">
                <a:solidFill>
                  <a:schemeClr val="bg1"/>
                </a:solidFill>
              </a:rPr>
              <a:t>Bienes y Servicios</a:t>
            </a:r>
            <a:r>
              <a:rPr lang="es-CL" sz="2100">
                <a:solidFill>
                  <a:schemeClr val="bg1"/>
                </a:solidFill>
              </a:rPr>
              <a:t>: Es decir, deben ser contabilizado lo tangible como lo intangible.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>
                <a:solidFill>
                  <a:schemeClr val="bg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11</a:t>
            </a:fld>
            <a:endParaRPr lang="es-CL">
              <a:solidFill>
                <a:schemeClr val="bg1">
                  <a:alpha val="80000"/>
                </a:scheme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41248" y="704850"/>
            <a:ext cx="3785616" cy="2978150"/>
          </a:xfrm>
        </p:spPr>
        <p:txBody>
          <a:bodyPr anchor="b">
            <a:normAutofit/>
          </a:bodyPr>
          <a:lstStyle/>
          <a:p>
            <a:r>
              <a:rPr lang="es-CL" dirty="0"/>
              <a:t>Producto Interno Bruto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38850" y="704850"/>
            <a:ext cx="5314950" cy="5251450"/>
          </a:xfrm>
        </p:spPr>
        <p:txBody>
          <a:bodyPr anchor="ctr">
            <a:normAutofit/>
          </a:bodyPr>
          <a:lstStyle/>
          <a:p>
            <a:r>
              <a:rPr lang="es-CL" sz="2100" u="sng">
                <a:solidFill>
                  <a:schemeClr val="bg1"/>
                </a:solidFill>
              </a:rPr>
              <a:t>Finales</a:t>
            </a:r>
            <a:r>
              <a:rPr lang="es-CL" sz="2100">
                <a:solidFill>
                  <a:schemeClr val="bg1"/>
                </a:solidFill>
              </a:rPr>
              <a:t>: para evitar la doble contabilización, solo se consideran los bienes finales. Por ejemplo: la “harina” que uno compra en el supermercado es un bien final. Pero la “harina” comprada por una panadería es un insumo, y por ende no un bien final.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>
                <a:solidFill>
                  <a:schemeClr val="bg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12</a:t>
            </a:fld>
            <a:endParaRPr lang="es-CL">
              <a:solidFill>
                <a:schemeClr val="bg1">
                  <a:alpha val="80000"/>
                </a:scheme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41248" y="704850"/>
            <a:ext cx="3785616" cy="2978150"/>
          </a:xfrm>
        </p:spPr>
        <p:txBody>
          <a:bodyPr anchor="b">
            <a:normAutofit/>
          </a:bodyPr>
          <a:lstStyle/>
          <a:p>
            <a:r>
              <a:rPr lang="es-CL" dirty="0"/>
              <a:t>Producto Interno Bruto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38850" y="704850"/>
            <a:ext cx="5314950" cy="5251450"/>
          </a:xfrm>
        </p:spPr>
        <p:txBody>
          <a:bodyPr anchor="ctr">
            <a:normAutofit/>
          </a:bodyPr>
          <a:lstStyle/>
          <a:p>
            <a:r>
              <a:rPr lang="es-CL" sz="2100" u="sng">
                <a:solidFill>
                  <a:schemeClr val="bg1"/>
                </a:solidFill>
              </a:rPr>
              <a:t>Producidos</a:t>
            </a:r>
            <a:r>
              <a:rPr lang="es-CL" sz="2100">
                <a:solidFill>
                  <a:schemeClr val="bg1"/>
                </a:solidFill>
              </a:rPr>
              <a:t>: los bienes y servicios contabilizados deben haber sido producidos (o fabricados) durante el periodo analizado, no se incluyen bienes realizados en otro periodo de tiempo (serán parte del PIB de ese periodo especifico).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>
                <a:solidFill>
                  <a:schemeClr val="bg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13</a:t>
            </a:fld>
            <a:endParaRPr lang="es-CL">
              <a:solidFill>
                <a:schemeClr val="bg1">
                  <a:alpha val="80000"/>
                </a:scheme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41248" y="704850"/>
            <a:ext cx="3785616" cy="2978150"/>
          </a:xfrm>
        </p:spPr>
        <p:txBody>
          <a:bodyPr anchor="b">
            <a:normAutofit/>
          </a:bodyPr>
          <a:lstStyle/>
          <a:p>
            <a:r>
              <a:rPr lang="es-CL" dirty="0"/>
              <a:t>Producto Interno Bruto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38850" y="704850"/>
            <a:ext cx="5314950" cy="5251450"/>
          </a:xfrm>
        </p:spPr>
        <p:txBody>
          <a:bodyPr anchor="ctr">
            <a:normAutofit/>
          </a:bodyPr>
          <a:lstStyle/>
          <a:p>
            <a:r>
              <a:rPr lang="es-CL" sz="2100">
                <a:solidFill>
                  <a:schemeClr val="bg1"/>
                </a:solidFill>
              </a:rPr>
              <a:t>En la definición, es importante destacar.</a:t>
            </a:r>
          </a:p>
          <a:p>
            <a:pPr lvl="1"/>
            <a:r>
              <a:rPr lang="es-CL" sz="2100" u="sng">
                <a:solidFill>
                  <a:schemeClr val="bg1"/>
                </a:solidFill>
              </a:rPr>
              <a:t>En un País (o territorio)</a:t>
            </a:r>
            <a:r>
              <a:rPr lang="es-CL" sz="2100">
                <a:solidFill>
                  <a:schemeClr val="bg1"/>
                </a:solidFill>
              </a:rPr>
              <a:t>: dentro de los límites del país, independiente de la nacionalidad de quien produce el bien.</a:t>
            </a:r>
          </a:p>
          <a:p>
            <a:pPr lvl="1"/>
            <a:endParaRPr lang="es-CL" sz="2100">
              <a:solidFill>
                <a:schemeClr val="bg1"/>
              </a:solidFill>
            </a:endParaRPr>
          </a:p>
          <a:p>
            <a:pPr lvl="1"/>
            <a:r>
              <a:rPr lang="es-CL" sz="2100" u="sng">
                <a:solidFill>
                  <a:schemeClr val="bg1"/>
                </a:solidFill>
              </a:rPr>
              <a:t>Durante un Determinado Periodo de Tiempo</a:t>
            </a:r>
            <a:r>
              <a:rPr lang="es-CL" sz="2100">
                <a:solidFill>
                  <a:schemeClr val="bg1"/>
                </a:solidFill>
              </a:rPr>
              <a:t>: Por ejemplo, durante un año en particular.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>
                <a:solidFill>
                  <a:schemeClr val="bg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14</a:t>
            </a:fld>
            <a:endParaRPr lang="es-CL">
              <a:solidFill>
                <a:schemeClr val="bg1">
                  <a:alpha val="80000"/>
                </a:scheme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41248" y="704850"/>
            <a:ext cx="3785616" cy="2978150"/>
          </a:xfrm>
        </p:spPr>
        <p:txBody>
          <a:bodyPr anchor="b">
            <a:normAutofit/>
          </a:bodyPr>
          <a:lstStyle/>
          <a:p>
            <a:r>
              <a:rPr lang="es-CL" dirty="0"/>
              <a:t>Producto Interno Bruto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38850" y="704850"/>
            <a:ext cx="5314950" cy="5251450"/>
          </a:xfrm>
        </p:spPr>
        <p:txBody>
          <a:bodyPr anchor="ctr">
            <a:normAutofit/>
          </a:bodyPr>
          <a:lstStyle/>
          <a:p>
            <a:r>
              <a:rPr lang="es-CL" sz="2100">
                <a:solidFill>
                  <a:schemeClr val="bg1"/>
                </a:solidFill>
              </a:rPr>
              <a:t>Tradicionalmente se dice que el PIB puede calcularse de tres formas:</a:t>
            </a:r>
          </a:p>
          <a:p>
            <a:pPr lvl="1"/>
            <a:r>
              <a:rPr lang="es-CL" sz="2100">
                <a:solidFill>
                  <a:schemeClr val="bg1"/>
                </a:solidFill>
              </a:rPr>
              <a:t>Por definición.</a:t>
            </a:r>
          </a:p>
          <a:p>
            <a:pPr lvl="1"/>
            <a:r>
              <a:rPr lang="es-CL" sz="2100">
                <a:solidFill>
                  <a:schemeClr val="bg1"/>
                </a:solidFill>
              </a:rPr>
              <a:t>La suma del valor agregado.</a:t>
            </a:r>
          </a:p>
          <a:p>
            <a:pPr lvl="1"/>
            <a:r>
              <a:rPr lang="es-CL" sz="2100">
                <a:solidFill>
                  <a:schemeClr val="bg1"/>
                </a:solidFill>
              </a:rPr>
              <a:t>La suma de las rentas.</a:t>
            </a:r>
          </a:p>
          <a:p>
            <a:pPr lvl="1"/>
            <a:endParaRPr lang="es-CL" sz="2100">
              <a:solidFill>
                <a:schemeClr val="bg1"/>
              </a:solidFill>
            </a:endParaRPr>
          </a:p>
          <a:p>
            <a:r>
              <a:rPr lang="es-CL" sz="2100">
                <a:solidFill>
                  <a:schemeClr val="bg1"/>
                </a:solidFill>
              </a:rPr>
              <a:t>Estas 3 formas miden lo mismo, por lo que </a:t>
            </a:r>
            <a:r>
              <a:rPr lang="es-CL" sz="2100" b="1" u="sng">
                <a:solidFill>
                  <a:schemeClr val="bg1"/>
                </a:solidFill>
              </a:rPr>
              <a:t>SIEMPRE</a:t>
            </a:r>
            <a:r>
              <a:rPr lang="es-CL" sz="2100">
                <a:solidFill>
                  <a:schemeClr val="bg1"/>
                </a:solidFill>
              </a:rPr>
              <a:t> darán el mismo resultado… Veamos un ejemplo: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>
                <a:solidFill>
                  <a:schemeClr val="bg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15</a:t>
            </a:fld>
            <a:endParaRPr lang="es-CL">
              <a:solidFill>
                <a:schemeClr val="bg1">
                  <a:alpha val="80000"/>
                </a:scheme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41248" y="704850"/>
            <a:ext cx="3785616" cy="2978150"/>
          </a:xfrm>
        </p:spPr>
        <p:txBody>
          <a:bodyPr anchor="b">
            <a:normAutofit/>
          </a:bodyPr>
          <a:lstStyle/>
          <a:p>
            <a:r>
              <a:rPr lang="es-CL" dirty="0"/>
              <a:t>Producto Interno Bruto</a:t>
            </a:r>
          </a:p>
        </p:txBody>
      </p:sp>
      <p:sp>
        <p:nvSpPr>
          <p:cNvPr id="25" name="6 Marcador de contenido"/>
          <p:cNvSpPr>
            <a:spLocks noGrp="1"/>
          </p:cNvSpPr>
          <p:nvPr>
            <p:ph idx="1"/>
          </p:nvPr>
        </p:nvSpPr>
        <p:spPr>
          <a:xfrm>
            <a:off x="6038850" y="704850"/>
            <a:ext cx="5314950" cy="5251450"/>
          </a:xfrm>
        </p:spPr>
        <p:txBody>
          <a:bodyPr anchor="ctr">
            <a:normAutofit/>
          </a:bodyPr>
          <a:lstStyle/>
          <a:p>
            <a:r>
              <a:rPr lang="es-CL" sz="2100">
                <a:solidFill>
                  <a:schemeClr val="bg1"/>
                </a:solidFill>
              </a:rPr>
              <a:t>Suponga que solo existen 3 empresas en la economía…</a:t>
            </a:r>
          </a:p>
          <a:p>
            <a:pPr lvl="1"/>
            <a:r>
              <a:rPr lang="es-CL" sz="2100">
                <a:solidFill>
                  <a:schemeClr val="bg1"/>
                </a:solidFill>
              </a:rPr>
              <a:t>Una Empresa Cosechadora de Trigo.</a:t>
            </a:r>
          </a:p>
          <a:p>
            <a:pPr lvl="1"/>
            <a:r>
              <a:rPr lang="es-CL" sz="2100">
                <a:solidFill>
                  <a:schemeClr val="bg1"/>
                </a:solidFill>
              </a:rPr>
              <a:t>Una Empresa Harinera.</a:t>
            </a:r>
          </a:p>
          <a:p>
            <a:pPr lvl="1"/>
            <a:r>
              <a:rPr lang="es-CL" sz="2100">
                <a:solidFill>
                  <a:schemeClr val="bg1"/>
                </a:solidFill>
              </a:rPr>
              <a:t>Una Panadería.</a:t>
            </a:r>
          </a:p>
          <a:p>
            <a:endParaRPr lang="es-CL" sz="2100">
              <a:solidFill>
                <a:schemeClr val="bg1"/>
              </a:solidFill>
            </a:endParaRPr>
          </a:p>
          <a:p>
            <a:r>
              <a:rPr lang="es-CL" sz="2100">
                <a:solidFill>
                  <a:schemeClr val="bg1"/>
                </a:solidFill>
              </a:rPr>
              <a:t>En esta economía solo se produce 1 único bien final… PAN, el cual utiliza como insumo intermedio la harina, el cual a su vez necesita al trigo como insumo.</a:t>
            </a:r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>
                <a:solidFill>
                  <a:schemeClr val="bg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16</a:t>
            </a:fld>
            <a:endParaRPr lang="es-CL">
              <a:solidFill>
                <a:schemeClr val="bg1">
                  <a:alpha val="80000"/>
                </a:scheme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Producto Interno Bruto</a:t>
            </a: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L" dirty="0"/>
              <a:t>Considere los siguientes datos…</a:t>
            </a:r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17</a:t>
            </a:fld>
            <a:endParaRPr lang="es-CL"/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2524100" y="2357430"/>
          <a:ext cx="300039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CL" b="1" dirty="0"/>
                        <a:t>COSECHADORA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Ingresos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$200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Salarios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$40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Arriendos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$40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Beneficios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$120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6524628" y="2357430"/>
          <a:ext cx="300039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CL" b="1" dirty="0"/>
                        <a:t>PANADERÍA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Ingresos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$510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Compras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$370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Salarios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$40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Beneficios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$100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/>
        </p:nvGraphicFramePr>
        <p:xfrm>
          <a:off x="4452926" y="4490108"/>
          <a:ext cx="300039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CL" b="1" dirty="0"/>
                        <a:t>HARINERA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Ingresos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$370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Compras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$200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Salarios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$100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Arriendos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$69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Beneficios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$1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41248" y="704850"/>
            <a:ext cx="3785616" cy="2978150"/>
          </a:xfrm>
        </p:spPr>
        <p:txBody>
          <a:bodyPr anchor="b">
            <a:normAutofit/>
          </a:bodyPr>
          <a:lstStyle/>
          <a:p>
            <a:r>
              <a:rPr lang="es-CL" dirty="0"/>
              <a:t>Producto Interno Bruto</a:t>
            </a: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6038850" y="704850"/>
            <a:ext cx="5314950" cy="5251450"/>
          </a:xfrm>
        </p:spPr>
        <p:txBody>
          <a:bodyPr anchor="ctr">
            <a:normAutofit/>
          </a:bodyPr>
          <a:lstStyle/>
          <a:p>
            <a:r>
              <a:rPr lang="es-CL" sz="2100">
                <a:solidFill>
                  <a:schemeClr val="bg1"/>
                </a:solidFill>
              </a:rPr>
              <a:t>Calcule el PIB:</a:t>
            </a:r>
          </a:p>
          <a:p>
            <a:pPr lvl="1"/>
            <a:r>
              <a:rPr lang="es-CL" sz="2100">
                <a:solidFill>
                  <a:schemeClr val="bg1"/>
                </a:solidFill>
              </a:rPr>
              <a:t>Como la suma de los bienes finales. (por definición)</a:t>
            </a:r>
          </a:p>
          <a:p>
            <a:pPr lvl="1"/>
            <a:r>
              <a:rPr lang="es-CL" sz="2100">
                <a:solidFill>
                  <a:schemeClr val="bg1"/>
                </a:solidFill>
              </a:rPr>
              <a:t>Como la suma del valor agregado.</a:t>
            </a:r>
          </a:p>
          <a:p>
            <a:pPr lvl="1"/>
            <a:r>
              <a:rPr lang="es-CL" sz="2100">
                <a:solidFill>
                  <a:schemeClr val="bg1"/>
                </a:solidFill>
              </a:rPr>
              <a:t>Como la suma de las rentas.</a:t>
            </a:r>
          </a:p>
          <a:p>
            <a:pPr lvl="1"/>
            <a:endParaRPr lang="es-CL" sz="2100">
              <a:solidFill>
                <a:schemeClr val="bg1"/>
              </a:solidFill>
            </a:endParaRPr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>
                <a:solidFill>
                  <a:schemeClr val="bg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18</a:t>
            </a:fld>
            <a:endParaRPr lang="es-CL">
              <a:solidFill>
                <a:schemeClr val="bg1">
                  <a:alpha val="80000"/>
                </a:scheme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Producto Interno Bruto</a:t>
            </a: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L" dirty="0"/>
              <a:t>Calcule el PIB:</a:t>
            </a:r>
          </a:p>
          <a:p>
            <a:pPr lvl="1" algn="just"/>
            <a:r>
              <a:rPr lang="es-CL" dirty="0"/>
              <a:t>Como la suma de los bienes finales.</a:t>
            </a:r>
          </a:p>
          <a:p>
            <a:pPr lvl="1" algn="just"/>
            <a:endParaRPr lang="es-CL" dirty="0"/>
          </a:p>
          <a:p>
            <a:pPr lvl="2" algn="just"/>
            <a:r>
              <a:rPr lang="es-CL" dirty="0"/>
              <a:t>PIB = $510</a:t>
            </a:r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19</a:t>
            </a:fld>
            <a:endParaRPr lang="es-C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1" y="640263"/>
            <a:ext cx="3284331" cy="5254510"/>
          </a:xfrm>
        </p:spPr>
        <p:txBody>
          <a:bodyPr>
            <a:normAutofit/>
          </a:bodyPr>
          <a:lstStyle/>
          <a:p>
            <a:r>
              <a:rPr lang="es-CL" dirty="0"/>
              <a:t>Introducción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58384" y="640263"/>
            <a:ext cx="6028944" cy="5254510"/>
          </a:xfrm>
        </p:spPr>
        <p:txBody>
          <a:bodyPr anchor="ctr">
            <a:normAutofit/>
          </a:bodyPr>
          <a:lstStyle/>
          <a:p>
            <a:r>
              <a:rPr lang="es-CL" sz="2200">
                <a:solidFill>
                  <a:schemeClr val="bg1"/>
                </a:solidFill>
              </a:rPr>
              <a:t>Dado que la Microeconomía estudia a agentes individuales (personas o firmas), entonces, </a:t>
            </a:r>
            <a:r>
              <a:rPr lang="es-CL" sz="2200" b="1">
                <a:solidFill>
                  <a:schemeClr val="bg1"/>
                </a:solidFill>
              </a:rPr>
              <a:t>¿qué es la Macroeconomía?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4128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>
                <a:solidFill>
                  <a:schemeClr val="bg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2</a:t>
            </a:fld>
            <a:endParaRPr lang="es-CL">
              <a:solidFill>
                <a:schemeClr val="bg1">
                  <a:alpha val="80000"/>
                </a:scheme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Producto Interno Bruto</a:t>
            </a: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L" dirty="0"/>
              <a:t>Calcule el PIB:</a:t>
            </a:r>
          </a:p>
          <a:p>
            <a:pPr lvl="1" algn="just"/>
            <a:r>
              <a:rPr lang="es-CL" dirty="0"/>
              <a:t>Como la suma del valor agregado.</a:t>
            </a:r>
          </a:p>
          <a:p>
            <a:pPr lvl="1" algn="just"/>
            <a:endParaRPr lang="es-CL" dirty="0"/>
          </a:p>
          <a:p>
            <a:pPr lvl="2" algn="just"/>
            <a:r>
              <a:rPr lang="es-CL" dirty="0"/>
              <a:t>PIB = [$200] + [$370 – $200] + [$510 – $370]</a:t>
            </a:r>
          </a:p>
          <a:p>
            <a:pPr lvl="2" algn="just"/>
            <a:r>
              <a:rPr lang="es-CL" dirty="0"/>
              <a:t>PIB = $200 + $170 + $140</a:t>
            </a:r>
          </a:p>
          <a:p>
            <a:pPr lvl="2" algn="just"/>
            <a:r>
              <a:rPr lang="es-CL" dirty="0"/>
              <a:t>PIB = $510</a:t>
            </a:r>
          </a:p>
        </p:txBody>
      </p:sp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20</a:t>
            </a:fld>
            <a:endParaRPr lang="es-CL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Producto Interno Bruto</a:t>
            </a: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L" dirty="0"/>
              <a:t>Calcule el PIB:</a:t>
            </a:r>
          </a:p>
          <a:p>
            <a:pPr lvl="1" algn="just"/>
            <a:r>
              <a:rPr lang="es-CL" dirty="0"/>
              <a:t>Como la suma de las rentas.</a:t>
            </a:r>
          </a:p>
          <a:p>
            <a:pPr lvl="1" algn="just"/>
            <a:endParaRPr lang="es-CL" dirty="0"/>
          </a:p>
          <a:p>
            <a:pPr lvl="2" algn="just"/>
            <a:r>
              <a:rPr lang="es-CL" dirty="0"/>
              <a:t>PIB = [40 + 40 + 120] + [100 + 69 + 1] + [40 + 100]</a:t>
            </a:r>
          </a:p>
          <a:p>
            <a:pPr lvl="2" algn="just"/>
            <a:r>
              <a:rPr lang="es-CL" dirty="0"/>
              <a:t>PIB = $200 + $170 + $140</a:t>
            </a:r>
          </a:p>
          <a:p>
            <a:pPr lvl="2" algn="just"/>
            <a:r>
              <a:rPr lang="es-CL" dirty="0"/>
              <a:t>PIB = $510</a:t>
            </a:r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21</a:t>
            </a:fld>
            <a:endParaRPr lang="es-C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PIB e Identidad de Cuentas Nacionales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dirty="0"/>
              <a:t>El PIB también puede expresarse desde la perspectiva del gasto a través de la siguiente identidad: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22</a:t>
            </a:fld>
            <a:endParaRPr lang="es-CL"/>
          </a:p>
        </p:txBody>
      </p:sp>
      <p:graphicFrame>
        <p:nvGraphicFramePr>
          <p:cNvPr id="11" name="10 Objeto"/>
          <p:cNvGraphicFramePr>
            <a:graphicFrameLocks noChangeAspect="1"/>
          </p:cNvGraphicFramePr>
          <p:nvPr/>
        </p:nvGraphicFramePr>
        <p:xfrm>
          <a:off x="5024431" y="3357562"/>
          <a:ext cx="244316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1218671" imgH="177723" progId="Equation.3">
                  <p:embed/>
                </p:oleObj>
              </mc:Choice>
              <mc:Fallback>
                <p:oleObj name="Ecuación" r:id="rId2" imgW="1218671" imgH="177723" progId="Equation.3">
                  <p:embed/>
                  <p:pic>
                    <p:nvPicPr>
                      <p:cNvPr id="11" name="10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431" y="3357562"/>
                        <a:ext cx="2443163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PIB e Identidad de Cuentas Nacionales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dirty="0"/>
              <a:t>El PIB también puede expresarse desde la perspectiva del gasto a través de la siguiente identidad: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23</a:t>
            </a:fld>
            <a:endParaRPr lang="es-CL"/>
          </a:p>
        </p:txBody>
      </p:sp>
      <p:graphicFrame>
        <p:nvGraphicFramePr>
          <p:cNvPr id="11" name="10 Objeto"/>
          <p:cNvGraphicFramePr>
            <a:graphicFrameLocks noChangeAspect="1"/>
          </p:cNvGraphicFramePr>
          <p:nvPr/>
        </p:nvGraphicFramePr>
        <p:xfrm>
          <a:off x="5024431" y="3357562"/>
          <a:ext cx="244316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1218671" imgH="177723" progId="Equation.3">
                  <p:embed/>
                </p:oleObj>
              </mc:Choice>
              <mc:Fallback>
                <p:oleObj name="Ecuación" r:id="rId2" imgW="1218671" imgH="177723" progId="Equation.3">
                  <p:embed/>
                  <p:pic>
                    <p:nvPicPr>
                      <p:cNvPr id="11" name="10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431" y="3357562"/>
                        <a:ext cx="2443163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5568224" y="457200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i="1" dirty="0">
                <a:solidFill>
                  <a:srgbClr val="FF0000"/>
                </a:solidFill>
              </a:rPr>
              <a:t>Inversión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6881818" y="4572009"/>
            <a:ext cx="10715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i="1" dirty="0">
                <a:solidFill>
                  <a:srgbClr val="FF0000"/>
                </a:solidFill>
              </a:rPr>
              <a:t>Gasto de Gobierno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8096264" y="4572009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i="1" dirty="0">
                <a:solidFill>
                  <a:srgbClr val="FF0000"/>
                </a:solidFill>
              </a:rPr>
              <a:t>Exportaciones Netas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4452926" y="457200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i="1" dirty="0">
                <a:solidFill>
                  <a:srgbClr val="FF0000"/>
                </a:solidFill>
              </a:rPr>
              <a:t>Consumo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3595670" y="4572008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i="1" dirty="0">
                <a:solidFill>
                  <a:srgbClr val="FF0000"/>
                </a:solidFill>
              </a:rPr>
              <a:t>PIB</a:t>
            </a:r>
          </a:p>
        </p:txBody>
      </p:sp>
      <p:cxnSp>
        <p:nvCxnSpPr>
          <p:cNvPr id="17" name="16 Conector recto de flecha"/>
          <p:cNvCxnSpPr>
            <a:endCxn id="16" idx="0"/>
          </p:cNvCxnSpPr>
          <p:nvPr/>
        </p:nvCxnSpPr>
        <p:spPr>
          <a:xfrm rot="10800000" flipV="1">
            <a:off x="3917143" y="3714752"/>
            <a:ext cx="1178727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>
            <a:endCxn id="15" idx="0"/>
          </p:cNvCxnSpPr>
          <p:nvPr/>
        </p:nvCxnSpPr>
        <p:spPr>
          <a:xfrm rot="5400000">
            <a:off x="4899414" y="3804051"/>
            <a:ext cx="857256" cy="6786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>
            <a:endCxn id="12" idx="0"/>
          </p:cNvCxnSpPr>
          <p:nvPr/>
        </p:nvCxnSpPr>
        <p:spPr>
          <a:xfrm rot="16200000" flipH="1">
            <a:off x="5671378" y="4139378"/>
            <a:ext cx="857254" cy="80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>
            <a:endCxn id="13" idx="0"/>
          </p:cNvCxnSpPr>
          <p:nvPr/>
        </p:nvCxnSpPr>
        <p:spPr>
          <a:xfrm rot="16200000" flipH="1">
            <a:off x="6613925" y="3768331"/>
            <a:ext cx="857256" cy="7500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>
            <a:endCxn id="14" idx="0"/>
          </p:cNvCxnSpPr>
          <p:nvPr/>
        </p:nvCxnSpPr>
        <p:spPr>
          <a:xfrm>
            <a:off x="7453322" y="3714752"/>
            <a:ext cx="1428760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PIB e Identidad de Cuentas Nacionales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dirty="0"/>
              <a:t>Componentes del PIB:</a:t>
            </a:r>
          </a:p>
          <a:p>
            <a:pPr algn="just"/>
            <a:endParaRPr lang="es-CL" dirty="0"/>
          </a:p>
          <a:p>
            <a:pPr algn="just"/>
            <a:endParaRPr lang="es-CL" dirty="0"/>
          </a:p>
          <a:p>
            <a:pPr lvl="1" algn="just"/>
            <a:r>
              <a:rPr lang="es-CL" b="1" u="sng" dirty="0"/>
              <a:t>Consumo</a:t>
            </a:r>
            <a:r>
              <a:rPr lang="es-CL" dirty="0"/>
              <a:t>: “</a:t>
            </a:r>
            <a:r>
              <a:rPr lang="es-CL" i="1" dirty="0"/>
              <a:t>gasto de los hogares en bienes y servicios, con la excepción de las compras en nueva vivienda.”</a:t>
            </a:r>
            <a:endParaRPr lang="es-CL" dirty="0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24</a:t>
            </a:fld>
            <a:endParaRPr lang="es-CL"/>
          </a:p>
        </p:txBody>
      </p:sp>
      <p:graphicFrame>
        <p:nvGraphicFramePr>
          <p:cNvPr id="10" name="9 Objeto"/>
          <p:cNvGraphicFramePr>
            <a:graphicFrameLocks noChangeAspect="1"/>
          </p:cNvGraphicFramePr>
          <p:nvPr/>
        </p:nvGraphicFramePr>
        <p:xfrm>
          <a:off x="5024431" y="2501896"/>
          <a:ext cx="244316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1218671" imgH="177723" progId="Equation.3">
                  <p:embed/>
                </p:oleObj>
              </mc:Choice>
              <mc:Fallback>
                <p:oleObj name="Ecuación" r:id="rId2" imgW="1218671" imgH="177723" progId="Equation.3">
                  <p:embed/>
                  <p:pic>
                    <p:nvPicPr>
                      <p:cNvPr id="10" name="9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431" y="2501896"/>
                        <a:ext cx="2443163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PIB e Identidad de Cuentas Nacionales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dirty="0"/>
              <a:t>Componentes del PIB:</a:t>
            </a:r>
          </a:p>
          <a:p>
            <a:pPr algn="just"/>
            <a:endParaRPr lang="es-CL" dirty="0"/>
          </a:p>
          <a:p>
            <a:pPr lvl="1" algn="just"/>
            <a:endParaRPr lang="es-CL" b="1" u="sng" dirty="0"/>
          </a:p>
          <a:p>
            <a:pPr lvl="1" algn="just"/>
            <a:r>
              <a:rPr lang="es-CL" b="1" u="sng" dirty="0"/>
              <a:t>Inversión</a:t>
            </a:r>
            <a:r>
              <a:rPr lang="es-CL" b="1" dirty="0"/>
              <a:t>: </a:t>
            </a:r>
            <a:r>
              <a:rPr lang="es-CL" dirty="0"/>
              <a:t>“</a:t>
            </a:r>
            <a:r>
              <a:rPr lang="es-CL" i="1" dirty="0"/>
              <a:t>gasto en equipo de capital, existencias y estructuras, incluidas las compras de nueva vivienda por parte de los hogares.”</a:t>
            </a:r>
            <a:endParaRPr lang="es-CL" dirty="0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25</a:t>
            </a:fld>
            <a:endParaRPr lang="es-CL"/>
          </a:p>
        </p:txBody>
      </p:sp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5024438" y="2501900"/>
          <a:ext cx="244316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1218671" imgH="177723" progId="Equation.3">
                  <p:embed/>
                </p:oleObj>
              </mc:Choice>
              <mc:Fallback>
                <p:oleObj name="Ecuación" r:id="rId2" imgW="1218671" imgH="177723" progId="Equation.3">
                  <p:embed/>
                  <p:pic>
                    <p:nvPicPr>
                      <p:cNvPr id="358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438" y="2501900"/>
                        <a:ext cx="2443162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PIB e Identidad de Cuentas Nacionales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dirty="0"/>
              <a:t>Componentes del PIB</a:t>
            </a:r>
          </a:p>
          <a:p>
            <a:pPr algn="just"/>
            <a:endParaRPr lang="es-CL" dirty="0"/>
          </a:p>
          <a:p>
            <a:pPr lvl="1"/>
            <a:endParaRPr lang="es-CL" b="1" u="sng" dirty="0"/>
          </a:p>
          <a:p>
            <a:pPr lvl="1" algn="just"/>
            <a:r>
              <a:rPr lang="es-CL" b="1" u="sng" dirty="0"/>
              <a:t>Gasto de Gobierno</a:t>
            </a:r>
            <a:r>
              <a:rPr lang="es-CL" b="1" dirty="0"/>
              <a:t>: </a:t>
            </a:r>
            <a:r>
              <a:rPr lang="es-CL" dirty="0"/>
              <a:t>“</a:t>
            </a:r>
            <a:r>
              <a:rPr lang="es-CL" i="1" dirty="0"/>
              <a:t>gasto en la administración central y de las regionales y locales en bienes y servicios.”</a:t>
            </a:r>
            <a:endParaRPr lang="es-CL" dirty="0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26</a:t>
            </a:fld>
            <a:endParaRPr lang="es-CL"/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5024438" y="2501900"/>
          <a:ext cx="244316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1218671" imgH="177723" progId="Equation.3">
                  <p:embed/>
                </p:oleObj>
              </mc:Choice>
              <mc:Fallback>
                <p:oleObj name="Ecuación" r:id="rId2" imgW="1218671" imgH="177723" progId="Equation.3">
                  <p:embed/>
                  <p:pic>
                    <p:nvPicPr>
                      <p:cNvPr id="296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438" y="2501900"/>
                        <a:ext cx="2443162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PIB e Identidad de Cuentas Nacionales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dirty="0"/>
              <a:t>Componentes del PIB</a:t>
            </a:r>
          </a:p>
          <a:p>
            <a:pPr algn="just"/>
            <a:endParaRPr lang="es-CL" dirty="0"/>
          </a:p>
          <a:p>
            <a:pPr lvl="1"/>
            <a:endParaRPr lang="es-CL" b="1" u="sng" dirty="0"/>
          </a:p>
          <a:p>
            <a:pPr lvl="1" algn="just"/>
            <a:r>
              <a:rPr lang="es-CL" b="1" u="sng" dirty="0"/>
              <a:t>Exportaciones Netas</a:t>
            </a:r>
            <a:r>
              <a:rPr lang="es-CL" b="1" dirty="0"/>
              <a:t>: </a:t>
            </a:r>
            <a:r>
              <a:rPr lang="es-CL" dirty="0"/>
              <a:t>“</a:t>
            </a:r>
            <a:r>
              <a:rPr lang="es-CL" i="1" dirty="0"/>
              <a:t>gasto de los extranjeros en bienes producidos en el interior (exportaciones) menos gasto de los residentes interiores en bienes extranjeros (importaciones).”</a:t>
            </a:r>
            <a:endParaRPr lang="es-CL" dirty="0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27</a:t>
            </a:fld>
            <a:endParaRPr lang="es-CL"/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5024438" y="2501900"/>
          <a:ext cx="244316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1218671" imgH="177723" progId="Equation.3">
                  <p:embed/>
                </p:oleObj>
              </mc:Choice>
              <mc:Fallback>
                <p:oleObj name="Ecuación" r:id="rId2" imgW="1218671" imgH="177723" progId="Equation.3">
                  <p:embed/>
                  <p:pic>
                    <p:nvPicPr>
                      <p:cNvPr id="307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438" y="2501900"/>
                        <a:ext cx="2443162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1" y="640263"/>
            <a:ext cx="3284331" cy="5254510"/>
          </a:xfrm>
        </p:spPr>
        <p:txBody>
          <a:bodyPr>
            <a:normAutofit/>
          </a:bodyPr>
          <a:lstStyle/>
          <a:p>
            <a:r>
              <a:rPr lang="es-CL" dirty="0"/>
              <a:t>Introducción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58384" y="640263"/>
            <a:ext cx="6028944" cy="5254510"/>
          </a:xfrm>
        </p:spPr>
        <p:txBody>
          <a:bodyPr anchor="ctr">
            <a:normAutofit/>
          </a:bodyPr>
          <a:lstStyle/>
          <a:p>
            <a:r>
              <a:rPr lang="es-CL" sz="2200">
                <a:solidFill>
                  <a:schemeClr val="bg1"/>
                </a:solidFill>
              </a:rPr>
              <a:t>En primer lugar, la Macroeconomía es una división de la Economía, por lo tanto, busca resolver el problema de la escasez.</a:t>
            </a:r>
          </a:p>
          <a:p>
            <a:r>
              <a:rPr lang="es-CL" sz="2200">
                <a:solidFill>
                  <a:schemeClr val="bg1"/>
                </a:solidFill>
              </a:rPr>
              <a:t>Obviamente enfocándose en los conceptos “macro” de la Economía.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4128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>
                <a:solidFill>
                  <a:schemeClr val="bg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3</a:t>
            </a:fld>
            <a:endParaRPr lang="es-CL">
              <a:solidFill>
                <a:schemeClr val="bg1">
                  <a:alpha val="80000"/>
                </a:scheme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1" y="640263"/>
            <a:ext cx="3284331" cy="5254510"/>
          </a:xfrm>
        </p:spPr>
        <p:txBody>
          <a:bodyPr>
            <a:normAutofit/>
          </a:bodyPr>
          <a:lstStyle/>
          <a:p>
            <a:r>
              <a:rPr lang="es-CL" dirty="0"/>
              <a:t>Introducción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58384" y="640263"/>
            <a:ext cx="6028944" cy="5254510"/>
          </a:xfrm>
        </p:spPr>
        <p:txBody>
          <a:bodyPr anchor="ctr">
            <a:normAutofit/>
          </a:bodyPr>
          <a:lstStyle/>
          <a:p>
            <a:r>
              <a:rPr lang="es-CL" sz="2200">
                <a:solidFill>
                  <a:schemeClr val="bg1"/>
                </a:solidFill>
              </a:rPr>
              <a:t>En primer lugar, tenemos que destacar que el estudio de </a:t>
            </a:r>
            <a:r>
              <a:rPr lang="es-CL" sz="2200" b="1" u="sng">
                <a:solidFill>
                  <a:schemeClr val="bg1"/>
                </a:solidFill>
              </a:rPr>
              <a:t>TODAS</a:t>
            </a:r>
            <a:r>
              <a:rPr lang="es-CL" sz="2200">
                <a:solidFill>
                  <a:schemeClr val="bg1"/>
                </a:solidFill>
              </a:rPr>
              <a:t> las personas y firmas en una economía particular, también es parte de la Microeconomía, por ejemplo la demanda del mercado, la oferta del mercado, etc..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4128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>
                <a:solidFill>
                  <a:schemeClr val="bg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4</a:t>
            </a:fld>
            <a:endParaRPr lang="es-CL">
              <a:solidFill>
                <a:schemeClr val="bg1">
                  <a:alpha val="80000"/>
                </a:scheme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1" y="640263"/>
            <a:ext cx="3284331" cy="5254510"/>
          </a:xfrm>
        </p:spPr>
        <p:txBody>
          <a:bodyPr>
            <a:normAutofit/>
          </a:bodyPr>
          <a:lstStyle/>
          <a:p>
            <a:r>
              <a:rPr lang="es-CL" dirty="0"/>
              <a:t>Introducción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58384" y="640263"/>
            <a:ext cx="6028944" cy="5254510"/>
          </a:xfrm>
        </p:spPr>
        <p:txBody>
          <a:bodyPr anchor="ctr">
            <a:normAutofit/>
          </a:bodyPr>
          <a:lstStyle/>
          <a:p>
            <a:r>
              <a:rPr lang="es-CL" sz="2200">
                <a:solidFill>
                  <a:schemeClr val="bg1"/>
                </a:solidFill>
              </a:rPr>
              <a:t>La Macroeconomía, se ocupa de estudiar los </a:t>
            </a:r>
            <a:r>
              <a:rPr lang="es-CL" sz="2200" b="1">
                <a:solidFill>
                  <a:schemeClr val="bg1"/>
                </a:solidFill>
              </a:rPr>
              <a:t>agregados macroeconómicos</a:t>
            </a:r>
            <a:r>
              <a:rPr lang="es-CL" sz="2200">
                <a:solidFill>
                  <a:schemeClr val="bg1"/>
                </a:solidFill>
              </a:rPr>
              <a:t>, es decir, que afectan al conjunto de TODA la economía, en lugar de un mercado en particular.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4128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>
                <a:solidFill>
                  <a:schemeClr val="bg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5</a:t>
            </a:fld>
            <a:endParaRPr lang="es-CL">
              <a:solidFill>
                <a:schemeClr val="bg1">
                  <a:alpha val="80000"/>
                </a:scheme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1" y="640263"/>
            <a:ext cx="3284331" cy="5254510"/>
          </a:xfrm>
        </p:spPr>
        <p:txBody>
          <a:bodyPr>
            <a:normAutofit/>
          </a:bodyPr>
          <a:lstStyle/>
          <a:p>
            <a:r>
              <a:rPr lang="es-CL" dirty="0"/>
              <a:t>Introducción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58384" y="640263"/>
            <a:ext cx="6028944" cy="5254510"/>
          </a:xfrm>
        </p:spPr>
        <p:txBody>
          <a:bodyPr anchor="ctr">
            <a:normAutofit/>
          </a:bodyPr>
          <a:lstStyle/>
          <a:p>
            <a:r>
              <a:rPr lang="es-CL" sz="2200">
                <a:solidFill>
                  <a:schemeClr val="bg1"/>
                </a:solidFill>
              </a:rPr>
              <a:t>Aquí algunos ejemplos de variables que afectarán al conjunto de la economía:</a:t>
            </a:r>
          </a:p>
          <a:p>
            <a:pPr lvl="1"/>
            <a:r>
              <a:rPr lang="es-CL" sz="2200">
                <a:solidFill>
                  <a:schemeClr val="bg1"/>
                </a:solidFill>
              </a:rPr>
              <a:t>Inflación.</a:t>
            </a:r>
          </a:p>
          <a:p>
            <a:pPr lvl="1"/>
            <a:r>
              <a:rPr lang="es-CL" sz="2200">
                <a:solidFill>
                  <a:schemeClr val="bg1"/>
                </a:solidFill>
              </a:rPr>
              <a:t>Desempleo.</a:t>
            </a:r>
          </a:p>
          <a:p>
            <a:pPr lvl="1"/>
            <a:r>
              <a:rPr lang="es-CL" sz="2200">
                <a:solidFill>
                  <a:schemeClr val="bg1"/>
                </a:solidFill>
              </a:rPr>
              <a:t>Crecimiento Económico.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4128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>
                <a:solidFill>
                  <a:schemeClr val="bg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6</a:t>
            </a:fld>
            <a:endParaRPr lang="es-CL">
              <a:solidFill>
                <a:schemeClr val="bg1">
                  <a:alpha val="80000"/>
                </a:scheme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41248" y="704850"/>
            <a:ext cx="3785616" cy="2978150"/>
          </a:xfrm>
        </p:spPr>
        <p:txBody>
          <a:bodyPr anchor="b">
            <a:normAutofit/>
          </a:bodyPr>
          <a:lstStyle/>
          <a:p>
            <a:r>
              <a:rPr lang="es-CL" dirty="0"/>
              <a:t>Modelo del Diagrama de Flujo Circular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38850" y="704850"/>
            <a:ext cx="5314950" cy="5251450"/>
          </a:xfrm>
        </p:spPr>
        <p:txBody>
          <a:bodyPr anchor="ctr">
            <a:normAutofit/>
          </a:bodyPr>
          <a:lstStyle/>
          <a:p>
            <a:r>
              <a:rPr lang="es-CL" sz="2100">
                <a:solidFill>
                  <a:schemeClr val="bg1"/>
                </a:solidFill>
              </a:rPr>
              <a:t>Es un “modelo visual de la economía que muestra como fluyen el dinero por los mercados entre los hogares y las empresas.”</a:t>
            </a:r>
          </a:p>
          <a:p>
            <a:r>
              <a:rPr lang="es-CL" sz="2100">
                <a:solidFill>
                  <a:schemeClr val="bg1"/>
                </a:solidFill>
              </a:rPr>
              <a:t>El modelo en su forma sencilla, intenta mostrarnos como interactúan dos grupos, hogares y empresas a través de los dos mercados que los relacionan, mercado de bienes y servicios, y el mercado de factores.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>
                <a:solidFill>
                  <a:schemeClr val="bg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7</a:t>
            </a:fld>
            <a:endParaRPr lang="es-CL">
              <a:solidFill>
                <a:schemeClr val="bg1">
                  <a:alpha val="80000"/>
                </a:scheme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Modelo del Diagrama de Flujo Circular</a:t>
            </a:r>
          </a:p>
        </p:txBody>
      </p:sp>
      <p:sp>
        <p:nvSpPr>
          <p:cNvPr id="34" name="3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8</a:t>
            </a:fld>
            <a:endParaRPr lang="es-CL"/>
          </a:p>
        </p:txBody>
      </p:sp>
      <p:sp>
        <p:nvSpPr>
          <p:cNvPr id="14" name="13 Forma libre"/>
          <p:cNvSpPr/>
          <p:nvPr/>
        </p:nvSpPr>
        <p:spPr>
          <a:xfrm>
            <a:off x="7596199" y="1924334"/>
            <a:ext cx="2075515" cy="1146412"/>
          </a:xfrm>
          <a:custGeom>
            <a:avLst/>
            <a:gdLst>
              <a:gd name="connsiteX0" fmla="*/ 1978925 w 1978925"/>
              <a:gd name="connsiteY0" fmla="*/ 1146412 h 1146412"/>
              <a:gd name="connsiteX1" fmla="*/ 1978925 w 1978925"/>
              <a:gd name="connsiteY1" fmla="*/ 0 h 1146412"/>
              <a:gd name="connsiteX2" fmla="*/ 0 w 1978925"/>
              <a:gd name="connsiteY2" fmla="*/ 0 h 1146412"/>
              <a:gd name="connsiteX3" fmla="*/ 0 w 1978925"/>
              <a:gd name="connsiteY3" fmla="*/ 0 h 1146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78925" h="1146412">
                <a:moveTo>
                  <a:pt x="1978925" y="1146412"/>
                </a:moveTo>
                <a:lnTo>
                  <a:pt x="1978925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" name="14 Forma libre"/>
          <p:cNvSpPr/>
          <p:nvPr/>
        </p:nvSpPr>
        <p:spPr>
          <a:xfrm rot="5400000">
            <a:off x="7965760" y="4059572"/>
            <a:ext cx="1193106" cy="2217982"/>
          </a:xfrm>
          <a:custGeom>
            <a:avLst/>
            <a:gdLst>
              <a:gd name="connsiteX0" fmla="*/ 1978925 w 1978925"/>
              <a:gd name="connsiteY0" fmla="*/ 1146412 h 1146412"/>
              <a:gd name="connsiteX1" fmla="*/ 1978925 w 1978925"/>
              <a:gd name="connsiteY1" fmla="*/ 0 h 1146412"/>
              <a:gd name="connsiteX2" fmla="*/ 0 w 1978925"/>
              <a:gd name="connsiteY2" fmla="*/ 0 h 1146412"/>
              <a:gd name="connsiteX3" fmla="*/ 0 w 1978925"/>
              <a:gd name="connsiteY3" fmla="*/ 0 h 1146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78925" h="1146412">
                <a:moveTo>
                  <a:pt x="1978925" y="1146412"/>
                </a:moveTo>
                <a:lnTo>
                  <a:pt x="1978925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6" name="15 Forma libre"/>
          <p:cNvSpPr/>
          <p:nvPr/>
        </p:nvSpPr>
        <p:spPr>
          <a:xfrm rot="10800000">
            <a:off x="2595538" y="4500570"/>
            <a:ext cx="2143140" cy="1289288"/>
          </a:xfrm>
          <a:custGeom>
            <a:avLst/>
            <a:gdLst>
              <a:gd name="connsiteX0" fmla="*/ 1978925 w 1978925"/>
              <a:gd name="connsiteY0" fmla="*/ 1146412 h 1146412"/>
              <a:gd name="connsiteX1" fmla="*/ 1978925 w 1978925"/>
              <a:gd name="connsiteY1" fmla="*/ 0 h 1146412"/>
              <a:gd name="connsiteX2" fmla="*/ 0 w 1978925"/>
              <a:gd name="connsiteY2" fmla="*/ 0 h 1146412"/>
              <a:gd name="connsiteX3" fmla="*/ 0 w 1978925"/>
              <a:gd name="connsiteY3" fmla="*/ 0 h 1146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78925" h="1146412">
                <a:moveTo>
                  <a:pt x="1978925" y="1146412"/>
                </a:moveTo>
                <a:lnTo>
                  <a:pt x="1978925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7" name="16 Forma libre"/>
          <p:cNvSpPr/>
          <p:nvPr/>
        </p:nvSpPr>
        <p:spPr>
          <a:xfrm rot="16200000">
            <a:off x="3284869" y="1189373"/>
            <a:ext cx="1193106" cy="2571768"/>
          </a:xfrm>
          <a:custGeom>
            <a:avLst/>
            <a:gdLst>
              <a:gd name="connsiteX0" fmla="*/ 1978925 w 1978925"/>
              <a:gd name="connsiteY0" fmla="*/ 1146412 h 1146412"/>
              <a:gd name="connsiteX1" fmla="*/ 1978925 w 1978925"/>
              <a:gd name="connsiteY1" fmla="*/ 0 h 1146412"/>
              <a:gd name="connsiteX2" fmla="*/ 0 w 1978925"/>
              <a:gd name="connsiteY2" fmla="*/ 0 h 1146412"/>
              <a:gd name="connsiteX3" fmla="*/ 0 w 1978925"/>
              <a:gd name="connsiteY3" fmla="*/ 0 h 1146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78925" h="1146412">
                <a:moveTo>
                  <a:pt x="1978925" y="1146412"/>
                </a:moveTo>
                <a:lnTo>
                  <a:pt x="1978925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0" name="19 Forma libre"/>
          <p:cNvSpPr/>
          <p:nvPr/>
        </p:nvSpPr>
        <p:spPr>
          <a:xfrm>
            <a:off x="7953389" y="4339989"/>
            <a:ext cx="1295245" cy="1091821"/>
          </a:xfrm>
          <a:custGeom>
            <a:avLst/>
            <a:gdLst>
              <a:gd name="connsiteX0" fmla="*/ 1228299 w 1228299"/>
              <a:gd name="connsiteY0" fmla="*/ 0 h 1091821"/>
              <a:gd name="connsiteX1" fmla="*/ 1214651 w 1228299"/>
              <a:gd name="connsiteY1" fmla="*/ 1091821 h 1091821"/>
              <a:gd name="connsiteX2" fmla="*/ 0 w 1228299"/>
              <a:gd name="connsiteY2" fmla="*/ 1091821 h 1091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28299" h="1091821">
                <a:moveTo>
                  <a:pt x="1228299" y="0"/>
                </a:moveTo>
                <a:lnTo>
                  <a:pt x="1214651" y="1091821"/>
                </a:lnTo>
                <a:lnTo>
                  <a:pt x="0" y="1091821"/>
                </a:lnTo>
              </a:path>
            </a:pathLst>
          </a:custGeom>
          <a:ln w="508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1" name="20 Forma libre"/>
          <p:cNvSpPr/>
          <p:nvPr/>
        </p:nvSpPr>
        <p:spPr>
          <a:xfrm rot="5400000">
            <a:off x="3376675" y="4219499"/>
            <a:ext cx="866617" cy="1571637"/>
          </a:xfrm>
          <a:custGeom>
            <a:avLst/>
            <a:gdLst>
              <a:gd name="connsiteX0" fmla="*/ 1228299 w 1228299"/>
              <a:gd name="connsiteY0" fmla="*/ 0 h 1091821"/>
              <a:gd name="connsiteX1" fmla="*/ 1214651 w 1228299"/>
              <a:gd name="connsiteY1" fmla="*/ 1091821 h 1091821"/>
              <a:gd name="connsiteX2" fmla="*/ 0 w 1228299"/>
              <a:gd name="connsiteY2" fmla="*/ 1091821 h 1091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28299" h="1091821">
                <a:moveTo>
                  <a:pt x="1228299" y="0"/>
                </a:moveTo>
                <a:lnTo>
                  <a:pt x="1214651" y="1091821"/>
                </a:lnTo>
                <a:lnTo>
                  <a:pt x="0" y="1091821"/>
                </a:lnTo>
              </a:path>
            </a:pathLst>
          </a:custGeom>
          <a:ln w="508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2" name="21 Forma libre"/>
          <p:cNvSpPr/>
          <p:nvPr/>
        </p:nvSpPr>
        <p:spPr>
          <a:xfrm rot="10800000">
            <a:off x="3024165" y="2214554"/>
            <a:ext cx="1357322" cy="1091821"/>
          </a:xfrm>
          <a:custGeom>
            <a:avLst/>
            <a:gdLst>
              <a:gd name="connsiteX0" fmla="*/ 1228299 w 1228299"/>
              <a:gd name="connsiteY0" fmla="*/ 0 h 1091821"/>
              <a:gd name="connsiteX1" fmla="*/ 1214651 w 1228299"/>
              <a:gd name="connsiteY1" fmla="*/ 1091821 h 1091821"/>
              <a:gd name="connsiteX2" fmla="*/ 0 w 1228299"/>
              <a:gd name="connsiteY2" fmla="*/ 1091821 h 1091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28299" h="1091821">
                <a:moveTo>
                  <a:pt x="1228299" y="0"/>
                </a:moveTo>
                <a:lnTo>
                  <a:pt x="1214651" y="1091821"/>
                </a:lnTo>
                <a:lnTo>
                  <a:pt x="0" y="1091821"/>
                </a:lnTo>
              </a:path>
            </a:pathLst>
          </a:custGeom>
          <a:ln w="508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3" name="22 Forma libre"/>
          <p:cNvSpPr/>
          <p:nvPr/>
        </p:nvSpPr>
        <p:spPr>
          <a:xfrm rot="16200000">
            <a:off x="8060545" y="1893083"/>
            <a:ext cx="857256" cy="1500198"/>
          </a:xfrm>
          <a:custGeom>
            <a:avLst/>
            <a:gdLst>
              <a:gd name="connsiteX0" fmla="*/ 1228299 w 1228299"/>
              <a:gd name="connsiteY0" fmla="*/ 0 h 1091821"/>
              <a:gd name="connsiteX1" fmla="*/ 1214651 w 1228299"/>
              <a:gd name="connsiteY1" fmla="*/ 1091821 h 1091821"/>
              <a:gd name="connsiteX2" fmla="*/ 0 w 1228299"/>
              <a:gd name="connsiteY2" fmla="*/ 1091821 h 1091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28299" h="1091821">
                <a:moveTo>
                  <a:pt x="1228299" y="0"/>
                </a:moveTo>
                <a:lnTo>
                  <a:pt x="1214651" y="1091821"/>
                </a:lnTo>
                <a:lnTo>
                  <a:pt x="0" y="1091821"/>
                </a:lnTo>
              </a:path>
            </a:pathLst>
          </a:custGeom>
          <a:ln w="508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4 Elipse"/>
          <p:cNvSpPr/>
          <p:nvPr/>
        </p:nvSpPr>
        <p:spPr>
          <a:xfrm>
            <a:off x="4381488" y="1643050"/>
            <a:ext cx="3571900" cy="15001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MERCADO DE BIENES Y SERVICIOS</a:t>
            </a:r>
          </a:p>
          <a:p>
            <a:pPr algn="ctr"/>
            <a:r>
              <a:rPr lang="es-CL" dirty="0"/>
              <a:t>Las empresas venden</a:t>
            </a:r>
          </a:p>
          <a:p>
            <a:pPr algn="ctr"/>
            <a:r>
              <a:rPr lang="es-CL" dirty="0"/>
              <a:t>Los hogares compran</a:t>
            </a:r>
          </a:p>
        </p:txBody>
      </p:sp>
      <p:sp>
        <p:nvSpPr>
          <p:cNvPr id="6" name="5 Elipse"/>
          <p:cNvSpPr/>
          <p:nvPr/>
        </p:nvSpPr>
        <p:spPr>
          <a:xfrm>
            <a:off x="4381488" y="4572008"/>
            <a:ext cx="3571900" cy="15001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MERCADO DE FACTORES DE PRODUCCIÓN</a:t>
            </a:r>
          </a:p>
          <a:p>
            <a:pPr algn="ctr"/>
            <a:r>
              <a:rPr lang="es-CL" dirty="0"/>
              <a:t>Los hogares venden</a:t>
            </a:r>
          </a:p>
          <a:p>
            <a:pPr algn="ctr"/>
            <a:r>
              <a:rPr lang="es-CL" dirty="0"/>
              <a:t>Las empresas compran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024034" y="3071810"/>
            <a:ext cx="2428892" cy="150019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EMPRESAS</a:t>
            </a:r>
            <a:endParaRPr lang="es-CL" dirty="0"/>
          </a:p>
          <a:p>
            <a:pPr algn="just">
              <a:buFont typeface="Arial" pitchFamily="34" charset="0"/>
              <a:buChar char="•"/>
            </a:pPr>
            <a:r>
              <a:rPr lang="es-CL" dirty="0"/>
              <a:t> Producen y venden bienes y servicios</a:t>
            </a:r>
          </a:p>
          <a:p>
            <a:pPr algn="just">
              <a:buFont typeface="Arial" pitchFamily="34" charset="0"/>
              <a:buChar char="•"/>
            </a:pPr>
            <a:r>
              <a:rPr lang="es-CL" dirty="0"/>
              <a:t> Contratan y utilizan factores de producción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7810512" y="3071810"/>
            <a:ext cx="2428892" cy="150019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/>
              <a:t>HOGARES</a:t>
            </a:r>
            <a:endParaRPr lang="es-CL" dirty="0"/>
          </a:p>
          <a:p>
            <a:pPr algn="just">
              <a:buFont typeface="Arial" pitchFamily="34" charset="0"/>
              <a:buChar char="•"/>
            </a:pPr>
            <a:r>
              <a:rPr lang="es-CL" dirty="0"/>
              <a:t> Compran y consumen bienes y servicios</a:t>
            </a:r>
          </a:p>
          <a:p>
            <a:pPr algn="just">
              <a:buFont typeface="Arial" pitchFamily="34" charset="0"/>
              <a:buChar char="•"/>
            </a:pPr>
            <a:r>
              <a:rPr lang="es-CL" dirty="0"/>
              <a:t> Poseen y venden factores de producción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6881818" y="6429396"/>
            <a:ext cx="3786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L" dirty="0"/>
              <a:t>* </a:t>
            </a:r>
            <a:r>
              <a:rPr lang="es-CL" dirty="0" err="1"/>
              <a:t>Mankiw</a:t>
            </a:r>
            <a:r>
              <a:rPr lang="es-CL" dirty="0"/>
              <a:t>, Economía. Capítulo 2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3952860" y="6488692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Flujo de dólares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3952892" y="6215082"/>
            <a:ext cx="2643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Flujo de bienes y servicios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8239140" y="4786323"/>
            <a:ext cx="928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L" sz="1200" dirty="0"/>
              <a:t>Tierra, trabajo y capital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8596330" y="5866646"/>
            <a:ext cx="928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/>
              <a:t>Renta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2166910" y="5866646"/>
            <a:ext cx="22860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/>
              <a:t>Salarios, alquileres y beneficios</a:t>
            </a:r>
          </a:p>
        </p:txBody>
      </p:sp>
      <p:sp>
        <p:nvSpPr>
          <p:cNvPr id="29" name="28 CuadroTexto"/>
          <p:cNvSpPr txBox="1"/>
          <p:nvPr/>
        </p:nvSpPr>
        <p:spPr>
          <a:xfrm>
            <a:off x="3095604" y="489616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/>
              <a:t>Factores de producción</a:t>
            </a:r>
          </a:p>
        </p:txBody>
      </p:sp>
      <p:sp>
        <p:nvSpPr>
          <p:cNvPr id="30" name="29 CuadroTexto"/>
          <p:cNvSpPr txBox="1"/>
          <p:nvPr/>
        </p:nvSpPr>
        <p:spPr>
          <a:xfrm>
            <a:off x="3024166" y="1571613"/>
            <a:ext cx="22860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/>
              <a:t>Ingresos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8239140" y="1571613"/>
            <a:ext cx="990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/>
              <a:t>Gastos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8096264" y="2214555"/>
            <a:ext cx="1062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L" sz="1200" dirty="0"/>
              <a:t>Bienes y servicios comprados</a:t>
            </a:r>
          </a:p>
        </p:txBody>
      </p:sp>
      <p:sp>
        <p:nvSpPr>
          <p:cNvPr id="33" name="32 CuadroTexto"/>
          <p:cNvSpPr txBox="1"/>
          <p:nvPr/>
        </p:nvSpPr>
        <p:spPr>
          <a:xfrm>
            <a:off x="3176566" y="2214555"/>
            <a:ext cx="1062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/>
              <a:t>Bienes y servicios vendidos</a:t>
            </a:r>
          </a:p>
        </p:txBody>
      </p:sp>
      <p:cxnSp>
        <p:nvCxnSpPr>
          <p:cNvPr id="35" name="34 Conector recto de flecha"/>
          <p:cNvCxnSpPr/>
          <p:nvPr/>
        </p:nvCxnSpPr>
        <p:spPr>
          <a:xfrm>
            <a:off x="3524232" y="6668626"/>
            <a:ext cx="428628" cy="1588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/>
          <p:nvPr/>
        </p:nvCxnSpPr>
        <p:spPr>
          <a:xfrm>
            <a:off x="3524232" y="6402892"/>
            <a:ext cx="428628" cy="1588"/>
          </a:xfrm>
          <a:prstGeom prst="straightConnector1">
            <a:avLst/>
          </a:prstGeom>
          <a:ln w="508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41248" y="704850"/>
            <a:ext cx="3785616" cy="2978150"/>
          </a:xfrm>
        </p:spPr>
        <p:txBody>
          <a:bodyPr anchor="b">
            <a:normAutofit/>
          </a:bodyPr>
          <a:lstStyle/>
          <a:p>
            <a:r>
              <a:rPr lang="es-CL" dirty="0"/>
              <a:t>Modelo del Diagrama de Flujo Circular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38850" y="704850"/>
            <a:ext cx="5314950" cy="5251450"/>
          </a:xfrm>
        </p:spPr>
        <p:txBody>
          <a:bodyPr anchor="ctr">
            <a:normAutofit/>
          </a:bodyPr>
          <a:lstStyle/>
          <a:p>
            <a:r>
              <a:rPr lang="es-CL" sz="2100">
                <a:solidFill>
                  <a:schemeClr val="bg1"/>
                </a:solidFill>
              </a:rPr>
              <a:t>Es decir, que el ingreso de un país, que se intenta medir a través del </a:t>
            </a:r>
            <a:r>
              <a:rPr lang="es-CL" sz="2100" b="1">
                <a:solidFill>
                  <a:schemeClr val="bg1"/>
                </a:solidFill>
              </a:rPr>
              <a:t>producto interno bruto</a:t>
            </a:r>
            <a:r>
              <a:rPr lang="es-CL" sz="2100">
                <a:solidFill>
                  <a:schemeClr val="bg1"/>
                </a:solidFill>
              </a:rPr>
              <a:t> (PIB), de una u otra forma es la que el país gasta.</a:t>
            </a:r>
          </a:p>
          <a:p>
            <a:pPr lvl="1"/>
            <a:r>
              <a:rPr lang="es-CL" sz="2100">
                <a:solidFill>
                  <a:schemeClr val="bg1"/>
                </a:solidFill>
              </a:rPr>
              <a:t>Así, tenemos que cada peso que reciben los hogares por parte de las empresas (por el trabajo realizado, o por el pago de sus factores) es entregado a las empresas a cambio de bienes o servicios.</a:t>
            </a:r>
          </a:p>
          <a:p>
            <a:pPr lvl="1"/>
            <a:r>
              <a:rPr lang="es-CL" sz="2100">
                <a:solidFill>
                  <a:schemeClr val="bg1"/>
                </a:solidFill>
              </a:rPr>
              <a:t>Lo que implica que el ingreso es igual al gasto.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5AF13BF-99AF-4603-AF85-A71E03691828}" type="slidenum">
              <a:rPr lang="es-CL">
                <a:solidFill>
                  <a:schemeClr val="bg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9</a:t>
            </a:fld>
            <a:endParaRPr lang="es-CL">
              <a:solidFill>
                <a:schemeClr val="bg1">
                  <a:alpha val="80000"/>
                </a:scheme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1218</Words>
  <Application>Microsoft Office PowerPoint</Application>
  <PresentationFormat>Panorámica</PresentationFormat>
  <Paragraphs>190</Paragraphs>
  <Slides>27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Tema de Office</vt:lpstr>
      <vt:lpstr>Ecuación</vt:lpstr>
      <vt:lpstr>ECONOMÍA Clase 14: Agregados Macroeconómicos</vt:lpstr>
      <vt:lpstr>Introducción</vt:lpstr>
      <vt:lpstr>Introducción</vt:lpstr>
      <vt:lpstr>Introducción</vt:lpstr>
      <vt:lpstr>Introducción</vt:lpstr>
      <vt:lpstr>Introducción</vt:lpstr>
      <vt:lpstr>Modelo del Diagrama de Flujo Circular</vt:lpstr>
      <vt:lpstr>Modelo del Diagrama de Flujo Circular</vt:lpstr>
      <vt:lpstr>Modelo del Diagrama de Flujo Circular</vt:lpstr>
      <vt:lpstr>Producto Interno Bruto</vt:lpstr>
      <vt:lpstr>Producto Interno Bruto</vt:lpstr>
      <vt:lpstr>Producto Interno Bruto</vt:lpstr>
      <vt:lpstr>Producto Interno Bruto</vt:lpstr>
      <vt:lpstr>Producto Interno Bruto</vt:lpstr>
      <vt:lpstr>Producto Interno Bruto</vt:lpstr>
      <vt:lpstr>Producto Interno Bruto</vt:lpstr>
      <vt:lpstr>Producto Interno Bruto</vt:lpstr>
      <vt:lpstr>Producto Interno Bruto</vt:lpstr>
      <vt:lpstr>Producto Interno Bruto</vt:lpstr>
      <vt:lpstr>Producto Interno Bruto</vt:lpstr>
      <vt:lpstr>Producto Interno Bruto</vt:lpstr>
      <vt:lpstr>PIB e Identidad de Cuentas Nacionales</vt:lpstr>
      <vt:lpstr>PIB e Identidad de Cuentas Nacionales</vt:lpstr>
      <vt:lpstr>PIB e Identidad de Cuentas Nacionales</vt:lpstr>
      <vt:lpstr>PIB e Identidad de Cuentas Nacionales</vt:lpstr>
      <vt:lpstr>PIB e Identidad de Cuentas Nacionales</vt:lpstr>
      <vt:lpstr>PIB e Identidad de Cuentas Nacionales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ECONOMÍA Clase 14: Agregados Macroeconómicos</dc:title>
  <dc:creator>Christian Belmar Belmar Castro</dc:creator>
  <cp:lastModifiedBy>Matias Eduardo Philipp Fontecilla</cp:lastModifiedBy>
  <cp:revision>3</cp:revision>
  <dcterms:created xsi:type="dcterms:W3CDTF">2020-11-24T01:56:00Z</dcterms:created>
  <dcterms:modified xsi:type="dcterms:W3CDTF">2021-08-02T11:04:19Z</dcterms:modified>
</cp:coreProperties>
</file>