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305" r:id="rId3"/>
    <p:sldId id="334" r:id="rId4"/>
    <p:sldId id="306" r:id="rId5"/>
    <p:sldId id="335" r:id="rId6"/>
    <p:sldId id="307" r:id="rId7"/>
    <p:sldId id="308" r:id="rId8"/>
    <p:sldId id="337" r:id="rId9"/>
    <p:sldId id="309" r:id="rId10"/>
    <p:sldId id="311" r:id="rId11"/>
    <p:sldId id="313" r:id="rId12"/>
    <p:sldId id="314" r:id="rId13"/>
    <p:sldId id="315" r:id="rId14"/>
    <p:sldId id="316" r:id="rId15"/>
    <p:sldId id="317" r:id="rId16"/>
    <p:sldId id="341" r:id="rId17"/>
    <p:sldId id="342" r:id="rId18"/>
    <p:sldId id="343" r:id="rId19"/>
    <p:sldId id="344" r:id="rId20"/>
    <p:sldId id="345" r:id="rId21"/>
    <p:sldId id="346" r:id="rId22"/>
    <p:sldId id="319" r:id="rId23"/>
    <p:sldId id="347" r:id="rId24"/>
    <p:sldId id="321" r:id="rId25"/>
    <p:sldId id="348" r:id="rId26"/>
    <p:sldId id="322" r:id="rId27"/>
    <p:sldId id="323" r:id="rId2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D710B-DE51-4697-AA71-1A9B60B79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E489C7-9640-499E-AC3A-A2E132715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898C4-AE2E-4B06-AF55-B50F717D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BBD786-6349-4213-80A4-5F43E3C8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A72D2A-73C3-419D-BC5A-91516F12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204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BA467-F737-4E3C-BE8D-E060AA2D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291834-D8BE-47C7-A9F3-95926DB9D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40DB4C-9CCD-4CED-AF03-ADA1BBA7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7C0925-A4DA-40A7-944C-567BA3E3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8495C-5282-48D4-9A6B-DE971A71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27BAFC-A6F0-4BD4-BE49-AC4F1297C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2FAFD9-47AC-4F57-9CEE-616690501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E472B4-6A2C-4954-9847-CEEAADFC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15E59-98F2-4271-A5AD-DDD53705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6B98BD-EFD1-4DDA-98F0-B28E2985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84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EC0A2-30A0-471C-AB89-7300376B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84DBC2-8B45-4042-859E-77A560EB2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65B6B7-FB3F-4049-A280-D921AA8F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8C70E6-B0A9-4BFD-A338-A4204075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E192DF-CE43-4B9C-8861-BF6438EF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10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991A5-7BD1-4F99-AEB8-E353B97D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C70C26-85FC-4961-BD0A-210B650EE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C0534-03DF-4D60-A179-0C7CAF2F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AA1F1-F37E-42F6-B8EC-10DDB768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81084-EFD2-4F77-AA86-8E5A2BB8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98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3E131-3978-4639-9BFA-211276AB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FD079-BB1D-449F-9C9F-D7AD61E6F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428584-A25C-41A3-84F4-9AF2EDD98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78347E-CA64-4CEC-AC49-F22CFEB4D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62F1C2-AED6-4EAF-94E1-51352AFF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431C02-2631-4D9B-8079-2D612037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21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B6AC6-9F3F-4922-A39E-60BE7F81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07BFC8-E6D5-4299-BE24-F5A97598B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52BBD-B82F-410E-B2DC-859811DD5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B59D4B-2930-4925-8544-817889E4A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CE5373-B4F9-4CF9-BADE-1BCEC86C0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864D9E-801E-4BF4-9765-E5189827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B24A6F-4019-4E29-965E-2F9F9217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1E85A8-9A93-4057-B3CC-698BA007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126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FE583-5962-4A8E-A9BF-504925EF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07DF17-07F7-4926-8AB0-958AD0B2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90362B-8A2B-4578-860C-D93A9166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B8C885-F964-4192-B4E7-6012B2C4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82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A63407-85DB-457D-B817-0602864A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641668-FFAD-4A85-AF7D-ABB637BA2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36F95A-1EF5-4F14-86DB-1D0EFADC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35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E00CA-5DFD-4F52-9A6C-766BFBEE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0FA79B-12DE-40DB-9A33-7361B02BA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06D305-190E-45DC-BE3A-9C1D8206D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79ACEB-DA90-4DC7-9156-30CA552C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5E92F-EA6E-492A-8159-E7F7B0E4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1758DE-BBD9-4DA9-8AC0-D952AD8C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3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E3088-9FDB-466B-BAF2-02D51568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EB5D31-F7C8-4C88-921A-EAE541E8E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F6B9C6-0E83-42C3-926F-3CAF3BD64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01CC1-81B4-4869-96BB-2B007890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671740-B02D-4BDA-88F6-A84C35DC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C269C0-767A-46CB-B803-FAF91680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99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A5827E-675A-4BB3-B863-AA781E31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6B7BDD-0BA9-4D43-BAF1-F4288F79C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56119-B90E-4334-AE05-7996F388E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0445-4EA6-4EAA-A027-18658B8AA1E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44AB2-A772-459B-8720-B065D0C0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6F4B71-6666-4AD4-8567-8BC199B52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6680-EF04-4321-A128-683CFA31E6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86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9045" y="2159411"/>
            <a:ext cx="3789988" cy="2416118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1624" y="1061620"/>
            <a:ext cx="5294376" cy="25830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ECONOMÍA</a:t>
            </a:r>
            <a:b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Clase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14:</a:t>
            </a:r>
            <a:b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Agregados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Macroeconómicos</a:t>
            </a:r>
            <a:endParaRPr lang="en-US" sz="4200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804671" y="4096512"/>
            <a:ext cx="4486419" cy="19580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s-CL" b="1" dirty="0"/>
              <a:t>Profesores</a:t>
            </a:r>
            <a:r>
              <a:rPr lang="es-CL" dirty="0"/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859733" y="183797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El PIB es el ingreso de un país, y éste es definido de la siguiente forma:</a:t>
            </a:r>
          </a:p>
          <a:p>
            <a:pPr lvl="1"/>
            <a:r>
              <a:rPr lang="es-CL" sz="2100" b="1">
                <a:solidFill>
                  <a:schemeClr val="bg1"/>
                </a:solidFill>
              </a:rPr>
              <a:t>PIB</a:t>
            </a:r>
            <a:r>
              <a:rPr lang="es-CL" sz="2100">
                <a:solidFill>
                  <a:schemeClr val="bg1"/>
                </a:solidFill>
              </a:rPr>
              <a:t>: “</a:t>
            </a:r>
            <a:r>
              <a:rPr lang="es-CL" sz="2100" i="1">
                <a:solidFill>
                  <a:schemeClr val="bg1"/>
                </a:solidFill>
              </a:rPr>
              <a:t>valor de mercado de todos los bienes y servicios finales producidos en un país durante un determinado periodo de tiempo.”</a:t>
            </a:r>
          </a:p>
          <a:p>
            <a:pPr lvl="1"/>
            <a:endParaRPr lang="es-CL" sz="2100" i="1">
              <a:solidFill>
                <a:schemeClr val="bg1"/>
              </a:solidFill>
            </a:endParaRPr>
          </a:p>
          <a:p>
            <a:pPr lvl="1"/>
            <a:r>
              <a:rPr lang="es-CL" sz="2100">
                <a:solidFill>
                  <a:schemeClr val="bg1"/>
                </a:solidFill>
              </a:rPr>
              <a:t>Analicemos esta definición parte por parte…</a:t>
            </a:r>
          </a:p>
          <a:p>
            <a:pPr lvl="1"/>
            <a:endParaRPr lang="es-CL" sz="2100">
              <a:solidFill>
                <a:schemeClr val="bg1"/>
              </a:solidFill>
            </a:endParaRPr>
          </a:p>
          <a:p>
            <a:endParaRPr lang="es-CL" sz="2100">
              <a:solidFill>
                <a:schemeClr val="bg1"/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 u="sng">
                <a:solidFill>
                  <a:schemeClr val="bg1"/>
                </a:solidFill>
              </a:rPr>
              <a:t>Valor de Mercado</a:t>
            </a:r>
            <a:r>
              <a:rPr lang="es-CL" sz="2100">
                <a:solidFill>
                  <a:schemeClr val="bg1"/>
                </a:solidFill>
              </a:rPr>
              <a:t>: se refiere a cuanto vale (precios) cada unidad de dicho bien.</a:t>
            </a:r>
          </a:p>
          <a:p>
            <a:endParaRPr lang="es-CL" sz="2100">
              <a:solidFill>
                <a:schemeClr val="bg1"/>
              </a:solidFill>
            </a:endParaRPr>
          </a:p>
          <a:p>
            <a:r>
              <a:rPr lang="es-CL" sz="2100" u="sng">
                <a:solidFill>
                  <a:schemeClr val="bg1"/>
                </a:solidFill>
              </a:rPr>
              <a:t>Bienes y Servicios</a:t>
            </a:r>
            <a:r>
              <a:rPr lang="es-CL" sz="2100">
                <a:solidFill>
                  <a:schemeClr val="bg1"/>
                </a:solidFill>
              </a:rPr>
              <a:t>: Es decir, deben ser contabilizado lo tangible como lo intangible.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 u="sng">
                <a:solidFill>
                  <a:schemeClr val="bg1"/>
                </a:solidFill>
              </a:rPr>
              <a:t>Finales</a:t>
            </a:r>
            <a:r>
              <a:rPr lang="es-CL" sz="2100">
                <a:solidFill>
                  <a:schemeClr val="bg1"/>
                </a:solidFill>
              </a:rPr>
              <a:t>: para evitar la doble contabilización, solo se consideran los bienes finales. Por ejemplo: la “harina” que uno compra en el supermercado es un bien final. Pero la “harina” comprada por una panadería es un insumo, y por ende no un bien final.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 u="sng">
                <a:solidFill>
                  <a:schemeClr val="bg1"/>
                </a:solidFill>
              </a:rPr>
              <a:t>Producidos</a:t>
            </a:r>
            <a:r>
              <a:rPr lang="es-CL" sz="2100">
                <a:solidFill>
                  <a:schemeClr val="bg1"/>
                </a:solidFill>
              </a:rPr>
              <a:t>: los bienes y servicios contabilizados deben haber sido producidos (o fabricados) durante el periodo analizado, no se incluyen bienes realizados en otro periodo de tiempo (serán parte del PIB de ese periodo especifico).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En la definición, es importante destacar.</a:t>
            </a:r>
          </a:p>
          <a:p>
            <a:pPr lvl="1"/>
            <a:r>
              <a:rPr lang="es-CL" sz="2100" u="sng">
                <a:solidFill>
                  <a:schemeClr val="bg1"/>
                </a:solidFill>
              </a:rPr>
              <a:t>En un País (o territorio)</a:t>
            </a:r>
            <a:r>
              <a:rPr lang="es-CL" sz="2100">
                <a:solidFill>
                  <a:schemeClr val="bg1"/>
                </a:solidFill>
              </a:rPr>
              <a:t>: dentro de los límites del país, independiente de la nacionalidad de quien produce el bien.</a:t>
            </a:r>
          </a:p>
          <a:p>
            <a:pPr lvl="1"/>
            <a:endParaRPr lang="es-CL" sz="2100">
              <a:solidFill>
                <a:schemeClr val="bg1"/>
              </a:solidFill>
            </a:endParaRPr>
          </a:p>
          <a:p>
            <a:pPr lvl="1"/>
            <a:r>
              <a:rPr lang="es-CL" sz="2100" u="sng">
                <a:solidFill>
                  <a:schemeClr val="bg1"/>
                </a:solidFill>
              </a:rPr>
              <a:t>Durante un Determinado Periodo de Tiempo</a:t>
            </a:r>
            <a:r>
              <a:rPr lang="es-CL" sz="2100">
                <a:solidFill>
                  <a:schemeClr val="bg1"/>
                </a:solidFill>
              </a:rPr>
              <a:t>: Por ejemplo, durante un año en particular.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Tradicionalmente se dice que el PIB puede calcularse de tres formas: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Por definición.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La suma del valor agregado.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La suma de las rentas.</a:t>
            </a:r>
          </a:p>
          <a:p>
            <a:pPr lvl="1"/>
            <a:endParaRPr lang="es-CL" sz="2100">
              <a:solidFill>
                <a:schemeClr val="bg1"/>
              </a:solidFill>
            </a:endParaRPr>
          </a:p>
          <a:p>
            <a:r>
              <a:rPr lang="es-CL" sz="2100">
                <a:solidFill>
                  <a:schemeClr val="bg1"/>
                </a:solidFill>
              </a:rPr>
              <a:t>Estas 3 formas miden lo mismo, por lo que </a:t>
            </a:r>
            <a:r>
              <a:rPr lang="es-CL" sz="2100" b="1" u="sng">
                <a:solidFill>
                  <a:schemeClr val="bg1"/>
                </a:solidFill>
              </a:rPr>
              <a:t>SIEMPRE</a:t>
            </a:r>
            <a:r>
              <a:rPr lang="es-CL" sz="2100">
                <a:solidFill>
                  <a:schemeClr val="bg1"/>
                </a:solidFill>
              </a:rPr>
              <a:t> darán el mismo resultado… Veamos un ejemplo: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25" name="6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Suponga que solo existen 3 empresas en la economía…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Una Empresa Cosechadora de Trigo.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Una Empresa Harinera.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Una Panadería.</a:t>
            </a:r>
          </a:p>
          <a:p>
            <a:endParaRPr lang="es-CL" sz="2100">
              <a:solidFill>
                <a:schemeClr val="bg1"/>
              </a:solidFill>
            </a:endParaRPr>
          </a:p>
          <a:p>
            <a:r>
              <a:rPr lang="es-CL" sz="2100">
                <a:solidFill>
                  <a:schemeClr val="bg1"/>
                </a:solidFill>
              </a:rPr>
              <a:t>En esta economía solo se produce 1 único bien final… PAN, el cual utiliza como insumo intermedio la harina, el cual a su vez necesita al trigo como insumo.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Considere los siguientes datos…</a:t>
            </a: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17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524100" y="2357430"/>
          <a:ext cx="30003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COSECHADORA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Ingresos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Salarios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Arriendos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Beneficios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524628" y="2357430"/>
          <a:ext cx="30003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PANADERÍA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Ingresos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Compras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Salarios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Beneficios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452926" y="4490108"/>
          <a:ext cx="30003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HARINERA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Ingresos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Compras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Salarios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Arriendos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Beneficios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Calcule el PIB: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Como la suma de los bienes finales. (por definición)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Como la suma del valor agregado.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Como la suma de las rentas.</a:t>
            </a:r>
          </a:p>
          <a:p>
            <a:pPr lvl="1"/>
            <a:endParaRPr lang="es-CL" sz="2100">
              <a:solidFill>
                <a:schemeClr val="bg1"/>
              </a:solidFill>
            </a:endParaRP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Calcule el PIB:</a:t>
            </a:r>
          </a:p>
          <a:p>
            <a:pPr lvl="1" algn="just"/>
            <a:r>
              <a:rPr lang="es-CL" dirty="0"/>
              <a:t>Como la suma de los bienes finales.</a:t>
            </a:r>
          </a:p>
          <a:p>
            <a:pPr lvl="1" algn="just"/>
            <a:endParaRPr lang="es-CL" dirty="0"/>
          </a:p>
          <a:p>
            <a:pPr lvl="2" algn="just"/>
            <a:r>
              <a:rPr lang="es-CL" dirty="0"/>
              <a:t>PIB = $510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19</a:t>
            </a:fld>
            <a:endParaRPr lang="es-C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CL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Dado que la Microeconomía estudia a agentes individuales (personas o firmas), entonces, </a:t>
            </a:r>
            <a:r>
              <a:rPr lang="es-CL" sz="2200" b="1">
                <a:solidFill>
                  <a:schemeClr val="bg1"/>
                </a:solidFill>
              </a:rPr>
              <a:t>¿qué es la Macroeconomía?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Calcule el PIB:</a:t>
            </a:r>
          </a:p>
          <a:p>
            <a:pPr lvl="1" algn="just"/>
            <a:r>
              <a:rPr lang="es-CL" dirty="0"/>
              <a:t>Como la suma del valor agregado.</a:t>
            </a:r>
          </a:p>
          <a:p>
            <a:pPr lvl="1" algn="just"/>
            <a:endParaRPr lang="es-CL" dirty="0"/>
          </a:p>
          <a:p>
            <a:pPr lvl="2" algn="just"/>
            <a:r>
              <a:rPr lang="es-CL" dirty="0"/>
              <a:t>PIB = [$200] + [$370 – $200] + [$510 – $370]</a:t>
            </a:r>
          </a:p>
          <a:p>
            <a:pPr lvl="2" algn="just"/>
            <a:r>
              <a:rPr lang="es-CL" dirty="0"/>
              <a:t>PIB = $200 + $170 + $140</a:t>
            </a:r>
          </a:p>
          <a:p>
            <a:pPr lvl="2" algn="just"/>
            <a:r>
              <a:rPr lang="es-CL" dirty="0"/>
              <a:t>PIB = $510</a:t>
            </a: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20</a:t>
            </a:fld>
            <a:endParaRPr lang="es-C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Producto Interno Bruto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Calcule el PIB:</a:t>
            </a:r>
          </a:p>
          <a:p>
            <a:pPr lvl="1" algn="just"/>
            <a:r>
              <a:rPr lang="es-CL" dirty="0"/>
              <a:t>Como la suma de las rentas.</a:t>
            </a:r>
          </a:p>
          <a:p>
            <a:pPr lvl="1" algn="just"/>
            <a:endParaRPr lang="es-CL" dirty="0"/>
          </a:p>
          <a:p>
            <a:pPr lvl="2" algn="just"/>
            <a:r>
              <a:rPr lang="es-CL" dirty="0"/>
              <a:t>PIB = [40 + 40 + 120] + [100 + 69 + 1] + [40 + 100]</a:t>
            </a:r>
          </a:p>
          <a:p>
            <a:pPr lvl="2" algn="just"/>
            <a:r>
              <a:rPr lang="es-CL" dirty="0"/>
              <a:t>PIB = $200 + $170 + $140</a:t>
            </a:r>
          </a:p>
          <a:p>
            <a:pPr lvl="2" algn="just"/>
            <a:r>
              <a:rPr lang="es-CL" dirty="0"/>
              <a:t>PIB = $510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21</a:t>
            </a:fld>
            <a:endParaRPr lang="es-C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PIB e Identidad de Cuentas Nacionales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PIB también puede expresarse desde la perspectiva del gasto a través de la siguiente identidad: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22</a:t>
            </a:fld>
            <a:endParaRPr lang="es-CL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5024431" y="3357562"/>
          <a:ext cx="24431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18671" imgH="177723" progId="Equation.3">
                  <p:embed/>
                </p:oleObj>
              </mc:Choice>
              <mc:Fallback>
                <p:oleObj name="Ecuación" r:id="rId2" imgW="1218671" imgH="177723" progId="Equation.3">
                  <p:embed/>
                  <p:pic>
                    <p:nvPicPr>
                      <p:cNvPr id="11" name="1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1" y="3357562"/>
                        <a:ext cx="244316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PIB e Identidad de Cuentas Nacionales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PIB también puede expresarse desde la perspectiva del gasto a través de la siguiente identidad: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23</a:t>
            </a:fld>
            <a:endParaRPr lang="es-CL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5024431" y="3357562"/>
          <a:ext cx="24431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18671" imgH="177723" progId="Equation.3">
                  <p:embed/>
                </p:oleObj>
              </mc:Choice>
              <mc:Fallback>
                <p:oleObj name="Ecuación" r:id="rId2" imgW="1218671" imgH="177723" progId="Equation.3">
                  <p:embed/>
                  <p:pic>
                    <p:nvPicPr>
                      <p:cNvPr id="11" name="1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1" y="3357562"/>
                        <a:ext cx="244316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568224" y="457200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>
                <a:solidFill>
                  <a:srgbClr val="FF0000"/>
                </a:solidFill>
              </a:rPr>
              <a:t>Inversión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881818" y="4572009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i="1" dirty="0">
                <a:solidFill>
                  <a:srgbClr val="FF0000"/>
                </a:solidFill>
              </a:rPr>
              <a:t>Gasto de Gobierno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096264" y="4572009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i="1" dirty="0">
                <a:solidFill>
                  <a:srgbClr val="FF0000"/>
                </a:solidFill>
              </a:rPr>
              <a:t>Exportaciones Netas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452926" y="457200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>
                <a:solidFill>
                  <a:srgbClr val="FF0000"/>
                </a:solidFill>
              </a:rPr>
              <a:t>Consumo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595670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>
                <a:solidFill>
                  <a:srgbClr val="FF0000"/>
                </a:solidFill>
              </a:rPr>
              <a:t>PIB</a:t>
            </a:r>
          </a:p>
        </p:txBody>
      </p:sp>
      <p:cxnSp>
        <p:nvCxnSpPr>
          <p:cNvPr id="17" name="16 Conector recto de flecha"/>
          <p:cNvCxnSpPr>
            <a:endCxn id="16" idx="0"/>
          </p:cNvCxnSpPr>
          <p:nvPr/>
        </p:nvCxnSpPr>
        <p:spPr>
          <a:xfrm rot="10800000" flipV="1">
            <a:off x="3917143" y="3714752"/>
            <a:ext cx="1178727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endCxn id="15" idx="0"/>
          </p:cNvCxnSpPr>
          <p:nvPr/>
        </p:nvCxnSpPr>
        <p:spPr>
          <a:xfrm rot="5400000">
            <a:off x="4899414" y="3804051"/>
            <a:ext cx="857256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12" idx="0"/>
          </p:cNvCxnSpPr>
          <p:nvPr/>
        </p:nvCxnSpPr>
        <p:spPr>
          <a:xfrm rot="16200000" flipH="1">
            <a:off x="5671378" y="4139378"/>
            <a:ext cx="857254" cy="8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13" idx="0"/>
          </p:cNvCxnSpPr>
          <p:nvPr/>
        </p:nvCxnSpPr>
        <p:spPr>
          <a:xfrm rot="16200000" flipH="1">
            <a:off x="6613925" y="3768331"/>
            <a:ext cx="857256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14" idx="0"/>
          </p:cNvCxnSpPr>
          <p:nvPr/>
        </p:nvCxnSpPr>
        <p:spPr>
          <a:xfrm>
            <a:off x="7453322" y="3714752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PIB e Identidad de Cuentas Nacionales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Componentes del PIB: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lvl="1" algn="just"/>
            <a:r>
              <a:rPr lang="es-CL" b="1" u="sng" dirty="0"/>
              <a:t>Consumo</a:t>
            </a:r>
            <a:r>
              <a:rPr lang="es-CL" dirty="0"/>
              <a:t>: “</a:t>
            </a:r>
            <a:r>
              <a:rPr lang="es-CL" i="1" dirty="0"/>
              <a:t>gasto de los hogares en bienes y servicios, con la excepción de las compras en nueva vivienda.”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24</a:t>
            </a:fld>
            <a:endParaRPr lang="es-CL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5024431" y="2501896"/>
          <a:ext cx="24431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18671" imgH="177723" progId="Equation.3">
                  <p:embed/>
                </p:oleObj>
              </mc:Choice>
              <mc:Fallback>
                <p:oleObj name="Ecuación" r:id="rId2" imgW="1218671" imgH="177723" progId="Equation.3">
                  <p:embed/>
                  <p:pic>
                    <p:nvPicPr>
                      <p:cNvPr id="10" name="9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1" y="2501896"/>
                        <a:ext cx="244316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PIB e Identidad de Cuentas Nacionales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Componentes del PIB:</a:t>
            </a:r>
          </a:p>
          <a:p>
            <a:pPr algn="just"/>
            <a:endParaRPr lang="es-CL" dirty="0"/>
          </a:p>
          <a:p>
            <a:pPr lvl="1" algn="just"/>
            <a:endParaRPr lang="es-CL" b="1" u="sng" dirty="0"/>
          </a:p>
          <a:p>
            <a:pPr lvl="1" algn="just"/>
            <a:r>
              <a:rPr lang="es-CL" b="1" u="sng" dirty="0"/>
              <a:t>Inversión</a:t>
            </a:r>
            <a:r>
              <a:rPr lang="es-CL" b="1" dirty="0"/>
              <a:t>: </a:t>
            </a:r>
            <a:r>
              <a:rPr lang="es-CL" dirty="0"/>
              <a:t>“</a:t>
            </a:r>
            <a:r>
              <a:rPr lang="es-CL" i="1" dirty="0"/>
              <a:t>gasto en equipo de capital, existencias y estructuras, incluidas las compras de nueva vivienda por parte de los hogares.”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25</a:t>
            </a:fld>
            <a:endParaRPr lang="es-CL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024438" y="2501900"/>
          <a:ext cx="24431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18671" imgH="177723" progId="Equation.3">
                  <p:embed/>
                </p:oleObj>
              </mc:Choice>
              <mc:Fallback>
                <p:oleObj name="Ecuación" r:id="rId2" imgW="1218671" imgH="177723" progId="Equation.3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2501900"/>
                        <a:ext cx="24431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PIB e Identidad de Cuentas Nacionales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Componentes del PIB</a:t>
            </a:r>
          </a:p>
          <a:p>
            <a:pPr algn="just"/>
            <a:endParaRPr lang="es-CL" dirty="0"/>
          </a:p>
          <a:p>
            <a:pPr lvl="1"/>
            <a:endParaRPr lang="es-CL" b="1" u="sng" dirty="0"/>
          </a:p>
          <a:p>
            <a:pPr lvl="1" algn="just"/>
            <a:r>
              <a:rPr lang="es-CL" b="1" u="sng" dirty="0"/>
              <a:t>Gasto de Gobierno</a:t>
            </a:r>
            <a:r>
              <a:rPr lang="es-CL" b="1" dirty="0"/>
              <a:t>: </a:t>
            </a:r>
            <a:r>
              <a:rPr lang="es-CL" dirty="0"/>
              <a:t>“</a:t>
            </a:r>
            <a:r>
              <a:rPr lang="es-CL" i="1" dirty="0"/>
              <a:t>gasto en la administración central y de las regionales y locales en bienes y servicios.”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26</a:t>
            </a:fld>
            <a:endParaRPr lang="es-CL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024438" y="2501900"/>
          <a:ext cx="24431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18671" imgH="177723" progId="Equation.3">
                  <p:embed/>
                </p:oleObj>
              </mc:Choice>
              <mc:Fallback>
                <p:oleObj name="Ecuación" r:id="rId2" imgW="1218671" imgH="177723" progId="Equation.3">
                  <p:embed/>
                  <p:pic>
                    <p:nvPicPr>
                      <p:cNvPr id="296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2501900"/>
                        <a:ext cx="24431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PIB e Identidad de Cuentas Nacionales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Componentes del PIB</a:t>
            </a:r>
          </a:p>
          <a:p>
            <a:pPr algn="just"/>
            <a:endParaRPr lang="es-CL" dirty="0"/>
          </a:p>
          <a:p>
            <a:pPr lvl="1"/>
            <a:endParaRPr lang="es-CL" b="1" u="sng" dirty="0"/>
          </a:p>
          <a:p>
            <a:pPr lvl="1" algn="just"/>
            <a:r>
              <a:rPr lang="es-CL" b="1" u="sng" dirty="0"/>
              <a:t>Exportaciones Netas</a:t>
            </a:r>
            <a:r>
              <a:rPr lang="es-CL" b="1" dirty="0"/>
              <a:t>: </a:t>
            </a:r>
            <a:r>
              <a:rPr lang="es-CL" dirty="0"/>
              <a:t>“</a:t>
            </a:r>
            <a:r>
              <a:rPr lang="es-CL" i="1" dirty="0"/>
              <a:t>gasto de los extranjeros en bienes producidos en el interior (exportaciones) menos gasto de los residentes interiores en bienes extranjeros (importaciones).”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27</a:t>
            </a:fld>
            <a:endParaRPr lang="es-CL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024438" y="2501900"/>
          <a:ext cx="24431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18671" imgH="177723" progId="Equation.3">
                  <p:embed/>
                </p:oleObj>
              </mc:Choice>
              <mc:Fallback>
                <p:oleObj name="Ecuación" r:id="rId2" imgW="1218671" imgH="177723" progId="Equation.3">
                  <p:embed/>
                  <p:pic>
                    <p:nvPicPr>
                      <p:cNvPr id="30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2501900"/>
                        <a:ext cx="24431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CL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En primer lugar, la Macroeconomía es una división de la Economía, por lo tanto, busca resolver el problema de la escasez.</a:t>
            </a:r>
          </a:p>
          <a:p>
            <a:r>
              <a:rPr lang="es-CL" sz="2200">
                <a:solidFill>
                  <a:schemeClr val="bg1"/>
                </a:solidFill>
              </a:rPr>
              <a:t>Obviamente enfocándose en los conceptos “macro” de la Economía.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CL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En primer lugar, tenemos que destacar que el estudio de </a:t>
            </a:r>
            <a:r>
              <a:rPr lang="es-CL" sz="2200" b="1" u="sng">
                <a:solidFill>
                  <a:schemeClr val="bg1"/>
                </a:solidFill>
              </a:rPr>
              <a:t>TODAS</a:t>
            </a:r>
            <a:r>
              <a:rPr lang="es-CL" sz="2200">
                <a:solidFill>
                  <a:schemeClr val="bg1"/>
                </a:solidFill>
              </a:rPr>
              <a:t> las personas y firmas en una economía particular, también es parte de la Microeconomía, por ejemplo la demanda del mercado, la oferta del mercado, etc..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CL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La Macroeconomía, se ocupa de estudiar los </a:t>
            </a:r>
            <a:r>
              <a:rPr lang="es-CL" sz="2200" b="1">
                <a:solidFill>
                  <a:schemeClr val="bg1"/>
                </a:solidFill>
              </a:rPr>
              <a:t>agregados macroeconómicos</a:t>
            </a:r>
            <a:r>
              <a:rPr lang="es-CL" sz="2200">
                <a:solidFill>
                  <a:schemeClr val="bg1"/>
                </a:solidFill>
              </a:rPr>
              <a:t>, es decir, que afectan al conjunto de TODA la economía, en lugar de un mercado en particular.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CL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Aquí algunos ejemplos de variables que afectarán al conjunto de la economía: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Inflación.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Desempleo.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Crecimiento Económico.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Modelo del Diagrama de Flujo Circular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Es un “modelo visual de la economía que muestra como fluyen el dinero por los mercados entre los hogares y las empresas.”</a:t>
            </a:r>
          </a:p>
          <a:p>
            <a:r>
              <a:rPr lang="es-CL" sz="2100">
                <a:solidFill>
                  <a:schemeClr val="bg1"/>
                </a:solidFill>
              </a:rPr>
              <a:t>El modelo en su forma sencilla, intenta mostrarnos como interactúan dos grupos, hogares y empresas a través de los dos mercados que los relacionan, mercado de bienes y servicios, y el mercado de factores.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Modelo del Diagrama de Flujo Circular</a:t>
            </a:r>
          </a:p>
        </p:txBody>
      </p:sp>
      <p:sp>
        <p:nvSpPr>
          <p:cNvPr id="34" name="3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14" name="13 Forma libre"/>
          <p:cNvSpPr/>
          <p:nvPr/>
        </p:nvSpPr>
        <p:spPr>
          <a:xfrm>
            <a:off x="7596199" y="1924334"/>
            <a:ext cx="2075515" cy="1146412"/>
          </a:xfrm>
          <a:custGeom>
            <a:avLst/>
            <a:gdLst>
              <a:gd name="connsiteX0" fmla="*/ 1978925 w 1978925"/>
              <a:gd name="connsiteY0" fmla="*/ 1146412 h 1146412"/>
              <a:gd name="connsiteX1" fmla="*/ 1978925 w 1978925"/>
              <a:gd name="connsiteY1" fmla="*/ 0 h 1146412"/>
              <a:gd name="connsiteX2" fmla="*/ 0 w 1978925"/>
              <a:gd name="connsiteY2" fmla="*/ 0 h 1146412"/>
              <a:gd name="connsiteX3" fmla="*/ 0 w 1978925"/>
              <a:gd name="connsiteY3" fmla="*/ 0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925" h="1146412">
                <a:moveTo>
                  <a:pt x="1978925" y="1146412"/>
                </a:moveTo>
                <a:lnTo>
                  <a:pt x="19789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Forma libre"/>
          <p:cNvSpPr/>
          <p:nvPr/>
        </p:nvSpPr>
        <p:spPr>
          <a:xfrm rot="5400000">
            <a:off x="7965760" y="4059572"/>
            <a:ext cx="1193106" cy="2217982"/>
          </a:xfrm>
          <a:custGeom>
            <a:avLst/>
            <a:gdLst>
              <a:gd name="connsiteX0" fmla="*/ 1978925 w 1978925"/>
              <a:gd name="connsiteY0" fmla="*/ 1146412 h 1146412"/>
              <a:gd name="connsiteX1" fmla="*/ 1978925 w 1978925"/>
              <a:gd name="connsiteY1" fmla="*/ 0 h 1146412"/>
              <a:gd name="connsiteX2" fmla="*/ 0 w 1978925"/>
              <a:gd name="connsiteY2" fmla="*/ 0 h 1146412"/>
              <a:gd name="connsiteX3" fmla="*/ 0 w 1978925"/>
              <a:gd name="connsiteY3" fmla="*/ 0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925" h="1146412">
                <a:moveTo>
                  <a:pt x="1978925" y="1146412"/>
                </a:moveTo>
                <a:lnTo>
                  <a:pt x="19789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Forma libre"/>
          <p:cNvSpPr/>
          <p:nvPr/>
        </p:nvSpPr>
        <p:spPr>
          <a:xfrm rot="10800000">
            <a:off x="2595538" y="4500570"/>
            <a:ext cx="2143140" cy="1289288"/>
          </a:xfrm>
          <a:custGeom>
            <a:avLst/>
            <a:gdLst>
              <a:gd name="connsiteX0" fmla="*/ 1978925 w 1978925"/>
              <a:gd name="connsiteY0" fmla="*/ 1146412 h 1146412"/>
              <a:gd name="connsiteX1" fmla="*/ 1978925 w 1978925"/>
              <a:gd name="connsiteY1" fmla="*/ 0 h 1146412"/>
              <a:gd name="connsiteX2" fmla="*/ 0 w 1978925"/>
              <a:gd name="connsiteY2" fmla="*/ 0 h 1146412"/>
              <a:gd name="connsiteX3" fmla="*/ 0 w 1978925"/>
              <a:gd name="connsiteY3" fmla="*/ 0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925" h="1146412">
                <a:moveTo>
                  <a:pt x="1978925" y="1146412"/>
                </a:moveTo>
                <a:lnTo>
                  <a:pt x="19789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Forma libre"/>
          <p:cNvSpPr/>
          <p:nvPr/>
        </p:nvSpPr>
        <p:spPr>
          <a:xfrm rot="16200000">
            <a:off x="3284869" y="1189373"/>
            <a:ext cx="1193106" cy="2571768"/>
          </a:xfrm>
          <a:custGeom>
            <a:avLst/>
            <a:gdLst>
              <a:gd name="connsiteX0" fmla="*/ 1978925 w 1978925"/>
              <a:gd name="connsiteY0" fmla="*/ 1146412 h 1146412"/>
              <a:gd name="connsiteX1" fmla="*/ 1978925 w 1978925"/>
              <a:gd name="connsiteY1" fmla="*/ 0 h 1146412"/>
              <a:gd name="connsiteX2" fmla="*/ 0 w 1978925"/>
              <a:gd name="connsiteY2" fmla="*/ 0 h 1146412"/>
              <a:gd name="connsiteX3" fmla="*/ 0 w 1978925"/>
              <a:gd name="connsiteY3" fmla="*/ 0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925" h="1146412">
                <a:moveTo>
                  <a:pt x="1978925" y="1146412"/>
                </a:moveTo>
                <a:lnTo>
                  <a:pt x="19789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orma libre"/>
          <p:cNvSpPr/>
          <p:nvPr/>
        </p:nvSpPr>
        <p:spPr>
          <a:xfrm>
            <a:off x="7953389" y="4339989"/>
            <a:ext cx="1295245" cy="1091821"/>
          </a:xfrm>
          <a:custGeom>
            <a:avLst/>
            <a:gdLst>
              <a:gd name="connsiteX0" fmla="*/ 1228299 w 1228299"/>
              <a:gd name="connsiteY0" fmla="*/ 0 h 1091821"/>
              <a:gd name="connsiteX1" fmla="*/ 1214651 w 1228299"/>
              <a:gd name="connsiteY1" fmla="*/ 1091821 h 1091821"/>
              <a:gd name="connsiteX2" fmla="*/ 0 w 1228299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299" h="1091821">
                <a:moveTo>
                  <a:pt x="1228299" y="0"/>
                </a:moveTo>
                <a:lnTo>
                  <a:pt x="1214651" y="1091821"/>
                </a:lnTo>
                <a:lnTo>
                  <a:pt x="0" y="1091821"/>
                </a:lnTo>
              </a:path>
            </a:pathLst>
          </a:custGeom>
          <a:ln w="508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Forma libre"/>
          <p:cNvSpPr/>
          <p:nvPr/>
        </p:nvSpPr>
        <p:spPr>
          <a:xfrm rot="5400000">
            <a:off x="3376675" y="4219499"/>
            <a:ext cx="866617" cy="1571637"/>
          </a:xfrm>
          <a:custGeom>
            <a:avLst/>
            <a:gdLst>
              <a:gd name="connsiteX0" fmla="*/ 1228299 w 1228299"/>
              <a:gd name="connsiteY0" fmla="*/ 0 h 1091821"/>
              <a:gd name="connsiteX1" fmla="*/ 1214651 w 1228299"/>
              <a:gd name="connsiteY1" fmla="*/ 1091821 h 1091821"/>
              <a:gd name="connsiteX2" fmla="*/ 0 w 1228299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299" h="1091821">
                <a:moveTo>
                  <a:pt x="1228299" y="0"/>
                </a:moveTo>
                <a:lnTo>
                  <a:pt x="1214651" y="1091821"/>
                </a:lnTo>
                <a:lnTo>
                  <a:pt x="0" y="1091821"/>
                </a:lnTo>
              </a:path>
            </a:pathLst>
          </a:custGeom>
          <a:ln w="508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Forma libre"/>
          <p:cNvSpPr/>
          <p:nvPr/>
        </p:nvSpPr>
        <p:spPr>
          <a:xfrm rot="10800000">
            <a:off x="3024165" y="2214554"/>
            <a:ext cx="1357322" cy="1091821"/>
          </a:xfrm>
          <a:custGeom>
            <a:avLst/>
            <a:gdLst>
              <a:gd name="connsiteX0" fmla="*/ 1228299 w 1228299"/>
              <a:gd name="connsiteY0" fmla="*/ 0 h 1091821"/>
              <a:gd name="connsiteX1" fmla="*/ 1214651 w 1228299"/>
              <a:gd name="connsiteY1" fmla="*/ 1091821 h 1091821"/>
              <a:gd name="connsiteX2" fmla="*/ 0 w 1228299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299" h="1091821">
                <a:moveTo>
                  <a:pt x="1228299" y="0"/>
                </a:moveTo>
                <a:lnTo>
                  <a:pt x="1214651" y="1091821"/>
                </a:lnTo>
                <a:lnTo>
                  <a:pt x="0" y="1091821"/>
                </a:lnTo>
              </a:path>
            </a:pathLst>
          </a:custGeom>
          <a:ln w="508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orma libre"/>
          <p:cNvSpPr/>
          <p:nvPr/>
        </p:nvSpPr>
        <p:spPr>
          <a:xfrm rot="16200000">
            <a:off x="8060545" y="1893083"/>
            <a:ext cx="857256" cy="1500198"/>
          </a:xfrm>
          <a:custGeom>
            <a:avLst/>
            <a:gdLst>
              <a:gd name="connsiteX0" fmla="*/ 1228299 w 1228299"/>
              <a:gd name="connsiteY0" fmla="*/ 0 h 1091821"/>
              <a:gd name="connsiteX1" fmla="*/ 1214651 w 1228299"/>
              <a:gd name="connsiteY1" fmla="*/ 1091821 h 1091821"/>
              <a:gd name="connsiteX2" fmla="*/ 0 w 1228299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299" h="1091821">
                <a:moveTo>
                  <a:pt x="1228299" y="0"/>
                </a:moveTo>
                <a:lnTo>
                  <a:pt x="1214651" y="1091821"/>
                </a:lnTo>
                <a:lnTo>
                  <a:pt x="0" y="1091821"/>
                </a:lnTo>
              </a:path>
            </a:pathLst>
          </a:custGeom>
          <a:ln w="508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4381488" y="1643050"/>
            <a:ext cx="357190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MERCADO DE BIENES Y SERVICIOS</a:t>
            </a:r>
          </a:p>
          <a:p>
            <a:pPr algn="ctr"/>
            <a:r>
              <a:rPr lang="es-CL" dirty="0"/>
              <a:t>Las empresas venden</a:t>
            </a:r>
          </a:p>
          <a:p>
            <a:pPr algn="ctr"/>
            <a:r>
              <a:rPr lang="es-CL" dirty="0"/>
              <a:t>Los hogares compran</a:t>
            </a:r>
          </a:p>
        </p:txBody>
      </p:sp>
      <p:sp>
        <p:nvSpPr>
          <p:cNvPr id="6" name="5 Elipse"/>
          <p:cNvSpPr/>
          <p:nvPr/>
        </p:nvSpPr>
        <p:spPr>
          <a:xfrm>
            <a:off x="4381488" y="4572008"/>
            <a:ext cx="357190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MERCADO DE FACTORES DE PRODUCCIÓN</a:t>
            </a:r>
          </a:p>
          <a:p>
            <a:pPr algn="ctr"/>
            <a:r>
              <a:rPr lang="es-CL" dirty="0"/>
              <a:t>Los hogares venden</a:t>
            </a:r>
          </a:p>
          <a:p>
            <a:pPr algn="ctr"/>
            <a:r>
              <a:rPr lang="es-CL" dirty="0"/>
              <a:t>Las empresas compran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24034" y="3071810"/>
            <a:ext cx="2428892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EMPRESAS</a:t>
            </a:r>
            <a:endParaRPr lang="es-CL" dirty="0"/>
          </a:p>
          <a:p>
            <a:pPr algn="just">
              <a:buFont typeface="Arial" pitchFamily="34" charset="0"/>
              <a:buChar char="•"/>
            </a:pPr>
            <a:r>
              <a:rPr lang="es-CL" dirty="0"/>
              <a:t> Producen y venden bienes y servicios</a:t>
            </a:r>
          </a:p>
          <a:p>
            <a:pPr algn="just">
              <a:buFont typeface="Arial" pitchFamily="34" charset="0"/>
              <a:buChar char="•"/>
            </a:pPr>
            <a:r>
              <a:rPr lang="es-CL" dirty="0"/>
              <a:t> Contratan y utilizan factores de producción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810512" y="3071810"/>
            <a:ext cx="2428892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HOGARES</a:t>
            </a:r>
            <a:endParaRPr lang="es-CL" dirty="0"/>
          </a:p>
          <a:p>
            <a:pPr algn="just">
              <a:buFont typeface="Arial" pitchFamily="34" charset="0"/>
              <a:buChar char="•"/>
            </a:pPr>
            <a:r>
              <a:rPr lang="es-CL" dirty="0"/>
              <a:t> Compran y consumen bienes y servicios</a:t>
            </a:r>
          </a:p>
          <a:p>
            <a:pPr algn="just">
              <a:buFont typeface="Arial" pitchFamily="34" charset="0"/>
              <a:buChar char="•"/>
            </a:pPr>
            <a:r>
              <a:rPr lang="es-CL" dirty="0"/>
              <a:t> Poseen y venden factores de producción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881818" y="6429396"/>
            <a:ext cx="37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* </a:t>
            </a:r>
            <a:r>
              <a:rPr lang="es-CL" dirty="0" err="1"/>
              <a:t>Mankiw</a:t>
            </a:r>
            <a:r>
              <a:rPr lang="es-CL" dirty="0"/>
              <a:t>, Economía. Capítulo 2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952860" y="64886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Flujo de dólares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952892" y="621508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Flujo de bienes y servicios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8239140" y="4786323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Tierra, trabajo y capital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8596330" y="5866646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Renta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166910" y="5866646"/>
            <a:ext cx="228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Salarios, alquileres y beneficios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095604" y="489616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Factores de producción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3024166" y="1571613"/>
            <a:ext cx="228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Ingresos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8239140" y="1571613"/>
            <a:ext cx="99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Gastos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8096264" y="2214555"/>
            <a:ext cx="106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Bienes y servicios comprados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3176566" y="2214555"/>
            <a:ext cx="106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Bienes y servicios vendidos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524232" y="6668626"/>
            <a:ext cx="428628" cy="158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3524232" y="6402892"/>
            <a:ext cx="428628" cy="1588"/>
          </a:xfrm>
          <a:prstGeom prst="straightConnector1">
            <a:avLst/>
          </a:prstGeom>
          <a:ln w="508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CL" dirty="0"/>
              <a:t>Modelo del Diagrama de Flujo Circular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CL" sz="2100">
                <a:solidFill>
                  <a:schemeClr val="bg1"/>
                </a:solidFill>
              </a:rPr>
              <a:t>Es decir, que el ingreso de un país, que se intenta medir a través del </a:t>
            </a:r>
            <a:r>
              <a:rPr lang="es-CL" sz="2100" b="1">
                <a:solidFill>
                  <a:schemeClr val="bg1"/>
                </a:solidFill>
              </a:rPr>
              <a:t>producto interno bruto</a:t>
            </a:r>
            <a:r>
              <a:rPr lang="es-CL" sz="2100">
                <a:solidFill>
                  <a:schemeClr val="bg1"/>
                </a:solidFill>
              </a:rPr>
              <a:t> (PIB), de una u otra forma es la que el país gasta.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Así, tenemos que cada peso que reciben los hogares por parte de las empresas (por el trabajo realizado, o por el pago de sus factores) es entregado a las empresas a cambio de bienes o servicios.</a:t>
            </a:r>
          </a:p>
          <a:p>
            <a:pPr lvl="1"/>
            <a:r>
              <a:rPr lang="es-CL" sz="2100">
                <a:solidFill>
                  <a:schemeClr val="bg1"/>
                </a:solidFill>
              </a:rPr>
              <a:t>Lo que implica que el ingreso es igual al gasto.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1218</Words>
  <Application>Microsoft Office PowerPoint</Application>
  <PresentationFormat>Panorámica</PresentationFormat>
  <Paragraphs>190</Paragraphs>
  <Slides>27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Tema de Office</vt:lpstr>
      <vt:lpstr>Ecuación</vt:lpstr>
      <vt:lpstr>ECONOMÍA Clase 14: Agregados Macroeconómicos</vt:lpstr>
      <vt:lpstr>Introducción</vt:lpstr>
      <vt:lpstr>Introducción</vt:lpstr>
      <vt:lpstr>Introducción</vt:lpstr>
      <vt:lpstr>Introducción</vt:lpstr>
      <vt:lpstr>Introducción</vt:lpstr>
      <vt:lpstr>Modelo del Diagrama de Flujo Circular</vt:lpstr>
      <vt:lpstr>Modelo del Diagrama de Flujo Circular</vt:lpstr>
      <vt:lpstr>Modelo del Diagrama de Flujo Circular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Producto Interno Bruto</vt:lpstr>
      <vt:lpstr>PIB e Identidad de Cuentas Nacionales</vt:lpstr>
      <vt:lpstr>PIB e Identidad de Cuentas Nacionales</vt:lpstr>
      <vt:lpstr>PIB e Identidad de Cuentas Nacionales</vt:lpstr>
      <vt:lpstr>PIB e Identidad de Cuentas Nacionales</vt:lpstr>
      <vt:lpstr>PIB e Identidad de Cuentas Nacionales</vt:lpstr>
      <vt:lpstr>PIB e Identidad de Cuentas Nacionales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14: Agregados Macroeconómicos</dc:title>
  <dc:creator>Christian Belmar Belmar Castro</dc:creator>
  <cp:lastModifiedBy>Matias Eduardo Philipp Fontecilla</cp:lastModifiedBy>
  <cp:revision>3</cp:revision>
  <dcterms:created xsi:type="dcterms:W3CDTF">2020-11-24T01:56:00Z</dcterms:created>
  <dcterms:modified xsi:type="dcterms:W3CDTF">2021-08-02T11:04:19Z</dcterms:modified>
</cp:coreProperties>
</file>