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497" r:id="rId2"/>
    <p:sldId id="305" r:id="rId3"/>
    <p:sldId id="334" r:id="rId4"/>
    <p:sldId id="306" r:id="rId5"/>
    <p:sldId id="335" r:id="rId6"/>
    <p:sldId id="307" r:id="rId7"/>
    <p:sldId id="308" r:id="rId8"/>
    <p:sldId id="337" r:id="rId9"/>
    <p:sldId id="338" r:id="rId10"/>
    <p:sldId id="309" r:id="rId11"/>
    <p:sldId id="311" r:id="rId12"/>
    <p:sldId id="313" r:id="rId13"/>
    <p:sldId id="314" r:id="rId14"/>
    <p:sldId id="315" r:id="rId15"/>
    <p:sldId id="316" r:id="rId16"/>
    <p:sldId id="317" r:id="rId17"/>
    <p:sldId id="341" r:id="rId18"/>
    <p:sldId id="342" r:id="rId19"/>
    <p:sldId id="343" r:id="rId20"/>
    <p:sldId id="344" r:id="rId21"/>
    <p:sldId id="345" r:id="rId22"/>
    <p:sldId id="346" r:id="rId23"/>
    <p:sldId id="319" r:id="rId24"/>
    <p:sldId id="347" r:id="rId25"/>
    <p:sldId id="321" r:id="rId26"/>
    <p:sldId id="348" r:id="rId27"/>
    <p:sldId id="322" r:id="rId28"/>
    <p:sldId id="323" r:id="rId29"/>
    <p:sldId id="333" r:id="rId3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39"/>
    <a:srgbClr val="007434"/>
    <a:srgbClr val="0033CC"/>
    <a:srgbClr val="002392"/>
    <a:srgbClr val="EE0000"/>
    <a:srgbClr val="DE0000"/>
    <a:srgbClr val="D20000"/>
    <a:srgbClr val="C400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9" autoAdjust="0"/>
    <p:restoredTop sz="94660"/>
  </p:normalViewPr>
  <p:slideViewPr>
    <p:cSldViewPr>
      <p:cViewPr varScale="1">
        <p:scale>
          <a:sx n="62" d="100"/>
          <a:sy n="62" d="100"/>
        </p:scale>
        <p:origin x="141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6A7AD-A03D-4316-8D35-918F3AF1E310}" type="datetimeFigureOut">
              <a:rPr lang="es-CL" smtClean="0"/>
              <a:pPr/>
              <a:t>29-09-2021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32BEE-C03F-4654-B050-88160DEC5FE4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2992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1FAC-9B4F-4F6B-8FEA-5A38ACE8DD7E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77966-B88A-44F2-8E27-062A03FB6478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5F991-AF0B-4C6F-A9E4-4E03C6F53D40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6309E-B73B-4695-8529-5988297D9DD9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F0DB3-FC76-4234-80F3-3E6EB34A89B9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BA981-BEE4-4389-9329-389BD784C201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44DC-04CA-406A-9903-30D8B28B4402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67A21-5285-4F86-98BF-63FECE264099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B38C71-DE2D-45CB-B6ED-E35EDC58E59F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AE4DB-DB8B-4101-8841-F0C14AAB23E9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0C2F-4A02-49DC-9ABB-C5BFD1AA0A7B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D5367-E415-4355-995D-041F86FDFB82}" type="datetime1">
              <a:rPr lang="es-CL" smtClean="0"/>
              <a:pPr/>
              <a:t>29-09-2021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F13BF-99AF-4603-AF85-A71E03691828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456" y="2319015"/>
            <a:ext cx="9144456" cy="1470025"/>
          </a:xfrm>
        </p:spPr>
        <p:txBody>
          <a:bodyPr>
            <a:normAutofit/>
          </a:bodyPr>
          <a:lstStyle/>
          <a:p>
            <a:r>
              <a:rPr lang="es-CL" sz="3800" b="1" dirty="0"/>
              <a:t>ECONOMÍA</a:t>
            </a:r>
            <a:r>
              <a:rPr lang="es-CL" sz="3800" dirty="0"/>
              <a:t>: Módulo de Macroeconomía</a:t>
            </a:r>
            <a:endParaRPr lang="es-CL" sz="3800" i="1" dirty="0"/>
          </a:p>
        </p:txBody>
      </p:sp>
      <p:pic>
        <p:nvPicPr>
          <p:cNvPr id="10" name="9 Imagen" descr="uchi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234381"/>
            <a:ext cx="2689972" cy="1714488"/>
          </a:xfrm>
          <a:prstGeom prst="rect">
            <a:avLst/>
          </a:prstGeom>
        </p:spPr>
      </p:pic>
      <p:sp>
        <p:nvSpPr>
          <p:cNvPr id="7" name="2 Subtítulo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977612"/>
          </a:xfrm>
        </p:spPr>
        <p:txBody>
          <a:bodyPr>
            <a:noAutofit/>
          </a:bodyPr>
          <a:lstStyle/>
          <a:p>
            <a:r>
              <a:rPr lang="es-CL" sz="2400" b="1" dirty="0"/>
              <a:t>Profesores</a:t>
            </a:r>
            <a:r>
              <a:rPr lang="es-CL" sz="2400" dirty="0"/>
              <a:t>:</a:t>
            </a:r>
          </a:p>
          <a:p>
            <a:r>
              <a:rPr lang="es-CL" sz="2400" dirty="0"/>
              <a:t>Christian Belmar©, Manuel Aguilar, Natalia Bernal, José Cárdenas, Javier Díaz; Francisco Javier Leiva, Boris Pastén e Ignacio Silva</a:t>
            </a:r>
          </a:p>
        </p:txBody>
      </p:sp>
      <p:sp>
        <p:nvSpPr>
          <p:cNvPr id="8" name="2 Subtítulo"/>
          <p:cNvSpPr txBox="1">
            <a:spLocks/>
          </p:cNvSpPr>
          <p:nvPr/>
        </p:nvSpPr>
        <p:spPr>
          <a:xfrm>
            <a:off x="-456" y="1947654"/>
            <a:ext cx="9144455" cy="694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L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Book Antiqua" panose="02040602050305030304" pitchFamily="18" charset="0"/>
              </a:rPr>
              <a:t>Programa Académico de Bachillerato</a:t>
            </a:r>
          </a:p>
        </p:txBody>
      </p:sp>
      <p:sp>
        <p:nvSpPr>
          <p:cNvPr id="9" name="1 Título">
            <a:extLst>
              <a:ext uri="{FF2B5EF4-FFF2-40B4-BE49-F238E27FC236}">
                <a16:creationId xmlns:a16="http://schemas.microsoft.com/office/drawing/2014/main" id="{AB316F0A-E6E1-4E45-9E2B-BE96416DC4FA}"/>
              </a:ext>
            </a:extLst>
          </p:cNvPr>
          <p:cNvSpPr txBox="1">
            <a:spLocks/>
          </p:cNvSpPr>
          <p:nvPr/>
        </p:nvSpPr>
        <p:spPr>
          <a:xfrm>
            <a:off x="0" y="3501008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dirty="0"/>
              <a:t>“</a:t>
            </a:r>
            <a:r>
              <a:rPr lang="es-CL" i="1" dirty="0"/>
              <a:t>Medición del ingreso de una nación</a:t>
            </a:r>
            <a:r>
              <a:rPr lang="es-CL" dirty="0"/>
              <a:t>”</a:t>
            </a:r>
            <a:endParaRPr lang="es-CL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Modelo del Diagrama de Flujo Circular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dirty="0"/>
              <a:t>Es decir, que el ingreso de un país, que se intenta medir a través del </a:t>
            </a:r>
            <a:r>
              <a:rPr lang="es-CL" b="1" dirty="0"/>
              <a:t>producto interno bruto</a:t>
            </a:r>
            <a:r>
              <a:rPr lang="es-CL" dirty="0"/>
              <a:t> (PIB), de una u otra forma es la que el país gasta.</a:t>
            </a:r>
          </a:p>
          <a:p>
            <a:pPr lvl="1" algn="just"/>
            <a:r>
              <a:rPr lang="es-CL" dirty="0"/>
              <a:t>Así, tenemos que cada peso que reciben los hogares por parte de las empresas (por el trabajo realizado, o por el pago de sus factores) es entregado a las empresas a cambio de bienes o servicios.</a:t>
            </a:r>
          </a:p>
          <a:p>
            <a:pPr lvl="1" algn="just"/>
            <a:r>
              <a:rPr lang="es-CL" dirty="0"/>
              <a:t>Lo que implica que el ingreso es igual al gasto.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10</a:t>
            </a:fld>
            <a:endParaRPr lang="es-C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El PIB es el ingreso de un país, y éste es definido de la siguiente forma:</a:t>
            </a:r>
          </a:p>
          <a:p>
            <a:pPr lvl="1" algn="just"/>
            <a:r>
              <a:rPr lang="es-CL" b="1" dirty="0"/>
              <a:t>PIB</a:t>
            </a:r>
            <a:r>
              <a:rPr lang="es-CL" dirty="0"/>
              <a:t>: “</a:t>
            </a:r>
            <a:r>
              <a:rPr lang="es-CL" i="1" dirty="0"/>
              <a:t>valor de mercado de todos los bienes y servicios finales producidos en un país durante un determinado periodo de tiempo.”</a:t>
            </a:r>
          </a:p>
          <a:p>
            <a:pPr lvl="1" algn="just"/>
            <a:endParaRPr lang="es-CL" i="1" dirty="0"/>
          </a:p>
          <a:p>
            <a:pPr lvl="1" algn="just"/>
            <a:r>
              <a:rPr lang="es-CL" dirty="0"/>
              <a:t>Analicemos esta definición parte por parte…</a:t>
            </a:r>
          </a:p>
          <a:p>
            <a:pPr lvl="1" algn="just"/>
            <a:endParaRPr lang="es-CL" dirty="0"/>
          </a:p>
          <a:p>
            <a:pPr algn="just"/>
            <a:endParaRPr lang="es-CL" dirty="0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11</a:t>
            </a:fld>
            <a:endParaRPr lang="es-CL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u="sng" dirty="0"/>
              <a:t>Valor de Mercado</a:t>
            </a:r>
            <a:r>
              <a:rPr lang="es-CL" dirty="0"/>
              <a:t>: se refiere a cuanto vale (precios) cada unidad de dicho bien.</a:t>
            </a:r>
          </a:p>
          <a:p>
            <a:pPr algn="just"/>
            <a:endParaRPr lang="es-CL" dirty="0"/>
          </a:p>
          <a:p>
            <a:pPr algn="just"/>
            <a:r>
              <a:rPr lang="es-CL" u="sng" dirty="0"/>
              <a:t>Bienes y Servicios</a:t>
            </a:r>
            <a:r>
              <a:rPr lang="es-CL" dirty="0"/>
              <a:t>: Es decir, deben ser contabilizado lo tangible como lo intangible.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12</a:t>
            </a:fld>
            <a:endParaRPr lang="es-C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u="sng" dirty="0"/>
              <a:t>Finales</a:t>
            </a:r>
            <a:r>
              <a:rPr lang="es-CL" dirty="0"/>
              <a:t>: para evitar la doble contabilización, solo se consideran los bienes finales. Por ejemplo: la “harina” que uno compra en el supermercado es un bien final. Pero la “harina” comprada por una panadería es un insumo, y por ende no un bien final.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u="sng" dirty="0"/>
              <a:t>Producidos</a:t>
            </a:r>
            <a:r>
              <a:rPr lang="es-CL" dirty="0"/>
              <a:t>: los bienes y servicios contabilizados deben haber sido producidos (o fabricados) durante el periodo analizado, no se incluyen bienes realizados en otro periodo de tiempo (serán parte del PIB de ese periodo especifico).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14</a:t>
            </a:fld>
            <a:endParaRPr lang="es-C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En la definición, es importante destacar.</a:t>
            </a:r>
          </a:p>
          <a:p>
            <a:pPr lvl="1" algn="just"/>
            <a:r>
              <a:rPr lang="es-CL" u="sng" dirty="0"/>
              <a:t>En un País (o territorio)</a:t>
            </a:r>
            <a:r>
              <a:rPr lang="es-CL" dirty="0"/>
              <a:t>: dentro de los límites del país, independiente de la nacionalidad de quien produce el bien.</a:t>
            </a:r>
          </a:p>
          <a:p>
            <a:pPr lvl="1" algn="just"/>
            <a:endParaRPr lang="es-CL" dirty="0"/>
          </a:p>
          <a:p>
            <a:pPr lvl="1" algn="just"/>
            <a:r>
              <a:rPr lang="es-CL" u="sng" dirty="0"/>
              <a:t>Durante un Determinado Periodo de Tiempo</a:t>
            </a:r>
            <a:r>
              <a:rPr lang="es-CL" dirty="0"/>
              <a:t>: Por ejemplo, durante un año en particular.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 lnSpcReduction="10000"/>
          </a:bodyPr>
          <a:lstStyle/>
          <a:p>
            <a:pPr algn="just"/>
            <a:r>
              <a:rPr lang="es-CL" dirty="0"/>
              <a:t>Tradicionalmente se dice que el PIB puede calcularse de tres formas:</a:t>
            </a:r>
          </a:p>
          <a:p>
            <a:pPr lvl="1" algn="just"/>
            <a:r>
              <a:rPr lang="es-CL" dirty="0"/>
              <a:t>Por definición.</a:t>
            </a:r>
          </a:p>
          <a:p>
            <a:pPr lvl="1" algn="just"/>
            <a:r>
              <a:rPr lang="es-CL" dirty="0"/>
              <a:t>La suma del valor agregado.</a:t>
            </a:r>
          </a:p>
          <a:p>
            <a:pPr lvl="1" algn="just"/>
            <a:r>
              <a:rPr lang="es-CL" dirty="0"/>
              <a:t>La suma de las rentas.</a:t>
            </a:r>
          </a:p>
          <a:p>
            <a:pPr lvl="1" algn="just"/>
            <a:endParaRPr lang="es-CL" dirty="0"/>
          </a:p>
          <a:p>
            <a:pPr algn="just"/>
            <a:r>
              <a:rPr lang="es-CL" dirty="0"/>
              <a:t>Estas 3 formas miden lo mismo, por lo que </a:t>
            </a:r>
            <a:r>
              <a:rPr lang="es-CL" b="1" u="sng" dirty="0">
                <a:solidFill>
                  <a:srgbClr val="0033CC"/>
                </a:solidFill>
              </a:rPr>
              <a:t>SIEMPRE</a:t>
            </a:r>
            <a:r>
              <a:rPr lang="es-CL" dirty="0"/>
              <a:t> darán el mismo resultado… Veamos un ejemplo: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16</a:t>
            </a:fld>
            <a:endParaRPr lang="es-CL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s-CL" dirty="0"/>
              <a:t>Suponga que solo existen 3 empresas en la economía…</a:t>
            </a:r>
          </a:p>
          <a:p>
            <a:pPr lvl="1" algn="just"/>
            <a:r>
              <a:rPr lang="es-CL" dirty="0"/>
              <a:t>Una Empresa Cosechadora de Trigo.</a:t>
            </a:r>
          </a:p>
          <a:p>
            <a:pPr lvl="1" algn="just"/>
            <a:r>
              <a:rPr lang="es-CL" dirty="0"/>
              <a:t>Una Empresa Harinera.</a:t>
            </a:r>
          </a:p>
          <a:p>
            <a:pPr lvl="1" algn="just"/>
            <a:r>
              <a:rPr lang="es-CL" dirty="0"/>
              <a:t>Una Panadería.</a:t>
            </a:r>
          </a:p>
          <a:p>
            <a:pPr algn="just"/>
            <a:endParaRPr lang="es-CL" dirty="0"/>
          </a:p>
          <a:p>
            <a:pPr algn="just"/>
            <a:r>
              <a:rPr lang="es-CL" dirty="0"/>
              <a:t>En esta economía solo se produce 1 único bien final… PAN, el cual utiliza como insumo intermedio la harina, el cual a su vez necesita al trigo como insumo.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17</a:t>
            </a:fld>
            <a:endParaRPr lang="es-C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Considere los siguientes datos…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000100" y="2357430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CL" b="1" dirty="0"/>
                        <a:t>COSECHADORA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Ingresos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Salarios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Arriendos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Beneficios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000628" y="2357430"/>
          <a:ext cx="3000396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CL" b="1" dirty="0"/>
                        <a:t>PANADERÍA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Ingresos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$510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Compras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Salarios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Beneficios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2928926" y="4490108"/>
          <a:ext cx="300039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01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01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s-CL" b="1" dirty="0"/>
                        <a:t>HARINERA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Ingresos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$370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Compras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Salarios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Arriendos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Beneficios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$1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Calcule el PIB:</a:t>
            </a:r>
          </a:p>
          <a:p>
            <a:pPr lvl="1" algn="just"/>
            <a:r>
              <a:rPr lang="es-CL" dirty="0"/>
              <a:t>Como la suma de los bienes finales. (por definición)</a:t>
            </a:r>
          </a:p>
          <a:p>
            <a:pPr lvl="1" algn="just"/>
            <a:r>
              <a:rPr lang="es-CL" dirty="0"/>
              <a:t>Como la suma del valor agregado.</a:t>
            </a:r>
          </a:p>
          <a:p>
            <a:pPr lvl="1" algn="just"/>
            <a:r>
              <a:rPr lang="es-CL" dirty="0"/>
              <a:t>Como la suma de las rentas.</a:t>
            </a:r>
          </a:p>
          <a:p>
            <a:pPr lvl="1" algn="just"/>
            <a:endParaRPr lang="es-CL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19</a:t>
            </a:fld>
            <a:endParaRPr lang="es-C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Dado que la Microeconomía estudia a agentes individuales (personas o firmas), entonces, </a:t>
            </a:r>
            <a:r>
              <a:rPr lang="es-CL" b="1" dirty="0"/>
              <a:t>¿qué es la Macroeconomía?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</a:t>
            </a:fld>
            <a:endParaRPr lang="es-CL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Calcule el PIB:</a:t>
            </a:r>
          </a:p>
          <a:p>
            <a:pPr lvl="1" algn="just"/>
            <a:r>
              <a:rPr lang="es-CL" dirty="0"/>
              <a:t>Como la suma de los bienes finales.</a:t>
            </a:r>
          </a:p>
          <a:p>
            <a:pPr lvl="1" algn="just"/>
            <a:endParaRPr lang="es-CL" dirty="0"/>
          </a:p>
          <a:p>
            <a:pPr lvl="2" algn="just"/>
            <a:r>
              <a:rPr lang="es-CL" dirty="0"/>
              <a:t>PIB = $510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20</a:t>
            </a:fld>
            <a:endParaRPr lang="es-CL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Calcule el PIB:</a:t>
            </a:r>
          </a:p>
          <a:p>
            <a:pPr lvl="1" algn="just"/>
            <a:r>
              <a:rPr lang="es-CL" dirty="0"/>
              <a:t>Como la suma del valor agregado.</a:t>
            </a:r>
          </a:p>
          <a:p>
            <a:pPr lvl="1" algn="just"/>
            <a:endParaRPr lang="es-CL" dirty="0"/>
          </a:p>
          <a:p>
            <a:pPr lvl="2" algn="just"/>
            <a:r>
              <a:rPr lang="es-CL" dirty="0"/>
              <a:t>PIB = [$200] + [$370 – $200] + [$510 – $370]</a:t>
            </a:r>
          </a:p>
          <a:p>
            <a:pPr lvl="2" algn="just"/>
            <a:r>
              <a:rPr lang="es-CL" dirty="0"/>
              <a:t>PIB = $200 + $170 + $140</a:t>
            </a:r>
          </a:p>
          <a:p>
            <a:pPr lvl="2" algn="just"/>
            <a:r>
              <a:rPr lang="es-CL" dirty="0"/>
              <a:t>PIB = $510</a:t>
            </a:r>
          </a:p>
        </p:txBody>
      </p:sp>
      <p:sp>
        <p:nvSpPr>
          <p:cNvPr id="14" name="1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21</a:t>
            </a:fld>
            <a:endParaRPr lang="es-CL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Producto Interno Bruto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Calcule el PIB:</a:t>
            </a:r>
          </a:p>
          <a:p>
            <a:pPr lvl="1" algn="just"/>
            <a:r>
              <a:rPr lang="es-CL" dirty="0"/>
              <a:t>Como la suma de las rentas.</a:t>
            </a:r>
          </a:p>
          <a:p>
            <a:pPr lvl="1" algn="just"/>
            <a:endParaRPr lang="es-CL" dirty="0"/>
          </a:p>
          <a:p>
            <a:pPr lvl="2" algn="just"/>
            <a:r>
              <a:rPr lang="es-CL" dirty="0"/>
              <a:t>PIB = [40 + 40 + 120] + [100 + 69 + 1] + [40 + 100]</a:t>
            </a:r>
          </a:p>
          <a:p>
            <a:pPr lvl="2" algn="just"/>
            <a:r>
              <a:rPr lang="es-CL" dirty="0"/>
              <a:t>PIB = $200 + $170 + $140</a:t>
            </a:r>
          </a:p>
          <a:p>
            <a:pPr lvl="2" algn="just"/>
            <a:r>
              <a:rPr lang="es-CL" dirty="0"/>
              <a:t>PIB = $510</a:t>
            </a:r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22</a:t>
            </a:fld>
            <a:endParaRPr lang="es-CL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El PIB también puede expresarse desde la perspectiva del gasto a través de la siguiente identidad: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23</a:t>
            </a:fld>
            <a:endParaRPr lang="es-CL"/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3500430" y="3357562"/>
          <a:ext cx="244316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5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3357562"/>
                        <a:ext cx="2443163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El PIB también puede expresarse desde la perspectiva del gasto a través de la siguiente identidad: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24</a:t>
            </a:fld>
            <a:endParaRPr lang="es-CL"/>
          </a:p>
        </p:txBody>
      </p:sp>
      <p:graphicFrame>
        <p:nvGraphicFramePr>
          <p:cNvPr id="11" name="10 Objeto"/>
          <p:cNvGraphicFramePr>
            <a:graphicFrameLocks noChangeAspect="1"/>
          </p:cNvGraphicFramePr>
          <p:nvPr/>
        </p:nvGraphicFramePr>
        <p:xfrm>
          <a:off x="3500430" y="3357562"/>
          <a:ext cx="244316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99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3357562"/>
                        <a:ext cx="2443163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11 CuadroTexto"/>
          <p:cNvSpPr txBox="1"/>
          <p:nvPr/>
        </p:nvSpPr>
        <p:spPr>
          <a:xfrm>
            <a:off x="4044224" y="457200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i="1" dirty="0">
                <a:solidFill>
                  <a:srgbClr val="FF0000"/>
                </a:solidFill>
              </a:rPr>
              <a:t>Inversión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5357818" y="4572008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i="1" dirty="0">
                <a:solidFill>
                  <a:srgbClr val="FF0000"/>
                </a:solidFill>
              </a:rPr>
              <a:t>Gasto de Gobierno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6572264" y="4572008"/>
            <a:ext cx="1571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i="1" dirty="0">
                <a:solidFill>
                  <a:srgbClr val="FF0000"/>
                </a:solidFill>
              </a:rPr>
              <a:t>Exportaciones Netas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2928926" y="4572008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i="1" dirty="0">
                <a:solidFill>
                  <a:srgbClr val="FF0000"/>
                </a:solidFill>
              </a:rPr>
              <a:t>Consumo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2071670" y="4572008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b="1" i="1" dirty="0">
                <a:solidFill>
                  <a:srgbClr val="FF0000"/>
                </a:solidFill>
              </a:rPr>
              <a:t>PIB</a:t>
            </a:r>
          </a:p>
        </p:txBody>
      </p:sp>
      <p:cxnSp>
        <p:nvCxnSpPr>
          <p:cNvPr id="17" name="16 Conector recto de flecha"/>
          <p:cNvCxnSpPr>
            <a:endCxn id="16" idx="0"/>
          </p:cNvCxnSpPr>
          <p:nvPr/>
        </p:nvCxnSpPr>
        <p:spPr>
          <a:xfrm rot="10800000" flipV="1">
            <a:off x="2393142" y="3714752"/>
            <a:ext cx="1178727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>
            <a:endCxn id="15" idx="0"/>
          </p:cNvCxnSpPr>
          <p:nvPr/>
        </p:nvCxnSpPr>
        <p:spPr>
          <a:xfrm rot="5400000">
            <a:off x="3375414" y="3804050"/>
            <a:ext cx="857256" cy="6786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>
            <a:endCxn id="12" idx="0"/>
          </p:cNvCxnSpPr>
          <p:nvPr/>
        </p:nvCxnSpPr>
        <p:spPr>
          <a:xfrm rot="16200000" flipH="1">
            <a:off x="4147378" y="4139377"/>
            <a:ext cx="857254" cy="80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>
            <a:endCxn id="13" idx="0"/>
          </p:cNvCxnSpPr>
          <p:nvPr/>
        </p:nvCxnSpPr>
        <p:spPr>
          <a:xfrm rot="16200000" flipH="1">
            <a:off x="5089925" y="3768330"/>
            <a:ext cx="857256" cy="750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>
            <a:endCxn id="14" idx="0"/>
          </p:cNvCxnSpPr>
          <p:nvPr/>
        </p:nvCxnSpPr>
        <p:spPr>
          <a:xfrm>
            <a:off x="5929322" y="3714752"/>
            <a:ext cx="1428760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Componentes del PIB:</a:t>
            </a:r>
          </a:p>
          <a:p>
            <a:pPr algn="just"/>
            <a:endParaRPr lang="es-CL" dirty="0"/>
          </a:p>
          <a:p>
            <a:pPr algn="just"/>
            <a:endParaRPr lang="es-CL" dirty="0"/>
          </a:p>
          <a:p>
            <a:pPr lvl="1" algn="just"/>
            <a:r>
              <a:rPr lang="es-CL" b="1" u="sng" dirty="0"/>
              <a:t>Consumo</a:t>
            </a:r>
            <a:r>
              <a:rPr lang="es-CL" dirty="0"/>
              <a:t>: “</a:t>
            </a:r>
            <a:r>
              <a:rPr lang="es-CL" i="1" dirty="0"/>
              <a:t>gasto de los hogares en bienes y servicios, con la excepción de las compras en nueva vivienda.”</a:t>
            </a:r>
            <a:endParaRPr lang="es-CL" dirty="0"/>
          </a:p>
        </p:txBody>
      </p:sp>
      <p:graphicFrame>
        <p:nvGraphicFramePr>
          <p:cNvPr id="10" name="9 Objeto"/>
          <p:cNvGraphicFramePr>
            <a:graphicFrameLocks noChangeAspect="1"/>
          </p:cNvGraphicFramePr>
          <p:nvPr/>
        </p:nvGraphicFramePr>
        <p:xfrm>
          <a:off x="3500430" y="2501896"/>
          <a:ext cx="244316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5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0" y="2501896"/>
                        <a:ext cx="2443163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25</a:t>
            </a:fld>
            <a:endParaRPr lang="es-CL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Componentes del PIB:</a:t>
            </a:r>
          </a:p>
          <a:p>
            <a:pPr algn="just"/>
            <a:endParaRPr lang="es-CL" dirty="0"/>
          </a:p>
          <a:p>
            <a:pPr lvl="1" algn="just"/>
            <a:endParaRPr lang="es-CL" b="1" u="sng" dirty="0"/>
          </a:p>
          <a:p>
            <a:pPr lvl="1" algn="just"/>
            <a:r>
              <a:rPr lang="es-CL" b="1" u="sng" dirty="0"/>
              <a:t>Inversión</a:t>
            </a:r>
            <a:r>
              <a:rPr lang="es-CL" b="1" dirty="0"/>
              <a:t>: </a:t>
            </a:r>
            <a:r>
              <a:rPr lang="es-CL" dirty="0"/>
              <a:t>“</a:t>
            </a:r>
            <a:r>
              <a:rPr lang="es-CL" i="1" dirty="0"/>
              <a:t>gasto en equipo de capital, existencias y estructuras, incluidas las compras de nueva vivienda por parte de los hogares.”</a:t>
            </a:r>
            <a:endParaRPr lang="es-CL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26</a:t>
            </a:fld>
            <a:endParaRPr lang="es-CL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3500438" y="2501900"/>
          <a:ext cx="24431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4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501900"/>
                        <a:ext cx="244316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Componentes del PIB</a:t>
            </a:r>
          </a:p>
          <a:p>
            <a:pPr algn="just"/>
            <a:endParaRPr lang="es-CL" dirty="0"/>
          </a:p>
          <a:p>
            <a:pPr lvl="1"/>
            <a:endParaRPr lang="es-CL" b="1" u="sng" dirty="0"/>
          </a:p>
          <a:p>
            <a:pPr lvl="1" algn="just"/>
            <a:r>
              <a:rPr lang="es-CL" b="1" u="sng" dirty="0"/>
              <a:t>Gasto de Gobierno</a:t>
            </a:r>
            <a:r>
              <a:rPr lang="es-CL" b="1" dirty="0"/>
              <a:t>: </a:t>
            </a:r>
            <a:r>
              <a:rPr lang="es-CL" dirty="0"/>
              <a:t>“</a:t>
            </a:r>
            <a:r>
              <a:rPr lang="es-CL" i="1" dirty="0"/>
              <a:t>gasto en la administración central y de las regionales y locales en bienes y servicios.”</a:t>
            </a:r>
            <a:endParaRPr lang="es-CL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27</a:t>
            </a:fld>
            <a:endParaRPr lang="es-CL"/>
          </a:p>
        </p:txBody>
      </p:sp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500438" y="2501900"/>
          <a:ext cx="24431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80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501900"/>
                        <a:ext cx="244316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PIB e Identidad de Cuentas Nacionales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Componentes del PIB</a:t>
            </a:r>
          </a:p>
          <a:p>
            <a:pPr algn="just"/>
            <a:endParaRPr lang="es-CL" dirty="0"/>
          </a:p>
          <a:p>
            <a:pPr lvl="1"/>
            <a:endParaRPr lang="es-CL" b="1" u="sng" dirty="0"/>
          </a:p>
          <a:p>
            <a:pPr lvl="1" algn="just"/>
            <a:r>
              <a:rPr lang="es-CL" b="1" u="sng" dirty="0"/>
              <a:t>Exportaciones Netas</a:t>
            </a:r>
            <a:r>
              <a:rPr lang="es-CL" b="1" dirty="0"/>
              <a:t>: </a:t>
            </a:r>
            <a:r>
              <a:rPr lang="es-CL" dirty="0"/>
              <a:t>“</a:t>
            </a:r>
            <a:r>
              <a:rPr lang="es-CL" i="1" dirty="0"/>
              <a:t>gasto de los extranjeros en bienes producidos en el interior (exportaciones) menos gasto de los residentes interiores en bienes extranjeros (importaciones).”</a:t>
            </a:r>
            <a:endParaRPr lang="es-CL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28</a:t>
            </a:fld>
            <a:endParaRPr lang="es-CL"/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3500438" y="2501900"/>
          <a:ext cx="2443162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4" name="Ecuación" r:id="rId2" imgW="1218671" imgH="177723" progId="Equation.3">
                  <p:embed/>
                </p:oleObj>
              </mc:Choice>
              <mc:Fallback>
                <p:oleObj name="Ecuación" r:id="rId2" imgW="1218671" imgH="177723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0438" y="2501900"/>
                        <a:ext cx="2443162" cy="35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Referencias y Bibliografía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CL" dirty="0"/>
              <a:t>“Principios de Economía”. Mankiw, Gregory. 6ta Edición. McGraw Hill.</a:t>
            </a:r>
          </a:p>
          <a:p>
            <a:pPr lvl="1" algn="just"/>
            <a:r>
              <a:rPr lang="es-CL" b="1" dirty="0"/>
              <a:t>Capítulo 23</a:t>
            </a:r>
            <a:r>
              <a:rPr lang="es-CL" dirty="0"/>
              <a:t> “</a:t>
            </a:r>
            <a:r>
              <a:rPr lang="es-CL" i="1" dirty="0"/>
              <a:t>La Medición de la Renta de un País</a:t>
            </a:r>
            <a:r>
              <a:rPr lang="es-CL" dirty="0"/>
              <a:t>”.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29</a:t>
            </a:fld>
            <a:endParaRPr lang="es-C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En primer lugar, la Macroeconomía es una división de la Economía, por lo tanto, busca resolver el problema de la escasez.</a:t>
            </a:r>
          </a:p>
          <a:p>
            <a:pPr algn="just"/>
            <a:r>
              <a:rPr lang="es-CL" dirty="0"/>
              <a:t>Obviamente enfocándose en los conceptos “macro” de la Economía.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3</a:t>
            </a:fld>
            <a:endParaRPr lang="es-C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En primer lugar, tenemos que destacar que el estudio de </a:t>
            </a:r>
            <a:r>
              <a:rPr lang="es-CL" b="1" u="sng" dirty="0"/>
              <a:t>TODAS</a:t>
            </a:r>
            <a:r>
              <a:rPr lang="es-CL" dirty="0"/>
              <a:t> las personas y firmas </a:t>
            </a:r>
            <a:r>
              <a:rPr lang="es-CL"/>
              <a:t>en una economía particular</a:t>
            </a:r>
            <a:r>
              <a:rPr lang="es-CL" dirty="0"/>
              <a:t>, también es parte de la Microeconomía, por ejemplo la demanda del mercado, la oferta del mercado, etc..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4</a:t>
            </a:fld>
            <a:endParaRPr lang="es-C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La Macroeconomía, se ocupa de estudiar los </a:t>
            </a:r>
            <a:r>
              <a:rPr lang="es-CL" b="1" dirty="0">
                <a:solidFill>
                  <a:srgbClr val="FF0000"/>
                </a:solidFill>
              </a:rPr>
              <a:t>agregados macroeconómicos</a:t>
            </a:r>
            <a:r>
              <a:rPr lang="es-CL" dirty="0"/>
              <a:t>, es decir, que afectan al conjunto de TODA la economía, en lugar de un mercado en particular.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5</a:t>
            </a:fld>
            <a:endParaRPr lang="es-C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dirty="0"/>
              <a:t>Introducción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Aquí algunos ejemplos de variables que afectarán al conjunto de la economía:</a:t>
            </a:r>
          </a:p>
          <a:p>
            <a:pPr lvl="1" algn="just"/>
            <a:r>
              <a:rPr lang="es-CL" dirty="0"/>
              <a:t>Inflación.</a:t>
            </a:r>
          </a:p>
          <a:p>
            <a:pPr lvl="1" algn="just"/>
            <a:r>
              <a:rPr lang="es-CL" dirty="0"/>
              <a:t>Desempleo.</a:t>
            </a:r>
          </a:p>
          <a:p>
            <a:pPr lvl="1" algn="just"/>
            <a:r>
              <a:rPr lang="es-CL" dirty="0"/>
              <a:t>Crecimiento Económico.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6</a:t>
            </a:fld>
            <a:endParaRPr lang="es-CL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Modelo del Diagrama de Flujo Circular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Es un “modelo visual de la economía que muestra como fluyen el dinero por los mercados entre los hogares y las empresas.”</a:t>
            </a:r>
          </a:p>
          <a:p>
            <a:pPr algn="just"/>
            <a:r>
              <a:rPr lang="es-CL" dirty="0"/>
              <a:t>El modelo en su forma sencilla, intenta mostrarnos como interactúan dos grupos, hogares y empresas a través de los dos mercados que los relacionan, mercado de bienes y servicios, y el mercado de factores.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7</a:t>
            </a:fld>
            <a:endParaRPr lang="es-C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Modelo del Diagrama de Flujo Circular</a:t>
            </a:r>
          </a:p>
        </p:txBody>
      </p:sp>
      <p:sp>
        <p:nvSpPr>
          <p:cNvPr id="14" name="13 Forma libre"/>
          <p:cNvSpPr/>
          <p:nvPr/>
        </p:nvSpPr>
        <p:spPr>
          <a:xfrm>
            <a:off x="6072198" y="1924334"/>
            <a:ext cx="2075515" cy="1146412"/>
          </a:xfrm>
          <a:custGeom>
            <a:avLst/>
            <a:gdLst>
              <a:gd name="connsiteX0" fmla="*/ 1978925 w 1978925"/>
              <a:gd name="connsiteY0" fmla="*/ 1146412 h 1146412"/>
              <a:gd name="connsiteX1" fmla="*/ 1978925 w 1978925"/>
              <a:gd name="connsiteY1" fmla="*/ 0 h 1146412"/>
              <a:gd name="connsiteX2" fmla="*/ 0 w 1978925"/>
              <a:gd name="connsiteY2" fmla="*/ 0 h 1146412"/>
              <a:gd name="connsiteX3" fmla="*/ 0 w 1978925"/>
              <a:gd name="connsiteY3" fmla="*/ 0 h 114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925" h="1146412">
                <a:moveTo>
                  <a:pt x="1978925" y="1146412"/>
                </a:moveTo>
                <a:lnTo>
                  <a:pt x="1978925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Forma libre"/>
          <p:cNvSpPr/>
          <p:nvPr/>
        </p:nvSpPr>
        <p:spPr>
          <a:xfrm rot="5400000">
            <a:off x="6441760" y="4059572"/>
            <a:ext cx="1193106" cy="2217982"/>
          </a:xfrm>
          <a:custGeom>
            <a:avLst/>
            <a:gdLst>
              <a:gd name="connsiteX0" fmla="*/ 1978925 w 1978925"/>
              <a:gd name="connsiteY0" fmla="*/ 1146412 h 1146412"/>
              <a:gd name="connsiteX1" fmla="*/ 1978925 w 1978925"/>
              <a:gd name="connsiteY1" fmla="*/ 0 h 1146412"/>
              <a:gd name="connsiteX2" fmla="*/ 0 w 1978925"/>
              <a:gd name="connsiteY2" fmla="*/ 0 h 1146412"/>
              <a:gd name="connsiteX3" fmla="*/ 0 w 1978925"/>
              <a:gd name="connsiteY3" fmla="*/ 0 h 114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925" h="1146412">
                <a:moveTo>
                  <a:pt x="1978925" y="1146412"/>
                </a:moveTo>
                <a:lnTo>
                  <a:pt x="1978925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6" name="15 Forma libre"/>
          <p:cNvSpPr/>
          <p:nvPr/>
        </p:nvSpPr>
        <p:spPr>
          <a:xfrm rot="10800000">
            <a:off x="1071538" y="4500570"/>
            <a:ext cx="2143140" cy="1289288"/>
          </a:xfrm>
          <a:custGeom>
            <a:avLst/>
            <a:gdLst>
              <a:gd name="connsiteX0" fmla="*/ 1978925 w 1978925"/>
              <a:gd name="connsiteY0" fmla="*/ 1146412 h 1146412"/>
              <a:gd name="connsiteX1" fmla="*/ 1978925 w 1978925"/>
              <a:gd name="connsiteY1" fmla="*/ 0 h 1146412"/>
              <a:gd name="connsiteX2" fmla="*/ 0 w 1978925"/>
              <a:gd name="connsiteY2" fmla="*/ 0 h 1146412"/>
              <a:gd name="connsiteX3" fmla="*/ 0 w 1978925"/>
              <a:gd name="connsiteY3" fmla="*/ 0 h 114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925" h="1146412">
                <a:moveTo>
                  <a:pt x="1978925" y="1146412"/>
                </a:moveTo>
                <a:lnTo>
                  <a:pt x="1978925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Forma libre"/>
          <p:cNvSpPr/>
          <p:nvPr/>
        </p:nvSpPr>
        <p:spPr>
          <a:xfrm rot="16200000">
            <a:off x="1760869" y="1189373"/>
            <a:ext cx="1193106" cy="2571768"/>
          </a:xfrm>
          <a:custGeom>
            <a:avLst/>
            <a:gdLst>
              <a:gd name="connsiteX0" fmla="*/ 1978925 w 1978925"/>
              <a:gd name="connsiteY0" fmla="*/ 1146412 h 1146412"/>
              <a:gd name="connsiteX1" fmla="*/ 1978925 w 1978925"/>
              <a:gd name="connsiteY1" fmla="*/ 0 h 1146412"/>
              <a:gd name="connsiteX2" fmla="*/ 0 w 1978925"/>
              <a:gd name="connsiteY2" fmla="*/ 0 h 1146412"/>
              <a:gd name="connsiteX3" fmla="*/ 0 w 1978925"/>
              <a:gd name="connsiteY3" fmla="*/ 0 h 1146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8925" h="1146412">
                <a:moveTo>
                  <a:pt x="1978925" y="1146412"/>
                </a:moveTo>
                <a:lnTo>
                  <a:pt x="1978925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0" name="19 Forma libre"/>
          <p:cNvSpPr/>
          <p:nvPr/>
        </p:nvSpPr>
        <p:spPr>
          <a:xfrm>
            <a:off x="6429388" y="4339988"/>
            <a:ext cx="1295245" cy="1091821"/>
          </a:xfrm>
          <a:custGeom>
            <a:avLst/>
            <a:gdLst>
              <a:gd name="connsiteX0" fmla="*/ 1228299 w 1228299"/>
              <a:gd name="connsiteY0" fmla="*/ 0 h 1091821"/>
              <a:gd name="connsiteX1" fmla="*/ 1214651 w 1228299"/>
              <a:gd name="connsiteY1" fmla="*/ 1091821 h 1091821"/>
              <a:gd name="connsiteX2" fmla="*/ 0 w 1228299"/>
              <a:gd name="connsiteY2" fmla="*/ 1091821 h 109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299" h="1091821">
                <a:moveTo>
                  <a:pt x="1228299" y="0"/>
                </a:moveTo>
                <a:lnTo>
                  <a:pt x="1214651" y="1091821"/>
                </a:lnTo>
                <a:lnTo>
                  <a:pt x="0" y="1091821"/>
                </a:lnTo>
              </a:path>
            </a:pathLst>
          </a:custGeom>
          <a:ln w="508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20 Forma libre"/>
          <p:cNvSpPr/>
          <p:nvPr/>
        </p:nvSpPr>
        <p:spPr>
          <a:xfrm rot="5400000">
            <a:off x="1852674" y="4219498"/>
            <a:ext cx="866617" cy="1571637"/>
          </a:xfrm>
          <a:custGeom>
            <a:avLst/>
            <a:gdLst>
              <a:gd name="connsiteX0" fmla="*/ 1228299 w 1228299"/>
              <a:gd name="connsiteY0" fmla="*/ 0 h 1091821"/>
              <a:gd name="connsiteX1" fmla="*/ 1214651 w 1228299"/>
              <a:gd name="connsiteY1" fmla="*/ 1091821 h 1091821"/>
              <a:gd name="connsiteX2" fmla="*/ 0 w 1228299"/>
              <a:gd name="connsiteY2" fmla="*/ 1091821 h 109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299" h="1091821">
                <a:moveTo>
                  <a:pt x="1228299" y="0"/>
                </a:moveTo>
                <a:lnTo>
                  <a:pt x="1214651" y="1091821"/>
                </a:lnTo>
                <a:lnTo>
                  <a:pt x="0" y="1091821"/>
                </a:lnTo>
              </a:path>
            </a:pathLst>
          </a:custGeom>
          <a:ln w="508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2" name="21 Forma libre"/>
          <p:cNvSpPr/>
          <p:nvPr/>
        </p:nvSpPr>
        <p:spPr>
          <a:xfrm rot="10800000">
            <a:off x="1500165" y="2214553"/>
            <a:ext cx="1357322" cy="1091821"/>
          </a:xfrm>
          <a:custGeom>
            <a:avLst/>
            <a:gdLst>
              <a:gd name="connsiteX0" fmla="*/ 1228299 w 1228299"/>
              <a:gd name="connsiteY0" fmla="*/ 0 h 1091821"/>
              <a:gd name="connsiteX1" fmla="*/ 1214651 w 1228299"/>
              <a:gd name="connsiteY1" fmla="*/ 1091821 h 1091821"/>
              <a:gd name="connsiteX2" fmla="*/ 0 w 1228299"/>
              <a:gd name="connsiteY2" fmla="*/ 1091821 h 109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299" h="1091821">
                <a:moveTo>
                  <a:pt x="1228299" y="0"/>
                </a:moveTo>
                <a:lnTo>
                  <a:pt x="1214651" y="1091821"/>
                </a:lnTo>
                <a:lnTo>
                  <a:pt x="0" y="1091821"/>
                </a:lnTo>
              </a:path>
            </a:pathLst>
          </a:custGeom>
          <a:ln w="508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3" name="22 Forma libre"/>
          <p:cNvSpPr/>
          <p:nvPr/>
        </p:nvSpPr>
        <p:spPr>
          <a:xfrm rot="16200000">
            <a:off x="6536545" y="1893083"/>
            <a:ext cx="857256" cy="1500198"/>
          </a:xfrm>
          <a:custGeom>
            <a:avLst/>
            <a:gdLst>
              <a:gd name="connsiteX0" fmla="*/ 1228299 w 1228299"/>
              <a:gd name="connsiteY0" fmla="*/ 0 h 1091821"/>
              <a:gd name="connsiteX1" fmla="*/ 1214651 w 1228299"/>
              <a:gd name="connsiteY1" fmla="*/ 1091821 h 1091821"/>
              <a:gd name="connsiteX2" fmla="*/ 0 w 1228299"/>
              <a:gd name="connsiteY2" fmla="*/ 1091821 h 1091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8299" h="1091821">
                <a:moveTo>
                  <a:pt x="1228299" y="0"/>
                </a:moveTo>
                <a:lnTo>
                  <a:pt x="1214651" y="1091821"/>
                </a:lnTo>
                <a:lnTo>
                  <a:pt x="0" y="1091821"/>
                </a:lnTo>
              </a:path>
            </a:pathLst>
          </a:custGeom>
          <a:ln w="508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" name="4 Elipse"/>
          <p:cNvSpPr/>
          <p:nvPr/>
        </p:nvSpPr>
        <p:spPr>
          <a:xfrm>
            <a:off x="2857488" y="1643050"/>
            <a:ext cx="357190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MERCADO DE BIENES Y SERVICIOS</a:t>
            </a:r>
          </a:p>
          <a:p>
            <a:pPr algn="ctr"/>
            <a:r>
              <a:rPr lang="es-CL" dirty="0"/>
              <a:t>Las empresas venden</a:t>
            </a:r>
          </a:p>
          <a:p>
            <a:pPr algn="ctr"/>
            <a:r>
              <a:rPr lang="es-CL" dirty="0"/>
              <a:t>Los hogares compran</a:t>
            </a:r>
          </a:p>
        </p:txBody>
      </p:sp>
      <p:sp>
        <p:nvSpPr>
          <p:cNvPr id="6" name="5 Elipse"/>
          <p:cNvSpPr/>
          <p:nvPr/>
        </p:nvSpPr>
        <p:spPr>
          <a:xfrm>
            <a:off x="2857488" y="4572008"/>
            <a:ext cx="3571900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MERCADO DE FACTORES DE PRODUCCIÓN</a:t>
            </a:r>
          </a:p>
          <a:p>
            <a:pPr algn="ctr"/>
            <a:r>
              <a:rPr lang="es-CL" dirty="0"/>
              <a:t>Los hogares venden</a:t>
            </a:r>
          </a:p>
          <a:p>
            <a:pPr algn="ctr"/>
            <a:r>
              <a:rPr lang="es-CL" dirty="0"/>
              <a:t>Las empresas compran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00034" y="3071810"/>
            <a:ext cx="2428892" cy="15001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EMPRESAS</a:t>
            </a:r>
            <a:endParaRPr lang="es-CL" dirty="0"/>
          </a:p>
          <a:p>
            <a:pPr algn="just">
              <a:buFont typeface="Arial" pitchFamily="34" charset="0"/>
              <a:buChar char="•"/>
            </a:pPr>
            <a:r>
              <a:rPr lang="es-CL" dirty="0"/>
              <a:t> Producen y venden bienes y servicios</a:t>
            </a:r>
          </a:p>
          <a:p>
            <a:pPr algn="just">
              <a:buFont typeface="Arial" pitchFamily="34" charset="0"/>
              <a:buChar char="•"/>
            </a:pPr>
            <a:r>
              <a:rPr lang="es-CL" dirty="0"/>
              <a:t> Contratan y utilizan factores de producción</a:t>
            </a:r>
          </a:p>
        </p:txBody>
      </p:sp>
      <p:sp>
        <p:nvSpPr>
          <p:cNvPr id="8" name="7 Rectángulo"/>
          <p:cNvSpPr/>
          <p:nvPr/>
        </p:nvSpPr>
        <p:spPr>
          <a:xfrm>
            <a:off x="6286512" y="3071810"/>
            <a:ext cx="2428892" cy="150019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/>
              <a:t>HOGARES</a:t>
            </a:r>
            <a:endParaRPr lang="es-CL" dirty="0"/>
          </a:p>
          <a:p>
            <a:pPr algn="just">
              <a:buFont typeface="Arial" pitchFamily="34" charset="0"/>
              <a:buChar char="•"/>
            </a:pPr>
            <a:r>
              <a:rPr lang="es-CL" dirty="0"/>
              <a:t> Compran y consumen bienes y servicios</a:t>
            </a:r>
          </a:p>
          <a:p>
            <a:pPr algn="just">
              <a:buFont typeface="Arial" pitchFamily="34" charset="0"/>
              <a:buChar char="•"/>
            </a:pPr>
            <a:r>
              <a:rPr lang="es-CL" dirty="0"/>
              <a:t> Poseen y venden factores de producción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5357818" y="6429396"/>
            <a:ext cx="378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dirty="0"/>
              <a:t>* </a:t>
            </a:r>
            <a:r>
              <a:rPr lang="es-CL" dirty="0" err="1"/>
              <a:t>Mankiw</a:t>
            </a:r>
            <a:r>
              <a:rPr lang="es-CL" dirty="0"/>
              <a:t>, Economía. Capítulo 2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2428860" y="648869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Flujo de dólares</a:t>
            </a:r>
          </a:p>
        </p:txBody>
      </p:sp>
      <p:sp>
        <p:nvSpPr>
          <p:cNvPr id="26" name="25 CuadroTexto"/>
          <p:cNvSpPr txBox="1"/>
          <p:nvPr/>
        </p:nvSpPr>
        <p:spPr>
          <a:xfrm>
            <a:off x="2428892" y="6215082"/>
            <a:ext cx="2643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Flujo de bienes y servicios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6715140" y="4786322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 dirty="0"/>
              <a:t>Tierra, trabajo y capital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7072330" y="5866645"/>
            <a:ext cx="928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Renta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642910" y="5866645"/>
            <a:ext cx="228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Salarios, alquileres y beneficios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1571604" y="4896161"/>
            <a:ext cx="9286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Factores de producción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1500166" y="1571612"/>
            <a:ext cx="22860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Ingresos</a:t>
            </a:r>
          </a:p>
        </p:txBody>
      </p:sp>
      <p:sp>
        <p:nvSpPr>
          <p:cNvPr id="31" name="30 CuadroTexto"/>
          <p:cNvSpPr txBox="1"/>
          <p:nvPr/>
        </p:nvSpPr>
        <p:spPr>
          <a:xfrm>
            <a:off x="6715140" y="1571612"/>
            <a:ext cx="990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Gastos</a:t>
            </a:r>
          </a:p>
        </p:txBody>
      </p:sp>
      <p:sp>
        <p:nvSpPr>
          <p:cNvPr id="32" name="31 CuadroTexto"/>
          <p:cNvSpPr txBox="1"/>
          <p:nvPr/>
        </p:nvSpPr>
        <p:spPr>
          <a:xfrm>
            <a:off x="6572264" y="2214554"/>
            <a:ext cx="1062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L" sz="1200" dirty="0"/>
              <a:t>Bienes y servicios comprados</a:t>
            </a:r>
          </a:p>
        </p:txBody>
      </p:sp>
      <p:sp>
        <p:nvSpPr>
          <p:cNvPr id="33" name="32 CuadroTexto"/>
          <p:cNvSpPr txBox="1"/>
          <p:nvPr/>
        </p:nvSpPr>
        <p:spPr>
          <a:xfrm>
            <a:off x="1652566" y="2214554"/>
            <a:ext cx="1062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200" dirty="0"/>
              <a:t>Bienes y servicios vendidos</a:t>
            </a:r>
          </a:p>
        </p:txBody>
      </p:sp>
      <p:cxnSp>
        <p:nvCxnSpPr>
          <p:cNvPr id="35" name="34 Conector recto de flecha"/>
          <p:cNvCxnSpPr/>
          <p:nvPr/>
        </p:nvCxnSpPr>
        <p:spPr>
          <a:xfrm>
            <a:off x="2000232" y="6668626"/>
            <a:ext cx="428628" cy="158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/>
          <p:nvPr/>
        </p:nvCxnSpPr>
        <p:spPr>
          <a:xfrm>
            <a:off x="2000232" y="6402892"/>
            <a:ext cx="428628" cy="1588"/>
          </a:xfrm>
          <a:prstGeom prst="straightConnector1">
            <a:avLst/>
          </a:prstGeom>
          <a:ln w="508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8</a:t>
            </a:fld>
            <a:endParaRPr lang="es-C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/>
              <a:t>Modelo del Diagrama de Flujo Circular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804" y="1600200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CL" dirty="0"/>
              <a:t>Nótese, que en esta forma que se verá a continuación, solo se consideran hogares y firmas, y la economía es cerrada, es decir, no se comercian con otros países.</a:t>
            </a:r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F13BF-99AF-4603-AF85-A71E03691828}" type="slidenum">
              <a:rPr lang="es-CL" smtClean="0"/>
              <a:pPr/>
              <a:t>9</a:t>
            </a:fld>
            <a:endParaRPr lang="es-CL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1527</TotalTime>
  <Words>1295</Words>
  <Application>Microsoft Office PowerPoint</Application>
  <PresentationFormat>Presentación en pantalla (4:3)</PresentationFormat>
  <Paragraphs>199</Paragraphs>
  <Slides>29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Arial</vt:lpstr>
      <vt:lpstr>Book Antiqua</vt:lpstr>
      <vt:lpstr>Calibri</vt:lpstr>
      <vt:lpstr>Tema de Office</vt:lpstr>
      <vt:lpstr>Ecuación</vt:lpstr>
      <vt:lpstr>ECONOMÍA: Módulo de Macroeconomía</vt:lpstr>
      <vt:lpstr>Introducción</vt:lpstr>
      <vt:lpstr>Introducción</vt:lpstr>
      <vt:lpstr>Introducción</vt:lpstr>
      <vt:lpstr>Introducción</vt:lpstr>
      <vt:lpstr>Introducción</vt:lpstr>
      <vt:lpstr>Modelo del Diagrama de Flujo Circular</vt:lpstr>
      <vt:lpstr>Modelo del Diagrama de Flujo Circular</vt:lpstr>
      <vt:lpstr>Modelo del Diagrama de Flujo Circular</vt:lpstr>
      <vt:lpstr>Modelo del Diagrama de Flujo Circular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Producto Interno Bruto</vt:lpstr>
      <vt:lpstr>PIB e Identidad de Cuentas Nacionales</vt:lpstr>
      <vt:lpstr>PIB e Identidad de Cuentas Nacionales</vt:lpstr>
      <vt:lpstr>PIB e Identidad de Cuentas Nacionales</vt:lpstr>
      <vt:lpstr>PIB e Identidad de Cuentas Nacionales</vt:lpstr>
      <vt:lpstr>PIB e Identidad de Cuentas Nacionales</vt:lpstr>
      <vt:lpstr>PIB e Identidad de Cuentas Nacionales</vt:lpstr>
      <vt:lpstr>Referencias y Bibliografía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Economía</dc:title>
  <dc:creator>Francisco Leiva</dc:creator>
  <cp:lastModifiedBy>Francisco Javier Leiva Silva</cp:lastModifiedBy>
  <cp:revision>181</cp:revision>
  <dcterms:created xsi:type="dcterms:W3CDTF">2010-08-09T23:38:53Z</dcterms:created>
  <dcterms:modified xsi:type="dcterms:W3CDTF">2021-09-30T00:01:25Z</dcterms:modified>
</cp:coreProperties>
</file>