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24" r:id="rId2"/>
    <p:sldId id="561" r:id="rId3"/>
    <p:sldId id="562" r:id="rId4"/>
    <p:sldId id="563" r:id="rId5"/>
    <p:sldId id="565" r:id="rId6"/>
    <p:sldId id="569" r:id="rId7"/>
    <p:sldId id="570" r:id="rId8"/>
    <p:sldId id="571" r:id="rId9"/>
    <p:sldId id="572" r:id="rId10"/>
    <p:sldId id="573" r:id="rId11"/>
    <p:sldId id="575" r:id="rId12"/>
    <p:sldId id="576" r:id="rId13"/>
    <p:sldId id="577" r:id="rId14"/>
    <p:sldId id="578" r:id="rId15"/>
    <p:sldId id="580" r:id="rId16"/>
    <p:sldId id="608" r:id="rId17"/>
    <p:sldId id="609" r:id="rId18"/>
    <p:sldId id="610" r:id="rId19"/>
    <p:sldId id="611" r:id="rId20"/>
    <p:sldId id="612" r:id="rId21"/>
    <p:sldId id="613" r:id="rId22"/>
    <p:sldId id="614" r:id="rId2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9"/>
    <a:srgbClr val="007434"/>
    <a:srgbClr val="0033CC"/>
    <a:srgbClr val="002392"/>
    <a:srgbClr val="EE0000"/>
    <a:srgbClr val="DE0000"/>
    <a:srgbClr val="D20000"/>
    <a:srgbClr val="C40000"/>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49" autoAdjust="0"/>
    <p:restoredTop sz="94660"/>
  </p:normalViewPr>
  <p:slideViewPr>
    <p:cSldViewPr>
      <p:cViewPr varScale="1">
        <p:scale>
          <a:sx n="62" d="100"/>
          <a:sy n="62" d="100"/>
        </p:scale>
        <p:origin x="141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6A7AD-A03D-4316-8D35-918F3AF1E310}" type="datetimeFigureOut">
              <a:rPr lang="es-CL" smtClean="0"/>
              <a:pPr/>
              <a:t>11-10-2021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732BEE-C03F-4654-B050-88160DEC5FE4}" type="slidenum">
              <a:rPr lang="es-CL" smtClean="0"/>
              <a:pPr/>
              <a:t>‹Nº›</a:t>
            </a:fld>
            <a:endParaRPr lang="es-CL"/>
          </a:p>
        </p:txBody>
      </p:sp>
    </p:spTree>
    <p:extLst>
      <p:ext uri="{BB962C8B-B14F-4D97-AF65-F5344CB8AC3E}">
        <p14:creationId xmlns:p14="http://schemas.microsoft.com/office/powerpoint/2010/main" val="210299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27621FAC-9B4F-4F6B-8FEA-5A38ACE8DD7E}"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00B77966-B88A-44F2-8E27-062A03FB6478}"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495F991-AF0B-4C6F-A9E4-4E03C6F53D40}"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s-CL"/>
          </a:p>
        </p:txBody>
      </p:sp>
      <p:sp>
        <p:nvSpPr>
          <p:cNvPr id="3" name="2 Marcador de texto"/>
          <p:cNvSpPr>
            <a:spLocks noGrp="1"/>
          </p:cNvSpPr>
          <p:nvPr>
            <p:ph type="body" sz="half" idx="1"/>
          </p:nvPr>
        </p:nvSpPr>
        <p:spPr>
          <a:xfrm>
            <a:off x="457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3 Marcador de fecha"/>
          <p:cNvSpPr>
            <a:spLocks noGrp="1"/>
          </p:cNvSpPr>
          <p:nvPr>
            <p:ph type="dt" sz="half" idx="10"/>
          </p:nvPr>
        </p:nvSpPr>
        <p:spPr/>
        <p:txBody>
          <a:bodyPr/>
          <a:lstStyle>
            <a:lvl1pPr>
              <a:defRPr/>
            </a:lvl1pPr>
          </a:lstStyle>
          <a:p>
            <a:pPr>
              <a:defRPr/>
            </a:pPr>
            <a:fld id="{ABC8C374-2FD1-4283-8DFF-048988B7FE55}" type="datetime1">
              <a:rPr lang="es-CL"/>
              <a:pPr>
                <a:defRPr/>
              </a:pPr>
              <a:t>11-10-2021</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9587D07C-91FA-4A51-ABD2-0FA92A5D065B}"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B606309E-B73B-4695-8529-5988297D9DD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98F0DB3-FC76-4234-80F3-3E6EB34A89B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4E2BA981-BEE4-4389-9329-389BD784C201}"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9A7544DC-04CA-406A-9903-30D8B28B4402}" type="datetime1">
              <a:rPr lang="es-CL" smtClean="0"/>
              <a:pPr/>
              <a:t>11-10-2021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A567A21-5285-4F86-98BF-63FECE264099}" type="datetime1">
              <a:rPr lang="es-CL" smtClean="0"/>
              <a:pPr/>
              <a:t>11-10-2021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FB38C71-DE2D-45CB-B6ED-E35EDC58E59F}" type="datetime1">
              <a:rPr lang="es-CL" smtClean="0"/>
              <a:pPr/>
              <a:t>11-10-2021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F1AE4DB-DB8B-4101-8841-F0C14AAB23E9}"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35870C2F-4A02-49DC-9ABB-C5BFD1AA0A7B}"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D5367-E415-4355-995D-041F86FDFB82}" type="datetime1">
              <a:rPr lang="es-CL" smtClean="0"/>
              <a:pPr/>
              <a:t>11-10-2021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F13BF-99AF-4603-AF85-A71E03691828}"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2.xml"/><Relationship Id="rId1" Type="http://schemas.openxmlformats.org/officeDocument/2006/relationships/vmlDrawing" Target="../drawings/vmlDrawing3.vml"/><Relationship Id="rId4" Type="http://schemas.openxmlformats.org/officeDocument/2006/relationships/image" Target="../media/image8.w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image" Target="../media/image4.wmf"/><Relationship Id="rId5" Type="http://schemas.openxmlformats.org/officeDocument/2006/relationships/oleObject" Target="../embeddings/oleObject2.bin"/><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oleObject" Target="../embeddings/oleObject3.bin"/><Relationship Id="rId7"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4.bin"/><Relationship Id="rId4" Type="http://schemas.openxmlformats.org/officeDocument/2006/relationships/image" Target="../media/image5.w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6" y="2319015"/>
            <a:ext cx="9144456" cy="1470025"/>
          </a:xfrm>
        </p:spPr>
        <p:txBody>
          <a:bodyPr>
            <a:normAutofit/>
          </a:bodyPr>
          <a:lstStyle/>
          <a:p>
            <a:r>
              <a:rPr lang="es-CL" sz="3800" b="1" dirty="0"/>
              <a:t>ECONOMÍA</a:t>
            </a:r>
            <a:r>
              <a:rPr lang="es-CL" sz="3800" dirty="0"/>
              <a:t>: Módulo de Macroeconomía</a:t>
            </a:r>
            <a:endParaRPr lang="es-CL" sz="3800" i="1" dirty="0"/>
          </a:p>
        </p:txBody>
      </p:sp>
      <p:pic>
        <p:nvPicPr>
          <p:cNvPr id="10" name="9 Imagen" descr="uchile.jpg"/>
          <p:cNvPicPr>
            <a:picLocks noChangeAspect="1"/>
          </p:cNvPicPr>
          <p:nvPr/>
        </p:nvPicPr>
        <p:blipFill>
          <a:blip r:embed="rId2" cstate="print"/>
          <a:stretch>
            <a:fillRect/>
          </a:stretch>
        </p:blipFill>
        <p:spPr>
          <a:xfrm>
            <a:off x="3214678" y="234381"/>
            <a:ext cx="2689972" cy="1714488"/>
          </a:xfrm>
          <a:prstGeom prst="rect">
            <a:avLst/>
          </a:prstGeom>
        </p:spPr>
      </p:pic>
      <p:sp>
        <p:nvSpPr>
          <p:cNvPr id="7" name="2 Subtítulo"/>
          <p:cNvSpPr>
            <a:spLocks noGrp="1"/>
          </p:cNvSpPr>
          <p:nvPr>
            <p:ph type="subTitle" idx="1"/>
          </p:nvPr>
        </p:nvSpPr>
        <p:spPr>
          <a:xfrm>
            <a:off x="1259177" y="5013176"/>
            <a:ext cx="6625192" cy="977612"/>
          </a:xfrm>
        </p:spPr>
        <p:txBody>
          <a:bodyPr>
            <a:noAutofit/>
          </a:bodyPr>
          <a:lstStyle/>
          <a:p>
            <a:r>
              <a:rPr lang="es-CL" sz="2400" b="1" dirty="0"/>
              <a:t>Profesores</a:t>
            </a:r>
            <a:r>
              <a:rPr lang="es-CL" sz="2400" dirty="0"/>
              <a:t>:</a:t>
            </a:r>
          </a:p>
          <a:p>
            <a:r>
              <a:rPr lang="es-CL" sz="2400" dirty="0"/>
              <a:t>Christian Belmar©, Manuel Aguilar, Natalia Bernal, José Cárdenas, Javier Díaz; Francisco Javier Leiva, Boris Pastén e Ignacio Silva</a:t>
            </a:r>
          </a:p>
        </p:txBody>
      </p:sp>
      <p:sp>
        <p:nvSpPr>
          <p:cNvPr id="8" name="2 Subtítulo"/>
          <p:cNvSpPr txBox="1">
            <a:spLocks/>
          </p:cNvSpPr>
          <p:nvPr/>
        </p:nvSpPr>
        <p:spPr>
          <a:xfrm>
            <a:off x="-456" y="1947654"/>
            <a:ext cx="9144455" cy="69402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L" sz="2200" b="0" i="0" u="none" strike="noStrike" kern="1200" cap="none" spc="0" normalizeH="0" baseline="0" noProof="0" dirty="0">
                <a:ln>
                  <a:noFill/>
                </a:ln>
                <a:effectLst/>
                <a:uLnTx/>
                <a:uFillTx/>
                <a:latin typeface="Book Antiqua" panose="02040602050305030304" pitchFamily="18" charset="0"/>
              </a:rPr>
              <a:t>Programa Académico de Bachillerato</a:t>
            </a:r>
          </a:p>
        </p:txBody>
      </p:sp>
      <p:sp>
        <p:nvSpPr>
          <p:cNvPr id="9" name="1 Título">
            <a:extLst>
              <a:ext uri="{FF2B5EF4-FFF2-40B4-BE49-F238E27FC236}">
                <a16:creationId xmlns:a16="http://schemas.microsoft.com/office/drawing/2014/main" id="{AB316F0A-E6E1-4E45-9E2B-BE96416DC4FA}"/>
              </a:ext>
            </a:extLst>
          </p:cNvPr>
          <p:cNvSpPr txBox="1">
            <a:spLocks/>
          </p:cNvSpPr>
          <p:nvPr/>
        </p:nvSpPr>
        <p:spPr>
          <a:xfrm>
            <a:off x="0" y="3501008"/>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dirty="0"/>
              <a:t>“</a:t>
            </a:r>
            <a:r>
              <a:rPr lang="es-CL" i="1" dirty="0"/>
              <a:t>Políticas y la Dda. Agregada </a:t>
            </a:r>
            <a:r>
              <a:rPr lang="es-CL" dirty="0"/>
              <a:t>(p2)”</a:t>
            </a:r>
            <a:endParaRPr lang="es-CL"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6147" name="Rectangle 3"/>
          <p:cNvSpPr>
            <a:spLocks noGrp="1"/>
          </p:cNvSpPr>
          <p:nvPr>
            <p:ph type="body" idx="1"/>
          </p:nvPr>
        </p:nvSpPr>
        <p:spPr/>
        <p:txBody>
          <a:bodyPr/>
          <a:lstStyle/>
          <a:p>
            <a:pPr algn="just" eaLnBrk="1" hangingPunct="1"/>
            <a:r>
              <a:rPr lang="es-CL"/>
              <a:t>Gráficamente…</a:t>
            </a:r>
            <a:endParaRPr lang="es-ES"/>
          </a:p>
        </p:txBody>
      </p:sp>
      <p:sp>
        <p:nvSpPr>
          <p:cNvPr id="6151" name="Rectangle 10"/>
          <p:cNvSpPr>
            <a:spLocks noChangeArrowheads="1"/>
          </p:cNvSpPr>
          <p:nvPr/>
        </p:nvSpPr>
        <p:spPr bwMode="auto">
          <a:xfrm>
            <a:off x="2147888" y="2422525"/>
            <a:ext cx="5556250" cy="3735387"/>
          </a:xfrm>
          <a:prstGeom prst="rect">
            <a:avLst/>
          </a:prstGeom>
          <a:solidFill>
            <a:srgbClr val="F3F6F9"/>
          </a:solidFill>
          <a:ln w="225425">
            <a:solidFill>
              <a:srgbClr val="F3F6F9"/>
            </a:solidFill>
            <a:miter lim="800000"/>
            <a:headEnd/>
            <a:tailEnd/>
          </a:ln>
        </p:spPr>
        <p:txBody>
          <a:bodyPr/>
          <a:lstStyle/>
          <a:p>
            <a:endParaRPr lang="es-CL"/>
          </a:p>
        </p:txBody>
      </p:sp>
      <p:sp>
        <p:nvSpPr>
          <p:cNvPr id="6152" name="Rectangle 11"/>
          <p:cNvSpPr>
            <a:spLocks noChangeArrowheads="1"/>
          </p:cNvSpPr>
          <p:nvPr/>
        </p:nvSpPr>
        <p:spPr bwMode="auto">
          <a:xfrm>
            <a:off x="2147888" y="2422525"/>
            <a:ext cx="5556250" cy="3735387"/>
          </a:xfrm>
          <a:prstGeom prst="rect">
            <a:avLst/>
          </a:prstGeom>
          <a:solidFill>
            <a:srgbClr val="F2F4F8"/>
          </a:solidFill>
          <a:ln w="204788">
            <a:solidFill>
              <a:srgbClr val="F2F4F8"/>
            </a:solidFill>
            <a:miter lim="800000"/>
            <a:headEnd/>
            <a:tailEnd/>
          </a:ln>
        </p:spPr>
        <p:txBody>
          <a:bodyPr/>
          <a:lstStyle/>
          <a:p>
            <a:endParaRPr lang="es-CL"/>
          </a:p>
        </p:txBody>
      </p:sp>
      <p:sp>
        <p:nvSpPr>
          <p:cNvPr id="6153" name="Rectangle 12"/>
          <p:cNvSpPr>
            <a:spLocks noChangeArrowheads="1"/>
          </p:cNvSpPr>
          <p:nvPr/>
        </p:nvSpPr>
        <p:spPr bwMode="auto">
          <a:xfrm>
            <a:off x="2147888" y="2422525"/>
            <a:ext cx="5556250" cy="3735387"/>
          </a:xfrm>
          <a:prstGeom prst="rect">
            <a:avLst/>
          </a:prstGeom>
          <a:solidFill>
            <a:srgbClr val="F1F4F7"/>
          </a:solidFill>
          <a:ln w="184150">
            <a:solidFill>
              <a:srgbClr val="F1F4F7"/>
            </a:solidFill>
            <a:miter lim="800000"/>
            <a:headEnd/>
            <a:tailEnd/>
          </a:ln>
        </p:spPr>
        <p:txBody>
          <a:bodyPr/>
          <a:lstStyle/>
          <a:p>
            <a:endParaRPr lang="es-CL"/>
          </a:p>
        </p:txBody>
      </p:sp>
      <p:sp>
        <p:nvSpPr>
          <p:cNvPr id="6154" name="Rectangle 13"/>
          <p:cNvSpPr>
            <a:spLocks noChangeArrowheads="1"/>
          </p:cNvSpPr>
          <p:nvPr/>
        </p:nvSpPr>
        <p:spPr bwMode="auto">
          <a:xfrm>
            <a:off x="2147888" y="2422525"/>
            <a:ext cx="5556250" cy="3735387"/>
          </a:xfrm>
          <a:prstGeom prst="rect">
            <a:avLst/>
          </a:prstGeom>
          <a:solidFill>
            <a:srgbClr val="F0F2F5"/>
          </a:solidFill>
          <a:ln w="165100">
            <a:solidFill>
              <a:srgbClr val="F0F2F5"/>
            </a:solidFill>
            <a:miter lim="800000"/>
            <a:headEnd/>
            <a:tailEnd/>
          </a:ln>
        </p:spPr>
        <p:txBody>
          <a:bodyPr/>
          <a:lstStyle/>
          <a:p>
            <a:endParaRPr lang="es-CL"/>
          </a:p>
        </p:txBody>
      </p:sp>
      <p:sp>
        <p:nvSpPr>
          <p:cNvPr id="6155" name="Rectangle 14"/>
          <p:cNvSpPr>
            <a:spLocks noChangeArrowheads="1"/>
          </p:cNvSpPr>
          <p:nvPr/>
        </p:nvSpPr>
        <p:spPr bwMode="auto">
          <a:xfrm>
            <a:off x="2147888" y="2422525"/>
            <a:ext cx="5556250" cy="3735387"/>
          </a:xfrm>
          <a:prstGeom prst="rect">
            <a:avLst/>
          </a:prstGeom>
          <a:solidFill>
            <a:srgbClr val="EEF1F4"/>
          </a:solidFill>
          <a:ln w="144463">
            <a:solidFill>
              <a:srgbClr val="EEF1F4"/>
            </a:solidFill>
            <a:miter lim="800000"/>
            <a:headEnd/>
            <a:tailEnd/>
          </a:ln>
        </p:spPr>
        <p:txBody>
          <a:bodyPr/>
          <a:lstStyle/>
          <a:p>
            <a:endParaRPr lang="es-CL"/>
          </a:p>
        </p:txBody>
      </p:sp>
      <p:sp>
        <p:nvSpPr>
          <p:cNvPr id="6156" name="Rectangle 15"/>
          <p:cNvSpPr>
            <a:spLocks noChangeArrowheads="1"/>
          </p:cNvSpPr>
          <p:nvPr/>
        </p:nvSpPr>
        <p:spPr bwMode="auto">
          <a:xfrm>
            <a:off x="2147888" y="2422525"/>
            <a:ext cx="5556250" cy="3735387"/>
          </a:xfrm>
          <a:prstGeom prst="rect">
            <a:avLst/>
          </a:prstGeom>
          <a:solidFill>
            <a:srgbClr val="EDEFF3"/>
          </a:solidFill>
          <a:ln w="123825">
            <a:solidFill>
              <a:srgbClr val="EDEFF3"/>
            </a:solidFill>
            <a:miter lim="800000"/>
            <a:headEnd/>
            <a:tailEnd/>
          </a:ln>
        </p:spPr>
        <p:txBody>
          <a:bodyPr/>
          <a:lstStyle/>
          <a:p>
            <a:endParaRPr lang="es-CL"/>
          </a:p>
        </p:txBody>
      </p:sp>
      <p:sp>
        <p:nvSpPr>
          <p:cNvPr id="6157" name="Rectangle 16"/>
          <p:cNvSpPr>
            <a:spLocks noChangeArrowheads="1"/>
          </p:cNvSpPr>
          <p:nvPr/>
        </p:nvSpPr>
        <p:spPr bwMode="auto">
          <a:xfrm>
            <a:off x="2147888" y="2422525"/>
            <a:ext cx="5556250" cy="3735387"/>
          </a:xfrm>
          <a:prstGeom prst="rect">
            <a:avLst/>
          </a:prstGeom>
          <a:solidFill>
            <a:srgbClr val="EBEEF2"/>
          </a:solidFill>
          <a:ln w="103188">
            <a:solidFill>
              <a:srgbClr val="EBEEF2"/>
            </a:solidFill>
            <a:miter lim="800000"/>
            <a:headEnd/>
            <a:tailEnd/>
          </a:ln>
        </p:spPr>
        <p:txBody>
          <a:bodyPr/>
          <a:lstStyle/>
          <a:p>
            <a:endParaRPr lang="es-CL"/>
          </a:p>
        </p:txBody>
      </p:sp>
      <p:sp>
        <p:nvSpPr>
          <p:cNvPr id="6158" name="Rectangle 17"/>
          <p:cNvSpPr>
            <a:spLocks noChangeArrowheads="1"/>
          </p:cNvSpPr>
          <p:nvPr/>
        </p:nvSpPr>
        <p:spPr bwMode="auto">
          <a:xfrm>
            <a:off x="2147888" y="2422525"/>
            <a:ext cx="5556250" cy="3735387"/>
          </a:xfrm>
          <a:prstGeom prst="rect">
            <a:avLst/>
          </a:prstGeom>
          <a:solidFill>
            <a:srgbClr val="EAECF1"/>
          </a:solidFill>
          <a:ln w="82550">
            <a:solidFill>
              <a:srgbClr val="EAECF1"/>
            </a:solidFill>
            <a:miter lim="800000"/>
            <a:headEnd/>
            <a:tailEnd/>
          </a:ln>
        </p:spPr>
        <p:txBody>
          <a:bodyPr/>
          <a:lstStyle/>
          <a:p>
            <a:endParaRPr lang="es-CL"/>
          </a:p>
        </p:txBody>
      </p:sp>
      <p:sp>
        <p:nvSpPr>
          <p:cNvPr id="6159" name="Rectangle 18"/>
          <p:cNvSpPr>
            <a:spLocks noChangeArrowheads="1"/>
          </p:cNvSpPr>
          <p:nvPr/>
        </p:nvSpPr>
        <p:spPr bwMode="auto">
          <a:xfrm>
            <a:off x="2147888" y="2422525"/>
            <a:ext cx="5556250" cy="3735387"/>
          </a:xfrm>
          <a:prstGeom prst="rect">
            <a:avLst/>
          </a:prstGeom>
          <a:solidFill>
            <a:srgbClr val="E9EBF0"/>
          </a:solidFill>
          <a:ln w="61913">
            <a:solidFill>
              <a:srgbClr val="E9EBF0"/>
            </a:solidFill>
            <a:miter lim="800000"/>
            <a:headEnd/>
            <a:tailEnd/>
          </a:ln>
        </p:spPr>
        <p:txBody>
          <a:bodyPr/>
          <a:lstStyle/>
          <a:p>
            <a:endParaRPr lang="es-CL"/>
          </a:p>
        </p:txBody>
      </p:sp>
      <p:sp>
        <p:nvSpPr>
          <p:cNvPr id="6160" name="Rectangle 19"/>
          <p:cNvSpPr>
            <a:spLocks noChangeArrowheads="1"/>
          </p:cNvSpPr>
          <p:nvPr/>
        </p:nvSpPr>
        <p:spPr bwMode="auto">
          <a:xfrm>
            <a:off x="2147888" y="2422525"/>
            <a:ext cx="5556250" cy="3735387"/>
          </a:xfrm>
          <a:prstGeom prst="rect">
            <a:avLst/>
          </a:prstGeom>
          <a:solidFill>
            <a:srgbClr val="E7EAEF"/>
          </a:solidFill>
          <a:ln w="41275">
            <a:solidFill>
              <a:srgbClr val="E7EAEF"/>
            </a:solidFill>
            <a:miter lim="800000"/>
            <a:headEnd/>
            <a:tailEnd/>
          </a:ln>
        </p:spPr>
        <p:txBody>
          <a:bodyPr/>
          <a:lstStyle/>
          <a:p>
            <a:endParaRPr lang="es-CL"/>
          </a:p>
        </p:txBody>
      </p:sp>
      <p:sp>
        <p:nvSpPr>
          <p:cNvPr id="6161" name="Rectangle 20"/>
          <p:cNvSpPr>
            <a:spLocks noChangeArrowheads="1"/>
          </p:cNvSpPr>
          <p:nvPr/>
        </p:nvSpPr>
        <p:spPr bwMode="auto">
          <a:xfrm>
            <a:off x="2147888" y="2422525"/>
            <a:ext cx="5556250" cy="3735387"/>
          </a:xfrm>
          <a:prstGeom prst="rect">
            <a:avLst/>
          </a:prstGeom>
          <a:solidFill>
            <a:srgbClr val="E6E9EF"/>
          </a:solidFill>
          <a:ln w="20638">
            <a:solidFill>
              <a:srgbClr val="E6E9EF"/>
            </a:solidFill>
            <a:miter lim="800000"/>
            <a:headEnd/>
            <a:tailEnd/>
          </a:ln>
        </p:spPr>
        <p:txBody>
          <a:bodyPr/>
          <a:lstStyle/>
          <a:p>
            <a:endParaRPr lang="es-CL"/>
          </a:p>
        </p:txBody>
      </p:sp>
      <p:sp>
        <p:nvSpPr>
          <p:cNvPr id="6162" name="Rectangle 21"/>
          <p:cNvSpPr>
            <a:spLocks noChangeArrowheads="1"/>
          </p:cNvSpPr>
          <p:nvPr/>
        </p:nvSpPr>
        <p:spPr bwMode="auto">
          <a:xfrm>
            <a:off x="1998663" y="2290763"/>
            <a:ext cx="5654675" cy="3816350"/>
          </a:xfrm>
          <a:prstGeom prst="rect">
            <a:avLst/>
          </a:prstGeom>
          <a:solidFill>
            <a:srgbClr val="FFFFFF"/>
          </a:solidFill>
          <a:ln w="9525">
            <a:noFill/>
            <a:miter lim="800000"/>
            <a:headEnd/>
            <a:tailEnd/>
          </a:ln>
        </p:spPr>
        <p:txBody>
          <a:bodyPr/>
          <a:lstStyle/>
          <a:p>
            <a:endParaRPr lang="es-CL"/>
          </a:p>
        </p:txBody>
      </p:sp>
      <p:sp>
        <p:nvSpPr>
          <p:cNvPr id="6163" name="Freeform 22"/>
          <p:cNvSpPr>
            <a:spLocks/>
          </p:cNvSpPr>
          <p:nvPr/>
        </p:nvSpPr>
        <p:spPr bwMode="auto">
          <a:xfrm>
            <a:off x="1998663" y="2290763"/>
            <a:ext cx="5654675" cy="3816350"/>
          </a:xfrm>
          <a:custGeom>
            <a:avLst/>
            <a:gdLst>
              <a:gd name="T0" fmla="*/ 0 w 4453"/>
              <a:gd name="T1" fmla="*/ 0 h 3006"/>
              <a:gd name="T2" fmla="*/ 0 w 4453"/>
              <a:gd name="T3" fmla="*/ 3006 h 3006"/>
              <a:gd name="T4" fmla="*/ 4453 w 4453"/>
              <a:gd name="T5" fmla="*/ 3006 h 3006"/>
              <a:gd name="T6" fmla="*/ 0 60000 65536"/>
              <a:gd name="T7" fmla="*/ 0 60000 65536"/>
              <a:gd name="T8" fmla="*/ 0 60000 65536"/>
              <a:gd name="T9" fmla="*/ 0 w 4453"/>
              <a:gd name="T10" fmla="*/ 0 h 3006"/>
              <a:gd name="T11" fmla="*/ 4453 w 4453"/>
              <a:gd name="T12" fmla="*/ 3006 h 3006"/>
            </a:gdLst>
            <a:ahLst/>
            <a:cxnLst>
              <a:cxn ang="T6">
                <a:pos x="T0" y="T1"/>
              </a:cxn>
              <a:cxn ang="T7">
                <a:pos x="T2" y="T3"/>
              </a:cxn>
              <a:cxn ang="T8">
                <a:pos x="T4" y="T5"/>
              </a:cxn>
            </a:cxnLst>
            <a:rect l="T9" t="T10" r="T11" b="T12"/>
            <a:pathLst>
              <a:path w="4453" h="3006">
                <a:moveTo>
                  <a:pt x="0" y="0"/>
                </a:moveTo>
                <a:lnTo>
                  <a:pt x="0" y="3006"/>
                </a:lnTo>
                <a:lnTo>
                  <a:pt x="4453" y="3006"/>
                </a:lnTo>
              </a:path>
            </a:pathLst>
          </a:custGeom>
          <a:noFill/>
          <a:ln w="20638">
            <a:solidFill>
              <a:srgbClr val="000000"/>
            </a:solidFill>
            <a:round/>
            <a:headEnd/>
            <a:tailEnd/>
          </a:ln>
        </p:spPr>
        <p:txBody>
          <a:bodyPr/>
          <a:lstStyle/>
          <a:p>
            <a:endParaRPr lang="es-CL"/>
          </a:p>
        </p:txBody>
      </p:sp>
      <p:sp>
        <p:nvSpPr>
          <p:cNvPr id="6164" name="Rectangle 23"/>
          <p:cNvSpPr>
            <a:spLocks noChangeArrowheads="1"/>
          </p:cNvSpPr>
          <p:nvPr/>
        </p:nvSpPr>
        <p:spPr bwMode="auto">
          <a:xfrm>
            <a:off x="6729413" y="6176963"/>
            <a:ext cx="1139825"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Quantity of</a:t>
            </a:r>
            <a:endParaRPr lang="en-US" sz="2400">
              <a:latin typeface="Times New Roman" pitchFamily="18" charset="0"/>
            </a:endParaRPr>
          </a:p>
        </p:txBody>
      </p:sp>
      <p:sp>
        <p:nvSpPr>
          <p:cNvPr id="6165" name="Rectangle 24"/>
          <p:cNvSpPr>
            <a:spLocks noChangeArrowheads="1"/>
          </p:cNvSpPr>
          <p:nvPr/>
        </p:nvSpPr>
        <p:spPr bwMode="auto">
          <a:xfrm>
            <a:off x="7100888" y="6397625"/>
            <a:ext cx="684213"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Money</a:t>
            </a:r>
            <a:endParaRPr lang="en-US" sz="2400">
              <a:latin typeface="Times New Roman" pitchFamily="18" charset="0"/>
            </a:endParaRPr>
          </a:p>
        </p:txBody>
      </p:sp>
      <p:sp>
        <p:nvSpPr>
          <p:cNvPr id="6166" name="Rectangle 25"/>
          <p:cNvSpPr>
            <a:spLocks noChangeArrowheads="1"/>
          </p:cNvSpPr>
          <p:nvPr/>
        </p:nvSpPr>
        <p:spPr bwMode="auto">
          <a:xfrm>
            <a:off x="1127126" y="2287588"/>
            <a:ext cx="781050"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Interest</a:t>
            </a:r>
            <a:endParaRPr lang="en-US" sz="2400">
              <a:latin typeface="Times New Roman" pitchFamily="18" charset="0"/>
            </a:endParaRPr>
          </a:p>
        </p:txBody>
      </p:sp>
      <p:sp>
        <p:nvSpPr>
          <p:cNvPr id="6167" name="Rectangle 26"/>
          <p:cNvSpPr>
            <a:spLocks noChangeArrowheads="1"/>
          </p:cNvSpPr>
          <p:nvPr/>
        </p:nvSpPr>
        <p:spPr bwMode="auto">
          <a:xfrm>
            <a:off x="1377951" y="2506663"/>
            <a:ext cx="468313" cy="258762"/>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Rate</a:t>
            </a:r>
            <a:endParaRPr lang="en-US" sz="2400">
              <a:latin typeface="Times New Roman" pitchFamily="18" charset="0"/>
            </a:endParaRPr>
          </a:p>
        </p:txBody>
      </p:sp>
      <p:sp>
        <p:nvSpPr>
          <p:cNvPr id="6168" name="Rectangle 27"/>
          <p:cNvSpPr>
            <a:spLocks noChangeArrowheads="1"/>
          </p:cNvSpPr>
          <p:nvPr/>
        </p:nvSpPr>
        <p:spPr bwMode="auto">
          <a:xfrm>
            <a:off x="1809751" y="6183313"/>
            <a:ext cx="120650"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360613" y="3771900"/>
            <a:ext cx="5476566" cy="2207576"/>
            <a:chOff x="1154" y="1923"/>
            <a:chExt cx="4312" cy="1739"/>
          </a:xfrm>
        </p:grpSpPr>
        <p:sp>
          <p:nvSpPr>
            <p:cNvPr id="6194" name="Line 29"/>
            <p:cNvSpPr>
              <a:spLocks noChangeShapeType="1"/>
            </p:cNvSpPr>
            <p:nvPr/>
          </p:nvSpPr>
          <p:spPr bwMode="auto">
            <a:xfrm>
              <a:off x="1154" y="1923"/>
              <a:ext cx="3560" cy="1607"/>
            </a:xfrm>
            <a:prstGeom prst="line">
              <a:avLst/>
            </a:prstGeom>
            <a:noFill/>
            <a:ln w="61976">
              <a:solidFill>
                <a:srgbClr val="FFC000"/>
              </a:solidFill>
              <a:round/>
              <a:headEnd/>
              <a:tailEnd/>
            </a:ln>
          </p:spPr>
          <p:txBody>
            <a:bodyPr/>
            <a:lstStyle/>
            <a:p>
              <a:endParaRPr lang="es-CL"/>
            </a:p>
          </p:txBody>
        </p:sp>
        <p:sp>
          <p:nvSpPr>
            <p:cNvPr id="6195" name="Rectangle 30"/>
            <p:cNvSpPr>
              <a:spLocks noChangeArrowheads="1"/>
            </p:cNvSpPr>
            <p:nvPr/>
          </p:nvSpPr>
          <p:spPr bwMode="auto">
            <a:xfrm>
              <a:off x="4793" y="3284"/>
              <a:ext cx="511" cy="20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6196" name="Rectangle 31"/>
            <p:cNvSpPr>
              <a:spLocks noChangeArrowheads="1"/>
            </p:cNvSpPr>
            <p:nvPr/>
          </p:nvSpPr>
          <p:spPr bwMode="auto">
            <a:xfrm>
              <a:off x="4749" y="3456"/>
              <a:ext cx="717" cy="206"/>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demand 1</a:t>
              </a:r>
              <a:endParaRPr lang="en-US" sz="2400" dirty="0">
                <a:latin typeface="Times New Roman" pitchFamily="18" charset="0"/>
              </a:endParaRPr>
            </a:p>
          </p:txBody>
        </p:sp>
      </p:grpSp>
      <p:sp>
        <p:nvSpPr>
          <p:cNvPr id="6170" name="Rectangle 32"/>
          <p:cNvSpPr>
            <a:spLocks noChangeArrowheads="1"/>
          </p:cNvSpPr>
          <p:nvPr/>
        </p:nvSpPr>
        <p:spPr bwMode="auto">
          <a:xfrm>
            <a:off x="4214813" y="6183313"/>
            <a:ext cx="1323975"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Quantity fixed</a:t>
            </a:r>
            <a:endParaRPr lang="en-US" sz="2400">
              <a:latin typeface="Times New Roman" pitchFamily="18" charset="0"/>
            </a:endParaRPr>
          </a:p>
        </p:txBody>
      </p:sp>
      <p:sp>
        <p:nvSpPr>
          <p:cNvPr id="6171" name="Rectangle 33"/>
          <p:cNvSpPr>
            <a:spLocks noChangeArrowheads="1"/>
          </p:cNvSpPr>
          <p:nvPr/>
        </p:nvSpPr>
        <p:spPr bwMode="auto">
          <a:xfrm>
            <a:off x="4335463" y="6402388"/>
            <a:ext cx="1023938"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by the Fed</a:t>
            </a:r>
            <a:endParaRPr lang="en-US" sz="2400">
              <a:latin typeface="Times New Roman" pitchFamily="18" charset="0"/>
            </a:endParaRPr>
          </a:p>
        </p:txBody>
      </p:sp>
      <p:grpSp>
        <p:nvGrpSpPr>
          <p:cNvPr id="3" name="Group 34"/>
          <p:cNvGrpSpPr>
            <a:grpSpLocks/>
          </p:cNvGrpSpPr>
          <p:nvPr/>
        </p:nvGrpSpPr>
        <p:grpSpPr bwMode="auto">
          <a:xfrm>
            <a:off x="4745038" y="2841625"/>
            <a:ext cx="728663" cy="3265487"/>
            <a:chOff x="3031" y="1190"/>
            <a:chExt cx="574" cy="2573"/>
          </a:xfrm>
        </p:grpSpPr>
        <p:sp>
          <p:nvSpPr>
            <p:cNvPr id="6191" name="Line 35"/>
            <p:cNvSpPr>
              <a:spLocks noChangeShapeType="1"/>
            </p:cNvSpPr>
            <p:nvPr/>
          </p:nvSpPr>
          <p:spPr bwMode="auto">
            <a:xfrm>
              <a:off x="3031" y="1197"/>
              <a:ext cx="1" cy="2566"/>
            </a:xfrm>
            <a:prstGeom prst="line">
              <a:avLst/>
            </a:prstGeom>
            <a:noFill/>
            <a:ln w="61913">
              <a:solidFill>
                <a:srgbClr val="003F95"/>
              </a:solidFill>
              <a:round/>
              <a:headEnd/>
              <a:tailEnd/>
            </a:ln>
          </p:spPr>
          <p:txBody>
            <a:bodyPr/>
            <a:lstStyle/>
            <a:p>
              <a:endParaRPr lang="es-CL"/>
            </a:p>
          </p:txBody>
        </p:sp>
        <p:sp>
          <p:nvSpPr>
            <p:cNvPr id="6192" name="Rectangle 36"/>
            <p:cNvSpPr>
              <a:spLocks noChangeArrowheads="1"/>
            </p:cNvSpPr>
            <p:nvPr/>
          </p:nvSpPr>
          <p:spPr bwMode="auto">
            <a:xfrm>
              <a:off x="3094" y="1190"/>
              <a:ext cx="511"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6193" name="Rectangle 37"/>
            <p:cNvSpPr>
              <a:spLocks noChangeArrowheads="1"/>
            </p:cNvSpPr>
            <p:nvPr/>
          </p:nvSpPr>
          <p:spPr bwMode="auto">
            <a:xfrm>
              <a:off x="3097" y="1363"/>
              <a:ext cx="494"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supply</a:t>
              </a:r>
              <a:endParaRPr lang="en-US" sz="2400">
                <a:latin typeface="Times New Roman" pitchFamily="18" charset="0"/>
              </a:endParaRPr>
            </a:p>
          </p:txBody>
        </p:sp>
      </p:grpSp>
      <p:sp>
        <p:nvSpPr>
          <p:cNvPr id="6178" name="Freeform 46"/>
          <p:cNvSpPr>
            <a:spLocks/>
          </p:cNvSpPr>
          <p:nvPr/>
        </p:nvSpPr>
        <p:spPr bwMode="auto">
          <a:xfrm>
            <a:off x="2016126" y="4232275"/>
            <a:ext cx="2698750" cy="1876425"/>
          </a:xfrm>
          <a:custGeom>
            <a:avLst/>
            <a:gdLst>
              <a:gd name="T0" fmla="*/ 0 w 1075"/>
              <a:gd name="T1" fmla="*/ 0 h 1477"/>
              <a:gd name="T2" fmla="*/ 1075 w 1075"/>
              <a:gd name="T3" fmla="*/ 0 h 1477"/>
              <a:gd name="T4" fmla="*/ 1075 w 1075"/>
              <a:gd name="T5" fmla="*/ 1477 h 1477"/>
              <a:gd name="T6" fmla="*/ 0 60000 65536"/>
              <a:gd name="T7" fmla="*/ 0 60000 65536"/>
              <a:gd name="T8" fmla="*/ 0 60000 65536"/>
              <a:gd name="T9" fmla="*/ 0 w 1075"/>
              <a:gd name="T10" fmla="*/ 0 h 1477"/>
              <a:gd name="T11" fmla="*/ 1075 w 1075"/>
              <a:gd name="T12" fmla="*/ 1477 h 1477"/>
            </a:gdLst>
            <a:ahLst/>
            <a:cxnLst>
              <a:cxn ang="T6">
                <a:pos x="T0" y="T1"/>
              </a:cxn>
              <a:cxn ang="T7">
                <a:pos x="T2" y="T3"/>
              </a:cxn>
              <a:cxn ang="T8">
                <a:pos x="T4" y="T5"/>
              </a:cxn>
            </a:cxnLst>
            <a:rect l="T9" t="T10" r="T11" b="T12"/>
            <a:pathLst>
              <a:path w="1075" h="1477">
                <a:moveTo>
                  <a:pt x="0" y="0"/>
                </a:moveTo>
                <a:lnTo>
                  <a:pt x="1075" y="0"/>
                </a:lnTo>
                <a:lnTo>
                  <a:pt x="1075" y="1477"/>
                </a:lnTo>
              </a:path>
            </a:pathLst>
          </a:custGeom>
          <a:noFill/>
          <a:ln w="20638">
            <a:solidFill>
              <a:schemeClr val="tx1"/>
            </a:solidFill>
            <a:prstDash val="sysDot"/>
            <a:round/>
            <a:headEnd/>
            <a:tailEnd/>
          </a:ln>
        </p:spPr>
        <p:txBody>
          <a:bodyPr/>
          <a:lstStyle/>
          <a:p>
            <a:endParaRPr lang="es-CL"/>
          </a:p>
        </p:txBody>
      </p:sp>
      <p:sp>
        <p:nvSpPr>
          <p:cNvPr id="6183" name="Rectangle 52"/>
          <p:cNvSpPr>
            <a:spLocks noChangeArrowheads="1"/>
          </p:cNvSpPr>
          <p:nvPr/>
        </p:nvSpPr>
        <p:spPr bwMode="auto">
          <a:xfrm>
            <a:off x="1695451" y="4067175"/>
            <a:ext cx="333375" cy="350837"/>
          </a:xfrm>
          <a:prstGeom prst="rect">
            <a:avLst/>
          </a:prstGeom>
          <a:noFill/>
          <a:ln w="17526">
            <a:noFill/>
            <a:miter lim="800000"/>
            <a:headEnd/>
            <a:tailEnd/>
          </a:ln>
        </p:spPr>
        <p:txBody>
          <a:bodyPr wrap="none">
            <a:spAutoFit/>
          </a:bodyPr>
          <a:lstStyle/>
          <a:p>
            <a:pPr eaLnBrk="0" hangingPunct="0"/>
            <a:r>
              <a:rPr lang="en-US" sz="1700" i="1">
                <a:solidFill>
                  <a:srgbClr val="000000"/>
                </a:solidFill>
              </a:rPr>
              <a:t>r</a:t>
            </a:r>
            <a:r>
              <a:rPr lang="en-US" sz="1700" baseline="-25000">
                <a:solidFill>
                  <a:srgbClr val="000000"/>
                </a:solidFill>
              </a:rPr>
              <a:t>1</a:t>
            </a:r>
            <a:endParaRPr lang="en-US" sz="1700">
              <a:solidFill>
                <a:srgbClr val="000000"/>
              </a:solidFill>
            </a:endParaRPr>
          </a:p>
        </p:txBody>
      </p:sp>
      <p:sp>
        <p:nvSpPr>
          <p:cNvPr id="6184" name="Rectangle 54"/>
          <p:cNvSpPr>
            <a:spLocks noChangeArrowheads="1"/>
          </p:cNvSpPr>
          <p:nvPr/>
        </p:nvSpPr>
        <p:spPr bwMode="auto">
          <a:xfrm>
            <a:off x="827088" y="4560888"/>
            <a:ext cx="1068388"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Equilibrium</a:t>
            </a:r>
            <a:endParaRPr lang="en-US" sz="2400">
              <a:latin typeface="Times New Roman" pitchFamily="18" charset="0"/>
            </a:endParaRPr>
          </a:p>
        </p:txBody>
      </p:sp>
      <p:sp>
        <p:nvSpPr>
          <p:cNvPr id="6185" name="Rectangle 55"/>
          <p:cNvSpPr>
            <a:spLocks noChangeArrowheads="1"/>
          </p:cNvSpPr>
          <p:nvPr/>
        </p:nvSpPr>
        <p:spPr bwMode="auto">
          <a:xfrm>
            <a:off x="1117601" y="4779963"/>
            <a:ext cx="709613"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interest</a:t>
            </a:r>
            <a:endParaRPr lang="en-US" sz="2400">
              <a:latin typeface="Times New Roman" pitchFamily="18" charset="0"/>
            </a:endParaRPr>
          </a:p>
        </p:txBody>
      </p:sp>
      <p:sp>
        <p:nvSpPr>
          <p:cNvPr id="6186" name="Rectangle 56"/>
          <p:cNvSpPr>
            <a:spLocks noChangeArrowheads="1"/>
          </p:cNvSpPr>
          <p:nvPr/>
        </p:nvSpPr>
        <p:spPr bwMode="auto">
          <a:xfrm>
            <a:off x="1390651" y="4999038"/>
            <a:ext cx="373063" cy="258762"/>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rate</a:t>
            </a:r>
            <a:endParaRPr lang="en-US" sz="2400">
              <a:latin typeface="Times New Roman" pitchFamily="18" charset="0"/>
            </a:endParaRPr>
          </a:p>
        </p:txBody>
      </p:sp>
      <p:grpSp>
        <p:nvGrpSpPr>
          <p:cNvPr id="4" name="Group 57"/>
          <p:cNvGrpSpPr>
            <a:grpSpLocks/>
          </p:cNvGrpSpPr>
          <p:nvPr/>
        </p:nvGrpSpPr>
        <p:grpSpPr bwMode="auto">
          <a:xfrm>
            <a:off x="2016126" y="4806950"/>
            <a:ext cx="2781300" cy="103187"/>
            <a:chOff x="882" y="2739"/>
            <a:chExt cx="2191" cy="81"/>
          </a:xfrm>
        </p:grpSpPr>
        <p:sp>
          <p:nvSpPr>
            <p:cNvPr id="6189" name="Line 58"/>
            <p:cNvSpPr>
              <a:spLocks noChangeShapeType="1"/>
            </p:cNvSpPr>
            <p:nvPr/>
          </p:nvSpPr>
          <p:spPr bwMode="auto">
            <a:xfrm>
              <a:off x="882" y="2778"/>
              <a:ext cx="2149" cy="1"/>
            </a:xfrm>
            <a:prstGeom prst="line">
              <a:avLst/>
            </a:prstGeom>
            <a:noFill/>
            <a:ln w="20638">
              <a:solidFill>
                <a:schemeClr val="tx1"/>
              </a:solidFill>
              <a:prstDash val="sysDot"/>
              <a:round/>
              <a:headEnd/>
              <a:tailEnd/>
            </a:ln>
          </p:spPr>
          <p:txBody>
            <a:bodyPr/>
            <a:lstStyle/>
            <a:p>
              <a:endParaRPr lang="es-CL"/>
            </a:p>
          </p:txBody>
        </p:sp>
        <p:sp>
          <p:nvSpPr>
            <p:cNvPr id="6190" name="Oval 59"/>
            <p:cNvSpPr>
              <a:spLocks noChangeArrowheads="1"/>
            </p:cNvSpPr>
            <p:nvPr/>
          </p:nvSpPr>
          <p:spPr bwMode="auto">
            <a:xfrm>
              <a:off x="2992" y="2739"/>
              <a:ext cx="81" cy="81"/>
            </a:xfrm>
            <a:prstGeom prst="ellipse">
              <a:avLst/>
            </a:prstGeom>
            <a:solidFill>
              <a:srgbClr val="000000"/>
            </a:solidFill>
            <a:ln w="9525">
              <a:noFill/>
              <a:round/>
              <a:headEnd/>
              <a:tailEnd/>
            </a:ln>
          </p:spPr>
          <p:txBody>
            <a:bodyPr/>
            <a:lstStyle/>
            <a:p>
              <a:endParaRPr lang="es-CL"/>
            </a:p>
          </p:txBody>
        </p:sp>
      </p:grpSp>
      <p:sp>
        <p:nvSpPr>
          <p:cNvPr id="6188" name="Text Box 60"/>
          <p:cNvSpPr txBox="1">
            <a:spLocks noChangeArrowheads="1"/>
          </p:cNvSpPr>
          <p:nvPr/>
        </p:nvSpPr>
        <p:spPr bwMode="auto">
          <a:xfrm>
            <a:off x="6564313" y="6643688"/>
            <a:ext cx="1803400" cy="214312"/>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57" name="56 Marcador de número de diapositiva"/>
          <p:cNvSpPr>
            <a:spLocks noGrp="1"/>
          </p:cNvSpPr>
          <p:nvPr>
            <p:ph type="sldNum" sz="quarter" idx="12"/>
          </p:nvPr>
        </p:nvSpPr>
        <p:spPr/>
        <p:txBody>
          <a:bodyPr/>
          <a:lstStyle/>
          <a:p>
            <a:pPr>
              <a:defRPr/>
            </a:pPr>
            <a:fld id="{53FCFDE9-B07D-462E-8E05-74AAE842446D}" type="slidenum">
              <a:rPr lang="es-CL" smtClean="0"/>
              <a:pPr>
                <a:defRPr/>
              </a:pPr>
              <a:t>10</a:t>
            </a:fld>
            <a:endParaRPr lang="es-CL"/>
          </a:p>
        </p:txBody>
      </p:sp>
      <p:grpSp>
        <p:nvGrpSpPr>
          <p:cNvPr id="5" name="Group 28"/>
          <p:cNvGrpSpPr>
            <a:grpSpLocks/>
          </p:cNvGrpSpPr>
          <p:nvPr/>
        </p:nvGrpSpPr>
        <p:grpSpPr bwMode="auto">
          <a:xfrm>
            <a:off x="2500298" y="3221688"/>
            <a:ext cx="5476566" cy="2207576"/>
            <a:chOff x="1154" y="1923"/>
            <a:chExt cx="4312" cy="1739"/>
          </a:xfrm>
        </p:grpSpPr>
        <p:sp>
          <p:nvSpPr>
            <p:cNvPr id="53" name="Line 29"/>
            <p:cNvSpPr>
              <a:spLocks noChangeShapeType="1"/>
            </p:cNvSpPr>
            <p:nvPr/>
          </p:nvSpPr>
          <p:spPr bwMode="auto">
            <a:xfrm>
              <a:off x="1154" y="1923"/>
              <a:ext cx="3560" cy="1607"/>
            </a:xfrm>
            <a:prstGeom prst="line">
              <a:avLst/>
            </a:prstGeom>
            <a:noFill/>
            <a:ln w="61976">
              <a:solidFill>
                <a:srgbClr val="FF0000"/>
              </a:solidFill>
              <a:round/>
              <a:headEnd/>
              <a:tailEnd/>
            </a:ln>
          </p:spPr>
          <p:txBody>
            <a:bodyPr/>
            <a:lstStyle/>
            <a:p>
              <a:endParaRPr lang="es-CL"/>
            </a:p>
          </p:txBody>
        </p:sp>
        <p:sp>
          <p:nvSpPr>
            <p:cNvPr id="54" name="Rectangle 30"/>
            <p:cNvSpPr>
              <a:spLocks noChangeArrowheads="1"/>
            </p:cNvSpPr>
            <p:nvPr/>
          </p:nvSpPr>
          <p:spPr bwMode="auto">
            <a:xfrm>
              <a:off x="4793" y="3284"/>
              <a:ext cx="511" cy="20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55" name="Rectangle 31"/>
            <p:cNvSpPr>
              <a:spLocks noChangeArrowheads="1"/>
            </p:cNvSpPr>
            <p:nvPr/>
          </p:nvSpPr>
          <p:spPr bwMode="auto">
            <a:xfrm>
              <a:off x="4749" y="3456"/>
              <a:ext cx="717" cy="206"/>
            </a:xfrm>
            <a:prstGeom prst="rect">
              <a:avLst/>
            </a:prstGeom>
            <a:noFill/>
            <a:ln w="9525">
              <a:noFill/>
              <a:miter lim="800000"/>
              <a:headEnd/>
              <a:tailEnd/>
            </a:ln>
          </p:spPr>
          <p:txBody>
            <a:bodyPr wrap="none" lIns="0" tIns="0" rIns="0" bIns="0">
              <a:spAutoFit/>
            </a:bodyPr>
            <a:lstStyle/>
            <a:p>
              <a:pPr eaLnBrk="0" hangingPunct="0"/>
              <a:r>
                <a:rPr lang="en-US" sz="1700" dirty="0">
                  <a:solidFill>
                    <a:srgbClr val="000000"/>
                  </a:solidFill>
                </a:rPr>
                <a:t>demand 2</a:t>
              </a:r>
              <a:endParaRPr lang="en-US" sz="2400" dirty="0">
                <a:latin typeface="Times New Roman" pitchFamily="18" charset="0"/>
              </a:endParaRPr>
            </a:p>
          </p:txBody>
        </p:sp>
      </p:grpSp>
      <p:sp>
        <p:nvSpPr>
          <p:cNvPr id="6179" name="Oval 47"/>
          <p:cNvSpPr>
            <a:spLocks noChangeArrowheads="1"/>
          </p:cNvSpPr>
          <p:nvPr/>
        </p:nvSpPr>
        <p:spPr bwMode="auto">
          <a:xfrm>
            <a:off x="4684714" y="4183063"/>
            <a:ext cx="101600" cy="103187"/>
          </a:xfrm>
          <a:prstGeom prst="ellipse">
            <a:avLst/>
          </a:prstGeom>
          <a:solidFill>
            <a:srgbClr val="000000"/>
          </a:solidFill>
          <a:ln w="9525">
            <a:noFill/>
            <a:round/>
            <a:headEnd/>
            <a:tailEnd/>
          </a:ln>
        </p:spPr>
        <p:txBody>
          <a:bodyPr/>
          <a:lstStyle/>
          <a:p>
            <a:endParaRPr lang="es-CL"/>
          </a:p>
        </p:txBody>
      </p:sp>
    </p:spTree>
    <p:extLst>
      <p:ext uri="{BB962C8B-B14F-4D97-AF65-F5344CB8AC3E}">
        <p14:creationId xmlns:p14="http://schemas.microsoft.com/office/powerpoint/2010/main" val="2696163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Es decir, la mayor demanda por dinero provocará un aumento de la tasa de interés…</a:t>
            </a:r>
          </a:p>
          <a:p>
            <a:pPr algn="just"/>
            <a:endParaRPr lang="es-CL" dirty="0"/>
          </a:p>
          <a:p>
            <a:pPr algn="just"/>
            <a:r>
              <a:rPr lang="es-CL" dirty="0"/>
              <a:t>La mayor tasa de interés tendrá un impacto negativo en la inversión (la tasa de interés al ser el costo por pedir prestado corresponde al costo por invertir).</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11</a:t>
            </a:fld>
            <a:endParaRPr lang="es-CL"/>
          </a:p>
        </p:txBody>
      </p:sp>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De esta forma, la mayor demanda de dinero hace disminuir la inversión. </a:t>
            </a:r>
          </a:p>
          <a:p>
            <a:pPr algn="just"/>
            <a:endParaRPr lang="es-CL" dirty="0"/>
          </a:p>
          <a:p>
            <a:pPr algn="just"/>
            <a:endParaRPr lang="es-CL" dirty="0"/>
          </a:p>
          <a:p>
            <a:pPr algn="just"/>
            <a:r>
              <a:rPr lang="es-CL" dirty="0"/>
              <a:t>A esto se le conoce como efecto expulsión o efecto “</a:t>
            </a:r>
            <a:r>
              <a:rPr lang="es-CL" i="1" dirty="0" err="1"/>
              <a:t>crowding</a:t>
            </a:r>
            <a:r>
              <a:rPr lang="es-CL" i="1" dirty="0"/>
              <a:t> </a:t>
            </a:r>
            <a:r>
              <a:rPr lang="es-CL" i="1" dirty="0" err="1"/>
              <a:t>out</a:t>
            </a:r>
            <a:r>
              <a:rPr lang="es-CL" dirty="0"/>
              <a:t>”.</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12</a:t>
            </a:fld>
            <a:endParaRPr lang="es-CL"/>
          </a:p>
        </p:txBody>
      </p:sp>
      <p:graphicFrame>
        <p:nvGraphicFramePr>
          <p:cNvPr id="84994" name="Object 2"/>
          <p:cNvGraphicFramePr>
            <a:graphicFrameLocks noGrp="1" noChangeAspect="1"/>
          </p:cNvGraphicFramePr>
          <p:nvPr/>
        </p:nvGraphicFramePr>
        <p:xfrm>
          <a:off x="3775075" y="3021012"/>
          <a:ext cx="1985963" cy="407988"/>
        </p:xfrm>
        <a:graphic>
          <a:graphicData uri="http://schemas.openxmlformats.org/presentationml/2006/ole">
            <mc:AlternateContent xmlns:mc="http://schemas.openxmlformats.org/markup-compatibility/2006">
              <mc:Choice xmlns:v="urn:schemas-microsoft-com:vml" Requires="v">
                <p:oleObj spid="_x0000_s3074" name="Ecuación" r:id="rId3" imgW="863225" imgH="177723" progId="Equation.3">
                  <p:embed/>
                </p:oleObj>
              </mc:Choice>
              <mc:Fallback>
                <p:oleObj name="Ecuación" r:id="rId3" imgW="863225" imgH="177723" progId="Equation.3">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75075" y="3021012"/>
                        <a:ext cx="1985963" cy="4079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80469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3315" name="Rectangle 3"/>
          <p:cNvSpPr>
            <a:spLocks noGrp="1"/>
          </p:cNvSpPr>
          <p:nvPr>
            <p:ph type="body" sz="half" idx="1"/>
          </p:nvPr>
        </p:nvSpPr>
        <p:spPr>
          <a:xfrm>
            <a:off x="457200" y="1600200"/>
            <a:ext cx="8291513" cy="4525963"/>
          </a:xfrm>
        </p:spPr>
        <p:txBody>
          <a:bodyPr/>
          <a:lstStyle/>
          <a:p>
            <a:pPr lvl="1" algn="just" eaLnBrk="1" hangingPunct="1"/>
            <a:r>
              <a:rPr lang="es-ES" sz="2400" b="1" dirty="0"/>
              <a:t>Ef. Expulsión (</a:t>
            </a:r>
            <a:r>
              <a:rPr lang="es-ES" sz="2400" b="1" dirty="0" err="1"/>
              <a:t>crowding-out</a:t>
            </a:r>
            <a:r>
              <a:rPr lang="es-ES" sz="2400" b="1" dirty="0"/>
              <a:t>)</a:t>
            </a:r>
            <a:r>
              <a:rPr lang="es-ES" sz="2400" dirty="0"/>
              <a:t>: “reducción que experimenta la DA cuando una política fiscal expansiva eleva el tipo de interés, y por lo tanto, reduce el gasto en inversión”.</a:t>
            </a:r>
          </a:p>
          <a:p>
            <a:pPr lvl="1" algn="just" eaLnBrk="1" hangingPunct="1"/>
            <a:endParaRPr lang="es-ES" sz="2400" dirty="0"/>
          </a:p>
        </p:txBody>
      </p:sp>
      <p:grpSp>
        <p:nvGrpSpPr>
          <p:cNvPr id="2" name="Group 118"/>
          <p:cNvGrpSpPr>
            <a:grpSpLocks/>
          </p:cNvGrpSpPr>
          <p:nvPr/>
        </p:nvGrpSpPr>
        <p:grpSpPr bwMode="auto">
          <a:xfrm>
            <a:off x="134938" y="2833688"/>
            <a:ext cx="8761412" cy="3548062"/>
            <a:chOff x="85" y="1785"/>
            <a:chExt cx="5519" cy="2235"/>
          </a:xfrm>
        </p:grpSpPr>
        <p:sp>
          <p:nvSpPr>
            <p:cNvPr id="13320" name="Rectangle 12"/>
            <p:cNvSpPr>
              <a:spLocks noChangeArrowheads="1"/>
            </p:cNvSpPr>
            <p:nvPr/>
          </p:nvSpPr>
          <p:spPr bwMode="auto">
            <a:xfrm>
              <a:off x="847" y="2072"/>
              <a:ext cx="2190" cy="1461"/>
            </a:xfrm>
            <a:prstGeom prst="rect">
              <a:avLst/>
            </a:prstGeom>
            <a:solidFill>
              <a:srgbClr val="F3F6F9"/>
            </a:solidFill>
            <a:ln w="149225">
              <a:solidFill>
                <a:srgbClr val="F3F6F9"/>
              </a:solidFill>
              <a:miter lim="800000"/>
              <a:headEnd/>
              <a:tailEnd/>
            </a:ln>
          </p:spPr>
          <p:txBody>
            <a:bodyPr/>
            <a:lstStyle/>
            <a:p>
              <a:endParaRPr lang="es-CL"/>
            </a:p>
          </p:txBody>
        </p:sp>
        <p:sp>
          <p:nvSpPr>
            <p:cNvPr id="13321" name="Rectangle 13"/>
            <p:cNvSpPr>
              <a:spLocks noChangeArrowheads="1"/>
            </p:cNvSpPr>
            <p:nvPr/>
          </p:nvSpPr>
          <p:spPr bwMode="auto">
            <a:xfrm>
              <a:off x="847" y="2072"/>
              <a:ext cx="2190" cy="1461"/>
            </a:xfrm>
            <a:prstGeom prst="rect">
              <a:avLst/>
            </a:prstGeom>
            <a:solidFill>
              <a:srgbClr val="F2F4F8"/>
            </a:solidFill>
            <a:ln w="136525">
              <a:solidFill>
                <a:srgbClr val="F2F4F8"/>
              </a:solidFill>
              <a:miter lim="800000"/>
              <a:headEnd/>
              <a:tailEnd/>
            </a:ln>
          </p:spPr>
          <p:txBody>
            <a:bodyPr/>
            <a:lstStyle/>
            <a:p>
              <a:endParaRPr lang="es-CL"/>
            </a:p>
          </p:txBody>
        </p:sp>
        <p:sp>
          <p:nvSpPr>
            <p:cNvPr id="13322" name="Rectangle 14"/>
            <p:cNvSpPr>
              <a:spLocks noChangeArrowheads="1"/>
            </p:cNvSpPr>
            <p:nvPr/>
          </p:nvSpPr>
          <p:spPr bwMode="auto">
            <a:xfrm>
              <a:off x="847" y="2072"/>
              <a:ext cx="2190" cy="1461"/>
            </a:xfrm>
            <a:prstGeom prst="rect">
              <a:avLst/>
            </a:prstGeom>
            <a:solidFill>
              <a:srgbClr val="F1F4F7"/>
            </a:solidFill>
            <a:ln w="122238">
              <a:solidFill>
                <a:srgbClr val="F1F4F7"/>
              </a:solidFill>
              <a:miter lim="800000"/>
              <a:headEnd/>
              <a:tailEnd/>
            </a:ln>
          </p:spPr>
          <p:txBody>
            <a:bodyPr/>
            <a:lstStyle/>
            <a:p>
              <a:endParaRPr lang="es-CL"/>
            </a:p>
          </p:txBody>
        </p:sp>
        <p:sp>
          <p:nvSpPr>
            <p:cNvPr id="13323" name="Rectangle 15"/>
            <p:cNvSpPr>
              <a:spLocks noChangeArrowheads="1"/>
            </p:cNvSpPr>
            <p:nvPr/>
          </p:nvSpPr>
          <p:spPr bwMode="auto">
            <a:xfrm>
              <a:off x="847" y="2072"/>
              <a:ext cx="2190" cy="1461"/>
            </a:xfrm>
            <a:prstGeom prst="rect">
              <a:avLst/>
            </a:prstGeom>
            <a:solidFill>
              <a:srgbClr val="F0F2F5"/>
            </a:solidFill>
            <a:ln w="107950">
              <a:solidFill>
                <a:srgbClr val="F0F2F5"/>
              </a:solidFill>
              <a:miter lim="800000"/>
              <a:headEnd/>
              <a:tailEnd/>
            </a:ln>
          </p:spPr>
          <p:txBody>
            <a:bodyPr/>
            <a:lstStyle/>
            <a:p>
              <a:endParaRPr lang="es-CL"/>
            </a:p>
          </p:txBody>
        </p:sp>
        <p:sp>
          <p:nvSpPr>
            <p:cNvPr id="13324" name="Rectangle 16"/>
            <p:cNvSpPr>
              <a:spLocks noChangeArrowheads="1"/>
            </p:cNvSpPr>
            <p:nvPr/>
          </p:nvSpPr>
          <p:spPr bwMode="auto">
            <a:xfrm>
              <a:off x="847" y="2072"/>
              <a:ext cx="2190" cy="1461"/>
            </a:xfrm>
            <a:prstGeom prst="rect">
              <a:avLst/>
            </a:prstGeom>
            <a:solidFill>
              <a:srgbClr val="EEF1F4"/>
            </a:solidFill>
            <a:ln w="95250">
              <a:solidFill>
                <a:srgbClr val="EEF1F4"/>
              </a:solidFill>
              <a:miter lim="800000"/>
              <a:headEnd/>
              <a:tailEnd/>
            </a:ln>
          </p:spPr>
          <p:txBody>
            <a:bodyPr/>
            <a:lstStyle/>
            <a:p>
              <a:endParaRPr lang="es-CL"/>
            </a:p>
          </p:txBody>
        </p:sp>
        <p:sp>
          <p:nvSpPr>
            <p:cNvPr id="13325" name="Rectangle 17"/>
            <p:cNvSpPr>
              <a:spLocks noChangeArrowheads="1"/>
            </p:cNvSpPr>
            <p:nvPr/>
          </p:nvSpPr>
          <p:spPr bwMode="auto">
            <a:xfrm>
              <a:off x="847" y="2072"/>
              <a:ext cx="2190" cy="1461"/>
            </a:xfrm>
            <a:prstGeom prst="rect">
              <a:avLst/>
            </a:prstGeom>
            <a:solidFill>
              <a:srgbClr val="EDEFF3"/>
            </a:solidFill>
            <a:ln w="80963">
              <a:solidFill>
                <a:srgbClr val="EDEFF3"/>
              </a:solidFill>
              <a:miter lim="800000"/>
              <a:headEnd/>
              <a:tailEnd/>
            </a:ln>
          </p:spPr>
          <p:txBody>
            <a:bodyPr/>
            <a:lstStyle/>
            <a:p>
              <a:endParaRPr lang="es-CL"/>
            </a:p>
          </p:txBody>
        </p:sp>
        <p:sp>
          <p:nvSpPr>
            <p:cNvPr id="13326" name="Rectangle 18"/>
            <p:cNvSpPr>
              <a:spLocks noChangeArrowheads="1"/>
            </p:cNvSpPr>
            <p:nvPr/>
          </p:nvSpPr>
          <p:spPr bwMode="auto">
            <a:xfrm>
              <a:off x="847" y="2072"/>
              <a:ext cx="2190" cy="1461"/>
            </a:xfrm>
            <a:prstGeom prst="rect">
              <a:avLst/>
            </a:prstGeom>
            <a:solidFill>
              <a:srgbClr val="EBEEF2"/>
            </a:solidFill>
            <a:ln w="68263">
              <a:solidFill>
                <a:srgbClr val="EBEEF2"/>
              </a:solidFill>
              <a:miter lim="800000"/>
              <a:headEnd/>
              <a:tailEnd/>
            </a:ln>
          </p:spPr>
          <p:txBody>
            <a:bodyPr/>
            <a:lstStyle/>
            <a:p>
              <a:endParaRPr lang="es-CL"/>
            </a:p>
          </p:txBody>
        </p:sp>
        <p:sp>
          <p:nvSpPr>
            <p:cNvPr id="13327" name="Rectangle 19"/>
            <p:cNvSpPr>
              <a:spLocks noChangeArrowheads="1"/>
            </p:cNvSpPr>
            <p:nvPr/>
          </p:nvSpPr>
          <p:spPr bwMode="auto">
            <a:xfrm>
              <a:off x="847" y="2072"/>
              <a:ext cx="2190" cy="1461"/>
            </a:xfrm>
            <a:prstGeom prst="rect">
              <a:avLst/>
            </a:prstGeom>
            <a:solidFill>
              <a:srgbClr val="EAECF1"/>
            </a:solidFill>
            <a:ln w="53975">
              <a:solidFill>
                <a:srgbClr val="EAECF1"/>
              </a:solidFill>
              <a:miter lim="800000"/>
              <a:headEnd/>
              <a:tailEnd/>
            </a:ln>
          </p:spPr>
          <p:txBody>
            <a:bodyPr/>
            <a:lstStyle/>
            <a:p>
              <a:endParaRPr lang="es-CL"/>
            </a:p>
          </p:txBody>
        </p:sp>
        <p:sp>
          <p:nvSpPr>
            <p:cNvPr id="13328" name="Rectangle 20"/>
            <p:cNvSpPr>
              <a:spLocks noChangeArrowheads="1"/>
            </p:cNvSpPr>
            <p:nvPr/>
          </p:nvSpPr>
          <p:spPr bwMode="auto">
            <a:xfrm>
              <a:off x="847" y="2072"/>
              <a:ext cx="2190" cy="1461"/>
            </a:xfrm>
            <a:prstGeom prst="rect">
              <a:avLst/>
            </a:prstGeom>
            <a:solidFill>
              <a:srgbClr val="E9EBF0"/>
            </a:solidFill>
            <a:ln w="41275">
              <a:solidFill>
                <a:srgbClr val="E9EBF0"/>
              </a:solidFill>
              <a:miter lim="800000"/>
              <a:headEnd/>
              <a:tailEnd/>
            </a:ln>
          </p:spPr>
          <p:txBody>
            <a:bodyPr/>
            <a:lstStyle/>
            <a:p>
              <a:endParaRPr lang="es-CL"/>
            </a:p>
          </p:txBody>
        </p:sp>
        <p:sp>
          <p:nvSpPr>
            <p:cNvPr id="13329" name="Rectangle 21"/>
            <p:cNvSpPr>
              <a:spLocks noChangeArrowheads="1"/>
            </p:cNvSpPr>
            <p:nvPr/>
          </p:nvSpPr>
          <p:spPr bwMode="auto">
            <a:xfrm>
              <a:off x="847" y="2072"/>
              <a:ext cx="2190" cy="1461"/>
            </a:xfrm>
            <a:prstGeom prst="rect">
              <a:avLst/>
            </a:prstGeom>
            <a:solidFill>
              <a:srgbClr val="E7EAEF"/>
            </a:solidFill>
            <a:ln w="26988">
              <a:solidFill>
                <a:srgbClr val="E7EAEF"/>
              </a:solidFill>
              <a:miter lim="800000"/>
              <a:headEnd/>
              <a:tailEnd/>
            </a:ln>
          </p:spPr>
          <p:txBody>
            <a:bodyPr/>
            <a:lstStyle/>
            <a:p>
              <a:endParaRPr lang="es-CL"/>
            </a:p>
          </p:txBody>
        </p:sp>
        <p:sp>
          <p:nvSpPr>
            <p:cNvPr id="13330" name="Rectangle 22"/>
            <p:cNvSpPr>
              <a:spLocks noChangeArrowheads="1"/>
            </p:cNvSpPr>
            <p:nvPr/>
          </p:nvSpPr>
          <p:spPr bwMode="auto">
            <a:xfrm>
              <a:off x="847" y="2072"/>
              <a:ext cx="2190" cy="1461"/>
            </a:xfrm>
            <a:prstGeom prst="rect">
              <a:avLst/>
            </a:prstGeom>
            <a:solidFill>
              <a:srgbClr val="E6E9EF"/>
            </a:solidFill>
            <a:ln w="14288">
              <a:solidFill>
                <a:srgbClr val="E6E9EF"/>
              </a:solidFill>
              <a:miter lim="800000"/>
              <a:headEnd/>
              <a:tailEnd/>
            </a:ln>
          </p:spPr>
          <p:txBody>
            <a:bodyPr/>
            <a:lstStyle/>
            <a:p>
              <a:endParaRPr lang="es-CL"/>
            </a:p>
          </p:txBody>
        </p:sp>
        <p:sp>
          <p:nvSpPr>
            <p:cNvPr id="13331" name="Rectangle 23"/>
            <p:cNvSpPr>
              <a:spLocks noChangeArrowheads="1"/>
            </p:cNvSpPr>
            <p:nvPr/>
          </p:nvSpPr>
          <p:spPr bwMode="auto">
            <a:xfrm>
              <a:off x="3414" y="2072"/>
              <a:ext cx="2190" cy="1461"/>
            </a:xfrm>
            <a:prstGeom prst="rect">
              <a:avLst/>
            </a:prstGeom>
            <a:solidFill>
              <a:srgbClr val="F3F6F9"/>
            </a:solidFill>
            <a:ln w="149225">
              <a:solidFill>
                <a:srgbClr val="F3F6F9"/>
              </a:solidFill>
              <a:miter lim="800000"/>
              <a:headEnd/>
              <a:tailEnd/>
            </a:ln>
          </p:spPr>
          <p:txBody>
            <a:bodyPr/>
            <a:lstStyle/>
            <a:p>
              <a:endParaRPr lang="es-CL"/>
            </a:p>
          </p:txBody>
        </p:sp>
        <p:sp>
          <p:nvSpPr>
            <p:cNvPr id="13332" name="Rectangle 24"/>
            <p:cNvSpPr>
              <a:spLocks noChangeArrowheads="1"/>
            </p:cNvSpPr>
            <p:nvPr/>
          </p:nvSpPr>
          <p:spPr bwMode="auto">
            <a:xfrm>
              <a:off x="3414" y="2072"/>
              <a:ext cx="2190" cy="1461"/>
            </a:xfrm>
            <a:prstGeom prst="rect">
              <a:avLst/>
            </a:prstGeom>
            <a:solidFill>
              <a:srgbClr val="F2F4F8"/>
            </a:solidFill>
            <a:ln w="136525">
              <a:solidFill>
                <a:srgbClr val="F2F4F8"/>
              </a:solidFill>
              <a:miter lim="800000"/>
              <a:headEnd/>
              <a:tailEnd/>
            </a:ln>
          </p:spPr>
          <p:txBody>
            <a:bodyPr/>
            <a:lstStyle/>
            <a:p>
              <a:endParaRPr lang="es-CL"/>
            </a:p>
          </p:txBody>
        </p:sp>
        <p:sp>
          <p:nvSpPr>
            <p:cNvPr id="13333" name="Rectangle 25"/>
            <p:cNvSpPr>
              <a:spLocks noChangeArrowheads="1"/>
            </p:cNvSpPr>
            <p:nvPr/>
          </p:nvSpPr>
          <p:spPr bwMode="auto">
            <a:xfrm>
              <a:off x="3414" y="2072"/>
              <a:ext cx="2190" cy="1461"/>
            </a:xfrm>
            <a:prstGeom prst="rect">
              <a:avLst/>
            </a:prstGeom>
            <a:solidFill>
              <a:srgbClr val="F1F4F7"/>
            </a:solidFill>
            <a:ln w="122238">
              <a:solidFill>
                <a:srgbClr val="F1F4F7"/>
              </a:solidFill>
              <a:miter lim="800000"/>
              <a:headEnd/>
              <a:tailEnd/>
            </a:ln>
          </p:spPr>
          <p:txBody>
            <a:bodyPr/>
            <a:lstStyle/>
            <a:p>
              <a:endParaRPr lang="es-CL"/>
            </a:p>
          </p:txBody>
        </p:sp>
        <p:sp>
          <p:nvSpPr>
            <p:cNvPr id="13334" name="Rectangle 26"/>
            <p:cNvSpPr>
              <a:spLocks noChangeArrowheads="1"/>
            </p:cNvSpPr>
            <p:nvPr/>
          </p:nvSpPr>
          <p:spPr bwMode="auto">
            <a:xfrm>
              <a:off x="3414" y="2072"/>
              <a:ext cx="2190" cy="1461"/>
            </a:xfrm>
            <a:prstGeom prst="rect">
              <a:avLst/>
            </a:prstGeom>
            <a:solidFill>
              <a:srgbClr val="F0F2F5"/>
            </a:solidFill>
            <a:ln w="107950">
              <a:solidFill>
                <a:srgbClr val="F0F2F5"/>
              </a:solidFill>
              <a:miter lim="800000"/>
              <a:headEnd/>
              <a:tailEnd/>
            </a:ln>
          </p:spPr>
          <p:txBody>
            <a:bodyPr/>
            <a:lstStyle/>
            <a:p>
              <a:endParaRPr lang="es-CL"/>
            </a:p>
          </p:txBody>
        </p:sp>
        <p:sp>
          <p:nvSpPr>
            <p:cNvPr id="13335" name="Rectangle 27"/>
            <p:cNvSpPr>
              <a:spLocks noChangeArrowheads="1"/>
            </p:cNvSpPr>
            <p:nvPr/>
          </p:nvSpPr>
          <p:spPr bwMode="auto">
            <a:xfrm>
              <a:off x="3414" y="2072"/>
              <a:ext cx="2190" cy="1461"/>
            </a:xfrm>
            <a:prstGeom prst="rect">
              <a:avLst/>
            </a:prstGeom>
            <a:solidFill>
              <a:srgbClr val="EEF1F4"/>
            </a:solidFill>
            <a:ln w="95250">
              <a:solidFill>
                <a:srgbClr val="EEF1F4"/>
              </a:solidFill>
              <a:miter lim="800000"/>
              <a:headEnd/>
              <a:tailEnd/>
            </a:ln>
          </p:spPr>
          <p:txBody>
            <a:bodyPr/>
            <a:lstStyle/>
            <a:p>
              <a:endParaRPr lang="es-CL"/>
            </a:p>
          </p:txBody>
        </p:sp>
        <p:sp>
          <p:nvSpPr>
            <p:cNvPr id="13336" name="Rectangle 28"/>
            <p:cNvSpPr>
              <a:spLocks noChangeArrowheads="1"/>
            </p:cNvSpPr>
            <p:nvPr/>
          </p:nvSpPr>
          <p:spPr bwMode="auto">
            <a:xfrm>
              <a:off x="3414" y="2072"/>
              <a:ext cx="2190" cy="1461"/>
            </a:xfrm>
            <a:prstGeom prst="rect">
              <a:avLst/>
            </a:prstGeom>
            <a:solidFill>
              <a:srgbClr val="EDEFF3"/>
            </a:solidFill>
            <a:ln w="80963">
              <a:solidFill>
                <a:srgbClr val="EDEFF3"/>
              </a:solidFill>
              <a:miter lim="800000"/>
              <a:headEnd/>
              <a:tailEnd/>
            </a:ln>
          </p:spPr>
          <p:txBody>
            <a:bodyPr/>
            <a:lstStyle/>
            <a:p>
              <a:endParaRPr lang="es-CL"/>
            </a:p>
          </p:txBody>
        </p:sp>
        <p:sp>
          <p:nvSpPr>
            <p:cNvPr id="13337" name="Rectangle 29"/>
            <p:cNvSpPr>
              <a:spLocks noChangeArrowheads="1"/>
            </p:cNvSpPr>
            <p:nvPr/>
          </p:nvSpPr>
          <p:spPr bwMode="auto">
            <a:xfrm>
              <a:off x="3414" y="2072"/>
              <a:ext cx="2190" cy="1461"/>
            </a:xfrm>
            <a:prstGeom prst="rect">
              <a:avLst/>
            </a:prstGeom>
            <a:solidFill>
              <a:srgbClr val="EBEEF2"/>
            </a:solidFill>
            <a:ln w="68263">
              <a:solidFill>
                <a:srgbClr val="EBEEF2"/>
              </a:solidFill>
              <a:miter lim="800000"/>
              <a:headEnd/>
              <a:tailEnd/>
            </a:ln>
          </p:spPr>
          <p:txBody>
            <a:bodyPr/>
            <a:lstStyle/>
            <a:p>
              <a:endParaRPr lang="es-CL"/>
            </a:p>
          </p:txBody>
        </p:sp>
        <p:sp>
          <p:nvSpPr>
            <p:cNvPr id="13338" name="Rectangle 30"/>
            <p:cNvSpPr>
              <a:spLocks noChangeArrowheads="1"/>
            </p:cNvSpPr>
            <p:nvPr/>
          </p:nvSpPr>
          <p:spPr bwMode="auto">
            <a:xfrm>
              <a:off x="3414" y="2072"/>
              <a:ext cx="2190" cy="1461"/>
            </a:xfrm>
            <a:prstGeom prst="rect">
              <a:avLst/>
            </a:prstGeom>
            <a:solidFill>
              <a:srgbClr val="EAECF1"/>
            </a:solidFill>
            <a:ln w="53975">
              <a:solidFill>
                <a:srgbClr val="EAECF1"/>
              </a:solidFill>
              <a:miter lim="800000"/>
              <a:headEnd/>
              <a:tailEnd/>
            </a:ln>
          </p:spPr>
          <p:txBody>
            <a:bodyPr/>
            <a:lstStyle/>
            <a:p>
              <a:endParaRPr lang="es-CL"/>
            </a:p>
          </p:txBody>
        </p:sp>
        <p:sp>
          <p:nvSpPr>
            <p:cNvPr id="13339" name="Rectangle 31"/>
            <p:cNvSpPr>
              <a:spLocks noChangeArrowheads="1"/>
            </p:cNvSpPr>
            <p:nvPr/>
          </p:nvSpPr>
          <p:spPr bwMode="auto">
            <a:xfrm>
              <a:off x="3414" y="2072"/>
              <a:ext cx="2190" cy="1461"/>
            </a:xfrm>
            <a:prstGeom prst="rect">
              <a:avLst/>
            </a:prstGeom>
            <a:solidFill>
              <a:srgbClr val="E9EBF0"/>
            </a:solidFill>
            <a:ln w="41275">
              <a:solidFill>
                <a:srgbClr val="E9EBF0"/>
              </a:solidFill>
              <a:miter lim="800000"/>
              <a:headEnd/>
              <a:tailEnd/>
            </a:ln>
          </p:spPr>
          <p:txBody>
            <a:bodyPr/>
            <a:lstStyle/>
            <a:p>
              <a:endParaRPr lang="es-CL"/>
            </a:p>
          </p:txBody>
        </p:sp>
        <p:sp>
          <p:nvSpPr>
            <p:cNvPr id="13340" name="Rectangle 32"/>
            <p:cNvSpPr>
              <a:spLocks noChangeArrowheads="1"/>
            </p:cNvSpPr>
            <p:nvPr/>
          </p:nvSpPr>
          <p:spPr bwMode="auto">
            <a:xfrm>
              <a:off x="3414" y="2072"/>
              <a:ext cx="2190" cy="1461"/>
            </a:xfrm>
            <a:prstGeom prst="rect">
              <a:avLst/>
            </a:prstGeom>
            <a:solidFill>
              <a:srgbClr val="E7EAEF"/>
            </a:solidFill>
            <a:ln w="26988">
              <a:solidFill>
                <a:srgbClr val="E7EAEF"/>
              </a:solidFill>
              <a:miter lim="800000"/>
              <a:headEnd/>
              <a:tailEnd/>
            </a:ln>
          </p:spPr>
          <p:txBody>
            <a:bodyPr/>
            <a:lstStyle/>
            <a:p>
              <a:endParaRPr lang="es-CL"/>
            </a:p>
          </p:txBody>
        </p:sp>
        <p:sp>
          <p:nvSpPr>
            <p:cNvPr id="13341" name="Rectangle 33"/>
            <p:cNvSpPr>
              <a:spLocks noChangeArrowheads="1"/>
            </p:cNvSpPr>
            <p:nvPr/>
          </p:nvSpPr>
          <p:spPr bwMode="auto">
            <a:xfrm>
              <a:off x="3414" y="2072"/>
              <a:ext cx="2190" cy="1461"/>
            </a:xfrm>
            <a:prstGeom prst="rect">
              <a:avLst/>
            </a:prstGeom>
            <a:solidFill>
              <a:srgbClr val="E6E9EF"/>
            </a:solidFill>
            <a:ln w="14288">
              <a:solidFill>
                <a:srgbClr val="E6E9EF"/>
              </a:solidFill>
              <a:miter lim="800000"/>
              <a:headEnd/>
              <a:tailEnd/>
            </a:ln>
          </p:spPr>
          <p:txBody>
            <a:bodyPr/>
            <a:lstStyle/>
            <a:p>
              <a:endParaRPr lang="es-CL"/>
            </a:p>
          </p:txBody>
        </p:sp>
        <p:sp>
          <p:nvSpPr>
            <p:cNvPr id="13342" name="Rectangle 34"/>
            <p:cNvSpPr>
              <a:spLocks noChangeArrowheads="1"/>
            </p:cNvSpPr>
            <p:nvPr/>
          </p:nvSpPr>
          <p:spPr bwMode="auto">
            <a:xfrm>
              <a:off x="796" y="2020"/>
              <a:ext cx="2216" cy="1479"/>
            </a:xfrm>
            <a:prstGeom prst="rect">
              <a:avLst/>
            </a:prstGeom>
            <a:solidFill>
              <a:srgbClr val="FFFFFF"/>
            </a:solidFill>
            <a:ln w="9525">
              <a:noFill/>
              <a:miter lim="800000"/>
              <a:headEnd/>
              <a:tailEnd/>
            </a:ln>
          </p:spPr>
          <p:txBody>
            <a:bodyPr/>
            <a:lstStyle/>
            <a:p>
              <a:endParaRPr lang="es-CL"/>
            </a:p>
          </p:txBody>
        </p:sp>
        <p:sp>
          <p:nvSpPr>
            <p:cNvPr id="13343" name="Line 35"/>
            <p:cNvSpPr>
              <a:spLocks noChangeShapeType="1"/>
            </p:cNvSpPr>
            <p:nvPr/>
          </p:nvSpPr>
          <p:spPr bwMode="auto">
            <a:xfrm flipV="1">
              <a:off x="1471" y="2097"/>
              <a:ext cx="1" cy="1402"/>
            </a:xfrm>
            <a:prstGeom prst="line">
              <a:avLst/>
            </a:prstGeom>
            <a:noFill/>
            <a:ln w="41275">
              <a:solidFill>
                <a:srgbClr val="003F95"/>
              </a:solidFill>
              <a:round/>
              <a:headEnd/>
              <a:tailEnd/>
            </a:ln>
          </p:spPr>
          <p:txBody>
            <a:bodyPr/>
            <a:lstStyle/>
            <a:p>
              <a:endParaRPr lang="es-CL"/>
            </a:p>
          </p:txBody>
        </p:sp>
        <p:sp>
          <p:nvSpPr>
            <p:cNvPr id="13344" name="Freeform 36"/>
            <p:cNvSpPr>
              <a:spLocks/>
            </p:cNvSpPr>
            <p:nvPr/>
          </p:nvSpPr>
          <p:spPr bwMode="auto">
            <a:xfrm>
              <a:off x="796" y="2020"/>
              <a:ext cx="2216" cy="1479"/>
            </a:xfrm>
            <a:custGeom>
              <a:avLst/>
              <a:gdLst>
                <a:gd name="T0" fmla="*/ 0 w 2216"/>
                <a:gd name="T1" fmla="*/ 0 h 1479"/>
                <a:gd name="T2" fmla="*/ 0 w 2216"/>
                <a:gd name="T3" fmla="*/ 1479 h 1479"/>
                <a:gd name="T4" fmla="*/ 2216 w 2216"/>
                <a:gd name="T5" fmla="*/ 1479 h 1479"/>
                <a:gd name="T6" fmla="*/ 0 60000 65536"/>
                <a:gd name="T7" fmla="*/ 0 60000 65536"/>
                <a:gd name="T8" fmla="*/ 0 60000 65536"/>
                <a:gd name="T9" fmla="*/ 0 w 2216"/>
                <a:gd name="T10" fmla="*/ 0 h 1479"/>
                <a:gd name="T11" fmla="*/ 2216 w 2216"/>
                <a:gd name="T12" fmla="*/ 1479 h 1479"/>
              </a:gdLst>
              <a:ahLst/>
              <a:cxnLst>
                <a:cxn ang="T6">
                  <a:pos x="T0" y="T1"/>
                </a:cxn>
                <a:cxn ang="T7">
                  <a:pos x="T2" y="T3"/>
                </a:cxn>
                <a:cxn ang="T8">
                  <a:pos x="T4" y="T5"/>
                </a:cxn>
              </a:cxnLst>
              <a:rect l="T9" t="T10" r="T11" b="T12"/>
              <a:pathLst>
                <a:path w="2216" h="1479">
                  <a:moveTo>
                    <a:pt x="0" y="0"/>
                  </a:moveTo>
                  <a:lnTo>
                    <a:pt x="0" y="1479"/>
                  </a:lnTo>
                  <a:lnTo>
                    <a:pt x="2216" y="1479"/>
                  </a:lnTo>
                </a:path>
              </a:pathLst>
            </a:custGeom>
            <a:noFill/>
            <a:ln w="14288">
              <a:solidFill>
                <a:srgbClr val="000000"/>
              </a:solidFill>
              <a:round/>
              <a:headEnd/>
              <a:tailEnd/>
            </a:ln>
          </p:spPr>
          <p:txBody>
            <a:bodyPr/>
            <a:lstStyle/>
            <a:p>
              <a:endParaRPr lang="es-CL"/>
            </a:p>
          </p:txBody>
        </p:sp>
        <p:sp>
          <p:nvSpPr>
            <p:cNvPr id="13345" name="Line 37"/>
            <p:cNvSpPr>
              <a:spLocks noChangeShapeType="1"/>
            </p:cNvSpPr>
            <p:nvPr/>
          </p:nvSpPr>
          <p:spPr bwMode="auto">
            <a:xfrm flipV="1">
              <a:off x="718" y="2755"/>
              <a:ext cx="1" cy="248"/>
            </a:xfrm>
            <a:prstGeom prst="line">
              <a:avLst/>
            </a:prstGeom>
            <a:noFill/>
            <a:ln w="17526">
              <a:solidFill>
                <a:srgbClr val="000000"/>
              </a:solidFill>
              <a:round/>
              <a:headEnd/>
              <a:tailEnd type="stealth" w="med" len="med"/>
            </a:ln>
          </p:spPr>
          <p:txBody>
            <a:bodyPr/>
            <a:lstStyle/>
            <a:p>
              <a:endParaRPr lang="es-CL"/>
            </a:p>
          </p:txBody>
        </p:sp>
        <p:sp>
          <p:nvSpPr>
            <p:cNvPr id="13346" name="Line 38"/>
            <p:cNvSpPr>
              <a:spLocks noChangeShapeType="1"/>
            </p:cNvSpPr>
            <p:nvPr/>
          </p:nvSpPr>
          <p:spPr bwMode="auto">
            <a:xfrm>
              <a:off x="1514" y="3046"/>
              <a:ext cx="428" cy="1"/>
            </a:xfrm>
            <a:prstGeom prst="line">
              <a:avLst/>
            </a:prstGeom>
            <a:noFill/>
            <a:ln w="17526">
              <a:solidFill>
                <a:srgbClr val="000000"/>
              </a:solidFill>
              <a:round/>
              <a:headEnd/>
              <a:tailEnd type="stealth" w="med" len="med"/>
            </a:ln>
          </p:spPr>
          <p:txBody>
            <a:bodyPr/>
            <a:lstStyle/>
            <a:p>
              <a:endParaRPr lang="es-CL"/>
            </a:p>
          </p:txBody>
        </p:sp>
        <p:sp>
          <p:nvSpPr>
            <p:cNvPr id="13347" name="Line 39"/>
            <p:cNvSpPr>
              <a:spLocks noChangeShapeType="1"/>
            </p:cNvSpPr>
            <p:nvPr/>
          </p:nvSpPr>
          <p:spPr bwMode="auto">
            <a:xfrm>
              <a:off x="821" y="2610"/>
              <a:ext cx="1275" cy="855"/>
            </a:xfrm>
            <a:prstGeom prst="line">
              <a:avLst/>
            </a:prstGeom>
            <a:noFill/>
            <a:ln w="41275">
              <a:solidFill>
                <a:srgbClr val="FFC000"/>
              </a:solidFill>
              <a:round/>
              <a:headEnd/>
              <a:tailEnd/>
            </a:ln>
          </p:spPr>
          <p:txBody>
            <a:bodyPr/>
            <a:lstStyle/>
            <a:p>
              <a:endParaRPr lang="es-CL"/>
            </a:p>
          </p:txBody>
        </p:sp>
        <p:sp>
          <p:nvSpPr>
            <p:cNvPr id="13348" name="Rectangle 40"/>
            <p:cNvSpPr>
              <a:spLocks noChangeArrowheads="1"/>
            </p:cNvSpPr>
            <p:nvPr/>
          </p:nvSpPr>
          <p:spPr bwMode="auto">
            <a:xfrm>
              <a:off x="3362" y="2020"/>
              <a:ext cx="2225" cy="1479"/>
            </a:xfrm>
            <a:prstGeom prst="rect">
              <a:avLst/>
            </a:prstGeom>
            <a:solidFill>
              <a:srgbClr val="FFFFFF"/>
            </a:solidFill>
            <a:ln w="9525">
              <a:noFill/>
              <a:miter lim="800000"/>
              <a:headEnd/>
              <a:tailEnd/>
            </a:ln>
          </p:spPr>
          <p:txBody>
            <a:bodyPr/>
            <a:lstStyle/>
            <a:p>
              <a:endParaRPr lang="es-CL"/>
            </a:p>
          </p:txBody>
        </p:sp>
        <p:sp>
          <p:nvSpPr>
            <p:cNvPr id="13349" name="Freeform 41"/>
            <p:cNvSpPr>
              <a:spLocks/>
            </p:cNvSpPr>
            <p:nvPr/>
          </p:nvSpPr>
          <p:spPr bwMode="auto">
            <a:xfrm>
              <a:off x="3362" y="2020"/>
              <a:ext cx="2225" cy="1479"/>
            </a:xfrm>
            <a:custGeom>
              <a:avLst/>
              <a:gdLst>
                <a:gd name="T0" fmla="*/ 0 w 2225"/>
                <a:gd name="T1" fmla="*/ 0 h 1479"/>
                <a:gd name="T2" fmla="*/ 0 w 2225"/>
                <a:gd name="T3" fmla="*/ 1479 h 1479"/>
                <a:gd name="T4" fmla="*/ 2225 w 2225"/>
                <a:gd name="T5" fmla="*/ 1479 h 1479"/>
                <a:gd name="T6" fmla="*/ 0 60000 65536"/>
                <a:gd name="T7" fmla="*/ 0 60000 65536"/>
                <a:gd name="T8" fmla="*/ 0 60000 65536"/>
                <a:gd name="T9" fmla="*/ 0 w 2225"/>
                <a:gd name="T10" fmla="*/ 0 h 1479"/>
                <a:gd name="T11" fmla="*/ 2225 w 2225"/>
                <a:gd name="T12" fmla="*/ 1479 h 1479"/>
              </a:gdLst>
              <a:ahLst/>
              <a:cxnLst>
                <a:cxn ang="T6">
                  <a:pos x="T0" y="T1"/>
                </a:cxn>
                <a:cxn ang="T7">
                  <a:pos x="T2" y="T3"/>
                </a:cxn>
                <a:cxn ang="T8">
                  <a:pos x="T4" y="T5"/>
                </a:cxn>
              </a:cxnLst>
              <a:rect l="T9" t="T10" r="T11" b="T12"/>
              <a:pathLst>
                <a:path w="2225" h="1479">
                  <a:moveTo>
                    <a:pt x="0" y="0"/>
                  </a:moveTo>
                  <a:lnTo>
                    <a:pt x="0" y="1479"/>
                  </a:lnTo>
                  <a:lnTo>
                    <a:pt x="2225" y="1479"/>
                  </a:lnTo>
                </a:path>
              </a:pathLst>
            </a:custGeom>
            <a:noFill/>
            <a:ln w="14288">
              <a:solidFill>
                <a:srgbClr val="000000"/>
              </a:solidFill>
              <a:round/>
              <a:headEnd/>
              <a:tailEnd/>
            </a:ln>
          </p:spPr>
          <p:txBody>
            <a:bodyPr/>
            <a:lstStyle/>
            <a:p>
              <a:endParaRPr lang="es-CL"/>
            </a:p>
          </p:txBody>
        </p:sp>
        <p:sp>
          <p:nvSpPr>
            <p:cNvPr id="13350" name="Line 42"/>
            <p:cNvSpPr>
              <a:spLocks noChangeShapeType="1"/>
            </p:cNvSpPr>
            <p:nvPr/>
          </p:nvSpPr>
          <p:spPr bwMode="auto">
            <a:xfrm>
              <a:off x="3414" y="2414"/>
              <a:ext cx="1326" cy="897"/>
            </a:xfrm>
            <a:prstGeom prst="line">
              <a:avLst/>
            </a:prstGeom>
            <a:noFill/>
            <a:ln w="41275">
              <a:solidFill>
                <a:srgbClr val="003F95"/>
              </a:solidFill>
              <a:round/>
              <a:headEnd/>
              <a:tailEnd/>
            </a:ln>
          </p:spPr>
          <p:txBody>
            <a:bodyPr/>
            <a:lstStyle/>
            <a:p>
              <a:endParaRPr lang="es-CL"/>
            </a:p>
          </p:txBody>
        </p:sp>
        <p:sp>
          <p:nvSpPr>
            <p:cNvPr id="13351" name="Line 43"/>
            <p:cNvSpPr>
              <a:spLocks noChangeShapeType="1"/>
            </p:cNvSpPr>
            <p:nvPr/>
          </p:nvSpPr>
          <p:spPr bwMode="auto">
            <a:xfrm>
              <a:off x="3653" y="2550"/>
              <a:ext cx="1002" cy="1"/>
            </a:xfrm>
            <a:prstGeom prst="line">
              <a:avLst/>
            </a:prstGeom>
            <a:noFill/>
            <a:ln w="17526">
              <a:solidFill>
                <a:srgbClr val="000000"/>
              </a:solidFill>
              <a:round/>
              <a:headEnd/>
              <a:tailEnd type="stealth" w="med" len="med"/>
            </a:ln>
          </p:spPr>
          <p:txBody>
            <a:bodyPr/>
            <a:lstStyle/>
            <a:p>
              <a:endParaRPr lang="es-CL"/>
            </a:p>
          </p:txBody>
        </p:sp>
        <p:sp>
          <p:nvSpPr>
            <p:cNvPr id="13352" name="Line 44"/>
            <p:cNvSpPr>
              <a:spLocks noChangeShapeType="1"/>
            </p:cNvSpPr>
            <p:nvPr/>
          </p:nvSpPr>
          <p:spPr bwMode="auto">
            <a:xfrm flipH="1">
              <a:off x="4552" y="2747"/>
              <a:ext cx="462" cy="1"/>
            </a:xfrm>
            <a:prstGeom prst="line">
              <a:avLst/>
            </a:prstGeom>
            <a:noFill/>
            <a:ln w="17526">
              <a:solidFill>
                <a:srgbClr val="000000"/>
              </a:solidFill>
              <a:round/>
              <a:headEnd/>
              <a:tailEnd type="stealth" w="med" len="med"/>
            </a:ln>
          </p:spPr>
          <p:txBody>
            <a:bodyPr/>
            <a:lstStyle/>
            <a:p>
              <a:endParaRPr lang="es-CL"/>
            </a:p>
          </p:txBody>
        </p:sp>
        <p:sp>
          <p:nvSpPr>
            <p:cNvPr id="13353" name="Rectangle 45"/>
            <p:cNvSpPr>
              <a:spLocks noChangeArrowheads="1"/>
            </p:cNvSpPr>
            <p:nvPr/>
          </p:nvSpPr>
          <p:spPr bwMode="auto">
            <a:xfrm>
              <a:off x="3919" y="2277"/>
              <a:ext cx="368" cy="145"/>
            </a:xfrm>
            <a:prstGeom prst="rect">
              <a:avLst/>
            </a:prstGeom>
            <a:solidFill>
              <a:srgbClr val="FFFFFF"/>
            </a:solidFill>
            <a:ln w="9525">
              <a:noFill/>
              <a:miter lim="800000"/>
              <a:headEnd/>
              <a:tailEnd/>
            </a:ln>
          </p:spPr>
          <p:txBody>
            <a:bodyPr/>
            <a:lstStyle/>
            <a:p>
              <a:endParaRPr lang="es-CL"/>
            </a:p>
          </p:txBody>
        </p:sp>
        <p:sp>
          <p:nvSpPr>
            <p:cNvPr id="13354" name="Rectangle 46"/>
            <p:cNvSpPr>
              <a:spLocks noChangeArrowheads="1"/>
            </p:cNvSpPr>
            <p:nvPr/>
          </p:nvSpPr>
          <p:spPr bwMode="auto">
            <a:xfrm>
              <a:off x="2637" y="3534"/>
              <a:ext cx="356"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Quantity</a:t>
              </a:r>
              <a:endParaRPr lang="en-US" sz="2400">
                <a:latin typeface="Times New Roman" pitchFamily="18" charset="0"/>
              </a:endParaRPr>
            </a:p>
          </p:txBody>
        </p:sp>
        <p:sp>
          <p:nvSpPr>
            <p:cNvPr id="13355" name="Rectangle 47"/>
            <p:cNvSpPr>
              <a:spLocks noChangeArrowheads="1"/>
            </p:cNvSpPr>
            <p:nvPr/>
          </p:nvSpPr>
          <p:spPr bwMode="auto">
            <a:xfrm>
              <a:off x="2605" y="3648"/>
              <a:ext cx="386"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of Money</a:t>
              </a:r>
              <a:endParaRPr lang="en-US" sz="2400">
                <a:latin typeface="Times New Roman" pitchFamily="18" charset="0"/>
              </a:endParaRPr>
            </a:p>
          </p:txBody>
        </p:sp>
        <p:sp>
          <p:nvSpPr>
            <p:cNvPr id="13356" name="Rectangle 48"/>
            <p:cNvSpPr>
              <a:spLocks noChangeArrowheads="1"/>
            </p:cNvSpPr>
            <p:nvPr/>
          </p:nvSpPr>
          <p:spPr bwMode="auto">
            <a:xfrm>
              <a:off x="1187" y="3537"/>
              <a:ext cx="537"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Quantity fixed</a:t>
              </a:r>
              <a:endParaRPr lang="en-US" sz="2400">
                <a:latin typeface="Times New Roman" pitchFamily="18" charset="0"/>
              </a:endParaRPr>
            </a:p>
          </p:txBody>
        </p:sp>
        <p:sp>
          <p:nvSpPr>
            <p:cNvPr id="13357" name="Rectangle 49"/>
            <p:cNvSpPr>
              <a:spLocks noChangeArrowheads="1"/>
            </p:cNvSpPr>
            <p:nvPr/>
          </p:nvSpPr>
          <p:spPr bwMode="auto">
            <a:xfrm>
              <a:off x="1250" y="3651"/>
              <a:ext cx="415"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by the Fed</a:t>
              </a:r>
              <a:endParaRPr lang="en-US" sz="2400">
                <a:latin typeface="Times New Roman" pitchFamily="18" charset="0"/>
              </a:endParaRPr>
            </a:p>
          </p:txBody>
        </p:sp>
        <p:sp>
          <p:nvSpPr>
            <p:cNvPr id="13358" name="Rectangle 50"/>
            <p:cNvSpPr>
              <a:spLocks noChangeArrowheads="1"/>
            </p:cNvSpPr>
            <p:nvPr/>
          </p:nvSpPr>
          <p:spPr bwMode="auto">
            <a:xfrm>
              <a:off x="673" y="3537"/>
              <a:ext cx="49"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0</a:t>
              </a:r>
              <a:endParaRPr lang="en-US" sz="2400">
                <a:latin typeface="Times New Roman" pitchFamily="18" charset="0"/>
              </a:endParaRPr>
            </a:p>
          </p:txBody>
        </p:sp>
        <p:sp>
          <p:nvSpPr>
            <p:cNvPr id="13359" name="Rectangle 51"/>
            <p:cNvSpPr>
              <a:spLocks noChangeArrowheads="1"/>
            </p:cNvSpPr>
            <p:nvPr/>
          </p:nvSpPr>
          <p:spPr bwMode="auto">
            <a:xfrm>
              <a:off x="413" y="1999"/>
              <a:ext cx="317"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Interest</a:t>
              </a:r>
              <a:endParaRPr lang="en-US" sz="2400">
                <a:latin typeface="Times New Roman" pitchFamily="18" charset="0"/>
              </a:endParaRPr>
            </a:p>
          </p:txBody>
        </p:sp>
        <p:sp>
          <p:nvSpPr>
            <p:cNvPr id="13360" name="Rectangle 52"/>
            <p:cNvSpPr>
              <a:spLocks noChangeArrowheads="1"/>
            </p:cNvSpPr>
            <p:nvPr/>
          </p:nvSpPr>
          <p:spPr bwMode="auto">
            <a:xfrm>
              <a:off x="545" y="2113"/>
              <a:ext cx="191"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Rate</a:t>
              </a:r>
              <a:endParaRPr lang="en-US" sz="2400">
                <a:latin typeface="Times New Roman" pitchFamily="18" charset="0"/>
              </a:endParaRPr>
            </a:p>
          </p:txBody>
        </p:sp>
        <p:grpSp>
          <p:nvGrpSpPr>
            <p:cNvPr id="3" name="Group 53"/>
            <p:cNvGrpSpPr>
              <a:grpSpLocks/>
            </p:cNvGrpSpPr>
            <p:nvPr/>
          </p:nvGrpSpPr>
          <p:grpSpPr bwMode="auto">
            <a:xfrm>
              <a:off x="676" y="2992"/>
              <a:ext cx="825" cy="106"/>
              <a:chOff x="676" y="2551"/>
              <a:chExt cx="825" cy="106"/>
            </a:xfrm>
          </p:grpSpPr>
          <p:sp>
            <p:nvSpPr>
              <p:cNvPr id="13421" name="Line 54"/>
              <p:cNvSpPr>
                <a:spLocks noChangeShapeType="1"/>
              </p:cNvSpPr>
              <p:nvPr/>
            </p:nvSpPr>
            <p:spPr bwMode="auto">
              <a:xfrm>
                <a:off x="804" y="2605"/>
                <a:ext cx="667" cy="1"/>
              </a:xfrm>
              <a:prstGeom prst="line">
                <a:avLst/>
              </a:prstGeom>
              <a:noFill/>
              <a:ln w="14288">
                <a:solidFill>
                  <a:schemeClr val="tx1"/>
                </a:solidFill>
                <a:prstDash val="sysDot"/>
                <a:round/>
                <a:headEnd/>
                <a:tailEnd/>
              </a:ln>
            </p:spPr>
            <p:txBody>
              <a:bodyPr/>
              <a:lstStyle/>
              <a:p>
                <a:endParaRPr lang="es-CL"/>
              </a:p>
            </p:txBody>
          </p:sp>
          <p:sp>
            <p:nvSpPr>
              <p:cNvPr id="13422" name="Oval 55"/>
              <p:cNvSpPr>
                <a:spLocks noChangeArrowheads="1"/>
              </p:cNvSpPr>
              <p:nvPr/>
            </p:nvSpPr>
            <p:spPr bwMode="auto">
              <a:xfrm>
                <a:off x="1441" y="2571"/>
                <a:ext cx="60" cy="58"/>
              </a:xfrm>
              <a:prstGeom prst="ellipse">
                <a:avLst/>
              </a:prstGeom>
              <a:solidFill>
                <a:srgbClr val="000000"/>
              </a:solidFill>
              <a:ln w="9525">
                <a:noFill/>
                <a:round/>
                <a:headEnd/>
                <a:tailEnd/>
              </a:ln>
            </p:spPr>
            <p:txBody>
              <a:bodyPr/>
              <a:lstStyle/>
              <a:p>
                <a:endParaRPr lang="es-CL"/>
              </a:p>
            </p:txBody>
          </p:sp>
          <p:grpSp>
            <p:nvGrpSpPr>
              <p:cNvPr id="4" name="Group 56"/>
              <p:cNvGrpSpPr>
                <a:grpSpLocks/>
              </p:cNvGrpSpPr>
              <p:nvPr/>
            </p:nvGrpSpPr>
            <p:grpSpPr bwMode="auto">
              <a:xfrm>
                <a:off x="676" y="2551"/>
                <a:ext cx="54" cy="106"/>
                <a:chOff x="676" y="2551"/>
                <a:chExt cx="54" cy="106"/>
              </a:xfrm>
            </p:grpSpPr>
            <p:sp>
              <p:nvSpPr>
                <p:cNvPr id="13424" name="Rectangle 57"/>
                <p:cNvSpPr>
                  <a:spLocks noChangeArrowheads="1"/>
                </p:cNvSpPr>
                <p:nvPr/>
              </p:nvSpPr>
              <p:spPr bwMode="auto">
                <a:xfrm>
                  <a:off x="676" y="2551"/>
                  <a:ext cx="29"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r</a:t>
                  </a:r>
                  <a:endParaRPr lang="en-US" sz="2400">
                    <a:latin typeface="Times New Roman" pitchFamily="18" charset="0"/>
                  </a:endParaRPr>
                </a:p>
              </p:txBody>
            </p:sp>
            <p:sp>
              <p:nvSpPr>
                <p:cNvPr id="13425" name="Freeform 58"/>
                <p:cNvSpPr>
                  <a:spLocks/>
                </p:cNvSpPr>
                <p:nvPr/>
              </p:nvSpPr>
              <p:spPr bwMode="auto">
                <a:xfrm>
                  <a:off x="713" y="2608"/>
                  <a:ext cx="17" cy="40"/>
                </a:xfrm>
                <a:custGeom>
                  <a:avLst/>
                  <a:gdLst>
                    <a:gd name="T0" fmla="*/ 17 w 17"/>
                    <a:gd name="T1" fmla="*/ 0 h 40"/>
                    <a:gd name="T2" fmla="*/ 11 w 17"/>
                    <a:gd name="T3" fmla="*/ 0 h 40"/>
                    <a:gd name="T4" fmla="*/ 9 w 17"/>
                    <a:gd name="T5" fmla="*/ 6 h 40"/>
                    <a:gd name="T6" fmla="*/ 0 w 17"/>
                    <a:gd name="T7" fmla="*/ 12 h 40"/>
                    <a:gd name="T8" fmla="*/ 0 w 17"/>
                    <a:gd name="T9" fmla="*/ 15 h 40"/>
                    <a:gd name="T10" fmla="*/ 6 w 17"/>
                    <a:gd name="T11" fmla="*/ 12 h 40"/>
                    <a:gd name="T12" fmla="*/ 11 w 17"/>
                    <a:gd name="T13" fmla="*/ 9 h 40"/>
                    <a:gd name="T14" fmla="*/ 11 w 17"/>
                    <a:gd name="T15" fmla="*/ 40 h 40"/>
                    <a:gd name="T16" fmla="*/ 17 w 17"/>
                    <a:gd name="T17" fmla="*/ 40 h 40"/>
                    <a:gd name="T18" fmla="*/ 17 w 17"/>
                    <a:gd name="T19" fmla="*/ 3 h 40"/>
                    <a:gd name="T20" fmla="*/ 17 w 17"/>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40"/>
                    <a:gd name="T35" fmla="*/ 17 w 17"/>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40">
                      <a:moveTo>
                        <a:pt x="17" y="0"/>
                      </a:moveTo>
                      <a:lnTo>
                        <a:pt x="11" y="0"/>
                      </a:lnTo>
                      <a:lnTo>
                        <a:pt x="9" y="6"/>
                      </a:lnTo>
                      <a:lnTo>
                        <a:pt x="0" y="12"/>
                      </a:lnTo>
                      <a:lnTo>
                        <a:pt x="0" y="15"/>
                      </a:lnTo>
                      <a:lnTo>
                        <a:pt x="6" y="12"/>
                      </a:lnTo>
                      <a:lnTo>
                        <a:pt x="11" y="9"/>
                      </a:lnTo>
                      <a:lnTo>
                        <a:pt x="11" y="40"/>
                      </a:lnTo>
                      <a:lnTo>
                        <a:pt x="17" y="40"/>
                      </a:lnTo>
                      <a:lnTo>
                        <a:pt x="17" y="3"/>
                      </a:lnTo>
                      <a:lnTo>
                        <a:pt x="17" y="0"/>
                      </a:lnTo>
                      <a:close/>
                    </a:path>
                  </a:pathLst>
                </a:custGeom>
                <a:solidFill>
                  <a:srgbClr val="000000"/>
                </a:solidFill>
                <a:ln w="9525">
                  <a:noFill/>
                  <a:round/>
                  <a:headEnd/>
                  <a:tailEnd/>
                </a:ln>
              </p:spPr>
              <p:txBody>
                <a:bodyPr/>
                <a:lstStyle/>
                <a:p>
                  <a:endParaRPr lang="es-CL"/>
                </a:p>
              </p:txBody>
            </p:sp>
          </p:grpSp>
        </p:grpSp>
        <p:sp>
          <p:nvSpPr>
            <p:cNvPr id="13362" name="Rectangle 59"/>
            <p:cNvSpPr>
              <a:spLocks noChangeArrowheads="1"/>
            </p:cNvSpPr>
            <p:nvPr/>
          </p:nvSpPr>
          <p:spPr bwMode="auto">
            <a:xfrm>
              <a:off x="2103" y="3383"/>
              <a:ext cx="654"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Money demand, </a:t>
              </a:r>
              <a:endParaRPr lang="en-US" sz="2400">
                <a:latin typeface="Times New Roman" pitchFamily="18" charset="0"/>
              </a:endParaRPr>
            </a:p>
          </p:txBody>
        </p:sp>
        <p:sp>
          <p:nvSpPr>
            <p:cNvPr id="13363" name="Rectangle 60"/>
            <p:cNvSpPr>
              <a:spLocks noChangeArrowheads="1"/>
            </p:cNvSpPr>
            <p:nvPr/>
          </p:nvSpPr>
          <p:spPr bwMode="auto">
            <a:xfrm>
              <a:off x="2785" y="3383"/>
              <a:ext cx="137"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MD</a:t>
              </a:r>
              <a:endParaRPr lang="en-US" sz="2400">
                <a:latin typeface="Times New Roman" pitchFamily="18" charset="0"/>
              </a:endParaRPr>
            </a:p>
          </p:txBody>
        </p:sp>
        <p:sp>
          <p:nvSpPr>
            <p:cNvPr id="13364" name="Freeform 61"/>
            <p:cNvSpPr>
              <a:spLocks/>
            </p:cNvSpPr>
            <p:nvPr/>
          </p:nvSpPr>
          <p:spPr bwMode="auto">
            <a:xfrm>
              <a:off x="2934" y="3440"/>
              <a:ext cx="17" cy="40"/>
            </a:xfrm>
            <a:custGeom>
              <a:avLst/>
              <a:gdLst>
                <a:gd name="T0" fmla="*/ 17 w 17"/>
                <a:gd name="T1" fmla="*/ 0 h 40"/>
                <a:gd name="T2" fmla="*/ 11 w 17"/>
                <a:gd name="T3" fmla="*/ 0 h 40"/>
                <a:gd name="T4" fmla="*/ 8 w 17"/>
                <a:gd name="T5" fmla="*/ 6 h 40"/>
                <a:gd name="T6" fmla="*/ 0 w 17"/>
                <a:gd name="T7" fmla="*/ 9 h 40"/>
                <a:gd name="T8" fmla="*/ 0 w 17"/>
                <a:gd name="T9" fmla="*/ 15 h 40"/>
                <a:gd name="T10" fmla="*/ 5 w 17"/>
                <a:gd name="T11" fmla="*/ 12 h 40"/>
                <a:gd name="T12" fmla="*/ 11 w 17"/>
                <a:gd name="T13" fmla="*/ 9 h 40"/>
                <a:gd name="T14" fmla="*/ 11 w 17"/>
                <a:gd name="T15" fmla="*/ 40 h 40"/>
                <a:gd name="T16" fmla="*/ 17 w 17"/>
                <a:gd name="T17" fmla="*/ 40 h 40"/>
                <a:gd name="T18" fmla="*/ 17 w 17"/>
                <a:gd name="T19" fmla="*/ 3 h 40"/>
                <a:gd name="T20" fmla="*/ 17 w 17"/>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40"/>
                <a:gd name="T35" fmla="*/ 17 w 17"/>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40">
                  <a:moveTo>
                    <a:pt x="17" y="0"/>
                  </a:moveTo>
                  <a:lnTo>
                    <a:pt x="11" y="0"/>
                  </a:lnTo>
                  <a:lnTo>
                    <a:pt x="8" y="6"/>
                  </a:lnTo>
                  <a:lnTo>
                    <a:pt x="0" y="9"/>
                  </a:lnTo>
                  <a:lnTo>
                    <a:pt x="0" y="15"/>
                  </a:lnTo>
                  <a:lnTo>
                    <a:pt x="5" y="12"/>
                  </a:lnTo>
                  <a:lnTo>
                    <a:pt x="11" y="9"/>
                  </a:lnTo>
                  <a:lnTo>
                    <a:pt x="11" y="40"/>
                  </a:lnTo>
                  <a:lnTo>
                    <a:pt x="17" y="40"/>
                  </a:lnTo>
                  <a:lnTo>
                    <a:pt x="17" y="3"/>
                  </a:lnTo>
                  <a:lnTo>
                    <a:pt x="17" y="0"/>
                  </a:lnTo>
                  <a:close/>
                </a:path>
              </a:pathLst>
            </a:custGeom>
            <a:solidFill>
              <a:srgbClr val="000000"/>
            </a:solidFill>
            <a:ln w="9525">
              <a:noFill/>
              <a:round/>
              <a:headEnd/>
              <a:tailEnd/>
            </a:ln>
          </p:spPr>
          <p:txBody>
            <a:bodyPr/>
            <a:lstStyle/>
            <a:p>
              <a:endParaRPr lang="es-CL"/>
            </a:p>
          </p:txBody>
        </p:sp>
        <p:sp>
          <p:nvSpPr>
            <p:cNvPr id="13365" name="Rectangle 62"/>
            <p:cNvSpPr>
              <a:spLocks noChangeArrowheads="1"/>
            </p:cNvSpPr>
            <p:nvPr/>
          </p:nvSpPr>
          <p:spPr bwMode="auto">
            <a:xfrm>
              <a:off x="1155" y="2079"/>
              <a:ext cx="264"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Money</a:t>
              </a:r>
              <a:endParaRPr lang="en-US" sz="2400">
                <a:latin typeface="Times New Roman" pitchFamily="18" charset="0"/>
              </a:endParaRPr>
            </a:p>
          </p:txBody>
        </p:sp>
        <p:sp>
          <p:nvSpPr>
            <p:cNvPr id="13366" name="Rectangle 63"/>
            <p:cNvSpPr>
              <a:spLocks noChangeArrowheads="1"/>
            </p:cNvSpPr>
            <p:nvPr/>
          </p:nvSpPr>
          <p:spPr bwMode="auto">
            <a:xfrm>
              <a:off x="1161" y="2193"/>
              <a:ext cx="255"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supply</a:t>
              </a:r>
              <a:endParaRPr lang="en-US" sz="2400">
                <a:latin typeface="Times New Roman" pitchFamily="18" charset="0"/>
              </a:endParaRPr>
            </a:p>
          </p:txBody>
        </p:sp>
        <p:sp>
          <p:nvSpPr>
            <p:cNvPr id="13367" name="Rectangle 64"/>
            <p:cNvSpPr>
              <a:spLocks noChangeArrowheads="1"/>
            </p:cNvSpPr>
            <p:nvPr/>
          </p:nvSpPr>
          <p:spPr bwMode="auto">
            <a:xfrm>
              <a:off x="1432" y="1785"/>
              <a:ext cx="898"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(a) The Money Market</a:t>
              </a:r>
              <a:endParaRPr lang="en-US" sz="2400">
                <a:latin typeface="Times New Roman" pitchFamily="18" charset="0"/>
              </a:endParaRPr>
            </a:p>
          </p:txBody>
        </p:sp>
        <p:grpSp>
          <p:nvGrpSpPr>
            <p:cNvPr id="5" name="Group 65"/>
            <p:cNvGrpSpPr>
              <a:grpSpLocks/>
            </p:cNvGrpSpPr>
            <p:nvPr/>
          </p:nvGrpSpPr>
          <p:grpSpPr bwMode="auto">
            <a:xfrm>
              <a:off x="85" y="2781"/>
              <a:ext cx="608" cy="701"/>
              <a:chOff x="85" y="2340"/>
              <a:chExt cx="608" cy="701"/>
            </a:xfrm>
          </p:grpSpPr>
          <p:sp>
            <p:nvSpPr>
              <p:cNvPr id="13413" name="Line 66"/>
              <p:cNvSpPr>
                <a:spLocks noChangeShapeType="1"/>
              </p:cNvSpPr>
              <p:nvPr/>
            </p:nvSpPr>
            <p:spPr bwMode="auto">
              <a:xfrm flipH="1">
                <a:off x="539" y="2434"/>
                <a:ext cx="154" cy="68"/>
              </a:xfrm>
              <a:prstGeom prst="line">
                <a:avLst/>
              </a:prstGeom>
              <a:noFill/>
              <a:ln w="14288">
                <a:solidFill>
                  <a:srgbClr val="000000"/>
                </a:solidFill>
                <a:round/>
                <a:headEnd/>
                <a:tailEnd/>
              </a:ln>
            </p:spPr>
            <p:txBody>
              <a:bodyPr/>
              <a:lstStyle/>
              <a:p>
                <a:endParaRPr lang="es-CL"/>
              </a:p>
            </p:txBody>
          </p:sp>
          <p:sp>
            <p:nvSpPr>
              <p:cNvPr id="13414" name="Rectangle 67"/>
              <p:cNvSpPr>
                <a:spLocks noChangeArrowheads="1"/>
              </p:cNvSpPr>
              <p:nvPr/>
            </p:nvSpPr>
            <p:spPr bwMode="auto">
              <a:xfrm>
                <a:off x="85" y="2340"/>
                <a:ext cx="539" cy="701"/>
              </a:xfrm>
              <a:prstGeom prst="rect">
                <a:avLst/>
              </a:prstGeom>
              <a:solidFill>
                <a:srgbClr val="E1E5E9"/>
              </a:solidFill>
              <a:ln w="9525">
                <a:noFill/>
                <a:miter lim="800000"/>
                <a:headEnd/>
                <a:tailEnd/>
              </a:ln>
            </p:spPr>
            <p:txBody>
              <a:bodyPr/>
              <a:lstStyle/>
              <a:p>
                <a:endParaRPr lang="es-CL"/>
              </a:p>
            </p:txBody>
          </p:sp>
          <p:sp>
            <p:nvSpPr>
              <p:cNvPr id="13415" name="Rectangle 68"/>
              <p:cNvSpPr>
                <a:spLocks noChangeArrowheads="1"/>
              </p:cNvSpPr>
              <p:nvPr/>
            </p:nvSpPr>
            <p:spPr bwMode="auto">
              <a:xfrm>
                <a:off x="108" y="2354"/>
                <a:ext cx="467"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3. . . . which</a:t>
                </a:r>
                <a:endParaRPr lang="en-US" sz="2400">
                  <a:latin typeface="Times New Roman" pitchFamily="18" charset="0"/>
                </a:endParaRPr>
              </a:p>
            </p:txBody>
          </p:sp>
          <p:sp>
            <p:nvSpPr>
              <p:cNvPr id="13416" name="Rectangle 69"/>
              <p:cNvSpPr>
                <a:spLocks noChangeArrowheads="1"/>
              </p:cNvSpPr>
              <p:nvPr/>
            </p:nvSpPr>
            <p:spPr bwMode="auto">
              <a:xfrm>
                <a:off x="108" y="2468"/>
                <a:ext cx="377"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increases</a:t>
                </a:r>
                <a:endParaRPr lang="en-US" sz="2400">
                  <a:latin typeface="Times New Roman" pitchFamily="18" charset="0"/>
                </a:endParaRPr>
              </a:p>
            </p:txBody>
          </p:sp>
          <p:sp>
            <p:nvSpPr>
              <p:cNvPr id="13417" name="Rectangle 70"/>
              <p:cNvSpPr>
                <a:spLocks noChangeArrowheads="1"/>
              </p:cNvSpPr>
              <p:nvPr/>
            </p:nvSpPr>
            <p:spPr bwMode="auto">
              <a:xfrm>
                <a:off x="108" y="2583"/>
                <a:ext cx="122"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the</a:t>
                </a:r>
                <a:endParaRPr lang="en-US" sz="2400">
                  <a:latin typeface="Times New Roman" pitchFamily="18" charset="0"/>
                </a:endParaRPr>
              </a:p>
            </p:txBody>
          </p:sp>
          <p:sp>
            <p:nvSpPr>
              <p:cNvPr id="13418" name="Rectangle 71"/>
              <p:cNvSpPr>
                <a:spLocks noChangeArrowheads="1"/>
              </p:cNvSpPr>
              <p:nvPr/>
            </p:nvSpPr>
            <p:spPr bwMode="auto">
              <a:xfrm>
                <a:off x="108" y="2697"/>
                <a:ext cx="427"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equilibrium</a:t>
                </a:r>
                <a:endParaRPr lang="en-US" sz="2400">
                  <a:latin typeface="Times New Roman" pitchFamily="18" charset="0"/>
                </a:endParaRPr>
              </a:p>
            </p:txBody>
          </p:sp>
          <p:sp>
            <p:nvSpPr>
              <p:cNvPr id="13419" name="Rectangle 72"/>
              <p:cNvSpPr>
                <a:spLocks noChangeArrowheads="1"/>
              </p:cNvSpPr>
              <p:nvPr/>
            </p:nvSpPr>
            <p:spPr bwMode="auto">
              <a:xfrm>
                <a:off x="108" y="2811"/>
                <a:ext cx="288"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interest</a:t>
                </a:r>
                <a:endParaRPr lang="en-US" sz="2400">
                  <a:latin typeface="Times New Roman" pitchFamily="18" charset="0"/>
                </a:endParaRPr>
              </a:p>
            </p:txBody>
          </p:sp>
          <p:sp>
            <p:nvSpPr>
              <p:cNvPr id="13420" name="Rectangle 73"/>
              <p:cNvSpPr>
                <a:spLocks noChangeArrowheads="1"/>
              </p:cNvSpPr>
              <p:nvPr/>
            </p:nvSpPr>
            <p:spPr bwMode="auto">
              <a:xfrm>
                <a:off x="108" y="2925"/>
                <a:ext cx="319"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rate . . . </a:t>
                </a:r>
                <a:endParaRPr lang="en-US" sz="2400">
                  <a:latin typeface="Times New Roman" pitchFamily="18" charset="0"/>
                </a:endParaRPr>
              </a:p>
            </p:txBody>
          </p:sp>
        </p:grpSp>
        <p:grpSp>
          <p:nvGrpSpPr>
            <p:cNvPr id="6" name="Group 74"/>
            <p:cNvGrpSpPr>
              <a:grpSpLocks/>
            </p:cNvGrpSpPr>
            <p:nvPr/>
          </p:nvGrpSpPr>
          <p:grpSpPr bwMode="auto">
            <a:xfrm>
              <a:off x="1600" y="2285"/>
              <a:ext cx="1061" cy="735"/>
              <a:chOff x="1600" y="1844"/>
              <a:chExt cx="1061" cy="735"/>
            </a:xfrm>
          </p:grpSpPr>
          <p:sp>
            <p:nvSpPr>
              <p:cNvPr id="13408" name="Line 75"/>
              <p:cNvSpPr>
                <a:spLocks noChangeShapeType="1"/>
              </p:cNvSpPr>
              <p:nvPr/>
            </p:nvSpPr>
            <p:spPr bwMode="auto">
              <a:xfrm flipV="1">
                <a:off x="1600" y="2169"/>
                <a:ext cx="257" cy="410"/>
              </a:xfrm>
              <a:prstGeom prst="line">
                <a:avLst/>
              </a:prstGeom>
              <a:noFill/>
              <a:ln w="14288">
                <a:solidFill>
                  <a:srgbClr val="000000"/>
                </a:solidFill>
                <a:round/>
                <a:headEnd/>
                <a:tailEnd/>
              </a:ln>
            </p:spPr>
            <p:txBody>
              <a:bodyPr/>
              <a:lstStyle/>
              <a:p>
                <a:endParaRPr lang="es-CL"/>
              </a:p>
            </p:txBody>
          </p:sp>
          <p:sp>
            <p:nvSpPr>
              <p:cNvPr id="13409" name="Rectangle 76"/>
              <p:cNvSpPr>
                <a:spLocks noChangeArrowheads="1"/>
              </p:cNvSpPr>
              <p:nvPr/>
            </p:nvSpPr>
            <p:spPr bwMode="auto">
              <a:xfrm>
                <a:off x="1745" y="1844"/>
                <a:ext cx="916" cy="359"/>
              </a:xfrm>
              <a:prstGeom prst="rect">
                <a:avLst/>
              </a:prstGeom>
              <a:solidFill>
                <a:srgbClr val="E1E5E9"/>
              </a:solidFill>
              <a:ln w="9525">
                <a:noFill/>
                <a:miter lim="800000"/>
                <a:headEnd/>
                <a:tailEnd/>
              </a:ln>
            </p:spPr>
            <p:txBody>
              <a:bodyPr/>
              <a:lstStyle/>
              <a:p>
                <a:endParaRPr lang="es-CL"/>
              </a:p>
            </p:txBody>
          </p:sp>
          <p:sp>
            <p:nvSpPr>
              <p:cNvPr id="13410" name="Rectangle 77"/>
              <p:cNvSpPr>
                <a:spLocks noChangeArrowheads="1"/>
              </p:cNvSpPr>
              <p:nvPr/>
            </p:nvSpPr>
            <p:spPr bwMode="auto">
              <a:xfrm>
                <a:off x="1785" y="1854"/>
                <a:ext cx="813"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2. . . . the increase in</a:t>
                </a:r>
                <a:endParaRPr lang="en-US" sz="2400">
                  <a:latin typeface="Times New Roman" pitchFamily="18" charset="0"/>
                </a:endParaRPr>
              </a:p>
            </p:txBody>
          </p:sp>
          <p:sp>
            <p:nvSpPr>
              <p:cNvPr id="13411" name="Rectangle 78"/>
              <p:cNvSpPr>
                <a:spLocks noChangeArrowheads="1"/>
              </p:cNvSpPr>
              <p:nvPr/>
            </p:nvSpPr>
            <p:spPr bwMode="auto">
              <a:xfrm>
                <a:off x="1785" y="1968"/>
                <a:ext cx="759"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spending increases</a:t>
                </a:r>
                <a:endParaRPr lang="en-US" sz="2400">
                  <a:latin typeface="Times New Roman" pitchFamily="18" charset="0"/>
                </a:endParaRPr>
              </a:p>
            </p:txBody>
          </p:sp>
          <p:sp>
            <p:nvSpPr>
              <p:cNvPr id="13412" name="Rectangle 79"/>
              <p:cNvSpPr>
                <a:spLocks noChangeArrowheads="1"/>
              </p:cNvSpPr>
              <p:nvPr/>
            </p:nvSpPr>
            <p:spPr bwMode="auto">
              <a:xfrm>
                <a:off x="1785" y="2082"/>
                <a:ext cx="774"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money demand . . . </a:t>
                </a:r>
                <a:endParaRPr lang="en-US" sz="2400">
                  <a:latin typeface="Times New Roman" pitchFamily="18" charset="0"/>
                </a:endParaRPr>
              </a:p>
            </p:txBody>
          </p:sp>
        </p:grpSp>
        <p:grpSp>
          <p:nvGrpSpPr>
            <p:cNvPr id="7" name="Group 80"/>
            <p:cNvGrpSpPr>
              <a:grpSpLocks/>
            </p:cNvGrpSpPr>
            <p:nvPr/>
          </p:nvGrpSpPr>
          <p:grpSpPr bwMode="auto">
            <a:xfrm>
              <a:off x="1001" y="2362"/>
              <a:ext cx="1454" cy="913"/>
              <a:chOff x="1001" y="1921"/>
              <a:chExt cx="1454" cy="913"/>
            </a:xfrm>
          </p:grpSpPr>
          <p:sp>
            <p:nvSpPr>
              <p:cNvPr id="13405" name="Line 81"/>
              <p:cNvSpPr>
                <a:spLocks noChangeShapeType="1"/>
              </p:cNvSpPr>
              <p:nvPr/>
            </p:nvSpPr>
            <p:spPr bwMode="auto">
              <a:xfrm>
                <a:off x="1001" y="1921"/>
                <a:ext cx="1266" cy="855"/>
              </a:xfrm>
              <a:prstGeom prst="line">
                <a:avLst/>
              </a:prstGeom>
              <a:noFill/>
              <a:ln w="41275">
                <a:solidFill>
                  <a:srgbClr val="AD0D1B"/>
                </a:solidFill>
                <a:round/>
                <a:headEnd/>
                <a:tailEnd/>
              </a:ln>
            </p:spPr>
            <p:txBody>
              <a:bodyPr/>
              <a:lstStyle/>
              <a:p>
                <a:endParaRPr lang="es-CL"/>
              </a:p>
            </p:txBody>
          </p:sp>
          <p:sp>
            <p:nvSpPr>
              <p:cNvPr id="13406" name="Rectangle 82"/>
              <p:cNvSpPr>
                <a:spLocks noChangeArrowheads="1"/>
              </p:cNvSpPr>
              <p:nvPr/>
            </p:nvSpPr>
            <p:spPr bwMode="auto">
              <a:xfrm>
                <a:off x="2277" y="2728"/>
                <a:ext cx="73"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M</a:t>
                </a:r>
                <a:endParaRPr lang="en-US" sz="2400">
                  <a:latin typeface="Times New Roman" pitchFamily="18" charset="0"/>
                </a:endParaRPr>
              </a:p>
            </p:txBody>
          </p:sp>
          <p:sp>
            <p:nvSpPr>
              <p:cNvPr id="13407" name="Rectangle 83"/>
              <p:cNvSpPr>
                <a:spLocks noChangeArrowheads="1"/>
              </p:cNvSpPr>
              <p:nvPr/>
            </p:nvSpPr>
            <p:spPr bwMode="auto">
              <a:xfrm>
                <a:off x="2360" y="2728"/>
                <a:ext cx="95"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D</a:t>
                </a:r>
                <a:r>
                  <a:rPr lang="en-US" sz="1100" baseline="-25000">
                    <a:solidFill>
                      <a:srgbClr val="000000"/>
                    </a:solidFill>
                  </a:rPr>
                  <a:t>2</a:t>
                </a:r>
                <a:endParaRPr lang="en-US" sz="2400">
                  <a:latin typeface="Times New Roman" pitchFamily="18" charset="0"/>
                </a:endParaRPr>
              </a:p>
            </p:txBody>
          </p:sp>
        </p:grpSp>
        <p:sp>
          <p:nvSpPr>
            <p:cNvPr id="13371" name="Rectangle 84"/>
            <p:cNvSpPr>
              <a:spLocks noChangeArrowheads="1"/>
            </p:cNvSpPr>
            <p:nvPr/>
          </p:nvSpPr>
          <p:spPr bwMode="auto">
            <a:xfrm>
              <a:off x="5197" y="3534"/>
              <a:ext cx="356"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Quantity</a:t>
              </a:r>
              <a:endParaRPr lang="en-US" sz="2400">
                <a:latin typeface="Times New Roman" pitchFamily="18" charset="0"/>
              </a:endParaRPr>
            </a:p>
          </p:txBody>
        </p:sp>
        <p:sp>
          <p:nvSpPr>
            <p:cNvPr id="13372" name="Rectangle 85"/>
            <p:cNvSpPr>
              <a:spLocks noChangeArrowheads="1"/>
            </p:cNvSpPr>
            <p:nvPr/>
          </p:nvSpPr>
          <p:spPr bwMode="auto">
            <a:xfrm>
              <a:off x="5157" y="3648"/>
              <a:ext cx="395"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of Output</a:t>
              </a:r>
              <a:endParaRPr lang="en-US" sz="2400">
                <a:latin typeface="Times New Roman" pitchFamily="18" charset="0"/>
              </a:endParaRPr>
            </a:p>
          </p:txBody>
        </p:sp>
        <p:sp>
          <p:nvSpPr>
            <p:cNvPr id="13373" name="Rectangle 86"/>
            <p:cNvSpPr>
              <a:spLocks noChangeArrowheads="1"/>
            </p:cNvSpPr>
            <p:nvPr/>
          </p:nvSpPr>
          <p:spPr bwMode="auto">
            <a:xfrm>
              <a:off x="3325" y="3537"/>
              <a:ext cx="49"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0</a:t>
              </a:r>
              <a:endParaRPr lang="en-US" sz="2400">
                <a:latin typeface="Times New Roman" pitchFamily="18" charset="0"/>
              </a:endParaRPr>
            </a:p>
          </p:txBody>
        </p:sp>
        <p:sp>
          <p:nvSpPr>
            <p:cNvPr id="13374" name="Rectangle 87"/>
            <p:cNvSpPr>
              <a:spLocks noChangeArrowheads="1"/>
            </p:cNvSpPr>
            <p:nvPr/>
          </p:nvSpPr>
          <p:spPr bwMode="auto">
            <a:xfrm>
              <a:off x="3096" y="1990"/>
              <a:ext cx="215"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Price</a:t>
              </a:r>
              <a:endParaRPr lang="en-US" sz="2400">
                <a:latin typeface="Times New Roman" pitchFamily="18" charset="0"/>
              </a:endParaRPr>
            </a:p>
          </p:txBody>
        </p:sp>
        <p:sp>
          <p:nvSpPr>
            <p:cNvPr id="13375" name="Rectangle 88"/>
            <p:cNvSpPr>
              <a:spLocks noChangeArrowheads="1"/>
            </p:cNvSpPr>
            <p:nvPr/>
          </p:nvSpPr>
          <p:spPr bwMode="auto">
            <a:xfrm>
              <a:off x="3085" y="2104"/>
              <a:ext cx="225"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Level</a:t>
              </a:r>
              <a:endParaRPr lang="en-US" sz="2400">
                <a:latin typeface="Times New Roman" pitchFamily="18" charset="0"/>
              </a:endParaRPr>
            </a:p>
          </p:txBody>
        </p:sp>
        <p:sp>
          <p:nvSpPr>
            <p:cNvPr id="13376" name="Rectangle 89"/>
            <p:cNvSpPr>
              <a:spLocks noChangeArrowheads="1"/>
            </p:cNvSpPr>
            <p:nvPr/>
          </p:nvSpPr>
          <p:spPr bwMode="auto">
            <a:xfrm>
              <a:off x="4269" y="3332"/>
              <a:ext cx="974"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Aggregate demand, </a:t>
              </a:r>
              <a:r>
                <a:rPr lang="en-US" sz="1100" i="1">
                  <a:solidFill>
                    <a:srgbClr val="000000"/>
                  </a:solidFill>
                </a:rPr>
                <a:t>AD</a:t>
              </a:r>
              <a:r>
                <a:rPr lang="en-US" sz="1100" baseline="-25000">
                  <a:solidFill>
                    <a:srgbClr val="000000"/>
                  </a:solidFill>
                </a:rPr>
                <a:t>1</a:t>
              </a:r>
              <a:r>
                <a:rPr lang="en-US" sz="1100">
                  <a:solidFill>
                    <a:srgbClr val="000000"/>
                  </a:solidFill>
                </a:rPr>
                <a:t> </a:t>
              </a:r>
            </a:p>
          </p:txBody>
        </p:sp>
        <p:sp>
          <p:nvSpPr>
            <p:cNvPr id="13377" name="Rectangle 90"/>
            <p:cNvSpPr>
              <a:spLocks noChangeArrowheads="1"/>
            </p:cNvSpPr>
            <p:nvPr/>
          </p:nvSpPr>
          <p:spPr bwMode="auto">
            <a:xfrm>
              <a:off x="3679" y="1790"/>
              <a:ext cx="1446" cy="106"/>
            </a:xfrm>
            <a:prstGeom prst="rect">
              <a:avLst/>
            </a:prstGeom>
            <a:noFill/>
            <a:ln w="9525">
              <a:noFill/>
              <a:miter lim="800000"/>
              <a:headEnd/>
              <a:tailEnd/>
            </a:ln>
          </p:spPr>
          <p:txBody>
            <a:bodyPr wrap="none" lIns="0" tIns="0" rIns="0" bIns="0">
              <a:spAutoFit/>
            </a:bodyPr>
            <a:lstStyle/>
            <a:p>
              <a:pPr eaLnBrk="0" hangingPunct="0"/>
              <a:r>
                <a:rPr lang="en-US" sz="1100" b="1">
                  <a:solidFill>
                    <a:srgbClr val="000000"/>
                  </a:solidFill>
                </a:rPr>
                <a:t>(b) The Shift in Aggregate Demand</a:t>
              </a:r>
              <a:endParaRPr lang="en-US" sz="2400">
                <a:latin typeface="Times New Roman" pitchFamily="18" charset="0"/>
              </a:endParaRPr>
            </a:p>
          </p:txBody>
        </p:sp>
        <p:grpSp>
          <p:nvGrpSpPr>
            <p:cNvPr id="8" name="Group 91"/>
            <p:cNvGrpSpPr>
              <a:grpSpLocks/>
            </p:cNvGrpSpPr>
            <p:nvPr/>
          </p:nvGrpSpPr>
          <p:grpSpPr bwMode="auto">
            <a:xfrm>
              <a:off x="4749" y="2037"/>
              <a:ext cx="821" cy="684"/>
              <a:chOff x="4749" y="1596"/>
              <a:chExt cx="821" cy="684"/>
            </a:xfrm>
          </p:grpSpPr>
          <p:sp>
            <p:nvSpPr>
              <p:cNvPr id="13399" name="Line 92"/>
              <p:cNvSpPr>
                <a:spLocks noChangeShapeType="1"/>
              </p:cNvSpPr>
              <p:nvPr/>
            </p:nvSpPr>
            <p:spPr bwMode="auto">
              <a:xfrm flipV="1">
                <a:off x="5082" y="1879"/>
                <a:ext cx="206" cy="401"/>
              </a:xfrm>
              <a:prstGeom prst="line">
                <a:avLst/>
              </a:prstGeom>
              <a:noFill/>
              <a:ln w="14288">
                <a:solidFill>
                  <a:srgbClr val="000000"/>
                </a:solidFill>
                <a:round/>
                <a:headEnd/>
                <a:tailEnd/>
              </a:ln>
            </p:spPr>
            <p:txBody>
              <a:bodyPr/>
              <a:lstStyle/>
              <a:p>
                <a:endParaRPr lang="es-CL"/>
              </a:p>
            </p:txBody>
          </p:sp>
          <p:sp>
            <p:nvSpPr>
              <p:cNvPr id="13400" name="Rectangle 93"/>
              <p:cNvSpPr>
                <a:spLocks noChangeArrowheads="1"/>
              </p:cNvSpPr>
              <p:nvPr/>
            </p:nvSpPr>
            <p:spPr bwMode="auto">
              <a:xfrm>
                <a:off x="4749" y="1596"/>
                <a:ext cx="821" cy="488"/>
              </a:xfrm>
              <a:prstGeom prst="rect">
                <a:avLst/>
              </a:prstGeom>
              <a:solidFill>
                <a:srgbClr val="E1E5E9"/>
              </a:solidFill>
              <a:ln w="9525">
                <a:noFill/>
                <a:miter lim="800000"/>
                <a:headEnd/>
                <a:tailEnd/>
              </a:ln>
            </p:spPr>
            <p:txBody>
              <a:bodyPr/>
              <a:lstStyle/>
              <a:p>
                <a:endParaRPr lang="es-CL"/>
              </a:p>
            </p:txBody>
          </p:sp>
          <p:sp>
            <p:nvSpPr>
              <p:cNvPr id="13401" name="Rectangle 94"/>
              <p:cNvSpPr>
                <a:spLocks noChangeArrowheads="1"/>
              </p:cNvSpPr>
              <p:nvPr/>
            </p:nvSpPr>
            <p:spPr bwMode="auto">
              <a:xfrm>
                <a:off x="4777" y="1609"/>
                <a:ext cx="735"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4. . . . which in turn</a:t>
                </a:r>
                <a:endParaRPr lang="en-US" sz="2400">
                  <a:latin typeface="Times New Roman" pitchFamily="18" charset="0"/>
                </a:endParaRPr>
              </a:p>
            </p:txBody>
          </p:sp>
          <p:sp>
            <p:nvSpPr>
              <p:cNvPr id="13402" name="Rectangle 95"/>
              <p:cNvSpPr>
                <a:spLocks noChangeArrowheads="1"/>
              </p:cNvSpPr>
              <p:nvPr/>
            </p:nvSpPr>
            <p:spPr bwMode="auto">
              <a:xfrm>
                <a:off x="4777" y="1723"/>
                <a:ext cx="643"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partly offsets the</a:t>
                </a:r>
                <a:endParaRPr lang="en-US" sz="2400">
                  <a:latin typeface="Times New Roman" pitchFamily="18" charset="0"/>
                </a:endParaRPr>
              </a:p>
            </p:txBody>
          </p:sp>
          <p:sp>
            <p:nvSpPr>
              <p:cNvPr id="13403" name="Rectangle 96"/>
              <p:cNvSpPr>
                <a:spLocks noChangeArrowheads="1"/>
              </p:cNvSpPr>
              <p:nvPr/>
            </p:nvSpPr>
            <p:spPr bwMode="auto">
              <a:xfrm>
                <a:off x="4777" y="1838"/>
                <a:ext cx="652"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initial increase in</a:t>
                </a:r>
                <a:endParaRPr lang="en-US" sz="2400">
                  <a:latin typeface="Times New Roman" pitchFamily="18" charset="0"/>
                </a:endParaRPr>
              </a:p>
            </p:txBody>
          </p:sp>
          <p:sp>
            <p:nvSpPr>
              <p:cNvPr id="13404" name="Rectangle 97"/>
              <p:cNvSpPr>
                <a:spLocks noChangeArrowheads="1"/>
              </p:cNvSpPr>
              <p:nvPr/>
            </p:nvSpPr>
            <p:spPr bwMode="auto">
              <a:xfrm>
                <a:off x="4777" y="1952"/>
                <a:ext cx="762"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aggregate demand.</a:t>
                </a:r>
                <a:endParaRPr lang="en-US" sz="2400">
                  <a:latin typeface="Times New Roman" pitchFamily="18" charset="0"/>
                </a:endParaRPr>
              </a:p>
            </p:txBody>
          </p:sp>
        </p:grpSp>
        <p:grpSp>
          <p:nvGrpSpPr>
            <p:cNvPr id="9" name="Group 98"/>
            <p:cNvGrpSpPr>
              <a:grpSpLocks/>
            </p:cNvGrpSpPr>
            <p:nvPr/>
          </p:nvGrpSpPr>
          <p:grpSpPr bwMode="auto">
            <a:xfrm>
              <a:off x="4030" y="2063"/>
              <a:ext cx="1522" cy="919"/>
              <a:chOff x="4030" y="1622"/>
              <a:chExt cx="1522" cy="919"/>
            </a:xfrm>
          </p:grpSpPr>
          <p:sp>
            <p:nvSpPr>
              <p:cNvPr id="13397" name="Line 99"/>
              <p:cNvSpPr>
                <a:spLocks noChangeShapeType="1"/>
              </p:cNvSpPr>
              <p:nvPr/>
            </p:nvSpPr>
            <p:spPr bwMode="auto">
              <a:xfrm>
                <a:off x="4030" y="1622"/>
                <a:ext cx="1326" cy="889"/>
              </a:xfrm>
              <a:prstGeom prst="line">
                <a:avLst/>
              </a:prstGeom>
              <a:noFill/>
              <a:ln w="41275">
                <a:solidFill>
                  <a:srgbClr val="60220F"/>
                </a:solidFill>
                <a:round/>
                <a:headEnd/>
                <a:tailEnd/>
              </a:ln>
            </p:spPr>
            <p:txBody>
              <a:bodyPr/>
              <a:lstStyle/>
              <a:p>
                <a:endParaRPr lang="es-CL"/>
              </a:p>
            </p:txBody>
          </p:sp>
          <p:sp>
            <p:nvSpPr>
              <p:cNvPr id="13398" name="Rectangle 100"/>
              <p:cNvSpPr>
                <a:spLocks noChangeArrowheads="1"/>
              </p:cNvSpPr>
              <p:nvPr/>
            </p:nvSpPr>
            <p:spPr bwMode="auto">
              <a:xfrm>
                <a:off x="5398" y="2435"/>
                <a:ext cx="154"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AD</a:t>
                </a:r>
                <a:r>
                  <a:rPr lang="en-US" sz="1100" baseline="-25000">
                    <a:solidFill>
                      <a:srgbClr val="000000"/>
                    </a:solidFill>
                  </a:rPr>
                  <a:t>2</a:t>
                </a:r>
                <a:endParaRPr lang="en-US" sz="2400">
                  <a:latin typeface="Times New Roman" pitchFamily="18" charset="0"/>
                </a:endParaRPr>
              </a:p>
            </p:txBody>
          </p:sp>
        </p:grpSp>
        <p:grpSp>
          <p:nvGrpSpPr>
            <p:cNvPr id="10" name="Group 101"/>
            <p:cNvGrpSpPr>
              <a:grpSpLocks/>
            </p:cNvGrpSpPr>
            <p:nvPr/>
          </p:nvGrpSpPr>
          <p:grpSpPr bwMode="auto">
            <a:xfrm>
              <a:off x="3662" y="2200"/>
              <a:ext cx="1510" cy="950"/>
              <a:chOff x="3662" y="1759"/>
              <a:chExt cx="1510" cy="950"/>
            </a:xfrm>
          </p:grpSpPr>
          <p:sp>
            <p:nvSpPr>
              <p:cNvPr id="13395" name="Line 102"/>
              <p:cNvSpPr>
                <a:spLocks noChangeShapeType="1"/>
              </p:cNvSpPr>
              <p:nvPr/>
            </p:nvSpPr>
            <p:spPr bwMode="auto">
              <a:xfrm>
                <a:off x="3662" y="1759"/>
                <a:ext cx="1326" cy="897"/>
              </a:xfrm>
              <a:prstGeom prst="line">
                <a:avLst/>
              </a:prstGeom>
              <a:noFill/>
              <a:ln w="41275">
                <a:solidFill>
                  <a:srgbClr val="AD0D1B"/>
                </a:solidFill>
                <a:round/>
                <a:headEnd/>
                <a:tailEnd/>
              </a:ln>
            </p:spPr>
            <p:txBody>
              <a:bodyPr/>
              <a:lstStyle/>
              <a:p>
                <a:endParaRPr lang="es-CL"/>
              </a:p>
            </p:txBody>
          </p:sp>
          <p:sp>
            <p:nvSpPr>
              <p:cNvPr id="13396" name="Rectangle 103"/>
              <p:cNvSpPr>
                <a:spLocks noChangeArrowheads="1"/>
              </p:cNvSpPr>
              <p:nvPr/>
            </p:nvSpPr>
            <p:spPr bwMode="auto">
              <a:xfrm>
                <a:off x="5018" y="2603"/>
                <a:ext cx="154"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AD</a:t>
                </a:r>
                <a:r>
                  <a:rPr lang="en-US" sz="1100" baseline="-25000">
                    <a:solidFill>
                      <a:srgbClr val="000000"/>
                    </a:solidFill>
                  </a:rPr>
                  <a:t>3</a:t>
                </a:r>
                <a:endParaRPr lang="en-US" sz="2400">
                  <a:latin typeface="Times New Roman" pitchFamily="18" charset="0"/>
                </a:endParaRPr>
              </a:p>
            </p:txBody>
          </p:sp>
        </p:grpSp>
        <p:grpSp>
          <p:nvGrpSpPr>
            <p:cNvPr id="11" name="Group 104"/>
            <p:cNvGrpSpPr>
              <a:grpSpLocks/>
            </p:cNvGrpSpPr>
            <p:nvPr/>
          </p:nvGrpSpPr>
          <p:grpSpPr bwMode="auto">
            <a:xfrm>
              <a:off x="3474" y="2396"/>
              <a:ext cx="1489" cy="1624"/>
              <a:chOff x="3474" y="1955"/>
              <a:chExt cx="1489" cy="1624"/>
            </a:xfrm>
          </p:grpSpPr>
          <p:sp>
            <p:nvSpPr>
              <p:cNvPr id="13390" name="Line 105"/>
              <p:cNvSpPr>
                <a:spLocks noChangeShapeType="1"/>
              </p:cNvSpPr>
              <p:nvPr/>
            </p:nvSpPr>
            <p:spPr bwMode="auto">
              <a:xfrm flipH="1">
                <a:off x="3842" y="1955"/>
                <a:ext cx="68" cy="1308"/>
              </a:xfrm>
              <a:prstGeom prst="line">
                <a:avLst/>
              </a:prstGeom>
              <a:noFill/>
              <a:ln w="14288">
                <a:solidFill>
                  <a:srgbClr val="000000"/>
                </a:solidFill>
                <a:round/>
                <a:headEnd/>
                <a:tailEnd/>
              </a:ln>
            </p:spPr>
            <p:txBody>
              <a:bodyPr/>
              <a:lstStyle/>
              <a:p>
                <a:endParaRPr lang="es-CL"/>
              </a:p>
            </p:txBody>
          </p:sp>
          <p:sp>
            <p:nvSpPr>
              <p:cNvPr id="13391" name="Rectangle 106"/>
              <p:cNvSpPr>
                <a:spLocks noChangeArrowheads="1"/>
              </p:cNvSpPr>
              <p:nvPr/>
            </p:nvSpPr>
            <p:spPr bwMode="auto">
              <a:xfrm>
                <a:off x="3474" y="3203"/>
                <a:ext cx="1489" cy="376"/>
              </a:xfrm>
              <a:prstGeom prst="rect">
                <a:avLst/>
              </a:prstGeom>
              <a:solidFill>
                <a:srgbClr val="E1E5E9"/>
              </a:solidFill>
              <a:ln w="9525">
                <a:noFill/>
                <a:miter lim="800000"/>
                <a:headEnd/>
                <a:tailEnd/>
              </a:ln>
            </p:spPr>
            <p:txBody>
              <a:bodyPr/>
              <a:lstStyle/>
              <a:p>
                <a:endParaRPr lang="es-CL"/>
              </a:p>
            </p:txBody>
          </p:sp>
          <p:sp>
            <p:nvSpPr>
              <p:cNvPr id="13392" name="Rectangle 107"/>
              <p:cNvSpPr>
                <a:spLocks noChangeArrowheads="1"/>
              </p:cNvSpPr>
              <p:nvPr/>
            </p:nvSpPr>
            <p:spPr bwMode="auto">
              <a:xfrm>
                <a:off x="3501" y="3221"/>
                <a:ext cx="1411"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1. When an increase in government </a:t>
                </a:r>
                <a:endParaRPr lang="en-US" sz="2400">
                  <a:latin typeface="Times New Roman" pitchFamily="18" charset="0"/>
                </a:endParaRPr>
              </a:p>
            </p:txBody>
          </p:sp>
          <p:sp>
            <p:nvSpPr>
              <p:cNvPr id="13393" name="Rectangle 108"/>
              <p:cNvSpPr>
                <a:spLocks noChangeArrowheads="1"/>
              </p:cNvSpPr>
              <p:nvPr/>
            </p:nvSpPr>
            <p:spPr bwMode="auto">
              <a:xfrm>
                <a:off x="3501" y="3335"/>
                <a:ext cx="1227"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purchases increases aggregate</a:t>
                </a:r>
                <a:endParaRPr lang="en-US" sz="2400">
                  <a:latin typeface="Times New Roman" pitchFamily="18" charset="0"/>
                </a:endParaRPr>
              </a:p>
            </p:txBody>
          </p:sp>
          <p:sp>
            <p:nvSpPr>
              <p:cNvPr id="13394" name="Rectangle 109"/>
              <p:cNvSpPr>
                <a:spLocks noChangeArrowheads="1"/>
              </p:cNvSpPr>
              <p:nvPr/>
            </p:nvSpPr>
            <p:spPr bwMode="auto">
              <a:xfrm>
                <a:off x="3501" y="3449"/>
                <a:ext cx="486"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demand . . . </a:t>
                </a:r>
                <a:endParaRPr lang="en-US" sz="2400">
                  <a:latin typeface="Times New Roman" pitchFamily="18" charset="0"/>
                </a:endParaRPr>
              </a:p>
            </p:txBody>
          </p:sp>
        </p:grpSp>
        <p:grpSp>
          <p:nvGrpSpPr>
            <p:cNvPr id="12" name="Group 110"/>
            <p:cNvGrpSpPr>
              <a:grpSpLocks/>
            </p:cNvGrpSpPr>
            <p:nvPr/>
          </p:nvGrpSpPr>
          <p:grpSpPr bwMode="auto">
            <a:xfrm>
              <a:off x="676" y="2615"/>
              <a:ext cx="826" cy="106"/>
              <a:chOff x="676" y="2174"/>
              <a:chExt cx="826" cy="106"/>
            </a:xfrm>
          </p:grpSpPr>
          <p:sp>
            <p:nvSpPr>
              <p:cNvPr id="13387" name="Line 111"/>
              <p:cNvSpPr>
                <a:spLocks noChangeShapeType="1"/>
              </p:cNvSpPr>
              <p:nvPr/>
            </p:nvSpPr>
            <p:spPr bwMode="auto">
              <a:xfrm>
                <a:off x="804" y="2237"/>
                <a:ext cx="667" cy="1"/>
              </a:xfrm>
              <a:prstGeom prst="line">
                <a:avLst/>
              </a:prstGeom>
              <a:noFill/>
              <a:ln w="14288">
                <a:solidFill>
                  <a:schemeClr val="tx1"/>
                </a:solidFill>
                <a:prstDash val="sysDot"/>
                <a:round/>
                <a:headEnd/>
                <a:tailEnd/>
              </a:ln>
            </p:spPr>
            <p:txBody>
              <a:bodyPr/>
              <a:lstStyle/>
              <a:p>
                <a:endParaRPr lang="es-CL"/>
              </a:p>
            </p:txBody>
          </p:sp>
          <p:sp>
            <p:nvSpPr>
              <p:cNvPr id="13388" name="Oval 112"/>
              <p:cNvSpPr>
                <a:spLocks noChangeArrowheads="1"/>
              </p:cNvSpPr>
              <p:nvPr/>
            </p:nvSpPr>
            <p:spPr bwMode="auto">
              <a:xfrm>
                <a:off x="1442" y="2212"/>
                <a:ext cx="60" cy="58"/>
              </a:xfrm>
              <a:prstGeom prst="ellipse">
                <a:avLst/>
              </a:prstGeom>
              <a:solidFill>
                <a:srgbClr val="000000"/>
              </a:solidFill>
              <a:ln w="9525">
                <a:noFill/>
                <a:round/>
                <a:headEnd/>
                <a:tailEnd/>
              </a:ln>
            </p:spPr>
            <p:txBody>
              <a:bodyPr/>
              <a:lstStyle/>
              <a:p>
                <a:endParaRPr lang="es-CL"/>
              </a:p>
            </p:txBody>
          </p:sp>
          <p:sp>
            <p:nvSpPr>
              <p:cNvPr id="13389" name="Rectangle 113"/>
              <p:cNvSpPr>
                <a:spLocks noChangeArrowheads="1"/>
              </p:cNvSpPr>
              <p:nvPr/>
            </p:nvSpPr>
            <p:spPr bwMode="auto">
              <a:xfrm>
                <a:off x="676" y="2174"/>
                <a:ext cx="60"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r</a:t>
                </a:r>
                <a:r>
                  <a:rPr lang="en-US" sz="1100" baseline="-25000">
                    <a:solidFill>
                      <a:srgbClr val="000000"/>
                    </a:solidFill>
                  </a:rPr>
                  <a:t>2</a:t>
                </a:r>
                <a:endParaRPr lang="en-US" sz="2400">
                  <a:latin typeface="Times New Roman" pitchFamily="18" charset="0"/>
                </a:endParaRPr>
              </a:p>
            </p:txBody>
          </p:sp>
        </p:grpSp>
        <p:grpSp>
          <p:nvGrpSpPr>
            <p:cNvPr id="13" name="Group 114"/>
            <p:cNvGrpSpPr>
              <a:grpSpLocks/>
            </p:cNvGrpSpPr>
            <p:nvPr/>
          </p:nvGrpSpPr>
          <p:grpSpPr bwMode="auto">
            <a:xfrm>
              <a:off x="3636" y="2291"/>
              <a:ext cx="1010" cy="225"/>
              <a:chOff x="3636" y="1850"/>
              <a:chExt cx="1010" cy="225"/>
            </a:xfrm>
          </p:grpSpPr>
          <p:sp>
            <p:nvSpPr>
              <p:cNvPr id="13384" name="Freeform 115"/>
              <p:cNvSpPr>
                <a:spLocks/>
              </p:cNvSpPr>
              <p:nvPr/>
            </p:nvSpPr>
            <p:spPr bwMode="auto">
              <a:xfrm>
                <a:off x="3636" y="1981"/>
                <a:ext cx="1010" cy="94"/>
              </a:xfrm>
              <a:custGeom>
                <a:avLst/>
                <a:gdLst>
                  <a:gd name="T0" fmla="*/ 118 w 118"/>
                  <a:gd name="T1" fmla="*/ 11 h 11"/>
                  <a:gd name="T2" fmla="*/ 107 w 118"/>
                  <a:gd name="T3" fmla="*/ 5 h 11"/>
                  <a:gd name="T4" fmla="*/ 65 w 118"/>
                  <a:gd name="T5" fmla="*/ 5 h 11"/>
                  <a:gd name="T6" fmla="*/ 59 w 118"/>
                  <a:gd name="T7" fmla="*/ 0 h 11"/>
                  <a:gd name="T8" fmla="*/ 54 w 118"/>
                  <a:gd name="T9" fmla="*/ 5 h 11"/>
                  <a:gd name="T10" fmla="*/ 7 w 118"/>
                  <a:gd name="T11" fmla="*/ 5 h 11"/>
                  <a:gd name="T12" fmla="*/ 0 w 118"/>
                  <a:gd name="T13" fmla="*/ 11 h 11"/>
                  <a:gd name="T14" fmla="*/ 0 60000 65536"/>
                  <a:gd name="T15" fmla="*/ 0 60000 65536"/>
                  <a:gd name="T16" fmla="*/ 0 60000 65536"/>
                  <a:gd name="T17" fmla="*/ 0 60000 65536"/>
                  <a:gd name="T18" fmla="*/ 0 60000 65536"/>
                  <a:gd name="T19" fmla="*/ 0 60000 65536"/>
                  <a:gd name="T20" fmla="*/ 0 60000 65536"/>
                  <a:gd name="T21" fmla="*/ 0 w 118"/>
                  <a:gd name="T22" fmla="*/ 0 h 11"/>
                  <a:gd name="T23" fmla="*/ 118 w 118"/>
                  <a:gd name="T24" fmla="*/ 11 h 1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8" h="11">
                    <a:moveTo>
                      <a:pt x="118" y="11"/>
                    </a:moveTo>
                    <a:cubicBezTo>
                      <a:pt x="116" y="8"/>
                      <a:pt x="111" y="5"/>
                      <a:pt x="107" y="5"/>
                    </a:cubicBezTo>
                    <a:cubicBezTo>
                      <a:pt x="65" y="5"/>
                      <a:pt x="65" y="5"/>
                      <a:pt x="65" y="5"/>
                    </a:cubicBezTo>
                    <a:cubicBezTo>
                      <a:pt x="62" y="5"/>
                      <a:pt x="59" y="3"/>
                      <a:pt x="59" y="0"/>
                    </a:cubicBezTo>
                    <a:cubicBezTo>
                      <a:pt x="59" y="3"/>
                      <a:pt x="57" y="5"/>
                      <a:pt x="54" y="5"/>
                    </a:cubicBezTo>
                    <a:cubicBezTo>
                      <a:pt x="7" y="5"/>
                      <a:pt x="7" y="5"/>
                      <a:pt x="7" y="5"/>
                    </a:cubicBezTo>
                    <a:cubicBezTo>
                      <a:pt x="4" y="5"/>
                      <a:pt x="0" y="8"/>
                      <a:pt x="0" y="11"/>
                    </a:cubicBezTo>
                  </a:path>
                </a:pathLst>
              </a:custGeom>
              <a:noFill/>
              <a:ln w="14288">
                <a:solidFill>
                  <a:srgbClr val="000000"/>
                </a:solidFill>
                <a:round/>
                <a:headEnd/>
                <a:tailEnd/>
              </a:ln>
            </p:spPr>
            <p:txBody>
              <a:bodyPr/>
              <a:lstStyle/>
              <a:p>
                <a:endParaRPr lang="es-CL"/>
              </a:p>
            </p:txBody>
          </p:sp>
          <p:sp>
            <p:nvSpPr>
              <p:cNvPr id="13385" name="Rectangle 116"/>
              <p:cNvSpPr>
                <a:spLocks noChangeArrowheads="1"/>
              </p:cNvSpPr>
              <p:nvPr/>
            </p:nvSpPr>
            <p:spPr bwMode="auto">
              <a:xfrm>
                <a:off x="3914" y="1850"/>
                <a:ext cx="120" cy="136"/>
              </a:xfrm>
              <a:prstGeom prst="rect">
                <a:avLst/>
              </a:prstGeom>
              <a:solidFill>
                <a:schemeClr val="bg1"/>
              </a:solidFill>
              <a:ln w="17526">
                <a:noFill/>
                <a:miter lim="800000"/>
                <a:headEnd/>
                <a:tailEnd/>
              </a:ln>
            </p:spPr>
            <p:txBody>
              <a:bodyPr wrap="none" anchor="ctr"/>
              <a:lstStyle/>
              <a:p>
                <a:endParaRPr lang="es-CL"/>
              </a:p>
            </p:txBody>
          </p:sp>
          <p:sp>
            <p:nvSpPr>
              <p:cNvPr id="13386" name="Rectangle 117"/>
              <p:cNvSpPr>
                <a:spLocks noChangeArrowheads="1"/>
              </p:cNvSpPr>
              <p:nvPr/>
            </p:nvSpPr>
            <p:spPr bwMode="auto">
              <a:xfrm>
                <a:off x="3921" y="1880"/>
                <a:ext cx="398" cy="106"/>
              </a:xfrm>
              <a:prstGeom prst="rect">
                <a:avLst/>
              </a:prstGeom>
              <a:noFill/>
              <a:ln w="9525">
                <a:noFill/>
                <a:miter lim="800000"/>
                <a:headEnd/>
                <a:tailEnd/>
              </a:ln>
            </p:spPr>
            <p:txBody>
              <a:bodyPr wrap="none" lIns="0" tIns="0" rIns="0" bIns="0">
                <a:spAutoFit/>
              </a:bodyPr>
              <a:lstStyle/>
              <a:p>
                <a:pPr eaLnBrk="0" hangingPunct="0"/>
                <a:r>
                  <a:rPr lang="en-US" sz="1100">
                    <a:solidFill>
                      <a:srgbClr val="000000"/>
                    </a:solidFill>
                  </a:rPr>
                  <a:t>$20 billion</a:t>
                </a:r>
                <a:endParaRPr lang="en-US" sz="2400">
                  <a:latin typeface="Times New Roman" pitchFamily="18" charset="0"/>
                </a:endParaRPr>
              </a:p>
            </p:txBody>
          </p:sp>
        </p:grpSp>
      </p:grpSp>
      <p:sp>
        <p:nvSpPr>
          <p:cNvPr id="13318" name="Text Box 119"/>
          <p:cNvSpPr txBox="1">
            <a:spLocks noChangeArrowheads="1"/>
          </p:cNvSpPr>
          <p:nvPr/>
        </p:nvSpPr>
        <p:spPr bwMode="auto">
          <a:xfrm>
            <a:off x="7024688" y="65976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118" name="117 Marcador de número de diapositiva"/>
          <p:cNvSpPr>
            <a:spLocks noGrp="1"/>
          </p:cNvSpPr>
          <p:nvPr>
            <p:ph type="sldNum" sz="quarter" idx="12"/>
          </p:nvPr>
        </p:nvSpPr>
        <p:spPr/>
        <p:txBody>
          <a:bodyPr/>
          <a:lstStyle/>
          <a:p>
            <a:pPr>
              <a:defRPr/>
            </a:pPr>
            <a:fld id="{C2BBE27A-573C-445B-BDF7-6519909F7AB9}" type="slidenum">
              <a:rPr lang="es-CL" smtClean="0"/>
              <a:pPr>
                <a:defRPr/>
              </a:pPr>
              <a:t>13</a:t>
            </a:fld>
            <a:endParaRPr lang="es-CL"/>
          </a:p>
        </p:txBody>
      </p:sp>
    </p:spTree>
    <p:extLst>
      <p:ext uri="{BB962C8B-B14F-4D97-AF65-F5344CB8AC3E}">
        <p14:creationId xmlns:p14="http://schemas.microsoft.com/office/powerpoint/2010/main" val="810510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Por lo tanto, el aumento del gasto fiscal tiene un doble impacto positivo en el PIB (impacto directo a través de G e indirecto a través del consumo).</a:t>
            </a:r>
          </a:p>
          <a:p>
            <a:pPr algn="just"/>
            <a:r>
              <a:rPr lang="es-CL" dirty="0"/>
              <a:t>Pero tiene un impacto negativo en la inversión a través del mercado del dinero.</a:t>
            </a:r>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14</a:t>
            </a:fld>
            <a:endParaRPr lang="es-CL"/>
          </a:p>
        </p:txBody>
      </p:sp>
    </p:spTree>
    <p:extLst>
      <p:ext uri="{BB962C8B-B14F-4D97-AF65-F5344CB8AC3E}">
        <p14:creationId xmlns:p14="http://schemas.microsoft.com/office/powerpoint/2010/main" val="17180469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Por lo tanto, el aumento del gasto fiscal tiene un doble impacto positivo en el PIB (impacto directo a través de G e indirecto a través del consumo).</a:t>
            </a:r>
          </a:p>
          <a:p>
            <a:pPr algn="just"/>
            <a:r>
              <a:rPr lang="es-CL" dirty="0"/>
              <a:t>Pero tiene un impacto negativo en la inversión a través del mercado del dinero.</a:t>
            </a:r>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15</a:t>
            </a:fld>
            <a:endParaRPr lang="es-CL"/>
          </a:p>
        </p:txBody>
      </p:sp>
      <p:sp>
        <p:nvSpPr>
          <p:cNvPr id="6" name="5 Rectángulo"/>
          <p:cNvSpPr/>
          <p:nvPr/>
        </p:nvSpPr>
        <p:spPr>
          <a:xfrm>
            <a:off x="3714744" y="3357562"/>
            <a:ext cx="5143536" cy="178595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dirty="0">
                <a:solidFill>
                  <a:schemeClr val="tx1"/>
                </a:solidFill>
              </a:rPr>
              <a:t>El mayor PIB también podría tener un impacto positivo en la inversión, pues un país mas rico podría querer realizar una inversión mayor.</a:t>
            </a:r>
          </a:p>
        </p:txBody>
      </p:sp>
    </p:spTree>
    <p:extLst>
      <p:ext uri="{BB962C8B-B14F-4D97-AF65-F5344CB8AC3E}">
        <p14:creationId xmlns:p14="http://schemas.microsoft.com/office/powerpoint/2010/main" val="1718046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normAutofit/>
          </a:bodyPr>
          <a:lstStyle/>
          <a:p>
            <a:pPr algn="just"/>
            <a:r>
              <a:rPr lang="es-CL" dirty="0"/>
              <a:t>Finalmente, a pesar del efecto expulsión o </a:t>
            </a:r>
            <a:r>
              <a:rPr lang="es-CL" i="1" dirty="0" err="1"/>
              <a:t>crowding</a:t>
            </a:r>
            <a:r>
              <a:rPr lang="es-CL" i="1" dirty="0"/>
              <a:t> </a:t>
            </a:r>
            <a:r>
              <a:rPr lang="es-CL" i="1" dirty="0" err="1"/>
              <a:t>out</a:t>
            </a:r>
            <a:r>
              <a:rPr lang="es-CL" dirty="0"/>
              <a:t>, una política fiscal expansiva va a implicar una expansión de la demanda agregada.</a:t>
            </a:r>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16</a:t>
            </a:fld>
            <a:endParaRPr lang="es-CL"/>
          </a:p>
        </p:txBody>
      </p:sp>
    </p:spTree>
    <p:extLst>
      <p:ext uri="{BB962C8B-B14F-4D97-AF65-F5344CB8AC3E}">
        <p14:creationId xmlns:p14="http://schemas.microsoft.com/office/powerpoint/2010/main" val="1718046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17</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cxnSp>
        <p:nvCxnSpPr>
          <p:cNvPr id="55" name="54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6" name="55 Rectángulo"/>
          <p:cNvSpPr/>
          <p:nvPr/>
        </p:nvSpPr>
        <p:spPr>
          <a:xfrm>
            <a:off x="3929058" y="1785926"/>
            <a:ext cx="4714908" cy="100013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La aplicación de política fiscal expansiva generará un expansión en la DA.</a:t>
            </a:r>
          </a:p>
        </p:txBody>
      </p:sp>
    </p:spTree>
    <p:extLst>
      <p:ext uri="{BB962C8B-B14F-4D97-AF65-F5344CB8AC3E}">
        <p14:creationId xmlns:p14="http://schemas.microsoft.com/office/powerpoint/2010/main" val="40700218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dirty="0">
                <a:solidFill>
                  <a:srgbClr val="000000"/>
                </a:solidFill>
              </a:rPr>
              <a:t>Level</a:t>
            </a:r>
            <a:endParaRPr lang="en-US" sz="2400" dirty="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18</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9" name="Freeform 37"/>
          <p:cNvSpPr>
            <a:spLocks/>
          </p:cNvSpPr>
          <p:nvPr/>
        </p:nvSpPr>
        <p:spPr bwMode="auto">
          <a:xfrm>
            <a:off x="4357686" y="4371762"/>
            <a:ext cx="137139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2" name="Rectangle 39"/>
          <p:cNvSpPr>
            <a:spLocks noChangeArrowheads="1"/>
          </p:cNvSpPr>
          <p:nvPr/>
        </p:nvSpPr>
        <p:spPr bwMode="auto">
          <a:xfrm>
            <a:off x="5689568" y="6040299"/>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2</a:t>
            </a:r>
            <a:endParaRPr lang="en-US" sz="2400" baseline="-25000" dirty="0">
              <a:latin typeface="Times New Roman" pitchFamily="18" charset="0"/>
            </a:endParaRPr>
          </a:p>
        </p:txBody>
      </p:sp>
      <p:sp>
        <p:nvSpPr>
          <p:cNvPr id="47" name="46 Rectángulo"/>
          <p:cNvSpPr/>
          <p:nvPr/>
        </p:nvSpPr>
        <p:spPr>
          <a:xfrm>
            <a:off x="3929058" y="1785926"/>
            <a:ext cx="4714908"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Al mismo nivel de precios el PIB será mayor, sin embargo el mayor consumo hará subir los precios…</a:t>
            </a:r>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50" name="Oval 38"/>
          <p:cNvSpPr>
            <a:spLocks noChangeArrowheads="1"/>
          </p:cNvSpPr>
          <p:nvPr/>
        </p:nvSpPr>
        <p:spPr bwMode="auto">
          <a:xfrm>
            <a:off x="5678006" y="4332564"/>
            <a:ext cx="109538" cy="109538"/>
          </a:xfrm>
          <a:prstGeom prst="ellipse">
            <a:avLst/>
          </a:prstGeom>
          <a:solidFill>
            <a:srgbClr val="000000"/>
          </a:solidFill>
          <a:ln w="9525">
            <a:noFill/>
            <a:round/>
            <a:headEnd/>
            <a:tailEnd/>
          </a:ln>
        </p:spPr>
        <p:txBody>
          <a:bodyPr/>
          <a:lstStyle/>
          <a:p>
            <a:endParaRPr lang="es-CL"/>
          </a:p>
        </p:txBody>
      </p:sp>
      <p:cxnSp>
        <p:nvCxnSpPr>
          <p:cNvPr id="59" name="58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19</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9" name="Freeform 37"/>
          <p:cNvSpPr>
            <a:spLocks/>
          </p:cNvSpPr>
          <p:nvPr/>
        </p:nvSpPr>
        <p:spPr bwMode="auto">
          <a:xfrm>
            <a:off x="4357686" y="4371762"/>
            <a:ext cx="137139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2" name="Rectangle 39"/>
          <p:cNvSpPr>
            <a:spLocks noChangeArrowheads="1"/>
          </p:cNvSpPr>
          <p:nvPr/>
        </p:nvSpPr>
        <p:spPr bwMode="auto">
          <a:xfrm>
            <a:off x="5689568" y="6040299"/>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2</a:t>
            </a:r>
            <a:endParaRPr lang="en-US" sz="2400" baseline="-25000" dirty="0">
              <a:latin typeface="Times New Roman" pitchFamily="18" charset="0"/>
            </a:endParaRPr>
          </a:p>
        </p:txBody>
      </p:sp>
      <p:sp>
        <p:nvSpPr>
          <p:cNvPr id="47" name="46 Rectángulo"/>
          <p:cNvSpPr/>
          <p:nvPr/>
        </p:nvSpPr>
        <p:spPr>
          <a:xfrm>
            <a:off x="3929058" y="1785926"/>
            <a:ext cx="4714908"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Al mismo nivel de precios el PIB será mayor, sin embargo el mayor consumo hará subir los precios…</a:t>
            </a:r>
          </a:p>
        </p:txBody>
      </p:sp>
      <p:cxnSp>
        <p:nvCxnSpPr>
          <p:cNvPr id="48" name="47 Conector recto de flecha"/>
          <p:cNvCxnSpPr/>
          <p:nvPr/>
        </p:nvCxnSpPr>
        <p:spPr>
          <a:xfrm>
            <a:off x="4700808" y="4386928"/>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54 Conector recto de flecha"/>
          <p:cNvCxnSpPr/>
          <p:nvPr/>
        </p:nvCxnSpPr>
        <p:spPr>
          <a:xfrm>
            <a:off x="5041120" y="4386928"/>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55 Conector recto de flecha"/>
          <p:cNvCxnSpPr/>
          <p:nvPr/>
        </p:nvCxnSpPr>
        <p:spPr>
          <a:xfrm>
            <a:off x="5398310" y="4385340"/>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56 Conector recto de flecha"/>
          <p:cNvCxnSpPr/>
          <p:nvPr/>
        </p:nvCxnSpPr>
        <p:spPr>
          <a:xfrm>
            <a:off x="4339710" y="4386928"/>
            <a:ext cx="360000" cy="1588"/>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50" name="Oval 38"/>
          <p:cNvSpPr>
            <a:spLocks noChangeArrowheads="1"/>
          </p:cNvSpPr>
          <p:nvPr/>
        </p:nvSpPr>
        <p:spPr bwMode="auto">
          <a:xfrm>
            <a:off x="5678006" y="4332564"/>
            <a:ext cx="109538" cy="109538"/>
          </a:xfrm>
          <a:prstGeom prst="ellipse">
            <a:avLst/>
          </a:prstGeom>
          <a:solidFill>
            <a:srgbClr val="000000"/>
          </a:solidFill>
          <a:ln w="9525">
            <a:noFill/>
            <a:round/>
            <a:headEnd/>
            <a:tailEnd/>
          </a:ln>
        </p:spPr>
        <p:txBody>
          <a:bodyPr/>
          <a:lstStyle/>
          <a:p>
            <a:endParaRPr lang="es-CL"/>
          </a:p>
        </p:txBody>
      </p:sp>
      <p:cxnSp>
        <p:nvCxnSpPr>
          <p:cNvPr id="51" name="50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normAutofit/>
          </a:bodyPr>
          <a:lstStyle/>
          <a:p>
            <a:pPr eaLnBrk="1" hangingPunct="1"/>
            <a:r>
              <a:rPr lang="es-CL" sz="4000" dirty="0"/>
              <a:t>Políticas y la Demanda Agregada</a:t>
            </a:r>
          </a:p>
        </p:txBody>
      </p:sp>
      <p:sp>
        <p:nvSpPr>
          <p:cNvPr id="4099" name="2 Marcador de contenido"/>
          <p:cNvSpPr>
            <a:spLocks noGrp="1"/>
          </p:cNvSpPr>
          <p:nvPr>
            <p:ph idx="1"/>
          </p:nvPr>
        </p:nvSpPr>
        <p:spPr>
          <a:xfrm>
            <a:off x="485775" y="1600200"/>
            <a:ext cx="8229600" cy="4525963"/>
          </a:xfrm>
        </p:spPr>
        <p:txBody>
          <a:bodyPr>
            <a:normAutofit/>
          </a:bodyPr>
          <a:lstStyle/>
          <a:p>
            <a:pPr algn="just" eaLnBrk="1" hangingPunct="1"/>
            <a:r>
              <a:rPr lang="es-CL" dirty="0"/>
              <a:t>Entonces, supongamos que el Gobierno desea realizar un </a:t>
            </a:r>
            <a:r>
              <a:rPr lang="es-CL" b="1" i="1" u="sng" dirty="0">
                <a:solidFill>
                  <a:srgbClr val="FF0000"/>
                </a:solidFill>
              </a:rPr>
              <a:t>política fiscal expansiva</a:t>
            </a:r>
            <a:r>
              <a:rPr lang="es-CL" dirty="0"/>
              <a:t> a través de un aumento en Gasto Fiscal (</a:t>
            </a:r>
            <a:r>
              <a:rPr lang="es-CL" b="1" i="1" dirty="0"/>
              <a:t>G</a:t>
            </a:r>
            <a:r>
              <a:rPr lang="es-CL" dirty="0"/>
              <a:t>).</a:t>
            </a:r>
          </a:p>
          <a:p>
            <a:pPr algn="just" eaLnBrk="1" hangingPunct="1"/>
            <a:endParaRPr lang="es-CL" dirty="0"/>
          </a:p>
          <a:p>
            <a:pPr algn="just" eaLnBrk="1" hangingPunct="1"/>
            <a:r>
              <a:rPr lang="es-CL" dirty="0"/>
              <a:t>Por lo tanto, como el Gasto Fiscal, es un componente del PIB (Y = C + I + G) [asumimos economía cerrada], esto tendrá un efecto sobre el nivel de producto de la economía.</a:t>
            </a:r>
          </a:p>
        </p:txBody>
      </p:sp>
      <p:sp>
        <p:nvSpPr>
          <p:cNvPr id="10" name="9 Marcador de número de diapositiva"/>
          <p:cNvSpPr>
            <a:spLocks noGrp="1"/>
          </p:cNvSpPr>
          <p:nvPr>
            <p:ph type="sldNum" sz="quarter" idx="12"/>
          </p:nvPr>
        </p:nvSpPr>
        <p:spPr/>
        <p:txBody>
          <a:bodyPr/>
          <a:lstStyle/>
          <a:p>
            <a:pPr>
              <a:defRPr/>
            </a:pPr>
            <a:fld id="{DD5A5C7B-E46B-461B-A241-7D813C55CCF3}" type="slidenum">
              <a:rPr lang="es-CL" smtClean="0"/>
              <a:pPr>
                <a:defRPr/>
              </a:pPr>
              <a:t>2</a:t>
            </a:fld>
            <a:endParaRPr lang="es-CL"/>
          </a:p>
        </p:txBody>
      </p:sp>
    </p:spTree>
    <p:extLst>
      <p:ext uri="{BB962C8B-B14F-4D97-AF65-F5344CB8AC3E}">
        <p14:creationId xmlns:p14="http://schemas.microsoft.com/office/powerpoint/2010/main" val="405670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20</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2" name="Freeform 37"/>
          <p:cNvSpPr>
            <a:spLocks/>
          </p:cNvSpPr>
          <p:nvPr/>
        </p:nvSpPr>
        <p:spPr bwMode="auto">
          <a:xfrm>
            <a:off x="2214546" y="3868752"/>
            <a:ext cx="2786082" cy="2132016"/>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49" name="Freeform 37"/>
          <p:cNvSpPr>
            <a:spLocks/>
          </p:cNvSpPr>
          <p:nvPr/>
        </p:nvSpPr>
        <p:spPr bwMode="auto">
          <a:xfrm>
            <a:off x="4357686" y="4371762"/>
            <a:ext cx="137139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1" name="Rectangle 41"/>
          <p:cNvSpPr>
            <a:spLocks noChangeArrowheads="1"/>
          </p:cNvSpPr>
          <p:nvPr/>
        </p:nvSpPr>
        <p:spPr bwMode="auto">
          <a:xfrm>
            <a:off x="1928794" y="3714752"/>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2</a:t>
            </a:r>
            <a:endParaRPr lang="en-US" sz="2400" baseline="-25000" dirty="0">
              <a:latin typeface="Times New Roman" pitchFamily="18" charset="0"/>
            </a:endParaRPr>
          </a:p>
        </p:txBody>
      </p:sp>
      <p:sp>
        <p:nvSpPr>
          <p:cNvPr id="52" name="Rectangle 39"/>
          <p:cNvSpPr>
            <a:spLocks noChangeArrowheads="1"/>
          </p:cNvSpPr>
          <p:nvPr/>
        </p:nvSpPr>
        <p:spPr bwMode="auto">
          <a:xfrm>
            <a:off x="5689568" y="6040299"/>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2</a:t>
            </a:r>
            <a:endParaRPr lang="en-US" sz="2400" baseline="-25000" dirty="0">
              <a:latin typeface="Times New Roman" pitchFamily="18" charset="0"/>
            </a:endParaRPr>
          </a:p>
        </p:txBody>
      </p:sp>
      <p:sp>
        <p:nvSpPr>
          <p:cNvPr id="53" name="Rectangle 39"/>
          <p:cNvSpPr>
            <a:spLocks noChangeArrowheads="1"/>
          </p:cNvSpPr>
          <p:nvPr/>
        </p:nvSpPr>
        <p:spPr bwMode="auto">
          <a:xfrm>
            <a:off x="4929190" y="6028904"/>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3</a:t>
            </a:r>
            <a:endParaRPr lang="en-US" sz="2400" baseline="-25000" dirty="0">
              <a:latin typeface="Times New Roman" pitchFamily="18" charset="0"/>
            </a:endParaRPr>
          </a:p>
        </p:txBody>
      </p:sp>
      <p:sp>
        <p:nvSpPr>
          <p:cNvPr id="47" name="46 Rectángulo"/>
          <p:cNvSpPr/>
          <p:nvPr/>
        </p:nvSpPr>
        <p:spPr>
          <a:xfrm>
            <a:off x="3929058" y="1785926"/>
            <a:ext cx="4714908"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Los mayores precios harán disminuir cada uno de los componentes del PIB, reduciendo el producto.</a:t>
            </a:r>
          </a:p>
        </p:txBody>
      </p:sp>
      <p:sp>
        <p:nvSpPr>
          <p:cNvPr id="43" name="Oval 38"/>
          <p:cNvSpPr>
            <a:spLocks noChangeArrowheads="1"/>
          </p:cNvSpPr>
          <p:nvPr/>
        </p:nvSpPr>
        <p:spPr bwMode="auto">
          <a:xfrm>
            <a:off x="4943258" y="3815424"/>
            <a:ext cx="109538" cy="109538"/>
          </a:xfrm>
          <a:prstGeom prst="ellipse">
            <a:avLst/>
          </a:prstGeom>
          <a:solidFill>
            <a:srgbClr val="000000"/>
          </a:solidFill>
          <a:ln w="9525">
            <a:noFill/>
            <a:round/>
            <a:headEnd/>
            <a:tailEnd/>
          </a:ln>
        </p:spPr>
        <p:txBody>
          <a:bodyPr/>
          <a:lstStyle/>
          <a:p>
            <a:endParaRPr lang="es-CL"/>
          </a:p>
        </p:txBody>
      </p:sp>
      <p:sp>
        <p:nvSpPr>
          <p:cNvPr id="50" name="Oval 38"/>
          <p:cNvSpPr>
            <a:spLocks noChangeArrowheads="1"/>
          </p:cNvSpPr>
          <p:nvPr/>
        </p:nvSpPr>
        <p:spPr bwMode="auto">
          <a:xfrm>
            <a:off x="5678006" y="4332564"/>
            <a:ext cx="109538" cy="109538"/>
          </a:xfrm>
          <a:prstGeom prst="ellipse">
            <a:avLst/>
          </a:prstGeom>
          <a:solidFill>
            <a:srgbClr val="000000"/>
          </a:solidFill>
          <a:ln w="9525">
            <a:noFill/>
            <a:round/>
            <a:headEnd/>
            <a:tailEnd/>
          </a:ln>
        </p:spPr>
        <p:txBody>
          <a:bodyPr/>
          <a:lstStyle/>
          <a:p>
            <a:endParaRPr lang="es-CL"/>
          </a:p>
        </p:txBody>
      </p:sp>
      <p:cxnSp>
        <p:nvCxnSpPr>
          <p:cNvPr id="60" name="59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21</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2" name="Freeform 37"/>
          <p:cNvSpPr>
            <a:spLocks/>
          </p:cNvSpPr>
          <p:nvPr/>
        </p:nvSpPr>
        <p:spPr bwMode="auto">
          <a:xfrm>
            <a:off x="2214546" y="3868752"/>
            <a:ext cx="2786082" cy="2132016"/>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49" name="Freeform 37"/>
          <p:cNvSpPr>
            <a:spLocks/>
          </p:cNvSpPr>
          <p:nvPr/>
        </p:nvSpPr>
        <p:spPr bwMode="auto">
          <a:xfrm>
            <a:off x="4357686" y="4371762"/>
            <a:ext cx="137139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1" name="Rectangle 41"/>
          <p:cNvSpPr>
            <a:spLocks noChangeArrowheads="1"/>
          </p:cNvSpPr>
          <p:nvPr/>
        </p:nvSpPr>
        <p:spPr bwMode="auto">
          <a:xfrm>
            <a:off x="1928794" y="3714752"/>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2</a:t>
            </a:r>
            <a:endParaRPr lang="en-US" sz="2400" baseline="-25000" dirty="0">
              <a:latin typeface="Times New Roman" pitchFamily="18" charset="0"/>
            </a:endParaRPr>
          </a:p>
        </p:txBody>
      </p:sp>
      <p:sp>
        <p:nvSpPr>
          <p:cNvPr id="52" name="Rectangle 39"/>
          <p:cNvSpPr>
            <a:spLocks noChangeArrowheads="1"/>
          </p:cNvSpPr>
          <p:nvPr/>
        </p:nvSpPr>
        <p:spPr bwMode="auto">
          <a:xfrm>
            <a:off x="5689568" y="6040299"/>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2</a:t>
            </a:r>
            <a:endParaRPr lang="en-US" sz="2400" baseline="-25000" dirty="0">
              <a:latin typeface="Times New Roman" pitchFamily="18" charset="0"/>
            </a:endParaRPr>
          </a:p>
        </p:txBody>
      </p:sp>
      <p:sp>
        <p:nvSpPr>
          <p:cNvPr id="53" name="Rectangle 39"/>
          <p:cNvSpPr>
            <a:spLocks noChangeArrowheads="1"/>
          </p:cNvSpPr>
          <p:nvPr/>
        </p:nvSpPr>
        <p:spPr bwMode="auto">
          <a:xfrm>
            <a:off x="4929190" y="6028904"/>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3</a:t>
            </a:r>
            <a:endParaRPr lang="en-US" sz="2400" baseline="-25000" dirty="0">
              <a:latin typeface="Times New Roman" pitchFamily="18" charset="0"/>
            </a:endParaRPr>
          </a:p>
        </p:txBody>
      </p:sp>
      <p:sp>
        <p:nvSpPr>
          <p:cNvPr id="47" name="46 Rectángulo"/>
          <p:cNvSpPr/>
          <p:nvPr/>
        </p:nvSpPr>
        <p:spPr>
          <a:xfrm>
            <a:off x="3929058" y="1785926"/>
            <a:ext cx="4714908"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Los mayores precios harán disminuir cada uno de los componentes del PIB, reduciendo el producto.</a:t>
            </a:r>
          </a:p>
        </p:txBody>
      </p:sp>
      <p:cxnSp>
        <p:nvCxnSpPr>
          <p:cNvPr id="55" name="54 Conector recto de flecha"/>
          <p:cNvCxnSpPr/>
          <p:nvPr/>
        </p:nvCxnSpPr>
        <p:spPr>
          <a:xfrm rot="10440000">
            <a:off x="5015465" y="3875739"/>
            <a:ext cx="314324" cy="254799"/>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58 Conector recto de flecha"/>
          <p:cNvCxnSpPr/>
          <p:nvPr/>
        </p:nvCxnSpPr>
        <p:spPr>
          <a:xfrm rot="10440000">
            <a:off x="5358369" y="4101451"/>
            <a:ext cx="314324" cy="254799"/>
          </a:xfrm>
          <a:prstGeom prst="straightConnector1">
            <a:avLst/>
          </a:prstGeom>
          <a:ln w="508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43" name="Oval 38"/>
          <p:cNvSpPr>
            <a:spLocks noChangeArrowheads="1"/>
          </p:cNvSpPr>
          <p:nvPr/>
        </p:nvSpPr>
        <p:spPr bwMode="auto">
          <a:xfrm>
            <a:off x="4943258" y="3815424"/>
            <a:ext cx="109538" cy="109538"/>
          </a:xfrm>
          <a:prstGeom prst="ellipse">
            <a:avLst/>
          </a:prstGeom>
          <a:solidFill>
            <a:srgbClr val="000000"/>
          </a:solidFill>
          <a:ln w="9525">
            <a:noFill/>
            <a:round/>
            <a:headEnd/>
            <a:tailEnd/>
          </a:ln>
        </p:spPr>
        <p:txBody>
          <a:bodyPr/>
          <a:lstStyle/>
          <a:p>
            <a:endParaRPr lang="es-CL"/>
          </a:p>
        </p:txBody>
      </p:sp>
      <p:sp>
        <p:nvSpPr>
          <p:cNvPr id="50" name="Oval 38"/>
          <p:cNvSpPr>
            <a:spLocks noChangeArrowheads="1"/>
          </p:cNvSpPr>
          <p:nvPr/>
        </p:nvSpPr>
        <p:spPr bwMode="auto">
          <a:xfrm>
            <a:off x="5678006" y="4332564"/>
            <a:ext cx="109538" cy="109538"/>
          </a:xfrm>
          <a:prstGeom prst="ellipse">
            <a:avLst/>
          </a:prstGeom>
          <a:solidFill>
            <a:srgbClr val="000000"/>
          </a:solidFill>
          <a:ln w="9525">
            <a:noFill/>
            <a:round/>
            <a:headEnd/>
            <a:tailEnd/>
          </a:ln>
        </p:spPr>
        <p:txBody>
          <a:bodyPr/>
          <a:lstStyle/>
          <a:p>
            <a:endParaRPr lang="es-CL"/>
          </a:p>
        </p:txBody>
      </p:sp>
      <p:cxnSp>
        <p:nvCxnSpPr>
          <p:cNvPr id="54" name="53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Política Fiscal y Equilibrio DA-OA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3098180" y="3584908"/>
            <a:ext cx="3759836" cy="2130108"/>
            <a:chOff x="1553" y="1705"/>
            <a:chExt cx="2960" cy="1677"/>
          </a:xfrm>
        </p:grpSpPr>
        <p:sp>
          <p:nvSpPr>
            <p:cNvPr id="7202" name="Line 33"/>
            <p:cNvSpPr>
              <a:spLocks noChangeShapeType="1"/>
            </p:cNvSpPr>
            <p:nvPr/>
          </p:nvSpPr>
          <p:spPr bwMode="auto">
            <a:xfrm flipH="1" flipV="1">
              <a:off x="1553" y="1705"/>
              <a:ext cx="2158" cy="1420"/>
            </a:xfrm>
            <a:prstGeom prst="line">
              <a:avLst/>
            </a:prstGeom>
            <a:noFill/>
            <a:ln w="58801">
              <a:solidFill>
                <a:srgbClr val="FFC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1</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4225542" y="6034088"/>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1</a:t>
            </a:r>
            <a:endParaRPr lang="en-US" sz="2400" baseline="-25000" dirty="0">
              <a:latin typeface="Times New Roman" pitchFamily="18" charset="0"/>
            </a:endParaRPr>
          </a:p>
        </p:txBody>
      </p:sp>
      <p:sp>
        <p:nvSpPr>
          <p:cNvPr id="7199" name="Rectangle 41"/>
          <p:cNvSpPr>
            <a:spLocks noChangeArrowheads="1"/>
          </p:cNvSpPr>
          <p:nvPr/>
        </p:nvSpPr>
        <p:spPr bwMode="auto">
          <a:xfrm>
            <a:off x="1928794" y="4267200"/>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1</a:t>
            </a:r>
            <a:endParaRPr lang="en-US" sz="2400" baseline="-25000" dirty="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22</a:t>
            </a:fld>
            <a:endParaRPr lang="es-CL"/>
          </a:p>
        </p:txBody>
      </p:sp>
      <p:grpSp>
        <p:nvGrpSpPr>
          <p:cNvPr id="4" name="Group 32"/>
          <p:cNvGrpSpPr>
            <a:grpSpLocks/>
          </p:cNvGrpSpPr>
          <p:nvPr/>
        </p:nvGrpSpPr>
        <p:grpSpPr bwMode="auto">
          <a:xfrm>
            <a:off x="3887809" y="3157550"/>
            <a:ext cx="3759836" cy="2130108"/>
            <a:chOff x="1553" y="1705"/>
            <a:chExt cx="2960" cy="1677"/>
          </a:xfrm>
        </p:grpSpPr>
        <p:sp>
          <p:nvSpPr>
            <p:cNvPr id="39"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40"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41" name="Rectangle 35"/>
            <p:cNvSpPr>
              <a:spLocks noChangeArrowheads="1"/>
            </p:cNvSpPr>
            <p:nvPr/>
          </p:nvSpPr>
          <p:spPr bwMode="auto">
            <a:xfrm>
              <a:off x="3839" y="3188"/>
              <a:ext cx="674" cy="194"/>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 2</a:t>
              </a:r>
              <a:endParaRPr lang="en-US" sz="2400" dirty="0">
                <a:latin typeface="Times New Roman" pitchFamily="18" charset="0"/>
              </a:endParaRPr>
            </a:p>
          </p:txBody>
        </p:sp>
      </p:grpSp>
      <p:sp>
        <p:nvSpPr>
          <p:cNvPr id="42" name="Freeform 37"/>
          <p:cNvSpPr>
            <a:spLocks/>
          </p:cNvSpPr>
          <p:nvPr/>
        </p:nvSpPr>
        <p:spPr bwMode="auto">
          <a:xfrm>
            <a:off x="2214546" y="3868752"/>
            <a:ext cx="2786082" cy="2132016"/>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51" name="Rectangle 41"/>
          <p:cNvSpPr>
            <a:spLocks noChangeArrowheads="1"/>
          </p:cNvSpPr>
          <p:nvPr/>
        </p:nvSpPr>
        <p:spPr bwMode="auto">
          <a:xfrm>
            <a:off x="1928794" y="3714752"/>
            <a:ext cx="174728"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P</a:t>
            </a:r>
            <a:r>
              <a:rPr lang="en-US" sz="1600" baseline="-25000" dirty="0">
                <a:solidFill>
                  <a:srgbClr val="000000"/>
                </a:solidFill>
              </a:rPr>
              <a:t>2</a:t>
            </a:r>
            <a:endParaRPr lang="en-US" sz="2400" baseline="-25000" dirty="0">
              <a:latin typeface="Times New Roman" pitchFamily="18" charset="0"/>
            </a:endParaRPr>
          </a:p>
        </p:txBody>
      </p:sp>
      <p:sp>
        <p:nvSpPr>
          <p:cNvPr id="53" name="Rectangle 39"/>
          <p:cNvSpPr>
            <a:spLocks noChangeArrowheads="1"/>
          </p:cNvSpPr>
          <p:nvPr/>
        </p:nvSpPr>
        <p:spPr bwMode="auto">
          <a:xfrm>
            <a:off x="4929190" y="6028904"/>
            <a:ext cx="168316" cy="246221"/>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Y</a:t>
            </a:r>
            <a:r>
              <a:rPr lang="en-US" sz="1600" baseline="-25000" dirty="0">
                <a:solidFill>
                  <a:srgbClr val="000000"/>
                </a:solidFill>
              </a:rPr>
              <a:t>3</a:t>
            </a:r>
            <a:endParaRPr lang="en-US" sz="2400" baseline="-25000" dirty="0">
              <a:latin typeface="Times New Roman" pitchFamily="18" charset="0"/>
            </a:endParaRPr>
          </a:p>
        </p:txBody>
      </p:sp>
      <p:sp>
        <p:nvSpPr>
          <p:cNvPr id="47" name="46 Rectángulo"/>
          <p:cNvSpPr/>
          <p:nvPr/>
        </p:nvSpPr>
        <p:spPr>
          <a:xfrm>
            <a:off x="3714744" y="1785926"/>
            <a:ext cx="4929222" cy="114300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200" dirty="0">
                <a:solidFill>
                  <a:schemeClr val="tx1"/>
                </a:solidFill>
              </a:rPr>
              <a:t>Es decir, en una economía cerrada, la aplicación de una política fiscal expansiva hace aumentar el PIB (a corto plazo)</a:t>
            </a:r>
          </a:p>
        </p:txBody>
      </p:sp>
      <p:sp>
        <p:nvSpPr>
          <p:cNvPr id="43" name="Oval 38"/>
          <p:cNvSpPr>
            <a:spLocks noChangeArrowheads="1"/>
          </p:cNvSpPr>
          <p:nvPr/>
        </p:nvSpPr>
        <p:spPr bwMode="auto">
          <a:xfrm>
            <a:off x="4943258" y="3815424"/>
            <a:ext cx="109538" cy="109538"/>
          </a:xfrm>
          <a:prstGeom prst="ellipse">
            <a:avLst/>
          </a:prstGeom>
          <a:solidFill>
            <a:srgbClr val="000000"/>
          </a:solidFill>
          <a:ln w="9525">
            <a:noFill/>
            <a:round/>
            <a:headEnd/>
            <a:tailEnd/>
          </a:ln>
        </p:spPr>
        <p:txBody>
          <a:bodyPr/>
          <a:lstStyle/>
          <a:p>
            <a:endParaRPr lang="es-CL"/>
          </a:p>
        </p:txBody>
      </p:sp>
      <p:cxnSp>
        <p:nvCxnSpPr>
          <p:cNvPr id="54" name="53 Conector recto de flecha"/>
          <p:cNvCxnSpPr/>
          <p:nvPr/>
        </p:nvCxnSpPr>
        <p:spPr>
          <a:xfrm>
            <a:off x="3571868" y="3643314"/>
            <a:ext cx="714348"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00218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normAutofit/>
          </a:bodyPr>
          <a:lstStyle/>
          <a:p>
            <a:pPr eaLnBrk="1" hangingPunct="1"/>
            <a:r>
              <a:rPr lang="es-CL" sz="4000" dirty="0"/>
              <a:t>Políticas y la Demanda Agregada</a:t>
            </a:r>
          </a:p>
        </p:txBody>
      </p:sp>
      <p:sp>
        <p:nvSpPr>
          <p:cNvPr id="4099" name="2 Marcador de contenido"/>
          <p:cNvSpPr>
            <a:spLocks noGrp="1"/>
          </p:cNvSpPr>
          <p:nvPr>
            <p:ph idx="1"/>
          </p:nvPr>
        </p:nvSpPr>
        <p:spPr>
          <a:xfrm>
            <a:off x="485775" y="1600200"/>
            <a:ext cx="8229600" cy="4525963"/>
          </a:xfrm>
        </p:spPr>
        <p:txBody>
          <a:bodyPr/>
          <a:lstStyle/>
          <a:p>
            <a:pPr algn="just" eaLnBrk="1" hangingPunct="1"/>
            <a:r>
              <a:rPr lang="es-CL" dirty="0"/>
              <a:t>Sin embargo, el efecto de un aumento (o reducción) del Gasto Fiscal no es 1:1 con respecto al PIB, pero… ¿por qué no?</a:t>
            </a:r>
          </a:p>
        </p:txBody>
      </p:sp>
      <p:sp>
        <p:nvSpPr>
          <p:cNvPr id="10" name="9 Marcador de número de diapositiva"/>
          <p:cNvSpPr>
            <a:spLocks noGrp="1"/>
          </p:cNvSpPr>
          <p:nvPr>
            <p:ph type="sldNum" sz="quarter" idx="12"/>
          </p:nvPr>
        </p:nvSpPr>
        <p:spPr/>
        <p:txBody>
          <a:bodyPr/>
          <a:lstStyle/>
          <a:p>
            <a:pPr>
              <a:defRPr/>
            </a:pPr>
            <a:fld id="{DD5A5C7B-E46B-461B-A241-7D813C55CCF3}" type="slidenum">
              <a:rPr lang="es-CL" smtClean="0"/>
              <a:pPr>
                <a:defRPr/>
              </a:pPr>
              <a:t>3</a:t>
            </a:fld>
            <a:endParaRPr lang="es-CL"/>
          </a:p>
        </p:txBody>
      </p:sp>
    </p:spTree>
    <p:extLst>
      <p:ext uri="{BB962C8B-B14F-4D97-AF65-F5344CB8AC3E}">
        <p14:creationId xmlns:p14="http://schemas.microsoft.com/office/powerpoint/2010/main" val="4056700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eaLnBrk="1" hangingPunct="1"/>
            <a:r>
              <a:rPr lang="es-CL" b="1" dirty="0"/>
              <a:t>Efecto Multiplicador:</a:t>
            </a:r>
          </a:p>
          <a:p>
            <a:pPr lvl="1" algn="just"/>
            <a:r>
              <a:rPr lang="es-ES" dirty="0"/>
              <a:t>“desplazamientos adicionales que experimenta la DA cuando una política fiscal expansiva eleva la renta, y así por lo tanto, el gasto en consumo”.</a:t>
            </a:r>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4</a:t>
            </a:fld>
            <a:endParaRPr lang="es-CL"/>
          </a:p>
        </p:txBody>
      </p:sp>
    </p:spTree>
    <p:extLst>
      <p:ext uri="{BB962C8B-B14F-4D97-AF65-F5344CB8AC3E}">
        <p14:creationId xmlns:p14="http://schemas.microsoft.com/office/powerpoint/2010/main" val="17180469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eaLnBrk="1" hangingPunct="1"/>
            <a:r>
              <a:rPr lang="es-CL" dirty="0"/>
              <a:t>Supongamos, por simplicidad, una economía cerrada. El PIB se determinaría:</a:t>
            </a:r>
          </a:p>
          <a:p>
            <a:pPr algn="just" eaLnBrk="1" hangingPunct="1"/>
            <a:endParaRPr lang="es-CL" dirty="0"/>
          </a:p>
          <a:p>
            <a:pPr algn="just" eaLnBrk="1" hangingPunct="1"/>
            <a:endParaRPr lang="es-CL" dirty="0"/>
          </a:p>
          <a:p>
            <a:pPr algn="just" eaLnBrk="1" hangingPunct="1"/>
            <a:r>
              <a:rPr lang="es-CL" dirty="0"/>
              <a:t>Supongamos que el consumo tiene una parte autónoma y una parte que depende de la renta, así:</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5</a:t>
            </a:fld>
            <a:endParaRPr lang="es-CL"/>
          </a:p>
        </p:txBody>
      </p:sp>
      <p:graphicFrame>
        <p:nvGraphicFramePr>
          <p:cNvPr id="75778" name="Object 2"/>
          <p:cNvGraphicFramePr>
            <a:graphicFrameLocks noGrp="1" noChangeAspect="1"/>
          </p:cNvGraphicFramePr>
          <p:nvPr/>
        </p:nvGraphicFramePr>
        <p:xfrm>
          <a:off x="3236924" y="5546743"/>
          <a:ext cx="2978150" cy="525463"/>
        </p:xfrm>
        <a:graphic>
          <a:graphicData uri="http://schemas.openxmlformats.org/presentationml/2006/ole">
            <mc:AlternateContent xmlns:mc="http://schemas.openxmlformats.org/markup-compatibility/2006">
              <mc:Choice xmlns:v="urn:schemas-microsoft-com:vml" Requires="v">
                <p:oleObj spid="_x0000_s1026" name="Ecuación" r:id="rId3" imgW="1295400" imgH="228600" progId="Equation.3">
                  <p:embed/>
                </p:oleObj>
              </mc:Choice>
              <mc:Fallback>
                <p:oleObj name="Ecuación" r:id="rId3" imgW="1295400" imgH="228600" progId="Equation.3">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6924" y="5546743"/>
                        <a:ext cx="2978150" cy="525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5779" name="Object 3"/>
          <p:cNvGraphicFramePr>
            <a:graphicFrameLocks noGrp="1" noChangeAspect="1"/>
          </p:cNvGraphicFramePr>
          <p:nvPr/>
        </p:nvGraphicFramePr>
        <p:xfrm>
          <a:off x="3738570" y="2951162"/>
          <a:ext cx="1976438" cy="406400"/>
        </p:xfrm>
        <a:graphic>
          <a:graphicData uri="http://schemas.openxmlformats.org/presentationml/2006/ole">
            <mc:AlternateContent xmlns:mc="http://schemas.openxmlformats.org/markup-compatibility/2006">
              <mc:Choice xmlns:v="urn:schemas-microsoft-com:vml" Requires="v">
                <p:oleObj spid="_x0000_s1027" name="Ecuación" r:id="rId5" imgW="863225" imgH="177723" progId="Equation.3">
                  <p:embed/>
                </p:oleObj>
              </mc:Choice>
              <mc:Fallback>
                <p:oleObj name="Ecuación" r:id="rId5" imgW="863225" imgH="177723" progId="Equation.3">
                  <p:embed/>
                  <p:pic>
                    <p:nvPicPr>
                      <p:cNvPr id="0" name="Picture 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8570" y="2951162"/>
                        <a:ext cx="1976438" cy="406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57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2213" name="Object 5"/>
          <p:cNvGraphicFramePr>
            <a:graphicFrameLocks noGrp="1" noChangeAspect="1"/>
          </p:cNvGraphicFramePr>
          <p:nvPr/>
        </p:nvGraphicFramePr>
        <p:xfrm>
          <a:off x="3487095" y="5322909"/>
          <a:ext cx="3413125" cy="1106487"/>
        </p:xfrm>
        <a:graphic>
          <a:graphicData uri="http://schemas.openxmlformats.org/presentationml/2006/ole">
            <mc:AlternateContent xmlns:mc="http://schemas.openxmlformats.org/markup-compatibility/2006">
              <mc:Choice xmlns:v="urn:schemas-microsoft-com:vml" Requires="v">
                <p:oleObj spid="_x0000_s2050" name="Ecuación" r:id="rId3" imgW="1485720" imgH="482400" progId="Equation.3">
                  <p:embed/>
                </p:oleObj>
              </mc:Choice>
              <mc:Fallback>
                <p:oleObj name="Ecuación" r:id="rId3" imgW="1485720" imgH="482400" progId="Equation.3">
                  <p:embed/>
                  <p:pic>
                    <p:nvPicPr>
                      <p:cNvPr id="0" name="Picture 5"/>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7095" y="5322909"/>
                        <a:ext cx="3413125" cy="11064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Por definición, </a:t>
            </a:r>
            <a:r>
              <a:rPr lang="es-CL" i="1" dirty="0"/>
              <a:t>c</a:t>
            </a:r>
            <a:r>
              <a:rPr lang="es-CL" i="1" baseline="-25000" dirty="0"/>
              <a:t>1</a:t>
            </a:r>
            <a:r>
              <a:rPr lang="es-CL" dirty="0"/>
              <a:t> ∈ (0, 1), pues es un porcentaje, por lo tanto al despejar el PIB tenemos:</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6</a:t>
            </a:fld>
            <a:endParaRPr lang="es-CL"/>
          </a:p>
        </p:txBody>
      </p:sp>
      <p:sp>
        <p:nvSpPr>
          <p:cNvPr id="7" name="6 Elipse"/>
          <p:cNvSpPr/>
          <p:nvPr/>
        </p:nvSpPr>
        <p:spPr>
          <a:xfrm>
            <a:off x="4043798" y="5286388"/>
            <a:ext cx="1143008" cy="1143008"/>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cxnSp>
        <p:nvCxnSpPr>
          <p:cNvPr id="8" name="7 Conector recto de flecha"/>
          <p:cNvCxnSpPr/>
          <p:nvPr/>
        </p:nvCxnSpPr>
        <p:spPr>
          <a:xfrm flipV="1">
            <a:off x="5019417" y="4929198"/>
            <a:ext cx="1195659" cy="510513"/>
          </a:xfrm>
          <a:prstGeom prst="straightConnector1">
            <a:avLst/>
          </a:prstGeom>
          <a:noFill/>
          <a:ln w="31750">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9" name="8 CuadroTexto"/>
          <p:cNvSpPr txBox="1"/>
          <p:nvPr/>
        </p:nvSpPr>
        <p:spPr>
          <a:xfrm>
            <a:off x="6143636" y="4714884"/>
            <a:ext cx="1857388" cy="646331"/>
          </a:xfrm>
          <a:prstGeom prst="rect">
            <a:avLst/>
          </a:prstGeom>
          <a:noFill/>
        </p:spPr>
        <p:txBody>
          <a:bodyPr wrap="square" rtlCol="0">
            <a:spAutoFit/>
          </a:bodyPr>
          <a:lstStyle/>
          <a:p>
            <a:pPr algn="ctr"/>
            <a:r>
              <a:rPr lang="es-CL" dirty="0"/>
              <a:t>Multiplicador (mayor que 1)</a:t>
            </a:r>
          </a:p>
        </p:txBody>
      </p:sp>
      <p:graphicFrame>
        <p:nvGraphicFramePr>
          <p:cNvPr id="222211" name="Object 3"/>
          <p:cNvGraphicFramePr>
            <a:graphicFrameLocks noGrp="1" noChangeAspect="1"/>
          </p:cNvGraphicFramePr>
          <p:nvPr/>
        </p:nvGraphicFramePr>
        <p:xfrm>
          <a:off x="3489325" y="3213588"/>
          <a:ext cx="2976563" cy="523875"/>
        </p:xfrm>
        <a:graphic>
          <a:graphicData uri="http://schemas.openxmlformats.org/presentationml/2006/ole">
            <mc:AlternateContent xmlns:mc="http://schemas.openxmlformats.org/markup-compatibility/2006">
              <mc:Choice xmlns:v="urn:schemas-microsoft-com:vml" Requires="v">
                <p:oleObj spid="_x0000_s2051" name="Ecuación" r:id="rId5" imgW="1295280" imgH="228600" progId="Equation.3">
                  <p:embed/>
                </p:oleObj>
              </mc:Choice>
              <mc:Fallback>
                <p:oleObj name="Ecuación" r:id="rId5" imgW="1295280" imgH="228600" progId="Equation.3">
                  <p:embed/>
                  <p:pic>
                    <p:nvPicPr>
                      <p:cNvPr id="0" name="Picture 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89325" y="3213588"/>
                        <a:ext cx="2976563"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222212" name="Object 4"/>
          <p:cNvGraphicFramePr>
            <a:graphicFrameLocks noGrp="1" noChangeAspect="1"/>
          </p:cNvGraphicFramePr>
          <p:nvPr/>
        </p:nvGraphicFramePr>
        <p:xfrm>
          <a:off x="2603166" y="4257022"/>
          <a:ext cx="2887663" cy="523875"/>
        </p:xfrm>
        <a:graphic>
          <a:graphicData uri="http://schemas.openxmlformats.org/presentationml/2006/ole">
            <mc:AlternateContent xmlns:mc="http://schemas.openxmlformats.org/markup-compatibility/2006">
              <mc:Choice xmlns:v="urn:schemas-microsoft-com:vml" Requires="v">
                <p:oleObj spid="_x0000_s2052" name="Ecuación" r:id="rId7" imgW="1257120" imgH="228600" progId="Equation.3">
                  <p:embed/>
                </p:oleObj>
              </mc:Choice>
              <mc:Fallback>
                <p:oleObj name="Ecuación" r:id="rId7" imgW="1257120" imgH="228600" progId="Equation.3">
                  <p:embed/>
                  <p:pic>
                    <p:nvPicPr>
                      <p:cNvPr id="0" name="Picture 4"/>
                      <p:cNvPicPr>
                        <a:picLocks noGrp="1"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03166" y="4257022"/>
                        <a:ext cx="2887663" cy="523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22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22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22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2291" name="Rectangle 3"/>
          <p:cNvSpPr>
            <a:spLocks noGrp="1"/>
          </p:cNvSpPr>
          <p:nvPr>
            <p:ph type="body" idx="1"/>
          </p:nvPr>
        </p:nvSpPr>
        <p:spPr/>
        <p:txBody>
          <a:bodyPr/>
          <a:lstStyle/>
          <a:p>
            <a:pPr algn="just" eaLnBrk="1" hangingPunct="1"/>
            <a:r>
              <a:rPr lang="es-CL"/>
              <a:t>Gráficamente…</a:t>
            </a:r>
            <a:endParaRPr lang="es-ES"/>
          </a:p>
        </p:txBody>
      </p:sp>
      <p:grpSp>
        <p:nvGrpSpPr>
          <p:cNvPr id="2" name="Group 170"/>
          <p:cNvGrpSpPr>
            <a:grpSpLocks/>
          </p:cNvGrpSpPr>
          <p:nvPr/>
        </p:nvGrpSpPr>
        <p:grpSpPr bwMode="auto">
          <a:xfrm>
            <a:off x="1403350" y="2219325"/>
            <a:ext cx="7173913" cy="4638675"/>
            <a:chOff x="884" y="1398"/>
            <a:chExt cx="4519" cy="2922"/>
          </a:xfrm>
        </p:grpSpPr>
        <p:sp>
          <p:nvSpPr>
            <p:cNvPr id="12295" name="Rectangle 122"/>
            <p:cNvSpPr>
              <a:spLocks noChangeArrowheads="1"/>
            </p:cNvSpPr>
            <p:nvPr/>
          </p:nvSpPr>
          <p:spPr bwMode="auto">
            <a:xfrm>
              <a:off x="1351" y="1494"/>
              <a:ext cx="3492" cy="2149"/>
            </a:xfrm>
            <a:prstGeom prst="rect">
              <a:avLst/>
            </a:prstGeom>
            <a:solidFill>
              <a:srgbClr val="F3F6F9"/>
            </a:solidFill>
            <a:ln w="206375">
              <a:solidFill>
                <a:srgbClr val="F3F6F9"/>
              </a:solidFill>
              <a:miter lim="800000"/>
              <a:headEnd/>
              <a:tailEnd/>
            </a:ln>
          </p:spPr>
          <p:txBody>
            <a:bodyPr/>
            <a:lstStyle/>
            <a:p>
              <a:endParaRPr lang="es-CL"/>
            </a:p>
          </p:txBody>
        </p:sp>
        <p:sp>
          <p:nvSpPr>
            <p:cNvPr id="12296" name="Rectangle 123"/>
            <p:cNvSpPr>
              <a:spLocks noChangeArrowheads="1"/>
            </p:cNvSpPr>
            <p:nvPr/>
          </p:nvSpPr>
          <p:spPr bwMode="auto">
            <a:xfrm>
              <a:off x="1351" y="1494"/>
              <a:ext cx="3492" cy="2149"/>
            </a:xfrm>
            <a:prstGeom prst="rect">
              <a:avLst/>
            </a:prstGeom>
            <a:solidFill>
              <a:srgbClr val="F2F4F8"/>
            </a:solidFill>
            <a:ln w="188913">
              <a:solidFill>
                <a:srgbClr val="F2F4F8"/>
              </a:solidFill>
              <a:miter lim="800000"/>
              <a:headEnd/>
              <a:tailEnd/>
            </a:ln>
          </p:spPr>
          <p:txBody>
            <a:bodyPr/>
            <a:lstStyle/>
            <a:p>
              <a:endParaRPr lang="es-CL"/>
            </a:p>
          </p:txBody>
        </p:sp>
        <p:sp>
          <p:nvSpPr>
            <p:cNvPr id="12297" name="Rectangle 124"/>
            <p:cNvSpPr>
              <a:spLocks noChangeArrowheads="1"/>
            </p:cNvSpPr>
            <p:nvPr/>
          </p:nvSpPr>
          <p:spPr bwMode="auto">
            <a:xfrm>
              <a:off x="1351" y="1494"/>
              <a:ext cx="3492" cy="2149"/>
            </a:xfrm>
            <a:prstGeom prst="rect">
              <a:avLst/>
            </a:prstGeom>
            <a:solidFill>
              <a:srgbClr val="F1F4F7"/>
            </a:solidFill>
            <a:ln w="169863">
              <a:solidFill>
                <a:srgbClr val="F1F4F7"/>
              </a:solidFill>
              <a:miter lim="800000"/>
              <a:headEnd/>
              <a:tailEnd/>
            </a:ln>
          </p:spPr>
          <p:txBody>
            <a:bodyPr/>
            <a:lstStyle/>
            <a:p>
              <a:endParaRPr lang="es-CL"/>
            </a:p>
          </p:txBody>
        </p:sp>
        <p:sp>
          <p:nvSpPr>
            <p:cNvPr id="12298" name="Rectangle 125"/>
            <p:cNvSpPr>
              <a:spLocks noChangeArrowheads="1"/>
            </p:cNvSpPr>
            <p:nvPr/>
          </p:nvSpPr>
          <p:spPr bwMode="auto">
            <a:xfrm>
              <a:off x="1351" y="1494"/>
              <a:ext cx="3492" cy="2149"/>
            </a:xfrm>
            <a:prstGeom prst="rect">
              <a:avLst/>
            </a:prstGeom>
            <a:solidFill>
              <a:srgbClr val="F0F2F5"/>
            </a:solidFill>
            <a:ln w="150813">
              <a:solidFill>
                <a:srgbClr val="F0F2F5"/>
              </a:solidFill>
              <a:miter lim="800000"/>
              <a:headEnd/>
              <a:tailEnd/>
            </a:ln>
          </p:spPr>
          <p:txBody>
            <a:bodyPr/>
            <a:lstStyle/>
            <a:p>
              <a:endParaRPr lang="es-CL"/>
            </a:p>
          </p:txBody>
        </p:sp>
        <p:sp>
          <p:nvSpPr>
            <p:cNvPr id="12299" name="Rectangle 126"/>
            <p:cNvSpPr>
              <a:spLocks noChangeArrowheads="1"/>
            </p:cNvSpPr>
            <p:nvPr/>
          </p:nvSpPr>
          <p:spPr bwMode="auto">
            <a:xfrm>
              <a:off x="1351" y="1494"/>
              <a:ext cx="3492" cy="2149"/>
            </a:xfrm>
            <a:prstGeom prst="rect">
              <a:avLst/>
            </a:prstGeom>
            <a:solidFill>
              <a:srgbClr val="EEF1F4"/>
            </a:solidFill>
            <a:ln w="131763">
              <a:solidFill>
                <a:srgbClr val="EEF1F4"/>
              </a:solidFill>
              <a:miter lim="800000"/>
              <a:headEnd/>
              <a:tailEnd/>
            </a:ln>
          </p:spPr>
          <p:txBody>
            <a:bodyPr/>
            <a:lstStyle/>
            <a:p>
              <a:endParaRPr lang="es-CL"/>
            </a:p>
          </p:txBody>
        </p:sp>
        <p:sp>
          <p:nvSpPr>
            <p:cNvPr id="12300" name="Rectangle 127"/>
            <p:cNvSpPr>
              <a:spLocks noChangeArrowheads="1"/>
            </p:cNvSpPr>
            <p:nvPr/>
          </p:nvSpPr>
          <p:spPr bwMode="auto">
            <a:xfrm>
              <a:off x="1351" y="1494"/>
              <a:ext cx="3492" cy="2149"/>
            </a:xfrm>
            <a:prstGeom prst="rect">
              <a:avLst/>
            </a:prstGeom>
            <a:solidFill>
              <a:srgbClr val="EDEFF3"/>
            </a:solidFill>
            <a:ln w="112713">
              <a:solidFill>
                <a:srgbClr val="EDEFF3"/>
              </a:solidFill>
              <a:miter lim="800000"/>
              <a:headEnd/>
              <a:tailEnd/>
            </a:ln>
          </p:spPr>
          <p:txBody>
            <a:bodyPr/>
            <a:lstStyle/>
            <a:p>
              <a:endParaRPr lang="es-CL"/>
            </a:p>
          </p:txBody>
        </p:sp>
        <p:sp>
          <p:nvSpPr>
            <p:cNvPr id="12301" name="Rectangle 128"/>
            <p:cNvSpPr>
              <a:spLocks noChangeArrowheads="1"/>
            </p:cNvSpPr>
            <p:nvPr/>
          </p:nvSpPr>
          <p:spPr bwMode="auto">
            <a:xfrm>
              <a:off x="1351" y="1494"/>
              <a:ext cx="3492" cy="2149"/>
            </a:xfrm>
            <a:prstGeom prst="rect">
              <a:avLst/>
            </a:prstGeom>
            <a:solidFill>
              <a:srgbClr val="EBEEF2"/>
            </a:solidFill>
            <a:ln w="93663">
              <a:solidFill>
                <a:srgbClr val="EBEEF2"/>
              </a:solidFill>
              <a:miter lim="800000"/>
              <a:headEnd/>
              <a:tailEnd/>
            </a:ln>
          </p:spPr>
          <p:txBody>
            <a:bodyPr/>
            <a:lstStyle/>
            <a:p>
              <a:endParaRPr lang="es-CL"/>
            </a:p>
          </p:txBody>
        </p:sp>
        <p:sp>
          <p:nvSpPr>
            <p:cNvPr id="12302" name="Rectangle 129"/>
            <p:cNvSpPr>
              <a:spLocks noChangeArrowheads="1"/>
            </p:cNvSpPr>
            <p:nvPr/>
          </p:nvSpPr>
          <p:spPr bwMode="auto">
            <a:xfrm>
              <a:off x="1351" y="1494"/>
              <a:ext cx="3492" cy="2149"/>
            </a:xfrm>
            <a:prstGeom prst="rect">
              <a:avLst/>
            </a:prstGeom>
            <a:solidFill>
              <a:srgbClr val="EAECF1"/>
            </a:solidFill>
            <a:ln w="74613">
              <a:solidFill>
                <a:srgbClr val="EAECF1"/>
              </a:solidFill>
              <a:miter lim="800000"/>
              <a:headEnd/>
              <a:tailEnd/>
            </a:ln>
          </p:spPr>
          <p:txBody>
            <a:bodyPr/>
            <a:lstStyle/>
            <a:p>
              <a:endParaRPr lang="es-CL"/>
            </a:p>
          </p:txBody>
        </p:sp>
        <p:sp>
          <p:nvSpPr>
            <p:cNvPr id="12303" name="Rectangle 130"/>
            <p:cNvSpPr>
              <a:spLocks noChangeArrowheads="1"/>
            </p:cNvSpPr>
            <p:nvPr/>
          </p:nvSpPr>
          <p:spPr bwMode="auto">
            <a:xfrm>
              <a:off x="1351" y="1494"/>
              <a:ext cx="3492" cy="2149"/>
            </a:xfrm>
            <a:prstGeom prst="rect">
              <a:avLst/>
            </a:prstGeom>
            <a:solidFill>
              <a:srgbClr val="E9EBF0"/>
            </a:solidFill>
            <a:ln w="57150">
              <a:solidFill>
                <a:srgbClr val="E9EBF0"/>
              </a:solidFill>
              <a:miter lim="800000"/>
              <a:headEnd/>
              <a:tailEnd/>
            </a:ln>
          </p:spPr>
          <p:txBody>
            <a:bodyPr/>
            <a:lstStyle/>
            <a:p>
              <a:endParaRPr lang="es-CL"/>
            </a:p>
          </p:txBody>
        </p:sp>
        <p:sp>
          <p:nvSpPr>
            <p:cNvPr id="12304" name="Rectangle 131"/>
            <p:cNvSpPr>
              <a:spLocks noChangeArrowheads="1"/>
            </p:cNvSpPr>
            <p:nvPr/>
          </p:nvSpPr>
          <p:spPr bwMode="auto">
            <a:xfrm>
              <a:off x="1351" y="1494"/>
              <a:ext cx="3492" cy="2149"/>
            </a:xfrm>
            <a:prstGeom prst="rect">
              <a:avLst/>
            </a:prstGeom>
            <a:solidFill>
              <a:srgbClr val="E7EAEF"/>
            </a:solidFill>
            <a:ln w="38100">
              <a:solidFill>
                <a:srgbClr val="E7EAEF"/>
              </a:solidFill>
              <a:miter lim="800000"/>
              <a:headEnd/>
              <a:tailEnd/>
            </a:ln>
          </p:spPr>
          <p:txBody>
            <a:bodyPr/>
            <a:lstStyle/>
            <a:p>
              <a:endParaRPr lang="es-CL"/>
            </a:p>
          </p:txBody>
        </p:sp>
        <p:sp>
          <p:nvSpPr>
            <p:cNvPr id="12305" name="Rectangle 132"/>
            <p:cNvSpPr>
              <a:spLocks noChangeArrowheads="1"/>
            </p:cNvSpPr>
            <p:nvPr/>
          </p:nvSpPr>
          <p:spPr bwMode="auto">
            <a:xfrm>
              <a:off x="1351" y="1494"/>
              <a:ext cx="3492" cy="2149"/>
            </a:xfrm>
            <a:prstGeom prst="rect">
              <a:avLst/>
            </a:prstGeom>
            <a:solidFill>
              <a:srgbClr val="E6E9EF"/>
            </a:solidFill>
            <a:ln w="19050">
              <a:solidFill>
                <a:srgbClr val="E6E9EF"/>
              </a:solidFill>
              <a:miter lim="800000"/>
              <a:headEnd/>
              <a:tailEnd/>
            </a:ln>
          </p:spPr>
          <p:txBody>
            <a:bodyPr/>
            <a:lstStyle/>
            <a:p>
              <a:endParaRPr lang="es-CL"/>
            </a:p>
          </p:txBody>
        </p:sp>
        <p:sp>
          <p:nvSpPr>
            <p:cNvPr id="12306" name="Rectangle 133"/>
            <p:cNvSpPr>
              <a:spLocks noChangeArrowheads="1"/>
            </p:cNvSpPr>
            <p:nvPr/>
          </p:nvSpPr>
          <p:spPr bwMode="auto">
            <a:xfrm>
              <a:off x="1275" y="1409"/>
              <a:ext cx="3521" cy="2196"/>
            </a:xfrm>
            <a:prstGeom prst="rect">
              <a:avLst/>
            </a:prstGeom>
            <a:solidFill>
              <a:srgbClr val="FFFFFF"/>
            </a:solidFill>
            <a:ln w="9525">
              <a:noFill/>
              <a:miter lim="800000"/>
              <a:headEnd/>
              <a:tailEnd/>
            </a:ln>
          </p:spPr>
          <p:txBody>
            <a:bodyPr/>
            <a:lstStyle/>
            <a:p>
              <a:endParaRPr lang="es-CL"/>
            </a:p>
          </p:txBody>
        </p:sp>
        <p:sp>
          <p:nvSpPr>
            <p:cNvPr id="12307" name="Freeform 134"/>
            <p:cNvSpPr>
              <a:spLocks/>
            </p:cNvSpPr>
            <p:nvPr/>
          </p:nvSpPr>
          <p:spPr bwMode="auto">
            <a:xfrm>
              <a:off x="1275" y="1409"/>
              <a:ext cx="3521" cy="2196"/>
            </a:xfrm>
            <a:custGeom>
              <a:avLst/>
              <a:gdLst>
                <a:gd name="T0" fmla="*/ 0 w 4400"/>
                <a:gd name="T1" fmla="*/ 0 h 2745"/>
                <a:gd name="T2" fmla="*/ 0 w 4400"/>
                <a:gd name="T3" fmla="*/ 2745 h 2745"/>
                <a:gd name="T4" fmla="*/ 4400 w 4400"/>
                <a:gd name="T5" fmla="*/ 2745 h 2745"/>
                <a:gd name="T6" fmla="*/ 0 60000 65536"/>
                <a:gd name="T7" fmla="*/ 0 60000 65536"/>
                <a:gd name="T8" fmla="*/ 0 60000 65536"/>
                <a:gd name="T9" fmla="*/ 0 w 4400"/>
                <a:gd name="T10" fmla="*/ 0 h 2745"/>
                <a:gd name="T11" fmla="*/ 4400 w 4400"/>
                <a:gd name="T12" fmla="*/ 2745 h 2745"/>
              </a:gdLst>
              <a:ahLst/>
              <a:cxnLst>
                <a:cxn ang="T6">
                  <a:pos x="T0" y="T1"/>
                </a:cxn>
                <a:cxn ang="T7">
                  <a:pos x="T2" y="T3"/>
                </a:cxn>
                <a:cxn ang="T8">
                  <a:pos x="T4" y="T5"/>
                </a:cxn>
              </a:cxnLst>
              <a:rect l="T9" t="T10" r="T11" b="T12"/>
              <a:pathLst>
                <a:path w="4400" h="2745">
                  <a:moveTo>
                    <a:pt x="0" y="0"/>
                  </a:moveTo>
                  <a:lnTo>
                    <a:pt x="0" y="2745"/>
                  </a:lnTo>
                  <a:lnTo>
                    <a:pt x="4400" y="2745"/>
                  </a:lnTo>
                </a:path>
              </a:pathLst>
            </a:custGeom>
            <a:noFill/>
            <a:ln w="19050">
              <a:solidFill>
                <a:srgbClr val="000000"/>
              </a:solidFill>
              <a:round/>
              <a:headEnd/>
              <a:tailEnd/>
            </a:ln>
          </p:spPr>
          <p:txBody>
            <a:bodyPr/>
            <a:lstStyle/>
            <a:p>
              <a:endParaRPr lang="es-CL"/>
            </a:p>
          </p:txBody>
        </p:sp>
        <p:sp>
          <p:nvSpPr>
            <p:cNvPr id="12308" name="Line 135"/>
            <p:cNvSpPr>
              <a:spLocks noChangeShapeType="1"/>
            </p:cNvSpPr>
            <p:nvPr/>
          </p:nvSpPr>
          <p:spPr bwMode="auto">
            <a:xfrm>
              <a:off x="2224" y="2725"/>
              <a:ext cx="551" cy="1"/>
            </a:xfrm>
            <a:prstGeom prst="line">
              <a:avLst/>
            </a:prstGeom>
            <a:noFill/>
            <a:ln w="17526">
              <a:solidFill>
                <a:srgbClr val="000000"/>
              </a:solidFill>
              <a:round/>
              <a:headEnd/>
              <a:tailEnd type="stealth" w="med" len="med"/>
            </a:ln>
          </p:spPr>
          <p:txBody>
            <a:bodyPr/>
            <a:lstStyle/>
            <a:p>
              <a:endParaRPr lang="es-CL"/>
            </a:p>
          </p:txBody>
        </p:sp>
        <p:sp>
          <p:nvSpPr>
            <p:cNvPr id="12309" name="Line 136"/>
            <p:cNvSpPr>
              <a:spLocks noChangeShapeType="1"/>
            </p:cNvSpPr>
            <p:nvPr/>
          </p:nvSpPr>
          <p:spPr bwMode="auto">
            <a:xfrm>
              <a:off x="2955" y="2725"/>
              <a:ext cx="540" cy="1"/>
            </a:xfrm>
            <a:prstGeom prst="line">
              <a:avLst/>
            </a:prstGeom>
            <a:noFill/>
            <a:ln w="17526">
              <a:solidFill>
                <a:srgbClr val="000000"/>
              </a:solidFill>
              <a:round/>
              <a:headEnd/>
              <a:tailEnd type="stealth" w="med" len="med"/>
            </a:ln>
          </p:spPr>
          <p:txBody>
            <a:bodyPr/>
            <a:lstStyle/>
            <a:p>
              <a:endParaRPr lang="es-CL"/>
            </a:p>
          </p:txBody>
        </p:sp>
        <p:sp>
          <p:nvSpPr>
            <p:cNvPr id="12310" name="Rectangle 137"/>
            <p:cNvSpPr>
              <a:spLocks noChangeArrowheads="1"/>
            </p:cNvSpPr>
            <p:nvPr/>
          </p:nvSpPr>
          <p:spPr bwMode="auto">
            <a:xfrm>
              <a:off x="4268" y="3642"/>
              <a:ext cx="677"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12311" name="Rectangle 138"/>
            <p:cNvSpPr>
              <a:spLocks noChangeArrowheads="1"/>
            </p:cNvSpPr>
            <p:nvPr/>
          </p:nvSpPr>
          <p:spPr bwMode="auto">
            <a:xfrm>
              <a:off x="4469" y="3769"/>
              <a:ext cx="420"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12312" name="Rectangle 139"/>
            <p:cNvSpPr>
              <a:spLocks noChangeArrowheads="1"/>
            </p:cNvSpPr>
            <p:nvPr/>
          </p:nvSpPr>
          <p:spPr bwMode="auto">
            <a:xfrm>
              <a:off x="897" y="1398"/>
              <a:ext cx="313"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12313" name="Rectangle 140"/>
            <p:cNvSpPr>
              <a:spLocks noChangeArrowheads="1"/>
            </p:cNvSpPr>
            <p:nvPr/>
          </p:nvSpPr>
          <p:spPr bwMode="auto">
            <a:xfrm>
              <a:off x="884" y="1524"/>
              <a:ext cx="327"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12314" name="Rectangle 141"/>
            <p:cNvSpPr>
              <a:spLocks noChangeArrowheads="1"/>
            </p:cNvSpPr>
            <p:nvPr/>
          </p:nvSpPr>
          <p:spPr bwMode="auto">
            <a:xfrm>
              <a:off x="1177" y="3646"/>
              <a:ext cx="71" cy="154"/>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sp>
          <p:nvSpPr>
            <p:cNvPr id="12315" name="Line 143"/>
            <p:cNvSpPr>
              <a:spLocks noChangeShapeType="1"/>
            </p:cNvSpPr>
            <p:nvPr/>
          </p:nvSpPr>
          <p:spPr bwMode="auto">
            <a:xfrm>
              <a:off x="1351" y="2081"/>
              <a:ext cx="1784" cy="1420"/>
            </a:xfrm>
            <a:prstGeom prst="line">
              <a:avLst/>
            </a:prstGeom>
            <a:noFill/>
            <a:ln w="57150">
              <a:solidFill>
                <a:srgbClr val="003F95"/>
              </a:solidFill>
              <a:round/>
              <a:headEnd/>
              <a:tailEnd/>
            </a:ln>
          </p:spPr>
          <p:txBody>
            <a:bodyPr/>
            <a:lstStyle/>
            <a:p>
              <a:endParaRPr lang="es-CL"/>
            </a:p>
          </p:txBody>
        </p:sp>
        <p:sp>
          <p:nvSpPr>
            <p:cNvPr id="12316" name="Rectangle 144"/>
            <p:cNvSpPr>
              <a:spLocks noChangeArrowheads="1"/>
            </p:cNvSpPr>
            <p:nvPr/>
          </p:nvSpPr>
          <p:spPr bwMode="auto">
            <a:xfrm>
              <a:off x="3186" y="3448"/>
              <a:ext cx="1160" cy="154"/>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 demand, </a:t>
              </a:r>
              <a:endParaRPr lang="en-US" sz="2400">
                <a:latin typeface="Times New Roman" pitchFamily="18" charset="0"/>
              </a:endParaRPr>
            </a:p>
          </p:txBody>
        </p:sp>
        <p:sp>
          <p:nvSpPr>
            <p:cNvPr id="12317" name="Rectangle 145"/>
            <p:cNvSpPr>
              <a:spLocks noChangeArrowheads="1"/>
            </p:cNvSpPr>
            <p:nvPr/>
          </p:nvSpPr>
          <p:spPr bwMode="auto">
            <a:xfrm>
              <a:off x="4332" y="3448"/>
              <a:ext cx="226" cy="154"/>
            </a:xfrm>
            <a:prstGeom prst="rect">
              <a:avLst/>
            </a:prstGeom>
            <a:noFill/>
            <a:ln w="9525">
              <a:noFill/>
              <a:miter lim="800000"/>
              <a:headEnd/>
              <a:tailEnd/>
            </a:ln>
          </p:spPr>
          <p:txBody>
            <a:bodyPr wrap="none" lIns="0" tIns="0" rIns="0" bIns="0">
              <a:spAutoFit/>
            </a:bodyPr>
            <a:lstStyle/>
            <a:p>
              <a:pPr eaLnBrk="0" hangingPunct="0"/>
              <a:r>
                <a:rPr lang="en-US" sz="1600" i="1">
                  <a:solidFill>
                    <a:srgbClr val="000000"/>
                  </a:solidFill>
                </a:rPr>
                <a:t>AD</a:t>
              </a:r>
              <a:r>
                <a:rPr lang="en-US" sz="1600" baseline="-25000">
                  <a:solidFill>
                    <a:srgbClr val="000000"/>
                  </a:solidFill>
                </a:rPr>
                <a:t>1</a:t>
              </a:r>
              <a:endParaRPr lang="en-US" sz="2400">
                <a:latin typeface="Times New Roman" pitchFamily="18" charset="0"/>
              </a:endParaRPr>
            </a:p>
          </p:txBody>
        </p:sp>
        <p:grpSp>
          <p:nvGrpSpPr>
            <p:cNvPr id="3" name="Group 146"/>
            <p:cNvGrpSpPr>
              <a:grpSpLocks/>
            </p:cNvGrpSpPr>
            <p:nvPr/>
          </p:nvGrpSpPr>
          <p:grpSpPr bwMode="auto">
            <a:xfrm>
              <a:off x="2130" y="2520"/>
              <a:ext cx="673" cy="176"/>
              <a:chOff x="1793" y="2104"/>
              <a:chExt cx="842" cy="220"/>
            </a:xfrm>
          </p:grpSpPr>
          <p:sp>
            <p:nvSpPr>
              <p:cNvPr id="12339" name="Freeform 147"/>
              <p:cNvSpPr>
                <a:spLocks/>
              </p:cNvSpPr>
              <p:nvPr/>
            </p:nvSpPr>
            <p:spPr bwMode="auto">
              <a:xfrm>
                <a:off x="1911" y="2229"/>
                <a:ext cx="724" cy="95"/>
              </a:xfrm>
              <a:custGeom>
                <a:avLst/>
                <a:gdLst>
                  <a:gd name="T0" fmla="*/ 61 w 61"/>
                  <a:gd name="T1" fmla="*/ 8 h 8"/>
                  <a:gd name="T2" fmla="*/ 53 w 61"/>
                  <a:gd name="T3" fmla="*/ 4 h 8"/>
                  <a:gd name="T4" fmla="*/ 34 w 61"/>
                  <a:gd name="T5" fmla="*/ 4 h 8"/>
                  <a:gd name="T6" fmla="*/ 30 w 61"/>
                  <a:gd name="T7" fmla="*/ 0 h 8"/>
                  <a:gd name="T8" fmla="*/ 26 w 61"/>
                  <a:gd name="T9" fmla="*/ 4 h 8"/>
                  <a:gd name="T10" fmla="*/ 6 w 61"/>
                  <a:gd name="T11" fmla="*/ 4 h 8"/>
                  <a:gd name="T12" fmla="*/ 0 w 61"/>
                  <a:gd name="T13" fmla="*/ 8 h 8"/>
                  <a:gd name="T14" fmla="*/ 0 60000 65536"/>
                  <a:gd name="T15" fmla="*/ 0 60000 65536"/>
                  <a:gd name="T16" fmla="*/ 0 60000 65536"/>
                  <a:gd name="T17" fmla="*/ 0 60000 65536"/>
                  <a:gd name="T18" fmla="*/ 0 60000 65536"/>
                  <a:gd name="T19" fmla="*/ 0 60000 65536"/>
                  <a:gd name="T20" fmla="*/ 0 60000 65536"/>
                  <a:gd name="T21" fmla="*/ 0 w 61"/>
                  <a:gd name="T22" fmla="*/ 0 h 8"/>
                  <a:gd name="T23" fmla="*/ 61 w 61"/>
                  <a:gd name="T24" fmla="*/ 8 h 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1" h="8">
                    <a:moveTo>
                      <a:pt x="61" y="8"/>
                    </a:moveTo>
                    <a:cubicBezTo>
                      <a:pt x="59" y="6"/>
                      <a:pt x="56" y="4"/>
                      <a:pt x="53" y="4"/>
                    </a:cubicBezTo>
                    <a:cubicBezTo>
                      <a:pt x="34" y="4"/>
                      <a:pt x="34" y="4"/>
                      <a:pt x="34" y="4"/>
                    </a:cubicBezTo>
                    <a:cubicBezTo>
                      <a:pt x="32" y="4"/>
                      <a:pt x="30" y="3"/>
                      <a:pt x="30" y="0"/>
                    </a:cubicBezTo>
                    <a:cubicBezTo>
                      <a:pt x="30" y="3"/>
                      <a:pt x="29" y="4"/>
                      <a:pt x="26" y="4"/>
                    </a:cubicBezTo>
                    <a:cubicBezTo>
                      <a:pt x="6" y="4"/>
                      <a:pt x="6" y="4"/>
                      <a:pt x="6" y="4"/>
                    </a:cubicBezTo>
                    <a:cubicBezTo>
                      <a:pt x="4" y="4"/>
                      <a:pt x="0" y="6"/>
                      <a:pt x="0" y="8"/>
                    </a:cubicBezTo>
                  </a:path>
                </a:pathLst>
              </a:custGeom>
              <a:noFill/>
              <a:ln w="19050">
                <a:solidFill>
                  <a:srgbClr val="000000"/>
                </a:solidFill>
                <a:round/>
                <a:headEnd/>
                <a:tailEnd/>
              </a:ln>
            </p:spPr>
            <p:txBody>
              <a:bodyPr/>
              <a:lstStyle/>
              <a:p>
                <a:endParaRPr lang="es-CL"/>
              </a:p>
            </p:txBody>
          </p:sp>
          <p:sp>
            <p:nvSpPr>
              <p:cNvPr id="12340" name="Rectangle 148"/>
              <p:cNvSpPr>
                <a:spLocks noChangeArrowheads="1"/>
              </p:cNvSpPr>
              <p:nvPr/>
            </p:nvSpPr>
            <p:spPr bwMode="auto">
              <a:xfrm>
                <a:off x="1793" y="2104"/>
                <a:ext cx="537"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$20 billion</a:t>
                </a:r>
                <a:endParaRPr lang="en-US" sz="1200">
                  <a:latin typeface="Times New Roman" pitchFamily="18" charset="0"/>
                </a:endParaRPr>
              </a:p>
            </p:txBody>
          </p:sp>
        </p:grpSp>
        <p:grpSp>
          <p:nvGrpSpPr>
            <p:cNvPr id="4" name="Group 149"/>
            <p:cNvGrpSpPr>
              <a:grpSpLocks/>
            </p:cNvGrpSpPr>
            <p:nvPr/>
          </p:nvGrpSpPr>
          <p:grpSpPr bwMode="auto">
            <a:xfrm>
              <a:off x="1854" y="1901"/>
              <a:ext cx="2052" cy="1521"/>
              <a:chOff x="1449" y="1330"/>
              <a:chExt cx="2564" cy="1901"/>
            </a:xfrm>
          </p:grpSpPr>
          <p:sp>
            <p:nvSpPr>
              <p:cNvPr id="12337" name="Line 150"/>
              <p:cNvSpPr>
                <a:spLocks noChangeShapeType="1"/>
              </p:cNvSpPr>
              <p:nvPr/>
            </p:nvSpPr>
            <p:spPr bwMode="auto">
              <a:xfrm>
                <a:off x="1449" y="1330"/>
                <a:ext cx="2206" cy="1763"/>
              </a:xfrm>
              <a:prstGeom prst="line">
                <a:avLst/>
              </a:prstGeom>
              <a:noFill/>
              <a:ln w="57150">
                <a:solidFill>
                  <a:srgbClr val="60220F"/>
                </a:solidFill>
                <a:round/>
                <a:headEnd/>
                <a:tailEnd/>
              </a:ln>
            </p:spPr>
            <p:txBody>
              <a:bodyPr/>
              <a:lstStyle/>
              <a:p>
                <a:endParaRPr lang="es-CL"/>
              </a:p>
            </p:txBody>
          </p:sp>
          <p:sp>
            <p:nvSpPr>
              <p:cNvPr id="12338" name="Rectangle 151"/>
              <p:cNvSpPr>
                <a:spLocks noChangeArrowheads="1"/>
              </p:cNvSpPr>
              <p:nvPr/>
            </p:nvSpPr>
            <p:spPr bwMode="auto">
              <a:xfrm>
                <a:off x="3731" y="3038"/>
                <a:ext cx="282" cy="193"/>
              </a:xfrm>
              <a:prstGeom prst="rect">
                <a:avLst/>
              </a:prstGeom>
              <a:noFill/>
              <a:ln w="9525">
                <a:noFill/>
                <a:miter lim="800000"/>
                <a:headEnd/>
                <a:tailEnd/>
              </a:ln>
            </p:spPr>
            <p:txBody>
              <a:bodyPr wrap="none" lIns="0" tIns="0" rIns="0" bIns="0">
                <a:spAutoFit/>
              </a:bodyPr>
              <a:lstStyle/>
              <a:p>
                <a:pPr eaLnBrk="0" hangingPunct="0"/>
                <a:r>
                  <a:rPr lang="en-US" sz="1600" i="1">
                    <a:solidFill>
                      <a:srgbClr val="000000"/>
                    </a:solidFill>
                  </a:rPr>
                  <a:t>AD</a:t>
                </a:r>
                <a:r>
                  <a:rPr lang="en-US" sz="1600" baseline="-25000">
                    <a:solidFill>
                      <a:srgbClr val="000000"/>
                    </a:solidFill>
                  </a:rPr>
                  <a:t>2</a:t>
                </a:r>
                <a:endParaRPr lang="en-US" sz="2400">
                  <a:latin typeface="Times New Roman" pitchFamily="18" charset="0"/>
                </a:endParaRPr>
              </a:p>
            </p:txBody>
          </p:sp>
        </p:grpSp>
        <p:grpSp>
          <p:nvGrpSpPr>
            <p:cNvPr id="5" name="Group 152"/>
            <p:cNvGrpSpPr>
              <a:grpSpLocks/>
            </p:cNvGrpSpPr>
            <p:nvPr/>
          </p:nvGrpSpPr>
          <p:grpSpPr bwMode="auto">
            <a:xfrm>
              <a:off x="2357" y="1731"/>
              <a:ext cx="2069" cy="1527"/>
              <a:chOff x="2077" y="1117"/>
              <a:chExt cx="2586" cy="1909"/>
            </a:xfrm>
          </p:grpSpPr>
          <p:sp>
            <p:nvSpPr>
              <p:cNvPr id="12335" name="Line 153"/>
              <p:cNvSpPr>
                <a:spLocks noChangeShapeType="1"/>
              </p:cNvSpPr>
              <p:nvPr/>
            </p:nvSpPr>
            <p:spPr bwMode="auto">
              <a:xfrm>
                <a:off x="2077" y="1117"/>
                <a:ext cx="2230" cy="1775"/>
              </a:xfrm>
              <a:prstGeom prst="line">
                <a:avLst/>
              </a:prstGeom>
              <a:noFill/>
              <a:ln w="57150">
                <a:solidFill>
                  <a:srgbClr val="AD0D1B"/>
                </a:solidFill>
                <a:round/>
                <a:headEnd/>
                <a:tailEnd/>
              </a:ln>
            </p:spPr>
            <p:txBody>
              <a:bodyPr/>
              <a:lstStyle/>
              <a:p>
                <a:endParaRPr lang="es-CL"/>
              </a:p>
            </p:txBody>
          </p:sp>
          <p:sp>
            <p:nvSpPr>
              <p:cNvPr id="12336" name="Rectangle 154"/>
              <p:cNvSpPr>
                <a:spLocks noChangeArrowheads="1"/>
              </p:cNvSpPr>
              <p:nvPr/>
            </p:nvSpPr>
            <p:spPr bwMode="auto">
              <a:xfrm>
                <a:off x="4381" y="2833"/>
                <a:ext cx="282" cy="193"/>
              </a:xfrm>
              <a:prstGeom prst="rect">
                <a:avLst/>
              </a:prstGeom>
              <a:noFill/>
              <a:ln w="9525">
                <a:noFill/>
                <a:miter lim="800000"/>
                <a:headEnd/>
                <a:tailEnd/>
              </a:ln>
            </p:spPr>
            <p:txBody>
              <a:bodyPr wrap="none" lIns="0" tIns="0" rIns="0" bIns="0">
                <a:spAutoFit/>
              </a:bodyPr>
              <a:lstStyle/>
              <a:p>
                <a:pPr eaLnBrk="0" hangingPunct="0"/>
                <a:r>
                  <a:rPr lang="en-US" sz="1600" i="1">
                    <a:solidFill>
                      <a:srgbClr val="000000"/>
                    </a:solidFill>
                  </a:rPr>
                  <a:t>AD</a:t>
                </a:r>
                <a:r>
                  <a:rPr lang="en-US" sz="1600" baseline="-25000">
                    <a:solidFill>
                      <a:srgbClr val="000000"/>
                    </a:solidFill>
                  </a:rPr>
                  <a:t>3</a:t>
                </a:r>
                <a:endParaRPr lang="en-US" sz="2400">
                  <a:latin typeface="Times New Roman" pitchFamily="18" charset="0"/>
                </a:endParaRPr>
              </a:p>
            </p:txBody>
          </p:sp>
        </p:grpSp>
        <p:grpSp>
          <p:nvGrpSpPr>
            <p:cNvPr id="6" name="Group 155"/>
            <p:cNvGrpSpPr>
              <a:grpSpLocks/>
            </p:cNvGrpSpPr>
            <p:nvPr/>
          </p:nvGrpSpPr>
          <p:grpSpPr bwMode="auto">
            <a:xfrm>
              <a:off x="1484" y="2753"/>
              <a:ext cx="1983" cy="1383"/>
              <a:chOff x="986" y="2395"/>
              <a:chExt cx="2479" cy="1728"/>
            </a:xfrm>
          </p:grpSpPr>
          <p:sp>
            <p:nvSpPr>
              <p:cNvPr id="12330" name="Line 156"/>
              <p:cNvSpPr>
                <a:spLocks noChangeShapeType="1"/>
              </p:cNvSpPr>
              <p:nvPr/>
            </p:nvSpPr>
            <p:spPr bwMode="auto">
              <a:xfrm flipH="1">
                <a:off x="2006" y="2395"/>
                <a:ext cx="249" cy="1243"/>
              </a:xfrm>
              <a:prstGeom prst="line">
                <a:avLst/>
              </a:prstGeom>
              <a:noFill/>
              <a:ln w="19050">
                <a:solidFill>
                  <a:srgbClr val="000000"/>
                </a:solidFill>
                <a:round/>
                <a:headEnd/>
                <a:tailEnd/>
              </a:ln>
            </p:spPr>
            <p:txBody>
              <a:bodyPr/>
              <a:lstStyle/>
              <a:p>
                <a:endParaRPr lang="es-CL"/>
              </a:p>
            </p:txBody>
          </p:sp>
          <p:sp>
            <p:nvSpPr>
              <p:cNvPr id="12331" name="Rectangle 157"/>
              <p:cNvSpPr>
                <a:spLocks noChangeArrowheads="1"/>
              </p:cNvSpPr>
              <p:nvPr/>
            </p:nvSpPr>
            <p:spPr bwMode="auto">
              <a:xfrm>
                <a:off x="986" y="3626"/>
                <a:ext cx="2479" cy="497"/>
              </a:xfrm>
              <a:prstGeom prst="rect">
                <a:avLst/>
              </a:prstGeom>
              <a:solidFill>
                <a:srgbClr val="E1E5E9"/>
              </a:solidFill>
              <a:ln w="9525">
                <a:noFill/>
                <a:miter lim="800000"/>
                <a:headEnd/>
                <a:tailEnd/>
              </a:ln>
            </p:spPr>
            <p:txBody>
              <a:bodyPr/>
              <a:lstStyle/>
              <a:p>
                <a:endParaRPr lang="es-CL"/>
              </a:p>
            </p:txBody>
          </p:sp>
          <p:sp>
            <p:nvSpPr>
              <p:cNvPr id="12332" name="Rectangle 158"/>
              <p:cNvSpPr>
                <a:spLocks noChangeArrowheads="1"/>
              </p:cNvSpPr>
              <p:nvPr/>
            </p:nvSpPr>
            <p:spPr bwMode="auto">
              <a:xfrm>
                <a:off x="1044" y="3654"/>
                <a:ext cx="2141" cy="143"/>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1. An increase in government purchases</a:t>
                </a:r>
                <a:endParaRPr lang="en-US" sz="1200">
                  <a:latin typeface="Times New Roman" pitchFamily="18" charset="0"/>
                </a:endParaRPr>
              </a:p>
            </p:txBody>
          </p:sp>
          <p:sp>
            <p:nvSpPr>
              <p:cNvPr id="12333" name="Rectangle 159"/>
              <p:cNvSpPr>
                <a:spLocks noChangeArrowheads="1"/>
              </p:cNvSpPr>
              <p:nvPr/>
            </p:nvSpPr>
            <p:spPr bwMode="auto">
              <a:xfrm>
                <a:off x="1044" y="3811"/>
                <a:ext cx="2177"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of $20 billion initially increases aggregate</a:t>
                </a:r>
                <a:endParaRPr lang="en-US" sz="1200">
                  <a:latin typeface="Times New Roman" pitchFamily="18" charset="0"/>
                </a:endParaRPr>
              </a:p>
            </p:txBody>
          </p:sp>
          <p:sp>
            <p:nvSpPr>
              <p:cNvPr id="12334" name="Rectangle 160"/>
              <p:cNvSpPr>
                <a:spLocks noChangeArrowheads="1"/>
              </p:cNvSpPr>
              <p:nvPr/>
            </p:nvSpPr>
            <p:spPr bwMode="auto">
              <a:xfrm>
                <a:off x="1044" y="3969"/>
                <a:ext cx="1397" cy="143"/>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demand by $20 billion . . . </a:t>
                </a:r>
                <a:endParaRPr lang="en-US" sz="1200">
                  <a:latin typeface="Times New Roman" pitchFamily="18" charset="0"/>
                </a:endParaRPr>
              </a:p>
            </p:txBody>
          </p:sp>
        </p:grpSp>
        <p:grpSp>
          <p:nvGrpSpPr>
            <p:cNvPr id="7" name="Group 161"/>
            <p:cNvGrpSpPr>
              <a:grpSpLocks/>
            </p:cNvGrpSpPr>
            <p:nvPr/>
          </p:nvGrpSpPr>
          <p:grpSpPr bwMode="auto">
            <a:xfrm>
              <a:off x="3192" y="1872"/>
              <a:ext cx="1452" cy="815"/>
              <a:chOff x="3121" y="1294"/>
              <a:chExt cx="1814" cy="1018"/>
            </a:xfrm>
          </p:grpSpPr>
          <p:sp>
            <p:nvSpPr>
              <p:cNvPr id="12324" name="Line 162"/>
              <p:cNvSpPr>
                <a:spLocks noChangeShapeType="1"/>
              </p:cNvSpPr>
              <p:nvPr/>
            </p:nvSpPr>
            <p:spPr bwMode="auto">
              <a:xfrm flipH="1">
                <a:off x="3121" y="1579"/>
                <a:ext cx="462" cy="733"/>
              </a:xfrm>
              <a:prstGeom prst="line">
                <a:avLst/>
              </a:prstGeom>
              <a:noFill/>
              <a:ln w="19050">
                <a:solidFill>
                  <a:srgbClr val="000000"/>
                </a:solidFill>
                <a:round/>
                <a:headEnd/>
                <a:tailEnd/>
              </a:ln>
            </p:spPr>
            <p:txBody>
              <a:bodyPr/>
              <a:lstStyle/>
              <a:p>
                <a:endParaRPr lang="es-CL"/>
              </a:p>
            </p:txBody>
          </p:sp>
          <p:sp>
            <p:nvSpPr>
              <p:cNvPr id="12325" name="Rectangle 163"/>
              <p:cNvSpPr>
                <a:spLocks noChangeArrowheads="1"/>
              </p:cNvSpPr>
              <p:nvPr/>
            </p:nvSpPr>
            <p:spPr bwMode="auto">
              <a:xfrm>
                <a:off x="3548" y="1294"/>
                <a:ext cx="1387" cy="651"/>
              </a:xfrm>
              <a:prstGeom prst="rect">
                <a:avLst/>
              </a:prstGeom>
              <a:solidFill>
                <a:srgbClr val="E1E5E9"/>
              </a:solidFill>
              <a:ln w="9525">
                <a:noFill/>
                <a:miter lim="800000"/>
                <a:headEnd/>
                <a:tailEnd/>
              </a:ln>
            </p:spPr>
            <p:txBody>
              <a:bodyPr/>
              <a:lstStyle/>
              <a:p>
                <a:endParaRPr lang="es-CL"/>
              </a:p>
            </p:txBody>
          </p:sp>
          <p:sp>
            <p:nvSpPr>
              <p:cNvPr id="12326" name="Rectangle 164"/>
              <p:cNvSpPr>
                <a:spLocks noChangeArrowheads="1"/>
              </p:cNvSpPr>
              <p:nvPr/>
            </p:nvSpPr>
            <p:spPr bwMode="auto">
              <a:xfrm>
                <a:off x="3593" y="1324"/>
                <a:ext cx="1213"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2. . . . but the multiplier</a:t>
                </a:r>
                <a:endParaRPr lang="en-US" sz="1200">
                  <a:latin typeface="Times New Roman" pitchFamily="18" charset="0"/>
                </a:endParaRPr>
              </a:p>
            </p:txBody>
          </p:sp>
          <p:sp>
            <p:nvSpPr>
              <p:cNvPr id="12327" name="Rectangle 165"/>
              <p:cNvSpPr>
                <a:spLocks noChangeArrowheads="1"/>
              </p:cNvSpPr>
              <p:nvPr/>
            </p:nvSpPr>
            <p:spPr bwMode="auto">
              <a:xfrm>
                <a:off x="3594" y="1483"/>
                <a:ext cx="1132" cy="143"/>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effect can amplify the</a:t>
                </a:r>
                <a:endParaRPr lang="en-US" sz="1200">
                  <a:latin typeface="Times New Roman" pitchFamily="18" charset="0"/>
                </a:endParaRPr>
              </a:p>
            </p:txBody>
          </p:sp>
          <p:sp>
            <p:nvSpPr>
              <p:cNvPr id="12328" name="Rectangle 166"/>
              <p:cNvSpPr>
                <a:spLocks noChangeArrowheads="1"/>
              </p:cNvSpPr>
              <p:nvPr/>
            </p:nvSpPr>
            <p:spPr bwMode="auto">
              <a:xfrm>
                <a:off x="3594" y="1639"/>
                <a:ext cx="917" cy="143"/>
              </a:xfrm>
              <a:prstGeom prst="rect">
                <a:avLst/>
              </a:prstGeom>
              <a:noFill/>
              <a:ln w="9525">
                <a:noFill/>
                <a:miter lim="800000"/>
                <a:headEnd/>
                <a:tailEnd/>
              </a:ln>
            </p:spPr>
            <p:txBody>
              <a:bodyPr wrap="none" lIns="0" tIns="0" rIns="0" bIns="0">
                <a:spAutoFit/>
              </a:bodyPr>
              <a:lstStyle/>
              <a:p>
                <a:pPr eaLnBrk="0" hangingPunct="0"/>
                <a:r>
                  <a:rPr lang="en-US" sz="1200" dirty="0">
                    <a:solidFill>
                      <a:srgbClr val="000000"/>
                    </a:solidFill>
                  </a:rPr>
                  <a:t>shift in aggregate</a:t>
                </a:r>
                <a:endParaRPr lang="en-US" sz="1200" dirty="0">
                  <a:latin typeface="Times New Roman" pitchFamily="18" charset="0"/>
                </a:endParaRPr>
              </a:p>
            </p:txBody>
          </p:sp>
          <p:sp>
            <p:nvSpPr>
              <p:cNvPr id="12329" name="Rectangle 167"/>
              <p:cNvSpPr>
                <a:spLocks noChangeArrowheads="1"/>
              </p:cNvSpPr>
              <p:nvPr/>
            </p:nvSpPr>
            <p:spPr bwMode="auto">
              <a:xfrm>
                <a:off x="3594" y="1797"/>
                <a:ext cx="476" cy="193"/>
              </a:xfrm>
              <a:prstGeom prst="rect">
                <a:avLst/>
              </a:prstGeom>
              <a:noFill/>
              <a:ln w="9525">
                <a:noFill/>
                <a:miter lim="800000"/>
                <a:headEnd/>
                <a:tailEnd/>
              </a:ln>
            </p:spPr>
            <p:txBody>
              <a:bodyPr wrap="none" lIns="0" tIns="0" rIns="0" bIns="0">
                <a:spAutoFit/>
              </a:bodyPr>
              <a:lstStyle/>
              <a:p>
                <a:pPr eaLnBrk="0" hangingPunct="0"/>
                <a:r>
                  <a:rPr lang="en-US" sz="1200" dirty="0">
                    <a:solidFill>
                      <a:srgbClr val="000000"/>
                    </a:solidFill>
                  </a:rPr>
                  <a:t>demand</a:t>
                </a:r>
                <a:r>
                  <a:rPr lang="en-US" sz="1600" dirty="0">
                    <a:solidFill>
                      <a:srgbClr val="000000"/>
                    </a:solidFill>
                  </a:rPr>
                  <a:t>.</a:t>
                </a:r>
                <a:endParaRPr lang="en-US" sz="2400" dirty="0">
                  <a:latin typeface="Times New Roman" pitchFamily="18" charset="0"/>
                </a:endParaRPr>
              </a:p>
            </p:txBody>
          </p:sp>
        </p:grpSp>
        <p:sp>
          <p:nvSpPr>
            <p:cNvPr id="12323" name="Text Box 168"/>
            <p:cNvSpPr txBox="1">
              <a:spLocks noChangeArrowheads="1"/>
            </p:cNvSpPr>
            <p:nvPr/>
          </p:nvSpPr>
          <p:spPr bwMode="auto">
            <a:xfrm>
              <a:off x="4267" y="4185"/>
              <a:ext cx="1136" cy="135"/>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grpSp>
      <p:sp>
        <p:nvSpPr>
          <p:cNvPr id="57" name="56 Marcador de número de diapositiva"/>
          <p:cNvSpPr>
            <a:spLocks noGrp="1"/>
          </p:cNvSpPr>
          <p:nvPr>
            <p:ph type="sldNum" sz="quarter" idx="12"/>
          </p:nvPr>
        </p:nvSpPr>
        <p:spPr/>
        <p:txBody>
          <a:bodyPr/>
          <a:lstStyle/>
          <a:p>
            <a:pPr>
              <a:defRPr/>
            </a:pPr>
            <a:fld id="{BF306E2F-55E1-467E-A7CD-D2F373CEEDCB}" type="slidenum">
              <a:rPr lang="es-CL" smtClean="0"/>
              <a:pPr>
                <a:defRPr/>
              </a:pPr>
              <a:t>7</a:t>
            </a:fld>
            <a:endParaRPr lang="es-CL"/>
          </a:p>
        </p:txBody>
      </p:sp>
    </p:spTree>
    <p:extLst>
      <p:ext uri="{BB962C8B-B14F-4D97-AF65-F5344CB8AC3E}">
        <p14:creationId xmlns:p14="http://schemas.microsoft.com/office/powerpoint/2010/main" val="1819568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Antes de continuar surge la pregunta: ¿El efecto del mayor PIB, provocado por el aumento en el gasto fiscal tendrá un impacto en el mercado monetario?</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8</a:t>
            </a:fld>
            <a:endParaRPr lang="es-CL"/>
          </a:p>
        </p:txBody>
      </p:sp>
    </p:spTree>
    <p:extLst>
      <p:ext uri="{BB962C8B-B14F-4D97-AF65-F5344CB8AC3E}">
        <p14:creationId xmlns:p14="http://schemas.microsoft.com/office/powerpoint/2010/main" val="1718046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Como ya habíamos mencionado, el PIB tiene un impacto positivo en las preferencias por liquidez, por lo tanto, el mayor PIB provocado por el aumento en el gasto fiscal hará que se expanda la demanda por dinero…</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9</a:t>
            </a:fld>
            <a:endParaRPr lang="es-CL"/>
          </a:p>
        </p:txBody>
      </p:sp>
    </p:spTree>
    <p:extLst>
      <p:ext uri="{BB962C8B-B14F-4D97-AF65-F5344CB8AC3E}">
        <p14:creationId xmlns:p14="http://schemas.microsoft.com/office/powerpoint/2010/main" val="1718046950"/>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1580</TotalTime>
  <Words>1136</Words>
  <Application>Microsoft Office PowerPoint</Application>
  <PresentationFormat>Presentación en pantalla (4:3)</PresentationFormat>
  <Paragraphs>262</Paragraphs>
  <Slides>22</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22</vt:i4>
      </vt:variant>
    </vt:vector>
  </HeadingPairs>
  <TitlesOfParts>
    <vt:vector size="28" baseType="lpstr">
      <vt:lpstr>Arial</vt:lpstr>
      <vt:lpstr>Book Antiqua</vt:lpstr>
      <vt:lpstr>Calibri</vt:lpstr>
      <vt:lpstr>Times New Roman</vt:lpstr>
      <vt:lpstr>Tema de Office</vt:lpstr>
      <vt:lpstr>Ecuación</vt:lpstr>
      <vt:lpstr>ECONOMÍA: Módulo de Macroeconomía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 Fiscal y Equilibrio DA-OA</vt:lpstr>
      <vt:lpstr>Política Fiscal y Equilibrio DA-OA</vt:lpstr>
      <vt:lpstr>Política Fiscal y Equilibrio DA-OA</vt:lpstr>
      <vt:lpstr>Política Fiscal y Equilibrio DA-OA</vt:lpstr>
      <vt:lpstr>Política Fiscal y Equilibrio DA-OA</vt:lpstr>
      <vt:lpstr>Política Fiscal y Equilibrio DA-OA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dc:title>
  <dc:creator>Francisco Leiva</dc:creator>
  <cp:lastModifiedBy>Francisco Javier Leiva Silva</cp:lastModifiedBy>
  <cp:revision>186</cp:revision>
  <dcterms:created xsi:type="dcterms:W3CDTF">2010-08-09T23:38:53Z</dcterms:created>
  <dcterms:modified xsi:type="dcterms:W3CDTF">2021-10-12T00:08:14Z</dcterms:modified>
</cp:coreProperties>
</file>