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5" r:id="rId2"/>
    <p:sldId id="875" r:id="rId3"/>
    <p:sldId id="876" r:id="rId4"/>
    <p:sldId id="873" r:id="rId5"/>
    <p:sldId id="874" r:id="rId6"/>
    <p:sldId id="711" r:id="rId7"/>
    <p:sldId id="713" r:id="rId8"/>
    <p:sldId id="869" r:id="rId9"/>
    <p:sldId id="870" r:id="rId10"/>
    <p:sldId id="871" r:id="rId11"/>
    <p:sldId id="872" r:id="rId12"/>
    <p:sldId id="712" r:id="rId13"/>
    <p:sldId id="880" r:id="rId14"/>
    <p:sldId id="881" r:id="rId15"/>
    <p:sldId id="878" r:id="rId16"/>
    <p:sldId id="879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CEBE3-B105-4D4F-970C-2A3BF931CDA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D36EC-D57F-48D8-93E8-8814ED4926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91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altLang="es-ES_tradnl"/>
          </a:p>
        </p:txBody>
      </p:sp>
    </p:spTree>
    <p:extLst>
      <p:ext uri="{BB962C8B-B14F-4D97-AF65-F5344CB8AC3E}">
        <p14:creationId xmlns:p14="http://schemas.microsoft.com/office/powerpoint/2010/main" val="1588727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736602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altLang="es-ES_tradnl"/>
          </a:p>
        </p:txBody>
      </p:sp>
    </p:spTree>
    <p:extLst>
      <p:ext uri="{BB962C8B-B14F-4D97-AF65-F5344CB8AC3E}">
        <p14:creationId xmlns:p14="http://schemas.microsoft.com/office/powerpoint/2010/main" val="2173945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0C34C-D1DC-4DD7-BB9F-9389C4397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768F81-9EBF-49E0-9630-C1A04B39F8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DABB29-2DF3-4A71-8C42-28572567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49770-D866-4EFE-9E6F-D3EC9B85D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ED6B8E-EC50-4604-8A98-78D61506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24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E74D-D686-4589-AF91-602C71EB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7475C2-7379-462F-872D-633B154FC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1A5515-D369-40AD-A5B6-CEF832EC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95726-D36F-45DD-B621-B423C290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ED2B14-A955-400F-931F-549D51A8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747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975B5F-8B63-4E46-8358-8E24BA2FC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110864C-C02A-4ED9-AD66-57F451A9D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43A232-DB1E-4963-885F-19F5BB444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A06848-922E-41EB-AC47-4E3471F1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1690D0-D04E-4C2F-81B9-7717A631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92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3CB36-C10D-4D61-87DC-3965927B0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EAEF48-9636-4108-9C2F-65807B41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F8AC9C-ADC7-4D43-AB85-89E9C3B09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FA3D0-EBD1-4F0C-8E20-1FC4A3AD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E7AD5D-362A-4632-B8DE-A1607E1C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618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27D05-F345-4D2F-9A71-83941DAAD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C61898-71D4-48A4-9AEF-F5B518ED9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4802C-82ED-4DB6-8932-06D949A6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D26C67-D444-44F1-9C7B-7B1A5244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B3F820-BFC0-4D0B-A9DE-66AD136BD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064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D603C-2FDF-47C8-8FAB-3A8BA3BB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8A6AAB-518A-45BC-939F-81698E1FB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686EF6-2027-46E5-BD39-81345D858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434B09-B637-4111-8B65-6C75A62A6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485FD6-FF39-48BF-8B5F-5F6F1AFB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3E2113-8E86-4CC1-8DE8-0E4F35A0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707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7C30E-B026-481E-A873-8B3F80FF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6263B0-D744-4046-A7F1-2557D63C1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90AA38-E090-4546-BB38-8D765A635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AEE3818-0A0F-440B-97FF-74E5A4CFA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13E468-E222-486B-8FD0-96140B3D8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A331E3-9817-4ADF-906E-7817036E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BA7E1E-F7E6-4974-AE38-AEB3723D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31302A-F981-4A3C-ACFB-03EE89A2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52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57705-4C5E-4F5B-9FAC-6196A775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02C62E1-BEB7-455E-9AF4-D1CD2493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E94686-ACBF-4382-9906-2BAC7A8D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55276F-CE27-4F0C-ABB2-5B335F5A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12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1C9F12-631F-444A-A5E9-C9D6ED7AC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FCDF21-73D1-45DB-920E-AEB8CE5C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6D511E-E799-4024-91C5-622343E6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93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CA6EE5-1922-4AC2-8E75-DE4C2BD1C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B0E868-49A6-4687-9D03-2E9B0B4DB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D422FB-82D8-46A6-999E-3B771C62E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FDCA8A-700B-4F0D-B812-E8C3F5BD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DB4E9D-A309-4702-9676-B0240EF3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B22B65-BD83-409E-870C-7E951188D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7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47550-FED6-4615-AD53-E6217CCE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40A580-8C60-4E98-8DF8-F2AD2978B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9BEB5B-670C-49BA-AF15-7426E2348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19FB31-9C66-40D0-AF0B-3EE17C42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8465FF-86F8-4F0D-A28A-E6A7F9FE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1A601C-61F2-4F0C-9F54-14D4F9B2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397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8FB732C-68C0-4130-8B26-7E14B5CA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7F55CF-D293-4A32-AB21-BEA21FF71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A4FEF2-EFC8-465E-9D45-827323757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FFAFDF-6AC4-4903-92EB-F4C96AEA6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F25F6F-70BF-4558-849B-7C3186E0D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18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mf3HP-PrE4?t=1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05494DE-B078-4D87-BB01-C8432061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0576B0-CD8C-4661-95C8-A9F2CE7CD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4724288" cy="6861324"/>
          </a:xfrm>
          <a:prstGeom prst="rect">
            <a:avLst/>
          </a:prstGeom>
          <a:solidFill>
            <a:srgbClr val="000000">
              <a:alpha val="8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FF60E2B-3919-423C-B1FF-56CDE668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672" y="1122363"/>
            <a:ext cx="3308130" cy="2387600"/>
          </a:xfrm>
        </p:spPr>
        <p:txBody>
          <a:bodyPr>
            <a:normAutofit/>
          </a:bodyPr>
          <a:lstStyle/>
          <a:p>
            <a:pPr algn="l"/>
            <a:r>
              <a:rPr lang="es-CL" sz="3000">
                <a:solidFill>
                  <a:srgbClr val="FFFFFF"/>
                </a:solidFill>
              </a:rPr>
              <a:t>ECONOMÍA</a:t>
            </a:r>
            <a:br>
              <a:rPr lang="es-CL" sz="3000">
                <a:solidFill>
                  <a:srgbClr val="FFFFFF"/>
                </a:solidFill>
              </a:rPr>
            </a:br>
            <a:r>
              <a:rPr lang="es-CL" sz="3000">
                <a:solidFill>
                  <a:srgbClr val="FFFFFF"/>
                </a:solidFill>
              </a:rPr>
              <a:t>Clase 6:</a:t>
            </a:r>
            <a:br>
              <a:rPr lang="es-CL" sz="3000">
                <a:solidFill>
                  <a:srgbClr val="FFFFFF"/>
                </a:solidFill>
              </a:rPr>
            </a:br>
            <a:r>
              <a:rPr lang="es-CL" sz="3000">
                <a:solidFill>
                  <a:srgbClr val="FFFFFF"/>
                </a:solidFill>
              </a:rPr>
              <a:t>La Demanda y la Oferta</a:t>
            </a:r>
            <a:br>
              <a:rPr lang="es-CL" sz="3000">
                <a:solidFill>
                  <a:srgbClr val="FFFFFF"/>
                </a:solidFill>
              </a:rPr>
            </a:br>
            <a:r>
              <a:rPr lang="es-CL" sz="3000">
                <a:solidFill>
                  <a:srgbClr val="FFFFFF"/>
                </a:solidFill>
              </a:rPr>
              <a:t>Parte 2</a:t>
            </a:r>
            <a:endParaRPr lang="es-CL" sz="3000" i="1">
              <a:solidFill>
                <a:srgbClr val="FFFFFF"/>
              </a:solidFill>
            </a:endParaRPr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804672" y="3602038"/>
            <a:ext cx="3308131" cy="1655762"/>
          </a:xfrm>
        </p:spPr>
        <p:txBody>
          <a:bodyPr>
            <a:normAutofit/>
          </a:bodyPr>
          <a:lstStyle/>
          <a:p>
            <a:pPr algn="l"/>
            <a:r>
              <a:rPr lang="es-CL" sz="1900" b="1">
                <a:solidFill>
                  <a:srgbClr val="FFFFFF"/>
                </a:solidFill>
              </a:rPr>
              <a:t>Profesores</a:t>
            </a:r>
            <a:r>
              <a:rPr lang="es-CL" sz="1900">
                <a:solidFill>
                  <a:srgbClr val="FFFFFF"/>
                </a:solidFill>
              </a:rPr>
              <a:t>:                                                              Christian Belmar (C), Manuel Aguilar, Natalia Bernal, José Cárdenas, Javier Diaz, Francisco Leiva, Boris Pasten e Ignacio Silva</a:t>
            </a:r>
          </a:p>
        </p:txBody>
      </p:sp>
      <p:pic>
        <p:nvPicPr>
          <p:cNvPr id="11" name="9 Imagen">
            <a:extLst>
              <a:ext uri="{FF2B5EF4-FFF2-40B4-BE49-F238E27FC236}">
                <a16:creationId xmlns:a16="http://schemas.microsoft.com/office/drawing/2014/main" id="{D54E500B-F18F-498B-AE32-B8F41392253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20996" y="1429067"/>
            <a:ext cx="6274296" cy="3999865"/>
          </a:xfrm>
          <a:prstGeom prst="rect">
            <a:avLst/>
          </a:prstGeom>
        </p:spPr>
      </p:pic>
      <p:sp>
        <p:nvSpPr>
          <p:cNvPr id="8" name="2 Subtítulo"/>
          <p:cNvSpPr txBox="1">
            <a:spLocks/>
          </p:cNvSpPr>
          <p:nvPr/>
        </p:nvSpPr>
        <p:spPr>
          <a:xfrm>
            <a:off x="3386693" y="536251"/>
            <a:ext cx="6400800" cy="694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CL" sz="3200" dirty="0">
                <a:solidFill>
                  <a:schemeClr val="tx1">
                    <a:tint val="75000"/>
                  </a:schemeClr>
                </a:solidFill>
              </a:rPr>
              <a:t>Programa Académico de Bachillerato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Oferta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10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¿Qué factores afectarán la oferta de un productor?</a:t>
            </a:r>
          </a:p>
          <a:p>
            <a:pPr lvl="1"/>
            <a:r>
              <a:rPr lang="es-CL" sz="2200" i="1" u="sng">
                <a:solidFill>
                  <a:schemeClr val="bg1"/>
                </a:solidFill>
              </a:rPr>
              <a:t>Expectativas</a:t>
            </a:r>
            <a:r>
              <a:rPr lang="es-CL" sz="2200" i="1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s-CL" sz="2200">
                <a:solidFill>
                  <a:schemeClr val="bg1"/>
                </a:solidFill>
              </a:rPr>
              <a:t>Las creencias sobre el futuro afectarán la decisión presente de oferta.</a:t>
            </a:r>
          </a:p>
          <a:p>
            <a:pPr lvl="3"/>
            <a:r>
              <a:rPr lang="es-CL" sz="2200">
                <a:solidFill>
                  <a:schemeClr val="bg1"/>
                </a:solidFill>
              </a:rPr>
              <a:t>Por ejemplo, si se espera que “mañana” el precio del bien disminuya, posiblemente la oferta el día de hoy aumente, para así “aprovechar” el precio superior que no existirá “mañana”.</a:t>
            </a:r>
            <a:endParaRPr lang="es-CL" sz="2200" i="1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63 Conector recto"/>
          <p:cNvCxnSpPr/>
          <p:nvPr/>
        </p:nvCxnSpPr>
        <p:spPr>
          <a:xfrm rot="5400000">
            <a:off x="4346563" y="4892685"/>
            <a:ext cx="135732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Desplazamientos</a:t>
            </a:r>
            <a:br>
              <a:rPr lang="es-CL" dirty="0"/>
            </a:br>
            <a:r>
              <a:rPr lang="es-CL" dirty="0"/>
              <a:t>de la Oferta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dirty="0"/>
              <a:t>Diremos que la oferta se </a:t>
            </a:r>
            <a:r>
              <a:rPr lang="es-CL" u="sng" dirty="0"/>
              <a:t>contrae</a:t>
            </a:r>
            <a:r>
              <a:rPr lang="es-CL" dirty="0"/>
              <a:t> o </a:t>
            </a:r>
            <a:r>
              <a:rPr lang="es-CL" u="sng" dirty="0"/>
              <a:t>expande</a:t>
            </a:r>
            <a:r>
              <a:rPr lang="es-CL" dirty="0"/>
              <a:t> cuando las variables descritas anteriormente (que no sean el precio) cambian su valor.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 </a:t>
            </a:r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>
              <a:buNone/>
            </a:pPr>
            <a:r>
              <a:rPr lang="es-CL" dirty="0"/>
              <a:t>  </a:t>
            </a:r>
          </a:p>
          <a:p>
            <a:pPr algn="just"/>
            <a:endParaRPr lang="es-CL" dirty="0"/>
          </a:p>
        </p:txBody>
      </p:sp>
      <p:sp>
        <p:nvSpPr>
          <p:cNvPr id="41" name="4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11</a:t>
            </a:fld>
            <a:endParaRPr lang="es-CL"/>
          </a:p>
        </p:txBody>
      </p:sp>
      <p:cxnSp>
        <p:nvCxnSpPr>
          <p:cNvPr id="44" name="43 Conector recto"/>
          <p:cNvCxnSpPr/>
          <p:nvPr/>
        </p:nvCxnSpPr>
        <p:spPr>
          <a:xfrm rot="5400000">
            <a:off x="6203157" y="4893479"/>
            <a:ext cx="135732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6738942" y="55713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3</a:t>
            </a:r>
            <a:endParaRPr lang="es-CL" sz="900" baseline="-25000" dirty="0"/>
          </a:p>
        </p:txBody>
      </p:sp>
      <p:cxnSp>
        <p:nvCxnSpPr>
          <p:cNvPr id="42" name="41 Conector recto"/>
          <p:cNvCxnSpPr/>
          <p:nvPr/>
        </p:nvCxnSpPr>
        <p:spPr>
          <a:xfrm rot="10800000">
            <a:off x="4595802" y="4213233"/>
            <a:ext cx="2286016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5400000" flipH="1" flipV="1">
            <a:off x="3024166" y="3999710"/>
            <a:ext cx="31432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4595802" y="557214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238612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endParaRPr lang="es-CL" sz="9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953388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endParaRPr lang="es-CL" sz="9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5810248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47" name="46 Conector recto de flecha"/>
          <p:cNvCxnSpPr/>
          <p:nvPr/>
        </p:nvCxnSpPr>
        <p:spPr>
          <a:xfrm>
            <a:off x="6810380" y="3856040"/>
            <a:ext cx="50006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6096000" y="3643314"/>
            <a:ext cx="571504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V="1">
            <a:off x="4595802" y="3143248"/>
            <a:ext cx="3071834" cy="2000264"/>
          </a:xfrm>
          <a:prstGeom prst="line">
            <a:avLst/>
          </a:prstGeom>
          <a:ln w="254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Elipse"/>
          <p:cNvSpPr/>
          <p:nvPr/>
        </p:nvSpPr>
        <p:spPr>
          <a:xfrm>
            <a:off x="5953124" y="414338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9" name="38 Conector recto"/>
          <p:cNvCxnSpPr/>
          <p:nvPr/>
        </p:nvCxnSpPr>
        <p:spPr>
          <a:xfrm rot="5400000">
            <a:off x="5380826" y="4929198"/>
            <a:ext cx="1285884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4167174" y="405980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810116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  <p:cxnSp>
        <p:nvCxnSpPr>
          <p:cNvPr id="56" name="55 Conector recto"/>
          <p:cNvCxnSpPr/>
          <p:nvPr/>
        </p:nvCxnSpPr>
        <p:spPr>
          <a:xfrm flipV="1">
            <a:off x="4595802" y="2714620"/>
            <a:ext cx="2786082" cy="178595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V="1">
            <a:off x="5238744" y="3500438"/>
            <a:ext cx="2786082" cy="178595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Elipse"/>
          <p:cNvSpPr/>
          <p:nvPr/>
        </p:nvSpPr>
        <p:spPr>
          <a:xfrm>
            <a:off x="6810380" y="414338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3" name="62 Elipse"/>
          <p:cNvSpPr/>
          <p:nvPr/>
        </p:nvSpPr>
        <p:spPr>
          <a:xfrm>
            <a:off x="4952992" y="414338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5" name="64 CuadroTexto"/>
          <p:cNvSpPr txBox="1"/>
          <p:nvPr/>
        </p:nvSpPr>
        <p:spPr>
          <a:xfrm>
            <a:off x="7667636" y="29289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Of</a:t>
            </a:r>
            <a:endParaRPr lang="es-CL" sz="9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7381884" y="25003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Of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802482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Of</a:t>
            </a:r>
            <a:r>
              <a:rPr lang="es-CL" baseline="-25000" dirty="0"/>
              <a:t>3</a:t>
            </a:r>
            <a:endParaRPr lang="es-CL" sz="900" baseline="-25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Line 36"/>
          <p:cNvSpPr>
            <a:spLocks noChangeShapeType="1"/>
          </p:cNvSpPr>
          <p:nvPr/>
        </p:nvSpPr>
        <p:spPr bwMode="auto">
          <a:xfrm flipV="1">
            <a:off x="1919288" y="3351213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2341" name="Line 37"/>
          <p:cNvSpPr>
            <a:spLocks noChangeShapeType="1"/>
          </p:cNvSpPr>
          <p:nvPr/>
        </p:nvSpPr>
        <p:spPr bwMode="auto">
          <a:xfrm>
            <a:off x="1919289" y="5654675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2342" name="Line 38"/>
          <p:cNvSpPr>
            <a:spLocks noChangeShapeType="1"/>
          </p:cNvSpPr>
          <p:nvPr/>
        </p:nvSpPr>
        <p:spPr bwMode="auto">
          <a:xfrm flipV="1">
            <a:off x="4872038" y="3351213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2343" name="Line 39"/>
          <p:cNvSpPr>
            <a:spLocks noChangeShapeType="1"/>
          </p:cNvSpPr>
          <p:nvPr/>
        </p:nvSpPr>
        <p:spPr bwMode="auto">
          <a:xfrm>
            <a:off x="4872039" y="5654675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2344" name="Line 40"/>
          <p:cNvSpPr>
            <a:spLocks noChangeShapeType="1"/>
          </p:cNvSpPr>
          <p:nvPr/>
        </p:nvSpPr>
        <p:spPr bwMode="auto">
          <a:xfrm flipV="1">
            <a:off x="7967663" y="3351213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2345" name="Line 41"/>
          <p:cNvSpPr>
            <a:spLocks noChangeShapeType="1"/>
          </p:cNvSpPr>
          <p:nvPr/>
        </p:nvSpPr>
        <p:spPr bwMode="auto">
          <a:xfrm>
            <a:off x="7967664" y="5654675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2346" name="Text Box 42"/>
          <p:cNvSpPr txBox="1">
            <a:spLocks noChangeArrowheads="1"/>
          </p:cNvSpPr>
          <p:nvPr/>
        </p:nvSpPr>
        <p:spPr bwMode="auto">
          <a:xfrm>
            <a:off x="2424113" y="3141663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Empresa 1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142347" name="Text Box 43"/>
          <p:cNvSpPr txBox="1">
            <a:spLocks noChangeArrowheads="1"/>
          </p:cNvSpPr>
          <p:nvPr/>
        </p:nvSpPr>
        <p:spPr bwMode="auto">
          <a:xfrm>
            <a:off x="5448301" y="3141663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Empresa 2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142348" name="Text Box 44"/>
          <p:cNvSpPr txBox="1">
            <a:spLocks noChangeArrowheads="1"/>
          </p:cNvSpPr>
          <p:nvPr/>
        </p:nvSpPr>
        <p:spPr bwMode="auto">
          <a:xfrm>
            <a:off x="8256588" y="3070226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Mercado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2349" name="Line 45"/>
          <p:cNvSpPr>
            <a:spLocks noChangeShapeType="1"/>
          </p:cNvSpPr>
          <p:nvPr/>
        </p:nvSpPr>
        <p:spPr bwMode="auto">
          <a:xfrm flipH="1" flipV="1">
            <a:off x="1919288" y="4214814"/>
            <a:ext cx="7345362" cy="7937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2350" name="Line 46"/>
          <p:cNvSpPr>
            <a:spLocks noChangeShapeType="1"/>
          </p:cNvSpPr>
          <p:nvPr/>
        </p:nvSpPr>
        <p:spPr bwMode="auto">
          <a:xfrm flipV="1">
            <a:off x="4872039" y="3502025"/>
            <a:ext cx="1368425" cy="2160588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2351" name="Line 49"/>
          <p:cNvSpPr>
            <a:spLocks noChangeShapeType="1"/>
          </p:cNvSpPr>
          <p:nvPr/>
        </p:nvSpPr>
        <p:spPr bwMode="auto">
          <a:xfrm>
            <a:off x="2279650" y="4214813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2352" name="Line 50"/>
          <p:cNvSpPr>
            <a:spLocks noChangeShapeType="1"/>
          </p:cNvSpPr>
          <p:nvPr/>
        </p:nvSpPr>
        <p:spPr bwMode="auto">
          <a:xfrm>
            <a:off x="5808663" y="4214813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2353" name="Line 51"/>
          <p:cNvSpPr>
            <a:spLocks noChangeShapeType="1"/>
          </p:cNvSpPr>
          <p:nvPr/>
        </p:nvSpPr>
        <p:spPr bwMode="auto">
          <a:xfrm>
            <a:off x="9264650" y="4214813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2354" name="Text Box 52"/>
          <p:cNvSpPr txBox="1">
            <a:spLocks noChangeArrowheads="1"/>
          </p:cNvSpPr>
          <p:nvPr/>
        </p:nvSpPr>
        <p:spPr bwMode="auto">
          <a:xfrm>
            <a:off x="2063750" y="55832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r>
              <a:rPr lang="es-ES_tradnl" altLang="es-ES_tradnl" baseline="-25000">
                <a:latin typeface="Century Gothic" pitchFamily="34" charset="0"/>
              </a:rPr>
              <a:t>1</a:t>
            </a:r>
            <a:endParaRPr lang="es-CL" altLang="es-ES_tradnl" baseline="-25000">
              <a:latin typeface="Century Gothic" pitchFamily="34" charset="0"/>
            </a:endParaRPr>
          </a:p>
        </p:txBody>
      </p:sp>
      <p:sp>
        <p:nvSpPr>
          <p:cNvPr id="142355" name="Text Box 53"/>
          <p:cNvSpPr txBox="1">
            <a:spLocks noChangeArrowheads="1"/>
          </p:cNvSpPr>
          <p:nvPr/>
        </p:nvSpPr>
        <p:spPr bwMode="auto">
          <a:xfrm>
            <a:off x="5664200" y="55832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r>
              <a:rPr lang="es-ES_tradnl" altLang="es-ES_tradnl" baseline="-25000">
                <a:latin typeface="Century Gothic" pitchFamily="34" charset="0"/>
              </a:rPr>
              <a:t>2</a:t>
            </a:r>
            <a:endParaRPr lang="es-CL" altLang="es-ES_tradnl" baseline="-25000">
              <a:latin typeface="Century Gothic" pitchFamily="34" charset="0"/>
            </a:endParaRPr>
          </a:p>
        </p:txBody>
      </p:sp>
      <p:sp>
        <p:nvSpPr>
          <p:cNvPr id="142356" name="Text Box 54"/>
          <p:cNvSpPr txBox="1">
            <a:spLocks noChangeArrowheads="1"/>
          </p:cNvSpPr>
          <p:nvPr/>
        </p:nvSpPr>
        <p:spPr bwMode="auto">
          <a:xfrm>
            <a:off x="8759826" y="564357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(q</a:t>
            </a:r>
            <a:r>
              <a:rPr lang="es-ES_tradnl" altLang="es-ES_tradnl" baseline="-25000">
                <a:latin typeface="Century Gothic" pitchFamily="34" charset="0"/>
              </a:rPr>
              <a:t>1</a:t>
            </a:r>
            <a:r>
              <a:rPr lang="es-ES_tradnl" altLang="es-ES_tradnl">
                <a:latin typeface="Century Gothic" pitchFamily="34" charset="0"/>
              </a:rPr>
              <a:t> + q</a:t>
            </a:r>
            <a:r>
              <a:rPr lang="es-ES_tradnl" altLang="es-ES_tradnl" baseline="-25000">
                <a:latin typeface="Century Gothic" pitchFamily="34" charset="0"/>
              </a:rPr>
              <a:t>2</a:t>
            </a:r>
            <a:r>
              <a:rPr lang="es-ES_tradnl" altLang="es-ES_tradnl">
                <a:latin typeface="Century Gothic" pitchFamily="34" charset="0"/>
              </a:rPr>
              <a:t>)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2357" name="Text Box 55"/>
          <p:cNvSpPr txBox="1">
            <a:spLocks noChangeArrowheads="1"/>
          </p:cNvSpPr>
          <p:nvPr/>
        </p:nvSpPr>
        <p:spPr bwMode="auto">
          <a:xfrm>
            <a:off x="1631950" y="3998913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2358" name="Text Box 56"/>
          <p:cNvSpPr txBox="1">
            <a:spLocks noChangeArrowheads="1"/>
          </p:cNvSpPr>
          <p:nvPr/>
        </p:nvSpPr>
        <p:spPr bwMode="auto">
          <a:xfrm>
            <a:off x="4584700" y="3854451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2359" name="Text Box 57"/>
          <p:cNvSpPr txBox="1">
            <a:spLocks noChangeArrowheads="1"/>
          </p:cNvSpPr>
          <p:nvPr/>
        </p:nvSpPr>
        <p:spPr bwMode="auto">
          <a:xfrm>
            <a:off x="7680325" y="3854451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2360" name="Line 60"/>
          <p:cNvSpPr>
            <a:spLocks noChangeShapeType="1"/>
          </p:cNvSpPr>
          <p:nvPr/>
        </p:nvSpPr>
        <p:spPr bwMode="auto">
          <a:xfrm flipV="1">
            <a:off x="1919289" y="3573463"/>
            <a:ext cx="504825" cy="208915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2361" name="Line 61"/>
          <p:cNvSpPr>
            <a:spLocks noChangeShapeType="1"/>
          </p:cNvSpPr>
          <p:nvPr/>
        </p:nvSpPr>
        <p:spPr bwMode="auto">
          <a:xfrm flipV="1">
            <a:off x="7967663" y="3357563"/>
            <a:ext cx="2089150" cy="23050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8" name="2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12</a:t>
            </a:fld>
            <a:endParaRPr lang="es-CL"/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Oferta Individual y de Mercado</a:t>
            </a:r>
          </a:p>
        </p:txBody>
      </p:sp>
      <p:sp>
        <p:nvSpPr>
          <p:cNvPr id="30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3200" dirty="0"/>
              <a:t>La Curva de Oferta de Mercado es la suma horizontal de las curvas de Oferta individuales.</a:t>
            </a:r>
            <a:endParaRPr lang="es-CL" sz="2400" dirty="0"/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4594216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1593820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7667636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4" name="Text Box 54"/>
          <p:cNvSpPr txBox="1">
            <a:spLocks noChangeArrowheads="1"/>
          </p:cNvSpPr>
          <p:nvPr/>
        </p:nvSpPr>
        <p:spPr bwMode="auto">
          <a:xfrm>
            <a:off x="10167967" y="5643578"/>
            <a:ext cx="469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Q</a:t>
            </a:r>
            <a:endParaRPr lang="es-CL" altLang="es-ES_tradnl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C2D2803-67A9-4406-BE75-362E94394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-1004"/>
            <a:ext cx="12188952" cy="6860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25621CF-FD9B-4BC3-9ECC-36CAF6210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C80C3A2E-251A-4505-B1B8-C85CBF21F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ECEFD2-2515-45E2-809F-00CEA87B8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>
            <a:normAutofit/>
          </a:bodyPr>
          <a:lstStyle/>
          <a:p>
            <a:r>
              <a:rPr lang="es-CL" sz="3600"/>
              <a:t>Caso Práctico 1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B712B888-2169-497C-B410-B7674B3AB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43" y="1774371"/>
            <a:ext cx="3821758" cy="3197679"/>
          </a:xfrm>
        </p:spPr>
        <p:txBody>
          <a:bodyPr anchor="t">
            <a:normAutofit/>
          </a:bodyPr>
          <a:lstStyle/>
          <a:p>
            <a:endParaRPr lang="es-CL" sz="1800"/>
          </a:p>
          <a:p>
            <a:endParaRPr lang="es-CL" sz="1800"/>
          </a:p>
          <a:p>
            <a:endParaRPr lang="es-CL" sz="1800"/>
          </a:p>
          <a:p>
            <a:r>
              <a:rPr lang="es-CL" sz="1800"/>
              <a:t>Alex discute con Lukas, pues este último dice: La ley de la oferta no se cumple, por que cuando solo habían 3 compañías los precios eran muy altos, pero cuando aparecieron más, disminuyeron los precios. </a:t>
            </a:r>
          </a:p>
        </p:txBody>
      </p:sp>
      <p:pic>
        <p:nvPicPr>
          <p:cNvPr id="10" name="Marcador de contenido 4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D82CF9F6-8C2D-4238-82C0-2678C1E5F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27" y="2685314"/>
            <a:ext cx="4448774" cy="173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99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AFF15-5B26-463F-A4E9-DC0E1CB89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Caso práctico 2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9FE20A-EF8D-4699-AEA5-C4DB2D2CE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Alex y Lukas siguen discutiendo. Ahora sí que Lukas tiene el argumento ganador de la discusión, pues dice a Alex: “Fíjate qué sucede en el 18 de Septiembre, se desplaza la oferta hacia la derecha, esto implica que los precios deberían bajar, pero todos observamos que son muy altos”</a:t>
            </a:r>
          </a:p>
        </p:txBody>
      </p:sp>
    </p:spTree>
    <p:extLst>
      <p:ext uri="{BB962C8B-B14F-4D97-AF65-F5344CB8AC3E}">
        <p14:creationId xmlns:p14="http://schemas.microsoft.com/office/powerpoint/2010/main" val="3399814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98DECB5B-1981-4FF2-94A5-5DAC3194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es-CL"/>
              <a:t>Caso Práctico 3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0C667DBC-4896-4688-91A7-8ECC73290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s-CL" sz="1800"/>
              <a:t>Uber es una aplicación en la cual se coordina tanto oferta como demanda a través del precio.</a:t>
            </a:r>
          </a:p>
          <a:p>
            <a:r>
              <a:rPr lang="es-CL" sz="1800"/>
              <a:t>La gente que necesita del servicio corresponde a__________</a:t>
            </a:r>
          </a:p>
          <a:p>
            <a:r>
              <a:rPr lang="es-CL" sz="1800"/>
              <a:t>La gente que maneja los autos y ofrece el servicio de transporte corresponde a ____________</a:t>
            </a:r>
          </a:p>
          <a:p>
            <a:r>
              <a:rPr lang="es-CL" sz="1800"/>
              <a:t>Cuando hay muchas personas solicitando servicio y pocos autos, el precio por viaje aumenta ¿Qué incentivos provoca?</a:t>
            </a:r>
          </a:p>
          <a:p>
            <a:r>
              <a:rPr lang="es-CL" sz="1800"/>
              <a:t>Si hay más vehículos que personas solicitando el servicio, ¿qué cree ud. que sucederá con el precio?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n 11" descr="Imagen que contiene Interfaz de usuario gráfica, Logotipo&#10;&#10;Descripción generada automáticamente">
            <a:extLst>
              <a:ext uri="{FF2B5EF4-FFF2-40B4-BE49-F238E27FC236}">
                <a16:creationId xmlns:a16="http://schemas.microsoft.com/office/drawing/2014/main" id="{4A2968C4-E7AC-4EF0-AD7C-A53B88CE6C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7" r="5254" b="1"/>
          <a:stretch/>
        </p:blipFill>
        <p:spPr>
          <a:xfrm>
            <a:off x="7884057" y="1241567"/>
            <a:ext cx="3796790" cy="259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21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98DECB5B-1981-4FF2-94A5-5DAC3194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es-CL"/>
              <a:t>Caso Práctico 3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0C667DBC-4896-4688-91A7-8ECC73290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s-CL" sz="1800"/>
              <a:t>Alberto Fernando, presidente del país “La Platina”, quiere impulsar la ley “todos merecemos Uber”.</a:t>
            </a:r>
          </a:p>
          <a:p>
            <a:r>
              <a:rPr lang="es-CL" sz="1800"/>
              <a:t>Esta ley consiste en fijar el precio de Uber a una tarifa fija solidaria que garantice que todos puedan acceder a este servicio</a:t>
            </a:r>
          </a:p>
          <a:p>
            <a:r>
              <a:rPr lang="es-CL" sz="1800"/>
              <a:t>¿Qué efectos traería esta política pública un viernes por la noche? Explique el mecanismo. </a:t>
            </a:r>
          </a:p>
          <a:p>
            <a:endParaRPr lang="es-CL" sz="180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n 11" descr="Imagen que contiene Interfaz de usuario gráfica, Logotipo&#10;&#10;Descripción generada automáticamente">
            <a:extLst>
              <a:ext uri="{FF2B5EF4-FFF2-40B4-BE49-F238E27FC236}">
                <a16:creationId xmlns:a16="http://schemas.microsoft.com/office/drawing/2014/main" id="{4A2968C4-E7AC-4EF0-AD7C-A53B88CE6C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7" r="5254" b="1"/>
          <a:stretch/>
        </p:blipFill>
        <p:spPr>
          <a:xfrm>
            <a:off x="7884057" y="1241567"/>
            <a:ext cx="3796790" cy="259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444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D78D5E-C801-44FD-899B-C4B2F8F5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Agenda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2DC26D-C8C6-41A9-B95B-1E5D8CD79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MX" sz="2200">
                <a:solidFill>
                  <a:schemeClr val="bg1"/>
                </a:solidFill>
              </a:rPr>
              <a:t>Definición función de oferta</a:t>
            </a:r>
          </a:p>
          <a:p>
            <a:r>
              <a:rPr lang="es-MX" sz="2200">
                <a:solidFill>
                  <a:schemeClr val="bg1"/>
                </a:solidFill>
              </a:rPr>
              <a:t>Ley de oferta (curva de oferta)</a:t>
            </a:r>
          </a:p>
          <a:p>
            <a:r>
              <a:rPr lang="es-MX" sz="2200">
                <a:solidFill>
                  <a:schemeClr val="bg1"/>
                </a:solidFill>
              </a:rPr>
              <a:t>Disposición a recibir y valoración (costo) de la producción</a:t>
            </a:r>
          </a:p>
          <a:p>
            <a:r>
              <a:rPr lang="es-MX" sz="2200">
                <a:solidFill>
                  <a:schemeClr val="bg1"/>
                </a:solidFill>
              </a:rPr>
              <a:t>Componentes de la oferta</a:t>
            </a:r>
          </a:p>
          <a:p>
            <a:r>
              <a:rPr lang="es-MX" sz="2200">
                <a:solidFill>
                  <a:schemeClr val="bg1"/>
                </a:solidFill>
              </a:rPr>
              <a:t>Análisis gráfico</a:t>
            </a:r>
          </a:p>
          <a:p>
            <a:endParaRPr lang="es-CL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783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FA218-2CFA-45A1-96CA-A0A38FEA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 dirty="0"/>
              <a:t>La Oferta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FF0A90-62F1-48E9-907E-87F114CE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  <a:hlinkClick r:id="rId2"/>
              </a:rPr>
              <a:t>https://youtu.be/xmf3HP-PrE4?t=19</a:t>
            </a:r>
            <a:endParaRPr lang="es-CL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612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Oferta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4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Cantidad Ofrecida</a:t>
            </a:r>
            <a:r>
              <a:rPr lang="es-CL" sz="2200">
                <a:solidFill>
                  <a:schemeClr val="bg1"/>
                </a:solidFill>
              </a:rPr>
              <a:t>: </a:t>
            </a:r>
            <a:r>
              <a:rPr lang="es-CL" sz="2200" i="1">
                <a:solidFill>
                  <a:schemeClr val="bg1"/>
                </a:solidFill>
              </a:rPr>
              <a:t>“cantidad de un bien o servicio que los vendedores quieren y pueden vender”.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Oferta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5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¿Qué factores afectarán la cantidad que ofrezca cierto agente?</a:t>
            </a:r>
          </a:p>
          <a:p>
            <a:pPr lvl="1"/>
            <a:r>
              <a:rPr lang="es-CL" sz="2200" i="1" u="sng">
                <a:solidFill>
                  <a:schemeClr val="bg1"/>
                </a:solidFill>
              </a:rPr>
              <a:t>Precio</a:t>
            </a:r>
            <a:r>
              <a:rPr lang="es-CL" sz="2200" i="1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s-CL" sz="2200">
                <a:solidFill>
                  <a:schemeClr val="bg1"/>
                </a:solidFill>
              </a:rPr>
              <a:t>Usualmente es común que un vendedor, quiera vender más (ofrezca más) en la medida que el precio del bien sube.</a:t>
            </a:r>
          </a:p>
          <a:p>
            <a:pPr lvl="2"/>
            <a:endParaRPr lang="es-CL" sz="2200">
              <a:solidFill>
                <a:schemeClr val="bg1"/>
              </a:solidFill>
            </a:endParaRPr>
          </a:p>
          <a:p>
            <a:pPr lvl="2"/>
            <a:r>
              <a:rPr lang="es-CL" sz="2200" b="1">
                <a:solidFill>
                  <a:schemeClr val="bg1"/>
                </a:solidFill>
              </a:rPr>
              <a:t>Ley de Oferta</a:t>
            </a:r>
            <a:r>
              <a:rPr lang="es-CL" sz="2200" i="1">
                <a:solidFill>
                  <a:schemeClr val="bg1"/>
                </a:solidFill>
              </a:rPr>
              <a:t>: “ley que establece que manteniéndose todo lo demás constante, la cantidad ofrecida de un bien aumenta cuando sube su precio”.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10"/>
          <p:cNvSpPr txBox="1">
            <a:spLocks noChangeArrowheads="1"/>
          </p:cNvSpPr>
          <p:nvPr/>
        </p:nvSpPr>
        <p:spPr bwMode="auto">
          <a:xfrm>
            <a:off x="2238349" y="1500175"/>
            <a:ext cx="792003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b="1" i="1">
                <a:latin typeface="Century Gothic" pitchFamily="34" charset="0"/>
              </a:rPr>
              <a:t>Tabla de Oferta</a:t>
            </a:r>
            <a:r>
              <a:rPr lang="es-ES_tradnl" altLang="es-ES_tradnl" b="1">
                <a:latin typeface="Century Gothic" pitchFamily="34" charset="0"/>
              </a:rPr>
              <a:t>:</a:t>
            </a:r>
            <a:r>
              <a:rPr lang="es-ES_tradnl" altLang="es-ES_tradnl">
                <a:latin typeface="Century Gothic" pitchFamily="34" charset="0"/>
              </a:rPr>
              <a:t> cuadro que muestra la relación entre el precio de un bien y la cantidad ofrecida.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_tradnl" altLang="es-ES_tradnl" b="1" i="1">
                <a:latin typeface="Century Gothic" pitchFamily="34" charset="0"/>
              </a:rPr>
              <a:t>Curva de Oferta</a:t>
            </a:r>
            <a:r>
              <a:rPr lang="es-ES_tradnl" altLang="es-ES_tradnl" b="1">
                <a:latin typeface="Century Gothic" pitchFamily="34" charset="0"/>
              </a:rPr>
              <a:t>:</a:t>
            </a:r>
            <a:r>
              <a:rPr lang="es-ES_tradnl" altLang="es-ES_tradnl">
                <a:latin typeface="Century Gothic" pitchFamily="34" charset="0"/>
              </a:rPr>
              <a:t> gráfico de la relación entre el precio de un bien y la cantidad ofrecida.</a:t>
            </a:r>
          </a:p>
        </p:txBody>
      </p:sp>
      <p:sp>
        <p:nvSpPr>
          <p:cNvPr id="140292" name="Text Box 11"/>
          <p:cNvSpPr txBox="1">
            <a:spLocks noChangeArrowheads="1"/>
          </p:cNvSpPr>
          <p:nvPr/>
        </p:nvSpPr>
        <p:spPr bwMode="auto">
          <a:xfrm>
            <a:off x="1847850" y="4508500"/>
            <a:ext cx="6477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0,00 0,50 1,00 1,50 2,00 2,50 3,00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293" name="Text Box 12"/>
          <p:cNvSpPr txBox="1">
            <a:spLocks noChangeArrowheads="1"/>
          </p:cNvSpPr>
          <p:nvPr/>
        </p:nvSpPr>
        <p:spPr bwMode="auto">
          <a:xfrm>
            <a:off x="3432175" y="4508500"/>
            <a:ext cx="503238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0  0  1  2  3  4  5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294" name="Line 13"/>
          <p:cNvSpPr>
            <a:spLocks noChangeShapeType="1"/>
          </p:cNvSpPr>
          <p:nvPr/>
        </p:nvSpPr>
        <p:spPr bwMode="auto">
          <a:xfrm>
            <a:off x="2782888" y="3716339"/>
            <a:ext cx="0" cy="280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295" name="Line 14"/>
          <p:cNvSpPr>
            <a:spLocks noChangeShapeType="1"/>
          </p:cNvSpPr>
          <p:nvPr/>
        </p:nvSpPr>
        <p:spPr bwMode="auto">
          <a:xfrm>
            <a:off x="1703389" y="4292600"/>
            <a:ext cx="2879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296" name="Text Box 15"/>
          <p:cNvSpPr txBox="1">
            <a:spLocks noChangeArrowheads="1"/>
          </p:cNvSpPr>
          <p:nvPr/>
        </p:nvSpPr>
        <p:spPr bwMode="auto">
          <a:xfrm>
            <a:off x="1631951" y="3644900"/>
            <a:ext cx="1116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Precio del Bien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297" name="Text Box 16"/>
          <p:cNvSpPr txBox="1">
            <a:spLocks noChangeArrowheads="1"/>
          </p:cNvSpPr>
          <p:nvPr/>
        </p:nvSpPr>
        <p:spPr bwMode="auto">
          <a:xfrm>
            <a:off x="2782889" y="3651250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Cant. ofre-cida del Bien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298" name="Line 17"/>
          <p:cNvSpPr>
            <a:spLocks noChangeShapeType="1"/>
          </p:cNvSpPr>
          <p:nvPr/>
        </p:nvSpPr>
        <p:spPr bwMode="auto">
          <a:xfrm flipV="1">
            <a:off x="5662613" y="3214689"/>
            <a:ext cx="0" cy="302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0299" name="Line 18"/>
          <p:cNvSpPr>
            <a:spLocks noChangeShapeType="1"/>
          </p:cNvSpPr>
          <p:nvPr/>
        </p:nvSpPr>
        <p:spPr bwMode="auto">
          <a:xfrm>
            <a:off x="5662613" y="6238875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0300" name="Text Box 19"/>
          <p:cNvSpPr txBox="1">
            <a:spLocks noChangeArrowheads="1"/>
          </p:cNvSpPr>
          <p:nvPr/>
        </p:nvSpPr>
        <p:spPr bwMode="auto">
          <a:xfrm>
            <a:off x="10272713" y="6159501"/>
            <a:ext cx="322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01" name="Text Box 20"/>
          <p:cNvSpPr txBox="1">
            <a:spLocks noChangeArrowheads="1"/>
          </p:cNvSpPr>
          <p:nvPr/>
        </p:nvSpPr>
        <p:spPr bwMode="auto">
          <a:xfrm>
            <a:off x="5375275" y="2928938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02" name="Line 21"/>
          <p:cNvSpPr>
            <a:spLocks noChangeShapeType="1"/>
          </p:cNvSpPr>
          <p:nvPr/>
        </p:nvSpPr>
        <p:spPr bwMode="auto">
          <a:xfrm>
            <a:off x="7464425" y="3430589"/>
            <a:ext cx="1588" cy="2879725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03" name="Line 22"/>
          <p:cNvSpPr>
            <a:spLocks noChangeShapeType="1"/>
          </p:cNvSpPr>
          <p:nvPr/>
        </p:nvSpPr>
        <p:spPr bwMode="auto">
          <a:xfrm flipH="1">
            <a:off x="5662613" y="3862388"/>
            <a:ext cx="1441450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04" name="Line 23"/>
          <p:cNvSpPr>
            <a:spLocks noChangeShapeType="1"/>
          </p:cNvSpPr>
          <p:nvPr/>
        </p:nvSpPr>
        <p:spPr bwMode="auto">
          <a:xfrm>
            <a:off x="7104063" y="3862389"/>
            <a:ext cx="0" cy="2376487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05" name="Line 24"/>
          <p:cNvSpPr>
            <a:spLocks noChangeShapeType="1"/>
          </p:cNvSpPr>
          <p:nvPr/>
        </p:nvSpPr>
        <p:spPr bwMode="auto">
          <a:xfrm flipH="1">
            <a:off x="5664201" y="3430588"/>
            <a:ext cx="1871663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06" name="Line 25"/>
          <p:cNvSpPr>
            <a:spLocks noChangeShapeType="1"/>
          </p:cNvSpPr>
          <p:nvPr/>
        </p:nvSpPr>
        <p:spPr bwMode="auto">
          <a:xfrm>
            <a:off x="6743700" y="4367213"/>
            <a:ext cx="0" cy="18716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07" name="Line 26"/>
          <p:cNvSpPr>
            <a:spLocks noChangeShapeType="1"/>
          </p:cNvSpPr>
          <p:nvPr/>
        </p:nvSpPr>
        <p:spPr bwMode="auto">
          <a:xfrm flipH="1">
            <a:off x="5662614" y="4367213"/>
            <a:ext cx="1081087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08" name="Text Box 30"/>
          <p:cNvSpPr txBox="1">
            <a:spLocks noChangeArrowheads="1"/>
          </p:cNvSpPr>
          <p:nvPr/>
        </p:nvSpPr>
        <p:spPr bwMode="auto">
          <a:xfrm>
            <a:off x="5448300" y="6232526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0    1    2    3   4    5    6    7   8    9   10  11 12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09" name="Line 31"/>
          <p:cNvSpPr>
            <a:spLocks noChangeShapeType="1"/>
          </p:cNvSpPr>
          <p:nvPr/>
        </p:nvSpPr>
        <p:spPr bwMode="auto">
          <a:xfrm>
            <a:off x="6022975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0" name="Line 32"/>
          <p:cNvSpPr>
            <a:spLocks noChangeShapeType="1"/>
          </p:cNvSpPr>
          <p:nvPr/>
        </p:nvSpPr>
        <p:spPr bwMode="auto">
          <a:xfrm>
            <a:off x="6383338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1" name="Line 33"/>
          <p:cNvSpPr>
            <a:spLocks noChangeShapeType="1"/>
          </p:cNvSpPr>
          <p:nvPr/>
        </p:nvSpPr>
        <p:spPr bwMode="auto">
          <a:xfrm>
            <a:off x="6743700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2" name="Line 34"/>
          <p:cNvSpPr>
            <a:spLocks noChangeShapeType="1"/>
          </p:cNvSpPr>
          <p:nvPr/>
        </p:nvSpPr>
        <p:spPr bwMode="auto">
          <a:xfrm>
            <a:off x="7102475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3" name="Line 35"/>
          <p:cNvSpPr>
            <a:spLocks noChangeShapeType="1"/>
          </p:cNvSpPr>
          <p:nvPr/>
        </p:nvSpPr>
        <p:spPr bwMode="auto">
          <a:xfrm>
            <a:off x="7462838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4" name="Line 36"/>
          <p:cNvSpPr>
            <a:spLocks noChangeShapeType="1"/>
          </p:cNvSpPr>
          <p:nvPr/>
        </p:nvSpPr>
        <p:spPr bwMode="auto">
          <a:xfrm>
            <a:off x="7823200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5" name="Line 37"/>
          <p:cNvSpPr>
            <a:spLocks noChangeShapeType="1"/>
          </p:cNvSpPr>
          <p:nvPr/>
        </p:nvSpPr>
        <p:spPr bwMode="auto">
          <a:xfrm>
            <a:off x="8183563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6" name="Line 38"/>
          <p:cNvSpPr>
            <a:spLocks noChangeShapeType="1"/>
          </p:cNvSpPr>
          <p:nvPr/>
        </p:nvSpPr>
        <p:spPr bwMode="auto">
          <a:xfrm>
            <a:off x="8543925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7" name="Line 39"/>
          <p:cNvSpPr>
            <a:spLocks noChangeShapeType="1"/>
          </p:cNvSpPr>
          <p:nvPr/>
        </p:nvSpPr>
        <p:spPr bwMode="auto">
          <a:xfrm>
            <a:off x="8904288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8" name="Line 40"/>
          <p:cNvSpPr>
            <a:spLocks noChangeShapeType="1"/>
          </p:cNvSpPr>
          <p:nvPr/>
        </p:nvSpPr>
        <p:spPr bwMode="auto">
          <a:xfrm>
            <a:off x="9263063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19" name="Line 41"/>
          <p:cNvSpPr>
            <a:spLocks noChangeShapeType="1"/>
          </p:cNvSpPr>
          <p:nvPr/>
        </p:nvSpPr>
        <p:spPr bwMode="auto">
          <a:xfrm>
            <a:off x="9623425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20" name="Line 42"/>
          <p:cNvSpPr>
            <a:spLocks noChangeShapeType="1"/>
          </p:cNvSpPr>
          <p:nvPr/>
        </p:nvSpPr>
        <p:spPr bwMode="auto">
          <a:xfrm>
            <a:off x="9983788" y="60944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21" name="Text Box 43"/>
          <p:cNvSpPr txBox="1">
            <a:spLocks noChangeArrowheads="1"/>
          </p:cNvSpPr>
          <p:nvPr/>
        </p:nvSpPr>
        <p:spPr bwMode="auto">
          <a:xfrm>
            <a:off x="5013325" y="321468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3,00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22" name="Line 44"/>
          <p:cNvSpPr>
            <a:spLocks noChangeShapeType="1"/>
          </p:cNvSpPr>
          <p:nvPr/>
        </p:nvSpPr>
        <p:spPr bwMode="auto">
          <a:xfrm>
            <a:off x="5591175" y="53022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23" name="Line 45"/>
          <p:cNvSpPr>
            <a:spLocks noChangeShapeType="1"/>
          </p:cNvSpPr>
          <p:nvPr/>
        </p:nvSpPr>
        <p:spPr bwMode="auto">
          <a:xfrm>
            <a:off x="5591175" y="43656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24" name="Line 46"/>
          <p:cNvSpPr>
            <a:spLocks noChangeShapeType="1"/>
          </p:cNvSpPr>
          <p:nvPr/>
        </p:nvSpPr>
        <p:spPr bwMode="auto">
          <a:xfrm>
            <a:off x="5591175" y="3430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25" name="Text Box 47"/>
          <p:cNvSpPr txBox="1">
            <a:spLocks noChangeArrowheads="1"/>
          </p:cNvSpPr>
          <p:nvPr/>
        </p:nvSpPr>
        <p:spPr bwMode="auto">
          <a:xfrm>
            <a:off x="5014914" y="4143376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2,00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26" name="Text Box 48"/>
          <p:cNvSpPr txBox="1">
            <a:spLocks noChangeArrowheads="1"/>
          </p:cNvSpPr>
          <p:nvPr/>
        </p:nvSpPr>
        <p:spPr bwMode="auto">
          <a:xfrm>
            <a:off x="5014914" y="5080001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1,00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27" name="Line 49"/>
          <p:cNvSpPr>
            <a:spLocks noChangeShapeType="1"/>
          </p:cNvSpPr>
          <p:nvPr/>
        </p:nvSpPr>
        <p:spPr bwMode="auto">
          <a:xfrm flipH="1">
            <a:off x="5662613" y="5302250"/>
            <a:ext cx="361950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28" name="Line 50"/>
          <p:cNvSpPr>
            <a:spLocks noChangeShapeType="1"/>
          </p:cNvSpPr>
          <p:nvPr/>
        </p:nvSpPr>
        <p:spPr bwMode="auto">
          <a:xfrm>
            <a:off x="6024563" y="5302251"/>
            <a:ext cx="0" cy="936625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29" name="Line 51"/>
          <p:cNvSpPr>
            <a:spLocks noChangeShapeType="1"/>
          </p:cNvSpPr>
          <p:nvPr/>
        </p:nvSpPr>
        <p:spPr bwMode="auto">
          <a:xfrm>
            <a:off x="6383339" y="4870451"/>
            <a:ext cx="1587" cy="1368425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30" name="Line 52"/>
          <p:cNvSpPr>
            <a:spLocks noChangeShapeType="1"/>
          </p:cNvSpPr>
          <p:nvPr/>
        </p:nvSpPr>
        <p:spPr bwMode="auto">
          <a:xfrm flipH="1" flipV="1">
            <a:off x="5662614" y="4868864"/>
            <a:ext cx="720725" cy="1587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31" name="Text Box 55"/>
          <p:cNvSpPr txBox="1">
            <a:spLocks noChangeArrowheads="1"/>
          </p:cNvSpPr>
          <p:nvPr/>
        </p:nvSpPr>
        <p:spPr bwMode="auto">
          <a:xfrm>
            <a:off x="5016500" y="364648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2,50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32" name="Text Box 56"/>
          <p:cNvSpPr txBox="1">
            <a:spLocks noChangeArrowheads="1"/>
          </p:cNvSpPr>
          <p:nvPr/>
        </p:nvSpPr>
        <p:spPr bwMode="auto">
          <a:xfrm>
            <a:off x="5018089" y="4648201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1,50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33" name="Text Box 57"/>
          <p:cNvSpPr txBox="1">
            <a:spLocks noChangeArrowheads="1"/>
          </p:cNvSpPr>
          <p:nvPr/>
        </p:nvSpPr>
        <p:spPr bwMode="auto">
          <a:xfrm>
            <a:off x="5018089" y="5584826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40334" name="Line 58"/>
          <p:cNvSpPr>
            <a:spLocks noChangeShapeType="1"/>
          </p:cNvSpPr>
          <p:nvPr/>
        </p:nvSpPr>
        <p:spPr bwMode="auto">
          <a:xfrm flipV="1">
            <a:off x="5664201" y="3430589"/>
            <a:ext cx="1800225" cy="23764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35" name="Oval 28"/>
          <p:cNvSpPr>
            <a:spLocks noChangeArrowheads="1"/>
          </p:cNvSpPr>
          <p:nvPr/>
        </p:nvSpPr>
        <p:spPr bwMode="auto">
          <a:xfrm>
            <a:off x="6311901" y="4799014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CL" altLang="es-ES_tradnl"/>
          </a:p>
        </p:txBody>
      </p:sp>
      <p:sp>
        <p:nvSpPr>
          <p:cNvPr id="140336" name="Oval 27"/>
          <p:cNvSpPr>
            <a:spLocks noChangeArrowheads="1"/>
          </p:cNvSpPr>
          <p:nvPr/>
        </p:nvSpPr>
        <p:spPr bwMode="auto">
          <a:xfrm>
            <a:off x="5951538" y="5230814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CL" altLang="es-ES_tradnl"/>
          </a:p>
        </p:txBody>
      </p:sp>
      <p:sp>
        <p:nvSpPr>
          <p:cNvPr id="140337" name="Oval 29"/>
          <p:cNvSpPr>
            <a:spLocks noChangeArrowheads="1"/>
          </p:cNvSpPr>
          <p:nvPr/>
        </p:nvSpPr>
        <p:spPr bwMode="auto">
          <a:xfrm>
            <a:off x="6672263" y="4294189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CL" altLang="es-ES_tradnl"/>
          </a:p>
        </p:txBody>
      </p:sp>
      <p:sp>
        <p:nvSpPr>
          <p:cNvPr id="140338" name="Oval 53"/>
          <p:cNvSpPr>
            <a:spLocks noChangeArrowheads="1"/>
          </p:cNvSpPr>
          <p:nvPr/>
        </p:nvSpPr>
        <p:spPr bwMode="auto">
          <a:xfrm>
            <a:off x="7391401" y="335915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CL" altLang="es-ES_tradnl"/>
          </a:p>
        </p:txBody>
      </p:sp>
      <p:sp>
        <p:nvSpPr>
          <p:cNvPr id="140339" name="Oval 54"/>
          <p:cNvSpPr>
            <a:spLocks noChangeArrowheads="1"/>
          </p:cNvSpPr>
          <p:nvPr/>
        </p:nvSpPr>
        <p:spPr bwMode="auto">
          <a:xfrm>
            <a:off x="7031038" y="3790951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CL" altLang="es-ES_tradnl"/>
          </a:p>
        </p:txBody>
      </p:sp>
      <p:sp>
        <p:nvSpPr>
          <p:cNvPr id="140340" name="Line 59"/>
          <p:cNvSpPr>
            <a:spLocks noChangeShapeType="1"/>
          </p:cNvSpPr>
          <p:nvPr/>
        </p:nvSpPr>
        <p:spPr bwMode="auto">
          <a:xfrm>
            <a:off x="5591175" y="48704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40341" name="Line 60"/>
          <p:cNvSpPr>
            <a:spLocks noChangeShapeType="1"/>
          </p:cNvSpPr>
          <p:nvPr/>
        </p:nvSpPr>
        <p:spPr bwMode="auto">
          <a:xfrm>
            <a:off x="5591175" y="38623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56" name="5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6</a:t>
            </a:fld>
            <a:endParaRPr lang="es-CL"/>
          </a:p>
        </p:txBody>
      </p:sp>
      <p:sp>
        <p:nvSpPr>
          <p:cNvPr id="57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Oferta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2773394" y="3519492"/>
          <a:ext cx="76803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3" imgW="4292600" imgH="228600" progId="Equation.3">
                  <p:embed/>
                </p:oleObj>
              </mc:Choice>
              <mc:Fallback>
                <p:oleObj name="Ecuación" r:id="rId3" imgW="4292600" imgH="228600" progId="Equation.3">
                  <p:embed/>
                  <p:pic>
                    <p:nvPicPr>
                      <p:cNvPr id="1443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394" y="3519492"/>
                        <a:ext cx="768032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4" name="Object 10"/>
          <p:cNvGraphicFramePr>
            <a:graphicFrameLocks noChangeAspect="1"/>
          </p:cNvGraphicFramePr>
          <p:nvPr/>
        </p:nvGraphicFramePr>
        <p:xfrm>
          <a:off x="4456114" y="5643579"/>
          <a:ext cx="34829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1930400" imgH="558800" progId="Equation.3">
                  <p:embed/>
                </p:oleObj>
              </mc:Choice>
              <mc:Fallback>
                <p:oleObj name="Ecuación" r:id="rId5" imgW="1930400" imgH="558800" progId="Equation.3">
                  <p:embed/>
                  <p:pic>
                    <p:nvPicPr>
                      <p:cNvPr id="1443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4" y="5643579"/>
                        <a:ext cx="348297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7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Oferta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3200" dirty="0"/>
              <a:t>Función de Oferta: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2400" i="1" dirty="0"/>
              <a:t>Relaciona la cantidad producida de un bien o servicio para un grupo o un productor en función de todas las variables que pueden influir en su producción.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28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28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3200" dirty="0"/>
              <a:t>Curva de Oferta: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2400" i="1" dirty="0"/>
              <a:t>es el gráfico de la relación entre el precio del bien y la cantidad ofrecida.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Oferta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8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¿Qué factores afectarán la oferta de un productor?</a:t>
            </a:r>
          </a:p>
          <a:p>
            <a:pPr lvl="1"/>
            <a:r>
              <a:rPr lang="es-CL" sz="2200" i="1" u="sng">
                <a:solidFill>
                  <a:schemeClr val="bg1"/>
                </a:solidFill>
              </a:rPr>
              <a:t>Precio de los Factores</a:t>
            </a:r>
            <a:r>
              <a:rPr lang="es-CL" sz="2200" i="1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s-CL" sz="2200">
                <a:solidFill>
                  <a:schemeClr val="bg1"/>
                </a:solidFill>
              </a:rPr>
              <a:t>Cuando el precio de los factores productivos que contrata una firma (productor o vendedor), lleva a que el producto es más caro producirlo, por ende disminuye su oferta.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Oferta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9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¿Qué factores afectarán la oferta de un productor?</a:t>
            </a:r>
          </a:p>
          <a:p>
            <a:pPr lvl="1"/>
            <a:r>
              <a:rPr lang="es-CL" sz="2200" i="1" u="sng">
                <a:solidFill>
                  <a:schemeClr val="bg1"/>
                </a:solidFill>
              </a:rPr>
              <a:t>La Tecnología</a:t>
            </a:r>
            <a:r>
              <a:rPr lang="es-CL" sz="2200" i="1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s-CL" sz="2200">
                <a:solidFill>
                  <a:schemeClr val="bg1"/>
                </a:solidFill>
              </a:rPr>
              <a:t>En un proceso productivo, la mejora tecnológica hace que sea que la firma desee producir (ofrecer) más, puesto que con la nueva tecnología es rentable aumentar la oferta.</a:t>
            </a:r>
            <a:endParaRPr lang="es-CL" sz="2200" i="1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816</Words>
  <Application>Microsoft Office PowerPoint</Application>
  <PresentationFormat>Panorámica</PresentationFormat>
  <Paragraphs>117</Paragraphs>
  <Slides>16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Tema de Office</vt:lpstr>
      <vt:lpstr>Ecuación</vt:lpstr>
      <vt:lpstr>ECONOMÍA Clase 6: La Demanda y la Oferta Parte 2</vt:lpstr>
      <vt:lpstr>Agenda</vt:lpstr>
      <vt:lpstr>La Oferta</vt:lpstr>
      <vt:lpstr>La Oferta</vt:lpstr>
      <vt:lpstr>La Oferta</vt:lpstr>
      <vt:lpstr>Presentación de PowerPoint</vt:lpstr>
      <vt:lpstr>Presentación de PowerPoint</vt:lpstr>
      <vt:lpstr>La Oferta</vt:lpstr>
      <vt:lpstr>La Oferta</vt:lpstr>
      <vt:lpstr>La Oferta</vt:lpstr>
      <vt:lpstr>Desplazamientos de la Oferta</vt:lpstr>
      <vt:lpstr>Presentación de PowerPoint</vt:lpstr>
      <vt:lpstr>Caso Práctico 1</vt:lpstr>
      <vt:lpstr>Caso práctico 2</vt:lpstr>
      <vt:lpstr>Caso Práctico 3</vt:lpstr>
      <vt:lpstr>Caso Práctico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Clase 6: La Demanda y la Oferta Parte 2</dc:title>
  <dc:creator>Christian Belmar Belmar Castro</dc:creator>
  <cp:lastModifiedBy>Matias Eduardo Philipp Fontecilla</cp:lastModifiedBy>
  <cp:revision>8</cp:revision>
  <dcterms:created xsi:type="dcterms:W3CDTF">2020-10-04T22:50:58Z</dcterms:created>
  <dcterms:modified xsi:type="dcterms:W3CDTF">2021-08-02T10:53:38Z</dcterms:modified>
</cp:coreProperties>
</file>