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95" r:id="rId2"/>
    <p:sldId id="396" r:id="rId3"/>
    <p:sldId id="724" r:id="rId4"/>
    <p:sldId id="819" r:id="rId5"/>
    <p:sldId id="820" r:id="rId6"/>
    <p:sldId id="821" r:id="rId7"/>
    <p:sldId id="822" r:id="rId8"/>
    <p:sldId id="823" r:id="rId9"/>
    <p:sldId id="824" r:id="rId10"/>
    <p:sldId id="825" r:id="rId11"/>
    <p:sldId id="826" r:id="rId12"/>
    <p:sldId id="827" r:id="rId13"/>
    <p:sldId id="828" r:id="rId14"/>
    <p:sldId id="829" r:id="rId15"/>
    <p:sldId id="830" r:id="rId16"/>
    <p:sldId id="831" r:id="rId17"/>
    <p:sldId id="832" r:id="rId18"/>
    <p:sldId id="833" r:id="rId19"/>
    <p:sldId id="834" r:id="rId2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2A63F-23F2-4DD9-9BF7-69A6E11A6CA9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04A39-D46E-404A-A905-CADB18862B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1878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450202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454D0-BCB5-4A26-ACD5-7DA7D2F564F8}" type="slidenum">
              <a:rPr lang="es-CL" smtClean="0"/>
              <a:pPr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350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454D0-BCB5-4A26-ACD5-7DA7D2F564F8}" type="slidenum">
              <a:rPr lang="es-CL" smtClean="0"/>
              <a:pPr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2036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454D0-BCB5-4A26-ACD5-7DA7D2F564F8}" type="slidenum">
              <a:rPr lang="es-CL" smtClean="0"/>
              <a:pPr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3295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454D0-BCB5-4A26-ACD5-7DA7D2F564F8}" type="slidenum">
              <a:rPr lang="es-CL" smtClean="0"/>
              <a:pPr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2293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609CA8-ECA6-466F-BBD4-41C0E38F8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B00A207-59C8-4447-AF50-26AF963E71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164A73-C478-4B1F-ACA4-EC828732A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56A6-CD71-4760-91C7-5598F1C91A13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5989C5-CD1C-41CF-B1E7-A33E1DF39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833B9D-BC0A-4232-B9A3-526E9E95A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5E4A-2D23-43C5-B67E-FE3ABFC926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675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2A089C-A169-49D2-852F-4DA5C51B6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196778-9DC1-4607-AD8E-422C38BE8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BBFCBD-D640-4600-B9FC-FF3535767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56A6-CD71-4760-91C7-5598F1C91A13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54F0D8-9A0B-4C3B-9B99-EBC16E12B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3C4D7E-585C-4EFD-B7F7-5AB41225E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5E4A-2D23-43C5-B67E-FE3ABFC926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179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95CA9C-2970-45A5-A59A-0F11E73D4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99472E4-85F7-475A-8504-B9EF0E719D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7316FA-2E35-462D-87A8-1245CE8CE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56A6-CD71-4760-91C7-5598F1C91A13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7B45DB-4D76-4A40-B8F5-5CCDADD66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2C5A9E-3C86-4E85-B002-206108C29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5E4A-2D23-43C5-B67E-FE3ABFC926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758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9A0D4-B452-4A64-8913-DFDE9C86B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5AB855-522C-42A0-B1BB-4BAFC9E2E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880B4C-D053-4F28-BEA6-C34B3E0D7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56A6-CD71-4760-91C7-5598F1C91A13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90E444-9F0D-448D-97E1-6DFF35154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632EE-E173-4B37-A0A8-C79D73919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5E4A-2D23-43C5-B67E-FE3ABFC926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735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CD446C-08BA-434B-92E6-9699CD678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9578E7-48AC-43CF-A16F-66828762A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180A81-DD9F-4EB7-98E3-0127545B1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56A6-CD71-4760-91C7-5598F1C91A13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071F8B-4460-46E6-A10A-DA994F306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C68A20-B49D-4BBD-8EF4-E530F76F6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5E4A-2D23-43C5-B67E-FE3ABFC926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454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642BEF-C57A-435A-B24F-6289D1379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EDC36A-36BF-457F-83F1-ED78CEB5A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C4781AC-F33C-4621-B26B-68BA0138B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FEFAEC5-7FA4-4687-B99A-8D0B65361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56A6-CD71-4760-91C7-5598F1C91A13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F18ECB-8EBA-48BF-ABE2-1480D4E4B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BE69B8-416C-4260-AEF3-5E9FBDFCB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5E4A-2D23-43C5-B67E-FE3ABFC926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325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902C3D-6262-4CF8-9D00-D0BBC382B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4256C9-B85E-497C-B7CC-8D991C864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D32DED-77BC-4DD9-9CD6-A1B070431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36DAED-7FA2-444C-A844-E0903E8118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7CE531E-3DB0-43B0-B96C-B8EDB771EC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39F8330-0DE1-482E-B9A9-A252FEDAF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56A6-CD71-4760-91C7-5598F1C91A13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5BB43AA-43B2-4788-B06B-4BD81C939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5BC89B8-2DF1-4AE7-8537-C3180CE77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5E4A-2D23-43C5-B67E-FE3ABFC926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60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48A985-2630-4876-9B96-AB2BA2A17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8EB71D3-B02B-4B0E-A66A-B5E39ACF2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56A6-CD71-4760-91C7-5598F1C91A13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371C0C-8F7F-40A4-9614-4C81C7840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7296387-4D3F-4C03-B445-95EFB3780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5E4A-2D23-43C5-B67E-FE3ABFC926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014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29C1413-4F8D-47C3-8214-D83410453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56A6-CD71-4760-91C7-5598F1C91A13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05B641E-FDC3-4453-86BB-9CB3EA47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67A26D-30E0-4BE7-896C-8743F7FE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5E4A-2D23-43C5-B67E-FE3ABFC926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1382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DEB85-1381-46A1-9E5B-658633B84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B5829C-E823-4C31-893C-AA7CB6CE5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9F6B186-3AFC-4186-B3D0-02B5C7C4EE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02950D-2375-4EB5-AB2A-89083F8B3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56A6-CD71-4760-91C7-5598F1C91A13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45C7FB-28BB-4993-9FD0-6A5BEFBAC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8C3FB4-02B4-44D6-9EA8-036F056D3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5E4A-2D23-43C5-B67E-FE3ABFC926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582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127AC4-FD4A-4DC3-9219-CD431F530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6412EC8-45E6-4CC4-8D1F-A6D35E6F3D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C646EE-6C20-4AF1-BC26-D7DF8DE1E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40C376-91E1-4087-BA5F-0E226938D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56A6-CD71-4760-91C7-5598F1C91A13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B52761-53AA-48BD-A3A0-A19128CA8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2B9511-D104-48B7-9746-D3830B4EF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5E4A-2D23-43C5-B67E-FE3ABFC926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37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B7E952F-5A3D-4390-A749-FEAD0E4FC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A9A48B-9ACA-4077-B12B-47BCF8F4D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750AF3-82A6-41E8-A9E0-015169AD47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256A6-CD71-4760-91C7-5598F1C91A13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5D6F5F-E7ED-4858-99A2-DBEDC0B6C2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60E2F0-CBDF-42D0-9E09-B5D096351F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75E4A-2D23-43C5-B67E-FE3ABFC926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9151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s-CL" sz="3800">
                <a:solidFill>
                  <a:schemeClr val="bg1"/>
                </a:solidFill>
              </a:rPr>
              <a:t>ECONOMÍA</a:t>
            </a:r>
            <a:br>
              <a:rPr lang="es-CL" sz="3800">
                <a:solidFill>
                  <a:schemeClr val="bg1"/>
                </a:solidFill>
              </a:rPr>
            </a:br>
            <a:r>
              <a:rPr lang="es-CL" sz="3800">
                <a:solidFill>
                  <a:schemeClr val="bg1"/>
                </a:solidFill>
              </a:rPr>
              <a:t>Clase 9:</a:t>
            </a:r>
            <a:br>
              <a:rPr lang="es-CL" sz="3800">
                <a:solidFill>
                  <a:schemeClr val="bg1"/>
                </a:solidFill>
              </a:rPr>
            </a:br>
            <a:r>
              <a:rPr lang="es-CL" sz="3800">
                <a:solidFill>
                  <a:schemeClr val="bg1"/>
                </a:solidFill>
              </a:rPr>
              <a:t>La Demanda y la Oferta</a:t>
            </a:r>
            <a:br>
              <a:rPr lang="es-CL" sz="3800">
                <a:solidFill>
                  <a:schemeClr val="bg1"/>
                </a:solidFill>
              </a:rPr>
            </a:br>
            <a:r>
              <a:rPr lang="es-CL" sz="3800">
                <a:solidFill>
                  <a:schemeClr val="bg1"/>
                </a:solidFill>
              </a:rPr>
              <a:t>Parte 5</a:t>
            </a:r>
            <a:endParaRPr lang="es-CL" sz="3800" i="1">
              <a:solidFill>
                <a:schemeClr val="bg1"/>
              </a:solidFill>
            </a:endParaRPr>
          </a:p>
        </p:txBody>
      </p:sp>
      <p:sp>
        <p:nvSpPr>
          <p:cNvPr id="7" name="2 Subtítulo"/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s-CL" sz="1900" b="1">
                <a:solidFill>
                  <a:schemeClr val="bg1"/>
                </a:solidFill>
              </a:rPr>
              <a:t>Profesores</a:t>
            </a:r>
            <a:r>
              <a:rPr lang="es-CL" sz="1900">
                <a:solidFill>
                  <a:schemeClr val="bg1"/>
                </a:solidFill>
              </a:rPr>
              <a:t>:                                                              Christian Belmar (C), Manuel Aguilar, Natalia Bernal, José Cárdenas, Javier Diaz, Francisco Leiva, Boris Pasten e Ignacio Silva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9 Imagen">
            <a:extLst>
              <a:ext uri="{FF2B5EF4-FFF2-40B4-BE49-F238E27FC236}">
                <a16:creationId xmlns:a16="http://schemas.microsoft.com/office/drawing/2014/main" id="{D54E500B-F18F-498B-AE32-B8F41392253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382" y="1454664"/>
            <a:ext cx="4047843" cy="2580501"/>
          </a:xfrm>
          <a:prstGeom prst="rect">
            <a:avLst/>
          </a:prstGeom>
        </p:spPr>
      </p:pic>
      <p:sp>
        <p:nvSpPr>
          <p:cNvPr id="8" name="2 Subtítulo"/>
          <p:cNvSpPr txBox="1">
            <a:spLocks/>
          </p:cNvSpPr>
          <p:nvPr/>
        </p:nvSpPr>
        <p:spPr>
          <a:xfrm>
            <a:off x="3386693" y="536251"/>
            <a:ext cx="6400800" cy="694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s-CL" sz="3200" dirty="0">
                <a:solidFill>
                  <a:schemeClr val="tx1">
                    <a:tint val="75000"/>
                  </a:schemeClr>
                </a:solidFill>
              </a:rPr>
              <a:t>Programa Académico de Bachillerato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Eficiencia de los Mercados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10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19675" y="447675"/>
            <a:ext cx="6578159" cy="5422773"/>
          </a:xfrm>
        </p:spPr>
        <p:txBody>
          <a:bodyPr anchor="ctr">
            <a:normAutofit/>
          </a:bodyPr>
          <a:lstStyle/>
          <a:p>
            <a:r>
              <a:rPr lang="es-CL" sz="2400" b="1" dirty="0">
                <a:solidFill>
                  <a:schemeClr val="bg1"/>
                </a:solidFill>
              </a:rPr>
              <a:t>Excedente del Productor</a:t>
            </a:r>
            <a:r>
              <a:rPr lang="es-CL" sz="2400" dirty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s-CL" b="1" dirty="0">
                <a:solidFill>
                  <a:schemeClr val="bg1"/>
                </a:solidFill>
              </a:rPr>
              <a:t>Costo y Disposición a Vender</a:t>
            </a:r>
            <a:r>
              <a:rPr lang="es-CL" b="1" i="1" dirty="0">
                <a:solidFill>
                  <a:schemeClr val="bg1"/>
                </a:solidFill>
              </a:rPr>
              <a:t>: </a:t>
            </a:r>
            <a:r>
              <a:rPr lang="es-CL" i="1" dirty="0">
                <a:solidFill>
                  <a:schemeClr val="bg1"/>
                </a:solidFill>
              </a:rPr>
              <a:t>“valor de todo aquello a lo que debe renunciar un vendedor para producir un bien”.</a:t>
            </a:r>
          </a:p>
          <a:p>
            <a:pPr lvl="1"/>
            <a:endParaRPr lang="es-CL" i="1" dirty="0">
              <a:solidFill>
                <a:schemeClr val="bg1"/>
              </a:solidFill>
            </a:endParaRPr>
          </a:p>
          <a:p>
            <a:pPr lvl="1"/>
            <a:r>
              <a:rPr lang="es-CL" b="1" dirty="0">
                <a:solidFill>
                  <a:schemeClr val="bg1"/>
                </a:solidFill>
              </a:rPr>
              <a:t>En términos de “costos” se incluyen tanto los costos que implican un desembolso de dinero, como los costos de oportunidad.</a:t>
            </a:r>
          </a:p>
          <a:p>
            <a:pPr lvl="1"/>
            <a:endParaRPr lang="es-CL" i="1" dirty="0">
              <a:solidFill>
                <a:schemeClr val="bg1"/>
              </a:solidFill>
            </a:endParaRPr>
          </a:p>
          <a:p>
            <a:pPr lvl="1"/>
            <a:r>
              <a:rPr lang="es-CL" dirty="0">
                <a:solidFill>
                  <a:schemeClr val="bg1"/>
                </a:solidFill>
              </a:rPr>
              <a:t>Así, el </a:t>
            </a:r>
            <a:r>
              <a:rPr lang="es-CL" u="sng" dirty="0">
                <a:solidFill>
                  <a:schemeClr val="bg1"/>
                </a:solidFill>
              </a:rPr>
              <a:t>Excedente del Productor</a:t>
            </a:r>
            <a:r>
              <a:rPr lang="es-CL" dirty="0">
                <a:solidFill>
                  <a:schemeClr val="bg1"/>
                </a:solidFill>
              </a:rPr>
              <a:t>, corresponde a lo que recibe por la venta del bien, menos el costo de producirlo. (</a:t>
            </a:r>
            <a:r>
              <a:rPr lang="es-CL" b="1" u="sng" dirty="0">
                <a:solidFill>
                  <a:schemeClr val="bg1"/>
                </a:solidFill>
              </a:rPr>
              <a:t>ojo</a:t>
            </a:r>
            <a:r>
              <a:rPr lang="es-CL" dirty="0">
                <a:solidFill>
                  <a:schemeClr val="bg1"/>
                </a:solidFill>
              </a:rPr>
              <a:t>: el excedente del productor no siempre será igual a los beneficios de la firma).</a:t>
            </a:r>
            <a:endParaRPr lang="es-CL" i="1" dirty="0">
              <a:solidFill>
                <a:schemeClr val="bg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Eficiencia de los Mercados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11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 b="1">
                <a:solidFill>
                  <a:schemeClr val="bg1"/>
                </a:solidFill>
              </a:rPr>
              <a:t>Excedente del Productor</a:t>
            </a:r>
            <a:r>
              <a:rPr lang="es-CL" sz="220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s-CL" sz="2200" b="1">
                <a:solidFill>
                  <a:schemeClr val="bg1"/>
                </a:solidFill>
              </a:rPr>
              <a:t>Relación entre el Excedente del Productor y la Curva de Oferta</a:t>
            </a:r>
            <a:endParaRPr lang="es-CL" sz="2200">
              <a:solidFill>
                <a:schemeClr val="bg1"/>
              </a:solidFill>
            </a:endParaRPr>
          </a:p>
          <a:p>
            <a:pPr lvl="2"/>
            <a:r>
              <a:rPr lang="es-CL" sz="2200">
                <a:solidFill>
                  <a:schemeClr val="bg1"/>
                </a:solidFill>
              </a:rPr>
              <a:t>Es según sus respectivos costos, que los productores de un bien y servicio están dispuestos a ofrecer (producir), por ende la curva de oferta representa la valoración, en términos de los costos de las unidades producidas. Determinada cantidad es valorada a cierto precio, si el precio cambia también lo hará la cantidad.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Eficiencia de los Mercados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b="1" dirty="0"/>
              <a:t>Excedente del Consumidor</a:t>
            </a:r>
            <a:r>
              <a:rPr lang="es-CL" dirty="0"/>
              <a:t>:</a:t>
            </a:r>
          </a:p>
          <a:p>
            <a:pPr lvl="1" algn="just"/>
            <a:r>
              <a:rPr lang="es-CL" b="1" dirty="0"/>
              <a:t>Relación entre el Excedente del Productor y la Curva de Oferta</a:t>
            </a:r>
            <a:endParaRPr lang="es-CL" dirty="0"/>
          </a:p>
          <a:p>
            <a:pPr lvl="2" algn="just"/>
            <a:r>
              <a:rPr lang="es-CL" dirty="0"/>
              <a:t>Así, dado un precio de equilibrio, el excedente del productor será lo siguiente:</a:t>
            </a:r>
          </a:p>
        </p:txBody>
      </p:sp>
      <p:sp>
        <p:nvSpPr>
          <p:cNvPr id="24" name="2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12</a:t>
            </a:fld>
            <a:endParaRPr lang="es-CL"/>
          </a:p>
        </p:txBody>
      </p:sp>
      <p:cxnSp>
        <p:nvCxnSpPr>
          <p:cNvPr id="12" name="11 Conector recto de flecha"/>
          <p:cNvCxnSpPr/>
          <p:nvPr/>
        </p:nvCxnSpPr>
        <p:spPr>
          <a:xfrm rot="5400000" flipH="1" flipV="1">
            <a:off x="3458071" y="5280317"/>
            <a:ext cx="241754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4667240" y="6488692"/>
            <a:ext cx="3571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4310050" y="414338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endParaRPr lang="es-CL" sz="9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8024826" y="64886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endParaRPr lang="es-CL" sz="9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596198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Of</a:t>
            </a:r>
            <a:endParaRPr lang="es-CL" sz="900" baseline="-250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810248" y="64886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r>
              <a:rPr lang="es-CL" baseline="-25000" dirty="0"/>
              <a:t>1</a:t>
            </a:r>
            <a:endParaRPr lang="es-CL" sz="900" baseline="-25000" dirty="0"/>
          </a:p>
        </p:txBody>
      </p:sp>
      <p:cxnSp>
        <p:nvCxnSpPr>
          <p:cNvPr id="21" name="20 Conector recto"/>
          <p:cNvCxnSpPr/>
          <p:nvPr/>
        </p:nvCxnSpPr>
        <p:spPr>
          <a:xfrm rot="10800000">
            <a:off x="4667243" y="5345684"/>
            <a:ext cx="128588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4238612" y="511922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r>
              <a:rPr lang="es-CL" baseline="-25000" dirty="0"/>
              <a:t>1</a:t>
            </a:r>
            <a:endParaRPr lang="es-CL" sz="900" baseline="-25000" dirty="0"/>
          </a:p>
        </p:txBody>
      </p:sp>
      <p:cxnSp>
        <p:nvCxnSpPr>
          <p:cNvPr id="23" name="22 Conector recto"/>
          <p:cNvCxnSpPr/>
          <p:nvPr/>
        </p:nvCxnSpPr>
        <p:spPr>
          <a:xfrm rot="5400000">
            <a:off x="5382414" y="5917188"/>
            <a:ext cx="114300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 flipV="1">
            <a:off x="4667240" y="4357694"/>
            <a:ext cx="3071834" cy="1714512"/>
          </a:xfrm>
          <a:prstGeom prst="line">
            <a:avLst/>
          </a:prstGeom>
          <a:ln w="254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Triángulo rectángulo"/>
          <p:cNvSpPr/>
          <p:nvPr/>
        </p:nvSpPr>
        <p:spPr>
          <a:xfrm flipV="1">
            <a:off x="4667240" y="5357826"/>
            <a:ext cx="1285884" cy="714380"/>
          </a:xfrm>
          <a:prstGeom prst="rtTriangle">
            <a:avLst/>
          </a:prstGeom>
          <a:solidFill>
            <a:srgbClr val="92D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Elipse"/>
          <p:cNvSpPr/>
          <p:nvPr/>
        </p:nvSpPr>
        <p:spPr>
          <a:xfrm>
            <a:off x="5881686" y="5274246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32" name="31 CuadroTexto"/>
          <p:cNvSpPr txBox="1"/>
          <p:nvPr/>
        </p:nvSpPr>
        <p:spPr>
          <a:xfrm>
            <a:off x="4738678" y="541712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EP</a:t>
            </a:r>
            <a:endParaRPr lang="es-CL" sz="900" b="1" baseline="-25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42 Conector recto"/>
          <p:cNvCxnSpPr/>
          <p:nvPr/>
        </p:nvCxnSpPr>
        <p:spPr>
          <a:xfrm flipV="1">
            <a:off x="4667240" y="4357694"/>
            <a:ext cx="3071834" cy="1714512"/>
          </a:xfrm>
          <a:prstGeom prst="line">
            <a:avLst/>
          </a:prstGeom>
          <a:ln w="254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Triángulo rectángulo"/>
          <p:cNvSpPr/>
          <p:nvPr/>
        </p:nvSpPr>
        <p:spPr>
          <a:xfrm flipV="1">
            <a:off x="5953124" y="5072074"/>
            <a:ext cx="500066" cy="285752"/>
          </a:xfrm>
          <a:prstGeom prst="rtTriangl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40 Rectángulo"/>
          <p:cNvSpPr/>
          <p:nvPr/>
        </p:nvSpPr>
        <p:spPr>
          <a:xfrm>
            <a:off x="4667240" y="5072074"/>
            <a:ext cx="1285884" cy="285752"/>
          </a:xfrm>
          <a:prstGeom prst="rect">
            <a:avLst/>
          </a:prstGeom>
          <a:solidFill>
            <a:srgbClr val="00B0F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Eficiencia de los Mercados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b="1" dirty="0"/>
              <a:t>Excedente del Productor</a:t>
            </a:r>
            <a:r>
              <a:rPr lang="es-CL" dirty="0"/>
              <a:t>:</a:t>
            </a:r>
          </a:p>
          <a:p>
            <a:pPr lvl="1" algn="just"/>
            <a:r>
              <a:rPr lang="es-CL" b="1" dirty="0"/>
              <a:t>Relación entre el Excedente del Productor y la Curva de Oferta</a:t>
            </a:r>
            <a:endParaRPr lang="es-CL" dirty="0"/>
          </a:p>
          <a:p>
            <a:pPr lvl="2" algn="just"/>
            <a:r>
              <a:rPr lang="es-CL" dirty="0"/>
              <a:t>Si el precio de equilibrio sube, el excedente del productor ¡</a:t>
            </a:r>
            <a:r>
              <a:rPr lang="es-CL" u="sng" dirty="0"/>
              <a:t>aumenta por 2 razones</a:t>
            </a:r>
            <a:r>
              <a:rPr lang="es-CL" dirty="0"/>
              <a:t>!</a:t>
            </a:r>
          </a:p>
        </p:txBody>
      </p:sp>
      <p:sp>
        <p:nvSpPr>
          <p:cNvPr id="48" name="4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13</a:t>
            </a:fld>
            <a:endParaRPr lang="es-CL"/>
          </a:p>
        </p:txBody>
      </p:sp>
      <p:cxnSp>
        <p:nvCxnSpPr>
          <p:cNvPr id="12" name="11 Conector recto de flecha"/>
          <p:cNvCxnSpPr/>
          <p:nvPr/>
        </p:nvCxnSpPr>
        <p:spPr>
          <a:xfrm rot="5400000" flipH="1" flipV="1">
            <a:off x="3458071" y="5280317"/>
            <a:ext cx="241754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4667240" y="6488692"/>
            <a:ext cx="3571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4310050" y="414338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endParaRPr lang="es-CL" sz="9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8024826" y="64886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endParaRPr lang="es-CL" sz="9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810248" y="64886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r>
              <a:rPr lang="es-CL" baseline="-25000" dirty="0"/>
              <a:t>1</a:t>
            </a:r>
            <a:endParaRPr lang="es-CL" sz="900" baseline="-25000" dirty="0"/>
          </a:p>
        </p:txBody>
      </p:sp>
      <p:cxnSp>
        <p:nvCxnSpPr>
          <p:cNvPr id="21" name="20 Conector recto"/>
          <p:cNvCxnSpPr/>
          <p:nvPr/>
        </p:nvCxnSpPr>
        <p:spPr>
          <a:xfrm rot="10800000">
            <a:off x="4667243" y="5345684"/>
            <a:ext cx="128588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4238612" y="511922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r>
              <a:rPr lang="es-CL" baseline="-25000" dirty="0"/>
              <a:t>1</a:t>
            </a:r>
            <a:endParaRPr lang="es-CL" sz="900" baseline="-25000" dirty="0"/>
          </a:p>
        </p:txBody>
      </p:sp>
      <p:cxnSp>
        <p:nvCxnSpPr>
          <p:cNvPr id="23" name="22 Conector recto"/>
          <p:cNvCxnSpPr/>
          <p:nvPr/>
        </p:nvCxnSpPr>
        <p:spPr>
          <a:xfrm rot="5400000">
            <a:off x="5244418" y="5780780"/>
            <a:ext cx="14174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Elipse"/>
          <p:cNvSpPr/>
          <p:nvPr/>
        </p:nvSpPr>
        <p:spPr>
          <a:xfrm>
            <a:off x="5881686" y="5274246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32" name="31 CuadroTexto"/>
          <p:cNvSpPr txBox="1"/>
          <p:nvPr/>
        </p:nvSpPr>
        <p:spPr>
          <a:xfrm>
            <a:off x="4738678" y="548856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EP</a:t>
            </a:r>
            <a:endParaRPr lang="es-CL" sz="900" b="1" baseline="-25000" dirty="0"/>
          </a:p>
        </p:txBody>
      </p:sp>
      <p:cxnSp>
        <p:nvCxnSpPr>
          <p:cNvPr id="24" name="23 Conector recto"/>
          <p:cNvCxnSpPr/>
          <p:nvPr/>
        </p:nvCxnSpPr>
        <p:spPr>
          <a:xfrm rot="10800000" flipV="1">
            <a:off x="4667240" y="5072074"/>
            <a:ext cx="1714514" cy="79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stCxn id="28" idx="4"/>
          </p:cNvCxnSpPr>
          <p:nvPr/>
        </p:nvCxnSpPr>
        <p:spPr>
          <a:xfrm rot="5400000">
            <a:off x="5722687" y="5841767"/>
            <a:ext cx="131813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Elipse"/>
          <p:cNvSpPr/>
          <p:nvPr/>
        </p:nvSpPr>
        <p:spPr>
          <a:xfrm>
            <a:off x="6310314" y="5039825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39" name="38 CuadroTexto"/>
          <p:cNvSpPr txBox="1"/>
          <p:nvPr/>
        </p:nvSpPr>
        <p:spPr>
          <a:xfrm>
            <a:off x="4238612" y="485776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r>
              <a:rPr lang="es-CL" baseline="-25000" dirty="0"/>
              <a:t>2</a:t>
            </a:r>
            <a:endParaRPr lang="es-CL" sz="900" baseline="-250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6238876" y="650083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r>
              <a:rPr lang="es-CL" baseline="-25000" dirty="0"/>
              <a:t>2</a:t>
            </a:r>
            <a:endParaRPr lang="es-CL" sz="900" baseline="-25000" dirty="0"/>
          </a:p>
        </p:txBody>
      </p:sp>
      <p:cxnSp>
        <p:nvCxnSpPr>
          <p:cNvPr id="44" name="43 Conector recto de flecha"/>
          <p:cNvCxnSpPr/>
          <p:nvPr/>
        </p:nvCxnSpPr>
        <p:spPr>
          <a:xfrm rot="10800000">
            <a:off x="3809984" y="4643446"/>
            <a:ext cx="150019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CuadroTexto"/>
          <p:cNvSpPr txBox="1"/>
          <p:nvPr/>
        </p:nvSpPr>
        <p:spPr>
          <a:xfrm>
            <a:off x="1738282" y="4071942"/>
            <a:ext cx="2143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Excedente Adicional de los </a:t>
            </a:r>
            <a:r>
              <a:rPr lang="es-CL" u="sng" dirty="0"/>
              <a:t>productores Iniciales</a:t>
            </a:r>
          </a:p>
        </p:txBody>
      </p:sp>
      <p:cxnSp>
        <p:nvCxnSpPr>
          <p:cNvPr id="47" name="46 Conector recto de flecha"/>
          <p:cNvCxnSpPr/>
          <p:nvPr/>
        </p:nvCxnSpPr>
        <p:spPr>
          <a:xfrm>
            <a:off x="6086408" y="5175762"/>
            <a:ext cx="1366915" cy="3249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7596198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Of</a:t>
            </a:r>
            <a:endParaRPr lang="es-CL" sz="900" baseline="-25000" dirty="0"/>
          </a:p>
        </p:txBody>
      </p:sp>
      <p:sp>
        <p:nvSpPr>
          <p:cNvPr id="46" name="45 Triángulo rectángulo"/>
          <p:cNvSpPr/>
          <p:nvPr/>
        </p:nvSpPr>
        <p:spPr>
          <a:xfrm flipV="1">
            <a:off x="4667240" y="5357826"/>
            <a:ext cx="1285884" cy="714380"/>
          </a:xfrm>
          <a:prstGeom prst="rtTriangle">
            <a:avLst/>
          </a:prstGeom>
          <a:solidFill>
            <a:srgbClr val="92D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3" name="52 CuadroTexto"/>
          <p:cNvSpPr txBox="1"/>
          <p:nvPr/>
        </p:nvSpPr>
        <p:spPr>
          <a:xfrm>
            <a:off x="7596198" y="5214951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Excedente de los </a:t>
            </a:r>
            <a:r>
              <a:rPr lang="es-CL" u="sng" dirty="0"/>
              <a:t>nuevos productores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Eficiencia de los Mercados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14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 b="1">
                <a:solidFill>
                  <a:schemeClr val="bg1"/>
                </a:solidFill>
              </a:rPr>
              <a:t>El Bienestar Social Neto:</a:t>
            </a:r>
          </a:p>
          <a:p>
            <a:pPr lvl="1"/>
            <a:r>
              <a:rPr lang="es-CL" sz="2200">
                <a:solidFill>
                  <a:schemeClr val="bg1"/>
                </a:solidFill>
              </a:rPr>
              <a:t>El BSN se mide como la suma entre el excedente del consumidor y el excedente del productor.</a:t>
            </a:r>
          </a:p>
          <a:p>
            <a:pPr lvl="1"/>
            <a:endParaRPr lang="es-CL" sz="2200" i="1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s-CL" sz="2200" i="1">
                <a:solidFill>
                  <a:schemeClr val="bg1"/>
                </a:solidFill>
              </a:rPr>
              <a:t>	BSN = EC + EP</a:t>
            </a:r>
          </a:p>
          <a:p>
            <a:pPr lvl="1">
              <a:buNone/>
            </a:pPr>
            <a:endParaRPr lang="es-CL" sz="2200" i="1">
              <a:solidFill>
                <a:schemeClr val="bg1"/>
              </a:solidFill>
            </a:endParaRPr>
          </a:p>
          <a:p>
            <a:pPr lvl="1"/>
            <a:r>
              <a:rPr lang="es-CL" sz="2200">
                <a:solidFill>
                  <a:schemeClr val="bg1"/>
                </a:solidFill>
              </a:rPr>
              <a:t>En este caso, consideramos ambas partes de la economía para evaluar bienestar. Adicionalmente el </a:t>
            </a:r>
            <a:r>
              <a:rPr lang="es-CL" sz="2200" i="1">
                <a:solidFill>
                  <a:schemeClr val="bg1"/>
                </a:solidFill>
              </a:rPr>
              <a:t>BSN</a:t>
            </a:r>
            <a:r>
              <a:rPr lang="es-CL" sz="2200">
                <a:solidFill>
                  <a:schemeClr val="bg1"/>
                </a:solidFill>
              </a:rPr>
              <a:t>, pondera de la misma forma a todos consumidores y a todos los productores (pero no necesariamente a cada uno).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Eficiencia de los Mercados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15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07636" y="1399032"/>
            <a:ext cx="6690198" cy="4471416"/>
          </a:xfrm>
        </p:spPr>
        <p:txBody>
          <a:bodyPr anchor="ctr">
            <a:normAutofit/>
          </a:bodyPr>
          <a:lstStyle/>
          <a:p>
            <a:r>
              <a:rPr lang="es-CL" sz="2200" b="1" dirty="0">
                <a:solidFill>
                  <a:schemeClr val="bg1"/>
                </a:solidFill>
              </a:rPr>
              <a:t>El Bienestar Social Neto:</a:t>
            </a:r>
          </a:p>
          <a:p>
            <a:pPr lvl="1"/>
            <a:r>
              <a:rPr lang="es-CL" sz="2200" dirty="0">
                <a:solidFill>
                  <a:schemeClr val="bg1"/>
                </a:solidFill>
              </a:rPr>
              <a:t>Como la cantidad que pagan los consumidores, versus la cantidad que reciben los productores es la misma, tenemos que:</a:t>
            </a:r>
          </a:p>
          <a:p>
            <a:pPr lvl="1"/>
            <a:endParaRPr lang="es-CL" sz="2200" dirty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s-CL" sz="2200" dirty="0">
                <a:solidFill>
                  <a:schemeClr val="bg1"/>
                </a:solidFill>
              </a:rPr>
              <a:t>	</a:t>
            </a:r>
            <a:r>
              <a:rPr lang="es-CL" sz="2200" i="1" dirty="0">
                <a:solidFill>
                  <a:schemeClr val="bg1"/>
                </a:solidFill>
              </a:rPr>
              <a:t>BSN = </a:t>
            </a:r>
            <a:r>
              <a:rPr lang="es-CL" sz="2200" i="1" dirty="0" err="1">
                <a:solidFill>
                  <a:schemeClr val="bg1"/>
                </a:solidFill>
              </a:rPr>
              <a:t>Valoración</a:t>
            </a:r>
            <a:r>
              <a:rPr lang="es-CL" sz="2200" i="1" baseline="-25000" dirty="0" err="1">
                <a:solidFill>
                  <a:schemeClr val="bg1"/>
                </a:solidFill>
              </a:rPr>
              <a:t>CONSUMIDORES</a:t>
            </a:r>
            <a:r>
              <a:rPr lang="es-CL" sz="2200" i="1" dirty="0">
                <a:solidFill>
                  <a:schemeClr val="bg1"/>
                </a:solidFill>
              </a:rPr>
              <a:t> – </a:t>
            </a:r>
            <a:r>
              <a:rPr lang="es-CL" sz="2200" i="1" dirty="0" err="1">
                <a:solidFill>
                  <a:schemeClr val="bg1"/>
                </a:solidFill>
              </a:rPr>
              <a:t>Costos</a:t>
            </a:r>
            <a:r>
              <a:rPr lang="es-CL" sz="2200" i="1" baseline="-25000" dirty="0" err="1">
                <a:solidFill>
                  <a:schemeClr val="bg1"/>
                </a:solidFill>
              </a:rPr>
              <a:t>PRODUCTORES</a:t>
            </a:r>
            <a:endParaRPr lang="es-CL" sz="2200" i="1" baseline="-25000" dirty="0">
              <a:solidFill>
                <a:schemeClr val="bg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Eficiencia de los Mercados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16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 b="1">
                <a:solidFill>
                  <a:schemeClr val="bg1"/>
                </a:solidFill>
              </a:rPr>
              <a:t>El Bienestar Social Neto:</a:t>
            </a:r>
          </a:p>
          <a:p>
            <a:pPr lvl="1"/>
            <a:r>
              <a:rPr lang="es-CL" sz="2200">
                <a:solidFill>
                  <a:schemeClr val="bg1"/>
                </a:solidFill>
              </a:rPr>
              <a:t>Así diremos que una asignación es eficiente, siempre que maximice el </a:t>
            </a:r>
            <a:r>
              <a:rPr lang="es-CL" sz="2200" i="1">
                <a:solidFill>
                  <a:schemeClr val="bg1"/>
                </a:solidFill>
              </a:rPr>
              <a:t>BSN</a:t>
            </a:r>
            <a:r>
              <a:rPr lang="es-CL" sz="2200">
                <a:solidFill>
                  <a:schemeClr val="bg1"/>
                </a:solidFill>
              </a:rPr>
              <a:t>.</a:t>
            </a:r>
          </a:p>
          <a:p>
            <a:pPr lvl="1"/>
            <a:endParaRPr lang="es-CL" sz="2200" i="1">
              <a:solidFill>
                <a:schemeClr val="bg1"/>
              </a:solidFill>
            </a:endParaRPr>
          </a:p>
          <a:p>
            <a:pPr lvl="2"/>
            <a:r>
              <a:rPr lang="es-CL" sz="2200" b="1">
                <a:solidFill>
                  <a:schemeClr val="bg1"/>
                </a:solidFill>
              </a:rPr>
              <a:t>Eficiencia</a:t>
            </a:r>
            <a:r>
              <a:rPr lang="es-CL" sz="2200" i="1">
                <a:solidFill>
                  <a:schemeClr val="bg1"/>
                </a:solidFill>
              </a:rPr>
              <a:t>: “propiedad de una asignación de los recursos según la cual ésta maximiza el excedente total que reciben todos los miembros de la sociedad.”</a:t>
            </a:r>
          </a:p>
          <a:p>
            <a:pPr lvl="2"/>
            <a:endParaRPr lang="es-CL" sz="2200" i="1">
              <a:solidFill>
                <a:schemeClr val="bg1"/>
              </a:solidFill>
            </a:endParaRPr>
          </a:p>
          <a:p>
            <a:pPr lvl="2"/>
            <a:r>
              <a:rPr lang="es-CL" sz="2200" b="1">
                <a:solidFill>
                  <a:schemeClr val="bg1"/>
                </a:solidFill>
              </a:rPr>
              <a:t>Equidad</a:t>
            </a:r>
            <a:r>
              <a:rPr lang="es-CL" sz="2200" i="1">
                <a:solidFill>
                  <a:schemeClr val="bg1"/>
                </a:solidFill>
              </a:rPr>
              <a:t>: “justicia en la distribución del bienestar entre los miembros de la sociedad.”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Eficiencia de los Mercados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17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 b="1">
                <a:solidFill>
                  <a:schemeClr val="bg1"/>
                </a:solidFill>
              </a:rPr>
              <a:t>El Bienestar Social Neto:</a:t>
            </a:r>
          </a:p>
          <a:p>
            <a:pPr lvl="1"/>
            <a:r>
              <a:rPr lang="es-CL" sz="2200">
                <a:solidFill>
                  <a:schemeClr val="bg1"/>
                </a:solidFill>
              </a:rPr>
              <a:t>En general se suele decir que “el mercado” es un buen mecanismo para asignar los recursos de forma </a:t>
            </a:r>
            <a:r>
              <a:rPr lang="es-CL" sz="2200" b="1" u="sng">
                <a:solidFill>
                  <a:schemeClr val="bg1"/>
                </a:solidFill>
              </a:rPr>
              <a:t>eficiente</a:t>
            </a:r>
            <a:r>
              <a:rPr lang="es-CL" sz="2200">
                <a:solidFill>
                  <a:schemeClr val="bg1"/>
                </a:solidFill>
              </a:rPr>
              <a:t>, pero no para asignarlo de forma </a:t>
            </a:r>
            <a:r>
              <a:rPr lang="es-CL" sz="2200" b="1" u="sng">
                <a:solidFill>
                  <a:schemeClr val="bg1"/>
                </a:solidFill>
              </a:rPr>
              <a:t>equitativa</a:t>
            </a:r>
            <a:r>
              <a:rPr lang="es-CL" sz="2200">
                <a:solidFill>
                  <a:schemeClr val="bg1"/>
                </a:solidFill>
              </a:rPr>
              <a:t>.</a:t>
            </a:r>
          </a:p>
          <a:p>
            <a:pPr lvl="1"/>
            <a:endParaRPr lang="es-CL" sz="2200">
              <a:solidFill>
                <a:schemeClr val="bg1"/>
              </a:solidFill>
            </a:endParaRPr>
          </a:p>
          <a:p>
            <a:pPr lvl="1"/>
            <a:r>
              <a:rPr lang="es-CL" sz="2200">
                <a:solidFill>
                  <a:schemeClr val="bg1"/>
                </a:solidFill>
              </a:rPr>
              <a:t>A pesar de esta afirmación, es posible que el mercado si asigne de forma equitativa los recursos bajo ciertos escenarios, y/o en ayuda con la intervención del Estado.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Triángulo rectángulo"/>
          <p:cNvSpPr/>
          <p:nvPr/>
        </p:nvSpPr>
        <p:spPr>
          <a:xfrm>
            <a:off x="4667240" y="3786190"/>
            <a:ext cx="1285884" cy="928694"/>
          </a:xfrm>
          <a:prstGeom prst="rtTriangl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CuadroTexto"/>
          <p:cNvSpPr txBox="1"/>
          <p:nvPr/>
        </p:nvSpPr>
        <p:spPr>
          <a:xfrm>
            <a:off x="7381884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/>
              <a:t>Dda</a:t>
            </a:r>
            <a:endParaRPr lang="es-CL" sz="900" baseline="-25000" dirty="0"/>
          </a:p>
        </p:txBody>
      </p:sp>
      <p:cxnSp>
        <p:nvCxnSpPr>
          <p:cNvPr id="24" name="23 Conector recto"/>
          <p:cNvCxnSpPr/>
          <p:nvPr/>
        </p:nvCxnSpPr>
        <p:spPr>
          <a:xfrm>
            <a:off x="4667240" y="3786190"/>
            <a:ext cx="2928958" cy="207170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Eficiencia de los Mercados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b="1" dirty="0"/>
              <a:t>El Equilibrio de Mercado:</a:t>
            </a:r>
          </a:p>
          <a:p>
            <a:pPr lvl="1" algn="just"/>
            <a:r>
              <a:rPr lang="es-CL" dirty="0"/>
              <a:t>Gráficamente:</a:t>
            </a:r>
          </a:p>
        </p:txBody>
      </p:sp>
      <p:sp>
        <p:nvSpPr>
          <p:cNvPr id="39" name="3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18</a:t>
            </a:fld>
            <a:endParaRPr lang="es-CL"/>
          </a:p>
        </p:txBody>
      </p:sp>
      <p:cxnSp>
        <p:nvCxnSpPr>
          <p:cNvPr id="10" name="9 Conector recto de flecha"/>
          <p:cNvCxnSpPr/>
          <p:nvPr/>
        </p:nvCxnSpPr>
        <p:spPr>
          <a:xfrm rot="5400000" flipH="1" flipV="1">
            <a:off x="3458071" y="4637375"/>
            <a:ext cx="241754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4667240" y="5845750"/>
            <a:ext cx="3571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4310050" y="350043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endParaRPr lang="es-CL" sz="9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8024826" y="58457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endParaRPr lang="es-CL" sz="9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7596198" y="378619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Of</a:t>
            </a:r>
            <a:endParaRPr lang="es-CL" sz="900" baseline="-250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810248" y="58457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r>
              <a:rPr lang="es-CL" baseline="-25000" dirty="0"/>
              <a:t>1</a:t>
            </a:r>
            <a:endParaRPr lang="es-CL" sz="900" baseline="-25000" dirty="0"/>
          </a:p>
        </p:txBody>
      </p:sp>
      <p:cxnSp>
        <p:nvCxnSpPr>
          <p:cNvPr id="16" name="15 Conector recto"/>
          <p:cNvCxnSpPr/>
          <p:nvPr/>
        </p:nvCxnSpPr>
        <p:spPr>
          <a:xfrm rot="10800000">
            <a:off x="4667243" y="4702742"/>
            <a:ext cx="128588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4238612" y="447628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r>
              <a:rPr lang="es-CL" baseline="-25000" dirty="0"/>
              <a:t>1</a:t>
            </a:r>
            <a:endParaRPr lang="es-CL" sz="900" baseline="-25000" dirty="0"/>
          </a:p>
        </p:txBody>
      </p:sp>
      <p:cxnSp>
        <p:nvCxnSpPr>
          <p:cNvPr id="18" name="17 Conector recto"/>
          <p:cNvCxnSpPr/>
          <p:nvPr/>
        </p:nvCxnSpPr>
        <p:spPr>
          <a:xfrm rot="5400000">
            <a:off x="5382414" y="5274246"/>
            <a:ext cx="114300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4667240" y="3714752"/>
            <a:ext cx="3071834" cy="1714512"/>
          </a:xfrm>
          <a:prstGeom prst="line">
            <a:avLst/>
          </a:prstGeom>
          <a:ln w="254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Triángulo rectángulo"/>
          <p:cNvSpPr/>
          <p:nvPr/>
        </p:nvSpPr>
        <p:spPr>
          <a:xfrm flipV="1">
            <a:off x="4667240" y="4714884"/>
            <a:ext cx="1285884" cy="714380"/>
          </a:xfrm>
          <a:prstGeom prst="rtTriangle">
            <a:avLst/>
          </a:prstGeom>
          <a:solidFill>
            <a:srgbClr val="00B0F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Elipse"/>
          <p:cNvSpPr/>
          <p:nvPr/>
        </p:nvSpPr>
        <p:spPr>
          <a:xfrm>
            <a:off x="5881686" y="463130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2" name="21 CuadroTexto"/>
          <p:cNvSpPr txBox="1"/>
          <p:nvPr/>
        </p:nvSpPr>
        <p:spPr>
          <a:xfrm>
            <a:off x="4738678" y="477418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EP</a:t>
            </a:r>
            <a:endParaRPr lang="es-CL" sz="900" b="1" baseline="-250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4738678" y="414338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EC</a:t>
            </a:r>
            <a:endParaRPr lang="es-CL" sz="900" b="1" baseline="-25000" dirty="0"/>
          </a:p>
        </p:txBody>
      </p:sp>
      <p:sp>
        <p:nvSpPr>
          <p:cNvPr id="29" name="28 Cerrar llave"/>
          <p:cNvSpPr/>
          <p:nvPr/>
        </p:nvSpPr>
        <p:spPr>
          <a:xfrm rot="18231825">
            <a:off x="5276330" y="3275293"/>
            <a:ext cx="270784" cy="1611434"/>
          </a:xfrm>
          <a:prstGeom prst="rightBrac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0" name="29 CuadroTexto"/>
          <p:cNvSpPr txBox="1"/>
          <p:nvPr/>
        </p:nvSpPr>
        <p:spPr>
          <a:xfrm>
            <a:off x="5046384" y="3000372"/>
            <a:ext cx="19068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Consumidores que valoran mas el producto</a:t>
            </a:r>
            <a:endParaRPr lang="es-CL" sz="900" baseline="-25000" dirty="0"/>
          </a:p>
        </p:txBody>
      </p:sp>
      <p:sp>
        <p:nvSpPr>
          <p:cNvPr id="31" name="30 Cerrar llave"/>
          <p:cNvSpPr/>
          <p:nvPr/>
        </p:nvSpPr>
        <p:spPr>
          <a:xfrm rot="3664973">
            <a:off x="5281193" y="4522964"/>
            <a:ext cx="248360" cy="1440802"/>
          </a:xfrm>
          <a:prstGeom prst="rightBrac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2" name="31 CuadroTexto"/>
          <p:cNvSpPr txBox="1"/>
          <p:nvPr/>
        </p:nvSpPr>
        <p:spPr>
          <a:xfrm>
            <a:off x="2309787" y="4429133"/>
            <a:ext cx="1906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Productores a los que les cuesta menos producir el producto</a:t>
            </a:r>
            <a:endParaRPr lang="es-CL" sz="900" baseline="-25000" dirty="0"/>
          </a:p>
        </p:txBody>
      </p:sp>
      <p:sp>
        <p:nvSpPr>
          <p:cNvPr id="38" name="37 Forma libre"/>
          <p:cNvSpPr/>
          <p:nvPr/>
        </p:nvSpPr>
        <p:spPr>
          <a:xfrm>
            <a:off x="4084321" y="5486824"/>
            <a:ext cx="1423851" cy="156755"/>
          </a:xfrm>
          <a:custGeom>
            <a:avLst/>
            <a:gdLst>
              <a:gd name="connsiteX0" fmla="*/ 1423851 w 1423851"/>
              <a:gd name="connsiteY0" fmla="*/ 0 h 156755"/>
              <a:gd name="connsiteX1" fmla="*/ 1423851 w 1423851"/>
              <a:gd name="connsiteY1" fmla="*/ 156755 h 156755"/>
              <a:gd name="connsiteX2" fmla="*/ 156754 w 1423851"/>
              <a:gd name="connsiteY2" fmla="*/ 156755 h 156755"/>
              <a:gd name="connsiteX3" fmla="*/ 0 w 1423851"/>
              <a:gd name="connsiteY3" fmla="*/ 13063 h 156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3851" h="156755">
                <a:moveTo>
                  <a:pt x="1423851" y="0"/>
                </a:moveTo>
                <a:lnTo>
                  <a:pt x="1423851" y="156755"/>
                </a:lnTo>
                <a:lnTo>
                  <a:pt x="156754" y="156755"/>
                </a:lnTo>
                <a:lnTo>
                  <a:pt x="0" y="13063"/>
                </a:lnTo>
              </a:path>
            </a:pathLst>
          </a:cu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Eficiencia de los Mercados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19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 b="1">
                <a:solidFill>
                  <a:schemeClr val="bg1"/>
                </a:solidFill>
              </a:rPr>
              <a:t>El Equilibrio de Mercado:</a:t>
            </a:r>
          </a:p>
          <a:p>
            <a:pPr lvl="1"/>
            <a:r>
              <a:rPr lang="es-CL" sz="2200">
                <a:solidFill>
                  <a:schemeClr val="bg1"/>
                </a:solidFill>
              </a:rPr>
              <a:t>Así los mercados “juntan” a los consumidores que valoran más el producto con aquellos a los que les cuesta menos producirlo. Teniendo como conclusión la maximización del </a:t>
            </a:r>
            <a:r>
              <a:rPr lang="es-CL" sz="2200" i="1">
                <a:solidFill>
                  <a:schemeClr val="bg1"/>
                </a:solidFill>
              </a:rPr>
              <a:t>BSN</a:t>
            </a:r>
            <a:r>
              <a:rPr lang="es-CL" sz="2200">
                <a:solidFill>
                  <a:schemeClr val="bg1"/>
                </a:solidFill>
              </a:rPr>
              <a:t>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534565-E8DD-44CB-B64A-797C704BC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	Agenda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B274E3-883F-4DD8-96A0-F2C806FFF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pPr>
              <a:tabLst>
                <a:tab pos="571500" algn="l"/>
              </a:tabLst>
            </a:pPr>
            <a:r>
              <a:rPr lang="es-MX" sz="2200">
                <a:solidFill>
                  <a:schemeClr val="bg1"/>
                </a:solidFill>
                <a:effectLst/>
              </a:rPr>
              <a:t>¿Qué es la economía del bienestar?</a:t>
            </a:r>
          </a:p>
          <a:p>
            <a:pPr>
              <a:tabLst>
                <a:tab pos="571500" algn="l"/>
              </a:tabLst>
            </a:pPr>
            <a:r>
              <a:rPr lang="es-MX" sz="2200">
                <a:solidFill>
                  <a:schemeClr val="bg1"/>
                </a:solidFill>
                <a:effectLst/>
              </a:rPr>
              <a:t>El análisis de Excedentes</a:t>
            </a:r>
          </a:p>
          <a:p>
            <a:pPr>
              <a:tabLst>
                <a:tab pos="571500" algn="l"/>
              </a:tabLst>
            </a:pPr>
            <a:r>
              <a:rPr lang="es-MX" sz="2200">
                <a:solidFill>
                  <a:schemeClr val="bg1"/>
                </a:solidFill>
                <a:effectLst/>
              </a:rPr>
              <a:t>Bienestar Social Neto y la Eficiencia de los Mercado</a:t>
            </a:r>
            <a:endParaRPr lang="es-CL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0040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471738" y="2676548"/>
            <a:ext cx="6215062" cy="3457575"/>
            <a:chOff x="597" y="1570"/>
            <a:chExt cx="3915" cy="2178"/>
          </a:xfrm>
        </p:grpSpPr>
        <p:sp>
          <p:nvSpPr>
            <p:cNvPr id="166940" name="Line 4"/>
            <p:cNvSpPr>
              <a:spLocks noChangeShapeType="1"/>
            </p:cNvSpPr>
            <p:nvPr/>
          </p:nvSpPr>
          <p:spPr bwMode="auto">
            <a:xfrm flipV="1">
              <a:off x="1292" y="2367"/>
              <a:ext cx="408" cy="125"/>
            </a:xfrm>
            <a:prstGeom prst="line">
              <a:avLst/>
            </a:prstGeom>
            <a:noFill/>
            <a:ln w="19050">
              <a:solidFill>
                <a:srgbClr val="3399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CL"/>
            </a:p>
          </p:txBody>
        </p:sp>
        <p:graphicFrame>
          <p:nvGraphicFramePr>
            <p:cNvPr id="166941" name="Object 5"/>
            <p:cNvGraphicFramePr>
              <a:graphicFrameLocks noChangeAspect="1"/>
            </p:cNvGraphicFramePr>
            <p:nvPr/>
          </p:nvGraphicFramePr>
          <p:xfrm>
            <a:off x="3565" y="3341"/>
            <a:ext cx="188" cy="1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cuación" r:id="rId3" imgW="215713" imgH="190335" progId="Equation.3">
                    <p:embed/>
                  </p:oleObj>
                </mc:Choice>
                <mc:Fallback>
                  <p:oleObj name="Ecuación" r:id="rId3" imgW="215713" imgH="190335" progId="Equation.3">
                    <p:embed/>
                    <p:pic>
                      <p:nvPicPr>
                        <p:cNvPr id="166941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5" y="3341"/>
                          <a:ext cx="188" cy="16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6942" name="AutoShape 6"/>
            <p:cNvSpPr>
              <a:spLocks/>
            </p:cNvSpPr>
            <p:nvPr/>
          </p:nvSpPr>
          <p:spPr bwMode="auto">
            <a:xfrm rot="5400000">
              <a:off x="3806" y="3325"/>
              <a:ext cx="125" cy="471"/>
            </a:xfrm>
            <a:prstGeom prst="rightBrace">
              <a:avLst>
                <a:gd name="adj1" fmla="val 31400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s-ES" altLang="es-ES_tradnl"/>
            </a:p>
          </p:txBody>
        </p:sp>
        <p:graphicFrame>
          <p:nvGraphicFramePr>
            <p:cNvPr id="166943" name="Object 7"/>
            <p:cNvGraphicFramePr>
              <a:graphicFrameLocks noChangeAspect="1"/>
            </p:cNvGraphicFramePr>
            <p:nvPr/>
          </p:nvGraphicFramePr>
          <p:xfrm>
            <a:off x="3758" y="3604"/>
            <a:ext cx="231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cuación" r:id="rId5" imgW="266353" imgH="164885" progId="Equation.3">
                    <p:embed/>
                  </p:oleObj>
                </mc:Choice>
                <mc:Fallback>
                  <p:oleObj name="Ecuación" r:id="rId5" imgW="266353" imgH="164885" progId="Equation.3">
                    <p:embed/>
                    <p:pic>
                      <p:nvPicPr>
                        <p:cNvPr id="166943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8" y="3604"/>
                          <a:ext cx="231" cy="1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6944" name="Object 8"/>
            <p:cNvGraphicFramePr>
              <a:graphicFrameLocks noChangeAspect="1"/>
            </p:cNvGraphicFramePr>
            <p:nvPr/>
          </p:nvGraphicFramePr>
          <p:xfrm>
            <a:off x="753" y="3341"/>
            <a:ext cx="188" cy="1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cuación" r:id="rId7" imgW="215713" imgH="190335" progId="Equation.3">
                    <p:embed/>
                  </p:oleObj>
                </mc:Choice>
                <mc:Fallback>
                  <p:oleObj name="Ecuación" r:id="rId7" imgW="215713" imgH="190335" progId="Equation.3">
                    <p:embed/>
                    <p:pic>
                      <p:nvPicPr>
                        <p:cNvPr id="166944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3" y="3341"/>
                          <a:ext cx="188" cy="16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6945" name="AutoShape 9"/>
            <p:cNvSpPr>
              <a:spLocks/>
            </p:cNvSpPr>
            <p:nvPr/>
          </p:nvSpPr>
          <p:spPr bwMode="auto">
            <a:xfrm rot="5400000">
              <a:off x="994" y="3325"/>
              <a:ext cx="125" cy="471"/>
            </a:xfrm>
            <a:prstGeom prst="rightBrace">
              <a:avLst>
                <a:gd name="adj1" fmla="val 31400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s-ES" altLang="es-ES_tradnl"/>
            </a:p>
          </p:txBody>
        </p:sp>
        <p:graphicFrame>
          <p:nvGraphicFramePr>
            <p:cNvPr id="166946" name="Object 10"/>
            <p:cNvGraphicFramePr>
              <a:graphicFrameLocks noChangeAspect="1"/>
            </p:cNvGraphicFramePr>
            <p:nvPr/>
          </p:nvGraphicFramePr>
          <p:xfrm>
            <a:off x="946" y="3604"/>
            <a:ext cx="231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cuación" r:id="rId9" imgW="266353" imgH="164885" progId="Equation.3">
                    <p:embed/>
                  </p:oleObj>
                </mc:Choice>
                <mc:Fallback>
                  <p:oleObj name="Ecuación" r:id="rId9" imgW="266353" imgH="164885" progId="Equation.3">
                    <p:embed/>
                    <p:pic>
                      <p:nvPicPr>
                        <p:cNvPr id="166946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6" y="3604"/>
                          <a:ext cx="231" cy="1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3627" y="2494"/>
              <a:ext cx="505" cy="845"/>
              <a:chOff x="3672" y="2358"/>
              <a:chExt cx="505" cy="845"/>
            </a:xfrm>
          </p:grpSpPr>
          <p:sp>
            <p:nvSpPr>
              <p:cNvPr id="166958" name="Rectangle 12"/>
              <p:cNvSpPr>
                <a:spLocks noChangeArrowheads="1"/>
              </p:cNvSpPr>
              <p:nvPr/>
            </p:nvSpPr>
            <p:spPr bwMode="auto">
              <a:xfrm>
                <a:off x="3678" y="2750"/>
                <a:ext cx="499" cy="453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s-ES" altLang="es-ES_tradnl"/>
              </a:p>
            </p:txBody>
          </p:sp>
          <p:sp>
            <p:nvSpPr>
              <p:cNvPr id="166959" name="AutoShape 13"/>
              <p:cNvSpPr>
                <a:spLocks noChangeArrowheads="1"/>
              </p:cNvSpPr>
              <p:nvPr/>
            </p:nvSpPr>
            <p:spPr bwMode="auto">
              <a:xfrm flipH="1">
                <a:off x="3672" y="2358"/>
                <a:ext cx="499" cy="407"/>
              </a:xfrm>
              <a:prstGeom prst="rtTriangl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s-ES" altLang="es-ES_tradnl"/>
              </a:p>
            </p:txBody>
          </p:sp>
        </p:grpSp>
        <p:sp>
          <p:nvSpPr>
            <p:cNvPr id="166948" name="Line 14"/>
            <p:cNvSpPr>
              <a:spLocks noChangeShapeType="1"/>
            </p:cNvSpPr>
            <p:nvPr/>
          </p:nvSpPr>
          <p:spPr bwMode="auto">
            <a:xfrm>
              <a:off x="3633" y="2886"/>
              <a:ext cx="0" cy="453"/>
            </a:xfrm>
            <a:prstGeom prst="line">
              <a:avLst/>
            </a:prstGeom>
            <a:noFill/>
            <a:ln w="25400">
              <a:solidFill>
                <a:srgbClr val="993366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s-CL"/>
            </a:p>
          </p:txBody>
        </p:sp>
        <p:sp>
          <p:nvSpPr>
            <p:cNvPr id="166949" name="Line 15"/>
            <p:cNvSpPr>
              <a:spLocks noChangeShapeType="1"/>
            </p:cNvSpPr>
            <p:nvPr/>
          </p:nvSpPr>
          <p:spPr bwMode="auto">
            <a:xfrm flipV="1">
              <a:off x="4104" y="2367"/>
              <a:ext cx="408" cy="125"/>
            </a:xfrm>
            <a:prstGeom prst="line">
              <a:avLst/>
            </a:prstGeom>
            <a:noFill/>
            <a:ln w="19050">
              <a:solidFill>
                <a:srgbClr val="3399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CL"/>
            </a:p>
          </p:txBody>
        </p:sp>
        <p:sp>
          <p:nvSpPr>
            <p:cNvPr id="166950" name="Line 16"/>
            <p:cNvSpPr>
              <a:spLocks noChangeShapeType="1"/>
            </p:cNvSpPr>
            <p:nvPr/>
          </p:nvSpPr>
          <p:spPr bwMode="auto">
            <a:xfrm flipH="1" flipV="1">
              <a:off x="3662" y="2506"/>
              <a:ext cx="171" cy="334"/>
            </a:xfrm>
            <a:prstGeom prst="line">
              <a:avLst/>
            </a:prstGeom>
            <a:noFill/>
            <a:ln w="19050">
              <a:solidFill>
                <a:srgbClr val="3399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CL"/>
            </a:p>
          </p:txBody>
        </p:sp>
        <p:sp>
          <p:nvSpPr>
            <p:cNvPr id="166951" name="Text Box 17"/>
            <p:cNvSpPr txBox="1">
              <a:spLocks noChangeArrowheads="1"/>
            </p:cNvSpPr>
            <p:nvPr/>
          </p:nvSpPr>
          <p:spPr bwMode="auto">
            <a:xfrm>
              <a:off x="3137" y="2069"/>
              <a:ext cx="11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s-ES_tradnl" altLang="es-ES_tradnl" dirty="0"/>
                <a:t>Costo Social de Producir X</a:t>
              </a:r>
              <a:r>
                <a:rPr lang="es-ES_tradnl" altLang="es-ES_tradnl" baseline="30000" dirty="0"/>
                <a:t>2</a:t>
              </a:r>
              <a:endParaRPr lang="es-CL" altLang="es-ES_tradnl" baseline="30000" dirty="0"/>
            </a:p>
          </p:txBody>
        </p: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821" y="2160"/>
              <a:ext cx="426" cy="1179"/>
              <a:chOff x="1973" y="1706"/>
              <a:chExt cx="680" cy="1769"/>
            </a:xfrm>
          </p:grpSpPr>
          <p:sp>
            <p:nvSpPr>
              <p:cNvPr id="166956" name="Rectangle 19"/>
              <p:cNvSpPr>
                <a:spLocks noChangeArrowheads="1"/>
              </p:cNvSpPr>
              <p:nvPr/>
            </p:nvSpPr>
            <p:spPr bwMode="auto">
              <a:xfrm>
                <a:off x="1973" y="2251"/>
                <a:ext cx="680" cy="1224"/>
              </a:xfrm>
              <a:prstGeom prst="rect">
                <a:avLst/>
              </a:prstGeom>
              <a:solidFill>
                <a:srgbClr val="FFC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s-ES" altLang="es-ES_tradnl"/>
              </a:p>
            </p:txBody>
          </p:sp>
          <p:sp>
            <p:nvSpPr>
              <p:cNvPr id="166957" name="AutoShape 20"/>
              <p:cNvSpPr>
                <a:spLocks noChangeArrowheads="1"/>
              </p:cNvSpPr>
              <p:nvPr/>
            </p:nvSpPr>
            <p:spPr bwMode="auto">
              <a:xfrm>
                <a:off x="1973" y="1706"/>
                <a:ext cx="680" cy="545"/>
              </a:xfrm>
              <a:prstGeom prst="rtTriangle">
                <a:avLst/>
              </a:prstGeom>
              <a:solidFill>
                <a:srgbClr val="FFC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s-ES" altLang="es-ES_tradnl"/>
              </a:p>
            </p:txBody>
          </p:sp>
        </p:grpSp>
        <p:sp>
          <p:nvSpPr>
            <p:cNvPr id="166953" name="Line 21"/>
            <p:cNvSpPr>
              <a:spLocks noChangeShapeType="1"/>
            </p:cNvSpPr>
            <p:nvPr/>
          </p:nvSpPr>
          <p:spPr bwMode="auto">
            <a:xfrm>
              <a:off x="821" y="2148"/>
              <a:ext cx="0" cy="1191"/>
            </a:xfrm>
            <a:prstGeom prst="line">
              <a:avLst/>
            </a:prstGeom>
            <a:noFill/>
            <a:ln w="25400">
              <a:solidFill>
                <a:srgbClr val="993366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s-CL"/>
            </a:p>
          </p:txBody>
        </p:sp>
        <p:sp>
          <p:nvSpPr>
            <p:cNvPr id="166954" name="Line 22"/>
            <p:cNvSpPr>
              <a:spLocks noChangeShapeType="1"/>
            </p:cNvSpPr>
            <p:nvPr/>
          </p:nvSpPr>
          <p:spPr bwMode="auto">
            <a:xfrm flipV="1">
              <a:off x="884" y="1962"/>
              <a:ext cx="283" cy="470"/>
            </a:xfrm>
            <a:prstGeom prst="line">
              <a:avLst/>
            </a:prstGeom>
            <a:noFill/>
            <a:ln w="19050">
              <a:solidFill>
                <a:srgbClr val="3399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CL"/>
            </a:p>
          </p:txBody>
        </p:sp>
        <p:sp>
          <p:nvSpPr>
            <p:cNvPr id="166955" name="Text Box 23"/>
            <p:cNvSpPr txBox="1">
              <a:spLocks noChangeArrowheads="1"/>
            </p:cNvSpPr>
            <p:nvPr/>
          </p:nvSpPr>
          <p:spPr bwMode="auto">
            <a:xfrm>
              <a:off x="597" y="1570"/>
              <a:ext cx="1331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s-ES_tradnl" altLang="es-ES_tradnl"/>
                <a:t>Beneficio Social de Consumir X</a:t>
              </a:r>
              <a:r>
                <a:rPr lang="es-ES_tradnl" altLang="es-ES_tradnl" baseline="30000"/>
                <a:t>2</a:t>
              </a:r>
              <a:endParaRPr lang="es-CL" altLang="es-ES_tradnl" baseline="30000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6124576" y="2695598"/>
            <a:ext cx="4341813" cy="3052763"/>
            <a:chOff x="2920" y="1446"/>
            <a:chExt cx="2735" cy="1923"/>
          </a:xfrm>
        </p:grpSpPr>
        <p:graphicFrame>
          <p:nvGraphicFramePr>
            <p:cNvPr id="166932" name="Object 25"/>
            <p:cNvGraphicFramePr>
              <a:graphicFrameLocks noChangeAspect="1"/>
            </p:cNvGraphicFramePr>
            <p:nvPr/>
          </p:nvGraphicFramePr>
          <p:xfrm>
            <a:off x="4086" y="3203"/>
            <a:ext cx="201" cy="1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cuación" r:id="rId11" imgW="228600" imgH="190500" progId="Equation.3">
                    <p:embed/>
                  </p:oleObj>
                </mc:Choice>
                <mc:Fallback>
                  <p:oleObj name="Ecuación" r:id="rId11" imgW="228600" imgH="190500" progId="Equation.3">
                    <p:embed/>
                    <p:pic>
                      <p:nvPicPr>
                        <p:cNvPr id="166932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6" y="3203"/>
                          <a:ext cx="201" cy="1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6933" name="Line 26"/>
            <p:cNvSpPr>
              <a:spLocks noChangeShapeType="1"/>
            </p:cNvSpPr>
            <p:nvPr/>
          </p:nvSpPr>
          <p:spPr bwMode="auto">
            <a:xfrm>
              <a:off x="4149" y="2356"/>
              <a:ext cx="0" cy="847"/>
            </a:xfrm>
            <a:prstGeom prst="line">
              <a:avLst/>
            </a:prstGeom>
            <a:noFill/>
            <a:ln w="25400">
              <a:solidFill>
                <a:srgbClr val="993366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s-CL"/>
            </a:p>
          </p:txBody>
        </p:sp>
        <p:sp>
          <p:nvSpPr>
            <p:cNvPr id="166934" name="Line 27"/>
            <p:cNvSpPr>
              <a:spLocks noChangeShapeType="1"/>
            </p:cNvSpPr>
            <p:nvPr/>
          </p:nvSpPr>
          <p:spPr bwMode="auto">
            <a:xfrm flipV="1">
              <a:off x="3270" y="1823"/>
              <a:ext cx="1506" cy="1255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3113" y="1446"/>
              <a:ext cx="2542" cy="1757"/>
              <a:chOff x="930" y="935"/>
              <a:chExt cx="3674" cy="2540"/>
            </a:xfrm>
          </p:grpSpPr>
          <p:sp>
            <p:nvSpPr>
              <p:cNvPr id="166938" name="Line 29"/>
              <p:cNvSpPr>
                <a:spLocks noChangeShapeType="1"/>
              </p:cNvSpPr>
              <p:nvPr/>
            </p:nvSpPr>
            <p:spPr bwMode="auto">
              <a:xfrm flipV="1">
                <a:off x="930" y="935"/>
                <a:ext cx="0" cy="25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66939" name="Line 30"/>
              <p:cNvSpPr>
                <a:spLocks noChangeShapeType="1"/>
              </p:cNvSpPr>
              <p:nvPr/>
            </p:nvSpPr>
            <p:spPr bwMode="auto">
              <a:xfrm>
                <a:off x="930" y="3475"/>
                <a:ext cx="367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s-CL"/>
              </a:p>
            </p:txBody>
          </p:sp>
        </p:grpSp>
        <p:graphicFrame>
          <p:nvGraphicFramePr>
            <p:cNvPr id="166936" name="Object 31"/>
            <p:cNvGraphicFramePr>
              <a:graphicFrameLocks noChangeAspect="1"/>
            </p:cNvGraphicFramePr>
            <p:nvPr/>
          </p:nvGraphicFramePr>
          <p:xfrm>
            <a:off x="5448" y="3215"/>
            <a:ext cx="155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cuación" r:id="rId13" imgW="177492" imgH="164814" progId="Equation.3">
                    <p:embed/>
                  </p:oleObj>
                </mc:Choice>
                <mc:Fallback>
                  <p:oleObj name="Ecuación" r:id="rId13" imgW="177492" imgH="164814" progId="Equation.3">
                    <p:embed/>
                    <p:pic>
                      <p:nvPicPr>
                        <p:cNvPr id="166936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48" y="3215"/>
                          <a:ext cx="155" cy="1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6937" name="Object 32"/>
            <p:cNvGraphicFramePr>
              <a:graphicFrameLocks noChangeAspect="1"/>
            </p:cNvGraphicFramePr>
            <p:nvPr/>
          </p:nvGraphicFramePr>
          <p:xfrm>
            <a:off x="2920" y="1478"/>
            <a:ext cx="176" cy="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cuación" r:id="rId15" imgW="203024" imgH="215713" progId="Equation.3">
                    <p:embed/>
                  </p:oleObj>
                </mc:Choice>
                <mc:Fallback>
                  <p:oleObj name="Ecuación" r:id="rId15" imgW="203024" imgH="215713" progId="Equation.3">
                    <p:embed/>
                    <p:pic>
                      <p:nvPicPr>
                        <p:cNvPr id="166937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0" y="1478"/>
                          <a:ext cx="176" cy="1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5857" name="Text Box 33"/>
          <p:cNvSpPr txBox="1">
            <a:spLocks noChangeArrowheads="1"/>
          </p:cNvSpPr>
          <p:nvPr/>
        </p:nvSpPr>
        <p:spPr bwMode="auto">
          <a:xfrm>
            <a:off x="9134539" y="3241086"/>
            <a:ext cx="19081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altLang="es-ES_tradnl" dirty="0"/>
              <a:t>Costo Marginal Social de Producir X</a:t>
            </a:r>
            <a:r>
              <a:rPr lang="es-ES_tradnl" altLang="es-ES_tradnl" baseline="30000" dirty="0"/>
              <a:t>2</a:t>
            </a:r>
            <a:endParaRPr lang="es-CL" altLang="es-ES_tradnl" baseline="30000" dirty="0"/>
          </a:p>
        </p:txBody>
      </p: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1871663" y="2695598"/>
            <a:ext cx="4341813" cy="3052763"/>
            <a:chOff x="108" y="1446"/>
            <a:chExt cx="2735" cy="1923"/>
          </a:xfrm>
        </p:grpSpPr>
        <p:sp>
          <p:nvSpPr>
            <p:cNvPr id="166924" name="Line 35"/>
            <p:cNvSpPr>
              <a:spLocks noChangeShapeType="1"/>
            </p:cNvSpPr>
            <p:nvPr/>
          </p:nvSpPr>
          <p:spPr bwMode="auto">
            <a:xfrm>
              <a:off x="1337" y="2356"/>
              <a:ext cx="0" cy="847"/>
            </a:xfrm>
            <a:prstGeom prst="line">
              <a:avLst/>
            </a:prstGeom>
            <a:noFill/>
            <a:ln w="25400">
              <a:solidFill>
                <a:srgbClr val="993366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s-CL"/>
            </a:p>
          </p:txBody>
        </p:sp>
        <p:graphicFrame>
          <p:nvGraphicFramePr>
            <p:cNvPr id="166925" name="Object 36"/>
            <p:cNvGraphicFramePr>
              <a:graphicFrameLocks noChangeAspect="1"/>
            </p:cNvGraphicFramePr>
            <p:nvPr/>
          </p:nvGraphicFramePr>
          <p:xfrm>
            <a:off x="1275" y="3203"/>
            <a:ext cx="200" cy="1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cuación" r:id="rId17" imgW="228600" imgH="190500" progId="Equation.3">
                    <p:embed/>
                  </p:oleObj>
                </mc:Choice>
                <mc:Fallback>
                  <p:oleObj name="Ecuación" r:id="rId17" imgW="228600" imgH="190500" progId="Equation.3">
                    <p:embed/>
                    <p:pic>
                      <p:nvPicPr>
                        <p:cNvPr id="166925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5" y="3203"/>
                          <a:ext cx="200" cy="1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6926" name="Object 37"/>
            <p:cNvGraphicFramePr>
              <a:graphicFrameLocks noChangeAspect="1"/>
            </p:cNvGraphicFramePr>
            <p:nvPr/>
          </p:nvGraphicFramePr>
          <p:xfrm>
            <a:off x="2636" y="3215"/>
            <a:ext cx="155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cuación" r:id="rId19" imgW="177492" imgH="164814" progId="Equation.3">
                    <p:embed/>
                  </p:oleObj>
                </mc:Choice>
                <mc:Fallback>
                  <p:oleObj name="Ecuación" r:id="rId19" imgW="177492" imgH="164814" progId="Equation.3">
                    <p:embed/>
                    <p:pic>
                      <p:nvPicPr>
                        <p:cNvPr id="166926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36" y="3215"/>
                          <a:ext cx="155" cy="1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6927" name="Line 38"/>
            <p:cNvSpPr>
              <a:spLocks noChangeShapeType="1"/>
            </p:cNvSpPr>
            <p:nvPr/>
          </p:nvSpPr>
          <p:spPr bwMode="auto">
            <a:xfrm>
              <a:off x="426" y="1666"/>
              <a:ext cx="1883" cy="141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grpSp>
          <p:nvGrpSpPr>
            <p:cNvPr id="8" name="Group 39"/>
            <p:cNvGrpSpPr>
              <a:grpSpLocks/>
            </p:cNvGrpSpPr>
            <p:nvPr/>
          </p:nvGrpSpPr>
          <p:grpSpPr bwMode="auto">
            <a:xfrm>
              <a:off x="301" y="1446"/>
              <a:ext cx="2542" cy="1757"/>
              <a:chOff x="930" y="935"/>
              <a:chExt cx="3674" cy="2540"/>
            </a:xfrm>
          </p:grpSpPr>
          <p:sp>
            <p:nvSpPr>
              <p:cNvPr id="166930" name="Line 40"/>
              <p:cNvSpPr>
                <a:spLocks noChangeShapeType="1"/>
              </p:cNvSpPr>
              <p:nvPr/>
            </p:nvSpPr>
            <p:spPr bwMode="auto">
              <a:xfrm flipV="1">
                <a:off x="930" y="935"/>
                <a:ext cx="0" cy="25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66931" name="Line 41"/>
              <p:cNvSpPr>
                <a:spLocks noChangeShapeType="1"/>
              </p:cNvSpPr>
              <p:nvPr/>
            </p:nvSpPr>
            <p:spPr bwMode="auto">
              <a:xfrm>
                <a:off x="930" y="3475"/>
                <a:ext cx="367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s-CL"/>
              </a:p>
            </p:txBody>
          </p:sp>
        </p:grpSp>
        <p:graphicFrame>
          <p:nvGraphicFramePr>
            <p:cNvPr id="166929" name="Object 42"/>
            <p:cNvGraphicFramePr>
              <a:graphicFrameLocks noChangeAspect="1"/>
            </p:cNvGraphicFramePr>
            <p:nvPr/>
          </p:nvGraphicFramePr>
          <p:xfrm>
            <a:off x="108" y="1478"/>
            <a:ext cx="176" cy="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cuación" r:id="rId21" imgW="203024" imgH="215713" progId="Equation.3">
                    <p:embed/>
                  </p:oleObj>
                </mc:Choice>
                <mc:Fallback>
                  <p:oleObj name="Ecuación" r:id="rId21" imgW="203024" imgH="215713" progId="Equation.3">
                    <p:embed/>
                    <p:pic>
                      <p:nvPicPr>
                        <p:cNvPr id="166929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" y="1478"/>
                          <a:ext cx="176" cy="1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5867" name="Text Box 43"/>
          <p:cNvSpPr txBox="1">
            <a:spLocks noChangeArrowheads="1"/>
          </p:cNvSpPr>
          <p:nvPr/>
        </p:nvSpPr>
        <p:spPr bwMode="auto">
          <a:xfrm>
            <a:off x="4152901" y="3613172"/>
            <a:ext cx="18002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/>
              <a:t>Beneficio Marginal Social de Consumir X</a:t>
            </a:r>
            <a:r>
              <a:rPr lang="es-ES_tradnl" altLang="es-ES_tradnl" baseline="30000" dirty="0"/>
              <a:t>2</a:t>
            </a:r>
            <a:endParaRPr lang="es-CL" altLang="es-ES_tradnl" baseline="30000" dirty="0"/>
          </a:p>
        </p:txBody>
      </p:sp>
      <p:sp>
        <p:nvSpPr>
          <p:cNvPr id="205868" name="Text Box 44"/>
          <p:cNvSpPr txBox="1">
            <a:spLocks noChangeArrowheads="1"/>
          </p:cNvSpPr>
          <p:nvPr/>
        </p:nvSpPr>
        <p:spPr bwMode="auto">
          <a:xfrm>
            <a:off x="5880100" y="6205560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altLang="es-ES_tradnl">
                <a:latin typeface="Book Antiqua" pitchFamily="18" charset="0"/>
              </a:rPr>
              <a:t>=</a:t>
            </a:r>
            <a:endParaRPr lang="es-CL" altLang="es-ES_tradnl">
              <a:latin typeface="Book Antiqua" pitchFamily="18" charset="0"/>
            </a:endParaRPr>
          </a:p>
        </p:txBody>
      </p:sp>
      <p:sp>
        <p:nvSpPr>
          <p:cNvPr id="48" name="4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3</a:t>
            </a:fld>
            <a:endParaRPr lang="es-CL"/>
          </a:p>
        </p:txBody>
      </p:sp>
      <p:sp>
        <p:nvSpPr>
          <p:cNvPr id="49" name="48 Rectángulo"/>
          <p:cNvSpPr/>
          <p:nvPr/>
        </p:nvSpPr>
        <p:spPr>
          <a:xfrm>
            <a:off x="5881686" y="6256378"/>
            <a:ext cx="357190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2" name="1 Título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L" sz="4400" dirty="0">
                <a:latin typeface="+mj-lt"/>
                <a:ea typeface="+mj-ea"/>
                <a:cs typeface="+mj-cs"/>
              </a:rPr>
              <a:t>¿Por qué es </a:t>
            </a:r>
            <a:r>
              <a:rPr lang="es-CL" sz="4400" b="1" i="1" dirty="0">
                <a:latin typeface="+mj-lt"/>
                <a:ea typeface="+mj-ea"/>
                <a:cs typeface="+mj-cs"/>
              </a:rPr>
              <a:t>eficiente</a:t>
            </a:r>
            <a:r>
              <a:rPr lang="es-CL" sz="4400" dirty="0">
                <a:latin typeface="+mj-lt"/>
                <a:ea typeface="+mj-ea"/>
                <a:cs typeface="+mj-cs"/>
              </a:rPr>
              <a:t> el Mercado?</a:t>
            </a:r>
          </a:p>
        </p:txBody>
      </p:sp>
      <p:sp>
        <p:nvSpPr>
          <p:cNvPr id="53" name="2 Marcador de contenido"/>
          <p:cNvSpPr txBox="1">
            <a:spLocks/>
          </p:cNvSpPr>
          <p:nvPr/>
        </p:nvSpPr>
        <p:spPr>
          <a:xfrm>
            <a:off x="2009804" y="160020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CL" sz="2700" b="1" dirty="0"/>
              <a:t>Eficiencia de Mercado: </a:t>
            </a:r>
            <a:r>
              <a:rPr lang="es-CL" sz="2700" dirty="0"/>
              <a:t>Concepto de Optimo de </a:t>
            </a:r>
            <a:r>
              <a:rPr lang="es-CL" sz="2700" dirty="0" err="1"/>
              <a:t>Pareto</a:t>
            </a:r>
            <a:endParaRPr lang="es-CL" sz="2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714 -0.00185 L 0.19792 0.00278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231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26 -0.00093 L -0.15169 -0.0018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22" y="-46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41 -0.03264 L -0.03841 0.3009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05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67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1 0.02709 L -0.23046 0.3597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058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85" y="1662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57" grpId="0"/>
      <p:bldP spid="205867" grpId="0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Eficiencia de los Mercados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4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</a:rPr>
              <a:t>¿Cómo se determinan los precios?</a:t>
            </a:r>
          </a:p>
          <a:p>
            <a:endParaRPr lang="es-CL" sz="2200">
              <a:solidFill>
                <a:schemeClr val="bg1"/>
              </a:solidFill>
            </a:endParaRPr>
          </a:p>
          <a:p>
            <a:r>
              <a:rPr lang="es-CL" sz="2200">
                <a:solidFill>
                  <a:schemeClr val="bg1"/>
                </a:solidFill>
              </a:rPr>
              <a:t>¿Existe un precio justo?</a:t>
            </a:r>
            <a:endParaRPr lang="es-CL" sz="2200" b="1" i="1">
              <a:solidFill>
                <a:schemeClr val="bg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Eficiencia de los Mercados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5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b="1" dirty="0">
                <a:solidFill>
                  <a:schemeClr val="bg1"/>
                </a:solidFill>
              </a:rPr>
              <a:t>Economía del Bienestar</a:t>
            </a:r>
            <a:r>
              <a:rPr lang="es-CL" dirty="0">
                <a:solidFill>
                  <a:schemeClr val="bg1"/>
                </a:solidFill>
              </a:rPr>
              <a:t>: </a:t>
            </a:r>
            <a:r>
              <a:rPr lang="es-CL" i="1" dirty="0">
                <a:solidFill>
                  <a:schemeClr val="bg1"/>
                </a:solidFill>
              </a:rPr>
              <a:t>“estudio de la influencia de la asignación de recursos en el bienestar económico.”</a:t>
            </a:r>
            <a:endParaRPr lang="es-CL" b="1" i="1" dirty="0">
              <a:solidFill>
                <a:schemeClr val="bg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Eficiencia de los Mercados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6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 b="1">
                <a:solidFill>
                  <a:schemeClr val="bg1"/>
                </a:solidFill>
              </a:rPr>
              <a:t>Excedente del Consumidor</a:t>
            </a:r>
            <a:r>
              <a:rPr lang="es-CL" sz="220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s-CL" sz="2200" b="1">
                <a:solidFill>
                  <a:schemeClr val="bg1"/>
                </a:solidFill>
              </a:rPr>
              <a:t>Disposición a Pagar</a:t>
            </a:r>
            <a:r>
              <a:rPr lang="es-CL" sz="2200" b="1" i="1">
                <a:solidFill>
                  <a:schemeClr val="bg1"/>
                </a:solidFill>
              </a:rPr>
              <a:t>: </a:t>
            </a:r>
            <a:r>
              <a:rPr lang="es-CL" sz="2200" i="1">
                <a:solidFill>
                  <a:schemeClr val="bg1"/>
                </a:solidFill>
              </a:rPr>
              <a:t>“cantidad máxima que pagaría un comprador por un bien”.</a:t>
            </a:r>
          </a:p>
          <a:p>
            <a:pPr lvl="1"/>
            <a:endParaRPr lang="es-CL" sz="2200" i="1">
              <a:solidFill>
                <a:schemeClr val="bg1"/>
              </a:solidFill>
            </a:endParaRPr>
          </a:p>
          <a:p>
            <a:pPr lvl="1"/>
            <a:r>
              <a:rPr lang="es-CL" sz="2200">
                <a:solidFill>
                  <a:schemeClr val="bg1"/>
                </a:solidFill>
              </a:rPr>
              <a:t>Así, el </a:t>
            </a:r>
            <a:r>
              <a:rPr lang="es-CL" sz="2200" u="sng">
                <a:solidFill>
                  <a:schemeClr val="bg1"/>
                </a:solidFill>
              </a:rPr>
              <a:t>Excedente del Consumidor</a:t>
            </a:r>
            <a:r>
              <a:rPr lang="es-CL" sz="2200">
                <a:solidFill>
                  <a:schemeClr val="bg1"/>
                </a:solidFill>
              </a:rPr>
              <a:t>, corresponde a la disposición a pagar, menos la cantidad efectivamente pagada.</a:t>
            </a:r>
            <a:endParaRPr lang="es-CL" sz="2200" i="1">
              <a:solidFill>
                <a:schemeClr val="bg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Eficiencia de los Mercados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7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 b="1">
                <a:solidFill>
                  <a:schemeClr val="bg1"/>
                </a:solidFill>
              </a:rPr>
              <a:t>Excedente del Consumidor</a:t>
            </a:r>
            <a:r>
              <a:rPr lang="es-CL" sz="220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s-CL" sz="2200" b="1">
                <a:solidFill>
                  <a:schemeClr val="bg1"/>
                </a:solidFill>
              </a:rPr>
              <a:t>Relación entre el Excedente del Consumidor y la Curva de Demanda</a:t>
            </a:r>
            <a:endParaRPr lang="es-CL" sz="2200">
              <a:solidFill>
                <a:schemeClr val="bg1"/>
              </a:solidFill>
            </a:endParaRPr>
          </a:p>
          <a:p>
            <a:pPr lvl="2"/>
            <a:r>
              <a:rPr lang="es-CL" sz="2200">
                <a:solidFill>
                  <a:schemeClr val="bg1"/>
                </a:solidFill>
              </a:rPr>
              <a:t>La curva de demanda representa la disposición a pagar de los consumidores por una respectiva cantidad. La demanda será la máxima disposición a pagar por una respectiva cantidad, pues a un precio mayor, la cantidad demandada será menor.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Eficiencia de los Mercados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b="1" dirty="0"/>
              <a:t>Excedente del Consumidor</a:t>
            </a:r>
            <a:r>
              <a:rPr lang="es-CL" dirty="0"/>
              <a:t>:</a:t>
            </a:r>
          </a:p>
          <a:p>
            <a:pPr lvl="1" algn="just"/>
            <a:r>
              <a:rPr lang="es-CL" b="1" dirty="0"/>
              <a:t>Relación entre el Excedente del Consumidor y la Curva de Demanda</a:t>
            </a:r>
            <a:endParaRPr lang="es-CL" dirty="0"/>
          </a:p>
          <a:p>
            <a:pPr lvl="2" algn="just"/>
            <a:r>
              <a:rPr lang="es-CL" dirty="0"/>
              <a:t>Entonces a un precio de equilibrio, el excedente del consumidor viene dado por:</a:t>
            </a:r>
          </a:p>
        </p:txBody>
      </p:sp>
      <p:sp>
        <p:nvSpPr>
          <p:cNvPr id="24" name="2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8</a:t>
            </a:fld>
            <a:endParaRPr lang="es-CL"/>
          </a:p>
        </p:txBody>
      </p:sp>
      <p:cxnSp>
        <p:nvCxnSpPr>
          <p:cNvPr id="12" name="11 Conector recto de flecha"/>
          <p:cNvCxnSpPr/>
          <p:nvPr/>
        </p:nvCxnSpPr>
        <p:spPr>
          <a:xfrm rot="5400000" flipH="1" flipV="1">
            <a:off x="3458071" y="5280317"/>
            <a:ext cx="241754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4667240" y="6488692"/>
            <a:ext cx="3571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4310050" y="414338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endParaRPr lang="es-CL" sz="9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8024826" y="64886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endParaRPr lang="es-CL" sz="9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381884" y="607220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/>
              <a:t>Dda</a:t>
            </a:r>
            <a:endParaRPr lang="es-CL" sz="900" baseline="-250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810248" y="64886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r>
              <a:rPr lang="es-CL" baseline="-25000" dirty="0"/>
              <a:t>1</a:t>
            </a:r>
            <a:endParaRPr lang="es-CL" sz="900" baseline="-25000" dirty="0"/>
          </a:p>
        </p:txBody>
      </p:sp>
      <p:cxnSp>
        <p:nvCxnSpPr>
          <p:cNvPr id="21" name="20 Conector recto"/>
          <p:cNvCxnSpPr/>
          <p:nvPr/>
        </p:nvCxnSpPr>
        <p:spPr>
          <a:xfrm rot="10800000">
            <a:off x="4667243" y="5345684"/>
            <a:ext cx="128588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4238612" y="511922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r>
              <a:rPr lang="es-CL" baseline="-25000" dirty="0"/>
              <a:t>1</a:t>
            </a:r>
            <a:endParaRPr lang="es-CL" sz="900" baseline="-25000" dirty="0"/>
          </a:p>
        </p:txBody>
      </p:sp>
      <p:cxnSp>
        <p:nvCxnSpPr>
          <p:cNvPr id="23" name="22 Conector recto"/>
          <p:cNvCxnSpPr/>
          <p:nvPr/>
        </p:nvCxnSpPr>
        <p:spPr>
          <a:xfrm rot="5400000">
            <a:off x="5382414" y="5917188"/>
            <a:ext cx="114300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667240" y="4429132"/>
            <a:ext cx="2928958" cy="207170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Triángulo rectángulo"/>
          <p:cNvSpPr/>
          <p:nvPr/>
        </p:nvSpPr>
        <p:spPr>
          <a:xfrm>
            <a:off x="4667240" y="4429132"/>
            <a:ext cx="1285884" cy="928694"/>
          </a:xfrm>
          <a:prstGeom prst="rtTriangle">
            <a:avLst/>
          </a:prstGeom>
          <a:solidFill>
            <a:srgbClr val="92D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Elipse"/>
          <p:cNvSpPr/>
          <p:nvPr/>
        </p:nvSpPr>
        <p:spPr>
          <a:xfrm>
            <a:off x="5881686" y="5274246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32" name="31 CuadroTexto"/>
          <p:cNvSpPr txBox="1"/>
          <p:nvPr/>
        </p:nvSpPr>
        <p:spPr>
          <a:xfrm>
            <a:off x="4738678" y="478632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EC</a:t>
            </a:r>
            <a:endParaRPr lang="es-CL" sz="900" b="1" baseline="-25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41 Triángulo rectángulo"/>
          <p:cNvSpPr/>
          <p:nvPr/>
        </p:nvSpPr>
        <p:spPr>
          <a:xfrm>
            <a:off x="5953124" y="5357826"/>
            <a:ext cx="428628" cy="285752"/>
          </a:xfrm>
          <a:prstGeom prst="rtTriangl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40 Rectángulo"/>
          <p:cNvSpPr/>
          <p:nvPr/>
        </p:nvSpPr>
        <p:spPr>
          <a:xfrm>
            <a:off x="4667240" y="5357826"/>
            <a:ext cx="1285884" cy="285752"/>
          </a:xfrm>
          <a:prstGeom prst="rect">
            <a:avLst/>
          </a:prstGeom>
          <a:solidFill>
            <a:srgbClr val="00B0F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Eficiencia de los Mercados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b="1" dirty="0"/>
              <a:t>Excedente del Consumidor</a:t>
            </a:r>
            <a:r>
              <a:rPr lang="es-CL" dirty="0"/>
              <a:t>:</a:t>
            </a:r>
          </a:p>
          <a:p>
            <a:pPr lvl="1" algn="just"/>
            <a:r>
              <a:rPr lang="es-CL" b="1" dirty="0"/>
              <a:t>Relación entre el Excedente del Consumidor y la Curva de Demanda</a:t>
            </a:r>
            <a:endParaRPr lang="es-CL" dirty="0"/>
          </a:p>
          <a:p>
            <a:pPr lvl="2" algn="just"/>
            <a:r>
              <a:rPr lang="es-CL" dirty="0"/>
              <a:t>Si el precio de equilibrio baja, el excedente del consumidor ¡</a:t>
            </a:r>
            <a:r>
              <a:rPr lang="es-CL" u="sng" dirty="0"/>
              <a:t>aumenta por 2 razones</a:t>
            </a:r>
            <a:r>
              <a:rPr lang="es-CL" dirty="0"/>
              <a:t>!</a:t>
            </a:r>
          </a:p>
        </p:txBody>
      </p:sp>
      <p:sp>
        <p:nvSpPr>
          <p:cNvPr id="38" name="3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9</a:t>
            </a:fld>
            <a:endParaRPr lang="es-CL"/>
          </a:p>
        </p:txBody>
      </p:sp>
      <p:cxnSp>
        <p:nvCxnSpPr>
          <p:cNvPr id="12" name="11 Conector recto de flecha"/>
          <p:cNvCxnSpPr/>
          <p:nvPr/>
        </p:nvCxnSpPr>
        <p:spPr>
          <a:xfrm rot="5400000" flipH="1" flipV="1">
            <a:off x="3458071" y="5280317"/>
            <a:ext cx="241754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4667240" y="6488692"/>
            <a:ext cx="3571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4310050" y="414338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endParaRPr lang="es-CL" sz="9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8024826" y="64886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endParaRPr lang="es-CL" sz="9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381884" y="607220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/>
              <a:t>Dda</a:t>
            </a:r>
            <a:endParaRPr lang="es-CL" sz="900" baseline="-250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810248" y="64886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r>
              <a:rPr lang="es-CL" baseline="-25000" dirty="0"/>
              <a:t>1</a:t>
            </a:r>
            <a:endParaRPr lang="es-CL" sz="900" baseline="-25000" dirty="0"/>
          </a:p>
        </p:txBody>
      </p:sp>
      <p:cxnSp>
        <p:nvCxnSpPr>
          <p:cNvPr id="21" name="20 Conector recto"/>
          <p:cNvCxnSpPr/>
          <p:nvPr/>
        </p:nvCxnSpPr>
        <p:spPr>
          <a:xfrm rot="10800000">
            <a:off x="4667243" y="5345684"/>
            <a:ext cx="128588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4238612" y="511922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r>
              <a:rPr lang="es-CL" baseline="-25000" dirty="0"/>
              <a:t>1</a:t>
            </a:r>
            <a:endParaRPr lang="es-CL" sz="900" baseline="-25000" dirty="0"/>
          </a:p>
        </p:txBody>
      </p:sp>
      <p:cxnSp>
        <p:nvCxnSpPr>
          <p:cNvPr id="23" name="22 Conector recto"/>
          <p:cNvCxnSpPr/>
          <p:nvPr/>
        </p:nvCxnSpPr>
        <p:spPr>
          <a:xfrm rot="5400000">
            <a:off x="5382414" y="5917188"/>
            <a:ext cx="114300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667240" y="4429132"/>
            <a:ext cx="2928958" cy="207170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Triángulo rectángulo"/>
          <p:cNvSpPr/>
          <p:nvPr/>
        </p:nvSpPr>
        <p:spPr>
          <a:xfrm>
            <a:off x="4667240" y="4429132"/>
            <a:ext cx="1285884" cy="928694"/>
          </a:xfrm>
          <a:prstGeom prst="rtTriangle">
            <a:avLst/>
          </a:prstGeom>
          <a:solidFill>
            <a:srgbClr val="92D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Elipse"/>
          <p:cNvSpPr/>
          <p:nvPr/>
        </p:nvSpPr>
        <p:spPr>
          <a:xfrm>
            <a:off x="5881686" y="5274246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32" name="31 CuadroTexto"/>
          <p:cNvSpPr txBox="1"/>
          <p:nvPr/>
        </p:nvSpPr>
        <p:spPr>
          <a:xfrm>
            <a:off x="4738678" y="478632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EC</a:t>
            </a:r>
            <a:endParaRPr lang="es-CL" sz="900" b="1" baseline="-25000" dirty="0"/>
          </a:p>
        </p:txBody>
      </p:sp>
      <p:cxnSp>
        <p:nvCxnSpPr>
          <p:cNvPr id="24" name="23 Conector recto"/>
          <p:cNvCxnSpPr/>
          <p:nvPr/>
        </p:nvCxnSpPr>
        <p:spPr>
          <a:xfrm rot="10800000" flipV="1">
            <a:off x="4667240" y="5642784"/>
            <a:ext cx="1714514" cy="79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rot="5400000">
            <a:off x="5953918" y="6071412"/>
            <a:ext cx="857256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Elipse"/>
          <p:cNvSpPr/>
          <p:nvPr/>
        </p:nvSpPr>
        <p:spPr>
          <a:xfrm>
            <a:off x="6310314" y="5571346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39" name="38 CuadroTexto"/>
          <p:cNvSpPr txBox="1"/>
          <p:nvPr/>
        </p:nvSpPr>
        <p:spPr>
          <a:xfrm>
            <a:off x="4238612" y="541712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r>
              <a:rPr lang="es-CL" baseline="-25000" dirty="0"/>
              <a:t>2</a:t>
            </a:r>
            <a:endParaRPr lang="es-CL" sz="900" baseline="-250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6238876" y="650083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r>
              <a:rPr lang="es-CL" baseline="-25000" dirty="0"/>
              <a:t>2</a:t>
            </a:r>
            <a:endParaRPr lang="es-CL" sz="900" baseline="-25000" dirty="0"/>
          </a:p>
        </p:txBody>
      </p:sp>
      <p:cxnSp>
        <p:nvCxnSpPr>
          <p:cNvPr id="44" name="43 Conector recto de flecha"/>
          <p:cNvCxnSpPr/>
          <p:nvPr/>
        </p:nvCxnSpPr>
        <p:spPr>
          <a:xfrm flipV="1">
            <a:off x="5310182" y="4572008"/>
            <a:ext cx="171451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CuadroTexto"/>
          <p:cNvSpPr txBox="1"/>
          <p:nvPr/>
        </p:nvSpPr>
        <p:spPr>
          <a:xfrm>
            <a:off x="7096132" y="4214818"/>
            <a:ext cx="2714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Excedente Adicional de los </a:t>
            </a:r>
            <a:r>
              <a:rPr lang="es-CL" u="sng" dirty="0"/>
              <a:t>consumidores Iniciales</a:t>
            </a:r>
          </a:p>
          <a:p>
            <a:endParaRPr lang="es-CL" u="sng" dirty="0"/>
          </a:p>
          <a:p>
            <a:r>
              <a:rPr lang="es-CL" dirty="0"/>
              <a:t>Excedente de los </a:t>
            </a:r>
            <a:r>
              <a:rPr lang="es-CL" u="sng" dirty="0"/>
              <a:t>nuevos consumidores</a:t>
            </a:r>
          </a:p>
        </p:txBody>
      </p:sp>
      <p:cxnSp>
        <p:nvCxnSpPr>
          <p:cNvPr id="47" name="46 Conector recto de flecha"/>
          <p:cNvCxnSpPr/>
          <p:nvPr/>
        </p:nvCxnSpPr>
        <p:spPr>
          <a:xfrm rot="5400000" flipH="1" flipV="1">
            <a:off x="6462783" y="4848167"/>
            <a:ext cx="28575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962</Words>
  <Application>Microsoft Office PowerPoint</Application>
  <PresentationFormat>Panorámica</PresentationFormat>
  <Paragraphs>150</Paragraphs>
  <Slides>19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Arial</vt:lpstr>
      <vt:lpstr>Book Antiqua</vt:lpstr>
      <vt:lpstr>Calibri</vt:lpstr>
      <vt:lpstr>Calibri Light</vt:lpstr>
      <vt:lpstr>Tema de Office</vt:lpstr>
      <vt:lpstr>Ecuación</vt:lpstr>
      <vt:lpstr>ECONOMÍA Clase 9: La Demanda y la Oferta Parte 5</vt:lpstr>
      <vt:lpstr> Agenda</vt:lpstr>
      <vt:lpstr>Presentación de PowerPoint</vt:lpstr>
      <vt:lpstr>Eficiencia de los Mercados</vt:lpstr>
      <vt:lpstr>Eficiencia de los Mercados</vt:lpstr>
      <vt:lpstr>Eficiencia de los Mercados</vt:lpstr>
      <vt:lpstr>Eficiencia de los Mercados</vt:lpstr>
      <vt:lpstr>Eficiencia de los Mercados</vt:lpstr>
      <vt:lpstr>Eficiencia de los Mercados</vt:lpstr>
      <vt:lpstr>Eficiencia de los Mercados</vt:lpstr>
      <vt:lpstr>Eficiencia de los Mercados</vt:lpstr>
      <vt:lpstr>Eficiencia de los Mercados</vt:lpstr>
      <vt:lpstr>Eficiencia de los Mercados</vt:lpstr>
      <vt:lpstr>Eficiencia de los Mercados</vt:lpstr>
      <vt:lpstr>Eficiencia de los Mercados</vt:lpstr>
      <vt:lpstr>Eficiencia de los Mercados</vt:lpstr>
      <vt:lpstr>Eficiencia de los Mercados</vt:lpstr>
      <vt:lpstr>Eficiencia de los Mercados</vt:lpstr>
      <vt:lpstr>Eficiencia de los Mercados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ECONOMÍA Clase 9: La Demanda y la Oferta Parte 5</dc:title>
  <dc:creator>Christian Belmar Belmar Castro</dc:creator>
  <cp:lastModifiedBy>Matias Eduardo Philipp Fontecilla</cp:lastModifiedBy>
  <cp:revision>8</cp:revision>
  <dcterms:created xsi:type="dcterms:W3CDTF">2020-10-19T23:35:16Z</dcterms:created>
  <dcterms:modified xsi:type="dcterms:W3CDTF">2021-08-02T10:57:48Z</dcterms:modified>
</cp:coreProperties>
</file>