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825" r:id="rId2"/>
    <p:sldId id="615" r:id="rId3"/>
    <p:sldId id="616" r:id="rId4"/>
    <p:sldId id="617" r:id="rId5"/>
    <p:sldId id="620" r:id="rId6"/>
    <p:sldId id="621" r:id="rId7"/>
    <p:sldId id="622" r:id="rId8"/>
    <p:sldId id="624" r:id="rId9"/>
    <p:sldId id="626" r:id="rId10"/>
    <p:sldId id="627" r:id="rId11"/>
    <p:sldId id="628" r:id="rId12"/>
    <p:sldId id="629" r:id="rId13"/>
    <p:sldId id="630" r:id="rId14"/>
    <p:sldId id="631" r:id="rId15"/>
    <p:sldId id="768" r:id="rId16"/>
    <p:sldId id="770" r:id="rId17"/>
    <p:sldId id="773" r:id="rId18"/>
    <p:sldId id="774" r:id="rId19"/>
    <p:sldId id="775" r:id="rId20"/>
    <p:sldId id="776" r:id="rId21"/>
    <p:sldId id="777" r:id="rId22"/>
    <p:sldId id="778" r:id="rId23"/>
    <p:sldId id="779" r:id="rId24"/>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E39"/>
    <a:srgbClr val="007434"/>
    <a:srgbClr val="0033CC"/>
    <a:srgbClr val="002392"/>
    <a:srgbClr val="EE0000"/>
    <a:srgbClr val="DE0000"/>
    <a:srgbClr val="D20000"/>
    <a:srgbClr val="C40000"/>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94660"/>
  </p:normalViewPr>
  <p:slideViewPr>
    <p:cSldViewPr>
      <p:cViewPr varScale="1">
        <p:scale>
          <a:sx n="62" d="100"/>
          <a:sy n="62" d="100"/>
        </p:scale>
        <p:origin x="1416"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12" Type="http://schemas.openxmlformats.org/officeDocument/2006/relationships/image" Target="../media/image14.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11" Type="http://schemas.openxmlformats.org/officeDocument/2006/relationships/image" Target="../media/image13.wmf"/><Relationship Id="rId5" Type="http://schemas.openxmlformats.org/officeDocument/2006/relationships/image" Target="../media/image7.wmf"/><Relationship Id="rId10" Type="http://schemas.openxmlformats.org/officeDocument/2006/relationships/image" Target="../media/image12.wmf"/><Relationship Id="rId4" Type="http://schemas.openxmlformats.org/officeDocument/2006/relationships/image" Target="../media/image6.wmf"/><Relationship Id="rId9"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image" Target="../media/image27.wmf"/><Relationship Id="rId3" Type="http://schemas.openxmlformats.org/officeDocument/2006/relationships/image" Target="../media/image17.wmf"/><Relationship Id="rId7" Type="http://schemas.openxmlformats.org/officeDocument/2006/relationships/image" Target="../media/image21.wmf"/><Relationship Id="rId12" Type="http://schemas.openxmlformats.org/officeDocument/2006/relationships/image" Target="../media/image26.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11" Type="http://schemas.openxmlformats.org/officeDocument/2006/relationships/image" Target="../media/image25.wmf"/><Relationship Id="rId5" Type="http://schemas.openxmlformats.org/officeDocument/2006/relationships/image" Target="../media/image19.wmf"/><Relationship Id="rId10" Type="http://schemas.openxmlformats.org/officeDocument/2006/relationships/image" Target="../media/image24.wmf"/><Relationship Id="rId4" Type="http://schemas.openxmlformats.org/officeDocument/2006/relationships/image" Target="../media/image18.wmf"/><Relationship Id="rId9"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24.wmf"/><Relationship Id="rId7" Type="http://schemas.openxmlformats.org/officeDocument/2006/relationships/image" Target="../media/image21.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9.wmf"/><Relationship Id="rId5"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image" Target="../media/image27.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4.wmf"/><Relationship Id="rId7" Type="http://schemas.openxmlformats.org/officeDocument/2006/relationships/image" Target="../media/image21.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31.wmf"/><Relationship Id="rId11" Type="http://schemas.openxmlformats.org/officeDocument/2006/relationships/image" Target="../media/image34.wmf"/><Relationship Id="rId5" Type="http://schemas.openxmlformats.org/officeDocument/2006/relationships/image" Target="../media/image28.wmf"/><Relationship Id="rId10" Type="http://schemas.openxmlformats.org/officeDocument/2006/relationships/image" Target="../media/image33.wmf"/><Relationship Id="rId4" Type="http://schemas.openxmlformats.org/officeDocument/2006/relationships/image" Target="../media/image25.wmf"/><Relationship Id="rId9"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12.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29.wmf"/><Relationship Id="rId11" Type="http://schemas.openxmlformats.org/officeDocument/2006/relationships/image" Target="../media/image34.wmf"/><Relationship Id="rId5" Type="http://schemas.openxmlformats.org/officeDocument/2006/relationships/image" Target="../media/image26.wmf"/><Relationship Id="rId10" Type="http://schemas.openxmlformats.org/officeDocument/2006/relationships/image" Target="../media/image33.wmf"/><Relationship Id="rId4" Type="http://schemas.openxmlformats.org/officeDocument/2006/relationships/image" Target="../media/image13.wmf"/><Relationship Id="rId9"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4.wmf"/><Relationship Id="rId7" Type="http://schemas.openxmlformats.org/officeDocument/2006/relationships/image" Target="../media/image21.wmf"/><Relationship Id="rId12" Type="http://schemas.openxmlformats.org/officeDocument/2006/relationships/image" Target="../media/image3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31.wmf"/><Relationship Id="rId11" Type="http://schemas.openxmlformats.org/officeDocument/2006/relationships/image" Target="../media/image36.wmf"/><Relationship Id="rId5" Type="http://schemas.openxmlformats.org/officeDocument/2006/relationships/image" Target="../media/image28.wmf"/><Relationship Id="rId10" Type="http://schemas.openxmlformats.org/officeDocument/2006/relationships/image" Target="../media/image35.wmf"/><Relationship Id="rId4" Type="http://schemas.openxmlformats.org/officeDocument/2006/relationships/image" Target="../media/image25.wmf"/><Relationship Id="rId9"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4.wmf"/><Relationship Id="rId7" Type="http://schemas.openxmlformats.org/officeDocument/2006/relationships/image" Target="../media/image21.wmf"/><Relationship Id="rId12" Type="http://schemas.openxmlformats.org/officeDocument/2006/relationships/image" Target="../media/image38.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31.wmf"/><Relationship Id="rId11" Type="http://schemas.openxmlformats.org/officeDocument/2006/relationships/image" Target="../media/image36.wmf"/><Relationship Id="rId5" Type="http://schemas.openxmlformats.org/officeDocument/2006/relationships/image" Target="../media/image28.wmf"/><Relationship Id="rId10" Type="http://schemas.openxmlformats.org/officeDocument/2006/relationships/image" Target="../media/image35.wmf"/><Relationship Id="rId4" Type="http://schemas.openxmlformats.org/officeDocument/2006/relationships/image" Target="../media/image25.wmf"/><Relationship Id="rId9"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image" Target="../media/image39.wmf"/><Relationship Id="rId3" Type="http://schemas.openxmlformats.org/officeDocument/2006/relationships/image" Target="../media/image24.wmf"/><Relationship Id="rId7" Type="http://schemas.openxmlformats.org/officeDocument/2006/relationships/image" Target="../media/image21.wmf"/><Relationship Id="rId12" Type="http://schemas.openxmlformats.org/officeDocument/2006/relationships/image" Target="../media/image38.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31.wmf"/><Relationship Id="rId11" Type="http://schemas.openxmlformats.org/officeDocument/2006/relationships/image" Target="../media/image36.wmf"/><Relationship Id="rId5" Type="http://schemas.openxmlformats.org/officeDocument/2006/relationships/image" Target="../media/image28.wmf"/><Relationship Id="rId10" Type="http://schemas.openxmlformats.org/officeDocument/2006/relationships/image" Target="../media/image35.wmf"/><Relationship Id="rId4" Type="http://schemas.openxmlformats.org/officeDocument/2006/relationships/image" Target="../media/image25.wmf"/><Relationship Id="rId9"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image" Target="../media/image40.wmf"/><Relationship Id="rId3" Type="http://schemas.openxmlformats.org/officeDocument/2006/relationships/image" Target="../media/image24.wmf"/><Relationship Id="rId7" Type="http://schemas.openxmlformats.org/officeDocument/2006/relationships/image" Target="../media/image21.wmf"/><Relationship Id="rId12" Type="http://schemas.openxmlformats.org/officeDocument/2006/relationships/image" Target="../media/image38.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31.wmf"/><Relationship Id="rId11" Type="http://schemas.openxmlformats.org/officeDocument/2006/relationships/image" Target="../media/image36.wmf"/><Relationship Id="rId5" Type="http://schemas.openxmlformats.org/officeDocument/2006/relationships/image" Target="../media/image28.wmf"/><Relationship Id="rId10" Type="http://schemas.openxmlformats.org/officeDocument/2006/relationships/image" Target="../media/image35.wmf"/><Relationship Id="rId4" Type="http://schemas.openxmlformats.org/officeDocument/2006/relationships/image" Target="../media/image25.wmf"/><Relationship Id="rId9"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66A7AD-A03D-4316-8D35-918F3AF1E310}" type="datetimeFigureOut">
              <a:rPr lang="es-CL" smtClean="0"/>
              <a:pPr/>
              <a:t>11-10-2021</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732BEE-C03F-4654-B050-88160DEC5FE4}" type="slidenum">
              <a:rPr lang="es-CL" smtClean="0"/>
              <a:pPr/>
              <a:t>‹Nº›</a:t>
            </a:fld>
            <a:endParaRPr lang="es-CL"/>
          </a:p>
        </p:txBody>
      </p:sp>
    </p:spTree>
    <p:extLst>
      <p:ext uri="{BB962C8B-B14F-4D97-AF65-F5344CB8AC3E}">
        <p14:creationId xmlns:p14="http://schemas.microsoft.com/office/powerpoint/2010/main" val="2102992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27621FAC-9B4F-4F6B-8FEA-5A38ACE8DD7E}"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00B77966-B88A-44F2-8E27-062A03FB6478}"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A495F991-AF0B-4C6F-A9E4-4E03C6F53D40}"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a:t>Haga clic para modificar el estilo de título del patrón</a:t>
            </a:r>
            <a:endParaRPr lang="es-CL"/>
          </a:p>
        </p:txBody>
      </p:sp>
      <p:sp>
        <p:nvSpPr>
          <p:cNvPr id="3" name="2 Marcador de texto"/>
          <p:cNvSpPr>
            <a:spLocks noGrp="1"/>
          </p:cNvSpPr>
          <p:nvPr>
            <p:ph type="body" sz="half" idx="1"/>
          </p:nvPr>
        </p:nvSpPr>
        <p:spPr>
          <a:xfrm>
            <a:off x="457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3 Marcador de fecha"/>
          <p:cNvSpPr>
            <a:spLocks noGrp="1"/>
          </p:cNvSpPr>
          <p:nvPr>
            <p:ph type="dt" sz="half" idx="10"/>
          </p:nvPr>
        </p:nvSpPr>
        <p:spPr/>
        <p:txBody>
          <a:bodyPr/>
          <a:lstStyle>
            <a:lvl1pPr>
              <a:defRPr/>
            </a:lvl1pPr>
          </a:lstStyle>
          <a:p>
            <a:pPr>
              <a:defRPr/>
            </a:pPr>
            <a:fld id="{ABC8C374-2FD1-4283-8DFF-048988B7FE55}" type="datetime1">
              <a:rPr lang="es-CL"/>
              <a:pPr>
                <a:defRPr/>
              </a:pPr>
              <a:t>11-10-2021</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9587D07C-91FA-4A51-ABD2-0FA92A5D065B}" type="slidenum">
              <a:rPr lang="es-CL"/>
              <a:pPr>
                <a:defRPr/>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B606309E-B73B-4695-8529-5988297D9DD9}"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98F0DB3-FC76-4234-80F3-3E6EB34A89B9}"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4E2BA981-BEE4-4389-9329-389BD784C201}"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9A7544DC-04CA-406A-9903-30D8B28B4402}" type="datetime1">
              <a:rPr lang="es-CL" smtClean="0"/>
              <a:pPr/>
              <a:t>11-10-2021</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1A567A21-5285-4F86-98BF-63FECE264099}" type="datetime1">
              <a:rPr lang="es-CL" smtClean="0"/>
              <a:pPr/>
              <a:t>11-10-2021</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FB38C71-DE2D-45CB-B6ED-E35EDC58E59F}" type="datetime1">
              <a:rPr lang="es-CL" smtClean="0"/>
              <a:pPr/>
              <a:t>11-10-2021</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F1AE4DB-DB8B-4101-8841-F0C14AAB23E9}"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35870C2F-4A02-49DC-9ABB-C5BFD1AA0A7B}"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FD5367-E415-4355-995D-041F86FDFB82}" type="datetime1">
              <a:rPr lang="es-CL" smtClean="0"/>
              <a:pPr/>
              <a:t>11-10-2021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AF13BF-99AF-4603-AF85-A71E03691828}"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6.bin"/><Relationship Id="rId18" Type="http://schemas.openxmlformats.org/officeDocument/2006/relationships/image" Target="../media/image10.wmf"/><Relationship Id="rId26" Type="http://schemas.openxmlformats.org/officeDocument/2006/relationships/image" Target="../media/image14.wmf"/><Relationship Id="rId3" Type="http://schemas.openxmlformats.org/officeDocument/2006/relationships/oleObject" Target="../embeddings/oleObject1.bin"/><Relationship Id="rId21" Type="http://schemas.openxmlformats.org/officeDocument/2006/relationships/oleObject" Target="../embeddings/oleObject10.bin"/><Relationship Id="rId7" Type="http://schemas.openxmlformats.org/officeDocument/2006/relationships/oleObject" Target="../embeddings/oleObject3.bin"/><Relationship Id="rId12" Type="http://schemas.openxmlformats.org/officeDocument/2006/relationships/image" Target="../media/image7.wmf"/><Relationship Id="rId17" Type="http://schemas.openxmlformats.org/officeDocument/2006/relationships/oleObject" Target="../embeddings/oleObject8.bin"/><Relationship Id="rId25" Type="http://schemas.openxmlformats.org/officeDocument/2006/relationships/oleObject" Target="../embeddings/oleObject12.bin"/><Relationship Id="rId2" Type="http://schemas.openxmlformats.org/officeDocument/2006/relationships/slideLayout" Target="../slideLayouts/slideLayout2.xml"/><Relationship Id="rId16" Type="http://schemas.openxmlformats.org/officeDocument/2006/relationships/image" Target="../media/image9.wmf"/><Relationship Id="rId20" Type="http://schemas.openxmlformats.org/officeDocument/2006/relationships/image" Target="../media/image11.wmf"/><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oleObject" Target="../embeddings/oleObject5.bin"/><Relationship Id="rId24" Type="http://schemas.openxmlformats.org/officeDocument/2006/relationships/image" Target="../media/image13.wmf"/><Relationship Id="rId5" Type="http://schemas.openxmlformats.org/officeDocument/2006/relationships/oleObject" Target="../embeddings/oleObject2.bin"/><Relationship Id="rId15" Type="http://schemas.openxmlformats.org/officeDocument/2006/relationships/oleObject" Target="../embeddings/oleObject7.bin"/><Relationship Id="rId23" Type="http://schemas.openxmlformats.org/officeDocument/2006/relationships/oleObject" Target="../embeddings/oleObject11.bin"/><Relationship Id="rId10" Type="http://schemas.openxmlformats.org/officeDocument/2006/relationships/image" Target="../media/image6.wmf"/><Relationship Id="rId19" Type="http://schemas.openxmlformats.org/officeDocument/2006/relationships/oleObject" Target="../embeddings/oleObject9.bin"/><Relationship Id="rId4" Type="http://schemas.openxmlformats.org/officeDocument/2006/relationships/image" Target="../media/image3.wmf"/><Relationship Id="rId9" Type="http://schemas.openxmlformats.org/officeDocument/2006/relationships/oleObject" Target="../embeddings/oleObject4.bin"/><Relationship Id="rId14" Type="http://schemas.openxmlformats.org/officeDocument/2006/relationships/image" Target="../media/image8.wmf"/><Relationship Id="rId22" Type="http://schemas.openxmlformats.org/officeDocument/2006/relationships/image" Target="../media/image12.wmf"/></Relationships>
</file>

<file path=ppt/slides/_rels/slide16.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oleObject" Target="../embeddings/oleObject18.bin"/><Relationship Id="rId18" Type="http://schemas.openxmlformats.org/officeDocument/2006/relationships/image" Target="../media/image22.wmf"/><Relationship Id="rId26" Type="http://schemas.openxmlformats.org/officeDocument/2006/relationships/image" Target="../media/image26.wmf"/><Relationship Id="rId3" Type="http://schemas.openxmlformats.org/officeDocument/2006/relationships/oleObject" Target="../embeddings/oleObject13.bin"/><Relationship Id="rId21" Type="http://schemas.openxmlformats.org/officeDocument/2006/relationships/oleObject" Target="../embeddings/oleObject22.bin"/><Relationship Id="rId7" Type="http://schemas.openxmlformats.org/officeDocument/2006/relationships/oleObject" Target="../embeddings/oleObject15.bin"/><Relationship Id="rId12" Type="http://schemas.openxmlformats.org/officeDocument/2006/relationships/image" Target="../media/image19.wmf"/><Relationship Id="rId17" Type="http://schemas.openxmlformats.org/officeDocument/2006/relationships/oleObject" Target="../embeddings/oleObject20.bin"/><Relationship Id="rId25" Type="http://schemas.openxmlformats.org/officeDocument/2006/relationships/oleObject" Target="../embeddings/oleObject24.bin"/><Relationship Id="rId2" Type="http://schemas.openxmlformats.org/officeDocument/2006/relationships/slideLayout" Target="../slideLayouts/slideLayout2.xml"/><Relationship Id="rId16" Type="http://schemas.openxmlformats.org/officeDocument/2006/relationships/image" Target="../media/image21.wmf"/><Relationship Id="rId20" Type="http://schemas.openxmlformats.org/officeDocument/2006/relationships/image" Target="../media/image23.wmf"/><Relationship Id="rId1" Type="http://schemas.openxmlformats.org/officeDocument/2006/relationships/vmlDrawing" Target="../drawings/vmlDrawing2.vml"/><Relationship Id="rId6" Type="http://schemas.openxmlformats.org/officeDocument/2006/relationships/image" Target="../media/image16.wmf"/><Relationship Id="rId11" Type="http://schemas.openxmlformats.org/officeDocument/2006/relationships/oleObject" Target="../embeddings/oleObject17.bin"/><Relationship Id="rId24" Type="http://schemas.openxmlformats.org/officeDocument/2006/relationships/image" Target="../media/image25.wmf"/><Relationship Id="rId5" Type="http://schemas.openxmlformats.org/officeDocument/2006/relationships/oleObject" Target="../embeddings/oleObject14.bin"/><Relationship Id="rId15" Type="http://schemas.openxmlformats.org/officeDocument/2006/relationships/oleObject" Target="../embeddings/oleObject19.bin"/><Relationship Id="rId23" Type="http://schemas.openxmlformats.org/officeDocument/2006/relationships/oleObject" Target="../embeddings/oleObject23.bin"/><Relationship Id="rId28" Type="http://schemas.openxmlformats.org/officeDocument/2006/relationships/image" Target="../media/image27.wmf"/><Relationship Id="rId10" Type="http://schemas.openxmlformats.org/officeDocument/2006/relationships/image" Target="../media/image18.wmf"/><Relationship Id="rId19" Type="http://schemas.openxmlformats.org/officeDocument/2006/relationships/oleObject" Target="../embeddings/oleObject21.bin"/><Relationship Id="rId4" Type="http://schemas.openxmlformats.org/officeDocument/2006/relationships/image" Target="../media/image15.wmf"/><Relationship Id="rId9" Type="http://schemas.openxmlformats.org/officeDocument/2006/relationships/oleObject" Target="../embeddings/oleObject16.bin"/><Relationship Id="rId14" Type="http://schemas.openxmlformats.org/officeDocument/2006/relationships/image" Target="../media/image20.wmf"/><Relationship Id="rId22" Type="http://schemas.openxmlformats.org/officeDocument/2006/relationships/image" Target="../media/image24.wmf"/><Relationship Id="rId27" Type="http://schemas.openxmlformats.org/officeDocument/2006/relationships/oleObject" Target="../embeddings/oleObject25.bin"/></Relationships>
</file>

<file path=ppt/slides/_rels/slide17.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31.bin"/><Relationship Id="rId18" Type="http://schemas.openxmlformats.org/officeDocument/2006/relationships/image" Target="../media/image30.wmf"/><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28.wmf"/><Relationship Id="rId17" Type="http://schemas.openxmlformats.org/officeDocument/2006/relationships/oleObject" Target="../embeddings/oleObject33.bin"/><Relationship Id="rId2" Type="http://schemas.openxmlformats.org/officeDocument/2006/relationships/slideLayout" Target="../slideLayouts/slideLayout2.xml"/><Relationship Id="rId16" Type="http://schemas.openxmlformats.org/officeDocument/2006/relationships/image" Target="../media/image21.wmf"/><Relationship Id="rId20" Type="http://schemas.openxmlformats.org/officeDocument/2006/relationships/image" Target="../media/image27.wmf"/><Relationship Id="rId1" Type="http://schemas.openxmlformats.org/officeDocument/2006/relationships/vmlDrawing" Target="../drawings/vmlDrawing3.vml"/><Relationship Id="rId6" Type="http://schemas.openxmlformats.org/officeDocument/2006/relationships/image" Target="../media/image16.wmf"/><Relationship Id="rId11" Type="http://schemas.openxmlformats.org/officeDocument/2006/relationships/oleObject" Target="../embeddings/oleObject30.bin"/><Relationship Id="rId5" Type="http://schemas.openxmlformats.org/officeDocument/2006/relationships/oleObject" Target="../embeddings/oleObject27.bin"/><Relationship Id="rId15" Type="http://schemas.openxmlformats.org/officeDocument/2006/relationships/oleObject" Target="../embeddings/oleObject32.bin"/><Relationship Id="rId10" Type="http://schemas.openxmlformats.org/officeDocument/2006/relationships/image" Target="../media/image25.wmf"/><Relationship Id="rId19" Type="http://schemas.openxmlformats.org/officeDocument/2006/relationships/oleObject" Target="../embeddings/oleObject34.bin"/><Relationship Id="rId4" Type="http://schemas.openxmlformats.org/officeDocument/2006/relationships/image" Target="../media/image15.wmf"/><Relationship Id="rId9" Type="http://schemas.openxmlformats.org/officeDocument/2006/relationships/oleObject" Target="../embeddings/oleObject29.bin"/><Relationship Id="rId14" Type="http://schemas.openxmlformats.org/officeDocument/2006/relationships/image" Target="../media/image29.wmf"/></Relationships>
</file>

<file path=ppt/slides/_rels/slide18.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40.bin"/><Relationship Id="rId18" Type="http://schemas.openxmlformats.org/officeDocument/2006/relationships/image" Target="../media/image32.wmf"/><Relationship Id="rId3" Type="http://schemas.openxmlformats.org/officeDocument/2006/relationships/oleObject" Target="../embeddings/oleObject35.bin"/><Relationship Id="rId21" Type="http://schemas.openxmlformats.org/officeDocument/2006/relationships/oleObject" Target="../embeddings/oleObject44.bin"/><Relationship Id="rId7" Type="http://schemas.openxmlformats.org/officeDocument/2006/relationships/oleObject" Target="../embeddings/oleObject37.bin"/><Relationship Id="rId12" Type="http://schemas.openxmlformats.org/officeDocument/2006/relationships/image" Target="../media/image28.wmf"/><Relationship Id="rId17" Type="http://schemas.openxmlformats.org/officeDocument/2006/relationships/oleObject" Target="../embeddings/oleObject42.bin"/><Relationship Id="rId2" Type="http://schemas.openxmlformats.org/officeDocument/2006/relationships/slideLayout" Target="../slideLayouts/slideLayout2.xml"/><Relationship Id="rId16" Type="http://schemas.openxmlformats.org/officeDocument/2006/relationships/image" Target="../media/image21.wmf"/><Relationship Id="rId20" Type="http://schemas.openxmlformats.org/officeDocument/2006/relationships/image" Target="../media/image27.wmf"/><Relationship Id="rId1" Type="http://schemas.openxmlformats.org/officeDocument/2006/relationships/vmlDrawing" Target="../drawings/vmlDrawing4.vml"/><Relationship Id="rId6" Type="http://schemas.openxmlformats.org/officeDocument/2006/relationships/image" Target="../media/image16.wmf"/><Relationship Id="rId11" Type="http://schemas.openxmlformats.org/officeDocument/2006/relationships/oleObject" Target="../embeddings/oleObject39.bin"/><Relationship Id="rId24" Type="http://schemas.openxmlformats.org/officeDocument/2006/relationships/image" Target="../media/image34.wmf"/><Relationship Id="rId5" Type="http://schemas.openxmlformats.org/officeDocument/2006/relationships/oleObject" Target="../embeddings/oleObject36.bin"/><Relationship Id="rId15" Type="http://schemas.openxmlformats.org/officeDocument/2006/relationships/oleObject" Target="../embeddings/oleObject41.bin"/><Relationship Id="rId23" Type="http://schemas.openxmlformats.org/officeDocument/2006/relationships/oleObject" Target="../embeddings/oleObject45.bin"/><Relationship Id="rId10" Type="http://schemas.openxmlformats.org/officeDocument/2006/relationships/image" Target="../media/image25.wmf"/><Relationship Id="rId19" Type="http://schemas.openxmlformats.org/officeDocument/2006/relationships/oleObject" Target="../embeddings/oleObject43.bin"/><Relationship Id="rId4" Type="http://schemas.openxmlformats.org/officeDocument/2006/relationships/image" Target="../media/image15.wmf"/><Relationship Id="rId9" Type="http://schemas.openxmlformats.org/officeDocument/2006/relationships/oleObject" Target="../embeddings/oleObject38.bin"/><Relationship Id="rId14" Type="http://schemas.openxmlformats.org/officeDocument/2006/relationships/image" Target="../media/image31.wmf"/><Relationship Id="rId22" Type="http://schemas.openxmlformats.org/officeDocument/2006/relationships/image" Target="../media/image33.wmf"/></Relationships>
</file>

<file path=ppt/slides/_rels/slide19.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51.bin"/><Relationship Id="rId18" Type="http://schemas.openxmlformats.org/officeDocument/2006/relationships/image" Target="../media/image30.wmf"/><Relationship Id="rId3" Type="http://schemas.openxmlformats.org/officeDocument/2006/relationships/oleObject" Target="../embeddings/oleObject46.bin"/><Relationship Id="rId21" Type="http://schemas.openxmlformats.org/officeDocument/2006/relationships/oleObject" Target="../embeddings/oleObject55.bin"/><Relationship Id="rId7" Type="http://schemas.openxmlformats.org/officeDocument/2006/relationships/oleObject" Target="../embeddings/oleObject48.bin"/><Relationship Id="rId12" Type="http://schemas.openxmlformats.org/officeDocument/2006/relationships/image" Target="../media/image26.wmf"/><Relationship Id="rId17" Type="http://schemas.openxmlformats.org/officeDocument/2006/relationships/oleObject" Target="../embeddings/oleObject53.bin"/><Relationship Id="rId2" Type="http://schemas.openxmlformats.org/officeDocument/2006/relationships/slideLayout" Target="../slideLayouts/slideLayout2.xml"/><Relationship Id="rId16" Type="http://schemas.openxmlformats.org/officeDocument/2006/relationships/image" Target="../media/image9.wmf"/><Relationship Id="rId20" Type="http://schemas.openxmlformats.org/officeDocument/2006/relationships/image" Target="../media/image14.wmf"/><Relationship Id="rId1" Type="http://schemas.openxmlformats.org/officeDocument/2006/relationships/vmlDrawing" Target="../drawings/vmlDrawing5.vml"/><Relationship Id="rId6" Type="http://schemas.openxmlformats.org/officeDocument/2006/relationships/image" Target="../media/image4.wmf"/><Relationship Id="rId11" Type="http://schemas.openxmlformats.org/officeDocument/2006/relationships/oleObject" Target="../embeddings/oleObject50.bin"/><Relationship Id="rId24" Type="http://schemas.openxmlformats.org/officeDocument/2006/relationships/image" Target="../media/image34.wmf"/><Relationship Id="rId5" Type="http://schemas.openxmlformats.org/officeDocument/2006/relationships/oleObject" Target="../embeddings/oleObject47.bin"/><Relationship Id="rId15" Type="http://schemas.openxmlformats.org/officeDocument/2006/relationships/oleObject" Target="../embeddings/oleObject52.bin"/><Relationship Id="rId23" Type="http://schemas.openxmlformats.org/officeDocument/2006/relationships/oleObject" Target="../embeddings/oleObject56.bin"/><Relationship Id="rId10" Type="http://schemas.openxmlformats.org/officeDocument/2006/relationships/image" Target="../media/image13.wmf"/><Relationship Id="rId19" Type="http://schemas.openxmlformats.org/officeDocument/2006/relationships/oleObject" Target="../embeddings/oleObject54.bin"/><Relationship Id="rId4" Type="http://schemas.openxmlformats.org/officeDocument/2006/relationships/image" Target="../media/image3.wmf"/><Relationship Id="rId9" Type="http://schemas.openxmlformats.org/officeDocument/2006/relationships/oleObject" Target="../embeddings/oleObject49.bin"/><Relationship Id="rId14" Type="http://schemas.openxmlformats.org/officeDocument/2006/relationships/image" Target="../media/image29.wmf"/><Relationship Id="rId22" Type="http://schemas.openxmlformats.org/officeDocument/2006/relationships/image" Target="../media/image33.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62.bin"/><Relationship Id="rId18" Type="http://schemas.openxmlformats.org/officeDocument/2006/relationships/image" Target="../media/image32.wmf"/><Relationship Id="rId26" Type="http://schemas.openxmlformats.org/officeDocument/2006/relationships/image" Target="../media/image37.wmf"/><Relationship Id="rId3" Type="http://schemas.openxmlformats.org/officeDocument/2006/relationships/oleObject" Target="../embeddings/oleObject57.bin"/><Relationship Id="rId21" Type="http://schemas.openxmlformats.org/officeDocument/2006/relationships/oleObject" Target="../embeddings/oleObject66.bin"/><Relationship Id="rId7" Type="http://schemas.openxmlformats.org/officeDocument/2006/relationships/oleObject" Target="../embeddings/oleObject59.bin"/><Relationship Id="rId12" Type="http://schemas.openxmlformats.org/officeDocument/2006/relationships/image" Target="../media/image28.wmf"/><Relationship Id="rId17" Type="http://schemas.openxmlformats.org/officeDocument/2006/relationships/oleObject" Target="../embeddings/oleObject64.bin"/><Relationship Id="rId25" Type="http://schemas.openxmlformats.org/officeDocument/2006/relationships/oleObject" Target="../embeddings/oleObject68.bin"/><Relationship Id="rId2" Type="http://schemas.openxmlformats.org/officeDocument/2006/relationships/slideLayout" Target="../slideLayouts/slideLayout2.xml"/><Relationship Id="rId16" Type="http://schemas.openxmlformats.org/officeDocument/2006/relationships/image" Target="../media/image21.wmf"/><Relationship Id="rId20" Type="http://schemas.openxmlformats.org/officeDocument/2006/relationships/image" Target="../media/image27.wmf"/><Relationship Id="rId1" Type="http://schemas.openxmlformats.org/officeDocument/2006/relationships/vmlDrawing" Target="../drawings/vmlDrawing6.vml"/><Relationship Id="rId6" Type="http://schemas.openxmlformats.org/officeDocument/2006/relationships/image" Target="../media/image16.wmf"/><Relationship Id="rId11" Type="http://schemas.openxmlformats.org/officeDocument/2006/relationships/oleObject" Target="../embeddings/oleObject61.bin"/><Relationship Id="rId24" Type="http://schemas.openxmlformats.org/officeDocument/2006/relationships/image" Target="../media/image36.wmf"/><Relationship Id="rId5" Type="http://schemas.openxmlformats.org/officeDocument/2006/relationships/oleObject" Target="../embeddings/oleObject58.bin"/><Relationship Id="rId15" Type="http://schemas.openxmlformats.org/officeDocument/2006/relationships/oleObject" Target="../embeddings/oleObject63.bin"/><Relationship Id="rId23" Type="http://schemas.openxmlformats.org/officeDocument/2006/relationships/oleObject" Target="../embeddings/oleObject67.bin"/><Relationship Id="rId10" Type="http://schemas.openxmlformats.org/officeDocument/2006/relationships/image" Target="../media/image25.wmf"/><Relationship Id="rId19" Type="http://schemas.openxmlformats.org/officeDocument/2006/relationships/oleObject" Target="../embeddings/oleObject65.bin"/><Relationship Id="rId4" Type="http://schemas.openxmlformats.org/officeDocument/2006/relationships/image" Target="../media/image15.wmf"/><Relationship Id="rId9" Type="http://schemas.openxmlformats.org/officeDocument/2006/relationships/oleObject" Target="../embeddings/oleObject60.bin"/><Relationship Id="rId14" Type="http://schemas.openxmlformats.org/officeDocument/2006/relationships/image" Target="../media/image31.wmf"/><Relationship Id="rId22" Type="http://schemas.openxmlformats.org/officeDocument/2006/relationships/image" Target="../media/image35.wmf"/></Relationships>
</file>

<file path=ppt/slides/_rels/slide21.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74.bin"/><Relationship Id="rId18" Type="http://schemas.openxmlformats.org/officeDocument/2006/relationships/image" Target="../media/image32.wmf"/><Relationship Id="rId26" Type="http://schemas.openxmlformats.org/officeDocument/2006/relationships/image" Target="../media/image38.wmf"/><Relationship Id="rId3" Type="http://schemas.openxmlformats.org/officeDocument/2006/relationships/oleObject" Target="../embeddings/oleObject69.bin"/><Relationship Id="rId21" Type="http://schemas.openxmlformats.org/officeDocument/2006/relationships/oleObject" Target="../embeddings/oleObject78.bin"/><Relationship Id="rId7" Type="http://schemas.openxmlformats.org/officeDocument/2006/relationships/oleObject" Target="../embeddings/oleObject71.bin"/><Relationship Id="rId12" Type="http://schemas.openxmlformats.org/officeDocument/2006/relationships/image" Target="../media/image28.wmf"/><Relationship Id="rId17" Type="http://schemas.openxmlformats.org/officeDocument/2006/relationships/oleObject" Target="../embeddings/oleObject76.bin"/><Relationship Id="rId25" Type="http://schemas.openxmlformats.org/officeDocument/2006/relationships/oleObject" Target="../embeddings/oleObject80.bin"/><Relationship Id="rId2" Type="http://schemas.openxmlformats.org/officeDocument/2006/relationships/slideLayout" Target="../slideLayouts/slideLayout2.xml"/><Relationship Id="rId16" Type="http://schemas.openxmlformats.org/officeDocument/2006/relationships/image" Target="../media/image21.wmf"/><Relationship Id="rId20" Type="http://schemas.openxmlformats.org/officeDocument/2006/relationships/image" Target="../media/image27.wmf"/><Relationship Id="rId1" Type="http://schemas.openxmlformats.org/officeDocument/2006/relationships/vmlDrawing" Target="../drawings/vmlDrawing7.vml"/><Relationship Id="rId6" Type="http://schemas.openxmlformats.org/officeDocument/2006/relationships/image" Target="../media/image16.wmf"/><Relationship Id="rId11" Type="http://schemas.openxmlformats.org/officeDocument/2006/relationships/oleObject" Target="../embeddings/oleObject73.bin"/><Relationship Id="rId24" Type="http://schemas.openxmlformats.org/officeDocument/2006/relationships/image" Target="../media/image36.wmf"/><Relationship Id="rId5" Type="http://schemas.openxmlformats.org/officeDocument/2006/relationships/oleObject" Target="../embeddings/oleObject70.bin"/><Relationship Id="rId15" Type="http://schemas.openxmlformats.org/officeDocument/2006/relationships/oleObject" Target="../embeddings/oleObject75.bin"/><Relationship Id="rId23" Type="http://schemas.openxmlformats.org/officeDocument/2006/relationships/oleObject" Target="../embeddings/oleObject79.bin"/><Relationship Id="rId10" Type="http://schemas.openxmlformats.org/officeDocument/2006/relationships/image" Target="../media/image25.wmf"/><Relationship Id="rId19" Type="http://schemas.openxmlformats.org/officeDocument/2006/relationships/oleObject" Target="../embeddings/oleObject77.bin"/><Relationship Id="rId4" Type="http://schemas.openxmlformats.org/officeDocument/2006/relationships/image" Target="../media/image15.wmf"/><Relationship Id="rId9" Type="http://schemas.openxmlformats.org/officeDocument/2006/relationships/oleObject" Target="../embeddings/oleObject72.bin"/><Relationship Id="rId14" Type="http://schemas.openxmlformats.org/officeDocument/2006/relationships/image" Target="../media/image31.wmf"/><Relationship Id="rId22" Type="http://schemas.openxmlformats.org/officeDocument/2006/relationships/image" Target="../media/image35.wmf"/></Relationships>
</file>

<file path=ppt/slides/_rels/slide22.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86.bin"/><Relationship Id="rId18" Type="http://schemas.openxmlformats.org/officeDocument/2006/relationships/image" Target="../media/image32.wmf"/><Relationship Id="rId26" Type="http://schemas.openxmlformats.org/officeDocument/2006/relationships/image" Target="../media/image38.wmf"/><Relationship Id="rId3" Type="http://schemas.openxmlformats.org/officeDocument/2006/relationships/oleObject" Target="../embeddings/oleObject81.bin"/><Relationship Id="rId21" Type="http://schemas.openxmlformats.org/officeDocument/2006/relationships/oleObject" Target="../embeddings/oleObject90.bin"/><Relationship Id="rId7" Type="http://schemas.openxmlformats.org/officeDocument/2006/relationships/oleObject" Target="../embeddings/oleObject83.bin"/><Relationship Id="rId12" Type="http://schemas.openxmlformats.org/officeDocument/2006/relationships/image" Target="../media/image28.wmf"/><Relationship Id="rId17" Type="http://schemas.openxmlformats.org/officeDocument/2006/relationships/oleObject" Target="../embeddings/oleObject88.bin"/><Relationship Id="rId25" Type="http://schemas.openxmlformats.org/officeDocument/2006/relationships/oleObject" Target="../embeddings/oleObject92.bin"/><Relationship Id="rId2" Type="http://schemas.openxmlformats.org/officeDocument/2006/relationships/slideLayout" Target="../slideLayouts/slideLayout2.xml"/><Relationship Id="rId16" Type="http://schemas.openxmlformats.org/officeDocument/2006/relationships/image" Target="../media/image21.wmf"/><Relationship Id="rId20" Type="http://schemas.openxmlformats.org/officeDocument/2006/relationships/image" Target="../media/image27.wmf"/><Relationship Id="rId1" Type="http://schemas.openxmlformats.org/officeDocument/2006/relationships/vmlDrawing" Target="../drawings/vmlDrawing8.vml"/><Relationship Id="rId6" Type="http://schemas.openxmlformats.org/officeDocument/2006/relationships/image" Target="../media/image16.wmf"/><Relationship Id="rId11" Type="http://schemas.openxmlformats.org/officeDocument/2006/relationships/oleObject" Target="../embeddings/oleObject85.bin"/><Relationship Id="rId24" Type="http://schemas.openxmlformats.org/officeDocument/2006/relationships/image" Target="../media/image36.wmf"/><Relationship Id="rId5" Type="http://schemas.openxmlformats.org/officeDocument/2006/relationships/oleObject" Target="../embeddings/oleObject82.bin"/><Relationship Id="rId15" Type="http://schemas.openxmlformats.org/officeDocument/2006/relationships/oleObject" Target="../embeddings/oleObject87.bin"/><Relationship Id="rId23" Type="http://schemas.openxmlformats.org/officeDocument/2006/relationships/oleObject" Target="../embeddings/oleObject91.bin"/><Relationship Id="rId28" Type="http://schemas.openxmlformats.org/officeDocument/2006/relationships/image" Target="../media/image39.wmf"/><Relationship Id="rId10" Type="http://schemas.openxmlformats.org/officeDocument/2006/relationships/image" Target="../media/image25.wmf"/><Relationship Id="rId19" Type="http://schemas.openxmlformats.org/officeDocument/2006/relationships/oleObject" Target="../embeddings/oleObject89.bin"/><Relationship Id="rId4" Type="http://schemas.openxmlformats.org/officeDocument/2006/relationships/image" Target="../media/image15.wmf"/><Relationship Id="rId9" Type="http://schemas.openxmlformats.org/officeDocument/2006/relationships/oleObject" Target="../embeddings/oleObject84.bin"/><Relationship Id="rId14" Type="http://schemas.openxmlformats.org/officeDocument/2006/relationships/image" Target="../media/image31.wmf"/><Relationship Id="rId22" Type="http://schemas.openxmlformats.org/officeDocument/2006/relationships/image" Target="../media/image35.wmf"/><Relationship Id="rId27" Type="http://schemas.openxmlformats.org/officeDocument/2006/relationships/oleObject" Target="../embeddings/oleObject93.bin"/></Relationships>
</file>

<file path=ppt/slides/_rels/slide23.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99.bin"/><Relationship Id="rId18" Type="http://schemas.openxmlformats.org/officeDocument/2006/relationships/image" Target="../media/image32.wmf"/><Relationship Id="rId26" Type="http://schemas.openxmlformats.org/officeDocument/2006/relationships/image" Target="../media/image38.wmf"/><Relationship Id="rId3" Type="http://schemas.openxmlformats.org/officeDocument/2006/relationships/oleObject" Target="../embeddings/oleObject94.bin"/><Relationship Id="rId21" Type="http://schemas.openxmlformats.org/officeDocument/2006/relationships/oleObject" Target="../embeddings/oleObject103.bin"/><Relationship Id="rId7" Type="http://schemas.openxmlformats.org/officeDocument/2006/relationships/oleObject" Target="../embeddings/oleObject96.bin"/><Relationship Id="rId12" Type="http://schemas.openxmlformats.org/officeDocument/2006/relationships/image" Target="../media/image28.wmf"/><Relationship Id="rId17" Type="http://schemas.openxmlformats.org/officeDocument/2006/relationships/oleObject" Target="../embeddings/oleObject101.bin"/><Relationship Id="rId25" Type="http://schemas.openxmlformats.org/officeDocument/2006/relationships/oleObject" Target="../embeddings/oleObject105.bin"/><Relationship Id="rId2" Type="http://schemas.openxmlformats.org/officeDocument/2006/relationships/slideLayout" Target="../slideLayouts/slideLayout2.xml"/><Relationship Id="rId16" Type="http://schemas.openxmlformats.org/officeDocument/2006/relationships/image" Target="../media/image21.wmf"/><Relationship Id="rId20" Type="http://schemas.openxmlformats.org/officeDocument/2006/relationships/image" Target="../media/image27.wmf"/><Relationship Id="rId1" Type="http://schemas.openxmlformats.org/officeDocument/2006/relationships/vmlDrawing" Target="../drawings/vmlDrawing9.vml"/><Relationship Id="rId6" Type="http://schemas.openxmlformats.org/officeDocument/2006/relationships/image" Target="../media/image16.wmf"/><Relationship Id="rId11" Type="http://schemas.openxmlformats.org/officeDocument/2006/relationships/oleObject" Target="../embeddings/oleObject98.bin"/><Relationship Id="rId24" Type="http://schemas.openxmlformats.org/officeDocument/2006/relationships/image" Target="../media/image36.wmf"/><Relationship Id="rId5" Type="http://schemas.openxmlformats.org/officeDocument/2006/relationships/oleObject" Target="../embeddings/oleObject95.bin"/><Relationship Id="rId15" Type="http://schemas.openxmlformats.org/officeDocument/2006/relationships/oleObject" Target="../embeddings/oleObject100.bin"/><Relationship Id="rId23" Type="http://schemas.openxmlformats.org/officeDocument/2006/relationships/oleObject" Target="../embeddings/oleObject104.bin"/><Relationship Id="rId28" Type="http://schemas.openxmlformats.org/officeDocument/2006/relationships/image" Target="../media/image40.wmf"/><Relationship Id="rId10" Type="http://schemas.openxmlformats.org/officeDocument/2006/relationships/image" Target="../media/image25.wmf"/><Relationship Id="rId19" Type="http://schemas.openxmlformats.org/officeDocument/2006/relationships/oleObject" Target="../embeddings/oleObject102.bin"/><Relationship Id="rId4" Type="http://schemas.openxmlformats.org/officeDocument/2006/relationships/image" Target="../media/image15.wmf"/><Relationship Id="rId9" Type="http://schemas.openxmlformats.org/officeDocument/2006/relationships/oleObject" Target="../embeddings/oleObject97.bin"/><Relationship Id="rId14" Type="http://schemas.openxmlformats.org/officeDocument/2006/relationships/image" Target="../media/image31.wmf"/><Relationship Id="rId22" Type="http://schemas.openxmlformats.org/officeDocument/2006/relationships/image" Target="../media/image35.wmf"/><Relationship Id="rId27" Type="http://schemas.openxmlformats.org/officeDocument/2006/relationships/oleObject" Target="../embeddings/oleObject106.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6" y="2319015"/>
            <a:ext cx="9144456" cy="1470025"/>
          </a:xfrm>
        </p:spPr>
        <p:txBody>
          <a:bodyPr>
            <a:normAutofit/>
          </a:bodyPr>
          <a:lstStyle/>
          <a:p>
            <a:r>
              <a:rPr lang="es-CL" sz="3800" b="1" dirty="0"/>
              <a:t>ECONOMÍA</a:t>
            </a:r>
            <a:r>
              <a:rPr lang="es-CL" sz="3800" dirty="0"/>
              <a:t>: Módulo de Macroeconomía</a:t>
            </a:r>
            <a:endParaRPr lang="es-CL" sz="3800" i="1" dirty="0"/>
          </a:p>
        </p:txBody>
      </p:sp>
      <p:pic>
        <p:nvPicPr>
          <p:cNvPr id="10" name="9 Imagen" descr="uchile.jpg"/>
          <p:cNvPicPr>
            <a:picLocks noChangeAspect="1"/>
          </p:cNvPicPr>
          <p:nvPr/>
        </p:nvPicPr>
        <p:blipFill>
          <a:blip r:embed="rId2" cstate="print"/>
          <a:stretch>
            <a:fillRect/>
          </a:stretch>
        </p:blipFill>
        <p:spPr>
          <a:xfrm>
            <a:off x="3214678" y="234381"/>
            <a:ext cx="2689972" cy="1714488"/>
          </a:xfrm>
          <a:prstGeom prst="rect">
            <a:avLst/>
          </a:prstGeom>
        </p:spPr>
      </p:pic>
      <p:sp>
        <p:nvSpPr>
          <p:cNvPr id="7" name="2 Subtítulo"/>
          <p:cNvSpPr>
            <a:spLocks noGrp="1"/>
          </p:cNvSpPr>
          <p:nvPr>
            <p:ph type="subTitle" idx="1"/>
          </p:nvPr>
        </p:nvSpPr>
        <p:spPr>
          <a:xfrm>
            <a:off x="1259177" y="5013176"/>
            <a:ext cx="6625192" cy="977612"/>
          </a:xfrm>
        </p:spPr>
        <p:txBody>
          <a:bodyPr>
            <a:noAutofit/>
          </a:bodyPr>
          <a:lstStyle/>
          <a:p>
            <a:r>
              <a:rPr lang="es-CL" sz="2400" b="1" dirty="0"/>
              <a:t>Profesores</a:t>
            </a:r>
            <a:r>
              <a:rPr lang="es-CL" sz="2400" dirty="0"/>
              <a:t>:</a:t>
            </a:r>
          </a:p>
          <a:p>
            <a:r>
              <a:rPr lang="es-CL" sz="2400" dirty="0"/>
              <a:t>Christian Belmar©, Manuel Aguilar, Natalia Bernal, José Cárdenas, Javier Díaz; Francisco Javier Leiva, Boris Pastén e Ignacio Silva</a:t>
            </a:r>
          </a:p>
        </p:txBody>
      </p:sp>
      <p:sp>
        <p:nvSpPr>
          <p:cNvPr id="8" name="2 Subtítulo"/>
          <p:cNvSpPr txBox="1">
            <a:spLocks/>
          </p:cNvSpPr>
          <p:nvPr/>
        </p:nvSpPr>
        <p:spPr>
          <a:xfrm>
            <a:off x="-456" y="1947654"/>
            <a:ext cx="9144455" cy="694026"/>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L" sz="2200" b="0" i="0" u="none" strike="noStrike" kern="1200" cap="none" spc="0" normalizeH="0" baseline="0" noProof="0" dirty="0">
                <a:ln>
                  <a:noFill/>
                </a:ln>
                <a:effectLst/>
                <a:uLnTx/>
                <a:uFillTx/>
                <a:latin typeface="Book Antiqua" panose="02040602050305030304" pitchFamily="18" charset="0"/>
              </a:rPr>
              <a:t>Programa Académico de Bachillerato</a:t>
            </a:r>
          </a:p>
        </p:txBody>
      </p:sp>
      <p:sp>
        <p:nvSpPr>
          <p:cNvPr id="9" name="1 Título">
            <a:extLst>
              <a:ext uri="{FF2B5EF4-FFF2-40B4-BE49-F238E27FC236}">
                <a16:creationId xmlns:a16="http://schemas.microsoft.com/office/drawing/2014/main" id="{AB316F0A-E6E1-4E45-9E2B-BE96416DC4FA}"/>
              </a:ext>
            </a:extLst>
          </p:cNvPr>
          <p:cNvSpPr txBox="1">
            <a:spLocks/>
          </p:cNvSpPr>
          <p:nvPr/>
        </p:nvSpPr>
        <p:spPr>
          <a:xfrm>
            <a:off x="0" y="3501008"/>
            <a:ext cx="91440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dirty="0"/>
              <a:t>“</a:t>
            </a:r>
            <a:r>
              <a:rPr lang="es-CL" i="1" dirty="0"/>
              <a:t>Políticas y la Dda. Agregada </a:t>
            </a:r>
            <a:r>
              <a:rPr lang="es-CL" dirty="0"/>
              <a:t>(p3)”</a:t>
            </a:r>
            <a:endParaRPr lang="es-CL"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Fiscal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10</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sp>
        <p:nvSpPr>
          <p:cNvPr id="42" name="Freeform 37"/>
          <p:cNvSpPr>
            <a:spLocks/>
          </p:cNvSpPr>
          <p:nvPr/>
        </p:nvSpPr>
        <p:spPr bwMode="auto">
          <a:xfrm>
            <a:off x="2214546" y="3868752"/>
            <a:ext cx="2786082" cy="2132016"/>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51" name="Rectangle 41"/>
          <p:cNvSpPr>
            <a:spLocks noChangeArrowheads="1"/>
          </p:cNvSpPr>
          <p:nvPr/>
        </p:nvSpPr>
        <p:spPr bwMode="auto">
          <a:xfrm>
            <a:off x="1928794" y="3714752"/>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2</a:t>
            </a:r>
            <a:endParaRPr lang="en-US" sz="2400" baseline="-25000" dirty="0">
              <a:latin typeface="Times New Roman" pitchFamily="18" charset="0"/>
            </a:endParaRPr>
          </a:p>
        </p:txBody>
      </p:sp>
      <p:sp>
        <p:nvSpPr>
          <p:cNvPr id="53" name="Rectangle 39"/>
          <p:cNvSpPr>
            <a:spLocks noChangeArrowheads="1"/>
          </p:cNvSpPr>
          <p:nvPr/>
        </p:nvSpPr>
        <p:spPr bwMode="auto">
          <a:xfrm>
            <a:off x="4929190" y="6028904"/>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3</a:t>
            </a:r>
            <a:endParaRPr lang="en-US" sz="2400" baseline="-25000" dirty="0">
              <a:latin typeface="Times New Roman" pitchFamily="18" charset="0"/>
            </a:endParaRPr>
          </a:p>
        </p:txBody>
      </p:sp>
      <p:sp>
        <p:nvSpPr>
          <p:cNvPr id="47" name="46 Rectángulo"/>
          <p:cNvSpPr/>
          <p:nvPr/>
        </p:nvSpPr>
        <p:spPr>
          <a:xfrm>
            <a:off x="3500430" y="1643050"/>
            <a:ext cx="5500726" cy="11430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Es decir, en una economía cerrada, la aplicación de una política monetaria expansiva hace aumentar el PIB (a corto plazo)</a:t>
            </a:r>
          </a:p>
        </p:txBody>
      </p:sp>
      <p:sp>
        <p:nvSpPr>
          <p:cNvPr id="43" name="Oval 38"/>
          <p:cNvSpPr>
            <a:spLocks noChangeArrowheads="1"/>
          </p:cNvSpPr>
          <p:nvPr/>
        </p:nvSpPr>
        <p:spPr bwMode="auto">
          <a:xfrm>
            <a:off x="4943258" y="3815424"/>
            <a:ext cx="109538" cy="109538"/>
          </a:xfrm>
          <a:prstGeom prst="ellipse">
            <a:avLst/>
          </a:prstGeom>
          <a:solidFill>
            <a:srgbClr val="000000"/>
          </a:solidFill>
          <a:ln w="9525">
            <a:noFill/>
            <a:round/>
            <a:headEnd/>
            <a:tailEnd/>
          </a:ln>
        </p:spPr>
        <p:txBody>
          <a:bodyPr/>
          <a:lstStyle/>
          <a:p>
            <a:endParaRPr lang="es-CL"/>
          </a:p>
        </p:txBody>
      </p:sp>
      <p:cxnSp>
        <p:nvCxnSpPr>
          <p:cNvPr id="54" name="53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021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idx="4294967295"/>
          </p:nvPr>
        </p:nvSpPr>
        <p:spPr/>
        <p:txBody>
          <a:bodyPr>
            <a:normAutofit fontScale="90000"/>
          </a:bodyPr>
          <a:lstStyle/>
          <a:p>
            <a:r>
              <a:rPr lang="es-CL" sz="4000" dirty="0"/>
              <a:t>Efectos de la P. Monetaria y Fiscal en la DA</a:t>
            </a:r>
          </a:p>
        </p:txBody>
      </p:sp>
      <p:sp>
        <p:nvSpPr>
          <p:cNvPr id="8195" name="2 Marcador de contenido"/>
          <p:cNvSpPr>
            <a:spLocks noGrp="1"/>
          </p:cNvSpPr>
          <p:nvPr>
            <p:ph idx="4294967295"/>
          </p:nvPr>
        </p:nvSpPr>
        <p:spPr>
          <a:xfrm>
            <a:off x="485775" y="1600200"/>
            <a:ext cx="8229600" cy="4525963"/>
          </a:xfrm>
        </p:spPr>
        <p:txBody>
          <a:bodyPr/>
          <a:lstStyle/>
          <a:p>
            <a:pPr algn="just" eaLnBrk="1" hangingPunct="1"/>
            <a:r>
              <a:rPr lang="es-CL" dirty="0"/>
              <a:t>Vimos que a corto plazo, la aplicación de políticas expansivas (monetarias o fiscal) tienen un efecto de aumentar el PIB en una economía cerrada.</a:t>
            </a:r>
          </a:p>
          <a:p>
            <a:pPr algn="just" eaLnBrk="1" hangingPunct="1"/>
            <a:endParaRPr lang="es-CL" dirty="0"/>
          </a:p>
          <a:p>
            <a:pPr algn="just" eaLnBrk="1" hangingPunct="1"/>
            <a:r>
              <a:rPr lang="es-CL" dirty="0"/>
              <a:t>¿Qué deberíamos esperar a largo plazo?</a:t>
            </a:r>
          </a:p>
        </p:txBody>
      </p:sp>
      <p:sp>
        <p:nvSpPr>
          <p:cNvPr id="10" name="9 Marcador de número de diapositiva"/>
          <p:cNvSpPr>
            <a:spLocks noGrp="1"/>
          </p:cNvSpPr>
          <p:nvPr>
            <p:ph type="sldNum" sz="quarter" idx="12"/>
          </p:nvPr>
        </p:nvSpPr>
        <p:spPr/>
        <p:txBody>
          <a:bodyPr/>
          <a:lstStyle/>
          <a:p>
            <a:pPr>
              <a:defRPr/>
            </a:pPr>
            <a:fld id="{DCA289A2-98E8-4354-9538-7F3DFFE34C64}" type="slidenum">
              <a:rPr lang="es-CL" smtClean="0"/>
              <a:pPr>
                <a:defRPr/>
              </a:pPr>
              <a:t>11</a:t>
            </a:fld>
            <a:endParaRPr lang="es-CL"/>
          </a:p>
        </p:txBody>
      </p:sp>
    </p:spTree>
    <p:extLst>
      <p:ext uri="{BB962C8B-B14F-4D97-AF65-F5344CB8AC3E}">
        <p14:creationId xmlns:p14="http://schemas.microsoft.com/office/powerpoint/2010/main" val="2910282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idx="4294967295"/>
          </p:nvPr>
        </p:nvSpPr>
        <p:spPr/>
        <p:txBody>
          <a:bodyPr>
            <a:normAutofit fontScale="90000"/>
          </a:bodyPr>
          <a:lstStyle/>
          <a:p>
            <a:r>
              <a:rPr lang="es-CL" sz="4000" dirty="0"/>
              <a:t>Efectos de la P. Monetaria y Fiscal en la DA</a:t>
            </a:r>
          </a:p>
        </p:txBody>
      </p:sp>
      <p:sp>
        <p:nvSpPr>
          <p:cNvPr id="8195" name="2 Marcador de contenido"/>
          <p:cNvSpPr>
            <a:spLocks noGrp="1"/>
          </p:cNvSpPr>
          <p:nvPr>
            <p:ph idx="4294967295"/>
          </p:nvPr>
        </p:nvSpPr>
        <p:spPr>
          <a:xfrm>
            <a:off x="485775" y="1600200"/>
            <a:ext cx="8229600" cy="4525963"/>
          </a:xfrm>
        </p:spPr>
        <p:txBody>
          <a:bodyPr>
            <a:normAutofit/>
          </a:bodyPr>
          <a:lstStyle/>
          <a:p>
            <a:pPr algn="just" eaLnBrk="1" hangingPunct="1"/>
            <a:r>
              <a:rPr lang="es-CL" dirty="0"/>
              <a:t>A largo plazo debemos notar:</a:t>
            </a:r>
          </a:p>
          <a:p>
            <a:pPr marL="971550" lvl="1" indent="-514350" algn="just">
              <a:buFont typeface="+mj-lt"/>
              <a:buAutoNum type="arabicPeriod"/>
            </a:pPr>
            <a:r>
              <a:rPr lang="es-CL" dirty="0"/>
              <a:t>El alza de precios tendrá un efecto de reducir la oferta real de dinero (M/P), pues a mayores precios es menos el dinero real circulando.</a:t>
            </a:r>
          </a:p>
        </p:txBody>
      </p:sp>
      <p:sp>
        <p:nvSpPr>
          <p:cNvPr id="10" name="9 Marcador de número de diapositiva"/>
          <p:cNvSpPr>
            <a:spLocks noGrp="1"/>
          </p:cNvSpPr>
          <p:nvPr>
            <p:ph type="sldNum" sz="quarter" idx="12"/>
          </p:nvPr>
        </p:nvSpPr>
        <p:spPr/>
        <p:txBody>
          <a:bodyPr/>
          <a:lstStyle/>
          <a:p>
            <a:pPr>
              <a:defRPr/>
            </a:pPr>
            <a:fld id="{DCA289A2-98E8-4354-9538-7F3DFFE34C64}" type="slidenum">
              <a:rPr lang="es-CL" smtClean="0"/>
              <a:pPr>
                <a:defRPr/>
              </a:pPr>
              <a:t>12</a:t>
            </a:fld>
            <a:endParaRPr lang="es-CL"/>
          </a:p>
        </p:txBody>
      </p:sp>
    </p:spTree>
    <p:extLst>
      <p:ext uri="{BB962C8B-B14F-4D97-AF65-F5344CB8AC3E}">
        <p14:creationId xmlns:p14="http://schemas.microsoft.com/office/powerpoint/2010/main" val="2910282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idx="4294967295"/>
          </p:nvPr>
        </p:nvSpPr>
        <p:spPr/>
        <p:txBody>
          <a:bodyPr>
            <a:normAutofit fontScale="90000"/>
          </a:bodyPr>
          <a:lstStyle/>
          <a:p>
            <a:r>
              <a:rPr lang="es-CL" sz="4000" dirty="0"/>
              <a:t>Efectos de la P. Monetaria y Fiscal en la DA</a:t>
            </a:r>
          </a:p>
        </p:txBody>
      </p:sp>
      <p:sp>
        <p:nvSpPr>
          <p:cNvPr id="8195" name="2 Marcador de contenido"/>
          <p:cNvSpPr>
            <a:spLocks noGrp="1"/>
          </p:cNvSpPr>
          <p:nvPr>
            <p:ph idx="4294967295"/>
          </p:nvPr>
        </p:nvSpPr>
        <p:spPr>
          <a:xfrm>
            <a:off x="485775" y="1600200"/>
            <a:ext cx="8229600" cy="4525963"/>
          </a:xfrm>
        </p:spPr>
        <p:txBody>
          <a:bodyPr>
            <a:normAutofit/>
          </a:bodyPr>
          <a:lstStyle/>
          <a:p>
            <a:pPr algn="just" eaLnBrk="1" hangingPunct="1"/>
            <a:r>
              <a:rPr lang="es-CL" dirty="0"/>
              <a:t>A largo plazo debemos notar:</a:t>
            </a:r>
          </a:p>
          <a:p>
            <a:pPr marL="971550" lvl="1" indent="-514350" algn="just">
              <a:buFont typeface="+mj-lt"/>
              <a:buAutoNum type="arabicPeriod" startAt="2"/>
            </a:pPr>
            <a:r>
              <a:rPr lang="es-CL" dirty="0"/>
              <a:t>Adicionalmente, los mayores precios hará que cambien las expectativas de precios y comportamientos de la demanda y oferta laboral, lo que repercutirá sobre Oferta Agregada (el alza de precios hará contraer la oferta de trabajo debido a una disminución del salario real), implicando una contracción de la OA.</a:t>
            </a:r>
          </a:p>
        </p:txBody>
      </p:sp>
      <p:sp>
        <p:nvSpPr>
          <p:cNvPr id="10" name="9 Marcador de número de diapositiva"/>
          <p:cNvSpPr>
            <a:spLocks noGrp="1"/>
          </p:cNvSpPr>
          <p:nvPr>
            <p:ph type="sldNum" sz="quarter" idx="12"/>
          </p:nvPr>
        </p:nvSpPr>
        <p:spPr/>
        <p:txBody>
          <a:bodyPr/>
          <a:lstStyle/>
          <a:p>
            <a:pPr>
              <a:defRPr/>
            </a:pPr>
            <a:fld id="{DCA289A2-98E8-4354-9538-7F3DFFE34C64}" type="slidenum">
              <a:rPr lang="es-CL" smtClean="0"/>
              <a:pPr>
                <a:defRPr/>
              </a:pPr>
              <a:t>13</a:t>
            </a:fld>
            <a:endParaRPr lang="es-CL"/>
          </a:p>
        </p:txBody>
      </p:sp>
    </p:spTree>
    <p:extLst>
      <p:ext uri="{BB962C8B-B14F-4D97-AF65-F5344CB8AC3E}">
        <p14:creationId xmlns:p14="http://schemas.microsoft.com/office/powerpoint/2010/main" val="2910282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idx="4294967295"/>
          </p:nvPr>
        </p:nvSpPr>
        <p:spPr/>
        <p:txBody>
          <a:bodyPr>
            <a:normAutofit fontScale="90000"/>
          </a:bodyPr>
          <a:lstStyle/>
          <a:p>
            <a:r>
              <a:rPr lang="es-CL" sz="4000" dirty="0"/>
              <a:t>Efectos de la P. Monetaria y Fiscal en la DA</a:t>
            </a:r>
          </a:p>
        </p:txBody>
      </p:sp>
      <p:sp>
        <p:nvSpPr>
          <p:cNvPr id="8195" name="2 Marcador de contenido"/>
          <p:cNvSpPr>
            <a:spLocks noGrp="1"/>
          </p:cNvSpPr>
          <p:nvPr>
            <p:ph idx="4294967295"/>
          </p:nvPr>
        </p:nvSpPr>
        <p:spPr>
          <a:xfrm>
            <a:off x="485775" y="1600200"/>
            <a:ext cx="8229600" cy="4525963"/>
          </a:xfrm>
        </p:spPr>
        <p:txBody>
          <a:bodyPr>
            <a:normAutofit/>
          </a:bodyPr>
          <a:lstStyle/>
          <a:p>
            <a:pPr algn="just" eaLnBrk="1" hangingPunct="1"/>
            <a:r>
              <a:rPr lang="es-CL" dirty="0"/>
              <a:t>A largo plazo debemos notar:</a:t>
            </a:r>
          </a:p>
          <a:p>
            <a:pPr marL="971550" lvl="1" indent="-514350" algn="just">
              <a:buFont typeface="+mj-lt"/>
              <a:buAutoNum type="arabicPeriod" startAt="3"/>
            </a:pPr>
            <a:r>
              <a:rPr lang="es-CL" dirty="0"/>
              <a:t>Por lo tanto, a largo plazo se esperaría una reducción del producto y aumento en los precios (asumiendo que el nivel inicial de PIB era el de tasa natural).</a:t>
            </a:r>
          </a:p>
        </p:txBody>
      </p:sp>
      <p:sp>
        <p:nvSpPr>
          <p:cNvPr id="10" name="9 Marcador de número de diapositiva"/>
          <p:cNvSpPr>
            <a:spLocks noGrp="1"/>
          </p:cNvSpPr>
          <p:nvPr>
            <p:ph type="sldNum" sz="quarter" idx="12"/>
          </p:nvPr>
        </p:nvSpPr>
        <p:spPr/>
        <p:txBody>
          <a:bodyPr/>
          <a:lstStyle/>
          <a:p>
            <a:pPr>
              <a:defRPr/>
            </a:pPr>
            <a:fld id="{DCA289A2-98E8-4354-9538-7F3DFFE34C64}" type="slidenum">
              <a:rPr lang="es-CL" smtClean="0"/>
              <a:pPr>
                <a:defRPr/>
              </a:pPr>
              <a:t>14</a:t>
            </a:fld>
            <a:endParaRPr lang="es-CL"/>
          </a:p>
        </p:txBody>
      </p:sp>
    </p:spTree>
    <p:extLst>
      <p:ext uri="{BB962C8B-B14F-4D97-AF65-F5344CB8AC3E}">
        <p14:creationId xmlns:p14="http://schemas.microsoft.com/office/powerpoint/2010/main" val="2910282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normAutofit/>
          </a:bodyPr>
          <a:lstStyle/>
          <a:p>
            <a:r>
              <a:rPr lang="es-CL" sz="3300" dirty="0"/>
              <a:t>Efectos de Política Fiscal en el equilibrio</a:t>
            </a:r>
            <a:endParaRPr lang="es-ES" sz="3300" dirty="0"/>
          </a:p>
        </p:txBody>
      </p:sp>
      <p:sp>
        <p:nvSpPr>
          <p:cNvPr id="7171" name="Rectangle 3"/>
          <p:cNvSpPr>
            <a:spLocks noGrp="1"/>
          </p:cNvSpPr>
          <p:nvPr>
            <p:ph type="body" idx="1"/>
          </p:nvPr>
        </p:nvSpPr>
        <p:spPr/>
        <p:txBody>
          <a:bodyPr/>
          <a:lstStyle/>
          <a:p>
            <a:pPr algn="just"/>
            <a:r>
              <a:rPr lang="es-CL" b="1" dirty="0"/>
              <a:t>Equilibrio DA-OA de largo plazo:</a:t>
            </a:r>
            <a:endParaRPr lang="es-CL" dirty="0"/>
          </a:p>
          <a:p>
            <a:pPr lvl="1" algn="just"/>
            <a:endParaRPr lang="es-ES" dirty="0"/>
          </a:p>
          <a:p>
            <a:pPr algn="just" eaLnBrk="1" hangingPunct="1"/>
            <a:endParaRPr lang="es-ES" dirty="0"/>
          </a:p>
        </p:txBody>
      </p:sp>
      <p:cxnSp>
        <p:nvCxnSpPr>
          <p:cNvPr id="34" name="33 Conector recto de flecha"/>
          <p:cNvCxnSpPr/>
          <p:nvPr/>
        </p:nvCxnSpPr>
        <p:spPr>
          <a:xfrm>
            <a:off x="4298718" y="6471002"/>
            <a:ext cx="3528000" cy="1588"/>
          </a:xfrm>
          <a:prstGeom prst="straightConnector1">
            <a:avLst/>
          </a:prstGeom>
          <a:noFill/>
          <a:ln w="19050">
            <a:solidFill>
              <a:srgbClr val="000000"/>
            </a:solidFill>
            <a:round/>
            <a:headEnd type="arrow"/>
            <a:tailEnd type="none"/>
          </a:ln>
        </p:spPr>
      </p:cxnSp>
      <p:cxnSp>
        <p:nvCxnSpPr>
          <p:cNvPr id="37" name="36 Conector recto de flecha"/>
          <p:cNvCxnSpPr/>
          <p:nvPr/>
        </p:nvCxnSpPr>
        <p:spPr>
          <a:xfrm rot="5400000" flipH="1" flipV="1">
            <a:off x="6871923" y="5525214"/>
            <a:ext cx="1908000" cy="1588"/>
          </a:xfrm>
          <a:prstGeom prst="straightConnector1">
            <a:avLst/>
          </a:prstGeom>
          <a:noFill/>
          <a:ln w="19050">
            <a:solidFill>
              <a:srgbClr val="000000"/>
            </a:solidFill>
            <a:round/>
            <a:headEnd/>
            <a:tailEnd type="arrow"/>
          </a:ln>
        </p:spPr>
      </p:cxnSp>
      <p:graphicFrame>
        <p:nvGraphicFramePr>
          <p:cNvPr id="423943" name="Object 7"/>
          <p:cNvGraphicFramePr>
            <a:graphicFrameLocks noGrp="1" noChangeAspect="1"/>
          </p:cNvGraphicFramePr>
          <p:nvPr/>
        </p:nvGraphicFramePr>
        <p:xfrm>
          <a:off x="3969066" y="2143116"/>
          <a:ext cx="258763" cy="280988"/>
        </p:xfrm>
        <a:graphic>
          <a:graphicData uri="http://schemas.openxmlformats.org/presentationml/2006/ole">
            <mc:AlternateContent xmlns:mc="http://schemas.openxmlformats.org/markup-compatibility/2006">
              <mc:Choice xmlns:v="urn:schemas-microsoft-com:vml" Requires="v">
                <p:oleObj spid="_x0000_s1026" name="Ecuación" r:id="rId3" imgW="152268" imgH="164957" progId="Equation.3">
                  <p:embed/>
                </p:oleObj>
              </mc:Choice>
              <mc:Fallback>
                <p:oleObj name="Ecuación" r:id="rId3" imgW="152268" imgH="164957" progId="Equation.3">
                  <p:embed/>
                  <p:pic>
                    <p:nvPicPr>
                      <p:cNvPr id="423943"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066" y="2143116"/>
                        <a:ext cx="258763"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21 Conector recto"/>
          <p:cNvCxnSpPr/>
          <p:nvPr/>
        </p:nvCxnSpPr>
        <p:spPr>
          <a:xfrm>
            <a:off x="4326256" y="3256890"/>
            <a:ext cx="1620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rot="5400000">
            <a:off x="4357988" y="4869330"/>
            <a:ext cx="316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flipH="1" flipV="1">
            <a:off x="3373050" y="3188586"/>
            <a:ext cx="1908000" cy="1588"/>
          </a:xfrm>
          <a:prstGeom prst="straightConnector1">
            <a:avLst/>
          </a:prstGeom>
          <a:noFill/>
          <a:ln w="19050">
            <a:solidFill>
              <a:srgbClr val="000000"/>
            </a:solidFill>
            <a:round/>
            <a:headEnd/>
            <a:tailEnd type="arrow"/>
          </a:ln>
        </p:spPr>
      </p:cxnSp>
      <p:graphicFrame>
        <p:nvGraphicFramePr>
          <p:cNvPr id="513036" name="Object 12"/>
          <p:cNvGraphicFramePr>
            <a:graphicFrameLocks noGrp="1" noChangeAspect="1"/>
          </p:cNvGraphicFramePr>
          <p:nvPr/>
        </p:nvGraphicFramePr>
        <p:xfrm>
          <a:off x="7612404" y="4214818"/>
          <a:ext cx="236537" cy="280988"/>
        </p:xfrm>
        <a:graphic>
          <a:graphicData uri="http://schemas.openxmlformats.org/presentationml/2006/ole">
            <mc:AlternateContent xmlns:mc="http://schemas.openxmlformats.org/markup-compatibility/2006">
              <mc:Choice xmlns:v="urn:schemas-microsoft-com:vml" Requires="v">
                <p:oleObj spid="_x0000_s1027" name="Ecuación" r:id="rId5" imgW="139579" imgH="164957" progId="Equation.3">
                  <p:embed/>
                </p:oleObj>
              </mc:Choice>
              <mc:Fallback>
                <p:oleObj name="Ecuación" r:id="rId5" imgW="139579" imgH="164957" progId="Equation.3">
                  <p:embed/>
                  <p:pic>
                    <p:nvPicPr>
                      <p:cNvPr id="513036" name="Object 1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404" y="4214818"/>
                        <a:ext cx="236537"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37" name="Object 13"/>
          <p:cNvGraphicFramePr>
            <a:graphicFrameLocks noGrp="1" noChangeAspect="1"/>
          </p:cNvGraphicFramePr>
          <p:nvPr/>
        </p:nvGraphicFramePr>
        <p:xfrm>
          <a:off x="7898156" y="4621222"/>
          <a:ext cx="257175" cy="236538"/>
        </p:xfrm>
        <a:graphic>
          <a:graphicData uri="http://schemas.openxmlformats.org/presentationml/2006/ole">
            <mc:AlternateContent xmlns:mc="http://schemas.openxmlformats.org/markup-compatibility/2006">
              <mc:Choice xmlns:v="urn:schemas-microsoft-com:vml" Requires="v">
                <p:oleObj spid="_x0000_s1028" name="Ecuación" r:id="rId7" imgW="152334" imgH="139639" progId="Equation.3">
                  <p:embed/>
                </p:oleObj>
              </mc:Choice>
              <mc:Fallback>
                <p:oleObj name="Ecuación" r:id="rId7" imgW="152334" imgH="139639" progId="Equation.3">
                  <p:embed/>
                  <p:pic>
                    <p:nvPicPr>
                      <p:cNvPr id="513037" name="Object 13"/>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98156" y="4621222"/>
                        <a:ext cx="257175" cy="236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38" name="Object 14"/>
          <p:cNvGraphicFramePr>
            <a:graphicFrameLocks noGrp="1" noChangeAspect="1"/>
          </p:cNvGraphicFramePr>
          <p:nvPr/>
        </p:nvGraphicFramePr>
        <p:xfrm>
          <a:off x="4383626" y="6550049"/>
          <a:ext cx="214313" cy="236537"/>
        </p:xfrm>
        <a:graphic>
          <a:graphicData uri="http://schemas.openxmlformats.org/presentationml/2006/ole">
            <mc:AlternateContent xmlns:mc="http://schemas.openxmlformats.org/markup-compatibility/2006">
              <mc:Choice xmlns:v="urn:schemas-microsoft-com:vml" Requires="v">
                <p:oleObj spid="_x0000_s1029" name="Ecuación" r:id="rId9" imgW="126835" imgH="139518" progId="Equation.3">
                  <p:embed/>
                </p:oleObj>
              </mc:Choice>
              <mc:Fallback>
                <p:oleObj name="Ecuación" r:id="rId9" imgW="126835" imgH="139518" progId="Equation.3">
                  <p:embed/>
                  <p:pic>
                    <p:nvPicPr>
                      <p:cNvPr id="513038" name="Object 14"/>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83626" y="6550049"/>
                        <a:ext cx="214313" cy="236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Line 33"/>
          <p:cNvSpPr>
            <a:spLocks noChangeShapeType="1"/>
          </p:cNvSpPr>
          <p:nvPr/>
        </p:nvSpPr>
        <p:spPr bwMode="auto">
          <a:xfrm flipV="1">
            <a:off x="4740816" y="4857759"/>
            <a:ext cx="2857520" cy="1357323"/>
          </a:xfrm>
          <a:prstGeom prst="line">
            <a:avLst/>
          </a:prstGeom>
          <a:noFill/>
          <a:ln w="38100">
            <a:solidFill>
              <a:srgbClr val="CC00FF"/>
            </a:solidFill>
            <a:round/>
            <a:headEnd/>
            <a:tailEnd/>
          </a:ln>
        </p:spPr>
        <p:txBody>
          <a:bodyPr/>
          <a:lstStyle/>
          <a:p>
            <a:endParaRPr lang="es-CL"/>
          </a:p>
        </p:txBody>
      </p:sp>
      <p:cxnSp>
        <p:nvCxnSpPr>
          <p:cNvPr id="35" name="34 Conector recto"/>
          <p:cNvCxnSpPr/>
          <p:nvPr/>
        </p:nvCxnSpPr>
        <p:spPr>
          <a:xfrm>
            <a:off x="4834784" y="5643578"/>
            <a:ext cx="2988000" cy="1588"/>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36" name="Line 33"/>
          <p:cNvSpPr>
            <a:spLocks noChangeShapeType="1"/>
          </p:cNvSpPr>
          <p:nvPr/>
        </p:nvSpPr>
        <p:spPr bwMode="auto">
          <a:xfrm flipV="1">
            <a:off x="4826322" y="2500305"/>
            <a:ext cx="2357454" cy="1428761"/>
          </a:xfrm>
          <a:prstGeom prst="line">
            <a:avLst/>
          </a:prstGeom>
          <a:noFill/>
          <a:ln w="38100">
            <a:solidFill>
              <a:srgbClr val="0033CC"/>
            </a:solidFill>
            <a:round/>
            <a:headEnd/>
            <a:tailEnd/>
          </a:ln>
        </p:spPr>
        <p:txBody>
          <a:bodyPr/>
          <a:lstStyle/>
          <a:p>
            <a:endParaRPr lang="es-CL"/>
          </a:p>
        </p:txBody>
      </p:sp>
      <p:sp>
        <p:nvSpPr>
          <p:cNvPr id="39" name="Line 33"/>
          <p:cNvSpPr>
            <a:spLocks noChangeShapeType="1"/>
          </p:cNvSpPr>
          <p:nvPr/>
        </p:nvSpPr>
        <p:spPr bwMode="auto">
          <a:xfrm flipH="1" flipV="1">
            <a:off x="4754884" y="2500306"/>
            <a:ext cx="2428892" cy="1571636"/>
          </a:xfrm>
          <a:prstGeom prst="line">
            <a:avLst/>
          </a:prstGeom>
          <a:noFill/>
          <a:ln w="38100">
            <a:solidFill>
              <a:srgbClr val="FF0000"/>
            </a:solidFill>
            <a:round/>
            <a:headEnd/>
            <a:tailEnd/>
          </a:ln>
        </p:spPr>
        <p:txBody>
          <a:bodyPr/>
          <a:lstStyle/>
          <a:p>
            <a:endParaRPr lang="es-CL"/>
          </a:p>
        </p:txBody>
      </p:sp>
      <p:graphicFrame>
        <p:nvGraphicFramePr>
          <p:cNvPr id="513039" name="Object 15"/>
          <p:cNvGraphicFramePr>
            <a:graphicFrameLocks noGrp="1" noChangeAspect="1"/>
          </p:cNvGraphicFramePr>
          <p:nvPr/>
        </p:nvGraphicFramePr>
        <p:xfrm>
          <a:off x="7926292" y="5527691"/>
          <a:ext cx="704850" cy="258763"/>
        </p:xfrm>
        <a:graphic>
          <a:graphicData uri="http://schemas.openxmlformats.org/presentationml/2006/ole">
            <mc:AlternateContent xmlns:mc="http://schemas.openxmlformats.org/markup-compatibility/2006">
              <mc:Choice xmlns:v="urn:schemas-microsoft-com:vml" Requires="v">
                <p:oleObj spid="_x0000_s1030" name="Ecuación" r:id="rId11" imgW="583693" imgH="215713" progId="Equation.3">
                  <p:embed/>
                </p:oleObj>
              </mc:Choice>
              <mc:Fallback>
                <p:oleObj name="Ecuación" r:id="rId11" imgW="583693" imgH="215713" progId="Equation.3">
                  <p:embed/>
                  <p:pic>
                    <p:nvPicPr>
                      <p:cNvPr id="513039" name="Object 15"/>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26292" y="5527691"/>
                        <a:ext cx="704850" cy="258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0" name="Object 16"/>
          <p:cNvGraphicFramePr>
            <a:graphicFrameLocks noGrp="1" noChangeAspect="1"/>
          </p:cNvGraphicFramePr>
          <p:nvPr/>
        </p:nvGraphicFramePr>
        <p:xfrm>
          <a:off x="5855470" y="6457532"/>
          <a:ext cx="300038" cy="387350"/>
        </p:xfrm>
        <a:graphic>
          <a:graphicData uri="http://schemas.openxmlformats.org/presentationml/2006/ole">
            <mc:AlternateContent xmlns:mc="http://schemas.openxmlformats.org/markup-compatibility/2006">
              <mc:Choice xmlns:v="urn:schemas-microsoft-com:vml" Requires="v">
                <p:oleObj spid="_x0000_s1031" name="Ecuación" r:id="rId13" imgW="177646" imgH="228402" progId="Equation.3">
                  <p:embed/>
                </p:oleObj>
              </mc:Choice>
              <mc:Fallback>
                <p:oleObj name="Ecuación" r:id="rId13" imgW="177646" imgH="228402" progId="Equation.3">
                  <p:embed/>
                  <p:pic>
                    <p:nvPicPr>
                      <p:cNvPr id="513040" name="Object 16"/>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855470" y="6457532"/>
                        <a:ext cx="300038"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39 Rectángulo"/>
          <p:cNvSpPr/>
          <p:nvPr/>
        </p:nvSpPr>
        <p:spPr>
          <a:xfrm>
            <a:off x="5755016" y="4143380"/>
            <a:ext cx="500066"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9" name="28 Conector recto de flecha"/>
          <p:cNvCxnSpPr/>
          <p:nvPr/>
        </p:nvCxnSpPr>
        <p:spPr>
          <a:xfrm>
            <a:off x="4325158" y="4141792"/>
            <a:ext cx="3528000" cy="1588"/>
          </a:xfrm>
          <a:prstGeom prst="straightConnector1">
            <a:avLst/>
          </a:prstGeom>
          <a:noFill/>
          <a:ln w="19050">
            <a:solidFill>
              <a:srgbClr val="000000"/>
            </a:solidFill>
            <a:round/>
            <a:headEnd type="none"/>
            <a:tailEnd type="arrow"/>
          </a:ln>
        </p:spPr>
      </p:cxnSp>
      <p:graphicFrame>
        <p:nvGraphicFramePr>
          <p:cNvPr id="513041" name="Object 17"/>
          <p:cNvGraphicFramePr>
            <a:graphicFrameLocks noGrp="1" noChangeAspect="1"/>
          </p:cNvGraphicFramePr>
          <p:nvPr/>
        </p:nvGraphicFramePr>
        <p:xfrm>
          <a:off x="5826454" y="4159807"/>
          <a:ext cx="236537" cy="346075"/>
        </p:xfrm>
        <a:graphic>
          <a:graphicData uri="http://schemas.openxmlformats.org/presentationml/2006/ole">
            <mc:AlternateContent xmlns:mc="http://schemas.openxmlformats.org/markup-compatibility/2006">
              <mc:Choice xmlns:v="urn:schemas-microsoft-com:vml" Requires="v">
                <p:oleObj spid="_x0000_s1032" name="Ecuación" r:id="rId15" imgW="139639" imgH="203112" progId="Equation.3">
                  <p:embed/>
                </p:oleObj>
              </mc:Choice>
              <mc:Fallback>
                <p:oleObj name="Ecuación" r:id="rId15" imgW="139639" imgH="203112" progId="Equation.3">
                  <p:embed/>
                  <p:pic>
                    <p:nvPicPr>
                      <p:cNvPr id="513041" name="Object 17"/>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6454" y="4159807"/>
                        <a:ext cx="236537"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2" name="Object 18"/>
          <p:cNvGraphicFramePr>
            <a:graphicFrameLocks noGrp="1" noChangeAspect="1"/>
          </p:cNvGraphicFramePr>
          <p:nvPr/>
        </p:nvGraphicFramePr>
        <p:xfrm>
          <a:off x="4040504" y="5913896"/>
          <a:ext cx="735013" cy="273050"/>
        </p:xfrm>
        <a:graphic>
          <a:graphicData uri="http://schemas.openxmlformats.org/presentationml/2006/ole">
            <mc:AlternateContent xmlns:mc="http://schemas.openxmlformats.org/markup-compatibility/2006">
              <mc:Choice xmlns:v="urn:schemas-microsoft-com:vml" Requires="v">
                <p:oleObj spid="_x0000_s1033" name="Ecuación" r:id="rId17" imgW="609600" imgH="228600" progId="Equation.3">
                  <p:embed/>
                </p:oleObj>
              </mc:Choice>
              <mc:Fallback>
                <p:oleObj name="Ecuación" r:id="rId17" imgW="609600" imgH="228600" progId="Equation.3">
                  <p:embed/>
                  <p:pic>
                    <p:nvPicPr>
                      <p:cNvPr id="513042" name="Object 18"/>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040504" y="5913896"/>
                        <a:ext cx="735013" cy="273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3" name="Object 19"/>
          <p:cNvGraphicFramePr>
            <a:graphicFrameLocks noGrp="1" noChangeAspect="1"/>
          </p:cNvGraphicFramePr>
          <p:nvPr/>
        </p:nvGraphicFramePr>
        <p:xfrm>
          <a:off x="3857620" y="5544495"/>
          <a:ext cx="873125" cy="212725"/>
        </p:xfrm>
        <a:graphic>
          <a:graphicData uri="http://schemas.openxmlformats.org/presentationml/2006/ole">
            <mc:AlternateContent xmlns:mc="http://schemas.openxmlformats.org/markup-compatibility/2006">
              <mc:Choice xmlns:v="urn:schemas-microsoft-com:vml" Requires="v">
                <p:oleObj spid="_x0000_s1034" name="Ecuación" r:id="rId19" imgW="723272" imgH="177646" progId="Equation.3">
                  <p:embed/>
                </p:oleObj>
              </mc:Choice>
              <mc:Fallback>
                <p:oleObj name="Ecuación" r:id="rId19" imgW="723272" imgH="177646" progId="Equation.3">
                  <p:embed/>
                  <p:pic>
                    <p:nvPicPr>
                      <p:cNvPr id="513043" name="Object 19"/>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857620" y="5544495"/>
                        <a:ext cx="873125" cy="212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4" name="Object 20"/>
          <p:cNvGraphicFramePr>
            <a:graphicFrameLocks noGrp="1" noChangeAspect="1"/>
          </p:cNvGraphicFramePr>
          <p:nvPr/>
        </p:nvGraphicFramePr>
        <p:xfrm>
          <a:off x="7255217" y="3786190"/>
          <a:ext cx="428625" cy="279400"/>
        </p:xfrm>
        <a:graphic>
          <a:graphicData uri="http://schemas.openxmlformats.org/presentationml/2006/ole">
            <mc:AlternateContent xmlns:mc="http://schemas.openxmlformats.org/markup-compatibility/2006">
              <mc:Choice xmlns:v="urn:schemas-microsoft-com:vml" Requires="v">
                <p:oleObj spid="_x0000_s1035" name="Ecuación" r:id="rId21" imgW="253780" imgH="164957" progId="Equation.3">
                  <p:embed/>
                </p:oleObj>
              </mc:Choice>
              <mc:Fallback>
                <p:oleObj name="Ecuación" r:id="rId21" imgW="253780" imgH="164957" progId="Equation.3">
                  <p:embed/>
                  <p:pic>
                    <p:nvPicPr>
                      <p:cNvPr id="513044" name="Object 20"/>
                      <p:cNvPicPr>
                        <a:picLocks noGrp="1"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255217" y="3786190"/>
                        <a:ext cx="42862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5" name="Object 21"/>
          <p:cNvGraphicFramePr>
            <a:graphicFrameLocks noGrp="1" noChangeAspect="1"/>
          </p:cNvGraphicFramePr>
          <p:nvPr/>
        </p:nvGraphicFramePr>
        <p:xfrm>
          <a:off x="7258073" y="2185981"/>
          <a:ext cx="600075" cy="385763"/>
        </p:xfrm>
        <a:graphic>
          <a:graphicData uri="http://schemas.openxmlformats.org/presentationml/2006/ole">
            <mc:AlternateContent xmlns:mc="http://schemas.openxmlformats.org/markup-compatibility/2006">
              <mc:Choice xmlns:v="urn:schemas-microsoft-com:vml" Requires="v">
                <p:oleObj spid="_x0000_s1036" name="Ecuación" r:id="rId23" imgW="355446" imgH="228501" progId="Equation.3">
                  <p:embed/>
                </p:oleObj>
              </mc:Choice>
              <mc:Fallback>
                <p:oleObj name="Ecuación" r:id="rId23" imgW="355446" imgH="228501" progId="Equation.3">
                  <p:embed/>
                  <p:pic>
                    <p:nvPicPr>
                      <p:cNvPr id="513045" name="Object 21"/>
                      <p:cNvPicPr>
                        <a:picLocks noGrp="1"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258073" y="2185981"/>
                        <a:ext cx="6000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Elipse"/>
          <p:cNvSpPr/>
          <p:nvPr/>
        </p:nvSpPr>
        <p:spPr>
          <a:xfrm>
            <a:off x="5885534"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5" name="44 Elipse"/>
          <p:cNvSpPr/>
          <p:nvPr/>
        </p:nvSpPr>
        <p:spPr>
          <a:xfrm>
            <a:off x="5869756" y="5574948"/>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CuadroTexto"/>
          <p:cNvSpPr txBox="1"/>
          <p:nvPr/>
        </p:nvSpPr>
        <p:spPr>
          <a:xfrm>
            <a:off x="357158" y="2428868"/>
            <a:ext cx="3214710" cy="1477328"/>
          </a:xfrm>
          <a:prstGeom prst="rect">
            <a:avLst/>
          </a:prstGeom>
          <a:noFill/>
        </p:spPr>
        <p:txBody>
          <a:bodyPr wrap="square" rtlCol="0">
            <a:spAutoFit/>
          </a:bodyPr>
          <a:lstStyle/>
          <a:p>
            <a:r>
              <a:rPr lang="es-CL" dirty="0"/>
              <a:t>Supongamos que nos encontramos en un nivel de equilibrio de OA-DA el cual es consistente con el largo plazo…</a:t>
            </a:r>
          </a:p>
          <a:p>
            <a:r>
              <a:rPr lang="es-CL" dirty="0"/>
              <a:t> </a:t>
            </a:r>
          </a:p>
        </p:txBody>
      </p:sp>
      <p:sp>
        <p:nvSpPr>
          <p:cNvPr id="47" name="46 Rectángulo"/>
          <p:cNvSpPr/>
          <p:nvPr/>
        </p:nvSpPr>
        <p:spPr>
          <a:xfrm>
            <a:off x="3857620" y="4500570"/>
            <a:ext cx="4857784" cy="23574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15</a:t>
            </a:fld>
            <a:endParaRPr lang="es-CL" dirty="0"/>
          </a:p>
        </p:txBody>
      </p:sp>
      <p:graphicFrame>
        <p:nvGraphicFramePr>
          <p:cNvPr id="513046" name="Object 22"/>
          <p:cNvGraphicFramePr>
            <a:graphicFrameLocks noGrp="1" noChangeAspect="1"/>
          </p:cNvGraphicFramePr>
          <p:nvPr/>
        </p:nvGraphicFramePr>
        <p:xfrm>
          <a:off x="3970115" y="3071810"/>
          <a:ext cx="258763" cy="366712"/>
        </p:xfrm>
        <a:graphic>
          <a:graphicData uri="http://schemas.openxmlformats.org/presentationml/2006/ole">
            <mc:AlternateContent xmlns:mc="http://schemas.openxmlformats.org/markup-compatibility/2006">
              <mc:Choice xmlns:v="urn:schemas-microsoft-com:vml" Requires="v">
                <p:oleObj spid="_x0000_s1037" name="Ecuación" r:id="rId25" imgW="152268" imgH="215713" progId="Equation.3">
                  <p:embed/>
                </p:oleObj>
              </mc:Choice>
              <mc:Fallback>
                <p:oleObj name="Ecuación" r:id="rId25" imgW="152268" imgH="215713" progId="Equation.3">
                  <p:embed/>
                  <p:pic>
                    <p:nvPicPr>
                      <p:cNvPr id="513046" name="Object 22"/>
                      <p:cNvPicPr>
                        <a:picLocks noGrp="1"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970115" y="3071810"/>
                        <a:ext cx="258763"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12344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22 Conector recto"/>
          <p:cNvCxnSpPr/>
          <p:nvPr/>
        </p:nvCxnSpPr>
        <p:spPr>
          <a:xfrm rot="5400000">
            <a:off x="4357988" y="4869330"/>
            <a:ext cx="316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rot="5400000">
            <a:off x="4972184" y="3185760"/>
            <a:ext cx="1944000" cy="1588"/>
          </a:xfrm>
          <a:prstGeom prst="line">
            <a:avLst/>
          </a:prstGeom>
          <a:noFill/>
          <a:ln w="38100">
            <a:solidFill>
              <a:srgbClr val="002060"/>
            </a:solidFill>
            <a:round/>
            <a:headEnd/>
            <a:tailEnd/>
          </a:ln>
        </p:spPr>
      </p:cxnSp>
      <p:sp>
        <p:nvSpPr>
          <p:cNvPr id="7170" name="Rectangle 2"/>
          <p:cNvSpPr>
            <a:spLocks noGrp="1"/>
          </p:cNvSpPr>
          <p:nvPr>
            <p:ph type="title"/>
          </p:nvPr>
        </p:nvSpPr>
        <p:spPr/>
        <p:txBody>
          <a:bodyPr>
            <a:normAutofit/>
          </a:bodyPr>
          <a:lstStyle/>
          <a:p>
            <a:r>
              <a:rPr lang="es-CL" sz="3300" dirty="0"/>
              <a:t>Efectos de Política Fiscal en el equilibrio</a:t>
            </a:r>
            <a:endParaRPr lang="es-ES" sz="3300" dirty="0"/>
          </a:p>
        </p:txBody>
      </p:sp>
      <p:sp>
        <p:nvSpPr>
          <p:cNvPr id="7171" name="Rectangle 3"/>
          <p:cNvSpPr>
            <a:spLocks noGrp="1"/>
          </p:cNvSpPr>
          <p:nvPr>
            <p:ph type="body" idx="1"/>
          </p:nvPr>
        </p:nvSpPr>
        <p:spPr/>
        <p:txBody>
          <a:bodyPr/>
          <a:lstStyle/>
          <a:p>
            <a:pPr algn="just"/>
            <a:r>
              <a:rPr lang="es-CL" b="1" dirty="0"/>
              <a:t>Equilibrio DA-OA de largo plazo:</a:t>
            </a:r>
            <a:endParaRPr lang="es-ES" dirty="0"/>
          </a:p>
          <a:p>
            <a:pPr algn="just" eaLnBrk="1" hangingPunct="1"/>
            <a:endParaRPr lang="es-ES" dirty="0"/>
          </a:p>
        </p:txBody>
      </p:sp>
      <p:cxnSp>
        <p:nvCxnSpPr>
          <p:cNvPr id="34" name="33 Conector recto de flecha"/>
          <p:cNvCxnSpPr/>
          <p:nvPr/>
        </p:nvCxnSpPr>
        <p:spPr>
          <a:xfrm>
            <a:off x="4298718" y="6471002"/>
            <a:ext cx="3528000" cy="1588"/>
          </a:xfrm>
          <a:prstGeom prst="straightConnector1">
            <a:avLst/>
          </a:prstGeom>
          <a:noFill/>
          <a:ln w="19050">
            <a:solidFill>
              <a:srgbClr val="000000"/>
            </a:solidFill>
            <a:round/>
            <a:headEnd type="arrow"/>
            <a:tailEnd type="none"/>
          </a:ln>
        </p:spPr>
      </p:cxnSp>
      <p:cxnSp>
        <p:nvCxnSpPr>
          <p:cNvPr id="37" name="36 Conector recto de flecha"/>
          <p:cNvCxnSpPr/>
          <p:nvPr/>
        </p:nvCxnSpPr>
        <p:spPr>
          <a:xfrm rot="5400000" flipH="1" flipV="1">
            <a:off x="6871923" y="5525214"/>
            <a:ext cx="1908000" cy="1588"/>
          </a:xfrm>
          <a:prstGeom prst="straightConnector1">
            <a:avLst/>
          </a:prstGeom>
          <a:noFill/>
          <a:ln w="19050">
            <a:solidFill>
              <a:srgbClr val="000000"/>
            </a:solidFill>
            <a:round/>
            <a:headEnd/>
            <a:tailEnd type="arrow"/>
          </a:ln>
        </p:spPr>
      </p:cxnSp>
      <p:graphicFrame>
        <p:nvGraphicFramePr>
          <p:cNvPr id="423943" name="Object 7"/>
          <p:cNvGraphicFramePr>
            <a:graphicFrameLocks noGrp="1" noChangeAspect="1"/>
          </p:cNvGraphicFramePr>
          <p:nvPr/>
        </p:nvGraphicFramePr>
        <p:xfrm>
          <a:off x="3969066" y="2143116"/>
          <a:ext cx="258763" cy="280988"/>
        </p:xfrm>
        <a:graphic>
          <a:graphicData uri="http://schemas.openxmlformats.org/presentationml/2006/ole">
            <mc:AlternateContent xmlns:mc="http://schemas.openxmlformats.org/markup-compatibility/2006">
              <mc:Choice xmlns:v="urn:schemas-microsoft-com:vml" Requires="v">
                <p:oleObj spid="_x0000_s2050" name="Ecuación" r:id="rId3" imgW="152268" imgH="164957" progId="Equation.3">
                  <p:embed/>
                </p:oleObj>
              </mc:Choice>
              <mc:Fallback>
                <p:oleObj name="Ecuación" r:id="rId3" imgW="152268" imgH="164957" progId="Equation.3">
                  <p:embed/>
                  <p:pic>
                    <p:nvPicPr>
                      <p:cNvPr id="423943"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066" y="2143116"/>
                        <a:ext cx="258763"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21 Conector recto"/>
          <p:cNvCxnSpPr/>
          <p:nvPr/>
        </p:nvCxnSpPr>
        <p:spPr>
          <a:xfrm>
            <a:off x="4326256" y="3256890"/>
            <a:ext cx="1620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flipH="1" flipV="1">
            <a:off x="3373050" y="3188586"/>
            <a:ext cx="1908000" cy="1588"/>
          </a:xfrm>
          <a:prstGeom prst="straightConnector1">
            <a:avLst/>
          </a:prstGeom>
          <a:noFill/>
          <a:ln w="19050">
            <a:solidFill>
              <a:srgbClr val="000000"/>
            </a:solidFill>
            <a:round/>
            <a:headEnd/>
            <a:tailEnd type="arrow"/>
          </a:ln>
        </p:spPr>
      </p:cxnSp>
      <p:graphicFrame>
        <p:nvGraphicFramePr>
          <p:cNvPr id="513036" name="Object 12"/>
          <p:cNvGraphicFramePr>
            <a:graphicFrameLocks noGrp="1" noChangeAspect="1"/>
          </p:cNvGraphicFramePr>
          <p:nvPr/>
        </p:nvGraphicFramePr>
        <p:xfrm>
          <a:off x="7612404" y="4214818"/>
          <a:ext cx="236537" cy="280988"/>
        </p:xfrm>
        <a:graphic>
          <a:graphicData uri="http://schemas.openxmlformats.org/presentationml/2006/ole">
            <mc:AlternateContent xmlns:mc="http://schemas.openxmlformats.org/markup-compatibility/2006">
              <mc:Choice xmlns:v="urn:schemas-microsoft-com:vml" Requires="v">
                <p:oleObj spid="_x0000_s2051" name="Ecuación" r:id="rId5" imgW="139579" imgH="164957" progId="Equation.3">
                  <p:embed/>
                </p:oleObj>
              </mc:Choice>
              <mc:Fallback>
                <p:oleObj name="Ecuación" r:id="rId5" imgW="139579" imgH="164957" progId="Equation.3">
                  <p:embed/>
                  <p:pic>
                    <p:nvPicPr>
                      <p:cNvPr id="513036" name="Object 1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404" y="4214818"/>
                        <a:ext cx="236537"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37" name="Object 13"/>
          <p:cNvGraphicFramePr>
            <a:graphicFrameLocks noGrp="1" noChangeAspect="1"/>
          </p:cNvGraphicFramePr>
          <p:nvPr/>
        </p:nvGraphicFramePr>
        <p:xfrm>
          <a:off x="7898156" y="4621222"/>
          <a:ext cx="257175" cy="236538"/>
        </p:xfrm>
        <a:graphic>
          <a:graphicData uri="http://schemas.openxmlformats.org/presentationml/2006/ole">
            <mc:AlternateContent xmlns:mc="http://schemas.openxmlformats.org/markup-compatibility/2006">
              <mc:Choice xmlns:v="urn:schemas-microsoft-com:vml" Requires="v">
                <p:oleObj spid="_x0000_s2052" name="Ecuación" r:id="rId7" imgW="152334" imgH="139639" progId="Equation.3">
                  <p:embed/>
                </p:oleObj>
              </mc:Choice>
              <mc:Fallback>
                <p:oleObj name="Ecuación" r:id="rId7" imgW="152334" imgH="139639" progId="Equation.3">
                  <p:embed/>
                  <p:pic>
                    <p:nvPicPr>
                      <p:cNvPr id="513037" name="Object 13"/>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98156" y="4621222"/>
                        <a:ext cx="257175" cy="236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38" name="Object 14"/>
          <p:cNvGraphicFramePr>
            <a:graphicFrameLocks noGrp="1" noChangeAspect="1"/>
          </p:cNvGraphicFramePr>
          <p:nvPr/>
        </p:nvGraphicFramePr>
        <p:xfrm>
          <a:off x="4383626" y="6550049"/>
          <a:ext cx="214313" cy="236537"/>
        </p:xfrm>
        <a:graphic>
          <a:graphicData uri="http://schemas.openxmlformats.org/presentationml/2006/ole">
            <mc:AlternateContent xmlns:mc="http://schemas.openxmlformats.org/markup-compatibility/2006">
              <mc:Choice xmlns:v="urn:schemas-microsoft-com:vml" Requires="v">
                <p:oleObj spid="_x0000_s2053" name="Ecuación" r:id="rId9" imgW="126835" imgH="139518" progId="Equation.3">
                  <p:embed/>
                </p:oleObj>
              </mc:Choice>
              <mc:Fallback>
                <p:oleObj name="Ecuación" r:id="rId9" imgW="126835" imgH="139518" progId="Equation.3">
                  <p:embed/>
                  <p:pic>
                    <p:nvPicPr>
                      <p:cNvPr id="513038" name="Object 14"/>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83626" y="6550049"/>
                        <a:ext cx="214313" cy="236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Line 33"/>
          <p:cNvSpPr>
            <a:spLocks noChangeShapeType="1"/>
          </p:cNvSpPr>
          <p:nvPr/>
        </p:nvSpPr>
        <p:spPr bwMode="auto">
          <a:xfrm flipV="1">
            <a:off x="4740816" y="4857759"/>
            <a:ext cx="2857520" cy="1357323"/>
          </a:xfrm>
          <a:prstGeom prst="line">
            <a:avLst/>
          </a:prstGeom>
          <a:noFill/>
          <a:ln w="38100">
            <a:solidFill>
              <a:srgbClr val="CC00FF"/>
            </a:solidFill>
            <a:round/>
            <a:headEnd/>
            <a:tailEnd/>
          </a:ln>
        </p:spPr>
        <p:txBody>
          <a:bodyPr/>
          <a:lstStyle/>
          <a:p>
            <a:endParaRPr lang="es-CL"/>
          </a:p>
        </p:txBody>
      </p:sp>
      <p:cxnSp>
        <p:nvCxnSpPr>
          <p:cNvPr id="35" name="34 Conector recto"/>
          <p:cNvCxnSpPr/>
          <p:nvPr/>
        </p:nvCxnSpPr>
        <p:spPr>
          <a:xfrm>
            <a:off x="4834784" y="5643578"/>
            <a:ext cx="2988000" cy="1588"/>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36" name="Line 33"/>
          <p:cNvSpPr>
            <a:spLocks noChangeShapeType="1"/>
          </p:cNvSpPr>
          <p:nvPr/>
        </p:nvSpPr>
        <p:spPr bwMode="auto">
          <a:xfrm flipV="1">
            <a:off x="4826322" y="2500305"/>
            <a:ext cx="2357454" cy="1428761"/>
          </a:xfrm>
          <a:prstGeom prst="line">
            <a:avLst/>
          </a:prstGeom>
          <a:noFill/>
          <a:ln w="38100">
            <a:solidFill>
              <a:srgbClr val="0033CC"/>
            </a:solidFill>
            <a:round/>
            <a:headEnd/>
            <a:tailEnd/>
          </a:ln>
        </p:spPr>
        <p:txBody>
          <a:bodyPr/>
          <a:lstStyle/>
          <a:p>
            <a:endParaRPr lang="es-CL"/>
          </a:p>
        </p:txBody>
      </p:sp>
      <p:sp>
        <p:nvSpPr>
          <p:cNvPr id="39" name="Line 33"/>
          <p:cNvSpPr>
            <a:spLocks noChangeShapeType="1"/>
          </p:cNvSpPr>
          <p:nvPr/>
        </p:nvSpPr>
        <p:spPr bwMode="auto">
          <a:xfrm flipH="1" flipV="1">
            <a:off x="4754884" y="2500306"/>
            <a:ext cx="2428892" cy="1571636"/>
          </a:xfrm>
          <a:prstGeom prst="line">
            <a:avLst/>
          </a:prstGeom>
          <a:noFill/>
          <a:ln w="38100">
            <a:solidFill>
              <a:srgbClr val="FF0000"/>
            </a:solidFill>
            <a:round/>
            <a:headEnd/>
            <a:tailEnd/>
          </a:ln>
        </p:spPr>
        <p:txBody>
          <a:bodyPr/>
          <a:lstStyle/>
          <a:p>
            <a:endParaRPr lang="es-CL"/>
          </a:p>
        </p:txBody>
      </p:sp>
      <p:graphicFrame>
        <p:nvGraphicFramePr>
          <p:cNvPr id="513039" name="Object 15"/>
          <p:cNvGraphicFramePr>
            <a:graphicFrameLocks noGrp="1" noChangeAspect="1"/>
          </p:cNvGraphicFramePr>
          <p:nvPr/>
        </p:nvGraphicFramePr>
        <p:xfrm>
          <a:off x="7926292" y="5527691"/>
          <a:ext cx="704850" cy="258763"/>
        </p:xfrm>
        <a:graphic>
          <a:graphicData uri="http://schemas.openxmlformats.org/presentationml/2006/ole">
            <mc:AlternateContent xmlns:mc="http://schemas.openxmlformats.org/markup-compatibility/2006">
              <mc:Choice xmlns:v="urn:schemas-microsoft-com:vml" Requires="v">
                <p:oleObj spid="_x0000_s2054" name="Ecuación" r:id="rId11" imgW="583693" imgH="215713" progId="Equation.3">
                  <p:embed/>
                </p:oleObj>
              </mc:Choice>
              <mc:Fallback>
                <p:oleObj name="Ecuación" r:id="rId11" imgW="583693" imgH="215713" progId="Equation.3">
                  <p:embed/>
                  <p:pic>
                    <p:nvPicPr>
                      <p:cNvPr id="513039" name="Object 15"/>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26292" y="5527691"/>
                        <a:ext cx="704850" cy="258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0" name="Object 16"/>
          <p:cNvGraphicFramePr>
            <a:graphicFrameLocks noGrp="1" noChangeAspect="1"/>
          </p:cNvGraphicFramePr>
          <p:nvPr/>
        </p:nvGraphicFramePr>
        <p:xfrm>
          <a:off x="5855470" y="6457532"/>
          <a:ext cx="300038" cy="387350"/>
        </p:xfrm>
        <a:graphic>
          <a:graphicData uri="http://schemas.openxmlformats.org/presentationml/2006/ole">
            <mc:AlternateContent xmlns:mc="http://schemas.openxmlformats.org/markup-compatibility/2006">
              <mc:Choice xmlns:v="urn:schemas-microsoft-com:vml" Requires="v">
                <p:oleObj spid="_x0000_s2055" name="Ecuación" r:id="rId13" imgW="177646" imgH="228402" progId="Equation.3">
                  <p:embed/>
                </p:oleObj>
              </mc:Choice>
              <mc:Fallback>
                <p:oleObj name="Ecuación" r:id="rId13" imgW="177646" imgH="228402" progId="Equation.3">
                  <p:embed/>
                  <p:pic>
                    <p:nvPicPr>
                      <p:cNvPr id="513040" name="Object 16"/>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855470" y="6457532"/>
                        <a:ext cx="300038"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39 Rectángulo"/>
          <p:cNvSpPr/>
          <p:nvPr/>
        </p:nvSpPr>
        <p:spPr>
          <a:xfrm>
            <a:off x="5755016" y="4143380"/>
            <a:ext cx="500066"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9" name="28 Conector recto de flecha"/>
          <p:cNvCxnSpPr/>
          <p:nvPr/>
        </p:nvCxnSpPr>
        <p:spPr>
          <a:xfrm>
            <a:off x="4325158" y="4141792"/>
            <a:ext cx="3528000" cy="1588"/>
          </a:xfrm>
          <a:prstGeom prst="straightConnector1">
            <a:avLst/>
          </a:prstGeom>
          <a:noFill/>
          <a:ln w="19050">
            <a:solidFill>
              <a:srgbClr val="000000"/>
            </a:solidFill>
            <a:round/>
            <a:headEnd type="none"/>
            <a:tailEnd type="arrow"/>
          </a:ln>
        </p:spPr>
      </p:cxnSp>
      <p:graphicFrame>
        <p:nvGraphicFramePr>
          <p:cNvPr id="513041" name="Object 17"/>
          <p:cNvGraphicFramePr>
            <a:graphicFrameLocks noGrp="1" noChangeAspect="1"/>
          </p:cNvGraphicFramePr>
          <p:nvPr/>
        </p:nvGraphicFramePr>
        <p:xfrm>
          <a:off x="5826454" y="4159807"/>
          <a:ext cx="236537" cy="346075"/>
        </p:xfrm>
        <a:graphic>
          <a:graphicData uri="http://schemas.openxmlformats.org/presentationml/2006/ole">
            <mc:AlternateContent xmlns:mc="http://schemas.openxmlformats.org/markup-compatibility/2006">
              <mc:Choice xmlns:v="urn:schemas-microsoft-com:vml" Requires="v">
                <p:oleObj spid="_x0000_s2056" name="Ecuación" r:id="rId15" imgW="139639" imgH="203112" progId="Equation.3">
                  <p:embed/>
                </p:oleObj>
              </mc:Choice>
              <mc:Fallback>
                <p:oleObj name="Ecuación" r:id="rId15" imgW="139639" imgH="203112" progId="Equation.3">
                  <p:embed/>
                  <p:pic>
                    <p:nvPicPr>
                      <p:cNvPr id="513041" name="Object 17"/>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6454" y="4159807"/>
                        <a:ext cx="236537"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2" name="Object 18"/>
          <p:cNvGraphicFramePr>
            <a:graphicFrameLocks noGrp="1" noChangeAspect="1"/>
          </p:cNvGraphicFramePr>
          <p:nvPr/>
        </p:nvGraphicFramePr>
        <p:xfrm>
          <a:off x="4040504" y="5913896"/>
          <a:ext cx="735013" cy="273050"/>
        </p:xfrm>
        <a:graphic>
          <a:graphicData uri="http://schemas.openxmlformats.org/presentationml/2006/ole">
            <mc:AlternateContent xmlns:mc="http://schemas.openxmlformats.org/markup-compatibility/2006">
              <mc:Choice xmlns:v="urn:schemas-microsoft-com:vml" Requires="v">
                <p:oleObj spid="_x0000_s2057" name="Ecuación" r:id="rId17" imgW="609600" imgH="228600" progId="Equation.3">
                  <p:embed/>
                </p:oleObj>
              </mc:Choice>
              <mc:Fallback>
                <p:oleObj name="Ecuación" r:id="rId17" imgW="609600" imgH="228600" progId="Equation.3">
                  <p:embed/>
                  <p:pic>
                    <p:nvPicPr>
                      <p:cNvPr id="513042" name="Object 18"/>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040504" y="5913896"/>
                        <a:ext cx="735013" cy="273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3" name="Object 19"/>
          <p:cNvGraphicFramePr>
            <a:graphicFrameLocks noGrp="1" noChangeAspect="1"/>
          </p:cNvGraphicFramePr>
          <p:nvPr/>
        </p:nvGraphicFramePr>
        <p:xfrm>
          <a:off x="3857620" y="5544495"/>
          <a:ext cx="873125" cy="212725"/>
        </p:xfrm>
        <a:graphic>
          <a:graphicData uri="http://schemas.openxmlformats.org/presentationml/2006/ole">
            <mc:AlternateContent xmlns:mc="http://schemas.openxmlformats.org/markup-compatibility/2006">
              <mc:Choice xmlns:v="urn:schemas-microsoft-com:vml" Requires="v">
                <p:oleObj spid="_x0000_s2058" name="Ecuación" r:id="rId19" imgW="723272" imgH="177646" progId="Equation.3">
                  <p:embed/>
                </p:oleObj>
              </mc:Choice>
              <mc:Fallback>
                <p:oleObj name="Ecuación" r:id="rId19" imgW="723272" imgH="177646" progId="Equation.3">
                  <p:embed/>
                  <p:pic>
                    <p:nvPicPr>
                      <p:cNvPr id="513043" name="Object 19"/>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857620" y="5544495"/>
                        <a:ext cx="873125" cy="212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4" name="Object 20"/>
          <p:cNvGraphicFramePr>
            <a:graphicFrameLocks noGrp="1" noChangeAspect="1"/>
          </p:cNvGraphicFramePr>
          <p:nvPr/>
        </p:nvGraphicFramePr>
        <p:xfrm>
          <a:off x="7255217" y="3786190"/>
          <a:ext cx="428625" cy="279400"/>
        </p:xfrm>
        <a:graphic>
          <a:graphicData uri="http://schemas.openxmlformats.org/presentationml/2006/ole">
            <mc:AlternateContent xmlns:mc="http://schemas.openxmlformats.org/markup-compatibility/2006">
              <mc:Choice xmlns:v="urn:schemas-microsoft-com:vml" Requires="v">
                <p:oleObj spid="_x0000_s2059" name="Ecuación" r:id="rId21" imgW="253780" imgH="164957" progId="Equation.3">
                  <p:embed/>
                </p:oleObj>
              </mc:Choice>
              <mc:Fallback>
                <p:oleObj name="Ecuación" r:id="rId21" imgW="253780" imgH="164957" progId="Equation.3">
                  <p:embed/>
                  <p:pic>
                    <p:nvPicPr>
                      <p:cNvPr id="513044" name="Object 20"/>
                      <p:cNvPicPr>
                        <a:picLocks noGrp="1"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255217" y="3786190"/>
                        <a:ext cx="42862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5" name="Object 21"/>
          <p:cNvGraphicFramePr>
            <a:graphicFrameLocks noGrp="1" noChangeAspect="1"/>
          </p:cNvGraphicFramePr>
          <p:nvPr/>
        </p:nvGraphicFramePr>
        <p:xfrm>
          <a:off x="7258073" y="2185981"/>
          <a:ext cx="600075" cy="385763"/>
        </p:xfrm>
        <a:graphic>
          <a:graphicData uri="http://schemas.openxmlformats.org/presentationml/2006/ole">
            <mc:AlternateContent xmlns:mc="http://schemas.openxmlformats.org/markup-compatibility/2006">
              <mc:Choice xmlns:v="urn:schemas-microsoft-com:vml" Requires="v">
                <p:oleObj spid="_x0000_s2060" name="Ecuación" r:id="rId23" imgW="355446" imgH="228501" progId="Equation.3">
                  <p:embed/>
                </p:oleObj>
              </mc:Choice>
              <mc:Fallback>
                <p:oleObj name="Ecuación" r:id="rId23" imgW="355446" imgH="228501" progId="Equation.3">
                  <p:embed/>
                  <p:pic>
                    <p:nvPicPr>
                      <p:cNvPr id="513045" name="Object 21"/>
                      <p:cNvPicPr>
                        <a:picLocks noGrp="1"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258073" y="2185981"/>
                        <a:ext cx="6000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Elipse"/>
          <p:cNvSpPr/>
          <p:nvPr/>
        </p:nvSpPr>
        <p:spPr>
          <a:xfrm>
            <a:off x="5885534"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5" name="44 Elipse"/>
          <p:cNvSpPr/>
          <p:nvPr/>
        </p:nvSpPr>
        <p:spPr>
          <a:xfrm>
            <a:off x="5869756" y="5574948"/>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CuadroTexto"/>
          <p:cNvSpPr txBox="1"/>
          <p:nvPr/>
        </p:nvSpPr>
        <p:spPr>
          <a:xfrm>
            <a:off x="357158" y="2428868"/>
            <a:ext cx="3214710" cy="4247317"/>
          </a:xfrm>
          <a:prstGeom prst="rect">
            <a:avLst/>
          </a:prstGeom>
          <a:noFill/>
        </p:spPr>
        <p:txBody>
          <a:bodyPr wrap="square" rtlCol="0">
            <a:spAutoFit/>
          </a:bodyPr>
          <a:lstStyle/>
          <a:p>
            <a:r>
              <a:rPr lang="es-CL" dirty="0"/>
              <a:t>Supongamos que nos encontramos en un nivel de equilibrio de OA-DA el cual es consistente con el largo plazo…</a:t>
            </a:r>
          </a:p>
          <a:p>
            <a:endParaRPr lang="es-CL" dirty="0"/>
          </a:p>
          <a:p>
            <a:r>
              <a:rPr lang="es-CL" dirty="0"/>
              <a:t>Es decir, será cierto lo siguiente:</a:t>
            </a:r>
          </a:p>
          <a:p>
            <a:endParaRPr lang="es-CL" dirty="0"/>
          </a:p>
          <a:p>
            <a:r>
              <a:rPr lang="es-CL" dirty="0"/>
              <a:t>Lo que implica que el nivel de producto (PIB) será el potencial, y en el equilibrio del mercado laboral nos encontraremos a un nivel de desempleo consistente con el largo plazo, es decir, la tasa natural de desempleo.</a:t>
            </a:r>
          </a:p>
          <a:p>
            <a:r>
              <a:rPr lang="es-CL" dirty="0"/>
              <a:t> </a:t>
            </a:r>
          </a:p>
        </p:txBody>
      </p:sp>
      <p:sp>
        <p:nvSpPr>
          <p:cNvPr id="47" name="46 Rectángulo"/>
          <p:cNvSpPr/>
          <p:nvPr/>
        </p:nvSpPr>
        <p:spPr>
          <a:xfrm>
            <a:off x="3857620" y="4500570"/>
            <a:ext cx="4857784" cy="23574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16</a:t>
            </a:fld>
            <a:endParaRPr lang="es-CL" dirty="0"/>
          </a:p>
        </p:txBody>
      </p:sp>
      <p:graphicFrame>
        <p:nvGraphicFramePr>
          <p:cNvPr id="545805" name="Object 13"/>
          <p:cNvGraphicFramePr>
            <a:graphicFrameLocks noGrp="1" noChangeAspect="1"/>
          </p:cNvGraphicFramePr>
          <p:nvPr/>
        </p:nvGraphicFramePr>
        <p:xfrm>
          <a:off x="5996207" y="2110936"/>
          <a:ext cx="579438" cy="363538"/>
        </p:xfrm>
        <a:graphic>
          <a:graphicData uri="http://schemas.openxmlformats.org/presentationml/2006/ole">
            <mc:AlternateContent xmlns:mc="http://schemas.openxmlformats.org/markup-compatibility/2006">
              <mc:Choice xmlns:v="urn:schemas-microsoft-com:vml" Requires="v">
                <p:oleObj spid="_x0000_s2061" name="Ecuación" r:id="rId25" imgW="342603" imgH="215713" progId="Equation.3">
                  <p:embed/>
                </p:oleObj>
              </mc:Choice>
              <mc:Fallback>
                <p:oleObj name="Ecuación" r:id="rId25" imgW="342603" imgH="215713" progId="Equation.3">
                  <p:embed/>
                  <p:pic>
                    <p:nvPicPr>
                      <p:cNvPr id="545805" name="Object 13"/>
                      <p:cNvPicPr>
                        <a:picLocks noGrp="1"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996207" y="2110936"/>
                        <a:ext cx="5794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6830" name="Object 14"/>
          <p:cNvGraphicFramePr>
            <a:graphicFrameLocks noGrp="1" noChangeAspect="1"/>
          </p:cNvGraphicFramePr>
          <p:nvPr/>
        </p:nvGraphicFramePr>
        <p:xfrm>
          <a:off x="3970338" y="3071813"/>
          <a:ext cx="258762" cy="366712"/>
        </p:xfrm>
        <a:graphic>
          <a:graphicData uri="http://schemas.openxmlformats.org/presentationml/2006/ole">
            <mc:AlternateContent xmlns:mc="http://schemas.openxmlformats.org/markup-compatibility/2006">
              <mc:Choice xmlns:v="urn:schemas-microsoft-com:vml" Requires="v">
                <p:oleObj spid="_x0000_s2062" name="Ecuación" r:id="rId27" imgW="152268" imgH="215713" progId="Equation.3">
                  <p:embed/>
                </p:oleObj>
              </mc:Choice>
              <mc:Fallback>
                <p:oleObj name="Ecuación" r:id="rId27" imgW="152268" imgH="215713" progId="Equation.3">
                  <p:embed/>
                  <p:pic>
                    <p:nvPicPr>
                      <p:cNvPr id="546830" name="Object 14"/>
                      <p:cNvPicPr>
                        <a:picLocks noGrp="1"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970338" y="3071813"/>
                        <a:ext cx="258762"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94813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31 Conector recto"/>
          <p:cNvCxnSpPr/>
          <p:nvPr/>
        </p:nvCxnSpPr>
        <p:spPr>
          <a:xfrm rot="5400000">
            <a:off x="4972184" y="3185760"/>
            <a:ext cx="1944000" cy="1588"/>
          </a:xfrm>
          <a:prstGeom prst="line">
            <a:avLst/>
          </a:prstGeom>
          <a:noFill/>
          <a:ln w="38100">
            <a:solidFill>
              <a:srgbClr val="002060"/>
            </a:solidFill>
            <a:round/>
            <a:headEnd/>
            <a:tailEnd/>
          </a:ln>
        </p:spPr>
      </p:cxnSp>
      <p:sp>
        <p:nvSpPr>
          <p:cNvPr id="7170" name="Rectangle 2"/>
          <p:cNvSpPr>
            <a:spLocks noGrp="1"/>
          </p:cNvSpPr>
          <p:nvPr>
            <p:ph type="title"/>
          </p:nvPr>
        </p:nvSpPr>
        <p:spPr/>
        <p:txBody>
          <a:bodyPr>
            <a:normAutofit/>
          </a:bodyPr>
          <a:lstStyle/>
          <a:p>
            <a:r>
              <a:rPr lang="es-CL" sz="3300" dirty="0"/>
              <a:t>Efectos de Política Fiscal en el equilibrio</a:t>
            </a:r>
            <a:endParaRPr lang="es-ES" sz="3300" dirty="0"/>
          </a:p>
        </p:txBody>
      </p:sp>
      <p:sp>
        <p:nvSpPr>
          <p:cNvPr id="7171" name="Rectangle 3"/>
          <p:cNvSpPr>
            <a:spLocks noGrp="1"/>
          </p:cNvSpPr>
          <p:nvPr>
            <p:ph type="body" idx="1"/>
          </p:nvPr>
        </p:nvSpPr>
        <p:spPr/>
        <p:txBody>
          <a:bodyPr/>
          <a:lstStyle/>
          <a:p>
            <a:pPr algn="just"/>
            <a:r>
              <a:rPr lang="es-CL" b="1" dirty="0"/>
              <a:t>Equilibrio DA-OA de largo plazo:</a:t>
            </a:r>
            <a:endParaRPr lang="es-ES" dirty="0"/>
          </a:p>
          <a:p>
            <a:pPr lvl="1" algn="just"/>
            <a:endParaRPr lang="es-ES" dirty="0"/>
          </a:p>
          <a:p>
            <a:pPr algn="just" eaLnBrk="1" hangingPunct="1"/>
            <a:endParaRPr lang="es-ES" dirty="0"/>
          </a:p>
        </p:txBody>
      </p:sp>
      <p:graphicFrame>
        <p:nvGraphicFramePr>
          <p:cNvPr id="423943" name="Object 7"/>
          <p:cNvGraphicFramePr>
            <a:graphicFrameLocks noGrp="1" noChangeAspect="1"/>
          </p:cNvGraphicFramePr>
          <p:nvPr/>
        </p:nvGraphicFramePr>
        <p:xfrm>
          <a:off x="3969066" y="2143116"/>
          <a:ext cx="258763" cy="280988"/>
        </p:xfrm>
        <a:graphic>
          <a:graphicData uri="http://schemas.openxmlformats.org/presentationml/2006/ole">
            <mc:AlternateContent xmlns:mc="http://schemas.openxmlformats.org/markup-compatibility/2006">
              <mc:Choice xmlns:v="urn:schemas-microsoft-com:vml" Requires="v">
                <p:oleObj spid="_x0000_s3074" name="Ecuación" r:id="rId3" imgW="152268" imgH="164957" progId="Equation.3">
                  <p:embed/>
                </p:oleObj>
              </mc:Choice>
              <mc:Fallback>
                <p:oleObj name="Ecuación" r:id="rId3" imgW="152268" imgH="164957" progId="Equation.3">
                  <p:embed/>
                  <p:pic>
                    <p:nvPicPr>
                      <p:cNvPr id="423943"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066" y="2143116"/>
                        <a:ext cx="258763"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21 Conector recto"/>
          <p:cNvCxnSpPr/>
          <p:nvPr/>
        </p:nvCxnSpPr>
        <p:spPr>
          <a:xfrm>
            <a:off x="4326256" y="3256890"/>
            <a:ext cx="2520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flipH="1" flipV="1">
            <a:off x="3373050" y="3188586"/>
            <a:ext cx="1908000" cy="1588"/>
          </a:xfrm>
          <a:prstGeom prst="straightConnector1">
            <a:avLst/>
          </a:prstGeom>
          <a:noFill/>
          <a:ln w="19050">
            <a:solidFill>
              <a:srgbClr val="000000"/>
            </a:solidFill>
            <a:round/>
            <a:headEnd/>
            <a:tailEnd type="arrow"/>
          </a:ln>
        </p:spPr>
      </p:cxnSp>
      <p:graphicFrame>
        <p:nvGraphicFramePr>
          <p:cNvPr id="513036" name="Object 12"/>
          <p:cNvGraphicFramePr>
            <a:graphicFrameLocks noGrp="1" noChangeAspect="1"/>
          </p:cNvGraphicFramePr>
          <p:nvPr/>
        </p:nvGraphicFramePr>
        <p:xfrm>
          <a:off x="7612404" y="4214818"/>
          <a:ext cx="236537" cy="280988"/>
        </p:xfrm>
        <a:graphic>
          <a:graphicData uri="http://schemas.openxmlformats.org/presentationml/2006/ole">
            <mc:AlternateContent xmlns:mc="http://schemas.openxmlformats.org/markup-compatibility/2006">
              <mc:Choice xmlns:v="urn:schemas-microsoft-com:vml" Requires="v">
                <p:oleObj spid="_x0000_s3075" name="Ecuación" r:id="rId5" imgW="139579" imgH="164957" progId="Equation.3">
                  <p:embed/>
                </p:oleObj>
              </mc:Choice>
              <mc:Fallback>
                <p:oleObj name="Ecuación" r:id="rId5" imgW="139579" imgH="164957" progId="Equation.3">
                  <p:embed/>
                  <p:pic>
                    <p:nvPicPr>
                      <p:cNvPr id="513036" name="Object 1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404" y="4214818"/>
                        <a:ext cx="236537"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Line 33"/>
          <p:cNvSpPr>
            <a:spLocks noChangeShapeType="1"/>
          </p:cNvSpPr>
          <p:nvPr/>
        </p:nvSpPr>
        <p:spPr bwMode="auto">
          <a:xfrm flipV="1">
            <a:off x="4826322" y="2500305"/>
            <a:ext cx="2357454" cy="1428761"/>
          </a:xfrm>
          <a:prstGeom prst="line">
            <a:avLst/>
          </a:prstGeom>
          <a:noFill/>
          <a:ln w="38100">
            <a:solidFill>
              <a:srgbClr val="0033CC"/>
            </a:solidFill>
            <a:round/>
            <a:headEnd/>
            <a:tailEnd/>
          </a:ln>
        </p:spPr>
        <p:txBody>
          <a:bodyPr/>
          <a:lstStyle/>
          <a:p>
            <a:endParaRPr lang="es-CL"/>
          </a:p>
        </p:txBody>
      </p:sp>
      <p:sp>
        <p:nvSpPr>
          <p:cNvPr id="39" name="Line 33"/>
          <p:cNvSpPr>
            <a:spLocks noChangeShapeType="1"/>
          </p:cNvSpPr>
          <p:nvPr/>
        </p:nvSpPr>
        <p:spPr bwMode="auto">
          <a:xfrm flipH="1" flipV="1">
            <a:off x="4754884" y="2500306"/>
            <a:ext cx="2428892" cy="1571636"/>
          </a:xfrm>
          <a:prstGeom prst="line">
            <a:avLst/>
          </a:prstGeom>
          <a:noFill/>
          <a:ln w="38100">
            <a:solidFill>
              <a:srgbClr val="FFC000"/>
            </a:solidFill>
            <a:round/>
            <a:headEnd/>
            <a:tailEnd/>
          </a:ln>
        </p:spPr>
        <p:txBody>
          <a:bodyPr/>
          <a:lstStyle/>
          <a:p>
            <a:endParaRPr lang="es-CL"/>
          </a:p>
        </p:txBody>
      </p:sp>
      <p:graphicFrame>
        <p:nvGraphicFramePr>
          <p:cNvPr id="513044" name="Object 20"/>
          <p:cNvGraphicFramePr>
            <a:graphicFrameLocks noGrp="1" noChangeAspect="1"/>
          </p:cNvGraphicFramePr>
          <p:nvPr/>
        </p:nvGraphicFramePr>
        <p:xfrm>
          <a:off x="7255217" y="3786190"/>
          <a:ext cx="428625" cy="279400"/>
        </p:xfrm>
        <a:graphic>
          <a:graphicData uri="http://schemas.openxmlformats.org/presentationml/2006/ole">
            <mc:AlternateContent xmlns:mc="http://schemas.openxmlformats.org/markup-compatibility/2006">
              <mc:Choice xmlns:v="urn:schemas-microsoft-com:vml" Requires="v">
                <p:oleObj spid="_x0000_s3076" name="Ecuación" r:id="rId7" imgW="253780" imgH="164957" progId="Equation.3">
                  <p:embed/>
                </p:oleObj>
              </mc:Choice>
              <mc:Fallback>
                <p:oleObj name="Ecuación" r:id="rId7" imgW="253780" imgH="164957" progId="Equation.3">
                  <p:embed/>
                  <p:pic>
                    <p:nvPicPr>
                      <p:cNvPr id="513044" name="Object 20"/>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55217" y="3786190"/>
                        <a:ext cx="42862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5" name="Object 21"/>
          <p:cNvGraphicFramePr>
            <a:graphicFrameLocks noGrp="1" noChangeAspect="1"/>
          </p:cNvGraphicFramePr>
          <p:nvPr/>
        </p:nvGraphicFramePr>
        <p:xfrm>
          <a:off x="7258073" y="2185981"/>
          <a:ext cx="600075" cy="385763"/>
        </p:xfrm>
        <a:graphic>
          <a:graphicData uri="http://schemas.openxmlformats.org/presentationml/2006/ole">
            <mc:AlternateContent xmlns:mc="http://schemas.openxmlformats.org/markup-compatibility/2006">
              <mc:Choice xmlns:v="urn:schemas-microsoft-com:vml" Requires="v">
                <p:oleObj spid="_x0000_s3077" name="Ecuación" r:id="rId9" imgW="355446" imgH="228501" progId="Equation.3">
                  <p:embed/>
                </p:oleObj>
              </mc:Choice>
              <mc:Fallback>
                <p:oleObj name="Ecuación" r:id="rId9" imgW="355446" imgH="228501" progId="Equation.3">
                  <p:embed/>
                  <p:pic>
                    <p:nvPicPr>
                      <p:cNvPr id="513045" name="Object 21"/>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58073" y="2185981"/>
                        <a:ext cx="6000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Elipse"/>
          <p:cNvSpPr/>
          <p:nvPr/>
        </p:nvSpPr>
        <p:spPr>
          <a:xfrm>
            <a:off x="5885534"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CuadroTexto"/>
          <p:cNvSpPr txBox="1"/>
          <p:nvPr/>
        </p:nvSpPr>
        <p:spPr>
          <a:xfrm>
            <a:off x="357158" y="2428868"/>
            <a:ext cx="3214710" cy="3139321"/>
          </a:xfrm>
          <a:prstGeom prst="rect">
            <a:avLst/>
          </a:prstGeom>
          <a:noFill/>
        </p:spPr>
        <p:txBody>
          <a:bodyPr wrap="square" rtlCol="0">
            <a:spAutoFit/>
          </a:bodyPr>
          <a:lstStyle/>
          <a:p>
            <a:r>
              <a:rPr lang="es-CL" dirty="0"/>
              <a:t>Bajo este contexto, si se realiza Política Fiscal Expansiva, aumentando el Gasto Fiscal (</a:t>
            </a:r>
            <a:r>
              <a:rPr lang="el-GR" dirty="0"/>
              <a:t>Δ</a:t>
            </a:r>
            <a:r>
              <a:rPr lang="es-CL" baseline="30000" dirty="0"/>
              <a:t>+</a:t>
            </a:r>
            <a:r>
              <a:rPr lang="es-CL" dirty="0"/>
              <a:t>G) ⇒ una expansión de la DA.</a:t>
            </a:r>
          </a:p>
          <a:p>
            <a:endParaRPr lang="es-CL" dirty="0"/>
          </a:p>
          <a:p>
            <a:r>
              <a:rPr lang="es-CL" dirty="0"/>
              <a:t>Al mismo nivel de precios, el PIB de la economía aumenta sobre el potencial, lo que hace que desempleo disminuya a un nivel bajo su nivel de tasa natural.</a:t>
            </a:r>
          </a:p>
          <a:p>
            <a:r>
              <a:rPr lang="es-CL" dirty="0"/>
              <a:t> </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17</a:t>
            </a:fld>
            <a:endParaRPr lang="es-CL" dirty="0"/>
          </a:p>
        </p:txBody>
      </p:sp>
      <p:graphicFrame>
        <p:nvGraphicFramePr>
          <p:cNvPr id="545805" name="Object 13"/>
          <p:cNvGraphicFramePr>
            <a:graphicFrameLocks noGrp="1" noChangeAspect="1"/>
          </p:cNvGraphicFramePr>
          <p:nvPr/>
        </p:nvGraphicFramePr>
        <p:xfrm>
          <a:off x="5996207" y="2110936"/>
          <a:ext cx="579438" cy="363538"/>
        </p:xfrm>
        <a:graphic>
          <a:graphicData uri="http://schemas.openxmlformats.org/presentationml/2006/ole">
            <mc:AlternateContent xmlns:mc="http://schemas.openxmlformats.org/markup-compatibility/2006">
              <mc:Choice xmlns:v="urn:schemas-microsoft-com:vml" Requires="v">
                <p:oleObj spid="_x0000_s3078" name="Ecuación" r:id="rId11" imgW="342603" imgH="215713" progId="Equation.3">
                  <p:embed/>
                </p:oleObj>
              </mc:Choice>
              <mc:Fallback>
                <p:oleObj name="Ecuación" r:id="rId11" imgW="342603" imgH="215713" progId="Equation.3">
                  <p:embed/>
                  <p:pic>
                    <p:nvPicPr>
                      <p:cNvPr id="545805" name="Object 13"/>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96207" y="2110936"/>
                        <a:ext cx="5794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Line 33"/>
          <p:cNvSpPr>
            <a:spLocks noChangeShapeType="1"/>
          </p:cNvSpPr>
          <p:nvPr/>
        </p:nvSpPr>
        <p:spPr bwMode="auto">
          <a:xfrm flipH="1" flipV="1">
            <a:off x="5500694" y="2357430"/>
            <a:ext cx="2428892" cy="1571636"/>
          </a:xfrm>
          <a:prstGeom prst="line">
            <a:avLst/>
          </a:prstGeom>
          <a:noFill/>
          <a:ln w="38100">
            <a:solidFill>
              <a:srgbClr val="FF0000"/>
            </a:solidFill>
            <a:round/>
            <a:headEnd/>
            <a:tailEnd/>
          </a:ln>
        </p:spPr>
        <p:txBody>
          <a:bodyPr/>
          <a:lstStyle/>
          <a:p>
            <a:endParaRPr lang="es-CL"/>
          </a:p>
        </p:txBody>
      </p:sp>
      <p:graphicFrame>
        <p:nvGraphicFramePr>
          <p:cNvPr id="548878" name="Object 14"/>
          <p:cNvGraphicFramePr>
            <a:graphicFrameLocks noGrp="1" noChangeAspect="1"/>
          </p:cNvGraphicFramePr>
          <p:nvPr/>
        </p:nvGraphicFramePr>
        <p:xfrm>
          <a:off x="7969250" y="3683000"/>
          <a:ext cx="493713" cy="344488"/>
        </p:xfrm>
        <a:graphic>
          <a:graphicData uri="http://schemas.openxmlformats.org/presentationml/2006/ole">
            <mc:AlternateContent xmlns:mc="http://schemas.openxmlformats.org/markup-compatibility/2006">
              <mc:Choice xmlns:v="urn:schemas-microsoft-com:vml" Requires="v">
                <p:oleObj spid="_x0000_s3079" name="Ecuación" r:id="rId13" imgW="291973" imgH="203112" progId="Equation.3">
                  <p:embed/>
                </p:oleObj>
              </mc:Choice>
              <mc:Fallback>
                <p:oleObj name="Ecuación" r:id="rId13" imgW="291973" imgH="203112" progId="Equation.3">
                  <p:embed/>
                  <p:pic>
                    <p:nvPicPr>
                      <p:cNvPr id="548878" name="Object 14"/>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69250" y="3683000"/>
                        <a:ext cx="493713"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2" name="41 Conector recto"/>
          <p:cNvCxnSpPr/>
          <p:nvPr/>
        </p:nvCxnSpPr>
        <p:spPr>
          <a:xfrm rot="5400000">
            <a:off x="6483689" y="3717330"/>
            <a:ext cx="864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40 Elipse"/>
          <p:cNvSpPr/>
          <p:nvPr/>
        </p:nvSpPr>
        <p:spPr>
          <a:xfrm>
            <a:off x="6858628"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40" name="39 Rectángulo"/>
          <p:cNvSpPr/>
          <p:nvPr/>
        </p:nvSpPr>
        <p:spPr>
          <a:xfrm>
            <a:off x="5755016" y="4143380"/>
            <a:ext cx="131731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9" name="28 Conector recto de flecha"/>
          <p:cNvCxnSpPr/>
          <p:nvPr/>
        </p:nvCxnSpPr>
        <p:spPr>
          <a:xfrm>
            <a:off x="4325158" y="4141792"/>
            <a:ext cx="3528000" cy="1588"/>
          </a:xfrm>
          <a:prstGeom prst="straightConnector1">
            <a:avLst/>
          </a:prstGeom>
          <a:noFill/>
          <a:ln w="19050">
            <a:solidFill>
              <a:srgbClr val="000000"/>
            </a:solidFill>
            <a:round/>
            <a:headEnd type="none"/>
            <a:tailEnd type="arrow"/>
          </a:ln>
        </p:spPr>
      </p:cxnSp>
      <p:graphicFrame>
        <p:nvGraphicFramePr>
          <p:cNvPr id="513041" name="Object 17"/>
          <p:cNvGraphicFramePr>
            <a:graphicFrameLocks noGrp="1" noChangeAspect="1"/>
          </p:cNvGraphicFramePr>
          <p:nvPr/>
        </p:nvGraphicFramePr>
        <p:xfrm>
          <a:off x="5826454" y="4159807"/>
          <a:ext cx="236537" cy="346075"/>
        </p:xfrm>
        <a:graphic>
          <a:graphicData uri="http://schemas.openxmlformats.org/presentationml/2006/ole">
            <mc:AlternateContent xmlns:mc="http://schemas.openxmlformats.org/markup-compatibility/2006">
              <mc:Choice xmlns:v="urn:schemas-microsoft-com:vml" Requires="v">
                <p:oleObj spid="_x0000_s3080" name="Ecuación" r:id="rId15" imgW="139639" imgH="203112" progId="Equation.3">
                  <p:embed/>
                </p:oleObj>
              </mc:Choice>
              <mc:Fallback>
                <p:oleObj name="Ecuación" r:id="rId15" imgW="139639" imgH="203112" progId="Equation.3">
                  <p:embed/>
                  <p:pic>
                    <p:nvPicPr>
                      <p:cNvPr id="513041" name="Object 17"/>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6454" y="4159807"/>
                        <a:ext cx="236537"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3" name="Object 15"/>
          <p:cNvGraphicFramePr>
            <a:graphicFrameLocks noGrp="1" noChangeAspect="1"/>
          </p:cNvGraphicFramePr>
          <p:nvPr/>
        </p:nvGraphicFramePr>
        <p:xfrm>
          <a:off x="6827636" y="4203708"/>
          <a:ext cx="258762" cy="368300"/>
        </p:xfrm>
        <a:graphic>
          <a:graphicData uri="http://schemas.openxmlformats.org/presentationml/2006/ole">
            <mc:AlternateContent xmlns:mc="http://schemas.openxmlformats.org/markup-compatibility/2006">
              <mc:Choice xmlns:v="urn:schemas-microsoft-com:vml" Requires="v">
                <p:oleObj spid="_x0000_s3081" name="Ecuación" r:id="rId17" imgW="152268" imgH="215713" progId="Equation.3">
                  <p:embed/>
                </p:oleObj>
              </mc:Choice>
              <mc:Fallback>
                <p:oleObj name="Ecuación" r:id="rId17" imgW="152268" imgH="215713" progId="Equation.3">
                  <p:embed/>
                  <p:pic>
                    <p:nvPicPr>
                      <p:cNvPr id="549903" name="Object 15"/>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27636" y="4203708"/>
                        <a:ext cx="258762"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5" name="Object 17"/>
          <p:cNvGraphicFramePr>
            <a:graphicFrameLocks noGrp="1" noChangeAspect="1"/>
          </p:cNvGraphicFramePr>
          <p:nvPr/>
        </p:nvGraphicFramePr>
        <p:xfrm>
          <a:off x="3970338" y="3071813"/>
          <a:ext cx="258762" cy="366712"/>
        </p:xfrm>
        <a:graphic>
          <a:graphicData uri="http://schemas.openxmlformats.org/presentationml/2006/ole">
            <mc:AlternateContent xmlns:mc="http://schemas.openxmlformats.org/markup-compatibility/2006">
              <mc:Choice xmlns:v="urn:schemas-microsoft-com:vml" Requires="v">
                <p:oleObj spid="_x0000_s3082" name="Ecuación" r:id="rId19" imgW="152268" imgH="215713" progId="Equation.3">
                  <p:embed/>
                </p:oleObj>
              </mc:Choice>
              <mc:Fallback>
                <p:oleObj name="Ecuación" r:id="rId19" imgW="152268" imgH="215713" progId="Equation.3">
                  <p:embed/>
                  <p:pic>
                    <p:nvPicPr>
                      <p:cNvPr id="549905" name="Object 17"/>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970338" y="3071813"/>
                        <a:ext cx="258762"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29207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99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42 Conector recto"/>
          <p:cNvCxnSpPr/>
          <p:nvPr/>
        </p:nvCxnSpPr>
        <p:spPr>
          <a:xfrm rot="5400000">
            <a:off x="5854182" y="3575578"/>
            <a:ext cx="115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rot="5400000">
            <a:off x="4972184" y="3185760"/>
            <a:ext cx="1944000" cy="1588"/>
          </a:xfrm>
          <a:prstGeom prst="line">
            <a:avLst/>
          </a:prstGeom>
          <a:noFill/>
          <a:ln w="38100">
            <a:solidFill>
              <a:srgbClr val="002060"/>
            </a:solidFill>
            <a:round/>
            <a:headEnd/>
            <a:tailEnd/>
          </a:ln>
        </p:spPr>
      </p:cxnSp>
      <p:sp>
        <p:nvSpPr>
          <p:cNvPr id="7170" name="Rectangle 2"/>
          <p:cNvSpPr>
            <a:spLocks noGrp="1"/>
          </p:cNvSpPr>
          <p:nvPr>
            <p:ph type="title"/>
          </p:nvPr>
        </p:nvSpPr>
        <p:spPr/>
        <p:txBody>
          <a:bodyPr>
            <a:normAutofit/>
          </a:bodyPr>
          <a:lstStyle/>
          <a:p>
            <a:r>
              <a:rPr lang="es-CL" sz="3300" dirty="0"/>
              <a:t>Efectos de Política Fiscal en el equilibrio</a:t>
            </a:r>
            <a:endParaRPr lang="es-ES" sz="3300" dirty="0"/>
          </a:p>
        </p:txBody>
      </p:sp>
      <p:sp>
        <p:nvSpPr>
          <p:cNvPr id="7171" name="Rectangle 3"/>
          <p:cNvSpPr>
            <a:spLocks noGrp="1"/>
          </p:cNvSpPr>
          <p:nvPr>
            <p:ph type="body" idx="1"/>
          </p:nvPr>
        </p:nvSpPr>
        <p:spPr/>
        <p:txBody>
          <a:bodyPr/>
          <a:lstStyle/>
          <a:p>
            <a:pPr algn="just"/>
            <a:r>
              <a:rPr lang="es-CL" b="1" dirty="0"/>
              <a:t>Equilibrio DA-OA de largo plazo:</a:t>
            </a:r>
            <a:endParaRPr lang="es-ES" dirty="0"/>
          </a:p>
          <a:p>
            <a:pPr lvl="1" algn="just"/>
            <a:endParaRPr lang="es-ES" dirty="0"/>
          </a:p>
          <a:p>
            <a:pPr algn="just" eaLnBrk="1" hangingPunct="1"/>
            <a:endParaRPr lang="es-ES" dirty="0"/>
          </a:p>
        </p:txBody>
      </p:sp>
      <p:graphicFrame>
        <p:nvGraphicFramePr>
          <p:cNvPr id="423943" name="Object 7"/>
          <p:cNvGraphicFramePr>
            <a:graphicFrameLocks noGrp="1" noChangeAspect="1"/>
          </p:cNvGraphicFramePr>
          <p:nvPr/>
        </p:nvGraphicFramePr>
        <p:xfrm>
          <a:off x="3969066" y="2143116"/>
          <a:ext cx="258763" cy="280988"/>
        </p:xfrm>
        <a:graphic>
          <a:graphicData uri="http://schemas.openxmlformats.org/presentationml/2006/ole">
            <mc:AlternateContent xmlns:mc="http://schemas.openxmlformats.org/markup-compatibility/2006">
              <mc:Choice xmlns:v="urn:schemas-microsoft-com:vml" Requires="v">
                <p:oleObj spid="_x0000_s4098" name="Ecuación" r:id="rId3" imgW="152268" imgH="164957" progId="Equation.3">
                  <p:embed/>
                </p:oleObj>
              </mc:Choice>
              <mc:Fallback>
                <p:oleObj name="Ecuación" r:id="rId3" imgW="152268" imgH="164957" progId="Equation.3">
                  <p:embed/>
                  <p:pic>
                    <p:nvPicPr>
                      <p:cNvPr id="423943"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066" y="2143116"/>
                        <a:ext cx="258763"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21 Conector recto"/>
          <p:cNvCxnSpPr/>
          <p:nvPr/>
        </p:nvCxnSpPr>
        <p:spPr>
          <a:xfrm>
            <a:off x="4326256" y="3256890"/>
            <a:ext cx="2520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flipH="1" flipV="1">
            <a:off x="3373050" y="3188586"/>
            <a:ext cx="1908000" cy="1588"/>
          </a:xfrm>
          <a:prstGeom prst="straightConnector1">
            <a:avLst/>
          </a:prstGeom>
          <a:noFill/>
          <a:ln w="19050">
            <a:solidFill>
              <a:srgbClr val="000000"/>
            </a:solidFill>
            <a:round/>
            <a:headEnd/>
            <a:tailEnd type="arrow"/>
          </a:ln>
        </p:spPr>
      </p:cxnSp>
      <p:graphicFrame>
        <p:nvGraphicFramePr>
          <p:cNvPr id="513036" name="Object 12"/>
          <p:cNvGraphicFramePr>
            <a:graphicFrameLocks noGrp="1" noChangeAspect="1"/>
          </p:cNvGraphicFramePr>
          <p:nvPr/>
        </p:nvGraphicFramePr>
        <p:xfrm>
          <a:off x="7612404" y="4214818"/>
          <a:ext cx="236537" cy="280988"/>
        </p:xfrm>
        <a:graphic>
          <a:graphicData uri="http://schemas.openxmlformats.org/presentationml/2006/ole">
            <mc:AlternateContent xmlns:mc="http://schemas.openxmlformats.org/markup-compatibility/2006">
              <mc:Choice xmlns:v="urn:schemas-microsoft-com:vml" Requires="v">
                <p:oleObj spid="_x0000_s4099" name="Ecuación" r:id="rId5" imgW="139579" imgH="164957" progId="Equation.3">
                  <p:embed/>
                </p:oleObj>
              </mc:Choice>
              <mc:Fallback>
                <p:oleObj name="Ecuación" r:id="rId5" imgW="139579" imgH="164957" progId="Equation.3">
                  <p:embed/>
                  <p:pic>
                    <p:nvPicPr>
                      <p:cNvPr id="513036" name="Object 1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404" y="4214818"/>
                        <a:ext cx="236537"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Line 33"/>
          <p:cNvSpPr>
            <a:spLocks noChangeShapeType="1"/>
          </p:cNvSpPr>
          <p:nvPr/>
        </p:nvSpPr>
        <p:spPr bwMode="auto">
          <a:xfrm flipV="1">
            <a:off x="4826322" y="2500305"/>
            <a:ext cx="2357454" cy="1428761"/>
          </a:xfrm>
          <a:prstGeom prst="line">
            <a:avLst/>
          </a:prstGeom>
          <a:noFill/>
          <a:ln w="38100">
            <a:solidFill>
              <a:srgbClr val="0033CC"/>
            </a:solidFill>
            <a:round/>
            <a:headEnd/>
            <a:tailEnd/>
          </a:ln>
        </p:spPr>
        <p:txBody>
          <a:bodyPr/>
          <a:lstStyle/>
          <a:p>
            <a:endParaRPr lang="es-CL"/>
          </a:p>
        </p:txBody>
      </p:sp>
      <p:sp>
        <p:nvSpPr>
          <p:cNvPr id="39" name="Line 33"/>
          <p:cNvSpPr>
            <a:spLocks noChangeShapeType="1"/>
          </p:cNvSpPr>
          <p:nvPr/>
        </p:nvSpPr>
        <p:spPr bwMode="auto">
          <a:xfrm flipH="1" flipV="1">
            <a:off x="4754884" y="2500306"/>
            <a:ext cx="2428892" cy="1571636"/>
          </a:xfrm>
          <a:prstGeom prst="line">
            <a:avLst/>
          </a:prstGeom>
          <a:noFill/>
          <a:ln w="38100">
            <a:solidFill>
              <a:srgbClr val="FFC000"/>
            </a:solidFill>
            <a:round/>
            <a:headEnd/>
            <a:tailEnd/>
          </a:ln>
        </p:spPr>
        <p:txBody>
          <a:bodyPr/>
          <a:lstStyle/>
          <a:p>
            <a:endParaRPr lang="es-CL"/>
          </a:p>
        </p:txBody>
      </p:sp>
      <p:graphicFrame>
        <p:nvGraphicFramePr>
          <p:cNvPr id="513044" name="Object 20"/>
          <p:cNvGraphicFramePr>
            <a:graphicFrameLocks noGrp="1" noChangeAspect="1"/>
          </p:cNvGraphicFramePr>
          <p:nvPr/>
        </p:nvGraphicFramePr>
        <p:xfrm>
          <a:off x="7255217" y="3786190"/>
          <a:ext cx="428625" cy="279400"/>
        </p:xfrm>
        <a:graphic>
          <a:graphicData uri="http://schemas.openxmlformats.org/presentationml/2006/ole">
            <mc:AlternateContent xmlns:mc="http://schemas.openxmlformats.org/markup-compatibility/2006">
              <mc:Choice xmlns:v="urn:schemas-microsoft-com:vml" Requires="v">
                <p:oleObj spid="_x0000_s4100" name="Ecuación" r:id="rId7" imgW="253780" imgH="164957" progId="Equation.3">
                  <p:embed/>
                </p:oleObj>
              </mc:Choice>
              <mc:Fallback>
                <p:oleObj name="Ecuación" r:id="rId7" imgW="253780" imgH="164957" progId="Equation.3">
                  <p:embed/>
                  <p:pic>
                    <p:nvPicPr>
                      <p:cNvPr id="513044" name="Object 20"/>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55217" y="3786190"/>
                        <a:ext cx="42862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5" name="Object 21"/>
          <p:cNvGraphicFramePr>
            <a:graphicFrameLocks noGrp="1" noChangeAspect="1"/>
          </p:cNvGraphicFramePr>
          <p:nvPr/>
        </p:nvGraphicFramePr>
        <p:xfrm>
          <a:off x="7258073" y="2185981"/>
          <a:ext cx="600075" cy="385763"/>
        </p:xfrm>
        <a:graphic>
          <a:graphicData uri="http://schemas.openxmlformats.org/presentationml/2006/ole">
            <mc:AlternateContent xmlns:mc="http://schemas.openxmlformats.org/markup-compatibility/2006">
              <mc:Choice xmlns:v="urn:schemas-microsoft-com:vml" Requires="v">
                <p:oleObj spid="_x0000_s4101" name="Ecuación" r:id="rId9" imgW="355446" imgH="228501" progId="Equation.3">
                  <p:embed/>
                </p:oleObj>
              </mc:Choice>
              <mc:Fallback>
                <p:oleObj name="Ecuación" r:id="rId9" imgW="355446" imgH="228501" progId="Equation.3">
                  <p:embed/>
                  <p:pic>
                    <p:nvPicPr>
                      <p:cNvPr id="513045" name="Object 21"/>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58073" y="2185981"/>
                        <a:ext cx="6000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Elipse"/>
          <p:cNvSpPr/>
          <p:nvPr/>
        </p:nvSpPr>
        <p:spPr>
          <a:xfrm>
            <a:off x="5885534"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CuadroTexto"/>
          <p:cNvSpPr txBox="1"/>
          <p:nvPr/>
        </p:nvSpPr>
        <p:spPr>
          <a:xfrm>
            <a:off x="357158" y="2285992"/>
            <a:ext cx="3214710" cy="4524315"/>
          </a:xfrm>
          <a:prstGeom prst="rect">
            <a:avLst/>
          </a:prstGeom>
          <a:noFill/>
        </p:spPr>
        <p:txBody>
          <a:bodyPr wrap="square" rtlCol="0">
            <a:spAutoFit/>
          </a:bodyPr>
          <a:lstStyle/>
          <a:p>
            <a:r>
              <a:rPr lang="es-CL" dirty="0"/>
              <a:t>La mayor demanda hará subir los precios, lo que implicará una disminución en los componentes del PIB y por ende un menos producto.</a:t>
            </a:r>
          </a:p>
          <a:p>
            <a:endParaRPr lang="es-CL" dirty="0"/>
          </a:p>
          <a:p>
            <a:r>
              <a:rPr lang="es-CL" dirty="0"/>
              <a:t>En el mercado laboral, se observa que al subir el nivel de precios , las firmas querrán contratar menos porque los mayores precios, hará que los trabajadores exigirán mayores salarios, por lo que aumentará un poco el desempleo, pero sigue siendo menor al nivel de tasa natural.</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18</a:t>
            </a:fld>
            <a:endParaRPr lang="es-CL" dirty="0"/>
          </a:p>
        </p:txBody>
      </p:sp>
      <p:graphicFrame>
        <p:nvGraphicFramePr>
          <p:cNvPr id="545805" name="Object 13"/>
          <p:cNvGraphicFramePr>
            <a:graphicFrameLocks noGrp="1" noChangeAspect="1"/>
          </p:cNvGraphicFramePr>
          <p:nvPr/>
        </p:nvGraphicFramePr>
        <p:xfrm>
          <a:off x="5996207" y="2110936"/>
          <a:ext cx="579438" cy="363538"/>
        </p:xfrm>
        <a:graphic>
          <a:graphicData uri="http://schemas.openxmlformats.org/presentationml/2006/ole">
            <mc:AlternateContent xmlns:mc="http://schemas.openxmlformats.org/markup-compatibility/2006">
              <mc:Choice xmlns:v="urn:schemas-microsoft-com:vml" Requires="v">
                <p:oleObj spid="_x0000_s4102" name="Ecuación" r:id="rId11" imgW="342603" imgH="215713" progId="Equation.3">
                  <p:embed/>
                </p:oleObj>
              </mc:Choice>
              <mc:Fallback>
                <p:oleObj name="Ecuación" r:id="rId11" imgW="342603" imgH="215713" progId="Equation.3">
                  <p:embed/>
                  <p:pic>
                    <p:nvPicPr>
                      <p:cNvPr id="545805" name="Object 13"/>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96207" y="2110936"/>
                        <a:ext cx="5794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Line 33"/>
          <p:cNvSpPr>
            <a:spLocks noChangeShapeType="1"/>
          </p:cNvSpPr>
          <p:nvPr/>
        </p:nvSpPr>
        <p:spPr bwMode="auto">
          <a:xfrm flipH="1" flipV="1">
            <a:off x="5500694" y="2357430"/>
            <a:ext cx="2428892" cy="1571636"/>
          </a:xfrm>
          <a:prstGeom prst="line">
            <a:avLst/>
          </a:prstGeom>
          <a:noFill/>
          <a:ln w="38100">
            <a:solidFill>
              <a:srgbClr val="FF0000"/>
            </a:solidFill>
            <a:round/>
            <a:headEnd/>
            <a:tailEnd/>
          </a:ln>
        </p:spPr>
        <p:txBody>
          <a:bodyPr/>
          <a:lstStyle/>
          <a:p>
            <a:endParaRPr lang="es-CL"/>
          </a:p>
        </p:txBody>
      </p:sp>
      <p:graphicFrame>
        <p:nvGraphicFramePr>
          <p:cNvPr id="548878" name="Object 14"/>
          <p:cNvGraphicFramePr>
            <a:graphicFrameLocks noGrp="1" noChangeAspect="1"/>
          </p:cNvGraphicFramePr>
          <p:nvPr/>
        </p:nvGraphicFramePr>
        <p:xfrm>
          <a:off x="7969250" y="3683000"/>
          <a:ext cx="493713" cy="344488"/>
        </p:xfrm>
        <a:graphic>
          <a:graphicData uri="http://schemas.openxmlformats.org/presentationml/2006/ole">
            <mc:AlternateContent xmlns:mc="http://schemas.openxmlformats.org/markup-compatibility/2006">
              <mc:Choice xmlns:v="urn:schemas-microsoft-com:vml" Requires="v">
                <p:oleObj spid="_x0000_s4103" name="Ecuación" r:id="rId13" imgW="291973" imgH="203112" progId="Equation.3">
                  <p:embed/>
                </p:oleObj>
              </mc:Choice>
              <mc:Fallback>
                <p:oleObj name="Ecuación" r:id="rId13" imgW="291973" imgH="203112" progId="Equation.3">
                  <p:embed/>
                  <p:pic>
                    <p:nvPicPr>
                      <p:cNvPr id="548878" name="Object 14"/>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69250" y="3683000"/>
                        <a:ext cx="493713"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2" name="41 Conector recto"/>
          <p:cNvCxnSpPr/>
          <p:nvPr/>
        </p:nvCxnSpPr>
        <p:spPr>
          <a:xfrm rot="5400000">
            <a:off x="6483689" y="3717330"/>
            <a:ext cx="864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40 Elipse"/>
          <p:cNvSpPr/>
          <p:nvPr/>
        </p:nvSpPr>
        <p:spPr>
          <a:xfrm>
            <a:off x="6858628"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40" name="39 Rectángulo"/>
          <p:cNvSpPr/>
          <p:nvPr/>
        </p:nvSpPr>
        <p:spPr>
          <a:xfrm>
            <a:off x="5755016" y="4143380"/>
            <a:ext cx="131731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9" name="28 Conector recto de flecha"/>
          <p:cNvCxnSpPr/>
          <p:nvPr/>
        </p:nvCxnSpPr>
        <p:spPr>
          <a:xfrm>
            <a:off x="4325158" y="4141792"/>
            <a:ext cx="3528000" cy="1588"/>
          </a:xfrm>
          <a:prstGeom prst="straightConnector1">
            <a:avLst/>
          </a:prstGeom>
          <a:noFill/>
          <a:ln w="19050">
            <a:solidFill>
              <a:srgbClr val="000000"/>
            </a:solidFill>
            <a:round/>
            <a:headEnd type="none"/>
            <a:tailEnd type="arrow"/>
          </a:ln>
        </p:spPr>
      </p:cxnSp>
      <p:graphicFrame>
        <p:nvGraphicFramePr>
          <p:cNvPr id="513041" name="Object 17"/>
          <p:cNvGraphicFramePr>
            <a:graphicFrameLocks noGrp="1" noChangeAspect="1"/>
          </p:cNvGraphicFramePr>
          <p:nvPr/>
        </p:nvGraphicFramePr>
        <p:xfrm>
          <a:off x="5826454" y="4159807"/>
          <a:ext cx="236537" cy="346075"/>
        </p:xfrm>
        <a:graphic>
          <a:graphicData uri="http://schemas.openxmlformats.org/presentationml/2006/ole">
            <mc:AlternateContent xmlns:mc="http://schemas.openxmlformats.org/markup-compatibility/2006">
              <mc:Choice xmlns:v="urn:schemas-microsoft-com:vml" Requires="v">
                <p:oleObj spid="_x0000_s4104" name="Ecuación" r:id="rId15" imgW="139639" imgH="203112" progId="Equation.3">
                  <p:embed/>
                </p:oleObj>
              </mc:Choice>
              <mc:Fallback>
                <p:oleObj name="Ecuación" r:id="rId15" imgW="139639" imgH="203112" progId="Equation.3">
                  <p:embed/>
                  <p:pic>
                    <p:nvPicPr>
                      <p:cNvPr id="513041" name="Object 17"/>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6454" y="4159807"/>
                        <a:ext cx="236537"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3" name="Object 15"/>
          <p:cNvGraphicFramePr>
            <a:graphicFrameLocks noGrp="1" noChangeAspect="1"/>
          </p:cNvGraphicFramePr>
          <p:nvPr/>
        </p:nvGraphicFramePr>
        <p:xfrm>
          <a:off x="6827636" y="4203708"/>
          <a:ext cx="258762" cy="368300"/>
        </p:xfrm>
        <a:graphic>
          <a:graphicData uri="http://schemas.openxmlformats.org/presentationml/2006/ole">
            <mc:AlternateContent xmlns:mc="http://schemas.openxmlformats.org/markup-compatibility/2006">
              <mc:Choice xmlns:v="urn:schemas-microsoft-com:vml" Requires="v">
                <p:oleObj spid="_x0000_s4105" name="Ecuación" r:id="rId17" imgW="152268" imgH="215713" progId="Equation.3">
                  <p:embed/>
                </p:oleObj>
              </mc:Choice>
              <mc:Fallback>
                <p:oleObj name="Ecuación" r:id="rId17" imgW="152268" imgH="215713" progId="Equation.3">
                  <p:embed/>
                  <p:pic>
                    <p:nvPicPr>
                      <p:cNvPr id="549903" name="Object 15"/>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27636" y="4203708"/>
                        <a:ext cx="258762"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5" name="Object 17"/>
          <p:cNvGraphicFramePr>
            <a:graphicFrameLocks noGrp="1" noChangeAspect="1"/>
          </p:cNvGraphicFramePr>
          <p:nvPr/>
        </p:nvGraphicFramePr>
        <p:xfrm>
          <a:off x="3970338" y="3071813"/>
          <a:ext cx="258762" cy="366712"/>
        </p:xfrm>
        <a:graphic>
          <a:graphicData uri="http://schemas.openxmlformats.org/presentationml/2006/ole">
            <mc:AlternateContent xmlns:mc="http://schemas.openxmlformats.org/markup-compatibility/2006">
              <mc:Choice xmlns:v="urn:schemas-microsoft-com:vml" Requires="v">
                <p:oleObj spid="_x0000_s4106" name="Ecuación" r:id="rId19" imgW="152268" imgH="215713" progId="Equation.3">
                  <p:embed/>
                </p:oleObj>
              </mc:Choice>
              <mc:Fallback>
                <p:oleObj name="Ecuación" r:id="rId19" imgW="152268" imgH="215713" progId="Equation.3">
                  <p:embed/>
                  <p:pic>
                    <p:nvPicPr>
                      <p:cNvPr id="549905" name="Object 17"/>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970338" y="3071813"/>
                        <a:ext cx="258762"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8" name="47 Conector recto"/>
          <p:cNvCxnSpPr/>
          <p:nvPr/>
        </p:nvCxnSpPr>
        <p:spPr>
          <a:xfrm>
            <a:off x="4366112" y="2957070"/>
            <a:ext cx="205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46 Elipse"/>
          <p:cNvSpPr/>
          <p:nvPr/>
        </p:nvSpPr>
        <p:spPr>
          <a:xfrm>
            <a:off x="6386086" y="2900798"/>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graphicFrame>
        <p:nvGraphicFramePr>
          <p:cNvPr id="550930" name="Object 18"/>
          <p:cNvGraphicFramePr>
            <a:graphicFrameLocks noGrp="1" noChangeAspect="1"/>
          </p:cNvGraphicFramePr>
          <p:nvPr/>
        </p:nvGraphicFramePr>
        <p:xfrm>
          <a:off x="3972360" y="2728688"/>
          <a:ext cx="279400" cy="366712"/>
        </p:xfrm>
        <a:graphic>
          <a:graphicData uri="http://schemas.openxmlformats.org/presentationml/2006/ole">
            <mc:AlternateContent xmlns:mc="http://schemas.openxmlformats.org/markup-compatibility/2006">
              <mc:Choice xmlns:v="urn:schemas-microsoft-com:vml" Requires="v">
                <p:oleObj spid="_x0000_s4107" name="Ecuación" r:id="rId21" imgW="164885" imgH="215619" progId="Equation.3">
                  <p:embed/>
                </p:oleObj>
              </mc:Choice>
              <mc:Fallback>
                <p:oleObj name="Ecuación" r:id="rId21" imgW="164885" imgH="215619" progId="Equation.3">
                  <p:embed/>
                  <p:pic>
                    <p:nvPicPr>
                      <p:cNvPr id="550930" name="Object 18"/>
                      <p:cNvPicPr>
                        <a:picLocks noGrp="1"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72360" y="2728688"/>
                        <a:ext cx="279400"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0933" name="Object 21"/>
          <p:cNvGraphicFramePr>
            <a:graphicFrameLocks noGrp="1" noChangeAspect="1"/>
          </p:cNvGraphicFramePr>
          <p:nvPr/>
        </p:nvGraphicFramePr>
        <p:xfrm>
          <a:off x="6292864" y="4200750"/>
          <a:ext cx="279400" cy="368300"/>
        </p:xfrm>
        <a:graphic>
          <a:graphicData uri="http://schemas.openxmlformats.org/presentationml/2006/ole">
            <mc:AlternateContent xmlns:mc="http://schemas.openxmlformats.org/markup-compatibility/2006">
              <mc:Choice xmlns:v="urn:schemas-microsoft-com:vml" Requires="v">
                <p:oleObj spid="_x0000_s4108" name="Ecuación" r:id="rId23" imgW="164885" imgH="215619" progId="Equation.3">
                  <p:embed/>
                </p:oleObj>
              </mc:Choice>
              <mc:Fallback>
                <p:oleObj name="Ecuación" r:id="rId23" imgW="164885" imgH="215619" progId="Equation.3">
                  <p:embed/>
                  <p:pic>
                    <p:nvPicPr>
                      <p:cNvPr id="550933" name="Object 21"/>
                      <p:cNvPicPr>
                        <a:picLocks noGrp="1"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292864" y="4200750"/>
                        <a:ext cx="2794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219942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42 Conector recto"/>
          <p:cNvCxnSpPr/>
          <p:nvPr/>
        </p:nvCxnSpPr>
        <p:spPr>
          <a:xfrm rot="5400000">
            <a:off x="5872182" y="3557578"/>
            <a:ext cx="1116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rot="5400000">
            <a:off x="4972184" y="3185760"/>
            <a:ext cx="1944000" cy="1588"/>
          </a:xfrm>
          <a:prstGeom prst="line">
            <a:avLst/>
          </a:prstGeom>
          <a:noFill/>
          <a:ln w="38100">
            <a:solidFill>
              <a:srgbClr val="002060"/>
            </a:solidFill>
            <a:round/>
            <a:headEnd/>
            <a:tailEnd/>
          </a:ln>
        </p:spPr>
      </p:cxnSp>
      <p:sp>
        <p:nvSpPr>
          <p:cNvPr id="7170" name="Rectangle 2"/>
          <p:cNvSpPr>
            <a:spLocks noGrp="1"/>
          </p:cNvSpPr>
          <p:nvPr>
            <p:ph type="title"/>
          </p:nvPr>
        </p:nvSpPr>
        <p:spPr/>
        <p:txBody>
          <a:bodyPr>
            <a:normAutofit/>
          </a:bodyPr>
          <a:lstStyle/>
          <a:p>
            <a:r>
              <a:rPr lang="es-CL" sz="3300" dirty="0"/>
              <a:t>Efectos de Política Fiscal en el equilibrio</a:t>
            </a:r>
            <a:endParaRPr lang="es-ES" sz="3300" dirty="0"/>
          </a:p>
        </p:txBody>
      </p:sp>
      <p:sp>
        <p:nvSpPr>
          <p:cNvPr id="7171" name="Rectangle 3"/>
          <p:cNvSpPr>
            <a:spLocks noGrp="1"/>
          </p:cNvSpPr>
          <p:nvPr>
            <p:ph type="body" idx="1"/>
          </p:nvPr>
        </p:nvSpPr>
        <p:spPr/>
        <p:txBody>
          <a:bodyPr/>
          <a:lstStyle/>
          <a:p>
            <a:pPr algn="just"/>
            <a:r>
              <a:rPr lang="es-CL" b="1" dirty="0"/>
              <a:t>Equilibrio DA-OA de largo plazo:</a:t>
            </a:r>
            <a:endParaRPr lang="es-ES" dirty="0"/>
          </a:p>
          <a:p>
            <a:pPr lvl="1" algn="just"/>
            <a:endParaRPr lang="es-ES" dirty="0"/>
          </a:p>
          <a:p>
            <a:pPr algn="just" eaLnBrk="1" hangingPunct="1"/>
            <a:endParaRPr lang="es-ES" dirty="0"/>
          </a:p>
        </p:txBody>
      </p:sp>
      <p:graphicFrame>
        <p:nvGraphicFramePr>
          <p:cNvPr id="423943" name="Object 7"/>
          <p:cNvGraphicFramePr>
            <a:graphicFrameLocks noGrp="1" noChangeAspect="1"/>
          </p:cNvGraphicFramePr>
          <p:nvPr/>
        </p:nvGraphicFramePr>
        <p:xfrm>
          <a:off x="3969066" y="2143116"/>
          <a:ext cx="258763" cy="280988"/>
        </p:xfrm>
        <a:graphic>
          <a:graphicData uri="http://schemas.openxmlformats.org/presentationml/2006/ole">
            <mc:AlternateContent xmlns:mc="http://schemas.openxmlformats.org/markup-compatibility/2006">
              <mc:Choice xmlns:v="urn:schemas-microsoft-com:vml" Requires="v">
                <p:oleObj spid="_x0000_s5122" name="Ecuación" r:id="rId3" imgW="152268" imgH="164957" progId="Equation.3">
                  <p:embed/>
                </p:oleObj>
              </mc:Choice>
              <mc:Fallback>
                <p:oleObj name="Ecuación" r:id="rId3" imgW="152268" imgH="164957" progId="Equation.3">
                  <p:embed/>
                  <p:pic>
                    <p:nvPicPr>
                      <p:cNvPr id="423943"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066" y="2143116"/>
                        <a:ext cx="258763"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21 Conector recto"/>
          <p:cNvCxnSpPr/>
          <p:nvPr/>
        </p:nvCxnSpPr>
        <p:spPr>
          <a:xfrm>
            <a:off x="4326256" y="3256890"/>
            <a:ext cx="2520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flipH="1" flipV="1">
            <a:off x="3373050" y="3188586"/>
            <a:ext cx="1908000" cy="1588"/>
          </a:xfrm>
          <a:prstGeom prst="straightConnector1">
            <a:avLst/>
          </a:prstGeom>
          <a:noFill/>
          <a:ln w="19050">
            <a:solidFill>
              <a:srgbClr val="000000"/>
            </a:solidFill>
            <a:round/>
            <a:headEnd/>
            <a:tailEnd type="arrow"/>
          </a:ln>
        </p:spPr>
      </p:cxnSp>
      <p:graphicFrame>
        <p:nvGraphicFramePr>
          <p:cNvPr id="513036" name="Object 12"/>
          <p:cNvGraphicFramePr>
            <a:graphicFrameLocks noGrp="1" noChangeAspect="1"/>
          </p:cNvGraphicFramePr>
          <p:nvPr/>
        </p:nvGraphicFramePr>
        <p:xfrm>
          <a:off x="7612404" y="4214818"/>
          <a:ext cx="236537" cy="280988"/>
        </p:xfrm>
        <a:graphic>
          <a:graphicData uri="http://schemas.openxmlformats.org/presentationml/2006/ole">
            <mc:AlternateContent xmlns:mc="http://schemas.openxmlformats.org/markup-compatibility/2006">
              <mc:Choice xmlns:v="urn:schemas-microsoft-com:vml" Requires="v">
                <p:oleObj spid="_x0000_s5123" name="Ecuación" r:id="rId5" imgW="139579" imgH="164957" progId="Equation.3">
                  <p:embed/>
                </p:oleObj>
              </mc:Choice>
              <mc:Fallback>
                <p:oleObj name="Ecuación" r:id="rId5" imgW="139579" imgH="164957" progId="Equation.3">
                  <p:embed/>
                  <p:pic>
                    <p:nvPicPr>
                      <p:cNvPr id="513036" name="Object 1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404" y="4214818"/>
                        <a:ext cx="236537"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Line 33"/>
          <p:cNvSpPr>
            <a:spLocks noChangeShapeType="1"/>
          </p:cNvSpPr>
          <p:nvPr/>
        </p:nvSpPr>
        <p:spPr bwMode="auto">
          <a:xfrm flipV="1">
            <a:off x="4826322" y="2500305"/>
            <a:ext cx="2357454" cy="1428761"/>
          </a:xfrm>
          <a:prstGeom prst="line">
            <a:avLst/>
          </a:prstGeom>
          <a:noFill/>
          <a:ln w="38100">
            <a:solidFill>
              <a:srgbClr val="0033CC"/>
            </a:solidFill>
            <a:round/>
            <a:headEnd/>
            <a:tailEnd/>
          </a:ln>
        </p:spPr>
        <p:txBody>
          <a:bodyPr/>
          <a:lstStyle/>
          <a:p>
            <a:endParaRPr lang="es-CL"/>
          </a:p>
        </p:txBody>
      </p:sp>
      <p:sp>
        <p:nvSpPr>
          <p:cNvPr id="39" name="Line 33"/>
          <p:cNvSpPr>
            <a:spLocks noChangeShapeType="1"/>
          </p:cNvSpPr>
          <p:nvPr/>
        </p:nvSpPr>
        <p:spPr bwMode="auto">
          <a:xfrm flipH="1" flipV="1">
            <a:off x="4754884" y="2500306"/>
            <a:ext cx="2428892" cy="1571636"/>
          </a:xfrm>
          <a:prstGeom prst="line">
            <a:avLst/>
          </a:prstGeom>
          <a:noFill/>
          <a:ln w="38100">
            <a:solidFill>
              <a:srgbClr val="FFC000"/>
            </a:solidFill>
            <a:round/>
            <a:headEnd/>
            <a:tailEnd/>
          </a:ln>
        </p:spPr>
        <p:txBody>
          <a:bodyPr/>
          <a:lstStyle/>
          <a:p>
            <a:endParaRPr lang="es-CL"/>
          </a:p>
        </p:txBody>
      </p:sp>
      <p:graphicFrame>
        <p:nvGraphicFramePr>
          <p:cNvPr id="513044" name="Object 20"/>
          <p:cNvGraphicFramePr>
            <a:graphicFrameLocks noGrp="1" noChangeAspect="1"/>
          </p:cNvGraphicFramePr>
          <p:nvPr/>
        </p:nvGraphicFramePr>
        <p:xfrm>
          <a:off x="7255217" y="3786190"/>
          <a:ext cx="428625" cy="279400"/>
        </p:xfrm>
        <a:graphic>
          <a:graphicData uri="http://schemas.openxmlformats.org/presentationml/2006/ole">
            <mc:AlternateContent xmlns:mc="http://schemas.openxmlformats.org/markup-compatibility/2006">
              <mc:Choice xmlns:v="urn:schemas-microsoft-com:vml" Requires="v">
                <p:oleObj spid="_x0000_s5124" name="Ecuación" r:id="rId7" imgW="253780" imgH="164957" progId="Equation.3">
                  <p:embed/>
                </p:oleObj>
              </mc:Choice>
              <mc:Fallback>
                <p:oleObj name="Ecuación" r:id="rId7" imgW="253780" imgH="164957" progId="Equation.3">
                  <p:embed/>
                  <p:pic>
                    <p:nvPicPr>
                      <p:cNvPr id="513044" name="Object 20"/>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55217" y="3786190"/>
                        <a:ext cx="42862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5" name="Object 21"/>
          <p:cNvGraphicFramePr>
            <a:graphicFrameLocks noGrp="1" noChangeAspect="1"/>
          </p:cNvGraphicFramePr>
          <p:nvPr/>
        </p:nvGraphicFramePr>
        <p:xfrm>
          <a:off x="7258073" y="2185981"/>
          <a:ext cx="600075" cy="385763"/>
        </p:xfrm>
        <a:graphic>
          <a:graphicData uri="http://schemas.openxmlformats.org/presentationml/2006/ole">
            <mc:AlternateContent xmlns:mc="http://schemas.openxmlformats.org/markup-compatibility/2006">
              <mc:Choice xmlns:v="urn:schemas-microsoft-com:vml" Requires="v">
                <p:oleObj spid="_x0000_s5125" name="Ecuación" r:id="rId9" imgW="355446" imgH="228501" progId="Equation.3">
                  <p:embed/>
                </p:oleObj>
              </mc:Choice>
              <mc:Fallback>
                <p:oleObj name="Ecuación" r:id="rId9" imgW="355446" imgH="228501" progId="Equation.3">
                  <p:embed/>
                  <p:pic>
                    <p:nvPicPr>
                      <p:cNvPr id="513045" name="Object 21"/>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58073" y="2185981"/>
                        <a:ext cx="6000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Elipse"/>
          <p:cNvSpPr/>
          <p:nvPr/>
        </p:nvSpPr>
        <p:spPr>
          <a:xfrm>
            <a:off x="5885534"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CuadroTexto"/>
          <p:cNvSpPr txBox="1"/>
          <p:nvPr/>
        </p:nvSpPr>
        <p:spPr>
          <a:xfrm>
            <a:off x="357158" y="2428868"/>
            <a:ext cx="3214710" cy="4247317"/>
          </a:xfrm>
          <a:prstGeom prst="rect">
            <a:avLst/>
          </a:prstGeom>
          <a:noFill/>
        </p:spPr>
        <p:txBody>
          <a:bodyPr wrap="square" rtlCol="0">
            <a:spAutoFit/>
          </a:bodyPr>
          <a:lstStyle/>
          <a:p>
            <a:r>
              <a:rPr lang="es-CL" dirty="0"/>
              <a:t>Un nivel de desempleo menor al de tasa natural mejora las condiciones de negociación por parte de los trabajadores.</a:t>
            </a:r>
          </a:p>
          <a:p>
            <a:endParaRPr lang="es-CL" dirty="0"/>
          </a:p>
          <a:p>
            <a:r>
              <a:rPr lang="es-CL" dirty="0"/>
              <a:t>Adicionalmente, los mayores precios, hacen aumentar las expectativas sobre los precios, es decir, se piensa que el salario real será menor, por ende se pedirá más salarios, las firmas para poder mantener su margen compensarán subiendo aun más los precios y contratando menos… </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19</a:t>
            </a:fld>
            <a:endParaRPr lang="es-CL" dirty="0"/>
          </a:p>
        </p:txBody>
      </p:sp>
      <p:graphicFrame>
        <p:nvGraphicFramePr>
          <p:cNvPr id="545805" name="Object 13"/>
          <p:cNvGraphicFramePr>
            <a:graphicFrameLocks noGrp="1" noChangeAspect="1"/>
          </p:cNvGraphicFramePr>
          <p:nvPr/>
        </p:nvGraphicFramePr>
        <p:xfrm>
          <a:off x="5996207" y="2110936"/>
          <a:ext cx="579438" cy="363538"/>
        </p:xfrm>
        <a:graphic>
          <a:graphicData uri="http://schemas.openxmlformats.org/presentationml/2006/ole">
            <mc:AlternateContent xmlns:mc="http://schemas.openxmlformats.org/markup-compatibility/2006">
              <mc:Choice xmlns:v="urn:schemas-microsoft-com:vml" Requires="v">
                <p:oleObj spid="_x0000_s5126" name="Ecuación" r:id="rId11" imgW="342603" imgH="215713" progId="Equation.3">
                  <p:embed/>
                </p:oleObj>
              </mc:Choice>
              <mc:Fallback>
                <p:oleObj name="Ecuación" r:id="rId11" imgW="342603" imgH="215713" progId="Equation.3">
                  <p:embed/>
                  <p:pic>
                    <p:nvPicPr>
                      <p:cNvPr id="545805" name="Object 13"/>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96207" y="2110936"/>
                        <a:ext cx="5794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Line 33"/>
          <p:cNvSpPr>
            <a:spLocks noChangeShapeType="1"/>
          </p:cNvSpPr>
          <p:nvPr/>
        </p:nvSpPr>
        <p:spPr bwMode="auto">
          <a:xfrm flipH="1" flipV="1">
            <a:off x="5500694" y="2357430"/>
            <a:ext cx="2428892" cy="1571636"/>
          </a:xfrm>
          <a:prstGeom prst="line">
            <a:avLst/>
          </a:prstGeom>
          <a:noFill/>
          <a:ln w="38100">
            <a:solidFill>
              <a:srgbClr val="FF0000"/>
            </a:solidFill>
            <a:round/>
            <a:headEnd/>
            <a:tailEnd/>
          </a:ln>
        </p:spPr>
        <p:txBody>
          <a:bodyPr/>
          <a:lstStyle/>
          <a:p>
            <a:endParaRPr lang="es-CL"/>
          </a:p>
        </p:txBody>
      </p:sp>
      <p:graphicFrame>
        <p:nvGraphicFramePr>
          <p:cNvPr id="548878" name="Object 14"/>
          <p:cNvGraphicFramePr>
            <a:graphicFrameLocks noGrp="1" noChangeAspect="1"/>
          </p:cNvGraphicFramePr>
          <p:nvPr/>
        </p:nvGraphicFramePr>
        <p:xfrm>
          <a:off x="7969250" y="3683000"/>
          <a:ext cx="493713" cy="344488"/>
        </p:xfrm>
        <a:graphic>
          <a:graphicData uri="http://schemas.openxmlformats.org/presentationml/2006/ole">
            <mc:AlternateContent xmlns:mc="http://schemas.openxmlformats.org/markup-compatibility/2006">
              <mc:Choice xmlns:v="urn:schemas-microsoft-com:vml" Requires="v">
                <p:oleObj spid="_x0000_s5127" name="Ecuación" r:id="rId13" imgW="291973" imgH="203112" progId="Equation.3">
                  <p:embed/>
                </p:oleObj>
              </mc:Choice>
              <mc:Fallback>
                <p:oleObj name="Ecuación" r:id="rId13" imgW="291973" imgH="203112" progId="Equation.3">
                  <p:embed/>
                  <p:pic>
                    <p:nvPicPr>
                      <p:cNvPr id="548878" name="Object 14"/>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69250" y="3683000"/>
                        <a:ext cx="493713"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2" name="41 Conector recto"/>
          <p:cNvCxnSpPr/>
          <p:nvPr/>
        </p:nvCxnSpPr>
        <p:spPr>
          <a:xfrm rot="5400000">
            <a:off x="6483689" y="3717330"/>
            <a:ext cx="864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40 Elipse"/>
          <p:cNvSpPr/>
          <p:nvPr/>
        </p:nvSpPr>
        <p:spPr>
          <a:xfrm>
            <a:off x="6858628"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40" name="39 Rectángulo"/>
          <p:cNvSpPr/>
          <p:nvPr/>
        </p:nvSpPr>
        <p:spPr>
          <a:xfrm>
            <a:off x="5755016" y="4143380"/>
            <a:ext cx="131731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9" name="28 Conector recto de flecha"/>
          <p:cNvCxnSpPr/>
          <p:nvPr/>
        </p:nvCxnSpPr>
        <p:spPr>
          <a:xfrm>
            <a:off x="4325158" y="4141792"/>
            <a:ext cx="3528000" cy="1588"/>
          </a:xfrm>
          <a:prstGeom prst="straightConnector1">
            <a:avLst/>
          </a:prstGeom>
          <a:noFill/>
          <a:ln w="19050">
            <a:solidFill>
              <a:srgbClr val="000000"/>
            </a:solidFill>
            <a:round/>
            <a:headEnd type="none"/>
            <a:tailEnd type="arrow"/>
          </a:ln>
        </p:spPr>
      </p:cxnSp>
      <p:graphicFrame>
        <p:nvGraphicFramePr>
          <p:cNvPr id="513041" name="Object 17"/>
          <p:cNvGraphicFramePr>
            <a:graphicFrameLocks noGrp="1" noChangeAspect="1"/>
          </p:cNvGraphicFramePr>
          <p:nvPr/>
        </p:nvGraphicFramePr>
        <p:xfrm>
          <a:off x="5826454" y="4159807"/>
          <a:ext cx="236537" cy="346075"/>
        </p:xfrm>
        <a:graphic>
          <a:graphicData uri="http://schemas.openxmlformats.org/presentationml/2006/ole">
            <mc:AlternateContent xmlns:mc="http://schemas.openxmlformats.org/markup-compatibility/2006">
              <mc:Choice xmlns:v="urn:schemas-microsoft-com:vml" Requires="v">
                <p:oleObj spid="_x0000_s5128" name="Ecuación" r:id="rId15" imgW="139639" imgH="203112" progId="Equation.3">
                  <p:embed/>
                </p:oleObj>
              </mc:Choice>
              <mc:Fallback>
                <p:oleObj name="Ecuación" r:id="rId15" imgW="139639" imgH="203112" progId="Equation.3">
                  <p:embed/>
                  <p:pic>
                    <p:nvPicPr>
                      <p:cNvPr id="513041" name="Object 17"/>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6454" y="4159807"/>
                        <a:ext cx="236537"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3" name="Object 15"/>
          <p:cNvGraphicFramePr>
            <a:graphicFrameLocks noGrp="1" noChangeAspect="1"/>
          </p:cNvGraphicFramePr>
          <p:nvPr/>
        </p:nvGraphicFramePr>
        <p:xfrm>
          <a:off x="6827636" y="4203708"/>
          <a:ext cx="258762" cy="368300"/>
        </p:xfrm>
        <a:graphic>
          <a:graphicData uri="http://schemas.openxmlformats.org/presentationml/2006/ole">
            <mc:AlternateContent xmlns:mc="http://schemas.openxmlformats.org/markup-compatibility/2006">
              <mc:Choice xmlns:v="urn:schemas-microsoft-com:vml" Requires="v">
                <p:oleObj spid="_x0000_s5129" name="Ecuación" r:id="rId17" imgW="152268" imgH="215713" progId="Equation.3">
                  <p:embed/>
                </p:oleObj>
              </mc:Choice>
              <mc:Fallback>
                <p:oleObj name="Ecuación" r:id="rId17" imgW="152268" imgH="215713" progId="Equation.3">
                  <p:embed/>
                  <p:pic>
                    <p:nvPicPr>
                      <p:cNvPr id="549903" name="Object 15"/>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27636" y="4203708"/>
                        <a:ext cx="258762"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5" name="Object 17"/>
          <p:cNvGraphicFramePr>
            <a:graphicFrameLocks noGrp="1" noChangeAspect="1"/>
          </p:cNvGraphicFramePr>
          <p:nvPr/>
        </p:nvGraphicFramePr>
        <p:xfrm>
          <a:off x="3970338" y="3071813"/>
          <a:ext cx="258762" cy="366712"/>
        </p:xfrm>
        <a:graphic>
          <a:graphicData uri="http://schemas.openxmlformats.org/presentationml/2006/ole">
            <mc:AlternateContent xmlns:mc="http://schemas.openxmlformats.org/markup-compatibility/2006">
              <mc:Choice xmlns:v="urn:schemas-microsoft-com:vml" Requires="v">
                <p:oleObj spid="_x0000_s5130" name="Ecuación" r:id="rId19" imgW="152268" imgH="215713" progId="Equation.3">
                  <p:embed/>
                </p:oleObj>
              </mc:Choice>
              <mc:Fallback>
                <p:oleObj name="Ecuación" r:id="rId19" imgW="152268" imgH="215713" progId="Equation.3">
                  <p:embed/>
                  <p:pic>
                    <p:nvPicPr>
                      <p:cNvPr id="549905" name="Object 17"/>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970338" y="3071813"/>
                        <a:ext cx="258762"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8" name="47 Conector recto"/>
          <p:cNvCxnSpPr/>
          <p:nvPr/>
        </p:nvCxnSpPr>
        <p:spPr>
          <a:xfrm>
            <a:off x="4366112" y="2957070"/>
            <a:ext cx="205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46 Elipse"/>
          <p:cNvSpPr/>
          <p:nvPr/>
        </p:nvSpPr>
        <p:spPr>
          <a:xfrm>
            <a:off x="6386086" y="2900798"/>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graphicFrame>
        <p:nvGraphicFramePr>
          <p:cNvPr id="550930" name="Object 18"/>
          <p:cNvGraphicFramePr>
            <a:graphicFrameLocks noGrp="1" noChangeAspect="1"/>
          </p:cNvGraphicFramePr>
          <p:nvPr/>
        </p:nvGraphicFramePr>
        <p:xfrm>
          <a:off x="3972360" y="2728688"/>
          <a:ext cx="279400" cy="366712"/>
        </p:xfrm>
        <a:graphic>
          <a:graphicData uri="http://schemas.openxmlformats.org/presentationml/2006/ole">
            <mc:AlternateContent xmlns:mc="http://schemas.openxmlformats.org/markup-compatibility/2006">
              <mc:Choice xmlns:v="urn:schemas-microsoft-com:vml" Requires="v">
                <p:oleObj spid="_x0000_s5131" name="Ecuación" r:id="rId21" imgW="164885" imgH="215619" progId="Equation.3">
                  <p:embed/>
                </p:oleObj>
              </mc:Choice>
              <mc:Fallback>
                <p:oleObj name="Ecuación" r:id="rId21" imgW="164885" imgH="215619" progId="Equation.3">
                  <p:embed/>
                  <p:pic>
                    <p:nvPicPr>
                      <p:cNvPr id="550930" name="Object 18"/>
                      <p:cNvPicPr>
                        <a:picLocks noGrp="1"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72360" y="2728688"/>
                        <a:ext cx="279400"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0933" name="Object 21"/>
          <p:cNvGraphicFramePr>
            <a:graphicFrameLocks noGrp="1" noChangeAspect="1"/>
          </p:cNvGraphicFramePr>
          <p:nvPr/>
        </p:nvGraphicFramePr>
        <p:xfrm>
          <a:off x="6292864" y="4200750"/>
          <a:ext cx="279400" cy="368300"/>
        </p:xfrm>
        <a:graphic>
          <a:graphicData uri="http://schemas.openxmlformats.org/presentationml/2006/ole">
            <mc:AlternateContent xmlns:mc="http://schemas.openxmlformats.org/markup-compatibility/2006">
              <mc:Choice xmlns:v="urn:schemas-microsoft-com:vml" Requires="v">
                <p:oleObj spid="_x0000_s5132" name="Ecuación" r:id="rId23" imgW="164885" imgH="215619" progId="Equation.3">
                  <p:embed/>
                </p:oleObj>
              </mc:Choice>
              <mc:Fallback>
                <p:oleObj name="Ecuación" r:id="rId23" imgW="164885" imgH="215619" progId="Equation.3">
                  <p:embed/>
                  <p:pic>
                    <p:nvPicPr>
                      <p:cNvPr id="550933" name="Object 21"/>
                      <p:cNvPicPr>
                        <a:picLocks noGrp="1"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292864" y="4200750"/>
                        <a:ext cx="2794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37821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normAutofit/>
          </a:bodyPr>
          <a:lstStyle/>
          <a:p>
            <a:pPr algn="just"/>
            <a:r>
              <a:rPr lang="es-CL" dirty="0"/>
              <a:t>Ahora supongamos que el Banco Central desea realizar una </a:t>
            </a:r>
            <a:r>
              <a:rPr lang="es-CL" b="1" i="1" u="sng" dirty="0">
                <a:solidFill>
                  <a:srgbClr val="FF0000"/>
                </a:solidFill>
              </a:rPr>
              <a:t>política monetaria expansiva</a:t>
            </a:r>
            <a:r>
              <a:rPr lang="es-CL" dirty="0"/>
              <a:t>, es decir aumentará la oferta nominal de dinero (</a:t>
            </a:r>
            <a:r>
              <a:rPr lang="es-CL" b="1" i="1" dirty="0"/>
              <a:t>M</a:t>
            </a:r>
            <a:r>
              <a:rPr lang="es-CL" dirty="0"/>
              <a:t>), lo que implicará un aumento en la oferta real de dinero (</a:t>
            </a:r>
            <a:r>
              <a:rPr lang="es-CL" b="1" i="1" dirty="0"/>
              <a:t>M/P</a:t>
            </a:r>
            <a:r>
              <a:rPr lang="es-CL" dirty="0"/>
              <a:t>).</a:t>
            </a:r>
            <a:endParaRPr lang="es-ES"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2</a:t>
            </a:fld>
            <a:endParaRPr lang="es-CL"/>
          </a:p>
        </p:txBody>
      </p:sp>
    </p:spTree>
    <p:extLst>
      <p:ext uri="{BB962C8B-B14F-4D97-AF65-F5344CB8AC3E}">
        <p14:creationId xmlns:p14="http://schemas.microsoft.com/office/powerpoint/2010/main" val="1718046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42 Conector recto"/>
          <p:cNvCxnSpPr/>
          <p:nvPr/>
        </p:nvCxnSpPr>
        <p:spPr>
          <a:xfrm rot="5400000">
            <a:off x="5854182" y="3575578"/>
            <a:ext cx="115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rot="5400000">
            <a:off x="4972184" y="3185760"/>
            <a:ext cx="1944000" cy="1588"/>
          </a:xfrm>
          <a:prstGeom prst="line">
            <a:avLst/>
          </a:prstGeom>
          <a:noFill/>
          <a:ln w="38100">
            <a:solidFill>
              <a:srgbClr val="002060"/>
            </a:solidFill>
            <a:round/>
            <a:headEnd/>
            <a:tailEnd/>
          </a:ln>
        </p:spPr>
      </p:cxnSp>
      <p:sp>
        <p:nvSpPr>
          <p:cNvPr id="7170" name="Rectangle 2"/>
          <p:cNvSpPr>
            <a:spLocks noGrp="1"/>
          </p:cNvSpPr>
          <p:nvPr>
            <p:ph type="title"/>
          </p:nvPr>
        </p:nvSpPr>
        <p:spPr/>
        <p:txBody>
          <a:bodyPr>
            <a:normAutofit/>
          </a:bodyPr>
          <a:lstStyle/>
          <a:p>
            <a:r>
              <a:rPr lang="es-CL" sz="3300" dirty="0"/>
              <a:t>Efectos de Política Fiscal en el equilibrio</a:t>
            </a:r>
            <a:endParaRPr lang="es-ES" sz="3300" dirty="0"/>
          </a:p>
        </p:txBody>
      </p:sp>
      <p:sp>
        <p:nvSpPr>
          <p:cNvPr id="7171" name="Rectangle 3"/>
          <p:cNvSpPr>
            <a:spLocks noGrp="1"/>
          </p:cNvSpPr>
          <p:nvPr>
            <p:ph type="body" idx="1"/>
          </p:nvPr>
        </p:nvSpPr>
        <p:spPr/>
        <p:txBody>
          <a:bodyPr/>
          <a:lstStyle/>
          <a:p>
            <a:pPr algn="just"/>
            <a:r>
              <a:rPr lang="es-CL" b="1" dirty="0"/>
              <a:t>Equilibrio DA-OA de largo plazo:</a:t>
            </a:r>
            <a:endParaRPr lang="es-ES" dirty="0"/>
          </a:p>
          <a:p>
            <a:pPr lvl="1" algn="just"/>
            <a:endParaRPr lang="es-ES" dirty="0"/>
          </a:p>
          <a:p>
            <a:pPr algn="just" eaLnBrk="1" hangingPunct="1"/>
            <a:endParaRPr lang="es-ES" dirty="0"/>
          </a:p>
        </p:txBody>
      </p:sp>
      <p:graphicFrame>
        <p:nvGraphicFramePr>
          <p:cNvPr id="423943" name="Object 7"/>
          <p:cNvGraphicFramePr>
            <a:graphicFrameLocks noGrp="1" noChangeAspect="1"/>
          </p:cNvGraphicFramePr>
          <p:nvPr/>
        </p:nvGraphicFramePr>
        <p:xfrm>
          <a:off x="3969066" y="2143116"/>
          <a:ext cx="258763" cy="280988"/>
        </p:xfrm>
        <a:graphic>
          <a:graphicData uri="http://schemas.openxmlformats.org/presentationml/2006/ole">
            <mc:AlternateContent xmlns:mc="http://schemas.openxmlformats.org/markup-compatibility/2006">
              <mc:Choice xmlns:v="urn:schemas-microsoft-com:vml" Requires="v">
                <p:oleObj spid="_x0000_s6146" name="Ecuación" r:id="rId3" imgW="152268" imgH="164957" progId="Equation.3">
                  <p:embed/>
                </p:oleObj>
              </mc:Choice>
              <mc:Fallback>
                <p:oleObj name="Ecuación" r:id="rId3" imgW="152268" imgH="164957" progId="Equation.3">
                  <p:embed/>
                  <p:pic>
                    <p:nvPicPr>
                      <p:cNvPr id="423943"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066" y="2143116"/>
                        <a:ext cx="258763"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21 Conector recto"/>
          <p:cNvCxnSpPr/>
          <p:nvPr/>
        </p:nvCxnSpPr>
        <p:spPr>
          <a:xfrm>
            <a:off x="4326256" y="3256890"/>
            <a:ext cx="2520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flipH="1" flipV="1">
            <a:off x="3373050" y="3188586"/>
            <a:ext cx="1908000" cy="1588"/>
          </a:xfrm>
          <a:prstGeom prst="straightConnector1">
            <a:avLst/>
          </a:prstGeom>
          <a:noFill/>
          <a:ln w="19050">
            <a:solidFill>
              <a:srgbClr val="000000"/>
            </a:solidFill>
            <a:round/>
            <a:headEnd/>
            <a:tailEnd type="arrow"/>
          </a:ln>
        </p:spPr>
      </p:cxnSp>
      <p:graphicFrame>
        <p:nvGraphicFramePr>
          <p:cNvPr id="513036" name="Object 12"/>
          <p:cNvGraphicFramePr>
            <a:graphicFrameLocks noGrp="1" noChangeAspect="1"/>
          </p:cNvGraphicFramePr>
          <p:nvPr/>
        </p:nvGraphicFramePr>
        <p:xfrm>
          <a:off x="7612404" y="4214818"/>
          <a:ext cx="236537" cy="280988"/>
        </p:xfrm>
        <a:graphic>
          <a:graphicData uri="http://schemas.openxmlformats.org/presentationml/2006/ole">
            <mc:AlternateContent xmlns:mc="http://schemas.openxmlformats.org/markup-compatibility/2006">
              <mc:Choice xmlns:v="urn:schemas-microsoft-com:vml" Requires="v">
                <p:oleObj spid="_x0000_s6147" name="Ecuación" r:id="rId5" imgW="139579" imgH="164957" progId="Equation.3">
                  <p:embed/>
                </p:oleObj>
              </mc:Choice>
              <mc:Fallback>
                <p:oleObj name="Ecuación" r:id="rId5" imgW="139579" imgH="164957" progId="Equation.3">
                  <p:embed/>
                  <p:pic>
                    <p:nvPicPr>
                      <p:cNvPr id="513036" name="Object 1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404" y="4214818"/>
                        <a:ext cx="236537"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Line 33"/>
          <p:cNvSpPr>
            <a:spLocks noChangeShapeType="1"/>
          </p:cNvSpPr>
          <p:nvPr/>
        </p:nvSpPr>
        <p:spPr bwMode="auto">
          <a:xfrm flipV="1">
            <a:off x="4826322" y="2500305"/>
            <a:ext cx="2357454" cy="1428761"/>
          </a:xfrm>
          <a:prstGeom prst="line">
            <a:avLst/>
          </a:prstGeom>
          <a:noFill/>
          <a:ln w="38100">
            <a:solidFill>
              <a:schemeClr val="accent5">
                <a:lumMod val="60000"/>
                <a:lumOff val="40000"/>
              </a:schemeClr>
            </a:solidFill>
            <a:round/>
            <a:headEnd/>
            <a:tailEnd/>
          </a:ln>
        </p:spPr>
        <p:txBody>
          <a:bodyPr/>
          <a:lstStyle/>
          <a:p>
            <a:endParaRPr lang="es-CL"/>
          </a:p>
        </p:txBody>
      </p:sp>
      <p:sp>
        <p:nvSpPr>
          <p:cNvPr id="39" name="Line 33"/>
          <p:cNvSpPr>
            <a:spLocks noChangeShapeType="1"/>
          </p:cNvSpPr>
          <p:nvPr/>
        </p:nvSpPr>
        <p:spPr bwMode="auto">
          <a:xfrm flipH="1" flipV="1">
            <a:off x="4754884" y="2500306"/>
            <a:ext cx="2428892" cy="1571636"/>
          </a:xfrm>
          <a:prstGeom prst="line">
            <a:avLst/>
          </a:prstGeom>
          <a:noFill/>
          <a:ln w="38100">
            <a:solidFill>
              <a:srgbClr val="FFC000"/>
            </a:solidFill>
            <a:round/>
            <a:headEnd/>
            <a:tailEnd/>
          </a:ln>
        </p:spPr>
        <p:txBody>
          <a:bodyPr/>
          <a:lstStyle/>
          <a:p>
            <a:endParaRPr lang="es-CL"/>
          </a:p>
        </p:txBody>
      </p:sp>
      <p:graphicFrame>
        <p:nvGraphicFramePr>
          <p:cNvPr id="513044" name="Object 20"/>
          <p:cNvGraphicFramePr>
            <a:graphicFrameLocks noGrp="1" noChangeAspect="1"/>
          </p:cNvGraphicFramePr>
          <p:nvPr/>
        </p:nvGraphicFramePr>
        <p:xfrm>
          <a:off x="7255217" y="3786190"/>
          <a:ext cx="428625" cy="279400"/>
        </p:xfrm>
        <a:graphic>
          <a:graphicData uri="http://schemas.openxmlformats.org/presentationml/2006/ole">
            <mc:AlternateContent xmlns:mc="http://schemas.openxmlformats.org/markup-compatibility/2006">
              <mc:Choice xmlns:v="urn:schemas-microsoft-com:vml" Requires="v">
                <p:oleObj spid="_x0000_s6148" name="Ecuación" r:id="rId7" imgW="253780" imgH="164957" progId="Equation.3">
                  <p:embed/>
                </p:oleObj>
              </mc:Choice>
              <mc:Fallback>
                <p:oleObj name="Ecuación" r:id="rId7" imgW="253780" imgH="164957" progId="Equation.3">
                  <p:embed/>
                  <p:pic>
                    <p:nvPicPr>
                      <p:cNvPr id="513044" name="Object 20"/>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55217" y="3786190"/>
                        <a:ext cx="42862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5" name="Object 21"/>
          <p:cNvGraphicFramePr>
            <a:graphicFrameLocks noGrp="1" noChangeAspect="1"/>
          </p:cNvGraphicFramePr>
          <p:nvPr/>
        </p:nvGraphicFramePr>
        <p:xfrm>
          <a:off x="7258073" y="2185981"/>
          <a:ext cx="600075" cy="385763"/>
        </p:xfrm>
        <a:graphic>
          <a:graphicData uri="http://schemas.openxmlformats.org/presentationml/2006/ole">
            <mc:AlternateContent xmlns:mc="http://schemas.openxmlformats.org/markup-compatibility/2006">
              <mc:Choice xmlns:v="urn:schemas-microsoft-com:vml" Requires="v">
                <p:oleObj spid="_x0000_s6149" name="Ecuación" r:id="rId9" imgW="355446" imgH="228501" progId="Equation.3">
                  <p:embed/>
                </p:oleObj>
              </mc:Choice>
              <mc:Fallback>
                <p:oleObj name="Ecuación" r:id="rId9" imgW="355446" imgH="228501" progId="Equation.3">
                  <p:embed/>
                  <p:pic>
                    <p:nvPicPr>
                      <p:cNvPr id="513045" name="Object 21"/>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58073" y="2185981"/>
                        <a:ext cx="6000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Elipse"/>
          <p:cNvSpPr/>
          <p:nvPr/>
        </p:nvSpPr>
        <p:spPr>
          <a:xfrm>
            <a:off x="5885534"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CuadroTexto"/>
          <p:cNvSpPr txBox="1"/>
          <p:nvPr/>
        </p:nvSpPr>
        <p:spPr>
          <a:xfrm>
            <a:off x="357158" y="2428868"/>
            <a:ext cx="3214710" cy="3139321"/>
          </a:xfrm>
          <a:prstGeom prst="rect">
            <a:avLst/>
          </a:prstGeom>
          <a:noFill/>
        </p:spPr>
        <p:txBody>
          <a:bodyPr wrap="square" rtlCol="0">
            <a:spAutoFit/>
          </a:bodyPr>
          <a:lstStyle/>
          <a:p>
            <a:r>
              <a:rPr lang="es-CL" dirty="0"/>
              <a:t>Esto provoca una contracción sobre la OA de corto plazo, una subida de la ecuación de precios y una expansión de la ecuación de salarios…</a:t>
            </a:r>
          </a:p>
          <a:p>
            <a:endParaRPr lang="es-CL" dirty="0"/>
          </a:p>
          <a:p>
            <a:r>
              <a:rPr lang="es-CL" dirty="0"/>
              <a:t>Tal como muestra la figura…</a:t>
            </a:r>
          </a:p>
          <a:p>
            <a:endParaRPr lang="es-CL" dirty="0"/>
          </a:p>
          <a:p>
            <a:r>
              <a:rPr lang="es-CL" dirty="0"/>
              <a:t>Es decir, se disminuye un poco más el producto y aumenta un poco más el desempleo…</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20</a:t>
            </a:fld>
            <a:endParaRPr lang="es-CL" dirty="0"/>
          </a:p>
        </p:txBody>
      </p:sp>
      <p:graphicFrame>
        <p:nvGraphicFramePr>
          <p:cNvPr id="545805" name="Object 13"/>
          <p:cNvGraphicFramePr>
            <a:graphicFrameLocks noGrp="1" noChangeAspect="1"/>
          </p:cNvGraphicFramePr>
          <p:nvPr/>
        </p:nvGraphicFramePr>
        <p:xfrm>
          <a:off x="5996207" y="2110936"/>
          <a:ext cx="579438" cy="363538"/>
        </p:xfrm>
        <a:graphic>
          <a:graphicData uri="http://schemas.openxmlformats.org/presentationml/2006/ole">
            <mc:AlternateContent xmlns:mc="http://schemas.openxmlformats.org/markup-compatibility/2006">
              <mc:Choice xmlns:v="urn:schemas-microsoft-com:vml" Requires="v">
                <p:oleObj spid="_x0000_s6150" name="Ecuación" r:id="rId11" imgW="342603" imgH="215713" progId="Equation.3">
                  <p:embed/>
                </p:oleObj>
              </mc:Choice>
              <mc:Fallback>
                <p:oleObj name="Ecuación" r:id="rId11" imgW="342603" imgH="215713" progId="Equation.3">
                  <p:embed/>
                  <p:pic>
                    <p:nvPicPr>
                      <p:cNvPr id="545805" name="Object 13"/>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96207" y="2110936"/>
                        <a:ext cx="5794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Line 33"/>
          <p:cNvSpPr>
            <a:spLocks noChangeShapeType="1"/>
          </p:cNvSpPr>
          <p:nvPr/>
        </p:nvSpPr>
        <p:spPr bwMode="auto">
          <a:xfrm flipH="1" flipV="1">
            <a:off x="5500694" y="2357430"/>
            <a:ext cx="2428892" cy="1571636"/>
          </a:xfrm>
          <a:prstGeom prst="line">
            <a:avLst/>
          </a:prstGeom>
          <a:noFill/>
          <a:ln w="38100">
            <a:solidFill>
              <a:srgbClr val="FF0000"/>
            </a:solidFill>
            <a:round/>
            <a:headEnd/>
            <a:tailEnd/>
          </a:ln>
        </p:spPr>
        <p:txBody>
          <a:bodyPr/>
          <a:lstStyle/>
          <a:p>
            <a:endParaRPr lang="es-CL"/>
          </a:p>
        </p:txBody>
      </p:sp>
      <p:graphicFrame>
        <p:nvGraphicFramePr>
          <p:cNvPr id="548878" name="Object 14"/>
          <p:cNvGraphicFramePr>
            <a:graphicFrameLocks noGrp="1" noChangeAspect="1"/>
          </p:cNvGraphicFramePr>
          <p:nvPr/>
        </p:nvGraphicFramePr>
        <p:xfrm>
          <a:off x="7969250" y="3683000"/>
          <a:ext cx="493713" cy="344488"/>
        </p:xfrm>
        <a:graphic>
          <a:graphicData uri="http://schemas.openxmlformats.org/presentationml/2006/ole">
            <mc:AlternateContent xmlns:mc="http://schemas.openxmlformats.org/markup-compatibility/2006">
              <mc:Choice xmlns:v="urn:schemas-microsoft-com:vml" Requires="v">
                <p:oleObj spid="_x0000_s6151" name="Ecuación" r:id="rId13" imgW="291973" imgH="203112" progId="Equation.3">
                  <p:embed/>
                </p:oleObj>
              </mc:Choice>
              <mc:Fallback>
                <p:oleObj name="Ecuación" r:id="rId13" imgW="291973" imgH="203112" progId="Equation.3">
                  <p:embed/>
                  <p:pic>
                    <p:nvPicPr>
                      <p:cNvPr id="548878" name="Object 14"/>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69250" y="3683000"/>
                        <a:ext cx="493713"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2" name="41 Conector recto"/>
          <p:cNvCxnSpPr/>
          <p:nvPr/>
        </p:nvCxnSpPr>
        <p:spPr>
          <a:xfrm rot="5400000">
            <a:off x="6483689" y="3717330"/>
            <a:ext cx="864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40 Elipse"/>
          <p:cNvSpPr/>
          <p:nvPr/>
        </p:nvSpPr>
        <p:spPr>
          <a:xfrm>
            <a:off x="6858628"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40" name="39 Rectángulo"/>
          <p:cNvSpPr/>
          <p:nvPr/>
        </p:nvSpPr>
        <p:spPr>
          <a:xfrm>
            <a:off x="5755016" y="4143380"/>
            <a:ext cx="131731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9" name="28 Conector recto de flecha"/>
          <p:cNvCxnSpPr/>
          <p:nvPr/>
        </p:nvCxnSpPr>
        <p:spPr>
          <a:xfrm>
            <a:off x="4325158" y="4141792"/>
            <a:ext cx="3528000" cy="1588"/>
          </a:xfrm>
          <a:prstGeom prst="straightConnector1">
            <a:avLst/>
          </a:prstGeom>
          <a:noFill/>
          <a:ln w="19050">
            <a:solidFill>
              <a:srgbClr val="000000"/>
            </a:solidFill>
            <a:round/>
            <a:headEnd type="none"/>
            <a:tailEnd type="arrow"/>
          </a:ln>
        </p:spPr>
      </p:cxnSp>
      <p:graphicFrame>
        <p:nvGraphicFramePr>
          <p:cNvPr id="513041" name="Object 17"/>
          <p:cNvGraphicFramePr>
            <a:graphicFrameLocks noGrp="1" noChangeAspect="1"/>
          </p:cNvGraphicFramePr>
          <p:nvPr/>
        </p:nvGraphicFramePr>
        <p:xfrm>
          <a:off x="5826454" y="4159807"/>
          <a:ext cx="236537" cy="346075"/>
        </p:xfrm>
        <a:graphic>
          <a:graphicData uri="http://schemas.openxmlformats.org/presentationml/2006/ole">
            <mc:AlternateContent xmlns:mc="http://schemas.openxmlformats.org/markup-compatibility/2006">
              <mc:Choice xmlns:v="urn:schemas-microsoft-com:vml" Requires="v">
                <p:oleObj spid="_x0000_s6152" name="Ecuación" r:id="rId15" imgW="139639" imgH="203112" progId="Equation.3">
                  <p:embed/>
                </p:oleObj>
              </mc:Choice>
              <mc:Fallback>
                <p:oleObj name="Ecuación" r:id="rId15" imgW="139639" imgH="203112" progId="Equation.3">
                  <p:embed/>
                  <p:pic>
                    <p:nvPicPr>
                      <p:cNvPr id="513041" name="Object 17"/>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6454" y="4159807"/>
                        <a:ext cx="236537"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3" name="Object 15"/>
          <p:cNvGraphicFramePr>
            <a:graphicFrameLocks noGrp="1" noChangeAspect="1"/>
          </p:cNvGraphicFramePr>
          <p:nvPr/>
        </p:nvGraphicFramePr>
        <p:xfrm>
          <a:off x="6827636" y="4203708"/>
          <a:ext cx="258762" cy="368300"/>
        </p:xfrm>
        <a:graphic>
          <a:graphicData uri="http://schemas.openxmlformats.org/presentationml/2006/ole">
            <mc:AlternateContent xmlns:mc="http://schemas.openxmlformats.org/markup-compatibility/2006">
              <mc:Choice xmlns:v="urn:schemas-microsoft-com:vml" Requires="v">
                <p:oleObj spid="_x0000_s6153" name="Ecuación" r:id="rId17" imgW="152268" imgH="215713" progId="Equation.3">
                  <p:embed/>
                </p:oleObj>
              </mc:Choice>
              <mc:Fallback>
                <p:oleObj name="Ecuación" r:id="rId17" imgW="152268" imgH="215713" progId="Equation.3">
                  <p:embed/>
                  <p:pic>
                    <p:nvPicPr>
                      <p:cNvPr id="549903" name="Object 15"/>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27636" y="4203708"/>
                        <a:ext cx="258762"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5" name="Object 17"/>
          <p:cNvGraphicFramePr>
            <a:graphicFrameLocks noGrp="1" noChangeAspect="1"/>
          </p:cNvGraphicFramePr>
          <p:nvPr/>
        </p:nvGraphicFramePr>
        <p:xfrm>
          <a:off x="3970338" y="3071813"/>
          <a:ext cx="258762" cy="366712"/>
        </p:xfrm>
        <a:graphic>
          <a:graphicData uri="http://schemas.openxmlformats.org/presentationml/2006/ole">
            <mc:AlternateContent xmlns:mc="http://schemas.openxmlformats.org/markup-compatibility/2006">
              <mc:Choice xmlns:v="urn:schemas-microsoft-com:vml" Requires="v">
                <p:oleObj spid="_x0000_s6154" name="Ecuación" r:id="rId19" imgW="152268" imgH="215713" progId="Equation.3">
                  <p:embed/>
                </p:oleObj>
              </mc:Choice>
              <mc:Fallback>
                <p:oleObj name="Ecuación" r:id="rId19" imgW="152268" imgH="215713" progId="Equation.3">
                  <p:embed/>
                  <p:pic>
                    <p:nvPicPr>
                      <p:cNvPr id="549905" name="Object 17"/>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970338" y="3071813"/>
                        <a:ext cx="258762"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8" name="47 Conector recto"/>
          <p:cNvCxnSpPr/>
          <p:nvPr/>
        </p:nvCxnSpPr>
        <p:spPr>
          <a:xfrm>
            <a:off x="4366112" y="2957070"/>
            <a:ext cx="205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46 Elipse"/>
          <p:cNvSpPr/>
          <p:nvPr/>
        </p:nvSpPr>
        <p:spPr>
          <a:xfrm>
            <a:off x="6386086" y="2900798"/>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graphicFrame>
        <p:nvGraphicFramePr>
          <p:cNvPr id="550930" name="Object 18"/>
          <p:cNvGraphicFramePr>
            <a:graphicFrameLocks noGrp="1" noChangeAspect="1"/>
          </p:cNvGraphicFramePr>
          <p:nvPr/>
        </p:nvGraphicFramePr>
        <p:xfrm>
          <a:off x="3972360" y="2728688"/>
          <a:ext cx="279400" cy="366712"/>
        </p:xfrm>
        <a:graphic>
          <a:graphicData uri="http://schemas.openxmlformats.org/presentationml/2006/ole">
            <mc:AlternateContent xmlns:mc="http://schemas.openxmlformats.org/markup-compatibility/2006">
              <mc:Choice xmlns:v="urn:schemas-microsoft-com:vml" Requires="v">
                <p:oleObj spid="_x0000_s6155" name="Ecuación" r:id="rId21" imgW="164885" imgH="215619" progId="Equation.3">
                  <p:embed/>
                </p:oleObj>
              </mc:Choice>
              <mc:Fallback>
                <p:oleObj name="Ecuación" r:id="rId21" imgW="164885" imgH="215619" progId="Equation.3">
                  <p:embed/>
                  <p:pic>
                    <p:nvPicPr>
                      <p:cNvPr id="550930" name="Object 18"/>
                      <p:cNvPicPr>
                        <a:picLocks noGrp="1"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72360" y="2728688"/>
                        <a:ext cx="279400"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0933" name="Object 21"/>
          <p:cNvGraphicFramePr>
            <a:graphicFrameLocks noGrp="1" noChangeAspect="1"/>
          </p:cNvGraphicFramePr>
          <p:nvPr/>
        </p:nvGraphicFramePr>
        <p:xfrm>
          <a:off x="6292864" y="4200750"/>
          <a:ext cx="279400" cy="368300"/>
        </p:xfrm>
        <a:graphic>
          <a:graphicData uri="http://schemas.openxmlformats.org/presentationml/2006/ole">
            <mc:AlternateContent xmlns:mc="http://schemas.openxmlformats.org/markup-compatibility/2006">
              <mc:Choice xmlns:v="urn:schemas-microsoft-com:vml" Requires="v">
                <p:oleObj spid="_x0000_s6156" name="Ecuación" r:id="rId23" imgW="164885" imgH="215619" progId="Equation.3">
                  <p:embed/>
                </p:oleObj>
              </mc:Choice>
              <mc:Fallback>
                <p:oleObj name="Ecuación" r:id="rId23" imgW="164885" imgH="215619" progId="Equation.3">
                  <p:embed/>
                  <p:pic>
                    <p:nvPicPr>
                      <p:cNvPr id="550933" name="Object 21"/>
                      <p:cNvPicPr>
                        <a:picLocks noGrp="1"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292864" y="4200750"/>
                        <a:ext cx="2794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 name="Line 33"/>
          <p:cNvSpPr>
            <a:spLocks noChangeShapeType="1"/>
          </p:cNvSpPr>
          <p:nvPr/>
        </p:nvSpPr>
        <p:spPr bwMode="auto">
          <a:xfrm flipV="1">
            <a:off x="4786314" y="2214553"/>
            <a:ext cx="2357454" cy="1428761"/>
          </a:xfrm>
          <a:prstGeom prst="line">
            <a:avLst/>
          </a:prstGeom>
          <a:noFill/>
          <a:ln w="38100">
            <a:solidFill>
              <a:srgbClr val="0033CC"/>
            </a:solidFill>
            <a:round/>
            <a:headEnd/>
            <a:tailEnd/>
          </a:ln>
        </p:spPr>
        <p:txBody>
          <a:bodyPr/>
          <a:lstStyle/>
          <a:p>
            <a:endParaRPr lang="es-CL"/>
          </a:p>
        </p:txBody>
      </p:sp>
      <p:cxnSp>
        <p:nvCxnSpPr>
          <p:cNvPr id="53" name="52 Conector recto"/>
          <p:cNvCxnSpPr/>
          <p:nvPr/>
        </p:nvCxnSpPr>
        <p:spPr>
          <a:xfrm rot="5400000">
            <a:off x="5521732" y="3465332"/>
            <a:ext cx="133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6" name="55 Elipse"/>
          <p:cNvSpPr/>
          <p:nvPr/>
        </p:nvSpPr>
        <p:spPr>
          <a:xfrm>
            <a:off x="6129568" y="27297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552983" name="Object 23"/>
          <p:cNvGraphicFramePr>
            <a:graphicFrameLocks noGrp="1" noChangeAspect="1"/>
          </p:cNvGraphicFramePr>
          <p:nvPr/>
        </p:nvGraphicFramePr>
        <p:xfrm>
          <a:off x="7192985" y="1914734"/>
          <a:ext cx="665163" cy="385762"/>
        </p:xfrm>
        <a:graphic>
          <a:graphicData uri="http://schemas.openxmlformats.org/presentationml/2006/ole">
            <mc:AlternateContent xmlns:mc="http://schemas.openxmlformats.org/markup-compatibility/2006">
              <mc:Choice xmlns:v="urn:schemas-microsoft-com:vml" Requires="v">
                <p:oleObj spid="_x0000_s6157" name="Ecuación" r:id="rId25" imgW="393529" imgH="228501" progId="Equation.3">
                  <p:embed/>
                </p:oleObj>
              </mc:Choice>
              <mc:Fallback>
                <p:oleObj name="Ecuación" r:id="rId25" imgW="393529" imgH="228501" progId="Equation.3">
                  <p:embed/>
                  <p:pic>
                    <p:nvPicPr>
                      <p:cNvPr id="552983" name="Object 23"/>
                      <p:cNvPicPr>
                        <a:picLocks noGrp="1"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192985" y="1914734"/>
                        <a:ext cx="665163" cy="385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022185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42 Conector recto"/>
          <p:cNvCxnSpPr/>
          <p:nvPr/>
        </p:nvCxnSpPr>
        <p:spPr>
          <a:xfrm rot="5400000">
            <a:off x="5872182" y="3557578"/>
            <a:ext cx="1116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rot="5400000">
            <a:off x="4972184" y="3185760"/>
            <a:ext cx="1944000" cy="1588"/>
          </a:xfrm>
          <a:prstGeom prst="line">
            <a:avLst/>
          </a:prstGeom>
          <a:noFill/>
          <a:ln w="38100">
            <a:solidFill>
              <a:srgbClr val="002060"/>
            </a:solidFill>
            <a:round/>
            <a:headEnd/>
            <a:tailEnd/>
          </a:ln>
        </p:spPr>
      </p:cxnSp>
      <p:sp>
        <p:nvSpPr>
          <p:cNvPr id="7170" name="Rectangle 2"/>
          <p:cNvSpPr>
            <a:spLocks noGrp="1"/>
          </p:cNvSpPr>
          <p:nvPr>
            <p:ph type="title"/>
          </p:nvPr>
        </p:nvSpPr>
        <p:spPr/>
        <p:txBody>
          <a:bodyPr>
            <a:normAutofit/>
          </a:bodyPr>
          <a:lstStyle/>
          <a:p>
            <a:r>
              <a:rPr lang="es-CL" sz="3300" dirty="0"/>
              <a:t>Efectos de Política Fiscal en el equilibrio</a:t>
            </a:r>
            <a:endParaRPr lang="es-ES" sz="3300" dirty="0"/>
          </a:p>
        </p:txBody>
      </p:sp>
      <p:sp>
        <p:nvSpPr>
          <p:cNvPr id="7171" name="Rectangle 3"/>
          <p:cNvSpPr>
            <a:spLocks noGrp="1"/>
          </p:cNvSpPr>
          <p:nvPr>
            <p:ph type="body" idx="1"/>
          </p:nvPr>
        </p:nvSpPr>
        <p:spPr/>
        <p:txBody>
          <a:bodyPr/>
          <a:lstStyle/>
          <a:p>
            <a:pPr algn="just"/>
            <a:r>
              <a:rPr lang="es-CL" b="1" dirty="0"/>
              <a:t>Equilibrio DA-OA de largo plazo:</a:t>
            </a:r>
            <a:endParaRPr lang="es-ES" dirty="0"/>
          </a:p>
          <a:p>
            <a:pPr lvl="1" algn="just"/>
            <a:endParaRPr lang="es-ES" dirty="0"/>
          </a:p>
          <a:p>
            <a:pPr algn="just" eaLnBrk="1" hangingPunct="1"/>
            <a:endParaRPr lang="es-ES" dirty="0"/>
          </a:p>
        </p:txBody>
      </p:sp>
      <p:graphicFrame>
        <p:nvGraphicFramePr>
          <p:cNvPr id="423943" name="Object 7"/>
          <p:cNvGraphicFramePr>
            <a:graphicFrameLocks noGrp="1" noChangeAspect="1"/>
          </p:cNvGraphicFramePr>
          <p:nvPr/>
        </p:nvGraphicFramePr>
        <p:xfrm>
          <a:off x="3969066" y="2143116"/>
          <a:ext cx="258763" cy="280988"/>
        </p:xfrm>
        <a:graphic>
          <a:graphicData uri="http://schemas.openxmlformats.org/presentationml/2006/ole">
            <mc:AlternateContent xmlns:mc="http://schemas.openxmlformats.org/markup-compatibility/2006">
              <mc:Choice xmlns:v="urn:schemas-microsoft-com:vml" Requires="v">
                <p:oleObj spid="_x0000_s7170" name="Ecuación" r:id="rId3" imgW="152268" imgH="164957" progId="Equation.3">
                  <p:embed/>
                </p:oleObj>
              </mc:Choice>
              <mc:Fallback>
                <p:oleObj name="Ecuación" r:id="rId3" imgW="152268" imgH="164957" progId="Equation.3">
                  <p:embed/>
                  <p:pic>
                    <p:nvPicPr>
                      <p:cNvPr id="423943"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066" y="2143116"/>
                        <a:ext cx="258763"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21 Conector recto"/>
          <p:cNvCxnSpPr/>
          <p:nvPr/>
        </p:nvCxnSpPr>
        <p:spPr>
          <a:xfrm>
            <a:off x="4326256" y="3256890"/>
            <a:ext cx="2520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flipH="1" flipV="1">
            <a:off x="3373050" y="3188586"/>
            <a:ext cx="1908000" cy="1588"/>
          </a:xfrm>
          <a:prstGeom prst="straightConnector1">
            <a:avLst/>
          </a:prstGeom>
          <a:noFill/>
          <a:ln w="19050">
            <a:solidFill>
              <a:srgbClr val="000000"/>
            </a:solidFill>
            <a:round/>
            <a:headEnd/>
            <a:tailEnd type="arrow"/>
          </a:ln>
        </p:spPr>
      </p:cxnSp>
      <p:graphicFrame>
        <p:nvGraphicFramePr>
          <p:cNvPr id="513036" name="Object 12"/>
          <p:cNvGraphicFramePr>
            <a:graphicFrameLocks noGrp="1" noChangeAspect="1"/>
          </p:cNvGraphicFramePr>
          <p:nvPr/>
        </p:nvGraphicFramePr>
        <p:xfrm>
          <a:off x="7612404" y="4214818"/>
          <a:ext cx="236537" cy="280988"/>
        </p:xfrm>
        <a:graphic>
          <a:graphicData uri="http://schemas.openxmlformats.org/presentationml/2006/ole">
            <mc:AlternateContent xmlns:mc="http://schemas.openxmlformats.org/markup-compatibility/2006">
              <mc:Choice xmlns:v="urn:schemas-microsoft-com:vml" Requires="v">
                <p:oleObj spid="_x0000_s7171" name="Ecuación" r:id="rId5" imgW="139579" imgH="164957" progId="Equation.3">
                  <p:embed/>
                </p:oleObj>
              </mc:Choice>
              <mc:Fallback>
                <p:oleObj name="Ecuación" r:id="rId5" imgW="139579" imgH="164957" progId="Equation.3">
                  <p:embed/>
                  <p:pic>
                    <p:nvPicPr>
                      <p:cNvPr id="513036" name="Object 1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404" y="4214818"/>
                        <a:ext cx="236537"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Line 33"/>
          <p:cNvSpPr>
            <a:spLocks noChangeShapeType="1"/>
          </p:cNvSpPr>
          <p:nvPr/>
        </p:nvSpPr>
        <p:spPr bwMode="auto">
          <a:xfrm flipV="1">
            <a:off x="4826322" y="2500305"/>
            <a:ext cx="2357454" cy="1428761"/>
          </a:xfrm>
          <a:prstGeom prst="line">
            <a:avLst/>
          </a:prstGeom>
          <a:noFill/>
          <a:ln w="38100">
            <a:solidFill>
              <a:schemeClr val="accent5">
                <a:lumMod val="60000"/>
                <a:lumOff val="40000"/>
              </a:schemeClr>
            </a:solidFill>
            <a:round/>
            <a:headEnd/>
            <a:tailEnd/>
          </a:ln>
        </p:spPr>
        <p:txBody>
          <a:bodyPr/>
          <a:lstStyle/>
          <a:p>
            <a:endParaRPr lang="es-CL"/>
          </a:p>
        </p:txBody>
      </p:sp>
      <p:sp>
        <p:nvSpPr>
          <p:cNvPr id="39" name="Line 33"/>
          <p:cNvSpPr>
            <a:spLocks noChangeShapeType="1"/>
          </p:cNvSpPr>
          <p:nvPr/>
        </p:nvSpPr>
        <p:spPr bwMode="auto">
          <a:xfrm flipH="1" flipV="1">
            <a:off x="4754884" y="2500306"/>
            <a:ext cx="2428892" cy="1571636"/>
          </a:xfrm>
          <a:prstGeom prst="line">
            <a:avLst/>
          </a:prstGeom>
          <a:noFill/>
          <a:ln w="38100">
            <a:solidFill>
              <a:srgbClr val="FFC000"/>
            </a:solidFill>
            <a:round/>
            <a:headEnd/>
            <a:tailEnd/>
          </a:ln>
        </p:spPr>
        <p:txBody>
          <a:bodyPr/>
          <a:lstStyle/>
          <a:p>
            <a:endParaRPr lang="es-CL"/>
          </a:p>
        </p:txBody>
      </p:sp>
      <p:graphicFrame>
        <p:nvGraphicFramePr>
          <p:cNvPr id="513044" name="Object 20"/>
          <p:cNvGraphicFramePr>
            <a:graphicFrameLocks noGrp="1" noChangeAspect="1"/>
          </p:cNvGraphicFramePr>
          <p:nvPr/>
        </p:nvGraphicFramePr>
        <p:xfrm>
          <a:off x="7255217" y="3786190"/>
          <a:ext cx="428625" cy="279400"/>
        </p:xfrm>
        <a:graphic>
          <a:graphicData uri="http://schemas.openxmlformats.org/presentationml/2006/ole">
            <mc:AlternateContent xmlns:mc="http://schemas.openxmlformats.org/markup-compatibility/2006">
              <mc:Choice xmlns:v="urn:schemas-microsoft-com:vml" Requires="v">
                <p:oleObj spid="_x0000_s7172" name="Ecuación" r:id="rId7" imgW="253780" imgH="164957" progId="Equation.3">
                  <p:embed/>
                </p:oleObj>
              </mc:Choice>
              <mc:Fallback>
                <p:oleObj name="Ecuación" r:id="rId7" imgW="253780" imgH="164957" progId="Equation.3">
                  <p:embed/>
                  <p:pic>
                    <p:nvPicPr>
                      <p:cNvPr id="513044" name="Object 20"/>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55217" y="3786190"/>
                        <a:ext cx="42862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5" name="Object 21"/>
          <p:cNvGraphicFramePr>
            <a:graphicFrameLocks noGrp="1" noChangeAspect="1"/>
          </p:cNvGraphicFramePr>
          <p:nvPr/>
        </p:nvGraphicFramePr>
        <p:xfrm>
          <a:off x="7258073" y="2185981"/>
          <a:ext cx="600075" cy="385763"/>
        </p:xfrm>
        <a:graphic>
          <a:graphicData uri="http://schemas.openxmlformats.org/presentationml/2006/ole">
            <mc:AlternateContent xmlns:mc="http://schemas.openxmlformats.org/markup-compatibility/2006">
              <mc:Choice xmlns:v="urn:schemas-microsoft-com:vml" Requires="v">
                <p:oleObj spid="_x0000_s7173" name="Ecuación" r:id="rId9" imgW="355446" imgH="228501" progId="Equation.3">
                  <p:embed/>
                </p:oleObj>
              </mc:Choice>
              <mc:Fallback>
                <p:oleObj name="Ecuación" r:id="rId9" imgW="355446" imgH="228501" progId="Equation.3">
                  <p:embed/>
                  <p:pic>
                    <p:nvPicPr>
                      <p:cNvPr id="513045" name="Object 21"/>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58073" y="2185981"/>
                        <a:ext cx="6000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Elipse"/>
          <p:cNvSpPr/>
          <p:nvPr/>
        </p:nvSpPr>
        <p:spPr>
          <a:xfrm>
            <a:off x="5885534"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21</a:t>
            </a:fld>
            <a:endParaRPr lang="es-CL" dirty="0"/>
          </a:p>
        </p:txBody>
      </p:sp>
      <p:graphicFrame>
        <p:nvGraphicFramePr>
          <p:cNvPr id="545805" name="Object 13"/>
          <p:cNvGraphicFramePr>
            <a:graphicFrameLocks noGrp="1" noChangeAspect="1"/>
          </p:cNvGraphicFramePr>
          <p:nvPr/>
        </p:nvGraphicFramePr>
        <p:xfrm>
          <a:off x="5996207" y="2110936"/>
          <a:ext cx="579438" cy="363538"/>
        </p:xfrm>
        <a:graphic>
          <a:graphicData uri="http://schemas.openxmlformats.org/presentationml/2006/ole">
            <mc:AlternateContent xmlns:mc="http://schemas.openxmlformats.org/markup-compatibility/2006">
              <mc:Choice xmlns:v="urn:schemas-microsoft-com:vml" Requires="v">
                <p:oleObj spid="_x0000_s7174" name="Ecuación" r:id="rId11" imgW="342603" imgH="215713" progId="Equation.3">
                  <p:embed/>
                </p:oleObj>
              </mc:Choice>
              <mc:Fallback>
                <p:oleObj name="Ecuación" r:id="rId11" imgW="342603" imgH="215713" progId="Equation.3">
                  <p:embed/>
                  <p:pic>
                    <p:nvPicPr>
                      <p:cNvPr id="545805" name="Object 13"/>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96207" y="2110936"/>
                        <a:ext cx="5794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Line 33"/>
          <p:cNvSpPr>
            <a:spLocks noChangeShapeType="1"/>
          </p:cNvSpPr>
          <p:nvPr/>
        </p:nvSpPr>
        <p:spPr bwMode="auto">
          <a:xfrm flipH="1" flipV="1">
            <a:off x="5500694" y="2357430"/>
            <a:ext cx="2428892" cy="1571636"/>
          </a:xfrm>
          <a:prstGeom prst="line">
            <a:avLst/>
          </a:prstGeom>
          <a:noFill/>
          <a:ln w="38100">
            <a:solidFill>
              <a:srgbClr val="FF0000"/>
            </a:solidFill>
            <a:round/>
            <a:headEnd/>
            <a:tailEnd/>
          </a:ln>
        </p:spPr>
        <p:txBody>
          <a:bodyPr/>
          <a:lstStyle/>
          <a:p>
            <a:endParaRPr lang="es-CL"/>
          </a:p>
        </p:txBody>
      </p:sp>
      <p:graphicFrame>
        <p:nvGraphicFramePr>
          <p:cNvPr id="548878" name="Object 14"/>
          <p:cNvGraphicFramePr>
            <a:graphicFrameLocks noGrp="1" noChangeAspect="1"/>
          </p:cNvGraphicFramePr>
          <p:nvPr/>
        </p:nvGraphicFramePr>
        <p:xfrm>
          <a:off x="7969250" y="3683000"/>
          <a:ext cx="493713" cy="344488"/>
        </p:xfrm>
        <a:graphic>
          <a:graphicData uri="http://schemas.openxmlformats.org/presentationml/2006/ole">
            <mc:AlternateContent xmlns:mc="http://schemas.openxmlformats.org/markup-compatibility/2006">
              <mc:Choice xmlns:v="urn:schemas-microsoft-com:vml" Requires="v">
                <p:oleObj spid="_x0000_s7175" name="Ecuación" r:id="rId13" imgW="291973" imgH="203112" progId="Equation.3">
                  <p:embed/>
                </p:oleObj>
              </mc:Choice>
              <mc:Fallback>
                <p:oleObj name="Ecuación" r:id="rId13" imgW="291973" imgH="203112" progId="Equation.3">
                  <p:embed/>
                  <p:pic>
                    <p:nvPicPr>
                      <p:cNvPr id="548878" name="Object 14"/>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69250" y="3683000"/>
                        <a:ext cx="493713"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2" name="41 Conector recto"/>
          <p:cNvCxnSpPr/>
          <p:nvPr/>
        </p:nvCxnSpPr>
        <p:spPr>
          <a:xfrm rot="5400000">
            <a:off x="6483689" y="3717330"/>
            <a:ext cx="864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40 Elipse"/>
          <p:cNvSpPr/>
          <p:nvPr/>
        </p:nvSpPr>
        <p:spPr>
          <a:xfrm>
            <a:off x="6858628"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40" name="39 Rectángulo"/>
          <p:cNvSpPr/>
          <p:nvPr/>
        </p:nvSpPr>
        <p:spPr>
          <a:xfrm>
            <a:off x="5755016" y="4143380"/>
            <a:ext cx="131731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9" name="28 Conector recto de flecha"/>
          <p:cNvCxnSpPr/>
          <p:nvPr/>
        </p:nvCxnSpPr>
        <p:spPr>
          <a:xfrm>
            <a:off x="4325158" y="4141792"/>
            <a:ext cx="3528000" cy="1588"/>
          </a:xfrm>
          <a:prstGeom prst="straightConnector1">
            <a:avLst/>
          </a:prstGeom>
          <a:noFill/>
          <a:ln w="19050">
            <a:solidFill>
              <a:srgbClr val="000000"/>
            </a:solidFill>
            <a:round/>
            <a:headEnd type="none"/>
            <a:tailEnd type="arrow"/>
          </a:ln>
        </p:spPr>
      </p:cxnSp>
      <p:graphicFrame>
        <p:nvGraphicFramePr>
          <p:cNvPr id="513041" name="Object 17"/>
          <p:cNvGraphicFramePr>
            <a:graphicFrameLocks noGrp="1" noChangeAspect="1"/>
          </p:cNvGraphicFramePr>
          <p:nvPr/>
        </p:nvGraphicFramePr>
        <p:xfrm>
          <a:off x="5826454" y="4159807"/>
          <a:ext cx="236537" cy="346075"/>
        </p:xfrm>
        <a:graphic>
          <a:graphicData uri="http://schemas.openxmlformats.org/presentationml/2006/ole">
            <mc:AlternateContent xmlns:mc="http://schemas.openxmlformats.org/markup-compatibility/2006">
              <mc:Choice xmlns:v="urn:schemas-microsoft-com:vml" Requires="v">
                <p:oleObj spid="_x0000_s7176" name="Ecuación" r:id="rId15" imgW="139639" imgH="203112" progId="Equation.3">
                  <p:embed/>
                </p:oleObj>
              </mc:Choice>
              <mc:Fallback>
                <p:oleObj name="Ecuación" r:id="rId15" imgW="139639" imgH="203112" progId="Equation.3">
                  <p:embed/>
                  <p:pic>
                    <p:nvPicPr>
                      <p:cNvPr id="513041" name="Object 17"/>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6454" y="4159807"/>
                        <a:ext cx="236537"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3" name="Object 15"/>
          <p:cNvGraphicFramePr>
            <a:graphicFrameLocks noGrp="1" noChangeAspect="1"/>
          </p:cNvGraphicFramePr>
          <p:nvPr/>
        </p:nvGraphicFramePr>
        <p:xfrm>
          <a:off x="6827636" y="4203708"/>
          <a:ext cx="258762" cy="368300"/>
        </p:xfrm>
        <a:graphic>
          <a:graphicData uri="http://schemas.openxmlformats.org/presentationml/2006/ole">
            <mc:AlternateContent xmlns:mc="http://schemas.openxmlformats.org/markup-compatibility/2006">
              <mc:Choice xmlns:v="urn:schemas-microsoft-com:vml" Requires="v">
                <p:oleObj spid="_x0000_s7177" name="Ecuación" r:id="rId17" imgW="152268" imgH="215713" progId="Equation.3">
                  <p:embed/>
                </p:oleObj>
              </mc:Choice>
              <mc:Fallback>
                <p:oleObj name="Ecuación" r:id="rId17" imgW="152268" imgH="215713" progId="Equation.3">
                  <p:embed/>
                  <p:pic>
                    <p:nvPicPr>
                      <p:cNvPr id="549903" name="Object 15"/>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27636" y="4203708"/>
                        <a:ext cx="258762"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5" name="Object 17"/>
          <p:cNvGraphicFramePr>
            <a:graphicFrameLocks noGrp="1" noChangeAspect="1"/>
          </p:cNvGraphicFramePr>
          <p:nvPr/>
        </p:nvGraphicFramePr>
        <p:xfrm>
          <a:off x="3970338" y="3071813"/>
          <a:ext cx="258762" cy="366712"/>
        </p:xfrm>
        <a:graphic>
          <a:graphicData uri="http://schemas.openxmlformats.org/presentationml/2006/ole">
            <mc:AlternateContent xmlns:mc="http://schemas.openxmlformats.org/markup-compatibility/2006">
              <mc:Choice xmlns:v="urn:schemas-microsoft-com:vml" Requires="v">
                <p:oleObj spid="_x0000_s7178" name="Ecuación" r:id="rId19" imgW="152268" imgH="215713" progId="Equation.3">
                  <p:embed/>
                </p:oleObj>
              </mc:Choice>
              <mc:Fallback>
                <p:oleObj name="Ecuación" r:id="rId19" imgW="152268" imgH="215713" progId="Equation.3">
                  <p:embed/>
                  <p:pic>
                    <p:nvPicPr>
                      <p:cNvPr id="549905" name="Object 17"/>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970338" y="3071813"/>
                        <a:ext cx="258762"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8" name="47 Conector recto"/>
          <p:cNvCxnSpPr/>
          <p:nvPr/>
        </p:nvCxnSpPr>
        <p:spPr>
          <a:xfrm>
            <a:off x="4366112" y="2957070"/>
            <a:ext cx="205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46 Elipse"/>
          <p:cNvSpPr/>
          <p:nvPr/>
        </p:nvSpPr>
        <p:spPr>
          <a:xfrm>
            <a:off x="6386086" y="2900798"/>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graphicFrame>
        <p:nvGraphicFramePr>
          <p:cNvPr id="550930" name="Object 18"/>
          <p:cNvGraphicFramePr>
            <a:graphicFrameLocks noGrp="1" noChangeAspect="1"/>
          </p:cNvGraphicFramePr>
          <p:nvPr/>
        </p:nvGraphicFramePr>
        <p:xfrm>
          <a:off x="3972360" y="2728688"/>
          <a:ext cx="279400" cy="366712"/>
        </p:xfrm>
        <a:graphic>
          <a:graphicData uri="http://schemas.openxmlformats.org/presentationml/2006/ole">
            <mc:AlternateContent xmlns:mc="http://schemas.openxmlformats.org/markup-compatibility/2006">
              <mc:Choice xmlns:v="urn:schemas-microsoft-com:vml" Requires="v">
                <p:oleObj spid="_x0000_s7179" name="Ecuación" r:id="rId21" imgW="164885" imgH="215619" progId="Equation.3">
                  <p:embed/>
                </p:oleObj>
              </mc:Choice>
              <mc:Fallback>
                <p:oleObj name="Ecuación" r:id="rId21" imgW="164885" imgH="215619" progId="Equation.3">
                  <p:embed/>
                  <p:pic>
                    <p:nvPicPr>
                      <p:cNvPr id="550930" name="Object 18"/>
                      <p:cNvPicPr>
                        <a:picLocks noGrp="1"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72360" y="2728688"/>
                        <a:ext cx="279400"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0933" name="Object 21"/>
          <p:cNvGraphicFramePr>
            <a:graphicFrameLocks noGrp="1" noChangeAspect="1"/>
          </p:cNvGraphicFramePr>
          <p:nvPr/>
        </p:nvGraphicFramePr>
        <p:xfrm>
          <a:off x="6292864" y="4200750"/>
          <a:ext cx="279400" cy="368300"/>
        </p:xfrm>
        <a:graphic>
          <a:graphicData uri="http://schemas.openxmlformats.org/presentationml/2006/ole">
            <mc:AlternateContent xmlns:mc="http://schemas.openxmlformats.org/markup-compatibility/2006">
              <mc:Choice xmlns:v="urn:schemas-microsoft-com:vml" Requires="v">
                <p:oleObj spid="_x0000_s7180" name="Ecuación" r:id="rId23" imgW="164885" imgH="215619" progId="Equation.3">
                  <p:embed/>
                </p:oleObj>
              </mc:Choice>
              <mc:Fallback>
                <p:oleObj name="Ecuación" r:id="rId23" imgW="164885" imgH="215619" progId="Equation.3">
                  <p:embed/>
                  <p:pic>
                    <p:nvPicPr>
                      <p:cNvPr id="550933" name="Object 21"/>
                      <p:cNvPicPr>
                        <a:picLocks noGrp="1"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292864" y="4200750"/>
                        <a:ext cx="2794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 name="Line 33"/>
          <p:cNvSpPr>
            <a:spLocks noChangeShapeType="1"/>
          </p:cNvSpPr>
          <p:nvPr/>
        </p:nvSpPr>
        <p:spPr bwMode="auto">
          <a:xfrm flipV="1">
            <a:off x="4786314" y="2214553"/>
            <a:ext cx="2357454" cy="1428761"/>
          </a:xfrm>
          <a:prstGeom prst="line">
            <a:avLst/>
          </a:prstGeom>
          <a:noFill/>
          <a:ln w="38100">
            <a:solidFill>
              <a:srgbClr val="0033CC"/>
            </a:solidFill>
            <a:round/>
            <a:headEnd/>
            <a:tailEnd/>
          </a:ln>
        </p:spPr>
        <p:txBody>
          <a:bodyPr/>
          <a:lstStyle/>
          <a:p>
            <a:endParaRPr lang="es-CL"/>
          </a:p>
        </p:txBody>
      </p:sp>
      <p:cxnSp>
        <p:nvCxnSpPr>
          <p:cNvPr id="53" name="52 Conector recto"/>
          <p:cNvCxnSpPr/>
          <p:nvPr/>
        </p:nvCxnSpPr>
        <p:spPr>
          <a:xfrm rot="5400000">
            <a:off x="5521732" y="3465332"/>
            <a:ext cx="133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6" name="55 Elipse"/>
          <p:cNvSpPr/>
          <p:nvPr/>
        </p:nvSpPr>
        <p:spPr>
          <a:xfrm>
            <a:off x="6129568" y="27297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552983" name="Object 23"/>
          <p:cNvGraphicFramePr>
            <a:graphicFrameLocks noGrp="1" noChangeAspect="1"/>
          </p:cNvGraphicFramePr>
          <p:nvPr/>
        </p:nvGraphicFramePr>
        <p:xfrm>
          <a:off x="7192985" y="1914734"/>
          <a:ext cx="665163" cy="385762"/>
        </p:xfrm>
        <a:graphic>
          <a:graphicData uri="http://schemas.openxmlformats.org/presentationml/2006/ole">
            <mc:AlternateContent xmlns:mc="http://schemas.openxmlformats.org/markup-compatibility/2006">
              <mc:Choice xmlns:v="urn:schemas-microsoft-com:vml" Requires="v">
                <p:oleObj spid="_x0000_s7181" name="Ecuación" r:id="rId25" imgW="393529" imgH="228501" progId="Equation.3">
                  <p:embed/>
                </p:oleObj>
              </mc:Choice>
              <mc:Fallback>
                <p:oleObj name="Ecuación" r:id="rId25" imgW="393529" imgH="228501" progId="Equation.3">
                  <p:embed/>
                  <p:pic>
                    <p:nvPicPr>
                      <p:cNvPr id="552983" name="Object 23"/>
                      <p:cNvPicPr>
                        <a:picLocks noGrp="1"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192985" y="1914734"/>
                        <a:ext cx="665163" cy="385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7" name="56 CuadroTexto"/>
          <p:cNvSpPr txBox="1"/>
          <p:nvPr/>
        </p:nvSpPr>
        <p:spPr>
          <a:xfrm>
            <a:off x="357158" y="2428868"/>
            <a:ext cx="3214710" cy="3416320"/>
          </a:xfrm>
          <a:prstGeom prst="rect">
            <a:avLst/>
          </a:prstGeom>
          <a:noFill/>
        </p:spPr>
        <p:txBody>
          <a:bodyPr wrap="square" rtlCol="0">
            <a:spAutoFit/>
          </a:bodyPr>
          <a:lstStyle/>
          <a:p>
            <a:r>
              <a:rPr lang="es-CL" dirty="0"/>
              <a:t>Este ultimo paso, es decir, el ajuste de expectativas de alza de precios (aumento de expectativas de los trabajadores) y alza de precios de las firmas, y por ende, contracción de la OA de corto plazo, ocurre las veces que sean necesarias hasta que finalmente los mercados llegan a un equilibrio consistente de largo plazo…</a:t>
            </a:r>
          </a:p>
        </p:txBody>
      </p:sp>
    </p:spTree>
    <p:extLst>
      <p:ext uri="{BB962C8B-B14F-4D97-AF65-F5344CB8AC3E}">
        <p14:creationId xmlns:p14="http://schemas.microsoft.com/office/powerpoint/2010/main" val="3481905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42 Conector recto"/>
          <p:cNvCxnSpPr/>
          <p:nvPr/>
        </p:nvCxnSpPr>
        <p:spPr>
          <a:xfrm rot="5400000">
            <a:off x="5872182" y="3557578"/>
            <a:ext cx="1116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rot="5400000">
            <a:off x="4972184" y="3185760"/>
            <a:ext cx="1944000" cy="1588"/>
          </a:xfrm>
          <a:prstGeom prst="line">
            <a:avLst/>
          </a:prstGeom>
          <a:noFill/>
          <a:ln w="38100">
            <a:solidFill>
              <a:srgbClr val="002060"/>
            </a:solidFill>
            <a:round/>
            <a:headEnd/>
            <a:tailEnd/>
          </a:ln>
        </p:spPr>
      </p:cxnSp>
      <p:sp>
        <p:nvSpPr>
          <p:cNvPr id="7170" name="Rectangle 2"/>
          <p:cNvSpPr>
            <a:spLocks noGrp="1"/>
          </p:cNvSpPr>
          <p:nvPr>
            <p:ph type="title"/>
          </p:nvPr>
        </p:nvSpPr>
        <p:spPr/>
        <p:txBody>
          <a:bodyPr>
            <a:normAutofit/>
          </a:bodyPr>
          <a:lstStyle/>
          <a:p>
            <a:r>
              <a:rPr lang="es-CL" sz="3300" dirty="0"/>
              <a:t>Efectos de Política Fiscal en el equilibrio</a:t>
            </a:r>
            <a:endParaRPr lang="es-ES" sz="3300" dirty="0"/>
          </a:p>
        </p:txBody>
      </p:sp>
      <p:sp>
        <p:nvSpPr>
          <p:cNvPr id="7171" name="Rectangle 3"/>
          <p:cNvSpPr>
            <a:spLocks noGrp="1"/>
          </p:cNvSpPr>
          <p:nvPr>
            <p:ph type="body" idx="1"/>
          </p:nvPr>
        </p:nvSpPr>
        <p:spPr/>
        <p:txBody>
          <a:bodyPr/>
          <a:lstStyle/>
          <a:p>
            <a:pPr algn="just"/>
            <a:r>
              <a:rPr lang="es-CL" b="1" dirty="0"/>
              <a:t>Equilibrio DA-OA de largo plazo:</a:t>
            </a:r>
            <a:endParaRPr lang="es-ES" dirty="0"/>
          </a:p>
          <a:p>
            <a:pPr lvl="1" algn="just"/>
            <a:endParaRPr lang="es-ES" dirty="0"/>
          </a:p>
          <a:p>
            <a:pPr algn="just" eaLnBrk="1" hangingPunct="1"/>
            <a:endParaRPr lang="es-ES" dirty="0"/>
          </a:p>
        </p:txBody>
      </p:sp>
      <p:graphicFrame>
        <p:nvGraphicFramePr>
          <p:cNvPr id="423943" name="Object 7"/>
          <p:cNvGraphicFramePr>
            <a:graphicFrameLocks noGrp="1" noChangeAspect="1"/>
          </p:cNvGraphicFramePr>
          <p:nvPr/>
        </p:nvGraphicFramePr>
        <p:xfrm>
          <a:off x="3969066" y="2143116"/>
          <a:ext cx="258763" cy="280988"/>
        </p:xfrm>
        <a:graphic>
          <a:graphicData uri="http://schemas.openxmlformats.org/presentationml/2006/ole">
            <mc:AlternateContent xmlns:mc="http://schemas.openxmlformats.org/markup-compatibility/2006">
              <mc:Choice xmlns:v="urn:schemas-microsoft-com:vml" Requires="v">
                <p:oleObj spid="_x0000_s8194" name="Ecuación" r:id="rId3" imgW="152268" imgH="164957" progId="Equation.3">
                  <p:embed/>
                </p:oleObj>
              </mc:Choice>
              <mc:Fallback>
                <p:oleObj name="Ecuación" r:id="rId3" imgW="152268" imgH="164957" progId="Equation.3">
                  <p:embed/>
                  <p:pic>
                    <p:nvPicPr>
                      <p:cNvPr id="423943"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066" y="2143116"/>
                        <a:ext cx="258763"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21 Conector recto"/>
          <p:cNvCxnSpPr/>
          <p:nvPr/>
        </p:nvCxnSpPr>
        <p:spPr>
          <a:xfrm>
            <a:off x="4326256" y="3256890"/>
            <a:ext cx="2520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flipH="1" flipV="1">
            <a:off x="3373050" y="3188586"/>
            <a:ext cx="1908000" cy="1588"/>
          </a:xfrm>
          <a:prstGeom prst="straightConnector1">
            <a:avLst/>
          </a:prstGeom>
          <a:noFill/>
          <a:ln w="19050">
            <a:solidFill>
              <a:srgbClr val="000000"/>
            </a:solidFill>
            <a:round/>
            <a:headEnd/>
            <a:tailEnd type="arrow"/>
          </a:ln>
        </p:spPr>
      </p:cxnSp>
      <p:graphicFrame>
        <p:nvGraphicFramePr>
          <p:cNvPr id="513036" name="Object 12"/>
          <p:cNvGraphicFramePr>
            <a:graphicFrameLocks noGrp="1" noChangeAspect="1"/>
          </p:cNvGraphicFramePr>
          <p:nvPr/>
        </p:nvGraphicFramePr>
        <p:xfrm>
          <a:off x="7612404" y="4214818"/>
          <a:ext cx="236537" cy="280988"/>
        </p:xfrm>
        <a:graphic>
          <a:graphicData uri="http://schemas.openxmlformats.org/presentationml/2006/ole">
            <mc:AlternateContent xmlns:mc="http://schemas.openxmlformats.org/markup-compatibility/2006">
              <mc:Choice xmlns:v="urn:schemas-microsoft-com:vml" Requires="v">
                <p:oleObj spid="_x0000_s8195" name="Ecuación" r:id="rId5" imgW="139579" imgH="164957" progId="Equation.3">
                  <p:embed/>
                </p:oleObj>
              </mc:Choice>
              <mc:Fallback>
                <p:oleObj name="Ecuación" r:id="rId5" imgW="139579" imgH="164957" progId="Equation.3">
                  <p:embed/>
                  <p:pic>
                    <p:nvPicPr>
                      <p:cNvPr id="513036" name="Object 1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404" y="4214818"/>
                        <a:ext cx="236537"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Line 33"/>
          <p:cNvSpPr>
            <a:spLocks noChangeShapeType="1"/>
          </p:cNvSpPr>
          <p:nvPr/>
        </p:nvSpPr>
        <p:spPr bwMode="auto">
          <a:xfrm flipV="1">
            <a:off x="4826322" y="2500305"/>
            <a:ext cx="2357454" cy="1428761"/>
          </a:xfrm>
          <a:prstGeom prst="line">
            <a:avLst/>
          </a:prstGeom>
          <a:noFill/>
          <a:ln w="38100">
            <a:solidFill>
              <a:schemeClr val="accent5">
                <a:lumMod val="60000"/>
                <a:lumOff val="40000"/>
              </a:schemeClr>
            </a:solidFill>
            <a:round/>
            <a:headEnd/>
            <a:tailEnd/>
          </a:ln>
        </p:spPr>
        <p:txBody>
          <a:bodyPr/>
          <a:lstStyle/>
          <a:p>
            <a:endParaRPr lang="es-CL"/>
          </a:p>
        </p:txBody>
      </p:sp>
      <p:sp>
        <p:nvSpPr>
          <p:cNvPr id="39" name="Line 33"/>
          <p:cNvSpPr>
            <a:spLocks noChangeShapeType="1"/>
          </p:cNvSpPr>
          <p:nvPr/>
        </p:nvSpPr>
        <p:spPr bwMode="auto">
          <a:xfrm flipH="1" flipV="1">
            <a:off x="4754884" y="2500306"/>
            <a:ext cx="2428892" cy="1571636"/>
          </a:xfrm>
          <a:prstGeom prst="line">
            <a:avLst/>
          </a:prstGeom>
          <a:noFill/>
          <a:ln w="38100">
            <a:solidFill>
              <a:srgbClr val="FFC000"/>
            </a:solidFill>
            <a:round/>
            <a:headEnd/>
            <a:tailEnd/>
          </a:ln>
        </p:spPr>
        <p:txBody>
          <a:bodyPr/>
          <a:lstStyle/>
          <a:p>
            <a:endParaRPr lang="es-CL"/>
          </a:p>
        </p:txBody>
      </p:sp>
      <p:graphicFrame>
        <p:nvGraphicFramePr>
          <p:cNvPr id="513044" name="Object 20"/>
          <p:cNvGraphicFramePr>
            <a:graphicFrameLocks noGrp="1" noChangeAspect="1"/>
          </p:cNvGraphicFramePr>
          <p:nvPr/>
        </p:nvGraphicFramePr>
        <p:xfrm>
          <a:off x="7255217" y="3786190"/>
          <a:ext cx="428625" cy="279400"/>
        </p:xfrm>
        <a:graphic>
          <a:graphicData uri="http://schemas.openxmlformats.org/presentationml/2006/ole">
            <mc:AlternateContent xmlns:mc="http://schemas.openxmlformats.org/markup-compatibility/2006">
              <mc:Choice xmlns:v="urn:schemas-microsoft-com:vml" Requires="v">
                <p:oleObj spid="_x0000_s8196" name="Ecuación" r:id="rId7" imgW="253780" imgH="164957" progId="Equation.3">
                  <p:embed/>
                </p:oleObj>
              </mc:Choice>
              <mc:Fallback>
                <p:oleObj name="Ecuación" r:id="rId7" imgW="253780" imgH="164957" progId="Equation.3">
                  <p:embed/>
                  <p:pic>
                    <p:nvPicPr>
                      <p:cNvPr id="513044" name="Object 20"/>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55217" y="3786190"/>
                        <a:ext cx="42862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5" name="Object 21"/>
          <p:cNvGraphicFramePr>
            <a:graphicFrameLocks noGrp="1" noChangeAspect="1"/>
          </p:cNvGraphicFramePr>
          <p:nvPr/>
        </p:nvGraphicFramePr>
        <p:xfrm>
          <a:off x="7258073" y="2185981"/>
          <a:ext cx="600075" cy="385763"/>
        </p:xfrm>
        <a:graphic>
          <a:graphicData uri="http://schemas.openxmlformats.org/presentationml/2006/ole">
            <mc:AlternateContent xmlns:mc="http://schemas.openxmlformats.org/markup-compatibility/2006">
              <mc:Choice xmlns:v="urn:schemas-microsoft-com:vml" Requires="v">
                <p:oleObj spid="_x0000_s8197" name="Ecuación" r:id="rId9" imgW="355446" imgH="228501" progId="Equation.3">
                  <p:embed/>
                </p:oleObj>
              </mc:Choice>
              <mc:Fallback>
                <p:oleObj name="Ecuación" r:id="rId9" imgW="355446" imgH="228501" progId="Equation.3">
                  <p:embed/>
                  <p:pic>
                    <p:nvPicPr>
                      <p:cNvPr id="513045" name="Object 21"/>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58073" y="2185981"/>
                        <a:ext cx="6000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Elipse"/>
          <p:cNvSpPr/>
          <p:nvPr/>
        </p:nvSpPr>
        <p:spPr>
          <a:xfrm>
            <a:off x="5885534"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CuadroTexto"/>
          <p:cNvSpPr txBox="1"/>
          <p:nvPr/>
        </p:nvSpPr>
        <p:spPr>
          <a:xfrm>
            <a:off x="357158" y="2428868"/>
            <a:ext cx="3214710" cy="3970318"/>
          </a:xfrm>
          <a:prstGeom prst="rect">
            <a:avLst/>
          </a:prstGeom>
          <a:noFill/>
        </p:spPr>
        <p:txBody>
          <a:bodyPr wrap="square" rtlCol="0">
            <a:spAutoFit/>
          </a:bodyPr>
          <a:lstStyle/>
          <a:p>
            <a:r>
              <a:rPr lang="es-CL" dirty="0"/>
              <a:t>Este ultimo paso, es decir, el ajuste de expectativas de alza de precios (aumento de expectativas de los trabajadores) y alza de precios de las firmas, y por ende, contracción de la OA de corto plazo, ocurre las veces que sean necesarias hasta que finalmente los mercados llegan a un equilibrio consistente de largo plazo…</a:t>
            </a:r>
          </a:p>
          <a:p>
            <a:endParaRPr lang="es-CL" dirty="0"/>
          </a:p>
          <a:p>
            <a:r>
              <a:rPr lang="es-CL" dirty="0"/>
              <a:t>Entonces…</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22</a:t>
            </a:fld>
            <a:endParaRPr lang="es-CL" dirty="0"/>
          </a:p>
        </p:txBody>
      </p:sp>
      <p:graphicFrame>
        <p:nvGraphicFramePr>
          <p:cNvPr id="545805" name="Object 13"/>
          <p:cNvGraphicFramePr>
            <a:graphicFrameLocks noGrp="1" noChangeAspect="1"/>
          </p:cNvGraphicFramePr>
          <p:nvPr/>
        </p:nvGraphicFramePr>
        <p:xfrm>
          <a:off x="5996207" y="2110936"/>
          <a:ext cx="579438" cy="363538"/>
        </p:xfrm>
        <a:graphic>
          <a:graphicData uri="http://schemas.openxmlformats.org/presentationml/2006/ole">
            <mc:AlternateContent xmlns:mc="http://schemas.openxmlformats.org/markup-compatibility/2006">
              <mc:Choice xmlns:v="urn:schemas-microsoft-com:vml" Requires="v">
                <p:oleObj spid="_x0000_s8198" name="Ecuación" r:id="rId11" imgW="342603" imgH="215713" progId="Equation.3">
                  <p:embed/>
                </p:oleObj>
              </mc:Choice>
              <mc:Fallback>
                <p:oleObj name="Ecuación" r:id="rId11" imgW="342603" imgH="215713" progId="Equation.3">
                  <p:embed/>
                  <p:pic>
                    <p:nvPicPr>
                      <p:cNvPr id="545805" name="Object 13"/>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96207" y="2110936"/>
                        <a:ext cx="5794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Line 33"/>
          <p:cNvSpPr>
            <a:spLocks noChangeShapeType="1"/>
          </p:cNvSpPr>
          <p:nvPr/>
        </p:nvSpPr>
        <p:spPr bwMode="auto">
          <a:xfrm flipH="1" flipV="1">
            <a:off x="5500694" y="2357430"/>
            <a:ext cx="2428892" cy="1571636"/>
          </a:xfrm>
          <a:prstGeom prst="line">
            <a:avLst/>
          </a:prstGeom>
          <a:noFill/>
          <a:ln w="38100">
            <a:solidFill>
              <a:srgbClr val="FF0000"/>
            </a:solidFill>
            <a:round/>
            <a:headEnd/>
            <a:tailEnd/>
          </a:ln>
        </p:spPr>
        <p:txBody>
          <a:bodyPr/>
          <a:lstStyle/>
          <a:p>
            <a:endParaRPr lang="es-CL"/>
          </a:p>
        </p:txBody>
      </p:sp>
      <p:graphicFrame>
        <p:nvGraphicFramePr>
          <p:cNvPr id="548878" name="Object 14"/>
          <p:cNvGraphicFramePr>
            <a:graphicFrameLocks noGrp="1" noChangeAspect="1"/>
          </p:cNvGraphicFramePr>
          <p:nvPr/>
        </p:nvGraphicFramePr>
        <p:xfrm>
          <a:off x="7969250" y="3683000"/>
          <a:ext cx="493713" cy="344488"/>
        </p:xfrm>
        <a:graphic>
          <a:graphicData uri="http://schemas.openxmlformats.org/presentationml/2006/ole">
            <mc:AlternateContent xmlns:mc="http://schemas.openxmlformats.org/markup-compatibility/2006">
              <mc:Choice xmlns:v="urn:schemas-microsoft-com:vml" Requires="v">
                <p:oleObj spid="_x0000_s8199" name="Ecuación" r:id="rId13" imgW="291973" imgH="203112" progId="Equation.3">
                  <p:embed/>
                </p:oleObj>
              </mc:Choice>
              <mc:Fallback>
                <p:oleObj name="Ecuación" r:id="rId13" imgW="291973" imgH="203112" progId="Equation.3">
                  <p:embed/>
                  <p:pic>
                    <p:nvPicPr>
                      <p:cNvPr id="548878" name="Object 14"/>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69250" y="3683000"/>
                        <a:ext cx="493713"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2" name="41 Conector recto"/>
          <p:cNvCxnSpPr/>
          <p:nvPr/>
        </p:nvCxnSpPr>
        <p:spPr>
          <a:xfrm rot="5400000">
            <a:off x="6483689" y="3717330"/>
            <a:ext cx="864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40 Elipse"/>
          <p:cNvSpPr/>
          <p:nvPr/>
        </p:nvSpPr>
        <p:spPr>
          <a:xfrm>
            <a:off x="6858628"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40" name="39 Rectángulo"/>
          <p:cNvSpPr/>
          <p:nvPr/>
        </p:nvSpPr>
        <p:spPr>
          <a:xfrm>
            <a:off x="5755016" y="4143380"/>
            <a:ext cx="131731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9" name="28 Conector recto de flecha"/>
          <p:cNvCxnSpPr/>
          <p:nvPr/>
        </p:nvCxnSpPr>
        <p:spPr>
          <a:xfrm>
            <a:off x="4325158" y="4141792"/>
            <a:ext cx="3528000" cy="1588"/>
          </a:xfrm>
          <a:prstGeom prst="straightConnector1">
            <a:avLst/>
          </a:prstGeom>
          <a:noFill/>
          <a:ln w="19050">
            <a:solidFill>
              <a:srgbClr val="000000"/>
            </a:solidFill>
            <a:round/>
            <a:headEnd type="none"/>
            <a:tailEnd type="arrow"/>
          </a:ln>
        </p:spPr>
      </p:cxnSp>
      <p:graphicFrame>
        <p:nvGraphicFramePr>
          <p:cNvPr id="513041" name="Object 17"/>
          <p:cNvGraphicFramePr>
            <a:graphicFrameLocks noGrp="1" noChangeAspect="1"/>
          </p:cNvGraphicFramePr>
          <p:nvPr/>
        </p:nvGraphicFramePr>
        <p:xfrm>
          <a:off x="5826454" y="4159807"/>
          <a:ext cx="236537" cy="346075"/>
        </p:xfrm>
        <a:graphic>
          <a:graphicData uri="http://schemas.openxmlformats.org/presentationml/2006/ole">
            <mc:AlternateContent xmlns:mc="http://schemas.openxmlformats.org/markup-compatibility/2006">
              <mc:Choice xmlns:v="urn:schemas-microsoft-com:vml" Requires="v">
                <p:oleObj spid="_x0000_s8200" name="Ecuación" r:id="rId15" imgW="139639" imgH="203112" progId="Equation.3">
                  <p:embed/>
                </p:oleObj>
              </mc:Choice>
              <mc:Fallback>
                <p:oleObj name="Ecuación" r:id="rId15" imgW="139639" imgH="203112" progId="Equation.3">
                  <p:embed/>
                  <p:pic>
                    <p:nvPicPr>
                      <p:cNvPr id="513041" name="Object 17"/>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6454" y="4159807"/>
                        <a:ext cx="236537"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3" name="Object 15"/>
          <p:cNvGraphicFramePr>
            <a:graphicFrameLocks noGrp="1" noChangeAspect="1"/>
          </p:cNvGraphicFramePr>
          <p:nvPr/>
        </p:nvGraphicFramePr>
        <p:xfrm>
          <a:off x="6827636" y="4203708"/>
          <a:ext cx="258762" cy="368300"/>
        </p:xfrm>
        <a:graphic>
          <a:graphicData uri="http://schemas.openxmlformats.org/presentationml/2006/ole">
            <mc:AlternateContent xmlns:mc="http://schemas.openxmlformats.org/markup-compatibility/2006">
              <mc:Choice xmlns:v="urn:schemas-microsoft-com:vml" Requires="v">
                <p:oleObj spid="_x0000_s8201" name="Ecuación" r:id="rId17" imgW="152268" imgH="215713" progId="Equation.3">
                  <p:embed/>
                </p:oleObj>
              </mc:Choice>
              <mc:Fallback>
                <p:oleObj name="Ecuación" r:id="rId17" imgW="152268" imgH="215713" progId="Equation.3">
                  <p:embed/>
                  <p:pic>
                    <p:nvPicPr>
                      <p:cNvPr id="549903" name="Object 15"/>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27636" y="4203708"/>
                        <a:ext cx="258762"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5" name="Object 17"/>
          <p:cNvGraphicFramePr>
            <a:graphicFrameLocks noGrp="1" noChangeAspect="1"/>
          </p:cNvGraphicFramePr>
          <p:nvPr/>
        </p:nvGraphicFramePr>
        <p:xfrm>
          <a:off x="3970338" y="3071813"/>
          <a:ext cx="258762" cy="366712"/>
        </p:xfrm>
        <a:graphic>
          <a:graphicData uri="http://schemas.openxmlformats.org/presentationml/2006/ole">
            <mc:AlternateContent xmlns:mc="http://schemas.openxmlformats.org/markup-compatibility/2006">
              <mc:Choice xmlns:v="urn:schemas-microsoft-com:vml" Requires="v">
                <p:oleObj spid="_x0000_s8202" name="Ecuación" r:id="rId19" imgW="152268" imgH="215713" progId="Equation.3">
                  <p:embed/>
                </p:oleObj>
              </mc:Choice>
              <mc:Fallback>
                <p:oleObj name="Ecuación" r:id="rId19" imgW="152268" imgH="215713" progId="Equation.3">
                  <p:embed/>
                  <p:pic>
                    <p:nvPicPr>
                      <p:cNvPr id="549905" name="Object 17"/>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970338" y="3071813"/>
                        <a:ext cx="258762"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8" name="47 Conector recto"/>
          <p:cNvCxnSpPr/>
          <p:nvPr/>
        </p:nvCxnSpPr>
        <p:spPr>
          <a:xfrm>
            <a:off x="4366112" y="2957070"/>
            <a:ext cx="205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46 Elipse"/>
          <p:cNvSpPr/>
          <p:nvPr/>
        </p:nvSpPr>
        <p:spPr>
          <a:xfrm>
            <a:off x="6386086" y="2900798"/>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graphicFrame>
        <p:nvGraphicFramePr>
          <p:cNvPr id="550930" name="Object 18"/>
          <p:cNvGraphicFramePr>
            <a:graphicFrameLocks noGrp="1" noChangeAspect="1"/>
          </p:cNvGraphicFramePr>
          <p:nvPr/>
        </p:nvGraphicFramePr>
        <p:xfrm>
          <a:off x="3972360" y="2728688"/>
          <a:ext cx="279400" cy="366712"/>
        </p:xfrm>
        <a:graphic>
          <a:graphicData uri="http://schemas.openxmlformats.org/presentationml/2006/ole">
            <mc:AlternateContent xmlns:mc="http://schemas.openxmlformats.org/markup-compatibility/2006">
              <mc:Choice xmlns:v="urn:schemas-microsoft-com:vml" Requires="v">
                <p:oleObj spid="_x0000_s8203" name="Ecuación" r:id="rId21" imgW="164885" imgH="215619" progId="Equation.3">
                  <p:embed/>
                </p:oleObj>
              </mc:Choice>
              <mc:Fallback>
                <p:oleObj name="Ecuación" r:id="rId21" imgW="164885" imgH="215619" progId="Equation.3">
                  <p:embed/>
                  <p:pic>
                    <p:nvPicPr>
                      <p:cNvPr id="550930" name="Object 18"/>
                      <p:cNvPicPr>
                        <a:picLocks noGrp="1"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72360" y="2728688"/>
                        <a:ext cx="279400"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0933" name="Object 21"/>
          <p:cNvGraphicFramePr>
            <a:graphicFrameLocks noGrp="1" noChangeAspect="1"/>
          </p:cNvGraphicFramePr>
          <p:nvPr/>
        </p:nvGraphicFramePr>
        <p:xfrm>
          <a:off x="6292864" y="4200750"/>
          <a:ext cx="279400" cy="368300"/>
        </p:xfrm>
        <a:graphic>
          <a:graphicData uri="http://schemas.openxmlformats.org/presentationml/2006/ole">
            <mc:AlternateContent xmlns:mc="http://schemas.openxmlformats.org/markup-compatibility/2006">
              <mc:Choice xmlns:v="urn:schemas-microsoft-com:vml" Requires="v">
                <p:oleObj spid="_x0000_s8204" name="Ecuación" r:id="rId23" imgW="164885" imgH="215619" progId="Equation.3">
                  <p:embed/>
                </p:oleObj>
              </mc:Choice>
              <mc:Fallback>
                <p:oleObj name="Ecuación" r:id="rId23" imgW="164885" imgH="215619" progId="Equation.3">
                  <p:embed/>
                  <p:pic>
                    <p:nvPicPr>
                      <p:cNvPr id="550933" name="Object 21"/>
                      <p:cNvPicPr>
                        <a:picLocks noGrp="1"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292864" y="4200750"/>
                        <a:ext cx="2794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 name="Line 33"/>
          <p:cNvSpPr>
            <a:spLocks noChangeShapeType="1"/>
          </p:cNvSpPr>
          <p:nvPr/>
        </p:nvSpPr>
        <p:spPr bwMode="auto">
          <a:xfrm flipV="1">
            <a:off x="4786314" y="2214553"/>
            <a:ext cx="2357454" cy="1428761"/>
          </a:xfrm>
          <a:prstGeom prst="line">
            <a:avLst/>
          </a:prstGeom>
          <a:noFill/>
          <a:ln w="38100">
            <a:solidFill>
              <a:schemeClr val="accent5">
                <a:lumMod val="60000"/>
                <a:lumOff val="40000"/>
              </a:schemeClr>
            </a:solidFill>
            <a:round/>
            <a:headEnd/>
            <a:tailEnd/>
          </a:ln>
        </p:spPr>
        <p:txBody>
          <a:bodyPr/>
          <a:lstStyle/>
          <a:p>
            <a:endParaRPr lang="es-CL"/>
          </a:p>
        </p:txBody>
      </p:sp>
      <p:cxnSp>
        <p:nvCxnSpPr>
          <p:cNvPr id="53" name="52 Conector recto"/>
          <p:cNvCxnSpPr/>
          <p:nvPr/>
        </p:nvCxnSpPr>
        <p:spPr>
          <a:xfrm rot="5400000">
            <a:off x="5521732" y="3465332"/>
            <a:ext cx="133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6" name="55 Elipse"/>
          <p:cNvSpPr/>
          <p:nvPr/>
        </p:nvSpPr>
        <p:spPr>
          <a:xfrm>
            <a:off x="6129568" y="27297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552983" name="Object 23"/>
          <p:cNvGraphicFramePr>
            <a:graphicFrameLocks noGrp="1" noChangeAspect="1"/>
          </p:cNvGraphicFramePr>
          <p:nvPr/>
        </p:nvGraphicFramePr>
        <p:xfrm>
          <a:off x="6978671" y="1685916"/>
          <a:ext cx="665163" cy="385762"/>
        </p:xfrm>
        <a:graphic>
          <a:graphicData uri="http://schemas.openxmlformats.org/presentationml/2006/ole">
            <mc:AlternateContent xmlns:mc="http://schemas.openxmlformats.org/markup-compatibility/2006">
              <mc:Choice xmlns:v="urn:schemas-microsoft-com:vml" Requires="v">
                <p:oleObj spid="_x0000_s8205" name="Ecuación" r:id="rId25" imgW="393529" imgH="228501" progId="Equation.3">
                  <p:embed/>
                </p:oleObj>
              </mc:Choice>
              <mc:Fallback>
                <p:oleObj name="Ecuación" r:id="rId25" imgW="393529" imgH="228501" progId="Equation.3">
                  <p:embed/>
                  <p:pic>
                    <p:nvPicPr>
                      <p:cNvPr id="552983" name="Object 23"/>
                      <p:cNvPicPr>
                        <a:picLocks noGrp="1"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978671" y="1685916"/>
                        <a:ext cx="665163" cy="385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0" name="Line 33"/>
          <p:cNvSpPr>
            <a:spLocks noChangeShapeType="1"/>
          </p:cNvSpPr>
          <p:nvPr/>
        </p:nvSpPr>
        <p:spPr bwMode="auto">
          <a:xfrm flipV="1">
            <a:off x="4644536" y="2000239"/>
            <a:ext cx="2357454" cy="1428761"/>
          </a:xfrm>
          <a:prstGeom prst="line">
            <a:avLst/>
          </a:prstGeom>
          <a:noFill/>
          <a:ln w="38100">
            <a:solidFill>
              <a:srgbClr val="0033CC"/>
            </a:solidFill>
            <a:round/>
            <a:headEnd/>
            <a:tailEnd/>
          </a:ln>
        </p:spPr>
        <p:txBody>
          <a:bodyPr/>
          <a:lstStyle/>
          <a:p>
            <a:endParaRPr lang="es-CL"/>
          </a:p>
        </p:txBody>
      </p:sp>
      <p:cxnSp>
        <p:nvCxnSpPr>
          <p:cNvPr id="62" name="61 Conector recto"/>
          <p:cNvCxnSpPr/>
          <p:nvPr/>
        </p:nvCxnSpPr>
        <p:spPr>
          <a:xfrm>
            <a:off x="4357686" y="2643182"/>
            <a:ext cx="1584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1" name="60 Elipse"/>
          <p:cNvSpPr/>
          <p:nvPr/>
        </p:nvSpPr>
        <p:spPr>
          <a:xfrm>
            <a:off x="5887118" y="2585812"/>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554008" name="Object 24"/>
          <p:cNvGraphicFramePr>
            <a:graphicFrameLocks noGrp="1" noChangeAspect="1"/>
          </p:cNvGraphicFramePr>
          <p:nvPr/>
        </p:nvGraphicFramePr>
        <p:xfrm>
          <a:off x="3971262" y="2470146"/>
          <a:ext cx="279400" cy="387350"/>
        </p:xfrm>
        <a:graphic>
          <a:graphicData uri="http://schemas.openxmlformats.org/presentationml/2006/ole">
            <mc:AlternateContent xmlns:mc="http://schemas.openxmlformats.org/markup-compatibility/2006">
              <mc:Choice xmlns:v="urn:schemas-microsoft-com:vml" Requires="v">
                <p:oleObj spid="_x0000_s8206" name="Ecuación" r:id="rId27" imgW="165028" imgH="228501" progId="Equation.3">
                  <p:embed/>
                </p:oleObj>
              </mc:Choice>
              <mc:Fallback>
                <p:oleObj name="Ecuación" r:id="rId27" imgW="165028" imgH="228501" progId="Equation.3">
                  <p:embed/>
                  <p:pic>
                    <p:nvPicPr>
                      <p:cNvPr id="554008" name="Object 24"/>
                      <p:cNvPicPr>
                        <a:picLocks noGrp="1"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971262" y="2470146"/>
                        <a:ext cx="279400"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979817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42 Conector recto"/>
          <p:cNvCxnSpPr/>
          <p:nvPr/>
        </p:nvCxnSpPr>
        <p:spPr>
          <a:xfrm rot="5400000">
            <a:off x="5872182" y="3557578"/>
            <a:ext cx="1116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rot="5400000">
            <a:off x="4972184" y="3185760"/>
            <a:ext cx="1944000" cy="1588"/>
          </a:xfrm>
          <a:prstGeom prst="line">
            <a:avLst/>
          </a:prstGeom>
          <a:noFill/>
          <a:ln w="38100">
            <a:solidFill>
              <a:srgbClr val="002060"/>
            </a:solidFill>
            <a:round/>
            <a:headEnd/>
            <a:tailEnd/>
          </a:ln>
        </p:spPr>
      </p:cxnSp>
      <p:sp>
        <p:nvSpPr>
          <p:cNvPr id="7170" name="Rectangle 2"/>
          <p:cNvSpPr>
            <a:spLocks noGrp="1"/>
          </p:cNvSpPr>
          <p:nvPr>
            <p:ph type="title"/>
          </p:nvPr>
        </p:nvSpPr>
        <p:spPr/>
        <p:txBody>
          <a:bodyPr>
            <a:normAutofit/>
          </a:bodyPr>
          <a:lstStyle/>
          <a:p>
            <a:r>
              <a:rPr lang="es-CL" sz="3300" dirty="0"/>
              <a:t>Efectos de Política Fiscal en el equilibrio</a:t>
            </a:r>
            <a:endParaRPr lang="es-ES" sz="3300" dirty="0"/>
          </a:p>
        </p:txBody>
      </p:sp>
      <p:sp>
        <p:nvSpPr>
          <p:cNvPr id="7171" name="Rectangle 3"/>
          <p:cNvSpPr>
            <a:spLocks noGrp="1"/>
          </p:cNvSpPr>
          <p:nvPr>
            <p:ph type="body" idx="1"/>
          </p:nvPr>
        </p:nvSpPr>
        <p:spPr/>
        <p:txBody>
          <a:bodyPr/>
          <a:lstStyle/>
          <a:p>
            <a:pPr algn="just"/>
            <a:r>
              <a:rPr lang="es-CL" b="1" dirty="0"/>
              <a:t>Equilibrio DA-OA de largo plazo:</a:t>
            </a:r>
            <a:endParaRPr lang="es-ES" dirty="0"/>
          </a:p>
          <a:p>
            <a:pPr lvl="1" algn="just"/>
            <a:endParaRPr lang="es-ES" dirty="0"/>
          </a:p>
          <a:p>
            <a:pPr algn="just" eaLnBrk="1" hangingPunct="1"/>
            <a:endParaRPr lang="es-ES" dirty="0"/>
          </a:p>
        </p:txBody>
      </p:sp>
      <p:graphicFrame>
        <p:nvGraphicFramePr>
          <p:cNvPr id="423943" name="Object 7"/>
          <p:cNvGraphicFramePr>
            <a:graphicFrameLocks noGrp="1" noChangeAspect="1"/>
          </p:cNvGraphicFramePr>
          <p:nvPr/>
        </p:nvGraphicFramePr>
        <p:xfrm>
          <a:off x="3969066" y="2143116"/>
          <a:ext cx="258763" cy="280988"/>
        </p:xfrm>
        <a:graphic>
          <a:graphicData uri="http://schemas.openxmlformats.org/presentationml/2006/ole">
            <mc:AlternateContent xmlns:mc="http://schemas.openxmlformats.org/markup-compatibility/2006">
              <mc:Choice xmlns:v="urn:schemas-microsoft-com:vml" Requires="v">
                <p:oleObj spid="_x0000_s9218" name="Ecuación" r:id="rId3" imgW="152268" imgH="164957" progId="Equation.3">
                  <p:embed/>
                </p:oleObj>
              </mc:Choice>
              <mc:Fallback>
                <p:oleObj name="Ecuación" r:id="rId3" imgW="152268" imgH="164957" progId="Equation.3">
                  <p:embed/>
                  <p:pic>
                    <p:nvPicPr>
                      <p:cNvPr id="423943"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066" y="2143116"/>
                        <a:ext cx="258763"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21 Conector recto"/>
          <p:cNvCxnSpPr/>
          <p:nvPr/>
        </p:nvCxnSpPr>
        <p:spPr>
          <a:xfrm>
            <a:off x="4326256" y="3256890"/>
            <a:ext cx="2520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flipH="1" flipV="1">
            <a:off x="3373050" y="3188586"/>
            <a:ext cx="1908000" cy="1588"/>
          </a:xfrm>
          <a:prstGeom prst="straightConnector1">
            <a:avLst/>
          </a:prstGeom>
          <a:noFill/>
          <a:ln w="19050">
            <a:solidFill>
              <a:srgbClr val="000000"/>
            </a:solidFill>
            <a:round/>
            <a:headEnd/>
            <a:tailEnd type="arrow"/>
          </a:ln>
        </p:spPr>
      </p:cxnSp>
      <p:graphicFrame>
        <p:nvGraphicFramePr>
          <p:cNvPr id="513036" name="Object 12"/>
          <p:cNvGraphicFramePr>
            <a:graphicFrameLocks noGrp="1" noChangeAspect="1"/>
          </p:cNvGraphicFramePr>
          <p:nvPr/>
        </p:nvGraphicFramePr>
        <p:xfrm>
          <a:off x="7612404" y="4214818"/>
          <a:ext cx="236537" cy="280988"/>
        </p:xfrm>
        <a:graphic>
          <a:graphicData uri="http://schemas.openxmlformats.org/presentationml/2006/ole">
            <mc:AlternateContent xmlns:mc="http://schemas.openxmlformats.org/markup-compatibility/2006">
              <mc:Choice xmlns:v="urn:schemas-microsoft-com:vml" Requires="v">
                <p:oleObj spid="_x0000_s9219" name="Ecuación" r:id="rId5" imgW="139579" imgH="164957" progId="Equation.3">
                  <p:embed/>
                </p:oleObj>
              </mc:Choice>
              <mc:Fallback>
                <p:oleObj name="Ecuación" r:id="rId5" imgW="139579" imgH="164957" progId="Equation.3">
                  <p:embed/>
                  <p:pic>
                    <p:nvPicPr>
                      <p:cNvPr id="513036" name="Object 1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404" y="4214818"/>
                        <a:ext cx="236537"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Line 33"/>
          <p:cNvSpPr>
            <a:spLocks noChangeShapeType="1"/>
          </p:cNvSpPr>
          <p:nvPr/>
        </p:nvSpPr>
        <p:spPr bwMode="auto">
          <a:xfrm flipV="1">
            <a:off x="4826322" y="2500305"/>
            <a:ext cx="2357454" cy="1428761"/>
          </a:xfrm>
          <a:prstGeom prst="line">
            <a:avLst/>
          </a:prstGeom>
          <a:noFill/>
          <a:ln w="38100">
            <a:solidFill>
              <a:schemeClr val="accent5">
                <a:lumMod val="60000"/>
                <a:lumOff val="40000"/>
              </a:schemeClr>
            </a:solidFill>
            <a:round/>
            <a:headEnd/>
            <a:tailEnd/>
          </a:ln>
        </p:spPr>
        <p:txBody>
          <a:bodyPr/>
          <a:lstStyle/>
          <a:p>
            <a:endParaRPr lang="es-CL"/>
          </a:p>
        </p:txBody>
      </p:sp>
      <p:sp>
        <p:nvSpPr>
          <p:cNvPr id="39" name="Line 33"/>
          <p:cNvSpPr>
            <a:spLocks noChangeShapeType="1"/>
          </p:cNvSpPr>
          <p:nvPr/>
        </p:nvSpPr>
        <p:spPr bwMode="auto">
          <a:xfrm flipH="1" flipV="1">
            <a:off x="4754884" y="2500306"/>
            <a:ext cx="2428892" cy="1571636"/>
          </a:xfrm>
          <a:prstGeom prst="line">
            <a:avLst/>
          </a:prstGeom>
          <a:noFill/>
          <a:ln w="38100">
            <a:solidFill>
              <a:srgbClr val="FFC000"/>
            </a:solidFill>
            <a:round/>
            <a:headEnd/>
            <a:tailEnd/>
          </a:ln>
        </p:spPr>
        <p:txBody>
          <a:bodyPr/>
          <a:lstStyle/>
          <a:p>
            <a:endParaRPr lang="es-CL"/>
          </a:p>
        </p:txBody>
      </p:sp>
      <p:graphicFrame>
        <p:nvGraphicFramePr>
          <p:cNvPr id="513044" name="Object 20"/>
          <p:cNvGraphicFramePr>
            <a:graphicFrameLocks noGrp="1" noChangeAspect="1"/>
          </p:cNvGraphicFramePr>
          <p:nvPr/>
        </p:nvGraphicFramePr>
        <p:xfrm>
          <a:off x="7255217" y="3786190"/>
          <a:ext cx="428625" cy="279400"/>
        </p:xfrm>
        <a:graphic>
          <a:graphicData uri="http://schemas.openxmlformats.org/presentationml/2006/ole">
            <mc:AlternateContent xmlns:mc="http://schemas.openxmlformats.org/markup-compatibility/2006">
              <mc:Choice xmlns:v="urn:schemas-microsoft-com:vml" Requires="v">
                <p:oleObj spid="_x0000_s9220" name="Ecuación" r:id="rId7" imgW="253780" imgH="164957" progId="Equation.3">
                  <p:embed/>
                </p:oleObj>
              </mc:Choice>
              <mc:Fallback>
                <p:oleObj name="Ecuación" r:id="rId7" imgW="253780" imgH="164957" progId="Equation.3">
                  <p:embed/>
                  <p:pic>
                    <p:nvPicPr>
                      <p:cNvPr id="513044" name="Object 20"/>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55217" y="3786190"/>
                        <a:ext cx="42862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045" name="Object 21"/>
          <p:cNvGraphicFramePr>
            <a:graphicFrameLocks noGrp="1" noChangeAspect="1"/>
          </p:cNvGraphicFramePr>
          <p:nvPr/>
        </p:nvGraphicFramePr>
        <p:xfrm>
          <a:off x="7258073" y="2185981"/>
          <a:ext cx="600075" cy="385763"/>
        </p:xfrm>
        <a:graphic>
          <a:graphicData uri="http://schemas.openxmlformats.org/presentationml/2006/ole">
            <mc:AlternateContent xmlns:mc="http://schemas.openxmlformats.org/markup-compatibility/2006">
              <mc:Choice xmlns:v="urn:schemas-microsoft-com:vml" Requires="v">
                <p:oleObj spid="_x0000_s9221" name="Ecuación" r:id="rId9" imgW="355446" imgH="228501" progId="Equation.3">
                  <p:embed/>
                </p:oleObj>
              </mc:Choice>
              <mc:Fallback>
                <p:oleObj name="Ecuación" r:id="rId9" imgW="355446" imgH="228501" progId="Equation.3">
                  <p:embed/>
                  <p:pic>
                    <p:nvPicPr>
                      <p:cNvPr id="513045" name="Object 21"/>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58073" y="2185981"/>
                        <a:ext cx="6000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Elipse"/>
          <p:cNvSpPr/>
          <p:nvPr/>
        </p:nvSpPr>
        <p:spPr>
          <a:xfrm>
            <a:off x="5885534"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CuadroTexto"/>
          <p:cNvSpPr txBox="1"/>
          <p:nvPr/>
        </p:nvSpPr>
        <p:spPr>
          <a:xfrm>
            <a:off x="357158" y="2428868"/>
            <a:ext cx="3214710" cy="3416320"/>
          </a:xfrm>
          <a:prstGeom prst="rect">
            <a:avLst/>
          </a:prstGeom>
          <a:noFill/>
        </p:spPr>
        <p:txBody>
          <a:bodyPr wrap="square" rtlCol="0">
            <a:spAutoFit/>
          </a:bodyPr>
          <a:lstStyle/>
          <a:p>
            <a:r>
              <a:rPr lang="es-CL" dirty="0"/>
              <a:t>Por lo tanto a largo plazo podemos observar que:</a:t>
            </a:r>
          </a:p>
          <a:p>
            <a:endParaRPr lang="es-CL" dirty="0"/>
          </a:p>
          <a:p>
            <a:r>
              <a:rPr lang="es-CL" dirty="0"/>
              <a:t>El PIB no cambia, y se mantiene constante a su nivel potencial.</a:t>
            </a:r>
          </a:p>
          <a:p>
            <a:endParaRPr lang="es-CL" dirty="0"/>
          </a:p>
          <a:p>
            <a:r>
              <a:rPr lang="es-CL" dirty="0"/>
              <a:t>El desempleo no cambia y se mantiene constante a su nivel de tasa natural.</a:t>
            </a:r>
          </a:p>
          <a:p>
            <a:endParaRPr lang="es-CL" dirty="0"/>
          </a:p>
          <a:p>
            <a:r>
              <a:rPr lang="es-CL" dirty="0"/>
              <a:t>El nivel de precios de la economía aumenta.</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23</a:t>
            </a:fld>
            <a:endParaRPr lang="es-CL" dirty="0"/>
          </a:p>
        </p:txBody>
      </p:sp>
      <p:graphicFrame>
        <p:nvGraphicFramePr>
          <p:cNvPr id="545805" name="Object 13"/>
          <p:cNvGraphicFramePr>
            <a:graphicFrameLocks noGrp="1" noChangeAspect="1"/>
          </p:cNvGraphicFramePr>
          <p:nvPr/>
        </p:nvGraphicFramePr>
        <p:xfrm>
          <a:off x="5996207" y="2110936"/>
          <a:ext cx="579438" cy="363538"/>
        </p:xfrm>
        <a:graphic>
          <a:graphicData uri="http://schemas.openxmlformats.org/presentationml/2006/ole">
            <mc:AlternateContent xmlns:mc="http://schemas.openxmlformats.org/markup-compatibility/2006">
              <mc:Choice xmlns:v="urn:schemas-microsoft-com:vml" Requires="v">
                <p:oleObj spid="_x0000_s9222" name="Ecuación" r:id="rId11" imgW="342603" imgH="215713" progId="Equation.3">
                  <p:embed/>
                </p:oleObj>
              </mc:Choice>
              <mc:Fallback>
                <p:oleObj name="Ecuación" r:id="rId11" imgW="342603" imgH="215713" progId="Equation.3">
                  <p:embed/>
                  <p:pic>
                    <p:nvPicPr>
                      <p:cNvPr id="545805" name="Object 13"/>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96207" y="2110936"/>
                        <a:ext cx="5794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Line 33"/>
          <p:cNvSpPr>
            <a:spLocks noChangeShapeType="1"/>
          </p:cNvSpPr>
          <p:nvPr/>
        </p:nvSpPr>
        <p:spPr bwMode="auto">
          <a:xfrm flipH="1" flipV="1">
            <a:off x="5500694" y="2357430"/>
            <a:ext cx="2428892" cy="1571636"/>
          </a:xfrm>
          <a:prstGeom prst="line">
            <a:avLst/>
          </a:prstGeom>
          <a:noFill/>
          <a:ln w="38100">
            <a:solidFill>
              <a:srgbClr val="FF0000"/>
            </a:solidFill>
            <a:round/>
            <a:headEnd/>
            <a:tailEnd/>
          </a:ln>
        </p:spPr>
        <p:txBody>
          <a:bodyPr/>
          <a:lstStyle/>
          <a:p>
            <a:endParaRPr lang="es-CL"/>
          </a:p>
        </p:txBody>
      </p:sp>
      <p:graphicFrame>
        <p:nvGraphicFramePr>
          <p:cNvPr id="548878" name="Object 14"/>
          <p:cNvGraphicFramePr>
            <a:graphicFrameLocks noGrp="1" noChangeAspect="1"/>
          </p:cNvGraphicFramePr>
          <p:nvPr/>
        </p:nvGraphicFramePr>
        <p:xfrm>
          <a:off x="7969250" y="3683000"/>
          <a:ext cx="493713" cy="344488"/>
        </p:xfrm>
        <a:graphic>
          <a:graphicData uri="http://schemas.openxmlformats.org/presentationml/2006/ole">
            <mc:AlternateContent xmlns:mc="http://schemas.openxmlformats.org/markup-compatibility/2006">
              <mc:Choice xmlns:v="urn:schemas-microsoft-com:vml" Requires="v">
                <p:oleObj spid="_x0000_s9223" name="Ecuación" r:id="rId13" imgW="291973" imgH="203112" progId="Equation.3">
                  <p:embed/>
                </p:oleObj>
              </mc:Choice>
              <mc:Fallback>
                <p:oleObj name="Ecuación" r:id="rId13" imgW="291973" imgH="203112" progId="Equation.3">
                  <p:embed/>
                  <p:pic>
                    <p:nvPicPr>
                      <p:cNvPr id="548878" name="Object 14"/>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69250" y="3683000"/>
                        <a:ext cx="493713"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2" name="41 Conector recto"/>
          <p:cNvCxnSpPr/>
          <p:nvPr/>
        </p:nvCxnSpPr>
        <p:spPr>
          <a:xfrm rot="5400000">
            <a:off x="6483689" y="3717330"/>
            <a:ext cx="864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40 Elipse"/>
          <p:cNvSpPr/>
          <p:nvPr/>
        </p:nvSpPr>
        <p:spPr>
          <a:xfrm>
            <a:off x="6858628" y="32146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40" name="39 Rectángulo"/>
          <p:cNvSpPr/>
          <p:nvPr/>
        </p:nvSpPr>
        <p:spPr>
          <a:xfrm>
            <a:off x="5755016" y="4143380"/>
            <a:ext cx="131731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9" name="28 Conector recto de flecha"/>
          <p:cNvCxnSpPr/>
          <p:nvPr/>
        </p:nvCxnSpPr>
        <p:spPr>
          <a:xfrm>
            <a:off x="4325158" y="4141792"/>
            <a:ext cx="3528000" cy="1588"/>
          </a:xfrm>
          <a:prstGeom prst="straightConnector1">
            <a:avLst/>
          </a:prstGeom>
          <a:noFill/>
          <a:ln w="19050">
            <a:solidFill>
              <a:srgbClr val="000000"/>
            </a:solidFill>
            <a:round/>
            <a:headEnd type="none"/>
            <a:tailEnd type="arrow"/>
          </a:ln>
        </p:spPr>
      </p:cxnSp>
      <p:graphicFrame>
        <p:nvGraphicFramePr>
          <p:cNvPr id="513041" name="Object 17"/>
          <p:cNvGraphicFramePr>
            <a:graphicFrameLocks noGrp="1" noChangeAspect="1"/>
          </p:cNvGraphicFramePr>
          <p:nvPr/>
        </p:nvGraphicFramePr>
        <p:xfrm>
          <a:off x="5826454" y="4159807"/>
          <a:ext cx="236537" cy="346075"/>
        </p:xfrm>
        <a:graphic>
          <a:graphicData uri="http://schemas.openxmlformats.org/presentationml/2006/ole">
            <mc:AlternateContent xmlns:mc="http://schemas.openxmlformats.org/markup-compatibility/2006">
              <mc:Choice xmlns:v="urn:schemas-microsoft-com:vml" Requires="v">
                <p:oleObj spid="_x0000_s9224" name="Ecuación" r:id="rId15" imgW="139639" imgH="203112" progId="Equation.3">
                  <p:embed/>
                </p:oleObj>
              </mc:Choice>
              <mc:Fallback>
                <p:oleObj name="Ecuación" r:id="rId15" imgW="139639" imgH="203112" progId="Equation.3">
                  <p:embed/>
                  <p:pic>
                    <p:nvPicPr>
                      <p:cNvPr id="513041" name="Object 17"/>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6454" y="4159807"/>
                        <a:ext cx="236537"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3" name="Object 15"/>
          <p:cNvGraphicFramePr>
            <a:graphicFrameLocks noGrp="1" noChangeAspect="1"/>
          </p:cNvGraphicFramePr>
          <p:nvPr/>
        </p:nvGraphicFramePr>
        <p:xfrm>
          <a:off x="6827636" y="4203708"/>
          <a:ext cx="258762" cy="368300"/>
        </p:xfrm>
        <a:graphic>
          <a:graphicData uri="http://schemas.openxmlformats.org/presentationml/2006/ole">
            <mc:AlternateContent xmlns:mc="http://schemas.openxmlformats.org/markup-compatibility/2006">
              <mc:Choice xmlns:v="urn:schemas-microsoft-com:vml" Requires="v">
                <p:oleObj spid="_x0000_s9225" name="Ecuación" r:id="rId17" imgW="152268" imgH="215713" progId="Equation.3">
                  <p:embed/>
                </p:oleObj>
              </mc:Choice>
              <mc:Fallback>
                <p:oleObj name="Ecuación" r:id="rId17" imgW="152268" imgH="215713" progId="Equation.3">
                  <p:embed/>
                  <p:pic>
                    <p:nvPicPr>
                      <p:cNvPr id="549903" name="Object 15"/>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27636" y="4203708"/>
                        <a:ext cx="258762"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9905" name="Object 17"/>
          <p:cNvGraphicFramePr>
            <a:graphicFrameLocks noGrp="1" noChangeAspect="1"/>
          </p:cNvGraphicFramePr>
          <p:nvPr/>
        </p:nvGraphicFramePr>
        <p:xfrm>
          <a:off x="3970338" y="3071813"/>
          <a:ext cx="258762" cy="366712"/>
        </p:xfrm>
        <a:graphic>
          <a:graphicData uri="http://schemas.openxmlformats.org/presentationml/2006/ole">
            <mc:AlternateContent xmlns:mc="http://schemas.openxmlformats.org/markup-compatibility/2006">
              <mc:Choice xmlns:v="urn:schemas-microsoft-com:vml" Requires="v">
                <p:oleObj spid="_x0000_s9226" name="Ecuación" r:id="rId19" imgW="152268" imgH="215713" progId="Equation.3">
                  <p:embed/>
                </p:oleObj>
              </mc:Choice>
              <mc:Fallback>
                <p:oleObj name="Ecuación" r:id="rId19" imgW="152268" imgH="215713" progId="Equation.3">
                  <p:embed/>
                  <p:pic>
                    <p:nvPicPr>
                      <p:cNvPr id="549905" name="Object 17"/>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970338" y="3071813"/>
                        <a:ext cx="258762"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8" name="47 Conector recto"/>
          <p:cNvCxnSpPr/>
          <p:nvPr/>
        </p:nvCxnSpPr>
        <p:spPr>
          <a:xfrm>
            <a:off x="4366112" y="2957070"/>
            <a:ext cx="205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46 Elipse"/>
          <p:cNvSpPr/>
          <p:nvPr/>
        </p:nvSpPr>
        <p:spPr>
          <a:xfrm>
            <a:off x="6386086" y="2900798"/>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graphicFrame>
        <p:nvGraphicFramePr>
          <p:cNvPr id="550930" name="Object 18"/>
          <p:cNvGraphicFramePr>
            <a:graphicFrameLocks noGrp="1" noChangeAspect="1"/>
          </p:cNvGraphicFramePr>
          <p:nvPr/>
        </p:nvGraphicFramePr>
        <p:xfrm>
          <a:off x="3972360" y="2728688"/>
          <a:ext cx="279400" cy="366712"/>
        </p:xfrm>
        <a:graphic>
          <a:graphicData uri="http://schemas.openxmlformats.org/presentationml/2006/ole">
            <mc:AlternateContent xmlns:mc="http://schemas.openxmlformats.org/markup-compatibility/2006">
              <mc:Choice xmlns:v="urn:schemas-microsoft-com:vml" Requires="v">
                <p:oleObj spid="_x0000_s9227" name="Ecuación" r:id="rId21" imgW="164885" imgH="215619" progId="Equation.3">
                  <p:embed/>
                </p:oleObj>
              </mc:Choice>
              <mc:Fallback>
                <p:oleObj name="Ecuación" r:id="rId21" imgW="164885" imgH="215619" progId="Equation.3">
                  <p:embed/>
                  <p:pic>
                    <p:nvPicPr>
                      <p:cNvPr id="550930" name="Object 18"/>
                      <p:cNvPicPr>
                        <a:picLocks noGrp="1"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72360" y="2728688"/>
                        <a:ext cx="279400"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0933" name="Object 21"/>
          <p:cNvGraphicFramePr>
            <a:graphicFrameLocks noGrp="1" noChangeAspect="1"/>
          </p:cNvGraphicFramePr>
          <p:nvPr/>
        </p:nvGraphicFramePr>
        <p:xfrm>
          <a:off x="6292864" y="4200750"/>
          <a:ext cx="279400" cy="368300"/>
        </p:xfrm>
        <a:graphic>
          <a:graphicData uri="http://schemas.openxmlformats.org/presentationml/2006/ole">
            <mc:AlternateContent xmlns:mc="http://schemas.openxmlformats.org/markup-compatibility/2006">
              <mc:Choice xmlns:v="urn:schemas-microsoft-com:vml" Requires="v">
                <p:oleObj spid="_x0000_s9228" name="Ecuación" r:id="rId23" imgW="164885" imgH="215619" progId="Equation.3">
                  <p:embed/>
                </p:oleObj>
              </mc:Choice>
              <mc:Fallback>
                <p:oleObj name="Ecuación" r:id="rId23" imgW="164885" imgH="215619" progId="Equation.3">
                  <p:embed/>
                  <p:pic>
                    <p:nvPicPr>
                      <p:cNvPr id="550933" name="Object 21"/>
                      <p:cNvPicPr>
                        <a:picLocks noGrp="1"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292864" y="4200750"/>
                        <a:ext cx="2794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 name="Line 33"/>
          <p:cNvSpPr>
            <a:spLocks noChangeShapeType="1"/>
          </p:cNvSpPr>
          <p:nvPr/>
        </p:nvSpPr>
        <p:spPr bwMode="auto">
          <a:xfrm flipV="1">
            <a:off x="4786314" y="2214553"/>
            <a:ext cx="2357454" cy="1428761"/>
          </a:xfrm>
          <a:prstGeom prst="line">
            <a:avLst/>
          </a:prstGeom>
          <a:noFill/>
          <a:ln w="38100">
            <a:solidFill>
              <a:schemeClr val="accent5">
                <a:lumMod val="60000"/>
                <a:lumOff val="40000"/>
              </a:schemeClr>
            </a:solidFill>
            <a:round/>
            <a:headEnd/>
            <a:tailEnd/>
          </a:ln>
        </p:spPr>
        <p:txBody>
          <a:bodyPr/>
          <a:lstStyle/>
          <a:p>
            <a:endParaRPr lang="es-CL"/>
          </a:p>
        </p:txBody>
      </p:sp>
      <p:cxnSp>
        <p:nvCxnSpPr>
          <p:cNvPr id="53" name="52 Conector recto"/>
          <p:cNvCxnSpPr/>
          <p:nvPr/>
        </p:nvCxnSpPr>
        <p:spPr>
          <a:xfrm rot="5400000">
            <a:off x="5521732" y="3465332"/>
            <a:ext cx="1332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6" name="55 Elipse"/>
          <p:cNvSpPr/>
          <p:nvPr/>
        </p:nvSpPr>
        <p:spPr>
          <a:xfrm>
            <a:off x="6129568" y="2729786"/>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552983" name="Object 23"/>
          <p:cNvGraphicFramePr>
            <a:graphicFrameLocks noGrp="1" noChangeAspect="1"/>
          </p:cNvGraphicFramePr>
          <p:nvPr/>
        </p:nvGraphicFramePr>
        <p:xfrm>
          <a:off x="6978671" y="1685916"/>
          <a:ext cx="665163" cy="385762"/>
        </p:xfrm>
        <a:graphic>
          <a:graphicData uri="http://schemas.openxmlformats.org/presentationml/2006/ole">
            <mc:AlternateContent xmlns:mc="http://schemas.openxmlformats.org/markup-compatibility/2006">
              <mc:Choice xmlns:v="urn:schemas-microsoft-com:vml" Requires="v">
                <p:oleObj spid="_x0000_s9229" name="Ecuación" r:id="rId25" imgW="393529" imgH="228501" progId="Equation.3">
                  <p:embed/>
                </p:oleObj>
              </mc:Choice>
              <mc:Fallback>
                <p:oleObj name="Ecuación" r:id="rId25" imgW="393529" imgH="228501" progId="Equation.3">
                  <p:embed/>
                  <p:pic>
                    <p:nvPicPr>
                      <p:cNvPr id="552983" name="Object 23"/>
                      <p:cNvPicPr>
                        <a:picLocks noGrp="1"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978671" y="1685916"/>
                        <a:ext cx="665163" cy="385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0" name="Line 33"/>
          <p:cNvSpPr>
            <a:spLocks noChangeShapeType="1"/>
          </p:cNvSpPr>
          <p:nvPr/>
        </p:nvSpPr>
        <p:spPr bwMode="auto">
          <a:xfrm flipV="1">
            <a:off x="4644536" y="2000239"/>
            <a:ext cx="2357454" cy="1428761"/>
          </a:xfrm>
          <a:prstGeom prst="line">
            <a:avLst/>
          </a:prstGeom>
          <a:noFill/>
          <a:ln w="38100">
            <a:solidFill>
              <a:srgbClr val="0033CC"/>
            </a:solidFill>
            <a:round/>
            <a:headEnd/>
            <a:tailEnd/>
          </a:ln>
        </p:spPr>
        <p:txBody>
          <a:bodyPr/>
          <a:lstStyle/>
          <a:p>
            <a:endParaRPr lang="es-CL"/>
          </a:p>
        </p:txBody>
      </p:sp>
      <p:cxnSp>
        <p:nvCxnSpPr>
          <p:cNvPr id="62" name="61 Conector recto"/>
          <p:cNvCxnSpPr/>
          <p:nvPr/>
        </p:nvCxnSpPr>
        <p:spPr>
          <a:xfrm>
            <a:off x="4357686" y="2643182"/>
            <a:ext cx="1584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1" name="60 Elipse"/>
          <p:cNvSpPr/>
          <p:nvPr/>
        </p:nvSpPr>
        <p:spPr>
          <a:xfrm>
            <a:off x="5887118" y="2585812"/>
            <a:ext cx="126000" cy="12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554008" name="Object 24"/>
          <p:cNvGraphicFramePr>
            <a:graphicFrameLocks noGrp="1" noChangeAspect="1"/>
          </p:cNvGraphicFramePr>
          <p:nvPr/>
        </p:nvGraphicFramePr>
        <p:xfrm>
          <a:off x="3971262" y="2470146"/>
          <a:ext cx="279400" cy="387350"/>
        </p:xfrm>
        <a:graphic>
          <a:graphicData uri="http://schemas.openxmlformats.org/presentationml/2006/ole">
            <mc:AlternateContent xmlns:mc="http://schemas.openxmlformats.org/markup-compatibility/2006">
              <mc:Choice xmlns:v="urn:schemas-microsoft-com:vml" Requires="v">
                <p:oleObj spid="_x0000_s9230" name="Ecuación" r:id="rId27" imgW="165028" imgH="228501" progId="Equation.3">
                  <p:embed/>
                </p:oleObj>
              </mc:Choice>
              <mc:Fallback>
                <p:oleObj name="Ecuación" r:id="rId27" imgW="165028" imgH="228501" progId="Equation.3">
                  <p:embed/>
                  <p:pic>
                    <p:nvPicPr>
                      <p:cNvPr id="554008" name="Object 24"/>
                      <p:cNvPicPr>
                        <a:picLocks noGrp="1"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971262" y="2470146"/>
                        <a:ext cx="279400"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47322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normAutofit/>
          </a:bodyPr>
          <a:lstStyle/>
          <a:p>
            <a:pPr algn="just"/>
            <a:r>
              <a:rPr lang="es-CL" dirty="0"/>
              <a:t>Como el Banco Central, controla la oferta de dinero, el efecto directo que se observa es en el mercado del dinero.</a:t>
            </a:r>
          </a:p>
          <a:p>
            <a:pPr algn="just"/>
            <a:r>
              <a:rPr lang="es-CL" dirty="0"/>
              <a:t>Como la política es expansiva, se genera una expansión de la oferta de dinero…</a:t>
            </a:r>
            <a:endParaRPr lang="es-ES"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3</a:t>
            </a:fld>
            <a:endParaRPr lang="es-CL"/>
          </a:p>
        </p:txBody>
      </p:sp>
    </p:spTree>
    <p:extLst>
      <p:ext uri="{BB962C8B-B14F-4D97-AF65-F5344CB8AC3E}">
        <p14:creationId xmlns:p14="http://schemas.microsoft.com/office/powerpoint/2010/main" val="1718046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6147" name="Rectangle 3"/>
          <p:cNvSpPr>
            <a:spLocks noGrp="1"/>
          </p:cNvSpPr>
          <p:nvPr>
            <p:ph type="body" idx="1"/>
          </p:nvPr>
        </p:nvSpPr>
        <p:spPr/>
        <p:txBody>
          <a:bodyPr/>
          <a:lstStyle/>
          <a:p>
            <a:pPr algn="just" eaLnBrk="1" hangingPunct="1"/>
            <a:r>
              <a:rPr lang="es-CL"/>
              <a:t>Gráficamente…</a:t>
            </a:r>
            <a:endParaRPr lang="es-ES"/>
          </a:p>
        </p:txBody>
      </p:sp>
      <p:sp>
        <p:nvSpPr>
          <p:cNvPr id="6151" name="Rectangle 10"/>
          <p:cNvSpPr>
            <a:spLocks noChangeArrowheads="1"/>
          </p:cNvSpPr>
          <p:nvPr/>
        </p:nvSpPr>
        <p:spPr bwMode="auto">
          <a:xfrm>
            <a:off x="2147888" y="2422525"/>
            <a:ext cx="5556250" cy="3735387"/>
          </a:xfrm>
          <a:prstGeom prst="rect">
            <a:avLst/>
          </a:prstGeom>
          <a:solidFill>
            <a:srgbClr val="F3F6F9"/>
          </a:solidFill>
          <a:ln w="225425">
            <a:solidFill>
              <a:srgbClr val="F3F6F9"/>
            </a:solidFill>
            <a:miter lim="800000"/>
            <a:headEnd/>
            <a:tailEnd/>
          </a:ln>
        </p:spPr>
        <p:txBody>
          <a:bodyPr/>
          <a:lstStyle/>
          <a:p>
            <a:endParaRPr lang="es-CL"/>
          </a:p>
        </p:txBody>
      </p:sp>
      <p:sp>
        <p:nvSpPr>
          <p:cNvPr id="6152" name="Rectangle 11"/>
          <p:cNvSpPr>
            <a:spLocks noChangeArrowheads="1"/>
          </p:cNvSpPr>
          <p:nvPr/>
        </p:nvSpPr>
        <p:spPr bwMode="auto">
          <a:xfrm>
            <a:off x="2147888" y="2422525"/>
            <a:ext cx="5556250" cy="3735387"/>
          </a:xfrm>
          <a:prstGeom prst="rect">
            <a:avLst/>
          </a:prstGeom>
          <a:solidFill>
            <a:srgbClr val="F2F4F8"/>
          </a:solidFill>
          <a:ln w="204788">
            <a:solidFill>
              <a:srgbClr val="F2F4F8"/>
            </a:solidFill>
            <a:miter lim="800000"/>
            <a:headEnd/>
            <a:tailEnd/>
          </a:ln>
        </p:spPr>
        <p:txBody>
          <a:bodyPr/>
          <a:lstStyle/>
          <a:p>
            <a:endParaRPr lang="es-CL"/>
          </a:p>
        </p:txBody>
      </p:sp>
      <p:sp>
        <p:nvSpPr>
          <p:cNvPr id="6153" name="Rectangle 12"/>
          <p:cNvSpPr>
            <a:spLocks noChangeArrowheads="1"/>
          </p:cNvSpPr>
          <p:nvPr/>
        </p:nvSpPr>
        <p:spPr bwMode="auto">
          <a:xfrm>
            <a:off x="2147888" y="2422525"/>
            <a:ext cx="5556250" cy="3735387"/>
          </a:xfrm>
          <a:prstGeom prst="rect">
            <a:avLst/>
          </a:prstGeom>
          <a:solidFill>
            <a:srgbClr val="F1F4F7"/>
          </a:solidFill>
          <a:ln w="184150">
            <a:solidFill>
              <a:srgbClr val="F1F4F7"/>
            </a:solidFill>
            <a:miter lim="800000"/>
            <a:headEnd/>
            <a:tailEnd/>
          </a:ln>
        </p:spPr>
        <p:txBody>
          <a:bodyPr/>
          <a:lstStyle/>
          <a:p>
            <a:endParaRPr lang="es-CL"/>
          </a:p>
        </p:txBody>
      </p:sp>
      <p:sp>
        <p:nvSpPr>
          <p:cNvPr id="6154" name="Rectangle 13"/>
          <p:cNvSpPr>
            <a:spLocks noChangeArrowheads="1"/>
          </p:cNvSpPr>
          <p:nvPr/>
        </p:nvSpPr>
        <p:spPr bwMode="auto">
          <a:xfrm>
            <a:off x="2147888" y="2422525"/>
            <a:ext cx="5556250" cy="3735387"/>
          </a:xfrm>
          <a:prstGeom prst="rect">
            <a:avLst/>
          </a:prstGeom>
          <a:solidFill>
            <a:srgbClr val="F0F2F5"/>
          </a:solidFill>
          <a:ln w="165100">
            <a:solidFill>
              <a:srgbClr val="F0F2F5"/>
            </a:solidFill>
            <a:miter lim="800000"/>
            <a:headEnd/>
            <a:tailEnd/>
          </a:ln>
        </p:spPr>
        <p:txBody>
          <a:bodyPr/>
          <a:lstStyle/>
          <a:p>
            <a:endParaRPr lang="es-CL"/>
          </a:p>
        </p:txBody>
      </p:sp>
      <p:sp>
        <p:nvSpPr>
          <p:cNvPr id="6155" name="Rectangle 14"/>
          <p:cNvSpPr>
            <a:spLocks noChangeArrowheads="1"/>
          </p:cNvSpPr>
          <p:nvPr/>
        </p:nvSpPr>
        <p:spPr bwMode="auto">
          <a:xfrm>
            <a:off x="2147888" y="2422525"/>
            <a:ext cx="5556250" cy="3735387"/>
          </a:xfrm>
          <a:prstGeom prst="rect">
            <a:avLst/>
          </a:prstGeom>
          <a:solidFill>
            <a:srgbClr val="EEF1F4"/>
          </a:solidFill>
          <a:ln w="144463">
            <a:solidFill>
              <a:srgbClr val="EEF1F4"/>
            </a:solidFill>
            <a:miter lim="800000"/>
            <a:headEnd/>
            <a:tailEnd/>
          </a:ln>
        </p:spPr>
        <p:txBody>
          <a:bodyPr/>
          <a:lstStyle/>
          <a:p>
            <a:endParaRPr lang="es-CL"/>
          </a:p>
        </p:txBody>
      </p:sp>
      <p:sp>
        <p:nvSpPr>
          <p:cNvPr id="6156" name="Rectangle 15"/>
          <p:cNvSpPr>
            <a:spLocks noChangeArrowheads="1"/>
          </p:cNvSpPr>
          <p:nvPr/>
        </p:nvSpPr>
        <p:spPr bwMode="auto">
          <a:xfrm>
            <a:off x="2147888" y="2422525"/>
            <a:ext cx="5556250" cy="3735387"/>
          </a:xfrm>
          <a:prstGeom prst="rect">
            <a:avLst/>
          </a:prstGeom>
          <a:solidFill>
            <a:srgbClr val="EDEFF3"/>
          </a:solidFill>
          <a:ln w="123825">
            <a:solidFill>
              <a:srgbClr val="EDEFF3"/>
            </a:solidFill>
            <a:miter lim="800000"/>
            <a:headEnd/>
            <a:tailEnd/>
          </a:ln>
        </p:spPr>
        <p:txBody>
          <a:bodyPr/>
          <a:lstStyle/>
          <a:p>
            <a:endParaRPr lang="es-CL"/>
          </a:p>
        </p:txBody>
      </p:sp>
      <p:sp>
        <p:nvSpPr>
          <p:cNvPr id="6157" name="Rectangle 16"/>
          <p:cNvSpPr>
            <a:spLocks noChangeArrowheads="1"/>
          </p:cNvSpPr>
          <p:nvPr/>
        </p:nvSpPr>
        <p:spPr bwMode="auto">
          <a:xfrm>
            <a:off x="2147888" y="2422525"/>
            <a:ext cx="5556250" cy="3735387"/>
          </a:xfrm>
          <a:prstGeom prst="rect">
            <a:avLst/>
          </a:prstGeom>
          <a:solidFill>
            <a:srgbClr val="EBEEF2"/>
          </a:solidFill>
          <a:ln w="103188">
            <a:solidFill>
              <a:srgbClr val="EBEEF2"/>
            </a:solidFill>
            <a:miter lim="800000"/>
            <a:headEnd/>
            <a:tailEnd/>
          </a:ln>
        </p:spPr>
        <p:txBody>
          <a:bodyPr/>
          <a:lstStyle/>
          <a:p>
            <a:endParaRPr lang="es-CL"/>
          </a:p>
        </p:txBody>
      </p:sp>
      <p:sp>
        <p:nvSpPr>
          <p:cNvPr id="6158" name="Rectangle 17"/>
          <p:cNvSpPr>
            <a:spLocks noChangeArrowheads="1"/>
          </p:cNvSpPr>
          <p:nvPr/>
        </p:nvSpPr>
        <p:spPr bwMode="auto">
          <a:xfrm>
            <a:off x="2147888" y="2422525"/>
            <a:ext cx="5556250" cy="3735387"/>
          </a:xfrm>
          <a:prstGeom prst="rect">
            <a:avLst/>
          </a:prstGeom>
          <a:solidFill>
            <a:srgbClr val="EAECF1"/>
          </a:solidFill>
          <a:ln w="82550">
            <a:solidFill>
              <a:srgbClr val="EAECF1"/>
            </a:solidFill>
            <a:miter lim="800000"/>
            <a:headEnd/>
            <a:tailEnd/>
          </a:ln>
        </p:spPr>
        <p:txBody>
          <a:bodyPr/>
          <a:lstStyle/>
          <a:p>
            <a:endParaRPr lang="es-CL"/>
          </a:p>
        </p:txBody>
      </p:sp>
      <p:sp>
        <p:nvSpPr>
          <p:cNvPr id="6159" name="Rectangle 18"/>
          <p:cNvSpPr>
            <a:spLocks noChangeArrowheads="1"/>
          </p:cNvSpPr>
          <p:nvPr/>
        </p:nvSpPr>
        <p:spPr bwMode="auto">
          <a:xfrm>
            <a:off x="2147888" y="2422525"/>
            <a:ext cx="5556250" cy="3735387"/>
          </a:xfrm>
          <a:prstGeom prst="rect">
            <a:avLst/>
          </a:prstGeom>
          <a:solidFill>
            <a:srgbClr val="E9EBF0"/>
          </a:solidFill>
          <a:ln w="61913">
            <a:solidFill>
              <a:srgbClr val="E9EBF0"/>
            </a:solidFill>
            <a:miter lim="800000"/>
            <a:headEnd/>
            <a:tailEnd/>
          </a:ln>
        </p:spPr>
        <p:txBody>
          <a:bodyPr/>
          <a:lstStyle/>
          <a:p>
            <a:endParaRPr lang="es-CL"/>
          </a:p>
        </p:txBody>
      </p:sp>
      <p:sp>
        <p:nvSpPr>
          <p:cNvPr id="6160" name="Rectangle 19"/>
          <p:cNvSpPr>
            <a:spLocks noChangeArrowheads="1"/>
          </p:cNvSpPr>
          <p:nvPr/>
        </p:nvSpPr>
        <p:spPr bwMode="auto">
          <a:xfrm>
            <a:off x="2147888" y="2422525"/>
            <a:ext cx="5556250" cy="3735387"/>
          </a:xfrm>
          <a:prstGeom prst="rect">
            <a:avLst/>
          </a:prstGeom>
          <a:solidFill>
            <a:srgbClr val="E7EAEF"/>
          </a:solidFill>
          <a:ln w="41275">
            <a:solidFill>
              <a:srgbClr val="E7EAEF"/>
            </a:solidFill>
            <a:miter lim="800000"/>
            <a:headEnd/>
            <a:tailEnd/>
          </a:ln>
        </p:spPr>
        <p:txBody>
          <a:bodyPr/>
          <a:lstStyle/>
          <a:p>
            <a:endParaRPr lang="es-CL"/>
          </a:p>
        </p:txBody>
      </p:sp>
      <p:sp>
        <p:nvSpPr>
          <p:cNvPr id="6161" name="Rectangle 20"/>
          <p:cNvSpPr>
            <a:spLocks noChangeArrowheads="1"/>
          </p:cNvSpPr>
          <p:nvPr/>
        </p:nvSpPr>
        <p:spPr bwMode="auto">
          <a:xfrm>
            <a:off x="2147888" y="2422525"/>
            <a:ext cx="5556250" cy="3735387"/>
          </a:xfrm>
          <a:prstGeom prst="rect">
            <a:avLst/>
          </a:prstGeom>
          <a:solidFill>
            <a:srgbClr val="E6E9EF"/>
          </a:solidFill>
          <a:ln w="20638">
            <a:solidFill>
              <a:srgbClr val="E6E9EF"/>
            </a:solidFill>
            <a:miter lim="800000"/>
            <a:headEnd/>
            <a:tailEnd/>
          </a:ln>
        </p:spPr>
        <p:txBody>
          <a:bodyPr/>
          <a:lstStyle/>
          <a:p>
            <a:endParaRPr lang="es-CL"/>
          </a:p>
        </p:txBody>
      </p:sp>
      <p:sp>
        <p:nvSpPr>
          <p:cNvPr id="6162" name="Rectangle 21"/>
          <p:cNvSpPr>
            <a:spLocks noChangeArrowheads="1"/>
          </p:cNvSpPr>
          <p:nvPr/>
        </p:nvSpPr>
        <p:spPr bwMode="auto">
          <a:xfrm>
            <a:off x="1998663" y="2290763"/>
            <a:ext cx="5654675" cy="3816350"/>
          </a:xfrm>
          <a:prstGeom prst="rect">
            <a:avLst/>
          </a:prstGeom>
          <a:solidFill>
            <a:srgbClr val="FFFFFF"/>
          </a:solidFill>
          <a:ln w="9525">
            <a:noFill/>
            <a:miter lim="800000"/>
            <a:headEnd/>
            <a:tailEnd/>
          </a:ln>
        </p:spPr>
        <p:txBody>
          <a:bodyPr/>
          <a:lstStyle/>
          <a:p>
            <a:endParaRPr lang="es-CL"/>
          </a:p>
        </p:txBody>
      </p:sp>
      <p:sp>
        <p:nvSpPr>
          <p:cNvPr id="6163" name="Freeform 22"/>
          <p:cNvSpPr>
            <a:spLocks/>
          </p:cNvSpPr>
          <p:nvPr/>
        </p:nvSpPr>
        <p:spPr bwMode="auto">
          <a:xfrm>
            <a:off x="1998663" y="2290763"/>
            <a:ext cx="5654675" cy="3816350"/>
          </a:xfrm>
          <a:custGeom>
            <a:avLst/>
            <a:gdLst>
              <a:gd name="T0" fmla="*/ 0 w 4453"/>
              <a:gd name="T1" fmla="*/ 0 h 3006"/>
              <a:gd name="T2" fmla="*/ 0 w 4453"/>
              <a:gd name="T3" fmla="*/ 3006 h 3006"/>
              <a:gd name="T4" fmla="*/ 4453 w 4453"/>
              <a:gd name="T5" fmla="*/ 3006 h 3006"/>
              <a:gd name="T6" fmla="*/ 0 60000 65536"/>
              <a:gd name="T7" fmla="*/ 0 60000 65536"/>
              <a:gd name="T8" fmla="*/ 0 60000 65536"/>
              <a:gd name="T9" fmla="*/ 0 w 4453"/>
              <a:gd name="T10" fmla="*/ 0 h 3006"/>
              <a:gd name="T11" fmla="*/ 4453 w 4453"/>
              <a:gd name="T12" fmla="*/ 3006 h 3006"/>
            </a:gdLst>
            <a:ahLst/>
            <a:cxnLst>
              <a:cxn ang="T6">
                <a:pos x="T0" y="T1"/>
              </a:cxn>
              <a:cxn ang="T7">
                <a:pos x="T2" y="T3"/>
              </a:cxn>
              <a:cxn ang="T8">
                <a:pos x="T4" y="T5"/>
              </a:cxn>
            </a:cxnLst>
            <a:rect l="T9" t="T10" r="T11" b="T12"/>
            <a:pathLst>
              <a:path w="4453" h="3006">
                <a:moveTo>
                  <a:pt x="0" y="0"/>
                </a:moveTo>
                <a:lnTo>
                  <a:pt x="0" y="3006"/>
                </a:lnTo>
                <a:lnTo>
                  <a:pt x="4453" y="3006"/>
                </a:lnTo>
              </a:path>
            </a:pathLst>
          </a:custGeom>
          <a:noFill/>
          <a:ln w="20638">
            <a:solidFill>
              <a:srgbClr val="000000"/>
            </a:solidFill>
            <a:round/>
            <a:headEnd/>
            <a:tailEnd/>
          </a:ln>
        </p:spPr>
        <p:txBody>
          <a:bodyPr/>
          <a:lstStyle/>
          <a:p>
            <a:endParaRPr lang="es-CL"/>
          </a:p>
        </p:txBody>
      </p:sp>
      <p:sp>
        <p:nvSpPr>
          <p:cNvPr id="6164" name="Rectangle 23"/>
          <p:cNvSpPr>
            <a:spLocks noChangeArrowheads="1"/>
          </p:cNvSpPr>
          <p:nvPr/>
        </p:nvSpPr>
        <p:spPr bwMode="auto">
          <a:xfrm>
            <a:off x="6729413" y="6176963"/>
            <a:ext cx="1139825" cy="258762"/>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Quantity of</a:t>
            </a:r>
            <a:endParaRPr lang="en-US" sz="2400">
              <a:latin typeface="Times New Roman" pitchFamily="18" charset="0"/>
            </a:endParaRPr>
          </a:p>
        </p:txBody>
      </p:sp>
      <p:sp>
        <p:nvSpPr>
          <p:cNvPr id="6165" name="Rectangle 24"/>
          <p:cNvSpPr>
            <a:spLocks noChangeArrowheads="1"/>
          </p:cNvSpPr>
          <p:nvPr/>
        </p:nvSpPr>
        <p:spPr bwMode="auto">
          <a:xfrm>
            <a:off x="7100888" y="6397625"/>
            <a:ext cx="684213" cy="258762"/>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Money</a:t>
            </a:r>
            <a:endParaRPr lang="en-US" sz="2400">
              <a:latin typeface="Times New Roman" pitchFamily="18" charset="0"/>
            </a:endParaRPr>
          </a:p>
        </p:txBody>
      </p:sp>
      <p:sp>
        <p:nvSpPr>
          <p:cNvPr id="6166" name="Rectangle 25"/>
          <p:cNvSpPr>
            <a:spLocks noChangeArrowheads="1"/>
          </p:cNvSpPr>
          <p:nvPr/>
        </p:nvSpPr>
        <p:spPr bwMode="auto">
          <a:xfrm>
            <a:off x="1127126" y="2287588"/>
            <a:ext cx="781050" cy="258762"/>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Interest</a:t>
            </a:r>
            <a:endParaRPr lang="en-US" sz="2400">
              <a:latin typeface="Times New Roman" pitchFamily="18" charset="0"/>
            </a:endParaRPr>
          </a:p>
        </p:txBody>
      </p:sp>
      <p:sp>
        <p:nvSpPr>
          <p:cNvPr id="6167" name="Rectangle 26"/>
          <p:cNvSpPr>
            <a:spLocks noChangeArrowheads="1"/>
          </p:cNvSpPr>
          <p:nvPr/>
        </p:nvSpPr>
        <p:spPr bwMode="auto">
          <a:xfrm>
            <a:off x="1377951" y="2506663"/>
            <a:ext cx="468313" cy="258762"/>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Rate</a:t>
            </a:r>
            <a:endParaRPr lang="en-US" sz="2400">
              <a:latin typeface="Times New Roman" pitchFamily="18" charset="0"/>
            </a:endParaRPr>
          </a:p>
        </p:txBody>
      </p:sp>
      <p:sp>
        <p:nvSpPr>
          <p:cNvPr id="6168" name="Rectangle 27"/>
          <p:cNvSpPr>
            <a:spLocks noChangeArrowheads="1"/>
          </p:cNvSpPr>
          <p:nvPr/>
        </p:nvSpPr>
        <p:spPr bwMode="auto">
          <a:xfrm>
            <a:off x="1809751" y="6183313"/>
            <a:ext cx="120650" cy="258762"/>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332477" y="3771900"/>
            <a:ext cx="5294945" cy="2207576"/>
            <a:chOff x="1154" y="1923"/>
            <a:chExt cx="4169" cy="1739"/>
          </a:xfrm>
        </p:grpSpPr>
        <p:sp>
          <p:nvSpPr>
            <p:cNvPr id="6194" name="Line 29"/>
            <p:cNvSpPr>
              <a:spLocks noChangeShapeType="1"/>
            </p:cNvSpPr>
            <p:nvPr/>
          </p:nvSpPr>
          <p:spPr bwMode="auto">
            <a:xfrm>
              <a:off x="1154" y="1923"/>
              <a:ext cx="3560" cy="1607"/>
            </a:xfrm>
            <a:prstGeom prst="line">
              <a:avLst/>
            </a:prstGeom>
            <a:noFill/>
            <a:ln w="61976">
              <a:solidFill>
                <a:srgbClr val="FF0000"/>
              </a:solidFill>
              <a:round/>
              <a:headEnd/>
              <a:tailEnd/>
            </a:ln>
          </p:spPr>
          <p:txBody>
            <a:bodyPr/>
            <a:lstStyle/>
            <a:p>
              <a:endParaRPr lang="es-CL"/>
            </a:p>
          </p:txBody>
        </p:sp>
        <p:sp>
          <p:nvSpPr>
            <p:cNvPr id="6195" name="Rectangle 30"/>
            <p:cNvSpPr>
              <a:spLocks noChangeArrowheads="1"/>
            </p:cNvSpPr>
            <p:nvPr/>
          </p:nvSpPr>
          <p:spPr bwMode="auto">
            <a:xfrm>
              <a:off x="4793" y="3284"/>
              <a:ext cx="511" cy="20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Money</a:t>
              </a:r>
              <a:endParaRPr lang="en-US" sz="2400">
                <a:latin typeface="Times New Roman" pitchFamily="18" charset="0"/>
              </a:endParaRPr>
            </a:p>
          </p:txBody>
        </p:sp>
        <p:sp>
          <p:nvSpPr>
            <p:cNvPr id="6196" name="Rectangle 31"/>
            <p:cNvSpPr>
              <a:spLocks noChangeArrowheads="1"/>
            </p:cNvSpPr>
            <p:nvPr/>
          </p:nvSpPr>
          <p:spPr bwMode="auto">
            <a:xfrm>
              <a:off x="4749" y="3456"/>
              <a:ext cx="574" cy="206"/>
            </a:xfrm>
            <a:prstGeom prst="rect">
              <a:avLst/>
            </a:prstGeom>
            <a:noFill/>
            <a:ln w="9525">
              <a:noFill/>
              <a:miter lim="800000"/>
              <a:headEnd/>
              <a:tailEnd/>
            </a:ln>
          </p:spPr>
          <p:txBody>
            <a:bodyPr wrap="none" lIns="0" tIns="0" rIns="0" bIns="0">
              <a:spAutoFit/>
            </a:bodyPr>
            <a:lstStyle/>
            <a:p>
              <a:pPr eaLnBrk="0" hangingPunct="0"/>
              <a:r>
                <a:rPr lang="en-US" sz="1700" dirty="0">
                  <a:solidFill>
                    <a:srgbClr val="000000"/>
                  </a:solidFill>
                </a:rPr>
                <a:t>demand</a:t>
              </a:r>
              <a:endParaRPr lang="en-US" sz="2400" dirty="0">
                <a:latin typeface="Times New Roman" pitchFamily="18" charset="0"/>
              </a:endParaRPr>
            </a:p>
          </p:txBody>
        </p:sp>
      </p:grpSp>
      <p:sp>
        <p:nvSpPr>
          <p:cNvPr id="6170" name="Rectangle 32"/>
          <p:cNvSpPr>
            <a:spLocks noChangeArrowheads="1"/>
          </p:cNvSpPr>
          <p:nvPr/>
        </p:nvSpPr>
        <p:spPr bwMode="auto">
          <a:xfrm>
            <a:off x="3357554" y="6183313"/>
            <a:ext cx="1512786" cy="261610"/>
          </a:xfrm>
          <a:prstGeom prst="rect">
            <a:avLst/>
          </a:prstGeom>
          <a:noFill/>
          <a:ln w="9525">
            <a:noFill/>
            <a:miter lim="800000"/>
            <a:headEnd/>
            <a:tailEnd/>
          </a:ln>
        </p:spPr>
        <p:txBody>
          <a:bodyPr wrap="none" lIns="0" tIns="0" rIns="0" bIns="0">
            <a:spAutoFit/>
          </a:bodyPr>
          <a:lstStyle/>
          <a:p>
            <a:pPr eaLnBrk="0" hangingPunct="0"/>
            <a:r>
              <a:rPr lang="en-US" sz="1700" dirty="0">
                <a:solidFill>
                  <a:srgbClr val="000000"/>
                </a:solidFill>
              </a:rPr>
              <a:t>Original Quantity</a:t>
            </a:r>
            <a:endParaRPr lang="en-US" sz="2400" dirty="0">
              <a:latin typeface="Times New Roman" pitchFamily="18" charset="0"/>
            </a:endParaRPr>
          </a:p>
        </p:txBody>
      </p:sp>
      <p:sp>
        <p:nvSpPr>
          <p:cNvPr id="6171" name="Rectangle 33"/>
          <p:cNvSpPr>
            <a:spLocks noChangeArrowheads="1"/>
          </p:cNvSpPr>
          <p:nvPr/>
        </p:nvSpPr>
        <p:spPr bwMode="auto">
          <a:xfrm>
            <a:off x="3357554" y="6402388"/>
            <a:ext cx="1437445" cy="261610"/>
          </a:xfrm>
          <a:prstGeom prst="rect">
            <a:avLst/>
          </a:prstGeom>
          <a:noFill/>
          <a:ln w="9525">
            <a:noFill/>
            <a:miter lim="800000"/>
            <a:headEnd/>
            <a:tailEnd/>
          </a:ln>
        </p:spPr>
        <p:txBody>
          <a:bodyPr wrap="none" lIns="0" tIns="0" rIns="0" bIns="0">
            <a:spAutoFit/>
          </a:bodyPr>
          <a:lstStyle/>
          <a:p>
            <a:pPr eaLnBrk="0" hangingPunct="0"/>
            <a:r>
              <a:rPr lang="en-US" sz="1700" dirty="0">
                <a:solidFill>
                  <a:srgbClr val="000000"/>
                </a:solidFill>
              </a:rPr>
              <a:t>fixed by the Fed</a:t>
            </a:r>
            <a:endParaRPr lang="en-US" sz="2400" dirty="0">
              <a:latin typeface="Times New Roman" pitchFamily="18" charset="0"/>
            </a:endParaRPr>
          </a:p>
        </p:txBody>
      </p:sp>
      <p:sp>
        <p:nvSpPr>
          <p:cNvPr id="6178" name="Freeform 46"/>
          <p:cNvSpPr>
            <a:spLocks/>
          </p:cNvSpPr>
          <p:nvPr/>
        </p:nvSpPr>
        <p:spPr bwMode="auto">
          <a:xfrm>
            <a:off x="2016126" y="4500570"/>
            <a:ext cx="1984370" cy="1608130"/>
          </a:xfrm>
          <a:custGeom>
            <a:avLst/>
            <a:gdLst>
              <a:gd name="T0" fmla="*/ 0 w 1075"/>
              <a:gd name="T1" fmla="*/ 0 h 1477"/>
              <a:gd name="T2" fmla="*/ 1075 w 1075"/>
              <a:gd name="T3" fmla="*/ 0 h 1477"/>
              <a:gd name="T4" fmla="*/ 1075 w 1075"/>
              <a:gd name="T5" fmla="*/ 1477 h 1477"/>
              <a:gd name="T6" fmla="*/ 0 60000 65536"/>
              <a:gd name="T7" fmla="*/ 0 60000 65536"/>
              <a:gd name="T8" fmla="*/ 0 60000 65536"/>
              <a:gd name="T9" fmla="*/ 0 w 1075"/>
              <a:gd name="T10" fmla="*/ 0 h 1477"/>
              <a:gd name="T11" fmla="*/ 1075 w 1075"/>
              <a:gd name="T12" fmla="*/ 1477 h 1477"/>
            </a:gdLst>
            <a:ahLst/>
            <a:cxnLst>
              <a:cxn ang="T6">
                <a:pos x="T0" y="T1"/>
              </a:cxn>
              <a:cxn ang="T7">
                <a:pos x="T2" y="T3"/>
              </a:cxn>
              <a:cxn ang="T8">
                <a:pos x="T4" y="T5"/>
              </a:cxn>
            </a:cxnLst>
            <a:rect l="T9" t="T10" r="T11" b="T12"/>
            <a:pathLst>
              <a:path w="1075" h="1477">
                <a:moveTo>
                  <a:pt x="0" y="0"/>
                </a:moveTo>
                <a:lnTo>
                  <a:pt x="1075" y="0"/>
                </a:lnTo>
                <a:lnTo>
                  <a:pt x="1075" y="1477"/>
                </a:lnTo>
              </a:path>
            </a:pathLst>
          </a:custGeom>
          <a:noFill/>
          <a:ln w="20638">
            <a:solidFill>
              <a:schemeClr val="tx1"/>
            </a:solidFill>
            <a:prstDash val="sysDot"/>
            <a:round/>
            <a:headEnd/>
            <a:tailEnd/>
          </a:ln>
        </p:spPr>
        <p:txBody>
          <a:bodyPr/>
          <a:lstStyle/>
          <a:p>
            <a:endParaRPr lang="es-CL"/>
          </a:p>
        </p:txBody>
      </p:sp>
      <p:sp>
        <p:nvSpPr>
          <p:cNvPr id="6183" name="Rectangle 52"/>
          <p:cNvSpPr>
            <a:spLocks noChangeArrowheads="1"/>
          </p:cNvSpPr>
          <p:nvPr/>
        </p:nvSpPr>
        <p:spPr bwMode="auto">
          <a:xfrm>
            <a:off x="1695451" y="4292609"/>
            <a:ext cx="333375" cy="350837"/>
          </a:xfrm>
          <a:prstGeom prst="rect">
            <a:avLst/>
          </a:prstGeom>
          <a:noFill/>
          <a:ln w="17526">
            <a:noFill/>
            <a:miter lim="800000"/>
            <a:headEnd/>
            <a:tailEnd/>
          </a:ln>
        </p:spPr>
        <p:txBody>
          <a:bodyPr wrap="none">
            <a:spAutoFit/>
          </a:bodyPr>
          <a:lstStyle/>
          <a:p>
            <a:pPr eaLnBrk="0" hangingPunct="0"/>
            <a:r>
              <a:rPr lang="en-US" sz="1700" i="1" dirty="0">
                <a:solidFill>
                  <a:srgbClr val="000000"/>
                </a:solidFill>
              </a:rPr>
              <a:t>r</a:t>
            </a:r>
            <a:r>
              <a:rPr lang="en-US" sz="1700" baseline="-25000" dirty="0">
                <a:solidFill>
                  <a:srgbClr val="000000"/>
                </a:solidFill>
              </a:rPr>
              <a:t>1</a:t>
            </a:r>
            <a:endParaRPr lang="en-US" sz="1700" dirty="0">
              <a:solidFill>
                <a:srgbClr val="000000"/>
              </a:solidFill>
            </a:endParaRPr>
          </a:p>
        </p:txBody>
      </p:sp>
      <p:sp>
        <p:nvSpPr>
          <p:cNvPr id="6188" name="Text Box 60"/>
          <p:cNvSpPr txBox="1">
            <a:spLocks noChangeArrowheads="1"/>
          </p:cNvSpPr>
          <p:nvPr/>
        </p:nvSpPr>
        <p:spPr bwMode="auto">
          <a:xfrm>
            <a:off x="6564313" y="6643688"/>
            <a:ext cx="1803400" cy="214312"/>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57" name="56 Marcador de número de diapositiva"/>
          <p:cNvSpPr>
            <a:spLocks noGrp="1"/>
          </p:cNvSpPr>
          <p:nvPr>
            <p:ph type="sldNum" sz="quarter" idx="12"/>
          </p:nvPr>
        </p:nvSpPr>
        <p:spPr/>
        <p:txBody>
          <a:bodyPr/>
          <a:lstStyle/>
          <a:p>
            <a:pPr>
              <a:defRPr/>
            </a:pPr>
            <a:fld id="{53FCFDE9-B07D-462E-8E05-74AAE842446D}" type="slidenum">
              <a:rPr lang="es-CL" smtClean="0"/>
              <a:pPr>
                <a:defRPr/>
              </a:pPr>
              <a:t>4</a:t>
            </a:fld>
            <a:endParaRPr lang="es-CL"/>
          </a:p>
        </p:txBody>
      </p:sp>
      <p:grpSp>
        <p:nvGrpSpPr>
          <p:cNvPr id="3" name="Group 34"/>
          <p:cNvGrpSpPr>
            <a:grpSpLocks/>
          </p:cNvGrpSpPr>
          <p:nvPr/>
        </p:nvGrpSpPr>
        <p:grpSpPr bwMode="auto">
          <a:xfrm>
            <a:off x="5843595" y="2857496"/>
            <a:ext cx="1156465" cy="3265487"/>
            <a:chOff x="3031" y="1190"/>
            <a:chExt cx="911" cy="2573"/>
          </a:xfrm>
        </p:grpSpPr>
        <p:sp>
          <p:nvSpPr>
            <p:cNvPr id="48" name="Line 35"/>
            <p:cNvSpPr>
              <a:spLocks noChangeShapeType="1"/>
            </p:cNvSpPr>
            <p:nvPr/>
          </p:nvSpPr>
          <p:spPr bwMode="auto">
            <a:xfrm>
              <a:off x="3031" y="1197"/>
              <a:ext cx="1" cy="2566"/>
            </a:xfrm>
            <a:prstGeom prst="line">
              <a:avLst/>
            </a:prstGeom>
            <a:noFill/>
            <a:ln w="61913">
              <a:solidFill>
                <a:srgbClr val="003F95"/>
              </a:solidFill>
              <a:round/>
              <a:headEnd/>
              <a:tailEnd/>
            </a:ln>
          </p:spPr>
          <p:txBody>
            <a:bodyPr/>
            <a:lstStyle/>
            <a:p>
              <a:endParaRPr lang="es-CL"/>
            </a:p>
          </p:txBody>
        </p:sp>
        <p:sp>
          <p:nvSpPr>
            <p:cNvPr id="49" name="Rectangle 36"/>
            <p:cNvSpPr>
              <a:spLocks noChangeArrowheads="1"/>
            </p:cNvSpPr>
            <p:nvPr/>
          </p:nvSpPr>
          <p:spPr bwMode="auto">
            <a:xfrm>
              <a:off x="3094" y="1190"/>
              <a:ext cx="848" cy="206"/>
            </a:xfrm>
            <a:prstGeom prst="rect">
              <a:avLst/>
            </a:prstGeom>
            <a:noFill/>
            <a:ln w="9525">
              <a:noFill/>
              <a:miter lim="800000"/>
              <a:headEnd/>
              <a:tailEnd/>
            </a:ln>
          </p:spPr>
          <p:txBody>
            <a:bodyPr wrap="none" lIns="0" tIns="0" rIns="0" bIns="0">
              <a:spAutoFit/>
            </a:bodyPr>
            <a:lstStyle/>
            <a:p>
              <a:pPr eaLnBrk="0" hangingPunct="0"/>
              <a:r>
                <a:rPr lang="en-US" sz="1700" dirty="0">
                  <a:solidFill>
                    <a:srgbClr val="000000"/>
                  </a:solidFill>
                </a:rPr>
                <a:t>New Money</a:t>
              </a:r>
              <a:endParaRPr lang="en-US" sz="2400" dirty="0">
                <a:latin typeface="Times New Roman" pitchFamily="18" charset="0"/>
              </a:endParaRPr>
            </a:p>
          </p:txBody>
        </p:sp>
        <p:sp>
          <p:nvSpPr>
            <p:cNvPr id="50" name="Rectangle 37"/>
            <p:cNvSpPr>
              <a:spLocks noChangeArrowheads="1"/>
            </p:cNvSpPr>
            <p:nvPr/>
          </p:nvSpPr>
          <p:spPr bwMode="auto">
            <a:xfrm>
              <a:off x="3097" y="1363"/>
              <a:ext cx="494" cy="204"/>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supply</a:t>
              </a:r>
              <a:endParaRPr lang="en-US" sz="2400">
                <a:latin typeface="Times New Roman" pitchFamily="18" charset="0"/>
              </a:endParaRPr>
            </a:p>
          </p:txBody>
        </p:sp>
      </p:grpSp>
      <p:sp>
        <p:nvSpPr>
          <p:cNvPr id="6189" name="Line 58"/>
          <p:cNvSpPr>
            <a:spLocks noChangeShapeType="1"/>
          </p:cNvSpPr>
          <p:nvPr/>
        </p:nvSpPr>
        <p:spPr bwMode="auto">
          <a:xfrm>
            <a:off x="2005014" y="5346526"/>
            <a:ext cx="3816000" cy="1274"/>
          </a:xfrm>
          <a:prstGeom prst="line">
            <a:avLst/>
          </a:prstGeom>
          <a:noFill/>
          <a:ln w="20638">
            <a:solidFill>
              <a:schemeClr val="tx1"/>
            </a:solidFill>
            <a:prstDash val="sysDot"/>
            <a:round/>
            <a:headEnd/>
            <a:tailEnd/>
          </a:ln>
        </p:spPr>
        <p:txBody>
          <a:bodyPr/>
          <a:lstStyle/>
          <a:p>
            <a:endParaRPr lang="es-CL"/>
          </a:p>
        </p:txBody>
      </p:sp>
      <p:sp>
        <p:nvSpPr>
          <p:cNvPr id="6190" name="Oval 59"/>
          <p:cNvSpPr>
            <a:spLocks noChangeArrowheads="1"/>
          </p:cNvSpPr>
          <p:nvPr/>
        </p:nvSpPr>
        <p:spPr bwMode="auto">
          <a:xfrm>
            <a:off x="5786446" y="5296843"/>
            <a:ext cx="102823" cy="103187"/>
          </a:xfrm>
          <a:prstGeom prst="ellipse">
            <a:avLst/>
          </a:prstGeom>
          <a:solidFill>
            <a:srgbClr val="000000"/>
          </a:solidFill>
          <a:ln w="9525">
            <a:noFill/>
            <a:round/>
            <a:headEnd/>
            <a:tailEnd/>
          </a:ln>
        </p:spPr>
        <p:txBody>
          <a:bodyPr/>
          <a:lstStyle/>
          <a:p>
            <a:endParaRPr lang="es-CL"/>
          </a:p>
        </p:txBody>
      </p:sp>
      <p:grpSp>
        <p:nvGrpSpPr>
          <p:cNvPr id="4" name="Group 34"/>
          <p:cNvGrpSpPr>
            <a:grpSpLocks/>
          </p:cNvGrpSpPr>
          <p:nvPr/>
        </p:nvGrpSpPr>
        <p:grpSpPr bwMode="auto">
          <a:xfrm>
            <a:off x="3986207" y="2841625"/>
            <a:ext cx="1440821" cy="3265487"/>
            <a:chOff x="3031" y="1190"/>
            <a:chExt cx="1135" cy="2573"/>
          </a:xfrm>
        </p:grpSpPr>
        <p:sp>
          <p:nvSpPr>
            <p:cNvPr id="6191" name="Line 35"/>
            <p:cNvSpPr>
              <a:spLocks noChangeShapeType="1"/>
            </p:cNvSpPr>
            <p:nvPr/>
          </p:nvSpPr>
          <p:spPr bwMode="auto">
            <a:xfrm>
              <a:off x="3031" y="1197"/>
              <a:ext cx="1" cy="2566"/>
            </a:xfrm>
            <a:prstGeom prst="line">
              <a:avLst/>
            </a:prstGeom>
            <a:noFill/>
            <a:ln w="61913">
              <a:solidFill>
                <a:srgbClr val="00B0F0"/>
              </a:solidFill>
              <a:round/>
              <a:headEnd/>
              <a:tailEnd/>
            </a:ln>
          </p:spPr>
          <p:txBody>
            <a:bodyPr/>
            <a:lstStyle/>
            <a:p>
              <a:endParaRPr lang="es-CL"/>
            </a:p>
          </p:txBody>
        </p:sp>
        <p:sp>
          <p:nvSpPr>
            <p:cNvPr id="6192" name="Rectangle 36"/>
            <p:cNvSpPr>
              <a:spLocks noChangeArrowheads="1"/>
            </p:cNvSpPr>
            <p:nvPr/>
          </p:nvSpPr>
          <p:spPr bwMode="auto">
            <a:xfrm>
              <a:off x="3094" y="1190"/>
              <a:ext cx="1072" cy="206"/>
            </a:xfrm>
            <a:prstGeom prst="rect">
              <a:avLst/>
            </a:prstGeom>
            <a:noFill/>
            <a:ln w="9525">
              <a:noFill/>
              <a:miter lim="800000"/>
              <a:headEnd/>
              <a:tailEnd/>
            </a:ln>
          </p:spPr>
          <p:txBody>
            <a:bodyPr wrap="none" lIns="0" tIns="0" rIns="0" bIns="0">
              <a:spAutoFit/>
            </a:bodyPr>
            <a:lstStyle/>
            <a:p>
              <a:pPr eaLnBrk="0" hangingPunct="0"/>
              <a:r>
                <a:rPr lang="en-US" sz="1700" dirty="0">
                  <a:solidFill>
                    <a:srgbClr val="000000"/>
                  </a:solidFill>
                </a:rPr>
                <a:t>Original Money</a:t>
              </a:r>
              <a:endParaRPr lang="en-US" sz="2400" dirty="0">
                <a:latin typeface="Times New Roman" pitchFamily="18" charset="0"/>
              </a:endParaRPr>
            </a:p>
          </p:txBody>
        </p:sp>
        <p:sp>
          <p:nvSpPr>
            <p:cNvPr id="6193" name="Rectangle 37"/>
            <p:cNvSpPr>
              <a:spLocks noChangeArrowheads="1"/>
            </p:cNvSpPr>
            <p:nvPr/>
          </p:nvSpPr>
          <p:spPr bwMode="auto">
            <a:xfrm>
              <a:off x="3097" y="1363"/>
              <a:ext cx="494" cy="204"/>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supply</a:t>
              </a:r>
              <a:endParaRPr lang="en-US" sz="2400">
                <a:latin typeface="Times New Roman" pitchFamily="18" charset="0"/>
              </a:endParaRPr>
            </a:p>
          </p:txBody>
        </p:sp>
      </p:grpSp>
      <p:sp>
        <p:nvSpPr>
          <p:cNvPr id="6179" name="Oval 47"/>
          <p:cNvSpPr>
            <a:spLocks noChangeArrowheads="1"/>
          </p:cNvSpPr>
          <p:nvPr/>
        </p:nvSpPr>
        <p:spPr bwMode="auto">
          <a:xfrm>
            <a:off x="3916088" y="4454753"/>
            <a:ext cx="101600" cy="103187"/>
          </a:xfrm>
          <a:prstGeom prst="ellipse">
            <a:avLst/>
          </a:prstGeom>
          <a:solidFill>
            <a:srgbClr val="000000"/>
          </a:solidFill>
          <a:ln w="9525">
            <a:noFill/>
            <a:round/>
            <a:headEnd/>
            <a:tailEnd/>
          </a:ln>
        </p:spPr>
        <p:txBody>
          <a:bodyPr/>
          <a:lstStyle/>
          <a:p>
            <a:endParaRPr lang="es-CL"/>
          </a:p>
        </p:txBody>
      </p:sp>
      <p:sp>
        <p:nvSpPr>
          <p:cNvPr id="51" name="Rectangle 32"/>
          <p:cNvSpPr>
            <a:spLocks noChangeArrowheads="1"/>
          </p:cNvSpPr>
          <p:nvPr/>
        </p:nvSpPr>
        <p:spPr bwMode="auto">
          <a:xfrm>
            <a:off x="5272861" y="6192259"/>
            <a:ext cx="1227965" cy="261610"/>
          </a:xfrm>
          <a:prstGeom prst="rect">
            <a:avLst/>
          </a:prstGeom>
          <a:noFill/>
          <a:ln w="9525">
            <a:noFill/>
            <a:miter lim="800000"/>
            <a:headEnd/>
            <a:tailEnd/>
          </a:ln>
        </p:spPr>
        <p:txBody>
          <a:bodyPr wrap="none" lIns="0" tIns="0" rIns="0" bIns="0">
            <a:spAutoFit/>
          </a:bodyPr>
          <a:lstStyle/>
          <a:p>
            <a:pPr eaLnBrk="0" hangingPunct="0"/>
            <a:r>
              <a:rPr lang="en-US" sz="1700" dirty="0">
                <a:solidFill>
                  <a:srgbClr val="000000"/>
                </a:solidFill>
              </a:rPr>
              <a:t>New Quantity</a:t>
            </a:r>
            <a:endParaRPr lang="en-US" sz="2400" dirty="0">
              <a:latin typeface="Times New Roman" pitchFamily="18" charset="0"/>
            </a:endParaRPr>
          </a:p>
        </p:txBody>
      </p:sp>
      <p:sp>
        <p:nvSpPr>
          <p:cNvPr id="52" name="Rectangle 33"/>
          <p:cNvSpPr>
            <a:spLocks noChangeArrowheads="1"/>
          </p:cNvSpPr>
          <p:nvPr/>
        </p:nvSpPr>
        <p:spPr bwMode="auto">
          <a:xfrm>
            <a:off x="5157572" y="6411334"/>
            <a:ext cx="1437445" cy="261610"/>
          </a:xfrm>
          <a:prstGeom prst="rect">
            <a:avLst/>
          </a:prstGeom>
          <a:noFill/>
          <a:ln w="9525">
            <a:noFill/>
            <a:miter lim="800000"/>
            <a:headEnd/>
            <a:tailEnd/>
          </a:ln>
        </p:spPr>
        <p:txBody>
          <a:bodyPr wrap="none" lIns="0" tIns="0" rIns="0" bIns="0">
            <a:spAutoFit/>
          </a:bodyPr>
          <a:lstStyle/>
          <a:p>
            <a:pPr eaLnBrk="0" hangingPunct="0"/>
            <a:r>
              <a:rPr lang="en-US" sz="1700" dirty="0">
                <a:solidFill>
                  <a:srgbClr val="000000"/>
                </a:solidFill>
              </a:rPr>
              <a:t>fixed by the Fed</a:t>
            </a:r>
            <a:endParaRPr lang="en-US" sz="2400" dirty="0">
              <a:latin typeface="Times New Roman" pitchFamily="18" charset="0"/>
            </a:endParaRPr>
          </a:p>
        </p:txBody>
      </p:sp>
      <p:sp>
        <p:nvSpPr>
          <p:cNvPr id="56" name="Rectangle 52"/>
          <p:cNvSpPr>
            <a:spLocks noChangeArrowheads="1"/>
          </p:cNvSpPr>
          <p:nvPr/>
        </p:nvSpPr>
        <p:spPr bwMode="auto">
          <a:xfrm>
            <a:off x="1700412" y="5149865"/>
            <a:ext cx="333375" cy="350837"/>
          </a:xfrm>
          <a:prstGeom prst="rect">
            <a:avLst/>
          </a:prstGeom>
          <a:noFill/>
          <a:ln w="17526">
            <a:noFill/>
            <a:miter lim="800000"/>
            <a:headEnd/>
            <a:tailEnd/>
          </a:ln>
        </p:spPr>
        <p:txBody>
          <a:bodyPr wrap="none">
            <a:spAutoFit/>
          </a:bodyPr>
          <a:lstStyle/>
          <a:p>
            <a:pPr eaLnBrk="0" hangingPunct="0"/>
            <a:r>
              <a:rPr lang="en-US" sz="1700" i="1" dirty="0">
                <a:solidFill>
                  <a:srgbClr val="000000"/>
                </a:solidFill>
              </a:rPr>
              <a:t>r</a:t>
            </a:r>
            <a:r>
              <a:rPr lang="en-US" sz="1700" baseline="-25000" dirty="0">
                <a:solidFill>
                  <a:srgbClr val="000000"/>
                </a:solidFill>
              </a:rPr>
              <a:t>2</a:t>
            </a:r>
            <a:endParaRPr lang="en-US" sz="1700" dirty="0">
              <a:solidFill>
                <a:srgbClr val="000000"/>
              </a:solidFill>
            </a:endParaRPr>
          </a:p>
        </p:txBody>
      </p:sp>
    </p:spTree>
    <p:extLst>
      <p:ext uri="{BB962C8B-B14F-4D97-AF65-F5344CB8AC3E}">
        <p14:creationId xmlns:p14="http://schemas.microsoft.com/office/powerpoint/2010/main" val="2696163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normAutofit/>
          </a:bodyPr>
          <a:lstStyle/>
          <a:p>
            <a:pPr algn="just"/>
            <a:r>
              <a:rPr lang="es-CL" dirty="0"/>
              <a:t>Se observa que al expandirse la oferta de dinero, baja la tasa de interés de equilibrio.</a:t>
            </a:r>
          </a:p>
          <a:p>
            <a:pPr algn="just"/>
            <a:r>
              <a:rPr lang="es-CL" dirty="0"/>
              <a:t>Al bajar la tasa de interés, baja el costo por invertir, por lo tanto, esto generará un aumento en la inversión que se realiza en el país.</a:t>
            </a:r>
          </a:p>
          <a:p>
            <a:pPr algn="just"/>
            <a:r>
              <a:rPr lang="es-CL" dirty="0"/>
              <a:t>Como la inversión es un componente del PIB, la demanda agregada se expandirá.</a:t>
            </a:r>
            <a:endParaRPr lang="es-ES"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5</a:t>
            </a:fld>
            <a:endParaRPr lang="es-CL"/>
          </a:p>
        </p:txBody>
      </p:sp>
    </p:spTree>
    <p:extLst>
      <p:ext uri="{BB962C8B-B14F-4D97-AF65-F5344CB8AC3E}">
        <p14:creationId xmlns:p14="http://schemas.microsoft.com/office/powerpoint/2010/main" val="171804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7171" name="Rectangle 3"/>
          <p:cNvSpPr>
            <a:spLocks noGrp="1"/>
          </p:cNvSpPr>
          <p:nvPr>
            <p:ph type="body" idx="1"/>
          </p:nvPr>
        </p:nvSpPr>
        <p:spPr/>
        <p:txBody>
          <a:bodyPr/>
          <a:lstStyle/>
          <a:p>
            <a:pPr algn="just" eaLnBrk="1" hangingPunct="1">
              <a:lnSpc>
                <a:spcPct val="80000"/>
              </a:lnSpc>
            </a:pPr>
            <a:r>
              <a:rPr lang="es-CL" sz="2400" dirty="0"/>
              <a:t>Como lo que hizo aumentar la inversión fue la aplicación de política monetaria,  es decir, un cambio diferente al nivel de precios, provoca una expansión de la demanda agregada, en lugar de un movimiento sobre la DA.</a:t>
            </a:r>
          </a:p>
          <a:p>
            <a:pPr algn="just" eaLnBrk="1" hangingPunct="1">
              <a:lnSpc>
                <a:spcPct val="80000"/>
              </a:lnSpc>
            </a:pPr>
            <a:endParaRPr lang="es-CL" sz="2400" dirty="0"/>
          </a:p>
          <a:p>
            <a:pPr algn="just" eaLnBrk="1" hangingPunct="1">
              <a:lnSpc>
                <a:spcPct val="80000"/>
              </a:lnSpc>
            </a:pPr>
            <a:endParaRPr lang="es-CL" sz="2400" dirty="0"/>
          </a:p>
          <a:p>
            <a:pPr algn="just" eaLnBrk="1" hangingPunct="1">
              <a:lnSpc>
                <a:spcPct val="80000"/>
              </a:lnSpc>
            </a:pPr>
            <a:endParaRPr lang="es-CL" sz="2400" dirty="0"/>
          </a:p>
          <a:p>
            <a:pPr algn="just" eaLnBrk="1" hangingPunct="1">
              <a:lnSpc>
                <a:spcPct val="80000"/>
              </a:lnSpc>
            </a:pPr>
            <a:endParaRPr lang="es-CL" sz="2400" dirty="0"/>
          </a:p>
          <a:p>
            <a:pPr algn="just" eaLnBrk="1" hangingPunct="1">
              <a:lnSpc>
                <a:spcPct val="80000"/>
              </a:lnSpc>
            </a:pPr>
            <a:endParaRPr lang="es-CL" sz="2400" dirty="0"/>
          </a:p>
          <a:p>
            <a:pPr algn="just" eaLnBrk="1" hangingPunct="1">
              <a:lnSpc>
                <a:spcPct val="80000"/>
              </a:lnSpc>
            </a:pPr>
            <a:endParaRPr lang="es-CL" sz="2400" dirty="0"/>
          </a:p>
          <a:p>
            <a:pPr algn="just" eaLnBrk="1" hangingPunct="1">
              <a:lnSpc>
                <a:spcPct val="80000"/>
              </a:lnSpc>
            </a:pPr>
            <a:endParaRPr lang="es-CL" sz="2400" dirty="0"/>
          </a:p>
          <a:p>
            <a:pPr algn="just" eaLnBrk="1" hangingPunct="1">
              <a:lnSpc>
                <a:spcPct val="80000"/>
              </a:lnSpc>
              <a:buFont typeface="Arial" charset="0"/>
              <a:buNone/>
            </a:pPr>
            <a:r>
              <a:rPr lang="es-ES" sz="2400" dirty="0"/>
              <a:t>	 </a:t>
            </a:r>
          </a:p>
        </p:txBody>
      </p:sp>
      <p:grpSp>
        <p:nvGrpSpPr>
          <p:cNvPr id="2" name="Group 122"/>
          <p:cNvGrpSpPr>
            <a:grpSpLocks/>
          </p:cNvGrpSpPr>
          <p:nvPr/>
        </p:nvGrpSpPr>
        <p:grpSpPr bwMode="auto">
          <a:xfrm>
            <a:off x="107950" y="3065463"/>
            <a:ext cx="8734425" cy="3494087"/>
            <a:chOff x="68" y="1931"/>
            <a:chExt cx="5502" cy="2201"/>
          </a:xfrm>
        </p:grpSpPr>
        <p:sp>
          <p:nvSpPr>
            <p:cNvPr id="7176" name="Rectangle 10"/>
            <p:cNvSpPr>
              <a:spLocks noChangeArrowheads="1"/>
            </p:cNvSpPr>
            <p:nvPr/>
          </p:nvSpPr>
          <p:spPr bwMode="auto">
            <a:xfrm>
              <a:off x="1020" y="2183"/>
              <a:ext cx="2070" cy="1425"/>
            </a:xfrm>
            <a:prstGeom prst="rect">
              <a:avLst/>
            </a:prstGeom>
            <a:solidFill>
              <a:srgbClr val="F3F6F9"/>
            </a:solidFill>
            <a:ln w="152400">
              <a:solidFill>
                <a:srgbClr val="F3F6F9"/>
              </a:solidFill>
              <a:miter lim="800000"/>
              <a:headEnd/>
              <a:tailEnd/>
            </a:ln>
          </p:spPr>
          <p:txBody>
            <a:bodyPr/>
            <a:lstStyle/>
            <a:p>
              <a:endParaRPr lang="es-CL"/>
            </a:p>
          </p:txBody>
        </p:sp>
        <p:sp>
          <p:nvSpPr>
            <p:cNvPr id="7177" name="Rectangle 11"/>
            <p:cNvSpPr>
              <a:spLocks noChangeArrowheads="1"/>
            </p:cNvSpPr>
            <p:nvPr/>
          </p:nvSpPr>
          <p:spPr bwMode="auto">
            <a:xfrm>
              <a:off x="1020" y="2183"/>
              <a:ext cx="2070" cy="1425"/>
            </a:xfrm>
            <a:prstGeom prst="rect">
              <a:avLst/>
            </a:prstGeom>
            <a:solidFill>
              <a:srgbClr val="F2F4F8"/>
            </a:solidFill>
            <a:ln w="138113">
              <a:solidFill>
                <a:srgbClr val="F2F4F8"/>
              </a:solidFill>
              <a:miter lim="800000"/>
              <a:headEnd/>
              <a:tailEnd/>
            </a:ln>
          </p:spPr>
          <p:txBody>
            <a:bodyPr/>
            <a:lstStyle/>
            <a:p>
              <a:endParaRPr lang="es-CL"/>
            </a:p>
          </p:txBody>
        </p:sp>
        <p:sp>
          <p:nvSpPr>
            <p:cNvPr id="7178" name="Rectangle 12"/>
            <p:cNvSpPr>
              <a:spLocks noChangeArrowheads="1"/>
            </p:cNvSpPr>
            <p:nvPr/>
          </p:nvSpPr>
          <p:spPr bwMode="auto">
            <a:xfrm>
              <a:off x="1020" y="2183"/>
              <a:ext cx="2070" cy="1425"/>
            </a:xfrm>
            <a:prstGeom prst="rect">
              <a:avLst/>
            </a:prstGeom>
            <a:solidFill>
              <a:srgbClr val="F1F4F7"/>
            </a:solidFill>
            <a:ln w="125413">
              <a:solidFill>
                <a:srgbClr val="F1F4F7"/>
              </a:solidFill>
              <a:miter lim="800000"/>
              <a:headEnd/>
              <a:tailEnd/>
            </a:ln>
          </p:spPr>
          <p:txBody>
            <a:bodyPr/>
            <a:lstStyle/>
            <a:p>
              <a:endParaRPr lang="es-CL"/>
            </a:p>
          </p:txBody>
        </p:sp>
        <p:sp>
          <p:nvSpPr>
            <p:cNvPr id="7179" name="Rectangle 13"/>
            <p:cNvSpPr>
              <a:spLocks noChangeArrowheads="1"/>
            </p:cNvSpPr>
            <p:nvPr/>
          </p:nvSpPr>
          <p:spPr bwMode="auto">
            <a:xfrm>
              <a:off x="1020" y="2183"/>
              <a:ext cx="2070" cy="1425"/>
            </a:xfrm>
            <a:prstGeom prst="rect">
              <a:avLst/>
            </a:prstGeom>
            <a:solidFill>
              <a:srgbClr val="F0F2F5"/>
            </a:solidFill>
            <a:ln w="111125">
              <a:solidFill>
                <a:srgbClr val="F0F2F5"/>
              </a:solidFill>
              <a:miter lim="800000"/>
              <a:headEnd/>
              <a:tailEnd/>
            </a:ln>
          </p:spPr>
          <p:txBody>
            <a:bodyPr/>
            <a:lstStyle/>
            <a:p>
              <a:endParaRPr lang="es-CL"/>
            </a:p>
          </p:txBody>
        </p:sp>
        <p:sp>
          <p:nvSpPr>
            <p:cNvPr id="7180" name="Rectangle 14"/>
            <p:cNvSpPr>
              <a:spLocks noChangeArrowheads="1"/>
            </p:cNvSpPr>
            <p:nvPr/>
          </p:nvSpPr>
          <p:spPr bwMode="auto">
            <a:xfrm>
              <a:off x="1020" y="2183"/>
              <a:ext cx="2070" cy="1425"/>
            </a:xfrm>
            <a:prstGeom prst="rect">
              <a:avLst/>
            </a:prstGeom>
            <a:solidFill>
              <a:srgbClr val="EEF1F4"/>
            </a:solidFill>
            <a:ln w="96838">
              <a:solidFill>
                <a:srgbClr val="EEF1F4"/>
              </a:solidFill>
              <a:miter lim="800000"/>
              <a:headEnd/>
              <a:tailEnd/>
            </a:ln>
          </p:spPr>
          <p:txBody>
            <a:bodyPr/>
            <a:lstStyle/>
            <a:p>
              <a:endParaRPr lang="es-CL"/>
            </a:p>
          </p:txBody>
        </p:sp>
        <p:sp>
          <p:nvSpPr>
            <p:cNvPr id="7181" name="Rectangle 15"/>
            <p:cNvSpPr>
              <a:spLocks noChangeArrowheads="1"/>
            </p:cNvSpPr>
            <p:nvPr/>
          </p:nvSpPr>
          <p:spPr bwMode="auto">
            <a:xfrm>
              <a:off x="1020" y="2183"/>
              <a:ext cx="2070" cy="1425"/>
            </a:xfrm>
            <a:prstGeom prst="rect">
              <a:avLst/>
            </a:prstGeom>
            <a:solidFill>
              <a:srgbClr val="EDEFF3"/>
            </a:solidFill>
            <a:ln w="82550">
              <a:solidFill>
                <a:srgbClr val="EDEFF3"/>
              </a:solidFill>
              <a:miter lim="800000"/>
              <a:headEnd/>
              <a:tailEnd/>
            </a:ln>
          </p:spPr>
          <p:txBody>
            <a:bodyPr/>
            <a:lstStyle/>
            <a:p>
              <a:endParaRPr lang="es-CL"/>
            </a:p>
          </p:txBody>
        </p:sp>
        <p:sp>
          <p:nvSpPr>
            <p:cNvPr id="7182" name="Rectangle 16"/>
            <p:cNvSpPr>
              <a:spLocks noChangeArrowheads="1"/>
            </p:cNvSpPr>
            <p:nvPr/>
          </p:nvSpPr>
          <p:spPr bwMode="auto">
            <a:xfrm>
              <a:off x="1020" y="2183"/>
              <a:ext cx="2070" cy="1425"/>
            </a:xfrm>
            <a:prstGeom prst="rect">
              <a:avLst/>
            </a:prstGeom>
            <a:solidFill>
              <a:srgbClr val="EBEEF2"/>
            </a:solidFill>
            <a:ln w="69850">
              <a:solidFill>
                <a:srgbClr val="EBEEF2"/>
              </a:solidFill>
              <a:miter lim="800000"/>
              <a:headEnd/>
              <a:tailEnd/>
            </a:ln>
          </p:spPr>
          <p:txBody>
            <a:bodyPr/>
            <a:lstStyle/>
            <a:p>
              <a:endParaRPr lang="es-CL"/>
            </a:p>
          </p:txBody>
        </p:sp>
        <p:sp>
          <p:nvSpPr>
            <p:cNvPr id="7183" name="Rectangle 17"/>
            <p:cNvSpPr>
              <a:spLocks noChangeArrowheads="1"/>
            </p:cNvSpPr>
            <p:nvPr/>
          </p:nvSpPr>
          <p:spPr bwMode="auto">
            <a:xfrm>
              <a:off x="1020" y="2183"/>
              <a:ext cx="2070" cy="1425"/>
            </a:xfrm>
            <a:prstGeom prst="rect">
              <a:avLst/>
            </a:prstGeom>
            <a:solidFill>
              <a:srgbClr val="EAECF1"/>
            </a:solidFill>
            <a:ln w="55563">
              <a:solidFill>
                <a:srgbClr val="EAECF1"/>
              </a:solidFill>
              <a:miter lim="800000"/>
              <a:headEnd/>
              <a:tailEnd/>
            </a:ln>
          </p:spPr>
          <p:txBody>
            <a:bodyPr/>
            <a:lstStyle/>
            <a:p>
              <a:endParaRPr lang="es-CL"/>
            </a:p>
          </p:txBody>
        </p:sp>
        <p:sp>
          <p:nvSpPr>
            <p:cNvPr id="7184" name="Rectangle 18"/>
            <p:cNvSpPr>
              <a:spLocks noChangeArrowheads="1"/>
            </p:cNvSpPr>
            <p:nvPr/>
          </p:nvSpPr>
          <p:spPr bwMode="auto">
            <a:xfrm>
              <a:off x="1020" y="2183"/>
              <a:ext cx="2070" cy="1425"/>
            </a:xfrm>
            <a:prstGeom prst="rect">
              <a:avLst/>
            </a:prstGeom>
            <a:solidFill>
              <a:srgbClr val="E9EBF0"/>
            </a:solidFill>
            <a:ln w="41275">
              <a:solidFill>
                <a:srgbClr val="E9EBF0"/>
              </a:solidFill>
              <a:miter lim="800000"/>
              <a:headEnd/>
              <a:tailEnd/>
            </a:ln>
          </p:spPr>
          <p:txBody>
            <a:bodyPr/>
            <a:lstStyle/>
            <a:p>
              <a:endParaRPr lang="es-CL"/>
            </a:p>
          </p:txBody>
        </p:sp>
        <p:sp>
          <p:nvSpPr>
            <p:cNvPr id="7185" name="Rectangle 19"/>
            <p:cNvSpPr>
              <a:spLocks noChangeArrowheads="1"/>
            </p:cNvSpPr>
            <p:nvPr/>
          </p:nvSpPr>
          <p:spPr bwMode="auto">
            <a:xfrm>
              <a:off x="1020" y="2183"/>
              <a:ext cx="2070" cy="1425"/>
            </a:xfrm>
            <a:prstGeom prst="rect">
              <a:avLst/>
            </a:prstGeom>
            <a:solidFill>
              <a:srgbClr val="E7EAEF"/>
            </a:solidFill>
            <a:ln w="26988">
              <a:solidFill>
                <a:srgbClr val="E7EAEF"/>
              </a:solidFill>
              <a:miter lim="800000"/>
              <a:headEnd/>
              <a:tailEnd/>
            </a:ln>
          </p:spPr>
          <p:txBody>
            <a:bodyPr/>
            <a:lstStyle/>
            <a:p>
              <a:endParaRPr lang="es-CL"/>
            </a:p>
          </p:txBody>
        </p:sp>
        <p:sp>
          <p:nvSpPr>
            <p:cNvPr id="7186" name="Rectangle 20"/>
            <p:cNvSpPr>
              <a:spLocks noChangeArrowheads="1"/>
            </p:cNvSpPr>
            <p:nvPr/>
          </p:nvSpPr>
          <p:spPr bwMode="auto">
            <a:xfrm>
              <a:off x="1020" y="2183"/>
              <a:ext cx="2070" cy="1425"/>
            </a:xfrm>
            <a:prstGeom prst="rect">
              <a:avLst/>
            </a:prstGeom>
            <a:solidFill>
              <a:srgbClr val="E6E9EF"/>
            </a:solidFill>
            <a:ln w="14288">
              <a:solidFill>
                <a:srgbClr val="E6E9EF"/>
              </a:solidFill>
              <a:miter lim="800000"/>
              <a:headEnd/>
              <a:tailEnd/>
            </a:ln>
          </p:spPr>
          <p:txBody>
            <a:bodyPr/>
            <a:lstStyle/>
            <a:p>
              <a:endParaRPr lang="es-CL"/>
            </a:p>
          </p:txBody>
        </p:sp>
        <p:sp>
          <p:nvSpPr>
            <p:cNvPr id="7187" name="Rectangle 21"/>
            <p:cNvSpPr>
              <a:spLocks noChangeArrowheads="1"/>
            </p:cNvSpPr>
            <p:nvPr/>
          </p:nvSpPr>
          <p:spPr bwMode="auto">
            <a:xfrm>
              <a:off x="3553" y="2183"/>
              <a:ext cx="2017" cy="1425"/>
            </a:xfrm>
            <a:prstGeom prst="rect">
              <a:avLst/>
            </a:prstGeom>
            <a:solidFill>
              <a:srgbClr val="F3F6F9"/>
            </a:solidFill>
            <a:ln w="152400">
              <a:solidFill>
                <a:srgbClr val="F3F6F9"/>
              </a:solidFill>
              <a:miter lim="800000"/>
              <a:headEnd/>
              <a:tailEnd/>
            </a:ln>
          </p:spPr>
          <p:txBody>
            <a:bodyPr/>
            <a:lstStyle/>
            <a:p>
              <a:endParaRPr lang="es-CL"/>
            </a:p>
          </p:txBody>
        </p:sp>
        <p:sp>
          <p:nvSpPr>
            <p:cNvPr id="7188" name="Rectangle 22"/>
            <p:cNvSpPr>
              <a:spLocks noChangeArrowheads="1"/>
            </p:cNvSpPr>
            <p:nvPr/>
          </p:nvSpPr>
          <p:spPr bwMode="auto">
            <a:xfrm>
              <a:off x="3553" y="2183"/>
              <a:ext cx="2017" cy="1425"/>
            </a:xfrm>
            <a:prstGeom prst="rect">
              <a:avLst/>
            </a:prstGeom>
            <a:solidFill>
              <a:srgbClr val="F2F4F8"/>
            </a:solidFill>
            <a:ln w="138113">
              <a:solidFill>
                <a:srgbClr val="F2F4F8"/>
              </a:solidFill>
              <a:miter lim="800000"/>
              <a:headEnd/>
              <a:tailEnd/>
            </a:ln>
          </p:spPr>
          <p:txBody>
            <a:bodyPr/>
            <a:lstStyle/>
            <a:p>
              <a:endParaRPr lang="es-CL"/>
            </a:p>
          </p:txBody>
        </p:sp>
        <p:sp>
          <p:nvSpPr>
            <p:cNvPr id="7189" name="Rectangle 23"/>
            <p:cNvSpPr>
              <a:spLocks noChangeArrowheads="1"/>
            </p:cNvSpPr>
            <p:nvPr/>
          </p:nvSpPr>
          <p:spPr bwMode="auto">
            <a:xfrm>
              <a:off x="3553" y="2183"/>
              <a:ext cx="2017" cy="1425"/>
            </a:xfrm>
            <a:prstGeom prst="rect">
              <a:avLst/>
            </a:prstGeom>
            <a:solidFill>
              <a:srgbClr val="F1F4F7"/>
            </a:solidFill>
            <a:ln w="125413">
              <a:solidFill>
                <a:srgbClr val="F1F4F7"/>
              </a:solidFill>
              <a:miter lim="800000"/>
              <a:headEnd/>
              <a:tailEnd/>
            </a:ln>
          </p:spPr>
          <p:txBody>
            <a:bodyPr/>
            <a:lstStyle/>
            <a:p>
              <a:endParaRPr lang="es-CL"/>
            </a:p>
          </p:txBody>
        </p:sp>
        <p:sp>
          <p:nvSpPr>
            <p:cNvPr id="7190" name="Rectangle 24"/>
            <p:cNvSpPr>
              <a:spLocks noChangeArrowheads="1"/>
            </p:cNvSpPr>
            <p:nvPr/>
          </p:nvSpPr>
          <p:spPr bwMode="auto">
            <a:xfrm>
              <a:off x="3553" y="2183"/>
              <a:ext cx="2017" cy="1425"/>
            </a:xfrm>
            <a:prstGeom prst="rect">
              <a:avLst/>
            </a:prstGeom>
            <a:solidFill>
              <a:srgbClr val="F0F2F5"/>
            </a:solidFill>
            <a:ln w="111125">
              <a:solidFill>
                <a:srgbClr val="F0F2F5"/>
              </a:solidFill>
              <a:miter lim="800000"/>
              <a:headEnd/>
              <a:tailEnd/>
            </a:ln>
          </p:spPr>
          <p:txBody>
            <a:bodyPr/>
            <a:lstStyle/>
            <a:p>
              <a:endParaRPr lang="es-CL"/>
            </a:p>
          </p:txBody>
        </p:sp>
        <p:sp>
          <p:nvSpPr>
            <p:cNvPr id="7191" name="Rectangle 25"/>
            <p:cNvSpPr>
              <a:spLocks noChangeArrowheads="1"/>
            </p:cNvSpPr>
            <p:nvPr/>
          </p:nvSpPr>
          <p:spPr bwMode="auto">
            <a:xfrm>
              <a:off x="3553" y="2183"/>
              <a:ext cx="2017" cy="1425"/>
            </a:xfrm>
            <a:prstGeom prst="rect">
              <a:avLst/>
            </a:prstGeom>
            <a:solidFill>
              <a:srgbClr val="EEF1F4"/>
            </a:solidFill>
            <a:ln w="96838">
              <a:solidFill>
                <a:srgbClr val="EEF1F4"/>
              </a:solidFill>
              <a:miter lim="800000"/>
              <a:headEnd/>
              <a:tailEnd/>
            </a:ln>
          </p:spPr>
          <p:txBody>
            <a:bodyPr/>
            <a:lstStyle/>
            <a:p>
              <a:endParaRPr lang="es-CL"/>
            </a:p>
          </p:txBody>
        </p:sp>
        <p:sp>
          <p:nvSpPr>
            <p:cNvPr id="7192" name="Rectangle 26"/>
            <p:cNvSpPr>
              <a:spLocks noChangeArrowheads="1"/>
            </p:cNvSpPr>
            <p:nvPr/>
          </p:nvSpPr>
          <p:spPr bwMode="auto">
            <a:xfrm>
              <a:off x="3553" y="2183"/>
              <a:ext cx="2017" cy="1425"/>
            </a:xfrm>
            <a:prstGeom prst="rect">
              <a:avLst/>
            </a:prstGeom>
            <a:solidFill>
              <a:srgbClr val="EDEFF3"/>
            </a:solidFill>
            <a:ln w="82550">
              <a:solidFill>
                <a:srgbClr val="EDEFF3"/>
              </a:solidFill>
              <a:miter lim="800000"/>
              <a:headEnd/>
              <a:tailEnd/>
            </a:ln>
          </p:spPr>
          <p:txBody>
            <a:bodyPr/>
            <a:lstStyle/>
            <a:p>
              <a:endParaRPr lang="es-CL"/>
            </a:p>
          </p:txBody>
        </p:sp>
        <p:sp>
          <p:nvSpPr>
            <p:cNvPr id="7193" name="Rectangle 27"/>
            <p:cNvSpPr>
              <a:spLocks noChangeArrowheads="1"/>
            </p:cNvSpPr>
            <p:nvPr/>
          </p:nvSpPr>
          <p:spPr bwMode="auto">
            <a:xfrm>
              <a:off x="3553" y="2183"/>
              <a:ext cx="2017" cy="1425"/>
            </a:xfrm>
            <a:prstGeom prst="rect">
              <a:avLst/>
            </a:prstGeom>
            <a:solidFill>
              <a:srgbClr val="EBEEF2"/>
            </a:solidFill>
            <a:ln w="69850">
              <a:solidFill>
                <a:srgbClr val="EBEEF2"/>
              </a:solidFill>
              <a:miter lim="800000"/>
              <a:headEnd/>
              <a:tailEnd/>
            </a:ln>
          </p:spPr>
          <p:txBody>
            <a:bodyPr/>
            <a:lstStyle/>
            <a:p>
              <a:endParaRPr lang="es-CL"/>
            </a:p>
          </p:txBody>
        </p:sp>
        <p:sp>
          <p:nvSpPr>
            <p:cNvPr id="7194" name="Rectangle 28"/>
            <p:cNvSpPr>
              <a:spLocks noChangeArrowheads="1"/>
            </p:cNvSpPr>
            <p:nvPr/>
          </p:nvSpPr>
          <p:spPr bwMode="auto">
            <a:xfrm>
              <a:off x="3553" y="2183"/>
              <a:ext cx="2017" cy="1425"/>
            </a:xfrm>
            <a:prstGeom prst="rect">
              <a:avLst/>
            </a:prstGeom>
            <a:solidFill>
              <a:srgbClr val="EAECF1"/>
            </a:solidFill>
            <a:ln w="55563">
              <a:solidFill>
                <a:srgbClr val="EAECF1"/>
              </a:solidFill>
              <a:miter lim="800000"/>
              <a:headEnd/>
              <a:tailEnd/>
            </a:ln>
          </p:spPr>
          <p:txBody>
            <a:bodyPr/>
            <a:lstStyle/>
            <a:p>
              <a:endParaRPr lang="es-CL"/>
            </a:p>
          </p:txBody>
        </p:sp>
        <p:sp>
          <p:nvSpPr>
            <p:cNvPr id="7195" name="Rectangle 29"/>
            <p:cNvSpPr>
              <a:spLocks noChangeArrowheads="1"/>
            </p:cNvSpPr>
            <p:nvPr/>
          </p:nvSpPr>
          <p:spPr bwMode="auto">
            <a:xfrm>
              <a:off x="3553" y="2183"/>
              <a:ext cx="2017" cy="1425"/>
            </a:xfrm>
            <a:prstGeom prst="rect">
              <a:avLst/>
            </a:prstGeom>
            <a:solidFill>
              <a:srgbClr val="E9EBF0"/>
            </a:solidFill>
            <a:ln w="41275">
              <a:solidFill>
                <a:srgbClr val="E9EBF0"/>
              </a:solidFill>
              <a:miter lim="800000"/>
              <a:headEnd/>
              <a:tailEnd/>
            </a:ln>
          </p:spPr>
          <p:txBody>
            <a:bodyPr/>
            <a:lstStyle/>
            <a:p>
              <a:endParaRPr lang="es-CL"/>
            </a:p>
          </p:txBody>
        </p:sp>
        <p:sp>
          <p:nvSpPr>
            <p:cNvPr id="7196" name="Rectangle 30"/>
            <p:cNvSpPr>
              <a:spLocks noChangeArrowheads="1"/>
            </p:cNvSpPr>
            <p:nvPr/>
          </p:nvSpPr>
          <p:spPr bwMode="auto">
            <a:xfrm>
              <a:off x="3553" y="2183"/>
              <a:ext cx="2017" cy="1425"/>
            </a:xfrm>
            <a:prstGeom prst="rect">
              <a:avLst/>
            </a:prstGeom>
            <a:solidFill>
              <a:srgbClr val="E7EAEF"/>
            </a:solidFill>
            <a:ln w="26988">
              <a:solidFill>
                <a:srgbClr val="E7EAEF"/>
              </a:solidFill>
              <a:miter lim="800000"/>
              <a:headEnd/>
              <a:tailEnd/>
            </a:ln>
          </p:spPr>
          <p:txBody>
            <a:bodyPr/>
            <a:lstStyle/>
            <a:p>
              <a:endParaRPr lang="es-CL"/>
            </a:p>
          </p:txBody>
        </p:sp>
        <p:sp>
          <p:nvSpPr>
            <p:cNvPr id="7197" name="Rectangle 31"/>
            <p:cNvSpPr>
              <a:spLocks noChangeArrowheads="1"/>
            </p:cNvSpPr>
            <p:nvPr/>
          </p:nvSpPr>
          <p:spPr bwMode="auto">
            <a:xfrm>
              <a:off x="3553" y="2183"/>
              <a:ext cx="2017" cy="1425"/>
            </a:xfrm>
            <a:prstGeom prst="rect">
              <a:avLst/>
            </a:prstGeom>
            <a:solidFill>
              <a:srgbClr val="E6E9EF"/>
            </a:solidFill>
            <a:ln w="14288">
              <a:solidFill>
                <a:srgbClr val="E6E9EF"/>
              </a:solidFill>
              <a:miter lim="800000"/>
              <a:headEnd/>
              <a:tailEnd/>
            </a:ln>
          </p:spPr>
          <p:txBody>
            <a:bodyPr/>
            <a:lstStyle/>
            <a:p>
              <a:endParaRPr lang="es-CL"/>
            </a:p>
          </p:txBody>
        </p:sp>
        <p:sp>
          <p:nvSpPr>
            <p:cNvPr id="7198" name="Rectangle 32"/>
            <p:cNvSpPr>
              <a:spLocks noChangeArrowheads="1"/>
            </p:cNvSpPr>
            <p:nvPr/>
          </p:nvSpPr>
          <p:spPr bwMode="auto">
            <a:xfrm>
              <a:off x="3492" y="2113"/>
              <a:ext cx="2052" cy="1460"/>
            </a:xfrm>
            <a:prstGeom prst="rect">
              <a:avLst/>
            </a:prstGeom>
            <a:solidFill>
              <a:srgbClr val="FFFFFF"/>
            </a:solidFill>
            <a:ln w="9525">
              <a:noFill/>
              <a:miter lim="800000"/>
              <a:headEnd/>
              <a:tailEnd/>
            </a:ln>
          </p:spPr>
          <p:txBody>
            <a:bodyPr/>
            <a:lstStyle/>
            <a:p>
              <a:endParaRPr lang="es-CL"/>
            </a:p>
          </p:txBody>
        </p:sp>
        <p:sp>
          <p:nvSpPr>
            <p:cNvPr id="7199" name="Rectangle 33"/>
            <p:cNvSpPr>
              <a:spLocks noChangeArrowheads="1"/>
            </p:cNvSpPr>
            <p:nvPr/>
          </p:nvSpPr>
          <p:spPr bwMode="auto">
            <a:xfrm>
              <a:off x="959" y="2131"/>
              <a:ext cx="2096" cy="1451"/>
            </a:xfrm>
            <a:prstGeom prst="rect">
              <a:avLst/>
            </a:prstGeom>
            <a:solidFill>
              <a:srgbClr val="FFFFFF"/>
            </a:solidFill>
            <a:ln w="9525">
              <a:noFill/>
              <a:miter lim="800000"/>
              <a:headEnd/>
              <a:tailEnd/>
            </a:ln>
          </p:spPr>
          <p:txBody>
            <a:bodyPr/>
            <a:lstStyle/>
            <a:p>
              <a:endParaRPr lang="es-CL"/>
            </a:p>
          </p:txBody>
        </p:sp>
        <p:sp>
          <p:nvSpPr>
            <p:cNvPr id="7200" name="Line 34"/>
            <p:cNvSpPr>
              <a:spLocks noChangeShapeType="1"/>
            </p:cNvSpPr>
            <p:nvPr/>
          </p:nvSpPr>
          <p:spPr bwMode="auto">
            <a:xfrm flipV="1">
              <a:off x="1361" y="2210"/>
              <a:ext cx="1" cy="1372"/>
            </a:xfrm>
            <a:prstGeom prst="line">
              <a:avLst/>
            </a:prstGeom>
            <a:noFill/>
            <a:ln w="41275">
              <a:solidFill>
                <a:srgbClr val="00B0F0"/>
              </a:solidFill>
              <a:round/>
              <a:headEnd/>
              <a:tailEnd/>
            </a:ln>
          </p:spPr>
          <p:txBody>
            <a:bodyPr/>
            <a:lstStyle/>
            <a:p>
              <a:endParaRPr lang="es-CL"/>
            </a:p>
          </p:txBody>
        </p:sp>
        <p:grpSp>
          <p:nvGrpSpPr>
            <p:cNvPr id="3" name="Group 35"/>
            <p:cNvGrpSpPr>
              <a:grpSpLocks/>
            </p:cNvGrpSpPr>
            <p:nvPr/>
          </p:nvGrpSpPr>
          <p:grpSpPr bwMode="auto">
            <a:xfrm>
              <a:off x="3678" y="2577"/>
              <a:ext cx="512" cy="1093"/>
              <a:chOff x="3717" y="1970"/>
              <a:chExt cx="512" cy="1093"/>
            </a:xfrm>
          </p:grpSpPr>
          <p:sp>
            <p:nvSpPr>
              <p:cNvPr id="7284" name="Line 36"/>
              <p:cNvSpPr>
                <a:spLocks noChangeShapeType="1"/>
              </p:cNvSpPr>
              <p:nvPr/>
            </p:nvSpPr>
            <p:spPr bwMode="auto">
              <a:xfrm>
                <a:off x="3717" y="1970"/>
                <a:ext cx="183" cy="1"/>
              </a:xfrm>
              <a:prstGeom prst="line">
                <a:avLst/>
              </a:prstGeom>
              <a:noFill/>
              <a:ln w="17526">
                <a:solidFill>
                  <a:srgbClr val="000000"/>
                </a:solidFill>
                <a:round/>
                <a:headEnd/>
                <a:tailEnd type="stealth" w="med" len="med"/>
              </a:ln>
            </p:spPr>
            <p:txBody>
              <a:bodyPr/>
              <a:lstStyle/>
              <a:p>
                <a:endParaRPr lang="es-CL"/>
              </a:p>
            </p:txBody>
          </p:sp>
          <p:sp>
            <p:nvSpPr>
              <p:cNvPr id="7285" name="Line 37"/>
              <p:cNvSpPr>
                <a:spLocks noChangeShapeType="1"/>
              </p:cNvSpPr>
              <p:nvPr/>
            </p:nvSpPr>
            <p:spPr bwMode="auto">
              <a:xfrm>
                <a:off x="3985" y="3062"/>
                <a:ext cx="244" cy="1"/>
              </a:xfrm>
              <a:prstGeom prst="line">
                <a:avLst/>
              </a:prstGeom>
              <a:noFill/>
              <a:ln w="17526">
                <a:solidFill>
                  <a:srgbClr val="000000"/>
                </a:solidFill>
                <a:round/>
                <a:headEnd/>
                <a:tailEnd type="stealth" w="med" len="med"/>
              </a:ln>
            </p:spPr>
            <p:txBody>
              <a:bodyPr/>
              <a:lstStyle/>
              <a:p>
                <a:endParaRPr lang="es-CL"/>
              </a:p>
            </p:txBody>
          </p:sp>
        </p:grpSp>
        <p:sp>
          <p:nvSpPr>
            <p:cNvPr id="7202" name="Line 38"/>
            <p:cNvSpPr>
              <a:spLocks noChangeShapeType="1"/>
            </p:cNvSpPr>
            <p:nvPr/>
          </p:nvSpPr>
          <p:spPr bwMode="auto">
            <a:xfrm>
              <a:off x="3588" y="2568"/>
              <a:ext cx="1450" cy="778"/>
            </a:xfrm>
            <a:prstGeom prst="line">
              <a:avLst/>
            </a:prstGeom>
            <a:noFill/>
            <a:ln w="41275">
              <a:solidFill>
                <a:srgbClr val="FFC000"/>
              </a:solidFill>
              <a:round/>
              <a:headEnd/>
              <a:tailEnd/>
            </a:ln>
          </p:spPr>
          <p:txBody>
            <a:bodyPr/>
            <a:lstStyle/>
            <a:p>
              <a:endParaRPr lang="es-CL"/>
            </a:p>
          </p:txBody>
        </p:sp>
        <p:sp>
          <p:nvSpPr>
            <p:cNvPr id="7203" name="Freeform 39"/>
            <p:cNvSpPr>
              <a:spLocks/>
            </p:cNvSpPr>
            <p:nvPr/>
          </p:nvSpPr>
          <p:spPr bwMode="auto">
            <a:xfrm>
              <a:off x="959" y="2131"/>
              <a:ext cx="2096" cy="1451"/>
            </a:xfrm>
            <a:custGeom>
              <a:avLst/>
              <a:gdLst>
                <a:gd name="T0" fmla="*/ 0 w 2096"/>
                <a:gd name="T1" fmla="*/ 0 h 1451"/>
                <a:gd name="T2" fmla="*/ 0 w 2096"/>
                <a:gd name="T3" fmla="*/ 1451 h 1451"/>
                <a:gd name="T4" fmla="*/ 2096 w 2096"/>
                <a:gd name="T5" fmla="*/ 1451 h 1451"/>
                <a:gd name="T6" fmla="*/ 0 60000 65536"/>
                <a:gd name="T7" fmla="*/ 0 60000 65536"/>
                <a:gd name="T8" fmla="*/ 0 60000 65536"/>
                <a:gd name="T9" fmla="*/ 0 w 2096"/>
                <a:gd name="T10" fmla="*/ 0 h 1451"/>
                <a:gd name="T11" fmla="*/ 2096 w 2096"/>
                <a:gd name="T12" fmla="*/ 1451 h 1451"/>
              </a:gdLst>
              <a:ahLst/>
              <a:cxnLst>
                <a:cxn ang="T6">
                  <a:pos x="T0" y="T1"/>
                </a:cxn>
                <a:cxn ang="T7">
                  <a:pos x="T2" y="T3"/>
                </a:cxn>
                <a:cxn ang="T8">
                  <a:pos x="T4" y="T5"/>
                </a:cxn>
              </a:cxnLst>
              <a:rect l="T9" t="T10" r="T11" b="T12"/>
              <a:pathLst>
                <a:path w="2096" h="1451">
                  <a:moveTo>
                    <a:pt x="0" y="0"/>
                  </a:moveTo>
                  <a:lnTo>
                    <a:pt x="0" y="1451"/>
                  </a:lnTo>
                  <a:lnTo>
                    <a:pt x="2096" y="1451"/>
                  </a:lnTo>
                </a:path>
              </a:pathLst>
            </a:custGeom>
            <a:noFill/>
            <a:ln w="14288">
              <a:solidFill>
                <a:srgbClr val="000000"/>
              </a:solidFill>
              <a:round/>
              <a:headEnd/>
              <a:tailEnd/>
            </a:ln>
          </p:spPr>
          <p:txBody>
            <a:bodyPr/>
            <a:lstStyle/>
            <a:p>
              <a:endParaRPr lang="es-CL"/>
            </a:p>
          </p:txBody>
        </p:sp>
        <p:sp>
          <p:nvSpPr>
            <p:cNvPr id="7204" name="Line 40"/>
            <p:cNvSpPr>
              <a:spLocks noChangeShapeType="1"/>
            </p:cNvSpPr>
            <p:nvPr/>
          </p:nvSpPr>
          <p:spPr bwMode="auto">
            <a:xfrm>
              <a:off x="863" y="2854"/>
              <a:ext cx="1" cy="219"/>
            </a:xfrm>
            <a:prstGeom prst="line">
              <a:avLst/>
            </a:prstGeom>
            <a:noFill/>
            <a:ln w="17526">
              <a:solidFill>
                <a:srgbClr val="000000"/>
              </a:solidFill>
              <a:round/>
              <a:headEnd/>
              <a:tailEnd type="stealth" w="med" len="med"/>
            </a:ln>
          </p:spPr>
          <p:txBody>
            <a:bodyPr/>
            <a:lstStyle/>
            <a:p>
              <a:endParaRPr lang="es-CL"/>
            </a:p>
          </p:txBody>
        </p:sp>
        <p:sp>
          <p:nvSpPr>
            <p:cNvPr id="7205" name="Line 41"/>
            <p:cNvSpPr>
              <a:spLocks noChangeShapeType="1"/>
            </p:cNvSpPr>
            <p:nvPr/>
          </p:nvSpPr>
          <p:spPr bwMode="auto">
            <a:xfrm>
              <a:off x="1387" y="2577"/>
              <a:ext cx="550" cy="1"/>
            </a:xfrm>
            <a:prstGeom prst="line">
              <a:avLst/>
            </a:prstGeom>
            <a:noFill/>
            <a:ln w="17526">
              <a:solidFill>
                <a:srgbClr val="000000"/>
              </a:solidFill>
              <a:round/>
              <a:headEnd/>
              <a:tailEnd type="stealth" w="med" len="med"/>
            </a:ln>
          </p:spPr>
          <p:txBody>
            <a:bodyPr/>
            <a:lstStyle/>
            <a:p>
              <a:endParaRPr lang="es-CL"/>
            </a:p>
          </p:txBody>
        </p:sp>
        <p:sp>
          <p:nvSpPr>
            <p:cNvPr id="7206" name="Freeform 42"/>
            <p:cNvSpPr>
              <a:spLocks/>
            </p:cNvSpPr>
            <p:nvPr/>
          </p:nvSpPr>
          <p:spPr bwMode="auto">
            <a:xfrm>
              <a:off x="3492" y="2113"/>
              <a:ext cx="2052" cy="1460"/>
            </a:xfrm>
            <a:custGeom>
              <a:avLst/>
              <a:gdLst>
                <a:gd name="T0" fmla="*/ 0 w 2052"/>
                <a:gd name="T1" fmla="*/ 0 h 1460"/>
                <a:gd name="T2" fmla="*/ 0 w 2052"/>
                <a:gd name="T3" fmla="*/ 1460 h 1460"/>
                <a:gd name="T4" fmla="*/ 2052 w 2052"/>
                <a:gd name="T5" fmla="*/ 1460 h 1460"/>
                <a:gd name="T6" fmla="*/ 0 60000 65536"/>
                <a:gd name="T7" fmla="*/ 0 60000 65536"/>
                <a:gd name="T8" fmla="*/ 0 60000 65536"/>
                <a:gd name="T9" fmla="*/ 0 w 2052"/>
                <a:gd name="T10" fmla="*/ 0 h 1460"/>
                <a:gd name="T11" fmla="*/ 2052 w 2052"/>
                <a:gd name="T12" fmla="*/ 1460 h 1460"/>
              </a:gdLst>
              <a:ahLst/>
              <a:cxnLst>
                <a:cxn ang="T6">
                  <a:pos x="T0" y="T1"/>
                </a:cxn>
                <a:cxn ang="T7">
                  <a:pos x="T2" y="T3"/>
                </a:cxn>
                <a:cxn ang="T8">
                  <a:pos x="T4" y="T5"/>
                </a:cxn>
              </a:cxnLst>
              <a:rect l="T9" t="T10" r="T11" b="T12"/>
              <a:pathLst>
                <a:path w="2052" h="1460">
                  <a:moveTo>
                    <a:pt x="0" y="0"/>
                  </a:moveTo>
                  <a:lnTo>
                    <a:pt x="0" y="1460"/>
                  </a:lnTo>
                  <a:lnTo>
                    <a:pt x="2052" y="1460"/>
                  </a:lnTo>
                </a:path>
              </a:pathLst>
            </a:custGeom>
            <a:noFill/>
            <a:ln w="14288">
              <a:solidFill>
                <a:srgbClr val="000000"/>
              </a:solidFill>
              <a:round/>
              <a:headEnd/>
              <a:tailEnd/>
            </a:ln>
          </p:spPr>
          <p:txBody>
            <a:bodyPr/>
            <a:lstStyle/>
            <a:p>
              <a:endParaRPr lang="es-CL"/>
            </a:p>
          </p:txBody>
        </p:sp>
        <p:grpSp>
          <p:nvGrpSpPr>
            <p:cNvPr id="4" name="Group 43"/>
            <p:cNvGrpSpPr>
              <a:grpSpLocks/>
            </p:cNvGrpSpPr>
            <p:nvPr/>
          </p:nvGrpSpPr>
          <p:grpSpPr bwMode="auto">
            <a:xfrm>
              <a:off x="2007" y="2210"/>
              <a:ext cx="213" cy="1372"/>
              <a:chOff x="2046" y="1603"/>
              <a:chExt cx="213" cy="1372"/>
            </a:xfrm>
          </p:grpSpPr>
          <p:sp>
            <p:nvSpPr>
              <p:cNvPr id="7282" name="Line 44"/>
              <p:cNvSpPr>
                <a:spLocks noChangeShapeType="1"/>
              </p:cNvSpPr>
              <p:nvPr/>
            </p:nvSpPr>
            <p:spPr bwMode="auto">
              <a:xfrm flipV="1">
                <a:off x="2046" y="1603"/>
                <a:ext cx="1" cy="1372"/>
              </a:xfrm>
              <a:prstGeom prst="line">
                <a:avLst/>
              </a:prstGeom>
              <a:noFill/>
              <a:ln w="41275">
                <a:solidFill>
                  <a:srgbClr val="003F95"/>
                </a:solidFill>
                <a:round/>
                <a:headEnd/>
                <a:tailEnd/>
              </a:ln>
            </p:spPr>
            <p:txBody>
              <a:bodyPr/>
              <a:lstStyle/>
              <a:p>
                <a:endParaRPr lang="es-CL"/>
              </a:p>
            </p:txBody>
          </p:sp>
          <p:sp>
            <p:nvSpPr>
              <p:cNvPr id="7283" name="Rectangle 45"/>
              <p:cNvSpPr>
                <a:spLocks noChangeArrowheads="1"/>
              </p:cNvSpPr>
              <p:nvPr/>
            </p:nvSpPr>
            <p:spPr bwMode="auto">
              <a:xfrm>
                <a:off x="2079" y="1617"/>
                <a:ext cx="180"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MS</a:t>
                </a:r>
                <a:r>
                  <a:rPr lang="en-US" sz="1200" baseline="-25000">
                    <a:solidFill>
                      <a:srgbClr val="000000"/>
                    </a:solidFill>
                  </a:rPr>
                  <a:t>2</a:t>
                </a:r>
                <a:endParaRPr lang="en-US" sz="2400">
                  <a:latin typeface="Times New Roman" pitchFamily="18" charset="0"/>
                </a:endParaRPr>
              </a:p>
            </p:txBody>
          </p:sp>
        </p:grpSp>
        <p:grpSp>
          <p:nvGrpSpPr>
            <p:cNvPr id="5" name="Group 46"/>
            <p:cNvGrpSpPr>
              <a:grpSpLocks/>
            </p:cNvGrpSpPr>
            <p:nvPr/>
          </p:nvGrpSpPr>
          <p:grpSpPr bwMode="auto">
            <a:xfrm>
              <a:off x="1405" y="2224"/>
              <a:ext cx="330" cy="347"/>
              <a:chOff x="1444" y="1617"/>
              <a:chExt cx="330" cy="347"/>
            </a:xfrm>
          </p:grpSpPr>
          <p:sp>
            <p:nvSpPr>
              <p:cNvPr id="7278" name="Rectangle 47"/>
              <p:cNvSpPr>
                <a:spLocks noChangeArrowheads="1"/>
              </p:cNvSpPr>
              <p:nvPr/>
            </p:nvSpPr>
            <p:spPr bwMode="auto">
              <a:xfrm>
                <a:off x="1444" y="1617"/>
                <a:ext cx="287"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Money</a:t>
                </a:r>
                <a:endParaRPr lang="en-US" sz="2400">
                  <a:latin typeface="Times New Roman" pitchFamily="18" charset="0"/>
                </a:endParaRPr>
              </a:p>
            </p:txBody>
          </p:sp>
          <p:sp>
            <p:nvSpPr>
              <p:cNvPr id="7279" name="Rectangle 48"/>
              <p:cNvSpPr>
                <a:spLocks noChangeArrowheads="1"/>
              </p:cNvSpPr>
              <p:nvPr/>
            </p:nvSpPr>
            <p:spPr bwMode="auto">
              <a:xfrm>
                <a:off x="1444" y="1733"/>
                <a:ext cx="330"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supply, </a:t>
                </a:r>
                <a:endParaRPr lang="en-US" sz="2400">
                  <a:latin typeface="Times New Roman" pitchFamily="18" charset="0"/>
                </a:endParaRPr>
              </a:p>
            </p:txBody>
          </p:sp>
          <p:sp>
            <p:nvSpPr>
              <p:cNvPr id="7280" name="Rectangle 49"/>
              <p:cNvSpPr>
                <a:spLocks noChangeArrowheads="1"/>
              </p:cNvSpPr>
              <p:nvPr/>
            </p:nvSpPr>
            <p:spPr bwMode="auto">
              <a:xfrm>
                <a:off x="1444" y="1849"/>
                <a:ext cx="144"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MS</a:t>
                </a:r>
                <a:endParaRPr lang="en-US" sz="2400">
                  <a:latin typeface="Times New Roman" pitchFamily="18" charset="0"/>
                </a:endParaRPr>
              </a:p>
            </p:txBody>
          </p:sp>
          <p:sp>
            <p:nvSpPr>
              <p:cNvPr id="7281" name="Freeform 50"/>
              <p:cNvSpPr>
                <a:spLocks/>
              </p:cNvSpPr>
              <p:nvPr/>
            </p:nvSpPr>
            <p:spPr bwMode="auto">
              <a:xfrm>
                <a:off x="1589" y="1907"/>
                <a:ext cx="17" cy="43"/>
              </a:xfrm>
              <a:custGeom>
                <a:avLst/>
                <a:gdLst>
                  <a:gd name="T0" fmla="*/ 17 w 17"/>
                  <a:gd name="T1" fmla="*/ 0 h 43"/>
                  <a:gd name="T2" fmla="*/ 14 w 17"/>
                  <a:gd name="T3" fmla="*/ 0 h 43"/>
                  <a:gd name="T4" fmla="*/ 9 w 17"/>
                  <a:gd name="T5" fmla="*/ 6 h 43"/>
                  <a:gd name="T6" fmla="*/ 0 w 17"/>
                  <a:gd name="T7" fmla="*/ 12 h 43"/>
                  <a:gd name="T8" fmla="*/ 0 w 17"/>
                  <a:gd name="T9" fmla="*/ 17 h 43"/>
                  <a:gd name="T10" fmla="*/ 6 w 17"/>
                  <a:gd name="T11" fmla="*/ 14 h 43"/>
                  <a:gd name="T12" fmla="*/ 11 w 17"/>
                  <a:gd name="T13" fmla="*/ 9 h 43"/>
                  <a:gd name="T14" fmla="*/ 11 w 17"/>
                  <a:gd name="T15" fmla="*/ 43 h 43"/>
                  <a:gd name="T16" fmla="*/ 17 w 17"/>
                  <a:gd name="T17" fmla="*/ 43 h 43"/>
                  <a:gd name="T18" fmla="*/ 17 w 17"/>
                  <a:gd name="T19" fmla="*/ 3 h 43"/>
                  <a:gd name="T20" fmla="*/ 17 w 17"/>
                  <a:gd name="T21" fmla="*/ 0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43"/>
                  <a:gd name="T35" fmla="*/ 17 w 17"/>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43">
                    <a:moveTo>
                      <a:pt x="17" y="0"/>
                    </a:moveTo>
                    <a:lnTo>
                      <a:pt x="14" y="0"/>
                    </a:lnTo>
                    <a:lnTo>
                      <a:pt x="9" y="6"/>
                    </a:lnTo>
                    <a:lnTo>
                      <a:pt x="0" y="12"/>
                    </a:lnTo>
                    <a:lnTo>
                      <a:pt x="0" y="17"/>
                    </a:lnTo>
                    <a:lnTo>
                      <a:pt x="6" y="14"/>
                    </a:lnTo>
                    <a:lnTo>
                      <a:pt x="11" y="9"/>
                    </a:lnTo>
                    <a:lnTo>
                      <a:pt x="11" y="43"/>
                    </a:lnTo>
                    <a:lnTo>
                      <a:pt x="17" y="43"/>
                    </a:lnTo>
                    <a:lnTo>
                      <a:pt x="17" y="3"/>
                    </a:lnTo>
                    <a:lnTo>
                      <a:pt x="17" y="0"/>
                    </a:lnTo>
                    <a:close/>
                  </a:path>
                </a:pathLst>
              </a:custGeom>
              <a:solidFill>
                <a:srgbClr val="000000"/>
              </a:solidFill>
              <a:ln w="9525">
                <a:noFill/>
                <a:round/>
                <a:headEnd/>
                <a:tailEnd/>
              </a:ln>
            </p:spPr>
            <p:txBody>
              <a:bodyPr/>
              <a:lstStyle/>
              <a:p>
                <a:endParaRPr lang="es-CL"/>
              </a:p>
            </p:txBody>
          </p:sp>
        </p:grpSp>
        <p:sp>
          <p:nvSpPr>
            <p:cNvPr id="7209" name="Rectangle 51"/>
            <p:cNvSpPr>
              <a:spLocks noChangeArrowheads="1"/>
            </p:cNvSpPr>
            <p:nvPr/>
          </p:nvSpPr>
          <p:spPr bwMode="auto">
            <a:xfrm>
              <a:off x="5026" y="3329"/>
              <a:ext cx="441"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Aggregate</a:t>
              </a:r>
              <a:endParaRPr lang="en-US" sz="2400">
                <a:latin typeface="Times New Roman" pitchFamily="18" charset="0"/>
              </a:endParaRPr>
            </a:p>
          </p:txBody>
        </p:sp>
        <p:sp>
          <p:nvSpPr>
            <p:cNvPr id="7210" name="Rectangle 52"/>
            <p:cNvSpPr>
              <a:spLocks noChangeArrowheads="1"/>
            </p:cNvSpPr>
            <p:nvPr/>
          </p:nvSpPr>
          <p:spPr bwMode="auto">
            <a:xfrm>
              <a:off x="4965" y="3445"/>
              <a:ext cx="399"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demand, </a:t>
              </a:r>
              <a:endParaRPr lang="en-US" sz="2400">
                <a:latin typeface="Times New Roman" pitchFamily="18" charset="0"/>
              </a:endParaRPr>
            </a:p>
          </p:txBody>
        </p:sp>
        <p:sp>
          <p:nvSpPr>
            <p:cNvPr id="7211" name="Rectangle 53"/>
            <p:cNvSpPr>
              <a:spLocks noChangeArrowheads="1"/>
            </p:cNvSpPr>
            <p:nvPr/>
          </p:nvSpPr>
          <p:spPr bwMode="auto">
            <a:xfrm>
              <a:off x="5351" y="3445"/>
              <a:ext cx="64"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A</a:t>
              </a:r>
              <a:endParaRPr lang="en-US" sz="2400">
                <a:latin typeface="Times New Roman" pitchFamily="18" charset="0"/>
              </a:endParaRPr>
            </a:p>
          </p:txBody>
        </p:sp>
        <p:sp>
          <p:nvSpPr>
            <p:cNvPr id="7212" name="Rectangle 54"/>
            <p:cNvSpPr>
              <a:spLocks noChangeArrowheads="1"/>
            </p:cNvSpPr>
            <p:nvPr/>
          </p:nvSpPr>
          <p:spPr bwMode="auto">
            <a:xfrm>
              <a:off x="5412" y="3445"/>
              <a:ext cx="69"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D</a:t>
              </a:r>
              <a:endParaRPr lang="en-US" sz="2400">
                <a:latin typeface="Times New Roman" pitchFamily="18" charset="0"/>
              </a:endParaRPr>
            </a:p>
          </p:txBody>
        </p:sp>
        <p:sp>
          <p:nvSpPr>
            <p:cNvPr id="7213" name="Freeform 55"/>
            <p:cNvSpPr>
              <a:spLocks/>
            </p:cNvSpPr>
            <p:nvPr/>
          </p:nvSpPr>
          <p:spPr bwMode="auto">
            <a:xfrm>
              <a:off x="5484" y="3503"/>
              <a:ext cx="17" cy="43"/>
            </a:xfrm>
            <a:custGeom>
              <a:avLst/>
              <a:gdLst>
                <a:gd name="T0" fmla="*/ 17 w 17"/>
                <a:gd name="T1" fmla="*/ 0 h 43"/>
                <a:gd name="T2" fmla="*/ 12 w 17"/>
                <a:gd name="T3" fmla="*/ 0 h 43"/>
                <a:gd name="T4" fmla="*/ 9 w 17"/>
                <a:gd name="T5" fmla="*/ 6 h 43"/>
                <a:gd name="T6" fmla="*/ 0 w 17"/>
                <a:gd name="T7" fmla="*/ 11 h 43"/>
                <a:gd name="T8" fmla="*/ 0 w 17"/>
                <a:gd name="T9" fmla="*/ 17 h 43"/>
                <a:gd name="T10" fmla="*/ 6 w 17"/>
                <a:gd name="T11" fmla="*/ 14 h 43"/>
                <a:gd name="T12" fmla="*/ 12 w 17"/>
                <a:gd name="T13" fmla="*/ 11 h 43"/>
                <a:gd name="T14" fmla="*/ 12 w 17"/>
                <a:gd name="T15" fmla="*/ 43 h 43"/>
                <a:gd name="T16" fmla="*/ 17 w 17"/>
                <a:gd name="T17" fmla="*/ 43 h 43"/>
                <a:gd name="T18" fmla="*/ 17 w 17"/>
                <a:gd name="T19" fmla="*/ 3 h 43"/>
                <a:gd name="T20" fmla="*/ 17 w 17"/>
                <a:gd name="T21" fmla="*/ 0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43"/>
                <a:gd name="T35" fmla="*/ 17 w 17"/>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43">
                  <a:moveTo>
                    <a:pt x="17" y="0"/>
                  </a:moveTo>
                  <a:lnTo>
                    <a:pt x="12" y="0"/>
                  </a:lnTo>
                  <a:lnTo>
                    <a:pt x="9" y="6"/>
                  </a:lnTo>
                  <a:lnTo>
                    <a:pt x="0" y="11"/>
                  </a:lnTo>
                  <a:lnTo>
                    <a:pt x="0" y="17"/>
                  </a:lnTo>
                  <a:lnTo>
                    <a:pt x="6" y="14"/>
                  </a:lnTo>
                  <a:lnTo>
                    <a:pt x="12" y="11"/>
                  </a:lnTo>
                  <a:lnTo>
                    <a:pt x="12" y="43"/>
                  </a:lnTo>
                  <a:lnTo>
                    <a:pt x="17" y="43"/>
                  </a:lnTo>
                  <a:lnTo>
                    <a:pt x="17" y="3"/>
                  </a:lnTo>
                  <a:lnTo>
                    <a:pt x="17" y="0"/>
                  </a:lnTo>
                  <a:close/>
                </a:path>
              </a:pathLst>
            </a:custGeom>
            <a:solidFill>
              <a:srgbClr val="000000"/>
            </a:solidFill>
            <a:ln w="9525">
              <a:noFill/>
              <a:round/>
              <a:headEnd/>
              <a:tailEnd/>
            </a:ln>
          </p:spPr>
          <p:txBody>
            <a:bodyPr/>
            <a:lstStyle/>
            <a:p>
              <a:endParaRPr lang="es-CL"/>
            </a:p>
          </p:txBody>
        </p:sp>
        <p:sp>
          <p:nvSpPr>
            <p:cNvPr id="7214" name="Rectangle 56"/>
            <p:cNvSpPr>
              <a:spLocks noChangeArrowheads="1"/>
            </p:cNvSpPr>
            <p:nvPr/>
          </p:nvSpPr>
          <p:spPr bwMode="auto">
            <a:xfrm>
              <a:off x="4226" y="3625"/>
              <a:ext cx="64"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Y</a:t>
              </a:r>
              <a:endParaRPr lang="en-US" sz="2400">
                <a:latin typeface="Times New Roman" pitchFamily="18" charset="0"/>
              </a:endParaRPr>
            </a:p>
          </p:txBody>
        </p:sp>
        <p:sp>
          <p:nvSpPr>
            <p:cNvPr id="7215" name="Freeform 57"/>
            <p:cNvSpPr>
              <a:spLocks/>
            </p:cNvSpPr>
            <p:nvPr/>
          </p:nvSpPr>
          <p:spPr bwMode="auto">
            <a:xfrm>
              <a:off x="4281" y="3683"/>
              <a:ext cx="32" cy="40"/>
            </a:xfrm>
            <a:custGeom>
              <a:avLst/>
              <a:gdLst>
                <a:gd name="T0" fmla="*/ 9 w 32"/>
                <a:gd name="T1" fmla="*/ 37 h 40"/>
                <a:gd name="T2" fmla="*/ 11 w 32"/>
                <a:gd name="T3" fmla="*/ 34 h 40"/>
                <a:gd name="T4" fmla="*/ 17 w 32"/>
                <a:gd name="T5" fmla="*/ 29 h 40"/>
                <a:gd name="T6" fmla="*/ 26 w 32"/>
                <a:gd name="T7" fmla="*/ 20 h 40"/>
                <a:gd name="T8" fmla="*/ 32 w 32"/>
                <a:gd name="T9" fmla="*/ 14 h 40"/>
                <a:gd name="T10" fmla="*/ 32 w 32"/>
                <a:gd name="T11" fmla="*/ 11 h 40"/>
                <a:gd name="T12" fmla="*/ 32 w 32"/>
                <a:gd name="T13" fmla="*/ 5 h 40"/>
                <a:gd name="T14" fmla="*/ 29 w 32"/>
                <a:gd name="T15" fmla="*/ 3 h 40"/>
                <a:gd name="T16" fmla="*/ 23 w 32"/>
                <a:gd name="T17" fmla="*/ 0 h 40"/>
                <a:gd name="T18" fmla="*/ 17 w 32"/>
                <a:gd name="T19" fmla="*/ 0 h 40"/>
                <a:gd name="T20" fmla="*/ 11 w 32"/>
                <a:gd name="T21" fmla="*/ 0 h 40"/>
                <a:gd name="T22" fmla="*/ 6 w 32"/>
                <a:gd name="T23" fmla="*/ 3 h 40"/>
                <a:gd name="T24" fmla="*/ 3 w 32"/>
                <a:gd name="T25" fmla="*/ 5 h 40"/>
                <a:gd name="T26" fmla="*/ 3 w 32"/>
                <a:gd name="T27" fmla="*/ 11 h 40"/>
                <a:gd name="T28" fmla="*/ 9 w 32"/>
                <a:gd name="T29" fmla="*/ 11 h 40"/>
                <a:gd name="T30" fmla="*/ 11 w 32"/>
                <a:gd name="T31" fmla="*/ 5 h 40"/>
                <a:gd name="T32" fmla="*/ 17 w 32"/>
                <a:gd name="T33" fmla="*/ 3 h 40"/>
                <a:gd name="T34" fmla="*/ 23 w 32"/>
                <a:gd name="T35" fmla="*/ 5 h 40"/>
                <a:gd name="T36" fmla="*/ 26 w 32"/>
                <a:gd name="T37" fmla="*/ 11 h 40"/>
                <a:gd name="T38" fmla="*/ 23 w 32"/>
                <a:gd name="T39" fmla="*/ 17 h 40"/>
                <a:gd name="T40" fmla="*/ 11 w 32"/>
                <a:gd name="T41" fmla="*/ 26 h 40"/>
                <a:gd name="T42" fmla="*/ 6 w 32"/>
                <a:gd name="T43" fmla="*/ 32 h 40"/>
                <a:gd name="T44" fmla="*/ 0 w 32"/>
                <a:gd name="T45" fmla="*/ 37 h 40"/>
                <a:gd name="T46" fmla="*/ 0 w 32"/>
                <a:gd name="T47" fmla="*/ 40 h 40"/>
                <a:gd name="T48" fmla="*/ 32 w 32"/>
                <a:gd name="T49" fmla="*/ 40 h 40"/>
                <a:gd name="T50" fmla="*/ 32 w 32"/>
                <a:gd name="T51" fmla="*/ 37 h 40"/>
                <a:gd name="T52" fmla="*/ 11 w 32"/>
                <a:gd name="T53" fmla="*/ 37 h 40"/>
                <a:gd name="T54" fmla="*/ 9 w 32"/>
                <a:gd name="T55" fmla="*/ 37 h 4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2"/>
                <a:gd name="T85" fmla="*/ 0 h 40"/>
                <a:gd name="T86" fmla="*/ 32 w 32"/>
                <a:gd name="T87" fmla="*/ 40 h 4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2" h="40">
                  <a:moveTo>
                    <a:pt x="9" y="37"/>
                  </a:moveTo>
                  <a:lnTo>
                    <a:pt x="11" y="34"/>
                  </a:lnTo>
                  <a:lnTo>
                    <a:pt x="17" y="29"/>
                  </a:lnTo>
                  <a:lnTo>
                    <a:pt x="26" y="20"/>
                  </a:lnTo>
                  <a:lnTo>
                    <a:pt x="32" y="14"/>
                  </a:lnTo>
                  <a:lnTo>
                    <a:pt x="32" y="11"/>
                  </a:lnTo>
                  <a:lnTo>
                    <a:pt x="32" y="5"/>
                  </a:lnTo>
                  <a:lnTo>
                    <a:pt x="29" y="3"/>
                  </a:lnTo>
                  <a:lnTo>
                    <a:pt x="23" y="0"/>
                  </a:lnTo>
                  <a:lnTo>
                    <a:pt x="17" y="0"/>
                  </a:lnTo>
                  <a:lnTo>
                    <a:pt x="11" y="0"/>
                  </a:lnTo>
                  <a:lnTo>
                    <a:pt x="6" y="3"/>
                  </a:lnTo>
                  <a:lnTo>
                    <a:pt x="3" y="5"/>
                  </a:lnTo>
                  <a:lnTo>
                    <a:pt x="3" y="11"/>
                  </a:lnTo>
                  <a:lnTo>
                    <a:pt x="9" y="11"/>
                  </a:lnTo>
                  <a:lnTo>
                    <a:pt x="11" y="5"/>
                  </a:lnTo>
                  <a:lnTo>
                    <a:pt x="17" y="3"/>
                  </a:lnTo>
                  <a:lnTo>
                    <a:pt x="23" y="5"/>
                  </a:lnTo>
                  <a:lnTo>
                    <a:pt x="26" y="11"/>
                  </a:lnTo>
                  <a:lnTo>
                    <a:pt x="23" y="17"/>
                  </a:lnTo>
                  <a:lnTo>
                    <a:pt x="11" y="26"/>
                  </a:lnTo>
                  <a:lnTo>
                    <a:pt x="6" y="32"/>
                  </a:lnTo>
                  <a:lnTo>
                    <a:pt x="0" y="37"/>
                  </a:lnTo>
                  <a:lnTo>
                    <a:pt x="0" y="40"/>
                  </a:lnTo>
                  <a:lnTo>
                    <a:pt x="32" y="40"/>
                  </a:lnTo>
                  <a:lnTo>
                    <a:pt x="32" y="37"/>
                  </a:lnTo>
                  <a:lnTo>
                    <a:pt x="11" y="37"/>
                  </a:lnTo>
                  <a:lnTo>
                    <a:pt x="9" y="37"/>
                  </a:lnTo>
                  <a:close/>
                </a:path>
              </a:pathLst>
            </a:custGeom>
            <a:solidFill>
              <a:srgbClr val="000000"/>
            </a:solidFill>
            <a:ln w="9525">
              <a:noFill/>
              <a:round/>
              <a:headEnd/>
              <a:tailEnd/>
            </a:ln>
          </p:spPr>
          <p:txBody>
            <a:bodyPr/>
            <a:lstStyle/>
            <a:p>
              <a:endParaRPr lang="es-CL"/>
            </a:p>
          </p:txBody>
        </p:sp>
        <p:grpSp>
          <p:nvGrpSpPr>
            <p:cNvPr id="6" name="Group 58"/>
            <p:cNvGrpSpPr>
              <a:grpSpLocks/>
            </p:cNvGrpSpPr>
            <p:nvPr/>
          </p:nvGrpSpPr>
          <p:grpSpPr bwMode="auto">
            <a:xfrm>
              <a:off x="3371" y="2726"/>
              <a:ext cx="634" cy="1014"/>
              <a:chOff x="3410" y="2119"/>
              <a:chExt cx="634" cy="1014"/>
            </a:xfrm>
          </p:grpSpPr>
          <p:sp>
            <p:nvSpPr>
              <p:cNvPr id="7270" name="Rectangle 59"/>
              <p:cNvSpPr>
                <a:spLocks noChangeArrowheads="1"/>
              </p:cNvSpPr>
              <p:nvPr/>
            </p:nvSpPr>
            <p:spPr bwMode="auto">
              <a:xfrm>
                <a:off x="3873" y="3018"/>
                <a:ext cx="64"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Y</a:t>
                </a:r>
                <a:endParaRPr lang="en-US" sz="2400">
                  <a:latin typeface="Times New Roman" pitchFamily="18" charset="0"/>
                </a:endParaRPr>
              </a:p>
            </p:txBody>
          </p:sp>
          <p:sp>
            <p:nvSpPr>
              <p:cNvPr id="7271" name="Freeform 60"/>
              <p:cNvSpPr>
                <a:spLocks/>
              </p:cNvSpPr>
              <p:nvPr/>
            </p:nvSpPr>
            <p:spPr bwMode="auto">
              <a:xfrm>
                <a:off x="3934" y="3076"/>
                <a:ext cx="18" cy="40"/>
              </a:xfrm>
              <a:custGeom>
                <a:avLst/>
                <a:gdLst>
                  <a:gd name="T0" fmla="*/ 18 w 18"/>
                  <a:gd name="T1" fmla="*/ 0 h 40"/>
                  <a:gd name="T2" fmla="*/ 15 w 18"/>
                  <a:gd name="T3" fmla="*/ 0 h 40"/>
                  <a:gd name="T4" fmla="*/ 9 w 18"/>
                  <a:gd name="T5" fmla="*/ 5 h 40"/>
                  <a:gd name="T6" fmla="*/ 0 w 18"/>
                  <a:gd name="T7" fmla="*/ 8 h 40"/>
                  <a:gd name="T8" fmla="*/ 0 w 18"/>
                  <a:gd name="T9" fmla="*/ 14 h 40"/>
                  <a:gd name="T10" fmla="*/ 6 w 18"/>
                  <a:gd name="T11" fmla="*/ 11 h 40"/>
                  <a:gd name="T12" fmla="*/ 12 w 18"/>
                  <a:gd name="T13" fmla="*/ 8 h 40"/>
                  <a:gd name="T14" fmla="*/ 12 w 18"/>
                  <a:gd name="T15" fmla="*/ 40 h 40"/>
                  <a:gd name="T16" fmla="*/ 18 w 18"/>
                  <a:gd name="T17" fmla="*/ 40 h 40"/>
                  <a:gd name="T18" fmla="*/ 18 w 18"/>
                  <a:gd name="T19" fmla="*/ 3 h 40"/>
                  <a:gd name="T20" fmla="*/ 18 w 18"/>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40"/>
                  <a:gd name="T35" fmla="*/ 18 w 18"/>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40">
                    <a:moveTo>
                      <a:pt x="18" y="0"/>
                    </a:moveTo>
                    <a:lnTo>
                      <a:pt x="15" y="0"/>
                    </a:lnTo>
                    <a:lnTo>
                      <a:pt x="9" y="5"/>
                    </a:lnTo>
                    <a:lnTo>
                      <a:pt x="0" y="8"/>
                    </a:lnTo>
                    <a:lnTo>
                      <a:pt x="0" y="14"/>
                    </a:lnTo>
                    <a:lnTo>
                      <a:pt x="6" y="11"/>
                    </a:lnTo>
                    <a:lnTo>
                      <a:pt x="12" y="8"/>
                    </a:lnTo>
                    <a:lnTo>
                      <a:pt x="12" y="40"/>
                    </a:lnTo>
                    <a:lnTo>
                      <a:pt x="18" y="40"/>
                    </a:lnTo>
                    <a:lnTo>
                      <a:pt x="18" y="3"/>
                    </a:lnTo>
                    <a:lnTo>
                      <a:pt x="18" y="0"/>
                    </a:lnTo>
                    <a:close/>
                  </a:path>
                </a:pathLst>
              </a:custGeom>
              <a:solidFill>
                <a:srgbClr val="000000"/>
              </a:solidFill>
              <a:ln w="9525">
                <a:noFill/>
                <a:round/>
                <a:headEnd/>
                <a:tailEnd/>
              </a:ln>
            </p:spPr>
            <p:txBody>
              <a:bodyPr/>
              <a:lstStyle/>
              <a:p>
                <a:endParaRPr lang="es-CL"/>
              </a:p>
            </p:txBody>
          </p:sp>
          <p:grpSp>
            <p:nvGrpSpPr>
              <p:cNvPr id="7" name="Group 61"/>
              <p:cNvGrpSpPr>
                <a:grpSpLocks/>
              </p:cNvGrpSpPr>
              <p:nvPr/>
            </p:nvGrpSpPr>
            <p:grpSpPr bwMode="auto">
              <a:xfrm>
                <a:off x="3410" y="2119"/>
                <a:ext cx="634" cy="847"/>
                <a:chOff x="3410" y="2119"/>
                <a:chExt cx="634" cy="847"/>
              </a:xfrm>
            </p:grpSpPr>
            <p:sp>
              <p:nvSpPr>
                <p:cNvPr id="7273" name="Freeform 62"/>
                <p:cNvSpPr>
                  <a:spLocks/>
                </p:cNvSpPr>
                <p:nvPr/>
              </p:nvSpPr>
              <p:spPr bwMode="auto">
                <a:xfrm>
                  <a:off x="3531" y="2171"/>
                  <a:ext cx="489" cy="795"/>
                </a:xfrm>
                <a:custGeom>
                  <a:avLst/>
                  <a:gdLst>
                    <a:gd name="T0" fmla="*/ 0 w 489"/>
                    <a:gd name="T1" fmla="*/ 0 h 795"/>
                    <a:gd name="T2" fmla="*/ 489 w 489"/>
                    <a:gd name="T3" fmla="*/ 0 h 795"/>
                    <a:gd name="T4" fmla="*/ 489 w 489"/>
                    <a:gd name="T5" fmla="*/ 795 h 795"/>
                    <a:gd name="T6" fmla="*/ 0 60000 65536"/>
                    <a:gd name="T7" fmla="*/ 0 60000 65536"/>
                    <a:gd name="T8" fmla="*/ 0 60000 65536"/>
                    <a:gd name="T9" fmla="*/ 0 w 489"/>
                    <a:gd name="T10" fmla="*/ 0 h 795"/>
                    <a:gd name="T11" fmla="*/ 489 w 489"/>
                    <a:gd name="T12" fmla="*/ 795 h 795"/>
                  </a:gdLst>
                  <a:ahLst/>
                  <a:cxnLst>
                    <a:cxn ang="T6">
                      <a:pos x="T0" y="T1"/>
                    </a:cxn>
                    <a:cxn ang="T7">
                      <a:pos x="T2" y="T3"/>
                    </a:cxn>
                    <a:cxn ang="T8">
                      <a:pos x="T4" y="T5"/>
                    </a:cxn>
                  </a:cxnLst>
                  <a:rect l="T9" t="T10" r="T11" b="T12"/>
                  <a:pathLst>
                    <a:path w="489" h="795">
                      <a:moveTo>
                        <a:pt x="0" y="0"/>
                      </a:moveTo>
                      <a:lnTo>
                        <a:pt x="489" y="0"/>
                      </a:lnTo>
                      <a:lnTo>
                        <a:pt x="489" y="795"/>
                      </a:lnTo>
                    </a:path>
                  </a:pathLst>
                </a:custGeom>
                <a:noFill/>
                <a:ln w="14288">
                  <a:solidFill>
                    <a:schemeClr val="tx1"/>
                  </a:solidFill>
                  <a:prstDash val="sysDot"/>
                  <a:round/>
                  <a:headEnd/>
                  <a:tailEnd/>
                </a:ln>
              </p:spPr>
              <p:txBody>
                <a:bodyPr/>
                <a:lstStyle/>
                <a:p>
                  <a:endParaRPr lang="es-CL"/>
                </a:p>
              </p:txBody>
            </p:sp>
            <p:sp>
              <p:nvSpPr>
                <p:cNvPr id="7274" name="Oval 63"/>
                <p:cNvSpPr>
                  <a:spLocks noChangeArrowheads="1"/>
                </p:cNvSpPr>
                <p:nvPr/>
              </p:nvSpPr>
              <p:spPr bwMode="auto">
                <a:xfrm>
                  <a:off x="3986" y="2141"/>
                  <a:ext cx="58" cy="58"/>
                </a:xfrm>
                <a:prstGeom prst="ellipse">
                  <a:avLst/>
                </a:prstGeom>
                <a:solidFill>
                  <a:srgbClr val="000000"/>
                </a:solidFill>
                <a:ln w="9525">
                  <a:noFill/>
                  <a:round/>
                  <a:headEnd/>
                  <a:tailEnd/>
                </a:ln>
              </p:spPr>
              <p:txBody>
                <a:bodyPr/>
                <a:lstStyle/>
                <a:p>
                  <a:endParaRPr lang="es-CL"/>
                </a:p>
              </p:txBody>
            </p:sp>
            <p:grpSp>
              <p:nvGrpSpPr>
                <p:cNvPr id="8" name="Group 64"/>
                <p:cNvGrpSpPr>
                  <a:grpSpLocks/>
                </p:cNvGrpSpPr>
                <p:nvPr/>
              </p:nvGrpSpPr>
              <p:grpSpPr bwMode="auto">
                <a:xfrm>
                  <a:off x="3410" y="2119"/>
                  <a:ext cx="65" cy="115"/>
                  <a:chOff x="3410" y="2119"/>
                  <a:chExt cx="65" cy="115"/>
                </a:xfrm>
              </p:grpSpPr>
              <p:sp>
                <p:nvSpPr>
                  <p:cNvPr id="7276" name="Line 65"/>
                  <p:cNvSpPr>
                    <a:spLocks noChangeShapeType="1"/>
                  </p:cNvSpPr>
                  <p:nvPr/>
                </p:nvSpPr>
                <p:spPr bwMode="auto">
                  <a:xfrm>
                    <a:off x="3431" y="2126"/>
                    <a:ext cx="44" cy="1"/>
                  </a:xfrm>
                  <a:prstGeom prst="line">
                    <a:avLst/>
                  </a:prstGeom>
                  <a:noFill/>
                  <a:ln w="14288">
                    <a:solidFill>
                      <a:srgbClr val="000000"/>
                    </a:solidFill>
                    <a:round/>
                    <a:headEnd/>
                    <a:tailEnd/>
                  </a:ln>
                </p:spPr>
                <p:txBody>
                  <a:bodyPr/>
                  <a:lstStyle/>
                  <a:p>
                    <a:endParaRPr lang="es-CL"/>
                  </a:p>
                </p:txBody>
              </p:sp>
              <p:sp>
                <p:nvSpPr>
                  <p:cNvPr id="7277" name="Rectangle 66"/>
                  <p:cNvSpPr>
                    <a:spLocks noChangeArrowheads="1"/>
                  </p:cNvSpPr>
                  <p:nvPr/>
                </p:nvSpPr>
                <p:spPr bwMode="auto">
                  <a:xfrm>
                    <a:off x="3410" y="2119"/>
                    <a:ext cx="64"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P</a:t>
                    </a:r>
                    <a:endParaRPr lang="en-US" sz="2400">
                      <a:latin typeface="Times New Roman" pitchFamily="18" charset="0"/>
                    </a:endParaRPr>
                  </a:p>
                </p:txBody>
              </p:sp>
            </p:grpSp>
          </p:grpSp>
        </p:grpSp>
        <p:grpSp>
          <p:nvGrpSpPr>
            <p:cNvPr id="9" name="Group 67"/>
            <p:cNvGrpSpPr>
              <a:grpSpLocks/>
            </p:cNvGrpSpPr>
            <p:nvPr/>
          </p:nvGrpSpPr>
          <p:grpSpPr bwMode="auto">
            <a:xfrm>
              <a:off x="1020" y="2612"/>
              <a:ext cx="2054" cy="945"/>
              <a:chOff x="1059" y="2005"/>
              <a:chExt cx="2054" cy="945"/>
            </a:xfrm>
          </p:grpSpPr>
          <p:sp>
            <p:nvSpPr>
              <p:cNvPr id="7264" name="Line 68"/>
              <p:cNvSpPr>
                <a:spLocks noChangeShapeType="1"/>
              </p:cNvSpPr>
              <p:nvPr/>
            </p:nvSpPr>
            <p:spPr bwMode="auto">
              <a:xfrm>
                <a:off x="1059" y="2005"/>
                <a:ext cx="1345" cy="725"/>
              </a:xfrm>
              <a:prstGeom prst="line">
                <a:avLst/>
              </a:prstGeom>
              <a:noFill/>
              <a:ln w="41275">
                <a:solidFill>
                  <a:srgbClr val="FF0000"/>
                </a:solidFill>
                <a:round/>
                <a:headEnd/>
                <a:tailEnd/>
              </a:ln>
            </p:spPr>
            <p:txBody>
              <a:bodyPr/>
              <a:lstStyle/>
              <a:p>
                <a:endParaRPr lang="es-CL"/>
              </a:p>
            </p:txBody>
          </p:sp>
          <p:grpSp>
            <p:nvGrpSpPr>
              <p:cNvPr id="10" name="Group 69"/>
              <p:cNvGrpSpPr>
                <a:grpSpLocks/>
              </p:cNvGrpSpPr>
              <p:nvPr/>
            </p:nvGrpSpPr>
            <p:grpSpPr bwMode="auto">
              <a:xfrm>
                <a:off x="2427" y="2719"/>
                <a:ext cx="686" cy="231"/>
                <a:chOff x="2427" y="2719"/>
                <a:chExt cx="686" cy="231"/>
              </a:xfrm>
            </p:grpSpPr>
            <p:sp>
              <p:nvSpPr>
                <p:cNvPr id="7266" name="Line 70"/>
                <p:cNvSpPr>
                  <a:spLocks noChangeShapeType="1"/>
                </p:cNvSpPr>
                <p:nvPr/>
              </p:nvSpPr>
              <p:spPr bwMode="auto">
                <a:xfrm>
                  <a:off x="2998" y="2835"/>
                  <a:ext cx="35" cy="1"/>
                </a:xfrm>
                <a:prstGeom prst="line">
                  <a:avLst/>
                </a:prstGeom>
                <a:noFill/>
                <a:ln w="14288">
                  <a:solidFill>
                    <a:srgbClr val="000000"/>
                  </a:solidFill>
                  <a:round/>
                  <a:headEnd/>
                  <a:tailEnd/>
                </a:ln>
              </p:spPr>
              <p:txBody>
                <a:bodyPr/>
                <a:lstStyle/>
                <a:p>
                  <a:endParaRPr lang="es-CL"/>
                </a:p>
              </p:txBody>
            </p:sp>
            <p:sp>
              <p:nvSpPr>
                <p:cNvPr id="7267" name="Rectangle 71"/>
                <p:cNvSpPr>
                  <a:spLocks noChangeArrowheads="1"/>
                </p:cNvSpPr>
                <p:nvPr/>
              </p:nvSpPr>
              <p:spPr bwMode="auto">
                <a:xfrm>
                  <a:off x="2427" y="2719"/>
                  <a:ext cx="686"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Money demand </a:t>
                  </a:r>
                  <a:endParaRPr lang="en-US" sz="2400">
                    <a:latin typeface="Times New Roman" pitchFamily="18" charset="0"/>
                  </a:endParaRPr>
                </a:p>
              </p:txBody>
            </p:sp>
            <p:sp>
              <p:nvSpPr>
                <p:cNvPr id="7268" name="Rectangle 72"/>
                <p:cNvSpPr>
                  <a:spLocks noChangeArrowheads="1"/>
                </p:cNvSpPr>
                <p:nvPr/>
              </p:nvSpPr>
              <p:spPr bwMode="auto">
                <a:xfrm>
                  <a:off x="2427" y="2835"/>
                  <a:ext cx="564"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at price level </a:t>
                  </a:r>
                  <a:endParaRPr lang="en-US" sz="2400">
                    <a:latin typeface="Times New Roman" pitchFamily="18" charset="0"/>
                  </a:endParaRPr>
                </a:p>
              </p:txBody>
            </p:sp>
            <p:sp>
              <p:nvSpPr>
                <p:cNvPr id="7269" name="Rectangle 73"/>
                <p:cNvSpPr>
                  <a:spLocks noChangeArrowheads="1"/>
                </p:cNvSpPr>
                <p:nvPr/>
              </p:nvSpPr>
              <p:spPr bwMode="auto">
                <a:xfrm>
                  <a:off x="2972" y="2835"/>
                  <a:ext cx="64"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P</a:t>
                  </a:r>
                  <a:endParaRPr lang="en-US" sz="2400">
                    <a:latin typeface="Times New Roman" pitchFamily="18" charset="0"/>
                  </a:endParaRPr>
                </a:p>
              </p:txBody>
            </p:sp>
          </p:grpSp>
        </p:grpSp>
        <p:grpSp>
          <p:nvGrpSpPr>
            <p:cNvPr id="11" name="Group 74"/>
            <p:cNvGrpSpPr>
              <a:grpSpLocks/>
            </p:cNvGrpSpPr>
            <p:nvPr/>
          </p:nvGrpSpPr>
          <p:grpSpPr bwMode="auto">
            <a:xfrm>
              <a:off x="3614" y="2402"/>
              <a:ext cx="1627" cy="862"/>
              <a:chOff x="3653" y="1795"/>
              <a:chExt cx="1627" cy="862"/>
            </a:xfrm>
          </p:grpSpPr>
          <p:sp>
            <p:nvSpPr>
              <p:cNvPr id="7262" name="Line 75"/>
              <p:cNvSpPr>
                <a:spLocks noChangeShapeType="1"/>
              </p:cNvSpPr>
              <p:nvPr/>
            </p:nvSpPr>
            <p:spPr bwMode="auto">
              <a:xfrm>
                <a:off x="3653" y="1795"/>
                <a:ext cx="1458" cy="778"/>
              </a:xfrm>
              <a:prstGeom prst="line">
                <a:avLst/>
              </a:prstGeom>
              <a:noFill/>
              <a:ln w="41275">
                <a:solidFill>
                  <a:srgbClr val="FF0000"/>
                </a:solidFill>
                <a:round/>
                <a:headEnd/>
                <a:tailEnd/>
              </a:ln>
            </p:spPr>
            <p:txBody>
              <a:bodyPr/>
              <a:lstStyle/>
              <a:p>
                <a:endParaRPr lang="es-CL"/>
              </a:p>
            </p:txBody>
          </p:sp>
          <p:sp>
            <p:nvSpPr>
              <p:cNvPr id="7263" name="Rectangle 76"/>
              <p:cNvSpPr>
                <a:spLocks noChangeArrowheads="1"/>
              </p:cNvSpPr>
              <p:nvPr/>
            </p:nvSpPr>
            <p:spPr bwMode="auto">
              <a:xfrm>
                <a:off x="5111" y="2542"/>
                <a:ext cx="169" cy="115"/>
              </a:xfrm>
              <a:prstGeom prst="rect">
                <a:avLst/>
              </a:prstGeom>
              <a:noFill/>
              <a:ln w="9525">
                <a:noFill/>
                <a:miter lim="800000"/>
                <a:headEnd/>
                <a:tailEnd/>
              </a:ln>
            </p:spPr>
            <p:txBody>
              <a:bodyPr wrap="none" lIns="0" tIns="0" rIns="0" bIns="0">
                <a:spAutoFit/>
              </a:bodyPr>
              <a:lstStyle/>
              <a:p>
                <a:pPr algn="r" eaLnBrk="0" hangingPunct="0"/>
                <a:r>
                  <a:rPr lang="en-US" sz="1200" i="1">
                    <a:solidFill>
                      <a:srgbClr val="000000"/>
                    </a:solidFill>
                  </a:rPr>
                  <a:t>AD</a:t>
                </a:r>
                <a:r>
                  <a:rPr lang="en-US" sz="1200" baseline="-25000">
                    <a:solidFill>
                      <a:srgbClr val="000000"/>
                    </a:solidFill>
                  </a:rPr>
                  <a:t>2</a:t>
                </a:r>
                <a:endParaRPr lang="en-US" sz="2400">
                  <a:latin typeface="Times New Roman" pitchFamily="18" charset="0"/>
                </a:endParaRPr>
              </a:p>
            </p:txBody>
          </p:sp>
        </p:grpSp>
        <p:sp>
          <p:nvSpPr>
            <p:cNvPr id="7219" name="Rectangle 77"/>
            <p:cNvSpPr>
              <a:spLocks noChangeArrowheads="1"/>
            </p:cNvSpPr>
            <p:nvPr/>
          </p:nvSpPr>
          <p:spPr bwMode="auto">
            <a:xfrm>
              <a:off x="2669" y="3633"/>
              <a:ext cx="390"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Quantity</a:t>
              </a:r>
              <a:endParaRPr lang="en-US" sz="2400">
                <a:latin typeface="Times New Roman" pitchFamily="18" charset="0"/>
              </a:endParaRPr>
            </a:p>
          </p:txBody>
        </p:sp>
        <p:sp>
          <p:nvSpPr>
            <p:cNvPr id="7220" name="Rectangle 78"/>
            <p:cNvSpPr>
              <a:spLocks noChangeArrowheads="1"/>
            </p:cNvSpPr>
            <p:nvPr/>
          </p:nvSpPr>
          <p:spPr bwMode="auto">
            <a:xfrm>
              <a:off x="2637" y="3749"/>
              <a:ext cx="422"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of Money</a:t>
              </a:r>
              <a:endParaRPr lang="en-US" sz="2400">
                <a:latin typeface="Times New Roman" pitchFamily="18" charset="0"/>
              </a:endParaRPr>
            </a:p>
          </p:txBody>
        </p:sp>
        <p:sp>
          <p:nvSpPr>
            <p:cNvPr id="7221" name="Rectangle 79"/>
            <p:cNvSpPr>
              <a:spLocks noChangeArrowheads="1"/>
            </p:cNvSpPr>
            <p:nvPr/>
          </p:nvSpPr>
          <p:spPr bwMode="auto">
            <a:xfrm>
              <a:off x="854" y="3636"/>
              <a:ext cx="53"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0</a:t>
              </a:r>
              <a:endParaRPr lang="en-US" sz="2400">
                <a:latin typeface="Times New Roman" pitchFamily="18" charset="0"/>
              </a:endParaRPr>
            </a:p>
          </p:txBody>
        </p:sp>
        <p:sp>
          <p:nvSpPr>
            <p:cNvPr id="7222" name="Rectangle 80"/>
            <p:cNvSpPr>
              <a:spLocks noChangeArrowheads="1"/>
            </p:cNvSpPr>
            <p:nvPr/>
          </p:nvSpPr>
          <p:spPr bwMode="auto">
            <a:xfrm>
              <a:off x="570" y="2111"/>
              <a:ext cx="346"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Interest</a:t>
              </a:r>
              <a:endParaRPr lang="en-US" sz="2400">
                <a:latin typeface="Times New Roman" pitchFamily="18" charset="0"/>
              </a:endParaRPr>
            </a:p>
          </p:txBody>
        </p:sp>
        <p:sp>
          <p:nvSpPr>
            <p:cNvPr id="7223" name="Rectangle 81"/>
            <p:cNvSpPr>
              <a:spLocks noChangeArrowheads="1"/>
            </p:cNvSpPr>
            <p:nvPr/>
          </p:nvSpPr>
          <p:spPr bwMode="auto">
            <a:xfrm>
              <a:off x="703" y="2227"/>
              <a:ext cx="207"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Rate</a:t>
              </a:r>
              <a:endParaRPr lang="en-US" sz="2400">
                <a:latin typeface="Times New Roman" pitchFamily="18" charset="0"/>
              </a:endParaRPr>
            </a:p>
          </p:txBody>
        </p:sp>
        <p:grpSp>
          <p:nvGrpSpPr>
            <p:cNvPr id="12" name="Group 82"/>
            <p:cNvGrpSpPr>
              <a:grpSpLocks/>
            </p:cNvGrpSpPr>
            <p:nvPr/>
          </p:nvGrpSpPr>
          <p:grpSpPr bwMode="auto">
            <a:xfrm>
              <a:off x="837" y="2714"/>
              <a:ext cx="555" cy="115"/>
              <a:chOff x="876" y="2107"/>
              <a:chExt cx="555" cy="115"/>
            </a:xfrm>
          </p:grpSpPr>
          <p:sp>
            <p:nvSpPr>
              <p:cNvPr id="7257" name="Line 83"/>
              <p:cNvSpPr>
                <a:spLocks noChangeShapeType="1"/>
              </p:cNvSpPr>
              <p:nvPr/>
            </p:nvSpPr>
            <p:spPr bwMode="auto">
              <a:xfrm>
                <a:off x="998" y="2188"/>
                <a:ext cx="402" cy="1"/>
              </a:xfrm>
              <a:prstGeom prst="line">
                <a:avLst/>
              </a:prstGeom>
              <a:noFill/>
              <a:ln w="14288">
                <a:solidFill>
                  <a:schemeClr val="tx1"/>
                </a:solidFill>
                <a:prstDash val="sysDot"/>
                <a:round/>
                <a:headEnd/>
                <a:tailEnd/>
              </a:ln>
            </p:spPr>
            <p:txBody>
              <a:bodyPr/>
              <a:lstStyle/>
              <a:p>
                <a:endParaRPr lang="es-CL"/>
              </a:p>
            </p:txBody>
          </p:sp>
          <p:sp>
            <p:nvSpPr>
              <p:cNvPr id="7258" name="Oval 84"/>
              <p:cNvSpPr>
                <a:spLocks noChangeArrowheads="1"/>
              </p:cNvSpPr>
              <p:nvPr/>
            </p:nvSpPr>
            <p:spPr bwMode="auto">
              <a:xfrm>
                <a:off x="1373" y="2157"/>
                <a:ext cx="58" cy="58"/>
              </a:xfrm>
              <a:prstGeom prst="ellipse">
                <a:avLst/>
              </a:prstGeom>
              <a:solidFill>
                <a:srgbClr val="000000"/>
              </a:solidFill>
              <a:ln w="9525">
                <a:noFill/>
                <a:round/>
                <a:headEnd/>
                <a:tailEnd/>
              </a:ln>
            </p:spPr>
            <p:txBody>
              <a:bodyPr/>
              <a:lstStyle/>
              <a:p>
                <a:endParaRPr lang="es-CL"/>
              </a:p>
            </p:txBody>
          </p:sp>
          <p:grpSp>
            <p:nvGrpSpPr>
              <p:cNvPr id="13" name="Group 85"/>
              <p:cNvGrpSpPr>
                <a:grpSpLocks/>
              </p:cNvGrpSpPr>
              <p:nvPr/>
            </p:nvGrpSpPr>
            <p:grpSpPr bwMode="auto">
              <a:xfrm>
                <a:off x="876" y="2107"/>
                <a:ext cx="55" cy="115"/>
                <a:chOff x="876" y="2107"/>
                <a:chExt cx="55" cy="115"/>
              </a:xfrm>
            </p:grpSpPr>
            <p:sp>
              <p:nvSpPr>
                <p:cNvPr id="7260" name="Rectangle 86"/>
                <p:cNvSpPr>
                  <a:spLocks noChangeArrowheads="1"/>
                </p:cNvSpPr>
                <p:nvPr/>
              </p:nvSpPr>
              <p:spPr bwMode="auto">
                <a:xfrm>
                  <a:off x="876" y="2107"/>
                  <a:ext cx="32"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r</a:t>
                  </a:r>
                  <a:endParaRPr lang="en-US" sz="2400">
                    <a:latin typeface="Times New Roman" pitchFamily="18" charset="0"/>
                  </a:endParaRPr>
                </a:p>
              </p:txBody>
            </p:sp>
            <p:sp>
              <p:nvSpPr>
                <p:cNvPr id="7261" name="Freeform 87"/>
                <p:cNvSpPr>
                  <a:spLocks/>
                </p:cNvSpPr>
                <p:nvPr/>
              </p:nvSpPr>
              <p:spPr bwMode="auto">
                <a:xfrm>
                  <a:off x="913" y="2168"/>
                  <a:ext cx="18" cy="41"/>
                </a:xfrm>
                <a:custGeom>
                  <a:avLst/>
                  <a:gdLst>
                    <a:gd name="T0" fmla="*/ 18 w 18"/>
                    <a:gd name="T1" fmla="*/ 0 h 41"/>
                    <a:gd name="T2" fmla="*/ 15 w 18"/>
                    <a:gd name="T3" fmla="*/ 0 h 41"/>
                    <a:gd name="T4" fmla="*/ 9 w 18"/>
                    <a:gd name="T5" fmla="*/ 6 h 41"/>
                    <a:gd name="T6" fmla="*/ 0 w 18"/>
                    <a:gd name="T7" fmla="*/ 9 h 41"/>
                    <a:gd name="T8" fmla="*/ 0 w 18"/>
                    <a:gd name="T9" fmla="*/ 14 h 41"/>
                    <a:gd name="T10" fmla="*/ 6 w 18"/>
                    <a:gd name="T11" fmla="*/ 12 h 41"/>
                    <a:gd name="T12" fmla="*/ 12 w 18"/>
                    <a:gd name="T13" fmla="*/ 9 h 41"/>
                    <a:gd name="T14" fmla="*/ 12 w 18"/>
                    <a:gd name="T15" fmla="*/ 41 h 41"/>
                    <a:gd name="T16" fmla="*/ 18 w 18"/>
                    <a:gd name="T17" fmla="*/ 41 h 41"/>
                    <a:gd name="T18" fmla="*/ 18 w 18"/>
                    <a:gd name="T19" fmla="*/ 3 h 41"/>
                    <a:gd name="T20" fmla="*/ 18 w 18"/>
                    <a:gd name="T21" fmla="*/ 0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41"/>
                    <a:gd name="T35" fmla="*/ 18 w 18"/>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41">
                      <a:moveTo>
                        <a:pt x="18" y="0"/>
                      </a:moveTo>
                      <a:lnTo>
                        <a:pt x="15" y="0"/>
                      </a:lnTo>
                      <a:lnTo>
                        <a:pt x="9" y="6"/>
                      </a:lnTo>
                      <a:lnTo>
                        <a:pt x="0" y="9"/>
                      </a:lnTo>
                      <a:lnTo>
                        <a:pt x="0" y="14"/>
                      </a:lnTo>
                      <a:lnTo>
                        <a:pt x="6" y="12"/>
                      </a:lnTo>
                      <a:lnTo>
                        <a:pt x="12" y="9"/>
                      </a:lnTo>
                      <a:lnTo>
                        <a:pt x="12" y="41"/>
                      </a:lnTo>
                      <a:lnTo>
                        <a:pt x="18" y="41"/>
                      </a:lnTo>
                      <a:lnTo>
                        <a:pt x="18" y="3"/>
                      </a:lnTo>
                      <a:lnTo>
                        <a:pt x="18" y="0"/>
                      </a:lnTo>
                      <a:close/>
                    </a:path>
                  </a:pathLst>
                </a:custGeom>
                <a:solidFill>
                  <a:srgbClr val="000000"/>
                </a:solidFill>
                <a:ln w="9525">
                  <a:noFill/>
                  <a:round/>
                  <a:headEnd/>
                  <a:tailEnd/>
                </a:ln>
              </p:spPr>
              <p:txBody>
                <a:bodyPr/>
                <a:lstStyle/>
                <a:p>
                  <a:endParaRPr lang="es-CL"/>
                </a:p>
              </p:txBody>
            </p:sp>
          </p:grpSp>
        </p:grpSp>
        <p:grpSp>
          <p:nvGrpSpPr>
            <p:cNvPr id="14" name="Group 88"/>
            <p:cNvGrpSpPr>
              <a:grpSpLocks/>
            </p:cNvGrpSpPr>
            <p:nvPr/>
          </p:nvGrpSpPr>
          <p:grpSpPr bwMode="auto">
            <a:xfrm>
              <a:off x="837" y="3082"/>
              <a:ext cx="1201" cy="115"/>
              <a:chOff x="876" y="2475"/>
              <a:chExt cx="1201" cy="115"/>
            </a:xfrm>
          </p:grpSpPr>
          <p:sp>
            <p:nvSpPr>
              <p:cNvPr id="7254" name="Line 89"/>
              <p:cNvSpPr>
                <a:spLocks noChangeShapeType="1"/>
              </p:cNvSpPr>
              <p:nvPr/>
            </p:nvSpPr>
            <p:spPr bwMode="auto">
              <a:xfrm>
                <a:off x="998" y="2529"/>
                <a:ext cx="1048" cy="1"/>
              </a:xfrm>
              <a:prstGeom prst="line">
                <a:avLst/>
              </a:prstGeom>
              <a:noFill/>
              <a:ln w="14288">
                <a:solidFill>
                  <a:schemeClr val="tx1"/>
                </a:solidFill>
                <a:prstDash val="sysDot"/>
                <a:round/>
                <a:headEnd/>
                <a:tailEnd/>
              </a:ln>
            </p:spPr>
            <p:txBody>
              <a:bodyPr/>
              <a:lstStyle/>
              <a:p>
                <a:endParaRPr lang="es-CL"/>
              </a:p>
            </p:txBody>
          </p:sp>
          <p:sp>
            <p:nvSpPr>
              <p:cNvPr id="7255" name="Oval 90"/>
              <p:cNvSpPr>
                <a:spLocks noChangeArrowheads="1"/>
              </p:cNvSpPr>
              <p:nvPr/>
            </p:nvSpPr>
            <p:spPr bwMode="auto">
              <a:xfrm>
                <a:off x="2019" y="2507"/>
                <a:ext cx="58" cy="58"/>
              </a:xfrm>
              <a:prstGeom prst="ellipse">
                <a:avLst/>
              </a:prstGeom>
              <a:solidFill>
                <a:srgbClr val="000000"/>
              </a:solidFill>
              <a:ln w="9525">
                <a:noFill/>
                <a:round/>
                <a:headEnd/>
                <a:tailEnd/>
              </a:ln>
            </p:spPr>
            <p:txBody>
              <a:bodyPr/>
              <a:lstStyle/>
              <a:p>
                <a:endParaRPr lang="es-CL"/>
              </a:p>
            </p:txBody>
          </p:sp>
          <p:sp>
            <p:nvSpPr>
              <p:cNvPr id="7256" name="Rectangle 91"/>
              <p:cNvSpPr>
                <a:spLocks noChangeArrowheads="1"/>
              </p:cNvSpPr>
              <p:nvPr/>
            </p:nvSpPr>
            <p:spPr bwMode="auto">
              <a:xfrm>
                <a:off x="876" y="2475"/>
                <a:ext cx="68" cy="115"/>
              </a:xfrm>
              <a:prstGeom prst="rect">
                <a:avLst/>
              </a:prstGeom>
              <a:noFill/>
              <a:ln w="9525">
                <a:noFill/>
                <a:miter lim="800000"/>
                <a:headEnd/>
                <a:tailEnd/>
              </a:ln>
            </p:spPr>
            <p:txBody>
              <a:bodyPr wrap="none" lIns="0" tIns="0" rIns="0" bIns="0">
                <a:spAutoFit/>
              </a:bodyPr>
              <a:lstStyle/>
              <a:p>
                <a:pPr eaLnBrk="0" hangingPunct="0"/>
                <a:r>
                  <a:rPr lang="en-US" sz="1200" i="1">
                    <a:solidFill>
                      <a:srgbClr val="000000"/>
                    </a:solidFill>
                  </a:rPr>
                  <a:t>r</a:t>
                </a:r>
                <a:r>
                  <a:rPr lang="en-US" sz="1200" baseline="-25000">
                    <a:solidFill>
                      <a:srgbClr val="000000"/>
                    </a:solidFill>
                  </a:rPr>
                  <a:t>2</a:t>
                </a:r>
                <a:endParaRPr lang="en-US" sz="2400">
                  <a:latin typeface="Times New Roman" pitchFamily="18" charset="0"/>
                </a:endParaRPr>
              </a:p>
            </p:txBody>
          </p:sp>
        </p:grpSp>
        <p:sp>
          <p:nvSpPr>
            <p:cNvPr id="7226" name="Rectangle 92"/>
            <p:cNvSpPr>
              <a:spLocks noChangeArrowheads="1"/>
            </p:cNvSpPr>
            <p:nvPr/>
          </p:nvSpPr>
          <p:spPr bwMode="auto">
            <a:xfrm>
              <a:off x="1524" y="1943"/>
              <a:ext cx="981"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(a) The Money Market</a:t>
              </a:r>
              <a:endParaRPr lang="en-US" sz="2400">
                <a:latin typeface="Times New Roman" pitchFamily="18" charset="0"/>
              </a:endParaRPr>
            </a:p>
          </p:txBody>
        </p:sp>
        <p:sp>
          <p:nvSpPr>
            <p:cNvPr id="7227" name="Rectangle 93"/>
            <p:cNvSpPr>
              <a:spLocks noChangeArrowheads="1"/>
            </p:cNvSpPr>
            <p:nvPr/>
          </p:nvSpPr>
          <p:spPr bwMode="auto">
            <a:xfrm>
              <a:off x="3756" y="1931"/>
              <a:ext cx="1530"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(b) The Aggregate-Demand Curve</a:t>
              </a:r>
              <a:endParaRPr lang="en-US" sz="2400">
                <a:latin typeface="Times New Roman" pitchFamily="18" charset="0"/>
              </a:endParaRPr>
            </a:p>
          </p:txBody>
        </p:sp>
        <p:sp>
          <p:nvSpPr>
            <p:cNvPr id="7228" name="Rectangle 94"/>
            <p:cNvSpPr>
              <a:spLocks noChangeArrowheads="1"/>
            </p:cNvSpPr>
            <p:nvPr/>
          </p:nvSpPr>
          <p:spPr bwMode="auto">
            <a:xfrm>
              <a:off x="5136" y="3622"/>
              <a:ext cx="390"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Quantity</a:t>
              </a:r>
              <a:endParaRPr lang="en-US" sz="2400">
                <a:latin typeface="Times New Roman" pitchFamily="18" charset="0"/>
              </a:endParaRPr>
            </a:p>
          </p:txBody>
        </p:sp>
        <p:sp>
          <p:nvSpPr>
            <p:cNvPr id="7229" name="Rectangle 95"/>
            <p:cNvSpPr>
              <a:spLocks noChangeArrowheads="1"/>
            </p:cNvSpPr>
            <p:nvPr/>
          </p:nvSpPr>
          <p:spPr bwMode="auto">
            <a:xfrm>
              <a:off x="5096" y="3738"/>
              <a:ext cx="434"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of Output</a:t>
              </a:r>
              <a:endParaRPr lang="en-US" sz="2400">
                <a:latin typeface="Times New Roman" pitchFamily="18" charset="0"/>
              </a:endParaRPr>
            </a:p>
          </p:txBody>
        </p:sp>
        <p:sp>
          <p:nvSpPr>
            <p:cNvPr id="7230" name="Rectangle 96"/>
            <p:cNvSpPr>
              <a:spLocks noChangeArrowheads="1"/>
            </p:cNvSpPr>
            <p:nvPr/>
          </p:nvSpPr>
          <p:spPr bwMode="auto">
            <a:xfrm>
              <a:off x="3379" y="3625"/>
              <a:ext cx="53"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0</a:t>
              </a:r>
              <a:endParaRPr lang="en-US" sz="2400">
                <a:latin typeface="Times New Roman" pitchFamily="18" charset="0"/>
              </a:endParaRPr>
            </a:p>
          </p:txBody>
        </p:sp>
        <p:sp>
          <p:nvSpPr>
            <p:cNvPr id="7231" name="Rectangle 97"/>
            <p:cNvSpPr>
              <a:spLocks noChangeArrowheads="1"/>
            </p:cNvSpPr>
            <p:nvPr/>
          </p:nvSpPr>
          <p:spPr bwMode="auto">
            <a:xfrm>
              <a:off x="3205" y="2102"/>
              <a:ext cx="234"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Price</a:t>
              </a:r>
              <a:endParaRPr lang="en-US" sz="2400">
                <a:latin typeface="Times New Roman" pitchFamily="18" charset="0"/>
              </a:endParaRPr>
            </a:p>
          </p:txBody>
        </p:sp>
        <p:sp>
          <p:nvSpPr>
            <p:cNvPr id="7232" name="Rectangle 98"/>
            <p:cNvSpPr>
              <a:spLocks noChangeArrowheads="1"/>
            </p:cNvSpPr>
            <p:nvPr/>
          </p:nvSpPr>
          <p:spPr bwMode="auto">
            <a:xfrm>
              <a:off x="3194" y="2218"/>
              <a:ext cx="245" cy="115"/>
            </a:xfrm>
            <a:prstGeom prst="rect">
              <a:avLst/>
            </a:prstGeom>
            <a:noFill/>
            <a:ln w="9525">
              <a:noFill/>
              <a:miter lim="800000"/>
              <a:headEnd/>
              <a:tailEnd/>
            </a:ln>
          </p:spPr>
          <p:txBody>
            <a:bodyPr wrap="none" lIns="0" tIns="0" rIns="0" bIns="0">
              <a:spAutoFit/>
            </a:bodyPr>
            <a:lstStyle/>
            <a:p>
              <a:pPr eaLnBrk="0" hangingPunct="0"/>
              <a:r>
                <a:rPr lang="en-US" sz="1200" b="1">
                  <a:solidFill>
                    <a:srgbClr val="000000"/>
                  </a:solidFill>
                </a:rPr>
                <a:t>Level</a:t>
              </a:r>
              <a:endParaRPr lang="en-US" sz="2400">
                <a:latin typeface="Times New Roman" pitchFamily="18" charset="0"/>
              </a:endParaRPr>
            </a:p>
          </p:txBody>
        </p:sp>
        <p:grpSp>
          <p:nvGrpSpPr>
            <p:cNvPr id="15" name="Group 99"/>
            <p:cNvGrpSpPr>
              <a:grpSpLocks/>
            </p:cNvGrpSpPr>
            <p:nvPr/>
          </p:nvGrpSpPr>
          <p:grpSpPr bwMode="auto">
            <a:xfrm>
              <a:off x="3361" y="3695"/>
              <a:ext cx="1968" cy="437"/>
              <a:chOff x="3400" y="3088"/>
              <a:chExt cx="1968" cy="437"/>
            </a:xfrm>
          </p:grpSpPr>
          <p:sp>
            <p:nvSpPr>
              <p:cNvPr id="7250" name="Line 100"/>
              <p:cNvSpPr>
                <a:spLocks noChangeShapeType="1"/>
              </p:cNvSpPr>
              <p:nvPr/>
            </p:nvSpPr>
            <p:spPr bwMode="auto">
              <a:xfrm>
                <a:off x="4098" y="3088"/>
                <a:ext cx="61" cy="193"/>
              </a:xfrm>
              <a:prstGeom prst="line">
                <a:avLst/>
              </a:prstGeom>
              <a:noFill/>
              <a:ln w="14288">
                <a:solidFill>
                  <a:srgbClr val="000000"/>
                </a:solidFill>
                <a:round/>
                <a:headEnd/>
                <a:tailEnd/>
              </a:ln>
            </p:spPr>
            <p:txBody>
              <a:bodyPr/>
              <a:lstStyle/>
              <a:p>
                <a:endParaRPr lang="es-CL"/>
              </a:p>
            </p:txBody>
          </p:sp>
          <p:sp>
            <p:nvSpPr>
              <p:cNvPr id="7251" name="Rectangle 101"/>
              <p:cNvSpPr>
                <a:spLocks noChangeArrowheads="1"/>
              </p:cNvSpPr>
              <p:nvPr/>
            </p:nvSpPr>
            <p:spPr bwMode="auto">
              <a:xfrm>
                <a:off x="3400" y="3263"/>
                <a:ext cx="1912" cy="262"/>
              </a:xfrm>
              <a:prstGeom prst="rect">
                <a:avLst/>
              </a:prstGeom>
              <a:solidFill>
                <a:srgbClr val="E1E5E9"/>
              </a:solidFill>
              <a:ln w="9525">
                <a:noFill/>
                <a:miter lim="800000"/>
                <a:headEnd/>
                <a:tailEnd/>
              </a:ln>
            </p:spPr>
            <p:txBody>
              <a:bodyPr/>
              <a:lstStyle/>
              <a:p>
                <a:endParaRPr lang="es-CL"/>
              </a:p>
            </p:txBody>
          </p:sp>
          <p:sp>
            <p:nvSpPr>
              <p:cNvPr id="7252" name="Rectangle 102"/>
              <p:cNvSpPr>
                <a:spLocks noChangeArrowheads="1"/>
              </p:cNvSpPr>
              <p:nvPr/>
            </p:nvSpPr>
            <p:spPr bwMode="auto">
              <a:xfrm>
                <a:off x="3427" y="3282"/>
                <a:ext cx="1892"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3. . . . which increases the quantity of goods </a:t>
                </a:r>
                <a:endParaRPr lang="en-US" sz="2400">
                  <a:latin typeface="Times New Roman" pitchFamily="18" charset="0"/>
                </a:endParaRPr>
              </a:p>
            </p:txBody>
          </p:sp>
          <p:sp>
            <p:nvSpPr>
              <p:cNvPr id="7253" name="Rectangle 103"/>
              <p:cNvSpPr>
                <a:spLocks noChangeArrowheads="1"/>
              </p:cNvSpPr>
              <p:nvPr/>
            </p:nvSpPr>
            <p:spPr bwMode="auto">
              <a:xfrm>
                <a:off x="3427" y="3398"/>
                <a:ext cx="1941"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and services demanded at a given price level.</a:t>
                </a:r>
                <a:endParaRPr lang="en-US" sz="2400">
                  <a:latin typeface="Times New Roman" pitchFamily="18" charset="0"/>
                </a:endParaRPr>
              </a:p>
            </p:txBody>
          </p:sp>
        </p:grpSp>
        <p:grpSp>
          <p:nvGrpSpPr>
            <p:cNvPr id="16" name="Group 104"/>
            <p:cNvGrpSpPr>
              <a:grpSpLocks/>
            </p:cNvGrpSpPr>
            <p:nvPr/>
          </p:nvGrpSpPr>
          <p:grpSpPr bwMode="auto">
            <a:xfrm>
              <a:off x="68" y="2952"/>
              <a:ext cx="769" cy="604"/>
              <a:chOff x="107" y="2345"/>
              <a:chExt cx="769" cy="604"/>
            </a:xfrm>
          </p:grpSpPr>
          <p:sp>
            <p:nvSpPr>
              <p:cNvPr id="7244" name="Line 105"/>
              <p:cNvSpPr>
                <a:spLocks noChangeShapeType="1"/>
              </p:cNvSpPr>
              <p:nvPr/>
            </p:nvSpPr>
            <p:spPr bwMode="auto">
              <a:xfrm flipH="1">
                <a:off x="561" y="2345"/>
                <a:ext cx="315" cy="210"/>
              </a:xfrm>
              <a:prstGeom prst="line">
                <a:avLst/>
              </a:prstGeom>
              <a:noFill/>
              <a:ln w="14288">
                <a:solidFill>
                  <a:srgbClr val="000000"/>
                </a:solidFill>
                <a:round/>
                <a:headEnd/>
                <a:tailEnd/>
              </a:ln>
            </p:spPr>
            <p:txBody>
              <a:bodyPr/>
              <a:lstStyle/>
              <a:p>
                <a:endParaRPr lang="es-CL"/>
              </a:p>
            </p:txBody>
          </p:sp>
          <p:sp>
            <p:nvSpPr>
              <p:cNvPr id="7245" name="Rectangle 106"/>
              <p:cNvSpPr>
                <a:spLocks noChangeArrowheads="1"/>
              </p:cNvSpPr>
              <p:nvPr/>
            </p:nvSpPr>
            <p:spPr bwMode="auto">
              <a:xfrm>
                <a:off x="107" y="2477"/>
                <a:ext cx="568" cy="472"/>
              </a:xfrm>
              <a:prstGeom prst="rect">
                <a:avLst/>
              </a:prstGeom>
              <a:solidFill>
                <a:srgbClr val="E1E5E9"/>
              </a:solidFill>
              <a:ln w="9525">
                <a:noFill/>
                <a:miter lim="800000"/>
                <a:headEnd/>
                <a:tailEnd/>
              </a:ln>
            </p:spPr>
            <p:txBody>
              <a:bodyPr/>
              <a:lstStyle/>
              <a:p>
                <a:endParaRPr lang="es-CL"/>
              </a:p>
            </p:txBody>
          </p:sp>
          <p:sp>
            <p:nvSpPr>
              <p:cNvPr id="7246" name="Rectangle 107"/>
              <p:cNvSpPr>
                <a:spLocks noChangeArrowheads="1"/>
              </p:cNvSpPr>
              <p:nvPr/>
            </p:nvSpPr>
            <p:spPr bwMode="auto">
              <a:xfrm>
                <a:off x="140" y="2485"/>
                <a:ext cx="402"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2. . . . the</a:t>
                </a:r>
                <a:endParaRPr lang="en-US" sz="2400">
                  <a:latin typeface="Times New Roman" pitchFamily="18" charset="0"/>
                </a:endParaRPr>
              </a:p>
            </p:txBody>
          </p:sp>
          <p:sp>
            <p:nvSpPr>
              <p:cNvPr id="7247" name="Rectangle 108"/>
              <p:cNvSpPr>
                <a:spLocks noChangeArrowheads="1"/>
              </p:cNvSpPr>
              <p:nvPr/>
            </p:nvSpPr>
            <p:spPr bwMode="auto">
              <a:xfrm>
                <a:off x="140" y="2601"/>
                <a:ext cx="461"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equilibrium</a:t>
                </a:r>
                <a:endParaRPr lang="en-US" sz="2400">
                  <a:latin typeface="Times New Roman" pitchFamily="18" charset="0"/>
                </a:endParaRPr>
              </a:p>
            </p:txBody>
          </p:sp>
          <p:sp>
            <p:nvSpPr>
              <p:cNvPr id="7248" name="Rectangle 109"/>
              <p:cNvSpPr>
                <a:spLocks noChangeArrowheads="1"/>
              </p:cNvSpPr>
              <p:nvPr/>
            </p:nvSpPr>
            <p:spPr bwMode="auto">
              <a:xfrm>
                <a:off x="140" y="2717"/>
                <a:ext cx="506"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interest rate</a:t>
                </a:r>
                <a:endParaRPr lang="en-US" sz="2400">
                  <a:latin typeface="Times New Roman" pitchFamily="18" charset="0"/>
                </a:endParaRPr>
              </a:p>
            </p:txBody>
          </p:sp>
          <p:sp>
            <p:nvSpPr>
              <p:cNvPr id="7249" name="Rectangle 110"/>
              <p:cNvSpPr>
                <a:spLocks noChangeArrowheads="1"/>
              </p:cNvSpPr>
              <p:nvPr/>
            </p:nvSpPr>
            <p:spPr bwMode="auto">
              <a:xfrm>
                <a:off x="140" y="2833"/>
                <a:ext cx="359"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falls . . . </a:t>
                </a:r>
                <a:endParaRPr lang="en-US" sz="2400">
                  <a:latin typeface="Times New Roman" pitchFamily="18" charset="0"/>
                </a:endParaRPr>
              </a:p>
            </p:txBody>
          </p:sp>
        </p:grpSp>
        <p:grpSp>
          <p:nvGrpSpPr>
            <p:cNvPr id="17" name="Group 111"/>
            <p:cNvGrpSpPr>
              <a:grpSpLocks/>
            </p:cNvGrpSpPr>
            <p:nvPr/>
          </p:nvGrpSpPr>
          <p:grpSpPr bwMode="auto">
            <a:xfrm>
              <a:off x="1579" y="2594"/>
              <a:ext cx="1468" cy="460"/>
              <a:chOff x="1618" y="1987"/>
              <a:chExt cx="1468" cy="460"/>
            </a:xfrm>
          </p:grpSpPr>
          <p:sp>
            <p:nvSpPr>
              <p:cNvPr id="7239" name="Line 112"/>
              <p:cNvSpPr>
                <a:spLocks noChangeShapeType="1"/>
              </p:cNvSpPr>
              <p:nvPr/>
            </p:nvSpPr>
            <p:spPr bwMode="auto">
              <a:xfrm>
                <a:off x="1618" y="1987"/>
                <a:ext cx="751" cy="280"/>
              </a:xfrm>
              <a:prstGeom prst="line">
                <a:avLst/>
              </a:prstGeom>
              <a:noFill/>
              <a:ln w="14288">
                <a:solidFill>
                  <a:srgbClr val="000000"/>
                </a:solidFill>
                <a:round/>
                <a:headEnd/>
                <a:tailEnd/>
              </a:ln>
            </p:spPr>
            <p:txBody>
              <a:bodyPr/>
              <a:lstStyle/>
              <a:p>
                <a:endParaRPr lang="es-CL"/>
              </a:p>
            </p:txBody>
          </p:sp>
          <p:sp>
            <p:nvSpPr>
              <p:cNvPr id="7240" name="Rectangle 113"/>
              <p:cNvSpPr>
                <a:spLocks noChangeArrowheads="1"/>
              </p:cNvSpPr>
              <p:nvPr/>
            </p:nvSpPr>
            <p:spPr bwMode="auto">
              <a:xfrm>
                <a:off x="2264" y="2079"/>
                <a:ext cx="822" cy="367"/>
              </a:xfrm>
              <a:prstGeom prst="rect">
                <a:avLst/>
              </a:prstGeom>
              <a:solidFill>
                <a:srgbClr val="E1E5E9"/>
              </a:solidFill>
              <a:ln w="9525">
                <a:noFill/>
                <a:miter lim="800000"/>
                <a:headEnd/>
                <a:tailEnd/>
              </a:ln>
            </p:spPr>
            <p:txBody>
              <a:bodyPr/>
              <a:lstStyle/>
              <a:p>
                <a:endParaRPr lang="es-CL"/>
              </a:p>
            </p:txBody>
          </p:sp>
          <p:sp>
            <p:nvSpPr>
              <p:cNvPr id="7241" name="Rectangle 114"/>
              <p:cNvSpPr>
                <a:spLocks noChangeArrowheads="1"/>
              </p:cNvSpPr>
              <p:nvPr/>
            </p:nvSpPr>
            <p:spPr bwMode="auto">
              <a:xfrm>
                <a:off x="2302" y="2100"/>
                <a:ext cx="709"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1. When the Fed</a:t>
                </a:r>
                <a:endParaRPr lang="en-US" sz="2400">
                  <a:latin typeface="Times New Roman" pitchFamily="18" charset="0"/>
                </a:endParaRPr>
              </a:p>
            </p:txBody>
          </p:sp>
          <p:sp>
            <p:nvSpPr>
              <p:cNvPr id="7242" name="Rectangle 115"/>
              <p:cNvSpPr>
                <a:spLocks noChangeArrowheads="1"/>
              </p:cNvSpPr>
              <p:nvPr/>
            </p:nvSpPr>
            <p:spPr bwMode="auto">
              <a:xfrm>
                <a:off x="2302" y="2216"/>
                <a:ext cx="569"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increases the</a:t>
                </a:r>
                <a:endParaRPr lang="en-US" sz="2400">
                  <a:latin typeface="Times New Roman" pitchFamily="18" charset="0"/>
                </a:endParaRPr>
              </a:p>
            </p:txBody>
          </p:sp>
          <p:sp>
            <p:nvSpPr>
              <p:cNvPr id="7243" name="Rectangle 116"/>
              <p:cNvSpPr>
                <a:spLocks noChangeArrowheads="1"/>
              </p:cNvSpPr>
              <p:nvPr/>
            </p:nvSpPr>
            <p:spPr bwMode="auto">
              <a:xfrm>
                <a:off x="2302" y="2332"/>
                <a:ext cx="779" cy="115"/>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money supply . . . </a:t>
                </a:r>
                <a:endParaRPr lang="en-US" sz="2400">
                  <a:latin typeface="Times New Roman" pitchFamily="18" charset="0"/>
                </a:endParaRPr>
              </a:p>
            </p:txBody>
          </p:sp>
        </p:grpSp>
        <p:grpSp>
          <p:nvGrpSpPr>
            <p:cNvPr id="18" name="Group 117"/>
            <p:cNvGrpSpPr>
              <a:grpSpLocks/>
            </p:cNvGrpSpPr>
            <p:nvPr/>
          </p:nvGrpSpPr>
          <p:grpSpPr bwMode="auto">
            <a:xfrm>
              <a:off x="3981" y="2744"/>
              <a:ext cx="364" cy="829"/>
              <a:chOff x="4020" y="2137"/>
              <a:chExt cx="364" cy="829"/>
            </a:xfrm>
          </p:grpSpPr>
          <p:sp>
            <p:nvSpPr>
              <p:cNvPr id="7237" name="Freeform 118"/>
              <p:cNvSpPr>
                <a:spLocks/>
              </p:cNvSpPr>
              <p:nvPr/>
            </p:nvSpPr>
            <p:spPr bwMode="auto">
              <a:xfrm>
                <a:off x="4020" y="2171"/>
                <a:ext cx="340" cy="795"/>
              </a:xfrm>
              <a:custGeom>
                <a:avLst/>
                <a:gdLst>
                  <a:gd name="T0" fmla="*/ 0 w 340"/>
                  <a:gd name="T1" fmla="*/ 0 h 795"/>
                  <a:gd name="T2" fmla="*/ 340 w 340"/>
                  <a:gd name="T3" fmla="*/ 0 h 795"/>
                  <a:gd name="T4" fmla="*/ 340 w 340"/>
                  <a:gd name="T5" fmla="*/ 795 h 795"/>
                  <a:gd name="T6" fmla="*/ 0 60000 65536"/>
                  <a:gd name="T7" fmla="*/ 0 60000 65536"/>
                  <a:gd name="T8" fmla="*/ 0 60000 65536"/>
                  <a:gd name="T9" fmla="*/ 0 w 340"/>
                  <a:gd name="T10" fmla="*/ 0 h 795"/>
                  <a:gd name="T11" fmla="*/ 340 w 340"/>
                  <a:gd name="T12" fmla="*/ 795 h 795"/>
                </a:gdLst>
                <a:ahLst/>
                <a:cxnLst>
                  <a:cxn ang="T6">
                    <a:pos x="T0" y="T1"/>
                  </a:cxn>
                  <a:cxn ang="T7">
                    <a:pos x="T2" y="T3"/>
                  </a:cxn>
                  <a:cxn ang="T8">
                    <a:pos x="T4" y="T5"/>
                  </a:cxn>
                </a:cxnLst>
                <a:rect l="T9" t="T10" r="T11" b="T12"/>
                <a:pathLst>
                  <a:path w="340" h="795">
                    <a:moveTo>
                      <a:pt x="0" y="0"/>
                    </a:moveTo>
                    <a:lnTo>
                      <a:pt x="340" y="0"/>
                    </a:lnTo>
                    <a:lnTo>
                      <a:pt x="340" y="795"/>
                    </a:lnTo>
                  </a:path>
                </a:pathLst>
              </a:custGeom>
              <a:noFill/>
              <a:ln w="14288">
                <a:solidFill>
                  <a:schemeClr val="tx1"/>
                </a:solidFill>
                <a:prstDash val="sysDot"/>
                <a:round/>
                <a:headEnd/>
                <a:tailEnd/>
              </a:ln>
            </p:spPr>
            <p:txBody>
              <a:bodyPr/>
              <a:lstStyle/>
              <a:p>
                <a:endParaRPr lang="es-CL"/>
              </a:p>
            </p:txBody>
          </p:sp>
          <p:sp>
            <p:nvSpPr>
              <p:cNvPr id="7238" name="Oval 119"/>
              <p:cNvSpPr>
                <a:spLocks noChangeArrowheads="1"/>
              </p:cNvSpPr>
              <p:nvPr/>
            </p:nvSpPr>
            <p:spPr bwMode="auto">
              <a:xfrm>
                <a:off x="4326" y="2137"/>
                <a:ext cx="58" cy="58"/>
              </a:xfrm>
              <a:prstGeom prst="ellipse">
                <a:avLst/>
              </a:prstGeom>
              <a:solidFill>
                <a:srgbClr val="000000"/>
              </a:solidFill>
              <a:ln w="9525">
                <a:noFill/>
                <a:round/>
                <a:headEnd/>
                <a:tailEnd/>
              </a:ln>
            </p:spPr>
            <p:txBody>
              <a:bodyPr/>
              <a:lstStyle/>
              <a:p>
                <a:endParaRPr lang="es-CL"/>
              </a:p>
            </p:txBody>
          </p:sp>
        </p:grpSp>
      </p:grpSp>
      <p:sp>
        <p:nvSpPr>
          <p:cNvPr id="7174" name="Text Box 120"/>
          <p:cNvSpPr txBox="1">
            <a:spLocks noChangeArrowheads="1"/>
          </p:cNvSpPr>
          <p:nvPr/>
        </p:nvSpPr>
        <p:spPr bwMode="auto">
          <a:xfrm>
            <a:off x="7024688" y="65976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122" name="121 Marcador de número de diapositiva"/>
          <p:cNvSpPr>
            <a:spLocks noGrp="1"/>
          </p:cNvSpPr>
          <p:nvPr>
            <p:ph type="sldNum" sz="quarter" idx="12"/>
          </p:nvPr>
        </p:nvSpPr>
        <p:spPr/>
        <p:txBody>
          <a:bodyPr/>
          <a:lstStyle/>
          <a:p>
            <a:pPr>
              <a:defRPr/>
            </a:pPr>
            <a:fld id="{0706D336-28E2-4003-A507-216A775A8930}" type="slidenum">
              <a:rPr lang="es-CL" smtClean="0"/>
              <a:pPr>
                <a:defRPr/>
              </a:pPr>
              <a:t>6</a:t>
            </a:fld>
            <a:endParaRPr lang="es-CL"/>
          </a:p>
        </p:txBody>
      </p:sp>
    </p:spTree>
    <p:extLst>
      <p:ext uri="{BB962C8B-B14F-4D97-AF65-F5344CB8AC3E}">
        <p14:creationId xmlns:p14="http://schemas.microsoft.com/office/powerpoint/2010/main" val="3946157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Monetaria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7</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cxnSp>
        <p:nvCxnSpPr>
          <p:cNvPr id="55" name="54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55 Rectángulo"/>
          <p:cNvSpPr/>
          <p:nvPr/>
        </p:nvSpPr>
        <p:spPr>
          <a:xfrm>
            <a:off x="3929058" y="1785926"/>
            <a:ext cx="4714908" cy="11430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La aplicación de política monetaria expansiva generará un expansión en la Demanda Agregada.</a:t>
            </a:r>
          </a:p>
        </p:txBody>
      </p:sp>
    </p:spTree>
    <p:extLst>
      <p:ext uri="{BB962C8B-B14F-4D97-AF65-F5344CB8AC3E}">
        <p14:creationId xmlns:p14="http://schemas.microsoft.com/office/powerpoint/2010/main" val="4070021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Monetaria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8</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sp>
        <p:nvSpPr>
          <p:cNvPr id="49" name="Freeform 37"/>
          <p:cNvSpPr>
            <a:spLocks/>
          </p:cNvSpPr>
          <p:nvPr/>
        </p:nvSpPr>
        <p:spPr bwMode="auto">
          <a:xfrm>
            <a:off x="4357686" y="4371762"/>
            <a:ext cx="137139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52" name="Rectangle 39"/>
          <p:cNvSpPr>
            <a:spLocks noChangeArrowheads="1"/>
          </p:cNvSpPr>
          <p:nvPr/>
        </p:nvSpPr>
        <p:spPr bwMode="auto">
          <a:xfrm>
            <a:off x="5689568" y="6040299"/>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2</a:t>
            </a:r>
            <a:endParaRPr lang="en-US" sz="2400" baseline="-25000" dirty="0">
              <a:latin typeface="Times New Roman" pitchFamily="18" charset="0"/>
            </a:endParaRPr>
          </a:p>
        </p:txBody>
      </p:sp>
      <p:sp>
        <p:nvSpPr>
          <p:cNvPr id="47" name="46 Rectángulo"/>
          <p:cNvSpPr/>
          <p:nvPr/>
        </p:nvSpPr>
        <p:spPr>
          <a:xfrm>
            <a:off x="3857620" y="1571612"/>
            <a:ext cx="5072098" cy="135732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Al mismo nivel de precios el PIB será mayor, sin embargo, la mayor riqueza hará aumentar (entre otros) al consumo, y el mayor consumo hará subir los precios…</a:t>
            </a:r>
          </a:p>
        </p:txBody>
      </p:sp>
      <p:cxnSp>
        <p:nvCxnSpPr>
          <p:cNvPr id="48" name="47 Conector recto de flecha"/>
          <p:cNvCxnSpPr/>
          <p:nvPr/>
        </p:nvCxnSpPr>
        <p:spPr>
          <a:xfrm>
            <a:off x="4700808" y="4386928"/>
            <a:ext cx="360000" cy="158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54 Conector recto de flecha"/>
          <p:cNvCxnSpPr/>
          <p:nvPr/>
        </p:nvCxnSpPr>
        <p:spPr>
          <a:xfrm>
            <a:off x="5041120" y="4386928"/>
            <a:ext cx="360000" cy="158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55 Conector recto de flecha"/>
          <p:cNvCxnSpPr/>
          <p:nvPr/>
        </p:nvCxnSpPr>
        <p:spPr>
          <a:xfrm>
            <a:off x="5398310" y="4385340"/>
            <a:ext cx="360000" cy="158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56 Conector recto de flecha"/>
          <p:cNvCxnSpPr/>
          <p:nvPr/>
        </p:nvCxnSpPr>
        <p:spPr>
          <a:xfrm>
            <a:off x="4339710" y="4386928"/>
            <a:ext cx="360000" cy="158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50" name="Oval 38"/>
          <p:cNvSpPr>
            <a:spLocks noChangeArrowheads="1"/>
          </p:cNvSpPr>
          <p:nvPr/>
        </p:nvSpPr>
        <p:spPr bwMode="auto">
          <a:xfrm>
            <a:off x="5678006" y="4332564"/>
            <a:ext cx="109538" cy="109538"/>
          </a:xfrm>
          <a:prstGeom prst="ellipse">
            <a:avLst/>
          </a:prstGeom>
          <a:solidFill>
            <a:srgbClr val="000000"/>
          </a:solidFill>
          <a:ln w="9525">
            <a:noFill/>
            <a:round/>
            <a:headEnd/>
            <a:tailEnd/>
          </a:ln>
        </p:spPr>
        <p:txBody>
          <a:bodyPr/>
          <a:lstStyle/>
          <a:p>
            <a:endParaRPr lang="es-CL"/>
          </a:p>
        </p:txBody>
      </p:sp>
      <p:cxnSp>
        <p:nvCxnSpPr>
          <p:cNvPr id="51" name="50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021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Fiscal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9</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sp>
        <p:nvSpPr>
          <p:cNvPr id="42" name="Freeform 37"/>
          <p:cNvSpPr>
            <a:spLocks/>
          </p:cNvSpPr>
          <p:nvPr/>
        </p:nvSpPr>
        <p:spPr bwMode="auto">
          <a:xfrm>
            <a:off x="2214546" y="3868752"/>
            <a:ext cx="2786082" cy="2132016"/>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49" name="Freeform 37"/>
          <p:cNvSpPr>
            <a:spLocks/>
          </p:cNvSpPr>
          <p:nvPr/>
        </p:nvSpPr>
        <p:spPr bwMode="auto">
          <a:xfrm>
            <a:off x="4357686" y="4371762"/>
            <a:ext cx="137139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51" name="Rectangle 41"/>
          <p:cNvSpPr>
            <a:spLocks noChangeArrowheads="1"/>
          </p:cNvSpPr>
          <p:nvPr/>
        </p:nvSpPr>
        <p:spPr bwMode="auto">
          <a:xfrm>
            <a:off x="1928794" y="3714752"/>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2</a:t>
            </a:r>
            <a:endParaRPr lang="en-US" sz="2400" baseline="-25000" dirty="0">
              <a:latin typeface="Times New Roman" pitchFamily="18" charset="0"/>
            </a:endParaRPr>
          </a:p>
        </p:txBody>
      </p:sp>
      <p:sp>
        <p:nvSpPr>
          <p:cNvPr id="52" name="Rectangle 39"/>
          <p:cNvSpPr>
            <a:spLocks noChangeArrowheads="1"/>
          </p:cNvSpPr>
          <p:nvPr/>
        </p:nvSpPr>
        <p:spPr bwMode="auto">
          <a:xfrm>
            <a:off x="5689568" y="6040299"/>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2</a:t>
            </a:r>
            <a:endParaRPr lang="en-US" sz="2400" baseline="-25000" dirty="0">
              <a:latin typeface="Times New Roman" pitchFamily="18" charset="0"/>
            </a:endParaRPr>
          </a:p>
        </p:txBody>
      </p:sp>
      <p:sp>
        <p:nvSpPr>
          <p:cNvPr id="53" name="Rectangle 39"/>
          <p:cNvSpPr>
            <a:spLocks noChangeArrowheads="1"/>
          </p:cNvSpPr>
          <p:nvPr/>
        </p:nvSpPr>
        <p:spPr bwMode="auto">
          <a:xfrm>
            <a:off x="4929190" y="6028904"/>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3</a:t>
            </a:r>
            <a:endParaRPr lang="en-US" sz="2400" baseline="-25000" dirty="0">
              <a:latin typeface="Times New Roman" pitchFamily="18" charset="0"/>
            </a:endParaRPr>
          </a:p>
        </p:txBody>
      </p:sp>
      <p:sp>
        <p:nvSpPr>
          <p:cNvPr id="47" name="46 Rectángulo"/>
          <p:cNvSpPr/>
          <p:nvPr/>
        </p:nvSpPr>
        <p:spPr>
          <a:xfrm>
            <a:off x="3929058" y="1785926"/>
            <a:ext cx="4714908" cy="11430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Los mayores precios harán disminuir cada uno de los componentes del PIB, reduciendo el producto.</a:t>
            </a:r>
          </a:p>
        </p:txBody>
      </p:sp>
      <p:cxnSp>
        <p:nvCxnSpPr>
          <p:cNvPr id="55" name="54 Conector recto de flecha"/>
          <p:cNvCxnSpPr/>
          <p:nvPr/>
        </p:nvCxnSpPr>
        <p:spPr>
          <a:xfrm rot="10440000">
            <a:off x="5015465" y="3875739"/>
            <a:ext cx="314324" cy="254799"/>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58 Conector recto de flecha"/>
          <p:cNvCxnSpPr/>
          <p:nvPr/>
        </p:nvCxnSpPr>
        <p:spPr>
          <a:xfrm rot="10440000">
            <a:off x="5358369" y="4101451"/>
            <a:ext cx="314324" cy="254799"/>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3" name="Oval 38"/>
          <p:cNvSpPr>
            <a:spLocks noChangeArrowheads="1"/>
          </p:cNvSpPr>
          <p:nvPr/>
        </p:nvSpPr>
        <p:spPr bwMode="auto">
          <a:xfrm>
            <a:off x="4943258" y="3815424"/>
            <a:ext cx="109538" cy="109538"/>
          </a:xfrm>
          <a:prstGeom prst="ellipse">
            <a:avLst/>
          </a:prstGeom>
          <a:solidFill>
            <a:srgbClr val="000000"/>
          </a:solidFill>
          <a:ln w="9525">
            <a:noFill/>
            <a:round/>
            <a:headEnd/>
            <a:tailEnd/>
          </a:ln>
        </p:spPr>
        <p:txBody>
          <a:bodyPr/>
          <a:lstStyle/>
          <a:p>
            <a:endParaRPr lang="es-CL"/>
          </a:p>
        </p:txBody>
      </p:sp>
      <p:sp>
        <p:nvSpPr>
          <p:cNvPr id="50" name="Oval 38"/>
          <p:cNvSpPr>
            <a:spLocks noChangeArrowheads="1"/>
          </p:cNvSpPr>
          <p:nvPr/>
        </p:nvSpPr>
        <p:spPr bwMode="auto">
          <a:xfrm>
            <a:off x="5678006" y="4332564"/>
            <a:ext cx="109538" cy="109538"/>
          </a:xfrm>
          <a:prstGeom prst="ellipse">
            <a:avLst/>
          </a:prstGeom>
          <a:solidFill>
            <a:srgbClr val="000000"/>
          </a:solidFill>
          <a:ln w="9525">
            <a:noFill/>
            <a:round/>
            <a:headEnd/>
            <a:tailEnd/>
          </a:ln>
        </p:spPr>
        <p:txBody>
          <a:bodyPr/>
          <a:lstStyle/>
          <a:p>
            <a:endParaRPr lang="es-CL"/>
          </a:p>
        </p:txBody>
      </p:sp>
      <p:cxnSp>
        <p:nvCxnSpPr>
          <p:cNvPr id="54" name="53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021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1580</TotalTime>
  <Words>1470</Words>
  <Application>Microsoft Office PowerPoint</Application>
  <PresentationFormat>Presentación en pantalla (4:3)</PresentationFormat>
  <Paragraphs>244</Paragraphs>
  <Slides>23</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23</vt:i4>
      </vt:variant>
    </vt:vector>
  </HeadingPairs>
  <TitlesOfParts>
    <vt:vector size="29" baseType="lpstr">
      <vt:lpstr>Arial</vt:lpstr>
      <vt:lpstr>Book Antiqua</vt:lpstr>
      <vt:lpstr>Calibri</vt:lpstr>
      <vt:lpstr>Times New Roman</vt:lpstr>
      <vt:lpstr>Tema de Office</vt:lpstr>
      <vt:lpstr>Ecuación</vt:lpstr>
      <vt:lpstr>ECONOMÍA: Módulo de Macroeconomía</vt:lpstr>
      <vt:lpstr>Políticas y la Demanda Agregada</vt:lpstr>
      <vt:lpstr>Políticas y la Demanda Agregada</vt:lpstr>
      <vt:lpstr>Políticas y la Demanda Agregada</vt:lpstr>
      <vt:lpstr>Políticas y la Demanda Agregada</vt:lpstr>
      <vt:lpstr>Políticas y la Demanda Agregada</vt:lpstr>
      <vt:lpstr>Política Monetaria y Equilibrio DA-OA</vt:lpstr>
      <vt:lpstr>Política Monetaria y Equilibrio DA-OA</vt:lpstr>
      <vt:lpstr>Política Fiscal y Equilibrio DA-OA</vt:lpstr>
      <vt:lpstr>Política Fiscal y Equilibrio DA-OA</vt:lpstr>
      <vt:lpstr>Efectos de la P. Monetaria y Fiscal en la DA</vt:lpstr>
      <vt:lpstr>Efectos de la P. Monetaria y Fiscal en la DA</vt:lpstr>
      <vt:lpstr>Efectos de la P. Monetaria y Fiscal en la DA</vt:lpstr>
      <vt:lpstr>Efectos de la P. Monetaria y Fiscal en la DA</vt:lpstr>
      <vt:lpstr>Efectos de Política Fiscal en el equilibrio</vt:lpstr>
      <vt:lpstr>Efectos de Política Fiscal en el equilibrio</vt:lpstr>
      <vt:lpstr>Efectos de Política Fiscal en el equilibrio</vt:lpstr>
      <vt:lpstr>Efectos de Política Fiscal en el equilibrio</vt:lpstr>
      <vt:lpstr>Efectos de Política Fiscal en el equilibrio</vt:lpstr>
      <vt:lpstr>Efectos de Política Fiscal en el equilibrio</vt:lpstr>
      <vt:lpstr>Efectos de Política Fiscal en el equilibrio</vt:lpstr>
      <vt:lpstr>Efectos de Política Fiscal en el equilibrio</vt:lpstr>
      <vt:lpstr>Efectos de Política Fiscal en el equilibrio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Economía</dc:title>
  <dc:creator>Francisco Leiva</dc:creator>
  <cp:lastModifiedBy>Francisco Javier Leiva Silva</cp:lastModifiedBy>
  <cp:revision>187</cp:revision>
  <dcterms:created xsi:type="dcterms:W3CDTF">2010-08-09T23:38:53Z</dcterms:created>
  <dcterms:modified xsi:type="dcterms:W3CDTF">2021-10-12T00:09:03Z</dcterms:modified>
</cp:coreProperties>
</file>