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5" r:id="rId2"/>
    <p:sldId id="818" r:id="rId3"/>
    <p:sldId id="820" r:id="rId4"/>
    <p:sldId id="819" r:id="rId5"/>
    <p:sldId id="821" r:id="rId6"/>
    <p:sldId id="823" r:id="rId7"/>
    <p:sldId id="822" r:id="rId8"/>
    <p:sldId id="824" r:id="rId9"/>
    <p:sldId id="803" r:id="rId10"/>
    <p:sldId id="804" r:id="rId11"/>
    <p:sldId id="805" r:id="rId12"/>
    <p:sldId id="815" r:id="rId13"/>
    <p:sldId id="816" r:id="rId14"/>
    <p:sldId id="817" r:id="rId15"/>
    <p:sldId id="825" r:id="rId16"/>
    <p:sldId id="826" r:id="rId17"/>
    <p:sldId id="827" r:id="rId18"/>
    <p:sldId id="828" r:id="rId1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B99F9-9881-4051-A2A3-0D9ACEB0B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351FE5-710F-40AF-BA09-07CF56E66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C6C2A-4AB2-4E64-A38F-9F9CFE0BA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76EE21-27C9-46A6-BC80-0443FB3F3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775678-EC0F-4C44-89AE-12457F223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161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98926-C8C1-4210-AD91-8BECBDE9B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87A650-E97D-448E-9325-F4C56EE43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09A64E-28EF-4CCD-A8FA-508992DD4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ACD21C-36E8-4AEB-B7F9-787CD301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4D01BA-9F5C-4339-9B11-1174F4964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15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5B039D-C034-4D8F-A4DA-7E2333A24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3E6B6B-FB6D-490B-8E91-9F5CC7DD4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BAC8C4-7A67-47C7-8C25-DB91DBC1A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24BB2E-1B75-48FB-A3FD-36A48C851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5E50E3-D50A-41FD-A3CC-DD13563FC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34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FC0C9-AEE4-43AA-8679-7FF927731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C67EEE-63BC-4A88-B923-3BADE947C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84710B-359E-4522-A18C-75282DE71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FE0152-BF9C-4BE0-9DA5-B96F5D73A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12CC0F-030C-4731-BF2C-6C567F5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53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A1FC0-1711-43AF-8171-F026DDF9B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36D353-16BB-423F-B313-ADFCCBE82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CE5B27-8AA7-4B98-A587-6FCE6A38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60E756-7AEF-4124-B5DF-A9FC2249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6440B1-8D1D-47E0-A999-7589F972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682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A8C7C-91D7-497D-8E10-7CAF544E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4358BC-5E99-4A30-A9E4-F4A16A988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15980A-2AA5-4A79-B8C2-6C23FD8BD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CD6535-E73A-4E2F-8FD7-E9B918ABE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B470E2-0956-40DD-A038-0323DC909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BAB662-7A87-4DEC-B3E5-118021CF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449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C16BFD-F273-406C-890A-BEA4BA366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DB0EB2-FC9A-4802-8F58-3E9689DC7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BB6AC1-9206-4118-8365-A2251D22E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4A5C35-F20A-45B6-83F5-9B6A5F6A95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4A1770-2A54-455D-81DE-7285152FE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98FF12-7D83-4E39-8A97-528BF707B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62B0226-15C1-4044-853C-51CC7C0B4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3CD194-FE2D-4F67-82CE-C7265A84E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883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71CBA-F0F5-4FE8-89A1-8DB5B61E4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1959410-1620-4C40-94DE-56280F5A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E5A5CAB-B168-4121-9871-A3E5C96C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87D129-1B37-4575-AC19-1734E70D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343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122EC7-34AB-4EB7-B5D7-B7F81B910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0CFBC5-66F2-4402-BCD7-695528EF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432A6A-C6FB-4DE7-BEF0-D2B3B520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932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5C51E6-EA69-4C04-9E86-A6CDB0D8C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83DE65-C7B4-4BD2-82B3-CA5F6B892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C939B7-CD70-41E0-A500-0DE5F36B0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B6EDC7-BEEB-4F24-857C-20C3924EF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83B24B-1691-43BC-AC06-4A38B0998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176DC3-2BF1-4575-A124-FB26BBA20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238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5863B4-E786-441E-8D3B-18F255EE2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205E26F-2EE4-4483-BF15-D71B29A29F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F4F1BF-A2CB-4975-8028-51890FAE9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363CB0-B0EC-45CC-BC08-7957880B1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D61B43-7131-4976-97DD-519BF7488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BF2838-0E18-4460-87F2-3B7C45FE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342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0221A2-084C-49A3-80FB-64D5CDC3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EF2DF2-FBB7-4A20-BA26-863DA484E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7BA8F3-696E-4BB6-98A8-6A9121542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5F442-8F29-44EF-8C46-5BBFBC4D2468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4FE06A-8F33-41C9-9D03-9ACC417C8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7FE0E6-FEEE-4177-B98A-15CB5F17A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33369-D993-4E4A-8D20-EF5C10A87C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137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s-CL" sz="3800">
                <a:solidFill>
                  <a:schemeClr val="bg1"/>
                </a:solidFill>
              </a:rPr>
              <a:t>ECONOMÍA</a:t>
            </a:r>
            <a:br>
              <a:rPr lang="es-CL" sz="3800">
                <a:solidFill>
                  <a:schemeClr val="bg1"/>
                </a:solidFill>
              </a:rPr>
            </a:br>
            <a:r>
              <a:rPr lang="es-CL" sz="3800">
                <a:solidFill>
                  <a:schemeClr val="bg1"/>
                </a:solidFill>
              </a:rPr>
              <a:t>Clase 11:</a:t>
            </a:r>
            <a:br>
              <a:rPr lang="es-CL" sz="3800">
                <a:solidFill>
                  <a:schemeClr val="bg1"/>
                </a:solidFill>
              </a:rPr>
            </a:br>
            <a:r>
              <a:rPr lang="es-CL" sz="3800">
                <a:solidFill>
                  <a:schemeClr val="bg1"/>
                </a:solidFill>
              </a:rPr>
              <a:t>Intervenciones </a:t>
            </a:r>
            <a:br>
              <a:rPr lang="es-CL" sz="3800">
                <a:solidFill>
                  <a:schemeClr val="bg1"/>
                </a:solidFill>
              </a:rPr>
            </a:br>
            <a:r>
              <a:rPr lang="es-CL" sz="3800">
                <a:solidFill>
                  <a:schemeClr val="bg1"/>
                </a:solidFill>
              </a:rPr>
              <a:t>del Mercado. Parte 2</a:t>
            </a:r>
            <a:endParaRPr lang="es-CL" sz="3800" i="1">
              <a:solidFill>
                <a:schemeClr val="bg1"/>
              </a:solidFill>
            </a:endParaRPr>
          </a:p>
        </p:txBody>
      </p:sp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s-CL" sz="1900" b="1">
                <a:solidFill>
                  <a:schemeClr val="bg1"/>
                </a:solidFill>
              </a:rPr>
              <a:t>Profesores</a:t>
            </a:r>
            <a:r>
              <a:rPr lang="es-CL" sz="1900">
                <a:solidFill>
                  <a:schemeClr val="bg1"/>
                </a:solidFill>
              </a:rPr>
              <a:t>:                                                              Christian Belmar (C), Manuel Aguilar, Natalia Bernal, José Cárdenas, Javier Diaz, Francisco Leiva, Boris Pasten e Ignacio Silva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9 Imagen">
            <a:extLst>
              <a:ext uri="{FF2B5EF4-FFF2-40B4-BE49-F238E27FC236}">
                <a16:creationId xmlns:a16="http://schemas.microsoft.com/office/drawing/2014/main" id="{D54E500B-F18F-498B-AE32-B8F41392253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382" y="1454664"/>
            <a:ext cx="4047843" cy="2580501"/>
          </a:xfrm>
          <a:prstGeom prst="rect">
            <a:avLst/>
          </a:prstGeom>
        </p:spPr>
      </p:pic>
      <p:sp>
        <p:nvSpPr>
          <p:cNvPr id="8" name="2 Subtítulo"/>
          <p:cNvSpPr txBox="1">
            <a:spLocks/>
          </p:cNvSpPr>
          <p:nvPr/>
        </p:nvSpPr>
        <p:spPr>
          <a:xfrm>
            <a:off x="3386693" y="536251"/>
            <a:ext cx="6400800" cy="694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CL" sz="3200" dirty="0">
                <a:solidFill>
                  <a:schemeClr val="tx1">
                    <a:tint val="75000"/>
                  </a:schemeClr>
                </a:solidFill>
              </a:rPr>
              <a:t>Programa Académico de Bachillerato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Efecto de Políticas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Aplicación de un Subsidio (a la </a:t>
            </a:r>
            <a:r>
              <a:rPr lang="es-CL" dirty="0" err="1"/>
              <a:t>Dda</a:t>
            </a:r>
            <a:r>
              <a:rPr lang="es-CL" dirty="0"/>
              <a:t>)</a:t>
            </a:r>
            <a:endParaRPr lang="es-CL" i="1" dirty="0"/>
          </a:p>
        </p:txBody>
      </p:sp>
      <p:sp>
        <p:nvSpPr>
          <p:cNvPr id="38" name="3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10</a:t>
            </a:fld>
            <a:endParaRPr lang="es-CL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V="1">
            <a:off x="2424114" y="3069060"/>
            <a:ext cx="3240087" cy="2016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2424113" y="6230938"/>
            <a:ext cx="5111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2424114" y="3422650"/>
            <a:ext cx="3455987" cy="2814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575050" y="4357688"/>
            <a:ext cx="0" cy="187325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 flipH="1">
            <a:off x="2424114" y="4357688"/>
            <a:ext cx="115093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2063750" y="31988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3360739" y="615791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5737225" y="61579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74" name="Rectangle 79"/>
          <p:cNvSpPr>
            <a:spLocks noChangeArrowheads="1"/>
          </p:cNvSpPr>
          <p:nvPr/>
        </p:nvSpPr>
        <p:spPr bwMode="auto">
          <a:xfrm>
            <a:off x="2135189" y="4720709"/>
            <a:ext cx="184731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CL"/>
          </a:p>
        </p:txBody>
      </p:sp>
      <p:sp>
        <p:nvSpPr>
          <p:cNvPr id="75" name="Line 40"/>
          <p:cNvSpPr>
            <a:spLocks noChangeShapeType="1"/>
          </p:cNvSpPr>
          <p:nvPr/>
        </p:nvSpPr>
        <p:spPr bwMode="auto">
          <a:xfrm flipV="1">
            <a:off x="2424113" y="2486026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2063750" y="493395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1</a:t>
            </a:r>
            <a:endParaRPr lang="es-CL" i="1" baseline="-25000" dirty="0">
              <a:latin typeface="+mj-lt"/>
            </a:endParaRPr>
          </a:p>
        </p:txBody>
      </p:sp>
      <p:sp>
        <p:nvSpPr>
          <p:cNvPr id="79" name="Text Box 34"/>
          <p:cNvSpPr txBox="1">
            <a:spLocks noChangeArrowheads="1"/>
          </p:cNvSpPr>
          <p:nvPr/>
        </p:nvSpPr>
        <p:spPr bwMode="auto">
          <a:xfrm>
            <a:off x="2063750" y="407670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83" name="Text Box 33"/>
          <p:cNvSpPr txBox="1">
            <a:spLocks noChangeArrowheads="1"/>
          </p:cNvSpPr>
          <p:nvPr/>
        </p:nvSpPr>
        <p:spPr bwMode="auto">
          <a:xfrm>
            <a:off x="2064370" y="242088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7176120" y="6230640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endParaRPr lang="es-CL" i="1" baseline="-25000" dirty="0">
              <a:latin typeface="+mj-lt"/>
            </a:endParaRPr>
          </a:p>
        </p:txBody>
      </p:sp>
      <p:sp>
        <p:nvSpPr>
          <p:cNvPr id="85" name="Text Box 33"/>
          <p:cNvSpPr txBox="1">
            <a:spLocks noChangeArrowheads="1"/>
          </p:cNvSpPr>
          <p:nvPr/>
        </p:nvSpPr>
        <p:spPr bwMode="auto">
          <a:xfrm>
            <a:off x="5303912" y="3203684"/>
            <a:ext cx="792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Oferta</a:t>
            </a:r>
            <a:endParaRPr lang="es-CL" i="1" baseline="-25000" dirty="0">
              <a:latin typeface="+mj-lt"/>
            </a:endParaRPr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5600328" y="5723964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Demanda</a:t>
            </a:r>
            <a:endParaRPr lang="es-CL" i="1" baseline="-25000" dirty="0">
              <a:latin typeface="+mj-lt"/>
            </a:endParaRP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>
            <a:off x="2351585" y="2852936"/>
            <a:ext cx="4176464" cy="33843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0" name="39 Rectángulo"/>
          <p:cNvSpPr/>
          <p:nvPr/>
        </p:nvSpPr>
        <p:spPr>
          <a:xfrm>
            <a:off x="1991544" y="2780928"/>
            <a:ext cx="4320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H="1">
            <a:off x="2423592" y="4653136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>
            <a:off x="2423593" y="4149080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3935760" y="4149080"/>
            <a:ext cx="0" cy="2089274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2063552" y="443044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C</a:t>
            </a:r>
            <a:endParaRPr lang="es-CL" i="1" baseline="-25000" dirty="0">
              <a:latin typeface="+mj-lt"/>
            </a:endParaRPr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2063552" y="3861049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52" name="Text Box 35"/>
          <p:cNvSpPr txBox="1">
            <a:spLocks noChangeArrowheads="1"/>
          </p:cNvSpPr>
          <p:nvPr/>
        </p:nvSpPr>
        <p:spPr bwMode="auto">
          <a:xfrm>
            <a:off x="3792564" y="6158632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S</a:t>
            </a:r>
            <a:endParaRPr lang="es-CL" i="1" baseline="-25000" dirty="0">
              <a:latin typeface="+mj-lt"/>
            </a:endParaRPr>
          </a:p>
        </p:txBody>
      </p:sp>
      <p:sp>
        <p:nvSpPr>
          <p:cNvPr id="56" name="Text Box 33"/>
          <p:cNvSpPr txBox="1">
            <a:spLocks noChangeArrowheads="1"/>
          </p:cNvSpPr>
          <p:nvPr/>
        </p:nvSpPr>
        <p:spPr bwMode="auto">
          <a:xfrm>
            <a:off x="5752728" y="5229200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 + S</a:t>
            </a:r>
            <a:endParaRPr lang="es-CL" i="1" baseline="-250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3935760" y="4149080"/>
            <a:ext cx="0" cy="2089274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6" name="AutoShape 50"/>
          <p:cNvSpPr>
            <a:spLocks noChangeArrowheads="1"/>
          </p:cNvSpPr>
          <p:nvPr/>
        </p:nvSpPr>
        <p:spPr bwMode="auto">
          <a:xfrm>
            <a:off x="2423592" y="3429000"/>
            <a:ext cx="1512168" cy="1224136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Efecto de Políticas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Aplicación de un Subsidio (a la </a:t>
            </a:r>
            <a:r>
              <a:rPr lang="es-CL" dirty="0" err="1"/>
              <a:t>Dda</a:t>
            </a:r>
            <a:r>
              <a:rPr lang="es-CL" dirty="0"/>
              <a:t>)</a:t>
            </a:r>
            <a:endParaRPr lang="es-CL" i="1" dirty="0"/>
          </a:p>
        </p:txBody>
      </p:sp>
      <p:sp>
        <p:nvSpPr>
          <p:cNvPr id="58" name="5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11</a:t>
            </a:fld>
            <a:endParaRPr lang="es-CL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V="1">
            <a:off x="2424114" y="3069060"/>
            <a:ext cx="3240087" cy="2016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2424113" y="6230938"/>
            <a:ext cx="5111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2424114" y="3422650"/>
            <a:ext cx="3455987" cy="2814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575050" y="4357688"/>
            <a:ext cx="0" cy="187325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 flipH="1">
            <a:off x="2424114" y="4357688"/>
            <a:ext cx="115093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2063750" y="31988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3360739" y="615791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5737225" y="61579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6456041" y="2414216"/>
            <a:ext cx="42119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u="sng" dirty="0">
                <a:latin typeface="+mj-lt"/>
              </a:rPr>
              <a:t>Situación Final</a:t>
            </a:r>
            <a:endParaRPr lang="es-CL" u="sng" dirty="0">
              <a:latin typeface="+mj-lt"/>
            </a:endParaRPr>
          </a:p>
        </p:txBody>
      </p:sp>
      <p:sp>
        <p:nvSpPr>
          <p:cNvPr id="74" name="Rectangle 79"/>
          <p:cNvSpPr>
            <a:spLocks noChangeArrowheads="1"/>
          </p:cNvSpPr>
          <p:nvPr/>
        </p:nvSpPr>
        <p:spPr bwMode="auto">
          <a:xfrm>
            <a:off x="2135189" y="4720709"/>
            <a:ext cx="184731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CL"/>
          </a:p>
        </p:txBody>
      </p:sp>
      <p:sp>
        <p:nvSpPr>
          <p:cNvPr id="75" name="Line 40"/>
          <p:cNvSpPr>
            <a:spLocks noChangeShapeType="1"/>
          </p:cNvSpPr>
          <p:nvPr/>
        </p:nvSpPr>
        <p:spPr bwMode="auto">
          <a:xfrm flipV="1">
            <a:off x="2424113" y="2486026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2063750" y="493395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1</a:t>
            </a:r>
            <a:endParaRPr lang="es-CL" i="1" baseline="-25000" dirty="0">
              <a:latin typeface="+mj-lt"/>
            </a:endParaRPr>
          </a:p>
        </p:txBody>
      </p:sp>
      <p:sp>
        <p:nvSpPr>
          <p:cNvPr id="79" name="Text Box 34"/>
          <p:cNvSpPr txBox="1">
            <a:spLocks noChangeArrowheads="1"/>
          </p:cNvSpPr>
          <p:nvPr/>
        </p:nvSpPr>
        <p:spPr bwMode="auto">
          <a:xfrm>
            <a:off x="2063750" y="407670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83" name="Text Box 33"/>
          <p:cNvSpPr txBox="1">
            <a:spLocks noChangeArrowheads="1"/>
          </p:cNvSpPr>
          <p:nvPr/>
        </p:nvSpPr>
        <p:spPr bwMode="auto">
          <a:xfrm>
            <a:off x="2064370" y="242088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7176120" y="6230640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endParaRPr lang="es-CL" i="1" baseline="-25000" dirty="0">
              <a:latin typeface="+mj-lt"/>
            </a:endParaRPr>
          </a:p>
        </p:txBody>
      </p:sp>
      <p:sp>
        <p:nvSpPr>
          <p:cNvPr id="85" name="Text Box 33"/>
          <p:cNvSpPr txBox="1">
            <a:spLocks noChangeArrowheads="1"/>
          </p:cNvSpPr>
          <p:nvPr/>
        </p:nvSpPr>
        <p:spPr bwMode="auto">
          <a:xfrm>
            <a:off x="5303912" y="3203684"/>
            <a:ext cx="792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Oferta</a:t>
            </a:r>
            <a:endParaRPr lang="es-CL" i="1" baseline="-25000" dirty="0">
              <a:latin typeface="+mj-lt"/>
            </a:endParaRPr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5600328" y="5723964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Demanda</a:t>
            </a:r>
            <a:endParaRPr lang="es-CL" i="1" baseline="-25000" dirty="0">
              <a:latin typeface="+mj-lt"/>
            </a:endParaRP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>
            <a:off x="2351585" y="2852936"/>
            <a:ext cx="4176464" cy="33843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0" name="39 Rectángulo"/>
          <p:cNvSpPr/>
          <p:nvPr/>
        </p:nvSpPr>
        <p:spPr>
          <a:xfrm>
            <a:off x="1991544" y="2780928"/>
            <a:ext cx="4320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H="1">
            <a:off x="2423592" y="4653136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>
            <a:off x="2423593" y="4149080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2063552" y="443044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C</a:t>
            </a:r>
            <a:endParaRPr lang="es-CL" i="1" baseline="-25000" dirty="0">
              <a:latin typeface="+mj-lt"/>
            </a:endParaRPr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2063552" y="3861049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52" name="Text Box 35"/>
          <p:cNvSpPr txBox="1">
            <a:spLocks noChangeArrowheads="1"/>
          </p:cNvSpPr>
          <p:nvPr/>
        </p:nvSpPr>
        <p:spPr bwMode="auto">
          <a:xfrm>
            <a:off x="3792564" y="6158632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S</a:t>
            </a:r>
            <a:endParaRPr lang="es-CL" i="1" baseline="-25000" dirty="0">
              <a:latin typeface="+mj-lt"/>
            </a:endParaRPr>
          </a:p>
        </p:txBody>
      </p:sp>
      <p:sp>
        <p:nvSpPr>
          <p:cNvPr id="87" name="Text Box 25"/>
          <p:cNvSpPr txBox="1">
            <a:spLocks noChangeArrowheads="1"/>
          </p:cNvSpPr>
          <p:nvPr/>
        </p:nvSpPr>
        <p:spPr bwMode="auto">
          <a:xfrm>
            <a:off x="2495600" y="3933056"/>
            <a:ext cx="6480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EC</a:t>
            </a:r>
            <a:endParaRPr lang="es-CL" b="1" dirty="0">
              <a:latin typeface="+mj-lt"/>
            </a:endParaRPr>
          </a:p>
        </p:txBody>
      </p:sp>
      <p:sp>
        <p:nvSpPr>
          <p:cNvPr id="56" name="Text Box 33"/>
          <p:cNvSpPr txBox="1">
            <a:spLocks noChangeArrowheads="1"/>
          </p:cNvSpPr>
          <p:nvPr/>
        </p:nvSpPr>
        <p:spPr bwMode="auto">
          <a:xfrm>
            <a:off x="5752728" y="5229200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 + S</a:t>
            </a:r>
            <a:endParaRPr lang="es-CL" i="1" baseline="-25000" dirty="0">
              <a:latin typeface="+mj-lt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7112000" y="2978151"/>
          <a:ext cx="3074988" cy="289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536700" imgH="1447800" progId="Equation.3">
                  <p:embed/>
                </p:oleObj>
              </mc:Choice>
              <mc:Fallback>
                <p:oleObj name="Ecuación" r:id="rId2" imgW="1536700" imgH="1447800" progId="Equation.3">
                  <p:embed/>
                  <p:pic>
                    <p:nvPicPr>
                      <p:cNvPr id="215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0" y="2978151"/>
                        <a:ext cx="3074988" cy="289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56 Rectángulo"/>
          <p:cNvSpPr/>
          <p:nvPr/>
        </p:nvSpPr>
        <p:spPr>
          <a:xfrm>
            <a:off x="7096132" y="3786190"/>
            <a:ext cx="3071834" cy="2071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AutoShape 51"/>
          <p:cNvSpPr>
            <a:spLocks noChangeArrowheads="1"/>
          </p:cNvSpPr>
          <p:nvPr/>
        </p:nvSpPr>
        <p:spPr bwMode="auto">
          <a:xfrm flipV="1">
            <a:off x="2423592" y="4149080"/>
            <a:ext cx="1512168" cy="928812"/>
          </a:xfrm>
          <a:prstGeom prst="rtTriangle">
            <a:avLst/>
          </a:prstGeom>
          <a:solidFill>
            <a:srgbClr val="00FF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3935760" y="4149080"/>
            <a:ext cx="0" cy="2089274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6" name="AutoShape 50"/>
          <p:cNvSpPr>
            <a:spLocks noChangeArrowheads="1"/>
          </p:cNvSpPr>
          <p:nvPr/>
        </p:nvSpPr>
        <p:spPr bwMode="auto">
          <a:xfrm>
            <a:off x="2423592" y="3429000"/>
            <a:ext cx="1512168" cy="1224136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Efecto de Políticas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Aplicación de un Subsidio (a la </a:t>
            </a:r>
            <a:r>
              <a:rPr lang="es-CL" dirty="0" err="1"/>
              <a:t>Dda</a:t>
            </a:r>
            <a:r>
              <a:rPr lang="es-CL" dirty="0"/>
              <a:t>)</a:t>
            </a:r>
            <a:endParaRPr lang="es-CL" i="1" dirty="0"/>
          </a:p>
        </p:txBody>
      </p:sp>
      <p:sp>
        <p:nvSpPr>
          <p:cNvPr id="36" name="3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12</a:t>
            </a:fld>
            <a:endParaRPr lang="es-CL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V="1">
            <a:off x="2424114" y="3069060"/>
            <a:ext cx="3240087" cy="2016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2424113" y="6230938"/>
            <a:ext cx="5111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2424114" y="3422650"/>
            <a:ext cx="3455987" cy="2814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575050" y="4357688"/>
            <a:ext cx="0" cy="187325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 flipH="1">
            <a:off x="2424114" y="4357688"/>
            <a:ext cx="115093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2063750" y="31988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3360739" y="615791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5737225" y="61579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6456041" y="2414216"/>
            <a:ext cx="42119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u="sng" dirty="0">
                <a:latin typeface="+mj-lt"/>
              </a:rPr>
              <a:t>Situación Final</a:t>
            </a:r>
            <a:endParaRPr lang="es-CL" u="sng" dirty="0">
              <a:latin typeface="+mj-lt"/>
            </a:endParaRPr>
          </a:p>
        </p:txBody>
      </p:sp>
      <p:sp>
        <p:nvSpPr>
          <p:cNvPr id="74" name="Rectangle 79"/>
          <p:cNvSpPr>
            <a:spLocks noChangeArrowheads="1"/>
          </p:cNvSpPr>
          <p:nvPr/>
        </p:nvSpPr>
        <p:spPr bwMode="auto">
          <a:xfrm>
            <a:off x="2135189" y="4720709"/>
            <a:ext cx="184731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CL"/>
          </a:p>
        </p:txBody>
      </p:sp>
      <p:sp>
        <p:nvSpPr>
          <p:cNvPr id="75" name="Line 40"/>
          <p:cNvSpPr>
            <a:spLocks noChangeShapeType="1"/>
          </p:cNvSpPr>
          <p:nvPr/>
        </p:nvSpPr>
        <p:spPr bwMode="auto">
          <a:xfrm flipV="1">
            <a:off x="2424113" y="2486026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2063750" y="493395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1</a:t>
            </a:r>
            <a:endParaRPr lang="es-CL" i="1" baseline="-25000" dirty="0">
              <a:latin typeface="+mj-lt"/>
            </a:endParaRPr>
          </a:p>
        </p:txBody>
      </p:sp>
      <p:sp>
        <p:nvSpPr>
          <p:cNvPr id="79" name="Text Box 34"/>
          <p:cNvSpPr txBox="1">
            <a:spLocks noChangeArrowheads="1"/>
          </p:cNvSpPr>
          <p:nvPr/>
        </p:nvSpPr>
        <p:spPr bwMode="auto">
          <a:xfrm>
            <a:off x="2063750" y="407670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83" name="Text Box 33"/>
          <p:cNvSpPr txBox="1">
            <a:spLocks noChangeArrowheads="1"/>
          </p:cNvSpPr>
          <p:nvPr/>
        </p:nvSpPr>
        <p:spPr bwMode="auto">
          <a:xfrm>
            <a:off x="2064370" y="242088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7176120" y="6230640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endParaRPr lang="es-CL" i="1" baseline="-25000" dirty="0">
              <a:latin typeface="+mj-lt"/>
            </a:endParaRPr>
          </a:p>
        </p:txBody>
      </p:sp>
      <p:sp>
        <p:nvSpPr>
          <p:cNvPr id="85" name="Text Box 33"/>
          <p:cNvSpPr txBox="1">
            <a:spLocks noChangeArrowheads="1"/>
          </p:cNvSpPr>
          <p:nvPr/>
        </p:nvSpPr>
        <p:spPr bwMode="auto">
          <a:xfrm>
            <a:off x="5303912" y="3203684"/>
            <a:ext cx="792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Oferta</a:t>
            </a:r>
            <a:endParaRPr lang="es-CL" i="1" baseline="-25000" dirty="0">
              <a:latin typeface="+mj-lt"/>
            </a:endParaRPr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5600328" y="5723964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Demanda</a:t>
            </a:r>
            <a:endParaRPr lang="es-CL" i="1" baseline="-25000" dirty="0">
              <a:latin typeface="+mj-lt"/>
            </a:endParaRP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>
            <a:off x="2351585" y="2852936"/>
            <a:ext cx="4176464" cy="33843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0" name="39 Rectángulo"/>
          <p:cNvSpPr/>
          <p:nvPr/>
        </p:nvSpPr>
        <p:spPr>
          <a:xfrm>
            <a:off x="1991544" y="2780928"/>
            <a:ext cx="4320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H="1">
            <a:off x="2423592" y="4653136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>
            <a:off x="2423593" y="4149080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2063552" y="443044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C</a:t>
            </a:r>
            <a:endParaRPr lang="es-CL" i="1" baseline="-25000" dirty="0">
              <a:latin typeface="+mj-lt"/>
            </a:endParaRPr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2063552" y="3861049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52" name="Text Box 35"/>
          <p:cNvSpPr txBox="1">
            <a:spLocks noChangeArrowheads="1"/>
          </p:cNvSpPr>
          <p:nvPr/>
        </p:nvSpPr>
        <p:spPr bwMode="auto">
          <a:xfrm>
            <a:off x="3792564" y="6158632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S</a:t>
            </a:r>
            <a:endParaRPr lang="es-CL" i="1" baseline="-25000" dirty="0">
              <a:latin typeface="+mj-lt"/>
            </a:endParaRPr>
          </a:p>
        </p:txBody>
      </p:sp>
      <p:sp>
        <p:nvSpPr>
          <p:cNvPr id="56" name="Text Box 33"/>
          <p:cNvSpPr txBox="1">
            <a:spLocks noChangeArrowheads="1"/>
          </p:cNvSpPr>
          <p:nvPr/>
        </p:nvSpPr>
        <p:spPr bwMode="auto">
          <a:xfrm>
            <a:off x="5752728" y="5229200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 + S</a:t>
            </a:r>
            <a:endParaRPr lang="es-CL" i="1" baseline="-25000" dirty="0">
              <a:latin typeface="+mj-lt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7112000" y="2978151"/>
          <a:ext cx="3074988" cy="289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536700" imgH="1447800" progId="Equation.3">
                  <p:embed/>
                </p:oleObj>
              </mc:Choice>
              <mc:Fallback>
                <p:oleObj name="Ecuación" r:id="rId2" imgW="1536700" imgH="1447800" progId="Equation.3">
                  <p:embed/>
                  <p:pic>
                    <p:nvPicPr>
                      <p:cNvPr id="215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0" y="2978151"/>
                        <a:ext cx="3074988" cy="289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56 Rectángulo"/>
          <p:cNvSpPr/>
          <p:nvPr/>
        </p:nvSpPr>
        <p:spPr>
          <a:xfrm>
            <a:off x="7096132" y="4572008"/>
            <a:ext cx="3071834" cy="12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2495600" y="3933056"/>
            <a:ext cx="648072" cy="900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EC</a:t>
            </a:r>
          </a:p>
          <a:p>
            <a:pPr algn="l">
              <a:spcBef>
                <a:spcPct val="50000"/>
              </a:spcBef>
            </a:pPr>
            <a:endParaRPr lang="es-ES_tradnl" sz="500" b="1" dirty="0">
              <a:latin typeface="+mj-lt"/>
            </a:endParaRPr>
          </a:p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EP</a:t>
            </a:r>
            <a:endParaRPr lang="es-CL" b="1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Efecto de Políticas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Aplicación de un Subsidio (a la </a:t>
            </a:r>
            <a:r>
              <a:rPr lang="es-CL" dirty="0" err="1"/>
              <a:t>Dda</a:t>
            </a:r>
            <a:r>
              <a:rPr lang="es-CL" dirty="0"/>
              <a:t>)</a:t>
            </a:r>
            <a:endParaRPr lang="es-CL" i="1" dirty="0"/>
          </a:p>
        </p:txBody>
      </p:sp>
      <p:sp>
        <p:nvSpPr>
          <p:cNvPr id="38" name="3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13</a:t>
            </a:fld>
            <a:endParaRPr lang="es-CL"/>
          </a:p>
        </p:txBody>
      </p:sp>
      <p:sp>
        <p:nvSpPr>
          <p:cNvPr id="36" name="AutoShape 10"/>
          <p:cNvSpPr>
            <a:spLocks noChangeArrowheads="1"/>
          </p:cNvSpPr>
          <p:nvPr/>
        </p:nvSpPr>
        <p:spPr bwMode="auto">
          <a:xfrm rot="5400000" flipH="1" flipV="1">
            <a:off x="3499730" y="4217106"/>
            <a:ext cx="511348" cy="360710"/>
          </a:xfrm>
          <a:prstGeom prst="triangle">
            <a:avLst>
              <a:gd name="adj" fmla="val 55678"/>
            </a:avLst>
          </a:prstGeom>
          <a:solidFill>
            <a:srgbClr val="002060">
              <a:alpha val="39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35" name="AutoShape 51"/>
          <p:cNvSpPr>
            <a:spLocks noChangeArrowheads="1"/>
          </p:cNvSpPr>
          <p:nvPr/>
        </p:nvSpPr>
        <p:spPr bwMode="auto">
          <a:xfrm flipV="1">
            <a:off x="2423592" y="4149080"/>
            <a:ext cx="1512168" cy="928812"/>
          </a:xfrm>
          <a:prstGeom prst="rtTriangle">
            <a:avLst/>
          </a:prstGeom>
          <a:solidFill>
            <a:srgbClr val="00FF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3935760" y="4149080"/>
            <a:ext cx="0" cy="2089274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6" name="AutoShape 50"/>
          <p:cNvSpPr>
            <a:spLocks noChangeArrowheads="1"/>
          </p:cNvSpPr>
          <p:nvPr/>
        </p:nvSpPr>
        <p:spPr bwMode="auto">
          <a:xfrm>
            <a:off x="2423592" y="3429000"/>
            <a:ext cx="1512168" cy="1224136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V="1">
            <a:off x="2424114" y="3069060"/>
            <a:ext cx="3240087" cy="2016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2424113" y="6230938"/>
            <a:ext cx="5111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2424114" y="3422650"/>
            <a:ext cx="3455987" cy="2814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575050" y="4357688"/>
            <a:ext cx="0" cy="187325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 flipH="1">
            <a:off x="2424114" y="4357688"/>
            <a:ext cx="115093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2063750" y="31988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3360739" y="615791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5737225" y="61579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6456041" y="2414216"/>
            <a:ext cx="42119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u="sng" dirty="0">
                <a:latin typeface="+mj-lt"/>
              </a:rPr>
              <a:t>Situación Final</a:t>
            </a:r>
            <a:endParaRPr lang="es-CL" u="sng" dirty="0">
              <a:latin typeface="+mj-lt"/>
            </a:endParaRPr>
          </a:p>
        </p:txBody>
      </p:sp>
      <p:sp>
        <p:nvSpPr>
          <p:cNvPr id="74" name="Rectangle 79"/>
          <p:cNvSpPr>
            <a:spLocks noChangeArrowheads="1"/>
          </p:cNvSpPr>
          <p:nvPr/>
        </p:nvSpPr>
        <p:spPr bwMode="auto">
          <a:xfrm>
            <a:off x="2135189" y="4720709"/>
            <a:ext cx="184731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CL"/>
          </a:p>
        </p:txBody>
      </p:sp>
      <p:sp>
        <p:nvSpPr>
          <p:cNvPr id="75" name="Line 40"/>
          <p:cNvSpPr>
            <a:spLocks noChangeShapeType="1"/>
          </p:cNvSpPr>
          <p:nvPr/>
        </p:nvSpPr>
        <p:spPr bwMode="auto">
          <a:xfrm flipV="1">
            <a:off x="2424113" y="2486026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2063750" y="493395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1</a:t>
            </a:r>
            <a:endParaRPr lang="es-CL" i="1" baseline="-25000" dirty="0">
              <a:latin typeface="+mj-lt"/>
            </a:endParaRPr>
          </a:p>
        </p:txBody>
      </p:sp>
      <p:sp>
        <p:nvSpPr>
          <p:cNvPr id="79" name="Text Box 34"/>
          <p:cNvSpPr txBox="1">
            <a:spLocks noChangeArrowheads="1"/>
          </p:cNvSpPr>
          <p:nvPr/>
        </p:nvSpPr>
        <p:spPr bwMode="auto">
          <a:xfrm>
            <a:off x="2063750" y="407670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83" name="Text Box 33"/>
          <p:cNvSpPr txBox="1">
            <a:spLocks noChangeArrowheads="1"/>
          </p:cNvSpPr>
          <p:nvPr/>
        </p:nvSpPr>
        <p:spPr bwMode="auto">
          <a:xfrm>
            <a:off x="2064370" y="242088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7176120" y="6230640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endParaRPr lang="es-CL" i="1" baseline="-25000" dirty="0">
              <a:latin typeface="+mj-lt"/>
            </a:endParaRPr>
          </a:p>
        </p:txBody>
      </p:sp>
      <p:sp>
        <p:nvSpPr>
          <p:cNvPr id="85" name="Text Box 33"/>
          <p:cNvSpPr txBox="1">
            <a:spLocks noChangeArrowheads="1"/>
          </p:cNvSpPr>
          <p:nvPr/>
        </p:nvSpPr>
        <p:spPr bwMode="auto">
          <a:xfrm>
            <a:off x="5303912" y="3203684"/>
            <a:ext cx="792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Oferta</a:t>
            </a:r>
            <a:endParaRPr lang="es-CL" i="1" baseline="-25000" dirty="0">
              <a:latin typeface="+mj-lt"/>
            </a:endParaRPr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5600328" y="5723964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Demanda</a:t>
            </a:r>
            <a:endParaRPr lang="es-CL" i="1" baseline="-25000" dirty="0">
              <a:latin typeface="+mj-lt"/>
            </a:endParaRP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>
            <a:off x="2351585" y="2852936"/>
            <a:ext cx="4176464" cy="33843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0" name="39 Rectángulo"/>
          <p:cNvSpPr/>
          <p:nvPr/>
        </p:nvSpPr>
        <p:spPr>
          <a:xfrm>
            <a:off x="1991544" y="2780928"/>
            <a:ext cx="4320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H="1">
            <a:off x="2423592" y="4653136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>
            <a:off x="2423593" y="4149080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2063552" y="443044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C</a:t>
            </a:r>
            <a:endParaRPr lang="es-CL" i="1" baseline="-25000" dirty="0">
              <a:latin typeface="+mj-lt"/>
            </a:endParaRPr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2063552" y="3861049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52" name="Text Box 35"/>
          <p:cNvSpPr txBox="1">
            <a:spLocks noChangeArrowheads="1"/>
          </p:cNvSpPr>
          <p:nvPr/>
        </p:nvSpPr>
        <p:spPr bwMode="auto">
          <a:xfrm>
            <a:off x="3792564" y="6158632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S</a:t>
            </a:r>
            <a:endParaRPr lang="es-CL" i="1" baseline="-25000" dirty="0">
              <a:latin typeface="+mj-lt"/>
            </a:endParaRPr>
          </a:p>
        </p:txBody>
      </p:sp>
      <p:sp>
        <p:nvSpPr>
          <p:cNvPr id="56" name="Text Box 33"/>
          <p:cNvSpPr txBox="1">
            <a:spLocks noChangeArrowheads="1"/>
          </p:cNvSpPr>
          <p:nvPr/>
        </p:nvSpPr>
        <p:spPr bwMode="auto">
          <a:xfrm>
            <a:off x="5752728" y="5229200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 + S</a:t>
            </a:r>
            <a:endParaRPr lang="es-CL" i="1" baseline="-25000" dirty="0">
              <a:latin typeface="+mj-lt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7099300" y="2978151"/>
          <a:ext cx="3100388" cy="289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549400" imgH="1447800" progId="Equation.3">
                  <p:embed/>
                </p:oleObj>
              </mc:Choice>
              <mc:Fallback>
                <p:oleObj name="Ecuación" r:id="rId2" imgW="1549400" imgH="1447800" progId="Equation.3">
                  <p:embed/>
                  <p:pic>
                    <p:nvPicPr>
                      <p:cNvPr id="215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300" y="2978151"/>
                        <a:ext cx="3100388" cy="289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56 Rectángulo"/>
          <p:cNvSpPr/>
          <p:nvPr/>
        </p:nvSpPr>
        <p:spPr>
          <a:xfrm>
            <a:off x="7096132" y="5429264"/>
            <a:ext cx="3071834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2495600" y="3933056"/>
            <a:ext cx="648072" cy="900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EC</a:t>
            </a:r>
          </a:p>
          <a:p>
            <a:pPr algn="l">
              <a:spcBef>
                <a:spcPct val="50000"/>
              </a:spcBef>
            </a:pPr>
            <a:endParaRPr lang="es-ES_tradnl" sz="500" b="1" dirty="0">
              <a:latin typeface="+mj-lt"/>
            </a:endParaRPr>
          </a:p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EP</a:t>
            </a:r>
            <a:endParaRPr lang="es-CL" b="1" dirty="0">
              <a:latin typeface="+mj-lt"/>
            </a:endParaRPr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3647728" y="4211796"/>
            <a:ext cx="6480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PS</a:t>
            </a:r>
            <a:endParaRPr lang="es-CL" b="1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Efecto de Políticas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Aplicación de un Subsidio (a la </a:t>
            </a:r>
            <a:r>
              <a:rPr lang="es-CL" dirty="0" err="1"/>
              <a:t>Dda</a:t>
            </a:r>
            <a:r>
              <a:rPr lang="es-CL" dirty="0"/>
              <a:t>)</a:t>
            </a:r>
            <a:endParaRPr lang="es-CL" i="1" dirty="0"/>
          </a:p>
        </p:txBody>
      </p:sp>
      <p:sp>
        <p:nvSpPr>
          <p:cNvPr id="47" name="4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14</a:t>
            </a:fld>
            <a:endParaRPr lang="es-CL" dirty="0"/>
          </a:p>
        </p:txBody>
      </p:sp>
      <p:sp>
        <p:nvSpPr>
          <p:cNvPr id="36" name="AutoShape 10"/>
          <p:cNvSpPr>
            <a:spLocks noChangeArrowheads="1"/>
          </p:cNvSpPr>
          <p:nvPr/>
        </p:nvSpPr>
        <p:spPr bwMode="auto">
          <a:xfrm rot="5400000" flipH="1" flipV="1">
            <a:off x="3499730" y="4217106"/>
            <a:ext cx="511348" cy="360710"/>
          </a:xfrm>
          <a:prstGeom prst="triangle">
            <a:avLst>
              <a:gd name="adj" fmla="val 55678"/>
            </a:avLst>
          </a:prstGeom>
          <a:solidFill>
            <a:srgbClr val="002060">
              <a:alpha val="39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35" name="AutoShape 51"/>
          <p:cNvSpPr>
            <a:spLocks noChangeArrowheads="1"/>
          </p:cNvSpPr>
          <p:nvPr/>
        </p:nvSpPr>
        <p:spPr bwMode="auto">
          <a:xfrm flipV="1">
            <a:off x="2423592" y="4149080"/>
            <a:ext cx="1512168" cy="928812"/>
          </a:xfrm>
          <a:prstGeom prst="rtTriangle">
            <a:avLst/>
          </a:prstGeom>
          <a:solidFill>
            <a:srgbClr val="00FF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3935760" y="4149080"/>
            <a:ext cx="0" cy="2089274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6" name="AutoShape 50"/>
          <p:cNvSpPr>
            <a:spLocks noChangeArrowheads="1"/>
          </p:cNvSpPr>
          <p:nvPr/>
        </p:nvSpPr>
        <p:spPr bwMode="auto">
          <a:xfrm>
            <a:off x="2423592" y="3429000"/>
            <a:ext cx="1512168" cy="1224136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V="1">
            <a:off x="2424114" y="3069060"/>
            <a:ext cx="3240087" cy="2016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2424113" y="6230938"/>
            <a:ext cx="5111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2424114" y="3422650"/>
            <a:ext cx="3455987" cy="2814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575050" y="4357688"/>
            <a:ext cx="0" cy="187325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 flipH="1">
            <a:off x="2424114" y="4357688"/>
            <a:ext cx="115093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2063750" y="31988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3360739" y="615791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5737225" y="61579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6360604" y="2043437"/>
            <a:ext cx="42119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u="sng" dirty="0">
                <a:latin typeface="+mj-lt"/>
              </a:rPr>
              <a:t>Situación Final</a:t>
            </a:r>
            <a:endParaRPr lang="es-CL" u="sng" dirty="0">
              <a:latin typeface="+mj-lt"/>
            </a:endParaRPr>
          </a:p>
        </p:txBody>
      </p:sp>
      <p:sp>
        <p:nvSpPr>
          <p:cNvPr id="74" name="Rectangle 79"/>
          <p:cNvSpPr>
            <a:spLocks noChangeArrowheads="1"/>
          </p:cNvSpPr>
          <p:nvPr/>
        </p:nvSpPr>
        <p:spPr bwMode="auto">
          <a:xfrm>
            <a:off x="2135189" y="4720709"/>
            <a:ext cx="184731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CL"/>
          </a:p>
        </p:txBody>
      </p:sp>
      <p:sp>
        <p:nvSpPr>
          <p:cNvPr id="75" name="Line 40"/>
          <p:cNvSpPr>
            <a:spLocks noChangeShapeType="1"/>
          </p:cNvSpPr>
          <p:nvPr/>
        </p:nvSpPr>
        <p:spPr bwMode="auto">
          <a:xfrm flipV="1">
            <a:off x="2424113" y="2486026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2063750" y="493395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1</a:t>
            </a:r>
            <a:endParaRPr lang="es-CL" i="1" baseline="-25000" dirty="0">
              <a:latin typeface="+mj-lt"/>
            </a:endParaRPr>
          </a:p>
        </p:txBody>
      </p:sp>
      <p:sp>
        <p:nvSpPr>
          <p:cNvPr id="79" name="Text Box 34"/>
          <p:cNvSpPr txBox="1">
            <a:spLocks noChangeArrowheads="1"/>
          </p:cNvSpPr>
          <p:nvPr/>
        </p:nvSpPr>
        <p:spPr bwMode="auto">
          <a:xfrm>
            <a:off x="2063750" y="407670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83" name="Text Box 33"/>
          <p:cNvSpPr txBox="1">
            <a:spLocks noChangeArrowheads="1"/>
          </p:cNvSpPr>
          <p:nvPr/>
        </p:nvSpPr>
        <p:spPr bwMode="auto">
          <a:xfrm>
            <a:off x="2064370" y="242088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7176120" y="6230640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endParaRPr lang="es-CL" i="1" baseline="-25000" dirty="0">
              <a:latin typeface="+mj-lt"/>
            </a:endParaRPr>
          </a:p>
        </p:txBody>
      </p:sp>
      <p:sp>
        <p:nvSpPr>
          <p:cNvPr id="85" name="Text Box 33"/>
          <p:cNvSpPr txBox="1">
            <a:spLocks noChangeArrowheads="1"/>
          </p:cNvSpPr>
          <p:nvPr/>
        </p:nvSpPr>
        <p:spPr bwMode="auto">
          <a:xfrm>
            <a:off x="5303912" y="3203684"/>
            <a:ext cx="792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Oferta</a:t>
            </a:r>
            <a:endParaRPr lang="es-CL" i="1" baseline="-25000" dirty="0">
              <a:latin typeface="+mj-lt"/>
            </a:endParaRPr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5600328" y="5723964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Demanda</a:t>
            </a:r>
            <a:endParaRPr lang="es-CL" i="1" baseline="-25000" dirty="0">
              <a:latin typeface="+mj-lt"/>
            </a:endParaRP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>
            <a:off x="2351585" y="2852936"/>
            <a:ext cx="4176464" cy="33843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0" name="39 Rectángulo"/>
          <p:cNvSpPr/>
          <p:nvPr/>
        </p:nvSpPr>
        <p:spPr>
          <a:xfrm>
            <a:off x="1991544" y="2780928"/>
            <a:ext cx="43204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Line 16"/>
          <p:cNvSpPr>
            <a:spLocks noChangeShapeType="1"/>
          </p:cNvSpPr>
          <p:nvPr/>
        </p:nvSpPr>
        <p:spPr bwMode="auto">
          <a:xfrm flipH="1">
            <a:off x="2423592" y="4653136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 flipH="1">
            <a:off x="2423593" y="4149080"/>
            <a:ext cx="151097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2063552" y="443044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C</a:t>
            </a:r>
            <a:endParaRPr lang="es-CL" i="1" baseline="-25000" dirty="0">
              <a:latin typeface="+mj-lt"/>
            </a:endParaRPr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2063552" y="3861049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52" name="Text Box 35"/>
          <p:cNvSpPr txBox="1">
            <a:spLocks noChangeArrowheads="1"/>
          </p:cNvSpPr>
          <p:nvPr/>
        </p:nvSpPr>
        <p:spPr bwMode="auto">
          <a:xfrm>
            <a:off x="3792564" y="6158632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S</a:t>
            </a:r>
            <a:endParaRPr lang="es-CL" i="1" baseline="-25000" dirty="0">
              <a:latin typeface="+mj-lt"/>
            </a:endParaRPr>
          </a:p>
        </p:txBody>
      </p:sp>
      <p:sp>
        <p:nvSpPr>
          <p:cNvPr id="56" name="Text Box 33"/>
          <p:cNvSpPr txBox="1">
            <a:spLocks noChangeArrowheads="1"/>
          </p:cNvSpPr>
          <p:nvPr/>
        </p:nvSpPr>
        <p:spPr bwMode="auto">
          <a:xfrm>
            <a:off x="5752728" y="5229200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 + S</a:t>
            </a:r>
            <a:endParaRPr lang="es-CL" i="1" baseline="-250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7" name="Object 3"/>
              <p:cNvSpPr txBox="1"/>
              <p:nvPr/>
            </p:nvSpPr>
            <p:spPr bwMode="auto">
              <a:xfrm>
                <a:off x="7099299" y="2343706"/>
                <a:ext cx="4804671" cy="353322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𝑥𝑐𝑒𝑑𝑒𝑛𝑡𝑒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𝐶𝑜𝑛𝑠𝑢𝑚𝑖𝑑𝑜𝑟</m:t>
                      </m:r>
                      <m:r>
                        <a:rPr lang="es-CL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d>
                          <m: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es-CL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𝑥𝑐𝑒𝑑𝑒𝑛𝑡𝑒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𝑃𝑟𝑜𝑑𝑢𝑐𝑡𝑜𝑟</m:t>
                      </m:r>
                      <m:r>
                        <a:rPr lang="es-CL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es-CL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𝑟𝑑𝑖𝑑𝑎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𝑆𝑜𝑐𝑖𝑎𝑙</m:t>
                      </m:r>
                      <m:r>
                        <a:rPr lang="es-CL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d>
                          <m: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s-CL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es-CL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𝐺𝑎𝑠𝑡𝑜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CL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𝑖𝑠𝑐𝑎𝑙</m:t>
                      </m:r>
                      <m:r>
                        <a:rPr lang="es-CL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s-CL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es-CL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s-CL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1507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99299" y="2343706"/>
                <a:ext cx="4804671" cy="353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2495600" y="3933056"/>
            <a:ext cx="648072" cy="9002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EC</a:t>
            </a:r>
          </a:p>
          <a:p>
            <a:pPr algn="l">
              <a:spcBef>
                <a:spcPct val="50000"/>
              </a:spcBef>
            </a:pPr>
            <a:endParaRPr lang="es-ES_tradnl" sz="500" b="1" dirty="0">
              <a:latin typeface="+mj-lt"/>
            </a:endParaRPr>
          </a:p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EP</a:t>
            </a:r>
            <a:endParaRPr lang="es-CL" b="1" dirty="0">
              <a:latin typeface="+mj-lt"/>
            </a:endParaRPr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3647728" y="4211796"/>
            <a:ext cx="6480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PS</a:t>
            </a:r>
            <a:endParaRPr lang="es-CL" b="1" dirty="0">
              <a:latin typeface="+mj-lt"/>
            </a:endParaRPr>
          </a:p>
        </p:txBody>
      </p:sp>
      <p:sp>
        <p:nvSpPr>
          <p:cNvPr id="38" name="Rectangle 18"/>
          <p:cNvSpPr>
            <a:spLocks noChangeAspect="1" noChangeArrowheads="1"/>
          </p:cNvSpPr>
          <p:nvPr/>
        </p:nvSpPr>
        <p:spPr bwMode="auto">
          <a:xfrm>
            <a:off x="2424113" y="4141789"/>
            <a:ext cx="1511300" cy="504825"/>
          </a:xfrm>
          <a:prstGeom prst="rect">
            <a:avLst/>
          </a:prstGeom>
          <a:noFill/>
          <a:ln w="254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39" name="Text Box 25"/>
          <p:cNvSpPr txBox="1">
            <a:spLocks noChangeArrowheads="1"/>
          </p:cNvSpPr>
          <p:nvPr/>
        </p:nvSpPr>
        <p:spPr bwMode="auto">
          <a:xfrm>
            <a:off x="2881290" y="4184938"/>
            <a:ext cx="6480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DF</a:t>
            </a:r>
            <a:endParaRPr lang="es-CL" b="1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9FDBA-A9F8-44A3-8186-E3C0A4619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¿Y si el subsidio es a la oferta?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48FA75-F13B-4A44-AAC9-63028F087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Supongamos el mismo mercado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Aplicamos un subsidio a la Oferta: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D535F6F-B842-45AF-AD29-4CD05F19D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181" y="2678113"/>
            <a:ext cx="2543175" cy="128587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4CB7653-CDE1-492C-ABDF-33A050B1C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662" y="5064125"/>
            <a:ext cx="433387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629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ACB3F1-8BFE-4AD5-98E7-F80538B9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¿Y si el subsidio es a la oferta?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F0D0AE-28C2-4500-A258-46DED826A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nuevo equilibrio será: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Gráficamente esto queda: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7F84B08-005E-4682-816E-0EBE7C7D9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0" y="2353469"/>
            <a:ext cx="34290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088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436F2-67CE-4D6F-9A83-2D500476F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¿Y si el subsidio es a la oferta?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8A10CDEB-505D-4748-8541-B4471E773E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2940" y="2110812"/>
            <a:ext cx="4743450" cy="3905250"/>
          </a:xfrm>
        </p:spPr>
      </p:pic>
    </p:spTree>
    <p:extLst>
      <p:ext uri="{BB962C8B-B14F-4D97-AF65-F5344CB8AC3E}">
        <p14:creationId xmlns:p14="http://schemas.microsoft.com/office/powerpoint/2010/main" val="2869936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827FE-0163-4CD9-A628-6BDB1092C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Otras formas de intervenir en el mercado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66BB39-8C34-4AED-8C8A-DC3D5EE8A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Fijar precios mínimos</a:t>
            </a:r>
          </a:p>
          <a:p>
            <a:r>
              <a:rPr lang="es-CL" sz="2200">
                <a:solidFill>
                  <a:schemeClr val="bg1"/>
                </a:solidFill>
              </a:rPr>
              <a:t>Fijar precios máximos</a:t>
            </a:r>
          </a:p>
          <a:p>
            <a:r>
              <a:rPr lang="es-CL" sz="2200">
                <a:solidFill>
                  <a:schemeClr val="bg1"/>
                </a:solidFill>
              </a:rPr>
              <a:t>Aranceles</a:t>
            </a:r>
          </a:p>
          <a:p>
            <a:r>
              <a:rPr lang="es-CL" sz="2200">
                <a:solidFill>
                  <a:schemeClr val="bg1"/>
                </a:solidFill>
              </a:rPr>
              <a:t>Bandas de precios</a:t>
            </a:r>
          </a:p>
          <a:p>
            <a:endParaRPr lang="es-CL" sz="2200">
              <a:solidFill>
                <a:schemeClr val="bg1"/>
              </a:solidFill>
            </a:endParaRPr>
          </a:p>
          <a:p>
            <a:endParaRPr lang="es-CL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537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E18540-9953-4EDE-A660-3F62D63C3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Agenda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D0F3BE-1348-4333-BE94-ADFB407BE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Impuestos y Subsidios.</a:t>
            </a:r>
          </a:p>
          <a:p>
            <a:endParaRPr lang="es-CL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527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3B3BD-3700-49EB-BED0-928DC3700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Impuestos, Pérdida de la eficiencia y los ingresos fiscales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428CF5-22D6-4947-BECA-ECD3C9A9A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/>
              <a:t>En la última parte de la clase anterior habíamos visto que los impuestos tenían efecto en la economía: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E384923-DB61-4639-9412-AFF9102F7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660" y="2995359"/>
            <a:ext cx="8338952" cy="291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6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4DE4F-59CC-4557-8930-56D653141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¿Qué son los subsidios?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F31F27-8E32-415A-B861-8E500732F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MX" sz="2200">
                <a:solidFill>
                  <a:schemeClr val="bg1"/>
                </a:solidFill>
              </a:rPr>
              <a:t>Los subsidios son gastos fiscales que se utilizan con el fin de incentivar el consumo de determinados bienes: Ejemplo: la leche que se entrega en los consultorios.</a:t>
            </a:r>
          </a:p>
          <a:p>
            <a:endParaRPr lang="es-MX" sz="2200">
              <a:solidFill>
                <a:schemeClr val="bg1"/>
              </a:solidFill>
            </a:endParaRPr>
          </a:p>
          <a:p>
            <a:r>
              <a:rPr lang="es-MX" sz="2200">
                <a:solidFill>
                  <a:schemeClr val="bg1"/>
                </a:solidFill>
              </a:rPr>
              <a:t>Económicamente un subsidio funciona de forma opuesta a un impuesto, generando un gasto fiscal en vez de una recaudación fiscal.</a:t>
            </a:r>
            <a:endParaRPr lang="es-CL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000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91397F-243D-47A9-9025-892EC6AF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son los subsidios?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93A492-5E28-4362-B18A-86834A482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effectLst/>
                <a:latin typeface="Arial" panose="020B0604020202020204" pitchFamily="34" charset="0"/>
              </a:rPr>
              <a:t>Para ver como se calcula volvamos a nuestro mercado caracterizado por las curvas de oferta y demanda respectivamente</a:t>
            </a:r>
          </a:p>
          <a:p>
            <a:endParaRPr lang="es-CL" dirty="0">
              <a:latin typeface="Arial" panose="020B0604020202020204" pitchFamily="34" charset="0"/>
            </a:endParaRPr>
          </a:p>
          <a:p>
            <a:endParaRPr lang="es-CL" dirty="0">
              <a:latin typeface="Arial" panose="020B0604020202020204" pitchFamily="34" charset="0"/>
            </a:endParaRPr>
          </a:p>
          <a:p>
            <a:r>
              <a:rPr lang="es-CL" dirty="0">
                <a:latin typeface="Arial" panose="020B0604020202020204" pitchFamily="34" charset="0"/>
              </a:rPr>
              <a:t>¿Cuál es el equilibrio para este mercado?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E473DA1-11B2-4A90-80BB-D3E7E494C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181" y="2678113"/>
            <a:ext cx="25431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316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3E450-BB1A-4F89-95B3-1CEB6341C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son los subsidios?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A703FC-2363-4172-9130-2698DB40B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Para ese mercado tenemos:</a:t>
            </a:r>
          </a:p>
          <a:p>
            <a:endParaRPr lang="es-CL" dirty="0"/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637DFA1-8AEB-4DE7-BBF3-058F93A44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5137" y="2492375"/>
            <a:ext cx="488632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14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8EFB-6879-422D-BA25-F6C7FA13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son los subsidios?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534393-E4B0-4F67-AFFD-5B54DD4AD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latin typeface="Arial" panose="020B0604020202020204" pitchFamily="34" charset="0"/>
              </a:rPr>
              <a:t>Supongamos que se aplica un subsidio de 10 a la demanda, entonces esta queda:</a:t>
            </a:r>
          </a:p>
          <a:p>
            <a:endParaRPr lang="es-CL" dirty="0">
              <a:latin typeface="Arial" panose="020B0604020202020204" pitchFamily="34" charset="0"/>
            </a:endParaRPr>
          </a:p>
          <a:p>
            <a:r>
              <a:rPr lang="es-CL" dirty="0">
                <a:latin typeface="Arial" panose="020B0604020202020204" pitchFamily="34" charset="0"/>
              </a:rPr>
              <a:t>El nuevo equilibrio será: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2FC4D82-4B9B-4E17-8908-E48315DE34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394" y="2577899"/>
            <a:ext cx="1866900" cy="6572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D0E5BB7-EDB3-4708-A06C-030883FE5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737" y="4233862"/>
            <a:ext cx="27336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5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E411C-C209-4D37-B92B-6FC3464F4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son los subsidios?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76B35F-6D58-4961-86D3-A58C9113C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Gráficamente:</a:t>
            </a:r>
          </a:p>
          <a:p>
            <a:endParaRPr lang="es-CL" dirty="0"/>
          </a:p>
          <a:p>
            <a:r>
              <a:rPr lang="es-CL" dirty="0"/>
              <a:t>¿Qué sucedió con el precio?</a:t>
            </a:r>
          </a:p>
          <a:p>
            <a:r>
              <a:rPr lang="es-CL" dirty="0"/>
              <a:t>¿Qué sucedió con la cantidad?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Formalicemos estos efectos</a:t>
            </a:r>
          </a:p>
          <a:p>
            <a:endParaRPr lang="es-CL" dirty="0"/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4EC8054-BC18-46B7-918A-1C88701E2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100" y="1656833"/>
            <a:ext cx="4057650" cy="354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94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51"/>
          <p:cNvSpPr>
            <a:spLocks noChangeArrowheads="1"/>
          </p:cNvSpPr>
          <p:nvPr/>
        </p:nvSpPr>
        <p:spPr bwMode="auto">
          <a:xfrm flipV="1">
            <a:off x="2423593" y="4365104"/>
            <a:ext cx="1150937" cy="712788"/>
          </a:xfrm>
          <a:prstGeom prst="rtTriangle">
            <a:avLst/>
          </a:prstGeom>
          <a:solidFill>
            <a:srgbClr val="00FF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46" name="AutoShape 50"/>
          <p:cNvSpPr>
            <a:spLocks noChangeArrowheads="1"/>
          </p:cNvSpPr>
          <p:nvPr/>
        </p:nvSpPr>
        <p:spPr bwMode="auto">
          <a:xfrm>
            <a:off x="2423592" y="3429001"/>
            <a:ext cx="1223962" cy="936625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Efecto de Políticas: Subsidios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Inicialmente:</a:t>
            </a:r>
            <a:endParaRPr lang="es-CL" i="1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9</a:t>
            </a:fld>
            <a:endParaRPr lang="es-CL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V="1">
            <a:off x="2424114" y="3069060"/>
            <a:ext cx="3240087" cy="20161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2424113" y="6230938"/>
            <a:ext cx="5111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>
            <a:off x="2424114" y="3422650"/>
            <a:ext cx="3455987" cy="28146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>
            <a:off x="3575050" y="4357688"/>
            <a:ext cx="0" cy="187325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 flipH="1">
            <a:off x="2424114" y="4357688"/>
            <a:ext cx="1150937" cy="0"/>
          </a:xfrm>
          <a:prstGeom prst="line">
            <a:avLst/>
          </a:prstGeom>
          <a:noFill/>
          <a:ln w="12700">
            <a:solidFill>
              <a:srgbClr val="80008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2063750" y="31988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3360739" y="615791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 err="1">
                <a:latin typeface="+mj-lt"/>
              </a:rPr>
              <a:t>q</a:t>
            </a:r>
            <a:r>
              <a:rPr lang="es-ES_tradnl" i="1" baseline="-25000" dirty="0" err="1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5737225" y="6157913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r>
              <a:rPr lang="es-ES_tradnl" i="1" baseline="-25000" dirty="0">
                <a:latin typeface="+mj-lt"/>
              </a:rPr>
              <a:t>2</a:t>
            </a:r>
            <a:endParaRPr lang="es-CL" i="1" baseline="-25000" dirty="0">
              <a:latin typeface="+mj-lt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6456041" y="2414216"/>
            <a:ext cx="4211961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u="sng" dirty="0">
                <a:latin typeface="+mj-lt"/>
              </a:rPr>
              <a:t>Situación Inicial</a:t>
            </a:r>
          </a:p>
          <a:p>
            <a:pPr algn="l">
              <a:spcBef>
                <a:spcPct val="50000"/>
              </a:spcBef>
            </a:pPr>
            <a:endParaRPr lang="es-ES_tradnl" u="sng" dirty="0">
              <a:latin typeface="+mj-lt"/>
            </a:endParaRPr>
          </a:p>
          <a:p>
            <a:pPr algn="l">
              <a:spcBef>
                <a:spcPct val="50000"/>
              </a:spcBef>
            </a:pPr>
            <a:endParaRPr lang="es-ES_tradnl" u="sng" dirty="0">
              <a:latin typeface="+mj-lt"/>
            </a:endParaRPr>
          </a:p>
          <a:p>
            <a:pPr algn="l">
              <a:spcBef>
                <a:spcPct val="50000"/>
              </a:spcBef>
            </a:pPr>
            <a:endParaRPr lang="es-ES_tradnl" u="sng" dirty="0">
              <a:latin typeface="+mj-lt"/>
            </a:endParaRPr>
          </a:p>
          <a:p>
            <a:pPr algn="l">
              <a:spcBef>
                <a:spcPct val="50000"/>
              </a:spcBef>
            </a:pPr>
            <a:endParaRPr lang="es-ES_tradnl" u="sng" dirty="0">
              <a:latin typeface="+mj-lt"/>
            </a:endParaRPr>
          </a:p>
          <a:p>
            <a:pPr algn="l">
              <a:spcBef>
                <a:spcPct val="50000"/>
              </a:spcBef>
            </a:pPr>
            <a:endParaRPr lang="es-ES_tradnl" u="sng" dirty="0"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s-ES_tradnl" dirty="0"/>
              <a:t>        Aplicamos el Subsidio…</a:t>
            </a:r>
          </a:p>
          <a:p>
            <a:pPr>
              <a:spcBef>
                <a:spcPct val="50000"/>
              </a:spcBef>
            </a:pPr>
            <a:r>
              <a:rPr lang="es-ES_tradnl" dirty="0"/>
              <a:t>   …y es como si se expandiese la Demanda</a:t>
            </a:r>
            <a:endParaRPr lang="es-CL" u="sng" dirty="0">
              <a:latin typeface="+mj-lt"/>
            </a:endParaRPr>
          </a:p>
        </p:txBody>
      </p:sp>
      <p:sp>
        <p:nvSpPr>
          <p:cNvPr id="74" name="Rectangle 79"/>
          <p:cNvSpPr>
            <a:spLocks noChangeArrowheads="1"/>
          </p:cNvSpPr>
          <p:nvPr/>
        </p:nvSpPr>
        <p:spPr bwMode="auto">
          <a:xfrm>
            <a:off x="2135189" y="4720709"/>
            <a:ext cx="184731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CL"/>
          </a:p>
        </p:txBody>
      </p:sp>
      <p:sp>
        <p:nvSpPr>
          <p:cNvPr id="75" name="Line 40"/>
          <p:cNvSpPr>
            <a:spLocks noChangeShapeType="1"/>
          </p:cNvSpPr>
          <p:nvPr/>
        </p:nvSpPr>
        <p:spPr bwMode="auto">
          <a:xfrm flipV="1">
            <a:off x="2424113" y="2486026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CL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2063750" y="493395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1</a:t>
            </a:r>
            <a:endParaRPr lang="es-CL" i="1" baseline="-25000" dirty="0">
              <a:latin typeface="+mj-lt"/>
            </a:endParaRPr>
          </a:p>
        </p:txBody>
      </p:sp>
      <p:sp>
        <p:nvSpPr>
          <p:cNvPr id="79" name="Text Box 34"/>
          <p:cNvSpPr txBox="1">
            <a:spLocks noChangeArrowheads="1"/>
          </p:cNvSpPr>
          <p:nvPr/>
        </p:nvSpPr>
        <p:spPr bwMode="auto">
          <a:xfrm>
            <a:off x="2063750" y="4076701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r>
              <a:rPr lang="es-ES_tradnl" i="1" baseline="-25000" dirty="0">
                <a:latin typeface="+mj-lt"/>
              </a:rPr>
              <a:t>E</a:t>
            </a:r>
            <a:endParaRPr lang="es-CL" i="1" baseline="-25000" dirty="0">
              <a:latin typeface="+mj-lt"/>
            </a:endParaRPr>
          </a:p>
        </p:txBody>
      </p:sp>
      <p:sp>
        <p:nvSpPr>
          <p:cNvPr id="83" name="Text Box 33"/>
          <p:cNvSpPr txBox="1">
            <a:spLocks noChangeArrowheads="1"/>
          </p:cNvSpPr>
          <p:nvPr/>
        </p:nvSpPr>
        <p:spPr bwMode="auto">
          <a:xfrm>
            <a:off x="2064370" y="242088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P</a:t>
            </a:r>
            <a:endParaRPr lang="es-CL" i="1" baseline="-25000" dirty="0">
              <a:latin typeface="+mj-lt"/>
            </a:endParaRPr>
          </a:p>
        </p:txBody>
      </p:sp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7176120" y="6230640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q</a:t>
            </a:r>
            <a:endParaRPr lang="es-CL" i="1" baseline="-25000" dirty="0">
              <a:latin typeface="+mj-lt"/>
            </a:endParaRPr>
          </a:p>
        </p:txBody>
      </p:sp>
      <p:sp>
        <p:nvSpPr>
          <p:cNvPr id="85" name="Text Box 33"/>
          <p:cNvSpPr txBox="1">
            <a:spLocks noChangeArrowheads="1"/>
          </p:cNvSpPr>
          <p:nvPr/>
        </p:nvSpPr>
        <p:spPr bwMode="auto">
          <a:xfrm>
            <a:off x="5303912" y="3203684"/>
            <a:ext cx="792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Oferta</a:t>
            </a:r>
            <a:endParaRPr lang="es-CL" i="1" baseline="-25000" dirty="0">
              <a:latin typeface="+mj-lt"/>
            </a:endParaRPr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5600328" y="5723964"/>
            <a:ext cx="1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i="1" dirty="0">
                <a:latin typeface="+mj-lt"/>
              </a:rPr>
              <a:t>Demanda</a:t>
            </a:r>
            <a:endParaRPr lang="es-CL" i="1" baseline="-25000" dirty="0">
              <a:latin typeface="+mj-lt"/>
            </a:endParaRPr>
          </a:p>
        </p:txBody>
      </p:sp>
      <p:sp>
        <p:nvSpPr>
          <p:cNvPr id="87" name="Text Box 25"/>
          <p:cNvSpPr txBox="1">
            <a:spLocks noChangeArrowheads="1"/>
          </p:cNvSpPr>
          <p:nvPr/>
        </p:nvSpPr>
        <p:spPr bwMode="auto">
          <a:xfrm>
            <a:off x="2495600" y="3814309"/>
            <a:ext cx="648072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EC</a:t>
            </a:r>
          </a:p>
          <a:p>
            <a:pPr algn="l">
              <a:spcBef>
                <a:spcPct val="50000"/>
              </a:spcBef>
            </a:pPr>
            <a:endParaRPr lang="es-ES_tradnl" sz="1000" b="1" dirty="0">
              <a:latin typeface="+mj-lt"/>
            </a:endParaRPr>
          </a:p>
          <a:p>
            <a:pPr algn="l">
              <a:spcBef>
                <a:spcPct val="50000"/>
              </a:spcBef>
            </a:pPr>
            <a:r>
              <a:rPr lang="es-ES_tradnl" b="1" dirty="0">
                <a:latin typeface="+mj-lt"/>
              </a:rPr>
              <a:t>EP</a:t>
            </a:r>
            <a:endParaRPr lang="es-CL" b="1" dirty="0">
              <a:latin typeface="+mj-lt"/>
            </a:endParaRPr>
          </a:p>
        </p:txBody>
      </p:sp>
      <p:graphicFrame>
        <p:nvGraphicFramePr>
          <p:cNvPr id="88" name="87 Objeto"/>
          <p:cNvGraphicFramePr>
            <a:graphicFrameLocks noChangeAspect="1"/>
          </p:cNvGraphicFramePr>
          <p:nvPr/>
        </p:nvGraphicFramePr>
        <p:xfrm>
          <a:off x="7104112" y="2996952"/>
          <a:ext cx="2363788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2" imgW="1180588" imgH="812447" progId="Equation.3">
                  <p:embed/>
                </p:oleObj>
              </mc:Choice>
              <mc:Fallback>
                <p:oleObj name="Ecuación" r:id="rId2" imgW="1180588" imgH="812447" progId="Equation.3">
                  <p:embed/>
                  <p:pic>
                    <p:nvPicPr>
                      <p:cNvPr id="88" name="87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4112" y="2996952"/>
                        <a:ext cx="2363788" cy="162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4532</TotalTime>
  <Words>516</Words>
  <Application>Microsoft Office PowerPoint</Application>
  <PresentationFormat>Panorámica</PresentationFormat>
  <Paragraphs>173</Paragraphs>
  <Slides>18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Tema de Office</vt:lpstr>
      <vt:lpstr>Ecuación</vt:lpstr>
      <vt:lpstr>ECONOMÍA Clase 11: Intervenciones  del Mercado. Parte 2</vt:lpstr>
      <vt:lpstr>Agenda</vt:lpstr>
      <vt:lpstr>Impuestos, Pérdida de la eficiencia y los ingresos fiscales</vt:lpstr>
      <vt:lpstr>¿Qué son los subsidios?</vt:lpstr>
      <vt:lpstr>¿Qué son los subsidios?</vt:lpstr>
      <vt:lpstr>¿Qué son los subsidios?</vt:lpstr>
      <vt:lpstr>¿Qué son los subsidios?</vt:lpstr>
      <vt:lpstr>¿Qué son los subsidios?</vt:lpstr>
      <vt:lpstr>Efecto de Políticas: Subsidios</vt:lpstr>
      <vt:lpstr>Efecto de Políticas</vt:lpstr>
      <vt:lpstr>Efecto de Políticas</vt:lpstr>
      <vt:lpstr>Efecto de Políticas</vt:lpstr>
      <vt:lpstr>Efecto de Políticas</vt:lpstr>
      <vt:lpstr>Efecto de Políticas</vt:lpstr>
      <vt:lpstr>¿Y si el subsidio es a la oferta?</vt:lpstr>
      <vt:lpstr>¿Y si el subsidio es a la oferta?</vt:lpstr>
      <vt:lpstr>¿Y si el subsidio es a la oferta?</vt:lpstr>
      <vt:lpstr>Otras formas de intervenir en el mercado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Clase 11: Intervenciones  del Mercado. Parte 2</dc:title>
  <dc:creator>Christian Belmar Belmar Castro</dc:creator>
  <cp:lastModifiedBy>Matias Eduardo Philipp Fontecilla</cp:lastModifiedBy>
  <cp:revision>17</cp:revision>
  <dcterms:created xsi:type="dcterms:W3CDTF">2020-10-20T02:20:21Z</dcterms:created>
  <dcterms:modified xsi:type="dcterms:W3CDTF">2021-08-02T11:00:25Z</dcterms:modified>
</cp:coreProperties>
</file>