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5" r:id="rId2"/>
    <p:sldId id="256" r:id="rId3"/>
    <p:sldId id="516" r:id="rId4"/>
    <p:sldId id="517" r:id="rId5"/>
    <p:sldId id="518" r:id="rId6"/>
    <p:sldId id="519" r:id="rId7"/>
    <p:sldId id="520" r:id="rId8"/>
    <p:sldId id="532" r:id="rId9"/>
    <p:sldId id="533" r:id="rId10"/>
    <p:sldId id="534" r:id="rId11"/>
    <p:sldId id="535" r:id="rId12"/>
    <p:sldId id="536" r:id="rId13"/>
    <p:sldId id="537" r:id="rId14"/>
    <p:sldId id="538" r:id="rId15"/>
    <p:sldId id="539" r:id="rId16"/>
    <p:sldId id="540" r:id="rId17"/>
    <p:sldId id="541" r:id="rId18"/>
    <p:sldId id="542" r:id="rId19"/>
    <p:sldId id="543" r:id="rId20"/>
    <p:sldId id="544" r:id="rId21"/>
    <p:sldId id="564" r:id="rId22"/>
    <p:sldId id="771" r:id="rId23"/>
    <p:sldId id="772" r:id="rId24"/>
    <p:sldId id="773" r:id="rId25"/>
    <p:sldId id="774" r:id="rId26"/>
    <p:sldId id="775" r:id="rId27"/>
    <p:sldId id="776" r:id="rId28"/>
    <p:sldId id="777" r:id="rId29"/>
    <p:sldId id="778" r:id="rId30"/>
    <p:sldId id="779" r:id="rId31"/>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E67DBB-B3A4-42E4-A036-957F712AD32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7F599D65-39D9-4676-AABF-D38FC062CA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373D9C6D-D59F-4EA8-9007-2F490DF3EF86}"/>
              </a:ext>
            </a:extLst>
          </p:cNvPr>
          <p:cNvSpPr>
            <a:spLocks noGrp="1"/>
          </p:cNvSpPr>
          <p:nvPr>
            <p:ph type="dt" sz="half" idx="10"/>
          </p:nvPr>
        </p:nvSpPr>
        <p:spPr/>
        <p:txBody>
          <a:bodyPr/>
          <a:lstStyle/>
          <a:p>
            <a:fld id="{71809B58-01FB-4798-8376-59A5348552EE}" type="datetimeFigureOut">
              <a:rPr lang="es-CL" smtClean="0"/>
              <a:t>02-08-2021</a:t>
            </a:fld>
            <a:endParaRPr lang="es-CL"/>
          </a:p>
        </p:txBody>
      </p:sp>
      <p:sp>
        <p:nvSpPr>
          <p:cNvPr id="5" name="Marcador de pie de página 4">
            <a:extLst>
              <a:ext uri="{FF2B5EF4-FFF2-40B4-BE49-F238E27FC236}">
                <a16:creationId xmlns:a16="http://schemas.microsoft.com/office/drawing/2014/main" id="{DFDAE6F3-53A6-4DA9-BA66-327A4B052FF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EA6C83F-538D-4F69-8784-1330277469C5}"/>
              </a:ext>
            </a:extLst>
          </p:cNvPr>
          <p:cNvSpPr>
            <a:spLocks noGrp="1"/>
          </p:cNvSpPr>
          <p:nvPr>
            <p:ph type="sldNum" sz="quarter" idx="12"/>
          </p:nvPr>
        </p:nvSpPr>
        <p:spPr/>
        <p:txBody>
          <a:bodyPr/>
          <a:lstStyle/>
          <a:p>
            <a:fld id="{D9C9C9ED-8DB4-4B11-BCC2-00F29BF6D668}" type="slidenum">
              <a:rPr lang="es-CL" smtClean="0"/>
              <a:t>‹Nº›</a:t>
            </a:fld>
            <a:endParaRPr lang="es-CL"/>
          </a:p>
        </p:txBody>
      </p:sp>
    </p:spTree>
    <p:extLst>
      <p:ext uri="{BB962C8B-B14F-4D97-AF65-F5344CB8AC3E}">
        <p14:creationId xmlns:p14="http://schemas.microsoft.com/office/powerpoint/2010/main" val="3039808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39B78F-E084-44A4-87BB-414C64207DC9}"/>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A1220C0D-0780-4C2E-A8C4-58C2C34093E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F1200F2D-CCCC-45C7-B4FA-95A625853781}"/>
              </a:ext>
            </a:extLst>
          </p:cNvPr>
          <p:cNvSpPr>
            <a:spLocks noGrp="1"/>
          </p:cNvSpPr>
          <p:nvPr>
            <p:ph type="dt" sz="half" idx="10"/>
          </p:nvPr>
        </p:nvSpPr>
        <p:spPr/>
        <p:txBody>
          <a:bodyPr/>
          <a:lstStyle/>
          <a:p>
            <a:fld id="{71809B58-01FB-4798-8376-59A5348552EE}" type="datetimeFigureOut">
              <a:rPr lang="es-CL" smtClean="0"/>
              <a:t>02-08-2021</a:t>
            </a:fld>
            <a:endParaRPr lang="es-CL"/>
          </a:p>
        </p:txBody>
      </p:sp>
      <p:sp>
        <p:nvSpPr>
          <p:cNvPr id="5" name="Marcador de pie de página 4">
            <a:extLst>
              <a:ext uri="{FF2B5EF4-FFF2-40B4-BE49-F238E27FC236}">
                <a16:creationId xmlns:a16="http://schemas.microsoft.com/office/drawing/2014/main" id="{D2E7691C-B7DC-4FCC-91A6-24B9F591368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72E6EF7E-6603-430C-A2DB-16F51B8C18A1}"/>
              </a:ext>
            </a:extLst>
          </p:cNvPr>
          <p:cNvSpPr>
            <a:spLocks noGrp="1"/>
          </p:cNvSpPr>
          <p:nvPr>
            <p:ph type="sldNum" sz="quarter" idx="12"/>
          </p:nvPr>
        </p:nvSpPr>
        <p:spPr/>
        <p:txBody>
          <a:bodyPr/>
          <a:lstStyle/>
          <a:p>
            <a:fld id="{D9C9C9ED-8DB4-4B11-BCC2-00F29BF6D668}" type="slidenum">
              <a:rPr lang="es-CL" smtClean="0"/>
              <a:t>‹Nº›</a:t>
            </a:fld>
            <a:endParaRPr lang="es-CL"/>
          </a:p>
        </p:txBody>
      </p:sp>
    </p:spTree>
    <p:extLst>
      <p:ext uri="{BB962C8B-B14F-4D97-AF65-F5344CB8AC3E}">
        <p14:creationId xmlns:p14="http://schemas.microsoft.com/office/powerpoint/2010/main" val="3292536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B3773CF-97E9-4BC6-9396-BCA1FE34AF8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55B54CA2-A87E-469F-B8A9-87463A19D67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FDB97F17-C1CE-4722-B827-BA8FE0444E3A}"/>
              </a:ext>
            </a:extLst>
          </p:cNvPr>
          <p:cNvSpPr>
            <a:spLocks noGrp="1"/>
          </p:cNvSpPr>
          <p:nvPr>
            <p:ph type="dt" sz="half" idx="10"/>
          </p:nvPr>
        </p:nvSpPr>
        <p:spPr/>
        <p:txBody>
          <a:bodyPr/>
          <a:lstStyle/>
          <a:p>
            <a:fld id="{71809B58-01FB-4798-8376-59A5348552EE}" type="datetimeFigureOut">
              <a:rPr lang="es-CL" smtClean="0"/>
              <a:t>02-08-2021</a:t>
            </a:fld>
            <a:endParaRPr lang="es-CL"/>
          </a:p>
        </p:txBody>
      </p:sp>
      <p:sp>
        <p:nvSpPr>
          <p:cNvPr id="5" name="Marcador de pie de página 4">
            <a:extLst>
              <a:ext uri="{FF2B5EF4-FFF2-40B4-BE49-F238E27FC236}">
                <a16:creationId xmlns:a16="http://schemas.microsoft.com/office/drawing/2014/main" id="{C85FEB16-069D-4752-8F48-CB2E44AAD21E}"/>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D6F13F84-BDD4-4A1C-B4AE-54F30DDDB092}"/>
              </a:ext>
            </a:extLst>
          </p:cNvPr>
          <p:cNvSpPr>
            <a:spLocks noGrp="1"/>
          </p:cNvSpPr>
          <p:nvPr>
            <p:ph type="sldNum" sz="quarter" idx="12"/>
          </p:nvPr>
        </p:nvSpPr>
        <p:spPr/>
        <p:txBody>
          <a:bodyPr/>
          <a:lstStyle/>
          <a:p>
            <a:fld id="{D9C9C9ED-8DB4-4B11-BCC2-00F29BF6D668}" type="slidenum">
              <a:rPr lang="es-CL" smtClean="0"/>
              <a:t>‹Nº›</a:t>
            </a:fld>
            <a:endParaRPr lang="es-CL"/>
          </a:p>
        </p:txBody>
      </p:sp>
    </p:spTree>
    <p:extLst>
      <p:ext uri="{BB962C8B-B14F-4D97-AF65-F5344CB8AC3E}">
        <p14:creationId xmlns:p14="http://schemas.microsoft.com/office/powerpoint/2010/main" val="30753825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p>
            <a:r>
              <a:rPr lang="es-ES"/>
              <a:t>Haga clic para modificar el estilo de título del patrón</a:t>
            </a:r>
            <a:endParaRPr lang="es-CL"/>
          </a:p>
        </p:txBody>
      </p:sp>
      <p:sp>
        <p:nvSpPr>
          <p:cNvPr id="3" name="2 Marcador de texto"/>
          <p:cNvSpPr>
            <a:spLocks noGrp="1"/>
          </p:cNvSpPr>
          <p:nvPr>
            <p:ph type="body" sz="half" idx="1"/>
          </p:nvPr>
        </p:nvSpPr>
        <p:spPr>
          <a:xfrm>
            <a:off x="609600" y="1600201"/>
            <a:ext cx="5384800" cy="452596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6197600" y="1600201"/>
            <a:ext cx="5384800" cy="452596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3 Marcador de fecha"/>
          <p:cNvSpPr>
            <a:spLocks noGrp="1"/>
          </p:cNvSpPr>
          <p:nvPr>
            <p:ph type="dt" sz="half" idx="10"/>
          </p:nvPr>
        </p:nvSpPr>
        <p:spPr/>
        <p:txBody>
          <a:bodyPr/>
          <a:lstStyle>
            <a:lvl1pPr>
              <a:defRPr/>
            </a:lvl1pPr>
          </a:lstStyle>
          <a:p>
            <a:pPr>
              <a:defRPr/>
            </a:pPr>
            <a:fld id="{ABC8C374-2FD1-4283-8DFF-048988B7FE55}" type="datetime1">
              <a:rPr lang="es-CL"/>
              <a:pPr>
                <a:defRPr/>
              </a:pPr>
              <a:t>02-08-2021</a:t>
            </a:fld>
            <a:endParaRPr lang="es-CL"/>
          </a:p>
        </p:txBody>
      </p:sp>
      <p:sp>
        <p:nvSpPr>
          <p:cNvPr id="6" name="4 Marcador de pie de página"/>
          <p:cNvSpPr>
            <a:spLocks noGrp="1"/>
          </p:cNvSpPr>
          <p:nvPr>
            <p:ph type="ftr" sz="quarter" idx="11"/>
          </p:nvPr>
        </p:nvSpPr>
        <p:spPr/>
        <p:txBody>
          <a:bodyPr/>
          <a:lstStyle>
            <a:lvl1pPr>
              <a:defRPr/>
            </a:lvl1pPr>
          </a:lstStyle>
          <a:p>
            <a:pPr>
              <a:defRPr/>
            </a:pPr>
            <a:endParaRPr lang="es-CL"/>
          </a:p>
        </p:txBody>
      </p:sp>
      <p:sp>
        <p:nvSpPr>
          <p:cNvPr id="7" name="5 Marcador de número de diapositiva"/>
          <p:cNvSpPr>
            <a:spLocks noGrp="1"/>
          </p:cNvSpPr>
          <p:nvPr>
            <p:ph type="sldNum" sz="quarter" idx="12"/>
          </p:nvPr>
        </p:nvSpPr>
        <p:spPr/>
        <p:txBody>
          <a:bodyPr/>
          <a:lstStyle>
            <a:lvl1pPr>
              <a:defRPr/>
            </a:lvl1pPr>
          </a:lstStyle>
          <a:p>
            <a:pPr>
              <a:defRPr/>
            </a:pPr>
            <a:fld id="{9587D07C-91FA-4A51-ABD2-0FA92A5D065B}" type="slidenum">
              <a:rPr lang="es-CL"/>
              <a:pPr>
                <a:defRPr/>
              </a:pPr>
              <a:t>‹Nº›</a:t>
            </a:fld>
            <a:endParaRPr lang="es-CL"/>
          </a:p>
        </p:txBody>
      </p:sp>
    </p:spTree>
    <p:extLst>
      <p:ext uri="{BB962C8B-B14F-4D97-AF65-F5344CB8AC3E}">
        <p14:creationId xmlns:p14="http://schemas.microsoft.com/office/powerpoint/2010/main" val="3637892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F1A502-922E-4CC7-A88D-FA7E7C755049}"/>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93000038-F1B6-4916-BBA7-68DC9C2E8FE9}"/>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121DAC9B-BA2D-443C-B9D2-3E3DE65698AB}"/>
              </a:ext>
            </a:extLst>
          </p:cNvPr>
          <p:cNvSpPr>
            <a:spLocks noGrp="1"/>
          </p:cNvSpPr>
          <p:nvPr>
            <p:ph type="dt" sz="half" idx="10"/>
          </p:nvPr>
        </p:nvSpPr>
        <p:spPr/>
        <p:txBody>
          <a:bodyPr/>
          <a:lstStyle/>
          <a:p>
            <a:fld id="{71809B58-01FB-4798-8376-59A5348552EE}" type="datetimeFigureOut">
              <a:rPr lang="es-CL" smtClean="0"/>
              <a:t>02-08-2021</a:t>
            </a:fld>
            <a:endParaRPr lang="es-CL"/>
          </a:p>
        </p:txBody>
      </p:sp>
      <p:sp>
        <p:nvSpPr>
          <p:cNvPr id="5" name="Marcador de pie de página 4">
            <a:extLst>
              <a:ext uri="{FF2B5EF4-FFF2-40B4-BE49-F238E27FC236}">
                <a16:creationId xmlns:a16="http://schemas.microsoft.com/office/drawing/2014/main" id="{D6CAEF69-7C61-464F-9014-927F94C6FCA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D022A621-2FF4-4410-80A5-20D2DAECEF19}"/>
              </a:ext>
            </a:extLst>
          </p:cNvPr>
          <p:cNvSpPr>
            <a:spLocks noGrp="1"/>
          </p:cNvSpPr>
          <p:nvPr>
            <p:ph type="sldNum" sz="quarter" idx="12"/>
          </p:nvPr>
        </p:nvSpPr>
        <p:spPr/>
        <p:txBody>
          <a:bodyPr/>
          <a:lstStyle/>
          <a:p>
            <a:fld id="{D9C9C9ED-8DB4-4B11-BCC2-00F29BF6D668}" type="slidenum">
              <a:rPr lang="es-CL" smtClean="0"/>
              <a:t>‹Nº›</a:t>
            </a:fld>
            <a:endParaRPr lang="es-CL"/>
          </a:p>
        </p:txBody>
      </p:sp>
    </p:spTree>
    <p:extLst>
      <p:ext uri="{BB962C8B-B14F-4D97-AF65-F5344CB8AC3E}">
        <p14:creationId xmlns:p14="http://schemas.microsoft.com/office/powerpoint/2010/main" val="1967063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D6273D-0300-4A9A-B725-3FFCA9846A2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DFD6F580-76FF-4E05-B6AE-5B0A7FAF95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0FD63CF-120D-418A-B607-B693E1D9DFCC}"/>
              </a:ext>
            </a:extLst>
          </p:cNvPr>
          <p:cNvSpPr>
            <a:spLocks noGrp="1"/>
          </p:cNvSpPr>
          <p:nvPr>
            <p:ph type="dt" sz="half" idx="10"/>
          </p:nvPr>
        </p:nvSpPr>
        <p:spPr/>
        <p:txBody>
          <a:bodyPr/>
          <a:lstStyle/>
          <a:p>
            <a:fld id="{71809B58-01FB-4798-8376-59A5348552EE}" type="datetimeFigureOut">
              <a:rPr lang="es-CL" smtClean="0"/>
              <a:t>02-08-2021</a:t>
            </a:fld>
            <a:endParaRPr lang="es-CL"/>
          </a:p>
        </p:txBody>
      </p:sp>
      <p:sp>
        <p:nvSpPr>
          <p:cNvPr id="5" name="Marcador de pie de página 4">
            <a:extLst>
              <a:ext uri="{FF2B5EF4-FFF2-40B4-BE49-F238E27FC236}">
                <a16:creationId xmlns:a16="http://schemas.microsoft.com/office/drawing/2014/main" id="{D63F6A1B-936E-4E7E-8440-13C2F018879D}"/>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DA4C2F00-BFBB-4C6D-B988-A3A9FAC4A28B}"/>
              </a:ext>
            </a:extLst>
          </p:cNvPr>
          <p:cNvSpPr>
            <a:spLocks noGrp="1"/>
          </p:cNvSpPr>
          <p:nvPr>
            <p:ph type="sldNum" sz="quarter" idx="12"/>
          </p:nvPr>
        </p:nvSpPr>
        <p:spPr/>
        <p:txBody>
          <a:bodyPr/>
          <a:lstStyle/>
          <a:p>
            <a:fld id="{D9C9C9ED-8DB4-4B11-BCC2-00F29BF6D668}" type="slidenum">
              <a:rPr lang="es-CL" smtClean="0"/>
              <a:t>‹Nº›</a:t>
            </a:fld>
            <a:endParaRPr lang="es-CL"/>
          </a:p>
        </p:txBody>
      </p:sp>
    </p:spTree>
    <p:extLst>
      <p:ext uri="{BB962C8B-B14F-4D97-AF65-F5344CB8AC3E}">
        <p14:creationId xmlns:p14="http://schemas.microsoft.com/office/powerpoint/2010/main" val="2017364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74D39D-35F3-47D5-A2F1-D517A7BF410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DD11CB0E-5176-4446-9747-96269237706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BA9D83D7-0D6B-4E9D-B947-30CF255851C2}"/>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97247648-A718-4828-BAF9-BCA57EC153B2}"/>
              </a:ext>
            </a:extLst>
          </p:cNvPr>
          <p:cNvSpPr>
            <a:spLocks noGrp="1"/>
          </p:cNvSpPr>
          <p:nvPr>
            <p:ph type="dt" sz="half" idx="10"/>
          </p:nvPr>
        </p:nvSpPr>
        <p:spPr/>
        <p:txBody>
          <a:bodyPr/>
          <a:lstStyle/>
          <a:p>
            <a:fld id="{71809B58-01FB-4798-8376-59A5348552EE}" type="datetimeFigureOut">
              <a:rPr lang="es-CL" smtClean="0"/>
              <a:t>02-08-2021</a:t>
            </a:fld>
            <a:endParaRPr lang="es-CL"/>
          </a:p>
        </p:txBody>
      </p:sp>
      <p:sp>
        <p:nvSpPr>
          <p:cNvPr id="6" name="Marcador de pie de página 5">
            <a:extLst>
              <a:ext uri="{FF2B5EF4-FFF2-40B4-BE49-F238E27FC236}">
                <a16:creationId xmlns:a16="http://schemas.microsoft.com/office/drawing/2014/main" id="{FC3CBE2F-16B0-4196-BC69-1954DAE4D54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3685F7DC-6EDF-4AE5-8009-A7B62293CE65}"/>
              </a:ext>
            </a:extLst>
          </p:cNvPr>
          <p:cNvSpPr>
            <a:spLocks noGrp="1"/>
          </p:cNvSpPr>
          <p:nvPr>
            <p:ph type="sldNum" sz="quarter" idx="12"/>
          </p:nvPr>
        </p:nvSpPr>
        <p:spPr/>
        <p:txBody>
          <a:bodyPr/>
          <a:lstStyle/>
          <a:p>
            <a:fld id="{D9C9C9ED-8DB4-4B11-BCC2-00F29BF6D668}" type="slidenum">
              <a:rPr lang="es-CL" smtClean="0"/>
              <a:t>‹Nº›</a:t>
            </a:fld>
            <a:endParaRPr lang="es-CL"/>
          </a:p>
        </p:txBody>
      </p:sp>
    </p:spTree>
    <p:extLst>
      <p:ext uri="{BB962C8B-B14F-4D97-AF65-F5344CB8AC3E}">
        <p14:creationId xmlns:p14="http://schemas.microsoft.com/office/powerpoint/2010/main" val="4054531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8F8E90-A680-4EAF-BEBB-EB85B6D9ADD8}"/>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795484ED-7FB1-4488-ADFD-5F9B44EF93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4887B218-E56B-4EB0-8F44-919AAD017A7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24EB2B2C-7DB5-49C9-B6DA-5E240F0BBF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0CB866F6-E01D-4530-837D-BB4E2A7F8E1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B1AE1BC3-F0F5-4C65-B81A-80198C688B9F}"/>
              </a:ext>
            </a:extLst>
          </p:cNvPr>
          <p:cNvSpPr>
            <a:spLocks noGrp="1"/>
          </p:cNvSpPr>
          <p:nvPr>
            <p:ph type="dt" sz="half" idx="10"/>
          </p:nvPr>
        </p:nvSpPr>
        <p:spPr/>
        <p:txBody>
          <a:bodyPr/>
          <a:lstStyle/>
          <a:p>
            <a:fld id="{71809B58-01FB-4798-8376-59A5348552EE}" type="datetimeFigureOut">
              <a:rPr lang="es-CL" smtClean="0"/>
              <a:t>02-08-2021</a:t>
            </a:fld>
            <a:endParaRPr lang="es-CL"/>
          </a:p>
        </p:txBody>
      </p:sp>
      <p:sp>
        <p:nvSpPr>
          <p:cNvPr id="8" name="Marcador de pie de página 7">
            <a:extLst>
              <a:ext uri="{FF2B5EF4-FFF2-40B4-BE49-F238E27FC236}">
                <a16:creationId xmlns:a16="http://schemas.microsoft.com/office/drawing/2014/main" id="{379DDA6E-4BF9-4838-A95A-E06C3EB42E46}"/>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2EA2EECB-92DE-49A1-AAAC-A9D7B61D5659}"/>
              </a:ext>
            </a:extLst>
          </p:cNvPr>
          <p:cNvSpPr>
            <a:spLocks noGrp="1"/>
          </p:cNvSpPr>
          <p:nvPr>
            <p:ph type="sldNum" sz="quarter" idx="12"/>
          </p:nvPr>
        </p:nvSpPr>
        <p:spPr/>
        <p:txBody>
          <a:bodyPr/>
          <a:lstStyle/>
          <a:p>
            <a:fld id="{D9C9C9ED-8DB4-4B11-BCC2-00F29BF6D668}" type="slidenum">
              <a:rPr lang="es-CL" smtClean="0"/>
              <a:t>‹Nº›</a:t>
            </a:fld>
            <a:endParaRPr lang="es-CL"/>
          </a:p>
        </p:txBody>
      </p:sp>
    </p:spTree>
    <p:extLst>
      <p:ext uri="{BB962C8B-B14F-4D97-AF65-F5344CB8AC3E}">
        <p14:creationId xmlns:p14="http://schemas.microsoft.com/office/powerpoint/2010/main" val="699958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47B458-088C-442F-8787-A51909A71219}"/>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7FB9A430-A592-4A2B-BD28-60840848EB8C}"/>
              </a:ext>
            </a:extLst>
          </p:cNvPr>
          <p:cNvSpPr>
            <a:spLocks noGrp="1"/>
          </p:cNvSpPr>
          <p:nvPr>
            <p:ph type="dt" sz="half" idx="10"/>
          </p:nvPr>
        </p:nvSpPr>
        <p:spPr/>
        <p:txBody>
          <a:bodyPr/>
          <a:lstStyle/>
          <a:p>
            <a:fld id="{71809B58-01FB-4798-8376-59A5348552EE}" type="datetimeFigureOut">
              <a:rPr lang="es-CL" smtClean="0"/>
              <a:t>02-08-2021</a:t>
            </a:fld>
            <a:endParaRPr lang="es-CL"/>
          </a:p>
        </p:txBody>
      </p:sp>
      <p:sp>
        <p:nvSpPr>
          <p:cNvPr id="4" name="Marcador de pie de página 3">
            <a:extLst>
              <a:ext uri="{FF2B5EF4-FFF2-40B4-BE49-F238E27FC236}">
                <a16:creationId xmlns:a16="http://schemas.microsoft.com/office/drawing/2014/main" id="{7A5B0360-63CC-4732-ADD7-2D26F1D6E23B}"/>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8D40E08B-9B94-42CC-88C8-33CF09855382}"/>
              </a:ext>
            </a:extLst>
          </p:cNvPr>
          <p:cNvSpPr>
            <a:spLocks noGrp="1"/>
          </p:cNvSpPr>
          <p:nvPr>
            <p:ph type="sldNum" sz="quarter" idx="12"/>
          </p:nvPr>
        </p:nvSpPr>
        <p:spPr/>
        <p:txBody>
          <a:bodyPr/>
          <a:lstStyle/>
          <a:p>
            <a:fld id="{D9C9C9ED-8DB4-4B11-BCC2-00F29BF6D668}" type="slidenum">
              <a:rPr lang="es-CL" smtClean="0"/>
              <a:t>‹Nº›</a:t>
            </a:fld>
            <a:endParaRPr lang="es-CL"/>
          </a:p>
        </p:txBody>
      </p:sp>
    </p:spTree>
    <p:extLst>
      <p:ext uri="{BB962C8B-B14F-4D97-AF65-F5344CB8AC3E}">
        <p14:creationId xmlns:p14="http://schemas.microsoft.com/office/powerpoint/2010/main" val="2862300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CBE00AA-2CE8-45D3-A10F-86A116A730E5}"/>
              </a:ext>
            </a:extLst>
          </p:cNvPr>
          <p:cNvSpPr>
            <a:spLocks noGrp="1"/>
          </p:cNvSpPr>
          <p:nvPr>
            <p:ph type="dt" sz="half" idx="10"/>
          </p:nvPr>
        </p:nvSpPr>
        <p:spPr/>
        <p:txBody>
          <a:bodyPr/>
          <a:lstStyle/>
          <a:p>
            <a:fld id="{71809B58-01FB-4798-8376-59A5348552EE}" type="datetimeFigureOut">
              <a:rPr lang="es-CL" smtClean="0"/>
              <a:t>02-08-2021</a:t>
            </a:fld>
            <a:endParaRPr lang="es-CL"/>
          </a:p>
        </p:txBody>
      </p:sp>
      <p:sp>
        <p:nvSpPr>
          <p:cNvPr id="3" name="Marcador de pie de página 2">
            <a:extLst>
              <a:ext uri="{FF2B5EF4-FFF2-40B4-BE49-F238E27FC236}">
                <a16:creationId xmlns:a16="http://schemas.microsoft.com/office/drawing/2014/main" id="{80E96AFA-0534-4CAB-8CBA-C12D210C03F8}"/>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A1C6DBA8-AB41-431C-969E-01DA7F688FAD}"/>
              </a:ext>
            </a:extLst>
          </p:cNvPr>
          <p:cNvSpPr>
            <a:spLocks noGrp="1"/>
          </p:cNvSpPr>
          <p:nvPr>
            <p:ph type="sldNum" sz="quarter" idx="12"/>
          </p:nvPr>
        </p:nvSpPr>
        <p:spPr/>
        <p:txBody>
          <a:bodyPr/>
          <a:lstStyle/>
          <a:p>
            <a:fld id="{D9C9C9ED-8DB4-4B11-BCC2-00F29BF6D668}" type="slidenum">
              <a:rPr lang="es-CL" smtClean="0"/>
              <a:t>‹Nº›</a:t>
            </a:fld>
            <a:endParaRPr lang="es-CL"/>
          </a:p>
        </p:txBody>
      </p:sp>
    </p:spTree>
    <p:extLst>
      <p:ext uri="{BB962C8B-B14F-4D97-AF65-F5344CB8AC3E}">
        <p14:creationId xmlns:p14="http://schemas.microsoft.com/office/powerpoint/2010/main" val="1984824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38FF23-ED73-4CB4-A00B-64ED5216E47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FADB7BC5-63E9-4DB7-BD9E-B945FCABAF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5297E1B8-E14E-47CE-B9C9-27A6D50646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3AB75F5-8C39-4656-BA7D-6A618C58B1C2}"/>
              </a:ext>
            </a:extLst>
          </p:cNvPr>
          <p:cNvSpPr>
            <a:spLocks noGrp="1"/>
          </p:cNvSpPr>
          <p:nvPr>
            <p:ph type="dt" sz="half" idx="10"/>
          </p:nvPr>
        </p:nvSpPr>
        <p:spPr/>
        <p:txBody>
          <a:bodyPr/>
          <a:lstStyle/>
          <a:p>
            <a:fld id="{71809B58-01FB-4798-8376-59A5348552EE}" type="datetimeFigureOut">
              <a:rPr lang="es-CL" smtClean="0"/>
              <a:t>02-08-2021</a:t>
            </a:fld>
            <a:endParaRPr lang="es-CL"/>
          </a:p>
        </p:txBody>
      </p:sp>
      <p:sp>
        <p:nvSpPr>
          <p:cNvPr id="6" name="Marcador de pie de página 5">
            <a:extLst>
              <a:ext uri="{FF2B5EF4-FFF2-40B4-BE49-F238E27FC236}">
                <a16:creationId xmlns:a16="http://schemas.microsoft.com/office/drawing/2014/main" id="{BF9A687E-CD2B-4005-A7E9-29251E1F78CC}"/>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293DF2F6-5C47-4AB1-95E0-08EF7E453CB8}"/>
              </a:ext>
            </a:extLst>
          </p:cNvPr>
          <p:cNvSpPr>
            <a:spLocks noGrp="1"/>
          </p:cNvSpPr>
          <p:nvPr>
            <p:ph type="sldNum" sz="quarter" idx="12"/>
          </p:nvPr>
        </p:nvSpPr>
        <p:spPr/>
        <p:txBody>
          <a:bodyPr/>
          <a:lstStyle/>
          <a:p>
            <a:fld id="{D9C9C9ED-8DB4-4B11-BCC2-00F29BF6D668}" type="slidenum">
              <a:rPr lang="es-CL" smtClean="0"/>
              <a:t>‹Nº›</a:t>
            </a:fld>
            <a:endParaRPr lang="es-CL"/>
          </a:p>
        </p:txBody>
      </p:sp>
    </p:spTree>
    <p:extLst>
      <p:ext uri="{BB962C8B-B14F-4D97-AF65-F5344CB8AC3E}">
        <p14:creationId xmlns:p14="http://schemas.microsoft.com/office/powerpoint/2010/main" val="3464780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22A1FB-C38B-45E4-808B-446C413FC5D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3EF827D6-57FB-4646-B3D3-110F9D3FA7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CDC94EA4-ACE8-46A0-8EBE-0E7C4BC270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AD76A56-1057-46D5-8CAD-031B33DE14CD}"/>
              </a:ext>
            </a:extLst>
          </p:cNvPr>
          <p:cNvSpPr>
            <a:spLocks noGrp="1"/>
          </p:cNvSpPr>
          <p:nvPr>
            <p:ph type="dt" sz="half" idx="10"/>
          </p:nvPr>
        </p:nvSpPr>
        <p:spPr/>
        <p:txBody>
          <a:bodyPr/>
          <a:lstStyle/>
          <a:p>
            <a:fld id="{71809B58-01FB-4798-8376-59A5348552EE}" type="datetimeFigureOut">
              <a:rPr lang="es-CL" smtClean="0"/>
              <a:t>02-08-2021</a:t>
            </a:fld>
            <a:endParaRPr lang="es-CL"/>
          </a:p>
        </p:txBody>
      </p:sp>
      <p:sp>
        <p:nvSpPr>
          <p:cNvPr id="6" name="Marcador de pie de página 5">
            <a:extLst>
              <a:ext uri="{FF2B5EF4-FFF2-40B4-BE49-F238E27FC236}">
                <a16:creationId xmlns:a16="http://schemas.microsoft.com/office/drawing/2014/main" id="{BB147980-7AF7-4E6B-87D1-7D355FF0700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D95CA522-7187-4FA5-B72D-EB1B91FC2AA1}"/>
              </a:ext>
            </a:extLst>
          </p:cNvPr>
          <p:cNvSpPr>
            <a:spLocks noGrp="1"/>
          </p:cNvSpPr>
          <p:nvPr>
            <p:ph type="sldNum" sz="quarter" idx="12"/>
          </p:nvPr>
        </p:nvSpPr>
        <p:spPr/>
        <p:txBody>
          <a:bodyPr/>
          <a:lstStyle/>
          <a:p>
            <a:fld id="{D9C9C9ED-8DB4-4B11-BCC2-00F29BF6D668}" type="slidenum">
              <a:rPr lang="es-CL" smtClean="0"/>
              <a:t>‹Nº›</a:t>
            </a:fld>
            <a:endParaRPr lang="es-CL"/>
          </a:p>
        </p:txBody>
      </p:sp>
    </p:spTree>
    <p:extLst>
      <p:ext uri="{BB962C8B-B14F-4D97-AF65-F5344CB8AC3E}">
        <p14:creationId xmlns:p14="http://schemas.microsoft.com/office/powerpoint/2010/main" val="357729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BC2D374-312B-471A-9784-1CAAF085AD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C0C14642-F41D-43D2-9C6D-1120D47BAD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DAE53FBC-01D5-4FAA-B059-F96A70EAA9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809B58-01FB-4798-8376-59A5348552EE}" type="datetimeFigureOut">
              <a:rPr lang="es-CL" smtClean="0"/>
              <a:t>02-08-2021</a:t>
            </a:fld>
            <a:endParaRPr lang="es-CL"/>
          </a:p>
        </p:txBody>
      </p:sp>
      <p:sp>
        <p:nvSpPr>
          <p:cNvPr id="5" name="Marcador de pie de página 4">
            <a:extLst>
              <a:ext uri="{FF2B5EF4-FFF2-40B4-BE49-F238E27FC236}">
                <a16:creationId xmlns:a16="http://schemas.microsoft.com/office/drawing/2014/main" id="{1347E3A0-F57C-4AD9-9103-AFF0B975C9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AB3D202A-9289-48A3-AC9C-76D8BCADBF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C9C9ED-8DB4-4B11-BCC2-00F29BF6D668}" type="slidenum">
              <a:rPr lang="es-CL" smtClean="0"/>
              <a:t>‹Nº›</a:t>
            </a:fld>
            <a:endParaRPr lang="es-CL"/>
          </a:p>
        </p:txBody>
      </p:sp>
    </p:spTree>
    <p:extLst>
      <p:ext uri="{BB962C8B-B14F-4D97-AF65-F5344CB8AC3E}">
        <p14:creationId xmlns:p14="http://schemas.microsoft.com/office/powerpoint/2010/main" val="2471795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12.xml"/><Relationship Id="rId5" Type="http://schemas.openxmlformats.org/officeDocument/2006/relationships/image" Target="../media/image6.wmf"/><Relationship Id="rId4" Type="http://schemas.openxmlformats.org/officeDocument/2006/relationships/oleObject" Target="../embeddings/oleObject2.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2.wmf"/><Relationship Id="rId3" Type="http://schemas.openxmlformats.org/officeDocument/2006/relationships/image" Target="../media/image7.wmf"/><Relationship Id="rId7" Type="http://schemas.openxmlformats.org/officeDocument/2006/relationships/image" Target="../media/image9.wmf"/><Relationship Id="rId12" Type="http://schemas.openxmlformats.org/officeDocument/2006/relationships/oleObject" Target="../embeddings/oleObject8.bin"/><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11.wmf"/><Relationship Id="rId5" Type="http://schemas.openxmlformats.org/officeDocument/2006/relationships/image" Target="../media/image8.wmf"/><Relationship Id="rId15" Type="http://schemas.openxmlformats.org/officeDocument/2006/relationships/image" Target="../media/image13.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10.wmf"/><Relationship Id="rId14" Type="http://schemas.openxmlformats.org/officeDocument/2006/relationships/oleObject" Target="../embeddings/oleObject9.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2.wmf"/><Relationship Id="rId3" Type="http://schemas.openxmlformats.org/officeDocument/2006/relationships/image" Target="../media/image7.wmf"/><Relationship Id="rId7" Type="http://schemas.openxmlformats.org/officeDocument/2006/relationships/image" Target="../media/image9.wmf"/><Relationship Id="rId12" Type="http://schemas.openxmlformats.org/officeDocument/2006/relationships/oleObject" Target="../embeddings/oleObject15.bin"/><Relationship Id="rId17" Type="http://schemas.openxmlformats.org/officeDocument/2006/relationships/image" Target="../media/image13.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1.wmf"/><Relationship Id="rId5" Type="http://schemas.openxmlformats.org/officeDocument/2006/relationships/image" Target="../media/image8.wmf"/><Relationship Id="rId15" Type="http://schemas.openxmlformats.org/officeDocument/2006/relationships/image" Target="../media/image14.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0.wmf"/><Relationship Id="rId14" Type="http://schemas.openxmlformats.org/officeDocument/2006/relationships/oleObject" Target="../embeddings/oleObject16.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15.wmf"/><Relationship Id="rId18" Type="http://schemas.openxmlformats.org/officeDocument/2006/relationships/oleObject" Target="../embeddings/oleObject26.bin"/><Relationship Id="rId3" Type="http://schemas.openxmlformats.org/officeDocument/2006/relationships/image" Target="../media/image7.wmf"/><Relationship Id="rId7" Type="http://schemas.openxmlformats.org/officeDocument/2006/relationships/image" Target="../media/image10.wmf"/><Relationship Id="rId12" Type="http://schemas.openxmlformats.org/officeDocument/2006/relationships/oleObject" Target="../embeddings/oleObject23.bin"/><Relationship Id="rId17" Type="http://schemas.openxmlformats.org/officeDocument/2006/relationships/image" Target="../media/image16.wmf"/><Relationship Id="rId2" Type="http://schemas.openxmlformats.org/officeDocument/2006/relationships/oleObject" Target="../embeddings/oleObject18.bin"/><Relationship Id="rId16"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12.wmf"/><Relationship Id="rId5" Type="http://schemas.openxmlformats.org/officeDocument/2006/relationships/image" Target="../media/image8.wmf"/><Relationship Id="rId15" Type="http://schemas.openxmlformats.org/officeDocument/2006/relationships/image" Target="../media/image9.wmf"/><Relationship Id="rId10" Type="http://schemas.openxmlformats.org/officeDocument/2006/relationships/oleObject" Target="../embeddings/oleObject22.bin"/><Relationship Id="rId19" Type="http://schemas.openxmlformats.org/officeDocument/2006/relationships/image" Target="../media/image13.wmf"/><Relationship Id="rId4" Type="http://schemas.openxmlformats.org/officeDocument/2006/relationships/oleObject" Target="../embeddings/oleObject19.bin"/><Relationship Id="rId9" Type="http://schemas.openxmlformats.org/officeDocument/2006/relationships/image" Target="../media/image11.wmf"/><Relationship Id="rId14" Type="http://schemas.openxmlformats.org/officeDocument/2006/relationships/oleObject" Target="../embeddings/oleObject24.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14.wmf"/><Relationship Id="rId18" Type="http://schemas.openxmlformats.org/officeDocument/2006/relationships/oleObject" Target="../embeddings/oleObject35.bin"/><Relationship Id="rId3" Type="http://schemas.openxmlformats.org/officeDocument/2006/relationships/image" Target="../media/image17.wmf"/><Relationship Id="rId21" Type="http://schemas.openxmlformats.org/officeDocument/2006/relationships/image" Target="../media/image24.wmf"/><Relationship Id="rId7" Type="http://schemas.openxmlformats.org/officeDocument/2006/relationships/image" Target="../media/image19.wmf"/><Relationship Id="rId12" Type="http://schemas.openxmlformats.org/officeDocument/2006/relationships/oleObject" Target="../embeddings/oleObject32.bin"/><Relationship Id="rId17" Type="http://schemas.openxmlformats.org/officeDocument/2006/relationships/image" Target="../media/image16.wmf"/><Relationship Id="rId2" Type="http://schemas.openxmlformats.org/officeDocument/2006/relationships/oleObject" Target="../embeddings/oleObject27.bin"/><Relationship Id="rId16" Type="http://schemas.openxmlformats.org/officeDocument/2006/relationships/oleObject" Target="../embeddings/oleObject34.bin"/><Relationship Id="rId20" Type="http://schemas.openxmlformats.org/officeDocument/2006/relationships/oleObject" Target="../embeddings/oleObject36.bin"/><Relationship Id="rId1" Type="http://schemas.openxmlformats.org/officeDocument/2006/relationships/slideLayout" Target="../slideLayouts/slideLayout2.xml"/><Relationship Id="rId6" Type="http://schemas.openxmlformats.org/officeDocument/2006/relationships/oleObject" Target="../embeddings/oleObject29.bin"/><Relationship Id="rId11" Type="http://schemas.openxmlformats.org/officeDocument/2006/relationships/image" Target="../media/image21.wmf"/><Relationship Id="rId5" Type="http://schemas.openxmlformats.org/officeDocument/2006/relationships/image" Target="../media/image18.wmf"/><Relationship Id="rId15" Type="http://schemas.openxmlformats.org/officeDocument/2006/relationships/image" Target="../media/image22.wmf"/><Relationship Id="rId23" Type="http://schemas.openxmlformats.org/officeDocument/2006/relationships/image" Target="../media/image25.wmf"/><Relationship Id="rId10" Type="http://schemas.openxmlformats.org/officeDocument/2006/relationships/oleObject" Target="../embeddings/oleObject31.bin"/><Relationship Id="rId19" Type="http://schemas.openxmlformats.org/officeDocument/2006/relationships/image" Target="../media/image23.wmf"/><Relationship Id="rId4" Type="http://schemas.openxmlformats.org/officeDocument/2006/relationships/oleObject" Target="../embeddings/oleObject28.bin"/><Relationship Id="rId9" Type="http://schemas.openxmlformats.org/officeDocument/2006/relationships/image" Target="../media/image20.wmf"/><Relationship Id="rId14" Type="http://schemas.openxmlformats.org/officeDocument/2006/relationships/oleObject" Target="../embeddings/oleObject33.bin"/><Relationship Id="rId22" Type="http://schemas.openxmlformats.org/officeDocument/2006/relationships/oleObject" Target="../embeddings/oleObject37.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41.bin"/><Relationship Id="rId13" Type="http://schemas.openxmlformats.org/officeDocument/2006/relationships/image" Target="../media/image15.wmf"/><Relationship Id="rId18" Type="http://schemas.openxmlformats.org/officeDocument/2006/relationships/oleObject" Target="../embeddings/oleObject46.bin"/><Relationship Id="rId3" Type="http://schemas.openxmlformats.org/officeDocument/2006/relationships/image" Target="../media/image7.wmf"/><Relationship Id="rId21" Type="http://schemas.openxmlformats.org/officeDocument/2006/relationships/image" Target="../media/image27.wmf"/><Relationship Id="rId7" Type="http://schemas.openxmlformats.org/officeDocument/2006/relationships/image" Target="../media/image10.wmf"/><Relationship Id="rId12" Type="http://schemas.openxmlformats.org/officeDocument/2006/relationships/oleObject" Target="../embeddings/oleObject43.bin"/><Relationship Id="rId17" Type="http://schemas.openxmlformats.org/officeDocument/2006/relationships/image" Target="../media/image26.wmf"/><Relationship Id="rId2" Type="http://schemas.openxmlformats.org/officeDocument/2006/relationships/oleObject" Target="../embeddings/oleObject38.bin"/><Relationship Id="rId16" Type="http://schemas.openxmlformats.org/officeDocument/2006/relationships/oleObject" Target="../embeddings/oleObject45.bin"/><Relationship Id="rId20" Type="http://schemas.openxmlformats.org/officeDocument/2006/relationships/oleObject" Target="../embeddings/oleObject47.bin"/><Relationship Id="rId1" Type="http://schemas.openxmlformats.org/officeDocument/2006/relationships/slideLayout" Target="../slideLayouts/slideLayout2.xml"/><Relationship Id="rId6" Type="http://schemas.openxmlformats.org/officeDocument/2006/relationships/oleObject" Target="../embeddings/oleObject40.bin"/><Relationship Id="rId11" Type="http://schemas.openxmlformats.org/officeDocument/2006/relationships/image" Target="../media/image12.wmf"/><Relationship Id="rId5" Type="http://schemas.openxmlformats.org/officeDocument/2006/relationships/image" Target="../media/image8.wmf"/><Relationship Id="rId15" Type="http://schemas.openxmlformats.org/officeDocument/2006/relationships/image" Target="../media/image9.wmf"/><Relationship Id="rId23" Type="http://schemas.openxmlformats.org/officeDocument/2006/relationships/image" Target="../media/image28.wmf"/><Relationship Id="rId10" Type="http://schemas.openxmlformats.org/officeDocument/2006/relationships/oleObject" Target="../embeddings/oleObject42.bin"/><Relationship Id="rId19" Type="http://schemas.openxmlformats.org/officeDocument/2006/relationships/image" Target="../media/image13.wmf"/><Relationship Id="rId4" Type="http://schemas.openxmlformats.org/officeDocument/2006/relationships/oleObject" Target="../embeddings/oleObject39.bin"/><Relationship Id="rId9" Type="http://schemas.openxmlformats.org/officeDocument/2006/relationships/image" Target="../media/image11.wmf"/><Relationship Id="rId14" Type="http://schemas.openxmlformats.org/officeDocument/2006/relationships/oleObject" Target="../embeddings/oleObject44.bin"/><Relationship Id="rId22" Type="http://schemas.openxmlformats.org/officeDocument/2006/relationships/oleObject" Target="../embeddings/oleObject48.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15.wmf"/><Relationship Id="rId18" Type="http://schemas.openxmlformats.org/officeDocument/2006/relationships/oleObject" Target="../embeddings/oleObject57.bin"/><Relationship Id="rId3" Type="http://schemas.openxmlformats.org/officeDocument/2006/relationships/image" Target="../media/image7.wmf"/><Relationship Id="rId21" Type="http://schemas.openxmlformats.org/officeDocument/2006/relationships/image" Target="../media/image27.wmf"/><Relationship Id="rId7" Type="http://schemas.openxmlformats.org/officeDocument/2006/relationships/image" Target="../media/image10.wmf"/><Relationship Id="rId12" Type="http://schemas.openxmlformats.org/officeDocument/2006/relationships/oleObject" Target="../embeddings/oleObject54.bin"/><Relationship Id="rId17" Type="http://schemas.openxmlformats.org/officeDocument/2006/relationships/image" Target="../media/image26.wmf"/><Relationship Id="rId25" Type="http://schemas.openxmlformats.org/officeDocument/2006/relationships/image" Target="../media/image29.wmf"/><Relationship Id="rId2" Type="http://schemas.openxmlformats.org/officeDocument/2006/relationships/oleObject" Target="../embeddings/oleObject49.bin"/><Relationship Id="rId16" Type="http://schemas.openxmlformats.org/officeDocument/2006/relationships/oleObject" Target="../embeddings/oleObject56.bin"/><Relationship Id="rId20"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12.wmf"/><Relationship Id="rId24" Type="http://schemas.openxmlformats.org/officeDocument/2006/relationships/oleObject" Target="../embeddings/oleObject60.bin"/><Relationship Id="rId5" Type="http://schemas.openxmlformats.org/officeDocument/2006/relationships/image" Target="../media/image8.wmf"/><Relationship Id="rId15" Type="http://schemas.openxmlformats.org/officeDocument/2006/relationships/image" Target="../media/image9.wmf"/><Relationship Id="rId23" Type="http://schemas.openxmlformats.org/officeDocument/2006/relationships/image" Target="../media/image28.wmf"/><Relationship Id="rId10" Type="http://schemas.openxmlformats.org/officeDocument/2006/relationships/oleObject" Target="../embeddings/oleObject53.bin"/><Relationship Id="rId19" Type="http://schemas.openxmlformats.org/officeDocument/2006/relationships/image" Target="../media/image13.wmf"/><Relationship Id="rId4" Type="http://schemas.openxmlformats.org/officeDocument/2006/relationships/oleObject" Target="../embeddings/oleObject50.bin"/><Relationship Id="rId9" Type="http://schemas.openxmlformats.org/officeDocument/2006/relationships/image" Target="../media/image11.wmf"/><Relationship Id="rId14" Type="http://schemas.openxmlformats.org/officeDocument/2006/relationships/oleObject" Target="../embeddings/oleObject55.bin"/><Relationship Id="rId22" Type="http://schemas.openxmlformats.org/officeDocument/2006/relationships/oleObject" Target="../embeddings/oleObject59.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64.bin"/><Relationship Id="rId13" Type="http://schemas.openxmlformats.org/officeDocument/2006/relationships/image" Target="../media/image15.wmf"/><Relationship Id="rId18" Type="http://schemas.openxmlformats.org/officeDocument/2006/relationships/oleObject" Target="../embeddings/oleObject69.bin"/><Relationship Id="rId3" Type="http://schemas.openxmlformats.org/officeDocument/2006/relationships/image" Target="../media/image7.wmf"/><Relationship Id="rId21" Type="http://schemas.openxmlformats.org/officeDocument/2006/relationships/image" Target="../media/image27.wmf"/><Relationship Id="rId7" Type="http://schemas.openxmlformats.org/officeDocument/2006/relationships/image" Target="../media/image10.wmf"/><Relationship Id="rId12" Type="http://schemas.openxmlformats.org/officeDocument/2006/relationships/oleObject" Target="../embeddings/oleObject66.bin"/><Relationship Id="rId17" Type="http://schemas.openxmlformats.org/officeDocument/2006/relationships/image" Target="../media/image26.wmf"/><Relationship Id="rId25" Type="http://schemas.openxmlformats.org/officeDocument/2006/relationships/image" Target="../media/image30.wmf"/><Relationship Id="rId2" Type="http://schemas.openxmlformats.org/officeDocument/2006/relationships/oleObject" Target="../embeddings/oleObject61.bin"/><Relationship Id="rId16" Type="http://schemas.openxmlformats.org/officeDocument/2006/relationships/oleObject" Target="../embeddings/oleObject68.bin"/><Relationship Id="rId20" Type="http://schemas.openxmlformats.org/officeDocument/2006/relationships/oleObject" Target="../embeddings/oleObject70.bin"/><Relationship Id="rId1" Type="http://schemas.openxmlformats.org/officeDocument/2006/relationships/slideLayout" Target="../slideLayouts/slideLayout2.xml"/><Relationship Id="rId6" Type="http://schemas.openxmlformats.org/officeDocument/2006/relationships/oleObject" Target="../embeddings/oleObject63.bin"/><Relationship Id="rId11" Type="http://schemas.openxmlformats.org/officeDocument/2006/relationships/image" Target="../media/image12.wmf"/><Relationship Id="rId24" Type="http://schemas.openxmlformats.org/officeDocument/2006/relationships/oleObject" Target="../embeddings/oleObject72.bin"/><Relationship Id="rId5" Type="http://schemas.openxmlformats.org/officeDocument/2006/relationships/image" Target="../media/image8.wmf"/><Relationship Id="rId15" Type="http://schemas.openxmlformats.org/officeDocument/2006/relationships/image" Target="../media/image9.wmf"/><Relationship Id="rId23" Type="http://schemas.openxmlformats.org/officeDocument/2006/relationships/image" Target="../media/image28.wmf"/><Relationship Id="rId10" Type="http://schemas.openxmlformats.org/officeDocument/2006/relationships/oleObject" Target="../embeddings/oleObject65.bin"/><Relationship Id="rId19" Type="http://schemas.openxmlformats.org/officeDocument/2006/relationships/image" Target="../media/image13.wmf"/><Relationship Id="rId4" Type="http://schemas.openxmlformats.org/officeDocument/2006/relationships/oleObject" Target="../embeddings/oleObject62.bin"/><Relationship Id="rId9" Type="http://schemas.openxmlformats.org/officeDocument/2006/relationships/image" Target="../media/image11.wmf"/><Relationship Id="rId14" Type="http://schemas.openxmlformats.org/officeDocument/2006/relationships/oleObject" Target="../embeddings/oleObject67.bin"/><Relationship Id="rId22" Type="http://schemas.openxmlformats.org/officeDocument/2006/relationships/oleObject" Target="../embeddings/oleObject71.bin"/></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76.bin"/><Relationship Id="rId13" Type="http://schemas.openxmlformats.org/officeDocument/2006/relationships/image" Target="../media/image15.wmf"/><Relationship Id="rId18" Type="http://schemas.openxmlformats.org/officeDocument/2006/relationships/oleObject" Target="../embeddings/oleObject81.bin"/><Relationship Id="rId26" Type="http://schemas.openxmlformats.org/officeDocument/2006/relationships/oleObject" Target="../embeddings/oleObject85.bin"/><Relationship Id="rId3" Type="http://schemas.openxmlformats.org/officeDocument/2006/relationships/image" Target="../media/image7.wmf"/><Relationship Id="rId21" Type="http://schemas.openxmlformats.org/officeDocument/2006/relationships/image" Target="../media/image27.wmf"/><Relationship Id="rId7" Type="http://schemas.openxmlformats.org/officeDocument/2006/relationships/image" Target="../media/image10.wmf"/><Relationship Id="rId12" Type="http://schemas.openxmlformats.org/officeDocument/2006/relationships/oleObject" Target="../embeddings/oleObject78.bin"/><Relationship Id="rId17" Type="http://schemas.openxmlformats.org/officeDocument/2006/relationships/image" Target="../media/image26.wmf"/><Relationship Id="rId25" Type="http://schemas.openxmlformats.org/officeDocument/2006/relationships/image" Target="../media/image30.wmf"/><Relationship Id="rId2" Type="http://schemas.openxmlformats.org/officeDocument/2006/relationships/oleObject" Target="../embeddings/oleObject73.bin"/><Relationship Id="rId16" Type="http://schemas.openxmlformats.org/officeDocument/2006/relationships/oleObject" Target="../embeddings/oleObject80.bin"/><Relationship Id="rId20" Type="http://schemas.openxmlformats.org/officeDocument/2006/relationships/oleObject" Target="../embeddings/oleObject82.bin"/><Relationship Id="rId1" Type="http://schemas.openxmlformats.org/officeDocument/2006/relationships/slideLayout" Target="../slideLayouts/slideLayout2.xml"/><Relationship Id="rId6" Type="http://schemas.openxmlformats.org/officeDocument/2006/relationships/oleObject" Target="../embeddings/oleObject75.bin"/><Relationship Id="rId11" Type="http://schemas.openxmlformats.org/officeDocument/2006/relationships/image" Target="../media/image12.wmf"/><Relationship Id="rId24" Type="http://schemas.openxmlformats.org/officeDocument/2006/relationships/oleObject" Target="../embeddings/oleObject84.bin"/><Relationship Id="rId5" Type="http://schemas.openxmlformats.org/officeDocument/2006/relationships/image" Target="../media/image8.wmf"/><Relationship Id="rId15" Type="http://schemas.openxmlformats.org/officeDocument/2006/relationships/image" Target="../media/image9.wmf"/><Relationship Id="rId23" Type="http://schemas.openxmlformats.org/officeDocument/2006/relationships/image" Target="../media/image28.wmf"/><Relationship Id="rId10" Type="http://schemas.openxmlformats.org/officeDocument/2006/relationships/oleObject" Target="../embeddings/oleObject77.bin"/><Relationship Id="rId19" Type="http://schemas.openxmlformats.org/officeDocument/2006/relationships/image" Target="../media/image13.wmf"/><Relationship Id="rId4" Type="http://schemas.openxmlformats.org/officeDocument/2006/relationships/oleObject" Target="../embeddings/oleObject74.bin"/><Relationship Id="rId9" Type="http://schemas.openxmlformats.org/officeDocument/2006/relationships/image" Target="../media/image11.wmf"/><Relationship Id="rId14" Type="http://schemas.openxmlformats.org/officeDocument/2006/relationships/oleObject" Target="../embeddings/oleObject79.bin"/><Relationship Id="rId22" Type="http://schemas.openxmlformats.org/officeDocument/2006/relationships/oleObject" Target="../embeddings/oleObject83.bin"/><Relationship Id="rId27" Type="http://schemas.openxmlformats.org/officeDocument/2006/relationships/image" Target="../media/image3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89.bin"/><Relationship Id="rId13" Type="http://schemas.openxmlformats.org/officeDocument/2006/relationships/image" Target="../media/image15.wmf"/><Relationship Id="rId18" Type="http://schemas.openxmlformats.org/officeDocument/2006/relationships/oleObject" Target="../embeddings/oleObject94.bin"/><Relationship Id="rId26" Type="http://schemas.openxmlformats.org/officeDocument/2006/relationships/oleObject" Target="../embeddings/oleObject98.bin"/><Relationship Id="rId3" Type="http://schemas.openxmlformats.org/officeDocument/2006/relationships/image" Target="../media/image7.wmf"/><Relationship Id="rId21" Type="http://schemas.openxmlformats.org/officeDocument/2006/relationships/image" Target="../media/image27.wmf"/><Relationship Id="rId7" Type="http://schemas.openxmlformats.org/officeDocument/2006/relationships/image" Target="../media/image10.wmf"/><Relationship Id="rId12" Type="http://schemas.openxmlformats.org/officeDocument/2006/relationships/oleObject" Target="../embeddings/oleObject91.bin"/><Relationship Id="rId17" Type="http://schemas.openxmlformats.org/officeDocument/2006/relationships/image" Target="../media/image26.wmf"/><Relationship Id="rId25" Type="http://schemas.openxmlformats.org/officeDocument/2006/relationships/image" Target="../media/image30.wmf"/><Relationship Id="rId2" Type="http://schemas.openxmlformats.org/officeDocument/2006/relationships/oleObject" Target="../embeddings/oleObject86.bin"/><Relationship Id="rId16" Type="http://schemas.openxmlformats.org/officeDocument/2006/relationships/oleObject" Target="../embeddings/oleObject93.bin"/><Relationship Id="rId20" Type="http://schemas.openxmlformats.org/officeDocument/2006/relationships/oleObject" Target="../embeddings/oleObject95.bin"/><Relationship Id="rId1" Type="http://schemas.openxmlformats.org/officeDocument/2006/relationships/slideLayout" Target="../slideLayouts/slideLayout2.xml"/><Relationship Id="rId6" Type="http://schemas.openxmlformats.org/officeDocument/2006/relationships/oleObject" Target="../embeddings/oleObject88.bin"/><Relationship Id="rId11" Type="http://schemas.openxmlformats.org/officeDocument/2006/relationships/image" Target="../media/image12.wmf"/><Relationship Id="rId24" Type="http://schemas.openxmlformats.org/officeDocument/2006/relationships/oleObject" Target="../embeddings/oleObject97.bin"/><Relationship Id="rId5" Type="http://schemas.openxmlformats.org/officeDocument/2006/relationships/image" Target="../media/image8.wmf"/><Relationship Id="rId15" Type="http://schemas.openxmlformats.org/officeDocument/2006/relationships/image" Target="../media/image9.wmf"/><Relationship Id="rId23" Type="http://schemas.openxmlformats.org/officeDocument/2006/relationships/image" Target="../media/image28.wmf"/><Relationship Id="rId10" Type="http://schemas.openxmlformats.org/officeDocument/2006/relationships/oleObject" Target="../embeddings/oleObject90.bin"/><Relationship Id="rId19" Type="http://schemas.openxmlformats.org/officeDocument/2006/relationships/image" Target="../media/image13.wmf"/><Relationship Id="rId4" Type="http://schemas.openxmlformats.org/officeDocument/2006/relationships/oleObject" Target="../embeddings/oleObject87.bin"/><Relationship Id="rId9" Type="http://schemas.openxmlformats.org/officeDocument/2006/relationships/image" Target="../media/image11.wmf"/><Relationship Id="rId14" Type="http://schemas.openxmlformats.org/officeDocument/2006/relationships/oleObject" Target="../embeddings/oleObject92.bin"/><Relationship Id="rId22" Type="http://schemas.openxmlformats.org/officeDocument/2006/relationships/oleObject" Target="../embeddings/oleObject96.bin"/><Relationship Id="rId27" Type="http://schemas.openxmlformats.org/officeDocument/2006/relationships/image" Target="../media/image3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9 Imagen">
            <a:extLst>
              <a:ext uri="{FF2B5EF4-FFF2-40B4-BE49-F238E27FC236}">
                <a16:creationId xmlns:a16="http://schemas.microsoft.com/office/drawing/2014/main" id="{D54E500B-F18F-498B-AE32-B8F413922539}"/>
              </a:ext>
            </a:extLst>
          </p:cNvPr>
          <p:cNvPicPr>
            <a:picLocks noChangeAspect="1"/>
          </p:cNvPicPr>
          <p:nvPr/>
        </p:nvPicPr>
        <p:blipFill rotWithShape="1">
          <a:blip r:embed="rId2" cstate="print"/>
          <a:srcRect l="2223" t="9091" r="24521" b="-2"/>
          <a:stretch/>
        </p:blipFill>
        <p:spPr>
          <a:xfrm>
            <a:off x="3523488" y="10"/>
            <a:ext cx="8668512" cy="6857990"/>
          </a:xfrm>
          <a:prstGeom prst="rect">
            <a:avLst/>
          </a:prstGeom>
        </p:spPr>
      </p:pic>
      <p:sp>
        <p:nvSpPr>
          <p:cNvPr id="18" name="Rectangle 17">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1 Título"/>
          <p:cNvSpPr>
            <a:spLocks noGrp="1"/>
          </p:cNvSpPr>
          <p:nvPr>
            <p:ph type="ctrTitle"/>
          </p:nvPr>
        </p:nvSpPr>
        <p:spPr>
          <a:xfrm>
            <a:off x="477981" y="1122363"/>
            <a:ext cx="4023360" cy="3204134"/>
          </a:xfrm>
        </p:spPr>
        <p:txBody>
          <a:bodyPr anchor="b">
            <a:normAutofit/>
          </a:bodyPr>
          <a:lstStyle/>
          <a:p>
            <a:pPr algn="l"/>
            <a:r>
              <a:rPr lang="es-CL" sz="4400" dirty="0"/>
              <a:t>ECONOMÍA</a:t>
            </a:r>
            <a:br>
              <a:rPr lang="es-CL" sz="4400" dirty="0"/>
            </a:br>
            <a:r>
              <a:rPr lang="es-CL" sz="4400" dirty="0"/>
              <a:t>Clase 19:</a:t>
            </a:r>
            <a:br>
              <a:rPr lang="es-CL" sz="4400" dirty="0"/>
            </a:br>
            <a:r>
              <a:rPr lang="es-CL" sz="4400" dirty="0"/>
              <a:t>Demanda y Oferta Agregada- Parte 2</a:t>
            </a:r>
            <a:endParaRPr lang="es-CL" sz="4400" i="1" dirty="0"/>
          </a:p>
        </p:txBody>
      </p:sp>
      <p:sp>
        <p:nvSpPr>
          <p:cNvPr id="7" name="2 Subtítulo"/>
          <p:cNvSpPr>
            <a:spLocks noGrp="1"/>
          </p:cNvSpPr>
          <p:nvPr>
            <p:ph type="subTitle" idx="1"/>
          </p:nvPr>
        </p:nvSpPr>
        <p:spPr>
          <a:xfrm>
            <a:off x="477980" y="4872922"/>
            <a:ext cx="4244940" cy="1448827"/>
          </a:xfrm>
        </p:spPr>
        <p:txBody>
          <a:bodyPr>
            <a:normAutofit lnSpcReduction="10000"/>
          </a:bodyPr>
          <a:lstStyle/>
          <a:p>
            <a:pPr algn="l"/>
            <a:r>
              <a:rPr lang="es-CL" sz="2000" b="1" dirty="0"/>
              <a:t>Profesores</a:t>
            </a:r>
            <a:r>
              <a:rPr lang="es-CL" sz="2000" dirty="0"/>
              <a:t>:                                                              Christian Belmar (C), Manuel Aguilar, Natalia Bernal, José Cárdenas, Javier Diaz, Francisco Leiva, Boris Pasten e Ignacio Silva</a:t>
            </a:r>
          </a:p>
        </p:txBody>
      </p:sp>
      <p:sp>
        <p:nvSpPr>
          <p:cNvPr id="20" name="Rectangle 19">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2" name="Rectangle 21">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2 Subtítulo"/>
          <p:cNvSpPr txBox="1">
            <a:spLocks/>
          </p:cNvSpPr>
          <p:nvPr/>
        </p:nvSpPr>
        <p:spPr>
          <a:xfrm>
            <a:off x="3386693" y="536251"/>
            <a:ext cx="6400800" cy="694026"/>
          </a:xfrm>
          <a:prstGeom prst="rect">
            <a:avLst/>
          </a:prstGeom>
        </p:spPr>
        <p:txBody>
          <a:bodyPr vert="horz" lIns="91440" tIns="45720" rIns="91440" bIns="45720" rtlCol="0">
            <a:normAutofit/>
          </a:bodyPr>
          <a:lstStyle/>
          <a:p>
            <a:pPr algn="ctr">
              <a:lnSpc>
                <a:spcPct val="90000"/>
              </a:lnSpc>
              <a:spcBef>
                <a:spcPct val="20000"/>
              </a:spcBef>
              <a:defRPr/>
            </a:pPr>
            <a:r>
              <a:rPr lang="es-CL" sz="2700">
                <a:solidFill>
                  <a:schemeClr val="tx1">
                    <a:tint val="75000"/>
                  </a:schemeClr>
                </a:solidFill>
              </a:rPr>
              <a:t>Programa Académico de Bachillerato</a:t>
            </a:r>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722" name="Rectangle 2"/>
          <p:cNvSpPr>
            <a:spLocks noGrp="1"/>
          </p:cNvSpPr>
          <p:nvPr>
            <p:ph type="title"/>
          </p:nvPr>
        </p:nvSpPr>
        <p:spPr>
          <a:xfrm>
            <a:off x="841248" y="704850"/>
            <a:ext cx="3785616" cy="2978150"/>
          </a:xfrm>
        </p:spPr>
        <p:txBody>
          <a:bodyPr anchor="b">
            <a:normAutofit/>
          </a:bodyPr>
          <a:lstStyle/>
          <a:p>
            <a:r>
              <a:rPr lang="es-CL"/>
              <a:t>Oferta Agregada</a:t>
            </a:r>
            <a:endParaRPr lang="es-ES"/>
          </a:p>
        </p:txBody>
      </p:sp>
      <p:sp>
        <p:nvSpPr>
          <p:cNvPr id="30723" name="Rectangle 3"/>
          <p:cNvSpPr>
            <a:spLocks noGrp="1"/>
          </p:cNvSpPr>
          <p:nvPr>
            <p:ph idx="1"/>
          </p:nvPr>
        </p:nvSpPr>
        <p:spPr>
          <a:xfrm>
            <a:off x="6038850" y="704850"/>
            <a:ext cx="5314950" cy="5251450"/>
          </a:xfrm>
        </p:spPr>
        <p:txBody>
          <a:bodyPr anchor="ctr">
            <a:normAutofit/>
          </a:bodyPr>
          <a:lstStyle/>
          <a:p>
            <a:pPr eaLnBrk="1" hangingPunct="1"/>
            <a:r>
              <a:rPr lang="es-CL" sz="2100">
                <a:solidFill>
                  <a:schemeClr val="bg1"/>
                </a:solidFill>
              </a:rPr>
              <a:t>Cambios en los factores productivos pueden explicar expansiones en la </a:t>
            </a:r>
            <a:r>
              <a:rPr lang="es-CL" sz="2100" i="1">
                <a:solidFill>
                  <a:schemeClr val="bg1"/>
                </a:solidFill>
              </a:rPr>
              <a:t>OA</a:t>
            </a:r>
            <a:r>
              <a:rPr lang="es-CL" sz="2100" i="1" baseline="30000">
                <a:solidFill>
                  <a:schemeClr val="bg1"/>
                </a:solidFill>
              </a:rPr>
              <a:t>CP</a:t>
            </a:r>
            <a:r>
              <a:rPr lang="es-CL" sz="2100">
                <a:solidFill>
                  <a:schemeClr val="bg1"/>
                </a:solidFill>
              </a:rPr>
              <a:t>, aunque no es la única razón. Las razones más típicas de expansión en la oferta agregada son las siguientes:</a:t>
            </a:r>
          </a:p>
          <a:p>
            <a:pPr lvl="1" eaLnBrk="1" hangingPunct="1"/>
            <a:r>
              <a:rPr lang="es-ES" sz="2100">
                <a:solidFill>
                  <a:schemeClr val="bg1"/>
                </a:solidFill>
              </a:rPr>
              <a:t>Trabajo: disminución en la tasa natural de desempleo.</a:t>
            </a:r>
          </a:p>
          <a:p>
            <a:pPr lvl="1" eaLnBrk="1" hangingPunct="1"/>
            <a:r>
              <a:rPr lang="es-ES" sz="2100">
                <a:solidFill>
                  <a:schemeClr val="bg1"/>
                </a:solidFill>
              </a:rPr>
              <a:t>Capital: aumento en la cantidad de capital, aumentando la productividad.</a:t>
            </a:r>
          </a:p>
          <a:p>
            <a:pPr lvl="1" eaLnBrk="1" hangingPunct="1"/>
            <a:r>
              <a:rPr lang="es-ES" sz="2100">
                <a:solidFill>
                  <a:schemeClr val="bg1"/>
                </a:solidFill>
              </a:rPr>
              <a:t>Aumento de los recursos naturales: ídem.</a:t>
            </a:r>
          </a:p>
          <a:p>
            <a:pPr lvl="1" eaLnBrk="1" hangingPunct="1"/>
            <a:r>
              <a:rPr lang="es-ES" sz="2100">
                <a:solidFill>
                  <a:schemeClr val="bg1"/>
                </a:solidFill>
              </a:rPr>
              <a:t>Tecnología: a más tecnología mayor productividad.</a:t>
            </a:r>
          </a:p>
          <a:p>
            <a:pPr lvl="1" eaLnBrk="1" hangingPunct="1"/>
            <a:r>
              <a:rPr lang="es-ES" sz="2100">
                <a:solidFill>
                  <a:schemeClr val="bg1"/>
                </a:solidFill>
              </a:rPr>
              <a:t>Nivel </a:t>
            </a:r>
            <a:r>
              <a:rPr lang="es-ES" sz="2100" b="1" u="sng">
                <a:solidFill>
                  <a:schemeClr val="bg1"/>
                </a:solidFill>
              </a:rPr>
              <a:t>esperado</a:t>
            </a:r>
            <a:r>
              <a:rPr lang="es-ES" sz="2100">
                <a:solidFill>
                  <a:schemeClr val="bg1"/>
                </a:solidFill>
              </a:rPr>
              <a:t> de precios: una baja en el nivel esperado de precios.</a:t>
            </a: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defRPr/>
            </a:pPr>
            <a:fld id="{7E7DA769-85DD-4A31-97FB-100845419FCA}" type="slidenum">
              <a:rPr lang="es-CL">
                <a:solidFill>
                  <a:schemeClr val="bg1">
                    <a:alpha val="80000"/>
                  </a:schemeClr>
                </a:solidFill>
              </a:rPr>
              <a:pPr>
                <a:spcAft>
                  <a:spcPts val="600"/>
                </a:spcAft>
                <a:defRPr/>
              </a:pPr>
              <a:t>10</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s-CL" sz="4000" dirty="0"/>
              <a:t>Oferta Agregada</a:t>
            </a:r>
            <a:endParaRPr lang="es-ES" sz="4000" dirty="0"/>
          </a:p>
        </p:txBody>
      </p:sp>
      <p:sp>
        <p:nvSpPr>
          <p:cNvPr id="7171" name="Rectangle 3"/>
          <p:cNvSpPr>
            <a:spLocks noGrp="1"/>
          </p:cNvSpPr>
          <p:nvPr>
            <p:ph idx="1"/>
          </p:nvPr>
        </p:nvSpPr>
        <p:spPr/>
        <p:txBody>
          <a:bodyPr/>
          <a:lstStyle/>
          <a:p>
            <a:pPr algn="just" eaLnBrk="1" hangingPunct="1"/>
            <a:r>
              <a:rPr lang="es-CL"/>
              <a:t>Gráficamente…</a:t>
            </a:r>
            <a:endParaRPr lang="es-ES"/>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11</a:t>
            </a:fld>
            <a:endParaRPr lang="es-CL"/>
          </a:p>
        </p:txBody>
      </p:sp>
      <p:sp>
        <p:nvSpPr>
          <p:cNvPr id="7175" name="Rectangle 10"/>
          <p:cNvSpPr>
            <a:spLocks noChangeArrowheads="1"/>
          </p:cNvSpPr>
          <p:nvPr/>
        </p:nvSpPr>
        <p:spPr bwMode="auto">
          <a:xfrm>
            <a:off x="3827463" y="2484439"/>
            <a:ext cx="5308600" cy="3560763"/>
          </a:xfrm>
          <a:prstGeom prst="rect">
            <a:avLst/>
          </a:prstGeom>
          <a:solidFill>
            <a:srgbClr val="F3F6F9"/>
          </a:solidFill>
          <a:ln w="215900">
            <a:solidFill>
              <a:srgbClr val="F3F6F9"/>
            </a:solidFill>
            <a:miter lim="800000"/>
            <a:headEnd/>
            <a:tailEnd/>
          </a:ln>
        </p:spPr>
        <p:txBody>
          <a:bodyPr/>
          <a:lstStyle/>
          <a:p>
            <a:endParaRPr lang="es-CL"/>
          </a:p>
        </p:txBody>
      </p:sp>
      <p:sp>
        <p:nvSpPr>
          <p:cNvPr id="7176" name="Rectangle 11"/>
          <p:cNvSpPr>
            <a:spLocks noChangeArrowheads="1"/>
          </p:cNvSpPr>
          <p:nvPr/>
        </p:nvSpPr>
        <p:spPr bwMode="auto">
          <a:xfrm>
            <a:off x="3827463" y="2484439"/>
            <a:ext cx="5308600" cy="3560763"/>
          </a:xfrm>
          <a:prstGeom prst="rect">
            <a:avLst/>
          </a:prstGeom>
          <a:solidFill>
            <a:srgbClr val="F2F4F8"/>
          </a:solidFill>
          <a:ln w="195263">
            <a:solidFill>
              <a:srgbClr val="F2F4F8"/>
            </a:solidFill>
            <a:miter lim="800000"/>
            <a:headEnd/>
            <a:tailEnd/>
          </a:ln>
        </p:spPr>
        <p:txBody>
          <a:bodyPr/>
          <a:lstStyle/>
          <a:p>
            <a:endParaRPr lang="es-CL"/>
          </a:p>
        </p:txBody>
      </p:sp>
      <p:sp>
        <p:nvSpPr>
          <p:cNvPr id="7177" name="Rectangle 12"/>
          <p:cNvSpPr>
            <a:spLocks noChangeArrowheads="1"/>
          </p:cNvSpPr>
          <p:nvPr/>
        </p:nvSpPr>
        <p:spPr bwMode="auto">
          <a:xfrm>
            <a:off x="3827463" y="2484439"/>
            <a:ext cx="5308600" cy="3560763"/>
          </a:xfrm>
          <a:prstGeom prst="rect">
            <a:avLst/>
          </a:prstGeom>
          <a:solidFill>
            <a:srgbClr val="F1F4F7"/>
          </a:solidFill>
          <a:ln w="176213">
            <a:solidFill>
              <a:srgbClr val="F1F4F7"/>
            </a:solidFill>
            <a:miter lim="800000"/>
            <a:headEnd/>
            <a:tailEnd/>
          </a:ln>
        </p:spPr>
        <p:txBody>
          <a:bodyPr/>
          <a:lstStyle/>
          <a:p>
            <a:endParaRPr lang="es-CL"/>
          </a:p>
        </p:txBody>
      </p:sp>
      <p:sp>
        <p:nvSpPr>
          <p:cNvPr id="7178" name="Rectangle 13"/>
          <p:cNvSpPr>
            <a:spLocks noChangeArrowheads="1"/>
          </p:cNvSpPr>
          <p:nvPr/>
        </p:nvSpPr>
        <p:spPr bwMode="auto">
          <a:xfrm>
            <a:off x="3827463" y="2484439"/>
            <a:ext cx="5308600" cy="3560763"/>
          </a:xfrm>
          <a:prstGeom prst="rect">
            <a:avLst/>
          </a:prstGeom>
          <a:solidFill>
            <a:srgbClr val="F0F2F5"/>
          </a:solidFill>
          <a:ln w="157163">
            <a:solidFill>
              <a:srgbClr val="F0F2F5"/>
            </a:solidFill>
            <a:miter lim="800000"/>
            <a:headEnd/>
            <a:tailEnd/>
          </a:ln>
        </p:spPr>
        <p:txBody>
          <a:bodyPr/>
          <a:lstStyle/>
          <a:p>
            <a:endParaRPr lang="es-CL"/>
          </a:p>
        </p:txBody>
      </p:sp>
      <p:sp>
        <p:nvSpPr>
          <p:cNvPr id="7179" name="Rectangle 14"/>
          <p:cNvSpPr>
            <a:spLocks noChangeArrowheads="1"/>
          </p:cNvSpPr>
          <p:nvPr/>
        </p:nvSpPr>
        <p:spPr bwMode="auto">
          <a:xfrm>
            <a:off x="3827463" y="2484439"/>
            <a:ext cx="5308600" cy="3560763"/>
          </a:xfrm>
          <a:prstGeom prst="rect">
            <a:avLst/>
          </a:prstGeom>
          <a:solidFill>
            <a:srgbClr val="EEF1F4"/>
          </a:solidFill>
          <a:ln w="136525">
            <a:solidFill>
              <a:srgbClr val="EEF1F4"/>
            </a:solidFill>
            <a:miter lim="800000"/>
            <a:headEnd/>
            <a:tailEnd/>
          </a:ln>
        </p:spPr>
        <p:txBody>
          <a:bodyPr/>
          <a:lstStyle/>
          <a:p>
            <a:endParaRPr lang="es-CL"/>
          </a:p>
        </p:txBody>
      </p:sp>
      <p:sp>
        <p:nvSpPr>
          <p:cNvPr id="7180" name="Rectangle 15"/>
          <p:cNvSpPr>
            <a:spLocks noChangeArrowheads="1"/>
          </p:cNvSpPr>
          <p:nvPr/>
        </p:nvSpPr>
        <p:spPr bwMode="auto">
          <a:xfrm>
            <a:off x="3827463" y="2484439"/>
            <a:ext cx="5308600" cy="3560763"/>
          </a:xfrm>
          <a:prstGeom prst="rect">
            <a:avLst/>
          </a:prstGeom>
          <a:solidFill>
            <a:srgbClr val="EDEFF3"/>
          </a:solidFill>
          <a:ln w="117475">
            <a:solidFill>
              <a:srgbClr val="EDEFF3"/>
            </a:solidFill>
            <a:miter lim="800000"/>
            <a:headEnd/>
            <a:tailEnd/>
          </a:ln>
        </p:spPr>
        <p:txBody>
          <a:bodyPr/>
          <a:lstStyle/>
          <a:p>
            <a:endParaRPr lang="es-CL"/>
          </a:p>
        </p:txBody>
      </p:sp>
      <p:sp>
        <p:nvSpPr>
          <p:cNvPr id="7181" name="Rectangle 16"/>
          <p:cNvSpPr>
            <a:spLocks noChangeArrowheads="1"/>
          </p:cNvSpPr>
          <p:nvPr/>
        </p:nvSpPr>
        <p:spPr bwMode="auto">
          <a:xfrm>
            <a:off x="3827463" y="2484439"/>
            <a:ext cx="5308600" cy="3560763"/>
          </a:xfrm>
          <a:prstGeom prst="rect">
            <a:avLst/>
          </a:prstGeom>
          <a:solidFill>
            <a:srgbClr val="EBEEF2"/>
          </a:solidFill>
          <a:ln w="98425">
            <a:solidFill>
              <a:srgbClr val="EBEEF2"/>
            </a:solidFill>
            <a:miter lim="800000"/>
            <a:headEnd/>
            <a:tailEnd/>
          </a:ln>
        </p:spPr>
        <p:txBody>
          <a:bodyPr/>
          <a:lstStyle/>
          <a:p>
            <a:endParaRPr lang="es-CL"/>
          </a:p>
        </p:txBody>
      </p:sp>
      <p:sp>
        <p:nvSpPr>
          <p:cNvPr id="7182" name="Rectangle 17"/>
          <p:cNvSpPr>
            <a:spLocks noChangeArrowheads="1"/>
          </p:cNvSpPr>
          <p:nvPr/>
        </p:nvSpPr>
        <p:spPr bwMode="auto">
          <a:xfrm>
            <a:off x="3827463" y="2484439"/>
            <a:ext cx="5308600" cy="3560763"/>
          </a:xfrm>
          <a:prstGeom prst="rect">
            <a:avLst/>
          </a:prstGeom>
          <a:solidFill>
            <a:srgbClr val="EAECF1"/>
          </a:solidFill>
          <a:ln w="77788">
            <a:solidFill>
              <a:srgbClr val="EAECF1"/>
            </a:solidFill>
            <a:miter lim="800000"/>
            <a:headEnd/>
            <a:tailEnd/>
          </a:ln>
        </p:spPr>
        <p:txBody>
          <a:bodyPr/>
          <a:lstStyle/>
          <a:p>
            <a:endParaRPr lang="es-CL"/>
          </a:p>
        </p:txBody>
      </p:sp>
      <p:sp>
        <p:nvSpPr>
          <p:cNvPr id="7183" name="Rectangle 18"/>
          <p:cNvSpPr>
            <a:spLocks noChangeArrowheads="1"/>
          </p:cNvSpPr>
          <p:nvPr/>
        </p:nvSpPr>
        <p:spPr bwMode="auto">
          <a:xfrm>
            <a:off x="3827463" y="2484439"/>
            <a:ext cx="5308600" cy="3560763"/>
          </a:xfrm>
          <a:prstGeom prst="rect">
            <a:avLst/>
          </a:prstGeom>
          <a:solidFill>
            <a:srgbClr val="E9EBF0"/>
          </a:solidFill>
          <a:ln w="58738">
            <a:solidFill>
              <a:srgbClr val="E9EBF0"/>
            </a:solidFill>
            <a:miter lim="800000"/>
            <a:headEnd/>
            <a:tailEnd/>
          </a:ln>
        </p:spPr>
        <p:txBody>
          <a:bodyPr/>
          <a:lstStyle/>
          <a:p>
            <a:endParaRPr lang="es-CL"/>
          </a:p>
        </p:txBody>
      </p:sp>
      <p:sp>
        <p:nvSpPr>
          <p:cNvPr id="7184" name="Rectangle 19"/>
          <p:cNvSpPr>
            <a:spLocks noChangeArrowheads="1"/>
          </p:cNvSpPr>
          <p:nvPr/>
        </p:nvSpPr>
        <p:spPr bwMode="auto">
          <a:xfrm>
            <a:off x="3827463" y="2484439"/>
            <a:ext cx="5308600" cy="3560763"/>
          </a:xfrm>
          <a:prstGeom prst="rect">
            <a:avLst/>
          </a:prstGeom>
          <a:solidFill>
            <a:srgbClr val="E7EAEF"/>
          </a:solidFill>
          <a:ln w="39688">
            <a:solidFill>
              <a:srgbClr val="E7EAEF"/>
            </a:solidFill>
            <a:miter lim="800000"/>
            <a:headEnd/>
            <a:tailEnd/>
          </a:ln>
        </p:spPr>
        <p:txBody>
          <a:bodyPr/>
          <a:lstStyle/>
          <a:p>
            <a:endParaRPr lang="es-CL"/>
          </a:p>
        </p:txBody>
      </p:sp>
      <p:sp>
        <p:nvSpPr>
          <p:cNvPr id="7185" name="Rectangle 20"/>
          <p:cNvSpPr>
            <a:spLocks noChangeArrowheads="1"/>
          </p:cNvSpPr>
          <p:nvPr/>
        </p:nvSpPr>
        <p:spPr bwMode="auto">
          <a:xfrm>
            <a:off x="3827463" y="2484438"/>
            <a:ext cx="5308600" cy="3606800"/>
          </a:xfrm>
          <a:prstGeom prst="rect">
            <a:avLst/>
          </a:prstGeom>
          <a:solidFill>
            <a:srgbClr val="E6E9EF"/>
          </a:solidFill>
          <a:ln w="19050">
            <a:solidFill>
              <a:srgbClr val="E6E9EF"/>
            </a:solidFill>
            <a:miter lim="800000"/>
            <a:headEnd/>
            <a:tailEnd/>
          </a:ln>
        </p:spPr>
        <p:txBody>
          <a:bodyPr/>
          <a:lstStyle/>
          <a:p>
            <a:endParaRPr lang="es-CL"/>
          </a:p>
        </p:txBody>
      </p:sp>
      <p:sp>
        <p:nvSpPr>
          <p:cNvPr id="7186" name="Rectangle 21"/>
          <p:cNvSpPr>
            <a:spLocks noChangeArrowheads="1"/>
          </p:cNvSpPr>
          <p:nvPr/>
        </p:nvSpPr>
        <p:spPr bwMode="auto">
          <a:xfrm>
            <a:off x="3717926" y="2374900"/>
            <a:ext cx="5386388" cy="3638550"/>
          </a:xfrm>
          <a:prstGeom prst="rect">
            <a:avLst/>
          </a:prstGeom>
          <a:solidFill>
            <a:srgbClr val="FFFFFF"/>
          </a:solidFill>
          <a:ln w="9525">
            <a:noFill/>
            <a:miter lim="800000"/>
            <a:headEnd/>
            <a:tailEnd/>
          </a:ln>
        </p:spPr>
        <p:txBody>
          <a:bodyPr/>
          <a:lstStyle/>
          <a:p>
            <a:endParaRPr lang="es-CL"/>
          </a:p>
        </p:txBody>
      </p:sp>
      <p:sp>
        <p:nvSpPr>
          <p:cNvPr id="7187" name="Freeform 22"/>
          <p:cNvSpPr>
            <a:spLocks/>
          </p:cNvSpPr>
          <p:nvPr/>
        </p:nvSpPr>
        <p:spPr bwMode="auto">
          <a:xfrm>
            <a:off x="3717926" y="2374900"/>
            <a:ext cx="5386388" cy="3638550"/>
          </a:xfrm>
          <a:custGeom>
            <a:avLst/>
            <a:gdLst>
              <a:gd name="T0" fmla="*/ 0 w 4241"/>
              <a:gd name="T1" fmla="*/ 0 h 2864"/>
              <a:gd name="T2" fmla="*/ 0 w 4241"/>
              <a:gd name="T3" fmla="*/ 2864 h 2864"/>
              <a:gd name="T4" fmla="*/ 4241 w 4241"/>
              <a:gd name="T5" fmla="*/ 2864 h 2864"/>
              <a:gd name="T6" fmla="*/ 0 60000 65536"/>
              <a:gd name="T7" fmla="*/ 0 60000 65536"/>
              <a:gd name="T8" fmla="*/ 0 60000 65536"/>
              <a:gd name="T9" fmla="*/ 0 w 4241"/>
              <a:gd name="T10" fmla="*/ 0 h 2864"/>
              <a:gd name="T11" fmla="*/ 4241 w 4241"/>
              <a:gd name="T12" fmla="*/ 2864 h 2864"/>
            </a:gdLst>
            <a:ahLst/>
            <a:cxnLst>
              <a:cxn ang="T6">
                <a:pos x="T0" y="T1"/>
              </a:cxn>
              <a:cxn ang="T7">
                <a:pos x="T2" y="T3"/>
              </a:cxn>
              <a:cxn ang="T8">
                <a:pos x="T4" y="T5"/>
              </a:cxn>
            </a:cxnLst>
            <a:rect l="T9" t="T10" r="T11" b="T12"/>
            <a:pathLst>
              <a:path w="4241" h="2864">
                <a:moveTo>
                  <a:pt x="0" y="0"/>
                </a:moveTo>
                <a:lnTo>
                  <a:pt x="0" y="2864"/>
                </a:lnTo>
                <a:lnTo>
                  <a:pt x="4241" y="2864"/>
                </a:lnTo>
              </a:path>
            </a:pathLst>
          </a:custGeom>
          <a:noFill/>
          <a:ln w="19050">
            <a:solidFill>
              <a:srgbClr val="000000"/>
            </a:solidFill>
            <a:round/>
            <a:headEnd/>
            <a:tailEnd/>
          </a:ln>
        </p:spPr>
        <p:txBody>
          <a:bodyPr/>
          <a:lstStyle/>
          <a:p>
            <a:endParaRPr lang="es-CL"/>
          </a:p>
        </p:txBody>
      </p:sp>
      <p:sp>
        <p:nvSpPr>
          <p:cNvPr id="7188" name="Rectangle 23"/>
          <p:cNvSpPr>
            <a:spLocks noChangeArrowheads="1"/>
          </p:cNvSpPr>
          <p:nvPr/>
        </p:nvSpPr>
        <p:spPr bwMode="auto">
          <a:xfrm>
            <a:off x="8228013" y="6029326"/>
            <a:ext cx="972702"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Quantity of</a:t>
            </a:r>
            <a:endParaRPr lang="en-US" sz="2400">
              <a:latin typeface="Times New Roman" pitchFamily="18" charset="0"/>
            </a:endParaRPr>
          </a:p>
        </p:txBody>
      </p:sp>
      <p:sp>
        <p:nvSpPr>
          <p:cNvPr id="7189" name="Rectangle 24"/>
          <p:cNvSpPr>
            <a:spLocks noChangeArrowheads="1"/>
          </p:cNvSpPr>
          <p:nvPr/>
        </p:nvSpPr>
        <p:spPr bwMode="auto">
          <a:xfrm>
            <a:off x="8559802" y="6237289"/>
            <a:ext cx="612347"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Output</a:t>
            </a:r>
            <a:endParaRPr lang="en-US" sz="2400">
              <a:latin typeface="Times New Roman" pitchFamily="18" charset="0"/>
            </a:endParaRPr>
          </a:p>
        </p:txBody>
      </p:sp>
      <p:sp>
        <p:nvSpPr>
          <p:cNvPr id="7190" name="Rectangle 25"/>
          <p:cNvSpPr>
            <a:spLocks noChangeArrowheads="1"/>
          </p:cNvSpPr>
          <p:nvPr/>
        </p:nvSpPr>
        <p:spPr bwMode="auto">
          <a:xfrm>
            <a:off x="3092451" y="2349501"/>
            <a:ext cx="421590"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Price</a:t>
            </a:r>
            <a:endParaRPr lang="en-US" sz="2400">
              <a:latin typeface="Times New Roman" pitchFamily="18" charset="0"/>
            </a:endParaRPr>
          </a:p>
        </p:txBody>
      </p:sp>
      <p:sp>
        <p:nvSpPr>
          <p:cNvPr id="7191" name="Rectangle 26"/>
          <p:cNvSpPr>
            <a:spLocks noChangeArrowheads="1"/>
          </p:cNvSpPr>
          <p:nvPr/>
        </p:nvSpPr>
        <p:spPr bwMode="auto">
          <a:xfrm>
            <a:off x="3071814" y="2557464"/>
            <a:ext cx="436273"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Level</a:t>
            </a:r>
            <a:endParaRPr lang="en-US" sz="2400">
              <a:latin typeface="Times New Roman" pitchFamily="18" charset="0"/>
            </a:endParaRPr>
          </a:p>
        </p:txBody>
      </p:sp>
      <p:sp>
        <p:nvSpPr>
          <p:cNvPr id="7192" name="Rectangle 27"/>
          <p:cNvSpPr>
            <a:spLocks noChangeArrowheads="1"/>
          </p:cNvSpPr>
          <p:nvPr/>
        </p:nvSpPr>
        <p:spPr bwMode="auto">
          <a:xfrm>
            <a:off x="3581401" y="6034089"/>
            <a:ext cx="104196"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0</a:t>
            </a:r>
            <a:endParaRPr lang="en-US" sz="2400">
              <a:latin typeface="Times New Roman" pitchFamily="18" charset="0"/>
            </a:endParaRPr>
          </a:p>
        </p:txBody>
      </p:sp>
      <p:grpSp>
        <p:nvGrpSpPr>
          <p:cNvPr id="2" name="Group 28"/>
          <p:cNvGrpSpPr>
            <a:grpSpLocks/>
          </p:cNvGrpSpPr>
          <p:nvPr/>
        </p:nvGrpSpPr>
        <p:grpSpPr bwMode="auto">
          <a:xfrm>
            <a:off x="3819947" y="3216275"/>
            <a:ext cx="3848411" cy="2184400"/>
            <a:chOff x="1504" y="1503"/>
            <a:chExt cx="3030" cy="1720"/>
          </a:xfrm>
        </p:grpSpPr>
        <p:sp>
          <p:nvSpPr>
            <p:cNvPr id="7205" name="Line 29"/>
            <p:cNvSpPr>
              <a:spLocks noChangeShapeType="1"/>
            </p:cNvSpPr>
            <p:nvPr/>
          </p:nvSpPr>
          <p:spPr bwMode="auto">
            <a:xfrm flipV="1">
              <a:off x="1504" y="1582"/>
              <a:ext cx="2293" cy="1641"/>
            </a:xfrm>
            <a:prstGeom prst="line">
              <a:avLst/>
            </a:prstGeom>
            <a:noFill/>
            <a:ln w="58738">
              <a:solidFill>
                <a:srgbClr val="00B0F0"/>
              </a:solidFill>
              <a:round/>
              <a:headEnd/>
              <a:tailEnd/>
            </a:ln>
          </p:spPr>
          <p:txBody>
            <a:bodyPr/>
            <a:lstStyle/>
            <a:p>
              <a:endParaRPr lang="es-CL"/>
            </a:p>
          </p:txBody>
        </p:sp>
        <p:sp>
          <p:nvSpPr>
            <p:cNvPr id="7206" name="Rectangle 30"/>
            <p:cNvSpPr>
              <a:spLocks noChangeArrowheads="1"/>
            </p:cNvSpPr>
            <p:nvPr/>
          </p:nvSpPr>
          <p:spPr bwMode="auto">
            <a:xfrm>
              <a:off x="3863" y="1503"/>
              <a:ext cx="663"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Aggregate</a:t>
              </a:r>
              <a:endParaRPr lang="en-US" sz="2400">
                <a:latin typeface="Times New Roman" pitchFamily="18" charset="0"/>
              </a:endParaRPr>
            </a:p>
          </p:txBody>
        </p:sp>
        <p:sp>
          <p:nvSpPr>
            <p:cNvPr id="7207" name="Rectangle 31"/>
            <p:cNvSpPr>
              <a:spLocks noChangeArrowheads="1"/>
            </p:cNvSpPr>
            <p:nvPr/>
          </p:nvSpPr>
          <p:spPr bwMode="auto">
            <a:xfrm>
              <a:off x="3977" y="1666"/>
              <a:ext cx="557" cy="194"/>
            </a:xfrm>
            <a:prstGeom prst="rect">
              <a:avLst/>
            </a:prstGeom>
            <a:noFill/>
            <a:ln w="9525">
              <a:noFill/>
              <a:miter lim="800000"/>
              <a:headEnd/>
              <a:tailEnd/>
            </a:ln>
          </p:spPr>
          <p:txBody>
            <a:bodyPr wrap="none" lIns="0" tIns="0" rIns="0" bIns="0">
              <a:spAutoFit/>
            </a:bodyPr>
            <a:lstStyle/>
            <a:p>
              <a:pPr eaLnBrk="0" hangingPunct="0"/>
              <a:r>
                <a:rPr lang="en-US" sz="1600" dirty="0">
                  <a:solidFill>
                    <a:srgbClr val="000000"/>
                  </a:solidFill>
                </a:rPr>
                <a:t>supply 1</a:t>
              </a:r>
              <a:endParaRPr lang="en-US" sz="2400" dirty="0">
                <a:latin typeface="Times New Roman" pitchFamily="18" charset="0"/>
              </a:endParaRPr>
            </a:p>
          </p:txBody>
        </p:sp>
      </p:grpSp>
      <p:sp>
        <p:nvSpPr>
          <p:cNvPr id="7201" name="Text Box 43"/>
          <p:cNvSpPr txBox="1">
            <a:spLocks noChangeArrowheads="1"/>
          </p:cNvSpPr>
          <p:nvPr/>
        </p:nvSpPr>
        <p:spPr bwMode="auto">
          <a:xfrm>
            <a:off x="8167688" y="6623050"/>
            <a:ext cx="1619354" cy="215444"/>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grpSp>
        <p:nvGrpSpPr>
          <p:cNvPr id="3" name="Group 28"/>
          <p:cNvGrpSpPr>
            <a:grpSpLocks/>
          </p:cNvGrpSpPr>
          <p:nvPr/>
        </p:nvGrpSpPr>
        <p:grpSpPr bwMode="auto">
          <a:xfrm>
            <a:off x="5447929" y="3284984"/>
            <a:ext cx="3848411" cy="2184400"/>
            <a:chOff x="1504" y="1503"/>
            <a:chExt cx="3030" cy="1720"/>
          </a:xfrm>
        </p:grpSpPr>
        <p:sp>
          <p:nvSpPr>
            <p:cNvPr id="29" name="Line 29"/>
            <p:cNvSpPr>
              <a:spLocks noChangeShapeType="1"/>
            </p:cNvSpPr>
            <p:nvPr/>
          </p:nvSpPr>
          <p:spPr bwMode="auto">
            <a:xfrm flipV="1">
              <a:off x="1504" y="1582"/>
              <a:ext cx="2293" cy="1641"/>
            </a:xfrm>
            <a:prstGeom prst="line">
              <a:avLst/>
            </a:prstGeom>
            <a:noFill/>
            <a:ln w="58738">
              <a:solidFill>
                <a:srgbClr val="003F95"/>
              </a:solidFill>
              <a:round/>
              <a:headEnd/>
              <a:tailEnd/>
            </a:ln>
          </p:spPr>
          <p:txBody>
            <a:bodyPr/>
            <a:lstStyle/>
            <a:p>
              <a:endParaRPr lang="es-CL"/>
            </a:p>
          </p:txBody>
        </p:sp>
        <p:sp>
          <p:nvSpPr>
            <p:cNvPr id="30" name="Rectangle 30"/>
            <p:cNvSpPr>
              <a:spLocks noChangeArrowheads="1"/>
            </p:cNvSpPr>
            <p:nvPr/>
          </p:nvSpPr>
          <p:spPr bwMode="auto">
            <a:xfrm>
              <a:off x="3863" y="1503"/>
              <a:ext cx="663"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Aggregate</a:t>
              </a:r>
              <a:endParaRPr lang="en-US" sz="2400">
                <a:latin typeface="Times New Roman" pitchFamily="18" charset="0"/>
              </a:endParaRPr>
            </a:p>
          </p:txBody>
        </p:sp>
        <p:sp>
          <p:nvSpPr>
            <p:cNvPr id="31" name="Rectangle 31"/>
            <p:cNvSpPr>
              <a:spLocks noChangeArrowheads="1"/>
            </p:cNvSpPr>
            <p:nvPr/>
          </p:nvSpPr>
          <p:spPr bwMode="auto">
            <a:xfrm>
              <a:off x="3977" y="1666"/>
              <a:ext cx="557" cy="194"/>
            </a:xfrm>
            <a:prstGeom prst="rect">
              <a:avLst/>
            </a:prstGeom>
            <a:noFill/>
            <a:ln w="9525">
              <a:noFill/>
              <a:miter lim="800000"/>
              <a:headEnd/>
              <a:tailEnd/>
            </a:ln>
          </p:spPr>
          <p:txBody>
            <a:bodyPr wrap="none" lIns="0" tIns="0" rIns="0" bIns="0">
              <a:spAutoFit/>
            </a:bodyPr>
            <a:lstStyle/>
            <a:p>
              <a:pPr eaLnBrk="0" hangingPunct="0"/>
              <a:r>
                <a:rPr lang="en-US" sz="1600" dirty="0">
                  <a:solidFill>
                    <a:srgbClr val="000000"/>
                  </a:solidFill>
                </a:rPr>
                <a:t>supply 2</a:t>
              </a:r>
              <a:endParaRPr lang="en-US" sz="2400" dirty="0">
                <a:latin typeface="Times New Roman" pitchFamily="18" charset="0"/>
              </a:endParaRPr>
            </a:p>
          </p:txBody>
        </p:sp>
      </p:grpSp>
    </p:spTree>
    <p:extLst>
      <p:ext uri="{BB962C8B-B14F-4D97-AF65-F5344CB8AC3E}">
        <p14:creationId xmlns:p14="http://schemas.microsoft.com/office/powerpoint/2010/main" val="2476846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s-CL" sz="4000" dirty="0"/>
              <a:t>Oferta Agregada</a:t>
            </a:r>
            <a:endParaRPr lang="es-ES" sz="4000" dirty="0"/>
          </a:p>
        </p:txBody>
      </p:sp>
      <p:sp>
        <p:nvSpPr>
          <p:cNvPr id="7171" name="Rectangle 3"/>
          <p:cNvSpPr>
            <a:spLocks noGrp="1"/>
          </p:cNvSpPr>
          <p:nvPr>
            <p:ph idx="1"/>
          </p:nvPr>
        </p:nvSpPr>
        <p:spPr/>
        <p:txBody>
          <a:bodyPr/>
          <a:lstStyle/>
          <a:p>
            <a:pPr algn="just" eaLnBrk="1" hangingPunct="1"/>
            <a:r>
              <a:rPr lang="es-CL"/>
              <a:t>Gráficamente…</a:t>
            </a:r>
            <a:endParaRPr lang="es-ES"/>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12</a:t>
            </a:fld>
            <a:endParaRPr lang="es-CL"/>
          </a:p>
        </p:txBody>
      </p:sp>
      <p:sp>
        <p:nvSpPr>
          <p:cNvPr id="7175" name="Rectangle 10"/>
          <p:cNvSpPr>
            <a:spLocks noChangeArrowheads="1"/>
          </p:cNvSpPr>
          <p:nvPr/>
        </p:nvSpPr>
        <p:spPr bwMode="auto">
          <a:xfrm>
            <a:off x="3827463" y="2484439"/>
            <a:ext cx="5308600" cy="3560763"/>
          </a:xfrm>
          <a:prstGeom prst="rect">
            <a:avLst/>
          </a:prstGeom>
          <a:solidFill>
            <a:srgbClr val="F3F6F9"/>
          </a:solidFill>
          <a:ln w="215900">
            <a:solidFill>
              <a:srgbClr val="F3F6F9"/>
            </a:solidFill>
            <a:miter lim="800000"/>
            <a:headEnd/>
            <a:tailEnd/>
          </a:ln>
        </p:spPr>
        <p:txBody>
          <a:bodyPr/>
          <a:lstStyle/>
          <a:p>
            <a:endParaRPr lang="es-CL"/>
          </a:p>
        </p:txBody>
      </p:sp>
      <p:sp>
        <p:nvSpPr>
          <p:cNvPr id="7176" name="Rectangle 11"/>
          <p:cNvSpPr>
            <a:spLocks noChangeArrowheads="1"/>
          </p:cNvSpPr>
          <p:nvPr/>
        </p:nvSpPr>
        <p:spPr bwMode="auto">
          <a:xfrm>
            <a:off x="3827463" y="2484439"/>
            <a:ext cx="5308600" cy="3560763"/>
          </a:xfrm>
          <a:prstGeom prst="rect">
            <a:avLst/>
          </a:prstGeom>
          <a:solidFill>
            <a:srgbClr val="F2F4F8"/>
          </a:solidFill>
          <a:ln w="195263">
            <a:solidFill>
              <a:srgbClr val="F2F4F8"/>
            </a:solidFill>
            <a:miter lim="800000"/>
            <a:headEnd/>
            <a:tailEnd/>
          </a:ln>
        </p:spPr>
        <p:txBody>
          <a:bodyPr/>
          <a:lstStyle/>
          <a:p>
            <a:endParaRPr lang="es-CL"/>
          </a:p>
        </p:txBody>
      </p:sp>
      <p:sp>
        <p:nvSpPr>
          <p:cNvPr id="7177" name="Rectangle 12"/>
          <p:cNvSpPr>
            <a:spLocks noChangeArrowheads="1"/>
          </p:cNvSpPr>
          <p:nvPr/>
        </p:nvSpPr>
        <p:spPr bwMode="auto">
          <a:xfrm>
            <a:off x="3827463" y="2484439"/>
            <a:ext cx="5308600" cy="3560763"/>
          </a:xfrm>
          <a:prstGeom prst="rect">
            <a:avLst/>
          </a:prstGeom>
          <a:solidFill>
            <a:srgbClr val="F1F4F7"/>
          </a:solidFill>
          <a:ln w="176213">
            <a:solidFill>
              <a:srgbClr val="F1F4F7"/>
            </a:solidFill>
            <a:miter lim="800000"/>
            <a:headEnd/>
            <a:tailEnd/>
          </a:ln>
        </p:spPr>
        <p:txBody>
          <a:bodyPr/>
          <a:lstStyle/>
          <a:p>
            <a:endParaRPr lang="es-CL"/>
          </a:p>
        </p:txBody>
      </p:sp>
      <p:sp>
        <p:nvSpPr>
          <p:cNvPr id="7178" name="Rectangle 13"/>
          <p:cNvSpPr>
            <a:spLocks noChangeArrowheads="1"/>
          </p:cNvSpPr>
          <p:nvPr/>
        </p:nvSpPr>
        <p:spPr bwMode="auto">
          <a:xfrm>
            <a:off x="3827463" y="2484439"/>
            <a:ext cx="5308600" cy="3560763"/>
          </a:xfrm>
          <a:prstGeom prst="rect">
            <a:avLst/>
          </a:prstGeom>
          <a:solidFill>
            <a:srgbClr val="F0F2F5"/>
          </a:solidFill>
          <a:ln w="157163">
            <a:solidFill>
              <a:srgbClr val="F0F2F5"/>
            </a:solidFill>
            <a:miter lim="800000"/>
            <a:headEnd/>
            <a:tailEnd/>
          </a:ln>
        </p:spPr>
        <p:txBody>
          <a:bodyPr/>
          <a:lstStyle/>
          <a:p>
            <a:endParaRPr lang="es-CL"/>
          </a:p>
        </p:txBody>
      </p:sp>
      <p:sp>
        <p:nvSpPr>
          <p:cNvPr id="7179" name="Rectangle 14"/>
          <p:cNvSpPr>
            <a:spLocks noChangeArrowheads="1"/>
          </p:cNvSpPr>
          <p:nvPr/>
        </p:nvSpPr>
        <p:spPr bwMode="auto">
          <a:xfrm>
            <a:off x="3827463" y="2484439"/>
            <a:ext cx="5308600" cy="3560763"/>
          </a:xfrm>
          <a:prstGeom prst="rect">
            <a:avLst/>
          </a:prstGeom>
          <a:solidFill>
            <a:srgbClr val="EEF1F4"/>
          </a:solidFill>
          <a:ln w="136525">
            <a:solidFill>
              <a:srgbClr val="EEF1F4"/>
            </a:solidFill>
            <a:miter lim="800000"/>
            <a:headEnd/>
            <a:tailEnd/>
          </a:ln>
        </p:spPr>
        <p:txBody>
          <a:bodyPr/>
          <a:lstStyle/>
          <a:p>
            <a:endParaRPr lang="es-CL"/>
          </a:p>
        </p:txBody>
      </p:sp>
      <p:sp>
        <p:nvSpPr>
          <p:cNvPr id="7180" name="Rectangle 15"/>
          <p:cNvSpPr>
            <a:spLocks noChangeArrowheads="1"/>
          </p:cNvSpPr>
          <p:nvPr/>
        </p:nvSpPr>
        <p:spPr bwMode="auto">
          <a:xfrm>
            <a:off x="3827463" y="2484439"/>
            <a:ext cx="5308600" cy="3560763"/>
          </a:xfrm>
          <a:prstGeom prst="rect">
            <a:avLst/>
          </a:prstGeom>
          <a:solidFill>
            <a:srgbClr val="EDEFF3"/>
          </a:solidFill>
          <a:ln w="117475">
            <a:solidFill>
              <a:srgbClr val="EDEFF3"/>
            </a:solidFill>
            <a:miter lim="800000"/>
            <a:headEnd/>
            <a:tailEnd/>
          </a:ln>
        </p:spPr>
        <p:txBody>
          <a:bodyPr/>
          <a:lstStyle/>
          <a:p>
            <a:endParaRPr lang="es-CL"/>
          </a:p>
        </p:txBody>
      </p:sp>
      <p:sp>
        <p:nvSpPr>
          <p:cNvPr id="7181" name="Rectangle 16"/>
          <p:cNvSpPr>
            <a:spLocks noChangeArrowheads="1"/>
          </p:cNvSpPr>
          <p:nvPr/>
        </p:nvSpPr>
        <p:spPr bwMode="auto">
          <a:xfrm>
            <a:off x="3827463" y="2484439"/>
            <a:ext cx="5308600" cy="3560763"/>
          </a:xfrm>
          <a:prstGeom prst="rect">
            <a:avLst/>
          </a:prstGeom>
          <a:solidFill>
            <a:srgbClr val="EBEEF2"/>
          </a:solidFill>
          <a:ln w="98425">
            <a:solidFill>
              <a:srgbClr val="EBEEF2"/>
            </a:solidFill>
            <a:miter lim="800000"/>
            <a:headEnd/>
            <a:tailEnd/>
          </a:ln>
        </p:spPr>
        <p:txBody>
          <a:bodyPr/>
          <a:lstStyle/>
          <a:p>
            <a:endParaRPr lang="es-CL"/>
          </a:p>
        </p:txBody>
      </p:sp>
      <p:sp>
        <p:nvSpPr>
          <p:cNvPr id="7182" name="Rectangle 17"/>
          <p:cNvSpPr>
            <a:spLocks noChangeArrowheads="1"/>
          </p:cNvSpPr>
          <p:nvPr/>
        </p:nvSpPr>
        <p:spPr bwMode="auto">
          <a:xfrm>
            <a:off x="3827463" y="2484439"/>
            <a:ext cx="5308600" cy="3560763"/>
          </a:xfrm>
          <a:prstGeom prst="rect">
            <a:avLst/>
          </a:prstGeom>
          <a:solidFill>
            <a:srgbClr val="EAECF1"/>
          </a:solidFill>
          <a:ln w="77788">
            <a:solidFill>
              <a:srgbClr val="EAECF1"/>
            </a:solidFill>
            <a:miter lim="800000"/>
            <a:headEnd/>
            <a:tailEnd/>
          </a:ln>
        </p:spPr>
        <p:txBody>
          <a:bodyPr/>
          <a:lstStyle/>
          <a:p>
            <a:endParaRPr lang="es-CL"/>
          </a:p>
        </p:txBody>
      </p:sp>
      <p:sp>
        <p:nvSpPr>
          <p:cNvPr id="7183" name="Rectangle 18"/>
          <p:cNvSpPr>
            <a:spLocks noChangeArrowheads="1"/>
          </p:cNvSpPr>
          <p:nvPr/>
        </p:nvSpPr>
        <p:spPr bwMode="auto">
          <a:xfrm>
            <a:off x="3827463" y="2484439"/>
            <a:ext cx="5308600" cy="3560763"/>
          </a:xfrm>
          <a:prstGeom prst="rect">
            <a:avLst/>
          </a:prstGeom>
          <a:solidFill>
            <a:srgbClr val="E9EBF0"/>
          </a:solidFill>
          <a:ln w="58738">
            <a:solidFill>
              <a:srgbClr val="E9EBF0"/>
            </a:solidFill>
            <a:miter lim="800000"/>
            <a:headEnd/>
            <a:tailEnd/>
          </a:ln>
        </p:spPr>
        <p:txBody>
          <a:bodyPr/>
          <a:lstStyle/>
          <a:p>
            <a:endParaRPr lang="es-CL"/>
          </a:p>
        </p:txBody>
      </p:sp>
      <p:sp>
        <p:nvSpPr>
          <p:cNvPr id="7184" name="Rectangle 19"/>
          <p:cNvSpPr>
            <a:spLocks noChangeArrowheads="1"/>
          </p:cNvSpPr>
          <p:nvPr/>
        </p:nvSpPr>
        <p:spPr bwMode="auto">
          <a:xfrm>
            <a:off x="3827463" y="2484439"/>
            <a:ext cx="5308600" cy="3560763"/>
          </a:xfrm>
          <a:prstGeom prst="rect">
            <a:avLst/>
          </a:prstGeom>
          <a:solidFill>
            <a:srgbClr val="E7EAEF"/>
          </a:solidFill>
          <a:ln w="39688">
            <a:solidFill>
              <a:srgbClr val="E7EAEF"/>
            </a:solidFill>
            <a:miter lim="800000"/>
            <a:headEnd/>
            <a:tailEnd/>
          </a:ln>
        </p:spPr>
        <p:txBody>
          <a:bodyPr/>
          <a:lstStyle/>
          <a:p>
            <a:endParaRPr lang="es-CL"/>
          </a:p>
        </p:txBody>
      </p:sp>
      <p:sp>
        <p:nvSpPr>
          <p:cNvPr id="7185" name="Rectangle 20"/>
          <p:cNvSpPr>
            <a:spLocks noChangeArrowheads="1"/>
          </p:cNvSpPr>
          <p:nvPr/>
        </p:nvSpPr>
        <p:spPr bwMode="auto">
          <a:xfrm>
            <a:off x="3827463" y="2484438"/>
            <a:ext cx="5308600" cy="3606800"/>
          </a:xfrm>
          <a:prstGeom prst="rect">
            <a:avLst/>
          </a:prstGeom>
          <a:solidFill>
            <a:srgbClr val="E6E9EF"/>
          </a:solidFill>
          <a:ln w="19050">
            <a:solidFill>
              <a:srgbClr val="E6E9EF"/>
            </a:solidFill>
            <a:miter lim="800000"/>
            <a:headEnd/>
            <a:tailEnd/>
          </a:ln>
        </p:spPr>
        <p:txBody>
          <a:bodyPr/>
          <a:lstStyle/>
          <a:p>
            <a:endParaRPr lang="es-CL"/>
          </a:p>
        </p:txBody>
      </p:sp>
      <p:sp>
        <p:nvSpPr>
          <p:cNvPr id="7186" name="Rectangle 21"/>
          <p:cNvSpPr>
            <a:spLocks noChangeArrowheads="1"/>
          </p:cNvSpPr>
          <p:nvPr/>
        </p:nvSpPr>
        <p:spPr bwMode="auto">
          <a:xfrm>
            <a:off x="3717926" y="2374900"/>
            <a:ext cx="5386388" cy="3638550"/>
          </a:xfrm>
          <a:prstGeom prst="rect">
            <a:avLst/>
          </a:prstGeom>
          <a:solidFill>
            <a:srgbClr val="FFFFFF"/>
          </a:solidFill>
          <a:ln w="9525">
            <a:noFill/>
            <a:miter lim="800000"/>
            <a:headEnd/>
            <a:tailEnd/>
          </a:ln>
        </p:spPr>
        <p:txBody>
          <a:bodyPr/>
          <a:lstStyle/>
          <a:p>
            <a:endParaRPr lang="es-CL"/>
          </a:p>
        </p:txBody>
      </p:sp>
      <p:sp>
        <p:nvSpPr>
          <p:cNvPr id="7187" name="Freeform 22"/>
          <p:cNvSpPr>
            <a:spLocks/>
          </p:cNvSpPr>
          <p:nvPr/>
        </p:nvSpPr>
        <p:spPr bwMode="auto">
          <a:xfrm>
            <a:off x="3717926" y="2374900"/>
            <a:ext cx="5386388" cy="3638550"/>
          </a:xfrm>
          <a:custGeom>
            <a:avLst/>
            <a:gdLst>
              <a:gd name="T0" fmla="*/ 0 w 4241"/>
              <a:gd name="T1" fmla="*/ 0 h 2864"/>
              <a:gd name="T2" fmla="*/ 0 w 4241"/>
              <a:gd name="T3" fmla="*/ 2864 h 2864"/>
              <a:gd name="T4" fmla="*/ 4241 w 4241"/>
              <a:gd name="T5" fmla="*/ 2864 h 2864"/>
              <a:gd name="T6" fmla="*/ 0 60000 65536"/>
              <a:gd name="T7" fmla="*/ 0 60000 65536"/>
              <a:gd name="T8" fmla="*/ 0 60000 65536"/>
              <a:gd name="T9" fmla="*/ 0 w 4241"/>
              <a:gd name="T10" fmla="*/ 0 h 2864"/>
              <a:gd name="T11" fmla="*/ 4241 w 4241"/>
              <a:gd name="T12" fmla="*/ 2864 h 2864"/>
            </a:gdLst>
            <a:ahLst/>
            <a:cxnLst>
              <a:cxn ang="T6">
                <a:pos x="T0" y="T1"/>
              </a:cxn>
              <a:cxn ang="T7">
                <a:pos x="T2" y="T3"/>
              </a:cxn>
              <a:cxn ang="T8">
                <a:pos x="T4" y="T5"/>
              </a:cxn>
            </a:cxnLst>
            <a:rect l="T9" t="T10" r="T11" b="T12"/>
            <a:pathLst>
              <a:path w="4241" h="2864">
                <a:moveTo>
                  <a:pt x="0" y="0"/>
                </a:moveTo>
                <a:lnTo>
                  <a:pt x="0" y="2864"/>
                </a:lnTo>
                <a:lnTo>
                  <a:pt x="4241" y="2864"/>
                </a:lnTo>
              </a:path>
            </a:pathLst>
          </a:custGeom>
          <a:noFill/>
          <a:ln w="19050">
            <a:solidFill>
              <a:srgbClr val="000000"/>
            </a:solidFill>
            <a:round/>
            <a:headEnd/>
            <a:tailEnd/>
          </a:ln>
        </p:spPr>
        <p:txBody>
          <a:bodyPr/>
          <a:lstStyle/>
          <a:p>
            <a:endParaRPr lang="es-CL"/>
          </a:p>
        </p:txBody>
      </p:sp>
      <p:sp>
        <p:nvSpPr>
          <p:cNvPr id="7188" name="Rectangle 23"/>
          <p:cNvSpPr>
            <a:spLocks noChangeArrowheads="1"/>
          </p:cNvSpPr>
          <p:nvPr/>
        </p:nvSpPr>
        <p:spPr bwMode="auto">
          <a:xfrm>
            <a:off x="8228013" y="6029326"/>
            <a:ext cx="972702"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Quantity of</a:t>
            </a:r>
            <a:endParaRPr lang="en-US" sz="2400">
              <a:latin typeface="Times New Roman" pitchFamily="18" charset="0"/>
            </a:endParaRPr>
          </a:p>
        </p:txBody>
      </p:sp>
      <p:sp>
        <p:nvSpPr>
          <p:cNvPr id="7189" name="Rectangle 24"/>
          <p:cNvSpPr>
            <a:spLocks noChangeArrowheads="1"/>
          </p:cNvSpPr>
          <p:nvPr/>
        </p:nvSpPr>
        <p:spPr bwMode="auto">
          <a:xfrm>
            <a:off x="8559802" y="6237289"/>
            <a:ext cx="612347"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Output</a:t>
            </a:r>
            <a:endParaRPr lang="en-US" sz="2400">
              <a:latin typeface="Times New Roman" pitchFamily="18" charset="0"/>
            </a:endParaRPr>
          </a:p>
        </p:txBody>
      </p:sp>
      <p:sp>
        <p:nvSpPr>
          <p:cNvPr id="7190" name="Rectangle 25"/>
          <p:cNvSpPr>
            <a:spLocks noChangeArrowheads="1"/>
          </p:cNvSpPr>
          <p:nvPr/>
        </p:nvSpPr>
        <p:spPr bwMode="auto">
          <a:xfrm>
            <a:off x="3092451" y="2349501"/>
            <a:ext cx="421590"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Price</a:t>
            </a:r>
            <a:endParaRPr lang="en-US" sz="2400">
              <a:latin typeface="Times New Roman" pitchFamily="18" charset="0"/>
            </a:endParaRPr>
          </a:p>
        </p:txBody>
      </p:sp>
      <p:sp>
        <p:nvSpPr>
          <p:cNvPr id="7191" name="Rectangle 26"/>
          <p:cNvSpPr>
            <a:spLocks noChangeArrowheads="1"/>
          </p:cNvSpPr>
          <p:nvPr/>
        </p:nvSpPr>
        <p:spPr bwMode="auto">
          <a:xfrm>
            <a:off x="3071814" y="2557464"/>
            <a:ext cx="436273"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Level</a:t>
            </a:r>
            <a:endParaRPr lang="en-US" sz="2400">
              <a:latin typeface="Times New Roman" pitchFamily="18" charset="0"/>
            </a:endParaRPr>
          </a:p>
        </p:txBody>
      </p:sp>
      <p:sp>
        <p:nvSpPr>
          <p:cNvPr id="7192" name="Rectangle 27"/>
          <p:cNvSpPr>
            <a:spLocks noChangeArrowheads="1"/>
          </p:cNvSpPr>
          <p:nvPr/>
        </p:nvSpPr>
        <p:spPr bwMode="auto">
          <a:xfrm>
            <a:off x="3581401" y="6034089"/>
            <a:ext cx="104196"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0</a:t>
            </a:r>
            <a:endParaRPr lang="en-US" sz="2400">
              <a:latin typeface="Times New Roman" pitchFamily="18" charset="0"/>
            </a:endParaRPr>
          </a:p>
        </p:txBody>
      </p:sp>
      <p:grpSp>
        <p:nvGrpSpPr>
          <p:cNvPr id="2" name="Group 28"/>
          <p:cNvGrpSpPr>
            <a:grpSpLocks/>
          </p:cNvGrpSpPr>
          <p:nvPr/>
        </p:nvGrpSpPr>
        <p:grpSpPr bwMode="auto">
          <a:xfrm>
            <a:off x="4408488" y="3216275"/>
            <a:ext cx="3838250" cy="2184400"/>
            <a:chOff x="1504" y="1503"/>
            <a:chExt cx="3022" cy="1720"/>
          </a:xfrm>
        </p:grpSpPr>
        <p:sp>
          <p:nvSpPr>
            <p:cNvPr id="7205" name="Line 29"/>
            <p:cNvSpPr>
              <a:spLocks noChangeShapeType="1"/>
            </p:cNvSpPr>
            <p:nvPr/>
          </p:nvSpPr>
          <p:spPr bwMode="auto">
            <a:xfrm flipV="1">
              <a:off x="1504" y="1582"/>
              <a:ext cx="2293" cy="1641"/>
            </a:xfrm>
            <a:prstGeom prst="line">
              <a:avLst/>
            </a:prstGeom>
            <a:noFill/>
            <a:ln w="58738">
              <a:solidFill>
                <a:srgbClr val="003F95"/>
              </a:solidFill>
              <a:round/>
              <a:headEnd/>
              <a:tailEnd/>
            </a:ln>
          </p:spPr>
          <p:txBody>
            <a:bodyPr/>
            <a:lstStyle/>
            <a:p>
              <a:endParaRPr lang="es-CL"/>
            </a:p>
          </p:txBody>
        </p:sp>
        <p:sp>
          <p:nvSpPr>
            <p:cNvPr id="7206" name="Rectangle 30"/>
            <p:cNvSpPr>
              <a:spLocks noChangeArrowheads="1"/>
            </p:cNvSpPr>
            <p:nvPr/>
          </p:nvSpPr>
          <p:spPr bwMode="auto">
            <a:xfrm>
              <a:off x="3863" y="1503"/>
              <a:ext cx="663"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Aggregate</a:t>
              </a:r>
              <a:endParaRPr lang="en-US" sz="2400">
                <a:latin typeface="Times New Roman" pitchFamily="18" charset="0"/>
              </a:endParaRPr>
            </a:p>
          </p:txBody>
        </p:sp>
        <p:sp>
          <p:nvSpPr>
            <p:cNvPr id="7207" name="Rectangle 31"/>
            <p:cNvSpPr>
              <a:spLocks noChangeArrowheads="1"/>
            </p:cNvSpPr>
            <p:nvPr/>
          </p:nvSpPr>
          <p:spPr bwMode="auto">
            <a:xfrm>
              <a:off x="3977" y="1666"/>
              <a:ext cx="427"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supply</a:t>
              </a:r>
              <a:endParaRPr lang="en-US" sz="2400">
                <a:latin typeface="Times New Roman" pitchFamily="18" charset="0"/>
              </a:endParaRPr>
            </a:p>
          </p:txBody>
        </p:sp>
      </p:grpSp>
      <p:grpSp>
        <p:nvGrpSpPr>
          <p:cNvPr id="3" name="Group 32"/>
          <p:cNvGrpSpPr>
            <a:grpSpLocks/>
          </p:cNvGrpSpPr>
          <p:nvPr/>
        </p:nvGrpSpPr>
        <p:grpSpPr bwMode="auto">
          <a:xfrm>
            <a:off x="4470402" y="3471863"/>
            <a:ext cx="3662029" cy="2130108"/>
            <a:chOff x="1553" y="1705"/>
            <a:chExt cx="2883" cy="1677"/>
          </a:xfrm>
        </p:grpSpPr>
        <p:sp>
          <p:nvSpPr>
            <p:cNvPr id="7202" name="Line 33"/>
            <p:cNvSpPr>
              <a:spLocks noChangeShapeType="1"/>
            </p:cNvSpPr>
            <p:nvPr/>
          </p:nvSpPr>
          <p:spPr bwMode="auto">
            <a:xfrm flipH="1" flipV="1">
              <a:off x="1553" y="1705"/>
              <a:ext cx="2158" cy="1420"/>
            </a:xfrm>
            <a:prstGeom prst="line">
              <a:avLst/>
            </a:prstGeom>
            <a:noFill/>
            <a:ln w="58801">
              <a:solidFill>
                <a:srgbClr val="FF0000"/>
              </a:solidFill>
              <a:round/>
              <a:headEnd/>
              <a:tailEnd/>
            </a:ln>
          </p:spPr>
          <p:txBody>
            <a:bodyPr/>
            <a:lstStyle/>
            <a:p>
              <a:endParaRPr lang="es-CL"/>
            </a:p>
          </p:txBody>
        </p:sp>
        <p:sp>
          <p:nvSpPr>
            <p:cNvPr id="7203" name="Rectangle 34"/>
            <p:cNvSpPr>
              <a:spLocks noChangeArrowheads="1"/>
            </p:cNvSpPr>
            <p:nvPr/>
          </p:nvSpPr>
          <p:spPr bwMode="auto">
            <a:xfrm>
              <a:off x="3773" y="3025"/>
              <a:ext cx="663"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Aggregate</a:t>
              </a:r>
              <a:endParaRPr lang="en-US" sz="2400">
                <a:latin typeface="Times New Roman" pitchFamily="18" charset="0"/>
              </a:endParaRPr>
            </a:p>
          </p:txBody>
        </p:sp>
        <p:sp>
          <p:nvSpPr>
            <p:cNvPr id="7204" name="Rectangle 35"/>
            <p:cNvSpPr>
              <a:spLocks noChangeArrowheads="1"/>
            </p:cNvSpPr>
            <p:nvPr/>
          </p:nvSpPr>
          <p:spPr bwMode="auto">
            <a:xfrm>
              <a:off x="3839" y="3188"/>
              <a:ext cx="540" cy="194"/>
            </a:xfrm>
            <a:prstGeom prst="rect">
              <a:avLst/>
            </a:prstGeom>
            <a:noFill/>
            <a:ln w="9525">
              <a:noFill/>
              <a:miter lim="800000"/>
              <a:headEnd/>
              <a:tailEnd/>
            </a:ln>
          </p:spPr>
          <p:txBody>
            <a:bodyPr wrap="none" lIns="0" tIns="0" rIns="0" bIns="0">
              <a:spAutoFit/>
            </a:bodyPr>
            <a:lstStyle/>
            <a:p>
              <a:pPr eaLnBrk="0" hangingPunct="0"/>
              <a:r>
                <a:rPr lang="en-US" sz="1600" dirty="0">
                  <a:solidFill>
                    <a:srgbClr val="000000"/>
                  </a:solidFill>
                </a:rPr>
                <a:t>demand</a:t>
              </a:r>
              <a:endParaRPr lang="en-US" sz="2400" dirty="0">
                <a:latin typeface="Times New Roman" pitchFamily="18" charset="0"/>
              </a:endParaRPr>
            </a:p>
          </p:txBody>
        </p:sp>
      </p:grpSp>
      <p:sp>
        <p:nvSpPr>
          <p:cNvPr id="7195" name="Freeform 37"/>
          <p:cNvSpPr>
            <a:spLocks/>
          </p:cNvSpPr>
          <p:nvPr/>
        </p:nvSpPr>
        <p:spPr bwMode="auto">
          <a:xfrm>
            <a:off x="3733801" y="4381500"/>
            <a:ext cx="2114550" cy="1631950"/>
          </a:xfrm>
          <a:custGeom>
            <a:avLst/>
            <a:gdLst>
              <a:gd name="T0" fmla="*/ 0 w 1665"/>
              <a:gd name="T1" fmla="*/ 0 h 1284"/>
              <a:gd name="T2" fmla="*/ 1665 w 1665"/>
              <a:gd name="T3" fmla="*/ 0 h 1284"/>
              <a:gd name="T4" fmla="*/ 1665 w 1665"/>
              <a:gd name="T5" fmla="*/ 1284 h 1284"/>
              <a:gd name="T6" fmla="*/ 0 60000 65536"/>
              <a:gd name="T7" fmla="*/ 0 60000 65536"/>
              <a:gd name="T8" fmla="*/ 0 60000 65536"/>
              <a:gd name="T9" fmla="*/ 0 w 1665"/>
              <a:gd name="T10" fmla="*/ 0 h 1284"/>
              <a:gd name="T11" fmla="*/ 1665 w 1665"/>
              <a:gd name="T12" fmla="*/ 1284 h 1284"/>
            </a:gdLst>
            <a:ahLst/>
            <a:cxnLst>
              <a:cxn ang="T6">
                <a:pos x="T0" y="T1"/>
              </a:cxn>
              <a:cxn ang="T7">
                <a:pos x="T2" y="T3"/>
              </a:cxn>
              <a:cxn ang="T8">
                <a:pos x="T4" y="T5"/>
              </a:cxn>
            </a:cxnLst>
            <a:rect l="T9" t="T10" r="T11" b="T12"/>
            <a:pathLst>
              <a:path w="1665" h="1284">
                <a:moveTo>
                  <a:pt x="0" y="0"/>
                </a:moveTo>
                <a:lnTo>
                  <a:pt x="1665" y="0"/>
                </a:lnTo>
                <a:lnTo>
                  <a:pt x="1665" y="1284"/>
                </a:lnTo>
              </a:path>
            </a:pathLst>
          </a:custGeom>
          <a:noFill/>
          <a:ln w="19050">
            <a:solidFill>
              <a:schemeClr val="tx1"/>
            </a:solidFill>
            <a:prstDash val="sysDot"/>
            <a:round/>
            <a:headEnd/>
            <a:tailEnd/>
          </a:ln>
        </p:spPr>
        <p:txBody>
          <a:bodyPr/>
          <a:lstStyle/>
          <a:p>
            <a:endParaRPr lang="es-CL"/>
          </a:p>
        </p:txBody>
      </p:sp>
      <p:sp>
        <p:nvSpPr>
          <p:cNvPr id="7196" name="Oval 38"/>
          <p:cNvSpPr>
            <a:spLocks noChangeArrowheads="1"/>
          </p:cNvSpPr>
          <p:nvPr/>
        </p:nvSpPr>
        <p:spPr bwMode="auto">
          <a:xfrm>
            <a:off x="5791201" y="4319588"/>
            <a:ext cx="109538" cy="109538"/>
          </a:xfrm>
          <a:prstGeom prst="ellipse">
            <a:avLst/>
          </a:prstGeom>
          <a:solidFill>
            <a:srgbClr val="000000"/>
          </a:solidFill>
          <a:ln w="9525">
            <a:noFill/>
            <a:round/>
            <a:headEnd/>
            <a:tailEnd/>
          </a:ln>
        </p:spPr>
        <p:txBody>
          <a:bodyPr/>
          <a:lstStyle/>
          <a:p>
            <a:endParaRPr lang="es-CL"/>
          </a:p>
        </p:txBody>
      </p:sp>
      <p:sp>
        <p:nvSpPr>
          <p:cNvPr id="7197" name="Rectangle 39"/>
          <p:cNvSpPr>
            <a:spLocks noChangeArrowheads="1"/>
          </p:cNvSpPr>
          <p:nvPr/>
        </p:nvSpPr>
        <p:spPr bwMode="auto">
          <a:xfrm>
            <a:off x="5462589" y="6034089"/>
            <a:ext cx="949171"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Equilibrium</a:t>
            </a:r>
            <a:endParaRPr lang="en-US" sz="2400">
              <a:latin typeface="Times New Roman" pitchFamily="18" charset="0"/>
            </a:endParaRPr>
          </a:p>
        </p:txBody>
      </p:sp>
      <p:sp>
        <p:nvSpPr>
          <p:cNvPr id="7198" name="Rectangle 40"/>
          <p:cNvSpPr>
            <a:spLocks noChangeArrowheads="1"/>
          </p:cNvSpPr>
          <p:nvPr/>
        </p:nvSpPr>
        <p:spPr bwMode="auto">
          <a:xfrm>
            <a:off x="5637213" y="6243639"/>
            <a:ext cx="565150" cy="244475"/>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output</a:t>
            </a:r>
            <a:endParaRPr lang="en-US" sz="2400">
              <a:latin typeface="Times New Roman" pitchFamily="18" charset="0"/>
            </a:endParaRPr>
          </a:p>
        </p:txBody>
      </p:sp>
      <p:sp>
        <p:nvSpPr>
          <p:cNvPr id="7199" name="Rectangle 41"/>
          <p:cNvSpPr>
            <a:spLocks noChangeArrowheads="1"/>
          </p:cNvSpPr>
          <p:nvPr/>
        </p:nvSpPr>
        <p:spPr bwMode="auto">
          <a:xfrm>
            <a:off x="2640014" y="4267201"/>
            <a:ext cx="949171"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Equilibrium</a:t>
            </a:r>
            <a:endParaRPr lang="en-US" sz="2400">
              <a:latin typeface="Times New Roman" pitchFamily="18" charset="0"/>
            </a:endParaRPr>
          </a:p>
        </p:txBody>
      </p:sp>
      <p:sp>
        <p:nvSpPr>
          <p:cNvPr id="7200" name="Rectangle 42"/>
          <p:cNvSpPr>
            <a:spLocks noChangeArrowheads="1"/>
          </p:cNvSpPr>
          <p:nvPr/>
        </p:nvSpPr>
        <p:spPr bwMode="auto">
          <a:xfrm>
            <a:off x="2713038" y="4473576"/>
            <a:ext cx="849784"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price level</a:t>
            </a:r>
            <a:endParaRPr lang="en-US" sz="2400">
              <a:latin typeface="Times New Roman" pitchFamily="18" charset="0"/>
            </a:endParaRPr>
          </a:p>
        </p:txBody>
      </p:sp>
      <p:sp>
        <p:nvSpPr>
          <p:cNvPr id="7201" name="Text Box 43"/>
          <p:cNvSpPr txBox="1">
            <a:spLocks noChangeArrowheads="1"/>
          </p:cNvSpPr>
          <p:nvPr/>
        </p:nvSpPr>
        <p:spPr bwMode="auto">
          <a:xfrm>
            <a:off x="8167688" y="6623050"/>
            <a:ext cx="1619354" cy="215444"/>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spTree>
    <p:extLst>
      <p:ext uri="{BB962C8B-B14F-4D97-AF65-F5344CB8AC3E}">
        <p14:creationId xmlns:p14="http://schemas.microsoft.com/office/powerpoint/2010/main" val="4070021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746" name="1 Título"/>
          <p:cNvSpPr>
            <a:spLocks noGrp="1"/>
          </p:cNvSpPr>
          <p:nvPr>
            <p:ph type="title" idx="4294967295"/>
          </p:nvPr>
        </p:nvSpPr>
        <p:spPr>
          <a:xfrm>
            <a:off x="841248" y="704850"/>
            <a:ext cx="3785616" cy="2978150"/>
          </a:xfrm>
        </p:spPr>
        <p:txBody>
          <a:bodyPr vert="horz" lIns="91440" tIns="45720" rIns="91440" bIns="45720" rtlCol="0" anchor="b">
            <a:normAutofit/>
          </a:bodyPr>
          <a:lstStyle/>
          <a:p>
            <a:r>
              <a:rPr lang="en-US" kern="1200">
                <a:solidFill>
                  <a:schemeClr val="tx1"/>
                </a:solidFill>
                <a:latin typeface="+mj-lt"/>
                <a:ea typeface="+mj-ea"/>
                <a:cs typeface="+mj-cs"/>
              </a:rPr>
              <a:t>Oferta Agregada</a:t>
            </a:r>
          </a:p>
        </p:txBody>
      </p:sp>
      <p:sp>
        <p:nvSpPr>
          <p:cNvPr id="31747" name="2 Marcador de contenido"/>
          <p:cNvSpPr>
            <a:spLocks noGrp="1"/>
          </p:cNvSpPr>
          <p:nvPr>
            <p:ph idx="4294967295"/>
          </p:nvPr>
        </p:nvSpPr>
        <p:spPr>
          <a:xfrm>
            <a:off x="6038850" y="704850"/>
            <a:ext cx="5314950" cy="5251450"/>
          </a:xfrm>
        </p:spPr>
        <p:txBody>
          <a:bodyPr vert="horz" lIns="91440" tIns="45720" rIns="91440" bIns="45720" rtlCol="0" anchor="ctr">
            <a:normAutofit/>
          </a:bodyPr>
          <a:lstStyle/>
          <a:p>
            <a:r>
              <a:rPr lang="en-US" sz="2100">
                <a:solidFill>
                  <a:schemeClr val="bg1"/>
                </a:solidFill>
              </a:rPr>
              <a:t>Veamos una aplicación…</a:t>
            </a:r>
          </a:p>
          <a:p>
            <a:pPr lvl="1"/>
            <a:r>
              <a:rPr lang="en-US" sz="2100" b="1" i="1">
                <a:solidFill>
                  <a:schemeClr val="bg1"/>
                </a:solidFill>
              </a:rPr>
              <a:t>Una reducción en la demanda agregada, en el corto plazo se disminuye el producto, pero a largo plazo retorna a su nivel de tasa natural. Comente.</a:t>
            </a:r>
            <a:endParaRPr lang="en-U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C382499F-A936-46FD-AA64-E768BDEE73C4}" type="slidenum">
              <a:rPr lang="en-US">
                <a:solidFill>
                  <a:schemeClr val="bg1">
                    <a:alpha val="80000"/>
                  </a:schemeClr>
                </a:solidFill>
              </a:rPr>
              <a:pPr>
                <a:spcAft>
                  <a:spcPts val="600"/>
                </a:spcAft>
                <a:defRPr/>
              </a:pPr>
              <a:t>13</a:t>
            </a:fld>
            <a:endParaRPr lang="en-US">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r>
              <a:rPr lang="es-CL" sz="4000" dirty="0"/>
              <a:t>Oferta Agregada</a:t>
            </a:r>
            <a:endParaRPr lang="es-ES" sz="4000" dirty="0"/>
          </a:p>
        </p:txBody>
      </p:sp>
      <p:sp>
        <p:nvSpPr>
          <p:cNvPr id="32771" name="Rectangle 3"/>
          <p:cNvSpPr>
            <a:spLocks noGrp="1"/>
          </p:cNvSpPr>
          <p:nvPr>
            <p:ph idx="1"/>
          </p:nvPr>
        </p:nvSpPr>
        <p:spPr/>
        <p:txBody>
          <a:bodyPr/>
          <a:lstStyle/>
          <a:p>
            <a:pPr algn="just" eaLnBrk="1" hangingPunct="1"/>
            <a:r>
              <a:rPr lang="es-CL" dirty="0"/>
              <a:t>Primero supongamos que el nivel de equilibrio actual (cruce entre DA y OA de corto plazo) es en un punto consistente con el largo plazo, es decir…</a:t>
            </a:r>
            <a:endParaRPr lang="es-ES" dirty="0"/>
          </a:p>
        </p:txBody>
      </p:sp>
      <p:sp>
        <p:nvSpPr>
          <p:cNvPr id="10" name="9 Marcador de número de diapositiva"/>
          <p:cNvSpPr>
            <a:spLocks noGrp="1"/>
          </p:cNvSpPr>
          <p:nvPr>
            <p:ph type="sldNum" sz="quarter" idx="12"/>
          </p:nvPr>
        </p:nvSpPr>
        <p:spPr/>
        <p:txBody>
          <a:bodyPr/>
          <a:lstStyle/>
          <a:p>
            <a:pPr>
              <a:defRPr/>
            </a:pPr>
            <a:fld id="{AF79D779-21B9-4975-8081-D6519F27DE35}" type="slidenum">
              <a:rPr lang="es-CL" smtClean="0"/>
              <a:pPr>
                <a:defRPr/>
              </a:pPr>
              <a:t>14</a:t>
            </a:fld>
            <a:endParaRPr lang="es-CL"/>
          </a:p>
        </p:txBody>
      </p:sp>
      <p:sp>
        <p:nvSpPr>
          <p:cNvPr id="6" name="Rectangle 10"/>
          <p:cNvSpPr>
            <a:spLocks noChangeArrowheads="1"/>
          </p:cNvSpPr>
          <p:nvPr/>
        </p:nvSpPr>
        <p:spPr bwMode="auto">
          <a:xfrm>
            <a:off x="3806804" y="3140273"/>
            <a:ext cx="5302250" cy="3328988"/>
          </a:xfrm>
          <a:prstGeom prst="rect">
            <a:avLst/>
          </a:prstGeom>
          <a:solidFill>
            <a:srgbClr val="F3F6F9"/>
          </a:solidFill>
          <a:ln w="200025">
            <a:solidFill>
              <a:srgbClr val="F3F6F9"/>
            </a:solidFill>
            <a:miter lim="800000"/>
            <a:headEnd/>
            <a:tailEnd/>
          </a:ln>
        </p:spPr>
        <p:txBody>
          <a:bodyPr/>
          <a:lstStyle/>
          <a:p>
            <a:endParaRPr lang="es-CL"/>
          </a:p>
        </p:txBody>
      </p:sp>
      <p:sp>
        <p:nvSpPr>
          <p:cNvPr id="7" name="Rectangle 11"/>
          <p:cNvSpPr>
            <a:spLocks noChangeArrowheads="1"/>
          </p:cNvSpPr>
          <p:nvPr/>
        </p:nvSpPr>
        <p:spPr bwMode="auto">
          <a:xfrm>
            <a:off x="3806804" y="3140273"/>
            <a:ext cx="5302250" cy="3328988"/>
          </a:xfrm>
          <a:prstGeom prst="rect">
            <a:avLst/>
          </a:prstGeom>
          <a:solidFill>
            <a:srgbClr val="F2F4F8"/>
          </a:solidFill>
          <a:ln w="180975">
            <a:solidFill>
              <a:srgbClr val="F2F4F8"/>
            </a:solidFill>
            <a:miter lim="800000"/>
            <a:headEnd/>
            <a:tailEnd/>
          </a:ln>
        </p:spPr>
        <p:txBody>
          <a:bodyPr/>
          <a:lstStyle/>
          <a:p>
            <a:endParaRPr lang="es-CL"/>
          </a:p>
        </p:txBody>
      </p:sp>
      <p:sp>
        <p:nvSpPr>
          <p:cNvPr id="8" name="Rectangle 12"/>
          <p:cNvSpPr>
            <a:spLocks noChangeArrowheads="1"/>
          </p:cNvSpPr>
          <p:nvPr/>
        </p:nvSpPr>
        <p:spPr bwMode="auto">
          <a:xfrm>
            <a:off x="3806804" y="3140273"/>
            <a:ext cx="5302250" cy="3328988"/>
          </a:xfrm>
          <a:prstGeom prst="rect">
            <a:avLst/>
          </a:prstGeom>
          <a:solidFill>
            <a:srgbClr val="F1F4F7"/>
          </a:solidFill>
          <a:ln w="163513">
            <a:solidFill>
              <a:srgbClr val="F1F4F7"/>
            </a:solidFill>
            <a:miter lim="800000"/>
            <a:headEnd/>
            <a:tailEnd/>
          </a:ln>
        </p:spPr>
        <p:txBody>
          <a:bodyPr/>
          <a:lstStyle/>
          <a:p>
            <a:endParaRPr lang="es-CL"/>
          </a:p>
        </p:txBody>
      </p:sp>
      <p:sp>
        <p:nvSpPr>
          <p:cNvPr id="9" name="Rectangle 13"/>
          <p:cNvSpPr>
            <a:spLocks noChangeArrowheads="1"/>
          </p:cNvSpPr>
          <p:nvPr/>
        </p:nvSpPr>
        <p:spPr bwMode="auto">
          <a:xfrm>
            <a:off x="3806804" y="3140273"/>
            <a:ext cx="5302250" cy="3328988"/>
          </a:xfrm>
          <a:prstGeom prst="rect">
            <a:avLst/>
          </a:prstGeom>
          <a:solidFill>
            <a:srgbClr val="F0F2F5"/>
          </a:solidFill>
          <a:ln w="144463">
            <a:solidFill>
              <a:srgbClr val="F0F2F5"/>
            </a:solidFill>
            <a:miter lim="800000"/>
            <a:headEnd/>
            <a:tailEnd/>
          </a:ln>
        </p:spPr>
        <p:txBody>
          <a:bodyPr/>
          <a:lstStyle/>
          <a:p>
            <a:endParaRPr lang="es-CL"/>
          </a:p>
        </p:txBody>
      </p:sp>
      <p:sp>
        <p:nvSpPr>
          <p:cNvPr id="11" name="Rectangle 14"/>
          <p:cNvSpPr>
            <a:spLocks noChangeArrowheads="1"/>
          </p:cNvSpPr>
          <p:nvPr/>
        </p:nvSpPr>
        <p:spPr bwMode="auto">
          <a:xfrm>
            <a:off x="3806804" y="3140273"/>
            <a:ext cx="5302250" cy="3328988"/>
          </a:xfrm>
          <a:prstGeom prst="rect">
            <a:avLst/>
          </a:prstGeom>
          <a:solidFill>
            <a:srgbClr val="EEF1F4"/>
          </a:solidFill>
          <a:ln w="127000">
            <a:solidFill>
              <a:srgbClr val="EEF1F4"/>
            </a:solidFill>
            <a:miter lim="800000"/>
            <a:headEnd/>
            <a:tailEnd/>
          </a:ln>
        </p:spPr>
        <p:txBody>
          <a:bodyPr/>
          <a:lstStyle/>
          <a:p>
            <a:endParaRPr lang="es-CL"/>
          </a:p>
        </p:txBody>
      </p:sp>
      <p:sp>
        <p:nvSpPr>
          <p:cNvPr id="12" name="Rectangle 15"/>
          <p:cNvSpPr>
            <a:spLocks noChangeArrowheads="1"/>
          </p:cNvSpPr>
          <p:nvPr/>
        </p:nvSpPr>
        <p:spPr bwMode="auto">
          <a:xfrm>
            <a:off x="3806804" y="3140273"/>
            <a:ext cx="5302250" cy="3328988"/>
          </a:xfrm>
          <a:prstGeom prst="rect">
            <a:avLst/>
          </a:prstGeom>
          <a:solidFill>
            <a:srgbClr val="EDEFF3"/>
          </a:solidFill>
          <a:ln w="109538">
            <a:solidFill>
              <a:srgbClr val="EDEFF3"/>
            </a:solidFill>
            <a:miter lim="800000"/>
            <a:headEnd/>
            <a:tailEnd/>
          </a:ln>
        </p:spPr>
        <p:txBody>
          <a:bodyPr/>
          <a:lstStyle/>
          <a:p>
            <a:endParaRPr lang="es-CL"/>
          </a:p>
        </p:txBody>
      </p:sp>
      <p:sp>
        <p:nvSpPr>
          <p:cNvPr id="13" name="Rectangle 16"/>
          <p:cNvSpPr>
            <a:spLocks noChangeArrowheads="1"/>
          </p:cNvSpPr>
          <p:nvPr/>
        </p:nvSpPr>
        <p:spPr bwMode="auto">
          <a:xfrm>
            <a:off x="3806804" y="3140273"/>
            <a:ext cx="5302250" cy="3328988"/>
          </a:xfrm>
          <a:prstGeom prst="rect">
            <a:avLst/>
          </a:prstGeom>
          <a:solidFill>
            <a:srgbClr val="EBEEF2"/>
          </a:solidFill>
          <a:ln w="90488">
            <a:solidFill>
              <a:srgbClr val="EBEEF2"/>
            </a:solidFill>
            <a:miter lim="800000"/>
            <a:headEnd/>
            <a:tailEnd/>
          </a:ln>
        </p:spPr>
        <p:txBody>
          <a:bodyPr/>
          <a:lstStyle/>
          <a:p>
            <a:endParaRPr lang="es-CL"/>
          </a:p>
        </p:txBody>
      </p:sp>
      <p:sp>
        <p:nvSpPr>
          <p:cNvPr id="14" name="Rectangle 17"/>
          <p:cNvSpPr>
            <a:spLocks noChangeArrowheads="1"/>
          </p:cNvSpPr>
          <p:nvPr/>
        </p:nvSpPr>
        <p:spPr bwMode="auto">
          <a:xfrm>
            <a:off x="3806804" y="3140273"/>
            <a:ext cx="5302250" cy="3328988"/>
          </a:xfrm>
          <a:prstGeom prst="rect">
            <a:avLst/>
          </a:prstGeom>
          <a:solidFill>
            <a:srgbClr val="EAECF1"/>
          </a:solidFill>
          <a:ln w="73025">
            <a:solidFill>
              <a:srgbClr val="EAECF1"/>
            </a:solidFill>
            <a:miter lim="800000"/>
            <a:headEnd/>
            <a:tailEnd/>
          </a:ln>
        </p:spPr>
        <p:txBody>
          <a:bodyPr/>
          <a:lstStyle/>
          <a:p>
            <a:endParaRPr lang="es-CL"/>
          </a:p>
        </p:txBody>
      </p:sp>
      <p:sp>
        <p:nvSpPr>
          <p:cNvPr id="15" name="Rectangle 18"/>
          <p:cNvSpPr>
            <a:spLocks noChangeArrowheads="1"/>
          </p:cNvSpPr>
          <p:nvPr/>
        </p:nvSpPr>
        <p:spPr bwMode="auto">
          <a:xfrm>
            <a:off x="3806804" y="3140273"/>
            <a:ext cx="5302250" cy="3328988"/>
          </a:xfrm>
          <a:prstGeom prst="rect">
            <a:avLst/>
          </a:prstGeom>
          <a:solidFill>
            <a:srgbClr val="E9EBF0"/>
          </a:solidFill>
          <a:ln w="53975">
            <a:solidFill>
              <a:srgbClr val="E9EBF0"/>
            </a:solidFill>
            <a:miter lim="800000"/>
            <a:headEnd/>
            <a:tailEnd/>
          </a:ln>
        </p:spPr>
        <p:txBody>
          <a:bodyPr/>
          <a:lstStyle/>
          <a:p>
            <a:endParaRPr lang="es-CL"/>
          </a:p>
        </p:txBody>
      </p:sp>
      <p:sp>
        <p:nvSpPr>
          <p:cNvPr id="16" name="Rectangle 19"/>
          <p:cNvSpPr>
            <a:spLocks noChangeArrowheads="1"/>
          </p:cNvSpPr>
          <p:nvPr/>
        </p:nvSpPr>
        <p:spPr bwMode="auto">
          <a:xfrm>
            <a:off x="3806804" y="3140273"/>
            <a:ext cx="5302250" cy="3328988"/>
          </a:xfrm>
          <a:prstGeom prst="rect">
            <a:avLst/>
          </a:prstGeom>
          <a:solidFill>
            <a:srgbClr val="E7EAEF"/>
          </a:solidFill>
          <a:ln w="36513">
            <a:solidFill>
              <a:srgbClr val="E7EAEF"/>
            </a:solidFill>
            <a:miter lim="800000"/>
            <a:headEnd/>
            <a:tailEnd/>
          </a:ln>
        </p:spPr>
        <p:txBody>
          <a:bodyPr/>
          <a:lstStyle/>
          <a:p>
            <a:endParaRPr lang="es-CL"/>
          </a:p>
        </p:txBody>
      </p:sp>
      <p:sp>
        <p:nvSpPr>
          <p:cNvPr id="17" name="Rectangle 20"/>
          <p:cNvSpPr>
            <a:spLocks noChangeArrowheads="1"/>
          </p:cNvSpPr>
          <p:nvPr/>
        </p:nvSpPr>
        <p:spPr bwMode="auto">
          <a:xfrm>
            <a:off x="3806804" y="3140273"/>
            <a:ext cx="5302250" cy="3328988"/>
          </a:xfrm>
          <a:prstGeom prst="rect">
            <a:avLst/>
          </a:prstGeom>
          <a:solidFill>
            <a:srgbClr val="E6E9EF"/>
          </a:solidFill>
          <a:ln w="17463">
            <a:solidFill>
              <a:srgbClr val="E6E9EF"/>
            </a:solidFill>
            <a:miter lim="800000"/>
            <a:headEnd/>
            <a:tailEnd/>
          </a:ln>
        </p:spPr>
        <p:txBody>
          <a:bodyPr/>
          <a:lstStyle/>
          <a:p>
            <a:endParaRPr lang="es-CL"/>
          </a:p>
        </p:txBody>
      </p:sp>
      <p:sp>
        <p:nvSpPr>
          <p:cNvPr id="18" name="Rectangle 21"/>
          <p:cNvSpPr>
            <a:spLocks noChangeArrowheads="1"/>
          </p:cNvSpPr>
          <p:nvPr/>
        </p:nvSpPr>
        <p:spPr bwMode="auto">
          <a:xfrm>
            <a:off x="3690917" y="3008510"/>
            <a:ext cx="5373688" cy="3371850"/>
          </a:xfrm>
          <a:prstGeom prst="rect">
            <a:avLst/>
          </a:prstGeom>
          <a:solidFill>
            <a:srgbClr val="FFFFFF"/>
          </a:solidFill>
          <a:ln w="9525">
            <a:noFill/>
            <a:miter lim="800000"/>
            <a:headEnd/>
            <a:tailEnd/>
          </a:ln>
        </p:spPr>
        <p:txBody>
          <a:bodyPr/>
          <a:lstStyle/>
          <a:p>
            <a:endParaRPr lang="es-CL"/>
          </a:p>
        </p:txBody>
      </p:sp>
      <p:sp>
        <p:nvSpPr>
          <p:cNvPr id="19" name="Line 22"/>
          <p:cNvSpPr>
            <a:spLocks noChangeShapeType="1"/>
          </p:cNvSpPr>
          <p:nvPr/>
        </p:nvSpPr>
        <p:spPr bwMode="auto">
          <a:xfrm>
            <a:off x="5651479" y="3503810"/>
            <a:ext cx="1588" cy="2876550"/>
          </a:xfrm>
          <a:prstGeom prst="line">
            <a:avLst/>
          </a:prstGeom>
          <a:noFill/>
          <a:ln w="53975">
            <a:solidFill>
              <a:srgbClr val="00A4BC"/>
            </a:solidFill>
            <a:round/>
            <a:headEnd/>
            <a:tailEnd/>
          </a:ln>
        </p:spPr>
        <p:txBody>
          <a:bodyPr/>
          <a:lstStyle/>
          <a:p>
            <a:endParaRPr lang="es-CL"/>
          </a:p>
        </p:txBody>
      </p:sp>
      <p:sp>
        <p:nvSpPr>
          <p:cNvPr id="20" name="Line 23"/>
          <p:cNvSpPr>
            <a:spLocks noChangeShapeType="1"/>
          </p:cNvSpPr>
          <p:nvPr/>
        </p:nvSpPr>
        <p:spPr bwMode="auto">
          <a:xfrm>
            <a:off x="5651479" y="6759773"/>
            <a:ext cx="1588" cy="1588"/>
          </a:xfrm>
          <a:prstGeom prst="line">
            <a:avLst/>
          </a:prstGeom>
          <a:noFill/>
          <a:ln w="17463">
            <a:solidFill>
              <a:srgbClr val="60220F"/>
            </a:solidFill>
            <a:round/>
            <a:headEnd/>
            <a:tailEnd/>
          </a:ln>
        </p:spPr>
        <p:txBody>
          <a:bodyPr/>
          <a:lstStyle/>
          <a:p>
            <a:endParaRPr lang="es-CL"/>
          </a:p>
        </p:txBody>
      </p:sp>
      <p:sp>
        <p:nvSpPr>
          <p:cNvPr id="21" name="Freeform 24"/>
          <p:cNvSpPr>
            <a:spLocks/>
          </p:cNvSpPr>
          <p:nvPr/>
        </p:nvSpPr>
        <p:spPr bwMode="auto">
          <a:xfrm>
            <a:off x="3690917" y="3008510"/>
            <a:ext cx="5373688" cy="3371850"/>
          </a:xfrm>
          <a:custGeom>
            <a:avLst/>
            <a:gdLst>
              <a:gd name="T0" fmla="*/ 0 w 4231"/>
              <a:gd name="T1" fmla="*/ 0 h 2655"/>
              <a:gd name="T2" fmla="*/ 0 w 4231"/>
              <a:gd name="T3" fmla="*/ 2655 h 2655"/>
              <a:gd name="T4" fmla="*/ 4231 w 4231"/>
              <a:gd name="T5" fmla="*/ 2655 h 2655"/>
              <a:gd name="T6" fmla="*/ 0 60000 65536"/>
              <a:gd name="T7" fmla="*/ 0 60000 65536"/>
              <a:gd name="T8" fmla="*/ 0 60000 65536"/>
              <a:gd name="T9" fmla="*/ 0 w 4231"/>
              <a:gd name="T10" fmla="*/ 0 h 2655"/>
              <a:gd name="T11" fmla="*/ 4231 w 4231"/>
              <a:gd name="T12" fmla="*/ 2655 h 2655"/>
            </a:gdLst>
            <a:ahLst/>
            <a:cxnLst>
              <a:cxn ang="T6">
                <a:pos x="T0" y="T1"/>
              </a:cxn>
              <a:cxn ang="T7">
                <a:pos x="T2" y="T3"/>
              </a:cxn>
              <a:cxn ang="T8">
                <a:pos x="T4" y="T5"/>
              </a:cxn>
            </a:cxnLst>
            <a:rect l="T9" t="T10" r="T11" b="T12"/>
            <a:pathLst>
              <a:path w="4231" h="2655">
                <a:moveTo>
                  <a:pt x="0" y="0"/>
                </a:moveTo>
                <a:lnTo>
                  <a:pt x="0" y="2655"/>
                </a:lnTo>
                <a:lnTo>
                  <a:pt x="4231" y="2655"/>
                </a:lnTo>
              </a:path>
            </a:pathLst>
          </a:custGeom>
          <a:noFill/>
          <a:ln w="17463">
            <a:solidFill>
              <a:srgbClr val="000000"/>
            </a:solidFill>
            <a:round/>
            <a:headEnd/>
            <a:tailEnd/>
          </a:ln>
        </p:spPr>
        <p:txBody>
          <a:bodyPr/>
          <a:lstStyle/>
          <a:p>
            <a:endParaRPr lang="es-CL"/>
          </a:p>
        </p:txBody>
      </p:sp>
      <p:sp>
        <p:nvSpPr>
          <p:cNvPr id="23" name="Rectangle 27"/>
          <p:cNvSpPr>
            <a:spLocks noChangeArrowheads="1"/>
          </p:cNvSpPr>
          <p:nvPr/>
        </p:nvSpPr>
        <p:spPr bwMode="auto">
          <a:xfrm>
            <a:off x="8251804" y="6413698"/>
            <a:ext cx="910314"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Quantity of</a:t>
            </a:r>
            <a:endParaRPr lang="en-US" sz="2400">
              <a:latin typeface="Times New Roman" pitchFamily="18" charset="0"/>
            </a:endParaRPr>
          </a:p>
        </p:txBody>
      </p:sp>
      <p:sp>
        <p:nvSpPr>
          <p:cNvPr id="24" name="Rectangle 28"/>
          <p:cNvSpPr>
            <a:spLocks noChangeArrowheads="1"/>
          </p:cNvSpPr>
          <p:nvPr/>
        </p:nvSpPr>
        <p:spPr bwMode="auto">
          <a:xfrm>
            <a:off x="8559780" y="6607373"/>
            <a:ext cx="572273"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Output</a:t>
            </a:r>
            <a:endParaRPr lang="en-US" sz="2400">
              <a:latin typeface="Times New Roman" pitchFamily="18" charset="0"/>
            </a:endParaRPr>
          </a:p>
        </p:txBody>
      </p:sp>
      <p:sp>
        <p:nvSpPr>
          <p:cNvPr id="25" name="Rectangle 29"/>
          <p:cNvSpPr>
            <a:spLocks noChangeArrowheads="1"/>
          </p:cNvSpPr>
          <p:nvPr/>
        </p:nvSpPr>
        <p:spPr bwMode="auto">
          <a:xfrm>
            <a:off x="3114655" y="2995810"/>
            <a:ext cx="394339"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Price</a:t>
            </a:r>
            <a:endParaRPr lang="en-US" sz="2400">
              <a:latin typeface="Times New Roman" pitchFamily="18" charset="0"/>
            </a:endParaRPr>
          </a:p>
        </p:txBody>
      </p:sp>
      <p:sp>
        <p:nvSpPr>
          <p:cNvPr id="26" name="Rectangle 30"/>
          <p:cNvSpPr>
            <a:spLocks noChangeArrowheads="1"/>
          </p:cNvSpPr>
          <p:nvPr/>
        </p:nvSpPr>
        <p:spPr bwMode="auto">
          <a:xfrm>
            <a:off x="3095605" y="3187898"/>
            <a:ext cx="409215"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Level</a:t>
            </a:r>
            <a:endParaRPr lang="en-US" sz="2400">
              <a:latin typeface="Times New Roman" pitchFamily="18" charset="0"/>
            </a:endParaRPr>
          </a:p>
        </p:txBody>
      </p:sp>
      <p:sp>
        <p:nvSpPr>
          <p:cNvPr id="27" name="Rectangle 31"/>
          <p:cNvSpPr>
            <a:spLocks noChangeArrowheads="1"/>
          </p:cNvSpPr>
          <p:nvPr/>
        </p:nvSpPr>
        <p:spPr bwMode="auto">
          <a:xfrm>
            <a:off x="3546454" y="6418460"/>
            <a:ext cx="97784"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2400">
              <a:latin typeface="Times New Roman" pitchFamily="18" charset="0"/>
            </a:endParaRPr>
          </a:p>
        </p:txBody>
      </p:sp>
      <p:sp>
        <p:nvSpPr>
          <p:cNvPr id="28" name="Line 34"/>
          <p:cNvSpPr>
            <a:spLocks noChangeShapeType="1"/>
          </p:cNvSpPr>
          <p:nvPr/>
        </p:nvSpPr>
        <p:spPr bwMode="auto">
          <a:xfrm flipV="1">
            <a:off x="4286230" y="3881636"/>
            <a:ext cx="2701925" cy="1933575"/>
          </a:xfrm>
          <a:prstGeom prst="line">
            <a:avLst/>
          </a:prstGeom>
          <a:noFill/>
          <a:ln w="53975">
            <a:solidFill>
              <a:srgbClr val="003F95"/>
            </a:solidFill>
            <a:round/>
            <a:headEnd/>
            <a:tailEnd/>
          </a:ln>
        </p:spPr>
        <p:txBody>
          <a:bodyPr/>
          <a:lstStyle/>
          <a:p>
            <a:endParaRPr lang="es-CL"/>
          </a:p>
        </p:txBody>
      </p:sp>
      <p:sp>
        <p:nvSpPr>
          <p:cNvPr id="29" name="Rectangle 35"/>
          <p:cNvSpPr>
            <a:spLocks noChangeArrowheads="1"/>
          </p:cNvSpPr>
          <p:nvPr/>
        </p:nvSpPr>
        <p:spPr bwMode="auto">
          <a:xfrm>
            <a:off x="6278543" y="3383160"/>
            <a:ext cx="1561133"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Short-run aggregate</a:t>
            </a:r>
            <a:endParaRPr lang="en-US" sz="2400">
              <a:latin typeface="Times New Roman" pitchFamily="18" charset="0"/>
            </a:endParaRPr>
          </a:p>
        </p:txBody>
      </p:sp>
      <p:sp>
        <p:nvSpPr>
          <p:cNvPr id="30" name="Rectangle 36"/>
          <p:cNvSpPr>
            <a:spLocks noChangeArrowheads="1"/>
          </p:cNvSpPr>
          <p:nvPr/>
        </p:nvSpPr>
        <p:spPr bwMode="auto">
          <a:xfrm>
            <a:off x="6572230" y="3576835"/>
            <a:ext cx="587405"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supply, </a:t>
            </a:r>
            <a:endParaRPr lang="en-US" sz="2400">
              <a:latin typeface="Times New Roman" pitchFamily="18" charset="0"/>
            </a:endParaRPr>
          </a:p>
        </p:txBody>
      </p:sp>
      <p:sp>
        <p:nvSpPr>
          <p:cNvPr id="31" name="Rectangle 37"/>
          <p:cNvSpPr>
            <a:spLocks noChangeArrowheads="1"/>
          </p:cNvSpPr>
          <p:nvPr/>
        </p:nvSpPr>
        <p:spPr bwMode="auto">
          <a:xfrm>
            <a:off x="7234217" y="3659385"/>
            <a:ext cx="197170"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AS</a:t>
            </a:r>
            <a:endParaRPr lang="en-US" sz="2400">
              <a:latin typeface="Times New Roman" pitchFamily="18" charset="0"/>
            </a:endParaRPr>
          </a:p>
        </p:txBody>
      </p:sp>
      <p:sp>
        <p:nvSpPr>
          <p:cNvPr id="32" name="Freeform 38"/>
          <p:cNvSpPr>
            <a:spLocks/>
          </p:cNvSpPr>
          <p:nvPr/>
        </p:nvSpPr>
        <p:spPr bwMode="auto">
          <a:xfrm>
            <a:off x="7531080" y="3760986"/>
            <a:ext cx="28575" cy="66675"/>
          </a:xfrm>
          <a:custGeom>
            <a:avLst/>
            <a:gdLst>
              <a:gd name="T0" fmla="*/ 22 w 22"/>
              <a:gd name="T1" fmla="*/ 0 h 53"/>
              <a:gd name="T2" fmla="*/ 19 w 22"/>
              <a:gd name="T3" fmla="*/ 0 h 53"/>
              <a:gd name="T4" fmla="*/ 11 w 22"/>
              <a:gd name="T5" fmla="*/ 3 h 53"/>
              <a:gd name="T6" fmla="*/ 0 w 22"/>
              <a:gd name="T7" fmla="*/ 11 h 53"/>
              <a:gd name="T8" fmla="*/ 0 w 22"/>
              <a:gd name="T9" fmla="*/ 19 h 53"/>
              <a:gd name="T10" fmla="*/ 7 w 22"/>
              <a:gd name="T11" fmla="*/ 15 h 53"/>
              <a:gd name="T12" fmla="*/ 15 w 22"/>
              <a:gd name="T13" fmla="*/ 11 h 53"/>
              <a:gd name="T14" fmla="*/ 15 w 22"/>
              <a:gd name="T15" fmla="*/ 53 h 53"/>
              <a:gd name="T16" fmla="*/ 22 w 22"/>
              <a:gd name="T17" fmla="*/ 53 h 53"/>
              <a:gd name="T18" fmla="*/ 22 w 22"/>
              <a:gd name="T19" fmla="*/ 3 h 53"/>
              <a:gd name="T20" fmla="*/ 22 w 22"/>
              <a:gd name="T21" fmla="*/ 0 h 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
              <a:gd name="T34" fmla="*/ 0 h 53"/>
              <a:gd name="T35" fmla="*/ 22 w 22"/>
              <a:gd name="T36" fmla="*/ 53 h 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 h="53">
                <a:moveTo>
                  <a:pt x="22" y="0"/>
                </a:moveTo>
                <a:lnTo>
                  <a:pt x="19" y="0"/>
                </a:lnTo>
                <a:lnTo>
                  <a:pt x="11" y="3"/>
                </a:lnTo>
                <a:lnTo>
                  <a:pt x="0" y="11"/>
                </a:lnTo>
                <a:lnTo>
                  <a:pt x="0" y="19"/>
                </a:lnTo>
                <a:lnTo>
                  <a:pt x="7" y="15"/>
                </a:lnTo>
                <a:lnTo>
                  <a:pt x="15" y="11"/>
                </a:lnTo>
                <a:lnTo>
                  <a:pt x="15" y="53"/>
                </a:lnTo>
                <a:lnTo>
                  <a:pt x="22" y="53"/>
                </a:lnTo>
                <a:lnTo>
                  <a:pt x="22" y="3"/>
                </a:lnTo>
                <a:lnTo>
                  <a:pt x="22" y="0"/>
                </a:lnTo>
                <a:close/>
              </a:path>
            </a:pathLst>
          </a:custGeom>
          <a:solidFill>
            <a:srgbClr val="000000"/>
          </a:solidFill>
          <a:ln w="9525">
            <a:noFill/>
            <a:round/>
            <a:headEnd/>
            <a:tailEnd/>
          </a:ln>
        </p:spPr>
        <p:txBody>
          <a:bodyPr/>
          <a:lstStyle/>
          <a:p>
            <a:endParaRPr lang="es-CL"/>
          </a:p>
        </p:txBody>
      </p:sp>
      <p:sp>
        <p:nvSpPr>
          <p:cNvPr id="33" name="Rectangle 39"/>
          <p:cNvSpPr>
            <a:spLocks noChangeArrowheads="1"/>
          </p:cNvSpPr>
          <p:nvPr/>
        </p:nvSpPr>
        <p:spPr bwMode="auto">
          <a:xfrm>
            <a:off x="4722793" y="3167260"/>
            <a:ext cx="700513"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Long-run</a:t>
            </a:r>
            <a:endParaRPr lang="en-US" sz="2400">
              <a:latin typeface="Times New Roman" pitchFamily="18" charset="0"/>
            </a:endParaRPr>
          </a:p>
        </p:txBody>
      </p:sp>
      <p:sp>
        <p:nvSpPr>
          <p:cNvPr id="34" name="Rectangle 40"/>
          <p:cNvSpPr>
            <a:spLocks noChangeArrowheads="1"/>
          </p:cNvSpPr>
          <p:nvPr/>
        </p:nvSpPr>
        <p:spPr bwMode="auto">
          <a:xfrm>
            <a:off x="4683104" y="3359348"/>
            <a:ext cx="767646"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aggregate</a:t>
            </a:r>
            <a:endParaRPr lang="en-US" sz="2400">
              <a:latin typeface="Times New Roman" pitchFamily="18" charset="0"/>
            </a:endParaRPr>
          </a:p>
        </p:txBody>
      </p:sp>
      <p:sp>
        <p:nvSpPr>
          <p:cNvPr id="35" name="Rectangle 41"/>
          <p:cNvSpPr>
            <a:spLocks noChangeArrowheads="1"/>
          </p:cNvSpPr>
          <p:nvPr/>
        </p:nvSpPr>
        <p:spPr bwMode="auto">
          <a:xfrm>
            <a:off x="4810105" y="3553023"/>
            <a:ext cx="509755"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supply</a:t>
            </a:r>
            <a:endParaRPr lang="en-US" sz="2400">
              <a:latin typeface="Times New Roman" pitchFamily="18" charset="0"/>
            </a:endParaRPr>
          </a:p>
        </p:txBody>
      </p:sp>
      <p:sp>
        <p:nvSpPr>
          <p:cNvPr id="36" name="Line 43"/>
          <p:cNvSpPr>
            <a:spLocks noChangeShapeType="1"/>
          </p:cNvSpPr>
          <p:nvPr/>
        </p:nvSpPr>
        <p:spPr bwMode="auto">
          <a:xfrm flipH="1" flipV="1">
            <a:off x="4518005" y="4026099"/>
            <a:ext cx="2773363" cy="2005013"/>
          </a:xfrm>
          <a:prstGeom prst="line">
            <a:avLst/>
          </a:prstGeom>
          <a:noFill/>
          <a:ln w="53975">
            <a:solidFill>
              <a:srgbClr val="FF0000"/>
            </a:solidFill>
            <a:round/>
            <a:headEnd/>
            <a:tailEnd/>
          </a:ln>
        </p:spPr>
        <p:txBody>
          <a:bodyPr/>
          <a:lstStyle/>
          <a:p>
            <a:endParaRPr lang="es-CL"/>
          </a:p>
        </p:txBody>
      </p:sp>
      <p:sp>
        <p:nvSpPr>
          <p:cNvPr id="37" name="Rectangle 45"/>
          <p:cNvSpPr>
            <a:spLocks noChangeArrowheads="1"/>
          </p:cNvSpPr>
          <p:nvPr/>
        </p:nvSpPr>
        <p:spPr bwMode="auto">
          <a:xfrm>
            <a:off x="7435829" y="5773935"/>
            <a:ext cx="786882"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Aggregate</a:t>
            </a:r>
            <a:endParaRPr lang="en-US" sz="2400">
              <a:latin typeface="Times New Roman" pitchFamily="18" charset="0"/>
            </a:endParaRPr>
          </a:p>
        </p:txBody>
      </p:sp>
      <p:sp>
        <p:nvSpPr>
          <p:cNvPr id="38" name="Rectangle 46"/>
          <p:cNvSpPr>
            <a:spLocks noChangeArrowheads="1"/>
          </p:cNvSpPr>
          <p:nvPr/>
        </p:nvSpPr>
        <p:spPr bwMode="auto">
          <a:xfrm>
            <a:off x="7335818" y="5966023"/>
            <a:ext cx="735779"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demand, </a:t>
            </a:r>
            <a:endParaRPr lang="en-US" sz="2400">
              <a:latin typeface="Times New Roman" pitchFamily="18" charset="0"/>
            </a:endParaRPr>
          </a:p>
        </p:txBody>
      </p:sp>
      <p:sp>
        <p:nvSpPr>
          <p:cNvPr id="39" name="Rectangle 47"/>
          <p:cNvSpPr>
            <a:spLocks noChangeArrowheads="1"/>
          </p:cNvSpPr>
          <p:nvPr/>
        </p:nvSpPr>
        <p:spPr bwMode="auto">
          <a:xfrm>
            <a:off x="8158142" y="5967610"/>
            <a:ext cx="229230"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AD</a:t>
            </a:r>
            <a:endParaRPr lang="en-US" sz="2400">
              <a:latin typeface="Times New Roman" pitchFamily="18" charset="0"/>
            </a:endParaRPr>
          </a:p>
        </p:txBody>
      </p:sp>
      <p:sp>
        <p:nvSpPr>
          <p:cNvPr id="40" name="Freeform 48"/>
          <p:cNvSpPr>
            <a:spLocks/>
          </p:cNvSpPr>
          <p:nvPr/>
        </p:nvSpPr>
        <p:spPr bwMode="auto">
          <a:xfrm>
            <a:off x="8470880" y="6080324"/>
            <a:ext cx="30163" cy="68263"/>
          </a:xfrm>
          <a:custGeom>
            <a:avLst/>
            <a:gdLst>
              <a:gd name="T0" fmla="*/ 23 w 23"/>
              <a:gd name="T1" fmla="*/ 0 h 53"/>
              <a:gd name="T2" fmla="*/ 19 w 23"/>
              <a:gd name="T3" fmla="*/ 0 h 53"/>
              <a:gd name="T4" fmla="*/ 12 w 23"/>
              <a:gd name="T5" fmla="*/ 3 h 53"/>
              <a:gd name="T6" fmla="*/ 0 w 23"/>
              <a:gd name="T7" fmla="*/ 11 h 53"/>
              <a:gd name="T8" fmla="*/ 0 w 23"/>
              <a:gd name="T9" fmla="*/ 18 h 53"/>
              <a:gd name="T10" fmla="*/ 8 w 23"/>
              <a:gd name="T11" fmla="*/ 15 h 53"/>
              <a:gd name="T12" fmla="*/ 15 w 23"/>
              <a:gd name="T13" fmla="*/ 11 h 53"/>
              <a:gd name="T14" fmla="*/ 15 w 23"/>
              <a:gd name="T15" fmla="*/ 53 h 53"/>
              <a:gd name="T16" fmla="*/ 23 w 23"/>
              <a:gd name="T17" fmla="*/ 53 h 53"/>
              <a:gd name="T18" fmla="*/ 23 w 23"/>
              <a:gd name="T19" fmla="*/ 3 h 53"/>
              <a:gd name="T20" fmla="*/ 23 w 23"/>
              <a:gd name="T21" fmla="*/ 0 h 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53"/>
              <a:gd name="T35" fmla="*/ 23 w 23"/>
              <a:gd name="T36" fmla="*/ 53 h 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53">
                <a:moveTo>
                  <a:pt x="23" y="0"/>
                </a:moveTo>
                <a:lnTo>
                  <a:pt x="19" y="0"/>
                </a:lnTo>
                <a:lnTo>
                  <a:pt x="12" y="3"/>
                </a:lnTo>
                <a:lnTo>
                  <a:pt x="0" y="11"/>
                </a:lnTo>
                <a:lnTo>
                  <a:pt x="0" y="18"/>
                </a:lnTo>
                <a:lnTo>
                  <a:pt x="8" y="15"/>
                </a:lnTo>
                <a:lnTo>
                  <a:pt x="15" y="11"/>
                </a:lnTo>
                <a:lnTo>
                  <a:pt x="15" y="53"/>
                </a:lnTo>
                <a:lnTo>
                  <a:pt x="23" y="53"/>
                </a:lnTo>
                <a:lnTo>
                  <a:pt x="23" y="3"/>
                </a:lnTo>
                <a:lnTo>
                  <a:pt x="23" y="0"/>
                </a:lnTo>
                <a:close/>
              </a:path>
            </a:pathLst>
          </a:custGeom>
          <a:solidFill>
            <a:srgbClr val="000000"/>
          </a:solidFill>
          <a:ln w="9525">
            <a:noFill/>
            <a:round/>
            <a:headEnd/>
            <a:tailEnd/>
          </a:ln>
        </p:spPr>
        <p:txBody>
          <a:bodyPr/>
          <a:lstStyle/>
          <a:p>
            <a:endParaRPr lang="es-CL"/>
          </a:p>
        </p:txBody>
      </p:sp>
      <p:sp>
        <p:nvSpPr>
          <p:cNvPr id="41" name="Freeform 51"/>
          <p:cNvSpPr>
            <a:spLocks/>
          </p:cNvSpPr>
          <p:nvPr/>
        </p:nvSpPr>
        <p:spPr bwMode="auto">
          <a:xfrm>
            <a:off x="3689329" y="4840485"/>
            <a:ext cx="1962150" cy="1588"/>
          </a:xfrm>
          <a:custGeom>
            <a:avLst/>
            <a:gdLst>
              <a:gd name="T0" fmla="*/ 0 w 1544"/>
              <a:gd name="T1" fmla="*/ 0 h 1"/>
              <a:gd name="T2" fmla="*/ 1544 w 1544"/>
              <a:gd name="T3" fmla="*/ 0 h 1"/>
              <a:gd name="T4" fmla="*/ 0 60000 65536"/>
              <a:gd name="T5" fmla="*/ 0 60000 65536"/>
              <a:gd name="T6" fmla="*/ 0 w 1544"/>
              <a:gd name="T7" fmla="*/ 0 h 1"/>
              <a:gd name="T8" fmla="*/ 1544 w 1544"/>
              <a:gd name="T9" fmla="*/ 1 h 1"/>
            </a:gdLst>
            <a:ahLst/>
            <a:cxnLst>
              <a:cxn ang="T4">
                <a:pos x="T0" y="T1"/>
              </a:cxn>
              <a:cxn ang="T5">
                <a:pos x="T2" y="T3"/>
              </a:cxn>
            </a:cxnLst>
            <a:rect l="T6" t="T7" r="T8" b="T9"/>
            <a:pathLst>
              <a:path w="1544" h="1">
                <a:moveTo>
                  <a:pt x="0" y="0"/>
                </a:moveTo>
                <a:lnTo>
                  <a:pt x="1544" y="0"/>
                </a:lnTo>
              </a:path>
            </a:pathLst>
          </a:custGeom>
          <a:noFill/>
          <a:ln w="17463">
            <a:solidFill>
              <a:schemeClr val="tx1"/>
            </a:solidFill>
            <a:prstDash val="sysDot"/>
            <a:round/>
            <a:headEnd/>
            <a:tailEnd/>
          </a:ln>
        </p:spPr>
        <p:txBody>
          <a:bodyPr/>
          <a:lstStyle/>
          <a:p>
            <a:endParaRPr lang="es-CL"/>
          </a:p>
        </p:txBody>
      </p:sp>
      <p:sp>
        <p:nvSpPr>
          <p:cNvPr id="42" name="Oval 52"/>
          <p:cNvSpPr>
            <a:spLocks noChangeArrowheads="1"/>
          </p:cNvSpPr>
          <p:nvPr/>
        </p:nvSpPr>
        <p:spPr bwMode="auto">
          <a:xfrm>
            <a:off x="5603854" y="4797623"/>
            <a:ext cx="103188" cy="101600"/>
          </a:xfrm>
          <a:prstGeom prst="ellipse">
            <a:avLst/>
          </a:prstGeom>
          <a:solidFill>
            <a:srgbClr val="000000"/>
          </a:solidFill>
          <a:ln w="9525">
            <a:noFill/>
            <a:round/>
            <a:headEnd/>
            <a:tailEnd/>
          </a:ln>
        </p:spPr>
        <p:txBody>
          <a:bodyPr/>
          <a:lstStyle/>
          <a:p>
            <a:endParaRPr lang="es-CL"/>
          </a:p>
        </p:txBody>
      </p:sp>
      <p:sp>
        <p:nvSpPr>
          <p:cNvPr id="43" name="Rectangle 53"/>
          <p:cNvSpPr>
            <a:spLocks noChangeArrowheads="1"/>
          </p:cNvSpPr>
          <p:nvPr/>
        </p:nvSpPr>
        <p:spPr bwMode="auto">
          <a:xfrm>
            <a:off x="5805467" y="4743648"/>
            <a:ext cx="110608"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a:t>
            </a:r>
            <a:endParaRPr lang="en-US" sz="2400">
              <a:latin typeface="Times New Roman" pitchFamily="18" charset="0"/>
            </a:endParaRPr>
          </a:p>
        </p:txBody>
      </p:sp>
      <p:sp>
        <p:nvSpPr>
          <p:cNvPr id="44" name="Rectangle 55"/>
          <p:cNvSpPr>
            <a:spLocks noChangeArrowheads="1"/>
          </p:cNvSpPr>
          <p:nvPr/>
        </p:nvSpPr>
        <p:spPr bwMode="auto">
          <a:xfrm>
            <a:off x="3386117" y="4757935"/>
            <a:ext cx="99386"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P</a:t>
            </a:r>
            <a:endParaRPr lang="en-US" sz="2400">
              <a:latin typeface="Times New Roman" pitchFamily="18" charset="0"/>
            </a:endParaRPr>
          </a:p>
        </p:txBody>
      </p:sp>
      <p:sp>
        <p:nvSpPr>
          <p:cNvPr id="45" name="Freeform 56"/>
          <p:cNvSpPr>
            <a:spLocks/>
          </p:cNvSpPr>
          <p:nvPr/>
        </p:nvSpPr>
        <p:spPr bwMode="auto">
          <a:xfrm>
            <a:off x="3527405" y="4854774"/>
            <a:ext cx="28575" cy="73025"/>
          </a:xfrm>
          <a:custGeom>
            <a:avLst/>
            <a:gdLst>
              <a:gd name="T0" fmla="*/ 23 w 23"/>
              <a:gd name="T1" fmla="*/ 0 h 57"/>
              <a:gd name="T2" fmla="*/ 19 w 23"/>
              <a:gd name="T3" fmla="*/ 0 h 57"/>
              <a:gd name="T4" fmla="*/ 11 w 23"/>
              <a:gd name="T5" fmla="*/ 8 h 57"/>
              <a:gd name="T6" fmla="*/ 0 w 23"/>
              <a:gd name="T7" fmla="*/ 15 h 57"/>
              <a:gd name="T8" fmla="*/ 0 w 23"/>
              <a:gd name="T9" fmla="*/ 23 h 57"/>
              <a:gd name="T10" fmla="*/ 7 w 23"/>
              <a:gd name="T11" fmla="*/ 19 h 57"/>
              <a:gd name="T12" fmla="*/ 15 w 23"/>
              <a:gd name="T13" fmla="*/ 11 h 57"/>
              <a:gd name="T14" fmla="*/ 15 w 23"/>
              <a:gd name="T15" fmla="*/ 57 h 57"/>
              <a:gd name="T16" fmla="*/ 23 w 23"/>
              <a:gd name="T17" fmla="*/ 57 h 57"/>
              <a:gd name="T18" fmla="*/ 23 w 23"/>
              <a:gd name="T19" fmla="*/ 4 h 57"/>
              <a:gd name="T20" fmla="*/ 23 w 23"/>
              <a:gd name="T21" fmla="*/ 0 h 5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57"/>
              <a:gd name="T35" fmla="*/ 23 w 23"/>
              <a:gd name="T36" fmla="*/ 57 h 5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57">
                <a:moveTo>
                  <a:pt x="23" y="0"/>
                </a:moveTo>
                <a:lnTo>
                  <a:pt x="19" y="0"/>
                </a:lnTo>
                <a:lnTo>
                  <a:pt x="11" y="8"/>
                </a:lnTo>
                <a:lnTo>
                  <a:pt x="0" y="15"/>
                </a:lnTo>
                <a:lnTo>
                  <a:pt x="0" y="23"/>
                </a:lnTo>
                <a:lnTo>
                  <a:pt x="7" y="19"/>
                </a:lnTo>
                <a:lnTo>
                  <a:pt x="15" y="11"/>
                </a:lnTo>
                <a:lnTo>
                  <a:pt x="15" y="57"/>
                </a:lnTo>
                <a:lnTo>
                  <a:pt x="23" y="57"/>
                </a:lnTo>
                <a:lnTo>
                  <a:pt x="23" y="4"/>
                </a:lnTo>
                <a:lnTo>
                  <a:pt x="23" y="0"/>
                </a:lnTo>
                <a:close/>
              </a:path>
            </a:pathLst>
          </a:custGeom>
          <a:solidFill>
            <a:srgbClr val="000000"/>
          </a:solidFill>
          <a:ln w="9525">
            <a:noFill/>
            <a:round/>
            <a:headEnd/>
            <a:tailEnd/>
          </a:ln>
        </p:spPr>
        <p:txBody>
          <a:bodyPr/>
          <a:lstStyle/>
          <a:p>
            <a:endParaRPr lang="es-CL"/>
          </a:p>
        </p:txBody>
      </p:sp>
      <p:grpSp>
        <p:nvGrpSpPr>
          <p:cNvPr id="2" name="Group 57"/>
          <p:cNvGrpSpPr>
            <a:grpSpLocks/>
          </p:cNvGrpSpPr>
          <p:nvPr/>
        </p:nvGrpSpPr>
        <p:grpSpPr bwMode="auto">
          <a:xfrm>
            <a:off x="5599092" y="6424810"/>
            <a:ext cx="133350" cy="231140"/>
            <a:chOff x="2420" y="3651"/>
            <a:chExt cx="106" cy="182"/>
          </a:xfrm>
        </p:grpSpPr>
        <p:sp>
          <p:nvSpPr>
            <p:cNvPr id="47" name="Rectangle 58"/>
            <p:cNvSpPr>
              <a:spLocks noChangeArrowheads="1"/>
            </p:cNvSpPr>
            <p:nvPr/>
          </p:nvSpPr>
          <p:spPr bwMode="auto">
            <a:xfrm>
              <a:off x="2420" y="3651"/>
              <a:ext cx="74" cy="18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Y</a:t>
              </a:r>
              <a:endParaRPr lang="en-US" sz="2400">
                <a:latin typeface="Times New Roman" pitchFamily="18" charset="0"/>
              </a:endParaRPr>
            </a:p>
          </p:txBody>
        </p:sp>
        <p:sp>
          <p:nvSpPr>
            <p:cNvPr id="48" name="Freeform 59"/>
            <p:cNvSpPr>
              <a:spLocks/>
            </p:cNvSpPr>
            <p:nvPr/>
          </p:nvSpPr>
          <p:spPr bwMode="auto">
            <a:xfrm>
              <a:off x="2503" y="3731"/>
              <a:ext cx="23" cy="53"/>
            </a:xfrm>
            <a:custGeom>
              <a:avLst/>
              <a:gdLst>
                <a:gd name="T0" fmla="*/ 23 w 23"/>
                <a:gd name="T1" fmla="*/ 0 h 53"/>
                <a:gd name="T2" fmla="*/ 16 w 23"/>
                <a:gd name="T3" fmla="*/ 0 h 53"/>
                <a:gd name="T4" fmla="*/ 12 w 23"/>
                <a:gd name="T5" fmla="*/ 4 h 53"/>
                <a:gd name="T6" fmla="*/ 0 w 23"/>
                <a:gd name="T7" fmla="*/ 11 h 53"/>
                <a:gd name="T8" fmla="*/ 0 w 23"/>
                <a:gd name="T9" fmla="*/ 19 h 53"/>
                <a:gd name="T10" fmla="*/ 8 w 23"/>
                <a:gd name="T11" fmla="*/ 15 h 53"/>
                <a:gd name="T12" fmla="*/ 16 w 23"/>
                <a:gd name="T13" fmla="*/ 11 h 53"/>
                <a:gd name="T14" fmla="*/ 16 w 23"/>
                <a:gd name="T15" fmla="*/ 53 h 53"/>
                <a:gd name="T16" fmla="*/ 23 w 23"/>
                <a:gd name="T17" fmla="*/ 53 h 53"/>
                <a:gd name="T18" fmla="*/ 23 w 23"/>
                <a:gd name="T19" fmla="*/ 4 h 53"/>
                <a:gd name="T20" fmla="*/ 23 w 23"/>
                <a:gd name="T21" fmla="*/ 0 h 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53"/>
                <a:gd name="T35" fmla="*/ 23 w 23"/>
                <a:gd name="T36" fmla="*/ 53 h 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53">
                  <a:moveTo>
                    <a:pt x="23" y="0"/>
                  </a:moveTo>
                  <a:lnTo>
                    <a:pt x="16" y="0"/>
                  </a:lnTo>
                  <a:lnTo>
                    <a:pt x="12" y="4"/>
                  </a:lnTo>
                  <a:lnTo>
                    <a:pt x="0" y="11"/>
                  </a:lnTo>
                  <a:lnTo>
                    <a:pt x="0" y="19"/>
                  </a:lnTo>
                  <a:lnTo>
                    <a:pt x="8" y="15"/>
                  </a:lnTo>
                  <a:lnTo>
                    <a:pt x="16" y="11"/>
                  </a:lnTo>
                  <a:lnTo>
                    <a:pt x="16" y="53"/>
                  </a:lnTo>
                  <a:lnTo>
                    <a:pt x="23" y="53"/>
                  </a:lnTo>
                  <a:lnTo>
                    <a:pt x="23" y="4"/>
                  </a:lnTo>
                  <a:lnTo>
                    <a:pt x="23" y="0"/>
                  </a:lnTo>
                  <a:close/>
                </a:path>
              </a:pathLst>
            </a:custGeom>
            <a:solidFill>
              <a:srgbClr val="000000"/>
            </a:solidFill>
            <a:ln w="9525">
              <a:noFill/>
              <a:round/>
              <a:headEnd/>
              <a:tailEnd/>
            </a:ln>
          </p:spPr>
          <p:txBody>
            <a:bodyPr/>
            <a:lstStyle/>
            <a:p>
              <a:endParaRPr lang="es-CL"/>
            </a:p>
          </p:txBody>
        </p:sp>
      </p:grpSp>
      <p:grpSp>
        <p:nvGrpSpPr>
          <p:cNvPr id="3" name="67 Grupo"/>
          <p:cNvGrpSpPr/>
          <p:nvPr/>
        </p:nvGrpSpPr>
        <p:grpSpPr>
          <a:xfrm rot="16200000">
            <a:off x="8523276" y="3650883"/>
            <a:ext cx="1632238" cy="229513"/>
            <a:chOff x="6749793" y="7129143"/>
            <a:chExt cx="1632238" cy="229513"/>
          </a:xfrm>
        </p:grpSpPr>
        <p:sp>
          <p:nvSpPr>
            <p:cNvPr id="66" name="Text Box 99"/>
            <p:cNvSpPr txBox="1">
              <a:spLocks noChangeArrowheads="1"/>
            </p:cNvSpPr>
            <p:nvPr/>
          </p:nvSpPr>
          <p:spPr bwMode="auto">
            <a:xfrm>
              <a:off x="6762677" y="7143212"/>
              <a:ext cx="1619354" cy="215444"/>
            </a:xfrm>
            <a:prstGeom prst="rect">
              <a:avLst/>
            </a:prstGeom>
            <a:noFill/>
            <a:ln w="9525">
              <a:noFill/>
              <a:miter lim="800000"/>
              <a:headEnd/>
              <a:tailEnd/>
            </a:ln>
          </p:spPr>
          <p:txBody>
            <a:bodyPr wrap="none">
              <a:spAutoFit/>
            </a:bodyPr>
            <a:lstStyle/>
            <a:p>
              <a:pPr eaLnBrk="0" hangingPunct="0"/>
              <a:r>
                <a:rPr lang="en-US" altLang="en-US" sz="800" b="1">
                  <a:solidFill>
                    <a:schemeClr val="bg1"/>
                  </a:solidFill>
                </a:rPr>
                <a:t>Copyright © 2004  South-Western</a:t>
              </a:r>
            </a:p>
          </p:txBody>
        </p:sp>
        <p:sp>
          <p:nvSpPr>
            <p:cNvPr id="67" name="Text Box 43"/>
            <p:cNvSpPr txBox="1">
              <a:spLocks noChangeArrowheads="1"/>
            </p:cNvSpPr>
            <p:nvPr/>
          </p:nvSpPr>
          <p:spPr bwMode="auto">
            <a:xfrm>
              <a:off x="6749793" y="7129143"/>
              <a:ext cx="1619354" cy="215444"/>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770" name="Rectangle 2"/>
          <p:cNvSpPr>
            <a:spLocks noGrp="1"/>
          </p:cNvSpPr>
          <p:nvPr>
            <p:ph type="title"/>
          </p:nvPr>
        </p:nvSpPr>
        <p:spPr>
          <a:xfrm>
            <a:off x="841248" y="704850"/>
            <a:ext cx="3785616" cy="2978150"/>
          </a:xfrm>
        </p:spPr>
        <p:txBody>
          <a:bodyPr anchor="b">
            <a:normAutofit/>
          </a:bodyPr>
          <a:lstStyle/>
          <a:p>
            <a:r>
              <a:rPr lang="es-CL"/>
              <a:t>Oferta Agregada</a:t>
            </a:r>
            <a:endParaRPr lang="es-ES"/>
          </a:p>
        </p:txBody>
      </p:sp>
      <p:sp>
        <p:nvSpPr>
          <p:cNvPr id="32771" name="Rectangle 3"/>
          <p:cNvSpPr>
            <a:spLocks noGrp="1"/>
          </p:cNvSpPr>
          <p:nvPr>
            <p:ph idx="1"/>
          </p:nvPr>
        </p:nvSpPr>
        <p:spPr>
          <a:xfrm>
            <a:off x="6038850" y="704850"/>
            <a:ext cx="5314950" cy="5251450"/>
          </a:xfrm>
        </p:spPr>
        <p:txBody>
          <a:bodyPr anchor="ctr">
            <a:normAutofit/>
          </a:bodyPr>
          <a:lstStyle/>
          <a:p>
            <a:pPr eaLnBrk="1" hangingPunct="1"/>
            <a:r>
              <a:rPr lang="es-CL" sz="2100">
                <a:solidFill>
                  <a:schemeClr val="bg1"/>
                </a:solidFill>
              </a:rPr>
              <a:t>Así, tenemos que el comente es verdadero, “un descenso en la DA que podría deberse a una oleada de pesimismo en la economía, se representa por medio de un desplazamiento de la curva de DA hacia la izquierda.”</a:t>
            </a:r>
          </a:p>
          <a:p>
            <a:pPr eaLnBrk="1" hangingPunct="1"/>
            <a:endParaRPr lang="es-CL" sz="2100">
              <a:solidFill>
                <a:schemeClr val="bg1"/>
              </a:solidFill>
            </a:endParaRPr>
          </a:p>
          <a:p>
            <a:pPr eaLnBrk="1" hangingPunct="1"/>
            <a:r>
              <a:rPr lang="es-CL" sz="2100">
                <a:solidFill>
                  <a:schemeClr val="bg1"/>
                </a:solidFill>
              </a:rPr>
              <a:t>“Con el paso del tiempo, a medida de que se ajustan las percepciones, los salarios y los precios, la curva de OA a corto plazo se desplaza a la derecha.”</a:t>
            </a:r>
            <a:endParaRPr lang="es-E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defRPr/>
            </a:pPr>
            <a:fld id="{AF79D779-21B9-4975-8081-D6519F27DE35}" type="slidenum">
              <a:rPr lang="es-CL">
                <a:solidFill>
                  <a:schemeClr val="bg1">
                    <a:alpha val="80000"/>
                  </a:schemeClr>
                </a:solidFill>
              </a:rPr>
              <a:pPr>
                <a:spcAft>
                  <a:spcPts val="600"/>
                </a:spcAft>
                <a:defRPr/>
              </a:pPr>
              <a:t>15</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r>
              <a:rPr lang="es-CL" sz="4000" dirty="0"/>
              <a:t>Oferta Agregada</a:t>
            </a:r>
            <a:endParaRPr lang="es-ES" sz="4000" dirty="0"/>
          </a:p>
        </p:txBody>
      </p:sp>
      <p:sp>
        <p:nvSpPr>
          <p:cNvPr id="33795" name="Rectangle 3"/>
          <p:cNvSpPr>
            <a:spLocks noGrp="1"/>
          </p:cNvSpPr>
          <p:nvPr>
            <p:ph idx="1"/>
          </p:nvPr>
        </p:nvSpPr>
        <p:spPr/>
        <p:txBody>
          <a:bodyPr/>
          <a:lstStyle/>
          <a:p>
            <a:pPr algn="just" eaLnBrk="1" hangingPunct="1"/>
            <a:r>
              <a:rPr lang="es-CL"/>
              <a:t>Gráficamente…</a:t>
            </a:r>
            <a:endParaRPr lang="es-ES"/>
          </a:p>
        </p:txBody>
      </p:sp>
      <p:sp>
        <p:nvSpPr>
          <p:cNvPr id="90" name="89 Marcador de número de diapositiva"/>
          <p:cNvSpPr>
            <a:spLocks noGrp="1"/>
          </p:cNvSpPr>
          <p:nvPr>
            <p:ph type="sldNum" sz="quarter" idx="12"/>
          </p:nvPr>
        </p:nvSpPr>
        <p:spPr/>
        <p:txBody>
          <a:bodyPr/>
          <a:lstStyle/>
          <a:p>
            <a:pPr>
              <a:defRPr/>
            </a:pPr>
            <a:fld id="{EC4D1515-39BE-4C1E-A892-71F1E0BCDB20}" type="slidenum">
              <a:rPr lang="es-CL" smtClean="0"/>
              <a:pPr>
                <a:defRPr/>
              </a:pPr>
              <a:t>16</a:t>
            </a:fld>
            <a:endParaRPr lang="es-CL"/>
          </a:p>
        </p:txBody>
      </p:sp>
      <p:sp>
        <p:nvSpPr>
          <p:cNvPr id="33799" name="Rectangle 10"/>
          <p:cNvSpPr>
            <a:spLocks noChangeArrowheads="1"/>
          </p:cNvSpPr>
          <p:nvPr/>
        </p:nvSpPr>
        <p:spPr bwMode="auto">
          <a:xfrm>
            <a:off x="3927475" y="2681288"/>
            <a:ext cx="5302250" cy="3328988"/>
          </a:xfrm>
          <a:prstGeom prst="rect">
            <a:avLst/>
          </a:prstGeom>
          <a:solidFill>
            <a:srgbClr val="F3F6F9"/>
          </a:solidFill>
          <a:ln w="200025">
            <a:solidFill>
              <a:srgbClr val="F3F6F9"/>
            </a:solidFill>
            <a:miter lim="800000"/>
            <a:headEnd/>
            <a:tailEnd/>
          </a:ln>
        </p:spPr>
        <p:txBody>
          <a:bodyPr/>
          <a:lstStyle/>
          <a:p>
            <a:endParaRPr lang="es-CL"/>
          </a:p>
        </p:txBody>
      </p:sp>
      <p:sp>
        <p:nvSpPr>
          <p:cNvPr id="33800" name="Rectangle 11"/>
          <p:cNvSpPr>
            <a:spLocks noChangeArrowheads="1"/>
          </p:cNvSpPr>
          <p:nvPr/>
        </p:nvSpPr>
        <p:spPr bwMode="auto">
          <a:xfrm>
            <a:off x="3927475" y="2681288"/>
            <a:ext cx="5302250" cy="3328988"/>
          </a:xfrm>
          <a:prstGeom prst="rect">
            <a:avLst/>
          </a:prstGeom>
          <a:solidFill>
            <a:srgbClr val="F2F4F8"/>
          </a:solidFill>
          <a:ln w="180975">
            <a:solidFill>
              <a:srgbClr val="F2F4F8"/>
            </a:solidFill>
            <a:miter lim="800000"/>
            <a:headEnd/>
            <a:tailEnd/>
          </a:ln>
        </p:spPr>
        <p:txBody>
          <a:bodyPr/>
          <a:lstStyle/>
          <a:p>
            <a:endParaRPr lang="es-CL"/>
          </a:p>
        </p:txBody>
      </p:sp>
      <p:sp>
        <p:nvSpPr>
          <p:cNvPr id="33801" name="Rectangle 12"/>
          <p:cNvSpPr>
            <a:spLocks noChangeArrowheads="1"/>
          </p:cNvSpPr>
          <p:nvPr/>
        </p:nvSpPr>
        <p:spPr bwMode="auto">
          <a:xfrm>
            <a:off x="3927475" y="2681288"/>
            <a:ext cx="5302250" cy="3328988"/>
          </a:xfrm>
          <a:prstGeom prst="rect">
            <a:avLst/>
          </a:prstGeom>
          <a:solidFill>
            <a:srgbClr val="F1F4F7"/>
          </a:solidFill>
          <a:ln w="163513">
            <a:solidFill>
              <a:srgbClr val="F1F4F7"/>
            </a:solidFill>
            <a:miter lim="800000"/>
            <a:headEnd/>
            <a:tailEnd/>
          </a:ln>
        </p:spPr>
        <p:txBody>
          <a:bodyPr/>
          <a:lstStyle/>
          <a:p>
            <a:endParaRPr lang="es-CL"/>
          </a:p>
        </p:txBody>
      </p:sp>
      <p:sp>
        <p:nvSpPr>
          <p:cNvPr id="33802" name="Rectangle 13"/>
          <p:cNvSpPr>
            <a:spLocks noChangeArrowheads="1"/>
          </p:cNvSpPr>
          <p:nvPr/>
        </p:nvSpPr>
        <p:spPr bwMode="auto">
          <a:xfrm>
            <a:off x="3927475" y="2681288"/>
            <a:ext cx="5302250" cy="3328988"/>
          </a:xfrm>
          <a:prstGeom prst="rect">
            <a:avLst/>
          </a:prstGeom>
          <a:solidFill>
            <a:srgbClr val="F0F2F5"/>
          </a:solidFill>
          <a:ln w="144463">
            <a:solidFill>
              <a:srgbClr val="F0F2F5"/>
            </a:solidFill>
            <a:miter lim="800000"/>
            <a:headEnd/>
            <a:tailEnd/>
          </a:ln>
        </p:spPr>
        <p:txBody>
          <a:bodyPr/>
          <a:lstStyle/>
          <a:p>
            <a:endParaRPr lang="es-CL"/>
          </a:p>
        </p:txBody>
      </p:sp>
      <p:sp>
        <p:nvSpPr>
          <p:cNvPr id="33803" name="Rectangle 14"/>
          <p:cNvSpPr>
            <a:spLocks noChangeArrowheads="1"/>
          </p:cNvSpPr>
          <p:nvPr/>
        </p:nvSpPr>
        <p:spPr bwMode="auto">
          <a:xfrm>
            <a:off x="3927475" y="2681288"/>
            <a:ext cx="5302250" cy="3328988"/>
          </a:xfrm>
          <a:prstGeom prst="rect">
            <a:avLst/>
          </a:prstGeom>
          <a:solidFill>
            <a:srgbClr val="EEF1F4"/>
          </a:solidFill>
          <a:ln w="127000">
            <a:solidFill>
              <a:srgbClr val="EEF1F4"/>
            </a:solidFill>
            <a:miter lim="800000"/>
            <a:headEnd/>
            <a:tailEnd/>
          </a:ln>
        </p:spPr>
        <p:txBody>
          <a:bodyPr/>
          <a:lstStyle/>
          <a:p>
            <a:endParaRPr lang="es-CL"/>
          </a:p>
        </p:txBody>
      </p:sp>
      <p:sp>
        <p:nvSpPr>
          <p:cNvPr id="33804" name="Rectangle 15"/>
          <p:cNvSpPr>
            <a:spLocks noChangeArrowheads="1"/>
          </p:cNvSpPr>
          <p:nvPr/>
        </p:nvSpPr>
        <p:spPr bwMode="auto">
          <a:xfrm>
            <a:off x="3927475" y="2681288"/>
            <a:ext cx="5302250" cy="3328988"/>
          </a:xfrm>
          <a:prstGeom prst="rect">
            <a:avLst/>
          </a:prstGeom>
          <a:solidFill>
            <a:srgbClr val="EDEFF3"/>
          </a:solidFill>
          <a:ln w="109538">
            <a:solidFill>
              <a:srgbClr val="EDEFF3"/>
            </a:solidFill>
            <a:miter lim="800000"/>
            <a:headEnd/>
            <a:tailEnd/>
          </a:ln>
        </p:spPr>
        <p:txBody>
          <a:bodyPr/>
          <a:lstStyle/>
          <a:p>
            <a:endParaRPr lang="es-CL"/>
          </a:p>
        </p:txBody>
      </p:sp>
      <p:sp>
        <p:nvSpPr>
          <p:cNvPr id="33805" name="Rectangle 16"/>
          <p:cNvSpPr>
            <a:spLocks noChangeArrowheads="1"/>
          </p:cNvSpPr>
          <p:nvPr/>
        </p:nvSpPr>
        <p:spPr bwMode="auto">
          <a:xfrm>
            <a:off x="3927475" y="2681288"/>
            <a:ext cx="5302250" cy="3328988"/>
          </a:xfrm>
          <a:prstGeom prst="rect">
            <a:avLst/>
          </a:prstGeom>
          <a:solidFill>
            <a:srgbClr val="EBEEF2"/>
          </a:solidFill>
          <a:ln w="90488">
            <a:solidFill>
              <a:srgbClr val="EBEEF2"/>
            </a:solidFill>
            <a:miter lim="800000"/>
            <a:headEnd/>
            <a:tailEnd/>
          </a:ln>
        </p:spPr>
        <p:txBody>
          <a:bodyPr/>
          <a:lstStyle/>
          <a:p>
            <a:endParaRPr lang="es-CL"/>
          </a:p>
        </p:txBody>
      </p:sp>
      <p:sp>
        <p:nvSpPr>
          <p:cNvPr id="33806" name="Rectangle 17"/>
          <p:cNvSpPr>
            <a:spLocks noChangeArrowheads="1"/>
          </p:cNvSpPr>
          <p:nvPr/>
        </p:nvSpPr>
        <p:spPr bwMode="auto">
          <a:xfrm>
            <a:off x="3927475" y="2681288"/>
            <a:ext cx="5302250" cy="3328988"/>
          </a:xfrm>
          <a:prstGeom prst="rect">
            <a:avLst/>
          </a:prstGeom>
          <a:solidFill>
            <a:srgbClr val="EAECF1"/>
          </a:solidFill>
          <a:ln w="73025">
            <a:solidFill>
              <a:srgbClr val="EAECF1"/>
            </a:solidFill>
            <a:miter lim="800000"/>
            <a:headEnd/>
            <a:tailEnd/>
          </a:ln>
        </p:spPr>
        <p:txBody>
          <a:bodyPr/>
          <a:lstStyle/>
          <a:p>
            <a:endParaRPr lang="es-CL"/>
          </a:p>
        </p:txBody>
      </p:sp>
      <p:sp>
        <p:nvSpPr>
          <p:cNvPr id="33807" name="Rectangle 18"/>
          <p:cNvSpPr>
            <a:spLocks noChangeArrowheads="1"/>
          </p:cNvSpPr>
          <p:nvPr/>
        </p:nvSpPr>
        <p:spPr bwMode="auto">
          <a:xfrm>
            <a:off x="3927475" y="2681288"/>
            <a:ext cx="5302250" cy="3328988"/>
          </a:xfrm>
          <a:prstGeom prst="rect">
            <a:avLst/>
          </a:prstGeom>
          <a:solidFill>
            <a:srgbClr val="E9EBF0"/>
          </a:solidFill>
          <a:ln w="53975">
            <a:solidFill>
              <a:srgbClr val="E9EBF0"/>
            </a:solidFill>
            <a:miter lim="800000"/>
            <a:headEnd/>
            <a:tailEnd/>
          </a:ln>
        </p:spPr>
        <p:txBody>
          <a:bodyPr/>
          <a:lstStyle/>
          <a:p>
            <a:endParaRPr lang="es-CL"/>
          </a:p>
        </p:txBody>
      </p:sp>
      <p:sp>
        <p:nvSpPr>
          <p:cNvPr id="33808" name="Rectangle 19"/>
          <p:cNvSpPr>
            <a:spLocks noChangeArrowheads="1"/>
          </p:cNvSpPr>
          <p:nvPr/>
        </p:nvSpPr>
        <p:spPr bwMode="auto">
          <a:xfrm>
            <a:off x="3927475" y="2681288"/>
            <a:ext cx="5302250" cy="3328988"/>
          </a:xfrm>
          <a:prstGeom prst="rect">
            <a:avLst/>
          </a:prstGeom>
          <a:solidFill>
            <a:srgbClr val="E7EAEF"/>
          </a:solidFill>
          <a:ln w="36513">
            <a:solidFill>
              <a:srgbClr val="E7EAEF"/>
            </a:solidFill>
            <a:miter lim="800000"/>
            <a:headEnd/>
            <a:tailEnd/>
          </a:ln>
        </p:spPr>
        <p:txBody>
          <a:bodyPr/>
          <a:lstStyle/>
          <a:p>
            <a:endParaRPr lang="es-CL"/>
          </a:p>
        </p:txBody>
      </p:sp>
      <p:sp>
        <p:nvSpPr>
          <p:cNvPr id="33809" name="Rectangle 20"/>
          <p:cNvSpPr>
            <a:spLocks noChangeArrowheads="1"/>
          </p:cNvSpPr>
          <p:nvPr/>
        </p:nvSpPr>
        <p:spPr bwMode="auto">
          <a:xfrm>
            <a:off x="3927475" y="2681288"/>
            <a:ext cx="5302250" cy="3328988"/>
          </a:xfrm>
          <a:prstGeom prst="rect">
            <a:avLst/>
          </a:prstGeom>
          <a:solidFill>
            <a:srgbClr val="E6E9EF"/>
          </a:solidFill>
          <a:ln w="17463">
            <a:solidFill>
              <a:srgbClr val="E6E9EF"/>
            </a:solidFill>
            <a:miter lim="800000"/>
            <a:headEnd/>
            <a:tailEnd/>
          </a:ln>
        </p:spPr>
        <p:txBody>
          <a:bodyPr/>
          <a:lstStyle/>
          <a:p>
            <a:endParaRPr lang="es-CL"/>
          </a:p>
        </p:txBody>
      </p:sp>
      <p:sp>
        <p:nvSpPr>
          <p:cNvPr id="33810" name="Rectangle 21"/>
          <p:cNvSpPr>
            <a:spLocks noChangeArrowheads="1"/>
          </p:cNvSpPr>
          <p:nvPr/>
        </p:nvSpPr>
        <p:spPr bwMode="auto">
          <a:xfrm>
            <a:off x="3811588" y="2549525"/>
            <a:ext cx="5373688" cy="3371850"/>
          </a:xfrm>
          <a:prstGeom prst="rect">
            <a:avLst/>
          </a:prstGeom>
          <a:solidFill>
            <a:srgbClr val="FFFFFF"/>
          </a:solidFill>
          <a:ln w="9525">
            <a:noFill/>
            <a:miter lim="800000"/>
            <a:headEnd/>
            <a:tailEnd/>
          </a:ln>
        </p:spPr>
        <p:txBody>
          <a:bodyPr/>
          <a:lstStyle/>
          <a:p>
            <a:endParaRPr lang="es-CL"/>
          </a:p>
        </p:txBody>
      </p:sp>
      <p:sp>
        <p:nvSpPr>
          <p:cNvPr id="33811" name="Line 22"/>
          <p:cNvSpPr>
            <a:spLocks noChangeShapeType="1"/>
          </p:cNvSpPr>
          <p:nvPr/>
        </p:nvSpPr>
        <p:spPr bwMode="auto">
          <a:xfrm>
            <a:off x="5772150" y="3044825"/>
            <a:ext cx="1588" cy="2876550"/>
          </a:xfrm>
          <a:prstGeom prst="line">
            <a:avLst/>
          </a:prstGeom>
          <a:noFill/>
          <a:ln w="53975">
            <a:solidFill>
              <a:srgbClr val="00A4BC"/>
            </a:solidFill>
            <a:round/>
            <a:headEnd/>
            <a:tailEnd/>
          </a:ln>
        </p:spPr>
        <p:txBody>
          <a:bodyPr/>
          <a:lstStyle/>
          <a:p>
            <a:endParaRPr lang="es-CL"/>
          </a:p>
        </p:txBody>
      </p:sp>
      <p:sp>
        <p:nvSpPr>
          <p:cNvPr id="33812" name="Line 23"/>
          <p:cNvSpPr>
            <a:spLocks noChangeShapeType="1"/>
          </p:cNvSpPr>
          <p:nvPr/>
        </p:nvSpPr>
        <p:spPr bwMode="auto">
          <a:xfrm>
            <a:off x="5772150" y="6300788"/>
            <a:ext cx="1588" cy="1588"/>
          </a:xfrm>
          <a:prstGeom prst="line">
            <a:avLst/>
          </a:prstGeom>
          <a:noFill/>
          <a:ln w="17463">
            <a:solidFill>
              <a:srgbClr val="60220F"/>
            </a:solidFill>
            <a:round/>
            <a:headEnd/>
            <a:tailEnd/>
          </a:ln>
        </p:spPr>
        <p:txBody>
          <a:bodyPr/>
          <a:lstStyle/>
          <a:p>
            <a:endParaRPr lang="es-CL"/>
          </a:p>
        </p:txBody>
      </p:sp>
      <p:sp>
        <p:nvSpPr>
          <p:cNvPr id="33813" name="Freeform 24"/>
          <p:cNvSpPr>
            <a:spLocks/>
          </p:cNvSpPr>
          <p:nvPr/>
        </p:nvSpPr>
        <p:spPr bwMode="auto">
          <a:xfrm>
            <a:off x="3811588" y="2549525"/>
            <a:ext cx="5373688" cy="3371850"/>
          </a:xfrm>
          <a:custGeom>
            <a:avLst/>
            <a:gdLst>
              <a:gd name="T0" fmla="*/ 0 w 4231"/>
              <a:gd name="T1" fmla="*/ 0 h 2655"/>
              <a:gd name="T2" fmla="*/ 0 w 4231"/>
              <a:gd name="T3" fmla="*/ 2655 h 2655"/>
              <a:gd name="T4" fmla="*/ 4231 w 4231"/>
              <a:gd name="T5" fmla="*/ 2655 h 2655"/>
              <a:gd name="T6" fmla="*/ 0 60000 65536"/>
              <a:gd name="T7" fmla="*/ 0 60000 65536"/>
              <a:gd name="T8" fmla="*/ 0 60000 65536"/>
              <a:gd name="T9" fmla="*/ 0 w 4231"/>
              <a:gd name="T10" fmla="*/ 0 h 2655"/>
              <a:gd name="T11" fmla="*/ 4231 w 4231"/>
              <a:gd name="T12" fmla="*/ 2655 h 2655"/>
            </a:gdLst>
            <a:ahLst/>
            <a:cxnLst>
              <a:cxn ang="T6">
                <a:pos x="T0" y="T1"/>
              </a:cxn>
              <a:cxn ang="T7">
                <a:pos x="T2" y="T3"/>
              </a:cxn>
              <a:cxn ang="T8">
                <a:pos x="T4" y="T5"/>
              </a:cxn>
            </a:cxnLst>
            <a:rect l="T9" t="T10" r="T11" b="T12"/>
            <a:pathLst>
              <a:path w="4231" h="2655">
                <a:moveTo>
                  <a:pt x="0" y="0"/>
                </a:moveTo>
                <a:lnTo>
                  <a:pt x="0" y="2655"/>
                </a:lnTo>
                <a:lnTo>
                  <a:pt x="4231" y="2655"/>
                </a:lnTo>
              </a:path>
            </a:pathLst>
          </a:custGeom>
          <a:noFill/>
          <a:ln w="17463">
            <a:solidFill>
              <a:srgbClr val="000000"/>
            </a:solidFill>
            <a:round/>
            <a:headEnd/>
            <a:tailEnd/>
          </a:ln>
        </p:spPr>
        <p:txBody>
          <a:bodyPr/>
          <a:lstStyle/>
          <a:p>
            <a:endParaRPr lang="es-CL"/>
          </a:p>
        </p:txBody>
      </p:sp>
      <p:sp>
        <p:nvSpPr>
          <p:cNvPr id="33815" name="Line 26"/>
          <p:cNvSpPr>
            <a:spLocks noChangeShapeType="1"/>
          </p:cNvSpPr>
          <p:nvPr/>
        </p:nvSpPr>
        <p:spPr bwMode="auto">
          <a:xfrm flipH="1">
            <a:off x="6280151" y="5427663"/>
            <a:ext cx="828675" cy="1588"/>
          </a:xfrm>
          <a:prstGeom prst="line">
            <a:avLst/>
          </a:prstGeom>
          <a:noFill/>
          <a:ln w="17526">
            <a:solidFill>
              <a:srgbClr val="000000"/>
            </a:solidFill>
            <a:round/>
            <a:headEnd/>
            <a:tailEnd type="stealth" w="med" len="med"/>
          </a:ln>
        </p:spPr>
        <p:txBody>
          <a:bodyPr/>
          <a:lstStyle/>
          <a:p>
            <a:endParaRPr lang="es-CL"/>
          </a:p>
        </p:txBody>
      </p:sp>
      <p:sp>
        <p:nvSpPr>
          <p:cNvPr id="33816" name="Rectangle 27"/>
          <p:cNvSpPr>
            <a:spLocks noChangeArrowheads="1"/>
          </p:cNvSpPr>
          <p:nvPr/>
        </p:nvSpPr>
        <p:spPr bwMode="auto">
          <a:xfrm>
            <a:off x="8372475" y="5954713"/>
            <a:ext cx="910314"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Quantity of</a:t>
            </a:r>
            <a:endParaRPr lang="en-US" sz="2400">
              <a:latin typeface="Times New Roman" pitchFamily="18" charset="0"/>
            </a:endParaRPr>
          </a:p>
        </p:txBody>
      </p:sp>
      <p:sp>
        <p:nvSpPr>
          <p:cNvPr id="33817" name="Rectangle 28"/>
          <p:cNvSpPr>
            <a:spLocks noChangeArrowheads="1"/>
          </p:cNvSpPr>
          <p:nvPr/>
        </p:nvSpPr>
        <p:spPr bwMode="auto">
          <a:xfrm>
            <a:off x="8680451" y="6148388"/>
            <a:ext cx="572273"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Output</a:t>
            </a:r>
            <a:endParaRPr lang="en-US" sz="2400">
              <a:latin typeface="Times New Roman" pitchFamily="18" charset="0"/>
            </a:endParaRPr>
          </a:p>
        </p:txBody>
      </p:sp>
      <p:sp>
        <p:nvSpPr>
          <p:cNvPr id="33818" name="Rectangle 29"/>
          <p:cNvSpPr>
            <a:spLocks noChangeArrowheads="1"/>
          </p:cNvSpPr>
          <p:nvPr/>
        </p:nvSpPr>
        <p:spPr bwMode="auto">
          <a:xfrm>
            <a:off x="3235326" y="2536825"/>
            <a:ext cx="394339"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Price</a:t>
            </a:r>
            <a:endParaRPr lang="en-US" sz="2400">
              <a:latin typeface="Times New Roman" pitchFamily="18" charset="0"/>
            </a:endParaRPr>
          </a:p>
        </p:txBody>
      </p:sp>
      <p:sp>
        <p:nvSpPr>
          <p:cNvPr id="33819" name="Rectangle 30"/>
          <p:cNvSpPr>
            <a:spLocks noChangeArrowheads="1"/>
          </p:cNvSpPr>
          <p:nvPr/>
        </p:nvSpPr>
        <p:spPr bwMode="auto">
          <a:xfrm>
            <a:off x="3216276" y="2728913"/>
            <a:ext cx="409215"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Level</a:t>
            </a:r>
            <a:endParaRPr lang="en-US" sz="2400">
              <a:latin typeface="Times New Roman" pitchFamily="18" charset="0"/>
            </a:endParaRPr>
          </a:p>
        </p:txBody>
      </p:sp>
      <p:sp>
        <p:nvSpPr>
          <p:cNvPr id="33820" name="Rectangle 31"/>
          <p:cNvSpPr>
            <a:spLocks noChangeArrowheads="1"/>
          </p:cNvSpPr>
          <p:nvPr/>
        </p:nvSpPr>
        <p:spPr bwMode="auto">
          <a:xfrm>
            <a:off x="3667125" y="5959475"/>
            <a:ext cx="97784"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2400">
              <a:latin typeface="Times New Roman" pitchFamily="18" charset="0"/>
            </a:endParaRPr>
          </a:p>
        </p:txBody>
      </p:sp>
      <p:sp>
        <p:nvSpPr>
          <p:cNvPr id="33821" name="Line 34"/>
          <p:cNvSpPr>
            <a:spLocks noChangeShapeType="1"/>
          </p:cNvSpPr>
          <p:nvPr/>
        </p:nvSpPr>
        <p:spPr bwMode="auto">
          <a:xfrm flipV="1">
            <a:off x="4406901" y="3422651"/>
            <a:ext cx="2701925" cy="1933575"/>
          </a:xfrm>
          <a:prstGeom prst="line">
            <a:avLst/>
          </a:prstGeom>
          <a:noFill/>
          <a:ln w="53975">
            <a:solidFill>
              <a:srgbClr val="003F95"/>
            </a:solidFill>
            <a:round/>
            <a:headEnd/>
            <a:tailEnd/>
          </a:ln>
        </p:spPr>
        <p:txBody>
          <a:bodyPr/>
          <a:lstStyle/>
          <a:p>
            <a:endParaRPr lang="es-CL"/>
          </a:p>
        </p:txBody>
      </p:sp>
      <p:sp>
        <p:nvSpPr>
          <p:cNvPr id="33822" name="Rectangle 35"/>
          <p:cNvSpPr>
            <a:spLocks noChangeArrowheads="1"/>
          </p:cNvSpPr>
          <p:nvPr/>
        </p:nvSpPr>
        <p:spPr bwMode="auto">
          <a:xfrm>
            <a:off x="6399214" y="2924175"/>
            <a:ext cx="1561133"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Short-run aggregate</a:t>
            </a:r>
            <a:endParaRPr lang="en-US" sz="2400">
              <a:latin typeface="Times New Roman" pitchFamily="18" charset="0"/>
            </a:endParaRPr>
          </a:p>
        </p:txBody>
      </p:sp>
      <p:sp>
        <p:nvSpPr>
          <p:cNvPr id="33823" name="Rectangle 36"/>
          <p:cNvSpPr>
            <a:spLocks noChangeArrowheads="1"/>
          </p:cNvSpPr>
          <p:nvPr/>
        </p:nvSpPr>
        <p:spPr bwMode="auto">
          <a:xfrm>
            <a:off x="6692901" y="3117850"/>
            <a:ext cx="587405"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supply, </a:t>
            </a:r>
            <a:endParaRPr lang="en-US" sz="2400">
              <a:latin typeface="Times New Roman" pitchFamily="18" charset="0"/>
            </a:endParaRPr>
          </a:p>
        </p:txBody>
      </p:sp>
      <p:sp>
        <p:nvSpPr>
          <p:cNvPr id="33824" name="Rectangle 37"/>
          <p:cNvSpPr>
            <a:spLocks noChangeArrowheads="1"/>
          </p:cNvSpPr>
          <p:nvPr/>
        </p:nvSpPr>
        <p:spPr bwMode="auto">
          <a:xfrm>
            <a:off x="7354888" y="3200400"/>
            <a:ext cx="197170"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AS</a:t>
            </a:r>
            <a:endParaRPr lang="en-US" sz="2400">
              <a:latin typeface="Times New Roman" pitchFamily="18" charset="0"/>
            </a:endParaRPr>
          </a:p>
        </p:txBody>
      </p:sp>
      <p:sp>
        <p:nvSpPr>
          <p:cNvPr id="33825" name="Freeform 38"/>
          <p:cNvSpPr>
            <a:spLocks/>
          </p:cNvSpPr>
          <p:nvPr/>
        </p:nvSpPr>
        <p:spPr bwMode="auto">
          <a:xfrm>
            <a:off x="7651751" y="3302001"/>
            <a:ext cx="28575" cy="66675"/>
          </a:xfrm>
          <a:custGeom>
            <a:avLst/>
            <a:gdLst>
              <a:gd name="T0" fmla="*/ 22 w 22"/>
              <a:gd name="T1" fmla="*/ 0 h 53"/>
              <a:gd name="T2" fmla="*/ 19 w 22"/>
              <a:gd name="T3" fmla="*/ 0 h 53"/>
              <a:gd name="T4" fmla="*/ 11 w 22"/>
              <a:gd name="T5" fmla="*/ 3 h 53"/>
              <a:gd name="T6" fmla="*/ 0 w 22"/>
              <a:gd name="T7" fmla="*/ 11 h 53"/>
              <a:gd name="T8" fmla="*/ 0 w 22"/>
              <a:gd name="T9" fmla="*/ 19 h 53"/>
              <a:gd name="T10" fmla="*/ 7 w 22"/>
              <a:gd name="T11" fmla="*/ 15 h 53"/>
              <a:gd name="T12" fmla="*/ 15 w 22"/>
              <a:gd name="T13" fmla="*/ 11 h 53"/>
              <a:gd name="T14" fmla="*/ 15 w 22"/>
              <a:gd name="T15" fmla="*/ 53 h 53"/>
              <a:gd name="T16" fmla="*/ 22 w 22"/>
              <a:gd name="T17" fmla="*/ 53 h 53"/>
              <a:gd name="T18" fmla="*/ 22 w 22"/>
              <a:gd name="T19" fmla="*/ 3 h 53"/>
              <a:gd name="T20" fmla="*/ 22 w 22"/>
              <a:gd name="T21" fmla="*/ 0 h 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
              <a:gd name="T34" fmla="*/ 0 h 53"/>
              <a:gd name="T35" fmla="*/ 22 w 22"/>
              <a:gd name="T36" fmla="*/ 53 h 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 h="53">
                <a:moveTo>
                  <a:pt x="22" y="0"/>
                </a:moveTo>
                <a:lnTo>
                  <a:pt x="19" y="0"/>
                </a:lnTo>
                <a:lnTo>
                  <a:pt x="11" y="3"/>
                </a:lnTo>
                <a:lnTo>
                  <a:pt x="0" y="11"/>
                </a:lnTo>
                <a:lnTo>
                  <a:pt x="0" y="19"/>
                </a:lnTo>
                <a:lnTo>
                  <a:pt x="7" y="15"/>
                </a:lnTo>
                <a:lnTo>
                  <a:pt x="15" y="11"/>
                </a:lnTo>
                <a:lnTo>
                  <a:pt x="15" y="53"/>
                </a:lnTo>
                <a:lnTo>
                  <a:pt x="22" y="53"/>
                </a:lnTo>
                <a:lnTo>
                  <a:pt x="22" y="3"/>
                </a:lnTo>
                <a:lnTo>
                  <a:pt x="22" y="0"/>
                </a:lnTo>
                <a:close/>
              </a:path>
            </a:pathLst>
          </a:custGeom>
          <a:solidFill>
            <a:srgbClr val="000000"/>
          </a:solidFill>
          <a:ln w="9525">
            <a:noFill/>
            <a:round/>
            <a:headEnd/>
            <a:tailEnd/>
          </a:ln>
        </p:spPr>
        <p:txBody>
          <a:bodyPr/>
          <a:lstStyle/>
          <a:p>
            <a:endParaRPr lang="es-CL"/>
          </a:p>
        </p:txBody>
      </p:sp>
      <p:sp>
        <p:nvSpPr>
          <p:cNvPr id="33826" name="Rectangle 39"/>
          <p:cNvSpPr>
            <a:spLocks noChangeArrowheads="1"/>
          </p:cNvSpPr>
          <p:nvPr/>
        </p:nvSpPr>
        <p:spPr bwMode="auto">
          <a:xfrm>
            <a:off x="4843464" y="2708275"/>
            <a:ext cx="700513"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Long-run</a:t>
            </a:r>
            <a:endParaRPr lang="en-US" sz="2400">
              <a:latin typeface="Times New Roman" pitchFamily="18" charset="0"/>
            </a:endParaRPr>
          </a:p>
        </p:txBody>
      </p:sp>
      <p:sp>
        <p:nvSpPr>
          <p:cNvPr id="33827" name="Rectangle 40"/>
          <p:cNvSpPr>
            <a:spLocks noChangeArrowheads="1"/>
          </p:cNvSpPr>
          <p:nvPr/>
        </p:nvSpPr>
        <p:spPr bwMode="auto">
          <a:xfrm>
            <a:off x="4803775" y="2900363"/>
            <a:ext cx="767646"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aggregate</a:t>
            </a:r>
            <a:endParaRPr lang="en-US" sz="2400">
              <a:latin typeface="Times New Roman" pitchFamily="18" charset="0"/>
            </a:endParaRPr>
          </a:p>
        </p:txBody>
      </p:sp>
      <p:sp>
        <p:nvSpPr>
          <p:cNvPr id="33828" name="Rectangle 41"/>
          <p:cNvSpPr>
            <a:spLocks noChangeArrowheads="1"/>
          </p:cNvSpPr>
          <p:nvPr/>
        </p:nvSpPr>
        <p:spPr bwMode="auto">
          <a:xfrm>
            <a:off x="4930776" y="3094038"/>
            <a:ext cx="509755"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supply</a:t>
            </a:r>
            <a:endParaRPr lang="en-US" sz="2400">
              <a:latin typeface="Times New Roman" pitchFamily="18" charset="0"/>
            </a:endParaRPr>
          </a:p>
        </p:txBody>
      </p:sp>
      <p:sp>
        <p:nvSpPr>
          <p:cNvPr id="33829" name="Line 43"/>
          <p:cNvSpPr>
            <a:spLocks noChangeShapeType="1"/>
          </p:cNvSpPr>
          <p:nvPr/>
        </p:nvSpPr>
        <p:spPr bwMode="auto">
          <a:xfrm flipH="1" flipV="1">
            <a:off x="4638676" y="3567114"/>
            <a:ext cx="2773363" cy="2005013"/>
          </a:xfrm>
          <a:prstGeom prst="line">
            <a:avLst/>
          </a:prstGeom>
          <a:noFill/>
          <a:ln w="53975">
            <a:solidFill>
              <a:srgbClr val="FFC000"/>
            </a:solidFill>
            <a:round/>
            <a:headEnd/>
            <a:tailEnd/>
          </a:ln>
        </p:spPr>
        <p:txBody>
          <a:bodyPr/>
          <a:lstStyle/>
          <a:p>
            <a:endParaRPr lang="es-CL"/>
          </a:p>
        </p:txBody>
      </p:sp>
      <p:sp>
        <p:nvSpPr>
          <p:cNvPr id="33830" name="Rectangle 45"/>
          <p:cNvSpPr>
            <a:spLocks noChangeArrowheads="1"/>
          </p:cNvSpPr>
          <p:nvPr/>
        </p:nvSpPr>
        <p:spPr bwMode="auto">
          <a:xfrm>
            <a:off x="7556500" y="5314950"/>
            <a:ext cx="786882"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Aggregate</a:t>
            </a:r>
            <a:endParaRPr lang="en-US" sz="2400">
              <a:latin typeface="Times New Roman" pitchFamily="18" charset="0"/>
            </a:endParaRPr>
          </a:p>
        </p:txBody>
      </p:sp>
      <p:sp>
        <p:nvSpPr>
          <p:cNvPr id="33831" name="Rectangle 46"/>
          <p:cNvSpPr>
            <a:spLocks noChangeArrowheads="1"/>
          </p:cNvSpPr>
          <p:nvPr/>
        </p:nvSpPr>
        <p:spPr bwMode="auto">
          <a:xfrm>
            <a:off x="7456489" y="5507038"/>
            <a:ext cx="735779"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demand, </a:t>
            </a:r>
            <a:endParaRPr lang="en-US" sz="2400">
              <a:latin typeface="Times New Roman" pitchFamily="18" charset="0"/>
            </a:endParaRPr>
          </a:p>
        </p:txBody>
      </p:sp>
      <p:sp>
        <p:nvSpPr>
          <p:cNvPr id="33832" name="Rectangle 47"/>
          <p:cNvSpPr>
            <a:spLocks noChangeArrowheads="1"/>
          </p:cNvSpPr>
          <p:nvPr/>
        </p:nvSpPr>
        <p:spPr bwMode="auto">
          <a:xfrm>
            <a:off x="8278813" y="5508625"/>
            <a:ext cx="229230"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AD</a:t>
            </a:r>
            <a:endParaRPr lang="en-US" sz="2400">
              <a:latin typeface="Times New Roman" pitchFamily="18" charset="0"/>
            </a:endParaRPr>
          </a:p>
        </p:txBody>
      </p:sp>
      <p:sp>
        <p:nvSpPr>
          <p:cNvPr id="33833" name="Freeform 48"/>
          <p:cNvSpPr>
            <a:spLocks/>
          </p:cNvSpPr>
          <p:nvPr/>
        </p:nvSpPr>
        <p:spPr bwMode="auto">
          <a:xfrm>
            <a:off x="8591551" y="5621339"/>
            <a:ext cx="30163" cy="68263"/>
          </a:xfrm>
          <a:custGeom>
            <a:avLst/>
            <a:gdLst>
              <a:gd name="T0" fmla="*/ 23 w 23"/>
              <a:gd name="T1" fmla="*/ 0 h 53"/>
              <a:gd name="T2" fmla="*/ 19 w 23"/>
              <a:gd name="T3" fmla="*/ 0 h 53"/>
              <a:gd name="T4" fmla="*/ 12 w 23"/>
              <a:gd name="T5" fmla="*/ 3 h 53"/>
              <a:gd name="T6" fmla="*/ 0 w 23"/>
              <a:gd name="T7" fmla="*/ 11 h 53"/>
              <a:gd name="T8" fmla="*/ 0 w 23"/>
              <a:gd name="T9" fmla="*/ 18 h 53"/>
              <a:gd name="T10" fmla="*/ 8 w 23"/>
              <a:gd name="T11" fmla="*/ 15 h 53"/>
              <a:gd name="T12" fmla="*/ 15 w 23"/>
              <a:gd name="T13" fmla="*/ 11 h 53"/>
              <a:gd name="T14" fmla="*/ 15 w 23"/>
              <a:gd name="T15" fmla="*/ 53 h 53"/>
              <a:gd name="T16" fmla="*/ 23 w 23"/>
              <a:gd name="T17" fmla="*/ 53 h 53"/>
              <a:gd name="T18" fmla="*/ 23 w 23"/>
              <a:gd name="T19" fmla="*/ 3 h 53"/>
              <a:gd name="T20" fmla="*/ 23 w 23"/>
              <a:gd name="T21" fmla="*/ 0 h 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53"/>
              <a:gd name="T35" fmla="*/ 23 w 23"/>
              <a:gd name="T36" fmla="*/ 53 h 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53">
                <a:moveTo>
                  <a:pt x="23" y="0"/>
                </a:moveTo>
                <a:lnTo>
                  <a:pt x="19" y="0"/>
                </a:lnTo>
                <a:lnTo>
                  <a:pt x="12" y="3"/>
                </a:lnTo>
                <a:lnTo>
                  <a:pt x="0" y="11"/>
                </a:lnTo>
                <a:lnTo>
                  <a:pt x="0" y="18"/>
                </a:lnTo>
                <a:lnTo>
                  <a:pt x="8" y="15"/>
                </a:lnTo>
                <a:lnTo>
                  <a:pt x="15" y="11"/>
                </a:lnTo>
                <a:lnTo>
                  <a:pt x="15" y="53"/>
                </a:lnTo>
                <a:lnTo>
                  <a:pt x="23" y="53"/>
                </a:lnTo>
                <a:lnTo>
                  <a:pt x="23" y="3"/>
                </a:lnTo>
                <a:lnTo>
                  <a:pt x="23" y="0"/>
                </a:lnTo>
                <a:close/>
              </a:path>
            </a:pathLst>
          </a:custGeom>
          <a:solidFill>
            <a:srgbClr val="000000"/>
          </a:solidFill>
          <a:ln w="9525">
            <a:noFill/>
            <a:round/>
            <a:headEnd/>
            <a:tailEnd/>
          </a:ln>
        </p:spPr>
        <p:txBody>
          <a:bodyPr/>
          <a:lstStyle/>
          <a:p>
            <a:endParaRPr lang="es-CL"/>
          </a:p>
        </p:txBody>
      </p:sp>
      <p:sp>
        <p:nvSpPr>
          <p:cNvPr id="33834" name="Freeform 51"/>
          <p:cNvSpPr>
            <a:spLocks/>
          </p:cNvSpPr>
          <p:nvPr/>
        </p:nvSpPr>
        <p:spPr bwMode="auto">
          <a:xfrm>
            <a:off x="3810000" y="4381500"/>
            <a:ext cx="1962150" cy="1588"/>
          </a:xfrm>
          <a:custGeom>
            <a:avLst/>
            <a:gdLst>
              <a:gd name="T0" fmla="*/ 0 w 1544"/>
              <a:gd name="T1" fmla="*/ 0 h 1"/>
              <a:gd name="T2" fmla="*/ 1544 w 1544"/>
              <a:gd name="T3" fmla="*/ 0 h 1"/>
              <a:gd name="T4" fmla="*/ 0 60000 65536"/>
              <a:gd name="T5" fmla="*/ 0 60000 65536"/>
              <a:gd name="T6" fmla="*/ 0 w 1544"/>
              <a:gd name="T7" fmla="*/ 0 h 1"/>
              <a:gd name="T8" fmla="*/ 1544 w 1544"/>
              <a:gd name="T9" fmla="*/ 1 h 1"/>
            </a:gdLst>
            <a:ahLst/>
            <a:cxnLst>
              <a:cxn ang="T4">
                <a:pos x="T0" y="T1"/>
              </a:cxn>
              <a:cxn ang="T5">
                <a:pos x="T2" y="T3"/>
              </a:cxn>
            </a:cxnLst>
            <a:rect l="T6" t="T7" r="T8" b="T9"/>
            <a:pathLst>
              <a:path w="1544" h="1">
                <a:moveTo>
                  <a:pt x="0" y="0"/>
                </a:moveTo>
                <a:lnTo>
                  <a:pt x="1544" y="0"/>
                </a:lnTo>
              </a:path>
            </a:pathLst>
          </a:custGeom>
          <a:noFill/>
          <a:ln w="17463">
            <a:solidFill>
              <a:schemeClr val="tx1"/>
            </a:solidFill>
            <a:prstDash val="sysDot"/>
            <a:round/>
            <a:headEnd/>
            <a:tailEnd/>
          </a:ln>
        </p:spPr>
        <p:txBody>
          <a:bodyPr/>
          <a:lstStyle/>
          <a:p>
            <a:endParaRPr lang="es-CL"/>
          </a:p>
        </p:txBody>
      </p:sp>
      <p:sp>
        <p:nvSpPr>
          <p:cNvPr id="33835" name="Oval 52"/>
          <p:cNvSpPr>
            <a:spLocks noChangeArrowheads="1"/>
          </p:cNvSpPr>
          <p:nvPr/>
        </p:nvSpPr>
        <p:spPr bwMode="auto">
          <a:xfrm>
            <a:off x="5724525" y="4338638"/>
            <a:ext cx="103188" cy="101600"/>
          </a:xfrm>
          <a:prstGeom prst="ellipse">
            <a:avLst/>
          </a:prstGeom>
          <a:solidFill>
            <a:srgbClr val="000000"/>
          </a:solidFill>
          <a:ln w="9525">
            <a:noFill/>
            <a:round/>
            <a:headEnd/>
            <a:tailEnd/>
          </a:ln>
        </p:spPr>
        <p:txBody>
          <a:bodyPr/>
          <a:lstStyle/>
          <a:p>
            <a:endParaRPr lang="es-CL"/>
          </a:p>
        </p:txBody>
      </p:sp>
      <p:sp>
        <p:nvSpPr>
          <p:cNvPr id="33836" name="Rectangle 53"/>
          <p:cNvSpPr>
            <a:spLocks noChangeArrowheads="1"/>
          </p:cNvSpPr>
          <p:nvPr/>
        </p:nvSpPr>
        <p:spPr bwMode="auto">
          <a:xfrm>
            <a:off x="5926138" y="4284663"/>
            <a:ext cx="110608"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a:t>
            </a:r>
            <a:endParaRPr lang="en-US" sz="2400">
              <a:latin typeface="Times New Roman" pitchFamily="18" charset="0"/>
            </a:endParaRPr>
          </a:p>
        </p:txBody>
      </p:sp>
      <p:sp>
        <p:nvSpPr>
          <p:cNvPr id="33837" name="Rectangle 55"/>
          <p:cNvSpPr>
            <a:spLocks noChangeArrowheads="1"/>
          </p:cNvSpPr>
          <p:nvPr/>
        </p:nvSpPr>
        <p:spPr bwMode="auto">
          <a:xfrm>
            <a:off x="3506788" y="4298950"/>
            <a:ext cx="99386"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P</a:t>
            </a:r>
            <a:endParaRPr lang="en-US" sz="2400">
              <a:latin typeface="Times New Roman" pitchFamily="18" charset="0"/>
            </a:endParaRPr>
          </a:p>
        </p:txBody>
      </p:sp>
      <p:sp>
        <p:nvSpPr>
          <p:cNvPr id="33838" name="Freeform 56"/>
          <p:cNvSpPr>
            <a:spLocks/>
          </p:cNvSpPr>
          <p:nvPr/>
        </p:nvSpPr>
        <p:spPr bwMode="auto">
          <a:xfrm>
            <a:off x="3648076" y="4395789"/>
            <a:ext cx="28575" cy="73025"/>
          </a:xfrm>
          <a:custGeom>
            <a:avLst/>
            <a:gdLst>
              <a:gd name="T0" fmla="*/ 23 w 23"/>
              <a:gd name="T1" fmla="*/ 0 h 57"/>
              <a:gd name="T2" fmla="*/ 19 w 23"/>
              <a:gd name="T3" fmla="*/ 0 h 57"/>
              <a:gd name="T4" fmla="*/ 11 w 23"/>
              <a:gd name="T5" fmla="*/ 8 h 57"/>
              <a:gd name="T6" fmla="*/ 0 w 23"/>
              <a:gd name="T7" fmla="*/ 15 h 57"/>
              <a:gd name="T8" fmla="*/ 0 w 23"/>
              <a:gd name="T9" fmla="*/ 23 h 57"/>
              <a:gd name="T10" fmla="*/ 7 w 23"/>
              <a:gd name="T11" fmla="*/ 19 h 57"/>
              <a:gd name="T12" fmla="*/ 15 w 23"/>
              <a:gd name="T13" fmla="*/ 11 h 57"/>
              <a:gd name="T14" fmla="*/ 15 w 23"/>
              <a:gd name="T15" fmla="*/ 57 h 57"/>
              <a:gd name="T16" fmla="*/ 23 w 23"/>
              <a:gd name="T17" fmla="*/ 57 h 57"/>
              <a:gd name="T18" fmla="*/ 23 w 23"/>
              <a:gd name="T19" fmla="*/ 4 h 57"/>
              <a:gd name="T20" fmla="*/ 23 w 23"/>
              <a:gd name="T21" fmla="*/ 0 h 5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57"/>
              <a:gd name="T35" fmla="*/ 23 w 23"/>
              <a:gd name="T36" fmla="*/ 57 h 5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57">
                <a:moveTo>
                  <a:pt x="23" y="0"/>
                </a:moveTo>
                <a:lnTo>
                  <a:pt x="19" y="0"/>
                </a:lnTo>
                <a:lnTo>
                  <a:pt x="11" y="8"/>
                </a:lnTo>
                <a:lnTo>
                  <a:pt x="0" y="15"/>
                </a:lnTo>
                <a:lnTo>
                  <a:pt x="0" y="23"/>
                </a:lnTo>
                <a:lnTo>
                  <a:pt x="7" y="19"/>
                </a:lnTo>
                <a:lnTo>
                  <a:pt x="15" y="11"/>
                </a:lnTo>
                <a:lnTo>
                  <a:pt x="15" y="57"/>
                </a:lnTo>
                <a:lnTo>
                  <a:pt x="23" y="57"/>
                </a:lnTo>
                <a:lnTo>
                  <a:pt x="23" y="4"/>
                </a:lnTo>
                <a:lnTo>
                  <a:pt x="23" y="0"/>
                </a:lnTo>
                <a:close/>
              </a:path>
            </a:pathLst>
          </a:custGeom>
          <a:solidFill>
            <a:srgbClr val="000000"/>
          </a:solidFill>
          <a:ln w="9525">
            <a:noFill/>
            <a:round/>
            <a:headEnd/>
            <a:tailEnd/>
          </a:ln>
        </p:spPr>
        <p:txBody>
          <a:bodyPr/>
          <a:lstStyle/>
          <a:p>
            <a:endParaRPr lang="es-CL"/>
          </a:p>
        </p:txBody>
      </p:sp>
      <p:grpSp>
        <p:nvGrpSpPr>
          <p:cNvPr id="2" name="Group 57"/>
          <p:cNvGrpSpPr>
            <a:grpSpLocks/>
          </p:cNvGrpSpPr>
          <p:nvPr/>
        </p:nvGrpSpPr>
        <p:grpSpPr bwMode="auto">
          <a:xfrm>
            <a:off x="5719763" y="5965825"/>
            <a:ext cx="133350" cy="231140"/>
            <a:chOff x="2420" y="3651"/>
            <a:chExt cx="106" cy="182"/>
          </a:xfrm>
        </p:grpSpPr>
        <p:sp>
          <p:nvSpPr>
            <p:cNvPr id="33876" name="Rectangle 58"/>
            <p:cNvSpPr>
              <a:spLocks noChangeArrowheads="1"/>
            </p:cNvSpPr>
            <p:nvPr/>
          </p:nvSpPr>
          <p:spPr bwMode="auto">
            <a:xfrm>
              <a:off x="2420" y="3651"/>
              <a:ext cx="74" cy="18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Y</a:t>
              </a:r>
              <a:endParaRPr lang="en-US" sz="2400">
                <a:latin typeface="Times New Roman" pitchFamily="18" charset="0"/>
              </a:endParaRPr>
            </a:p>
          </p:txBody>
        </p:sp>
        <p:sp>
          <p:nvSpPr>
            <p:cNvPr id="33877" name="Freeform 59"/>
            <p:cNvSpPr>
              <a:spLocks/>
            </p:cNvSpPr>
            <p:nvPr/>
          </p:nvSpPr>
          <p:spPr bwMode="auto">
            <a:xfrm>
              <a:off x="2503" y="3731"/>
              <a:ext cx="23" cy="53"/>
            </a:xfrm>
            <a:custGeom>
              <a:avLst/>
              <a:gdLst>
                <a:gd name="T0" fmla="*/ 23 w 23"/>
                <a:gd name="T1" fmla="*/ 0 h 53"/>
                <a:gd name="T2" fmla="*/ 16 w 23"/>
                <a:gd name="T3" fmla="*/ 0 h 53"/>
                <a:gd name="T4" fmla="*/ 12 w 23"/>
                <a:gd name="T5" fmla="*/ 4 h 53"/>
                <a:gd name="T6" fmla="*/ 0 w 23"/>
                <a:gd name="T7" fmla="*/ 11 h 53"/>
                <a:gd name="T8" fmla="*/ 0 w 23"/>
                <a:gd name="T9" fmla="*/ 19 h 53"/>
                <a:gd name="T10" fmla="*/ 8 w 23"/>
                <a:gd name="T11" fmla="*/ 15 h 53"/>
                <a:gd name="T12" fmla="*/ 16 w 23"/>
                <a:gd name="T13" fmla="*/ 11 h 53"/>
                <a:gd name="T14" fmla="*/ 16 w 23"/>
                <a:gd name="T15" fmla="*/ 53 h 53"/>
                <a:gd name="T16" fmla="*/ 23 w 23"/>
                <a:gd name="T17" fmla="*/ 53 h 53"/>
                <a:gd name="T18" fmla="*/ 23 w 23"/>
                <a:gd name="T19" fmla="*/ 4 h 53"/>
                <a:gd name="T20" fmla="*/ 23 w 23"/>
                <a:gd name="T21" fmla="*/ 0 h 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53"/>
                <a:gd name="T35" fmla="*/ 23 w 23"/>
                <a:gd name="T36" fmla="*/ 53 h 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53">
                  <a:moveTo>
                    <a:pt x="23" y="0"/>
                  </a:moveTo>
                  <a:lnTo>
                    <a:pt x="16" y="0"/>
                  </a:lnTo>
                  <a:lnTo>
                    <a:pt x="12" y="4"/>
                  </a:lnTo>
                  <a:lnTo>
                    <a:pt x="0" y="11"/>
                  </a:lnTo>
                  <a:lnTo>
                    <a:pt x="0" y="19"/>
                  </a:lnTo>
                  <a:lnTo>
                    <a:pt x="8" y="15"/>
                  </a:lnTo>
                  <a:lnTo>
                    <a:pt x="16" y="11"/>
                  </a:lnTo>
                  <a:lnTo>
                    <a:pt x="16" y="53"/>
                  </a:lnTo>
                  <a:lnTo>
                    <a:pt x="23" y="53"/>
                  </a:lnTo>
                  <a:lnTo>
                    <a:pt x="23" y="4"/>
                  </a:lnTo>
                  <a:lnTo>
                    <a:pt x="23" y="0"/>
                  </a:lnTo>
                  <a:close/>
                </a:path>
              </a:pathLst>
            </a:custGeom>
            <a:solidFill>
              <a:srgbClr val="000000"/>
            </a:solidFill>
            <a:ln w="9525">
              <a:noFill/>
              <a:round/>
              <a:headEnd/>
              <a:tailEnd/>
            </a:ln>
          </p:spPr>
          <p:txBody>
            <a:bodyPr/>
            <a:lstStyle/>
            <a:p>
              <a:endParaRPr lang="es-CL"/>
            </a:p>
          </p:txBody>
        </p:sp>
      </p:grpSp>
      <p:sp>
        <p:nvSpPr>
          <p:cNvPr id="33840" name="Line 61"/>
          <p:cNvSpPr>
            <a:spLocks noChangeShapeType="1"/>
          </p:cNvSpPr>
          <p:nvPr/>
        </p:nvSpPr>
        <p:spPr bwMode="auto">
          <a:xfrm flipH="1" flipV="1">
            <a:off x="3884613" y="3849689"/>
            <a:ext cx="2774950" cy="2005013"/>
          </a:xfrm>
          <a:prstGeom prst="line">
            <a:avLst/>
          </a:prstGeom>
          <a:noFill/>
          <a:ln w="53975">
            <a:solidFill>
              <a:srgbClr val="FF0000"/>
            </a:solidFill>
            <a:round/>
            <a:headEnd/>
            <a:tailEnd/>
          </a:ln>
        </p:spPr>
        <p:txBody>
          <a:bodyPr/>
          <a:lstStyle/>
          <a:p>
            <a:endParaRPr lang="es-CL"/>
          </a:p>
        </p:txBody>
      </p:sp>
      <p:sp>
        <p:nvSpPr>
          <p:cNvPr id="33841" name="Rectangle 62"/>
          <p:cNvSpPr>
            <a:spLocks noChangeArrowheads="1"/>
          </p:cNvSpPr>
          <p:nvPr/>
        </p:nvSpPr>
        <p:spPr bwMode="auto">
          <a:xfrm>
            <a:off x="6731001" y="5661025"/>
            <a:ext cx="294953"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AD</a:t>
            </a:r>
            <a:r>
              <a:rPr lang="en-US" sz="1500" baseline="-25000">
                <a:solidFill>
                  <a:srgbClr val="000000"/>
                </a:solidFill>
              </a:rPr>
              <a:t>2</a:t>
            </a:r>
            <a:endParaRPr lang="en-US" sz="2400">
              <a:latin typeface="Times New Roman" pitchFamily="18" charset="0"/>
            </a:endParaRPr>
          </a:p>
        </p:txBody>
      </p:sp>
      <p:grpSp>
        <p:nvGrpSpPr>
          <p:cNvPr id="3" name="Group 66"/>
          <p:cNvGrpSpPr>
            <a:grpSpLocks/>
          </p:cNvGrpSpPr>
          <p:nvPr/>
        </p:nvGrpSpPr>
        <p:grpSpPr bwMode="auto">
          <a:xfrm>
            <a:off x="6688139" y="4803776"/>
            <a:ext cx="2251075" cy="581025"/>
            <a:chOff x="3183" y="2736"/>
            <a:chExt cx="1772" cy="458"/>
          </a:xfrm>
        </p:grpSpPr>
        <p:sp>
          <p:nvSpPr>
            <p:cNvPr id="33871" name="Line 67"/>
            <p:cNvSpPr>
              <a:spLocks noChangeShapeType="1"/>
            </p:cNvSpPr>
            <p:nvPr/>
          </p:nvSpPr>
          <p:spPr bwMode="auto">
            <a:xfrm flipH="1">
              <a:off x="3183" y="2827"/>
              <a:ext cx="537" cy="367"/>
            </a:xfrm>
            <a:prstGeom prst="line">
              <a:avLst/>
            </a:prstGeom>
            <a:noFill/>
            <a:ln w="17463">
              <a:solidFill>
                <a:srgbClr val="000000"/>
              </a:solidFill>
              <a:round/>
              <a:headEnd/>
              <a:tailEnd/>
            </a:ln>
          </p:spPr>
          <p:txBody>
            <a:bodyPr/>
            <a:lstStyle/>
            <a:p>
              <a:endParaRPr lang="es-CL"/>
            </a:p>
          </p:txBody>
        </p:sp>
        <p:grpSp>
          <p:nvGrpSpPr>
            <p:cNvPr id="4" name="Group 68"/>
            <p:cNvGrpSpPr>
              <a:grpSpLocks/>
            </p:cNvGrpSpPr>
            <p:nvPr/>
          </p:nvGrpSpPr>
          <p:grpSpPr bwMode="auto">
            <a:xfrm>
              <a:off x="3686" y="2736"/>
              <a:ext cx="1269" cy="320"/>
              <a:chOff x="3686" y="2736"/>
              <a:chExt cx="1269" cy="320"/>
            </a:xfrm>
          </p:grpSpPr>
          <p:sp>
            <p:nvSpPr>
              <p:cNvPr id="33873" name="Rectangle 69"/>
              <p:cNvSpPr>
                <a:spLocks noChangeArrowheads="1"/>
              </p:cNvSpPr>
              <p:nvPr/>
            </p:nvSpPr>
            <p:spPr bwMode="auto">
              <a:xfrm>
                <a:off x="3686" y="2736"/>
                <a:ext cx="1269" cy="320"/>
              </a:xfrm>
              <a:prstGeom prst="rect">
                <a:avLst/>
              </a:prstGeom>
              <a:solidFill>
                <a:srgbClr val="E1E5E9"/>
              </a:solidFill>
              <a:ln w="9525">
                <a:noFill/>
                <a:miter lim="800000"/>
                <a:headEnd/>
                <a:tailEnd/>
              </a:ln>
            </p:spPr>
            <p:txBody>
              <a:bodyPr/>
              <a:lstStyle/>
              <a:p>
                <a:endParaRPr lang="es-CL"/>
              </a:p>
            </p:txBody>
          </p:sp>
          <p:sp>
            <p:nvSpPr>
              <p:cNvPr id="33874" name="Rectangle 70"/>
              <p:cNvSpPr>
                <a:spLocks noChangeArrowheads="1"/>
              </p:cNvSpPr>
              <p:nvPr/>
            </p:nvSpPr>
            <p:spPr bwMode="auto">
              <a:xfrm>
                <a:off x="3723" y="2749"/>
                <a:ext cx="779"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1. A decrease in</a:t>
                </a:r>
                <a:endParaRPr lang="en-US" sz="1200">
                  <a:latin typeface="Times New Roman" pitchFamily="18" charset="0"/>
                </a:endParaRPr>
              </a:p>
            </p:txBody>
          </p:sp>
          <p:sp>
            <p:nvSpPr>
              <p:cNvPr id="33875" name="Rectangle 71"/>
              <p:cNvSpPr>
                <a:spLocks noChangeArrowheads="1"/>
              </p:cNvSpPr>
              <p:nvPr/>
            </p:nvSpPr>
            <p:spPr bwMode="auto">
              <a:xfrm>
                <a:off x="3723" y="2900"/>
                <a:ext cx="1091"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aggregate demand . . .</a:t>
                </a:r>
                <a:endParaRPr lang="en-US" sz="1200">
                  <a:latin typeface="Times New Roman" pitchFamily="18" charset="0"/>
                </a:endParaRPr>
              </a:p>
            </p:txBody>
          </p:sp>
        </p:grpSp>
      </p:grpSp>
      <p:grpSp>
        <p:nvGrpSpPr>
          <p:cNvPr id="5" name="Group 72"/>
          <p:cNvGrpSpPr>
            <a:grpSpLocks/>
          </p:cNvGrpSpPr>
          <p:nvPr/>
        </p:nvGrpSpPr>
        <p:grpSpPr bwMode="auto">
          <a:xfrm>
            <a:off x="3622676" y="2216151"/>
            <a:ext cx="3311525" cy="2486025"/>
            <a:chOff x="770" y="699"/>
            <a:chExt cx="2607" cy="1957"/>
          </a:xfrm>
        </p:grpSpPr>
        <p:sp>
          <p:nvSpPr>
            <p:cNvPr id="33868" name="Line 73"/>
            <p:cNvSpPr>
              <a:spLocks noChangeShapeType="1"/>
            </p:cNvSpPr>
            <p:nvPr/>
          </p:nvSpPr>
          <p:spPr bwMode="auto">
            <a:xfrm>
              <a:off x="987" y="848"/>
              <a:ext cx="1018" cy="1808"/>
            </a:xfrm>
            <a:prstGeom prst="line">
              <a:avLst/>
            </a:prstGeom>
            <a:noFill/>
            <a:ln w="17463">
              <a:solidFill>
                <a:srgbClr val="000000"/>
              </a:solidFill>
              <a:round/>
              <a:headEnd/>
              <a:tailEnd/>
            </a:ln>
          </p:spPr>
          <p:txBody>
            <a:bodyPr/>
            <a:lstStyle/>
            <a:p>
              <a:endParaRPr lang="es-CL"/>
            </a:p>
          </p:txBody>
        </p:sp>
        <p:sp>
          <p:nvSpPr>
            <p:cNvPr id="33869" name="Rectangle 74"/>
            <p:cNvSpPr>
              <a:spLocks noChangeArrowheads="1"/>
            </p:cNvSpPr>
            <p:nvPr/>
          </p:nvSpPr>
          <p:spPr bwMode="auto">
            <a:xfrm>
              <a:off x="770" y="699"/>
              <a:ext cx="2607" cy="172"/>
            </a:xfrm>
            <a:prstGeom prst="rect">
              <a:avLst/>
            </a:prstGeom>
            <a:solidFill>
              <a:srgbClr val="E1E5E9"/>
            </a:solidFill>
            <a:ln w="9525">
              <a:noFill/>
              <a:miter lim="800000"/>
              <a:headEnd/>
              <a:tailEnd/>
            </a:ln>
          </p:spPr>
          <p:txBody>
            <a:bodyPr/>
            <a:lstStyle/>
            <a:p>
              <a:endParaRPr lang="es-CL"/>
            </a:p>
          </p:txBody>
        </p:sp>
        <p:sp>
          <p:nvSpPr>
            <p:cNvPr id="33870" name="Rectangle 75"/>
            <p:cNvSpPr>
              <a:spLocks noChangeArrowheads="1"/>
            </p:cNvSpPr>
            <p:nvPr/>
          </p:nvSpPr>
          <p:spPr bwMode="auto">
            <a:xfrm>
              <a:off x="827" y="720"/>
              <a:ext cx="2257"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2. . . . causes output to fall in the short run . . .</a:t>
              </a:r>
              <a:endParaRPr lang="en-US" sz="1200">
                <a:latin typeface="Times New Roman" pitchFamily="18" charset="0"/>
              </a:endParaRPr>
            </a:p>
          </p:txBody>
        </p:sp>
      </p:grpSp>
      <p:sp>
        <p:nvSpPr>
          <p:cNvPr id="33852" name="Oval 94"/>
          <p:cNvSpPr>
            <a:spLocks noChangeArrowheads="1"/>
          </p:cNvSpPr>
          <p:nvPr/>
        </p:nvSpPr>
        <p:spPr bwMode="auto">
          <a:xfrm>
            <a:off x="5157788" y="4730750"/>
            <a:ext cx="103188" cy="101600"/>
          </a:xfrm>
          <a:prstGeom prst="ellipse">
            <a:avLst/>
          </a:prstGeom>
          <a:solidFill>
            <a:srgbClr val="000000"/>
          </a:solidFill>
          <a:ln w="9525">
            <a:noFill/>
            <a:round/>
            <a:headEnd/>
            <a:tailEnd/>
          </a:ln>
        </p:spPr>
        <p:txBody>
          <a:bodyPr/>
          <a:lstStyle/>
          <a:p>
            <a:endParaRPr lang="es-CL"/>
          </a:p>
        </p:txBody>
      </p:sp>
      <p:sp>
        <p:nvSpPr>
          <p:cNvPr id="33853" name="Freeform 95"/>
          <p:cNvSpPr>
            <a:spLocks/>
          </p:cNvSpPr>
          <p:nvPr/>
        </p:nvSpPr>
        <p:spPr bwMode="auto">
          <a:xfrm>
            <a:off x="3811589" y="4775201"/>
            <a:ext cx="1393825" cy="1147763"/>
          </a:xfrm>
          <a:custGeom>
            <a:avLst/>
            <a:gdLst>
              <a:gd name="T0" fmla="*/ 0 w 1098"/>
              <a:gd name="T1" fmla="*/ 0 h 904"/>
              <a:gd name="T2" fmla="*/ 1098 w 1098"/>
              <a:gd name="T3" fmla="*/ 0 h 904"/>
              <a:gd name="T4" fmla="*/ 1098 w 1098"/>
              <a:gd name="T5" fmla="*/ 904 h 904"/>
              <a:gd name="T6" fmla="*/ 0 60000 65536"/>
              <a:gd name="T7" fmla="*/ 0 60000 65536"/>
              <a:gd name="T8" fmla="*/ 0 60000 65536"/>
              <a:gd name="T9" fmla="*/ 0 w 1098"/>
              <a:gd name="T10" fmla="*/ 0 h 904"/>
              <a:gd name="T11" fmla="*/ 1098 w 1098"/>
              <a:gd name="T12" fmla="*/ 904 h 904"/>
            </a:gdLst>
            <a:ahLst/>
            <a:cxnLst>
              <a:cxn ang="T6">
                <a:pos x="T0" y="T1"/>
              </a:cxn>
              <a:cxn ang="T7">
                <a:pos x="T2" y="T3"/>
              </a:cxn>
              <a:cxn ang="T8">
                <a:pos x="T4" y="T5"/>
              </a:cxn>
            </a:cxnLst>
            <a:rect l="T9" t="T10" r="T11" b="T12"/>
            <a:pathLst>
              <a:path w="1098" h="904">
                <a:moveTo>
                  <a:pt x="0" y="0"/>
                </a:moveTo>
                <a:lnTo>
                  <a:pt x="1098" y="0"/>
                </a:lnTo>
                <a:lnTo>
                  <a:pt x="1098" y="904"/>
                </a:lnTo>
              </a:path>
            </a:pathLst>
          </a:custGeom>
          <a:noFill/>
          <a:ln w="17463">
            <a:solidFill>
              <a:schemeClr val="tx1"/>
            </a:solidFill>
            <a:prstDash val="sysDot"/>
            <a:round/>
            <a:headEnd/>
            <a:tailEnd/>
          </a:ln>
        </p:spPr>
        <p:txBody>
          <a:bodyPr/>
          <a:lstStyle/>
          <a:p>
            <a:endParaRPr lang="es-CL"/>
          </a:p>
        </p:txBody>
      </p:sp>
      <p:sp>
        <p:nvSpPr>
          <p:cNvPr id="33854" name="Rectangle 96"/>
          <p:cNvSpPr>
            <a:spLocks noChangeArrowheads="1"/>
          </p:cNvSpPr>
          <p:nvPr/>
        </p:nvSpPr>
        <p:spPr bwMode="auto">
          <a:xfrm>
            <a:off x="5367338" y="4689475"/>
            <a:ext cx="104196"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B</a:t>
            </a:r>
            <a:endParaRPr lang="en-US" sz="2400">
              <a:latin typeface="Times New Roman" pitchFamily="18" charset="0"/>
            </a:endParaRPr>
          </a:p>
        </p:txBody>
      </p:sp>
      <p:sp>
        <p:nvSpPr>
          <p:cNvPr id="33855" name="Rectangle 97"/>
          <p:cNvSpPr>
            <a:spLocks noChangeArrowheads="1"/>
          </p:cNvSpPr>
          <p:nvPr/>
        </p:nvSpPr>
        <p:spPr bwMode="auto">
          <a:xfrm>
            <a:off x="3503613" y="4694238"/>
            <a:ext cx="165110"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P</a:t>
            </a:r>
            <a:r>
              <a:rPr lang="en-US" sz="1500" baseline="-25000">
                <a:solidFill>
                  <a:srgbClr val="000000"/>
                </a:solidFill>
              </a:rPr>
              <a:t>2</a:t>
            </a:r>
            <a:endParaRPr lang="en-US" sz="2400">
              <a:latin typeface="Times New Roman" pitchFamily="18" charset="0"/>
            </a:endParaRPr>
          </a:p>
        </p:txBody>
      </p:sp>
      <p:sp>
        <p:nvSpPr>
          <p:cNvPr id="33856" name="Rectangle 98"/>
          <p:cNvSpPr>
            <a:spLocks noChangeArrowheads="1"/>
          </p:cNvSpPr>
          <p:nvPr/>
        </p:nvSpPr>
        <p:spPr bwMode="auto">
          <a:xfrm>
            <a:off x="5151438" y="5965825"/>
            <a:ext cx="158698"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Y</a:t>
            </a:r>
            <a:r>
              <a:rPr lang="en-US" sz="1500" baseline="-25000">
                <a:solidFill>
                  <a:srgbClr val="000000"/>
                </a:solidFill>
              </a:rPr>
              <a:t>2</a:t>
            </a:r>
            <a:endParaRPr lang="en-US" sz="2400">
              <a:latin typeface="Times New Roman" pitchFamily="18" charset="0"/>
            </a:endParaRPr>
          </a:p>
        </p:txBody>
      </p:sp>
      <p:sp>
        <p:nvSpPr>
          <p:cNvPr id="33857" name="Text Box 99"/>
          <p:cNvSpPr txBox="1">
            <a:spLocks noChangeArrowheads="1"/>
          </p:cNvSpPr>
          <p:nvPr/>
        </p:nvSpPr>
        <p:spPr bwMode="auto">
          <a:xfrm>
            <a:off x="8315325" y="6643688"/>
            <a:ext cx="1619354" cy="215444"/>
          </a:xfrm>
          <a:prstGeom prst="rect">
            <a:avLst/>
          </a:prstGeom>
          <a:noFill/>
          <a:ln w="9525">
            <a:noFill/>
            <a:miter lim="800000"/>
            <a:headEnd/>
            <a:tailEnd/>
          </a:ln>
        </p:spPr>
        <p:txBody>
          <a:bodyPr wrap="none">
            <a:spAutoFit/>
          </a:bodyPr>
          <a:lstStyle/>
          <a:p>
            <a:pPr eaLnBrk="0" hangingPunct="0"/>
            <a:r>
              <a:rPr lang="en-US" altLang="en-US" sz="800" b="1">
                <a:solidFill>
                  <a:schemeClr val="bg1"/>
                </a:solidFill>
              </a:rPr>
              <a:t>Copyright © 2004  South-Western</a:t>
            </a:r>
          </a:p>
        </p:txBody>
      </p:sp>
      <p:sp>
        <p:nvSpPr>
          <p:cNvPr id="91" name="Text Box 43"/>
          <p:cNvSpPr txBox="1">
            <a:spLocks noChangeArrowheads="1"/>
          </p:cNvSpPr>
          <p:nvPr/>
        </p:nvSpPr>
        <p:spPr bwMode="auto">
          <a:xfrm>
            <a:off x="7881950" y="6623050"/>
            <a:ext cx="1619354" cy="215444"/>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770" name="Rectangle 2"/>
          <p:cNvSpPr>
            <a:spLocks noGrp="1"/>
          </p:cNvSpPr>
          <p:nvPr>
            <p:ph type="title"/>
          </p:nvPr>
        </p:nvSpPr>
        <p:spPr>
          <a:xfrm>
            <a:off x="841248" y="704850"/>
            <a:ext cx="3785616" cy="2978150"/>
          </a:xfrm>
        </p:spPr>
        <p:txBody>
          <a:bodyPr anchor="b">
            <a:normAutofit/>
          </a:bodyPr>
          <a:lstStyle/>
          <a:p>
            <a:r>
              <a:rPr lang="es-CL"/>
              <a:t>Oferta Agregada</a:t>
            </a:r>
            <a:endParaRPr lang="es-ES"/>
          </a:p>
        </p:txBody>
      </p:sp>
      <p:sp>
        <p:nvSpPr>
          <p:cNvPr id="32771" name="Rectangle 3"/>
          <p:cNvSpPr>
            <a:spLocks noGrp="1"/>
          </p:cNvSpPr>
          <p:nvPr>
            <p:ph idx="1"/>
          </p:nvPr>
        </p:nvSpPr>
        <p:spPr>
          <a:xfrm>
            <a:off x="6038850" y="704850"/>
            <a:ext cx="5314950" cy="5251450"/>
          </a:xfrm>
        </p:spPr>
        <p:txBody>
          <a:bodyPr anchor="ctr">
            <a:normAutofit/>
          </a:bodyPr>
          <a:lstStyle/>
          <a:p>
            <a:pPr eaLnBrk="1" hangingPunct="1"/>
            <a:r>
              <a:rPr lang="es-CL" sz="2100">
                <a:solidFill>
                  <a:schemeClr val="bg1"/>
                </a:solidFill>
              </a:rPr>
              <a:t>Así, tenemos que el comente es verdadero, “un descenso en la DA que podría deberse a una oleada de pesimismo en la economía, se representa por medio de un desplazamiento de la curva de DA hacia la izquierda.”</a:t>
            </a:r>
          </a:p>
          <a:p>
            <a:pPr eaLnBrk="1" hangingPunct="1"/>
            <a:endParaRPr lang="es-CL" sz="2100">
              <a:solidFill>
                <a:schemeClr val="bg1"/>
              </a:solidFill>
            </a:endParaRPr>
          </a:p>
          <a:p>
            <a:pPr eaLnBrk="1" hangingPunct="1"/>
            <a:r>
              <a:rPr lang="es-CL" sz="2100">
                <a:solidFill>
                  <a:schemeClr val="bg1"/>
                </a:solidFill>
              </a:rPr>
              <a:t>“Con el paso del tiempo, a medida de que se ajustan las percepciones, los salarios y los precios, la curva de OA a corto plazo se desplaza a la derecha.”</a:t>
            </a:r>
            <a:endParaRPr lang="es-E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defRPr/>
            </a:pPr>
            <a:fld id="{AF79D779-21B9-4975-8081-D6519F27DE35}" type="slidenum">
              <a:rPr lang="es-CL">
                <a:solidFill>
                  <a:schemeClr val="bg1">
                    <a:alpha val="80000"/>
                  </a:schemeClr>
                </a:solidFill>
              </a:rPr>
              <a:pPr>
                <a:spcAft>
                  <a:spcPts val="600"/>
                </a:spcAft>
                <a:defRPr/>
              </a:pPr>
              <a:t>17</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4 Rectángulo"/>
          <p:cNvSpPr/>
          <p:nvPr/>
        </p:nvSpPr>
        <p:spPr>
          <a:xfrm>
            <a:off x="838200" y="4597400"/>
            <a:ext cx="10502900" cy="16764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rmAutofit/>
          </a:bodyPr>
          <a:lstStyle/>
          <a:p>
            <a:pPr algn="ctr">
              <a:lnSpc>
                <a:spcPct val="90000"/>
              </a:lnSpc>
              <a:spcAft>
                <a:spcPts val="600"/>
              </a:spcAft>
            </a:pPr>
            <a:r>
              <a:rPr lang="es-CL" sz="2800">
                <a:solidFill>
                  <a:schemeClr val="tx1"/>
                </a:solidFill>
              </a:rPr>
              <a:t>A un menor nivel de precios, el salario real es mayor (su salario nominal puede comprar más), por lo tanto ofrecerán más trabajo, implicando una mayor contratación lo que permite producir más, es decir, una expansión de la OA.</a:t>
            </a:r>
          </a:p>
        </p:txBody>
      </p:sp>
      <p:sp>
        <p:nvSpPr>
          <p:cNvPr id="32770" name="Rectangle 2"/>
          <p:cNvSpPr>
            <a:spLocks noGrp="1"/>
          </p:cNvSpPr>
          <p:nvPr>
            <p:ph type="title"/>
          </p:nvPr>
        </p:nvSpPr>
        <p:spPr>
          <a:xfrm>
            <a:off x="838200" y="184805"/>
            <a:ext cx="10515600" cy="1505883"/>
          </a:xfrm>
        </p:spPr>
        <p:txBody>
          <a:bodyPr vert="horz" lIns="91440" tIns="45720" rIns="91440" bIns="45720" rtlCol="0" anchor="ctr">
            <a:normAutofit/>
          </a:bodyPr>
          <a:lstStyle/>
          <a:p>
            <a:r>
              <a:rPr lang="en-US" sz="5200" kern="1200">
                <a:solidFill>
                  <a:schemeClr val="tx1"/>
                </a:solidFill>
                <a:latin typeface="+mj-lt"/>
                <a:ea typeface="+mj-ea"/>
                <a:cs typeface="+mj-cs"/>
              </a:rPr>
              <a:t>Oferta Agregada</a:t>
            </a:r>
          </a:p>
        </p:txBody>
      </p:sp>
      <p:sp>
        <p:nvSpPr>
          <p:cNvPr id="32771" name="Rectangle 3"/>
          <p:cNvSpPr>
            <a:spLocks noGrp="1"/>
          </p:cNvSpPr>
          <p:nvPr>
            <p:ph idx="1"/>
          </p:nvPr>
        </p:nvSpPr>
        <p:spPr>
          <a:xfrm>
            <a:off x="838200" y="1841500"/>
            <a:ext cx="10502900" cy="2705100"/>
          </a:xfrm>
        </p:spPr>
        <p:txBody>
          <a:bodyPr wrap="square" anchor="t">
            <a:normAutofit/>
          </a:bodyPr>
          <a:lstStyle/>
          <a:p>
            <a:pPr algn="just" eaLnBrk="1" hangingPunct="1"/>
            <a:r>
              <a:rPr lang="es-CL" sz="2400"/>
              <a:t>Así, tenemos que el comente es verdadero, “un descenso en la DA que podría deberse a una oleada de pesimismo en la economía, se representa por medio de un desplazamiento de la curva de DA hacia la izquierda.”</a:t>
            </a:r>
          </a:p>
          <a:p>
            <a:pPr algn="just" eaLnBrk="1" hangingPunct="1"/>
            <a:endParaRPr lang="es-CL" sz="2400"/>
          </a:p>
          <a:p>
            <a:pPr algn="just" eaLnBrk="1" hangingPunct="1"/>
            <a:r>
              <a:rPr lang="es-CL" sz="2400"/>
              <a:t>“Con el paso del tiempo, a medida de que se ajustan las percepciones, los salarios y los precios, la curva de OA a corto plazo se desplaza a la derecha.”</a:t>
            </a:r>
            <a:endParaRPr lang="es-ES" sz="2400"/>
          </a:p>
        </p:txBody>
      </p:sp>
      <p:sp>
        <p:nvSpPr>
          <p:cNvPr id="10" name="9 Marcador de número de diapositiva"/>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AF79D779-21B9-4975-8081-D6519F27DE35}" type="slidenum">
              <a:rPr lang="en-US" smtClean="0"/>
              <a:pPr>
                <a:spcAft>
                  <a:spcPts val="600"/>
                </a:spcAft>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r>
              <a:rPr lang="es-CL" sz="4000" dirty="0"/>
              <a:t>Oferta Agregada</a:t>
            </a:r>
            <a:endParaRPr lang="es-ES" sz="4000" dirty="0"/>
          </a:p>
        </p:txBody>
      </p:sp>
      <p:sp>
        <p:nvSpPr>
          <p:cNvPr id="33795" name="Rectangle 3"/>
          <p:cNvSpPr>
            <a:spLocks noGrp="1"/>
          </p:cNvSpPr>
          <p:nvPr>
            <p:ph idx="1"/>
          </p:nvPr>
        </p:nvSpPr>
        <p:spPr/>
        <p:txBody>
          <a:bodyPr/>
          <a:lstStyle/>
          <a:p>
            <a:pPr algn="just" eaLnBrk="1" hangingPunct="1"/>
            <a:r>
              <a:rPr lang="es-CL"/>
              <a:t>Gráficamente…</a:t>
            </a:r>
            <a:endParaRPr lang="es-ES"/>
          </a:p>
        </p:txBody>
      </p:sp>
      <p:sp>
        <p:nvSpPr>
          <p:cNvPr id="90" name="89 Marcador de número de diapositiva"/>
          <p:cNvSpPr>
            <a:spLocks noGrp="1"/>
          </p:cNvSpPr>
          <p:nvPr>
            <p:ph type="sldNum" sz="quarter" idx="12"/>
          </p:nvPr>
        </p:nvSpPr>
        <p:spPr/>
        <p:txBody>
          <a:bodyPr/>
          <a:lstStyle/>
          <a:p>
            <a:pPr>
              <a:defRPr/>
            </a:pPr>
            <a:fld id="{EC4D1515-39BE-4C1E-A892-71F1E0BCDB20}" type="slidenum">
              <a:rPr lang="es-CL" smtClean="0"/>
              <a:pPr>
                <a:defRPr/>
              </a:pPr>
              <a:t>19</a:t>
            </a:fld>
            <a:endParaRPr lang="es-CL"/>
          </a:p>
        </p:txBody>
      </p:sp>
      <p:sp>
        <p:nvSpPr>
          <p:cNvPr id="33799" name="Rectangle 10"/>
          <p:cNvSpPr>
            <a:spLocks noChangeArrowheads="1"/>
          </p:cNvSpPr>
          <p:nvPr/>
        </p:nvSpPr>
        <p:spPr bwMode="auto">
          <a:xfrm>
            <a:off x="3927475" y="2681288"/>
            <a:ext cx="5302250" cy="3328988"/>
          </a:xfrm>
          <a:prstGeom prst="rect">
            <a:avLst/>
          </a:prstGeom>
          <a:solidFill>
            <a:srgbClr val="F3F6F9"/>
          </a:solidFill>
          <a:ln w="200025">
            <a:solidFill>
              <a:srgbClr val="F3F6F9"/>
            </a:solidFill>
            <a:miter lim="800000"/>
            <a:headEnd/>
            <a:tailEnd/>
          </a:ln>
        </p:spPr>
        <p:txBody>
          <a:bodyPr/>
          <a:lstStyle/>
          <a:p>
            <a:endParaRPr lang="es-CL"/>
          </a:p>
        </p:txBody>
      </p:sp>
      <p:sp>
        <p:nvSpPr>
          <p:cNvPr id="33800" name="Rectangle 11"/>
          <p:cNvSpPr>
            <a:spLocks noChangeArrowheads="1"/>
          </p:cNvSpPr>
          <p:nvPr/>
        </p:nvSpPr>
        <p:spPr bwMode="auto">
          <a:xfrm>
            <a:off x="3927475" y="2681288"/>
            <a:ext cx="5302250" cy="3328988"/>
          </a:xfrm>
          <a:prstGeom prst="rect">
            <a:avLst/>
          </a:prstGeom>
          <a:solidFill>
            <a:srgbClr val="F2F4F8"/>
          </a:solidFill>
          <a:ln w="180975">
            <a:solidFill>
              <a:srgbClr val="F2F4F8"/>
            </a:solidFill>
            <a:miter lim="800000"/>
            <a:headEnd/>
            <a:tailEnd/>
          </a:ln>
        </p:spPr>
        <p:txBody>
          <a:bodyPr/>
          <a:lstStyle/>
          <a:p>
            <a:endParaRPr lang="es-CL"/>
          </a:p>
        </p:txBody>
      </p:sp>
      <p:sp>
        <p:nvSpPr>
          <p:cNvPr id="33801" name="Rectangle 12"/>
          <p:cNvSpPr>
            <a:spLocks noChangeArrowheads="1"/>
          </p:cNvSpPr>
          <p:nvPr/>
        </p:nvSpPr>
        <p:spPr bwMode="auto">
          <a:xfrm>
            <a:off x="3927475" y="2681288"/>
            <a:ext cx="5302250" cy="3328988"/>
          </a:xfrm>
          <a:prstGeom prst="rect">
            <a:avLst/>
          </a:prstGeom>
          <a:solidFill>
            <a:srgbClr val="F1F4F7"/>
          </a:solidFill>
          <a:ln w="163513">
            <a:solidFill>
              <a:srgbClr val="F1F4F7"/>
            </a:solidFill>
            <a:miter lim="800000"/>
            <a:headEnd/>
            <a:tailEnd/>
          </a:ln>
        </p:spPr>
        <p:txBody>
          <a:bodyPr/>
          <a:lstStyle/>
          <a:p>
            <a:endParaRPr lang="es-CL"/>
          </a:p>
        </p:txBody>
      </p:sp>
      <p:sp>
        <p:nvSpPr>
          <p:cNvPr id="33802" name="Rectangle 13"/>
          <p:cNvSpPr>
            <a:spLocks noChangeArrowheads="1"/>
          </p:cNvSpPr>
          <p:nvPr/>
        </p:nvSpPr>
        <p:spPr bwMode="auto">
          <a:xfrm>
            <a:off x="3927475" y="2681288"/>
            <a:ext cx="5302250" cy="3328988"/>
          </a:xfrm>
          <a:prstGeom prst="rect">
            <a:avLst/>
          </a:prstGeom>
          <a:solidFill>
            <a:srgbClr val="F0F2F5"/>
          </a:solidFill>
          <a:ln w="144463">
            <a:solidFill>
              <a:srgbClr val="F0F2F5"/>
            </a:solidFill>
            <a:miter lim="800000"/>
            <a:headEnd/>
            <a:tailEnd/>
          </a:ln>
        </p:spPr>
        <p:txBody>
          <a:bodyPr/>
          <a:lstStyle/>
          <a:p>
            <a:endParaRPr lang="es-CL"/>
          </a:p>
        </p:txBody>
      </p:sp>
      <p:sp>
        <p:nvSpPr>
          <p:cNvPr id="33803" name="Rectangle 14"/>
          <p:cNvSpPr>
            <a:spLocks noChangeArrowheads="1"/>
          </p:cNvSpPr>
          <p:nvPr/>
        </p:nvSpPr>
        <p:spPr bwMode="auto">
          <a:xfrm>
            <a:off x="3927475" y="2681288"/>
            <a:ext cx="5302250" cy="3328988"/>
          </a:xfrm>
          <a:prstGeom prst="rect">
            <a:avLst/>
          </a:prstGeom>
          <a:solidFill>
            <a:srgbClr val="EEF1F4"/>
          </a:solidFill>
          <a:ln w="127000">
            <a:solidFill>
              <a:srgbClr val="EEF1F4"/>
            </a:solidFill>
            <a:miter lim="800000"/>
            <a:headEnd/>
            <a:tailEnd/>
          </a:ln>
        </p:spPr>
        <p:txBody>
          <a:bodyPr/>
          <a:lstStyle/>
          <a:p>
            <a:endParaRPr lang="es-CL"/>
          </a:p>
        </p:txBody>
      </p:sp>
      <p:sp>
        <p:nvSpPr>
          <p:cNvPr id="33804" name="Rectangle 15"/>
          <p:cNvSpPr>
            <a:spLocks noChangeArrowheads="1"/>
          </p:cNvSpPr>
          <p:nvPr/>
        </p:nvSpPr>
        <p:spPr bwMode="auto">
          <a:xfrm>
            <a:off x="3927475" y="2681288"/>
            <a:ext cx="5302250" cy="3328988"/>
          </a:xfrm>
          <a:prstGeom prst="rect">
            <a:avLst/>
          </a:prstGeom>
          <a:solidFill>
            <a:srgbClr val="EDEFF3"/>
          </a:solidFill>
          <a:ln w="109538">
            <a:solidFill>
              <a:srgbClr val="EDEFF3"/>
            </a:solidFill>
            <a:miter lim="800000"/>
            <a:headEnd/>
            <a:tailEnd/>
          </a:ln>
        </p:spPr>
        <p:txBody>
          <a:bodyPr/>
          <a:lstStyle/>
          <a:p>
            <a:endParaRPr lang="es-CL"/>
          </a:p>
        </p:txBody>
      </p:sp>
      <p:sp>
        <p:nvSpPr>
          <p:cNvPr id="33805" name="Rectangle 16"/>
          <p:cNvSpPr>
            <a:spLocks noChangeArrowheads="1"/>
          </p:cNvSpPr>
          <p:nvPr/>
        </p:nvSpPr>
        <p:spPr bwMode="auto">
          <a:xfrm>
            <a:off x="3927475" y="2681288"/>
            <a:ext cx="5302250" cy="3328988"/>
          </a:xfrm>
          <a:prstGeom prst="rect">
            <a:avLst/>
          </a:prstGeom>
          <a:solidFill>
            <a:srgbClr val="EBEEF2"/>
          </a:solidFill>
          <a:ln w="90488">
            <a:solidFill>
              <a:srgbClr val="EBEEF2"/>
            </a:solidFill>
            <a:miter lim="800000"/>
            <a:headEnd/>
            <a:tailEnd/>
          </a:ln>
        </p:spPr>
        <p:txBody>
          <a:bodyPr/>
          <a:lstStyle/>
          <a:p>
            <a:endParaRPr lang="es-CL"/>
          </a:p>
        </p:txBody>
      </p:sp>
      <p:sp>
        <p:nvSpPr>
          <p:cNvPr id="33806" name="Rectangle 17"/>
          <p:cNvSpPr>
            <a:spLocks noChangeArrowheads="1"/>
          </p:cNvSpPr>
          <p:nvPr/>
        </p:nvSpPr>
        <p:spPr bwMode="auto">
          <a:xfrm>
            <a:off x="3927475" y="2681288"/>
            <a:ext cx="5302250" cy="3328988"/>
          </a:xfrm>
          <a:prstGeom prst="rect">
            <a:avLst/>
          </a:prstGeom>
          <a:solidFill>
            <a:srgbClr val="EAECF1"/>
          </a:solidFill>
          <a:ln w="73025">
            <a:solidFill>
              <a:srgbClr val="EAECF1"/>
            </a:solidFill>
            <a:miter lim="800000"/>
            <a:headEnd/>
            <a:tailEnd/>
          </a:ln>
        </p:spPr>
        <p:txBody>
          <a:bodyPr/>
          <a:lstStyle/>
          <a:p>
            <a:endParaRPr lang="es-CL"/>
          </a:p>
        </p:txBody>
      </p:sp>
      <p:sp>
        <p:nvSpPr>
          <p:cNvPr id="33807" name="Rectangle 18"/>
          <p:cNvSpPr>
            <a:spLocks noChangeArrowheads="1"/>
          </p:cNvSpPr>
          <p:nvPr/>
        </p:nvSpPr>
        <p:spPr bwMode="auto">
          <a:xfrm>
            <a:off x="3927475" y="2681288"/>
            <a:ext cx="5302250" cy="3328988"/>
          </a:xfrm>
          <a:prstGeom prst="rect">
            <a:avLst/>
          </a:prstGeom>
          <a:solidFill>
            <a:srgbClr val="E9EBF0"/>
          </a:solidFill>
          <a:ln w="53975">
            <a:solidFill>
              <a:srgbClr val="E9EBF0"/>
            </a:solidFill>
            <a:miter lim="800000"/>
            <a:headEnd/>
            <a:tailEnd/>
          </a:ln>
        </p:spPr>
        <p:txBody>
          <a:bodyPr/>
          <a:lstStyle/>
          <a:p>
            <a:endParaRPr lang="es-CL"/>
          </a:p>
        </p:txBody>
      </p:sp>
      <p:sp>
        <p:nvSpPr>
          <p:cNvPr id="33808" name="Rectangle 19"/>
          <p:cNvSpPr>
            <a:spLocks noChangeArrowheads="1"/>
          </p:cNvSpPr>
          <p:nvPr/>
        </p:nvSpPr>
        <p:spPr bwMode="auto">
          <a:xfrm>
            <a:off x="3927475" y="2681288"/>
            <a:ext cx="5302250" cy="3328988"/>
          </a:xfrm>
          <a:prstGeom prst="rect">
            <a:avLst/>
          </a:prstGeom>
          <a:solidFill>
            <a:srgbClr val="E7EAEF"/>
          </a:solidFill>
          <a:ln w="36513">
            <a:solidFill>
              <a:srgbClr val="E7EAEF"/>
            </a:solidFill>
            <a:miter lim="800000"/>
            <a:headEnd/>
            <a:tailEnd/>
          </a:ln>
        </p:spPr>
        <p:txBody>
          <a:bodyPr/>
          <a:lstStyle/>
          <a:p>
            <a:endParaRPr lang="es-CL"/>
          </a:p>
        </p:txBody>
      </p:sp>
      <p:sp>
        <p:nvSpPr>
          <p:cNvPr id="33809" name="Rectangle 20"/>
          <p:cNvSpPr>
            <a:spLocks noChangeArrowheads="1"/>
          </p:cNvSpPr>
          <p:nvPr/>
        </p:nvSpPr>
        <p:spPr bwMode="auto">
          <a:xfrm>
            <a:off x="3927475" y="2681288"/>
            <a:ext cx="5302250" cy="3328988"/>
          </a:xfrm>
          <a:prstGeom prst="rect">
            <a:avLst/>
          </a:prstGeom>
          <a:solidFill>
            <a:srgbClr val="E6E9EF"/>
          </a:solidFill>
          <a:ln w="17463">
            <a:solidFill>
              <a:srgbClr val="E6E9EF"/>
            </a:solidFill>
            <a:miter lim="800000"/>
            <a:headEnd/>
            <a:tailEnd/>
          </a:ln>
        </p:spPr>
        <p:txBody>
          <a:bodyPr/>
          <a:lstStyle/>
          <a:p>
            <a:endParaRPr lang="es-CL"/>
          </a:p>
        </p:txBody>
      </p:sp>
      <p:sp>
        <p:nvSpPr>
          <p:cNvPr id="33810" name="Rectangle 21"/>
          <p:cNvSpPr>
            <a:spLocks noChangeArrowheads="1"/>
          </p:cNvSpPr>
          <p:nvPr/>
        </p:nvSpPr>
        <p:spPr bwMode="auto">
          <a:xfrm>
            <a:off x="3811588" y="2549525"/>
            <a:ext cx="5373688" cy="3371850"/>
          </a:xfrm>
          <a:prstGeom prst="rect">
            <a:avLst/>
          </a:prstGeom>
          <a:solidFill>
            <a:srgbClr val="FFFFFF"/>
          </a:solidFill>
          <a:ln w="9525">
            <a:noFill/>
            <a:miter lim="800000"/>
            <a:headEnd/>
            <a:tailEnd/>
          </a:ln>
        </p:spPr>
        <p:txBody>
          <a:bodyPr/>
          <a:lstStyle/>
          <a:p>
            <a:endParaRPr lang="es-CL"/>
          </a:p>
        </p:txBody>
      </p:sp>
      <p:sp>
        <p:nvSpPr>
          <p:cNvPr id="33811" name="Line 22"/>
          <p:cNvSpPr>
            <a:spLocks noChangeShapeType="1"/>
          </p:cNvSpPr>
          <p:nvPr/>
        </p:nvSpPr>
        <p:spPr bwMode="auto">
          <a:xfrm>
            <a:off x="5772150" y="3044825"/>
            <a:ext cx="1588" cy="2876550"/>
          </a:xfrm>
          <a:prstGeom prst="line">
            <a:avLst/>
          </a:prstGeom>
          <a:noFill/>
          <a:ln w="53975">
            <a:solidFill>
              <a:srgbClr val="00A4BC"/>
            </a:solidFill>
            <a:round/>
            <a:headEnd/>
            <a:tailEnd/>
          </a:ln>
        </p:spPr>
        <p:txBody>
          <a:bodyPr/>
          <a:lstStyle/>
          <a:p>
            <a:endParaRPr lang="es-CL"/>
          </a:p>
        </p:txBody>
      </p:sp>
      <p:sp>
        <p:nvSpPr>
          <p:cNvPr id="33812" name="Line 23"/>
          <p:cNvSpPr>
            <a:spLocks noChangeShapeType="1"/>
          </p:cNvSpPr>
          <p:nvPr/>
        </p:nvSpPr>
        <p:spPr bwMode="auto">
          <a:xfrm>
            <a:off x="5772150" y="6300788"/>
            <a:ext cx="1588" cy="1588"/>
          </a:xfrm>
          <a:prstGeom prst="line">
            <a:avLst/>
          </a:prstGeom>
          <a:noFill/>
          <a:ln w="17463">
            <a:solidFill>
              <a:srgbClr val="60220F"/>
            </a:solidFill>
            <a:round/>
            <a:headEnd/>
            <a:tailEnd/>
          </a:ln>
        </p:spPr>
        <p:txBody>
          <a:bodyPr/>
          <a:lstStyle/>
          <a:p>
            <a:endParaRPr lang="es-CL"/>
          </a:p>
        </p:txBody>
      </p:sp>
      <p:sp>
        <p:nvSpPr>
          <p:cNvPr id="33813" name="Freeform 24"/>
          <p:cNvSpPr>
            <a:spLocks/>
          </p:cNvSpPr>
          <p:nvPr/>
        </p:nvSpPr>
        <p:spPr bwMode="auto">
          <a:xfrm>
            <a:off x="3811588" y="2549525"/>
            <a:ext cx="5373688" cy="3371850"/>
          </a:xfrm>
          <a:custGeom>
            <a:avLst/>
            <a:gdLst>
              <a:gd name="T0" fmla="*/ 0 w 4231"/>
              <a:gd name="T1" fmla="*/ 0 h 2655"/>
              <a:gd name="T2" fmla="*/ 0 w 4231"/>
              <a:gd name="T3" fmla="*/ 2655 h 2655"/>
              <a:gd name="T4" fmla="*/ 4231 w 4231"/>
              <a:gd name="T5" fmla="*/ 2655 h 2655"/>
              <a:gd name="T6" fmla="*/ 0 60000 65536"/>
              <a:gd name="T7" fmla="*/ 0 60000 65536"/>
              <a:gd name="T8" fmla="*/ 0 60000 65536"/>
              <a:gd name="T9" fmla="*/ 0 w 4231"/>
              <a:gd name="T10" fmla="*/ 0 h 2655"/>
              <a:gd name="T11" fmla="*/ 4231 w 4231"/>
              <a:gd name="T12" fmla="*/ 2655 h 2655"/>
            </a:gdLst>
            <a:ahLst/>
            <a:cxnLst>
              <a:cxn ang="T6">
                <a:pos x="T0" y="T1"/>
              </a:cxn>
              <a:cxn ang="T7">
                <a:pos x="T2" y="T3"/>
              </a:cxn>
              <a:cxn ang="T8">
                <a:pos x="T4" y="T5"/>
              </a:cxn>
            </a:cxnLst>
            <a:rect l="T9" t="T10" r="T11" b="T12"/>
            <a:pathLst>
              <a:path w="4231" h="2655">
                <a:moveTo>
                  <a:pt x="0" y="0"/>
                </a:moveTo>
                <a:lnTo>
                  <a:pt x="0" y="2655"/>
                </a:lnTo>
                <a:lnTo>
                  <a:pt x="4231" y="2655"/>
                </a:lnTo>
              </a:path>
            </a:pathLst>
          </a:custGeom>
          <a:noFill/>
          <a:ln w="17463">
            <a:solidFill>
              <a:srgbClr val="000000"/>
            </a:solidFill>
            <a:round/>
            <a:headEnd/>
            <a:tailEnd/>
          </a:ln>
        </p:spPr>
        <p:txBody>
          <a:bodyPr/>
          <a:lstStyle/>
          <a:p>
            <a:endParaRPr lang="es-CL"/>
          </a:p>
        </p:txBody>
      </p:sp>
      <p:sp>
        <p:nvSpPr>
          <p:cNvPr id="33814" name="Line 25"/>
          <p:cNvSpPr>
            <a:spLocks noChangeShapeType="1"/>
          </p:cNvSpPr>
          <p:nvPr/>
        </p:nvSpPr>
        <p:spPr bwMode="auto">
          <a:xfrm>
            <a:off x="6615114" y="3857625"/>
            <a:ext cx="798513" cy="1588"/>
          </a:xfrm>
          <a:prstGeom prst="line">
            <a:avLst/>
          </a:prstGeom>
          <a:noFill/>
          <a:ln w="17526">
            <a:solidFill>
              <a:srgbClr val="000000"/>
            </a:solidFill>
            <a:round/>
            <a:headEnd/>
            <a:tailEnd type="stealth" w="med" len="med"/>
          </a:ln>
        </p:spPr>
        <p:txBody>
          <a:bodyPr/>
          <a:lstStyle/>
          <a:p>
            <a:endParaRPr lang="es-CL"/>
          </a:p>
        </p:txBody>
      </p:sp>
      <p:sp>
        <p:nvSpPr>
          <p:cNvPr id="33815" name="Line 26"/>
          <p:cNvSpPr>
            <a:spLocks noChangeShapeType="1"/>
          </p:cNvSpPr>
          <p:nvPr/>
        </p:nvSpPr>
        <p:spPr bwMode="auto">
          <a:xfrm flipH="1">
            <a:off x="6280151" y="5427663"/>
            <a:ext cx="828675" cy="1588"/>
          </a:xfrm>
          <a:prstGeom prst="line">
            <a:avLst/>
          </a:prstGeom>
          <a:noFill/>
          <a:ln w="17526">
            <a:solidFill>
              <a:srgbClr val="000000"/>
            </a:solidFill>
            <a:round/>
            <a:headEnd/>
            <a:tailEnd type="stealth" w="med" len="med"/>
          </a:ln>
        </p:spPr>
        <p:txBody>
          <a:bodyPr/>
          <a:lstStyle/>
          <a:p>
            <a:endParaRPr lang="es-CL"/>
          </a:p>
        </p:txBody>
      </p:sp>
      <p:sp>
        <p:nvSpPr>
          <p:cNvPr id="33816" name="Rectangle 27"/>
          <p:cNvSpPr>
            <a:spLocks noChangeArrowheads="1"/>
          </p:cNvSpPr>
          <p:nvPr/>
        </p:nvSpPr>
        <p:spPr bwMode="auto">
          <a:xfrm>
            <a:off x="8372475" y="5954713"/>
            <a:ext cx="910314"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Quantity of</a:t>
            </a:r>
            <a:endParaRPr lang="en-US" sz="2400">
              <a:latin typeface="Times New Roman" pitchFamily="18" charset="0"/>
            </a:endParaRPr>
          </a:p>
        </p:txBody>
      </p:sp>
      <p:sp>
        <p:nvSpPr>
          <p:cNvPr id="33817" name="Rectangle 28"/>
          <p:cNvSpPr>
            <a:spLocks noChangeArrowheads="1"/>
          </p:cNvSpPr>
          <p:nvPr/>
        </p:nvSpPr>
        <p:spPr bwMode="auto">
          <a:xfrm>
            <a:off x="8680451" y="6148388"/>
            <a:ext cx="572273"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Output</a:t>
            </a:r>
            <a:endParaRPr lang="en-US" sz="2400">
              <a:latin typeface="Times New Roman" pitchFamily="18" charset="0"/>
            </a:endParaRPr>
          </a:p>
        </p:txBody>
      </p:sp>
      <p:sp>
        <p:nvSpPr>
          <p:cNvPr id="33818" name="Rectangle 29"/>
          <p:cNvSpPr>
            <a:spLocks noChangeArrowheads="1"/>
          </p:cNvSpPr>
          <p:nvPr/>
        </p:nvSpPr>
        <p:spPr bwMode="auto">
          <a:xfrm>
            <a:off x="3235326" y="2536825"/>
            <a:ext cx="394339"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Price</a:t>
            </a:r>
            <a:endParaRPr lang="en-US" sz="2400">
              <a:latin typeface="Times New Roman" pitchFamily="18" charset="0"/>
            </a:endParaRPr>
          </a:p>
        </p:txBody>
      </p:sp>
      <p:sp>
        <p:nvSpPr>
          <p:cNvPr id="33819" name="Rectangle 30"/>
          <p:cNvSpPr>
            <a:spLocks noChangeArrowheads="1"/>
          </p:cNvSpPr>
          <p:nvPr/>
        </p:nvSpPr>
        <p:spPr bwMode="auto">
          <a:xfrm>
            <a:off x="3216276" y="2728913"/>
            <a:ext cx="409215"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Level</a:t>
            </a:r>
            <a:endParaRPr lang="en-US" sz="2400">
              <a:latin typeface="Times New Roman" pitchFamily="18" charset="0"/>
            </a:endParaRPr>
          </a:p>
        </p:txBody>
      </p:sp>
      <p:sp>
        <p:nvSpPr>
          <p:cNvPr id="33820" name="Rectangle 31"/>
          <p:cNvSpPr>
            <a:spLocks noChangeArrowheads="1"/>
          </p:cNvSpPr>
          <p:nvPr/>
        </p:nvSpPr>
        <p:spPr bwMode="auto">
          <a:xfrm>
            <a:off x="3667125" y="5959475"/>
            <a:ext cx="97784"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2400">
              <a:latin typeface="Times New Roman" pitchFamily="18" charset="0"/>
            </a:endParaRPr>
          </a:p>
        </p:txBody>
      </p:sp>
      <p:sp>
        <p:nvSpPr>
          <p:cNvPr id="33821" name="Line 34"/>
          <p:cNvSpPr>
            <a:spLocks noChangeShapeType="1"/>
          </p:cNvSpPr>
          <p:nvPr/>
        </p:nvSpPr>
        <p:spPr bwMode="auto">
          <a:xfrm flipV="1">
            <a:off x="4406901" y="3422651"/>
            <a:ext cx="2701925" cy="1933575"/>
          </a:xfrm>
          <a:prstGeom prst="line">
            <a:avLst/>
          </a:prstGeom>
          <a:noFill/>
          <a:ln w="53975">
            <a:solidFill>
              <a:schemeClr val="accent1">
                <a:lumMod val="60000"/>
                <a:lumOff val="40000"/>
              </a:schemeClr>
            </a:solidFill>
            <a:round/>
            <a:headEnd/>
            <a:tailEnd/>
          </a:ln>
        </p:spPr>
        <p:txBody>
          <a:bodyPr/>
          <a:lstStyle/>
          <a:p>
            <a:endParaRPr lang="es-CL"/>
          </a:p>
        </p:txBody>
      </p:sp>
      <p:sp>
        <p:nvSpPr>
          <p:cNvPr id="33822" name="Rectangle 35"/>
          <p:cNvSpPr>
            <a:spLocks noChangeArrowheads="1"/>
          </p:cNvSpPr>
          <p:nvPr/>
        </p:nvSpPr>
        <p:spPr bwMode="auto">
          <a:xfrm>
            <a:off x="6399214" y="2924175"/>
            <a:ext cx="1561133"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Short-run aggregate</a:t>
            </a:r>
            <a:endParaRPr lang="en-US" sz="2400">
              <a:latin typeface="Times New Roman" pitchFamily="18" charset="0"/>
            </a:endParaRPr>
          </a:p>
        </p:txBody>
      </p:sp>
      <p:sp>
        <p:nvSpPr>
          <p:cNvPr id="33823" name="Rectangle 36"/>
          <p:cNvSpPr>
            <a:spLocks noChangeArrowheads="1"/>
          </p:cNvSpPr>
          <p:nvPr/>
        </p:nvSpPr>
        <p:spPr bwMode="auto">
          <a:xfrm>
            <a:off x="6692901" y="3117850"/>
            <a:ext cx="587405"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supply, </a:t>
            </a:r>
            <a:endParaRPr lang="en-US" sz="2400">
              <a:latin typeface="Times New Roman" pitchFamily="18" charset="0"/>
            </a:endParaRPr>
          </a:p>
        </p:txBody>
      </p:sp>
      <p:sp>
        <p:nvSpPr>
          <p:cNvPr id="33824" name="Rectangle 37"/>
          <p:cNvSpPr>
            <a:spLocks noChangeArrowheads="1"/>
          </p:cNvSpPr>
          <p:nvPr/>
        </p:nvSpPr>
        <p:spPr bwMode="auto">
          <a:xfrm>
            <a:off x="7354888" y="3200400"/>
            <a:ext cx="197170"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AS</a:t>
            </a:r>
            <a:endParaRPr lang="en-US" sz="2400">
              <a:latin typeface="Times New Roman" pitchFamily="18" charset="0"/>
            </a:endParaRPr>
          </a:p>
        </p:txBody>
      </p:sp>
      <p:sp>
        <p:nvSpPr>
          <p:cNvPr id="33825" name="Freeform 38"/>
          <p:cNvSpPr>
            <a:spLocks/>
          </p:cNvSpPr>
          <p:nvPr/>
        </p:nvSpPr>
        <p:spPr bwMode="auto">
          <a:xfrm>
            <a:off x="7651751" y="3302001"/>
            <a:ext cx="28575" cy="66675"/>
          </a:xfrm>
          <a:custGeom>
            <a:avLst/>
            <a:gdLst>
              <a:gd name="T0" fmla="*/ 22 w 22"/>
              <a:gd name="T1" fmla="*/ 0 h 53"/>
              <a:gd name="T2" fmla="*/ 19 w 22"/>
              <a:gd name="T3" fmla="*/ 0 h 53"/>
              <a:gd name="T4" fmla="*/ 11 w 22"/>
              <a:gd name="T5" fmla="*/ 3 h 53"/>
              <a:gd name="T6" fmla="*/ 0 w 22"/>
              <a:gd name="T7" fmla="*/ 11 h 53"/>
              <a:gd name="T8" fmla="*/ 0 w 22"/>
              <a:gd name="T9" fmla="*/ 19 h 53"/>
              <a:gd name="T10" fmla="*/ 7 w 22"/>
              <a:gd name="T11" fmla="*/ 15 h 53"/>
              <a:gd name="T12" fmla="*/ 15 w 22"/>
              <a:gd name="T13" fmla="*/ 11 h 53"/>
              <a:gd name="T14" fmla="*/ 15 w 22"/>
              <a:gd name="T15" fmla="*/ 53 h 53"/>
              <a:gd name="T16" fmla="*/ 22 w 22"/>
              <a:gd name="T17" fmla="*/ 53 h 53"/>
              <a:gd name="T18" fmla="*/ 22 w 22"/>
              <a:gd name="T19" fmla="*/ 3 h 53"/>
              <a:gd name="T20" fmla="*/ 22 w 22"/>
              <a:gd name="T21" fmla="*/ 0 h 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
              <a:gd name="T34" fmla="*/ 0 h 53"/>
              <a:gd name="T35" fmla="*/ 22 w 22"/>
              <a:gd name="T36" fmla="*/ 53 h 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 h="53">
                <a:moveTo>
                  <a:pt x="22" y="0"/>
                </a:moveTo>
                <a:lnTo>
                  <a:pt x="19" y="0"/>
                </a:lnTo>
                <a:lnTo>
                  <a:pt x="11" y="3"/>
                </a:lnTo>
                <a:lnTo>
                  <a:pt x="0" y="11"/>
                </a:lnTo>
                <a:lnTo>
                  <a:pt x="0" y="19"/>
                </a:lnTo>
                <a:lnTo>
                  <a:pt x="7" y="15"/>
                </a:lnTo>
                <a:lnTo>
                  <a:pt x="15" y="11"/>
                </a:lnTo>
                <a:lnTo>
                  <a:pt x="15" y="53"/>
                </a:lnTo>
                <a:lnTo>
                  <a:pt x="22" y="53"/>
                </a:lnTo>
                <a:lnTo>
                  <a:pt x="22" y="3"/>
                </a:lnTo>
                <a:lnTo>
                  <a:pt x="22" y="0"/>
                </a:lnTo>
                <a:close/>
              </a:path>
            </a:pathLst>
          </a:custGeom>
          <a:solidFill>
            <a:srgbClr val="000000"/>
          </a:solidFill>
          <a:ln w="9525">
            <a:noFill/>
            <a:round/>
            <a:headEnd/>
            <a:tailEnd/>
          </a:ln>
        </p:spPr>
        <p:txBody>
          <a:bodyPr/>
          <a:lstStyle/>
          <a:p>
            <a:endParaRPr lang="es-CL"/>
          </a:p>
        </p:txBody>
      </p:sp>
      <p:sp>
        <p:nvSpPr>
          <p:cNvPr id="33826" name="Rectangle 39"/>
          <p:cNvSpPr>
            <a:spLocks noChangeArrowheads="1"/>
          </p:cNvSpPr>
          <p:nvPr/>
        </p:nvSpPr>
        <p:spPr bwMode="auto">
          <a:xfrm>
            <a:off x="4843464" y="2708275"/>
            <a:ext cx="700513"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Long-run</a:t>
            </a:r>
            <a:endParaRPr lang="en-US" sz="2400">
              <a:latin typeface="Times New Roman" pitchFamily="18" charset="0"/>
            </a:endParaRPr>
          </a:p>
        </p:txBody>
      </p:sp>
      <p:sp>
        <p:nvSpPr>
          <p:cNvPr id="33827" name="Rectangle 40"/>
          <p:cNvSpPr>
            <a:spLocks noChangeArrowheads="1"/>
          </p:cNvSpPr>
          <p:nvPr/>
        </p:nvSpPr>
        <p:spPr bwMode="auto">
          <a:xfrm>
            <a:off x="4803775" y="2900363"/>
            <a:ext cx="767646"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aggregate</a:t>
            </a:r>
            <a:endParaRPr lang="en-US" sz="2400">
              <a:latin typeface="Times New Roman" pitchFamily="18" charset="0"/>
            </a:endParaRPr>
          </a:p>
        </p:txBody>
      </p:sp>
      <p:sp>
        <p:nvSpPr>
          <p:cNvPr id="33828" name="Rectangle 41"/>
          <p:cNvSpPr>
            <a:spLocks noChangeArrowheads="1"/>
          </p:cNvSpPr>
          <p:nvPr/>
        </p:nvSpPr>
        <p:spPr bwMode="auto">
          <a:xfrm>
            <a:off x="4930776" y="3094038"/>
            <a:ext cx="509755"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supply</a:t>
            </a:r>
            <a:endParaRPr lang="en-US" sz="2400">
              <a:latin typeface="Times New Roman" pitchFamily="18" charset="0"/>
            </a:endParaRPr>
          </a:p>
        </p:txBody>
      </p:sp>
      <p:sp>
        <p:nvSpPr>
          <p:cNvPr id="33829" name="Line 43"/>
          <p:cNvSpPr>
            <a:spLocks noChangeShapeType="1"/>
          </p:cNvSpPr>
          <p:nvPr/>
        </p:nvSpPr>
        <p:spPr bwMode="auto">
          <a:xfrm flipH="1" flipV="1">
            <a:off x="4638676" y="3567114"/>
            <a:ext cx="2773363" cy="2005013"/>
          </a:xfrm>
          <a:prstGeom prst="line">
            <a:avLst/>
          </a:prstGeom>
          <a:noFill/>
          <a:ln w="53975">
            <a:solidFill>
              <a:srgbClr val="FFC000"/>
            </a:solidFill>
            <a:round/>
            <a:headEnd/>
            <a:tailEnd/>
          </a:ln>
        </p:spPr>
        <p:txBody>
          <a:bodyPr/>
          <a:lstStyle/>
          <a:p>
            <a:endParaRPr lang="es-CL"/>
          </a:p>
        </p:txBody>
      </p:sp>
      <p:sp>
        <p:nvSpPr>
          <p:cNvPr id="33830" name="Rectangle 45"/>
          <p:cNvSpPr>
            <a:spLocks noChangeArrowheads="1"/>
          </p:cNvSpPr>
          <p:nvPr/>
        </p:nvSpPr>
        <p:spPr bwMode="auto">
          <a:xfrm>
            <a:off x="7556500" y="5314950"/>
            <a:ext cx="786882"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Aggregate</a:t>
            </a:r>
            <a:endParaRPr lang="en-US" sz="2400">
              <a:latin typeface="Times New Roman" pitchFamily="18" charset="0"/>
            </a:endParaRPr>
          </a:p>
        </p:txBody>
      </p:sp>
      <p:sp>
        <p:nvSpPr>
          <p:cNvPr id="33831" name="Rectangle 46"/>
          <p:cNvSpPr>
            <a:spLocks noChangeArrowheads="1"/>
          </p:cNvSpPr>
          <p:nvPr/>
        </p:nvSpPr>
        <p:spPr bwMode="auto">
          <a:xfrm>
            <a:off x="7456489" y="5507038"/>
            <a:ext cx="735779"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demand, </a:t>
            </a:r>
            <a:endParaRPr lang="en-US" sz="2400">
              <a:latin typeface="Times New Roman" pitchFamily="18" charset="0"/>
            </a:endParaRPr>
          </a:p>
        </p:txBody>
      </p:sp>
      <p:sp>
        <p:nvSpPr>
          <p:cNvPr id="33832" name="Rectangle 47"/>
          <p:cNvSpPr>
            <a:spLocks noChangeArrowheads="1"/>
          </p:cNvSpPr>
          <p:nvPr/>
        </p:nvSpPr>
        <p:spPr bwMode="auto">
          <a:xfrm>
            <a:off x="8278813" y="5508625"/>
            <a:ext cx="229230"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AD</a:t>
            </a:r>
            <a:endParaRPr lang="en-US" sz="2400">
              <a:latin typeface="Times New Roman" pitchFamily="18" charset="0"/>
            </a:endParaRPr>
          </a:p>
        </p:txBody>
      </p:sp>
      <p:sp>
        <p:nvSpPr>
          <p:cNvPr id="33833" name="Freeform 48"/>
          <p:cNvSpPr>
            <a:spLocks/>
          </p:cNvSpPr>
          <p:nvPr/>
        </p:nvSpPr>
        <p:spPr bwMode="auto">
          <a:xfrm>
            <a:off x="8591551" y="5621339"/>
            <a:ext cx="30163" cy="68263"/>
          </a:xfrm>
          <a:custGeom>
            <a:avLst/>
            <a:gdLst>
              <a:gd name="T0" fmla="*/ 23 w 23"/>
              <a:gd name="T1" fmla="*/ 0 h 53"/>
              <a:gd name="T2" fmla="*/ 19 w 23"/>
              <a:gd name="T3" fmla="*/ 0 h 53"/>
              <a:gd name="T4" fmla="*/ 12 w 23"/>
              <a:gd name="T5" fmla="*/ 3 h 53"/>
              <a:gd name="T6" fmla="*/ 0 w 23"/>
              <a:gd name="T7" fmla="*/ 11 h 53"/>
              <a:gd name="T8" fmla="*/ 0 w 23"/>
              <a:gd name="T9" fmla="*/ 18 h 53"/>
              <a:gd name="T10" fmla="*/ 8 w 23"/>
              <a:gd name="T11" fmla="*/ 15 h 53"/>
              <a:gd name="T12" fmla="*/ 15 w 23"/>
              <a:gd name="T13" fmla="*/ 11 h 53"/>
              <a:gd name="T14" fmla="*/ 15 w 23"/>
              <a:gd name="T15" fmla="*/ 53 h 53"/>
              <a:gd name="T16" fmla="*/ 23 w 23"/>
              <a:gd name="T17" fmla="*/ 53 h 53"/>
              <a:gd name="T18" fmla="*/ 23 w 23"/>
              <a:gd name="T19" fmla="*/ 3 h 53"/>
              <a:gd name="T20" fmla="*/ 23 w 23"/>
              <a:gd name="T21" fmla="*/ 0 h 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53"/>
              <a:gd name="T35" fmla="*/ 23 w 23"/>
              <a:gd name="T36" fmla="*/ 53 h 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53">
                <a:moveTo>
                  <a:pt x="23" y="0"/>
                </a:moveTo>
                <a:lnTo>
                  <a:pt x="19" y="0"/>
                </a:lnTo>
                <a:lnTo>
                  <a:pt x="12" y="3"/>
                </a:lnTo>
                <a:lnTo>
                  <a:pt x="0" y="11"/>
                </a:lnTo>
                <a:lnTo>
                  <a:pt x="0" y="18"/>
                </a:lnTo>
                <a:lnTo>
                  <a:pt x="8" y="15"/>
                </a:lnTo>
                <a:lnTo>
                  <a:pt x="15" y="11"/>
                </a:lnTo>
                <a:lnTo>
                  <a:pt x="15" y="53"/>
                </a:lnTo>
                <a:lnTo>
                  <a:pt x="23" y="53"/>
                </a:lnTo>
                <a:lnTo>
                  <a:pt x="23" y="3"/>
                </a:lnTo>
                <a:lnTo>
                  <a:pt x="23" y="0"/>
                </a:lnTo>
                <a:close/>
              </a:path>
            </a:pathLst>
          </a:custGeom>
          <a:solidFill>
            <a:srgbClr val="000000"/>
          </a:solidFill>
          <a:ln w="9525">
            <a:noFill/>
            <a:round/>
            <a:headEnd/>
            <a:tailEnd/>
          </a:ln>
        </p:spPr>
        <p:txBody>
          <a:bodyPr/>
          <a:lstStyle/>
          <a:p>
            <a:endParaRPr lang="es-CL"/>
          </a:p>
        </p:txBody>
      </p:sp>
      <p:sp>
        <p:nvSpPr>
          <p:cNvPr id="33834" name="Freeform 51"/>
          <p:cNvSpPr>
            <a:spLocks/>
          </p:cNvSpPr>
          <p:nvPr/>
        </p:nvSpPr>
        <p:spPr bwMode="auto">
          <a:xfrm>
            <a:off x="3810000" y="4381500"/>
            <a:ext cx="1962150" cy="1588"/>
          </a:xfrm>
          <a:custGeom>
            <a:avLst/>
            <a:gdLst>
              <a:gd name="T0" fmla="*/ 0 w 1544"/>
              <a:gd name="T1" fmla="*/ 0 h 1"/>
              <a:gd name="T2" fmla="*/ 1544 w 1544"/>
              <a:gd name="T3" fmla="*/ 0 h 1"/>
              <a:gd name="T4" fmla="*/ 0 60000 65536"/>
              <a:gd name="T5" fmla="*/ 0 60000 65536"/>
              <a:gd name="T6" fmla="*/ 0 w 1544"/>
              <a:gd name="T7" fmla="*/ 0 h 1"/>
              <a:gd name="T8" fmla="*/ 1544 w 1544"/>
              <a:gd name="T9" fmla="*/ 1 h 1"/>
            </a:gdLst>
            <a:ahLst/>
            <a:cxnLst>
              <a:cxn ang="T4">
                <a:pos x="T0" y="T1"/>
              </a:cxn>
              <a:cxn ang="T5">
                <a:pos x="T2" y="T3"/>
              </a:cxn>
            </a:cxnLst>
            <a:rect l="T6" t="T7" r="T8" b="T9"/>
            <a:pathLst>
              <a:path w="1544" h="1">
                <a:moveTo>
                  <a:pt x="0" y="0"/>
                </a:moveTo>
                <a:lnTo>
                  <a:pt x="1544" y="0"/>
                </a:lnTo>
              </a:path>
            </a:pathLst>
          </a:custGeom>
          <a:noFill/>
          <a:ln w="17463">
            <a:solidFill>
              <a:schemeClr val="tx1"/>
            </a:solidFill>
            <a:prstDash val="sysDot"/>
            <a:round/>
            <a:headEnd/>
            <a:tailEnd/>
          </a:ln>
        </p:spPr>
        <p:txBody>
          <a:bodyPr/>
          <a:lstStyle/>
          <a:p>
            <a:endParaRPr lang="es-CL"/>
          </a:p>
        </p:txBody>
      </p:sp>
      <p:sp>
        <p:nvSpPr>
          <p:cNvPr id="33835" name="Oval 52"/>
          <p:cNvSpPr>
            <a:spLocks noChangeArrowheads="1"/>
          </p:cNvSpPr>
          <p:nvPr/>
        </p:nvSpPr>
        <p:spPr bwMode="auto">
          <a:xfrm>
            <a:off x="5724525" y="4338638"/>
            <a:ext cx="103188" cy="101600"/>
          </a:xfrm>
          <a:prstGeom prst="ellipse">
            <a:avLst/>
          </a:prstGeom>
          <a:solidFill>
            <a:srgbClr val="000000"/>
          </a:solidFill>
          <a:ln w="9525">
            <a:noFill/>
            <a:round/>
            <a:headEnd/>
            <a:tailEnd/>
          </a:ln>
        </p:spPr>
        <p:txBody>
          <a:bodyPr/>
          <a:lstStyle/>
          <a:p>
            <a:endParaRPr lang="es-CL"/>
          </a:p>
        </p:txBody>
      </p:sp>
      <p:sp>
        <p:nvSpPr>
          <p:cNvPr id="33836" name="Rectangle 53"/>
          <p:cNvSpPr>
            <a:spLocks noChangeArrowheads="1"/>
          </p:cNvSpPr>
          <p:nvPr/>
        </p:nvSpPr>
        <p:spPr bwMode="auto">
          <a:xfrm>
            <a:off x="5926138" y="4284663"/>
            <a:ext cx="110608"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a:t>
            </a:r>
            <a:endParaRPr lang="en-US" sz="2400">
              <a:latin typeface="Times New Roman" pitchFamily="18" charset="0"/>
            </a:endParaRPr>
          </a:p>
        </p:txBody>
      </p:sp>
      <p:sp>
        <p:nvSpPr>
          <p:cNvPr id="33837" name="Rectangle 55"/>
          <p:cNvSpPr>
            <a:spLocks noChangeArrowheads="1"/>
          </p:cNvSpPr>
          <p:nvPr/>
        </p:nvSpPr>
        <p:spPr bwMode="auto">
          <a:xfrm>
            <a:off x="3506788" y="4298950"/>
            <a:ext cx="99386"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P</a:t>
            </a:r>
            <a:endParaRPr lang="en-US" sz="2400">
              <a:latin typeface="Times New Roman" pitchFamily="18" charset="0"/>
            </a:endParaRPr>
          </a:p>
        </p:txBody>
      </p:sp>
      <p:sp>
        <p:nvSpPr>
          <p:cNvPr id="33838" name="Freeform 56"/>
          <p:cNvSpPr>
            <a:spLocks/>
          </p:cNvSpPr>
          <p:nvPr/>
        </p:nvSpPr>
        <p:spPr bwMode="auto">
          <a:xfrm>
            <a:off x="3648076" y="4395789"/>
            <a:ext cx="28575" cy="73025"/>
          </a:xfrm>
          <a:custGeom>
            <a:avLst/>
            <a:gdLst>
              <a:gd name="T0" fmla="*/ 23 w 23"/>
              <a:gd name="T1" fmla="*/ 0 h 57"/>
              <a:gd name="T2" fmla="*/ 19 w 23"/>
              <a:gd name="T3" fmla="*/ 0 h 57"/>
              <a:gd name="T4" fmla="*/ 11 w 23"/>
              <a:gd name="T5" fmla="*/ 8 h 57"/>
              <a:gd name="T6" fmla="*/ 0 w 23"/>
              <a:gd name="T7" fmla="*/ 15 h 57"/>
              <a:gd name="T8" fmla="*/ 0 w 23"/>
              <a:gd name="T9" fmla="*/ 23 h 57"/>
              <a:gd name="T10" fmla="*/ 7 w 23"/>
              <a:gd name="T11" fmla="*/ 19 h 57"/>
              <a:gd name="T12" fmla="*/ 15 w 23"/>
              <a:gd name="T13" fmla="*/ 11 h 57"/>
              <a:gd name="T14" fmla="*/ 15 w 23"/>
              <a:gd name="T15" fmla="*/ 57 h 57"/>
              <a:gd name="T16" fmla="*/ 23 w 23"/>
              <a:gd name="T17" fmla="*/ 57 h 57"/>
              <a:gd name="T18" fmla="*/ 23 w 23"/>
              <a:gd name="T19" fmla="*/ 4 h 57"/>
              <a:gd name="T20" fmla="*/ 23 w 23"/>
              <a:gd name="T21" fmla="*/ 0 h 5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57"/>
              <a:gd name="T35" fmla="*/ 23 w 23"/>
              <a:gd name="T36" fmla="*/ 57 h 5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57">
                <a:moveTo>
                  <a:pt x="23" y="0"/>
                </a:moveTo>
                <a:lnTo>
                  <a:pt x="19" y="0"/>
                </a:lnTo>
                <a:lnTo>
                  <a:pt x="11" y="8"/>
                </a:lnTo>
                <a:lnTo>
                  <a:pt x="0" y="15"/>
                </a:lnTo>
                <a:lnTo>
                  <a:pt x="0" y="23"/>
                </a:lnTo>
                <a:lnTo>
                  <a:pt x="7" y="19"/>
                </a:lnTo>
                <a:lnTo>
                  <a:pt x="15" y="11"/>
                </a:lnTo>
                <a:lnTo>
                  <a:pt x="15" y="57"/>
                </a:lnTo>
                <a:lnTo>
                  <a:pt x="23" y="57"/>
                </a:lnTo>
                <a:lnTo>
                  <a:pt x="23" y="4"/>
                </a:lnTo>
                <a:lnTo>
                  <a:pt x="23" y="0"/>
                </a:lnTo>
                <a:close/>
              </a:path>
            </a:pathLst>
          </a:custGeom>
          <a:solidFill>
            <a:srgbClr val="000000"/>
          </a:solidFill>
          <a:ln w="9525">
            <a:noFill/>
            <a:round/>
            <a:headEnd/>
            <a:tailEnd/>
          </a:ln>
        </p:spPr>
        <p:txBody>
          <a:bodyPr/>
          <a:lstStyle/>
          <a:p>
            <a:endParaRPr lang="es-CL"/>
          </a:p>
        </p:txBody>
      </p:sp>
      <p:grpSp>
        <p:nvGrpSpPr>
          <p:cNvPr id="2" name="Group 57"/>
          <p:cNvGrpSpPr>
            <a:grpSpLocks/>
          </p:cNvGrpSpPr>
          <p:nvPr/>
        </p:nvGrpSpPr>
        <p:grpSpPr bwMode="auto">
          <a:xfrm>
            <a:off x="5719763" y="5965825"/>
            <a:ext cx="133350" cy="231140"/>
            <a:chOff x="2420" y="3651"/>
            <a:chExt cx="106" cy="182"/>
          </a:xfrm>
        </p:grpSpPr>
        <p:sp>
          <p:nvSpPr>
            <p:cNvPr id="33876" name="Rectangle 58"/>
            <p:cNvSpPr>
              <a:spLocks noChangeArrowheads="1"/>
            </p:cNvSpPr>
            <p:nvPr/>
          </p:nvSpPr>
          <p:spPr bwMode="auto">
            <a:xfrm>
              <a:off x="2420" y="3651"/>
              <a:ext cx="74" cy="18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Y</a:t>
              </a:r>
              <a:endParaRPr lang="en-US" sz="2400">
                <a:latin typeface="Times New Roman" pitchFamily="18" charset="0"/>
              </a:endParaRPr>
            </a:p>
          </p:txBody>
        </p:sp>
        <p:sp>
          <p:nvSpPr>
            <p:cNvPr id="33877" name="Freeform 59"/>
            <p:cNvSpPr>
              <a:spLocks/>
            </p:cNvSpPr>
            <p:nvPr/>
          </p:nvSpPr>
          <p:spPr bwMode="auto">
            <a:xfrm>
              <a:off x="2503" y="3731"/>
              <a:ext cx="23" cy="53"/>
            </a:xfrm>
            <a:custGeom>
              <a:avLst/>
              <a:gdLst>
                <a:gd name="T0" fmla="*/ 23 w 23"/>
                <a:gd name="T1" fmla="*/ 0 h 53"/>
                <a:gd name="T2" fmla="*/ 16 w 23"/>
                <a:gd name="T3" fmla="*/ 0 h 53"/>
                <a:gd name="T4" fmla="*/ 12 w 23"/>
                <a:gd name="T5" fmla="*/ 4 h 53"/>
                <a:gd name="T6" fmla="*/ 0 w 23"/>
                <a:gd name="T7" fmla="*/ 11 h 53"/>
                <a:gd name="T8" fmla="*/ 0 w 23"/>
                <a:gd name="T9" fmla="*/ 19 h 53"/>
                <a:gd name="T10" fmla="*/ 8 w 23"/>
                <a:gd name="T11" fmla="*/ 15 h 53"/>
                <a:gd name="T12" fmla="*/ 16 w 23"/>
                <a:gd name="T13" fmla="*/ 11 h 53"/>
                <a:gd name="T14" fmla="*/ 16 w 23"/>
                <a:gd name="T15" fmla="*/ 53 h 53"/>
                <a:gd name="T16" fmla="*/ 23 w 23"/>
                <a:gd name="T17" fmla="*/ 53 h 53"/>
                <a:gd name="T18" fmla="*/ 23 w 23"/>
                <a:gd name="T19" fmla="*/ 4 h 53"/>
                <a:gd name="T20" fmla="*/ 23 w 23"/>
                <a:gd name="T21" fmla="*/ 0 h 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53"/>
                <a:gd name="T35" fmla="*/ 23 w 23"/>
                <a:gd name="T36" fmla="*/ 53 h 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53">
                  <a:moveTo>
                    <a:pt x="23" y="0"/>
                  </a:moveTo>
                  <a:lnTo>
                    <a:pt x="16" y="0"/>
                  </a:lnTo>
                  <a:lnTo>
                    <a:pt x="12" y="4"/>
                  </a:lnTo>
                  <a:lnTo>
                    <a:pt x="0" y="11"/>
                  </a:lnTo>
                  <a:lnTo>
                    <a:pt x="0" y="19"/>
                  </a:lnTo>
                  <a:lnTo>
                    <a:pt x="8" y="15"/>
                  </a:lnTo>
                  <a:lnTo>
                    <a:pt x="16" y="11"/>
                  </a:lnTo>
                  <a:lnTo>
                    <a:pt x="16" y="53"/>
                  </a:lnTo>
                  <a:lnTo>
                    <a:pt x="23" y="53"/>
                  </a:lnTo>
                  <a:lnTo>
                    <a:pt x="23" y="4"/>
                  </a:lnTo>
                  <a:lnTo>
                    <a:pt x="23" y="0"/>
                  </a:lnTo>
                  <a:close/>
                </a:path>
              </a:pathLst>
            </a:custGeom>
            <a:solidFill>
              <a:srgbClr val="000000"/>
            </a:solidFill>
            <a:ln w="9525">
              <a:noFill/>
              <a:round/>
              <a:headEnd/>
              <a:tailEnd/>
            </a:ln>
          </p:spPr>
          <p:txBody>
            <a:bodyPr/>
            <a:lstStyle/>
            <a:p>
              <a:endParaRPr lang="es-CL"/>
            </a:p>
          </p:txBody>
        </p:sp>
      </p:grpSp>
      <p:sp>
        <p:nvSpPr>
          <p:cNvPr id="33840" name="Line 61"/>
          <p:cNvSpPr>
            <a:spLocks noChangeShapeType="1"/>
          </p:cNvSpPr>
          <p:nvPr/>
        </p:nvSpPr>
        <p:spPr bwMode="auto">
          <a:xfrm flipH="1" flipV="1">
            <a:off x="3884613" y="3849689"/>
            <a:ext cx="2774950" cy="2005013"/>
          </a:xfrm>
          <a:prstGeom prst="line">
            <a:avLst/>
          </a:prstGeom>
          <a:noFill/>
          <a:ln w="53975">
            <a:solidFill>
              <a:srgbClr val="FF0000"/>
            </a:solidFill>
            <a:round/>
            <a:headEnd/>
            <a:tailEnd/>
          </a:ln>
        </p:spPr>
        <p:txBody>
          <a:bodyPr/>
          <a:lstStyle/>
          <a:p>
            <a:endParaRPr lang="es-CL"/>
          </a:p>
        </p:txBody>
      </p:sp>
      <p:sp>
        <p:nvSpPr>
          <p:cNvPr id="33841" name="Rectangle 62"/>
          <p:cNvSpPr>
            <a:spLocks noChangeArrowheads="1"/>
          </p:cNvSpPr>
          <p:nvPr/>
        </p:nvSpPr>
        <p:spPr bwMode="auto">
          <a:xfrm>
            <a:off x="6731001" y="5661025"/>
            <a:ext cx="294953"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AD</a:t>
            </a:r>
            <a:r>
              <a:rPr lang="en-US" sz="1500" baseline="-25000">
                <a:solidFill>
                  <a:srgbClr val="000000"/>
                </a:solidFill>
              </a:rPr>
              <a:t>2</a:t>
            </a:r>
            <a:endParaRPr lang="en-US" sz="2400">
              <a:latin typeface="Times New Roman" pitchFamily="18" charset="0"/>
            </a:endParaRPr>
          </a:p>
        </p:txBody>
      </p:sp>
      <p:sp>
        <p:nvSpPr>
          <p:cNvPr id="33842" name="Line 64"/>
          <p:cNvSpPr>
            <a:spLocks noChangeShapeType="1"/>
          </p:cNvSpPr>
          <p:nvPr/>
        </p:nvSpPr>
        <p:spPr bwMode="auto">
          <a:xfrm flipV="1">
            <a:off x="5038499" y="3770314"/>
            <a:ext cx="2701925" cy="1947863"/>
          </a:xfrm>
          <a:prstGeom prst="line">
            <a:avLst/>
          </a:prstGeom>
          <a:noFill/>
          <a:ln w="53975">
            <a:solidFill>
              <a:srgbClr val="003F95"/>
            </a:solidFill>
            <a:round/>
            <a:headEnd/>
            <a:tailEnd/>
          </a:ln>
        </p:spPr>
        <p:txBody>
          <a:bodyPr/>
          <a:lstStyle/>
          <a:p>
            <a:endParaRPr lang="es-CL"/>
          </a:p>
        </p:txBody>
      </p:sp>
      <p:sp>
        <p:nvSpPr>
          <p:cNvPr id="33843" name="Rectangle 65"/>
          <p:cNvSpPr>
            <a:spLocks noChangeArrowheads="1"/>
          </p:cNvSpPr>
          <p:nvPr/>
        </p:nvSpPr>
        <p:spPr bwMode="auto">
          <a:xfrm>
            <a:off x="7650163" y="3500438"/>
            <a:ext cx="262892"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AS</a:t>
            </a:r>
            <a:r>
              <a:rPr lang="en-US" sz="1500" baseline="-25000">
                <a:solidFill>
                  <a:srgbClr val="000000"/>
                </a:solidFill>
              </a:rPr>
              <a:t>2</a:t>
            </a:r>
            <a:endParaRPr lang="en-US" sz="2400">
              <a:latin typeface="Times New Roman" pitchFamily="18" charset="0"/>
            </a:endParaRPr>
          </a:p>
        </p:txBody>
      </p:sp>
      <p:grpSp>
        <p:nvGrpSpPr>
          <p:cNvPr id="3" name="Group 66"/>
          <p:cNvGrpSpPr>
            <a:grpSpLocks/>
          </p:cNvGrpSpPr>
          <p:nvPr/>
        </p:nvGrpSpPr>
        <p:grpSpPr bwMode="auto">
          <a:xfrm>
            <a:off x="6688139" y="4803776"/>
            <a:ext cx="2251075" cy="581025"/>
            <a:chOff x="3183" y="2736"/>
            <a:chExt cx="1772" cy="458"/>
          </a:xfrm>
        </p:grpSpPr>
        <p:sp>
          <p:nvSpPr>
            <p:cNvPr id="33871" name="Line 67"/>
            <p:cNvSpPr>
              <a:spLocks noChangeShapeType="1"/>
            </p:cNvSpPr>
            <p:nvPr/>
          </p:nvSpPr>
          <p:spPr bwMode="auto">
            <a:xfrm flipH="1">
              <a:off x="3183" y="2827"/>
              <a:ext cx="537" cy="367"/>
            </a:xfrm>
            <a:prstGeom prst="line">
              <a:avLst/>
            </a:prstGeom>
            <a:noFill/>
            <a:ln w="17463">
              <a:solidFill>
                <a:srgbClr val="000000"/>
              </a:solidFill>
              <a:round/>
              <a:headEnd/>
              <a:tailEnd/>
            </a:ln>
          </p:spPr>
          <p:txBody>
            <a:bodyPr/>
            <a:lstStyle/>
            <a:p>
              <a:endParaRPr lang="es-CL"/>
            </a:p>
          </p:txBody>
        </p:sp>
        <p:grpSp>
          <p:nvGrpSpPr>
            <p:cNvPr id="4" name="Group 68"/>
            <p:cNvGrpSpPr>
              <a:grpSpLocks/>
            </p:cNvGrpSpPr>
            <p:nvPr/>
          </p:nvGrpSpPr>
          <p:grpSpPr bwMode="auto">
            <a:xfrm>
              <a:off x="3686" y="2736"/>
              <a:ext cx="1269" cy="320"/>
              <a:chOff x="3686" y="2736"/>
              <a:chExt cx="1269" cy="320"/>
            </a:xfrm>
          </p:grpSpPr>
          <p:sp>
            <p:nvSpPr>
              <p:cNvPr id="33873" name="Rectangle 69"/>
              <p:cNvSpPr>
                <a:spLocks noChangeArrowheads="1"/>
              </p:cNvSpPr>
              <p:nvPr/>
            </p:nvSpPr>
            <p:spPr bwMode="auto">
              <a:xfrm>
                <a:off x="3686" y="2736"/>
                <a:ext cx="1269" cy="320"/>
              </a:xfrm>
              <a:prstGeom prst="rect">
                <a:avLst/>
              </a:prstGeom>
              <a:solidFill>
                <a:srgbClr val="E1E5E9"/>
              </a:solidFill>
              <a:ln w="9525">
                <a:noFill/>
                <a:miter lim="800000"/>
                <a:headEnd/>
                <a:tailEnd/>
              </a:ln>
            </p:spPr>
            <p:txBody>
              <a:bodyPr/>
              <a:lstStyle/>
              <a:p>
                <a:endParaRPr lang="es-CL"/>
              </a:p>
            </p:txBody>
          </p:sp>
          <p:sp>
            <p:nvSpPr>
              <p:cNvPr id="33874" name="Rectangle 70"/>
              <p:cNvSpPr>
                <a:spLocks noChangeArrowheads="1"/>
              </p:cNvSpPr>
              <p:nvPr/>
            </p:nvSpPr>
            <p:spPr bwMode="auto">
              <a:xfrm>
                <a:off x="3723" y="2749"/>
                <a:ext cx="779"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1. A decrease in</a:t>
                </a:r>
                <a:endParaRPr lang="en-US" sz="1200">
                  <a:latin typeface="Times New Roman" pitchFamily="18" charset="0"/>
                </a:endParaRPr>
              </a:p>
            </p:txBody>
          </p:sp>
          <p:sp>
            <p:nvSpPr>
              <p:cNvPr id="33875" name="Rectangle 71"/>
              <p:cNvSpPr>
                <a:spLocks noChangeArrowheads="1"/>
              </p:cNvSpPr>
              <p:nvPr/>
            </p:nvSpPr>
            <p:spPr bwMode="auto">
              <a:xfrm>
                <a:off x="3723" y="2900"/>
                <a:ext cx="1091"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aggregate demand . . .</a:t>
                </a:r>
                <a:endParaRPr lang="en-US" sz="1200">
                  <a:latin typeface="Times New Roman" pitchFamily="18" charset="0"/>
                </a:endParaRPr>
              </a:p>
            </p:txBody>
          </p:sp>
        </p:grpSp>
      </p:grpSp>
      <p:grpSp>
        <p:nvGrpSpPr>
          <p:cNvPr id="5" name="Group 72"/>
          <p:cNvGrpSpPr>
            <a:grpSpLocks/>
          </p:cNvGrpSpPr>
          <p:nvPr/>
        </p:nvGrpSpPr>
        <p:grpSpPr bwMode="auto">
          <a:xfrm>
            <a:off x="3622676" y="2216151"/>
            <a:ext cx="3311525" cy="2486025"/>
            <a:chOff x="770" y="699"/>
            <a:chExt cx="2607" cy="1957"/>
          </a:xfrm>
        </p:grpSpPr>
        <p:sp>
          <p:nvSpPr>
            <p:cNvPr id="33868" name="Line 73"/>
            <p:cNvSpPr>
              <a:spLocks noChangeShapeType="1"/>
            </p:cNvSpPr>
            <p:nvPr/>
          </p:nvSpPr>
          <p:spPr bwMode="auto">
            <a:xfrm>
              <a:off x="987" y="848"/>
              <a:ext cx="1018" cy="1808"/>
            </a:xfrm>
            <a:prstGeom prst="line">
              <a:avLst/>
            </a:prstGeom>
            <a:noFill/>
            <a:ln w="17463">
              <a:solidFill>
                <a:srgbClr val="000000"/>
              </a:solidFill>
              <a:round/>
              <a:headEnd/>
              <a:tailEnd/>
            </a:ln>
          </p:spPr>
          <p:txBody>
            <a:bodyPr/>
            <a:lstStyle/>
            <a:p>
              <a:endParaRPr lang="es-CL"/>
            </a:p>
          </p:txBody>
        </p:sp>
        <p:sp>
          <p:nvSpPr>
            <p:cNvPr id="33869" name="Rectangle 74"/>
            <p:cNvSpPr>
              <a:spLocks noChangeArrowheads="1"/>
            </p:cNvSpPr>
            <p:nvPr/>
          </p:nvSpPr>
          <p:spPr bwMode="auto">
            <a:xfrm>
              <a:off x="770" y="699"/>
              <a:ext cx="2607" cy="172"/>
            </a:xfrm>
            <a:prstGeom prst="rect">
              <a:avLst/>
            </a:prstGeom>
            <a:solidFill>
              <a:srgbClr val="E1E5E9"/>
            </a:solidFill>
            <a:ln w="9525">
              <a:noFill/>
              <a:miter lim="800000"/>
              <a:headEnd/>
              <a:tailEnd/>
            </a:ln>
          </p:spPr>
          <p:txBody>
            <a:bodyPr/>
            <a:lstStyle/>
            <a:p>
              <a:endParaRPr lang="es-CL"/>
            </a:p>
          </p:txBody>
        </p:sp>
        <p:sp>
          <p:nvSpPr>
            <p:cNvPr id="33870" name="Rectangle 75"/>
            <p:cNvSpPr>
              <a:spLocks noChangeArrowheads="1"/>
            </p:cNvSpPr>
            <p:nvPr/>
          </p:nvSpPr>
          <p:spPr bwMode="auto">
            <a:xfrm>
              <a:off x="827" y="720"/>
              <a:ext cx="2257"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2. . . . causes output to fall in the short run . . .</a:t>
              </a:r>
              <a:endParaRPr lang="en-US" sz="1200">
                <a:latin typeface="Times New Roman" pitchFamily="18" charset="0"/>
              </a:endParaRPr>
            </a:p>
          </p:txBody>
        </p:sp>
      </p:grpSp>
      <p:grpSp>
        <p:nvGrpSpPr>
          <p:cNvPr id="6" name="Group 76"/>
          <p:cNvGrpSpPr>
            <a:grpSpLocks/>
          </p:cNvGrpSpPr>
          <p:nvPr/>
        </p:nvGrpSpPr>
        <p:grpSpPr bwMode="auto">
          <a:xfrm>
            <a:off x="6919913" y="3887789"/>
            <a:ext cx="2179638" cy="798513"/>
            <a:chOff x="3366" y="2015"/>
            <a:chExt cx="1715" cy="629"/>
          </a:xfrm>
        </p:grpSpPr>
        <p:sp>
          <p:nvSpPr>
            <p:cNvPr id="33862" name="Line 77"/>
            <p:cNvSpPr>
              <a:spLocks noChangeShapeType="1"/>
            </p:cNvSpPr>
            <p:nvPr/>
          </p:nvSpPr>
          <p:spPr bwMode="auto">
            <a:xfrm flipH="1" flipV="1">
              <a:off x="3366" y="2026"/>
              <a:ext cx="663" cy="321"/>
            </a:xfrm>
            <a:prstGeom prst="line">
              <a:avLst/>
            </a:prstGeom>
            <a:noFill/>
            <a:ln w="17463">
              <a:solidFill>
                <a:srgbClr val="000000"/>
              </a:solidFill>
              <a:round/>
              <a:headEnd/>
              <a:tailEnd/>
            </a:ln>
          </p:spPr>
          <p:txBody>
            <a:bodyPr/>
            <a:lstStyle/>
            <a:p>
              <a:endParaRPr lang="es-CL"/>
            </a:p>
          </p:txBody>
        </p:sp>
        <p:sp>
          <p:nvSpPr>
            <p:cNvPr id="33863" name="Rectangle 78"/>
            <p:cNvSpPr>
              <a:spLocks noChangeArrowheads="1"/>
            </p:cNvSpPr>
            <p:nvPr/>
          </p:nvSpPr>
          <p:spPr bwMode="auto">
            <a:xfrm>
              <a:off x="3994" y="2015"/>
              <a:ext cx="1087" cy="629"/>
            </a:xfrm>
            <a:prstGeom prst="rect">
              <a:avLst/>
            </a:prstGeom>
            <a:solidFill>
              <a:srgbClr val="E1E5E9"/>
            </a:solidFill>
            <a:ln w="9525">
              <a:noFill/>
              <a:miter lim="800000"/>
              <a:headEnd/>
              <a:tailEnd/>
            </a:ln>
          </p:spPr>
          <p:txBody>
            <a:bodyPr/>
            <a:lstStyle/>
            <a:p>
              <a:endParaRPr lang="es-CL"/>
            </a:p>
          </p:txBody>
        </p:sp>
        <p:sp>
          <p:nvSpPr>
            <p:cNvPr id="33864" name="Rectangle 79"/>
            <p:cNvSpPr>
              <a:spLocks noChangeArrowheads="1"/>
            </p:cNvSpPr>
            <p:nvPr/>
          </p:nvSpPr>
          <p:spPr bwMode="auto">
            <a:xfrm>
              <a:off x="4035" y="2028"/>
              <a:ext cx="735"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3. . . . but over </a:t>
              </a:r>
              <a:endParaRPr lang="en-US" sz="1200">
                <a:latin typeface="Times New Roman" pitchFamily="18" charset="0"/>
              </a:endParaRPr>
            </a:p>
          </p:txBody>
        </p:sp>
        <p:sp>
          <p:nvSpPr>
            <p:cNvPr id="33865" name="Rectangle 80"/>
            <p:cNvSpPr>
              <a:spLocks noChangeArrowheads="1"/>
            </p:cNvSpPr>
            <p:nvPr/>
          </p:nvSpPr>
          <p:spPr bwMode="auto">
            <a:xfrm>
              <a:off x="4035" y="2180"/>
              <a:ext cx="937"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time, the short-run</a:t>
              </a:r>
              <a:endParaRPr lang="en-US" sz="1200">
                <a:latin typeface="Times New Roman" pitchFamily="18" charset="0"/>
              </a:endParaRPr>
            </a:p>
          </p:txBody>
        </p:sp>
        <p:sp>
          <p:nvSpPr>
            <p:cNvPr id="33866" name="Rectangle 81"/>
            <p:cNvSpPr>
              <a:spLocks noChangeArrowheads="1"/>
            </p:cNvSpPr>
            <p:nvPr/>
          </p:nvSpPr>
          <p:spPr bwMode="auto">
            <a:xfrm>
              <a:off x="4036" y="2331"/>
              <a:ext cx="840"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aggregate-supply</a:t>
              </a:r>
              <a:endParaRPr lang="en-US" sz="1200">
                <a:latin typeface="Times New Roman" pitchFamily="18" charset="0"/>
              </a:endParaRPr>
            </a:p>
          </p:txBody>
        </p:sp>
        <p:sp>
          <p:nvSpPr>
            <p:cNvPr id="33867" name="Rectangle 82"/>
            <p:cNvSpPr>
              <a:spLocks noChangeArrowheads="1"/>
            </p:cNvSpPr>
            <p:nvPr/>
          </p:nvSpPr>
          <p:spPr bwMode="auto">
            <a:xfrm>
              <a:off x="4036" y="2483"/>
              <a:ext cx="737"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curve shifts . . .</a:t>
              </a:r>
              <a:endParaRPr lang="en-US" sz="1200">
                <a:latin typeface="Times New Roman" pitchFamily="18" charset="0"/>
              </a:endParaRPr>
            </a:p>
          </p:txBody>
        </p:sp>
      </p:grpSp>
      <p:grpSp>
        <p:nvGrpSpPr>
          <p:cNvPr id="7" name="Group 83"/>
          <p:cNvGrpSpPr>
            <a:grpSpLocks/>
          </p:cNvGrpSpPr>
          <p:nvPr/>
        </p:nvGrpSpPr>
        <p:grpSpPr bwMode="auto">
          <a:xfrm>
            <a:off x="5815013" y="5254626"/>
            <a:ext cx="2033588" cy="1292225"/>
            <a:chOff x="2496" y="3091"/>
            <a:chExt cx="1601" cy="1018"/>
          </a:xfrm>
        </p:grpSpPr>
        <p:sp>
          <p:nvSpPr>
            <p:cNvPr id="33858" name="Line 84"/>
            <p:cNvSpPr>
              <a:spLocks noChangeShapeType="1"/>
            </p:cNvSpPr>
            <p:nvPr/>
          </p:nvSpPr>
          <p:spPr bwMode="auto">
            <a:xfrm flipH="1" flipV="1">
              <a:off x="2496" y="3091"/>
              <a:ext cx="401" cy="686"/>
            </a:xfrm>
            <a:prstGeom prst="line">
              <a:avLst/>
            </a:prstGeom>
            <a:noFill/>
            <a:ln w="17463">
              <a:solidFill>
                <a:srgbClr val="000000"/>
              </a:solidFill>
              <a:round/>
              <a:headEnd/>
              <a:tailEnd/>
            </a:ln>
          </p:spPr>
          <p:txBody>
            <a:bodyPr/>
            <a:lstStyle/>
            <a:p>
              <a:endParaRPr lang="es-CL"/>
            </a:p>
          </p:txBody>
        </p:sp>
        <p:sp>
          <p:nvSpPr>
            <p:cNvPr id="33859" name="Rectangle 85"/>
            <p:cNvSpPr>
              <a:spLocks noChangeArrowheads="1"/>
            </p:cNvSpPr>
            <p:nvPr/>
          </p:nvSpPr>
          <p:spPr bwMode="auto">
            <a:xfrm>
              <a:off x="2691" y="3777"/>
              <a:ext cx="1406" cy="332"/>
            </a:xfrm>
            <a:prstGeom prst="rect">
              <a:avLst/>
            </a:prstGeom>
            <a:solidFill>
              <a:srgbClr val="E1E5E9"/>
            </a:solidFill>
            <a:ln w="9525">
              <a:noFill/>
              <a:miter lim="800000"/>
              <a:headEnd/>
              <a:tailEnd/>
            </a:ln>
          </p:spPr>
          <p:txBody>
            <a:bodyPr/>
            <a:lstStyle/>
            <a:p>
              <a:endParaRPr lang="es-CL"/>
            </a:p>
          </p:txBody>
        </p:sp>
        <p:sp>
          <p:nvSpPr>
            <p:cNvPr id="33860" name="Rectangle 86"/>
            <p:cNvSpPr>
              <a:spLocks noChangeArrowheads="1"/>
            </p:cNvSpPr>
            <p:nvPr/>
          </p:nvSpPr>
          <p:spPr bwMode="auto">
            <a:xfrm>
              <a:off x="2742" y="3788"/>
              <a:ext cx="1224"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4. . . . and output returns</a:t>
              </a:r>
              <a:endParaRPr lang="en-US" sz="1200">
                <a:latin typeface="Times New Roman" pitchFamily="18" charset="0"/>
              </a:endParaRPr>
            </a:p>
          </p:txBody>
        </p:sp>
        <p:sp>
          <p:nvSpPr>
            <p:cNvPr id="33861" name="Rectangle 87"/>
            <p:cNvSpPr>
              <a:spLocks noChangeArrowheads="1"/>
            </p:cNvSpPr>
            <p:nvPr/>
          </p:nvSpPr>
          <p:spPr bwMode="auto">
            <a:xfrm>
              <a:off x="2742" y="3939"/>
              <a:ext cx="878"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to its natural rate.</a:t>
              </a:r>
              <a:endParaRPr lang="en-US" sz="1200">
                <a:latin typeface="Times New Roman" pitchFamily="18" charset="0"/>
              </a:endParaRPr>
            </a:p>
          </p:txBody>
        </p:sp>
      </p:grpSp>
      <p:sp>
        <p:nvSpPr>
          <p:cNvPr id="33848" name="Oval 89"/>
          <p:cNvSpPr>
            <a:spLocks noChangeArrowheads="1"/>
          </p:cNvSpPr>
          <p:nvPr/>
        </p:nvSpPr>
        <p:spPr bwMode="auto">
          <a:xfrm>
            <a:off x="5724525" y="5137150"/>
            <a:ext cx="103188" cy="101600"/>
          </a:xfrm>
          <a:prstGeom prst="ellipse">
            <a:avLst/>
          </a:prstGeom>
          <a:solidFill>
            <a:srgbClr val="000000"/>
          </a:solidFill>
          <a:ln w="9525">
            <a:noFill/>
            <a:round/>
            <a:headEnd/>
            <a:tailEnd/>
          </a:ln>
        </p:spPr>
        <p:txBody>
          <a:bodyPr/>
          <a:lstStyle/>
          <a:p>
            <a:endParaRPr lang="es-CL"/>
          </a:p>
        </p:txBody>
      </p:sp>
      <p:sp>
        <p:nvSpPr>
          <p:cNvPr id="33849" name="Line 90"/>
          <p:cNvSpPr>
            <a:spLocks noChangeShapeType="1"/>
          </p:cNvSpPr>
          <p:nvPr/>
        </p:nvSpPr>
        <p:spPr bwMode="auto">
          <a:xfrm>
            <a:off x="3811588" y="5180013"/>
            <a:ext cx="1962150" cy="1588"/>
          </a:xfrm>
          <a:prstGeom prst="line">
            <a:avLst/>
          </a:prstGeom>
          <a:noFill/>
          <a:ln w="17463">
            <a:solidFill>
              <a:schemeClr val="tx1"/>
            </a:solidFill>
            <a:prstDash val="sysDot"/>
            <a:round/>
            <a:headEnd/>
            <a:tailEnd/>
          </a:ln>
        </p:spPr>
        <p:txBody>
          <a:bodyPr/>
          <a:lstStyle/>
          <a:p>
            <a:endParaRPr lang="es-CL"/>
          </a:p>
        </p:txBody>
      </p:sp>
      <p:sp>
        <p:nvSpPr>
          <p:cNvPr id="33850" name="Rectangle 91"/>
          <p:cNvSpPr>
            <a:spLocks noChangeArrowheads="1"/>
          </p:cNvSpPr>
          <p:nvPr/>
        </p:nvSpPr>
        <p:spPr bwMode="auto">
          <a:xfrm>
            <a:off x="5932488" y="5094288"/>
            <a:ext cx="102592"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C</a:t>
            </a:r>
            <a:endParaRPr lang="en-US" sz="2400">
              <a:latin typeface="Times New Roman" pitchFamily="18" charset="0"/>
            </a:endParaRPr>
          </a:p>
        </p:txBody>
      </p:sp>
      <p:sp>
        <p:nvSpPr>
          <p:cNvPr id="33851" name="Rectangle 92"/>
          <p:cNvSpPr>
            <a:spLocks noChangeArrowheads="1"/>
          </p:cNvSpPr>
          <p:nvPr/>
        </p:nvSpPr>
        <p:spPr bwMode="auto">
          <a:xfrm>
            <a:off x="3503613" y="5094288"/>
            <a:ext cx="165110"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P</a:t>
            </a:r>
            <a:r>
              <a:rPr lang="en-US" sz="1500" baseline="-25000">
                <a:solidFill>
                  <a:srgbClr val="000000"/>
                </a:solidFill>
              </a:rPr>
              <a:t>3</a:t>
            </a:r>
            <a:endParaRPr lang="en-US" sz="2400">
              <a:latin typeface="Times New Roman" pitchFamily="18" charset="0"/>
            </a:endParaRPr>
          </a:p>
        </p:txBody>
      </p:sp>
      <p:sp>
        <p:nvSpPr>
          <p:cNvPr id="33852" name="Oval 94"/>
          <p:cNvSpPr>
            <a:spLocks noChangeArrowheads="1"/>
          </p:cNvSpPr>
          <p:nvPr/>
        </p:nvSpPr>
        <p:spPr bwMode="auto">
          <a:xfrm>
            <a:off x="5157788" y="4730750"/>
            <a:ext cx="103188" cy="101600"/>
          </a:xfrm>
          <a:prstGeom prst="ellipse">
            <a:avLst/>
          </a:prstGeom>
          <a:solidFill>
            <a:srgbClr val="000000"/>
          </a:solidFill>
          <a:ln w="9525">
            <a:noFill/>
            <a:round/>
            <a:headEnd/>
            <a:tailEnd/>
          </a:ln>
        </p:spPr>
        <p:txBody>
          <a:bodyPr/>
          <a:lstStyle/>
          <a:p>
            <a:endParaRPr lang="es-CL"/>
          </a:p>
        </p:txBody>
      </p:sp>
      <p:sp>
        <p:nvSpPr>
          <p:cNvPr id="33853" name="Freeform 95"/>
          <p:cNvSpPr>
            <a:spLocks/>
          </p:cNvSpPr>
          <p:nvPr/>
        </p:nvSpPr>
        <p:spPr bwMode="auto">
          <a:xfrm>
            <a:off x="3811589" y="4775201"/>
            <a:ext cx="1393825" cy="1147763"/>
          </a:xfrm>
          <a:custGeom>
            <a:avLst/>
            <a:gdLst>
              <a:gd name="T0" fmla="*/ 0 w 1098"/>
              <a:gd name="T1" fmla="*/ 0 h 904"/>
              <a:gd name="T2" fmla="*/ 1098 w 1098"/>
              <a:gd name="T3" fmla="*/ 0 h 904"/>
              <a:gd name="T4" fmla="*/ 1098 w 1098"/>
              <a:gd name="T5" fmla="*/ 904 h 904"/>
              <a:gd name="T6" fmla="*/ 0 60000 65536"/>
              <a:gd name="T7" fmla="*/ 0 60000 65536"/>
              <a:gd name="T8" fmla="*/ 0 60000 65536"/>
              <a:gd name="T9" fmla="*/ 0 w 1098"/>
              <a:gd name="T10" fmla="*/ 0 h 904"/>
              <a:gd name="T11" fmla="*/ 1098 w 1098"/>
              <a:gd name="T12" fmla="*/ 904 h 904"/>
            </a:gdLst>
            <a:ahLst/>
            <a:cxnLst>
              <a:cxn ang="T6">
                <a:pos x="T0" y="T1"/>
              </a:cxn>
              <a:cxn ang="T7">
                <a:pos x="T2" y="T3"/>
              </a:cxn>
              <a:cxn ang="T8">
                <a:pos x="T4" y="T5"/>
              </a:cxn>
            </a:cxnLst>
            <a:rect l="T9" t="T10" r="T11" b="T12"/>
            <a:pathLst>
              <a:path w="1098" h="904">
                <a:moveTo>
                  <a:pt x="0" y="0"/>
                </a:moveTo>
                <a:lnTo>
                  <a:pt x="1098" y="0"/>
                </a:lnTo>
                <a:lnTo>
                  <a:pt x="1098" y="904"/>
                </a:lnTo>
              </a:path>
            </a:pathLst>
          </a:custGeom>
          <a:noFill/>
          <a:ln w="17463">
            <a:solidFill>
              <a:schemeClr val="tx1"/>
            </a:solidFill>
            <a:prstDash val="sysDot"/>
            <a:round/>
            <a:headEnd/>
            <a:tailEnd/>
          </a:ln>
        </p:spPr>
        <p:txBody>
          <a:bodyPr/>
          <a:lstStyle/>
          <a:p>
            <a:endParaRPr lang="es-CL"/>
          </a:p>
        </p:txBody>
      </p:sp>
      <p:sp>
        <p:nvSpPr>
          <p:cNvPr id="33854" name="Rectangle 96"/>
          <p:cNvSpPr>
            <a:spLocks noChangeArrowheads="1"/>
          </p:cNvSpPr>
          <p:nvPr/>
        </p:nvSpPr>
        <p:spPr bwMode="auto">
          <a:xfrm>
            <a:off x="5367338" y="4689475"/>
            <a:ext cx="104196"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B</a:t>
            </a:r>
            <a:endParaRPr lang="en-US" sz="2400">
              <a:latin typeface="Times New Roman" pitchFamily="18" charset="0"/>
            </a:endParaRPr>
          </a:p>
        </p:txBody>
      </p:sp>
      <p:sp>
        <p:nvSpPr>
          <p:cNvPr id="33855" name="Rectangle 97"/>
          <p:cNvSpPr>
            <a:spLocks noChangeArrowheads="1"/>
          </p:cNvSpPr>
          <p:nvPr/>
        </p:nvSpPr>
        <p:spPr bwMode="auto">
          <a:xfrm>
            <a:off x="3503613" y="4694238"/>
            <a:ext cx="165110"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P</a:t>
            </a:r>
            <a:r>
              <a:rPr lang="en-US" sz="1500" baseline="-25000">
                <a:solidFill>
                  <a:srgbClr val="000000"/>
                </a:solidFill>
              </a:rPr>
              <a:t>2</a:t>
            </a:r>
            <a:endParaRPr lang="en-US" sz="2400">
              <a:latin typeface="Times New Roman" pitchFamily="18" charset="0"/>
            </a:endParaRPr>
          </a:p>
        </p:txBody>
      </p:sp>
      <p:sp>
        <p:nvSpPr>
          <p:cNvPr id="33856" name="Rectangle 98"/>
          <p:cNvSpPr>
            <a:spLocks noChangeArrowheads="1"/>
          </p:cNvSpPr>
          <p:nvPr/>
        </p:nvSpPr>
        <p:spPr bwMode="auto">
          <a:xfrm>
            <a:off x="5151438" y="5965825"/>
            <a:ext cx="158698" cy="23083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Y</a:t>
            </a:r>
            <a:r>
              <a:rPr lang="en-US" sz="1500" baseline="-25000">
                <a:solidFill>
                  <a:srgbClr val="000000"/>
                </a:solidFill>
              </a:rPr>
              <a:t>2</a:t>
            </a:r>
            <a:endParaRPr lang="en-US" sz="2400">
              <a:latin typeface="Times New Roman" pitchFamily="18" charset="0"/>
            </a:endParaRPr>
          </a:p>
        </p:txBody>
      </p:sp>
      <p:sp>
        <p:nvSpPr>
          <p:cNvPr id="33857" name="Text Box 99"/>
          <p:cNvSpPr txBox="1">
            <a:spLocks noChangeArrowheads="1"/>
          </p:cNvSpPr>
          <p:nvPr/>
        </p:nvSpPr>
        <p:spPr bwMode="auto">
          <a:xfrm>
            <a:off x="8315325" y="6643688"/>
            <a:ext cx="1619354" cy="215444"/>
          </a:xfrm>
          <a:prstGeom prst="rect">
            <a:avLst/>
          </a:prstGeom>
          <a:noFill/>
          <a:ln w="9525">
            <a:noFill/>
            <a:miter lim="800000"/>
            <a:headEnd/>
            <a:tailEnd/>
          </a:ln>
        </p:spPr>
        <p:txBody>
          <a:bodyPr wrap="none">
            <a:spAutoFit/>
          </a:bodyPr>
          <a:lstStyle/>
          <a:p>
            <a:pPr eaLnBrk="0" hangingPunct="0"/>
            <a:r>
              <a:rPr lang="en-US" altLang="en-US" sz="800" b="1">
                <a:solidFill>
                  <a:schemeClr val="bg1"/>
                </a:solidFill>
              </a:rPr>
              <a:t>Copyright © 2004  South-Western</a:t>
            </a:r>
          </a:p>
        </p:txBody>
      </p:sp>
      <p:sp>
        <p:nvSpPr>
          <p:cNvPr id="91" name="Text Box 43"/>
          <p:cNvSpPr txBox="1">
            <a:spLocks noChangeArrowheads="1"/>
          </p:cNvSpPr>
          <p:nvPr/>
        </p:nvSpPr>
        <p:spPr bwMode="auto">
          <a:xfrm>
            <a:off x="7881950" y="6623050"/>
            <a:ext cx="1619354" cy="215444"/>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1107784F-C492-49B0-A4F9-3A288FCBA5F1}"/>
              </a:ext>
            </a:extLst>
          </p:cNvPr>
          <p:cNvSpPr>
            <a:spLocks noGrp="1"/>
          </p:cNvSpPr>
          <p:nvPr>
            <p:ph type="title"/>
          </p:nvPr>
        </p:nvSpPr>
        <p:spPr/>
        <p:txBody>
          <a:bodyPr/>
          <a:lstStyle/>
          <a:p>
            <a:r>
              <a:rPr lang="es-CL" dirty="0"/>
              <a:t>Agenda</a:t>
            </a:r>
          </a:p>
        </p:txBody>
      </p:sp>
      <p:sp>
        <p:nvSpPr>
          <p:cNvPr id="5" name="Marcador de contenido 4">
            <a:extLst>
              <a:ext uri="{FF2B5EF4-FFF2-40B4-BE49-F238E27FC236}">
                <a16:creationId xmlns:a16="http://schemas.microsoft.com/office/drawing/2014/main" id="{E0491059-4FF3-45C9-B918-B164B7331CE9}"/>
              </a:ext>
            </a:extLst>
          </p:cNvPr>
          <p:cNvSpPr>
            <a:spLocks noGrp="1"/>
          </p:cNvSpPr>
          <p:nvPr>
            <p:ph idx="1"/>
          </p:nvPr>
        </p:nvSpPr>
        <p:spPr/>
        <p:txBody>
          <a:bodyPr/>
          <a:lstStyle/>
          <a:p>
            <a:r>
              <a:rPr lang="es-CL" dirty="0"/>
              <a:t>La oferta y demanda agregada al largo Plazo</a:t>
            </a:r>
          </a:p>
        </p:txBody>
      </p:sp>
    </p:spTree>
    <p:extLst>
      <p:ext uri="{BB962C8B-B14F-4D97-AF65-F5344CB8AC3E}">
        <p14:creationId xmlns:p14="http://schemas.microsoft.com/office/powerpoint/2010/main" val="2354354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Título"/>
          <p:cNvSpPr>
            <a:spLocks noGrp="1"/>
          </p:cNvSpPr>
          <p:nvPr>
            <p:ph type="title"/>
          </p:nvPr>
        </p:nvSpPr>
        <p:spPr/>
        <p:txBody>
          <a:bodyPr>
            <a:normAutofit/>
          </a:bodyPr>
          <a:lstStyle/>
          <a:p>
            <a:pPr eaLnBrk="1" hangingPunct="1"/>
            <a:r>
              <a:rPr lang="es-CL" sz="4000" dirty="0"/>
              <a:t>Efectos de la P. Monetaria y Fiscal en la DA</a:t>
            </a:r>
          </a:p>
        </p:txBody>
      </p:sp>
      <p:sp>
        <p:nvSpPr>
          <p:cNvPr id="4099" name="2 Marcador de contenido"/>
          <p:cNvSpPr>
            <a:spLocks noGrp="1"/>
          </p:cNvSpPr>
          <p:nvPr>
            <p:ph idx="1"/>
          </p:nvPr>
        </p:nvSpPr>
        <p:spPr>
          <a:xfrm>
            <a:off x="2009775" y="1600201"/>
            <a:ext cx="8229600" cy="4525963"/>
          </a:xfrm>
        </p:spPr>
        <p:txBody>
          <a:bodyPr>
            <a:normAutofit/>
          </a:bodyPr>
          <a:lstStyle/>
          <a:p>
            <a:pPr algn="just" eaLnBrk="1" hangingPunct="1"/>
            <a:r>
              <a:rPr lang="es-CL" dirty="0"/>
              <a:t>El Gobierno puede realizar </a:t>
            </a:r>
            <a:r>
              <a:rPr lang="es-CL" b="1" u="sng" dirty="0">
                <a:solidFill>
                  <a:srgbClr val="FF0000"/>
                </a:solidFill>
              </a:rPr>
              <a:t>política fiscal</a:t>
            </a:r>
            <a:r>
              <a:rPr lang="es-CL" dirty="0"/>
              <a:t> expansiva (contractiva), es decir, aumentar (reducir) el Gasto Fiscal (</a:t>
            </a:r>
            <a:r>
              <a:rPr lang="es-CL" b="1" i="1" dirty="0"/>
              <a:t>G</a:t>
            </a:r>
            <a:r>
              <a:rPr lang="es-CL" dirty="0"/>
              <a:t>), o reducir (aumentar) los impuestos (</a:t>
            </a:r>
            <a:r>
              <a:rPr lang="es-CL" b="1" i="1" dirty="0"/>
              <a:t>T</a:t>
            </a:r>
            <a:r>
              <a:rPr lang="es-CL" dirty="0"/>
              <a:t>).</a:t>
            </a:r>
          </a:p>
        </p:txBody>
      </p:sp>
      <p:sp>
        <p:nvSpPr>
          <p:cNvPr id="10" name="9 Marcador de número de diapositiva"/>
          <p:cNvSpPr>
            <a:spLocks noGrp="1"/>
          </p:cNvSpPr>
          <p:nvPr>
            <p:ph type="sldNum" sz="quarter" idx="12"/>
          </p:nvPr>
        </p:nvSpPr>
        <p:spPr/>
        <p:txBody>
          <a:bodyPr/>
          <a:lstStyle/>
          <a:p>
            <a:pPr>
              <a:defRPr/>
            </a:pPr>
            <a:fld id="{DD5A5C7B-E46B-461B-A241-7D813C55CCF3}" type="slidenum">
              <a:rPr lang="es-CL" smtClean="0"/>
              <a:pPr>
                <a:defRPr/>
              </a:pPr>
              <a:t>20</a:t>
            </a:fld>
            <a:endParaRPr lang="es-CL"/>
          </a:p>
        </p:txBody>
      </p:sp>
      <p:pic>
        <p:nvPicPr>
          <p:cNvPr id="5" name="4 Imagen" descr="LogoHacienda.png"/>
          <p:cNvPicPr>
            <a:picLocks noChangeAspect="1"/>
          </p:cNvPicPr>
          <p:nvPr/>
        </p:nvPicPr>
        <p:blipFill>
          <a:blip r:embed="rId2" cstate="print"/>
          <a:stretch>
            <a:fillRect/>
          </a:stretch>
        </p:blipFill>
        <p:spPr>
          <a:xfrm>
            <a:off x="6421394" y="4001769"/>
            <a:ext cx="1746308" cy="1580119"/>
          </a:xfrm>
          <a:prstGeom prst="rect">
            <a:avLst/>
          </a:prstGeom>
        </p:spPr>
      </p:pic>
      <p:sp>
        <p:nvSpPr>
          <p:cNvPr id="7" name="6 CuadroTexto"/>
          <p:cNvSpPr txBox="1"/>
          <p:nvPr/>
        </p:nvSpPr>
        <p:spPr>
          <a:xfrm>
            <a:off x="6096000" y="5959639"/>
            <a:ext cx="3571900" cy="707886"/>
          </a:xfrm>
          <a:prstGeom prst="rect">
            <a:avLst/>
          </a:prstGeom>
          <a:noFill/>
        </p:spPr>
        <p:txBody>
          <a:bodyPr wrap="square" rtlCol="0">
            <a:spAutoFit/>
          </a:bodyPr>
          <a:lstStyle/>
          <a:p>
            <a:r>
              <a:rPr lang="es-CL" sz="2000" b="1" dirty="0"/>
              <a:t>Felipe </a:t>
            </a:r>
            <a:r>
              <a:rPr lang="es-CL" sz="2000" b="1"/>
              <a:t>Larrain</a:t>
            </a:r>
            <a:endParaRPr lang="es-CL" sz="2000" dirty="0"/>
          </a:p>
          <a:p>
            <a:r>
              <a:rPr lang="es-CL" sz="2000" dirty="0"/>
              <a:t>Ministro de Hacienda</a:t>
            </a:r>
          </a:p>
        </p:txBody>
      </p:sp>
      <p:pic>
        <p:nvPicPr>
          <p:cNvPr id="386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9657" y="4025063"/>
            <a:ext cx="2907407" cy="19347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67003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p:cNvSpPr>
          <p:nvPr>
            <p:ph type="title"/>
          </p:nvPr>
        </p:nvSpPr>
        <p:spPr/>
        <p:txBody>
          <a:bodyPr>
            <a:normAutofit/>
          </a:bodyPr>
          <a:lstStyle/>
          <a:p>
            <a:r>
              <a:rPr lang="es-CL" sz="4000" dirty="0"/>
              <a:t>Efectos de la P. Monetaria y Fiscal en la DA</a:t>
            </a:r>
            <a:endParaRPr lang="es-ES" sz="4000" dirty="0"/>
          </a:p>
        </p:txBody>
      </p:sp>
      <p:sp>
        <p:nvSpPr>
          <p:cNvPr id="1028" name="Rectangle 3"/>
          <p:cNvSpPr>
            <a:spLocks noGrp="1"/>
          </p:cNvSpPr>
          <p:nvPr>
            <p:ph type="body" sz="half" idx="1"/>
          </p:nvPr>
        </p:nvSpPr>
        <p:spPr>
          <a:xfrm>
            <a:off x="1981201" y="1600201"/>
            <a:ext cx="8291513" cy="4525963"/>
          </a:xfrm>
        </p:spPr>
        <p:txBody>
          <a:bodyPr/>
          <a:lstStyle/>
          <a:p>
            <a:pPr algn="just" eaLnBrk="1" hangingPunct="1"/>
            <a:r>
              <a:rPr lang="es-CL" dirty="0"/>
              <a:t>Supongamos, por simplicidad, una economía cerrada. El PIB se determinaría:</a:t>
            </a:r>
          </a:p>
          <a:p>
            <a:pPr algn="just" eaLnBrk="1" hangingPunct="1"/>
            <a:endParaRPr lang="es-CL" dirty="0"/>
          </a:p>
          <a:p>
            <a:pPr algn="just" eaLnBrk="1" hangingPunct="1"/>
            <a:endParaRPr lang="es-CL" dirty="0"/>
          </a:p>
          <a:p>
            <a:pPr algn="just" eaLnBrk="1" hangingPunct="1"/>
            <a:r>
              <a:rPr lang="es-CL" dirty="0"/>
              <a:t>Supongamos que el consumo tiene una parte autónoma y una parte que depende de la renta, así:</a:t>
            </a:r>
            <a:endParaRPr lang="es-ES" dirty="0"/>
          </a:p>
          <a:p>
            <a:pPr lvl="1" algn="just" eaLnBrk="1" hangingPunct="1"/>
            <a:endParaRPr lang="es-ES" dirty="0"/>
          </a:p>
        </p:txBody>
      </p:sp>
      <p:sp>
        <p:nvSpPr>
          <p:cNvPr id="11" name="10 Marcador de número de diapositiva"/>
          <p:cNvSpPr>
            <a:spLocks noGrp="1"/>
          </p:cNvSpPr>
          <p:nvPr>
            <p:ph type="sldNum" sz="quarter" idx="12"/>
          </p:nvPr>
        </p:nvSpPr>
        <p:spPr/>
        <p:txBody>
          <a:bodyPr/>
          <a:lstStyle/>
          <a:p>
            <a:pPr>
              <a:defRPr/>
            </a:pPr>
            <a:fld id="{DF8A3C7A-1A6F-4507-BA62-3B9A931DF775}" type="slidenum">
              <a:rPr lang="es-CL" smtClean="0"/>
              <a:pPr>
                <a:defRPr/>
              </a:pPr>
              <a:t>21</a:t>
            </a:fld>
            <a:endParaRPr lang="es-CL"/>
          </a:p>
        </p:txBody>
      </p:sp>
      <p:graphicFrame>
        <p:nvGraphicFramePr>
          <p:cNvPr id="75778" name="Object 2"/>
          <p:cNvGraphicFramePr>
            <a:graphicFrameLocks noGrp="1" noChangeAspect="1"/>
          </p:cNvGraphicFramePr>
          <p:nvPr/>
        </p:nvGraphicFramePr>
        <p:xfrm>
          <a:off x="4760924" y="5546744"/>
          <a:ext cx="2978150" cy="525463"/>
        </p:xfrm>
        <a:graphic>
          <a:graphicData uri="http://schemas.openxmlformats.org/presentationml/2006/ole">
            <mc:AlternateContent xmlns:mc="http://schemas.openxmlformats.org/markup-compatibility/2006">
              <mc:Choice xmlns:v="urn:schemas-microsoft-com:vml" Requires="v">
                <p:oleObj name="Ecuación" r:id="rId2" imgW="1295400" imgH="228600" progId="Equation.3">
                  <p:embed/>
                </p:oleObj>
              </mc:Choice>
              <mc:Fallback>
                <p:oleObj name="Ecuación" r:id="rId2" imgW="1295400" imgH="228600" progId="Equation.3">
                  <p:embed/>
                  <p:pic>
                    <p:nvPicPr>
                      <p:cNvPr id="75778" name="Object 2"/>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0924" y="5546744"/>
                        <a:ext cx="2978150" cy="525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5779" name="Object 3"/>
          <p:cNvGraphicFramePr>
            <a:graphicFrameLocks noGrp="1" noChangeAspect="1"/>
          </p:cNvGraphicFramePr>
          <p:nvPr/>
        </p:nvGraphicFramePr>
        <p:xfrm>
          <a:off x="5262570" y="2951162"/>
          <a:ext cx="1976438" cy="406400"/>
        </p:xfrm>
        <a:graphic>
          <a:graphicData uri="http://schemas.openxmlformats.org/presentationml/2006/ole">
            <mc:AlternateContent xmlns:mc="http://schemas.openxmlformats.org/markup-compatibility/2006">
              <mc:Choice xmlns:v="urn:schemas-microsoft-com:vml" Requires="v">
                <p:oleObj name="Ecuación" r:id="rId4" imgW="863225" imgH="177723" progId="Equation.3">
                  <p:embed/>
                </p:oleObj>
              </mc:Choice>
              <mc:Fallback>
                <p:oleObj name="Ecuación" r:id="rId4" imgW="863225" imgH="177723" progId="Equation.3">
                  <p:embed/>
                  <p:pic>
                    <p:nvPicPr>
                      <p:cNvPr id="75779" name="Object 3"/>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62570" y="2951162"/>
                        <a:ext cx="1976438"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7180469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31 Conector recto"/>
          <p:cNvCxnSpPr/>
          <p:nvPr/>
        </p:nvCxnSpPr>
        <p:spPr>
          <a:xfrm rot="5400000">
            <a:off x="6496184" y="3185760"/>
            <a:ext cx="1944000" cy="1588"/>
          </a:xfrm>
          <a:prstGeom prst="line">
            <a:avLst/>
          </a:prstGeom>
          <a:noFill/>
          <a:ln w="38100">
            <a:solidFill>
              <a:srgbClr val="002060"/>
            </a:solidFill>
            <a:round/>
            <a:headEnd/>
            <a:tailEnd/>
          </a:ln>
        </p:spPr>
      </p:cxnSp>
      <p:sp>
        <p:nvSpPr>
          <p:cNvPr id="7170" name="Rectangle 2"/>
          <p:cNvSpPr>
            <a:spLocks noGrp="1"/>
          </p:cNvSpPr>
          <p:nvPr>
            <p:ph type="title"/>
          </p:nvPr>
        </p:nvSpPr>
        <p:spPr/>
        <p:txBody>
          <a:bodyPr>
            <a:normAutofit/>
          </a:bodyPr>
          <a:lstStyle/>
          <a:p>
            <a:r>
              <a:rPr lang="es-CL" sz="3300" dirty="0"/>
              <a:t>Efectos de Política Fiscal en el equilibrio</a:t>
            </a:r>
            <a:endParaRPr lang="es-ES" sz="3300" dirty="0"/>
          </a:p>
        </p:txBody>
      </p:sp>
      <p:sp>
        <p:nvSpPr>
          <p:cNvPr id="7171" name="Rectangle 3"/>
          <p:cNvSpPr>
            <a:spLocks noGrp="1"/>
          </p:cNvSpPr>
          <p:nvPr>
            <p:ph idx="1"/>
          </p:nvPr>
        </p:nvSpPr>
        <p:spPr/>
        <p:txBody>
          <a:bodyPr/>
          <a:lstStyle/>
          <a:p>
            <a:pPr algn="just"/>
            <a:r>
              <a:rPr lang="es-CL" b="1" dirty="0"/>
              <a:t>Equilibrio DA-OA de largo plazo:</a:t>
            </a:r>
            <a:endParaRPr lang="es-ES" dirty="0"/>
          </a:p>
          <a:p>
            <a:pPr algn="just" eaLnBrk="1" hangingPunct="1"/>
            <a:endParaRPr lang="es-ES" dirty="0"/>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22</a:t>
            </a:fld>
            <a:endParaRPr lang="es-CL" dirty="0"/>
          </a:p>
        </p:txBody>
      </p:sp>
      <p:graphicFrame>
        <p:nvGraphicFramePr>
          <p:cNvPr id="423943" name="Object 7"/>
          <p:cNvGraphicFramePr>
            <a:graphicFrameLocks noGrp="1" noChangeAspect="1"/>
          </p:cNvGraphicFramePr>
          <p:nvPr/>
        </p:nvGraphicFramePr>
        <p:xfrm>
          <a:off x="5493067" y="2143116"/>
          <a:ext cx="258763" cy="280988"/>
        </p:xfrm>
        <a:graphic>
          <a:graphicData uri="http://schemas.openxmlformats.org/presentationml/2006/ole">
            <mc:AlternateContent xmlns:mc="http://schemas.openxmlformats.org/markup-compatibility/2006">
              <mc:Choice xmlns:v="urn:schemas-microsoft-com:vml" Requires="v">
                <p:oleObj name="Ecuación" r:id="rId2" imgW="152268" imgH="164957" progId="Equation.3">
                  <p:embed/>
                </p:oleObj>
              </mc:Choice>
              <mc:Fallback>
                <p:oleObj name="Ecuación" r:id="rId2" imgW="152268" imgH="164957" progId="Equation.3">
                  <p:embed/>
                  <p:pic>
                    <p:nvPicPr>
                      <p:cNvPr id="423943" name="Object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3067" y="2143116"/>
                        <a:ext cx="2587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21 Conector recto"/>
          <p:cNvCxnSpPr/>
          <p:nvPr/>
        </p:nvCxnSpPr>
        <p:spPr>
          <a:xfrm>
            <a:off x="5850256" y="3256890"/>
            <a:ext cx="1620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flipH="1" flipV="1">
            <a:off x="4897050" y="3188586"/>
            <a:ext cx="1908000" cy="1588"/>
          </a:xfrm>
          <a:prstGeom prst="straightConnector1">
            <a:avLst/>
          </a:prstGeom>
          <a:noFill/>
          <a:ln w="19050">
            <a:solidFill>
              <a:srgbClr val="000000"/>
            </a:solidFill>
            <a:round/>
            <a:headEnd/>
            <a:tailEnd type="arrow"/>
          </a:ln>
        </p:spPr>
      </p:cxnSp>
      <p:graphicFrame>
        <p:nvGraphicFramePr>
          <p:cNvPr id="513036" name="Object 12"/>
          <p:cNvGraphicFramePr>
            <a:graphicFrameLocks noGrp="1" noChangeAspect="1"/>
          </p:cNvGraphicFramePr>
          <p:nvPr/>
        </p:nvGraphicFramePr>
        <p:xfrm>
          <a:off x="9136405" y="4214818"/>
          <a:ext cx="236537" cy="280988"/>
        </p:xfrm>
        <a:graphic>
          <a:graphicData uri="http://schemas.openxmlformats.org/presentationml/2006/ole">
            <mc:AlternateContent xmlns:mc="http://schemas.openxmlformats.org/markup-compatibility/2006">
              <mc:Choice xmlns:v="urn:schemas-microsoft-com:vml" Requires="v">
                <p:oleObj name="Ecuación" r:id="rId4" imgW="139579" imgH="164957" progId="Equation.3">
                  <p:embed/>
                </p:oleObj>
              </mc:Choice>
              <mc:Fallback>
                <p:oleObj name="Ecuación" r:id="rId4" imgW="139579" imgH="164957" progId="Equation.3">
                  <p:embed/>
                  <p:pic>
                    <p:nvPicPr>
                      <p:cNvPr id="513036" name="Object 1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36405" y="4214818"/>
                        <a:ext cx="236537"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Line 33"/>
          <p:cNvSpPr>
            <a:spLocks noChangeShapeType="1"/>
          </p:cNvSpPr>
          <p:nvPr/>
        </p:nvSpPr>
        <p:spPr bwMode="auto">
          <a:xfrm flipV="1">
            <a:off x="6350322" y="2500306"/>
            <a:ext cx="2357454" cy="1428761"/>
          </a:xfrm>
          <a:prstGeom prst="line">
            <a:avLst/>
          </a:prstGeom>
          <a:noFill/>
          <a:ln w="38100">
            <a:solidFill>
              <a:srgbClr val="0033CC"/>
            </a:solidFill>
            <a:round/>
            <a:headEnd/>
            <a:tailEnd/>
          </a:ln>
        </p:spPr>
        <p:txBody>
          <a:bodyPr/>
          <a:lstStyle/>
          <a:p>
            <a:endParaRPr lang="es-CL"/>
          </a:p>
        </p:txBody>
      </p:sp>
      <p:sp>
        <p:nvSpPr>
          <p:cNvPr id="39" name="Line 33"/>
          <p:cNvSpPr>
            <a:spLocks noChangeShapeType="1"/>
          </p:cNvSpPr>
          <p:nvPr/>
        </p:nvSpPr>
        <p:spPr bwMode="auto">
          <a:xfrm flipH="1" flipV="1">
            <a:off x="6278884" y="2500306"/>
            <a:ext cx="2428892" cy="1571636"/>
          </a:xfrm>
          <a:prstGeom prst="line">
            <a:avLst/>
          </a:prstGeom>
          <a:noFill/>
          <a:ln w="38100">
            <a:solidFill>
              <a:srgbClr val="FF0000"/>
            </a:solidFill>
            <a:round/>
            <a:headEnd/>
            <a:tailEnd/>
          </a:ln>
        </p:spPr>
        <p:txBody>
          <a:bodyPr/>
          <a:lstStyle/>
          <a:p>
            <a:endParaRPr lang="es-CL"/>
          </a:p>
        </p:txBody>
      </p:sp>
      <p:sp>
        <p:nvSpPr>
          <p:cNvPr id="40" name="39 Rectángulo"/>
          <p:cNvSpPr/>
          <p:nvPr/>
        </p:nvSpPr>
        <p:spPr>
          <a:xfrm>
            <a:off x="7279016" y="4143380"/>
            <a:ext cx="500066" cy="428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29" name="28 Conector recto de flecha"/>
          <p:cNvCxnSpPr/>
          <p:nvPr/>
        </p:nvCxnSpPr>
        <p:spPr>
          <a:xfrm>
            <a:off x="5849158" y="4141792"/>
            <a:ext cx="3528000" cy="1588"/>
          </a:xfrm>
          <a:prstGeom prst="straightConnector1">
            <a:avLst/>
          </a:prstGeom>
          <a:noFill/>
          <a:ln w="19050">
            <a:solidFill>
              <a:srgbClr val="000000"/>
            </a:solidFill>
            <a:round/>
            <a:headEnd type="none"/>
            <a:tailEnd type="arrow"/>
          </a:ln>
        </p:spPr>
      </p:cxnSp>
      <p:graphicFrame>
        <p:nvGraphicFramePr>
          <p:cNvPr id="513041" name="Object 17"/>
          <p:cNvGraphicFramePr>
            <a:graphicFrameLocks noGrp="1" noChangeAspect="1"/>
          </p:cNvGraphicFramePr>
          <p:nvPr/>
        </p:nvGraphicFramePr>
        <p:xfrm>
          <a:off x="7350455" y="4159808"/>
          <a:ext cx="236537" cy="346075"/>
        </p:xfrm>
        <a:graphic>
          <a:graphicData uri="http://schemas.openxmlformats.org/presentationml/2006/ole">
            <mc:AlternateContent xmlns:mc="http://schemas.openxmlformats.org/markup-compatibility/2006">
              <mc:Choice xmlns:v="urn:schemas-microsoft-com:vml" Requires="v">
                <p:oleObj name="Ecuación" r:id="rId6" imgW="139639" imgH="203112" progId="Equation.3">
                  <p:embed/>
                </p:oleObj>
              </mc:Choice>
              <mc:Fallback>
                <p:oleObj name="Ecuación" r:id="rId6" imgW="139639" imgH="203112" progId="Equation.3">
                  <p:embed/>
                  <p:pic>
                    <p:nvPicPr>
                      <p:cNvPr id="513041" name="Object 17"/>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50455" y="4159808"/>
                        <a:ext cx="2365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44" name="Object 20"/>
          <p:cNvGraphicFramePr>
            <a:graphicFrameLocks noGrp="1" noChangeAspect="1"/>
          </p:cNvGraphicFramePr>
          <p:nvPr/>
        </p:nvGraphicFramePr>
        <p:xfrm>
          <a:off x="8779218" y="3786190"/>
          <a:ext cx="428625" cy="279400"/>
        </p:xfrm>
        <a:graphic>
          <a:graphicData uri="http://schemas.openxmlformats.org/presentationml/2006/ole">
            <mc:AlternateContent xmlns:mc="http://schemas.openxmlformats.org/markup-compatibility/2006">
              <mc:Choice xmlns:v="urn:schemas-microsoft-com:vml" Requires="v">
                <p:oleObj name="Ecuación" r:id="rId8" imgW="253780" imgH="164957" progId="Equation.3">
                  <p:embed/>
                </p:oleObj>
              </mc:Choice>
              <mc:Fallback>
                <p:oleObj name="Ecuación" r:id="rId8" imgW="253780" imgH="164957" progId="Equation.3">
                  <p:embed/>
                  <p:pic>
                    <p:nvPicPr>
                      <p:cNvPr id="513044" name="Object 20"/>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79218" y="3786190"/>
                        <a:ext cx="428625"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45" name="Object 21"/>
          <p:cNvGraphicFramePr>
            <a:graphicFrameLocks noGrp="1" noChangeAspect="1"/>
          </p:cNvGraphicFramePr>
          <p:nvPr/>
        </p:nvGraphicFramePr>
        <p:xfrm>
          <a:off x="8782074" y="2185982"/>
          <a:ext cx="600075" cy="385763"/>
        </p:xfrm>
        <a:graphic>
          <a:graphicData uri="http://schemas.openxmlformats.org/presentationml/2006/ole">
            <mc:AlternateContent xmlns:mc="http://schemas.openxmlformats.org/markup-compatibility/2006">
              <mc:Choice xmlns:v="urn:schemas-microsoft-com:vml" Requires="v">
                <p:oleObj name="Ecuación" r:id="rId10" imgW="355446" imgH="228501" progId="Equation.3">
                  <p:embed/>
                </p:oleObj>
              </mc:Choice>
              <mc:Fallback>
                <p:oleObj name="Ecuación" r:id="rId10" imgW="355446" imgH="228501" progId="Equation.3">
                  <p:embed/>
                  <p:pic>
                    <p:nvPicPr>
                      <p:cNvPr id="513045" name="Object 21"/>
                      <p:cNvPicPr>
                        <a:picLocks noGrp="1"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782074" y="2185982"/>
                        <a:ext cx="6000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23 Elipse"/>
          <p:cNvSpPr/>
          <p:nvPr/>
        </p:nvSpPr>
        <p:spPr>
          <a:xfrm>
            <a:off x="7409534"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6" name="45 CuadroTexto"/>
          <p:cNvSpPr txBox="1"/>
          <p:nvPr/>
        </p:nvSpPr>
        <p:spPr>
          <a:xfrm>
            <a:off x="1881158" y="2428869"/>
            <a:ext cx="3214710" cy="4247317"/>
          </a:xfrm>
          <a:prstGeom prst="rect">
            <a:avLst/>
          </a:prstGeom>
          <a:noFill/>
        </p:spPr>
        <p:txBody>
          <a:bodyPr wrap="square" rtlCol="0">
            <a:spAutoFit/>
          </a:bodyPr>
          <a:lstStyle/>
          <a:p>
            <a:r>
              <a:rPr lang="es-CL" dirty="0"/>
              <a:t>Supongamos que nos encontramos en un nivel de equilibrio de OA-DA el cual es consistente con el largo plazo…</a:t>
            </a:r>
          </a:p>
          <a:p>
            <a:endParaRPr lang="es-CL" dirty="0"/>
          </a:p>
          <a:p>
            <a:r>
              <a:rPr lang="es-CL" dirty="0"/>
              <a:t>Es decir, será cierto lo siguiente:</a:t>
            </a:r>
          </a:p>
          <a:p>
            <a:endParaRPr lang="es-CL" dirty="0"/>
          </a:p>
          <a:p>
            <a:r>
              <a:rPr lang="es-CL" dirty="0"/>
              <a:t>Lo que implica que el nivel de producto (PIB) será el potencial, y en el equilibrio del mercado laboral nos encontraremos a un nivel de desempleo consistente con el largo plazo, es decir, la tasa natural de desempleo.</a:t>
            </a:r>
          </a:p>
          <a:p>
            <a:r>
              <a:rPr lang="es-CL" dirty="0"/>
              <a:t> </a:t>
            </a:r>
          </a:p>
        </p:txBody>
      </p:sp>
      <p:graphicFrame>
        <p:nvGraphicFramePr>
          <p:cNvPr id="545805" name="Object 13"/>
          <p:cNvGraphicFramePr>
            <a:graphicFrameLocks noGrp="1" noChangeAspect="1"/>
          </p:cNvGraphicFramePr>
          <p:nvPr/>
        </p:nvGraphicFramePr>
        <p:xfrm>
          <a:off x="7520207" y="2110936"/>
          <a:ext cx="579438" cy="363538"/>
        </p:xfrm>
        <a:graphic>
          <a:graphicData uri="http://schemas.openxmlformats.org/presentationml/2006/ole">
            <mc:AlternateContent xmlns:mc="http://schemas.openxmlformats.org/markup-compatibility/2006">
              <mc:Choice xmlns:v="urn:schemas-microsoft-com:vml" Requires="v">
                <p:oleObj name="Ecuación" r:id="rId12" imgW="342603" imgH="215713" progId="Equation.3">
                  <p:embed/>
                </p:oleObj>
              </mc:Choice>
              <mc:Fallback>
                <p:oleObj name="Ecuación" r:id="rId12" imgW="342603" imgH="215713" progId="Equation.3">
                  <p:embed/>
                  <p:pic>
                    <p:nvPicPr>
                      <p:cNvPr id="545805" name="Object 13"/>
                      <p:cNvPicPr>
                        <a:picLocks noGrp="1"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520207" y="2110936"/>
                        <a:ext cx="579438" cy="363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7854" name="Object 14"/>
          <p:cNvGraphicFramePr>
            <a:graphicFrameLocks noGrp="1" noChangeAspect="1"/>
          </p:cNvGraphicFramePr>
          <p:nvPr/>
        </p:nvGraphicFramePr>
        <p:xfrm>
          <a:off x="5494338" y="3071813"/>
          <a:ext cx="258762" cy="366712"/>
        </p:xfrm>
        <a:graphic>
          <a:graphicData uri="http://schemas.openxmlformats.org/presentationml/2006/ole">
            <mc:AlternateContent xmlns:mc="http://schemas.openxmlformats.org/markup-compatibility/2006">
              <mc:Choice xmlns:v="urn:schemas-microsoft-com:vml" Requires="v">
                <p:oleObj name="Ecuación" r:id="rId14" imgW="152268" imgH="215713" progId="Equation.3">
                  <p:embed/>
                </p:oleObj>
              </mc:Choice>
              <mc:Fallback>
                <p:oleObj name="Ecuación" r:id="rId14" imgW="152268" imgH="215713" progId="Equation.3">
                  <p:embed/>
                  <p:pic>
                    <p:nvPicPr>
                      <p:cNvPr id="547854" name="Object 14"/>
                      <p:cNvPicPr>
                        <a:picLocks noGrp="1"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494338" y="3071813"/>
                        <a:ext cx="258762"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621772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31 Conector recto"/>
          <p:cNvCxnSpPr/>
          <p:nvPr/>
        </p:nvCxnSpPr>
        <p:spPr>
          <a:xfrm rot="5400000">
            <a:off x="6496184" y="3185760"/>
            <a:ext cx="1944000" cy="1588"/>
          </a:xfrm>
          <a:prstGeom prst="line">
            <a:avLst/>
          </a:prstGeom>
          <a:noFill/>
          <a:ln w="38100">
            <a:solidFill>
              <a:srgbClr val="002060"/>
            </a:solidFill>
            <a:round/>
            <a:headEnd/>
            <a:tailEnd/>
          </a:ln>
        </p:spPr>
      </p:cxnSp>
      <p:sp>
        <p:nvSpPr>
          <p:cNvPr id="7170" name="Rectangle 2"/>
          <p:cNvSpPr>
            <a:spLocks noGrp="1"/>
          </p:cNvSpPr>
          <p:nvPr>
            <p:ph type="title"/>
          </p:nvPr>
        </p:nvSpPr>
        <p:spPr/>
        <p:txBody>
          <a:bodyPr>
            <a:normAutofit/>
          </a:bodyPr>
          <a:lstStyle/>
          <a:p>
            <a:r>
              <a:rPr lang="es-CL" sz="3300" dirty="0"/>
              <a:t>Efectos de Política Fiscal en el equilibrio</a:t>
            </a:r>
            <a:endParaRPr lang="es-ES" sz="3300" dirty="0"/>
          </a:p>
        </p:txBody>
      </p:sp>
      <p:sp>
        <p:nvSpPr>
          <p:cNvPr id="7171" name="Rectangle 3"/>
          <p:cNvSpPr>
            <a:spLocks noGrp="1"/>
          </p:cNvSpPr>
          <p:nvPr>
            <p:ph idx="1"/>
          </p:nvPr>
        </p:nvSpPr>
        <p:spPr/>
        <p:txBody>
          <a:bodyPr/>
          <a:lstStyle/>
          <a:p>
            <a:pPr algn="just"/>
            <a:r>
              <a:rPr lang="es-CL" b="1" dirty="0"/>
              <a:t>Equilibrio DA-OA de largo plazo:</a:t>
            </a:r>
            <a:endParaRPr lang="es-ES" dirty="0"/>
          </a:p>
          <a:p>
            <a:pPr lvl="1" algn="just"/>
            <a:endParaRPr lang="es-ES" dirty="0"/>
          </a:p>
          <a:p>
            <a:pPr algn="just" eaLnBrk="1" hangingPunct="1"/>
            <a:endParaRPr lang="es-ES" dirty="0"/>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23</a:t>
            </a:fld>
            <a:endParaRPr lang="es-CL" dirty="0"/>
          </a:p>
        </p:txBody>
      </p:sp>
      <p:graphicFrame>
        <p:nvGraphicFramePr>
          <p:cNvPr id="423943" name="Object 7"/>
          <p:cNvGraphicFramePr>
            <a:graphicFrameLocks noGrp="1" noChangeAspect="1"/>
          </p:cNvGraphicFramePr>
          <p:nvPr/>
        </p:nvGraphicFramePr>
        <p:xfrm>
          <a:off x="5493067" y="2143116"/>
          <a:ext cx="258763" cy="280988"/>
        </p:xfrm>
        <a:graphic>
          <a:graphicData uri="http://schemas.openxmlformats.org/presentationml/2006/ole">
            <mc:AlternateContent xmlns:mc="http://schemas.openxmlformats.org/markup-compatibility/2006">
              <mc:Choice xmlns:v="urn:schemas-microsoft-com:vml" Requires="v">
                <p:oleObj name="Ecuación" r:id="rId2" imgW="152268" imgH="164957" progId="Equation.3">
                  <p:embed/>
                </p:oleObj>
              </mc:Choice>
              <mc:Fallback>
                <p:oleObj name="Ecuación" r:id="rId2" imgW="152268" imgH="164957" progId="Equation.3">
                  <p:embed/>
                  <p:pic>
                    <p:nvPicPr>
                      <p:cNvPr id="423943" name="Object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3067" y="2143116"/>
                        <a:ext cx="2587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21 Conector recto"/>
          <p:cNvCxnSpPr/>
          <p:nvPr/>
        </p:nvCxnSpPr>
        <p:spPr>
          <a:xfrm>
            <a:off x="5850256" y="3256890"/>
            <a:ext cx="2520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flipH="1" flipV="1">
            <a:off x="4897050" y="3188586"/>
            <a:ext cx="1908000" cy="1588"/>
          </a:xfrm>
          <a:prstGeom prst="straightConnector1">
            <a:avLst/>
          </a:prstGeom>
          <a:noFill/>
          <a:ln w="19050">
            <a:solidFill>
              <a:srgbClr val="000000"/>
            </a:solidFill>
            <a:round/>
            <a:headEnd/>
            <a:tailEnd type="arrow"/>
          </a:ln>
        </p:spPr>
      </p:cxnSp>
      <p:graphicFrame>
        <p:nvGraphicFramePr>
          <p:cNvPr id="513036" name="Object 12"/>
          <p:cNvGraphicFramePr>
            <a:graphicFrameLocks noGrp="1" noChangeAspect="1"/>
          </p:cNvGraphicFramePr>
          <p:nvPr/>
        </p:nvGraphicFramePr>
        <p:xfrm>
          <a:off x="9136405" y="4214818"/>
          <a:ext cx="236537" cy="280988"/>
        </p:xfrm>
        <a:graphic>
          <a:graphicData uri="http://schemas.openxmlformats.org/presentationml/2006/ole">
            <mc:AlternateContent xmlns:mc="http://schemas.openxmlformats.org/markup-compatibility/2006">
              <mc:Choice xmlns:v="urn:schemas-microsoft-com:vml" Requires="v">
                <p:oleObj name="Ecuación" r:id="rId4" imgW="139579" imgH="164957" progId="Equation.3">
                  <p:embed/>
                </p:oleObj>
              </mc:Choice>
              <mc:Fallback>
                <p:oleObj name="Ecuación" r:id="rId4" imgW="139579" imgH="164957" progId="Equation.3">
                  <p:embed/>
                  <p:pic>
                    <p:nvPicPr>
                      <p:cNvPr id="513036" name="Object 1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36405" y="4214818"/>
                        <a:ext cx="236537"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Line 33"/>
          <p:cNvSpPr>
            <a:spLocks noChangeShapeType="1"/>
          </p:cNvSpPr>
          <p:nvPr/>
        </p:nvSpPr>
        <p:spPr bwMode="auto">
          <a:xfrm flipV="1">
            <a:off x="6350322" y="2500306"/>
            <a:ext cx="2357454" cy="1428761"/>
          </a:xfrm>
          <a:prstGeom prst="line">
            <a:avLst/>
          </a:prstGeom>
          <a:noFill/>
          <a:ln w="38100">
            <a:solidFill>
              <a:srgbClr val="0033CC"/>
            </a:solidFill>
            <a:round/>
            <a:headEnd/>
            <a:tailEnd/>
          </a:ln>
        </p:spPr>
        <p:txBody>
          <a:bodyPr/>
          <a:lstStyle/>
          <a:p>
            <a:endParaRPr lang="es-CL"/>
          </a:p>
        </p:txBody>
      </p:sp>
      <p:sp>
        <p:nvSpPr>
          <p:cNvPr id="39" name="Line 33"/>
          <p:cNvSpPr>
            <a:spLocks noChangeShapeType="1"/>
          </p:cNvSpPr>
          <p:nvPr/>
        </p:nvSpPr>
        <p:spPr bwMode="auto">
          <a:xfrm flipH="1" flipV="1">
            <a:off x="6278884" y="2500306"/>
            <a:ext cx="2428892" cy="1571636"/>
          </a:xfrm>
          <a:prstGeom prst="line">
            <a:avLst/>
          </a:prstGeom>
          <a:noFill/>
          <a:ln w="38100">
            <a:solidFill>
              <a:srgbClr val="FFC000"/>
            </a:solidFill>
            <a:round/>
            <a:headEnd/>
            <a:tailEnd/>
          </a:ln>
        </p:spPr>
        <p:txBody>
          <a:bodyPr/>
          <a:lstStyle/>
          <a:p>
            <a:endParaRPr lang="es-CL"/>
          </a:p>
        </p:txBody>
      </p:sp>
      <p:sp>
        <p:nvSpPr>
          <p:cNvPr id="40" name="39 Rectángulo"/>
          <p:cNvSpPr/>
          <p:nvPr/>
        </p:nvSpPr>
        <p:spPr>
          <a:xfrm>
            <a:off x="7279016" y="4143380"/>
            <a:ext cx="500066" cy="428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29" name="28 Conector recto de flecha"/>
          <p:cNvCxnSpPr/>
          <p:nvPr/>
        </p:nvCxnSpPr>
        <p:spPr>
          <a:xfrm>
            <a:off x="5849158" y="4141792"/>
            <a:ext cx="3528000" cy="1588"/>
          </a:xfrm>
          <a:prstGeom prst="straightConnector1">
            <a:avLst/>
          </a:prstGeom>
          <a:noFill/>
          <a:ln w="19050">
            <a:solidFill>
              <a:srgbClr val="000000"/>
            </a:solidFill>
            <a:round/>
            <a:headEnd type="none"/>
            <a:tailEnd type="arrow"/>
          </a:ln>
        </p:spPr>
      </p:cxnSp>
      <p:graphicFrame>
        <p:nvGraphicFramePr>
          <p:cNvPr id="513041" name="Object 17"/>
          <p:cNvGraphicFramePr>
            <a:graphicFrameLocks noGrp="1" noChangeAspect="1"/>
          </p:cNvGraphicFramePr>
          <p:nvPr/>
        </p:nvGraphicFramePr>
        <p:xfrm>
          <a:off x="7350455" y="4159808"/>
          <a:ext cx="236537" cy="346075"/>
        </p:xfrm>
        <a:graphic>
          <a:graphicData uri="http://schemas.openxmlformats.org/presentationml/2006/ole">
            <mc:AlternateContent xmlns:mc="http://schemas.openxmlformats.org/markup-compatibility/2006">
              <mc:Choice xmlns:v="urn:schemas-microsoft-com:vml" Requires="v">
                <p:oleObj name="Ecuación" r:id="rId6" imgW="139639" imgH="203112" progId="Equation.3">
                  <p:embed/>
                </p:oleObj>
              </mc:Choice>
              <mc:Fallback>
                <p:oleObj name="Ecuación" r:id="rId6" imgW="139639" imgH="203112" progId="Equation.3">
                  <p:embed/>
                  <p:pic>
                    <p:nvPicPr>
                      <p:cNvPr id="513041" name="Object 17"/>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50455" y="4159808"/>
                        <a:ext cx="2365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44" name="Object 20"/>
          <p:cNvGraphicFramePr>
            <a:graphicFrameLocks noGrp="1" noChangeAspect="1"/>
          </p:cNvGraphicFramePr>
          <p:nvPr/>
        </p:nvGraphicFramePr>
        <p:xfrm>
          <a:off x="8779218" y="3786190"/>
          <a:ext cx="428625" cy="279400"/>
        </p:xfrm>
        <a:graphic>
          <a:graphicData uri="http://schemas.openxmlformats.org/presentationml/2006/ole">
            <mc:AlternateContent xmlns:mc="http://schemas.openxmlformats.org/markup-compatibility/2006">
              <mc:Choice xmlns:v="urn:schemas-microsoft-com:vml" Requires="v">
                <p:oleObj name="Ecuación" r:id="rId8" imgW="253780" imgH="164957" progId="Equation.3">
                  <p:embed/>
                </p:oleObj>
              </mc:Choice>
              <mc:Fallback>
                <p:oleObj name="Ecuación" r:id="rId8" imgW="253780" imgH="164957" progId="Equation.3">
                  <p:embed/>
                  <p:pic>
                    <p:nvPicPr>
                      <p:cNvPr id="513044" name="Object 20"/>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79218" y="3786190"/>
                        <a:ext cx="428625"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45" name="Object 21"/>
          <p:cNvGraphicFramePr>
            <a:graphicFrameLocks noGrp="1" noChangeAspect="1"/>
          </p:cNvGraphicFramePr>
          <p:nvPr/>
        </p:nvGraphicFramePr>
        <p:xfrm>
          <a:off x="8782074" y="2185982"/>
          <a:ext cx="600075" cy="385763"/>
        </p:xfrm>
        <a:graphic>
          <a:graphicData uri="http://schemas.openxmlformats.org/presentationml/2006/ole">
            <mc:AlternateContent xmlns:mc="http://schemas.openxmlformats.org/markup-compatibility/2006">
              <mc:Choice xmlns:v="urn:schemas-microsoft-com:vml" Requires="v">
                <p:oleObj name="Ecuación" r:id="rId10" imgW="355446" imgH="228501" progId="Equation.3">
                  <p:embed/>
                </p:oleObj>
              </mc:Choice>
              <mc:Fallback>
                <p:oleObj name="Ecuación" r:id="rId10" imgW="355446" imgH="228501" progId="Equation.3">
                  <p:embed/>
                  <p:pic>
                    <p:nvPicPr>
                      <p:cNvPr id="513045" name="Object 21"/>
                      <p:cNvPicPr>
                        <a:picLocks noGrp="1"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782074" y="2185982"/>
                        <a:ext cx="6000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23 Elipse"/>
          <p:cNvSpPr/>
          <p:nvPr/>
        </p:nvSpPr>
        <p:spPr>
          <a:xfrm>
            <a:off x="7409534"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6" name="45 CuadroTexto"/>
          <p:cNvSpPr txBox="1"/>
          <p:nvPr/>
        </p:nvSpPr>
        <p:spPr>
          <a:xfrm>
            <a:off x="1881158" y="2428868"/>
            <a:ext cx="3214710" cy="1477328"/>
          </a:xfrm>
          <a:prstGeom prst="rect">
            <a:avLst/>
          </a:prstGeom>
          <a:noFill/>
        </p:spPr>
        <p:txBody>
          <a:bodyPr wrap="square" rtlCol="0">
            <a:spAutoFit/>
          </a:bodyPr>
          <a:lstStyle/>
          <a:p>
            <a:r>
              <a:rPr lang="es-CL" dirty="0"/>
              <a:t>Bajo este contexto, si se realiza Política Fiscal Expansiva, aumentando el Gasto Fiscal (</a:t>
            </a:r>
            <a:r>
              <a:rPr lang="el-GR" dirty="0"/>
              <a:t>Δ</a:t>
            </a:r>
            <a:r>
              <a:rPr lang="es-CL" baseline="30000" dirty="0"/>
              <a:t>+</a:t>
            </a:r>
            <a:r>
              <a:rPr lang="es-CL" dirty="0"/>
              <a:t>G) ⇒ una expansión de la DA.</a:t>
            </a:r>
          </a:p>
          <a:p>
            <a:r>
              <a:rPr lang="es-CL" dirty="0"/>
              <a:t> </a:t>
            </a:r>
          </a:p>
        </p:txBody>
      </p:sp>
      <p:graphicFrame>
        <p:nvGraphicFramePr>
          <p:cNvPr id="545805" name="Object 13"/>
          <p:cNvGraphicFramePr>
            <a:graphicFrameLocks noGrp="1" noChangeAspect="1"/>
          </p:cNvGraphicFramePr>
          <p:nvPr/>
        </p:nvGraphicFramePr>
        <p:xfrm>
          <a:off x="7520207" y="2110936"/>
          <a:ext cx="579438" cy="363538"/>
        </p:xfrm>
        <a:graphic>
          <a:graphicData uri="http://schemas.openxmlformats.org/presentationml/2006/ole">
            <mc:AlternateContent xmlns:mc="http://schemas.openxmlformats.org/markup-compatibility/2006">
              <mc:Choice xmlns:v="urn:schemas-microsoft-com:vml" Requires="v">
                <p:oleObj name="Ecuación" r:id="rId12" imgW="342603" imgH="215713" progId="Equation.3">
                  <p:embed/>
                </p:oleObj>
              </mc:Choice>
              <mc:Fallback>
                <p:oleObj name="Ecuación" r:id="rId12" imgW="342603" imgH="215713" progId="Equation.3">
                  <p:embed/>
                  <p:pic>
                    <p:nvPicPr>
                      <p:cNvPr id="545805" name="Object 13"/>
                      <p:cNvPicPr>
                        <a:picLocks noGrp="1"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520207" y="2110936"/>
                        <a:ext cx="579438" cy="363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 name="Line 33"/>
          <p:cNvSpPr>
            <a:spLocks noChangeShapeType="1"/>
          </p:cNvSpPr>
          <p:nvPr/>
        </p:nvSpPr>
        <p:spPr bwMode="auto">
          <a:xfrm flipH="1" flipV="1">
            <a:off x="7024694" y="2357430"/>
            <a:ext cx="2428892" cy="1571636"/>
          </a:xfrm>
          <a:prstGeom prst="line">
            <a:avLst/>
          </a:prstGeom>
          <a:noFill/>
          <a:ln w="38100">
            <a:solidFill>
              <a:srgbClr val="FF0000"/>
            </a:solidFill>
            <a:round/>
            <a:headEnd/>
            <a:tailEnd/>
          </a:ln>
        </p:spPr>
        <p:txBody>
          <a:bodyPr/>
          <a:lstStyle/>
          <a:p>
            <a:endParaRPr lang="es-CL"/>
          </a:p>
        </p:txBody>
      </p:sp>
      <p:graphicFrame>
        <p:nvGraphicFramePr>
          <p:cNvPr id="548878" name="Object 14"/>
          <p:cNvGraphicFramePr>
            <a:graphicFrameLocks noGrp="1" noChangeAspect="1"/>
          </p:cNvGraphicFramePr>
          <p:nvPr/>
        </p:nvGraphicFramePr>
        <p:xfrm>
          <a:off x="9493251" y="3683000"/>
          <a:ext cx="493713" cy="344488"/>
        </p:xfrm>
        <a:graphic>
          <a:graphicData uri="http://schemas.openxmlformats.org/presentationml/2006/ole">
            <mc:AlternateContent xmlns:mc="http://schemas.openxmlformats.org/markup-compatibility/2006">
              <mc:Choice xmlns:v="urn:schemas-microsoft-com:vml" Requires="v">
                <p:oleObj name="Ecuación" r:id="rId14" imgW="291973" imgH="203112" progId="Equation.3">
                  <p:embed/>
                </p:oleObj>
              </mc:Choice>
              <mc:Fallback>
                <p:oleObj name="Ecuación" r:id="rId14" imgW="291973" imgH="203112" progId="Equation.3">
                  <p:embed/>
                  <p:pic>
                    <p:nvPicPr>
                      <p:cNvPr id="548878" name="Object 14"/>
                      <p:cNvPicPr>
                        <a:picLocks noGrp="1"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9493251" y="3683000"/>
                        <a:ext cx="493713"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41 Conector recto"/>
          <p:cNvCxnSpPr/>
          <p:nvPr/>
        </p:nvCxnSpPr>
        <p:spPr>
          <a:xfrm rot="5400000">
            <a:off x="8007689" y="3717330"/>
            <a:ext cx="864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1" name="40 Elipse"/>
          <p:cNvSpPr/>
          <p:nvPr/>
        </p:nvSpPr>
        <p:spPr>
          <a:xfrm>
            <a:off x="8382628"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graphicFrame>
        <p:nvGraphicFramePr>
          <p:cNvPr id="548879" name="Object 15"/>
          <p:cNvGraphicFramePr>
            <a:graphicFrameLocks noGrp="1" noChangeAspect="1"/>
          </p:cNvGraphicFramePr>
          <p:nvPr/>
        </p:nvGraphicFramePr>
        <p:xfrm>
          <a:off x="5494338" y="3071813"/>
          <a:ext cx="258762" cy="366712"/>
        </p:xfrm>
        <a:graphic>
          <a:graphicData uri="http://schemas.openxmlformats.org/presentationml/2006/ole">
            <mc:AlternateContent xmlns:mc="http://schemas.openxmlformats.org/markup-compatibility/2006">
              <mc:Choice xmlns:v="urn:schemas-microsoft-com:vml" Requires="v">
                <p:oleObj name="Ecuación" r:id="rId16" imgW="152268" imgH="215713" progId="Equation.3">
                  <p:embed/>
                </p:oleObj>
              </mc:Choice>
              <mc:Fallback>
                <p:oleObj name="Ecuación" r:id="rId16" imgW="152268" imgH="215713" progId="Equation.3">
                  <p:embed/>
                  <p:pic>
                    <p:nvPicPr>
                      <p:cNvPr id="548879" name="Object 15"/>
                      <p:cNvPicPr>
                        <a:picLocks noGrp="1"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494338" y="3071813"/>
                        <a:ext cx="258762"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088549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31 Conector recto"/>
          <p:cNvCxnSpPr/>
          <p:nvPr/>
        </p:nvCxnSpPr>
        <p:spPr>
          <a:xfrm rot="5400000">
            <a:off x="6496184" y="3185760"/>
            <a:ext cx="1944000" cy="1588"/>
          </a:xfrm>
          <a:prstGeom prst="line">
            <a:avLst/>
          </a:prstGeom>
          <a:noFill/>
          <a:ln w="38100">
            <a:solidFill>
              <a:srgbClr val="002060"/>
            </a:solidFill>
            <a:round/>
            <a:headEnd/>
            <a:tailEnd/>
          </a:ln>
        </p:spPr>
      </p:cxnSp>
      <p:sp>
        <p:nvSpPr>
          <p:cNvPr id="7170" name="Rectangle 2"/>
          <p:cNvSpPr>
            <a:spLocks noGrp="1"/>
          </p:cNvSpPr>
          <p:nvPr>
            <p:ph type="title"/>
          </p:nvPr>
        </p:nvSpPr>
        <p:spPr/>
        <p:txBody>
          <a:bodyPr>
            <a:normAutofit/>
          </a:bodyPr>
          <a:lstStyle/>
          <a:p>
            <a:r>
              <a:rPr lang="es-CL" sz="3300" dirty="0"/>
              <a:t>Efectos de Política Fiscal en el equilibrio</a:t>
            </a:r>
            <a:endParaRPr lang="es-ES" sz="3300" dirty="0"/>
          </a:p>
        </p:txBody>
      </p:sp>
      <p:sp>
        <p:nvSpPr>
          <p:cNvPr id="7171" name="Rectangle 3"/>
          <p:cNvSpPr>
            <a:spLocks noGrp="1"/>
          </p:cNvSpPr>
          <p:nvPr>
            <p:ph idx="1"/>
          </p:nvPr>
        </p:nvSpPr>
        <p:spPr/>
        <p:txBody>
          <a:bodyPr/>
          <a:lstStyle/>
          <a:p>
            <a:pPr algn="just"/>
            <a:r>
              <a:rPr lang="es-CL" b="1" dirty="0"/>
              <a:t>Equilibrio DA-OA de largo plazo:</a:t>
            </a:r>
            <a:endParaRPr lang="es-ES" dirty="0"/>
          </a:p>
          <a:p>
            <a:pPr lvl="1" algn="just"/>
            <a:endParaRPr lang="es-ES" dirty="0"/>
          </a:p>
          <a:p>
            <a:pPr algn="just" eaLnBrk="1" hangingPunct="1"/>
            <a:endParaRPr lang="es-ES" dirty="0"/>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24</a:t>
            </a:fld>
            <a:endParaRPr lang="es-CL" dirty="0"/>
          </a:p>
        </p:txBody>
      </p:sp>
      <p:graphicFrame>
        <p:nvGraphicFramePr>
          <p:cNvPr id="423943" name="Object 7"/>
          <p:cNvGraphicFramePr>
            <a:graphicFrameLocks noGrp="1" noChangeAspect="1"/>
          </p:cNvGraphicFramePr>
          <p:nvPr/>
        </p:nvGraphicFramePr>
        <p:xfrm>
          <a:off x="5493067" y="2143116"/>
          <a:ext cx="258763" cy="280988"/>
        </p:xfrm>
        <a:graphic>
          <a:graphicData uri="http://schemas.openxmlformats.org/presentationml/2006/ole">
            <mc:AlternateContent xmlns:mc="http://schemas.openxmlformats.org/markup-compatibility/2006">
              <mc:Choice xmlns:v="urn:schemas-microsoft-com:vml" Requires="v">
                <p:oleObj name="Ecuación" r:id="rId2" imgW="152268" imgH="164957" progId="Equation.3">
                  <p:embed/>
                </p:oleObj>
              </mc:Choice>
              <mc:Fallback>
                <p:oleObj name="Ecuación" r:id="rId2" imgW="152268" imgH="164957" progId="Equation.3">
                  <p:embed/>
                  <p:pic>
                    <p:nvPicPr>
                      <p:cNvPr id="423943" name="Object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3067" y="2143116"/>
                        <a:ext cx="2587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21 Conector recto"/>
          <p:cNvCxnSpPr/>
          <p:nvPr/>
        </p:nvCxnSpPr>
        <p:spPr>
          <a:xfrm>
            <a:off x="5850256" y="3256890"/>
            <a:ext cx="2520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flipH="1" flipV="1">
            <a:off x="4897050" y="3188586"/>
            <a:ext cx="1908000" cy="1588"/>
          </a:xfrm>
          <a:prstGeom prst="straightConnector1">
            <a:avLst/>
          </a:prstGeom>
          <a:noFill/>
          <a:ln w="19050">
            <a:solidFill>
              <a:srgbClr val="000000"/>
            </a:solidFill>
            <a:round/>
            <a:headEnd/>
            <a:tailEnd type="arrow"/>
          </a:ln>
        </p:spPr>
      </p:cxnSp>
      <p:graphicFrame>
        <p:nvGraphicFramePr>
          <p:cNvPr id="513036" name="Object 12"/>
          <p:cNvGraphicFramePr>
            <a:graphicFrameLocks noGrp="1" noChangeAspect="1"/>
          </p:cNvGraphicFramePr>
          <p:nvPr/>
        </p:nvGraphicFramePr>
        <p:xfrm>
          <a:off x="9136405" y="4214818"/>
          <a:ext cx="236537" cy="280988"/>
        </p:xfrm>
        <a:graphic>
          <a:graphicData uri="http://schemas.openxmlformats.org/presentationml/2006/ole">
            <mc:AlternateContent xmlns:mc="http://schemas.openxmlformats.org/markup-compatibility/2006">
              <mc:Choice xmlns:v="urn:schemas-microsoft-com:vml" Requires="v">
                <p:oleObj name="Ecuación" r:id="rId4" imgW="139579" imgH="164957" progId="Equation.3">
                  <p:embed/>
                </p:oleObj>
              </mc:Choice>
              <mc:Fallback>
                <p:oleObj name="Ecuación" r:id="rId4" imgW="139579" imgH="164957" progId="Equation.3">
                  <p:embed/>
                  <p:pic>
                    <p:nvPicPr>
                      <p:cNvPr id="513036" name="Object 1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36405" y="4214818"/>
                        <a:ext cx="236537"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Line 33"/>
          <p:cNvSpPr>
            <a:spLocks noChangeShapeType="1"/>
          </p:cNvSpPr>
          <p:nvPr/>
        </p:nvSpPr>
        <p:spPr bwMode="auto">
          <a:xfrm flipV="1">
            <a:off x="6350322" y="2500306"/>
            <a:ext cx="2357454" cy="1428761"/>
          </a:xfrm>
          <a:prstGeom prst="line">
            <a:avLst/>
          </a:prstGeom>
          <a:noFill/>
          <a:ln w="38100">
            <a:solidFill>
              <a:srgbClr val="0033CC"/>
            </a:solidFill>
            <a:round/>
            <a:headEnd/>
            <a:tailEnd/>
          </a:ln>
        </p:spPr>
        <p:txBody>
          <a:bodyPr/>
          <a:lstStyle/>
          <a:p>
            <a:endParaRPr lang="es-CL"/>
          </a:p>
        </p:txBody>
      </p:sp>
      <p:sp>
        <p:nvSpPr>
          <p:cNvPr id="39" name="Line 33"/>
          <p:cNvSpPr>
            <a:spLocks noChangeShapeType="1"/>
          </p:cNvSpPr>
          <p:nvPr/>
        </p:nvSpPr>
        <p:spPr bwMode="auto">
          <a:xfrm flipH="1" flipV="1">
            <a:off x="6278884" y="2500306"/>
            <a:ext cx="2428892" cy="1571636"/>
          </a:xfrm>
          <a:prstGeom prst="line">
            <a:avLst/>
          </a:prstGeom>
          <a:noFill/>
          <a:ln w="38100">
            <a:solidFill>
              <a:srgbClr val="FFC000"/>
            </a:solidFill>
            <a:round/>
            <a:headEnd/>
            <a:tailEnd/>
          </a:ln>
        </p:spPr>
        <p:txBody>
          <a:bodyPr/>
          <a:lstStyle/>
          <a:p>
            <a:endParaRPr lang="es-CL"/>
          </a:p>
        </p:txBody>
      </p:sp>
      <p:graphicFrame>
        <p:nvGraphicFramePr>
          <p:cNvPr id="513044" name="Object 20"/>
          <p:cNvGraphicFramePr>
            <a:graphicFrameLocks noGrp="1" noChangeAspect="1"/>
          </p:cNvGraphicFramePr>
          <p:nvPr/>
        </p:nvGraphicFramePr>
        <p:xfrm>
          <a:off x="8779218" y="3786190"/>
          <a:ext cx="428625" cy="279400"/>
        </p:xfrm>
        <a:graphic>
          <a:graphicData uri="http://schemas.openxmlformats.org/presentationml/2006/ole">
            <mc:AlternateContent xmlns:mc="http://schemas.openxmlformats.org/markup-compatibility/2006">
              <mc:Choice xmlns:v="urn:schemas-microsoft-com:vml" Requires="v">
                <p:oleObj name="Ecuación" r:id="rId6" imgW="253780" imgH="164957" progId="Equation.3">
                  <p:embed/>
                </p:oleObj>
              </mc:Choice>
              <mc:Fallback>
                <p:oleObj name="Ecuación" r:id="rId6" imgW="253780" imgH="164957" progId="Equation.3">
                  <p:embed/>
                  <p:pic>
                    <p:nvPicPr>
                      <p:cNvPr id="513044" name="Object 20"/>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79218" y="3786190"/>
                        <a:ext cx="428625"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45" name="Object 21"/>
          <p:cNvGraphicFramePr>
            <a:graphicFrameLocks noGrp="1" noChangeAspect="1"/>
          </p:cNvGraphicFramePr>
          <p:nvPr/>
        </p:nvGraphicFramePr>
        <p:xfrm>
          <a:off x="8782074" y="2185982"/>
          <a:ext cx="600075" cy="385763"/>
        </p:xfrm>
        <a:graphic>
          <a:graphicData uri="http://schemas.openxmlformats.org/presentationml/2006/ole">
            <mc:AlternateContent xmlns:mc="http://schemas.openxmlformats.org/markup-compatibility/2006">
              <mc:Choice xmlns:v="urn:schemas-microsoft-com:vml" Requires="v">
                <p:oleObj name="Ecuación" r:id="rId8" imgW="355446" imgH="228501" progId="Equation.3">
                  <p:embed/>
                </p:oleObj>
              </mc:Choice>
              <mc:Fallback>
                <p:oleObj name="Ecuación" r:id="rId8" imgW="355446" imgH="228501" progId="Equation.3">
                  <p:embed/>
                  <p:pic>
                    <p:nvPicPr>
                      <p:cNvPr id="513045" name="Object 21"/>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82074" y="2185982"/>
                        <a:ext cx="6000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23 Elipse"/>
          <p:cNvSpPr/>
          <p:nvPr/>
        </p:nvSpPr>
        <p:spPr>
          <a:xfrm>
            <a:off x="7409534"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6" name="45 CuadroTexto"/>
          <p:cNvSpPr txBox="1"/>
          <p:nvPr/>
        </p:nvSpPr>
        <p:spPr>
          <a:xfrm>
            <a:off x="1881158" y="2428869"/>
            <a:ext cx="3214710" cy="3139321"/>
          </a:xfrm>
          <a:prstGeom prst="rect">
            <a:avLst/>
          </a:prstGeom>
          <a:noFill/>
        </p:spPr>
        <p:txBody>
          <a:bodyPr wrap="square" rtlCol="0">
            <a:spAutoFit/>
          </a:bodyPr>
          <a:lstStyle/>
          <a:p>
            <a:r>
              <a:rPr lang="es-CL" dirty="0"/>
              <a:t>Bajo este contexto, si se realiza Política Fiscal Expansiva, aumentando el Gasto Fiscal (</a:t>
            </a:r>
            <a:r>
              <a:rPr lang="el-GR" dirty="0"/>
              <a:t>Δ</a:t>
            </a:r>
            <a:r>
              <a:rPr lang="es-CL" baseline="30000" dirty="0"/>
              <a:t>+</a:t>
            </a:r>
            <a:r>
              <a:rPr lang="es-CL" dirty="0"/>
              <a:t>G) ⇒ una expansión de la DA.</a:t>
            </a:r>
          </a:p>
          <a:p>
            <a:endParaRPr lang="es-CL" dirty="0"/>
          </a:p>
          <a:p>
            <a:r>
              <a:rPr lang="es-CL" dirty="0"/>
              <a:t>Al mismo nivel de precios, el PIB de la economía aumenta sobre el potencial, lo que hace que desempleo disminuya a un nivel bajo su nivel de tasa natural.</a:t>
            </a:r>
          </a:p>
          <a:p>
            <a:r>
              <a:rPr lang="es-CL" dirty="0"/>
              <a:t> </a:t>
            </a:r>
          </a:p>
        </p:txBody>
      </p:sp>
      <p:graphicFrame>
        <p:nvGraphicFramePr>
          <p:cNvPr id="545805" name="Object 13"/>
          <p:cNvGraphicFramePr>
            <a:graphicFrameLocks noGrp="1" noChangeAspect="1"/>
          </p:cNvGraphicFramePr>
          <p:nvPr/>
        </p:nvGraphicFramePr>
        <p:xfrm>
          <a:off x="7520207" y="2110936"/>
          <a:ext cx="579438" cy="363538"/>
        </p:xfrm>
        <a:graphic>
          <a:graphicData uri="http://schemas.openxmlformats.org/presentationml/2006/ole">
            <mc:AlternateContent xmlns:mc="http://schemas.openxmlformats.org/markup-compatibility/2006">
              <mc:Choice xmlns:v="urn:schemas-microsoft-com:vml" Requires="v">
                <p:oleObj name="Ecuación" r:id="rId10" imgW="342603" imgH="215713" progId="Equation.3">
                  <p:embed/>
                </p:oleObj>
              </mc:Choice>
              <mc:Fallback>
                <p:oleObj name="Ecuación" r:id="rId10" imgW="342603" imgH="215713" progId="Equation.3">
                  <p:embed/>
                  <p:pic>
                    <p:nvPicPr>
                      <p:cNvPr id="545805" name="Object 13"/>
                      <p:cNvPicPr>
                        <a:picLocks noGrp="1"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20207" y="2110936"/>
                        <a:ext cx="579438" cy="363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 name="Line 33"/>
          <p:cNvSpPr>
            <a:spLocks noChangeShapeType="1"/>
          </p:cNvSpPr>
          <p:nvPr/>
        </p:nvSpPr>
        <p:spPr bwMode="auto">
          <a:xfrm flipH="1" flipV="1">
            <a:off x="7024694" y="2357430"/>
            <a:ext cx="2428892" cy="1571636"/>
          </a:xfrm>
          <a:prstGeom prst="line">
            <a:avLst/>
          </a:prstGeom>
          <a:noFill/>
          <a:ln w="38100">
            <a:solidFill>
              <a:srgbClr val="FF0000"/>
            </a:solidFill>
            <a:round/>
            <a:headEnd/>
            <a:tailEnd/>
          </a:ln>
        </p:spPr>
        <p:txBody>
          <a:bodyPr/>
          <a:lstStyle/>
          <a:p>
            <a:endParaRPr lang="es-CL"/>
          </a:p>
        </p:txBody>
      </p:sp>
      <p:graphicFrame>
        <p:nvGraphicFramePr>
          <p:cNvPr id="548878" name="Object 14"/>
          <p:cNvGraphicFramePr>
            <a:graphicFrameLocks noGrp="1" noChangeAspect="1"/>
          </p:cNvGraphicFramePr>
          <p:nvPr/>
        </p:nvGraphicFramePr>
        <p:xfrm>
          <a:off x="9493251" y="3683000"/>
          <a:ext cx="493713" cy="344488"/>
        </p:xfrm>
        <a:graphic>
          <a:graphicData uri="http://schemas.openxmlformats.org/presentationml/2006/ole">
            <mc:AlternateContent xmlns:mc="http://schemas.openxmlformats.org/markup-compatibility/2006">
              <mc:Choice xmlns:v="urn:schemas-microsoft-com:vml" Requires="v">
                <p:oleObj name="Ecuación" r:id="rId12" imgW="291973" imgH="203112" progId="Equation.3">
                  <p:embed/>
                </p:oleObj>
              </mc:Choice>
              <mc:Fallback>
                <p:oleObj name="Ecuación" r:id="rId12" imgW="291973" imgH="203112" progId="Equation.3">
                  <p:embed/>
                  <p:pic>
                    <p:nvPicPr>
                      <p:cNvPr id="548878" name="Object 14"/>
                      <p:cNvPicPr>
                        <a:picLocks noGrp="1"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493251" y="3683000"/>
                        <a:ext cx="493713"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41 Conector recto"/>
          <p:cNvCxnSpPr/>
          <p:nvPr/>
        </p:nvCxnSpPr>
        <p:spPr>
          <a:xfrm rot="5400000">
            <a:off x="8007689" y="3717330"/>
            <a:ext cx="864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1" name="40 Elipse"/>
          <p:cNvSpPr/>
          <p:nvPr/>
        </p:nvSpPr>
        <p:spPr>
          <a:xfrm>
            <a:off x="8382628"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40" name="39 Rectángulo"/>
          <p:cNvSpPr/>
          <p:nvPr/>
        </p:nvSpPr>
        <p:spPr>
          <a:xfrm>
            <a:off x="7279016" y="4143380"/>
            <a:ext cx="1317314" cy="428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29" name="28 Conector recto de flecha"/>
          <p:cNvCxnSpPr/>
          <p:nvPr/>
        </p:nvCxnSpPr>
        <p:spPr>
          <a:xfrm>
            <a:off x="5849158" y="4141792"/>
            <a:ext cx="3528000" cy="1588"/>
          </a:xfrm>
          <a:prstGeom prst="straightConnector1">
            <a:avLst/>
          </a:prstGeom>
          <a:noFill/>
          <a:ln w="19050">
            <a:solidFill>
              <a:srgbClr val="000000"/>
            </a:solidFill>
            <a:round/>
            <a:headEnd type="none"/>
            <a:tailEnd type="arrow"/>
          </a:ln>
        </p:spPr>
      </p:cxnSp>
      <p:graphicFrame>
        <p:nvGraphicFramePr>
          <p:cNvPr id="513041" name="Object 17"/>
          <p:cNvGraphicFramePr>
            <a:graphicFrameLocks noGrp="1" noChangeAspect="1"/>
          </p:cNvGraphicFramePr>
          <p:nvPr/>
        </p:nvGraphicFramePr>
        <p:xfrm>
          <a:off x="7350455" y="4159808"/>
          <a:ext cx="236537" cy="346075"/>
        </p:xfrm>
        <a:graphic>
          <a:graphicData uri="http://schemas.openxmlformats.org/presentationml/2006/ole">
            <mc:AlternateContent xmlns:mc="http://schemas.openxmlformats.org/markup-compatibility/2006">
              <mc:Choice xmlns:v="urn:schemas-microsoft-com:vml" Requires="v">
                <p:oleObj name="Ecuación" r:id="rId14" imgW="139639" imgH="203112" progId="Equation.3">
                  <p:embed/>
                </p:oleObj>
              </mc:Choice>
              <mc:Fallback>
                <p:oleObj name="Ecuación" r:id="rId14" imgW="139639" imgH="203112" progId="Equation.3">
                  <p:embed/>
                  <p:pic>
                    <p:nvPicPr>
                      <p:cNvPr id="513041" name="Object 17"/>
                      <p:cNvPicPr>
                        <a:picLocks noGrp="1"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350455" y="4159808"/>
                        <a:ext cx="2365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3" name="Object 15"/>
          <p:cNvGraphicFramePr>
            <a:graphicFrameLocks noGrp="1" noChangeAspect="1"/>
          </p:cNvGraphicFramePr>
          <p:nvPr/>
        </p:nvGraphicFramePr>
        <p:xfrm>
          <a:off x="8351636" y="4203708"/>
          <a:ext cx="258762" cy="368300"/>
        </p:xfrm>
        <a:graphic>
          <a:graphicData uri="http://schemas.openxmlformats.org/presentationml/2006/ole">
            <mc:AlternateContent xmlns:mc="http://schemas.openxmlformats.org/markup-compatibility/2006">
              <mc:Choice xmlns:v="urn:schemas-microsoft-com:vml" Requires="v">
                <p:oleObj name="Ecuación" r:id="rId16" imgW="152268" imgH="215713" progId="Equation.3">
                  <p:embed/>
                </p:oleObj>
              </mc:Choice>
              <mc:Fallback>
                <p:oleObj name="Ecuación" r:id="rId16" imgW="152268" imgH="215713" progId="Equation.3">
                  <p:embed/>
                  <p:pic>
                    <p:nvPicPr>
                      <p:cNvPr id="549903" name="Object 15"/>
                      <p:cNvPicPr>
                        <a:picLocks noGrp="1"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351636" y="4203708"/>
                        <a:ext cx="258762"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5" name="Object 17"/>
          <p:cNvGraphicFramePr>
            <a:graphicFrameLocks noGrp="1" noChangeAspect="1"/>
          </p:cNvGraphicFramePr>
          <p:nvPr/>
        </p:nvGraphicFramePr>
        <p:xfrm>
          <a:off x="5494338" y="3071813"/>
          <a:ext cx="258762" cy="366712"/>
        </p:xfrm>
        <a:graphic>
          <a:graphicData uri="http://schemas.openxmlformats.org/presentationml/2006/ole">
            <mc:AlternateContent xmlns:mc="http://schemas.openxmlformats.org/markup-compatibility/2006">
              <mc:Choice xmlns:v="urn:schemas-microsoft-com:vml" Requires="v">
                <p:oleObj name="Ecuación" r:id="rId18" imgW="152268" imgH="215713" progId="Equation.3">
                  <p:embed/>
                </p:oleObj>
              </mc:Choice>
              <mc:Fallback>
                <p:oleObj name="Ecuación" r:id="rId18" imgW="152268" imgH="215713" progId="Equation.3">
                  <p:embed/>
                  <p:pic>
                    <p:nvPicPr>
                      <p:cNvPr id="549905" name="Object 17"/>
                      <p:cNvPicPr>
                        <a:picLocks noGrp="1"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94338" y="3071813"/>
                        <a:ext cx="258762"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1484083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3" name="42 Conector recto"/>
          <p:cNvCxnSpPr/>
          <p:nvPr/>
        </p:nvCxnSpPr>
        <p:spPr>
          <a:xfrm rot="5400000">
            <a:off x="7378182" y="3575578"/>
            <a:ext cx="115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2" name="31 Conector recto"/>
          <p:cNvCxnSpPr/>
          <p:nvPr/>
        </p:nvCxnSpPr>
        <p:spPr>
          <a:xfrm rot="5400000">
            <a:off x="6496184" y="3185760"/>
            <a:ext cx="1944000" cy="1588"/>
          </a:xfrm>
          <a:prstGeom prst="line">
            <a:avLst/>
          </a:prstGeom>
          <a:noFill/>
          <a:ln w="38100">
            <a:solidFill>
              <a:srgbClr val="002060"/>
            </a:solidFill>
            <a:round/>
            <a:headEnd/>
            <a:tailEnd/>
          </a:ln>
        </p:spPr>
      </p:cxnSp>
      <p:sp>
        <p:nvSpPr>
          <p:cNvPr id="7170" name="Rectangle 2"/>
          <p:cNvSpPr>
            <a:spLocks noGrp="1"/>
          </p:cNvSpPr>
          <p:nvPr>
            <p:ph type="title"/>
          </p:nvPr>
        </p:nvSpPr>
        <p:spPr/>
        <p:txBody>
          <a:bodyPr>
            <a:normAutofit/>
          </a:bodyPr>
          <a:lstStyle/>
          <a:p>
            <a:r>
              <a:rPr lang="es-CL" sz="3300" dirty="0"/>
              <a:t>Efectos de Política Fiscal en el equilibrio</a:t>
            </a:r>
            <a:endParaRPr lang="es-ES" sz="3300" dirty="0"/>
          </a:p>
        </p:txBody>
      </p:sp>
      <p:sp>
        <p:nvSpPr>
          <p:cNvPr id="7171" name="Rectangle 3"/>
          <p:cNvSpPr>
            <a:spLocks noGrp="1"/>
          </p:cNvSpPr>
          <p:nvPr>
            <p:ph idx="1"/>
          </p:nvPr>
        </p:nvSpPr>
        <p:spPr/>
        <p:txBody>
          <a:bodyPr/>
          <a:lstStyle/>
          <a:p>
            <a:pPr algn="just"/>
            <a:r>
              <a:rPr lang="es-CL" b="1" dirty="0"/>
              <a:t>Equilibrio DA-OA de largo plazo:</a:t>
            </a:r>
            <a:endParaRPr lang="es-ES" dirty="0"/>
          </a:p>
          <a:p>
            <a:pPr lvl="1" algn="just"/>
            <a:endParaRPr lang="es-ES" dirty="0"/>
          </a:p>
          <a:p>
            <a:pPr algn="just" eaLnBrk="1" hangingPunct="1"/>
            <a:endParaRPr lang="es-ES" dirty="0"/>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25</a:t>
            </a:fld>
            <a:endParaRPr lang="es-CL" dirty="0"/>
          </a:p>
        </p:txBody>
      </p:sp>
      <p:graphicFrame>
        <p:nvGraphicFramePr>
          <p:cNvPr id="423943" name="Object 7"/>
          <p:cNvGraphicFramePr>
            <a:graphicFrameLocks noGrp="1" noChangeAspect="1"/>
          </p:cNvGraphicFramePr>
          <p:nvPr/>
        </p:nvGraphicFramePr>
        <p:xfrm>
          <a:off x="5493067" y="2143116"/>
          <a:ext cx="258763" cy="280988"/>
        </p:xfrm>
        <a:graphic>
          <a:graphicData uri="http://schemas.openxmlformats.org/presentationml/2006/ole">
            <mc:AlternateContent xmlns:mc="http://schemas.openxmlformats.org/markup-compatibility/2006">
              <mc:Choice xmlns:v="urn:schemas-microsoft-com:vml" Requires="v">
                <p:oleObj name="Ecuación" r:id="rId2" imgW="152268" imgH="164957" progId="Equation.3">
                  <p:embed/>
                </p:oleObj>
              </mc:Choice>
              <mc:Fallback>
                <p:oleObj name="Ecuación" r:id="rId2" imgW="152268" imgH="164957" progId="Equation.3">
                  <p:embed/>
                  <p:pic>
                    <p:nvPicPr>
                      <p:cNvPr id="423943" name="Object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3067" y="2143116"/>
                        <a:ext cx="2587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21 Conector recto"/>
          <p:cNvCxnSpPr/>
          <p:nvPr/>
        </p:nvCxnSpPr>
        <p:spPr>
          <a:xfrm>
            <a:off x="5850256" y="3256890"/>
            <a:ext cx="2520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flipH="1" flipV="1">
            <a:off x="4897050" y="3188586"/>
            <a:ext cx="1908000" cy="1588"/>
          </a:xfrm>
          <a:prstGeom prst="straightConnector1">
            <a:avLst/>
          </a:prstGeom>
          <a:noFill/>
          <a:ln w="19050">
            <a:solidFill>
              <a:srgbClr val="000000"/>
            </a:solidFill>
            <a:round/>
            <a:headEnd/>
            <a:tailEnd type="arrow"/>
          </a:ln>
        </p:spPr>
      </p:cxnSp>
      <p:graphicFrame>
        <p:nvGraphicFramePr>
          <p:cNvPr id="513036" name="Object 12"/>
          <p:cNvGraphicFramePr>
            <a:graphicFrameLocks noGrp="1" noChangeAspect="1"/>
          </p:cNvGraphicFramePr>
          <p:nvPr/>
        </p:nvGraphicFramePr>
        <p:xfrm>
          <a:off x="9136405" y="4214818"/>
          <a:ext cx="236537" cy="280988"/>
        </p:xfrm>
        <a:graphic>
          <a:graphicData uri="http://schemas.openxmlformats.org/presentationml/2006/ole">
            <mc:AlternateContent xmlns:mc="http://schemas.openxmlformats.org/markup-compatibility/2006">
              <mc:Choice xmlns:v="urn:schemas-microsoft-com:vml" Requires="v">
                <p:oleObj name="Ecuación" r:id="rId4" imgW="139579" imgH="164957" progId="Equation.3">
                  <p:embed/>
                </p:oleObj>
              </mc:Choice>
              <mc:Fallback>
                <p:oleObj name="Ecuación" r:id="rId4" imgW="139579" imgH="164957" progId="Equation.3">
                  <p:embed/>
                  <p:pic>
                    <p:nvPicPr>
                      <p:cNvPr id="513036" name="Object 1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36405" y="4214818"/>
                        <a:ext cx="236537"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Line 33"/>
          <p:cNvSpPr>
            <a:spLocks noChangeShapeType="1"/>
          </p:cNvSpPr>
          <p:nvPr/>
        </p:nvSpPr>
        <p:spPr bwMode="auto">
          <a:xfrm flipV="1">
            <a:off x="6350322" y="2500306"/>
            <a:ext cx="2357454" cy="1428761"/>
          </a:xfrm>
          <a:prstGeom prst="line">
            <a:avLst/>
          </a:prstGeom>
          <a:noFill/>
          <a:ln w="38100">
            <a:solidFill>
              <a:srgbClr val="0033CC"/>
            </a:solidFill>
            <a:round/>
            <a:headEnd/>
            <a:tailEnd/>
          </a:ln>
        </p:spPr>
        <p:txBody>
          <a:bodyPr/>
          <a:lstStyle/>
          <a:p>
            <a:endParaRPr lang="es-CL"/>
          </a:p>
        </p:txBody>
      </p:sp>
      <p:sp>
        <p:nvSpPr>
          <p:cNvPr id="39" name="Line 33"/>
          <p:cNvSpPr>
            <a:spLocks noChangeShapeType="1"/>
          </p:cNvSpPr>
          <p:nvPr/>
        </p:nvSpPr>
        <p:spPr bwMode="auto">
          <a:xfrm flipH="1" flipV="1">
            <a:off x="6278884" y="2500306"/>
            <a:ext cx="2428892" cy="1571636"/>
          </a:xfrm>
          <a:prstGeom prst="line">
            <a:avLst/>
          </a:prstGeom>
          <a:noFill/>
          <a:ln w="38100">
            <a:solidFill>
              <a:srgbClr val="FFC000"/>
            </a:solidFill>
            <a:round/>
            <a:headEnd/>
            <a:tailEnd/>
          </a:ln>
        </p:spPr>
        <p:txBody>
          <a:bodyPr/>
          <a:lstStyle/>
          <a:p>
            <a:endParaRPr lang="es-CL"/>
          </a:p>
        </p:txBody>
      </p:sp>
      <p:graphicFrame>
        <p:nvGraphicFramePr>
          <p:cNvPr id="513044" name="Object 20"/>
          <p:cNvGraphicFramePr>
            <a:graphicFrameLocks noGrp="1" noChangeAspect="1"/>
          </p:cNvGraphicFramePr>
          <p:nvPr/>
        </p:nvGraphicFramePr>
        <p:xfrm>
          <a:off x="8779218" y="3786190"/>
          <a:ext cx="428625" cy="279400"/>
        </p:xfrm>
        <a:graphic>
          <a:graphicData uri="http://schemas.openxmlformats.org/presentationml/2006/ole">
            <mc:AlternateContent xmlns:mc="http://schemas.openxmlformats.org/markup-compatibility/2006">
              <mc:Choice xmlns:v="urn:schemas-microsoft-com:vml" Requires="v">
                <p:oleObj name="Ecuación" r:id="rId6" imgW="253780" imgH="164957" progId="Equation.3">
                  <p:embed/>
                </p:oleObj>
              </mc:Choice>
              <mc:Fallback>
                <p:oleObj name="Ecuación" r:id="rId6" imgW="253780" imgH="164957" progId="Equation.3">
                  <p:embed/>
                  <p:pic>
                    <p:nvPicPr>
                      <p:cNvPr id="513044" name="Object 20"/>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79218" y="3786190"/>
                        <a:ext cx="428625"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45" name="Object 21"/>
          <p:cNvGraphicFramePr>
            <a:graphicFrameLocks noGrp="1" noChangeAspect="1"/>
          </p:cNvGraphicFramePr>
          <p:nvPr/>
        </p:nvGraphicFramePr>
        <p:xfrm>
          <a:off x="8782074" y="2185982"/>
          <a:ext cx="600075" cy="385763"/>
        </p:xfrm>
        <a:graphic>
          <a:graphicData uri="http://schemas.openxmlformats.org/presentationml/2006/ole">
            <mc:AlternateContent xmlns:mc="http://schemas.openxmlformats.org/markup-compatibility/2006">
              <mc:Choice xmlns:v="urn:schemas-microsoft-com:vml" Requires="v">
                <p:oleObj name="Ecuación" r:id="rId8" imgW="355446" imgH="228501" progId="Equation.3">
                  <p:embed/>
                </p:oleObj>
              </mc:Choice>
              <mc:Fallback>
                <p:oleObj name="Ecuación" r:id="rId8" imgW="355446" imgH="228501" progId="Equation.3">
                  <p:embed/>
                  <p:pic>
                    <p:nvPicPr>
                      <p:cNvPr id="513045" name="Object 21"/>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82074" y="2185982"/>
                        <a:ext cx="6000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23 Elipse"/>
          <p:cNvSpPr/>
          <p:nvPr/>
        </p:nvSpPr>
        <p:spPr>
          <a:xfrm>
            <a:off x="7409534"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6" name="45 CuadroTexto"/>
          <p:cNvSpPr txBox="1"/>
          <p:nvPr/>
        </p:nvSpPr>
        <p:spPr>
          <a:xfrm>
            <a:off x="1881158" y="2285993"/>
            <a:ext cx="3214710" cy="4524315"/>
          </a:xfrm>
          <a:prstGeom prst="rect">
            <a:avLst/>
          </a:prstGeom>
          <a:noFill/>
        </p:spPr>
        <p:txBody>
          <a:bodyPr wrap="square" rtlCol="0">
            <a:spAutoFit/>
          </a:bodyPr>
          <a:lstStyle/>
          <a:p>
            <a:r>
              <a:rPr lang="es-CL" dirty="0"/>
              <a:t>La mayor demanda hará subir los precios, lo que implicará una disminución en los componentes del PIB y por ende un menos producto.</a:t>
            </a:r>
          </a:p>
          <a:p>
            <a:endParaRPr lang="es-CL" dirty="0"/>
          </a:p>
          <a:p>
            <a:r>
              <a:rPr lang="es-CL" dirty="0"/>
              <a:t>En el mercado laboral, se observa que al subir el nivel de precios , las firmas querrán contratar menos porque los mayores precios, hará que los trabajadores exigirán mayores salarios, por lo que aumentará un poco el desempleo, pero sigue siendo menor al nivel de tasa natural.</a:t>
            </a:r>
          </a:p>
        </p:txBody>
      </p:sp>
      <p:graphicFrame>
        <p:nvGraphicFramePr>
          <p:cNvPr id="545805" name="Object 13"/>
          <p:cNvGraphicFramePr>
            <a:graphicFrameLocks noGrp="1" noChangeAspect="1"/>
          </p:cNvGraphicFramePr>
          <p:nvPr/>
        </p:nvGraphicFramePr>
        <p:xfrm>
          <a:off x="7520207" y="2110936"/>
          <a:ext cx="579438" cy="363538"/>
        </p:xfrm>
        <a:graphic>
          <a:graphicData uri="http://schemas.openxmlformats.org/presentationml/2006/ole">
            <mc:AlternateContent xmlns:mc="http://schemas.openxmlformats.org/markup-compatibility/2006">
              <mc:Choice xmlns:v="urn:schemas-microsoft-com:vml" Requires="v">
                <p:oleObj name="Ecuación" r:id="rId10" imgW="342603" imgH="215713" progId="Equation.3">
                  <p:embed/>
                </p:oleObj>
              </mc:Choice>
              <mc:Fallback>
                <p:oleObj name="Ecuación" r:id="rId10" imgW="342603" imgH="215713" progId="Equation.3">
                  <p:embed/>
                  <p:pic>
                    <p:nvPicPr>
                      <p:cNvPr id="545805" name="Object 13"/>
                      <p:cNvPicPr>
                        <a:picLocks noGrp="1"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20207" y="2110936"/>
                        <a:ext cx="579438" cy="363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 name="Line 33"/>
          <p:cNvSpPr>
            <a:spLocks noChangeShapeType="1"/>
          </p:cNvSpPr>
          <p:nvPr/>
        </p:nvSpPr>
        <p:spPr bwMode="auto">
          <a:xfrm flipH="1" flipV="1">
            <a:off x="7024694" y="2357430"/>
            <a:ext cx="2428892" cy="1571636"/>
          </a:xfrm>
          <a:prstGeom prst="line">
            <a:avLst/>
          </a:prstGeom>
          <a:noFill/>
          <a:ln w="38100">
            <a:solidFill>
              <a:srgbClr val="FF0000"/>
            </a:solidFill>
            <a:round/>
            <a:headEnd/>
            <a:tailEnd/>
          </a:ln>
        </p:spPr>
        <p:txBody>
          <a:bodyPr/>
          <a:lstStyle/>
          <a:p>
            <a:endParaRPr lang="es-CL"/>
          </a:p>
        </p:txBody>
      </p:sp>
      <p:graphicFrame>
        <p:nvGraphicFramePr>
          <p:cNvPr id="548878" name="Object 14"/>
          <p:cNvGraphicFramePr>
            <a:graphicFrameLocks noGrp="1" noChangeAspect="1"/>
          </p:cNvGraphicFramePr>
          <p:nvPr/>
        </p:nvGraphicFramePr>
        <p:xfrm>
          <a:off x="9493251" y="3683000"/>
          <a:ext cx="493713" cy="344488"/>
        </p:xfrm>
        <a:graphic>
          <a:graphicData uri="http://schemas.openxmlformats.org/presentationml/2006/ole">
            <mc:AlternateContent xmlns:mc="http://schemas.openxmlformats.org/markup-compatibility/2006">
              <mc:Choice xmlns:v="urn:schemas-microsoft-com:vml" Requires="v">
                <p:oleObj name="Ecuación" r:id="rId12" imgW="291973" imgH="203112" progId="Equation.3">
                  <p:embed/>
                </p:oleObj>
              </mc:Choice>
              <mc:Fallback>
                <p:oleObj name="Ecuación" r:id="rId12" imgW="291973" imgH="203112" progId="Equation.3">
                  <p:embed/>
                  <p:pic>
                    <p:nvPicPr>
                      <p:cNvPr id="548878" name="Object 14"/>
                      <p:cNvPicPr>
                        <a:picLocks noGrp="1"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493251" y="3683000"/>
                        <a:ext cx="493713"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41 Conector recto"/>
          <p:cNvCxnSpPr/>
          <p:nvPr/>
        </p:nvCxnSpPr>
        <p:spPr>
          <a:xfrm rot="5400000">
            <a:off x="8007689" y="3717330"/>
            <a:ext cx="864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1" name="40 Elipse"/>
          <p:cNvSpPr/>
          <p:nvPr/>
        </p:nvSpPr>
        <p:spPr>
          <a:xfrm>
            <a:off x="8382628"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40" name="39 Rectángulo"/>
          <p:cNvSpPr/>
          <p:nvPr/>
        </p:nvSpPr>
        <p:spPr>
          <a:xfrm>
            <a:off x="7279016" y="4143380"/>
            <a:ext cx="1317314" cy="428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29" name="28 Conector recto de flecha"/>
          <p:cNvCxnSpPr/>
          <p:nvPr/>
        </p:nvCxnSpPr>
        <p:spPr>
          <a:xfrm>
            <a:off x="5849158" y="4141792"/>
            <a:ext cx="3528000" cy="1588"/>
          </a:xfrm>
          <a:prstGeom prst="straightConnector1">
            <a:avLst/>
          </a:prstGeom>
          <a:noFill/>
          <a:ln w="19050">
            <a:solidFill>
              <a:srgbClr val="000000"/>
            </a:solidFill>
            <a:round/>
            <a:headEnd type="none"/>
            <a:tailEnd type="arrow"/>
          </a:ln>
        </p:spPr>
      </p:cxnSp>
      <p:graphicFrame>
        <p:nvGraphicFramePr>
          <p:cNvPr id="513041" name="Object 17"/>
          <p:cNvGraphicFramePr>
            <a:graphicFrameLocks noGrp="1" noChangeAspect="1"/>
          </p:cNvGraphicFramePr>
          <p:nvPr/>
        </p:nvGraphicFramePr>
        <p:xfrm>
          <a:off x="7350455" y="4159808"/>
          <a:ext cx="236537" cy="346075"/>
        </p:xfrm>
        <a:graphic>
          <a:graphicData uri="http://schemas.openxmlformats.org/presentationml/2006/ole">
            <mc:AlternateContent xmlns:mc="http://schemas.openxmlformats.org/markup-compatibility/2006">
              <mc:Choice xmlns:v="urn:schemas-microsoft-com:vml" Requires="v">
                <p:oleObj name="Ecuación" r:id="rId14" imgW="139639" imgH="203112" progId="Equation.3">
                  <p:embed/>
                </p:oleObj>
              </mc:Choice>
              <mc:Fallback>
                <p:oleObj name="Ecuación" r:id="rId14" imgW="139639" imgH="203112" progId="Equation.3">
                  <p:embed/>
                  <p:pic>
                    <p:nvPicPr>
                      <p:cNvPr id="513041" name="Object 17"/>
                      <p:cNvPicPr>
                        <a:picLocks noGrp="1"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350455" y="4159808"/>
                        <a:ext cx="2365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3" name="Object 15"/>
          <p:cNvGraphicFramePr>
            <a:graphicFrameLocks noGrp="1" noChangeAspect="1"/>
          </p:cNvGraphicFramePr>
          <p:nvPr/>
        </p:nvGraphicFramePr>
        <p:xfrm>
          <a:off x="8351636" y="4203708"/>
          <a:ext cx="258762" cy="368300"/>
        </p:xfrm>
        <a:graphic>
          <a:graphicData uri="http://schemas.openxmlformats.org/presentationml/2006/ole">
            <mc:AlternateContent xmlns:mc="http://schemas.openxmlformats.org/markup-compatibility/2006">
              <mc:Choice xmlns:v="urn:schemas-microsoft-com:vml" Requires="v">
                <p:oleObj name="Ecuación" r:id="rId16" imgW="152268" imgH="215713" progId="Equation.3">
                  <p:embed/>
                </p:oleObj>
              </mc:Choice>
              <mc:Fallback>
                <p:oleObj name="Ecuación" r:id="rId16" imgW="152268" imgH="215713" progId="Equation.3">
                  <p:embed/>
                  <p:pic>
                    <p:nvPicPr>
                      <p:cNvPr id="549903" name="Object 15"/>
                      <p:cNvPicPr>
                        <a:picLocks noGrp="1"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351636" y="4203708"/>
                        <a:ext cx="258762"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5" name="Object 17"/>
          <p:cNvGraphicFramePr>
            <a:graphicFrameLocks noGrp="1" noChangeAspect="1"/>
          </p:cNvGraphicFramePr>
          <p:nvPr/>
        </p:nvGraphicFramePr>
        <p:xfrm>
          <a:off x="5494338" y="3071813"/>
          <a:ext cx="258762" cy="366712"/>
        </p:xfrm>
        <a:graphic>
          <a:graphicData uri="http://schemas.openxmlformats.org/presentationml/2006/ole">
            <mc:AlternateContent xmlns:mc="http://schemas.openxmlformats.org/markup-compatibility/2006">
              <mc:Choice xmlns:v="urn:schemas-microsoft-com:vml" Requires="v">
                <p:oleObj name="Ecuación" r:id="rId18" imgW="152268" imgH="215713" progId="Equation.3">
                  <p:embed/>
                </p:oleObj>
              </mc:Choice>
              <mc:Fallback>
                <p:oleObj name="Ecuación" r:id="rId18" imgW="152268" imgH="215713" progId="Equation.3">
                  <p:embed/>
                  <p:pic>
                    <p:nvPicPr>
                      <p:cNvPr id="549905" name="Object 17"/>
                      <p:cNvPicPr>
                        <a:picLocks noGrp="1"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94338" y="3071813"/>
                        <a:ext cx="258762"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8" name="47 Conector recto"/>
          <p:cNvCxnSpPr/>
          <p:nvPr/>
        </p:nvCxnSpPr>
        <p:spPr>
          <a:xfrm>
            <a:off x="5890112" y="2957070"/>
            <a:ext cx="205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7" name="46 Elipse"/>
          <p:cNvSpPr/>
          <p:nvPr/>
        </p:nvSpPr>
        <p:spPr>
          <a:xfrm>
            <a:off x="7910086" y="2900798"/>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graphicFrame>
        <p:nvGraphicFramePr>
          <p:cNvPr id="550930" name="Object 18"/>
          <p:cNvGraphicFramePr>
            <a:graphicFrameLocks noGrp="1" noChangeAspect="1"/>
          </p:cNvGraphicFramePr>
          <p:nvPr/>
        </p:nvGraphicFramePr>
        <p:xfrm>
          <a:off x="5496360" y="2728688"/>
          <a:ext cx="279400" cy="366712"/>
        </p:xfrm>
        <a:graphic>
          <a:graphicData uri="http://schemas.openxmlformats.org/presentationml/2006/ole">
            <mc:AlternateContent xmlns:mc="http://schemas.openxmlformats.org/markup-compatibility/2006">
              <mc:Choice xmlns:v="urn:schemas-microsoft-com:vml" Requires="v">
                <p:oleObj name="Ecuación" r:id="rId20" imgW="164885" imgH="215619" progId="Equation.3">
                  <p:embed/>
                </p:oleObj>
              </mc:Choice>
              <mc:Fallback>
                <p:oleObj name="Ecuación" r:id="rId20" imgW="164885" imgH="215619" progId="Equation.3">
                  <p:embed/>
                  <p:pic>
                    <p:nvPicPr>
                      <p:cNvPr id="550930" name="Object 18"/>
                      <p:cNvPicPr>
                        <a:picLocks noGrp="1"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496360" y="2728688"/>
                        <a:ext cx="279400"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0933" name="Object 21"/>
          <p:cNvGraphicFramePr>
            <a:graphicFrameLocks noGrp="1" noChangeAspect="1"/>
          </p:cNvGraphicFramePr>
          <p:nvPr/>
        </p:nvGraphicFramePr>
        <p:xfrm>
          <a:off x="7816864" y="4200750"/>
          <a:ext cx="279400" cy="368300"/>
        </p:xfrm>
        <a:graphic>
          <a:graphicData uri="http://schemas.openxmlformats.org/presentationml/2006/ole">
            <mc:AlternateContent xmlns:mc="http://schemas.openxmlformats.org/markup-compatibility/2006">
              <mc:Choice xmlns:v="urn:schemas-microsoft-com:vml" Requires="v">
                <p:oleObj name="Ecuación" r:id="rId22" imgW="164885" imgH="215619" progId="Equation.3">
                  <p:embed/>
                </p:oleObj>
              </mc:Choice>
              <mc:Fallback>
                <p:oleObj name="Ecuación" r:id="rId22" imgW="164885" imgH="215619" progId="Equation.3">
                  <p:embed/>
                  <p:pic>
                    <p:nvPicPr>
                      <p:cNvPr id="550933" name="Object 21"/>
                      <p:cNvPicPr>
                        <a:picLocks noGrp="1"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816864" y="4200750"/>
                        <a:ext cx="279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673521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3" name="42 Conector recto"/>
          <p:cNvCxnSpPr/>
          <p:nvPr/>
        </p:nvCxnSpPr>
        <p:spPr>
          <a:xfrm rot="5400000">
            <a:off x="7396182" y="3557578"/>
            <a:ext cx="1116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2" name="31 Conector recto"/>
          <p:cNvCxnSpPr/>
          <p:nvPr/>
        </p:nvCxnSpPr>
        <p:spPr>
          <a:xfrm rot="5400000">
            <a:off x="6496184" y="3185760"/>
            <a:ext cx="1944000" cy="1588"/>
          </a:xfrm>
          <a:prstGeom prst="line">
            <a:avLst/>
          </a:prstGeom>
          <a:noFill/>
          <a:ln w="38100">
            <a:solidFill>
              <a:srgbClr val="002060"/>
            </a:solidFill>
            <a:round/>
            <a:headEnd/>
            <a:tailEnd/>
          </a:ln>
        </p:spPr>
      </p:cxnSp>
      <p:sp>
        <p:nvSpPr>
          <p:cNvPr id="7170" name="Rectangle 2"/>
          <p:cNvSpPr>
            <a:spLocks noGrp="1"/>
          </p:cNvSpPr>
          <p:nvPr>
            <p:ph type="title"/>
          </p:nvPr>
        </p:nvSpPr>
        <p:spPr/>
        <p:txBody>
          <a:bodyPr>
            <a:normAutofit/>
          </a:bodyPr>
          <a:lstStyle/>
          <a:p>
            <a:r>
              <a:rPr lang="es-CL" sz="3300" dirty="0"/>
              <a:t>Efectos de Política Fiscal en el equilibrio</a:t>
            </a:r>
            <a:endParaRPr lang="es-ES" sz="3300" dirty="0"/>
          </a:p>
        </p:txBody>
      </p:sp>
      <p:sp>
        <p:nvSpPr>
          <p:cNvPr id="7171" name="Rectangle 3"/>
          <p:cNvSpPr>
            <a:spLocks noGrp="1"/>
          </p:cNvSpPr>
          <p:nvPr>
            <p:ph idx="1"/>
          </p:nvPr>
        </p:nvSpPr>
        <p:spPr/>
        <p:txBody>
          <a:bodyPr/>
          <a:lstStyle/>
          <a:p>
            <a:pPr algn="just"/>
            <a:r>
              <a:rPr lang="es-CL" b="1" dirty="0"/>
              <a:t>Equilibrio DA-OA de largo plazo:</a:t>
            </a:r>
            <a:endParaRPr lang="es-ES" dirty="0"/>
          </a:p>
          <a:p>
            <a:pPr lvl="1" algn="just"/>
            <a:endParaRPr lang="es-ES" dirty="0"/>
          </a:p>
          <a:p>
            <a:pPr algn="just" eaLnBrk="1" hangingPunct="1"/>
            <a:endParaRPr lang="es-ES" dirty="0"/>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26</a:t>
            </a:fld>
            <a:endParaRPr lang="es-CL" dirty="0"/>
          </a:p>
        </p:txBody>
      </p:sp>
      <p:graphicFrame>
        <p:nvGraphicFramePr>
          <p:cNvPr id="423943" name="Object 7"/>
          <p:cNvGraphicFramePr>
            <a:graphicFrameLocks noGrp="1" noChangeAspect="1"/>
          </p:cNvGraphicFramePr>
          <p:nvPr/>
        </p:nvGraphicFramePr>
        <p:xfrm>
          <a:off x="5493067" y="2143116"/>
          <a:ext cx="258763" cy="280988"/>
        </p:xfrm>
        <a:graphic>
          <a:graphicData uri="http://schemas.openxmlformats.org/presentationml/2006/ole">
            <mc:AlternateContent xmlns:mc="http://schemas.openxmlformats.org/markup-compatibility/2006">
              <mc:Choice xmlns:v="urn:schemas-microsoft-com:vml" Requires="v">
                <p:oleObj name="Ecuación" r:id="rId2" imgW="152268" imgH="164957" progId="Equation.3">
                  <p:embed/>
                </p:oleObj>
              </mc:Choice>
              <mc:Fallback>
                <p:oleObj name="Ecuación" r:id="rId2" imgW="152268" imgH="164957" progId="Equation.3">
                  <p:embed/>
                  <p:pic>
                    <p:nvPicPr>
                      <p:cNvPr id="423943" name="Object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3067" y="2143116"/>
                        <a:ext cx="2587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21 Conector recto"/>
          <p:cNvCxnSpPr/>
          <p:nvPr/>
        </p:nvCxnSpPr>
        <p:spPr>
          <a:xfrm>
            <a:off x="5850256" y="3256890"/>
            <a:ext cx="2520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flipH="1" flipV="1">
            <a:off x="4897050" y="3188586"/>
            <a:ext cx="1908000" cy="1588"/>
          </a:xfrm>
          <a:prstGeom prst="straightConnector1">
            <a:avLst/>
          </a:prstGeom>
          <a:noFill/>
          <a:ln w="19050">
            <a:solidFill>
              <a:srgbClr val="000000"/>
            </a:solidFill>
            <a:round/>
            <a:headEnd/>
            <a:tailEnd type="arrow"/>
          </a:ln>
        </p:spPr>
      </p:cxnSp>
      <p:graphicFrame>
        <p:nvGraphicFramePr>
          <p:cNvPr id="513036" name="Object 12"/>
          <p:cNvGraphicFramePr>
            <a:graphicFrameLocks noGrp="1" noChangeAspect="1"/>
          </p:cNvGraphicFramePr>
          <p:nvPr/>
        </p:nvGraphicFramePr>
        <p:xfrm>
          <a:off x="9136405" y="4214818"/>
          <a:ext cx="236537" cy="280988"/>
        </p:xfrm>
        <a:graphic>
          <a:graphicData uri="http://schemas.openxmlformats.org/presentationml/2006/ole">
            <mc:AlternateContent xmlns:mc="http://schemas.openxmlformats.org/markup-compatibility/2006">
              <mc:Choice xmlns:v="urn:schemas-microsoft-com:vml" Requires="v">
                <p:oleObj name="Ecuación" r:id="rId4" imgW="139579" imgH="164957" progId="Equation.3">
                  <p:embed/>
                </p:oleObj>
              </mc:Choice>
              <mc:Fallback>
                <p:oleObj name="Ecuación" r:id="rId4" imgW="139579" imgH="164957" progId="Equation.3">
                  <p:embed/>
                  <p:pic>
                    <p:nvPicPr>
                      <p:cNvPr id="513036" name="Object 1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36405" y="4214818"/>
                        <a:ext cx="236537"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Line 33"/>
          <p:cNvSpPr>
            <a:spLocks noChangeShapeType="1"/>
          </p:cNvSpPr>
          <p:nvPr/>
        </p:nvSpPr>
        <p:spPr bwMode="auto">
          <a:xfrm flipV="1">
            <a:off x="6350322" y="2500306"/>
            <a:ext cx="2357454" cy="1428761"/>
          </a:xfrm>
          <a:prstGeom prst="line">
            <a:avLst/>
          </a:prstGeom>
          <a:noFill/>
          <a:ln w="38100">
            <a:solidFill>
              <a:srgbClr val="0033CC"/>
            </a:solidFill>
            <a:round/>
            <a:headEnd/>
            <a:tailEnd/>
          </a:ln>
        </p:spPr>
        <p:txBody>
          <a:bodyPr/>
          <a:lstStyle/>
          <a:p>
            <a:endParaRPr lang="es-CL"/>
          </a:p>
        </p:txBody>
      </p:sp>
      <p:sp>
        <p:nvSpPr>
          <p:cNvPr id="39" name="Line 33"/>
          <p:cNvSpPr>
            <a:spLocks noChangeShapeType="1"/>
          </p:cNvSpPr>
          <p:nvPr/>
        </p:nvSpPr>
        <p:spPr bwMode="auto">
          <a:xfrm flipH="1" flipV="1">
            <a:off x="6278884" y="2500306"/>
            <a:ext cx="2428892" cy="1571636"/>
          </a:xfrm>
          <a:prstGeom prst="line">
            <a:avLst/>
          </a:prstGeom>
          <a:noFill/>
          <a:ln w="38100">
            <a:solidFill>
              <a:srgbClr val="FFC000"/>
            </a:solidFill>
            <a:round/>
            <a:headEnd/>
            <a:tailEnd/>
          </a:ln>
        </p:spPr>
        <p:txBody>
          <a:bodyPr/>
          <a:lstStyle/>
          <a:p>
            <a:endParaRPr lang="es-CL"/>
          </a:p>
        </p:txBody>
      </p:sp>
      <p:graphicFrame>
        <p:nvGraphicFramePr>
          <p:cNvPr id="513044" name="Object 20"/>
          <p:cNvGraphicFramePr>
            <a:graphicFrameLocks noGrp="1" noChangeAspect="1"/>
          </p:cNvGraphicFramePr>
          <p:nvPr/>
        </p:nvGraphicFramePr>
        <p:xfrm>
          <a:off x="8779218" y="3786190"/>
          <a:ext cx="428625" cy="279400"/>
        </p:xfrm>
        <a:graphic>
          <a:graphicData uri="http://schemas.openxmlformats.org/presentationml/2006/ole">
            <mc:AlternateContent xmlns:mc="http://schemas.openxmlformats.org/markup-compatibility/2006">
              <mc:Choice xmlns:v="urn:schemas-microsoft-com:vml" Requires="v">
                <p:oleObj name="Ecuación" r:id="rId6" imgW="253780" imgH="164957" progId="Equation.3">
                  <p:embed/>
                </p:oleObj>
              </mc:Choice>
              <mc:Fallback>
                <p:oleObj name="Ecuación" r:id="rId6" imgW="253780" imgH="164957" progId="Equation.3">
                  <p:embed/>
                  <p:pic>
                    <p:nvPicPr>
                      <p:cNvPr id="513044" name="Object 20"/>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79218" y="3786190"/>
                        <a:ext cx="428625"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45" name="Object 21"/>
          <p:cNvGraphicFramePr>
            <a:graphicFrameLocks noGrp="1" noChangeAspect="1"/>
          </p:cNvGraphicFramePr>
          <p:nvPr/>
        </p:nvGraphicFramePr>
        <p:xfrm>
          <a:off x="8782074" y="2185982"/>
          <a:ext cx="600075" cy="385763"/>
        </p:xfrm>
        <a:graphic>
          <a:graphicData uri="http://schemas.openxmlformats.org/presentationml/2006/ole">
            <mc:AlternateContent xmlns:mc="http://schemas.openxmlformats.org/markup-compatibility/2006">
              <mc:Choice xmlns:v="urn:schemas-microsoft-com:vml" Requires="v">
                <p:oleObj name="Ecuación" r:id="rId8" imgW="355446" imgH="228501" progId="Equation.3">
                  <p:embed/>
                </p:oleObj>
              </mc:Choice>
              <mc:Fallback>
                <p:oleObj name="Ecuación" r:id="rId8" imgW="355446" imgH="228501" progId="Equation.3">
                  <p:embed/>
                  <p:pic>
                    <p:nvPicPr>
                      <p:cNvPr id="513045" name="Object 21"/>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82074" y="2185982"/>
                        <a:ext cx="6000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23 Elipse"/>
          <p:cNvSpPr/>
          <p:nvPr/>
        </p:nvSpPr>
        <p:spPr>
          <a:xfrm>
            <a:off x="7409534"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6" name="45 CuadroTexto"/>
          <p:cNvSpPr txBox="1"/>
          <p:nvPr/>
        </p:nvSpPr>
        <p:spPr>
          <a:xfrm>
            <a:off x="1881158" y="2428869"/>
            <a:ext cx="3214710" cy="4247317"/>
          </a:xfrm>
          <a:prstGeom prst="rect">
            <a:avLst/>
          </a:prstGeom>
          <a:noFill/>
        </p:spPr>
        <p:txBody>
          <a:bodyPr wrap="square" rtlCol="0">
            <a:spAutoFit/>
          </a:bodyPr>
          <a:lstStyle/>
          <a:p>
            <a:r>
              <a:rPr lang="es-CL" dirty="0"/>
              <a:t>Un nivel de desempleo menor al de tasa natural mejora las condiciones de negociación por parte de los trabajadores.</a:t>
            </a:r>
          </a:p>
          <a:p>
            <a:endParaRPr lang="es-CL" dirty="0"/>
          </a:p>
          <a:p>
            <a:r>
              <a:rPr lang="es-CL" dirty="0"/>
              <a:t>Adicionalmente, los mayores precios, hacen aumentar las expectativas sobre los precios, es decir, se piensa que el salario real será menor, por ende se pedirá más salarios, las firmas para poder mantener su margen compensarán subiendo aun más los precios y contratando menos… </a:t>
            </a:r>
          </a:p>
        </p:txBody>
      </p:sp>
      <p:graphicFrame>
        <p:nvGraphicFramePr>
          <p:cNvPr id="545805" name="Object 13"/>
          <p:cNvGraphicFramePr>
            <a:graphicFrameLocks noGrp="1" noChangeAspect="1"/>
          </p:cNvGraphicFramePr>
          <p:nvPr/>
        </p:nvGraphicFramePr>
        <p:xfrm>
          <a:off x="7520207" y="2110936"/>
          <a:ext cx="579438" cy="363538"/>
        </p:xfrm>
        <a:graphic>
          <a:graphicData uri="http://schemas.openxmlformats.org/presentationml/2006/ole">
            <mc:AlternateContent xmlns:mc="http://schemas.openxmlformats.org/markup-compatibility/2006">
              <mc:Choice xmlns:v="urn:schemas-microsoft-com:vml" Requires="v">
                <p:oleObj name="Ecuación" r:id="rId10" imgW="342603" imgH="215713" progId="Equation.3">
                  <p:embed/>
                </p:oleObj>
              </mc:Choice>
              <mc:Fallback>
                <p:oleObj name="Ecuación" r:id="rId10" imgW="342603" imgH="215713" progId="Equation.3">
                  <p:embed/>
                  <p:pic>
                    <p:nvPicPr>
                      <p:cNvPr id="545805" name="Object 13"/>
                      <p:cNvPicPr>
                        <a:picLocks noGrp="1"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20207" y="2110936"/>
                        <a:ext cx="579438" cy="363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 name="Line 33"/>
          <p:cNvSpPr>
            <a:spLocks noChangeShapeType="1"/>
          </p:cNvSpPr>
          <p:nvPr/>
        </p:nvSpPr>
        <p:spPr bwMode="auto">
          <a:xfrm flipH="1" flipV="1">
            <a:off x="7024694" y="2357430"/>
            <a:ext cx="2428892" cy="1571636"/>
          </a:xfrm>
          <a:prstGeom prst="line">
            <a:avLst/>
          </a:prstGeom>
          <a:noFill/>
          <a:ln w="38100">
            <a:solidFill>
              <a:srgbClr val="FF0000"/>
            </a:solidFill>
            <a:round/>
            <a:headEnd/>
            <a:tailEnd/>
          </a:ln>
        </p:spPr>
        <p:txBody>
          <a:bodyPr/>
          <a:lstStyle/>
          <a:p>
            <a:endParaRPr lang="es-CL"/>
          </a:p>
        </p:txBody>
      </p:sp>
      <p:graphicFrame>
        <p:nvGraphicFramePr>
          <p:cNvPr id="548878" name="Object 14"/>
          <p:cNvGraphicFramePr>
            <a:graphicFrameLocks noGrp="1" noChangeAspect="1"/>
          </p:cNvGraphicFramePr>
          <p:nvPr/>
        </p:nvGraphicFramePr>
        <p:xfrm>
          <a:off x="9493251" y="3683000"/>
          <a:ext cx="493713" cy="344488"/>
        </p:xfrm>
        <a:graphic>
          <a:graphicData uri="http://schemas.openxmlformats.org/presentationml/2006/ole">
            <mc:AlternateContent xmlns:mc="http://schemas.openxmlformats.org/markup-compatibility/2006">
              <mc:Choice xmlns:v="urn:schemas-microsoft-com:vml" Requires="v">
                <p:oleObj name="Ecuación" r:id="rId12" imgW="291973" imgH="203112" progId="Equation.3">
                  <p:embed/>
                </p:oleObj>
              </mc:Choice>
              <mc:Fallback>
                <p:oleObj name="Ecuación" r:id="rId12" imgW="291973" imgH="203112" progId="Equation.3">
                  <p:embed/>
                  <p:pic>
                    <p:nvPicPr>
                      <p:cNvPr id="548878" name="Object 14"/>
                      <p:cNvPicPr>
                        <a:picLocks noGrp="1"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493251" y="3683000"/>
                        <a:ext cx="493713"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41 Conector recto"/>
          <p:cNvCxnSpPr/>
          <p:nvPr/>
        </p:nvCxnSpPr>
        <p:spPr>
          <a:xfrm rot="5400000">
            <a:off x="8007689" y="3717330"/>
            <a:ext cx="864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1" name="40 Elipse"/>
          <p:cNvSpPr/>
          <p:nvPr/>
        </p:nvSpPr>
        <p:spPr>
          <a:xfrm>
            <a:off x="8382628"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40" name="39 Rectángulo"/>
          <p:cNvSpPr/>
          <p:nvPr/>
        </p:nvSpPr>
        <p:spPr>
          <a:xfrm>
            <a:off x="7279016" y="4143380"/>
            <a:ext cx="1317314" cy="428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29" name="28 Conector recto de flecha"/>
          <p:cNvCxnSpPr/>
          <p:nvPr/>
        </p:nvCxnSpPr>
        <p:spPr>
          <a:xfrm>
            <a:off x="5849158" y="4141792"/>
            <a:ext cx="3528000" cy="1588"/>
          </a:xfrm>
          <a:prstGeom prst="straightConnector1">
            <a:avLst/>
          </a:prstGeom>
          <a:noFill/>
          <a:ln w="19050">
            <a:solidFill>
              <a:srgbClr val="000000"/>
            </a:solidFill>
            <a:round/>
            <a:headEnd type="none"/>
            <a:tailEnd type="arrow"/>
          </a:ln>
        </p:spPr>
      </p:cxnSp>
      <p:graphicFrame>
        <p:nvGraphicFramePr>
          <p:cNvPr id="513041" name="Object 17"/>
          <p:cNvGraphicFramePr>
            <a:graphicFrameLocks noGrp="1" noChangeAspect="1"/>
          </p:cNvGraphicFramePr>
          <p:nvPr/>
        </p:nvGraphicFramePr>
        <p:xfrm>
          <a:off x="7350455" y="4159808"/>
          <a:ext cx="236537" cy="346075"/>
        </p:xfrm>
        <a:graphic>
          <a:graphicData uri="http://schemas.openxmlformats.org/presentationml/2006/ole">
            <mc:AlternateContent xmlns:mc="http://schemas.openxmlformats.org/markup-compatibility/2006">
              <mc:Choice xmlns:v="urn:schemas-microsoft-com:vml" Requires="v">
                <p:oleObj name="Ecuación" r:id="rId14" imgW="139639" imgH="203112" progId="Equation.3">
                  <p:embed/>
                </p:oleObj>
              </mc:Choice>
              <mc:Fallback>
                <p:oleObj name="Ecuación" r:id="rId14" imgW="139639" imgH="203112" progId="Equation.3">
                  <p:embed/>
                  <p:pic>
                    <p:nvPicPr>
                      <p:cNvPr id="513041" name="Object 17"/>
                      <p:cNvPicPr>
                        <a:picLocks noGrp="1"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350455" y="4159808"/>
                        <a:ext cx="2365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3" name="Object 15"/>
          <p:cNvGraphicFramePr>
            <a:graphicFrameLocks noGrp="1" noChangeAspect="1"/>
          </p:cNvGraphicFramePr>
          <p:nvPr/>
        </p:nvGraphicFramePr>
        <p:xfrm>
          <a:off x="8351636" y="4203708"/>
          <a:ext cx="258762" cy="368300"/>
        </p:xfrm>
        <a:graphic>
          <a:graphicData uri="http://schemas.openxmlformats.org/presentationml/2006/ole">
            <mc:AlternateContent xmlns:mc="http://schemas.openxmlformats.org/markup-compatibility/2006">
              <mc:Choice xmlns:v="urn:schemas-microsoft-com:vml" Requires="v">
                <p:oleObj name="Ecuación" r:id="rId16" imgW="152268" imgH="215713" progId="Equation.3">
                  <p:embed/>
                </p:oleObj>
              </mc:Choice>
              <mc:Fallback>
                <p:oleObj name="Ecuación" r:id="rId16" imgW="152268" imgH="215713" progId="Equation.3">
                  <p:embed/>
                  <p:pic>
                    <p:nvPicPr>
                      <p:cNvPr id="549903" name="Object 15"/>
                      <p:cNvPicPr>
                        <a:picLocks noGrp="1"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351636" y="4203708"/>
                        <a:ext cx="258762"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5" name="Object 17"/>
          <p:cNvGraphicFramePr>
            <a:graphicFrameLocks noGrp="1" noChangeAspect="1"/>
          </p:cNvGraphicFramePr>
          <p:nvPr/>
        </p:nvGraphicFramePr>
        <p:xfrm>
          <a:off x="5494338" y="3071813"/>
          <a:ext cx="258762" cy="366712"/>
        </p:xfrm>
        <a:graphic>
          <a:graphicData uri="http://schemas.openxmlformats.org/presentationml/2006/ole">
            <mc:AlternateContent xmlns:mc="http://schemas.openxmlformats.org/markup-compatibility/2006">
              <mc:Choice xmlns:v="urn:schemas-microsoft-com:vml" Requires="v">
                <p:oleObj name="Ecuación" r:id="rId18" imgW="152268" imgH="215713" progId="Equation.3">
                  <p:embed/>
                </p:oleObj>
              </mc:Choice>
              <mc:Fallback>
                <p:oleObj name="Ecuación" r:id="rId18" imgW="152268" imgH="215713" progId="Equation.3">
                  <p:embed/>
                  <p:pic>
                    <p:nvPicPr>
                      <p:cNvPr id="549905" name="Object 17"/>
                      <p:cNvPicPr>
                        <a:picLocks noGrp="1"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94338" y="3071813"/>
                        <a:ext cx="258762"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8" name="47 Conector recto"/>
          <p:cNvCxnSpPr/>
          <p:nvPr/>
        </p:nvCxnSpPr>
        <p:spPr>
          <a:xfrm>
            <a:off x="5890112" y="2957070"/>
            <a:ext cx="205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7" name="46 Elipse"/>
          <p:cNvSpPr/>
          <p:nvPr/>
        </p:nvSpPr>
        <p:spPr>
          <a:xfrm>
            <a:off x="7910086" y="2900798"/>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graphicFrame>
        <p:nvGraphicFramePr>
          <p:cNvPr id="550930" name="Object 18"/>
          <p:cNvGraphicFramePr>
            <a:graphicFrameLocks noGrp="1" noChangeAspect="1"/>
          </p:cNvGraphicFramePr>
          <p:nvPr/>
        </p:nvGraphicFramePr>
        <p:xfrm>
          <a:off x="5496360" y="2728688"/>
          <a:ext cx="279400" cy="366712"/>
        </p:xfrm>
        <a:graphic>
          <a:graphicData uri="http://schemas.openxmlformats.org/presentationml/2006/ole">
            <mc:AlternateContent xmlns:mc="http://schemas.openxmlformats.org/markup-compatibility/2006">
              <mc:Choice xmlns:v="urn:schemas-microsoft-com:vml" Requires="v">
                <p:oleObj name="Ecuación" r:id="rId20" imgW="164885" imgH="215619" progId="Equation.3">
                  <p:embed/>
                </p:oleObj>
              </mc:Choice>
              <mc:Fallback>
                <p:oleObj name="Ecuación" r:id="rId20" imgW="164885" imgH="215619" progId="Equation.3">
                  <p:embed/>
                  <p:pic>
                    <p:nvPicPr>
                      <p:cNvPr id="550930" name="Object 18"/>
                      <p:cNvPicPr>
                        <a:picLocks noGrp="1"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496360" y="2728688"/>
                        <a:ext cx="279400"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0933" name="Object 21"/>
          <p:cNvGraphicFramePr>
            <a:graphicFrameLocks noGrp="1" noChangeAspect="1"/>
          </p:cNvGraphicFramePr>
          <p:nvPr/>
        </p:nvGraphicFramePr>
        <p:xfrm>
          <a:off x="7816864" y="4200750"/>
          <a:ext cx="279400" cy="368300"/>
        </p:xfrm>
        <a:graphic>
          <a:graphicData uri="http://schemas.openxmlformats.org/presentationml/2006/ole">
            <mc:AlternateContent xmlns:mc="http://schemas.openxmlformats.org/markup-compatibility/2006">
              <mc:Choice xmlns:v="urn:schemas-microsoft-com:vml" Requires="v">
                <p:oleObj name="Ecuación" r:id="rId22" imgW="164885" imgH="215619" progId="Equation.3">
                  <p:embed/>
                </p:oleObj>
              </mc:Choice>
              <mc:Fallback>
                <p:oleObj name="Ecuación" r:id="rId22" imgW="164885" imgH="215619" progId="Equation.3">
                  <p:embed/>
                  <p:pic>
                    <p:nvPicPr>
                      <p:cNvPr id="550933" name="Object 21"/>
                      <p:cNvPicPr>
                        <a:picLocks noGrp="1"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816864" y="4200750"/>
                        <a:ext cx="279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223521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3" name="42 Conector recto"/>
          <p:cNvCxnSpPr/>
          <p:nvPr/>
        </p:nvCxnSpPr>
        <p:spPr>
          <a:xfrm rot="5400000">
            <a:off x="7378182" y="3575578"/>
            <a:ext cx="115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2" name="31 Conector recto"/>
          <p:cNvCxnSpPr/>
          <p:nvPr/>
        </p:nvCxnSpPr>
        <p:spPr>
          <a:xfrm rot="5400000">
            <a:off x="6496184" y="3185760"/>
            <a:ext cx="1944000" cy="1588"/>
          </a:xfrm>
          <a:prstGeom prst="line">
            <a:avLst/>
          </a:prstGeom>
          <a:noFill/>
          <a:ln w="38100">
            <a:solidFill>
              <a:srgbClr val="002060"/>
            </a:solidFill>
            <a:round/>
            <a:headEnd/>
            <a:tailEnd/>
          </a:ln>
        </p:spPr>
      </p:cxnSp>
      <p:sp>
        <p:nvSpPr>
          <p:cNvPr id="7170" name="Rectangle 2"/>
          <p:cNvSpPr>
            <a:spLocks noGrp="1"/>
          </p:cNvSpPr>
          <p:nvPr>
            <p:ph type="title"/>
          </p:nvPr>
        </p:nvSpPr>
        <p:spPr/>
        <p:txBody>
          <a:bodyPr>
            <a:normAutofit/>
          </a:bodyPr>
          <a:lstStyle/>
          <a:p>
            <a:r>
              <a:rPr lang="es-CL" sz="3300" dirty="0"/>
              <a:t>Efectos de Política Fiscal en el equilibrio</a:t>
            </a:r>
            <a:endParaRPr lang="es-ES" sz="3300" dirty="0"/>
          </a:p>
        </p:txBody>
      </p:sp>
      <p:sp>
        <p:nvSpPr>
          <p:cNvPr id="7171" name="Rectangle 3"/>
          <p:cNvSpPr>
            <a:spLocks noGrp="1"/>
          </p:cNvSpPr>
          <p:nvPr>
            <p:ph idx="1"/>
          </p:nvPr>
        </p:nvSpPr>
        <p:spPr/>
        <p:txBody>
          <a:bodyPr/>
          <a:lstStyle/>
          <a:p>
            <a:pPr algn="just"/>
            <a:r>
              <a:rPr lang="es-CL" b="1" dirty="0"/>
              <a:t>Equilibrio DA-OA de largo plazo:</a:t>
            </a:r>
            <a:endParaRPr lang="es-ES" dirty="0"/>
          </a:p>
          <a:p>
            <a:pPr lvl="1" algn="just"/>
            <a:endParaRPr lang="es-ES" dirty="0"/>
          </a:p>
          <a:p>
            <a:pPr algn="just" eaLnBrk="1" hangingPunct="1"/>
            <a:endParaRPr lang="es-ES" dirty="0"/>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27</a:t>
            </a:fld>
            <a:endParaRPr lang="es-CL" dirty="0"/>
          </a:p>
        </p:txBody>
      </p:sp>
      <p:graphicFrame>
        <p:nvGraphicFramePr>
          <p:cNvPr id="423943" name="Object 7"/>
          <p:cNvGraphicFramePr>
            <a:graphicFrameLocks noGrp="1" noChangeAspect="1"/>
          </p:cNvGraphicFramePr>
          <p:nvPr/>
        </p:nvGraphicFramePr>
        <p:xfrm>
          <a:off x="5493067" y="2143116"/>
          <a:ext cx="258763" cy="280988"/>
        </p:xfrm>
        <a:graphic>
          <a:graphicData uri="http://schemas.openxmlformats.org/presentationml/2006/ole">
            <mc:AlternateContent xmlns:mc="http://schemas.openxmlformats.org/markup-compatibility/2006">
              <mc:Choice xmlns:v="urn:schemas-microsoft-com:vml" Requires="v">
                <p:oleObj name="Ecuación" r:id="rId2" imgW="152268" imgH="164957" progId="Equation.3">
                  <p:embed/>
                </p:oleObj>
              </mc:Choice>
              <mc:Fallback>
                <p:oleObj name="Ecuación" r:id="rId2" imgW="152268" imgH="164957" progId="Equation.3">
                  <p:embed/>
                  <p:pic>
                    <p:nvPicPr>
                      <p:cNvPr id="423943" name="Object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3067" y="2143116"/>
                        <a:ext cx="2587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21 Conector recto"/>
          <p:cNvCxnSpPr/>
          <p:nvPr/>
        </p:nvCxnSpPr>
        <p:spPr>
          <a:xfrm>
            <a:off x="5850256" y="3256890"/>
            <a:ext cx="2520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flipH="1" flipV="1">
            <a:off x="4897050" y="3188586"/>
            <a:ext cx="1908000" cy="1588"/>
          </a:xfrm>
          <a:prstGeom prst="straightConnector1">
            <a:avLst/>
          </a:prstGeom>
          <a:noFill/>
          <a:ln w="19050">
            <a:solidFill>
              <a:srgbClr val="000000"/>
            </a:solidFill>
            <a:round/>
            <a:headEnd/>
            <a:tailEnd type="arrow"/>
          </a:ln>
        </p:spPr>
      </p:cxnSp>
      <p:graphicFrame>
        <p:nvGraphicFramePr>
          <p:cNvPr id="513036" name="Object 12"/>
          <p:cNvGraphicFramePr>
            <a:graphicFrameLocks noGrp="1" noChangeAspect="1"/>
          </p:cNvGraphicFramePr>
          <p:nvPr/>
        </p:nvGraphicFramePr>
        <p:xfrm>
          <a:off x="9136405" y="4214818"/>
          <a:ext cx="236537" cy="280988"/>
        </p:xfrm>
        <a:graphic>
          <a:graphicData uri="http://schemas.openxmlformats.org/presentationml/2006/ole">
            <mc:AlternateContent xmlns:mc="http://schemas.openxmlformats.org/markup-compatibility/2006">
              <mc:Choice xmlns:v="urn:schemas-microsoft-com:vml" Requires="v">
                <p:oleObj name="Ecuación" r:id="rId4" imgW="139579" imgH="164957" progId="Equation.3">
                  <p:embed/>
                </p:oleObj>
              </mc:Choice>
              <mc:Fallback>
                <p:oleObj name="Ecuación" r:id="rId4" imgW="139579" imgH="164957" progId="Equation.3">
                  <p:embed/>
                  <p:pic>
                    <p:nvPicPr>
                      <p:cNvPr id="513036" name="Object 1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36405" y="4214818"/>
                        <a:ext cx="236537"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Line 33"/>
          <p:cNvSpPr>
            <a:spLocks noChangeShapeType="1"/>
          </p:cNvSpPr>
          <p:nvPr/>
        </p:nvSpPr>
        <p:spPr bwMode="auto">
          <a:xfrm flipV="1">
            <a:off x="6350322" y="2500306"/>
            <a:ext cx="2357454" cy="1428761"/>
          </a:xfrm>
          <a:prstGeom prst="line">
            <a:avLst/>
          </a:prstGeom>
          <a:noFill/>
          <a:ln w="38100">
            <a:solidFill>
              <a:schemeClr val="accent5">
                <a:lumMod val="60000"/>
                <a:lumOff val="40000"/>
              </a:schemeClr>
            </a:solidFill>
            <a:round/>
            <a:headEnd/>
            <a:tailEnd/>
          </a:ln>
        </p:spPr>
        <p:txBody>
          <a:bodyPr/>
          <a:lstStyle/>
          <a:p>
            <a:endParaRPr lang="es-CL"/>
          </a:p>
        </p:txBody>
      </p:sp>
      <p:sp>
        <p:nvSpPr>
          <p:cNvPr id="39" name="Line 33"/>
          <p:cNvSpPr>
            <a:spLocks noChangeShapeType="1"/>
          </p:cNvSpPr>
          <p:nvPr/>
        </p:nvSpPr>
        <p:spPr bwMode="auto">
          <a:xfrm flipH="1" flipV="1">
            <a:off x="6278884" y="2500306"/>
            <a:ext cx="2428892" cy="1571636"/>
          </a:xfrm>
          <a:prstGeom prst="line">
            <a:avLst/>
          </a:prstGeom>
          <a:noFill/>
          <a:ln w="38100">
            <a:solidFill>
              <a:srgbClr val="FFC000"/>
            </a:solidFill>
            <a:round/>
            <a:headEnd/>
            <a:tailEnd/>
          </a:ln>
        </p:spPr>
        <p:txBody>
          <a:bodyPr/>
          <a:lstStyle/>
          <a:p>
            <a:endParaRPr lang="es-CL"/>
          </a:p>
        </p:txBody>
      </p:sp>
      <p:graphicFrame>
        <p:nvGraphicFramePr>
          <p:cNvPr id="513044" name="Object 20"/>
          <p:cNvGraphicFramePr>
            <a:graphicFrameLocks noGrp="1" noChangeAspect="1"/>
          </p:cNvGraphicFramePr>
          <p:nvPr/>
        </p:nvGraphicFramePr>
        <p:xfrm>
          <a:off x="8779218" y="3786190"/>
          <a:ext cx="428625" cy="279400"/>
        </p:xfrm>
        <a:graphic>
          <a:graphicData uri="http://schemas.openxmlformats.org/presentationml/2006/ole">
            <mc:AlternateContent xmlns:mc="http://schemas.openxmlformats.org/markup-compatibility/2006">
              <mc:Choice xmlns:v="urn:schemas-microsoft-com:vml" Requires="v">
                <p:oleObj name="Ecuación" r:id="rId6" imgW="253780" imgH="164957" progId="Equation.3">
                  <p:embed/>
                </p:oleObj>
              </mc:Choice>
              <mc:Fallback>
                <p:oleObj name="Ecuación" r:id="rId6" imgW="253780" imgH="164957" progId="Equation.3">
                  <p:embed/>
                  <p:pic>
                    <p:nvPicPr>
                      <p:cNvPr id="513044" name="Object 20"/>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79218" y="3786190"/>
                        <a:ext cx="428625"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45" name="Object 21"/>
          <p:cNvGraphicFramePr>
            <a:graphicFrameLocks noGrp="1" noChangeAspect="1"/>
          </p:cNvGraphicFramePr>
          <p:nvPr/>
        </p:nvGraphicFramePr>
        <p:xfrm>
          <a:off x="8782074" y="2185982"/>
          <a:ext cx="600075" cy="385763"/>
        </p:xfrm>
        <a:graphic>
          <a:graphicData uri="http://schemas.openxmlformats.org/presentationml/2006/ole">
            <mc:AlternateContent xmlns:mc="http://schemas.openxmlformats.org/markup-compatibility/2006">
              <mc:Choice xmlns:v="urn:schemas-microsoft-com:vml" Requires="v">
                <p:oleObj name="Ecuación" r:id="rId8" imgW="355446" imgH="228501" progId="Equation.3">
                  <p:embed/>
                </p:oleObj>
              </mc:Choice>
              <mc:Fallback>
                <p:oleObj name="Ecuación" r:id="rId8" imgW="355446" imgH="228501" progId="Equation.3">
                  <p:embed/>
                  <p:pic>
                    <p:nvPicPr>
                      <p:cNvPr id="513045" name="Object 21"/>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82074" y="2185982"/>
                        <a:ext cx="6000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23 Elipse"/>
          <p:cNvSpPr/>
          <p:nvPr/>
        </p:nvSpPr>
        <p:spPr>
          <a:xfrm>
            <a:off x="7409534"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6" name="45 CuadroTexto"/>
          <p:cNvSpPr txBox="1"/>
          <p:nvPr/>
        </p:nvSpPr>
        <p:spPr>
          <a:xfrm>
            <a:off x="1881158" y="2428869"/>
            <a:ext cx="3214710" cy="3139321"/>
          </a:xfrm>
          <a:prstGeom prst="rect">
            <a:avLst/>
          </a:prstGeom>
          <a:noFill/>
        </p:spPr>
        <p:txBody>
          <a:bodyPr wrap="square" rtlCol="0">
            <a:spAutoFit/>
          </a:bodyPr>
          <a:lstStyle/>
          <a:p>
            <a:r>
              <a:rPr lang="es-CL" dirty="0"/>
              <a:t>Esto provoca una contracción sobre la OA de corto plazo, una subida de la ecuación de precios y una expansión de la ecuación de salarios…</a:t>
            </a:r>
          </a:p>
          <a:p>
            <a:endParaRPr lang="es-CL" dirty="0"/>
          </a:p>
          <a:p>
            <a:r>
              <a:rPr lang="es-CL" dirty="0"/>
              <a:t>Tal como muestra la figura…</a:t>
            </a:r>
          </a:p>
          <a:p>
            <a:endParaRPr lang="es-CL" dirty="0"/>
          </a:p>
          <a:p>
            <a:r>
              <a:rPr lang="es-CL" dirty="0"/>
              <a:t>Es decir, se disminuye un poco más el producto y aumenta un poco más el desempleo…</a:t>
            </a:r>
          </a:p>
        </p:txBody>
      </p:sp>
      <p:graphicFrame>
        <p:nvGraphicFramePr>
          <p:cNvPr id="545805" name="Object 13"/>
          <p:cNvGraphicFramePr>
            <a:graphicFrameLocks noGrp="1" noChangeAspect="1"/>
          </p:cNvGraphicFramePr>
          <p:nvPr/>
        </p:nvGraphicFramePr>
        <p:xfrm>
          <a:off x="7520207" y="2110936"/>
          <a:ext cx="579438" cy="363538"/>
        </p:xfrm>
        <a:graphic>
          <a:graphicData uri="http://schemas.openxmlformats.org/presentationml/2006/ole">
            <mc:AlternateContent xmlns:mc="http://schemas.openxmlformats.org/markup-compatibility/2006">
              <mc:Choice xmlns:v="urn:schemas-microsoft-com:vml" Requires="v">
                <p:oleObj name="Ecuación" r:id="rId10" imgW="342603" imgH="215713" progId="Equation.3">
                  <p:embed/>
                </p:oleObj>
              </mc:Choice>
              <mc:Fallback>
                <p:oleObj name="Ecuación" r:id="rId10" imgW="342603" imgH="215713" progId="Equation.3">
                  <p:embed/>
                  <p:pic>
                    <p:nvPicPr>
                      <p:cNvPr id="545805" name="Object 13"/>
                      <p:cNvPicPr>
                        <a:picLocks noGrp="1"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20207" y="2110936"/>
                        <a:ext cx="579438" cy="363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 name="Line 33"/>
          <p:cNvSpPr>
            <a:spLocks noChangeShapeType="1"/>
          </p:cNvSpPr>
          <p:nvPr/>
        </p:nvSpPr>
        <p:spPr bwMode="auto">
          <a:xfrm flipH="1" flipV="1">
            <a:off x="7024694" y="2357430"/>
            <a:ext cx="2428892" cy="1571636"/>
          </a:xfrm>
          <a:prstGeom prst="line">
            <a:avLst/>
          </a:prstGeom>
          <a:noFill/>
          <a:ln w="38100">
            <a:solidFill>
              <a:srgbClr val="FF0000"/>
            </a:solidFill>
            <a:round/>
            <a:headEnd/>
            <a:tailEnd/>
          </a:ln>
        </p:spPr>
        <p:txBody>
          <a:bodyPr/>
          <a:lstStyle/>
          <a:p>
            <a:endParaRPr lang="es-CL"/>
          </a:p>
        </p:txBody>
      </p:sp>
      <p:graphicFrame>
        <p:nvGraphicFramePr>
          <p:cNvPr id="548878" name="Object 14"/>
          <p:cNvGraphicFramePr>
            <a:graphicFrameLocks noGrp="1" noChangeAspect="1"/>
          </p:cNvGraphicFramePr>
          <p:nvPr/>
        </p:nvGraphicFramePr>
        <p:xfrm>
          <a:off x="9493251" y="3683000"/>
          <a:ext cx="493713" cy="344488"/>
        </p:xfrm>
        <a:graphic>
          <a:graphicData uri="http://schemas.openxmlformats.org/presentationml/2006/ole">
            <mc:AlternateContent xmlns:mc="http://schemas.openxmlformats.org/markup-compatibility/2006">
              <mc:Choice xmlns:v="urn:schemas-microsoft-com:vml" Requires="v">
                <p:oleObj name="Ecuación" r:id="rId12" imgW="291973" imgH="203112" progId="Equation.3">
                  <p:embed/>
                </p:oleObj>
              </mc:Choice>
              <mc:Fallback>
                <p:oleObj name="Ecuación" r:id="rId12" imgW="291973" imgH="203112" progId="Equation.3">
                  <p:embed/>
                  <p:pic>
                    <p:nvPicPr>
                      <p:cNvPr id="548878" name="Object 14"/>
                      <p:cNvPicPr>
                        <a:picLocks noGrp="1"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493251" y="3683000"/>
                        <a:ext cx="493713"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41 Conector recto"/>
          <p:cNvCxnSpPr/>
          <p:nvPr/>
        </p:nvCxnSpPr>
        <p:spPr>
          <a:xfrm rot="5400000">
            <a:off x="8007689" y="3717330"/>
            <a:ext cx="864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1" name="40 Elipse"/>
          <p:cNvSpPr/>
          <p:nvPr/>
        </p:nvSpPr>
        <p:spPr>
          <a:xfrm>
            <a:off x="8382628"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40" name="39 Rectángulo"/>
          <p:cNvSpPr/>
          <p:nvPr/>
        </p:nvSpPr>
        <p:spPr>
          <a:xfrm>
            <a:off x="7279016" y="4143380"/>
            <a:ext cx="1317314" cy="428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29" name="28 Conector recto de flecha"/>
          <p:cNvCxnSpPr/>
          <p:nvPr/>
        </p:nvCxnSpPr>
        <p:spPr>
          <a:xfrm>
            <a:off x="5849158" y="4141792"/>
            <a:ext cx="3528000" cy="1588"/>
          </a:xfrm>
          <a:prstGeom prst="straightConnector1">
            <a:avLst/>
          </a:prstGeom>
          <a:noFill/>
          <a:ln w="19050">
            <a:solidFill>
              <a:srgbClr val="000000"/>
            </a:solidFill>
            <a:round/>
            <a:headEnd type="none"/>
            <a:tailEnd type="arrow"/>
          </a:ln>
        </p:spPr>
      </p:cxnSp>
      <p:graphicFrame>
        <p:nvGraphicFramePr>
          <p:cNvPr id="513041" name="Object 17"/>
          <p:cNvGraphicFramePr>
            <a:graphicFrameLocks noGrp="1" noChangeAspect="1"/>
          </p:cNvGraphicFramePr>
          <p:nvPr/>
        </p:nvGraphicFramePr>
        <p:xfrm>
          <a:off x="7350455" y="4159808"/>
          <a:ext cx="236537" cy="346075"/>
        </p:xfrm>
        <a:graphic>
          <a:graphicData uri="http://schemas.openxmlformats.org/presentationml/2006/ole">
            <mc:AlternateContent xmlns:mc="http://schemas.openxmlformats.org/markup-compatibility/2006">
              <mc:Choice xmlns:v="urn:schemas-microsoft-com:vml" Requires="v">
                <p:oleObj name="Ecuación" r:id="rId14" imgW="139639" imgH="203112" progId="Equation.3">
                  <p:embed/>
                </p:oleObj>
              </mc:Choice>
              <mc:Fallback>
                <p:oleObj name="Ecuación" r:id="rId14" imgW="139639" imgH="203112" progId="Equation.3">
                  <p:embed/>
                  <p:pic>
                    <p:nvPicPr>
                      <p:cNvPr id="513041" name="Object 17"/>
                      <p:cNvPicPr>
                        <a:picLocks noGrp="1"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350455" y="4159808"/>
                        <a:ext cx="2365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3" name="Object 15"/>
          <p:cNvGraphicFramePr>
            <a:graphicFrameLocks noGrp="1" noChangeAspect="1"/>
          </p:cNvGraphicFramePr>
          <p:nvPr/>
        </p:nvGraphicFramePr>
        <p:xfrm>
          <a:off x="8351636" y="4203708"/>
          <a:ext cx="258762" cy="368300"/>
        </p:xfrm>
        <a:graphic>
          <a:graphicData uri="http://schemas.openxmlformats.org/presentationml/2006/ole">
            <mc:AlternateContent xmlns:mc="http://schemas.openxmlformats.org/markup-compatibility/2006">
              <mc:Choice xmlns:v="urn:schemas-microsoft-com:vml" Requires="v">
                <p:oleObj name="Ecuación" r:id="rId16" imgW="152268" imgH="215713" progId="Equation.3">
                  <p:embed/>
                </p:oleObj>
              </mc:Choice>
              <mc:Fallback>
                <p:oleObj name="Ecuación" r:id="rId16" imgW="152268" imgH="215713" progId="Equation.3">
                  <p:embed/>
                  <p:pic>
                    <p:nvPicPr>
                      <p:cNvPr id="549903" name="Object 15"/>
                      <p:cNvPicPr>
                        <a:picLocks noGrp="1"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351636" y="4203708"/>
                        <a:ext cx="258762"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5" name="Object 17"/>
          <p:cNvGraphicFramePr>
            <a:graphicFrameLocks noGrp="1" noChangeAspect="1"/>
          </p:cNvGraphicFramePr>
          <p:nvPr/>
        </p:nvGraphicFramePr>
        <p:xfrm>
          <a:off x="5494338" y="3071813"/>
          <a:ext cx="258762" cy="366712"/>
        </p:xfrm>
        <a:graphic>
          <a:graphicData uri="http://schemas.openxmlformats.org/presentationml/2006/ole">
            <mc:AlternateContent xmlns:mc="http://schemas.openxmlformats.org/markup-compatibility/2006">
              <mc:Choice xmlns:v="urn:schemas-microsoft-com:vml" Requires="v">
                <p:oleObj name="Ecuación" r:id="rId18" imgW="152268" imgH="215713" progId="Equation.3">
                  <p:embed/>
                </p:oleObj>
              </mc:Choice>
              <mc:Fallback>
                <p:oleObj name="Ecuación" r:id="rId18" imgW="152268" imgH="215713" progId="Equation.3">
                  <p:embed/>
                  <p:pic>
                    <p:nvPicPr>
                      <p:cNvPr id="549905" name="Object 17"/>
                      <p:cNvPicPr>
                        <a:picLocks noGrp="1"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94338" y="3071813"/>
                        <a:ext cx="258762"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8" name="47 Conector recto"/>
          <p:cNvCxnSpPr/>
          <p:nvPr/>
        </p:nvCxnSpPr>
        <p:spPr>
          <a:xfrm>
            <a:off x="5890112" y="2957070"/>
            <a:ext cx="205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7" name="46 Elipse"/>
          <p:cNvSpPr/>
          <p:nvPr/>
        </p:nvSpPr>
        <p:spPr>
          <a:xfrm>
            <a:off x="7910086" y="2900798"/>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graphicFrame>
        <p:nvGraphicFramePr>
          <p:cNvPr id="550930" name="Object 18"/>
          <p:cNvGraphicFramePr>
            <a:graphicFrameLocks noGrp="1" noChangeAspect="1"/>
          </p:cNvGraphicFramePr>
          <p:nvPr/>
        </p:nvGraphicFramePr>
        <p:xfrm>
          <a:off x="5496360" y="2728688"/>
          <a:ext cx="279400" cy="366712"/>
        </p:xfrm>
        <a:graphic>
          <a:graphicData uri="http://schemas.openxmlformats.org/presentationml/2006/ole">
            <mc:AlternateContent xmlns:mc="http://schemas.openxmlformats.org/markup-compatibility/2006">
              <mc:Choice xmlns:v="urn:schemas-microsoft-com:vml" Requires="v">
                <p:oleObj name="Ecuación" r:id="rId20" imgW="164885" imgH="215619" progId="Equation.3">
                  <p:embed/>
                </p:oleObj>
              </mc:Choice>
              <mc:Fallback>
                <p:oleObj name="Ecuación" r:id="rId20" imgW="164885" imgH="215619" progId="Equation.3">
                  <p:embed/>
                  <p:pic>
                    <p:nvPicPr>
                      <p:cNvPr id="550930" name="Object 18"/>
                      <p:cNvPicPr>
                        <a:picLocks noGrp="1"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496360" y="2728688"/>
                        <a:ext cx="279400"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0933" name="Object 21"/>
          <p:cNvGraphicFramePr>
            <a:graphicFrameLocks noGrp="1" noChangeAspect="1"/>
          </p:cNvGraphicFramePr>
          <p:nvPr/>
        </p:nvGraphicFramePr>
        <p:xfrm>
          <a:off x="7816864" y="4200750"/>
          <a:ext cx="279400" cy="368300"/>
        </p:xfrm>
        <a:graphic>
          <a:graphicData uri="http://schemas.openxmlformats.org/presentationml/2006/ole">
            <mc:AlternateContent xmlns:mc="http://schemas.openxmlformats.org/markup-compatibility/2006">
              <mc:Choice xmlns:v="urn:schemas-microsoft-com:vml" Requires="v">
                <p:oleObj name="Ecuación" r:id="rId22" imgW="164885" imgH="215619" progId="Equation.3">
                  <p:embed/>
                </p:oleObj>
              </mc:Choice>
              <mc:Fallback>
                <p:oleObj name="Ecuación" r:id="rId22" imgW="164885" imgH="215619" progId="Equation.3">
                  <p:embed/>
                  <p:pic>
                    <p:nvPicPr>
                      <p:cNvPr id="550933" name="Object 21"/>
                      <p:cNvPicPr>
                        <a:picLocks noGrp="1"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816864" y="4200750"/>
                        <a:ext cx="279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 name="Line 33"/>
          <p:cNvSpPr>
            <a:spLocks noChangeShapeType="1"/>
          </p:cNvSpPr>
          <p:nvPr/>
        </p:nvSpPr>
        <p:spPr bwMode="auto">
          <a:xfrm flipV="1">
            <a:off x="6310314" y="2214554"/>
            <a:ext cx="2357454" cy="1428761"/>
          </a:xfrm>
          <a:prstGeom prst="line">
            <a:avLst/>
          </a:prstGeom>
          <a:noFill/>
          <a:ln w="38100">
            <a:solidFill>
              <a:srgbClr val="0033CC"/>
            </a:solidFill>
            <a:round/>
            <a:headEnd/>
            <a:tailEnd/>
          </a:ln>
        </p:spPr>
        <p:txBody>
          <a:bodyPr/>
          <a:lstStyle/>
          <a:p>
            <a:endParaRPr lang="es-CL"/>
          </a:p>
        </p:txBody>
      </p:sp>
      <p:cxnSp>
        <p:nvCxnSpPr>
          <p:cNvPr id="53" name="52 Conector recto"/>
          <p:cNvCxnSpPr/>
          <p:nvPr/>
        </p:nvCxnSpPr>
        <p:spPr>
          <a:xfrm rot="5400000">
            <a:off x="7045732" y="3465332"/>
            <a:ext cx="133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55 Elipse"/>
          <p:cNvSpPr/>
          <p:nvPr/>
        </p:nvSpPr>
        <p:spPr>
          <a:xfrm>
            <a:off x="7653568" y="27297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aphicFrame>
        <p:nvGraphicFramePr>
          <p:cNvPr id="552983" name="Object 23"/>
          <p:cNvGraphicFramePr>
            <a:graphicFrameLocks noGrp="1" noChangeAspect="1"/>
          </p:cNvGraphicFramePr>
          <p:nvPr/>
        </p:nvGraphicFramePr>
        <p:xfrm>
          <a:off x="8716986" y="1914734"/>
          <a:ext cx="665163" cy="385762"/>
        </p:xfrm>
        <a:graphic>
          <a:graphicData uri="http://schemas.openxmlformats.org/presentationml/2006/ole">
            <mc:AlternateContent xmlns:mc="http://schemas.openxmlformats.org/markup-compatibility/2006">
              <mc:Choice xmlns:v="urn:schemas-microsoft-com:vml" Requires="v">
                <p:oleObj name="Ecuación" r:id="rId24" imgW="393529" imgH="228501" progId="Equation.3">
                  <p:embed/>
                </p:oleObj>
              </mc:Choice>
              <mc:Fallback>
                <p:oleObj name="Ecuación" r:id="rId24" imgW="393529" imgH="228501" progId="Equation.3">
                  <p:embed/>
                  <p:pic>
                    <p:nvPicPr>
                      <p:cNvPr id="552983" name="Object 23"/>
                      <p:cNvPicPr>
                        <a:picLocks noGrp="1"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8716986" y="1914734"/>
                        <a:ext cx="665163" cy="385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090500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3" name="42 Conector recto"/>
          <p:cNvCxnSpPr/>
          <p:nvPr/>
        </p:nvCxnSpPr>
        <p:spPr>
          <a:xfrm rot="5400000">
            <a:off x="7396182" y="3557578"/>
            <a:ext cx="1116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2" name="31 Conector recto"/>
          <p:cNvCxnSpPr/>
          <p:nvPr/>
        </p:nvCxnSpPr>
        <p:spPr>
          <a:xfrm rot="5400000">
            <a:off x="6496184" y="3185760"/>
            <a:ext cx="1944000" cy="1588"/>
          </a:xfrm>
          <a:prstGeom prst="line">
            <a:avLst/>
          </a:prstGeom>
          <a:noFill/>
          <a:ln w="38100">
            <a:solidFill>
              <a:srgbClr val="002060"/>
            </a:solidFill>
            <a:round/>
            <a:headEnd/>
            <a:tailEnd/>
          </a:ln>
        </p:spPr>
      </p:cxnSp>
      <p:sp>
        <p:nvSpPr>
          <p:cNvPr id="7170" name="Rectangle 2"/>
          <p:cNvSpPr>
            <a:spLocks noGrp="1"/>
          </p:cNvSpPr>
          <p:nvPr>
            <p:ph type="title"/>
          </p:nvPr>
        </p:nvSpPr>
        <p:spPr/>
        <p:txBody>
          <a:bodyPr>
            <a:normAutofit/>
          </a:bodyPr>
          <a:lstStyle/>
          <a:p>
            <a:r>
              <a:rPr lang="es-CL" sz="3300" dirty="0"/>
              <a:t>Efectos de Política Fiscal en el equilibrio</a:t>
            </a:r>
            <a:endParaRPr lang="es-ES" sz="3300" dirty="0"/>
          </a:p>
        </p:txBody>
      </p:sp>
      <p:sp>
        <p:nvSpPr>
          <p:cNvPr id="7171" name="Rectangle 3"/>
          <p:cNvSpPr>
            <a:spLocks noGrp="1"/>
          </p:cNvSpPr>
          <p:nvPr>
            <p:ph idx="1"/>
          </p:nvPr>
        </p:nvSpPr>
        <p:spPr/>
        <p:txBody>
          <a:bodyPr/>
          <a:lstStyle/>
          <a:p>
            <a:pPr algn="just"/>
            <a:r>
              <a:rPr lang="es-CL" b="1" dirty="0"/>
              <a:t>Equilibrio DA-OA de largo plazo:</a:t>
            </a:r>
            <a:endParaRPr lang="es-ES" dirty="0"/>
          </a:p>
          <a:p>
            <a:pPr lvl="1" algn="just"/>
            <a:endParaRPr lang="es-ES" dirty="0"/>
          </a:p>
          <a:p>
            <a:pPr algn="just" eaLnBrk="1" hangingPunct="1"/>
            <a:endParaRPr lang="es-ES" dirty="0"/>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28</a:t>
            </a:fld>
            <a:endParaRPr lang="es-CL" dirty="0"/>
          </a:p>
        </p:txBody>
      </p:sp>
      <p:graphicFrame>
        <p:nvGraphicFramePr>
          <p:cNvPr id="423943" name="Object 7"/>
          <p:cNvGraphicFramePr>
            <a:graphicFrameLocks noGrp="1" noChangeAspect="1"/>
          </p:cNvGraphicFramePr>
          <p:nvPr/>
        </p:nvGraphicFramePr>
        <p:xfrm>
          <a:off x="5493067" y="2143116"/>
          <a:ext cx="258763" cy="280988"/>
        </p:xfrm>
        <a:graphic>
          <a:graphicData uri="http://schemas.openxmlformats.org/presentationml/2006/ole">
            <mc:AlternateContent xmlns:mc="http://schemas.openxmlformats.org/markup-compatibility/2006">
              <mc:Choice xmlns:v="urn:schemas-microsoft-com:vml" Requires="v">
                <p:oleObj name="Ecuación" r:id="rId2" imgW="152268" imgH="164957" progId="Equation.3">
                  <p:embed/>
                </p:oleObj>
              </mc:Choice>
              <mc:Fallback>
                <p:oleObj name="Ecuación" r:id="rId2" imgW="152268" imgH="164957" progId="Equation.3">
                  <p:embed/>
                  <p:pic>
                    <p:nvPicPr>
                      <p:cNvPr id="423943" name="Object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3067" y="2143116"/>
                        <a:ext cx="2587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21 Conector recto"/>
          <p:cNvCxnSpPr/>
          <p:nvPr/>
        </p:nvCxnSpPr>
        <p:spPr>
          <a:xfrm>
            <a:off x="5850256" y="3256890"/>
            <a:ext cx="2520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flipH="1" flipV="1">
            <a:off x="4897050" y="3188586"/>
            <a:ext cx="1908000" cy="1588"/>
          </a:xfrm>
          <a:prstGeom prst="straightConnector1">
            <a:avLst/>
          </a:prstGeom>
          <a:noFill/>
          <a:ln w="19050">
            <a:solidFill>
              <a:srgbClr val="000000"/>
            </a:solidFill>
            <a:round/>
            <a:headEnd/>
            <a:tailEnd type="arrow"/>
          </a:ln>
        </p:spPr>
      </p:cxnSp>
      <p:graphicFrame>
        <p:nvGraphicFramePr>
          <p:cNvPr id="513036" name="Object 12"/>
          <p:cNvGraphicFramePr>
            <a:graphicFrameLocks noGrp="1" noChangeAspect="1"/>
          </p:cNvGraphicFramePr>
          <p:nvPr/>
        </p:nvGraphicFramePr>
        <p:xfrm>
          <a:off x="9136405" y="4214818"/>
          <a:ext cx="236537" cy="280988"/>
        </p:xfrm>
        <a:graphic>
          <a:graphicData uri="http://schemas.openxmlformats.org/presentationml/2006/ole">
            <mc:AlternateContent xmlns:mc="http://schemas.openxmlformats.org/markup-compatibility/2006">
              <mc:Choice xmlns:v="urn:schemas-microsoft-com:vml" Requires="v">
                <p:oleObj name="Ecuación" r:id="rId4" imgW="139579" imgH="164957" progId="Equation.3">
                  <p:embed/>
                </p:oleObj>
              </mc:Choice>
              <mc:Fallback>
                <p:oleObj name="Ecuación" r:id="rId4" imgW="139579" imgH="164957" progId="Equation.3">
                  <p:embed/>
                  <p:pic>
                    <p:nvPicPr>
                      <p:cNvPr id="513036" name="Object 1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36405" y="4214818"/>
                        <a:ext cx="236537"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Line 33"/>
          <p:cNvSpPr>
            <a:spLocks noChangeShapeType="1"/>
          </p:cNvSpPr>
          <p:nvPr/>
        </p:nvSpPr>
        <p:spPr bwMode="auto">
          <a:xfrm flipV="1">
            <a:off x="6350322" y="2500306"/>
            <a:ext cx="2357454" cy="1428761"/>
          </a:xfrm>
          <a:prstGeom prst="line">
            <a:avLst/>
          </a:prstGeom>
          <a:noFill/>
          <a:ln w="38100">
            <a:solidFill>
              <a:schemeClr val="accent5">
                <a:lumMod val="60000"/>
                <a:lumOff val="40000"/>
              </a:schemeClr>
            </a:solidFill>
            <a:round/>
            <a:headEnd/>
            <a:tailEnd/>
          </a:ln>
        </p:spPr>
        <p:txBody>
          <a:bodyPr/>
          <a:lstStyle/>
          <a:p>
            <a:endParaRPr lang="es-CL"/>
          </a:p>
        </p:txBody>
      </p:sp>
      <p:sp>
        <p:nvSpPr>
          <p:cNvPr id="39" name="Line 33"/>
          <p:cNvSpPr>
            <a:spLocks noChangeShapeType="1"/>
          </p:cNvSpPr>
          <p:nvPr/>
        </p:nvSpPr>
        <p:spPr bwMode="auto">
          <a:xfrm flipH="1" flipV="1">
            <a:off x="6278884" y="2500306"/>
            <a:ext cx="2428892" cy="1571636"/>
          </a:xfrm>
          <a:prstGeom prst="line">
            <a:avLst/>
          </a:prstGeom>
          <a:noFill/>
          <a:ln w="38100">
            <a:solidFill>
              <a:srgbClr val="FFC000"/>
            </a:solidFill>
            <a:round/>
            <a:headEnd/>
            <a:tailEnd/>
          </a:ln>
        </p:spPr>
        <p:txBody>
          <a:bodyPr/>
          <a:lstStyle/>
          <a:p>
            <a:endParaRPr lang="es-CL"/>
          </a:p>
        </p:txBody>
      </p:sp>
      <p:graphicFrame>
        <p:nvGraphicFramePr>
          <p:cNvPr id="513044" name="Object 20"/>
          <p:cNvGraphicFramePr>
            <a:graphicFrameLocks noGrp="1" noChangeAspect="1"/>
          </p:cNvGraphicFramePr>
          <p:nvPr/>
        </p:nvGraphicFramePr>
        <p:xfrm>
          <a:off x="8779218" y="3786190"/>
          <a:ext cx="428625" cy="279400"/>
        </p:xfrm>
        <a:graphic>
          <a:graphicData uri="http://schemas.openxmlformats.org/presentationml/2006/ole">
            <mc:AlternateContent xmlns:mc="http://schemas.openxmlformats.org/markup-compatibility/2006">
              <mc:Choice xmlns:v="urn:schemas-microsoft-com:vml" Requires="v">
                <p:oleObj name="Ecuación" r:id="rId6" imgW="253780" imgH="164957" progId="Equation.3">
                  <p:embed/>
                </p:oleObj>
              </mc:Choice>
              <mc:Fallback>
                <p:oleObj name="Ecuación" r:id="rId6" imgW="253780" imgH="164957" progId="Equation.3">
                  <p:embed/>
                  <p:pic>
                    <p:nvPicPr>
                      <p:cNvPr id="513044" name="Object 20"/>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79218" y="3786190"/>
                        <a:ext cx="428625"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45" name="Object 21"/>
          <p:cNvGraphicFramePr>
            <a:graphicFrameLocks noGrp="1" noChangeAspect="1"/>
          </p:cNvGraphicFramePr>
          <p:nvPr/>
        </p:nvGraphicFramePr>
        <p:xfrm>
          <a:off x="8782074" y="2185982"/>
          <a:ext cx="600075" cy="385763"/>
        </p:xfrm>
        <a:graphic>
          <a:graphicData uri="http://schemas.openxmlformats.org/presentationml/2006/ole">
            <mc:AlternateContent xmlns:mc="http://schemas.openxmlformats.org/markup-compatibility/2006">
              <mc:Choice xmlns:v="urn:schemas-microsoft-com:vml" Requires="v">
                <p:oleObj name="Ecuación" r:id="rId8" imgW="355446" imgH="228501" progId="Equation.3">
                  <p:embed/>
                </p:oleObj>
              </mc:Choice>
              <mc:Fallback>
                <p:oleObj name="Ecuación" r:id="rId8" imgW="355446" imgH="228501" progId="Equation.3">
                  <p:embed/>
                  <p:pic>
                    <p:nvPicPr>
                      <p:cNvPr id="513045" name="Object 21"/>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82074" y="2185982"/>
                        <a:ext cx="6000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23 Elipse"/>
          <p:cNvSpPr/>
          <p:nvPr/>
        </p:nvSpPr>
        <p:spPr>
          <a:xfrm>
            <a:off x="7409534"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aphicFrame>
        <p:nvGraphicFramePr>
          <p:cNvPr id="545805" name="Object 13"/>
          <p:cNvGraphicFramePr>
            <a:graphicFrameLocks noGrp="1" noChangeAspect="1"/>
          </p:cNvGraphicFramePr>
          <p:nvPr/>
        </p:nvGraphicFramePr>
        <p:xfrm>
          <a:off x="7520207" y="2110936"/>
          <a:ext cx="579438" cy="363538"/>
        </p:xfrm>
        <a:graphic>
          <a:graphicData uri="http://schemas.openxmlformats.org/presentationml/2006/ole">
            <mc:AlternateContent xmlns:mc="http://schemas.openxmlformats.org/markup-compatibility/2006">
              <mc:Choice xmlns:v="urn:schemas-microsoft-com:vml" Requires="v">
                <p:oleObj name="Ecuación" r:id="rId10" imgW="342603" imgH="215713" progId="Equation.3">
                  <p:embed/>
                </p:oleObj>
              </mc:Choice>
              <mc:Fallback>
                <p:oleObj name="Ecuación" r:id="rId10" imgW="342603" imgH="215713" progId="Equation.3">
                  <p:embed/>
                  <p:pic>
                    <p:nvPicPr>
                      <p:cNvPr id="545805" name="Object 13"/>
                      <p:cNvPicPr>
                        <a:picLocks noGrp="1"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20207" y="2110936"/>
                        <a:ext cx="579438" cy="363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 name="Line 33"/>
          <p:cNvSpPr>
            <a:spLocks noChangeShapeType="1"/>
          </p:cNvSpPr>
          <p:nvPr/>
        </p:nvSpPr>
        <p:spPr bwMode="auto">
          <a:xfrm flipH="1" flipV="1">
            <a:off x="7024694" y="2357430"/>
            <a:ext cx="2428892" cy="1571636"/>
          </a:xfrm>
          <a:prstGeom prst="line">
            <a:avLst/>
          </a:prstGeom>
          <a:noFill/>
          <a:ln w="38100">
            <a:solidFill>
              <a:srgbClr val="FF0000"/>
            </a:solidFill>
            <a:round/>
            <a:headEnd/>
            <a:tailEnd/>
          </a:ln>
        </p:spPr>
        <p:txBody>
          <a:bodyPr/>
          <a:lstStyle/>
          <a:p>
            <a:endParaRPr lang="es-CL"/>
          </a:p>
        </p:txBody>
      </p:sp>
      <p:graphicFrame>
        <p:nvGraphicFramePr>
          <p:cNvPr id="548878" name="Object 14"/>
          <p:cNvGraphicFramePr>
            <a:graphicFrameLocks noGrp="1" noChangeAspect="1"/>
          </p:cNvGraphicFramePr>
          <p:nvPr/>
        </p:nvGraphicFramePr>
        <p:xfrm>
          <a:off x="9493251" y="3683000"/>
          <a:ext cx="493713" cy="344488"/>
        </p:xfrm>
        <a:graphic>
          <a:graphicData uri="http://schemas.openxmlformats.org/presentationml/2006/ole">
            <mc:AlternateContent xmlns:mc="http://schemas.openxmlformats.org/markup-compatibility/2006">
              <mc:Choice xmlns:v="urn:schemas-microsoft-com:vml" Requires="v">
                <p:oleObj name="Ecuación" r:id="rId12" imgW="291973" imgH="203112" progId="Equation.3">
                  <p:embed/>
                </p:oleObj>
              </mc:Choice>
              <mc:Fallback>
                <p:oleObj name="Ecuación" r:id="rId12" imgW="291973" imgH="203112" progId="Equation.3">
                  <p:embed/>
                  <p:pic>
                    <p:nvPicPr>
                      <p:cNvPr id="548878" name="Object 14"/>
                      <p:cNvPicPr>
                        <a:picLocks noGrp="1"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493251" y="3683000"/>
                        <a:ext cx="493713"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41 Conector recto"/>
          <p:cNvCxnSpPr/>
          <p:nvPr/>
        </p:nvCxnSpPr>
        <p:spPr>
          <a:xfrm rot="5400000">
            <a:off x="8007689" y="3717330"/>
            <a:ext cx="864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1" name="40 Elipse"/>
          <p:cNvSpPr/>
          <p:nvPr/>
        </p:nvSpPr>
        <p:spPr>
          <a:xfrm>
            <a:off x="8382628"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40" name="39 Rectángulo"/>
          <p:cNvSpPr/>
          <p:nvPr/>
        </p:nvSpPr>
        <p:spPr>
          <a:xfrm>
            <a:off x="7279016" y="4143380"/>
            <a:ext cx="1317314" cy="428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29" name="28 Conector recto de flecha"/>
          <p:cNvCxnSpPr/>
          <p:nvPr/>
        </p:nvCxnSpPr>
        <p:spPr>
          <a:xfrm>
            <a:off x="5849158" y="4141792"/>
            <a:ext cx="3528000" cy="1588"/>
          </a:xfrm>
          <a:prstGeom prst="straightConnector1">
            <a:avLst/>
          </a:prstGeom>
          <a:noFill/>
          <a:ln w="19050">
            <a:solidFill>
              <a:srgbClr val="000000"/>
            </a:solidFill>
            <a:round/>
            <a:headEnd type="none"/>
            <a:tailEnd type="arrow"/>
          </a:ln>
        </p:spPr>
      </p:cxnSp>
      <p:graphicFrame>
        <p:nvGraphicFramePr>
          <p:cNvPr id="513041" name="Object 17"/>
          <p:cNvGraphicFramePr>
            <a:graphicFrameLocks noGrp="1" noChangeAspect="1"/>
          </p:cNvGraphicFramePr>
          <p:nvPr/>
        </p:nvGraphicFramePr>
        <p:xfrm>
          <a:off x="7350455" y="4159808"/>
          <a:ext cx="236537" cy="346075"/>
        </p:xfrm>
        <a:graphic>
          <a:graphicData uri="http://schemas.openxmlformats.org/presentationml/2006/ole">
            <mc:AlternateContent xmlns:mc="http://schemas.openxmlformats.org/markup-compatibility/2006">
              <mc:Choice xmlns:v="urn:schemas-microsoft-com:vml" Requires="v">
                <p:oleObj name="Ecuación" r:id="rId14" imgW="139639" imgH="203112" progId="Equation.3">
                  <p:embed/>
                </p:oleObj>
              </mc:Choice>
              <mc:Fallback>
                <p:oleObj name="Ecuación" r:id="rId14" imgW="139639" imgH="203112" progId="Equation.3">
                  <p:embed/>
                  <p:pic>
                    <p:nvPicPr>
                      <p:cNvPr id="513041" name="Object 17"/>
                      <p:cNvPicPr>
                        <a:picLocks noGrp="1"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350455" y="4159808"/>
                        <a:ext cx="2365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3" name="Object 15"/>
          <p:cNvGraphicFramePr>
            <a:graphicFrameLocks noGrp="1" noChangeAspect="1"/>
          </p:cNvGraphicFramePr>
          <p:nvPr/>
        </p:nvGraphicFramePr>
        <p:xfrm>
          <a:off x="8351636" y="4203708"/>
          <a:ext cx="258762" cy="368300"/>
        </p:xfrm>
        <a:graphic>
          <a:graphicData uri="http://schemas.openxmlformats.org/presentationml/2006/ole">
            <mc:AlternateContent xmlns:mc="http://schemas.openxmlformats.org/markup-compatibility/2006">
              <mc:Choice xmlns:v="urn:schemas-microsoft-com:vml" Requires="v">
                <p:oleObj name="Ecuación" r:id="rId16" imgW="152268" imgH="215713" progId="Equation.3">
                  <p:embed/>
                </p:oleObj>
              </mc:Choice>
              <mc:Fallback>
                <p:oleObj name="Ecuación" r:id="rId16" imgW="152268" imgH="215713" progId="Equation.3">
                  <p:embed/>
                  <p:pic>
                    <p:nvPicPr>
                      <p:cNvPr id="549903" name="Object 15"/>
                      <p:cNvPicPr>
                        <a:picLocks noGrp="1"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351636" y="4203708"/>
                        <a:ext cx="258762"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5" name="Object 17"/>
          <p:cNvGraphicFramePr>
            <a:graphicFrameLocks noGrp="1" noChangeAspect="1"/>
          </p:cNvGraphicFramePr>
          <p:nvPr/>
        </p:nvGraphicFramePr>
        <p:xfrm>
          <a:off x="5494338" y="3071813"/>
          <a:ext cx="258762" cy="366712"/>
        </p:xfrm>
        <a:graphic>
          <a:graphicData uri="http://schemas.openxmlformats.org/presentationml/2006/ole">
            <mc:AlternateContent xmlns:mc="http://schemas.openxmlformats.org/markup-compatibility/2006">
              <mc:Choice xmlns:v="urn:schemas-microsoft-com:vml" Requires="v">
                <p:oleObj name="Ecuación" r:id="rId18" imgW="152268" imgH="215713" progId="Equation.3">
                  <p:embed/>
                </p:oleObj>
              </mc:Choice>
              <mc:Fallback>
                <p:oleObj name="Ecuación" r:id="rId18" imgW="152268" imgH="215713" progId="Equation.3">
                  <p:embed/>
                  <p:pic>
                    <p:nvPicPr>
                      <p:cNvPr id="549905" name="Object 17"/>
                      <p:cNvPicPr>
                        <a:picLocks noGrp="1"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94338" y="3071813"/>
                        <a:ext cx="258762"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8" name="47 Conector recto"/>
          <p:cNvCxnSpPr/>
          <p:nvPr/>
        </p:nvCxnSpPr>
        <p:spPr>
          <a:xfrm>
            <a:off x="5890112" y="2957070"/>
            <a:ext cx="205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7" name="46 Elipse"/>
          <p:cNvSpPr/>
          <p:nvPr/>
        </p:nvSpPr>
        <p:spPr>
          <a:xfrm>
            <a:off x="7910086" y="2900798"/>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graphicFrame>
        <p:nvGraphicFramePr>
          <p:cNvPr id="550930" name="Object 18"/>
          <p:cNvGraphicFramePr>
            <a:graphicFrameLocks noGrp="1" noChangeAspect="1"/>
          </p:cNvGraphicFramePr>
          <p:nvPr/>
        </p:nvGraphicFramePr>
        <p:xfrm>
          <a:off x="5496360" y="2728688"/>
          <a:ext cx="279400" cy="366712"/>
        </p:xfrm>
        <a:graphic>
          <a:graphicData uri="http://schemas.openxmlformats.org/presentationml/2006/ole">
            <mc:AlternateContent xmlns:mc="http://schemas.openxmlformats.org/markup-compatibility/2006">
              <mc:Choice xmlns:v="urn:schemas-microsoft-com:vml" Requires="v">
                <p:oleObj name="Ecuación" r:id="rId20" imgW="164885" imgH="215619" progId="Equation.3">
                  <p:embed/>
                </p:oleObj>
              </mc:Choice>
              <mc:Fallback>
                <p:oleObj name="Ecuación" r:id="rId20" imgW="164885" imgH="215619" progId="Equation.3">
                  <p:embed/>
                  <p:pic>
                    <p:nvPicPr>
                      <p:cNvPr id="550930" name="Object 18"/>
                      <p:cNvPicPr>
                        <a:picLocks noGrp="1"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496360" y="2728688"/>
                        <a:ext cx="279400"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0933" name="Object 21"/>
          <p:cNvGraphicFramePr>
            <a:graphicFrameLocks noGrp="1" noChangeAspect="1"/>
          </p:cNvGraphicFramePr>
          <p:nvPr/>
        </p:nvGraphicFramePr>
        <p:xfrm>
          <a:off x="7816864" y="4200750"/>
          <a:ext cx="279400" cy="368300"/>
        </p:xfrm>
        <a:graphic>
          <a:graphicData uri="http://schemas.openxmlformats.org/presentationml/2006/ole">
            <mc:AlternateContent xmlns:mc="http://schemas.openxmlformats.org/markup-compatibility/2006">
              <mc:Choice xmlns:v="urn:schemas-microsoft-com:vml" Requires="v">
                <p:oleObj name="Ecuación" r:id="rId22" imgW="164885" imgH="215619" progId="Equation.3">
                  <p:embed/>
                </p:oleObj>
              </mc:Choice>
              <mc:Fallback>
                <p:oleObj name="Ecuación" r:id="rId22" imgW="164885" imgH="215619" progId="Equation.3">
                  <p:embed/>
                  <p:pic>
                    <p:nvPicPr>
                      <p:cNvPr id="550933" name="Object 21"/>
                      <p:cNvPicPr>
                        <a:picLocks noGrp="1"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816864" y="4200750"/>
                        <a:ext cx="279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 name="Line 33"/>
          <p:cNvSpPr>
            <a:spLocks noChangeShapeType="1"/>
          </p:cNvSpPr>
          <p:nvPr/>
        </p:nvSpPr>
        <p:spPr bwMode="auto">
          <a:xfrm flipV="1">
            <a:off x="6310314" y="2214554"/>
            <a:ext cx="2357454" cy="1428761"/>
          </a:xfrm>
          <a:prstGeom prst="line">
            <a:avLst/>
          </a:prstGeom>
          <a:noFill/>
          <a:ln w="38100">
            <a:solidFill>
              <a:srgbClr val="0033CC"/>
            </a:solidFill>
            <a:round/>
            <a:headEnd/>
            <a:tailEnd/>
          </a:ln>
        </p:spPr>
        <p:txBody>
          <a:bodyPr/>
          <a:lstStyle/>
          <a:p>
            <a:endParaRPr lang="es-CL"/>
          </a:p>
        </p:txBody>
      </p:sp>
      <p:cxnSp>
        <p:nvCxnSpPr>
          <p:cNvPr id="53" name="52 Conector recto"/>
          <p:cNvCxnSpPr/>
          <p:nvPr/>
        </p:nvCxnSpPr>
        <p:spPr>
          <a:xfrm rot="5400000">
            <a:off x="7045732" y="3465332"/>
            <a:ext cx="133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55 Elipse"/>
          <p:cNvSpPr/>
          <p:nvPr/>
        </p:nvSpPr>
        <p:spPr>
          <a:xfrm>
            <a:off x="7653568" y="27297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aphicFrame>
        <p:nvGraphicFramePr>
          <p:cNvPr id="552983" name="Object 23"/>
          <p:cNvGraphicFramePr>
            <a:graphicFrameLocks noGrp="1" noChangeAspect="1"/>
          </p:cNvGraphicFramePr>
          <p:nvPr/>
        </p:nvGraphicFramePr>
        <p:xfrm>
          <a:off x="8716986" y="1914734"/>
          <a:ext cx="665163" cy="385762"/>
        </p:xfrm>
        <a:graphic>
          <a:graphicData uri="http://schemas.openxmlformats.org/presentationml/2006/ole">
            <mc:AlternateContent xmlns:mc="http://schemas.openxmlformats.org/markup-compatibility/2006">
              <mc:Choice xmlns:v="urn:schemas-microsoft-com:vml" Requires="v">
                <p:oleObj name="Ecuación" r:id="rId24" imgW="393529" imgH="228501" progId="Equation.3">
                  <p:embed/>
                </p:oleObj>
              </mc:Choice>
              <mc:Fallback>
                <p:oleObj name="Ecuación" r:id="rId24" imgW="393529" imgH="228501" progId="Equation.3">
                  <p:embed/>
                  <p:pic>
                    <p:nvPicPr>
                      <p:cNvPr id="552983" name="Object 23"/>
                      <p:cNvPicPr>
                        <a:picLocks noGrp="1"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8716986" y="1914734"/>
                        <a:ext cx="665163" cy="385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7" name="56 CuadroTexto"/>
          <p:cNvSpPr txBox="1"/>
          <p:nvPr/>
        </p:nvSpPr>
        <p:spPr>
          <a:xfrm>
            <a:off x="1881158" y="2428868"/>
            <a:ext cx="3214710" cy="3416320"/>
          </a:xfrm>
          <a:prstGeom prst="rect">
            <a:avLst/>
          </a:prstGeom>
          <a:noFill/>
        </p:spPr>
        <p:txBody>
          <a:bodyPr wrap="square" rtlCol="0">
            <a:spAutoFit/>
          </a:bodyPr>
          <a:lstStyle/>
          <a:p>
            <a:r>
              <a:rPr lang="es-CL" dirty="0"/>
              <a:t>Este ultimo paso, es decir, el ajuste de expectativas de alza de precios (aumento de expectativas de los trabajadores) y alza de precios de las firmas, y por ende, contracción de la OA de corto plazo, ocurre las veces que sean necesarias hasta que finalmente los mercados llegan a un equilibrio consistente de largo plazo…</a:t>
            </a:r>
          </a:p>
        </p:txBody>
      </p:sp>
    </p:spTree>
    <p:extLst>
      <p:ext uri="{BB962C8B-B14F-4D97-AF65-F5344CB8AC3E}">
        <p14:creationId xmlns:p14="http://schemas.microsoft.com/office/powerpoint/2010/main" val="15159288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3" name="42 Conector recto"/>
          <p:cNvCxnSpPr/>
          <p:nvPr/>
        </p:nvCxnSpPr>
        <p:spPr>
          <a:xfrm rot="5400000">
            <a:off x="7396182" y="3557578"/>
            <a:ext cx="1116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2" name="31 Conector recto"/>
          <p:cNvCxnSpPr/>
          <p:nvPr/>
        </p:nvCxnSpPr>
        <p:spPr>
          <a:xfrm rot="5400000">
            <a:off x="6496184" y="3185760"/>
            <a:ext cx="1944000" cy="1588"/>
          </a:xfrm>
          <a:prstGeom prst="line">
            <a:avLst/>
          </a:prstGeom>
          <a:noFill/>
          <a:ln w="38100">
            <a:solidFill>
              <a:srgbClr val="002060"/>
            </a:solidFill>
            <a:round/>
            <a:headEnd/>
            <a:tailEnd/>
          </a:ln>
        </p:spPr>
      </p:cxnSp>
      <p:sp>
        <p:nvSpPr>
          <p:cNvPr id="7170" name="Rectangle 2"/>
          <p:cNvSpPr>
            <a:spLocks noGrp="1"/>
          </p:cNvSpPr>
          <p:nvPr>
            <p:ph type="title"/>
          </p:nvPr>
        </p:nvSpPr>
        <p:spPr/>
        <p:txBody>
          <a:bodyPr>
            <a:normAutofit/>
          </a:bodyPr>
          <a:lstStyle/>
          <a:p>
            <a:r>
              <a:rPr lang="es-CL" sz="3300" dirty="0"/>
              <a:t>Efectos de Política Fiscal en el equilibrio</a:t>
            </a:r>
            <a:endParaRPr lang="es-ES" sz="3300" dirty="0"/>
          </a:p>
        </p:txBody>
      </p:sp>
      <p:sp>
        <p:nvSpPr>
          <p:cNvPr id="7171" name="Rectangle 3"/>
          <p:cNvSpPr>
            <a:spLocks noGrp="1"/>
          </p:cNvSpPr>
          <p:nvPr>
            <p:ph idx="1"/>
          </p:nvPr>
        </p:nvSpPr>
        <p:spPr/>
        <p:txBody>
          <a:bodyPr/>
          <a:lstStyle/>
          <a:p>
            <a:pPr algn="just"/>
            <a:r>
              <a:rPr lang="es-CL" b="1" dirty="0"/>
              <a:t>Equilibrio DA-OA de largo plazo:</a:t>
            </a:r>
            <a:endParaRPr lang="es-ES" dirty="0"/>
          </a:p>
          <a:p>
            <a:pPr lvl="1" algn="just"/>
            <a:endParaRPr lang="es-ES" dirty="0"/>
          </a:p>
          <a:p>
            <a:pPr algn="just" eaLnBrk="1" hangingPunct="1"/>
            <a:endParaRPr lang="es-ES" dirty="0"/>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29</a:t>
            </a:fld>
            <a:endParaRPr lang="es-CL" dirty="0"/>
          </a:p>
        </p:txBody>
      </p:sp>
      <p:graphicFrame>
        <p:nvGraphicFramePr>
          <p:cNvPr id="423943" name="Object 7"/>
          <p:cNvGraphicFramePr>
            <a:graphicFrameLocks noGrp="1" noChangeAspect="1"/>
          </p:cNvGraphicFramePr>
          <p:nvPr/>
        </p:nvGraphicFramePr>
        <p:xfrm>
          <a:off x="5493067" y="2143116"/>
          <a:ext cx="258763" cy="280988"/>
        </p:xfrm>
        <a:graphic>
          <a:graphicData uri="http://schemas.openxmlformats.org/presentationml/2006/ole">
            <mc:AlternateContent xmlns:mc="http://schemas.openxmlformats.org/markup-compatibility/2006">
              <mc:Choice xmlns:v="urn:schemas-microsoft-com:vml" Requires="v">
                <p:oleObj name="Ecuación" r:id="rId2" imgW="152268" imgH="164957" progId="Equation.3">
                  <p:embed/>
                </p:oleObj>
              </mc:Choice>
              <mc:Fallback>
                <p:oleObj name="Ecuación" r:id="rId2" imgW="152268" imgH="164957" progId="Equation.3">
                  <p:embed/>
                  <p:pic>
                    <p:nvPicPr>
                      <p:cNvPr id="423943" name="Object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3067" y="2143116"/>
                        <a:ext cx="2587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21 Conector recto"/>
          <p:cNvCxnSpPr/>
          <p:nvPr/>
        </p:nvCxnSpPr>
        <p:spPr>
          <a:xfrm>
            <a:off x="5850256" y="3256890"/>
            <a:ext cx="2520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flipH="1" flipV="1">
            <a:off x="4897050" y="3188586"/>
            <a:ext cx="1908000" cy="1588"/>
          </a:xfrm>
          <a:prstGeom prst="straightConnector1">
            <a:avLst/>
          </a:prstGeom>
          <a:noFill/>
          <a:ln w="19050">
            <a:solidFill>
              <a:srgbClr val="000000"/>
            </a:solidFill>
            <a:round/>
            <a:headEnd/>
            <a:tailEnd type="arrow"/>
          </a:ln>
        </p:spPr>
      </p:cxnSp>
      <p:graphicFrame>
        <p:nvGraphicFramePr>
          <p:cNvPr id="513036" name="Object 12"/>
          <p:cNvGraphicFramePr>
            <a:graphicFrameLocks noGrp="1" noChangeAspect="1"/>
          </p:cNvGraphicFramePr>
          <p:nvPr/>
        </p:nvGraphicFramePr>
        <p:xfrm>
          <a:off x="9136405" y="4214818"/>
          <a:ext cx="236537" cy="280988"/>
        </p:xfrm>
        <a:graphic>
          <a:graphicData uri="http://schemas.openxmlformats.org/presentationml/2006/ole">
            <mc:AlternateContent xmlns:mc="http://schemas.openxmlformats.org/markup-compatibility/2006">
              <mc:Choice xmlns:v="urn:schemas-microsoft-com:vml" Requires="v">
                <p:oleObj name="Ecuación" r:id="rId4" imgW="139579" imgH="164957" progId="Equation.3">
                  <p:embed/>
                </p:oleObj>
              </mc:Choice>
              <mc:Fallback>
                <p:oleObj name="Ecuación" r:id="rId4" imgW="139579" imgH="164957" progId="Equation.3">
                  <p:embed/>
                  <p:pic>
                    <p:nvPicPr>
                      <p:cNvPr id="513036" name="Object 1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36405" y="4214818"/>
                        <a:ext cx="236537"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Line 33"/>
          <p:cNvSpPr>
            <a:spLocks noChangeShapeType="1"/>
          </p:cNvSpPr>
          <p:nvPr/>
        </p:nvSpPr>
        <p:spPr bwMode="auto">
          <a:xfrm flipV="1">
            <a:off x="6350322" y="2500306"/>
            <a:ext cx="2357454" cy="1428761"/>
          </a:xfrm>
          <a:prstGeom prst="line">
            <a:avLst/>
          </a:prstGeom>
          <a:noFill/>
          <a:ln w="38100">
            <a:solidFill>
              <a:schemeClr val="accent5">
                <a:lumMod val="60000"/>
                <a:lumOff val="40000"/>
              </a:schemeClr>
            </a:solidFill>
            <a:round/>
            <a:headEnd/>
            <a:tailEnd/>
          </a:ln>
        </p:spPr>
        <p:txBody>
          <a:bodyPr/>
          <a:lstStyle/>
          <a:p>
            <a:endParaRPr lang="es-CL"/>
          </a:p>
        </p:txBody>
      </p:sp>
      <p:sp>
        <p:nvSpPr>
          <p:cNvPr id="39" name="Line 33"/>
          <p:cNvSpPr>
            <a:spLocks noChangeShapeType="1"/>
          </p:cNvSpPr>
          <p:nvPr/>
        </p:nvSpPr>
        <p:spPr bwMode="auto">
          <a:xfrm flipH="1" flipV="1">
            <a:off x="6278884" y="2500306"/>
            <a:ext cx="2428892" cy="1571636"/>
          </a:xfrm>
          <a:prstGeom prst="line">
            <a:avLst/>
          </a:prstGeom>
          <a:noFill/>
          <a:ln w="38100">
            <a:solidFill>
              <a:srgbClr val="FFC000"/>
            </a:solidFill>
            <a:round/>
            <a:headEnd/>
            <a:tailEnd/>
          </a:ln>
        </p:spPr>
        <p:txBody>
          <a:bodyPr/>
          <a:lstStyle/>
          <a:p>
            <a:endParaRPr lang="es-CL"/>
          </a:p>
        </p:txBody>
      </p:sp>
      <p:graphicFrame>
        <p:nvGraphicFramePr>
          <p:cNvPr id="513044" name="Object 20"/>
          <p:cNvGraphicFramePr>
            <a:graphicFrameLocks noGrp="1" noChangeAspect="1"/>
          </p:cNvGraphicFramePr>
          <p:nvPr/>
        </p:nvGraphicFramePr>
        <p:xfrm>
          <a:off x="8779218" y="3786190"/>
          <a:ext cx="428625" cy="279400"/>
        </p:xfrm>
        <a:graphic>
          <a:graphicData uri="http://schemas.openxmlformats.org/presentationml/2006/ole">
            <mc:AlternateContent xmlns:mc="http://schemas.openxmlformats.org/markup-compatibility/2006">
              <mc:Choice xmlns:v="urn:schemas-microsoft-com:vml" Requires="v">
                <p:oleObj name="Ecuación" r:id="rId6" imgW="253780" imgH="164957" progId="Equation.3">
                  <p:embed/>
                </p:oleObj>
              </mc:Choice>
              <mc:Fallback>
                <p:oleObj name="Ecuación" r:id="rId6" imgW="253780" imgH="164957" progId="Equation.3">
                  <p:embed/>
                  <p:pic>
                    <p:nvPicPr>
                      <p:cNvPr id="513044" name="Object 20"/>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79218" y="3786190"/>
                        <a:ext cx="428625"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45" name="Object 21"/>
          <p:cNvGraphicFramePr>
            <a:graphicFrameLocks noGrp="1" noChangeAspect="1"/>
          </p:cNvGraphicFramePr>
          <p:nvPr/>
        </p:nvGraphicFramePr>
        <p:xfrm>
          <a:off x="8782074" y="2185982"/>
          <a:ext cx="600075" cy="385763"/>
        </p:xfrm>
        <a:graphic>
          <a:graphicData uri="http://schemas.openxmlformats.org/presentationml/2006/ole">
            <mc:AlternateContent xmlns:mc="http://schemas.openxmlformats.org/markup-compatibility/2006">
              <mc:Choice xmlns:v="urn:schemas-microsoft-com:vml" Requires="v">
                <p:oleObj name="Ecuación" r:id="rId8" imgW="355446" imgH="228501" progId="Equation.3">
                  <p:embed/>
                </p:oleObj>
              </mc:Choice>
              <mc:Fallback>
                <p:oleObj name="Ecuación" r:id="rId8" imgW="355446" imgH="228501" progId="Equation.3">
                  <p:embed/>
                  <p:pic>
                    <p:nvPicPr>
                      <p:cNvPr id="513045" name="Object 21"/>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82074" y="2185982"/>
                        <a:ext cx="6000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23 Elipse"/>
          <p:cNvSpPr/>
          <p:nvPr/>
        </p:nvSpPr>
        <p:spPr>
          <a:xfrm>
            <a:off x="7409534"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6" name="45 CuadroTexto"/>
          <p:cNvSpPr txBox="1"/>
          <p:nvPr/>
        </p:nvSpPr>
        <p:spPr>
          <a:xfrm>
            <a:off x="1881158" y="2428868"/>
            <a:ext cx="3214710" cy="3970318"/>
          </a:xfrm>
          <a:prstGeom prst="rect">
            <a:avLst/>
          </a:prstGeom>
          <a:noFill/>
        </p:spPr>
        <p:txBody>
          <a:bodyPr wrap="square" rtlCol="0">
            <a:spAutoFit/>
          </a:bodyPr>
          <a:lstStyle/>
          <a:p>
            <a:r>
              <a:rPr lang="es-CL" dirty="0"/>
              <a:t>Este ultimo paso, es decir, el ajuste de expectativas de alza de precios (aumento de expectativas de los trabajadores) y alza de precios de las firmas, y por ende, contracción de la OA de corto plazo, ocurre las veces que sean necesarias hasta que finalmente los mercados llegan a un equilibrio consistente de largo plazo…</a:t>
            </a:r>
          </a:p>
          <a:p>
            <a:endParaRPr lang="es-CL" dirty="0"/>
          </a:p>
          <a:p>
            <a:r>
              <a:rPr lang="es-CL" dirty="0"/>
              <a:t>Entonces…</a:t>
            </a:r>
          </a:p>
        </p:txBody>
      </p:sp>
      <p:graphicFrame>
        <p:nvGraphicFramePr>
          <p:cNvPr id="545805" name="Object 13"/>
          <p:cNvGraphicFramePr>
            <a:graphicFrameLocks noGrp="1" noChangeAspect="1"/>
          </p:cNvGraphicFramePr>
          <p:nvPr/>
        </p:nvGraphicFramePr>
        <p:xfrm>
          <a:off x="7520207" y="2110936"/>
          <a:ext cx="579438" cy="363538"/>
        </p:xfrm>
        <a:graphic>
          <a:graphicData uri="http://schemas.openxmlformats.org/presentationml/2006/ole">
            <mc:AlternateContent xmlns:mc="http://schemas.openxmlformats.org/markup-compatibility/2006">
              <mc:Choice xmlns:v="urn:schemas-microsoft-com:vml" Requires="v">
                <p:oleObj name="Ecuación" r:id="rId10" imgW="342603" imgH="215713" progId="Equation.3">
                  <p:embed/>
                </p:oleObj>
              </mc:Choice>
              <mc:Fallback>
                <p:oleObj name="Ecuación" r:id="rId10" imgW="342603" imgH="215713" progId="Equation.3">
                  <p:embed/>
                  <p:pic>
                    <p:nvPicPr>
                      <p:cNvPr id="545805" name="Object 13"/>
                      <p:cNvPicPr>
                        <a:picLocks noGrp="1"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20207" y="2110936"/>
                        <a:ext cx="579438" cy="363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 name="Line 33"/>
          <p:cNvSpPr>
            <a:spLocks noChangeShapeType="1"/>
          </p:cNvSpPr>
          <p:nvPr/>
        </p:nvSpPr>
        <p:spPr bwMode="auto">
          <a:xfrm flipH="1" flipV="1">
            <a:off x="7024694" y="2357430"/>
            <a:ext cx="2428892" cy="1571636"/>
          </a:xfrm>
          <a:prstGeom prst="line">
            <a:avLst/>
          </a:prstGeom>
          <a:noFill/>
          <a:ln w="38100">
            <a:solidFill>
              <a:srgbClr val="FF0000"/>
            </a:solidFill>
            <a:round/>
            <a:headEnd/>
            <a:tailEnd/>
          </a:ln>
        </p:spPr>
        <p:txBody>
          <a:bodyPr/>
          <a:lstStyle/>
          <a:p>
            <a:endParaRPr lang="es-CL"/>
          </a:p>
        </p:txBody>
      </p:sp>
      <p:graphicFrame>
        <p:nvGraphicFramePr>
          <p:cNvPr id="548878" name="Object 14"/>
          <p:cNvGraphicFramePr>
            <a:graphicFrameLocks noGrp="1" noChangeAspect="1"/>
          </p:cNvGraphicFramePr>
          <p:nvPr/>
        </p:nvGraphicFramePr>
        <p:xfrm>
          <a:off x="9493251" y="3683000"/>
          <a:ext cx="493713" cy="344488"/>
        </p:xfrm>
        <a:graphic>
          <a:graphicData uri="http://schemas.openxmlformats.org/presentationml/2006/ole">
            <mc:AlternateContent xmlns:mc="http://schemas.openxmlformats.org/markup-compatibility/2006">
              <mc:Choice xmlns:v="urn:schemas-microsoft-com:vml" Requires="v">
                <p:oleObj name="Ecuación" r:id="rId12" imgW="291973" imgH="203112" progId="Equation.3">
                  <p:embed/>
                </p:oleObj>
              </mc:Choice>
              <mc:Fallback>
                <p:oleObj name="Ecuación" r:id="rId12" imgW="291973" imgH="203112" progId="Equation.3">
                  <p:embed/>
                  <p:pic>
                    <p:nvPicPr>
                      <p:cNvPr id="548878" name="Object 14"/>
                      <p:cNvPicPr>
                        <a:picLocks noGrp="1"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493251" y="3683000"/>
                        <a:ext cx="493713"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41 Conector recto"/>
          <p:cNvCxnSpPr/>
          <p:nvPr/>
        </p:nvCxnSpPr>
        <p:spPr>
          <a:xfrm rot="5400000">
            <a:off x="8007689" y="3717330"/>
            <a:ext cx="864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1" name="40 Elipse"/>
          <p:cNvSpPr/>
          <p:nvPr/>
        </p:nvSpPr>
        <p:spPr>
          <a:xfrm>
            <a:off x="8382628"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40" name="39 Rectángulo"/>
          <p:cNvSpPr/>
          <p:nvPr/>
        </p:nvSpPr>
        <p:spPr>
          <a:xfrm>
            <a:off x="7279016" y="4143380"/>
            <a:ext cx="1317314" cy="428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29" name="28 Conector recto de flecha"/>
          <p:cNvCxnSpPr/>
          <p:nvPr/>
        </p:nvCxnSpPr>
        <p:spPr>
          <a:xfrm>
            <a:off x="5849158" y="4141792"/>
            <a:ext cx="3528000" cy="1588"/>
          </a:xfrm>
          <a:prstGeom prst="straightConnector1">
            <a:avLst/>
          </a:prstGeom>
          <a:noFill/>
          <a:ln w="19050">
            <a:solidFill>
              <a:srgbClr val="000000"/>
            </a:solidFill>
            <a:round/>
            <a:headEnd type="none"/>
            <a:tailEnd type="arrow"/>
          </a:ln>
        </p:spPr>
      </p:cxnSp>
      <p:graphicFrame>
        <p:nvGraphicFramePr>
          <p:cNvPr id="513041" name="Object 17"/>
          <p:cNvGraphicFramePr>
            <a:graphicFrameLocks noGrp="1" noChangeAspect="1"/>
          </p:cNvGraphicFramePr>
          <p:nvPr/>
        </p:nvGraphicFramePr>
        <p:xfrm>
          <a:off x="7350455" y="4159808"/>
          <a:ext cx="236537" cy="346075"/>
        </p:xfrm>
        <a:graphic>
          <a:graphicData uri="http://schemas.openxmlformats.org/presentationml/2006/ole">
            <mc:AlternateContent xmlns:mc="http://schemas.openxmlformats.org/markup-compatibility/2006">
              <mc:Choice xmlns:v="urn:schemas-microsoft-com:vml" Requires="v">
                <p:oleObj name="Ecuación" r:id="rId14" imgW="139639" imgH="203112" progId="Equation.3">
                  <p:embed/>
                </p:oleObj>
              </mc:Choice>
              <mc:Fallback>
                <p:oleObj name="Ecuación" r:id="rId14" imgW="139639" imgH="203112" progId="Equation.3">
                  <p:embed/>
                  <p:pic>
                    <p:nvPicPr>
                      <p:cNvPr id="513041" name="Object 17"/>
                      <p:cNvPicPr>
                        <a:picLocks noGrp="1"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350455" y="4159808"/>
                        <a:ext cx="2365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3" name="Object 15"/>
          <p:cNvGraphicFramePr>
            <a:graphicFrameLocks noGrp="1" noChangeAspect="1"/>
          </p:cNvGraphicFramePr>
          <p:nvPr/>
        </p:nvGraphicFramePr>
        <p:xfrm>
          <a:off x="8351636" y="4203708"/>
          <a:ext cx="258762" cy="368300"/>
        </p:xfrm>
        <a:graphic>
          <a:graphicData uri="http://schemas.openxmlformats.org/presentationml/2006/ole">
            <mc:AlternateContent xmlns:mc="http://schemas.openxmlformats.org/markup-compatibility/2006">
              <mc:Choice xmlns:v="urn:schemas-microsoft-com:vml" Requires="v">
                <p:oleObj name="Ecuación" r:id="rId16" imgW="152268" imgH="215713" progId="Equation.3">
                  <p:embed/>
                </p:oleObj>
              </mc:Choice>
              <mc:Fallback>
                <p:oleObj name="Ecuación" r:id="rId16" imgW="152268" imgH="215713" progId="Equation.3">
                  <p:embed/>
                  <p:pic>
                    <p:nvPicPr>
                      <p:cNvPr id="549903" name="Object 15"/>
                      <p:cNvPicPr>
                        <a:picLocks noGrp="1"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351636" y="4203708"/>
                        <a:ext cx="258762"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5" name="Object 17"/>
          <p:cNvGraphicFramePr>
            <a:graphicFrameLocks noGrp="1" noChangeAspect="1"/>
          </p:cNvGraphicFramePr>
          <p:nvPr/>
        </p:nvGraphicFramePr>
        <p:xfrm>
          <a:off x="5494338" y="3071813"/>
          <a:ext cx="258762" cy="366712"/>
        </p:xfrm>
        <a:graphic>
          <a:graphicData uri="http://schemas.openxmlformats.org/presentationml/2006/ole">
            <mc:AlternateContent xmlns:mc="http://schemas.openxmlformats.org/markup-compatibility/2006">
              <mc:Choice xmlns:v="urn:schemas-microsoft-com:vml" Requires="v">
                <p:oleObj name="Ecuación" r:id="rId18" imgW="152268" imgH="215713" progId="Equation.3">
                  <p:embed/>
                </p:oleObj>
              </mc:Choice>
              <mc:Fallback>
                <p:oleObj name="Ecuación" r:id="rId18" imgW="152268" imgH="215713" progId="Equation.3">
                  <p:embed/>
                  <p:pic>
                    <p:nvPicPr>
                      <p:cNvPr id="549905" name="Object 17"/>
                      <p:cNvPicPr>
                        <a:picLocks noGrp="1"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94338" y="3071813"/>
                        <a:ext cx="258762"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8" name="47 Conector recto"/>
          <p:cNvCxnSpPr/>
          <p:nvPr/>
        </p:nvCxnSpPr>
        <p:spPr>
          <a:xfrm>
            <a:off x="5890112" y="2957070"/>
            <a:ext cx="205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7" name="46 Elipse"/>
          <p:cNvSpPr/>
          <p:nvPr/>
        </p:nvSpPr>
        <p:spPr>
          <a:xfrm>
            <a:off x="7910086" y="2900798"/>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graphicFrame>
        <p:nvGraphicFramePr>
          <p:cNvPr id="550930" name="Object 18"/>
          <p:cNvGraphicFramePr>
            <a:graphicFrameLocks noGrp="1" noChangeAspect="1"/>
          </p:cNvGraphicFramePr>
          <p:nvPr/>
        </p:nvGraphicFramePr>
        <p:xfrm>
          <a:off x="5496360" y="2728688"/>
          <a:ext cx="279400" cy="366712"/>
        </p:xfrm>
        <a:graphic>
          <a:graphicData uri="http://schemas.openxmlformats.org/presentationml/2006/ole">
            <mc:AlternateContent xmlns:mc="http://schemas.openxmlformats.org/markup-compatibility/2006">
              <mc:Choice xmlns:v="urn:schemas-microsoft-com:vml" Requires="v">
                <p:oleObj name="Ecuación" r:id="rId20" imgW="164885" imgH="215619" progId="Equation.3">
                  <p:embed/>
                </p:oleObj>
              </mc:Choice>
              <mc:Fallback>
                <p:oleObj name="Ecuación" r:id="rId20" imgW="164885" imgH="215619" progId="Equation.3">
                  <p:embed/>
                  <p:pic>
                    <p:nvPicPr>
                      <p:cNvPr id="550930" name="Object 18"/>
                      <p:cNvPicPr>
                        <a:picLocks noGrp="1"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496360" y="2728688"/>
                        <a:ext cx="279400"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0933" name="Object 21"/>
          <p:cNvGraphicFramePr>
            <a:graphicFrameLocks noGrp="1" noChangeAspect="1"/>
          </p:cNvGraphicFramePr>
          <p:nvPr/>
        </p:nvGraphicFramePr>
        <p:xfrm>
          <a:off x="7816864" y="4200750"/>
          <a:ext cx="279400" cy="368300"/>
        </p:xfrm>
        <a:graphic>
          <a:graphicData uri="http://schemas.openxmlformats.org/presentationml/2006/ole">
            <mc:AlternateContent xmlns:mc="http://schemas.openxmlformats.org/markup-compatibility/2006">
              <mc:Choice xmlns:v="urn:schemas-microsoft-com:vml" Requires="v">
                <p:oleObj name="Ecuación" r:id="rId22" imgW="164885" imgH="215619" progId="Equation.3">
                  <p:embed/>
                </p:oleObj>
              </mc:Choice>
              <mc:Fallback>
                <p:oleObj name="Ecuación" r:id="rId22" imgW="164885" imgH="215619" progId="Equation.3">
                  <p:embed/>
                  <p:pic>
                    <p:nvPicPr>
                      <p:cNvPr id="550933" name="Object 21"/>
                      <p:cNvPicPr>
                        <a:picLocks noGrp="1"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816864" y="4200750"/>
                        <a:ext cx="279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 name="Line 33"/>
          <p:cNvSpPr>
            <a:spLocks noChangeShapeType="1"/>
          </p:cNvSpPr>
          <p:nvPr/>
        </p:nvSpPr>
        <p:spPr bwMode="auto">
          <a:xfrm flipV="1">
            <a:off x="6310314" y="2214554"/>
            <a:ext cx="2357454" cy="1428761"/>
          </a:xfrm>
          <a:prstGeom prst="line">
            <a:avLst/>
          </a:prstGeom>
          <a:noFill/>
          <a:ln w="38100">
            <a:solidFill>
              <a:schemeClr val="accent5">
                <a:lumMod val="60000"/>
                <a:lumOff val="40000"/>
              </a:schemeClr>
            </a:solidFill>
            <a:round/>
            <a:headEnd/>
            <a:tailEnd/>
          </a:ln>
        </p:spPr>
        <p:txBody>
          <a:bodyPr/>
          <a:lstStyle/>
          <a:p>
            <a:endParaRPr lang="es-CL"/>
          </a:p>
        </p:txBody>
      </p:sp>
      <p:cxnSp>
        <p:nvCxnSpPr>
          <p:cNvPr id="53" name="52 Conector recto"/>
          <p:cNvCxnSpPr/>
          <p:nvPr/>
        </p:nvCxnSpPr>
        <p:spPr>
          <a:xfrm rot="5400000">
            <a:off x="7045732" y="3465332"/>
            <a:ext cx="133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55 Elipse"/>
          <p:cNvSpPr/>
          <p:nvPr/>
        </p:nvSpPr>
        <p:spPr>
          <a:xfrm>
            <a:off x="7653568" y="27297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aphicFrame>
        <p:nvGraphicFramePr>
          <p:cNvPr id="552983" name="Object 23"/>
          <p:cNvGraphicFramePr>
            <a:graphicFrameLocks noGrp="1" noChangeAspect="1"/>
          </p:cNvGraphicFramePr>
          <p:nvPr/>
        </p:nvGraphicFramePr>
        <p:xfrm>
          <a:off x="8502672" y="1685916"/>
          <a:ext cx="665163" cy="385762"/>
        </p:xfrm>
        <a:graphic>
          <a:graphicData uri="http://schemas.openxmlformats.org/presentationml/2006/ole">
            <mc:AlternateContent xmlns:mc="http://schemas.openxmlformats.org/markup-compatibility/2006">
              <mc:Choice xmlns:v="urn:schemas-microsoft-com:vml" Requires="v">
                <p:oleObj name="Ecuación" r:id="rId24" imgW="393529" imgH="228501" progId="Equation.3">
                  <p:embed/>
                </p:oleObj>
              </mc:Choice>
              <mc:Fallback>
                <p:oleObj name="Ecuación" r:id="rId24" imgW="393529" imgH="228501" progId="Equation.3">
                  <p:embed/>
                  <p:pic>
                    <p:nvPicPr>
                      <p:cNvPr id="552983" name="Object 23"/>
                      <p:cNvPicPr>
                        <a:picLocks noGrp="1"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8502672" y="1685916"/>
                        <a:ext cx="665163" cy="385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0" name="Line 33"/>
          <p:cNvSpPr>
            <a:spLocks noChangeShapeType="1"/>
          </p:cNvSpPr>
          <p:nvPr/>
        </p:nvSpPr>
        <p:spPr bwMode="auto">
          <a:xfrm flipV="1">
            <a:off x="6168536" y="2000240"/>
            <a:ext cx="2357454" cy="1428761"/>
          </a:xfrm>
          <a:prstGeom prst="line">
            <a:avLst/>
          </a:prstGeom>
          <a:noFill/>
          <a:ln w="38100">
            <a:solidFill>
              <a:srgbClr val="0033CC"/>
            </a:solidFill>
            <a:round/>
            <a:headEnd/>
            <a:tailEnd/>
          </a:ln>
        </p:spPr>
        <p:txBody>
          <a:bodyPr/>
          <a:lstStyle/>
          <a:p>
            <a:endParaRPr lang="es-CL"/>
          </a:p>
        </p:txBody>
      </p:sp>
      <p:cxnSp>
        <p:nvCxnSpPr>
          <p:cNvPr id="62" name="61 Conector recto"/>
          <p:cNvCxnSpPr/>
          <p:nvPr/>
        </p:nvCxnSpPr>
        <p:spPr>
          <a:xfrm>
            <a:off x="5881686" y="2643182"/>
            <a:ext cx="1584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61" name="60 Elipse"/>
          <p:cNvSpPr/>
          <p:nvPr/>
        </p:nvSpPr>
        <p:spPr>
          <a:xfrm>
            <a:off x="7411118" y="2585812"/>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aphicFrame>
        <p:nvGraphicFramePr>
          <p:cNvPr id="554008" name="Object 24"/>
          <p:cNvGraphicFramePr>
            <a:graphicFrameLocks noGrp="1" noChangeAspect="1"/>
          </p:cNvGraphicFramePr>
          <p:nvPr/>
        </p:nvGraphicFramePr>
        <p:xfrm>
          <a:off x="5495262" y="2470146"/>
          <a:ext cx="279400" cy="387350"/>
        </p:xfrm>
        <a:graphic>
          <a:graphicData uri="http://schemas.openxmlformats.org/presentationml/2006/ole">
            <mc:AlternateContent xmlns:mc="http://schemas.openxmlformats.org/markup-compatibility/2006">
              <mc:Choice xmlns:v="urn:schemas-microsoft-com:vml" Requires="v">
                <p:oleObj name="Ecuación" r:id="rId26" imgW="165028" imgH="228501" progId="Equation.3">
                  <p:embed/>
                </p:oleObj>
              </mc:Choice>
              <mc:Fallback>
                <p:oleObj name="Ecuación" r:id="rId26" imgW="165028" imgH="228501" progId="Equation.3">
                  <p:embed/>
                  <p:pic>
                    <p:nvPicPr>
                      <p:cNvPr id="554008" name="Object 24"/>
                      <p:cNvPicPr>
                        <a:picLocks noGrp="1"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495262" y="2470146"/>
                        <a:ext cx="279400"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817757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506" name="Rectangle 2"/>
          <p:cNvSpPr>
            <a:spLocks noGrp="1"/>
          </p:cNvSpPr>
          <p:nvPr>
            <p:ph type="title"/>
          </p:nvPr>
        </p:nvSpPr>
        <p:spPr>
          <a:xfrm>
            <a:off x="841248" y="704850"/>
            <a:ext cx="3785616" cy="2978150"/>
          </a:xfrm>
        </p:spPr>
        <p:txBody>
          <a:bodyPr anchor="b">
            <a:normAutofit/>
          </a:bodyPr>
          <a:lstStyle/>
          <a:p>
            <a:r>
              <a:rPr lang="es-CL"/>
              <a:t>Oferta Agregada</a:t>
            </a:r>
            <a:endParaRPr lang="es-ES"/>
          </a:p>
        </p:txBody>
      </p:sp>
      <p:sp>
        <p:nvSpPr>
          <p:cNvPr id="21507" name="Rectangle 3"/>
          <p:cNvSpPr>
            <a:spLocks noGrp="1"/>
          </p:cNvSpPr>
          <p:nvPr>
            <p:ph idx="1"/>
          </p:nvPr>
        </p:nvSpPr>
        <p:spPr>
          <a:xfrm>
            <a:off x="6038850" y="704850"/>
            <a:ext cx="5314950" cy="5251450"/>
          </a:xfrm>
        </p:spPr>
        <p:txBody>
          <a:bodyPr anchor="ctr">
            <a:normAutofit/>
          </a:bodyPr>
          <a:lstStyle/>
          <a:p>
            <a:pPr eaLnBrk="1" hangingPunct="1"/>
            <a:r>
              <a:rPr lang="es-CL" sz="2100">
                <a:solidFill>
                  <a:schemeClr val="bg1"/>
                </a:solidFill>
              </a:rPr>
              <a:t>Múltiples factores pueden alterar el equilibrio de largo plazo.</a:t>
            </a:r>
          </a:p>
          <a:p>
            <a:pPr lvl="1" eaLnBrk="1" hangingPunct="1"/>
            <a:r>
              <a:rPr lang="es-ES" sz="2100">
                <a:solidFill>
                  <a:schemeClr val="bg1"/>
                </a:solidFill>
              </a:rPr>
              <a:t>Por ejemplo el aumento de la población dada una migración, tendrá efectos sobre el desempleo.</a:t>
            </a:r>
          </a:p>
          <a:p>
            <a:pPr lvl="1" eaLnBrk="1" hangingPunct="1"/>
            <a:r>
              <a:rPr lang="es-ES" sz="2100">
                <a:solidFill>
                  <a:schemeClr val="bg1"/>
                </a:solidFill>
              </a:rPr>
              <a:t>Aumentos en la productividad, tendrá efectos en la que cantidad de producto.</a:t>
            </a:r>
          </a:p>
          <a:p>
            <a:pPr lvl="1" eaLnBrk="1" hangingPunct="1"/>
            <a:r>
              <a:rPr lang="es-ES" sz="2100">
                <a:solidFill>
                  <a:schemeClr val="bg1"/>
                </a:solidFill>
              </a:rPr>
              <a:t>Descubrimiento de nuevos yacimientos de recursos naturales (equivalente a aumentar la cantidad de factores), tiene efectos sobre el producto.</a:t>
            </a:r>
          </a:p>
          <a:p>
            <a:pPr lvl="1" eaLnBrk="1" hangingPunct="1"/>
            <a:r>
              <a:rPr lang="es-ES" sz="2100">
                <a:solidFill>
                  <a:schemeClr val="bg1"/>
                </a:solidFill>
              </a:rPr>
              <a:t>Conocimientos tecnológicos, mejorar la productividad, es decir, la cantidad de producto a realizar con la cantidad de factores.</a:t>
            </a: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defRPr/>
            </a:pPr>
            <a:fld id="{6A43F705-3954-476D-8545-A288E334DEC7}" type="slidenum">
              <a:rPr lang="es-CL">
                <a:solidFill>
                  <a:schemeClr val="bg1">
                    <a:alpha val="80000"/>
                  </a:schemeClr>
                </a:solidFill>
              </a:rPr>
              <a:pPr>
                <a:spcAft>
                  <a:spcPts val="600"/>
                </a:spcAft>
                <a:defRPr/>
              </a:pPr>
              <a:t>3</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3" name="42 Conector recto"/>
          <p:cNvCxnSpPr/>
          <p:nvPr/>
        </p:nvCxnSpPr>
        <p:spPr>
          <a:xfrm rot="5400000">
            <a:off x="7396182" y="3557578"/>
            <a:ext cx="1116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2" name="31 Conector recto"/>
          <p:cNvCxnSpPr/>
          <p:nvPr/>
        </p:nvCxnSpPr>
        <p:spPr>
          <a:xfrm rot="5400000">
            <a:off x="6496184" y="3185760"/>
            <a:ext cx="1944000" cy="1588"/>
          </a:xfrm>
          <a:prstGeom prst="line">
            <a:avLst/>
          </a:prstGeom>
          <a:noFill/>
          <a:ln w="38100">
            <a:solidFill>
              <a:srgbClr val="002060"/>
            </a:solidFill>
            <a:round/>
            <a:headEnd/>
            <a:tailEnd/>
          </a:ln>
        </p:spPr>
      </p:cxnSp>
      <p:sp>
        <p:nvSpPr>
          <p:cNvPr id="7170" name="Rectangle 2"/>
          <p:cNvSpPr>
            <a:spLocks noGrp="1"/>
          </p:cNvSpPr>
          <p:nvPr>
            <p:ph type="title"/>
          </p:nvPr>
        </p:nvSpPr>
        <p:spPr/>
        <p:txBody>
          <a:bodyPr>
            <a:normAutofit/>
          </a:bodyPr>
          <a:lstStyle/>
          <a:p>
            <a:r>
              <a:rPr lang="es-CL" sz="3300" dirty="0"/>
              <a:t>Efectos de Política Fiscal en el equilibrio</a:t>
            </a:r>
            <a:endParaRPr lang="es-ES" sz="3300" dirty="0"/>
          </a:p>
        </p:txBody>
      </p:sp>
      <p:sp>
        <p:nvSpPr>
          <p:cNvPr id="7171" name="Rectangle 3"/>
          <p:cNvSpPr>
            <a:spLocks noGrp="1"/>
          </p:cNvSpPr>
          <p:nvPr>
            <p:ph idx="1"/>
          </p:nvPr>
        </p:nvSpPr>
        <p:spPr/>
        <p:txBody>
          <a:bodyPr/>
          <a:lstStyle/>
          <a:p>
            <a:pPr algn="just"/>
            <a:r>
              <a:rPr lang="es-CL" b="1" dirty="0"/>
              <a:t>Equilibrio DA-OA de largo plazo:</a:t>
            </a:r>
            <a:endParaRPr lang="es-ES" dirty="0"/>
          </a:p>
          <a:p>
            <a:pPr lvl="1" algn="just"/>
            <a:endParaRPr lang="es-ES" dirty="0"/>
          </a:p>
          <a:p>
            <a:pPr algn="just" eaLnBrk="1" hangingPunct="1"/>
            <a:endParaRPr lang="es-ES" dirty="0"/>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30</a:t>
            </a:fld>
            <a:endParaRPr lang="es-CL" dirty="0"/>
          </a:p>
        </p:txBody>
      </p:sp>
      <p:graphicFrame>
        <p:nvGraphicFramePr>
          <p:cNvPr id="423943" name="Object 7"/>
          <p:cNvGraphicFramePr>
            <a:graphicFrameLocks noGrp="1" noChangeAspect="1"/>
          </p:cNvGraphicFramePr>
          <p:nvPr/>
        </p:nvGraphicFramePr>
        <p:xfrm>
          <a:off x="5493067" y="2143116"/>
          <a:ext cx="258763" cy="280988"/>
        </p:xfrm>
        <a:graphic>
          <a:graphicData uri="http://schemas.openxmlformats.org/presentationml/2006/ole">
            <mc:AlternateContent xmlns:mc="http://schemas.openxmlformats.org/markup-compatibility/2006">
              <mc:Choice xmlns:v="urn:schemas-microsoft-com:vml" Requires="v">
                <p:oleObj name="Ecuación" r:id="rId2" imgW="152268" imgH="164957" progId="Equation.3">
                  <p:embed/>
                </p:oleObj>
              </mc:Choice>
              <mc:Fallback>
                <p:oleObj name="Ecuación" r:id="rId2" imgW="152268" imgH="164957" progId="Equation.3">
                  <p:embed/>
                  <p:pic>
                    <p:nvPicPr>
                      <p:cNvPr id="423943" name="Object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3067" y="2143116"/>
                        <a:ext cx="2587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21 Conector recto"/>
          <p:cNvCxnSpPr/>
          <p:nvPr/>
        </p:nvCxnSpPr>
        <p:spPr>
          <a:xfrm>
            <a:off x="5850256" y="3256890"/>
            <a:ext cx="2520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flipH="1" flipV="1">
            <a:off x="4897050" y="3188586"/>
            <a:ext cx="1908000" cy="1588"/>
          </a:xfrm>
          <a:prstGeom prst="straightConnector1">
            <a:avLst/>
          </a:prstGeom>
          <a:noFill/>
          <a:ln w="19050">
            <a:solidFill>
              <a:srgbClr val="000000"/>
            </a:solidFill>
            <a:round/>
            <a:headEnd/>
            <a:tailEnd type="arrow"/>
          </a:ln>
        </p:spPr>
      </p:cxnSp>
      <p:graphicFrame>
        <p:nvGraphicFramePr>
          <p:cNvPr id="513036" name="Object 12"/>
          <p:cNvGraphicFramePr>
            <a:graphicFrameLocks noGrp="1" noChangeAspect="1"/>
          </p:cNvGraphicFramePr>
          <p:nvPr/>
        </p:nvGraphicFramePr>
        <p:xfrm>
          <a:off x="9136405" y="4214818"/>
          <a:ext cx="236537" cy="280988"/>
        </p:xfrm>
        <a:graphic>
          <a:graphicData uri="http://schemas.openxmlformats.org/presentationml/2006/ole">
            <mc:AlternateContent xmlns:mc="http://schemas.openxmlformats.org/markup-compatibility/2006">
              <mc:Choice xmlns:v="urn:schemas-microsoft-com:vml" Requires="v">
                <p:oleObj name="Ecuación" r:id="rId4" imgW="139579" imgH="164957" progId="Equation.3">
                  <p:embed/>
                </p:oleObj>
              </mc:Choice>
              <mc:Fallback>
                <p:oleObj name="Ecuación" r:id="rId4" imgW="139579" imgH="164957" progId="Equation.3">
                  <p:embed/>
                  <p:pic>
                    <p:nvPicPr>
                      <p:cNvPr id="513036" name="Object 1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36405" y="4214818"/>
                        <a:ext cx="236537"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Line 33"/>
          <p:cNvSpPr>
            <a:spLocks noChangeShapeType="1"/>
          </p:cNvSpPr>
          <p:nvPr/>
        </p:nvSpPr>
        <p:spPr bwMode="auto">
          <a:xfrm flipV="1">
            <a:off x="6350322" y="2500306"/>
            <a:ext cx="2357454" cy="1428761"/>
          </a:xfrm>
          <a:prstGeom prst="line">
            <a:avLst/>
          </a:prstGeom>
          <a:noFill/>
          <a:ln w="38100">
            <a:solidFill>
              <a:schemeClr val="accent5">
                <a:lumMod val="60000"/>
                <a:lumOff val="40000"/>
              </a:schemeClr>
            </a:solidFill>
            <a:round/>
            <a:headEnd/>
            <a:tailEnd/>
          </a:ln>
        </p:spPr>
        <p:txBody>
          <a:bodyPr/>
          <a:lstStyle/>
          <a:p>
            <a:endParaRPr lang="es-CL"/>
          </a:p>
        </p:txBody>
      </p:sp>
      <p:sp>
        <p:nvSpPr>
          <p:cNvPr id="39" name="Line 33"/>
          <p:cNvSpPr>
            <a:spLocks noChangeShapeType="1"/>
          </p:cNvSpPr>
          <p:nvPr/>
        </p:nvSpPr>
        <p:spPr bwMode="auto">
          <a:xfrm flipH="1" flipV="1">
            <a:off x="6278884" y="2500306"/>
            <a:ext cx="2428892" cy="1571636"/>
          </a:xfrm>
          <a:prstGeom prst="line">
            <a:avLst/>
          </a:prstGeom>
          <a:noFill/>
          <a:ln w="38100">
            <a:solidFill>
              <a:srgbClr val="FFC000"/>
            </a:solidFill>
            <a:round/>
            <a:headEnd/>
            <a:tailEnd/>
          </a:ln>
        </p:spPr>
        <p:txBody>
          <a:bodyPr/>
          <a:lstStyle/>
          <a:p>
            <a:endParaRPr lang="es-CL"/>
          </a:p>
        </p:txBody>
      </p:sp>
      <p:graphicFrame>
        <p:nvGraphicFramePr>
          <p:cNvPr id="513044" name="Object 20"/>
          <p:cNvGraphicFramePr>
            <a:graphicFrameLocks noGrp="1" noChangeAspect="1"/>
          </p:cNvGraphicFramePr>
          <p:nvPr/>
        </p:nvGraphicFramePr>
        <p:xfrm>
          <a:off x="8779218" y="3786190"/>
          <a:ext cx="428625" cy="279400"/>
        </p:xfrm>
        <a:graphic>
          <a:graphicData uri="http://schemas.openxmlformats.org/presentationml/2006/ole">
            <mc:AlternateContent xmlns:mc="http://schemas.openxmlformats.org/markup-compatibility/2006">
              <mc:Choice xmlns:v="urn:schemas-microsoft-com:vml" Requires="v">
                <p:oleObj name="Ecuación" r:id="rId6" imgW="253780" imgH="164957" progId="Equation.3">
                  <p:embed/>
                </p:oleObj>
              </mc:Choice>
              <mc:Fallback>
                <p:oleObj name="Ecuación" r:id="rId6" imgW="253780" imgH="164957" progId="Equation.3">
                  <p:embed/>
                  <p:pic>
                    <p:nvPicPr>
                      <p:cNvPr id="513044" name="Object 20"/>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79218" y="3786190"/>
                        <a:ext cx="428625"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045" name="Object 21"/>
          <p:cNvGraphicFramePr>
            <a:graphicFrameLocks noGrp="1" noChangeAspect="1"/>
          </p:cNvGraphicFramePr>
          <p:nvPr/>
        </p:nvGraphicFramePr>
        <p:xfrm>
          <a:off x="8782074" y="2185982"/>
          <a:ext cx="600075" cy="385763"/>
        </p:xfrm>
        <a:graphic>
          <a:graphicData uri="http://schemas.openxmlformats.org/presentationml/2006/ole">
            <mc:AlternateContent xmlns:mc="http://schemas.openxmlformats.org/markup-compatibility/2006">
              <mc:Choice xmlns:v="urn:schemas-microsoft-com:vml" Requires="v">
                <p:oleObj name="Ecuación" r:id="rId8" imgW="355446" imgH="228501" progId="Equation.3">
                  <p:embed/>
                </p:oleObj>
              </mc:Choice>
              <mc:Fallback>
                <p:oleObj name="Ecuación" r:id="rId8" imgW="355446" imgH="228501" progId="Equation.3">
                  <p:embed/>
                  <p:pic>
                    <p:nvPicPr>
                      <p:cNvPr id="513045" name="Object 21"/>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82074" y="2185982"/>
                        <a:ext cx="6000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23 Elipse"/>
          <p:cNvSpPr/>
          <p:nvPr/>
        </p:nvSpPr>
        <p:spPr>
          <a:xfrm>
            <a:off x="7409534"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6" name="45 CuadroTexto"/>
          <p:cNvSpPr txBox="1"/>
          <p:nvPr/>
        </p:nvSpPr>
        <p:spPr>
          <a:xfrm>
            <a:off x="1881158" y="2428868"/>
            <a:ext cx="3214710" cy="3416320"/>
          </a:xfrm>
          <a:prstGeom prst="rect">
            <a:avLst/>
          </a:prstGeom>
          <a:noFill/>
        </p:spPr>
        <p:txBody>
          <a:bodyPr wrap="square" rtlCol="0">
            <a:spAutoFit/>
          </a:bodyPr>
          <a:lstStyle/>
          <a:p>
            <a:r>
              <a:rPr lang="es-CL" dirty="0"/>
              <a:t>Por lo tanto a largo plazo podemos observar que:</a:t>
            </a:r>
          </a:p>
          <a:p>
            <a:endParaRPr lang="es-CL" dirty="0"/>
          </a:p>
          <a:p>
            <a:r>
              <a:rPr lang="es-CL" dirty="0"/>
              <a:t>El PIB no cambia, y se mantiene constante a su nivel potencial.</a:t>
            </a:r>
          </a:p>
          <a:p>
            <a:endParaRPr lang="es-CL" dirty="0"/>
          </a:p>
          <a:p>
            <a:r>
              <a:rPr lang="es-CL" dirty="0"/>
              <a:t>El desempleo no cambia y se mantiene constante a su nivel de tasa natural.</a:t>
            </a:r>
          </a:p>
          <a:p>
            <a:endParaRPr lang="es-CL" dirty="0"/>
          </a:p>
          <a:p>
            <a:r>
              <a:rPr lang="es-CL" dirty="0"/>
              <a:t>El nivel de precios de la economía aumenta.</a:t>
            </a:r>
          </a:p>
        </p:txBody>
      </p:sp>
      <p:graphicFrame>
        <p:nvGraphicFramePr>
          <p:cNvPr id="545805" name="Object 13"/>
          <p:cNvGraphicFramePr>
            <a:graphicFrameLocks noGrp="1" noChangeAspect="1"/>
          </p:cNvGraphicFramePr>
          <p:nvPr/>
        </p:nvGraphicFramePr>
        <p:xfrm>
          <a:off x="7520207" y="2110936"/>
          <a:ext cx="579438" cy="363538"/>
        </p:xfrm>
        <a:graphic>
          <a:graphicData uri="http://schemas.openxmlformats.org/presentationml/2006/ole">
            <mc:AlternateContent xmlns:mc="http://schemas.openxmlformats.org/markup-compatibility/2006">
              <mc:Choice xmlns:v="urn:schemas-microsoft-com:vml" Requires="v">
                <p:oleObj name="Ecuación" r:id="rId10" imgW="342603" imgH="215713" progId="Equation.3">
                  <p:embed/>
                </p:oleObj>
              </mc:Choice>
              <mc:Fallback>
                <p:oleObj name="Ecuación" r:id="rId10" imgW="342603" imgH="215713" progId="Equation.3">
                  <p:embed/>
                  <p:pic>
                    <p:nvPicPr>
                      <p:cNvPr id="545805" name="Object 13"/>
                      <p:cNvPicPr>
                        <a:picLocks noGrp="1"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20207" y="2110936"/>
                        <a:ext cx="579438" cy="363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 name="Line 33"/>
          <p:cNvSpPr>
            <a:spLocks noChangeShapeType="1"/>
          </p:cNvSpPr>
          <p:nvPr/>
        </p:nvSpPr>
        <p:spPr bwMode="auto">
          <a:xfrm flipH="1" flipV="1">
            <a:off x="7024694" y="2357430"/>
            <a:ext cx="2428892" cy="1571636"/>
          </a:xfrm>
          <a:prstGeom prst="line">
            <a:avLst/>
          </a:prstGeom>
          <a:noFill/>
          <a:ln w="38100">
            <a:solidFill>
              <a:srgbClr val="FF0000"/>
            </a:solidFill>
            <a:round/>
            <a:headEnd/>
            <a:tailEnd/>
          </a:ln>
        </p:spPr>
        <p:txBody>
          <a:bodyPr/>
          <a:lstStyle/>
          <a:p>
            <a:endParaRPr lang="es-CL"/>
          </a:p>
        </p:txBody>
      </p:sp>
      <p:graphicFrame>
        <p:nvGraphicFramePr>
          <p:cNvPr id="548878" name="Object 14"/>
          <p:cNvGraphicFramePr>
            <a:graphicFrameLocks noGrp="1" noChangeAspect="1"/>
          </p:cNvGraphicFramePr>
          <p:nvPr/>
        </p:nvGraphicFramePr>
        <p:xfrm>
          <a:off x="9493251" y="3683000"/>
          <a:ext cx="493713" cy="344488"/>
        </p:xfrm>
        <a:graphic>
          <a:graphicData uri="http://schemas.openxmlformats.org/presentationml/2006/ole">
            <mc:AlternateContent xmlns:mc="http://schemas.openxmlformats.org/markup-compatibility/2006">
              <mc:Choice xmlns:v="urn:schemas-microsoft-com:vml" Requires="v">
                <p:oleObj name="Ecuación" r:id="rId12" imgW="291973" imgH="203112" progId="Equation.3">
                  <p:embed/>
                </p:oleObj>
              </mc:Choice>
              <mc:Fallback>
                <p:oleObj name="Ecuación" r:id="rId12" imgW="291973" imgH="203112" progId="Equation.3">
                  <p:embed/>
                  <p:pic>
                    <p:nvPicPr>
                      <p:cNvPr id="548878" name="Object 14"/>
                      <p:cNvPicPr>
                        <a:picLocks noGrp="1"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493251" y="3683000"/>
                        <a:ext cx="493713"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2" name="41 Conector recto"/>
          <p:cNvCxnSpPr/>
          <p:nvPr/>
        </p:nvCxnSpPr>
        <p:spPr>
          <a:xfrm rot="5400000">
            <a:off x="8007689" y="3717330"/>
            <a:ext cx="864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1" name="40 Elipse"/>
          <p:cNvSpPr/>
          <p:nvPr/>
        </p:nvSpPr>
        <p:spPr>
          <a:xfrm>
            <a:off x="8382628" y="32146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40" name="39 Rectángulo"/>
          <p:cNvSpPr/>
          <p:nvPr/>
        </p:nvSpPr>
        <p:spPr>
          <a:xfrm>
            <a:off x="7279016" y="4143380"/>
            <a:ext cx="1317314" cy="428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cxnSp>
        <p:nvCxnSpPr>
          <p:cNvPr id="29" name="28 Conector recto de flecha"/>
          <p:cNvCxnSpPr/>
          <p:nvPr/>
        </p:nvCxnSpPr>
        <p:spPr>
          <a:xfrm>
            <a:off x="5849158" y="4141792"/>
            <a:ext cx="3528000" cy="1588"/>
          </a:xfrm>
          <a:prstGeom prst="straightConnector1">
            <a:avLst/>
          </a:prstGeom>
          <a:noFill/>
          <a:ln w="19050">
            <a:solidFill>
              <a:srgbClr val="000000"/>
            </a:solidFill>
            <a:round/>
            <a:headEnd type="none"/>
            <a:tailEnd type="arrow"/>
          </a:ln>
        </p:spPr>
      </p:cxnSp>
      <p:graphicFrame>
        <p:nvGraphicFramePr>
          <p:cNvPr id="513041" name="Object 17"/>
          <p:cNvGraphicFramePr>
            <a:graphicFrameLocks noGrp="1" noChangeAspect="1"/>
          </p:cNvGraphicFramePr>
          <p:nvPr/>
        </p:nvGraphicFramePr>
        <p:xfrm>
          <a:off x="7350455" y="4159808"/>
          <a:ext cx="236537" cy="346075"/>
        </p:xfrm>
        <a:graphic>
          <a:graphicData uri="http://schemas.openxmlformats.org/presentationml/2006/ole">
            <mc:AlternateContent xmlns:mc="http://schemas.openxmlformats.org/markup-compatibility/2006">
              <mc:Choice xmlns:v="urn:schemas-microsoft-com:vml" Requires="v">
                <p:oleObj name="Ecuación" r:id="rId14" imgW="139639" imgH="203112" progId="Equation.3">
                  <p:embed/>
                </p:oleObj>
              </mc:Choice>
              <mc:Fallback>
                <p:oleObj name="Ecuación" r:id="rId14" imgW="139639" imgH="203112" progId="Equation.3">
                  <p:embed/>
                  <p:pic>
                    <p:nvPicPr>
                      <p:cNvPr id="513041" name="Object 17"/>
                      <p:cNvPicPr>
                        <a:picLocks noGrp="1"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350455" y="4159808"/>
                        <a:ext cx="2365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3" name="Object 15"/>
          <p:cNvGraphicFramePr>
            <a:graphicFrameLocks noGrp="1" noChangeAspect="1"/>
          </p:cNvGraphicFramePr>
          <p:nvPr/>
        </p:nvGraphicFramePr>
        <p:xfrm>
          <a:off x="8351636" y="4203708"/>
          <a:ext cx="258762" cy="368300"/>
        </p:xfrm>
        <a:graphic>
          <a:graphicData uri="http://schemas.openxmlformats.org/presentationml/2006/ole">
            <mc:AlternateContent xmlns:mc="http://schemas.openxmlformats.org/markup-compatibility/2006">
              <mc:Choice xmlns:v="urn:schemas-microsoft-com:vml" Requires="v">
                <p:oleObj name="Ecuación" r:id="rId16" imgW="152268" imgH="215713" progId="Equation.3">
                  <p:embed/>
                </p:oleObj>
              </mc:Choice>
              <mc:Fallback>
                <p:oleObj name="Ecuación" r:id="rId16" imgW="152268" imgH="215713" progId="Equation.3">
                  <p:embed/>
                  <p:pic>
                    <p:nvPicPr>
                      <p:cNvPr id="549903" name="Object 15"/>
                      <p:cNvPicPr>
                        <a:picLocks noGrp="1"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351636" y="4203708"/>
                        <a:ext cx="258762"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9905" name="Object 17"/>
          <p:cNvGraphicFramePr>
            <a:graphicFrameLocks noGrp="1" noChangeAspect="1"/>
          </p:cNvGraphicFramePr>
          <p:nvPr/>
        </p:nvGraphicFramePr>
        <p:xfrm>
          <a:off x="5494338" y="3071813"/>
          <a:ext cx="258762" cy="366712"/>
        </p:xfrm>
        <a:graphic>
          <a:graphicData uri="http://schemas.openxmlformats.org/presentationml/2006/ole">
            <mc:AlternateContent xmlns:mc="http://schemas.openxmlformats.org/markup-compatibility/2006">
              <mc:Choice xmlns:v="urn:schemas-microsoft-com:vml" Requires="v">
                <p:oleObj name="Ecuación" r:id="rId18" imgW="152268" imgH="215713" progId="Equation.3">
                  <p:embed/>
                </p:oleObj>
              </mc:Choice>
              <mc:Fallback>
                <p:oleObj name="Ecuación" r:id="rId18" imgW="152268" imgH="215713" progId="Equation.3">
                  <p:embed/>
                  <p:pic>
                    <p:nvPicPr>
                      <p:cNvPr id="549905" name="Object 17"/>
                      <p:cNvPicPr>
                        <a:picLocks noGrp="1"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94338" y="3071813"/>
                        <a:ext cx="258762"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8" name="47 Conector recto"/>
          <p:cNvCxnSpPr/>
          <p:nvPr/>
        </p:nvCxnSpPr>
        <p:spPr>
          <a:xfrm>
            <a:off x="5890112" y="2957070"/>
            <a:ext cx="205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7" name="46 Elipse"/>
          <p:cNvSpPr/>
          <p:nvPr/>
        </p:nvSpPr>
        <p:spPr>
          <a:xfrm>
            <a:off x="7910086" y="2900798"/>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graphicFrame>
        <p:nvGraphicFramePr>
          <p:cNvPr id="550930" name="Object 18"/>
          <p:cNvGraphicFramePr>
            <a:graphicFrameLocks noGrp="1" noChangeAspect="1"/>
          </p:cNvGraphicFramePr>
          <p:nvPr/>
        </p:nvGraphicFramePr>
        <p:xfrm>
          <a:off x="5496360" y="2728688"/>
          <a:ext cx="279400" cy="366712"/>
        </p:xfrm>
        <a:graphic>
          <a:graphicData uri="http://schemas.openxmlformats.org/presentationml/2006/ole">
            <mc:AlternateContent xmlns:mc="http://schemas.openxmlformats.org/markup-compatibility/2006">
              <mc:Choice xmlns:v="urn:schemas-microsoft-com:vml" Requires="v">
                <p:oleObj name="Ecuación" r:id="rId20" imgW="164885" imgH="215619" progId="Equation.3">
                  <p:embed/>
                </p:oleObj>
              </mc:Choice>
              <mc:Fallback>
                <p:oleObj name="Ecuación" r:id="rId20" imgW="164885" imgH="215619" progId="Equation.3">
                  <p:embed/>
                  <p:pic>
                    <p:nvPicPr>
                      <p:cNvPr id="550930" name="Object 18"/>
                      <p:cNvPicPr>
                        <a:picLocks noGrp="1"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496360" y="2728688"/>
                        <a:ext cx="279400" cy="366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0933" name="Object 21"/>
          <p:cNvGraphicFramePr>
            <a:graphicFrameLocks noGrp="1" noChangeAspect="1"/>
          </p:cNvGraphicFramePr>
          <p:nvPr/>
        </p:nvGraphicFramePr>
        <p:xfrm>
          <a:off x="7816864" y="4200750"/>
          <a:ext cx="279400" cy="368300"/>
        </p:xfrm>
        <a:graphic>
          <a:graphicData uri="http://schemas.openxmlformats.org/presentationml/2006/ole">
            <mc:AlternateContent xmlns:mc="http://schemas.openxmlformats.org/markup-compatibility/2006">
              <mc:Choice xmlns:v="urn:schemas-microsoft-com:vml" Requires="v">
                <p:oleObj name="Ecuación" r:id="rId22" imgW="164885" imgH="215619" progId="Equation.3">
                  <p:embed/>
                </p:oleObj>
              </mc:Choice>
              <mc:Fallback>
                <p:oleObj name="Ecuación" r:id="rId22" imgW="164885" imgH="215619" progId="Equation.3">
                  <p:embed/>
                  <p:pic>
                    <p:nvPicPr>
                      <p:cNvPr id="550933" name="Object 21"/>
                      <p:cNvPicPr>
                        <a:picLocks noGrp="1"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816864" y="4200750"/>
                        <a:ext cx="279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 name="Line 33"/>
          <p:cNvSpPr>
            <a:spLocks noChangeShapeType="1"/>
          </p:cNvSpPr>
          <p:nvPr/>
        </p:nvSpPr>
        <p:spPr bwMode="auto">
          <a:xfrm flipV="1">
            <a:off x="6310314" y="2214554"/>
            <a:ext cx="2357454" cy="1428761"/>
          </a:xfrm>
          <a:prstGeom prst="line">
            <a:avLst/>
          </a:prstGeom>
          <a:noFill/>
          <a:ln w="38100">
            <a:solidFill>
              <a:schemeClr val="accent5">
                <a:lumMod val="60000"/>
                <a:lumOff val="40000"/>
              </a:schemeClr>
            </a:solidFill>
            <a:round/>
            <a:headEnd/>
            <a:tailEnd/>
          </a:ln>
        </p:spPr>
        <p:txBody>
          <a:bodyPr/>
          <a:lstStyle/>
          <a:p>
            <a:endParaRPr lang="es-CL"/>
          </a:p>
        </p:txBody>
      </p:sp>
      <p:cxnSp>
        <p:nvCxnSpPr>
          <p:cNvPr id="53" name="52 Conector recto"/>
          <p:cNvCxnSpPr/>
          <p:nvPr/>
        </p:nvCxnSpPr>
        <p:spPr>
          <a:xfrm rot="5400000">
            <a:off x="7045732" y="3465332"/>
            <a:ext cx="1332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55 Elipse"/>
          <p:cNvSpPr/>
          <p:nvPr/>
        </p:nvSpPr>
        <p:spPr>
          <a:xfrm>
            <a:off x="7653568" y="2729786"/>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aphicFrame>
        <p:nvGraphicFramePr>
          <p:cNvPr id="552983" name="Object 23"/>
          <p:cNvGraphicFramePr>
            <a:graphicFrameLocks noGrp="1" noChangeAspect="1"/>
          </p:cNvGraphicFramePr>
          <p:nvPr/>
        </p:nvGraphicFramePr>
        <p:xfrm>
          <a:off x="8502672" y="1685916"/>
          <a:ext cx="665163" cy="385762"/>
        </p:xfrm>
        <a:graphic>
          <a:graphicData uri="http://schemas.openxmlformats.org/presentationml/2006/ole">
            <mc:AlternateContent xmlns:mc="http://schemas.openxmlformats.org/markup-compatibility/2006">
              <mc:Choice xmlns:v="urn:schemas-microsoft-com:vml" Requires="v">
                <p:oleObj name="Ecuación" r:id="rId24" imgW="393529" imgH="228501" progId="Equation.3">
                  <p:embed/>
                </p:oleObj>
              </mc:Choice>
              <mc:Fallback>
                <p:oleObj name="Ecuación" r:id="rId24" imgW="393529" imgH="228501" progId="Equation.3">
                  <p:embed/>
                  <p:pic>
                    <p:nvPicPr>
                      <p:cNvPr id="552983" name="Object 23"/>
                      <p:cNvPicPr>
                        <a:picLocks noGrp="1"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8502672" y="1685916"/>
                        <a:ext cx="665163" cy="385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0" name="Line 33"/>
          <p:cNvSpPr>
            <a:spLocks noChangeShapeType="1"/>
          </p:cNvSpPr>
          <p:nvPr/>
        </p:nvSpPr>
        <p:spPr bwMode="auto">
          <a:xfrm flipV="1">
            <a:off x="6168536" y="2000240"/>
            <a:ext cx="2357454" cy="1428761"/>
          </a:xfrm>
          <a:prstGeom prst="line">
            <a:avLst/>
          </a:prstGeom>
          <a:noFill/>
          <a:ln w="38100">
            <a:solidFill>
              <a:srgbClr val="0033CC"/>
            </a:solidFill>
            <a:round/>
            <a:headEnd/>
            <a:tailEnd/>
          </a:ln>
        </p:spPr>
        <p:txBody>
          <a:bodyPr/>
          <a:lstStyle/>
          <a:p>
            <a:endParaRPr lang="es-CL"/>
          </a:p>
        </p:txBody>
      </p:sp>
      <p:cxnSp>
        <p:nvCxnSpPr>
          <p:cNvPr id="62" name="61 Conector recto"/>
          <p:cNvCxnSpPr/>
          <p:nvPr/>
        </p:nvCxnSpPr>
        <p:spPr>
          <a:xfrm>
            <a:off x="5881686" y="2643182"/>
            <a:ext cx="1584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61" name="60 Elipse"/>
          <p:cNvSpPr/>
          <p:nvPr/>
        </p:nvSpPr>
        <p:spPr>
          <a:xfrm>
            <a:off x="7411118" y="2585812"/>
            <a:ext cx="126000" cy="12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aphicFrame>
        <p:nvGraphicFramePr>
          <p:cNvPr id="554008" name="Object 24"/>
          <p:cNvGraphicFramePr>
            <a:graphicFrameLocks noGrp="1" noChangeAspect="1"/>
          </p:cNvGraphicFramePr>
          <p:nvPr/>
        </p:nvGraphicFramePr>
        <p:xfrm>
          <a:off x="5495262" y="2470146"/>
          <a:ext cx="279400" cy="387350"/>
        </p:xfrm>
        <a:graphic>
          <a:graphicData uri="http://schemas.openxmlformats.org/presentationml/2006/ole">
            <mc:AlternateContent xmlns:mc="http://schemas.openxmlformats.org/markup-compatibility/2006">
              <mc:Choice xmlns:v="urn:schemas-microsoft-com:vml" Requires="v">
                <p:oleObj name="Ecuación" r:id="rId26" imgW="165028" imgH="228501" progId="Equation.3">
                  <p:embed/>
                </p:oleObj>
              </mc:Choice>
              <mc:Fallback>
                <p:oleObj name="Ecuación" r:id="rId26" imgW="165028" imgH="228501" progId="Equation.3">
                  <p:embed/>
                  <p:pic>
                    <p:nvPicPr>
                      <p:cNvPr id="554008" name="Object 24"/>
                      <p:cNvPicPr>
                        <a:picLocks noGrp="1"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495262" y="2470146"/>
                        <a:ext cx="279400"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16335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p:txBody>
          <a:bodyPr/>
          <a:lstStyle/>
          <a:p>
            <a:r>
              <a:rPr lang="es-CL" sz="4000" dirty="0"/>
              <a:t>Oferta Agregada</a:t>
            </a:r>
            <a:endParaRPr lang="es-ES" sz="4000" dirty="0"/>
          </a:p>
        </p:txBody>
      </p:sp>
      <p:sp>
        <p:nvSpPr>
          <p:cNvPr id="22531" name="Rectangle 3"/>
          <p:cNvSpPr>
            <a:spLocks noGrp="1"/>
          </p:cNvSpPr>
          <p:nvPr>
            <p:ph idx="1"/>
          </p:nvPr>
        </p:nvSpPr>
        <p:spPr/>
        <p:txBody>
          <a:bodyPr/>
          <a:lstStyle/>
          <a:p>
            <a:pPr algn="just" eaLnBrk="1" hangingPunct="1"/>
            <a:r>
              <a:rPr lang="es-CL" dirty="0"/>
              <a:t>Gráficamente…</a:t>
            </a:r>
            <a:endParaRPr lang="es-ES" dirty="0"/>
          </a:p>
        </p:txBody>
      </p:sp>
      <p:sp>
        <p:nvSpPr>
          <p:cNvPr id="116" name="115 Marcador de número de diapositiva"/>
          <p:cNvSpPr>
            <a:spLocks noGrp="1"/>
          </p:cNvSpPr>
          <p:nvPr>
            <p:ph type="sldNum" sz="quarter" idx="12"/>
          </p:nvPr>
        </p:nvSpPr>
        <p:spPr/>
        <p:txBody>
          <a:bodyPr/>
          <a:lstStyle/>
          <a:p>
            <a:pPr>
              <a:defRPr/>
            </a:pPr>
            <a:fld id="{6B4CFEBA-CCE1-44B3-AA05-95783B08B948}" type="slidenum">
              <a:rPr lang="es-CL" smtClean="0"/>
              <a:pPr>
                <a:defRPr/>
              </a:pPr>
              <a:t>4</a:t>
            </a:fld>
            <a:endParaRPr lang="es-CL"/>
          </a:p>
        </p:txBody>
      </p:sp>
      <p:grpSp>
        <p:nvGrpSpPr>
          <p:cNvPr id="2" name="116 Grupo"/>
          <p:cNvGrpSpPr/>
          <p:nvPr/>
        </p:nvGrpSpPr>
        <p:grpSpPr>
          <a:xfrm>
            <a:off x="3779860" y="2160588"/>
            <a:ext cx="5418242" cy="4698544"/>
            <a:chOff x="2743200" y="2160588"/>
            <a:chExt cx="5418242" cy="4698544"/>
          </a:xfrm>
        </p:grpSpPr>
        <p:sp>
          <p:nvSpPr>
            <p:cNvPr id="22535" name="Rectangle 10"/>
            <p:cNvSpPr>
              <a:spLocks noChangeArrowheads="1"/>
            </p:cNvSpPr>
            <p:nvPr/>
          </p:nvSpPr>
          <p:spPr bwMode="auto">
            <a:xfrm>
              <a:off x="3294063" y="2957513"/>
              <a:ext cx="3705225" cy="3022600"/>
            </a:xfrm>
            <a:prstGeom prst="rect">
              <a:avLst/>
            </a:prstGeom>
            <a:solidFill>
              <a:srgbClr val="F3F6F9"/>
            </a:solidFill>
            <a:ln w="152400">
              <a:solidFill>
                <a:srgbClr val="F3F6F9"/>
              </a:solidFill>
              <a:miter lim="800000"/>
              <a:headEnd/>
              <a:tailEnd/>
            </a:ln>
          </p:spPr>
          <p:txBody>
            <a:bodyPr/>
            <a:lstStyle/>
            <a:p>
              <a:endParaRPr lang="es-CL"/>
            </a:p>
          </p:txBody>
        </p:sp>
        <p:sp>
          <p:nvSpPr>
            <p:cNvPr id="22536" name="Rectangle 11"/>
            <p:cNvSpPr>
              <a:spLocks noChangeArrowheads="1"/>
            </p:cNvSpPr>
            <p:nvPr/>
          </p:nvSpPr>
          <p:spPr bwMode="auto">
            <a:xfrm>
              <a:off x="3294063" y="2957513"/>
              <a:ext cx="3705225" cy="3022600"/>
            </a:xfrm>
            <a:prstGeom prst="rect">
              <a:avLst/>
            </a:prstGeom>
            <a:solidFill>
              <a:srgbClr val="F2F4F8"/>
            </a:solidFill>
            <a:ln w="138113">
              <a:solidFill>
                <a:srgbClr val="F2F4F8"/>
              </a:solidFill>
              <a:miter lim="800000"/>
              <a:headEnd/>
              <a:tailEnd/>
            </a:ln>
          </p:spPr>
          <p:txBody>
            <a:bodyPr/>
            <a:lstStyle/>
            <a:p>
              <a:endParaRPr lang="es-CL"/>
            </a:p>
          </p:txBody>
        </p:sp>
        <p:sp>
          <p:nvSpPr>
            <p:cNvPr id="22537" name="Rectangle 12"/>
            <p:cNvSpPr>
              <a:spLocks noChangeArrowheads="1"/>
            </p:cNvSpPr>
            <p:nvPr/>
          </p:nvSpPr>
          <p:spPr bwMode="auto">
            <a:xfrm>
              <a:off x="3294063" y="2957513"/>
              <a:ext cx="3705225" cy="3022600"/>
            </a:xfrm>
            <a:prstGeom prst="rect">
              <a:avLst/>
            </a:prstGeom>
            <a:solidFill>
              <a:srgbClr val="F1F4F7"/>
            </a:solidFill>
            <a:ln w="123825">
              <a:solidFill>
                <a:srgbClr val="F1F4F7"/>
              </a:solidFill>
              <a:miter lim="800000"/>
              <a:headEnd/>
              <a:tailEnd/>
            </a:ln>
          </p:spPr>
          <p:txBody>
            <a:bodyPr/>
            <a:lstStyle/>
            <a:p>
              <a:endParaRPr lang="es-CL"/>
            </a:p>
          </p:txBody>
        </p:sp>
        <p:sp>
          <p:nvSpPr>
            <p:cNvPr id="22538" name="Rectangle 13"/>
            <p:cNvSpPr>
              <a:spLocks noChangeArrowheads="1"/>
            </p:cNvSpPr>
            <p:nvPr/>
          </p:nvSpPr>
          <p:spPr bwMode="auto">
            <a:xfrm>
              <a:off x="3294063" y="2957513"/>
              <a:ext cx="3705225" cy="3022600"/>
            </a:xfrm>
            <a:prstGeom prst="rect">
              <a:avLst/>
            </a:prstGeom>
            <a:solidFill>
              <a:srgbClr val="F0F2F5"/>
            </a:solidFill>
            <a:ln w="111125">
              <a:solidFill>
                <a:srgbClr val="F0F2F5"/>
              </a:solidFill>
              <a:miter lim="800000"/>
              <a:headEnd/>
              <a:tailEnd/>
            </a:ln>
          </p:spPr>
          <p:txBody>
            <a:bodyPr/>
            <a:lstStyle/>
            <a:p>
              <a:endParaRPr lang="es-CL"/>
            </a:p>
          </p:txBody>
        </p:sp>
        <p:sp>
          <p:nvSpPr>
            <p:cNvPr id="22539" name="Rectangle 14"/>
            <p:cNvSpPr>
              <a:spLocks noChangeArrowheads="1"/>
            </p:cNvSpPr>
            <p:nvPr/>
          </p:nvSpPr>
          <p:spPr bwMode="auto">
            <a:xfrm>
              <a:off x="3294063" y="2957513"/>
              <a:ext cx="3705225" cy="3022600"/>
            </a:xfrm>
            <a:prstGeom prst="rect">
              <a:avLst/>
            </a:prstGeom>
            <a:solidFill>
              <a:srgbClr val="EEF1F4"/>
            </a:solidFill>
            <a:ln w="96838">
              <a:solidFill>
                <a:srgbClr val="EEF1F4"/>
              </a:solidFill>
              <a:miter lim="800000"/>
              <a:headEnd/>
              <a:tailEnd/>
            </a:ln>
          </p:spPr>
          <p:txBody>
            <a:bodyPr/>
            <a:lstStyle/>
            <a:p>
              <a:endParaRPr lang="es-CL"/>
            </a:p>
          </p:txBody>
        </p:sp>
        <p:sp>
          <p:nvSpPr>
            <p:cNvPr id="22540" name="Rectangle 15"/>
            <p:cNvSpPr>
              <a:spLocks noChangeArrowheads="1"/>
            </p:cNvSpPr>
            <p:nvPr/>
          </p:nvSpPr>
          <p:spPr bwMode="auto">
            <a:xfrm>
              <a:off x="3294063" y="2957513"/>
              <a:ext cx="3705225" cy="3022600"/>
            </a:xfrm>
            <a:prstGeom prst="rect">
              <a:avLst/>
            </a:prstGeom>
            <a:solidFill>
              <a:srgbClr val="EDEFF3"/>
            </a:solidFill>
            <a:ln w="82550">
              <a:solidFill>
                <a:srgbClr val="EDEFF3"/>
              </a:solidFill>
              <a:miter lim="800000"/>
              <a:headEnd/>
              <a:tailEnd/>
            </a:ln>
          </p:spPr>
          <p:txBody>
            <a:bodyPr/>
            <a:lstStyle/>
            <a:p>
              <a:endParaRPr lang="es-CL"/>
            </a:p>
          </p:txBody>
        </p:sp>
        <p:sp>
          <p:nvSpPr>
            <p:cNvPr id="22541" name="Rectangle 16"/>
            <p:cNvSpPr>
              <a:spLocks noChangeArrowheads="1"/>
            </p:cNvSpPr>
            <p:nvPr/>
          </p:nvSpPr>
          <p:spPr bwMode="auto">
            <a:xfrm>
              <a:off x="3294063" y="2957513"/>
              <a:ext cx="3705225" cy="3022600"/>
            </a:xfrm>
            <a:prstGeom prst="rect">
              <a:avLst/>
            </a:prstGeom>
            <a:solidFill>
              <a:srgbClr val="EBEEF2"/>
            </a:solidFill>
            <a:ln w="69850">
              <a:solidFill>
                <a:srgbClr val="EBEEF2"/>
              </a:solidFill>
              <a:miter lim="800000"/>
              <a:headEnd/>
              <a:tailEnd/>
            </a:ln>
          </p:spPr>
          <p:txBody>
            <a:bodyPr/>
            <a:lstStyle/>
            <a:p>
              <a:endParaRPr lang="es-CL"/>
            </a:p>
          </p:txBody>
        </p:sp>
        <p:sp>
          <p:nvSpPr>
            <p:cNvPr id="22542" name="Rectangle 17"/>
            <p:cNvSpPr>
              <a:spLocks noChangeArrowheads="1"/>
            </p:cNvSpPr>
            <p:nvPr/>
          </p:nvSpPr>
          <p:spPr bwMode="auto">
            <a:xfrm>
              <a:off x="3294063" y="2957513"/>
              <a:ext cx="3705225" cy="3022600"/>
            </a:xfrm>
            <a:prstGeom prst="rect">
              <a:avLst/>
            </a:prstGeom>
            <a:solidFill>
              <a:srgbClr val="EAECF1"/>
            </a:solidFill>
            <a:ln w="55563">
              <a:solidFill>
                <a:srgbClr val="EAECF1"/>
              </a:solidFill>
              <a:miter lim="800000"/>
              <a:headEnd/>
              <a:tailEnd/>
            </a:ln>
          </p:spPr>
          <p:txBody>
            <a:bodyPr/>
            <a:lstStyle/>
            <a:p>
              <a:endParaRPr lang="es-CL"/>
            </a:p>
          </p:txBody>
        </p:sp>
        <p:sp>
          <p:nvSpPr>
            <p:cNvPr id="22543" name="Rectangle 18"/>
            <p:cNvSpPr>
              <a:spLocks noChangeArrowheads="1"/>
            </p:cNvSpPr>
            <p:nvPr/>
          </p:nvSpPr>
          <p:spPr bwMode="auto">
            <a:xfrm>
              <a:off x="3294063" y="2957513"/>
              <a:ext cx="3705225" cy="3022600"/>
            </a:xfrm>
            <a:prstGeom prst="rect">
              <a:avLst/>
            </a:prstGeom>
            <a:solidFill>
              <a:srgbClr val="E9EBF0"/>
            </a:solidFill>
            <a:ln w="41275">
              <a:solidFill>
                <a:srgbClr val="E9EBF0"/>
              </a:solidFill>
              <a:miter lim="800000"/>
              <a:headEnd/>
              <a:tailEnd/>
            </a:ln>
          </p:spPr>
          <p:txBody>
            <a:bodyPr/>
            <a:lstStyle/>
            <a:p>
              <a:endParaRPr lang="es-CL"/>
            </a:p>
          </p:txBody>
        </p:sp>
        <p:sp>
          <p:nvSpPr>
            <p:cNvPr id="22544" name="Rectangle 19"/>
            <p:cNvSpPr>
              <a:spLocks noChangeArrowheads="1"/>
            </p:cNvSpPr>
            <p:nvPr/>
          </p:nvSpPr>
          <p:spPr bwMode="auto">
            <a:xfrm>
              <a:off x="3294063" y="2957513"/>
              <a:ext cx="3705225" cy="3022600"/>
            </a:xfrm>
            <a:prstGeom prst="rect">
              <a:avLst/>
            </a:prstGeom>
            <a:solidFill>
              <a:srgbClr val="E7EAEF"/>
            </a:solidFill>
            <a:ln w="26988">
              <a:solidFill>
                <a:srgbClr val="E7EAEF"/>
              </a:solidFill>
              <a:miter lim="800000"/>
              <a:headEnd/>
              <a:tailEnd/>
            </a:ln>
          </p:spPr>
          <p:txBody>
            <a:bodyPr/>
            <a:lstStyle/>
            <a:p>
              <a:endParaRPr lang="es-CL"/>
            </a:p>
          </p:txBody>
        </p:sp>
        <p:sp>
          <p:nvSpPr>
            <p:cNvPr id="22545" name="Rectangle 20"/>
            <p:cNvSpPr>
              <a:spLocks noChangeArrowheads="1"/>
            </p:cNvSpPr>
            <p:nvPr/>
          </p:nvSpPr>
          <p:spPr bwMode="auto">
            <a:xfrm>
              <a:off x="3294063" y="2957513"/>
              <a:ext cx="3705225" cy="3022600"/>
            </a:xfrm>
            <a:prstGeom prst="rect">
              <a:avLst/>
            </a:prstGeom>
            <a:solidFill>
              <a:srgbClr val="E6E9EF"/>
            </a:solidFill>
            <a:ln w="14288">
              <a:solidFill>
                <a:srgbClr val="E6E9EF"/>
              </a:solidFill>
              <a:miter lim="800000"/>
              <a:headEnd/>
              <a:tailEnd/>
            </a:ln>
          </p:spPr>
          <p:txBody>
            <a:bodyPr/>
            <a:lstStyle/>
            <a:p>
              <a:endParaRPr lang="es-CL"/>
            </a:p>
          </p:txBody>
        </p:sp>
        <p:sp>
          <p:nvSpPr>
            <p:cNvPr id="22546" name="Rectangle 21"/>
            <p:cNvSpPr>
              <a:spLocks noChangeArrowheads="1"/>
            </p:cNvSpPr>
            <p:nvPr/>
          </p:nvSpPr>
          <p:spPr bwMode="auto">
            <a:xfrm>
              <a:off x="3216275" y="2901950"/>
              <a:ext cx="3738563" cy="3044825"/>
            </a:xfrm>
            <a:prstGeom prst="rect">
              <a:avLst/>
            </a:prstGeom>
            <a:solidFill>
              <a:srgbClr val="FFFFFF"/>
            </a:solidFill>
            <a:ln w="9525">
              <a:noFill/>
              <a:miter lim="800000"/>
              <a:headEnd/>
              <a:tailEnd/>
            </a:ln>
          </p:spPr>
          <p:txBody>
            <a:bodyPr/>
            <a:lstStyle/>
            <a:p>
              <a:endParaRPr lang="es-CL"/>
            </a:p>
          </p:txBody>
        </p:sp>
        <p:sp>
          <p:nvSpPr>
            <p:cNvPr id="22548" name="Line 23"/>
            <p:cNvSpPr>
              <a:spLocks noChangeShapeType="1"/>
            </p:cNvSpPr>
            <p:nvPr/>
          </p:nvSpPr>
          <p:spPr bwMode="auto">
            <a:xfrm>
              <a:off x="4440166" y="2857500"/>
              <a:ext cx="1588" cy="3089275"/>
            </a:xfrm>
            <a:prstGeom prst="line">
              <a:avLst/>
            </a:prstGeom>
            <a:noFill/>
            <a:ln w="41275">
              <a:solidFill>
                <a:srgbClr val="003F95"/>
              </a:solidFill>
              <a:round/>
              <a:headEnd/>
              <a:tailEnd/>
            </a:ln>
          </p:spPr>
          <p:txBody>
            <a:bodyPr/>
            <a:lstStyle/>
            <a:p>
              <a:endParaRPr lang="es-CL"/>
            </a:p>
          </p:txBody>
        </p:sp>
        <p:sp>
          <p:nvSpPr>
            <p:cNvPr id="22549" name="Freeform 24"/>
            <p:cNvSpPr>
              <a:spLocks/>
            </p:cNvSpPr>
            <p:nvPr/>
          </p:nvSpPr>
          <p:spPr bwMode="auto">
            <a:xfrm>
              <a:off x="3227388" y="2901950"/>
              <a:ext cx="3738563" cy="3044825"/>
            </a:xfrm>
            <a:custGeom>
              <a:avLst/>
              <a:gdLst>
                <a:gd name="T0" fmla="*/ 0 w 2943"/>
                <a:gd name="T1" fmla="*/ 0 h 2398"/>
                <a:gd name="T2" fmla="*/ 0 w 2943"/>
                <a:gd name="T3" fmla="*/ 2398 h 2398"/>
                <a:gd name="T4" fmla="*/ 2943 w 2943"/>
                <a:gd name="T5" fmla="*/ 2398 h 2398"/>
                <a:gd name="T6" fmla="*/ 0 60000 65536"/>
                <a:gd name="T7" fmla="*/ 0 60000 65536"/>
                <a:gd name="T8" fmla="*/ 0 60000 65536"/>
                <a:gd name="T9" fmla="*/ 0 w 2943"/>
                <a:gd name="T10" fmla="*/ 0 h 2398"/>
                <a:gd name="T11" fmla="*/ 2943 w 2943"/>
                <a:gd name="T12" fmla="*/ 2398 h 2398"/>
              </a:gdLst>
              <a:ahLst/>
              <a:cxnLst>
                <a:cxn ang="T6">
                  <a:pos x="T0" y="T1"/>
                </a:cxn>
                <a:cxn ang="T7">
                  <a:pos x="T2" y="T3"/>
                </a:cxn>
                <a:cxn ang="T8">
                  <a:pos x="T4" y="T5"/>
                </a:cxn>
              </a:cxnLst>
              <a:rect l="T9" t="T10" r="T11" b="T12"/>
              <a:pathLst>
                <a:path w="2943" h="2398">
                  <a:moveTo>
                    <a:pt x="0" y="0"/>
                  </a:moveTo>
                  <a:lnTo>
                    <a:pt x="0" y="2398"/>
                  </a:lnTo>
                  <a:lnTo>
                    <a:pt x="2943" y="2398"/>
                  </a:lnTo>
                </a:path>
              </a:pathLst>
            </a:custGeom>
            <a:noFill/>
            <a:ln w="14288">
              <a:solidFill>
                <a:srgbClr val="000000"/>
              </a:solidFill>
              <a:round/>
              <a:headEnd/>
              <a:tailEnd/>
            </a:ln>
          </p:spPr>
          <p:txBody>
            <a:bodyPr/>
            <a:lstStyle/>
            <a:p>
              <a:endParaRPr lang="es-CL"/>
            </a:p>
          </p:txBody>
        </p:sp>
        <p:sp>
          <p:nvSpPr>
            <p:cNvPr id="22555" name="Line 34"/>
            <p:cNvSpPr>
              <a:spLocks noChangeShapeType="1"/>
            </p:cNvSpPr>
            <p:nvPr/>
          </p:nvSpPr>
          <p:spPr bwMode="auto">
            <a:xfrm>
              <a:off x="5030788" y="2944813"/>
              <a:ext cx="276225" cy="1587"/>
            </a:xfrm>
            <a:prstGeom prst="line">
              <a:avLst/>
            </a:prstGeom>
            <a:noFill/>
            <a:ln w="17526">
              <a:solidFill>
                <a:srgbClr val="000000"/>
              </a:solidFill>
              <a:round/>
              <a:headEnd/>
              <a:tailEnd type="stealth" w="med" len="med"/>
            </a:ln>
          </p:spPr>
          <p:txBody>
            <a:bodyPr/>
            <a:lstStyle/>
            <a:p>
              <a:endParaRPr lang="es-CL"/>
            </a:p>
          </p:txBody>
        </p:sp>
        <p:sp>
          <p:nvSpPr>
            <p:cNvPr id="22556" name="Rectangle 35"/>
            <p:cNvSpPr>
              <a:spLocks noChangeArrowheads="1"/>
            </p:cNvSpPr>
            <p:nvPr/>
          </p:nvSpPr>
          <p:spPr bwMode="auto">
            <a:xfrm>
              <a:off x="6380163" y="6021388"/>
              <a:ext cx="729559" cy="184666"/>
            </a:xfrm>
            <a:prstGeom prst="rect">
              <a:avLst/>
            </a:prstGeom>
            <a:noFill/>
            <a:ln w="9525">
              <a:noFill/>
              <a:miter lim="800000"/>
              <a:headEnd/>
              <a:tailEnd/>
            </a:ln>
          </p:spPr>
          <p:txBody>
            <a:bodyPr wrap="none" lIns="0" tIns="0" rIns="0" bIns="0">
              <a:spAutoFit/>
            </a:bodyPr>
            <a:lstStyle/>
            <a:p>
              <a:pPr eaLnBrk="0" hangingPunct="0"/>
              <a:r>
                <a:rPr lang="en-US" sz="1200" b="1">
                  <a:solidFill>
                    <a:srgbClr val="000000"/>
                  </a:solidFill>
                </a:rPr>
                <a:t>Quantity of</a:t>
              </a:r>
              <a:endParaRPr lang="en-US" sz="2400">
                <a:latin typeface="Times New Roman" pitchFamily="18" charset="0"/>
              </a:endParaRPr>
            </a:p>
          </p:txBody>
        </p:sp>
        <p:grpSp>
          <p:nvGrpSpPr>
            <p:cNvPr id="3" name="Group 37"/>
            <p:cNvGrpSpPr>
              <a:grpSpLocks/>
            </p:cNvGrpSpPr>
            <p:nvPr/>
          </p:nvGrpSpPr>
          <p:grpSpPr bwMode="auto">
            <a:xfrm>
              <a:off x="4348158" y="6024552"/>
              <a:ext cx="310558" cy="197814"/>
              <a:chOff x="2736" y="3698"/>
              <a:chExt cx="245" cy="155"/>
            </a:xfrm>
          </p:grpSpPr>
          <p:sp>
            <p:nvSpPr>
              <p:cNvPr id="22634" name="Rectangle 38"/>
              <p:cNvSpPr>
                <a:spLocks noChangeArrowheads="1"/>
              </p:cNvSpPr>
              <p:nvPr/>
            </p:nvSpPr>
            <p:spPr bwMode="auto">
              <a:xfrm>
                <a:off x="2736" y="3698"/>
                <a:ext cx="59" cy="145"/>
              </a:xfrm>
              <a:prstGeom prst="rect">
                <a:avLst/>
              </a:prstGeom>
              <a:noFill/>
              <a:ln w="9525">
                <a:noFill/>
                <a:miter lim="800000"/>
                <a:headEnd/>
                <a:tailEnd/>
              </a:ln>
            </p:spPr>
            <p:txBody>
              <a:bodyPr wrap="none" lIns="0" tIns="0" rIns="0" bIns="0">
                <a:spAutoFit/>
              </a:bodyPr>
              <a:lstStyle/>
              <a:p>
                <a:pPr eaLnBrk="0" hangingPunct="0"/>
                <a:r>
                  <a:rPr lang="en-US" sz="1200" i="1">
                    <a:solidFill>
                      <a:srgbClr val="000000"/>
                    </a:solidFill>
                  </a:rPr>
                  <a:t>Y</a:t>
                </a:r>
                <a:endParaRPr lang="en-US" sz="2400">
                  <a:latin typeface="Times New Roman" pitchFamily="18" charset="0"/>
                </a:endParaRPr>
              </a:p>
            </p:txBody>
          </p:sp>
          <p:sp>
            <p:nvSpPr>
              <p:cNvPr id="22635" name="Rectangle 39"/>
              <p:cNvSpPr>
                <a:spLocks noChangeArrowheads="1"/>
              </p:cNvSpPr>
              <p:nvPr/>
            </p:nvSpPr>
            <p:spPr bwMode="auto">
              <a:xfrm>
                <a:off x="2799" y="3744"/>
                <a:ext cx="182" cy="109"/>
              </a:xfrm>
              <a:prstGeom prst="rect">
                <a:avLst/>
              </a:prstGeom>
              <a:noFill/>
              <a:ln w="9525">
                <a:noFill/>
                <a:miter lim="800000"/>
                <a:headEnd/>
                <a:tailEnd/>
              </a:ln>
            </p:spPr>
            <p:txBody>
              <a:bodyPr wrap="none" lIns="0" tIns="0" rIns="0" bIns="0">
                <a:spAutoFit/>
              </a:bodyPr>
              <a:lstStyle/>
              <a:p>
                <a:pPr eaLnBrk="0" hangingPunct="0"/>
                <a:r>
                  <a:rPr lang="en-US" sz="900">
                    <a:solidFill>
                      <a:srgbClr val="000000"/>
                    </a:solidFill>
                  </a:rPr>
                  <a:t>1980</a:t>
                </a:r>
                <a:endParaRPr lang="en-US" sz="2400">
                  <a:latin typeface="Times New Roman" pitchFamily="18" charset="0"/>
                </a:endParaRPr>
              </a:p>
            </p:txBody>
          </p:sp>
        </p:grpSp>
        <p:sp>
          <p:nvSpPr>
            <p:cNvPr id="22568" name="Rectangle 55"/>
            <p:cNvSpPr>
              <a:spLocks noChangeArrowheads="1"/>
            </p:cNvSpPr>
            <p:nvPr/>
          </p:nvSpPr>
          <p:spPr bwMode="auto">
            <a:xfrm>
              <a:off x="2754313" y="2887663"/>
              <a:ext cx="315792" cy="184666"/>
            </a:xfrm>
            <a:prstGeom prst="rect">
              <a:avLst/>
            </a:prstGeom>
            <a:noFill/>
            <a:ln w="9525">
              <a:noFill/>
              <a:miter lim="800000"/>
              <a:headEnd/>
              <a:tailEnd/>
            </a:ln>
          </p:spPr>
          <p:txBody>
            <a:bodyPr wrap="none" lIns="0" tIns="0" rIns="0" bIns="0">
              <a:spAutoFit/>
            </a:bodyPr>
            <a:lstStyle/>
            <a:p>
              <a:pPr eaLnBrk="0" hangingPunct="0"/>
              <a:r>
                <a:rPr lang="en-US" sz="1200" b="1">
                  <a:solidFill>
                    <a:srgbClr val="000000"/>
                  </a:solidFill>
                </a:rPr>
                <a:t>Price</a:t>
              </a:r>
              <a:endParaRPr lang="en-US" sz="2400">
                <a:latin typeface="Times New Roman" pitchFamily="18" charset="0"/>
              </a:endParaRPr>
            </a:p>
          </p:txBody>
        </p:sp>
        <p:sp>
          <p:nvSpPr>
            <p:cNvPr id="22569" name="Rectangle 56"/>
            <p:cNvSpPr>
              <a:spLocks noChangeArrowheads="1"/>
            </p:cNvSpPr>
            <p:nvPr/>
          </p:nvSpPr>
          <p:spPr bwMode="auto">
            <a:xfrm>
              <a:off x="2743200" y="3035300"/>
              <a:ext cx="328039" cy="184666"/>
            </a:xfrm>
            <a:prstGeom prst="rect">
              <a:avLst/>
            </a:prstGeom>
            <a:noFill/>
            <a:ln w="9525">
              <a:noFill/>
              <a:miter lim="800000"/>
              <a:headEnd/>
              <a:tailEnd/>
            </a:ln>
          </p:spPr>
          <p:txBody>
            <a:bodyPr wrap="none" lIns="0" tIns="0" rIns="0" bIns="0">
              <a:spAutoFit/>
            </a:bodyPr>
            <a:lstStyle/>
            <a:p>
              <a:pPr eaLnBrk="0" hangingPunct="0"/>
              <a:r>
                <a:rPr lang="en-US" sz="1200" b="1">
                  <a:solidFill>
                    <a:srgbClr val="000000"/>
                  </a:solidFill>
                </a:rPr>
                <a:t>Level</a:t>
              </a:r>
              <a:endParaRPr lang="en-US" sz="2400">
                <a:latin typeface="Times New Roman" pitchFamily="18" charset="0"/>
              </a:endParaRPr>
            </a:p>
          </p:txBody>
        </p:sp>
        <p:sp>
          <p:nvSpPr>
            <p:cNvPr id="22570" name="Rectangle 57"/>
            <p:cNvSpPr>
              <a:spLocks noChangeArrowheads="1"/>
            </p:cNvSpPr>
            <p:nvPr/>
          </p:nvSpPr>
          <p:spPr bwMode="auto">
            <a:xfrm>
              <a:off x="3109913" y="6024563"/>
              <a:ext cx="78548" cy="18466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0</a:t>
              </a:r>
              <a:endParaRPr lang="en-US" sz="2400">
                <a:latin typeface="Times New Roman" pitchFamily="18" charset="0"/>
              </a:endParaRPr>
            </a:p>
          </p:txBody>
        </p:sp>
        <p:sp>
          <p:nvSpPr>
            <p:cNvPr id="22571" name="Rectangle 59"/>
            <p:cNvSpPr>
              <a:spLocks noChangeArrowheads="1"/>
            </p:cNvSpPr>
            <p:nvPr/>
          </p:nvSpPr>
          <p:spPr bwMode="auto">
            <a:xfrm>
              <a:off x="4097338" y="2160588"/>
              <a:ext cx="557845" cy="18466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Long-run</a:t>
              </a:r>
              <a:endParaRPr lang="en-US" sz="2400">
                <a:latin typeface="Times New Roman" pitchFamily="18" charset="0"/>
              </a:endParaRPr>
            </a:p>
          </p:txBody>
        </p:sp>
        <p:sp>
          <p:nvSpPr>
            <p:cNvPr id="22572" name="Rectangle 60"/>
            <p:cNvSpPr>
              <a:spLocks noChangeArrowheads="1"/>
            </p:cNvSpPr>
            <p:nvPr/>
          </p:nvSpPr>
          <p:spPr bwMode="auto">
            <a:xfrm>
              <a:off x="4067175" y="2308225"/>
              <a:ext cx="615361" cy="18466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aggregate</a:t>
              </a:r>
              <a:endParaRPr lang="en-US" sz="2400">
                <a:latin typeface="Times New Roman" pitchFamily="18" charset="0"/>
              </a:endParaRPr>
            </a:p>
          </p:txBody>
        </p:sp>
        <p:sp>
          <p:nvSpPr>
            <p:cNvPr id="22573" name="Rectangle 61"/>
            <p:cNvSpPr>
              <a:spLocks noChangeArrowheads="1"/>
            </p:cNvSpPr>
            <p:nvPr/>
          </p:nvSpPr>
          <p:spPr bwMode="auto">
            <a:xfrm>
              <a:off x="4146550" y="2454275"/>
              <a:ext cx="433067" cy="18466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supply,</a:t>
              </a:r>
              <a:endParaRPr lang="en-US" sz="2400">
                <a:latin typeface="Times New Roman" pitchFamily="18" charset="0"/>
              </a:endParaRPr>
            </a:p>
          </p:txBody>
        </p:sp>
        <p:sp>
          <p:nvSpPr>
            <p:cNvPr id="22574" name="Rectangle 63"/>
            <p:cNvSpPr>
              <a:spLocks noChangeArrowheads="1"/>
            </p:cNvSpPr>
            <p:nvPr/>
          </p:nvSpPr>
          <p:spPr bwMode="auto">
            <a:xfrm>
              <a:off x="4051228" y="2687638"/>
              <a:ext cx="306174" cy="184666"/>
            </a:xfrm>
            <a:prstGeom prst="rect">
              <a:avLst/>
            </a:prstGeom>
            <a:noFill/>
            <a:ln w="9525">
              <a:noFill/>
              <a:miter lim="800000"/>
              <a:headEnd/>
              <a:tailEnd/>
            </a:ln>
          </p:spPr>
          <p:txBody>
            <a:bodyPr wrap="none" lIns="0" tIns="0" rIns="0" bIns="0">
              <a:spAutoFit/>
            </a:bodyPr>
            <a:lstStyle/>
            <a:p>
              <a:pPr eaLnBrk="0" hangingPunct="0"/>
              <a:r>
                <a:rPr lang="en-US" sz="1200" i="1">
                  <a:solidFill>
                    <a:srgbClr val="000000"/>
                  </a:solidFill>
                </a:rPr>
                <a:t>LRAS</a:t>
              </a:r>
              <a:endParaRPr lang="en-US" sz="2400">
                <a:latin typeface="Times New Roman" pitchFamily="18" charset="0"/>
              </a:endParaRPr>
            </a:p>
          </p:txBody>
        </p:sp>
        <p:sp>
          <p:nvSpPr>
            <p:cNvPr id="22575" name="Rectangle 64"/>
            <p:cNvSpPr>
              <a:spLocks noChangeArrowheads="1"/>
            </p:cNvSpPr>
            <p:nvPr/>
          </p:nvSpPr>
          <p:spPr bwMode="auto">
            <a:xfrm>
              <a:off x="4462463" y="2746375"/>
              <a:ext cx="230832" cy="138499"/>
            </a:xfrm>
            <a:prstGeom prst="rect">
              <a:avLst/>
            </a:prstGeom>
            <a:noFill/>
            <a:ln w="9525">
              <a:noFill/>
              <a:miter lim="800000"/>
              <a:headEnd/>
              <a:tailEnd/>
            </a:ln>
          </p:spPr>
          <p:txBody>
            <a:bodyPr wrap="none" lIns="0" tIns="0" rIns="0" bIns="0">
              <a:spAutoFit/>
            </a:bodyPr>
            <a:lstStyle/>
            <a:p>
              <a:pPr eaLnBrk="0" hangingPunct="0"/>
              <a:r>
                <a:rPr lang="en-US" sz="900">
                  <a:solidFill>
                    <a:srgbClr val="000000"/>
                  </a:solidFill>
                </a:rPr>
                <a:t>1980</a:t>
              </a:r>
              <a:endParaRPr lang="en-US" sz="2400">
                <a:latin typeface="Times New Roman" pitchFamily="18" charset="0"/>
              </a:endParaRPr>
            </a:p>
          </p:txBody>
        </p:sp>
        <p:grpSp>
          <p:nvGrpSpPr>
            <p:cNvPr id="4" name="Group 66"/>
            <p:cNvGrpSpPr>
              <a:grpSpLocks/>
            </p:cNvGrpSpPr>
            <p:nvPr/>
          </p:nvGrpSpPr>
          <p:grpSpPr bwMode="auto">
            <a:xfrm>
              <a:off x="4833937" y="6026157"/>
              <a:ext cx="308906" cy="196207"/>
              <a:chOff x="3119" y="3698"/>
              <a:chExt cx="243" cy="155"/>
            </a:xfrm>
          </p:grpSpPr>
          <p:sp>
            <p:nvSpPr>
              <p:cNvPr id="22632" name="Rectangle 67"/>
              <p:cNvSpPr>
                <a:spLocks noChangeArrowheads="1"/>
              </p:cNvSpPr>
              <p:nvPr/>
            </p:nvSpPr>
            <p:spPr bwMode="auto">
              <a:xfrm>
                <a:off x="3119" y="3698"/>
                <a:ext cx="59" cy="146"/>
              </a:xfrm>
              <a:prstGeom prst="rect">
                <a:avLst/>
              </a:prstGeom>
              <a:noFill/>
              <a:ln w="9525">
                <a:noFill/>
                <a:miter lim="800000"/>
                <a:headEnd/>
                <a:tailEnd/>
              </a:ln>
            </p:spPr>
            <p:txBody>
              <a:bodyPr wrap="none" lIns="0" tIns="0" rIns="0" bIns="0">
                <a:spAutoFit/>
              </a:bodyPr>
              <a:lstStyle/>
              <a:p>
                <a:pPr eaLnBrk="0" hangingPunct="0"/>
                <a:r>
                  <a:rPr lang="en-US" sz="1200" i="1">
                    <a:solidFill>
                      <a:srgbClr val="000000"/>
                    </a:solidFill>
                  </a:rPr>
                  <a:t>Y</a:t>
                </a:r>
                <a:endParaRPr lang="en-US" sz="2400">
                  <a:latin typeface="Times New Roman" pitchFamily="18" charset="0"/>
                </a:endParaRPr>
              </a:p>
            </p:txBody>
          </p:sp>
          <p:sp>
            <p:nvSpPr>
              <p:cNvPr id="22633" name="Rectangle 68"/>
              <p:cNvSpPr>
                <a:spLocks noChangeArrowheads="1"/>
              </p:cNvSpPr>
              <p:nvPr/>
            </p:nvSpPr>
            <p:spPr bwMode="auto">
              <a:xfrm>
                <a:off x="3180" y="3744"/>
                <a:ext cx="182" cy="109"/>
              </a:xfrm>
              <a:prstGeom prst="rect">
                <a:avLst/>
              </a:prstGeom>
              <a:noFill/>
              <a:ln w="9525">
                <a:noFill/>
                <a:miter lim="800000"/>
                <a:headEnd/>
                <a:tailEnd/>
              </a:ln>
            </p:spPr>
            <p:txBody>
              <a:bodyPr wrap="none" lIns="0" tIns="0" rIns="0" bIns="0">
                <a:spAutoFit/>
              </a:bodyPr>
              <a:lstStyle/>
              <a:p>
                <a:pPr eaLnBrk="0" hangingPunct="0"/>
                <a:r>
                  <a:rPr lang="en-US" sz="900">
                    <a:solidFill>
                      <a:srgbClr val="000000"/>
                    </a:solidFill>
                  </a:rPr>
                  <a:t>1990</a:t>
                </a:r>
                <a:endParaRPr lang="en-US" sz="2400">
                  <a:latin typeface="Times New Roman" pitchFamily="18" charset="0"/>
                </a:endParaRPr>
              </a:p>
            </p:txBody>
          </p:sp>
        </p:grpSp>
        <p:sp>
          <p:nvSpPr>
            <p:cNvPr id="22577" name="Line 70"/>
            <p:cNvSpPr>
              <a:spLocks noChangeShapeType="1"/>
            </p:cNvSpPr>
            <p:nvPr/>
          </p:nvSpPr>
          <p:spPr bwMode="auto">
            <a:xfrm flipV="1">
              <a:off x="4941888" y="2913063"/>
              <a:ext cx="1588" cy="3035300"/>
            </a:xfrm>
            <a:prstGeom prst="line">
              <a:avLst/>
            </a:prstGeom>
            <a:noFill/>
            <a:ln w="41275">
              <a:solidFill>
                <a:srgbClr val="60220F"/>
              </a:solidFill>
              <a:round/>
              <a:headEnd/>
              <a:tailEnd/>
            </a:ln>
          </p:spPr>
          <p:txBody>
            <a:bodyPr/>
            <a:lstStyle/>
            <a:p>
              <a:endParaRPr lang="es-CL"/>
            </a:p>
          </p:txBody>
        </p:sp>
        <p:sp>
          <p:nvSpPr>
            <p:cNvPr id="22578" name="Rectangle 72"/>
            <p:cNvSpPr>
              <a:spLocks noChangeArrowheads="1"/>
            </p:cNvSpPr>
            <p:nvPr/>
          </p:nvSpPr>
          <p:spPr bwMode="auto">
            <a:xfrm>
              <a:off x="4733925" y="2687638"/>
              <a:ext cx="306174" cy="184666"/>
            </a:xfrm>
            <a:prstGeom prst="rect">
              <a:avLst/>
            </a:prstGeom>
            <a:noFill/>
            <a:ln w="9525">
              <a:noFill/>
              <a:miter lim="800000"/>
              <a:headEnd/>
              <a:tailEnd/>
            </a:ln>
          </p:spPr>
          <p:txBody>
            <a:bodyPr wrap="none" lIns="0" tIns="0" rIns="0" bIns="0">
              <a:spAutoFit/>
            </a:bodyPr>
            <a:lstStyle/>
            <a:p>
              <a:pPr eaLnBrk="0" hangingPunct="0"/>
              <a:r>
                <a:rPr lang="en-US" sz="1200" i="1">
                  <a:solidFill>
                    <a:srgbClr val="000000"/>
                  </a:solidFill>
                </a:rPr>
                <a:t>LRAS</a:t>
              </a:r>
              <a:endParaRPr lang="en-US" sz="2400">
                <a:latin typeface="Times New Roman" pitchFamily="18" charset="0"/>
              </a:endParaRPr>
            </a:p>
          </p:txBody>
        </p:sp>
        <p:sp>
          <p:nvSpPr>
            <p:cNvPr id="22579" name="Rectangle 73"/>
            <p:cNvSpPr>
              <a:spLocks noChangeArrowheads="1"/>
            </p:cNvSpPr>
            <p:nvPr/>
          </p:nvSpPr>
          <p:spPr bwMode="auto">
            <a:xfrm>
              <a:off x="5110163" y="2746375"/>
              <a:ext cx="230832" cy="138499"/>
            </a:xfrm>
            <a:prstGeom prst="rect">
              <a:avLst/>
            </a:prstGeom>
            <a:noFill/>
            <a:ln w="9525">
              <a:noFill/>
              <a:miter lim="800000"/>
              <a:headEnd/>
              <a:tailEnd/>
            </a:ln>
          </p:spPr>
          <p:txBody>
            <a:bodyPr wrap="none" lIns="0" tIns="0" rIns="0" bIns="0">
              <a:spAutoFit/>
            </a:bodyPr>
            <a:lstStyle/>
            <a:p>
              <a:pPr eaLnBrk="0" hangingPunct="0"/>
              <a:r>
                <a:rPr lang="en-US" sz="900">
                  <a:solidFill>
                    <a:srgbClr val="000000"/>
                  </a:solidFill>
                </a:rPr>
                <a:t>1990</a:t>
              </a:r>
              <a:endParaRPr lang="en-US" sz="2400">
                <a:latin typeface="Times New Roman" pitchFamily="18" charset="0"/>
              </a:endParaRPr>
            </a:p>
          </p:txBody>
        </p:sp>
        <p:sp>
          <p:nvSpPr>
            <p:cNvPr id="22580" name="Line 75"/>
            <p:cNvSpPr>
              <a:spLocks noChangeShapeType="1"/>
            </p:cNvSpPr>
            <p:nvPr/>
          </p:nvSpPr>
          <p:spPr bwMode="auto">
            <a:xfrm>
              <a:off x="5449888" y="2857500"/>
              <a:ext cx="1588" cy="3090862"/>
            </a:xfrm>
            <a:prstGeom prst="line">
              <a:avLst/>
            </a:prstGeom>
            <a:noFill/>
            <a:ln w="41275">
              <a:solidFill>
                <a:srgbClr val="AD0D1B"/>
              </a:solidFill>
              <a:round/>
              <a:headEnd/>
              <a:tailEnd/>
            </a:ln>
          </p:spPr>
          <p:txBody>
            <a:bodyPr/>
            <a:lstStyle/>
            <a:p>
              <a:endParaRPr lang="es-CL"/>
            </a:p>
          </p:txBody>
        </p:sp>
        <p:grpSp>
          <p:nvGrpSpPr>
            <p:cNvPr id="5" name="Group 76"/>
            <p:cNvGrpSpPr>
              <a:grpSpLocks/>
            </p:cNvGrpSpPr>
            <p:nvPr/>
          </p:nvGrpSpPr>
          <p:grpSpPr bwMode="auto">
            <a:xfrm>
              <a:off x="5372093" y="6026157"/>
              <a:ext cx="310558" cy="196207"/>
              <a:chOff x="3542" y="3698"/>
              <a:chExt cx="245" cy="155"/>
            </a:xfrm>
          </p:grpSpPr>
          <p:sp>
            <p:nvSpPr>
              <p:cNvPr id="22630" name="Rectangle 77"/>
              <p:cNvSpPr>
                <a:spLocks noChangeArrowheads="1"/>
              </p:cNvSpPr>
              <p:nvPr/>
            </p:nvSpPr>
            <p:spPr bwMode="auto">
              <a:xfrm>
                <a:off x="3542" y="3698"/>
                <a:ext cx="59" cy="146"/>
              </a:xfrm>
              <a:prstGeom prst="rect">
                <a:avLst/>
              </a:prstGeom>
              <a:noFill/>
              <a:ln w="9525">
                <a:noFill/>
                <a:miter lim="800000"/>
                <a:headEnd/>
                <a:tailEnd/>
              </a:ln>
            </p:spPr>
            <p:txBody>
              <a:bodyPr wrap="none" lIns="0" tIns="0" rIns="0" bIns="0">
                <a:spAutoFit/>
              </a:bodyPr>
              <a:lstStyle/>
              <a:p>
                <a:pPr eaLnBrk="0" hangingPunct="0"/>
                <a:r>
                  <a:rPr lang="en-US" sz="1200" i="1">
                    <a:solidFill>
                      <a:srgbClr val="000000"/>
                    </a:solidFill>
                  </a:rPr>
                  <a:t>Y</a:t>
                </a:r>
                <a:endParaRPr lang="en-US" sz="2400">
                  <a:latin typeface="Times New Roman" pitchFamily="18" charset="0"/>
                </a:endParaRPr>
              </a:p>
            </p:txBody>
          </p:sp>
          <p:sp>
            <p:nvSpPr>
              <p:cNvPr id="22631" name="Rectangle 78"/>
              <p:cNvSpPr>
                <a:spLocks noChangeArrowheads="1"/>
              </p:cNvSpPr>
              <p:nvPr/>
            </p:nvSpPr>
            <p:spPr bwMode="auto">
              <a:xfrm>
                <a:off x="3605" y="3744"/>
                <a:ext cx="182" cy="109"/>
              </a:xfrm>
              <a:prstGeom prst="rect">
                <a:avLst/>
              </a:prstGeom>
              <a:noFill/>
              <a:ln w="9525">
                <a:noFill/>
                <a:miter lim="800000"/>
                <a:headEnd/>
                <a:tailEnd/>
              </a:ln>
            </p:spPr>
            <p:txBody>
              <a:bodyPr wrap="none" lIns="0" tIns="0" rIns="0" bIns="0">
                <a:spAutoFit/>
              </a:bodyPr>
              <a:lstStyle/>
              <a:p>
                <a:pPr eaLnBrk="0" hangingPunct="0"/>
                <a:r>
                  <a:rPr lang="en-US" sz="900">
                    <a:solidFill>
                      <a:srgbClr val="000000"/>
                    </a:solidFill>
                  </a:rPr>
                  <a:t>2000</a:t>
                </a:r>
                <a:endParaRPr lang="en-US" sz="2400">
                  <a:latin typeface="Times New Roman" pitchFamily="18" charset="0"/>
                </a:endParaRPr>
              </a:p>
            </p:txBody>
          </p:sp>
        </p:grpSp>
        <p:sp>
          <p:nvSpPr>
            <p:cNvPr id="22582" name="Rectangle 80"/>
            <p:cNvSpPr>
              <a:spLocks noChangeArrowheads="1"/>
            </p:cNvSpPr>
            <p:nvPr/>
          </p:nvSpPr>
          <p:spPr bwMode="auto">
            <a:xfrm>
              <a:off x="5375275" y="2687638"/>
              <a:ext cx="306174" cy="184666"/>
            </a:xfrm>
            <a:prstGeom prst="rect">
              <a:avLst/>
            </a:prstGeom>
            <a:noFill/>
            <a:ln w="9525">
              <a:noFill/>
              <a:miter lim="800000"/>
              <a:headEnd/>
              <a:tailEnd/>
            </a:ln>
          </p:spPr>
          <p:txBody>
            <a:bodyPr wrap="none" lIns="0" tIns="0" rIns="0" bIns="0">
              <a:spAutoFit/>
            </a:bodyPr>
            <a:lstStyle/>
            <a:p>
              <a:pPr eaLnBrk="0" hangingPunct="0"/>
              <a:r>
                <a:rPr lang="en-US" sz="1200" i="1" dirty="0">
                  <a:solidFill>
                    <a:srgbClr val="000000"/>
                  </a:solidFill>
                </a:rPr>
                <a:t>LRAS</a:t>
              </a:r>
              <a:endParaRPr lang="en-US" sz="2400" dirty="0">
                <a:latin typeface="Times New Roman" pitchFamily="18" charset="0"/>
              </a:endParaRPr>
            </a:p>
          </p:txBody>
        </p:sp>
        <p:sp>
          <p:nvSpPr>
            <p:cNvPr id="22583" name="Rectangle 81"/>
            <p:cNvSpPr>
              <a:spLocks noChangeArrowheads="1"/>
            </p:cNvSpPr>
            <p:nvPr/>
          </p:nvSpPr>
          <p:spPr bwMode="auto">
            <a:xfrm>
              <a:off x="5830888" y="2746375"/>
              <a:ext cx="230832" cy="138499"/>
            </a:xfrm>
            <a:prstGeom prst="rect">
              <a:avLst/>
            </a:prstGeom>
            <a:noFill/>
            <a:ln w="9525">
              <a:noFill/>
              <a:miter lim="800000"/>
              <a:headEnd/>
              <a:tailEnd/>
            </a:ln>
          </p:spPr>
          <p:txBody>
            <a:bodyPr wrap="none" lIns="0" tIns="0" rIns="0" bIns="0">
              <a:spAutoFit/>
            </a:bodyPr>
            <a:lstStyle/>
            <a:p>
              <a:pPr eaLnBrk="0" hangingPunct="0"/>
              <a:r>
                <a:rPr lang="en-US" sz="900">
                  <a:solidFill>
                    <a:srgbClr val="000000"/>
                  </a:solidFill>
                </a:rPr>
                <a:t>2000</a:t>
              </a:r>
              <a:endParaRPr lang="en-US" sz="2400">
                <a:latin typeface="Times New Roman" pitchFamily="18" charset="0"/>
              </a:endParaRPr>
            </a:p>
          </p:txBody>
        </p:sp>
        <p:grpSp>
          <p:nvGrpSpPr>
            <p:cNvPr id="6" name="Group 88"/>
            <p:cNvGrpSpPr>
              <a:grpSpLocks/>
            </p:cNvGrpSpPr>
            <p:nvPr/>
          </p:nvGrpSpPr>
          <p:grpSpPr bwMode="auto">
            <a:xfrm>
              <a:off x="5141913" y="3001963"/>
              <a:ext cx="1681163" cy="1323975"/>
              <a:chOff x="3361" y="1317"/>
              <a:chExt cx="1323" cy="1043"/>
            </a:xfrm>
          </p:grpSpPr>
          <p:sp>
            <p:nvSpPr>
              <p:cNvPr id="22618" name="Line 89"/>
              <p:cNvSpPr>
                <a:spLocks noChangeShapeType="1"/>
              </p:cNvSpPr>
              <p:nvPr/>
            </p:nvSpPr>
            <p:spPr bwMode="auto">
              <a:xfrm>
                <a:off x="3361" y="1317"/>
                <a:ext cx="661" cy="491"/>
              </a:xfrm>
              <a:prstGeom prst="line">
                <a:avLst/>
              </a:prstGeom>
              <a:noFill/>
              <a:ln w="14288">
                <a:solidFill>
                  <a:srgbClr val="000000"/>
                </a:solidFill>
                <a:round/>
                <a:headEnd/>
                <a:tailEnd/>
              </a:ln>
            </p:spPr>
            <p:txBody>
              <a:bodyPr/>
              <a:lstStyle/>
              <a:p>
                <a:endParaRPr lang="es-CL"/>
              </a:p>
            </p:txBody>
          </p:sp>
          <p:sp>
            <p:nvSpPr>
              <p:cNvPr id="22619" name="Rectangle 90"/>
              <p:cNvSpPr>
                <a:spLocks noChangeArrowheads="1"/>
              </p:cNvSpPr>
              <p:nvPr/>
            </p:nvSpPr>
            <p:spPr bwMode="auto">
              <a:xfrm>
                <a:off x="3822" y="1748"/>
                <a:ext cx="862" cy="612"/>
              </a:xfrm>
              <a:prstGeom prst="rect">
                <a:avLst/>
              </a:prstGeom>
              <a:solidFill>
                <a:srgbClr val="E1E5E9"/>
              </a:solidFill>
              <a:ln w="9525">
                <a:noFill/>
                <a:miter lim="800000"/>
                <a:headEnd/>
                <a:tailEnd/>
              </a:ln>
            </p:spPr>
            <p:txBody>
              <a:bodyPr/>
              <a:lstStyle/>
              <a:p>
                <a:endParaRPr lang="es-CL"/>
              </a:p>
            </p:txBody>
          </p:sp>
          <p:sp>
            <p:nvSpPr>
              <p:cNvPr id="22620" name="Rectangle 91"/>
              <p:cNvSpPr>
                <a:spLocks noChangeArrowheads="1"/>
              </p:cNvSpPr>
              <p:nvPr/>
            </p:nvSpPr>
            <p:spPr bwMode="auto">
              <a:xfrm>
                <a:off x="3890" y="1763"/>
                <a:ext cx="565" cy="109"/>
              </a:xfrm>
              <a:prstGeom prst="rect">
                <a:avLst/>
              </a:prstGeom>
              <a:noFill/>
              <a:ln w="9525">
                <a:noFill/>
                <a:miter lim="800000"/>
                <a:headEnd/>
                <a:tailEnd/>
              </a:ln>
            </p:spPr>
            <p:txBody>
              <a:bodyPr wrap="none" lIns="0" tIns="0" rIns="0" bIns="0">
                <a:spAutoFit/>
              </a:bodyPr>
              <a:lstStyle/>
              <a:p>
                <a:pPr eaLnBrk="0" hangingPunct="0"/>
                <a:r>
                  <a:rPr lang="en-US" sz="900" dirty="0">
                    <a:solidFill>
                      <a:srgbClr val="000000"/>
                    </a:solidFill>
                  </a:rPr>
                  <a:t>In the long run,</a:t>
                </a:r>
                <a:endParaRPr lang="en-US" sz="900" dirty="0">
                  <a:latin typeface="Times New Roman" pitchFamily="18" charset="0"/>
                </a:endParaRPr>
              </a:p>
            </p:txBody>
          </p:sp>
          <p:sp>
            <p:nvSpPr>
              <p:cNvPr id="22621" name="Rectangle 92"/>
              <p:cNvSpPr>
                <a:spLocks noChangeArrowheads="1"/>
              </p:cNvSpPr>
              <p:nvPr/>
            </p:nvSpPr>
            <p:spPr bwMode="auto">
              <a:xfrm>
                <a:off x="3889" y="1877"/>
                <a:ext cx="513" cy="109"/>
              </a:xfrm>
              <a:prstGeom prst="rect">
                <a:avLst/>
              </a:prstGeom>
              <a:noFill/>
              <a:ln w="9525">
                <a:noFill/>
                <a:miter lim="800000"/>
                <a:headEnd/>
                <a:tailEnd/>
              </a:ln>
            </p:spPr>
            <p:txBody>
              <a:bodyPr wrap="none" lIns="0" tIns="0" rIns="0" bIns="0">
                <a:spAutoFit/>
              </a:bodyPr>
              <a:lstStyle/>
              <a:p>
                <a:pPr eaLnBrk="0" hangingPunct="0"/>
                <a:r>
                  <a:rPr lang="en-US" sz="900">
                    <a:solidFill>
                      <a:srgbClr val="000000"/>
                    </a:solidFill>
                  </a:rPr>
                  <a:t>technological </a:t>
                </a:r>
                <a:endParaRPr lang="en-US" sz="900">
                  <a:latin typeface="Times New Roman" pitchFamily="18" charset="0"/>
                </a:endParaRPr>
              </a:p>
            </p:txBody>
          </p:sp>
          <p:sp>
            <p:nvSpPr>
              <p:cNvPr id="22622" name="Rectangle 93"/>
              <p:cNvSpPr>
                <a:spLocks noChangeArrowheads="1"/>
              </p:cNvSpPr>
              <p:nvPr/>
            </p:nvSpPr>
            <p:spPr bwMode="auto">
              <a:xfrm>
                <a:off x="3890" y="1994"/>
                <a:ext cx="556" cy="109"/>
              </a:xfrm>
              <a:prstGeom prst="rect">
                <a:avLst/>
              </a:prstGeom>
              <a:noFill/>
              <a:ln w="9525">
                <a:noFill/>
                <a:miter lim="800000"/>
                <a:headEnd/>
                <a:tailEnd/>
              </a:ln>
            </p:spPr>
            <p:txBody>
              <a:bodyPr wrap="none" lIns="0" tIns="0" rIns="0" bIns="0">
                <a:spAutoFit/>
              </a:bodyPr>
              <a:lstStyle/>
              <a:p>
                <a:pPr eaLnBrk="0" hangingPunct="0"/>
                <a:r>
                  <a:rPr lang="en-US" sz="900" dirty="0">
                    <a:solidFill>
                      <a:srgbClr val="000000"/>
                    </a:solidFill>
                  </a:rPr>
                  <a:t>progress shifts </a:t>
                </a:r>
                <a:endParaRPr lang="en-US" sz="900" dirty="0">
                  <a:latin typeface="Times New Roman" pitchFamily="18" charset="0"/>
                </a:endParaRPr>
              </a:p>
            </p:txBody>
          </p:sp>
          <p:sp>
            <p:nvSpPr>
              <p:cNvPr id="22623" name="Rectangle 94"/>
              <p:cNvSpPr>
                <a:spLocks noChangeArrowheads="1"/>
              </p:cNvSpPr>
              <p:nvPr/>
            </p:nvSpPr>
            <p:spPr bwMode="auto">
              <a:xfrm>
                <a:off x="3890" y="2109"/>
                <a:ext cx="723" cy="109"/>
              </a:xfrm>
              <a:prstGeom prst="rect">
                <a:avLst/>
              </a:prstGeom>
              <a:noFill/>
              <a:ln w="9525">
                <a:noFill/>
                <a:miter lim="800000"/>
                <a:headEnd/>
                <a:tailEnd/>
              </a:ln>
            </p:spPr>
            <p:txBody>
              <a:bodyPr wrap="none" lIns="0" tIns="0" rIns="0" bIns="0">
                <a:spAutoFit/>
              </a:bodyPr>
              <a:lstStyle/>
              <a:p>
                <a:pPr eaLnBrk="0" hangingPunct="0"/>
                <a:r>
                  <a:rPr lang="en-US" sz="900">
                    <a:solidFill>
                      <a:srgbClr val="000000"/>
                    </a:solidFill>
                  </a:rPr>
                  <a:t>long-run aggregate </a:t>
                </a:r>
                <a:endParaRPr lang="en-US" sz="900">
                  <a:latin typeface="Times New Roman" pitchFamily="18" charset="0"/>
                </a:endParaRPr>
              </a:p>
            </p:txBody>
          </p:sp>
          <p:sp>
            <p:nvSpPr>
              <p:cNvPr id="22624" name="Rectangle 95"/>
              <p:cNvSpPr>
                <a:spLocks noChangeArrowheads="1"/>
              </p:cNvSpPr>
              <p:nvPr/>
            </p:nvSpPr>
            <p:spPr bwMode="auto">
              <a:xfrm>
                <a:off x="3890" y="2225"/>
                <a:ext cx="371" cy="109"/>
              </a:xfrm>
              <a:prstGeom prst="rect">
                <a:avLst/>
              </a:prstGeom>
              <a:noFill/>
              <a:ln w="9525">
                <a:noFill/>
                <a:miter lim="800000"/>
                <a:headEnd/>
                <a:tailEnd/>
              </a:ln>
            </p:spPr>
            <p:txBody>
              <a:bodyPr wrap="none" lIns="0" tIns="0" rIns="0" bIns="0">
                <a:spAutoFit/>
              </a:bodyPr>
              <a:lstStyle/>
              <a:p>
                <a:pPr eaLnBrk="0" hangingPunct="0"/>
                <a:r>
                  <a:rPr lang="en-US" sz="900">
                    <a:solidFill>
                      <a:srgbClr val="000000"/>
                    </a:solidFill>
                  </a:rPr>
                  <a:t>supply . . .</a:t>
                </a:r>
                <a:endParaRPr lang="en-US" sz="900">
                  <a:latin typeface="Times New Roman" pitchFamily="18" charset="0"/>
                </a:endParaRPr>
              </a:p>
            </p:txBody>
          </p:sp>
        </p:grpSp>
        <p:sp>
          <p:nvSpPr>
            <p:cNvPr id="22591" name="Text Box 126"/>
            <p:cNvSpPr txBox="1">
              <a:spLocks noChangeArrowheads="1"/>
            </p:cNvSpPr>
            <p:nvPr/>
          </p:nvSpPr>
          <p:spPr bwMode="auto">
            <a:xfrm>
              <a:off x="6542088" y="6643688"/>
              <a:ext cx="1619354" cy="215444"/>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sp>
          <p:nvSpPr>
            <p:cNvPr id="22592" name="Rectangle 36"/>
            <p:cNvSpPr>
              <a:spLocks noChangeArrowheads="1"/>
            </p:cNvSpPr>
            <p:nvPr/>
          </p:nvSpPr>
          <p:spPr bwMode="auto">
            <a:xfrm>
              <a:off x="6616700" y="6167438"/>
              <a:ext cx="460062" cy="184666"/>
            </a:xfrm>
            <a:prstGeom prst="rect">
              <a:avLst/>
            </a:prstGeom>
            <a:noFill/>
            <a:ln w="9525">
              <a:noFill/>
              <a:miter lim="800000"/>
              <a:headEnd/>
              <a:tailEnd/>
            </a:ln>
          </p:spPr>
          <p:txBody>
            <a:bodyPr wrap="none" lIns="0" tIns="0" rIns="0" bIns="0">
              <a:spAutoFit/>
            </a:bodyPr>
            <a:lstStyle/>
            <a:p>
              <a:pPr eaLnBrk="0" hangingPunct="0"/>
              <a:r>
                <a:rPr lang="en-US" sz="1200" b="1">
                  <a:solidFill>
                    <a:srgbClr val="000000"/>
                  </a:solidFill>
                </a:rPr>
                <a:t>Output</a:t>
              </a:r>
              <a:endParaRPr lang="en-US" sz="2400">
                <a:latin typeface="Times New Roman" pitchFamily="18" charset="0"/>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578" name="Rectangle 2"/>
          <p:cNvSpPr>
            <a:spLocks noGrp="1"/>
          </p:cNvSpPr>
          <p:nvPr>
            <p:ph type="title"/>
          </p:nvPr>
        </p:nvSpPr>
        <p:spPr>
          <a:xfrm>
            <a:off x="841248" y="704850"/>
            <a:ext cx="3785616" cy="2978150"/>
          </a:xfrm>
        </p:spPr>
        <p:txBody>
          <a:bodyPr anchor="b">
            <a:normAutofit/>
          </a:bodyPr>
          <a:lstStyle/>
          <a:p>
            <a:r>
              <a:rPr lang="es-CL"/>
              <a:t>Oferta Agregada</a:t>
            </a:r>
            <a:endParaRPr lang="es-ES"/>
          </a:p>
        </p:txBody>
      </p:sp>
      <p:sp>
        <p:nvSpPr>
          <p:cNvPr id="24579" name="Rectangle 3"/>
          <p:cNvSpPr>
            <a:spLocks noGrp="1"/>
          </p:cNvSpPr>
          <p:nvPr>
            <p:ph idx="1"/>
          </p:nvPr>
        </p:nvSpPr>
        <p:spPr>
          <a:xfrm>
            <a:off x="6038850" y="704850"/>
            <a:ext cx="5314950" cy="5251450"/>
          </a:xfrm>
        </p:spPr>
        <p:txBody>
          <a:bodyPr anchor="ctr">
            <a:normAutofit/>
          </a:bodyPr>
          <a:lstStyle/>
          <a:p>
            <a:pPr eaLnBrk="1" hangingPunct="1"/>
            <a:r>
              <a:rPr lang="es-CL" sz="2100">
                <a:solidFill>
                  <a:schemeClr val="bg1"/>
                </a:solidFill>
              </a:rPr>
              <a:t>Sin embargo, a pesar de que en el largo plazo no existe relación entre nivel de precios y producto (PIB) esto no es así en el corto plazo.</a:t>
            </a:r>
          </a:p>
          <a:p>
            <a:pPr eaLnBrk="1" hangingPunct="1"/>
            <a:r>
              <a:rPr lang="es-CL" sz="2100">
                <a:solidFill>
                  <a:schemeClr val="bg1"/>
                </a:solidFill>
              </a:rPr>
              <a:t>En primer lugar si nos encontramos en un “cortísimo” plazo, o en un momento determinado del tiempo, tenemos que los precios serán rígidos, por lo que la oferta agregada es horizontal en un nivel de precios.</a:t>
            </a:r>
          </a:p>
          <a:p>
            <a:pPr eaLnBrk="1" hangingPunct="1"/>
            <a:r>
              <a:rPr lang="es-CL" sz="2100">
                <a:solidFill>
                  <a:schemeClr val="bg1"/>
                </a:solidFill>
              </a:rPr>
              <a:t>Así el nivel de producto es determinado por la demanda agregada… ¡Keynes!</a:t>
            </a:r>
            <a:endParaRPr lang="es-E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defRPr/>
            </a:pPr>
            <a:fld id="{82642864-F10E-4FD8-AAAD-D05DF480901B}" type="slidenum">
              <a:rPr lang="es-CL">
                <a:solidFill>
                  <a:schemeClr val="bg1">
                    <a:alpha val="80000"/>
                  </a:schemeClr>
                </a:solidFill>
              </a:rPr>
              <a:pPr>
                <a:spcAft>
                  <a:spcPts val="600"/>
                </a:spcAft>
                <a:defRPr/>
              </a:pPr>
              <a:t>5</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p:txBody>
          <a:bodyPr/>
          <a:lstStyle/>
          <a:p>
            <a:r>
              <a:rPr lang="es-CL" sz="4000" dirty="0"/>
              <a:t>Oferta Agregada</a:t>
            </a:r>
            <a:endParaRPr lang="es-ES" sz="4000" dirty="0"/>
          </a:p>
        </p:txBody>
      </p:sp>
      <p:sp>
        <p:nvSpPr>
          <p:cNvPr id="25603" name="Rectangle 3"/>
          <p:cNvSpPr>
            <a:spLocks noGrp="1"/>
          </p:cNvSpPr>
          <p:nvPr>
            <p:ph type="body" sz="half" idx="1"/>
          </p:nvPr>
        </p:nvSpPr>
        <p:spPr/>
        <p:txBody>
          <a:bodyPr/>
          <a:lstStyle/>
          <a:p>
            <a:pPr algn="just" eaLnBrk="1" hangingPunct="1"/>
            <a:r>
              <a:rPr lang="es-CL" dirty="0"/>
              <a:t>Gráficamente…</a:t>
            </a:r>
            <a:endParaRPr lang="es-ES" dirty="0"/>
          </a:p>
        </p:txBody>
      </p:sp>
      <p:pic>
        <p:nvPicPr>
          <p:cNvPr id="25633" name="6 Imagen" descr="adamsmith.jpg"/>
          <p:cNvPicPr>
            <a:picLocks noGrp="1" noChangeAspect="1"/>
          </p:cNvPicPr>
          <p:nvPr>
            <p:ph sz="half" idx="2"/>
          </p:nvPr>
        </p:nvPicPr>
        <p:blipFill>
          <a:blip r:embed="rId2"/>
          <a:srcRect/>
          <a:stretch>
            <a:fillRect/>
          </a:stretch>
        </p:blipFill>
        <p:spPr>
          <a:xfrm>
            <a:off x="8566180" y="1428736"/>
            <a:ext cx="1673225" cy="2089150"/>
          </a:xfrm>
          <a:noFill/>
        </p:spPr>
      </p:pic>
      <p:sp>
        <p:nvSpPr>
          <p:cNvPr id="42" name="41 Marcador de número de diapositiva"/>
          <p:cNvSpPr>
            <a:spLocks noGrp="1"/>
          </p:cNvSpPr>
          <p:nvPr>
            <p:ph type="sldNum" sz="quarter" idx="12"/>
          </p:nvPr>
        </p:nvSpPr>
        <p:spPr/>
        <p:txBody>
          <a:bodyPr/>
          <a:lstStyle/>
          <a:p>
            <a:pPr>
              <a:defRPr/>
            </a:pPr>
            <a:fld id="{7B6B829F-4895-474C-8E12-3A23DC500D0D}" type="slidenum">
              <a:rPr lang="es-CL" smtClean="0"/>
              <a:pPr>
                <a:defRPr/>
              </a:pPr>
              <a:t>6</a:t>
            </a:fld>
            <a:endParaRPr lang="es-CL"/>
          </a:p>
        </p:txBody>
      </p:sp>
      <p:sp>
        <p:nvSpPr>
          <p:cNvPr id="25605" name="Rectangle 11"/>
          <p:cNvSpPr>
            <a:spLocks noChangeArrowheads="1"/>
          </p:cNvSpPr>
          <p:nvPr/>
        </p:nvSpPr>
        <p:spPr bwMode="auto">
          <a:xfrm>
            <a:off x="3827463" y="2484438"/>
            <a:ext cx="5308600" cy="3560762"/>
          </a:xfrm>
          <a:prstGeom prst="rect">
            <a:avLst/>
          </a:prstGeom>
          <a:solidFill>
            <a:srgbClr val="F3F6F9"/>
          </a:solidFill>
          <a:ln w="215900">
            <a:solidFill>
              <a:srgbClr val="F3F6F9"/>
            </a:solidFill>
            <a:miter lim="800000"/>
            <a:headEnd/>
            <a:tailEnd/>
          </a:ln>
        </p:spPr>
        <p:txBody>
          <a:bodyPr/>
          <a:lstStyle/>
          <a:p>
            <a:endParaRPr lang="es-CL"/>
          </a:p>
        </p:txBody>
      </p:sp>
      <p:sp>
        <p:nvSpPr>
          <p:cNvPr id="25606" name="Rectangle 12"/>
          <p:cNvSpPr>
            <a:spLocks noChangeArrowheads="1"/>
          </p:cNvSpPr>
          <p:nvPr/>
        </p:nvSpPr>
        <p:spPr bwMode="auto">
          <a:xfrm>
            <a:off x="3827463" y="2484438"/>
            <a:ext cx="5308600" cy="3560762"/>
          </a:xfrm>
          <a:prstGeom prst="rect">
            <a:avLst/>
          </a:prstGeom>
          <a:solidFill>
            <a:srgbClr val="F2F4F8"/>
          </a:solidFill>
          <a:ln w="195263">
            <a:solidFill>
              <a:srgbClr val="F2F4F8"/>
            </a:solidFill>
            <a:miter lim="800000"/>
            <a:headEnd/>
            <a:tailEnd/>
          </a:ln>
        </p:spPr>
        <p:txBody>
          <a:bodyPr/>
          <a:lstStyle/>
          <a:p>
            <a:endParaRPr lang="es-CL"/>
          </a:p>
        </p:txBody>
      </p:sp>
      <p:sp>
        <p:nvSpPr>
          <p:cNvPr id="25607" name="Rectangle 13"/>
          <p:cNvSpPr>
            <a:spLocks noChangeArrowheads="1"/>
          </p:cNvSpPr>
          <p:nvPr/>
        </p:nvSpPr>
        <p:spPr bwMode="auto">
          <a:xfrm>
            <a:off x="3827463" y="2484438"/>
            <a:ext cx="5308600" cy="3560762"/>
          </a:xfrm>
          <a:prstGeom prst="rect">
            <a:avLst/>
          </a:prstGeom>
          <a:solidFill>
            <a:srgbClr val="F1F4F7"/>
          </a:solidFill>
          <a:ln w="176213">
            <a:solidFill>
              <a:srgbClr val="F1F4F7"/>
            </a:solidFill>
            <a:miter lim="800000"/>
            <a:headEnd/>
            <a:tailEnd/>
          </a:ln>
        </p:spPr>
        <p:txBody>
          <a:bodyPr/>
          <a:lstStyle/>
          <a:p>
            <a:endParaRPr lang="es-CL"/>
          </a:p>
        </p:txBody>
      </p:sp>
      <p:sp>
        <p:nvSpPr>
          <p:cNvPr id="25608" name="Rectangle 14"/>
          <p:cNvSpPr>
            <a:spLocks noChangeArrowheads="1"/>
          </p:cNvSpPr>
          <p:nvPr/>
        </p:nvSpPr>
        <p:spPr bwMode="auto">
          <a:xfrm>
            <a:off x="3827463" y="2484438"/>
            <a:ext cx="5308600" cy="3560762"/>
          </a:xfrm>
          <a:prstGeom prst="rect">
            <a:avLst/>
          </a:prstGeom>
          <a:solidFill>
            <a:srgbClr val="F0F2F5"/>
          </a:solidFill>
          <a:ln w="157163">
            <a:solidFill>
              <a:srgbClr val="F0F2F5"/>
            </a:solidFill>
            <a:miter lim="800000"/>
            <a:headEnd/>
            <a:tailEnd/>
          </a:ln>
        </p:spPr>
        <p:txBody>
          <a:bodyPr/>
          <a:lstStyle/>
          <a:p>
            <a:endParaRPr lang="es-CL"/>
          </a:p>
        </p:txBody>
      </p:sp>
      <p:sp>
        <p:nvSpPr>
          <p:cNvPr id="25609" name="Rectangle 15"/>
          <p:cNvSpPr>
            <a:spLocks noChangeArrowheads="1"/>
          </p:cNvSpPr>
          <p:nvPr/>
        </p:nvSpPr>
        <p:spPr bwMode="auto">
          <a:xfrm>
            <a:off x="3827463" y="2484438"/>
            <a:ext cx="5308600" cy="3560762"/>
          </a:xfrm>
          <a:prstGeom prst="rect">
            <a:avLst/>
          </a:prstGeom>
          <a:solidFill>
            <a:srgbClr val="EEF1F4"/>
          </a:solidFill>
          <a:ln w="136525">
            <a:solidFill>
              <a:srgbClr val="EEF1F4"/>
            </a:solidFill>
            <a:miter lim="800000"/>
            <a:headEnd/>
            <a:tailEnd/>
          </a:ln>
        </p:spPr>
        <p:txBody>
          <a:bodyPr/>
          <a:lstStyle/>
          <a:p>
            <a:endParaRPr lang="es-CL"/>
          </a:p>
        </p:txBody>
      </p:sp>
      <p:sp>
        <p:nvSpPr>
          <p:cNvPr id="25610" name="Rectangle 16"/>
          <p:cNvSpPr>
            <a:spLocks noChangeArrowheads="1"/>
          </p:cNvSpPr>
          <p:nvPr/>
        </p:nvSpPr>
        <p:spPr bwMode="auto">
          <a:xfrm>
            <a:off x="3827463" y="2484438"/>
            <a:ext cx="5308600" cy="3560762"/>
          </a:xfrm>
          <a:prstGeom prst="rect">
            <a:avLst/>
          </a:prstGeom>
          <a:solidFill>
            <a:srgbClr val="EDEFF3"/>
          </a:solidFill>
          <a:ln w="117475">
            <a:solidFill>
              <a:srgbClr val="EDEFF3"/>
            </a:solidFill>
            <a:miter lim="800000"/>
            <a:headEnd/>
            <a:tailEnd/>
          </a:ln>
        </p:spPr>
        <p:txBody>
          <a:bodyPr/>
          <a:lstStyle/>
          <a:p>
            <a:endParaRPr lang="es-CL"/>
          </a:p>
        </p:txBody>
      </p:sp>
      <p:sp>
        <p:nvSpPr>
          <p:cNvPr id="25611" name="Rectangle 17"/>
          <p:cNvSpPr>
            <a:spLocks noChangeArrowheads="1"/>
          </p:cNvSpPr>
          <p:nvPr/>
        </p:nvSpPr>
        <p:spPr bwMode="auto">
          <a:xfrm>
            <a:off x="3827463" y="2484438"/>
            <a:ext cx="5308600" cy="3560762"/>
          </a:xfrm>
          <a:prstGeom prst="rect">
            <a:avLst/>
          </a:prstGeom>
          <a:solidFill>
            <a:srgbClr val="EBEEF2"/>
          </a:solidFill>
          <a:ln w="98425">
            <a:solidFill>
              <a:srgbClr val="EBEEF2"/>
            </a:solidFill>
            <a:miter lim="800000"/>
            <a:headEnd/>
            <a:tailEnd/>
          </a:ln>
        </p:spPr>
        <p:txBody>
          <a:bodyPr/>
          <a:lstStyle/>
          <a:p>
            <a:endParaRPr lang="es-CL"/>
          </a:p>
        </p:txBody>
      </p:sp>
      <p:sp>
        <p:nvSpPr>
          <p:cNvPr id="25612" name="Rectangle 18"/>
          <p:cNvSpPr>
            <a:spLocks noChangeArrowheads="1"/>
          </p:cNvSpPr>
          <p:nvPr/>
        </p:nvSpPr>
        <p:spPr bwMode="auto">
          <a:xfrm>
            <a:off x="3827463" y="2484438"/>
            <a:ext cx="5308600" cy="3560762"/>
          </a:xfrm>
          <a:prstGeom prst="rect">
            <a:avLst/>
          </a:prstGeom>
          <a:solidFill>
            <a:srgbClr val="EAECF1"/>
          </a:solidFill>
          <a:ln w="77788">
            <a:solidFill>
              <a:srgbClr val="EAECF1"/>
            </a:solidFill>
            <a:miter lim="800000"/>
            <a:headEnd/>
            <a:tailEnd/>
          </a:ln>
        </p:spPr>
        <p:txBody>
          <a:bodyPr/>
          <a:lstStyle/>
          <a:p>
            <a:endParaRPr lang="es-CL"/>
          </a:p>
        </p:txBody>
      </p:sp>
      <p:sp>
        <p:nvSpPr>
          <p:cNvPr id="25613" name="Rectangle 19"/>
          <p:cNvSpPr>
            <a:spLocks noChangeArrowheads="1"/>
          </p:cNvSpPr>
          <p:nvPr/>
        </p:nvSpPr>
        <p:spPr bwMode="auto">
          <a:xfrm>
            <a:off x="3827463" y="2484438"/>
            <a:ext cx="5308600" cy="3560762"/>
          </a:xfrm>
          <a:prstGeom prst="rect">
            <a:avLst/>
          </a:prstGeom>
          <a:solidFill>
            <a:srgbClr val="E9EBF0"/>
          </a:solidFill>
          <a:ln w="58738">
            <a:solidFill>
              <a:srgbClr val="E9EBF0"/>
            </a:solidFill>
            <a:miter lim="800000"/>
            <a:headEnd/>
            <a:tailEnd/>
          </a:ln>
        </p:spPr>
        <p:txBody>
          <a:bodyPr/>
          <a:lstStyle/>
          <a:p>
            <a:endParaRPr lang="es-CL"/>
          </a:p>
        </p:txBody>
      </p:sp>
      <p:sp>
        <p:nvSpPr>
          <p:cNvPr id="25614" name="Rectangle 20"/>
          <p:cNvSpPr>
            <a:spLocks noChangeArrowheads="1"/>
          </p:cNvSpPr>
          <p:nvPr/>
        </p:nvSpPr>
        <p:spPr bwMode="auto">
          <a:xfrm>
            <a:off x="3827463" y="2484438"/>
            <a:ext cx="5308600" cy="3560762"/>
          </a:xfrm>
          <a:prstGeom prst="rect">
            <a:avLst/>
          </a:prstGeom>
          <a:solidFill>
            <a:srgbClr val="E7EAEF"/>
          </a:solidFill>
          <a:ln w="39688">
            <a:solidFill>
              <a:srgbClr val="E7EAEF"/>
            </a:solidFill>
            <a:miter lim="800000"/>
            <a:headEnd/>
            <a:tailEnd/>
          </a:ln>
        </p:spPr>
        <p:txBody>
          <a:bodyPr/>
          <a:lstStyle/>
          <a:p>
            <a:endParaRPr lang="es-CL"/>
          </a:p>
        </p:txBody>
      </p:sp>
      <p:sp>
        <p:nvSpPr>
          <p:cNvPr id="25615" name="Rectangle 21"/>
          <p:cNvSpPr>
            <a:spLocks noChangeArrowheads="1"/>
          </p:cNvSpPr>
          <p:nvPr/>
        </p:nvSpPr>
        <p:spPr bwMode="auto">
          <a:xfrm>
            <a:off x="3827463" y="2484438"/>
            <a:ext cx="5308600" cy="3606800"/>
          </a:xfrm>
          <a:prstGeom prst="rect">
            <a:avLst/>
          </a:prstGeom>
          <a:solidFill>
            <a:srgbClr val="E6E9EF"/>
          </a:solidFill>
          <a:ln w="19050">
            <a:solidFill>
              <a:srgbClr val="E6E9EF"/>
            </a:solidFill>
            <a:miter lim="800000"/>
            <a:headEnd/>
            <a:tailEnd/>
          </a:ln>
        </p:spPr>
        <p:txBody>
          <a:bodyPr/>
          <a:lstStyle/>
          <a:p>
            <a:endParaRPr lang="es-CL"/>
          </a:p>
        </p:txBody>
      </p:sp>
      <p:sp>
        <p:nvSpPr>
          <p:cNvPr id="25616" name="Rectangle 22"/>
          <p:cNvSpPr>
            <a:spLocks noChangeArrowheads="1"/>
          </p:cNvSpPr>
          <p:nvPr/>
        </p:nvSpPr>
        <p:spPr bwMode="auto">
          <a:xfrm>
            <a:off x="3717925" y="2374900"/>
            <a:ext cx="5386388" cy="3638550"/>
          </a:xfrm>
          <a:prstGeom prst="rect">
            <a:avLst/>
          </a:prstGeom>
          <a:solidFill>
            <a:srgbClr val="FFFFFF"/>
          </a:solidFill>
          <a:ln w="9525">
            <a:noFill/>
            <a:miter lim="800000"/>
            <a:headEnd/>
            <a:tailEnd/>
          </a:ln>
        </p:spPr>
        <p:txBody>
          <a:bodyPr/>
          <a:lstStyle/>
          <a:p>
            <a:endParaRPr lang="es-CL"/>
          </a:p>
        </p:txBody>
      </p:sp>
      <p:sp>
        <p:nvSpPr>
          <p:cNvPr id="25617" name="Freeform 23"/>
          <p:cNvSpPr>
            <a:spLocks/>
          </p:cNvSpPr>
          <p:nvPr/>
        </p:nvSpPr>
        <p:spPr bwMode="auto">
          <a:xfrm>
            <a:off x="3717925" y="2374900"/>
            <a:ext cx="5386388" cy="3638550"/>
          </a:xfrm>
          <a:custGeom>
            <a:avLst/>
            <a:gdLst>
              <a:gd name="T0" fmla="*/ 0 w 4241"/>
              <a:gd name="T1" fmla="*/ 0 h 2864"/>
              <a:gd name="T2" fmla="*/ 0 w 4241"/>
              <a:gd name="T3" fmla="*/ 2864 h 2864"/>
              <a:gd name="T4" fmla="*/ 4241 w 4241"/>
              <a:gd name="T5" fmla="*/ 2864 h 2864"/>
              <a:gd name="T6" fmla="*/ 0 60000 65536"/>
              <a:gd name="T7" fmla="*/ 0 60000 65536"/>
              <a:gd name="T8" fmla="*/ 0 60000 65536"/>
              <a:gd name="T9" fmla="*/ 0 w 4241"/>
              <a:gd name="T10" fmla="*/ 0 h 2864"/>
              <a:gd name="T11" fmla="*/ 4241 w 4241"/>
              <a:gd name="T12" fmla="*/ 2864 h 2864"/>
            </a:gdLst>
            <a:ahLst/>
            <a:cxnLst>
              <a:cxn ang="T6">
                <a:pos x="T0" y="T1"/>
              </a:cxn>
              <a:cxn ang="T7">
                <a:pos x="T2" y="T3"/>
              </a:cxn>
              <a:cxn ang="T8">
                <a:pos x="T4" y="T5"/>
              </a:cxn>
            </a:cxnLst>
            <a:rect l="T9" t="T10" r="T11" b="T12"/>
            <a:pathLst>
              <a:path w="4241" h="2864">
                <a:moveTo>
                  <a:pt x="0" y="0"/>
                </a:moveTo>
                <a:lnTo>
                  <a:pt x="0" y="2864"/>
                </a:lnTo>
                <a:lnTo>
                  <a:pt x="4241" y="2864"/>
                </a:lnTo>
              </a:path>
            </a:pathLst>
          </a:custGeom>
          <a:noFill/>
          <a:ln w="19050">
            <a:solidFill>
              <a:srgbClr val="000000"/>
            </a:solidFill>
            <a:round/>
            <a:headEnd/>
            <a:tailEnd/>
          </a:ln>
        </p:spPr>
        <p:txBody>
          <a:bodyPr/>
          <a:lstStyle/>
          <a:p>
            <a:endParaRPr lang="es-CL"/>
          </a:p>
        </p:txBody>
      </p:sp>
      <p:sp>
        <p:nvSpPr>
          <p:cNvPr id="25618" name="Rectangle 24"/>
          <p:cNvSpPr>
            <a:spLocks noChangeArrowheads="1"/>
          </p:cNvSpPr>
          <p:nvPr/>
        </p:nvSpPr>
        <p:spPr bwMode="auto">
          <a:xfrm>
            <a:off x="8228013" y="6029326"/>
            <a:ext cx="972702" cy="246221"/>
          </a:xfrm>
          <a:prstGeom prst="rect">
            <a:avLst/>
          </a:prstGeom>
          <a:noFill/>
          <a:ln w="9525">
            <a:noFill/>
            <a:miter lim="800000"/>
            <a:headEnd/>
            <a:tailEnd/>
          </a:ln>
        </p:spPr>
        <p:txBody>
          <a:bodyPr wrap="none" lIns="0" tIns="0" rIns="0" bIns="0">
            <a:spAutoFit/>
          </a:bodyPr>
          <a:lstStyle/>
          <a:p>
            <a:pPr eaLnBrk="0" hangingPunct="0"/>
            <a:r>
              <a:rPr lang="en-US" sz="1600" b="1" dirty="0">
                <a:solidFill>
                  <a:srgbClr val="000000"/>
                </a:solidFill>
              </a:rPr>
              <a:t>Quantity of</a:t>
            </a:r>
            <a:endParaRPr lang="en-US" sz="2400" dirty="0">
              <a:latin typeface="Times New Roman" pitchFamily="18" charset="0"/>
            </a:endParaRPr>
          </a:p>
        </p:txBody>
      </p:sp>
      <p:sp>
        <p:nvSpPr>
          <p:cNvPr id="25619" name="Rectangle 25"/>
          <p:cNvSpPr>
            <a:spLocks noChangeArrowheads="1"/>
          </p:cNvSpPr>
          <p:nvPr/>
        </p:nvSpPr>
        <p:spPr bwMode="auto">
          <a:xfrm>
            <a:off x="8559801" y="6237289"/>
            <a:ext cx="612347"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Output</a:t>
            </a:r>
            <a:endParaRPr lang="en-US" sz="2400">
              <a:latin typeface="Times New Roman" pitchFamily="18" charset="0"/>
            </a:endParaRPr>
          </a:p>
        </p:txBody>
      </p:sp>
      <p:sp>
        <p:nvSpPr>
          <p:cNvPr id="25620" name="Rectangle 26"/>
          <p:cNvSpPr>
            <a:spLocks noChangeArrowheads="1"/>
          </p:cNvSpPr>
          <p:nvPr/>
        </p:nvSpPr>
        <p:spPr bwMode="auto">
          <a:xfrm>
            <a:off x="3092450" y="2349501"/>
            <a:ext cx="421590"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Price</a:t>
            </a:r>
            <a:endParaRPr lang="en-US" sz="2400">
              <a:latin typeface="Times New Roman" pitchFamily="18" charset="0"/>
            </a:endParaRPr>
          </a:p>
        </p:txBody>
      </p:sp>
      <p:sp>
        <p:nvSpPr>
          <p:cNvPr id="25621" name="Rectangle 27"/>
          <p:cNvSpPr>
            <a:spLocks noChangeArrowheads="1"/>
          </p:cNvSpPr>
          <p:nvPr/>
        </p:nvSpPr>
        <p:spPr bwMode="auto">
          <a:xfrm>
            <a:off x="3071814" y="2557464"/>
            <a:ext cx="436273"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Level</a:t>
            </a:r>
            <a:endParaRPr lang="en-US" sz="2400">
              <a:latin typeface="Times New Roman" pitchFamily="18" charset="0"/>
            </a:endParaRPr>
          </a:p>
        </p:txBody>
      </p:sp>
      <p:sp>
        <p:nvSpPr>
          <p:cNvPr id="25622" name="Rectangle 28"/>
          <p:cNvSpPr>
            <a:spLocks noChangeArrowheads="1"/>
          </p:cNvSpPr>
          <p:nvPr/>
        </p:nvSpPr>
        <p:spPr bwMode="auto">
          <a:xfrm>
            <a:off x="3581400" y="6034089"/>
            <a:ext cx="104196"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0</a:t>
            </a:r>
            <a:endParaRPr lang="en-US" sz="2400">
              <a:latin typeface="Times New Roman" pitchFamily="18" charset="0"/>
            </a:endParaRPr>
          </a:p>
        </p:txBody>
      </p:sp>
      <p:sp>
        <p:nvSpPr>
          <p:cNvPr id="25623" name="Rectangle 31"/>
          <p:cNvSpPr>
            <a:spLocks noChangeArrowheads="1"/>
          </p:cNvSpPr>
          <p:nvPr/>
        </p:nvSpPr>
        <p:spPr bwMode="auto">
          <a:xfrm>
            <a:off x="7967663" y="4086226"/>
            <a:ext cx="842538"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Aggregate</a:t>
            </a:r>
            <a:endParaRPr lang="en-US" sz="2400">
              <a:latin typeface="Times New Roman" pitchFamily="18" charset="0"/>
            </a:endParaRPr>
          </a:p>
        </p:txBody>
      </p:sp>
      <p:sp>
        <p:nvSpPr>
          <p:cNvPr id="25624" name="Rectangle 32"/>
          <p:cNvSpPr>
            <a:spLocks noChangeArrowheads="1"/>
          </p:cNvSpPr>
          <p:nvPr/>
        </p:nvSpPr>
        <p:spPr bwMode="auto">
          <a:xfrm>
            <a:off x="8113714" y="4292601"/>
            <a:ext cx="541815"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supply</a:t>
            </a:r>
            <a:endParaRPr lang="en-US" sz="2400">
              <a:latin typeface="Times New Roman" pitchFamily="18" charset="0"/>
            </a:endParaRPr>
          </a:p>
        </p:txBody>
      </p:sp>
      <p:sp>
        <p:nvSpPr>
          <p:cNvPr id="25630" name="Rectangle 41"/>
          <p:cNvSpPr>
            <a:spLocks noChangeArrowheads="1"/>
          </p:cNvSpPr>
          <p:nvPr/>
        </p:nvSpPr>
        <p:spPr bwMode="auto">
          <a:xfrm>
            <a:off x="3432175" y="4221164"/>
            <a:ext cx="173124"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P</a:t>
            </a:r>
            <a:r>
              <a:rPr lang="en-US" sz="1600" baseline="30000">
                <a:solidFill>
                  <a:srgbClr val="000000"/>
                </a:solidFill>
              </a:rPr>
              <a:t>*</a:t>
            </a:r>
            <a:endParaRPr lang="en-US" sz="2400" baseline="30000">
              <a:latin typeface="Times New Roman" pitchFamily="18" charset="0"/>
            </a:endParaRPr>
          </a:p>
        </p:txBody>
      </p:sp>
      <p:sp>
        <p:nvSpPr>
          <p:cNvPr id="25631" name="Text Box 43"/>
          <p:cNvSpPr txBox="1">
            <a:spLocks noChangeArrowheads="1"/>
          </p:cNvSpPr>
          <p:nvPr/>
        </p:nvSpPr>
        <p:spPr bwMode="auto">
          <a:xfrm>
            <a:off x="8167688" y="6623050"/>
            <a:ext cx="1619354" cy="215444"/>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sp>
        <p:nvSpPr>
          <p:cNvPr id="25632" name="Line 30"/>
          <p:cNvSpPr>
            <a:spLocks noChangeShapeType="1"/>
          </p:cNvSpPr>
          <p:nvPr/>
        </p:nvSpPr>
        <p:spPr bwMode="auto">
          <a:xfrm flipV="1">
            <a:off x="3719514" y="4365625"/>
            <a:ext cx="4105275" cy="0"/>
          </a:xfrm>
          <a:prstGeom prst="line">
            <a:avLst/>
          </a:prstGeom>
          <a:noFill/>
          <a:ln w="58738">
            <a:solidFill>
              <a:srgbClr val="003F95"/>
            </a:solidFill>
            <a:round/>
            <a:headEnd/>
            <a:tailEnd/>
          </a:ln>
        </p:spPr>
        <p:txBody>
          <a:bodyPr/>
          <a:lstStyle/>
          <a:p>
            <a:endParaRPr lang="es-CL"/>
          </a:p>
        </p:txBody>
      </p:sp>
      <p:sp>
        <p:nvSpPr>
          <p:cNvPr id="29" name="28 CuadroTexto"/>
          <p:cNvSpPr txBox="1"/>
          <p:nvPr/>
        </p:nvSpPr>
        <p:spPr>
          <a:xfrm>
            <a:off x="8524892" y="3571876"/>
            <a:ext cx="1714512" cy="369332"/>
          </a:xfrm>
          <a:prstGeom prst="rect">
            <a:avLst/>
          </a:prstGeom>
          <a:noFill/>
        </p:spPr>
        <p:txBody>
          <a:bodyPr wrap="square" rtlCol="0">
            <a:spAutoFit/>
          </a:bodyPr>
          <a:lstStyle/>
          <a:p>
            <a:pPr algn="ctr"/>
            <a:r>
              <a:rPr lang="es-CL" dirty="0"/>
              <a:t>John M. </a:t>
            </a:r>
            <a:r>
              <a:rPr lang="es-CL" dirty="0" err="1"/>
              <a:t>Keynes</a:t>
            </a:r>
            <a:endParaRPr lang="es-C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p:txBody>
          <a:bodyPr/>
          <a:lstStyle/>
          <a:p>
            <a:r>
              <a:rPr lang="es-CL" sz="4000" dirty="0"/>
              <a:t>Oferta Agregada</a:t>
            </a:r>
            <a:endParaRPr lang="es-ES" sz="4000" dirty="0"/>
          </a:p>
        </p:txBody>
      </p:sp>
      <p:sp>
        <p:nvSpPr>
          <p:cNvPr id="25603" name="Rectangle 3"/>
          <p:cNvSpPr>
            <a:spLocks noGrp="1"/>
          </p:cNvSpPr>
          <p:nvPr>
            <p:ph type="body" sz="half" idx="1"/>
          </p:nvPr>
        </p:nvSpPr>
        <p:spPr/>
        <p:txBody>
          <a:bodyPr/>
          <a:lstStyle/>
          <a:p>
            <a:pPr algn="just" eaLnBrk="1" hangingPunct="1"/>
            <a:r>
              <a:rPr lang="es-CL" dirty="0"/>
              <a:t>Gráficamente…</a:t>
            </a:r>
            <a:endParaRPr lang="es-ES" dirty="0"/>
          </a:p>
        </p:txBody>
      </p:sp>
      <p:pic>
        <p:nvPicPr>
          <p:cNvPr id="38" name="6 Imagen" descr="adamsmith.jpg"/>
          <p:cNvPicPr>
            <a:picLocks noGrp="1" noChangeAspect="1"/>
          </p:cNvPicPr>
          <p:nvPr>
            <p:ph sz="half" idx="2"/>
          </p:nvPr>
        </p:nvPicPr>
        <p:blipFill>
          <a:blip r:embed="rId2"/>
          <a:srcRect/>
          <a:stretch>
            <a:fillRect/>
          </a:stretch>
        </p:blipFill>
        <p:spPr>
          <a:xfrm>
            <a:off x="8566180" y="1428736"/>
            <a:ext cx="1673225" cy="2089150"/>
          </a:xfrm>
          <a:noFill/>
        </p:spPr>
      </p:pic>
      <p:sp>
        <p:nvSpPr>
          <p:cNvPr id="42" name="41 Marcador de número de diapositiva"/>
          <p:cNvSpPr>
            <a:spLocks noGrp="1"/>
          </p:cNvSpPr>
          <p:nvPr>
            <p:ph type="sldNum" sz="quarter" idx="12"/>
          </p:nvPr>
        </p:nvSpPr>
        <p:spPr/>
        <p:txBody>
          <a:bodyPr/>
          <a:lstStyle/>
          <a:p>
            <a:pPr>
              <a:defRPr/>
            </a:pPr>
            <a:fld id="{7B6B829F-4895-474C-8E12-3A23DC500D0D}" type="slidenum">
              <a:rPr lang="es-CL" smtClean="0"/>
              <a:pPr>
                <a:defRPr/>
              </a:pPr>
              <a:t>7</a:t>
            </a:fld>
            <a:endParaRPr lang="es-CL"/>
          </a:p>
        </p:txBody>
      </p:sp>
      <p:sp>
        <p:nvSpPr>
          <p:cNvPr id="25605" name="Rectangle 11"/>
          <p:cNvSpPr>
            <a:spLocks noChangeArrowheads="1"/>
          </p:cNvSpPr>
          <p:nvPr/>
        </p:nvSpPr>
        <p:spPr bwMode="auto">
          <a:xfrm>
            <a:off x="3827463" y="2484438"/>
            <a:ext cx="5308600" cy="3560762"/>
          </a:xfrm>
          <a:prstGeom prst="rect">
            <a:avLst/>
          </a:prstGeom>
          <a:solidFill>
            <a:srgbClr val="F3F6F9"/>
          </a:solidFill>
          <a:ln w="215900">
            <a:solidFill>
              <a:srgbClr val="F3F6F9"/>
            </a:solidFill>
            <a:miter lim="800000"/>
            <a:headEnd/>
            <a:tailEnd/>
          </a:ln>
        </p:spPr>
        <p:txBody>
          <a:bodyPr/>
          <a:lstStyle/>
          <a:p>
            <a:endParaRPr lang="es-CL"/>
          </a:p>
        </p:txBody>
      </p:sp>
      <p:sp>
        <p:nvSpPr>
          <p:cNvPr id="25606" name="Rectangle 12"/>
          <p:cNvSpPr>
            <a:spLocks noChangeArrowheads="1"/>
          </p:cNvSpPr>
          <p:nvPr/>
        </p:nvSpPr>
        <p:spPr bwMode="auto">
          <a:xfrm>
            <a:off x="3827463" y="2484438"/>
            <a:ext cx="5308600" cy="3560762"/>
          </a:xfrm>
          <a:prstGeom prst="rect">
            <a:avLst/>
          </a:prstGeom>
          <a:solidFill>
            <a:srgbClr val="F2F4F8"/>
          </a:solidFill>
          <a:ln w="195263">
            <a:solidFill>
              <a:srgbClr val="F2F4F8"/>
            </a:solidFill>
            <a:miter lim="800000"/>
            <a:headEnd/>
            <a:tailEnd/>
          </a:ln>
        </p:spPr>
        <p:txBody>
          <a:bodyPr/>
          <a:lstStyle/>
          <a:p>
            <a:endParaRPr lang="es-CL"/>
          </a:p>
        </p:txBody>
      </p:sp>
      <p:sp>
        <p:nvSpPr>
          <p:cNvPr id="25607" name="Rectangle 13"/>
          <p:cNvSpPr>
            <a:spLocks noChangeArrowheads="1"/>
          </p:cNvSpPr>
          <p:nvPr/>
        </p:nvSpPr>
        <p:spPr bwMode="auto">
          <a:xfrm>
            <a:off x="3827463" y="2484438"/>
            <a:ext cx="5308600" cy="3560762"/>
          </a:xfrm>
          <a:prstGeom prst="rect">
            <a:avLst/>
          </a:prstGeom>
          <a:solidFill>
            <a:srgbClr val="F1F4F7"/>
          </a:solidFill>
          <a:ln w="176213">
            <a:solidFill>
              <a:srgbClr val="F1F4F7"/>
            </a:solidFill>
            <a:miter lim="800000"/>
            <a:headEnd/>
            <a:tailEnd/>
          </a:ln>
        </p:spPr>
        <p:txBody>
          <a:bodyPr/>
          <a:lstStyle/>
          <a:p>
            <a:endParaRPr lang="es-CL"/>
          </a:p>
        </p:txBody>
      </p:sp>
      <p:sp>
        <p:nvSpPr>
          <p:cNvPr id="25608" name="Rectangle 14"/>
          <p:cNvSpPr>
            <a:spLocks noChangeArrowheads="1"/>
          </p:cNvSpPr>
          <p:nvPr/>
        </p:nvSpPr>
        <p:spPr bwMode="auto">
          <a:xfrm>
            <a:off x="3827463" y="2484438"/>
            <a:ext cx="5308600" cy="3560762"/>
          </a:xfrm>
          <a:prstGeom prst="rect">
            <a:avLst/>
          </a:prstGeom>
          <a:solidFill>
            <a:srgbClr val="F0F2F5"/>
          </a:solidFill>
          <a:ln w="157163">
            <a:solidFill>
              <a:srgbClr val="F0F2F5"/>
            </a:solidFill>
            <a:miter lim="800000"/>
            <a:headEnd/>
            <a:tailEnd/>
          </a:ln>
        </p:spPr>
        <p:txBody>
          <a:bodyPr/>
          <a:lstStyle/>
          <a:p>
            <a:endParaRPr lang="es-CL"/>
          </a:p>
        </p:txBody>
      </p:sp>
      <p:sp>
        <p:nvSpPr>
          <p:cNvPr id="25609" name="Rectangle 15"/>
          <p:cNvSpPr>
            <a:spLocks noChangeArrowheads="1"/>
          </p:cNvSpPr>
          <p:nvPr/>
        </p:nvSpPr>
        <p:spPr bwMode="auto">
          <a:xfrm>
            <a:off x="3827463" y="2484438"/>
            <a:ext cx="5308600" cy="3560762"/>
          </a:xfrm>
          <a:prstGeom prst="rect">
            <a:avLst/>
          </a:prstGeom>
          <a:solidFill>
            <a:srgbClr val="EEF1F4"/>
          </a:solidFill>
          <a:ln w="136525">
            <a:solidFill>
              <a:srgbClr val="EEF1F4"/>
            </a:solidFill>
            <a:miter lim="800000"/>
            <a:headEnd/>
            <a:tailEnd/>
          </a:ln>
        </p:spPr>
        <p:txBody>
          <a:bodyPr/>
          <a:lstStyle/>
          <a:p>
            <a:endParaRPr lang="es-CL"/>
          </a:p>
        </p:txBody>
      </p:sp>
      <p:sp>
        <p:nvSpPr>
          <p:cNvPr id="25610" name="Rectangle 16"/>
          <p:cNvSpPr>
            <a:spLocks noChangeArrowheads="1"/>
          </p:cNvSpPr>
          <p:nvPr/>
        </p:nvSpPr>
        <p:spPr bwMode="auto">
          <a:xfrm>
            <a:off x="3827463" y="2484438"/>
            <a:ext cx="5308600" cy="3560762"/>
          </a:xfrm>
          <a:prstGeom prst="rect">
            <a:avLst/>
          </a:prstGeom>
          <a:solidFill>
            <a:srgbClr val="EDEFF3"/>
          </a:solidFill>
          <a:ln w="117475">
            <a:solidFill>
              <a:srgbClr val="EDEFF3"/>
            </a:solidFill>
            <a:miter lim="800000"/>
            <a:headEnd/>
            <a:tailEnd/>
          </a:ln>
        </p:spPr>
        <p:txBody>
          <a:bodyPr/>
          <a:lstStyle/>
          <a:p>
            <a:endParaRPr lang="es-CL"/>
          </a:p>
        </p:txBody>
      </p:sp>
      <p:sp>
        <p:nvSpPr>
          <p:cNvPr id="25611" name="Rectangle 17"/>
          <p:cNvSpPr>
            <a:spLocks noChangeArrowheads="1"/>
          </p:cNvSpPr>
          <p:nvPr/>
        </p:nvSpPr>
        <p:spPr bwMode="auto">
          <a:xfrm>
            <a:off x="3827463" y="2484438"/>
            <a:ext cx="5308600" cy="3560762"/>
          </a:xfrm>
          <a:prstGeom prst="rect">
            <a:avLst/>
          </a:prstGeom>
          <a:solidFill>
            <a:srgbClr val="EBEEF2"/>
          </a:solidFill>
          <a:ln w="98425">
            <a:solidFill>
              <a:srgbClr val="EBEEF2"/>
            </a:solidFill>
            <a:miter lim="800000"/>
            <a:headEnd/>
            <a:tailEnd/>
          </a:ln>
        </p:spPr>
        <p:txBody>
          <a:bodyPr/>
          <a:lstStyle/>
          <a:p>
            <a:endParaRPr lang="es-CL"/>
          </a:p>
        </p:txBody>
      </p:sp>
      <p:sp>
        <p:nvSpPr>
          <p:cNvPr id="25612" name="Rectangle 18"/>
          <p:cNvSpPr>
            <a:spLocks noChangeArrowheads="1"/>
          </p:cNvSpPr>
          <p:nvPr/>
        </p:nvSpPr>
        <p:spPr bwMode="auto">
          <a:xfrm>
            <a:off x="3827463" y="2484438"/>
            <a:ext cx="5308600" cy="3560762"/>
          </a:xfrm>
          <a:prstGeom prst="rect">
            <a:avLst/>
          </a:prstGeom>
          <a:solidFill>
            <a:srgbClr val="EAECF1"/>
          </a:solidFill>
          <a:ln w="77788">
            <a:solidFill>
              <a:srgbClr val="EAECF1"/>
            </a:solidFill>
            <a:miter lim="800000"/>
            <a:headEnd/>
            <a:tailEnd/>
          </a:ln>
        </p:spPr>
        <p:txBody>
          <a:bodyPr/>
          <a:lstStyle/>
          <a:p>
            <a:endParaRPr lang="es-CL"/>
          </a:p>
        </p:txBody>
      </p:sp>
      <p:sp>
        <p:nvSpPr>
          <p:cNvPr id="25613" name="Rectangle 19"/>
          <p:cNvSpPr>
            <a:spLocks noChangeArrowheads="1"/>
          </p:cNvSpPr>
          <p:nvPr/>
        </p:nvSpPr>
        <p:spPr bwMode="auto">
          <a:xfrm>
            <a:off x="3827463" y="2484438"/>
            <a:ext cx="5308600" cy="3560762"/>
          </a:xfrm>
          <a:prstGeom prst="rect">
            <a:avLst/>
          </a:prstGeom>
          <a:solidFill>
            <a:srgbClr val="E9EBF0"/>
          </a:solidFill>
          <a:ln w="58738">
            <a:solidFill>
              <a:srgbClr val="E9EBF0"/>
            </a:solidFill>
            <a:miter lim="800000"/>
            <a:headEnd/>
            <a:tailEnd/>
          </a:ln>
        </p:spPr>
        <p:txBody>
          <a:bodyPr/>
          <a:lstStyle/>
          <a:p>
            <a:endParaRPr lang="es-CL"/>
          </a:p>
        </p:txBody>
      </p:sp>
      <p:sp>
        <p:nvSpPr>
          <p:cNvPr id="25614" name="Rectangle 20"/>
          <p:cNvSpPr>
            <a:spLocks noChangeArrowheads="1"/>
          </p:cNvSpPr>
          <p:nvPr/>
        </p:nvSpPr>
        <p:spPr bwMode="auto">
          <a:xfrm>
            <a:off x="3827463" y="2484438"/>
            <a:ext cx="5308600" cy="3560762"/>
          </a:xfrm>
          <a:prstGeom prst="rect">
            <a:avLst/>
          </a:prstGeom>
          <a:solidFill>
            <a:srgbClr val="E7EAEF"/>
          </a:solidFill>
          <a:ln w="39688">
            <a:solidFill>
              <a:srgbClr val="E7EAEF"/>
            </a:solidFill>
            <a:miter lim="800000"/>
            <a:headEnd/>
            <a:tailEnd/>
          </a:ln>
        </p:spPr>
        <p:txBody>
          <a:bodyPr/>
          <a:lstStyle/>
          <a:p>
            <a:endParaRPr lang="es-CL"/>
          </a:p>
        </p:txBody>
      </p:sp>
      <p:sp>
        <p:nvSpPr>
          <p:cNvPr id="25615" name="Rectangle 21"/>
          <p:cNvSpPr>
            <a:spLocks noChangeArrowheads="1"/>
          </p:cNvSpPr>
          <p:nvPr/>
        </p:nvSpPr>
        <p:spPr bwMode="auto">
          <a:xfrm>
            <a:off x="3827463" y="2484438"/>
            <a:ext cx="5308600" cy="3606800"/>
          </a:xfrm>
          <a:prstGeom prst="rect">
            <a:avLst/>
          </a:prstGeom>
          <a:solidFill>
            <a:srgbClr val="E6E9EF"/>
          </a:solidFill>
          <a:ln w="19050">
            <a:solidFill>
              <a:srgbClr val="E6E9EF"/>
            </a:solidFill>
            <a:miter lim="800000"/>
            <a:headEnd/>
            <a:tailEnd/>
          </a:ln>
        </p:spPr>
        <p:txBody>
          <a:bodyPr/>
          <a:lstStyle/>
          <a:p>
            <a:endParaRPr lang="es-CL"/>
          </a:p>
        </p:txBody>
      </p:sp>
      <p:sp>
        <p:nvSpPr>
          <p:cNvPr id="25616" name="Rectangle 22"/>
          <p:cNvSpPr>
            <a:spLocks noChangeArrowheads="1"/>
          </p:cNvSpPr>
          <p:nvPr/>
        </p:nvSpPr>
        <p:spPr bwMode="auto">
          <a:xfrm>
            <a:off x="3717925" y="2374900"/>
            <a:ext cx="5386388" cy="3638550"/>
          </a:xfrm>
          <a:prstGeom prst="rect">
            <a:avLst/>
          </a:prstGeom>
          <a:solidFill>
            <a:srgbClr val="FFFFFF"/>
          </a:solidFill>
          <a:ln w="9525">
            <a:noFill/>
            <a:miter lim="800000"/>
            <a:headEnd/>
            <a:tailEnd/>
          </a:ln>
        </p:spPr>
        <p:txBody>
          <a:bodyPr/>
          <a:lstStyle/>
          <a:p>
            <a:endParaRPr lang="es-CL"/>
          </a:p>
        </p:txBody>
      </p:sp>
      <p:sp>
        <p:nvSpPr>
          <p:cNvPr id="25617" name="Freeform 23"/>
          <p:cNvSpPr>
            <a:spLocks/>
          </p:cNvSpPr>
          <p:nvPr/>
        </p:nvSpPr>
        <p:spPr bwMode="auto">
          <a:xfrm>
            <a:off x="3717925" y="2374900"/>
            <a:ext cx="5386388" cy="3638550"/>
          </a:xfrm>
          <a:custGeom>
            <a:avLst/>
            <a:gdLst>
              <a:gd name="T0" fmla="*/ 0 w 4241"/>
              <a:gd name="T1" fmla="*/ 0 h 2864"/>
              <a:gd name="T2" fmla="*/ 0 w 4241"/>
              <a:gd name="T3" fmla="*/ 2864 h 2864"/>
              <a:gd name="T4" fmla="*/ 4241 w 4241"/>
              <a:gd name="T5" fmla="*/ 2864 h 2864"/>
              <a:gd name="T6" fmla="*/ 0 60000 65536"/>
              <a:gd name="T7" fmla="*/ 0 60000 65536"/>
              <a:gd name="T8" fmla="*/ 0 60000 65536"/>
              <a:gd name="T9" fmla="*/ 0 w 4241"/>
              <a:gd name="T10" fmla="*/ 0 h 2864"/>
              <a:gd name="T11" fmla="*/ 4241 w 4241"/>
              <a:gd name="T12" fmla="*/ 2864 h 2864"/>
            </a:gdLst>
            <a:ahLst/>
            <a:cxnLst>
              <a:cxn ang="T6">
                <a:pos x="T0" y="T1"/>
              </a:cxn>
              <a:cxn ang="T7">
                <a:pos x="T2" y="T3"/>
              </a:cxn>
              <a:cxn ang="T8">
                <a:pos x="T4" y="T5"/>
              </a:cxn>
            </a:cxnLst>
            <a:rect l="T9" t="T10" r="T11" b="T12"/>
            <a:pathLst>
              <a:path w="4241" h="2864">
                <a:moveTo>
                  <a:pt x="0" y="0"/>
                </a:moveTo>
                <a:lnTo>
                  <a:pt x="0" y="2864"/>
                </a:lnTo>
                <a:lnTo>
                  <a:pt x="4241" y="2864"/>
                </a:lnTo>
              </a:path>
            </a:pathLst>
          </a:custGeom>
          <a:noFill/>
          <a:ln w="19050">
            <a:solidFill>
              <a:srgbClr val="000000"/>
            </a:solidFill>
            <a:round/>
            <a:headEnd/>
            <a:tailEnd/>
          </a:ln>
        </p:spPr>
        <p:txBody>
          <a:bodyPr/>
          <a:lstStyle/>
          <a:p>
            <a:endParaRPr lang="es-CL"/>
          </a:p>
        </p:txBody>
      </p:sp>
      <p:sp>
        <p:nvSpPr>
          <p:cNvPr id="25618" name="Rectangle 24"/>
          <p:cNvSpPr>
            <a:spLocks noChangeArrowheads="1"/>
          </p:cNvSpPr>
          <p:nvPr/>
        </p:nvSpPr>
        <p:spPr bwMode="auto">
          <a:xfrm>
            <a:off x="8228013" y="6029326"/>
            <a:ext cx="972702" cy="246221"/>
          </a:xfrm>
          <a:prstGeom prst="rect">
            <a:avLst/>
          </a:prstGeom>
          <a:noFill/>
          <a:ln w="9525">
            <a:noFill/>
            <a:miter lim="800000"/>
            <a:headEnd/>
            <a:tailEnd/>
          </a:ln>
        </p:spPr>
        <p:txBody>
          <a:bodyPr wrap="none" lIns="0" tIns="0" rIns="0" bIns="0">
            <a:spAutoFit/>
          </a:bodyPr>
          <a:lstStyle/>
          <a:p>
            <a:pPr eaLnBrk="0" hangingPunct="0"/>
            <a:r>
              <a:rPr lang="en-US" sz="1600" b="1" dirty="0">
                <a:solidFill>
                  <a:srgbClr val="000000"/>
                </a:solidFill>
              </a:rPr>
              <a:t>Quantity of</a:t>
            </a:r>
            <a:endParaRPr lang="en-US" sz="2400" dirty="0">
              <a:latin typeface="Times New Roman" pitchFamily="18" charset="0"/>
            </a:endParaRPr>
          </a:p>
        </p:txBody>
      </p:sp>
      <p:sp>
        <p:nvSpPr>
          <p:cNvPr id="25619" name="Rectangle 25"/>
          <p:cNvSpPr>
            <a:spLocks noChangeArrowheads="1"/>
          </p:cNvSpPr>
          <p:nvPr/>
        </p:nvSpPr>
        <p:spPr bwMode="auto">
          <a:xfrm>
            <a:off x="8559801" y="6237289"/>
            <a:ext cx="612347"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Output</a:t>
            </a:r>
            <a:endParaRPr lang="en-US" sz="2400">
              <a:latin typeface="Times New Roman" pitchFamily="18" charset="0"/>
            </a:endParaRPr>
          </a:p>
        </p:txBody>
      </p:sp>
      <p:sp>
        <p:nvSpPr>
          <p:cNvPr id="25620" name="Rectangle 26"/>
          <p:cNvSpPr>
            <a:spLocks noChangeArrowheads="1"/>
          </p:cNvSpPr>
          <p:nvPr/>
        </p:nvSpPr>
        <p:spPr bwMode="auto">
          <a:xfrm>
            <a:off x="3092450" y="2349501"/>
            <a:ext cx="421590"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Price</a:t>
            </a:r>
            <a:endParaRPr lang="en-US" sz="2400">
              <a:latin typeface="Times New Roman" pitchFamily="18" charset="0"/>
            </a:endParaRPr>
          </a:p>
        </p:txBody>
      </p:sp>
      <p:sp>
        <p:nvSpPr>
          <p:cNvPr id="25621" name="Rectangle 27"/>
          <p:cNvSpPr>
            <a:spLocks noChangeArrowheads="1"/>
          </p:cNvSpPr>
          <p:nvPr/>
        </p:nvSpPr>
        <p:spPr bwMode="auto">
          <a:xfrm>
            <a:off x="3071814" y="2557464"/>
            <a:ext cx="436273"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Level</a:t>
            </a:r>
            <a:endParaRPr lang="en-US" sz="2400">
              <a:latin typeface="Times New Roman" pitchFamily="18" charset="0"/>
            </a:endParaRPr>
          </a:p>
        </p:txBody>
      </p:sp>
      <p:sp>
        <p:nvSpPr>
          <p:cNvPr id="25622" name="Rectangle 28"/>
          <p:cNvSpPr>
            <a:spLocks noChangeArrowheads="1"/>
          </p:cNvSpPr>
          <p:nvPr/>
        </p:nvSpPr>
        <p:spPr bwMode="auto">
          <a:xfrm>
            <a:off x="3581400" y="6034089"/>
            <a:ext cx="104196"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0</a:t>
            </a:r>
            <a:endParaRPr lang="en-US" sz="2400">
              <a:latin typeface="Times New Roman" pitchFamily="18" charset="0"/>
            </a:endParaRPr>
          </a:p>
        </p:txBody>
      </p:sp>
      <p:sp>
        <p:nvSpPr>
          <p:cNvPr id="25623" name="Rectangle 31"/>
          <p:cNvSpPr>
            <a:spLocks noChangeArrowheads="1"/>
          </p:cNvSpPr>
          <p:nvPr/>
        </p:nvSpPr>
        <p:spPr bwMode="auto">
          <a:xfrm>
            <a:off x="7967663" y="4086226"/>
            <a:ext cx="842538"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Aggregate</a:t>
            </a:r>
            <a:endParaRPr lang="en-US" sz="2400">
              <a:latin typeface="Times New Roman" pitchFamily="18" charset="0"/>
            </a:endParaRPr>
          </a:p>
        </p:txBody>
      </p:sp>
      <p:sp>
        <p:nvSpPr>
          <p:cNvPr id="25624" name="Rectangle 32"/>
          <p:cNvSpPr>
            <a:spLocks noChangeArrowheads="1"/>
          </p:cNvSpPr>
          <p:nvPr/>
        </p:nvSpPr>
        <p:spPr bwMode="auto">
          <a:xfrm>
            <a:off x="8113714" y="4292601"/>
            <a:ext cx="541815"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supply</a:t>
            </a:r>
            <a:endParaRPr lang="en-US" sz="2400">
              <a:latin typeface="Times New Roman" pitchFamily="18" charset="0"/>
            </a:endParaRPr>
          </a:p>
        </p:txBody>
      </p:sp>
      <p:grpSp>
        <p:nvGrpSpPr>
          <p:cNvPr id="2" name="Group 33"/>
          <p:cNvGrpSpPr>
            <a:grpSpLocks/>
          </p:cNvGrpSpPr>
          <p:nvPr/>
        </p:nvGrpSpPr>
        <p:grpSpPr bwMode="auto">
          <a:xfrm>
            <a:off x="4470401" y="3471864"/>
            <a:ext cx="3662029" cy="2130107"/>
            <a:chOff x="1553" y="1705"/>
            <a:chExt cx="2883" cy="1677"/>
          </a:xfrm>
        </p:grpSpPr>
        <p:sp>
          <p:nvSpPr>
            <p:cNvPr id="25635" name="Line 34"/>
            <p:cNvSpPr>
              <a:spLocks noChangeShapeType="1"/>
            </p:cNvSpPr>
            <p:nvPr/>
          </p:nvSpPr>
          <p:spPr bwMode="auto">
            <a:xfrm flipH="1" flipV="1">
              <a:off x="1553" y="1705"/>
              <a:ext cx="2158" cy="1420"/>
            </a:xfrm>
            <a:prstGeom prst="line">
              <a:avLst/>
            </a:prstGeom>
            <a:noFill/>
            <a:ln w="58801">
              <a:solidFill>
                <a:srgbClr val="FF0000"/>
              </a:solidFill>
              <a:round/>
              <a:headEnd/>
              <a:tailEnd/>
            </a:ln>
          </p:spPr>
          <p:txBody>
            <a:bodyPr/>
            <a:lstStyle/>
            <a:p>
              <a:endParaRPr lang="es-CL"/>
            </a:p>
          </p:txBody>
        </p:sp>
        <p:sp>
          <p:nvSpPr>
            <p:cNvPr id="25636" name="Rectangle 35"/>
            <p:cNvSpPr>
              <a:spLocks noChangeArrowheads="1"/>
            </p:cNvSpPr>
            <p:nvPr/>
          </p:nvSpPr>
          <p:spPr bwMode="auto">
            <a:xfrm>
              <a:off x="3773" y="3025"/>
              <a:ext cx="663"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Aggregate</a:t>
              </a:r>
              <a:endParaRPr lang="en-US" sz="2400">
                <a:latin typeface="Times New Roman" pitchFamily="18" charset="0"/>
              </a:endParaRPr>
            </a:p>
          </p:txBody>
        </p:sp>
        <p:sp>
          <p:nvSpPr>
            <p:cNvPr id="25637" name="Rectangle 36"/>
            <p:cNvSpPr>
              <a:spLocks noChangeArrowheads="1"/>
            </p:cNvSpPr>
            <p:nvPr/>
          </p:nvSpPr>
          <p:spPr bwMode="auto">
            <a:xfrm>
              <a:off x="3839" y="3188"/>
              <a:ext cx="540"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demand</a:t>
              </a:r>
              <a:endParaRPr lang="en-US" sz="2400">
                <a:latin typeface="Times New Roman" pitchFamily="18" charset="0"/>
              </a:endParaRPr>
            </a:p>
          </p:txBody>
        </p:sp>
      </p:grpSp>
      <p:sp>
        <p:nvSpPr>
          <p:cNvPr id="25626" name="Freeform 37"/>
          <p:cNvSpPr>
            <a:spLocks/>
          </p:cNvSpPr>
          <p:nvPr/>
        </p:nvSpPr>
        <p:spPr bwMode="auto">
          <a:xfrm>
            <a:off x="3733800" y="4381500"/>
            <a:ext cx="2114550" cy="1631950"/>
          </a:xfrm>
          <a:custGeom>
            <a:avLst/>
            <a:gdLst>
              <a:gd name="T0" fmla="*/ 0 w 1665"/>
              <a:gd name="T1" fmla="*/ 0 h 1284"/>
              <a:gd name="T2" fmla="*/ 1665 w 1665"/>
              <a:gd name="T3" fmla="*/ 0 h 1284"/>
              <a:gd name="T4" fmla="*/ 1665 w 1665"/>
              <a:gd name="T5" fmla="*/ 1284 h 1284"/>
              <a:gd name="T6" fmla="*/ 0 60000 65536"/>
              <a:gd name="T7" fmla="*/ 0 60000 65536"/>
              <a:gd name="T8" fmla="*/ 0 60000 65536"/>
              <a:gd name="T9" fmla="*/ 0 w 1665"/>
              <a:gd name="T10" fmla="*/ 0 h 1284"/>
              <a:gd name="T11" fmla="*/ 1665 w 1665"/>
              <a:gd name="T12" fmla="*/ 1284 h 1284"/>
            </a:gdLst>
            <a:ahLst/>
            <a:cxnLst>
              <a:cxn ang="T6">
                <a:pos x="T0" y="T1"/>
              </a:cxn>
              <a:cxn ang="T7">
                <a:pos x="T2" y="T3"/>
              </a:cxn>
              <a:cxn ang="T8">
                <a:pos x="T4" y="T5"/>
              </a:cxn>
            </a:cxnLst>
            <a:rect l="T9" t="T10" r="T11" b="T12"/>
            <a:pathLst>
              <a:path w="1665" h="1284">
                <a:moveTo>
                  <a:pt x="0" y="0"/>
                </a:moveTo>
                <a:lnTo>
                  <a:pt x="1665" y="0"/>
                </a:lnTo>
                <a:lnTo>
                  <a:pt x="1665" y="1284"/>
                </a:lnTo>
              </a:path>
            </a:pathLst>
          </a:custGeom>
          <a:noFill/>
          <a:ln w="19050">
            <a:solidFill>
              <a:schemeClr val="tx1"/>
            </a:solidFill>
            <a:prstDash val="sysDot"/>
            <a:round/>
            <a:headEnd/>
            <a:tailEnd/>
          </a:ln>
        </p:spPr>
        <p:txBody>
          <a:bodyPr/>
          <a:lstStyle/>
          <a:p>
            <a:endParaRPr lang="es-CL"/>
          </a:p>
        </p:txBody>
      </p:sp>
      <p:sp>
        <p:nvSpPr>
          <p:cNvPr id="25628" name="Rectangle 39"/>
          <p:cNvSpPr>
            <a:spLocks noChangeArrowheads="1"/>
          </p:cNvSpPr>
          <p:nvPr/>
        </p:nvSpPr>
        <p:spPr bwMode="auto">
          <a:xfrm>
            <a:off x="5462589" y="6034089"/>
            <a:ext cx="949171"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Equilibrium</a:t>
            </a:r>
            <a:endParaRPr lang="en-US" sz="2400">
              <a:latin typeface="Times New Roman" pitchFamily="18" charset="0"/>
            </a:endParaRPr>
          </a:p>
        </p:txBody>
      </p:sp>
      <p:sp>
        <p:nvSpPr>
          <p:cNvPr id="25629" name="Rectangle 40"/>
          <p:cNvSpPr>
            <a:spLocks noChangeArrowheads="1"/>
          </p:cNvSpPr>
          <p:nvPr/>
        </p:nvSpPr>
        <p:spPr bwMode="auto">
          <a:xfrm>
            <a:off x="5637213" y="6243639"/>
            <a:ext cx="565150" cy="244475"/>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output</a:t>
            </a:r>
            <a:endParaRPr lang="en-US" sz="2400">
              <a:latin typeface="Times New Roman" pitchFamily="18" charset="0"/>
            </a:endParaRPr>
          </a:p>
        </p:txBody>
      </p:sp>
      <p:sp>
        <p:nvSpPr>
          <p:cNvPr id="25630" name="Rectangle 41"/>
          <p:cNvSpPr>
            <a:spLocks noChangeArrowheads="1"/>
          </p:cNvSpPr>
          <p:nvPr/>
        </p:nvSpPr>
        <p:spPr bwMode="auto">
          <a:xfrm>
            <a:off x="3432175" y="4221164"/>
            <a:ext cx="173124"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P</a:t>
            </a:r>
            <a:r>
              <a:rPr lang="en-US" sz="1600" baseline="30000">
                <a:solidFill>
                  <a:srgbClr val="000000"/>
                </a:solidFill>
              </a:rPr>
              <a:t>*</a:t>
            </a:r>
            <a:endParaRPr lang="en-US" sz="2400" baseline="30000">
              <a:latin typeface="Times New Roman" pitchFamily="18" charset="0"/>
            </a:endParaRPr>
          </a:p>
        </p:txBody>
      </p:sp>
      <p:sp>
        <p:nvSpPr>
          <p:cNvPr id="25631" name="Text Box 43"/>
          <p:cNvSpPr txBox="1">
            <a:spLocks noChangeArrowheads="1"/>
          </p:cNvSpPr>
          <p:nvPr/>
        </p:nvSpPr>
        <p:spPr bwMode="auto">
          <a:xfrm>
            <a:off x="8167688" y="6623050"/>
            <a:ext cx="1619354" cy="215444"/>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sp>
        <p:nvSpPr>
          <p:cNvPr id="25632" name="Line 30"/>
          <p:cNvSpPr>
            <a:spLocks noChangeShapeType="1"/>
          </p:cNvSpPr>
          <p:nvPr/>
        </p:nvSpPr>
        <p:spPr bwMode="auto">
          <a:xfrm flipV="1">
            <a:off x="3719514" y="4365625"/>
            <a:ext cx="4105275" cy="0"/>
          </a:xfrm>
          <a:prstGeom prst="line">
            <a:avLst/>
          </a:prstGeom>
          <a:noFill/>
          <a:ln w="58738">
            <a:solidFill>
              <a:srgbClr val="003F95"/>
            </a:solidFill>
            <a:round/>
            <a:headEnd/>
            <a:tailEnd/>
          </a:ln>
        </p:spPr>
        <p:txBody>
          <a:bodyPr/>
          <a:lstStyle/>
          <a:p>
            <a:endParaRPr lang="es-CL"/>
          </a:p>
        </p:txBody>
      </p:sp>
      <p:sp>
        <p:nvSpPr>
          <p:cNvPr id="25627" name="Oval 38"/>
          <p:cNvSpPr>
            <a:spLocks noChangeArrowheads="1"/>
          </p:cNvSpPr>
          <p:nvPr/>
        </p:nvSpPr>
        <p:spPr bwMode="auto">
          <a:xfrm>
            <a:off x="5791200" y="4319589"/>
            <a:ext cx="109538" cy="109537"/>
          </a:xfrm>
          <a:prstGeom prst="ellipse">
            <a:avLst/>
          </a:prstGeom>
          <a:solidFill>
            <a:srgbClr val="000000"/>
          </a:solidFill>
          <a:ln w="9525">
            <a:noFill/>
            <a:round/>
            <a:headEnd/>
            <a:tailEnd/>
          </a:ln>
        </p:spPr>
        <p:txBody>
          <a:bodyPr/>
          <a:lstStyle/>
          <a:p>
            <a:endParaRPr lang="es-CL"/>
          </a:p>
        </p:txBody>
      </p:sp>
      <p:sp>
        <p:nvSpPr>
          <p:cNvPr id="39" name="38 CuadroTexto"/>
          <p:cNvSpPr txBox="1"/>
          <p:nvPr/>
        </p:nvSpPr>
        <p:spPr>
          <a:xfrm>
            <a:off x="8524892" y="3571876"/>
            <a:ext cx="1714512" cy="369332"/>
          </a:xfrm>
          <a:prstGeom prst="rect">
            <a:avLst/>
          </a:prstGeom>
          <a:noFill/>
        </p:spPr>
        <p:txBody>
          <a:bodyPr wrap="square" rtlCol="0">
            <a:spAutoFit/>
          </a:bodyPr>
          <a:lstStyle/>
          <a:p>
            <a:pPr algn="ctr"/>
            <a:r>
              <a:rPr lang="es-CL" dirty="0"/>
              <a:t>John M. </a:t>
            </a:r>
            <a:r>
              <a:rPr lang="es-CL" dirty="0" err="1"/>
              <a:t>Keynes</a:t>
            </a:r>
            <a:endParaRPr lang="es-CL" dirty="0"/>
          </a:p>
        </p:txBody>
      </p:sp>
    </p:spTree>
    <p:extLst>
      <p:ext uri="{BB962C8B-B14F-4D97-AF65-F5344CB8AC3E}">
        <p14:creationId xmlns:p14="http://schemas.microsoft.com/office/powerpoint/2010/main" val="3669895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s-CL" sz="4000" dirty="0"/>
              <a:t>Oferta Agregada</a:t>
            </a:r>
            <a:endParaRPr lang="es-ES" sz="4000" dirty="0"/>
          </a:p>
        </p:txBody>
      </p:sp>
      <p:sp>
        <p:nvSpPr>
          <p:cNvPr id="7171" name="Rectangle 3"/>
          <p:cNvSpPr>
            <a:spLocks noGrp="1"/>
          </p:cNvSpPr>
          <p:nvPr>
            <p:ph idx="1"/>
          </p:nvPr>
        </p:nvSpPr>
        <p:spPr/>
        <p:txBody>
          <a:bodyPr/>
          <a:lstStyle/>
          <a:p>
            <a:pPr algn="just" eaLnBrk="1" hangingPunct="1"/>
            <a:r>
              <a:rPr lang="es-CL"/>
              <a:t>Gráficamente…</a:t>
            </a:r>
            <a:endParaRPr lang="es-ES"/>
          </a:p>
        </p:txBody>
      </p:sp>
      <p:sp>
        <p:nvSpPr>
          <p:cNvPr id="44" name="43 Marcador de número de diapositiva"/>
          <p:cNvSpPr>
            <a:spLocks noGrp="1"/>
          </p:cNvSpPr>
          <p:nvPr>
            <p:ph type="sldNum" sz="quarter" idx="12"/>
          </p:nvPr>
        </p:nvSpPr>
        <p:spPr/>
        <p:txBody>
          <a:bodyPr/>
          <a:lstStyle/>
          <a:p>
            <a:pPr>
              <a:defRPr/>
            </a:pPr>
            <a:fld id="{2AAE4D1A-4BE7-4829-8E81-3E68F437EAF0}" type="slidenum">
              <a:rPr lang="es-CL" smtClean="0"/>
              <a:pPr>
                <a:defRPr/>
              </a:pPr>
              <a:t>8</a:t>
            </a:fld>
            <a:endParaRPr lang="es-CL"/>
          </a:p>
        </p:txBody>
      </p:sp>
      <p:sp>
        <p:nvSpPr>
          <p:cNvPr id="7175" name="Rectangle 10"/>
          <p:cNvSpPr>
            <a:spLocks noChangeArrowheads="1"/>
          </p:cNvSpPr>
          <p:nvPr/>
        </p:nvSpPr>
        <p:spPr bwMode="auto">
          <a:xfrm>
            <a:off x="3827463" y="2484439"/>
            <a:ext cx="5308600" cy="3560763"/>
          </a:xfrm>
          <a:prstGeom prst="rect">
            <a:avLst/>
          </a:prstGeom>
          <a:solidFill>
            <a:srgbClr val="F3F6F9"/>
          </a:solidFill>
          <a:ln w="215900">
            <a:solidFill>
              <a:srgbClr val="F3F6F9"/>
            </a:solidFill>
            <a:miter lim="800000"/>
            <a:headEnd/>
            <a:tailEnd/>
          </a:ln>
        </p:spPr>
        <p:txBody>
          <a:bodyPr/>
          <a:lstStyle/>
          <a:p>
            <a:endParaRPr lang="es-CL"/>
          </a:p>
        </p:txBody>
      </p:sp>
      <p:sp>
        <p:nvSpPr>
          <p:cNvPr id="7176" name="Rectangle 11"/>
          <p:cNvSpPr>
            <a:spLocks noChangeArrowheads="1"/>
          </p:cNvSpPr>
          <p:nvPr/>
        </p:nvSpPr>
        <p:spPr bwMode="auto">
          <a:xfrm>
            <a:off x="3827463" y="2484439"/>
            <a:ext cx="5308600" cy="3560763"/>
          </a:xfrm>
          <a:prstGeom prst="rect">
            <a:avLst/>
          </a:prstGeom>
          <a:solidFill>
            <a:srgbClr val="F2F4F8"/>
          </a:solidFill>
          <a:ln w="195263">
            <a:solidFill>
              <a:srgbClr val="F2F4F8"/>
            </a:solidFill>
            <a:miter lim="800000"/>
            <a:headEnd/>
            <a:tailEnd/>
          </a:ln>
        </p:spPr>
        <p:txBody>
          <a:bodyPr/>
          <a:lstStyle/>
          <a:p>
            <a:endParaRPr lang="es-CL"/>
          </a:p>
        </p:txBody>
      </p:sp>
      <p:sp>
        <p:nvSpPr>
          <p:cNvPr id="7177" name="Rectangle 12"/>
          <p:cNvSpPr>
            <a:spLocks noChangeArrowheads="1"/>
          </p:cNvSpPr>
          <p:nvPr/>
        </p:nvSpPr>
        <p:spPr bwMode="auto">
          <a:xfrm>
            <a:off x="3827463" y="2484439"/>
            <a:ext cx="5308600" cy="3560763"/>
          </a:xfrm>
          <a:prstGeom prst="rect">
            <a:avLst/>
          </a:prstGeom>
          <a:solidFill>
            <a:srgbClr val="F1F4F7"/>
          </a:solidFill>
          <a:ln w="176213">
            <a:solidFill>
              <a:srgbClr val="F1F4F7"/>
            </a:solidFill>
            <a:miter lim="800000"/>
            <a:headEnd/>
            <a:tailEnd/>
          </a:ln>
        </p:spPr>
        <p:txBody>
          <a:bodyPr/>
          <a:lstStyle/>
          <a:p>
            <a:endParaRPr lang="es-CL"/>
          </a:p>
        </p:txBody>
      </p:sp>
      <p:sp>
        <p:nvSpPr>
          <p:cNvPr id="7178" name="Rectangle 13"/>
          <p:cNvSpPr>
            <a:spLocks noChangeArrowheads="1"/>
          </p:cNvSpPr>
          <p:nvPr/>
        </p:nvSpPr>
        <p:spPr bwMode="auto">
          <a:xfrm>
            <a:off x="3827463" y="2484439"/>
            <a:ext cx="5308600" cy="3560763"/>
          </a:xfrm>
          <a:prstGeom prst="rect">
            <a:avLst/>
          </a:prstGeom>
          <a:solidFill>
            <a:srgbClr val="F0F2F5"/>
          </a:solidFill>
          <a:ln w="157163">
            <a:solidFill>
              <a:srgbClr val="F0F2F5"/>
            </a:solidFill>
            <a:miter lim="800000"/>
            <a:headEnd/>
            <a:tailEnd/>
          </a:ln>
        </p:spPr>
        <p:txBody>
          <a:bodyPr/>
          <a:lstStyle/>
          <a:p>
            <a:endParaRPr lang="es-CL"/>
          </a:p>
        </p:txBody>
      </p:sp>
      <p:sp>
        <p:nvSpPr>
          <p:cNvPr id="7179" name="Rectangle 14"/>
          <p:cNvSpPr>
            <a:spLocks noChangeArrowheads="1"/>
          </p:cNvSpPr>
          <p:nvPr/>
        </p:nvSpPr>
        <p:spPr bwMode="auto">
          <a:xfrm>
            <a:off x="3827463" y="2484439"/>
            <a:ext cx="5308600" cy="3560763"/>
          </a:xfrm>
          <a:prstGeom prst="rect">
            <a:avLst/>
          </a:prstGeom>
          <a:solidFill>
            <a:srgbClr val="EEF1F4"/>
          </a:solidFill>
          <a:ln w="136525">
            <a:solidFill>
              <a:srgbClr val="EEF1F4"/>
            </a:solidFill>
            <a:miter lim="800000"/>
            <a:headEnd/>
            <a:tailEnd/>
          </a:ln>
        </p:spPr>
        <p:txBody>
          <a:bodyPr/>
          <a:lstStyle/>
          <a:p>
            <a:endParaRPr lang="es-CL"/>
          </a:p>
        </p:txBody>
      </p:sp>
      <p:sp>
        <p:nvSpPr>
          <p:cNvPr id="7180" name="Rectangle 15"/>
          <p:cNvSpPr>
            <a:spLocks noChangeArrowheads="1"/>
          </p:cNvSpPr>
          <p:nvPr/>
        </p:nvSpPr>
        <p:spPr bwMode="auto">
          <a:xfrm>
            <a:off x="3827463" y="2484439"/>
            <a:ext cx="5308600" cy="3560763"/>
          </a:xfrm>
          <a:prstGeom prst="rect">
            <a:avLst/>
          </a:prstGeom>
          <a:solidFill>
            <a:srgbClr val="EDEFF3"/>
          </a:solidFill>
          <a:ln w="117475">
            <a:solidFill>
              <a:srgbClr val="EDEFF3"/>
            </a:solidFill>
            <a:miter lim="800000"/>
            <a:headEnd/>
            <a:tailEnd/>
          </a:ln>
        </p:spPr>
        <p:txBody>
          <a:bodyPr/>
          <a:lstStyle/>
          <a:p>
            <a:endParaRPr lang="es-CL"/>
          </a:p>
        </p:txBody>
      </p:sp>
      <p:sp>
        <p:nvSpPr>
          <p:cNvPr id="7181" name="Rectangle 16"/>
          <p:cNvSpPr>
            <a:spLocks noChangeArrowheads="1"/>
          </p:cNvSpPr>
          <p:nvPr/>
        </p:nvSpPr>
        <p:spPr bwMode="auto">
          <a:xfrm>
            <a:off x="3827463" y="2484439"/>
            <a:ext cx="5308600" cy="3560763"/>
          </a:xfrm>
          <a:prstGeom prst="rect">
            <a:avLst/>
          </a:prstGeom>
          <a:solidFill>
            <a:srgbClr val="EBEEF2"/>
          </a:solidFill>
          <a:ln w="98425">
            <a:solidFill>
              <a:srgbClr val="EBEEF2"/>
            </a:solidFill>
            <a:miter lim="800000"/>
            <a:headEnd/>
            <a:tailEnd/>
          </a:ln>
        </p:spPr>
        <p:txBody>
          <a:bodyPr/>
          <a:lstStyle/>
          <a:p>
            <a:endParaRPr lang="es-CL"/>
          </a:p>
        </p:txBody>
      </p:sp>
      <p:sp>
        <p:nvSpPr>
          <p:cNvPr id="7182" name="Rectangle 17"/>
          <p:cNvSpPr>
            <a:spLocks noChangeArrowheads="1"/>
          </p:cNvSpPr>
          <p:nvPr/>
        </p:nvSpPr>
        <p:spPr bwMode="auto">
          <a:xfrm>
            <a:off x="3827463" y="2484439"/>
            <a:ext cx="5308600" cy="3560763"/>
          </a:xfrm>
          <a:prstGeom prst="rect">
            <a:avLst/>
          </a:prstGeom>
          <a:solidFill>
            <a:srgbClr val="EAECF1"/>
          </a:solidFill>
          <a:ln w="77788">
            <a:solidFill>
              <a:srgbClr val="EAECF1"/>
            </a:solidFill>
            <a:miter lim="800000"/>
            <a:headEnd/>
            <a:tailEnd/>
          </a:ln>
        </p:spPr>
        <p:txBody>
          <a:bodyPr/>
          <a:lstStyle/>
          <a:p>
            <a:endParaRPr lang="es-CL"/>
          </a:p>
        </p:txBody>
      </p:sp>
      <p:sp>
        <p:nvSpPr>
          <p:cNvPr id="7183" name="Rectangle 18"/>
          <p:cNvSpPr>
            <a:spLocks noChangeArrowheads="1"/>
          </p:cNvSpPr>
          <p:nvPr/>
        </p:nvSpPr>
        <p:spPr bwMode="auto">
          <a:xfrm>
            <a:off x="3827463" y="2484439"/>
            <a:ext cx="5308600" cy="3560763"/>
          </a:xfrm>
          <a:prstGeom prst="rect">
            <a:avLst/>
          </a:prstGeom>
          <a:solidFill>
            <a:srgbClr val="E9EBF0"/>
          </a:solidFill>
          <a:ln w="58738">
            <a:solidFill>
              <a:srgbClr val="E9EBF0"/>
            </a:solidFill>
            <a:miter lim="800000"/>
            <a:headEnd/>
            <a:tailEnd/>
          </a:ln>
        </p:spPr>
        <p:txBody>
          <a:bodyPr/>
          <a:lstStyle/>
          <a:p>
            <a:endParaRPr lang="es-CL"/>
          </a:p>
        </p:txBody>
      </p:sp>
      <p:sp>
        <p:nvSpPr>
          <p:cNvPr id="7184" name="Rectangle 19"/>
          <p:cNvSpPr>
            <a:spLocks noChangeArrowheads="1"/>
          </p:cNvSpPr>
          <p:nvPr/>
        </p:nvSpPr>
        <p:spPr bwMode="auto">
          <a:xfrm>
            <a:off x="3827463" y="2484439"/>
            <a:ext cx="5308600" cy="3560763"/>
          </a:xfrm>
          <a:prstGeom prst="rect">
            <a:avLst/>
          </a:prstGeom>
          <a:solidFill>
            <a:srgbClr val="E7EAEF"/>
          </a:solidFill>
          <a:ln w="39688">
            <a:solidFill>
              <a:srgbClr val="E7EAEF"/>
            </a:solidFill>
            <a:miter lim="800000"/>
            <a:headEnd/>
            <a:tailEnd/>
          </a:ln>
        </p:spPr>
        <p:txBody>
          <a:bodyPr/>
          <a:lstStyle/>
          <a:p>
            <a:endParaRPr lang="es-CL"/>
          </a:p>
        </p:txBody>
      </p:sp>
      <p:sp>
        <p:nvSpPr>
          <p:cNvPr id="7185" name="Rectangle 20"/>
          <p:cNvSpPr>
            <a:spLocks noChangeArrowheads="1"/>
          </p:cNvSpPr>
          <p:nvPr/>
        </p:nvSpPr>
        <p:spPr bwMode="auto">
          <a:xfrm>
            <a:off x="3827463" y="2484438"/>
            <a:ext cx="5308600" cy="3606800"/>
          </a:xfrm>
          <a:prstGeom prst="rect">
            <a:avLst/>
          </a:prstGeom>
          <a:solidFill>
            <a:srgbClr val="E6E9EF"/>
          </a:solidFill>
          <a:ln w="19050">
            <a:solidFill>
              <a:srgbClr val="E6E9EF"/>
            </a:solidFill>
            <a:miter lim="800000"/>
            <a:headEnd/>
            <a:tailEnd/>
          </a:ln>
        </p:spPr>
        <p:txBody>
          <a:bodyPr/>
          <a:lstStyle/>
          <a:p>
            <a:endParaRPr lang="es-CL"/>
          </a:p>
        </p:txBody>
      </p:sp>
      <p:sp>
        <p:nvSpPr>
          <p:cNvPr id="7186" name="Rectangle 21"/>
          <p:cNvSpPr>
            <a:spLocks noChangeArrowheads="1"/>
          </p:cNvSpPr>
          <p:nvPr/>
        </p:nvSpPr>
        <p:spPr bwMode="auto">
          <a:xfrm>
            <a:off x="3717926" y="2374900"/>
            <a:ext cx="5386388" cy="3638550"/>
          </a:xfrm>
          <a:prstGeom prst="rect">
            <a:avLst/>
          </a:prstGeom>
          <a:solidFill>
            <a:srgbClr val="FFFFFF"/>
          </a:solidFill>
          <a:ln w="9525">
            <a:noFill/>
            <a:miter lim="800000"/>
            <a:headEnd/>
            <a:tailEnd/>
          </a:ln>
        </p:spPr>
        <p:txBody>
          <a:bodyPr/>
          <a:lstStyle/>
          <a:p>
            <a:endParaRPr lang="es-CL"/>
          </a:p>
        </p:txBody>
      </p:sp>
      <p:sp>
        <p:nvSpPr>
          <p:cNvPr id="7187" name="Freeform 22"/>
          <p:cNvSpPr>
            <a:spLocks/>
          </p:cNvSpPr>
          <p:nvPr/>
        </p:nvSpPr>
        <p:spPr bwMode="auto">
          <a:xfrm>
            <a:off x="3717926" y="2374900"/>
            <a:ext cx="5386388" cy="3638550"/>
          </a:xfrm>
          <a:custGeom>
            <a:avLst/>
            <a:gdLst>
              <a:gd name="T0" fmla="*/ 0 w 4241"/>
              <a:gd name="T1" fmla="*/ 0 h 2864"/>
              <a:gd name="T2" fmla="*/ 0 w 4241"/>
              <a:gd name="T3" fmla="*/ 2864 h 2864"/>
              <a:gd name="T4" fmla="*/ 4241 w 4241"/>
              <a:gd name="T5" fmla="*/ 2864 h 2864"/>
              <a:gd name="T6" fmla="*/ 0 60000 65536"/>
              <a:gd name="T7" fmla="*/ 0 60000 65536"/>
              <a:gd name="T8" fmla="*/ 0 60000 65536"/>
              <a:gd name="T9" fmla="*/ 0 w 4241"/>
              <a:gd name="T10" fmla="*/ 0 h 2864"/>
              <a:gd name="T11" fmla="*/ 4241 w 4241"/>
              <a:gd name="T12" fmla="*/ 2864 h 2864"/>
            </a:gdLst>
            <a:ahLst/>
            <a:cxnLst>
              <a:cxn ang="T6">
                <a:pos x="T0" y="T1"/>
              </a:cxn>
              <a:cxn ang="T7">
                <a:pos x="T2" y="T3"/>
              </a:cxn>
              <a:cxn ang="T8">
                <a:pos x="T4" y="T5"/>
              </a:cxn>
            </a:cxnLst>
            <a:rect l="T9" t="T10" r="T11" b="T12"/>
            <a:pathLst>
              <a:path w="4241" h="2864">
                <a:moveTo>
                  <a:pt x="0" y="0"/>
                </a:moveTo>
                <a:lnTo>
                  <a:pt x="0" y="2864"/>
                </a:lnTo>
                <a:lnTo>
                  <a:pt x="4241" y="2864"/>
                </a:lnTo>
              </a:path>
            </a:pathLst>
          </a:custGeom>
          <a:noFill/>
          <a:ln w="19050">
            <a:solidFill>
              <a:srgbClr val="000000"/>
            </a:solidFill>
            <a:round/>
            <a:headEnd/>
            <a:tailEnd/>
          </a:ln>
        </p:spPr>
        <p:txBody>
          <a:bodyPr/>
          <a:lstStyle/>
          <a:p>
            <a:endParaRPr lang="es-CL"/>
          </a:p>
        </p:txBody>
      </p:sp>
      <p:sp>
        <p:nvSpPr>
          <p:cNvPr id="7188" name="Rectangle 23"/>
          <p:cNvSpPr>
            <a:spLocks noChangeArrowheads="1"/>
          </p:cNvSpPr>
          <p:nvPr/>
        </p:nvSpPr>
        <p:spPr bwMode="auto">
          <a:xfrm>
            <a:off x="8228013" y="6029326"/>
            <a:ext cx="972702"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Quantity of</a:t>
            </a:r>
            <a:endParaRPr lang="en-US" sz="2400">
              <a:latin typeface="Times New Roman" pitchFamily="18" charset="0"/>
            </a:endParaRPr>
          </a:p>
        </p:txBody>
      </p:sp>
      <p:sp>
        <p:nvSpPr>
          <p:cNvPr id="7189" name="Rectangle 24"/>
          <p:cNvSpPr>
            <a:spLocks noChangeArrowheads="1"/>
          </p:cNvSpPr>
          <p:nvPr/>
        </p:nvSpPr>
        <p:spPr bwMode="auto">
          <a:xfrm>
            <a:off x="8559802" y="6237289"/>
            <a:ext cx="612347"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Output</a:t>
            </a:r>
            <a:endParaRPr lang="en-US" sz="2400">
              <a:latin typeface="Times New Roman" pitchFamily="18" charset="0"/>
            </a:endParaRPr>
          </a:p>
        </p:txBody>
      </p:sp>
      <p:sp>
        <p:nvSpPr>
          <p:cNvPr id="7190" name="Rectangle 25"/>
          <p:cNvSpPr>
            <a:spLocks noChangeArrowheads="1"/>
          </p:cNvSpPr>
          <p:nvPr/>
        </p:nvSpPr>
        <p:spPr bwMode="auto">
          <a:xfrm>
            <a:off x="3092451" y="2349501"/>
            <a:ext cx="421590"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Price</a:t>
            </a:r>
            <a:endParaRPr lang="en-US" sz="2400">
              <a:latin typeface="Times New Roman" pitchFamily="18" charset="0"/>
            </a:endParaRPr>
          </a:p>
        </p:txBody>
      </p:sp>
      <p:sp>
        <p:nvSpPr>
          <p:cNvPr id="7191" name="Rectangle 26"/>
          <p:cNvSpPr>
            <a:spLocks noChangeArrowheads="1"/>
          </p:cNvSpPr>
          <p:nvPr/>
        </p:nvSpPr>
        <p:spPr bwMode="auto">
          <a:xfrm>
            <a:off x="3071814" y="2557464"/>
            <a:ext cx="436273" cy="246221"/>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Level</a:t>
            </a:r>
            <a:endParaRPr lang="en-US" sz="2400">
              <a:latin typeface="Times New Roman" pitchFamily="18" charset="0"/>
            </a:endParaRPr>
          </a:p>
        </p:txBody>
      </p:sp>
      <p:sp>
        <p:nvSpPr>
          <p:cNvPr id="7192" name="Rectangle 27"/>
          <p:cNvSpPr>
            <a:spLocks noChangeArrowheads="1"/>
          </p:cNvSpPr>
          <p:nvPr/>
        </p:nvSpPr>
        <p:spPr bwMode="auto">
          <a:xfrm>
            <a:off x="3581401" y="6034089"/>
            <a:ext cx="104196" cy="246221"/>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0</a:t>
            </a:r>
            <a:endParaRPr lang="en-US" sz="2400">
              <a:latin typeface="Times New Roman" pitchFamily="18" charset="0"/>
            </a:endParaRPr>
          </a:p>
        </p:txBody>
      </p:sp>
      <p:grpSp>
        <p:nvGrpSpPr>
          <p:cNvPr id="2" name="Group 28"/>
          <p:cNvGrpSpPr>
            <a:grpSpLocks/>
          </p:cNvGrpSpPr>
          <p:nvPr/>
        </p:nvGrpSpPr>
        <p:grpSpPr bwMode="auto">
          <a:xfrm>
            <a:off x="4408488" y="3216275"/>
            <a:ext cx="3838250" cy="2184400"/>
            <a:chOff x="1504" y="1503"/>
            <a:chExt cx="3022" cy="1720"/>
          </a:xfrm>
        </p:grpSpPr>
        <p:sp>
          <p:nvSpPr>
            <p:cNvPr id="7205" name="Line 29"/>
            <p:cNvSpPr>
              <a:spLocks noChangeShapeType="1"/>
            </p:cNvSpPr>
            <p:nvPr/>
          </p:nvSpPr>
          <p:spPr bwMode="auto">
            <a:xfrm flipV="1">
              <a:off x="1504" y="1582"/>
              <a:ext cx="2293" cy="1641"/>
            </a:xfrm>
            <a:prstGeom prst="line">
              <a:avLst/>
            </a:prstGeom>
            <a:noFill/>
            <a:ln w="58738">
              <a:solidFill>
                <a:srgbClr val="003F95"/>
              </a:solidFill>
              <a:round/>
              <a:headEnd/>
              <a:tailEnd/>
            </a:ln>
          </p:spPr>
          <p:txBody>
            <a:bodyPr/>
            <a:lstStyle/>
            <a:p>
              <a:endParaRPr lang="es-CL"/>
            </a:p>
          </p:txBody>
        </p:sp>
        <p:sp>
          <p:nvSpPr>
            <p:cNvPr id="7206" name="Rectangle 30"/>
            <p:cNvSpPr>
              <a:spLocks noChangeArrowheads="1"/>
            </p:cNvSpPr>
            <p:nvPr/>
          </p:nvSpPr>
          <p:spPr bwMode="auto">
            <a:xfrm>
              <a:off x="3863" y="1503"/>
              <a:ext cx="663"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Aggregate</a:t>
              </a:r>
              <a:endParaRPr lang="en-US" sz="2400">
                <a:latin typeface="Times New Roman" pitchFamily="18" charset="0"/>
              </a:endParaRPr>
            </a:p>
          </p:txBody>
        </p:sp>
        <p:sp>
          <p:nvSpPr>
            <p:cNvPr id="7207" name="Rectangle 31"/>
            <p:cNvSpPr>
              <a:spLocks noChangeArrowheads="1"/>
            </p:cNvSpPr>
            <p:nvPr/>
          </p:nvSpPr>
          <p:spPr bwMode="auto">
            <a:xfrm>
              <a:off x="3977" y="1666"/>
              <a:ext cx="427"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supply</a:t>
              </a:r>
              <a:endParaRPr lang="en-US" sz="2400">
                <a:latin typeface="Times New Roman" pitchFamily="18" charset="0"/>
              </a:endParaRPr>
            </a:p>
          </p:txBody>
        </p:sp>
      </p:grpSp>
      <p:sp>
        <p:nvSpPr>
          <p:cNvPr id="7201" name="Text Box 43"/>
          <p:cNvSpPr txBox="1">
            <a:spLocks noChangeArrowheads="1"/>
          </p:cNvSpPr>
          <p:nvPr/>
        </p:nvSpPr>
        <p:spPr bwMode="auto">
          <a:xfrm>
            <a:off x="8167688" y="6623050"/>
            <a:ext cx="1619354" cy="215444"/>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698" name="1 Título"/>
          <p:cNvSpPr>
            <a:spLocks noGrp="1"/>
          </p:cNvSpPr>
          <p:nvPr>
            <p:ph type="title" idx="4294967295"/>
          </p:nvPr>
        </p:nvSpPr>
        <p:spPr>
          <a:xfrm>
            <a:off x="841248" y="704850"/>
            <a:ext cx="3785616" cy="2978150"/>
          </a:xfrm>
        </p:spPr>
        <p:txBody>
          <a:bodyPr vert="horz" lIns="91440" tIns="45720" rIns="91440" bIns="45720" rtlCol="0" anchor="b">
            <a:normAutofit/>
          </a:bodyPr>
          <a:lstStyle/>
          <a:p>
            <a:r>
              <a:rPr lang="en-US" kern="1200">
                <a:solidFill>
                  <a:schemeClr val="tx1"/>
                </a:solidFill>
                <a:latin typeface="+mj-lt"/>
                <a:ea typeface="+mj-ea"/>
                <a:cs typeface="+mj-cs"/>
              </a:rPr>
              <a:t>Oferta Agregada</a:t>
            </a:r>
          </a:p>
        </p:txBody>
      </p:sp>
      <p:sp>
        <p:nvSpPr>
          <p:cNvPr id="29699" name="2 Marcador de contenido"/>
          <p:cNvSpPr>
            <a:spLocks noGrp="1"/>
          </p:cNvSpPr>
          <p:nvPr>
            <p:ph idx="4294967295"/>
          </p:nvPr>
        </p:nvSpPr>
        <p:spPr>
          <a:xfrm>
            <a:off x="6038850" y="704850"/>
            <a:ext cx="5314950" cy="5251450"/>
          </a:xfrm>
        </p:spPr>
        <p:txBody>
          <a:bodyPr vert="horz" lIns="91440" tIns="45720" rIns="91440" bIns="45720" rtlCol="0" anchor="ctr">
            <a:normAutofit/>
          </a:bodyPr>
          <a:lstStyle/>
          <a:p>
            <a:r>
              <a:rPr lang="en-US" sz="2100">
                <a:solidFill>
                  <a:schemeClr val="bg1"/>
                </a:solidFill>
              </a:rPr>
              <a:t>Como se ha visto, la oferta agregada esta directamente relacionada con el empleo/desempleo, por lo cual, más adelante veremos modelos de mercado laboral para poder encontrar la Oferta Agregada.</a:t>
            </a:r>
          </a:p>
          <a:p>
            <a:pPr lvl="2"/>
            <a:endParaRPr lang="en-U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2D85EBD6-9BCE-49D0-97CE-E7E503CE23F8}" type="slidenum">
              <a:rPr lang="en-US">
                <a:solidFill>
                  <a:schemeClr val="bg1">
                    <a:alpha val="80000"/>
                  </a:schemeClr>
                </a:solidFill>
              </a:rPr>
              <a:pPr>
                <a:spcAft>
                  <a:spcPts val="600"/>
                </a:spcAft>
                <a:defRPr/>
              </a:pPr>
              <a:t>9</a:t>
            </a:fld>
            <a:endParaRPr lang="en-US">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1822</Words>
  <Application>Microsoft Office PowerPoint</Application>
  <PresentationFormat>Panorámica</PresentationFormat>
  <Paragraphs>309</Paragraphs>
  <Slides>30</Slides>
  <Notes>0</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1</vt:i4>
      </vt:variant>
      <vt:variant>
        <vt:lpstr>Títulos de diapositiva</vt:lpstr>
      </vt:variant>
      <vt:variant>
        <vt:i4>30</vt:i4>
      </vt:variant>
    </vt:vector>
  </HeadingPairs>
  <TitlesOfParts>
    <vt:vector size="36" baseType="lpstr">
      <vt:lpstr>Arial</vt:lpstr>
      <vt:lpstr>Calibri</vt:lpstr>
      <vt:lpstr>Calibri Light</vt:lpstr>
      <vt:lpstr>Times New Roman</vt:lpstr>
      <vt:lpstr>Tema de Office</vt:lpstr>
      <vt:lpstr>Ecuación</vt:lpstr>
      <vt:lpstr>ECONOMÍA Clase 19: Demanda y Oferta Agregada- Parte 2</vt:lpstr>
      <vt:lpstr>Agenda</vt:lpstr>
      <vt:lpstr>Oferta Agregada</vt:lpstr>
      <vt:lpstr>Oferta Agregada</vt:lpstr>
      <vt:lpstr>Oferta Agregada</vt:lpstr>
      <vt:lpstr>Oferta Agregada</vt:lpstr>
      <vt:lpstr>Oferta Agregada</vt:lpstr>
      <vt:lpstr>Oferta Agregada</vt:lpstr>
      <vt:lpstr>Oferta Agregada</vt:lpstr>
      <vt:lpstr>Oferta Agregada</vt:lpstr>
      <vt:lpstr>Oferta Agregada</vt:lpstr>
      <vt:lpstr>Oferta Agregada</vt:lpstr>
      <vt:lpstr>Oferta Agregada</vt:lpstr>
      <vt:lpstr>Oferta Agregada</vt:lpstr>
      <vt:lpstr>Oferta Agregada</vt:lpstr>
      <vt:lpstr>Oferta Agregada</vt:lpstr>
      <vt:lpstr>Oferta Agregada</vt:lpstr>
      <vt:lpstr>Oferta Agregada</vt:lpstr>
      <vt:lpstr>Oferta Agregada</vt:lpstr>
      <vt:lpstr>Efectos de la P. Monetaria y Fiscal en la DA</vt:lpstr>
      <vt:lpstr>Efectos de la P. Monetaria y Fiscal en la DA</vt:lpstr>
      <vt:lpstr>Efectos de Política Fiscal en el equilibrio</vt:lpstr>
      <vt:lpstr>Efectos de Política Fiscal en el equilibrio</vt:lpstr>
      <vt:lpstr>Efectos de Política Fiscal en el equilibrio</vt:lpstr>
      <vt:lpstr>Efectos de Política Fiscal en el equilibrio</vt:lpstr>
      <vt:lpstr>Efectos de Política Fiscal en el equilibrio</vt:lpstr>
      <vt:lpstr>Efectos de Política Fiscal en el equilibrio</vt:lpstr>
      <vt:lpstr>Efectos de Política Fiscal en el equilibrio</vt:lpstr>
      <vt:lpstr>Efectos de Política Fiscal en el equilibrio</vt:lpstr>
      <vt:lpstr>Efectos de Política Fiscal en el equilibrio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Clase 19: Demanda y Oferta Agregada- Parte 2</dc:title>
  <dc:creator>Christian Belmar Belmar Castro</dc:creator>
  <cp:lastModifiedBy>Matias Eduardo Philipp Fontecilla</cp:lastModifiedBy>
  <cp:revision>2</cp:revision>
  <dcterms:created xsi:type="dcterms:W3CDTF">2020-12-21T23:17:37Z</dcterms:created>
  <dcterms:modified xsi:type="dcterms:W3CDTF">2021-08-02T12:36:40Z</dcterms:modified>
</cp:coreProperties>
</file>