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824" r:id="rId2"/>
    <p:sldId id="498" r:id="rId3"/>
    <p:sldId id="499" r:id="rId4"/>
    <p:sldId id="500" r:id="rId5"/>
    <p:sldId id="501" r:id="rId6"/>
    <p:sldId id="502" r:id="rId7"/>
    <p:sldId id="503" r:id="rId8"/>
    <p:sldId id="504" r:id="rId9"/>
    <p:sldId id="505" r:id="rId10"/>
    <p:sldId id="506" r:id="rId11"/>
    <p:sldId id="507" r:id="rId12"/>
    <p:sldId id="508" r:id="rId13"/>
    <p:sldId id="509" r:id="rId14"/>
    <p:sldId id="510" r:id="rId15"/>
    <p:sldId id="513" r:id="rId16"/>
    <p:sldId id="514" r:id="rId17"/>
    <p:sldId id="521" r:id="rId18"/>
    <p:sldId id="532" r:id="rId19"/>
    <p:sldId id="536" r:id="rId20"/>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E39"/>
    <a:srgbClr val="007434"/>
    <a:srgbClr val="0033CC"/>
    <a:srgbClr val="002392"/>
    <a:srgbClr val="EE0000"/>
    <a:srgbClr val="DE0000"/>
    <a:srgbClr val="D20000"/>
    <a:srgbClr val="C40000"/>
    <a:srgbClr val="00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49" autoAdjust="0"/>
    <p:restoredTop sz="94660"/>
  </p:normalViewPr>
  <p:slideViewPr>
    <p:cSldViewPr>
      <p:cViewPr varScale="1">
        <p:scale>
          <a:sx n="62" d="100"/>
          <a:sy n="62" d="100"/>
        </p:scale>
        <p:origin x="1416" y="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66A7AD-A03D-4316-8D35-918F3AF1E310}" type="datetimeFigureOut">
              <a:rPr lang="es-CL" smtClean="0"/>
              <a:pPr/>
              <a:t>11-10-2021</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732BEE-C03F-4654-B050-88160DEC5FE4}" type="slidenum">
              <a:rPr lang="es-CL" smtClean="0"/>
              <a:pPr/>
              <a:t>‹Nº›</a:t>
            </a:fld>
            <a:endParaRPr lang="es-CL"/>
          </a:p>
        </p:txBody>
      </p:sp>
    </p:spTree>
    <p:extLst>
      <p:ext uri="{BB962C8B-B14F-4D97-AF65-F5344CB8AC3E}">
        <p14:creationId xmlns:p14="http://schemas.microsoft.com/office/powerpoint/2010/main" val="2102992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L"/>
          </a:p>
        </p:txBody>
      </p:sp>
      <p:sp>
        <p:nvSpPr>
          <p:cNvPr id="4" name="3 Marcador de fecha"/>
          <p:cNvSpPr>
            <a:spLocks noGrp="1"/>
          </p:cNvSpPr>
          <p:nvPr>
            <p:ph type="dt" sz="half" idx="10"/>
          </p:nvPr>
        </p:nvSpPr>
        <p:spPr/>
        <p:txBody>
          <a:bodyPr/>
          <a:lstStyle/>
          <a:p>
            <a:fld id="{27621FAC-9B4F-4F6B-8FEA-5A38ACE8DD7E}" type="datetime1">
              <a:rPr lang="es-CL" smtClean="0"/>
              <a:pPr/>
              <a:t>11-10-2021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00B77966-B88A-44F2-8E27-062A03FB6478}" type="datetime1">
              <a:rPr lang="es-CL" smtClean="0"/>
              <a:pPr/>
              <a:t>11-10-2021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A495F991-AF0B-4C6F-A9E4-4E03C6F53D40}" type="datetime1">
              <a:rPr lang="es-CL" smtClean="0"/>
              <a:pPr/>
              <a:t>11-10-2021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B606309E-B73B-4695-8529-5988297D9DD9}" type="datetime1">
              <a:rPr lang="es-CL" smtClean="0"/>
              <a:pPr/>
              <a:t>11-10-2021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F98F0DB3-FC76-4234-80F3-3E6EB34A89B9}" type="datetime1">
              <a:rPr lang="es-CL" smtClean="0"/>
              <a:pPr/>
              <a:t>11-10-2021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4 Marcador de fecha"/>
          <p:cNvSpPr>
            <a:spLocks noGrp="1"/>
          </p:cNvSpPr>
          <p:nvPr>
            <p:ph type="dt" sz="half" idx="10"/>
          </p:nvPr>
        </p:nvSpPr>
        <p:spPr/>
        <p:txBody>
          <a:bodyPr/>
          <a:lstStyle/>
          <a:p>
            <a:fld id="{4E2BA981-BEE4-4389-9329-389BD784C201}" type="datetime1">
              <a:rPr lang="es-CL" smtClean="0"/>
              <a:pPr/>
              <a:t>11-10-2021</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6 Marcador de fecha"/>
          <p:cNvSpPr>
            <a:spLocks noGrp="1"/>
          </p:cNvSpPr>
          <p:nvPr>
            <p:ph type="dt" sz="half" idx="10"/>
          </p:nvPr>
        </p:nvSpPr>
        <p:spPr/>
        <p:txBody>
          <a:bodyPr/>
          <a:lstStyle/>
          <a:p>
            <a:fld id="{9A7544DC-04CA-406A-9903-30D8B28B4402}" type="datetime1">
              <a:rPr lang="es-CL" smtClean="0"/>
              <a:pPr/>
              <a:t>11-10-2021</a:t>
            </a:fld>
            <a:endParaRPr lang="es-CL"/>
          </a:p>
        </p:txBody>
      </p:sp>
      <p:sp>
        <p:nvSpPr>
          <p:cNvPr id="8" name="7 Marcador de pie de página"/>
          <p:cNvSpPr>
            <a:spLocks noGrp="1"/>
          </p:cNvSpPr>
          <p:nvPr>
            <p:ph type="ftr" sz="quarter" idx="11"/>
          </p:nvPr>
        </p:nvSpPr>
        <p:spPr/>
        <p:txBody>
          <a:bodyPr/>
          <a:lstStyle/>
          <a:p>
            <a:endParaRPr lang="es-CL"/>
          </a:p>
        </p:txBody>
      </p:sp>
      <p:sp>
        <p:nvSpPr>
          <p:cNvPr id="9" name="8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fecha"/>
          <p:cNvSpPr>
            <a:spLocks noGrp="1"/>
          </p:cNvSpPr>
          <p:nvPr>
            <p:ph type="dt" sz="half" idx="10"/>
          </p:nvPr>
        </p:nvSpPr>
        <p:spPr/>
        <p:txBody>
          <a:bodyPr/>
          <a:lstStyle/>
          <a:p>
            <a:fld id="{1A567A21-5285-4F86-98BF-63FECE264099}" type="datetime1">
              <a:rPr lang="es-CL" smtClean="0"/>
              <a:pPr/>
              <a:t>11-10-2021</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FB38C71-DE2D-45CB-B6ED-E35EDC58E59F}" type="datetime1">
              <a:rPr lang="es-CL" smtClean="0"/>
              <a:pPr/>
              <a:t>11-10-2021</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8F1AE4DB-DB8B-4101-8841-F0C14AAB23E9}" type="datetime1">
              <a:rPr lang="es-CL" smtClean="0"/>
              <a:pPr/>
              <a:t>11-10-2021</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35870C2F-4A02-49DC-9ABB-C5BFD1AA0A7B}" type="datetime1">
              <a:rPr lang="es-CL" smtClean="0"/>
              <a:pPr/>
              <a:t>11-10-2021</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FD5367-E415-4355-995D-041F86FDFB82}" type="datetime1">
              <a:rPr lang="es-CL" smtClean="0"/>
              <a:pPr/>
              <a:t>11-10-2021</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AF13BF-99AF-4603-AF85-A71E03691828}" type="slidenum">
              <a:rPr lang="es-CL" smtClean="0"/>
              <a:pPr/>
              <a:t>‹Nº›</a:t>
            </a:fld>
            <a:endParaRPr 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4.w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56" y="2319015"/>
            <a:ext cx="9144456" cy="1470025"/>
          </a:xfrm>
        </p:spPr>
        <p:txBody>
          <a:bodyPr>
            <a:normAutofit/>
          </a:bodyPr>
          <a:lstStyle/>
          <a:p>
            <a:r>
              <a:rPr lang="es-CL" sz="3800" b="1" dirty="0"/>
              <a:t>ECONOMÍA</a:t>
            </a:r>
            <a:r>
              <a:rPr lang="es-CL" sz="3800" dirty="0"/>
              <a:t>: Módulo de Macroeconomía</a:t>
            </a:r>
            <a:endParaRPr lang="es-CL" sz="3800" i="1" dirty="0"/>
          </a:p>
        </p:txBody>
      </p:sp>
      <p:pic>
        <p:nvPicPr>
          <p:cNvPr id="10" name="9 Imagen" descr="uchile.jpg"/>
          <p:cNvPicPr>
            <a:picLocks noChangeAspect="1"/>
          </p:cNvPicPr>
          <p:nvPr/>
        </p:nvPicPr>
        <p:blipFill>
          <a:blip r:embed="rId2" cstate="print"/>
          <a:stretch>
            <a:fillRect/>
          </a:stretch>
        </p:blipFill>
        <p:spPr>
          <a:xfrm>
            <a:off x="3214678" y="234381"/>
            <a:ext cx="2689972" cy="1714488"/>
          </a:xfrm>
          <a:prstGeom prst="rect">
            <a:avLst/>
          </a:prstGeom>
        </p:spPr>
      </p:pic>
      <p:sp>
        <p:nvSpPr>
          <p:cNvPr id="7" name="2 Subtítulo"/>
          <p:cNvSpPr>
            <a:spLocks noGrp="1"/>
          </p:cNvSpPr>
          <p:nvPr>
            <p:ph type="subTitle" idx="1"/>
          </p:nvPr>
        </p:nvSpPr>
        <p:spPr>
          <a:xfrm>
            <a:off x="1259177" y="5013176"/>
            <a:ext cx="6625192" cy="977612"/>
          </a:xfrm>
        </p:spPr>
        <p:txBody>
          <a:bodyPr>
            <a:noAutofit/>
          </a:bodyPr>
          <a:lstStyle/>
          <a:p>
            <a:r>
              <a:rPr lang="es-CL" sz="2400" b="1" dirty="0"/>
              <a:t>Profesores</a:t>
            </a:r>
            <a:r>
              <a:rPr lang="es-CL" sz="2400" dirty="0"/>
              <a:t>:</a:t>
            </a:r>
          </a:p>
          <a:p>
            <a:r>
              <a:rPr lang="es-CL" sz="2400" dirty="0"/>
              <a:t>Christian Belmar©, Manuel Aguilar, Natalia Bernal, José Cárdenas, Javier Díaz; Francisco Javier Leiva, Boris Pastén e Ignacio Silva</a:t>
            </a:r>
          </a:p>
        </p:txBody>
      </p:sp>
      <p:sp>
        <p:nvSpPr>
          <p:cNvPr id="8" name="2 Subtítulo"/>
          <p:cNvSpPr txBox="1">
            <a:spLocks/>
          </p:cNvSpPr>
          <p:nvPr/>
        </p:nvSpPr>
        <p:spPr>
          <a:xfrm>
            <a:off x="-456" y="1947654"/>
            <a:ext cx="9144455" cy="694026"/>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CL" sz="2200" b="0" i="0" u="none" strike="noStrike" kern="1200" cap="none" spc="0" normalizeH="0" baseline="0" noProof="0" dirty="0">
                <a:ln>
                  <a:noFill/>
                </a:ln>
                <a:effectLst/>
                <a:uLnTx/>
                <a:uFillTx/>
                <a:latin typeface="Book Antiqua" panose="02040602050305030304" pitchFamily="18" charset="0"/>
              </a:rPr>
              <a:t>Programa Académico de Bachillerato</a:t>
            </a:r>
          </a:p>
        </p:txBody>
      </p:sp>
      <p:sp>
        <p:nvSpPr>
          <p:cNvPr id="9" name="1 Título">
            <a:extLst>
              <a:ext uri="{FF2B5EF4-FFF2-40B4-BE49-F238E27FC236}">
                <a16:creationId xmlns:a16="http://schemas.microsoft.com/office/drawing/2014/main" id="{AB316F0A-E6E1-4E45-9E2B-BE96416DC4FA}"/>
              </a:ext>
            </a:extLst>
          </p:cNvPr>
          <p:cNvSpPr txBox="1">
            <a:spLocks/>
          </p:cNvSpPr>
          <p:nvPr/>
        </p:nvSpPr>
        <p:spPr>
          <a:xfrm>
            <a:off x="0" y="3501008"/>
            <a:ext cx="91440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L" dirty="0"/>
              <a:t>“</a:t>
            </a:r>
            <a:r>
              <a:rPr lang="es-CL" i="1" dirty="0"/>
              <a:t>Demanda Agregada &amp;                  Oferta Agregada</a:t>
            </a:r>
            <a:r>
              <a:rPr lang="es-CL" dirty="0"/>
              <a:t>”</a:t>
            </a:r>
            <a:endParaRPr lang="es-CL"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número de diapositiva"/>
          <p:cNvSpPr>
            <a:spLocks noGrp="1"/>
          </p:cNvSpPr>
          <p:nvPr>
            <p:ph type="sldNum" sz="quarter" idx="12"/>
          </p:nvPr>
        </p:nvSpPr>
        <p:spPr/>
        <p:txBody>
          <a:bodyPr/>
          <a:lstStyle/>
          <a:p>
            <a:fld id="{E5AF13BF-99AF-4603-AF85-A71E03691828}" type="slidenum">
              <a:rPr lang="es-CL" smtClean="0"/>
              <a:pPr/>
              <a:t>10</a:t>
            </a:fld>
            <a:endParaRPr lang="es-CL"/>
          </a:p>
        </p:txBody>
      </p:sp>
      <p:sp>
        <p:nvSpPr>
          <p:cNvPr id="5" name="4 Título"/>
          <p:cNvSpPr>
            <a:spLocks noGrp="1"/>
          </p:cNvSpPr>
          <p:nvPr>
            <p:ph type="title"/>
          </p:nvPr>
        </p:nvSpPr>
        <p:spPr/>
        <p:txBody>
          <a:bodyPr/>
          <a:lstStyle/>
          <a:p>
            <a:r>
              <a:rPr lang="es-CL" dirty="0"/>
              <a:t>Demanda Agregada</a:t>
            </a:r>
          </a:p>
        </p:txBody>
      </p:sp>
      <p:sp>
        <p:nvSpPr>
          <p:cNvPr id="7" name="6 Marcador de contenido"/>
          <p:cNvSpPr>
            <a:spLocks noGrp="1"/>
          </p:cNvSpPr>
          <p:nvPr>
            <p:ph idx="1"/>
          </p:nvPr>
        </p:nvSpPr>
        <p:spPr/>
        <p:txBody>
          <a:bodyPr/>
          <a:lstStyle/>
          <a:p>
            <a:pPr algn="just"/>
            <a:r>
              <a:rPr lang="es-CL" dirty="0"/>
              <a:t>¿Cómo ocurren los desplazamientos de la curva de demanda agregada?</a:t>
            </a:r>
          </a:p>
          <a:p>
            <a:pPr algn="just"/>
            <a:r>
              <a:rPr lang="es-CL" dirty="0"/>
              <a:t>Veamos que pasa si cambian los componentes de la demanda agregada…</a:t>
            </a:r>
            <a:endParaRPr lang="es-E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p:cNvSpPr>
          <p:nvPr>
            <p:ph type="body" idx="1"/>
          </p:nvPr>
        </p:nvSpPr>
        <p:spPr/>
        <p:txBody>
          <a:bodyPr/>
          <a:lstStyle/>
          <a:p>
            <a:pPr algn="just"/>
            <a:r>
              <a:rPr lang="es-ES" u="sng" dirty="0"/>
              <a:t>Consumo</a:t>
            </a:r>
            <a:r>
              <a:rPr lang="es-ES" dirty="0"/>
              <a:t>: Si los agentes por alguna razón desean ahorrar más que antes, implica que consumirán menos (a cualquier nivel de precios), lo que implica que la demanda agregada se contrae.</a:t>
            </a:r>
          </a:p>
        </p:txBody>
      </p:sp>
      <p:sp>
        <p:nvSpPr>
          <p:cNvPr id="10" name="9 Marcador de número de diapositiva"/>
          <p:cNvSpPr>
            <a:spLocks noGrp="1"/>
          </p:cNvSpPr>
          <p:nvPr>
            <p:ph type="sldNum" sz="quarter" idx="12"/>
          </p:nvPr>
        </p:nvSpPr>
        <p:spPr/>
        <p:txBody>
          <a:bodyPr/>
          <a:lstStyle/>
          <a:p>
            <a:pPr>
              <a:defRPr/>
            </a:pPr>
            <a:fld id="{A29A53C4-7526-4AFF-A14C-086BB1F18BC9}" type="slidenum">
              <a:rPr lang="es-CL" smtClean="0"/>
              <a:pPr>
                <a:defRPr/>
              </a:pPr>
              <a:t>11</a:t>
            </a:fld>
            <a:endParaRPr lang="es-CL"/>
          </a:p>
        </p:txBody>
      </p:sp>
      <p:sp>
        <p:nvSpPr>
          <p:cNvPr id="6" name="4 Título"/>
          <p:cNvSpPr>
            <a:spLocks noGrp="1"/>
          </p:cNvSpPr>
          <p:nvPr>
            <p:ph type="title"/>
          </p:nvPr>
        </p:nvSpPr>
        <p:spPr>
          <a:xfrm>
            <a:off x="457200" y="274638"/>
            <a:ext cx="8229600" cy="1143000"/>
          </a:xfrm>
        </p:spPr>
        <p:txBody>
          <a:bodyPr/>
          <a:lstStyle/>
          <a:p>
            <a:r>
              <a:rPr lang="es-CL" dirty="0"/>
              <a:t>Demanda Agregada</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p:cNvSpPr>
          <p:nvPr>
            <p:ph type="body" idx="1"/>
          </p:nvPr>
        </p:nvSpPr>
        <p:spPr/>
        <p:txBody>
          <a:bodyPr/>
          <a:lstStyle/>
          <a:p>
            <a:pPr algn="just">
              <a:lnSpc>
                <a:spcPct val="90000"/>
              </a:lnSpc>
            </a:pPr>
            <a:r>
              <a:rPr lang="es-ES" u="sng" dirty="0"/>
              <a:t>Inversión</a:t>
            </a:r>
            <a:r>
              <a:rPr lang="es-ES" dirty="0"/>
              <a:t>: Si las firmas desean invertir más (por ejemplo, para mantenerse eficientes en el mercado, otras firmas también están invirtiendo en nuevas tecnologías), expandirá la demanda agregada, pues existe un mayor nivel de inversión a cualquier tasa, implica una mayor cantidad de producto a cualquier nivel de precios.</a:t>
            </a:r>
          </a:p>
        </p:txBody>
      </p:sp>
      <p:sp>
        <p:nvSpPr>
          <p:cNvPr id="10" name="9 Marcador de número de diapositiva"/>
          <p:cNvSpPr>
            <a:spLocks noGrp="1"/>
          </p:cNvSpPr>
          <p:nvPr>
            <p:ph type="sldNum" sz="quarter" idx="12"/>
          </p:nvPr>
        </p:nvSpPr>
        <p:spPr/>
        <p:txBody>
          <a:bodyPr/>
          <a:lstStyle/>
          <a:p>
            <a:pPr>
              <a:defRPr/>
            </a:pPr>
            <a:fld id="{614BECDD-29DB-479D-8CEA-F27D9200A54D}" type="slidenum">
              <a:rPr lang="es-CL" smtClean="0"/>
              <a:pPr>
                <a:defRPr/>
              </a:pPr>
              <a:t>12</a:t>
            </a:fld>
            <a:endParaRPr lang="es-CL"/>
          </a:p>
        </p:txBody>
      </p:sp>
      <p:sp>
        <p:nvSpPr>
          <p:cNvPr id="6" name="4 Título"/>
          <p:cNvSpPr>
            <a:spLocks noGrp="1"/>
          </p:cNvSpPr>
          <p:nvPr>
            <p:ph type="title"/>
          </p:nvPr>
        </p:nvSpPr>
        <p:spPr>
          <a:xfrm>
            <a:off x="457200" y="274638"/>
            <a:ext cx="8229600" cy="1143000"/>
          </a:xfrm>
        </p:spPr>
        <p:txBody>
          <a:bodyPr/>
          <a:lstStyle/>
          <a:p>
            <a:r>
              <a:rPr lang="es-CL" dirty="0"/>
              <a:t>Demanda Agregada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Grp="1"/>
          </p:cNvSpPr>
          <p:nvPr>
            <p:ph type="body" idx="1"/>
          </p:nvPr>
        </p:nvSpPr>
        <p:spPr/>
        <p:txBody>
          <a:bodyPr/>
          <a:lstStyle/>
          <a:p>
            <a:pPr algn="just">
              <a:lnSpc>
                <a:spcPct val="90000"/>
              </a:lnSpc>
            </a:pPr>
            <a:r>
              <a:rPr lang="es-ES" u="sng" dirty="0"/>
              <a:t>Exportaciones Netas</a:t>
            </a:r>
            <a:r>
              <a:rPr lang="es-ES" dirty="0"/>
              <a:t>: si el comprador de nuestro producto tiene una crisis y deja de comprar, esto reducirá las exportaciones netas para cualquier nivel de tipo de cambio. Por lo tanto la demanda agregada se contrae, es decir, el producto será menor para cualquier nivel de precios.</a:t>
            </a:r>
          </a:p>
        </p:txBody>
      </p:sp>
      <p:sp>
        <p:nvSpPr>
          <p:cNvPr id="10" name="9 Marcador de número de diapositiva"/>
          <p:cNvSpPr>
            <a:spLocks noGrp="1"/>
          </p:cNvSpPr>
          <p:nvPr>
            <p:ph type="sldNum" sz="quarter" idx="12"/>
          </p:nvPr>
        </p:nvSpPr>
        <p:spPr/>
        <p:txBody>
          <a:bodyPr/>
          <a:lstStyle/>
          <a:p>
            <a:pPr>
              <a:defRPr/>
            </a:pPr>
            <a:fld id="{614BECDD-29DB-479D-8CEA-F27D9200A54D}" type="slidenum">
              <a:rPr lang="es-CL" smtClean="0"/>
              <a:pPr>
                <a:defRPr/>
              </a:pPr>
              <a:t>13</a:t>
            </a:fld>
            <a:endParaRPr lang="es-CL"/>
          </a:p>
        </p:txBody>
      </p:sp>
      <p:sp>
        <p:nvSpPr>
          <p:cNvPr id="6" name="4 Título"/>
          <p:cNvSpPr>
            <a:spLocks noGrp="1"/>
          </p:cNvSpPr>
          <p:nvPr>
            <p:ph type="title"/>
          </p:nvPr>
        </p:nvSpPr>
        <p:spPr>
          <a:xfrm>
            <a:off x="457200" y="274638"/>
            <a:ext cx="8229600" cy="1143000"/>
          </a:xfrm>
        </p:spPr>
        <p:txBody>
          <a:bodyPr/>
          <a:lstStyle/>
          <a:p>
            <a:r>
              <a:rPr lang="es-CL" dirty="0"/>
              <a:t>Demanda Agregada</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número de diapositiva"/>
          <p:cNvSpPr>
            <a:spLocks noGrp="1"/>
          </p:cNvSpPr>
          <p:nvPr>
            <p:ph type="sldNum" sz="quarter" idx="12"/>
          </p:nvPr>
        </p:nvSpPr>
        <p:spPr/>
        <p:txBody>
          <a:bodyPr/>
          <a:lstStyle/>
          <a:p>
            <a:fld id="{E5AF13BF-99AF-4603-AF85-A71E03691828}" type="slidenum">
              <a:rPr lang="es-CL" smtClean="0"/>
              <a:pPr/>
              <a:t>14</a:t>
            </a:fld>
            <a:endParaRPr lang="es-CL"/>
          </a:p>
        </p:txBody>
      </p:sp>
      <p:sp>
        <p:nvSpPr>
          <p:cNvPr id="5" name="4 Título"/>
          <p:cNvSpPr>
            <a:spLocks noGrp="1"/>
          </p:cNvSpPr>
          <p:nvPr>
            <p:ph type="title"/>
          </p:nvPr>
        </p:nvSpPr>
        <p:spPr/>
        <p:txBody>
          <a:bodyPr/>
          <a:lstStyle/>
          <a:p>
            <a:r>
              <a:rPr lang="es-CL" dirty="0"/>
              <a:t>Demanda Agregada</a:t>
            </a:r>
          </a:p>
        </p:txBody>
      </p:sp>
      <p:sp>
        <p:nvSpPr>
          <p:cNvPr id="7" name="6 Marcador de contenido"/>
          <p:cNvSpPr>
            <a:spLocks noGrp="1"/>
          </p:cNvSpPr>
          <p:nvPr>
            <p:ph idx="1"/>
          </p:nvPr>
        </p:nvSpPr>
        <p:spPr/>
        <p:txBody>
          <a:bodyPr/>
          <a:lstStyle/>
          <a:p>
            <a:pPr algn="just"/>
            <a:r>
              <a:rPr lang="es-CL" dirty="0"/>
              <a:t>Gráficamente…</a:t>
            </a:r>
            <a:endParaRPr lang="es-ES" dirty="0"/>
          </a:p>
        </p:txBody>
      </p:sp>
      <p:sp>
        <p:nvSpPr>
          <p:cNvPr id="8" name="Rectangle 10"/>
          <p:cNvSpPr>
            <a:spLocks noChangeArrowheads="1"/>
          </p:cNvSpPr>
          <p:nvPr/>
        </p:nvSpPr>
        <p:spPr bwMode="auto">
          <a:xfrm>
            <a:off x="2646363" y="2471738"/>
            <a:ext cx="4849813" cy="3128963"/>
          </a:xfrm>
          <a:prstGeom prst="rect">
            <a:avLst/>
          </a:prstGeom>
          <a:solidFill>
            <a:srgbClr val="F3F6F9"/>
          </a:solidFill>
          <a:ln w="192088">
            <a:solidFill>
              <a:srgbClr val="F3F6F9"/>
            </a:solidFill>
            <a:miter lim="800000"/>
            <a:headEnd/>
            <a:tailEnd/>
          </a:ln>
        </p:spPr>
        <p:txBody>
          <a:bodyPr/>
          <a:lstStyle/>
          <a:p>
            <a:endParaRPr lang="es-CL"/>
          </a:p>
        </p:txBody>
      </p:sp>
      <p:sp>
        <p:nvSpPr>
          <p:cNvPr id="9" name="Rectangle 11"/>
          <p:cNvSpPr>
            <a:spLocks noChangeArrowheads="1"/>
          </p:cNvSpPr>
          <p:nvPr/>
        </p:nvSpPr>
        <p:spPr bwMode="auto">
          <a:xfrm>
            <a:off x="2646363" y="2471738"/>
            <a:ext cx="4849813" cy="3128963"/>
          </a:xfrm>
          <a:prstGeom prst="rect">
            <a:avLst/>
          </a:prstGeom>
          <a:solidFill>
            <a:srgbClr val="F2F4F8"/>
          </a:solidFill>
          <a:ln w="174625">
            <a:solidFill>
              <a:srgbClr val="F2F4F8"/>
            </a:solidFill>
            <a:miter lim="800000"/>
            <a:headEnd/>
            <a:tailEnd/>
          </a:ln>
        </p:spPr>
        <p:txBody>
          <a:bodyPr/>
          <a:lstStyle/>
          <a:p>
            <a:endParaRPr lang="es-CL"/>
          </a:p>
        </p:txBody>
      </p:sp>
      <p:sp>
        <p:nvSpPr>
          <p:cNvPr id="11" name="Rectangle 12"/>
          <p:cNvSpPr>
            <a:spLocks noChangeArrowheads="1"/>
          </p:cNvSpPr>
          <p:nvPr/>
        </p:nvSpPr>
        <p:spPr bwMode="auto">
          <a:xfrm>
            <a:off x="2646363" y="2471738"/>
            <a:ext cx="4849813" cy="3128963"/>
          </a:xfrm>
          <a:prstGeom prst="rect">
            <a:avLst/>
          </a:prstGeom>
          <a:solidFill>
            <a:srgbClr val="F1F4F7"/>
          </a:solidFill>
          <a:ln w="157163">
            <a:solidFill>
              <a:srgbClr val="F1F4F7"/>
            </a:solidFill>
            <a:miter lim="800000"/>
            <a:headEnd/>
            <a:tailEnd/>
          </a:ln>
        </p:spPr>
        <p:txBody>
          <a:bodyPr/>
          <a:lstStyle/>
          <a:p>
            <a:endParaRPr lang="es-CL"/>
          </a:p>
        </p:txBody>
      </p:sp>
      <p:sp>
        <p:nvSpPr>
          <p:cNvPr id="12" name="Rectangle 13"/>
          <p:cNvSpPr>
            <a:spLocks noChangeArrowheads="1"/>
          </p:cNvSpPr>
          <p:nvPr/>
        </p:nvSpPr>
        <p:spPr bwMode="auto">
          <a:xfrm>
            <a:off x="2646363" y="2471738"/>
            <a:ext cx="4849813" cy="3128963"/>
          </a:xfrm>
          <a:prstGeom prst="rect">
            <a:avLst/>
          </a:prstGeom>
          <a:solidFill>
            <a:srgbClr val="F0F2F5"/>
          </a:solidFill>
          <a:ln w="139700">
            <a:solidFill>
              <a:srgbClr val="F0F2F5"/>
            </a:solidFill>
            <a:miter lim="800000"/>
            <a:headEnd/>
            <a:tailEnd/>
          </a:ln>
        </p:spPr>
        <p:txBody>
          <a:bodyPr/>
          <a:lstStyle/>
          <a:p>
            <a:endParaRPr lang="es-CL"/>
          </a:p>
        </p:txBody>
      </p:sp>
      <p:sp>
        <p:nvSpPr>
          <p:cNvPr id="13" name="Rectangle 14"/>
          <p:cNvSpPr>
            <a:spLocks noChangeArrowheads="1"/>
          </p:cNvSpPr>
          <p:nvPr/>
        </p:nvSpPr>
        <p:spPr bwMode="auto">
          <a:xfrm>
            <a:off x="2646363" y="2471738"/>
            <a:ext cx="4849813" cy="3128963"/>
          </a:xfrm>
          <a:prstGeom prst="rect">
            <a:avLst/>
          </a:prstGeom>
          <a:solidFill>
            <a:srgbClr val="EEF1F4"/>
          </a:solidFill>
          <a:ln w="122238">
            <a:solidFill>
              <a:srgbClr val="EEF1F4"/>
            </a:solidFill>
            <a:miter lim="800000"/>
            <a:headEnd/>
            <a:tailEnd/>
          </a:ln>
        </p:spPr>
        <p:txBody>
          <a:bodyPr/>
          <a:lstStyle/>
          <a:p>
            <a:endParaRPr lang="es-CL"/>
          </a:p>
        </p:txBody>
      </p:sp>
      <p:sp>
        <p:nvSpPr>
          <p:cNvPr id="14" name="Rectangle 15"/>
          <p:cNvSpPr>
            <a:spLocks noChangeArrowheads="1"/>
          </p:cNvSpPr>
          <p:nvPr/>
        </p:nvSpPr>
        <p:spPr bwMode="auto">
          <a:xfrm>
            <a:off x="2646363" y="2471738"/>
            <a:ext cx="4849813" cy="3128963"/>
          </a:xfrm>
          <a:prstGeom prst="rect">
            <a:avLst/>
          </a:prstGeom>
          <a:solidFill>
            <a:srgbClr val="EDEFF3"/>
          </a:solidFill>
          <a:ln w="104775">
            <a:solidFill>
              <a:srgbClr val="EDEFF3"/>
            </a:solidFill>
            <a:miter lim="800000"/>
            <a:headEnd/>
            <a:tailEnd/>
          </a:ln>
        </p:spPr>
        <p:txBody>
          <a:bodyPr/>
          <a:lstStyle/>
          <a:p>
            <a:endParaRPr lang="es-CL"/>
          </a:p>
        </p:txBody>
      </p:sp>
      <p:sp>
        <p:nvSpPr>
          <p:cNvPr id="15" name="Rectangle 16"/>
          <p:cNvSpPr>
            <a:spLocks noChangeArrowheads="1"/>
          </p:cNvSpPr>
          <p:nvPr/>
        </p:nvSpPr>
        <p:spPr bwMode="auto">
          <a:xfrm>
            <a:off x="2646363" y="2471738"/>
            <a:ext cx="4849813" cy="3128963"/>
          </a:xfrm>
          <a:prstGeom prst="rect">
            <a:avLst/>
          </a:prstGeom>
          <a:solidFill>
            <a:srgbClr val="EBEEF2"/>
          </a:solidFill>
          <a:ln w="87313">
            <a:solidFill>
              <a:srgbClr val="EBEEF2"/>
            </a:solidFill>
            <a:miter lim="800000"/>
            <a:headEnd/>
            <a:tailEnd/>
          </a:ln>
        </p:spPr>
        <p:txBody>
          <a:bodyPr/>
          <a:lstStyle/>
          <a:p>
            <a:endParaRPr lang="es-CL"/>
          </a:p>
        </p:txBody>
      </p:sp>
      <p:sp>
        <p:nvSpPr>
          <p:cNvPr id="16" name="Rectangle 17"/>
          <p:cNvSpPr>
            <a:spLocks noChangeArrowheads="1"/>
          </p:cNvSpPr>
          <p:nvPr/>
        </p:nvSpPr>
        <p:spPr bwMode="auto">
          <a:xfrm>
            <a:off x="2646363" y="2471738"/>
            <a:ext cx="4849813" cy="3128963"/>
          </a:xfrm>
          <a:prstGeom prst="rect">
            <a:avLst/>
          </a:prstGeom>
          <a:solidFill>
            <a:srgbClr val="EAECF1"/>
          </a:solidFill>
          <a:ln w="69850">
            <a:solidFill>
              <a:srgbClr val="EAECF1"/>
            </a:solidFill>
            <a:miter lim="800000"/>
            <a:headEnd/>
            <a:tailEnd/>
          </a:ln>
        </p:spPr>
        <p:txBody>
          <a:bodyPr/>
          <a:lstStyle/>
          <a:p>
            <a:endParaRPr lang="es-CL"/>
          </a:p>
        </p:txBody>
      </p:sp>
      <p:sp>
        <p:nvSpPr>
          <p:cNvPr id="17" name="Rectangle 18"/>
          <p:cNvSpPr>
            <a:spLocks noChangeArrowheads="1"/>
          </p:cNvSpPr>
          <p:nvPr/>
        </p:nvSpPr>
        <p:spPr bwMode="auto">
          <a:xfrm>
            <a:off x="2646363" y="2471738"/>
            <a:ext cx="4849813" cy="3128963"/>
          </a:xfrm>
          <a:prstGeom prst="rect">
            <a:avLst/>
          </a:prstGeom>
          <a:solidFill>
            <a:srgbClr val="E9EBF0"/>
          </a:solidFill>
          <a:ln w="52388">
            <a:solidFill>
              <a:srgbClr val="E9EBF0"/>
            </a:solidFill>
            <a:miter lim="800000"/>
            <a:headEnd/>
            <a:tailEnd/>
          </a:ln>
        </p:spPr>
        <p:txBody>
          <a:bodyPr/>
          <a:lstStyle/>
          <a:p>
            <a:endParaRPr lang="es-CL"/>
          </a:p>
        </p:txBody>
      </p:sp>
      <p:sp>
        <p:nvSpPr>
          <p:cNvPr id="18" name="Rectangle 19"/>
          <p:cNvSpPr>
            <a:spLocks noChangeArrowheads="1"/>
          </p:cNvSpPr>
          <p:nvPr/>
        </p:nvSpPr>
        <p:spPr bwMode="auto">
          <a:xfrm>
            <a:off x="2646363" y="2471738"/>
            <a:ext cx="4849813" cy="3128963"/>
          </a:xfrm>
          <a:prstGeom prst="rect">
            <a:avLst/>
          </a:prstGeom>
          <a:solidFill>
            <a:srgbClr val="E7EAEF"/>
          </a:solidFill>
          <a:ln w="34925">
            <a:solidFill>
              <a:srgbClr val="E7EAEF"/>
            </a:solidFill>
            <a:miter lim="800000"/>
            <a:headEnd/>
            <a:tailEnd/>
          </a:ln>
        </p:spPr>
        <p:txBody>
          <a:bodyPr/>
          <a:lstStyle/>
          <a:p>
            <a:endParaRPr lang="es-CL"/>
          </a:p>
        </p:txBody>
      </p:sp>
      <p:sp>
        <p:nvSpPr>
          <p:cNvPr id="19" name="Rectangle 20"/>
          <p:cNvSpPr>
            <a:spLocks noChangeArrowheads="1"/>
          </p:cNvSpPr>
          <p:nvPr/>
        </p:nvSpPr>
        <p:spPr bwMode="auto">
          <a:xfrm>
            <a:off x="2646363" y="2471738"/>
            <a:ext cx="4849813" cy="3128963"/>
          </a:xfrm>
          <a:prstGeom prst="rect">
            <a:avLst/>
          </a:prstGeom>
          <a:solidFill>
            <a:srgbClr val="E6E9EF"/>
          </a:solidFill>
          <a:ln w="17463">
            <a:solidFill>
              <a:srgbClr val="E6E9EF"/>
            </a:solidFill>
            <a:miter lim="800000"/>
            <a:headEnd/>
            <a:tailEnd/>
          </a:ln>
        </p:spPr>
        <p:txBody>
          <a:bodyPr/>
          <a:lstStyle/>
          <a:p>
            <a:endParaRPr lang="es-CL"/>
          </a:p>
        </p:txBody>
      </p:sp>
      <p:sp>
        <p:nvSpPr>
          <p:cNvPr id="20" name="Rectangle 21"/>
          <p:cNvSpPr>
            <a:spLocks noChangeArrowheads="1"/>
          </p:cNvSpPr>
          <p:nvPr/>
        </p:nvSpPr>
        <p:spPr bwMode="auto">
          <a:xfrm>
            <a:off x="2563813" y="2346325"/>
            <a:ext cx="4889500" cy="3225800"/>
          </a:xfrm>
          <a:prstGeom prst="rect">
            <a:avLst/>
          </a:prstGeom>
          <a:solidFill>
            <a:srgbClr val="FFFFFF"/>
          </a:solidFill>
          <a:ln w="9525">
            <a:noFill/>
            <a:miter lim="800000"/>
            <a:headEnd/>
            <a:tailEnd/>
          </a:ln>
        </p:spPr>
        <p:txBody>
          <a:bodyPr/>
          <a:lstStyle/>
          <a:p>
            <a:endParaRPr lang="es-CL"/>
          </a:p>
        </p:txBody>
      </p:sp>
      <p:sp>
        <p:nvSpPr>
          <p:cNvPr id="21" name="Freeform 22"/>
          <p:cNvSpPr>
            <a:spLocks/>
          </p:cNvSpPr>
          <p:nvPr/>
        </p:nvSpPr>
        <p:spPr bwMode="auto">
          <a:xfrm>
            <a:off x="2563813" y="2346325"/>
            <a:ext cx="4889500" cy="3225800"/>
          </a:xfrm>
          <a:custGeom>
            <a:avLst/>
            <a:gdLst>
              <a:gd name="T0" fmla="*/ 0 w 3850"/>
              <a:gd name="T1" fmla="*/ 0 h 2540"/>
              <a:gd name="T2" fmla="*/ 0 w 3850"/>
              <a:gd name="T3" fmla="*/ 2540 h 2540"/>
              <a:gd name="T4" fmla="*/ 3850 w 3850"/>
              <a:gd name="T5" fmla="*/ 2540 h 2540"/>
              <a:gd name="T6" fmla="*/ 0 60000 65536"/>
              <a:gd name="T7" fmla="*/ 0 60000 65536"/>
              <a:gd name="T8" fmla="*/ 0 60000 65536"/>
              <a:gd name="T9" fmla="*/ 0 w 3850"/>
              <a:gd name="T10" fmla="*/ 0 h 2540"/>
              <a:gd name="T11" fmla="*/ 3850 w 3850"/>
              <a:gd name="T12" fmla="*/ 2540 h 2540"/>
            </a:gdLst>
            <a:ahLst/>
            <a:cxnLst>
              <a:cxn ang="T6">
                <a:pos x="T0" y="T1"/>
              </a:cxn>
              <a:cxn ang="T7">
                <a:pos x="T2" y="T3"/>
              </a:cxn>
              <a:cxn ang="T8">
                <a:pos x="T4" y="T5"/>
              </a:cxn>
            </a:cxnLst>
            <a:rect l="T9" t="T10" r="T11" b="T12"/>
            <a:pathLst>
              <a:path w="3850" h="2540">
                <a:moveTo>
                  <a:pt x="0" y="0"/>
                </a:moveTo>
                <a:lnTo>
                  <a:pt x="0" y="2540"/>
                </a:lnTo>
                <a:lnTo>
                  <a:pt x="3850" y="2540"/>
                </a:lnTo>
              </a:path>
            </a:pathLst>
          </a:custGeom>
          <a:noFill/>
          <a:ln w="17463">
            <a:solidFill>
              <a:srgbClr val="000000"/>
            </a:solidFill>
            <a:round/>
            <a:headEnd/>
            <a:tailEnd/>
          </a:ln>
        </p:spPr>
        <p:txBody>
          <a:bodyPr/>
          <a:lstStyle/>
          <a:p>
            <a:endParaRPr lang="es-CL"/>
          </a:p>
        </p:txBody>
      </p:sp>
      <p:sp>
        <p:nvSpPr>
          <p:cNvPr id="24" name="Rectangle 25"/>
          <p:cNvSpPr>
            <a:spLocks noChangeArrowheads="1"/>
          </p:cNvSpPr>
          <p:nvPr/>
        </p:nvSpPr>
        <p:spPr bwMode="auto">
          <a:xfrm>
            <a:off x="6643688" y="5597525"/>
            <a:ext cx="1003300" cy="228600"/>
          </a:xfrm>
          <a:prstGeom prst="rect">
            <a:avLst/>
          </a:prstGeom>
          <a:noFill/>
          <a:ln w="9525">
            <a:noFill/>
            <a:miter lim="800000"/>
            <a:headEnd/>
            <a:tailEnd/>
          </a:ln>
        </p:spPr>
        <p:txBody>
          <a:bodyPr wrap="none" lIns="0" tIns="0" rIns="0" bIns="0">
            <a:spAutoFit/>
          </a:bodyPr>
          <a:lstStyle/>
          <a:p>
            <a:pPr eaLnBrk="0" hangingPunct="0"/>
            <a:r>
              <a:rPr lang="en-US" sz="1500" b="1">
                <a:solidFill>
                  <a:srgbClr val="000000"/>
                </a:solidFill>
              </a:rPr>
              <a:t>Quantity of</a:t>
            </a:r>
            <a:endParaRPr lang="en-US" sz="2400">
              <a:latin typeface="Times New Roman" pitchFamily="18" charset="0"/>
            </a:endParaRPr>
          </a:p>
        </p:txBody>
      </p:sp>
      <p:sp>
        <p:nvSpPr>
          <p:cNvPr id="25" name="Rectangle 26"/>
          <p:cNvSpPr>
            <a:spLocks noChangeArrowheads="1"/>
          </p:cNvSpPr>
          <p:nvPr/>
        </p:nvSpPr>
        <p:spPr bwMode="auto">
          <a:xfrm>
            <a:off x="6937375" y="5781675"/>
            <a:ext cx="622300" cy="228600"/>
          </a:xfrm>
          <a:prstGeom prst="rect">
            <a:avLst/>
          </a:prstGeom>
          <a:noFill/>
          <a:ln w="9525">
            <a:noFill/>
            <a:miter lim="800000"/>
            <a:headEnd/>
            <a:tailEnd/>
          </a:ln>
        </p:spPr>
        <p:txBody>
          <a:bodyPr wrap="none" lIns="0" tIns="0" rIns="0" bIns="0">
            <a:spAutoFit/>
          </a:bodyPr>
          <a:lstStyle/>
          <a:p>
            <a:pPr eaLnBrk="0" hangingPunct="0"/>
            <a:r>
              <a:rPr lang="en-US" sz="1500" b="1">
                <a:solidFill>
                  <a:srgbClr val="000000"/>
                </a:solidFill>
              </a:rPr>
              <a:t>Output</a:t>
            </a:r>
            <a:endParaRPr lang="en-US" sz="2400">
              <a:latin typeface="Times New Roman" pitchFamily="18" charset="0"/>
            </a:endParaRPr>
          </a:p>
        </p:txBody>
      </p:sp>
      <p:sp>
        <p:nvSpPr>
          <p:cNvPr id="26" name="Rectangle 27"/>
          <p:cNvSpPr>
            <a:spLocks noChangeArrowheads="1"/>
          </p:cNvSpPr>
          <p:nvPr/>
        </p:nvSpPr>
        <p:spPr bwMode="auto">
          <a:xfrm>
            <a:off x="1998663" y="2330450"/>
            <a:ext cx="466725" cy="228600"/>
          </a:xfrm>
          <a:prstGeom prst="rect">
            <a:avLst/>
          </a:prstGeom>
          <a:noFill/>
          <a:ln w="9525">
            <a:noFill/>
            <a:miter lim="800000"/>
            <a:headEnd/>
            <a:tailEnd/>
          </a:ln>
        </p:spPr>
        <p:txBody>
          <a:bodyPr wrap="none" lIns="0" tIns="0" rIns="0" bIns="0">
            <a:spAutoFit/>
          </a:bodyPr>
          <a:lstStyle/>
          <a:p>
            <a:pPr eaLnBrk="0" hangingPunct="0"/>
            <a:r>
              <a:rPr lang="en-US" sz="1500" b="1">
                <a:solidFill>
                  <a:srgbClr val="000000"/>
                </a:solidFill>
              </a:rPr>
              <a:t>Price</a:t>
            </a:r>
            <a:endParaRPr lang="en-US" sz="2400">
              <a:latin typeface="Times New Roman" pitchFamily="18" charset="0"/>
            </a:endParaRPr>
          </a:p>
        </p:txBody>
      </p:sp>
      <p:sp>
        <p:nvSpPr>
          <p:cNvPr id="27" name="Rectangle 28"/>
          <p:cNvSpPr>
            <a:spLocks noChangeArrowheads="1"/>
          </p:cNvSpPr>
          <p:nvPr/>
        </p:nvSpPr>
        <p:spPr bwMode="auto">
          <a:xfrm>
            <a:off x="1979613" y="2514600"/>
            <a:ext cx="487363" cy="228600"/>
          </a:xfrm>
          <a:prstGeom prst="rect">
            <a:avLst/>
          </a:prstGeom>
          <a:noFill/>
          <a:ln w="9525">
            <a:noFill/>
            <a:miter lim="800000"/>
            <a:headEnd/>
            <a:tailEnd/>
          </a:ln>
        </p:spPr>
        <p:txBody>
          <a:bodyPr wrap="none" lIns="0" tIns="0" rIns="0" bIns="0">
            <a:spAutoFit/>
          </a:bodyPr>
          <a:lstStyle/>
          <a:p>
            <a:pPr eaLnBrk="0" hangingPunct="0"/>
            <a:r>
              <a:rPr lang="en-US" sz="1500" b="1">
                <a:solidFill>
                  <a:srgbClr val="000000"/>
                </a:solidFill>
              </a:rPr>
              <a:t>Level</a:t>
            </a:r>
            <a:endParaRPr lang="en-US" sz="2400">
              <a:latin typeface="Times New Roman" pitchFamily="18" charset="0"/>
            </a:endParaRPr>
          </a:p>
        </p:txBody>
      </p:sp>
      <p:sp>
        <p:nvSpPr>
          <p:cNvPr id="28" name="Rectangle 29"/>
          <p:cNvSpPr>
            <a:spLocks noChangeArrowheads="1"/>
          </p:cNvSpPr>
          <p:nvPr/>
        </p:nvSpPr>
        <p:spPr bwMode="auto">
          <a:xfrm>
            <a:off x="2413000" y="5602288"/>
            <a:ext cx="106363" cy="228600"/>
          </a:xfrm>
          <a:prstGeom prst="rect">
            <a:avLst/>
          </a:prstGeom>
          <a:noFill/>
          <a:ln w="9525">
            <a:noFill/>
            <a:miter lim="800000"/>
            <a:headEnd/>
            <a:tailEnd/>
          </a:ln>
        </p:spPr>
        <p:txBody>
          <a:bodyPr wrap="none" lIns="0" tIns="0" rIns="0" bIns="0">
            <a:spAutoFit/>
          </a:bodyPr>
          <a:lstStyle/>
          <a:p>
            <a:pPr eaLnBrk="0" hangingPunct="0"/>
            <a:r>
              <a:rPr lang="en-US" sz="1500">
                <a:solidFill>
                  <a:srgbClr val="000000"/>
                </a:solidFill>
              </a:rPr>
              <a:t>0</a:t>
            </a:r>
            <a:endParaRPr lang="en-US" sz="2400">
              <a:latin typeface="Times New Roman" pitchFamily="18" charset="0"/>
            </a:endParaRPr>
          </a:p>
        </p:txBody>
      </p:sp>
      <p:grpSp>
        <p:nvGrpSpPr>
          <p:cNvPr id="2" name="Group 30"/>
          <p:cNvGrpSpPr>
            <a:grpSpLocks/>
          </p:cNvGrpSpPr>
          <p:nvPr/>
        </p:nvGrpSpPr>
        <p:grpSpPr bwMode="auto">
          <a:xfrm>
            <a:off x="2699792" y="3371850"/>
            <a:ext cx="3348038" cy="1931354"/>
            <a:chOff x="1869" y="1612"/>
            <a:chExt cx="2636" cy="1520"/>
          </a:xfrm>
        </p:grpSpPr>
        <p:sp>
          <p:nvSpPr>
            <p:cNvPr id="54" name="Line 31"/>
            <p:cNvSpPr>
              <a:spLocks noChangeShapeType="1"/>
            </p:cNvSpPr>
            <p:nvPr/>
          </p:nvSpPr>
          <p:spPr bwMode="auto">
            <a:xfrm flipH="1" flipV="1">
              <a:off x="1869" y="1612"/>
              <a:ext cx="1920" cy="1259"/>
            </a:xfrm>
            <a:prstGeom prst="line">
              <a:avLst/>
            </a:prstGeom>
            <a:noFill/>
            <a:ln w="52451">
              <a:solidFill>
                <a:srgbClr val="FFC000"/>
              </a:solidFill>
              <a:round/>
              <a:headEnd/>
              <a:tailEnd/>
            </a:ln>
          </p:spPr>
          <p:txBody>
            <a:bodyPr/>
            <a:lstStyle/>
            <a:p>
              <a:endParaRPr lang="es-CL"/>
            </a:p>
          </p:txBody>
        </p:sp>
        <p:sp>
          <p:nvSpPr>
            <p:cNvPr id="55" name="Rectangle 32"/>
            <p:cNvSpPr>
              <a:spLocks noChangeArrowheads="1"/>
            </p:cNvSpPr>
            <p:nvPr/>
          </p:nvSpPr>
          <p:spPr bwMode="auto">
            <a:xfrm>
              <a:off x="3812" y="2804"/>
              <a:ext cx="693" cy="180"/>
            </a:xfrm>
            <a:prstGeom prst="rect">
              <a:avLst/>
            </a:prstGeom>
            <a:noFill/>
            <a:ln w="9525">
              <a:noFill/>
              <a:miter lim="800000"/>
              <a:headEnd/>
              <a:tailEnd/>
            </a:ln>
          </p:spPr>
          <p:txBody>
            <a:bodyPr wrap="none" lIns="0" tIns="0" rIns="0" bIns="0">
              <a:spAutoFit/>
            </a:bodyPr>
            <a:lstStyle/>
            <a:p>
              <a:pPr eaLnBrk="0" hangingPunct="0"/>
              <a:r>
                <a:rPr lang="en-US" sz="1500">
                  <a:solidFill>
                    <a:srgbClr val="000000"/>
                  </a:solidFill>
                </a:rPr>
                <a:t>Aggregate</a:t>
              </a:r>
              <a:endParaRPr lang="en-US" sz="2400">
                <a:latin typeface="Times New Roman" pitchFamily="18" charset="0"/>
              </a:endParaRPr>
            </a:p>
          </p:txBody>
        </p:sp>
        <p:sp>
          <p:nvSpPr>
            <p:cNvPr id="56" name="Rectangle 33"/>
            <p:cNvSpPr>
              <a:spLocks noChangeArrowheads="1"/>
            </p:cNvSpPr>
            <p:nvPr/>
          </p:nvSpPr>
          <p:spPr bwMode="auto">
            <a:xfrm>
              <a:off x="3870" y="2950"/>
              <a:ext cx="618" cy="182"/>
            </a:xfrm>
            <a:prstGeom prst="rect">
              <a:avLst/>
            </a:prstGeom>
            <a:noFill/>
            <a:ln w="9525">
              <a:noFill/>
              <a:miter lim="800000"/>
              <a:headEnd/>
              <a:tailEnd/>
            </a:ln>
          </p:spPr>
          <p:txBody>
            <a:bodyPr wrap="none" lIns="0" tIns="0" rIns="0" bIns="0">
              <a:spAutoFit/>
            </a:bodyPr>
            <a:lstStyle/>
            <a:p>
              <a:pPr eaLnBrk="0" hangingPunct="0"/>
              <a:r>
                <a:rPr lang="en-US" sz="1500" dirty="0">
                  <a:solidFill>
                    <a:srgbClr val="000000"/>
                  </a:solidFill>
                </a:rPr>
                <a:t>demand 1</a:t>
              </a:r>
              <a:endParaRPr lang="en-US" sz="2400" dirty="0">
                <a:latin typeface="Times New Roman" pitchFamily="18" charset="0"/>
              </a:endParaRPr>
            </a:p>
          </p:txBody>
        </p:sp>
      </p:grpSp>
      <p:sp>
        <p:nvSpPr>
          <p:cNvPr id="50" name="Rectangle 37"/>
          <p:cNvSpPr>
            <a:spLocks noChangeArrowheads="1"/>
          </p:cNvSpPr>
          <p:nvPr/>
        </p:nvSpPr>
        <p:spPr bwMode="auto">
          <a:xfrm>
            <a:off x="2356418" y="4005064"/>
            <a:ext cx="127350" cy="228193"/>
          </a:xfrm>
          <a:prstGeom prst="rect">
            <a:avLst/>
          </a:prstGeom>
          <a:noFill/>
          <a:ln w="9525">
            <a:noFill/>
            <a:miter lim="800000"/>
            <a:headEnd/>
            <a:tailEnd/>
          </a:ln>
        </p:spPr>
        <p:txBody>
          <a:bodyPr wrap="none" lIns="0" tIns="0" rIns="0" bIns="0">
            <a:spAutoFit/>
          </a:bodyPr>
          <a:lstStyle/>
          <a:p>
            <a:pPr eaLnBrk="0" hangingPunct="0"/>
            <a:r>
              <a:rPr lang="en-US" sz="1500" i="1" dirty="0">
                <a:solidFill>
                  <a:srgbClr val="000000"/>
                </a:solidFill>
              </a:rPr>
              <a:t>P</a:t>
            </a:r>
            <a:endParaRPr lang="en-US" sz="2400" dirty="0">
              <a:latin typeface="Times New Roman" pitchFamily="18" charset="0"/>
            </a:endParaRPr>
          </a:p>
        </p:txBody>
      </p:sp>
      <p:sp>
        <p:nvSpPr>
          <p:cNvPr id="34" name="Text Box 57"/>
          <p:cNvSpPr txBox="1">
            <a:spLocks noChangeArrowheads="1"/>
          </p:cNvSpPr>
          <p:nvPr/>
        </p:nvSpPr>
        <p:spPr bwMode="auto">
          <a:xfrm>
            <a:off x="6597650" y="6643688"/>
            <a:ext cx="1803400" cy="214313"/>
          </a:xfrm>
          <a:prstGeom prst="rect">
            <a:avLst/>
          </a:prstGeom>
          <a:noFill/>
          <a:ln w="9525">
            <a:noFill/>
            <a:miter lim="800000"/>
            <a:headEnd/>
            <a:tailEnd/>
          </a:ln>
        </p:spPr>
        <p:txBody>
          <a:bodyPr wrap="none">
            <a:spAutoFit/>
          </a:bodyPr>
          <a:lstStyle/>
          <a:p>
            <a:pPr eaLnBrk="0" hangingPunct="0"/>
            <a:r>
              <a:rPr lang="en-US" altLang="en-US" sz="800" b="1"/>
              <a:t>Copyright © 2004  South-Western</a:t>
            </a:r>
          </a:p>
        </p:txBody>
      </p:sp>
      <p:grpSp>
        <p:nvGrpSpPr>
          <p:cNvPr id="4" name="Group 30"/>
          <p:cNvGrpSpPr>
            <a:grpSpLocks/>
          </p:cNvGrpSpPr>
          <p:nvPr/>
        </p:nvGrpSpPr>
        <p:grpSpPr bwMode="auto">
          <a:xfrm>
            <a:off x="3960266" y="3284984"/>
            <a:ext cx="3348038" cy="1931354"/>
            <a:chOff x="1869" y="1612"/>
            <a:chExt cx="2636" cy="1520"/>
          </a:xfrm>
        </p:grpSpPr>
        <p:sp>
          <p:nvSpPr>
            <p:cNvPr id="58" name="Line 31"/>
            <p:cNvSpPr>
              <a:spLocks noChangeShapeType="1"/>
            </p:cNvSpPr>
            <p:nvPr/>
          </p:nvSpPr>
          <p:spPr bwMode="auto">
            <a:xfrm flipH="1" flipV="1">
              <a:off x="1869" y="1612"/>
              <a:ext cx="1920" cy="1259"/>
            </a:xfrm>
            <a:prstGeom prst="line">
              <a:avLst/>
            </a:prstGeom>
            <a:noFill/>
            <a:ln w="52451">
              <a:solidFill>
                <a:srgbClr val="FF0000"/>
              </a:solidFill>
              <a:round/>
              <a:headEnd/>
              <a:tailEnd/>
            </a:ln>
          </p:spPr>
          <p:txBody>
            <a:bodyPr/>
            <a:lstStyle/>
            <a:p>
              <a:endParaRPr lang="es-CL"/>
            </a:p>
          </p:txBody>
        </p:sp>
        <p:sp>
          <p:nvSpPr>
            <p:cNvPr id="59" name="Rectangle 32"/>
            <p:cNvSpPr>
              <a:spLocks noChangeArrowheads="1"/>
            </p:cNvSpPr>
            <p:nvPr/>
          </p:nvSpPr>
          <p:spPr bwMode="auto">
            <a:xfrm>
              <a:off x="3812" y="2804"/>
              <a:ext cx="693" cy="180"/>
            </a:xfrm>
            <a:prstGeom prst="rect">
              <a:avLst/>
            </a:prstGeom>
            <a:noFill/>
            <a:ln w="9525">
              <a:noFill/>
              <a:miter lim="800000"/>
              <a:headEnd/>
              <a:tailEnd/>
            </a:ln>
          </p:spPr>
          <p:txBody>
            <a:bodyPr wrap="none" lIns="0" tIns="0" rIns="0" bIns="0">
              <a:spAutoFit/>
            </a:bodyPr>
            <a:lstStyle/>
            <a:p>
              <a:pPr eaLnBrk="0" hangingPunct="0"/>
              <a:r>
                <a:rPr lang="en-US" sz="1500">
                  <a:solidFill>
                    <a:srgbClr val="000000"/>
                  </a:solidFill>
                </a:rPr>
                <a:t>Aggregate</a:t>
              </a:r>
              <a:endParaRPr lang="en-US" sz="2400">
                <a:latin typeface="Times New Roman" pitchFamily="18" charset="0"/>
              </a:endParaRPr>
            </a:p>
          </p:txBody>
        </p:sp>
        <p:sp>
          <p:nvSpPr>
            <p:cNvPr id="60" name="Rectangle 33"/>
            <p:cNvSpPr>
              <a:spLocks noChangeArrowheads="1"/>
            </p:cNvSpPr>
            <p:nvPr/>
          </p:nvSpPr>
          <p:spPr bwMode="auto">
            <a:xfrm>
              <a:off x="3870" y="2950"/>
              <a:ext cx="632" cy="182"/>
            </a:xfrm>
            <a:prstGeom prst="rect">
              <a:avLst/>
            </a:prstGeom>
            <a:noFill/>
            <a:ln w="9525">
              <a:noFill/>
              <a:miter lim="800000"/>
              <a:headEnd/>
              <a:tailEnd/>
            </a:ln>
          </p:spPr>
          <p:txBody>
            <a:bodyPr wrap="none" lIns="0" tIns="0" rIns="0" bIns="0">
              <a:spAutoFit/>
            </a:bodyPr>
            <a:lstStyle/>
            <a:p>
              <a:pPr eaLnBrk="0" hangingPunct="0"/>
              <a:r>
                <a:rPr lang="en-US" sz="1500" dirty="0">
                  <a:solidFill>
                    <a:srgbClr val="000000"/>
                  </a:solidFill>
                </a:rPr>
                <a:t>2emand 2</a:t>
              </a:r>
              <a:endParaRPr lang="en-US" sz="2400" dirty="0">
                <a:latin typeface="Times New Roman" pitchFamily="18" charset="0"/>
              </a:endParaRPr>
            </a:p>
          </p:txBody>
        </p:sp>
      </p:grpSp>
      <p:cxnSp>
        <p:nvCxnSpPr>
          <p:cNvPr id="3" name="2 Conector recto"/>
          <p:cNvCxnSpPr/>
          <p:nvPr/>
        </p:nvCxnSpPr>
        <p:spPr>
          <a:xfrm>
            <a:off x="2565054" y="4171710"/>
            <a:ext cx="2727026" cy="0"/>
          </a:xfrm>
          <a:prstGeom prst="line">
            <a:avLst/>
          </a:prstGeom>
          <a:noFill/>
          <a:ln w="17463">
            <a:solidFill>
              <a:schemeClr val="tx1"/>
            </a:solidFill>
            <a:prstDash val="sysDot"/>
            <a:round/>
            <a:headEnd/>
            <a:tailEnd/>
          </a:ln>
        </p:spPr>
      </p:cxnSp>
      <p:cxnSp>
        <p:nvCxnSpPr>
          <p:cNvPr id="61" name="60 Conector recto"/>
          <p:cNvCxnSpPr/>
          <p:nvPr/>
        </p:nvCxnSpPr>
        <p:spPr>
          <a:xfrm>
            <a:off x="3920288" y="4171710"/>
            <a:ext cx="0" cy="1392622"/>
          </a:xfrm>
          <a:prstGeom prst="line">
            <a:avLst/>
          </a:prstGeom>
          <a:noFill/>
          <a:ln w="17463">
            <a:solidFill>
              <a:schemeClr val="tx1"/>
            </a:solidFill>
            <a:prstDash val="sysDot"/>
            <a:round/>
            <a:headEnd/>
            <a:tailEnd/>
          </a:ln>
        </p:spPr>
      </p:cxnSp>
      <p:cxnSp>
        <p:nvCxnSpPr>
          <p:cNvPr id="62" name="61 Conector recto"/>
          <p:cNvCxnSpPr/>
          <p:nvPr/>
        </p:nvCxnSpPr>
        <p:spPr>
          <a:xfrm>
            <a:off x="5292080" y="4179503"/>
            <a:ext cx="0" cy="1392622"/>
          </a:xfrm>
          <a:prstGeom prst="line">
            <a:avLst/>
          </a:prstGeom>
          <a:noFill/>
          <a:ln w="17463">
            <a:solidFill>
              <a:schemeClr val="tx1"/>
            </a:solidFill>
            <a:prstDash val="sysDot"/>
            <a:round/>
            <a:headEnd/>
            <a:tailEnd/>
          </a:ln>
        </p:spPr>
      </p:cxnSp>
      <p:sp>
        <p:nvSpPr>
          <p:cNvPr id="63" name="Oval 36"/>
          <p:cNvSpPr>
            <a:spLocks noChangeArrowheads="1"/>
          </p:cNvSpPr>
          <p:nvPr/>
        </p:nvSpPr>
        <p:spPr bwMode="auto">
          <a:xfrm>
            <a:off x="3874785" y="4123442"/>
            <a:ext cx="95513" cy="95080"/>
          </a:xfrm>
          <a:prstGeom prst="ellipse">
            <a:avLst/>
          </a:prstGeom>
          <a:solidFill>
            <a:srgbClr val="000000"/>
          </a:solidFill>
          <a:ln w="9525">
            <a:noFill/>
            <a:round/>
            <a:headEnd/>
            <a:tailEnd/>
          </a:ln>
        </p:spPr>
        <p:txBody>
          <a:bodyPr/>
          <a:lstStyle/>
          <a:p>
            <a:endParaRPr lang="es-CL"/>
          </a:p>
        </p:txBody>
      </p:sp>
      <p:sp>
        <p:nvSpPr>
          <p:cNvPr id="64" name="Oval 36"/>
          <p:cNvSpPr>
            <a:spLocks noChangeArrowheads="1"/>
          </p:cNvSpPr>
          <p:nvPr/>
        </p:nvSpPr>
        <p:spPr bwMode="auto">
          <a:xfrm>
            <a:off x="5239297" y="4119802"/>
            <a:ext cx="95513" cy="95080"/>
          </a:xfrm>
          <a:prstGeom prst="ellipse">
            <a:avLst/>
          </a:prstGeom>
          <a:solidFill>
            <a:srgbClr val="000000"/>
          </a:solidFill>
          <a:ln w="9525">
            <a:noFill/>
            <a:round/>
            <a:headEnd/>
            <a:tailEnd/>
          </a:ln>
        </p:spPr>
        <p:txBody>
          <a:bodyPr/>
          <a:lstStyle/>
          <a:p>
            <a:endParaRPr lang="es-CL"/>
          </a:p>
        </p:txBody>
      </p:sp>
    </p:spTree>
    <p:extLst>
      <p:ext uri="{BB962C8B-B14F-4D97-AF65-F5344CB8AC3E}">
        <p14:creationId xmlns:p14="http://schemas.microsoft.com/office/powerpoint/2010/main" val="6750599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idx="4294967295"/>
          </p:nvPr>
        </p:nvSpPr>
        <p:spPr/>
        <p:txBody>
          <a:bodyPr/>
          <a:lstStyle/>
          <a:p>
            <a:pPr eaLnBrk="1" hangingPunct="1"/>
            <a:r>
              <a:rPr lang="es-CL" sz="4000" dirty="0"/>
              <a:t>Oferta Agregada</a:t>
            </a:r>
          </a:p>
        </p:txBody>
      </p:sp>
      <p:sp>
        <p:nvSpPr>
          <p:cNvPr id="17411" name="2 Marcador de contenido"/>
          <p:cNvSpPr>
            <a:spLocks noGrp="1"/>
          </p:cNvSpPr>
          <p:nvPr>
            <p:ph idx="4294967295"/>
          </p:nvPr>
        </p:nvSpPr>
        <p:spPr>
          <a:xfrm>
            <a:off x="485775" y="1600200"/>
            <a:ext cx="8229600" cy="4525963"/>
          </a:xfrm>
        </p:spPr>
        <p:txBody>
          <a:bodyPr>
            <a:normAutofit fontScale="85000" lnSpcReduction="10000"/>
          </a:bodyPr>
          <a:lstStyle/>
          <a:p>
            <a:pPr algn="just" eaLnBrk="1" hangingPunct="1"/>
            <a:r>
              <a:rPr lang="es-CL" dirty="0"/>
              <a:t>En el largo plazo la oferta agregada es vertical, dado que en largo plazo la economía se encuentra en su tasa natural de desempleo.</a:t>
            </a:r>
          </a:p>
          <a:p>
            <a:pPr algn="just"/>
            <a:r>
              <a:rPr lang="es-CL" dirty="0"/>
              <a:t>En el largo plazo la economía se encuentra en su nivel de </a:t>
            </a:r>
            <a:r>
              <a:rPr lang="es-CL" b="1" dirty="0"/>
              <a:t>tasa natural de desempleo</a:t>
            </a:r>
            <a:r>
              <a:rPr lang="es-CL" dirty="0"/>
              <a:t>, esto implica que se esta utilizando la tasa natural de empleo, y con esta tasa solo se puede producir una cantidad en particular, es decir, la cantidad de producto (PIB) de pleno empleo.</a:t>
            </a:r>
          </a:p>
          <a:p>
            <a:pPr algn="just"/>
            <a:r>
              <a:rPr lang="es-CL" dirty="0"/>
              <a:t>Así en el largo plazo, el producto es fijo, y cualquier cambio refleja una variación en los precios.</a:t>
            </a:r>
            <a:endParaRPr lang="es-ES" dirty="0"/>
          </a:p>
          <a:p>
            <a:pPr algn="just" eaLnBrk="1" hangingPunct="1"/>
            <a:endParaRPr lang="es-CL" dirty="0"/>
          </a:p>
          <a:p>
            <a:pPr lvl="2" algn="just" eaLnBrk="1" hangingPunct="1"/>
            <a:endParaRPr lang="es-CL" dirty="0"/>
          </a:p>
        </p:txBody>
      </p:sp>
      <p:sp>
        <p:nvSpPr>
          <p:cNvPr id="10" name="9 Marcador de número de diapositiva"/>
          <p:cNvSpPr>
            <a:spLocks noGrp="1"/>
          </p:cNvSpPr>
          <p:nvPr>
            <p:ph type="sldNum" sz="quarter" idx="12"/>
          </p:nvPr>
        </p:nvSpPr>
        <p:spPr/>
        <p:txBody>
          <a:bodyPr/>
          <a:lstStyle/>
          <a:p>
            <a:pPr>
              <a:defRPr/>
            </a:pPr>
            <a:fld id="{FF965BD0-E36C-4FA0-9F2F-40A2B331734A}" type="slidenum">
              <a:rPr lang="es-CL" smtClean="0"/>
              <a:pPr>
                <a:defRPr/>
              </a:pPr>
              <a:t>15</a:t>
            </a:fld>
            <a:endParaRPr lang="es-CL"/>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41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41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p:nvPr>
        </p:nvSpPr>
        <p:spPr/>
        <p:txBody>
          <a:bodyPr/>
          <a:lstStyle/>
          <a:p>
            <a:r>
              <a:rPr lang="es-CL" sz="4000" dirty="0"/>
              <a:t>Oferta Agregada</a:t>
            </a:r>
            <a:endParaRPr lang="es-ES" sz="4000" dirty="0"/>
          </a:p>
        </p:txBody>
      </p:sp>
      <p:sp>
        <p:nvSpPr>
          <p:cNvPr id="19459" name="Rectangle 3"/>
          <p:cNvSpPr>
            <a:spLocks noGrp="1"/>
          </p:cNvSpPr>
          <p:nvPr>
            <p:ph type="body" idx="1"/>
          </p:nvPr>
        </p:nvSpPr>
        <p:spPr/>
        <p:txBody>
          <a:bodyPr/>
          <a:lstStyle/>
          <a:p>
            <a:pPr algn="just" eaLnBrk="1" hangingPunct="1"/>
            <a:r>
              <a:rPr lang="es-CL"/>
              <a:t>Gráficamente…</a:t>
            </a:r>
            <a:endParaRPr lang="es-ES"/>
          </a:p>
        </p:txBody>
      </p:sp>
      <p:grpSp>
        <p:nvGrpSpPr>
          <p:cNvPr id="2" name="Group 61"/>
          <p:cNvGrpSpPr>
            <a:grpSpLocks/>
          </p:cNvGrpSpPr>
          <p:nvPr/>
        </p:nvGrpSpPr>
        <p:grpSpPr bwMode="auto">
          <a:xfrm>
            <a:off x="1187450" y="2363788"/>
            <a:ext cx="7050088" cy="4494212"/>
            <a:chOff x="748" y="1489"/>
            <a:chExt cx="4441" cy="2831"/>
          </a:xfrm>
        </p:grpSpPr>
        <p:sp>
          <p:nvSpPr>
            <p:cNvPr id="19463" name="Rectangle 10"/>
            <p:cNvSpPr>
              <a:spLocks noChangeArrowheads="1"/>
            </p:cNvSpPr>
            <p:nvPr/>
          </p:nvSpPr>
          <p:spPr bwMode="auto">
            <a:xfrm>
              <a:off x="1509" y="1608"/>
              <a:ext cx="3229" cy="2111"/>
            </a:xfrm>
            <a:prstGeom prst="rect">
              <a:avLst/>
            </a:prstGeom>
            <a:solidFill>
              <a:srgbClr val="F3F6F9"/>
            </a:solidFill>
            <a:ln w="203200">
              <a:solidFill>
                <a:srgbClr val="F3F6F9"/>
              </a:solidFill>
              <a:miter lim="800000"/>
              <a:headEnd/>
              <a:tailEnd/>
            </a:ln>
          </p:spPr>
          <p:txBody>
            <a:bodyPr/>
            <a:lstStyle/>
            <a:p>
              <a:endParaRPr lang="es-CL"/>
            </a:p>
          </p:txBody>
        </p:sp>
        <p:sp>
          <p:nvSpPr>
            <p:cNvPr id="19464" name="Rectangle 11"/>
            <p:cNvSpPr>
              <a:spLocks noChangeArrowheads="1"/>
            </p:cNvSpPr>
            <p:nvPr/>
          </p:nvSpPr>
          <p:spPr bwMode="auto">
            <a:xfrm>
              <a:off x="1509" y="1608"/>
              <a:ext cx="3229" cy="2111"/>
            </a:xfrm>
            <a:prstGeom prst="rect">
              <a:avLst/>
            </a:prstGeom>
            <a:solidFill>
              <a:srgbClr val="F2F4F8"/>
            </a:solidFill>
            <a:ln w="184150">
              <a:solidFill>
                <a:srgbClr val="F2F4F8"/>
              </a:solidFill>
              <a:miter lim="800000"/>
              <a:headEnd/>
              <a:tailEnd/>
            </a:ln>
          </p:spPr>
          <p:txBody>
            <a:bodyPr/>
            <a:lstStyle/>
            <a:p>
              <a:endParaRPr lang="es-CL"/>
            </a:p>
          </p:txBody>
        </p:sp>
        <p:sp>
          <p:nvSpPr>
            <p:cNvPr id="19465" name="Rectangle 12"/>
            <p:cNvSpPr>
              <a:spLocks noChangeArrowheads="1"/>
            </p:cNvSpPr>
            <p:nvPr/>
          </p:nvSpPr>
          <p:spPr bwMode="auto">
            <a:xfrm>
              <a:off x="1509" y="1608"/>
              <a:ext cx="3229" cy="2111"/>
            </a:xfrm>
            <a:prstGeom prst="rect">
              <a:avLst/>
            </a:prstGeom>
            <a:solidFill>
              <a:srgbClr val="F1F4F7"/>
            </a:solidFill>
            <a:ln w="165100">
              <a:solidFill>
                <a:srgbClr val="F1F4F7"/>
              </a:solidFill>
              <a:miter lim="800000"/>
              <a:headEnd/>
              <a:tailEnd/>
            </a:ln>
          </p:spPr>
          <p:txBody>
            <a:bodyPr/>
            <a:lstStyle/>
            <a:p>
              <a:endParaRPr lang="es-CL"/>
            </a:p>
          </p:txBody>
        </p:sp>
        <p:sp>
          <p:nvSpPr>
            <p:cNvPr id="19466" name="Rectangle 13"/>
            <p:cNvSpPr>
              <a:spLocks noChangeArrowheads="1"/>
            </p:cNvSpPr>
            <p:nvPr/>
          </p:nvSpPr>
          <p:spPr bwMode="auto">
            <a:xfrm>
              <a:off x="1509" y="1608"/>
              <a:ext cx="3229" cy="2111"/>
            </a:xfrm>
            <a:prstGeom prst="rect">
              <a:avLst/>
            </a:prstGeom>
            <a:solidFill>
              <a:srgbClr val="F0F2F5"/>
            </a:solidFill>
            <a:ln w="147638">
              <a:solidFill>
                <a:srgbClr val="F0F2F5"/>
              </a:solidFill>
              <a:miter lim="800000"/>
              <a:headEnd/>
              <a:tailEnd/>
            </a:ln>
          </p:spPr>
          <p:txBody>
            <a:bodyPr/>
            <a:lstStyle/>
            <a:p>
              <a:endParaRPr lang="es-CL"/>
            </a:p>
          </p:txBody>
        </p:sp>
        <p:sp>
          <p:nvSpPr>
            <p:cNvPr id="19467" name="Rectangle 14"/>
            <p:cNvSpPr>
              <a:spLocks noChangeArrowheads="1"/>
            </p:cNvSpPr>
            <p:nvPr/>
          </p:nvSpPr>
          <p:spPr bwMode="auto">
            <a:xfrm>
              <a:off x="1509" y="1608"/>
              <a:ext cx="3229" cy="2111"/>
            </a:xfrm>
            <a:prstGeom prst="rect">
              <a:avLst/>
            </a:prstGeom>
            <a:solidFill>
              <a:srgbClr val="EEF1F4"/>
            </a:solidFill>
            <a:ln w="128588">
              <a:solidFill>
                <a:srgbClr val="EEF1F4"/>
              </a:solidFill>
              <a:miter lim="800000"/>
              <a:headEnd/>
              <a:tailEnd/>
            </a:ln>
          </p:spPr>
          <p:txBody>
            <a:bodyPr/>
            <a:lstStyle/>
            <a:p>
              <a:endParaRPr lang="es-CL"/>
            </a:p>
          </p:txBody>
        </p:sp>
        <p:sp>
          <p:nvSpPr>
            <p:cNvPr id="19468" name="Rectangle 15"/>
            <p:cNvSpPr>
              <a:spLocks noChangeArrowheads="1"/>
            </p:cNvSpPr>
            <p:nvPr/>
          </p:nvSpPr>
          <p:spPr bwMode="auto">
            <a:xfrm>
              <a:off x="1509" y="1608"/>
              <a:ext cx="3229" cy="2111"/>
            </a:xfrm>
            <a:prstGeom prst="rect">
              <a:avLst/>
            </a:prstGeom>
            <a:solidFill>
              <a:srgbClr val="EDEFF3"/>
            </a:solidFill>
            <a:ln w="111125">
              <a:solidFill>
                <a:srgbClr val="EDEFF3"/>
              </a:solidFill>
              <a:miter lim="800000"/>
              <a:headEnd/>
              <a:tailEnd/>
            </a:ln>
          </p:spPr>
          <p:txBody>
            <a:bodyPr/>
            <a:lstStyle/>
            <a:p>
              <a:endParaRPr lang="es-CL"/>
            </a:p>
          </p:txBody>
        </p:sp>
        <p:sp>
          <p:nvSpPr>
            <p:cNvPr id="19469" name="Rectangle 16"/>
            <p:cNvSpPr>
              <a:spLocks noChangeArrowheads="1"/>
            </p:cNvSpPr>
            <p:nvPr/>
          </p:nvSpPr>
          <p:spPr bwMode="auto">
            <a:xfrm>
              <a:off x="1509" y="1608"/>
              <a:ext cx="3229" cy="2111"/>
            </a:xfrm>
            <a:prstGeom prst="rect">
              <a:avLst/>
            </a:prstGeom>
            <a:solidFill>
              <a:srgbClr val="EBEEF2"/>
            </a:solidFill>
            <a:ln w="92075">
              <a:solidFill>
                <a:srgbClr val="EBEEF2"/>
              </a:solidFill>
              <a:miter lim="800000"/>
              <a:headEnd/>
              <a:tailEnd/>
            </a:ln>
          </p:spPr>
          <p:txBody>
            <a:bodyPr/>
            <a:lstStyle/>
            <a:p>
              <a:endParaRPr lang="es-CL"/>
            </a:p>
          </p:txBody>
        </p:sp>
        <p:sp>
          <p:nvSpPr>
            <p:cNvPr id="19470" name="Rectangle 17"/>
            <p:cNvSpPr>
              <a:spLocks noChangeArrowheads="1"/>
            </p:cNvSpPr>
            <p:nvPr/>
          </p:nvSpPr>
          <p:spPr bwMode="auto">
            <a:xfrm>
              <a:off x="1509" y="1608"/>
              <a:ext cx="3229" cy="2111"/>
            </a:xfrm>
            <a:prstGeom prst="rect">
              <a:avLst/>
            </a:prstGeom>
            <a:solidFill>
              <a:srgbClr val="EAECF1"/>
            </a:solidFill>
            <a:ln w="73025">
              <a:solidFill>
                <a:srgbClr val="EAECF1"/>
              </a:solidFill>
              <a:miter lim="800000"/>
              <a:headEnd/>
              <a:tailEnd/>
            </a:ln>
          </p:spPr>
          <p:txBody>
            <a:bodyPr/>
            <a:lstStyle/>
            <a:p>
              <a:endParaRPr lang="es-CL"/>
            </a:p>
          </p:txBody>
        </p:sp>
        <p:sp>
          <p:nvSpPr>
            <p:cNvPr id="19471" name="Rectangle 18"/>
            <p:cNvSpPr>
              <a:spLocks noChangeArrowheads="1"/>
            </p:cNvSpPr>
            <p:nvPr/>
          </p:nvSpPr>
          <p:spPr bwMode="auto">
            <a:xfrm>
              <a:off x="1509" y="1608"/>
              <a:ext cx="3229" cy="2111"/>
            </a:xfrm>
            <a:prstGeom prst="rect">
              <a:avLst/>
            </a:prstGeom>
            <a:solidFill>
              <a:srgbClr val="E9EBF0"/>
            </a:solidFill>
            <a:ln w="55563">
              <a:solidFill>
                <a:srgbClr val="E9EBF0"/>
              </a:solidFill>
              <a:miter lim="800000"/>
              <a:headEnd/>
              <a:tailEnd/>
            </a:ln>
          </p:spPr>
          <p:txBody>
            <a:bodyPr/>
            <a:lstStyle/>
            <a:p>
              <a:endParaRPr lang="es-CL"/>
            </a:p>
          </p:txBody>
        </p:sp>
        <p:sp>
          <p:nvSpPr>
            <p:cNvPr id="19472" name="Rectangle 19"/>
            <p:cNvSpPr>
              <a:spLocks noChangeArrowheads="1"/>
            </p:cNvSpPr>
            <p:nvPr/>
          </p:nvSpPr>
          <p:spPr bwMode="auto">
            <a:xfrm>
              <a:off x="1509" y="1608"/>
              <a:ext cx="3229" cy="2111"/>
            </a:xfrm>
            <a:prstGeom prst="rect">
              <a:avLst/>
            </a:prstGeom>
            <a:solidFill>
              <a:srgbClr val="E7EAEF"/>
            </a:solidFill>
            <a:ln w="36513">
              <a:solidFill>
                <a:srgbClr val="E7EAEF"/>
              </a:solidFill>
              <a:miter lim="800000"/>
              <a:headEnd/>
              <a:tailEnd/>
            </a:ln>
          </p:spPr>
          <p:txBody>
            <a:bodyPr/>
            <a:lstStyle/>
            <a:p>
              <a:endParaRPr lang="es-CL"/>
            </a:p>
          </p:txBody>
        </p:sp>
        <p:sp>
          <p:nvSpPr>
            <p:cNvPr id="19473" name="Rectangle 20"/>
            <p:cNvSpPr>
              <a:spLocks noChangeArrowheads="1"/>
            </p:cNvSpPr>
            <p:nvPr/>
          </p:nvSpPr>
          <p:spPr bwMode="auto">
            <a:xfrm>
              <a:off x="1509" y="1608"/>
              <a:ext cx="3229" cy="2111"/>
            </a:xfrm>
            <a:prstGeom prst="rect">
              <a:avLst/>
            </a:prstGeom>
            <a:solidFill>
              <a:srgbClr val="E6E9EF"/>
            </a:solidFill>
            <a:ln w="19050">
              <a:solidFill>
                <a:srgbClr val="E6E9EF"/>
              </a:solidFill>
              <a:miter lim="800000"/>
              <a:headEnd/>
              <a:tailEnd/>
            </a:ln>
          </p:spPr>
          <p:txBody>
            <a:bodyPr/>
            <a:lstStyle/>
            <a:p>
              <a:endParaRPr lang="es-CL"/>
            </a:p>
          </p:txBody>
        </p:sp>
        <p:sp>
          <p:nvSpPr>
            <p:cNvPr id="19474" name="Rectangle 21"/>
            <p:cNvSpPr>
              <a:spLocks noChangeArrowheads="1"/>
            </p:cNvSpPr>
            <p:nvPr/>
          </p:nvSpPr>
          <p:spPr bwMode="auto">
            <a:xfrm>
              <a:off x="1434" y="1524"/>
              <a:ext cx="3257" cy="2159"/>
            </a:xfrm>
            <a:prstGeom prst="rect">
              <a:avLst/>
            </a:prstGeom>
            <a:solidFill>
              <a:srgbClr val="FFFFFF"/>
            </a:solidFill>
            <a:ln w="9525">
              <a:noFill/>
              <a:miter lim="800000"/>
              <a:headEnd/>
              <a:tailEnd/>
            </a:ln>
          </p:spPr>
          <p:txBody>
            <a:bodyPr/>
            <a:lstStyle/>
            <a:p>
              <a:endParaRPr lang="es-CL"/>
            </a:p>
          </p:txBody>
        </p:sp>
        <p:sp>
          <p:nvSpPr>
            <p:cNvPr id="19475" name="Freeform 22"/>
            <p:cNvSpPr>
              <a:spLocks/>
            </p:cNvSpPr>
            <p:nvPr/>
          </p:nvSpPr>
          <p:spPr bwMode="auto">
            <a:xfrm>
              <a:off x="1434" y="1524"/>
              <a:ext cx="3257" cy="2159"/>
            </a:xfrm>
            <a:custGeom>
              <a:avLst/>
              <a:gdLst>
                <a:gd name="T0" fmla="*/ 0 w 4071"/>
                <a:gd name="T1" fmla="*/ 0 h 2699"/>
                <a:gd name="T2" fmla="*/ 0 w 4071"/>
                <a:gd name="T3" fmla="*/ 2699 h 2699"/>
                <a:gd name="T4" fmla="*/ 4071 w 4071"/>
                <a:gd name="T5" fmla="*/ 2699 h 2699"/>
                <a:gd name="T6" fmla="*/ 0 60000 65536"/>
                <a:gd name="T7" fmla="*/ 0 60000 65536"/>
                <a:gd name="T8" fmla="*/ 0 60000 65536"/>
                <a:gd name="T9" fmla="*/ 0 w 4071"/>
                <a:gd name="T10" fmla="*/ 0 h 2699"/>
                <a:gd name="T11" fmla="*/ 4071 w 4071"/>
                <a:gd name="T12" fmla="*/ 2699 h 2699"/>
              </a:gdLst>
              <a:ahLst/>
              <a:cxnLst>
                <a:cxn ang="T6">
                  <a:pos x="T0" y="T1"/>
                </a:cxn>
                <a:cxn ang="T7">
                  <a:pos x="T2" y="T3"/>
                </a:cxn>
                <a:cxn ang="T8">
                  <a:pos x="T4" y="T5"/>
                </a:cxn>
              </a:cxnLst>
              <a:rect l="T9" t="T10" r="T11" b="T12"/>
              <a:pathLst>
                <a:path w="4071" h="2699">
                  <a:moveTo>
                    <a:pt x="0" y="0"/>
                  </a:moveTo>
                  <a:lnTo>
                    <a:pt x="0" y="2699"/>
                  </a:lnTo>
                  <a:lnTo>
                    <a:pt x="4071" y="2699"/>
                  </a:lnTo>
                </a:path>
              </a:pathLst>
            </a:custGeom>
            <a:noFill/>
            <a:ln w="19050">
              <a:solidFill>
                <a:srgbClr val="000000"/>
              </a:solidFill>
              <a:round/>
              <a:headEnd/>
              <a:tailEnd/>
            </a:ln>
          </p:spPr>
          <p:txBody>
            <a:bodyPr/>
            <a:lstStyle/>
            <a:p>
              <a:endParaRPr lang="es-CL"/>
            </a:p>
          </p:txBody>
        </p:sp>
        <p:sp>
          <p:nvSpPr>
            <p:cNvPr id="19476" name="Line 23"/>
            <p:cNvSpPr>
              <a:spLocks noChangeShapeType="1"/>
            </p:cNvSpPr>
            <p:nvPr/>
          </p:nvSpPr>
          <p:spPr bwMode="auto">
            <a:xfrm flipV="1">
              <a:off x="1333" y="2570"/>
              <a:ext cx="1" cy="345"/>
            </a:xfrm>
            <a:prstGeom prst="line">
              <a:avLst/>
            </a:prstGeom>
            <a:noFill/>
            <a:ln w="17526">
              <a:solidFill>
                <a:srgbClr val="000000"/>
              </a:solidFill>
              <a:round/>
              <a:headEnd type="stealth" w="med" len="med"/>
              <a:tailEnd/>
            </a:ln>
          </p:spPr>
          <p:txBody>
            <a:bodyPr/>
            <a:lstStyle/>
            <a:p>
              <a:endParaRPr lang="es-CL"/>
            </a:p>
          </p:txBody>
        </p:sp>
        <p:sp>
          <p:nvSpPr>
            <p:cNvPr id="19477" name="Rectangle 24"/>
            <p:cNvSpPr>
              <a:spLocks noChangeArrowheads="1"/>
            </p:cNvSpPr>
            <p:nvPr/>
          </p:nvSpPr>
          <p:spPr bwMode="auto">
            <a:xfrm>
              <a:off x="4179" y="3702"/>
              <a:ext cx="677" cy="154"/>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Quantity of</a:t>
              </a:r>
              <a:endParaRPr lang="en-US" sz="2400">
                <a:latin typeface="Times New Roman" pitchFamily="18" charset="0"/>
              </a:endParaRPr>
            </a:p>
          </p:txBody>
        </p:sp>
        <p:sp>
          <p:nvSpPr>
            <p:cNvPr id="19478" name="Rectangle 25"/>
            <p:cNvSpPr>
              <a:spLocks noChangeArrowheads="1"/>
            </p:cNvSpPr>
            <p:nvPr/>
          </p:nvSpPr>
          <p:spPr bwMode="auto">
            <a:xfrm>
              <a:off x="4379" y="3827"/>
              <a:ext cx="420" cy="154"/>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Output</a:t>
              </a:r>
              <a:endParaRPr lang="en-US" sz="2400">
                <a:latin typeface="Times New Roman" pitchFamily="18" charset="0"/>
              </a:endParaRPr>
            </a:p>
          </p:txBody>
        </p:sp>
        <p:sp>
          <p:nvSpPr>
            <p:cNvPr id="19479" name="Rectangle 26"/>
            <p:cNvSpPr>
              <a:spLocks noChangeArrowheads="1"/>
            </p:cNvSpPr>
            <p:nvPr/>
          </p:nvSpPr>
          <p:spPr bwMode="auto">
            <a:xfrm>
              <a:off x="2311" y="3705"/>
              <a:ext cx="669" cy="154"/>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Natural rate</a:t>
              </a:r>
              <a:endParaRPr lang="en-US" sz="2400">
                <a:latin typeface="Times New Roman" pitchFamily="18" charset="0"/>
              </a:endParaRPr>
            </a:p>
          </p:txBody>
        </p:sp>
        <p:sp>
          <p:nvSpPr>
            <p:cNvPr id="19480" name="Rectangle 27"/>
            <p:cNvSpPr>
              <a:spLocks noChangeArrowheads="1"/>
            </p:cNvSpPr>
            <p:nvPr/>
          </p:nvSpPr>
          <p:spPr bwMode="auto">
            <a:xfrm>
              <a:off x="2376" y="3830"/>
              <a:ext cx="499" cy="154"/>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of output</a:t>
              </a:r>
              <a:endParaRPr lang="en-US" sz="2400">
                <a:latin typeface="Times New Roman" pitchFamily="18" charset="0"/>
              </a:endParaRPr>
            </a:p>
          </p:txBody>
        </p:sp>
        <p:sp>
          <p:nvSpPr>
            <p:cNvPr id="19481" name="Rectangle 28"/>
            <p:cNvSpPr>
              <a:spLocks noChangeArrowheads="1"/>
            </p:cNvSpPr>
            <p:nvPr/>
          </p:nvSpPr>
          <p:spPr bwMode="auto">
            <a:xfrm>
              <a:off x="1088" y="1489"/>
              <a:ext cx="313" cy="154"/>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Price</a:t>
              </a:r>
              <a:endParaRPr lang="en-US" sz="2400">
                <a:latin typeface="Times New Roman" pitchFamily="18" charset="0"/>
              </a:endParaRPr>
            </a:p>
          </p:txBody>
        </p:sp>
        <p:sp>
          <p:nvSpPr>
            <p:cNvPr id="19482" name="Rectangle 29"/>
            <p:cNvSpPr>
              <a:spLocks noChangeArrowheads="1"/>
            </p:cNvSpPr>
            <p:nvPr/>
          </p:nvSpPr>
          <p:spPr bwMode="auto">
            <a:xfrm>
              <a:off x="1075" y="1613"/>
              <a:ext cx="327" cy="154"/>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Level</a:t>
              </a:r>
              <a:endParaRPr lang="en-US" sz="2400">
                <a:latin typeface="Times New Roman" pitchFamily="18" charset="0"/>
              </a:endParaRPr>
            </a:p>
          </p:txBody>
        </p:sp>
        <p:sp>
          <p:nvSpPr>
            <p:cNvPr id="19483" name="Rectangle 30"/>
            <p:cNvSpPr>
              <a:spLocks noChangeArrowheads="1"/>
            </p:cNvSpPr>
            <p:nvPr/>
          </p:nvSpPr>
          <p:spPr bwMode="auto">
            <a:xfrm>
              <a:off x="1322" y="3705"/>
              <a:ext cx="71" cy="154"/>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0</a:t>
              </a:r>
              <a:endParaRPr lang="en-US" sz="2400">
                <a:latin typeface="Times New Roman" pitchFamily="18" charset="0"/>
              </a:endParaRPr>
            </a:p>
          </p:txBody>
        </p:sp>
        <p:grpSp>
          <p:nvGrpSpPr>
            <p:cNvPr id="3" name="Group 31"/>
            <p:cNvGrpSpPr>
              <a:grpSpLocks/>
            </p:cNvGrpSpPr>
            <p:nvPr/>
          </p:nvGrpSpPr>
          <p:grpSpPr bwMode="auto">
            <a:xfrm>
              <a:off x="2558" y="1868"/>
              <a:ext cx="622" cy="1815"/>
              <a:chOff x="2595" y="1288"/>
              <a:chExt cx="778" cy="2269"/>
            </a:xfrm>
          </p:grpSpPr>
          <p:sp>
            <p:nvSpPr>
              <p:cNvPr id="19509" name="Line 32"/>
              <p:cNvSpPr>
                <a:spLocks noChangeShapeType="1"/>
              </p:cNvSpPr>
              <p:nvPr/>
            </p:nvSpPr>
            <p:spPr bwMode="auto">
              <a:xfrm>
                <a:off x="2595" y="1288"/>
                <a:ext cx="1" cy="2269"/>
              </a:xfrm>
              <a:prstGeom prst="line">
                <a:avLst/>
              </a:prstGeom>
              <a:noFill/>
              <a:ln w="55563">
                <a:solidFill>
                  <a:srgbClr val="00A4BC"/>
                </a:solidFill>
                <a:round/>
                <a:headEnd/>
                <a:tailEnd/>
              </a:ln>
            </p:spPr>
            <p:txBody>
              <a:bodyPr/>
              <a:lstStyle/>
              <a:p>
                <a:endParaRPr lang="es-CL"/>
              </a:p>
            </p:txBody>
          </p:sp>
          <p:sp>
            <p:nvSpPr>
              <p:cNvPr id="19510" name="Rectangle 33"/>
              <p:cNvSpPr>
                <a:spLocks noChangeArrowheads="1"/>
              </p:cNvSpPr>
              <p:nvPr/>
            </p:nvSpPr>
            <p:spPr bwMode="auto">
              <a:xfrm>
                <a:off x="2683" y="1301"/>
                <a:ext cx="640"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Long-run</a:t>
                </a:r>
                <a:endParaRPr lang="en-US" sz="2400">
                  <a:latin typeface="Times New Roman" pitchFamily="18" charset="0"/>
                </a:endParaRPr>
              </a:p>
            </p:txBody>
          </p:sp>
          <p:sp>
            <p:nvSpPr>
              <p:cNvPr id="19511" name="Rectangle 34"/>
              <p:cNvSpPr>
                <a:spLocks noChangeArrowheads="1"/>
              </p:cNvSpPr>
              <p:nvPr/>
            </p:nvSpPr>
            <p:spPr bwMode="auto">
              <a:xfrm>
                <a:off x="2653" y="1456"/>
                <a:ext cx="720"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19512" name="Rectangle 35"/>
              <p:cNvSpPr>
                <a:spLocks noChangeArrowheads="1"/>
              </p:cNvSpPr>
              <p:nvPr/>
            </p:nvSpPr>
            <p:spPr bwMode="auto">
              <a:xfrm>
                <a:off x="2749" y="1611"/>
                <a:ext cx="462"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supply</a:t>
                </a:r>
                <a:endParaRPr lang="en-US" sz="2400">
                  <a:latin typeface="Times New Roman" pitchFamily="18" charset="0"/>
                </a:endParaRPr>
              </a:p>
            </p:txBody>
          </p:sp>
        </p:grpSp>
        <p:grpSp>
          <p:nvGrpSpPr>
            <p:cNvPr id="4" name="Group 36"/>
            <p:cNvGrpSpPr>
              <a:grpSpLocks/>
            </p:cNvGrpSpPr>
            <p:nvPr/>
          </p:nvGrpSpPr>
          <p:grpSpPr bwMode="auto">
            <a:xfrm>
              <a:off x="1276" y="2947"/>
              <a:ext cx="1318" cy="154"/>
              <a:chOff x="993" y="2637"/>
              <a:chExt cx="1648" cy="193"/>
            </a:xfrm>
          </p:grpSpPr>
          <p:sp>
            <p:nvSpPr>
              <p:cNvPr id="19506" name="Line 37"/>
              <p:cNvSpPr>
                <a:spLocks noChangeShapeType="1"/>
              </p:cNvSpPr>
              <p:nvPr/>
            </p:nvSpPr>
            <p:spPr bwMode="auto">
              <a:xfrm>
                <a:off x="1191" y="2707"/>
                <a:ext cx="1404" cy="1"/>
              </a:xfrm>
              <a:prstGeom prst="line">
                <a:avLst/>
              </a:prstGeom>
              <a:noFill/>
              <a:ln w="19050">
                <a:solidFill>
                  <a:schemeClr val="tx1"/>
                </a:solidFill>
                <a:prstDash val="sysDot"/>
                <a:round/>
                <a:headEnd/>
                <a:tailEnd/>
              </a:ln>
            </p:spPr>
            <p:txBody>
              <a:bodyPr/>
              <a:lstStyle/>
              <a:p>
                <a:endParaRPr lang="es-CL"/>
              </a:p>
            </p:txBody>
          </p:sp>
          <p:sp>
            <p:nvSpPr>
              <p:cNvPr id="19507" name="Oval 38"/>
              <p:cNvSpPr>
                <a:spLocks noChangeArrowheads="1"/>
              </p:cNvSpPr>
              <p:nvPr/>
            </p:nvSpPr>
            <p:spPr bwMode="auto">
              <a:xfrm>
                <a:off x="2560" y="2673"/>
                <a:ext cx="81" cy="81"/>
              </a:xfrm>
              <a:prstGeom prst="ellipse">
                <a:avLst/>
              </a:prstGeom>
              <a:solidFill>
                <a:srgbClr val="000000"/>
              </a:solidFill>
              <a:ln w="9525">
                <a:noFill/>
                <a:round/>
                <a:headEnd/>
                <a:tailEnd/>
              </a:ln>
            </p:spPr>
            <p:txBody>
              <a:bodyPr/>
              <a:lstStyle/>
              <a:p>
                <a:endParaRPr lang="es-CL"/>
              </a:p>
            </p:txBody>
          </p:sp>
          <p:sp>
            <p:nvSpPr>
              <p:cNvPr id="19508" name="Rectangle 39"/>
              <p:cNvSpPr>
                <a:spLocks noChangeArrowheads="1"/>
              </p:cNvSpPr>
              <p:nvPr/>
            </p:nvSpPr>
            <p:spPr bwMode="auto">
              <a:xfrm>
                <a:off x="993" y="2637"/>
                <a:ext cx="168" cy="193"/>
              </a:xfrm>
              <a:prstGeom prst="rect">
                <a:avLst/>
              </a:prstGeom>
              <a:noFill/>
              <a:ln w="9525">
                <a:noFill/>
                <a:miter lim="800000"/>
                <a:headEnd/>
                <a:tailEnd/>
              </a:ln>
            </p:spPr>
            <p:txBody>
              <a:bodyPr wrap="none" lIns="0" tIns="0" rIns="0" bIns="0">
                <a:spAutoFit/>
              </a:bodyPr>
              <a:lstStyle/>
              <a:p>
                <a:pPr eaLnBrk="0" hangingPunct="0"/>
                <a:r>
                  <a:rPr lang="en-US" sz="1600" i="1">
                    <a:solidFill>
                      <a:srgbClr val="000000"/>
                    </a:solidFill>
                  </a:rPr>
                  <a:t>P</a:t>
                </a:r>
                <a:r>
                  <a:rPr lang="en-US" sz="1600" baseline="-25000">
                    <a:solidFill>
                      <a:srgbClr val="000000"/>
                    </a:solidFill>
                  </a:rPr>
                  <a:t>2</a:t>
                </a:r>
                <a:endParaRPr lang="en-US" sz="2400">
                  <a:latin typeface="Times New Roman" pitchFamily="18" charset="0"/>
                </a:endParaRPr>
              </a:p>
            </p:txBody>
          </p:sp>
        </p:grpSp>
        <p:grpSp>
          <p:nvGrpSpPr>
            <p:cNvPr id="5" name="Group 40"/>
            <p:cNvGrpSpPr>
              <a:grpSpLocks/>
            </p:cNvGrpSpPr>
            <p:nvPr/>
          </p:nvGrpSpPr>
          <p:grpSpPr bwMode="auto">
            <a:xfrm>
              <a:off x="748" y="2715"/>
              <a:ext cx="575" cy="819"/>
              <a:chOff x="333" y="2347"/>
              <a:chExt cx="719" cy="1024"/>
            </a:xfrm>
          </p:grpSpPr>
          <p:sp>
            <p:nvSpPr>
              <p:cNvPr id="19501" name="Line 41"/>
              <p:cNvSpPr>
                <a:spLocks noChangeShapeType="1"/>
              </p:cNvSpPr>
              <p:nvPr/>
            </p:nvSpPr>
            <p:spPr bwMode="auto">
              <a:xfrm flipH="1">
                <a:off x="600" y="2347"/>
                <a:ext cx="429" cy="616"/>
              </a:xfrm>
              <a:prstGeom prst="line">
                <a:avLst/>
              </a:prstGeom>
              <a:noFill/>
              <a:ln w="19050">
                <a:solidFill>
                  <a:srgbClr val="000000"/>
                </a:solidFill>
                <a:round/>
                <a:headEnd/>
                <a:tailEnd/>
              </a:ln>
            </p:spPr>
            <p:txBody>
              <a:bodyPr/>
              <a:lstStyle/>
              <a:p>
                <a:endParaRPr lang="es-CL"/>
              </a:p>
            </p:txBody>
          </p:sp>
          <p:sp>
            <p:nvSpPr>
              <p:cNvPr id="19502" name="Rectangle 42"/>
              <p:cNvSpPr>
                <a:spLocks noChangeArrowheads="1"/>
              </p:cNvSpPr>
              <p:nvPr/>
            </p:nvSpPr>
            <p:spPr bwMode="auto">
              <a:xfrm>
                <a:off x="333" y="2882"/>
                <a:ext cx="719" cy="489"/>
              </a:xfrm>
              <a:prstGeom prst="rect">
                <a:avLst/>
              </a:prstGeom>
              <a:solidFill>
                <a:srgbClr val="E1E5E9"/>
              </a:solidFill>
              <a:ln w="9525">
                <a:noFill/>
                <a:miter lim="800000"/>
                <a:headEnd/>
                <a:tailEnd/>
              </a:ln>
            </p:spPr>
            <p:txBody>
              <a:bodyPr/>
              <a:lstStyle/>
              <a:p>
                <a:endParaRPr lang="es-CL"/>
              </a:p>
            </p:txBody>
          </p:sp>
          <p:sp>
            <p:nvSpPr>
              <p:cNvPr id="19503" name="Rectangle 43"/>
              <p:cNvSpPr>
                <a:spLocks noChangeArrowheads="1"/>
              </p:cNvSpPr>
              <p:nvPr/>
            </p:nvSpPr>
            <p:spPr bwMode="auto">
              <a:xfrm>
                <a:off x="367" y="2889"/>
                <a:ext cx="638" cy="144"/>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1. A change</a:t>
                </a:r>
                <a:endParaRPr lang="en-US" sz="1200">
                  <a:latin typeface="Times New Roman" pitchFamily="18" charset="0"/>
                </a:endParaRPr>
              </a:p>
            </p:txBody>
          </p:sp>
          <p:sp>
            <p:nvSpPr>
              <p:cNvPr id="19504" name="Rectangle 44"/>
              <p:cNvSpPr>
                <a:spLocks noChangeArrowheads="1"/>
              </p:cNvSpPr>
              <p:nvPr/>
            </p:nvSpPr>
            <p:spPr bwMode="auto">
              <a:xfrm>
                <a:off x="367" y="3045"/>
                <a:ext cx="585" cy="143"/>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in the price</a:t>
                </a:r>
                <a:endParaRPr lang="en-US" sz="1200">
                  <a:latin typeface="Times New Roman" pitchFamily="18" charset="0"/>
                </a:endParaRPr>
              </a:p>
            </p:txBody>
          </p:sp>
          <p:sp>
            <p:nvSpPr>
              <p:cNvPr id="19505" name="Rectangle 45"/>
              <p:cNvSpPr>
                <a:spLocks noChangeArrowheads="1"/>
              </p:cNvSpPr>
              <p:nvPr/>
            </p:nvSpPr>
            <p:spPr bwMode="auto">
              <a:xfrm>
                <a:off x="367" y="3200"/>
                <a:ext cx="447" cy="144"/>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level . . .</a:t>
                </a:r>
                <a:endParaRPr lang="en-US" sz="1200">
                  <a:latin typeface="Times New Roman" pitchFamily="18" charset="0"/>
                </a:endParaRPr>
              </a:p>
            </p:txBody>
          </p:sp>
        </p:grpSp>
        <p:grpSp>
          <p:nvGrpSpPr>
            <p:cNvPr id="6" name="Group 46"/>
            <p:cNvGrpSpPr>
              <a:grpSpLocks/>
            </p:cNvGrpSpPr>
            <p:nvPr/>
          </p:nvGrpSpPr>
          <p:grpSpPr bwMode="auto">
            <a:xfrm>
              <a:off x="2594" y="3050"/>
              <a:ext cx="1337" cy="613"/>
              <a:chOff x="2641" y="2766"/>
              <a:chExt cx="1670" cy="767"/>
            </a:xfrm>
          </p:grpSpPr>
          <p:sp>
            <p:nvSpPr>
              <p:cNvPr id="19495" name="Line 47"/>
              <p:cNvSpPr>
                <a:spLocks noChangeShapeType="1"/>
              </p:cNvSpPr>
              <p:nvPr/>
            </p:nvSpPr>
            <p:spPr bwMode="auto">
              <a:xfrm flipH="1">
                <a:off x="2641" y="3056"/>
                <a:ext cx="336" cy="477"/>
              </a:xfrm>
              <a:prstGeom prst="line">
                <a:avLst/>
              </a:prstGeom>
              <a:noFill/>
              <a:ln w="19050">
                <a:solidFill>
                  <a:srgbClr val="000000"/>
                </a:solidFill>
                <a:round/>
                <a:headEnd/>
                <a:tailEnd/>
              </a:ln>
            </p:spPr>
            <p:txBody>
              <a:bodyPr/>
              <a:lstStyle/>
              <a:p>
                <a:endParaRPr lang="es-CL"/>
              </a:p>
            </p:txBody>
          </p:sp>
          <p:sp>
            <p:nvSpPr>
              <p:cNvPr id="19496" name="Rectangle 48"/>
              <p:cNvSpPr>
                <a:spLocks noChangeArrowheads="1"/>
              </p:cNvSpPr>
              <p:nvPr/>
            </p:nvSpPr>
            <p:spPr bwMode="auto">
              <a:xfrm>
                <a:off x="2931" y="2766"/>
                <a:ext cx="1380" cy="663"/>
              </a:xfrm>
              <a:prstGeom prst="rect">
                <a:avLst/>
              </a:prstGeom>
              <a:solidFill>
                <a:srgbClr val="E1E5E9"/>
              </a:solidFill>
              <a:ln w="9525">
                <a:noFill/>
                <a:miter lim="800000"/>
                <a:headEnd/>
                <a:tailEnd/>
              </a:ln>
            </p:spPr>
            <p:txBody>
              <a:bodyPr/>
              <a:lstStyle/>
              <a:p>
                <a:endParaRPr lang="es-CL"/>
              </a:p>
            </p:txBody>
          </p:sp>
          <p:sp>
            <p:nvSpPr>
              <p:cNvPr id="19497" name="Rectangle 49"/>
              <p:cNvSpPr>
                <a:spLocks noChangeArrowheads="1"/>
              </p:cNvSpPr>
              <p:nvPr/>
            </p:nvSpPr>
            <p:spPr bwMode="auto">
              <a:xfrm>
                <a:off x="2978" y="2769"/>
                <a:ext cx="1190" cy="143"/>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2.  . . . does not affect </a:t>
                </a:r>
                <a:endParaRPr lang="en-US" sz="1200">
                  <a:latin typeface="Times New Roman" pitchFamily="18" charset="0"/>
                </a:endParaRPr>
              </a:p>
            </p:txBody>
          </p:sp>
          <p:sp>
            <p:nvSpPr>
              <p:cNvPr id="19498" name="Rectangle 50"/>
              <p:cNvSpPr>
                <a:spLocks noChangeArrowheads="1"/>
              </p:cNvSpPr>
              <p:nvPr/>
            </p:nvSpPr>
            <p:spPr bwMode="auto">
              <a:xfrm>
                <a:off x="2978" y="2924"/>
                <a:ext cx="1145" cy="144"/>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the quantity of goods </a:t>
                </a:r>
                <a:endParaRPr lang="en-US" sz="1200">
                  <a:latin typeface="Times New Roman" pitchFamily="18" charset="0"/>
                </a:endParaRPr>
              </a:p>
            </p:txBody>
          </p:sp>
          <p:sp>
            <p:nvSpPr>
              <p:cNvPr id="19499" name="Rectangle 51"/>
              <p:cNvSpPr>
                <a:spLocks noChangeArrowheads="1"/>
              </p:cNvSpPr>
              <p:nvPr/>
            </p:nvSpPr>
            <p:spPr bwMode="auto">
              <a:xfrm>
                <a:off x="2978" y="3080"/>
                <a:ext cx="1183" cy="144"/>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and services supplied </a:t>
                </a:r>
                <a:endParaRPr lang="en-US" sz="1200">
                  <a:latin typeface="Times New Roman" pitchFamily="18" charset="0"/>
                </a:endParaRPr>
              </a:p>
            </p:txBody>
          </p:sp>
          <p:sp>
            <p:nvSpPr>
              <p:cNvPr id="19500" name="Rectangle 52"/>
              <p:cNvSpPr>
                <a:spLocks noChangeArrowheads="1"/>
              </p:cNvSpPr>
              <p:nvPr/>
            </p:nvSpPr>
            <p:spPr bwMode="auto">
              <a:xfrm>
                <a:off x="2978" y="3235"/>
                <a:ext cx="791" cy="144"/>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in the long run.</a:t>
                </a:r>
                <a:endParaRPr lang="en-US" sz="1200">
                  <a:latin typeface="Times New Roman" pitchFamily="18" charset="0"/>
                </a:endParaRPr>
              </a:p>
            </p:txBody>
          </p:sp>
        </p:grpSp>
        <p:grpSp>
          <p:nvGrpSpPr>
            <p:cNvPr id="7" name="Group 53"/>
            <p:cNvGrpSpPr>
              <a:grpSpLocks/>
            </p:cNvGrpSpPr>
            <p:nvPr/>
          </p:nvGrpSpPr>
          <p:grpSpPr bwMode="auto">
            <a:xfrm>
              <a:off x="1276" y="2415"/>
              <a:ext cx="1318" cy="154"/>
              <a:chOff x="993" y="1972"/>
              <a:chExt cx="1648" cy="193"/>
            </a:xfrm>
          </p:grpSpPr>
          <p:sp>
            <p:nvSpPr>
              <p:cNvPr id="19490" name="Line 54"/>
              <p:cNvSpPr>
                <a:spLocks noChangeShapeType="1"/>
              </p:cNvSpPr>
              <p:nvPr/>
            </p:nvSpPr>
            <p:spPr bwMode="auto">
              <a:xfrm>
                <a:off x="1191" y="2044"/>
                <a:ext cx="1404" cy="1"/>
              </a:xfrm>
              <a:prstGeom prst="line">
                <a:avLst/>
              </a:prstGeom>
              <a:noFill/>
              <a:ln w="19050">
                <a:solidFill>
                  <a:schemeClr val="tx1"/>
                </a:solidFill>
                <a:prstDash val="sysDot"/>
                <a:round/>
                <a:headEnd/>
                <a:tailEnd/>
              </a:ln>
            </p:spPr>
            <p:txBody>
              <a:bodyPr/>
              <a:lstStyle/>
              <a:p>
                <a:endParaRPr lang="es-CL"/>
              </a:p>
            </p:txBody>
          </p:sp>
          <p:sp>
            <p:nvSpPr>
              <p:cNvPr id="19491" name="Oval 55"/>
              <p:cNvSpPr>
                <a:spLocks noChangeArrowheads="1"/>
              </p:cNvSpPr>
              <p:nvPr/>
            </p:nvSpPr>
            <p:spPr bwMode="auto">
              <a:xfrm>
                <a:off x="2560" y="2009"/>
                <a:ext cx="81" cy="81"/>
              </a:xfrm>
              <a:prstGeom prst="ellipse">
                <a:avLst/>
              </a:prstGeom>
              <a:solidFill>
                <a:srgbClr val="000000"/>
              </a:solidFill>
              <a:ln w="9525">
                <a:noFill/>
                <a:round/>
                <a:headEnd/>
                <a:tailEnd/>
              </a:ln>
            </p:spPr>
            <p:txBody>
              <a:bodyPr/>
              <a:lstStyle/>
              <a:p>
                <a:endParaRPr lang="es-CL"/>
              </a:p>
            </p:txBody>
          </p:sp>
          <p:grpSp>
            <p:nvGrpSpPr>
              <p:cNvPr id="8" name="Group 56"/>
              <p:cNvGrpSpPr>
                <a:grpSpLocks/>
              </p:cNvGrpSpPr>
              <p:nvPr/>
            </p:nvGrpSpPr>
            <p:grpSpPr bwMode="auto">
              <a:xfrm>
                <a:off x="993" y="1972"/>
                <a:ext cx="112" cy="193"/>
                <a:chOff x="993" y="1972"/>
                <a:chExt cx="112" cy="193"/>
              </a:xfrm>
            </p:grpSpPr>
            <p:sp>
              <p:nvSpPr>
                <p:cNvPr id="19493" name="Rectangle 57"/>
                <p:cNvSpPr>
                  <a:spLocks noChangeArrowheads="1"/>
                </p:cNvSpPr>
                <p:nvPr/>
              </p:nvSpPr>
              <p:spPr bwMode="auto">
                <a:xfrm>
                  <a:off x="993" y="1972"/>
                  <a:ext cx="106" cy="193"/>
                </a:xfrm>
                <a:prstGeom prst="rect">
                  <a:avLst/>
                </a:prstGeom>
                <a:noFill/>
                <a:ln w="9525">
                  <a:noFill/>
                  <a:miter lim="800000"/>
                  <a:headEnd/>
                  <a:tailEnd/>
                </a:ln>
              </p:spPr>
              <p:txBody>
                <a:bodyPr wrap="none" lIns="0" tIns="0" rIns="0" bIns="0">
                  <a:spAutoFit/>
                </a:bodyPr>
                <a:lstStyle/>
                <a:p>
                  <a:pPr eaLnBrk="0" hangingPunct="0"/>
                  <a:r>
                    <a:rPr lang="en-US" sz="1600" i="1">
                      <a:solidFill>
                        <a:srgbClr val="000000"/>
                      </a:solidFill>
                    </a:rPr>
                    <a:t>P</a:t>
                  </a:r>
                  <a:endParaRPr lang="en-US" sz="2400">
                    <a:latin typeface="Times New Roman" pitchFamily="18" charset="0"/>
                  </a:endParaRPr>
                </a:p>
              </p:txBody>
            </p:sp>
            <p:sp>
              <p:nvSpPr>
                <p:cNvPr id="19494" name="Freeform 58"/>
                <p:cNvSpPr>
                  <a:spLocks/>
                </p:cNvSpPr>
                <p:nvPr/>
              </p:nvSpPr>
              <p:spPr bwMode="auto">
                <a:xfrm>
                  <a:off x="1082" y="2050"/>
                  <a:ext cx="23" cy="55"/>
                </a:xfrm>
                <a:custGeom>
                  <a:avLst/>
                  <a:gdLst>
                    <a:gd name="T0" fmla="*/ 23 w 23"/>
                    <a:gd name="T1" fmla="*/ 0 h 55"/>
                    <a:gd name="T2" fmla="*/ 16 w 23"/>
                    <a:gd name="T3" fmla="*/ 0 h 55"/>
                    <a:gd name="T4" fmla="*/ 8 w 23"/>
                    <a:gd name="T5" fmla="*/ 8 h 55"/>
                    <a:gd name="T6" fmla="*/ 0 w 23"/>
                    <a:gd name="T7" fmla="*/ 12 h 55"/>
                    <a:gd name="T8" fmla="*/ 0 w 23"/>
                    <a:gd name="T9" fmla="*/ 20 h 55"/>
                    <a:gd name="T10" fmla="*/ 8 w 23"/>
                    <a:gd name="T11" fmla="*/ 16 h 55"/>
                    <a:gd name="T12" fmla="*/ 16 w 23"/>
                    <a:gd name="T13" fmla="*/ 12 h 55"/>
                    <a:gd name="T14" fmla="*/ 16 w 23"/>
                    <a:gd name="T15" fmla="*/ 55 h 55"/>
                    <a:gd name="T16" fmla="*/ 23 w 23"/>
                    <a:gd name="T17" fmla="*/ 55 h 55"/>
                    <a:gd name="T18" fmla="*/ 23 w 23"/>
                    <a:gd name="T19" fmla="*/ 4 h 55"/>
                    <a:gd name="T20" fmla="*/ 23 w 23"/>
                    <a:gd name="T21" fmla="*/ 0 h 5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55"/>
                    <a:gd name="T35" fmla="*/ 23 w 23"/>
                    <a:gd name="T36" fmla="*/ 55 h 5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55">
                      <a:moveTo>
                        <a:pt x="23" y="0"/>
                      </a:moveTo>
                      <a:lnTo>
                        <a:pt x="16" y="0"/>
                      </a:lnTo>
                      <a:lnTo>
                        <a:pt x="8" y="8"/>
                      </a:lnTo>
                      <a:lnTo>
                        <a:pt x="0" y="12"/>
                      </a:lnTo>
                      <a:lnTo>
                        <a:pt x="0" y="20"/>
                      </a:lnTo>
                      <a:lnTo>
                        <a:pt x="8" y="16"/>
                      </a:lnTo>
                      <a:lnTo>
                        <a:pt x="16" y="12"/>
                      </a:lnTo>
                      <a:lnTo>
                        <a:pt x="16" y="55"/>
                      </a:lnTo>
                      <a:lnTo>
                        <a:pt x="23" y="55"/>
                      </a:lnTo>
                      <a:lnTo>
                        <a:pt x="23" y="4"/>
                      </a:lnTo>
                      <a:lnTo>
                        <a:pt x="23" y="0"/>
                      </a:lnTo>
                      <a:close/>
                    </a:path>
                  </a:pathLst>
                </a:custGeom>
                <a:solidFill>
                  <a:srgbClr val="000000"/>
                </a:solidFill>
                <a:ln w="9525">
                  <a:noFill/>
                  <a:round/>
                  <a:headEnd/>
                  <a:tailEnd/>
                </a:ln>
              </p:spPr>
              <p:txBody>
                <a:bodyPr/>
                <a:lstStyle/>
                <a:p>
                  <a:endParaRPr lang="es-CL"/>
                </a:p>
              </p:txBody>
            </p:sp>
          </p:grpSp>
        </p:grpSp>
        <p:sp>
          <p:nvSpPr>
            <p:cNvPr id="19489" name="Text Box 59"/>
            <p:cNvSpPr txBox="1">
              <a:spLocks noChangeArrowheads="1"/>
            </p:cNvSpPr>
            <p:nvPr/>
          </p:nvSpPr>
          <p:spPr bwMode="auto">
            <a:xfrm>
              <a:off x="4053" y="4185"/>
              <a:ext cx="1136" cy="135"/>
            </a:xfrm>
            <a:prstGeom prst="rect">
              <a:avLst/>
            </a:prstGeom>
            <a:noFill/>
            <a:ln w="9525">
              <a:noFill/>
              <a:miter lim="800000"/>
              <a:headEnd/>
              <a:tailEnd/>
            </a:ln>
          </p:spPr>
          <p:txBody>
            <a:bodyPr wrap="none">
              <a:spAutoFit/>
            </a:bodyPr>
            <a:lstStyle/>
            <a:p>
              <a:pPr eaLnBrk="0" hangingPunct="0"/>
              <a:r>
                <a:rPr lang="en-US" altLang="en-US" sz="800" b="1"/>
                <a:t>Copyright © 2004  South-Western</a:t>
              </a:r>
            </a:p>
          </p:txBody>
        </p:sp>
      </p:grpSp>
      <p:sp>
        <p:nvSpPr>
          <p:cNvPr id="61" name="60 Marcador de número de diapositiva"/>
          <p:cNvSpPr>
            <a:spLocks noGrp="1"/>
          </p:cNvSpPr>
          <p:nvPr>
            <p:ph type="sldNum" sz="quarter" idx="12"/>
          </p:nvPr>
        </p:nvSpPr>
        <p:spPr/>
        <p:txBody>
          <a:bodyPr/>
          <a:lstStyle/>
          <a:p>
            <a:pPr>
              <a:defRPr/>
            </a:pPr>
            <a:fld id="{E7887DB7-02AB-4FE7-9BE1-500C869E4E92}" type="slidenum">
              <a:rPr lang="es-CL" smtClean="0"/>
              <a:pPr>
                <a:defRPr/>
              </a:pPr>
              <a:t>16</a:t>
            </a:fld>
            <a:endParaRPr lang="es-CL"/>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p:nvPr>
        </p:nvSpPr>
        <p:spPr/>
        <p:txBody>
          <a:bodyPr/>
          <a:lstStyle/>
          <a:p>
            <a:r>
              <a:rPr lang="es-CL" sz="4000" dirty="0"/>
              <a:t>Oferta Agregada</a:t>
            </a:r>
            <a:endParaRPr lang="es-ES" sz="4000" dirty="0"/>
          </a:p>
        </p:txBody>
      </p:sp>
      <p:sp>
        <p:nvSpPr>
          <p:cNvPr id="26627" name="Rectangle 3"/>
          <p:cNvSpPr>
            <a:spLocks noGrp="1"/>
          </p:cNvSpPr>
          <p:nvPr>
            <p:ph type="body" idx="1"/>
          </p:nvPr>
        </p:nvSpPr>
        <p:spPr/>
        <p:txBody>
          <a:bodyPr>
            <a:normAutofit/>
          </a:bodyPr>
          <a:lstStyle/>
          <a:p>
            <a:pPr algn="just" eaLnBrk="1" hangingPunct="1">
              <a:lnSpc>
                <a:spcPct val="90000"/>
              </a:lnSpc>
            </a:pPr>
            <a:r>
              <a:rPr lang="es-CL" dirty="0"/>
              <a:t>En el corto plazo, la pendiente de la oferta agregada es positiva, y esta se explica por:</a:t>
            </a:r>
          </a:p>
          <a:p>
            <a:pPr lvl="1" algn="just" eaLnBrk="1" hangingPunct="1">
              <a:lnSpc>
                <a:spcPct val="90000"/>
              </a:lnSpc>
            </a:pPr>
            <a:r>
              <a:rPr lang="es-ES" dirty="0"/>
              <a:t>Teoría de las Percepciones Erróneas de los Trabajadores</a:t>
            </a:r>
          </a:p>
          <a:p>
            <a:pPr lvl="1" algn="just" eaLnBrk="1" hangingPunct="1">
              <a:lnSpc>
                <a:spcPct val="90000"/>
              </a:lnSpc>
            </a:pPr>
            <a:r>
              <a:rPr lang="es-ES" dirty="0"/>
              <a:t>Teoría de los Salarios Rígidos</a:t>
            </a:r>
          </a:p>
          <a:p>
            <a:pPr lvl="1" algn="just" eaLnBrk="1" hangingPunct="1">
              <a:lnSpc>
                <a:spcPct val="90000"/>
              </a:lnSpc>
            </a:pPr>
            <a:r>
              <a:rPr lang="es-ES" dirty="0"/>
              <a:t>Teoría de los Precios Rígidos</a:t>
            </a:r>
          </a:p>
          <a:p>
            <a:pPr lvl="1" algn="just" eaLnBrk="1" hangingPunct="1">
              <a:lnSpc>
                <a:spcPct val="90000"/>
              </a:lnSpc>
            </a:pPr>
            <a:r>
              <a:rPr lang="es-ES" dirty="0"/>
              <a:t>Teoría de la Información Imperfecta</a:t>
            </a:r>
          </a:p>
          <a:p>
            <a:pPr lvl="1" algn="just" eaLnBrk="1" hangingPunct="1">
              <a:lnSpc>
                <a:spcPct val="90000"/>
              </a:lnSpc>
            </a:pPr>
            <a:endParaRPr lang="es-ES" dirty="0"/>
          </a:p>
        </p:txBody>
      </p:sp>
      <p:sp>
        <p:nvSpPr>
          <p:cNvPr id="10" name="9 Marcador de número de diapositiva"/>
          <p:cNvSpPr>
            <a:spLocks noGrp="1"/>
          </p:cNvSpPr>
          <p:nvPr>
            <p:ph type="sldNum" sz="quarter" idx="12"/>
          </p:nvPr>
        </p:nvSpPr>
        <p:spPr/>
        <p:txBody>
          <a:bodyPr/>
          <a:lstStyle/>
          <a:p>
            <a:pPr>
              <a:defRPr/>
            </a:pPr>
            <a:fld id="{2CD663D7-B05C-403F-BD14-0DAA58F58A03}" type="slidenum">
              <a:rPr lang="es-CL" smtClean="0"/>
              <a:pPr>
                <a:defRPr/>
              </a:pPr>
              <a:t>17</a:t>
            </a:fld>
            <a:endParaRPr lang="es-CL"/>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p:nvPr>
        </p:nvSpPr>
        <p:spPr/>
        <p:txBody>
          <a:bodyPr/>
          <a:lstStyle/>
          <a:p>
            <a:r>
              <a:rPr lang="es-CL" sz="4000" dirty="0"/>
              <a:t>Oferta Agregada</a:t>
            </a:r>
            <a:endParaRPr lang="es-ES" sz="4000" dirty="0"/>
          </a:p>
        </p:txBody>
      </p:sp>
      <p:sp>
        <p:nvSpPr>
          <p:cNvPr id="7171" name="Rectangle 3"/>
          <p:cNvSpPr>
            <a:spLocks noGrp="1"/>
          </p:cNvSpPr>
          <p:nvPr>
            <p:ph type="body" idx="1"/>
          </p:nvPr>
        </p:nvSpPr>
        <p:spPr/>
        <p:txBody>
          <a:bodyPr/>
          <a:lstStyle/>
          <a:p>
            <a:pPr algn="just" eaLnBrk="1" hangingPunct="1"/>
            <a:r>
              <a:rPr lang="es-CL"/>
              <a:t>Gráficamente…</a:t>
            </a:r>
            <a:endParaRPr lang="es-ES"/>
          </a:p>
        </p:txBody>
      </p:sp>
      <p:sp>
        <p:nvSpPr>
          <p:cNvPr id="7175" name="Rectangle 10"/>
          <p:cNvSpPr>
            <a:spLocks noChangeArrowheads="1"/>
          </p:cNvSpPr>
          <p:nvPr/>
        </p:nvSpPr>
        <p:spPr bwMode="auto">
          <a:xfrm>
            <a:off x="2303463" y="2484438"/>
            <a:ext cx="5308600" cy="3560763"/>
          </a:xfrm>
          <a:prstGeom prst="rect">
            <a:avLst/>
          </a:prstGeom>
          <a:solidFill>
            <a:srgbClr val="F3F6F9"/>
          </a:solidFill>
          <a:ln w="215900">
            <a:solidFill>
              <a:srgbClr val="F3F6F9"/>
            </a:solidFill>
            <a:miter lim="800000"/>
            <a:headEnd/>
            <a:tailEnd/>
          </a:ln>
        </p:spPr>
        <p:txBody>
          <a:bodyPr/>
          <a:lstStyle/>
          <a:p>
            <a:endParaRPr lang="es-CL"/>
          </a:p>
        </p:txBody>
      </p:sp>
      <p:sp>
        <p:nvSpPr>
          <p:cNvPr id="7176" name="Rectangle 11"/>
          <p:cNvSpPr>
            <a:spLocks noChangeArrowheads="1"/>
          </p:cNvSpPr>
          <p:nvPr/>
        </p:nvSpPr>
        <p:spPr bwMode="auto">
          <a:xfrm>
            <a:off x="2303463" y="2484438"/>
            <a:ext cx="5308600" cy="3560763"/>
          </a:xfrm>
          <a:prstGeom prst="rect">
            <a:avLst/>
          </a:prstGeom>
          <a:solidFill>
            <a:srgbClr val="F2F4F8"/>
          </a:solidFill>
          <a:ln w="195263">
            <a:solidFill>
              <a:srgbClr val="F2F4F8"/>
            </a:solidFill>
            <a:miter lim="800000"/>
            <a:headEnd/>
            <a:tailEnd/>
          </a:ln>
        </p:spPr>
        <p:txBody>
          <a:bodyPr/>
          <a:lstStyle/>
          <a:p>
            <a:endParaRPr lang="es-CL"/>
          </a:p>
        </p:txBody>
      </p:sp>
      <p:sp>
        <p:nvSpPr>
          <p:cNvPr id="7177" name="Rectangle 12"/>
          <p:cNvSpPr>
            <a:spLocks noChangeArrowheads="1"/>
          </p:cNvSpPr>
          <p:nvPr/>
        </p:nvSpPr>
        <p:spPr bwMode="auto">
          <a:xfrm>
            <a:off x="2303463" y="2484438"/>
            <a:ext cx="5308600" cy="3560763"/>
          </a:xfrm>
          <a:prstGeom prst="rect">
            <a:avLst/>
          </a:prstGeom>
          <a:solidFill>
            <a:srgbClr val="F1F4F7"/>
          </a:solidFill>
          <a:ln w="176213">
            <a:solidFill>
              <a:srgbClr val="F1F4F7"/>
            </a:solidFill>
            <a:miter lim="800000"/>
            <a:headEnd/>
            <a:tailEnd/>
          </a:ln>
        </p:spPr>
        <p:txBody>
          <a:bodyPr/>
          <a:lstStyle/>
          <a:p>
            <a:endParaRPr lang="es-CL"/>
          </a:p>
        </p:txBody>
      </p:sp>
      <p:sp>
        <p:nvSpPr>
          <p:cNvPr id="7178" name="Rectangle 13"/>
          <p:cNvSpPr>
            <a:spLocks noChangeArrowheads="1"/>
          </p:cNvSpPr>
          <p:nvPr/>
        </p:nvSpPr>
        <p:spPr bwMode="auto">
          <a:xfrm>
            <a:off x="2303463" y="2484438"/>
            <a:ext cx="5308600" cy="3560763"/>
          </a:xfrm>
          <a:prstGeom prst="rect">
            <a:avLst/>
          </a:prstGeom>
          <a:solidFill>
            <a:srgbClr val="F0F2F5"/>
          </a:solidFill>
          <a:ln w="157163">
            <a:solidFill>
              <a:srgbClr val="F0F2F5"/>
            </a:solidFill>
            <a:miter lim="800000"/>
            <a:headEnd/>
            <a:tailEnd/>
          </a:ln>
        </p:spPr>
        <p:txBody>
          <a:bodyPr/>
          <a:lstStyle/>
          <a:p>
            <a:endParaRPr lang="es-CL"/>
          </a:p>
        </p:txBody>
      </p:sp>
      <p:sp>
        <p:nvSpPr>
          <p:cNvPr id="7179" name="Rectangle 14"/>
          <p:cNvSpPr>
            <a:spLocks noChangeArrowheads="1"/>
          </p:cNvSpPr>
          <p:nvPr/>
        </p:nvSpPr>
        <p:spPr bwMode="auto">
          <a:xfrm>
            <a:off x="2303463" y="2484438"/>
            <a:ext cx="5308600" cy="3560763"/>
          </a:xfrm>
          <a:prstGeom prst="rect">
            <a:avLst/>
          </a:prstGeom>
          <a:solidFill>
            <a:srgbClr val="EEF1F4"/>
          </a:solidFill>
          <a:ln w="136525">
            <a:solidFill>
              <a:srgbClr val="EEF1F4"/>
            </a:solidFill>
            <a:miter lim="800000"/>
            <a:headEnd/>
            <a:tailEnd/>
          </a:ln>
        </p:spPr>
        <p:txBody>
          <a:bodyPr/>
          <a:lstStyle/>
          <a:p>
            <a:endParaRPr lang="es-CL"/>
          </a:p>
        </p:txBody>
      </p:sp>
      <p:sp>
        <p:nvSpPr>
          <p:cNvPr id="7180" name="Rectangle 15"/>
          <p:cNvSpPr>
            <a:spLocks noChangeArrowheads="1"/>
          </p:cNvSpPr>
          <p:nvPr/>
        </p:nvSpPr>
        <p:spPr bwMode="auto">
          <a:xfrm>
            <a:off x="2303463" y="2484438"/>
            <a:ext cx="5308600" cy="3560763"/>
          </a:xfrm>
          <a:prstGeom prst="rect">
            <a:avLst/>
          </a:prstGeom>
          <a:solidFill>
            <a:srgbClr val="EDEFF3"/>
          </a:solidFill>
          <a:ln w="117475">
            <a:solidFill>
              <a:srgbClr val="EDEFF3"/>
            </a:solidFill>
            <a:miter lim="800000"/>
            <a:headEnd/>
            <a:tailEnd/>
          </a:ln>
        </p:spPr>
        <p:txBody>
          <a:bodyPr/>
          <a:lstStyle/>
          <a:p>
            <a:endParaRPr lang="es-CL"/>
          </a:p>
        </p:txBody>
      </p:sp>
      <p:sp>
        <p:nvSpPr>
          <p:cNvPr id="7181" name="Rectangle 16"/>
          <p:cNvSpPr>
            <a:spLocks noChangeArrowheads="1"/>
          </p:cNvSpPr>
          <p:nvPr/>
        </p:nvSpPr>
        <p:spPr bwMode="auto">
          <a:xfrm>
            <a:off x="2303463" y="2484438"/>
            <a:ext cx="5308600" cy="3560763"/>
          </a:xfrm>
          <a:prstGeom prst="rect">
            <a:avLst/>
          </a:prstGeom>
          <a:solidFill>
            <a:srgbClr val="EBEEF2"/>
          </a:solidFill>
          <a:ln w="98425">
            <a:solidFill>
              <a:srgbClr val="EBEEF2"/>
            </a:solidFill>
            <a:miter lim="800000"/>
            <a:headEnd/>
            <a:tailEnd/>
          </a:ln>
        </p:spPr>
        <p:txBody>
          <a:bodyPr/>
          <a:lstStyle/>
          <a:p>
            <a:endParaRPr lang="es-CL"/>
          </a:p>
        </p:txBody>
      </p:sp>
      <p:sp>
        <p:nvSpPr>
          <p:cNvPr id="7182" name="Rectangle 17"/>
          <p:cNvSpPr>
            <a:spLocks noChangeArrowheads="1"/>
          </p:cNvSpPr>
          <p:nvPr/>
        </p:nvSpPr>
        <p:spPr bwMode="auto">
          <a:xfrm>
            <a:off x="2303463" y="2484438"/>
            <a:ext cx="5308600" cy="3560763"/>
          </a:xfrm>
          <a:prstGeom prst="rect">
            <a:avLst/>
          </a:prstGeom>
          <a:solidFill>
            <a:srgbClr val="EAECF1"/>
          </a:solidFill>
          <a:ln w="77788">
            <a:solidFill>
              <a:srgbClr val="EAECF1"/>
            </a:solidFill>
            <a:miter lim="800000"/>
            <a:headEnd/>
            <a:tailEnd/>
          </a:ln>
        </p:spPr>
        <p:txBody>
          <a:bodyPr/>
          <a:lstStyle/>
          <a:p>
            <a:endParaRPr lang="es-CL"/>
          </a:p>
        </p:txBody>
      </p:sp>
      <p:sp>
        <p:nvSpPr>
          <p:cNvPr id="7183" name="Rectangle 18"/>
          <p:cNvSpPr>
            <a:spLocks noChangeArrowheads="1"/>
          </p:cNvSpPr>
          <p:nvPr/>
        </p:nvSpPr>
        <p:spPr bwMode="auto">
          <a:xfrm>
            <a:off x="2303463" y="2484438"/>
            <a:ext cx="5308600" cy="3560763"/>
          </a:xfrm>
          <a:prstGeom prst="rect">
            <a:avLst/>
          </a:prstGeom>
          <a:solidFill>
            <a:srgbClr val="E9EBF0"/>
          </a:solidFill>
          <a:ln w="58738">
            <a:solidFill>
              <a:srgbClr val="E9EBF0"/>
            </a:solidFill>
            <a:miter lim="800000"/>
            <a:headEnd/>
            <a:tailEnd/>
          </a:ln>
        </p:spPr>
        <p:txBody>
          <a:bodyPr/>
          <a:lstStyle/>
          <a:p>
            <a:endParaRPr lang="es-CL"/>
          </a:p>
        </p:txBody>
      </p:sp>
      <p:sp>
        <p:nvSpPr>
          <p:cNvPr id="7184" name="Rectangle 19"/>
          <p:cNvSpPr>
            <a:spLocks noChangeArrowheads="1"/>
          </p:cNvSpPr>
          <p:nvPr/>
        </p:nvSpPr>
        <p:spPr bwMode="auto">
          <a:xfrm>
            <a:off x="2303463" y="2484438"/>
            <a:ext cx="5308600" cy="3560763"/>
          </a:xfrm>
          <a:prstGeom prst="rect">
            <a:avLst/>
          </a:prstGeom>
          <a:solidFill>
            <a:srgbClr val="E7EAEF"/>
          </a:solidFill>
          <a:ln w="39688">
            <a:solidFill>
              <a:srgbClr val="E7EAEF"/>
            </a:solidFill>
            <a:miter lim="800000"/>
            <a:headEnd/>
            <a:tailEnd/>
          </a:ln>
        </p:spPr>
        <p:txBody>
          <a:bodyPr/>
          <a:lstStyle/>
          <a:p>
            <a:endParaRPr lang="es-CL"/>
          </a:p>
        </p:txBody>
      </p:sp>
      <p:sp>
        <p:nvSpPr>
          <p:cNvPr id="7185" name="Rectangle 20"/>
          <p:cNvSpPr>
            <a:spLocks noChangeArrowheads="1"/>
          </p:cNvSpPr>
          <p:nvPr/>
        </p:nvSpPr>
        <p:spPr bwMode="auto">
          <a:xfrm>
            <a:off x="2303463" y="2484438"/>
            <a:ext cx="5308600" cy="3606800"/>
          </a:xfrm>
          <a:prstGeom prst="rect">
            <a:avLst/>
          </a:prstGeom>
          <a:solidFill>
            <a:srgbClr val="E6E9EF"/>
          </a:solidFill>
          <a:ln w="19050">
            <a:solidFill>
              <a:srgbClr val="E6E9EF"/>
            </a:solidFill>
            <a:miter lim="800000"/>
            <a:headEnd/>
            <a:tailEnd/>
          </a:ln>
        </p:spPr>
        <p:txBody>
          <a:bodyPr/>
          <a:lstStyle/>
          <a:p>
            <a:endParaRPr lang="es-CL"/>
          </a:p>
        </p:txBody>
      </p:sp>
      <p:sp>
        <p:nvSpPr>
          <p:cNvPr id="7186" name="Rectangle 21"/>
          <p:cNvSpPr>
            <a:spLocks noChangeArrowheads="1"/>
          </p:cNvSpPr>
          <p:nvPr/>
        </p:nvSpPr>
        <p:spPr bwMode="auto">
          <a:xfrm>
            <a:off x="2193926" y="2374900"/>
            <a:ext cx="5386388" cy="3638550"/>
          </a:xfrm>
          <a:prstGeom prst="rect">
            <a:avLst/>
          </a:prstGeom>
          <a:solidFill>
            <a:srgbClr val="FFFFFF"/>
          </a:solidFill>
          <a:ln w="9525">
            <a:noFill/>
            <a:miter lim="800000"/>
            <a:headEnd/>
            <a:tailEnd/>
          </a:ln>
        </p:spPr>
        <p:txBody>
          <a:bodyPr/>
          <a:lstStyle/>
          <a:p>
            <a:endParaRPr lang="es-CL"/>
          </a:p>
        </p:txBody>
      </p:sp>
      <p:sp>
        <p:nvSpPr>
          <p:cNvPr id="7187" name="Freeform 22"/>
          <p:cNvSpPr>
            <a:spLocks/>
          </p:cNvSpPr>
          <p:nvPr/>
        </p:nvSpPr>
        <p:spPr bwMode="auto">
          <a:xfrm>
            <a:off x="2193926" y="2374900"/>
            <a:ext cx="5386388" cy="3638550"/>
          </a:xfrm>
          <a:custGeom>
            <a:avLst/>
            <a:gdLst>
              <a:gd name="T0" fmla="*/ 0 w 4241"/>
              <a:gd name="T1" fmla="*/ 0 h 2864"/>
              <a:gd name="T2" fmla="*/ 0 w 4241"/>
              <a:gd name="T3" fmla="*/ 2864 h 2864"/>
              <a:gd name="T4" fmla="*/ 4241 w 4241"/>
              <a:gd name="T5" fmla="*/ 2864 h 2864"/>
              <a:gd name="T6" fmla="*/ 0 60000 65536"/>
              <a:gd name="T7" fmla="*/ 0 60000 65536"/>
              <a:gd name="T8" fmla="*/ 0 60000 65536"/>
              <a:gd name="T9" fmla="*/ 0 w 4241"/>
              <a:gd name="T10" fmla="*/ 0 h 2864"/>
              <a:gd name="T11" fmla="*/ 4241 w 4241"/>
              <a:gd name="T12" fmla="*/ 2864 h 2864"/>
            </a:gdLst>
            <a:ahLst/>
            <a:cxnLst>
              <a:cxn ang="T6">
                <a:pos x="T0" y="T1"/>
              </a:cxn>
              <a:cxn ang="T7">
                <a:pos x="T2" y="T3"/>
              </a:cxn>
              <a:cxn ang="T8">
                <a:pos x="T4" y="T5"/>
              </a:cxn>
            </a:cxnLst>
            <a:rect l="T9" t="T10" r="T11" b="T12"/>
            <a:pathLst>
              <a:path w="4241" h="2864">
                <a:moveTo>
                  <a:pt x="0" y="0"/>
                </a:moveTo>
                <a:lnTo>
                  <a:pt x="0" y="2864"/>
                </a:lnTo>
                <a:lnTo>
                  <a:pt x="4241" y="2864"/>
                </a:lnTo>
              </a:path>
            </a:pathLst>
          </a:custGeom>
          <a:noFill/>
          <a:ln w="19050">
            <a:solidFill>
              <a:srgbClr val="000000"/>
            </a:solidFill>
            <a:round/>
            <a:headEnd/>
            <a:tailEnd/>
          </a:ln>
        </p:spPr>
        <p:txBody>
          <a:bodyPr/>
          <a:lstStyle/>
          <a:p>
            <a:endParaRPr lang="es-CL"/>
          </a:p>
        </p:txBody>
      </p:sp>
      <p:sp>
        <p:nvSpPr>
          <p:cNvPr id="7188" name="Rectangle 23"/>
          <p:cNvSpPr>
            <a:spLocks noChangeArrowheads="1"/>
          </p:cNvSpPr>
          <p:nvPr/>
        </p:nvSpPr>
        <p:spPr bwMode="auto">
          <a:xfrm>
            <a:off x="6704013" y="6029325"/>
            <a:ext cx="1074738"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Quantity of</a:t>
            </a:r>
            <a:endParaRPr lang="en-US" sz="2400">
              <a:latin typeface="Times New Roman" pitchFamily="18" charset="0"/>
            </a:endParaRPr>
          </a:p>
        </p:txBody>
      </p:sp>
      <p:sp>
        <p:nvSpPr>
          <p:cNvPr id="7189" name="Rectangle 24"/>
          <p:cNvSpPr>
            <a:spLocks noChangeArrowheads="1"/>
          </p:cNvSpPr>
          <p:nvPr/>
        </p:nvSpPr>
        <p:spPr bwMode="auto">
          <a:xfrm>
            <a:off x="7035801" y="6237288"/>
            <a:ext cx="666750"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Output</a:t>
            </a:r>
            <a:endParaRPr lang="en-US" sz="2400">
              <a:latin typeface="Times New Roman" pitchFamily="18" charset="0"/>
            </a:endParaRPr>
          </a:p>
        </p:txBody>
      </p:sp>
      <p:sp>
        <p:nvSpPr>
          <p:cNvPr id="7190" name="Rectangle 25"/>
          <p:cNvSpPr>
            <a:spLocks noChangeArrowheads="1"/>
          </p:cNvSpPr>
          <p:nvPr/>
        </p:nvSpPr>
        <p:spPr bwMode="auto">
          <a:xfrm>
            <a:off x="1568451" y="2349500"/>
            <a:ext cx="496888"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Price</a:t>
            </a:r>
            <a:endParaRPr lang="en-US" sz="2400">
              <a:latin typeface="Times New Roman" pitchFamily="18" charset="0"/>
            </a:endParaRPr>
          </a:p>
        </p:txBody>
      </p:sp>
      <p:sp>
        <p:nvSpPr>
          <p:cNvPr id="7191" name="Rectangle 26"/>
          <p:cNvSpPr>
            <a:spLocks noChangeArrowheads="1"/>
          </p:cNvSpPr>
          <p:nvPr/>
        </p:nvSpPr>
        <p:spPr bwMode="auto">
          <a:xfrm>
            <a:off x="1547813" y="2557463"/>
            <a:ext cx="519113"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Level</a:t>
            </a:r>
            <a:endParaRPr lang="en-US" sz="2400">
              <a:latin typeface="Times New Roman" pitchFamily="18" charset="0"/>
            </a:endParaRPr>
          </a:p>
        </p:txBody>
      </p:sp>
      <p:sp>
        <p:nvSpPr>
          <p:cNvPr id="7192" name="Rectangle 27"/>
          <p:cNvSpPr>
            <a:spLocks noChangeArrowheads="1"/>
          </p:cNvSpPr>
          <p:nvPr/>
        </p:nvSpPr>
        <p:spPr bwMode="auto">
          <a:xfrm>
            <a:off x="2057401" y="6034088"/>
            <a:ext cx="112713" cy="244475"/>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0</a:t>
            </a:r>
            <a:endParaRPr lang="en-US" sz="2400">
              <a:latin typeface="Times New Roman" pitchFamily="18" charset="0"/>
            </a:endParaRPr>
          </a:p>
        </p:txBody>
      </p:sp>
      <p:grpSp>
        <p:nvGrpSpPr>
          <p:cNvPr id="2" name="Group 28"/>
          <p:cNvGrpSpPr>
            <a:grpSpLocks/>
          </p:cNvGrpSpPr>
          <p:nvPr/>
        </p:nvGrpSpPr>
        <p:grpSpPr bwMode="auto">
          <a:xfrm>
            <a:off x="2884488" y="3216275"/>
            <a:ext cx="3932238" cy="2184400"/>
            <a:chOff x="1504" y="1503"/>
            <a:chExt cx="3096" cy="1720"/>
          </a:xfrm>
        </p:grpSpPr>
        <p:sp>
          <p:nvSpPr>
            <p:cNvPr id="7205" name="Line 29"/>
            <p:cNvSpPr>
              <a:spLocks noChangeShapeType="1"/>
            </p:cNvSpPr>
            <p:nvPr/>
          </p:nvSpPr>
          <p:spPr bwMode="auto">
            <a:xfrm flipV="1">
              <a:off x="1504" y="1582"/>
              <a:ext cx="2293" cy="1641"/>
            </a:xfrm>
            <a:prstGeom prst="line">
              <a:avLst/>
            </a:prstGeom>
            <a:noFill/>
            <a:ln w="58738">
              <a:solidFill>
                <a:srgbClr val="003F95"/>
              </a:solidFill>
              <a:round/>
              <a:headEnd/>
              <a:tailEnd/>
            </a:ln>
          </p:spPr>
          <p:txBody>
            <a:bodyPr/>
            <a:lstStyle/>
            <a:p>
              <a:endParaRPr lang="es-CL"/>
            </a:p>
          </p:txBody>
        </p:sp>
        <p:sp>
          <p:nvSpPr>
            <p:cNvPr id="7206" name="Rectangle 30"/>
            <p:cNvSpPr>
              <a:spLocks noChangeArrowheads="1"/>
            </p:cNvSpPr>
            <p:nvPr/>
          </p:nvSpPr>
          <p:spPr bwMode="auto">
            <a:xfrm>
              <a:off x="3863" y="1503"/>
              <a:ext cx="737" cy="193"/>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7207" name="Rectangle 31"/>
            <p:cNvSpPr>
              <a:spLocks noChangeArrowheads="1"/>
            </p:cNvSpPr>
            <p:nvPr/>
          </p:nvSpPr>
          <p:spPr bwMode="auto">
            <a:xfrm>
              <a:off x="3977" y="1666"/>
              <a:ext cx="461"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supply</a:t>
              </a:r>
              <a:endParaRPr lang="en-US" sz="2400">
                <a:latin typeface="Times New Roman" pitchFamily="18" charset="0"/>
              </a:endParaRPr>
            </a:p>
          </p:txBody>
        </p:sp>
      </p:grpSp>
      <p:sp>
        <p:nvSpPr>
          <p:cNvPr id="7201" name="Text Box 43"/>
          <p:cNvSpPr txBox="1">
            <a:spLocks noChangeArrowheads="1"/>
          </p:cNvSpPr>
          <p:nvPr/>
        </p:nvSpPr>
        <p:spPr bwMode="auto">
          <a:xfrm>
            <a:off x="6643688" y="6623050"/>
            <a:ext cx="1803400" cy="214313"/>
          </a:xfrm>
          <a:prstGeom prst="rect">
            <a:avLst/>
          </a:prstGeom>
          <a:noFill/>
          <a:ln w="9525">
            <a:noFill/>
            <a:miter lim="800000"/>
            <a:headEnd/>
            <a:tailEnd/>
          </a:ln>
        </p:spPr>
        <p:txBody>
          <a:bodyPr wrap="none">
            <a:spAutoFit/>
          </a:bodyPr>
          <a:lstStyle/>
          <a:p>
            <a:pPr eaLnBrk="0" hangingPunct="0"/>
            <a:r>
              <a:rPr lang="en-US" altLang="en-US" sz="800" b="1"/>
              <a:t>Copyright © 2004  South-Western</a:t>
            </a:r>
          </a:p>
        </p:txBody>
      </p:sp>
      <p:sp>
        <p:nvSpPr>
          <p:cNvPr id="44" name="43 Marcador de número de diapositiva"/>
          <p:cNvSpPr>
            <a:spLocks noGrp="1"/>
          </p:cNvSpPr>
          <p:nvPr>
            <p:ph type="sldNum" sz="quarter" idx="12"/>
          </p:nvPr>
        </p:nvSpPr>
        <p:spPr/>
        <p:txBody>
          <a:bodyPr/>
          <a:lstStyle/>
          <a:p>
            <a:pPr>
              <a:defRPr/>
            </a:pPr>
            <a:fld id="{2AAE4D1A-4BE7-4829-8E81-3E68F437EAF0}" type="slidenum">
              <a:rPr lang="es-CL" smtClean="0"/>
              <a:pPr>
                <a:defRPr/>
              </a:pPr>
              <a:t>18</a:t>
            </a:fld>
            <a:endParaRPr lang="es-CL"/>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p:cNvSpPr>
          <p:nvPr>
            <p:ph type="title"/>
          </p:nvPr>
        </p:nvSpPr>
        <p:spPr/>
        <p:txBody>
          <a:bodyPr/>
          <a:lstStyle/>
          <a:p>
            <a:r>
              <a:rPr lang="es-CL" sz="4000" dirty="0"/>
              <a:t>Equilibrio entre DA y OA</a:t>
            </a:r>
            <a:r>
              <a:rPr lang="es-CL" sz="4000" baseline="-25000" dirty="0"/>
              <a:t>CP</a:t>
            </a:r>
            <a:endParaRPr lang="es-ES" sz="4000" baseline="-25000" dirty="0"/>
          </a:p>
        </p:txBody>
      </p:sp>
      <p:sp>
        <p:nvSpPr>
          <p:cNvPr id="7171" name="Rectangle 3"/>
          <p:cNvSpPr>
            <a:spLocks noGrp="1"/>
          </p:cNvSpPr>
          <p:nvPr>
            <p:ph type="body" idx="1"/>
          </p:nvPr>
        </p:nvSpPr>
        <p:spPr/>
        <p:txBody>
          <a:bodyPr/>
          <a:lstStyle/>
          <a:p>
            <a:pPr algn="just" eaLnBrk="1" hangingPunct="1"/>
            <a:r>
              <a:rPr lang="es-CL"/>
              <a:t>Gráficamente…</a:t>
            </a:r>
            <a:endParaRPr lang="es-ES"/>
          </a:p>
        </p:txBody>
      </p:sp>
      <p:sp>
        <p:nvSpPr>
          <p:cNvPr id="7175" name="Rectangle 10"/>
          <p:cNvSpPr>
            <a:spLocks noChangeArrowheads="1"/>
          </p:cNvSpPr>
          <p:nvPr/>
        </p:nvSpPr>
        <p:spPr bwMode="auto">
          <a:xfrm>
            <a:off x="2303463" y="2484438"/>
            <a:ext cx="5308600" cy="3560763"/>
          </a:xfrm>
          <a:prstGeom prst="rect">
            <a:avLst/>
          </a:prstGeom>
          <a:solidFill>
            <a:srgbClr val="F3F6F9"/>
          </a:solidFill>
          <a:ln w="215900">
            <a:solidFill>
              <a:srgbClr val="F3F6F9"/>
            </a:solidFill>
            <a:miter lim="800000"/>
            <a:headEnd/>
            <a:tailEnd/>
          </a:ln>
        </p:spPr>
        <p:txBody>
          <a:bodyPr/>
          <a:lstStyle/>
          <a:p>
            <a:endParaRPr lang="es-CL"/>
          </a:p>
        </p:txBody>
      </p:sp>
      <p:sp>
        <p:nvSpPr>
          <p:cNvPr id="7176" name="Rectangle 11"/>
          <p:cNvSpPr>
            <a:spLocks noChangeArrowheads="1"/>
          </p:cNvSpPr>
          <p:nvPr/>
        </p:nvSpPr>
        <p:spPr bwMode="auto">
          <a:xfrm>
            <a:off x="2303463" y="2484438"/>
            <a:ext cx="5308600" cy="3560763"/>
          </a:xfrm>
          <a:prstGeom prst="rect">
            <a:avLst/>
          </a:prstGeom>
          <a:solidFill>
            <a:srgbClr val="F2F4F8"/>
          </a:solidFill>
          <a:ln w="195263">
            <a:solidFill>
              <a:srgbClr val="F2F4F8"/>
            </a:solidFill>
            <a:miter lim="800000"/>
            <a:headEnd/>
            <a:tailEnd/>
          </a:ln>
        </p:spPr>
        <p:txBody>
          <a:bodyPr/>
          <a:lstStyle/>
          <a:p>
            <a:endParaRPr lang="es-CL"/>
          </a:p>
        </p:txBody>
      </p:sp>
      <p:sp>
        <p:nvSpPr>
          <p:cNvPr id="7177" name="Rectangle 12"/>
          <p:cNvSpPr>
            <a:spLocks noChangeArrowheads="1"/>
          </p:cNvSpPr>
          <p:nvPr/>
        </p:nvSpPr>
        <p:spPr bwMode="auto">
          <a:xfrm>
            <a:off x="2303463" y="2484438"/>
            <a:ext cx="5308600" cy="3560763"/>
          </a:xfrm>
          <a:prstGeom prst="rect">
            <a:avLst/>
          </a:prstGeom>
          <a:solidFill>
            <a:srgbClr val="F1F4F7"/>
          </a:solidFill>
          <a:ln w="176213">
            <a:solidFill>
              <a:srgbClr val="F1F4F7"/>
            </a:solidFill>
            <a:miter lim="800000"/>
            <a:headEnd/>
            <a:tailEnd/>
          </a:ln>
        </p:spPr>
        <p:txBody>
          <a:bodyPr/>
          <a:lstStyle/>
          <a:p>
            <a:endParaRPr lang="es-CL"/>
          </a:p>
        </p:txBody>
      </p:sp>
      <p:sp>
        <p:nvSpPr>
          <p:cNvPr id="7178" name="Rectangle 13"/>
          <p:cNvSpPr>
            <a:spLocks noChangeArrowheads="1"/>
          </p:cNvSpPr>
          <p:nvPr/>
        </p:nvSpPr>
        <p:spPr bwMode="auto">
          <a:xfrm>
            <a:off x="2303463" y="2484438"/>
            <a:ext cx="5308600" cy="3560763"/>
          </a:xfrm>
          <a:prstGeom prst="rect">
            <a:avLst/>
          </a:prstGeom>
          <a:solidFill>
            <a:srgbClr val="F0F2F5"/>
          </a:solidFill>
          <a:ln w="157163">
            <a:solidFill>
              <a:srgbClr val="F0F2F5"/>
            </a:solidFill>
            <a:miter lim="800000"/>
            <a:headEnd/>
            <a:tailEnd/>
          </a:ln>
        </p:spPr>
        <p:txBody>
          <a:bodyPr/>
          <a:lstStyle/>
          <a:p>
            <a:endParaRPr lang="es-CL"/>
          </a:p>
        </p:txBody>
      </p:sp>
      <p:sp>
        <p:nvSpPr>
          <p:cNvPr id="7179" name="Rectangle 14"/>
          <p:cNvSpPr>
            <a:spLocks noChangeArrowheads="1"/>
          </p:cNvSpPr>
          <p:nvPr/>
        </p:nvSpPr>
        <p:spPr bwMode="auto">
          <a:xfrm>
            <a:off x="2303463" y="2484438"/>
            <a:ext cx="5308600" cy="3560763"/>
          </a:xfrm>
          <a:prstGeom prst="rect">
            <a:avLst/>
          </a:prstGeom>
          <a:solidFill>
            <a:srgbClr val="EEF1F4"/>
          </a:solidFill>
          <a:ln w="136525">
            <a:solidFill>
              <a:srgbClr val="EEF1F4"/>
            </a:solidFill>
            <a:miter lim="800000"/>
            <a:headEnd/>
            <a:tailEnd/>
          </a:ln>
        </p:spPr>
        <p:txBody>
          <a:bodyPr/>
          <a:lstStyle/>
          <a:p>
            <a:endParaRPr lang="es-CL"/>
          </a:p>
        </p:txBody>
      </p:sp>
      <p:sp>
        <p:nvSpPr>
          <p:cNvPr id="7180" name="Rectangle 15"/>
          <p:cNvSpPr>
            <a:spLocks noChangeArrowheads="1"/>
          </p:cNvSpPr>
          <p:nvPr/>
        </p:nvSpPr>
        <p:spPr bwMode="auto">
          <a:xfrm>
            <a:off x="2303463" y="2484438"/>
            <a:ext cx="5308600" cy="3560763"/>
          </a:xfrm>
          <a:prstGeom prst="rect">
            <a:avLst/>
          </a:prstGeom>
          <a:solidFill>
            <a:srgbClr val="EDEFF3"/>
          </a:solidFill>
          <a:ln w="117475">
            <a:solidFill>
              <a:srgbClr val="EDEFF3"/>
            </a:solidFill>
            <a:miter lim="800000"/>
            <a:headEnd/>
            <a:tailEnd/>
          </a:ln>
        </p:spPr>
        <p:txBody>
          <a:bodyPr/>
          <a:lstStyle/>
          <a:p>
            <a:endParaRPr lang="es-CL"/>
          </a:p>
        </p:txBody>
      </p:sp>
      <p:sp>
        <p:nvSpPr>
          <p:cNvPr id="7181" name="Rectangle 16"/>
          <p:cNvSpPr>
            <a:spLocks noChangeArrowheads="1"/>
          </p:cNvSpPr>
          <p:nvPr/>
        </p:nvSpPr>
        <p:spPr bwMode="auto">
          <a:xfrm>
            <a:off x="2303463" y="2484438"/>
            <a:ext cx="5308600" cy="3560763"/>
          </a:xfrm>
          <a:prstGeom prst="rect">
            <a:avLst/>
          </a:prstGeom>
          <a:solidFill>
            <a:srgbClr val="EBEEF2"/>
          </a:solidFill>
          <a:ln w="98425">
            <a:solidFill>
              <a:srgbClr val="EBEEF2"/>
            </a:solidFill>
            <a:miter lim="800000"/>
            <a:headEnd/>
            <a:tailEnd/>
          </a:ln>
        </p:spPr>
        <p:txBody>
          <a:bodyPr/>
          <a:lstStyle/>
          <a:p>
            <a:endParaRPr lang="es-CL"/>
          </a:p>
        </p:txBody>
      </p:sp>
      <p:sp>
        <p:nvSpPr>
          <p:cNvPr id="7182" name="Rectangle 17"/>
          <p:cNvSpPr>
            <a:spLocks noChangeArrowheads="1"/>
          </p:cNvSpPr>
          <p:nvPr/>
        </p:nvSpPr>
        <p:spPr bwMode="auto">
          <a:xfrm>
            <a:off x="2303463" y="2484438"/>
            <a:ext cx="5308600" cy="3560763"/>
          </a:xfrm>
          <a:prstGeom prst="rect">
            <a:avLst/>
          </a:prstGeom>
          <a:solidFill>
            <a:srgbClr val="EAECF1"/>
          </a:solidFill>
          <a:ln w="77788">
            <a:solidFill>
              <a:srgbClr val="EAECF1"/>
            </a:solidFill>
            <a:miter lim="800000"/>
            <a:headEnd/>
            <a:tailEnd/>
          </a:ln>
        </p:spPr>
        <p:txBody>
          <a:bodyPr/>
          <a:lstStyle/>
          <a:p>
            <a:endParaRPr lang="es-CL"/>
          </a:p>
        </p:txBody>
      </p:sp>
      <p:sp>
        <p:nvSpPr>
          <p:cNvPr id="7183" name="Rectangle 18"/>
          <p:cNvSpPr>
            <a:spLocks noChangeArrowheads="1"/>
          </p:cNvSpPr>
          <p:nvPr/>
        </p:nvSpPr>
        <p:spPr bwMode="auto">
          <a:xfrm>
            <a:off x="2303463" y="2484438"/>
            <a:ext cx="5308600" cy="3560763"/>
          </a:xfrm>
          <a:prstGeom prst="rect">
            <a:avLst/>
          </a:prstGeom>
          <a:solidFill>
            <a:srgbClr val="E9EBF0"/>
          </a:solidFill>
          <a:ln w="58738">
            <a:solidFill>
              <a:srgbClr val="E9EBF0"/>
            </a:solidFill>
            <a:miter lim="800000"/>
            <a:headEnd/>
            <a:tailEnd/>
          </a:ln>
        </p:spPr>
        <p:txBody>
          <a:bodyPr/>
          <a:lstStyle/>
          <a:p>
            <a:endParaRPr lang="es-CL"/>
          </a:p>
        </p:txBody>
      </p:sp>
      <p:sp>
        <p:nvSpPr>
          <p:cNvPr id="7184" name="Rectangle 19"/>
          <p:cNvSpPr>
            <a:spLocks noChangeArrowheads="1"/>
          </p:cNvSpPr>
          <p:nvPr/>
        </p:nvSpPr>
        <p:spPr bwMode="auto">
          <a:xfrm>
            <a:off x="2303463" y="2484438"/>
            <a:ext cx="5308600" cy="3560763"/>
          </a:xfrm>
          <a:prstGeom prst="rect">
            <a:avLst/>
          </a:prstGeom>
          <a:solidFill>
            <a:srgbClr val="E7EAEF"/>
          </a:solidFill>
          <a:ln w="39688">
            <a:solidFill>
              <a:srgbClr val="E7EAEF"/>
            </a:solidFill>
            <a:miter lim="800000"/>
            <a:headEnd/>
            <a:tailEnd/>
          </a:ln>
        </p:spPr>
        <p:txBody>
          <a:bodyPr/>
          <a:lstStyle/>
          <a:p>
            <a:endParaRPr lang="es-CL"/>
          </a:p>
        </p:txBody>
      </p:sp>
      <p:sp>
        <p:nvSpPr>
          <p:cNvPr id="7185" name="Rectangle 20"/>
          <p:cNvSpPr>
            <a:spLocks noChangeArrowheads="1"/>
          </p:cNvSpPr>
          <p:nvPr/>
        </p:nvSpPr>
        <p:spPr bwMode="auto">
          <a:xfrm>
            <a:off x="2303463" y="2484438"/>
            <a:ext cx="5308600" cy="3606800"/>
          </a:xfrm>
          <a:prstGeom prst="rect">
            <a:avLst/>
          </a:prstGeom>
          <a:solidFill>
            <a:srgbClr val="E6E9EF"/>
          </a:solidFill>
          <a:ln w="19050">
            <a:solidFill>
              <a:srgbClr val="E6E9EF"/>
            </a:solidFill>
            <a:miter lim="800000"/>
            <a:headEnd/>
            <a:tailEnd/>
          </a:ln>
        </p:spPr>
        <p:txBody>
          <a:bodyPr/>
          <a:lstStyle/>
          <a:p>
            <a:endParaRPr lang="es-CL"/>
          </a:p>
        </p:txBody>
      </p:sp>
      <p:sp>
        <p:nvSpPr>
          <p:cNvPr id="7186" name="Rectangle 21"/>
          <p:cNvSpPr>
            <a:spLocks noChangeArrowheads="1"/>
          </p:cNvSpPr>
          <p:nvPr/>
        </p:nvSpPr>
        <p:spPr bwMode="auto">
          <a:xfrm>
            <a:off x="2193926" y="2374900"/>
            <a:ext cx="5386388" cy="3638550"/>
          </a:xfrm>
          <a:prstGeom prst="rect">
            <a:avLst/>
          </a:prstGeom>
          <a:solidFill>
            <a:srgbClr val="FFFFFF"/>
          </a:solidFill>
          <a:ln w="9525">
            <a:noFill/>
            <a:miter lim="800000"/>
            <a:headEnd/>
            <a:tailEnd/>
          </a:ln>
        </p:spPr>
        <p:txBody>
          <a:bodyPr/>
          <a:lstStyle/>
          <a:p>
            <a:endParaRPr lang="es-CL"/>
          </a:p>
        </p:txBody>
      </p:sp>
      <p:sp>
        <p:nvSpPr>
          <p:cNvPr id="7187" name="Freeform 22"/>
          <p:cNvSpPr>
            <a:spLocks/>
          </p:cNvSpPr>
          <p:nvPr/>
        </p:nvSpPr>
        <p:spPr bwMode="auto">
          <a:xfrm>
            <a:off x="2193926" y="2374900"/>
            <a:ext cx="5386388" cy="3638550"/>
          </a:xfrm>
          <a:custGeom>
            <a:avLst/>
            <a:gdLst>
              <a:gd name="T0" fmla="*/ 0 w 4241"/>
              <a:gd name="T1" fmla="*/ 0 h 2864"/>
              <a:gd name="T2" fmla="*/ 0 w 4241"/>
              <a:gd name="T3" fmla="*/ 2864 h 2864"/>
              <a:gd name="T4" fmla="*/ 4241 w 4241"/>
              <a:gd name="T5" fmla="*/ 2864 h 2864"/>
              <a:gd name="T6" fmla="*/ 0 60000 65536"/>
              <a:gd name="T7" fmla="*/ 0 60000 65536"/>
              <a:gd name="T8" fmla="*/ 0 60000 65536"/>
              <a:gd name="T9" fmla="*/ 0 w 4241"/>
              <a:gd name="T10" fmla="*/ 0 h 2864"/>
              <a:gd name="T11" fmla="*/ 4241 w 4241"/>
              <a:gd name="T12" fmla="*/ 2864 h 2864"/>
            </a:gdLst>
            <a:ahLst/>
            <a:cxnLst>
              <a:cxn ang="T6">
                <a:pos x="T0" y="T1"/>
              </a:cxn>
              <a:cxn ang="T7">
                <a:pos x="T2" y="T3"/>
              </a:cxn>
              <a:cxn ang="T8">
                <a:pos x="T4" y="T5"/>
              </a:cxn>
            </a:cxnLst>
            <a:rect l="T9" t="T10" r="T11" b="T12"/>
            <a:pathLst>
              <a:path w="4241" h="2864">
                <a:moveTo>
                  <a:pt x="0" y="0"/>
                </a:moveTo>
                <a:lnTo>
                  <a:pt x="0" y="2864"/>
                </a:lnTo>
                <a:lnTo>
                  <a:pt x="4241" y="2864"/>
                </a:lnTo>
              </a:path>
            </a:pathLst>
          </a:custGeom>
          <a:noFill/>
          <a:ln w="19050">
            <a:solidFill>
              <a:srgbClr val="000000"/>
            </a:solidFill>
            <a:round/>
            <a:headEnd/>
            <a:tailEnd/>
          </a:ln>
        </p:spPr>
        <p:txBody>
          <a:bodyPr/>
          <a:lstStyle/>
          <a:p>
            <a:endParaRPr lang="es-CL"/>
          </a:p>
        </p:txBody>
      </p:sp>
      <p:sp>
        <p:nvSpPr>
          <p:cNvPr id="7188" name="Rectangle 23"/>
          <p:cNvSpPr>
            <a:spLocks noChangeArrowheads="1"/>
          </p:cNvSpPr>
          <p:nvPr/>
        </p:nvSpPr>
        <p:spPr bwMode="auto">
          <a:xfrm>
            <a:off x="6704013" y="6029325"/>
            <a:ext cx="1074738"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Quantity of</a:t>
            </a:r>
            <a:endParaRPr lang="en-US" sz="2400">
              <a:latin typeface="Times New Roman" pitchFamily="18" charset="0"/>
            </a:endParaRPr>
          </a:p>
        </p:txBody>
      </p:sp>
      <p:sp>
        <p:nvSpPr>
          <p:cNvPr id="7189" name="Rectangle 24"/>
          <p:cNvSpPr>
            <a:spLocks noChangeArrowheads="1"/>
          </p:cNvSpPr>
          <p:nvPr/>
        </p:nvSpPr>
        <p:spPr bwMode="auto">
          <a:xfrm>
            <a:off x="7035801" y="6237288"/>
            <a:ext cx="666750"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Output</a:t>
            </a:r>
            <a:endParaRPr lang="en-US" sz="2400">
              <a:latin typeface="Times New Roman" pitchFamily="18" charset="0"/>
            </a:endParaRPr>
          </a:p>
        </p:txBody>
      </p:sp>
      <p:sp>
        <p:nvSpPr>
          <p:cNvPr id="7190" name="Rectangle 25"/>
          <p:cNvSpPr>
            <a:spLocks noChangeArrowheads="1"/>
          </p:cNvSpPr>
          <p:nvPr/>
        </p:nvSpPr>
        <p:spPr bwMode="auto">
          <a:xfrm>
            <a:off x="1568451" y="2349500"/>
            <a:ext cx="496888"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Price</a:t>
            </a:r>
            <a:endParaRPr lang="en-US" sz="2400">
              <a:latin typeface="Times New Roman" pitchFamily="18" charset="0"/>
            </a:endParaRPr>
          </a:p>
        </p:txBody>
      </p:sp>
      <p:sp>
        <p:nvSpPr>
          <p:cNvPr id="7191" name="Rectangle 26"/>
          <p:cNvSpPr>
            <a:spLocks noChangeArrowheads="1"/>
          </p:cNvSpPr>
          <p:nvPr/>
        </p:nvSpPr>
        <p:spPr bwMode="auto">
          <a:xfrm>
            <a:off x="1547813" y="2557463"/>
            <a:ext cx="519113" cy="244475"/>
          </a:xfrm>
          <a:prstGeom prst="rect">
            <a:avLst/>
          </a:prstGeom>
          <a:noFill/>
          <a:ln w="9525">
            <a:noFill/>
            <a:miter lim="800000"/>
            <a:headEnd/>
            <a:tailEnd/>
          </a:ln>
        </p:spPr>
        <p:txBody>
          <a:bodyPr wrap="none" lIns="0" tIns="0" rIns="0" bIns="0">
            <a:spAutoFit/>
          </a:bodyPr>
          <a:lstStyle/>
          <a:p>
            <a:pPr eaLnBrk="0" hangingPunct="0"/>
            <a:r>
              <a:rPr lang="en-US" sz="1600" b="1">
                <a:solidFill>
                  <a:srgbClr val="000000"/>
                </a:solidFill>
              </a:rPr>
              <a:t>Level</a:t>
            </a:r>
            <a:endParaRPr lang="en-US" sz="2400">
              <a:latin typeface="Times New Roman" pitchFamily="18" charset="0"/>
            </a:endParaRPr>
          </a:p>
        </p:txBody>
      </p:sp>
      <p:sp>
        <p:nvSpPr>
          <p:cNvPr id="7192" name="Rectangle 27"/>
          <p:cNvSpPr>
            <a:spLocks noChangeArrowheads="1"/>
          </p:cNvSpPr>
          <p:nvPr/>
        </p:nvSpPr>
        <p:spPr bwMode="auto">
          <a:xfrm>
            <a:off x="2057401" y="6034088"/>
            <a:ext cx="112713" cy="244475"/>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0</a:t>
            </a:r>
            <a:endParaRPr lang="en-US" sz="2400">
              <a:latin typeface="Times New Roman" pitchFamily="18" charset="0"/>
            </a:endParaRPr>
          </a:p>
        </p:txBody>
      </p:sp>
      <p:grpSp>
        <p:nvGrpSpPr>
          <p:cNvPr id="2" name="Group 28"/>
          <p:cNvGrpSpPr>
            <a:grpSpLocks/>
          </p:cNvGrpSpPr>
          <p:nvPr/>
        </p:nvGrpSpPr>
        <p:grpSpPr bwMode="auto">
          <a:xfrm>
            <a:off x="2884488" y="3216275"/>
            <a:ext cx="3932238" cy="2184400"/>
            <a:chOff x="1504" y="1503"/>
            <a:chExt cx="3096" cy="1720"/>
          </a:xfrm>
        </p:grpSpPr>
        <p:sp>
          <p:nvSpPr>
            <p:cNvPr id="7205" name="Line 29"/>
            <p:cNvSpPr>
              <a:spLocks noChangeShapeType="1"/>
            </p:cNvSpPr>
            <p:nvPr/>
          </p:nvSpPr>
          <p:spPr bwMode="auto">
            <a:xfrm flipV="1">
              <a:off x="1504" y="1582"/>
              <a:ext cx="2293" cy="1641"/>
            </a:xfrm>
            <a:prstGeom prst="line">
              <a:avLst/>
            </a:prstGeom>
            <a:noFill/>
            <a:ln w="58738">
              <a:solidFill>
                <a:srgbClr val="003F95"/>
              </a:solidFill>
              <a:round/>
              <a:headEnd/>
              <a:tailEnd/>
            </a:ln>
          </p:spPr>
          <p:txBody>
            <a:bodyPr/>
            <a:lstStyle/>
            <a:p>
              <a:endParaRPr lang="es-CL"/>
            </a:p>
          </p:txBody>
        </p:sp>
        <p:sp>
          <p:nvSpPr>
            <p:cNvPr id="7206" name="Rectangle 30"/>
            <p:cNvSpPr>
              <a:spLocks noChangeArrowheads="1"/>
            </p:cNvSpPr>
            <p:nvPr/>
          </p:nvSpPr>
          <p:spPr bwMode="auto">
            <a:xfrm>
              <a:off x="3863" y="1503"/>
              <a:ext cx="737" cy="193"/>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7207" name="Rectangle 31"/>
            <p:cNvSpPr>
              <a:spLocks noChangeArrowheads="1"/>
            </p:cNvSpPr>
            <p:nvPr/>
          </p:nvSpPr>
          <p:spPr bwMode="auto">
            <a:xfrm>
              <a:off x="3977" y="1666"/>
              <a:ext cx="461"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supply</a:t>
              </a:r>
              <a:endParaRPr lang="en-US" sz="2400">
                <a:latin typeface="Times New Roman" pitchFamily="18" charset="0"/>
              </a:endParaRPr>
            </a:p>
          </p:txBody>
        </p:sp>
      </p:grpSp>
      <p:grpSp>
        <p:nvGrpSpPr>
          <p:cNvPr id="3" name="Group 32"/>
          <p:cNvGrpSpPr>
            <a:grpSpLocks/>
          </p:cNvGrpSpPr>
          <p:nvPr/>
        </p:nvGrpSpPr>
        <p:grpSpPr bwMode="auto">
          <a:xfrm>
            <a:off x="2946401" y="3471863"/>
            <a:ext cx="3756025" cy="2128838"/>
            <a:chOff x="1553" y="1705"/>
            <a:chExt cx="2957" cy="1676"/>
          </a:xfrm>
        </p:grpSpPr>
        <p:sp>
          <p:nvSpPr>
            <p:cNvPr id="7202" name="Line 33"/>
            <p:cNvSpPr>
              <a:spLocks noChangeShapeType="1"/>
            </p:cNvSpPr>
            <p:nvPr/>
          </p:nvSpPr>
          <p:spPr bwMode="auto">
            <a:xfrm flipH="1" flipV="1">
              <a:off x="1553" y="1705"/>
              <a:ext cx="2158" cy="1420"/>
            </a:xfrm>
            <a:prstGeom prst="line">
              <a:avLst/>
            </a:prstGeom>
            <a:noFill/>
            <a:ln w="58801">
              <a:solidFill>
                <a:srgbClr val="FF0000"/>
              </a:solidFill>
              <a:round/>
              <a:headEnd/>
              <a:tailEnd/>
            </a:ln>
          </p:spPr>
          <p:txBody>
            <a:bodyPr/>
            <a:lstStyle/>
            <a:p>
              <a:endParaRPr lang="es-CL"/>
            </a:p>
          </p:txBody>
        </p:sp>
        <p:sp>
          <p:nvSpPr>
            <p:cNvPr id="7203" name="Rectangle 34"/>
            <p:cNvSpPr>
              <a:spLocks noChangeArrowheads="1"/>
            </p:cNvSpPr>
            <p:nvPr/>
          </p:nvSpPr>
          <p:spPr bwMode="auto">
            <a:xfrm>
              <a:off x="3773" y="3025"/>
              <a:ext cx="737" cy="192"/>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Aggregate</a:t>
              </a:r>
              <a:endParaRPr lang="en-US" sz="2400">
                <a:latin typeface="Times New Roman" pitchFamily="18" charset="0"/>
              </a:endParaRPr>
            </a:p>
          </p:txBody>
        </p:sp>
        <p:sp>
          <p:nvSpPr>
            <p:cNvPr id="7204" name="Rectangle 35"/>
            <p:cNvSpPr>
              <a:spLocks noChangeArrowheads="1"/>
            </p:cNvSpPr>
            <p:nvPr/>
          </p:nvSpPr>
          <p:spPr bwMode="auto">
            <a:xfrm>
              <a:off x="3839" y="3188"/>
              <a:ext cx="578" cy="193"/>
            </a:xfrm>
            <a:prstGeom prst="rect">
              <a:avLst/>
            </a:prstGeom>
            <a:noFill/>
            <a:ln w="9525">
              <a:noFill/>
              <a:miter lim="800000"/>
              <a:headEnd/>
              <a:tailEnd/>
            </a:ln>
          </p:spPr>
          <p:txBody>
            <a:bodyPr wrap="none" lIns="0" tIns="0" rIns="0" bIns="0">
              <a:spAutoFit/>
            </a:bodyPr>
            <a:lstStyle/>
            <a:p>
              <a:pPr eaLnBrk="0" hangingPunct="0"/>
              <a:r>
                <a:rPr lang="en-US" sz="1600" dirty="0">
                  <a:solidFill>
                    <a:srgbClr val="000000"/>
                  </a:solidFill>
                </a:rPr>
                <a:t>demand</a:t>
              </a:r>
              <a:endParaRPr lang="en-US" sz="2400" dirty="0">
                <a:latin typeface="Times New Roman" pitchFamily="18" charset="0"/>
              </a:endParaRPr>
            </a:p>
          </p:txBody>
        </p:sp>
      </p:grpSp>
      <p:sp>
        <p:nvSpPr>
          <p:cNvPr id="7195" name="Freeform 37"/>
          <p:cNvSpPr>
            <a:spLocks/>
          </p:cNvSpPr>
          <p:nvPr/>
        </p:nvSpPr>
        <p:spPr bwMode="auto">
          <a:xfrm>
            <a:off x="2209801" y="4381500"/>
            <a:ext cx="2114550" cy="1631950"/>
          </a:xfrm>
          <a:custGeom>
            <a:avLst/>
            <a:gdLst>
              <a:gd name="T0" fmla="*/ 0 w 1665"/>
              <a:gd name="T1" fmla="*/ 0 h 1284"/>
              <a:gd name="T2" fmla="*/ 1665 w 1665"/>
              <a:gd name="T3" fmla="*/ 0 h 1284"/>
              <a:gd name="T4" fmla="*/ 1665 w 1665"/>
              <a:gd name="T5" fmla="*/ 1284 h 1284"/>
              <a:gd name="T6" fmla="*/ 0 60000 65536"/>
              <a:gd name="T7" fmla="*/ 0 60000 65536"/>
              <a:gd name="T8" fmla="*/ 0 60000 65536"/>
              <a:gd name="T9" fmla="*/ 0 w 1665"/>
              <a:gd name="T10" fmla="*/ 0 h 1284"/>
              <a:gd name="T11" fmla="*/ 1665 w 1665"/>
              <a:gd name="T12" fmla="*/ 1284 h 1284"/>
            </a:gdLst>
            <a:ahLst/>
            <a:cxnLst>
              <a:cxn ang="T6">
                <a:pos x="T0" y="T1"/>
              </a:cxn>
              <a:cxn ang="T7">
                <a:pos x="T2" y="T3"/>
              </a:cxn>
              <a:cxn ang="T8">
                <a:pos x="T4" y="T5"/>
              </a:cxn>
            </a:cxnLst>
            <a:rect l="T9" t="T10" r="T11" b="T12"/>
            <a:pathLst>
              <a:path w="1665" h="1284">
                <a:moveTo>
                  <a:pt x="0" y="0"/>
                </a:moveTo>
                <a:lnTo>
                  <a:pt x="1665" y="0"/>
                </a:lnTo>
                <a:lnTo>
                  <a:pt x="1665" y="1284"/>
                </a:lnTo>
              </a:path>
            </a:pathLst>
          </a:custGeom>
          <a:noFill/>
          <a:ln w="19050">
            <a:solidFill>
              <a:schemeClr val="tx1"/>
            </a:solidFill>
            <a:prstDash val="sysDot"/>
            <a:round/>
            <a:headEnd/>
            <a:tailEnd/>
          </a:ln>
        </p:spPr>
        <p:txBody>
          <a:bodyPr/>
          <a:lstStyle/>
          <a:p>
            <a:endParaRPr lang="es-CL"/>
          </a:p>
        </p:txBody>
      </p:sp>
      <p:sp>
        <p:nvSpPr>
          <p:cNvPr id="7196" name="Oval 38"/>
          <p:cNvSpPr>
            <a:spLocks noChangeArrowheads="1"/>
          </p:cNvSpPr>
          <p:nvPr/>
        </p:nvSpPr>
        <p:spPr bwMode="auto">
          <a:xfrm>
            <a:off x="4267201" y="4319588"/>
            <a:ext cx="109538" cy="109538"/>
          </a:xfrm>
          <a:prstGeom prst="ellipse">
            <a:avLst/>
          </a:prstGeom>
          <a:solidFill>
            <a:srgbClr val="000000"/>
          </a:solidFill>
          <a:ln w="9525">
            <a:noFill/>
            <a:round/>
            <a:headEnd/>
            <a:tailEnd/>
          </a:ln>
        </p:spPr>
        <p:txBody>
          <a:bodyPr/>
          <a:lstStyle/>
          <a:p>
            <a:endParaRPr lang="es-CL"/>
          </a:p>
        </p:txBody>
      </p:sp>
      <p:sp>
        <p:nvSpPr>
          <p:cNvPr id="7197" name="Rectangle 39"/>
          <p:cNvSpPr>
            <a:spLocks noChangeArrowheads="1"/>
          </p:cNvSpPr>
          <p:nvPr/>
        </p:nvSpPr>
        <p:spPr bwMode="auto">
          <a:xfrm>
            <a:off x="3938588" y="6034088"/>
            <a:ext cx="1001713" cy="244475"/>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Equilibrium</a:t>
            </a:r>
            <a:endParaRPr lang="en-US" sz="2400">
              <a:latin typeface="Times New Roman" pitchFamily="18" charset="0"/>
            </a:endParaRPr>
          </a:p>
        </p:txBody>
      </p:sp>
      <p:sp>
        <p:nvSpPr>
          <p:cNvPr id="7198" name="Rectangle 40"/>
          <p:cNvSpPr>
            <a:spLocks noChangeArrowheads="1"/>
          </p:cNvSpPr>
          <p:nvPr/>
        </p:nvSpPr>
        <p:spPr bwMode="auto">
          <a:xfrm>
            <a:off x="4113213" y="6243638"/>
            <a:ext cx="565150" cy="244475"/>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output</a:t>
            </a:r>
            <a:endParaRPr lang="en-US" sz="2400">
              <a:latin typeface="Times New Roman" pitchFamily="18" charset="0"/>
            </a:endParaRPr>
          </a:p>
        </p:txBody>
      </p:sp>
      <p:sp>
        <p:nvSpPr>
          <p:cNvPr id="7199" name="Rectangle 41"/>
          <p:cNvSpPr>
            <a:spLocks noChangeArrowheads="1"/>
          </p:cNvSpPr>
          <p:nvPr/>
        </p:nvSpPr>
        <p:spPr bwMode="auto">
          <a:xfrm>
            <a:off x="1116013" y="4267200"/>
            <a:ext cx="1001713" cy="244475"/>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Equilibrium</a:t>
            </a:r>
            <a:endParaRPr lang="en-US" sz="2400">
              <a:latin typeface="Times New Roman" pitchFamily="18" charset="0"/>
            </a:endParaRPr>
          </a:p>
        </p:txBody>
      </p:sp>
      <p:sp>
        <p:nvSpPr>
          <p:cNvPr id="7200" name="Rectangle 42"/>
          <p:cNvSpPr>
            <a:spLocks noChangeArrowheads="1"/>
          </p:cNvSpPr>
          <p:nvPr/>
        </p:nvSpPr>
        <p:spPr bwMode="auto">
          <a:xfrm>
            <a:off x="1189038" y="4473575"/>
            <a:ext cx="912813" cy="244475"/>
          </a:xfrm>
          <a:prstGeom prst="rect">
            <a:avLst/>
          </a:prstGeom>
          <a:noFill/>
          <a:ln w="9525">
            <a:noFill/>
            <a:miter lim="800000"/>
            <a:headEnd/>
            <a:tailEnd/>
          </a:ln>
        </p:spPr>
        <p:txBody>
          <a:bodyPr wrap="none" lIns="0" tIns="0" rIns="0" bIns="0">
            <a:spAutoFit/>
          </a:bodyPr>
          <a:lstStyle/>
          <a:p>
            <a:pPr eaLnBrk="0" hangingPunct="0"/>
            <a:r>
              <a:rPr lang="en-US" sz="1600">
                <a:solidFill>
                  <a:srgbClr val="000000"/>
                </a:solidFill>
              </a:rPr>
              <a:t>price level</a:t>
            </a:r>
            <a:endParaRPr lang="en-US" sz="2400">
              <a:latin typeface="Times New Roman" pitchFamily="18" charset="0"/>
            </a:endParaRPr>
          </a:p>
        </p:txBody>
      </p:sp>
      <p:sp>
        <p:nvSpPr>
          <p:cNvPr id="7201" name="Text Box 43"/>
          <p:cNvSpPr txBox="1">
            <a:spLocks noChangeArrowheads="1"/>
          </p:cNvSpPr>
          <p:nvPr/>
        </p:nvSpPr>
        <p:spPr bwMode="auto">
          <a:xfrm>
            <a:off x="6643688" y="6623050"/>
            <a:ext cx="1803400" cy="214313"/>
          </a:xfrm>
          <a:prstGeom prst="rect">
            <a:avLst/>
          </a:prstGeom>
          <a:noFill/>
          <a:ln w="9525">
            <a:noFill/>
            <a:miter lim="800000"/>
            <a:headEnd/>
            <a:tailEnd/>
          </a:ln>
        </p:spPr>
        <p:txBody>
          <a:bodyPr wrap="none">
            <a:spAutoFit/>
          </a:bodyPr>
          <a:lstStyle/>
          <a:p>
            <a:pPr eaLnBrk="0" hangingPunct="0"/>
            <a:r>
              <a:rPr lang="en-US" altLang="en-US" sz="800" b="1"/>
              <a:t>Copyright © 2004  South-Western</a:t>
            </a:r>
          </a:p>
        </p:txBody>
      </p:sp>
      <p:sp>
        <p:nvSpPr>
          <p:cNvPr id="44" name="43 Marcador de número de diapositiva"/>
          <p:cNvSpPr>
            <a:spLocks noGrp="1"/>
          </p:cNvSpPr>
          <p:nvPr>
            <p:ph type="sldNum" sz="quarter" idx="12"/>
          </p:nvPr>
        </p:nvSpPr>
        <p:spPr/>
        <p:txBody>
          <a:bodyPr/>
          <a:lstStyle/>
          <a:p>
            <a:pPr>
              <a:defRPr/>
            </a:pPr>
            <a:fld id="{2AAE4D1A-4BE7-4829-8E81-3E68F437EAF0}" type="slidenum">
              <a:rPr lang="es-CL" smtClean="0"/>
              <a:pPr>
                <a:defRPr/>
              </a:pPr>
              <a:t>19</a:t>
            </a:fld>
            <a:endParaRPr lang="es-CL"/>
          </a:p>
        </p:txBody>
      </p:sp>
    </p:spTree>
    <p:extLst>
      <p:ext uri="{BB962C8B-B14F-4D97-AF65-F5344CB8AC3E}">
        <p14:creationId xmlns:p14="http://schemas.microsoft.com/office/powerpoint/2010/main" val="40700218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número de diapositiva"/>
          <p:cNvSpPr>
            <a:spLocks noGrp="1"/>
          </p:cNvSpPr>
          <p:nvPr>
            <p:ph type="sldNum" sz="quarter" idx="12"/>
          </p:nvPr>
        </p:nvSpPr>
        <p:spPr/>
        <p:txBody>
          <a:bodyPr/>
          <a:lstStyle/>
          <a:p>
            <a:fld id="{E5AF13BF-99AF-4603-AF85-A71E03691828}" type="slidenum">
              <a:rPr lang="es-CL" smtClean="0"/>
              <a:pPr/>
              <a:t>2</a:t>
            </a:fld>
            <a:endParaRPr lang="es-CL"/>
          </a:p>
        </p:txBody>
      </p:sp>
      <p:sp>
        <p:nvSpPr>
          <p:cNvPr id="5" name="4 Título"/>
          <p:cNvSpPr>
            <a:spLocks noGrp="1"/>
          </p:cNvSpPr>
          <p:nvPr>
            <p:ph type="title"/>
          </p:nvPr>
        </p:nvSpPr>
        <p:spPr/>
        <p:txBody>
          <a:bodyPr/>
          <a:lstStyle/>
          <a:p>
            <a:r>
              <a:rPr lang="es-CL" dirty="0"/>
              <a:t>Demanda Agregada</a:t>
            </a:r>
          </a:p>
        </p:txBody>
      </p:sp>
      <p:sp>
        <p:nvSpPr>
          <p:cNvPr id="7" name="6 Marcador de contenido"/>
          <p:cNvSpPr>
            <a:spLocks noGrp="1"/>
          </p:cNvSpPr>
          <p:nvPr>
            <p:ph idx="1"/>
          </p:nvPr>
        </p:nvSpPr>
        <p:spPr/>
        <p:txBody>
          <a:bodyPr/>
          <a:lstStyle/>
          <a:p>
            <a:pPr algn="just"/>
            <a:r>
              <a:rPr lang="es-CL" dirty="0"/>
              <a:t>La demanda agregada nos muestra una relación entre la cantidad de producto de la economía (PIB) y el nivel de precios de la economía (por ejemplo calculados según el IPC).</a:t>
            </a:r>
          </a:p>
          <a:p>
            <a:pPr algn="just"/>
            <a:endParaRPr lang="es-CL" dirty="0"/>
          </a:p>
          <a:p>
            <a:pPr algn="just"/>
            <a:r>
              <a:rPr lang="es-CL" dirty="0"/>
              <a:t>¿Cómo es esta relación? ¿Por qué?</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número de diapositiva"/>
          <p:cNvSpPr>
            <a:spLocks noGrp="1"/>
          </p:cNvSpPr>
          <p:nvPr>
            <p:ph type="sldNum" sz="quarter" idx="12"/>
          </p:nvPr>
        </p:nvSpPr>
        <p:spPr/>
        <p:txBody>
          <a:bodyPr/>
          <a:lstStyle/>
          <a:p>
            <a:fld id="{E5AF13BF-99AF-4603-AF85-A71E03691828}" type="slidenum">
              <a:rPr lang="es-CL" smtClean="0"/>
              <a:pPr/>
              <a:t>3</a:t>
            </a:fld>
            <a:endParaRPr lang="es-CL"/>
          </a:p>
        </p:txBody>
      </p:sp>
      <p:sp>
        <p:nvSpPr>
          <p:cNvPr id="5" name="4 Título"/>
          <p:cNvSpPr>
            <a:spLocks noGrp="1"/>
          </p:cNvSpPr>
          <p:nvPr>
            <p:ph type="title"/>
          </p:nvPr>
        </p:nvSpPr>
        <p:spPr/>
        <p:txBody>
          <a:bodyPr/>
          <a:lstStyle/>
          <a:p>
            <a:r>
              <a:rPr lang="es-CL" dirty="0"/>
              <a:t>Demanda Agregada</a:t>
            </a:r>
          </a:p>
        </p:txBody>
      </p:sp>
      <p:sp>
        <p:nvSpPr>
          <p:cNvPr id="7" name="6 Marcador de contenido"/>
          <p:cNvSpPr>
            <a:spLocks noGrp="1"/>
          </p:cNvSpPr>
          <p:nvPr>
            <p:ph idx="1"/>
          </p:nvPr>
        </p:nvSpPr>
        <p:spPr/>
        <p:txBody>
          <a:bodyPr/>
          <a:lstStyle/>
          <a:p>
            <a:pPr algn="just"/>
            <a:r>
              <a:rPr lang="es-CL" dirty="0"/>
              <a:t>La pendiente de la curva de demanda (o la relación entre PIB y P) esta relacionada con cada uno de los componentes del PIB.</a:t>
            </a:r>
          </a:p>
          <a:p>
            <a:pPr algn="just"/>
            <a:r>
              <a:rPr lang="es-CL" dirty="0"/>
              <a:t>El PIB viene dado por la siguiente identidad:</a:t>
            </a:r>
          </a:p>
          <a:p>
            <a:pPr algn="just"/>
            <a:endParaRPr lang="es-CL" dirty="0"/>
          </a:p>
          <a:p>
            <a:pPr algn="just"/>
            <a:endParaRPr lang="es-CL" dirty="0"/>
          </a:p>
          <a:p>
            <a:pPr algn="just">
              <a:buNone/>
            </a:pPr>
            <a:r>
              <a:rPr lang="es-ES" dirty="0"/>
              <a:t>	Suponga un nivel fijo de gasto de gobierno (G), entonces…</a:t>
            </a:r>
          </a:p>
        </p:txBody>
      </p:sp>
      <p:graphicFrame>
        <p:nvGraphicFramePr>
          <p:cNvPr id="1026" name="Object 10"/>
          <p:cNvGraphicFramePr>
            <a:graphicFrameLocks noChangeAspect="1"/>
          </p:cNvGraphicFramePr>
          <p:nvPr/>
        </p:nvGraphicFramePr>
        <p:xfrm>
          <a:off x="3286116" y="4010025"/>
          <a:ext cx="3065463" cy="446088"/>
        </p:xfrm>
        <a:graphic>
          <a:graphicData uri="http://schemas.openxmlformats.org/presentationml/2006/ole">
            <mc:AlternateContent xmlns:mc="http://schemas.openxmlformats.org/markup-compatibility/2006">
              <mc:Choice xmlns:v="urn:schemas-microsoft-com:vml" Requires="v">
                <p:oleObj spid="_x0000_s1028" name="Ecuación" r:id="rId3" imgW="1218671" imgH="177723" progId="Equation.3">
                  <p:embed/>
                </p:oleObj>
              </mc:Choice>
              <mc:Fallback>
                <p:oleObj name="Ecuación" r:id="rId3" imgW="1218671" imgH="177723"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6116" y="4010025"/>
                        <a:ext cx="3065463" cy="446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número de diapositiva"/>
          <p:cNvSpPr>
            <a:spLocks noGrp="1"/>
          </p:cNvSpPr>
          <p:nvPr>
            <p:ph type="sldNum" sz="quarter" idx="12"/>
          </p:nvPr>
        </p:nvSpPr>
        <p:spPr/>
        <p:txBody>
          <a:bodyPr/>
          <a:lstStyle/>
          <a:p>
            <a:fld id="{E5AF13BF-99AF-4603-AF85-A71E03691828}" type="slidenum">
              <a:rPr lang="es-CL" smtClean="0"/>
              <a:pPr/>
              <a:t>4</a:t>
            </a:fld>
            <a:endParaRPr lang="es-CL"/>
          </a:p>
        </p:txBody>
      </p:sp>
      <p:sp>
        <p:nvSpPr>
          <p:cNvPr id="5" name="4 Título"/>
          <p:cNvSpPr>
            <a:spLocks noGrp="1"/>
          </p:cNvSpPr>
          <p:nvPr>
            <p:ph type="title"/>
          </p:nvPr>
        </p:nvSpPr>
        <p:spPr/>
        <p:txBody>
          <a:bodyPr/>
          <a:lstStyle/>
          <a:p>
            <a:r>
              <a:rPr lang="es-CL" dirty="0"/>
              <a:t>Demanda Agregada</a:t>
            </a:r>
          </a:p>
        </p:txBody>
      </p:sp>
      <p:sp>
        <p:nvSpPr>
          <p:cNvPr id="7" name="6 Marcador de contenido"/>
          <p:cNvSpPr>
            <a:spLocks noGrp="1"/>
          </p:cNvSpPr>
          <p:nvPr>
            <p:ph idx="1"/>
          </p:nvPr>
        </p:nvSpPr>
        <p:spPr/>
        <p:txBody>
          <a:bodyPr/>
          <a:lstStyle/>
          <a:p>
            <a:pPr algn="just"/>
            <a:r>
              <a:rPr lang="es-CL" dirty="0"/>
              <a:t>La pendiente de la curva de demanda (o la relación entre PIB y P) esta relacionada con cada uno de los componentes del PIB.</a:t>
            </a:r>
          </a:p>
          <a:p>
            <a:pPr algn="just"/>
            <a:r>
              <a:rPr lang="es-CL" dirty="0"/>
              <a:t>El PIB viene dado por la siguiente identidad:</a:t>
            </a:r>
          </a:p>
          <a:p>
            <a:pPr algn="just"/>
            <a:endParaRPr lang="es-CL" dirty="0"/>
          </a:p>
          <a:p>
            <a:pPr algn="just"/>
            <a:endParaRPr lang="es-CL" dirty="0"/>
          </a:p>
          <a:p>
            <a:pPr algn="just">
              <a:buNone/>
            </a:pPr>
            <a:r>
              <a:rPr lang="es-ES" dirty="0"/>
              <a:t>	Suponga un nivel fijo de gasto de gobierno (G), entonces…</a:t>
            </a:r>
          </a:p>
        </p:txBody>
      </p:sp>
      <p:graphicFrame>
        <p:nvGraphicFramePr>
          <p:cNvPr id="1026" name="Object 10"/>
          <p:cNvGraphicFramePr>
            <a:graphicFrameLocks noChangeAspect="1"/>
          </p:cNvGraphicFramePr>
          <p:nvPr/>
        </p:nvGraphicFramePr>
        <p:xfrm>
          <a:off x="3286116" y="4010025"/>
          <a:ext cx="3065463" cy="446088"/>
        </p:xfrm>
        <a:graphic>
          <a:graphicData uri="http://schemas.openxmlformats.org/presentationml/2006/ole">
            <mc:AlternateContent xmlns:mc="http://schemas.openxmlformats.org/markup-compatibility/2006">
              <mc:Choice xmlns:v="urn:schemas-microsoft-com:vml" Requires="v">
                <p:oleObj spid="_x0000_s2052" name="Ecuación" r:id="rId3" imgW="1218671" imgH="177723" progId="Equation.3">
                  <p:embed/>
                </p:oleObj>
              </mc:Choice>
              <mc:Fallback>
                <p:oleObj name="Ecuación" r:id="rId3" imgW="1218671" imgH="177723"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86116" y="4010025"/>
                        <a:ext cx="3065463" cy="446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10 Rectángulo"/>
          <p:cNvSpPr/>
          <p:nvPr/>
        </p:nvSpPr>
        <p:spPr>
          <a:xfrm>
            <a:off x="3286116" y="4214818"/>
            <a:ext cx="5214974" cy="171451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400" dirty="0">
                <a:solidFill>
                  <a:schemeClr val="tx1"/>
                </a:solidFill>
              </a:rPr>
              <a:t>¿Cómo influirán en esta identidad el mercado del dinero y tasa de interés?... Más adelante responderemos esta pregunta.</a:t>
            </a:r>
          </a:p>
        </p:txBody>
      </p:sp>
    </p:spTree>
    <p:extLst>
      <p:ext uri="{BB962C8B-B14F-4D97-AF65-F5344CB8AC3E}">
        <p14:creationId xmlns:p14="http://schemas.microsoft.com/office/powerpoint/2010/main" val="17124260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número de diapositiva"/>
          <p:cNvSpPr>
            <a:spLocks noGrp="1"/>
          </p:cNvSpPr>
          <p:nvPr>
            <p:ph type="sldNum" sz="quarter" idx="12"/>
          </p:nvPr>
        </p:nvSpPr>
        <p:spPr/>
        <p:txBody>
          <a:bodyPr/>
          <a:lstStyle/>
          <a:p>
            <a:fld id="{E5AF13BF-99AF-4603-AF85-A71E03691828}" type="slidenum">
              <a:rPr lang="es-CL" smtClean="0"/>
              <a:pPr/>
              <a:t>5</a:t>
            </a:fld>
            <a:endParaRPr lang="es-CL"/>
          </a:p>
        </p:txBody>
      </p:sp>
      <p:sp>
        <p:nvSpPr>
          <p:cNvPr id="5" name="4 Título"/>
          <p:cNvSpPr>
            <a:spLocks noGrp="1"/>
          </p:cNvSpPr>
          <p:nvPr>
            <p:ph type="title"/>
          </p:nvPr>
        </p:nvSpPr>
        <p:spPr/>
        <p:txBody>
          <a:bodyPr/>
          <a:lstStyle/>
          <a:p>
            <a:r>
              <a:rPr lang="es-CL" dirty="0"/>
              <a:t>Demanda Agregada</a:t>
            </a:r>
          </a:p>
        </p:txBody>
      </p:sp>
      <p:sp>
        <p:nvSpPr>
          <p:cNvPr id="7" name="6 Marcador de contenido"/>
          <p:cNvSpPr>
            <a:spLocks noGrp="1"/>
          </p:cNvSpPr>
          <p:nvPr>
            <p:ph idx="1"/>
          </p:nvPr>
        </p:nvSpPr>
        <p:spPr/>
        <p:txBody>
          <a:bodyPr/>
          <a:lstStyle/>
          <a:p>
            <a:pPr algn="just"/>
            <a:r>
              <a:rPr lang="es-CL" b="1" u="sng" dirty="0"/>
              <a:t>Consumo</a:t>
            </a:r>
            <a:r>
              <a:rPr lang="es-CL" dirty="0"/>
              <a:t>: la disminución en el precio, implica que el dinero vale más, lo cual hace que los consumidores se sientan más ricos, por ende están dispuestos a consumir más. Es decir, a menor precio, mayor consumo.</a:t>
            </a:r>
            <a:endParaRPr lang="es-E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número de diapositiva"/>
          <p:cNvSpPr>
            <a:spLocks noGrp="1"/>
          </p:cNvSpPr>
          <p:nvPr>
            <p:ph type="sldNum" sz="quarter" idx="12"/>
          </p:nvPr>
        </p:nvSpPr>
        <p:spPr/>
        <p:txBody>
          <a:bodyPr/>
          <a:lstStyle/>
          <a:p>
            <a:fld id="{E5AF13BF-99AF-4603-AF85-A71E03691828}" type="slidenum">
              <a:rPr lang="es-CL" smtClean="0"/>
              <a:pPr/>
              <a:t>6</a:t>
            </a:fld>
            <a:endParaRPr lang="es-CL"/>
          </a:p>
        </p:txBody>
      </p:sp>
      <p:sp>
        <p:nvSpPr>
          <p:cNvPr id="5" name="4 Título"/>
          <p:cNvSpPr>
            <a:spLocks noGrp="1"/>
          </p:cNvSpPr>
          <p:nvPr>
            <p:ph type="title"/>
          </p:nvPr>
        </p:nvSpPr>
        <p:spPr/>
        <p:txBody>
          <a:bodyPr/>
          <a:lstStyle/>
          <a:p>
            <a:r>
              <a:rPr lang="es-CL" dirty="0"/>
              <a:t>Demanda Agregada</a:t>
            </a:r>
          </a:p>
        </p:txBody>
      </p:sp>
      <p:sp>
        <p:nvSpPr>
          <p:cNvPr id="7" name="6 Marcador de contenido"/>
          <p:cNvSpPr>
            <a:spLocks noGrp="1"/>
          </p:cNvSpPr>
          <p:nvPr>
            <p:ph idx="1"/>
          </p:nvPr>
        </p:nvSpPr>
        <p:spPr/>
        <p:txBody>
          <a:bodyPr/>
          <a:lstStyle/>
          <a:p>
            <a:pPr algn="just"/>
            <a:r>
              <a:rPr lang="es-CL" b="1" u="sng" dirty="0"/>
              <a:t>Inversión</a:t>
            </a:r>
            <a:r>
              <a:rPr lang="es-CL" dirty="0"/>
              <a:t>: la disminución en el precio, implica que se necesita menos dinero para consumir, lo que implica que se desea “portar” menos dinero, y se esta dispuesto a prestar. Lo que implica que cae la tasa de interés, lo que hace que sea mas rentable invertir más.</a:t>
            </a:r>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número de diapositiva"/>
          <p:cNvSpPr>
            <a:spLocks noGrp="1"/>
          </p:cNvSpPr>
          <p:nvPr>
            <p:ph type="sldNum" sz="quarter" idx="12"/>
          </p:nvPr>
        </p:nvSpPr>
        <p:spPr/>
        <p:txBody>
          <a:bodyPr/>
          <a:lstStyle/>
          <a:p>
            <a:fld id="{E5AF13BF-99AF-4603-AF85-A71E03691828}" type="slidenum">
              <a:rPr lang="es-CL" smtClean="0"/>
              <a:pPr/>
              <a:t>7</a:t>
            </a:fld>
            <a:endParaRPr lang="es-CL"/>
          </a:p>
        </p:txBody>
      </p:sp>
      <p:sp>
        <p:nvSpPr>
          <p:cNvPr id="5" name="4 Título"/>
          <p:cNvSpPr>
            <a:spLocks noGrp="1"/>
          </p:cNvSpPr>
          <p:nvPr>
            <p:ph type="title"/>
          </p:nvPr>
        </p:nvSpPr>
        <p:spPr/>
        <p:txBody>
          <a:bodyPr/>
          <a:lstStyle/>
          <a:p>
            <a:r>
              <a:rPr lang="es-CL" dirty="0"/>
              <a:t>Demanda Agregada</a:t>
            </a:r>
          </a:p>
        </p:txBody>
      </p:sp>
      <p:sp>
        <p:nvSpPr>
          <p:cNvPr id="7" name="6 Marcador de contenido"/>
          <p:cNvSpPr>
            <a:spLocks noGrp="1"/>
          </p:cNvSpPr>
          <p:nvPr>
            <p:ph idx="1"/>
          </p:nvPr>
        </p:nvSpPr>
        <p:spPr/>
        <p:txBody>
          <a:bodyPr/>
          <a:lstStyle/>
          <a:p>
            <a:pPr algn="just"/>
            <a:r>
              <a:rPr lang="es-CL" b="1" u="sng" dirty="0"/>
              <a:t>Exportaciones Netas</a:t>
            </a:r>
            <a:r>
              <a:rPr lang="es-CL" dirty="0"/>
              <a:t>: la disminución en el precio, reduce la tasa de interés, por lo que salen capitales al exterior (buscando tasas de interés mayores), provocando un exceso de demanda por “dólares” (en el extranjero no sirven los pesos) haciendo subir su precio, por lo que es mas conveniente exportar, y menos conveniente importar, es decir, suben las exportaciones netas.</a:t>
            </a:r>
            <a:endParaRPr lang="es-E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número de diapositiva"/>
          <p:cNvSpPr>
            <a:spLocks noGrp="1"/>
          </p:cNvSpPr>
          <p:nvPr>
            <p:ph type="sldNum" sz="quarter" idx="12"/>
          </p:nvPr>
        </p:nvSpPr>
        <p:spPr/>
        <p:txBody>
          <a:bodyPr/>
          <a:lstStyle/>
          <a:p>
            <a:fld id="{E5AF13BF-99AF-4603-AF85-A71E03691828}" type="slidenum">
              <a:rPr lang="es-CL" smtClean="0"/>
              <a:pPr/>
              <a:t>8</a:t>
            </a:fld>
            <a:endParaRPr lang="es-CL"/>
          </a:p>
        </p:txBody>
      </p:sp>
      <p:sp>
        <p:nvSpPr>
          <p:cNvPr id="5" name="4 Título"/>
          <p:cNvSpPr>
            <a:spLocks noGrp="1"/>
          </p:cNvSpPr>
          <p:nvPr>
            <p:ph type="title"/>
          </p:nvPr>
        </p:nvSpPr>
        <p:spPr/>
        <p:txBody>
          <a:bodyPr/>
          <a:lstStyle/>
          <a:p>
            <a:r>
              <a:rPr lang="es-CL" dirty="0"/>
              <a:t>Demanda Agregada</a:t>
            </a:r>
          </a:p>
        </p:txBody>
      </p:sp>
      <p:sp>
        <p:nvSpPr>
          <p:cNvPr id="7" name="6 Marcador de contenido"/>
          <p:cNvSpPr>
            <a:spLocks noGrp="1"/>
          </p:cNvSpPr>
          <p:nvPr>
            <p:ph idx="1"/>
          </p:nvPr>
        </p:nvSpPr>
        <p:spPr/>
        <p:txBody>
          <a:bodyPr/>
          <a:lstStyle/>
          <a:p>
            <a:pPr algn="just"/>
            <a:r>
              <a:rPr lang="es-CL" dirty="0"/>
              <a:t>Así cada uno de los componentes del PIB nos muestra una relación negativa entre el nivel de precios (ya sea que se mida como IPC o deflactor del PIB) y el producto del país (PIB).</a:t>
            </a:r>
            <a:endParaRPr lang="es-E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9 Marcador de número de diapositiva"/>
          <p:cNvSpPr>
            <a:spLocks noGrp="1"/>
          </p:cNvSpPr>
          <p:nvPr>
            <p:ph type="sldNum" sz="quarter" idx="12"/>
          </p:nvPr>
        </p:nvSpPr>
        <p:spPr/>
        <p:txBody>
          <a:bodyPr/>
          <a:lstStyle/>
          <a:p>
            <a:fld id="{E5AF13BF-99AF-4603-AF85-A71E03691828}" type="slidenum">
              <a:rPr lang="es-CL" smtClean="0"/>
              <a:pPr/>
              <a:t>9</a:t>
            </a:fld>
            <a:endParaRPr lang="es-CL"/>
          </a:p>
        </p:txBody>
      </p:sp>
      <p:sp>
        <p:nvSpPr>
          <p:cNvPr id="5" name="4 Título"/>
          <p:cNvSpPr>
            <a:spLocks noGrp="1"/>
          </p:cNvSpPr>
          <p:nvPr>
            <p:ph type="title"/>
          </p:nvPr>
        </p:nvSpPr>
        <p:spPr/>
        <p:txBody>
          <a:bodyPr/>
          <a:lstStyle/>
          <a:p>
            <a:r>
              <a:rPr lang="es-CL" dirty="0"/>
              <a:t>Demanda Agregada</a:t>
            </a:r>
          </a:p>
        </p:txBody>
      </p:sp>
      <p:sp>
        <p:nvSpPr>
          <p:cNvPr id="7" name="6 Marcador de contenido"/>
          <p:cNvSpPr>
            <a:spLocks noGrp="1"/>
          </p:cNvSpPr>
          <p:nvPr>
            <p:ph idx="1"/>
          </p:nvPr>
        </p:nvSpPr>
        <p:spPr/>
        <p:txBody>
          <a:bodyPr/>
          <a:lstStyle/>
          <a:p>
            <a:pPr algn="just"/>
            <a:r>
              <a:rPr lang="es-CL" dirty="0"/>
              <a:t>Gráficamente…</a:t>
            </a:r>
            <a:endParaRPr lang="es-ES" dirty="0"/>
          </a:p>
        </p:txBody>
      </p:sp>
      <p:grpSp>
        <p:nvGrpSpPr>
          <p:cNvPr id="2" name="Group 59"/>
          <p:cNvGrpSpPr>
            <a:grpSpLocks/>
          </p:cNvGrpSpPr>
          <p:nvPr/>
        </p:nvGrpSpPr>
        <p:grpSpPr bwMode="auto">
          <a:xfrm>
            <a:off x="1476375" y="2330450"/>
            <a:ext cx="6924675" cy="4527550"/>
            <a:chOff x="930" y="1468"/>
            <a:chExt cx="4362" cy="2852"/>
          </a:xfrm>
        </p:grpSpPr>
        <p:sp>
          <p:nvSpPr>
            <p:cNvPr id="8" name="Rectangle 10"/>
            <p:cNvSpPr>
              <a:spLocks noChangeArrowheads="1"/>
            </p:cNvSpPr>
            <p:nvPr/>
          </p:nvSpPr>
          <p:spPr bwMode="auto">
            <a:xfrm>
              <a:off x="1667" y="1557"/>
              <a:ext cx="3055" cy="1971"/>
            </a:xfrm>
            <a:prstGeom prst="rect">
              <a:avLst/>
            </a:prstGeom>
            <a:solidFill>
              <a:srgbClr val="F3F6F9"/>
            </a:solidFill>
            <a:ln w="192088">
              <a:solidFill>
                <a:srgbClr val="F3F6F9"/>
              </a:solidFill>
              <a:miter lim="800000"/>
              <a:headEnd/>
              <a:tailEnd/>
            </a:ln>
          </p:spPr>
          <p:txBody>
            <a:bodyPr/>
            <a:lstStyle/>
            <a:p>
              <a:endParaRPr lang="es-CL"/>
            </a:p>
          </p:txBody>
        </p:sp>
        <p:sp>
          <p:nvSpPr>
            <p:cNvPr id="9" name="Rectangle 11"/>
            <p:cNvSpPr>
              <a:spLocks noChangeArrowheads="1"/>
            </p:cNvSpPr>
            <p:nvPr/>
          </p:nvSpPr>
          <p:spPr bwMode="auto">
            <a:xfrm>
              <a:off x="1667" y="1557"/>
              <a:ext cx="3055" cy="1971"/>
            </a:xfrm>
            <a:prstGeom prst="rect">
              <a:avLst/>
            </a:prstGeom>
            <a:solidFill>
              <a:srgbClr val="F2F4F8"/>
            </a:solidFill>
            <a:ln w="174625">
              <a:solidFill>
                <a:srgbClr val="F2F4F8"/>
              </a:solidFill>
              <a:miter lim="800000"/>
              <a:headEnd/>
              <a:tailEnd/>
            </a:ln>
          </p:spPr>
          <p:txBody>
            <a:bodyPr/>
            <a:lstStyle/>
            <a:p>
              <a:endParaRPr lang="es-CL"/>
            </a:p>
          </p:txBody>
        </p:sp>
        <p:sp>
          <p:nvSpPr>
            <p:cNvPr id="11" name="Rectangle 12"/>
            <p:cNvSpPr>
              <a:spLocks noChangeArrowheads="1"/>
            </p:cNvSpPr>
            <p:nvPr/>
          </p:nvSpPr>
          <p:spPr bwMode="auto">
            <a:xfrm>
              <a:off x="1667" y="1557"/>
              <a:ext cx="3055" cy="1971"/>
            </a:xfrm>
            <a:prstGeom prst="rect">
              <a:avLst/>
            </a:prstGeom>
            <a:solidFill>
              <a:srgbClr val="F1F4F7"/>
            </a:solidFill>
            <a:ln w="157163">
              <a:solidFill>
                <a:srgbClr val="F1F4F7"/>
              </a:solidFill>
              <a:miter lim="800000"/>
              <a:headEnd/>
              <a:tailEnd/>
            </a:ln>
          </p:spPr>
          <p:txBody>
            <a:bodyPr/>
            <a:lstStyle/>
            <a:p>
              <a:endParaRPr lang="es-CL"/>
            </a:p>
          </p:txBody>
        </p:sp>
        <p:sp>
          <p:nvSpPr>
            <p:cNvPr id="12" name="Rectangle 13"/>
            <p:cNvSpPr>
              <a:spLocks noChangeArrowheads="1"/>
            </p:cNvSpPr>
            <p:nvPr/>
          </p:nvSpPr>
          <p:spPr bwMode="auto">
            <a:xfrm>
              <a:off x="1667" y="1557"/>
              <a:ext cx="3055" cy="1971"/>
            </a:xfrm>
            <a:prstGeom prst="rect">
              <a:avLst/>
            </a:prstGeom>
            <a:solidFill>
              <a:srgbClr val="F0F2F5"/>
            </a:solidFill>
            <a:ln w="139700">
              <a:solidFill>
                <a:srgbClr val="F0F2F5"/>
              </a:solidFill>
              <a:miter lim="800000"/>
              <a:headEnd/>
              <a:tailEnd/>
            </a:ln>
          </p:spPr>
          <p:txBody>
            <a:bodyPr/>
            <a:lstStyle/>
            <a:p>
              <a:endParaRPr lang="es-CL"/>
            </a:p>
          </p:txBody>
        </p:sp>
        <p:sp>
          <p:nvSpPr>
            <p:cNvPr id="13" name="Rectangle 14"/>
            <p:cNvSpPr>
              <a:spLocks noChangeArrowheads="1"/>
            </p:cNvSpPr>
            <p:nvPr/>
          </p:nvSpPr>
          <p:spPr bwMode="auto">
            <a:xfrm>
              <a:off x="1667" y="1557"/>
              <a:ext cx="3055" cy="1971"/>
            </a:xfrm>
            <a:prstGeom prst="rect">
              <a:avLst/>
            </a:prstGeom>
            <a:solidFill>
              <a:srgbClr val="EEF1F4"/>
            </a:solidFill>
            <a:ln w="122238">
              <a:solidFill>
                <a:srgbClr val="EEF1F4"/>
              </a:solidFill>
              <a:miter lim="800000"/>
              <a:headEnd/>
              <a:tailEnd/>
            </a:ln>
          </p:spPr>
          <p:txBody>
            <a:bodyPr/>
            <a:lstStyle/>
            <a:p>
              <a:endParaRPr lang="es-CL"/>
            </a:p>
          </p:txBody>
        </p:sp>
        <p:sp>
          <p:nvSpPr>
            <p:cNvPr id="14" name="Rectangle 15"/>
            <p:cNvSpPr>
              <a:spLocks noChangeArrowheads="1"/>
            </p:cNvSpPr>
            <p:nvPr/>
          </p:nvSpPr>
          <p:spPr bwMode="auto">
            <a:xfrm>
              <a:off x="1667" y="1557"/>
              <a:ext cx="3055" cy="1971"/>
            </a:xfrm>
            <a:prstGeom prst="rect">
              <a:avLst/>
            </a:prstGeom>
            <a:solidFill>
              <a:srgbClr val="EDEFF3"/>
            </a:solidFill>
            <a:ln w="104775">
              <a:solidFill>
                <a:srgbClr val="EDEFF3"/>
              </a:solidFill>
              <a:miter lim="800000"/>
              <a:headEnd/>
              <a:tailEnd/>
            </a:ln>
          </p:spPr>
          <p:txBody>
            <a:bodyPr/>
            <a:lstStyle/>
            <a:p>
              <a:endParaRPr lang="es-CL"/>
            </a:p>
          </p:txBody>
        </p:sp>
        <p:sp>
          <p:nvSpPr>
            <p:cNvPr id="15" name="Rectangle 16"/>
            <p:cNvSpPr>
              <a:spLocks noChangeArrowheads="1"/>
            </p:cNvSpPr>
            <p:nvPr/>
          </p:nvSpPr>
          <p:spPr bwMode="auto">
            <a:xfrm>
              <a:off x="1667" y="1557"/>
              <a:ext cx="3055" cy="1971"/>
            </a:xfrm>
            <a:prstGeom prst="rect">
              <a:avLst/>
            </a:prstGeom>
            <a:solidFill>
              <a:srgbClr val="EBEEF2"/>
            </a:solidFill>
            <a:ln w="87313">
              <a:solidFill>
                <a:srgbClr val="EBEEF2"/>
              </a:solidFill>
              <a:miter lim="800000"/>
              <a:headEnd/>
              <a:tailEnd/>
            </a:ln>
          </p:spPr>
          <p:txBody>
            <a:bodyPr/>
            <a:lstStyle/>
            <a:p>
              <a:endParaRPr lang="es-CL"/>
            </a:p>
          </p:txBody>
        </p:sp>
        <p:sp>
          <p:nvSpPr>
            <p:cNvPr id="16" name="Rectangle 17"/>
            <p:cNvSpPr>
              <a:spLocks noChangeArrowheads="1"/>
            </p:cNvSpPr>
            <p:nvPr/>
          </p:nvSpPr>
          <p:spPr bwMode="auto">
            <a:xfrm>
              <a:off x="1667" y="1557"/>
              <a:ext cx="3055" cy="1971"/>
            </a:xfrm>
            <a:prstGeom prst="rect">
              <a:avLst/>
            </a:prstGeom>
            <a:solidFill>
              <a:srgbClr val="EAECF1"/>
            </a:solidFill>
            <a:ln w="69850">
              <a:solidFill>
                <a:srgbClr val="EAECF1"/>
              </a:solidFill>
              <a:miter lim="800000"/>
              <a:headEnd/>
              <a:tailEnd/>
            </a:ln>
          </p:spPr>
          <p:txBody>
            <a:bodyPr/>
            <a:lstStyle/>
            <a:p>
              <a:endParaRPr lang="es-CL"/>
            </a:p>
          </p:txBody>
        </p:sp>
        <p:sp>
          <p:nvSpPr>
            <p:cNvPr id="17" name="Rectangle 18"/>
            <p:cNvSpPr>
              <a:spLocks noChangeArrowheads="1"/>
            </p:cNvSpPr>
            <p:nvPr/>
          </p:nvSpPr>
          <p:spPr bwMode="auto">
            <a:xfrm>
              <a:off x="1667" y="1557"/>
              <a:ext cx="3055" cy="1971"/>
            </a:xfrm>
            <a:prstGeom prst="rect">
              <a:avLst/>
            </a:prstGeom>
            <a:solidFill>
              <a:srgbClr val="E9EBF0"/>
            </a:solidFill>
            <a:ln w="52388">
              <a:solidFill>
                <a:srgbClr val="E9EBF0"/>
              </a:solidFill>
              <a:miter lim="800000"/>
              <a:headEnd/>
              <a:tailEnd/>
            </a:ln>
          </p:spPr>
          <p:txBody>
            <a:bodyPr/>
            <a:lstStyle/>
            <a:p>
              <a:endParaRPr lang="es-CL"/>
            </a:p>
          </p:txBody>
        </p:sp>
        <p:sp>
          <p:nvSpPr>
            <p:cNvPr id="18" name="Rectangle 19"/>
            <p:cNvSpPr>
              <a:spLocks noChangeArrowheads="1"/>
            </p:cNvSpPr>
            <p:nvPr/>
          </p:nvSpPr>
          <p:spPr bwMode="auto">
            <a:xfrm>
              <a:off x="1667" y="1557"/>
              <a:ext cx="3055" cy="1971"/>
            </a:xfrm>
            <a:prstGeom prst="rect">
              <a:avLst/>
            </a:prstGeom>
            <a:solidFill>
              <a:srgbClr val="E7EAEF"/>
            </a:solidFill>
            <a:ln w="34925">
              <a:solidFill>
                <a:srgbClr val="E7EAEF"/>
              </a:solidFill>
              <a:miter lim="800000"/>
              <a:headEnd/>
              <a:tailEnd/>
            </a:ln>
          </p:spPr>
          <p:txBody>
            <a:bodyPr/>
            <a:lstStyle/>
            <a:p>
              <a:endParaRPr lang="es-CL"/>
            </a:p>
          </p:txBody>
        </p:sp>
        <p:sp>
          <p:nvSpPr>
            <p:cNvPr id="19" name="Rectangle 20"/>
            <p:cNvSpPr>
              <a:spLocks noChangeArrowheads="1"/>
            </p:cNvSpPr>
            <p:nvPr/>
          </p:nvSpPr>
          <p:spPr bwMode="auto">
            <a:xfrm>
              <a:off x="1667" y="1557"/>
              <a:ext cx="3055" cy="1971"/>
            </a:xfrm>
            <a:prstGeom prst="rect">
              <a:avLst/>
            </a:prstGeom>
            <a:solidFill>
              <a:srgbClr val="E6E9EF"/>
            </a:solidFill>
            <a:ln w="17463">
              <a:solidFill>
                <a:srgbClr val="E6E9EF"/>
              </a:solidFill>
              <a:miter lim="800000"/>
              <a:headEnd/>
              <a:tailEnd/>
            </a:ln>
          </p:spPr>
          <p:txBody>
            <a:bodyPr/>
            <a:lstStyle/>
            <a:p>
              <a:endParaRPr lang="es-CL"/>
            </a:p>
          </p:txBody>
        </p:sp>
        <p:sp>
          <p:nvSpPr>
            <p:cNvPr id="20" name="Rectangle 21"/>
            <p:cNvSpPr>
              <a:spLocks noChangeArrowheads="1"/>
            </p:cNvSpPr>
            <p:nvPr/>
          </p:nvSpPr>
          <p:spPr bwMode="auto">
            <a:xfrm>
              <a:off x="1615" y="1478"/>
              <a:ext cx="3080" cy="2032"/>
            </a:xfrm>
            <a:prstGeom prst="rect">
              <a:avLst/>
            </a:prstGeom>
            <a:solidFill>
              <a:srgbClr val="FFFFFF"/>
            </a:solidFill>
            <a:ln w="9525">
              <a:noFill/>
              <a:miter lim="800000"/>
              <a:headEnd/>
              <a:tailEnd/>
            </a:ln>
          </p:spPr>
          <p:txBody>
            <a:bodyPr/>
            <a:lstStyle/>
            <a:p>
              <a:endParaRPr lang="es-CL"/>
            </a:p>
          </p:txBody>
        </p:sp>
        <p:sp>
          <p:nvSpPr>
            <p:cNvPr id="21" name="Freeform 22"/>
            <p:cNvSpPr>
              <a:spLocks/>
            </p:cNvSpPr>
            <p:nvPr/>
          </p:nvSpPr>
          <p:spPr bwMode="auto">
            <a:xfrm>
              <a:off x="1615" y="1478"/>
              <a:ext cx="3080" cy="2032"/>
            </a:xfrm>
            <a:custGeom>
              <a:avLst/>
              <a:gdLst>
                <a:gd name="T0" fmla="*/ 0 w 3850"/>
                <a:gd name="T1" fmla="*/ 0 h 2540"/>
                <a:gd name="T2" fmla="*/ 0 w 3850"/>
                <a:gd name="T3" fmla="*/ 2540 h 2540"/>
                <a:gd name="T4" fmla="*/ 3850 w 3850"/>
                <a:gd name="T5" fmla="*/ 2540 h 2540"/>
                <a:gd name="T6" fmla="*/ 0 60000 65536"/>
                <a:gd name="T7" fmla="*/ 0 60000 65536"/>
                <a:gd name="T8" fmla="*/ 0 60000 65536"/>
                <a:gd name="T9" fmla="*/ 0 w 3850"/>
                <a:gd name="T10" fmla="*/ 0 h 2540"/>
                <a:gd name="T11" fmla="*/ 3850 w 3850"/>
                <a:gd name="T12" fmla="*/ 2540 h 2540"/>
              </a:gdLst>
              <a:ahLst/>
              <a:cxnLst>
                <a:cxn ang="T6">
                  <a:pos x="T0" y="T1"/>
                </a:cxn>
                <a:cxn ang="T7">
                  <a:pos x="T2" y="T3"/>
                </a:cxn>
                <a:cxn ang="T8">
                  <a:pos x="T4" y="T5"/>
                </a:cxn>
              </a:cxnLst>
              <a:rect l="T9" t="T10" r="T11" b="T12"/>
              <a:pathLst>
                <a:path w="3850" h="2540">
                  <a:moveTo>
                    <a:pt x="0" y="0"/>
                  </a:moveTo>
                  <a:lnTo>
                    <a:pt x="0" y="2540"/>
                  </a:lnTo>
                  <a:lnTo>
                    <a:pt x="3850" y="2540"/>
                  </a:lnTo>
                </a:path>
              </a:pathLst>
            </a:custGeom>
            <a:noFill/>
            <a:ln w="17463">
              <a:solidFill>
                <a:srgbClr val="000000"/>
              </a:solidFill>
              <a:round/>
              <a:headEnd/>
              <a:tailEnd/>
            </a:ln>
          </p:spPr>
          <p:txBody>
            <a:bodyPr/>
            <a:lstStyle/>
            <a:p>
              <a:endParaRPr lang="es-CL"/>
            </a:p>
          </p:txBody>
        </p:sp>
        <p:sp>
          <p:nvSpPr>
            <p:cNvPr id="22" name="Line 23"/>
            <p:cNvSpPr>
              <a:spLocks noChangeShapeType="1"/>
            </p:cNvSpPr>
            <p:nvPr/>
          </p:nvSpPr>
          <p:spPr bwMode="auto">
            <a:xfrm flipV="1">
              <a:off x="1518" y="2457"/>
              <a:ext cx="1" cy="324"/>
            </a:xfrm>
            <a:prstGeom prst="line">
              <a:avLst/>
            </a:prstGeom>
            <a:noFill/>
            <a:ln w="17526">
              <a:solidFill>
                <a:srgbClr val="000000"/>
              </a:solidFill>
              <a:round/>
              <a:headEnd type="stealth" w="med" len="med"/>
              <a:tailEnd/>
            </a:ln>
          </p:spPr>
          <p:txBody>
            <a:bodyPr/>
            <a:lstStyle/>
            <a:p>
              <a:endParaRPr lang="es-CL"/>
            </a:p>
          </p:txBody>
        </p:sp>
        <p:sp>
          <p:nvSpPr>
            <p:cNvPr id="23" name="Line 24"/>
            <p:cNvSpPr>
              <a:spLocks noChangeShapeType="1"/>
            </p:cNvSpPr>
            <p:nvPr/>
          </p:nvSpPr>
          <p:spPr bwMode="auto">
            <a:xfrm flipH="1">
              <a:off x="2551" y="3598"/>
              <a:ext cx="588" cy="1"/>
            </a:xfrm>
            <a:prstGeom prst="line">
              <a:avLst/>
            </a:prstGeom>
            <a:noFill/>
            <a:ln w="17526">
              <a:solidFill>
                <a:srgbClr val="000000"/>
              </a:solidFill>
              <a:round/>
              <a:headEnd type="stealth" w="med" len="med"/>
              <a:tailEnd/>
            </a:ln>
          </p:spPr>
          <p:txBody>
            <a:bodyPr/>
            <a:lstStyle/>
            <a:p>
              <a:endParaRPr lang="es-CL"/>
            </a:p>
          </p:txBody>
        </p:sp>
        <p:sp>
          <p:nvSpPr>
            <p:cNvPr id="24" name="Rectangle 25"/>
            <p:cNvSpPr>
              <a:spLocks noChangeArrowheads="1"/>
            </p:cNvSpPr>
            <p:nvPr/>
          </p:nvSpPr>
          <p:spPr bwMode="auto">
            <a:xfrm>
              <a:off x="4185" y="3526"/>
              <a:ext cx="632" cy="144"/>
            </a:xfrm>
            <a:prstGeom prst="rect">
              <a:avLst/>
            </a:prstGeom>
            <a:noFill/>
            <a:ln w="9525">
              <a:noFill/>
              <a:miter lim="800000"/>
              <a:headEnd/>
              <a:tailEnd/>
            </a:ln>
          </p:spPr>
          <p:txBody>
            <a:bodyPr wrap="none" lIns="0" tIns="0" rIns="0" bIns="0">
              <a:spAutoFit/>
            </a:bodyPr>
            <a:lstStyle/>
            <a:p>
              <a:pPr eaLnBrk="0" hangingPunct="0"/>
              <a:r>
                <a:rPr lang="en-US" sz="1500" b="1">
                  <a:solidFill>
                    <a:srgbClr val="000000"/>
                  </a:solidFill>
                </a:rPr>
                <a:t>Quantity of</a:t>
              </a:r>
              <a:endParaRPr lang="en-US" sz="2400">
                <a:latin typeface="Times New Roman" pitchFamily="18" charset="0"/>
              </a:endParaRPr>
            </a:p>
          </p:txBody>
        </p:sp>
        <p:sp>
          <p:nvSpPr>
            <p:cNvPr id="25" name="Rectangle 26"/>
            <p:cNvSpPr>
              <a:spLocks noChangeArrowheads="1"/>
            </p:cNvSpPr>
            <p:nvPr/>
          </p:nvSpPr>
          <p:spPr bwMode="auto">
            <a:xfrm>
              <a:off x="4370" y="3642"/>
              <a:ext cx="392" cy="144"/>
            </a:xfrm>
            <a:prstGeom prst="rect">
              <a:avLst/>
            </a:prstGeom>
            <a:noFill/>
            <a:ln w="9525">
              <a:noFill/>
              <a:miter lim="800000"/>
              <a:headEnd/>
              <a:tailEnd/>
            </a:ln>
          </p:spPr>
          <p:txBody>
            <a:bodyPr wrap="none" lIns="0" tIns="0" rIns="0" bIns="0">
              <a:spAutoFit/>
            </a:bodyPr>
            <a:lstStyle/>
            <a:p>
              <a:pPr eaLnBrk="0" hangingPunct="0"/>
              <a:r>
                <a:rPr lang="en-US" sz="1500" b="1">
                  <a:solidFill>
                    <a:srgbClr val="000000"/>
                  </a:solidFill>
                </a:rPr>
                <a:t>Output</a:t>
              </a:r>
              <a:endParaRPr lang="en-US" sz="2400">
                <a:latin typeface="Times New Roman" pitchFamily="18" charset="0"/>
              </a:endParaRPr>
            </a:p>
          </p:txBody>
        </p:sp>
        <p:sp>
          <p:nvSpPr>
            <p:cNvPr id="26" name="Rectangle 27"/>
            <p:cNvSpPr>
              <a:spLocks noChangeArrowheads="1"/>
            </p:cNvSpPr>
            <p:nvPr/>
          </p:nvSpPr>
          <p:spPr bwMode="auto">
            <a:xfrm>
              <a:off x="1259" y="1468"/>
              <a:ext cx="294" cy="144"/>
            </a:xfrm>
            <a:prstGeom prst="rect">
              <a:avLst/>
            </a:prstGeom>
            <a:noFill/>
            <a:ln w="9525">
              <a:noFill/>
              <a:miter lim="800000"/>
              <a:headEnd/>
              <a:tailEnd/>
            </a:ln>
          </p:spPr>
          <p:txBody>
            <a:bodyPr wrap="none" lIns="0" tIns="0" rIns="0" bIns="0">
              <a:spAutoFit/>
            </a:bodyPr>
            <a:lstStyle/>
            <a:p>
              <a:pPr eaLnBrk="0" hangingPunct="0"/>
              <a:r>
                <a:rPr lang="en-US" sz="1500" b="1">
                  <a:solidFill>
                    <a:srgbClr val="000000"/>
                  </a:solidFill>
                </a:rPr>
                <a:t>Price</a:t>
              </a:r>
              <a:endParaRPr lang="en-US" sz="2400">
                <a:latin typeface="Times New Roman" pitchFamily="18" charset="0"/>
              </a:endParaRPr>
            </a:p>
          </p:txBody>
        </p:sp>
        <p:sp>
          <p:nvSpPr>
            <p:cNvPr id="27" name="Rectangle 28"/>
            <p:cNvSpPr>
              <a:spLocks noChangeArrowheads="1"/>
            </p:cNvSpPr>
            <p:nvPr/>
          </p:nvSpPr>
          <p:spPr bwMode="auto">
            <a:xfrm>
              <a:off x="1247" y="1584"/>
              <a:ext cx="307" cy="144"/>
            </a:xfrm>
            <a:prstGeom prst="rect">
              <a:avLst/>
            </a:prstGeom>
            <a:noFill/>
            <a:ln w="9525">
              <a:noFill/>
              <a:miter lim="800000"/>
              <a:headEnd/>
              <a:tailEnd/>
            </a:ln>
          </p:spPr>
          <p:txBody>
            <a:bodyPr wrap="none" lIns="0" tIns="0" rIns="0" bIns="0">
              <a:spAutoFit/>
            </a:bodyPr>
            <a:lstStyle/>
            <a:p>
              <a:pPr eaLnBrk="0" hangingPunct="0"/>
              <a:r>
                <a:rPr lang="en-US" sz="1500" b="1">
                  <a:solidFill>
                    <a:srgbClr val="000000"/>
                  </a:solidFill>
                </a:rPr>
                <a:t>Level</a:t>
              </a:r>
              <a:endParaRPr lang="en-US" sz="2400">
                <a:latin typeface="Times New Roman" pitchFamily="18" charset="0"/>
              </a:endParaRPr>
            </a:p>
          </p:txBody>
        </p:sp>
        <p:sp>
          <p:nvSpPr>
            <p:cNvPr id="28" name="Rectangle 29"/>
            <p:cNvSpPr>
              <a:spLocks noChangeArrowheads="1"/>
            </p:cNvSpPr>
            <p:nvPr/>
          </p:nvSpPr>
          <p:spPr bwMode="auto">
            <a:xfrm>
              <a:off x="1520" y="3529"/>
              <a:ext cx="67" cy="144"/>
            </a:xfrm>
            <a:prstGeom prst="rect">
              <a:avLst/>
            </a:prstGeom>
            <a:noFill/>
            <a:ln w="9525">
              <a:noFill/>
              <a:miter lim="800000"/>
              <a:headEnd/>
              <a:tailEnd/>
            </a:ln>
          </p:spPr>
          <p:txBody>
            <a:bodyPr wrap="none" lIns="0" tIns="0" rIns="0" bIns="0">
              <a:spAutoFit/>
            </a:bodyPr>
            <a:lstStyle/>
            <a:p>
              <a:pPr eaLnBrk="0" hangingPunct="0"/>
              <a:r>
                <a:rPr lang="en-US" sz="1500">
                  <a:solidFill>
                    <a:srgbClr val="000000"/>
                  </a:solidFill>
                </a:rPr>
                <a:t>0</a:t>
              </a:r>
              <a:endParaRPr lang="en-US" sz="2400">
                <a:latin typeface="Times New Roman" pitchFamily="18" charset="0"/>
              </a:endParaRPr>
            </a:p>
          </p:txBody>
        </p:sp>
        <p:grpSp>
          <p:nvGrpSpPr>
            <p:cNvPr id="3" name="Group 30"/>
            <p:cNvGrpSpPr>
              <a:grpSpLocks/>
            </p:cNvGrpSpPr>
            <p:nvPr/>
          </p:nvGrpSpPr>
          <p:grpSpPr bwMode="auto">
            <a:xfrm>
              <a:off x="2080" y="2124"/>
              <a:ext cx="2109" cy="1215"/>
              <a:chOff x="1869" y="1612"/>
              <a:chExt cx="2636" cy="1518"/>
            </a:xfrm>
          </p:grpSpPr>
          <p:sp>
            <p:nvSpPr>
              <p:cNvPr id="54" name="Line 31"/>
              <p:cNvSpPr>
                <a:spLocks noChangeShapeType="1"/>
              </p:cNvSpPr>
              <p:nvPr/>
            </p:nvSpPr>
            <p:spPr bwMode="auto">
              <a:xfrm flipH="1" flipV="1">
                <a:off x="1869" y="1612"/>
                <a:ext cx="1920" cy="1259"/>
              </a:xfrm>
              <a:prstGeom prst="line">
                <a:avLst/>
              </a:prstGeom>
              <a:noFill/>
              <a:ln w="52451">
                <a:solidFill>
                  <a:srgbClr val="FF0000"/>
                </a:solidFill>
                <a:round/>
                <a:headEnd/>
                <a:tailEnd/>
              </a:ln>
            </p:spPr>
            <p:txBody>
              <a:bodyPr/>
              <a:lstStyle/>
              <a:p>
                <a:endParaRPr lang="es-CL"/>
              </a:p>
            </p:txBody>
          </p:sp>
          <p:sp>
            <p:nvSpPr>
              <p:cNvPr id="55" name="Rectangle 32"/>
              <p:cNvSpPr>
                <a:spLocks noChangeArrowheads="1"/>
              </p:cNvSpPr>
              <p:nvPr/>
            </p:nvSpPr>
            <p:spPr bwMode="auto">
              <a:xfrm>
                <a:off x="3812" y="2804"/>
                <a:ext cx="693" cy="180"/>
              </a:xfrm>
              <a:prstGeom prst="rect">
                <a:avLst/>
              </a:prstGeom>
              <a:noFill/>
              <a:ln w="9525">
                <a:noFill/>
                <a:miter lim="800000"/>
                <a:headEnd/>
                <a:tailEnd/>
              </a:ln>
            </p:spPr>
            <p:txBody>
              <a:bodyPr wrap="none" lIns="0" tIns="0" rIns="0" bIns="0">
                <a:spAutoFit/>
              </a:bodyPr>
              <a:lstStyle/>
              <a:p>
                <a:pPr eaLnBrk="0" hangingPunct="0"/>
                <a:r>
                  <a:rPr lang="en-US" sz="1500">
                    <a:solidFill>
                      <a:srgbClr val="000000"/>
                    </a:solidFill>
                  </a:rPr>
                  <a:t>Aggregate</a:t>
                </a:r>
                <a:endParaRPr lang="en-US" sz="2400">
                  <a:latin typeface="Times New Roman" pitchFamily="18" charset="0"/>
                </a:endParaRPr>
              </a:p>
            </p:txBody>
          </p:sp>
          <p:sp>
            <p:nvSpPr>
              <p:cNvPr id="56" name="Rectangle 33"/>
              <p:cNvSpPr>
                <a:spLocks noChangeArrowheads="1"/>
              </p:cNvSpPr>
              <p:nvPr/>
            </p:nvSpPr>
            <p:spPr bwMode="auto">
              <a:xfrm>
                <a:off x="3870" y="2950"/>
                <a:ext cx="544" cy="180"/>
              </a:xfrm>
              <a:prstGeom prst="rect">
                <a:avLst/>
              </a:prstGeom>
              <a:noFill/>
              <a:ln w="9525">
                <a:noFill/>
                <a:miter lim="800000"/>
                <a:headEnd/>
                <a:tailEnd/>
              </a:ln>
            </p:spPr>
            <p:txBody>
              <a:bodyPr wrap="none" lIns="0" tIns="0" rIns="0" bIns="0">
                <a:spAutoFit/>
              </a:bodyPr>
              <a:lstStyle/>
              <a:p>
                <a:pPr eaLnBrk="0" hangingPunct="0"/>
                <a:r>
                  <a:rPr lang="en-US" sz="1500">
                    <a:solidFill>
                      <a:srgbClr val="000000"/>
                    </a:solidFill>
                  </a:rPr>
                  <a:t>demand</a:t>
                </a:r>
                <a:endParaRPr lang="en-US" sz="2400">
                  <a:latin typeface="Times New Roman" pitchFamily="18" charset="0"/>
                </a:endParaRPr>
              </a:p>
            </p:txBody>
          </p:sp>
        </p:grpSp>
        <p:grpSp>
          <p:nvGrpSpPr>
            <p:cNvPr id="4" name="Group 34"/>
            <p:cNvGrpSpPr>
              <a:grpSpLocks/>
            </p:cNvGrpSpPr>
            <p:nvPr/>
          </p:nvGrpSpPr>
          <p:grpSpPr bwMode="auto">
            <a:xfrm>
              <a:off x="1477" y="2324"/>
              <a:ext cx="1018" cy="1344"/>
              <a:chOff x="1115" y="1863"/>
              <a:chExt cx="1269" cy="1683"/>
            </a:xfrm>
          </p:grpSpPr>
          <p:sp>
            <p:nvSpPr>
              <p:cNvPr id="48" name="Freeform 35"/>
              <p:cNvSpPr>
                <a:spLocks/>
              </p:cNvSpPr>
              <p:nvPr/>
            </p:nvSpPr>
            <p:spPr bwMode="auto">
              <a:xfrm>
                <a:off x="1288" y="1919"/>
                <a:ext cx="1053" cy="1423"/>
              </a:xfrm>
              <a:custGeom>
                <a:avLst/>
                <a:gdLst>
                  <a:gd name="T0" fmla="*/ 0 w 1053"/>
                  <a:gd name="T1" fmla="*/ 0 h 1423"/>
                  <a:gd name="T2" fmla="*/ 1053 w 1053"/>
                  <a:gd name="T3" fmla="*/ 0 h 1423"/>
                  <a:gd name="T4" fmla="*/ 1053 w 1053"/>
                  <a:gd name="T5" fmla="*/ 1423 h 1423"/>
                  <a:gd name="T6" fmla="*/ 0 60000 65536"/>
                  <a:gd name="T7" fmla="*/ 0 60000 65536"/>
                  <a:gd name="T8" fmla="*/ 0 60000 65536"/>
                  <a:gd name="T9" fmla="*/ 0 w 1053"/>
                  <a:gd name="T10" fmla="*/ 0 h 1423"/>
                  <a:gd name="T11" fmla="*/ 1053 w 1053"/>
                  <a:gd name="T12" fmla="*/ 1423 h 1423"/>
                </a:gdLst>
                <a:ahLst/>
                <a:cxnLst>
                  <a:cxn ang="T6">
                    <a:pos x="T0" y="T1"/>
                  </a:cxn>
                  <a:cxn ang="T7">
                    <a:pos x="T2" y="T3"/>
                  </a:cxn>
                  <a:cxn ang="T8">
                    <a:pos x="T4" y="T5"/>
                  </a:cxn>
                </a:cxnLst>
                <a:rect l="T9" t="T10" r="T11" b="T12"/>
                <a:pathLst>
                  <a:path w="1053" h="1423">
                    <a:moveTo>
                      <a:pt x="0" y="0"/>
                    </a:moveTo>
                    <a:lnTo>
                      <a:pt x="1053" y="0"/>
                    </a:lnTo>
                    <a:lnTo>
                      <a:pt x="1053" y="1423"/>
                    </a:lnTo>
                  </a:path>
                </a:pathLst>
              </a:custGeom>
              <a:noFill/>
              <a:ln w="17463">
                <a:solidFill>
                  <a:schemeClr val="tx1"/>
                </a:solidFill>
                <a:prstDash val="sysDot"/>
                <a:round/>
                <a:headEnd/>
                <a:tailEnd/>
              </a:ln>
            </p:spPr>
            <p:txBody>
              <a:bodyPr/>
              <a:lstStyle/>
              <a:p>
                <a:endParaRPr lang="es-CL"/>
              </a:p>
            </p:txBody>
          </p:sp>
          <p:sp>
            <p:nvSpPr>
              <p:cNvPr id="49" name="Oval 36"/>
              <p:cNvSpPr>
                <a:spLocks noChangeArrowheads="1"/>
              </p:cNvSpPr>
              <p:nvPr/>
            </p:nvSpPr>
            <p:spPr bwMode="auto">
              <a:xfrm>
                <a:off x="2308" y="1886"/>
                <a:ext cx="75" cy="75"/>
              </a:xfrm>
              <a:prstGeom prst="ellipse">
                <a:avLst/>
              </a:prstGeom>
              <a:solidFill>
                <a:srgbClr val="000000"/>
              </a:solidFill>
              <a:ln w="9525">
                <a:noFill/>
                <a:round/>
                <a:headEnd/>
                <a:tailEnd/>
              </a:ln>
            </p:spPr>
            <p:txBody>
              <a:bodyPr/>
              <a:lstStyle/>
              <a:p>
                <a:endParaRPr lang="es-CL"/>
              </a:p>
            </p:txBody>
          </p:sp>
          <p:sp>
            <p:nvSpPr>
              <p:cNvPr id="50" name="Rectangle 37"/>
              <p:cNvSpPr>
                <a:spLocks noChangeArrowheads="1"/>
              </p:cNvSpPr>
              <p:nvPr/>
            </p:nvSpPr>
            <p:spPr bwMode="auto">
              <a:xfrm>
                <a:off x="1115" y="1863"/>
                <a:ext cx="100" cy="180"/>
              </a:xfrm>
              <a:prstGeom prst="rect">
                <a:avLst/>
              </a:prstGeom>
              <a:noFill/>
              <a:ln w="9525">
                <a:noFill/>
                <a:miter lim="800000"/>
                <a:headEnd/>
                <a:tailEnd/>
              </a:ln>
            </p:spPr>
            <p:txBody>
              <a:bodyPr wrap="none" lIns="0" tIns="0" rIns="0" bIns="0">
                <a:spAutoFit/>
              </a:bodyPr>
              <a:lstStyle/>
              <a:p>
                <a:pPr eaLnBrk="0" hangingPunct="0"/>
                <a:r>
                  <a:rPr lang="en-US" sz="1500" i="1">
                    <a:solidFill>
                      <a:srgbClr val="000000"/>
                    </a:solidFill>
                  </a:rPr>
                  <a:t>P</a:t>
                </a:r>
                <a:endParaRPr lang="en-US" sz="2400">
                  <a:latin typeface="Times New Roman" pitchFamily="18" charset="0"/>
                </a:endParaRPr>
              </a:p>
            </p:txBody>
          </p:sp>
          <p:sp>
            <p:nvSpPr>
              <p:cNvPr id="51" name="Freeform 38"/>
              <p:cNvSpPr>
                <a:spLocks/>
              </p:cNvSpPr>
              <p:nvPr/>
            </p:nvSpPr>
            <p:spPr bwMode="auto">
              <a:xfrm>
                <a:off x="1198" y="1955"/>
                <a:ext cx="22" cy="51"/>
              </a:xfrm>
              <a:custGeom>
                <a:avLst/>
                <a:gdLst>
                  <a:gd name="T0" fmla="*/ 22 w 22"/>
                  <a:gd name="T1" fmla="*/ 0 h 51"/>
                  <a:gd name="T2" fmla="*/ 15 w 22"/>
                  <a:gd name="T3" fmla="*/ 0 h 51"/>
                  <a:gd name="T4" fmla="*/ 7 w 22"/>
                  <a:gd name="T5" fmla="*/ 7 h 51"/>
                  <a:gd name="T6" fmla="*/ 0 w 22"/>
                  <a:gd name="T7" fmla="*/ 11 h 51"/>
                  <a:gd name="T8" fmla="*/ 0 w 22"/>
                  <a:gd name="T9" fmla="*/ 18 h 51"/>
                  <a:gd name="T10" fmla="*/ 7 w 22"/>
                  <a:gd name="T11" fmla="*/ 14 h 51"/>
                  <a:gd name="T12" fmla="*/ 15 w 22"/>
                  <a:gd name="T13" fmla="*/ 11 h 51"/>
                  <a:gd name="T14" fmla="*/ 15 w 22"/>
                  <a:gd name="T15" fmla="*/ 51 h 51"/>
                  <a:gd name="T16" fmla="*/ 22 w 22"/>
                  <a:gd name="T17" fmla="*/ 51 h 51"/>
                  <a:gd name="T18" fmla="*/ 22 w 22"/>
                  <a:gd name="T19" fmla="*/ 4 h 51"/>
                  <a:gd name="T20" fmla="*/ 22 w 22"/>
                  <a:gd name="T21" fmla="*/ 0 h 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51"/>
                  <a:gd name="T35" fmla="*/ 22 w 22"/>
                  <a:gd name="T36" fmla="*/ 51 h 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51">
                    <a:moveTo>
                      <a:pt x="22" y="0"/>
                    </a:moveTo>
                    <a:lnTo>
                      <a:pt x="15" y="0"/>
                    </a:lnTo>
                    <a:lnTo>
                      <a:pt x="7" y="7"/>
                    </a:lnTo>
                    <a:lnTo>
                      <a:pt x="0" y="11"/>
                    </a:lnTo>
                    <a:lnTo>
                      <a:pt x="0" y="18"/>
                    </a:lnTo>
                    <a:lnTo>
                      <a:pt x="7" y="14"/>
                    </a:lnTo>
                    <a:lnTo>
                      <a:pt x="15" y="11"/>
                    </a:lnTo>
                    <a:lnTo>
                      <a:pt x="15" y="51"/>
                    </a:lnTo>
                    <a:lnTo>
                      <a:pt x="22" y="51"/>
                    </a:lnTo>
                    <a:lnTo>
                      <a:pt x="22" y="4"/>
                    </a:lnTo>
                    <a:lnTo>
                      <a:pt x="22" y="0"/>
                    </a:lnTo>
                    <a:close/>
                  </a:path>
                </a:pathLst>
              </a:custGeom>
              <a:solidFill>
                <a:srgbClr val="000000"/>
              </a:solidFill>
              <a:ln w="9525">
                <a:noFill/>
                <a:round/>
                <a:headEnd/>
                <a:tailEnd/>
              </a:ln>
            </p:spPr>
            <p:txBody>
              <a:bodyPr/>
              <a:lstStyle/>
              <a:p>
                <a:endParaRPr lang="es-CL"/>
              </a:p>
            </p:txBody>
          </p:sp>
          <p:sp>
            <p:nvSpPr>
              <p:cNvPr id="52" name="Rectangle 39"/>
              <p:cNvSpPr>
                <a:spLocks noChangeArrowheads="1"/>
              </p:cNvSpPr>
              <p:nvPr/>
            </p:nvSpPr>
            <p:spPr bwMode="auto">
              <a:xfrm>
                <a:off x="2278" y="3366"/>
                <a:ext cx="100" cy="180"/>
              </a:xfrm>
              <a:prstGeom prst="rect">
                <a:avLst/>
              </a:prstGeom>
              <a:noFill/>
              <a:ln w="9525">
                <a:noFill/>
                <a:miter lim="800000"/>
                <a:headEnd/>
                <a:tailEnd/>
              </a:ln>
            </p:spPr>
            <p:txBody>
              <a:bodyPr wrap="none" lIns="0" tIns="0" rIns="0" bIns="0">
                <a:spAutoFit/>
              </a:bodyPr>
              <a:lstStyle/>
              <a:p>
                <a:pPr eaLnBrk="0" hangingPunct="0"/>
                <a:r>
                  <a:rPr lang="en-US" sz="1500" i="1">
                    <a:solidFill>
                      <a:srgbClr val="000000"/>
                    </a:solidFill>
                  </a:rPr>
                  <a:t>Y</a:t>
                </a:r>
                <a:endParaRPr lang="en-US" sz="2400">
                  <a:latin typeface="Times New Roman" pitchFamily="18" charset="0"/>
                </a:endParaRPr>
              </a:p>
            </p:txBody>
          </p:sp>
          <p:sp>
            <p:nvSpPr>
              <p:cNvPr id="53" name="Freeform 40"/>
              <p:cNvSpPr>
                <a:spLocks/>
              </p:cNvSpPr>
              <p:nvPr/>
            </p:nvSpPr>
            <p:spPr bwMode="auto">
              <a:xfrm>
                <a:off x="2362" y="3438"/>
                <a:ext cx="22" cy="51"/>
              </a:xfrm>
              <a:custGeom>
                <a:avLst/>
                <a:gdLst>
                  <a:gd name="T0" fmla="*/ 22 w 22"/>
                  <a:gd name="T1" fmla="*/ 0 h 51"/>
                  <a:gd name="T2" fmla="*/ 18 w 22"/>
                  <a:gd name="T3" fmla="*/ 0 h 51"/>
                  <a:gd name="T4" fmla="*/ 11 w 22"/>
                  <a:gd name="T5" fmla="*/ 7 h 51"/>
                  <a:gd name="T6" fmla="*/ 0 w 22"/>
                  <a:gd name="T7" fmla="*/ 15 h 51"/>
                  <a:gd name="T8" fmla="*/ 0 w 22"/>
                  <a:gd name="T9" fmla="*/ 18 h 51"/>
                  <a:gd name="T10" fmla="*/ 7 w 22"/>
                  <a:gd name="T11" fmla="*/ 15 h 51"/>
                  <a:gd name="T12" fmla="*/ 14 w 22"/>
                  <a:gd name="T13" fmla="*/ 11 h 51"/>
                  <a:gd name="T14" fmla="*/ 14 w 22"/>
                  <a:gd name="T15" fmla="*/ 51 h 51"/>
                  <a:gd name="T16" fmla="*/ 22 w 22"/>
                  <a:gd name="T17" fmla="*/ 51 h 51"/>
                  <a:gd name="T18" fmla="*/ 22 w 22"/>
                  <a:gd name="T19" fmla="*/ 4 h 51"/>
                  <a:gd name="T20" fmla="*/ 22 w 22"/>
                  <a:gd name="T21" fmla="*/ 0 h 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2"/>
                  <a:gd name="T34" fmla="*/ 0 h 51"/>
                  <a:gd name="T35" fmla="*/ 22 w 22"/>
                  <a:gd name="T36" fmla="*/ 51 h 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2" h="51">
                    <a:moveTo>
                      <a:pt x="22" y="0"/>
                    </a:moveTo>
                    <a:lnTo>
                      <a:pt x="18" y="0"/>
                    </a:lnTo>
                    <a:lnTo>
                      <a:pt x="11" y="7"/>
                    </a:lnTo>
                    <a:lnTo>
                      <a:pt x="0" y="15"/>
                    </a:lnTo>
                    <a:lnTo>
                      <a:pt x="0" y="18"/>
                    </a:lnTo>
                    <a:lnTo>
                      <a:pt x="7" y="15"/>
                    </a:lnTo>
                    <a:lnTo>
                      <a:pt x="14" y="11"/>
                    </a:lnTo>
                    <a:lnTo>
                      <a:pt x="14" y="51"/>
                    </a:lnTo>
                    <a:lnTo>
                      <a:pt x="22" y="51"/>
                    </a:lnTo>
                    <a:lnTo>
                      <a:pt x="22" y="4"/>
                    </a:lnTo>
                    <a:lnTo>
                      <a:pt x="22" y="0"/>
                    </a:lnTo>
                    <a:close/>
                  </a:path>
                </a:pathLst>
              </a:custGeom>
              <a:solidFill>
                <a:srgbClr val="000000"/>
              </a:solidFill>
              <a:ln w="9525">
                <a:noFill/>
                <a:round/>
                <a:headEnd/>
                <a:tailEnd/>
              </a:ln>
            </p:spPr>
            <p:txBody>
              <a:bodyPr/>
              <a:lstStyle/>
              <a:p>
                <a:endParaRPr lang="es-CL"/>
              </a:p>
            </p:txBody>
          </p:sp>
        </p:grpSp>
        <p:grpSp>
          <p:nvGrpSpPr>
            <p:cNvPr id="6" name="Group 41"/>
            <p:cNvGrpSpPr>
              <a:grpSpLocks/>
            </p:cNvGrpSpPr>
            <p:nvPr/>
          </p:nvGrpSpPr>
          <p:grpSpPr bwMode="auto">
            <a:xfrm>
              <a:off x="1475" y="2818"/>
              <a:ext cx="1818" cy="849"/>
              <a:chOff x="1111" y="2482"/>
              <a:chExt cx="2272" cy="1064"/>
            </a:xfrm>
          </p:grpSpPr>
          <p:sp>
            <p:nvSpPr>
              <p:cNvPr id="44" name="Freeform 42"/>
              <p:cNvSpPr>
                <a:spLocks/>
              </p:cNvSpPr>
              <p:nvPr/>
            </p:nvSpPr>
            <p:spPr bwMode="auto">
              <a:xfrm>
                <a:off x="1288" y="2543"/>
                <a:ext cx="2007" cy="799"/>
              </a:xfrm>
              <a:custGeom>
                <a:avLst/>
                <a:gdLst>
                  <a:gd name="T0" fmla="*/ 0 w 2007"/>
                  <a:gd name="T1" fmla="*/ 0 h 799"/>
                  <a:gd name="T2" fmla="*/ 2007 w 2007"/>
                  <a:gd name="T3" fmla="*/ 0 h 799"/>
                  <a:gd name="T4" fmla="*/ 2007 w 2007"/>
                  <a:gd name="T5" fmla="*/ 799 h 799"/>
                  <a:gd name="T6" fmla="*/ 0 60000 65536"/>
                  <a:gd name="T7" fmla="*/ 0 60000 65536"/>
                  <a:gd name="T8" fmla="*/ 0 60000 65536"/>
                  <a:gd name="T9" fmla="*/ 0 w 2007"/>
                  <a:gd name="T10" fmla="*/ 0 h 799"/>
                  <a:gd name="T11" fmla="*/ 2007 w 2007"/>
                  <a:gd name="T12" fmla="*/ 799 h 799"/>
                </a:gdLst>
                <a:ahLst/>
                <a:cxnLst>
                  <a:cxn ang="T6">
                    <a:pos x="T0" y="T1"/>
                  </a:cxn>
                  <a:cxn ang="T7">
                    <a:pos x="T2" y="T3"/>
                  </a:cxn>
                  <a:cxn ang="T8">
                    <a:pos x="T4" y="T5"/>
                  </a:cxn>
                </a:cxnLst>
                <a:rect l="T9" t="T10" r="T11" b="T12"/>
                <a:pathLst>
                  <a:path w="2007" h="799">
                    <a:moveTo>
                      <a:pt x="0" y="0"/>
                    </a:moveTo>
                    <a:lnTo>
                      <a:pt x="2007" y="0"/>
                    </a:lnTo>
                    <a:lnTo>
                      <a:pt x="2007" y="799"/>
                    </a:lnTo>
                  </a:path>
                </a:pathLst>
              </a:custGeom>
              <a:noFill/>
              <a:ln w="17463">
                <a:solidFill>
                  <a:schemeClr val="tx1"/>
                </a:solidFill>
                <a:prstDash val="sysDot"/>
                <a:round/>
                <a:headEnd/>
                <a:tailEnd/>
              </a:ln>
            </p:spPr>
            <p:txBody>
              <a:bodyPr/>
              <a:lstStyle/>
              <a:p>
                <a:endParaRPr lang="es-CL"/>
              </a:p>
            </p:txBody>
          </p:sp>
          <p:sp>
            <p:nvSpPr>
              <p:cNvPr id="45" name="Oval 43"/>
              <p:cNvSpPr>
                <a:spLocks noChangeArrowheads="1"/>
              </p:cNvSpPr>
              <p:nvPr/>
            </p:nvSpPr>
            <p:spPr bwMode="auto">
              <a:xfrm>
                <a:off x="3262" y="2510"/>
                <a:ext cx="77" cy="77"/>
              </a:xfrm>
              <a:prstGeom prst="ellipse">
                <a:avLst/>
              </a:prstGeom>
              <a:solidFill>
                <a:srgbClr val="000000"/>
              </a:solidFill>
              <a:ln w="9525">
                <a:noFill/>
                <a:round/>
                <a:headEnd/>
                <a:tailEnd/>
              </a:ln>
            </p:spPr>
            <p:txBody>
              <a:bodyPr/>
              <a:lstStyle/>
              <a:p>
                <a:endParaRPr lang="es-CL"/>
              </a:p>
            </p:txBody>
          </p:sp>
          <p:sp>
            <p:nvSpPr>
              <p:cNvPr id="46" name="Rectangle 44"/>
              <p:cNvSpPr>
                <a:spLocks noChangeArrowheads="1"/>
              </p:cNvSpPr>
              <p:nvPr/>
            </p:nvSpPr>
            <p:spPr bwMode="auto">
              <a:xfrm>
                <a:off x="3228" y="3366"/>
                <a:ext cx="155" cy="180"/>
              </a:xfrm>
              <a:prstGeom prst="rect">
                <a:avLst/>
              </a:prstGeom>
              <a:noFill/>
              <a:ln w="9525">
                <a:noFill/>
                <a:miter lim="800000"/>
                <a:headEnd/>
                <a:tailEnd/>
              </a:ln>
            </p:spPr>
            <p:txBody>
              <a:bodyPr wrap="none" lIns="0" tIns="0" rIns="0" bIns="0">
                <a:spAutoFit/>
              </a:bodyPr>
              <a:lstStyle/>
              <a:p>
                <a:pPr eaLnBrk="0" hangingPunct="0"/>
                <a:r>
                  <a:rPr lang="en-US" sz="1500" i="1">
                    <a:solidFill>
                      <a:srgbClr val="000000"/>
                    </a:solidFill>
                  </a:rPr>
                  <a:t>Y</a:t>
                </a:r>
                <a:r>
                  <a:rPr lang="en-US" sz="1500" baseline="-25000">
                    <a:solidFill>
                      <a:srgbClr val="000000"/>
                    </a:solidFill>
                  </a:rPr>
                  <a:t>2</a:t>
                </a:r>
                <a:endParaRPr lang="en-US" sz="2400">
                  <a:latin typeface="Times New Roman" pitchFamily="18" charset="0"/>
                </a:endParaRPr>
              </a:p>
            </p:txBody>
          </p:sp>
          <p:sp>
            <p:nvSpPr>
              <p:cNvPr id="47" name="Rectangle 45"/>
              <p:cNvSpPr>
                <a:spLocks noChangeArrowheads="1"/>
              </p:cNvSpPr>
              <p:nvPr/>
            </p:nvSpPr>
            <p:spPr bwMode="auto">
              <a:xfrm>
                <a:off x="1111" y="2482"/>
                <a:ext cx="155" cy="180"/>
              </a:xfrm>
              <a:prstGeom prst="rect">
                <a:avLst/>
              </a:prstGeom>
              <a:noFill/>
              <a:ln w="9525">
                <a:noFill/>
                <a:miter lim="800000"/>
                <a:headEnd/>
                <a:tailEnd/>
              </a:ln>
            </p:spPr>
            <p:txBody>
              <a:bodyPr wrap="none" lIns="0" tIns="0" rIns="0" bIns="0">
                <a:spAutoFit/>
              </a:bodyPr>
              <a:lstStyle/>
              <a:p>
                <a:pPr eaLnBrk="0" hangingPunct="0"/>
                <a:r>
                  <a:rPr lang="en-US" sz="1500" i="1">
                    <a:solidFill>
                      <a:srgbClr val="000000"/>
                    </a:solidFill>
                  </a:rPr>
                  <a:t>P</a:t>
                </a:r>
                <a:r>
                  <a:rPr lang="en-US" sz="1500" baseline="-25000">
                    <a:solidFill>
                      <a:srgbClr val="000000"/>
                    </a:solidFill>
                  </a:rPr>
                  <a:t>2</a:t>
                </a:r>
                <a:endParaRPr lang="en-US" sz="2400">
                  <a:latin typeface="Times New Roman" pitchFamily="18" charset="0"/>
                </a:endParaRPr>
              </a:p>
            </p:txBody>
          </p:sp>
        </p:grpSp>
        <p:grpSp>
          <p:nvGrpSpPr>
            <p:cNvPr id="29" name="Group 46"/>
            <p:cNvGrpSpPr>
              <a:grpSpLocks/>
            </p:cNvGrpSpPr>
            <p:nvPr/>
          </p:nvGrpSpPr>
          <p:grpSpPr bwMode="auto">
            <a:xfrm>
              <a:off x="930" y="2575"/>
              <a:ext cx="632" cy="798"/>
              <a:chOff x="432" y="2171"/>
              <a:chExt cx="790" cy="996"/>
            </a:xfrm>
          </p:grpSpPr>
          <p:sp>
            <p:nvSpPr>
              <p:cNvPr id="39" name="Line 47"/>
              <p:cNvSpPr>
                <a:spLocks noChangeShapeType="1"/>
              </p:cNvSpPr>
              <p:nvPr/>
            </p:nvSpPr>
            <p:spPr bwMode="auto">
              <a:xfrm flipH="1">
                <a:off x="728" y="2171"/>
                <a:ext cx="406" cy="613"/>
              </a:xfrm>
              <a:prstGeom prst="line">
                <a:avLst/>
              </a:prstGeom>
              <a:noFill/>
              <a:ln w="17463">
                <a:solidFill>
                  <a:srgbClr val="000000"/>
                </a:solidFill>
                <a:round/>
                <a:headEnd/>
                <a:tailEnd/>
              </a:ln>
            </p:spPr>
            <p:txBody>
              <a:bodyPr/>
              <a:lstStyle/>
              <a:p>
                <a:endParaRPr lang="es-CL"/>
              </a:p>
            </p:txBody>
          </p:sp>
          <p:sp>
            <p:nvSpPr>
              <p:cNvPr id="40" name="Rectangle 48"/>
              <p:cNvSpPr>
                <a:spLocks noChangeArrowheads="1"/>
              </p:cNvSpPr>
              <p:nvPr/>
            </p:nvSpPr>
            <p:spPr bwMode="auto">
              <a:xfrm>
                <a:off x="432" y="2707"/>
                <a:ext cx="790" cy="460"/>
              </a:xfrm>
              <a:prstGeom prst="rect">
                <a:avLst/>
              </a:prstGeom>
              <a:solidFill>
                <a:srgbClr val="E1E5E9"/>
              </a:solidFill>
              <a:ln w="9525">
                <a:noFill/>
                <a:miter lim="800000"/>
                <a:headEnd/>
                <a:tailEnd/>
              </a:ln>
            </p:spPr>
            <p:txBody>
              <a:bodyPr/>
              <a:lstStyle/>
              <a:p>
                <a:endParaRPr lang="es-CL"/>
              </a:p>
            </p:txBody>
          </p:sp>
          <p:sp>
            <p:nvSpPr>
              <p:cNvPr id="41" name="Rectangle 49"/>
              <p:cNvSpPr>
                <a:spLocks noChangeArrowheads="1"/>
              </p:cNvSpPr>
              <p:nvPr/>
            </p:nvSpPr>
            <p:spPr bwMode="auto">
              <a:xfrm>
                <a:off x="471" y="2721"/>
                <a:ext cx="739" cy="144"/>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1. A decrease</a:t>
                </a:r>
                <a:endParaRPr lang="en-US" sz="1200">
                  <a:latin typeface="Times New Roman" pitchFamily="18" charset="0"/>
                </a:endParaRPr>
              </a:p>
            </p:txBody>
          </p:sp>
          <p:sp>
            <p:nvSpPr>
              <p:cNvPr id="42" name="Rectangle 50"/>
              <p:cNvSpPr>
                <a:spLocks noChangeArrowheads="1"/>
              </p:cNvSpPr>
              <p:nvPr/>
            </p:nvSpPr>
            <p:spPr bwMode="auto">
              <a:xfrm>
                <a:off x="471" y="2866"/>
                <a:ext cx="585" cy="144"/>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in the price</a:t>
                </a:r>
                <a:endParaRPr lang="en-US" sz="1200">
                  <a:latin typeface="Times New Roman" pitchFamily="18" charset="0"/>
                </a:endParaRPr>
              </a:p>
            </p:txBody>
          </p:sp>
          <p:sp>
            <p:nvSpPr>
              <p:cNvPr id="43" name="Rectangle 51"/>
              <p:cNvSpPr>
                <a:spLocks noChangeArrowheads="1"/>
              </p:cNvSpPr>
              <p:nvPr/>
            </p:nvSpPr>
            <p:spPr bwMode="auto">
              <a:xfrm>
                <a:off x="471" y="3011"/>
                <a:ext cx="447" cy="144"/>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level . . .</a:t>
                </a:r>
                <a:endParaRPr lang="en-US" sz="1200">
                  <a:latin typeface="Times New Roman" pitchFamily="18" charset="0"/>
                </a:endParaRPr>
              </a:p>
            </p:txBody>
          </p:sp>
        </p:grpSp>
        <p:grpSp>
          <p:nvGrpSpPr>
            <p:cNvPr id="30" name="Group 52"/>
            <p:cNvGrpSpPr>
              <a:grpSpLocks/>
            </p:cNvGrpSpPr>
            <p:nvPr/>
          </p:nvGrpSpPr>
          <p:grpSpPr bwMode="auto">
            <a:xfrm>
              <a:off x="2339" y="3631"/>
              <a:ext cx="1357" cy="378"/>
              <a:chOff x="2198" y="3484"/>
              <a:chExt cx="1700" cy="471"/>
            </a:xfrm>
          </p:grpSpPr>
          <p:sp>
            <p:nvSpPr>
              <p:cNvPr id="35" name="Line 53"/>
              <p:cNvSpPr>
                <a:spLocks noChangeShapeType="1"/>
              </p:cNvSpPr>
              <p:nvPr/>
            </p:nvSpPr>
            <p:spPr bwMode="auto">
              <a:xfrm flipH="1">
                <a:off x="2571" y="3484"/>
                <a:ext cx="99" cy="252"/>
              </a:xfrm>
              <a:prstGeom prst="line">
                <a:avLst/>
              </a:prstGeom>
              <a:noFill/>
              <a:ln w="17463">
                <a:solidFill>
                  <a:srgbClr val="000000"/>
                </a:solidFill>
                <a:round/>
                <a:headEnd/>
                <a:tailEnd/>
              </a:ln>
            </p:spPr>
            <p:txBody>
              <a:bodyPr/>
              <a:lstStyle/>
              <a:p>
                <a:endParaRPr lang="es-CL"/>
              </a:p>
            </p:txBody>
          </p:sp>
          <p:sp>
            <p:nvSpPr>
              <p:cNvPr id="36" name="Rectangle 54"/>
              <p:cNvSpPr>
                <a:spLocks noChangeArrowheads="1"/>
              </p:cNvSpPr>
              <p:nvPr/>
            </p:nvSpPr>
            <p:spPr bwMode="auto">
              <a:xfrm>
                <a:off x="2198" y="3649"/>
                <a:ext cx="1700" cy="306"/>
              </a:xfrm>
              <a:prstGeom prst="rect">
                <a:avLst/>
              </a:prstGeom>
              <a:solidFill>
                <a:srgbClr val="E1E5E9"/>
              </a:solidFill>
              <a:ln w="9525">
                <a:noFill/>
                <a:miter lim="800000"/>
                <a:headEnd/>
                <a:tailEnd/>
              </a:ln>
            </p:spPr>
            <p:txBody>
              <a:bodyPr/>
              <a:lstStyle/>
              <a:p>
                <a:endParaRPr lang="es-CL"/>
              </a:p>
            </p:txBody>
          </p:sp>
          <p:sp>
            <p:nvSpPr>
              <p:cNvPr id="37" name="Rectangle 55"/>
              <p:cNvSpPr>
                <a:spLocks noChangeArrowheads="1"/>
              </p:cNvSpPr>
              <p:nvPr/>
            </p:nvSpPr>
            <p:spPr bwMode="auto">
              <a:xfrm>
                <a:off x="2225" y="3645"/>
                <a:ext cx="1634" cy="144"/>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2. . . . increases the quantity of</a:t>
                </a:r>
                <a:endParaRPr lang="en-US" sz="1200">
                  <a:latin typeface="Times New Roman" pitchFamily="18" charset="0"/>
                </a:endParaRPr>
              </a:p>
            </p:txBody>
          </p:sp>
          <p:sp>
            <p:nvSpPr>
              <p:cNvPr id="38" name="Rectangle 56"/>
              <p:cNvSpPr>
                <a:spLocks noChangeArrowheads="1"/>
              </p:cNvSpPr>
              <p:nvPr/>
            </p:nvSpPr>
            <p:spPr bwMode="auto">
              <a:xfrm>
                <a:off x="2225" y="3790"/>
                <a:ext cx="1662" cy="144"/>
              </a:xfrm>
              <a:prstGeom prst="rect">
                <a:avLst/>
              </a:prstGeom>
              <a:noFill/>
              <a:ln w="9525">
                <a:noFill/>
                <a:miter lim="800000"/>
                <a:headEnd/>
                <a:tailEnd/>
              </a:ln>
            </p:spPr>
            <p:txBody>
              <a:bodyPr wrap="none" lIns="0" tIns="0" rIns="0" bIns="0">
                <a:spAutoFit/>
              </a:bodyPr>
              <a:lstStyle/>
              <a:p>
                <a:pPr eaLnBrk="0" hangingPunct="0"/>
                <a:r>
                  <a:rPr lang="en-US" sz="1200">
                    <a:solidFill>
                      <a:srgbClr val="000000"/>
                    </a:solidFill>
                  </a:rPr>
                  <a:t>goods and services demanded.</a:t>
                </a:r>
                <a:endParaRPr lang="en-US" sz="1200">
                  <a:latin typeface="Times New Roman" pitchFamily="18" charset="0"/>
                </a:endParaRPr>
              </a:p>
            </p:txBody>
          </p:sp>
        </p:grpSp>
        <p:sp>
          <p:nvSpPr>
            <p:cNvPr id="34" name="Text Box 57"/>
            <p:cNvSpPr txBox="1">
              <a:spLocks noChangeArrowheads="1"/>
            </p:cNvSpPr>
            <p:nvPr/>
          </p:nvSpPr>
          <p:spPr bwMode="auto">
            <a:xfrm>
              <a:off x="4156" y="4185"/>
              <a:ext cx="1136" cy="135"/>
            </a:xfrm>
            <a:prstGeom prst="rect">
              <a:avLst/>
            </a:prstGeom>
            <a:noFill/>
            <a:ln w="9525">
              <a:noFill/>
              <a:miter lim="800000"/>
              <a:headEnd/>
              <a:tailEnd/>
            </a:ln>
          </p:spPr>
          <p:txBody>
            <a:bodyPr wrap="none">
              <a:spAutoFit/>
            </a:bodyPr>
            <a:lstStyle/>
            <a:p>
              <a:pPr eaLnBrk="0" hangingPunct="0"/>
              <a:r>
                <a:rPr lang="en-US" altLang="en-US" sz="800" b="1"/>
                <a:t>Copyright © 2004  South-Western</a:t>
              </a:r>
            </a:p>
          </p:txBody>
        </p:sp>
      </p:gr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1539</TotalTime>
  <Words>938</Words>
  <Application>Microsoft Office PowerPoint</Application>
  <PresentationFormat>Presentación en pantalla (4:3)</PresentationFormat>
  <Paragraphs>147</Paragraphs>
  <Slides>19</Slides>
  <Notes>0</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19</vt:i4>
      </vt:variant>
    </vt:vector>
  </HeadingPairs>
  <TitlesOfParts>
    <vt:vector size="25" baseType="lpstr">
      <vt:lpstr>Arial</vt:lpstr>
      <vt:lpstr>Book Antiqua</vt:lpstr>
      <vt:lpstr>Calibri</vt:lpstr>
      <vt:lpstr>Times New Roman</vt:lpstr>
      <vt:lpstr>Tema de Office</vt:lpstr>
      <vt:lpstr>Ecuación</vt:lpstr>
      <vt:lpstr>ECONOMÍA: Módulo de Macroeconomía</vt:lpstr>
      <vt:lpstr>Demanda Agregada</vt:lpstr>
      <vt:lpstr>Demanda Agregada</vt:lpstr>
      <vt:lpstr>Demanda Agregada</vt:lpstr>
      <vt:lpstr>Demanda Agregada</vt:lpstr>
      <vt:lpstr>Demanda Agregada</vt:lpstr>
      <vt:lpstr>Demanda Agregada</vt:lpstr>
      <vt:lpstr>Demanda Agregada</vt:lpstr>
      <vt:lpstr>Demanda Agregada</vt:lpstr>
      <vt:lpstr>Demanda Agregada</vt:lpstr>
      <vt:lpstr>Demanda Agregada</vt:lpstr>
      <vt:lpstr>Demanda Agregada</vt:lpstr>
      <vt:lpstr>Demanda Agregada</vt:lpstr>
      <vt:lpstr>Demanda Agregada</vt:lpstr>
      <vt:lpstr>Oferta Agregada</vt:lpstr>
      <vt:lpstr>Oferta Agregada</vt:lpstr>
      <vt:lpstr>Oferta Agregada</vt:lpstr>
      <vt:lpstr>Oferta Agregada</vt:lpstr>
      <vt:lpstr>Equilibrio entre DA y OACP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Economía</dc:title>
  <dc:creator>Francisco Leiva</dc:creator>
  <cp:lastModifiedBy>Francisco Javier Leiva Silva</cp:lastModifiedBy>
  <cp:revision>186</cp:revision>
  <dcterms:created xsi:type="dcterms:W3CDTF">2010-08-09T23:38:53Z</dcterms:created>
  <dcterms:modified xsi:type="dcterms:W3CDTF">2021-10-12T00:06:52Z</dcterms:modified>
</cp:coreProperties>
</file>